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3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4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8"/>
  </p:notesMasterIdLst>
  <p:handoutMasterIdLst>
    <p:handoutMasterId r:id="rId99"/>
  </p:handoutMasterIdLst>
  <p:sldIdLst>
    <p:sldId id="443" r:id="rId2"/>
    <p:sldId id="258" r:id="rId3"/>
    <p:sldId id="431" r:id="rId4"/>
    <p:sldId id="301" r:id="rId5"/>
    <p:sldId id="299" r:id="rId6"/>
    <p:sldId id="303" r:id="rId7"/>
    <p:sldId id="260" r:id="rId8"/>
    <p:sldId id="259" r:id="rId9"/>
    <p:sldId id="290" r:id="rId10"/>
    <p:sldId id="433" r:id="rId11"/>
    <p:sldId id="420" r:id="rId12"/>
    <p:sldId id="422" r:id="rId13"/>
    <p:sldId id="423" r:id="rId14"/>
    <p:sldId id="424" r:id="rId15"/>
    <p:sldId id="327" r:id="rId16"/>
    <p:sldId id="317" r:id="rId17"/>
    <p:sldId id="304" r:id="rId18"/>
    <p:sldId id="308" r:id="rId19"/>
    <p:sldId id="296" r:id="rId20"/>
    <p:sldId id="302" r:id="rId21"/>
    <p:sldId id="366" r:id="rId22"/>
    <p:sldId id="364" r:id="rId23"/>
    <p:sldId id="297" r:id="rId24"/>
    <p:sldId id="310" r:id="rId25"/>
    <p:sldId id="318" r:id="rId26"/>
    <p:sldId id="320" r:id="rId27"/>
    <p:sldId id="411" r:id="rId28"/>
    <p:sldId id="311" r:id="rId29"/>
    <p:sldId id="313" r:id="rId30"/>
    <p:sldId id="409" r:id="rId31"/>
    <p:sldId id="314" r:id="rId32"/>
    <p:sldId id="412" r:id="rId33"/>
    <p:sldId id="280" r:id="rId34"/>
    <p:sldId id="315" r:id="rId35"/>
    <p:sldId id="281" r:id="rId36"/>
    <p:sldId id="282" r:id="rId37"/>
    <p:sldId id="283" r:id="rId38"/>
    <p:sldId id="284" r:id="rId39"/>
    <p:sldId id="287" r:id="rId40"/>
    <p:sldId id="425" r:id="rId41"/>
    <p:sldId id="319" r:id="rId42"/>
    <p:sldId id="321" r:id="rId43"/>
    <p:sldId id="324" r:id="rId44"/>
    <p:sldId id="322" r:id="rId45"/>
    <p:sldId id="323" r:id="rId46"/>
    <p:sldId id="328" r:id="rId47"/>
    <p:sldId id="329" r:id="rId48"/>
    <p:sldId id="330" r:id="rId49"/>
    <p:sldId id="341" r:id="rId50"/>
    <p:sldId id="333" r:id="rId51"/>
    <p:sldId id="334" r:id="rId52"/>
    <p:sldId id="417" r:id="rId53"/>
    <p:sldId id="336" r:id="rId54"/>
    <p:sldId id="337" r:id="rId55"/>
    <p:sldId id="338" r:id="rId56"/>
    <p:sldId id="414" r:id="rId57"/>
    <p:sldId id="418" r:id="rId58"/>
    <p:sldId id="331" r:id="rId59"/>
    <p:sldId id="325" r:id="rId60"/>
    <p:sldId id="326" r:id="rId61"/>
    <p:sldId id="343" r:id="rId62"/>
    <p:sldId id="410" r:id="rId63"/>
    <p:sldId id="345" r:id="rId64"/>
    <p:sldId id="266" r:id="rId65"/>
    <p:sldId id="267" r:id="rId66"/>
    <p:sldId id="346" r:id="rId67"/>
    <p:sldId id="289" r:id="rId68"/>
    <p:sldId id="348" r:id="rId69"/>
    <p:sldId id="261" r:id="rId70"/>
    <p:sldId id="268" r:id="rId71"/>
    <p:sldId id="262" r:id="rId72"/>
    <p:sldId id="263" r:id="rId73"/>
    <p:sldId id="344" r:id="rId74"/>
    <p:sldId id="349" r:id="rId75"/>
    <p:sldId id="275" r:id="rId76"/>
    <p:sldId id="271" r:id="rId77"/>
    <p:sldId id="430" r:id="rId78"/>
    <p:sldId id="279" r:id="rId79"/>
    <p:sldId id="278" r:id="rId80"/>
    <p:sldId id="352" r:id="rId81"/>
    <p:sldId id="367" r:id="rId82"/>
    <p:sldId id="436" r:id="rId83"/>
    <p:sldId id="360" r:id="rId84"/>
    <p:sldId id="358" r:id="rId85"/>
    <p:sldId id="361" r:id="rId86"/>
    <p:sldId id="444" r:id="rId87"/>
    <p:sldId id="357" r:id="rId88"/>
    <p:sldId id="445" r:id="rId89"/>
    <p:sldId id="435" r:id="rId90"/>
    <p:sldId id="300" r:id="rId91"/>
    <p:sldId id="437" r:id="rId92"/>
    <p:sldId id="438" r:id="rId93"/>
    <p:sldId id="439" r:id="rId94"/>
    <p:sldId id="440" r:id="rId95"/>
    <p:sldId id="441" r:id="rId96"/>
    <p:sldId id="442" r:id="rId97"/>
  </p:sldIdLst>
  <p:sldSz cx="9144000" cy="6858000" type="screen4x3"/>
  <p:notesSz cx="6858000" cy="9144000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3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esProps" Target="presProps.xml"/><Relationship Id="rId102" Type="http://schemas.openxmlformats.org/officeDocument/2006/relationships/viewProps" Target="viewProps.xml"/><Relationship Id="rId103" Type="http://schemas.openxmlformats.org/officeDocument/2006/relationships/theme" Target="theme/theme1.xml"/><Relationship Id="rId10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notesMaster" Target="notesMasters/notesMaster1.xml"/><Relationship Id="rId9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printerSettings" Target="printerSettings/printerSettings1.bin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Relationship Id="rId2" Type="http://schemas.openxmlformats.org/officeDocument/2006/relationships/image" Target="../media/image2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Relationship Id="rId2" Type="http://schemas.openxmlformats.org/officeDocument/2006/relationships/image" Target="../media/image90.wmf"/><Relationship Id="rId3" Type="http://schemas.openxmlformats.org/officeDocument/2006/relationships/image" Target="../media/image9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0.emf"/><Relationship Id="rId2" Type="http://schemas.openxmlformats.org/officeDocument/2006/relationships/image" Target="../media/image18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60C0E-2AE9-5542-9F18-E80C05670C24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DC958-07EC-E741-9665-D9AB81FAF7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990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31D38-1A18-DD4A-BA42-883FB2930196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389C3-0BB0-C74D-A2D7-000ACD2245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76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389C3-0BB0-C74D-A2D7-000ACD2245C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389C3-0BB0-C74D-A2D7-000ACD2245C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57E55-9B15-5340-8A1A-EBE7A49E16C8}" type="slidenum">
              <a:rPr lang="en-US"/>
              <a:pPr/>
              <a:t>30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BE2268-B42F-F048-84CD-CEDB32147CBA}" type="slidenum">
              <a:rPr lang="en-US"/>
              <a:pPr/>
              <a:t>31</a:t>
            </a:fld>
            <a:endParaRPr lang="en-US"/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389C3-0BB0-C74D-A2D7-000ACD2245C6}" type="slidenum">
              <a:rPr lang="en-US" smtClean="0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6E8E4-71C8-7C48-BF2B-D7CCA33B146B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A209-8307-054D-AC3B-7F413A87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1BC4-DEA2-834D-990F-5DD83DCA19EE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A209-8307-054D-AC3B-7F413A87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91C29-4E93-D147-8774-30F8D4F47664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A209-8307-054D-AC3B-7F413A87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A6DBD-CBB4-6548-94EB-1DA904CCC62F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A209-8307-054D-AC3B-7F413A87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52EB-D314-3D4C-9CA0-9251795BD764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A209-8307-054D-AC3B-7F413A87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66141-906D-E14C-949B-C56C3C39D24A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A209-8307-054D-AC3B-7F413A87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D346F-BCC3-1949-BE0C-FF930A155D2F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A209-8307-054D-AC3B-7F413A87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F32EF-C724-E44A-AEB9-2490F065E87D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A209-8307-054D-AC3B-7F413A87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BB143-4124-684E-8E9E-D6B0CE701AA9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A209-8307-054D-AC3B-7F413A87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6EAB-FAAA-5347-BCB9-8FE12CC9451B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A209-8307-054D-AC3B-7F413A87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720D6-6C6C-EE42-8588-9E5F9FCA3E66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DA209-8307-054D-AC3B-7F413A87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A91CF-C855-9E45-A128-180E39C586F5}" type="datetime1">
              <a:rPr lang="es-ES_tradnl" smtClean="0"/>
              <a:pPr/>
              <a:t>08/09/22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DA209-8307-054D-AC3B-7F413A87EE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8.jp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oleObject" Target="???" TargetMode="External"/><Relationship Id="rId9" Type="http://schemas.openxmlformats.org/officeDocument/2006/relationships/image" Target="../media/image1.png"/><Relationship Id="rId10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3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4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92.jpeg"/><Relationship Id="rId5" Type="http://schemas.openxmlformats.org/officeDocument/2006/relationships/image" Target="../media/image93.png"/><Relationship Id="rId6" Type="http://schemas.openxmlformats.org/officeDocument/2006/relationships/oleObject" Target="../embeddings/oleObject7.bin"/><Relationship Id="rId7" Type="http://schemas.openxmlformats.org/officeDocument/2006/relationships/image" Target="../media/image89.w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90.wmf"/><Relationship Id="rId10" Type="http://schemas.openxmlformats.org/officeDocument/2006/relationships/oleObject" Target="../embeddings/oleObject9.bin"/><Relationship Id="rId11" Type="http://schemas.openxmlformats.org/officeDocument/2006/relationships/image" Target="../media/image91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95.jpeg"/><Relationship Id="rId5" Type="http://schemas.openxmlformats.org/officeDocument/2006/relationships/image" Target="../media/image96.jpeg"/><Relationship Id="rId6" Type="http://schemas.openxmlformats.org/officeDocument/2006/relationships/oleObject" Target="../embeddings/oleObject10.bin"/><Relationship Id="rId7" Type="http://schemas.openxmlformats.org/officeDocument/2006/relationships/image" Target="../media/image94.emf"/><Relationship Id="rId8" Type="http://schemas.openxmlformats.org/officeDocument/2006/relationships/image" Target="../media/image97.jpeg"/><Relationship Id="rId9" Type="http://schemas.openxmlformats.org/officeDocument/2006/relationships/image" Target="../media/image98.png"/><Relationship Id="rId10" Type="http://schemas.openxmlformats.org/officeDocument/2006/relationships/image" Target="../media/image99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5" Type="http://schemas.openxmlformats.org/officeDocument/2006/relationships/image" Target="../media/image107.jpeg"/><Relationship Id="rId6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Relationship Id="rId3" Type="http://schemas.openxmlformats.org/officeDocument/2006/relationships/image" Target="../media/image1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113.jpeg"/><Relationship Id="rId5" Type="http://schemas.openxmlformats.org/officeDocument/2006/relationships/image" Target="../media/image114.gif"/><Relationship Id="rId6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eg"/><Relationship Id="rId3" Type="http://schemas.openxmlformats.org/officeDocument/2006/relationships/image" Target="../media/image1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7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6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6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image" Target="../media/image147.png"/><Relationship Id="rId6" Type="http://schemas.openxmlformats.org/officeDocument/2006/relationships/image" Target="../media/image148.png"/><Relationship Id="rId7" Type="http://schemas.openxmlformats.org/officeDocument/2006/relationships/image" Target="../media/image149.png"/><Relationship Id="rId8" Type="http://schemas.openxmlformats.org/officeDocument/2006/relationships/image" Target="../media/image15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oleObject" Target="../embeddings/oleObject11.bin"/><Relationship Id="rId7" Type="http://schemas.openxmlformats.org/officeDocument/2006/relationships/image" Target="../media/image151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56.png"/><Relationship Id="rId5" Type="http://schemas.openxmlformats.org/officeDocument/2006/relationships/image" Target="../media/image157.png"/><Relationship Id="rId6" Type="http://schemas.openxmlformats.org/officeDocument/2006/relationships/image" Target="../media/image158.png"/><Relationship Id="rId7" Type="http://schemas.openxmlformats.org/officeDocument/2006/relationships/image" Target="../media/image159.png"/><Relationship Id="rId8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image" Target="../media/image162.png"/><Relationship Id="rId5" Type="http://schemas.openxmlformats.org/officeDocument/2006/relationships/image" Target="../media/image163.png"/><Relationship Id="rId6" Type="http://schemas.openxmlformats.org/officeDocument/2006/relationships/image" Target="../media/image164.png"/><Relationship Id="rId7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2.jpeg"/><Relationship Id="rId5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5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4" Type="http://schemas.openxmlformats.org/officeDocument/2006/relationships/image" Target="../media/image173.png"/><Relationship Id="rId5" Type="http://schemas.openxmlformats.org/officeDocument/2006/relationships/image" Target="../media/image174.png"/><Relationship Id="rId6" Type="http://schemas.openxmlformats.org/officeDocument/2006/relationships/image" Target="../media/image175.png"/><Relationship Id="rId7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gif"/><Relationship Id="rId7" Type="http://schemas.openxmlformats.org/officeDocument/2006/relationships/image" Target="../media/image24.gif"/><Relationship Id="rId8" Type="http://schemas.openxmlformats.org/officeDocument/2006/relationships/oleObject" Target="../embeddings/oleObject1.bin"/><Relationship Id="rId9" Type="http://schemas.openxmlformats.org/officeDocument/2006/relationships/image" Target="../media/image18.emf"/><Relationship Id="rId10" Type="http://schemas.openxmlformats.org/officeDocument/2006/relationships/oleObject" Target="../embeddings/oleObject2.bin"/><Relationship Id="rId11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5" Type="http://schemas.openxmlformats.org/officeDocument/2006/relationships/oleObject" Target="../embeddings/oleObject12.bin"/><Relationship Id="rId6" Type="http://schemas.openxmlformats.org/officeDocument/2006/relationships/image" Target="../media/image180.emf"/><Relationship Id="rId7" Type="http://schemas.openxmlformats.org/officeDocument/2006/relationships/image" Target="../media/image184.png"/><Relationship Id="rId8" Type="http://schemas.openxmlformats.org/officeDocument/2006/relationships/image" Target="../media/image185.png"/><Relationship Id="rId9" Type="http://schemas.openxmlformats.org/officeDocument/2006/relationships/oleObject" Target="../embeddings/oleObject13.bin"/><Relationship Id="rId10" Type="http://schemas.openxmlformats.org/officeDocument/2006/relationships/image" Target="../media/image181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186.emf"/><Relationship Id="rId6" Type="http://schemas.openxmlformats.org/officeDocument/2006/relationships/image" Target="../media/image188.png"/><Relationship Id="rId7" Type="http://schemas.openxmlformats.org/officeDocument/2006/relationships/image" Target="../media/image189.jpe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4" Type="http://schemas.openxmlformats.org/officeDocument/2006/relationships/image" Target="../media/image86.png"/><Relationship Id="rId5" Type="http://schemas.openxmlformats.org/officeDocument/2006/relationships/oleObject" Target="../embeddings/oleObject15.bin"/><Relationship Id="rId6" Type="http://schemas.openxmlformats.org/officeDocument/2006/relationships/image" Target="../media/image190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media" Target="file://localhost/Users/mmp/Desktop/Desktop-18thOctober/TALKS/4l-FixedScale-NoMuProf2.gif" TargetMode="External"/><Relationship Id="rId4" Type="http://schemas.openxmlformats.org/officeDocument/2006/relationships/video" Target="file://localhost/Users/mmp/Desktop/Desktop-18thOctober/TALKS/4l-FixedScale-NoMuProf2.gif" TargetMode="Externa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7" Type="http://schemas.openxmlformats.org/officeDocument/2006/relationships/image" Target="../media/image193.png"/><Relationship Id="rId8" Type="http://schemas.openxmlformats.org/officeDocument/2006/relationships/image" Target="../media/image70.gif"/><Relationship Id="rId9" Type="http://schemas.openxmlformats.org/officeDocument/2006/relationships/image" Target="../media/image79.png"/><Relationship Id="rId1" Type="http://schemas.microsoft.com/office/2007/relationships/media" Target="file://localhost/Users/mmp/Desktop/Desktop-18thOctober/TALKS/Hgg-FixedScale-Short2.gif" TargetMode="External"/><Relationship Id="rId2" Type="http://schemas.openxmlformats.org/officeDocument/2006/relationships/video" Target="file://localhost/Users/mmp/Desktop/Desktop-18thOctober/TALKS/Hgg-FixedScale-Short2.gif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4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emf"/><Relationship Id="rId3" Type="http://schemas.openxmlformats.org/officeDocument/2006/relationships/image" Target="../media/image19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emf"/><Relationship Id="rId4" Type="http://schemas.openxmlformats.org/officeDocument/2006/relationships/image" Target="../media/image7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emf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1.png"/><Relationship Id="rId6" Type="http://schemas.openxmlformats.org/officeDocument/2006/relationships/image" Target="../media/image29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25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2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4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5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gif"/><Relationship Id="rId4" Type="http://schemas.openxmlformats.org/officeDocument/2006/relationships/image" Target="../media/image21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9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2.png"/><Relationship Id="rId3" Type="http://schemas.openxmlformats.org/officeDocument/2006/relationships/image" Target="../media/image21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4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61.png"/><Relationship Id="rId5" Type="http://schemas.openxmlformats.org/officeDocument/2006/relationships/oleObject" Target="../embeddings/oleObject16.bin"/><Relationship Id="rId6" Type="http://schemas.openxmlformats.org/officeDocument/2006/relationships/image" Target="../media/image219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4" Type="http://schemas.openxmlformats.org/officeDocument/2006/relationships/image" Target="../media/image222.png"/><Relationship Id="rId5" Type="http://schemas.openxmlformats.org/officeDocument/2006/relationships/image" Target="../media/image223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4" Type="http://schemas.openxmlformats.org/officeDocument/2006/relationships/image" Target="../media/image226.png"/><Relationship Id="rId5" Type="http://schemas.openxmlformats.org/officeDocument/2006/relationships/image" Target="../media/image227.png"/><Relationship Id="rId6" Type="http://schemas.openxmlformats.org/officeDocument/2006/relationships/image" Target="../media/image228.png"/><Relationship Id="rId7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3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4" Type="http://schemas.openxmlformats.org/officeDocument/2006/relationships/image" Target="../media/image230.png"/><Relationship Id="rId5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233.png"/><Relationship Id="rId5" Type="http://schemas.openxmlformats.org/officeDocument/2006/relationships/oleObject" Target="../embeddings/oleObject17.bin"/><Relationship Id="rId6" Type="http://schemas.openxmlformats.org/officeDocument/2006/relationships/image" Target="../media/image232.emf"/><Relationship Id="rId7" Type="http://schemas.openxmlformats.org/officeDocument/2006/relationships/image" Target="../media/image234.png"/><Relationship Id="rId8" Type="http://schemas.openxmlformats.org/officeDocument/2006/relationships/image" Target="../media/image235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237.gif"/><Relationship Id="rId5" Type="http://schemas.openxmlformats.org/officeDocument/2006/relationships/image" Target="../media/image23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6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239.png"/><Relationship Id="rId5" Type="http://schemas.openxmlformats.org/officeDocument/2006/relationships/image" Target="../media/image240.emf"/><Relationship Id="rId6" Type="http://schemas.openxmlformats.org/officeDocument/2006/relationships/image" Target="../media/image241.png"/><Relationship Id="rId7" Type="http://schemas.openxmlformats.org/officeDocument/2006/relationships/image" Target="../media/image2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4" Type="http://schemas.openxmlformats.org/officeDocument/2006/relationships/image" Target="../media/image244.png"/><Relationship Id="rId5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4" Type="http://schemas.openxmlformats.org/officeDocument/2006/relationships/image" Target="../media/image248.png"/><Relationship Id="rId5" Type="http://schemas.openxmlformats.org/officeDocument/2006/relationships/image" Target="../media/image249.png"/><Relationship Id="rId6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4" Type="http://schemas.openxmlformats.org/officeDocument/2006/relationships/image" Target="../media/image250.png"/><Relationship Id="rId5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10.gi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1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2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3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4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Atlas-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2286"/>
            <a:ext cx="1371600" cy="15083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11250" y="372768"/>
            <a:ext cx="7772400" cy="1036516"/>
          </a:xfrm>
        </p:spPr>
        <p:txBody>
          <a:bodyPr>
            <a:noAutofit/>
          </a:bodyPr>
          <a:lstStyle/>
          <a:p>
            <a:r>
              <a:rPr lang="en-US" sz="6000" b="1" dirty="0" smtClean="0"/>
              <a:t>LHC Physics</a:t>
            </a:r>
            <a:br>
              <a:rPr lang="en-US" sz="6000" b="1" dirty="0" smtClean="0"/>
            </a:br>
            <a:r>
              <a:rPr lang="en-US" sz="6000" b="1" dirty="0" smtClean="0"/>
              <a:t>(Higgs I)</a:t>
            </a:r>
            <a:endParaRPr lang="en-US" sz="60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1905000"/>
            <a:ext cx="6400800" cy="2286000"/>
          </a:xfrm>
        </p:spPr>
        <p:txBody>
          <a:bodyPr>
            <a:normAutofit/>
          </a:bodyPr>
          <a:lstStyle/>
          <a:p>
            <a:r>
              <a:rPr lang="en-US" b="1" dirty="0" smtClean="0"/>
              <a:t>Mario </a:t>
            </a:r>
            <a:r>
              <a:rPr lang="en-US" b="1" dirty="0" err="1" smtClean="0"/>
              <a:t>Martínez</a:t>
            </a:r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</p:txBody>
      </p:sp>
      <p:pic>
        <p:nvPicPr>
          <p:cNvPr id="5" name="Picture 11" descr="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9800" y="2514600"/>
            <a:ext cx="2590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14" descr="081124-logoIfa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97450" y="2743200"/>
            <a:ext cx="17843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n 10" descr="images_CERN_LOGO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2105" y="-1"/>
            <a:ext cx="1991895" cy="1948021"/>
          </a:xfrm>
          <a:prstGeom prst="rect">
            <a:avLst/>
          </a:prstGeom>
        </p:spPr>
      </p:pic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6781800" y="2247900"/>
          <a:ext cx="11303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Documento" r:id="rId8" imgW="1130300" imgH="533400" progId="Word.Document.12">
                  <p:link updateAutomatic="1"/>
                </p:oleObj>
              </mc:Choice>
              <mc:Fallback>
                <p:oleObj name="Documento" r:id="rId8" imgW="1130300" imgH="5334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2247900"/>
                        <a:ext cx="11303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Imagen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4639" y="106944"/>
            <a:ext cx="1199314" cy="1199314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2835064" y="6328818"/>
            <a:ext cx="4324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TAE, </a:t>
            </a:r>
            <a:r>
              <a:rPr lang="en-US" sz="2400" b="1" dirty="0" err="1" smtClean="0"/>
              <a:t>Benasque</a:t>
            </a:r>
            <a:r>
              <a:rPr lang="en-US" sz="2400" b="1" dirty="0" smtClean="0"/>
              <a:t>, </a:t>
            </a:r>
            <a:r>
              <a:rPr lang="en-US" sz="2400" b="1" smtClean="0"/>
              <a:t>September 2022</a:t>
            </a:r>
            <a:endParaRPr lang="en-US" sz="2400" b="1" dirty="0" smtClean="0"/>
          </a:p>
        </p:txBody>
      </p:sp>
      <p:pic>
        <p:nvPicPr>
          <p:cNvPr id="12" name="Picture 11" descr="AAEAAQAAAAAAAAW5AAAAJDNkZmRiYTMyLWRhMzgtNDEyMy05ZjFmLWM5OWQ3NDdjYjJhYw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433477"/>
            <a:ext cx="873902" cy="873902"/>
          </a:xfrm>
          <a:prstGeom prst="rect">
            <a:avLst/>
          </a:prstGeom>
        </p:spPr>
      </p:pic>
      <p:pic>
        <p:nvPicPr>
          <p:cNvPr id="7" name="Picture 6" descr="11_big_33930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7" y="5083502"/>
            <a:ext cx="2693003" cy="177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06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</a:rPr>
              <a:t>1964…. 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Screen shot 2014-09-17 at 7.41.57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3316" r="-13316"/>
          <a:stretch>
            <a:fillRect/>
          </a:stretch>
        </p:blipFill>
        <p:spPr>
          <a:xfrm>
            <a:off x="-14031" y="1417638"/>
            <a:ext cx="9036060" cy="4969485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68" y="0"/>
            <a:ext cx="8229600" cy="63051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The BEH Mechanism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Screen shot 2014-09-16 at 9.13.49 AM.png"/>
          <p:cNvPicPr>
            <a:picLocks noGrp="1" noChangeAspect="1"/>
          </p:cNvPicPr>
          <p:nvPr>
            <p:ph idx="1"/>
          </p:nvPr>
        </p:nvPicPr>
        <p:blipFill>
          <a:blip r:embed="rId3"/>
          <a:srcRect l="-6690" r="-6690"/>
          <a:stretch>
            <a:fillRect/>
          </a:stretch>
        </p:blipFill>
        <p:spPr>
          <a:xfrm>
            <a:off x="3168" y="1328532"/>
            <a:ext cx="9078718" cy="4992945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773" y="0"/>
            <a:ext cx="2144644" cy="1620517"/>
          </a:xfrm>
          <a:prstGeom prst="rect">
            <a:avLst/>
          </a:prstGeom>
        </p:spPr>
      </p:pic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1794475" y="669390"/>
          <a:ext cx="4516422" cy="483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19" name="Ecuación" r:id="rId5" imgW="1663700" imgH="177800" progId="Equation.3">
                  <p:embed/>
                </p:oleObj>
              </mc:Choice>
              <mc:Fallback>
                <p:oleObj name="Ecuación" r:id="rId5" imgW="1663700" imgH="177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4475" y="669390"/>
                        <a:ext cx="4516422" cy="483331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Conector recto de flecha 6"/>
          <p:cNvCxnSpPr/>
          <p:nvPr/>
        </p:nvCxnSpPr>
        <p:spPr>
          <a:xfrm rot="5400000">
            <a:off x="2073172" y="1878634"/>
            <a:ext cx="1490703" cy="388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rot="5400000">
            <a:off x="3070992" y="1878634"/>
            <a:ext cx="1490703" cy="388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o 10"/>
          <p:cNvSpPr/>
          <p:nvPr/>
        </p:nvSpPr>
        <p:spPr>
          <a:xfrm rot="8846420">
            <a:off x="8184278" y="456504"/>
            <a:ext cx="1054763" cy="276003"/>
          </a:xfrm>
          <a:prstGeom prst="arc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422" y="157846"/>
            <a:ext cx="8229600" cy="63051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The BEH Mechanism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7" name="Marcador de contenido 6" descr="Screen shot 2014-09-16 at 9.14.07 A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0512" b="-10512"/>
          <a:stretch>
            <a:fillRect/>
          </a:stretch>
        </p:blipFill>
        <p:spPr>
          <a:xfrm>
            <a:off x="457200" y="788362"/>
            <a:ext cx="8229600" cy="4525963"/>
          </a:xfrm>
        </p:spPr>
      </p:pic>
      <p:pic>
        <p:nvPicPr>
          <p:cNvPr id="8" name="Imagen 7" descr="Screen shot 2014-09-16 at 9.14.23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47" y="5016282"/>
            <a:ext cx="7411275" cy="176872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773" y="0"/>
            <a:ext cx="2144644" cy="16205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8229600" cy="63051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The BEH Mechanism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0" name="Marcador de contenido 9" descr="Screen shot 2014-09-16 at 9.14.36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9848" r="-19848"/>
          <a:stretch>
            <a:fillRect/>
          </a:stretch>
        </p:blipFill>
        <p:spPr>
          <a:xfrm>
            <a:off x="-1402353" y="1021941"/>
            <a:ext cx="10505563" cy="5777655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773" y="0"/>
            <a:ext cx="2144644" cy="1620517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 rot="10800000" flipV="1">
            <a:off x="7392737" y="628316"/>
            <a:ext cx="401052" cy="27683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8229600" cy="63051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The BEH Mechanism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773" y="0"/>
            <a:ext cx="2144644" cy="1620517"/>
          </a:xfrm>
          <a:prstGeom prst="rect">
            <a:avLst/>
          </a:prstGeom>
        </p:spPr>
      </p:pic>
      <p:pic>
        <p:nvPicPr>
          <p:cNvPr id="7" name="Marcador de contenido 6" descr="Screen shot 2014-09-16 at 9.15.10 AM.png"/>
          <p:cNvPicPr>
            <a:picLocks noGrp="1" noChangeAspect="1"/>
          </p:cNvPicPr>
          <p:nvPr>
            <p:ph idx="1"/>
          </p:nvPr>
        </p:nvPicPr>
        <p:blipFill>
          <a:blip r:embed="rId3"/>
          <a:srcRect t="-5319" b="-5319"/>
          <a:stretch>
            <a:fillRect/>
          </a:stretch>
        </p:blipFill>
        <p:spPr>
          <a:xfrm>
            <a:off x="58392" y="1293615"/>
            <a:ext cx="8656782" cy="5130057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7654"/>
            <a:ext cx="8229600" cy="71134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Consistency of Gauge Interactions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salephimg22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0702" r="-40702"/>
          <a:stretch>
            <a:fillRect/>
          </a:stretch>
        </p:blipFill>
        <p:spPr>
          <a:xfrm>
            <a:off x="2475913" y="1139176"/>
            <a:ext cx="8454769" cy="5387277"/>
          </a:xfrm>
          <a:solidFill>
            <a:schemeClr val="bg1"/>
          </a:solidFill>
        </p:spPr>
      </p:pic>
      <p:pic>
        <p:nvPicPr>
          <p:cNvPr id="5" name="Imagen 4" descr="img247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704" y="3241391"/>
            <a:ext cx="2455260" cy="17024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agen 5" descr="img24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8" y="1139176"/>
            <a:ext cx="4177250" cy="13924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CuadroTexto 6"/>
          <p:cNvSpPr txBox="1"/>
          <p:nvPr/>
        </p:nvSpPr>
        <p:spPr>
          <a:xfrm>
            <a:off x="200508" y="5830729"/>
            <a:ext cx="4705510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6600"/>
                </a:solidFill>
              </a:rPr>
              <a:t>This illustrates the consistency </a:t>
            </a:r>
          </a:p>
          <a:p>
            <a:r>
              <a:rPr lang="en-US" sz="2800" b="1" dirty="0" smtClean="0">
                <a:solidFill>
                  <a:srgbClr val="FF6600"/>
                </a:solidFill>
              </a:rPr>
              <a:t>of the Gauge Interactions</a:t>
            </a:r>
            <a:endParaRPr lang="en-US" sz="2800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65663"/>
            <a:ext cx="8229600" cy="898838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W</a:t>
            </a:r>
            <a:r>
              <a:rPr lang="en-US" b="1" baseline="-25000" dirty="0" smtClean="0">
                <a:solidFill>
                  <a:srgbClr val="FFFF00"/>
                </a:solidFill>
              </a:rPr>
              <a:t>L</a:t>
            </a:r>
            <a:r>
              <a:rPr lang="en-US" b="1" baseline="30000" dirty="0" smtClean="0">
                <a:solidFill>
                  <a:srgbClr val="FFFF00"/>
                </a:solidFill>
              </a:rPr>
              <a:t>+</a:t>
            </a:r>
            <a:r>
              <a:rPr lang="en-US" b="1" dirty="0" smtClean="0">
                <a:solidFill>
                  <a:srgbClr val="FFFF00"/>
                </a:solidFill>
              </a:rPr>
              <a:t>W</a:t>
            </a:r>
            <a:r>
              <a:rPr lang="en-US" b="1" baseline="-25000" dirty="0" smtClean="0">
                <a:solidFill>
                  <a:srgbClr val="FFFF00"/>
                </a:solidFill>
              </a:rPr>
              <a:t>L</a:t>
            </a:r>
            <a:r>
              <a:rPr lang="en-US" b="1" baseline="30000" dirty="0" smtClean="0">
                <a:solidFill>
                  <a:srgbClr val="FFFF00"/>
                </a:solidFill>
              </a:rPr>
              <a:t>-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 W</a:t>
            </a:r>
            <a:r>
              <a:rPr lang="es-ES_tradnl" b="1" baseline="-25000" dirty="0" smtClean="0">
                <a:solidFill>
                  <a:srgbClr val="FFFF00"/>
                </a:solidFill>
                <a:sym typeface="Wingdings"/>
              </a:rPr>
              <a:t>L</a:t>
            </a:r>
            <a:r>
              <a:rPr lang="es-ES_tradnl" b="1" baseline="30000" dirty="0" smtClean="0">
                <a:solidFill>
                  <a:srgbClr val="FFFF00"/>
                </a:solidFill>
                <a:sym typeface="Wingdings"/>
              </a:rPr>
              <a:t>+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W</a:t>
            </a:r>
            <a:r>
              <a:rPr lang="es-ES_tradnl" b="1" baseline="-25000" dirty="0" smtClean="0">
                <a:solidFill>
                  <a:srgbClr val="FFFF00"/>
                </a:solidFill>
                <a:sym typeface="Wingdings"/>
              </a:rPr>
              <a:t>L</a:t>
            </a:r>
            <a:r>
              <a:rPr lang="es-ES_tradnl" b="1" baseline="30000" dirty="0" smtClean="0">
                <a:solidFill>
                  <a:srgbClr val="FFFF00"/>
                </a:solidFill>
                <a:sym typeface="Wingdings"/>
              </a:rPr>
              <a:t>-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scattering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Screen shot 2014-09-12 at 12.00.44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3679" r="-43679"/>
          <a:stretch>
            <a:fillRect/>
          </a:stretch>
        </p:blipFill>
        <p:spPr>
          <a:xfrm>
            <a:off x="4688554" y="3631408"/>
            <a:ext cx="5633108" cy="3097992"/>
          </a:xfrm>
        </p:spPr>
      </p:pic>
      <p:pic>
        <p:nvPicPr>
          <p:cNvPr id="5" name="Imagen 4" descr="Screen shot 2014-09-12 at 12.00.3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52" y="4952793"/>
            <a:ext cx="5694401" cy="1792682"/>
          </a:xfrm>
          <a:prstGeom prst="rect">
            <a:avLst/>
          </a:prstGeom>
        </p:spPr>
      </p:pic>
      <p:pic>
        <p:nvPicPr>
          <p:cNvPr id="6" name="Imagen 5" descr="Screen shot 2014-09-11 at 11.59.4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998" y="1173476"/>
            <a:ext cx="3845553" cy="2330876"/>
          </a:xfrm>
          <a:prstGeom prst="rect">
            <a:avLst/>
          </a:prstGeom>
        </p:spPr>
      </p:pic>
      <p:pic>
        <p:nvPicPr>
          <p:cNvPr id="7" name="Imagen 6" descr="Screen shot 2014-09-11 at 11.59.24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194131"/>
            <a:ext cx="3958045" cy="177974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99968" y="3013801"/>
            <a:ext cx="57638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To restore </a:t>
            </a:r>
            <a:r>
              <a:rPr lang="en-US" sz="2400" b="1" dirty="0" err="1" smtClean="0">
                <a:solidFill>
                  <a:srgbClr val="FF6600"/>
                </a:solidFill>
              </a:rPr>
              <a:t>unitarity</a:t>
            </a:r>
            <a:r>
              <a:rPr lang="en-US" sz="2400" b="1" dirty="0" smtClean="0">
                <a:solidFill>
                  <a:srgbClr val="FF6600"/>
                </a:solidFill>
              </a:rPr>
              <a:t>   one needs to postulate </a:t>
            </a:r>
          </a:p>
          <a:p>
            <a:r>
              <a:rPr lang="en-US" sz="2400" b="1" dirty="0" smtClean="0">
                <a:solidFill>
                  <a:srgbClr val="FF6600"/>
                </a:solidFill>
              </a:rPr>
              <a:t>a Higgs boson with mass  below  800 </a:t>
            </a:r>
            <a:r>
              <a:rPr lang="en-US" sz="2400" b="1" dirty="0" err="1" smtClean="0">
                <a:solidFill>
                  <a:srgbClr val="FF6600"/>
                </a:solidFill>
              </a:rPr>
              <a:t>GeV</a:t>
            </a:r>
            <a:endParaRPr lang="en-US" sz="2400" b="1" dirty="0" smtClean="0">
              <a:solidFill>
                <a:srgbClr val="FF6600"/>
              </a:solidFill>
            </a:endParaRPr>
          </a:p>
          <a:p>
            <a:endParaRPr lang="en-US" sz="2400" b="1" dirty="0" smtClean="0">
              <a:solidFill>
                <a:srgbClr val="FF6600"/>
              </a:solidFill>
            </a:endParaRPr>
          </a:p>
          <a:p>
            <a:r>
              <a:rPr lang="en-US" sz="2400" b="1" dirty="0" smtClean="0">
                <a:solidFill>
                  <a:srgbClr val="FF6600"/>
                </a:solidFill>
              </a:rPr>
              <a:t>Otherwise new physics should come </a:t>
            </a:r>
          </a:p>
          <a:p>
            <a:r>
              <a:rPr lang="en-US" sz="2400" b="1" dirty="0" smtClean="0">
                <a:solidFill>
                  <a:srgbClr val="FF6600"/>
                </a:solidFill>
              </a:rPr>
              <a:t> at the  </a:t>
            </a:r>
            <a:r>
              <a:rPr lang="en-US" sz="2400" b="1" dirty="0" err="1" smtClean="0">
                <a:solidFill>
                  <a:srgbClr val="FF6600"/>
                </a:solidFill>
              </a:rPr>
              <a:t>TeV</a:t>
            </a:r>
            <a:r>
              <a:rPr lang="en-US" sz="2400" b="1" dirty="0" smtClean="0">
                <a:solidFill>
                  <a:srgbClr val="FF6600"/>
                </a:solidFill>
              </a:rPr>
              <a:t>  scale to rescue us </a:t>
            </a:r>
            <a:endParaRPr lang="en-US" sz="2400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6963"/>
          </a:xfrm>
        </p:spPr>
        <p:txBody>
          <a:bodyPr/>
          <a:lstStyle/>
          <a:p>
            <a:r>
              <a:rPr lang="en-US" b="1" dirty="0" err="1" smtClean="0">
                <a:solidFill>
                  <a:srgbClr val="FFFF00"/>
                </a:solidFill>
              </a:rPr>
              <a:t>Fermion</a:t>
            </a:r>
            <a:r>
              <a:rPr lang="en-US" b="1" dirty="0" smtClean="0">
                <a:solidFill>
                  <a:srgbClr val="FFFF00"/>
                </a:solidFill>
              </a:rPr>
              <a:t> Masses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Screen shot 2014-09-10 at 10.58.32 A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86378" b="-86378"/>
          <a:stretch>
            <a:fillRect/>
          </a:stretch>
        </p:blipFill>
        <p:spPr>
          <a:xfrm>
            <a:off x="277793" y="4352606"/>
            <a:ext cx="5083612" cy="2795791"/>
          </a:xfrm>
        </p:spPr>
      </p:pic>
      <p:pic>
        <p:nvPicPr>
          <p:cNvPr id="5" name="Imagen 4" descr="Screen shot 2014-09-10 at 10.58.2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93" y="3228072"/>
            <a:ext cx="5228450" cy="1818135"/>
          </a:xfrm>
          <a:prstGeom prst="rect">
            <a:avLst/>
          </a:prstGeom>
        </p:spPr>
      </p:pic>
      <p:pic>
        <p:nvPicPr>
          <p:cNvPr id="6" name="Imagen 5" descr="Screen shot 2014-09-10 at 10.58.0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93" y="2513961"/>
            <a:ext cx="6362082" cy="714111"/>
          </a:xfrm>
          <a:prstGeom prst="rect">
            <a:avLst/>
          </a:prstGeom>
        </p:spPr>
      </p:pic>
      <p:pic>
        <p:nvPicPr>
          <p:cNvPr id="7" name="Imagen 6" descr="Screen shot 2014-09-10 at 10.57.28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793" y="1417638"/>
            <a:ext cx="2859459" cy="937267"/>
          </a:xfrm>
          <a:prstGeom prst="rect">
            <a:avLst/>
          </a:prstGeom>
        </p:spPr>
      </p:pic>
      <p:pic>
        <p:nvPicPr>
          <p:cNvPr id="8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6243" y="3143879"/>
            <a:ext cx="3344470" cy="371412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4367" y="274638"/>
            <a:ext cx="2519633" cy="1988282"/>
          </a:xfrm>
          <a:prstGeom prst="rect">
            <a:avLst/>
          </a:prstGeom>
        </p:spPr>
      </p:pic>
      <p:sp>
        <p:nvSpPr>
          <p:cNvPr id="10" name="Elipse 9"/>
          <p:cNvSpPr/>
          <p:nvPr/>
        </p:nvSpPr>
        <p:spPr>
          <a:xfrm>
            <a:off x="7332953" y="4923312"/>
            <a:ext cx="1092432" cy="497542"/>
          </a:xfrm>
          <a:prstGeom prst="ellipse">
            <a:avLst/>
          </a:prstGeom>
          <a:noFill/>
          <a:ln w="44450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ector recto de flecha 11"/>
          <p:cNvCxnSpPr/>
          <p:nvPr/>
        </p:nvCxnSpPr>
        <p:spPr>
          <a:xfrm rot="5400000" flipH="1" flipV="1">
            <a:off x="6421132" y="3137546"/>
            <a:ext cx="3243802" cy="327730"/>
          </a:xfrm>
          <a:prstGeom prst="straightConnector1">
            <a:avLst/>
          </a:prstGeom>
          <a:ln w="4445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3184106" y="1417638"/>
            <a:ext cx="3341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Most of the free parameters</a:t>
            </a:r>
          </a:p>
          <a:p>
            <a:r>
              <a:rPr lang="en-US" b="1" dirty="0" smtClean="0">
                <a:solidFill>
                  <a:srgbClr val="FF6600"/>
                </a:solidFill>
              </a:rPr>
              <a:t>in the SM model come from here</a:t>
            </a:r>
            <a:endParaRPr lang="en-US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Why such a mass hierarchy ?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7" name="Marcador de contenido 6" descr="taza-rota-e129910586622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869" r="-23869"/>
          <a:stretch>
            <a:fillRect/>
          </a:stretch>
        </p:blipFill>
        <p:spPr>
          <a:xfrm>
            <a:off x="-914400" y="1600201"/>
            <a:ext cx="5819314" cy="3200399"/>
          </a:xfrm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01822-304D-2249-ABFE-346486F066F6}" type="datetime1">
              <a:rPr lang="en-US" smtClean="0"/>
              <a:pPr/>
              <a:t>08/09/22</a:t>
            </a:fld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4C476-E4B1-304A-8173-AC5CFC8D2FC9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Imagen 7" descr="aq_particle_mass_smal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0" y="2667000"/>
            <a:ext cx="49149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511847" y="274638"/>
            <a:ext cx="8229600" cy="46623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Higgs Couplings to SM 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Imagen 3" descr="Screen shot 2014-09-10 at 11.19.4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531" y="5440400"/>
            <a:ext cx="2790968" cy="1101768"/>
          </a:xfrm>
          <a:prstGeom prst="rect">
            <a:avLst/>
          </a:prstGeom>
        </p:spPr>
      </p:pic>
      <p:pic>
        <p:nvPicPr>
          <p:cNvPr id="6" name="Imagen 5" descr="Screen shot 2014-09-10 at 11.19.3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455" y="5442449"/>
            <a:ext cx="2857479" cy="1112949"/>
          </a:xfrm>
          <a:prstGeom prst="rect">
            <a:avLst/>
          </a:prstGeom>
        </p:spPr>
      </p:pic>
      <p:pic>
        <p:nvPicPr>
          <p:cNvPr id="7" name="Imagen 6" descr="Screen shot 2014-09-10 at 11.19.17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81" y="5429219"/>
            <a:ext cx="2955678" cy="1122449"/>
          </a:xfrm>
          <a:prstGeom prst="rect">
            <a:avLst/>
          </a:prstGeom>
        </p:spPr>
      </p:pic>
      <p:pic>
        <p:nvPicPr>
          <p:cNvPr id="9" name="Imagen 8" descr="Screen shot 2014-09-10 at 11.18.21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85" y="1788040"/>
            <a:ext cx="3908420" cy="256456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73585" y="1018695"/>
            <a:ext cx="4634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Couplings proportional to masses of  particles</a:t>
            </a:r>
          </a:p>
          <a:p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This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 determines </a:t>
            </a:r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the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phenomenology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2" name="Imagen 11" descr="Screen shot 2013-10-16 at 12.22.52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587" y="1415589"/>
            <a:ext cx="4753958" cy="3611261"/>
          </a:xfrm>
          <a:prstGeom prst="rect">
            <a:avLst/>
          </a:prstGeom>
        </p:spPr>
      </p:pic>
      <p:pic>
        <p:nvPicPr>
          <p:cNvPr id="13" name="Imagen 12" descr="Screen shot 2014-09-10 at 11.43.35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9312" y="243985"/>
            <a:ext cx="1548236" cy="1037923"/>
          </a:xfrm>
          <a:prstGeom prst="rect">
            <a:avLst/>
          </a:prstGeom>
        </p:spPr>
      </p:pic>
      <p:pic>
        <p:nvPicPr>
          <p:cNvPr id="14" name="Imagen 13" descr="Screen shot 2014-09-10 at 11.43.21 A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1015" y="199829"/>
            <a:ext cx="1554956" cy="1082079"/>
          </a:xfrm>
          <a:prstGeom prst="rect">
            <a:avLst/>
          </a:prstGeom>
        </p:spPr>
      </p:pic>
      <p:cxnSp>
        <p:nvCxnSpPr>
          <p:cNvPr id="16" name="Conector recto de flecha 15"/>
          <p:cNvCxnSpPr/>
          <p:nvPr/>
        </p:nvCxnSpPr>
        <p:spPr>
          <a:xfrm rot="5400000">
            <a:off x="6012588" y="1424151"/>
            <a:ext cx="2545143" cy="17342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rot="16200000" flipH="1">
            <a:off x="5452676" y="1260324"/>
            <a:ext cx="1206995" cy="7237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6577449" y="372364"/>
            <a:ext cx="878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and via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loops..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6508"/>
          </a:xfrm>
        </p:spPr>
        <p:txBody>
          <a:bodyPr/>
          <a:lstStyle/>
          <a:p>
            <a:r>
              <a:rPr lang="en-US" b="1" dirty="0" smtClean="0"/>
              <a:t>Outline for Part I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315" y="1417638"/>
            <a:ext cx="5627417" cy="5195824"/>
          </a:xfrm>
        </p:spPr>
        <p:txBody>
          <a:bodyPr>
            <a:normAutofit fontScale="32500" lnSpcReduction="20000"/>
          </a:bodyPr>
          <a:lstStyle/>
          <a:p>
            <a:r>
              <a:rPr lang="en-US" sz="5895" b="1" dirty="0" smtClean="0"/>
              <a:t>Mass </a:t>
            </a:r>
            <a:r>
              <a:rPr lang="en-US" sz="5895" b="1" dirty="0" err="1" smtClean="0"/>
              <a:t>vs</a:t>
            </a:r>
            <a:r>
              <a:rPr lang="en-US" sz="5895" b="1" dirty="0" smtClean="0"/>
              <a:t>  BEH Mechanism </a:t>
            </a:r>
          </a:p>
          <a:p>
            <a:pPr>
              <a:buNone/>
            </a:pPr>
            <a:endParaRPr lang="en-US" sz="5895" b="1" dirty="0" smtClean="0"/>
          </a:p>
          <a:p>
            <a:r>
              <a:rPr lang="en-US" sz="5895" b="1" dirty="0" smtClean="0"/>
              <a:t>The BEH Mechanism</a:t>
            </a:r>
          </a:p>
          <a:p>
            <a:pPr>
              <a:buNone/>
            </a:pPr>
            <a:endParaRPr lang="en-US" sz="5895" b="1" dirty="0" smtClean="0"/>
          </a:p>
          <a:p>
            <a:r>
              <a:rPr lang="en-US" sz="5895" b="1" dirty="0" smtClean="0"/>
              <a:t>Higgs boson production and decays</a:t>
            </a:r>
          </a:p>
          <a:p>
            <a:endParaRPr lang="en-US" sz="5895" b="1" dirty="0" smtClean="0"/>
          </a:p>
          <a:p>
            <a:r>
              <a:rPr lang="en-US" sz="5895" b="1" dirty="0" smtClean="0"/>
              <a:t>Pre-LHC Higgs Searches at Colliders</a:t>
            </a:r>
          </a:p>
          <a:p>
            <a:pPr>
              <a:buNone/>
            </a:pPr>
            <a:endParaRPr lang="en-US" sz="5895" b="1" dirty="0" smtClean="0"/>
          </a:p>
          <a:p>
            <a:r>
              <a:rPr lang="en-US" sz="5895" b="1" dirty="0" smtClean="0"/>
              <a:t>Building Blocks for a Discovery</a:t>
            </a:r>
          </a:p>
          <a:p>
            <a:pPr>
              <a:buNone/>
            </a:pPr>
            <a:endParaRPr lang="en-US" sz="5895" b="1" dirty="0" smtClean="0"/>
          </a:p>
          <a:p>
            <a:r>
              <a:rPr lang="en-US" sz="5895" b="1" dirty="0" smtClean="0"/>
              <a:t>Higgs Discovery  (Golden Channels)</a:t>
            </a:r>
          </a:p>
          <a:p>
            <a:endParaRPr lang="en-US" sz="5895" b="1" dirty="0" smtClean="0"/>
          </a:p>
          <a:p>
            <a:r>
              <a:rPr lang="en-US" sz="5895" b="1" dirty="0" smtClean="0"/>
              <a:t>Higgs J</a:t>
            </a:r>
            <a:r>
              <a:rPr lang="en-US" sz="5895" b="1" baseline="30000" dirty="0" smtClean="0"/>
              <a:t>PC</a:t>
            </a:r>
          </a:p>
          <a:p>
            <a:endParaRPr lang="en-US" sz="5895" b="1" baseline="30000" dirty="0" smtClean="0"/>
          </a:p>
          <a:p>
            <a:r>
              <a:rPr lang="en-US" sz="5895" b="1" i="1" dirty="0" smtClean="0"/>
              <a:t>Other (Silver) Channels</a:t>
            </a:r>
          </a:p>
          <a:p>
            <a:pPr>
              <a:buNone/>
            </a:pPr>
            <a:endParaRPr lang="en-US" sz="5895" b="1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745" y="934525"/>
            <a:ext cx="4788675" cy="486032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963796" y="5657672"/>
            <a:ext cx="613542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Disclaimer: completely unbalanced </a:t>
            </a:r>
          </a:p>
          <a:p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set of results from CMS and ATLAS</a:t>
            </a:r>
          </a:p>
          <a:p>
            <a:r>
              <a:rPr lang="en-US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 attempt to have the latest results anywhere</a:t>
            </a: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Imagen 6" descr="repetition_poster_example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112" y="74643"/>
            <a:ext cx="1250780" cy="939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553915" y="97123"/>
            <a:ext cx="8229600" cy="647783"/>
          </a:xfrm>
        </p:spPr>
        <p:txBody>
          <a:bodyPr>
            <a:normAutofit fontScale="90000"/>
          </a:bodyPr>
          <a:lstStyle/>
          <a:p>
            <a:r>
              <a:rPr lang="es-ES_tradnl" b="1" dirty="0" err="1" smtClean="0">
                <a:solidFill>
                  <a:srgbClr val="FFFF00"/>
                </a:solidFill>
              </a:rPr>
              <a:t>Higgs</a:t>
            </a:r>
            <a:r>
              <a:rPr lang="es-ES_tradnl" b="1" dirty="0" smtClean="0">
                <a:solidFill>
                  <a:srgbClr val="FFFF00"/>
                </a:solidFill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</a:rPr>
              <a:t>Production</a:t>
            </a:r>
            <a:r>
              <a:rPr lang="es-ES_tradnl" b="1" dirty="0" smtClean="0">
                <a:solidFill>
                  <a:srgbClr val="FFFF00"/>
                </a:solidFill>
              </a:rPr>
              <a:t> (LHC) </a:t>
            </a:r>
            <a:endParaRPr lang="es-ES_tradnl" b="1" dirty="0">
              <a:solidFill>
                <a:srgbClr val="FFFF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158311"/>
            <a:ext cx="8537056" cy="1616200"/>
          </a:xfrm>
          <a:prstGeom prst="rect">
            <a:avLst/>
          </a:prstGeom>
        </p:spPr>
      </p:pic>
      <p:pic>
        <p:nvPicPr>
          <p:cNvPr id="5" name="Imagen 4" descr="Screen shot 2013-10-16 at 12.22.3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40" y="977041"/>
            <a:ext cx="4247361" cy="3779514"/>
          </a:xfrm>
          <a:prstGeom prst="rect">
            <a:avLst/>
          </a:prstGeom>
        </p:spPr>
      </p:pic>
      <p:pic>
        <p:nvPicPr>
          <p:cNvPr id="7" name="Imagen 6" descr="Screen shot 2014-09-10 at 12.03.1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552" y="977041"/>
            <a:ext cx="4255365" cy="377951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23736" y="4788979"/>
            <a:ext cx="2511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Decreasing cross section 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10" name="Conector recto de flecha 9"/>
          <p:cNvCxnSpPr/>
          <p:nvPr/>
        </p:nvCxnSpPr>
        <p:spPr>
          <a:xfrm>
            <a:off x="3234873" y="4997568"/>
            <a:ext cx="5108579" cy="2730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553915" y="-11307"/>
            <a:ext cx="8229600" cy="647783"/>
          </a:xfrm>
        </p:spPr>
        <p:txBody>
          <a:bodyPr>
            <a:normAutofit fontScale="90000"/>
          </a:bodyPr>
          <a:lstStyle/>
          <a:p>
            <a:r>
              <a:rPr lang="es-ES_tradnl" b="1" dirty="0" err="1" smtClean="0">
                <a:solidFill>
                  <a:srgbClr val="FFFF00"/>
                </a:solidFill>
              </a:rPr>
              <a:t>Higgs</a:t>
            </a:r>
            <a:r>
              <a:rPr lang="es-ES_tradnl" b="1" dirty="0" smtClean="0">
                <a:solidFill>
                  <a:srgbClr val="FFFF00"/>
                </a:solidFill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</a:rPr>
              <a:t>Production</a:t>
            </a:r>
            <a:r>
              <a:rPr lang="es-ES_tradnl" b="1" dirty="0" smtClean="0">
                <a:solidFill>
                  <a:srgbClr val="FFFF00"/>
                </a:solidFill>
              </a:rPr>
              <a:t> (LHC) </a:t>
            </a:r>
            <a:endParaRPr lang="es-ES_tradnl" b="1" dirty="0">
              <a:solidFill>
                <a:srgbClr val="FFFF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158311"/>
            <a:ext cx="8537056" cy="16162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23736" y="4788979"/>
            <a:ext cx="2511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Decreasing cross section 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10" name="Conector recto de flecha 9"/>
          <p:cNvCxnSpPr/>
          <p:nvPr/>
        </p:nvCxnSpPr>
        <p:spPr>
          <a:xfrm>
            <a:off x="3234873" y="4997568"/>
            <a:ext cx="5108579" cy="2730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n 8" descr="Screen shot 2014-09-13 at 7.01.2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521" y="698436"/>
            <a:ext cx="5589909" cy="415250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5550312" y="82276"/>
            <a:ext cx="3531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For a Higgs of 125 </a:t>
            </a:r>
            <a:r>
              <a:rPr lang="en-US" sz="28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GeV</a:t>
            </a:r>
            <a:endParaRPr lang="en-US" sz="28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26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Higgs Program in a Glance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Screen shot 2014-09-13 at 6.54.26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7989" r="-7989"/>
          <a:stretch>
            <a:fillRect/>
          </a:stretch>
        </p:blipFill>
        <p:spPr>
          <a:xfrm>
            <a:off x="-205135" y="1089045"/>
            <a:ext cx="9736335" cy="5354609"/>
          </a:xfrm>
        </p:spPr>
      </p:pic>
      <p:sp>
        <p:nvSpPr>
          <p:cNvPr id="3" name="TextBox 2"/>
          <p:cNvSpPr txBox="1"/>
          <p:nvPr/>
        </p:nvSpPr>
        <p:spPr>
          <a:xfrm>
            <a:off x="2883499" y="3827128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83660" y="4241641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sec1_cross_lhc.png"/>
          <p:cNvPicPr>
            <a:picLocks noGrp="1" noChangeAspect="1"/>
          </p:cNvPicPr>
          <p:nvPr>
            <p:ph idx="1"/>
          </p:nvPr>
        </p:nvPicPr>
        <p:blipFill>
          <a:blip r:embed="rId2"/>
          <a:srcRect l="-70926" r="-70926"/>
          <a:stretch>
            <a:fillRect/>
          </a:stretch>
        </p:blipFill>
        <p:spPr>
          <a:xfrm>
            <a:off x="678132" y="193292"/>
            <a:ext cx="12019183" cy="6610088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901248" y="136550"/>
            <a:ext cx="8229600" cy="91543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Beat the 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background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0961" y="1343322"/>
            <a:ext cx="4160113" cy="587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The discovery channels are subject of 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signal rate, mass resolution,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 and the capacity to  beat the 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background </a:t>
            </a: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For example </a:t>
            </a:r>
            <a:r>
              <a:rPr lang="en-US" sz="2000" b="1" i="1" dirty="0" smtClean="0">
                <a:solidFill>
                  <a:srgbClr val="FFFF00"/>
                </a:solidFill>
              </a:rPr>
              <a:t>the  a priori 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good channel for Higgs production</a:t>
            </a: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en-US" sz="2800" b="1" dirty="0" err="1" smtClean="0">
                <a:solidFill>
                  <a:srgbClr val="FFFF00"/>
                </a:solidFill>
              </a:rPr>
              <a:t>gg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n-US" sz="2800" b="1" dirty="0" smtClean="0">
                <a:solidFill>
                  <a:srgbClr val="FFFF00"/>
                </a:solidFill>
                <a:sym typeface="Wingdings"/>
              </a:rPr>
              <a:t> H,  H </a:t>
            </a:r>
            <a:r>
              <a:rPr lang="en-US" sz="2800" b="1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n-US" sz="2800" b="1" dirty="0" smtClean="0">
                <a:solidFill>
                  <a:srgbClr val="FFFF00"/>
                </a:solidFill>
                <a:sym typeface="Wingdings"/>
              </a:rPr>
              <a:t>  </a:t>
            </a:r>
            <a:r>
              <a:rPr lang="en-US" sz="2800" b="1" dirty="0" err="1" smtClean="0">
                <a:solidFill>
                  <a:srgbClr val="FFFF00"/>
                </a:solidFill>
                <a:sym typeface="Wingdings"/>
              </a:rPr>
              <a:t>b</a:t>
            </a:r>
            <a:r>
              <a:rPr lang="en-US" sz="2800" b="1" dirty="0" smtClean="0">
                <a:solidFill>
                  <a:srgbClr val="FFFF00"/>
                </a:solidFill>
                <a:sym typeface="Wingdings"/>
              </a:rPr>
              <a:t> (</a:t>
            </a:r>
            <a:r>
              <a:rPr lang="en-US" sz="2800" b="1" dirty="0" err="1" smtClean="0">
                <a:solidFill>
                  <a:srgbClr val="FFFF00"/>
                </a:solidFill>
                <a:sym typeface="Wingdings"/>
              </a:rPr>
              <a:t>anti)b</a:t>
            </a:r>
            <a:r>
              <a:rPr lang="en-US" sz="2800" b="1" dirty="0" smtClean="0">
                <a:solidFill>
                  <a:srgbClr val="FFFF00"/>
                </a:solidFill>
                <a:sym typeface="Wingdings"/>
              </a:rPr>
              <a:t>  </a:t>
            </a:r>
          </a:p>
          <a:p>
            <a:endParaRPr lang="en-US" sz="2000" b="1" dirty="0" smtClean="0">
              <a:solidFill>
                <a:srgbClr val="FFFF00"/>
              </a:solidFill>
              <a:sym typeface="Wingdings"/>
            </a:endParaRPr>
          </a:p>
          <a:p>
            <a:r>
              <a:rPr lang="en-US" sz="2000" b="1" dirty="0" smtClean="0">
                <a:solidFill>
                  <a:srgbClr val="FFFF00"/>
                </a:solidFill>
                <a:sym typeface="Wingdings"/>
              </a:rPr>
              <a:t>gets killed  by the huge underneath  </a:t>
            </a:r>
          </a:p>
          <a:p>
            <a:r>
              <a:rPr lang="en-US" sz="2000" b="1" dirty="0" smtClean="0">
                <a:solidFill>
                  <a:srgbClr val="FFFF00"/>
                </a:solidFill>
                <a:sym typeface="Wingdings"/>
              </a:rPr>
              <a:t>(non-resonant) QCD-driven  process</a:t>
            </a:r>
          </a:p>
          <a:p>
            <a:endParaRPr lang="en-US" sz="2000" b="1" dirty="0" smtClean="0">
              <a:solidFill>
                <a:srgbClr val="FFFF00"/>
              </a:solidFill>
              <a:sym typeface="Wingdings"/>
            </a:endParaRPr>
          </a:p>
          <a:p>
            <a:r>
              <a:rPr lang="en-US" sz="2800" b="1" dirty="0" err="1" smtClean="0">
                <a:solidFill>
                  <a:srgbClr val="FFFF00"/>
                </a:solidFill>
                <a:sym typeface="Wingdings"/>
              </a:rPr>
              <a:t>gg</a:t>
            </a:r>
            <a:r>
              <a:rPr lang="en-US" sz="2800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n-US" sz="2800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sym typeface="Wingdings"/>
              </a:rPr>
              <a:t>b</a:t>
            </a:r>
            <a:r>
              <a:rPr lang="en-US" sz="2800" b="1" dirty="0" smtClean="0">
                <a:solidFill>
                  <a:srgbClr val="FFFF00"/>
                </a:solidFill>
                <a:sym typeface="Wingdings"/>
              </a:rPr>
              <a:t> (</a:t>
            </a:r>
            <a:r>
              <a:rPr lang="en-US" sz="2800" b="1" dirty="0" err="1" smtClean="0">
                <a:solidFill>
                  <a:srgbClr val="FFFF00"/>
                </a:solidFill>
                <a:sym typeface="Wingdings"/>
              </a:rPr>
              <a:t>anti)b</a:t>
            </a:r>
            <a:r>
              <a:rPr lang="en-US" sz="2800" b="1" dirty="0" smtClean="0">
                <a:solidFill>
                  <a:srgbClr val="FFFF00"/>
                </a:solidFill>
                <a:sym typeface="Wingdings"/>
              </a:rPr>
              <a:t> </a:t>
            </a:r>
          </a:p>
          <a:p>
            <a:endParaRPr lang="en-US" sz="2000" b="1" dirty="0" smtClean="0">
              <a:solidFill>
                <a:srgbClr val="FFFF00"/>
              </a:solidFill>
              <a:sym typeface="Wingdings"/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  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7223709" y="1638547"/>
            <a:ext cx="1816169" cy="314054"/>
          </a:xfrm>
          <a:prstGeom prst="ellipse">
            <a:avLst/>
          </a:prstGeom>
          <a:solidFill>
            <a:srgbClr val="FF6600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ipse 6"/>
          <p:cNvSpPr/>
          <p:nvPr/>
        </p:nvSpPr>
        <p:spPr>
          <a:xfrm>
            <a:off x="7155434" y="4494550"/>
            <a:ext cx="1816169" cy="314054"/>
          </a:xfrm>
          <a:prstGeom prst="ellipse">
            <a:avLst/>
          </a:prstGeom>
          <a:solidFill>
            <a:srgbClr val="FF6600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524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Want  a Nobel?...find a resonance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01822-304D-2249-ABFE-346486F066F6}" type="datetime1">
              <a:rPr lang="en-US" smtClean="0"/>
              <a:pPr/>
              <a:t>08/09/22</a:t>
            </a:fld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4C476-E4B1-304A-8173-AC5CFC8D2FC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1006607"/>
            <a:ext cx="8305801" cy="5798213"/>
          </a:xfrm>
          <a:prstGeom prst="rect">
            <a:avLst/>
          </a:prstGeom>
        </p:spPr>
      </p:pic>
      <p:pic>
        <p:nvPicPr>
          <p:cNvPr id="14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279581"/>
            <a:ext cx="304615" cy="304615"/>
          </a:xfrm>
          <a:prstGeom prst="rect">
            <a:avLst/>
          </a:prstGeom>
        </p:spPr>
      </p:pic>
      <p:pic>
        <p:nvPicPr>
          <p:cNvPr id="15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431981"/>
            <a:ext cx="304615" cy="304615"/>
          </a:xfrm>
          <a:prstGeom prst="rect">
            <a:avLst/>
          </a:prstGeom>
        </p:spPr>
      </p:pic>
      <p:pic>
        <p:nvPicPr>
          <p:cNvPr id="16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2584288"/>
            <a:ext cx="304615" cy="304615"/>
          </a:xfrm>
          <a:prstGeom prst="rect">
            <a:avLst/>
          </a:prstGeom>
        </p:spPr>
      </p:pic>
      <p:pic>
        <p:nvPicPr>
          <p:cNvPr id="17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218" y="4267200"/>
            <a:ext cx="304615" cy="304615"/>
          </a:xfrm>
          <a:prstGeom prst="rect">
            <a:avLst/>
          </a:prstGeom>
        </p:spPr>
      </p:pic>
      <p:pic>
        <p:nvPicPr>
          <p:cNvPr id="18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130" y="122330"/>
            <a:ext cx="1096870" cy="1096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479" y="134132"/>
            <a:ext cx="8229600" cy="46623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The Golden Channels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6" name="Marcador de contenido 5" descr="higgsfeyn.gif"/>
          <p:cNvPicPr>
            <a:picLocks noGrp="1" noChangeAspect="1"/>
          </p:cNvPicPr>
          <p:nvPr>
            <p:ph idx="1"/>
          </p:nvPr>
        </p:nvPicPr>
        <p:blipFill>
          <a:blip r:embed="rId2"/>
          <a:srcRect t="-10600" b="-10600"/>
          <a:stretch>
            <a:fillRect/>
          </a:stretch>
        </p:blipFill>
        <p:spPr>
          <a:xfrm>
            <a:off x="86817" y="1379028"/>
            <a:ext cx="4305432" cy="2367822"/>
          </a:xfrm>
        </p:spPr>
      </p:pic>
      <p:pic>
        <p:nvPicPr>
          <p:cNvPr id="7" name="Imagen 6" descr="Higgs_signa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6" y="3548399"/>
            <a:ext cx="4365792" cy="2508297"/>
          </a:xfrm>
          <a:prstGeom prst="rect">
            <a:avLst/>
          </a:prstGeom>
        </p:spPr>
      </p:pic>
      <p:pic>
        <p:nvPicPr>
          <p:cNvPr id="8" name="Imagen 7" descr="PhotPhotEvent-300x22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0" y="29966"/>
            <a:ext cx="1904568" cy="1453821"/>
          </a:xfrm>
          <a:prstGeom prst="rect">
            <a:avLst/>
          </a:prstGeom>
        </p:spPr>
      </p:pic>
      <p:pic>
        <p:nvPicPr>
          <p:cNvPr id="9" name="Imagen 8" descr="Screen shot 2014-09-11 at 8.15.52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868" y="5852200"/>
            <a:ext cx="3162970" cy="1005799"/>
          </a:xfrm>
          <a:prstGeom prst="rect">
            <a:avLst/>
          </a:prstGeom>
        </p:spPr>
      </p:pic>
      <p:pic>
        <p:nvPicPr>
          <p:cNvPr id="10" name="Imagen 9" descr="Screen shot 2014-09-11 at 8.15.41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2867" y="4908263"/>
            <a:ext cx="3162971" cy="976613"/>
          </a:xfrm>
          <a:prstGeom prst="rect">
            <a:avLst/>
          </a:prstGeom>
        </p:spPr>
      </p:pic>
      <p:pic>
        <p:nvPicPr>
          <p:cNvPr id="11" name="Imagen 10" descr="Screen shot 2014-09-11 at 8.13.03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3200" y="2986133"/>
            <a:ext cx="1222317" cy="1124532"/>
          </a:xfrm>
          <a:prstGeom prst="rect">
            <a:avLst/>
          </a:prstGeom>
        </p:spPr>
      </p:pic>
      <p:pic>
        <p:nvPicPr>
          <p:cNvPr id="12" name="Imagen 11" descr="Screen shot 2014-09-11 at 8.12.55 A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3200" y="1332249"/>
            <a:ext cx="1202638" cy="1352968"/>
          </a:xfrm>
          <a:prstGeom prst="rect">
            <a:avLst/>
          </a:prstGeom>
        </p:spPr>
      </p:pic>
      <p:pic>
        <p:nvPicPr>
          <p:cNvPr id="13" name="Imagen 12" descr="m_gamga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5340" y="1181530"/>
            <a:ext cx="3350847" cy="2985857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37958" y="6073030"/>
            <a:ext cx="5261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 resonance  out of a huge non-resonant background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Key: good photon energy/momentum reconstruction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756179" y="778251"/>
            <a:ext cx="401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Irreducible background from </a:t>
            </a:r>
            <a:r>
              <a:rPr lang="en-US" b="1" dirty="0" err="1" smtClean="0">
                <a:solidFill>
                  <a:srgbClr val="FF6600"/>
                </a:solidFill>
              </a:rPr>
              <a:t>di</a:t>
            </a:r>
            <a:r>
              <a:rPr lang="en-US" b="1" dirty="0" smtClean="0">
                <a:solidFill>
                  <a:srgbClr val="FF6600"/>
                </a:solidFill>
              </a:rPr>
              <a:t>-photons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756179" y="4207077"/>
            <a:ext cx="4168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….and background  from </a:t>
            </a:r>
            <a:r>
              <a:rPr lang="en-US" b="1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g</a:t>
            </a:r>
            <a:r>
              <a:rPr lang="en-US" b="1" dirty="0" err="1" smtClean="0">
                <a:solidFill>
                  <a:srgbClr val="FF6600"/>
                </a:solidFill>
              </a:rPr>
              <a:t>+jets</a:t>
            </a:r>
            <a:r>
              <a:rPr lang="en-US" b="1" dirty="0" smtClean="0">
                <a:solidFill>
                  <a:srgbClr val="FF6600"/>
                </a:solidFill>
              </a:rPr>
              <a:t> and jet-jet</a:t>
            </a:r>
          </a:p>
          <a:p>
            <a:r>
              <a:rPr lang="en-US" b="1" dirty="0" smtClean="0">
                <a:solidFill>
                  <a:srgbClr val="FF6600"/>
                </a:solidFill>
              </a:rPr>
              <a:t>with jets faking photon signals….</a:t>
            </a:r>
            <a:endParaRPr lang="en-US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4l-FloatingScale-NoMuProf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64" y="1846067"/>
            <a:ext cx="4584017" cy="3998634"/>
          </a:xfrm>
          <a:prstGeom prst="rect">
            <a:avLst/>
          </a:prstGeom>
        </p:spPr>
      </p:pic>
      <p:pic>
        <p:nvPicPr>
          <p:cNvPr id="4" name="Marcador de contenido 3" descr="Higgs4l.png"/>
          <p:cNvPicPr>
            <a:picLocks noGrp="1" noChangeAspect="1"/>
          </p:cNvPicPr>
          <p:nvPr>
            <p:ph idx="1"/>
          </p:nvPr>
        </p:nvPicPr>
        <p:blipFill>
          <a:blip r:embed="rId3"/>
          <a:srcRect t="-19333" b="-19333"/>
          <a:stretch>
            <a:fillRect/>
          </a:stretch>
        </p:blipFill>
        <p:spPr>
          <a:xfrm>
            <a:off x="457200" y="150650"/>
            <a:ext cx="3872995" cy="2129998"/>
          </a:xfrm>
        </p:spPr>
      </p:pic>
      <p:pic>
        <p:nvPicPr>
          <p:cNvPr id="5" name="Imagen 4" descr="fig01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355" y="2809682"/>
            <a:ext cx="2156226" cy="2068811"/>
          </a:xfrm>
          <a:prstGeom prst="rect">
            <a:avLst/>
          </a:prstGeom>
        </p:spPr>
      </p:pic>
      <p:pic>
        <p:nvPicPr>
          <p:cNvPr id="6" name="Imagen 5" descr="fig01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524" y="2776405"/>
            <a:ext cx="2225059" cy="213496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08595" y="5806285"/>
            <a:ext cx="48298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Very clean and high-resolution  channel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(few events piling up in a given mass will be 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enough to claim discovery)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022514" y="700358"/>
            <a:ext cx="38951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</a:rPr>
              <a:t>Background dominated by </a:t>
            </a:r>
          </a:p>
          <a:p>
            <a:r>
              <a:rPr lang="en-US" sz="2000" b="1" dirty="0" err="1" smtClean="0">
                <a:solidFill>
                  <a:srgbClr val="FF6600"/>
                </a:solidFill>
              </a:rPr>
              <a:t>Diboson</a:t>
            </a:r>
            <a:r>
              <a:rPr lang="en-US" sz="2000" b="1" dirty="0" smtClean="0">
                <a:solidFill>
                  <a:srgbClr val="FF6600"/>
                </a:solidFill>
              </a:rPr>
              <a:t> (ZZ*)  </a:t>
            </a:r>
            <a:r>
              <a:rPr lang="en-US" sz="2000" b="1" dirty="0" err="1" smtClean="0">
                <a:solidFill>
                  <a:srgbClr val="FF6600"/>
                </a:solidFill>
              </a:rPr>
              <a:t>w/wo</a:t>
            </a:r>
            <a:r>
              <a:rPr lang="en-US" sz="2000" b="1" dirty="0" smtClean="0">
                <a:solidFill>
                  <a:srgbClr val="FF6600"/>
                </a:solidFill>
              </a:rPr>
              <a:t> resolved Zs</a:t>
            </a:r>
          </a:p>
          <a:p>
            <a:endParaRPr lang="en-US" sz="2000" b="1" dirty="0" smtClean="0">
              <a:solidFill>
                <a:srgbClr val="FF6600"/>
              </a:solidFill>
            </a:endParaRPr>
          </a:p>
          <a:p>
            <a:r>
              <a:rPr lang="en-US" sz="2000" b="1" dirty="0" smtClean="0">
                <a:solidFill>
                  <a:srgbClr val="FF6600"/>
                </a:solidFill>
              </a:rPr>
              <a:t>with contributions from </a:t>
            </a:r>
          </a:p>
          <a:p>
            <a:r>
              <a:rPr lang="en-US" sz="2000" b="1" dirty="0" smtClean="0">
                <a:solidFill>
                  <a:srgbClr val="FF6600"/>
                </a:solidFill>
              </a:rPr>
              <a:t>other processes (</a:t>
            </a:r>
            <a:r>
              <a:rPr lang="en-US" sz="2000" b="1" dirty="0" err="1" smtClean="0">
                <a:solidFill>
                  <a:srgbClr val="FF6600"/>
                </a:solidFill>
              </a:rPr>
              <a:t>Z+jets</a:t>
            </a:r>
            <a:r>
              <a:rPr lang="en-US" sz="2000" b="1" dirty="0" smtClean="0">
                <a:solidFill>
                  <a:srgbClr val="FF6600"/>
                </a:solidFill>
              </a:rPr>
              <a:t>) and top</a:t>
            </a:r>
          </a:p>
          <a:p>
            <a:r>
              <a:rPr lang="en-US" sz="2000" b="1" dirty="0" smtClean="0">
                <a:solidFill>
                  <a:srgbClr val="FF6600"/>
                </a:solidFill>
              </a:rPr>
              <a:t>production with jets faking leptons  </a:t>
            </a:r>
            <a:endParaRPr lang="en-US" sz="2000" b="1" dirty="0">
              <a:solidFill>
                <a:srgbClr val="FF6600"/>
              </a:solidFill>
            </a:endParaRPr>
          </a:p>
        </p:txBody>
      </p:sp>
      <p:pic>
        <p:nvPicPr>
          <p:cNvPr id="12" name="Imagen 11" descr="fig1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2621" y="5109299"/>
            <a:ext cx="1917962" cy="1585139"/>
          </a:xfrm>
          <a:prstGeom prst="rect">
            <a:avLst/>
          </a:prstGeom>
        </p:spPr>
      </p:pic>
      <p:pic>
        <p:nvPicPr>
          <p:cNvPr id="14" name="Imagen 13" descr="Screen shot 2014-09-11 at 9.01.02 A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0092" y="5109300"/>
            <a:ext cx="1881823" cy="158513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88753"/>
            <a:ext cx="8229600" cy="37176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The Golden Channels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160532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Pre-LHC Higgs Results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FF6600"/>
                </a:solidFill>
              </a:rPr>
              <a:t>Electroweak Fits</a:t>
            </a:r>
          </a:p>
          <a:p>
            <a:r>
              <a:rPr lang="en-US" b="1" i="1" dirty="0" err="1" smtClean="0">
                <a:solidFill>
                  <a:srgbClr val="FF6600"/>
                </a:solidFill>
              </a:rPr>
              <a:t>Tevatron</a:t>
            </a:r>
            <a:r>
              <a:rPr lang="en-US" b="1" i="1" dirty="0" smtClean="0">
                <a:solidFill>
                  <a:srgbClr val="FF6600"/>
                </a:solidFill>
              </a:rPr>
              <a:t> Searches</a:t>
            </a:r>
          </a:p>
          <a:p>
            <a:r>
              <a:rPr lang="en-US" b="1" i="1" dirty="0" smtClean="0">
                <a:solidFill>
                  <a:srgbClr val="FF6600"/>
                </a:solidFill>
              </a:rPr>
              <a:t>Searches at LEP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1024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Absolute limits on Higgs from LEP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643" y="5554341"/>
            <a:ext cx="5409508" cy="1196998"/>
          </a:xfrm>
          <a:prstGeom prst="rect">
            <a:avLst/>
          </a:prstGeom>
        </p:spPr>
      </p:pic>
      <p:pic>
        <p:nvPicPr>
          <p:cNvPr id="6" name="Imagen 5" descr="l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425" y="1906655"/>
            <a:ext cx="1833891" cy="244595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28789" y="1048306"/>
            <a:ext cx="4442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LEP : </a:t>
            </a:r>
            <a:r>
              <a:rPr lang="en-US" b="1" dirty="0" err="1" smtClean="0">
                <a:solidFill>
                  <a:srgbClr val="FFFF00"/>
                </a:solidFill>
              </a:rPr>
              <a:t>e</a:t>
            </a:r>
            <a:r>
              <a:rPr lang="en-US" b="1" dirty="0" smtClean="0">
                <a:solidFill>
                  <a:srgbClr val="FFFF00"/>
                </a:solidFill>
              </a:rPr>
              <a:t>+ </a:t>
            </a:r>
            <a:r>
              <a:rPr lang="en-US" b="1" dirty="0" err="1" smtClean="0">
                <a:solidFill>
                  <a:srgbClr val="FFFF00"/>
                </a:solidFill>
              </a:rPr>
              <a:t>e</a:t>
            </a:r>
            <a:r>
              <a:rPr lang="en-US" b="1" dirty="0" smtClean="0">
                <a:solidFill>
                  <a:srgbClr val="FFFF00"/>
                </a:solidFill>
              </a:rPr>
              <a:t>- collider @ CERN  : up to 210 </a:t>
            </a:r>
            <a:r>
              <a:rPr lang="en-US" b="1" dirty="0" err="1" smtClean="0">
                <a:solidFill>
                  <a:srgbClr val="FFFF00"/>
                </a:solidFill>
              </a:rPr>
              <a:t>GeV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608" y="1246627"/>
            <a:ext cx="3724584" cy="359535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94099" y="5756845"/>
            <a:ext cx="35338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Excludes @ 95 % CL</a:t>
            </a:r>
          </a:p>
          <a:p>
            <a:r>
              <a:rPr lang="en-US" sz="3200" b="1" dirty="0" err="1" smtClean="0">
                <a:solidFill>
                  <a:srgbClr val="FFFF00"/>
                </a:solidFill>
              </a:rPr>
              <a:t>M</a:t>
            </a:r>
            <a:r>
              <a:rPr lang="en-US" sz="3200" b="1" baseline="-25000" dirty="0" err="1" smtClean="0">
                <a:solidFill>
                  <a:srgbClr val="FFFF00"/>
                </a:solidFill>
              </a:rPr>
              <a:t>h</a:t>
            </a:r>
            <a:r>
              <a:rPr lang="en-US" sz="3200" b="1" dirty="0" smtClean="0">
                <a:solidFill>
                  <a:srgbClr val="FFFF00"/>
                </a:solidFill>
              </a:rPr>
              <a:t> &lt; 114 </a:t>
            </a:r>
            <a:r>
              <a:rPr lang="en-US" sz="3200" b="1" dirty="0" err="1" smtClean="0">
                <a:solidFill>
                  <a:srgbClr val="FFFF00"/>
                </a:solidFill>
              </a:rPr>
              <a:t>GeV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10" name="Imagen 9" descr="Screen shot 2014-09-10 at 5.40.34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100" y="1417638"/>
            <a:ext cx="2946642" cy="4352862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359229" y="4923912"/>
            <a:ext cx="5824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</a:rPr>
              <a:t>Hot days at CERN … by now we know it was nothing..</a:t>
            </a:r>
            <a:endParaRPr lang="en-US" sz="2000" b="1" dirty="0">
              <a:solidFill>
                <a:srgbClr val="FF6600"/>
              </a:solidFill>
            </a:endParaRPr>
          </a:p>
        </p:txBody>
      </p:sp>
      <p:cxnSp>
        <p:nvCxnSpPr>
          <p:cNvPr id="13" name="Conector recto de flecha 12"/>
          <p:cNvCxnSpPr/>
          <p:nvPr/>
        </p:nvCxnSpPr>
        <p:spPr>
          <a:xfrm rot="10800000">
            <a:off x="2840325" y="5106804"/>
            <a:ext cx="518905" cy="217219"/>
          </a:xfrm>
          <a:prstGeom prst="straightConnector1">
            <a:avLst/>
          </a:prstGeom>
          <a:ln w="47625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 descr="keep-calm-its-a-false-alar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56068" r="-56068"/>
          <a:stretch>
            <a:fillRect/>
          </a:stretch>
        </p:blipFill>
        <p:spPr>
          <a:xfrm>
            <a:off x="457200" y="828213"/>
            <a:ext cx="8229600" cy="4525963"/>
          </a:xfrm>
        </p:spPr>
      </p:pic>
      <p:sp>
        <p:nvSpPr>
          <p:cNvPr id="5" name="CuadroTexto 4"/>
          <p:cNvSpPr txBox="1"/>
          <p:nvPr/>
        </p:nvSpPr>
        <p:spPr>
          <a:xfrm>
            <a:off x="700269" y="5762269"/>
            <a:ext cx="78608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A hard decision was taken to stop LEP  and allow for the LHC 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program to start .. Quite the right decision.. we know now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Part II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1951" y="1417638"/>
            <a:ext cx="4833605" cy="4803775"/>
          </a:xfrm>
        </p:spPr>
        <p:txBody>
          <a:bodyPr>
            <a:normAutofit fontScale="62500" lnSpcReduction="20000"/>
          </a:bodyPr>
          <a:lstStyle/>
          <a:p>
            <a:r>
              <a:rPr lang="en-US" b="1" i="1" dirty="0" smtClean="0"/>
              <a:t>Other (Silver) Channels</a:t>
            </a:r>
          </a:p>
          <a:p>
            <a:pPr>
              <a:buNone/>
            </a:pPr>
            <a:endParaRPr lang="en-US" b="1" dirty="0" smtClean="0"/>
          </a:p>
          <a:p>
            <a:r>
              <a:rPr lang="en-US" b="1" dirty="0" smtClean="0"/>
              <a:t>Detailed study on Couplings</a:t>
            </a:r>
          </a:p>
          <a:p>
            <a:endParaRPr lang="en-US" b="1" dirty="0" smtClean="0"/>
          </a:p>
          <a:p>
            <a:r>
              <a:rPr lang="en-US" b="1" dirty="0" smtClean="0"/>
              <a:t>Higgs width</a:t>
            </a:r>
          </a:p>
          <a:p>
            <a:endParaRPr lang="en-US" b="1" dirty="0" smtClean="0"/>
          </a:p>
          <a:p>
            <a:r>
              <a:rPr lang="en-US" b="1" dirty="0" smtClean="0"/>
              <a:t>Invisibly decaying Higgs</a:t>
            </a:r>
          </a:p>
          <a:p>
            <a:endParaRPr lang="en-US" b="1" dirty="0" smtClean="0"/>
          </a:p>
          <a:p>
            <a:r>
              <a:rPr lang="en-US" b="1" dirty="0" smtClean="0"/>
              <a:t>Higgs and Vacuum Stability</a:t>
            </a:r>
          </a:p>
          <a:p>
            <a:pPr>
              <a:buNone/>
            </a:pPr>
            <a:endParaRPr lang="en-US" b="1" dirty="0" smtClean="0"/>
          </a:p>
          <a:p>
            <a:r>
              <a:rPr lang="en-US" b="1" dirty="0" smtClean="0"/>
              <a:t>Hierarchy Problem &amp; SUSY</a:t>
            </a:r>
          </a:p>
          <a:p>
            <a:endParaRPr lang="en-US" b="1" dirty="0" smtClean="0"/>
          </a:p>
          <a:p>
            <a:r>
              <a:rPr lang="en-US" b="1" dirty="0" smtClean="0"/>
              <a:t>Search for other Higgs</a:t>
            </a:r>
          </a:p>
          <a:p>
            <a:pPr>
              <a:buNone/>
            </a:pPr>
            <a:endParaRPr lang="en-US" b="1" dirty="0" smtClean="0"/>
          </a:p>
          <a:p>
            <a:r>
              <a:rPr lang="en-US" b="1" dirty="0" smtClean="0"/>
              <a:t>What to expect in the future ?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296" y="1802812"/>
            <a:ext cx="3530600" cy="3810000"/>
          </a:xfrm>
          <a:prstGeom prst="rect">
            <a:avLst/>
          </a:prstGeom>
        </p:spPr>
      </p:pic>
      <p:pic>
        <p:nvPicPr>
          <p:cNvPr id="6" name="Imagen 5" descr="Screen shot 2014-09-13 at 10.06.5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141" y="541718"/>
            <a:ext cx="1493755" cy="1121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8600" y="228600"/>
            <a:ext cx="8686800" cy="6456363"/>
            <a:chOff x="480" y="768"/>
            <a:chExt cx="3048" cy="3048"/>
          </a:xfrm>
        </p:grpSpPr>
        <p:pic>
          <p:nvPicPr>
            <p:cNvPr id="23562" name="Picture 3" descr="99-901-1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0" y="768"/>
              <a:ext cx="3048" cy="3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3" name="Oval 4"/>
            <p:cNvSpPr>
              <a:spLocks noChangeArrowheads="1"/>
            </p:cNvSpPr>
            <p:nvPr/>
          </p:nvSpPr>
          <p:spPr bwMode="auto">
            <a:xfrm>
              <a:off x="1296" y="2160"/>
              <a:ext cx="96" cy="96"/>
            </a:xfrm>
            <a:prstGeom prst="ellipse">
              <a:avLst/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64" name="Oval 5"/>
            <p:cNvSpPr>
              <a:spLocks noChangeArrowheads="1"/>
            </p:cNvSpPr>
            <p:nvPr/>
          </p:nvSpPr>
          <p:spPr bwMode="auto">
            <a:xfrm>
              <a:off x="2592" y="2160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65" name="Text Box 6"/>
            <p:cNvSpPr txBox="1">
              <a:spLocks noChangeArrowheads="1"/>
            </p:cNvSpPr>
            <p:nvPr/>
          </p:nvSpPr>
          <p:spPr bwMode="auto">
            <a:xfrm>
              <a:off x="1710" y="2832"/>
              <a:ext cx="550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Main Injector</a:t>
              </a:r>
            </a:p>
            <a:p>
              <a:pPr algn="ct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(new)</a:t>
              </a:r>
            </a:p>
          </p:txBody>
        </p:sp>
        <p:sp>
          <p:nvSpPr>
            <p:cNvPr id="23566" name="Text Box 7"/>
            <p:cNvSpPr txBox="1">
              <a:spLocks noChangeArrowheads="1"/>
            </p:cNvSpPr>
            <p:nvPr/>
          </p:nvSpPr>
          <p:spPr bwMode="auto">
            <a:xfrm>
              <a:off x="1583" y="2276"/>
              <a:ext cx="385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Tevatron</a:t>
              </a:r>
            </a:p>
          </p:txBody>
        </p:sp>
        <p:sp>
          <p:nvSpPr>
            <p:cNvPr id="23567" name="Text Box 8"/>
            <p:cNvSpPr txBox="1">
              <a:spLocks noChangeArrowheads="1"/>
            </p:cNvSpPr>
            <p:nvPr/>
          </p:nvSpPr>
          <p:spPr bwMode="auto">
            <a:xfrm>
              <a:off x="2592" y="1941"/>
              <a:ext cx="174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DØ</a:t>
              </a:r>
            </a:p>
          </p:txBody>
        </p:sp>
        <p:sp>
          <p:nvSpPr>
            <p:cNvPr id="23568" name="Text Box 9"/>
            <p:cNvSpPr txBox="1">
              <a:spLocks noChangeArrowheads="1"/>
            </p:cNvSpPr>
            <p:nvPr/>
          </p:nvSpPr>
          <p:spPr bwMode="auto">
            <a:xfrm>
              <a:off x="1370" y="1941"/>
              <a:ext cx="207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CDF</a:t>
              </a:r>
            </a:p>
          </p:txBody>
        </p:sp>
        <p:sp>
          <p:nvSpPr>
            <p:cNvPr id="23569" name="Text Box 10"/>
            <p:cNvSpPr txBox="1">
              <a:spLocks noChangeArrowheads="1"/>
            </p:cNvSpPr>
            <p:nvPr/>
          </p:nvSpPr>
          <p:spPr bwMode="auto">
            <a:xfrm>
              <a:off x="2579" y="768"/>
              <a:ext cx="349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  <a:sym typeface="Symbol" charset="2"/>
                </a:rPr>
                <a:t></a:t>
              </a:r>
              <a:endParaRPr lang="en-US" sz="1600" b="1">
                <a:solidFill>
                  <a:srgbClr val="FFFF66"/>
                </a:solidFill>
                <a:latin typeface="Tahoma" charset="0"/>
              </a:endParaRPr>
            </a:p>
          </p:txBody>
        </p:sp>
        <p:sp>
          <p:nvSpPr>
            <p:cNvPr id="23570" name="Text Box 11"/>
            <p:cNvSpPr txBox="1">
              <a:spLocks noChangeArrowheads="1"/>
            </p:cNvSpPr>
            <p:nvPr/>
          </p:nvSpPr>
          <p:spPr bwMode="auto">
            <a:xfrm>
              <a:off x="575" y="2756"/>
              <a:ext cx="522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b="1" dirty="0" smtClean="0">
                  <a:solidFill>
                    <a:srgbClr val="FFFF66"/>
                  </a:solidFill>
                  <a:latin typeface="Tahoma" charset="0"/>
                  <a:sym typeface="Symbol" charset="2"/>
                </a:rPr>
                <a:t>p-bar </a:t>
              </a:r>
              <a:r>
                <a:rPr lang="en-US" sz="1600" b="1" dirty="0">
                  <a:solidFill>
                    <a:srgbClr val="FFFF66"/>
                  </a:solidFill>
                  <a:latin typeface="Tahoma" charset="0"/>
                  <a:sym typeface="Symbol" charset="2"/>
                </a:rPr>
                <a:t>sou</a:t>
              </a:r>
              <a:r>
                <a:rPr lang="en-US" sz="1600" b="1" dirty="0">
                  <a:solidFill>
                    <a:srgbClr val="FFFF66"/>
                  </a:solidFill>
                  <a:latin typeface="Tahoma" charset="0"/>
                </a:rPr>
                <a:t>rce</a:t>
              </a:r>
            </a:p>
          </p:txBody>
        </p:sp>
        <p:sp>
          <p:nvSpPr>
            <p:cNvPr id="23571" name="Text Box 12"/>
            <p:cNvSpPr txBox="1">
              <a:spLocks noChangeArrowheads="1"/>
            </p:cNvSpPr>
            <p:nvPr/>
          </p:nvSpPr>
          <p:spPr bwMode="auto">
            <a:xfrm>
              <a:off x="815" y="1651"/>
              <a:ext cx="341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Booster</a:t>
              </a:r>
            </a:p>
          </p:txBody>
        </p:sp>
        <p:sp>
          <p:nvSpPr>
            <p:cNvPr id="23572" name="Line 13"/>
            <p:cNvSpPr>
              <a:spLocks noChangeShapeType="1"/>
            </p:cNvSpPr>
            <p:nvPr/>
          </p:nvSpPr>
          <p:spPr bwMode="auto">
            <a:xfrm>
              <a:off x="1200" y="1824"/>
              <a:ext cx="0" cy="672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73" name="Line 14"/>
            <p:cNvSpPr>
              <a:spLocks noChangeShapeType="1"/>
            </p:cNvSpPr>
            <p:nvPr/>
          </p:nvSpPr>
          <p:spPr bwMode="auto">
            <a:xfrm flipV="1">
              <a:off x="960" y="2688"/>
              <a:ext cx="240" cy="96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558" name="Rectangle 15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Comic Sans MS" charset="0"/>
              </a:rPr>
              <a:t>Tevatron</a:t>
            </a:r>
          </a:p>
        </p:txBody>
      </p:sp>
      <p:pic>
        <p:nvPicPr>
          <p:cNvPr id="23559" name="Picture 16" descr="fnal_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048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AutoShape 17"/>
          <p:cNvSpPr>
            <a:spLocks noChangeArrowheads="1"/>
          </p:cNvSpPr>
          <p:nvPr/>
        </p:nvSpPr>
        <p:spPr bwMode="auto">
          <a:xfrm>
            <a:off x="3949700" y="2041525"/>
            <a:ext cx="357188" cy="304800"/>
          </a:xfrm>
          <a:prstGeom prst="rightArrow">
            <a:avLst>
              <a:gd name="adj1" fmla="val 50000"/>
              <a:gd name="adj2" fmla="val 2929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1" name="AutoShape 18"/>
          <p:cNvSpPr>
            <a:spLocks noChangeArrowheads="1"/>
          </p:cNvSpPr>
          <p:nvPr/>
        </p:nvSpPr>
        <p:spPr bwMode="auto">
          <a:xfrm>
            <a:off x="4467225" y="2051050"/>
            <a:ext cx="373063" cy="290513"/>
          </a:xfrm>
          <a:prstGeom prst="leftArrow">
            <a:avLst>
              <a:gd name="adj1" fmla="val 50000"/>
              <a:gd name="adj2" fmla="val 3210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3317875" y="1585913"/>
          <a:ext cx="203835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51" name="Equation" r:id="rId6" imgW="1015920" imgH="215640" progId="Equation.3">
                  <p:embed/>
                </p:oleObj>
              </mc:Choice>
              <mc:Fallback>
                <p:oleObj name="Equation" r:id="rId6" imgW="101592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75" y="1585913"/>
                        <a:ext cx="2038350" cy="433387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 w="9525">
                        <a:solidFill>
                          <a:srgbClr val="CCFF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5021263" y="2130425"/>
          <a:ext cx="188912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52" name="Equation" r:id="rId8" imgW="126720" imgH="241200" progId="Equation.3">
                  <p:embed/>
                </p:oleObj>
              </mc:Choice>
              <mc:Fallback>
                <p:oleObj name="Equation" r:id="rId8" imgW="126720" imgH="241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1263" y="2130425"/>
                        <a:ext cx="188912" cy="360363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 w="9525">
                        <a:solidFill>
                          <a:srgbClr val="CCFF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3597275" y="2122488"/>
          <a:ext cx="188913" cy="28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753" name="Ecuación" r:id="rId10" imgW="126720" imgH="190440" progId="Equation.3">
                  <p:embed/>
                </p:oleObj>
              </mc:Choice>
              <mc:Fallback>
                <p:oleObj name="Ecuación" r:id="rId10" imgW="126720" imgH="1904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7275" y="2122488"/>
                        <a:ext cx="188913" cy="284162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 w="9525">
                        <a:solidFill>
                          <a:srgbClr val="CCFF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6" name="Picture 12" descr="w07_blueba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88" y="1089348"/>
            <a:ext cx="3472524" cy="4056913"/>
          </a:xfrm>
          <a:prstGeom prst="rect">
            <a:avLst/>
          </a:prstGeom>
          <a:noFill/>
        </p:spPr>
      </p:pic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06412"/>
          </a:xfrm>
        </p:spPr>
        <p:txBody>
          <a:bodyPr>
            <a:normAutofit fontScale="90000"/>
          </a:bodyPr>
          <a:lstStyle/>
          <a:p>
            <a:r>
              <a:rPr lang="en-US" sz="4889" b="1" dirty="0">
                <a:solidFill>
                  <a:srgbClr val="FFFF00"/>
                </a:solidFill>
                <a:latin typeface="+mn-lt"/>
              </a:rPr>
              <a:t>Electroweak Fits</a:t>
            </a:r>
            <a:r>
              <a:rPr lang="en-US" sz="4889" b="1" dirty="0">
                <a:latin typeface="+mn-lt"/>
              </a:rPr>
              <a:t/>
            </a:r>
            <a:br>
              <a:rPr lang="en-US" sz="4889" b="1" dirty="0">
                <a:latin typeface="+mn-lt"/>
              </a:rPr>
            </a:br>
            <a:r>
              <a:rPr lang="en-US" sz="3111" b="1" dirty="0">
                <a:solidFill>
                  <a:srgbClr val="CCFFCC"/>
                </a:solidFill>
                <a:latin typeface="+mn-lt"/>
              </a:rPr>
              <a:t>(indirect Higgs Mass constrains</a:t>
            </a:r>
            <a:r>
              <a:rPr lang="en-US" sz="2800" dirty="0">
                <a:solidFill>
                  <a:srgbClr val="CCFFCC"/>
                </a:solidFill>
                <a:latin typeface="Comic Sans MS" charset="0"/>
              </a:rPr>
              <a:t>)</a:t>
            </a:r>
          </a:p>
        </p:txBody>
      </p:sp>
      <p:pic>
        <p:nvPicPr>
          <p:cNvPr id="62467" name="Picture 3" descr="mass_scal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8275" y="130175"/>
            <a:ext cx="1590675" cy="1466850"/>
          </a:xfrm>
          <a:prstGeom prst="rect">
            <a:avLst/>
          </a:prstGeom>
          <a:noFill/>
        </p:spPr>
      </p:pic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7540625" y="244475"/>
            <a:ext cx="1276350" cy="1139825"/>
          </a:xfrm>
          <a:prstGeom prst="rect">
            <a:avLst/>
          </a:prstGeom>
          <a:solidFill>
            <a:srgbClr val="00990B"/>
          </a:solidFill>
          <a:ln w="9525">
            <a:noFill/>
            <a:miter lim="800000"/>
            <a:headEnd/>
            <a:tailEnd/>
          </a:ln>
          <a:effectLst>
            <a:outerShdw blurRad="63500" dist="107763" dir="135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5400" i="1"/>
              <a:t>H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1582738" y="6019800"/>
            <a:ext cx="2524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Comic Sans MS" charset="0"/>
              </a:rPr>
              <a:t> </a:t>
            </a:r>
          </a:p>
        </p:txBody>
      </p:sp>
      <p:graphicFrame>
        <p:nvGraphicFramePr>
          <p:cNvPr id="62470" name="Object 6"/>
          <p:cNvGraphicFramePr>
            <a:graphicFrameLocks noChangeAspect="1"/>
          </p:cNvGraphicFramePr>
          <p:nvPr/>
        </p:nvGraphicFramePr>
        <p:xfrm>
          <a:off x="1085850" y="6132513"/>
          <a:ext cx="3306763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91" name="Ecuación" r:id="rId6" imgW="1168400" imgH="203200" progId="Equation.3">
                  <p:embed/>
                </p:oleObj>
              </mc:Choice>
              <mc:Fallback>
                <p:oleObj name="Ecuación" r:id="rId6" imgW="11684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5850" y="6132513"/>
                        <a:ext cx="3306763" cy="5730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475" name="Picture 11" descr="mtmw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53580" y="3191565"/>
            <a:ext cx="3790420" cy="3514035"/>
          </a:xfrm>
          <a:prstGeom prst="rect">
            <a:avLst/>
          </a:prstGeom>
          <a:noFill/>
        </p:spPr>
      </p:pic>
      <p:sp>
        <p:nvSpPr>
          <p:cNvPr id="11" name="CuadroTexto 10"/>
          <p:cNvSpPr txBox="1"/>
          <p:nvPr/>
        </p:nvSpPr>
        <p:spPr>
          <a:xfrm>
            <a:off x="627532" y="5178406"/>
            <a:ext cx="31890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..as presented in 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Lepton Photon 2007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8572" y="1103488"/>
            <a:ext cx="3170016" cy="67447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1827" y="1908230"/>
            <a:ext cx="2445408" cy="1137608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3678315" y="3191565"/>
            <a:ext cx="142859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2400" b="1" dirty="0" err="1" smtClean="0">
                <a:latin typeface="Symbol" charset="2"/>
                <a:cs typeface="Symbol" charset="2"/>
              </a:rPr>
              <a:t>D</a:t>
            </a:r>
            <a:r>
              <a:rPr lang="es-ES_tradnl" sz="2400" b="1" dirty="0" err="1" smtClean="0"/>
              <a:t>r</a:t>
            </a:r>
            <a:r>
              <a:rPr lang="es-ES_tradnl" sz="2400" b="1" dirty="0" smtClean="0"/>
              <a:t> ~ m</a:t>
            </a:r>
            <a:r>
              <a:rPr lang="es-ES_tradnl" sz="2400" b="1" baseline="-25000" dirty="0" smtClean="0"/>
              <a:t>top</a:t>
            </a:r>
            <a:r>
              <a:rPr lang="es-ES_tradnl" sz="2400" b="1" baseline="30000" dirty="0" smtClean="0"/>
              <a:t>2</a:t>
            </a:r>
            <a:endParaRPr lang="es-ES_tradnl" sz="2400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7359801" y="2197650"/>
            <a:ext cx="158714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2400" b="1" dirty="0" err="1" smtClean="0">
                <a:latin typeface="Symbol" charset="2"/>
                <a:cs typeface="Symbol" charset="2"/>
              </a:rPr>
              <a:t>D</a:t>
            </a:r>
            <a:r>
              <a:rPr lang="es-ES_tradnl" sz="2400" b="1" dirty="0" err="1" smtClean="0"/>
              <a:t>r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~ln</a:t>
            </a:r>
            <a:r>
              <a:rPr lang="es-ES_tradnl" sz="2400" b="1" dirty="0" smtClean="0"/>
              <a:t> (</a:t>
            </a:r>
            <a:r>
              <a:rPr lang="es-ES_tradnl" sz="2400" b="1" dirty="0" err="1" smtClean="0"/>
              <a:t>m</a:t>
            </a:r>
            <a:r>
              <a:rPr lang="es-ES_tradnl" sz="2400" b="1" baseline="-25000" dirty="0" err="1" smtClean="0"/>
              <a:t>H</a:t>
            </a:r>
            <a:r>
              <a:rPr lang="es-ES_tradnl" sz="2400" b="1" dirty="0" smtClean="0"/>
              <a:t>)</a:t>
            </a:r>
            <a:endParaRPr lang="es-ES_tradnl" sz="2400" b="1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tevbayeslimits19july201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090" r="-18090"/>
          <a:stretch>
            <a:fillRect/>
          </a:stretch>
        </p:blipFill>
        <p:spPr>
          <a:xfrm>
            <a:off x="-1163079" y="337382"/>
            <a:ext cx="11609075" cy="6384544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928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Tevatron</a:t>
            </a:r>
            <a:r>
              <a:rPr lang="en-US" b="1" dirty="0" smtClean="0"/>
              <a:t> in July 2010</a:t>
            </a:r>
            <a:endParaRPr lang="en-US" b="1" dirty="0"/>
          </a:p>
        </p:txBody>
      </p:sp>
      <p:pic>
        <p:nvPicPr>
          <p:cNvPr id="5" name="Imagen 4" descr="16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223" y="0"/>
            <a:ext cx="1810777" cy="187113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39133" y="6203102"/>
            <a:ext cx="762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If goes below 1  you exclude the SM Higgs for a given mass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Marcador de contenido 5" descr="Screen shot 2014-09-13 at 5.48.10 PM.png"/>
          <p:cNvPicPr>
            <a:picLocks noChangeAspect="1"/>
          </p:cNvPicPr>
          <p:nvPr/>
        </p:nvPicPr>
        <p:blipFill>
          <a:blip r:embed="rId4"/>
          <a:srcRect l="-21052" r="-21052"/>
          <a:stretch>
            <a:fillRect/>
          </a:stretch>
        </p:blipFill>
        <p:spPr>
          <a:xfrm>
            <a:off x="-343566" y="102193"/>
            <a:ext cx="2540573" cy="139721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997158" y="3101481"/>
            <a:ext cx="307345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H </a:t>
            </a:r>
            <a:r>
              <a:rPr lang="es-ES_tradnl" b="1" dirty="0" err="1" smtClean="0">
                <a:sym typeface="Wingdings"/>
              </a:rPr>
              <a:t></a:t>
            </a:r>
            <a:r>
              <a:rPr lang="es-ES_tradnl" b="1" dirty="0" smtClean="0">
                <a:sym typeface="Wingdings"/>
              </a:rPr>
              <a:t> </a:t>
            </a:r>
            <a:r>
              <a:rPr lang="es-ES_tradnl" b="1" dirty="0" err="1" smtClean="0">
                <a:sym typeface="Wingdings"/>
              </a:rPr>
              <a:t>bb</a:t>
            </a:r>
            <a:r>
              <a:rPr lang="es-ES_tradnl" b="1" dirty="0" smtClean="0">
                <a:sym typeface="Wingdings"/>
              </a:rPr>
              <a:t> ?? (</a:t>
            </a:r>
            <a:r>
              <a:rPr lang="es-ES_tradnl" b="1" dirty="0" err="1" smtClean="0">
                <a:sym typeface="Wingdings"/>
              </a:rPr>
              <a:t>limited</a:t>
            </a:r>
            <a:r>
              <a:rPr lang="es-ES_tradnl" b="1" dirty="0" smtClean="0">
                <a:sym typeface="Wingdings"/>
              </a:rPr>
              <a:t> </a:t>
            </a:r>
            <a:r>
              <a:rPr lang="es-ES_tradnl" b="1" dirty="0" err="1" smtClean="0">
                <a:sym typeface="Wingdings"/>
              </a:rPr>
              <a:t>resolution</a:t>
            </a:r>
            <a:r>
              <a:rPr lang="es-ES_tradnl" b="1" dirty="0" smtClean="0">
                <a:sym typeface="Wingdings"/>
              </a:rPr>
              <a:t>)</a:t>
            </a:r>
            <a:endParaRPr lang="en-US" b="1" dirty="0"/>
          </a:p>
        </p:txBody>
      </p:sp>
      <p:cxnSp>
        <p:nvCxnSpPr>
          <p:cNvPr id="10" name="Conector recto de flecha 9"/>
          <p:cNvCxnSpPr/>
          <p:nvPr/>
        </p:nvCxnSpPr>
        <p:spPr>
          <a:xfrm rot="10800000" flipV="1">
            <a:off x="4184316" y="3470812"/>
            <a:ext cx="842210" cy="2857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0107014_01old-A4-at-144-dpi-imagen circulo.jpg"/>
          <p:cNvPicPr preferRelativeResize="0">
            <a:picLocks noGrp="1"/>
          </p:cNvPicPr>
          <p:nvPr>
            <p:ph idx="1"/>
          </p:nvPr>
        </p:nvPicPr>
        <p:blipFill>
          <a:blip r:embed="rId2" cstate="print"/>
          <a:srcRect t="2021" b="505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uadroTexto 4"/>
          <p:cNvSpPr txBox="1"/>
          <p:nvPr/>
        </p:nvSpPr>
        <p:spPr>
          <a:xfrm>
            <a:off x="152400" y="76200"/>
            <a:ext cx="898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CERN (Geneva)  LHC across the France-Switzerland border</a:t>
            </a:r>
            <a:endParaRPr lang="en-US" sz="2800" b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59261" y="1371600"/>
            <a:ext cx="8765941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           </a:t>
            </a:r>
            <a:r>
              <a:rPr lang="en-US" sz="2800" b="1" dirty="0" smtClean="0">
                <a:solidFill>
                  <a:schemeClr val="bg1"/>
                </a:solidFill>
              </a:rPr>
              <a:t> 27 Km</a:t>
            </a:r>
          </a:p>
          <a:p>
            <a:pPr algn="ctr"/>
            <a:r>
              <a:rPr lang="es-ES_tradnl" sz="2800" b="1" dirty="0" smtClean="0">
                <a:solidFill>
                  <a:schemeClr val="bg1"/>
                </a:solidFill>
              </a:rPr>
              <a:t>1232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high</a:t>
            </a:r>
            <a:r>
              <a:rPr lang="es-ES_tradnl" sz="2800" b="1" dirty="0" smtClean="0">
                <a:solidFill>
                  <a:schemeClr val="bg1"/>
                </a:solidFill>
              </a:rPr>
              <a:t>-</a:t>
            </a:r>
            <a:r>
              <a:rPr lang="es-ES_tradnl" sz="2800" b="1" dirty="0" err="1" smtClean="0">
                <a:solidFill>
                  <a:schemeClr val="bg1"/>
                </a:solidFill>
              </a:rPr>
              <a:t>tech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superconducting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dipole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magnets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  (at 1.8 K…the coldest </a:t>
            </a:r>
            <a:r>
              <a:rPr lang="en-US" sz="2800" b="1" dirty="0" smtClean="0">
                <a:solidFill>
                  <a:srgbClr val="FFFF00"/>
                </a:solidFill>
              </a:rPr>
              <a:t>(and coolest) </a:t>
            </a:r>
            <a:r>
              <a:rPr lang="en-US" sz="2800" b="1" dirty="0" smtClean="0">
                <a:solidFill>
                  <a:schemeClr val="bg1"/>
                </a:solidFill>
              </a:rPr>
              <a:t>place in the universe)</a:t>
            </a:r>
          </a:p>
          <a:p>
            <a:pPr algn="ctr"/>
            <a:endParaRPr lang="en-US" sz="2400" b="1" dirty="0" smtClean="0">
              <a:solidFill>
                <a:schemeClr val="bg1"/>
              </a:solidFill>
            </a:endParaRPr>
          </a:p>
          <a:p>
            <a:pPr algn="ctr"/>
            <a:endParaRPr lang="en-US" sz="2400" b="1" dirty="0" smtClean="0">
              <a:solidFill>
                <a:schemeClr val="bg1"/>
              </a:solidFill>
            </a:endParaRPr>
          </a:p>
          <a:p>
            <a:pPr algn="ctr"/>
            <a:endParaRPr lang="en-US" sz="24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proton – proton  7-8 </a:t>
            </a:r>
            <a:r>
              <a:rPr lang="en-US" sz="3200" b="1" dirty="0" err="1" smtClean="0">
                <a:solidFill>
                  <a:schemeClr val="bg1"/>
                </a:solidFill>
              </a:rPr>
              <a:t>TeV</a:t>
            </a:r>
            <a:r>
              <a:rPr lang="en-US" sz="3200" b="1" dirty="0" smtClean="0">
                <a:solidFill>
                  <a:schemeClr val="bg1"/>
                </a:solidFill>
              </a:rPr>
              <a:t> in Run I  (2010 – 2012)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(13 </a:t>
            </a:r>
            <a:r>
              <a:rPr lang="en-US" sz="3200" b="1" dirty="0" err="1" smtClean="0">
                <a:solidFill>
                  <a:schemeClr val="bg1"/>
                </a:solidFill>
              </a:rPr>
              <a:t>TeV</a:t>
            </a:r>
            <a:r>
              <a:rPr lang="en-US" sz="3200" b="1" dirty="0" smtClean="0">
                <a:solidFill>
                  <a:schemeClr val="bg1"/>
                </a:solidFill>
              </a:rPr>
              <a:t> in Run II)    (2015  --  )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 </a:t>
            </a:r>
          </a:p>
          <a:p>
            <a:pPr lvl="1" algn="ctr">
              <a:buClr>
                <a:schemeClr val="bg1"/>
              </a:buClr>
              <a:buFont typeface="Wingdings" charset="2"/>
              <a:buChar char="ü"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lvl="1" algn="ctr">
              <a:buClr>
                <a:schemeClr val="bg1"/>
              </a:buClr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algn="ctr"/>
            <a:endParaRPr lang="en-US" sz="24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59261" y="665041"/>
            <a:ext cx="46922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Approved in 1994 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0503012_01-A4-at-144-dpi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16" r="-10516"/>
          <a:stretch>
            <a:fillRect/>
          </a:stretch>
        </p:blipFill>
        <p:spPr>
          <a:xfrm>
            <a:off x="436960" y="816605"/>
            <a:ext cx="7367721" cy="4051963"/>
          </a:xfrm>
        </p:spPr>
      </p:pic>
      <p:pic>
        <p:nvPicPr>
          <p:cNvPr id="5" name="Imagen 4" descr="dual-aperture-magnet-720p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89601"/>
            <a:ext cx="5502935" cy="3622766"/>
          </a:xfrm>
          <a:prstGeom prst="rect">
            <a:avLst/>
          </a:prstGeom>
        </p:spPr>
      </p:pic>
      <p:pic>
        <p:nvPicPr>
          <p:cNvPr id="6" name="Imagen 5" descr="lhc-250x16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550" y="3846811"/>
            <a:ext cx="4646897" cy="3011189"/>
          </a:xfrm>
          <a:prstGeom prst="rect">
            <a:avLst/>
          </a:prstGeom>
        </p:spPr>
      </p:pic>
      <p:pic>
        <p:nvPicPr>
          <p:cNvPr id="7" name="Imagen 6" descr="0704009_03-A4-at-144-dp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421" y="46088"/>
            <a:ext cx="2770579" cy="4139209"/>
          </a:xfrm>
          <a:prstGeom prst="rect">
            <a:avLst/>
          </a:prstGeom>
        </p:spPr>
      </p:pic>
      <p:pic>
        <p:nvPicPr>
          <p:cNvPr id="9" name="Imagen 8" descr="0710027_01-A4-at-144-dpi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353581" cy="446845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9750" y="46088"/>
            <a:ext cx="8229600" cy="770517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LHC construction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4" descr="Capture-003924we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2440" y="630759"/>
            <a:ext cx="9412640" cy="5725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tunn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09825" y="2041525"/>
            <a:ext cx="67341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9000"/>
            <a:ext cx="8229600" cy="61175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LHC Construction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</a:t>
            </a:r>
            <a:endParaRPr lang="en-US" dirty="0"/>
          </a:p>
        </p:txBody>
      </p:sp>
      <p:pic>
        <p:nvPicPr>
          <p:cNvPr id="10" name="Marcador de contenido 9" descr="ALICE_diagra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590" r="-8590"/>
          <a:stretch>
            <a:fillRect/>
          </a:stretch>
        </p:blipFill>
        <p:spPr/>
      </p:pic>
      <p:pic>
        <p:nvPicPr>
          <p:cNvPr id="4" name="Picture 2" descr="C:\Users\ROSA\Desktop\conferencia mario\9906026-A4-at-144-dpi-imagen suprficie y fondo.jpg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CuadroTexto 5"/>
          <p:cNvSpPr txBox="1"/>
          <p:nvPr/>
        </p:nvSpPr>
        <p:spPr>
          <a:xfrm>
            <a:off x="26248" y="511314"/>
            <a:ext cx="3075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LHC will run for 15 years..</a:t>
            </a:r>
          </a:p>
          <a:p>
            <a:r>
              <a:rPr lang="en-US" sz="2000" b="1" dirty="0" smtClean="0">
                <a:sym typeface="Wingdings"/>
              </a:rPr>
              <a:t>A total of  6  10</a:t>
            </a:r>
            <a:r>
              <a:rPr lang="en-US" sz="2000" b="1" baseline="30000" dirty="0" smtClean="0">
                <a:sym typeface="Wingdings"/>
              </a:rPr>
              <a:t>15</a:t>
            </a:r>
            <a:r>
              <a:rPr lang="en-US" sz="2000" b="1" dirty="0" smtClean="0">
                <a:sym typeface="Wingdings"/>
              </a:rPr>
              <a:t> collisions</a:t>
            </a:r>
            <a:endParaRPr lang="en-US" sz="2000" b="1" dirty="0"/>
          </a:p>
        </p:txBody>
      </p:sp>
      <p:pic>
        <p:nvPicPr>
          <p:cNvPr id="11" name="Imagen 10" descr="ALICE_diagra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200" y="1981200"/>
            <a:ext cx="1981200" cy="1276773"/>
          </a:xfrm>
          <a:prstGeom prst="rect">
            <a:avLst/>
          </a:prstGeom>
        </p:spPr>
      </p:pic>
      <p:pic>
        <p:nvPicPr>
          <p:cNvPr id="12" name="Imagen 11" descr="DetectorPlan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095" y="1304925"/>
            <a:ext cx="1803400" cy="1352550"/>
          </a:xfrm>
          <a:prstGeom prst="rect">
            <a:avLst/>
          </a:prstGeom>
        </p:spPr>
      </p:pic>
      <p:pic>
        <p:nvPicPr>
          <p:cNvPr id="13" name="Imagen 12" descr="CMS_3D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657475"/>
            <a:ext cx="1676400" cy="1207095"/>
          </a:xfrm>
          <a:prstGeom prst="rect">
            <a:avLst/>
          </a:prstGeom>
        </p:spPr>
      </p:pic>
      <p:pic>
        <p:nvPicPr>
          <p:cNvPr id="14" name="Imagen 13" descr="450px-ATLAS_Drawing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5645" y="3257973"/>
            <a:ext cx="2047555" cy="110113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wipe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DSC_2988b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88771" name="Rectangle 3"/>
          <p:cNvSpPr>
            <a:spLocks noChangeArrowheads="1"/>
          </p:cNvSpPr>
          <p:nvPr/>
        </p:nvSpPr>
        <p:spPr bwMode="auto">
          <a:xfrm>
            <a:off x="539750" y="5516563"/>
            <a:ext cx="1916113" cy="1044575"/>
          </a:xfrm>
          <a:prstGeom prst="rect">
            <a:avLst/>
          </a:prstGeom>
          <a:solidFill>
            <a:schemeClr val="accent2"/>
          </a:solidFill>
          <a:ln w="38100">
            <a:solidFill>
              <a:srgbClr val="EFEF39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s-ES" sz="6000" b="1">
                <a:solidFill>
                  <a:srgbClr val="FFFF00"/>
                </a:solidFill>
                <a:latin typeface="Helvetica" charset="0"/>
              </a:rPr>
              <a:t>CMS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8" descr="image0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9704"/>
            <a:ext cx="9228348" cy="6206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1"/>
          <p:cNvSpPr txBox="1">
            <a:spLocks noChangeArrowheads="1"/>
          </p:cNvSpPr>
          <p:nvPr/>
        </p:nvSpPr>
        <p:spPr>
          <a:xfrm>
            <a:off x="6856337" y="6172200"/>
            <a:ext cx="2251151" cy="669926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ATLAS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rrowheads="1"/>
          </p:cNvPicPr>
          <p:nvPr/>
        </p:nvPicPr>
        <p:blipFill>
          <a:blip r:embed="rId2" cstate="print"/>
          <a:srcRect l="3963"/>
          <a:stretch>
            <a:fillRect/>
          </a:stretch>
        </p:blipFill>
        <p:spPr bwMode="auto">
          <a:xfrm>
            <a:off x="12600" y="9000"/>
            <a:ext cx="9118800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n 3" descr="susy_eve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400" y="9000"/>
            <a:ext cx="2286000" cy="17430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639762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</a:rPr>
              <a:t>Mass</a:t>
            </a:r>
            <a:endParaRPr lang="en-US" sz="6600" b="1" dirty="0">
              <a:solidFill>
                <a:srgbClr val="FFFF00"/>
              </a:solidFill>
            </a:endParaRPr>
          </a:p>
        </p:txBody>
      </p:sp>
      <p:pic>
        <p:nvPicPr>
          <p:cNvPr id="8" name="Marcador de contenido 7" descr="ley-de-gravitacion-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2430" r="-32430"/>
          <a:stretch>
            <a:fillRect/>
          </a:stretch>
        </p:blipFill>
        <p:spPr>
          <a:xfrm>
            <a:off x="4274283" y="0"/>
            <a:ext cx="6012717" cy="3306763"/>
          </a:xfrm>
        </p:spPr>
      </p:pic>
      <p:pic>
        <p:nvPicPr>
          <p:cNvPr id="9" name="Imagen 8" descr="fmail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977265"/>
            <a:ext cx="3576214" cy="1832735"/>
          </a:xfrm>
          <a:prstGeom prst="rect">
            <a:avLst/>
          </a:prstGeom>
        </p:spPr>
      </p:pic>
      <p:pic>
        <p:nvPicPr>
          <p:cNvPr id="10" name="Imagen 9" descr="newt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138786" cy="266065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048000" y="1135559"/>
            <a:ext cx="1879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F = M a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12" name="Imagen 11" descr="einstei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57600"/>
            <a:ext cx="2133384" cy="231775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14600" y="4343400"/>
            <a:ext cx="20435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E = M c</a:t>
            </a:r>
            <a:r>
              <a:rPr lang="en-US" sz="4400" b="1" baseline="30000" dirty="0" smtClean="0">
                <a:solidFill>
                  <a:srgbClr val="FFFF00"/>
                </a:solidFill>
              </a:rPr>
              <a:t>2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321354" y="5314146"/>
            <a:ext cx="23925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Mass as a 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form of energy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35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3581400"/>
            <a:ext cx="1945206" cy="1950493"/>
          </a:xfrm>
          <a:prstGeom prst="rect">
            <a:avLst/>
          </a:prstGeom>
        </p:spPr>
      </p:pic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7827978" y="3481626"/>
            <a:ext cx="131602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b="1" i="1" dirty="0" smtClean="0">
                <a:solidFill>
                  <a:srgbClr val="FFFF00"/>
                </a:solidFill>
              </a:rPr>
              <a:t>Protón</a:t>
            </a:r>
          </a:p>
          <a:p>
            <a:pPr algn="ctr">
              <a:spcBef>
                <a:spcPct val="50000"/>
              </a:spcBef>
            </a:pPr>
            <a:r>
              <a:rPr lang="es-ES" sz="2000" b="1" i="1" dirty="0" smtClean="0">
                <a:solidFill>
                  <a:srgbClr val="FFFF00"/>
                </a:solidFill>
              </a:rPr>
              <a:t>(uud)</a:t>
            </a:r>
            <a:endParaRPr lang="es-ES" sz="2000" b="1" i="1" dirty="0">
              <a:solidFill>
                <a:srgbClr val="FFFF00"/>
              </a:solidFill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5867400" y="5638800"/>
            <a:ext cx="30338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Only 2% of the proton mass is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due to quarks…most of it is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QCD confinement energy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76200" y="2667000"/>
            <a:ext cx="1439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I. Newton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76200" y="5943600"/>
            <a:ext cx="1534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A. Einstein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5798"/>
          </a:xfrm>
        </p:spPr>
        <p:txBody>
          <a:bodyPr>
            <a:normAutofit fontScale="90000"/>
          </a:bodyPr>
          <a:lstStyle/>
          <a:p>
            <a:r>
              <a:rPr lang="es-ES_tradnl" b="1" dirty="0" smtClean="0"/>
              <a:t>ATLAS</a:t>
            </a:r>
            <a:br>
              <a:rPr lang="es-ES_tradnl" b="1" dirty="0" smtClean="0"/>
            </a:br>
            <a:r>
              <a:rPr lang="es-ES_tradnl" sz="2667" b="1" dirty="0" smtClean="0"/>
              <a:t>(</a:t>
            </a:r>
            <a:r>
              <a:rPr lang="es-ES_tradnl" sz="2667" b="1" dirty="0" err="1" smtClean="0"/>
              <a:t>relevant</a:t>
            </a:r>
            <a:r>
              <a:rPr lang="es-ES_tradnl" sz="2667" b="1" dirty="0" smtClean="0"/>
              <a:t> </a:t>
            </a:r>
            <a:r>
              <a:rPr lang="es-ES_tradnl" sz="2667" b="1" dirty="0" err="1" smtClean="0"/>
              <a:t>to</a:t>
            </a:r>
            <a:r>
              <a:rPr lang="es-ES_tradnl" sz="2667" b="1" dirty="0" smtClean="0"/>
              <a:t> </a:t>
            </a:r>
            <a:r>
              <a:rPr lang="es-ES_tradnl" sz="2667" b="1" dirty="0" err="1" smtClean="0"/>
              <a:t>photon</a:t>
            </a:r>
            <a:r>
              <a:rPr lang="es-ES_tradnl" sz="2667" b="1" dirty="0" smtClean="0"/>
              <a:t> ID)</a:t>
            </a:r>
            <a:endParaRPr lang="es-ES_tradnl" sz="2667" b="1" dirty="0"/>
          </a:p>
        </p:txBody>
      </p:sp>
      <p:pic>
        <p:nvPicPr>
          <p:cNvPr id="5" name="Marcador de contenido 4" descr="Screen shot 2013-09-18 at 3.15.35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7950" r="-7950"/>
          <a:stretch>
            <a:fillRect/>
          </a:stretch>
        </p:blipFill>
        <p:spPr>
          <a:xfrm>
            <a:off x="-762977" y="1303188"/>
            <a:ext cx="10093260" cy="5550904"/>
          </a:xfrm>
        </p:spPr>
      </p:pic>
      <p:pic>
        <p:nvPicPr>
          <p:cNvPr id="4" name="Imagen 3" descr="450px-ATLAS_Draw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23281" cy="13031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585" y="-1"/>
            <a:ext cx="2489416" cy="1489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Marcador de contenido 5" descr="fig_16--un-cuarto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663" r="-3663"/>
          <a:stretch>
            <a:fillRect/>
          </a:stretch>
        </p:blipFill>
        <p:spPr>
          <a:xfrm>
            <a:off x="-228601" y="762000"/>
            <a:ext cx="9698861" cy="5334000"/>
          </a:xfrm>
        </p:spPr>
      </p:pic>
      <p:sp>
        <p:nvSpPr>
          <p:cNvPr id="7" name="CuadroTexto 6"/>
          <p:cNvSpPr txBox="1"/>
          <p:nvPr/>
        </p:nvSpPr>
        <p:spPr>
          <a:xfrm>
            <a:off x="3352800" y="5326559"/>
            <a:ext cx="21823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H </a:t>
            </a:r>
            <a:r>
              <a:rPr lang="es-ES_tradnl" sz="5400" b="1" dirty="0" err="1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s-ES_tradnl" sz="5400" b="1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s-ES_tradnl" sz="5400" b="1" dirty="0" err="1" smtClean="0">
                <a:solidFill>
                  <a:schemeClr val="bg1"/>
                </a:solidFill>
                <a:latin typeface="Symbol" charset="2"/>
                <a:cs typeface="Symbol" charset="2"/>
                <a:sym typeface="Wingdings"/>
              </a:rPr>
              <a:t>gg</a:t>
            </a:r>
            <a:endParaRPr lang="en-US" sz="5400" b="1" dirty="0">
              <a:solidFill>
                <a:schemeClr val="bg1"/>
              </a:solidFill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Marcador de contenido 5" descr="figaux_1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499" r="-4499"/>
          <a:stretch>
            <a:fillRect/>
          </a:stretch>
        </p:blipFill>
        <p:spPr>
          <a:xfrm>
            <a:off x="-457947" y="533400"/>
            <a:ext cx="10668747" cy="5867400"/>
          </a:xfrm>
        </p:spPr>
      </p:pic>
      <p:sp>
        <p:nvSpPr>
          <p:cNvPr id="7" name="CuadroTexto 6"/>
          <p:cNvSpPr txBox="1"/>
          <p:nvPr/>
        </p:nvSpPr>
        <p:spPr>
          <a:xfrm>
            <a:off x="1295400" y="5477470"/>
            <a:ext cx="41323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H </a:t>
            </a:r>
            <a:r>
              <a:rPr lang="es-ES_tradnl" sz="5400" b="1" dirty="0" err="1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s-ES_tradnl" sz="5400" b="1" dirty="0" smtClean="0">
                <a:solidFill>
                  <a:schemeClr val="bg1"/>
                </a:solidFill>
                <a:sym typeface="Wingdings"/>
              </a:rPr>
              <a:t> ZZ* </a:t>
            </a:r>
            <a:r>
              <a:rPr lang="es-ES_tradnl" sz="5400" b="1" dirty="0" err="1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s-ES_tradnl" sz="5400" b="1" dirty="0" smtClean="0">
                <a:solidFill>
                  <a:schemeClr val="bg1"/>
                </a:solidFill>
                <a:sym typeface="Wingdings"/>
              </a:rPr>
              <a:t> 4l</a:t>
            </a:r>
            <a:endParaRPr lang="en-US" sz="5400" b="1" dirty="0">
              <a:solidFill>
                <a:schemeClr val="bg1"/>
              </a:solidFill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LHC Performance (2010</a:t>
            </a:r>
            <a:r>
              <a:rPr lang="en-US" b="1" dirty="0" smtClean="0">
                <a:solidFill>
                  <a:srgbClr val="FFFF00"/>
                </a:solidFill>
              </a:rPr>
              <a:t>-</a:t>
            </a:r>
            <a:r>
              <a:rPr lang="en-US" b="1" dirty="0" smtClean="0">
                <a:solidFill>
                  <a:srgbClr val="FFFF00"/>
                </a:solidFill>
                <a:sym typeface="Wingdings"/>
              </a:rPr>
              <a:t>)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52400" y="715962"/>
            <a:ext cx="425158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Spectacular LHC performance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(rapid increase of data samples)</a:t>
            </a:r>
          </a:p>
          <a:p>
            <a:endParaRPr lang="en-US" sz="2400" b="1" dirty="0" smtClean="0">
              <a:solidFill>
                <a:srgbClr val="FFFF0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032358" y="4880585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…  rapid increase of pile-up conditions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6199" y="4880585"/>
            <a:ext cx="91835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LHC ended pp run at 7+8 </a:t>
            </a:r>
            <a:r>
              <a:rPr lang="en-US" sz="2400" b="1" dirty="0" err="1" smtClean="0">
                <a:solidFill>
                  <a:srgbClr val="FFFF00"/>
                </a:solidFill>
              </a:rPr>
              <a:t>TeV</a:t>
            </a:r>
            <a:r>
              <a:rPr lang="en-US" sz="2400" b="1" dirty="0" smtClean="0">
                <a:solidFill>
                  <a:srgbClr val="FFFF00"/>
                </a:solidFill>
              </a:rPr>
              <a:t> (28 fb</a:t>
            </a:r>
            <a:r>
              <a:rPr lang="en-US" sz="2400" b="1" baseline="30000" dirty="0" smtClean="0">
                <a:solidFill>
                  <a:srgbClr val="FFFF00"/>
                </a:solidFill>
              </a:rPr>
              <a:t>-1</a:t>
            </a:r>
            <a:r>
              <a:rPr lang="en-US" sz="2400" b="1" dirty="0" smtClean="0">
                <a:solidFill>
                  <a:srgbClr val="FFFF00"/>
                </a:solidFill>
              </a:rPr>
              <a:t>)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A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rgbClr val="FFFF00"/>
                </a:solidFill>
              </a:rPr>
              <a:t>total integrated luminosity for physics of  </a:t>
            </a:r>
            <a:r>
              <a:rPr lang="en-US" sz="2400" b="1" dirty="0" smtClean="0">
                <a:solidFill>
                  <a:srgbClr val="FFFF00"/>
                </a:solidFill>
              </a:rPr>
              <a:t>150 </a:t>
            </a:r>
            <a:r>
              <a:rPr lang="en-US" sz="2400" b="1" dirty="0">
                <a:solidFill>
                  <a:srgbClr val="FFFF00"/>
                </a:solidFill>
              </a:rPr>
              <a:t>fb</a:t>
            </a:r>
            <a:r>
              <a:rPr lang="en-US" sz="2400" b="1" baseline="30000" dirty="0">
                <a:solidFill>
                  <a:srgbClr val="FFFF00"/>
                </a:solidFill>
              </a:rPr>
              <a:t>-1</a:t>
            </a:r>
            <a:r>
              <a:rPr lang="en-US" sz="2400" b="1" dirty="0">
                <a:solidFill>
                  <a:srgbClr val="FFFF00"/>
                </a:solidFill>
              </a:rPr>
              <a:t> at 13 </a:t>
            </a:r>
            <a:r>
              <a:rPr lang="en-US" sz="2400" b="1" dirty="0" err="1">
                <a:solidFill>
                  <a:srgbClr val="FFFF00"/>
                </a:solidFill>
              </a:rPr>
              <a:t>TeV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</a:p>
          <a:p>
            <a:r>
              <a:rPr lang="es-ES_tradnl" sz="2400" b="1" dirty="0" err="1" smtClean="0">
                <a:solidFill>
                  <a:srgbClr val="FF0000"/>
                </a:solidFill>
              </a:rPr>
              <a:t>Taking</a:t>
            </a:r>
            <a:r>
              <a:rPr lang="es-ES_tradnl" sz="2400" b="1" dirty="0" smtClean="0">
                <a:solidFill>
                  <a:srgbClr val="FF0000"/>
                </a:solidFill>
              </a:rPr>
              <a:t> data </a:t>
            </a:r>
            <a:r>
              <a:rPr lang="es-ES_tradnl" sz="2400" b="1" dirty="0" err="1" smtClean="0">
                <a:solidFill>
                  <a:srgbClr val="FF0000"/>
                </a:solidFill>
              </a:rPr>
              <a:t>now</a:t>
            </a:r>
            <a:r>
              <a:rPr lang="es-ES_tradnl" sz="2400" b="1" dirty="0" smtClean="0">
                <a:solidFill>
                  <a:srgbClr val="FF0000"/>
                </a:solidFill>
              </a:rPr>
              <a:t> </a:t>
            </a:r>
            <a:r>
              <a:rPr lang="es-ES_tradnl" sz="2400" b="1" dirty="0" err="1" smtClean="0">
                <a:solidFill>
                  <a:srgbClr val="FF0000"/>
                </a:solidFill>
              </a:rPr>
              <a:t>again</a:t>
            </a:r>
            <a:r>
              <a:rPr lang="es-ES_tradnl" sz="2400" b="1" dirty="0" smtClean="0">
                <a:solidFill>
                  <a:srgbClr val="FF0000"/>
                </a:solidFill>
              </a:rPr>
              <a:t>  </a:t>
            </a:r>
            <a:r>
              <a:rPr lang="es-ES_tradnl" sz="2400" b="1" dirty="0" err="1" smtClean="0">
                <a:solidFill>
                  <a:srgbClr val="FF0000"/>
                </a:solidFill>
              </a:rPr>
              <a:t>for</a:t>
            </a:r>
            <a:r>
              <a:rPr lang="es-ES_tradnl" sz="2400" b="1" dirty="0" smtClean="0">
                <a:solidFill>
                  <a:srgbClr val="FF0000"/>
                </a:solidFill>
              </a:rPr>
              <a:t> </a:t>
            </a:r>
            <a:r>
              <a:rPr lang="es-ES_tradnl" sz="2400" b="1" dirty="0" err="1" smtClean="0">
                <a:solidFill>
                  <a:srgbClr val="FF0000"/>
                </a:solidFill>
              </a:rPr>
              <a:t>Run</a:t>
            </a:r>
            <a:r>
              <a:rPr lang="es-ES_tradnl" sz="2400" b="1" dirty="0" smtClean="0">
                <a:solidFill>
                  <a:srgbClr val="FF0000"/>
                </a:solidFill>
              </a:rPr>
              <a:t> III  </a:t>
            </a:r>
            <a:r>
              <a:rPr lang="es-ES_tradnl" sz="2400" b="1" dirty="0" err="1" smtClean="0">
                <a:solidFill>
                  <a:srgbClr val="FF0000"/>
                </a:solidFill>
              </a:rPr>
              <a:t>since</a:t>
            </a:r>
            <a:r>
              <a:rPr lang="es-ES_tradnl" sz="2400" b="1" dirty="0" smtClean="0">
                <a:solidFill>
                  <a:srgbClr val="FF0000"/>
                </a:solidFill>
              </a:rPr>
              <a:t> </a:t>
            </a:r>
            <a:r>
              <a:rPr lang="es-ES_tradnl" sz="2400" b="1" dirty="0" err="1" smtClean="0">
                <a:solidFill>
                  <a:srgbClr val="FF0000"/>
                </a:solidFill>
              </a:rPr>
              <a:t>April</a:t>
            </a:r>
            <a:r>
              <a:rPr lang="es-ES_tradnl" sz="2400" b="1" dirty="0" smtClean="0">
                <a:solidFill>
                  <a:srgbClr val="FF0000"/>
                </a:solidFill>
              </a:rPr>
              <a:t>..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pPr marL="457200" indent="-457200">
              <a:buAutoNum type="arabicPlain" startAt="2012"/>
            </a:pPr>
            <a:endParaRPr lang="en-US" sz="2400" b="1" dirty="0" smtClean="0"/>
          </a:p>
          <a:p>
            <a:pPr marL="457200" indent="-457200">
              <a:buAutoNum type="arabicPlain" startAt="2012"/>
            </a:pPr>
            <a:endParaRPr lang="en-US" sz="2400" b="1" dirty="0" smtClean="0"/>
          </a:p>
          <a:p>
            <a:pPr marL="457200" indent="-457200">
              <a:buAutoNum type="arabicPlain" startAt="2012"/>
            </a:pPr>
            <a:endParaRPr lang="en-US" sz="2400" b="1" dirty="0"/>
          </a:p>
        </p:txBody>
      </p:sp>
      <p:pic>
        <p:nvPicPr>
          <p:cNvPr id="3" name="Picture 2" descr="intlumivsye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86554"/>
            <a:ext cx="4819645" cy="3463363"/>
          </a:xfrm>
          <a:prstGeom prst="rect">
            <a:avLst/>
          </a:prstGeom>
        </p:spPr>
      </p:pic>
      <p:pic>
        <p:nvPicPr>
          <p:cNvPr id="4" name="Picture 3" descr="peakLumiByFi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85" y="1527125"/>
            <a:ext cx="4666703" cy="3353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231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Multiple Interactions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8" name="Content Placeholder 7" descr="mu_2015_201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31" r="-15331"/>
          <a:stretch>
            <a:fillRect/>
          </a:stretch>
        </p:blipFill>
        <p:spPr>
          <a:xfrm>
            <a:off x="4113973" y="2994936"/>
            <a:ext cx="5516164" cy="3342139"/>
          </a:xfrm>
        </p:spPr>
      </p:pic>
      <p:pic>
        <p:nvPicPr>
          <p:cNvPr id="5" name="Marcador de contenido 3" descr="thumb4_2012_highPileup.png"/>
          <p:cNvPicPr>
            <a:picLocks noChangeAspect="1"/>
          </p:cNvPicPr>
          <p:nvPr/>
        </p:nvPicPr>
        <p:blipFill>
          <a:blip r:embed="rId3"/>
          <a:srcRect l="-40915" r="-40915"/>
          <a:stretch>
            <a:fillRect/>
          </a:stretch>
        </p:blipFill>
        <p:spPr>
          <a:xfrm>
            <a:off x="-1444780" y="966817"/>
            <a:ext cx="7767685" cy="403074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793046" y="1055945"/>
            <a:ext cx="41569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Up to 60 interactions / crossing</a:t>
            </a:r>
          </a:p>
          <a:p>
            <a:endParaRPr lang="en-US" sz="2400" b="1" dirty="0" smtClean="0">
              <a:solidFill>
                <a:srgbClr val="FFFF00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(requires enormous efforts to 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understand  the reconstruction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of the physics objects…)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57200" y="5175066"/>
            <a:ext cx="34494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Z </a:t>
            </a:r>
            <a:r>
              <a:rPr lang="es-ES_tradnl" sz="2800" b="1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s-ES_tradnl" sz="2800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latin typeface="Symbol" charset="2"/>
                <a:cs typeface="Symbol" charset="2"/>
                <a:sym typeface="Wingdings"/>
              </a:rPr>
              <a:t>mm</a:t>
            </a:r>
            <a:r>
              <a:rPr lang="es-ES_tradnl" sz="2800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sym typeface="Wingdings"/>
              </a:rPr>
              <a:t>events</a:t>
            </a:r>
            <a:r>
              <a:rPr lang="es-ES_tradnl" sz="2800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sym typeface="Wingdings"/>
              </a:rPr>
              <a:t>with</a:t>
            </a:r>
            <a:r>
              <a:rPr lang="es-ES_tradnl" sz="2800" b="1" dirty="0" smtClean="0">
                <a:solidFill>
                  <a:srgbClr val="FFFF00"/>
                </a:solidFill>
                <a:sym typeface="Wingdings"/>
              </a:rPr>
              <a:t> </a:t>
            </a:r>
          </a:p>
          <a:p>
            <a:r>
              <a:rPr lang="es-ES_tradnl" sz="2800" b="1" dirty="0" smtClean="0">
                <a:solidFill>
                  <a:srgbClr val="FFFF00"/>
                </a:solidFill>
                <a:sym typeface="Wingdings"/>
              </a:rPr>
              <a:t>20 </a:t>
            </a:r>
            <a:r>
              <a:rPr lang="es-ES_tradnl" sz="2800" b="1" dirty="0" err="1" smtClean="0">
                <a:solidFill>
                  <a:srgbClr val="FFFF00"/>
                </a:solidFill>
                <a:sym typeface="Wingdings"/>
              </a:rPr>
              <a:t>interactions</a:t>
            </a:r>
            <a:r>
              <a:rPr lang="es-ES_tradnl" sz="2800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sym typeface="Wingdings"/>
              </a:rPr>
              <a:t>on</a:t>
            </a:r>
            <a:r>
              <a:rPr lang="es-ES_tradnl" sz="2800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sym typeface="Wingdings"/>
              </a:rPr>
              <a:t>top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7420"/>
            <a:ext cx="8229600" cy="39443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Building Blocks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fig_29a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7222" r="-37222"/>
          <a:stretch>
            <a:fillRect/>
          </a:stretch>
        </p:blipFill>
        <p:spPr>
          <a:xfrm>
            <a:off x="-1554247" y="2683327"/>
            <a:ext cx="7423602" cy="3759026"/>
          </a:xfrm>
        </p:spPr>
      </p:pic>
      <p:pic>
        <p:nvPicPr>
          <p:cNvPr id="5" name="Imagen 4" descr="fig_04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728" y="950467"/>
            <a:ext cx="2258217" cy="1613517"/>
          </a:xfrm>
          <a:prstGeom prst="rect">
            <a:avLst/>
          </a:prstGeom>
        </p:spPr>
      </p:pic>
      <p:pic>
        <p:nvPicPr>
          <p:cNvPr id="6" name="Imagen 5" descr="fig_07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432"/>
            <a:ext cx="2157554" cy="1571850"/>
          </a:xfrm>
          <a:prstGeom prst="rect">
            <a:avLst/>
          </a:prstGeom>
        </p:spPr>
      </p:pic>
      <p:pic>
        <p:nvPicPr>
          <p:cNvPr id="7" name="Imagen 6" descr="fig_02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560" y="1453838"/>
            <a:ext cx="2130510" cy="1529308"/>
          </a:xfrm>
          <a:prstGeom prst="rect">
            <a:avLst/>
          </a:prstGeom>
        </p:spPr>
      </p:pic>
      <p:pic>
        <p:nvPicPr>
          <p:cNvPr id="9" name="Imagen 8" descr="Screen shot 2014-09-11 at 10.02.43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6945" y="3037766"/>
            <a:ext cx="4537751" cy="3744438"/>
          </a:xfrm>
          <a:prstGeom prst="rect">
            <a:avLst/>
          </a:prstGeom>
        </p:spPr>
      </p:pic>
      <p:pic>
        <p:nvPicPr>
          <p:cNvPr id="11" name="Imagen 10" descr="fig_02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6498" y="1426528"/>
            <a:ext cx="2130508" cy="152930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348728" y="3959821"/>
            <a:ext cx="135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Electrons</a:t>
            </a:r>
            <a:endParaRPr lang="en-US" sz="24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489473" y="3249784"/>
            <a:ext cx="1236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Photons</a:t>
            </a:r>
            <a:endParaRPr lang="en-US" sz="24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225058" y="482082"/>
            <a:ext cx="3166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Z </a:t>
            </a:r>
            <a:r>
              <a:rPr lang="es-ES_tradnl" sz="2400" b="1" dirty="0" err="1" smtClean="0">
                <a:solidFill>
                  <a:srgbClr val="FF6600"/>
                </a:solidFill>
                <a:sym typeface="Wingdings"/>
              </a:rPr>
              <a:t></a:t>
            </a:r>
            <a:r>
              <a:rPr lang="en-US" sz="2400" b="1" dirty="0" smtClean="0">
                <a:solidFill>
                  <a:srgbClr val="FF6600"/>
                </a:solidFill>
              </a:rPr>
              <a:t> </a:t>
            </a:r>
            <a:r>
              <a:rPr lang="en-US" sz="2400" b="1" dirty="0" err="1" smtClean="0">
                <a:solidFill>
                  <a:srgbClr val="FF6600"/>
                </a:solidFill>
              </a:rPr>
              <a:t>ee</a:t>
            </a:r>
            <a:r>
              <a:rPr lang="en-US" sz="2400" b="1" dirty="0" smtClean="0">
                <a:solidFill>
                  <a:srgbClr val="FF6600"/>
                </a:solidFill>
              </a:rPr>
              <a:t> ,  J/Psi </a:t>
            </a:r>
            <a:r>
              <a:rPr lang="es-ES_tradnl" sz="2400" b="1" dirty="0" err="1" smtClean="0">
                <a:solidFill>
                  <a:srgbClr val="FF6600"/>
                </a:solidFill>
                <a:sym typeface="Wingdings"/>
              </a:rPr>
              <a:t></a:t>
            </a:r>
            <a:r>
              <a:rPr lang="es-ES_tradnl" sz="2400" b="1" dirty="0" smtClean="0">
                <a:solidFill>
                  <a:srgbClr val="FF6600"/>
                </a:solidFill>
                <a:sym typeface="Wingdings"/>
              </a:rPr>
              <a:t> </a:t>
            </a:r>
            <a:r>
              <a:rPr lang="es-ES_tradnl" sz="2400" b="1" dirty="0" err="1" smtClean="0">
                <a:solidFill>
                  <a:srgbClr val="FF6600"/>
                </a:solidFill>
                <a:sym typeface="Wingdings"/>
              </a:rPr>
              <a:t>ee</a:t>
            </a:r>
            <a:r>
              <a:rPr lang="es-ES_tradnl" sz="2400" b="1" dirty="0" smtClean="0">
                <a:solidFill>
                  <a:srgbClr val="FF6600"/>
                </a:solidFill>
                <a:sym typeface="Wingdings"/>
              </a:rPr>
              <a:t> …..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131434" y="760599"/>
            <a:ext cx="2061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6600"/>
                </a:solidFill>
              </a:rPr>
              <a:t>ee</a:t>
            </a:r>
            <a:r>
              <a:rPr lang="en-US" sz="2800" b="1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g</a:t>
            </a:r>
            <a:r>
              <a:rPr lang="en-US" sz="2800" b="1" dirty="0" smtClean="0">
                <a:solidFill>
                  <a:srgbClr val="FF6600"/>
                </a:solidFill>
              </a:rPr>
              <a:t>  and </a:t>
            </a:r>
            <a:r>
              <a:rPr lang="en-US" sz="2800" b="1" dirty="0" err="1" smtClean="0">
                <a:solidFill>
                  <a:srgbClr val="FF6600"/>
                </a:solidFill>
                <a:latin typeface="Symbol" charset="2"/>
                <a:cs typeface="Symbol" charset="2"/>
              </a:rPr>
              <a:t>mmg</a:t>
            </a:r>
            <a:endParaRPr lang="en-US" sz="2800" b="1" dirty="0">
              <a:solidFill>
                <a:srgbClr val="FF6600"/>
              </a:solidFill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LineShapePlot_NotZoomed_ForPaper_v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230" y="977305"/>
            <a:ext cx="6390769" cy="4516042"/>
          </a:xfrm>
          <a:prstGeom prst="rect">
            <a:avLst/>
          </a:prstGeom>
        </p:spPr>
      </p:pic>
      <p:pic>
        <p:nvPicPr>
          <p:cNvPr id="7" name="Imagen 6" descr="lin_data_eta7_20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257" y="4000791"/>
            <a:ext cx="6137612" cy="433714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38"/>
            <a:ext cx="8229600" cy="75728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Building Blocks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GEO21_beforeCalo.png"/>
          <p:cNvPicPr>
            <a:picLocks noGrp="1" noChangeAspect="1"/>
          </p:cNvPicPr>
          <p:nvPr>
            <p:ph idx="1"/>
          </p:nvPr>
        </p:nvPicPr>
        <p:blipFill>
          <a:blip r:embed="rId4"/>
          <a:srcRect l="-14245" r="-14245"/>
          <a:stretch>
            <a:fillRect/>
          </a:stretch>
        </p:blipFill>
        <p:spPr>
          <a:xfrm>
            <a:off x="-2727385" y="758825"/>
            <a:ext cx="8229600" cy="4525963"/>
          </a:xfrm>
        </p:spPr>
      </p:pic>
      <p:pic>
        <p:nvPicPr>
          <p:cNvPr id="5" name="Imagen 4" descr="hDXPS_Electrons_NewNomina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01929" y="3809621"/>
            <a:ext cx="6680612" cy="472086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57200" y="297160"/>
            <a:ext cx="2454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Detector Material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237402" y="568957"/>
            <a:ext cx="2477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EM absolute scale </a:t>
            </a:r>
            <a:endParaRPr lang="en-US" sz="2400" b="1" dirty="0">
              <a:solidFill>
                <a:srgbClr val="FF6600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063" y="0"/>
            <a:ext cx="1344806" cy="1373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100"/>
            <a:ext cx="8229600" cy="59852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Building Blocks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fig_10a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2311" r="-42311"/>
          <a:stretch>
            <a:fillRect/>
          </a:stretch>
        </p:blipFill>
        <p:spPr>
          <a:xfrm>
            <a:off x="1919913" y="4336736"/>
            <a:ext cx="5628834" cy="2454319"/>
          </a:xfrm>
        </p:spPr>
      </p:pic>
      <p:pic>
        <p:nvPicPr>
          <p:cNvPr id="5" name="Imagen 4" descr="fig_10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032" y="4336736"/>
            <a:ext cx="2820968" cy="2454319"/>
          </a:xfrm>
          <a:prstGeom prst="rect">
            <a:avLst/>
          </a:prstGeom>
        </p:spPr>
      </p:pic>
      <p:pic>
        <p:nvPicPr>
          <p:cNvPr id="6" name="Imagen 5" descr="fig_10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41" y="4350391"/>
            <a:ext cx="2922256" cy="2375890"/>
          </a:xfrm>
          <a:prstGeom prst="rect">
            <a:avLst/>
          </a:prstGeom>
        </p:spPr>
      </p:pic>
      <p:pic>
        <p:nvPicPr>
          <p:cNvPr id="7" name="Imagen 6" descr="fig_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0" y="605629"/>
            <a:ext cx="3768892" cy="3731107"/>
          </a:xfrm>
          <a:prstGeom prst="rect">
            <a:avLst/>
          </a:prstGeom>
        </p:spPr>
      </p:pic>
      <p:pic>
        <p:nvPicPr>
          <p:cNvPr id="8" name="Imagen 7" descr="fig_12a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4502" y="605629"/>
            <a:ext cx="3892451" cy="374476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823518" y="2028412"/>
            <a:ext cx="25014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Alignment </a:t>
            </a:r>
          </a:p>
          <a:p>
            <a:r>
              <a:rPr lang="en-US" b="1" dirty="0" smtClean="0">
                <a:solidFill>
                  <a:srgbClr val="FF6600"/>
                </a:solidFill>
              </a:rPr>
              <a:t>of trackers </a:t>
            </a:r>
          </a:p>
          <a:p>
            <a:r>
              <a:rPr lang="en-US" b="1" dirty="0" smtClean="0">
                <a:solidFill>
                  <a:srgbClr val="FF6600"/>
                </a:solidFill>
              </a:rPr>
              <a:t>and </a:t>
            </a:r>
            <a:r>
              <a:rPr lang="en-US" b="1" dirty="0" err="1" smtClean="0">
                <a:solidFill>
                  <a:srgbClr val="FF6600"/>
                </a:solidFill>
              </a:rPr>
              <a:t>muon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FF6600"/>
                </a:solidFill>
              </a:rPr>
              <a:t>chambers</a:t>
            </a:r>
          </a:p>
          <a:p>
            <a:endParaRPr lang="en-US" b="1" dirty="0" smtClean="0">
              <a:solidFill>
                <a:srgbClr val="FF6600"/>
              </a:solidFill>
            </a:endParaRPr>
          </a:p>
          <a:p>
            <a:endParaRPr lang="en-US" b="1" dirty="0" smtClean="0">
              <a:solidFill>
                <a:srgbClr val="FF6600"/>
              </a:solidFill>
            </a:endParaRPr>
          </a:p>
          <a:p>
            <a:endParaRPr lang="en-US" b="1" dirty="0" smtClean="0">
              <a:solidFill>
                <a:srgbClr val="FF6600"/>
              </a:solidFill>
            </a:endParaRPr>
          </a:p>
          <a:p>
            <a:r>
              <a:rPr lang="en-US" b="1" dirty="0" smtClean="0">
                <a:solidFill>
                  <a:srgbClr val="FF6600"/>
                </a:solidFill>
              </a:rPr>
              <a:t>Using well-known peaks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376568" y="5244643"/>
            <a:ext cx="328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Z</a:t>
            </a:r>
            <a:endParaRPr lang="en-US" sz="24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381366" y="5244643"/>
            <a:ext cx="777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J/Psi</a:t>
            </a:r>
            <a:endParaRPr lang="en-US" sz="24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771070" y="5166210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Y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0111"/>
            <a:ext cx="8229600" cy="44905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Building Blocks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Marcador de contenido 4" descr="fig_62a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3104" r="-13104"/>
          <a:stretch>
            <a:fillRect/>
          </a:stretch>
        </p:blipFill>
        <p:spPr>
          <a:xfrm>
            <a:off x="-383326" y="3946171"/>
            <a:ext cx="5190035" cy="2854319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540" y="3631459"/>
            <a:ext cx="3736460" cy="3163159"/>
          </a:xfrm>
          <a:prstGeom prst="rect">
            <a:avLst/>
          </a:prstGeom>
        </p:spPr>
      </p:pic>
      <p:pic>
        <p:nvPicPr>
          <p:cNvPr id="7" name="Imagen 6" descr="Screen shot 2014-09-11 at 10.19.3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829" y="554742"/>
            <a:ext cx="3591365" cy="270984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456150" y="185410"/>
            <a:ext cx="1799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TAU ID </a:t>
            </a:r>
            <a:r>
              <a:rPr lang="en-US" b="1" dirty="0" err="1" smtClean="0">
                <a:solidFill>
                  <a:srgbClr val="FF6600"/>
                </a:solidFill>
              </a:rPr>
              <a:t>vs</a:t>
            </a:r>
            <a:r>
              <a:rPr lang="en-US" b="1" dirty="0" smtClean="0">
                <a:solidFill>
                  <a:srgbClr val="FF6600"/>
                </a:solidFill>
              </a:rPr>
              <a:t> PILEUP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57200" y="185410"/>
            <a:ext cx="212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Missing E</a:t>
            </a:r>
            <a:r>
              <a:rPr lang="en-US" b="1" baseline="-25000" dirty="0" smtClean="0">
                <a:solidFill>
                  <a:srgbClr val="FF6600"/>
                </a:solidFill>
              </a:rPr>
              <a:t>T</a:t>
            </a:r>
            <a:r>
              <a:rPr lang="en-US" b="1" dirty="0" smtClean="0">
                <a:solidFill>
                  <a:srgbClr val="FF6600"/>
                </a:solidFill>
              </a:rPr>
              <a:t> </a:t>
            </a:r>
            <a:r>
              <a:rPr lang="en-US" b="1" dirty="0" err="1" smtClean="0">
                <a:solidFill>
                  <a:srgbClr val="FF6600"/>
                </a:solidFill>
              </a:rPr>
              <a:t>vs</a:t>
            </a:r>
            <a:r>
              <a:rPr lang="en-US" b="1" dirty="0" smtClean="0">
                <a:solidFill>
                  <a:srgbClr val="FF6600"/>
                </a:solidFill>
              </a:rPr>
              <a:t> PILEUP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80095" y="3631459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JET ENERGY SCALE UNCERTAINTY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776236" y="3277755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B-JET TAGGING EFFICIENCY</a:t>
            </a:r>
            <a:endParaRPr lang="en-US" b="1" dirty="0">
              <a:solidFill>
                <a:srgbClr val="FF6600"/>
              </a:solidFill>
            </a:endParaRPr>
          </a:p>
        </p:txBody>
      </p:sp>
      <p:pic>
        <p:nvPicPr>
          <p:cNvPr id="12" name="Picture 13" descr="pw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1206" y="3219117"/>
            <a:ext cx="1631006" cy="118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86414" y="5580730"/>
            <a:ext cx="1676102" cy="121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 descr="fig_07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4465"/>
            <a:ext cx="4120950" cy="2964347"/>
          </a:xfrm>
          <a:prstGeom prst="rect">
            <a:avLst/>
          </a:prstGeom>
        </p:spPr>
      </p:pic>
      <p:pic>
        <p:nvPicPr>
          <p:cNvPr id="14" name="Imagen 13" descr="tauId_isolation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723" y="1065054"/>
            <a:ext cx="1356277" cy="1228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b="1" dirty="0" smtClean="0">
                <a:solidFill>
                  <a:srgbClr val="FFFF00"/>
                </a:solidFill>
              </a:rPr>
              <a:t>SM </a:t>
            </a:r>
            <a:r>
              <a:rPr lang="es-ES_tradnl" b="1" dirty="0" err="1" smtClean="0">
                <a:solidFill>
                  <a:srgbClr val="FFFF00"/>
                </a:solidFill>
              </a:rPr>
              <a:t>Physics</a:t>
            </a:r>
            <a:endParaRPr lang="es-ES_tradnl" b="1" dirty="0">
              <a:solidFill>
                <a:srgbClr val="FFFF00"/>
              </a:solidFill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_tradnl" b="1" i="1" dirty="0" err="1" smtClean="0">
                <a:solidFill>
                  <a:srgbClr val="FF6600"/>
                </a:solidFill>
              </a:rPr>
              <a:t>Selected</a:t>
            </a:r>
            <a:r>
              <a:rPr lang="es-ES_tradnl" b="1" i="1" dirty="0" smtClean="0">
                <a:solidFill>
                  <a:srgbClr val="FF6600"/>
                </a:solidFill>
              </a:rPr>
              <a:t> </a:t>
            </a:r>
            <a:r>
              <a:rPr lang="es-ES_tradnl" b="1" i="1" dirty="0" err="1" smtClean="0">
                <a:solidFill>
                  <a:srgbClr val="FF6600"/>
                </a:solidFill>
              </a:rPr>
              <a:t>results</a:t>
            </a:r>
            <a:r>
              <a:rPr lang="es-ES_tradnl" b="1" i="1" dirty="0" smtClean="0">
                <a:solidFill>
                  <a:srgbClr val="FF6600"/>
                </a:solidFill>
              </a:rPr>
              <a:t> </a:t>
            </a:r>
            <a:r>
              <a:rPr lang="es-ES_tradnl" b="1" i="1" dirty="0" err="1" smtClean="0">
                <a:solidFill>
                  <a:srgbClr val="FF6600"/>
                </a:solidFill>
              </a:rPr>
              <a:t>on</a:t>
            </a:r>
            <a:endParaRPr lang="es-ES_tradnl" b="1" i="1" dirty="0" smtClean="0">
              <a:solidFill>
                <a:srgbClr val="FF6600"/>
              </a:solidFill>
            </a:endParaRPr>
          </a:p>
          <a:p>
            <a:r>
              <a:rPr lang="es-ES_tradnl" b="1" i="1" dirty="0" smtClean="0">
                <a:solidFill>
                  <a:srgbClr val="FF6600"/>
                </a:solidFill>
              </a:rPr>
              <a:t> jets, </a:t>
            </a:r>
            <a:r>
              <a:rPr lang="es-ES_tradnl" b="1" i="1" dirty="0" err="1" smtClean="0">
                <a:solidFill>
                  <a:srgbClr val="FF6600"/>
                </a:solidFill>
              </a:rPr>
              <a:t>photons</a:t>
            </a:r>
            <a:r>
              <a:rPr lang="es-ES_tradnl" b="1" i="1" dirty="0" smtClean="0">
                <a:solidFill>
                  <a:srgbClr val="FF6600"/>
                </a:solidFill>
              </a:rPr>
              <a:t>, W/Z+</a:t>
            </a:r>
            <a:r>
              <a:rPr lang="es-ES_tradnl" b="1" i="1" dirty="0" err="1" smtClean="0">
                <a:solidFill>
                  <a:srgbClr val="FF6600"/>
                </a:solidFill>
              </a:rPr>
              <a:t>jets,Top</a:t>
            </a:r>
            <a:r>
              <a:rPr lang="es-ES_tradnl" b="1" i="1" dirty="0" smtClean="0">
                <a:solidFill>
                  <a:srgbClr val="FF6600"/>
                </a:solidFill>
              </a:rPr>
              <a:t> </a:t>
            </a:r>
            <a:r>
              <a:rPr lang="es-ES_tradnl" b="1" i="1" dirty="0" err="1" smtClean="0">
                <a:solidFill>
                  <a:srgbClr val="FF6600"/>
                </a:solidFill>
              </a:rPr>
              <a:t>quark</a:t>
            </a:r>
            <a:r>
              <a:rPr lang="es-ES_tradnl" b="1" i="1" dirty="0" smtClean="0">
                <a:solidFill>
                  <a:srgbClr val="FF6600"/>
                </a:solidFill>
              </a:rPr>
              <a:t>, </a:t>
            </a:r>
            <a:r>
              <a:rPr lang="es-ES_tradnl" b="1" i="1" dirty="0" err="1" smtClean="0">
                <a:solidFill>
                  <a:srgbClr val="FF6600"/>
                </a:solidFill>
              </a:rPr>
              <a:t>Dibosons</a:t>
            </a:r>
            <a:r>
              <a:rPr lang="es-ES_tradnl" b="1" i="1" dirty="0" smtClean="0">
                <a:solidFill>
                  <a:srgbClr val="FF6600"/>
                </a:solidFill>
              </a:rPr>
              <a:t>….</a:t>
            </a:r>
            <a:endParaRPr lang="es-ES_tradnl" b="1" i="1" dirty="0">
              <a:solidFill>
                <a:srgbClr val="FF66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097135" y="5687700"/>
            <a:ext cx="5635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Just to illustrate the Glory of the SM</a:t>
            </a:r>
          </a:p>
          <a:p>
            <a:r>
              <a:rPr 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(processes relevant for searches later on…)</a:t>
            </a:r>
            <a:endParaRPr lang="en-US" sz="24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Lesson 0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Do not go around saying: </a:t>
            </a:r>
          </a:p>
          <a:p>
            <a:r>
              <a:rPr lang="en-US" i="1" dirty="0" smtClean="0">
                <a:solidFill>
                  <a:srgbClr val="FFFF00"/>
                </a:solidFill>
              </a:rPr>
              <a:t>“The Higgs mechanism explains the origin of the mass in the Universe…”</a:t>
            </a:r>
          </a:p>
          <a:p>
            <a:r>
              <a:rPr lang="en-US" i="1" dirty="0" smtClean="0">
                <a:solidFill>
                  <a:srgbClr val="FFFF00"/>
                </a:solidFill>
              </a:rPr>
              <a:t>It is simply incorrect… </a:t>
            </a:r>
            <a:endParaRPr lang="en-US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contenido 4" descr="fig_09.png"/>
          <p:cNvPicPr>
            <a:picLocks noChangeAspect="1"/>
          </p:cNvPicPr>
          <p:nvPr/>
        </p:nvPicPr>
        <p:blipFill>
          <a:blip r:embed="rId3"/>
          <a:srcRect l="-37228" r="-37228"/>
          <a:stretch>
            <a:fillRect/>
          </a:stretch>
        </p:blipFill>
        <p:spPr>
          <a:xfrm>
            <a:off x="2600498" y="653395"/>
            <a:ext cx="8127326" cy="472242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Jet Production </a:t>
            </a:r>
            <a:endParaRPr lang="en-US" b="1" dirty="0"/>
          </a:p>
        </p:txBody>
      </p:sp>
      <p:pic>
        <p:nvPicPr>
          <p:cNvPr id="5" name="Imagen 4" descr="DIJET_EVENT_DISPLA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87868"/>
            <a:ext cx="3065767" cy="216903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459590" y="4551874"/>
            <a:ext cx="479918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sz="2000" b="1" dirty="0" smtClean="0"/>
              <a:t>Inclusive jet and </a:t>
            </a:r>
            <a:r>
              <a:rPr lang="en-US" sz="2000" b="1" dirty="0" err="1" smtClean="0"/>
              <a:t>dijet</a:t>
            </a:r>
            <a:r>
              <a:rPr lang="en-US" sz="2000" b="1" dirty="0" smtClean="0"/>
              <a:t> production </a:t>
            </a:r>
            <a:r>
              <a:rPr lang="es-ES_tradnl" sz="2000" b="1" dirty="0" err="1" smtClean="0"/>
              <a:t>m</a:t>
            </a:r>
            <a:r>
              <a:rPr lang="en-US" sz="2000" b="1" dirty="0" err="1" smtClean="0"/>
              <a:t>easured</a:t>
            </a:r>
            <a:r>
              <a:rPr lang="en-US" sz="2000" b="1" dirty="0" smtClean="0"/>
              <a:t> </a:t>
            </a:r>
          </a:p>
          <a:p>
            <a:r>
              <a:rPr lang="en-US" sz="2000" b="1" dirty="0" smtClean="0"/>
              <a:t>in a wide range of jet </a:t>
            </a:r>
            <a:r>
              <a:rPr lang="en-US" sz="2000" b="1" dirty="0" err="1" smtClean="0"/>
              <a:t>p</a:t>
            </a:r>
            <a:r>
              <a:rPr lang="en-US" sz="2000" b="1" baseline="-25000" dirty="0" err="1" smtClean="0"/>
              <a:t>T</a:t>
            </a:r>
            <a:r>
              <a:rPr lang="en-US" sz="2000" b="1" dirty="0" smtClean="0"/>
              <a:t> , rapidity</a:t>
            </a:r>
          </a:p>
          <a:p>
            <a:r>
              <a:rPr lang="es-ES_tradnl" sz="2000" b="1" dirty="0" err="1" smtClean="0"/>
              <a:t>and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dijet</a:t>
            </a:r>
            <a:r>
              <a:rPr lang="es-ES_tradnl" sz="2000" b="1" dirty="0" smtClean="0"/>
              <a:t> </a:t>
            </a:r>
            <a:r>
              <a:rPr lang="es-ES_tradnl" sz="2000" b="1" dirty="0" err="1" smtClean="0"/>
              <a:t>mass</a:t>
            </a:r>
            <a:r>
              <a:rPr lang="es-ES_tradnl" sz="2000" b="1" dirty="0" smtClean="0"/>
              <a:t>.</a:t>
            </a:r>
            <a:endParaRPr lang="en-US" sz="2000" b="1" dirty="0" smtClean="0"/>
          </a:p>
          <a:p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s-ES_tradnl" sz="2000" b="1" dirty="0" err="1" smtClean="0">
                <a:solidFill>
                  <a:srgbClr val="FF0000"/>
                </a:solidFill>
              </a:rPr>
              <a:t>Well</a:t>
            </a:r>
            <a:r>
              <a:rPr lang="es-ES_tradnl" sz="2000" b="1" dirty="0" smtClean="0">
                <a:solidFill>
                  <a:srgbClr val="FF0000"/>
                </a:solidFill>
              </a:rPr>
              <a:t> </a:t>
            </a:r>
            <a:r>
              <a:rPr lang="es-ES_tradnl" sz="2000" b="1" dirty="0" err="1" smtClean="0">
                <a:solidFill>
                  <a:srgbClr val="FF0000"/>
                </a:solidFill>
              </a:rPr>
              <a:t>described</a:t>
            </a:r>
            <a:r>
              <a:rPr lang="es-ES_tradnl" sz="2000" b="1" dirty="0" smtClean="0">
                <a:solidFill>
                  <a:srgbClr val="FF0000"/>
                </a:solidFill>
              </a:rPr>
              <a:t> by NLO </a:t>
            </a:r>
            <a:r>
              <a:rPr lang="es-ES_tradnl" sz="2000" b="1" dirty="0" err="1" smtClean="0">
                <a:solidFill>
                  <a:srgbClr val="FF0000"/>
                </a:solidFill>
              </a:rPr>
              <a:t>pQCD</a:t>
            </a:r>
            <a:r>
              <a:rPr lang="es-ES_tradnl" sz="2000" b="1" dirty="0" smtClean="0">
                <a:solidFill>
                  <a:srgbClr val="FF0000"/>
                </a:solidFill>
              </a:rPr>
              <a:t> </a:t>
            </a:r>
            <a:r>
              <a:rPr lang="es-ES_tradnl" sz="2000" b="1" dirty="0" err="1" smtClean="0">
                <a:solidFill>
                  <a:srgbClr val="FF0000"/>
                </a:solidFill>
              </a:rPr>
              <a:t>predictions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934200" y="0"/>
            <a:ext cx="2128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i="1" dirty="0" smtClean="0"/>
              <a:t>PRD86(2012)014022</a:t>
            </a:r>
            <a:endParaRPr lang="en-US" b="1" dirty="0"/>
          </a:p>
        </p:txBody>
      </p:sp>
      <p:pic>
        <p:nvPicPr>
          <p:cNvPr id="14" name="Imagen 13" descr="Screen shot 2012-05-23 at 1.04.59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675950"/>
            <a:ext cx="4346639" cy="4182050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76200" y="2389740"/>
            <a:ext cx="2332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/>
              <a:t>ATLAS-CONF-2012-021</a:t>
            </a:r>
            <a:endParaRPr lang="en-US" b="1" dirty="0"/>
          </a:p>
        </p:txBody>
      </p:sp>
      <p:graphicFrame>
        <p:nvGraphicFramePr>
          <p:cNvPr id="84994" name="Object 2"/>
          <p:cNvGraphicFramePr>
            <a:graphicFrameLocks noChangeAspect="1"/>
          </p:cNvGraphicFramePr>
          <p:nvPr/>
        </p:nvGraphicFramePr>
        <p:xfrm>
          <a:off x="2904782" y="2263309"/>
          <a:ext cx="1313952" cy="428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43" name="Ecuación" r:id="rId6" imgW="1333500" imgH="444500" progId="Equation.3">
                  <p:embed/>
                </p:oleObj>
              </mc:Choice>
              <mc:Fallback>
                <p:oleObj name="Ecuación" r:id="rId6" imgW="1333500" imgH="4445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4782" y="2263309"/>
                        <a:ext cx="1313952" cy="4280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uadroTexto 16"/>
          <p:cNvSpPr txBox="1"/>
          <p:nvPr/>
        </p:nvSpPr>
        <p:spPr>
          <a:xfrm>
            <a:off x="6447314" y="369332"/>
            <a:ext cx="2249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anti-K</a:t>
            </a:r>
            <a:r>
              <a:rPr lang="en-US" sz="1400" b="1" baseline="-25000" dirty="0" smtClean="0"/>
              <a:t>T  </a:t>
            </a:r>
            <a:r>
              <a:rPr lang="en-US" sz="1400" b="1" dirty="0" smtClean="0"/>
              <a:t> jets with  R=0.4, 0.6</a:t>
            </a:r>
          </a:p>
          <a:p>
            <a:r>
              <a:rPr lang="en-US" sz="1400" b="1" dirty="0" smtClean="0"/>
              <a:t>Jet </a:t>
            </a:r>
            <a:r>
              <a:rPr lang="en-US" sz="1400" b="1" dirty="0" err="1" smtClean="0"/>
              <a:t>p</a:t>
            </a:r>
            <a:r>
              <a:rPr lang="en-US" sz="1400" b="1" baseline="-25000" dirty="0" err="1" smtClean="0"/>
              <a:t>T</a:t>
            </a:r>
            <a:r>
              <a:rPr lang="en-US" sz="1400" b="1" dirty="0" smtClean="0"/>
              <a:t> &gt; 20  </a:t>
            </a:r>
            <a:r>
              <a:rPr lang="en-US" sz="1400" b="1" dirty="0" err="1" smtClean="0"/>
              <a:t>GeV</a:t>
            </a:r>
            <a:r>
              <a:rPr lang="en-US" sz="1400" b="1" dirty="0" smtClean="0"/>
              <a:t>,  |Y| &lt; 4.4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167" y="2772116"/>
            <a:ext cx="4247222" cy="407493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762000" y="762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Inclusive photons</a:t>
            </a:r>
            <a:endParaRPr lang="en-US" b="1" dirty="0"/>
          </a:p>
        </p:txBody>
      </p:sp>
      <p:pic>
        <p:nvPicPr>
          <p:cNvPr id="7" name="Imagen 6" descr="Atlas-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9" y="0"/>
            <a:ext cx="1053608" cy="1158624"/>
          </a:xfrm>
          <a:prstGeom prst="rect">
            <a:avLst/>
          </a:prstGeom>
        </p:spPr>
      </p:pic>
      <p:pic>
        <p:nvPicPr>
          <p:cNvPr id="18" name="Imagen 17" descr="Screen shot 2012-05-21 at 6.17.3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990600"/>
            <a:ext cx="1612778" cy="895350"/>
          </a:xfrm>
          <a:prstGeom prst="rect">
            <a:avLst/>
          </a:prstGeom>
        </p:spPr>
      </p:pic>
      <p:pic>
        <p:nvPicPr>
          <p:cNvPr id="19" name="Imagen 18" descr="Screen shot 2012-05-21 at 6.17.32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990600"/>
            <a:ext cx="1650253" cy="895350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5954681" y="0"/>
            <a:ext cx="25344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 dirty="0" err="1" smtClean="0"/>
              <a:t>Phys</a:t>
            </a:r>
            <a:r>
              <a:rPr lang="es-ES_tradnl" sz="1400" b="1" dirty="0" smtClean="0"/>
              <a:t>. </a:t>
            </a:r>
            <a:r>
              <a:rPr lang="es-ES_tradnl" sz="1400" b="1" dirty="0" err="1" smtClean="0"/>
              <a:t>Lett</a:t>
            </a:r>
            <a:r>
              <a:rPr lang="es-ES_tradnl" sz="1400" b="1" dirty="0" smtClean="0"/>
              <a:t>. B706 (2011) 150-167</a:t>
            </a:r>
          </a:p>
          <a:p>
            <a:r>
              <a:rPr lang="es-ES_tradnl" sz="1400" b="1" dirty="0" err="1" smtClean="0"/>
              <a:t>Phys</a:t>
            </a:r>
            <a:r>
              <a:rPr lang="es-ES_tradnl" sz="1400" b="1" dirty="0" smtClean="0"/>
              <a:t>. Rev. D83 (2011) 052005</a:t>
            </a:r>
          </a:p>
          <a:p>
            <a:r>
              <a:rPr lang="es-ES_tradnl" b="1" i="1" dirty="0" smtClean="0"/>
              <a:t>ATLAS-CONF-2013-022</a:t>
            </a:r>
            <a:endParaRPr lang="en-US" b="1" dirty="0" smtClean="0"/>
          </a:p>
          <a:p>
            <a:endParaRPr lang="en-US" b="1" dirty="0"/>
          </a:p>
        </p:txBody>
      </p:sp>
      <p:sp>
        <p:nvSpPr>
          <p:cNvPr id="23" name="CuadroTexto 22"/>
          <p:cNvSpPr txBox="1"/>
          <p:nvPr/>
        </p:nvSpPr>
        <p:spPr>
          <a:xfrm>
            <a:off x="1432699" y="545068"/>
            <a:ext cx="34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(cross section for isolated photons)</a:t>
            </a:r>
            <a:endParaRPr lang="en-US" dirty="0"/>
          </a:p>
        </p:txBody>
      </p:sp>
      <p:sp>
        <p:nvSpPr>
          <p:cNvPr id="24" name="CuadroTexto 23"/>
          <p:cNvSpPr txBox="1"/>
          <p:nvPr/>
        </p:nvSpPr>
        <p:spPr>
          <a:xfrm>
            <a:off x="6689482" y="802589"/>
            <a:ext cx="2454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Isolation distribution used to extract </a:t>
            </a:r>
          </a:p>
          <a:p>
            <a:r>
              <a:rPr lang="en-US" sz="1200" dirty="0" smtClean="0"/>
              <a:t>the background contributions</a:t>
            </a:r>
            <a:endParaRPr lang="en-US" sz="120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0" y="5867400"/>
            <a:ext cx="54170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Good agreement with NLO </a:t>
            </a:r>
            <a:r>
              <a:rPr lang="en-US" b="1" dirty="0" err="1" smtClean="0"/>
              <a:t>pQCD</a:t>
            </a:r>
            <a:r>
              <a:rPr lang="en-US" b="1" dirty="0" smtClean="0"/>
              <a:t> predictions</a:t>
            </a:r>
          </a:p>
          <a:p>
            <a:r>
              <a:rPr lang="en-US" b="1" dirty="0" smtClean="0"/>
              <a:t>(at very low </a:t>
            </a:r>
            <a:r>
              <a:rPr lang="en-US" b="1" dirty="0" err="1" smtClean="0"/>
              <a:t>E</a:t>
            </a:r>
            <a:r>
              <a:rPr lang="en-US" b="1" baseline="-25000" dirty="0" err="1" smtClean="0"/>
              <a:t>T</a:t>
            </a:r>
            <a:r>
              <a:rPr lang="en-US" b="1" baseline="30000" dirty="0" err="1" smtClean="0">
                <a:latin typeface="Symbol" charset="2"/>
                <a:cs typeface="Symbol" charset="2"/>
              </a:rPr>
              <a:t>g</a:t>
            </a:r>
            <a:r>
              <a:rPr lang="en-US" b="1" baseline="30000" dirty="0" smtClean="0">
                <a:latin typeface="Symbol" charset="2"/>
                <a:cs typeface="Symbol" charset="2"/>
              </a:rPr>
              <a:t> </a:t>
            </a:r>
            <a:r>
              <a:rPr lang="en-US" b="1" dirty="0" smtClean="0">
                <a:cs typeface="Symbol" charset="2"/>
              </a:rPr>
              <a:t> predictions are affected by the </a:t>
            </a:r>
          </a:p>
          <a:p>
            <a:r>
              <a:rPr lang="en-US" b="1" dirty="0" smtClean="0">
                <a:cs typeface="Symbol" charset="2"/>
              </a:rPr>
              <a:t>limited knowledge of the fragmentation contributions)</a:t>
            </a:r>
            <a:r>
              <a:rPr lang="en-US" b="1" baseline="30000" dirty="0" smtClean="0">
                <a:latin typeface="Symbol" charset="2"/>
                <a:cs typeface="Symbol" charset="2"/>
              </a:rPr>
              <a:t> </a:t>
            </a:r>
            <a:endParaRPr lang="en-US" b="1" dirty="0">
              <a:latin typeface="Symbol" charset="2"/>
              <a:cs typeface="Symbol" charset="2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2166" y="846385"/>
            <a:ext cx="1937316" cy="184164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0433" y="1190237"/>
            <a:ext cx="2168956" cy="1717568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39" y="1885950"/>
            <a:ext cx="4240439" cy="4068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-76200"/>
            <a:ext cx="8229600" cy="665624"/>
          </a:xfrm>
        </p:spPr>
        <p:txBody>
          <a:bodyPr>
            <a:noAutofit/>
          </a:bodyPr>
          <a:lstStyle/>
          <a:p>
            <a:r>
              <a:rPr lang="en-US" b="1" dirty="0" err="1" smtClean="0">
                <a:latin typeface="Symbol" charset="2"/>
                <a:cs typeface="Symbol" charset="2"/>
              </a:rPr>
              <a:t>g</a:t>
            </a:r>
            <a:r>
              <a:rPr lang="en-US" b="1" dirty="0" err="1" smtClean="0"/>
              <a:t>+jet</a:t>
            </a:r>
            <a:endParaRPr lang="en-US" b="1" dirty="0"/>
          </a:p>
        </p:txBody>
      </p:sp>
      <p:pic>
        <p:nvPicPr>
          <p:cNvPr id="4" name="Imagen 3" descr="Atlas-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366"/>
            <a:ext cx="1142095" cy="1255931"/>
          </a:xfrm>
          <a:prstGeom prst="rect">
            <a:avLst/>
          </a:prstGeom>
        </p:spPr>
      </p:pic>
      <p:pic>
        <p:nvPicPr>
          <p:cNvPr id="5" name="Imagen 4" descr="photon_jet_atlas_fig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780" y="3312091"/>
            <a:ext cx="3812620" cy="3698309"/>
          </a:xfrm>
          <a:prstGeom prst="rect">
            <a:avLst/>
          </a:prstGeom>
        </p:spPr>
      </p:pic>
      <p:pic>
        <p:nvPicPr>
          <p:cNvPr id="6" name="Imagen 5" descr="foton_jet_atlas_fig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3206353"/>
            <a:ext cx="3886200" cy="3804047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6859413" y="53529"/>
            <a:ext cx="228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CERN-PH-EP-2012-009</a:t>
            </a:r>
            <a:endParaRPr lang="en-US" dirty="0"/>
          </a:p>
        </p:txBody>
      </p:sp>
      <p:sp>
        <p:nvSpPr>
          <p:cNvPr id="19" name="CuadroTexto 18"/>
          <p:cNvSpPr txBox="1"/>
          <p:nvPr/>
        </p:nvSpPr>
        <p:spPr>
          <a:xfrm>
            <a:off x="5582873" y="457200"/>
            <a:ext cx="371352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Measured cross sections with </a:t>
            </a:r>
          </a:p>
          <a:p>
            <a:r>
              <a:rPr lang="en-US" sz="2000" b="1" dirty="0" smtClean="0">
                <a:latin typeface="Symbol" charset="2"/>
                <a:cs typeface="Symbol" charset="2"/>
              </a:rPr>
              <a:t>        h</a:t>
            </a:r>
            <a:r>
              <a:rPr lang="en-US" sz="2000" b="1" baseline="30000" dirty="0" smtClean="0">
                <a:latin typeface="Symbol" charset="2"/>
                <a:cs typeface="Symbol" charset="2"/>
              </a:rPr>
              <a:t>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</a:t>
            </a:r>
            <a:r>
              <a:rPr lang="en-US" sz="2000" b="1" baseline="30000" dirty="0" err="1" smtClean="0"/>
              <a:t>jet</a:t>
            </a:r>
            <a:r>
              <a:rPr lang="en-US" sz="2000" b="1" dirty="0" smtClean="0"/>
              <a:t> &gt;0  &amp;  </a:t>
            </a:r>
            <a:r>
              <a:rPr lang="en-US" sz="2000" b="1" dirty="0" smtClean="0">
                <a:latin typeface="Symbol" charset="2"/>
                <a:cs typeface="Symbol" charset="2"/>
              </a:rPr>
              <a:t>h</a:t>
            </a:r>
            <a:r>
              <a:rPr lang="en-US" sz="2000" b="1" baseline="30000" dirty="0" smtClean="0">
                <a:latin typeface="Symbol" charset="2"/>
                <a:cs typeface="Symbol" charset="2"/>
              </a:rPr>
              <a:t>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y</a:t>
            </a:r>
            <a:r>
              <a:rPr lang="en-US" sz="2000" b="1" baseline="30000" dirty="0" err="1" smtClean="0"/>
              <a:t>jet</a:t>
            </a:r>
            <a:r>
              <a:rPr lang="en-US" sz="2000" b="1" dirty="0" smtClean="0"/>
              <a:t>  &lt; 0 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Fair agreement with NLO </a:t>
            </a:r>
            <a:r>
              <a:rPr lang="en-US" sz="2000" b="1" dirty="0" err="1" smtClean="0"/>
              <a:t>pQCD</a:t>
            </a:r>
            <a:endParaRPr lang="en-US" sz="2000" b="1" dirty="0" smtClean="0"/>
          </a:p>
          <a:p>
            <a:r>
              <a:rPr lang="en-US" sz="2000" b="1" dirty="0" smtClean="0"/>
              <a:t>except at very low </a:t>
            </a:r>
            <a:r>
              <a:rPr lang="en-US" sz="2000" b="1" dirty="0" err="1" smtClean="0"/>
              <a:t>E</a:t>
            </a:r>
            <a:r>
              <a:rPr lang="en-US" sz="2000" b="1" baseline="-25000" dirty="0" err="1" smtClean="0"/>
              <a:t>T</a:t>
            </a:r>
            <a:r>
              <a:rPr lang="en-US" sz="2000" b="1" baseline="30000" dirty="0" err="1" smtClean="0">
                <a:latin typeface="Symbol" charset="2"/>
                <a:cs typeface="Symbol" charset="2"/>
              </a:rPr>
              <a:t>g</a:t>
            </a:r>
            <a:r>
              <a:rPr lang="en-US" sz="2000" b="1" dirty="0" smtClean="0"/>
              <a:t>  (&lt; 45 </a:t>
            </a:r>
            <a:r>
              <a:rPr lang="en-US" sz="2000" b="1" dirty="0" err="1" smtClean="0"/>
              <a:t>GeV</a:t>
            </a:r>
            <a:r>
              <a:rPr lang="en-US" sz="2000" b="1" dirty="0" smtClean="0"/>
              <a:t>)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difficult region where </a:t>
            </a:r>
          </a:p>
          <a:p>
            <a:r>
              <a:rPr lang="en-US" sz="2000" b="1" dirty="0" smtClean="0"/>
              <a:t>photon purity decreases  and </a:t>
            </a:r>
          </a:p>
          <a:p>
            <a:r>
              <a:rPr lang="en-US" sz="2000" b="1" dirty="0" smtClean="0"/>
              <a:t>non-</a:t>
            </a:r>
            <a:r>
              <a:rPr lang="en-US" sz="2000" b="1" dirty="0" err="1" smtClean="0"/>
              <a:t>pQCD</a:t>
            </a:r>
            <a:r>
              <a:rPr lang="en-US" sz="2000" b="1" dirty="0" smtClean="0"/>
              <a:t> corrections are sizable  </a:t>
            </a:r>
            <a:endParaRPr lang="en-US" sz="2000" b="1" dirty="0"/>
          </a:p>
        </p:txBody>
      </p:sp>
      <p:pic>
        <p:nvPicPr>
          <p:cNvPr id="20" name="Imagen 19" descr="fig_02a_gamma_jet_ATLA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767" y="1493050"/>
            <a:ext cx="2166233" cy="1554950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144000" y="32063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CuadroTexto 21"/>
          <p:cNvSpPr txBox="1"/>
          <p:nvPr/>
        </p:nvSpPr>
        <p:spPr>
          <a:xfrm>
            <a:off x="3581400" y="609600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Jet </a:t>
            </a:r>
            <a:r>
              <a:rPr lang="en-US" b="1" dirty="0" err="1" smtClean="0"/>
              <a:t>p</a:t>
            </a:r>
            <a:r>
              <a:rPr lang="en-US" b="1" baseline="-25000" dirty="0" err="1" smtClean="0"/>
              <a:t>T</a:t>
            </a:r>
            <a:r>
              <a:rPr lang="en-US" b="1" baseline="-25000" dirty="0" smtClean="0"/>
              <a:t> </a:t>
            </a:r>
            <a:r>
              <a:rPr lang="en-US" b="1" dirty="0" smtClean="0"/>
              <a:t>&gt; 20 </a:t>
            </a:r>
            <a:r>
              <a:rPr lang="en-US" b="1" dirty="0" err="1" smtClean="0"/>
              <a:t>GeV</a:t>
            </a:r>
            <a:endParaRPr lang="en-US" b="1" dirty="0" smtClean="0"/>
          </a:p>
          <a:p>
            <a:r>
              <a:rPr lang="en-US" b="1" dirty="0" smtClean="0"/>
              <a:t>photon E</a:t>
            </a:r>
            <a:r>
              <a:rPr lang="en-US" b="1" baseline="-25000" dirty="0" smtClean="0"/>
              <a:t>T</a:t>
            </a:r>
            <a:r>
              <a:rPr lang="en-US" b="1" dirty="0" smtClean="0"/>
              <a:t> &gt; 25 </a:t>
            </a:r>
            <a:r>
              <a:rPr lang="en-US" b="1" dirty="0" err="1" smtClean="0"/>
              <a:t>GeV</a:t>
            </a:r>
            <a:endParaRPr lang="en-US" b="1" dirty="0"/>
          </a:p>
        </p:txBody>
      </p:sp>
      <p:pic>
        <p:nvPicPr>
          <p:cNvPr id="23" name="Imagen 22" descr="fig_01_gamma_jet_atla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8034" y="1219912"/>
            <a:ext cx="3014692" cy="2163986"/>
          </a:xfrm>
          <a:prstGeom prst="rect">
            <a:avLst/>
          </a:prstGeom>
        </p:spPr>
      </p:pic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469781" y="174586"/>
            <a:ext cx="1295400" cy="1545813"/>
            <a:chOff x="3251" y="1152"/>
            <a:chExt cx="1488" cy="1700"/>
          </a:xfrm>
        </p:grpSpPr>
        <p:sp>
          <p:nvSpPr>
            <p:cNvPr id="25" name="Line 6"/>
            <p:cNvSpPr>
              <a:spLocks noChangeShapeType="1"/>
            </p:cNvSpPr>
            <p:nvPr/>
          </p:nvSpPr>
          <p:spPr bwMode="auto">
            <a:xfrm flipH="1" flipV="1">
              <a:off x="4211" y="1834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7"/>
            <p:cNvSpPr>
              <a:spLocks noChangeShapeType="1"/>
            </p:cNvSpPr>
            <p:nvPr/>
          </p:nvSpPr>
          <p:spPr bwMode="auto">
            <a:xfrm flipV="1">
              <a:off x="3251" y="1834"/>
              <a:ext cx="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8"/>
            <p:cNvSpPr>
              <a:spLocks noChangeShapeType="1"/>
            </p:cNvSpPr>
            <p:nvPr/>
          </p:nvSpPr>
          <p:spPr bwMode="auto">
            <a:xfrm flipV="1">
              <a:off x="4115" y="1152"/>
              <a:ext cx="528" cy="6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/>
            <p:cNvSpPr>
              <a:spLocks/>
            </p:cNvSpPr>
            <p:nvPr/>
          </p:nvSpPr>
          <p:spPr bwMode="auto">
            <a:xfrm rot="-6733873" flipH="1" flipV="1">
              <a:off x="3922" y="2122"/>
              <a:ext cx="673" cy="96"/>
            </a:xfrm>
            <a:custGeom>
              <a:avLst/>
              <a:gdLst>
                <a:gd name="T0" fmla="*/ 0 w 720"/>
                <a:gd name="T1" fmla="*/ 24 h 104"/>
                <a:gd name="T2" fmla="*/ 22 w 720"/>
                <a:gd name="T3" fmla="*/ 6 h 104"/>
                <a:gd name="T4" fmla="*/ 46 w 720"/>
                <a:gd name="T5" fmla="*/ 43 h 104"/>
                <a:gd name="T6" fmla="*/ 69 w 720"/>
                <a:gd name="T7" fmla="*/ 6 h 104"/>
                <a:gd name="T8" fmla="*/ 91 w 720"/>
                <a:gd name="T9" fmla="*/ 43 h 104"/>
                <a:gd name="T10" fmla="*/ 114 w 720"/>
                <a:gd name="T11" fmla="*/ 6 h 104"/>
                <a:gd name="T12" fmla="*/ 137 w 720"/>
                <a:gd name="T13" fmla="*/ 43 h 104"/>
                <a:gd name="T14" fmla="*/ 159 w 720"/>
                <a:gd name="T15" fmla="*/ 6 h 104"/>
                <a:gd name="T16" fmla="*/ 182 w 720"/>
                <a:gd name="T17" fmla="*/ 43 h 104"/>
                <a:gd name="T18" fmla="*/ 206 w 720"/>
                <a:gd name="T19" fmla="*/ 6 h 104"/>
                <a:gd name="T20" fmla="*/ 229 w 720"/>
                <a:gd name="T21" fmla="*/ 43 h 104"/>
                <a:gd name="T22" fmla="*/ 251 w 720"/>
                <a:gd name="T23" fmla="*/ 6 h 104"/>
                <a:gd name="T24" fmla="*/ 274 w 720"/>
                <a:gd name="T25" fmla="*/ 43 h 104"/>
                <a:gd name="T26" fmla="*/ 297 w 720"/>
                <a:gd name="T27" fmla="*/ 6 h 104"/>
                <a:gd name="T28" fmla="*/ 321 w 720"/>
                <a:gd name="T29" fmla="*/ 43 h 104"/>
                <a:gd name="T30" fmla="*/ 343 w 720"/>
                <a:gd name="T31" fmla="*/ 6 h 10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20"/>
                <a:gd name="T49" fmla="*/ 0 h 104"/>
                <a:gd name="T50" fmla="*/ 720 w 720"/>
                <a:gd name="T51" fmla="*/ 104 h 10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20" h="104">
                  <a:moveTo>
                    <a:pt x="0" y="56"/>
                  </a:moveTo>
                  <a:cubicBezTo>
                    <a:pt x="16" y="28"/>
                    <a:pt x="32" y="0"/>
                    <a:pt x="48" y="8"/>
                  </a:cubicBezTo>
                  <a:cubicBezTo>
                    <a:pt x="64" y="16"/>
                    <a:pt x="80" y="104"/>
                    <a:pt x="96" y="104"/>
                  </a:cubicBezTo>
                  <a:cubicBezTo>
                    <a:pt x="112" y="104"/>
                    <a:pt x="128" y="8"/>
                    <a:pt x="144" y="8"/>
                  </a:cubicBezTo>
                  <a:cubicBezTo>
                    <a:pt x="160" y="8"/>
                    <a:pt x="176" y="104"/>
                    <a:pt x="192" y="104"/>
                  </a:cubicBezTo>
                  <a:cubicBezTo>
                    <a:pt x="208" y="104"/>
                    <a:pt x="224" y="8"/>
                    <a:pt x="240" y="8"/>
                  </a:cubicBezTo>
                  <a:cubicBezTo>
                    <a:pt x="256" y="8"/>
                    <a:pt x="272" y="104"/>
                    <a:pt x="288" y="104"/>
                  </a:cubicBezTo>
                  <a:cubicBezTo>
                    <a:pt x="304" y="104"/>
                    <a:pt x="320" y="8"/>
                    <a:pt x="336" y="8"/>
                  </a:cubicBezTo>
                  <a:cubicBezTo>
                    <a:pt x="352" y="8"/>
                    <a:pt x="368" y="104"/>
                    <a:pt x="384" y="104"/>
                  </a:cubicBezTo>
                  <a:cubicBezTo>
                    <a:pt x="400" y="104"/>
                    <a:pt x="416" y="8"/>
                    <a:pt x="432" y="8"/>
                  </a:cubicBezTo>
                  <a:cubicBezTo>
                    <a:pt x="448" y="8"/>
                    <a:pt x="464" y="104"/>
                    <a:pt x="480" y="104"/>
                  </a:cubicBezTo>
                  <a:cubicBezTo>
                    <a:pt x="496" y="104"/>
                    <a:pt x="512" y="8"/>
                    <a:pt x="528" y="8"/>
                  </a:cubicBezTo>
                  <a:cubicBezTo>
                    <a:pt x="544" y="8"/>
                    <a:pt x="560" y="104"/>
                    <a:pt x="576" y="104"/>
                  </a:cubicBezTo>
                  <a:cubicBezTo>
                    <a:pt x="592" y="104"/>
                    <a:pt x="608" y="8"/>
                    <a:pt x="624" y="8"/>
                  </a:cubicBezTo>
                  <a:cubicBezTo>
                    <a:pt x="640" y="8"/>
                    <a:pt x="656" y="104"/>
                    <a:pt x="672" y="104"/>
                  </a:cubicBezTo>
                  <a:cubicBezTo>
                    <a:pt x="688" y="104"/>
                    <a:pt x="712" y="24"/>
                    <a:pt x="720" y="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 flipH="1">
              <a:off x="3632" y="1238"/>
              <a:ext cx="620" cy="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b="1" dirty="0">
                  <a:latin typeface="Tahoma" charset="0"/>
                  <a:sym typeface="Symbol" charset="2"/>
                </a:rPr>
                <a:t>j</a:t>
              </a:r>
              <a:r>
                <a:rPr lang="en-US" b="1" dirty="0">
                  <a:latin typeface="Tahoma" charset="0"/>
                  <a:sym typeface="Symbol" charset="2"/>
                </a:rPr>
                <a:t>et</a:t>
              </a:r>
              <a:endParaRPr lang="en-US" b="1" dirty="0">
                <a:latin typeface="Tahoma" charset="0"/>
              </a:endParaRPr>
            </a:p>
          </p:txBody>
        </p:sp>
        <p:sp>
          <p:nvSpPr>
            <p:cNvPr id="30" name="Line 11"/>
            <p:cNvSpPr>
              <a:spLocks noChangeShapeType="1"/>
            </p:cNvSpPr>
            <p:nvPr/>
          </p:nvSpPr>
          <p:spPr bwMode="auto">
            <a:xfrm flipV="1">
              <a:off x="4115" y="1344"/>
              <a:ext cx="480" cy="4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12"/>
            <p:cNvSpPr>
              <a:spLocks noChangeShapeType="1"/>
            </p:cNvSpPr>
            <p:nvPr/>
          </p:nvSpPr>
          <p:spPr bwMode="auto">
            <a:xfrm flipV="1">
              <a:off x="4115" y="1248"/>
              <a:ext cx="624" cy="5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Text Box 13"/>
            <p:cNvSpPr txBox="1">
              <a:spLocks noChangeArrowheads="1"/>
            </p:cNvSpPr>
            <p:nvPr/>
          </p:nvSpPr>
          <p:spPr bwMode="auto">
            <a:xfrm flipH="1">
              <a:off x="4413" y="2074"/>
              <a:ext cx="269" cy="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b="1" dirty="0" err="1">
                  <a:latin typeface="Tahoma" charset="0"/>
                  <a:sym typeface="Symbol" charset="2"/>
                </a:rPr>
                <a:t></a:t>
              </a:r>
              <a:endParaRPr lang="en-US" sz="2000" b="1" dirty="0">
                <a:latin typeface="Tahoma" charset="0"/>
              </a:endParaRPr>
            </a:p>
          </p:txBody>
        </p:sp>
      </p:grpSp>
      <p:pic>
        <p:nvPicPr>
          <p:cNvPr id="16" name="Imagen 15" descr="figaux_05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00" y="3962401"/>
            <a:ext cx="1925273" cy="1752600"/>
          </a:xfrm>
          <a:prstGeom prst="rect">
            <a:avLst/>
          </a:prstGeom>
        </p:spPr>
      </p:pic>
      <p:sp>
        <p:nvSpPr>
          <p:cNvPr id="33" name="CuadroTexto 32"/>
          <p:cNvSpPr txBox="1"/>
          <p:nvPr/>
        </p:nvSpPr>
        <p:spPr>
          <a:xfrm>
            <a:off x="533400" y="121920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photon purity</a:t>
            </a:r>
            <a:endParaRPr lang="en-US" dirty="0"/>
          </a:p>
        </p:txBody>
      </p:sp>
      <p:sp>
        <p:nvSpPr>
          <p:cNvPr id="34" name="CuadroTexto 33"/>
          <p:cNvSpPr txBox="1"/>
          <p:nvPr/>
        </p:nvSpPr>
        <p:spPr>
          <a:xfrm>
            <a:off x="3874367" y="3733800"/>
            <a:ext cx="1161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</a:t>
            </a:r>
            <a:r>
              <a:rPr lang="en-US" dirty="0" err="1" smtClean="0"/>
              <a:t>pQCD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fig_22_wjets_atl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451" y="609600"/>
            <a:ext cx="4209349" cy="40386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-152400"/>
            <a:ext cx="8229600" cy="1143000"/>
          </a:xfrm>
        </p:spPr>
        <p:txBody>
          <a:bodyPr/>
          <a:lstStyle/>
          <a:p>
            <a:r>
              <a:rPr lang="en-US" b="1" dirty="0" err="1" smtClean="0"/>
              <a:t>W+jets</a:t>
            </a:r>
            <a:endParaRPr lang="en-US" b="1" dirty="0"/>
          </a:p>
        </p:txBody>
      </p:sp>
      <p:pic>
        <p:nvPicPr>
          <p:cNvPr id="6" name="Marcador de contenido 5" descr="fig_20_wjets_atlas.png"/>
          <p:cNvPicPr>
            <a:picLocks noGrp="1" noChangeAspect="1"/>
          </p:cNvPicPr>
          <p:nvPr>
            <p:ph idx="1"/>
          </p:nvPr>
        </p:nvPicPr>
        <p:blipFill>
          <a:blip r:embed="rId3"/>
          <a:srcRect l="-90766" r="-90766"/>
          <a:stretch>
            <a:fillRect/>
          </a:stretch>
        </p:blipFill>
        <p:spPr>
          <a:xfrm>
            <a:off x="-3886200" y="1002824"/>
            <a:ext cx="12420600" cy="5931376"/>
          </a:xfrm>
        </p:spPr>
      </p:pic>
      <p:pic>
        <p:nvPicPr>
          <p:cNvPr id="5" name="Imagen 4" descr="Atlas-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9" y="0"/>
            <a:ext cx="1027461" cy="1129871"/>
          </a:xfrm>
          <a:prstGeom prst="rect">
            <a:avLst/>
          </a:prstGeom>
        </p:spPr>
      </p:pic>
      <p:pic>
        <p:nvPicPr>
          <p:cNvPr id="8" name="Picture 5" descr="qcd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137956"/>
            <a:ext cx="3102228" cy="1005044"/>
          </a:xfrm>
          <a:prstGeom prst="rect">
            <a:avLst/>
          </a:prstGeom>
          <a:noFill/>
        </p:spPr>
      </p:pic>
      <p:sp>
        <p:nvSpPr>
          <p:cNvPr id="9" name="CuadroTexto 8"/>
          <p:cNvSpPr txBox="1"/>
          <p:nvPr/>
        </p:nvSpPr>
        <p:spPr>
          <a:xfrm>
            <a:off x="6156997" y="0"/>
            <a:ext cx="2987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 smtClean="0"/>
              <a:t>Phys</a:t>
            </a:r>
            <a:r>
              <a:rPr lang="es-ES_tradnl" b="1" dirty="0" smtClean="0"/>
              <a:t>. Rev. D85 (2012) 092002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572000" y="4495800"/>
            <a:ext cx="464859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Very good description of the different </a:t>
            </a:r>
          </a:p>
          <a:p>
            <a:r>
              <a:rPr lang="en-US" b="1" dirty="0" smtClean="0"/>
              <a:t>Jet </a:t>
            </a:r>
            <a:r>
              <a:rPr lang="en-US" b="1" dirty="0" err="1" smtClean="0"/>
              <a:t>p</a:t>
            </a:r>
            <a:r>
              <a:rPr lang="en-US" b="1" baseline="-25000" dirty="0" err="1" smtClean="0"/>
              <a:t>T</a:t>
            </a:r>
            <a:r>
              <a:rPr lang="en-US" b="1" dirty="0" smtClean="0"/>
              <a:t> distributions  by NLO </a:t>
            </a:r>
            <a:r>
              <a:rPr lang="en-US" b="1" dirty="0" err="1" smtClean="0"/>
              <a:t>pQCD</a:t>
            </a:r>
            <a:r>
              <a:rPr lang="en-US" b="1" dirty="0" smtClean="0"/>
              <a:t> and </a:t>
            </a:r>
          </a:p>
          <a:p>
            <a:r>
              <a:rPr lang="en-US" b="1" dirty="0" smtClean="0"/>
              <a:t>LO ME + PS  (ALPGEN)</a:t>
            </a:r>
            <a:endParaRPr lang="en-US" b="1" baseline="-25000" dirty="0" smtClean="0"/>
          </a:p>
          <a:p>
            <a:endParaRPr lang="en-US" b="1" dirty="0" smtClean="0"/>
          </a:p>
          <a:p>
            <a:r>
              <a:rPr lang="en-US" b="1" dirty="0" smtClean="0"/>
              <a:t>Non trivial test of the  ME - PS implementation</a:t>
            </a:r>
          </a:p>
          <a:p>
            <a:r>
              <a:rPr lang="en-US" b="1" dirty="0" smtClean="0"/>
              <a:t>&amp; matching procedures built inside the MCs</a:t>
            </a:r>
          </a:p>
          <a:p>
            <a:endParaRPr lang="en-US" b="1" dirty="0" smtClean="0"/>
          </a:p>
          <a:p>
            <a:r>
              <a:rPr lang="es-ES_tradnl" b="1" dirty="0" err="1" smtClean="0">
                <a:sym typeface="Wingdings"/>
              </a:rPr>
              <a:t></a:t>
            </a:r>
            <a:r>
              <a:rPr lang="es-ES_tradnl" b="1" dirty="0" smtClean="0">
                <a:sym typeface="Wingdings"/>
              </a:rPr>
              <a:t> </a:t>
            </a:r>
            <a:r>
              <a:rPr lang="es-ES_tradnl" b="1" dirty="0" err="1" smtClean="0">
                <a:sym typeface="Wingdings"/>
              </a:rPr>
              <a:t>Input</a:t>
            </a:r>
            <a:r>
              <a:rPr lang="es-ES_tradnl" b="1" dirty="0" smtClean="0">
                <a:sym typeface="Wingdings"/>
              </a:rPr>
              <a:t> </a:t>
            </a:r>
            <a:r>
              <a:rPr lang="es-ES_tradnl" b="1" dirty="0" err="1" smtClean="0">
                <a:sym typeface="Wingdings"/>
              </a:rPr>
              <a:t>to</a:t>
            </a:r>
            <a:r>
              <a:rPr lang="es-ES_tradnl" b="1" dirty="0" smtClean="0">
                <a:sym typeface="Wingdings"/>
              </a:rPr>
              <a:t> </a:t>
            </a:r>
            <a:r>
              <a:rPr lang="es-ES_tradnl" b="1" dirty="0" err="1" smtClean="0">
                <a:sym typeface="Wingdings"/>
              </a:rPr>
              <a:t>future</a:t>
            </a:r>
            <a:r>
              <a:rPr lang="es-ES_tradnl" b="1" dirty="0" smtClean="0">
                <a:sym typeface="Wingdings"/>
              </a:rPr>
              <a:t> MC tunes</a:t>
            </a:r>
            <a:endParaRPr lang="en-US" b="1" dirty="0" smtClean="0"/>
          </a:p>
          <a:p>
            <a:r>
              <a:rPr lang="es-ES_tradnl" b="1" dirty="0" smtClean="0">
                <a:sym typeface="Wingdings"/>
              </a:rPr>
              <a:t> </a:t>
            </a:r>
            <a:r>
              <a:rPr lang="en-US" b="1" dirty="0" smtClean="0"/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0600" y="-76200"/>
            <a:ext cx="8229600" cy="777874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Z+jets</a:t>
            </a:r>
            <a:endParaRPr lang="en-US" b="1" dirty="0"/>
          </a:p>
        </p:txBody>
      </p:sp>
      <p:pic>
        <p:nvPicPr>
          <p:cNvPr id="4" name="Imagen 3" descr="Atlas-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828" y="343201"/>
            <a:ext cx="1073772" cy="1180799"/>
          </a:xfrm>
          <a:prstGeom prst="rect">
            <a:avLst/>
          </a:prstGeom>
        </p:spPr>
      </p:pic>
      <p:pic>
        <p:nvPicPr>
          <p:cNvPr id="9" name="Picture 4" descr="qcd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8600" y="152400"/>
            <a:ext cx="3878262" cy="1256999"/>
          </a:xfrm>
          <a:prstGeom prst="rect">
            <a:avLst/>
          </a:prstGeom>
          <a:noFill/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066800" y="50800"/>
            <a:ext cx="604837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33CC33"/>
                </a:solidFill>
                <a:latin typeface="Symbol" charset="2"/>
              </a:rPr>
              <a:t>g</a:t>
            </a:r>
            <a:r>
              <a:rPr lang="en-US" dirty="0">
                <a:solidFill>
                  <a:srgbClr val="33CC33"/>
                </a:solidFill>
              </a:rPr>
              <a:t>/Z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971800" y="50800"/>
            <a:ext cx="604838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33CC33"/>
                </a:solidFill>
                <a:latin typeface="Symbol" charset="2"/>
              </a:rPr>
              <a:t>g</a:t>
            </a:r>
            <a:r>
              <a:rPr lang="en-US" dirty="0">
                <a:solidFill>
                  <a:srgbClr val="33CC33"/>
                </a:solidFill>
              </a:rPr>
              <a:t>/Z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962400" y="76200"/>
            <a:ext cx="182563" cy="11287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905000" y="121444"/>
            <a:ext cx="182563" cy="11287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6172200" y="-381000"/>
            <a:ext cx="1006475" cy="11287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s-ES_tradnl" b="1" i="1" dirty="0" smtClean="0"/>
              <a:t>JHEP07(2013)032</a:t>
            </a:r>
            <a:r>
              <a:rPr lang="es-ES_tradnl" b="1" dirty="0" smtClean="0"/>
              <a:t>  </a:t>
            </a:r>
            <a:endParaRPr lang="en-US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1165442" y="1295400"/>
            <a:ext cx="2949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/>
              <a:t>(e</a:t>
            </a:r>
            <a:r>
              <a:rPr lang="en-US" b="1" dirty="0" smtClean="0"/>
              <a:t> and </a:t>
            </a:r>
            <a:r>
              <a:rPr lang="en-US" b="1" dirty="0" err="1" smtClean="0">
                <a:latin typeface="Symbol" charset="2"/>
                <a:cs typeface="Symbol" charset="2"/>
              </a:rPr>
              <a:t>m</a:t>
            </a:r>
            <a:r>
              <a:rPr lang="en-US" b="1" dirty="0" smtClean="0"/>
              <a:t> channels combined)</a:t>
            </a:r>
            <a:endParaRPr lang="en-US" b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4114800" y="685800"/>
            <a:ext cx="45951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Z (</a:t>
            </a:r>
            <a:r>
              <a:rPr lang="es-ES_tradnl" b="1" dirty="0" err="1" smtClean="0">
                <a:sym typeface="Wingdings"/>
              </a:rPr>
              <a:t></a:t>
            </a:r>
            <a:r>
              <a:rPr lang="es-ES_tradnl" b="1" dirty="0" smtClean="0">
                <a:sym typeface="Wingdings"/>
              </a:rPr>
              <a:t> </a:t>
            </a:r>
            <a:r>
              <a:rPr lang="es-ES_tradnl" b="1" dirty="0" err="1" smtClean="0">
                <a:latin typeface="Symbol" charset="2"/>
                <a:cs typeface="Symbol" charset="2"/>
                <a:sym typeface="Wingdings"/>
              </a:rPr>
              <a:t>nn</a:t>
            </a:r>
            <a:r>
              <a:rPr lang="es-ES_tradnl" b="1" dirty="0" smtClean="0">
                <a:sym typeface="Wingdings"/>
              </a:rPr>
              <a:t>)+jets  </a:t>
            </a:r>
            <a:r>
              <a:rPr lang="en-US" b="1" dirty="0" smtClean="0">
                <a:sym typeface="Wingdings"/>
              </a:rPr>
              <a:t>i</a:t>
            </a:r>
            <a:r>
              <a:rPr lang="en-US" b="1" dirty="0" smtClean="0"/>
              <a:t>rreducible background </a:t>
            </a:r>
          </a:p>
          <a:p>
            <a:r>
              <a:rPr lang="en-US" b="1" dirty="0" smtClean="0"/>
              <a:t>In searches for SUSY,  LED, etc….</a:t>
            </a:r>
          </a:p>
          <a:p>
            <a:endParaRPr lang="en-US" b="1" dirty="0" smtClean="0"/>
          </a:p>
          <a:p>
            <a:r>
              <a:rPr lang="es-ES_tradnl" b="1" dirty="0" smtClean="0">
                <a:sym typeface="Wingdings"/>
              </a:rPr>
              <a:t>Z (</a:t>
            </a:r>
            <a:r>
              <a:rPr lang="es-ES_tradnl" b="1" dirty="0" err="1" smtClean="0">
                <a:sym typeface="Wingdings"/>
              </a:rPr>
              <a:t></a:t>
            </a:r>
            <a:r>
              <a:rPr lang="es-ES_tradnl" b="1" dirty="0" smtClean="0">
                <a:sym typeface="Wingdings"/>
              </a:rPr>
              <a:t> ll)+jets fundamental  SM </a:t>
            </a:r>
            <a:r>
              <a:rPr lang="es-ES_tradnl" b="1" dirty="0" err="1" smtClean="0">
                <a:sym typeface="Wingdings"/>
              </a:rPr>
              <a:t>measurement</a:t>
            </a:r>
            <a:r>
              <a:rPr lang="es-ES_tradnl" b="1" dirty="0" smtClean="0">
                <a:sym typeface="Wingdings"/>
              </a:rPr>
              <a:t>…</a:t>
            </a:r>
          </a:p>
          <a:p>
            <a:r>
              <a:rPr lang="es-ES_tradnl" b="1" dirty="0" err="1" smtClean="0">
                <a:sym typeface="Wingdings"/>
              </a:rPr>
              <a:t></a:t>
            </a:r>
            <a:r>
              <a:rPr lang="es-ES_tradnl" b="1" dirty="0" smtClean="0">
                <a:sym typeface="Wingdings"/>
              </a:rPr>
              <a:t> </a:t>
            </a:r>
            <a:r>
              <a:rPr lang="es-ES_tradnl" b="1" dirty="0" err="1" smtClean="0">
                <a:sym typeface="Wingdings"/>
              </a:rPr>
              <a:t>Very</a:t>
            </a:r>
            <a:r>
              <a:rPr lang="es-ES_tradnl" b="1" dirty="0" smtClean="0">
                <a:sym typeface="Wingdings"/>
              </a:rPr>
              <a:t> </a:t>
            </a:r>
            <a:r>
              <a:rPr lang="es-ES_tradnl" b="1" dirty="0" err="1" smtClean="0">
                <a:sym typeface="Wingdings"/>
              </a:rPr>
              <a:t>clean</a:t>
            </a:r>
            <a:r>
              <a:rPr lang="es-ES_tradnl" b="1" dirty="0" smtClean="0">
                <a:sym typeface="Wingdings"/>
              </a:rPr>
              <a:t> </a:t>
            </a:r>
            <a:r>
              <a:rPr lang="es-ES_tradnl" b="1" dirty="0" err="1" smtClean="0">
                <a:sym typeface="Wingdings"/>
              </a:rPr>
              <a:t>samples</a:t>
            </a:r>
            <a:r>
              <a:rPr lang="es-ES_tradnl" b="1" dirty="0" smtClean="0">
                <a:sym typeface="Wingdings"/>
              </a:rPr>
              <a:t> </a:t>
            </a:r>
            <a:r>
              <a:rPr lang="es-ES_tradnl" b="1" dirty="0" err="1" smtClean="0">
                <a:sym typeface="Wingdings"/>
              </a:rPr>
              <a:t>with</a:t>
            </a:r>
            <a:r>
              <a:rPr lang="es-ES_tradnl" b="1" dirty="0" smtClean="0">
                <a:sym typeface="Wingdings"/>
              </a:rPr>
              <a:t> no </a:t>
            </a:r>
            <a:r>
              <a:rPr lang="es-ES_tradnl" b="1" dirty="0" err="1" smtClean="0">
                <a:sym typeface="Wingdings"/>
              </a:rPr>
              <a:t>missing</a:t>
            </a:r>
            <a:r>
              <a:rPr lang="es-ES_tradnl" b="1" dirty="0" smtClean="0">
                <a:sym typeface="Wingdings"/>
              </a:rPr>
              <a:t> E</a:t>
            </a:r>
            <a:r>
              <a:rPr lang="es-ES_tradnl" b="1" baseline="-25000" dirty="0" smtClean="0">
                <a:sym typeface="Wingdings"/>
              </a:rPr>
              <a:t>T</a:t>
            </a:r>
            <a:endParaRPr lang="en-US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04800" y="6116877"/>
            <a:ext cx="3885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Data well described by NLO </a:t>
            </a:r>
            <a:r>
              <a:rPr lang="en-US" b="1" dirty="0" err="1" smtClean="0"/>
              <a:t>pQCD</a:t>
            </a:r>
            <a:r>
              <a:rPr lang="en-US" b="1" dirty="0" smtClean="0"/>
              <a:t> and </a:t>
            </a:r>
          </a:p>
          <a:p>
            <a:r>
              <a:rPr lang="en-US" b="1" dirty="0" smtClean="0"/>
              <a:t>ME + PS (ALPGEN/SHERPA) predictions</a:t>
            </a:r>
            <a:endParaRPr lang="en-US" b="1" dirty="0"/>
          </a:p>
        </p:txBody>
      </p:sp>
      <p:pic>
        <p:nvPicPr>
          <p:cNvPr id="18" name="Imagen 17" descr="fig_06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006" y="2163128"/>
            <a:ext cx="3654212" cy="4341116"/>
          </a:xfrm>
          <a:prstGeom prst="rect">
            <a:avLst/>
          </a:prstGeom>
        </p:spPr>
      </p:pic>
      <p:pic>
        <p:nvPicPr>
          <p:cNvPr id="19" name="Imagen 18" descr="fig_02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644" y="1675681"/>
            <a:ext cx="3331820" cy="4534449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8853957" y="205144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21" name="CuadroTexto 20"/>
          <p:cNvSpPr txBox="1"/>
          <p:nvPr/>
        </p:nvSpPr>
        <p:spPr>
          <a:xfrm>
            <a:off x="8853957" y="169732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ig_06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95" y="1489472"/>
            <a:ext cx="3511347" cy="291437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054485" y="0"/>
            <a:ext cx="8229600" cy="873196"/>
          </a:xfrm>
        </p:spPr>
        <p:txBody>
          <a:bodyPr/>
          <a:lstStyle/>
          <a:p>
            <a:r>
              <a:rPr lang="es-ES_tradnl" b="1" dirty="0" err="1" smtClean="0"/>
              <a:t>Top</a:t>
            </a:r>
            <a:endParaRPr lang="es-ES_tradnl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9" y="-27067"/>
            <a:ext cx="1760167" cy="1585894"/>
          </a:xfrm>
          <a:prstGeom prst="rect">
            <a:avLst/>
          </a:prstGeom>
        </p:spPr>
      </p:pic>
      <p:pic>
        <p:nvPicPr>
          <p:cNvPr id="10" name="Imagen 9" descr="fig_07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21435"/>
            <a:ext cx="1997392" cy="1738869"/>
          </a:xfrm>
          <a:prstGeom prst="rect">
            <a:avLst/>
          </a:prstGeom>
        </p:spPr>
      </p:pic>
      <p:pic>
        <p:nvPicPr>
          <p:cNvPr id="12" name="Imagen 11" descr="fig_07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527" y="4371735"/>
            <a:ext cx="2115748" cy="1738869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298579" y="6110604"/>
            <a:ext cx="3682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 smtClean="0"/>
              <a:t>Simultaneous</a:t>
            </a:r>
            <a:r>
              <a:rPr lang="es-ES_tradnl" b="1" dirty="0" smtClean="0"/>
              <a:t> </a:t>
            </a:r>
            <a:r>
              <a:rPr lang="es-ES_tradnl" b="1" dirty="0" err="1" smtClean="0"/>
              <a:t>fit</a:t>
            </a:r>
            <a:r>
              <a:rPr lang="es-ES_tradnl" b="1" dirty="0" smtClean="0"/>
              <a:t> </a:t>
            </a:r>
            <a:r>
              <a:rPr lang="es-ES_tradnl" b="1" dirty="0" err="1" smtClean="0"/>
              <a:t>to</a:t>
            </a:r>
            <a:r>
              <a:rPr lang="es-ES_tradnl" b="1" dirty="0" smtClean="0"/>
              <a:t> </a:t>
            </a:r>
            <a:r>
              <a:rPr lang="es-ES_tradnl" b="1" dirty="0" err="1" smtClean="0"/>
              <a:t>top</a:t>
            </a:r>
            <a:r>
              <a:rPr lang="es-ES_tradnl" b="1" dirty="0" smtClean="0"/>
              <a:t> </a:t>
            </a:r>
            <a:r>
              <a:rPr lang="es-ES_tradnl" b="1" dirty="0" err="1" smtClean="0"/>
              <a:t>mass</a:t>
            </a:r>
            <a:r>
              <a:rPr lang="es-ES_tradnl" b="1" dirty="0" smtClean="0"/>
              <a:t> </a:t>
            </a:r>
            <a:r>
              <a:rPr lang="es-ES_tradnl" b="1" dirty="0" err="1" smtClean="0"/>
              <a:t>and</a:t>
            </a:r>
            <a:r>
              <a:rPr lang="es-ES_tradnl" b="1" dirty="0" smtClean="0"/>
              <a:t> JES</a:t>
            </a:r>
            <a:endParaRPr lang="es-ES_tradnl" b="1" dirty="0"/>
          </a:p>
        </p:txBody>
      </p:sp>
      <p:pic>
        <p:nvPicPr>
          <p:cNvPr id="19" name="Imagen 18" descr="tt_xsec_vsroot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7447" y="0"/>
            <a:ext cx="4966553" cy="3368122"/>
          </a:xfrm>
          <a:prstGeom prst="rect">
            <a:avLst/>
          </a:prstGeom>
        </p:spPr>
      </p:pic>
      <p:pic>
        <p:nvPicPr>
          <p:cNvPr id="20" name="Imagen 19" descr="mtopSummary_Al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7447" y="3335043"/>
            <a:ext cx="4966553" cy="3522957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5550336" y="1782313"/>
            <a:ext cx="143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Cross section</a:t>
            </a:r>
            <a:endParaRPr lang="en-US" b="1" dirty="0"/>
          </a:p>
        </p:txBody>
      </p:sp>
      <p:sp>
        <p:nvSpPr>
          <p:cNvPr id="22" name="CuadroTexto 21"/>
          <p:cNvSpPr txBox="1"/>
          <p:nvPr/>
        </p:nvSpPr>
        <p:spPr>
          <a:xfrm>
            <a:off x="7801575" y="3328018"/>
            <a:ext cx="106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 mass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051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SM Cross Section Summary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ATLAS_a_SMSummary_TotalXsect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7939" r="-17939"/>
          <a:stretch>
            <a:fillRect/>
          </a:stretch>
        </p:blipFill>
        <p:spPr>
          <a:xfrm>
            <a:off x="-725261" y="914039"/>
            <a:ext cx="10409776" cy="5724976"/>
          </a:xfrm>
        </p:spPr>
      </p:pic>
      <p:sp>
        <p:nvSpPr>
          <p:cNvPr id="5" name="Rectángulo 4"/>
          <p:cNvSpPr/>
          <p:nvPr/>
        </p:nvSpPr>
        <p:spPr>
          <a:xfrm>
            <a:off x="2656539" y="3705976"/>
            <a:ext cx="1166285" cy="11014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ipse 5"/>
          <p:cNvSpPr/>
          <p:nvPr/>
        </p:nvSpPr>
        <p:spPr>
          <a:xfrm>
            <a:off x="3822824" y="3835556"/>
            <a:ext cx="1438418" cy="90705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/>
          <p:cNvSpPr txBox="1"/>
          <p:nvPr/>
        </p:nvSpPr>
        <p:spPr>
          <a:xfrm>
            <a:off x="2475116" y="3336644"/>
            <a:ext cx="1633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Top production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431884" y="346622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Dibosons</a:t>
            </a:r>
            <a:endParaRPr lang="en-US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6855165" y="43805"/>
            <a:ext cx="2124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As by July 2014</a:t>
            </a:r>
            <a:endParaRPr lang="en-US" sz="2400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fig_03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59" r="-18259"/>
          <a:stretch>
            <a:fillRect/>
          </a:stretch>
        </p:blipFill>
        <p:spPr>
          <a:xfrm>
            <a:off x="-980720" y="765910"/>
            <a:ext cx="11077303" cy="6092090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42028"/>
            <a:ext cx="8229600" cy="63051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SM Cross Section Summary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3365345" y="3402896"/>
            <a:ext cx="1438418" cy="90705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/>
          <p:cNvSpPr txBox="1"/>
          <p:nvPr/>
        </p:nvSpPr>
        <p:spPr>
          <a:xfrm>
            <a:off x="3883754" y="2921039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Dibosons</a:t>
            </a:r>
            <a:endParaRPr lang="en-US" b="1" dirty="0"/>
          </a:p>
        </p:txBody>
      </p:sp>
      <p:sp>
        <p:nvSpPr>
          <p:cNvPr id="7" name="Elipse 6"/>
          <p:cNvSpPr/>
          <p:nvPr/>
        </p:nvSpPr>
        <p:spPr>
          <a:xfrm>
            <a:off x="2117467" y="3057094"/>
            <a:ext cx="1203158" cy="3061369"/>
          </a:xfrm>
          <a:prstGeom prst="ellipse">
            <a:avLst/>
          </a:prstGeom>
          <a:noFill/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/>
          <p:cNvSpPr txBox="1"/>
          <p:nvPr/>
        </p:nvSpPr>
        <p:spPr>
          <a:xfrm>
            <a:off x="2767277" y="2606842"/>
            <a:ext cx="1064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W/</a:t>
            </a:r>
            <a:r>
              <a:rPr lang="en-US" b="1" dirty="0" err="1" smtClean="0">
                <a:solidFill>
                  <a:srgbClr val="008000"/>
                </a:solidFill>
              </a:rPr>
              <a:t>Z+jets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855165" y="43805"/>
            <a:ext cx="2126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As by July 2021</a:t>
            </a:r>
            <a:endParaRPr lang="en-US" sz="2400" b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</a:rPr>
              <a:t>Towards the discovery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FF6600"/>
                </a:solidFill>
              </a:rPr>
              <a:t>Notes on statistics</a:t>
            </a:r>
          </a:p>
          <a:p>
            <a:r>
              <a:rPr lang="en-US" i="1" dirty="0" smtClean="0">
                <a:solidFill>
                  <a:srgbClr val="FF6600"/>
                </a:solidFill>
              </a:rPr>
              <a:t>The discovery channels</a:t>
            </a:r>
            <a:endParaRPr lang="en-US" i="1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869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Notes on Statistical Significance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604" y="1756966"/>
            <a:ext cx="4310396" cy="43748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24" y="1133328"/>
            <a:ext cx="4471580" cy="55556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709263" y="3233516"/>
            <a:ext cx="5412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?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Marcador de contenido 5" descr="tumblr_mb50uhFjOm1ql98k2o1_1280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9465" r="-19465"/>
          <a:stretch>
            <a:fillRect/>
          </a:stretch>
        </p:blipFill>
        <p:spPr>
          <a:xfrm>
            <a:off x="-2057399" y="-38718"/>
            <a:ext cx="13030200" cy="6972918"/>
          </a:xfrm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01822-304D-2249-ABFE-346486F066F6}" type="datetime1">
              <a:rPr lang="en-US" smtClean="0"/>
              <a:pPr/>
              <a:t>08/09/22</a:t>
            </a:fld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4C476-E4B1-304A-8173-AC5CFC8D2FC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CuadroTexto 6"/>
          <p:cNvSpPr txBox="1"/>
          <p:nvPr/>
        </p:nvSpPr>
        <p:spPr>
          <a:xfrm>
            <a:off x="4831830" y="704672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-54620" y="-109240"/>
            <a:ext cx="92946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                          EWK Symmetry Breaking</a:t>
            </a:r>
          </a:p>
        </p:txBody>
      </p:sp>
      <p:pic>
        <p:nvPicPr>
          <p:cNvPr id="9" name="Imagen 8" descr="Screen shot 2013-03-21 at 10.38.3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157" y="1904999"/>
            <a:ext cx="1072243" cy="2421193"/>
          </a:xfrm>
          <a:prstGeom prst="rect">
            <a:avLst/>
          </a:prstGeom>
        </p:spPr>
      </p:pic>
      <p:pic>
        <p:nvPicPr>
          <p:cNvPr id="10" name="Imagen 9" descr="Screen shot 2013-03-21 at 10.31.54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700" y="1905000"/>
            <a:ext cx="1155700" cy="1358900"/>
          </a:xfrm>
          <a:prstGeom prst="rect">
            <a:avLst/>
          </a:prstGeom>
        </p:spPr>
      </p:pic>
      <p:pic>
        <p:nvPicPr>
          <p:cNvPr id="11" name="Imagen 10" descr="bil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-76200"/>
            <a:ext cx="1855056" cy="1238250"/>
          </a:xfrm>
          <a:prstGeom prst="rect">
            <a:avLst/>
          </a:prstGeom>
        </p:spPr>
      </p:pic>
      <p:pic>
        <p:nvPicPr>
          <p:cNvPr id="12" name="Imagen 11" descr="ep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76200"/>
            <a:ext cx="1547668" cy="104079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4195269" y="636397"/>
            <a:ext cx="4785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BHE mechanism makes the small range and </a:t>
            </a:r>
          </a:p>
          <a:p>
            <a:r>
              <a:rPr lang="en-US" sz="2000" b="1" dirty="0" smtClean="0"/>
              <a:t> weak interaction  (massive Ws and Z )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Same time allows for </a:t>
            </a:r>
            <a:r>
              <a:rPr lang="en-US" sz="2000" b="1" dirty="0" err="1" smtClean="0"/>
              <a:t>fermion</a:t>
            </a:r>
            <a:r>
              <a:rPr lang="en-US" sz="2000" b="1" dirty="0" smtClean="0"/>
              <a:t> masses</a:t>
            </a:r>
            <a:endParaRPr lang="en-US" sz="2000" b="1" dirty="0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2435587" y="1469393"/>
          <a:ext cx="590549" cy="443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7" name="Ecuación" r:id="rId8" imgW="508000" imgH="381000" progId="Equation.3">
                  <p:embed/>
                </p:oleObj>
              </mc:Choice>
              <mc:Fallback>
                <p:oleObj name="Ecuación" r:id="rId8" imgW="508000" imgH="381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5587" y="1469393"/>
                        <a:ext cx="590549" cy="44343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1244600" y="2532063"/>
          <a:ext cx="1196975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8" name="Ecuación" r:id="rId10" imgW="1028700" imgH="393700" progId="Equation.3">
                  <p:embed/>
                </p:oleObj>
              </mc:Choice>
              <mc:Fallback>
                <p:oleObj name="Ecuación" r:id="rId10" imgW="1028700" imgH="3937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600" y="2532063"/>
                        <a:ext cx="1196975" cy="4587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679616" y="0"/>
            <a:ext cx="8229600" cy="80560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Likelihood ratio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523" y="2844183"/>
            <a:ext cx="4629875" cy="39154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438" y="0"/>
            <a:ext cx="3642562" cy="2487967"/>
          </a:xfrm>
          <a:prstGeom prst="rect">
            <a:avLst/>
          </a:prstGeom>
        </p:spPr>
      </p:pic>
      <p:graphicFrame>
        <p:nvGraphicFramePr>
          <p:cNvPr id="97282" name="Object 2"/>
          <p:cNvGraphicFramePr>
            <a:graphicFrameLocks noChangeAspect="1"/>
          </p:cNvGraphicFramePr>
          <p:nvPr/>
        </p:nvGraphicFramePr>
        <p:xfrm>
          <a:off x="372686" y="1120278"/>
          <a:ext cx="4642837" cy="1723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60" name="Ecuación" r:id="rId5" imgW="1816100" imgH="673100" progId="Equation.3">
                  <p:embed/>
                </p:oleObj>
              </mc:Choice>
              <mc:Fallback>
                <p:oleObj name="Ecuación" r:id="rId5" imgW="1816100" imgH="6731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686" y="1120278"/>
                        <a:ext cx="4642837" cy="172390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Imagen 9" descr="Screen shot 2014-09-12 at 5.32.54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0915" y="4558429"/>
            <a:ext cx="1993689" cy="641843"/>
          </a:xfrm>
          <a:prstGeom prst="rect">
            <a:avLst/>
          </a:prstGeom>
        </p:spPr>
      </p:pic>
      <p:pic>
        <p:nvPicPr>
          <p:cNvPr id="11" name="Imagen 10" descr="Screen shot 2014-09-12 at 5.32.47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47" y="2952303"/>
            <a:ext cx="3369744" cy="1285205"/>
          </a:xfrm>
          <a:prstGeom prst="rect">
            <a:avLst/>
          </a:prstGeom>
        </p:spPr>
      </p:pic>
      <p:graphicFrame>
        <p:nvGraphicFramePr>
          <p:cNvPr id="97284" name="Object 4"/>
          <p:cNvGraphicFramePr>
            <a:graphicFrameLocks noChangeAspect="1"/>
          </p:cNvGraphicFramePr>
          <p:nvPr/>
        </p:nvGraphicFramePr>
        <p:xfrm>
          <a:off x="905247" y="5411783"/>
          <a:ext cx="3571876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61" name="Ecuación" r:id="rId9" imgW="1397000" imgH="317500" progId="Equation.3">
                  <p:embed/>
                </p:oleObj>
              </mc:Choice>
              <mc:Fallback>
                <p:oleObj name="Ecuación" r:id="rId9" imgW="1397000" imgH="3175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5247" y="5411783"/>
                        <a:ext cx="3571876" cy="812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Conector recto de flecha 11"/>
          <p:cNvCxnSpPr/>
          <p:nvPr/>
        </p:nvCxnSpPr>
        <p:spPr>
          <a:xfrm>
            <a:off x="5015523" y="1296737"/>
            <a:ext cx="1936056" cy="2807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/>
          <p:cNvCxnSpPr/>
          <p:nvPr/>
        </p:nvCxnSpPr>
        <p:spPr>
          <a:xfrm>
            <a:off x="3074737" y="1577474"/>
            <a:ext cx="3475247" cy="23127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/>
          <p:nvPr/>
        </p:nvCxnSpPr>
        <p:spPr>
          <a:xfrm rot="10800000">
            <a:off x="1296740" y="1577477"/>
            <a:ext cx="1156301" cy="4971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uadroTexto 14"/>
          <p:cNvSpPr txBox="1"/>
          <p:nvPr/>
        </p:nvSpPr>
        <p:spPr>
          <a:xfrm>
            <a:off x="2453040" y="2074597"/>
            <a:ext cx="1280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Nuisance </a:t>
            </a:r>
          </a:p>
          <a:p>
            <a:r>
              <a:rPr lang="en-US" b="1" dirty="0" smtClean="0"/>
              <a:t>parameters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431458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Only background ?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Screen shot 2014-09-12 at 6.02.59 PM.png"/>
          <p:cNvPicPr>
            <a:picLocks noGrp="1" noChangeAspect="1"/>
          </p:cNvPicPr>
          <p:nvPr>
            <p:ph idx="1"/>
          </p:nvPr>
        </p:nvPicPr>
        <p:blipFill>
          <a:blip r:embed="rId3"/>
          <a:srcRect l="-2396" r="-2396"/>
          <a:stretch>
            <a:fillRect/>
          </a:stretch>
        </p:blipFill>
        <p:spPr>
          <a:xfrm>
            <a:off x="5503128" y="267551"/>
            <a:ext cx="3183672" cy="1750897"/>
          </a:xfrm>
        </p:spPr>
      </p:pic>
      <p:graphicFrame>
        <p:nvGraphicFramePr>
          <p:cNvPr id="114690" name="Object 2"/>
          <p:cNvGraphicFramePr>
            <a:graphicFrameLocks noChangeAspect="1"/>
          </p:cNvGraphicFramePr>
          <p:nvPr/>
        </p:nvGraphicFramePr>
        <p:xfrm>
          <a:off x="5503128" y="2412077"/>
          <a:ext cx="33782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83" name="Ecuación" r:id="rId4" imgW="1320800" imgH="317500" progId="Equation.3">
                  <p:embed/>
                </p:oleObj>
              </mc:Choice>
              <mc:Fallback>
                <p:oleObj name="Ecuación" r:id="rId4" imgW="1320800" imgH="3175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3128" y="2412077"/>
                        <a:ext cx="3378200" cy="812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n 5" descr="Screen shot 2014-09-12 at 6.00.48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9678" y="3661828"/>
            <a:ext cx="3251757" cy="2979073"/>
          </a:xfrm>
          <a:prstGeom prst="rect">
            <a:avLst/>
          </a:prstGeom>
        </p:spPr>
      </p:pic>
      <p:pic>
        <p:nvPicPr>
          <p:cNvPr id="8" name="Imagen 7" descr="www.culturegipcia.e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560" y="1936518"/>
            <a:ext cx="4096906" cy="332166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36055" y="5598367"/>
            <a:ext cx="46716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If a real signal appears … p</a:t>
            </a:r>
            <a:r>
              <a:rPr lang="en-US" sz="2400" baseline="-25000" dirty="0" smtClean="0">
                <a:solidFill>
                  <a:srgbClr val="FF6600"/>
                </a:solidFill>
              </a:rPr>
              <a:t>0</a:t>
            </a:r>
            <a:r>
              <a:rPr lang="en-US" sz="2400" dirty="0" smtClean="0">
                <a:solidFill>
                  <a:srgbClr val="FF6600"/>
                </a:solidFill>
              </a:rPr>
              <a:t> </a:t>
            </a:r>
            <a:r>
              <a:rPr lang="es-ES_tradnl" sz="2400" dirty="0" err="1" smtClean="0">
                <a:solidFill>
                  <a:srgbClr val="FF6600"/>
                </a:solidFill>
                <a:sym typeface="Wingdings"/>
              </a:rPr>
              <a:t></a:t>
            </a:r>
            <a:r>
              <a:rPr lang="es-ES_tradnl" sz="2400" dirty="0" smtClean="0">
                <a:solidFill>
                  <a:srgbClr val="FF6600"/>
                </a:solidFill>
                <a:sym typeface="Wingdings"/>
              </a:rPr>
              <a:t> 0</a:t>
            </a:r>
          </a:p>
          <a:p>
            <a:r>
              <a:rPr lang="es-ES_tradnl" sz="2400" dirty="0" smtClean="0">
                <a:solidFill>
                  <a:srgbClr val="FF6600"/>
                </a:solidFill>
                <a:sym typeface="Wingdings"/>
              </a:rPr>
              <a:t>(once p</a:t>
            </a:r>
            <a:r>
              <a:rPr lang="es-ES_tradnl" sz="2400" baseline="-25000" dirty="0" smtClean="0">
                <a:solidFill>
                  <a:srgbClr val="FF6600"/>
                </a:solidFill>
                <a:sym typeface="Wingdings"/>
              </a:rPr>
              <a:t>0</a:t>
            </a:r>
            <a:r>
              <a:rPr lang="es-ES_tradnl" sz="2400" dirty="0" smtClean="0">
                <a:solidFill>
                  <a:srgbClr val="FF6600"/>
                </a:solidFill>
                <a:sym typeface="Wingdings"/>
              </a:rPr>
              <a:t> &lt;  2.87 </a:t>
            </a:r>
            <a:r>
              <a:rPr lang="es-ES_tradnl" sz="2400" dirty="0" err="1" smtClean="0">
                <a:solidFill>
                  <a:srgbClr val="FF6600"/>
                </a:solidFill>
                <a:sym typeface="Wingdings"/>
              </a:rPr>
              <a:t>x</a:t>
            </a:r>
            <a:r>
              <a:rPr lang="es-ES_tradnl" sz="2400" dirty="0" smtClean="0">
                <a:solidFill>
                  <a:srgbClr val="FF6600"/>
                </a:solidFill>
                <a:sym typeface="Wingdings"/>
              </a:rPr>
              <a:t> 10</a:t>
            </a:r>
            <a:r>
              <a:rPr lang="es-ES_tradnl" sz="2400" baseline="30000" dirty="0" smtClean="0">
                <a:solidFill>
                  <a:srgbClr val="FF6600"/>
                </a:solidFill>
                <a:sym typeface="Wingdings"/>
              </a:rPr>
              <a:t>-7</a:t>
            </a:r>
            <a:r>
              <a:rPr lang="es-ES_tradnl" sz="2400" dirty="0" smtClean="0">
                <a:solidFill>
                  <a:srgbClr val="FF6600"/>
                </a:solidFill>
                <a:sym typeface="Wingdings"/>
              </a:rPr>
              <a:t> </a:t>
            </a:r>
            <a:r>
              <a:rPr lang="es-ES_tradnl" sz="2400" dirty="0" err="1" smtClean="0">
                <a:solidFill>
                  <a:srgbClr val="FF6600"/>
                </a:solidFill>
                <a:sym typeface="Wingdings"/>
              </a:rPr>
              <a:t></a:t>
            </a:r>
            <a:r>
              <a:rPr lang="es-ES_tradnl" sz="2400" dirty="0" smtClean="0">
                <a:solidFill>
                  <a:srgbClr val="FF6600"/>
                </a:solidFill>
                <a:sym typeface="Wingdings"/>
              </a:rPr>
              <a:t> Discovery)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86763" y="1175586"/>
            <a:ext cx="4720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Test of “null” hypothesis of no signal </a:t>
            </a:r>
            <a:endParaRPr lang="en-US" sz="240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26367" y="178813"/>
            <a:ext cx="8229600" cy="708232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CL</a:t>
            </a:r>
            <a:r>
              <a:rPr lang="en-US" baseline="-25000" dirty="0" err="1" smtClean="0">
                <a:solidFill>
                  <a:srgbClr val="FFFF00"/>
                </a:solidFill>
              </a:rPr>
              <a:t>s</a:t>
            </a:r>
            <a:r>
              <a:rPr lang="en-US" baseline="-25000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/>
            </a:r>
            <a:br>
              <a:rPr lang="en-US" sz="2000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>(do not exclude your signal…)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8" name="Marcador de contenido 7" descr="deficit.jpg"/>
          <p:cNvPicPr>
            <a:picLocks noGrp="1" noChangeAspect="1"/>
          </p:cNvPicPr>
          <p:nvPr>
            <p:ph idx="1"/>
          </p:nvPr>
        </p:nvPicPr>
        <p:blipFill>
          <a:blip r:embed="rId3"/>
          <a:srcRect l="-20914" r="-20914"/>
          <a:stretch>
            <a:fillRect/>
          </a:stretch>
        </p:blipFill>
        <p:spPr>
          <a:xfrm>
            <a:off x="-349080" y="76753"/>
            <a:ext cx="2679254" cy="1473486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298" y="1192410"/>
            <a:ext cx="4932044" cy="4760921"/>
          </a:xfrm>
          <a:prstGeom prst="rect">
            <a:avLst/>
          </a:prstGeom>
        </p:spPr>
      </p:pic>
      <p:graphicFrame>
        <p:nvGraphicFramePr>
          <p:cNvPr id="194562" name="Object 2"/>
          <p:cNvGraphicFramePr>
            <a:graphicFrameLocks noChangeAspect="1"/>
          </p:cNvGraphicFramePr>
          <p:nvPr/>
        </p:nvGraphicFramePr>
        <p:xfrm>
          <a:off x="998262" y="1720925"/>
          <a:ext cx="1947862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5" name="Ecuación" r:id="rId5" imgW="762000" imgH="393700" progId="Equation.3">
                  <p:embed/>
                </p:oleObj>
              </mc:Choice>
              <mc:Fallback>
                <p:oleObj name="Ecuación" r:id="rId5" imgW="762000" imgH="3937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8262" y="1720925"/>
                        <a:ext cx="1947862" cy="1008063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242958" y="2865068"/>
            <a:ext cx="46161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In the case of very small </a:t>
            </a:r>
          </a:p>
          <a:p>
            <a:r>
              <a:rPr 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signals (limited sensitivity)</a:t>
            </a:r>
          </a:p>
          <a:p>
            <a:r>
              <a:rPr 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the use of </a:t>
            </a:r>
            <a:r>
              <a:rPr lang="en-US" sz="20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</a:t>
            </a:r>
            <a:r>
              <a:rPr lang="en-US" sz="2000" b="1" baseline="-250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cs typeface="Symbol" charset="2"/>
              </a:rPr>
              <a:t>s</a:t>
            </a:r>
            <a:r>
              <a:rPr 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Symbol" charset="2"/>
              </a:rPr>
              <a:t> to exclude signals</a:t>
            </a:r>
          </a:p>
          <a:p>
            <a:r>
              <a:rPr 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Symbol" charset="2"/>
              </a:rPr>
              <a:t>can lead to false exclusions if the </a:t>
            </a:r>
          </a:p>
          <a:p>
            <a:r>
              <a:rPr 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Symbol" charset="2"/>
              </a:rPr>
              <a:t>data fluctuates down….</a:t>
            </a:r>
          </a:p>
          <a:p>
            <a:endParaRPr lang="en-US" sz="2000" b="1" dirty="0" smtClean="0">
              <a:solidFill>
                <a:schemeClr val="accent5">
                  <a:lumMod val="20000"/>
                  <a:lumOff val="80000"/>
                </a:schemeClr>
              </a:solidFill>
              <a:cs typeface="Symbol" charset="2"/>
            </a:endParaRPr>
          </a:p>
          <a:p>
            <a:endParaRPr lang="en-US" sz="2000" b="1" dirty="0" smtClean="0">
              <a:solidFill>
                <a:schemeClr val="accent5">
                  <a:lumMod val="20000"/>
                  <a:lumOff val="80000"/>
                </a:schemeClr>
              </a:solidFill>
              <a:cs typeface="Symbol" charset="2"/>
            </a:endParaRPr>
          </a:p>
          <a:p>
            <a:r>
              <a:rPr 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Symbol" charset="2"/>
              </a:rPr>
              <a:t>In these cases it is better to use </a:t>
            </a:r>
          </a:p>
          <a:p>
            <a:r>
              <a:rPr lang="en-US" sz="20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cs typeface="Symbol" charset="2"/>
              </a:rPr>
              <a:t>CLs</a:t>
            </a:r>
            <a:r>
              <a:rPr 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Symbol" charset="2"/>
              </a:rPr>
              <a:t> … which is conservative in the </a:t>
            </a:r>
          </a:p>
          <a:p>
            <a:r>
              <a:rPr 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Symbol" charset="2"/>
              </a:rPr>
              <a:t>exclusion</a:t>
            </a:r>
          </a:p>
          <a:p>
            <a:endParaRPr lang="en-US" sz="2000" b="1" dirty="0" smtClean="0">
              <a:solidFill>
                <a:schemeClr val="accent5">
                  <a:lumMod val="20000"/>
                  <a:lumOff val="80000"/>
                </a:schemeClr>
              </a:solidFill>
              <a:cs typeface="Symbol" charset="2"/>
            </a:endParaRPr>
          </a:p>
          <a:p>
            <a:r>
              <a:rPr 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Symbol" charset="2"/>
              </a:rPr>
              <a:t>If </a:t>
            </a:r>
            <a:r>
              <a:rPr lang="en-US" sz="20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cs typeface="Symbol" charset="2"/>
              </a:rPr>
              <a:t>CLs</a:t>
            </a:r>
            <a:r>
              <a:rPr lang="en-US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Symbol" charset="2"/>
              </a:rPr>
              <a:t> &lt; 0.05  </a:t>
            </a:r>
            <a:r>
              <a:rPr lang="es-ES_tradnl" sz="20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cs typeface="Symbol" charset="2"/>
                <a:sym typeface="Wingdings"/>
              </a:rPr>
              <a:t></a:t>
            </a:r>
            <a:r>
              <a:rPr lang="es-ES_tradnl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Symbol" charset="2"/>
                <a:sym typeface="Wingdings"/>
              </a:rPr>
              <a:t>  </a:t>
            </a:r>
            <a:r>
              <a:rPr lang="es-ES_tradnl" sz="20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cs typeface="Symbol" charset="2"/>
                <a:sym typeface="Wingdings"/>
              </a:rPr>
              <a:t>excluded</a:t>
            </a:r>
            <a:r>
              <a:rPr lang="es-ES_tradnl" sz="2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Symbol" charset="2"/>
                <a:sym typeface="Wingdings"/>
              </a:rPr>
              <a:t> at 95% CL</a:t>
            </a:r>
            <a:endParaRPr lang="en-US" sz="20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345044" y="4128988"/>
            <a:ext cx="1296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EXCLUDED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6108" y="0"/>
            <a:ext cx="8229600" cy="65144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Building up the peaks..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Hgg-FixedScale-Short2.gif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111945"/>
            <a:ext cx="4547248" cy="4699602"/>
          </a:xfrm>
          <a:prstGeom prst="rect">
            <a:avLst/>
          </a:prstGeom>
        </p:spPr>
      </p:pic>
      <p:pic>
        <p:nvPicPr>
          <p:cNvPr id="6" name="4l-FixedScale-NoMuProf2.gif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60908" y="2149622"/>
            <a:ext cx="4666665" cy="4595775"/>
          </a:xfrm>
          <a:prstGeom prst="rect">
            <a:avLst/>
          </a:prstGeom>
        </p:spPr>
      </p:pic>
      <p:pic>
        <p:nvPicPr>
          <p:cNvPr id="8" name="Marcador de contenido 5" descr="higgsfeyn.gif"/>
          <p:cNvPicPr>
            <a:picLocks noGrp="1" noChangeAspect="1"/>
          </p:cNvPicPr>
          <p:nvPr>
            <p:ph idx="1"/>
          </p:nvPr>
        </p:nvPicPr>
        <p:blipFill>
          <a:blip r:embed="rId8"/>
          <a:srcRect t="-10600" b="-10600"/>
          <a:stretch>
            <a:fillRect/>
          </a:stretch>
        </p:blipFill>
        <p:spPr>
          <a:xfrm>
            <a:off x="1018572" y="608547"/>
            <a:ext cx="2923435" cy="1607777"/>
          </a:xfrm>
        </p:spPr>
      </p:pic>
      <p:pic>
        <p:nvPicPr>
          <p:cNvPr id="9" name="Marcador de contenido 3" descr="Higgs4l.png"/>
          <p:cNvPicPr>
            <a:picLocks noChangeAspect="1"/>
          </p:cNvPicPr>
          <p:nvPr/>
        </p:nvPicPr>
        <p:blipFill>
          <a:blip r:embed="rId9"/>
          <a:srcRect t="-19333" b="-19333"/>
          <a:stretch>
            <a:fillRect/>
          </a:stretch>
        </p:blipFill>
        <p:spPr>
          <a:xfrm>
            <a:off x="5879988" y="608548"/>
            <a:ext cx="3040395" cy="1672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914400" y="-550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The Announcement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(4</a:t>
            </a:r>
            <a:r>
              <a:rPr lang="en-US" b="1" baseline="30000" dirty="0" smtClean="0">
                <a:solidFill>
                  <a:srgbClr val="FFFF00"/>
                </a:solidFill>
              </a:rPr>
              <a:t>th</a:t>
            </a:r>
            <a:r>
              <a:rPr lang="en-US" b="1" dirty="0" smtClean="0">
                <a:solidFill>
                  <a:srgbClr val="FFFF00"/>
                </a:solidFill>
              </a:rPr>
              <a:t>  </a:t>
            </a:r>
            <a:r>
              <a:rPr lang="en-US" b="1" dirty="0">
                <a:solidFill>
                  <a:srgbClr val="FFFF00"/>
                </a:solidFill>
              </a:rPr>
              <a:t>J</a:t>
            </a:r>
            <a:r>
              <a:rPr lang="en-US" b="1" dirty="0" smtClean="0">
                <a:solidFill>
                  <a:srgbClr val="FFFF00"/>
                </a:solidFill>
              </a:rPr>
              <a:t>uly 2012)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6" y="1910255"/>
            <a:ext cx="9130244" cy="481122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55600"/>
            <a:ext cx="3733800" cy="2489200"/>
          </a:xfrm>
          <a:prstGeom prst="rect">
            <a:avLst/>
          </a:prstGeom>
        </p:spPr>
      </p:pic>
      <p:pic>
        <p:nvPicPr>
          <p:cNvPr id="8" name="Marcador de contenido 7" descr="fig_higg.png"/>
          <p:cNvPicPr>
            <a:picLocks noGrp="1" noChangeAspect="1"/>
          </p:cNvPicPr>
          <p:nvPr>
            <p:ph idx="1"/>
          </p:nvPr>
        </p:nvPicPr>
        <p:blipFill>
          <a:blip r:embed="rId4"/>
          <a:srcRect l="-15902" r="-15902"/>
          <a:stretch>
            <a:fillRect/>
          </a:stretch>
        </p:blipFill>
        <p:spPr>
          <a:xfrm>
            <a:off x="-537220" y="1087941"/>
            <a:ext cx="4485622" cy="246692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972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p0Summary.eps"/>
          <p:cNvPicPr>
            <a:picLocks noGrp="1" noChangeAspect="1"/>
          </p:cNvPicPr>
          <p:nvPr>
            <p:ph idx="1"/>
          </p:nvPr>
        </p:nvPicPr>
        <p:blipFill>
          <a:blip r:embed="rId2"/>
          <a:srcRect l="-127543" r="-127543"/>
          <a:stretch>
            <a:fillRect/>
          </a:stretch>
        </p:blipFill>
        <p:spPr>
          <a:xfrm>
            <a:off x="-5535442" y="177515"/>
            <a:ext cx="14905973" cy="6575885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63542" y="17751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Exciting times.... </a:t>
            </a:r>
            <a:br>
              <a:rPr lang="en-US" sz="4000" b="1" dirty="0" smtClean="0">
                <a:solidFill>
                  <a:srgbClr val="FFFF00"/>
                </a:solidFill>
              </a:rPr>
            </a:br>
            <a:r>
              <a:rPr lang="en-US" sz="4000" b="1" dirty="0" smtClean="0">
                <a:solidFill>
                  <a:srgbClr val="FFFF00"/>
                </a:solidFill>
              </a:rPr>
              <a:t>2011-2012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855" y="1441775"/>
            <a:ext cx="4325312" cy="5229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2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Higgs !!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212325" y="274638"/>
            <a:ext cx="2821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As  in  </a:t>
            </a:r>
            <a:r>
              <a:rPr lang="en-US" sz="2400" b="1" dirty="0" err="1" smtClean="0">
                <a:solidFill>
                  <a:srgbClr val="FF6600"/>
                </a:solidFill>
              </a:rPr>
              <a:t>Moriond</a:t>
            </a:r>
            <a:r>
              <a:rPr lang="en-US" sz="2400" b="1" dirty="0" smtClean="0">
                <a:solidFill>
                  <a:srgbClr val="FF6600"/>
                </a:solidFill>
              </a:rPr>
              <a:t> 2013</a:t>
            </a:r>
          </a:p>
        </p:txBody>
      </p:sp>
      <p:pic>
        <p:nvPicPr>
          <p:cNvPr id="14" name="Imagen 13" descr="AtlasHggMass13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3" y="1745662"/>
            <a:ext cx="4655392" cy="3850545"/>
          </a:xfrm>
          <a:prstGeom prst="rect">
            <a:avLst/>
          </a:prstGeom>
        </p:spPr>
      </p:pic>
      <p:pic>
        <p:nvPicPr>
          <p:cNvPr id="15" name="Imagen 14" descr="CmsHggMassMVAMoriond13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331" y="1600801"/>
            <a:ext cx="4250763" cy="4100824"/>
          </a:xfrm>
          <a:prstGeom prst="rect">
            <a:avLst/>
          </a:prstGeom>
        </p:spPr>
      </p:pic>
      <p:pic>
        <p:nvPicPr>
          <p:cNvPr id="16" name="Marcador de contenido 5" descr="higgsfeyn.gif"/>
          <p:cNvPicPr>
            <a:picLocks noGrp="1" noChangeAspect="1"/>
          </p:cNvPicPr>
          <p:nvPr>
            <p:ph idx="1"/>
          </p:nvPr>
        </p:nvPicPr>
        <p:blipFill>
          <a:blip r:embed="rId4"/>
          <a:srcRect t="-10600" b="-10600"/>
          <a:stretch>
            <a:fillRect/>
          </a:stretch>
        </p:blipFill>
        <p:spPr>
          <a:xfrm>
            <a:off x="210333" y="22734"/>
            <a:ext cx="2923435" cy="1607777"/>
          </a:xfrm>
        </p:spPr>
      </p:pic>
      <p:sp>
        <p:nvSpPr>
          <p:cNvPr id="17" name="CuadroTexto 16"/>
          <p:cNvSpPr txBox="1"/>
          <p:nvPr/>
        </p:nvSpPr>
        <p:spPr>
          <a:xfrm>
            <a:off x="1013505" y="6093215"/>
            <a:ext cx="5865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 mass peak in the vicinity of 125 </a:t>
            </a:r>
            <a:r>
              <a:rPr lang="en-US" sz="28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GeV</a:t>
            </a:r>
            <a:r>
              <a:rPr lang="en-US" sz="28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endParaRPr lang="en-US" sz="28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4057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Higgs !! 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AtlasHzz4lMass.eps"/>
          <p:cNvPicPr>
            <a:picLocks noGrp="1" noChangeAspect="1"/>
          </p:cNvPicPr>
          <p:nvPr>
            <p:ph idx="1"/>
          </p:nvPr>
        </p:nvPicPr>
        <p:blipFill>
          <a:blip r:embed="rId2"/>
          <a:srcRect l="-37228" r="-37228"/>
          <a:stretch>
            <a:fillRect/>
          </a:stretch>
        </p:blipFill>
        <p:spPr>
          <a:xfrm>
            <a:off x="-1688464" y="1572981"/>
            <a:ext cx="7985091" cy="4525963"/>
          </a:xfrm>
        </p:spPr>
      </p:pic>
      <p:pic>
        <p:nvPicPr>
          <p:cNvPr id="5" name="Imagen 4" descr="CmsHZZ4lMass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792" y="1583990"/>
            <a:ext cx="4487663" cy="4488494"/>
          </a:xfrm>
          <a:prstGeom prst="rect">
            <a:avLst/>
          </a:prstGeom>
        </p:spPr>
      </p:pic>
      <p:pic>
        <p:nvPicPr>
          <p:cNvPr id="6" name="Marcador de contenido 3" descr="Higgs4l.png"/>
          <p:cNvPicPr>
            <a:picLocks noChangeAspect="1"/>
          </p:cNvPicPr>
          <p:nvPr/>
        </p:nvPicPr>
        <p:blipFill>
          <a:blip r:embed="rId4"/>
          <a:srcRect t="-19333" b="-19333"/>
          <a:stretch>
            <a:fillRect/>
          </a:stretch>
        </p:blipFill>
        <p:spPr>
          <a:xfrm>
            <a:off x="218315" y="-88110"/>
            <a:ext cx="3040395" cy="16721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749938" y="6191554"/>
            <a:ext cx="5865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 mass peak in the vicinity of 125 </a:t>
            </a:r>
            <a:r>
              <a:rPr lang="en-US" sz="2800" b="1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GeV</a:t>
            </a:r>
            <a:r>
              <a:rPr lang="en-US" sz="28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endParaRPr lang="en-US" sz="28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Higgs Discovery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Marcador de contenido 5" descr="DSC7918.jpg"/>
          <p:cNvPicPr>
            <a:picLocks noChangeAspect="1"/>
          </p:cNvPicPr>
          <p:nvPr/>
        </p:nvPicPr>
        <p:blipFill>
          <a:blip r:embed="rId2"/>
          <a:srcRect l="-10535" r="-10535"/>
          <a:stretch>
            <a:fillRect/>
          </a:stretch>
        </p:blipFill>
        <p:spPr>
          <a:xfrm>
            <a:off x="-457201" y="685800"/>
            <a:ext cx="10310813" cy="5670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8175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A  world without mass ?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200px-Stylised_Lithium_Atom.png"/>
          <p:cNvPicPr>
            <a:picLocks noGrp="1" noChangeAspect="1"/>
          </p:cNvPicPr>
          <p:nvPr>
            <p:ph idx="1"/>
          </p:nvPr>
        </p:nvPicPr>
        <p:blipFill>
          <a:blip r:embed="rId3"/>
          <a:srcRect l="-53644" r="-53644"/>
          <a:stretch>
            <a:fillRect/>
          </a:stretch>
        </p:blipFill>
        <p:spPr>
          <a:xfrm>
            <a:off x="-1304107" y="1538318"/>
            <a:ext cx="5219086" cy="2870296"/>
          </a:xfrm>
          <a:solidFill>
            <a:schemeClr val="bg1"/>
          </a:solidFill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3828803"/>
            <a:ext cx="4038600" cy="302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n 5" descr="Screen shot 2013-03-21 at 10.38.32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900" y="1333500"/>
            <a:ext cx="1181100" cy="2667000"/>
          </a:xfrm>
          <a:prstGeom prst="rect">
            <a:avLst/>
          </a:prstGeom>
        </p:spPr>
      </p:pic>
      <p:pic>
        <p:nvPicPr>
          <p:cNvPr id="7" name="Imagen 6" descr="Screen shot 2012-11-29 at 4.03.40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2321277"/>
            <a:ext cx="2531960" cy="1379110"/>
          </a:xfrm>
          <a:prstGeom prst="rect">
            <a:avLst/>
          </a:prstGeom>
        </p:spPr>
      </p:pic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1768356" y="1158193"/>
          <a:ext cx="3505197" cy="780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7" name="Ecuación" r:id="rId7" imgW="1778000" imgH="393700" progId="Equation.3">
                  <p:embed/>
                </p:oleObj>
              </mc:Choice>
              <mc:Fallback>
                <p:oleObj name="Ecuación" r:id="rId7" imgW="1778000" imgH="3937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356" y="1158193"/>
                        <a:ext cx="3505197" cy="78053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5716551" y="1212813"/>
          <a:ext cx="1920810" cy="1012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8" name="Ecuación" r:id="rId9" imgW="749300" imgH="393700" progId="Equation.3">
                  <p:embed/>
                </p:oleObj>
              </mc:Choice>
              <mc:Fallback>
                <p:oleObj name="Ecuación" r:id="rId9" imgW="749300" imgH="3937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6551" y="1212813"/>
                        <a:ext cx="1920810" cy="101287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uadroTexto 9"/>
          <p:cNvSpPr txBox="1"/>
          <p:nvPr/>
        </p:nvSpPr>
        <p:spPr>
          <a:xfrm>
            <a:off x="163865" y="4820058"/>
            <a:ext cx="496802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Without giving masses to fermions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it would be impossible to form stables atoms</a:t>
            </a:r>
          </a:p>
          <a:p>
            <a:endParaRPr lang="en-US" sz="2000" b="1" dirty="0" smtClean="0">
              <a:solidFill>
                <a:srgbClr val="FFFF00"/>
              </a:solidFill>
            </a:endParaRPr>
          </a:p>
          <a:p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Light W ? </a:t>
            </a:r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  </a:t>
            </a:r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Faster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reactions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and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 a Cold </a:t>
            </a:r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Univers</a:t>
            </a:r>
            <a:r>
              <a:rPr lang="es-ES_tradnl" dirty="0" err="1" smtClean="0">
                <a:solidFill>
                  <a:srgbClr val="FFFF00"/>
                </a:solidFill>
                <a:sym typeface="Wingdings"/>
              </a:rPr>
              <a:t>e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5224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40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EPS 2013 High Energy</a:t>
            </a:r>
            <a:br>
              <a:rPr lang="en-GB" sz="40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GB" sz="40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and Particle Physics Prize is </a:t>
            </a:r>
            <a:r>
              <a:rPr lang="en-GB" sz="4000" b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awarded to…</a:t>
            </a:r>
            <a:r>
              <a:rPr lang="es-ES_tradnl" smtClean="0"/>
              <a:t/>
            </a:r>
            <a:br>
              <a:rPr lang="es-ES_tradnl" smtClean="0"/>
            </a:br>
            <a:endParaRPr lang="en-US" dirty="0"/>
          </a:p>
        </p:txBody>
      </p:sp>
      <p:pic>
        <p:nvPicPr>
          <p:cNvPr id="6" name="Marcador de contenido 5" descr="michel-della-negr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>
          <a:xfrm>
            <a:off x="-294272" y="1548938"/>
            <a:ext cx="3776631" cy="2077001"/>
          </a:xfrm>
        </p:spPr>
      </p:pic>
      <p:pic>
        <p:nvPicPr>
          <p:cNvPr id="7" name="Imagen 6" descr="ji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092" y="1548938"/>
            <a:ext cx="3155888" cy="209249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0523" y="4443067"/>
            <a:ext cx="9163486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FF00"/>
                </a:solidFill>
              </a:rPr>
              <a:t>"The ATLAS and CMS collaborations, for the discovery of a Higgs boson,  as predicted </a:t>
            </a:r>
          </a:p>
          <a:p>
            <a:pPr algn="ctr"/>
            <a:r>
              <a:rPr lang="en-GB" sz="2000" b="1" dirty="0" smtClean="0">
                <a:solidFill>
                  <a:srgbClr val="FFFF00"/>
                </a:solidFill>
              </a:rPr>
              <a:t>by the </a:t>
            </a:r>
            <a:r>
              <a:rPr lang="en-GB" sz="2000" b="1" dirty="0" err="1" smtClean="0">
                <a:solidFill>
                  <a:srgbClr val="FFFF00"/>
                </a:solidFill>
              </a:rPr>
              <a:t>Brout-Englert-Higgs</a:t>
            </a:r>
            <a:r>
              <a:rPr lang="en-GB" sz="2000" b="1" dirty="0" smtClean="0">
                <a:solidFill>
                  <a:srgbClr val="FFFF00"/>
                </a:solidFill>
              </a:rPr>
              <a:t> mechanism  </a:t>
            </a:r>
          </a:p>
          <a:p>
            <a:pPr algn="ctr"/>
            <a:r>
              <a:rPr lang="en-GB" sz="2000" b="1" dirty="0" smtClean="0">
                <a:solidFill>
                  <a:srgbClr val="FFFF00"/>
                </a:solidFill>
              </a:rPr>
              <a:t>and to </a:t>
            </a:r>
          </a:p>
          <a:p>
            <a:pPr algn="ctr"/>
            <a:r>
              <a:rPr lang="en-GB" sz="2000" b="1" dirty="0" smtClean="0">
                <a:solidFill>
                  <a:srgbClr val="FFFF00"/>
                </a:solidFill>
              </a:rPr>
              <a:t>Michel Della </a:t>
            </a:r>
            <a:r>
              <a:rPr lang="en-GB" sz="2000" b="1" dirty="0" err="1" smtClean="0">
                <a:solidFill>
                  <a:srgbClr val="FFFF00"/>
                </a:solidFill>
              </a:rPr>
              <a:t>Negra</a:t>
            </a:r>
            <a:r>
              <a:rPr lang="en-GB" sz="2000" b="1" dirty="0" smtClean="0">
                <a:solidFill>
                  <a:srgbClr val="FFFF00"/>
                </a:solidFill>
              </a:rPr>
              <a:t>, Peter </a:t>
            </a:r>
            <a:r>
              <a:rPr lang="en-GB" sz="2000" b="1" dirty="0" err="1" smtClean="0">
                <a:solidFill>
                  <a:srgbClr val="FFFF00"/>
                </a:solidFill>
              </a:rPr>
              <a:t>Jenni</a:t>
            </a:r>
            <a:r>
              <a:rPr lang="en-GB" sz="2000" b="1" dirty="0" smtClean="0">
                <a:solidFill>
                  <a:srgbClr val="FFFF00"/>
                </a:solidFill>
              </a:rPr>
              <a:t>, and </a:t>
            </a:r>
            <a:r>
              <a:rPr lang="en-GB" sz="2000" b="1" dirty="0" err="1" smtClean="0">
                <a:solidFill>
                  <a:srgbClr val="FFFF00"/>
                </a:solidFill>
              </a:rPr>
              <a:t>Tejinder</a:t>
            </a:r>
            <a:r>
              <a:rPr lang="en-GB" sz="2000" b="1" dirty="0" smtClean="0">
                <a:solidFill>
                  <a:srgbClr val="FFFF00"/>
                </a:solidFill>
              </a:rPr>
              <a:t> </a:t>
            </a:r>
            <a:r>
              <a:rPr lang="en-GB" sz="2000" b="1" dirty="0" err="1" smtClean="0">
                <a:solidFill>
                  <a:srgbClr val="FFFF00"/>
                </a:solidFill>
              </a:rPr>
              <a:t>Virdee</a:t>
            </a:r>
            <a:r>
              <a:rPr lang="en-GB" sz="2000" b="1" dirty="0" smtClean="0">
                <a:solidFill>
                  <a:srgbClr val="FFFF00"/>
                </a:solidFill>
              </a:rPr>
              <a:t>, for their pioneering and </a:t>
            </a:r>
          </a:p>
          <a:p>
            <a:pPr algn="ctr"/>
            <a:r>
              <a:rPr lang="en-GB" sz="2000" b="1" dirty="0" smtClean="0">
                <a:solidFill>
                  <a:srgbClr val="FFFF00"/>
                </a:solidFill>
              </a:rPr>
              <a:t>outstanding leadership </a:t>
            </a:r>
            <a:r>
              <a:rPr lang="en-GB" sz="2000" b="1" dirty="0" err="1" smtClean="0">
                <a:solidFill>
                  <a:srgbClr val="FFFF00"/>
                </a:solidFill>
              </a:rPr>
              <a:t>rôles</a:t>
            </a:r>
            <a:r>
              <a:rPr lang="en-GB" sz="2000" b="1" dirty="0" smtClean="0">
                <a:solidFill>
                  <a:srgbClr val="FFFF00"/>
                </a:solidFill>
              </a:rPr>
              <a:t> in the making of the  ATLAS and CMS experiments”</a:t>
            </a:r>
          </a:p>
          <a:p>
            <a:pPr algn="ctr"/>
            <a:endParaRPr lang="en-GB" sz="2000" b="1" dirty="0" smtClean="0">
              <a:solidFill>
                <a:srgbClr val="FFFF00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…..it was announced during the LHCP Conference in Barcelona, May 17</a:t>
            </a:r>
            <a:r>
              <a:rPr lang="en-GB" sz="2000" b="1" baseline="30000" dirty="0" smtClean="0">
                <a:solidFill>
                  <a:schemeClr val="bg1"/>
                </a:solidFill>
              </a:rPr>
              <a:t>th</a:t>
            </a:r>
            <a:r>
              <a:rPr lang="en-GB" sz="2000" b="1" dirty="0" smtClean="0">
                <a:solidFill>
                  <a:schemeClr val="bg1"/>
                </a:solidFill>
              </a:rPr>
              <a:t> 2013…</a:t>
            </a:r>
          </a:p>
          <a:p>
            <a:pPr algn="ctr"/>
            <a:endParaRPr lang="en-GB" sz="2000" b="1" dirty="0" smtClean="0"/>
          </a:p>
          <a:p>
            <a:endParaRPr lang="en-GB" dirty="0"/>
          </a:p>
        </p:txBody>
      </p:sp>
      <p:pic>
        <p:nvPicPr>
          <p:cNvPr id="8" name="Imagen 7" descr="jenn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046" y="1445274"/>
            <a:ext cx="2267024" cy="2687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creen shot 2013-10-16 at 11.52.1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894" y="0"/>
            <a:ext cx="5954046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0713" y="64790"/>
            <a:ext cx="14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FFFF00"/>
                </a:solidFill>
              </a:rPr>
              <a:t>8</a:t>
            </a:r>
            <a:r>
              <a:rPr lang="es-ES_tradnl" b="1" baseline="30000" dirty="0" smtClean="0">
                <a:solidFill>
                  <a:srgbClr val="FFFF00"/>
                </a:solidFill>
              </a:rPr>
              <a:t>th</a:t>
            </a:r>
            <a:r>
              <a:rPr lang="es-ES_tradnl" b="1" dirty="0" smtClean="0">
                <a:solidFill>
                  <a:srgbClr val="FFFF00"/>
                </a:solidFill>
              </a:rPr>
              <a:t> Oct. 2013</a:t>
            </a:r>
            <a:endParaRPr lang="es-ES_tradnl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bannerCa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900" y="0"/>
            <a:ext cx="3467100" cy="1231900"/>
          </a:xfrm>
          <a:prstGeom prst="rect">
            <a:avLst/>
          </a:prstGeom>
        </p:spPr>
      </p:pic>
      <p:pic>
        <p:nvPicPr>
          <p:cNvPr id="3" name="Imagen 2" descr="logoEmpres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12" y="64300"/>
            <a:ext cx="3334200" cy="1055830"/>
          </a:xfrm>
          <a:prstGeom prst="rect">
            <a:avLst/>
          </a:prstGeom>
        </p:spPr>
      </p:pic>
      <p:pic>
        <p:nvPicPr>
          <p:cNvPr id="4" name="Imagen 3" descr="imagen-listado-inicial-invest-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494" y="1503638"/>
            <a:ext cx="6543488" cy="218116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9325" y="3777627"/>
            <a:ext cx="900138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b="1" dirty="0" smtClean="0">
                <a:solidFill>
                  <a:srgbClr val="FFFF00"/>
                </a:solidFill>
              </a:rPr>
              <a:t>“…acuerda por unanimidad conceder el  </a:t>
            </a:r>
          </a:p>
          <a:p>
            <a:pPr algn="ctr"/>
            <a:r>
              <a:rPr lang="es-ES_tradnl" sz="2400" b="1" dirty="0" smtClean="0">
                <a:solidFill>
                  <a:srgbClr val="FF0000"/>
                </a:solidFill>
              </a:rPr>
              <a:t>Premio Príncipe de Asturias de Investigación Científica y Técnica 2013 </a:t>
            </a:r>
          </a:p>
          <a:p>
            <a:pPr algn="ctr"/>
            <a:r>
              <a:rPr lang="es-ES_tradnl" sz="2400" b="1" i="1" dirty="0" smtClean="0">
                <a:solidFill>
                  <a:srgbClr val="FFFF00"/>
                </a:solidFill>
              </a:rPr>
              <a:t>de forma conjunta a los físicos Peter </a:t>
            </a:r>
            <a:r>
              <a:rPr lang="es-ES_tradnl" sz="2400" b="1" i="1" dirty="0" err="1" smtClean="0">
                <a:solidFill>
                  <a:srgbClr val="FFFF00"/>
                </a:solidFill>
              </a:rPr>
              <a:t>Higgs</a:t>
            </a:r>
            <a:r>
              <a:rPr lang="es-ES_tradnl" sz="2400" b="1" i="1" dirty="0" smtClean="0">
                <a:solidFill>
                  <a:srgbClr val="FFFF00"/>
                </a:solidFill>
              </a:rPr>
              <a:t> (Reino Unido) y  </a:t>
            </a:r>
          </a:p>
          <a:p>
            <a:pPr algn="ctr"/>
            <a:r>
              <a:rPr lang="es-ES_tradnl" sz="2400" b="1" i="1" dirty="0" err="1" smtClean="0">
                <a:solidFill>
                  <a:srgbClr val="FFFF00"/>
                </a:solidFill>
              </a:rPr>
              <a:t>François</a:t>
            </a:r>
            <a:r>
              <a:rPr lang="es-ES_tradnl" sz="2400" b="1" i="1" dirty="0" smtClean="0">
                <a:solidFill>
                  <a:srgbClr val="FFFF00"/>
                </a:solidFill>
              </a:rPr>
              <a:t> </a:t>
            </a:r>
            <a:r>
              <a:rPr lang="es-ES_tradnl" sz="2400" b="1" i="1" dirty="0" err="1" smtClean="0">
                <a:solidFill>
                  <a:srgbClr val="FFFF00"/>
                </a:solidFill>
              </a:rPr>
              <a:t>Englert</a:t>
            </a:r>
            <a:r>
              <a:rPr lang="es-ES_tradnl" sz="2400" b="1" i="1" dirty="0" smtClean="0">
                <a:solidFill>
                  <a:srgbClr val="FFFF00"/>
                </a:solidFill>
              </a:rPr>
              <a:t> (Bélgica) y a la institución internacional CERN, </a:t>
            </a:r>
          </a:p>
          <a:p>
            <a:pPr algn="ctr"/>
            <a:r>
              <a:rPr lang="es-ES_tradnl" sz="2400" b="1" i="1" dirty="0" smtClean="0">
                <a:solidFill>
                  <a:srgbClr val="FFFF00"/>
                </a:solidFill>
              </a:rPr>
              <a:t>el Laboratorio Europeo de Física de Partículas, por la  predicción </a:t>
            </a:r>
          </a:p>
          <a:p>
            <a:pPr algn="ctr"/>
            <a:r>
              <a:rPr lang="es-ES_tradnl" sz="2400" b="1" i="1" dirty="0" smtClean="0">
                <a:solidFill>
                  <a:srgbClr val="FFFF00"/>
                </a:solidFill>
              </a:rPr>
              <a:t>teórica y detección experimental del </a:t>
            </a:r>
            <a:r>
              <a:rPr lang="es-ES_tradnl" sz="2400" b="1" i="1" dirty="0" err="1" smtClean="0">
                <a:solidFill>
                  <a:srgbClr val="FFFF00"/>
                </a:solidFill>
              </a:rPr>
              <a:t>Bosón</a:t>
            </a:r>
            <a:r>
              <a:rPr lang="es-ES_tradnl" sz="2400" b="1" i="1" dirty="0" smtClean="0">
                <a:solidFill>
                  <a:srgbClr val="FFFF00"/>
                </a:solidFill>
              </a:rPr>
              <a:t> de </a:t>
            </a:r>
            <a:r>
              <a:rPr lang="es-ES_tradnl" sz="2400" b="1" i="1" dirty="0" err="1" smtClean="0">
                <a:solidFill>
                  <a:srgbClr val="FFFF00"/>
                </a:solidFill>
              </a:rPr>
              <a:t>Higgs</a:t>
            </a:r>
            <a:r>
              <a:rPr lang="es-ES_tradnl" sz="2400" b="1" i="1" dirty="0" smtClean="0">
                <a:solidFill>
                  <a:srgbClr val="FFFF00"/>
                </a:solidFill>
              </a:rPr>
              <a:t>.”</a:t>
            </a:r>
            <a:endParaRPr lang="es-ES_tradnl" sz="2400" b="1" i="1" dirty="0">
              <a:solidFill>
                <a:srgbClr val="FFFF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819995" y="6197739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rgbClr val="FFFF00"/>
                </a:solidFill>
              </a:rPr>
              <a:t>Oviedo, 29 de Mayo de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144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Higgs at the PDG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Screen shot 2014-09-13 at 9.20.07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9265" r="-29265"/>
          <a:stretch>
            <a:fillRect/>
          </a:stretch>
        </p:blipFill>
        <p:spPr>
          <a:xfrm>
            <a:off x="-201259" y="687946"/>
            <a:ext cx="9931351" cy="5461861"/>
          </a:xfrm>
        </p:spPr>
      </p:pic>
      <p:sp>
        <p:nvSpPr>
          <p:cNvPr id="5" name="Flecha izquierda 4"/>
          <p:cNvSpPr/>
          <p:nvPr/>
        </p:nvSpPr>
        <p:spPr>
          <a:xfrm>
            <a:off x="5529390" y="1071616"/>
            <a:ext cx="806920" cy="410124"/>
          </a:xfrm>
          <a:prstGeom prst="leftArrow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1577989" y="5156729"/>
            <a:ext cx="2155303" cy="993078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144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Higgs at the PDG (as by 2016)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Screen shot 2014-09-13 at 9.20.07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9265" r="-29265"/>
          <a:stretch>
            <a:fillRect/>
          </a:stretch>
        </p:blipFill>
        <p:spPr>
          <a:xfrm>
            <a:off x="-201259" y="687946"/>
            <a:ext cx="9931351" cy="5461861"/>
          </a:xfrm>
        </p:spPr>
      </p:pic>
      <p:sp>
        <p:nvSpPr>
          <p:cNvPr id="6" name="Rectángulo 5"/>
          <p:cNvSpPr/>
          <p:nvPr/>
        </p:nvSpPr>
        <p:spPr>
          <a:xfrm>
            <a:off x="1577989" y="5156729"/>
            <a:ext cx="2155303" cy="993078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TLAS_HIGGS1100_mass_Summar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65" y="1600805"/>
            <a:ext cx="8082436" cy="5106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89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EWK fits </a:t>
            </a:r>
            <a:r>
              <a:rPr lang="en-US" b="1" dirty="0" err="1" smtClean="0"/>
              <a:t>vs</a:t>
            </a:r>
            <a:r>
              <a:rPr lang="en-US" b="1" dirty="0" smtClean="0"/>
              <a:t> Higgs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515" y="3824930"/>
            <a:ext cx="4552485" cy="302960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499" y="986329"/>
            <a:ext cx="4046501" cy="26549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84" y="1006766"/>
            <a:ext cx="4669370" cy="99348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571" y="1933139"/>
            <a:ext cx="3671850" cy="170815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48371" y="3410456"/>
            <a:ext cx="1428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err="1" smtClean="0">
                <a:latin typeface="Symbol" charset="2"/>
                <a:cs typeface="Symbol" charset="2"/>
              </a:rPr>
              <a:t>D</a:t>
            </a:r>
            <a:r>
              <a:rPr lang="es-ES_tradnl" sz="2400" b="1" dirty="0" err="1" smtClean="0"/>
              <a:t>r</a:t>
            </a:r>
            <a:r>
              <a:rPr lang="es-ES_tradnl" sz="2400" b="1" dirty="0" smtClean="0"/>
              <a:t> ~ m</a:t>
            </a:r>
            <a:r>
              <a:rPr lang="es-ES_tradnl" sz="2400" b="1" baseline="-25000" dirty="0" smtClean="0"/>
              <a:t>top</a:t>
            </a:r>
            <a:r>
              <a:rPr lang="es-ES_tradnl" sz="2400" b="1" baseline="30000" dirty="0" smtClean="0"/>
              <a:t>2</a:t>
            </a:r>
            <a:endParaRPr lang="es-ES_tradnl" sz="24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2655278" y="3410456"/>
            <a:ext cx="1587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err="1" smtClean="0">
                <a:latin typeface="Symbol" charset="2"/>
                <a:cs typeface="Symbol" charset="2"/>
              </a:rPr>
              <a:t>D</a:t>
            </a:r>
            <a:r>
              <a:rPr lang="es-ES_tradnl" sz="2400" b="1" dirty="0" err="1" smtClean="0"/>
              <a:t>r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~ln</a:t>
            </a:r>
            <a:r>
              <a:rPr lang="es-ES_tradnl" sz="2400" b="1" dirty="0" smtClean="0"/>
              <a:t> (</a:t>
            </a:r>
            <a:r>
              <a:rPr lang="es-ES_tradnl" sz="2400" b="1" dirty="0" err="1" smtClean="0"/>
              <a:t>m</a:t>
            </a:r>
            <a:r>
              <a:rPr lang="es-ES_tradnl" sz="2400" b="1" baseline="-25000" dirty="0" err="1" smtClean="0"/>
              <a:t>H</a:t>
            </a:r>
            <a:r>
              <a:rPr lang="es-ES_tradnl" sz="2400" b="1" dirty="0" smtClean="0"/>
              <a:t>)</a:t>
            </a:r>
            <a:endParaRPr lang="es-ES_tradnl" sz="24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70571" y="4508500"/>
            <a:ext cx="38431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Very remarkable agreement  </a:t>
            </a:r>
          </a:p>
          <a:p>
            <a:r>
              <a:rPr lang="en-US" sz="2000" b="1" dirty="0" smtClean="0"/>
              <a:t>(within 1.3 </a:t>
            </a:r>
            <a:r>
              <a:rPr lang="en-US" sz="2000" b="1" dirty="0" err="1" smtClean="0">
                <a:latin typeface="Symbol" charset="2"/>
                <a:cs typeface="Symbol" charset="2"/>
              </a:rPr>
              <a:t>s</a:t>
            </a:r>
            <a:r>
              <a:rPr lang="en-US" sz="2000" b="1" dirty="0" smtClean="0"/>
              <a:t>)  between  direct </a:t>
            </a:r>
          </a:p>
          <a:p>
            <a:r>
              <a:rPr lang="en-US" sz="2000" b="1" dirty="0" err="1" smtClean="0"/>
              <a:t>m</a:t>
            </a:r>
            <a:r>
              <a:rPr lang="en-US" sz="2000" b="1" baseline="-25000" dirty="0" err="1" smtClean="0"/>
              <a:t>H</a:t>
            </a:r>
            <a:r>
              <a:rPr lang="en-US" sz="2000" b="1" dirty="0" smtClean="0"/>
              <a:t> measurement and the indirect</a:t>
            </a:r>
          </a:p>
          <a:p>
            <a:r>
              <a:rPr lang="en-US" sz="2000" b="1" dirty="0" smtClean="0"/>
              <a:t>determination via EWK fits</a:t>
            </a:r>
          </a:p>
          <a:p>
            <a:endParaRPr lang="en-US" sz="2000" b="1" dirty="0" smtClean="0"/>
          </a:p>
          <a:p>
            <a:endParaRPr lang="en-US" sz="20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019800" y="2000249"/>
            <a:ext cx="2133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 err="1" smtClean="0"/>
              <a:t>m</a:t>
            </a:r>
            <a:r>
              <a:rPr lang="es-ES_tradnl" sz="2000" b="1" baseline="-25000" dirty="0" err="1" smtClean="0"/>
              <a:t>H</a:t>
            </a:r>
            <a:r>
              <a:rPr lang="es-ES_tradnl" sz="2000" b="1" dirty="0" smtClean="0"/>
              <a:t> =  94 </a:t>
            </a:r>
            <a:r>
              <a:rPr lang="es-ES_tradnl" sz="2000" b="1" baseline="30000" dirty="0" smtClean="0"/>
              <a:t>+25</a:t>
            </a:r>
            <a:r>
              <a:rPr lang="es-ES_tradnl" sz="2000" b="1" baseline="-25000" dirty="0" smtClean="0"/>
              <a:t>-22  </a:t>
            </a:r>
            <a:r>
              <a:rPr lang="es-ES_tradnl" sz="2000" b="1" dirty="0" err="1" smtClean="0"/>
              <a:t>GeV</a:t>
            </a:r>
            <a:endParaRPr lang="es-ES_tradnl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901700" y="274638"/>
            <a:ext cx="8229600" cy="51957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EWK fits </a:t>
            </a:r>
            <a:r>
              <a:rPr lang="en-US" b="1" dirty="0" err="1" smtClean="0"/>
              <a:t>vs</a:t>
            </a:r>
            <a:r>
              <a:rPr lang="en-US" b="1" dirty="0" smtClean="0"/>
              <a:t> Higgs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185" y="1016000"/>
            <a:ext cx="4920115" cy="469777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2" y="3791571"/>
            <a:ext cx="4416758" cy="28978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600" y="132119"/>
            <a:ext cx="3162300" cy="98548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9042" y="1257300"/>
            <a:ext cx="44167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Indirect determination of M</a:t>
            </a:r>
            <a:r>
              <a:rPr lang="en-US" b="1" baseline="-25000" dirty="0" smtClean="0"/>
              <a:t>W </a:t>
            </a:r>
            <a:r>
              <a:rPr lang="en-US" b="1" dirty="0" smtClean="0"/>
              <a:t>using </a:t>
            </a:r>
          </a:p>
          <a:p>
            <a:r>
              <a:rPr lang="en-US" b="1" dirty="0" smtClean="0"/>
              <a:t>measured Higgs mass as input leads to </a:t>
            </a:r>
          </a:p>
          <a:p>
            <a:endParaRPr lang="en-US" b="1" dirty="0" smtClean="0"/>
          </a:p>
          <a:p>
            <a:r>
              <a:rPr lang="en-US" b="1" dirty="0" smtClean="0"/>
              <a:t>M</a:t>
            </a:r>
            <a:r>
              <a:rPr lang="en-US" b="1" baseline="-25000" dirty="0" smtClean="0"/>
              <a:t>W</a:t>
            </a:r>
            <a:r>
              <a:rPr lang="en-US" b="1" dirty="0" smtClean="0"/>
              <a:t> (indirect) = 80.359 +- 0.011 </a:t>
            </a:r>
            <a:r>
              <a:rPr lang="en-US" b="1" dirty="0" err="1" smtClean="0"/>
              <a:t>GeV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err="1" smtClean="0">
                <a:sym typeface="Wingdings"/>
              </a:rPr>
              <a:t></a:t>
            </a:r>
            <a:r>
              <a:rPr lang="en-US" b="1" dirty="0" smtClean="0">
                <a:sym typeface="Wingdings"/>
              </a:rPr>
              <a:t> Better than direct measurement</a:t>
            </a:r>
          </a:p>
          <a:p>
            <a:r>
              <a:rPr lang="en-US" b="1" dirty="0" smtClean="0">
                <a:sym typeface="Wingdings"/>
              </a:rPr>
              <a:t>(World Average  : 15 </a:t>
            </a:r>
            <a:r>
              <a:rPr lang="en-US" b="1" dirty="0" err="1" smtClean="0">
                <a:sym typeface="Wingdings"/>
              </a:rPr>
              <a:t>MeV</a:t>
            </a:r>
            <a:r>
              <a:rPr lang="en-US" b="1" dirty="0" smtClean="0">
                <a:sym typeface="Wingdings"/>
              </a:rPr>
              <a:t>)</a:t>
            </a:r>
            <a:endParaRPr lang="en-US" b="1" dirty="0" smtClean="0"/>
          </a:p>
          <a:p>
            <a:endParaRPr lang="es-ES_tradnl" b="1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 </a:t>
            </a:r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4551089" y="5713778"/>
            <a:ext cx="4696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Room for improvement in M</a:t>
            </a:r>
            <a:r>
              <a:rPr lang="en-US" b="1" baseline="-25000" dirty="0" smtClean="0"/>
              <a:t>W</a:t>
            </a:r>
            <a:r>
              <a:rPr lang="en-US" b="1" dirty="0" smtClean="0"/>
              <a:t> measurement</a:t>
            </a:r>
          </a:p>
          <a:p>
            <a:r>
              <a:rPr lang="en-US" b="1" dirty="0" smtClean="0"/>
              <a:t>(sensitive via loops to presence of new physics</a:t>
            </a:r>
            <a:r>
              <a:rPr lang="es-ES_tradnl" b="1" dirty="0" smtClean="0"/>
              <a:t>)</a:t>
            </a:r>
            <a:endParaRPr lang="es-ES_tradnl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n 5" descr="Screen shot 2014-09-13 at 10.06.5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837" y="2962583"/>
            <a:ext cx="3044972" cy="228651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85800" y="5592633"/>
            <a:ext cx="4879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0</a:t>
            </a:r>
            <a:r>
              <a:rPr lang="en-US" sz="4800" b="1" baseline="30000" dirty="0" smtClean="0">
                <a:solidFill>
                  <a:srgbClr val="FFFF00"/>
                </a:solidFill>
              </a:rPr>
              <a:t>++ </a:t>
            </a:r>
            <a:r>
              <a:rPr lang="en-US" sz="4800" b="1" dirty="0" smtClean="0">
                <a:solidFill>
                  <a:srgbClr val="FFFF00"/>
                </a:solidFill>
              </a:rPr>
              <a:t> , 0</a:t>
            </a:r>
            <a:r>
              <a:rPr lang="en-US" sz="4800" b="1" baseline="30000" dirty="0" smtClean="0">
                <a:solidFill>
                  <a:srgbClr val="FFFF00"/>
                </a:solidFill>
              </a:rPr>
              <a:t>-+</a:t>
            </a:r>
            <a:r>
              <a:rPr lang="en-US" sz="4800" b="1" dirty="0" smtClean="0">
                <a:solidFill>
                  <a:srgbClr val="FFFF00"/>
                </a:solidFill>
              </a:rPr>
              <a:t>, 2</a:t>
            </a:r>
            <a:r>
              <a:rPr lang="en-US" sz="4800" b="1" baseline="30000" dirty="0" smtClean="0">
                <a:solidFill>
                  <a:srgbClr val="FFFF00"/>
                </a:solidFill>
              </a:rPr>
              <a:t>++</a:t>
            </a:r>
            <a:r>
              <a:rPr lang="en-US" sz="4800" b="1" dirty="0" smtClean="0">
                <a:solidFill>
                  <a:srgbClr val="FFFF00"/>
                </a:solidFill>
              </a:rPr>
              <a:t> , 2</a:t>
            </a:r>
            <a:r>
              <a:rPr lang="en-US" sz="4800" b="1" baseline="30000" dirty="0" smtClean="0">
                <a:solidFill>
                  <a:srgbClr val="FFFF00"/>
                </a:solidFill>
              </a:rPr>
              <a:t>-+ </a:t>
            </a:r>
            <a:r>
              <a:rPr lang="en-US" sz="4800" b="1" dirty="0" smtClean="0">
                <a:solidFill>
                  <a:srgbClr val="FFFF00"/>
                </a:solidFill>
              </a:rPr>
              <a:t>….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9" name="Imagen 8" descr="Screen shot 2014-09-10 at 11.43.21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42" y="199829"/>
            <a:ext cx="3328728" cy="231643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094837" y="355899"/>
            <a:ext cx="353382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Symbol" charset="2"/>
                <a:cs typeface="Symbol" charset="2"/>
              </a:rPr>
              <a:t>g</a:t>
            </a:r>
            <a:endParaRPr lang="en-US" sz="3200" b="1" dirty="0">
              <a:latin typeface="Symbol" charset="2"/>
              <a:cs typeface="Symbol" charset="2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070546" y="1504389"/>
            <a:ext cx="353382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Symbol" charset="2"/>
                <a:cs typeface="Symbol" charset="2"/>
              </a:rPr>
              <a:t>g</a:t>
            </a:r>
            <a:endParaRPr lang="en-US" sz="3200" b="1" dirty="0">
              <a:latin typeface="Symbol" charset="2"/>
              <a:cs typeface="Symbol" charset="2"/>
            </a:endParaRPr>
          </a:p>
        </p:txBody>
      </p:sp>
      <p:graphicFrame>
        <p:nvGraphicFramePr>
          <p:cNvPr id="217090" name="Object 2"/>
          <p:cNvGraphicFramePr>
            <a:graphicFrameLocks noChangeAspect="1"/>
          </p:cNvGraphicFramePr>
          <p:nvPr/>
        </p:nvGraphicFramePr>
        <p:xfrm>
          <a:off x="3829596" y="425196"/>
          <a:ext cx="1794557" cy="14887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83" name="Ecuación" r:id="rId5" imgW="444500" imgH="368300" progId="Equation.3">
                  <p:embed/>
                </p:oleObj>
              </mc:Choice>
              <mc:Fallback>
                <p:oleObj name="Ecuación" r:id="rId5" imgW="444500" imgH="3683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9596" y="425196"/>
                        <a:ext cx="1794557" cy="1488781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ig_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287" y="764519"/>
            <a:ext cx="5152713" cy="485923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93268" y="156052"/>
            <a:ext cx="8229600" cy="606503"/>
          </a:xfrm>
        </p:spPr>
        <p:txBody>
          <a:bodyPr>
            <a:normAutofit fontScale="90000"/>
          </a:bodyPr>
          <a:lstStyle/>
          <a:p>
            <a:r>
              <a:rPr lang="es-ES_tradnl" b="1" dirty="0" err="1" smtClean="0">
                <a:solidFill>
                  <a:srgbClr val="FFFF00"/>
                </a:solidFill>
              </a:rPr>
              <a:t>Higgs</a:t>
            </a:r>
            <a:r>
              <a:rPr lang="es-ES_tradnl" b="1" dirty="0" smtClean="0">
                <a:solidFill>
                  <a:srgbClr val="FFFF00"/>
                </a:solidFill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</a:rPr>
              <a:t>Spin</a:t>
            </a:r>
            <a:r>
              <a:rPr lang="es-ES_tradnl" b="1" dirty="0" smtClean="0">
                <a:solidFill>
                  <a:srgbClr val="FFFF00"/>
                </a:solidFill>
              </a:rPr>
              <a:t>/</a:t>
            </a:r>
            <a:r>
              <a:rPr lang="es-ES_tradnl" b="1" dirty="0" err="1" smtClean="0">
                <a:solidFill>
                  <a:srgbClr val="FFFF00"/>
                </a:solidFill>
              </a:rPr>
              <a:t>Parity</a:t>
            </a:r>
            <a:endParaRPr lang="es-ES_tradnl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fig_06a.png"/>
          <p:cNvPicPr>
            <a:picLocks noGrp="1" noChangeAspect="1"/>
          </p:cNvPicPr>
          <p:nvPr>
            <p:ph idx="1"/>
          </p:nvPr>
        </p:nvPicPr>
        <p:blipFill>
          <a:blip r:embed="rId3"/>
          <a:srcRect l="-15784" r="-15784"/>
          <a:stretch>
            <a:fillRect/>
          </a:stretch>
        </p:blipFill>
        <p:spPr>
          <a:xfrm>
            <a:off x="-493268" y="4148816"/>
            <a:ext cx="5028822" cy="2575682"/>
          </a:xfrm>
        </p:spPr>
      </p:pic>
      <p:pic>
        <p:nvPicPr>
          <p:cNvPr id="5" name="Imagen 4" descr="fig_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065334"/>
            <a:ext cx="3991287" cy="292798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894380" y="89972"/>
            <a:ext cx="3249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i="1" dirty="0" err="1" smtClean="0">
                <a:solidFill>
                  <a:srgbClr val="FF6600"/>
                </a:solidFill>
              </a:rPr>
              <a:t>Phys</a:t>
            </a:r>
            <a:r>
              <a:rPr lang="es-ES_tradnl" b="1" i="1" dirty="0" smtClean="0">
                <a:solidFill>
                  <a:srgbClr val="FF6600"/>
                </a:solidFill>
              </a:rPr>
              <a:t>. </a:t>
            </a:r>
            <a:r>
              <a:rPr lang="es-ES_tradnl" b="1" i="1" dirty="0" err="1" smtClean="0">
                <a:solidFill>
                  <a:srgbClr val="FF6600"/>
                </a:solidFill>
              </a:rPr>
              <a:t>Lett</a:t>
            </a:r>
            <a:r>
              <a:rPr lang="es-ES_tradnl" b="1" i="1" dirty="0" smtClean="0">
                <a:solidFill>
                  <a:srgbClr val="FF6600"/>
                </a:solidFill>
              </a:rPr>
              <a:t>. B 726 (2013), pp. 120</a:t>
            </a:r>
            <a:endParaRPr lang="es-ES_tradnl" b="1" dirty="0">
              <a:solidFill>
                <a:srgbClr val="FF6600"/>
              </a:solidFill>
            </a:endParaRPr>
          </a:p>
        </p:txBody>
      </p:sp>
      <p:pic>
        <p:nvPicPr>
          <p:cNvPr id="8" name="Imagen 7" descr="Screen shot 2013-10-20 at 12.31.32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283" y="459304"/>
            <a:ext cx="2498953" cy="84763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572908" y="5580016"/>
            <a:ext cx="450636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J</a:t>
            </a:r>
            <a:r>
              <a:rPr lang="es-ES_tradnl" sz="2400" b="1" baseline="30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 </a:t>
            </a:r>
            <a:r>
              <a:rPr lang="es-ES_tradnl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= 1</a:t>
            </a:r>
            <a:r>
              <a:rPr lang="es-ES_tradnl" sz="2400" b="1" baseline="30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+ </a:t>
            </a:r>
            <a:r>
              <a:rPr lang="es-ES_tradnl" sz="24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and</a:t>
            </a:r>
            <a:r>
              <a:rPr lang="es-ES_tradnl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1</a:t>
            </a:r>
            <a:r>
              <a:rPr lang="es-ES_tradnl" sz="2400" b="1" baseline="30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- </a:t>
            </a:r>
            <a:r>
              <a:rPr lang="es-ES_tradnl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 </a:t>
            </a:r>
            <a:r>
              <a:rPr lang="es-ES_tradnl" sz="24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rejected</a:t>
            </a:r>
            <a:r>
              <a:rPr lang="es-ES_tradnl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at 99.7% CL</a:t>
            </a:r>
          </a:p>
          <a:p>
            <a:r>
              <a:rPr lang="es-ES_tradnl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J</a:t>
            </a:r>
            <a:r>
              <a:rPr lang="es-ES_tradnl" sz="2400" b="1" baseline="30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P</a:t>
            </a:r>
            <a:r>
              <a:rPr lang="es-ES_tradnl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_tradnl" sz="2400" b="1" baseline="30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=</a:t>
            </a:r>
            <a:r>
              <a:rPr lang="es-ES_tradnl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2</a:t>
            </a:r>
            <a:r>
              <a:rPr lang="es-ES_tradnl" sz="2400" b="1" baseline="30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+</a:t>
            </a:r>
            <a:r>
              <a:rPr lang="es-ES_tradnl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 </a:t>
            </a:r>
            <a:r>
              <a:rPr lang="es-ES_tradnl" sz="24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rejected</a:t>
            </a:r>
            <a:r>
              <a:rPr lang="es-ES_tradnl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at 99.9%  CL</a:t>
            </a:r>
            <a:endParaRPr lang="es-ES_tradnl" sz="2400" b="1" dirty="0" smtClean="0">
              <a:solidFill>
                <a:srgbClr val="FFFF00"/>
              </a:solidFill>
            </a:endParaRPr>
          </a:p>
          <a:p>
            <a:r>
              <a:rPr lang="es-ES_tradnl" sz="2800" b="1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s-ES_tradnl" sz="2800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sym typeface="Wingdings"/>
              </a:rPr>
              <a:t>Evidence</a:t>
            </a:r>
            <a:r>
              <a:rPr lang="es-ES_tradnl" sz="2800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sym typeface="Wingdings"/>
              </a:rPr>
              <a:t>for</a:t>
            </a:r>
            <a:r>
              <a:rPr lang="es-ES_tradnl" sz="2800" b="1" dirty="0" smtClean="0">
                <a:solidFill>
                  <a:srgbClr val="FFFF00"/>
                </a:solidFill>
                <a:sym typeface="Wingdings"/>
              </a:rPr>
              <a:t>  J</a:t>
            </a:r>
            <a:r>
              <a:rPr lang="es-ES_tradnl" sz="2800" b="1" baseline="30000" dirty="0" smtClean="0">
                <a:solidFill>
                  <a:srgbClr val="FFFF00"/>
                </a:solidFill>
                <a:sym typeface="Wingdings"/>
              </a:rPr>
              <a:t>P </a:t>
            </a:r>
            <a:r>
              <a:rPr lang="es-ES_tradnl" sz="2800" b="1" dirty="0" smtClean="0">
                <a:solidFill>
                  <a:srgbClr val="FFFF00"/>
                </a:solidFill>
                <a:sym typeface="Wingdings"/>
              </a:rPr>
              <a:t>=  0</a:t>
            </a:r>
            <a:r>
              <a:rPr lang="es-ES_tradnl" sz="2800" b="1" baseline="30000" dirty="0" smtClean="0">
                <a:solidFill>
                  <a:srgbClr val="FFFF00"/>
                </a:solidFill>
                <a:sym typeface="Wingdings"/>
              </a:rPr>
              <a:t>+</a:t>
            </a:r>
            <a:r>
              <a:rPr lang="es-ES_tradnl" sz="2800" b="1" baseline="30000" dirty="0" smtClean="0">
                <a:solidFill>
                  <a:srgbClr val="FF0000"/>
                </a:solidFill>
                <a:sym typeface="Wingdings"/>
              </a:rPr>
              <a:t> </a:t>
            </a:r>
            <a:endParaRPr lang="es-ES_tradnl" sz="2800" b="1" dirty="0" smtClean="0">
              <a:solidFill>
                <a:srgbClr val="FF0000"/>
              </a:solidFill>
            </a:endParaRPr>
          </a:p>
          <a:p>
            <a:endParaRPr lang="es-ES_tradnl" sz="24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6168353" y="56237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11" name="Imagen 10" descr="Screen shot 2014-09-10 at 11.43.21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90" y="103665"/>
            <a:ext cx="1231079" cy="856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2929960" cy="259159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6960" y="274638"/>
            <a:ext cx="8229600" cy="774957"/>
          </a:xfrm>
        </p:spPr>
        <p:txBody>
          <a:bodyPr>
            <a:normAutofit fontScale="90000"/>
          </a:bodyPr>
          <a:lstStyle/>
          <a:p>
            <a:r>
              <a:rPr lang="es-ES_tradnl" b="1" dirty="0" err="1" smtClean="0">
                <a:solidFill>
                  <a:srgbClr val="FFFF00"/>
                </a:solidFill>
              </a:rPr>
              <a:t>Higgs</a:t>
            </a:r>
            <a:r>
              <a:rPr lang="es-ES_tradnl" b="1" dirty="0" smtClean="0">
                <a:solidFill>
                  <a:srgbClr val="FFFF00"/>
                </a:solidFill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</a:rPr>
              <a:t>Spin</a:t>
            </a:r>
            <a:r>
              <a:rPr lang="es-ES_tradnl" b="1" dirty="0" smtClean="0">
                <a:solidFill>
                  <a:srgbClr val="FFFF00"/>
                </a:solidFill>
              </a:rPr>
              <a:t>/</a:t>
            </a:r>
            <a:r>
              <a:rPr lang="es-ES_tradnl" b="1" dirty="0" err="1" smtClean="0">
                <a:solidFill>
                  <a:srgbClr val="FFFF00"/>
                </a:solidFill>
              </a:rPr>
              <a:t>Parity</a:t>
            </a:r>
            <a:r>
              <a:rPr lang="es-ES_tradnl" b="1" dirty="0" smtClean="0">
                <a:solidFill>
                  <a:srgbClr val="FFFF00"/>
                </a:solidFill>
              </a:rPr>
              <a:t/>
            </a:r>
            <a:br>
              <a:rPr lang="es-ES_tradnl" b="1" dirty="0" smtClean="0">
                <a:solidFill>
                  <a:srgbClr val="FFFF00"/>
                </a:solidFill>
              </a:rPr>
            </a:br>
            <a:r>
              <a:rPr lang="es-ES_tradnl" b="1" dirty="0" smtClean="0">
                <a:solidFill>
                  <a:srgbClr val="FFFF00"/>
                </a:solidFill>
              </a:rPr>
              <a:t>(J</a:t>
            </a:r>
            <a:r>
              <a:rPr lang="es-ES_tradnl" b="1" baseline="30000" dirty="0" smtClean="0">
                <a:solidFill>
                  <a:srgbClr val="FFFF00"/>
                </a:solidFill>
              </a:rPr>
              <a:t>P</a:t>
            </a:r>
            <a:r>
              <a:rPr lang="es-ES_tradnl" b="1" dirty="0" smtClean="0">
                <a:solidFill>
                  <a:srgbClr val="FFFF00"/>
                </a:solidFill>
              </a:rPr>
              <a:t> = 0</a:t>
            </a:r>
            <a:r>
              <a:rPr lang="es-ES_tradnl" b="1" baseline="30000" dirty="0" smtClean="0">
                <a:solidFill>
                  <a:srgbClr val="FFFF00"/>
                </a:solidFill>
              </a:rPr>
              <a:t>+</a:t>
            </a:r>
            <a:r>
              <a:rPr lang="es-ES_tradnl" b="1" dirty="0" smtClean="0">
                <a:solidFill>
                  <a:srgbClr val="FFFF00"/>
                </a:solidFill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</a:rPr>
              <a:t>vs</a:t>
            </a:r>
            <a:r>
              <a:rPr lang="es-ES_tradnl" b="1" dirty="0" smtClean="0">
                <a:solidFill>
                  <a:srgbClr val="FFFF00"/>
                </a:solidFill>
              </a:rPr>
              <a:t> 0</a:t>
            </a:r>
            <a:r>
              <a:rPr lang="es-ES_tradnl" b="1" baseline="30000" dirty="0" smtClean="0">
                <a:solidFill>
                  <a:srgbClr val="FFFF00"/>
                </a:solidFill>
              </a:rPr>
              <a:t>-</a:t>
            </a:r>
            <a:r>
              <a:rPr lang="es-ES_tradnl" b="1" dirty="0" smtClean="0">
                <a:solidFill>
                  <a:srgbClr val="FFFF00"/>
                </a:solidFill>
              </a:rPr>
              <a:t>)</a:t>
            </a:r>
            <a:endParaRPr lang="es-ES_tradnl" b="1" dirty="0">
              <a:solidFill>
                <a:srgbClr val="FFFF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5" y="3498648"/>
            <a:ext cx="3665525" cy="335935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23943" y="2866230"/>
            <a:ext cx="3249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i="1" dirty="0" err="1" smtClean="0">
                <a:solidFill>
                  <a:srgbClr val="FF6600"/>
                </a:solidFill>
              </a:rPr>
              <a:t>Phys</a:t>
            </a:r>
            <a:r>
              <a:rPr lang="es-ES_tradnl" b="1" i="1" dirty="0" smtClean="0">
                <a:solidFill>
                  <a:srgbClr val="FF6600"/>
                </a:solidFill>
              </a:rPr>
              <a:t>. </a:t>
            </a:r>
            <a:r>
              <a:rPr lang="es-ES_tradnl" b="1" i="1" dirty="0" err="1" smtClean="0">
                <a:solidFill>
                  <a:srgbClr val="FF6600"/>
                </a:solidFill>
              </a:rPr>
              <a:t>Lett</a:t>
            </a:r>
            <a:r>
              <a:rPr lang="es-ES_tradnl" b="1" i="1" dirty="0" smtClean="0">
                <a:solidFill>
                  <a:srgbClr val="FF6600"/>
                </a:solidFill>
              </a:rPr>
              <a:t>. B 726 (2013), pp. 120</a:t>
            </a:r>
            <a:endParaRPr lang="es-ES_tradnl" b="1" dirty="0">
              <a:solidFill>
                <a:srgbClr val="FF6600"/>
              </a:solidFill>
            </a:endParaRPr>
          </a:p>
        </p:txBody>
      </p:sp>
      <p:pic>
        <p:nvPicPr>
          <p:cNvPr id="8" name="Imagen 7" descr="fig_03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656" y="1555856"/>
            <a:ext cx="2862344" cy="2620747"/>
          </a:xfrm>
          <a:prstGeom prst="rect">
            <a:avLst/>
          </a:prstGeom>
        </p:spPr>
      </p:pic>
      <p:pic>
        <p:nvPicPr>
          <p:cNvPr id="9" name="Imagen 8" descr="fig_03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482" y="1555856"/>
            <a:ext cx="2808092" cy="2620747"/>
          </a:xfrm>
          <a:prstGeom prst="rect">
            <a:avLst/>
          </a:prstGeom>
        </p:spPr>
      </p:pic>
      <p:pic>
        <p:nvPicPr>
          <p:cNvPr id="10" name="Imagen 9" descr="Screen shot 2013-10-20 at 12.14.50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127" y="4385782"/>
            <a:ext cx="2968569" cy="111438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930276" y="5670556"/>
            <a:ext cx="50962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Data </a:t>
            </a:r>
            <a:r>
              <a:rPr lang="es-ES_tradnl" sz="28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agree</a:t>
            </a:r>
            <a:r>
              <a:rPr lang="es-ES_tradnl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_tradnl" sz="28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with</a:t>
            </a:r>
            <a:r>
              <a:rPr lang="es-ES_tradnl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 0</a:t>
            </a:r>
            <a:r>
              <a:rPr lang="es-ES_tradnl" sz="2800" b="1" baseline="30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+</a:t>
            </a:r>
            <a:r>
              <a:rPr lang="es-ES_tradnl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 </a:t>
            </a:r>
            <a:r>
              <a:rPr lang="es-ES_tradnl" sz="28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hypothesis</a:t>
            </a:r>
            <a:endParaRPr lang="es-ES_tradnl" sz="2800" b="1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es-ES_tradnl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0</a:t>
            </a:r>
            <a:r>
              <a:rPr lang="es-ES_tradnl" sz="2800" b="1" baseline="30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-</a:t>
            </a:r>
            <a:r>
              <a:rPr lang="es-ES_tradnl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 </a:t>
            </a:r>
            <a:r>
              <a:rPr lang="es-ES_tradnl" sz="28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solution</a:t>
            </a:r>
            <a:r>
              <a:rPr lang="es-ES_tradnl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es-ES_tradnl" sz="28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excluded</a:t>
            </a:r>
            <a:r>
              <a:rPr lang="es-ES_tradnl" sz="28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at 97.8 % CL</a:t>
            </a:r>
            <a:endParaRPr lang="es-ES_tradnl" sz="28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" name="Marcador de contenido 3" descr="Higgs4l.png"/>
          <p:cNvPicPr>
            <a:picLocks noChangeAspect="1"/>
          </p:cNvPicPr>
          <p:nvPr/>
        </p:nvPicPr>
        <p:blipFill>
          <a:blip r:embed="rId7"/>
          <a:srcRect t="-19333" b="-19333"/>
          <a:stretch>
            <a:fillRect/>
          </a:stretch>
        </p:blipFill>
        <p:spPr>
          <a:xfrm>
            <a:off x="6847494" y="274638"/>
            <a:ext cx="2179049" cy="11983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How to include the mass ?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2616295" y="1840895"/>
          <a:ext cx="3693561" cy="2590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79" name="Ecuación" r:id="rId3" imgW="381000" imgH="266700" progId="Equation.3">
                  <p:embed/>
                </p:oleObj>
              </mc:Choice>
              <mc:Fallback>
                <p:oleObj name="Ecuación" r:id="rId3" imgW="381000" imgH="2667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6295" y="1840895"/>
                        <a:ext cx="3693561" cy="259029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045029" y="5278692"/>
            <a:ext cx="7577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FF00"/>
                </a:solidFill>
              </a:rPr>
              <a:t>These terms are not allowed by gauge invariance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Other (Silver) Channels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i="1" dirty="0" smtClean="0">
                <a:solidFill>
                  <a:srgbClr val="FF6600"/>
                </a:solidFill>
                <a:sym typeface="Wingdings"/>
              </a:rPr>
              <a:t>H </a:t>
            </a:r>
            <a:r>
              <a:rPr lang="es-ES_tradnl" b="1" i="1" dirty="0" err="1" smtClean="0">
                <a:solidFill>
                  <a:srgbClr val="FF6600"/>
                </a:solidFill>
                <a:sym typeface="Wingdings"/>
              </a:rPr>
              <a:t></a:t>
            </a:r>
            <a:r>
              <a:rPr lang="es-ES_tradnl" b="1" i="1" dirty="0" smtClean="0">
                <a:solidFill>
                  <a:srgbClr val="FF6600"/>
                </a:solidFill>
                <a:sym typeface="Wingdings"/>
              </a:rPr>
              <a:t> W</a:t>
            </a:r>
            <a:r>
              <a:rPr lang="es-ES_tradnl" b="1" i="1" baseline="30000" dirty="0" smtClean="0">
                <a:solidFill>
                  <a:srgbClr val="FF6600"/>
                </a:solidFill>
                <a:sym typeface="Wingdings"/>
              </a:rPr>
              <a:t>+</a:t>
            </a:r>
            <a:r>
              <a:rPr lang="es-ES_tradnl" b="1" i="1" dirty="0" smtClean="0">
                <a:solidFill>
                  <a:srgbClr val="FF6600"/>
                </a:solidFill>
                <a:sym typeface="Wingdings"/>
              </a:rPr>
              <a:t>W</a:t>
            </a:r>
            <a:r>
              <a:rPr lang="es-ES_tradnl" b="1" i="1" baseline="30000" dirty="0" smtClean="0">
                <a:solidFill>
                  <a:srgbClr val="FF6600"/>
                </a:solidFill>
                <a:sym typeface="Wingdings"/>
              </a:rPr>
              <a:t>-</a:t>
            </a:r>
            <a:endParaRPr lang="en-US" b="1" i="1" baseline="30000" dirty="0" smtClean="0">
              <a:solidFill>
                <a:srgbClr val="FF6600"/>
              </a:solidFill>
              <a:sym typeface="Wingdings"/>
            </a:endParaRPr>
          </a:p>
          <a:p>
            <a:r>
              <a:rPr lang="es-ES_tradnl" b="1" i="1" dirty="0" smtClean="0">
                <a:solidFill>
                  <a:srgbClr val="FF6600"/>
                </a:solidFill>
                <a:sym typeface="Wingdings"/>
              </a:rPr>
              <a:t>H  </a:t>
            </a:r>
            <a:r>
              <a:rPr lang="es-ES_tradnl" b="1" i="1" dirty="0" err="1" smtClean="0">
                <a:solidFill>
                  <a:srgbClr val="FF6600"/>
                </a:solidFill>
                <a:sym typeface="Wingdings"/>
              </a:rPr>
              <a:t></a:t>
            </a:r>
            <a:r>
              <a:rPr lang="es-ES_tradnl" b="1" i="1" dirty="0" smtClean="0">
                <a:solidFill>
                  <a:srgbClr val="FF6600"/>
                </a:solidFill>
                <a:sym typeface="Wingdings"/>
              </a:rPr>
              <a:t> </a:t>
            </a:r>
            <a:r>
              <a:rPr lang="es-ES_tradnl" b="1" i="1" dirty="0" err="1" smtClean="0">
                <a:solidFill>
                  <a:srgbClr val="FF6600"/>
                </a:solidFill>
                <a:latin typeface="Symbol" charset="2"/>
                <a:cs typeface="Symbol" charset="2"/>
                <a:sym typeface="Wingdings"/>
              </a:rPr>
              <a:t>tt</a:t>
            </a:r>
            <a:r>
              <a:rPr lang="es-ES_tradnl" b="1" i="1" dirty="0" smtClean="0">
                <a:solidFill>
                  <a:srgbClr val="FF6600"/>
                </a:solidFill>
                <a:sym typeface="Wingdings"/>
              </a:rPr>
              <a:t> </a:t>
            </a:r>
          </a:p>
          <a:p>
            <a:r>
              <a:rPr lang="es-ES_tradnl" b="1" i="1" dirty="0" smtClean="0">
                <a:solidFill>
                  <a:srgbClr val="FF6600"/>
                </a:solidFill>
                <a:sym typeface="Wingdings"/>
              </a:rPr>
              <a:t>WH </a:t>
            </a:r>
            <a:r>
              <a:rPr lang="es-ES_tradnl" b="1" i="1" dirty="0" err="1" smtClean="0">
                <a:solidFill>
                  <a:srgbClr val="FF6600"/>
                </a:solidFill>
                <a:sym typeface="Wingdings"/>
              </a:rPr>
              <a:t>and</a:t>
            </a:r>
            <a:r>
              <a:rPr lang="es-ES_tradnl" b="1" i="1" dirty="0" smtClean="0">
                <a:solidFill>
                  <a:srgbClr val="FF6600"/>
                </a:solidFill>
                <a:sym typeface="Wingdings"/>
              </a:rPr>
              <a:t> ZH (H </a:t>
            </a:r>
            <a:r>
              <a:rPr lang="es-ES_tradnl" b="1" i="1" dirty="0" err="1" smtClean="0">
                <a:solidFill>
                  <a:srgbClr val="FF6600"/>
                </a:solidFill>
                <a:sym typeface="Wingdings"/>
              </a:rPr>
              <a:t></a:t>
            </a:r>
            <a:r>
              <a:rPr lang="es-ES_tradnl" b="1" i="1" dirty="0" smtClean="0">
                <a:solidFill>
                  <a:srgbClr val="FF6600"/>
                </a:solidFill>
                <a:sym typeface="Wingdings"/>
              </a:rPr>
              <a:t> </a:t>
            </a:r>
            <a:r>
              <a:rPr lang="es-ES_tradnl" b="1" i="1" dirty="0" err="1" smtClean="0">
                <a:solidFill>
                  <a:srgbClr val="FF6600"/>
                </a:solidFill>
                <a:sym typeface="Wingdings"/>
              </a:rPr>
              <a:t>bb</a:t>
            </a:r>
            <a:r>
              <a:rPr lang="es-ES_tradnl" b="1" i="1" dirty="0" smtClean="0">
                <a:solidFill>
                  <a:srgbClr val="FF6600"/>
                </a:solidFill>
                <a:sym typeface="Wingdings"/>
              </a:rPr>
              <a:t>)</a:t>
            </a:r>
          </a:p>
          <a:p>
            <a:r>
              <a:rPr lang="es-ES_tradnl" b="1" i="1" dirty="0" err="1" smtClean="0">
                <a:solidFill>
                  <a:srgbClr val="FF6600"/>
                </a:solidFill>
                <a:sym typeface="Wingdings"/>
              </a:rPr>
              <a:t>ttH</a:t>
            </a:r>
            <a:endParaRPr lang="es-ES_tradnl" b="1" i="1" dirty="0" smtClean="0">
              <a:solidFill>
                <a:srgbClr val="FF6600"/>
              </a:solidFill>
              <a:sym typeface="Wingdings"/>
            </a:endParaRPr>
          </a:p>
          <a:p>
            <a:endParaRPr lang="es-ES_tradnl" b="1" i="1" dirty="0" smtClean="0">
              <a:solidFill>
                <a:srgbClr val="FF6600"/>
              </a:solidFill>
              <a:sym typeface="Wingding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26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Higgs Program in a Glance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Marcador de contenido 3" descr="Screen shot 2014-09-13 at 6.54.26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7989" r="-7989"/>
          <a:stretch>
            <a:fillRect/>
          </a:stretch>
        </p:blipFill>
        <p:spPr>
          <a:xfrm>
            <a:off x="-205135" y="1089045"/>
            <a:ext cx="9736335" cy="5354609"/>
          </a:xfrm>
        </p:spPr>
      </p:pic>
      <p:sp>
        <p:nvSpPr>
          <p:cNvPr id="5" name="CuadroTexto 4"/>
          <p:cNvSpPr txBox="1"/>
          <p:nvPr/>
        </p:nvSpPr>
        <p:spPr>
          <a:xfrm rot="19331919">
            <a:off x="6491312" y="5080003"/>
            <a:ext cx="13431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Rare Decays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301411" y="4277244"/>
            <a:ext cx="12504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v</a:t>
            </a:r>
            <a:r>
              <a:rPr lang="en-US" sz="1400" b="1" dirty="0" smtClean="0">
                <a:solidFill>
                  <a:srgbClr val="000000"/>
                </a:solidFill>
              </a:rPr>
              <a:t>ery difficult 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371447" y="5822195"/>
            <a:ext cx="4561471" cy="449457"/>
          </a:xfrm>
          <a:prstGeom prst="rect">
            <a:avLst/>
          </a:prstGeom>
          <a:solidFill>
            <a:srgbClr val="CCFFCC">
              <a:alpha val="16000"/>
            </a:srgbClr>
          </a:solidFill>
          <a:ln>
            <a:solidFill>
              <a:srgbClr val="CCFF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/>
          <p:cNvSpPr txBox="1"/>
          <p:nvPr/>
        </p:nvSpPr>
        <p:spPr>
          <a:xfrm rot="19049691">
            <a:off x="4948459" y="5663445"/>
            <a:ext cx="100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Lesson II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9" name="CuadroTexto 5"/>
          <p:cNvSpPr txBox="1"/>
          <p:nvPr/>
        </p:nvSpPr>
        <p:spPr>
          <a:xfrm>
            <a:off x="2453811" y="3781384"/>
            <a:ext cx="125047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difficult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804123" y="0"/>
            <a:ext cx="8229600" cy="778652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H </a:t>
            </a:r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 W</a:t>
            </a:r>
            <a:r>
              <a:rPr lang="es-ES_tradnl" b="1" baseline="30000" dirty="0" smtClean="0">
                <a:solidFill>
                  <a:srgbClr val="FFFF00"/>
                </a:solidFill>
                <a:sym typeface="Wingdings"/>
              </a:rPr>
              <a:t>+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W</a:t>
            </a:r>
            <a:r>
              <a:rPr lang="es-ES_tradnl" b="1" baseline="30000" dirty="0" smtClean="0">
                <a:solidFill>
                  <a:srgbClr val="FFFF00"/>
                </a:solidFill>
                <a:sym typeface="Wingdings"/>
              </a:rPr>
              <a:t>-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llvv</a:t>
            </a:r>
            <a:endParaRPr lang="en-US" b="1" baseline="30000" dirty="0">
              <a:solidFill>
                <a:srgbClr val="FFFF00"/>
              </a:solidFill>
            </a:endParaRPr>
          </a:p>
        </p:txBody>
      </p:sp>
      <p:pic>
        <p:nvPicPr>
          <p:cNvPr id="4" name="Imagen 3" descr="Screen shot 2013-10-16 at 12.22.5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343" y="274638"/>
            <a:ext cx="3242145" cy="2462839"/>
          </a:xfrm>
          <a:prstGeom prst="rect">
            <a:avLst/>
          </a:prstGeom>
        </p:spPr>
      </p:pic>
      <p:pic>
        <p:nvPicPr>
          <p:cNvPr id="7" name="Imagen 6" descr="Higg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06" y="778652"/>
            <a:ext cx="3324971" cy="1405313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925332" y="2885585"/>
            <a:ext cx="3464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</a:rPr>
              <a:t>Limited mass resolution due to </a:t>
            </a:r>
          </a:p>
          <a:p>
            <a:r>
              <a:rPr lang="en-US" sz="2000" b="1" dirty="0" smtClean="0">
                <a:solidFill>
                  <a:srgbClr val="FF6600"/>
                </a:solidFill>
              </a:rPr>
              <a:t>the presence of neutrinos</a:t>
            </a:r>
            <a:endParaRPr lang="en-US" sz="2000" b="1" dirty="0">
              <a:solidFill>
                <a:srgbClr val="FF6600"/>
              </a:solidFill>
            </a:endParaRPr>
          </a:p>
        </p:txBody>
      </p:sp>
      <p:pic>
        <p:nvPicPr>
          <p:cNvPr id="3" name="Picture 2" descr="fig_10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06" y="2183965"/>
            <a:ext cx="4268409" cy="6304488"/>
          </a:xfrm>
          <a:prstGeom prst="rect">
            <a:avLst/>
          </a:prstGeom>
        </p:spPr>
      </p:pic>
      <p:pic>
        <p:nvPicPr>
          <p:cNvPr id="5" name="Picture 4" descr="fig_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93" y="3729402"/>
            <a:ext cx="4152701" cy="2986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01" y="1898550"/>
            <a:ext cx="4472999" cy="96978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787462" y="-46470"/>
            <a:ext cx="8229600" cy="749041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rgbClr val="FFFF00"/>
                </a:solidFill>
              </a:rPr>
              <a:t>H </a:t>
            </a:r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  <a:latin typeface="Symbol" charset="2"/>
                <a:cs typeface="Symbol" charset="2"/>
                <a:sym typeface="Wingdings"/>
              </a:rPr>
              <a:t>tt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 </a:t>
            </a:r>
            <a:endParaRPr lang="es-ES_tradnl" b="1" dirty="0">
              <a:solidFill>
                <a:srgbClr val="FFFF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2431" y="139903"/>
            <a:ext cx="1278378" cy="202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adroTexto 8"/>
          <p:cNvSpPr txBox="1"/>
          <p:nvPr/>
        </p:nvSpPr>
        <p:spPr>
          <a:xfrm>
            <a:off x="4304176" y="490978"/>
            <a:ext cx="38465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 err="1" smtClean="0">
                <a:solidFill>
                  <a:srgbClr val="FF6600"/>
                </a:solidFill>
              </a:rPr>
              <a:t>Considering</a:t>
            </a:r>
            <a:r>
              <a:rPr lang="es-ES_tradnl" sz="2000" b="1" dirty="0" smtClean="0">
                <a:solidFill>
                  <a:srgbClr val="FF6600"/>
                </a:solidFill>
              </a:rPr>
              <a:t> </a:t>
            </a:r>
            <a:r>
              <a:rPr lang="es-ES_tradnl" sz="2000" b="1" dirty="0" err="1" smtClean="0">
                <a:solidFill>
                  <a:srgbClr val="FF6600"/>
                </a:solidFill>
              </a:rPr>
              <a:t>lepton</a:t>
            </a:r>
            <a:r>
              <a:rPr lang="es-ES_tradnl" sz="2000" b="1" dirty="0" smtClean="0">
                <a:solidFill>
                  <a:srgbClr val="FF6600"/>
                </a:solidFill>
              </a:rPr>
              <a:t>-</a:t>
            </a:r>
            <a:r>
              <a:rPr lang="es-ES_tradnl" sz="2000" b="1" dirty="0" err="1" smtClean="0">
                <a:solidFill>
                  <a:srgbClr val="FF6600"/>
                </a:solidFill>
              </a:rPr>
              <a:t>lepton</a:t>
            </a:r>
            <a:r>
              <a:rPr lang="es-ES_tradnl" sz="2000" b="1" dirty="0" smtClean="0">
                <a:solidFill>
                  <a:srgbClr val="FF6600"/>
                </a:solidFill>
              </a:rPr>
              <a:t>,</a:t>
            </a:r>
          </a:p>
          <a:p>
            <a:r>
              <a:rPr lang="es-ES_tradnl" sz="2000" b="1" dirty="0" err="1" smtClean="0">
                <a:solidFill>
                  <a:srgbClr val="FF6600"/>
                </a:solidFill>
              </a:rPr>
              <a:t>lepton</a:t>
            </a:r>
            <a:r>
              <a:rPr lang="es-ES_tradnl" sz="2000" b="1" dirty="0" smtClean="0">
                <a:solidFill>
                  <a:srgbClr val="FF6600"/>
                </a:solidFill>
              </a:rPr>
              <a:t>-</a:t>
            </a:r>
            <a:r>
              <a:rPr lang="es-ES_tradnl" sz="2000" b="1" dirty="0" err="1" smtClean="0">
                <a:solidFill>
                  <a:srgbClr val="FF6600"/>
                </a:solidFill>
              </a:rPr>
              <a:t>hadron</a:t>
            </a:r>
            <a:r>
              <a:rPr lang="es-ES_tradnl" sz="2000" b="1" dirty="0" smtClean="0">
                <a:solidFill>
                  <a:srgbClr val="FF6600"/>
                </a:solidFill>
              </a:rPr>
              <a:t> </a:t>
            </a:r>
            <a:r>
              <a:rPr lang="es-ES_tradnl" sz="2000" b="1" dirty="0" err="1" smtClean="0">
                <a:solidFill>
                  <a:srgbClr val="FF6600"/>
                </a:solidFill>
              </a:rPr>
              <a:t>and</a:t>
            </a:r>
            <a:r>
              <a:rPr lang="es-ES_tradnl" sz="2000" b="1" dirty="0" smtClean="0">
                <a:solidFill>
                  <a:srgbClr val="FF6600"/>
                </a:solidFill>
              </a:rPr>
              <a:t> </a:t>
            </a:r>
            <a:r>
              <a:rPr lang="es-ES_tradnl" sz="2000" b="1" dirty="0" err="1" smtClean="0">
                <a:solidFill>
                  <a:srgbClr val="FF6600"/>
                </a:solidFill>
              </a:rPr>
              <a:t>hadron</a:t>
            </a:r>
            <a:r>
              <a:rPr lang="es-ES_tradnl" sz="2000" b="1" dirty="0" smtClean="0">
                <a:solidFill>
                  <a:srgbClr val="FF6600"/>
                </a:solidFill>
              </a:rPr>
              <a:t>-</a:t>
            </a:r>
            <a:r>
              <a:rPr lang="es-ES_tradnl" sz="2000" b="1" dirty="0" err="1" smtClean="0">
                <a:solidFill>
                  <a:srgbClr val="FF6600"/>
                </a:solidFill>
              </a:rPr>
              <a:t>hadron</a:t>
            </a:r>
            <a:r>
              <a:rPr lang="es-ES_tradnl" sz="2000" b="1" dirty="0" smtClean="0">
                <a:solidFill>
                  <a:srgbClr val="FF6600"/>
                </a:solidFill>
              </a:rPr>
              <a:t> </a:t>
            </a:r>
          </a:p>
          <a:p>
            <a:r>
              <a:rPr lang="es-ES_tradnl" sz="2000" b="1" dirty="0" smtClean="0">
                <a:solidFill>
                  <a:srgbClr val="FF6600"/>
                </a:solidFill>
              </a:rPr>
              <a:t>tau </a:t>
            </a:r>
            <a:r>
              <a:rPr lang="es-ES_tradnl" sz="2000" b="1" dirty="0" err="1" smtClean="0">
                <a:solidFill>
                  <a:srgbClr val="FF6600"/>
                </a:solidFill>
              </a:rPr>
              <a:t>decay</a:t>
            </a:r>
            <a:r>
              <a:rPr lang="es-ES_tradnl" sz="2000" b="1" dirty="0" smtClean="0">
                <a:solidFill>
                  <a:srgbClr val="FF6600"/>
                </a:solidFill>
              </a:rPr>
              <a:t> </a:t>
            </a:r>
            <a:r>
              <a:rPr lang="es-ES_tradnl" sz="2000" b="1" dirty="0" err="1" smtClean="0">
                <a:solidFill>
                  <a:srgbClr val="FF6600"/>
                </a:solidFill>
              </a:rPr>
              <a:t>channels</a:t>
            </a:r>
            <a:endParaRPr lang="es-ES_tradnl" sz="2000" b="1" dirty="0">
              <a:solidFill>
                <a:srgbClr val="FF66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25449" y="568428"/>
            <a:ext cx="44729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 err="1" smtClean="0">
                <a:solidFill>
                  <a:srgbClr val="FF6600"/>
                </a:solidFill>
              </a:rPr>
              <a:t>Analysis</a:t>
            </a:r>
            <a:r>
              <a:rPr lang="es-ES_tradnl" sz="2000" b="1" dirty="0" smtClean="0">
                <a:solidFill>
                  <a:srgbClr val="FF6600"/>
                </a:solidFill>
              </a:rPr>
              <a:t> in </a:t>
            </a:r>
            <a:r>
              <a:rPr lang="es-ES_tradnl" sz="2000" b="1" dirty="0" err="1" smtClean="0">
                <a:solidFill>
                  <a:srgbClr val="FF6600"/>
                </a:solidFill>
              </a:rPr>
              <a:t>mutiple</a:t>
            </a:r>
            <a:r>
              <a:rPr lang="es-ES_tradnl" sz="2000" b="1" dirty="0" smtClean="0">
                <a:solidFill>
                  <a:srgbClr val="FF6600"/>
                </a:solidFill>
              </a:rPr>
              <a:t> </a:t>
            </a:r>
            <a:r>
              <a:rPr lang="es-ES_tradnl" sz="2000" b="1" dirty="0" err="1" smtClean="0">
                <a:solidFill>
                  <a:srgbClr val="FF6600"/>
                </a:solidFill>
              </a:rPr>
              <a:t>channels</a:t>
            </a:r>
            <a:r>
              <a:rPr lang="es-ES_tradnl" sz="2000" b="1" dirty="0" smtClean="0">
                <a:solidFill>
                  <a:srgbClr val="FF6600"/>
                </a:solidFill>
              </a:rPr>
              <a:t> </a:t>
            </a:r>
            <a:r>
              <a:rPr lang="es-ES_tradnl" sz="2000" b="1" dirty="0" err="1" smtClean="0">
                <a:solidFill>
                  <a:srgbClr val="FF6600"/>
                </a:solidFill>
              </a:rPr>
              <a:t>with</a:t>
            </a:r>
            <a:endParaRPr lang="es-ES_tradnl" sz="2000" b="1" dirty="0" smtClean="0">
              <a:solidFill>
                <a:srgbClr val="FF6600"/>
              </a:solidFill>
            </a:endParaRPr>
          </a:p>
          <a:p>
            <a:r>
              <a:rPr lang="es-ES_tradnl" sz="2000" b="1" dirty="0" smtClean="0">
                <a:solidFill>
                  <a:srgbClr val="FF6600"/>
                </a:solidFill>
              </a:rPr>
              <a:t>+0/1/2-jets in </a:t>
            </a:r>
            <a:r>
              <a:rPr lang="es-ES_tradnl" sz="2000" b="1" dirty="0" err="1" smtClean="0">
                <a:solidFill>
                  <a:srgbClr val="FF6600"/>
                </a:solidFill>
              </a:rPr>
              <a:t>the</a:t>
            </a:r>
            <a:r>
              <a:rPr lang="es-ES_tradnl" sz="2000" b="1" dirty="0" smtClean="0">
                <a:solidFill>
                  <a:srgbClr val="FF6600"/>
                </a:solidFill>
              </a:rPr>
              <a:t> final </a:t>
            </a:r>
            <a:r>
              <a:rPr lang="es-ES_tradnl" sz="2000" b="1" dirty="0" err="1" smtClean="0">
                <a:solidFill>
                  <a:srgbClr val="FF6600"/>
                </a:solidFill>
              </a:rPr>
              <a:t>state</a:t>
            </a:r>
            <a:endParaRPr lang="es-ES_tradnl" sz="2000" b="1" dirty="0" smtClean="0">
              <a:solidFill>
                <a:srgbClr val="FF6600"/>
              </a:solidFill>
            </a:endParaRPr>
          </a:p>
          <a:p>
            <a:endParaRPr lang="es-ES_tradnl" sz="2000" b="1" dirty="0" smtClean="0">
              <a:solidFill>
                <a:srgbClr val="FF6600"/>
              </a:solidFill>
            </a:endParaRPr>
          </a:p>
          <a:p>
            <a:r>
              <a:rPr lang="es-ES_tradnl" sz="2000" b="1" dirty="0" smtClean="0">
                <a:solidFill>
                  <a:srgbClr val="FF6600"/>
                </a:solidFill>
              </a:rPr>
              <a:t>2-jet </a:t>
            </a:r>
            <a:r>
              <a:rPr lang="es-ES_tradnl" sz="2000" b="1" dirty="0" err="1" smtClean="0">
                <a:solidFill>
                  <a:srgbClr val="FF6600"/>
                </a:solidFill>
              </a:rPr>
              <a:t>channels</a:t>
            </a:r>
            <a:r>
              <a:rPr lang="es-ES_tradnl" sz="2000" b="1" dirty="0" smtClean="0">
                <a:solidFill>
                  <a:srgbClr val="FF6600"/>
                </a:solidFill>
              </a:rPr>
              <a:t> </a:t>
            </a:r>
            <a:r>
              <a:rPr lang="es-ES_tradnl" sz="2000" b="1" dirty="0" err="1" smtClean="0">
                <a:solidFill>
                  <a:srgbClr val="FF6600"/>
                </a:solidFill>
              </a:rPr>
              <a:t>optimized</a:t>
            </a:r>
            <a:r>
              <a:rPr lang="es-ES_tradnl" sz="2000" b="1" dirty="0" smtClean="0">
                <a:solidFill>
                  <a:srgbClr val="FF6600"/>
                </a:solidFill>
              </a:rPr>
              <a:t> </a:t>
            </a:r>
            <a:r>
              <a:rPr lang="es-ES_tradnl" sz="2000" b="1" dirty="0" err="1" smtClean="0">
                <a:solidFill>
                  <a:srgbClr val="FF6600"/>
                </a:solidFill>
              </a:rPr>
              <a:t>for</a:t>
            </a:r>
            <a:r>
              <a:rPr lang="es-ES_tradnl" sz="2000" b="1" dirty="0" smtClean="0">
                <a:solidFill>
                  <a:srgbClr val="FF6600"/>
                </a:solidFill>
              </a:rPr>
              <a:t> VBF </a:t>
            </a:r>
            <a:r>
              <a:rPr lang="es-ES_tradnl" sz="2000" b="1" dirty="0" err="1" smtClean="0">
                <a:solidFill>
                  <a:srgbClr val="FF6600"/>
                </a:solidFill>
              </a:rPr>
              <a:t>and</a:t>
            </a:r>
            <a:r>
              <a:rPr lang="es-ES_tradnl" sz="2000" b="1" dirty="0" smtClean="0">
                <a:solidFill>
                  <a:srgbClr val="FF6600"/>
                </a:solidFill>
              </a:rPr>
              <a:t> VH </a:t>
            </a:r>
            <a:endParaRPr lang="es-ES_tradnl" sz="2000" b="1" dirty="0">
              <a:solidFill>
                <a:srgbClr val="FF6600"/>
              </a:solidFill>
            </a:endParaRPr>
          </a:p>
        </p:txBody>
      </p:sp>
      <p:graphicFrame>
        <p:nvGraphicFramePr>
          <p:cNvPr id="133122" name="Object 2"/>
          <p:cNvGraphicFramePr>
            <a:graphicFrameLocks noChangeAspect="1"/>
          </p:cNvGraphicFramePr>
          <p:nvPr/>
        </p:nvGraphicFramePr>
        <p:xfrm>
          <a:off x="6566042" y="1425634"/>
          <a:ext cx="1878932" cy="37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5" name="Ecuación" r:id="rId5" imgW="1016000" imgH="203200" progId="Equation.3">
                  <p:embed/>
                </p:oleObj>
              </mc:Choice>
              <mc:Fallback>
                <p:oleObj name="Ecuación" r:id="rId5" imgW="1016000" imgH="203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6042" y="1425634"/>
                        <a:ext cx="1878932" cy="3764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fig_09a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0" y="3022100"/>
            <a:ext cx="4116775" cy="3642999"/>
          </a:xfrm>
          <a:prstGeom prst="rect">
            <a:avLst/>
          </a:prstGeom>
        </p:spPr>
      </p:pic>
      <p:pic>
        <p:nvPicPr>
          <p:cNvPr id="4" name="Picture 3" descr="fig_2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208" y="3022100"/>
            <a:ext cx="4693096" cy="33918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60400" y="234361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First indication of  the Higgs</a:t>
            </a:r>
          </a:p>
          <a:p>
            <a:r>
              <a:rPr lang="en-US" b="1" dirty="0">
                <a:solidFill>
                  <a:srgbClr val="FF6600"/>
                </a:solidFill>
              </a:rPr>
              <a:t>couplings to  fermions…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804123" y="0"/>
            <a:ext cx="8229600" cy="778652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VH </a:t>
            </a:r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  <a:latin typeface="+mn-lt"/>
                <a:cs typeface="Symbol" charset="2"/>
                <a:sym typeface="Wingdings"/>
              </a:rPr>
              <a:t>bb</a:t>
            </a:r>
            <a:endParaRPr lang="en-US" b="1" baseline="30000" dirty="0">
              <a:solidFill>
                <a:srgbClr val="FFFF00"/>
              </a:solidFill>
              <a:latin typeface="Symbol" charset="2"/>
              <a:cs typeface="Symbol" charset="2"/>
            </a:endParaRPr>
          </a:p>
        </p:txBody>
      </p:sp>
      <p:pic>
        <p:nvPicPr>
          <p:cNvPr id="8" name="Imagen 7" descr="TevHbbRate13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12" y="3179091"/>
            <a:ext cx="4296638" cy="32458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Marcador de contenido 5" descr="Screen shot 2014-09-13 at 5.48.10 PM.png"/>
          <p:cNvPicPr>
            <a:picLocks noGrp="1" noChangeAspect="1"/>
          </p:cNvPicPr>
          <p:nvPr>
            <p:ph idx="1"/>
          </p:nvPr>
        </p:nvPicPr>
        <p:blipFill>
          <a:blip r:embed="rId3"/>
          <a:srcRect l="-21052" r="-21052"/>
          <a:stretch>
            <a:fillRect/>
          </a:stretch>
        </p:blipFill>
        <p:spPr>
          <a:xfrm>
            <a:off x="-389458" y="778652"/>
            <a:ext cx="4112492" cy="2261713"/>
          </a:xfrm>
        </p:spPr>
      </p:pic>
      <p:pic>
        <p:nvPicPr>
          <p:cNvPr id="14" name="Imagen 13" descr="tevDibosonFitJuly26_mjj_combo_Subtract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000" y="281303"/>
            <a:ext cx="3714750" cy="2520937"/>
          </a:xfrm>
          <a:prstGeom prst="rect">
            <a:avLst/>
          </a:prstGeom>
        </p:spPr>
      </p:pic>
      <p:pic>
        <p:nvPicPr>
          <p:cNvPr id="16" name="Imagen 15" descr="tevComboCLb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0" y="3040365"/>
            <a:ext cx="4476750" cy="3530013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2889250" y="1952625"/>
            <a:ext cx="2571888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Observation at the </a:t>
            </a:r>
          </a:p>
          <a:p>
            <a:r>
              <a:rPr lang="en-US" sz="2400" b="1" dirty="0" smtClean="0">
                <a:solidFill>
                  <a:srgbClr val="FF6600"/>
                </a:solidFill>
              </a:rPr>
              <a:t>3 sigma level 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 rot="20004899">
            <a:off x="3174633" y="1059621"/>
            <a:ext cx="2036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From </a:t>
            </a:r>
            <a:r>
              <a:rPr lang="en-US" sz="24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Fermilab</a:t>
            </a:r>
            <a:endParaRPr lang="en-US" sz="24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6218"/>
            <a:ext cx="8229600" cy="51081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VH </a:t>
            </a:r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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s-ES_tradnl" b="1" dirty="0" err="1" smtClean="0">
                <a:solidFill>
                  <a:srgbClr val="FFFF00"/>
                </a:solidFill>
                <a:sym typeface="Wingdings"/>
              </a:rPr>
              <a:t>bb</a:t>
            </a:r>
            <a:r>
              <a:rPr lang="es-ES_tradnl" b="1" dirty="0" smtClean="0">
                <a:solidFill>
                  <a:srgbClr val="FFFF00"/>
                </a:solidFill>
                <a:sym typeface="Wingdings"/>
              </a:rPr>
              <a:t> 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6" name="Marcador de contenido 5" descr="Screen shot 2014-09-13 at 5.48.10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1052" r="-21052"/>
          <a:stretch>
            <a:fillRect/>
          </a:stretch>
        </p:blipFill>
        <p:spPr>
          <a:xfrm>
            <a:off x="-312474" y="108430"/>
            <a:ext cx="3294544" cy="1811873"/>
          </a:xfrm>
        </p:spPr>
      </p:pic>
      <p:pic>
        <p:nvPicPr>
          <p:cNvPr id="4" name="Imagen 3" descr="Screen shot 2013-10-16 at 12.22.5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415" y="294648"/>
            <a:ext cx="3242145" cy="2462839"/>
          </a:xfrm>
          <a:prstGeom prst="rect">
            <a:avLst/>
          </a:prstGeom>
        </p:spPr>
      </p:pic>
      <p:pic>
        <p:nvPicPr>
          <p:cNvPr id="8" name="Imagen 7" descr="PRD_MJJ_combined_MJJ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00498"/>
            <a:ext cx="2896582" cy="2708305"/>
          </a:xfrm>
          <a:prstGeom prst="rect">
            <a:avLst/>
          </a:prstGeom>
        </p:spPr>
      </p:pic>
      <p:pic>
        <p:nvPicPr>
          <p:cNvPr id="9" name="Imagen 8" descr="CmsMbbSubtractedVH13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3178" y="3797095"/>
            <a:ext cx="2969870" cy="2849399"/>
          </a:xfrm>
          <a:prstGeom prst="rect">
            <a:avLst/>
          </a:prstGeom>
        </p:spPr>
      </p:pic>
      <p:pic>
        <p:nvPicPr>
          <p:cNvPr id="10" name="Imagen 9" descr="PRD_pvalue_Sept1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4415" y="2951840"/>
            <a:ext cx="3319584" cy="3065082"/>
          </a:xfrm>
          <a:prstGeom prst="rect">
            <a:avLst/>
          </a:prstGeom>
        </p:spPr>
      </p:pic>
      <p:pic>
        <p:nvPicPr>
          <p:cNvPr id="13" name="Imagen 12" descr="BDT_Wln_ch1_Wenu3_PostFit_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3177" y="812443"/>
            <a:ext cx="2969870" cy="2796627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197985" y="1958836"/>
            <a:ext cx="23792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</a:rPr>
              <a:t>Intense use of </a:t>
            </a:r>
          </a:p>
          <a:p>
            <a:r>
              <a:rPr lang="en-US" sz="2400" b="1" dirty="0" smtClean="0">
                <a:solidFill>
                  <a:srgbClr val="FF6600"/>
                </a:solidFill>
              </a:rPr>
              <a:t>Neural Nets to </a:t>
            </a:r>
          </a:p>
          <a:p>
            <a:r>
              <a:rPr lang="en-US" sz="2400" b="1" dirty="0" smtClean="0">
                <a:solidFill>
                  <a:srgbClr val="FF6600"/>
                </a:solidFill>
              </a:rPr>
              <a:t>separate signal </a:t>
            </a:r>
          </a:p>
          <a:p>
            <a:r>
              <a:rPr lang="en-US" sz="2400" b="1" dirty="0" smtClean="0">
                <a:solidFill>
                  <a:srgbClr val="FF6600"/>
                </a:solidFill>
              </a:rPr>
              <a:t>from background</a:t>
            </a:r>
            <a:endParaRPr lang="en-US" sz="2400" b="1" dirty="0">
              <a:solidFill>
                <a:srgbClr val="FF66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982070" y="6027003"/>
            <a:ext cx="58878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Run I results: </a:t>
            </a:r>
          </a:p>
          <a:p>
            <a:r>
              <a:rPr lang="en-US" sz="2400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At the level of what is expected from the SM</a:t>
            </a:r>
            <a:endParaRPr lang="en-US" sz="2400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Marcador de contenido 5" descr="Screen shot 2014-09-13 at 5.48.10 PM.png"/>
          <p:cNvPicPr>
            <a:picLocks noChangeAspect="1"/>
          </p:cNvPicPr>
          <p:nvPr/>
        </p:nvPicPr>
        <p:blipFill>
          <a:blip r:embed="rId2"/>
          <a:srcRect l="-21052" r="-21052"/>
          <a:stretch>
            <a:fillRect/>
          </a:stretch>
        </p:blipFill>
        <p:spPr>
          <a:xfrm>
            <a:off x="0" y="778652"/>
            <a:ext cx="3319706" cy="1825711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-1804123" y="0"/>
            <a:ext cx="8229600" cy="778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FFFF00"/>
                </a:solidFill>
              </a:rPr>
              <a:t>VH </a:t>
            </a:r>
            <a:r>
              <a:rPr lang="es-ES_tradnl" b="1" smtClean="0">
                <a:solidFill>
                  <a:srgbClr val="FFFF00"/>
                </a:solidFill>
                <a:sym typeface="Wingdings"/>
              </a:rPr>
              <a:t> </a:t>
            </a:r>
            <a:r>
              <a:rPr lang="es-ES_tradnl" b="1" smtClean="0">
                <a:solidFill>
                  <a:srgbClr val="FFFF00"/>
                </a:solidFill>
                <a:latin typeface="+mn-lt"/>
                <a:cs typeface="Symbol" charset="2"/>
                <a:sym typeface="Wingdings"/>
              </a:rPr>
              <a:t>bb</a:t>
            </a:r>
            <a:endParaRPr lang="en-US" b="1" baseline="30000" dirty="0">
              <a:solidFill>
                <a:srgbClr val="FFFF00"/>
              </a:solidFill>
              <a:latin typeface="Symbol" charset="2"/>
              <a:cs typeface="Symbol" charset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8619" y="6072030"/>
            <a:ext cx="49094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Run II @ 13 </a:t>
            </a:r>
            <a:r>
              <a:rPr lang="en-US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TeV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(80 fb</a:t>
            </a:r>
            <a:r>
              <a:rPr lang="en-US" b="1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-1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) in 2018</a:t>
            </a:r>
          </a:p>
          <a:p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Observation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of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H→bb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¯ decays and VH production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55396" y="43805"/>
            <a:ext cx="1450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6D9F1"/>
                </a:solidFill>
              </a:rPr>
              <a:t>Sept 2021</a:t>
            </a:r>
            <a:endParaRPr lang="en-US" sz="2400" b="1" dirty="0">
              <a:solidFill>
                <a:srgbClr val="C6D9F1"/>
              </a:solidFill>
            </a:endParaRPr>
          </a:p>
        </p:txBody>
      </p:sp>
      <p:pic>
        <p:nvPicPr>
          <p:cNvPr id="11" name="Content Placeholder 10" descr="fig_03b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86" r="-15386"/>
          <a:stretch>
            <a:fillRect/>
          </a:stretch>
        </p:blipFill>
        <p:spPr>
          <a:xfrm>
            <a:off x="3070483" y="441170"/>
            <a:ext cx="6404107" cy="3522012"/>
          </a:xfrm>
        </p:spPr>
      </p:pic>
      <p:pic>
        <p:nvPicPr>
          <p:cNvPr id="12" name="Picture 11" descr="fig_03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19" y="2744656"/>
            <a:ext cx="3444599" cy="3305423"/>
          </a:xfrm>
          <a:prstGeom prst="rect">
            <a:avLst/>
          </a:prstGeom>
        </p:spPr>
      </p:pic>
      <p:pic>
        <p:nvPicPr>
          <p:cNvPr id="13" name="Picture 12" descr="fig_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58" y="3965552"/>
            <a:ext cx="3827642" cy="275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15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85687" y="0"/>
            <a:ext cx="8229600" cy="670225"/>
          </a:xfrm>
        </p:spPr>
        <p:txBody>
          <a:bodyPr>
            <a:normAutofit fontScale="90000"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</a:rPr>
              <a:t>ttH</a:t>
            </a:r>
            <a:r>
              <a:rPr lang="en-US" sz="4800" b="1" dirty="0" smtClean="0">
                <a:solidFill>
                  <a:srgbClr val="FFFF00"/>
                </a:solidFill>
              </a:rPr>
              <a:t> 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8" name="Marcador de contenido 7" descr="Screen shot 2014-09-13 at 6.36.13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1214" r="-41214"/>
          <a:stretch>
            <a:fillRect/>
          </a:stretch>
        </p:blipFill>
        <p:spPr>
          <a:xfrm>
            <a:off x="-969763" y="0"/>
            <a:ext cx="5316115" cy="2923658"/>
          </a:xfrm>
        </p:spPr>
      </p:pic>
      <p:sp>
        <p:nvSpPr>
          <p:cNvPr id="12" name="CuadroTexto 11"/>
          <p:cNvSpPr txBox="1"/>
          <p:nvPr/>
        </p:nvSpPr>
        <p:spPr>
          <a:xfrm>
            <a:off x="183696" y="3004967"/>
            <a:ext cx="31250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Observation in Run II</a:t>
            </a:r>
          </a:p>
          <a:p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in H </a:t>
            </a: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sym typeface="Wingdings"/>
              </a:rPr>
              <a:t> </a:t>
            </a:r>
            <a:r>
              <a:rPr lang="en-U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gamma-gamma </a:t>
            </a:r>
            <a:endParaRPr lang="en-US" sz="2400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 descr="fig_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461" y="450101"/>
            <a:ext cx="2532836" cy="1945076"/>
          </a:xfrm>
          <a:prstGeom prst="rect">
            <a:avLst/>
          </a:prstGeom>
        </p:spPr>
      </p:pic>
      <p:pic>
        <p:nvPicPr>
          <p:cNvPr id="4" name="Picture 3" descr="fig_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96" y="3835964"/>
            <a:ext cx="3951905" cy="2690489"/>
          </a:xfrm>
          <a:prstGeom prst="rect">
            <a:avLst/>
          </a:prstGeom>
        </p:spPr>
      </p:pic>
      <p:pic>
        <p:nvPicPr>
          <p:cNvPr id="7" name="Picture 6" descr="fig_0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22" y="3450163"/>
            <a:ext cx="4385401" cy="3257007"/>
          </a:xfrm>
          <a:prstGeom prst="rect">
            <a:avLst/>
          </a:prstGeom>
        </p:spPr>
      </p:pic>
      <p:pic>
        <p:nvPicPr>
          <p:cNvPr id="13" name="Picture 12" descr="fig_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309" y="670224"/>
            <a:ext cx="3071762" cy="2980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g_0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22" r="-17522"/>
          <a:stretch>
            <a:fillRect/>
          </a:stretch>
        </p:blipFill>
        <p:spPr>
          <a:xfrm>
            <a:off x="4295682" y="3233467"/>
            <a:ext cx="5419432" cy="3442759"/>
          </a:xfrm>
        </p:spPr>
      </p:pic>
      <p:pic>
        <p:nvPicPr>
          <p:cNvPr id="5" name="Marcador de contenido 7" descr="Screen shot 2014-09-13 at 6.36.13 PM.png"/>
          <p:cNvPicPr>
            <a:picLocks noChangeAspect="1"/>
          </p:cNvPicPr>
          <p:nvPr/>
        </p:nvPicPr>
        <p:blipFill>
          <a:blip r:embed="rId3"/>
          <a:srcRect l="-41214" r="-41214"/>
          <a:stretch>
            <a:fillRect/>
          </a:stretch>
        </p:blipFill>
        <p:spPr>
          <a:xfrm>
            <a:off x="-969763" y="0"/>
            <a:ext cx="5316115" cy="29236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09111" y="1230372"/>
            <a:ext cx="171967" cy="608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3503164" y="222681"/>
            <a:ext cx="8229600" cy="670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 smtClean="0">
                <a:solidFill>
                  <a:srgbClr val="FFFF00"/>
                </a:solidFill>
              </a:rPr>
              <a:t>ttH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8" name="Picture 7" descr="fig_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19" y="2855392"/>
            <a:ext cx="3938183" cy="3820834"/>
          </a:xfrm>
          <a:prstGeom prst="rect">
            <a:avLst/>
          </a:prstGeom>
        </p:spPr>
      </p:pic>
      <p:pic>
        <p:nvPicPr>
          <p:cNvPr id="9" name="Picture 8" descr="fig_0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419" y="50197"/>
            <a:ext cx="3466983" cy="23603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5682" y="2532226"/>
            <a:ext cx="4699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Run II@ 13TeV  (80 fb</a:t>
            </a:r>
            <a:r>
              <a:rPr lang="en-US" b="1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-1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)</a:t>
            </a:r>
          </a:p>
          <a:p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Observation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of </a:t>
            </a:r>
            <a:r>
              <a:rPr lang="en-US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ttH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production  (5.8 </a:t>
            </a:r>
            <a:r>
              <a:rPr lang="en-US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sigmas</a:t>
            </a: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) </a:t>
            </a:r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146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Part II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1951" y="1417638"/>
            <a:ext cx="4833605" cy="4803775"/>
          </a:xfrm>
        </p:spPr>
        <p:txBody>
          <a:bodyPr>
            <a:normAutofit fontScale="62500" lnSpcReduction="20000"/>
          </a:bodyPr>
          <a:lstStyle/>
          <a:p>
            <a:r>
              <a:rPr lang="en-US" b="1" i="1" dirty="0" smtClean="0"/>
              <a:t>Other (Silver) Channels</a:t>
            </a:r>
          </a:p>
          <a:p>
            <a:pPr>
              <a:buNone/>
            </a:pPr>
            <a:endParaRPr lang="en-US" b="1" dirty="0" smtClean="0"/>
          </a:p>
          <a:p>
            <a:r>
              <a:rPr lang="en-US" b="1" dirty="0" smtClean="0"/>
              <a:t>Detailed study on Couplings</a:t>
            </a:r>
          </a:p>
          <a:p>
            <a:endParaRPr lang="en-US" b="1" dirty="0" smtClean="0"/>
          </a:p>
          <a:p>
            <a:r>
              <a:rPr lang="en-US" b="1" dirty="0" smtClean="0"/>
              <a:t>Higgs width</a:t>
            </a:r>
          </a:p>
          <a:p>
            <a:endParaRPr lang="en-US" b="1" dirty="0" smtClean="0"/>
          </a:p>
          <a:p>
            <a:r>
              <a:rPr lang="en-US" b="1" dirty="0" smtClean="0"/>
              <a:t>Invisibly decaying Higgs</a:t>
            </a:r>
          </a:p>
          <a:p>
            <a:endParaRPr lang="en-US" b="1" dirty="0" smtClean="0"/>
          </a:p>
          <a:p>
            <a:r>
              <a:rPr lang="en-US" b="1" dirty="0" smtClean="0"/>
              <a:t>Higgs and Vacuum Stability</a:t>
            </a:r>
          </a:p>
          <a:p>
            <a:pPr>
              <a:buNone/>
            </a:pPr>
            <a:endParaRPr lang="en-US" b="1" dirty="0" smtClean="0"/>
          </a:p>
          <a:p>
            <a:r>
              <a:rPr lang="en-US" b="1" dirty="0" smtClean="0"/>
              <a:t>Hierarchy Problem &amp; SUSY</a:t>
            </a:r>
          </a:p>
          <a:p>
            <a:endParaRPr lang="en-US" b="1" dirty="0" smtClean="0"/>
          </a:p>
          <a:p>
            <a:r>
              <a:rPr lang="en-US" b="1" dirty="0" smtClean="0"/>
              <a:t>Search for other Higgs</a:t>
            </a:r>
          </a:p>
          <a:p>
            <a:pPr>
              <a:buNone/>
            </a:pPr>
            <a:endParaRPr lang="en-US" b="1" dirty="0" smtClean="0"/>
          </a:p>
          <a:p>
            <a:r>
              <a:rPr lang="en-US" b="1" dirty="0" smtClean="0"/>
              <a:t>What to expect in </a:t>
            </a:r>
            <a:r>
              <a:rPr lang="en-US" b="1" smtClean="0"/>
              <a:t>the future </a:t>
            </a:r>
            <a:r>
              <a:rPr lang="en-US" b="1" dirty="0" smtClean="0"/>
              <a:t>?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00" y="1313974"/>
            <a:ext cx="3530600" cy="3810000"/>
          </a:xfrm>
          <a:prstGeom prst="rect">
            <a:avLst/>
          </a:prstGeom>
        </p:spPr>
      </p:pic>
      <p:pic>
        <p:nvPicPr>
          <p:cNvPr id="6" name="Imagen 5" descr="Screen shot 2014-09-13 at 10.06.5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813" y="106184"/>
            <a:ext cx="1493755" cy="1121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Mechanism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25450"/>
            <a:ext cx="8013700" cy="6007100"/>
          </a:xfrm>
          <a:prstGeom prst="rect">
            <a:avLst/>
          </a:prstGeom>
        </p:spPr>
      </p:pic>
      <p:pic>
        <p:nvPicPr>
          <p:cNvPr id="5" name="Imagen 4" descr="repetition_poster_example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453" y="0"/>
            <a:ext cx="1442547" cy="1083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End Part I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Higgs Mechanism</a:t>
            </a:r>
            <a:br>
              <a:rPr lang="en-US" b="1" dirty="0" smtClean="0"/>
            </a:br>
            <a:r>
              <a:rPr lang="en-US" b="1" dirty="0" smtClean="0"/>
              <a:t>(</a:t>
            </a:r>
            <a:r>
              <a:rPr lang="en-US" b="1" dirty="0" err="1" smtClean="0"/>
              <a:t>Abelian</a:t>
            </a:r>
            <a:r>
              <a:rPr lang="en-US" b="1" dirty="0" smtClean="0"/>
              <a:t> Case)</a:t>
            </a:r>
            <a:endParaRPr lang="en-US" b="1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To understand </a:t>
            </a:r>
            <a:r>
              <a:rPr lang="en-US" smtClean="0"/>
              <a:t>the mechanism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 descr="Screen shot 2015-07-23 at 10.41.56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9684" r="-19684"/>
          <a:stretch>
            <a:fillRect/>
          </a:stretch>
        </p:blipFill>
        <p:spPr>
          <a:xfrm>
            <a:off x="-1199620" y="274638"/>
            <a:ext cx="11827912" cy="6504896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 descr="Screen shot 2015-07-23 at 10.42.44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9249" r="-19249"/>
          <a:stretch>
            <a:fillRect/>
          </a:stretch>
        </p:blipFill>
        <p:spPr>
          <a:xfrm>
            <a:off x="-951356" y="274638"/>
            <a:ext cx="11969280" cy="658264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 descr="Screen shot 2015-07-23 at 10.44.03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0615" r="-20615"/>
          <a:stretch>
            <a:fillRect/>
          </a:stretch>
        </p:blipFill>
        <p:spPr>
          <a:xfrm>
            <a:off x="-1306158" y="274638"/>
            <a:ext cx="11634835" cy="6583362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arcador de contenido 3" descr="Screen shot 2015-07-23 at 10.44.52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8879" r="-18879"/>
          <a:stretch>
            <a:fillRect/>
          </a:stretch>
        </p:blipFill>
        <p:spPr>
          <a:xfrm>
            <a:off x="-1285415" y="0"/>
            <a:ext cx="11983807" cy="6590632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15886</TotalTime>
  <Words>2050</Words>
  <Application>Microsoft Macintosh PowerPoint</Application>
  <PresentationFormat>On-screen Show (4:3)</PresentationFormat>
  <Paragraphs>499</Paragraphs>
  <Slides>96</Slides>
  <Notes>5</Notes>
  <HiddenSlides>0</HiddenSlides>
  <MMClips>2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96</vt:i4>
      </vt:variant>
    </vt:vector>
  </HeadingPairs>
  <TitlesOfParts>
    <vt:vector size="100" baseType="lpstr">
      <vt:lpstr>Tema de Office</vt:lpstr>
      <vt:lpstr>???</vt:lpstr>
      <vt:lpstr>Ecuación</vt:lpstr>
      <vt:lpstr>Equation</vt:lpstr>
      <vt:lpstr>LHC Physics (Higgs I)</vt:lpstr>
      <vt:lpstr>Outline for Part I</vt:lpstr>
      <vt:lpstr>Part II</vt:lpstr>
      <vt:lpstr>Mass</vt:lpstr>
      <vt:lpstr>Lesson 0</vt:lpstr>
      <vt:lpstr>PowerPoint Presentation</vt:lpstr>
      <vt:lpstr>A  world without mass ?</vt:lpstr>
      <vt:lpstr>How to include the mass ?</vt:lpstr>
      <vt:lpstr>Higgs Mechanism</vt:lpstr>
      <vt:lpstr>1964…. </vt:lpstr>
      <vt:lpstr>The BEH Mechanism</vt:lpstr>
      <vt:lpstr>The BEH Mechanism</vt:lpstr>
      <vt:lpstr>The BEH Mechanism</vt:lpstr>
      <vt:lpstr>The BEH Mechanism</vt:lpstr>
      <vt:lpstr>Consistency of Gauge Interactions</vt:lpstr>
      <vt:lpstr>WL+WL-  WL+WL- scattering</vt:lpstr>
      <vt:lpstr>Fermion Masses</vt:lpstr>
      <vt:lpstr>Why such a mass hierarchy ?</vt:lpstr>
      <vt:lpstr>Higgs Couplings to SM </vt:lpstr>
      <vt:lpstr>Higgs Production (LHC) </vt:lpstr>
      <vt:lpstr>Higgs Production (LHC) </vt:lpstr>
      <vt:lpstr>Higgs Program in a Glance</vt:lpstr>
      <vt:lpstr>Beat the  background</vt:lpstr>
      <vt:lpstr>Want  a Nobel?...find a resonance</vt:lpstr>
      <vt:lpstr>The Golden Channels</vt:lpstr>
      <vt:lpstr>The Golden Channels</vt:lpstr>
      <vt:lpstr>Pre-LHC Higgs Results</vt:lpstr>
      <vt:lpstr>Absolute limits on Higgs from LEP</vt:lpstr>
      <vt:lpstr>PowerPoint Presentation</vt:lpstr>
      <vt:lpstr>Tevatron</vt:lpstr>
      <vt:lpstr>Electroweak Fits (indirect Higgs Mass constrains)</vt:lpstr>
      <vt:lpstr>Tevatron in July 2010</vt:lpstr>
      <vt:lpstr>PowerPoint Presentation</vt:lpstr>
      <vt:lpstr>LHC construction</vt:lpstr>
      <vt:lpstr>LHC Construction</vt:lpstr>
      <vt:lpstr>ATLAS</vt:lpstr>
      <vt:lpstr>PowerPoint Presentation</vt:lpstr>
      <vt:lpstr>PowerPoint Presentation</vt:lpstr>
      <vt:lpstr>PowerPoint Presentation</vt:lpstr>
      <vt:lpstr>ATLAS (relevant to photon ID)</vt:lpstr>
      <vt:lpstr>PowerPoint Presentation</vt:lpstr>
      <vt:lpstr>PowerPoint Presentation</vt:lpstr>
      <vt:lpstr>LHC Performance (2010-)</vt:lpstr>
      <vt:lpstr>Multiple Interactions</vt:lpstr>
      <vt:lpstr>Building Blocks</vt:lpstr>
      <vt:lpstr>Building Blocks</vt:lpstr>
      <vt:lpstr>Building Blocks</vt:lpstr>
      <vt:lpstr>Building Blocks</vt:lpstr>
      <vt:lpstr>SM Physics</vt:lpstr>
      <vt:lpstr>Jet Production </vt:lpstr>
      <vt:lpstr>Inclusive photons</vt:lpstr>
      <vt:lpstr>g+jet</vt:lpstr>
      <vt:lpstr>W+jets</vt:lpstr>
      <vt:lpstr>Z+jets</vt:lpstr>
      <vt:lpstr>Top</vt:lpstr>
      <vt:lpstr>SM Cross Section Summary</vt:lpstr>
      <vt:lpstr>SM Cross Section Summary</vt:lpstr>
      <vt:lpstr>Towards the discovery</vt:lpstr>
      <vt:lpstr>Notes on Statistical Significance</vt:lpstr>
      <vt:lpstr>Likelihood ratio</vt:lpstr>
      <vt:lpstr>Only background ?</vt:lpstr>
      <vt:lpstr>CLs   (do not exclude your signal…)</vt:lpstr>
      <vt:lpstr>Building up the peaks..</vt:lpstr>
      <vt:lpstr>The Announcement (4th  July 2012)</vt:lpstr>
      <vt:lpstr>PowerPoint Presentation</vt:lpstr>
      <vt:lpstr>Exciting times....  2011-2012</vt:lpstr>
      <vt:lpstr>Higgs !!</vt:lpstr>
      <vt:lpstr>Higgs !! </vt:lpstr>
      <vt:lpstr>Higgs Discovery</vt:lpstr>
      <vt:lpstr>EPS 2013 High Energy and Particle Physics Prize is awarded to… </vt:lpstr>
      <vt:lpstr>PowerPoint Presentation</vt:lpstr>
      <vt:lpstr>PowerPoint Presentation</vt:lpstr>
      <vt:lpstr>Higgs at the PDG</vt:lpstr>
      <vt:lpstr>Higgs at the PDG (as by 2016)</vt:lpstr>
      <vt:lpstr>EWK fits vs Higgs  </vt:lpstr>
      <vt:lpstr>EWK fits vs Higgs </vt:lpstr>
      <vt:lpstr>PowerPoint Presentation</vt:lpstr>
      <vt:lpstr>Higgs Spin/Parity</vt:lpstr>
      <vt:lpstr>Higgs Spin/Parity (JP = 0+ vs 0-)</vt:lpstr>
      <vt:lpstr>Other (Silver) Channels</vt:lpstr>
      <vt:lpstr>Higgs Program in a Glance</vt:lpstr>
      <vt:lpstr>H  W+W-  llvv</vt:lpstr>
      <vt:lpstr>H  tt </vt:lpstr>
      <vt:lpstr>VH  bb</vt:lpstr>
      <vt:lpstr>VH  bb </vt:lpstr>
      <vt:lpstr>PowerPoint Presentation</vt:lpstr>
      <vt:lpstr>ttH </vt:lpstr>
      <vt:lpstr>PowerPoint Presentation</vt:lpstr>
      <vt:lpstr>Part II</vt:lpstr>
      <vt:lpstr>End Part I</vt:lpstr>
      <vt:lpstr>Higgs Mechanism (Abelian Case)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ifae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mario martinez</dc:creator>
  <cp:lastModifiedBy>Mario Martinez Perez</cp:lastModifiedBy>
  <cp:revision>245</cp:revision>
  <dcterms:created xsi:type="dcterms:W3CDTF">2015-07-23T08:38:56Z</dcterms:created>
  <dcterms:modified xsi:type="dcterms:W3CDTF">2022-09-08T07:48:18Z</dcterms:modified>
</cp:coreProperties>
</file>