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82" r:id="rId5"/>
    <p:sldId id="283" r:id="rId6"/>
    <p:sldId id="284" r:id="rId7"/>
    <p:sldId id="27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69" r:id="rId20"/>
    <p:sldId id="271" r:id="rId21"/>
    <p:sldId id="273" r:id="rId22"/>
    <p:sldId id="275" r:id="rId23"/>
    <p:sldId id="279" r:id="rId24"/>
    <p:sldId id="280" r:id="rId25"/>
    <p:sldId id="281" r:id="rId26"/>
    <p:sldId id="277" r:id="rId27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2EB2C8-EA6B-4D94-AD07-DA3A73876CE5}" v="4" dt="2019-12-11T07:17:09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ktarios Lathiotakis" userId="b3d800f478f49e18" providerId="LiveId" clId="{187864B9-CC07-43B7-B4F0-CF88C546A269}"/>
    <pc:docChg chg="custSel modSld">
      <pc:chgData name="Nektarios Lathiotakis" userId="b3d800f478f49e18" providerId="LiveId" clId="{187864B9-CC07-43B7-B4F0-CF88C546A269}" dt="2019-12-11T07:21:51.904" v="151" actId="20577"/>
      <pc:docMkLst>
        <pc:docMk/>
      </pc:docMkLst>
      <pc:sldChg chg="modSp">
        <pc:chgData name="Nektarios Lathiotakis" userId="b3d800f478f49e18" providerId="LiveId" clId="{187864B9-CC07-43B7-B4F0-CF88C546A269}" dt="2019-12-11T07:21:51.904" v="151" actId="20577"/>
        <pc:sldMkLst>
          <pc:docMk/>
          <pc:sldMk cId="1584637101" sldId="282"/>
        </pc:sldMkLst>
        <pc:spChg chg="mod">
          <ac:chgData name="Nektarios Lathiotakis" userId="b3d800f478f49e18" providerId="LiveId" clId="{187864B9-CC07-43B7-B4F0-CF88C546A269}" dt="2019-12-11T07:21:51.904" v="151" actId="20577"/>
          <ac:spMkLst>
            <pc:docMk/>
            <pc:sldMk cId="1584637101" sldId="282"/>
            <ac:spMk id="19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6.t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4"/>
          <p:cNvPicPr/>
          <p:nvPr/>
        </p:nvPicPr>
        <p:blipFill>
          <a:blip r:embed="rId2"/>
          <a:stretch/>
        </p:blipFill>
        <p:spPr>
          <a:xfrm>
            <a:off x="4406760" y="4259160"/>
            <a:ext cx="1082880" cy="1036440"/>
          </a:xfrm>
          <a:prstGeom prst="rect">
            <a:avLst/>
          </a:prstGeom>
          <a:ln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244440" y="603360"/>
            <a:ext cx="940752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FF0000"/>
                </a:solidFill>
                <a:latin typeface="Times New Roman"/>
                <a:ea typeface="Arial"/>
              </a:rPr>
              <a:t>Theoretical ab-initio study of graphene vacancies and pyridinic defects for gas separation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412200" y="2118600"/>
            <a:ext cx="9072000" cy="174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N. N. Lathiotakis, Z. G.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Fthenakis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and I. D. Petsalakis</a:t>
            </a: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Theoretical and Physical Chemistry Institute, National Hellenic Research Foundation, </a:t>
            </a: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Vass. Constantinou 48, 11635 Athens, Greece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71DA554-B8BC-4B2D-AD9D-8BD8435F904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724733" y="4218247"/>
            <a:ext cx="1082880" cy="958634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AC142C-23A0-4B03-AA64-A388DA953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99" y="4207756"/>
            <a:ext cx="1728038" cy="989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905120" y="133560"/>
            <a:ext cx="55620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He permeance through octagon</a:t>
            </a:r>
            <a:endParaRPr lang="en-US" sz="28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4349880" y="772920"/>
            <a:ext cx="44949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Distortion of the surface is much less pronounced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Barrier: </a:t>
            </a:r>
            <a:endParaRPr lang="en-US" sz="1800" b="0" strike="noStrike" spc="-1" dirty="0">
              <a:latin typeface="Arial"/>
            </a:endParaRPr>
          </a:p>
        </p:txBody>
      </p:sp>
      <p:graphicFrame>
        <p:nvGraphicFramePr>
          <p:cNvPr id="219" name="Table 3"/>
          <p:cNvGraphicFramePr/>
          <p:nvPr>
            <p:extLst>
              <p:ext uri="{D42A27DB-BD31-4B8C-83A1-F6EECF244321}">
                <p14:modId xmlns:p14="http://schemas.microsoft.com/office/powerpoint/2010/main" val="738721594"/>
              </p:ext>
            </p:extLst>
          </p:nvPr>
        </p:nvGraphicFramePr>
        <p:xfrm>
          <a:off x="6559200" y="1366560"/>
          <a:ext cx="2285640" cy="1111680"/>
        </p:xfrm>
        <a:graphic>
          <a:graphicData uri="http://schemas.openxmlformats.org/drawingml/2006/table">
            <a:tbl>
              <a:tblPr/>
              <a:tblGrid>
                <a:gridCol w="138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B3LYP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2.89 eV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B3LYP-D3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2.89 eV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M06-2X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2.78 eV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0" name="CustomShape 4"/>
          <p:cNvSpPr/>
          <p:nvPr/>
        </p:nvSpPr>
        <p:spPr>
          <a:xfrm>
            <a:off x="1905120" y="3084840"/>
            <a:ext cx="10569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d=0.02 Å 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21" name="Picture 4"/>
          <p:cNvPicPr/>
          <p:nvPr/>
        </p:nvPicPr>
        <p:blipFill>
          <a:blip r:embed="rId2"/>
          <a:stretch/>
        </p:blipFill>
        <p:spPr>
          <a:xfrm>
            <a:off x="4545360" y="2635920"/>
            <a:ext cx="4299480" cy="2729880"/>
          </a:xfrm>
          <a:prstGeom prst="rect">
            <a:avLst/>
          </a:prstGeom>
          <a:ln>
            <a:noFill/>
          </a:ln>
        </p:spPr>
      </p:pic>
      <p:pic>
        <p:nvPicPr>
          <p:cNvPr id="222" name="Picture 7"/>
          <p:cNvPicPr/>
          <p:nvPr/>
        </p:nvPicPr>
        <p:blipFill>
          <a:blip r:embed="rId3"/>
          <a:stretch/>
        </p:blipFill>
        <p:spPr>
          <a:xfrm>
            <a:off x="1125360" y="727920"/>
            <a:ext cx="2630880" cy="2107080"/>
          </a:xfrm>
          <a:prstGeom prst="rect">
            <a:avLst/>
          </a:prstGeom>
          <a:ln>
            <a:noFill/>
          </a:ln>
        </p:spPr>
      </p:pic>
      <p:pic>
        <p:nvPicPr>
          <p:cNvPr id="223" name="Picture 17"/>
          <p:cNvPicPr/>
          <p:nvPr/>
        </p:nvPicPr>
        <p:blipFill>
          <a:blip r:embed="rId4"/>
          <a:stretch/>
        </p:blipFill>
        <p:spPr>
          <a:xfrm>
            <a:off x="1125360" y="3449520"/>
            <a:ext cx="2634120" cy="1916280"/>
          </a:xfrm>
          <a:prstGeom prst="rect">
            <a:avLst/>
          </a:prstGeom>
          <a:ln>
            <a:noFill/>
          </a:ln>
        </p:spPr>
      </p:pic>
      <p:pic>
        <p:nvPicPr>
          <p:cNvPr id="224" name="Picture 4"/>
          <p:cNvPicPr/>
          <p:nvPr/>
        </p:nvPicPr>
        <p:blipFill>
          <a:blip r:embed="rId5"/>
          <a:stretch/>
        </p:blipFill>
        <p:spPr>
          <a:xfrm>
            <a:off x="9136800" y="133560"/>
            <a:ext cx="797760" cy="80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905120" y="133560"/>
            <a:ext cx="5562000" cy="80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Conclusions so far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1523880" y="1219320"/>
            <a:ext cx="6095160" cy="393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DFT approximations can be very accurate for the problem at hand (M06-2X).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Dispersion corrections are not very significant, strong covalent nature of interactions due to the large degree of deformation.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The barriers for “ordered” grain boundaries where different polygons than hexagons exist are impermeable.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227" name="Picture 4"/>
          <p:cNvPicPr/>
          <p:nvPr/>
        </p:nvPicPr>
        <p:blipFill>
          <a:blip r:embed="rId2"/>
          <a:stretch/>
        </p:blipFill>
        <p:spPr>
          <a:xfrm>
            <a:off x="9136800" y="133560"/>
            <a:ext cx="797760" cy="80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ABE0A1-61FE-4E9D-AE03-42924D96F29B}"/>
              </a:ext>
            </a:extLst>
          </p:cNvPr>
          <p:cNvSpPr txBox="1"/>
          <p:nvPr/>
        </p:nvSpPr>
        <p:spPr>
          <a:xfrm>
            <a:off x="2892973" y="2347485"/>
            <a:ext cx="396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Pyridinic pores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2099880" y="110160"/>
            <a:ext cx="5962680" cy="66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Systems with pyridinic defects</a:t>
            </a:r>
            <a:endParaRPr lang="en-US" sz="28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976812" y="534600"/>
            <a:ext cx="8127000" cy="1759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FF0000"/>
              </a:buClr>
              <a:buFont typeface="StarSymbol"/>
              <a:buAutoNum type="arabicPeriod"/>
            </a:pPr>
            <a:r>
              <a:rPr lang="en-US" sz="1800" b="0" strike="noStrike" spc="-1" dirty="0">
                <a:latin typeface="Calibri"/>
                <a:ea typeface="DejaVu Sans"/>
              </a:rPr>
              <a:t>Several pyridinic pores 1-6 N atoms (1-6 C vacancies)</a:t>
            </a:r>
            <a:endParaRPr lang="en-US" sz="1800" b="0" strike="noStrike" spc="-1" dirty="0">
              <a:solidFill>
                <a:srgbClr val="FF0000"/>
              </a:solidFill>
              <a:latin typeface="Arial"/>
              <a:ea typeface="DejaVu Sans"/>
            </a:endParaRPr>
          </a:p>
          <a:p>
            <a:pPr marL="800280" lvl="1" indent="-342000">
              <a:lnSpc>
                <a:spcPct val="100000"/>
              </a:lnSpc>
              <a:buClr>
                <a:srgbClr val="FF0000"/>
              </a:buClr>
              <a:buFont typeface="StarSymbol"/>
              <a:buAutoNum type="arabicPeriod"/>
            </a:pPr>
            <a:r>
              <a:rPr lang="en-US" sz="1800" b="0" strike="noStrike" spc="-1" dirty="0">
                <a:latin typeface="Calibri"/>
                <a:ea typeface="DejaVu Sans"/>
              </a:rPr>
              <a:t>Study of the energy barriers </a:t>
            </a:r>
            <a:endParaRPr lang="en-US" sz="1800" b="0" strike="noStrike" spc="-1" dirty="0">
              <a:solidFill>
                <a:srgbClr val="FF0000"/>
              </a:solidFill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FF0000"/>
              </a:buClr>
              <a:buFont typeface="StarSymbol"/>
              <a:buAutoNum type="arabicPeriod"/>
            </a:pPr>
            <a:r>
              <a:rPr lang="en-US" sz="1800" b="0" strike="noStrike" spc="-1" dirty="0">
                <a:latin typeface="Calibri"/>
              </a:rPr>
              <a:t>Method:</a:t>
            </a: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800" b="0" strike="noStrike" spc="-1" dirty="0" err="1">
                <a:latin typeface="Calibri"/>
              </a:rPr>
              <a:t>Oniom</a:t>
            </a:r>
            <a:r>
              <a:rPr lang="en-US" sz="1800" b="0" strike="noStrike" spc="-1" dirty="0">
                <a:latin typeface="Calibri"/>
              </a:rPr>
              <a:t> method, Gaussian 16, </a:t>
            </a:r>
            <a:endParaRPr lang="en-US" sz="1800" b="0" strike="noStrike" spc="-1" dirty="0">
              <a:latin typeface="Arial"/>
            </a:endParaRPr>
          </a:p>
          <a:p>
            <a:pPr marL="1080000" lvl="4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Calibri"/>
              </a:rPr>
              <a:t>M06-2X functional , 6-31g(</a:t>
            </a:r>
            <a:r>
              <a:rPr lang="en-US" sz="1800" b="0" strike="noStrike" spc="-1" dirty="0" err="1">
                <a:latin typeface="Calibri"/>
              </a:rPr>
              <a:t>d,p</a:t>
            </a:r>
            <a:r>
              <a:rPr lang="en-US" sz="1800" b="0" strike="noStrike" spc="-1" dirty="0">
                <a:latin typeface="Calibri"/>
              </a:rPr>
              <a:t>) (</a:t>
            </a:r>
            <a:r>
              <a:rPr lang="en-US" sz="1800" b="0" strike="noStrike" spc="-1" dirty="0" err="1">
                <a:latin typeface="Calibri"/>
              </a:rPr>
              <a:t>Zhao&amp;Truhlar</a:t>
            </a:r>
            <a:r>
              <a:rPr lang="en-US" sz="1800" b="0" strike="noStrike" spc="-1" dirty="0">
                <a:latin typeface="Calibri"/>
              </a:rPr>
              <a:t>, </a:t>
            </a:r>
            <a:r>
              <a:rPr lang="en-US" sz="1800" b="0" strike="noStrike" spc="-1" dirty="0" err="1">
                <a:latin typeface="Calibri"/>
              </a:rPr>
              <a:t>Theor</a:t>
            </a:r>
            <a:r>
              <a:rPr lang="en-US" sz="1800" b="0" strike="noStrike" spc="-1" dirty="0">
                <a:latin typeface="Calibri"/>
              </a:rPr>
              <a:t>. </a:t>
            </a:r>
            <a:r>
              <a:rPr lang="en-US" spc="-1" dirty="0">
                <a:latin typeface="Calibri"/>
              </a:rPr>
              <a:t>Chem. Acc. </a:t>
            </a:r>
            <a:r>
              <a:rPr lang="en-US" b="1" spc="-1" dirty="0">
                <a:latin typeface="Calibri"/>
              </a:rPr>
              <a:t>120</a:t>
            </a:r>
            <a:r>
              <a:rPr lang="en-US" spc="-1" dirty="0">
                <a:latin typeface="Calibri"/>
              </a:rPr>
              <a:t> 215)</a:t>
            </a:r>
            <a:endParaRPr lang="en-US" sz="1800" b="0" strike="noStrike" spc="-1" dirty="0">
              <a:latin typeface="Arial"/>
            </a:endParaRPr>
          </a:p>
          <a:p>
            <a:pPr marL="1080000" lvl="4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Calibri"/>
              </a:rPr>
              <a:t>B3LYP functional, 3-21g</a:t>
            </a:r>
            <a:endParaRPr lang="en-US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	</a:t>
            </a:r>
            <a:endParaRPr lang="en-US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81D3C-E636-46EA-818C-8BA388EF70A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136800" y="133560"/>
            <a:ext cx="797760" cy="802080"/>
          </a:xfrm>
          <a:prstGeom prst="rect">
            <a:avLst/>
          </a:prstGeom>
          <a:ln>
            <a:noFill/>
          </a:ln>
        </p:spPr>
      </p:pic>
      <p:sp>
        <p:nvSpPr>
          <p:cNvPr id="6" name="CustomShape 1">
            <a:extLst>
              <a:ext uri="{FF2B5EF4-FFF2-40B4-BE49-F238E27FC236}">
                <a16:creationId xmlns:a16="http://schemas.microsoft.com/office/drawing/2014/main" id="{78046429-9428-4D1D-B4AF-05C5CB03E30A}"/>
              </a:ext>
            </a:extLst>
          </p:cNvPr>
          <p:cNvSpPr/>
          <p:nvPr/>
        </p:nvSpPr>
        <p:spPr>
          <a:xfrm>
            <a:off x="243869" y="2489676"/>
            <a:ext cx="907092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1N-He (1 C vacancy)</a:t>
            </a:r>
            <a:endParaRPr lang="en-US" sz="24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7" name="Picture 105">
            <a:extLst>
              <a:ext uri="{FF2B5EF4-FFF2-40B4-BE49-F238E27FC236}">
                <a16:creationId xmlns:a16="http://schemas.microsoft.com/office/drawing/2014/main" id="{04308095-794A-4C11-BF94-2290B57AC04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57766" y="2932030"/>
            <a:ext cx="2724480" cy="2031120"/>
          </a:xfrm>
          <a:prstGeom prst="rect">
            <a:avLst/>
          </a:prstGeom>
          <a:ln>
            <a:noFill/>
          </a:ln>
        </p:spPr>
      </p:pic>
      <p:pic>
        <p:nvPicPr>
          <p:cNvPr id="8" name="Picture 104">
            <a:extLst>
              <a:ext uri="{FF2B5EF4-FFF2-40B4-BE49-F238E27FC236}">
                <a16:creationId xmlns:a16="http://schemas.microsoft.com/office/drawing/2014/main" id="{2AACD15A-9E53-45C5-B535-2880AEDD520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753937" y="2935424"/>
            <a:ext cx="3349875" cy="2031120"/>
          </a:xfrm>
          <a:prstGeom prst="rect">
            <a:avLst/>
          </a:prstGeom>
          <a:ln>
            <a:noFill/>
          </a:ln>
        </p:spPr>
      </p:pic>
      <p:sp>
        <p:nvSpPr>
          <p:cNvPr id="9" name="CustomShape 3">
            <a:extLst>
              <a:ext uri="{FF2B5EF4-FFF2-40B4-BE49-F238E27FC236}">
                <a16:creationId xmlns:a16="http://schemas.microsoft.com/office/drawing/2014/main" id="{22465EC9-484C-4C89-810F-25A073421F61}"/>
              </a:ext>
            </a:extLst>
          </p:cNvPr>
          <p:cNvSpPr/>
          <p:nvPr/>
        </p:nvSpPr>
        <p:spPr>
          <a:xfrm>
            <a:off x="1412728" y="4963150"/>
            <a:ext cx="232992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Top view, d=5.0 Å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33453553-6D9E-459E-88F2-99E4AC46F260}"/>
              </a:ext>
            </a:extLst>
          </p:cNvPr>
          <p:cNvSpPr/>
          <p:nvPr/>
        </p:nvSpPr>
        <p:spPr>
          <a:xfrm>
            <a:off x="6972840" y="4942957"/>
            <a:ext cx="108972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D=-0.5 Å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1" name="CustomShape 5">
            <a:extLst>
              <a:ext uri="{FF2B5EF4-FFF2-40B4-BE49-F238E27FC236}">
                <a16:creationId xmlns:a16="http://schemas.microsoft.com/office/drawing/2014/main" id="{A7E548EF-A85B-4A3F-833B-BF60ED31410B}"/>
              </a:ext>
            </a:extLst>
          </p:cNvPr>
          <p:cNvSpPr/>
          <p:nvPr/>
        </p:nvSpPr>
        <p:spPr>
          <a:xfrm>
            <a:off x="3853926" y="3699178"/>
            <a:ext cx="1900011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Barrier: ~ 4.7 eV</a:t>
            </a:r>
            <a:endParaRPr lang="en-US" sz="180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04000" y="226080"/>
            <a:ext cx="9070920" cy="4676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2N-He (1 C vacancy)</a:t>
            </a:r>
            <a:endParaRPr lang="en-US" sz="28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1587612" y="3991370"/>
            <a:ext cx="232992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Top view, d=5.0 A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6778229" y="3947300"/>
            <a:ext cx="155376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D=-0.4 A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4035940" y="4549137"/>
            <a:ext cx="1852479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Barrier: ~ 3.5 eV</a:t>
            </a:r>
            <a:endParaRPr lang="en-US" sz="18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44" name="Picture 113"/>
          <p:cNvPicPr/>
          <p:nvPr/>
        </p:nvPicPr>
        <p:blipFill rotWithShape="1">
          <a:blip r:embed="rId2"/>
          <a:srcRect t="13304" b="20671"/>
          <a:stretch/>
        </p:blipFill>
        <p:spPr>
          <a:xfrm>
            <a:off x="5263416" y="1121413"/>
            <a:ext cx="3915595" cy="2741139"/>
          </a:xfrm>
          <a:prstGeom prst="rect">
            <a:avLst/>
          </a:prstGeom>
          <a:ln>
            <a:noFill/>
          </a:ln>
        </p:spPr>
      </p:pic>
      <p:pic>
        <p:nvPicPr>
          <p:cNvPr id="245" name="Picture 114"/>
          <p:cNvPicPr/>
          <p:nvPr/>
        </p:nvPicPr>
        <p:blipFill rotWithShape="1">
          <a:blip r:embed="rId3"/>
          <a:srcRect l="8703" t="3030" r="8022" b="4573"/>
          <a:stretch/>
        </p:blipFill>
        <p:spPr>
          <a:xfrm>
            <a:off x="901613" y="1095853"/>
            <a:ext cx="3701918" cy="2821878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676CB8-058A-4896-B839-4400B5ADD5E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136800" y="133560"/>
            <a:ext cx="797760" cy="80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504000" y="226080"/>
            <a:ext cx="9183910" cy="4124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3N-He (1 C vacancy)</a:t>
            </a:r>
            <a:endParaRPr lang="en-US" sz="24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1330113" y="4129150"/>
            <a:ext cx="232992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Top view, d=</a:t>
            </a:r>
            <a:r>
              <a:rPr lang="en-US" spc="-1" dirty="0">
                <a:solidFill>
                  <a:srgbClr val="000000"/>
                </a:solidFill>
              </a:rPr>
              <a:t>5.0 Å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6640436" y="3826398"/>
            <a:ext cx="155376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D=-0.4 </a:t>
            </a:r>
            <a:r>
              <a:rPr lang="en-US" spc="-1" dirty="0">
                <a:solidFill>
                  <a:srgbClr val="000000"/>
                </a:solidFill>
              </a:rPr>
              <a:t>Å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3783757" y="4389120"/>
            <a:ext cx="1866724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Barrier: ~ 3.7 eV</a:t>
            </a:r>
            <a:endParaRPr lang="en-US" sz="18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51" name="Picture 119"/>
          <p:cNvPicPr/>
          <p:nvPr/>
        </p:nvPicPr>
        <p:blipFill>
          <a:blip r:embed="rId2"/>
          <a:stretch/>
        </p:blipFill>
        <p:spPr>
          <a:xfrm>
            <a:off x="449820" y="935830"/>
            <a:ext cx="3901320" cy="3147840"/>
          </a:xfrm>
          <a:prstGeom prst="rect">
            <a:avLst/>
          </a:prstGeom>
          <a:ln>
            <a:noFill/>
          </a:ln>
        </p:spPr>
      </p:pic>
      <p:pic>
        <p:nvPicPr>
          <p:cNvPr id="252" name="Picture 120"/>
          <p:cNvPicPr/>
          <p:nvPr/>
        </p:nvPicPr>
        <p:blipFill>
          <a:blip r:embed="rId3"/>
          <a:srcRect t="15884" b="17385"/>
          <a:stretch/>
        </p:blipFill>
        <p:spPr>
          <a:xfrm>
            <a:off x="4840014" y="1260119"/>
            <a:ext cx="4526453" cy="2512597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C6DAA9-FBDB-4E37-B68B-D6B5E0E4C8D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136800" y="133560"/>
            <a:ext cx="797760" cy="80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504000" y="226080"/>
            <a:ext cx="9070920" cy="579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accent1"/>
                </a:solidFill>
                <a:latin typeface="Arial"/>
                <a:ea typeface="DejaVu Sans"/>
              </a:rPr>
              <a:t>4N-He (2 C vacancies)</a:t>
            </a:r>
            <a:endParaRPr lang="en-US" sz="32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57" name="CustomShape 4"/>
          <p:cNvSpPr/>
          <p:nvPr/>
        </p:nvSpPr>
        <p:spPr>
          <a:xfrm>
            <a:off x="4487400" y="4601018"/>
            <a:ext cx="3939269" cy="80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Barrier: 1.56 eV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There is an equilibrium distance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258" name="Picture 125"/>
          <p:cNvPicPr/>
          <p:nvPr/>
        </p:nvPicPr>
        <p:blipFill>
          <a:blip r:embed="rId2"/>
          <a:stretch/>
        </p:blipFill>
        <p:spPr>
          <a:xfrm>
            <a:off x="551879" y="968919"/>
            <a:ext cx="3194639" cy="2310309"/>
          </a:xfrm>
          <a:prstGeom prst="rect">
            <a:avLst/>
          </a:prstGeom>
          <a:ln>
            <a:noFill/>
          </a:ln>
        </p:spPr>
      </p:pic>
      <p:pic>
        <p:nvPicPr>
          <p:cNvPr id="259" name="Picture 126"/>
          <p:cNvPicPr/>
          <p:nvPr/>
        </p:nvPicPr>
        <p:blipFill>
          <a:blip r:embed="rId3"/>
          <a:srcRect l="5974" t="14809" r="10362" b="18527"/>
          <a:stretch/>
        </p:blipFill>
        <p:spPr>
          <a:xfrm>
            <a:off x="550491" y="3442866"/>
            <a:ext cx="3194638" cy="1939041"/>
          </a:xfrm>
          <a:prstGeom prst="rect">
            <a:avLst/>
          </a:prstGeom>
          <a:ln>
            <a:noFill/>
          </a:ln>
        </p:spPr>
      </p:pic>
      <p:pic>
        <p:nvPicPr>
          <p:cNvPr id="260" name="Picture 127"/>
          <p:cNvPicPr/>
          <p:nvPr/>
        </p:nvPicPr>
        <p:blipFill rotWithShape="1">
          <a:blip r:embed="rId4"/>
          <a:srcRect t="13089" r="9228" b="5092"/>
          <a:stretch/>
        </p:blipFill>
        <p:spPr>
          <a:xfrm>
            <a:off x="3746519" y="968919"/>
            <a:ext cx="5074287" cy="3443468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3A5E58-1915-4866-970C-F07A4942F23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136800" y="133560"/>
            <a:ext cx="797760" cy="80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504000" y="226080"/>
            <a:ext cx="9070920" cy="4754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5N-He (3C vacancies)</a:t>
            </a:r>
            <a:endParaRPr lang="en-US" sz="24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6334597" y="1122504"/>
            <a:ext cx="3208351" cy="645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lmost no </a:t>
            </a:r>
            <a:r>
              <a:rPr lang="en-US" spc="-1" dirty="0">
                <a:solidFill>
                  <a:srgbClr val="000000"/>
                </a:solidFill>
              </a:rPr>
              <a:t>buckling </a:t>
            </a: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FF0000"/>
                </a:solidFill>
              </a:rPr>
              <a:t>Barrier = 0.84 eV (9750 K) </a:t>
            </a:r>
            <a:endParaRPr lang="en-US" sz="18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66" name="Picture 132"/>
          <p:cNvPicPr/>
          <p:nvPr/>
        </p:nvPicPr>
        <p:blipFill rotWithShape="1">
          <a:blip r:embed="rId2"/>
          <a:srcRect l="15608" t="12581" r="14906" b="11111"/>
          <a:stretch/>
        </p:blipFill>
        <p:spPr>
          <a:xfrm>
            <a:off x="1166649" y="701566"/>
            <a:ext cx="2388476" cy="2093309"/>
          </a:xfrm>
          <a:prstGeom prst="rect">
            <a:avLst/>
          </a:prstGeom>
          <a:ln>
            <a:noFill/>
          </a:ln>
        </p:spPr>
      </p:pic>
      <p:pic>
        <p:nvPicPr>
          <p:cNvPr id="267" name="Picture 133"/>
          <p:cNvPicPr/>
          <p:nvPr/>
        </p:nvPicPr>
        <p:blipFill rotWithShape="1">
          <a:blip r:embed="rId3"/>
          <a:srcRect l="2823" t="12624" r="10001" b="4264"/>
          <a:stretch/>
        </p:blipFill>
        <p:spPr>
          <a:xfrm>
            <a:off x="3641834" y="701566"/>
            <a:ext cx="2692763" cy="2133709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2A3B10-C416-44F4-8DAE-B272EB0BF2E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136800" y="133560"/>
            <a:ext cx="797760" cy="802080"/>
          </a:xfrm>
          <a:prstGeom prst="rect">
            <a:avLst/>
          </a:prstGeom>
          <a:ln>
            <a:noFill/>
          </a:ln>
        </p:spPr>
      </p:pic>
      <p:pic>
        <p:nvPicPr>
          <p:cNvPr id="14" name="Picture 138">
            <a:extLst>
              <a:ext uri="{FF2B5EF4-FFF2-40B4-BE49-F238E27FC236}">
                <a16:creationId xmlns:a16="http://schemas.microsoft.com/office/drawing/2014/main" id="{30F621C5-5AAF-47C3-A7A4-623709812C36}"/>
              </a:ext>
            </a:extLst>
          </p:cNvPr>
          <p:cNvPicPr/>
          <p:nvPr/>
        </p:nvPicPr>
        <p:blipFill rotWithShape="1">
          <a:blip r:embed="rId5"/>
          <a:srcRect l="21591" t="15146" r="19949" b="17946"/>
          <a:stretch/>
        </p:blipFill>
        <p:spPr>
          <a:xfrm>
            <a:off x="1166649" y="3379893"/>
            <a:ext cx="2475185" cy="2064578"/>
          </a:xfrm>
          <a:prstGeom prst="rect">
            <a:avLst/>
          </a:prstGeom>
          <a:ln>
            <a:noFill/>
          </a:ln>
        </p:spPr>
      </p:pic>
      <p:sp>
        <p:nvSpPr>
          <p:cNvPr id="15" name="CustomShape 1">
            <a:extLst>
              <a:ext uri="{FF2B5EF4-FFF2-40B4-BE49-F238E27FC236}">
                <a16:creationId xmlns:a16="http://schemas.microsoft.com/office/drawing/2014/main" id="{FBCE6754-A0FE-4A87-B6E7-8ED0F6C77469}"/>
              </a:ext>
            </a:extLst>
          </p:cNvPr>
          <p:cNvSpPr/>
          <p:nvPr/>
        </p:nvSpPr>
        <p:spPr>
          <a:xfrm>
            <a:off x="396269" y="2904407"/>
            <a:ext cx="9070920" cy="4754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00" spc="-1" dirty="0">
                <a:solidFill>
                  <a:srgbClr val="0070C0"/>
                </a:solidFill>
                <a:latin typeface="Arial"/>
                <a:ea typeface="DejaVu Sans"/>
              </a:rPr>
              <a:t>6</a:t>
            </a:r>
            <a:r>
              <a:rPr lang="en-US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N-He (6C vacancies)</a:t>
            </a:r>
            <a:endParaRPr lang="en-US" sz="24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4745C148-343F-4E5E-A205-60CEB5E4C202}"/>
              </a:ext>
            </a:extLst>
          </p:cNvPr>
          <p:cNvSpPr/>
          <p:nvPr/>
        </p:nvSpPr>
        <p:spPr>
          <a:xfrm>
            <a:off x="3815212" y="3994570"/>
            <a:ext cx="420552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No buckling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7" name="CustomShape 4">
            <a:extLst>
              <a:ext uri="{FF2B5EF4-FFF2-40B4-BE49-F238E27FC236}">
                <a16:creationId xmlns:a16="http://schemas.microsoft.com/office/drawing/2014/main" id="{081C6BE1-069F-481C-B145-9C95F2EE9094}"/>
              </a:ext>
            </a:extLst>
          </p:cNvPr>
          <p:cNvSpPr/>
          <p:nvPr/>
        </p:nvSpPr>
        <p:spPr>
          <a:xfrm>
            <a:off x="3815212" y="4539188"/>
            <a:ext cx="431172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Almost </a:t>
            </a:r>
            <a:r>
              <a:rPr lang="en-US" spc="-1" dirty="0">
                <a:solidFill>
                  <a:srgbClr val="FF0000"/>
                </a:solidFill>
                <a:latin typeface="Arial"/>
                <a:ea typeface="DejaVu Sans"/>
              </a:rPr>
              <a:t>0</a:t>
            </a:r>
            <a:r>
              <a:rPr lang="en-US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 Barrier: 0.0072 eV (83.5 K)</a:t>
            </a:r>
            <a:endParaRPr lang="en-US" sz="180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504000" y="226080"/>
            <a:ext cx="9070920" cy="4030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5N-H</a:t>
            </a:r>
            <a:r>
              <a:rPr lang="en-US" sz="2400" b="0" strike="noStrike" spc="-1" baseline="-25000" dirty="0">
                <a:solidFill>
                  <a:srgbClr val="0070C0"/>
                </a:solidFill>
                <a:latin typeface="Arial"/>
                <a:ea typeface="DejaVu Sans"/>
              </a:rPr>
              <a:t>2</a:t>
            </a:r>
            <a:r>
              <a:rPr lang="en-US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Ο (3 C vacancies)</a:t>
            </a:r>
            <a:endParaRPr lang="en-US" sz="24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76" name="CustomShape 2"/>
          <p:cNvSpPr/>
          <p:nvPr/>
        </p:nvSpPr>
        <p:spPr>
          <a:xfrm>
            <a:off x="1036026" y="574248"/>
            <a:ext cx="232992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D=-0.5 </a:t>
            </a:r>
            <a:r>
              <a:rPr lang="en-US" spc="-1" dirty="0">
                <a:solidFill>
                  <a:srgbClr val="000000"/>
                </a:solidFill>
              </a:rPr>
              <a:t>Å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6313443" y="1383386"/>
            <a:ext cx="420552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Buckling is present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6313443" y="1812146"/>
            <a:ext cx="204084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Barrier: ~ 3.52 eV </a:t>
            </a:r>
            <a:endParaRPr lang="en-US" sz="18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79" name="Picture 143"/>
          <p:cNvPicPr/>
          <p:nvPr/>
        </p:nvPicPr>
        <p:blipFill rotWithShape="1">
          <a:blip r:embed="rId2"/>
          <a:srcRect l="5711" t="20027" r="4847" b="23643"/>
          <a:stretch/>
        </p:blipFill>
        <p:spPr>
          <a:xfrm>
            <a:off x="1111486" y="919848"/>
            <a:ext cx="3428983" cy="1460745"/>
          </a:xfrm>
          <a:prstGeom prst="rect">
            <a:avLst/>
          </a:prstGeom>
          <a:ln>
            <a:noFill/>
          </a:ln>
        </p:spPr>
      </p:pic>
      <p:pic>
        <p:nvPicPr>
          <p:cNvPr id="8" name="Picture 147">
            <a:extLst>
              <a:ext uri="{FF2B5EF4-FFF2-40B4-BE49-F238E27FC236}">
                <a16:creationId xmlns:a16="http://schemas.microsoft.com/office/drawing/2014/main" id="{0CAC150F-D517-4228-9B58-BC99A83532F1}"/>
              </a:ext>
            </a:extLst>
          </p:cNvPr>
          <p:cNvPicPr/>
          <p:nvPr/>
        </p:nvPicPr>
        <p:blipFill rotWithShape="1">
          <a:blip r:embed="rId3"/>
          <a:srcRect l="9332" t="13933" r="9393" b="14822"/>
          <a:stretch/>
        </p:blipFill>
        <p:spPr>
          <a:xfrm>
            <a:off x="1111486" y="3181521"/>
            <a:ext cx="3090042" cy="2159878"/>
          </a:xfrm>
          <a:prstGeom prst="rect">
            <a:avLst/>
          </a:prstGeom>
          <a:ln>
            <a:noFill/>
          </a:ln>
        </p:spPr>
      </p:pic>
      <p:sp>
        <p:nvSpPr>
          <p:cNvPr id="9" name="CustomShape 1">
            <a:extLst>
              <a:ext uri="{FF2B5EF4-FFF2-40B4-BE49-F238E27FC236}">
                <a16:creationId xmlns:a16="http://schemas.microsoft.com/office/drawing/2014/main" id="{9C4EA163-4C93-4092-94C3-ABFA84F25137}"/>
              </a:ext>
            </a:extLst>
          </p:cNvPr>
          <p:cNvSpPr/>
          <p:nvPr/>
        </p:nvSpPr>
        <p:spPr>
          <a:xfrm>
            <a:off x="504000" y="2612726"/>
            <a:ext cx="9070920" cy="4146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6N-H</a:t>
            </a:r>
            <a:r>
              <a:rPr lang="en-US" sz="2400" b="0" strike="noStrike" spc="-1" baseline="-25000" dirty="0">
                <a:solidFill>
                  <a:srgbClr val="0070C0"/>
                </a:solidFill>
                <a:latin typeface="Arial"/>
                <a:ea typeface="DejaVu Sans"/>
              </a:rPr>
              <a:t>2</a:t>
            </a:r>
            <a:r>
              <a:rPr lang="en-US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O (6 C vacancies)</a:t>
            </a:r>
            <a:endParaRPr lang="en-US" sz="24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A68D0D88-42E2-4A2C-B3AD-BB5C2A590E84}"/>
              </a:ext>
            </a:extLst>
          </p:cNvPr>
          <p:cNvSpPr/>
          <p:nvPr/>
        </p:nvSpPr>
        <p:spPr>
          <a:xfrm>
            <a:off x="1111486" y="2854617"/>
            <a:ext cx="232992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D=0.0 </a:t>
            </a:r>
            <a:r>
              <a:rPr lang="en-US" spc="-1" dirty="0">
                <a:solidFill>
                  <a:srgbClr val="000000"/>
                </a:solidFill>
              </a:rPr>
              <a:t>Å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CFA42735-CF29-44B0-8A7B-FBD9629E804E}"/>
              </a:ext>
            </a:extLst>
          </p:cNvPr>
          <p:cNvSpPr/>
          <p:nvPr/>
        </p:nvSpPr>
        <p:spPr>
          <a:xfrm>
            <a:off x="4865343" y="3624233"/>
            <a:ext cx="297972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Barrier: ~ 0.028 eV (325 K) </a:t>
            </a:r>
            <a:endParaRPr lang="en-US" sz="18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CustomShape 4">
            <a:extLst>
              <a:ext uri="{FF2B5EF4-FFF2-40B4-BE49-F238E27FC236}">
                <a16:creationId xmlns:a16="http://schemas.microsoft.com/office/drawing/2014/main" id="{6897943C-CA16-4B9F-96ED-BC620DB69937}"/>
              </a:ext>
            </a:extLst>
          </p:cNvPr>
          <p:cNvSpPr/>
          <p:nvPr/>
        </p:nvSpPr>
        <p:spPr>
          <a:xfrm>
            <a:off x="4865343" y="4378466"/>
            <a:ext cx="493704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There is a minimum at ~1.0 A (&lt; -0.34 eV) 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15A8DA-443B-42B7-BC26-F3CF152778C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136800" y="133560"/>
            <a:ext cx="797760" cy="80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504000" y="226080"/>
            <a:ext cx="907092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5N-CH</a:t>
            </a:r>
            <a:r>
              <a:rPr lang="en-US" sz="2400" b="0" strike="noStrike" spc="-1" baseline="-25000" dirty="0">
                <a:solidFill>
                  <a:srgbClr val="0070C0"/>
                </a:solidFill>
                <a:latin typeface="Arial"/>
                <a:ea typeface="DejaVu Sans"/>
              </a:rPr>
              <a:t>4</a:t>
            </a:r>
            <a:r>
              <a:rPr lang="en-US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(3 C vacancies)</a:t>
            </a:r>
            <a:endParaRPr lang="en-US" sz="24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5239936" y="1035956"/>
            <a:ext cx="420552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Buckling is present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5239936" y="1618402"/>
            <a:ext cx="204084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Barrier: ~ 3.28 eV </a:t>
            </a:r>
            <a:endParaRPr lang="en-US" sz="18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90" name="Picture 152"/>
          <p:cNvPicPr/>
          <p:nvPr/>
        </p:nvPicPr>
        <p:blipFill rotWithShape="1">
          <a:blip r:embed="rId2"/>
          <a:srcRect l="18266" t="14597" r="20101" b="14768"/>
          <a:stretch/>
        </p:blipFill>
        <p:spPr>
          <a:xfrm>
            <a:off x="1145612" y="631230"/>
            <a:ext cx="2401629" cy="2204046"/>
          </a:xfrm>
          <a:prstGeom prst="rect">
            <a:avLst/>
          </a:prstGeom>
          <a:ln>
            <a:noFill/>
          </a:ln>
        </p:spPr>
      </p:pic>
      <p:sp>
        <p:nvSpPr>
          <p:cNvPr id="7" name="CustomShape 1">
            <a:extLst>
              <a:ext uri="{FF2B5EF4-FFF2-40B4-BE49-F238E27FC236}">
                <a16:creationId xmlns:a16="http://schemas.microsoft.com/office/drawing/2014/main" id="{29A3E769-E0B8-46D4-B6EA-D7157E8A46E9}"/>
              </a:ext>
            </a:extLst>
          </p:cNvPr>
          <p:cNvSpPr/>
          <p:nvPr/>
        </p:nvSpPr>
        <p:spPr>
          <a:xfrm>
            <a:off x="504000" y="2893383"/>
            <a:ext cx="9070920" cy="443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6N-CH</a:t>
            </a:r>
            <a:r>
              <a:rPr lang="en-US" sz="2400" b="0" strike="noStrike" spc="-1" baseline="-25000" dirty="0">
                <a:solidFill>
                  <a:srgbClr val="0070C0"/>
                </a:solidFill>
                <a:latin typeface="Arial"/>
                <a:ea typeface="DejaVu Sans"/>
              </a:rPr>
              <a:t>4</a:t>
            </a:r>
            <a:r>
              <a:rPr lang="en-US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(6 C vacancies)</a:t>
            </a:r>
            <a:endParaRPr lang="en-US" sz="24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8" name="Picture 157">
            <a:extLst>
              <a:ext uri="{FF2B5EF4-FFF2-40B4-BE49-F238E27FC236}">
                <a16:creationId xmlns:a16="http://schemas.microsoft.com/office/drawing/2014/main" id="{DC4FF57C-7C8D-4FAB-A7CC-3492C19283DA}"/>
              </a:ext>
            </a:extLst>
          </p:cNvPr>
          <p:cNvPicPr/>
          <p:nvPr/>
        </p:nvPicPr>
        <p:blipFill rotWithShape="1">
          <a:blip r:embed="rId3"/>
          <a:srcRect l="14606" t="17044" r="19392" b="16629"/>
          <a:stretch/>
        </p:blipFill>
        <p:spPr>
          <a:xfrm>
            <a:off x="1213945" y="3337336"/>
            <a:ext cx="2333296" cy="2049027"/>
          </a:xfrm>
          <a:prstGeom prst="rect">
            <a:avLst/>
          </a:prstGeom>
          <a:ln>
            <a:noFill/>
          </a:ln>
        </p:spPr>
      </p:pic>
      <p:sp>
        <p:nvSpPr>
          <p:cNvPr id="9" name="CustomShape 2">
            <a:extLst>
              <a:ext uri="{FF2B5EF4-FFF2-40B4-BE49-F238E27FC236}">
                <a16:creationId xmlns:a16="http://schemas.microsoft.com/office/drawing/2014/main" id="{F1A6D7B1-A233-42FE-A08A-10510D92F0BF}"/>
              </a:ext>
            </a:extLst>
          </p:cNvPr>
          <p:cNvSpPr/>
          <p:nvPr/>
        </p:nvSpPr>
        <p:spPr>
          <a:xfrm>
            <a:off x="5239936" y="3512429"/>
            <a:ext cx="420552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Buckling is present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4D97D9B7-8AB3-4C9F-AFAE-09B00004A3A6}"/>
              </a:ext>
            </a:extLst>
          </p:cNvPr>
          <p:cNvSpPr/>
          <p:nvPr/>
        </p:nvSpPr>
        <p:spPr>
          <a:xfrm>
            <a:off x="5239936" y="4189049"/>
            <a:ext cx="204084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Barrier:  ~ 1.37 eV </a:t>
            </a:r>
            <a:endParaRPr lang="en-US" sz="18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7F1C0B46-7361-4DDB-BBA5-AF8B9C5232A5}"/>
              </a:ext>
            </a:extLst>
          </p:cNvPr>
          <p:cNvSpPr/>
          <p:nvPr/>
        </p:nvSpPr>
        <p:spPr>
          <a:xfrm>
            <a:off x="5239936" y="4834138"/>
            <a:ext cx="292536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 minimum at around 2 A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31B009-4F8D-4F17-9D62-24023A2B887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136800" y="133560"/>
            <a:ext cx="797760" cy="80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1905120" y="95760"/>
            <a:ext cx="5562000" cy="542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1ML Graphene as membrane</a:t>
            </a:r>
            <a:endParaRPr lang="en-US" sz="28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94" name="Picture 4"/>
          <p:cNvPicPr/>
          <p:nvPr/>
        </p:nvPicPr>
        <p:blipFill>
          <a:blip r:embed="rId2"/>
          <a:stretch/>
        </p:blipFill>
        <p:spPr>
          <a:xfrm>
            <a:off x="9165240" y="3240"/>
            <a:ext cx="797760" cy="802080"/>
          </a:xfrm>
          <a:prstGeom prst="rect">
            <a:avLst/>
          </a:prstGeom>
          <a:ln>
            <a:noFill/>
          </a:ln>
        </p:spPr>
      </p:pic>
      <p:sp>
        <p:nvSpPr>
          <p:cNvPr id="195" name="CustomShape 2"/>
          <p:cNvSpPr/>
          <p:nvPr/>
        </p:nvSpPr>
        <p:spPr>
          <a:xfrm>
            <a:off x="419400" y="805680"/>
            <a:ext cx="85338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1200668" y="1139040"/>
            <a:ext cx="7475400" cy="4251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647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Graphene based membranes for gas separation is </a:t>
            </a:r>
            <a:r>
              <a:rPr lang="en-US" spc="-1" dirty="0">
                <a:solidFill>
                  <a:srgbClr val="FF0000"/>
                </a:solidFill>
                <a:latin typeface="Calibri"/>
              </a:rPr>
              <a:t>one of its promising applications</a:t>
            </a: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endParaRPr lang="en-US" spc="-1" dirty="0">
              <a:solidFill>
                <a:srgbClr val="FF0000"/>
              </a:solidFill>
              <a:latin typeface="Calibri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endParaRPr lang="en-US" spc="-1" dirty="0">
              <a:solidFill>
                <a:srgbClr val="FF0000"/>
              </a:solidFill>
              <a:latin typeface="Calibri"/>
            </a:endParaRP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Experimentally most 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attempts concern GO and many ML graphene.</a:t>
            </a: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1-2 ML graphene-based membran</a:t>
            </a:r>
            <a:r>
              <a:rPr lang="en-US" spc="-1" dirty="0">
                <a:solidFill>
                  <a:srgbClr val="FF0000"/>
                </a:solidFill>
                <a:latin typeface="Calibri"/>
              </a:rPr>
              <a:t>es with pores (0.3-0.5 nm) 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were synthesized (Koenig et al, Nature Nanotech. </a:t>
            </a:r>
            <a:r>
              <a:rPr lang="en-US" b="1" spc="-1" dirty="0">
                <a:solidFill>
                  <a:srgbClr val="000000"/>
                </a:solidFill>
                <a:latin typeface="Calibri"/>
              </a:rPr>
              <a:t>7,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 728 (2012)): </a:t>
            </a: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743670" lvl="1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Molecular sieving (H</a:t>
            </a:r>
            <a:r>
              <a:rPr lang="en-US" spc="-1" baseline="-25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, CO</a:t>
            </a:r>
            <a:r>
              <a:rPr lang="en-US" spc="-1" baseline="-25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 vs N</a:t>
            </a:r>
            <a:r>
              <a:rPr lang="en-US" spc="-1" baseline="-25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, CH</a:t>
            </a:r>
            <a:r>
              <a:rPr lang="en-US" spc="-1" baseline="-25000" dirty="0">
                <a:solidFill>
                  <a:srgbClr val="000000"/>
                </a:solidFill>
                <a:latin typeface="Calibri"/>
              </a:rPr>
              <a:t>4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920" lvl="1"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720"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6371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504000" y="91440"/>
            <a:ext cx="9070920" cy="94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Conclusions</a:t>
            </a:r>
            <a:endParaRPr lang="en-US" sz="28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863640" y="935640"/>
            <a:ext cx="9070920" cy="14208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Significant permeability is found for the 6N pyridinic pore.</a:t>
            </a:r>
            <a:endParaRPr lang="en-US" sz="24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Smaller pores are impermeable even for He.</a:t>
            </a:r>
            <a:endParaRPr lang="en-US" sz="24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6N pore: selectivity</a:t>
            </a: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9600" spc="-1" dirty="0">
              <a:solidFill>
                <a:srgbClr val="000000"/>
              </a:solidFill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9600" b="0" strike="noStrike" spc="-1" dirty="0">
              <a:solidFill>
                <a:srgbClr val="000000"/>
              </a:solidFill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9600" spc="-1" dirty="0">
              <a:solidFill>
                <a:srgbClr val="000000"/>
              </a:solidFill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9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9600" b="0" strike="noStrike" spc="-1" dirty="0">
              <a:latin typeface="Arial"/>
            </a:endParaRPr>
          </a:p>
          <a:p>
            <a:pPr marL="108000">
              <a:lnSpc>
                <a:spcPct val="100000"/>
              </a:lnSpc>
              <a:spcBef>
                <a:spcPts val="1417"/>
              </a:spcBef>
            </a:pPr>
            <a:endParaRPr lang="en-US" sz="2400" b="0" strike="noStrike" spc="-1" dirty="0"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19B8C-BF79-475A-A595-5B5AC624084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136800" y="133560"/>
            <a:ext cx="797760" cy="80208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7028DF0-C3BE-4AA0-BC82-1983D8A19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189747"/>
              </p:ext>
            </p:extLst>
          </p:nvPr>
        </p:nvGraphicFramePr>
        <p:xfrm>
          <a:off x="3416150" y="2561443"/>
          <a:ext cx="3246619" cy="1876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9122">
                  <a:extLst>
                    <a:ext uri="{9D8B030D-6E8A-4147-A177-3AD203B41FA5}">
                      <a16:colId xmlns:a16="http://schemas.microsoft.com/office/drawing/2014/main" val="3200179803"/>
                    </a:ext>
                  </a:extLst>
                </a:gridCol>
                <a:gridCol w="1647497">
                  <a:extLst>
                    <a:ext uri="{9D8B030D-6E8A-4147-A177-3AD203B41FA5}">
                      <a16:colId xmlns:a16="http://schemas.microsoft.com/office/drawing/2014/main" val="1998862680"/>
                    </a:ext>
                  </a:extLst>
                </a:gridCol>
              </a:tblGrid>
              <a:tr h="37531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Mol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Barrier (eV)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128708"/>
                  </a:ext>
                </a:extLst>
              </a:tr>
              <a:tr h="3753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trike="noStrike" spc="-1" dirty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He</a:t>
                      </a:r>
                      <a:endParaRPr lang="en-US" sz="1800" b="0" strike="noStrike" spc="-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0.007 </a:t>
                      </a:r>
                      <a:endParaRPr lang="en-US" sz="1800" b="0" strike="noStrike" spc="-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655452"/>
                  </a:ext>
                </a:extLst>
              </a:tr>
              <a:tr h="37531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0.028</a:t>
                      </a:r>
                      <a:endParaRPr lang="en-US" sz="1800" b="0" strike="noStrike" spc="-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718397"/>
                  </a:ext>
                </a:extLst>
              </a:tr>
              <a:tr h="375310"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CH</a:t>
                      </a:r>
                      <a:r>
                        <a:rPr lang="en-US" sz="1800" b="0" strike="noStrike" spc="-1" baseline="-250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1.37</a:t>
                      </a:r>
                      <a:endParaRPr lang="en-US" sz="1800" b="0" strike="noStrike" spc="-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861047"/>
                  </a:ext>
                </a:extLst>
              </a:tr>
              <a:tr h="37531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886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9266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ABE0A1-61FE-4E9D-AE03-42924D96F29B}"/>
              </a:ext>
            </a:extLst>
          </p:cNvPr>
          <p:cNvSpPr txBox="1"/>
          <p:nvPr/>
        </p:nvSpPr>
        <p:spPr>
          <a:xfrm>
            <a:off x="2892973" y="2347485"/>
            <a:ext cx="396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Atomistic potentials</a:t>
            </a:r>
          </a:p>
        </p:txBody>
      </p:sp>
    </p:spTree>
    <p:extLst>
      <p:ext uri="{BB962C8B-B14F-4D97-AF65-F5344CB8AC3E}">
        <p14:creationId xmlns:p14="http://schemas.microsoft.com/office/powerpoint/2010/main" val="18429359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504000" y="226080"/>
            <a:ext cx="9070920" cy="579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accent1"/>
                </a:solidFill>
                <a:latin typeface="Arial"/>
                <a:ea typeface="DejaVu Sans"/>
              </a:rPr>
              <a:t>Reax-FF</a:t>
            </a:r>
            <a:endParaRPr lang="en-US" sz="32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57" name="CustomShape 4"/>
          <p:cNvSpPr/>
          <p:nvPr/>
        </p:nvSpPr>
        <p:spPr>
          <a:xfrm>
            <a:off x="1468302" y="897800"/>
            <a:ext cx="7801821" cy="41313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Reax-FF potentials (</a:t>
            </a:r>
            <a:r>
              <a:rPr lang="en-US" sz="1800" b="0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dispersion+covalent</a:t>
            </a:r>
            <a:r>
              <a:rPr lang="en-US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 interactions) 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FF0000"/>
                </a:solidFill>
                <a:latin typeface="Arial"/>
                <a:ea typeface="DejaVu Sans"/>
              </a:rPr>
              <a:t>     </a:t>
            </a:r>
            <a:r>
              <a:rPr lang="en-US" sz="1600" spc="-1" dirty="0">
                <a:latin typeface="Arial"/>
                <a:ea typeface="DejaVu Sans"/>
              </a:rPr>
              <a:t>(</a:t>
            </a:r>
            <a:r>
              <a:rPr lang="en-US" sz="1600" b="0" strike="noStrike" spc="-1" dirty="0" err="1">
                <a:latin typeface="Arial"/>
                <a:ea typeface="DejaVu Sans"/>
              </a:rPr>
              <a:t>npj</a:t>
            </a:r>
            <a:r>
              <a:rPr lang="en-US" sz="1600" b="0" strike="noStrike" spc="-1" dirty="0">
                <a:latin typeface="Arial"/>
                <a:ea typeface="DejaVu Sans"/>
              </a:rPr>
              <a:t> Comp. Mater </a:t>
            </a:r>
            <a:r>
              <a:rPr lang="en-US" sz="1600" b="1" strike="noStrike" spc="-1" dirty="0">
                <a:latin typeface="Arial"/>
                <a:ea typeface="DejaVu Sans"/>
              </a:rPr>
              <a:t>2,</a:t>
            </a:r>
            <a:r>
              <a:rPr lang="en-US" sz="1600" b="0" strike="noStrike" spc="-1" dirty="0">
                <a:latin typeface="Arial"/>
                <a:ea typeface="DejaVu Sans"/>
              </a:rPr>
              <a:t> 15011 (2016))</a:t>
            </a:r>
          </a:p>
          <a:p>
            <a:pPr>
              <a:lnSpc>
                <a:spcPct val="100000"/>
              </a:lnSpc>
            </a:pPr>
            <a:endParaRPr lang="en-US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latin typeface="Arial"/>
              </a:rPr>
              <a:t>LAMMPS simulation code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latin typeface="Arial"/>
              </a:rPr>
              <a:t>Reax-FF potentials that are supplied with LAMMPS do not reproduce accurately the structural properties of graphene (RDX potentials: </a:t>
            </a:r>
            <a:r>
              <a:rPr lang="en-US" dirty="0"/>
              <a:t>Phys. Rev. Lett. 91, 098301, (2003)</a:t>
            </a:r>
            <a:r>
              <a:rPr lang="en-US" sz="1800" b="0" strike="noStrike" spc="-1" dirty="0">
                <a:latin typeface="Arial"/>
              </a:rPr>
              <a:t>: </a:t>
            </a:r>
            <a:r>
              <a:rPr lang="en-US" sz="1800" b="0" strike="noStrike" spc="-1" dirty="0">
                <a:solidFill>
                  <a:srgbClr val="FF0000"/>
                </a:solidFill>
                <a:latin typeface="Arial"/>
              </a:rPr>
              <a:t>bonds differing by 5% </a:t>
            </a:r>
            <a:r>
              <a:rPr lang="en-US" sz="1800" b="0" strike="noStrike" spc="-1" dirty="0">
                <a:latin typeface="Arial"/>
              </a:rPr>
              <a:t>).</a:t>
            </a: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Reax-FF potential for graphene: C-2013 (</a:t>
            </a:r>
            <a:r>
              <a:rPr lang="fr-FR" dirty="0"/>
              <a:t>Srinivasan et al, J. Phys. </a:t>
            </a:r>
            <a:r>
              <a:rPr lang="fr-FR" dirty="0" err="1"/>
              <a:t>Chem</a:t>
            </a:r>
            <a:r>
              <a:rPr lang="fr-FR" dirty="0"/>
              <a:t>. A 119, 571, (2015)).</a:t>
            </a:r>
          </a:p>
          <a:p>
            <a:pPr>
              <a:lnSpc>
                <a:spcPct val="100000"/>
              </a:lnSpc>
            </a:pPr>
            <a:endParaRPr lang="fr-FR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pc="-1" dirty="0">
                <a:solidFill>
                  <a:srgbClr val="FF0000"/>
                </a:solidFill>
                <a:latin typeface="Arial"/>
              </a:rPr>
              <a:t>A combination of C-2013 and </a:t>
            </a:r>
            <a:r>
              <a:rPr lang="fr-FR" spc="-1" dirty="0">
                <a:solidFill>
                  <a:srgbClr val="FF0000"/>
                </a:solidFill>
              </a:rPr>
              <a:t>RDX </a:t>
            </a:r>
            <a:r>
              <a:rPr lang="fr-FR" spc="-1" dirty="0" err="1">
                <a:solidFill>
                  <a:srgbClr val="FF0000"/>
                </a:solidFill>
              </a:rPr>
              <a:t>was</a:t>
            </a:r>
            <a:r>
              <a:rPr lang="fr-FR" spc="-1" dirty="0">
                <a:solidFill>
                  <a:srgbClr val="FF0000"/>
                </a:solidFill>
              </a:rPr>
              <a:t> </a:t>
            </a:r>
            <a:r>
              <a:rPr lang="fr-FR" spc="-1" dirty="0" err="1">
                <a:solidFill>
                  <a:srgbClr val="FF0000"/>
                </a:solidFill>
              </a:rPr>
              <a:t>adopted</a:t>
            </a:r>
            <a:r>
              <a:rPr lang="fr-FR" spc="-1" dirty="0">
                <a:solidFill>
                  <a:srgbClr val="FF0000"/>
                </a:solidFill>
                <a:latin typeface="Arial"/>
              </a:rPr>
              <a:t>.</a:t>
            </a:r>
            <a:endParaRPr lang="en-US" spc="-1" dirty="0">
              <a:solidFill>
                <a:srgbClr val="FF0000"/>
              </a:solid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00B050"/>
                </a:solidFill>
                <a:latin typeface="Arial"/>
              </a:rPr>
              <a:t>Comparison with ab-initio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3A5E58-1915-4866-970C-F07A4942F23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136800" y="133560"/>
            <a:ext cx="797760" cy="802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4986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504000" y="226080"/>
            <a:ext cx="9070920" cy="579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chemeClr val="accent1"/>
                </a:solidFill>
                <a:latin typeface="Arial"/>
                <a:ea typeface="DejaVu Sans"/>
              </a:rPr>
              <a:t>Comparison with ab-initio</a:t>
            </a:r>
            <a:endParaRPr lang="en-US" sz="28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57" name="CustomShape 4"/>
          <p:cNvSpPr/>
          <p:nvPr/>
        </p:nvSpPr>
        <p:spPr>
          <a:xfrm>
            <a:off x="1245476" y="897800"/>
            <a:ext cx="8024647" cy="41313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strike="noStrike" spc="-1" dirty="0">
              <a:solidFill>
                <a:srgbClr val="FF0000"/>
              </a:solidFill>
              <a:latin typeface="Arial"/>
              <a:ea typeface="DejaVu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3A5E58-1915-4866-970C-F07A4942F23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136800" y="133560"/>
            <a:ext cx="797760" cy="80208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1EFC73-11A8-4589-BB08-7096B185A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30589"/>
              </p:ext>
            </p:extLst>
          </p:nvPr>
        </p:nvGraphicFramePr>
        <p:xfrm>
          <a:off x="1332186" y="1536234"/>
          <a:ext cx="6714642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8310">
                  <a:extLst>
                    <a:ext uri="{9D8B030D-6E8A-4147-A177-3AD203B41FA5}">
                      <a16:colId xmlns:a16="http://schemas.microsoft.com/office/drawing/2014/main" val="1971710203"/>
                    </a:ext>
                  </a:extLst>
                </a:gridCol>
                <a:gridCol w="1344083">
                  <a:extLst>
                    <a:ext uri="{9D8B030D-6E8A-4147-A177-3AD203B41FA5}">
                      <a16:colId xmlns:a16="http://schemas.microsoft.com/office/drawing/2014/main" val="2331398274"/>
                    </a:ext>
                  </a:extLst>
                </a:gridCol>
                <a:gridCol w="1344083">
                  <a:extLst>
                    <a:ext uri="{9D8B030D-6E8A-4147-A177-3AD203B41FA5}">
                      <a16:colId xmlns:a16="http://schemas.microsoft.com/office/drawing/2014/main" val="475049501"/>
                    </a:ext>
                  </a:extLst>
                </a:gridCol>
                <a:gridCol w="1344083">
                  <a:extLst>
                    <a:ext uri="{9D8B030D-6E8A-4147-A177-3AD203B41FA5}">
                      <a16:colId xmlns:a16="http://schemas.microsoft.com/office/drawing/2014/main" val="2586955296"/>
                    </a:ext>
                  </a:extLst>
                </a:gridCol>
                <a:gridCol w="1344083">
                  <a:extLst>
                    <a:ext uri="{9D8B030D-6E8A-4147-A177-3AD203B41FA5}">
                      <a16:colId xmlns:a16="http://schemas.microsoft.com/office/drawing/2014/main" val="1616418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Molecule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3C vacancies 5N</a:t>
                      </a:r>
                    </a:p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Reax-FF            DFT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6C vacancies 6N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Reax-FF            DFT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58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CH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43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293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75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3189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C9A3183-4D2A-4FE4-86AA-54A416238130}"/>
              </a:ext>
            </a:extLst>
          </p:cNvPr>
          <p:cNvSpPr txBox="1"/>
          <p:nvPr/>
        </p:nvSpPr>
        <p:spPr>
          <a:xfrm>
            <a:off x="1245476" y="3752193"/>
            <a:ext cx="7094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Atomistic potential underestimates the barriers compared to DFT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trends are very similar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Linear molecules: no barrier for 6N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CF3C-73C0-422D-8AC8-72269551B149}"/>
              </a:ext>
            </a:extLst>
          </p:cNvPr>
          <p:cNvSpPr txBox="1"/>
          <p:nvPr/>
        </p:nvSpPr>
        <p:spPr>
          <a:xfrm>
            <a:off x="1245476" y="1095703"/>
            <a:ext cx="156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Barriers (eV)</a:t>
            </a:r>
          </a:p>
        </p:txBody>
      </p:sp>
    </p:spTree>
    <p:extLst>
      <p:ext uri="{BB962C8B-B14F-4D97-AF65-F5344CB8AC3E}">
        <p14:creationId xmlns:p14="http://schemas.microsoft.com/office/powerpoint/2010/main" val="23918194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2335632" y="133113"/>
            <a:ext cx="5409360" cy="80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70C0"/>
                </a:solidFill>
                <a:latin typeface="Arial"/>
              </a:rPr>
              <a:t>Acknowledgements:</a:t>
            </a:r>
          </a:p>
        </p:txBody>
      </p:sp>
      <p:pic>
        <p:nvPicPr>
          <p:cNvPr id="307" name="Picture 3"/>
          <p:cNvPicPr/>
          <p:nvPr/>
        </p:nvPicPr>
        <p:blipFill>
          <a:blip r:embed="rId2"/>
          <a:stretch/>
        </p:blipFill>
        <p:spPr>
          <a:xfrm>
            <a:off x="888905" y="3650936"/>
            <a:ext cx="1759702" cy="1408085"/>
          </a:xfrm>
          <a:prstGeom prst="rect">
            <a:avLst/>
          </a:prstGeom>
          <a:ln>
            <a:noFill/>
          </a:ln>
        </p:spPr>
      </p:pic>
      <p:sp>
        <p:nvSpPr>
          <p:cNvPr id="309" name="CustomShape 2"/>
          <p:cNvSpPr/>
          <p:nvPr/>
        </p:nvSpPr>
        <p:spPr>
          <a:xfrm>
            <a:off x="517754" y="1139007"/>
            <a:ext cx="8476474" cy="23763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+mj-lt"/>
                <a:ea typeface="DejaVu Sans"/>
              </a:rPr>
              <a:t>Advanced Materials and </a:t>
            </a:r>
            <a:r>
              <a:rPr lang="en-US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Devices, MIS: 5002409 </a:t>
            </a:r>
          </a:p>
          <a:p>
            <a:pPr marL="457200" algn="ctr">
              <a:lnSpc>
                <a:spcPct val="100000"/>
              </a:lnSpc>
            </a:pPr>
            <a:endParaRPr lang="en-US" sz="24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457200" algn="ctr">
              <a:lnSpc>
                <a:spcPct val="100000"/>
              </a:lnSpc>
            </a:pPr>
            <a:endParaRPr lang="en-US" sz="24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457200">
              <a:lnSpc>
                <a:spcPct val="100000"/>
              </a:lnSpc>
            </a:pPr>
            <a:r>
              <a:rPr lang="en-US" b="0" strike="noStrike" spc="-1" dirty="0">
                <a:solidFill>
                  <a:srgbClr val="FF0000"/>
                </a:solidFill>
                <a:latin typeface="+mj-lt"/>
                <a:ea typeface="DejaVu Sans"/>
              </a:rPr>
              <a:t>GATES</a:t>
            </a:r>
            <a:r>
              <a:rPr lang="en-US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</a:p>
          <a:p>
            <a:pPr marL="457200">
              <a:lnSpc>
                <a:spcPct val="100000"/>
              </a:lnSpc>
            </a:pPr>
            <a:r>
              <a:rPr lang="en-US" dirty="0" err="1">
                <a:latin typeface="+mj-lt"/>
              </a:rPr>
              <a:t>Nanoporous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GrAphene</a:t>
            </a:r>
            <a:r>
              <a:rPr lang="en-US" dirty="0">
                <a:latin typeface="+mj-lt"/>
              </a:rPr>
              <a:t> membrane made </a:t>
            </a:r>
            <a:r>
              <a:rPr lang="en-US" dirty="0" err="1">
                <a:latin typeface="+mj-lt"/>
              </a:rPr>
              <a:t>withoutTransfEr</a:t>
            </a:r>
            <a:r>
              <a:rPr lang="en-US" dirty="0">
                <a:latin typeface="+mj-lt"/>
              </a:rPr>
              <a:t> for gas Separation, </a:t>
            </a:r>
          </a:p>
          <a:p>
            <a:pPr marL="457200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MIS: 5041612</a:t>
            </a:r>
            <a:endParaRPr lang="en-US" b="0" strike="noStrike" spc="-1" dirty="0">
              <a:latin typeface="+mj-lt"/>
            </a:endParaRPr>
          </a:p>
          <a:p>
            <a:pPr marL="457200"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152280" y="152280"/>
            <a:ext cx="914328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1" name="Picture 2"/>
          <p:cNvPicPr/>
          <p:nvPr/>
        </p:nvPicPr>
        <p:blipFill>
          <a:blip r:embed="rId3"/>
          <a:stretch/>
        </p:blipFill>
        <p:spPr>
          <a:xfrm>
            <a:off x="6322423" y="3650936"/>
            <a:ext cx="3193518" cy="1303365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E15228-EDF5-4B4D-A734-9E8FB8780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10" y="3598576"/>
            <a:ext cx="2460010" cy="1408086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2850E19C-D758-4EA9-BA35-DB7B8BA923E6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075301" y="133560"/>
            <a:ext cx="881280" cy="88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1905120" y="95760"/>
            <a:ext cx="6174708" cy="542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1ML Graphene as membrane (theory)</a:t>
            </a:r>
            <a:endParaRPr lang="en-US" sz="28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94" name="Picture 4"/>
          <p:cNvPicPr/>
          <p:nvPr/>
        </p:nvPicPr>
        <p:blipFill>
          <a:blip r:embed="rId2"/>
          <a:stretch/>
        </p:blipFill>
        <p:spPr>
          <a:xfrm>
            <a:off x="9165240" y="3240"/>
            <a:ext cx="797760" cy="802080"/>
          </a:xfrm>
          <a:prstGeom prst="rect">
            <a:avLst/>
          </a:prstGeom>
          <a:ln>
            <a:noFill/>
          </a:ln>
        </p:spPr>
      </p:pic>
      <p:sp>
        <p:nvSpPr>
          <p:cNvPr id="195" name="CustomShape 2"/>
          <p:cNvSpPr/>
          <p:nvPr/>
        </p:nvSpPr>
        <p:spPr>
          <a:xfrm>
            <a:off x="419400" y="805680"/>
            <a:ext cx="85338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1035130" y="613382"/>
            <a:ext cx="3174262" cy="4251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647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FF0000"/>
                </a:solidFill>
                <a:latin typeface="Calibri"/>
              </a:rPr>
              <a:t>Jiang et al, </a:t>
            </a:r>
            <a:r>
              <a:rPr lang="en-US" spc="-1" dirty="0" err="1">
                <a:solidFill>
                  <a:srgbClr val="FF0000"/>
                </a:solidFill>
                <a:latin typeface="Calibri"/>
              </a:rPr>
              <a:t>Nanolett</a:t>
            </a:r>
            <a:r>
              <a:rPr lang="en-US" spc="-1" dirty="0">
                <a:solidFill>
                  <a:srgbClr val="FF0000"/>
                </a:solidFill>
                <a:latin typeface="Calibri"/>
              </a:rPr>
              <a:t> (2009) </a:t>
            </a:r>
            <a:r>
              <a:rPr lang="en-US" spc="-1" dirty="0">
                <a:latin typeface="Calibri"/>
              </a:rPr>
              <a:t>0.3nm pores:</a:t>
            </a:r>
          </a:p>
          <a:p>
            <a:pPr marL="28647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0044554A-6288-4077-817A-74FB44685FD8}"/>
              </a:ext>
            </a:extLst>
          </p:cNvPr>
          <p:cNvSpPr/>
          <p:nvPr/>
        </p:nvSpPr>
        <p:spPr>
          <a:xfrm>
            <a:off x="4905566" y="613382"/>
            <a:ext cx="3174262" cy="4251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647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FF0000"/>
                </a:solidFill>
                <a:latin typeface="Calibri"/>
              </a:rPr>
              <a:t>Schrier, JPCL (2010):</a:t>
            </a:r>
          </a:p>
          <a:p>
            <a:pPr marL="720">
              <a:buClr>
                <a:srgbClr val="000000"/>
              </a:buClr>
            </a:pPr>
            <a:r>
              <a:rPr lang="en-US" spc="-1" dirty="0">
                <a:solidFill>
                  <a:srgbClr val="FF0000"/>
                </a:solidFill>
                <a:latin typeface="Calibri"/>
              </a:rPr>
              <a:t>      (porous graphene)</a:t>
            </a:r>
          </a:p>
          <a:p>
            <a:pPr marL="28647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C2D60-69A5-4470-99B7-72DDF7F8A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7" y="1430735"/>
            <a:ext cx="2606167" cy="2848541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7B0D7A2-2D4B-4A0A-AA70-0475514C98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33"/>
          <a:stretch/>
        </p:blipFill>
        <p:spPr>
          <a:xfrm>
            <a:off x="5040312" y="1430735"/>
            <a:ext cx="3039516" cy="2923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4F15FE-8395-4BC0-8748-347248A5AEB9}"/>
              </a:ext>
            </a:extLst>
          </p:cNvPr>
          <p:cNvSpPr txBox="1"/>
          <p:nvPr/>
        </p:nvSpPr>
        <p:spPr>
          <a:xfrm>
            <a:off x="3047759" y="4623875"/>
            <a:ext cx="388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Promising results for gas separation</a:t>
            </a:r>
          </a:p>
        </p:txBody>
      </p:sp>
    </p:spTree>
    <p:extLst>
      <p:ext uri="{BB962C8B-B14F-4D97-AF65-F5344CB8AC3E}">
        <p14:creationId xmlns:p14="http://schemas.microsoft.com/office/powerpoint/2010/main" val="2125630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1905120" y="95760"/>
            <a:ext cx="6174708" cy="542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Energy barriers</a:t>
            </a:r>
            <a:endParaRPr lang="en-US" sz="28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94" name="Picture 4"/>
          <p:cNvPicPr/>
          <p:nvPr/>
        </p:nvPicPr>
        <p:blipFill>
          <a:blip r:embed="rId2"/>
          <a:stretch/>
        </p:blipFill>
        <p:spPr>
          <a:xfrm>
            <a:off x="9165240" y="3240"/>
            <a:ext cx="797760" cy="802080"/>
          </a:xfrm>
          <a:prstGeom prst="rect">
            <a:avLst/>
          </a:prstGeom>
          <a:ln>
            <a:noFill/>
          </a:ln>
        </p:spPr>
      </p:pic>
      <p:sp>
        <p:nvSpPr>
          <p:cNvPr id="195" name="CustomShape 2"/>
          <p:cNvSpPr/>
          <p:nvPr/>
        </p:nvSpPr>
        <p:spPr>
          <a:xfrm>
            <a:off x="419400" y="805680"/>
            <a:ext cx="85338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F15FE-8395-4BC0-8748-347248A5AEB9}"/>
              </a:ext>
            </a:extLst>
          </p:cNvPr>
          <p:cNvSpPr txBox="1"/>
          <p:nvPr/>
        </p:nvSpPr>
        <p:spPr>
          <a:xfrm>
            <a:off x="1103045" y="769708"/>
            <a:ext cx="68506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Energy barrier is the key quantity </a:t>
            </a:r>
            <a:r>
              <a:rPr lang="en-US" dirty="0"/>
              <a:t>for molecule permeation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Ideally: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Transition State calculation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Plot the energy along the “reaction coordinate”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Energy barrier is the height of the minimal energy path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Such calculations are not straightforward for many atom systems.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Our strategy: To bring the molecule slowly at fixed distance allowing its atoms and pore atoms to rearrange.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687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ABE0A1-61FE-4E9D-AE03-42924D96F29B}"/>
              </a:ext>
            </a:extLst>
          </p:cNvPr>
          <p:cNvSpPr txBox="1"/>
          <p:nvPr/>
        </p:nvSpPr>
        <p:spPr>
          <a:xfrm>
            <a:off x="1826627" y="2385765"/>
            <a:ext cx="642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He permeation through polygons</a:t>
            </a:r>
          </a:p>
        </p:txBody>
      </p:sp>
    </p:spTree>
    <p:extLst>
      <p:ext uri="{BB962C8B-B14F-4D97-AF65-F5344CB8AC3E}">
        <p14:creationId xmlns:p14="http://schemas.microsoft.com/office/powerpoint/2010/main" val="17395930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1905120" y="95760"/>
            <a:ext cx="5562000" cy="68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Graphene: The barrier for a He atom</a:t>
            </a:r>
            <a:endParaRPr lang="en-US" sz="28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94" name="Picture 4"/>
          <p:cNvPicPr/>
          <p:nvPr/>
        </p:nvPicPr>
        <p:blipFill>
          <a:blip r:embed="rId2"/>
          <a:stretch/>
        </p:blipFill>
        <p:spPr>
          <a:xfrm>
            <a:off x="9165240" y="3240"/>
            <a:ext cx="797760" cy="802080"/>
          </a:xfrm>
          <a:prstGeom prst="rect">
            <a:avLst/>
          </a:prstGeom>
          <a:ln>
            <a:noFill/>
          </a:ln>
        </p:spPr>
      </p:pic>
      <p:sp>
        <p:nvSpPr>
          <p:cNvPr id="195" name="CustomShape 2"/>
          <p:cNvSpPr/>
          <p:nvPr/>
        </p:nvSpPr>
        <p:spPr>
          <a:xfrm>
            <a:off x="419400" y="805680"/>
            <a:ext cx="85338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>
              <a:lnSpc>
                <a:spcPct val="100000"/>
              </a:lnSpc>
            </a:pPr>
            <a:r>
              <a:rPr lang="en-US" sz="1600" b="0" strike="noStrike" spc="-1">
                <a:solidFill>
                  <a:srgbClr val="FF0000"/>
                </a:solidFill>
                <a:latin typeface="Calibri"/>
                <a:ea typeface="DejaVu Sans"/>
              </a:rPr>
              <a:t>A high accuracy benchmark calculation: Coronene model flake, MP2 / cc-PVTZ  (Gaussian 16)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196" name="Picture 4"/>
          <p:cNvPicPr/>
          <p:nvPr/>
        </p:nvPicPr>
        <p:blipFill>
          <a:blip r:embed="rId3"/>
          <a:stretch/>
        </p:blipFill>
        <p:spPr>
          <a:xfrm>
            <a:off x="994680" y="2860560"/>
            <a:ext cx="3141000" cy="2372040"/>
          </a:xfrm>
          <a:prstGeom prst="rect">
            <a:avLst/>
          </a:prstGeom>
          <a:ln>
            <a:noFill/>
          </a:ln>
        </p:spPr>
      </p:pic>
      <p:sp>
        <p:nvSpPr>
          <p:cNvPr id="197" name="CustomShape 3"/>
          <p:cNvSpPr/>
          <p:nvPr/>
        </p:nvSpPr>
        <p:spPr>
          <a:xfrm>
            <a:off x="912960" y="1099080"/>
            <a:ext cx="7475400" cy="173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Frame (H, edge C), He are fixed at each distance d.</a:t>
            </a:r>
            <a:endParaRPr lang="en-US" sz="1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All the rest C atoms are allowed to move.</a:t>
            </a:r>
            <a:endParaRPr lang="en-US" sz="1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Find the equilibrium geometry at each d.</a:t>
            </a:r>
            <a:r>
              <a:rPr lang="en-US" sz="18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lang="en-US" sz="1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The surface is repelled, and a “bowl” is formed. </a:t>
            </a:r>
            <a:endParaRPr lang="en-US" sz="1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He can move to “negative” distances without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      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         d=3 Å 			                d=0.05 Å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98" name="Picture 8"/>
          <p:cNvPicPr/>
          <p:nvPr/>
        </p:nvPicPr>
        <p:blipFill>
          <a:blip r:embed="rId4"/>
          <a:stretch/>
        </p:blipFill>
        <p:spPr>
          <a:xfrm>
            <a:off x="5040312" y="2922504"/>
            <a:ext cx="3508920" cy="238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9"/>
          <p:cNvPicPr/>
          <p:nvPr/>
        </p:nvPicPr>
        <p:blipFill rotWithShape="1">
          <a:blip r:embed="rId2"/>
          <a:srcRect l="2541" t="3775" r="8096" b="4447"/>
          <a:stretch/>
        </p:blipFill>
        <p:spPr>
          <a:xfrm>
            <a:off x="5271840" y="1303560"/>
            <a:ext cx="3886200" cy="2991240"/>
          </a:xfrm>
          <a:prstGeom prst="rect">
            <a:avLst/>
          </a:prstGeom>
          <a:ln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1905120" y="133560"/>
            <a:ext cx="556200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Graphene: The barrier for a He atom</a:t>
            </a:r>
            <a:endParaRPr lang="en-US" sz="28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827280" y="664920"/>
            <a:ext cx="77176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energy barrier is the point that the hexagon moves to the other side of He</a:t>
            </a:r>
            <a:endParaRPr lang="en-US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last point found before crossing is </a:t>
            </a:r>
            <a:r>
              <a:rPr lang="en-US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d=-0.4 Å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01" name="Picture 5"/>
          <p:cNvPicPr/>
          <p:nvPr/>
        </p:nvPicPr>
        <p:blipFill>
          <a:blip r:embed="rId3"/>
          <a:stretch/>
        </p:blipFill>
        <p:spPr>
          <a:xfrm>
            <a:off x="717480" y="1441800"/>
            <a:ext cx="3677400" cy="2853000"/>
          </a:xfrm>
          <a:prstGeom prst="rect">
            <a:avLst/>
          </a:prstGeom>
          <a:ln>
            <a:noFill/>
          </a:ln>
        </p:spPr>
      </p:pic>
      <p:sp>
        <p:nvSpPr>
          <p:cNvPr id="203" name="CustomShape 3"/>
          <p:cNvSpPr/>
          <p:nvPr/>
        </p:nvSpPr>
        <p:spPr>
          <a:xfrm>
            <a:off x="717480" y="4443480"/>
            <a:ext cx="72770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Energy barrier: </a:t>
            </a:r>
            <a:r>
              <a:rPr lang="en-US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10.92 eV </a:t>
            </a:r>
            <a:r>
              <a:rPr lang="en-US" sz="1800" b="0" strike="noStrike" spc="-1">
                <a:solidFill>
                  <a:srgbClr val="00B050"/>
                </a:solidFill>
                <a:latin typeface="Calibri"/>
                <a:ea typeface="DejaVu Sans"/>
              </a:rPr>
              <a:t>(Other theoretical 9.0-18.77 eV, JAP </a:t>
            </a:r>
            <a:r>
              <a:rPr lang="en-US" sz="1800" b="1" strike="noStrike" spc="-1">
                <a:solidFill>
                  <a:srgbClr val="00B050"/>
                </a:solidFill>
                <a:latin typeface="Calibri"/>
                <a:ea typeface="DejaVu Sans"/>
              </a:rPr>
              <a:t>93</a:t>
            </a:r>
            <a:r>
              <a:rPr lang="en-US" sz="1800" b="0" strike="noStrike" spc="-1">
                <a:solidFill>
                  <a:srgbClr val="00B050"/>
                </a:solidFill>
                <a:latin typeface="Calibri"/>
                <a:ea typeface="DejaVu Sans"/>
              </a:rPr>
              <a:t>, 193107) </a:t>
            </a:r>
            <a:endParaRPr lang="en-US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Hexagon C-C bond elongated (1.55 Å, 9.1%) 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04" name="Picture 4"/>
          <p:cNvPicPr/>
          <p:nvPr/>
        </p:nvPicPr>
        <p:blipFill>
          <a:blip r:embed="rId4"/>
          <a:stretch/>
        </p:blipFill>
        <p:spPr>
          <a:xfrm>
            <a:off x="9158040" y="73440"/>
            <a:ext cx="797760" cy="80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2493360" y="159480"/>
            <a:ext cx="5562000" cy="56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Graphene: The barrier for a He atom</a:t>
            </a:r>
            <a:endParaRPr lang="en-US" sz="28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2246400" y="703440"/>
            <a:ext cx="605556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MP2 is an accurate model but demanding. </a:t>
            </a:r>
            <a:r>
              <a:rPr lang="en-US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What about DFT?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DFT functionals are reasonably accurate</a:t>
            </a:r>
            <a:endParaRPr lang="en-US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M06-2X meta-GGA functional is very  accurate</a:t>
            </a:r>
            <a:endParaRPr lang="en-US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Dispersion forces correction is very small.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07" name="Picture 223"/>
          <p:cNvPicPr/>
          <p:nvPr/>
        </p:nvPicPr>
        <p:blipFill>
          <a:blip r:embed="rId2"/>
          <a:stretch/>
        </p:blipFill>
        <p:spPr>
          <a:xfrm>
            <a:off x="2892600" y="1273320"/>
            <a:ext cx="4294800" cy="3015720"/>
          </a:xfrm>
          <a:prstGeom prst="rect">
            <a:avLst/>
          </a:prstGeom>
          <a:ln>
            <a:noFill/>
          </a:ln>
        </p:spPr>
      </p:pic>
      <p:pic>
        <p:nvPicPr>
          <p:cNvPr id="208" name="Picture 4"/>
          <p:cNvPicPr/>
          <p:nvPr/>
        </p:nvPicPr>
        <p:blipFill>
          <a:blip r:embed="rId3"/>
          <a:stretch/>
        </p:blipFill>
        <p:spPr>
          <a:xfrm>
            <a:off x="9136800" y="133560"/>
            <a:ext cx="797760" cy="80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1905120" y="133560"/>
            <a:ext cx="5562000" cy="54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He permeance through heptagon</a:t>
            </a:r>
            <a:endParaRPr lang="en-US" sz="28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210" name="Picture 6"/>
          <p:cNvPicPr/>
          <p:nvPr/>
        </p:nvPicPr>
        <p:blipFill>
          <a:blip r:embed="rId2"/>
          <a:stretch/>
        </p:blipFill>
        <p:spPr>
          <a:xfrm>
            <a:off x="979920" y="693000"/>
            <a:ext cx="2682360" cy="2044440"/>
          </a:xfrm>
          <a:prstGeom prst="rect">
            <a:avLst/>
          </a:prstGeom>
          <a:ln>
            <a:noFill/>
          </a:ln>
        </p:spPr>
      </p:pic>
      <p:pic>
        <p:nvPicPr>
          <p:cNvPr id="211" name="Picture 8"/>
          <p:cNvPicPr/>
          <p:nvPr/>
        </p:nvPicPr>
        <p:blipFill>
          <a:blip r:embed="rId3"/>
          <a:srcRect l="3527" t="13549" r="10279" b="4471"/>
          <a:stretch/>
        </p:blipFill>
        <p:spPr>
          <a:xfrm>
            <a:off x="4497480" y="2468240"/>
            <a:ext cx="3865320" cy="2742840"/>
          </a:xfrm>
          <a:prstGeom prst="rect">
            <a:avLst/>
          </a:prstGeom>
          <a:ln>
            <a:noFill/>
          </a:ln>
        </p:spPr>
      </p:pic>
      <p:pic>
        <p:nvPicPr>
          <p:cNvPr id="212" name="Picture 10"/>
          <p:cNvPicPr/>
          <p:nvPr/>
        </p:nvPicPr>
        <p:blipFill>
          <a:blip r:embed="rId4"/>
          <a:stretch/>
        </p:blipFill>
        <p:spPr>
          <a:xfrm>
            <a:off x="979920" y="3223440"/>
            <a:ext cx="2682360" cy="1955160"/>
          </a:xfrm>
          <a:prstGeom prst="rect">
            <a:avLst/>
          </a:prstGeom>
          <a:ln>
            <a:noFill/>
          </a:ln>
        </p:spPr>
      </p:pic>
      <p:sp>
        <p:nvSpPr>
          <p:cNvPr id="213" name="CustomShape 2"/>
          <p:cNvSpPr/>
          <p:nvPr/>
        </p:nvSpPr>
        <p:spPr>
          <a:xfrm>
            <a:off x="4497480" y="685047"/>
            <a:ext cx="44949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Distortion of the surface is much less pronounced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Barrier: </a:t>
            </a:r>
            <a:endParaRPr lang="en-US" sz="1800" b="0" strike="noStrike" spc="-1" dirty="0">
              <a:latin typeface="Arial"/>
            </a:endParaRPr>
          </a:p>
        </p:txBody>
      </p:sp>
      <p:graphicFrame>
        <p:nvGraphicFramePr>
          <p:cNvPr id="214" name="Table 3"/>
          <p:cNvGraphicFramePr/>
          <p:nvPr>
            <p:extLst>
              <p:ext uri="{D42A27DB-BD31-4B8C-83A1-F6EECF244321}">
                <p14:modId xmlns:p14="http://schemas.microsoft.com/office/powerpoint/2010/main" val="3863984006"/>
              </p:ext>
            </p:extLst>
          </p:nvPr>
        </p:nvGraphicFramePr>
        <p:xfrm>
          <a:off x="6077160" y="1280960"/>
          <a:ext cx="2285640" cy="1111680"/>
        </p:xfrm>
        <a:graphic>
          <a:graphicData uri="http://schemas.openxmlformats.org/drawingml/2006/table">
            <a:tbl>
              <a:tblPr/>
              <a:tblGrid>
                <a:gridCol w="138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B3LYP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5.71 eV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B3LYP-D3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5.75 eV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M06-2X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5.70 eV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" name="CustomShape 4"/>
          <p:cNvSpPr/>
          <p:nvPr/>
        </p:nvSpPr>
        <p:spPr>
          <a:xfrm>
            <a:off x="1847979" y="2835275"/>
            <a:ext cx="10569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d=0.02 Å 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216" name="Picture 4"/>
          <p:cNvPicPr/>
          <p:nvPr/>
        </p:nvPicPr>
        <p:blipFill>
          <a:blip r:embed="rId5"/>
          <a:stretch/>
        </p:blipFill>
        <p:spPr>
          <a:xfrm>
            <a:off x="9136800" y="133560"/>
            <a:ext cx="797760" cy="80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1000</Words>
  <Application>Microsoft Office PowerPoint</Application>
  <PresentationFormat>Custom</PresentationFormat>
  <Paragraphs>211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Nektarios Lathiotakis</dc:creator>
  <dc:description/>
  <cp:lastModifiedBy>Nektarios Lathiotakis</cp:lastModifiedBy>
  <cp:revision>44</cp:revision>
  <dcterms:created xsi:type="dcterms:W3CDTF">2019-12-05T22:11:56Z</dcterms:created>
  <dcterms:modified xsi:type="dcterms:W3CDTF">2019-12-11T07:56:07Z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