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6" r:id="rId1"/>
  </p:sldMasterIdLst>
  <p:notesMasterIdLst>
    <p:notesMasterId r:id="rId44"/>
  </p:notesMasterIdLst>
  <p:sldIdLst>
    <p:sldId id="979" r:id="rId2"/>
    <p:sldId id="1232" r:id="rId3"/>
    <p:sldId id="1209" r:id="rId4"/>
    <p:sldId id="1210" r:id="rId5"/>
    <p:sldId id="1216" r:id="rId6"/>
    <p:sldId id="1221" r:id="rId7"/>
    <p:sldId id="1223" r:id="rId8"/>
    <p:sldId id="1218" r:id="rId9"/>
    <p:sldId id="1262" r:id="rId10"/>
    <p:sldId id="1236" r:id="rId11"/>
    <p:sldId id="1237" r:id="rId12"/>
    <p:sldId id="1233" r:id="rId13"/>
    <p:sldId id="1234" r:id="rId14"/>
    <p:sldId id="1243" r:id="rId15"/>
    <p:sldId id="1241" r:id="rId16"/>
    <p:sldId id="1246" r:id="rId17"/>
    <p:sldId id="1252" r:id="rId18"/>
    <p:sldId id="1253" r:id="rId19"/>
    <p:sldId id="1254" r:id="rId20"/>
    <p:sldId id="1213" r:id="rId21"/>
    <p:sldId id="1194" r:id="rId22"/>
    <p:sldId id="1198" r:id="rId23"/>
    <p:sldId id="1180" r:id="rId24"/>
    <p:sldId id="1259" r:id="rId25"/>
    <p:sldId id="1260" r:id="rId26"/>
    <p:sldId id="1197" r:id="rId27"/>
    <p:sldId id="1199" r:id="rId28"/>
    <p:sldId id="1238" r:id="rId29"/>
    <p:sldId id="1132" r:id="rId30"/>
    <p:sldId id="1203" r:id="rId31"/>
    <p:sldId id="1204" r:id="rId32"/>
    <p:sldId id="1118" r:id="rId33"/>
    <p:sldId id="1112" r:id="rId34"/>
    <p:sldId id="1257" r:id="rId35"/>
    <p:sldId id="1274" r:id="rId36"/>
    <p:sldId id="1275" r:id="rId37"/>
    <p:sldId id="1276" r:id="rId38"/>
    <p:sldId id="1181" r:id="rId39"/>
    <p:sldId id="1184" r:id="rId40"/>
    <p:sldId id="1185" r:id="rId41"/>
    <p:sldId id="1125" r:id="rId42"/>
    <p:sldId id="1239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0FF"/>
    <a:srgbClr val="00FF00"/>
    <a:srgbClr val="FF0000"/>
    <a:srgbClr val="2D2DFD"/>
    <a:srgbClr val="800000"/>
    <a:srgbClr val="292929"/>
    <a:srgbClr val="FF66FF"/>
    <a:srgbClr val="C96767"/>
    <a:srgbClr val="FEFEC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2308" autoAdjust="0"/>
  </p:normalViewPr>
  <p:slideViewPr>
    <p:cSldViewPr>
      <p:cViewPr varScale="1">
        <p:scale>
          <a:sx n="86" d="100"/>
          <a:sy n="86" d="100"/>
        </p:scale>
        <p:origin x="-6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395902-A2A3-4A2D-980A-6DAE5C4A1083}" type="datetimeFigureOut">
              <a:rPr lang="zh-CN" altLang="en-US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5AE7371-C17D-4ABF-A676-7C1B86B102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4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9D82DD-573B-44BD-9002-34467CFC35DE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82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82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113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E7371-C17D-4ABF-A676-7C1B86B102A9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257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（分三页</a:t>
            </a:r>
            <a:r>
              <a:rPr kumimoji="1" lang="en-US" altLang="zh-CN" sz="12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kumimoji="1"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详细说明每件事，给人印象深刻，还要强调三年就做了这么一件事－－解决</a:t>
            </a:r>
            <a:r>
              <a:rPr kumimoji="1"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Kagome</a:t>
            </a:r>
            <a:r>
              <a:rPr kumimoji="1" lang="zh-CN" altLang="en-US" sz="1200" smtClean="0">
                <a:latin typeface="黑体" panose="02010609060101010101" pitchFamily="49" charset="-122"/>
                <a:ea typeface="黑体" panose="02010609060101010101" pitchFamily="49" charset="-122"/>
              </a:rPr>
              <a:t>问题）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E7371-C17D-4ABF-A676-7C1B86B102A9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68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 this kind of contraction, it is clear that this high cost of the contraction is the main bottleneck that limits the application of almost all tensor-network </a:t>
            </a:r>
            <a:r>
              <a:rPr lang="en-US" altLang="zh-CN" sz="1200" b="0" i="0" u="none" strike="noStrike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algorithms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altLang="zh-CN" sz="1200" smtClean="0"/>
              <a:t>This </a:t>
            </a:r>
            <a:r>
              <a:rPr lang="en-US" altLang="zh-CN" sz="1200" dirty="0" smtClean="0"/>
              <a:t>is one of the reasons that we can only reach small bond dimension D (~6-10). 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C58C-299E-46EE-9648-D8DC9170C801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409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C58C-299E-46EE-9648-D8DC9170C801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510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E7371-C17D-4ABF-A676-7C1B86B102A9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68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10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1D, DMRG, MPS and MERA are very successful and also very familiar to everybody. So here I just mention the 2D Tensor network Algorithms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1D, DMRG, MPS and MERA are very successful and also very familiar to everybody. So here I just mention the 2D Tensor network Algorithms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1D, DMRG, MPS and MERA are very successful and also very familiar to everybody. So here I just mention the 2D Tensor network Algorithms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1D, DMRG, MPS and MERA are very successful and also very familiar to everybody. So here I just mention the 2D Tensor network Algorithms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 this kind of contraction, it is clear that this high cost of the contraction is the main bottleneck that limits the application of almost all tensor-network algorithms.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This is one of the reasons that we can only reach small bond dimension D (~6-10). 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 this kind of contraction, it is clear that this high cost of the contraction is the main bottleneck that limits the application of almost all tensor-network algorithms. </a:t>
            </a:r>
            <a:r>
              <a:rPr lang="en-US" altLang="zh-CN" sz="1200" dirty="0" smtClean="0"/>
              <a:t>This is one of the reasons that we can only reach small bond dimension D (~6-10). 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FF88A-6EF0-4849-AED1-62374C284606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1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3B1E1-AE62-497D-A4DE-ECAF551D662A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5061-7858-4D71-9F0A-5821688763F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49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700CC-0550-4B31-A00E-DC723BE615C9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55D0-6F88-462C-A7D8-DC6371343C2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7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B89B7-2FED-49D2-A786-B5060FCD90C0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4A9E9-1A3B-440C-B0A7-85825B8D2DF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70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2B41D-5EF1-4B5E-98E3-7E9BE9DE1451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45D80-0D87-48F5-ADCA-1FDE8E2B1A9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9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D02E-2229-4CF7-B87D-FFEB256874B2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43114-F875-448E-9F4C-7BE40B12845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18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B21B52-0534-4133-82EA-974B50522602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8A11C-0694-4C07-9AC1-9AEAFDD32F8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60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2C8D0-DBE9-44DF-962C-2ED0951ECBDB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73389-3A36-49B6-87C8-36890C53E64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48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E7A0CD-FB84-485F-A637-21AA22665FBA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04EC-916D-4786-ABAE-C2A2B32EFB3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18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C3E2A-51A5-448F-BF98-A76B5E8D93F2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0373F-420B-4537-A096-B3C7642848A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80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E523E-FC4F-405A-B281-8D1AD5F1E7AD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E6376-3B3B-4E7A-B02E-B033A31797D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4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E8DB4-AD60-4216-86D4-C06B0FCE7BA2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09DD2-9AAC-4C86-AAE6-9FB7D7A08D8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2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8B89B7-2FED-49D2-A786-B5060FCD90C0}" type="datetimeFigureOut">
              <a:rPr lang="zh-CN" altLang="en-US" smtClean="0"/>
              <a:pPr>
                <a:defRPr/>
              </a:pPr>
              <a:t>2018/2/27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34A9E9-1A3B-440C-B0A7-85825B8D2DF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56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副标题 2"/>
          <p:cNvSpPr>
            <a:spLocks noGrp="1"/>
          </p:cNvSpPr>
          <p:nvPr>
            <p:ph type="subTitle" idx="1"/>
          </p:nvPr>
        </p:nvSpPr>
        <p:spPr>
          <a:xfrm>
            <a:off x="2051720" y="3429000"/>
            <a:ext cx="4499992" cy="194432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Hai-Jun </a:t>
            </a:r>
            <a:r>
              <a:rPr lang="en-US" altLang="zh-CN" sz="28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Liao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Institute of </a:t>
            </a: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Physics, Beijing</a:t>
            </a:r>
            <a:endParaRPr lang="en-US" altLang="zh-CN" sz="2400" b="1" dirty="0" smtClean="0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zh-CN" sz="2400" b="1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Feb 2018,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Benasque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zh-CN" sz="2000" b="1" dirty="0" smtClean="0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5602" name="标题 1"/>
          <p:cNvSpPr>
            <a:spLocks noGrp="1"/>
          </p:cNvSpPr>
          <p:nvPr>
            <p:ph type="ctrTitle"/>
          </p:nvPr>
        </p:nvSpPr>
        <p:spPr>
          <a:xfrm>
            <a:off x="12236" y="1556792"/>
            <a:ext cx="9144000" cy="12023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Gapless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Spin Liquid Ground State </a:t>
            </a:r>
            <a:b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in the S=1/2 Kagome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Antiferromagnet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89240"/>
            <a:ext cx="2126933" cy="90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pp\Desktop\logo-lo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76" y="2460"/>
            <a:ext cx="5929354" cy="1053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15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Reason for expensive costs of TN Contraction</a:t>
            </a:r>
            <a:endParaRPr lang="zh-CN" altLang="en-US" sz="32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156" y="941819"/>
            <a:ext cx="770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Old Algorithms: We have to contract a TN with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bond dimension D</a:t>
            </a:r>
            <a:r>
              <a:rPr lang="en-US" altLang="zh-CN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/>
              <a:t>by Boundary-MPS, CTMRG/CTM, and TRG, ….</a:t>
            </a:r>
            <a:endParaRPr lang="zh-CN" altLang="en-US" sz="2000" b="1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71890"/>
            <a:ext cx="5973460" cy="458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7668344" y="5949280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@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Corboz’s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ppt</a:t>
            </a:r>
            <a:r>
              <a:rPr lang="en-US" altLang="zh-CN" dirty="0" smtClean="0"/>
              <a:t> in ISSP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11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Reason for expensive costs of TN Contraction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156" y="941819"/>
            <a:ext cx="7471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Old Algorithms: Cost of contracting a TN with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bond dimension D</a:t>
            </a:r>
            <a:r>
              <a:rPr lang="en-US" altLang="zh-CN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/>
              <a:t>by Boundary-MPS, CTMRG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is </a:t>
            </a:r>
            <a:r>
              <a:rPr lang="en-US" altLang="zh-CN" sz="2000" b="1" dirty="0">
                <a:solidFill>
                  <a:srgbClr val="FF0000"/>
                </a:solidFill>
              </a:rPr>
              <a:t>about D</a:t>
            </a:r>
            <a:r>
              <a:rPr lang="en-US" altLang="zh-CN" sz="2000" b="1" baseline="30000" dirty="0">
                <a:solidFill>
                  <a:srgbClr val="FF0000"/>
                </a:solidFill>
              </a:rPr>
              <a:t>12</a:t>
            </a:r>
            <a:endParaRPr lang="zh-CN" altLang="en-US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6" y="2276872"/>
            <a:ext cx="2495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4482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Take CTMRG as an example</a:t>
            </a:r>
            <a:r>
              <a:rPr lang="en-US" altLang="zh-CN" dirty="0"/>
              <a:t>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7293" y="4293096"/>
                <a:ext cx="7064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293" y="4293096"/>
                <a:ext cx="70647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2905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0131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 obtain the isometry, we have to obtain the density matrix  and perform SVD for it.  The computational and memory costs are: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815122" y="5764702"/>
            <a:ext cx="5413062" cy="859534"/>
            <a:chOff x="1355182" y="5305770"/>
            <a:chExt cx="5413062" cy="859534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537" y="5716102"/>
              <a:ext cx="2129335" cy="44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583668" y="5346770"/>
              <a:ext cx="2433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Computational Cost  </a:t>
              </a:r>
              <a:endParaRPr lang="zh-CN" altLang="en-US" dirty="0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5305770"/>
              <a:ext cx="2276269" cy="487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583668" y="574109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 </a:t>
              </a:r>
              <a:r>
                <a:rPr lang="en-US" altLang="zh-CN" dirty="0" smtClean="0"/>
                <a:t>         Memory Cost  </a:t>
              </a:r>
              <a:endParaRPr lang="zh-CN" altLang="en-US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368244" y="5305770"/>
              <a:ext cx="540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368244" y="5741092"/>
              <a:ext cx="540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355182" y="6152448"/>
              <a:ext cx="540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19" y="5553697"/>
            <a:ext cx="1679864" cy="46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408712" y="6208817"/>
            <a:ext cx="2699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Accessible D </a:t>
            </a:r>
            <a:r>
              <a:rPr lang="en-US" altLang="zh-CN" sz="2000" b="1" dirty="0">
                <a:solidFill>
                  <a:srgbClr val="FF0000"/>
                </a:solidFill>
              </a:rPr>
              <a:t>(~6-10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)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make D as large as possible?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156" y="941819"/>
            <a:ext cx="7471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The main reason of the expensive costs in old algorithms is that we have to contract a TN with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bond dimension D</a:t>
            </a:r>
            <a:r>
              <a:rPr lang="en-US" altLang="zh-CN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/>
              <a:t>by Boundary-MPS, CTMRG/CTM, and TRG, ….</a:t>
            </a:r>
            <a:endParaRPr lang="zh-CN" altLang="en-US" sz="2000" b="1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87914"/>
            <a:ext cx="5973460" cy="458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219" y="4415749"/>
            <a:ext cx="2276269" cy="48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8219" y="3933056"/>
            <a:ext cx="220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Computational Cost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 for Fast Contracting a TNS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Key idea of the new algorithm is to reshape the double-layer TN </a:t>
            </a:r>
          </a:p>
          <a:p>
            <a:r>
              <a:rPr lang="en-US" altLang="zh-CN" sz="2000" b="1" dirty="0" smtClean="0"/>
              <a:t>into a nested single-layer TN with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only bond dimension D but not </a:t>
            </a:r>
            <a:r>
              <a:rPr lang="en-US" altLang="zh-CN" sz="2000" b="1" dirty="0">
                <a:solidFill>
                  <a:srgbClr val="FF0000"/>
                </a:solidFill>
              </a:rPr>
              <a:t>D</a:t>
            </a:r>
            <a:r>
              <a:rPr lang="en-US" altLang="zh-CN" sz="2000" b="1" baseline="30000" dirty="0">
                <a:solidFill>
                  <a:srgbClr val="FF0000"/>
                </a:solidFill>
              </a:rPr>
              <a:t>2</a:t>
            </a:r>
            <a:endParaRPr lang="zh-CN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4716016" y="1720498"/>
            <a:ext cx="391658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Y. </a:t>
            </a:r>
            <a:r>
              <a:rPr lang="en-US" altLang="zh-CN" kern="100" dirty="0" err="1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PRB </a:t>
            </a:r>
            <a:r>
              <a:rPr lang="en-US" altLang="zh-CN" b="1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045128 (2017).</a:t>
            </a:r>
            <a:endParaRPr lang="zh-CN" altLang="en-US" kern="100" dirty="0">
              <a:solidFill>
                <a:srgbClr val="2D2DFD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0194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8004"/>
            <a:ext cx="2538092" cy="18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4542219"/>
            <a:ext cx="323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We don’t sum over the physical indices!!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73325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Instead, we shift one-layer(red) to the center of another layer(blue) along the diagonal direction, and then compress the red layer into the plane of the blue </a:t>
            </a:r>
          </a:p>
          <a:p>
            <a:r>
              <a:rPr lang="en-US" altLang="zh-CN" dirty="0" smtClean="0"/>
              <a:t>layer. Finally, we obtained a nested single-layer TN with only bond dimension D.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362361" y="398714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B30FF"/>
                </a:solidFill>
              </a:rPr>
              <a:t>D</a:t>
            </a:r>
            <a:endParaRPr lang="zh-CN" altLang="en-US" dirty="0">
              <a:solidFill>
                <a:srgbClr val="2B30FF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355060" y="350446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3912353" y="2760061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d = 2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4716018" y="2924944"/>
            <a:ext cx="1080118" cy="1033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3203848" y="3129393"/>
            <a:ext cx="708505" cy="14128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3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/>
              <a:t>Nested TN Contraction Method</a:t>
            </a:r>
            <a:endParaRPr lang="zh-CN" altLang="en-US" sz="32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Key idea of the new algorithm is to reshape the double-layer TN </a:t>
            </a:r>
          </a:p>
          <a:p>
            <a:r>
              <a:rPr lang="en-US" altLang="zh-CN" sz="2000" b="1" dirty="0" smtClean="0"/>
              <a:t>into a nested single-layer TN with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only bond dimension D but not </a:t>
            </a:r>
            <a:r>
              <a:rPr lang="en-US" altLang="zh-CN" sz="2000" b="1" dirty="0">
                <a:solidFill>
                  <a:srgbClr val="FF0000"/>
                </a:solidFill>
              </a:rPr>
              <a:t>D</a:t>
            </a:r>
            <a:r>
              <a:rPr lang="en-US" altLang="zh-CN" sz="2000" b="1" baseline="30000" dirty="0">
                <a:solidFill>
                  <a:srgbClr val="FF0000"/>
                </a:solidFill>
              </a:rPr>
              <a:t>2</a:t>
            </a:r>
            <a:endParaRPr lang="zh-CN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4716016" y="1720498"/>
            <a:ext cx="391658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Y. </a:t>
            </a:r>
            <a:r>
              <a:rPr lang="en-US" altLang="zh-CN" kern="100" dirty="0" err="1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PRB </a:t>
            </a:r>
            <a:r>
              <a:rPr lang="en-US" altLang="zh-CN" b="1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045128 (2017).</a:t>
            </a:r>
            <a:endParaRPr lang="zh-CN" altLang="en-US" kern="100" dirty="0">
              <a:solidFill>
                <a:srgbClr val="2D2DFD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2" y="2300022"/>
            <a:ext cx="30194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52" y="2243817"/>
            <a:ext cx="3180250" cy="318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8397086" y="385175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B30FF"/>
                </a:solidFill>
              </a:rPr>
              <a:t>D</a:t>
            </a:r>
            <a:endParaRPr lang="zh-CN" altLang="en-US" dirty="0">
              <a:solidFill>
                <a:srgbClr val="2B30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89785" y="336907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336907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Further</a:t>
            </a:r>
          </a:p>
          <a:p>
            <a:r>
              <a:rPr lang="en-US" altLang="zh-CN" dirty="0" smtClean="0"/>
              <a:t>reshape</a:t>
            </a:r>
            <a:endParaRPr lang="zh-CN" altLang="en-US" dirty="0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3635896" y="4149080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87214" y="5589240"/>
            <a:ext cx="396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New Single-layer square TN with D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020" y="6165304"/>
            <a:ext cx="881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To avoid long-range bond, we introduce the swap tensors (red and blue points)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4012" y="5589240"/>
            <a:ext cx="3271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Nested </a:t>
            </a:r>
            <a:r>
              <a:rPr lang="en-US" altLang="zh-CN" dirty="0"/>
              <a:t>Single-layer </a:t>
            </a:r>
            <a:r>
              <a:rPr lang="en-US" altLang="zh-CN" dirty="0" smtClean="0"/>
              <a:t>TN </a:t>
            </a:r>
            <a:r>
              <a:rPr lang="en-US" altLang="zh-CN" dirty="0"/>
              <a:t>with 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34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/>
              <a:t>Nested TN Contraction Method</a:t>
            </a:r>
            <a:endParaRPr lang="zh-CN" altLang="en-US" sz="32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75895" y="6385502"/>
            <a:ext cx="391658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Y. </a:t>
            </a:r>
            <a:r>
              <a:rPr lang="en-US" altLang="zh-CN" kern="100" dirty="0" err="1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PRB </a:t>
            </a:r>
            <a:r>
              <a:rPr lang="en-US" altLang="zh-CN" b="1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045128 (2017).</a:t>
            </a:r>
            <a:endParaRPr lang="zh-CN" altLang="en-US" kern="100" dirty="0">
              <a:solidFill>
                <a:srgbClr val="2D2DFD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5" y="908720"/>
            <a:ext cx="8626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Eventually </a:t>
            </a:r>
            <a:r>
              <a:rPr lang="en-US" altLang="zh-CN" b="1" dirty="0"/>
              <a:t>we </a:t>
            </a:r>
            <a:r>
              <a:rPr lang="en-US" altLang="zh-CN" b="1" dirty="0" smtClean="0"/>
              <a:t>contract the nested single-layer TN </a:t>
            </a:r>
            <a:r>
              <a:rPr lang="en-US" altLang="zh-CN" b="1" dirty="0"/>
              <a:t>with </a:t>
            </a:r>
            <a:r>
              <a:rPr lang="en-US" altLang="zh-CN" b="1" dirty="0" smtClean="0"/>
              <a:t>only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bond </a:t>
            </a:r>
            <a:r>
              <a:rPr lang="en-US" altLang="zh-CN" sz="2000" b="1" dirty="0">
                <a:solidFill>
                  <a:srgbClr val="FF0000"/>
                </a:solidFill>
              </a:rPr>
              <a:t>dimension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D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/>
              <a:t>by usual </a:t>
            </a:r>
            <a:r>
              <a:rPr lang="en-US" altLang="zh-CN" b="1" dirty="0"/>
              <a:t>Boundary-MPS, </a:t>
            </a:r>
            <a:r>
              <a:rPr lang="en-US" altLang="zh-CN" b="1" dirty="0" smtClean="0"/>
              <a:t>CTMRG/CTM, </a:t>
            </a:r>
            <a:r>
              <a:rPr lang="en-US" altLang="zh-CN" b="1" dirty="0"/>
              <a:t>and TRG, </a:t>
            </a:r>
            <a:r>
              <a:rPr lang="en-US" altLang="zh-CN" b="1" dirty="0" smtClean="0"/>
              <a:t>….</a:t>
            </a:r>
            <a:endParaRPr lang="zh-CN" altLang="en-US" b="1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25" y="1628664"/>
            <a:ext cx="1679864" cy="46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1" y="1844824"/>
            <a:ext cx="2628305" cy="262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4955849" y="1977883"/>
            <a:ext cx="2969911" cy="2516489"/>
            <a:chOff x="5233989" y="2961364"/>
            <a:chExt cx="2495550" cy="211455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989" y="2961364"/>
              <a:ext cx="2495550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342" y="3301334"/>
              <a:ext cx="1453459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直接连接符 3"/>
            <p:cNvCxnSpPr/>
            <p:nvPr/>
          </p:nvCxnSpPr>
          <p:spPr>
            <a:xfrm>
              <a:off x="5663695" y="3996047"/>
              <a:ext cx="957024" cy="0"/>
            </a:xfrm>
            <a:prstGeom prst="line">
              <a:avLst/>
            </a:prstGeom>
            <a:ln w="50800">
              <a:solidFill>
                <a:srgbClr val="00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6931851" y="3293182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D</a:t>
              </a:r>
              <a:endParaRPr lang="zh-CN" altLang="en-US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9833" y="4581128"/>
            <a:ext cx="8930155" cy="1681689"/>
            <a:chOff x="70337" y="4725144"/>
            <a:chExt cx="8930155" cy="1681689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2374593" y="4725144"/>
              <a:ext cx="0" cy="1671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组合 54"/>
            <p:cNvGrpSpPr/>
            <p:nvPr/>
          </p:nvGrpSpPr>
          <p:grpSpPr>
            <a:xfrm>
              <a:off x="70337" y="4725144"/>
              <a:ext cx="8930155" cy="1681689"/>
              <a:chOff x="70337" y="4880827"/>
              <a:chExt cx="8930155" cy="1681689"/>
            </a:xfrm>
          </p:grpSpPr>
          <p:pic>
            <p:nvPicPr>
              <p:cNvPr id="56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3683" y="5301208"/>
                <a:ext cx="810805" cy="456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3015" y="5274324"/>
                <a:ext cx="2008485" cy="46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1206" y="5716102"/>
                <a:ext cx="2129335" cy="449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70337" y="5346770"/>
                <a:ext cx="24330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Computational Cost  </a:t>
                </a:r>
                <a:endParaRPr lang="zh-CN" altLang="en-US" dirty="0"/>
              </a:p>
            </p:txBody>
          </p:sp>
          <p:pic>
            <p:nvPicPr>
              <p:cNvPr id="60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3788" y="5305770"/>
                <a:ext cx="2276269" cy="487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70337" y="5741092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Memory Cost  </a:t>
                </a:r>
                <a:endParaRPr lang="zh-CN" altLang="en-US" dirty="0"/>
              </a:p>
            </p:txBody>
          </p:sp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0065" y="5742917"/>
                <a:ext cx="2100327" cy="395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2973830" y="4880827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Old algorithm</a:t>
                </a:r>
                <a:endParaRPr lang="zh-CN" altLang="en-US" dirty="0"/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143508" y="5305770"/>
                <a:ext cx="88569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143508" y="5741092"/>
                <a:ext cx="88569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133631" y="4891140"/>
                <a:ext cx="88569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130446" y="6152448"/>
                <a:ext cx="88569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5256076" y="4880827"/>
                <a:ext cx="0" cy="16816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6336196" y="4906428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New algorithm</a:t>
                </a:r>
                <a:endParaRPr lang="zh-CN" altLang="en-US" dirty="0"/>
              </a:p>
            </p:txBody>
          </p:sp>
          <p:cxnSp>
            <p:nvCxnSpPr>
              <p:cNvPr id="70" name="直接箭头连接符 69"/>
              <p:cNvCxnSpPr/>
              <p:nvPr/>
            </p:nvCxnSpPr>
            <p:spPr>
              <a:xfrm>
                <a:off x="7717088" y="5521490"/>
                <a:ext cx="38330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135967" y="6562516"/>
                <a:ext cx="88569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1115616" y="6165304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Limit of D</a:t>
                </a:r>
                <a:endParaRPr lang="zh-CN" alt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115803" y="6178011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  13</a:t>
                </a:r>
                <a:endParaRPr lang="zh-CN" alt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364088" y="6160387"/>
                <a:ext cx="345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/>
                  <a:t>   </a:t>
                </a:r>
                <a:r>
                  <a:rPr lang="en-US" altLang="zh-CN" b="1" dirty="0" smtClean="0">
                    <a:solidFill>
                      <a:srgbClr val="FF0000"/>
                    </a:solidFill>
                  </a:rPr>
                  <a:t>25 (not use symmetry)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82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/>
              <a:t>Comparison of the results</a:t>
            </a:r>
            <a:endParaRPr lang="zh-CN" altLang="en-US" sz="32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1" y="908720"/>
            <a:ext cx="4875068" cy="564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0140" y="3068960"/>
            <a:ext cx="336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red curves corresponding to the top X-axis are obtained by the old algorithms.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608" y="1137518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TNS are obtained by simple update </a:t>
            </a:r>
            <a:r>
              <a:rPr lang="en-US" altLang="zh-CN" dirty="0"/>
              <a:t>method for S=1/2 Kagome Heisenberg model. 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4452695"/>
            <a:ext cx="336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2B30FF"/>
                </a:solidFill>
              </a:rPr>
              <a:t>The blue curves corresponding to the bottom X-axis are obtained by the new algorithm. </a:t>
            </a:r>
            <a:endParaRPr lang="zh-CN" altLang="en-US" dirty="0">
              <a:solidFill>
                <a:srgbClr val="2B3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75895" y="6309320"/>
            <a:ext cx="391658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Y. </a:t>
            </a:r>
            <a:r>
              <a:rPr lang="en-US" altLang="zh-CN" kern="100" dirty="0" err="1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PRB </a:t>
            </a:r>
            <a:r>
              <a:rPr lang="en-US" altLang="zh-CN" b="1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045128 (2017).</a:t>
            </a:r>
            <a:endParaRPr lang="zh-CN" altLang="en-US" kern="100" dirty="0">
              <a:solidFill>
                <a:srgbClr val="2D2DFD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/>
              <a:t>Results of D=24</a:t>
            </a:r>
            <a:endParaRPr lang="zh-CN" altLang="en-US" sz="32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3110839"/>
            <a:ext cx="336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top curve is the ground state energy as a function of X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158" y="1148551"/>
            <a:ext cx="3148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D=24 TNS are obtained by simple-update </a:t>
            </a:r>
            <a:r>
              <a:rPr lang="en-US" altLang="zh-CN" dirty="0"/>
              <a:t>method </a:t>
            </a:r>
            <a:r>
              <a:rPr lang="en-US" altLang="zh-CN" dirty="0" smtClean="0"/>
              <a:t>for </a:t>
            </a:r>
            <a:r>
              <a:rPr lang="en-US" altLang="zh-CN" dirty="0"/>
              <a:t>S=1/2 Kagome Heisenberg model. 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4571836"/>
            <a:ext cx="336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2B30FF"/>
                </a:solidFill>
              </a:rPr>
              <a:t>The bottom curve is the M.</a:t>
            </a:r>
            <a:endParaRPr lang="zh-CN" altLang="en-US" dirty="0">
              <a:solidFill>
                <a:srgbClr val="2B3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2" y="916988"/>
            <a:ext cx="4632614" cy="568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975895" y="6283998"/>
            <a:ext cx="391658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269875" algn="l"/>
              </a:tabLst>
            </a:pP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Y. </a:t>
            </a:r>
            <a:r>
              <a:rPr lang="en-US" altLang="zh-CN" kern="100" dirty="0" err="1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PRB </a:t>
            </a:r>
            <a:r>
              <a:rPr lang="en-US" altLang="zh-CN" b="1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045128 (2017).</a:t>
            </a:r>
            <a:endParaRPr lang="zh-CN" altLang="en-US" kern="100" dirty="0">
              <a:solidFill>
                <a:srgbClr val="2D2DFD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b="1" dirty="0"/>
              <a:t>Nested TN </a:t>
            </a:r>
            <a:r>
              <a:rPr lang="en-US" altLang="zh-CN" sz="3200" b="1" dirty="0" smtClean="0"/>
              <a:t>Contraction Method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3377045" cy="309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05273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Advantages:   </a:t>
            </a:r>
          </a:p>
          <a:p>
            <a:pPr marL="342900" indent="-342900">
              <a:buAutoNum type="arabicParenR"/>
            </a:pPr>
            <a:r>
              <a:rPr lang="en-US" altLang="zh-CN" dirty="0" smtClean="0"/>
              <a:t>Simple and efficient: only reshape TN</a:t>
            </a:r>
          </a:p>
          <a:p>
            <a:pPr marL="342900" indent="-342900">
              <a:buAutoNum type="arabicParenR"/>
            </a:pPr>
            <a:r>
              <a:rPr lang="en-US" altLang="zh-CN" dirty="0" smtClean="0"/>
              <a:t>Flexible: we also shift one-layer along the X( or Y) direction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however, cost slightly higher than the diagonal-shift TN.</a:t>
            </a:r>
          </a:p>
        </p:txBody>
      </p:sp>
      <p:sp>
        <p:nvSpPr>
          <p:cNvPr id="3" name="矩形 2"/>
          <p:cNvSpPr/>
          <p:nvPr/>
        </p:nvSpPr>
        <p:spPr>
          <a:xfrm>
            <a:off x="1619672" y="5805264"/>
            <a:ext cx="2259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X-shift TN with</a:t>
            </a:r>
            <a:endParaRPr lang="en-US" altLang="zh-CN" dirty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D in y direction 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but D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2 </a:t>
            </a:r>
            <a:r>
              <a:rPr lang="en-US" altLang="zh-CN" dirty="0" smtClean="0"/>
              <a:t>in x direction 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88024" y="2852936"/>
            <a:ext cx="4098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Advantages:   </a:t>
            </a:r>
          </a:p>
          <a:p>
            <a:pPr marL="342900" indent="-342900">
              <a:buAutoNum type="arabicParenR" startAt="3"/>
            </a:pPr>
            <a:r>
              <a:rPr lang="en-US" altLang="zh-CN" dirty="0" smtClean="0"/>
              <a:t>Apply to finite PEPS algorithm.</a:t>
            </a:r>
          </a:p>
          <a:p>
            <a:pPr marL="342900" indent="-342900">
              <a:buAutoNum type="arabicParenR" startAt="3"/>
            </a:pPr>
            <a:r>
              <a:rPr lang="en-US" altLang="zh-CN" dirty="0" smtClean="0"/>
              <a:t>Can also accelerate the computation of expectation value of TPO or PEPO.</a:t>
            </a:r>
          </a:p>
          <a:p>
            <a:pPr marL="342900" indent="-342900">
              <a:buAutoNum type="arabicParenR" startAt="3"/>
            </a:pPr>
            <a:endParaRPr lang="en-US" altLang="zh-CN" dirty="0"/>
          </a:p>
          <a:p>
            <a:pPr marL="342900" indent="-342900">
              <a:buAutoNum type="arabicParenR" startAt="3"/>
            </a:pPr>
            <a:r>
              <a:rPr lang="en-US" altLang="zh-CN" dirty="0">
                <a:solidFill>
                  <a:srgbClr val="FF0000"/>
                </a:solidFill>
              </a:rPr>
              <a:t>also accelerate </a:t>
            </a:r>
            <a:r>
              <a:rPr lang="en-US" altLang="zh-CN" dirty="0" smtClean="0">
                <a:solidFill>
                  <a:srgbClr val="FF0000"/>
                </a:solidFill>
              </a:rPr>
              <a:t>full-update method and energy minimization methods.</a:t>
            </a:r>
          </a:p>
        </p:txBody>
      </p:sp>
    </p:spTree>
    <p:extLst>
      <p:ext uri="{BB962C8B-B14F-4D97-AF65-F5344CB8AC3E}">
        <p14:creationId xmlns:p14="http://schemas.microsoft.com/office/powerpoint/2010/main" val="23867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 smtClean="0">
                <a:ea typeface="黑体" pitchFamily="2" charset="-122"/>
                <a:cs typeface="Arial" charset="0"/>
              </a:rPr>
              <a:t>Outline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821025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I—Algorithm: New Scheme for Fast Contracting a TNS ~ D</a:t>
            </a:r>
            <a:r>
              <a:rPr lang="en-US" altLang="zh-CN" sz="2400" b="1" baseline="30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Brief </a:t>
            </a: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the TNS Algorithms for  ground 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Bottleneck of TNS Algorithms: High Cost ~ D</a:t>
            </a:r>
            <a:r>
              <a:rPr lang="en-US" altLang="zh-CN" sz="2400" b="1" baseline="30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10-14 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D~6-10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The need of large D,  minimal bond dimension Dc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  Optimized </a:t>
            </a: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scheme for 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TNS ~ D</a:t>
            </a:r>
            <a:r>
              <a:rPr lang="en-US" altLang="zh-CN" sz="2400" b="1" baseline="30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D~25-30</a:t>
            </a:r>
            <a:endParaRPr lang="en-US" altLang="zh-CN" sz="24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II—Application: Kagome Spin Liquid Problem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Numerical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gapless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in the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1/2 Kagome antiferromagnet </a:t>
            </a:r>
            <a:r>
              <a:rPr lang="en-US" altLang="zh-CN" sz="2400" b="1" dirty="0" smtClean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 smtClean="0">
                <a:ea typeface="黑体" pitchFamily="2" charset="-122"/>
                <a:cs typeface="Arial" charset="0"/>
              </a:rPr>
              <a:t>Collaborators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685800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39552" y="2979182"/>
            <a:ext cx="4080397" cy="1475813"/>
            <a:chOff x="-324159" y="4980891"/>
            <a:chExt cx="4080397" cy="147581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4159" y="4980891"/>
              <a:ext cx="1048915" cy="147581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37130" y="5395631"/>
              <a:ext cx="31191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Bruce Normand</a:t>
              </a:r>
            </a:p>
            <a:p>
              <a:pPr algn="ctr"/>
              <a:r>
                <a:rPr lang="en-US" altLang="zh-CN" dirty="0" smtClean="0"/>
                <a:t>Paul </a:t>
              </a:r>
              <a:r>
                <a:rPr lang="en-US" altLang="zh-CN" dirty="0" err="1" smtClean="0"/>
                <a:t>Scherrer</a:t>
              </a:r>
              <a:r>
                <a:rPr lang="en-US" altLang="zh-CN" dirty="0" smtClean="0"/>
                <a:t> Institute</a:t>
              </a:r>
              <a:endParaRPr lang="zh-CN" altLang="en-US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17975" y="3035128"/>
            <a:ext cx="4253253" cy="1219680"/>
            <a:chOff x="-657832" y="5261357"/>
            <a:chExt cx="4253253" cy="12196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7832" y="5261357"/>
              <a:ext cx="990129" cy="121968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76313" y="5584962"/>
              <a:ext cx="31191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           </a:t>
              </a:r>
              <a:r>
                <a:rPr lang="en-US" altLang="zh-CN" dirty="0" err="1" smtClean="0"/>
                <a:t>Zhiyuan</a:t>
              </a:r>
              <a:r>
                <a:rPr lang="en-US" altLang="zh-CN" dirty="0" smtClean="0"/>
                <a:t> Xie</a:t>
              </a:r>
            </a:p>
            <a:p>
              <a:r>
                <a:rPr lang="en-US" altLang="zh-CN" dirty="0" err="1" smtClean="0"/>
                <a:t>Renmin</a:t>
              </a:r>
              <a:r>
                <a:rPr lang="en-US" altLang="zh-CN" dirty="0" smtClean="0"/>
                <a:t> University of China</a:t>
              </a:r>
              <a:endParaRPr lang="zh-CN" altLang="en-US" dirty="0"/>
            </a:p>
          </p:txBody>
        </p:sp>
      </p:grpSp>
      <p:pic>
        <p:nvPicPr>
          <p:cNvPr id="25" name="Picture 2" descr="C:\Users\Tao Qing\Desktop\向涛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5" y="980728"/>
            <a:ext cx="1018584" cy="14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1" y="4681198"/>
            <a:ext cx="1083671" cy="1336222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22324" y="6095037"/>
            <a:ext cx="185738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dirty="0" smtClean="0"/>
              <a:t>Jing Chen</a:t>
            </a:r>
          </a:p>
          <a:p>
            <a:pPr algn="ctr" fontAlgn="base"/>
            <a:r>
              <a:rPr lang="en-US" altLang="zh-CN" dirty="0" smtClean="0"/>
              <a:t>IOP, CAS</a:t>
            </a:r>
          </a:p>
        </p:txBody>
      </p:sp>
      <p:sp>
        <p:nvSpPr>
          <p:cNvPr id="36" name="矩形 35"/>
          <p:cNvSpPr/>
          <p:nvPr/>
        </p:nvSpPr>
        <p:spPr>
          <a:xfrm>
            <a:off x="1877840" y="6052684"/>
            <a:ext cx="24288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dirty="0" err="1" smtClean="0"/>
              <a:t>Zhi-yuan</a:t>
            </a:r>
            <a:r>
              <a:rPr lang="en-US" altLang="zh-CN" dirty="0" smtClean="0"/>
              <a:t> Liu</a:t>
            </a:r>
          </a:p>
          <a:p>
            <a:pPr algn="ctr" fontAlgn="base"/>
            <a:r>
              <a:rPr lang="en-US" altLang="zh-CN" dirty="0" smtClean="0"/>
              <a:t>ITP, CAS</a:t>
            </a:r>
          </a:p>
        </p:txBody>
      </p:sp>
      <p:sp>
        <p:nvSpPr>
          <p:cNvPr id="37" name="矩形 36"/>
          <p:cNvSpPr/>
          <p:nvPr/>
        </p:nvSpPr>
        <p:spPr>
          <a:xfrm>
            <a:off x="4067944" y="6021288"/>
            <a:ext cx="198533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dirty="0" smtClean="0"/>
              <a:t>Hai-dong Xie</a:t>
            </a:r>
          </a:p>
          <a:p>
            <a:pPr algn="ctr" fontAlgn="base"/>
            <a:r>
              <a:rPr lang="en-US" altLang="zh-CN" dirty="0" smtClean="0"/>
              <a:t>IOP, CAS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6553" y="4653136"/>
            <a:ext cx="1107685" cy="137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矩形 38"/>
          <p:cNvSpPr/>
          <p:nvPr/>
        </p:nvSpPr>
        <p:spPr>
          <a:xfrm>
            <a:off x="6156176" y="6006845"/>
            <a:ext cx="218387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dirty="0" err="1" smtClean="0"/>
              <a:t>Rui-zhen</a:t>
            </a:r>
            <a:r>
              <a:rPr lang="en-US" altLang="zh-CN" dirty="0" smtClean="0"/>
              <a:t> Huang</a:t>
            </a:r>
          </a:p>
          <a:p>
            <a:pPr algn="ctr" fontAlgn="base"/>
            <a:r>
              <a:rPr lang="en-US" altLang="zh-CN" dirty="0" smtClean="0"/>
              <a:t>IOP, CAS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22" y="4607632"/>
            <a:ext cx="1043504" cy="1341648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91" y="4679640"/>
            <a:ext cx="990196" cy="13416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1289931"/>
            <a:ext cx="6448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dirty="0" smtClean="0"/>
              <a:t>		     Tao Xiang</a:t>
            </a:r>
            <a:r>
              <a:rPr lang="it-IT" altLang="zh-CN" i="1" dirty="0" smtClean="0"/>
              <a:t>			</a:t>
            </a:r>
          </a:p>
          <a:p>
            <a:r>
              <a:rPr lang="en-US" altLang="zh-CN" dirty="0" smtClean="0"/>
              <a:t>Institute of Physics</a:t>
            </a:r>
            <a:r>
              <a:rPr lang="en-US" altLang="zh-CN" dirty="0"/>
              <a:t>, Chinese Academy of </a:t>
            </a:r>
            <a:r>
              <a:rPr lang="en-US" altLang="zh-CN" dirty="0" smtClean="0"/>
              <a:t>Sciences (IOP, CAS)</a:t>
            </a:r>
            <a:endParaRPr lang="it-IT" altLang="zh-CN" dirty="0"/>
          </a:p>
          <a:p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 smtClean="0">
                <a:ea typeface="黑体" pitchFamily="2" charset="-122"/>
                <a:cs typeface="Arial" charset="0"/>
              </a:rPr>
              <a:t>Application: Kagome Spin Liquid Problem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323528" y="3366312"/>
            <a:ext cx="3351924" cy="3283303"/>
            <a:chOff x="2156180" y="1297825"/>
            <a:chExt cx="3351924" cy="3283303"/>
          </a:xfrm>
        </p:grpSpPr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259" y="1297825"/>
              <a:ext cx="2300522" cy="234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 Box 16"/>
            <p:cNvSpPr txBox="1">
              <a:spLocks noChangeArrowheads="1"/>
            </p:cNvSpPr>
            <p:nvPr/>
          </p:nvSpPr>
          <p:spPr bwMode="auto">
            <a:xfrm>
              <a:off x="2156180" y="3789040"/>
              <a:ext cx="33519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 smtClean="0">
                  <a:solidFill>
                    <a:srgbClr val="2D2DF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/>
                  <a:cs typeface="Times"/>
                </a:rPr>
                <a:t>Herbertsmithite:   </a:t>
              </a:r>
              <a:r>
                <a:rPr lang="en-US" altLang="zh-CN" i="1" dirty="0" smtClean="0">
                  <a:solidFill>
                    <a:srgbClr val="2D2DFD"/>
                  </a:solidFill>
                  <a:latin typeface="Times"/>
                  <a:cs typeface="Times"/>
                  <a:sym typeface="Symbol" panose="05050102010706020507" pitchFamily="18" charset="2"/>
                </a:rPr>
                <a:t>ZnCu</a:t>
              </a:r>
              <a:r>
                <a:rPr lang="en-US" altLang="zh-CN" i="1" baseline="-25000" dirty="0" smtClean="0">
                  <a:solidFill>
                    <a:srgbClr val="2D2DFD"/>
                  </a:solidFill>
                  <a:latin typeface="Times"/>
                  <a:cs typeface="Times"/>
                  <a:sym typeface="Symbol" panose="05050102010706020507" pitchFamily="18" charset="2"/>
                </a:rPr>
                <a:t>3</a:t>
              </a:r>
              <a:r>
                <a:rPr lang="en-US" altLang="zh-CN" i="1" dirty="0" smtClean="0">
                  <a:solidFill>
                    <a:srgbClr val="2D2DFD"/>
                  </a:solidFill>
                  <a:latin typeface="Times"/>
                  <a:cs typeface="Times"/>
                  <a:sym typeface="Symbol" panose="05050102010706020507" pitchFamily="18" charset="2"/>
                </a:rPr>
                <a:t>(OH)</a:t>
              </a:r>
              <a:r>
                <a:rPr lang="en-US" altLang="zh-CN" i="1" baseline="-25000" dirty="0" smtClean="0">
                  <a:solidFill>
                    <a:srgbClr val="2D2DFD"/>
                  </a:solidFill>
                  <a:latin typeface="Times"/>
                  <a:cs typeface="Times"/>
                  <a:sym typeface="Symbol" panose="05050102010706020507" pitchFamily="18" charset="2"/>
                </a:rPr>
                <a:t>6</a:t>
              </a:r>
              <a:r>
                <a:rPr lang="en-US" altLang="zh-CN" i="1" dirty="0" smtClean="0">
                  <a:solidFill>
                    <a:srgbClr val="2D2DFD"/>
                  </a:solidFill>
                  <a:latin typeface="Times"/>
                  <a:cs typeface="Times"/>
                  <a:sym typeface="Symbol" panose="05050102010706020507" pitchFamily="18" charset="2"/>
                </a:rPr>
                <a:t>Cl</a:t>
              </a:r>
              <a:r>
                <a:rPr lang="en-US" altLang="zh-CN" i="1" baseline="-25000" dirty="0" smtClean="0">
                  <a:solidFill>
                    <a:srgbClr val="2D2DFD"/>
                  </a:solidFill>
                  <a:latin typeface="Times"/>
                  <a:cs typeface="Times"/>
                  <a:sym typeface="Symbol" panose="05050102010706020507" pitchFamily="18" charset="2"/>
                </a:rPr>
                <a:t>2</a:t>
              </a:r>
              <a:r>
                <a:rPr lang="en-US" altLang="zh-CN" i="1" dirty="0" smtClean="0">
                  <a:solidFill>
                    <a:srgbClr val="2D2DFD"/>
                  </a:solidFill>
                  <a:latin typeface="Times"/>
                  <a:cs typeface="Times"/>
                  <a:sym typeface="Symbol" panose="05050102010706020507" pitchFamily="18" charset="2"/>
                </a:rPr>
                <a:t> </a:t>
              </a:r>
              <a:endParaRPr lang="en-US" altLang="zh-CN" i="1" baseline="-25000" dirty="0">
                <a:solidFill>
                  <a:srgbClr val="2D2DFD"/>
                </a:solidFill>
                <a:latin typeface="Times"/>
                <a:cs typeface="Times"/>
                <a:sym typeface="Symbol" panose="05050102010706020507" pitchFamily="18" charset="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2267744" y="4273351"/>
              <a:ext cx="32038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2B30FF"/>
                  </a:solidFill>
                  <a:latin typeface="Times"/>
                  <a:cs typeface="Times"/>
                </a:rPr>
                <a:t>Shores, </a:t>
              </a:r>
              <a:r>
                <a:rPr lang="en-US" altLang="zh-CN" sz="1400" i="1" dirty="0" smtClean="0">
                  <a:solidFill>
                    <a:srgbClr val="2B30FF"/>
                  </a:solidFill>
                  <a:latin typeface="Times"/>
                  <a:cs typeface="Times"/>
                </a:rPr>
                <a:t>et al.</a:t>
              </a:r>
              <a:r>
                <a:rPr lang="en-US" altLang="zh-CN" sz="1400" dirty="0" smtClean="0">
                  <a:solidFill>
                    <a:srgbClr val="2B30FF"/>
                  </a:solidFill>
                  <a:latin typeface="Times"/>
                  <a:cs typeface="Times"/>
                </a:rPr>
                <a:t>, </a:t>
              </a:r>
              <a:r>
                <a:rPr lang="de-DE" altLang="zh-CN" sz="1400" dirty="0" smtClean="0">
                  <a:solidFill>
                    <a:srgbClr val="2B30FF"/>
                  </a:solidFill>
                  <a:latin typeface="Times"/>
                  <a:cs typeface="Times"/>
                </a:rPr>
                <a:t>J. </a:t>
              </a:r>
              <a:r>
                <a:rPr lang="de-DE" altLang="zh-CN" sz="1400" dirty="0">
                  <a:solidFill>
                    <a:srgbClr val="2B30FF"/>
                  </a:solidFill>
                  <a:latin typeface="Times"/>
                  <a:cs typeface="Times"/>
                </a:rPr>
                <a:t>Am. Chem. Soc. </a:t>
              </a:r>
              <a:r>
                <a:rPr lang="de-DE" altLang="zh-CN" sz="1400" dirty="0" smtClean="0">
                  <a:solidFill>
                    <a:srgbClr val="2B30FF"/>
                  </a:solidFill>
                  <a:latin typeface="Times"/>
                  <a:cs typeface="Times"/>
                </a:rPr>
                <a:t>(</a:t>
              </a:r>
              <a:r>
                <a:rPr lang="de-DE" altLang="zh-CN" sz="1400" dirty="0">
                  <a:solidFill>
                    <a:srgbClr val="2B30FF"/>
                  </a:solidFill>
                  <a:latin typeface="Times"/>
                  <a:cs typeface="Times"/>
                </a:rPr>
                <a:t>2005).</a:t>
              </a:r>
              <a:endParaRPr lang="zh-CN" altLang="en-US" sz="1400" dirty="0">
                <a:solidFill>
                  <a:srgbClr val="2B30FF"/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4211960" y="3773880"/>
            <a:ext cx="4752528" cy="2895480"/>
            <a:chOff x="1907704" y="3989904"/>
            <a:chExt cx="4752528" cy="2895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1720" y="3989904"/>
              <a:ext cx="4475924" cy="148330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907704" y="6073551"/>
              <a:ext cx="47525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dirty="0" smtClean="0">
                  <a:solidFill>
                    <a:srgbClr val="FF0000"/>
                  </a:solidFill>
                  <a:latin typeface="黑体"/>
                  <a:ea typeface="黑体"/>
                  <a:cs typeface="黑体"/>
                </a:rPr>
                <a:t>New material</a:t>
              </a:r>
              <a:r>
                <a:rPr kumimoji="1" lang="zh-CN" altLang="en-US" dirty="0" smtClean="0">
                  <a:solidFill>
                    <a:srgbClr val="FF0000"/>
                  </a:solidFill>
                  <a:latin typeface="黑体"/>
                  <a:ea typeface="黑体"/>
                  <a:cs typeface="黑体"/>
                </a:rPr>
                <a:t>：</a:t>
              </a:r>
              <a:r>
                <a:rPr lang="en-US" altLang="zh-CN" i="1" dirty="0" smtClean="0">
                  <a:solidFill>
                    <a:srgbClr val="2D2DFD"/>
                  </a:solidFill>
                  <a:latin typeface="Times"/>
                  <a:cs typeface="Times"/>
                </a:rPr>
                <a:t>ZnCu</a:t>
              </a:r>
              <a:r>
                <a:rPr lang="en-US" altLang="zh-CN" i="1" baseline="-25000" dirty="0" smtClean="0">
                  <a:solidFill>
                    <a:srgbClr val="2D2DFD"/>
                  </a:solidFill>
                  <a:latin typeface="Times"/>
                  <a:cs typeface="Times"/>
                </a:rPr>
                <a:t>3</a:t>
              </a:r>
              <a:r>
                <a:rPr lang="en-US" altLang="zh-CN" i="1" dirty="0" smtClean="0">
                  <a:solidFill>
                    <a:srgbClr val="2D2DFD"/>
                  </a:solidFill>
                  <a:latin typeface="Times"/>
                  <a:cs typeface="Times"/>
                </a:rPr>
                <a:t>(</a:t>
              </a:r>
              <a:r>
                <a:rPr lang="en-US" altLang="zh-CN" i="1" dirty="0">
                  <a:solidFill>
                    <a:srgbClr val="2D2DFD"/>
                  </a:solidFill>
                  <a:latin typeface="Times"/>
                  <a:cs typeface="Times"/>
                </a:rPr>
                <a:t>OH)</a:t>
              </a:r>
              <a:r>
                <a:rPr lang="en-US" altLang="zh-CN" i="1" baseline="-25000" dirty="0">
                  <a:solidFill>
                    <a:srgbClr val="2D2DFD"/>
                  </a:solidFill>
                  <a:latin typeface="Times"/>
                  <a:cs typeface="Times"/>
                </a:rPr>
                <a:t>6</a:t>
              </a:r>
              <a:r>
                <a:rPr lang="en-US" altLang="zh-CN" i="1" dirty="0">
                  <a:solidFill>
                    <a:srgbClr val="2D2DFD"/>
                  </a:solidFill>
                  <a:latin typeface="Times"/>
                  <a:cs typeface="Times"/>
                </a:rPr>
                <a:t>FBr</a:t>
              </a:r>
              <a:endParaRPr lang="zh-CN" altLang="en-US" i="1" dirty="0">
                <a:solidFill>
                  <a:srgbClr val="2D2DFD"/>
                </a:solidFill>
                <a:latin typeface="Times"/>
                <a:cs typeface="Time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67744" y="6577607"/>
              <a:ext cx="43204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2D2DFD"/>
                  </a:solidFill>
                  <a:latin typeface="Times"/>
                  <a:cs typeface="Times"/>
                </a:rPr>
                <a:t>Feng </a:t>
              </a:r>
              <a:r>
                <a:rPr lang="en-US" altLang="zh-CN" sz="1400" dirty="0" smtClean="0">
                  <a:solidFill>
                    <a:srgbClr val="2D2DFD"/>
                  </a:solidFill>
                  <a:latin typeface="Times"/>
                  <a:cs typeface="Times"/>
                </a:rPr>
                <a:t>Z, </a:t>
              </a:r>
              <a:r>
                <a:rPr lang="en-US" altLang="zh-CN" sz="1400" i="1" dirty="0" smtClean="0">
                  <a:solidFill>
                    <a:srgbClr val="2D2DFD"/>
                  </a:solidFill>
                  <a:latin typeface="Times"/>
                  <a:cs typeface="Times"/>
                </a:rPr>
                <a:t>et al.</a:t>
              </a:r>
              <a:r>
                <a:rPr lang="en-US" altLang="zh-CN" sz="1400" dirty="0" smtClean="0">
                  <a:solidFill>
                    <a:srgbClr val="2D2DFD"/>
                  </a:solidFill>
                  <a:latin typeface="Times"/>
                  <a:cs typeface="Times"/>
                </a:rPr>
                <a:t>, Chin</a:t>
              </a:r>
              <a:r>
                <a:rPr lang="en-US" altLang="zh-CN" sz="1400" dirty="0">
                  <a:solidFill>
                    <a:srgbClr val="2D2DFD"/>
                  </a:solidFill>
                  <a:latin typeface="Times"/>
                  <a:cs typeface="Times"/>
                </a:rPr>
                <a:t>. Phys. </a:t>
              </a:r>
              <a:r>
                <a:rPr lang="en-US" altLang="zh-CN" sz="1400" dirty="0" err="1">
                  <a:solidFill>
                    <a:srgbClr val="2D2DFD"/>
                  </a:solidFill>
                  <a:latin typeface="Times"/>
                  <a:cs typeface="Times"/>
                </a:rPr>
                <a:t>Lett</a:t>
              </a:r>
              <a:r>
                <a:rPr lang="en-US" altLang="zh-CN" sz="1400" dirty="0">
                  <a:solidFill>
                    <a:srgbClr val="2D2DFD"/>
                  </a:solidFill>
                  <a:latin typeface="Times"/>
                  <a:cs typeface="Times"/>
                </a:rPr>
                <a:t>. 34 </a:t>
              </a:r>
              <a:r>
                <a:rPr lang="en-US" altLang="zh-CN" sz="1400" dirty="0" smtClean="0">
                  <a:solidFill>
                    <a:srgbClr val="2D2DFD"/>
                  </a:solidFill>
                  <a:latin typeface="Times"/>
                  <a:cs typeface="Times"/>
                </a:rPr>
                <a:t>077502 (</a:t>
              </a:r>
              <a:r>
                <a:rPr lang="en-US" altLang="zh-CN" sz="1400" dirty="0">
                  <a:solidFill>
                    <a:srgbClr val="2D2DFD"/>
                  </a:solidFill>
                  <a:latin typeface="Times"/>
                  <a:cs typeface="Times"/>
                </a:rPr>
                <a:t>2017</a:t>
              </a:r>
              <a:r>
                <a:rPr lang="en-US" altLang="zh-CN" sz="1400" dirty="0" smtClean="0">
                  <a:solidFill>
                    <a:srgbClr val="2D2DFD"/>
                  </a:solidFill>
                  <a:latin typeface="Times"/>
                  <a:cs typeface="Times"/>
                </a:rPr>
                <a:t>).</a:t>
              </a:r>
              <a:endParaRPr lang="zh-CN" altLang="en-US" sz="1400" dirty="0">
                <a:solidFill>
                  <a:srgbClr val="2D2DFD"/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15" name="Group 70"/>
          <p:cNvGrpSpPr>
            <a:grpSpLocks noChangeAspect="1"/>
          </p:cNvGrpSpPr>
          <p:nvPr/>
        </p:nvGrpSpPr>
        <p:grpSpPr bwMode="auto">
          <a:xfrm>
            <a:off x="6084743" y="968785"/>
            <a:ext cx="2079989" cy="2016224"/>
            <a:chOff x="768" y="1680"/>
            <a:chExt cx="1966" cy="1944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817" y="1720"/>
              <a:ext cx="669" cy="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490" y="1722"/>
              <a:ext cx="935" cy="1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821" y="2894"/>
              <a:ext cx="18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017" y="1722"/>
              <a:ext cx="679" cy="1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1081" y="1725"/>
              <a:ext cx="940" cy="1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1081" y="3347"/>
              <a:ext cx="1339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088" y="1956"/>
              <a:ext cx="133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081" y="1963"/>
              <a:ext cx="936" cy="1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2014" y="2429"/>
              <a:ext cx="669" cy="1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V="1">
              <a:off x="811" y="2433"/>
              <a:ext cx="1868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807" y="2436"/>
              <a:ext cx="666" cy="1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1480" y="1952"/>
              <a:ext cx="936" cy="16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Oval 21"/>
            <p:cNvSpPr>
              <a:spLocks noChangeAspect="1" noChangeArrowheads="1"/>
            </p:cNvSpPr>
            <p:nvPr/>
          </p:nvSpPr>
          <p:spPr bwMode="auto">
            <a:xfrm>
              <a:off x="1031" y="3324"/>
              <a:ext cx="87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9" name="Oval 22"/>
            <p:cNvSpPr>
              <a:spLocks noChangeAspect="1" noChangeArrowheads="1"/>
            </p:cNvSpPr>
            <p:nvPr/>
          </p:nvSpPr>
          <p:spPr bwMode="auto">
            <a:xfrm>
              <a:off x="2114" y="3310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30" name="Oval 23"/>
            <p:cNvSpPr>
              <a:spLocks noChangeAspect="1" noChangeArrowheads="1"/>
            </p:cNvSpPr>
            <p:nvPr/>
          </p:nvSpPr>
          <p:spPr bwMode="auto">
            <a:xfrm>
              <a:off x="1971" y="3527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31" name="Oval 24"/>
            <p:cNvSpPr>
              <a:spLocks noChangeAspect="1" noChangeArrowheads="1"/>
            </p:cNvSpPr>
            <p:nvPr/>
          </p:nvSpPr>
          <p:spPr bwMode="auto">
            <a:xfrm>
              <a:off x="1843" y="3310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34" name="Oval 25"/>
            <p:cNvSpPr>
              <a:spLocks noChangeAspect="1" noChangeArrowheads="1"/>
            </p:cNvSpPr>
            <p:nvPr/>
          </p:nvSpPr>
          <p:spPr bwMode="auto">
            <a:xfrm>
              <a:off x="1554" y="3306"/>
              <a:ext cx="87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35" name="Oval 26"/>
            <p:cNvSpPr>
              <a:spLocks noChangeAspect="1" noChangeArrowheads="1"/>
            </p:cNvSpPr>
            <p:nvPr/>
          </p:nvSpPr>
          <p:spPr bwMode="auto">
            <a:xfrm>
              <a:off x="1306" y="3310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36" name="Oval 27"/>
            <p:cNvSpPr>
              <a:spLocks noChangeAspect="1" noChangeArrowheads="1"/>
            </p:cNvSpPr>
            <p:nvPr/>
          </p:nvSpPr>
          <p:spPr bwMode="auto">
            <a:xfrm>
              <a:off x="1441" y="3538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37" name="Oval 28"/>
            <p:cNvSpPr>
              <a:spLocks noChangeAspect="1" noChangeArrowheads="1"/>
            </p:cNvSpPr>
            <p:nvPr/>
          </p:nvSpPr>
          <p:spPr bwMode="auto">
            <a:xfrm>
              <a:off x="1555" y="2840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38" name="Oval 29"/>
            <p:cNvSpPr>
              <a:spLocks noChangeAspect="1" noChangeArrowheads="1"/>
            </p:cNvSpPr>
            <p:nvPr/>
          </p:nvSpPr>
          <p:spPr bwMode="auto">
            <a:xfrm>
              <a:off x="1160" y="3079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39" name="Oval 30"/>
            <p:cNvSpPr>
              <a:spLocks noChangeAspect="1" noChangeArrowheads="1"/>
            </p:cNvSpPr>
            <p:nvPr/>
          </p:nvSpPr>
          <p:spPr bwMode="auto">
            <a:xfrm>
              <a:off x="2099" y="2854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0" name="Oval 31"/>
            <p:cNvSpPr>
              <a:spLocks noChangeAspect="1" noChangeArrowheads="1"/>
            </p:cNvSpPr>
            <p:nvPr/>
          </p:nvSpPr>
          <p:spPr bwMode="auto">
            <a:xfrm>
              <a:off x="1829" y="2854"/>
              <a:ext cx="86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" name="Oval 32"/>
            <p:cNvSpPr>
              <a:spLocks noChangeAspect="1" noChangeArrowheads="1"/>
            </p:cNvSpPr>
            <p:nvPr/>
          </p:nvSpPr>
          <p:spPr bwMode="auto">
            <a:xfrm>
              <a:off x="1711" y="3079"/>
              <a:ext cx="87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2" name="Oval 33"/>
            <p:cNvSpPr>
              <a:spLocks noChangeAspect="1" noChangeArrowheads="1"/>
            </p:cNvSpPr>
            <p:nvPr/>
          </p:nvSpPr>
          <p:spPr bwMode="auto">
            <a:xfrm>
              <a:off x="2249" y="3089"/>
              <a:ext cx="86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3" name="Oval 34"/>
            <p:cNvSpPr>
              <a:spLocks noChangeAspect="1" noChangeArrowheads="1"/>
            </p:cNvSpPr>
            <p:nvPr/>
          </p:nvSpPr>
          <p:spPr bwMode="auto">
            <a:xfrm>
              <a:off x="2384" y="3310"/>
              <a:ext cx="87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4" name="Oval 35"/>
            <p:cNvSpPr>
              <a:spLocks noChangeAspect="1" noChangeArrowheads="1"/>
            </p:cNvSpPr>
            <p:nvPr/>
          </p:nvSpPr>
          <p:spPr bwMode="auto">
            <a:xfrm>
              <a:off x="768" y="2396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5" name="Oval 36"/>
            <p:cNvSpPr>
              <a:spLocks noChangeAspect="1" noChangeArrowheads="1"/>
            </p:cNvSpPr>
            <p:nvPr/>
          </p:nvSpPr>
          <p:spPr bwMode="auto">
            <a:xfrm>
              <a:off x="896" y="2619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6" name="Oval 37"/>
            <p:cNvSpPr>
              <a:spLocks noChangeAspect="1" noChangeArrowheads="1"/>
            </p:cNvSpPr>
            <p:nvPr/>
          </p:nvSpPr>
          <p:spPr bwMode="auto">
            <a:xfrm>
              <a:off x="768" y="2854"/>
              <a:ext cx="86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7" name="Oval 38"/>
            <p:cNvSpPr>
              <a:spLocks noChangeAspect="1" noChangeArrowheads="1"/>
            </p:cNvSpPr>
            <p:nvPr/>
          </p:nvSpPr>
          <p:spPr bwMode="auto">
            <a:xfrm>
              <a:off x="1302" y="2847"/>
              <a:ext cx="86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8" name="Oval 39"/>
            <p:cNvSpPr>
              <a:spLocks noChangeAspect="1" noChangeArrowheads="1"/>
            </p:cNvSpPr>
            <p:nvPr/>
          </p:nvSpPr>
          <p:spPr bwMode="auto">
            <a:xfrm>
              <a:off x="1028" y="2851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9" name="Oval 40"/>
            <p:cNvSpPr>
              <a:spLocks noChangeAspect="1" noChangeArrowheads="1"/>
            </p:cNvSpPr>
            <p:nvPr/>
          </p:nvSpPr>
          <p:spPr bwMode="auto">
            <a:xfrm>
              <a:off x="2370" y="2851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0" name="Oval 41"/>
            <p:cNvSpPr>
              <a:spLocks noChangeAspect="1" noChangeArrowheads="1"/>
            </p:cNvSpPr>
            <p:nvPr/>
          </p:nvSpPr>
          <p:spPr bwMode="auto">
            <a:xfrm>
              <a:off x="2648" y="2847"/>
              <a:ext cx="86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1" name="Oval 42"/>
            <p:cNvSpPr>
              <a:spLocks noChangeAspect="1" noChangeArrowheads="1"/>
            </p:cNvSpPr>
            <p:nvPr/>
          </p:nvSpPr>
          <p:spPr bwMode="auto">
            <a:xfrm>
              <a:off x="1850" y="2395"/>
              <a:ext cx="87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2" name="Oval 43"/>
            <p:cNvSpPr>
              <a:spLocks noChangeAspect="1" noChangeArrowheads="1"/>
            </p:cNvSpPr>
            <p:nvPr/>
          </p:nvSpPr>
          <p:spPr bwMode="auto">
            <a:xfrm>
              <a:off x="1558" y="2388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3" name="Oval 44"/>
            <p:cNvSpPr>
              <a:spLocks noChangeAspect="1" noChangeArrowheads="1"/>
            </p:cNvSpPr>
            <p:nvPr/>
          </p:nvSpPr>
          <p:spPr bwMode="auto">
            <a:xfrm>
              <a:off x="2644" y="2395"/>
              <a:ext cx="87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4" name="Oval 45"/>
            <p:cNvSpPr>
              <a:spLocks noChangeAspect="1" noChangeArrowheads="1"/>
            </p:cNvSpPr>
            <p:nvPr/>
          </p:nvSpPr>
          <p:spPr bwMode="auto">
            <a:xfrm>
              <a:off x="2516" y="2612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5" name="Oval 46"/>
            <p:cNvSpPr>
              <a:spLocks noChangeAspect="1" noChangeArrowheads="1"/>
            </p:cNvSpPr>
            <p:nvPr/>
          </p:nvSpPr>
          <p:spPr bwMode="auto">
            <a:xfrm>
              <a:off x="1975" y="2612"/>
              <a:ext cx="86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6" name="Oval 47"/>
            <p:cNvSpPr>
              <a:spLocks noChangeAspect="1" noChangeArrowheads="1"/>
            </p:cNvSpPr>
            <p:nvPr/>
          </p:nvSpPr>
          <p:spPr bwMode="auto">
            <a:xfrm>
              <a:off x="1430" y="2609"/>
              <a:ext cx="87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7" name="Oval 48"/>
            <p:cNvSpPr>
              <a:spLocks noChangeAspect="1" noChangeArrowheads="1"/>
            </p:cNvSpPr>
            <p:nvPr/>
          </p:nvSpPr>
          <p:spPr bwMode="auto">
            <a:xfrm>
              <a:off x="1712" y="2139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8" name="Oval 49"/>
            <p:cNvSpPr>
              <a:spLocks noChangeAspect="1" noChangeArrowheads="1"/>
            </p:cNvSpPr>
            <p:nvPr/>
          </p:nvSpPr>
          <p:spPr bwMode="auto">
            <a:xfrm>
              <a:off x="1174" y="2150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9" name="Oval 50"/>
            <p:cNvSpPr>
              <a:spLocks noChangeAspect="1" noChangeArrowheads="1"/>
            </p:cNvSpPr>
            <p:nvPr/>
          </p:nvSpPr>
          <p:spPr bwMode="auto">
            <a:xfrm>
              <a:off x="1313" y="2388"/>
              <a:ext cx="86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0" name="Oval 51"/>
            <p:cNvSpPr>
              <a:spLocks noChangeAspect="1" noChangeArrowheads="1"/>
            </p:cNvSpPr>
            <p:nvPr/>
          </p:nvSpPr>
          <p:spPr bwMode="auto">
            <a:xfrm>
              <a:off x="1042" y="2392"/>
              <a:ext cx="87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1" name="Oval 52"/>
            <p:cNvSpPr>
              <a:spLocks noChangeAspect="1" noChangeArrowheads="1"/>
            </p:cNvSpPr>
            <p:nvPr/>
          </p:nvSpPr>
          <p:spPr bwMode="auto">
            <a:xfrm>
              <a:off x="2107" y="2385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2" name="Oval 53"/>
            <p:cNvSpPr>
              <a:spLocks noChangeAspect="1" noChangeArrowheads="1"/>
            </p:cNvSpPr>
            <p:nvPr/>
          </p:nvSpPr>
          <p:spPr bwMode="auto">
            <a:xfrm>
              <a:off x="2381" y="2385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3" name="Oval 54"/>
            <p:cNvSpPr>
              <a:spLocks noChangeAspect="1" noChangeArrowheads="1"/>
            </p:cNvSpPr>
            <p:nvPr/>
          </p:nvSpPr>
          <p:spPr bwMode="auto">
            <a:xfrm>
              <a:off x="1846" y="1912"/>
              <a:ext cx="87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4" name="Oval 55"/>
            <p:cNvSpPr>
              <a:spLocks noChangeAspect="1" noChangeArrowheads="1"/>
            </p:cNvSpPr>
            <p:nvPr/>
          </p:nvSpPr>
          <p:spPr bwMode="auto">
            <a:xfrm>
              <a:off x="2110" y="1918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69" name="Oval 56"/>
            <p:cNvSpPr>
              <a:spLocks noChangeAspect="1" noChangeArrowheads="1"/>
            </p:cNvSpPr>
            <p:nvPr/>
          </p:nvSpPr>
          <p:spPr bwMode="auto">
            <a:xfrm>
              <a:off x="2370" y="1911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1" name="Oval 57"/>
            <p:cNvSpPr>
              <a:spLocks noChangeAspect="1" noChangeArrowheads="1"/>
            </p:cNvSpPr>
            <p:nvPr/>
          </p:nvSpPr>
          <p:spPr bwMode="auto">
            <a:xfrm>
              <a:off x="2238" y="2139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2" name="Oval 58"/>
            <p:cNvSpPr>
              <a:spLocks noChangeAspect="1" noChangeArrowheads="1"/>
            </p:cNvSpPr>
            <p:nvPr/>
          </p:nvSpPr>
          <p:spPr bwMode="auto">
            <a:xfrm>
              <a:off x="1444" y="1683"/>
              <a:ext cx="87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3" name="Oval 59"/>
            <p:cNvSpPr>
              <a:spLocks noChangeAspect="1" noChangeArrowheads="1"/>
            </p:cNvSpPr>
            <p:nvPr/>
          </p:nvSpPr>
          <p:spPr bwMode="auto">
            <a:xfrm>
              <a:off x="1046" y="1918"/>
              <a:ext cx="86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4" name="Oval 60"/>
            <p:cNvSpPr>
              <a:spLocks noChangeAspect="1" noChangeArrowheads="1"/>
            </p:cNvSpPr>
            <p:nvPr/>
          </p:nvSpPr>
          <p:spPr bwMode="auto">
            <a:xfrm>
              <a:off x="1306" y="1908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5" name="Oval 61"/>
            <p:cNvSpPr>
              <a:spLocks noChangeAspect="1" noChangeArrowheads="1"/>
            </p:cNvSpPr>
            <p:nvPr/>
          </p:nvSpPr>
          <p:spPr bwMode="auto">
            <a:xfrm>
              <a:off x="1576" y="1918"/>
              <a:ext cx="86" cy="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6" name="Oval 62"/>
            <p:cNvSpPr>
              <a:spLocks noChangeAspect="1" noChangeArrowheads="1"/>
            </p:cNvSpPr>
            <p:nvPr/>
          </p:nvSpPr>
          <p:spPr bwMode="auto">
            <a:xfrm>
              <a:off x="1975" y="1680"/>
              <a:ext cx="86" cy="8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</p:grpSp>
      <p:pic>
        <p:nvPicPr>
          <p:cNvPr id="77" name="Picture 3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405425" cy="173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2600" dirty="0">
                <a:ea typeface="黑体" pitchFamily="2" charset="-122"/>
                <a:cs typeface="Arial" charset="0"/>
              </a:rPr>
              <a:t>Theoretically, the nature of the ground state remains unclear</a:t>
            </a:r>
            <a:endParaRPr lang="zh-CN" altLang="en-US" sz="2600" dirty="0">
              <a:ea typeface="黑体" pitchFamily="2" charset="-122"/>
              <a:cs typeface="Arial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23528" y="1420115"/>
            <a:ext cx="27363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黑体"/>
                <a:ea typeface="黑体"/>
                <a:cs typeface="黑体"/>
              </a:rPr>
              <a:t>  VBS/VBC</a:t>
            </a:r>
          </a:p>
          <a:p>
            <a:endParaRPr lang="en-US" altLang="zh-CN" sz="2000" dirty="0" smtClean="0"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Marston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J.A.P. 1991</a:t>
            </a: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Zeng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PRB 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1995</a:t>
            </a: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Nikolic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PRB 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2003</a:t>
            </a:r>
            <a:endParaRPr lang="en-US" altLang="zh-CN" sz="1400" dirty="0">
              <a:solidFill>
                <a:srgbClr val="2D2DF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Singh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PRB  2008</a:t>
            </a: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Poilblanc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PRB 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endParaRPr lang="en-US" altLang="zh-CN" sz="1400" dirty="0">
              <a:solidFill>
                <a:srgbClr val="2D2DF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Evenbly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PRL 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Schwandt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PRB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Iqbal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PRB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Poilblanc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PRB 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>
              <a:lnSpc>
                <a:spcPct val="150000"/>
              </a:lnSpc>
            </a:pPr>
            <a:r>
              <a:rPr lang="en-US" altLang="zh-CN" sz="1400" i="1" dirty="0" err="1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Iqbal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pl-PL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New J. Phys. 2012</a:t>
            </a:r>
          </a:p>
        </p:txBody>
      </p:sp>
      <p:sp>
        <p:nvSpPr>
          <p:cNvPr id="2" name="矩形 1"/>
          <p:cNvSpPr/>
          <p:nvPr/>
        </p:nvSpPr>
        <p:spPr>
          <a:xfrm>
            <a:off x="3707904" y="1420115"/>
            <a:ext cx="25202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黑体"/>
                <a:ea typeface="黑体"/>
                <a:cs typeface="黑体"/>
              </a:rPr>
              <a:t>  Gapped SL</a:t>
            </a:r>
          </a:p>
          <a:p>
            <a:endParaRPr lang="en-US" altLang="zh-CN" sz="2000" dirty="0" smtClean="0"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Jiang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PRL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endParaRPr lang="en-US" altLang="zh-CN" sz="1400" dirty="0">
              <a:solidFill>
                <a:srgbClr val="2D2DF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Yan,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endParaRPr lang="en-US" altLang="zh-CN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Depenbrock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PRL 2012 </a:t>
            </a:r>
            <a:endParaRPr lang="en-US" altLang="zh-CN" sz="1400" dirty="0" smtClean="0">
              <a:solidFill>
                <a:srgbClr val="2D2DF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Jiang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Nature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Phys. 2012</a:t>
            </a:r>
          </a:p>
          <a:p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Nishimoto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Nat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Commu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1400" dirty="0">
              <a:solidFill>
                <a:srgbClr val="2D2DF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Gong, 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Sci.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Rep. 2014</a:t>
            </a:r>
            <a:endParaRPr lang="en-US" altLang="zh-CN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Li, </a:t>
            </a:r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en-US" altLang="zh-CN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Mei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PRB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1400" b="1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1100" dirty="0"/>
          </a:p>
        </p:txBody>
      </p:sp>
      <p:sp>
        <p:nvSpPr>
          <p:cNvPr id="7" name="矩形 6"/>
          <p:cNvSpPr/>
          <p:nvPr/>
        </p:nvSpPr>
        <p:spPr>
          <a:xfrm>
            <a:off x="6516216" y="1412776"/>
            <a:ext cx="230425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黑体"/>
                <a:ea typeface="黑体"/>
                <a:cs typeface="黑体"/>
              </a:rPr>
              <a:t>Gapless SL</a:t>
            </a:r>
          </a:p>
          <a:p>
            <a:endParaRPr lang="en-US" altLang="zh-CN" sz="2000" dirty="0" smtClean="0"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nl-NL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Hastings</a:t>
            </a:r>
            <a:r>
              <a:rPr lang="nl-NL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PRB </a:t>
            </a:r>
            <a:r>
              <a:rPr lang="nl-NL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</a:p>
          <a:p>
            <a:pPr>
              <a:lnSpc>
                <a:spcPct val="150000"/>
              </a:lnSpc>
            </a:pPr>
            <a:r>
              <a:rPr lang="nl-NL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Hermele</a:t>
            </a:r>
            <a:r>
              <a:rPr lang="nl-NL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altLang="zh-CN" sz="1400" i="1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al.,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PRB 2005</a:t>
            </a:r>
            <a:endParaRPr lang="en-US" altLang="zh-CN" sz="1400" dirty="0">
              <a:solidFill>
                <a:srgbClr val="2D2DF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Ran,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altLang="zh-CN" sz="1400" i="1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PRL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</a:p>
          <a:p>
            <a:pPr>
              <a:lnSpc>
                <a:spcPct val="150000"/>
              </a:lnSpc>
            </a:pPr>
            <a:r>
              <a:rPr lang="nl-NL" altLang="zh-CN" sz="1400" dirty="0" err="1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Hermele</a:t>
            </a:r>
            <a:r>
              <a:rPr lang="nl-NL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PRB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PRB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endParaRPr lang="en-US" altLang="zh-CN" sz="1400" dirty="0">
              <a:solidFill>
                <a:srgbClr val="2D2DF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Iqbal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PRB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en-US" altLang="zh-CN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Hu,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PRB 2015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Jiang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 err="1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>
              <a:lnSpc>
                <a:spcPct val="150000"/>
              </a:lnSpc>
            </a:pPr>
            <a:r>
              <a:rPr lang="en-US" altLang="zh-CN" sz="1400" b="1" kern="100" dirty="0" smtClean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Liao</a:t>
            </a:r>
            <a:r>
              <a:rPr lang="en-US" altLang="zh-CN" sz="1400" b="1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altLang="zh-CN" sz="1400" i="1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400" b="1" kern="100" dirty="0" smtClean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1400" b="1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PRL 2017</a:t>
            </a:r>
            <a:r>
              <a:rPr lang="en-US" altLang="zh-CN" sz="1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400" b="1" kern="100" dirty="0" smtClean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i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PRX </a:t>
            </a:r>
            <a:r>
              <a:rPr lang="en-US" altLang="zh-CN" sz="1400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en-US" altLang="zh-CN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1400" b="1" dirty="0" smtClean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1200" dirty="0">
              <a:solidFill>
                <a:srgbClr val="2D2DFD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44008" y="88955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Spin-Liquid(SL)</a:t>
            </a:r>
            <a:endParaRPr kumimoji="1" lang="zh-CN" altLang="en-US" sz="2800" b="1" dirty="0">
              <a:solidFill>
                <a:srgbClr val="FF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7504" y="88955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Non-Spin-Liquid</a:t>
            </a:r>
            <a:endParaRPr kumimoji="1" lang="zh-CN" altLang="en-US" sz="2800" b="1" dirty="0">
              <a:solidFill>
                <a:srgbClr val="FF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971600" y="5577665"/>
            <a:ext cx="7272808" cy="1200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Is </a:t>
            </a:r>
            <a:r>
              <a:rPr lang="en-US" altLang="zh-CN" sz="2400" b="1" dirty="0">
                <a:solidFill>
                  <a:srgbClr val="FF0000"/>
                </a:solidFill>
              </a:rPr>
              <a:t>the ground state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truly magnetic </a:t>
            </a:r>
            <a:r>
              <a:rPr lang="en-US" altLang="zh-CN" sz="2400" b="1" dirty="0">
                <a:solidFill>
                  <a:srgbClr val="FF0000"/>
                </a:solidFill>
              </a:rPr>
              <a:t>order free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Is </a:t>
            </a:r>
            <a:r>
              <a:rPr lang="en-US" altLang="zh-CN" sz="2400" b="1" dirty="0">
                <a:solidFill>
                  <a:srgbClr val="FF0000"/>
                </a:solidFill>
              </a:rPr>
              <a:t>the ground state gapped </a:t>
            </a:r>
            <a:r>
              <a:rPr lang="en-US" altLang="zh-CN" sz="2400" b="1">
                <a:solidFill>
                  <a:srgbClr val="FF0000"/>
                </a:solidFill>
              </a:rPr>
              <a:t>or </a:t>
            </a:r>
            <a:r>
              <a:rPr lang="en-US" altLang="zh-CN" sz="2400" b="1" smtClean="0">
                <a:solidFill>
                  <a:srgbClr val="FF0000"/>
                </a:solidFill>
              </a:rPr>
              <a:t>gapless SL?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 smtClean="0">
                <a:ea typeface="黑体" pitchFamily="2" charset="-122"/>
                <a:cs typeface="Arial" charset="0"/>
              </a:rPr>
              <a:t>Difficulty in the study of Kagome Heisenberg model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9542" y="1004530"/>
            <a:ext cx="82449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Mean 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field or variational approach: </a:t>
            </a:r>
            <a:endParaRPr lang="en-US" altLang="zh-CN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solidFill>
                  <a:srgbClr val="2D2DF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need </a:t>
            </a:r>
            <a:r>
              <a:rPr lang="en-US" altLang="zh-CN" sz="2000" dirty="0">
                <a:solidFill>
                  <a:srgbClr val="2D2DF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accurate guess of </a:t>
            </a:r>
            <a:r>
              <a:rPr lang="en-US" altLang="zh-CN" sz="2000" dirty="0" smtClean="0">
                <a:solidFill>
                  <a:srgbClr val="2D2DF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sz="2000" dirty="0" err="1" smtClean="0">
                <a:solidFill>
                  <a:srgbClr val="2D2DF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wavefunction</a:t>
            </a:r>
            <a:endParaRPr lang="en-US" altLang="zh-CN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631825" indent="-631825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Quantum Monte Carlo: 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2D2DF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</a:t>
            </a:r>
            <a:r>
              <a:rPr lang="en-US" altLang="zh-CN" sz="2000" dirty="0" smtClean="0">
                <a:solidFill>
                  <a:srgbClr val="2D2DF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suffers from the minus sign problem</a:t>
            </a: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631825" indent="-631825"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Density Matrix Renormalization Group (DMRG): </a:t>
            </a: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solidFill>
                  <a:srgbClr val="2D2DF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strong finite size effect</a:t>
            </a:r>
          </a:p>
          <a:p>
            <a:pPr marL="895350" indent="-895350">
              <a:lnSpc>
                <a:spcPct val="200000"/>
              </a:lnSpc>
            </a:pPr>
            <a:r>
              <a:rPr lang="en-US" altLang="zh-CN" sz="2000" dirty="0">
                <a:solidFill>
                  <a:srgbClr val="2D2DF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</a:t>
            </a:r>
            <a:r>
              <a:rPr lang="en-US" altLang="zh-CN" sz="2000" dirty="0" smtClean="0">
                <a:solidFill>
                  <a:srgbClr val="2D2DF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number of states need to be retained grows exponentially with the circumference (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area law of entanglement entropy</a:t>
            </a:r>
            <a:r>
              <a:rPr lang="en-US" altLang="zh-CN" sz="2000" dirty="0" smtClean="0">
                <a:solidFill>
                  <a:srgbClr val="2D2DF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  <a:endParaRPr lang="en-US" altLang="zh-CN" sz="2000" dirty="0">
              <a:solidFill>
                <a:srgbClr val="2D2DFD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dirty="0" smtClean="0">
                <a:ea typeface="黑体" pitchFamily="2" charset="-122"/>
                <a:cs typeface="Arial" charset="0"/>
              </a:rPr>
              <a:t>Tensor Network States</a:t>
            </a:r>
            <a:endParaRPr lang="zh-CN" altLang="en-US" sz="3600" b="1" dirty="0">
              <a:ea typeface="黑体" pitchFamily="2" charset="-122"/>
              <a:cs typeface="Arial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067788"/>
            <a:ext cx="6336704" cy="20894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51" y="2238928"/>
            <a:ext cx="5522037" cy="61400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5509681"/>
            <a:ext cx="8244408" cy="101566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Advantages:         infinite system size,  area law</a:t>
            </a:r>
          </a:p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sign problem free, …</a:t>
            </a:r>
            <a:endParaRPr lang="en-US" altLang="zh-C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0728" y="882197"/>
            <a:ext cx="703852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1828800" lvl="6" indent="-1828800">
              <a:lnSpc>
                <a:spcPct val="150000"/>
              </a:lnSpc>
            </a:pPr>
            <a:r>
              <a:rPr lang="en-US" altLang="zh-CN" sz="2800" dirty="0">
                <a:ea typeface="黑体" pitchFamily="2" charset="-122"/>
                <a:cs typeface="Arial" charset="0"/>
              </a:rPr>
              <a:t>Projected Entangled Simplex States (PESS)</a:t>
            </a:r>
            <a:endParaRPr lang="zh-CN" altLang="en-US" sz="2800" dirty="0">
              <a:ea typeface="黑体" pitchFamily="2" charset="-122"/>
              <a:cs typeface="Arial" charset="0"/>
            </a:endParaRPr>
          </a:p>
          <a:p>
            <a:pPr marL="1828800" lvl="6" algn="r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2B30FF"/>
                </a:solidFill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altLang="zh-CN" sz="2000" dirty="0">
                <a:solidFill>
                  <a:srgbClr val="2B30FF"/>
                </a:solidFill>
                <a:latin typeface="Times New Roman" pitchFamily="18" charset="0"/>
                <a:cs typeface="Times New Roman" pitchFamily="18" charset="0"/>
              </a:rPr>
              <a:t>. Y. Xie et al, PRX 4, 011025 (2014)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03" y="3059963"/>
            <a:ext cx="4652401" cy="238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5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7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5832648"/>
          </a:xfrm>
          <a:ln w="19050"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PEPS ansatz: 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Information cancelation: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61" y="734443"/>
            <a:ext cx="2424397" cy="25362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00655"/>
            <a:ext cx="1489083" cy="13092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00" y="3866714"/>
            <a:ext cx="1510663" cy="130924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21" y="4359867"/>
            <a:ext cx="1158379" cy="39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3927709" cy="2969899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323528" y="5590981"/>
            <a:ext cx="439248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A, B and C are all 1, but the dominant element of M is very small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 PEPS?</a:t>
            </a:r>
            <a:endParaRPr lang="zh-CN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685800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4706053" cy="53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2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advantages of  PESS </a:t>
            </a:r>
            <a:endParaRPr lang="zh-CN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85800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469001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D2DFD"/>
                </a:solidFill>
              </a:rPr>
              <a:t>PEPS representation</a:t>
            </a:r>
            <a:endParaRPr lang="zh-CN" altLang="en-US" b="1" dirty="0">
              <a:solidFill>
                <a:srgbClr val="2D2DF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7343" y="475200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D2DFD"/>
                </a:solidFill>
              </a:rPr>
              <a:t>PESS representation</a:t>
            </a:r>
            <a:endParaRPr lang="zh-CN" altLang="en-US" b="1" dirty="0">
              <a:solidFill>
                <a:srgbClr val="2D2DFD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" y="5686809"/>
            <a:ext cx="9152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cost: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tensors in PESS are rank-3 rather than rank-5 as in PEPS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7057"/>
            <a:ext cx="4127255" cy="21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652401" cy="238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0" y="811275"/>
            <a:ext cx="8900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lattice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maybe frustrated lattice )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unfrustrated lattice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honeycomb lattice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original lattice is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kagome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lattice.   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4000" dirty="0">
                <a:ea typeface="黑体" pitchFamily="2" charset="-122"/>
                <a:cs typeface="Arial" charset="0"/>
              </a:rPr>
              <a:t>Tensor Network States</a:t>
            </a:r>
            <a:endParaRPr lang="zh-CN" altLang="en-US" sz="4000" b="1" dirty="0">
              <a:ea typeface="黑体" pitchFamily="2" charset="-122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609329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2D2DFD"/>
                </a:solidFill>
                <a:latin typeface="Times New Roman" pitchFamily="18" charset="0"/>
                <a:cs typeface="Times New Roman" pitchFamily="18" charset="0"/>
              </a:rPr>
              <a:t>Z. Y. Xie et al, PRX 4, 011025 (2014)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96" y="865515"/>
            <a:ext cx="6699056" cy="522778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Absence of magnetic order in the infinite </a:t>
            </a:r>
            <a:r>
              <a:rPr lang="en-US" altLang="zh-CN" sz="3200" i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limit</a:t>
            </a:r>
            <a:endParaRPr lang="zh-CN" altLang="en-US" sz="3200" b="1" dirty="0">
              <a:latin typeface="黑体"/>
              <a:ea typeface="黑体"/>
              <a:cs typeface="黑体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27" y="859754"/>
            <a:ext cx="7557026" cy="56655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66088" y="6458860"/>
            <a:ext cx="407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H. J. Liao </a:t>
            </a:r>
            <a:r>
              <a:rPr lang="en-US" altLang="zh-CN" i="1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et </a:t>
            </a:r>
            <a:r>
              <a:rPr lang="en-US" altLang="zh-CN" i="1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PRL 118, 137202 (2017). 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5"/>
            <a:ext cx="1600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9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How to Judge if the ground state is gapped or gapless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8587"/>
            <a:ext cx="7324148" cy="445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1556792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The higher the entanglement, the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larger </a:t>
            </a:r>
            <a:r>
              <a:rPr lang="en-US" altLang="zh-CN" sz="2400" b="1" dirty="0">
                <a:solidFill>
                  <a:srgbClr val="FF0000"/>
                </a:solidFill>
              </a:rPr>
              <a:t>the need for 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73435" y="955576"/>
            <a:ext cx="7742981" cy="457200"/>
            <a:chOff x="-1188640" y="6129589"/>
            <a:chExt cx="7742981" cy="4572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6129589"/>
              <a:ext cx="1838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-1188640" y="6155176"/>
              <a:ext cx="590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Area Law of Entanglement Entropy for PEPS:</a:t>
              </a:r>
              <a:endParaRPr lang="zh-CN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015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 bwMode="auto">
          <a:xfrm>
            <a:off x="0" y="4732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How to Judge if the ground state is gapped or gapless</a:t>
            </a:r>
            <a:endParaRPr lang="zh-CN" altLang="en-US" sz="28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5576" y="1052736"/>
            <a:ext cx="78128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 the framework of tensor network renormalization, the gap nature can be revealed by the bond dimension </a:t>
            </a:r>
            <a:r>
              <a:rPr lang="en-US" altLang="zh-CN" sz="2400" i="1" dirty="0" smtClean="0"/>
              <a:t>D</a:t>
            </a:r>
            <a:r>
              <a:rPr lang="en-US" altLang="zh-CN" sz="2400" dirty="0" smtClean="0"/>
              <a:t> dependence of the ground state energy and the magnetization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 smtClean="0"/>
              <a:t>	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Gapless: Power law dependent on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D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altLang="zh-CN" sz="2400" b="1" dirty="0" smtClean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	     Gapped: Exponential law dependent on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567344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PS: </a:t>
            </a:r>
            <a:r>
              <a:rPr lang="en-US" altLang="zh-CN" sz="2400" i="1" dirty="0" smtClean="0"/>
              <a:t>D is directly related to the number of variational parameters, and controls the accuracy of TNS method.</a:t>
            </a:r>
            <a:endParaRPr lang="zh-CN" altLang="en-US" sz="2400" i="1" dirty="0"/>
          </a:p>
        </p:txBody>
      </p:sp>
      <p:sp>
        <p:nvSpPr>
          <p:cNvPr id="6" name="矩形 5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 smtClean="0">
                <a:ea typeface="黑体" pitchFamily="2" charset="-122"/>
                <a:cs typeface="Arial" charset="0"/>
              </a:rPr>
              <a:t>Outline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821025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I—Algorithm: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Scheme for Fast Contracting a TNS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Brief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the TNS Algorithms for  ground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Bottleneck of TNS Algorithms: High Cost ~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10-14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D~6-10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contraction scheme for TNS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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D~25-30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II—Application: Kagome Spin Liquid Problem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Numerical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gapless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in the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1/2 Kagome antiferromagnet </a:t>
            </a:r>
            <a:r>
              <a:rPr lang="en-US" altLang="zh-CN" sz="2400" b="1" dirty="0" smtClean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1319986" y="836712"/>
            <a:ext cx="2827950" cy="3186799"/>
            <a:chOff x="5500694" y="433465"/>
            <a:chExt cx="3505200" cy="404893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0694" y="433465"/>
              <a:ext cx="3505200" cy="3552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矩形 15"/>
            <p:cNvSpPr/>
            <p:nvPr/>
          </p:nvSpPr>
          <p:spPr>
            <a:xfrm>
              <a:off x="6215074" y="4196648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369" y="3751449"/>
            <a:ext cx="4198688" cy="30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S=1/2 </a:t>
            </a:r>
            <a:r>
              <a:rPr lang="en-US" altLang="zh-CN" sz="32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Husimi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</a:t>
            </a:r>
            <a:r>
              <a:rPr lang="en-US" altLang="zh-CN" sz="3200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Gapless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Ground State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5076056" y="787855"/>
            <a:ext cx="3456384" cy="2808311"/>
            <a:chOff x="4788024" y="836712"/>
            <a:chExt cx="4342482" cy="343727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916832"/>
              <a:ext cx="3524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组 2"/>
            <p:cNvGrpSpPr/>
            <p:nvPr/>
          </p:nvGrpSpPr>
          <p:grpSpPr>
            <a:xfrm>
              <a:off x="5098940" y="836712"/>
              <a:ext cx="4031566" cy="3437274"/>
              <a:chOff x="5098940" y="836712"/>
              <a:chExt cx="4031566" cy="3437274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8940" y="836712"/>
                <a:ext cx="4031566" cy="2887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7437" y="3873936"/>
                <a:ext cx="5905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5269" y="3651374"/>
                <a:ext cx="3532435" cy="258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048" y="3789040"/>
            <a:ext cx="3736975" cy="2974327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5436096" y="2708920"/>
            <a:ext cx="792088" cy="504056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59" y="888294"/>
            <a:ext cx="3757205" cy="258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03" y="3866920"/>
            <a:ext cx="3836711" cy="287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S=1 </a:t>
            </a:r>
            <a:r>
              <a:rPr lang="en-US" altLang="zh-CN" sz="32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Husimi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: </a:t>
            </a:r>
            <a:r>
              <a:rPr lang="en-US" altLang="zh-CN" sz="3200" b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Gapped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Ground State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419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70" y="3533006"/>
            <a:ext cx="590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3" y="3857547"/>
            <a:ext cx="3736228" cy="288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4" y="972047"/>
            <a:ext cx="2777259" cy="252896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66265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S=1/2 Kagome Heisenberg: Ground State Energy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85800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34" y="1412776"/>
            <a:ext cx="6677442" cy="49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78" y="804317"/>
            <a:ext cx="2190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线连接符 6"/>
          <p:cNvCxnSpPr/>
          <p:nvPr/>
        </p:nvCxnSpPr>
        <p:spPr>
          <a:xfrm>
            <a:off x="4826044" y="3882855"/>
            <a:ext cx="22413" cy="19391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283968" y="6373431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H. J. Liao </a:t>
            </a:r>
            <a:r>
              <a:rPr lang="en-US" altLang="zh-CN" sz="2000" i="1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et </a:t>
            </a:r>
            <a:r>
              <a:rPr lang="en-US" altLang="zh-CN" sz="2000" i="1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en-US" altLang="zh-CN" sz="2000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PRL 118, 137202 (</a:t>
            </a:r>
            <a:r>
              <a:rPr lang="en-US" altLang="zh-CN" sz="2000" kern="100" dirty="0" smtClean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zh-CN" altLang="en-US" sz="2000" dirty="0">
              <a:solidFill>
                <a:srgbClr val="2D2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3.00648E-6 L 0.27934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7325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Gapless: Power Law Dependence of E</a:t>
            </a:r>
            <a:r>
              <a:rPr lang="en-US" altLang="zh-CN" sz="2800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on </a:t>
            </a:r>
            <a:r>
              <a:rPr lang="en-US" altLang="zh-CN" sz="2800" i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endParaRPr lang="zh-CN" altLang="en-US" sz="2800" i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0" y="685800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1" y="1170527"/>
            <a:ext cx="6668455" cy="485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 rot="16200000">
            <a:off x="-819018" y="3105162"/>
            <a:ext cx="424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Energy E</a:t>
            </a:r>
            <a:r>
              <a:rPr lang="en-US" altLang="zh-CN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613568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Energy converges </a:t>
            </a:r>
            <a:r>
              <a:rPr lang="en-US" altLang="zh-CN" sz="2400" dirty="0" smtClean="0">
                <a:solidFill>
                  <a:srgbClr val="FF0000"/>
                </a:solidFill>
              </a:rPr>
              <a:t>algebraically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with the bond dimension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Gapless: Power Law Dependence of </a:t>
            </a:r>
            <a:r>
              <a:rPr lang="en-US" altLang="zh-CN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 </a:t>
            </a: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 </a:t>
            </a:r>
            <a:r>
              <a:rPr lang="en-US" altLang="zh-CN" sz="3200" i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endParaRPr lang="zh-CN" altLang="en-US" sz="3200" b="1" dirty="0">
              <a:latin typeface="黑体"/>
              <a:ea typeface="黑体"/>
              <a:cs typeface="黑体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27" y="859754"/>
            <a:ext cx="7557026" cy="56655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66088" y="6458860"/>
            <a:ext cx="407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H. J. Liao </a:t>
            </a:r>
            <a:r>
              <a:rPr lang="en-US" altLang="zh-CN" i="1" kern="100" dirty="0">
                <a:solidFill>
                  <a:srgbClr val="2D2DFD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et </a:t>
            </a:r>
            <a:r>
              <a:rPr lang="en-US" altLang="zh-CN" i="1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en-US" altLang="zh-CN" kern="100" dirty="0">
                <a:solidFill>
                  <a:srgbClr val="2D2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PRL 118, 137202 (2017).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29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2256" y="846894"/>
            <a:ext cx="576064" cy="38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Comparison with </a:t>
            </a: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</a:t>
            </a:r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ull-update data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85800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4" y="873884"/>
            <a:ext cx="7856122" cy="574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9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Comparison with full-update data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85800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1" y="900000"/>
            <a:ext cx="7890667" cy="57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Comparison with 9-PESS data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85800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9" y="856455"/>
            <a:ext cx="7824667" cy="574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2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7325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Magnetic orders of the </a:t>
            </a:r>
            <a:r>
              <a:rPr lang="en-US" altLang="zh-CN" sz="2800" b="1" i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</a:t>
            </a:r>
            <a:r>
              <a:rPr lang="en-US" altLang="zh-CN" sz="2800" b="1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–</a:t>
            </a:r>
            <a:r>
              <a:rPr lang="en-US" altLang="zh-CN" sz="2800" b="1" i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</a:t>
            </a:r>
            <a:r>
              <a:rPr lang="en-US" altLang="zh-CN" sz="2800" b="1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 </a:t>
            </a:r>
            <a:r>
              <a:rPr lang="en-US" altLang="zh-CN" sz="2800" baseline="-25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Heisenberg model</a:t>
            </a:r>
            <a:endParaRPr lang="zh-CN" altLang="en-US" sz="2800" i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0" y="685800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984748" cy="100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187624" y="1914146"/>
            <a:ext cx="6624464" cy="4754942"/>
            <a:chOff x="1187624" y="1914146"/>
            <a:chExt cx="6624464" cy="4754942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1392238" y="2154238"/>
              <a:ext cx="6419850" cy="4514850"/>
              <a:chOff x="877" y="1357"/>
              <a:chExt cx="4044" cy="2844"/>
            </a:xfrm>
          </p:grpSpPr>
          <p:sp>
            <p:nvSpPr>
              <p:cNvPr id="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877" y="1357"/>
                <a:ext cx="4044" cy="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357"/>
                <a:ext cx="4048" cy="2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矩形 1"/>
            <p:cNvSpPr/>
            <p:nvPr/>
          </p:nvSpPr>
          <p:spPr>
            <a:xfrm>
              <a:off x="1187624" y="1914146"/>
              <a:ext cx="792088" cy="57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93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270899" y="936028"/>
            <a:ext cx="7072313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4937" y="11088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Extrapolation of Magnetization</a:t>
            </a:r>
            <a:endParaRPr lang="zh-CN" altLang="en-US" sz="2800" i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0" y="656696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1560" y="980475"/>
            <a:ext cx="7614383" cy="5472861"/>
            <a:chOff x="1716495" y="1268760"/>
            <a:chExt cx="7353147" cy="5050729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979" y="1368076"/>
              <a:ext cx="7078663" cy="495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716495" y="1268760"/>
              <a:ext cx="792088" cy="57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96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2600" dirty="0" smtClean="0">
                <a:ea typeface="黑体" pitchFamily="2" charset="-122"/>
                <a:cs typeface="Arial" charset="0"/>
              </a:rPr>
              <a:t>Tensor Network Algorithms for </a:t>
            </a:r>
            <a:r>
              <a:rPr lang="en-US" altLang="zh-CN" sz="2600" dirty="0" smtClean="0">
                <a:solidFill>
                  <a:srgbClr val="FF0000"/>
                </a:solidFill>
                <a:ea typeface="黑体" pitchFamily="2" charset="-122"/>
                <a:cs typeface="Arial" charset="0"/>
              </a:rPr>
              <a:t>2D</a:t>
            </a:r>
            <a:r>
              <a:rPr lang="en-US" altLang="zh-CN" sz="2600" dirty="0" smtClean="0">
                <a:ea typeface="黑体" pitchFamily="2" charset="-122"/>
                <a:cs typeface="Arial" charset="0"/>
              </a:rPr>
              <a:t> Ground States</a:t>
            </a:r>
            <a:endParaRPr lang="zh-CN" altLang="en-US" sz="26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5111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TN algorithms usually contain three steps :</a:t>
            </a:r>
            <a:endParaRPr lang="zh-CN" altLang="en-US" sz="2400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179512" y="1844824"/>
            <a:ext cx="2736304" cy="1152128"/>
            <a:chOff x="251520" y="1628800"/>
            <a:chExt cx="2232248" cy="1152128"/>
          </a:xfrm>
        </p:grpSpPr>
        <p:sp>
          <p:nvSpPr>
            <p:cNvPr id="8" name="圆角矩形 7"/>
            <p:cNvSpPr/>
            <p:nvPr/>
          </p:nvSpPr>
          <p:spPr>
            <a:xfrm>
              <a:off x="251520" y="1628800"/>
              <a:ext cx="2232248" cy="115212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528" y="1825824"/>
              <a:ext cx="208823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/>
                <a:t>TN </a:t>
              </a:r>
              <a:r>
                <a:rPr lang="en-US" altLang="zh-CN" sz="2800" b="1" dirty="0" smtClean="0"/>
                <a:t>ansatz:</a:t>
              </a:r>
              <a:endParaRPr lang="en-US" altLang="zh-CN" sz="2800" b="1" dirty="0"/>
            </a:p>
            <a:p>
              <a:pPr algn="ctr"/>
              <a:r>
                <a:rPr lang="en-US" altLang="zh-CN" dirty="0" smtClean="0"/>
                <a:t>(trial </a:t>
              </a:r>
              <a:r>
                <a:rPr lang="en-US" altLang="zh-CN" dirty="0" err="1" smtClean="0"/>
                <a:t>wavefunction</a:t>
              </a:r>
              <a:r>
                <a:rPr lang="en-US" altLang="zh-CN" dirty="0" smtClean="0"/>
                <a:t>)</a:t>
              </a:r>
              <a:endParaRPr lang="zh-CN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2358067" cy="18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86961"/>
            <a:ext cx="2718955" cy="149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32240" y="138595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PESS</a:t>
            </a:r>
            <a:endParaRPr lang="zh-CN" altLang="en-US" b="1" dirty="0"/>
          </a:p>
        </p:txBody>
      </p:sp>
      <p:grpSp>
        <p:nvGrpSpPr>
          <p:cNvPr id="78" name="组合 77"/>
          <p:cNvGrpSpPr/>
          <p:nvPr/>
        </p:nvGrpSpPr>
        <p:grpSpPr>
          <a:xfrm>
            <a:off x="179512" y="3645024"/>
            <a:ext cx="2736304" cy="1152128"/>
            <a:chOff x="251520" y="1628800"/>
            <a:chExt cx="2232248" cy="1152128"/>
          </a:xfrm>
        </p:grpSpPr>
        <p:sp>
          <p:nvSpPr>
            <p:cNvPr id="80" name="圆角矩形 79"/>
            <p:cNvSpPr/>
            <p:nvPr/>
          </p:nvSpPr>
          <p:spPr>
            <a:xfrm>
              <a:off x="251520" y="1628800"/>
              <a:ext cx="2232248" cy="115212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3528" y="1916832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/>
                <a:t>Optimize TNS</a:t>
              </a:r>
              <a:endParaRPr lang="zh-CN" altLang="en-US" dirty="0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91087" y="5445224"/>
            <a:ext cx="2736304" cy="1152128"/>
            <a:chOff x="251520" y="1628800"/>
            <a:chExt cx="2232248" cy="1152128"/>
          </a:xfrm>
        </p:grpSpPr>
        <p:sp>
          <p:nvSpPr>
            <p:cNvPr id="83" name="圆角矩形 82"/>
            <p:cNvSpPr/>
            <p:nvPr/>
          </p:nvSpPr>
          <p:spPr>
            <a:xfrm>
              <a:off x="251520" y="1628800"/>
              <a:ext cx="2232248" cy="115212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3528" y="1754813"/>
              <a:ext cx="20882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/>
                <a:t>Compute Observables</a:t>
              </a:r>
              <a:endParaRPr lang="zh-CN" altLang="en-US" sz="20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51920" y="3573016"/>
            <a:ext cx="40324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Imaginary time evolution</a:t>
            </a:r>
            <a:endParaRPr lang="zh-CN" alt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851920" y="4365104"/>
            <a:ext cx="40324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Energy minimization</a:t>
            </a:r>
            <a:endParaRPr lang="zh-CN" altLang="en-US" sz="2400" b="1" dirty="0"/>
          </a:p>
        </p:txBody>
      </p:sp>
      <p:sp>
        <p:nvSpPr>
          <p:cNvPr id="14" name="左大括号 13"/>
          <p:cNvSpPr/>
          <p:nvPr/>
        </p:nvSpPr>
        <p:spPr>
          <a:xfrm>
            <a:off x="3203848" y="3645024"/>
            <a:ext cx="360040" cy="115212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TextBox 90"/>
          <p:cNvSpPr txBox="1"/>
          <p:nvPr/>
        </p:nvSpPr>
        <p:spPr>
          <a:xfrm>
            <a:off x="3851920" y="5775647"/>
            <a:ext cx="40324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Contraction of TN</a:t>
            </a:r>
            <a:endParaRPr lang="zh-CN" altLang="en-US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75" y="5786452"/>
            <a:ext cx="1079183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7325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Kagome </a:t>
            </a:r>
            <a:r>
              <a:rPr lang="en-US" altLang="zh-CN" sz="2800" b="1" i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</a:t>
            </a:r>
            <a:r>
              <a:rPr lang="en-US" altLang="zh-CN" sz="2800" b="1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en-US" altLang="zh-CN" sz="28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–</a:t>
            </a:r>
            <a:r>
              <a:rPr lang="en-US" altLang="zh-CN" sz="2800" b="1" i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</a:t>
            </a:r>
            <a:r>
              <a:rPr lang="en-US" altLang="zh-CN" sz="2800" b="1" baseline="-25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model: phase diagram in infinite D limit </a:t>
            </a:r>
            <a:endParaRPr lang="zh-CN" altLang="en-US" sz="2800" i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0" y="685800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8435" y="1628800"/>
            <a:ext cx="792088" cy="57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6508"/>
            <a:ext cx="7091521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52" y="901431"/>
            <a:ext cx="2649656" cy="41836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508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上箭头 3"/>
          <p:cNvSpPr/>
          <p:nvPr/>
        </p:nvSpPr>
        <p:spPr>
          <a:xfrm>
            <a:off x="4376565" y="1412776"/>
            <a:ext cx="288032" cy="14401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251520" y="788511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 algn="just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Part I: We proposed a fast contraction method for TNS </a:t>
            </a:r>
          </a:p>
          <a:p>
            <a:pPr marL="0" lvl="2" algn="just"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cost ~ D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memory cost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2800" dirty="0" smtClean="0">
                <a:ea typeface="黑体" pitchFamily="2" charset="-122"/>
                <a:cs typeface="Arial" charset="0"/>
              </a:rPr>
              <a:t>Summary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85800"/>
            <a:ext cx="9144000" cy="36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554786" cy="403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75221" y="2204864"/>
            <a:ext cx="51608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Part II: We apply the new method to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study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S=1/2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Kagome Heisenberg</a:t>
            </a:r>
          </a:p>
          <a:p>
            <a:pPr marL="0" lvl="2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Model.</a:t>
            </a:r>
          </a:p>
          <a:p>
            <a:pPr marL="0" lvl="2"/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2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studying the ground state energy, the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staggered magnetization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and the effects of a second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neighbour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coupling, our result suggests that the ground state of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this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system is a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gapless quantum spin liquid.</a:t>
            </a:r>
          </a:p>
        </p:txBody>
      </p:sp>
    </p:spTree>
    <p:extLst>
      <p:ext uri="{BB962C8B-B14F-4D97-AF65-F5344CB8AC3E}">
        <p14:creationId xmlns:p14="http://schemas.microsoft.com/office/powerpoint/2010/main" val="28093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78092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2B3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Thanks for your attention!</a:t>
            </a:r>
            <a:endParaRPr lang="zh-CN" altLang="en-US" sz="4800" b="1" dirty="0">
              <a:solidFill>
                <a:srgbClr val="2B3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4000" dirty="0" smtClean="0">
                <a:ea typeface="黑体" pitchFamily="2" charset="-122"/>
                <a:cs typeface="Arial" charset="0"/>
              </a:rPr>
              <a:t>Optimization of TNS</a:t>
            </a:r>
            <a:endParaRPr lang="zh-CN" altLang="en-US" sz="40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119" y="942094"/>
            <a:ext cx="40324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Imaginary time evolution</a:t>
            </a:r>
            <a:endParaRPr lang="zh-CN" alt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79119" y="4077072"/>
            <a:ext cx="40324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Energy minimization</a:t>
            </a:r>
            <a:endParaRPr lang="zh-CN" altLang="en-US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0551"/>
            <a:ext cx="2558606" cy="251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884118" y="4704361"/>
            <a:ext cx="2800636" cy="1639684"/>
            <a:chOff x="1403648" y="4653136"/>
            <a:chExt cx="2800636" cy="163968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653136"/>
              <a:ext cx="2800636" cy="104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87842" y="5050744"/>
              <a:ext cx="22322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Corboz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, PRB 94 (2016)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80104" y="5708045"/>
              <a:ext cx="23977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Vanderstraeten et al, </a:t>
              </a:r>
            </a:p>
            <a:p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PRB 94 (2016)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63609"/>
            <a:ext cx="3781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30827" y="1481553"/>
            <a:ext cx="490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cheap cost, local SVD (mean approximation)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144961" y="2780928"/>
            <a:ext cx="450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very expensive, </a:t>
            </a:r>
            <a:r>
              <a:rPr lang="en-US" altLang="zh-CN" dirty="0"/>
              <a:t>consider </a:t>
            </a:r>
            <a:r>
              <a:rPr lang="en-US" altLang="zh-CN" dirty="0" smtClean="0"/>
              <a:t>full environment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128377" y="3347700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expensive, recycle previous environment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4139952" y="4787860"/>
            <a:ext cx="4807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expensive, CTMRG + variational optimization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4139952" y="5435932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expensive</a:t>
            </a:r>
            <a:r>
              <a:rPr lang="en-US" altLang="zh-CN" dirty="0"/>
              <a:t>, </a:t>
            </a:r>
            <a:r>
              <a:rPr lang="en-US" altLang="zh-CN" dirty="0" smtClean="0"/>
              <a:t>channel environments + CG</a:t>
            </a:r>
            <a:endParaRPr lang="zh-CN" alt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65" y="3931666"/>
            <a:ext cx="18669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139952" y="210888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medium, </a:t>
            </a:r>
            <a:r>
              <a:rPr lang="en-US" altLang="zh-CN" dirty="0" smtClean="0"/>
              <a:t>balance between accuracy and cost</a:t>
            </a:r>
            <a:endParaRPr lang="zh-CN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477265" y="6165304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@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Corboz’s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ppt</a:t>
            </a:r>
            <a:r>
              <a:rPr lang="en-US" altLang="zh-CN" dirty="0" smtClean="0"/>
              <a:t> in ISSP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47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4000" dirty="0" smtClean="0">
                <a:ea typeface="黑体" pitchFamily="2" charset="-122"/>
                <a:cs typeface="Arial" charset="0"/>
              </a:rPr>
              <a:t>Optimization of TNS</a:t>
            </a:r>
            <a:endParaRPr lang="zh-CN" altLang="en-US" sz="40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119" y="942094"/>
            <a:ext cx="387685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Imaginary time evolution</a:t>
            </a:r>
            <a:endParaRPr lang="zh-CN" alt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79119" y="4077072"/>
            <a:ext cx="3205635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Energy minimization</a:t>
            </a:r>
            <a:endParaRPr lang="zh-CN" altLang="en-US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0551"/>
            <a:ext cx="2558606" cy="251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884118" y="4704361"/>
            <a:ext cx="2800636" cy="1639684"/>
            <a:chOff x="1403648" y="4653136"/>
            <a:chExt cx="2800636" cy="163968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653136"/>
              <a:ext cx="2800636" cy="104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87842" y="5050744"/>
              <a:ext cx="22322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Corboz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, PRB 94 (2016)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80104" y="5708045"/>
              <a:ext cx="23977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Vanderstraeten et al, </a:t>
              </a:r>
            </a:p>
            <a:p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PRB 94 (2016) 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418686" y="2665228"/>
            <a:ext cx="3300793" cy="37765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95936" y="1855564"/>
            <a:ext cx="4824977" cy="4154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Except simple-update method and cluster update method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, the other optimization methods all have very expensive costs. Because they consider the full environment which involves the contraction of the whole TN.</a:t>
            </a: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dirty="0"/>
              <a:t>This is one of the reasons </a:t>
            </a:r>
            <a:r>
              <a:rPr lang="en-US" altLang="zh-CN" sz="2400" dirty="0" smtClean="0"/>
              <a:t>that usually only small </a:t>
            </a:r>
            <a:r>
              <a:rPr lang="en-US" altLang="zh-CN" sz="2400" dirty="0"/>
              <a:t>bond dimension D (~6-10</a:t>
            </a:r>
            <a:r>
              <a:rPr lang="en-US" altLang="zh-CN" sz="2400" dirty="0" smtClean="0"/>
              <a:t>) can be accessible.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42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2800" dirty="0" smtClean="0">
                <a:ea typeface="黑体" pitchFamily="2" charset="-122"/>
                <a:cs typeface="Arial" charset="0"/>
              </a:rPr>
              <a:t>Core Issue </a:t>
            </a:r>
            <a:r>
              <a:rPr lang="en-US" altLang="zh-CN" sz="2800" dirty="0">
                <a:ea typeface="黑体" pitchFamily="2" charset="-122"/>
                <a:cs typeface="Arial" charset="0"/>
              </a:rPr>
              <a:t>of TN Algorithms: </a:t>
            </a:r>
            <a:r>
              <a:rPr lang="en-US" altLang="zh-CN" sz="3200" b="1" dirty="0">
                <a:solidFill>
                  <a:srgbClr val="FF0000"/>
                </a:solidFill>
              </a:rPr>
              <a:t>TN Contraction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5111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TN algorithms contain three steps :</a:t>
            </a:r>
            <a:endParaRPr lang="zh-CN" altLang="en-US" sz="2400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179512" y="1844824"/>
            <a:ext cx="2736304" cy="1152128"/>
            <a:chOff x="251520" y="1628800"/>
            <a:chExt cx="2232248" cy="1152128"/>
          </a:xfrm>
        </p:grpSpPr>
        <p:sp>
          <p:nvSpPr>
            <p:cNvPr id="8" name="圆角矩形 7"/>
            <p:cNvSpPr/>
            <p:nvPr/>
          </p:nvSpPr>
          <p:spPr>
            <a:xfrm>
              <a:off x="251520" y="1628800"/>
              <a:ext cx="2232248" cy="115212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528" y="1825824"/>
              <a:ext cx="208823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/>
                <a:t>TN </a:t>
              </a:r>
              <a:r>
                <a:rPr lang="en-US" altLang="zh-CN" sz="2800" b="1" dirty="0" smtClean="0"/>
                <a:t>ansatz:</a:t>
              </a:r>
              <a:endParaRPr lang="en-US" altLang="zh-CN" sz="2800" b="1" dirty="0"/>
            </a:p>
            <a:p>
              <a:pPr algn="ctr"/>
              <a:r>
                <a:rPr lang="en-US" altLang="zh-CN" dirty="0" smtClean="0"/>
                <a:t>(trial </a:t>
              </a:r>
              <a:r>
                <a:rPr lang="en-US" altLang="zh-CN" dirty="0" err="1" smtClean="0"/>
                <a:t>wavefunction</a:t>
              </a:r>
              <a:r>
                <a:rPr lang="en-US" altLang="zh-CN" dirty="0" smtClean="0"/>
                <a:t>)</a:t>
              </a:r>
              <a:endParaRPr lang="zh-CN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2358067" cy="18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29" y="1786961"/>
            <a:ext cx="2718955" cy="149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36296" y="138595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PESS</a:t>
            </a:r>
            <a:endParaRPr lang="zh-CN" altLang="en-US" b="1" dirty="0"/>
          </a:p>
        </p:txBody>
      </p:sp>
      <p:grpSp>
        <p:nvGrpSpPr>
          <p:cNvPr id="78" name="组合 77"/>
          <p:cNvGrpSpPr/>
          <p:nvPr/>
        </p:nvGrpSpPr>
        <p:grpSpPr>
          <a:xfrm>
            <a:off x="179512" y="3645024"/>
            <a:ext cx="2736304" cy="1152128"/>
            <a:chOff x="251520" y="1628800"/>
            <a:chExt cx="2232248" cy="1152128"/>
          </a:xfrm>
        </p:grpSpPr>
        <p:sp>
          <p:nvSpPr>
            <p:cNvPr id="80" name="圆角矩形 79"/>
            <p:cNvSpPr/>
            <p:nvPr/>
          </p:nvSpPr>
          <p:spPr>
            <a:xfrm>
              <a:off x="251520" y="1628800"/>
              <a:ext cx="2232248" cy="115212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3528" y="1916832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/>
                <a:t>Optimize TNS</a:t>
              </a:r>
              <a:endParaRPr lang="zh-CN" altLang="en-US" dirty="0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79512" y="5445224"/>
            <a:ext cx="2736304" cy="1152128"/>
            <a:chOff x="251520" y="1628800"/>
            <a:chExt cx="2232248" cy="1152128"/>
          </a:xfrm>
        </p:grpSpPr>
        <p:sp>
          <p:nvSpPr>
            <p:cNvPr id="83" name="圆角矩形 82"/>
            <p:cNvSpPr/>
            <p:nvPr/>
          </p:nvSpPr>
          <p:spPr>
            <a:xfrm>
              <a:off x="251520" y="1628800"/>
              <a:ext cx="2232248" cy="115212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3528" y="1754813"/>
              <a:ext cx="20882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/>
                <a:t>Compute Observables</a:t>
              </a:r>
              <a:endParaRPr lang="zh-CN" altLang="en-US" sz="20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51920" y="3573016"/>
            <a:ext cx="40324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Imaginary time evolution</a:t>
            </a:r>
            <a:endParaRPr lang="zh-CN" alt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851920" y="4365104"/>
            <a:ext cx="40324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Energy minimization</a:t>
            </a:r>
            <a:endParaRPr lang="zh-CN" altLang="en-US" sz="2400" b="1" dirty="0"/>
          </a:p>
        </p:txBody>
      </p:sp>
      <p:sp>
        <p:nvSpPr>
          <p:cNvPr id="14" name="左大括号 13"/>
          <p:cNvSpPr/>
          <p:nvPr/>
        </p:nvSpPr>
        <p:spPr>
          <a:xfrm>
            <a:off x="3203848" y="3645024"/>
            <a:ext cx="360040" cy="115212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TextBox 90"/>
          <p:cNvSpPr txBox="1"/>
          <p:nvPr/>
        </p:nvSpPr>
        <p:spPr>
          <a:xfrm>
            <a:off x="3851920" y="5775647"/>
            <a:ext cx="40324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Contraction of TN</a:t>
            </a:r>
            <a:endParaRPr lang="zh-CN" altLang="en-US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00" y="5786452"/>
            <a:ext cx="1079183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/>
        </p:nvSpPr>
        <p:spPr>
          <a:xfrm>
            <a:off x="72008" y="5229200"/>
            <a:ext cx="8604448" cy="1512168"/>
          </a:xfrm>
          <a:prstGeom prst="roundRect">
            <a:avLst>
              <a:gd name="adj" fmla="val 0"/>
            </a:avLst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2800" dirty="0" smtClean="0">
                <a:ea typeface="黑体" pitchFamily="2" charset="-122"/>
                <a:cs typeface="Arial" charset="0"/>
              </a:rPr>
              <a:t>Core </a:t>
            </a:r>
            <a:r>
              <a:rPr lang="en-US" altLang="zh-CN" sz="2800" dirty="0">
                <a:ea typeface="黑体" pitchFamily="2" charset="-122"/>
                <a:cs typeface="Arial" charset="0"/>
              </a:rPr>
              <a:t>Issue </a:t>
            </a:r>
            <a:r>
              <a:rPr lang="en-US" altLang="zh-CN" sz="2800" dirty="0" smtClean="0">
                <a:ea typeface="黑体" pitchFamily="2" charset="-122"/>
                <a:cs typeface="Arial" charset="0"/>
              </a:rPr>
              <a:t>of TN Algorithms: </a:t>
            </a:r>
            <a:r>
              <a:rPr lang="en-US" altLang="zh-CN" sz="3200" b="1" dirty="0">
                <a:solidFill>
                  <a:srgbClr val="FF0000"/>
                </a:solidFill>
              </a:rPr>
              <a:t>TN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Contraction</a:t>
            </a:r>
            <a:endParaRPr lang="zh-CN" altLang="en-US" sz="2800" dirty="0"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FF0000"/>
                </a:solidFill>
              </a:rPr>
              <a:t>The optimization of TNS and the expected values of the observables both involve the TN Contraction. Thus TN Contraction is the Core Issue of TN algorithms. 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69" y="2564904"/>
            <a:ext cx="6186003" cy="414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067065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@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Corboz’s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ppt</a:t>
            </a:r>
            <a:r>
              <a:rPr lang="en-US" altLang="zh-CN" dirty="0" smtClean="0"/>
              <a:t> in ISSP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2195736" y="3645024"/>
            <a:ext cx="4680520" cy="1728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79513" y="3225750"/>
            <a:ext cx="1944215" cy="92333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The two most commonly </a:t>
            </a:r>
            <a:r>
              <a:rPr lang="en-US" altLang="zh-CN" b="1" dirty="0" smtClean="0">
                <a:solidFill>
                  <a:srgbClr val="FF0000"/>
                </a:solidFill>
              </a:rPr>
              <a:t>used methods in 2D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1799184" y="4221088"/>
            <a:ext cx="396552" cy="21602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348136" y="6129300"/>
            <a:ext cx="4680520" cy="58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81128" y="5251196"/>
            <a:ext cx="1944215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Main bottleneck of TN methods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1951584" y="6021288"/>
            <a:ext cx="396552" cy="21602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>
            <a:spLocks/>
          </p:cNvSpPr>
          <p:nvPr/>
        </p:nvSpPr>
        <p:spPr>
          <a:xfrm>
            <a:off x="0" y="47325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dirty="0">
                <a:ea typeface="黑体" pitchFamily="2" charset="-122"/>
                <a:cs typeface="Arial" charset="0"/>
              </a:rPr>
              <a:t>The Need of Large </a:t>
            </a:r>
            <a:r>
              <a:rPr lang="en-US" altLang="zh-CN" sz="3600" i="1" dirty="0">
                <a:ea typeface="黑体" pitchFamily="2" charset="-122"/>
                <a:cs typeface="Arial" charset="0"/>
              </a:rPr>
              <a:t>D</a:t>
            </a:r>
            <a:endParaRPr lang="zh-CN" altLang="en-US" sz="3600" dirty="0">
              <a:solidFill>
                <a:srgbClr val="FF0000"/>
              </a:solidFill>
              <a:ea typeface="黑体" pitchFamily="2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0" y="685800"/>
            <a:ext cx="9144000" cy="1509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u="none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0" y="1196752"/>
            <a:ext cx="7324148" cy="445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48453" y="1196752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@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Corboz’s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ppt</a:t>
            </a:r>
            <a:r>
              <a:rPr lang="en-US" altLang="zh-CN" dirty="0" smtClean="0"/>
              <a:t> in ISSP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07504" y="5996136"/>
            <a:ext cx="5222701" cy="457200"/>
            <a:chOff x="179512" y="6176879"/>
            <a:chExt cx="5222701" cy="4572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6176879"/>
              <a:ext cx="1838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79512" y="6211593"/>
              <a:ext cx="41595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The entanglement in PEPS:</a:t>
              </a:r>
              <a:endParaRPr lang="zh-CN" altLang="en-US" sz="2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52120" y="5745450"/>
            <a:ext cx="3330116" cy="8309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Higher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entanglement 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Larger dimension 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15127</TotalTime>
  <Words>2105</Words>
  <Application>Microsoft Office PowerPoint</Application>
  <PresentationFormat>全屏显示(4:3)</PresentationFormat>
  <Paragraphs>310</Paragraphs>
  <Slides>42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主题​​</vt:lpstr>
      <vt:lpstr>Gapless Spin Liquid Ground State  in the S=1/2 Kagome Antiferromagnet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Gapless: Power Law Dependence of E0 on D</vt:lpstr>
      <vt:lpstr>PowerPoint 演示文稿</vt:lpstr>
      <vt:lpstr>PowerPoint 演示文稿</vt:lpstr>
      <vt:lpstr>PowerPoint 演示文稿</vt:lpstr>
      <vt:lpstr>PowerPoint 演示文稿</vt:lpstr>
      <vt:lpstr>Magnetic orders of the J1 –J2  Heisenberg model</vt:lpstr>
      <vt:lpstr>Extrapolation of Magnetization</vt:lpstr>
      <vt:lpstr>Kagome J1 –J2  model: phase diagram in infinite D limit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Tao</dc:creator>
  <cp:lastModifiedBy>Lemonade</cp:lastModifiedBy>
  <cp:revision>3454</cp:revision>
  <dcterms:created xsi:type="dcterms:W3CDTF">2009-01-26T12:31:46Z</dcterms:created>
  <dcterms:modified xsi:type="dcterms:W3CDTF">2018-02-27T15:39:13Z</dcterms:modified>
</cp:coreProperties>
</file>