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449" r:id="rId2"/>
    <p:sldId id="384" r:id="rId3"/>
    <p:sldId id="405" r:id="rId4"/>
    <p:sldId id="438" r:id="rId5"/>
    <p:sldId id="450" r:id="rId6"/>
    <p:sldId id="428" r:id="rId7"/>
    <p:sldId id="437" r:id="rId8"/>
    <p:sldId id="458" r:id="rId9"/>
    <p:sldId id="457" r:id="rId10"/>
    <p:sldId id="433" r:id="rId11"/>
    <p:sldId id="455" r:id="rId12"/>
    <p:sldId id="460" r:id="rId13"/>
    <p:sldId id="447" r:id="rId14"/>
    <p:sldId id="454" r:id="rId15"/>
    <p:sldId id="443" r:id="rId16"/>
    <p:sldId id="444" r:id="rId17"/>
    <p:sldId id="435" r:id="rId18"/>
    <p:sldId id="446" r:id="rId19"/>
    <p:sldId id="452" r:id="rId20"/>
    <p:sldId id="453" r:id="rId2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8E1"/>
    <a:srgbClr val="C7A932"/>
    <a:srgbClr val="C02726"/>
    <a:srgbClr val="8F1C10"/>
    <a:srgbClr val="8F96C7"/>
    <a:srgbClr val="966EC7"/>
    <a:srgbClr val="7BCD23"/>
    <a:srgbClr val="FFFC7A"/>
    <a:srgbClr val="46C1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852" autoAdjust="0"/>
  </p:normalViewPr>
  <p:slideViewPr>
    <p:cSldViewPr snapToGrid="0" snapToObjects="1">
      <p:cViewPr varScale="1">
        <p:scale>
          <a:sx n="81" d="100"/>
          <a:sy n="81" d="100"/>
        </p:scale>
        <p:origin x="-20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95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3FDEF-BF86-F44F-BE8A-AFDB4E303F97}" type="datetimeFigureOut">
              <a:rPr lang="fr-FR" smtClean="0"/>
              <a:t>25/07/18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8D96B-11E2-F948-8C5D-EB78AEEE32F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6716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Sequence</a:t>
            </a:r>
            <a:r>
              <a:rPr lang="fr-FR" dirty="0" smtClean="0"/>
              <a:t> </a:t>
            </a:r>
            <a:r>
              <a:rPr lang="fr-FR" dirty="0" err="1" smtClean="0"/>
              <a:t>covariations</a:t>
            </a:r>
            <a:r>
              <a:rPr lang="fr-FR" dirty="0" smtClean="0"/>
              <a:t> and</a:t>
            </a:r>
            <a:r>
              <a:rPr lang="fr-FR" baseline="0" dirty="0" smtClean="0"/>
              <a:t> inverse </a:t>
            </a:r>
            <a:r>
              <a:rPr lang="fr-FR" baseline="0" dirty="0" err="1" smtClean="0"/>
              <a:t>models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multi-</a:t>
            </a:r>
            <a:r>
              <a:rPr lang="fr-FR" baseline="0" dirty="0" err="1" smtClean="0"/>
              <a:t>sequence</a:t>
            </a:r>
            <a:r>
              <a:rPr lang="fr-FR" baseline="0" dirty="0" smtClean="0"/>
              <a:t> alignement data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8D96B-11E2-F948-8C5D-EB78AEEE32F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83385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New </a:t>
            </a:r>
            <a:r>
              <a:rPr lang="fr-FR" dirty="0" err="1" smtClean="0"/>
              <a:t>hope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solving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protein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folding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problem</a:t>
            </a:r>
            <a:r>
              <a:rPr lang="fr-FR" baseline="0" dirty="0" smtClean="0"/>
              <a:t> not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one </a:t>
            </a:r>
            <a:r>
              <a:rPr lang="fr-FR" baseline="0" dirty="0" err="1" smtClean="0"/>
              <a:t>sequence</a:t>
            </a:r>
            <a:r>
              <a:rPr lang="fr-FR" baseline="0" dirty="0" smtClean="0"/>
              <a:t> but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many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sequences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8D96B-11E2-F948-8C5D-EB78AEEE32F5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3715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6600"/>
                </a:solidFill>
              </a:rPr>
              <a:t>Group</a:t>
            </a:r>
            <a:r>
              <a:rPr lang="fr-FR" baseline="0" dirty="0" smtClean="0">
                <a:solidFill>
                  <a:srgbClr val="FF6600"/>
                </a:solidFill>
              </a:rPr>
              <a:t> of D Baker</a:t>
            </a:r>
            <a:endParaRPr lang="fr-FR" dirty="0" smtClean="0">
              <a:solidFill>
                <a:srgbClr val="FF6600"/>
              </a:solidFill>
            </a:endParaRPr>
          </a:p>
          <a:p>
            <a:r>
              <a:rPr lang="fr-FR" dirty="0" smtClean="0">
                <a:solidFill>
                  <a:srgbClr val="FF6600"/>
                </a:solidFill>
              </a:rPr>
              <a:t>Eddy 2004, </a:t>
            </a:r>
            <a:r>
              <a:rPr lang="fr-FR" dirty="0" err="1" smtClean="0">
                <a:solidFill>
                  <a:srgbClr val="FF6600"/>
                </a:solidFill>
              </a:rPr>
              <a:t>AnnuREv</a:t>
            </a:r>
            <a:r>
              <a:rPr lang="fr-FR" dirty="0" smtClean="0">
                <a:solidFill>
                  <a:srgbClr val="FF6600"/>
                </a:solidFill>
              </a:rPr>
              <a:t>. </a:t>
            </a:r>
            <a:r>
              <a:rPr lang="fr-FR" dirty="0" err="1" smtClean="0">
                <a:solidFill>
                  <a:srgbClr val="FF6600"/>
                </a:solidFill>
              </a:rPr>
              <a:t>Biophys</a:t>
            </a:r>
            <a:r>
              <a:rPr lang="fr-FR" dirty="0" smtClean="0">
                <a:solidFill>
                  <a:srgbClr val="FF6600"/>
                </a:solidFill>
              </a:rPr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8D96B-11E2-F948-8C5D-EB78AEEE32F5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79129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8D96B-11E2-F948-8C5D-EB78AEEE32F5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3615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Removing</a:t>
            </a:r>
            <a:r>
              <a:rPr lang="fr-FR" dirty="0" smtClean="0"/>
              <a:t> </a:t>
            </a:r>
            <a:r>
              <a:rPr lang="fr-FR" dirty="0" err="1" smtClean="0"/>
              <a:t>secondary</a:t>
            </a:r>
            <a:r>
              <a:rPr lang="fr-FR" dirty="0" smtClean="0"/>
              <a:t> structure and </a:t>
            </a:r>
            <a:r>
              <a:rPr lang="fr-FR" dirty="0" err="1" smtClean="0"/>
              <a:t>neighboring</a:t>
            </a:r>
            <a:r>
              <a:rPr lang="fr-FR" baseline="0" dirty="0" smtClean="0"/>
              <a:t> pairs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8D96B-11E2-F948-8C5D-EB78AEEE32F5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68782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6600"/>
                </a:solidFill>
              </a:rPr>
              <a:t>Eddy 2004, </a:t>
            </a:r>
            <a:r>
              <a:rPr lang="fr-FR" dirty="0" err="1" smtClean="0">
                <a:solidFill>
                  <a:srgbClr val="FF6600"/>
                </a:solidFill>
              </a:rPr>
              <a:t>AnnuREv</a:t>
            </a:r>
            <a:r>
              <a:rPr lang="fr-FR" dirty="0" smtClean="0">
                <a:solidFill>
                  <a:srgbClr val="FF6600"/>
                </a:solidFill>
              </a:rPr>
              <a:t>. </a:t>
            </a:r>
            <a:r>
              <a:rPr lang="fr-FR" dirty="0" err="1" smtClean="0">
                <a:solidFill>
                  <a:srgbClr val="FF6600"/>
                </a:solidFill>
              </a:rPr>
              <a:t>Biophys</a:t>
            </a:r>
            <a:r>
              <a:rPr lang="fr-FR" dirty="0" smtClean="0">
                <a:solidFill>
                  <a:srgbClr val="FF6600"/>
                </a:solidFill>
              </a:rPr>
              <a:t>: </a:t>
            </a:r>
            <a:r>
              <a:rPr lang="fr-FR" dirty="0" err="1" smtClean="0">
                <a:solidFill>
                  <a:srgbClr val="FF6600"/>
                </a:solidFill>
              </a:rPr>
              <a:t>Probabilirtic</a:t>
            </a:r>
            <a:r>
              <a:rPr lang="fr-FR" dirty="0" smtClean="0">
                <a:solidFill>
                  <a:srgbClr val="FF6600"/>
                </a:solidFill>
              </a:rPr>
              <a:t> </a:t>
            </a:r>
            <a:r>
              <a:rPr lang="fr-FR" dirty="0" err="1" smtClean="0">
                <a:solidFill>
                  <a:srgbClr val="FF6600"/>
                </a:solidFill>
              </a:rPr>
              <a:t>inference</a:t>
            </a:r>
            <a:r>
              <a:rPr lang="fr-FR" dirty="0" smtClean="0">
                <a:solidFill>
                  <a:srgbClr val="FF6600"/>
                </a:solidFill>
              </a:rPr>
              <a:t> </a:t>
            </a:r>
            <a:r>
              <a:rPr lang="fr-FR" dirty="0" err="1" smtClean="0">
                <a:solidFill>
                  <a:srgbClr val="FF6600"/>
                </a:solidFill>
              </a:rPr>
              <a:t>method</a:t>
            </a:r>
            <a:r>
              <a:rPr lang="fr-FR" dirty="0" smtClean="0">
                <a:solidFill>
                  <a:srgbClr val="FF6600"/>
                </a:solidFill>
              </a:rPr>
              <a:t> for  RNA </a:t>
            </a:r>
            <a:r>
              <a:rPr lang="fr-FR" dirty="0" err="1" smtClean="0">
                <a:solidFill>
                  <a:srgbClr val="FF6600"/>
                </a:solidFill>
              </a:rPr>
              <a:t>secondary</a:t>
            </a:r>
            <a:r>
              <a:rPr lang="fr-FR" dirty="0" smtClean="0">
                <a:solidFill>
                  <a:srgbClr val="FF6600"/>
                </a:solidFill>
              </a:rPr>
              <a:t> structure and </a:t>
            </a:r>
            <a:r>
              <a:rPr lang="fr-FR" dirty="0" err="1" smtClean="0">
                <a:solidFill>
                  <a:srgbClr val="FF6600"/>
                </a:solidFill>
              </a:rPr>
              <a:t>alignment</a:t>
            </a:r>
            <a:r>
              <a:rPr lang="fr-FR" dirty="0" smtClean="0">
                <a:solidFill>
                  <a:srgbClr val="FF6600"/>
                </a:solidFill>
              </a:rPr>
              <a:t> </a:t>
            </a:r>
            <a:r>
              <a:rPr lang="fr-FR" dirty="0" err="1" smtClean="0">
                <a:solidFill>
                  <a:srgbClr val="FF6600"/>
                </a:solidFill>
              </a:rPr>
              <a:t>algorithms</a:t>
            </a:r>
            <a:r>
              <a:rPr lang="fr-FR" dirty="0" smtClean="0">
                <a:solidFill>
                  <a:srgbClr val="FF6600"/>
                </a:solidFill>
              </a:rPr>
              <a:t>   </a:t>
            </a:r>
          </a:p>
          <a:p>
            <a:r>
              <a:rPr lang="fr-FR" dirty="0" smtClean="0">
                <a:solidFill>
                  <a:srgbClr val="000000"/>
                </a:solidFill>
              </a:rPr>
              <a:t>[De </a:t>
            </a:r>
            <a:r>
              <a:rPr lang="fr-FR" dirty="0" err="1" smtClean="0">
                <a:solidFill>
                  <a:srgbClr val="000000"/>
                </a:solidFill>
              </a:rPr>
              <a:t>Leonardis</a:t>
            </a:r>
            <a:r>
              <a:rPr lang="fr-FR" dirty="0" smtClean="0">
                <a:solidFill>
                  <a:srgbClr val="000000"/>
                </a:solidFill>
              </a:rPr>
              <a:t> et al. NAR (2015)]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8D96B-11E2-F948-8C5D-EB78AEEE32F5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0653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L=100-500</a:t>
            </a:r>
            <a:r>
              <a:rPr lang="fr-FR" baseline="0" dirty="0" smtClean="0"/>
              <a:t> 10</a:t>
            </a:r>
            <a:r>
              <a:rPr lang="fr-FR" baseline="30000" dirty="0" smtClean="0"/>
              <a:t>6</a:t>
            </a:r>
            <a:r>
              <a:rPr lang="fr-FR" baseline="0" dirty="0" smtClean="0"/>
              <a:t>-10</a:t>
            </a:r>
            <a:r>
              <a:rPr lang="fr-FR" baseline="30000" dirty="0" smtClean="0"/>
              <a:t>8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parameters</a:t>
            </a:r>
            <a:endParaRPr lang="fr-FR" baseline="30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8D96B-11E2-F948-8C5D-EB78AEEE32F5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3551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5 </a:t>
            </a:r>
            <a:r>
              <a:rPr lang="fr-FR" dirty="0" err="1" smtClean="0"/>
              <a:t>riboswitches</a:t>
            </a:r>
            <a:r>
              <a:rPr lang="fr-FR" dirty="0" smtClean="0"/>
              <a:t> </a:t>
            </a:r>
            <a:r>
              <a:rPr lang="fr-FR" dirty="0" err="1" smtClean="0"/>
              <a:t>families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8D96B-11E2-F948-8C5D-EB78AEEE32F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6126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Pairwise</a:t>
            </a:r>
            <a:r>
              <a:rPr lang="fr-FR" dirty="0" smtClean="0"/>
              <a:t> </a:t>
            </a:r>
            <a:r>
              <a:rPr lang="fr-FR" dirty="0" err="1" smtClean="0"/>
              <a:t>Potts</a:t>
            </a:r>
            <a:r>
              <a:rPr lang="fr-FR" dirty="0" smtClean="0"/>
              <a:t> model </a:t>
            </a:r>
          </a:p>
          <a:p>
            <a:r>
              <a:rPr lang="fr-FR" dirty="0" err="1" smtClean="0"/>
              <a:t>Catalitic</a:t>
            </a:r>
            <a:r>
              <a:rPr lang="fr-FR" dirty="0" smtClean="0"/>
              <a:t> /</a:t>
            </a:r>
            <a:r>
              <a:rPr lang="fr-FR" dirty="0" err="1" smtClean="0"/>
              <a:t>binding</a:t>
            </a:r>
            <a:r>
              <a:rPr lang="fr-FR" dirty="0" smtClean="0"/>
              <a:t> sites in a </a:t>
            </a:r>
            <a:r>
              <a:rPr lang="fr-FR" dirty="0" err="1" smtClean="0"/>
              <a:t>protein</a:t>
            </a:r>
            <a:r>
              <a:rPr lang="fr-FR" dirty="0" smtClean="0"/>
              <a:t> or</a:t>
            </a:r>
            <a:r>
              <a:rPr lang="fr-FR" baseline="0" dirty="0" smtClean="0"/>
              <a:t> RNA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0C229-324B-0046-AF8E-E0F5892ADB9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6856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Model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which</a:t>
            </a:r>
            <a:r>
              <a:rPr lang="fr-FR" baseline="0" dirty="0" smtClean="0"/>
              <a:t> tell us if a mutations </a:t>
            </a:r>
            <a:r>
              <a:rPr lang="fr-FR" baseline="0" dirty="0" err="1" smtClean="0"/>
              <a:t>will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neutral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deleterious</a:t>
            </a:r>
            <a:r>
              <a:rPr lang="fr-FR" baseline="0" dirty="0" smtClean="0"/>
              <a:t> or </a:t>
            </a:r>
            <a:r>
              <a:rPr lang="fr-FR" baseline="0" dirty="0" err="1" smtClean="0"/>
              <a:t>advantageous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0C229-324B-0046-AF8E-E0F5892ADB9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6856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Fields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tp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reproduce</a:t>
            </a:r>
            <a:r>
              <a:rPr lang="fr-FR" baseline="0" dirty="0" smtClean="0"/>
              <a:t> the conservation for </a:t>
            </a:r>
            <a:r>
              <a:rPr lang="fr-FR" baseline="0" dirty="0" err="1" smtClean="0"/>
              <a:t>each</a:t>
            </a:r>
            <a:r>
              <a:rPr lang="fr-FR" baseline="0" dirty="0" smtClean="0"/>
              <a:t> site and </a:t>
            </a:r>
            <a:r>
              <a:rPr lang="fr-FR" baseline="0" dirty="0" err="1" smtClean="0"/>
              <a:t>each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amminoacid</a:t>
            </a:r>
            <a:r>
              <a:rPr lang="fr-FR" baseline="0" dirty="0" smtClean="0"/>
              <a:t> and the  </a:t>
            </a:r>
            <a:r>
              <a:rPr lang="fr-FR" baseline="0" dirty="0" err="1" smtClean="0"/>
              <a:t>couplings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reproduce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covariations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observed</a:t>
            </a:r>
            <a:r>
              <a:rPr lang="fr-FR" baseline="0" dirty="0" smtClean="0"/>
              <a:t> in the data for </a:t>
            </a:r>
            <a:r>
              <a:rPr lang="fr-FR" baseline="0" dirty="0" err="1" smtClean="0"/>
              <a:t>each</a:t>
            </a:r>
            <a:r>
              <a:rPr lang="fr-FR" baseline="0" dirty="0" smtClean="0"/>
              <a:t> pair of sites and pairs of </a:t>
            </a:r>
            <a:r>
              <a:rPr lang="fr-FR" baseline="0" dirty="0" err="1" smtClean="0"/>
              <a:t>aa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0C229-324B-0046-AF8E-E0F5892ADB9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6856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Explain</a:t>
            </a:r>
            <a:r>
              <a:rPr lang="fr-FR" dirty="0" smtClean="0"/>
              <a:t> </a:t>
            </a:r>
            <a:r>
              <a:rPr lang="fr-FR" dirty="0" err="1" smtClean="0"/>
              <a:t>names</a:t>
            </a:r>
            <a:r>
              <a:rPr lang="fr-FR" dirty="0" smtClean="0"/>
              <a:t>:  </a:t>
            </a:r>
            <a:r>
              <a:rPr lang="fr-FR" dirty="0" err="1" smtClean="0"/>
              <a:t>Graphical</a:t>
            </a:r>
            <a:r>
              <a:rPr lang="fr-FR" dirty="0" smtClean="0"/>
              <a:t> model </a:t>
            </a:r>
            <a:r>
              <a:rPr lang="fr-FR" dirty="0" err="1" smtClean="0"/>
              <a:t>Ising</a:t>
            </a:r>
            <a:r>
              <a:rPr lang="fr-FR" dirty="0" smtClean="0"/>
              <a:t>,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Potts</a:t>
            </a:r>
            <a:r>
              <a:rPr lang="fr-FR" baseline="0" dirty="0" smtClean="0"/>
              <a:t>, Boltzmann Machine</a:t>
            </a:r>
          </a:p>
          <a:p>
            <a:r>
              <a:rPr lang="fr-FR" baseline="0" dirty="0" err="1" smtClean="0"/>
              <a:t>Explain</a:t>
            </a:r>
            <a:r>
              <a:rPr lang="fr-FR" baseline="0" dirty="0" smtClean="0"/>
              <a:t> inverse </a:t>
            </a:r>
            <a:r>
              <a:rPr lang="fr-FR" baseline="0" dirty="0" err="1" smtClean="0"/>
              <a:t>Tehnique</a:t>
            </a:r>
            <a:r>
              <a:rPr lang="fr-FR" baseline="0" dirty="0" smtClean="0"/>
              <a:t>: </a:t>
            </a:r>
            <a:r>
              <a:rPr lang="fr-FR" baseline="0" dirty="0" err="1" smtClean="0"/>
              <a:t>Gaussian</a:t>
            </a:r>
            <a:r>
              <a:rPr lang="fr-FR" baseline="0" dirty="0" smtClean="0"/>
              <a:t> Approximations, Pseudo-</a:t>
            </a:r>
            <a:r>
              <a:rPr lang="fr-FR" baseline="0" dirty="0" err="1" smtClean="0"/>
              <a:t>Likelihood</a:t>
            </a:r>
            <a:r>
              <a:rPr lang="fr-FR" baseline="0" dirty="0" smtClean="0"/>
              <a:t>, Clusters Expansions,   Boltzmann </a:t>
            </a:r>
            <a:r>
              <a:rPr lang="fr-FR" baseline="0" dirty="0" err="1" smtClean="0"/>
              <a:t>Mahine</a:t>
            </a:r>
            <a:r>
              <a:rPr lang="fr-FR" baseline="0" dirty="0" smtClean="0"/>
              <a:t> Learning  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8D96B-11E2-F948-8C5D-EB78AEEE32F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7125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30 </a:t>
            </a:r>
            <a:r>
              <a:rPr lang="fr-FR" dirty="0" err="1" smtClean="0"/>
              <a:t>strongesst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correlations</a:t>
            </a:r>
            <a:r>
              <a:rPr lang="fr-FR" baseline="0" dirty="0" smtClean="0"/>
              <a:t> vs 30 </a:t>
            </a:r>
            <a:r>
              <a:rPr lang="fr-FR" baseline="0" dirty="0" err="1" smtClean="0"/>
              <a:t>strongest</a:t>
            </a:r>
            <a:r>
              <a:rPr lang="fr-FR" baseline="0" dirty="0" smtClean="0"/>
              <a:t> contacts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8D96B-11E2-F948-8C5D-EB78AEEE32F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0807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30 </a:t>
            </a:r>
            <a:r>
              <a:rPr lang="fr-FR" dirty="0" err="1" smtClean="0"/>
              <a:t>strongesst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correlations</a:t>
            </a:r>
            <a:r>
              <a:rPr lang="fr-FR" baseline="0" dirty="0" smtClean="0"/>
              <a:t> vs 30 </a:t>
            </a:r>
            <a:r>
              <a:rPr lang="fr-FR" baseline="0" dirty="0" err="1" smtClean="0"/>
              <a:t>strongest</a:t>
            </a:r>
            <a:r>
              <a:rPr lang="fr-FR" baseline="0" dirty="0" smtClean="0"/>
              <a:t> contacts</a:t>
            </a:r>
          </a:p>
          <a:p>
            <a:r>
              <a:rPr lang="fr-FR" baseline="0" dirty="0" smtClean="0"/>
              <a:t>APC on </a:t>
            </a:r>
            <a:r>
              <a:rPr lang="fr-FR" baseline="0" dirty="0" err="1" smtClean="0"/>
              <a:t>remove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the MI an </a:t>
            </a:r>
            <a:r>
              <a:rPr lang="fr-FR" baseline="0" dirty="0" err="1" smtClean="0"/>
              <a:t>average</a:t>
            </a:r>
            <a:r>
              <a:rPr lang="fr-FR" baseline="0" dirty="0" smtClean="0"/>
              <a:t> MI </a:t>
            </a:r>
            <a:r>
              <a:rPr lang="fr-FR" baseline="0" dirty="0" err="1" smtClean="0"/>
              <a:t>term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avoid</a:t>
            </a:r>
            <a:r>
              <a:rPr lang="fr-FR" baseline="0" dirty="0" smtClean="0"/>
              <a:t> sites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many</a:t>
            </a:r>
            <a:r>
              <a:rPr lang="fr-FR" baseline="0" dirty="0" smtClean="0"/>
              <a:t> more </a:t>
            </a:r>
            <a:r>
              <a:rPr lang="fr-FR" baseline="0" dirty="0" err="1" smtClean="0"/>
              <a:t>correlations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others</a:t>
            </a:r>
            <a:r>
              <a:rPr lang="fr-FR" baseline="0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8D96B-11E2-F948-8C5D-EB78AEEE32F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0807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30 </a:t>
            </a:r>
            <a:r>
              <a:rPr lang="fr-FR" dirty="0" err="1" smtClean="0"/>
              <a:t>strongesst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correlations</a:t>
            </a:r>
            <a:r>
              <a:rPr lang="fr-FR" baseline="0" dirty="0" smtClean="0"/>
              <a:t> vs 30 </a:t>
            </a:r>
            <a:r>
              <a:rPr lang="fr-FR" baseline="0" dirty="0" err="1" smtClean="0"/>
              <a:t>strongest</a:t>
            </a:r>
            <a:r>
              <a:rPr lang="fr-FR" baseline="0" dirty="0" smtClean="0"/>
              <a:t> contacts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8D96B-11E2-F948-8C5D-EB78AEEE32F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0807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124A-9B1C-AD48-98C7-009790B6102D}" type="datetimeFigureOut">
              <a:rPr lang="fr-FR" smtClean="0"/>
              <a:t>25/07/18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454B-C87A-FD4B-B71F-88155B5574F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455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124A-9B1C-AD48-98C7-009790B6102D}" type="datetimeFigureOut">
              <a:rPr lang="fr-FR" smtClean="0"/>
              <a:t>25/07/18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454B-C87A-FD4B-B71F-88155B5574F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0191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124A-9B1C-AD48-98C7-009790B6102D}" type="datetimeFigureOut">
              <a:rPr lang="fr-FR" smtClean="0"/>
              <a:t>25/07/18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454B-C87A-FD4B-B71F-88155B5574F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7334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70813" cy="143351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A955D-5AE5-CD4E-9B39-DE5AE25A5CE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5739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124A-9B1C-AD48-98C7-009790B6102D}" type="datetimeFigureOut">
              <a:rPr lang="fr-FR" smtClean="0"/>
              <a:t>25/07/18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454B-C87A-FD4B-B71F-88155B5574F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9768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124A-9B1C-AD48-98C7-009790B6102D}" type="datetimeFigureOut">
              <a:rPr lang="fr-FR" smtClean="0"/>
              <a:t>25/07/18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454B-C87A-FD4B-B71F-88155B5574F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3752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124A-9B1C-AD48-98C7-009790B6102D}" type="datetimeFigureOut">
              <a:rPr lang="fr-FR" smtClean="0"/>
              <a:t>25/07/18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454B-C87A-FD4B-B71F-88155B5574F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9578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124A-9B1C-AD48-98C7-009790B6102D}" type="datetimeFigureOut">
              <a:rPr lang="fr-FR" smtClean="0"/>
              <a:t>25/07/18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454B-C87A-FD4B-B71F-88155B5574F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3978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124A-9B1C-AD48-98C7-009790B6102D}" type="datetimeFigureOut">
              <a:rPr lang="fr-FR" smtClean="0"/>
              <a:t>25/07/18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454B-C87A-FD4B-B71F-88155B5574F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0516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124A-9B1C-AD48-98C7-009790B6102D}" type="datetimeFigureOut">
              <a:rPr lang="fr-FR" smtClean="0"/>
              <a:t>25/07/18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454B-C87A-FD4B-B71F-88155B5574F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8726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124A-9B1C-AD48-98C7-009790B6102D}" type="datetimeFigureOut">
              <a:rPr lang="fr-FR" smtClean="0"/>
              <a:t>25/07/18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454B-C87A-FD4B-B71F-88155B5574F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5570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124A-9B1C-AD48-98C7-009790B6102D}" type="datetimeFigureOut">
              <a:rPr lang="fr-FR" smtClean="0"/>
              <a:t>25/07/18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454B-C87A-FD4B-B71F-88155B5574F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6778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2124A-9B1C-AD48-98C7-009790B6102D}" type="datetimeFigureOut">
              <a:rPr lang="fr-FR" smtClean="0"/>
              <a:t>25/07/18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A454B-C87A-FD4B-B71F-88155B5574F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1699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22363" y="226415"/>
            <a:ext cx="8249103" cy="1470025"/>
          </a:xfrm>
        </p:spPr>
        <p:txBody>
          <a:bodyPr>
            <a:no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Plan of the session on</a:t>
            </a:r>
            <a:br>
              <a:rPr lang="fr-FR" sz="3600" b="1" dirty="0" smtClean="0">
                <a:solidFill>
                  <a:srgbClr val="FF0000"/>
                </a:solidFill>
              </a:rPr>
            </a:br>
            <a:r>
              <a:rPr lang="fr-FR" sz="3600" b="1" dirty="0" smtClean="0">
                <a:solidFill>
                  <a:srgbClr val="FF0000"/>
                </a:solidFill>
              </a:rPr>
              <a:t>RNA </a:t>
            </a:r>
            <a:r>
              <a:rPr lang="fr-FR" sz="3600" b="1" dirty="0" err="1" smtClean="0">
                <a:solidFill>
                  <a:srgbClr val="FF0000"/>
                </a:solidFill>
              </a:rPr>
              <a:t>Sequence</a:t>
            </a:r>
            <a:r>
              <a:rPr lang="fr-FR" sz="3600" b="1" dirty="0" smtClean="0">
                <a:solidFill>
                  <a:srgbClr val="FF0000"/>
                </a:solidFill>
              </a:rPr>
              <a:t> </a:t>
            </a:r>
            <a:r>
              <a:rPr lang="fr-FR" sz="3600" b="1" dirty="0" err="1" smtClean="0">
                <a:solidFill>
                  <a:srgbClr val="FF0000"/>
                </a:solidFill>
              </a:rPr>
              <a:t>Covariation</a:t>
            </a:r>
            <a:r>
              <a:rPr lang="fr-FR" sz="3600" b="1" dirty="0" smtClean="0">
                <a:solidFill>
                  <a:srgbClr val="FF0000"/>
                </a:solidFill>
              </a:rPr>
              <a:t> </a:t>
            </a:r>
            <a:endParaRPr lang="fr-FR" sz="3600" b="1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439936" y="6400800"/>
            <a:ext cx="2086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008000"/>
                </a:solidFill>
              </a:rPr>
              <a:t>Benasque</a:t>
            </a:r>
            <a:r>
              <a:rPr lang="fr-FR" dirty="0" smtClean="0">
                <a:solidFill>
                  <a:srgbClr val="008000"/>
                </a:solidFill>
              </a:rPr>
              <a:t>, July 2018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700" y="1980267"/>
            <a:ext cx="972093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 smtClean="0"/>
              <a:t>Simona Cocco</a:t>
            </a:r>
            <a:r>
              <a:rPr lang="fr-FR" sz="2000" dirty="0" smtClean="0"/>
              <a:t>: Direct </a:t>
            </a:r>
            <a:r>
              <a:rPr lang="fr-FR" sz="2000" dirty="0" err="1" smtClean="0"/>
              <a:t>coupling</a:t>
            </a:r>
            <a:r>
              <a:rPr lang="fr-FR" sz="2000" dirty="0" smtClean="0"/>
              <a:t> </a:t>
            </a:r>
            <a:r>
              <a:rPr lang="fr-FR" sz="2000" dirty="0" err="1" smtClean="0"/>
              <a:t>analysis</a:t>
            </a:r>
            <a:r>
              <a:rPr lang="fr-FR" sz="2000" dirty="0" smtClean="0"/>
              <a:t> on </a:t>
            </a:r>
            <a:r>
              <a:rPr lang="fr-FR" sz="2000" dirty="0" err="1" smtClean="0"/>
              <a:t>riboswitches</a:t>
            </a:r>
            <a:endParaRPr lang="fr-FR" sz="2000" dirty="0" smtClean="0"/>
          </a:p>
          <a:p>
            <a:pPr algn="just"/>
            <a:endParaRPr lang="fr-FR" sz="2000" dirty="0"/>
          </a:p>
          <a:p>
            <a:pPr algn="just"/>
            <a:r>
              <a:rPr lang="fr-FR" sz="2000" b="1" dirty="0" err="1" smtClean="0"/>
              <a:t>Zhichao</a:t>
            </a:r>
            <a:r>
              <a:rPr lang="fr-FR" sz="2000" b="1" dirty="0" smtClean="0"/>
              <a:t>  Miao</a:t>
            </a:r>
            <a:r>
              <a:rPr lang="fr-FR" sz="2000" dirty="0" smtClean="0"/>
              <a:t>: </a:t>
            </a:r>
            <a:r>
              <a:rPr lang="fr-FR" sz="2000" dirty="0" err="1" smtClean="0"/>
              <a:t>Protein</a:t>
            </a:r>
            <a:r>
              <a:rPr lang="fr-FR" sz="2000" dirty="0" smtClean="0"/>
              <a:t> RNA </a:t>
            </a:r>
            <a:r>
              <a:rPr lang="fr-FR" sz="2000" dirty="0" err="1" smtClean="0"/>
              <a:t>co-evolution</a:t>
            </a:r>
            <a:r>
              <a:rPr lang="fr-FR" sz="2000" dirty="0" smtClean="0"/>
              <a:t> sites are close in 3D </a:t>
            </a:r>
            <a:r>
              <a:rPr lang="fr-FR" sz="2000" dirty="0" err="1" smtClean="0"/>
              <a:t>space</a:t>
            </a:r>
            <a:endParaRPr lang="fr-FR" sz="2000" dirty="0" smtClean="0"/>
          </a:p>
          <a:p>
            <a:pPr algn="just"/>
            <a:endParaRPr lang="fr-FR" sz="2000" dirty="0" smtClean="0"/>
          </a:p>
          <a:p>
            <a:pPr algn="just"/>
            <a:r>
              <a:rPr lang="fr-FR" sz="2000" b="1" dirty="0" smtClean="0"/>
              <a:t>Vladimir </a:t>
            </a:r>
            <a:r>
              <a:rPr lang="fr-FR" sz="2000" b="1" dirty="0" err="1" smtClean="0"/>
              <a:t>Reinharz</a:t>
            </a:r>
            <a:r>
              <a:rPr lang="fr-FR" sz="2000" dirty="0" smtClean="0"/>
              <a:t>: </a:t>
            </a:r>
            <a:r>
              <a:rPr lang="fr-FR" sz="2000" dirty="0"/>
              <a:t>A </a:t>
            </a:r>
            <a:r>
              <a:rPr lang="fr-FR" sz="2000" dirty="0" err="1"/>
              <a:t>disordered</a:t>
            </a:r>
            <a:r>
              <a:rPr lang="fr-FR" sz="2000" dirty="0"/>
              <a:t> RNA </a:t>
            </a:r>
            <a:r>
              <a:rPr lang="fr-FR" sz="2000" dirty="0" err="1"/>
              <a:t>chaperone</a:t>
            </a:r>
            <a:r>
              <a:rPr lang="fr-FR" sz="2000" dirty="0"/>
              <a:t> </a:t>
            </a:r>
            <a:r>
              <a:rPr lang="fr-FR" sz="2000" dirty="0" err="1"/>
              <a:t>protein</a:t>
            </a:r>
            <a:r>
              <a:rPr lang="fr-FR" sz="2000" dirty="0"/>
              <a:t> </a:t>
            </a:r>
            <a:r>
              <a:rPr lang="fr-FR" sz="2000" dirty="0" err="1"/>
              <a:t>charged</a:t>
            </a:r>
            <a:r>
              <a:rPr lang="fr-FR" sz="2000" dirty="0"/>
              <a:t> positions </a:t>
            </a:r>
            <a:r>
              <a:rPr lang="fr-FR" sz="2000" dirty="0" err="1"/>
              <a:t>covariations</a:t>
            </a:r>
            <a:r>
              <a:rPr lang="fr-FR" sz="2000" dirty="0"/>
              <a:t>.</a:t>
            </a:r>
            <a:endParaRPr lang="fr-FR" sz="2000" dirty="0" smtClean="0"/>
          </a:p>
          <a:p>
            <a:pPr algn="just"/>
            <a:endParaRPr lang="fr-FR" sz="2000" dirty="0"/>
          </a:p>
          <a:p>
            <a:pPr algn="just"/>
            <a:r>
              <a:rPr lang="fr-FR" sz="2000" b="1" dirty="0" smtClean="0"/>
              <a:t>Jérôme </a:t>
            </a:r>
            <a:r>
              <a:rPr lang="fr-FR" sz="2000" b="1" dirty="0" err="1" smtClean="0"/>
              <a:t>Waldispühl</a:t>
            </a:r>
            <a:r>
              <a:rPr lang="fr-FR" sz="2000" dirty="0" smtClean="0"/>
              <a:t>: Reconstruction </a:t>
            </a:r>
            <a:r>
              <a:rPr lang="fr-FR" sz="2000" dirty="0"/>
              <a:t>of ancestral RNA </a:t>
            </a:r>
            <a:r>
              <a:rPr lang="fr-FR" sz="2000" dirty="0" smtClean="0"/>
              <a:t> </a:t>
            </a:r>
            <a:r>
              <a:rPr lang="fr-FR" sz="2000" dirty="0" err="1" smtClean="0"/>
              <a:t>sequences</a:t>
            </a:r>
            <a:r>
              <a:rPr lang="fr-FR" sz="2000" dirty="0" smtClean="0"/>
              <a:t> </a:t>
            </a:r>
            <a:r>
              <a:rPr lang="fr-FR" sz="2000" dirty="0" err="1"/>
              <a:t>under</a:t>
            </a:r>
            <a:r>
              <a:rPr lang="fr-FR" sz="2000" dirty="0"/>
              <a:t> </a:t>
            </a:r>
            <a:endParaRPr lang="fr-FR" sz="2000" dirty="0" smtClean="0"/>
          </a:p>
          <a:p>
            <a:pPr algn="just"/>
            <a:r>
              <a:rPr lang="fr-FR" sz="2000" dirty="0" smtClean="0"/>
              <a:t>multiple </a:t>
            </a:r>
            <a:r>
              <a:rPr lang="fr-FR" sz="2000" dirty="0"/>
              <a:t>structural </a:t>
            </a:r>
            <a:r>
              <a:rPr lang="fr-FR" sz="2000" dirty="0" err="1"/>
              <a:t>constraints</a:t>
            </a:r>
            <a:endParaRPr lang="fr-FR" sz="2000" i="1" dirty="0"/>
          </a:p>
          <a:p>
            <a:pPr algn="just"/>
            <a:endParaRPr lang="fr-FR" sz="2000" i="1" dirty="0" smtClean="0"/>
          </a:p>
          <a:p>
            <a:pPr algn="just"/>
            <a:r>
              <a:rPr lang="fr-FR" sz="2000" b="1" dirty="0" smtClean="0"/>
              <a:t>Rémi </a:t>
            </a:r>
            <a:r>
              <a:rPr lang="fr-FR" sz="2000" b="1" dirty="0" err="1" smtClean="0"/>
              <a:t>Monasson</a:t>
            </a:r>
            <a:r>
              <a:rPr lang="fr-FR" sz="2000" dirty="0" smtClean="0"/>
              <a:t>: </a:t>
            </a:r>
            <a:r>
              <a:rPr lang="fr-FR" sz="2000" dirty="0"/>
              <a:t>L</a:t>
            </a:r>
            <a:r>
              <a:rPr lang="fr-FR" sz="2000" dirty="0" smtClean="0"/>
              <a:t>earning constitutive motifs </a:t>
            </a:r>
            <a:r>
              <a:rPr lang="fr-FR" sz="2000" dirty="0" err="1" smtClean="0"/>
              <a:t>from</a:t>
            </a:r>
            <a:r>
              <a:rPr lang="fr-FR" sz="2000" dirty="0" smtClean="0"/>
              <a:t> </a:t>
            </a:r>
            <a:r>
              <a:rPr lang="fr-FR" sz="2000" dirty="0" err="1" smtClean="0"/>
              <a:t>sequence</a:t>
            </a:r>
            <a:r>
              <a:rPr lang="fr-FR" sz="2000" dirty="0" smtClean="0"/>
              <a:t> data </a:t>
            </a:r>
            <a:r>
              <a:rPr lang="fr-FR" sz="2000" dirty="0" err="1" smtClean="0"/>
              <a:t>with</a:t>
            </a:r>
            <a:r>
              <a:rPr lang="fr-FR" sz="2000" dirty="0" smtClean="0"/>
              <a:t> </a:t>
            </a:r>
          </a:p>
          <a:p>
            <a:pPr algn="just"/>
            <a:r>
              <a:rPr lang="fr-FR" sz="2000" dirty="0" err="1" smtClean="0"/>
              <a:t>restricted</a:t>
            </a:r>
            <a:r>
              <a:rPr lang="fr-FR" sz="2000" dirty="0" smtClean="0"/>
              <a:t> Boltzmann machines</a:t>
            </a:r>
          </a:p>
          <a:p>
            <a:pPr algn="just"/>
            <a:endParaRPr lang="fr-FR" sz="2000" b="1" dirty="0" smtClean="0"/>
          </a:p>
          <a:p>
            <a:pPr algn="just"/>
            <a:r>
              <a:rPr lang="fr-FR" sz="2000" b="1" dirty="0" smtClean="0"/>
              <a:t>Florian </a:t>
            </a:r>
            <a:r>
              <a:rPr lang="fr-FR" sz="2000" b="1" dirty="0" err="1" smtClean="0"/>
              <a:t>Eggenhofer</a:t>
            </a:r>
            <a:r>
              <a:rPr lang="fr-FR" sz="2000" dirty="0" smtClean="0"/>
              <a:t>: </a:t>
            </a:r>
            <a:r>
              <a:rPr lang="fr-FR" sz="2000" dirty="0" err="1"/>
              <a:t>Visualization</a:t>
            </a:r>
            <a:r>
              <a:rPr lang="fr-FR" sz="2000" dirty="0"/>
              <a:t> of  RNA and </a:t>
            </a:r>
            <a:r>
              <a:rPr lang="fr-FR" sz="2000" dirty="0" err="1"/>
              <a:t>Protein</a:t>
            </a:r>
            <a:r>
              <a:rPr lang="fr-FR" sz="2000" dirty="0"/>
              <a:t> </a:t>
            </a:r>
            <a:r>
              <a:rPr lang="fr-FR" sz="2000" dirty="0" err="1"/>
              <a:t>family</a:t>
            </a:r>
            <a:r>
              <a:rPr lang="fr-FR" sz="2000" dirty="0"/>
              <a:t> </a:t>
            </a:r>
            <a:r>
              <a:rPr lang="fr-FR" sz="2000" dirty="0" err="1" smtClean="0"/>
              <a:t>models</a:t>
            </a:r>
            <a:r>
              <a:rPr lang="fr-FR" sz="2000" dirty="0"/>
              <a:t> </a:t>
            </a:r>
            <a:r>
              <a:rPr lang="fr-FR" sz="2000" dirty="0" smtClean="0"/>
              <a:t>and </a:t>
            </a:r>
            <a:r>
              <a:rPr lang="fr-FR" sz="2000" dirty="0" err="1"/>
              <a:t>their</a:t>
            </a:r>
            <a:r>
              <a:rPr lang="fr-FR" sz="2000" dirty="0"/>
              <a:t> </a:t>
            </a:r>
            <a:endParaRPr lang="fr-FR" sz="2000" dirty="0" smtClean="0"/>
          </a:p>
          <a:p>
            <a:pPr algn="just"/>
            <a:r>
              <a:rPr lang="fr-FR" sz="2000" dirty="0" err="1" smtClean="0"/>
              <a:t>comparisons</a:t>
            </a:r>
            <a:endParaRPr lang="fr-FR" sz="2000" i="1" dirty="0" smtClean="0"/>
          </a:p>
          <a:p>
            <a:pPr algn="just"/>
            <a:endParaRPr lang="fr-FR" sz="2000" i="1" dirty="0"/>
          </a:p>
        </p:txBody>
      </p:sp>
    </p:spTree>
    <p:extLst>
      <p:ext uri="{BB962C8B-B14F-4D97-AF65-F5344CB8AC3E}">
        <p14:creationId xmlns:p14="http://schemas.microsoft.com/office/powerpoint/2010/main" val="3624618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nvPotts_Marti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587" y="1653722"/>
            <a:ext cx="3756660" cy="29114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2233" y="1097127"/>
            <a:ext cx="8602639" cy="32871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Trypsin</a:t>
            </a:r>
            <a:r>
              <a:rPr lang="fr-FR" dirty="0" smtClean="0"/>
              <a:t> </a:t>
            </a:r>
            <a:r>
              <a:rPr lang="fr-FR" dirty="0" err="1" smtClean="0"/>
              <a:t>inhibitor</a:t>
            </a:r>
            <a:r>
              <a:rPr lang="fr-FR" dirty="0"/>
              <a:t> </a:t>
            </a:r>
            <a:r>
              <a:rPr lang="fr-FR" dirty="0" smtClean="0"/>
              <a:t>(</a:t>
            </a:r>
            <a:r>
              <a:rPr lang="fr-FR" dirty="0" err="1" smtClean="0"/>
              <a:t>small</a:t>
            </a:r>
            <a:r>
              <a:rPr lang="fr-FR" dirty="0" smtClean="0"/>
              <a:t> </a:t>
            </a:r>
            <a:r>
              <a:rPr lang="fr-FR" dirty="0" err="1" smtClean="0"/>
              <a:t>protein</a:t>
            </a:r>
            <a:r>
              <a:rPr lang="fr-FR" dirty="0" smtClean="0"/>
              <a:t>, N=52 </a:t>
            </a:r>
            <a:r>
              <a:rPr lang="fr-FR" dirty="0" err="1" smtClean="0"/>
              <a:t>residues</a:t>
            </a:r>
            <a:r>
              <a:rPr lang="fr-FR" dirty="0" smtClean="0"/>
              <a:t>, contact if distance &lt; 0.8 nm)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091707" y="5317733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For </a:t>
            </a:r>
            <a:r>
              <a:rPr lang="fr-FR" dirty="0" err="1" smtClean="0"/>
              <a:t>Gaussian</a:t>
            </a:r>
            <a:r>
              <a:rPr lang="fr-FR" dirty="0" smtClean="0"/>
              <a:t> variables  J=-C</a:t>
            </a:r>
            <a:r>
              <a:rPr lang="fr-FR" baseline="30000" dirty="0" smtClean="0"/>
              <a:t>-1</a:t>
            </a:r>
            <a:r>
              <a:rPr lang="fr-FR" dirty="0"/>
              <a:t> </a:t>
            </a:r>
            <a:r>
              <a:rPr lang="fr-FR" dirty="0" smtClean="0"/>
              <a:t>  </a:t>
            </a:r>
          </a:p>
        </p:txBody>
      </p:sp>
      <p:sp>
        <p:nvSpPr>
          <p:cNvPr id="9" name="Rectangle 8"/>
          <p:cNvSpPr/>
          <p:nvPr/>
        </p:nvSpPr>
        <p:spPr>
          <a:xfrm>
            <a:off x="575733" y="1578805"/>
            <a:ext cx="778934" cy="32871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val 3"/>
          <p:cNvSpPr>
            <a:spLocks noChangeArrowheads="1"/>
          </p:cNvSpPr>
          <p:nvPr/>
        </p:nvSpPr>
        <p:spPr bwMode="auto">
          <a:xfrm>
            <a:off x="1112824" y="5463783"/>
            <a:ext cx="107950" cy="1079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2" name="Oval 4"/>
          <p:cNvSpPr>
            <a:spLocks noChangeArrowheads="1"/>
          </p:cNvSpPr>
          <p:nvPr/>
        </p:nvSpPr>
        <p:spPr bwMode="auto">
          <a:xfrm>
            <a:off x="1508111" y="5463783"/>
            <a:ext cx="107950" cy="107950"/>
          </a:xfrm>
          <a:prstGeom prst="ellipse">
            <a:avLst/>
          </a:prstGeom>
          <a:solidFill>
            <a:schemeClr val="tx1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1184261" y="5536808"/>
            <a:ext cx="360363" cy="1587"/>
          </a:xfrm>
          <a:prstGeom prst="line">
            <a:avLst/>
          </a:prstGeom>
          <a:noFill/>
          <a:ln w="216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4" name="Oval 6"/>
          <p:cNvSpPr>
            <a:spLocks noChangeArrowheads="1"/>
          </p:cNvSpPr>
          <p:nvPr/>
        </p:nvSpPr>
        <p:spPr bwMode="auto">
          <a:xfrm>
            <a:off x="2300274" y="5463783"/>
            <a:ext cx="107950" cy="107950"/>
          </a:xfrm>
          <a:prstGeom prst="ellipse">
            <a:avLst/>
          </a:prstGeom>
          <a:solidFill>
            <a:schemeClr val="tx1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5" name="Oval 7"/>
          <p:cNvSpPr>
            <a:spLocks noChangeArrowheads="1"/>
          </p:cNvSpPr>
          <p:nvPr/>
        </p:nvSpPr>
        <p:spPr bwMode="auto">
          <a:xfrm>
            <a:off x="2840024" y="5463783"/>
            <a:ext cx="107950" cy="107950"/>
          </a:xfrm>
          <a:prstGeom prst="ellipse">
            <a:avLst/>
          </a:prstGeom>
          <a:solidFill>
            <a:schemeClr val="tx1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 flipV="1">
            <a:off x="2373299" y="5306620"/>
            <a:ext cx="252412" cy="219075"/>
          </a:xfrm>
          <a:prstGeom prst="line">
            <a:avLst/>
          </a:prstGeom>
          <a:noFill/>
          <a:ln w="216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7" name="Oval 9"/>
          <p:cNvSpPr>
            <a:spLocks noChangeArrowheads="1"/>
          </p:cNvSpPr>
          <p:nvPr/>
        </p:nvSpPr>
        <p:spPr bwMode="auto">
          <a:xfrm>
            <a:off x="3848086" y="5463783"/>
            <a:ext cx="107950" cy="107950"/>
          </a:xfrm>
          <a:prstGeom prst="ellipse">
            <a:avLst/>
          </a:prstGeom>
          <a:solidFill>
            <a:srgbClr val="00AE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8" name="Oval 10"/>
          <p:cNvSpPr>
            <a:spLocks noChangeArrowheads="1"/>
          </p:cNvSpPr>
          <p:nvPr/>
        </p:nvSpPr>
        <p:spPr bwMode="auto">
          <a:xfrm>
            <a:off x="4497374" y="5463783"/>
            <a:ext cx="107950" cy="10795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9" name="Line 11"/>
          <p:cNvSpPr>
            <a:spLocks noChangeShapeType="1"/>
          </p:cNvSpPr>
          <p:nvPr/>
        </p:nvSpPr>
        <p:spPr bwMode="auto">
          <a:xfrm flipV="1">
            <a:off x="3921111" y="5319320"/>
            <a:ext cx="144463" cy="219075"/>
          </a:xfrm>
          <a:prstGeom prst="line">
            <a:avLst/>
          </a:prstGeom>
          <a:noFill/>
          <a:ln w="216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0" name="Oval 12"/>
          <p:cNvSpPr>
            <a:spLocks noChangeArrowheads="1"/>
          </p:cNvSpPr>
          <p:nvPr/>
        </p:nvSpPr>
        <p:spPr bwMode="auto">
          <a:xfrm>
            <a:off x="2589199" y="5247883"/>
            <a:ext cx="107950" cy="107950"/>
          </a:xfrm>
          <a:prstGeom prst="ellipse">
            <a:avLst/>
          </a:prstGeom>
          <a:solidFill>
            <a:schemeClr val="tx1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1" name="Line 13"/>
          <p:cNvSpPr>
            <a:spLocks noChangeShapeType="1"/>
          </p:cNvSpPr>
          <p:nvPr/>
        </p:nvSpPr>
        <p:spPr bwMode="auto">
          <a:xfrm flipH="1" flipV="1">
            <a:off x="2624124" y="5319320"/>
            <a:ext cx="290512" cy="219075"/>
          </a:xfrm>
          <a:prstGeom prst="line">
            <a:avLst/>
          </a:prstGeom>
          <a:noFill/>
          <a:ln w="216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2" name="Oval 14"/>
          <p:cNvSpPr>
            <a:spLocks noChangeArrowheads="1"/>
          </p:cNvSpPr>
          <p:nvPr/>
        </p:nvSpPr>
        <p:spPr bwMode="auto">
          <a:xfrm>
            <a:off x="4029061" y="5247883"/>
            <a:ext cx="107950" cy="107950"/>
          </a:xfrm>
          <a:prstGeom prst="ellipse">
            <a:avLst/>
          </a:prstGeom>
          <a:solidFill>
            <a:schemeClr val="tx1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3" name="Oval 15"/>
          <p:cNvSpPr>
            <a:spLocks noChangeArrowheads="1"/>
          </p:cNvSpPr>
          <p:nvPr/>
        </p:nvSpPr>
        <p:spPr bwMode="auto">
          <a:xfrm>
            <a:off x="4316399" y="5247883"/>
            <a:ext cx="107950" cy="107950"/>
          </a:xfrm>
          <a:prstGeom prst="ellipse">
            <a:avLst/>
          </a:prstGeom>
          <a:solidFill>
            <a:schemeClr val="tx1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4" name="Line 16"/>
          <p:cNvSpPr>
            <a:spLocks noChangeShapeType="1"/>
          </p:cNvSpPr>
          <p:nvPr/>
        </p:nvSpPr>
        <p:spPr bwMode="auto">
          <a:xfrm>
            <a:off x="4063986" y="5308208"/>
            <a:ext cx="323850" cy="1587"/>
          </a:xfrm>
          <a:prstGeom prst="line">
            <a:avLst/>
          </a:prstGeom>
          <a:noFill/>
          <a:ln w="216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5" name="Line 17"/>
          <p:cNvSpPr>
            <a:spLocks noChangeShapeType="1"/>
          </p:cNvSpPr>
          <p:nvPr/>
        </p:nvSpPr>
        <p:spPr bwMode="auto">
          <a:xfrm>
            <a:off x="4413236" y="5333608"/>
            <a:ext cx="144463" cy="144462"/>
          </a:xfrm>
          <a:prstGeom prst="line">
            <a:avLst/>
          </a:prstGeom>
          <a:noFill/>
          <a:ln w="216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1189024" y="5592370"/>
            <a:ext cx="342900" cy="419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 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 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 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 Gothic" charset="0"/>
              </a:defRPr>
            </a:lvl9pPr>
          </a:lstStyle>
          <a:p>
            <a:pPr>
              <a:defRPr/>
            </a:pPr>
            <a:r>
              <a:rPr lang="fr-FR" sz="1800" dirty="0" err="1" smtClean="0">
                <a:solidFill>
                  <a:srgbClr val="FF0000"/>
                </a:solidFill>
              </a:rPr>
              <a:t>J</a:t>
            </a:r>
            <a:r>
              <a:rPr lang="fr-FR" sz="1800" baseline="-33000" dirty="0" err="1" smtClean="0">
                <a:solidFill>
                  <a:srgbClr val="FF0000"/>
                </a:solidFill>
              </a:rPr>
              <a:t>ij</a:t>
            </a:r>
            <a:endParaRPr lang="fr-FR" sz="1800" baseline="-33000" dirty="0" smtClean="0">
              <a:solidFill>
                <a:srgbClr val="FF0000"/>
              </a:solidFill>
            </a:endParaRP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2233599" y="5592370"/>
            <a:ext cx="817562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 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 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 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 Gothic" charset="0"/>
              </a:defRPr>
            </a:lvl9pPr>
          </a:lstStyle>
          <a:p>
            <a:pPr>
              <a:defRPr/>
            </a:pPr>
            <a:r>
              <a:rPr lang="fr-FR" sz="1800" dirty="0" smtClean="0">
                <a:solidFill>
                  <a:srgbClr val="FF0000"/>
                </a:solidFill>
                <a:cs typeface="Times New Roman" charset="0"/>
              </a:rPr>
              <a:t>∑ </a:t>
            </a:r>
            <a:r>
              <a:rPr lang="fr-FR" sz="1800" dirty="0" err="1" smtClean="0">
                <a:solidFill>
                  <a:srgbClr val="FF0000"/>
                </a:solidFill>
                <a:cs typeface="Times New Roman" charset="0"/>
              </a:rPr>
              <a:t>J</a:t>
            </a:r>
            <a:r>
              <a:rPr lang="fr-FR" sz="1800" baseline="-33000" dirty="0" err="1" smtClean="0">
                <a:solidFill>
                  <a:srgbClr val="FF0000"/>
                </a:solidFill>
                <a:cs typeface="Times New Roman" charset="0"/>
              </a:rPr>
              <a:t>ik</a:t>
            </a:r>
            <a:r>
              <a:rPr lang="fr-FR" sz="1800" baseline="-33000" dirty="0" smtClean="0">
                <a:solidFill>
                  <a:srgbClr val="FF0000"/>
                </a:solidFill>
                <a:cs typeface="Times New Roman" charset="0"/>
              </a:rPr>
              <a:t> </a:t>
            </a:r>
            <a:r>
              <a:rPr lang="fr-FR" sz="1800" dirty="0" err="1" smtClean="0">
                <a:solidFill>
                  <a:srgbClr val="FF0000"/>
                </a:solidFill>
                <a:cs typeface="Times New Roman" charset="0"/>
              </a:rPr>
              <a:t>J</a:t>
            </a:r>
            <a:r>
              <a:rPr lang="fr-FR" sz="1800" baseline="-33000" dirty="0" err="1" smtClean="0">
                <a:solidFill>
                  <a:srgbClr val="FF0000"/>
                </a:solidFill>
                <a:cs typeface="Times New Roman" charset="0"/>
              </a:rPr>
              <a:t>kj</a:t>
            </a:r>
            <a:endParaRPr lang="fr-FR" sz="1800" baseline="-33000" dirty="0" smtClean="0">
              <a:solidFill>
                <a:srgbClr val="FF0000"/>
              </a:solidFill>
              <a:cs typeface="Times New Roman" charset="0"/>
            </a:endParaRPr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2270111" y="5881295"/>
            <a:ext cx="26987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7347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 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 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 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 Gothic" charset="0"/>
              </a:defRPr>
            </a:lvl9pPr>
          </a:lstStyle>
          <a:p>
            <a:pPr>
              <a:defRPr/>
            </a:pPr>
            <a:r>
              <a:rPr lang="fr-FR" sz="1400" smtClean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29" name="Oval 21"/>
          <p:cNvSpPr>
            <a:spLocks noChangeArrowheads="1"/>
          </p:cNvSpPr>
          <p:nvPr/>
        </p:nvSpPr>
        <p:spPr bwMode="auto">
          <a:xfrm>
            <a:off x="3849674" y="5463783"/>
            <a:ext cx="107950" cy="107950"/>
          </a:xfrm>
          <a:prstGeom prst="ellipse">
            <a:avLst/>
          </a:prstGeom>
          <a:solidFill>
            <a:schemeClr val="tx1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3746486" y="5593958"/>
            <a:ext cx="10128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 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 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 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 Gothic" charset="0"/>
              </a:defRPr>
            </a:lvl9pPr>
          </a:lstStyle>
          <a:p>
            <a:pPr>
              <a:defRPr/>
            </a:pPr>
            <a:r>
              <a:rPr lang="fr-FR" sz="1800" dirty="0" smtClean="0">
                <a:solidFill>
                  <a:srgbClr val="FF0000"/>
                </a:solidFill>
                <a:cs typeface="Times New Roman" charset="0"/>
              </a:rPr>
              <a:t>∑ </a:t>
            </a:r>
            <a:r>
              <a:rPr lang="fr-FR" sz="1800" dirty="0" err="1" smtClean="0">
                <a:solidFill>
                  <a:srgbClr val="FF0000"/>
                </a:solidFill>
                <a:cs typeface="Times New Roman" charset="0"/>
              </a:rPr>
              <a:t>J</a:t>
            </a:r>
            <a:r>
              <a:rPr lang="fr-FR" sz="1800" baseline="-33000" dirty="0" err="1" smtClean="0">
                <a:solidFill>
                  <a:srgbClr val="FF0000"/>
                </a:solidFill>
                <a:cs typeface="Times New Roman" charset="0"/>
              </a:rPr>
              <a:t>ik</a:t>
            </a:r>
            <a:r>
              <a:rPr lang="fr-FR" sz="1800" baseline="-33000" dirty="0" smtClean="0">
                <a:solidFill>
                  <a:srgbClr val="FF0000"/>
                </a:solidFill>
                <a:cs typeface="Times New Roman" charset="0"/>
              </a:rPr>
              <a:t> </a:t>
            </a:r>
            <a:r>
              <a:rPr lang="fr-FR" sz="1800" dirty="0" err="1" smtClean="0">
                <a:solidFill>
                  <a:srgbClr val="FF0000"/>
                </a:solidFill>
                <a:cs typeface="Times New Roman" charset="0"/>
              </a:rPr>
              <a:t>J</a:t>
            </a:r>
            <a:r>
              <a:rPr lang="fr-FR" sz="1800" baseline="-33000" dirty="0" err="1" smtClean="0">
                <a:solidFill>
                  <a:srgbClr val="FF0000"/>
                </a:solidFill>
                <a:cs typeface="Times New Roman" charset="0"/>
              </a:rPr>
              <a:t>kl</a:t>
            </a:r>
            <a:r>
              <a:rPr lang="fr-FR" sz="1800" baseline="-33000" dirty="0" smtClean="0">
                <a:solidFill>
                  <a:srgbClr val="FF0000"/>
                </a:solidFill>
                <a:cs typeface="Times New Roman" charset="0"/>
              </a:rPr>
              <a:t> </a:t>
            </a:r>
            <a:r>
              <a:rPr lang="fr-FR" sz="1800" dirty="0" err="1" smtClean="0">
                <a:solidFill>
                  <a:srgbClr val="FF0000"/>
                </a:solidFill>
                <a:cs typeface="Times New Roman" charset="0"/>
              </a:rPr>
              <a:t>J</a:t>
            </a:r>
            <a:r>
              <a:rPr lang="fr-FR" sz="1800" baseline="-33000" dirty="0" err="1" smtClean="0">
                <a:solidFill>
                  <a:srgbClr val="FF0000"/>
                </a:solidFill>
                <a:cs typeface="Times New Roman" charset="0"/>
              </a:rPr>
              <a:t>lj</a:t>
            </a:r>
            <a:endParaRPr lang="fr-FR" sz="1800" baseline="-33000" dirty="0" smtClean="0">
              <a:solidFill>
                <a:srgbClr val="FF0000"/>
              </a:solidFill>
              <a:cs typeface="Times New Roman" charset="0"/>
            </a:endParaRPr>
          </a:p>
        </p:txBody>
      </p:sp>
      <p:sp>
        <p:nvSpPr>
          <p:cNvPr id="31" name="Text Box 23"/>
          <p:cNvSpPr txBox="1">
            <a:spLocks noChangeArrowheads="1"/>
          </p:cNvSpPr>
          <p:nvPr/>
        </p:nvSpPr>
        <p:spPr bwMode="auto">
          <a:xfrm>
            <a:off x="3746486" y="5881295"/>
            <a:ext cx="36353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7347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 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 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 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 Gothic" charset="0"/>
              </a:defRPr>
            </a:lvl9pPr>
          </a:lstStyle>
          <a:p>
            <a:pPr>
              <a:defRPr/>
            </a:pPr>
            <a:r>
              <a:rPr lang="fr-FR" sz="1400" smtClean="0">
                <a:solidFill>
                  <a:srgbClr val="FF0000"/>
                </a:solidFill>
              </a:rPr>
              <a:t>k,l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14869" y="5319843"/>
            <a:ext cx="579219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rgbClr val="008000"/>
                </a:solidFill>
              </a:rPr>
              <a:t>c</a:t>
            </a:r>
            <a:r>
              <a:rPr lang="fr-FR" sz="1600" baseline="-25000" dirty="0" err="1" smtClean="0">
                <a:solidFill>
                  <a:srgbClr val="008000"/>
                </a:solidFill>
              </a:rPr>
              <a:t>ij</a:t>
            </a:r>
            <a:r>
              <a:rPr lang="fr-FR" sz="1600" dirty="0" smtClean="0">
                <a:solidFill>
                  <a:srgbClr val="7BCD23"/>
                </a:solidFill>
              </a:rPr>
              <a:t> </a:t>
            </a:r>
            <a:r>
              <a:rPr lang="fr-FR" dirty="0" smtClean="0"/>
              <a:t>=                 +                             +                           +…..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4876311" y="4565134"/>
            <a:ext cx="3048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[Morcos … </a:t>
            </a:r>
            <a:r>
              <a:rPr lang="fr-FR" dirty="0" err="1" smtClean="0"/>
              <a:t>Weigt</a:t>
            </a:r>
            <a:r>
              <a:rPr lang="fr-FR" dirty="0" smtClean="0"/>
              <a:t>, PNAS 2011 ] </a:t>
            </a:r>
            <a:endParaRPr lang="fr-FR" dirty="0"/>
          </a:p>
        </p:txBody>
      </p:sp>
      <p:pic>
        <p:nvPicPr>
          <p:cNvPr id="37" name="Image 36" descr="InvPotts_Martin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10" y="1604407"/>
            <a:ext cx="3863454" cy="299417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ZoneTexte 5"/>
          <p:cNvSpPr txBox="1"/>
          <p:nvPr/>
        </p:nvSpPr>
        <p:spPr>
          <a:xfrm>
            <a:off x="575734" y="4584700"/>
            <a:ext cx="3663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[</a:t>
            </a:r>
            <a:r>
              <a:rPr lang="fr-FR" dirty="0" err="1" smtClean="0"/>
              <a:t>Gobel</a:t>
            </a:r>
            <a:r>
              <a:rPr lang="fr-FR" dirty="0" smtClean="0"/>
              <a:t>, Sander et al., </a:t>
            </a:r>
            <a:r>
              <a:rPr lang="fr-FR" dirty="0" err="1" smtClean="0"/>
              <a:t>Proteins</a:t>
            </a:r>
            <a:r>
              <a:rPr lang="fr-FR" dirty="0" smtClean="0"/>
              <a:t> 1994]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27010" y="4527033"/>
            <a:ext cx="83819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4672009" y="4501633"/>
            <a:ext cx="83819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/>
          <p:cNvSpPr txBox="1"/>
          <p:nvPr/>
        </p:nvSpPr>
        <p:spPr>
          <a:xfrm>
            <a:off x="80434" y="6278020"/>
            <a:ext cx="5626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but C is </a:t>
            </a:r>
            <a:r>
              <a:rPr lang="fr-FR" dirty="0" err="1" smtClean="0"/>
              <a:t>affected</a:t>
            </a:r>
            <a:r>
              <a:rPr lang="fr-FR" dirty="0" smtClean="0"/>
              <a:t> by </a:t>
            </a:r>
            <a:r>
              <a:rPr lang="fr-FR" dirty="0" err="1" smtClean="0"/>
              <a:t>sampling</a:t>
            </a:r>
            <a:r>
              <a:rPr lang="fr-FR" dirty="0" smtClean="0"/>
              <a:t> noise, </a:t>
            </a:r>
            <a:r>
              <a:rPr lang="fr-FR" dirty="0" err="1"/>
              <a:t>n</a:t>
            </a:r>
            <a:r>
              <a:rPr lang="fr-FR" dirty="0" err="1" smtClean="0"/>
              <a:t>eed</a:t>
            </a:r>
            <a:r>
              <a:rPr lang="fr-FR" dirty="0" smtClean="0"/>
              <a:t> for </a:t>
            </a:r>
            <a:r>
              <a:rPr lang="fr-FR" dirty="0" err="1" smtClean="0"/>
              <a:t>regularization</a:t>
            </a:r>
            <a:endParaRPr lang="fr-FR" dirty="0"/>
          </a:p>
        </p:txBody>
      </p:sp>
      <p:sp>
        <p:nvSpPr>
          <p:cNvPr id="38" name="Rectangle 37"/>
          <p:cNvSpPr/>
          <p:nvPr/>
        </p:nvSpPr>
        <p:spPr>
          <a:xfrm>
            <a:off x="127010" y="176431"/>
            <a:ext cx="89878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err="1" smtClean="0">
                <a:solidFill>
                  <a:srgbClr val="FF0000"/>
                </a:solidFill>
              </a:rPr>
              <a:t>Couplings</a:t>
            </a:r>
            <a:r>
              <a:rPr lang="fr-FR" sz="2800" b="1" dirty="0" smtClean="0">
                <a:solidFill>
                  <a:srgbClr val="008000"/>
                </a:solidFill>
              </a:rPr>
              <a:t> </a:t>
            </a:r>
            <a:r>
              <a:rPr lang="fr-FR" sz="2800" b="1" baseline="-25000" dirty="0" smtClean="0">
                <a:solidFill>
                  <a:srgbClr val="008000"/>
                </a:solidFill>
              </a:rPr>
              <a:t> </a:t>
            </a:r>
            <a:r>
              <a:rPr lang="fr-FR" sz="2800" b="1" dirty="0">
                <a:solidFill>
                  <a:srgbClr val="FF0000"/>
                </a:solidFill>
              </a:rPr>
              <a:t>are </a:t>
            </a:r>
            <a:r>
              <a:rPr lang="fr-FR" sz="2800" b="1" dirty="0" err="1" smtClean="0">
                <a:solidFill>
                  <a:srgbClr val="FF0000"/>
                </a:solidFill>
              </a:rPr>
              <a:t>better</a:t>
            </a:r>
            <a:r>
              <a:rPr lang="fr-FR" sz="2800" b="1" dirty="0" smtClean="0">
                <a:solidFill>
                  <a:srgbClr val="FF0000"/>
                </a:solidFill>
              </a:rPr>
              <a:t> </a:t>
            </a:r>
            <a:r>
              <a:rPr lang="fr-FR" sz="2800" b="1" dirty="0" err="1">
                <a:solidFill>
                  <a:srgbClr val="FF0000"/>
                </a:solidFill>
              </a:rPr>
              <a:t>predictors</a:t>
            </a:r>
            <a:r>
              <a:rPr lang="fr-FR" sz="2800" b="1" dirty="0">
                <a:solidFill>
                  <a:srgbClr val="FF0000"/>
                </a:solidFill>
              </a:rPr>
              <a:t> of  sites in contact in a </a:t>
            </a:r>
            <a:r>
              <a:rPr lang="fr-FR" sz="2800" b="1" dirty="0" err="1">
                <a:solidFill>
                  <a:srgbClr val="FF0000"/>
                </a:solidFill>
              </a:rPr>
              <a:t>protein</a:t>
            </a:r>
            <a:r>
              <a:rPr lang="fr-FR" sz="2800" b="1" dirty="0">
                <a:solidFill>
                  <a:srgbClr val="FF0000"/>
                </a:solidFill>
              </a:rPr>
              <a:t> structure.</a:t>
            </a:r>
          </a:p>
          <a:p>
            <a:r>
              <a:rPr lang="fr-FR" sz="2800" b="1" dirty="0"/>
              <a:t>   </a:t>
            </a:r>
            <a:endParaRPr lang="fr-FR" sz="2800" b="1" dirty="0">
              <a:ea typeface="Zapf Dingbats"/>
              <a:cs typeface="Zapf Dingbats"/>
              <a:sym typeface="Zapf Dingbats"/>
            </a:endParaRPr>
          </a:p>
        </p:txBody>
      </p:sp>
    </p:spTree>
    <p:extLst>
      <p:ext uri="{BB962C8B-B14F-4D97-AF65-F5344CB8AC3E}">
        <p14:creationId xmlns:p14="http://schemas.microsoft.com/office/powerpoint/2010/main" val="384545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 animBg="1"/>
      <p:bldP spid="30" grpId="0"/>
      <p:bldP spid="31" grpId="0"/>
      <p:bldP spid="8" grpId="0"/>
      <p:bldP spid="5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206500" y="311150"/>
            <a:ext cx="67633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Contact </a:t>
            </a:r>
            <a:r>
              <a:rPr lang="fr-FR" sz="3200" b="1" dirty="0" err="1" smtClean="0">
                <a:solidFill>
                  <a:srgbClr val="FF0000"/>
                </a:solidFill>
              </a:rPr>
              <a:t>Prediction</a:t>
            </a:r>
            <a:r>
              <a:rPr lang="fr-FR" sz="3200" b="1" dirty="0" smtClean="0">
                <a:solidFill>
                  <a:srgbClr val="FF0000"/>
                </a:solidFill>
              </a:rPr>
              <a:t> and </a:t>
            </a:r>
            <a:r>
              <a:rPr lang="fr-FR" sz="3200" b="1" dirty="0" err="1" smtClean="0">
                <a:solidFill>
                  <a:srgbClr val="FF0000"/>
                </a:solidFill>
              </a:rPr>
              <a:t>Protein</a:t>
            </a:r>
            <a:r>
              <a:rPr lang="fr-FR" sz="3200" b="1" dirty="0" smtClean="0">
                <a:solidFill>
                  <a:srgbClr val="FF0000"/>
                </a:solidFill>
              </a:rPr>
              <a:t> </a:t>
            </a:r>
            <a:r>
              <a:rPr lang="fr-FR" sz="3200" b="1" dirty="0" err="1" smtClean="0">
                <a:solidFill>
                  <a:srgbClr val="FF0000"/>
                </a:solidFill>
              </a:rPr>
              <a:t>Folding</a:t>
            </a:r>
            <a:endParaRPr lang="fr-FR" sz="3200" b="1" dirty="0">
              <a:solidFill>
                <a:srgbClr val="FF0000"/>
              </a:solidFill>
            </a:endParaRPr>
          </a:p>
        </p:txBody>
      </p:sp>
      <p:pic>
        <p:nvPicPr>
          <p:cNvPr id="8" name="Image 7" descr="fig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8549"/>
            <a:ext cx="6578600" cy="218359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812800" y="4940300"/>
            <a:ext cx="3205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 </a:t>
            </a:r>
            <a:endParaRPr lang="fr-FR" dirty="0"/>
          </a:p>
          <a:p>
            <a:r>
              <a:rPr lang="fr-FR" dirty="0" smtClean="0"/>
              <a:t>[</a:t>
            </a:r>
            <a:r>
              <a:rPr lang="fr-FR" dirty="0" err="1" smtClean="0"/>
              <a:t>Hopf</a:t>
            </a:r>
            <a:r>
              <a:rPr lang="fr-FR" dirty="0" smtClean="0"/>
              <a:t>, </a:t>
            </a:r>
            <a:r>
              <a:rPr lang="fr-FR" dirty="0" err="1" smtClean="0"/>
              <a:t>Colwell</a:t>
            </a:r>
            <a:r>
              <a:rPr lang="fr-FR" dirty="0" smtClean="0"/>
              <a:t> et al </a:t>
            </a:r>
            <a:r>
              <a:rPr lang="fr-FR" dirty="0" err="1" smtClean="0"/>
              <a:t>Cell</a:t>
            </a:r>
            <a:r>
              <a:rPr lang="fr-FR" dirty="0" smtClean="0"/>
              <a:t> (</a:t>
            </a:r>
            <a:r>
              <a:rPr lang="fr-FR" dirty="0"/>
              <a:t>2012</a:t>
            </a:r>
            <a:r>
              <a:rPr lang="fr-FR" dirty="0" smtClean="0"/>
              <a:t>)] 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79400" y="3937000"/>
            <a:ext cx="73789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err="1" smtClean="0"/>
              <a:t>Folding</a:t>
            </a:r>
            <a:r>
              <a:rPr lang="fr-FR" dirty="0" smtClean="0"/>
              <a:t> simulations+ attractive </a:t>
            </a:r>
            <a:r>
              <a:rPr lang="fr-FR" dirty="0" err="1" smtClean="0"/>
              <a:t>potential</a:t>
            </a:r>
            <a:r>
              <a:rPr lang="fr-FR" dirty="0" smtClean="0"/>
              <a:t> for pair of </a:t>
            </a:r>
            <a:r>
              <a:rPr lang="fr-FR" dirty="0" err="1" smtClean="0"/>
              <a:t>amino</a:t>
            </a:r>
            <a:r>
              <a:rPr lang="fr-FR" dirty="0" smtClean="0"/>
              <a:t> </a:t>
            </a:r>
            <a:r>
              <a:rPr lang="fr-FR" dirty="0" err="1" smtClean="0"/>
              <a:t>acids</a:t>
            </a:r>
            <a:r>
              <a:rPr lang="fr-FR" dirty="0" smtClean="0"/>
              <a:t> in contact </a:t>
            </a:r>
          </a:p>
          <a:p>
            <a:endParaRPr lang="fr-FR" dirty="0" smtClean="0"/>
          </a:p>
          <a:p>
            <a:r>
              <a:rPr lang="fr-FR" dirty="0" smtClean="0"/>
              <a:t>-&gt;  </a:t>
            </a:r>
            <a:r>
              <a:rPr lang="fr-FR" dirty="0" smtClean="0">
                <a:solidFill>
                  <a:srgbClr val="FF0000"/>
                </a:solidFill>
              </a:rPr>
              <a:t>structures </a:t>
            </a:r>
            <a:r>
              <a:rPr lang="fr-FR" dirty="0" err="1">
                <a:solidFill>
                  <a:srgbClr val="FF0000"/>
                </a:solidFill>
              </a:rPr>
              <a:t>w</a:t>
            </a:r>
            <a:r>
              <a:rPr lang="fr-FR" dirty="0" err="1" smtClean="0">
                <a:solidFill>
                  <a:srgbClr val="FF0000"/>
                </a:solidFill>
              </a:rPr>
              <a:t>ith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very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high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resolution</a:t>
            </a:r>
            <a:r>
              <a:rPr lang="fr-FR" dirty="0" smtClean="0">
                <a:solidFill>
                  <a:srgbClr val="FF0000"/>
                </a:solidFill>
              </a:rPr>
              <a:t> in the range of 2-6 </a:t>
            </a:r>
            <a:r>
              <a:rPr lang="fr-FR" dirty="0" err="1" smtClean="0">
                <a:solidFill>
                  <a:srgbClr val="FF0000"/>
                </a:solidFill>
              </a:rPr>
              <a:t>Å</a:t>
            </a:r>
            <a:endParaRPr lang="fr-FR" dirty="0" smtClean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92100" y="4826000"/>
            <a:ext cx="7270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-&gt;  </a:t>
            </a:r>
            <a:r>
              <a:rPr lang="fr-FR" dirty="0" err="1">
                <a:solidFill>
                  <a:srgbClr val="FF0000"/>
                </a:solidFill>
              </a:rPr>
              <a:t>b</a:t>
            </a:r>
            <a:r>
              <a:rPr lang="fr-FR" dirty="0" err="1" smtClean="0">
                <a:solidFill>
                  <a:srgbClr val="FF0000"/>
                </a:solidFill>
              </a:rPr>
              <a:t>lind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prediction</a:t>
            </a:r>
            <a:r>
              <a:rPr lang="fr-FR" dirty="0" smtClean="0">
                <a:solidFill>
                  <a:srgbClr val="FF0000"/>
                </a:solidFill>
              </a:rPr>
              <a:t> for </a:t>
            </a:r>
            <a:r>
              <a:rPr lang="fr-FR" dirty="0" err="1" smtClean="0">
                <a:solidFill>
                  <a:srgbClr val="FF0000"/>
                </a:solidFill>
              </a:rPr>
              <a:t>transmembranar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proteins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that</a:t>
            </a:r>
            <a:r>
              <a:rPr lang="fr-FR" dirty="0" smtClean="0">
                <a:solidFill>
                  <a:srgbClr val="FF0000"/>
                </a:solidFill>
              </a:rPr>
              <a:t> are hard to </a:t>
            </a:r>
            <a:r>
              <a:rPr lang="fr-FR" dirty="0" err="1" smtClean="0">
                <a:solidFill>
                  <a:srgbClr val="FF0000"/>
                </a:solidFill>
              </a:rPr>
              <a:t>crystallize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308600" y="3136900"/>
            <a:ext cx="3956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[</a:t>
            </a:r>
            <a:r>
              <a:rPr lang="fr-FR" dirty="0" err="1" smtClean="0"/>
              <a:t>From</a:t>
            </a:r>
            <a:r>
              <a:rPr lang="fr-FR" dirty="0" smtClean="0"/>
              <a:t>  </a:t>
            </a:r>
            <a:r>
              <a:rPr lang="fr-FR" dirty="0" err="1" smtClean="0"/>
              <a:t>D.Marks</a:t>
            </a:r>
            <a:r>
              <a:rPr lang="fr-FR" dirty="0" smtClean="0"/>
              <a:t> et al Nat. </a:t>
            </a:r>
            <a:r>
              <a:rPr lang="fr-FR" dirty="0" err="1" smtClean="0"/>
              <a:t>Biotech</a:t>
            </a:r>
            <a:r>
              <a:rPr lang="fr-FR" dirty="0" smtClean="0"/>
              <a:t>. 2012]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0" y="1003300"/>
            <a:ext cx="444500" cy="4064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9414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7800" y="2057400"/>
            <a:ext cx="5788163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2000" dirty="0"/>
          </a:p>
          <a:p>
            <a:endParaRPr lang="fr-FR" sz="2000" dirty="0" smtClean="0">
              <a:solidFill>
                <a:srgbClr val="FF0000"/>
              </a:solidFill>
            </a:endParaRPr>
          </a:p>
          <a:p>
            <a:r>
              <a:rPr lang="fr-FR" sz="2000" dirty="0" err="1" smtClean="0">
                <a:solidFill>
                  <a:srgbClr val="FF0000"/>
                </a:solidFill>
              </a:rPr>
              <a:t>Inferring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</a:rPr>
              <a:t>protein-protein</a:t>
            </a:r>
            <a:r>
              <a:rPr lang="fr-FR" sz="2000" dirty="0" smtClean="0">
                <a:solidFill>
                  <a:srgbClr val="FF0000"/>
                </a:solidFill>
              </a:rPr>
              <a:t> contacts</a:t>
            </a:r>
          </a:p>
          <a:p>
            <a:r>
              <a:rPr lang="fr-FR" sz="2000" dirty="0" smtClean="0">
                <a:solidFill>
                  <a:srgbClr val="000000"/>
                </a:solidFill>
              </a:rPr>
              <a:t>[</a:t>
            </a:r>
            <a:r>
              <a:rPr lang="fr-FR" sz="2000" dirty="0" err="1" smtClean="0">
                <a:solidFill>
                  <a:srgbClr val="000000"/>
                </a:solidFill>
              </a:rPr>
              <a:t>Dago</a:t>
            </a:r>
            <a:r>
              <a:rPr lang="fr-FR" sz="2000" dirty="0" smtClean="0">
                <a:solidFill>
                  <a:srgbClr val="000000"/>
                </a:solidFill>
              </a:rPr>
              <a:t> et al. PNAS (2012)] </a:t>
            </a:r>
            <a:endParaRPr lang="fr-FR" sz="2000" dirty="0">
              <a:solidFill>
                <a:srgbClr val="000000"/>
              </a:solidFill>
            </a:endParaRPr>
          </a:p>
          <a:p>
            <a:r>
              <a:rPr lang="fr-FR" sz="2000" dirty="0" smtClean="0"/>
              <a:t>[S. </a:t>
            </a:r>
            <a:r>
              <a:rPr lang="fr-FR" sz="2000" dirty="0" err="1" smtClean="0"/>
              <a:t>Ovchinnikov</a:t>
            </a:r>
            <a:r>
              <a:rPr lang="fr-FR" sz="2000" dirty="0"/>
              <a:t> </a:t>
            </a:r>
            <a:r>
              <a:rPr lang="fr-FR" sz="2000" dirty="0" smtClean="0"/>
              <a:t>et al </a:t>
            </a:r>
            <a:r>
              <a:rPr lang="fr-FR" sz="2000" dirty="0" err="1" smtClean="0"/>
              <a:t>elife</a:t>
            </a:r>
            <a:r>
              <a:rPr lang="fr-FR" sz="2000" dirty="0" smtClean="0"/>
              <a:t> (2014)]</a:t>
            </a:r>
            <a:endParaRPr lang="fr-FR" sz="2000" dirty="0"/>
          </a:p>
          <a:p>
            <a:endParaRPr lang="fr-FR" sz="2000" dirty="0"/>
          </a:p>
          <a:p>
            <a:endParaRPr lang="fr-FR" sz="2000" dirty="0" smtClean="0"/>
          </a:p>
          <a:p>
            <a:endParaRPr lang="fr-FR" sz="2000" dirty="0"/>
          </a:p>
          <a:p>
            <a:endParaRPr lang="fr-FR" sz="2000" dirty="0" smtClean="0"/>
          </a:p>
          <a:p>
            <a:endParaRPr lang="fr-FR" sz="2000" dirty="0" smtClean="0"/>
          </a:p>
          <a:p>
            <a:r>
              <a:rPr lang="fr-FR" sz="2000" dirty="0" err="1" smtClean="0">
                <a:solidFill>
                  <a:srgbClr val="FF0000"/>
                </a:solidFill>
              </a:rPr>
              <a:t>Inferring</a:t>
            </a:r>
            <a:r>
              <a:rPr lang="fr-FR" sz="2000" dirty="0" smtClean="0">
                <a:solidFill>
                  <a:srgbClr val="FF0000"/>
                </a:solidFill>
              </a:rPr>
              <a:t> Interaction </a:t>
            </a:r>
            <a:r>
              <a:rPr lang="fr-FR" sz="2000" dirty="0" err="1" smtClean="0">
                <a:solidFill>
                  <a:srgbClr val="FF0000"/>
                </a:solidFill>
              </a:rPr>
              <a:t>Partners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</a:rPr>
              <a:t>from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</a:rPr>
              <a:t>Protein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</a:rPr>
              <a:t>Sequences</a:t>
            </a:r>
            <a:endParaRPr lang="fr-FR" sz="2000" dirty="0" smtClean="0">
              <a:solidFill>
                <a:srgbClr val="FF0000"/>
              </a:solidFill>
            </a:endParaRPr>
          </a:p>
          <a:p>
            <a:r>
              <a:rPr lang="fr-FR" sz="2000" dirty="0" smtClean="0"/>
              <a:t>[A.F. </a:t>
            </a:r>
            <a:r>
              <a:rPr lang="fr-FR" sz="2000" dirty="0" err="1" smtClean="0"/>
              <a:t>Bitbol</a:t>
            </a:r>
            <a:r>
              <a:rPr lang="fr-FR" sz="2000" dirty="0"/>
              <a:t> </a:t>
            </a:r>
            <a:r>
              <a:rPr lang="fr-FR" sz="2000" dirty="0" smtClean="0"/>
              <a:t>et al PNAS (2016)]</a:t>
            </a:r>
          </a:p>
          <a:p>
            <a:r>
              <a:rPr lang="fr-FR" sz="2000" dirty="0" smtClean="0"/>
              <a:t>[</a:t>
            </a:r>
            <a:r>
              <a:rPr lang="fr-FR" sz="2000" dirty="0" err="1" smtClean="0"/>
              <a:t>T</a:t>
            </a:r>
            <a:r>
              <a:rPr lang="fr-FR" sz="2000" dirty="0" smtClean="0"/>
              <a:t>. </a:t>
            </a:r>
            <a:r>
              <a:rPr lang="fr-FR" sz="2000" dirty="0" err="1" smtClean="0"/>
              <a:t>Guedre</a:t>
            </a:r>
            <a:r>
              <a:rPr lang="fr-FR" sz="2000" dirty="0" smtClean="0"/>
              <a:t> et al PNAS (2016)]</a:t>
            </a:r>
          </a:p>
          <a:p>
            <a:endParaRPr lang="fr-FR" sz="2000" dirty="0"/>
          </a:p>
          <a:p>
            <a:endParaRPr lang="fr-FR" sz="2000" dirty="0"/>
          </a:p>
          <a:p>
            <a:r>
              <a:rPr lang="fr-FR" sz="2000" dirty="0" smtClean="0"/>
              <a:t> </a:t>
            </a:r>
            <a:endParaRPr lang="fr-FR" sz="2000" dirty="0"/>
          </a:p>
        </p:txBody>
      </p:sp>
      <p:sp>
        <p:nvSpPr>
          <p:cNvPr id="4" name="ZoneTexte 3"/>
          <p:cNvSpPr txBox="1"/>
          <p:nvPr/>
        </p:nvSpPr>
        <p:spPr>
          <a:xfrm>
            <a:off x="749300" y="290493"/>
            <a:ext cx="663074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 smtClean="0">
                <a:solidFill>
                  <a:srgbClr val="FF0000"/>
                </a:solidFill>
              </a:rPr>
              <a:t>Protein</a:t>
            </a:r>
            <a:r>
              <a:rPr lang="fr-FR" sz="3200" b="1" dirty="0" smtClean="0">
                <a:solidFill>
                  <a:srgbClr val="FF0000"/>
                </a:solidFill>
              </a:rPr>
              <a:t> – </a:t>
            </a:r>
            <a:r>
              <a:rPr lang="fr-FR" sz="3200" b="1" dirty="0" err="1" smtClean="0">
                <a:solidFill>
                  <a:srgbClr val="FF0000"/>
                </a:solidFill>
              </a:rPr>
              <a:t>protein</a:t>
            </a:r>
            <a:r>
              <a:rPr lang="fr-FR" sz="3200" b="1" dirty="0" smtClean="0">
                <a:solidFill>
                  <a:srgbClr val="FF0000"/>
                </a:solidFill>
              </a:rPr>
              <a:t> </a:t>
            </a:r>
            <a:r>
              <a:rPr lang="fr-FR" sz="3200" b="1" dirty="0" err="1" smtClean="0">
                <a:solidFill>
                  <a:srgbClr val="FF0000"/>
                </a:solidFill>
              </a:rPr>
              <a:t>coupling</a:t>
            </a:r>
            <a:r>
              <a:rPr lang="fr-FR" sz="3200" b="1" dirty="0" smtClean="0">
                <a:solidFill>
                  <a:srgbClr val="FF0000"/>
                </a:solidFill>
              </a:rPr>
              <a:t> </a:t>
            </a:r>
            <a:r>
              <a:rPr lang="fr-FR" sz="3200" b="1" dirty="0" err="1" smtClean="0">
                <a:solidFill>
                  <a:srgbClr val="FF0000"/>
                </a:solidFill>
              </a:rPr>
              <a:t>predictions</a:t>
            </a:r>
            <a:endParaRPr lang="fr-FR" sz="3200" b="1" dirty="0">
              <a:solidFill>
                <a:srgbClr val="FF00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500" y="1135341"/>
            <a:ext cx="4837283" cy="3361785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ZoneTexte 6"/>
          <p:cNvSpPr txBox="1"/>
          <p:nvPr/>
        </p:nvSpPr>
        <p:spPr>
          <a:xfrm>
            <a:off x="5181600" y="3606800"/>
            <a:ext cx="2396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 2 </a:t>
            </a:r>
            <a:r>
              <a:rPr lang="fr-FR" dirty="0" err="1" smtClean="0"/>
              <a:t>domains</a:t>
            </a:r>
            <a:r>
              <a:rPr lang="fr-FR" dirty="0" smtClean="0"/>
              <a:t> of the</a:t>
            </a:r>
          </a:p>
          <a:p>
            <a:r>
              <a:rPr lang="fr-FR" dirty="0" err="1"/>
              <a:t>s</a:t>
            </a:r>
            <a:r>
              <a:rPr lang="fr-FR" dirty="0" err="1" smtClean="0"/>
              <a:t>ensor</a:t>
            </a:r>
            <a:r>
              <a:rPr lang="fr-FR" dirty="0" smtClean="0"/>
              <a:t> histidine kinases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3705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22363" y="393535"/>
            <a:ext cx="8249103" cy="1470025"/>
          </a:xfrm>
        </p:spPr>
        <p:txBody>
          <a:bodyPr>
            <a:no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 </a:t>
            </a:r>
            <a:r>
              <a:rPr lang="fr-FR" sz="3600" b="1" dirty="0" err="1" smtClean="0">
                <a:solidFill>
                  <a:srgbClr val="FF0000"/>
                </a:solidFill>
              </a:rPr>
              <a:t>Sequence</a:t>
            </a:r>
            <a:r>
              <a:rPr lang="fr-FR" sz="3600" b="1" dirty="0" smtClean="0">
                <a:solidFill>
                  <a:srgbClr val="FF0000"/>
                </a:solidFill>
              </a:rPr>
              <a:t> </a:t>
            </a:r>
            <a:r>
              <a:rPr lang="fr-FR" sz="3600" b="1" dirty="0" err="1" smtClean="0">
                <a:solidFill>
                  <a:srgbClr val="FF0000"/>
                </a:solidFill>
              </a:rPr>
              <a:t>Covariation</a:t>
            </a:r>
            <a:r>
              <a:rPr lang="fr-FR" sz="3600" b="1" dirty="0" smtClean="0">
                <a:solidFill>
                  <a:srgbClr val="FF0000"/>
                </a:solidFill>
              </a:rPr>
              <a:t> and</a:t>
            </a:r>
            <a:br>
              <a:rPr lang="fr-FR" sz="3600" b="1" dirty="0" smtClean="0">
                <a:solidFill>
                  <a:srgbClr val="FF0000"/>
                </a:solidFill>
              </a:rPr>
            </a:br>
            <a:r>
              <a:rPr lang="fr-FR" sz="3600" b="1" dirty="0" smtClean="0">
                <a:solidFill>
                  <a:srgbClr val="FF0000"/>
                </a:solidFill>
              </a:rPr>
              <a:t>Direct </a:t>
            </a:r>
            <a:r>
              <a:rPr lang="fr-FR" sz="3600" b="1" dirty="0" err="1" smtClean="0">
                <a:solidFill>
                  <a:srgbClr val="FF0000"/>
                </a:solidFill>
              </a:rPr>
              <a:t>Coupling</a:t>
            </a:r>
            <a:r>
              <a:rPr lang="fr-FR" sz="3600" b="1" dirty="0" smtClean="0">
                <a:solidFill>
                  <a:srgbClr val="FF0000"/>
                </a:solidFill>
              </a:rPr>
              <a:t> </a:t>
            </a:r>
            <a:r>
              <a:rPr lang="fr-FR" sz="3600" b="1" dirty="0" err="1" smtClean="0">
                <a:solidFill>
                  <a:srgbClr val="FF0000"/>
                </a:solidFill>
              </a:rPr>
              <a:t>analysis</a:t>
            </a:r>
            <a:r>
              <a:rPr lang="fr-FR" sz="3600" b="1" dirty="0" smtClean="0">
                <a:solidFill>
                  <a:srgbClr val="FF0000"/>
                </a:solidFill>
              </a:rPr>
              <a:t> on RNA </a:t>
            </a:r>
            <a:endParaRPr lang="fr-FR" sz="3600" b="1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1302" y="3500834"/>
            <a:ext cx="8621637" cy="1752600"/>
          </a:xfrm>
        </p:spPr>
        <p:txBody>
          <a:bodyPr>
            <a:noAutofit/>
          </a:bodyPr>
          <a:lstStyle/>
          <a:p>
            <a:pPr algn="l"/>
            <a:r>
              <a:rPr lang="fr-FR" sz="2000" b="1" dirty="0" smtClean="0">
                <a:solidFill>
                  <a:schemeClr val="tx1"/>
                </a:solidFill>
              </a:rPr>
              <a:t>In collaboration </a:t>
            </a:r>
            <a:r>
              <a:rPr lang="fr-FR" sz="2000" b="1" dirty="0" err="1" smtClean="0">
                <a:solidFill>
                  <a:schemeClr val="tx1"/>
                </a:solidFill>
              </a:rPr>
              <a:t>with</a:t>
            </a:r>
            <a:r>
              <a:rPr lang="fr-FR" sz="2000" b="1" dirty="0" smtClean="0">
                <a:solidFill>
                  <a:schemeClr val="tx1"/>
                </a:solidFill>
              </a:rPr>
              <a:t>:</a:t>
            </a:r>
          </a:p>
          <a:p>
            <a:pPr algn="l"/>
            <a:endParaRPr lang="fr-FR" sz="2000" b="1" dirty="0" smtClean="0">
              <a:solidFill>
                <a:schemeClr val="tx1"/>
              </a:solidFill>
            </a:endParaRPr>
          </a:p>
          <a:p>
            <a:pPr algn="l"/>
            <a:endParaRPr lang="fr-FR" sz="2000" i="1" dirty="0" smtClean="0"/>
          </a:p>
          <a:p>
            <a:pPr algn="l"/>
            <a:endParaRPr lang="fr-FR" sz="2000" i="1" dirty="0" smtClean="0">
              <a:solidFill>
                <a:schemeClr val="tx1"/>
              </a:solidFill>
            </a:endParaRPr>
          </a:p>
          <a:p>
            <a:pPr algn="l"/>
            <a:endParaRPr lang="fr-FR" sz="2000" i="1" dirty="0" smtClean="0">
              <a:solidFill>
                <a:schemeClr val="tx1"/>
              </a:solidFill>
            </a:endParaRPr>
          </a:p>
          <a:p>
            <a:pPr algn="l"/>
            <a:endParaRPr lang="fr-FR" sz="2000" i="1" dirty="0" smtClean="0">
              <a:solidFill>
                <a:schemeClr val="tx1"/>
              </a:solidFill>
            </a:endParaRPr>
          </a:p>
          <a:p>
            <a:pPr algn="l"/>
            <a:endParaRPr lang="fr-FR" sz="2000" i="1" dirty="0" smtClean="0">
              <a:solidFill>
                <a:schemeClr val="tx1"/>
              </a:solidFill>
            </a:endParaRPr>
          </a:p>
          <a:p>
            <a:pPr algn="l"/>
            <a:endParaRPr lang="fr-FR" sz="2000" dirty="0">
              <a:solidFill>
                <a:schemeClr val="tx1"/>
              </a:solidFill>
            </a:endParaRPr>
          </a:p>
          <a:p>
            <a:pPr algn="l"/>
            <a:endParaRPr lang="fr-FR" sz="2000" dirty="0" smtClean="0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59119" y="3782387"/>
            <a:ext cx="86238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dirty="0" smtClean="0"/>
          </a:p>
          <a:p>
            <a:r>
              <a:rPr lang="fr-FR" sz="2000" i="1" dirty="0"/>
              <a:t>E. De </a:t>
            </a:r>
            <a:r>
              <a:rPr lang="fr-FR" sz="2000" i="1" dirty="0" err="1"/>
              <a:t>Leonardis</a:t>
            </a:r>
            <a:r>
              <a:rPr lang="fr-FR" sz="2000" i="1" dirty="0"/>
              <a:t> 	</a:t>
            </a:r>
            <a:r>
              <a:rPr lang="fr-FR" sz="2000" i="1" dirty="0" smtClean="0"/>
              <a:t>     </a:t>
            </a:r>
            <a:r>
              <a:rPr lang="fr-FR" sz="2000" i="1" dirty="0" err="1" smtClean="0"/>
              <a:t>Statistical</a:t>
            </a:r>
            <a:r>
              <a:rPr lang="fr-FR" sz="2000" i="1" dirty="0" smtClean="0"/>
              <a:t> </a:t>
            </a:r>
            <a:r>
              <a:rPr lang="fr-FR" sz="2000" i="1" dirty="0" err="1"/>
              <a:t>Physics</a:t>
            </a:r>
            <a:r>
              <a:rPr lang="fr-FR" sz="2000" i="1" dirty="0"/>
              <a:t>, CNRS &amp; Ecole Normale </a:t>
            </a:r>
            <a:r>
              <a:rPr lang="fr-FR" sz="2000" i="1" dirty="0" smtClean="0"/>
              <a:t>Supérieure</a:t>
            </a:r>
          </a:p>
          <a:p>
            <a:r>
              <a:rPr lang="fr-FR" sz="2000" dirty="0"/>
              <a:t>R. </a:t>
            </a:r>
            <a:r>
              <a:rPr lang="fr-FR" sz="2000" dirty="0" err="1" smtClean="0"/>
              <a:t>Monasson</a:t>
            </a:r>
            <a:r>
              <a:rPr lang="fr-FR" sz="2000" dirty="0"/>
              <a:t> </a:t>
            </a:r>
            <a:r>
              <a:rPr lang="fr-FR" sz="2000" dirty="0" smtClean="0"/>
              <a:t>            </a:t>
            </a:r>
            <a:r>
              <a:rPr lang="fr-FR" sz="2000" i="1" dirty="0" err="1" smtClean="0"/>
              <a:t>Theoretical</a:t>
            </a:r>
            <a:r>
              <a:rPr lang="fr-FR" sz="2000" i="1" dirty="0" smtClean="0"/>
              <a:t> </a:t>
            </a:r>
            <a:r>
              <a:rPr lang="fr-FR" sz="2000" i="1" dirty="0" err="1"/>
              <a:t>Physics</a:t>
            </a:r>
            <a:r>
              <a:rPr lang="fr-FR" sz="2000" i="1" dirty="0"/>
              <a:t>, CNRS &amp; Ecole Normale Supérieure</a:t>
            </a:r>
          </a:p>
          <a:p>
            <a:r>
              <a:rPr lang="fr-FR" sz="2000" i="1" dirty="0" smtClean="0"/>
              <a:t>B. </a:t>
            </a:r>
            <a:r>
              <a:rPr lang="fr-FR" sz="2000" i="1" dirty="0"/>
              <a:t>Lutz                       </a:t>
            </a:r>
            <a:r>
              <a:rPr lang="fr-FR" sz="2000" i="1" dirty="0" smtClean="0"/>
              <a:t> </a:t>
            </a:r>
            <a:r>
              <a:rPr lang="fr-FR" sz="2000" i="1" dirty="0" err="1" smtClean="0"/>
              <a:t>Karlsruher</a:t>
            </a:r>
            <a:r>
              <a:rPr lang="fr-FR" sz="2000" i="1" dirty="0" smtClean="0"/>
              <a:t> </a:t>
            </a:r>
            <a:r>
              <a:rPr lang="fr-FR" sz="2000" i="1" dirty="0"/>
              <a:t>Institute for </a:t>
            </a:r>
            <a:r>
              <a:rPr lang="fr-FR" sz="2000" i="1" dirty="0" err="1" smtClean="0"/>
              <a:t>technology</a:t>
            </a:r>
            <a:endParaRPr lang="fr-FR" sz="2000" i="1" dirty="0" smtClean="0"/>
          </a:p>
          <a:p>
            <a:pPr marL="457200" indent="-457200">
              <a:buAutoNum type="alphaUcPeriod"/>
            </a:pPr>
            <a:r>
              <a:rPr lang="fr-FR" sz="2000" i="1" dirty="0" err="1" smtClean="0"/>
              <a:t>Shug</a:t>
            </a:r>
            <a:r>
              <a:rPr lang="fr-FR" sz="2000" i="1" dirty="0" smtClean="0"/>
              <a:t>                    </a:t>
            </a:r>
            <a:r>
              <a:rPr lang="fr-FR" sz="2000" i="1" dirty="0" err="1" smtClean="0"/>
              <a:t>Karlsruher</a:t>
            </a:r>
            <a:r>
              <a:rPr lang="fr-FR" sz="2000" i="1" dirty="0" smtClean="0"/>
              <a:t> Institute for </a:t>
            </a:r>
            <a:r>
              <a:rPr lang="fr-FR" sz="2000" i="1" dirty="0" err="1" smtClean="0"/>
              <a:t>technology</a:t>
            </a:r>
            <a:endParaRPr lang="fr-FR" sz="2000" i="1" dirty="0" smtClean="0"/>
          </a:p>
          <a:p>
            <a:r>
              <a:rPr lang="fr-FR" sz="2000" dirty="0" smtClean="0"/>
              <a:t>M. </a:t>
            </a:r>
            <a:r>
              <a:rPr lang="fr-FR" sz="2000" dirty="0" err="1" smtClean="0"/>
              <a:t>Weigt</a:t>
            </a:r>
            <a:r>
              <a:rPr lang="fr-FR" sz="2000" dirty="0" smtClean="0"/>
              <a:t>                   Sorbonne Université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567264" y="6101335"/>
            <a:ext cx="3765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[E. De </a:t>
            </a:r>
            <a:r>
              <a:rPr lang="fr-FR" sz="2000" dirty="0" err="1" smtClean="0"/>
              <a:t>Leonardis</a:t>
            </a:r>
            <a:r>
              <a:rPr lang="fr-FR" sz="2000" dirty="0" smtClean="0"/>
              <a:t> et al. NAR (2015)]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431847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01016" y="3235274"/>
            <a:ext cx="9178595" cy="1457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fr-FR" sz="1050" dirty="0">
                <a:latin typeface="Andale Mono"/>
                <a:cs typeface="Andale Mono"/>
              </a:rPr>
              <a:t>CCAAACGACUCGGGGUGCCCUUCUUGAAGGCUGAGAAA..........UACCCGUAUCACCUGAUCUGGAUAAUGCCAGCGUAGGGAAGUCACGGACCACCAGG</a:t>
            </a:r>
          </a:p>
          <a:p>
            <a:pPr>
              <a:lnSpc>
                <a:spcPct val="70000"/>
              </a:lnSpc>
            </a:pPr>
            <a:r>
              <a:rPr lang="fr-FR" sz="1050" dirty="0" smtClean="0">
                <a:latin typeface="Andale Mono"/>
                <a:cs typeface="Andale Mono"/>
              </a:rPr>
              <a:t>AAUUUCUUGUCGGAGUGCCUUA</a:t>
            </a:r>
            <a:r>
              <a:rPr lang="fr-FR" sz="1050" dirty="0">
                <a:latin typeface="Andale Mono"/>
                <a:cs typeface="Andale Mono"/>
              </a:rPr>
              <a:t>...</a:t>
            </a:r>
            <a:r>
              <a:rPr lang="fr-FR" sz="1050" dirty="0" smtClean="0">
                <a:latin typeface="Andale Mono"/>
                <a:cs typeface="Andale Mono"/>
              </a:rPr>
              <a:t>ACUGGCUGAGACCGUUUAUUCGGGAUCCGCGGAACCUGAUCAGGCUAAUACCUGCGAAGGGAACAAGAGUUAAUCUGCU</a:t>
            </a:r>
          </a:p>
          <a:p>
            <a:pPr>
              <a:lnSpc>
                <a:spcPct val="70000"/>
              </a:lnSpc>
            </a:pPr>
            <a:r>
              <a:rPr lang="fr-FR" sz="1050" dirty="0" smtClean="0">
                <a:latin typeface="Andale Mono"/>
                <a:cs typeface="Andale Mono"/>
              </a:rPr>
              <a:t>CCAAACGACUCGGGGUGCCCUUCUUGAAGGCUGAGAAA</a:t>
            </a:r>
            <a:r>
              <a:rPr lang="fr-FR" sz="1050" dirty="0">
                <a:latin typeface="Andale Mono"/>
                <a:cs typeface="Andale Mono"/>
              </a:rPr>
              <a:t>..........UACCCGUAUCACCUGAUCUGGAUAAUGCCAGCGUAGGG.GGCCAAAAUAGUCUUGA</a:t>
            </a:r>
          </a:p>
          <a:p>
            <a:pPr>
              <a:lnSpc>
                <a:spcPct val="70000"/>
              </a:lnSpc>
            </a:pPr>
            <a:r>
              <a:rPr lang="fr-FR" sz="1050" dirty="0">
                <a:latin typeface="Andale Mono"/>
                <a:cs typeface="Andale Mono"/>
              </a:rPr>
              <a:t>CCGUUCUCAACGGGGUGCCACGCAGCGUGGCUGAGAAA.........AUACCCGUCGAACCUGAUCCGGAUAACGCCGGCGAAGGGAUUGAGGCUCCUUCUCAA</a:t>
            </a:r>
          </a:p>
          <a:p>
            <a:pPr>
              <a:lnSpc>
                <a:spcPct val="70000"/>
              </a:lnSpc>
            </a:pPr>
            <a:r>
              <a:rPr lang="fr-FR" sz="1050" dirty="0">
                <a:latin typeface="Andale Mono"/>
                <a:cs typeface="Andale Mono"/>
              </a:rPr>
              <a:t>GAAUGCAUGAGCCGGUGCCAAUCCGAGCGGCUGAGAUU.........AUACGGCAGUAACUUGAUCUGGAUAAUACCAGCGAAAGGAUCAUGCUUCUUGUCUCU</a:t>
            </a:r>
          </a:p>
          <a:p>
            <a:pPr>
              <a:lnSpc>
                <a:spcPct val="70000"/>
              </a:lnSpc>
            </a:pPr>
            <a:r>
              <a:rPr lang="fr-FR" sz="1050" dirty="0">
                <a:latin typeface="Andale Mono"/>
                <a:cs typeface="Andale Mono"/>
              </a:rPr>
              <a:t>AAUGAAGCAGCCGGGUGUUCGGCA..CGUUCUGAGAAA..........UACCGGUCGAACUUGAUCUGGAUAAUACCAGCGAAAGGAAUGCUUCUUAGCCUCCC</a:t>
            </a:r>
          </a:p>
          <a:p>
            <a:pPr>
              <a:lnSpc>
                <a:spcPct val="70000"/>
              </a:lnSpc>
            </a:pPr>
            <a:r>
              <a:rPr lang="fr-FR" sz="1050" dirty="0" smtClean="0">
                <a:latin typeface="Andale Mono"/>
                <a:cs typeface="Andale Mono"/>
              </a:rPr>
              <a:t>AAUAUUUUUCAGGGGAGCUUGUUU.UCAGGCUGAGAGGAAGUACUUCGAUCCAU.AU.ACCUGAUUUGGAUAAUGCCAACGUAGGAAAUAGGUUACUUGAUUUA</a:t>
            </a:r>
            <a:endParaRPr lang="fr-FR" sz="1050" dirty="0">
              <a:latin typeface="Andale Mono"/>
              <a:cs typeface="Andale Mono"/>
            </a:endParaRPr>
          </a:p>
          <a:p>
            <a:pPr>
              <a:lnSpc>
                <a:spcPct val="70000"/>
              </a:lnSpc>
            </a:pPr>
            <a:r>
              <a:rPr lang="fr-FR" sz="1050" dirty="0">
                <a:latin typeface="Andale Mono"/>
                <a:cs typeface="Andale Mono"/>
              </a:rPr>
              <a:t>UAUUUUAGCUAGGGGUGCCUUUUAUUUAGGCUGAGAGGAGAA...UCCAACCCUUUGAACUUGAUGUAGUUAAUACUACCGUAGGGAAGCAGUGCAUUGUAUAU</a:t>
            </a:r>
          </a:p>
          <a:p>
            <a:pPr>
              <a:lnSpc>
                <a:spcPct val="70000"/>
              </a:lnSpc>
            </a:pPr>
            <a:r>
              <a:rPr lang="fr-FR" sz="1050" dirty="0" smtClean="0">
                <a:latin typeface="Andale Mono"/>
                <a:cs typeface="Andale Mono"/>
              </a:rPr>
              <a:t>AAUAUUUUUCAGGGGAGCUUGUUU.UCAGGCUGAGAGGAAGUACUUCGAUCCAU.AU.ACCUGAUUUGGAUAAUGCCAACGUAGGAAAUAGGUUACUUGAUUUA</a:t>
            </a:r>
            <a:endParaRPr lang="fr-FR" sz="1050" dirty="0">
              <a:latin typeface="Andale Mono"/>
              <a:cs typeface="Andale Mono"/>
            </a:endParaRPr>
          </a:p>
          <a:p>
            <a:pPr>
              <a:lnSpc>
                <a:spcPct val="70000"/>
              </a:lnSpc>
            </a:pPr>
            <a:r>
              <a:rPr lang="fr-FR" sz="1050" dirty="0">
                <a:latin typeface="Andale Mono"/>
                <a:cs typeface="Andale Mono"/>
              </a:rPr>
              <a:t>UAUAUGUGCUAGGGGUGCCUU.....UAGGCUGAGAAACAGUCACGUUAACCCUUA..ACCUGAUCUGGAUAAUACCAGCGUAGGGAAGCAGUUUGAAUUUUGA</a:t>
            </a:r>
          </a:p>
          <a:p>
            <a:pPr>
              <a:lnSpc>
                <a:spcPct val="70000"/>
              </a:lnSpc>
            </a:pPr>
            <a:endParaRPr lang="fr-FR" sz="1050" dirty="0">
              <a:latin typeface="Andale Mono"/>
              <a:cs typeface="Andale Mono"/>
            </a:endParaRPr>
          </a:p>
          <a:p>
            <a:pPr>
              <a:lnSpc>
                <a:spcPct val="70000"/>
              </a:lnSpc>
            </a:pPr>
            <a:endParaRPr lang="fr-FR" sz="1050" dirty="0">
              <a:latin typeface="Andale Mono"/>
              <a:cs typeface="Andale Mono"/>
            </a:endParaRPr>
          </a:p>
        </p:txBody>
      </p:sp>
      <p:sp>
        <p:nvSpPr>
          <p:cNvPr id="4" name="ZoneTexte 3"/>
          <p:cNvSpPr txBox="1"/>
          <p:nvPr/>
        </p:nvSpPr>
        <p:spPr>
          <a:xfrm rot="16200000">
            <a:off x="-843847" y="3589386"/>
            <a:ext cx="1988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10000 </a:t>
            </a:r>
            <a:r>
              <a:rPr lang="fr-FR" sz="2000" dirty="0" err="1" smtClean="0"/>
              <a:t>sequences</a:t>
            </a:r>
            <a:r>
              <a:rPr lang="fr-FR" sz="2000" dirty="0" smtClean="0"/>
              <a:t>  </a:t>
            </a:r>
            <a:endParaRPr lang="fr-FR" sz="2000" dirty="0"/>
          </a:p>
        </p:txBody>
      </p:sp>
      <p:pic>
        <p:nvPicPr>
          <p:cNvPr id="6" name="Image 5" descr="prova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372" y="-217249"/>
            <a:ext cx="3103324" cy="26895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970192" y="1336925"/>
            <a:ext cx="1116455" cy="12189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6987845" y="1774920"/>
            <a:ext cx="1166147" cy="79765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-216486" y="162734"/>
            <a:ext cx="7770813" cy="1433513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Direct </a:t>
            </a:r>
            <a:r>
              <a:rPr lang="fr-FR" sz="3200" b="1" dirty="0" err="1" smtClean="0">
                <a:solidFill>
                  <a:srgbClr val="FF0000"/>
                </a:solidFill>
              </a:rPr>
              <a:t>Coupling</a:t>
            </a:r>
            <a:r>
              <a:rPr lang="fr-FR" sz="3200" b="1" dirty="0" smtClean="0">
                <a:solidFill>
                  <a:srgbClr val="FF0000"/>
                </a:solidFill>
              </a:rPr>
              <a:t> </a:t>
            </a:r>
            <a:r>
              <a:rPr lang="fr-FR" sz="3200" b="1" dirty="0" err="1" smtClean="0">
                <a:solidFill>
                  <a:srgbClr val="FF0000"/>
                </a:solidFill>
              </a:rPr>
              <a:t>analysis</a:t>
            </a:r>
            <a:r>
              <a:rPr lang="fr-FR" sz="3200" b="1" dirty="0" smtClean="0">
                <a:solidFill>
                  <a:srgbClr val="FF0000"/>
                </a:solidFill>
              </a:rPr>
              <a:t> on  </a:t>
            </a:r>
            <a:br>
              <a:rPr lang="fr-FR" sz="3200" b="1" dirty="0" smtClean="0">
                <a:solidFill>
                  <a:srgbClr val="FF0000"/>
                </a:solidFill>
              </a:rPr>
            </a:br>
            <a:r>
              <a:rPr lang="fr-FR" sz="3200" b="1" dirty="0" smtClean="0">
                <a:solidFill>
                  <a:srgbClr val="FF0000"/>
                </a:solidFill>
              </a:rPr>
              <a:t>6 </a:t>
            </a:r>
            <a:r>
              <a:rPr lang="fr-FR" sz="3200" b="1" dirty="0" err="1" smtClean="0">
                <a:solidFill>
                  <a:srgbClr val="FF0000"/>
                </a:solidFill>
              </a:rPr>
              <a:t>Riboswitches</a:t>
            </a:r>
            <a:r>
              <a:rPr lang="fr-FR" sz="3200" b="1" dirty="0" smtClean="0">
                <a:solidFill>
                  <a:srgbClr val="FF0000"/>
                </a:solidFill>
              </a:rPr>
              <a:t> 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656845" y="5719307"/>
            <a:ext cx="40446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fr-FR" sz="2000" dirty="0" err="1" smtClean="0"/>
              <a:t>At</a:t>
            </a:r>
            <a:r>
              <a:rPr lang="fr-FR" sz="2000" dirty="0" smtClean="0"/>
              <a:t> least 1000 </a:t>
            </a:r>
            <a:r>
              <a:rPr lang="fr-FR" sz="2000" dirty="0" err="1" smtClean="0"/>
              <a:t>sequences</a:t>
            </a:r>
            <a:r>
              <a:rPr lang="fr-FR" sz="2000" dirty="0" smtClean="0"/>
              <a:t> on RFAM</a:t>
            </a:r>
          </a:p>
          <a:p>
            <a:pPr marL="342900" indent="-342900">
              <a:buFont typeface="Arial"/>
              <a:buChar char="•"/>
            </a:pPr>
            <a:r>
              <a:rPr lang="fr-FR" sz="2000" dirty="0" smtClean="0"/>
              <a:t>No more  </a:t>
            </a:r>
            <a:r>
              <a:rPr lang="fr-FR" sz="2000" dirty="0" err="1" smtClean="0"/>
              <a:t>than</a:t>
            </a:r>
            <a:r>
              <a:rPr lang="fr-FR" sz="2000" dirty="0" smtClean="0"/>
              <a:t> 100 </a:t>
            </a:r>
            <a:r>
              <a:rPr lang="fr-FR" sz="2000" dirty="0" err="1" smtClean="0"/>
              <a:t>nucleotides</a:t>
            </a:r>
            <a:endParaRPr lang="fr-FR" sz="2000" dirty="0" smtClean="0"/>
          </a:p>
          <a:p>
            <a:pPr marL="342900" indent="-342900">
              <a:buFont typeface="Arial"/>
              <a:buChar char="•"/>
            </a:pPr>
            <a:r>
              <a:rPr lang="fr-FR" sz="2000" dirty="0" err="1"/>
              <a:t>K</a:t>
            </a:r>
            <a:r>
              <a:rPr lang="fr-FR" sz="2000" dirty="0" err="1" smtClean="0"/>
              <a:t>nown</a:t>
            </a:r>
            <a:r>
              <a:rPr lang="fr-FR" sz="2000" dirty="0" smtClean="0"/>
              <a:t> structures</a:t>
            </a:r>
            <a:endParaRPr lang="fr-FR" sz="2000" dirty="0"/>
          </a:p>
        </p:txBody>
      </p:sp>
      <p:sp>
        <p:nvSpPr>
          <p:cNvPr id="13" name="ZoneTexte 12"/>
          <p:cNvSpPr txBox="1"/>
          <p:nvPr/>
        </p:nvSpPr>
        <p:spPr>
          <a:xfrm>
            <a:off x="33418" y="5230707"/>
            <a:ext cx="7786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 smtClean="0"/>
              <a:t>We</a:t>
            </a:r>
            <a:r>
              <a:rPr lang="fr-FR" sz="2000" dirty="0" smtClean="0"/>
              <a:t> have </a:t>
            </a:r>
            <a:r>
              <a:rPr lang="fr-FR" sz="2000" dirty="0" err="1" smtClean="0"/>
              <a:t>chosen</a:t>
            </a:r>
            <a:r>
              <a:rPr lang="fr-FR" sz="2000" dirty="0" smtClean="0"/>
              <a:t> 6</a:t>
            </a:r>
            <a:r>
              <a:rPr lang="fr-FR" sz="2000" dirty="0"/>
              <a:t> </a:t>
            </a:r>
            <a:r>
              <a:rPr lang="fr-FR" sz="2000" dirty="0" err="1" smtClean="0"/>
              <a:t>Riboswitches</a:t>
            </a:r>
            <a:r>
              <a:rPr lang="fr-FR" sz="2000" dirty="0" smtClean="0"/>
              <a:t> </a:t>
            </a:r>
            <a:r>
              <a:rPr lang="fr-FR" sz="2000" dirty="0" err="1" smtClean="0"/>
              <a:t>with</a:t>
            </a:r>
            <a:r>
              <a:rPr lang="fr-FR" sz="2000" dirty="0"/>
              <a:t>: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767145" y="2154801"/>
            <a:ext cx="2378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TPP </a:t>
            </a:r>
            <a:r>
              <a:rPr lang="fr-FR" sz="2000" dirty="0" err="1" smtClean="0"/>
              <a:t>riboswitch</a:t>
            </a:r>
            <a:endParaRPr lang="fr-FR" sz="2000" dirty="0" smtClean="0"/>
          </a:p>
          <a:p>
            <a:r>
              <a:rPr lang="fr-FR" sz="2000" dirty="0" smtClean="0"/>
              <a:t>RF00059</a:t>
            </a:r>
            <a:endParaRPr lang="fr-FR" sz="2000" dirty="0"/>
          </a:p>
        </p:txBody>
      </p:sp>
      <p:sp>
        <p:nvSpPr>
          <p:cNvPr id="2" name="Rectangle 1"/>
          <p:cNvSpPr/>
          <p:nvPr/>
        </p:nvSpPr>
        <p:spPr>
          <a:xfrm>
            <a:off x="3735717" y="2709550"/>
            <a:ext cx="18378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/>
              <a:t>104 </a:t>
            </a:r>
            <a:r>
              <a:rPr lang="fr-FR" sz="2000" dirty="0" err="1"/>
              <a:t>nucleotides</a:t>
            </a:r>
            <a:r>
              <a:rPr lang="fr-FR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1290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2382" y="-149424"/>
            <a:ext cx="7770813" cy="1433513"/>
          </a:xfrm>
        </p:spPr>
        <p:txBody>
          <a:bodyPr>
            <a:normAutofit/>
          </a:bodyPr>
          <a:lstStyle/>
          <a:p>
            <a:r>
              <a:rPr lang="fr-FR" sz="3200" b="1" dirty="0" err="1" smtClean="0">
                <a:solidFill>
                  <a:srgbClr val="FF0000"/>
                </a:solidFill>
              </a:rPr>
              <a:t>Secondary</a:t>
            </a:r>
            <a:r>
              <a:rPr lang="fr-FR" sz="3200" b="1" dirty="0" smtClean="0">
                <a:solidFill>
                  <a:srgbClr val="FF0000"/>
                </a:solidFill>
              </a:rPr>
              <a:t> Structure </a:t>
            </a:r>
            <a:r>
              <a:rPr lang="fr-FR" sz="3200" b="1" dirty="0" err="1" smtClean="0">
                <a:solidFill>
                  <a:srgbClr val="FF0000"/>
                </a:solidFill>
              </a:rPr>
              <a:t>Predictions</a:t>
            </a:r>
            <a:endParaRPr lang="fr-FR" sz="3200" b="1" dirty="0">
              <a:solidFill>
                <a:srgbClr val="FF0000"/>
              </a:solidFill>
            </a:endParaRPr>
          </a:p>
        </p:txBody>
      </p:sp>
      <p:pic>
        <p:nvPicPr>
          <p:cNvPr id="4" name="Image 3" descr="prova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172" y="1521085"/>
            <a:ext cx="7239001" cy="524119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1224" y="5184731"/>
            <a:ext cx="3597920" cy="10156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</a:rPr>
              <a:t>DCA </a:t>
            </a:r>
            <a:r>
              <a:rPr lang="fr-FR" sz="2000" dirty="0" smtClean="0">
                <a:solidFill>
                  <a:schemeClr val="tx1"/>
                </a:solidFill>
              </a:rPr>
              <a:t>versus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  <a:r>
              <a:rPr lang="fr-FR" sz="2000" dirty="0" smtClean="0">
                <a:solidFill>
                  <a:srgbClr val="FFFF00"/>
                </a:solidFill>
              </a:rPr>
              <a:t>MI</a:t>
            </a:r>
            <a:r>
              <a:rPr lang="fr-FR" sz="2000" dirty="0" smtClean="0">
                <a:solidFill>
                  <a:schemeClr val="tx1"/>
                </a:solidFill>
              </a:rPr>
              <a:t>: </a:t>
            </a:r>
          </a:p>
          <a:p>
            <a:r>
              <a:rPr lang="fr-FR" sz="2000" dirty="0" err="1" smtClean="0">
                <a:solidFill>
                  <a:schemeClr val="tx1"/>
                </a:solidFill>
              </a:rPr>
              <a:t>same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</a:rPr>
              <a:t>precision</a:t>
            </a:r>
            <a:r>
              <a:rPr lang="fr-FR" sz="2000" dirty="0" smtClean="0">
                <a:solidFill>
                  <a:schemeClr val="tx1"/>
                </a:solidFill>
              </a:rPr>
              <a:t> ( ≈0.9), </a:t>
            </a:r>
            <a:r>
              <a:rPr lang="fr-FR" sz="2000" dirty="0" err="1" smtClean="0">
                <a:solidFill>
                  <a:schemeClr val="tx1"/>
                </a:solidFill>
              </a:rPr>
              <a:t>larger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</a:rPr>
              <a:t>sensitivity</a:t>
            </a:r>
            <a:r>
              <a:rPr lang="fr-FR" sz="2000" dirty="0" smtClean="0">
                <a:solidFill>
                  <a:schemeClr val="tx1"/>
                </a:solidFill>
              </a:rPr>
              <a:t> (0.86 vs 0.8)</a:t>
            </a:r>
            <a:endParaRPr lang="fr-FR" sz="2000" dirty="0">
              <a:solidFill>
                <a:schemeClr val="tx1"/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235945" y="3126976"/>
            <a:ext cx="368329" cy="0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217217" y="3693192"/>
            <a:ext cx="368329" cy="0"/>
          </a:xfrm>
          <a:prstGeom prst="line">
            <a:avLst/>
          </a:prstGeom>
          <a:ln>
            <a:solidFill>
              <a:srgbClr val="FF0000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219236" y="3979288"/>
            <a:ext cx="368329" cy="0"/>
          </a:xfrm>
          <a:prstGeom prst="line">
            <a:avLst/>
          </a:prstGeom>
          <a:ln>
            <a:solidFill>
              <a:srgbClr val="FFFF00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785323" y="2876296"/>
            <a:ext cx="613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True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45091" y="906087"/>
            <a:ext cx="8995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 smtClean="0"/>
              <a:t>Nussinov</a:t>
            </a:r>
            <a:r>
              <a:rPr lang="fr-FR" sz="2000" dirty="0" smtClean="0"/>
              <a:t> type </a:t>
            </a:r>
            <a:r>
              <a:rPr lang="fr-FR" sz="2000" dirty="0" err="1" smtClean="0"/>
              <a:t>Dynamic</a:t>
            </a:r>
            <a:r>
              <a:rPr lang="fr-FR" sz="2000" dirty="0"/>
              <a:t> </a:t>
            </a:r>
            <a:r>
              <a:rPr lang="fr-FR" sz="2000" dirty="0" err="1" smtClean="0"/>
              <a:t>Programming</a:t>
            </a:r>
            <a:r>
              <a:rPr lang="fr-FR" sz="2000" dirty="0" smtClean="0"/>
              <a:t>  </a:t>
            </a:r>
            <a:r>
              <a:rPr lang="fr-FR" sz="2000" dirty="0" err="1" smtClean="0"/>
              <a:t>Algorithm</a:t>
            </a:r>
            <a:r>
              <a:rPr lang="fr-FR" sz="2000" dirty="0" smtClean="0"/>
              <a:t> </a:t>
            </a:r>
            <a:r>
              <a:rPr lang="fr-FR" sz="2000" dirty="0" err="1" smtClean="0"/>
              <a:t>with</a:t>
            </a:r>
            <a:r>
              <a:rPr lang="fr-FR" sz="2000" dirty="0" smtClean="0"/>
              <a:t> DCA </a:t>
            </a:r>
            <a:r>
              <a:rPr lang="fr-FR" sz="2000" dirty="0" err="1" smtClean="0"/>
              <a:t>instead</a:t>
            </a:r>
            <a:r>
              <a:rPr lang="fr-FR" sz="2000" dirty="0" smtClean="0"/>
              <a:t> of MI to score base </a:t>
            </a:r>
            <a:r>
              <a:rPr lang="fr-FR" sz="2000" dirty="0" err="1" smtClean="0"/>
              <a:t>pairing</a:t>
            </a:r>
            <a:r>
              <a:rPr lang="fr-FR" sz="2000" dirty="0" smtClean="0"/>
              <a:t>  </a:t>
            </a:r>
            <a:endParaRPr lang="fr-FR" sz="2000" dirty="0"/>
          </a:p>
        </p:txBody>
      </p:sp>
      <p:sp>
        <p:nvSpPr>
          <p:cNvPr id="14" name="ZoneTexte 13"/>
          <p:cNvSpPr txBox="1"/>
          <p:nvPr/>
        </p:nvSpPr>
        <p:spPr>
          <a:xfrm>
            <a:off x="183799" y="274061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737215" y="2978560"/>
            <a:ext cx="10670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 smtClean="0"/>
          </a:p>
          <a:p>
            <a:r>
              <a:rPr lang="fr-FR" dirty="0" smtClean="0"/>
              <a:t>DCA &amp;MI</a:t>
            </a:r>
          </a:p>
          <a:p>
            <a:r>
              <a:rPr lang="fr-FR" dirty="0" err="1" smtClean="0"/>
              <a:t>Only</a:t>
            </a:r>
            <a:r>
              <a:rPr lang="fr-FR" dirty="0" smtClean="0"/>
              <a:t> DCA</a:t>
            </a:r>
          </a:p>
          <a:p>
            <a:r>
              <a:rPr lang="fr-FR" dirty="0" err="1" smtClean="0"/>
              <a:t>Only</a:t>
            </a:r>
            <a:r>
              <a:rPr lang="fr-FR" dirty="0" smtClean="0"/>
              <a:t> MI</a:t>
            </a:r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>
          <a:xfrm>
            <a:off x="221255" y="3396360"/>
            <a:ext cx="368329" cy="0"/>
          </a:xfrm>
          <a:prstGeom prst="line">
            <a:avLst/>
          </a:prstGeom>
          <a:ln>
            <a:solidFill>
              <a:srgbClr val="008000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1598578" y="6367107"/>
            <a:ext cx="794412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6600"/>
                </a:solidFill>
              </a:rPr>
              <a:t> [</a:t>
            </a:r>
            <a:r>
              <a:rPr lang="fr-FR" sz="1600" dirty="0" err="1" smtClean="0"/>
              <a:t>Probabilistic</a:t>
            </a:r>
            <a:r>
              <a:rPr lang="fr-FR" sz="1600" dirty="0" smtClean="0"/>
              <a:t> </a:t>
            </a:r>
            <a:r>
              <a:rPr lang="fr-FR" sz="1600" dirty="0" err="1" smtClean="0"/>
              <a:t>inference</a:t>
            </a:r>
            <a:r>
              <a:rPr lang="fr-FR" sz="1600" dirty="0" smtClean="0"/>
              <a:t> </a:t>
            </a:r>
            <a:r>
              <a:rPr lang="fr-FR" sz="1600" dirty="0" err="1" smtClean="0"/>
              <a:t>method</a:t>
            </a:r>
            <a:r>
              <a:rPr lang="fr-FR" sz="1600" dirty="0" smtClean="0"/>
              <a:t> for  RNA </a:t>
            </a:r>
            <a:r>
              <a:rPr lang="fr-FR" sz="1600" dirty="0" err="1" smtClean="0"/>
              <a:t>secondary</a:t>
            </a:r>
            <a:r>
              <a:rPr lang="fr-FR" sz="1600" dirty="0" smtClean="0"/>
              <a:t> structure and </a:t>
            </a:r>
            <a:r>
              <a:rPr lang="fr-FR" sz="1600" dirty="0" err="1" smtClean="0"/>
              <a:t>alignment</a:t>
            </a:r>
            <a:r>
              <a:rPr lang="fr-FR" sz="1600" dirty="0" smtClean="0"/>
              <a:t> </a:t>
            </a:r>
            <a:r>
              <a:rPr lang="fr-FR" sz="1600" dirty="0" err="1" smtClean="0"/>
              <a:t>algorithms</a:t>
            </a:r>
            <a:r>
              <a:rPr lang="fr-FR" sz="1600" dirty="0" smtClean="0"/>
              <a:t>  ]</a:t>
            </a:r>
          </a:p>
          <a:p>
            <a:r>
              <a:rPr lang="fr-FR" sz="1600" dirty="0" smtClean="0"/>
              <a:t>[Eddy 2004, </a:t>
            </a:r>
            <a:r>
              <a:rPr lang="fr-FR" sz="1600" dirty="0" err="1" smtClean="0"/>
              <a:t>Annu</a:t>
            </a:r>
            <a:r>
              <a:rPr lang="fr-FR" sz="1600" dirty="0" smtClean="0"/>
              <a:t>. </a:t>
            </a:r>
            <a:r>
              <a:rPr lang="fr-FR" sz="1600" dirty="0" err="1" smtClean="0"/>
              <a:t>Rev</a:t>
            </a:r>
            <a:r>
              <a:rPr lang="fr-FR" sz="1600" dirty="0" smtClean="0"/>
              <a:t>. </a:t>
            </a:r>
            <a:r>
              <a:rPr lang="fr-FR" sz="1600" dirty="0" err="1" smtClean="0"/>
              <a:t>Biophys</a:t>
            </a:r>
            <a:r>
              <a:rPr lang="fr-FR" sz="1600" dirty="0" smtClean="0"/>
              <a:t> ]  </a:t>
            </a:r>
          </a:p>
        </p:txBody>
      </p:sp>
    </p:spTree>
    <p:extLst>
      <p:ext uri="{BB962C8B-B14F-4D97-AF65-F5344CB8AC3E}">
        <p14:creationId xmlns:p14="http://schemas.microsoft.com/office/powerpoint/2010/main" val="540081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-204930"/>
            <a:ext cx="7770813" cy="1249681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fr-FR" sz="3200" b="1" dirty="0" err="1" smtClean="0">
                <a:solidFill>
                  <a:srgbClr val="FF0000"/>
                </a:solidFill>
              </a:rPr>
              <a:t>Tertiary</a:t>
            </a:r>
            <a:r>
              <a:rPr lang="fr-FR" sz="3200" b="1" dirty="0" smtClean="0">
                <a:solidFill>
                  <a:srgbClr val="FF0000"/>
                </a:solidFill>
              </a:rPr>
              <a:t> Contact </a:t>
            </a:r>
            <a:r>
              <a:rPr lang="fr-FR" sz="3200" b="1" dirty="0" err="1" smtClean="0">
                <a:solidFill>
                  <a:srgbClr val="FF0000"/>
                </a:solidFill>
              </a:rPr>
              <a:t>Prediction</a:t>
            </a:r>
            <a:endParaRPr lang="fr-FR" sz="3200" b="1" dirty="0">
              <a:solidFill>
                <a:srgbClr val="FF0000"/>
              </a:solidFill>
            </a:endParaRPr>
          </a:p>
        </p:txBody>
      </p:sp>
      <p:pic>
        <p:nvPicPr>
          <p:cNvPr id="9" name="Image 8" descr="prova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868" y="1044751"/>
            <a:ext cx="3079527" cy="2933700"/>
          </a:xfrm>
          <a:prstGeom prst="rect">
            <a:avLst/>
          </a:prstGeom>
        </p:spPr>
      </p:pic>
      <p:pic>
        <p:nvPicPr>
          <p:cNvPr id="17" name="Image 16" descr="prova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7" y="1347056"/>
            <a:ext cx="4895736" cy="2661910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 rot="16200000">
            <a:off x="4814942" y="2157792"/>
            <a:ext cx="245151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Positive </a:t>
            </a:r>
            <a:r>
              <a:rPr lang="fr-FR" dirty="0" err="1" smtClean="0"/>
              <a:t>Predicted</a:t>
            </a:r>
            <a:r>
              <a:rPr lang="fr-FR" dirty="0" smtClean="0"/>
              <a:t> Value</a:t>
            </a:r>
            <a:endParaRPr lang="fr-FR" dirty="0"/>
          </a:p>
        </p:txBody>
      </p:sp>
      <p:sp>
        <p:nvSpPr>
          <p:cNvPr id="27" name="Rectangle 26"/>
          <p:cNvSpPr/>
          <p:nvPr/>
        </p:nvSpPr>
        <p:spPr>
          <a:xfrm>
            <a:off x="2269291" y="1618467"/>
            <a:ext cx="20416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TPP </a:t>
            </a:r>
            <a:r>
              <a:rPr lang="fr-FR" dirty="0" err="1"/>
              <a:t>riboswitch</a:t>
            </a:r>
            <a:endParaRPr lang="fr-FR" dirty="0"/>
          </a:p>
          <a:p>
            <a:r>
              <a:rPr lang="fr-FR" dirty="0"/>
              <a:t>RF00059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-16709" y="4521752"/>
            <a:ext cx="63995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dirty="0" err="1" smtClean="0"/>
              <a:t>Almost</a:t>
            </a:r>
            <a:r>
              <a:rPr lang="fr-FR" dirty="0" smtClean="0"/>
              <a:t> All </a:t>
            </a:r>
            <a:r>
              <a:rPr lang="fr-FR" dirty="0" err="1" smtClean="0"/>
              <a:t>highest</a:t>
            </a:r>
            <a:r>
              <a:rPr lang="fr-FR" dirty="0" smtClean="0"/>
              <a:t> DCA scores correspond to </a:t>
            </a:r>
            <a:r>
              <a:rPr lang="fr-FR" dirty="0" err="1" smtClean="0"/>
              <a:t>secondary</a:t>
            </a:r>
            <a:r>
              <a:rPr lang="fr-FR" dirty="0"/>
              <a:t> </a:t>
            </a:r>
            <a:r>
              <a:rPr lang="fr-FR" dirty="0" smtClean="0"/>
              <a:t>contacts </a:t>
            </a:r>
          </a:p>
          <a:p>
            <a:pPr marL="285750" indent="-285750">
              <a:buFont typeface="Arial"/>
              <a:buChar char="•"/>
            </a:pPr>
            <a:r>
              <a:rPr lang="fr-FR" dirty="0" err="1" smtClean="0"/>
              <a:t>Tertiary</a:t>
            </a:r>
            <a:r>
              <a:rPr lang="fr-FR" dirty="0" smtClean="0"/>
              <a:t> contacts more </a:t>
            </a:r>
            <a:r>
              <a:rPr lang="fr-FR" dirty="0" err="1" smtClean="0"/>
              <a:t>difficult</a:t>
            </a:r>
            <a:r>
              <a:rPr lang="fr-FR" dirty="0" smtClean="0"/>
              <a:t> to </a:t>
            </a:r>
            <a:r>
              <a:rPr lang="fr-FR" dirty="0" err="1" smtClean="0"/>
              <a:t>detect</a:t>
            </a:r>
            <a:endParaRPr lang="fr-FR" dirty="0" smtClean="0"/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 DCA </a:t>
            </a:r>
            <a:r>
              <a:rPr lang="fr-FR" dirty="0" err="1" smtClean="0"/>
              <a:t>outperforms</a:t>
            </a:r>
            <a:r>
              <a:rPr lang="fr-FR" dirty="0" smtClean="0"/>
              <a:t> MI </a:t>
            </a:r>
            <a:endParaRPr lang="fr-FR" dirty="0"/>
          </a:p>
        </p:txBody>
      </p:sp>
      <p:pic>
        <p:nvPicPr>
          <p:cNvPr id="29" name="Image 28" descr="prova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92" y="3705069"/>
            <a:ext cx="3174708" cy="3080720"/>
          </a:xfrm>
          <a:prstGeom prst="rect">
            <a:avLst/>
          </a:prstGeom>
        </p:spPr>
      </p:pic>
      <p:cxnSp>
        <p:nvCxnSpPr>
          <p:cNvPr id="30" name="Connecteur droit 29"/>
          <p:cNvCxnSpPr/>
          <p:nvPr/>
        </p:nvCxnSpPr>
        <p:spPr>
          <a:xfrm>
            <a:off x="7871958" y="4313528"/>
            <a:ext cx="3683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7853230" y="4528792"/>
            <a:ext cx="368329" cy="0"/>
          </a:xfrm>
          <a:prstGeom prst="line">
            <a:avLst/>
          </a:prstGeom>
          <a:ln>
            <a:solidFill>
              <a:srgbClr val="FF0000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7855249" y="4748040"/>
            <a:ext cx="368329" cy="0"/>
          </a:xfrm>
          <a:prstGeom prst="line">
            <a:avLst/>
          </a:prstGeom>
          <a:ln>
            <a:solidFill>
              <a:srgbClr val="FFFF00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8254246" y="4062848"/>
            <a:ext cx="566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/>
              <a:t>True</a:t>
            </a:r>
            <a:endParaRPr lang="fr-FR" sz="1600" dirty="0"/>
          </a:p>
        </p:txBody>
      </p:sp>
      <p:sp>
        <p:nvSpPr>
          <p:cNvPr id="34" name="ZoneTexte 33"/>
          <p:cNvSpPr txBox="1"/>
          <p:nvPr/>
        </p:nvSpPr>
        <p:spPr>
          <a:xfrm>
            <a:off x="7819812" y="439509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35" name="ZoneTexte 34"/>
          <p:cNvSpPr txBox="1"/>
          <p:nvPr/>
        </p:nvSpPr>
        <p:spPr>
          <a:xfrm>
            <a:off x="8373228" y="4315520"/>
            <a:ext cx="8515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DCA</a:t>
            </a:r>
          </a:p>
          <a:p>
            <a:r>
              <a:rPr lang="fr-FR" sz="1600" dirty="0" smtClean="0"/>
              <a:t>MI</a:t>
            </a:r>
          </a:p>
          <a:p>
            <a:r>
              <a:rPr lang="fr-FR" sz="1600" dirty="0" smtClean="0"/>
              <a:t>MI+APC</a:t>
            </a:r>
            <a:endParaRPr lang="fr-FR" sz="1600" dirty="0"/>
          </a:p>
        </p:txBody>
      </p:sp>
      <p:cxnSp>
        <p:nvCxnSpPr>
          <p:cNvPr id="36" name="Connecteur droit 35"/>
          <p:cNvCxnSpPr/>
          <p:nvPr/>
        </p:nvCxnSpPr>
        <p:spPr>
          <a:xfrm>
            <a:off x="7907395" y="5050848"/>
            <a:ext cx="368329" cy="0"/>
          </a:xfrm>
          <a:prstGeom prst="line">
            <a:avLst/>
          </a:prstGeom>
          <a:ln>
            <a:solidFill>
              <a:srgbClr val="008000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 rot="16200000">
            <a:off x="4896468" y="4746160"/>
            <a:ext cx="245151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Positive </a:t>
            </a:r>
            <a:r>
              <a:rPr lang="fr-FR" dirty="0" err="1" smtClean="0"/>
              <a:t>Predicted</a:t>
            </a:r>
            <a:r>
              <a:rPr lang="fr-FR" dirty="0" smtClean="0"/>
              <a:t> Value</a:t>
            </a:r>
            <a:endParaRPr lang="fr-FR" dirty="0"/>
          </a:p>
        </p:txBody>
      </p:sp>
      <p:sp>
        <p:nvSpPr>
          <p:cNvPr id="38" name="Rectangle 37"/>
          <p:cNvSpPr/>
          <p:nvPr/>
        </p:nvSpPr>
        <p:spPr>
          <a:xfrm>
            <a:off x="-16709" y="6410208"/>
            <a:ext cx="78049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00"/>
                </a:solidFill>
              </a:rPr>
              <a:t>[De </a:t>
            </a:r>
            <a:r>
              <a:rPr lang="fr-FR" dirty="0" err="1">
                <a:solidFill>
                  <a:srgbClr val="000000"/>
                </a:solidFill>
              </a:rPr>
              <a:t>Leonardis</a:t>
            </a:r>
            <a:r>
              <a:rPr lang="fr-FR" dirty="0">
                <a:solidFill>
                  <a:srgbClr val="000000"/>
                </a:solidFill>
              </a:rPr>
              <a:t> .. </a:t>
            </a:r>
            <a:r>
              <a:rPr lang="fr-FR" dirty="0" err="1">
                <a:solidFill>
                  <a:srgbClr val="000000"/>
                </a:solidFill>
              </a:rPr>
              <a:t>Weigt</a:t>
            </a:r>
            <a:r>
              <a:rPr lang="fr-FR" dirty="0">
                <a:solidFill>
                  <a:srgbClr val="000000"/>
                </a:solidFill>
              </a:rPr>
              <a:t>, NAR (2015)] ,</a:t>
            </a:r>
            <a:r>
              <a:rPr lang="fr-FR" dirty="0"/>
              <a:t>[C. </a:t>
            </a:r>
            <a:r>
              <a:rPr lang="fr-FR" dirty="0" err="1"/>
              <a:t>Weinreb</a:t>
            </a:r>
            <a:r>
              <a:rPr lang="fr-FR" dirty="0"/>
              <a:t> ..Marks, </a:t>
            </a:r>
            <a:r>
              <a:rPr lang="fr-FR" dirty="0" err="1"/>
              <a:t>Cell</a:t>
            </a:r>
            <a:r>
              <a:rPr lang="fr-FR" dirty="0"/>
              <a:t> (2016 )]</a:t>
            </a:r>
          </a:p>
        </p:txBody>
      </p:sp>
      <p:sp>
        <p:nvSpPr>
          <p:cNvPr id="3" name="Rectangle 2"/>
          <p:cNvSpPr/>
          <p:nvPr/>
        </p:nvSpPr>
        <p:spPr>
          <a:xfrm>
            <a:off x="3926615" y="1347056"/>
            <a:ext cx="1035958" cy="1235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3695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rn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479550"/>
            <a:ext cx="2387600" cy="34671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915001" y="1292688"/>
            <a:ext cx="6141826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000" dirty="0" smtClean="0"/>
              <a:t>Rosetta (Baker group): Effective </a:t>
            </a:r>
            <a:r>
              <a:rPr lang="fr-FR" sz="2000" dirty="0" err="1" smtClean="0"/>
              <a:t>Potential</a:t>
            </a:r>
            <a:r>
              <a:rPr lang="fr-FR" sz="2000" dirty="0" smtClean="0"/>
              <a:t>. </a:t>
            </a:r>
          </a:p>
          <a:p>
            <a:r>
              <a:rPr lang="fr-FR" sz="2000" dirty="0" smtClean="0"/>
              <a:t>Monte Carlo: bond angles are </a:t>
            </a:r>
            <a:r>
              <a:rPr lang="fr-FR" sz="2000" dirty="0" err="1" smtClean="0"/>
              <a:t>chosen</a:t>
            </a:r>
            <a:r>
              <a:rPr lang="fr-FR" sz="2000" dirty="0" smtClean="0"/>
              <a:t> </a:t>
            </a:r>
            <a:r>
              <a:rPr lang="fr-FR" sz="2000" dirty="0" err="1" smtClean="0"/>
              <a:t>among</a:t>
            </a:r>
            <a:r>
              <a:rPr lang="fr-FR" sz="2000" dirty="0" smtClean="0"/>
              <a:t> </a:t>
            </a:r>
            <a:r>
              <a:rPr lang="fr-FR" sz="2000" dirty="0" err="1" smtClean="0"/>
              <a:t>library</a:t>
            </a:r>
            <a:r>
              <a:rPr lang="fr-FR" sz="2000" dirty="0"/>
              <a:t> </a:t>
            </a:r>
            <a:r>
              <a:rPr lang="fr-FR" sz="2000" dirty="0" smtClean="0"/>
              <a:t>of </a:t>
            </a:r>
          </a:p>
          <a:p>
            <a:r>
              <a:rPr lang="fr-FR" sz="2000" dirty="0" err="1" smtClean="0"/>
              <a:t>known</a:t>
            </a:r>
            <a:r>
              <a:rPr lang="fr-FR" sz="2000" dirty="0" smtClean="0"/>
              <a:t> structures.</a:t>
            </a:r>
          </a:p>
          <a:p>
            <a:r>
              <a:rPr lang="fr-FR" sz="2000" dirty="0" smtClean="0">
                <a:solidFill>
                  <a:srgbClr val="FF0000"/>
                </a:solidFill>
              </a:rPr>
              <a:t>+</a:t>
            </a:r>
            <a:r>
              <a:rPr lang="fr-FR" sz="2000" dirty="0" smtClean="0"/>
              <a:t> </a:t>
            </a:r>
            <a:r>
              <a:rPr lang="fr-FR" sz="2000" dirty="0" smtClean="0">
                <a:solidFill>
                  <a:srgbClr val="FF0000"/>
                </a:solidFill>
              </a:rPr>
              <a:t>Lennard Jones  attractive </a:t>
            </a:r>
            <a:r>
              <a:rPr lang="fr-FR" sz="2000" dirty="0" err="1">
                <a:solidFill>
                  <a:srgbClr val="FF0000"/>
                </a:solidFill>
              </a:rPr>
              <a:t>p</a:t>
            </a:r>
            <a:r>
              <a:rPr lang="fr-FR" sz="2000" dirty="0" err="1" smtClean="0">
                <a:solidFill>
                  <a:srgbClr val="FF0000"/>
                </a:solidFill>
              </a:rPr>
              <a:t>otentials</a:t>
            </a:r>
            <a:r>
              <a:rPr lang="fr-FR" sz="2000" dirty="0" smtClean="0">
                <a:solidFill>
                  <a:srgbClr val="FF0000"/>
                </a:solidFill>
              </a:rPr>
              <a:t>  for pairs in contact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72066" y="277726"/>
            <a:ext cx="787888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 </a:t>
            </a:r>
            <a:r>
              <a:rPr lang="fr-FR" sz="3200" b="1" dirty="0" err="1" smtClean="0">
                <a:solidFill>
                  <a:srgbClr val="FF0000"/>
                </a:solidFill>
              </a:rPr>
              <a:t>Tertiary</a:t>
            </a:r>
            <a:r>
              <a:rPr lang="fr-FR" sz="3200" b="1" dirty="0" smtClean="0">
                <a:solidFill>
                  <a:srgbClr val="FF0000"/>
                </a:solidFill>
              </a:rPr>
              <a:t> Structure </a:t>
            </a:r>
            <a:r>
              <a:rPr lang="fr-FR" sz="3200" b="1" dirty="0" err="1" smtClean="0">
                <a:solidFill>
                  <a:srgbClr val="FF0000"/>
                </a:solidFill>
              </a:rPr>
              <a:t>prediction</a:t>
            </a:r>
            <a:r>
              <a:rPr lang="fr-FR" sz="3200" b="1" dirty="0" smtClean="0">
                <a:solidFill>
                  <a:srgbClr val="FF0000"/>
                </a:solidFill>
              </a:rPr>
              <a:t> : </a:t>
            </a:r>
            <a:r>
              <a:rPr lang="fr-FR" sz="3200" b="1" dirty="0" err="1" smtClean="0">
                <a:solidFill>
                  <a:srgbClr val="FF0000"/>
                </a:solidFill>
              </a:rPr>
              <a:t>DCA+Rosetta</a:t>
            </a:r>
            <a:r>
              <a:rPr lang="fr-FR" sz="3200" b="1" dirty="0" smtClean="0">
                <a:solidFill>
                  <a:srgbClr val="FF0000"/>
                </a:solidFill>
              </a:rPr>
              <a:t> 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62000" y="4927600"/>
            <a:ext cx="15931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Riboswitch</a:t>
            </a:r>
            <a:r>
              <a:rPr lang="fr-FR" dirty="0" smtClean="0"/>
              <a:t>:</a:t>
            </a:r>
          </a:p>
          <a:p>
            <a:r>
              <a:rPr lang="it-IT" dirty="0"/>
              <a:t>2gdi (RF00059)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949700" y="3136900"/>
            <a:ext cx="3568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</a:rPr>
              <a:t>Rosetta </a:t>
            </a:r>
            <a:r>
              <a:rPr lang="fr-FR" sz="2000" dirty="0" err="1" smtClean="0">
                <a:solidFill>
                  <a:srgbClr val="FF0000"/>
                </a:solidFill>
              </a:rPr>
              <a:t>alone</a:t>
            </a:r>
            <a:r>
              <a:rPr lang="fr-FR" sz="2000" dirty="0" smtClean="0">
                <a:solidFill>
                  <a:srgbClr val="FF0000"/>
                </a:solidFill>
              </a:rPr>
              <a:t>  RMSD ≈16 </a:t>
            </a:r>
            <a:r>
              <a:rPr lang="fr-FR" sz="2000" dirty="0" err="1" smtClean="0">
                <a:solidFill>
                  <a:srgbClr val="FF0000"/>
                </a:solidFill>
              </a:rPr>
              <a:t>Å</a:t>
            </a:r>
            <a:endParaRPr lang="fr-FR" sz="2000" dirty="0" smtClean="0">
              <a:solidFill>
                <a:srgbClr val="FF0000"/>
              </a:solidFill>
            </a:endParaRPr>
          </a:p>
          <a:p>
            <a:r>
              <a:rPr lang="fr-FR" sz="2000" dirty="0" smtClean="0">
                <a:solidFill>
                  <a:srgbClr val="FF0000"/>
                </a:solidFill>
              </a:rPr>
              <a:t>Rosetta + First  25 Coplings:7.5 </a:t>
            </a:r>
            <a:r>
              <a:rPr lang="fr-FR" sz="2000" dirty="0" err="1" smtClean="0">
                <a:solidFill>
                  <a:srgbClr val="FF0000"/>
                </a:solidFill>
              </a:rPr>
              <a:t>Å</a:t>
            </a:r>
            <a:endParaRPr lang="fr-FR" sz="2000" dirty="0" smtClean="0">
              <a:solidFill>
                <a:srgbClr val="FF0000"/>
              </a:solidFill>
            </a:endParaRPr>
          </a:p>
          <a:p>
            <a:r>
              <a:rPr lang="fr-FR" sz="2000" dirty="0" smtClean="0">
                <a:solidFill>
                  <a:srgbClr val="FF0000"/>
                </a:solidFill>
              </a:rPr>
              <a:t>Rosetta+ All contacts: 6.3 </a:t>
            </a:r>
            <a:r>
              <a:rPr lang="fr-FR" sz="2000" dirty="0" err="1" smtClean="0">
                <a:solidFill>
                  <a:srgbClr val="FF0000"/>
                </a:solidFill>
              </a:rPr>
              <a:t>Å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594100" y="5051862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But how </a:t>
            </a:r>
            <a:r>
              <a:rPr lang="fr-FR" dirty="0" err="1" smtClean="0">
                <a:solidFill>
                  <a:schemeClr val="accent4">
                    <a:lumMod val="75000"/>
                  </a:schemeClr>
                </a:solidFill>
              </a:rPr>
              <a:t>many</a:t>
            </a: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4">
                    <a:lumMod val="75000"/>
                  </a:schemeClr>
                </a:solidFill>
              </a:rPr>
              <a:t>coupling</a:t>
            </a: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4">
                    <a:lumMod val="75000"/>
                  </a:schemeClr>
                </a:solidFill>
              </a:rPr>
              <a:t>prediction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s</a:t>
            </a: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4">
                    <a:lumMod val="75000"/>
                  </a:schemeClr>
                </a:solidFill>
              </a:rPr>
              <a:t>should</a:t>
            </a: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4">
                    <a:lumMod val="75000"/>
                  </a:schemeClr>
                </a:solidFill>
              </a:rPr>
              <a:t>be</a:t>
            </a: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4">
                    <a:lumMod val="75000"/>
                  </a:schemeClr>
                </a:solidFill>
              </a:rPr>
              <a:t>chosen</a:t>
            </a: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?</a:t>
            </a:r>
            <a:endParaRPr lang="fr-F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472491" y="6308720"/>
            <a:ext cx="6751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0000"/>
                </a:solidFill>
              </a:rPr>
              <a:t>[De </a:t>
            </a:r>
            <a:r>
              <a:rPr lang="fr-FR" dirty="0" err="1">
                <a:solidFill>
                  <a:srgbClr val="000000"/>
                </a:solidFill>
              </a:rPr>
              <a:t>Leonardis</a:t>
            </a:r>
            <a:r>
              <a:rPr lang="fr-FR" dirty="0">
                <a:solidFill>
                  <a:srgbClr val="000000"/>
                </a:solidFill>
              </a:rPr>
              <a:t> .</a:t>
            </a:r>
            <a:r>
              <a:rPr lang="fr-FR" dirty="0" smtClean="0">
                <a:solidFill>
                  <a:srgbClr val="000000"/>
                </a:solidFill>
              </a:rPr>
              <a:t>. </a:t>
            </a:r>
            <a:r>
              <a:rPr lang="fr-FR" dirty="0" err="1" smtClean="0">
                <a:solidFill>
                  <a:srgbClr val="000000"/>
                </a:solidFill>
              </a:rPr>
              <a:t>Weigt</a:t>
            </a:r>
            <a:r>
              <a:rPr lang="fr-FR" dirty="0" smtClean="0">
                <a:solidFill>
                  <a:srgbClr val="000000"/>
                </a:solidFill>
              </a:rPr>
              <a:t>, </a:t>
            </a:r>
            <a:r>
              <a:rPr lang="fr-FR" dirty="0">
                <a:solidFill>
                  <a:srgbClr val="000000"/>
                </a:solidFill>
              </a:rPr>
              <a:t>NAR (2015)</a:t>
            </a:r>
            <a:r>
              <a:rPr lang="fr-FR" dirty="0" smtClean="0">
                <a:solidFill>
                  <a:srgbClr val="000000"/>
                </a:solidFill>
              </a:rPr>
              <a:t>] ,</a:t>
            </a:r>
            <a:r>
              <a:rPr lang="fr-FR" dirty="0" smtClean="0"/>
              <a:t>[</a:t>
            </a:r>
            <a:r>
              <a:rPr lang="fr-FR" dirty="0"/>
              <a:t>C. </a:t>
            </a:r>
            <a:r>
              <a:rPr lang="fr-FR" dirty="0" err="1"/>
              <a:t>Weinreb</a:t>
            </a:r>
            <a:r>
              <a:rPr lang="fr-FR" dirty="0"/>
              <a:t> </a:t>
            </a:r>
            <a:r>
              <a:rPr lang="fr-FR" dirty="0" smtClean="0"/>
              <a:t>..Marks, </a:t>
            </a:r>
            <a:r>
              <a:rPr lang="fr-FR" dirty="0" err="1" smtClean="0"/>
              <a:t>Cell</a:t>
            </a:r>
            <a:r>
              <a:rPr lang="fr-FR" dirty="0" smtClean="0"/>
              <a:t> </a:t>
            </a:r>
            <a:r>
              <a:rPr lang="fr-FR" dirty="0"/>
              <a:t>(2016 )]</a:t>
            </a:r>
          </a:p>
          <a:p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3760900" y="5798901"/>
            <a:ext cx="3167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+ new  structural </a:t>
            </a:r>
            <a:r>
              <a:rPr lang="fr-FR" sz="2000" dirty="0" err="1" smtClean="0"/>
              <a:t>predictions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040959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12326"/>
            <a:ext cx="7770813" cy="1433513"/>
          </a:xfrm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Conclusions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3346" y="1467326"/>
            <a:ext cx="9227856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Direct </a:t>
            </a:r>
            <a:r>
              <a:rPr lang="fr-FR" sz="2000" dirty="0" err="1" smtClean="0"/>
              <a:t>Couplings</a:t>
            </a:r>
            <a:r>
              <a:rPr lang="fr-FR" sz="2000" dirty="0" smtClean="0"/>
              <a:t> </a:t>
            </a:r>
            <a:r>
              <a:rPr lang="fr-FR" sz="2000" dirty="0" err="1" smtClean="0"/>
              <a:t>inferred</a:t>
            </a:r>
            <a:r>
              <a:rPr lang="fr-FR" sz="2000" dirty="0" smtClean="0"/>
              <a:t> </a:t>
            </a:r>
            <a:r>
              <a:rPr lang="fr-FR" sz="2000" dirty="0" err="1" smtClean="0"/>
              <a:t>from</a:t>
            </a:r>
            <a:r>
              <a:rPr lang="fr-FR" sz="2000" dirty="0" smtClean="0"/>
              <a:t> </a:t>
            </a:r>
            <a:r>
              <a:rPr lang="fr-FR" sz="2000" dirty="0" err="1" smtClean="0"/>
              <a:t>covariations</a:t>
            </a:r>
            <a:r>
              <a:rPr lang="fr-FR" sz="2000" dirty="0" smtClean="0"/>
              <a:t>  in MSA for </a:t>
            </a:r>
            <a:r>
              <a:rPr lang="fr-FR" sz="2000" dirty="0" err="1" smtClean="0"/>
              <a:t>RNAs</a:t>
            </a:r>
            <a:r>
              <a:rPr lang="fr-FR" sz="2000" dirty="0" smtClean="0"/>
              <a:t> are good </a:t>
            </a:r>
            <a:r>
              <a:rPr lang="fr-FR" sz="2000" dirty="0" err="1" smtClean="0"/>
              <a:t>predictors</a:t>
            </a:r>
            <a:endParaRPr lang="fr-FR" sz="2000" dirty="0" smtClean="0"/>
          </a:p>
          <a:p>
            <a:r>
              <a:rPr lang="fr-FR" sz="2000" dirty="0" smtClean="0"/>
              <a:t> of </a:t>
            </a:r>
            <a:r>
              <a:rPr lang="fr-FR" sz="2000" dirty="0" err="1" smtClean="0"/>
              <a:t>secondary</a:t>
            </a:r>
            <a:r>
              <a:rPr lang="fr-FR" sz="2000"/>
              <a:t> </a:t>
            </a:r>
            <a:r>
              <a:rPr lang="fr-FR" sz="2000" smtClean="0"/>
              <a:t>and </a:t>
            </a:r>
            <a:r>
              <a:rPr lang="fr-FR" sz="2000" dirty="0" err="1" smtClean="0"/>
              <a:t>tertiary</a:t>
            </a:r>
            <a:r>
              <a:rPr lang="fr-FR" sz="2000" dirty="0" smtClean="0"/>
              <a:t> contacts </a:t>
            </a:r>
            <a:r>
              <a:rPr lang="fr-FR" sz="2000" dirty="0"/>
              <a:t>a</a:t>
            </a:r>
            <a:r>
              <a:rPr lang="fr-FR" sz="2000" dirty="0" smtClean="0"/>
              <a:t>nd </a:t>
            </a:r>
            <a:r>
              <a:rPr lang="fr-FR" sz="2000" dirty="0" err="1" smtClean="0"/>
              <a:t>may</a:t>
            </a:r>
            <a:r>
              <a:rPr lang="fr-FR" sz="2000" dirty="0" smtClean="0"/>
              <a:t> </a:t>
            </a:r>
            <a:r>
              <a:rPr lang="fr-FR" sz="2000" dirty="0" err="1" smtClean="0"/>
              <a:t>be</a:t>
            </a:r>
            <a:r>
              <a:rPr lang="fr-FR" sz="2000" dirty="0" smtClean="0"/>
              <a:t> </a:t>
            </a:r>
            <a:r>
              <a:rPr lang="fr-FR" sz="2000" dirty="0" err="1" smtClean="0"/>
              <a:t>used</a:t>
            </a:r>
            <a:r>
              <a:rPr lang="fr-FR" sz="2000" dirty="0" smtClean="0"/>
              <a:t> in structural </a:t>
            </a:r>
            <a:r>
              <a:rPr lang="fr-FR" sz="2000" dirty="0" err="1" smtClean="0"/>
              <a:t>predictions</a:t>
            </a:r>
            <a:r>
              <a:rPr lang="fr-FR" sz="2000" dirty="0" smtClean="0"/>
              <a:t>    </a:t>
            </a:r>
          </a:p>
          <a:p>
            <a:endParaRPr lang="fr-FR" sz="2000" dirty="0"/>
          </a:p>
          <a:p>
            <a:r>
              <a:rPr lang="fr-FR" sz="2000" dirty="0" smtClean="0"/>
              <a:t>But..</a:t>
            </a:r>
          </a:p>
          <a:p>
            <a:endParaRPr lang="fr-FR" sz="2000" dirty="0" smtClean="0"/>
          </a:p>
          <a:p>
            <a:r>
              <a:rPr lang="fr-FR" sz="2000" dirty="0" err="1" smtClean="0"/>
              <a:t>Tertiary</a:t>
            </a:r>
            <a:r>
              <a:rPr lang="fr-FR" sz="2000" dirty="0" smtClean="0"/>
              <a:t> </a:t>
            </a:r>
            <a:r>
              <a:rPr lang="fr-FR" sz="2000" dirty="0" err="1" smtClean="0"/>
              <a:t>couplings</a:t>
            </a:r>
            <a:r>
              <a:rPr lang="fr-FR" sz="2000" dirty="0" smtClean="0"/>
              <a:t> are </a:t>
            </a:r>
            <a:r>
              <a:rPr lang="fr-FR" sz="2000" dirty="0" err="1" smtClean="0"/>
              <a:t>weaker</a:t>
            </a:r>
            <a:r>
              <a:rPr lang="fr-FR" sz="2000" dirty="0" smtClean="0"/>
              <a:t> </a:t>
            </a:r>
            <a:r>
              <a:rPr lang="fr-FR" sz="2000" dirty="0" err="1" smtClean="0"/>
              <a:t>than</a:t>
            </a:r>
            <a:r>
              <a:rPr lang="fr-FR" sz="2000" dirty="0" smtClean="0"/>
              <a:t> </a:t>
            </a:r>
            <a:r>
              <a:rPr lang="fr-FR" sz="2000" dirty="0" err="1" smtClean="0"/>
              <a:t>secondary</a:t>
            </a:r>
            <a:r>
              <a:rPr lang="fr-FR" sz="2000" dirty="0" smtClean="0"/>
              <a:t> </a:t>
            </a:r>
            <a:r>
              <a:rPr lang="fr-FR" sz="2000" dirty="0" err="1" smtClean="0"/>
              <a:t>couplings</a:t>
            </a:r>
            <a:r>
              <a:rPr lang="fr-FR" sz="2000" dirty="0" smtClean="0"/>
              <a:t>.</a:t>
            </a:r>
          </a:p>
          <a:p>
            <a:r>
              <a:rPr lang="fr-FR" sz="2000" dirty="0" err="1" smtClean="0"/>
              <a:t>Better</a:t>
            </a:r>
            <a:r>
              <a:rPr lang="fr-FR" sz="2000" dirty="0" smtClean="0"/>
              <a:t> </a:t>
            </a:r>
            <a:r>
              <a:rPr lang="fr-FR" sz="2000" dirty="0" err="1" smtClean="0"/>
              <a:t>infer</a:t>
            </a:r>
            <a:r>
              <a:rPr lang="fr-FR" sz="2000" dirty="0" smtClean="0"/>
              <a:t> </a:t>
            </a:r>
            <a:r>
              <a:rPr lang="fr-FR" sz="2000" dirty="0" err="1" smtClean="0"/>
              <a:t>tertiary</a:t>
            </a:r>
            <a:r>
              <a:rPr lang="fr-FR" sz="2000" dirty="0" smtClean="0"/>
              <a:t> contacts  by 2 –</a:t>
            </a:r>
            <a:r>
              <a:rPr lang="fr-FR" sz="2000" dirty="0" err="1" smtClean="0"/>
              <a:t>level</a:t>
            </a:r>
            <a:r>
              <a:rPr lang="fr-FR" sz="2000" dirty="0"/>
              <a:t> </a:t>
            </a:r>
            <a:r>
              <a:rPr lang="fr-FR" sz="2000" dirty="0" err="1" smtClean="0"/>
              <a:t>inference</a:t>
            </a:r>
            <a:r>
              <a:rPr lang="fr-FR" sz="2000" dirty="0" smtClean="0"/>
              <a:t> </a:t>
            </a:r>
            <a:r>
              <a:rPr lang="fr-FR" sz="2000" dirty="0" err="1" smtClean="0"/>
              <a:t>starting</a:t>
            </a:r>
            <a:r>
              <a:rPr lang="fr-FR" sz="2000" dirty="0" smtClean="0"/>
              <a:t> </a:t>
            </a:r>
            <a:r>
              <a:rPr lang="fr-FR" sz="2000" dirty="0" err="1" smtClean="0"/>
              <a:t>from</a:t>
            </a:r>
            <a:r>
              <a:rPr lang="fr-FR" sz="2000" dirty="0" smtClean="0"/>
              <a:t> </a:t>
            </a:r>
            <a:r>
              <a:rPr lang="fr-FR" sz="2000" dirty="0" err="1" smtClean="0"/>
              <a:t>secondary</a:t>
            </a:r>
            <a:r>
              <a:rPr lang="fr-FR" sz="2000" dirty="0" smtClean="0"/>
              <a:t> contacts</a:t>
            </a:r>
          </a:p>
          <a:p>
            <a:endParaRPr lang="fr-FR" sz="2000" dirty="0"/>
          </a:p>
          <a:p>
            <a:r>
              <a:rPr lang="fr-FR" sz="2000" dirty="0" err="1" smtClean="0"/>
              <a:t>Next</a:t>
            </a:r>
            <a:r>
              <a:rPr lang="fr-FR" sz="2000" dirty="0" smtClean="0"/>
              <a:t>:</a:t>
            </a:r>
          </a:p>
          <a:p>
            <a:endParaRPr lang="fr-FR" sz="2000" dirty="0" smtClean="0"/>
          </a:p>
          <a:p>
            <a:r>
              <a:rPr lang="fr-FR" sz="2000" dirty="0" smtClean="0"/>
              <a:t>RNA</a:t>
            </a:r>
            <a:r>
              <a:rPr lang="fr-FR" sz="2000" dirty="0"/>
              <a:t>-</a:t>
            </a:r>
            <a:r>
              <a:rPr lang="fr-FR" sz="2000" dirty="0" err="1"/>
              <a:t>Protein</a:t>
            </a:r>
            <a:r>
              <a:rPr lang="fr-FR" sz="2000" dirty="0"/>
              <a:t> Interactions  </a:t>
            </a:r>
            <a:r>
              <a:rPr lang="fr-FR" sz="2000" dirty="0" smtClean="0"/>
              <a:t>[</a:t>
            </a:r>
            <a:r>
              <a:rPr lang="fr-FR" sz="2000" dirty="0" err="1"/>
              <a:t>Weinreb</a:t>
            </a:r>
            <a:r>
              <a:rPr lang="fr-FR" sz="2000" dirty="0"/>
              <a:t> et al </a:t>
            </a:r>
            <a:r>
              <a:rPr lang="fr-FR" sz="2000" dirty="0" err="1"/>
              <a:t>Cell</a:t>
            </a:r>
            <a:r>
              <a:rPr lang="fr-FR" sz="2000" dirty="0"/>
              <a:t> 2016.</a:t>
            </a:r>
            <a:r>
              <a:rPr lang="fr-FR" sz="2000" dirty="0" smtClean="0"/>
              <a:t>] </a:t>
            </a:r>
          </a:p>
          <a:p>
            <a:r>
              <a:rPr lang="fr-FR" sz="2000" dirty="0" smtClean="0"/>
              <a:t> [</a:t>
            </a:r>
            <a:r>
              <a:rPr lang="fr-FR" sz="2000" dirty="0" err="1" smtClean="0"/>
              <a:t>cfr</a:t>
            </a:r>
            <a:r>
              <a:rPr lang="fr-FR" sz="2000" dirty="0" smtClean="0"/>
              <a:t> </a:t>
            </a:r>
            <a:r>
              <a:rPr lang="fr-FR" sz="2000" b="1" dirty="0" err="1" smtClean="0"/>
              <a:t>Zhichao</a:t>
            </a:r>
            <a:r>
              <a:rPr lang="fr-FR" sz="2000" b="1" dirty="0" smtClean="0"/>
              <a:t>  Miao </a:t>
            </a:r>
            <a:r>
              <a:rPr lang="fr-FR" sz="2000" dirty="0" smtClean="0"/>
              <a:t>and </a:t>
            </a:r>
            <a:r>
              <a:rPr lang="fr-FR" sz="2000" b="1" dirty="0"/>
              <a:t>Vladimir </a:t>
            </a:r>
            <a:r>
              <a:rPr lang="fr-FR" sz="2000" b="1" dirty="0" err="1" smtClean="0"/>
              <a:t>Reinharz</a:t>
            </a:r>
            <a:r>
              <a:rPr lang="fr-FR" sz="2000" b="1" dirty="0" smtClean="0"/>
              <a:t> </a:t>
            </a:r>
            <a:r>
              <a:rPr lang="fr-FR" sz="2000" dirty="0" err="1" smtClean="0"/>
              <a:t>talks</a:t>
            </a:r>
            <a:r>
              <a:rPr lang="fr-FR" sz="2000" dirty="0" smtClean="0"/>
              <a:t>]</a:t>
            </a:r>
            <a:endParaRPr lang="fr-FR" sz="2000" dirty="0"/>
          </a:p>
          <a:p>
            <a:endParaRPr lang="fr-FR" sz="2000" dirty="0" smtClean="0"/>
          </a:p>
          <a:p>
            <a:r>
              <a:rPr lang="fr-FR" sz="2000" dirty="0" smtClean="0"/>
              <a:t>RNA design </a:t>
            </a:r>
            <a:r>
              <a:rPr lang="fr-FR" sz="2000" dirty="0" err="1" smtClean="0"/>
              <a:t>from</a:t>
            </a:r>
            <a:r>
              <a:rPr lang="fr-FR" sz="2000" dirty="0" smtClean="0"/>
              <a:t>  the </a:t>
            </a:r>
            <a:r>
              <a:rPr lang="fr-FR" sz="2000" dirty="0" err="1" smtClean="0"/>
              <a:t>generative</a:t>
            </a:r>
            <a:r>
              <a:rPr lang="fr-FR" sz="2000" dirty="0" smtClean="0"/>
              <a:t>  model  </a:t>
            </a:r>
            <a:r>
              <a:rPr lang="fr-FR" sz="2000" dirty="0" err="1" smtClean="0"/>
              <a:t>inferred</a:t>
            </a:r>
            <a:r>
              <a:rPr lang="fr-FR" sz="2000" dirty="0" smtClean="0"/>
              <a:t> </a:t>
            </a:r>
            <a:r>
              <a:rPr lang="fr-FR" sz="2000" dirty="0" err="1" smtClean="0"/>
              <a:t>from</a:t>
            </a:r>
            <a:r>
              <a:rPr lang="fr-FR" sz="2000" dirty="0" smtClean="0"/>
              <a:t> the data [</a:t>
            </a:r>
            <a:r>
              <a:rPr lang="fr-FR" sz="2000" dirty="0" err="1" smtClean="0"/>
              <a:t>cfr</a:t>
            </a:r>
            <a:r>
              <a:rPr lang="fr-FR" sz="2000" dirty="0" smtClean="0"/>
              <a:t> </a:t>
            </a:r>
            <a:r>
              <a:rPr lang="fr-FR" sz="2000" dirty="0" err="1" smtClean="0"/>
              <a:t>works</a:t>
            </a:r>
            <a:r>
              <a:rPr lang="fr-FR" sz="2000" dirty="0" smtClean="0"/>
              <a:t> on </a:t>
            </a:r>
            <a:r>
              <a:rPr lang="fr-FR" sz="2000" dirty="0" err="1" smtClean="0"/>
              <a:t>proteins</a:t>
            </a:r>
            <a:r>
              <a:rPr lang="fr-FR" sz="2000" dirty="0" smtClean="0"/>
              <a:t>]</a:t>
            </a:r>
          </a:p>
          <a:p>
            <a:endParaRPr lang="fr-FR" sz="2000" dirty="0"/>
          </a:p>
          <a:p>
            <a:r>
              <a:rPr lang="fr-FR" sz="2000" dirty="0" err="1" smtClean="0"/>
              <a:t>Other</a:t>
            </a:r>
            <a:r>
              <a:rPr lang="fr-FR" sz="2000" dirty="0" smtClean="0"/>
              <a:t> architectures for the  </a:t>
            </a:r>
            <a:r>
              <a:rPr lang="fr-FR" sz="2000" dirty="0" err="1" smtClean="0"/>
              <a:t>inferred</a:t>
            </a:r>
            <a:r>
              <a:rPr lang="fr-FR" sz="2000" dirty="0" smtClean="0"/>
              <a:t> network of </a:t>
            </a:r>
            <a:r>
              <a:rPr lang="fr-FR" sz="2000" dirty="0" err="1" smtClean="0"/>
              <a:t>covariations</a:t>
            </a:r>
            <a:r>
              <a:rPr lang="fr-FR" sz="2000" dirty="0" smtClean="0"/>
              <a:t>:  RBM </a:t>
            </a:r>
          </a:p>
          <a:p>
            <a:r>
              <a:rPr lang="fr-FR" sz="2000" dirty="0" smtClean="0"/>
              <a:t>[</a:t>
            </a:r>
            <a:r>
              <a:rPr lang="fr-FR" sz="2000" dirty="0" err="1" smtClean="0"/>
              <a:t>cfr</a:t>
            </a:r>
            <a:r>
              <a:rPr lang="fr-FR" sz="2000" b="1" dirty="0" smtClean="0"/>
              <a:t> Remi </a:t>
            </a:r>
            <a:r>
              <a:rPr lang="fr-FR" sz="2000" b="1" dirty="0" err="1" smtClean="0"/>
              <a:t>Monasson</a:t>
            </a:r>
            <a:r>
              <a:rPr lang="fr-FR" sz="2000" dirty="0" err="1" smtClean="0"/>
              <a:t>’s</a:t>
            </a:r>
            <a:r>
              <a:rPr lang="fr-FR" sz="2000" dirty="0" smtClean="0"/>
              <a:t> talk]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601676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82523" y="1487607"/>
            <a:ext cx="4909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ym typeface="Math1" charset="0"/>
              </a:rPr>
              <a:t>e</a:t>
            </a:r>
            <a:endParaRPr lang="fr-FR" sz="2400" dirty="0"/>
          </a:p>
        </p:txBody>
      </p:sp>
      <p:cxnSp>
        <p:nvCxnSpPr>
          <p:cNvPr id="6" name="Connecteur droit 5"/>
          <p:cNvCxnSpPr/>
          <p:nvPr/>
        </p:nvCxnSpPr>
        <p:spPr>
          <a:xfrm flipV="1">
            <a:off x="4906268" y="1991208"/>
            <a:ext cx="2889947" cy="26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304241" y="2154228"/>
            <a:ext cx="21646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/>
              <a:t>Z[{</a:t>
            </a:r>
            <a:r>
              <a:rPr lang="fr-FR" sz="2400" dirty="0" err="1">
                <a:solidFill>
                  <a:srgbClr val="000090"/>
                </a:solidFill>
                <a:sym typeface="Math1" charset="0"/>
              </a:rPr>
              <a:t>J</a:t>
            </a:r>
            <a:r>
              <a:rPr lang="fr-FR" sz="2400" baseline="-25000" dirty="0" err="1">
                <a:solidFill>
                  <a:srgbClr val="000090"/>
                </a:solidFill>
                <a:sym typeface="Math1" charset="0"/>
              </a:rPr>
              <a:t>ij</a:t>
            </a:r>
            <a:r>
              <a:rPr lang="fr-FR" sz="2400" dirty="0">
                <a:solidFill>
                  <a:srgbClr val="000090"/>
                </a:solidFill>
                <a:sym typeface="Math1" charset="0"/>
              </a:rPr>
              <a:t>(</a:t>
            </a:r>
            <a:r>
              <a:rPr lang="fr-FR" sz="2400" dirty="0" smtClean="0">
                <a:solidFill>
                  <a:srgbClr val="000090"/>
                </a:solidFill>
                <a:sym typeface="Math1" charset="0"/>
              </a:rPr>
              <a:t>A,B)</a:t>
            </a:r>
            <a:r>
              <a:rPr lang="fr-FR" sz="2400" dirty="0">
                <a:solidFill>
                  <a:srgbClr val="000090"/>
                </a:solidFill>
              </a:rPr>
              <a:t>,</a:t>
            </a:r>
            <a:r>
              <a:rPr lang="fr-FR" sz="2400" dirty="0">
                <a:solidFill>
                  <a:srgbClr val="000090"/>
                </a:solidFill>
                <a:sym typeface="Math1" charset="0"/>
              </a:rPr>
              <a:t>h</a:t>
            </a:r>
            <a:r>
              <a:rPr lang="fr-FR" sz="2400" baseline="-25000" dirty="0">
                <a:solidFill>
                  <a:srgbClr val="000090"/>
                </a:solidFill>
                <a:sym typeface="Math1" charset="0"/>
              </a:rPr>
              <a:t>i</a:t>
            </a:r>
            <a:r>
              <a:rPr lang="fr-FR" sz="2400" dirty="0">
                <a:solidFill>
                  <a:srgbClr val="000090"/>
                </a:solidFill>
                <a:sym typeface="Math1" charset="0"/>
              </a:rPr>
              <a:t>(</a:t>
            </a:r>
            <a:r>
              <a:rPr lang="fr-FR" sz="2400" dirty="0" smtClean="0">
                <a:solidFill>
                  <a:srgbClr val="000090"/>
                </a:solidFill>
                <a:sym typeface="Math1" charset="0"/>
              </a:rPr>
              <a:t>A)</a:t>
            </a:r>
            <a:r>
              <a:rPr lang="fr-FR" sz="2400" dirty="0">
                <a:solidFill>
                  <a:srgbClr val="000090"/>
                </a:solidFill>
                <a:sym typeface="Math1" charset="0"/>
              </a:rPr>
              <a:t>}</a:t>
            </a:r>
            <a:r>
              <a:rPr lang="fr-FR" sz="2400" dirty="0"/>
              <a:t>] </a:t>
            </a:r>
          </a:p>
        </p:txBody>
      </p:sp>
      <p:sp>
        <p:nvSpPr>
          <p:cNvPr id="8" name="Rectangle 7"/>
          <p:cNvSpPr/>
          <p:nvPr/>
        </p:nvSpPr>
        <p:spPr>
          <a:xfrm>
            <a:off x="5168973" y="1163796"/>
            <a:ext cx="26272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ym typeface="Symbol" charset="0"/>
              </a:rPr>
              <a:t></a:t>
            </a:r>
            <a:r>
              <a:rPr lang="fr-FR" sz="2400" dirty="0" smtClean="0"/>
              <a:t> </a:t>
            </a:r>
            <a:r>
              <a:rPr lang="fr-FR" sz="2400" dirty="0" err="1">
                <a:solidFill>
                  <a:srgbClr val="000090"/>
                </a:solidFill>
                <a:sym typeface="Math1" charset="0"/>
              </a:rPr>
              <a:t>J</a:t>
            </a:r>
            <a:r>
              <a:rPr lang="fr-FR" sz="2400" baseline="-25000" dirty="0" err="1">
                <a:solidFill>
                  <a:srgbClr val="000090"/>
                </a:solidFill>
                <a:sym typeface="Math1" charset="0"/>
              </a:rPr>
              <a:t>ij</a:t>
            </a:r>
            <a:r>
              <a:rPr lang="fr-FR" sz="2400" baseline="-25000" dirty="0">
                <a:solidFill>
                  <a:srgbClr val="000090"/>
                </a:solidFill>
                <a:sym typeface="Math1" charset="0"/>
              </a:rPr>
              <a:t> </a:t>
            </a:r>
            <a:r>
              <a:rPr lang="fr-FR" sz="2400" dirty="0" smtClean="0">
                <a:solidFill>
                  <a:srgbClr val="000090"/>
                </a:solidFill>
                <a:sym typeface="Math1" charset="0"/>
              </a:rPr>
              <a:t>(</a:t>
            </a:r>
            <a:r>
              <a:rPr lang="fr-FR" sz="2400" dirty="0" err="1">
                <a:solidFill>
                  <a:srgbClr val="000090"/>
                </a:solidFill>
                <a:sym typeface="Math1" charset="0"/>
              </a:rPr>
              <a:t>A</a:t>
            </a:r>
            <a:r>
              <a:rPr lang="fr-FR" sz="2400" baseline="-25000" dirty="0" err="1">
                <a:solidFill>
                  <a:srgbClr val="000090"/>
                </a:solidFill>
                <a:sym typeface="Math1" charset="0"/>
              </a:rPr>
              <a:t>i</a:t>
            </a:r>
            <a:r>
              <a:rPr lang="fr-FR" sz="2400" dirty="0" err="1">
                <a:solidFill>
                  <a:srgbClr val="000090"/>
                </a:solidFill>
                <a:sym typeface="Math1" charset="0"/>
              </a:rPr>
              <a:t>,A</a:t>
            </a:r>
            <a:r>
              <a:rPr lang="fr-FR" sz="2400" baseline="-25000" dirty="0" err="1">
                <a:solidFill>
                  <a:srgbClr val="000090"/>
                </a:solidFill>
                <a:sym typeface="Math1" charset="0"/>
              </a:rPr>
              <a:t>j</a:t>
            </a:r>
            <a:r>
              <a:rPr lang="fr-FR" sz="2400" dirty="0">
                <a:solidFill>
                  <a:srgbClr val="000090"/>
                </a:solidFill>
                <a:sym typeface="Math1" charset="0"/>
              </a:rPr>
              <a:t>)  </a:t>
            </a:r>
            <a:r>
              <a:rPr lang="fr-FR" sz="2400" dirty="0">
                <a:sym typeface="Math1" charset="0"/>
              </a:rPr>
              <a:t>+</a:t>
            </a:r>
            <a:r>
              <a:rPr lang="fr-FR" sz="2400" dirty="0" smtClean="0">
                <a:sym typeface="Math1" charset="0"/>
              </a:rPr>
              <a:t> </a:t>
            </a:r>
            <a:r>
              <a:rPr lang="fr-FR" sz="2400" dirty="0">
                <a:sym typeface="Symbol" charset="0"/>
              </a:rPr>
              <a:t></a:t>
            </a:r>
            <a:r>
              <a:rPr lang="fr-FR" sz="2400" dirty="0">
                <a:sym typeface="Math1" charset="0"/>
              </a:rPr>
              <a:t> </a:t>
            </a:r>
            <a:r>
              <a:rPr lang="fr-FR" sz="2400" dirty="0">
                <a:solidFill>
                  <a:srgbClr val="000090"/>
                </a:solidFill>
                <a:sym typeface="Math1" charset="0"/>
              </a:rPr>
              <a:t>h</a:t>
            </a:r>
            <a:r>
              <a:rPr lang="fr-FR" sz="2400" baseline="-25000" dirty="0">
                <a:solidFill>
                  <a:srgbClr val="000090"/>
                </a:solidFill>
                <a:sym typeface="Math1" charset="0"/>
              </a:rPr>
              <a:t>i</a:t>
            </a:r>
            <a:r>
              <a:rPr lang="fr-FR" sz="2400" dirty="0">
                <a:solidFill>
                  <a:srgbClr val="000090"/>
                </a:solidFill>
                <a:sym typeface="Math1" charset="0"/>
              </a:rPr>
              <a:t>(A</a:t>
            </a:r>
            <a:r>
              <a:rPr lang="fr-FR" sz="2400" baseline="-25000" dirty="0">
                <a:solidFill>
                  <a:srgbClr val="000090"/>
                </a:solidFill>
                <a:sym typeface="Math1" charset="0"/>
              </a:rPr>
              <a:t>i</a:t>
            </a:r>
            <a:r>
              <a:rPr lang="fr-FR" sz="2400" dirty="0">
                <a:solidFill>
                  <a:srgbClr val="000090"/>
                </a:solidFill>
                <a:sym typeface="Math1" charset="0"/>
              </a:rPr>
              <a:t>) </a:t>
            </a:r>
            <a:endParaRPr lang="fr-FR" sz="2400" baseline="-25000" dirty="0">
              <a:solidFill>
                <a:srgbClr val="00009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40286" y="1713450"/>
            <a:ext cx="2616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/>
              <a:t>Ising</a:t>
            </a:r>
            <a:r>
              <a:rPr lang="fr-FR" sz="2400" b="1" dirty="0" smtClean="0"/>
              <a:t>/</a:t>
            </a:r>
            <a:r>
              <a:rPr lang="fr-FR" sz="2400" b="1" dirty="0" err="1" smtClean="0"/>
              <a:t>Potts</a:t>
            </a:r>
            <a:r>
              <a:rPr lang="fr-FR" sz="2400" b="1" dirty="0" smtClean="0"/>
              <a:t> Model :</a:t>
            </a:r>
            <a:endParaRPr lang="fr-FR" sz="2400" b="1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5168973" y="1454906"/>
            <a:ext cx="1459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dirty="0" smtClean="0"/>
              <a:t>i&lt;</a:t>
            </a:r>
            <a:r>
              <a:rPr lang="fr-FR" i="0" dirty="0" smtClean="0"/>
              <a:t>j</a:t>
            </a:r>
            <a:endParaRPr lang="fr-FR" i="0" dirty="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6792466" y="1451073"/>
            <a:ext cx="2376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dirty="0" smtClean="0"/>
              <a:t>i</a:t>
            </a:r>
            <a:endParaRPr lang="fr-FR" i="0" dirty="0"/>
          </a:p>
        </p:txBody>
      </p:sp>
      <p:sp>
        <p:nvSpPr>
          <p:cNvPr id="12" name="Rectangle 11"/>
          <p:cNvSpPr/>
          <p:nvPr/>
        </p:nvSpPr>
        <p:spPr>
          <a:xfrm>
            <a:off x="2887668" y="1692563"/>
            <a:ext cx="1871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  <a:sym typeface="Math1" charset="0"/>
              </a:rPr>
              <a:t>P(A</a:t>
            </a:r>
            <a:r>
              <a:rPr lang="fr-FR" sz="2400" baseline="-25000" dirty="0">
                <a:solidFill>
                  <a:srgbClr val="FF0000"/>
                </a:solidFill>
                <a:sym typeface="Math1" charset="0"/>
              </a:rPr>
              <a:t>1</a:t>
            </a:r>
            <a:r>
              <a:rPr lang="fr-FR" sz="2400" dirty="0">
                <a:solidFill>
                  <a:srgbClr val="FF0000"/>
                </a:solidFill>
                <a:sym typeface="Math1" charset="0"/>
              </a:rPr>
              <a:t>,...,A</a:t>
            </a:r>
            <a:r>
              <a:rPr lang="fr-FR" sz="2400" baseline="-25000" dirty="0">
                <a:solidFill>
                  <a:srgbClr val="FF0000"/>
                </a:solidFill>
                <a:sym typeface="Math1" charset="0"/>
              </a:rPr>
              <a:t>N</a:t>
            </a:r>
            <a:r>
              <a:rPr lang="fr-FR" sz="2400" dirty="0">
                <a:solidFill>
                  <a:srgbClr val="FF0000"/>
                </a:solidFill>
                <a:sym typeface="Math1" charset="0"/>
              </a:rPr>
              <a:t>)   =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-85486" y="43034"/>
            <a:ext cx="9229486" cy="661436"/>
          </a:xfrm>
        </p:spPr>
        <p:txBody>
          <a:bodyPr>
            <a:normAutofit/>
          </a:bodyPr>
          <a:lstStyle/>
          <a:p>
            <a:r>
              <a:rPr lang="fr-FR" sz="2600" b="1" dirty="0" smtClean="0">
                <a:solidFill>
                  <a:srgbClr val="FF0000"/>
                </a:solidFill>
              </a:rPr>
              <a:t>Maximum </a:t>
            </a:r>
            <a:r>
              <a:rPr lang="fr-FR" sz="2600" b="1" dirty="0" err="1" smtClean="0">
                <a:solidFill>
                  <a:srgbClr val="FF0000"/>
                </a:solidFill>
              </a:rPr>
              <a:t>Entropy</a:t>
            </a:r>
            <a:r>
              <a:rPr lang="fr-FR" sz="2600" b="1" dirty="0" smtClean="0">
                <a:solidFill>
                  <a:srgbClr val="FF0000"/>
                </a:solidFill>
              </a:rPr>
              <a:t>  </a:t>
            </a:r>
            <a:r>
              <a:rPr lang="fr-FR" sz="2600" b="1" dirty="0" err="1" smtClean="0">
                <a:solidFill>
                  <a:srgbClr val="FF0000"/>
                </a:solidFill>
              </a:rPr>
              <a:t>modeling</a:t>
            </a:r>
            <a:r>
              <a:rPr lang="fr-FR" sz="2600" b="1" dirty="0" smtClean="0">
                <a:solidFill>
                  <a:srgbClr val="FF0000"/>
                </a:solidFill>
              </a:rPr>
              <a:t> </a:t>
            </a:r>
            <a:endParaRPr lang="fr-FR" sz="2600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40286" y="3394656"/>
            <a:ext cx="1516010" cy="92333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000090"/>
                </a:solidFill>
              </a:rPr>
              <a:t>Parameters</a:t>
            </a:r>
            <a:endParaRPr lang="fr-FR" dirty="0" smtClean="0">
              <a:solidFill>
                <a:srgbClr val="000090"/>
              </a:solidFill>
            </a:endParaRPr>
          </a:p>
          <a:p>
            <a:r>
              <a:rPr lang="fr-FR" dirty="0" smtClean="0">
                <a:solidFill>
                  <a:srgbClr val="000090"/>
                </a:solidFill>
              </a:rPr>
              <a:t>To </a:t>
            </a:r>
            <a:r>
              <a:rPr lang="fr-FR" dirty="0" err="1" smtClean="0">
                <a:solidFill>
                  <a:srgbClr val="000090"/>
                </a:solidFill>
              </a:rPr>
              <a:t>be</a:t>
            </a:r>
            <a:r>
              <a:rPr lang="fr-FR" dirty="0" smtClean="0">
                <a:solidFill>
                  <a:srgbClr val="000090"/>
                </a:solidFill>
              </a:rPr>
              <a:t> </a:t>
            </a:r>
            <a:r>
              <a:rPr lang="fr-FR" dirty="0" err="1" smtClean="0">
                <a:solidFill>
                  <a:srgbClr val="000090"/>
                </a:solidFill>
              </a:rPr>
              <a:t>inferred</a:t>
            </a:r>
            <a:endParaRPr lang="fr-FR" dirty="0" smtClean="0">
              <a:solidFill>
                <a:srgbClr val="000090"/>
              </a:solidFill>
            </a:endParaRPr>
          </a:p>
          <a:p>
            <a:r>
              <a:rPr lang="fr-FR" dirty="0" err="1" smtClean="0">
                <a:solidFill>
                  <a:srgbClr val="000090"/>
                </a:solidFill>
              </a:rPr>
              <a:t>From</a:t>
            </a:r>
            <a:r>
              <a:rPr lang="fr-FR" dirty="0" smtClean="0">
                <a:solidFill>
                  <a:srgbClr val="000090"/>
                </a:solidFill>
              </a:rPr>
              <a:t> data:  </a:t>
            </a:r>
            <a:endParaRPr lang="fr-FR" dirty="0">
              <a:solidFill>
                <a:srgbClr val="00009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82074" y="3491713"/>
            <a:ext cx="944439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000090"/>
                </a:solidFill>
                <a:sym typeface="Math1" charset="0"/>
              </a:rPr>
              <a:t>  </a:t>
            </a:r>
            <a:r>
              <a:rPr lang="fr-FR" sz="2400" dirty="0">
                <a:solidFill>
                  <a:srgbClr val="000090"/>
                </a:solidFill>
                <a:sym typeface="Math1" charset="0"/>
              </a:rPr>
              <a:t>h</a:t>
            </a:r>
            <a:r>
              <a:rPr lang="fr-FR" sz="2400" baseline="-25000" dirty="0">
                <a:solidFill>
                  <a:srgbClr val="000090"/>
                </a:solidFill>
                <a:sym typeface="Math1" charset="0"/>
              </a:rPr>
              <a:t>i</a:t>
            </a:r>
            <a:r>
              <a:rPr lang="fr-FR" sz="2400" dirty="0">
                <a:solidFill>
                  <a:srgbClr val="000090"/>
                </a:solidFill>
                <a:sym typeface="Math1" charset="0"/>
              </a:rPr>
              <a:t>(A</a:t>
            </a:r>
            <a:r>
              <a:rPr lang="fr-FR" sz="2400" baseline="-25000" dirty="0">
                <a:solidFill>
                  <a:srgbClr val="000090"/>
                </a:solidFill>
                <a:sym typeface="Math1" charset="0"/>
              </a:rPr>
              <a:t>i</a:t>
            </a:r>
            <a:r>
              <a:rPr lang="fr-FR" sz="2400" dirty="0">
                <a:solidFill>
                  <a:srgbClr val="000090"/>
                </a:solidFill>
                <a:sym typeface="Math1" charset="0"/>
              </a:rPr>
              <a:t>) </a:t>
            </a:r>
            <a:endParaRPr lang="fr-FR" sz="2400" baseline="-25000" dirty="0">
              <a:solidFill>
                <a:srgbClr val="00009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489335" y="3502013"/>
            <a:ext cx="6277152" cy="178510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dirty="0" smtClean="0">
                <a:solidFill>
                  <a:srgbClr val="000090"/>
                </a:solidFill>
              </a:rPr>
              <a:t>Local Fields</a:t>
            </a:r>
            <a:r>
              <a:rPr lang="fr-FR" dirty="0" smtClean="0"/>
              <a:t>:           </a:t>
            </a:r>
            <a:r>
              <a:rPr lang="fr-FR" dirty="0" smtClean="0">
                <a:solidFill>
                  <a:srgbClr val="000090"/>
                </a:solidFill>
              </a:rPr>
              <a:t>             </a:t>
            </a:r>
            <a:r>
              <a:rPr lang="fr-FR" dirty="0"/>
              <a:t>:</a:t>
            </a:r>
            <a:r>
              <a:rPr lang="fr-FR" dirty="0" smtClean="0"/>
              <a:t> to </a:t>
            </a:r>
            <a:r>
              <a:rPr lang="fr-FR" dirty="0" err="1" smtClean="0"/>
              <a:t>reproduce</a:t>
            </a:r>
            <a:r>
              <a:rPr lang="fr-FR" dirty="0" smtClean="0"/>
              <a:t>  </a:t>
            </a:r>
            <a:r>
              <a:rPr lang="fr-FR" dirty="0" err="1" smtClean="0"/>
              <a:t>a.a</a:t>
            </a:r>
            <a:r>
              <a:rPr lang="fr-FR" dirty="0" smtClean="0"/>
              <a:t>. conservation                        for </a:t>
            </a:r>
            <a:r>
              <a:rPr lang="fr-FR" dirty="0" err="1" smtClean="0"/>
              <a:t>each</a:t>
            </a:r>
            <a:r>
              <a:rPr lang="fr-FR" dirty="0" smtClean="0"/>
              <a:t> site i and </a:t>
            </a:r>
            <a:r>
              <a:rPr lang="fr-FR" dirty="0" err="1" smtClean="0"/>
              <a:t>amino</a:t>
            </a:r>
            <a:r>
              <a:rPr lang="fr-FR" dirty="0" smtClean="0"/>
              <a:t> </a:t>
            </a:r>
            <a:r>
              <a:rPr lang="fr-FR" dirty="0" err="1" smtClean="0"/>
              <a:t>acid</a:t>
            </a:r>
            <a:r>
              <a:rPr lang="fr-FR" dirty="0" smtClean="0"/>
              <a:t> Ai.</a:t>
            </a:r>
          </a:p>
          <a:p>
            <a:endParaRPr lang="fr-FR" dirty="0"/>
          </a:p>
          <a:p>
            <a:r>
              <a:rPr lang="fr-FR" dirty="0" err="1" smtClean="0">
                <a:solidFill>
                  <a:srgbClr val="000090"/>
                </a:solidFill>
              </a:rPr>
              <a:t>Couplings</a:t>
            </a:r>
            <a:r>
              <a:rPr lang="fr-FR" sz="2000" dirty="0" smtClean="0">
                <a:solidFill>
                  <a:srgbClr val="000090"/>
                </a:solidFill>
              </a:rPr>
              <a:t>:          </a:t>
            </a:r>
            <a:r>
              <a:rPr lang="fr-FR" sz="2000" dirty="0" err="1">
                <a:solidFill>
                  <a:srgbClr val="000090"/>
                </a:solidFill>
                <a:sym typeface="Math1" charset="0"/>
              </a:rPr>
              <a:t>J</a:t>
            </a:r>
            <a:r>
              <a:rPr lang="fr-FR" sz="2000" baseline="-25000" dirty="0" err="1">
                <a:solidFill>
                  <a:srgbClr val="000090"/>
                </a:solidFill>
                <a:sym typeface="Math1" charset="0"/>
              </a:rPr>
              <a:t>ij</a:t>
            </a:r>
            <a:r>
              <a:rPr lang="fr-FR" sz="2000" baseline="-25000" dirty="0">
                <a:solidFill>
                  <a:srgbClr val="000090"/>
                </a:solidFill>
                <a:sym typeface="Math1" charset="0"/>
              </a:rPr>
              <a:t> </a:t>
            </a:r>
            <a:r>
              <a:rPr lang="fr-FR" sz="2000" dirty="0">
                <a:solidFill>
                  <a:srgbClr val="000090"/>
                </a:solidFill>
                <a:sym typeface="Math1" charset="0"/>
              </a:rPr>
              <a:t>(</a:t>
            </a:r>
            <a:r>
              <a:rPr lang="fr-FR" sz="2000" dirty="0" err="1">
                <a:solidFill>
                  <a:srgbClr val="000090"/>
                </a:solidFill>
                <a:sym typeface="Math1" charset="0"/>
              </a:rPr>
              <a:t>A</a:t>
            </a:r>
            <a:r>
              <a:rPr lang="fr-FR" sz="2000" baseline="-25000" dirty="0" err="1">
                <a:solidFill>
                  <a:srgbClr val="000090"/>
                </a:solidFill>
                <a:sym typeface="Math1" charset="0"/>
              </a:rPr>
              <a:t>i</a:t>
            </a:r>
            <a:r>
              <a:rPr lang="fr-FR" sz="2000" dirty="0" err="1">
                <a:solidFill>
                  <a:srgbClr val="000090"/>
                </a:solidFill>
                <a:sym typeface="Math1" charset="0"/>
              </a:rPr>
              <a:t>,A</a:t>
            </a:r>
            <a:r>
              <a:rPr lang="fr-FR" sz="2000" baseline="-25000" dirty="0" err="1">
                <a:solidFill>
                  <a:srgbClr val="000090"/>
                </a:solidFill>
                <a:sym typeface="Math1" charset="0"/>
              </a:rPr>
              <a:t>j</a:t>
            </a:r>
            <a:r>
              <a:rPr lang="fr-FR" sz="2000" dirty="0" smtClean="0">
                <a:solidFill>
                  <a:srgbClr val="000090"/>
                </a:solidFill>
                <a:sym typeface="Math1" charset="0"/>
              </a:rPr>
              <a:t>)       </a:t>
            </a:r>
            <a:r>
              <a:rPr lang="fr-FR" dirty="0" smtClean="0">
                <a:solidFill>
                  <a:srgbClr val="000090"/>
                </a:solidFill>
                <a:sym typeface="Math1" charset="0"/>
              </a:rPr>
              <a:t>:  </a:t>
            </a:r>
            <a:r>
              <a:rPr lang="fr-FR" dirty="0" smtClean="0">
                <a:sym typeface="Math1" charset="0"/>
              </a:rPr>
              <a:t>to </a:t>
            </a:r>
            <a:r>
              <a:rPr lang="fr-FR" dirty="0" err="1" smtClean="0">
                <a:sym typeface="Math1" charset="0"/>
              </a:rPr>
              <a:t>reproduce</a:t>
            </a:r>
            <a:r>
              <a:rPr lang="fr-FR" dirty="0" smtClean="0">
                <a:sym typeface="Math1" charset="0"/>
              </a:rPr>
              <a:t> </a:t>
            </a:r>
            <a:r>
              <a:rPr lang="fr-FR" dirty="0" err="1" smtClean="0">
                <a:sym typeface="Math1" charset="0"/>
              </a:rPr>
              <a:t>covariations</a:t>
            </a:r>
            <a:endParaRPr lang="fr-FR" dirty="0" smtClean="0">
              <a:sym typeface="Math1" charset="0"/>
            </a:endParaRPr>
          </a:p>
          <a:p>
            <a:r>
              <a:rPr lang="fr-FR" dirty="0">
                <a:sym typeface="Math1" charset="0"/>
              </a:rPr>
              <a:t> </a:t>
            </a:r>
            <a:r>
              <a:rPr lang="fr-FR" dirty="0" smtClean="0">
                <a:sym typeface="Math1" charset="0"/>
              </a:rPr>
              <a:t>                                                      for </a:t>
            </a:r>
            <a:r>
              <a:rPr lang="fr-FR" dirty="0" err="1" smtClean="0">
                <a:sym typeface="Math1" charset="0"/>
              </a:rPr>
              <a:t>each</a:t>
            </a:r>
            <a:r>
              <a:rPr lang="fr-FR" dirty="0" smtClean="0">
                <a:sym typeface="Math1" charset="0"/>
              </a:rPr>
              <a:t> pair of sites and </a:t>
            </a:r>
            <a:r>
              <a:rPr lang="fr-FR" dirty="0" err="1" smtClean="0">
                <a:sym typeface="Math1" charset="0"/>
              </a:rPr>
              <a:t>each</a:t>
            </a:r>
            <a:r>
              <a:rPr lang="fr-FR" dirty="0" smtClean="0">
                <a:sym typeface="Math1" charset="0"/>
              </a:rPr>
              <a:t> pair</a:t>
            </a:r>
          </a:p>
          <a:p>
            <a:r>
              <a:rPr lang="fr-FR" dirty="0">
                <a:sym typeface="Math1" charset="0"/>
              </a:rPr>
              <a:t> </a:t>
            </a:r>
            <a:r>
              <a:rPr lang="fr-FR" dirty="0" smtClean="0">
                <a:sym typeface="Math1" charset="0"/>
              </a:rPr>
              <a:t>                                                       of </a:t>
            </a:r>
            <a:r>
              <a:rPr lang="fr-FR" dirty="0" err="1" smtClean="0">
                <a:sym typeface="Math1" charset="0"/>
              </a:rPr>
              <a:t>amino</a:t>
            </a:r>
            <a:r>
              <a:rPr lang="fr-FR" dirty="0" smtClean="0">
                <a:sym typeface="Math1" charset="0"/>
              </a:rPr>
              <a:t> </a:t>
            </a:r>
            <a:r>
              <a:rPr lang="fr-FR" dirty="0" err="1" smtClean="0">
                <a:sym typeface="Math1" charset="0"/>
              </a:rPr>
              <a:t>acid</a:t>
            </a:r>
            <a:r>
              <a:rPr lang="fr-FR" dirty="0" smtClean="0">
                <a:sym typeface="Math1" charset="0"/>
              </a:rPr>
              <a:t> </a:t>
            </a:r>
            <a:r>
              <a:rPr lang="fr-FR" dirty="0" smtClean="0"/>
              <a:t>                 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361210" y="5444186"/>
            <a:ext cx="67029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Inference</a:t>
            </a:r>
            <a:r>
              <a:rPr lang="fr-FR" dirty="0" smtClean="0"/>
              <a:t> is </a:t>
            </a:r>
            <a:r>
              <a:rPr lang="fr-FR" dirty="0" err="1" smtClean="0"/>
              <a:t>difficult</a:t>
            </a:r>
            <a:r>
              <a:rPr lang="fr-FR" dirty="0" smtClean="0"/>
              <a:t>: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dimensional</a:t>
            </a:r>
            <a:r>
              <a:rPr lang="fr-FR" dirty="0" smtClean="0"/>
              <a:t>: a lot of </a:t>
            </a:r>
            <a:r>
              <a:rPr lang="fr-FR" dirty="0" err="1" smtClean="0"/>
              <a:t>parameters</a:t>
            </a:r>
            <a:r>
              <a:rPr lang="fr-FR" dirty="0" smtClean="0"/>
              <a:t>, few data , </a:t>
            </a:r>
          </a:p>
          <a:p>
            <a:endParaRPr lang="fr-FR" dirty="0" smtClean="0"/>
          </a:p>
          <a:p>
            <a:r>
              <a:rPr lang="fr-FR" dirty="0" smtClean="0"/>
              <a:t>Inverse </a:t>
            </a:r>
            <a:r>
              <a:rPr lang="fr-FR" dirty="0" err="1" smtClean="0"/>
              <a:t>problem</a:t>
            </a:r>
            <a:r>
              <a:rPr lang="fr-FR" dirty="0" smtClean="0"/>
              <a:t> is not </a:t>
            </a:r>
            <a:r>
              <a:rPr lang="fr-FR" dirty="0" err="1" smtClean="0"/>
              <a:t>exactly</a:t>
            </a:r>
            <a:r>
              <a:rPr lang="fr-FR" dirty="0" smtClean="0"/>
              <a:t> solvable.</a:t>
            </a:r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22513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879028" y="1780631"/>
            <a:ext cx="3992692" cy="1470025"/>
          </a:xfrm>
        </p:spPr>
        <p:txBody>
          <a:bodyPr>
            <a:no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&amp;  on RNA</a:t>
            </a:r>
            <a:endParaRPr lang="fr-FR" sz="3600" b="1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439936" y="6400800"/>
            <a:ext cx="2086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008000"/>
                </a:solidFill>
              </a:rPr>
              <a:t>Benasque</a:t>
            </a:r>
            <a:r>
              <a:rPr lang="fr-FR" dirty="0" smtClean="0">
                <a:solidFill>
                  <a:srgbClr val="008000"/>
                </a:solidFill>
              </a:rPr>
              <a:t>, July 2018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56368" y="3885435"/>
            <a:ext cx="66232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2000" dirty="0" smtClean="0"/>
          </a:p>
          <a:p>
            <a:r>
              <a:rPr lang="fr-FR" sz="2000" dirty="0"/>
              <a:t>S</a:t>
            </a:r>
            <a:r>
              <a:rPr lang="fr-FR" sz="2000" dirty="0" smtClean="0"/>
              <a:t>. Cocco, </a:t>
            </a:r>
            <a:r>
              <a:rPr lang="fr-FR" sz="2000" i="1" dirty="0" err="1" smtClean="0"/>
              <a:t>Statistical</a:t>
            </a:r>
            <a:r>
              <a:rPr lang="fr-FR" sz="2000" i="1" dirty="0" smtClean="0"/>
              <a:t> </a:t>
            </a:r>
            <a:r>
              <a:rPr lang="fr-FR" sz="2000" i="1" dirty="0" err="1" smtClean="0"/>
              <a:t>Physics</a:t>
            </a:r>
            <a:r>
              <a:rPr lang="fr-FR" sz="2000" i="1" dirty="0" smtClean="0"/>
              <a:t>, CNRS &amp; Ecole Normale Supérieure</a:t>
            </a:r>
            <a:endParaRPr lang="fr-FR" sz="2000" i="1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522363" y="727775"/>
            <a:ext cx="8249103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 smtClean="0">
                <a:solidFill>
                  <a:srgbClr val="FF0000"/>
                </a:solidFill>
              </a:rPr>
              <a:t> </a:t>
            </a:r>
            <a:r>
              <a:rPr lang="fr-FR" sz="3600" b="1" dirty="0" err="1" smtClean="0">
                <a:solidFill>
                  <a:srgbClr val="FF0000"/>
                </a:solidFill>
              </a:rPr>
              <a:t>Sequence</a:t>
            </a:r>
            <a:r>
              <a:rPr lang="fr-FR" sz="3600" b="1" dirty="0" smtClean="0">
                <a:solidFill>
                  <a:srgbClr val="FF0000"/>
                </a:solidFill>
              </a:rPr>
              <a:t> </a:t>
            </a:r>
            <a:r>
              <a:rPr lang="fr-FR" sz="3600" b="1" dirty="0" err="1" smtClean="0">
                <a:solidFill>
                  <a:srgbClr val="FF0000"/>
                </a:solidFill>
              </a:rPr>
              <a:t>Covariation</a:t>
            </a:r>
            <a:r>
              <a:rPr lang="fr-FR" sz="3600" b="1" dirty="0" smtClean="0">
                <a:solidFill>
                  <a:srgbClr val="FF0000"/>
                </a:solidFill>
              </a:rPr>
              <a:t> and</a:t>
            </a:r>
            <a:br>
              <a:rPr lang="fr-FR" sz="3600" b="1" dirty="0" smtClean="0">
                <a:solidFill>
                  <a:srgbClr val="FF0000"/>
                </a:solidFill>
              </a:rPr>
            </a:br>
            <a:r>
              <a:rPr lang="fr-FR" sz="3600" b="1" dirty="0" smtClean="0">
                <a:solidFill>
                  <a:srgbClr val="FF0000"/>
                </a:solidFill>
              </a:rPr>
              <a:t>Direct </a:t>
            </a:r>
            <a:r>
              <a:rPr lang="fr-FR" sz="3600" b="1" dirty="0" err="1" smtClean="0">
                <a:solidFill>
                  <a:srgbClr val="FF0000"/>
                </a:solidFill>
              </a:rPr>
              <a:t>Coupling</a:t>
            </a:r>
            <a:r>
              <a:rPr lang="fr-FR" sz="3600" b="1" dirty="0" smtClean="0">
                <a:solidFill>
                  <a:srgbClr val="FF0000"/>
                </a:solidFill>
              </a:rPr>
              <a:t> </a:t>
            </a:r>
            <a:r>
              <a:rPr lang="fr-FR" sz="3600" b="1" dirty="0" err="1">
                <a:solidFill>
                  <a:srgbClr val="FF0000"/>
                </a:solidFill>
              </a:rPr>
              <a:t>A</a:t>
            </a:r>
            <a:r>
              <a:rPr lang="fr-FR" sz="3600" b="1" dirty="0" err="1" smtClean="0">
                <a:solidFill>
                  <a:srgbClr val="FF0000"/>
                </a:solidFill>
              </a:rPr>
              <a:t>nalysis</a:t>
            </a:r>
            <a:r>
              <a:rPr lang="fr-FR" sz="3600" b="1" dirty="0" smtClean="0">
                <a:solidFill>
                  <a:srgbClr val="FF0000"/>
                </a:solidFill>
              </a:rPr>
              <a:t> on </a:t>
            </a:r>
            <a:r>
              <a:rPr lang="fr-FR" sz="3600" b="1" dirty="0" err="1" smtClean="0">
                <a:solidFill>
                  <a:srgbClr val="FF0000"/>
                </a:solidFill>
              </a:rPr>
              <a:t>Proteins</a:t>
            </a:r>
            <a:endParaRPr lang="fr-FR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158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" y="825500"/>
            <a:ext cx="3759200" cy="2438400"/>
          </a:xfrm>
          <a:prstGeom prst="rect">
            <a:avLst/>
          </a:prstGeom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4064000" y="1778000"/>
            <a:ext cx="3124200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Symbol" charset="0"/>
              <a:buChar char="S"/>
              <a:defRPr/>
            </a:pPr>
            <a:r>
              <a:rPr lang="fr-FR" sz="2000" dirty="0">
                <a:sym typeface="Math1" charset="0"/>
              </a:rPr>
              <a:t>P(A</a:t>
            </a:r>
            <a:r>
              <a:rPr lang="fr-FR" sz="2000" baseline="-25000" dirty="0">
                <a:sym typeface="Math1" charset="0"/>
              </a:rPr>
              <a:t>1</a:t>
            </a:r>
            <a:r>
              <a:rPr lang="fr-FR" sz="2000" dirty="0">
                <a:sym typeface="Math1" charset="0"/>
              </a:rPr>
              <a:t>,...,</a:t>
            </a:r>
            <a:r>
              <a:rPr lang="fr-FR" sz="2000" dirty="0" smtClean="0">
                <a:sym typeface="Math1" charset="0"/>
              </a:rPr>
              <a:t>A</a:t>
            </a:r>
            <a:r>
              <a:rPr lang="fr-FR" sz="2000" baseline="-25000" dirty="0" smtClean="0">
                <a:sym typeface="Math1" charset="0"/>
              </a:rPr>
              <a:t>N</a:t>
            </a:r>
            <a:r>
              <a:rPr lang="fr-FR" sz="2000" dirty="0" smtClean="0">
                <a:sym typeface="Math1" charset="0"/>
              </a:rPr>
              <a:t>)</a:t>
            </a:r>
            <a:r>
              <a:rPr lang="fr-FR" sz="2400" dirty="0" smtClean="0">
                <a:sym typeface="Math1" charset="0"/>
              </a:rPr>
              <a:t> </a:t>
            </a:r>
            <a:r>
              <a:rPr lang="fr-FR" sz="2400" dirty="0" err="1" smtClean="0">
                <a:sym typeface="Math1" charset="0"/>
              </a:rPr>
              <a:t>δ</a:t>
            </a:r>
            <a:r>
              <a:rPr lang="fr-FR" sz="2000" baseline="-25000" dirty="0" smtClean="0"/>
              <a:t>     </a:t>
            </a:r>
            <a:r>
              <a:rPr lang="fr-FR" sz="2000" dirty="0"/>
              <a:t>=</a:t>
            </a:r>
            <a:r>
              <a:rPr lang="fr-FR" sz="2400" dirty="0">
                <a:solidFill>
                  <a:schemeClr val="accent2"/>
                </a:solidFill>
                <a:sym typeface="Math1" charset="0"/>
              </a:rPr>
              <a:t> </a:t>
            </a:r>
            <a:r>
              <a:rPr lang="fr-FR" sz="2000" baseline="-25000" dirty="0"/>
              <a:t> </a:t>
            </a:r>
            <a:r>
              <a:rPr lang="fr-FR" sz="2000" dirty="0">
                <a:solidFill>
                  <a:srgbClr val="FF0000"/>
                </a:solidFill>
              </a:rPr>
              <a:t>f</a:t>
            </a:r>
            <a:r>
              <a:rPr lang="fr-FR" sz="2000" i="1" baseline="-25000" dirty="0">
                <a:solidFill>
                  <a:srgbClr val="FF0000"/>
                </a:solidFill>
              </a:rPr>
              <a:t>i</a:t>
            </a:r>
            <a:r>
              <a:rPr lang="fr-FR" sz="2000" dirty="0">
                <a:solidFill>
                  <a:srgbClr val="FF0000"/>
                </a:solidFill>
              </a:rPr>
              <a:t>(A)</a:t>
            </a:r>
            <a:r>
              <a:rPr lang="fr-FR" sz="2000" dirty="0"/>
              <a:t> </a:t>
            </a:r>
            <a:r>
              <a:rPr lang="fr-FR" sz="2000" dirty="0" smtClean="0"/>
              <a:t> </a:t>
            </a:r>
            <a:endParaRPr lang="fr-FR" sz="2000" i="0" dirty="0" smtClean="0">
              <a:cs typeface="+mn-cs"/>
            </a:endParaRPr>
          </a:p>
          <a:p>
            <a:pPr>
              <a:defRPr/>
            </a:pPr>
            <a:r>
              <a:rPr lang="fr-FR" sz="2000" i="0" dirty="0" smtClean="0">
                <a:cs typeface="+mn-cs"/>
              </a:rPr>
              <a:t>               </a:t>
            </a:r>
            <a:endParaRPr lang="fr-FR" sz="2400" i="0" dirty="0">
              <a:cs typeface="+mn-cs"/>
            </a:endParaRPr>
          </a:p>
          <a:p>
            <a:pPr>
              <a:defRPr/>
            </a:pPr>
            <a:endParaRPr lang="fr-FR" sz="2400" i="0" dirty="0"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29311" y="3269734"/>
            <a:ext cx="563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f</a:t>
            </a:r>
            <a:r>
              <a:rPr lang="fr-FR" i="1" baseline="-25000" dirty="0">
                <a:solidFill>
                  <a:srgbClr val="FF0000"/>
                </a:solidFill>
              </a:rPr>
              <a:t>i</a:t>
            </a:r>
            <a:r>
              <a:rPr lang="fr-FR" dirty="0">
                <a:solidFill>
                  <a:srgbClr val="FF0000"/>
                </a:solidFill>
              </a:rPr>
              <a:t>(</a:t>
            </a:r>
            <a:r>
              <a:rPr lang="fr-FR" dirty="0" smtClean="0">
                <a:solidFill>
                  <a:srgbClr val="FF0000"/>
                </a:solidFill>
              </a:rPr>
              <a:t>A)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702511" y="3155434"/>
            <a:ext cx="569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f</a:t>
            </a:r>
            <a:r>
              <a:rPr lang="fr-FR" i="1" baseline="-25000" dirty="0" err="1" smtClean="0">
                <a:solidFill>
                  <a:srgbClr val="FF0000"/>
                </a:solidFill>
              </a:rPr>
              <a:t>J</a:t>
            </a:r>
            <a:r>
              <a:rPr lang="fr-FR" dirty="0" smtClean="0">
                <a:solidFill>
                  <a:srgbClr val="FF0000"/>
                </a:solidFill>
              </a:rPr>
              <a:t>(B)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694363" y="2019300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 smtClean="0"/>
              <a:t>A,A</a:t>
            </a:r>
            <a:r>
              <a:rPr lang="fr-FR" sz="900" b="1" dirty="0" err="1" smtClean="0"/>
              <a:t>i</a:t>
            </a:r>
            <a:endParaRPr lang="fr-FR" sz="900" b="1" dirty="0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4051300" y="2349500"/>
            <a:ext cx="5588000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Symbol" charset="0"/>
              <a:buChar char="S"/>
              <a:defRPr/>
            </a:pPr>
            <a:r>
              <a:rPr lang="fr-FR" sz="2000" dirty="0" smtClean="0">
                <a:sym typeface="Math1" charset="0"/>
              </a:rPr>
              <a:t>P</a:t>
            </a:r>
            <a:r>
              <a:rPr lang="fr-FR" sz="2000" dirty="0">
                <a:sym typeface="Math1" charset="0"/>
              </a:rPr>
              <a:t>(A</a:t>
            </a:r>
            <a:r>
              <a:rPr lang="fr-FR" sz="2000" baseline="-25000" dirty="0">
                <a:sym typeface="Math1" charset="0"/>
              </a:rPr>
              <a:t>1</a:t>
            </a:r>
            <a:r>
              <a:rPr lang="fr-FR" sz="2000" dirty="0">
                <a:sym typeface="Math1" charset="0"/>
              </a:rPr>
              <a:t>,...,</a:t>
            </a:r>
            <a:r>
              <a:rPr lang="fr-FR" sz="2000" dirty="0" smtClean="0">
                <a:sym typeface="Math1" charset="0"/>
              </a:rPr>
              <a:t>A</a:t>
            </a:r>
            <a:r>
              <a:rPr lang="fr-FR" sz="2000" baseline="-25000" dirty="0" smtClean="0">
                <a:sym typeface="Math1" charset="0"/>
              </a:rPr>
              <a:t>N</a:t>
            </a:r>
            <a:r>
              <a:rPr lang="fr-FR" sz="2000" dirty="0" smtClean="0">
                <a:sym typeface="Math1" charset="0"/>
              </a:rPr>
              <a:t>) </a:t>
            </a:r>
            <a:r>
              <a:rPr lang="fr-FR" sz="2400" dirty="0" err="1" smtClean="0">
                <a:sym typeface="Math1" charset="0"/>
              </a:rPr>
              <a:t>δ</a:t>
            </a:r>
            <a:r>
              <a:rPr lang="fr-FR" sz="2400" dirty="0" smtClean="0">
                <a:sym typeface="Math1" charset="0"/>
              </a:rPr>
              <a:t>   </a:t>
            </a:r>
            <a:r>
              <a:rPr lang="fr-FR" sz="2400" dirty="0" err="1" smtClean="0">
                <a:sym typeface="Math1" charset="0"/>
              </a:rPr>
              <a:t>δ</a:t>
            </a:r>
            <a:r>
              <a:rPr lang="fr-FR" sz="2400" dirty="0" smtClean="0">
                <a:sym typeface="Math1" charset="0"/>
              </a:rPr>
              <a:t>  </a:t>
            </a:r>
            <a:r>
              <a:rPr lang="fr-FR" sz="2000" baseline="-25000" dirty="0" smtClean="0"/>
              <a:t>     </a:t>
            </a:r>
            <a:r>
              <a:rPr lang="fr-FR" sz="2000" dirty="0"/>
              <a:t>=</a:t>
            </a:r>
            <a:r>
              <a:rPr lang="fr-FR" sz="2400" dirty="0">
                <a:solidFill>
                  <a:schemeClr val="accent2"/>
                </a:solidFill>
                <a:sym typeface="Math1" charset="0"/>
              </a:rPr>
              <a:t> </a:t>
            </a:r>
            <a:r>
              <a:rPr lang="fr-FR" sz="2000" baseline="-25000" dirty="0"/>
              <a:t> </a:t>
            </a:r>
            <a:r>
              <a:rPr lang="fr-FR" sz="2000" dirty="0" err="1">
                <a:solidFill>
                  <a:srgbClr val="FF0000"/>
                </a:solidFill>
              </a:rPr>
              <a:t>f</a:t>
            </a:r>
            <a:r>
              <a:rPr lang="fr-FR" sz="2000" i="1" baseline="-25000" dirty="0" err="1">
                <a:solidFill>
                  <a:srgbClr val="FF0000"/>
                </a:solidFill>
              </a:rPr>
              <a:t>ij</a:t>
            </a:r>
            <a:r>
              <a:rPr lang="fr-FR" sz="2000" dirty="0">
                <a:solidFill>
                  <a:srgbClr val="FF0000"/>
                </a:solidFill>
              </a:rPr>
              <a:t>(A,B)</a:t>
            </a:r>
            <a:r>
              <a:rPr lang="fr-FR" sz="2000" dirty="0"/>
              <a:t>  </a:t>
            </a:r>
          </a:p>
          <a:p>
            <a:pPr>
              <a:defRPr/>
            </a:pPr>
            <a:r>
              <a:rPr lang="fr-FR" sz="2000" i="0" dirty="0" smtClean="0">
                <a:cs typeface="+mn-cs"/>
              </a:rPr>
              <a:t>               </a:t>
            </a:r>
            <a:endParaRPr lang="fr-FR" sz="2400" i="0" dirty="0">
              <a:cs typeface="+mn-cs"/>
            </a:endParaRPr>
          </a:p>
          <a:p>
            <a:pPr>
              <a:defRPr/>
            </a:pPr>
            <a:endParaRPr lang="fr-FR" sz="2400" i="0" dirty="0">
              <a:cs typeface="+mn-cs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681663" y="2565400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 smtClean="0"/>
              <a:t>A,A</a:t>
            </a:r>
            <a:r>
              <a:rPr lang="fr-FR" sz="900" b="1" dirty="0" err="1" smtClean="0"/>
              <a:t>i</a:t>
            </a:r>
            <a:endParaRPr lang="fr-FR" sz="9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6088063" y="2552700"/>
            <a:ext cx="432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 smtClean="0"/>
              <a:t>B,A</a:t>
            </a:r>
            <a:r>
              <a:rPr lang="fr-FR" sz="900" b="1" dirty="0" err="1" smtClean="0"/>
              <a:t>i</a:t>
            </a:r>
            <a:endParaRPr lang="fr-FR" sz="900" b="1" dirty="0"/>
          </a:p>
        </p:txBody>
      </p:sp>
      <p:sp>
        <p:nvSpPr>
          <p:cNvPr id="12" name="Rectangle 11"/>
          <p:cNvSpPr/>
          <p:nvPr/>
        </p:nvSpPr>
        <p:spPr>
          <a:xfrm>
            <a:off x="1884402" y="3726934"/>
            <a:ext cx="783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dirty="0" err="1">
                <a:solidFill>
                  <a:srgbClr val="FF0000"/>
                </a:solidFill>
              </a:rPr>
              <a:t>f</a:t>
            </a:r>
            <a:r>
              <a:rPr lang="fr-FR" i="1" baseline="-25000" dirty="0" err="1">
                <a:solidFill>
                  <a:srgbClr val="FF0000"/>
                </a:solidFill>
              </a:rPr>
              <a:t>ij</a:t>
            </a:r>
            <a:r>
              <a:rPr lang="fr-FR" dirty="0">
                <a:solidFill>
                  <a:srgbClr val="FF0000"/>
                </a:solidFill>
              </a:rPr>
              <a:t>(A,B)</a:t>
            </a:r>
            <a:r>
              <a:rPr lang="fr-FR" dirty="0"/>
              <a:t>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21300" y="3711545"/>
            <a:ext cx="35051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ym typeface="Math1" charset="0"/>
              </a:rPr>
              <a:t>                          e</a:t>
            </a:r>
            <a:endParaRPr lang="fr-FR" sz="2000" dirty="0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241300" y="5626100"/>
            <a:ext cx="9194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i="0" dirty="0" smtClean="0">
                <a:cs typeface="+mn-cs"/>
              </a:rPr>
              <a:t>S</a:t>
            </a:r>
            <a:r>
              <a:rPr lang="fr-FR" sz="2400" i="0" baseline="-25000" dirty="0" smtClean="0">
                <a:cs typeface="+mn-cs"/>
              </a:rPr>
              <a:t> </a:t>
            </a:r>
            <a:r>
              <a:rPr lang="fr-FR" sz="2400" i="0" dirty="0" smtClean="0">
                <a:cs typeface="+mn-cs"/>
              </a:rPr>
              <a:t> </a:t>
            </a:r>
            <a:r>
              <a:rPr lang="fr-FR" sz="2400" i="0" dirty="0">
                <a:cs typeface="+mn-cs"/>
              </a:rPr>
              <a:t>=  log Z[{</a:t>
            </a:r>
            <a:r>
              <a:rPr lang="fr-FR" sz="2400" i="0" dirty="0" err="1" smtClean="0">
                <a:solidFill>
                  <a:schemeClr val="tx2"/>
                </a:solidFill>
                <a:cs typeface="+mn-cs"/>
                <a:sym typeface="Math1" charset="0"/>
              </a:rPr>
              <a:t>J</a:t>
            </a:r>
            <a:r>
              <a:rPr lang="fr-FR" sz="2400" i="0" baseline="-25000" dirty="0" err="1" smtClean="0">
                <a:solidFill>
                  <a:schemeClr val="tx2"/>
                </a:solidFill>
                <a:cs typeface="+mn-cs"/>
                <a:sym typeface="Math1" charset="0"/>
              </a:rPr>
              <a:t>ij</a:t>
            </a:r>
            <a:r>
              <a:rPr lang="fr-FR" sz="2400" dirty="0" smtClean="0">
                <a:solidFill>
                  <a:schemeClr val="tx2"/>
                </a:solidFill>
                <a:sym typeface="Math1" charset="0"/>
              </a:rPr>
              <a:t>(A,B)</a:t>
            </a:r>
            <a:r>
              <a:rPr lang="fr-FR" sz="2400" i="0" dirty="0" smtClean="0">
                <a:solidFill>
                  <a:schemeClr val="tx2"/>
                </a:solidFill>
                <a:cs typeface="+mn-cs"/>
              </a:rPr>
              <a:t>,</a:t>
            </a:r>
            <a:r>
              <a:rPr lang="fr-FR" sz="2400" i="0" dirty="0" smtClean="0">
                <a:solidFill>
                  <a:schemeClr val="tx2"/>
                </a:solidFill>
                <a:cs typeface="+mn-cs"/>
                <a:sym typeface="Math1" charset="0"/>
              </a:rPr>
              <a:t>h</a:t>
            </a:r>
            <a:r>
              <a:rPr lang="fr-FR" sz="2400" i="0" baseline="-25000" dirty="0" smtClean="0">
                <a:solidFill>
                  <a:schemeClr val="tx2"/>
                </a:solidFill>
                <a:cs typeface="+mn-cs"/>
                <a:sym typeface="Math1" charset="0"/>
              </a:rPr>
              <a:t>i</a:t>
            </a:r>
            <a:r>
              <a:rPr lang="fr-FR" sz="2400" i="0" dirty="0" smtClean="0">
                <a:solidFill>
                  <a:schemeClr val="tx2"/>
                </a:solidFill>
                <a:cs typeface="+mn-cs"/>
                <a:sym typeface="Math1" charset="0"/>
              </a:rPr>
              <a:t>(A)</a:t>
            </a:r>
            <a:r>
              <a:rPr lang="fr-FR" sz="2400" i="0" dirty="0" smtClean="0">
                <a:cs typeface="+mn-cs"/>
                <a:sym typeface="Math1" charset="0"/>
              </a:rPr>
              <a:t>}</a:t>
            </a:r>
            <a:r>
              <a:rPr lang="fr-FR" sz="2400" i="0" dirty="0">
                <a:cs typeface="+mn-cs"/>
              </a:rPr>
              <a:t>] - </a:t>
            </a:r>
            <a:r>
              <a:rPr lang="fr-FR" sz="2400" i="0" dirty="0">
                <a:cs typeface="+mn-cs"/>
                <a:sym typeface="Symbol" charset="0"/>
              </a:rPr>
              <a:t></a:t>
            </a:r>
            <a:r>
              <a:rPr lang="fr-FR" sz="2400" i="0" dirty="0">
                <a:cs typeface="+mn-cs"/>
              </a:rPr>
              <a:t> </a:t>
            </a:r>
            <a:r>
              <a:rPr lang="fr-FR" sz="2400" dirty="0" err="1">
                <a:solidFill>
                  <a:srgbClr val="000090"/>
                </a:solidFill>
                <a:sym typeface="Math1" charset="0"/>
              </a:rPr>
              <a:t>J</a:t>
            </a:r>
            <a:r>
              <a:rPr lang="fr-FR" sz="2400" i="0" baseline="-25000" dirty="0" err="1" smtClean="0">
                <a:solidFill>
                  <a:srgbClr val="000090"/>
                </a:solidFill>
                <a:cs typeface="+mn-cs"/>
                <a:sym typeface="Math1" charset="0"/>
              </a:rPr>
              <a:t>ij</a:t>
            </a:r>
            <a:r>
              <a:rPr lang="fr-FR" sz="2400" baseline="-25000" dirty="0" smtClean="0">
                <a:solidFill>
                  <a:srgbClr val="000090"/>
                </a:solidFill>
                <a:sym typeface="Math1" charset="0"/>
              </a:rPr>
              <a:t> </a:t>
            </a:r>
            <a:r>
              <a:rPr lang="fr-FR" sz="2400" dirty="0" smtClean="0">
                <a:solidFill>
                  <a:srgbClr val="000090"/>
                </a:solidFill>
                <a:sym typeface="Math1" charset="0"/>
              </a:rPr>
              <a:t>(A,</a:t>
            </a:r>
            <a:r>
              <a:rPr lang="fr-FR" sz="2400" dirty="0">
                <a:solidFill>
                  <a:srgbClr val="000090"/>
                </a:solidFill>
                <a:sym typeface="Math1" charset="0"/>
              </a:rPr>
              <a:t>B</a:t>
            </a:r>
            <a:r>
              <a:rPr lang="fr-FR" sz="2400" dirty="0" smtClean="0">
                <a:solidFill>
                  <a:srgbClr val="000090"/>
                </a:solidFill>
                <a:sym typeface="Math1" charset="0"/>
              </a:rPr>
              <a:t>)</a:t>
            </a:r>
            <a:r>
              <a:rPr lang="fr-FR" sz="2000" i="0" dirty="0" smtClean="0">
                <a:solidFill>
                  <a:srgbClr val="000090"/>
                </a:solidFill>
                <a:cs typeface="+mn-cs"/>
                <a:sym typeface="Math1" charset="0"/>
              </a:rPr>
              <a:t>  </a:t>
            </a:r>
            <a:r>
              <a:rPr lang="fr-FR" sz="2400" dirty="0" err="1" smtClean="0">
                <a:solidFill>
                  <a:srgbClr val="FF0000"/>
                </a:solidFill>
                <a:sym typeface="Math1" charset="0"/>
              </a:rPr>
              <a:t>f</a:t>
            </a:r>
            <a:r>
              <a:rPr lang="fr-FR" sz="2400" i="0" baseline="-25000" dirty="0" err="1" smtClean="0">
                <a:solidFill>
                  <a:srgbClr val="FF0000"/>
                </a:solidFill>
                <a:cs typeface="+mn-cs"/>
              </a:rPr>
              <a:t>ij</a:t>
            </a:r>
            <a:r>
              <a:rPr lang="fr-FR" sz="2400" dirty="0" smtClean="0">
                <a:solidFill>
                  <a:srgbClr val="FF0000"/>
                </a:solidFill>
              </a:rPr>
              <a:t>(A,B)</a:t>
            </a:r>
            <a:r>
              <a:rPr lang="fr-FR" sz="2400" i="0" dirty="0" smtClean="0">
                <a:solidFill>
                  <a:srgbClr val="FF0000"/>
                </a:solidFill>
                <a:cs typeface="+mn-cs"/>
                <a:sym typeface="Math1" charset="0"/>
              </a:rPr>
              <a:t> </a:t>
            </a:r>
            <a:r>
              <a:rPr lang="fr-FR" sz="2400" i="0" dirty="0">
                <a:cs typeface="+mn-cs"/>
                <a:sym typeface="Math1" charset="0"/>
              </a:rPr>
              <a:t>- </a:t>
            </a:r>
            <a:r>
              <a:rPr lang="fr-FR" sz="2400" i="0" dirty="0">
                <a:cs typeface="+mn-cs"/>
                <a:sym typeface="Symbol" charset="0"/>
              </a:rPr>
              <a:t></a:t>
            </a:r>
            <a:r>
              <a:rPr lang="fr-FR" sz="2400" i="0" dirty="0">
                <a:cs typeface="+mn-cs"/>
                <a:sym typeface="Math1" charset="0"/>
              </a:rPr>
              <a:t> </a:t>
            </a:r>
            <a:r>
              <a:rPr lang="fr-FR" sz="2400" i="0" dirty="0" smtClean="0">
                <a:solidFill>
                  <a:srgbClr val="000090"/>
                </a:solidFill>
                <a:cs typeface="+mn-cs"/>
                <a:sym typeface="Math1" charset="0"/>
              </a:rPr>
              <a:t>h</a:t>
            </a:r>
            <a:r>
              <a:rPr lang="fr-FR" sz="2400" i="0" baseline="-25000" dirty="0" smtClean="0">
                <a:solidFill>
                  <a:srgbClr val="000090"/>
                </a:solidFill>
                <a:cs typeface="+mn-cs"/>
                <a:sym typeface="Math1" charset="0"/>
              </a:rPr>
              <a:t>i</a:t>
            </a:r>
            <a:r>
              <a:rPr lang="fr-FR" sz="2400" i="0" dirty="0" smtClean="0">
                <a:solidFill>
                  <a:srgbClr val="000090"/>
                </a:solidFill>
                <a:cs typeface="+mn-cs"/>
                <a:sym typeface="Math1" charset="0"/>
              </a:rPr>
              <a:t>(A)  </a:t>
            </a:r>
            <a:r>
              <a:rPr lang="fr-FR" sz="2400" i="0" dirty="0" smtClean="0">
                <a:solidFill>
                  <a:srgbClr val="FF0000"/>
                </a:solidFill>
                <a:cs typeface="+mn-cs"/>
                <a:sym typeface="Math1" charset="0"/>
              </a:rPr>
              <a:t>f</a:t>
            </a:r>
            <a:r>
              <a:rPr lang="fr-FR" sz="2400" i="0" baseline="-25000" dirty="0" smtClean="0">
                <a:solidFill>
                  <a:srgbClr val="FF0000"/>
                </a:solidFill>
                <a:cs typeface="+mn-cs"/>
                <a:sym typeface="Math1" charset="0"/>
              </a:rPr>
              <a:t>i</a:t>
            </a:r>
            <a:r>
              <a:rPr lang="fr-FR" sz="2400" i="0" dirty="0" smtClean="0">
                <a:solidFill>
                  <a:srgbClr val="FF0000"/>
                </a:solidFill>
                <a:cs typeface="+mn-cs"/>
                <a:sym typeface="Math1" charset="0"/>
              </a:rPr>
              <a:t>(A) </a:t>
            </a:r>
            <a:endParaRPr lang="fr-FR" sz="2400" i="0" baseline="-25000" dirty="0">
              <a:solidFill>
                <a:srgbClr val="008000"/>
              </a:solidFill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190500" y="6308725"/>
            <a:ext cx="26089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dirty="0" err="1" smtClean="0">
                <a:solidFill>
                  <a:srgbClr val="008000"/>
                </a:solidFill>
              </a:rPr>
              <a:t>Regolarization</a:t>
            </a:r>
            <a:r>
              <a:rPr lang="fr-FR" dirty="0" smtClean="0">
                <a:solidFill>
                  <a:srgbClr val="008000"/>
                </a:solidFill>
              </a:rPr>
              <a:t> </a:t>
            </a:r>
            <a:r>
              <a:rPr lang="fr-FR" dirty="0" err="1" smtClean="0">
                <a:solidFill>
                  <a:srgbClr val="008000"/>
                </a:solidFill>
              </a:rPr>
              <a:t>is</a:t>
            </a:r>
            <a:r>
              <a:rPr lang="fr-FR" dirty="0" smtClean="0">
                <a:solidFill>
                  <a:srgbClr val="008000"/>
                </a:solidFill>
              </a:rPr>
              <a:t> </a:t>
            </a:r>
            <a:r>
              <a:rPr lang="fr-FR" dirty="0" err="1" smtClean="0">
                <a:solidFill>
                  <a:srgbClr val="008000"/>
                </a:solidFill>
              </a:rPr>
              <a:t>needed</a:t>
            </a:r>
            <a:r>
              <a:rPr lang="fr-FR" dirty="0" smtClean="0">
                <a:solidFill>
                  <a:srgbClr val="008000"/>
                </a:solidFill>
              </a:rPr>
              <a:t> </a:t>
            </a:r>
            <a:r>
              <a:rPr lang="fr-FR" dirty="0" smtClean="0"/>
              <a:t>!  </a:t>
            </a:r>
            <a:endParaRPr lang="fr-FR" i="0" dirty="0">
              <a:solidFill>
                <a:srgbClr val="008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15900" y="5067300"/>
            <a:ext cx="6394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/>
              <a:t>Problem</a:t>
            </a:r>
            <a:r>
              <a:rPr lang="fr-FR" sz="2000" dirty="0" smtClean="0"/>
              <a:t> </a:t>
            </a:r>
            <a:r>
              <a:rPr lang="fr-FR" sz="2000" dirty="0" err="1" smtClean="0"/>
              <a:t>rewritten</a:t>
            </a:r>
            <a:r>
              <a:rPr lang="fr-FR" sz="2000" dirty="0" smtClean="0"/>
              <a:t> as the </a:t>
            </a:r>
            <a:r>
              <a:rPr lang="fr-FR" sz="2000" dirty="0" err="1" smtClean="0"/>
              <a:t>Minimization</a:t>
            </a:r>
            <a:r>
              <a:rPr lang="fr-FR" sz="2000" dirty="0" smtClean="0"/>
              <a:t> of the Cross </a:t>
            </a:r>
            <a:r>
              <a:rPr lang="fr-FR" sz="2000" dirty="0" err="1" smtClean="0"/>
              <a:t>Entropy</a:t>
            </a:r>
            <a:endParaRPr lang="fr-FR" sz="2000" dirty="0"/>
          </a:p>
        </p:txBody>
      </p:sp>
      <p:cxnSp>
        <p:nvCxnSpPr>
          <p:cNvPr id="22" name="Connecteur droit 21"/>
          <p:cNvCxnSpPr/>
          <p:nvPr/>
        </p:nvCxnSpPr>
        <p:spPr>
          <a:xfrm flipV="1">
            <a:off x="6874456" y="4092546"/>
            <a:ext cx="1952044" cy="26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006836" y="4069834"/>
            <a:ext cx="1785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Z[{</a:t>
            </a:r>
            <a:r>
              <a:rPr lang="fr-FR" dirty="0" err="1">
                <a:solidFill>
                  <a:srgbClr val="000090"/>
                </a:solidFill>
                <a:sym typeface="Math1" charset="0"/>
              </a:rPr>
              <a:t>J</a:t>
            </a:r>
            <a:r>
              <a:rPr lang="fr-FR" baseline="-25000" dirty="0" err="1">
                <a:solidFill>
                  <a:srgbClr val="000090"/>
                </a:solidFill>
                <a:sym typeface="Math1" charset="0"/>
              </a:rPr>
              <a:t>ij</a:t>
            </a:r>
            <a:r>
              <a:rPr lang="fr-FR" dirty="0">
                <a:solidFill>
                  <a:srgbClr val="000090"/>
                </a:solidFill>
                <a:sym typeface="Math1" charset="0"/>
              </a:rPr>
              <a:t>(</a:t>
            </a:r>
            <a:r>
              <a:rPr lang="fr-FR" dirty="0" err="1">
                <a:solidFill>
                  <a:srgbClr val="000090"/>
                </a:solidFill>
                <a:sym typeface="Math1" charset="0"/>
              </a:rPr>
              <a:t>A</a:t>
            </a:r>
            <a:r>
              <a:rPr lang="fr-FR" baseline="-25000" dirty="0" err="1">
                <a:solidFill>
                  <a:srgbClr val="000090"/>
                </a:solidFill>
                <a:sym typeface="Math1" charset="0"/>
              </a:rPr>
              <a:t>i</a:t>
            </a:r>
            <a:r>
              <a:rPr lang="fr-FR" dirty="0" err="1">
                <a:solidFill>
                  <a:srgbClr val="000090"/>
                </a:solidFill>
                <a:sym typeface="Math1" charset="0"/>
              </a:rPr>
              <a:t>,A</a:t>
            </a:r>
            <a:r>
              <a:rPr lang="fr-FR" baseline="-25000" dirty="0" err="1">
                <a:solidFill>
                  <a:srgbClr val="000090"/>
                </a:solidFill>
                <a:sym typeface="Math1" charset="0"/>
              </a:rPr>
              <a:t>j</a:t>
            </a:r>
            <a:r>
              <a:rPr lang="fr-FR" dirty="0">
                <a:solidFill>
                  <a:srgbClr val="000090"/>
                </a:solidFill>
                <a:sym typeface="Math1" charset="0"/>
              </a:rPr>
              <a:t>)</a:t>
            </a:r>
            <a:r>
              <a:rPr lang="fr-FR" dirty="0">
                <a:solidFill>
                  <a:srgbClr val="000090"/>
                </a:solidFill>
              </a:rPr>
              <a:t>,</a:t>
            </a:r>
            <a:r>
              <a:rPr lang="fr-FR" dirty="0">
                <a:solidFill>
                  <a:srgbClr val="000090"/>
                </a:solidFill>
                <a:sym typeface="Math1" charset="0"/>
              </a:rPr>
              <a:t>h</a:t>
            </a:r>
            <a:r>
              <a:rPr lang="fr-FR" baseline="-25000" dirty="0">
                <a:solidFill>
                  <a:srgbClr val="000090"/>
                </a:solidFill>
                <a:sym typeface="Math1" charset="0"/>
              </a:rPr>
              <a:t>i</a:t>
            </a:r>
            <a:r>
              <a:rPr lang="fr-FR" dirty="0">
                <a:solidFill>
                  <a:srgbClr val="000090"/>
                </a:solidFill>
                <a:sym typeface="Math1" charset="0"/>
              </a:rPr>
              <a:t>(A</a:t>
            </a:r>
            <a:r>
              <a:rPr lang="fr-FR" baseline="-25000" dirty="0">
                <a:solidFill>
                  <a:srgbClr val="000090"/>
                </a:solidFill>
                <a:sym typeface="Math1" charset="0"/>
              </a:rPr>
              <a:t>i</a:t>
            </a:r>
            <a:r>
              <a:rPr lang="fr-FR" dirty="0">
                <a:solidFill>
                  <a:srgbClr val="000090"/>
                </a:solidFill>
                <a:sym typeface="Math1" charset="0"/>
              </a:rPr>
              <a:t>)}</a:t>
            </a:r>
            <a:r>
              <a:rPr lang="fr-FR" dirty="0"/>
              <a:t>]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963356" y="3358634"/>
            <a:ext cx="2068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ym typeface="Symbol" charset="0"/>
              </a:rPr>
              <a:t></a:t>
            </a:r>
            <a:r>
              <a:rPr lang="fr-FR" dirty="0" smtClean="0"/>
              <a:t> </a:t>
            </a:r>
            <a:r>
              <a:rPr lang="fr-FR" dirty="0" err="1">
                <a:solidFill>
                  <a:srgbClr val="000090"/>
                </a:solidFill>
                <a:sym typeface="Math1" charset="0"/>
              </a:rPr>
              <a:t>J</a:t>
            </a:r>
            <a:r>
              <a:rPr lang="fr-FR" baseline="-25000" dirty="0" err="1">
                <a:solidFill>
                  <a:srgbClr val="000090"/>
                </a:solidFill>
                <a:sym typeface="Math1" charset="0"/>
              </a:rPr>
              <a:t>ij</a:t>
            </a:r>
            <a:r>
              <a:rPr lang="fr-FR" baseline="-25000" dirty="0">
                <a:solidFill>
                  <a:srgbClr val="000090"/>
                </a:solidFill>
                <a:sym typeface="Math1" charset="0"/>
              </a:rPr>
              <a:t> </a:t>
            </a:r>
            <a:r>
              <a:rPr lang="fr-FR" dirty="0">
                <a:solidFill>
                  <a:srgbClr val="000090"/>
                </a:solidFill>
                <a:sym typeface="Math1" charset="0"/>
              </a:rPr>
              <a:t> (</a:t>
            </a:r>
            <a:r>
              <a:rPr lang="fr-FR" dirty="0" err="1">
                <a:solidFill>
                  <a:srgbClr val="000090"/>
                </a:solidFill>
                <a:sym typeface="Math1" charset="0"/>
              </a:rPr>
              <a:t>A</a:t>
            </a:r>
            <a:r>
              <a:rPr lang="fr-FR" baseline="-25000" dirty="0" err="1">
                <a:solidFill>
                  <a:srgbClr val="000090"/>
                </a:solidFill>
                <a:sym typeface="Math1" charset="0"/>
              </a:rPr>
              <a:t>i</a:t>
            </a:r>
            <a:r>
              <a:rPr lang="fr-FR" dirty="0" err="1">
                <a:solidFill>
                  <a:srgbClr val="000090"/>
                </a:solidFill>
                <a:sym typeface="Math1" charset="0"/>
              </a:rPr>
              <a:t>,A</a:t>
            </a:r>
            <a:r>
              <a:rPr lang="fr-FR" baseline="-25000" dirty="0" err="1">
                <a:solidFill>
                  <a:srgbClr val="000090"/>
                </a:solidFill>
                <a:sym typeface="Math1" charset="0"/>
              </a:rPr>
              <a:t>j</a:t>
            </a:r>
            <a:r>
              <a:rPr lang="fr-FR" dirty="0">
                <a:solidFill>
                  <a:srgbClr val="000090"/>
                </a:solidFill>
                <a:sym typeface="Math1" charset="0"/>
              </a:rPr>
              <a:t>)  </a:t>
            </a:r>
            <a:r>
              <a:rPr lang="fr-FR" dirty="0" smtClean="0">
                <a:solidFill>
                  <a:srgbClr val="000090"/>
                </a:solidFill>
                <a:sym typeface="Math1" charset="0"/>
              </a:rPr>
              <a:t>+</a:t>
            </a:r>
            <a:r>
              <a:rPr lang="fr-FR" dirty="0" smtClean="0">
                <a:sym typeface="Math1" charset="0"/>
              </a:rPr>
              <a:t> </a:t>
            </a:r>
            <a:r>
              <a:rPr lang="fr-FR" dirty="0">
                <a:sym typeface="Symbol" charset="0"/>
              </a:rPr>
              <a:t></a:t>
            </a:r>
            <a:r>
              <a:rPr lang="fr-FR" dirty="0">
                <a:sym typeface="Math1" charset="0"/>
              </a:rPr>
              <a:t> </a:t>
            </a:r>
            <a:r>
              <a:rPr lang="fr-FR" dirty="0">
                <a:solidFill>
                  <a:srgbClr val="000090"/>
                </a:solidFill>
                <a:sym typeface="Math1" charset="0"/>
              </a:rPr>
              <a:t>h</a:t>
            </a:r>
            <a:r>
              <a:rPr lang="fr-FR" baseline="-25000" dirty="0">
                <a:solidFill>
                  <a:srgbClr val="000090"/>
                </a:solidFill>
                <a:sym typeface="Math1" charset="0"/>
              </a:rPr>
              <a:t>i</a:t>
            </a:r>
            <a:r>
              <a:rPr lang="fr-FR" dirty="0">
                <a:solidFill>
                  <a:srgbClr val="000090"/>
                </a:solidFill>
                <a:sym typeface="Math1" charset="0"/>
              </a:rPr>
              <a:t>(A</a:t>
            </a:r>
            <a:r>
              <a:rPr lang="fr-FR" baseline="-25000" dirty="0">
                <a:solidFill>
                  <a:srgbClr val="000090"/>
                </a:solidFill>
                <a:sym typeface="Math1" charset="0"/>
              </a:rPr>
              <a:t>i</a:t>
            </a:r>
            <a:r>
              <a:rPr lang="fr-FR" dirty="0">
                <a:solidFill>
                  <a:srgbClr val="000090"/>
                </a:solidFill>
                <a:sym typeface="Math1" charset="0"/>
              </a:rPr>
              <a:t>) </a:t>
            </a:r>
            <a:endParaRPr lang="fr-FR" baseline="-25000" dirty="0">
              <a:solidFill>
                <a:srgbClr val="000090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3924300" y="3902046"/>
            <a:ext cx="1465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Potts</a:t>
            </a:r>
            <a:r>
              <a:rPr lang="fr-FR" b="1" dirty="0" smtClean="0"/>
              <a:t> Model :</a:t>
            </a:r>
            <a:endParaRPr lang="fr-FR" b="1" dirty="0"/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6959600" y="3581400"/>
            <a:ext cx="30864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00" dirty="0" smtClean="0"/>
              <a:t>i&lt;</a:t>
            </a:r>
            <a:r>
              <a:rPr lang="fr-FR" sz="1000" i="0" dirty="0" smtClean="0">
                <a:cs typeface="+mn-cs"/>
              </a:rPr>
              <a:t>j</a:t>
            </a:r>
            <a:endParaRPr lang="fr-FR" sz="1000" i="0" dirty="0">
              <a:cs typeface="+mn-cs"/>
            </a:endParaRP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8178800" y="3594100"/>
            <a:ext cx="21409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00" dirty="0" smtClean="0"/>
              <a:t>i</a:t>
            </a:r>
            <a:endParaRPr lang="fr-FR" sz="1000" i="0" dirty="0">
              <a:cs typeface="+mn-cs"/>
            </a:endParaRP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3340100" y="5969000"/>
            <a:ext cx="5166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00" dirty="0" smtClean="0"/>
              <a:t>i&lt;</a:t>
            </a:r>
            <a:r>
              <a:rPr lang="fr-FR" sz="1000" i="0" dirty="0" err="1" smtClean="0">
                <a:cs typeface="+mn-cs"/>
              </a:rPr>
              <a:t>j,A,B</a:t>
            </a:r>
            <a:endParaRPr lang="fr-FR" sz="1000" i="0" dirty="0">
              <a:cs typeface="+mn-cs"/>
            </a:endParaRP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5676900" y="59563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100" dirty="0" err="1" smtClean="0"/>
              <a:t>i</a:t>
            </a:r>
            <a:r>
              <a:rPr lang="fr-FR" sz="1100" i="0" dirty="0" err="1" smtClean="0"/>
              <a:t>,A</a:t>
            </a:r>
            <a:endParaRPr lang="fr-FR" sz="1100" i="0" dirty="0"/>
          </a:p>
        </p:txBody>
      </p:sp>
      <p:sp>
        <p:nvSpPr>
          <p:cNvPr id="31" name="ZoneTexte 30"/>
          <p:cNvSpPr txBox="1"/>
          <p:nvPr/>
        </p:nvSpPr>
        <p:spPr>
          <a:xfrm>
            <a:off x="3949700" y="204470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{A}</a:t>
            </a:r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>
            <a:off x="3962400" y="261620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{A}</a:t>
            </a:r>
            <a:endParaRPr lang="fr-FR" dirty="0"/>
          </a:p>
        </p:txBody>
      </p:sp>
      <p:sp>
        <p:nvSpPr>
          <p:cNvPr id="33" name="ZoneTexte 32"/>
          <p:cNvSpPr txBox="1"/>
          <p:nvPr/>
        </p:nvSpPr>
        <p:spPr>
          <a:xfrm>
            <a:off x="3822700" y="939800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{</a:t>
            </a:r>
            <a:r>
              <a:rPr lang="fr-FR" dirty="0" err="1" smtClean="0"/>
              <a:t>A</a:t>
            </a:r>
            <a:r>
              <a:rPr lang="fr-FR" baseline="-25000" dirty="0" err="1" smtClean="0"/>
              <a:t>i</a:t>
            </a:r>
            <a:r>
              <a:rPr lang="fr-FR" baseline="30000" dirty="0" err="1" smtClean="0"/>
              <a:t>m</a:t>
            </a:r>
            <a:r>
              <a:rPr lang="fr-FR" dirty="0"/>
              <a:t>|</a:t>
            </a:r>
            <a:r>
              <a:rPr lang="fr-FR" dirty="0" smtClean="0"/>
              <a:t> i=1,..,N ;m=1,..M}</a:t>
            </a:r>
            <a:endParaRPr lang="fr-FR" dirty="0"/>
          </a:p>
        </p:txBody>
      </p:sp>
      <p:sp>
        <p:nvSpPr>
          <p:cNvPr id="34" name="Rectangle 33"/>
          <p:cNvSpPr/>
          <p:nvPr/>
        </p:nvSpPr>
        <p:spPr>
          <a:xfrm>
            <a:off x="441203" y="107434"/>
            <a:ext cx="842650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err="1">
                <a:solidFill>
                  <a:srgbClr val="FF0000"/>
                </a:solidFill>
              </a:rPr>
              <a:t>Inference</a:t>
            </a:r>
            <a:r>
              <a:rPr lang="fr-FR" sz="3200" b="1" dirty="0">
                <a:solidFill>
                  <a:srgbClr val="FF0000"/>
                </a:solidFill>
              </a:rPr>
              <a:t> of </a:t>
            </a:r>
            <a:r>
              <a:rPr lang="fr-FR" sz="3200" b="1" dirty="0" err="1" smtClean="0">
                <a:solidFill>
                  <a:srgbClr val="FF0000"/>
                </a:solidFill>
              </a:rPr>
              <a:t>couplings</a:t>
            </a:r>
            <a:r>
              <a:rPr lang="fr-FR" sz="3200" b="1" dirty="0" smtClean="0">
                <a:solidFill>
                  <a:srgbClr val="FF0000"/>
                </a:solidFill>
              </a:rPr>
              <a:t> and </a:t>
            </a:r>
            <a:r>
              <a:rPr lang="fr-FR" sz="3200" b="1" dirty="0" err="1" smtClean="0">
                <a:solidFill>
                  <a:srgbClr val="FF0000"/>
                </a:solidFill>
              </a:rPr>
              <a:t>fields</a:t>
            </a:r>
            <a:r>
              <a:rPr lang="fr-FR" sz="3200" b="1" dirty="0" smtClean="0">
                <a:solidFill>
                  <a:srgbClr val="FF0000"/>
                </a:solidFill>
              </a:rPr>
              <a:t> </a:t>
            </a:r>
            <a:r>
              <a:rPr lang="fr-FR" sz="3200" b="1" dirty="0">
                <a:solidFill>
                  <a:srgbClr val="FF0000"/>
                </a:solidFill>
              </a:rPr>
              <a:t>for </a:t>
            </a:r>
            <a:r>
              <a:rPr lang="fr-FR" sz="3200" b="1" dirty="0" err="1">
                <a:solidFill>
                  <a:srgbClr val="FF0000"/>
                </a:solidFill>
              </a:rPr>
              <a:t>Potts</a:t>
            </a:r>
            <a:r>
              <a:rPr lang="fr-FR" sz="3200" b="1" dirty="0">
                <a:solidFill>
                  <a:srgbClr val="FF0000"/>
                </a:solidFill>
              </a:rPr>
              <a:t> </a:t>
            </a:r>
            <a:r>
              <a:rPr lang="fr-FR" sz="3200" b="1" dirty="0" smtClean="0">
                <a:solidFill>
                  <a:srgbClr val="FF0000"/>
                </a:solidFill>
              </a:rPr>
              <a:t>model</a:t>
            </a:r>
            <a:endParaRPr lang="fr-FR" sz="3200" dirty="0"/>
          </a:p>
        </p:txBody>
      </p:sp>
      <p:sp>
        <p:nvSpPr>
          <p:cNvPr id="35" name="Rectangle 34"/>
          <p:cNvSpPr/>
          <p:nvPr/>
        </p:nvSpPr>
        <p:spPr>
          <a:xfrm>
            <a:off x="5358357" y="3892034"/>
            <a:ext cx="1449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ym typeface="Math1" charset="0"/>
              </a:rPr>
              <a:t>P(A</a:t>
            </a:r>
            <a:r>
              <a:rPr lang="fr-FR" baseline="-25000" dirty="0">
                <a:sym typeface="Math1" charset="0"/>
              </a:rPr>
              <a:t>1</a:t>
            </a:r>
            <a:r>
              <a:rPr lang="fr-FR" dirty="0">
                <a:sym typeface="Math1" charset="0"/>
              </a:rPr>
              <a:t>,...,A</a:t>
            </a:r>
            <a:r>
              <a:rPr lang="fr-FR" baseline="-25000" dirty="0">
                <a:sym typeface="Math1" charset="0"/>
              </a:rPr>
              <a:t>N</a:t>
            </a:r>
            <a:r>
              <a:rPr lang="fr-FR" dirty="0">
                <a:sym typeface="Math1" charset="0"/>
              </a:rPr>
              <a:t>)   =</a:t>
            </a:r>
            <a:endParaRPr lang="fr-FR" dirty="0"/>
          </a:p>
        </p:txBody>
      </p:sp>
      <p:sp>
        <p:nvSpPr>
          <p:cNvPr id="36" name="ZoneTexte 35"/>
          <p:cNvSpPr txBox="1"/>
          <p:nvPr/>
        </p:nvSpPr>
        <p:spPr>
          <a:xfrm>
            <a:off x="533400" y="4597400"/>
            <a:ext cx="4748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21 N+21</a:t>
            </a:r>
            <a:r>
              <a:rPr lang="fr-FR" baseline="30000" dirty="0" smtClean="0"/>
              <a:t>2  </a:t>
            </a:r>
            <a:r>
              <a:rPr lang="fr-FR" dirty="0" smtClean="0"/>
              <a:t>N (N-1)/2 </a:t>
            </a:r>
            <a:r>
              <a:rPr lang="fr-FR" dirty="0" err="1" smtClean="0"/>
              <a:t>Coupled</a:t>
            </a:r>
            <a:r>
              <a:rPr lang="fr-FR" dirty="0" smtClean="0"/>
              <a:t> </a:t>
            </a:r>
            <a:r>
              <a:rPr lang="fr-FR" dirty="0" err="1" smtClean="0"/>
              <a:t>equations</a:t>
            </a:r>
            <a:r>
              <a:rPr lang="fr-FR" dirty="0" smtClean="0"/>
              <a:t> to </a:t>
            </a:r>
            <a:r>
              <a:rPr lang="fr-FR" dirty="0" err="1" smtClean="0"/>
              <a:t>solve</a:t>
            </a:r>
            <a:r>
              <a:rPr lang="fr-FR" dirty="0" smtClean="0"/>
              <a:t>!!</a:t>
            </a:r>
            <a:endParaRPr lang="fr-FR" baseline="30000" dirty="0"/>
          </a:p>
        </p:txBody>
      </p:sp>
      <p:sp>
        <p:nvSpPr>
          <p:cNvPr id="37" name="Rectangle 36"/>
          <p:cNvSpPr/>
          <p:nvPr/>
        </p:nvSpPr>
        <p:spPr>
          <a:xfrm>
            <a:off x="224051" y="459053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FF0000"/>
                </a:solidFill>
                <a:sym typeface="Symbol" charset="0"/>
              </a:rPr>
              <a:t></a:t>
            </a:r>
            <a:endParaRPr lang="fr-FR" dirty="0"/>
          </a:p>
        </p:txBody>
      </p:sp>
      <p:sp>
        <p:nvSpPr>
          <p:cNvPr id="38" name="Rectangle 37"/>
          <p:cNvSpPr/>
          <p:nvPr/>
        </p:nvSpPr>
        <p:spPr>
          <a:xfrm rot="10800000" flipH="1">
            <a:off x="7315199" y="2075934"/>
            <a:ext cx="4445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0000"/>
                </a:solidFill>
                <a:sym typeface="Symbol" charset="0"/>
              </a:rPr>
              <a:t></a:t>
            </a:r>
            <a:endParaRPr lang="fr-FR" dirty="0"/>
          </a:p>
        </p:txBody>
      </p:sp>
      <p:cxnSp>
        <p:nvCxnSpPr>
          <p:cNvPr id="40" name="Connecteur droit avec flèche 39"/>
          <p:cNvCxnSpPr/>
          <p:nvPr/>
        </p:nvCxnSpPr>
        <p:spPr>
          <a:xfrm flipH="1">
            <a:off x="2390679" y="3568700"/>
            <a:ext cx="290374" cy="2217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>
            <a:off x="1795502" y="3530600"/>
            <a:ext cx="303076" cy="2217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7203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36841" y="0"/>
            <a:ext cx="9630868" cy="72898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ZoneTexte 4"/>
          <p:cNvSpPr txBox="1"/>
          <p:nvPr/>
        </p:nvSpPr>
        <p:spPr>
          <a:xfrm>
            <a:off x="6263161" y="1195705"/>
            <a:ext cx="27751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Information on: </a:t>
            </a:r>
          </a:p>
          <a:p>
            <a:pPr marL="285750" indent="-285750">
              <a:buFontTx/>
              <a:buChar char="-"/>
            </a:pPr>
            <a:r>
              <a:rPr lang="fr-FR" sz="2000" u="sng" dirty="0" smtClean="0"/>
              <a:t>Structure</a:t>
            </a:r>
          </a:p>
          <a:p>
            <a:pPr marL="285750" indent="-285750">
              <a:buFontTx/>
              <a:buChar char="-"/>
            </a:pPr>
            <a:r>
              <a:rPr lang="fr-FR" sz="2000" u="sng" dirty="0" err="1" smtClean="0"/>
              <a:t>Mutational</a:t>
            </a:r>
            <a:r>
              <a:rPr lang="fr-FR" sz="2000" u="sng" dirty="0" smtClean="0"/>
              <a:t> </a:t>
            </a:r>
            <a:r>
              <a:rPr lang="fr-FR" sz="2000" u="sng" dirty="0" err="1" smtClean="0"/>
              <a:t>Landscape</a:t>
            </a:r>
            <a:endParaRPr lang="fr-FR" sz="2000" u="sng" dirty="0"/>
          </a:p>
        </p:txBody>
      </p:sp>
      <p:sp>
        <p:nvSpPr>
          <p:cNvPr id="6" name="ZoneTexte 5"/>
          <p:cNvSpPr txBox="1"/>
          <p:nvPr/>
        </p:nvSpPr>
        <p:spPr>
          <a:xfrm>
            <a:off x="547648" y="227837"/>
            <a:ext cx="184666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28647" y="177037"/>
            <a:ext cx="7359333" cy="58477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 Multi-</a:t>
            </a:r>
            <a:r>
              <a:rPr lang="fr-FR" sz="3200" b="1" dirty="0" err="1" smtClean="0">
                <a:solidFill>
                  <a:srgbClr val="FF0000"/>
                </a:solidFill>
              </a:rPr>
              <a:t>sequence</a:t>
            </a:r>
            <a:r>
              <a:rPr lang="fr-FR" sz="3200" b="1" dirty="0" smtClean="0">
                <a:solidFill>
                  <a:srgbClr val="FF0000"/>
                </a:solidFill>
              </a:rPr>
              <a:t> alignements (MSA)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846189" y="4093586"/>
            <a:ext cx="222622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FF0000"/>
                </a:solidFill>
              </a:rPr>
              <a:t>Big</a:t>
            </a:r>
            <a:r>
              <a:rPr lang="fr-FR" sz="2400" b="1" dirty="0" smtClean="0">
                <a:solidFill>
                  <a:srgbClr val="FF0000"/>
                </a:solidFill>
              </a:rPr>
              <a:t> data </a:t>
            </a:r>
            <a:r>
              <a:rPr lang="fr-FR" dirty="0" smtClean="0"/>
              <a:t>bases!</a:t>
            </a:r>
          </a:p>
          <a:p>
            <a:r>
              <a:rPr lang="fr-FR" sz="1600" i="1" dirty="0" smtClean="0"/>
              <a:t> PFAM/RFAM</a:t>
            </a:r>
            <a:endParaRPr lang="fr-FR" sz="1600" i="1" dirty="0"/>
          </a:p>
          <a:p>
            <a:r>
              <a:rPr lang="fr-FR" sz="1600" i="1" dirty="0" smtClean="0"/>
              <a:t>15,000 </a:t>
            </a:r>
            <a:r>
              <a:rPr lang="fr-FR" sz="1600" i="1" dirty="0" err="1"/>
              <a:t>protein</a:t>
            </a:r>
            <a:r>
              <a:rPr lang="fr-FR" sz="1600" i="1" dirty="0"/>
              <a:t> </a:t>
            </a:r>
            <a:r>
              <a:rPr lang="fr-FR" sz="1600" i="1" dirty="0" err="1"/>
              <a:t>families</a:t>
            </a:r>
            <a:endParaRPr lang="fr-FR" sz="1600" i="1" dirty="0"/>
          </a:p>
          <a:p>
            <a:r>
              <a:rPr lang="fr-FR" sz="1600" i="1" dirty="0" err="1" smtClean="0"/>
              <a:t>thousands</a:t>
            </a:r>
            <a:r>
              <a:rPr lang="fr-FR" sz="1600" i="1" dirty="0" smtClean="0"/>
              <a:t> of </a:t>
            </a:r>
            <a:r>
              <a:rPr lang="fr-FR" sz="1600" i="1" dirty="0" err="1" smtClean="0"/>
              <a:t>sequences</a:t>
            </a:r>
            <a:r>
              <a:rPr lang="fr-FR" sz="1600" i="1" dirty="0" smtClean="0"/>
              <a:t> </a:t>
            </a:r>
          </a:p>
          <a:p>
            <a:r>
              <a:rPr lang="fr-FR" sz="1600" i="1" dirty="0"/>
              <a:t>f</a:t>
            </a:r>
            <a:r>
              <a:rPr lang="fr-FR" sz="1600" i="1" dirty="0" smtClean="0"/>
              <a:t>or </a:t>
            </a:r>
            <a:r>
              <a:rPr lang="fr-FR" sz="1600" i="1" dirty="0" err="1" smtClean="0"/>
              <a:t>each</a:t>
            </a:r>
            <a:r>
              <a:rPr lang="fr-FR" sz="1600" i="1" dirty="0" smtClean="0"/>
              <a:t>…</a:t>
            </a:r>
          </a:p>
        </p:txBody>
      </p:sp>
      <p:sp>
        <p:nvSpPr>
          <p:cNvPr id="9" name="Rectangle 8"/>
          <p:cNvSpPr/>
          <p:nvPr/>
        </p:nvSpPr>
        <p:spPr>
          <a:xfrm>
            <a:off x="6949153" y="6303698"/>
            <a:ext cx="13735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sym typeface="Math1" charset="0"/>
              </a:rPr>
              <a:t>P(A</a:t>
            </a:r>
            <a:r>
              <a:rPr lang="fr-FR" b="1" baseline="-25000" dirty="0">
                <a:solidFill>
                  <a:srgbClr val="FF0000"/>
                </a:solidFill>
                <a:sym typeface="Math1" charset="0"/>
              </a:rPr>
              <a:t>1</a:t>
            </a:r>
            <a:r>
              <a:rPr lang="fr-FR" b="1" dirty="0">
                <a:solidFill>
                  <a:srgbClr val="FF0000"/>
                </a:solidFill>
                <a:sym typeface="Math1" charset="0"/>
              </a:rPr>
              <a:t>,...,A</a:t>
            </a:r>
            <a:r>
              <a:rPr lang="fr-FR" b="1" baseline="-25000" dirty="0">
                <a:solidFill>
                  <a:srgbClr val="FF0000"/>
                </a:solidFill>
                <a:sym typeface="Math1" charset="0"/>
              </a:rPr>
              <a:t>N</a:t>
            </a:r>
            <a:r>
              <a:rPr lang="fr-FR" b="1" dirty="0" smtClean="0">
                <a:solidFill>
                  <a:srgbClr val="FF0000"/>
                </a:solidFill>
                <a:sym typeface="Math1" charset="0"/>
              </a:rPr>
              <a:t>) ?   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719420" y="5669829"/>
            <a:ext cx="2313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Model </a:t>
            </a:r>
            <a:r>
              <a:rPr lang="fr-FR" b="1" dirty="0" err="1" smtClean="0">
                <a:solidFill>
                  <a:srgbClr val="FF0000"/>
                </a:solidFill>
              </a:rPr>
              <a:t>Probability</a:t>
            </a:r>
            <a:r>
              <a:rPr lang="fr-FR" b="1" dirty="0" smtClean="0">
                <a:solidFill>
                  <a:srgbClr val="FF0000"/>
                </a:solidFill>
              </a:rPr>
              <a:t> for</a:t>
            </a:r>
          </a:p>
          <a:p>
            <a:r>
              <a:rPr lang="fr-FR" b="1" dirty="0" err="1" smtClean="0">
                <a:solidFill>
                  <a:srgbClr val="FF0000"/>
                </a:solidFill>
              </a:rPr>
              <a:t>Sequences</a:t>
            </a:r>
            <a:r>
              <a:rPr lang="fr-FR" b="1" dirty="0" smtClean="0">
                <a:solidFill>
                  <a:srgbClr val="FF0000"/>
                </a:solidFill>
              </a:rPr>
              <a:t> in the MSA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2883" y="6170116"/>
            <a:ext cx="226664" cy="38483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 descr="Sans tit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78" y="911461"/>
            <a:ext cx="380869" cy="1208586"/>
          </a:xfrm>
          <a:prstGeom prst="rect">
            <a:avLst/>
          </a:prstGeom>
          <a:ln>
            <a:noFill/>
          </a:ln>
        </p:spPr>
      </p:pic>
      <p:pic>
        <p:nvPicPr>
          <p:cNvPr id="12" name="Image 11" descr="Unknown-1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13" y="2892651"/>
            <a:ext cx="446981" cy="352755"/>
          </a:xfrm>
          <a:prstGeom prst="rect">
            <a:avLst/>
          </a:prstGeom>
        </p:spPr>
      </p:pic>
      <p:pic>
        <p:nvPicPr>
          <p:cNvPr id="13" name="Image 12" descr="drosophila-big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39" y="4242088"/>
            <a:ext cx="348872" cy="38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148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Connecteur droit avec flèche 60"/>
          <p:cNvCxnSpPr/>
          <p:nvPr/>
        </p:nvCxnSpPr>
        <p:spPr>
          <a:xfrm>
            <a:off x="2117336" y="2240208"/>
            <a:ext cx="1255393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3380448" y="5340429"/>
            <a:ext cx="36209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8000"/>
                </a:solidFill>
                <a:sym typeface="Math1" charset="0"/>
              </a:rPr>
              <a:t>                          </a:t>
            </a:r>
            <a:endParaRPr lang="fr-FR" sz="2800" dirty="0">
              <a:solidFill>
                <a:srgbClr val="008000"/>
              </a:solidFill>
            </a:endParaRPr>
          </a:p>
        </p:txBody>
      </p:sp>
      <p:cxnSp>
        <p:nvCxnSpPr>
          <p:cNvPr id="34" name="Connecteur droit 33"/>
          <p:cNvCxnSpPr/>
          <p:nvPr/>
        </p:nvCxnSpPr>
        <p:spPr>
          <a:xfrm flipV="1">
            <a:off x="5725091" y="4143532"/>
            <a:ext cx="1886407" cy="440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5725091" y="3848225"/>
            <a:ext cx="0" cy="282781"/>
          </a:xfrm>
          <a:prstGeom prst="line">
            <a:avLst/>
          </a:prstGeom>
          <a:ln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7611498" y="3831187"/>
            <a:ext cx="0" cy="316752"/>
          </a:xfrm>
          <a:prstGeom prst="line">
            <a:avLst/>
          </a:prstGeom>
          <a:ln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>
            <a:off x="5404586" y="4146387"/>
            <a:ext cx="1677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Correlation</a:t>
            </a:r>
            <a:endParaRPr lang="fr-FR" dirty="0" smtClean="0">
              <a:solidFill>
                <a:srgbClr val="FF0000"/>
              </a:solidFill>
            </a:endParaRPr>
          </a:p>
          <a:p>
            <a:r>
              <a:rPr lang="fr-FR" dirty="0" smtClean="0">
                <a:solidFill>
                  <a:srgbClr val="FF0000"/>
                </a:solidFill>
              </a:rPr>
              <a:t>        </a:t>
            </a:r>
            <a:r>
              <a:rPr lang="fr-FR" dirty="0" err="1" smtClean="0">
                <a:solidFill>
                  <a:srgbClr val="000000"/>
                </a:solidFill>
              </a:rPr>
              <a:t>Covariation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596137" y="4143532"/>
            <a:ext cx="9162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f</a:t>
            </a:r>
            <a:r>
              <a:rPr lang="fr-FR" baseline="-25000" dirty="0" err="1" smtClean="0">
                <a:solidFill>
                  <a:srgbClr val="FF0000"/>
                </a:solidFill>
              </a:rPr>
              <a:t>ij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>
                <a:solidFill>
                  <a:srgbClr val="FF0000"/>
                </a:solidFill>
              </a:rPr>
              <a:t>(</a:t>
            </a:r>
            <a:r>
              <a:rPr lang="fr-FR" dirty="0" err="1" smtClean="0">
                <a:solidFill>
                  <a:srgbClr val="FF0000"/>
                </a:solidFill>
              </a:rPr>
              <a:t>A</a:t>
            </a:r>
            <a:r>
              <a:rPr lang="fr-FR" baseline="-25000" dirty="0" err="1">
                <a:solidFill>
                  <a:srgbClr val="FF0000"/>
                </a:solidFill>
              </a:rPr>
              <a:t>i</a:t>
            </a:r>
            <a:r>
              <a:rPr lang="fr-FR" dirty="0" err="1" smtClean="0">
                <a:solidFill>
                  <a:srgbClr val="FF0000"/>
                </a:solidFill>
              </a:rPr>
              <a:t>,A</a:t>
            </a:r>
            <a:r>
              <a:rPr lang="fr-FR" baseline="-25000" dirty="0" err="1" smtClean="0">
                <a:solidFill>
                  <a:srgbClr val="FF0000"/>
                </a:solidFill>
              </a:rPr>
              <a:t>j</a:t>
            </a:r>
            <a:r>
              <a:rPr lang="fr-FR" dirty="0" smtClean="0">
                <a:solidFill>
                  <a:srgbClr val="FF0000"/>
                </a:solidFill>
              </a:rPr>
              <a:t>)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 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43" name="Connecteur droit avec flèche 42"/>
          <p:cNvCxnSpPr/>
          <p:nvPr/>
        </p:nvCxnSpPr>
        <p:spPr>
          <a:xfrm flipV="1">
            <a:off x="8049146" y="3918933"/>
            <a:ext cx="0" cy="45062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7414678" y="4330188"/>
            <a:ext cx="1747594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Frequency</a:t>
            </a:r>
            <a:r>
              <a:rPr lang="fr-FR" dirty="0" smtClean="0">
                <a:solidFill>
                  <a:srgbClr val="FF0000"/>
                </a:solidFill>
              </a:rPr>
              <a:t> f</a:t>
            </a:r>
            <a:r>
              <a:rPr lang="fr-FR" baseline="-25000" dirty="0" smtClean="0">
                <a:solidFill>
                  <a:srgbClr val="FF0000"/>
                </a:solidFill>
              </a:rPr>
              <a:t>i</a:t>
            </a:r>
            <a:r>
              <a:rPr lang="fr-FR" dirty="0" smtClean="0">
                <a:solidFill>
                  <a:srgbClr val="FF0000"/>
                </a:solidFill>
              </a:rPr>
              <a:t> (A</a:t>
            </a:r>
            <a:r>
              <a:rPr lang="fr-FR" baseline="-25000" dirty="0">
                <a:solidFill>
                  <a:srgbClr val="FF0000"/>
                </a:solidFill>
              </a:rPr>
              <a:t>i</a:t>
            </a:r>
            <a:r>
              <a:rPr lang="fr-FR" dirty="0" smtClean="0">
                <a:solidFill>
                  <a:srgbClr val="FF0000"/>
                </a:solidFill>
              </a:rPr>
              <a:t>):</a:t>
            </a:r>
          </a:p>
          <a:p>
            <a:r>
              <a:rPr lang="fr-FR" dirty="0" smtClean="0"/>
              <a:t>Conservation</a:t>
            </a:r>
            <a:endParaRPr lang="fr-FR" dirty="0"/>
          </a:p>
        </p:txBody>
      </p:sp>
      <p:sp>
        <p:nvSpPr>
          <p:cNvPr id="71" name="ZoneTexte 70"/>
          <p:cNvSpPr txBox="1"/>
          <p:nvPr/>
        </p:nvSpPr>
        <p:spPr>
          <a:xfrm>
            <a:off x="20640" y="102964"/>
            <a:ext cx="7184173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3366FF"/>
                </a:solidFill>
              </a:rPr>
              <a:t>	</a:t>
            </a:r>
            <a:r>
              <a:rPr lang="fr-FR" sz="2800" b="1" dirty="0" err="1" smtClean="0">
                <a:solidFill>
                  <a:srgbClr val="3366FF"/>
                </a:solidFill>
              </a:rPr>
              <a:t>Statistical</a:t>
            </a:r>
            <a:r>
              <a:rPr lang="fr-FR" sz="2800" b="1" dirty="0" smtClean="0">
                <a:solidFill>
                  <a:srgbClr val="3366FF"/>
                </a:solidFill>
              </a:rPr>
              <a:t> </a:t>
            </a:r>
            <a:r>
              <a:rPr lang="fr-FR" sz="2800" b="1" dirty="0" err="1" smtClean="0">
                <a:solidFill>
                  <a:srgbClr val="3366FF"/>
                </a:solidFill>
              </a:rPr>
              <a:t>Physics</a:t>
            </a:r>
            <a:r>
              <a:rPr lang="fr-FR" sz="2800" b="1" dirty="0" smtClean="0">
                <a:solidFill>
                  <a:srgbClr val="3366FF"/>
                </a:solidFill>
              </a:rPr>
              <a:t> of Inverse </a:t>
            </a:r>
            <a:r>
              <a:rPr lang="fr-FR" sz="2800" b="1" dirty="0" err="1" smtClean="0">
                <a:solidFill>
                  <a:srgbClr val="3366FF"/>
                </a:solidFill>
              </a:rPr>
              <a:t>Problems</a:t>
            </a:r>
            <a:endParaRPr lang="fr-FR" sz="2800" b="1" dirty="0">
              <a:solidFill>
                <a:srgbClr val="3366FF"/>
              </a:solidFill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1910471" y="1196566"/>
            <a:ext cx="163216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3366FF"/>
                </a:solidFill>
              </a:rPr>
              <a:t> </a:t>
            </a:r>
            <a:r>
              <a:rPr lang="fr-FR" dirty="0" smtClean="0">
                <a:solidFill>
                  <a:srgbClr val="3366FF"/>
                </a:solidFill>
              </a:rPr>
              <a:t>Structural, </a:t>
            </a:r>
            <a:r>
              <a:rPr lang="fr-FR" dirty="0" err="1" smtClean="0">
                <a:solidFill>
                  <a:srgbClr val="3366FF"/>
                </a:solidFill>
              </a:rPr>
              <a:t>functional</a:t>
            </a:r>
            <a:r>
              <a:rPr lang="fr-FR" dirty="0" smtClean="0">
                <a:solidFill>
                  <a:srgbClr val="3366FF"/>
                </a:solidFill>
              </a:rPr>
              <a:t> </a:t>
            </a:r>
            <a:r>
              <a:rPr lang="fr-FR" dirty="0" err="1">
                <a:solidFill>
                  <a:srgbClr val="3366FF"/>
                </a:solidFill>
              </a:rPr>
              <a:t>c</a:t>
            </a:r>
            <a:r>
              <a:rPr lang="fr-FR" dirty="0" err="1" smtClean="0">
                <a:solidFill>
                  <a:srgbClr val="3366FF"/>
                </a:solidFill>
              </a:rPr>
              <a:t>onstraints</a:t>
            </a:r>
            <a:endParaRPr lang="fr-FR" dirty="0">
              <a:solidFill>
                <a:srgbClr val="3366FF"/>
              </a:solidFill>
            </a:endParaRPr>
          </a:p>
        </p:txBody>
      </p:sp>
      <p:pic>
        <p:nvPicPr>
          <p:cNvPr id="68" name="Image 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6250" y="1039147"/>
            <a:ext cx="4457700" cy="431800"/>
          </a:xfrm>
          <a:prstGeom prst="rect">
            <a:avLst/>
          </a:prstGeom>
        </p:spPr>
      </p:pic>
      <p:sp>
        <p:nvSpPr>
          <p:cNvPr id="69" name="ZoneTexte 68"/>
          <p:cNvSpPr txBox="1"/>
          <p:nvPr/>
        </p:nvSpPr>
        <p:spPr>
          <a:xfrm>
            <a:off x="4058334" y="1377720"/>
            <a:ext cx="400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R   </a:t>
            </a:r>
          </a:p>
          <a:p>
            <a:pPr algn="just"/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F</a:t>
            </a:r>
          </a:p>
          <a:p>
            <a:pPr algn="just"/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H</a:t>
            </a:r>
            <a:endParaRPr lang="fr-FR" sz="2000" dirty="0" smtClean="0">
              <a:solidFill>
                <a:schemeClr val="bg1">
                  <a:lumMod val="50000"/>
                </a:schemeClr>
              </a:solidFill>
              <a:latin typeface="Tahoma"/>
              <a:cs typeface="Tahoma"/>
            </a:endParaRPr>
          </a:p>
          <a:p>
            <a:pPr algn="just"/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K  </a:t>
            </a:r>
          </a:p>
          <a:p>
            <a:pPr algn="just"/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R  </a:t>
            </a:r>
          </a:p>
          <a:p>
            <a:pPr algn="just"/>
            <a:r>
              <a:rPr lang="fr-FR" sz="2000" dirty="0" err="1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T</a:t>
            </a:r>
            <a:endParaRPr lang="fr-FR" sz="2000" dirty="0" smtClean="0">
              <a:solidFill>
                <a:srgbClr val="0000FF"/>
              </a:solidFill>
              <a:latin typeface="Tahoma"/>
              <a:cs typeface="Tahoma"/>
            </a:endParaRPr>
          </a:p>
          <a:p>
            <a:pPr algn="just"/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K</a:t>
            </a:r>
          </a:p>
          <a:p>
            <a:pPr algn="just"/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R</a:t>
            </a:r>
            <a:endParaRPr lang="fr-FR" sz="2000" dirty="0" smtClean="0">
              <a:solidFill>
                <a:srgbClr val="0000FF"/>
              </a:solidFill>
              <a:latin typeface="Tahoma"/>
              <a:cs typeface="Tahoma"/>
            </a:endParaRPr>
          </a:p>
        </p:txBody>
      </p:sp>
      <p:sp>
        <p:nvSpPr>
          <p:cNvPr id="72" name="ZoneTexte 71"/>
          <p:cNvSpPr txBox="1"/>
          <p:nvPr/>
        </p:nvSpPr>
        <p:spPr>
          <a:xfrm>
            <a:off x="4464729" y="1377723"/>
            <a:ext cx="400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I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   </a:t>
            </a:r>
          </a:p>
          <a:p>
            <a:pPr algn="just"/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L</a:t>
            </a:r>
            <a:endParaRPr lang="fr-FR" sz="2000" dirty="0" smtClean="0">
              <a:solidFill>
                <a:schemeClr val="bg1">
                  <a:lumMod val="50000"/>
                </a:schemeClr>
              </a:solidFill>
              <a:latin typeface="Tahoma"/>
              <a:cs typeface="Tahoma"/>
            </a:endParaRPr>
          </a:p>
          <a:p>
            <a:pPr algn="just"/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E</a:t>
            </a:r>
          </a:p>
          <a:p>
            <a:pPr algn="just"/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Y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  </a:t>
            </a:r>
          </a:p>
          <a:p>
            <a:pPr algn="just"/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R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  </a:t>
            </a:r>
          </a:p>
          <a:p>
            <a:pPr algn="just"/>
            <a:r>
              <a:rPr lang="fr-FR" sz="2000" dirty="0" err="1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Q</a:t>
            </a:r>
            <a:endParaRPr lang="fr-FR" sz="2000" dirty="0" smtClean="0">
              <a:solidFill>
                <a:srgbClr val="0000FF"/>
              </a:solidFill>
              <a:latin typeface="Tahoma"/>
              <a:cs typeface="Tahoma"/>
            </a:endParaRPr>
          </a:p>
          <a:p>
            <a:pPr algn="just"/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Q</a:t>
            </a:r>
            <a:endParaRPr lang="fr-FR" sz="2000" dirty="0" smtClean="0">
              <a:solidFill>
                <a:schemeClr val="bg1">
                  <a:lumMod val="50000"/>
                </a:schemeClr>
              </a:solidFill>
              <a:latin typeface="Tahoma"/>
              <a:cs typeface="Tahoma"/>
            </a:endParaRPr>
          </a:p>
          <a:p>
            <a:pPr algn="just"/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L</a:t>
            </a:r>
            <a:endParaRPr lang="fr-FR" sz="2000" dirty="0" smtClean="0">
              <a:solidFill>
                <a:srgbClr val="0000FF"/>
              </a:solidFill>
              <a:latin typeface="Tahoma"/>
              <a:cs typeface="Tahoma"/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4831551" y="1365173"/>
            <a:ext cx="400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D   </a:t>
            </a:r>
          </a:p>
          <a:p>
            <a:pPr algn="just"/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N</a:t>
            </a:r>
          </a:p>
          <a:p>
            <a:pPr algn="just"/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R</a:t>
            </a:r>
            <a:endParaRPr lang="fr-FR" sz="2000" dirty="0" smtClean="0">
              <a:solidFill>
                <a:schemeClr val="bg1">
                  <a:lumMod val="50000"/>
                </a:schemeClr>
              </a:solidFill>
              <a:latin typeface="Tahoma"/>
              <a:cs typeface="Tahoma"/>
            </a:endParaRPr>
          </a:p>
          <a:p>
            <a:pPr algn="just"/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R  </a:t>
            </a:r>
          </a:p>
          <a:p>
            <a:pPr algn="just"/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A  </a:t>
            </a:r>
          </a:p>
          <a:p>
            <a:pPr algn="just"/>
            <a:r>
              <a:rPr lang="fr-FR" sz="2000" dirty="0" err="1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K</a:t>
            </a:r>
            <a:endParaRPr lang="fr-FR" sz="2000" dirty="0" smtClean="0">
              <a:solidFill>
                <a:srgbClr val="0000FF"/>
              </a:solidFill>
              <a:latin typeface="Tahoma"/>
              <a:cs typeface="Tahoma"/>
            </a:endParaRPr>
          </a:p>
          <a:p>
            <a:pPr algn="just"/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Q</a:t>
            </a:r>
            <a:endParaRPr lang="fr-FR" sz="2000" dirty="0" smtClean="0">
              <a:solidFill>
                <a:schemeClr val="bg1">
                  <a:lumMod val="50000"/>
                </a:schemeClr>
              </a:solidFill>
              <a:latin typeface="Tahoma"/>
              <a:cs typeface="Tahoma"/>
            </a:endParaRPr>
          </a:p>
          <a:p>
            <a:pPr algn="just"/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N</a:t>
            </a:r>
            <a:endParaRPr lang="fr-FR" sz="2000" dirty="0" smtClean="0">
              <a:solidFill>
                <a:srgbClr val="0000FF"/>
              </a:solidFill>
              <a:latin typeface="Tahoma"/>
              <a:cs typeface="Tahoma"/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5165385" y="1369118"/>
            <a:ext cx="400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G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   </a:t>
            </a:r>
          </a:p>
          <a:p>
            <a:pPr algn="just"/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G</a:t>
            </a:r>
            <a:endParaRPr lang="fr-FR" sz="2000" dirty="0" smtClean="0">
              <a:solidFill>
                <a:schemeClr val="bg1">
                  <a:lumMod val="50000"/>
                </a:schemeClr>
              </a:solidFill>
              <a:latin typeface="Tahoma"/>
              <a:cs typeface="Tahoma"/>
            </a:endParaRPr>
          </a:p>
          <a:p>
            <a:pPr algn="just"/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Q</a:t>
            </a:r>
          </a:p>
          <a:p>
            <a:pPr algn="just"/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T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  </a:t>
            </a:r>
          </a:p>
          <a:p>
            <a:pPr algn="just"/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M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  </a:t>
            </a:r>
          </a:p>
          <a:p>
            <a:pPr algn="just"/>
            <a:r>
              <a:rPr lang="fr-FR" sz="2000" dirty="0" err="1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E</a:t>
            </a:r>
            <a:endParaRPr lang="fr-FR" sz="2000" dirty="0" smtClean="0">
              <a:solidFill>
                <a:srgbClr val="0000FF"/>
              </a:solidFill>
              <a:latin typeface="Tahoma"/>
              <a:cs typeface="Tahoma"/>
            </a:endParaRPr>
          </a:p>
          <a:p>
            <a:pPr algn="just"/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E</a:t>
            </a:r>
            <a:endParaRPr lang="fr-FR" sz="2000" dirty="0" smtClean="0">
              <a:solidFill>
                <a:schemeClr val="bg1">
                  <a:lumMod val="50000"/>
                </a:schemeClr>
              </a:solidFill>
              <a:latin typeface="Tahoma"/>
              <a:cs typeface="Tahoma"/>
            </a:endParaRPr>
          </a:p>
          <a:p>
            <a:pPr algn="just"/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G</a:t>
            </a:r>
            <a:endParaRPr lang="fr-FR" sz="2000" dirty="0" smtClean="0">
              <a:solidFill>
                <a:srgbClr val="0000FF"/>
              </a:solidFill>
              <a:latin typeface="Tahoma"/>
              <a:cs typeface="Tahoma"/>
            </a:endParaRPr>
          </a:p>
        </p:txBody>
      </p:sp>
      <p:sp>
        <p:nvSpPr>
          <p:cNvPr id="75" name="ZoneTexte 74"/>
          <p:cNvSpPr txBox="1"/>
          <p:nvPr/>
        </p:nvSpPr>
        <p:spPr>
          <a:xfrm>
            <a:off x="5581689" y="1373063"/>
            <a:ext cx="400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smtClean="0">
                <a:solidFill>
                  <a:srgbClr val="E936FC"/>
                </a:solidFill>
                <a:latin typeface="Tahoma"/>
                <a:cs typeface="Tahoma"/>
              </a:rPr>
              <a:t>R   </a:t>
            </a:r>
          </a:p>
          <a:p>
            <a:pPr algn="just"/>
            <a:r>
              <a:rPr lang="fr-FR" sz="2000" dirty="0" smtClean="0">
                <a:solidFill>
                  <a:srgbClr val="E936FC"/>
                </a:solidFill>
                <a:latin typeface="Tahoma"/>
                <a:cs typeface="Tahoma"/>
              </a:rPr>
              <a:t>R</a:t>
            </a:r>
          </a:p>
          <a:p>
            <a:pPr algn="just"/>
            <a:r>
              <a:rPr lang="fr-FR" sz="2000" dirty="0" smtClean="0">
                <a:solidFill>
                  <a:srgbClr val="FF6600"/>
                </a:solidFill>
                <a:latin typeface="Tahoma"/>
                <a:cs typeface="Tahoma"/>
              </a:rPr>
              <a:t>E</a:t>
            </a:r>
          </a:p>
          <a:p>
            <a:pPr algn="just"/>
            <a:r>
              <a:rPr lang="fr-FR" sz="2000" dirty="0" smtClean="0">
                <a:solidFill>
                  <a:srgbClr val="E936FC"/>
                </a:solidFill>
                <a:latin typeface="Tahoma"/>
                <a:cs typeface="Tahoma"/>
              </a:rPr>
              <a:t>R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  </a:t>
            </a:r>
          </a:p>
          <a:p>
            <a:pPr algn="just"/>
            <a:r>
              <a:rPr lang="fr-FR" sz="2000" dirty="0" smtClean="0">
                <a:solidFill>
                  <a:srgbClr val="FF6600"/>
                </a:solidFill>
                <a:latin typeface="Tahoma"/>
                <a:cs typeface="Tahoma"/>
              </a:rPr>
              <a:t>E  </a:t>
            </a:r>
          </a:p>
          <a:p>
            <a:pPr algn="just"/>
            <a:r>
              <a:rPr lang="fr-FR" sz="2000" dirty="0" smtClean="0">
                <a:solidFill>
                  <a:srgbClr val="FF6600"/>
                </a:solidFill>
                <a:latin typeface="Tahoma"/>
                <a:cs typeface="Tahoma"/>
              </a:rPr>
              <a:t>E</a:t>
            </a:r>
          </a:p>
          <a:p>
            <a:pPr algn="just"/>
            <a:r>
              <a:rPr lang="fr-FR" sz="2000" dirty="0" smtClean="0">
                <a:solidFill>
                  <a:srgbClr val="FF6600"/>
                </a:solidFill>
                <a:latin typeface="Tahoma"/>
                <a:cs typeface="Tahoma"/>
              </a:rPr>
              <a:t>E</a:t>
            </a:r>
          </a:p>
          <a:p>
            <a:pPr algn="just"/>
            <a:r>
              <a:rPr lang="fr-FR" sz="2000" dirty="0" smtClean="0">
                <a:solidFill>
                  <a:srgbClr val="E936FC"/>
                </a:solidFill>
                <a:latin typeface="Tahoma"/>
                <a:cs typeface="Tahoma"/>
              </a:rPr>
              <a:t>R</a:t>
            </a:r>
          </a:p>
        </p:txBody>
      </p:sp>
      <p:sp>
        <p:nvSpPr>
          <p:cNvPr id="76" name="ZoneTexte 75"/>
          <p:cNvSpPr txBox="1"/>
          <p:nvPr/>
        </p:nvSpPr>
        <p:spPr>
          <a:xfrm>
            <a:off x="5915523" y="1377008"/>
            <a:ext cx="400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L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   </a:t>
            </a:r>
          </a:p>
          <a:p>
            <a:pPr algn="just"/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L</a:t>
            </a:r>
            <a:endParaRPr lang="fr-FR" sz="2000" dirty="0" smtClean="0">
              <a:solidFill>
                <a:schemeClr val="bg1">
                  <a:lumMod val="50000"/>
                </a:schemeClr>
              </a:solidFill>
              <a:latin typeface="Tahoma"/>
              <a:cs typeface="Tahoma"/>
            </a:endParaRPr>
          </a:p>
          <a:p>
            <a:pPr algn="just"/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T</a:t>
            </a:r>
          </a:p>
          <a:p>
            <a:pPr algn="just"/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L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  </a:t>
            </a:r>
          </a:p>
          <a:p>
            <a:pPr algn="just"/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V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  </a:t>
            </a:r>
          </a:p>
          <a:p>
            <a:pPr algn="just"/>
            <a:r>
              <a:rPr lang="fr-FR" sz="2000" dirty="0" err="1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L</a:t>
            </a:r>
            <a:endParaRPr lang="fr-FR" sz="2000" dirty="0" smtClean="0">
              <a:solidFill>
                <a:schemeClr val="bg1">
                  <a:lumMod val="50000"/>
                </a:schemeClr>
              </a:solidFill>
              <a:latin typeface="Tahoma"/>
              <a:cs typeface="Tahoma"/>
            </a:endParaRPr>
          </a:p>
          <a:p>
            <a:pPr algn="just"/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V</a:t>
            </a:r>
          </a:p>
          <a:p>
            <a:pPr algn="just"/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A</a:t>
            </a:r>
          </a:p>
        </p:txBody>
      </p:sp>
      <p:sp>
        <p:nvSpPr>
          <p:cNvPr id="77" name="ZoneTexte 76"/>
          <p:cNvSpPr txBox="1"/>
          <p:nvPr/>
        </p:nvSpPr>
        <p:spPr>
          <a:xfrm>
            <a:off x="6315333" y="1380953"/>
            <a:ext cx="400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K   </a:t>
            </a:r>
          </a:p>
          <a:p>
            <a:pPr algn="just"/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R</a:t>
            </a:r>
          </a:p>
          <a:p>
            <a:pPr algn="just"/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G</a:t>
            </a:r>
            <a:endParaRPr lang="fr-FR" sz="2000" dirty="0" smtClean="0">
              <a:solidFill>
                <a:schemeClr val="bg1">
                  <a:lumMod val="50000"/>
                </a:schemeClr>
              </a:solidFill>
              <a:latin typeface="Tahoma"/>
              <a:cs typeface="Tahoma"/>
            </a:endParaRPr>
          </a:p>
          <a:p>
            <a:pPr algn="just"/>
            <a:r>
              <a:rPr lang="fr-FR" sz="2000" dirty="0" err="1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T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 </a:t>
            </a:r>
          </a:p>
          <a:p>
            <a:pPr algn="just"/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G  </a:t>
            </a:r>
          </a:p>
          <a:p>
            <a:pPr algn="just"/>
            <a:r>
              <a:rPr lang="fr-FR" sz="2000" dirty="0" err="1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A</a:t>
            </a:r>
            <a:endParaRPr lang="fr-FR" sz="2000" dirty="0" smtClean="0">
              <a:solidFill>
                <a:srgbClr val="0000FF"/>
              </a:solidFill>
              <a:latin typeface="Tahoma"/>
              <a:cs typeface="Tahoma"/>
            </a:endParaRPr>
          </a:p>
          <a:p>
            <a:pPr algn="just"/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E</a:t>
            </a:r>
            <a:endParaRPr lang="fr-FR" sz="2000" dirty="0" smtClean="0">
              <a:solidFill>
                <a:schemeClr val="bg1">
                  <a:lumMod val="50000"/>
                </a:schemeClr>
              </a:solidFill>
              <a:latin typeface="Tahoma"/>
              <a:cs typeface="Tahoma"/>
            </a:endParaRPr>
          </a:p>
          <a:p>
            <a:pPr algn="just"/>
            <a:r>
              <a:rPr lang="fr-FR" sz="2000" dirty="0" smtClean="0">
                <a:solidFill>
                  <a:srgbClr val="7F7F7F"/>
                </a:solidFill>
                <a:latin typeface="Tahoma"/>
                <a:cs typeface="Tahoma"/>
              </a:rPr>
              <a:t>D</a:t>
            </a:r>
          </a:p>
        </p:txBody>
      </p:sp>
      <p:sp>
        <p:nvSpPr>
          <p:cNvPr id="78" name="ZoneTexte 77"/>
          <p:cNvSpPr txBox="1"/>
          <p:nvPr/>
        </p:nvSpPr>
        <p:spPr>
          <a:xfrm>
            <a:off x="6682155" y="1384898"/>
            <a:ext cx="400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N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   </a:t>
            </a:r>
          </a:p>
          <a:p>
            <a:pPr algn="just"/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D</a:t>
            </a:r>
            <a:endParaRPr lang="fr-FR" sz="2000" dirty="0" smtClean="0">
              <a:solidFill>
                <a:schemeClr val="bg1">
                  <a:lumMod val="50000"/>
                </a:schemeClr>
              </a:solidFill>
              <a:latin typeface="Tahoma"/>
              <a:cs typeface="Tahoma"/>
            </a:endParaRPr>
          </a:p>
          <a:p>
            <a:pPr algn="just"/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E</a:t>
            </a:r>
          </a:p>
          <a:p>
            <a:pPr algn="just"/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D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 </a:t>
            </a:r>
          </a:p>
          <a:p>
            <a:pPr algn="just"/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N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  </a:t>
            </a:r>
          </a:p>
          <a:p>
            <a:pPr algn="just"/>
            <a:r>
              <a:rPr lang="fr-FR" sz="2000" dirty="0" err="1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N</a:t>
            </a:r>
            <a:endParaRPr lang="fr-FR" sz="2000" dirty="0" smtClean="0">
              <a:solidFill>
                <a:srgbClr val="0000FF"/>
              </a:solidFill>
              <a:latin typeface="Tahoma"/>
              <a:cs typeface="Tahoma"/>
            </a:endParaRPr>
          </a:p>
          <a:p>
            <a:pPr algn="just"/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N</a:t>
            </a:r>
          </a:p>
          <a:p>
            <a:pPr algn="just"/>
            <a:r>
              <a:rPr lang="fr-FR" sz="2000" dirty="0" smtClean="0">
                <a:solidFill>
                  <a:srgbClr val="7F7F7F"/>
                </a:solidFill>
                <a:latin typeface="Tahoma"/>
                <a:cs typeface="Tahoma"/>
              </a:rPr>
              <a:t>D</a:t>
            </a:r>
          </a:p>
        </p:txBody>
      </p:sp>
      <p:sp>
        <p:nvSpPr>
          <p:cNvPr id="79" name="ZoneTexte 78"/>
          <p:cNvSpPr txBox="1"/>
          <p:nvPr/>
        </p:nvSpPr>
        <p:spPr>
          <a:xfrm>
            <a:off x="7081965" y="1388843"/>
            <a:ext cx="400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T   </a:t>
            </a:r>
          </a:p>
          <a:p>
            <a:pPr algn="just"/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T</a:t>
            </a:r>
          </a:p>
          <a:p>
            <a:pPr algn="just"/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L</a:t>
            </a:r>
            <a:endParaRPr lang="fr-FR" sz="2000" dirty="0" smtClean="0">
              <a:solidFill>
                <a:schemeClr val="bg1">
                  <a:lumMod val="50000"/>
                </a:schemeClr>
              </a:solidFill>
              <a:latin typeface="Tahoma"/>
              <a:cs typeface="Tahoma"/>
            </a:endParaRPr>
          </a:p>
          <a:p>
            <a:pPr algn="just"/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L </a:t>
            </a:r>
          </a:p>
          <a:p>
            <a:pPr algn="just"/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L  </a:t>
            </a:r>
          </a:p>
          <a:p>
            <a:pPr algn="just"/>
            <a:r>
              <a:rPr lang="fr-FR" sz="2000" dirty="0" err="1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L</a:t>
            </a:r>
            <a:endParaRPr lang="fr-FR" sz="2000" dirty="0" smtClean="0">
              <a:solidFill>
                <a:srgbClr val="0000FF"/>
              </a:solidFill>
              <a:latin typeface="Tahoma"/>
              <a:cs typeface="Tahoma"/>
            </a:endParaRPr>
          </a:p>
          <a:p>
            <a:pPr algn="just"/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A</a:t>
            </a:r>
          </a:p>
          <a:p>
            <a:pPr algn="just"/>
            <a:r>
              <a:rPr lang="fr-FR" sz="2000" dirty="0">
                <a:solidFill>
                  <a:srgbClr val="7F7F7F"/>
                </a:solidFill>
                <a:latin typeface="Tahoma"/>
                <a:cs typeface="Tahoma"/>
              </a:rPr>
              <a:t>L</a:t>
            </a:r>
            <a:endParaRPr lang="fr-FR" sz="2000" dirty="0" smtClean="0">
              <a:solidFill>
                <a:srgbClr val="7F7F7F"/>
              </a:solidFill>
              <a:latin typeface="Tahoma"/>
              <a:cs typeface="Tahoma"/>
            </a:endParaRPr>
          </a:p>
        </p:txBody>
      </p:sp>
      <p:sp>
        <p:nvSpPr>
          <p:cNvPr id="80" name="ZoneTexte 79"/>
          <p:cNvSpPr txBox="1"/>
          <p:nvPr/>
        </p:nvSpPr>
        <p:spPr>
          <a:xfrm>
            <a:off x="7439409" y="1389661"/>
            <a:ext cx="400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>
                <a:solidFill>
                  <a:srgbClr val="E936FC"/>
                </a:solidFill>
                <a:latin typeface="Tahoma"/>
                <a:cs typeface="Tahoma"/>
              </a:rPr>
              <a:t>D</a:t>
            </a:r>
            <a:r>
              <a:rPr lang="fr-FR" sz="2000" dirty="0" smtClean="0">
                <a:solidFill>
                  <a:srgbClr val="E936FC"/>
                </a:solidFill>
                <a:latin typeface="Tahoma"/>
                <a:cs typeface="Tahoma"/>
              </a:rPr>
              <a:t>   </a:t>
            </a:r>
          </a:p>
          <a:p>
            <a:pPr algn="just"/>
            <a:r>
              <a:rPr lang="fr-FR" sz="2000" dirty="0">
                <a:solidFill>
                  <a:srgbClr val="E936FC"/>
                </a:solidFill>
                <a:latin typeface="Tahoma"/>
                <a:cs typeface="Tahoma"/>
              </a:rPr>
              <a:t>D</a:t>
            </a:r>
            <a:endParaRPr lang="fr-FR" sz="2000" dirty="0" smtClean="0">
              <a:solidFill>
                <a:srgbClr val="E936FC"/>
              </a:solidFill>
              <a:latin typeface="Tahoma"/>
              <a:cs typeface="Tahoma"/>
            </a:endParaRPr>
          </a:p>
          <a:p>
            <a:pPr algn="just"/>
            <a:r>
              <a:rPr lang="fr-FR" sz="2000" dirty="0" smtClean="0">
                <a:solidFill>
                  <a:srgbClr val="FF6600"/>
                </a:solidFill>
                <a:latin typeface="Tahoma"/>
                <a:cs typeface="Tahoma"/>
              </a:rPr>
              <a:t>K</a:t>
            </a:r>
          </a:p>
          <a:p>
            <a:pPr algn="just"/>
            <a:r>
              <a:rPr lang="fr-FR" sz="2000" dirty="0">
                <a:solidFill>
                  <a:srgbClr val="E936FC"/>
                </a:solidFill>
                <a:latin typeface="Tahoma"/>
                <a:cs typeface="Tahoma"/>
              </a:rPr>
              <a:t>D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 </a:t>
            </a:r>
          </a:p>
          <a:p>
            <a:pPr algn="just"/>
            <a:r>
              <a:rPr lang="fr-FR" sz="2000" dirty="0" smtClean="0">
                <a:solidFill>
                  <a:srgbClr val="FF6600"/>
                </a:solidFill>
                <a:latin typeface="Tahoma"/>
                <a:cs typeface="Tahoma"/>
              </a:rPr>
              <a:t>K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 </a:t>
            </a:r>
          </a:p>
          <a:p>
            <a:pPr algn="just"/>
            <a:r>
              <a:rPr lang="fr-FR" sz="2000" dirty="0" err="1">
                <a:solidFill>
                  <a:srgbClr val="FF6600"/>
                </a:solidFill>
                <a:latin typeface="Tahoma"/>
                <a:cs typeface="Tahoma"/>
              </a:rPr>
              <a:t>K</a:t>
            </a:r>
            <a:endParaRPr lang="fr-FR" sz="2000" dirty="0" smtClean="0">
              <a:solidFill>
                <a:srgbClr val="FF6600"/>
              </a:solidFill>
              <a:latin typeface="Tahoma"/>
              <a:cs typeface="Tahoma"/>
            </a:endParaRPr>
          </a:p>
          <a:p>
            <a:pPr algn="just"/>
            <a:r>
              <a:rPr lang="fr-FR" sz="2000" dirty="0">
                <a:solidFill>
                  <a:srgbClr val="FF6600"/>
                </a:solidFill>
                <a:latin typeface="Tahoma"/>
                <a:cs typeface="Tahoma"/>
              </a:rPr>
              <a:t>K</a:t>
            </a:r>
            <a:endParaRPr lang="fr-FR" sz="2000" dirty="0" smtClean="0">
              <a:solidFill>
                <a:srgbClr val="FF6600"/>
              </a:solidFill>
              <a:latin typeface="Tahoma"/>
              <a:cs typeface="Tahoma"/>
            </a:endParaRPr>
          </a:p>
          <a:p>
            <a:pPr algn="just"/>
            <a:r>
              <a:rPr lang="fr-FR" sz="2000" dirty="0" smtClean="0">
                <a:solidFill>
                  <a:srgbClr val="E936FC"/>
                </a:solidFill>
                <a:latin typeface="Tahoma"/>
                <a:cs typeface="Tahoma"/>
              </a:rPr>
              <a:t>D</a:t>
            </a:r>
          </a:p>
        </p:txBody>
      </p:sp>
      <p:sp>
        <p:nvSpPr>
          <p:cNvPr id="81" name="ZoneTexte 80"/>
          <p:cNvSpPr txBox="1"/>
          <p:nvPr/>
        </p:nvSpPr>
        <p:spPr>
          <a:xfrm>
            <a:off x="7851723" y="1380238"/>
            <a:ext cx="400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H   </a:t>
            </a:r>
          </a:p>
          <a:p>
            <a:pPr algn="just"/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H</a:t>
            </a:r>
          </a:p>
          <a:p>
            <a:pPr algn="just"/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H</a:t>
            </a:r>
            <a:endParaRPr lang="fr-FR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Tahoma"/>
              <a:cs typeface="Tahoma"/>
            </a:endParaRPr>
          </a:p>
          <a:p>
            <a:pPr algn="just"/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H </a:t>
            </a:r>
          </a:p>
          <a:p>
            <a:pPr algn="just"/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H</a:t>
            </a: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 </a:t>
            </a:r>
          </a:p>
          <a:p>
            <a:pPr algn="just"/>
            <a:r>
              <a:rPr lang="fr-F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H</a:t>
            </a:r>
            <a:endParaRPr lang="fr-FR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Tahoma"/>
              <a:cs typeface="Tahoma"/>
            </a:endParaRPr>
          </a:p>
          <a:p>
            <a:pPr algn="just"/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Q</a:t>
            </a:r>
            <a:endParaRPr lang="fr-FR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Tahoma"/>
              <a:cs typeface="Tahoma"/>
            </a:endParaRPr>
          </a:p>
          <a:p>
            <a:pPr algn="just"/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H</a:t>
            </a:r>
            <a:endParaRPr lang="fr-FR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Tahoma"/>
              <a:cs typeface="Tahoma"/>
            </a:endParaRPr>
          </a:p>
        </p:txBody>
      </p:sp>
      <p:cxnSp>
        <p:nvCxnSpPr>
          <p:cNvPr id="85" name="Connecteur droit 84"/>
          <p:cNvCxnSpPr/>
          <p:nvPr/>
        </p:nvCxnSpPr>
        <p:spPr>
          <a:xfrm flipV="1">
            <a:off x="1311917" y="2282115"/>
            <a:ext cx="158053" cy="109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/>
          <p:nvPr/>
        </p:nvCxnSpPr>
        <p:spPr>
          <a:xfrm flipV="1">
            <a:off x="1311917" y="2282115"/>
            <a:ext cx="158053" cy="109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7" name="Image 8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819" y="1205897"/>
            <a:ext cx="1752600" cy="269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88" name="Triangle rectangle 87"/>
          <p:cNvSpPr/>
          <p:nvPr/>
        </p:nvSpPr>
        <p:spPr>
          <a:xfrm>
            <a:off x="1338653" y="2228643"/>
            <a:ext cx="144685" cy="204412"/>
          </a:xfrm>
          <a:prstGeom prst="rtTriangle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/>
          <p:cNvSpPr/>
          <p:nvPr/>
        </p:nvSpPr>
        <p:spPr>
          <a:xfrm>
            <a:off x="7918559" y="1089283"/>
            <a:ext cx="197423" cy="1667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/>
          <p:cNvSpPr/>
          <p:nvPr/>
        </p:nvSpPr>
        <p:spPr>
          <a:xfrm>
            <a:off x="1704830" y="2478371"/>
            <a:ext cx="197423" cy="1667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4186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Connecteur droit avec flèche 60"/>
          <p:cNvCxnSpPr/>
          <p:nvPr/>
        </p:nvCxnSpPr>
        <p:spPr>
          <a:xfrm>
            <a:off x="2117336" y="2240208"/>
            <a:ext cx="1255393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V="1">
            <a:off x="5725091" y="4143532"/>
            <a:ext cx="1886407" cy="440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5725091" y="3848225"/>
            <a:ext cx="0" cy="282781"/>
          </a:xfrm>
          <a:prstGeom prst="line">
            <a:avLst/>
          </a:prstGeom>
          <a:ln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7611498" y="3831187"/>
            <a:ext cx="0" cy="316752"/>
          </a:xfrm>
          <a:prstGeom prst="line">
            <a:avLst/>
          </a:prstGeom>
          <a:ln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>
            <a:off x="5404586" y="4146387"/>
            <a:ext cx="1292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Correlation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596137" y="4143532"/>
            <a:ext cx="916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f</a:t>
            </a:r>
            <a:r>
              <a:rPr lang="fr-FR" baseline="-25000" dirty="0" err="1" smtClean="0">
                <a:solidFill>
                  <a:srgbClr val="FF0000"/>
                </a:solidFill>
              </a:rPr>
              <a:t>ij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>
                <a:solidFill>
                  <a:srgbClr val="FF0000"/>
                </a:solidFill>
              </a:rPr>
              <a:t>(</a:t>
            </a:r>
            <a:r>
              <a:rPr lang="fr-FR" dirty="0" err="1" smtClean="0">
                <a:solidFill>
                  <a:srgbClr val="FF0000"/>
                </a:solidFill>
              </a:rPr>
              <a:t>A</a:t>
            </a:r>
            <a:r>
              <a:rPr lang="fr-FR" baseline="-25000" dirty="0" err="1">
                <a:solidFill>
                  <a:srgbClr val="FF0000"/>
                </a:solidFill>
              </a:rPr>
              <a:t>i</a:t>
            </a:r>
            <a:r>
              <a:rPr lang="fr-FR" dirty="0" err="1" smtClean="0">
                <a:solidFill>
                  <a:srgbClr val="FF0000"/>
                </a:solidFill>
              </a:rPr>
              <a:t>,A</a:t>
            </a:r>
            <a:r>
              <a:rPr lang="fr-FR" baseline="-25000" dirty="0" err="1" smtClean="0">
                <a:solidFill>
                  <a:srgbClr val="FF0000"/>
                </a:solidFill>
              </a:rPr>
              <a:t>j</a:t>
            </a:r>
            <a:r>
              <a:rPr lang="fr-FR" dirty="0" smtClean="0">
                <a:solidFill>
                  <a:srgbClr val="FF0000"/>
                </a:solidFill>
              </a:rPr>
              <a:t>) 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43" name="Connecteur droit avec flèche 42"/>
          <p:cNvCxnSpPr/>
          <p:nvPr/>
        </p:nvCxnSpPr>
        <p:spPr>
          <a:xfrm flipV="1">
            <a:off x="8049146" y="3918933"/>
            <a:ext cx="0" cy="45062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7414678" y="4330188"/>
            <a:ext cx="168582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Frequency</a:t>
            </a:r>
            <a:r>
              <a:rPr lang="fr-FR" dirty="0" smtClean="0">
                <a:solidFill>
                  <a:srgbClr val="FF0000"/>
                </a:solidFill>
              </a:rPr>
              <a:t> f</a:t>
            </a:r>
            <a:r>
              <a:rPr lang="fr-FR" baseline="-25000" dirty="0" smtClean="0">
                <a:solidFill>
                  <a:srgbClr val="FF0000"/>
                </a:solidFill>
              </a:rPr>
              <a:t>i</a:t>
            </a:r>
            <a:r>
              <a:rPr lang="fr-FR" dirty="0" smtClean="0">
                <a:solidFill>
                  <a:srgbClr val="FF0000"/>
                </a:solidFill>
              </a:rPr>
              <a:t> (A</a:t>
            </a:r>
            <a:r>
              <a:rPr lang="fr-FR" baseline="-25000" dirty="0">
                <a:solidFill>
                  <a:srgbClr val="FF0000"/>
                </a:solidFill>
              </a:rPr>
              <a:t>i</a:t>
            </a:r>
            <a:r>
              <a:rPr lang="fr-FR" dirty="0" smtClean="0">
                <a:solidFill>
                  <a:srgbClr val="FF0000"/>
                </a:solidFill>
              </a:rPr>
              <a:t>)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1" name="ZoneTexte 70"/>
          <p:cNvSpPr txBox="1"/>
          <p:nvPr/>
        </p:nvSpPr>
        <p:spPr>
          <a:xfrm>
            <a:off x="20640" y="102964"/>
            <a:ext cx="7184173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3366FF"/>
                </a:solidFill>
              </a:rPr>
              <a:t>	</a:t>
            </a:r>
            <a:r>
              <a:rPr lang="fr-FR" sz="2800" b="1" dirty="0" err="1" smtClean="0">
                <a:solidFill>
                  <a:srgbClr val="3366FF"/>
                </a:solidFill>
              </a:rPr>
              <a:t>Statistical</a:t>
            </a:r>
            <a:r>
              <a:rPr lang="fr-FR" sz="2800" b="1" dirty="0" smtClean="0">
                <a:solidFill>
                  <a:srgbClr val="3366FF"/>
                </a:solidFill>
              </a:rPr>
              <a:t> </a:t>
            </a:r>
            <a:r>
              <a:rPr lang="fr-FR" sz="2800" b="1" dirty="0" err="1" smtClean="0">
                <a:solidFill>
                  <a:srgbClr val="3366FF"/>
                </a:solidFill>
              </a:rPr>
              <a:t>Physics</a:t>
            </a:r>
            <a:r>
              <a:rPr lang="fr-FR" sz="2800" b="1" dirty="0" smtClean="0">
                <a:solidFill>
                  <a:srgbClr val="3366FF"/>
                </a:solidFill>
              </a:rPr>
              <a:t> of Inverse </a:t>
            </a:r>
            <a:r>
              <a:rPr lang="fr-FR" sz="2800" b="1" dirty="0" err="1" smtClean="0">
                <a:solidFill>
                  <a:srgbClr val="3366FF"/>
                </a:solidFill>
              </a:rPr>
              <a:t>Problems</a:t>
            </a:r>
            <a:endParaRPr lang="fr-FR" sz="2800" b="1" dirty="0">
              <a:solidFill>
                <a:srgbClr val="3366FF"/>
              </a:solidFill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1910471" y="1196566"/>
            <a:ext cx="163216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3366FF"/>
                </a:solidFill>
              </a:rPr>
              <a:t> </a:t>
            </a:r>
            <a:r>
              <a:rPr lang="fr-FR" dirty="0" smtClean="0">
                <a:solidFill>
                  <a:srgbClr val="3366FF"/>
                </a:solidFill>
              </a:rPr>
              <a:t>Structural, </a:t>
            </a:r>
            <a:r>
              <a:rPr lang="fr-FR" dirty="0" err="1" smtClean="0">
                <a:solidFill>
                  <a:srgbClr val="3366FF"/>
                </a:solidFill>
              </a:rPr>
              <a:t>functional</a:t>
            </a:r>
            <a:r>
              <a:rPr lang="fr-FR" dirty="0" smtClean="0">
                <a:solidFill>
                  <a:srgbClr val="3366FF"/>
                </a:solidFill>
              </a:rPr>
              <a:t> </a:t>
            </a:r>
            <a:r>
              <a:rPr lang="fr-FR" dirty="0" err="1">
                <a:solidFill>
                  <a:srgbClr val="3366FF"/>
                </a:solidFill>
              </a:rPr>
              <a:t>c</a:t>
            </a:r>
            <a:r>
              <a:rPr lang="fr-FR" dirty="0" err="1" smtClean="0">
                <a:solidFill>
                  <a:srgbClr val="3366FF"/>
                </a:solidFill>
              </a:rPr>
              <a:t>onstraints</a:t>
            </a:r>
            <a:endParaRPr lang="fr-FR" dirty="0">
              <a:solidFill>
                <a:srgbClr val="3366FF"/>
              </a:solidFill>
            </a:endParaRPr>
          </a:p>
        </p:txBody>
      </p:sp>
      <p:pic>
        <p:nvPicPr>
          <p:cNvPr id="68" name="Image 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6250" y="1039147"/>
            <a:ext cx="4457700" cy="431800"/>
          </a:xfrm>
          <a:prstGeom prst="rect">
            <a:avLst/>
          </a:prstGeom>
        </p:spPr>
      </p:pic>
      <p:sp>
        <p:nvSpPr>
          <p:cNvPr id="69" name="ZoneTexte 68"/>
          <p:cNvSpPr txBox="1"/>
          <p:nvPr/>
        </p:nvSpPr>
        <p:spPr>
          <a:xfrm>
            <a:off x="4058334" y="1377720"/>
            <a:ext cx="400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R   </a:t>
            </a:r>
          </a:p>
          <a:p>
            <a:pPr algn="just"/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F</a:t>
            </a:r>
          </a:p>
          <a:p>
            <a:pPr algn="just"/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H</a:t>
            </a:r>
            <a:endParaRPr lang="fr-FR" sz="2000" dirty="0" smtClean="0">
              <a:solidFill>
                <a:schemeClr val="bg1">
                  <a:lumMod val="50000"/>
                </a:schemeClr>
              </a:solidFill>
              <a:latin typeface="Tahoma"/>
              <a:cs typeface="Tahoma"/>
            </a:endParaRPr>
          </a:p>
          <a:p>
            <a:pPr algn="just"/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K  </a:t>
            </a:r>
          </a:p>
          <a:p>
            <a:pPr algn="just"/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R  </a:t>
            </a:r>
          </a:p>
          <a:p>
            <a:pPr algn="just"/>
            <a:r>
              <a:rPr lang="fr-FR" sz="2000" dirty="0" err="1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T</a:t>
            </a:r>
            <a:endParaRPr lang="fr-FR" sz="2000" dirty="0" smtClean="0">
              <a:solidFill>
                <a:srgbClr val="0000FF"/>
              </a:solidFill>
              <a:latin typeface="Tahoma"/>
              <a:cs typeface="Tahoma"/>
            </a:endParaRPr>
          </a:p>
          <a:p>
            <a:pPr algn="just"/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K</a:t>
            </a:r>
          </a:p>
          <a:p>
            <a:pPr algn="just"/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R</a:t>
            </a:r>
            <a:endParaRPr lang="fr-FR" sz="2000" dirty="0" smtClean="0">
              <a:solidFill>
                <a:srgbClr val="0000FF"/>
              </a:solidFill>
              <a:latin typeface="Tahoma"/>
              <a:cs typeface="Tahoma"/>
            </a:endParaRPr>
          </a:p>
        </p:txBody>
      </p:sp>
      <p:sp>
        <p:nvSpPr>
          <p:cNvPr id="72" name="ZoneTexte 71"/>
          <p:cNvSpPr txBox="1"/>
          <p:nvPr/>
        </p:nvSpPr>
        <p:spPr>
          <a:xfrm>
            <a:off x="4464729" y="1377723"/>
            <a:ext cx="400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I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   </a:t>
            </a:r>
          </a:p>
          <a:p>
            <a:pPr algn="just"/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L</a:t>
            </a:r>
            <a:endParaRPr lang="fr-FR" sz="2000" dirty="0" smtClean="0">
              <a:solidFill>
                <a:schemeClr val="bg1">
                  <a:lumMod val="50000"/>
                </a:schemeClr>
              </a:solidFill>
              <a:latin typeface="Tahoma"/>
              <a:cs typeface="Tahoma"/>
            </a:endParaRPr>
          </a:p>
          <a:p>
            <a:pPr algn="just"/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E</a:t>
            </a:r>
          </a:p>
          <a:p>
            <a:pPr algn="just"/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Y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  </a:t>
            </a:r>
          </a:p>
          <a:p>
            <a:pPr algn="just"/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R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  </a:t>
            </a:r>
          </a:p>
          <a:p>
            <a:pPr algn="just"/>
            <a:r>
              <a:rPr lang="fr-FR" sz="2000" dirty="0" err="1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Q</a:t>
            </a:r>
            <a:endParaRPr lang="fr-FR" sz="2000" dirty="0" smtClean="0">
              <a:solidFill>
                <a:srgbClr val="0000FF"/>
              </a:solidFill>
              <a:latin typeface="Tahoma"/>
              <a:cs typeface="Tahoma"/>
            </a:endParaRPr>
          </a:p>
          <a:p>
            <a:pPr algn="just"/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Q</a:t>
            </a:r>
            <a:endParaRPr lang="fr-FR" sz="2000" dirty="0" smtClean="0">
              <a:solidFill>
                <a:schemeClr val="bg1">
                  <a:lumMod val="50000"/>
                </a:schemeClr>
              </a:solidFill>
              <a:latin typeface="Tahoma"/>
              <a:cs typeface="Tahoma"/>
            </a:endParaRPr>
          </a:p>
          <a:p>
            <a:pPr algn="just"/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L</a:t>
            </a:r>
            <a:endParaRPr lang="fr-FR" sz="2000" dirty="0" smtClean="0">
              <a:solidFill>
                <a:srgbClr val="0000FF"/>
              </a:solidFill>
              <a:latin typeface="Tahoma"/>
              <a:cs typeface="Tahoma"/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4831551" y="1365173"/>
            <a:ext cx="400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D   </a:t>
            </a:r>
          </a:p>
          <a:p>
            <a:pPr algn="just"/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N</a:t>
            </a:r>
          </a:p>
          <a:p>
            <a:pPr algn="just"/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R</a:t>
            </a:r>
            <a:endParaRPr lang="fr-FR" sz="2000" dirty="0" smtClean="0">
              <a:solidFill>
                <a:schemeClr val="bg1">
                  <a:lumMod val="50000"/>
                </a:schemeClr>
              </a:solidFill>
              <a:latin typeface="Tahoma"/>
              <a:cs typeface="Tahoma"/>
            </a:endParaRPr>
          </a:p>
          <a:p>
            <a:pPr algn="just"/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R  </a:t>
            </a:r>
          </a:p>
          <a:p>
            <a:pPr algn="just"/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A  </a:t>
            </a:r>
          </a:p>
          <a:p>
            <a:pPr algn="just"/>
            <a:r>
              <a:rPr lang="fr-FR" sz="2000" dirty="0" err="1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K</a:t>
            </a:r>
            <a:endParaRPr lang="fr-FR" sz="2000" dirty="0" smtClean="0">
              <a:solidFill>
                <a:srgbClr val="0000FF"/>
              </a:solidFill>
              <a:latin typeface="Tahoma"/>
              <a:cs typeface="Tahoma"/>
            </a:endParaRPr>
          </a:p>
          <a:p>
            <a:pPr algn="just"/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Q</a:t>
            </a:r>
            <a:endParaRPr lang="fr-FR" sz="2000" dirty="0" smtClean="0">
              <a:solidFill>
                <a:schemeClr val="bg1">
                  <a:lumMod val="50000"/>
                </a:schemeClr>
              </a:solidFill>
              <a:latin typeface="Tahoma"/>
              <a:cs typeface="Tahoma"/>
            </a:endParaRPr>
          </a:p>
          <a:p>
            <a:pPr algn="just"/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N</a:t>
            </a:r>
            <a:endParaRPr lang="fr-FR" sz="2000" dirty="0" smtClean="0">
              <a:solidFill>
                <a:srgbClr val="0000FF"/>
              </a:solidFill>
              <a:latin typeface="Tahoma"/>
              <a:cs typeface="Tahoma"/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5165385" y="1369118"/>
            <a:ext cx="400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G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   </a:t>
            </a:r>
          </a:p>
          <a:p>
            <a:pPr algn="just"/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G</a:t>
            </a:r>
            <a:endParaRPr lang="fr-FR" sz="2000" dirty="0" smtClean="0">
              <a:solidFill>
                <a:schemeClr val="bg1">
                  <a:lumMod val="50000"/>
                </a:schemeClr>
              </a:solidFill>
              <a:latin typeface="Tahoma"/>
              <a:cs typeface="Tahoma"/>
            </a:endParaRPr>
          </a:p>
          <a:p>
            <a:pPr algn="just"/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Q</a:t>
            </a:r>
          </a:p>
          <a:p>
            <a:pPr algn="just"/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T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  </a:t>
            </a:r>
          </a:p>
          <a:p>
            <a:pPr algn="just"/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M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  </a:t>
            </a:r>
          </a:p>
          <a:p>
            <a:pPr algn="just"/>
            <a:r>
              <a:rPr lang="fr-FR" sz="2000" dirty="0" err="1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E</a:t>
            </a:r>
            <a:endParaRPr lang="fr-FR" sz="2000" dirty="0" smtClean="0">
              <a:solidFill>
                <a:srgbClr val="0000FF"/>
              </a:solidFill>
              <a:latin typeface="Tahoma"/>
              <a:cs typeface="Tahoma"/>
            </a:endParaRPr>
          </a:p>
          <a:p>
            <a:pPr algn="just"/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E</a:t>
            </a:r>
            <a:endParaRPr lang="fr-FR" sz="2000" dirty="0" smtClean="0">
              <a:solidFill>
                <a:schemeClr val="bg1">
                  <a:lumMod val="50000"/>
                </a:schemeClr>
              </a:solidFill>
              <a:latin typeface="Tahoma"/>
              <a:cs typeface="Tahoma"/>
            </a:endParaRPr>
          </a:p>
          <a:p>
            <a:pPr algn="just"/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G</a:t>
            </a:r>
            <a:endParaRPr lang="fr-FR" sz="2000" dirty="0" smtClean="0">
              <a:solidFill>
                <a:srgbClr val="0000FF"/>
              </a:solidFill>
              <a:latin typeface="Tahoma"/>
              <a:cs typeface="Tahoma"/>
            </a:endParaRPr>
          </a:p>
        </p:txBody>
      </p:sp>
      <p:sp>
        <p:nvSpPr>
          <p:cNvPr id="75" name="ZoneTexte 74"/>
          <p:cNvSpPr txBox="1"/>
          <p:nvPr/>
        </p:nvSpPr>
        <p:spPr>
          <a:xfrm>
            <a:off x="5581689" y="1373063"/>
            <a:ext cx="400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smtClean="0">
                <a:solidFill>
                  <a:srgbClr val="E936FC"/>
                </a:solidFill>
                <a:latin typeface="Tahoma"/>
                <a:cs typeface="Tahoma"/>
              </a:rPr>
              <a:t>R   </a:t>
            </a:r>
          </a:p>
          <a:p>
            <a:pPr algn="just"/>
            <a:r>
              <a:rPr lang="fr-FR" sz="2000" dirty="0" smtClean="0">
                <a:solidFill>
                  <a:srgbClr val="E936FC"/>
                </a:solidFill>
                <a:latin typeface="Tahoma"/>
                <a:cs typeface="Tahoma"/>
              </a:rPr>
              <a:t>R</a:t>
            </a:r>
          </a:p>
          <a:p>
            <a:pPr algn="just"/>
            <a:r>
              <a:rPr lang="fr-FR" sz="2000" dirty="0" smtClean="0">
                <a:solidFill>
                  <a:srgbClr val="FF6600"/>
                </a:solidFill>
                <a:latin typeface="Tahoma"/>
                <a:cs typeface="Tahoma"/>
              </a:rPr>
              <a:t>E</a:t>
            </a:r>
          </a:p>
          <a:p>
            <a:pPr algn="just"/>
            <a:r>
              <a:rPr lang="fr-FR" sz="2000" dirty="0" smtClean="0">
                <a:solidFill>
                  <a:srgbClr val="E936FC"/>
                </a:solidFill>
                <a:latin typeface="Tahoma"/>
                <a:cs typeface="Tahoma"/>
              </a:rPr>
              <a:t>R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  </a:t>
            </a:r>
          </a:p>
          <a:p>
            <a:pPr algn="just"/>
            <a:r>
              <a:rPr lang="fr-FR" sz="2000" dirty="0" smtClean="0">
                <a:solidFill>
                  <a:srgbClr val="FF6600"/>
                </a:solidFill>
                <a:latin typeface="Tahoma"/>
                <a:cs typeface="Tahoma"/>
              </a:rPr>
              <a:t>E  </a:t>
            </a:r>
          </a:p>
          <a:p>
            <a:pPr algn="just"/>
            <a:r>
              <a:rPr lang="fr-FR" sz="2000" dirty="0" smtClean="0">
                <a:solidFill>
                  <a:srgbClr val="FF6600"/>
                </a:solidFill>
                <a:latin typeface="Tahoma"/>
                <a:cs typeface="Tahoma"/>
              </a:rPr>
              <a:t>E</a:t>
            </a:r>
          </a:p>
          <a:p>
            <a:pPr algn="just"/>
            <a:r>
              <a:rPr lang="fr-FR" sz="2000" dirty="0" smtClean="0">
                <a:solidFill>
                  <a:srgbClr val="FF6600"/>
                </a:solidFill>
                <a:latin typeface="Tahoma"/>
                <a:cs typeface="Tahoma"/>
              </a:rPr>
              <a:t>E</a:t>
            </a:r>
          </a:p>
          <a:p>
            <a:pPr algn="just"/>
            <a:r>
              <a:rPr lang="fr-FR" sz="2000" dirty="0" smtClean="0">
                <a:solidFill>
                  <a:srgbClr val="E936FC"/>
                </a:solidFill>
                <a:latin typeface="Tahoma"/>
                <a:cs typeface="Tahoma"/>
              </a:rPr>
              <a:t>R</a:t>
            </a:r>
          </a:p>
        </p:txBody>
      </p:sp>
      <p:sp>
        <p:nvSpPr>
          <p:cNvPr id="76" name="ZoneTexte 75"/>
          <p:cNvSpPr txBox="1"/>
          <p:nvPr/>
        </p:nvSpPr>
        <p:spPr>
          <a:xfrm>
            <a:off x="5915523" y="1377008"/>
            <a:ext cx="400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L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   </a:t>
            </a:r>
          </a:p>
          <a:p>
            <a:pPr algn="just"/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L</a:t>
            </a:r>
            <a:endParaRPr lang="fr-FR" sz="2000" dirty="0" smtClean="0">
              <a:solidFill>
                <a:schemeClr val="bg1">
                  <a:lumMod val="50000"/>
                </a:schemeClr>
              </a:solidFill>
              <a:latin typeface="Tahoma"/>
              <a:cs typeface="Tahoma"/>
            </a:endParaRPr>
          </a:p>
          <a:p>
            <a:pPr algn="just"/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T</a:t>
            </a:r>
          </a:p>
          <a:p>
            <a:pPr algn="just"/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L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  </a:t>
            </a:r>
          </a:p>
          <a:p>
            <a:pPr algn="just"/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V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  </a:t>
            </a:r>
          </a:p>
          <a:p>
            <a:pPr algn="just"/>
            <a:r>
              <a:rPr lang="fr-FR" sz="2000" dirty="0" err="1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L</a:t>
            </a:r>
            <a:endParaRPr lang="fr-FR" sz="2000" dirty="0" smtClean="0">
              <a:solidFill>
                <a:schemeClr val="bg1">
                  <a:lumMod val="50000"/>
                </a:schemeClr>
              </a:solidFill>
              <a:latin typeface="Tahoma"/>
              <a:cs typeface="Tahoma"/>
            </a:endParaRPr>
          </a:p>
          <a:p>
            <a:pPr algn="just"/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V</a:t>
            </a:r>
          </a:p>
          <a:p>
            <a:pPr algn="just"/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A</a:t>
            </a:r>
          </a:p>
        </p:txBody>
      </p:sp>
      <p:sp>
        <p:nvSpPr>
          <p:cNvPr id="77" name="ZoneTexte 76"/>
          <p:cNvSpPr txBox="1"/>
          <p:nvPr/>
        </p:nvSpPr>
        <p:spPr>
          <a:xfrm>
            <a:off x="6315333" y="1380953"/>
            <a:ext cx="400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K   </a:t>
            </a:r>
          </a:p>
          <a:p>
            <a:pPr algn="just"/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R</a:t>
            </a:r>
          </a:p>
          <a:p>
            <a:pPr algn="just"/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G</a:t>
            </a:r>
            <a:endParaRPr lang="fr-FR" sz="2000" dirty="0" smtClean="0">
              <a:solidFill>
                <a:schemeClr val="bg1">
                  <a:lumMod val="50000"/>
                </a:schemeClr>
              </a:solidFill>
              <a:latin typeface="Tahoma"/>
              <a:cs typeface="Tahoma"/>
            </a:endParaRPr>
          </a:p>
          <a:p>
            <a:pPr algn="just"/>
            <a:r>
              <a:rPr lang="fr-FR" sz="2000" dirty="0" err="1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T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 </a:t>
            </a:r>
          </a:p>
          <a:p>
            <a:pPr algn="just"/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G  </a:t>
            </a:r>
          </a:p>
          <a:p>
            <a:pPr algn="just"/>
            <a:r>
              <a:rPr lang="fr-FR" sz="2000" dirty="0" err="1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A</a:t>
            </a:r>
            <a:endParaRPr lang="fr-FR" sz="2000" dirty="0" smtClean="0">
              <a:solidFill>
                <a:srgbClr val="0000FF"/>
              </a:solidFill>
              <a:latin typeface="Tahoma"/>
              <a:cs typeface="Tahoma"/>
            </a:endParaRPr>
          </a:p>
          <a:p>
            <a:pPr algn="just"/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E</a:t>
            </a:r>
            <a:endParaRPr lang="fr-FR" sz="2000" dirty="0" smtClean="0">
              <a:solidFill>
                <a:schemeClr val="bg1">
                  <a:lumMod val="50000"/>
                </a:schemeClr>
              </a:solidFill>
              <a:latin typeface="Tahoma"/>
              <a:cs typeface="Tahoma"/>
            </a:endParaRPr>
          </a:p>
          <a:p>
            <a:pPr algn="just"/>
            <a:r>
              <a:rPr lang="fr-FR" sz="2000" dirty="0" smtClean="0">
                <a:solidFill>
                  <a:srgbClr val="7F7F7F"/>
                </a:solidFill>
                <a:latin typeface="Tahoma"/>
                <a:cs typeface="Tahoma"/>
              </a:rPr>
              <a:t>D</a:t>
            </a:r>
          </a:p>
        </p:txBody>
      </p:sp>
      <p:sp>
        <p:nvSpPr>
          <p:cNvPr id="78" name="ZoneTexte 77"/>
          <p:cNvSpPr txBox="1"/>
          <p:nvPr/>
        </p:nvSpPr>
        <p:spPr>
          <a:xfrm>
            <a:off x="6682155" y="1384898"/>
            <a:ext cx="400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N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   </a:t>
            </a:r>
          </a:p>
          <a:p>
            <a:pPr algn="just"/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D</a:t>
            </a:r>
            <a:endParaRPr lang="fr-FR" sz="2000" dirty="0" smtClean="0">
              <a:solidFill>
                <a:schemeClr val="bg1">
                  <a:lumMod val="50000"/>
                </a:schemeClr>
              </a:solidFill>
              <a:latin typeface="Tahoma"/>
              <a:cs typeface="Tahoma"/>
            </a:endParaRPr>
          </a:p>
          <a:p>
            <a:pPr algn="just"/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E</a:t>
            </a:r>
          </a:p>
          <a:p>
            <a:pPr algn="just"/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D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 </a:t>
            </a:r>
          </a:p>
          <a:p>
            <a:pPr algn="just"/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N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  </a:t>
            </a:r>
          </a:p>
          <a:p>
            <a:pPr algn="just"/>
            <a:r>
              <a:rPr lang="fr-FR" sz="2000" dirty="0" err="1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N</a:t>
            </a:r>
            <a:endParaRPr lang="fr-FR" sz="2000" dirty="0" smtClean="0">
              <a:solidFill>
                <a:srgbClr val="0000FF"/>
              </a:solidFill>
              <a:latin typeface="Tahoma"/>
              <a:cs typeface="Tahoma"/>
            </a:endParaRPr>
          </a:p>
          <a:p>
            <a:pPr algn="just"/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N</a:t>
            </a:r>
          </a:p>
          <a:p>
            <a:pPr algn="just"/>
            <a:r>
              <a:rPr lang="fr-FR" sz="2000" dirty="0" smtClean="0">
                <a:solidFill>
                  <a:srgbClr val="7F7F7F"/>
                </a:solidFill>
                <a:latin typeface="Tahoma"/>
                <a:cs typeface="Tahoma"/>
              </a:rPr>
              <a:t>D</a:t>
            </a:r>
          </a:p>
        </p:txBody>
      </p:sp>
      <p:sp>
        <p:nvSpPr>
          <p:cNvPr id="79" name="ZoneTexte 78"/>
          <p:cNvSpPr txBox="1"/>
          <p:nvPr/>
        </p:nvSpPr>
        <p:spPr>
          <a:xfrm>
            <a:off x="7081965" y="1388843"/>
            <a:ext cx="400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T   </a:t>
            </a:r>
          </a:p>
          <a:p>
            <a:pPr algn="just"/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T</a:t>
            </a:r>
          </a:p>
          <a:p>
            <a:pPr algn="just"/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L</a:t>
            </a:r>
            <a:endParaRPr lang="fr-FR" sz="2000" dirty="0" smtClean="0">
              <a:solidFill>
                <a:schemeClr val="bg1">
                  <a:lumMod val="50000"/>
                </a:schemeClr>
              </a:solidFill>
              <a:latin typeface="Tahoma"/>
              <a:cs typeface="Tahoma"/>
            </a:endParaRPr>
          </a:p>
          <a:p>
            <a:pPr algn="just"/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L </a:t>
            </a:r>
          </a:p>
          <a:p>
            <a:pPr algn="just"/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L  </a:t>
            </a:r>
          </a:p>
          <a:p>
            <a:pPr algn="just"/>
            <a:r>
              <a:rPr lang="fr-FR" sz="2000" dirty="0" err="1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L</a:t>
            </a:r>
            <a:endParaRPr lang="fr-FR" sz="2000" dirty="0" smtClean="0">
              <a:solidFill>
                <a:srgbClr val="0000FF"/>
              </a:solidFill>
              <a:latin typeface="Tahoma"/>
              <a:cs typeface="Tahoma"/>
            </a:endParaRPr>
          </a:p>
          <a:p>
            <a:pPr algn="just"/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A</a:t>
            </a:r>
          </a:p>
          <a:p>
            <a:pPr algn="just"/>
            <a:r>
              <a:rPr lang="fr-FR" sz="2000" dirty="0">
                <a:solidFill>
                  <a:srgbClr val="7F7F7F"/>
                </a:solidFill>
                <a:latin typeface="Tahoma"/>
                <a:cs typeface="Tahoma"/>
              </a:rPr>
              <a:t>L</a:t>
            </a:r>
            <a:endParaRPr lang="fr-FR" sz="2000" dirty="0" smtClean="0">
              <a:solidFill>
                <a:srgbClr val="7F7F7F"/>
              </a:solidFill>
              <a:latin typeface="Tahoma"/>
              <a:cs typeface="Tahoma"/>
            </a:endParaRPr>
          </a:p>
        </p:txBody>
      </p:sp>
      <p:sp>
        <p:nvSpPr>
          <p:cNvPr id="80" name="ZoneTexte 79"/>
          <p:cNvSpPr txBox="1"/>
          <p:nvPr/>
        </p:nvSpPr>
        <p:spPr>
          <a:xfrm>
            <a:off x="7439409" y="1389661"/>
            <a:ext cx="400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>
                <a:solidFill>
                  <a:srgbClr val="E936FC"/>
                </a:solidFill>
                <a:latin typeface="Tahoma"/>
                <a:cs typeface="Tahoma"/>
              </a:rPr>
              <a:t>D</a:t>
            </a:r>
            <a:r>
              <a:rPr lang="fr-FR" sz="2000" dirty="0" smtClean="0">
                <a:solidFill>
                  <a:srgbClr val="E936FC"/>
                </a:solidFill>
                <a:latin typeface="Tahoma"/>
                <a:cs typeface="Tahoma"/>
              </a:rPr>
              <a:t>   </a:t>
            </a:r>
          </a:p>
          <a:p>
            <a:pPr algn="just"/>
            <a:r>
              <a:rPr lang="fr-FR" sz="2000" dirty="0">
                <a:solidFill>
                  <a:srgbClr val="E936FC"/>
                </a:solidFill>
                <a:latin typeface="Tahoma"/>
                <a:cs typeface="Tahoma"/>
              </a:rPr>
              <a:t>D</a:t>
            </a:r>
            <a:endParaRPr lang="fr-FR" sz="2000" dirty="0" smtClean="0">
              <a:solidFill>
                <a:srgbClr val="E936FC"/>
              </a:solidFill>
              <a:latin typeface="Tahoma"/>
              <a:cs typeface="Tahoma"/>
            </a:endParaRPr>
          </a:p>
          <a:p>
            <a:pPr algn="just"/>
            <a:r>
              <a:rPr lang="fr-FR" sz="2000" dirty="0" smtClean="0">
                <a:solidFill>
                  <a:srgbClr val="FF6600"/>
                </a:solidFill>
                <a:latin typeface="Tahoma"/>
                <a:cs typeface="Tahoma"/>
              </a:rPr>
              <a:t>K</a:t>
            </a:r>
          </a:p>
          <a:p>
            <a:pPr algn="just"/>
            <a:r>
              <a:rPr lang="fr-FR" sz="2000" dirty="0">
                <a:solidFill>
                  <a:srgbClr val="E936FC"/>
                </a:solidFill>
                <a:latin typeface="Tahoma"/>
                <a:cs typeface="Tahoma"/>
              </a:rPr>
              <a:t>D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 </a:t>
            </a:r>
          </a:p>
          <a:p>
            <a:pPr algn="just"/>
            <a:r>
              <a:rPr lang="fr-FR" sz="2000" dirty="0" smtClean="0">
                <a:solidFill>
                  <a:srgbClr val="FF6600"/>
                </a:solidFill>
                <a:latin typeface="Tahoma"/>
                <a:cs typeface="Tahoma"/>
              </a:rPr>
              <a:t>K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 </a:t>
            </a:r>
          </a:p>
          <a:p>
            <a:pPr algn="just"/>
            <a:r>
              <a:rPr lang="fr-FR" sz="2000" dirty="0" err="1">
                <a:solidFill>
                  <a:srgbClr val="FF6600"/>
                </a:solidFill>
                <a:latin typeface="Tahoma"/>
                <a:cs typeface="Tahoma"/>
              </a:rPr>
              <a:t>K</a:t>
            </a:r>
            <a:endParaRPr lang="fr-FR" sz="2000" dirty="0" smtClean="0">
              <a:solidFill>
                <a:srgbClr val="FF6600"/>
              </a:solidFill>
              <a:latin typeface="Tahoma"/>
              <a:cs typeface="Tahoma"/>
            </a:endParaRPr>
          </a:p>
          <a:p>
            <a:pPr algn="just"/>
            <a:r>
              <a:rPr lang="fr-FR" sz="2000" dirty="0">
                <a:solidFill>
                  <a:srgbClr val="FF6600"/>
                </a:solidFill>
                <a:latin typeface="Tahoma"/>
                <a:cs typeface="Tahoma"/>
              </a:rPr>
              <a:t>K</a:t>
            </a:r>
            <a:endParaRPr lang="fr-FR" sz="2000" dirty="0" smtClean="0">
              <a:solidFill>
                <a:srgbClr val="FF6600"/>
              </a:solidFill>
              <a:latin typeface="Tahoma"/>
              <a:cs typeface="Tahoma"/>
            </a:endParaRPr>
          </a:p>
          <a:p>
            <a:pPr algn="just"/>
            <a:r>
              <a:rPr lang="fr-FR" sz="2000" dirty="0" smtClean="0">
                <a:solidFill>
                  <a:srgbClr val="E936FC"/>
                </a:solidFill>
                <a:latin typeface="Tahoma"/>
                <a:cs typeface="Tahoma"/>
              </a:rPr>
              <a:t>D</a:t>
            </a:r>
          </a:p>
        </p:txBody>
      </p:sp>
      <p:sp>
        <p:nvSpPr>
          <p:cNvPr id="81" name="ZoneTexte 80"/>
          <p:cNvSpPr txBox="1"/>
          <p:nvPr/>
        </p:nvSpPr>
        <p:spPr>
          <a:xfrm>
            <a:off x="7851723" y="1380238"/>
            <a:ext cx="400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H   </a:t>
            </a:r>
          </a:p>
          <a:p>
            <a:pPr algn="just"/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H</a:t>
            </a:r>
          </a:p>
          <a:p>
            <a:pPr algn="just"/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H</a:t>
            </a:r>
            <a:endParaRPr lang="fr-FR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Tahoma"/>
              <a:cs typeface="Tahoma"/>
            </a:endParaRPr>
          </a:p>
          <a:p>
            <a:pPr algn="just"/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H </a:t>
            </a:r>
          </a:p>
          <a:p>
            <a:pPr algn="just"/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H</a:t>
            </a: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 </a:t>
            </a:r>
          </a:p>
          <a:p>
            <a:pPr algn="just"/>
            <a:r>
              <a:rPr lang="fr-F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H</a:t>
            </a:r>
            <a:endParaRPr lang="fr-FR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Tahoma"/>
              <a:cs typeface="Tahoma"/>
            </a:endParaRPr>
          </a:p>
          <a:p>
            <a:pPr algn="just"/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Q</a:t>
            </a:r>
            <a:endParaRPr lang="fr-FR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Tahoma"/>
              <a:cs typeface="Tahoma"/>
            </a:endParaRPr>
          </a:p>
          <a:p>
            <a:pPr algn="just"/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H</a:t>
            </a:r>
            <a:endParaRPr lang="fr-FR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Tahoma"/>
              <a:cs typeface="Tahoma"/>
            </a:endParaRPr>
          </a:p>
        </p:txBody>
      </p:sp>
      <p:cxnSp>
        <p:nvCxnSpPr>
          <p:cNvPr id="85" name="Connecteur droit 84"/>
          <p:cNvCxnSpPr/>
          <p:nvPr/>
        </p:nvCxnSpPr>
        <p:spPr>
          <a:xfrm flipV="1">
            <a:off x="1311917" y="2282115"/>
            <a:ext cx="158053" cy="109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/>
          <p:nvPr/>
        </p:nvCxnSpPr>
        <p:spPr>
          <a:xfrm flipV="1">
            <a:off x="1311917" y="2282115"/>
            <a:ext cx="158053" cy="109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7" name="Image 8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819" y="1205897"/>
            <a:ext cx="1752600" cy="269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88" name="Triangle rectangle 87"/>
          <p:cNvSpPr/>
          <p:nvPr/>
        </p:nvSpPr>
        <p:spPr>
          <a:xfrm>
            <a:off x="1338653" y="2228643"/>
            <a:ext cx="144685" cy="204412"/>
          </a:xfrm>
          <a:prstGeom prst="rtTriangle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/>
          <p:cNvSpPr txBox="1"/>
          <p:nvPr/>
        </p:nvSpPr>
        <p:spPr>
          <a:xfrm>
            <a:off x="107848" y="5383360"/>
            <a:ext cx="89128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Inverse Questions:</a:t>
            </a:r>
          </a:p>
          <a:p>
            <a:r>
              <a:rPr lang="fr-FR" sz="2000" dirty="0" smtClean="0"/>
              <a:t> Are structural </a:t>
            </a:r>
            <a:r>
              <a:rPr lang="fr-FR" sz="2000" dirty="0" err="1" smtClean="0"/>
              <a:t>constraints</a:t>
            </a:r>
            <a:r>
              <a:rPr lang="fr-FR" sz="2000" dirty="0"/>
              <a:t> </a:t>
            </a:r>
            <a:r>
              <a:rPr lang="fr-FR" sz="2000" dirty="0" smtClean="0"/>
              <a:t> </a:t>
            </a:r>
            <a:r>
              <a:rPr lang="fr-FR" sz="2000" dirty="0" err="1" smtClean="0"/>
              <a:t>we</a:t>
            </a:r>
            <a:r>
              <a:rPr lang="fr-FR" sz="2000" dirty="0" smtClean="0"/>
              <a:t> </a:t>
            </a:r>
            <a:r>
              <a:rPr lang="fr-FR" sz="2000" dirty="0" err="1" smtClean="0"/>
              <a:t>infer</a:t>
            </a:r>
            <a:r>
              <a:rPr lang="fr-FR" sz="2000" dirty="0" smtClean="0"/>
              <a:t> </a:t>
            </a:r>
            <a:r>
              <a:rPr lang="fr-FR" sz="2000" dirty="0" err="1" smtClean="0"/>
              <a:t>from</a:t>
            </a:r>
            <a:r>
              <a:rPr lang="fr-FR" sz="2000" dirty="0" smtClean="0"/>
              <a:t> data indicative of </a:t>
            </a:r>
            <a:r>
              <a:rPr lang="fr-FR" sz="2000" dirty="0" err="1" smtClean="0"/>
              <a:t>residue-residue</a:t>
            </a:r>
            <a:r>
              <a:rPr lang="fr-FR" sz="2000" dirty="0" smtClean="0"/>
              <a:t> contacts  </a:t>
            </a:r>
          </a:p>
          <a:p>
            <a:r>
              <a:rPr lang="fr-FR" sz="2000" dirty="0" smtClean="0"/>
              <a:t> Can </a:t>
            </a:r>
            <a:r>
              <a:rPr lang="fr-FR" sz="2000" dirty="0" err="1" smtClean="0"/>
              <a:t>we</a:t>
            </a:r>
            <a:r>
              <a:rPr lang="fr-FR" sz="2000" dirty="0" smtClean="0"/>
              <a:t> </a:t>
            </a:r>
            <a:r>
              <a:rPr lang="fr-FR" sz="2000" dirty="0" err="1" smtClean="0"/>
              <a:t>infer</a:t>
            </a:r>
            <a:r>
              <a:rPr lang="fr-FR" sz="2000" dirty="0" smtClean="0"/>
              <a:t> a good  </a:t>
            </a:r>
            <a:r>
              <a:rPr lang="fr-FR" sz="2000" dirty="0" err="1" smtClean="0"/>
              <a:t>generative</a:t>
            </a:r>
            <a:r>
              <a:rPr lang="fr-FR" sz="2000" dirty="0" smtClean="0"/>
              <a:t> model of </a:t>
            </a:r>
            <a:r>
              <a:rPr lang="fr-FR" sz="2000" dirty="0" err="1" smtClean="0"/>
              <a:t>sequences</a:t>
            </a:r>
            <a:r>
              <a:rPr lang="fr-FR" sz="2000" dirty="0" smtClean="0"/>
              <a:t> in the </a:t>
            </a:r>
            <a:r>
              <a:rPr lang="fr-FR" sz="2000" dirty="0" err="1" smtClean="0"/>
              <a:t>same</a:t>
            </a:r>
            <a:r>
              <a:rPr lang="fr-FR" sz="2000" dirty="0" smtClean="0"/>
              <a:t> </a:t>
            </a:r>
            <a:r>
              <a:rPr lang="fr-FR" sz="2000" dirty="0" err="1" smtClean="0"/>
              <a:t>family</a:t>
            </a:r>
            <a:r>
              <a:rPr lang="fr-FR" sz="2000" dirty="0" smtClean="0"/>
              <a:t>?</a:t>
            </a:r>
            <a:endParaRPr lang="fr-FR" sz="2000" dirty="0"/>
          </a:p>
        </p:txBody>
      </p:sp>
      <p:sp>
        <p:nvSpPr>
          <p:cNvPr id="39" name="ZoneTexte 38"/>
          <p:cNvSpPr txBox="1"/>
          <p:nvPr/>
        </p:nvSpPr>
        <p:spPr>
          <a:xfrm>
            <a:off x="1902495" y="2590365"/>
            <a:ext cx="1823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rgbClr val="3366FF"/>
                </a:solidFill>
              </a:rPr>
              <a:t>Inverse </a:t>
            </a:r>
            <a:r>
              <a:rPr lang="fr-FR" dirty="0" err="1" smtClean="0">
                <a:solidFill>
                  <a:srgbClr val="3366FF"/>
                </a:solidFill>
              </a:rPr>
              <a:t>Statistical</a:t>
            </a:r>
            <a:endParaRPr lang="fr-FR" dirty="0" smtClean="0">
              <a:solidFill>
                <a:srgbClr val="3366FF"/>
              </a:solidFill>
            </a:endParaRPr>
          </a:p>
          <a:p>
            <a:pPr algn="ctr"/>
            <a:r>
              <a:rPr lang="fr-FR" dirty="0" err="1" smtClean="0">
                <a:solidFill>
                  <a:srgbClr val="3366FF"/>
                </a:solidFill>
              </a:rPr>
              <a:t>Modeling</a:t>
            </a:r>
            <a:endParaRPr lang="fr-FR" dirty="0">
              <a:solidFill>
                <a:srgbClr val="3366FF"/>
              </a:solidFill>
            </a:endParaRPr>
          </a:p>
        </p:txBody>
      </p:sp>
      <p:cxnSp>
        <p:nvCxnSpPr>
          <p:cNvPr id="41" name="Connecteur droit avec flèche 40"/>
          <p:cNvCxnSpPr/>
          <p:nvPr/>
        </p:nvCxnSpPr>
        <p:spPr>
          <a:xfrm flipH="1">
            <a:off x="2078017" y="2453661"/>
            <a:ext cx="1193114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811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6155951" y="5264621"/>
            <a:ext cx="4028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 smtClean="0">
                <a:solidFill>
                  <a:srgbClr val="008000"/>
                </a:solidFill>
                <a:sym typeface="Math1" charset="0"/>
              </a:rPr>
              <a:t>e</a:t>
            </a:r>
            <a:endParaRPr lang="fr-FR" sz="3600" dirty="0">
              <a:solidFill>
                <a:srgbClr val="008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800951" y="5654699"/>
            <a:ext cx="21527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olidFill>
                  <a:srgbClr val="008000"/>
                </a:solidFill>
                <a:sym typeface="Math1" charset="0"/>
              </a:rPr>
              <a:t>P(A</a:t>
            </a:r>
            <a:r>
              <a:rPr lang="fr-FR" sz="2800" baseline="-25000" dirty="0">
                <a:solidFill>
                  <a:srgbClr val="008000"/>
                </a:solidFill>
                <a:sym typeface="Math1" charset="0"/>
              </a:rPr>
              <a:t>1</a:t>
            </a:r>
            <a:r>
              <a:rPr lang="fr-FR" sz="2800" dirty="0">
                <a:solidFill>
                  <a:srgbClr val="008000"/>
                </a:solidFill>
                <a:sym typeface="Math1" charset="0"/>
              </a:rPr>
              <a:t>,...,A</a:t>
            </a:r>
            <a:r>
              <a:rPr lang="fr-FR" sz="2800" baseline="-25000" dirty="0">
                <a:solidFill>
                  <a:srgbClr val="008000"/>
                </a:solidFill>
                <a:sym typeface="Math1" charset="0"/>
              </a:rPr>
              <a:t>N</a:t>
            </a:r>
            <a:r>
              <a:rPr lang="fr-FR" sz="2800" dirty="0">
                <a:solidFill>
                  <a:srgbClr val="008000"/>
                </a:solidFill>
                <a:sym typeface="Math1" charset="0"/>
              </a:rPr>
              <a:t>)   </a:t>
            </a:r>
            <a:r>
              <a:rPr lang="fr-FR" sz="2800" dirty="0" smtClean="0">
                <a:solidFill>
                  <a:srgbClr val="008000"/>
                </a:solidFill>
                <a:sym typeface="Math1" charset="0"/>
              </a:rPr>
              <a:t>=</a:t>
            </a:r>
            <a:endParaRPr lang="fr-FR" sz="2800" dirty="0">
              <a:solidFill>
                <a:srgbClr val="008000"/>
              </a:solidFill>
            </a:endParaRPr>
          </a:p>
        </p:txBody>
      </p:sp>
      <p:cxnSp>
        <p:nvCxnSpPr>
          <p:cNvPr id="61" name="Connecteur droit avec flèche 60"/>
          <p:cNvCxnSpPr/>
          <p:nvPr/>
        </p:nvCxnSpPr>
        <p:spPr>
          <a:xfrm>
            <a:off x="2117336" y="2240208"/>
            <a:ext cx="1255393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ZoneTexte 63"/>
          <p:cNvSpPr txBox="1"/>
          <p:nvPr/>
        </p:nvSpPr>
        <p:spPr>
          <a:xfrm>
            <a:off x="6583140" y="5401425"/>
            <a:ext cx="219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008000"/>
                </a:solidFill>
              </a:rPr>
              <a:t>i</a:t>
            </a:r>
            <a:endParaRPr lang="fr-FR" sz="1200" dirty="0">
              <a:solidFill>
                <a:srgbClr val="0080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380448" y="5340429"/>
            <a:ext cx="36209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8000"/>
                </a:solidFill>
                <a:sym typeface="Math1" charset="0"/>
              </a:rPr>
              <a:t>                          </a:t>
            </a:r>
            <a:endParaRPr lang="fr-FR" sz="2800" dirty="0">
              <a:solidFill>
                <a:srgbClr val="008000"/>
              </a:solidFill>
            </a:endParaRPr>
          </a:p>
        </p:txBody>
      </p:sp>
      <p:cxnSp>
        <p:nvCxnSpPr>
          <p:cNvPr id="63" name="Connecteur droit 62"/>
          <p:cNvCxnSpPr/>
          <p:nvPr/>
        </p:nvCxnSpPr>
        <p:spPr>
          <a:xfrm>
            <a:off x="6083187" y="5946814"/>
            <a:ext cx="2793443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6970929" y="6019629"/>
            <a:ext cx="11999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olidFill>
                  <a:srgbClr val="008000"/>
                </a:solidFill>
              </a:rPr>
              <a:t>Z[{</a:t>
            </a:r>
            <a:r>
              <a:rPr lang="fr-FR" sz="2800" b="1" dirty="0" err="1" smtClean="0">
                <a:solidFill>
                  <a:srgbClr val="008000"/>
                </a:solidFill>
                <a:sym typeface="Math1" charset="0"/>
              </a:rPr>
              <a:t>J</a:t>
            </a:r>
            <a:r>
              <a:rPr lang="fr-FR" sz="2800" dirty="0" err="1" smtClean="0">
                <a:solidFill>
                  <a:srgbClr val="008000"/>
                </a:solidFill>
              </a:rPr>
              <a:t>,</a:t>
            </a:r>
            <a:r>
              <a:rPr lang="fr-FR" sz="2800" b="1" dirty="0" err="1" smtClean="0">
                <a:solidFill>
                  <a:srgbClr val="008000"/>
                </a:solidFill>
                <a:sym typeface="Math1" charset="0"/>
              </a:rPr>
              <a:t>h</a:t>
            </a:r>
            <a:r>
              <a:rPr lang="fr-FR" sz="2800" dirty="0" smtClean="0">
                <a:solidFill>
                  <a:srgbClr val="008000"/>
                </a:solidFill>
                <a:sym typeface="Math1" charset="0"/>
              </a:rPr>
              <a:t>}</a:t>
            </a:r>
            <a:r>
              <a:rPr lang="fr-FR" sz="2800" dirty="0">
                <a:solidFill>
                  <a:srgbClr val="008000"/>
                </a:solidFill>
              </a:rPr>
              <a:t>] </a:t>
            </a:r>
          </a:p>
        </p:txBody>
      </p:sp>
      <p:sp>
        <p:nvSpPr>
          <p:cNvPr id="66" name="Rectangle 65"/>
          <p:cNvSpPr/>
          <p:nvPr/>
        </p:nvSpPr>
        <p:spPr>
          <a:xfrm>
            <a:off x="6488902" y="5109596"/>
            <a:ext cx="24880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rgbClr val="008000"/>
                </a:solidFill>
                <a:sym typeface="Symbol" charset="0"/>
              </a:rPr>
              <a:t></a:t>
            </a:r>
            <a:r>
              <a:rPr lang="fr-FR" sz="2400" dirty="0">
                <a:solidFill>
                  <a:srgbClr val="008000"/>
                </a:solidFill>
                <a:sym typeface="Math1" charset="0"/>
              </a:rPr>
              <a:t> h</a:t>
            </a:r>
            <a:r>
              <a:rPr lang="fr-FR" sz="2400" baseline="-25000" dirty="0">
                <a:solidFill>
                  <a:srgbClr val="008000"/>
                </a:solidFill>
                <a:sym typeface="Math1" charset="0"/>
              </a:rPr>
              <a:t>i</a:t>
            </a:r>
            <a:r>
              <a:rPr lang="fr-FR" sz="2400" dirty="0">
                <a:solidFill>
                  <a:srgbClr val="008000"/>
                </a:solidFill>
                <a:sym typeface="Math1" charset="0"/>
              </a:rPr>
              <a:t>(A</a:t>
            </a:r>
            <a:r>
              <a:rPr lang="fr-FR" sz="2400" baseline="-25000" dirty="0">
                <a:solidFill>
                  <a:srgbClr val="008000"/>
                </a:solidFill>
                <a:sym typeface="Math1" charset="0"/>
              </a:rPr>
              <a:t>i</a:t>
            </a:r>
            <a:r>
              <a:rPr lang="fr-FR" sz="2400" dirty="0" smtClean="0">
                <a:solidFill>
                  <a:srgbClr val="008000"/>
                </a:solidFill>
                <a:sym typeface="Math1" charset="0"/>
              </a:rPr>
              <a:t>)+ </a:t>
            </a:r>
            <a:r>
              <a:rPr lang="fr-FR" sz="2400" dirty="0" smtClean="0">
                <a:solidFill>
                  <a:srgbClr val="008000"/>
                </a:solidFill>
                <a:sym typeface="Symbol" charset="0"/>
              </a:rPr>
              <a:t></a:t>
            </a:r>
            <a:r>
              <a:rPr lang="fr-FR" sz="2400" dirty="0" smtClean="0">
                <a:solidFill>
                  <a:srgbClr val="008000"/>
                </a:solidFill>
              </a:rPr>
              <a:t> </a:t>
            </a:r>
            <a:r>
              <a:rPr lang="fr-FR" sz="2400" dirty="0" err="1">
                <a:solidFill>
                  <a:srgbClr val="008000"/>
                </a:solidFill>
                <a:sym typeface="Math1" charset="0"/>
              </a:rPr>
              <a:t>J</a:t>
            </a:r>
            <a:r>
              <a:rPr lang="fr-FR" sz="2400" baseline="-25000" dirty="0" err="1">
                <a:solidFill>
                  <a:srgbClr val="008000"/>
                </a:solidFill>
                <a:sym typeface="Math1" charset="0"/>
              </a:rPr>
              <a:t>ij</a:t>
            </a:r>
            <a:r>
              <a:rPr lang="fr-FR" sz="2400" baseline="-25000" dirty="0">
                <a:solidFill>
                  <a:srgbClr val="008000"/>
                </a:solidFill>
                <a:sym typeface="Math1" charset="0"/>
              </a:rPr>
              <a:t> </a:t>
            </a:r>
            <a:r>
              <a:rPr lang="fr-FR" sz="2400" dirty="0" smtClean="0">
                <a:solidFill>
                  <a:srgbClr val="008000"/>
                </a:solidFill>
                <a:sym typeface="Math1" charset="0"/>
              </a:rPr>
              <a:t>(</a:t>
            </a:r>
            <a:r>
              <a:rPr lang="fr-FR" sz="2400" dirty="0" err="1">
                <a:solidFill>
                  <a:srgbClr val="008000"/>
                </a:solidFill>
                <a:sym typeface="Math1" charset="0"/>
              </a:rPr>
              <a:t>A</a:t>
            </a:r>
            <a:r>
              <a:rPr lang="fr-FR" sz="2400" baseline="-25000" dirty="0" err="1">
                <a:solidFill>
                  <a:srgbClr val="008000"/>
                </a:solidFill>
                <a:sym typeface="Math1" charset="0"/>
              </a:rPr>
              <a:t>i</a:t>
            </a:r>
            <a:r>
              <a:rPr lang="fr-FR" sz="2400" dirty="0" err="1">
                <a:solidFill>
                  <a:srgbClr val="008000"/>
                </a:solidFill>
                <a:sym typeface="Math1" charset="0"/>
              </a:rPr>
              <a:t>,A</a:t>
            </a:r>
            <a:r>
              <a:rPr lang="fr-FR" sz="2400" baseline="-25000" dirty="0" err="1">
                <a:solidFill>
                  <a:srgbClr val="008000"/>
                </a:solidFill>
                <a:sym typeface="Math1" charset="0"/>
              </a:rPr>
              <a:t>j</a:t>
            </a:r>
            <a:r>
              <a:rPr lang="fr-FR" sz="2400" dirty="0">
                <a:solidFill>
                  <a:srgbClr val="008000"/>
                </a:solidFill>
                <a:sym typeface="Math1" charset="0"/>
              </a:rPr>
              <a:t>)  </a:t>
            </a:r>
            <a:endParaRPr lang="fr-FR" sz="2400" baseline="-25000" dirty="0">
              <a:solidFill>
                <a:srgbClr val="008000"/>
              </a:solidFill>
            </a:endParaRPr>
          </a:p>
        </p:txBody>
      </p:sp>
      <p:cxnSp>
        <p:nvCxnSpPr>
          <p:cNvPr id="34" name="Connecteur droit 33"/>
          <p:cNvCxnSpPr/>
          <p:nvPr/>
        </p:nvCxnSpPr>
        <p:spPr>
          <a:xfrm flipV="1">
            <a:off x="5725091" y="4143532"/>
            <a:ext cx="1886407" cy="440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5725091" y="3848225"/>
            <a:ext cx="0" cy="282781"/>
          </a:xfrm>
          <a:prstGeom prst="line">
            <a:avLst/>
          </a:prstGeom>
          <a:ln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7611498" y="3831187"/>
            <a:ext cx="0" cy="316752"/>
          </a:xfrm>
          <a:prstGeom prst="line">
            <a:avLst/>
          </a:prstGeom>
          <a:ln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 flipH="1">
            <a:off x="2078017" y="2453661"/>
            <a:ext cx="1193114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1902495" y="2590365"/>
            <a:ext cx="1823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rgbClr val="3366FF"/>
                </a:solidFill>
              </a:rPr>
              <a:t>Inverse </a:t>
            </a:r>
            <a:r>
              <a:rPr lang="fr-FR" dirty="0" err="1" smtClean="0">
                <a:solidFill>
                  <a:srgbClr val="3366FF"/>
                </a:solidFill>
              </a:rPr>
              <a:t>Statistical</a:t>
            </a:r>
            <a:endParaRPr lang="fr-FR" dirty="0" smtClean="0">
              <a:solidFill>
                <a:srgbClr val="3366FF"/>
              </a:solidFill>
            </a:endParaRPr>
          </a:p>
          <a:p>
            <a:pPr algn="ctr"/>
            <a:r>
              <a:rPr lang="fr-FR" dirty="0" err="1" smtClean="0">
                <a:solidFill>
                  <a:srgbClr val="3366FF"/>
                </a:solidFill>
              </a:rPr>
              <a:t>Modeling</a:t>
            </a:r>
            <a:endParaRPr lang="fr-FR" dirty="0">
              <a:solidFill>
                <a:srgbClr val="3366FF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5404586" y="4146387"/>
            <a:ext cx="1292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Correlation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596137" y="4143532"/>
            <a:ext cx="916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f</a:t>
            </a:r>
            <a:r>
              <a:rPr lang="fr-FR" baseline="-25000" dirty="0" err="1" smtClean="0">
                <a:solidFill>
                  <a:srgbClr val="FF0000"/>
                </a:solidFill>
              </a:rPr>
              <a:t>ij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>
                <a:solidFill>
                  <a:srgbClr val="FF0000"/>
                </a:solidFill>
              </a:rPr>
              <a:t>(</a:t>
            </a:r>
            <a:r>
              <a:rPr lang="fr-FR" dirty="0" err="1" smtClean="0">
                <a:solidFill>
                  <a:srgbClr val="FF0000"/>
                </a:solidFill>
              </a:rPr>
              <a:t>A</a:t>
            </a:r>
            <a:r>
              <a:rPr lang="fr-FR" baseline="-25000" dirty="0" err="1">
                <a:solidFill>
                  <a:srgbClr val="FF0000"/>
                </a:solidFill>
              </a:rPr>
              <a:t>i</a:t>
            </a:r>
            <a:r>
              <a:rPr lang="fr-FR" dirty="0" err="1" smtClean="0">
                <a:solidFill>
                  <a:srgbClr val="FF0000"/>
                </a:solidFill>
              </a:rPr>
              <a:t>,A</a:t>
            </a:r>
            <a:r>
              <a:rPr lang="fr-FR" baseline="-25000" dirty="0" err="1" smtClean="0">
                <a:solidFill>
                  <a:srgbClr val="FF0000"/>
                </a:solidFill>
              </a:rPr>
              <a:t>j</a:t>
            </a:r>
            <a:r>
              <a:rPr lang="fr-FR" dirty="0" smtClean="0">
                <a:solidFill>
                  <a:srgbClr val="FF0000"/>
                </a:solidFill>
              </a:rPr>
              <a:t>) 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43" name="Connecteur droit avec flèche 42"/>
          <p:cNvCxnSpPr/>
          <p:nvPr/>
        </p:nvCxnSpPr>
        <p:spPr>
          <a:xfrm flipV="1">
            <a:off x="8049146" y="3918933"/>
            <a:ext cx="0" cy="45062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145408" y="4794299"/>
            <a:ext cx="29293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8000"/>
                </a:solidFill>
              </a:rPr>
              <a:t>Least </a:t>
            </a:r>
            <a:r>
              <a:rPr lang="fr-FR" sz="2000" dirty="0" err="1" smtClean="0">
                <a:solidFill>
                  <a:srgbClr val="008000"/>
                </a:solidFill>
              </a:rPr>
              <a:t>constrained</a:t>
            </a:r>
            <a:r>
              <a:rPr lang="fr-FR" sz="2000" dirty="0" smtClean="0">
                <a:solidFill>
                  <a:srgbClr val="008000"/>
                </a:solidFill>
              </a:rPr>
              <a:t>, maximal </a:t>
            </a:r>
            <a:r>
              <a:rPr lang="fr-FR" sz="2000" dirty="0" err="1">
                <a:solidFill>
                  <a:srgbClr val="008000"/>
                </a:solidFill>
              </a:rPr>
              <a:t>e</a:t>
            </a:r>
            <a:r>
              <a:rPr lang="fr-FR" sz="2000" dirty="0" err="1" smtClean="0">
                <a:solidFill>
                  <a:srgbClr val="008000"/>
                </a:solidFill>
              </a:rPr>
              <a:t>ntropy</a:t>
            </a:r>
            <a:r>
              <a:rPr lang="fr-FR" sz="2000" dirty="0" smtClean="0">
                <a:solidFill>
                  <a:srgbClr val="008000"/>
                </a:solidFill>
              </a:rPr>
              <a:t> model</a:t>
            </a:r>
            <a:r>
              <a:rPr lang="fr-FR" sz="2000" dirty="0" smtClean="0"/>
              <a:t> (</a:t>
            </a:r>
            <a:r>
              <a:rPr lang="fr-FR" sz="2000" dirty="0" err="1" smtClean="0"/>
              <a:t>Jaynes</a:t>
            </a:r>
            <a:r>
              <a:rPr lang="fr-FR" sz="2000" dirty="0" smtClean="0"/>
              <a:t> 1957)</a:t>
            </a:r>
            <a:r>
              <a:rPr lang="fr-FR" sz="2000" dirty="0"/>
              <a:t> </a:t>
            </a:r>
            <a:r>
              <a:rPr lang="fr-FR" sz="2000" dirty="0" err="1" smtClean="0"/>
              <a:t>reproducing</a:t>
            </a:r>
            <a:endParaRPr lang="fr-FR" sz="2000" dirty="0" smtClean="0"/>
          </a:p>
          <a:p>
            <a:r>
              <a:rPr lang="fr-FR" sz="2000" dirty="0" err="1" smtClean="0">
                <a:solidFill>
                  <a:srgbClr val="FF0000"/>
                </a:solidFill>
              </a:rPr>
              <a:t>frequencies</a:t>
            </a:r>
            <a:r>
              <a:rPr lang="fr-FR" sz="2000" dirty="0" smtClean="0"/>
              <a:t> </a:t>
            </a:r>
            <a:r>
              <a:rPr lang="fr-FR" sz="2000" dirty="0" smtClean="0">
                <a:solidFill>
                  <a:srgbClr val="FF0000"/>
                </a:solidFill>
              </a:rPr>
              <a:t>f</a:t>
            </a:r>
            <a:r>
              <a:rPr lang="fr-FR" sz="2000" baseline="-25000" dirty="0" smtClean="0">
                <a:solidFill>
                  <a:srgbClr val="FF0000"/>
                </a:solidFill>
              </a:rPr>
              <a:t>i</a:t>
            </a:r>
            <a:r>
              <a:rPr lang="fr-FR" sz="2000" dirty="0">
                <a:solidFill>
                  <a:srgbClr val="FF0000"/>
                </a:solidFill>
              </a:rPr>
              <a:t>(</a:t>
            </a:r>
            <a:r>
              <a:rPr lang="fr-FR" sz="2000" dirty="0" smtClean="0">
                <a:solidFill>
                  <a:srgbClr val="FF0000"/>
                </a:solidFill>
              </a:rPr>
              <a:t>A</a:t>
            </a:r>
            <a:r>
              <a:rPr lang="fr-FR" sz="2000" baseline="-25000" dirty="0" smtClean="0">
                <a:solidFill>
                  <a:srgbClr val="FF0000"/>
                </a:solidFill>
              </a:rPr>
              <a:t>i</a:t>
            </a:r>
            <a:r>
              <a:rPr lang="fr-FR" sz="2000" dirty="0" smtClean="0">
                <a:solidFill>
                  <a:srgbClr val="FF0000"/>
                </a:solidFill>
              </a:rPr>
              <a:t>)</a:t>
            </a:r>
            <a:r>
              <a:rPr lang="fr-FR" sz="2000" dirty="0" smtClean="0"/>
              <a:t> and </a:t>
            </a:r>
            <a:r>
              <a:rPr lang="fr-FR" sz="2000" dirty="0" err="1" smtClean="0">
                <a:solidFill>
                  <a:srgbClr val="FF0000"/>
                </a:solidFill>
              </a:rPr>
              <a:t>correlations</a:t>
            </a:r>
            <a:r>
              <a:rPr lang="fr-FR" sz="2000" dirty="0" smtClean="0"/>
              <a:t> </a:t>
            </a:r>
            <a:r>
              <a:rPr lang="fr-FR" sz="2000" dirty="0" err="1">
                <a:solidFill>
                  <a:srgbClr val="FF0000"/>
                </a:solidFill>
              </a:rPr>
              <a:t>f</a:t>
            </a:r>
            <a:r>
              <a:rPr lang="fr-FR" sz="2000" baseline="-25000" dirty="0" err="1">
                <a:solidFill>
                  <a:srgbClr val="FF0000"/>
                </a:solidFill>
              </a:rPr>
              <a:t>ij</a:t>
            </a:r>
            <a:r>
              <a:rPr lang="fr-FR" sz="2000" dirty="0">
                <a:solidFill>
                  <a:srgbClr val="FF0000"/>
                </a:solidFill>
              </a:rPr>
              <a:t> (</a:t>
            </a:r>
            <a:r>
              <a:rPr lang="fr-FR" sz="2000" dirty="0" err="1" smtClean="0">
                <a:solidFill>
                  <a:srgbClr val="FF0000"/>
                </a:solidFill>
              </a:rPr>
              <a:t>A</a:t>
            </a:r>
            <a:r>
              <a:rPr lang="fr-FR" sz="2000" baseline="-25000" dirty="0" err="1" smtClean="0">
                <a:solidFill>
                  <a:srgbClr val="FF0000"/>
                </a:solidFill>
              </a:rPr>
              <a:t>i</a:t>
            </a:r>
            <a:r>
              <a:rPr lang="fr-FR" sz="2000" dirty="0" err="1" smtClean="0">
                <a:solidFill>
                  <a:srgbClr val="FF0000"/>
                </a:solidFill>
              </a:rPr>
              <a:t>,A</a:t>
            </a:r>
            <a:r>
              <a:rPr lang="fr-FR" sz="2000" baseline="-25000" dirty="0" err="1" smtClean="0">
                <a:solidFill>
                  <a:srgbClr val="FF0000"/>
                </a:solidFill>
              </a:rPr>
              <a:t>j</a:t>
            </a:r>
            <a:r>
              <a:rPr lang="fr-FR" sz="2000" dirty="0">
                <a:solidFill>
                  <a:srgbClr val="FF0000"/>
                </a:solidFill>
              </a:rPr>
              <a:t>)</a:t>
            </a:r>
            <a:r>
              <a:rPr lang="fr-FR" sz="2000" dirty="0" smtClean="0"/>
              <a:t> </a:t>
            </a:r>
          </a:p>
          <a:p>
            <a:r>
              <a:rPr lang="fr-FR" sz="2000" dirty="0"/>
              <a:t>o</a:t>
            </a:r>
            <a:r>
              <a:rPr lang="fr-FR" sz="2000" dirty="0" smtClean="0"/>
              <a:t>f </a:t>
            </a:r>
            <a:r>
              <a:rPr lang="fr-FR" sz="2000" dirty="0" err="1" smtClean="0"/>
              <a:t>empirical</a:t>
            </a:r>
            <a:r>
              <a:rPr lang="fr-FR" sz="2000" dirty="0" smtClean="0"/>
              <a:t> distribution </a:t>
            </a:r>
            <a:endParaRPr lang="fr-FR" sz="2000" dirty="0"/>
          </a:p>
        </p:txBody>
      </p:sp>
      <p:sp>
        <p:nvSpPr>
          <p:cNvPr id="46" name="Text Box 3"/>
          <p:cNvSpPr txBox="1">
            <a:spLocks noChangeArrowheads="1"/>
          </p:cNvSpPr>
          <p:nvPr/>
        </p:nvSpPr>
        <p:spPr bwMode="auto">
          <a:xfrm>
            <a:off x="7583342" y="5404580"/>
            <a:ext cx="33344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200" dirty="0" smtClean="0">
                <a:solidFill>
                  <a:srgbClr val="008000"/>
                </a:solidFill>
              </a:rPr>
              <a:t>i&lt;</a:t>
            </a:r>
            <a:r>
              <a:rPr lang="fr-FR" sz="1200" i="0" dirty="0" smtClean="0">
                <a:solidFill>
                  <a:srgbClr val="008000"/>
                </a:solidFill>
              </a:rPr>
              <a:t>j</a:t>
            </a:r>
            <a:endParaRPr lang="fr-FR" sz="1200" i="0" dirty="0">
              <a:solidFill>
                <a:srgbClr val="008000"/>
              </a:solidFill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7414678" y="4330188"/>
            <a:ext cx="168582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Frequency</a:t>
            </a:r>
            <a:r>
              <a:rPr lang="fr-FR" dirty="0" smtClean="0">
                <a:solidFill>
                  <a:srgbClr val="FF0000"/>
                </a:solidFill>
              </a:rPr>
              <a:t> f</a:t>
            </a:r>
            <a:r>
              <a:rPr lang="fr-FR" baseline="-25000" dirty="0" smtClean="0">
                <a:solidFill>
                  <a:srgbClr val="FF0000"/>
                </a:solidFill>
              </a:rPr>
              <a:t>i</a:t>
            </a:r>
            <a:r>
              <a:rPr lang="fr-FR" dirty="0" smtClean="0">
                <a:solidFill>
                  <a:srgbClr val="FF0000"/>
                </a:solidFill>
              </a:rPr>
              <a:t> (A</a:t>
            </a:r>
            <a:r>
              <a:rPr lang="fr-FR" baseline="-25000" dirty="0">
                <a:solidFill>
                  <a:srgbClr val="FF0000"/>
                </a:solidFill>
              </a:rPr>
              <a:t>i</a:t>
            </a:r>
            <a:r>
              <a:rPr lang="fr-FR" dirty="0" smtClean="0">
                <a:solidFill>
                  <a:srgbClr val="FF0000"/>
                </a:solidFill>
              </a:rPr>
              <a:t>)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1" name="ZoneTexte 70"/>
          <p:cNvSpPr txBox="1"/>
          <p:nvPr/>
        </p:nvSpPr>
        <p:spPr>
          <a:xfrm>
            <a:off x="20640" y="102964"/>
            <a:ext cx="7184173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3366FF"/>
                </a:solidFill>
              </a:rPr>
              <a:t>	</a:t>
            </a:r>
            <a:r>
              <a:rPr lang="fr-FR" sz="2800" b="1" dirty="0" err="1" smtClean="0">
                <a:solidFill>
                  <a:srgbClr val="3366FF"/>
                </a:solidFill>
              </a:rPr>
              <a:t>Statistical</a:t>
            </a:r>
            <a:r>
              <a:rPr lang="fr-FR" sz="2800" b="1" dirty="0" smtClean="0">
                <a:solidFill>
                  <a:srgbClr val="3366FF"/>
                </a:solidFill>
              </a:rPr>
              <a:t> </a:t>
            </a:r>
            <a:r>
              <a:rPr lang="fr-FR" sz="2800" b="1" dirty="0" err="1" smtClean="0">
                <a:solidFill>
                  <a:srgbClr val="3366FF"/>
                </a:solidFill>
              </a:rPr>
              <a:t>Physics</a:t>
            </a:r>
            <a:r>
              <a:rPr lang="fr-FR" sz="2800" b="1" dirty="0" smtClean="0">
                <a:solidFill>
                  <a:srgbClr val="3366FF"/>
                </a:solidFill>
              </a:rPr>
              <a:t> of Inverse </a:t>
            </a:r>
            <a:r>
              <a:rPr lang="fr-FR" sz="2800" b="1" dirty="0" err="1" smtClean="0">
                <a:solidFill>
                  <a:srgbClr val="3366FF"/>
                </a:solidFill>
              </a:rPr>
              <a:t>Problems</a:t>
            </a:r>
            <a:endParaRPr lang="fr-FR" sz="2800" b="1" dirty="0">
              <a:solidFill>
                <a:srgbClr val="3366FF"/>
              </a:solidFill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1910471" y="1196566"/>
            <a:ext cx="163216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3366FF"/>
                </a:solidFill>
              </a:rPr>
              <a:t> </a:t>
            </a:r>
            <a:r>
              <a:rPr lang="fr-FR" dirty="0" smtClean="0">
                <a:solidFill>
                  <a:srgbClr val="3366FF"/>
                </a:solidFill>
              </a:rPr>
              <a:t>Structural, </a:t>
            </a:r>
            <a:r>
              <a:rPr lang="fr-FR" dirty="0" err="1" smtClean="0">
                <a:solidFill>
                  <a:srgbClr val="3366FF"/>
                </a:solidFill>
              </a:rPr>
              <a:t>functional</a:t>
            </a:r>
            <a:r>
              <a:rPr lang="fr-FR" dirty="0" smtClean="0">
                <a:solidFill>
                  <a:srgbClr val="3366FF"/>
                </a:solidFill>
              </a:rPr>
              <a:t> </a:t>
            </a:r>
            <a:r>
              <a:rPr lang="fr-FR" dirty="0" err="1">
                <a:solidFill>
                  <a:srgbClr val="3366FF"/>
                </a:solidFill>
              </a:rPr>
              <a:t>c</a:t>
            </a:r>
            <a:r>
              <a:rPr lang="fr-FR" dirty="0" err="1" smtClean="0">
                <a:solidFill>
                  <a:srgbClr val="3366FF"/>
                </a:solidFill>
              </a:rPr>
              <a:t>onstraints</a:t>
            </a:r>
            <a:endParaRPr lang="fr-FR" dirty="0">
              <a:solidFill>
                <a:srgbClr val="3366FF"/>
              </a:solidFill>
            </a:endParaRPr>
          </a:p>
        </p:txBody>
      </p:sp>
      <p:pic>
        <p:nvPicPr>
          <p:cNvPr id="68" name="Image 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6250" y="1039147"/>
            <a:ext cx="4457700" cy="431800"/>
          </a:xfrm>
          <a:prstGeom prst="rect">
            <a:avLst/>
          </a:prstGeom>
        </p:spPr>
      </p:pic>
      <p:sp>
        <p:nvSpPr>
          <p:cNvPr id="69" name="ZoneTexte 68"/>
          <p:cNvSpPr txBox="1"/>
          <p:nvPr/>
        </p:nvSpPr>
        <p:spPr>
          <a:xfrm>
            <a:off x="4058334" y="1377720"/>
            <a:ext cx="400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R   </a:t>
            </a:r>
          </a:p>
          <a:p>
            <a:pPr algn="just"/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F</a:t>
            </a:r>
          </a:p>
          <a:p>
            <a:pPr algn="just"/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H</a:t>
            </a:r>
            <a:endParaRPr lang="fr-FR" sz="2000" dirty="0" smtClean="0">
              <a:solidFill>
                <a:schemeClr val="bg1">
                  <a:lumMod val="50000"/>
                </a:schemeClr>
              </a:solidFill>
              <a:latin typeface="Tahoma"/>
              <a:cs typeface="Tahoma"/>
            </a:endParaRPr>
          </a:p>
          <a:p>
            <a:pPr algn="just"/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K  </a:t>
            </a:r>
          </a:p>
          <a:p>
            <a:pPr algn="just"/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R  </a:t>
            </a:r>
          </a:p>
          <a:p>
            <a:pPr algn="just"/>
            <a:r>
              <a:rPr lang="fr-FR" sz="2000" dirty="0" err="1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T</a:t>
            </a:r>
            <a:endParaRPr lang="fr-FR" sz="2000" dirty="0" smtClean="0">
              <a:solidFill>
                <a:srgbClr val="0000FF"/>
              </a:solidFill>
              <a:latin typeface="Tahoma"/>
              <a:cs typeface="Tahoma"/>
            </a:endParaRPr>
          </a:p>
          <a:p>
            <a:pPr algn="just"/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K</a:t>
            </a:r>
          </a:p>
          <a:p>
            <a:pPr algn="just"/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R</a:t>
            </a:r>
            <a:endParaRPr lang="fr-FR" sz="2000" dirty="0" smtClean="0">
              <a:solidFill>
                <a:srgbClr val="0000FF"/>
              </a:solidFill>
              <a:latin typeface="Tahoma"/>
              <a:cs typeface="Tahoma"/>
            </a:endParaRPr>
          </a:p>
        </p:txBody>
      </p:sp>
      <p:sp>
        <p:nvSpPr>
          <p:cNvPr id="72" name="ZoneTexte 71"/>
          <p:cNvSpPr txBox="1"/>
          <p:nvPr/>
        </p:nvSpPr>
        <p:spPr>
          <a:xfrm>
            <a:off x="4464729" y="1377723"/>
            <a:ext cx="400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I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   </a:t>
            </a:r>
          </a:p>
          <a:p>
            <a:pPr algn="just"/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L</a:t>
            </a:r>
            <a:endParaRPr lang="fr-FR" sz="2000" dirty="0" smtClean="0">
              <a:solidFill>
                <a:schemeClr val="bg1">
                  <a:lumMod val="50000"/>
                </a:schemeClr>
              </a:solidFill>
              <a:latin typeface="Tahoma"/>
              <a:cs typeface="Tahoma"/>
            </a:endParaRPr>
          </a:p>
          <a:p>
            <a:pPr algn="just"/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E</a:t>
            </a:r>
          </a:p>
          <a:p>
            <a:pPr algn="just"/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Y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  </a:t>
            </a:r>
          </a:p>
          <a:p>
            <a:pPr algn="just"/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R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  </a:t>
            </a:r>
          </a:p>
          <a:p>
            <a:pPr algn="just"/>
            <a:r>
              <a:rPr lang="fr-FR" sz="2000" dirty="0" err="1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Q</a:t>
            </a:r>
            <a:endParaRPr lang="fr-FR" sz="2000" dirty="0" smtClean="0">
              <a:solidFill>
                <a:srgbClr val="0000FF"/>
              </a:solidFill>
              <a:latin typeface="Tahoma"/>
              <a:cs typeface="Tahoma"/>
            </a:endParaRPr>
          </a:p>
          <a:p>
            <a:pPr algn="just"/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Q</a:t>
            </a:r>
            <a:endParaRPr lang="fr-FR" sz="2000" dirty="0" smtClean="0">
              <a:solidFill>
                <a:schemeClr val="bg1">
                  <a:lumMod val="50000"/>
                </a:schemeClr>
              </a:solidFill>
              <a:latin typeface="Tahoma"/>
              <a:cs typeface="Tahoma"/>
            </a:endParaRPr>
          </a:p>
          <a:p>
            <a:pPr algn="just"/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L</a:t>
            </a:r>
            <a:endParaRPr lang="fr-FR" sz="2000" dirty="0" smtClean="0">
              <a:solidFill>
                <a:srgbClr val="0000FF"/>
              </a:solidFill>
              <a:latin typeface="Tahoma"/>
              <a:cs typeface="Tahoma"/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4831551" y="1365173"/>
            <a:ext cx="400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D   </a:t>
            </a:r>
          </a:p>
          <a:p>
            <a:pPr algn="just"/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N</a:t>
            </a:r>
          </a:p>
          <a:p>
            <a:pPr algn="just"/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R</a:t>
            </a:r>
            <a:endParaRPr lang="fr-FR" sz="2000" dirty="0" smtClean="0">
              <a:solidFill>
                <a:schemeClr val="bg1">
                  <a:lumMod val="50000"/>
                </a:schemeClr>
              </a:solidFill>
              <a:latin typeface="Tahoma"/>
              <a:cs typeface="Tahoma"/>
            </a:endParaRPr>
          </a:p>
          <a:p>
            <a:pPr algn="just"/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R  </a:t>
            </a:r>
          </a:p>
          <a:p>
            <a:pPr algn="just"/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A  </a:t>
            </a:r>
          </a:p>
          <a:p>
            <a:pPr algn="just"/>
            <a:r>
              <a:rPr lang="fr-FR" sz="2000" dirty="0" err="1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K</a:t>
            </a:r>
            <a:endParaRPr lang="fr-FR" sz="2000" dirty="0" smtClean="0">
              <a:solidFill>
                <a:srgbClr val="0000FF"/>
              </a:solidFill>
              <a:latin typeface="Tahoma"/>
              <a:cs typeface="Tahoma"/>
            </a:endParaRPr>
          </a:p>
          <a:p>
            <a:pPr algn="just"/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Q</a:t>
            </a:r>
            <a:endParaRPr lang="fr-FR" sz="2000" dirty="0" smtClean="0">
              <a:solidFill>
                <a:schemeClr val="bg1">
                  <a:lumMod val="50000"/>
                </a:schemeClr>
              </a:solidFill>
              <a:latin typeface="Tahoma"/>
              <a:cs typeface="Tahoma"/>
            </a:endParaRPr>
          </a:p>
          <a:p>
            <a:pPr algn="just"/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N</a:t>
            </a:r>
            <a:endParaRPr lang="fr-FR" sz="2000" dirty="0" smtClean="0">
              <a:solidFill>
                <a:srgbClr val="0000FF"/>
              </a:solidFill>
              <a:latin typeface="Tahoma"/>
              <a:cs typeface="Tahoma"/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5165385" y="1369118"/>
            <a:ext cx="400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G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   </a:t>
            </a:r>
          </a:p>
          <a:p>
            <a:pPr algn="just"/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G</a:t>
            </a:r>
            <a:endParaRPr lang="fr-FR" sz="2000" dirty="0" smtClean="0">
              <a:solidFill>
                <a:schemeClr val="bg1">
                  <a:lumMod val="50000"/>
                </a:schemeClr>
              </a:solidFill>
              <a:latin typeface="Tahoma"/>
              <a:cs typeface="Tahoma"/>
            </a:endParaRPr>
          </a:p>
          <a:p>
            <a:pPr algn="just"/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Q</a:t>
            </a:r>
          </a:p>
          <a:p>
            <a:pPr algn="just"/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T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  </a:t>
            </a:r>
          </a:p>
          <a:p>
            <a:pPr algn="just"/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M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  </a:t>
            </a:r>
          </a:p>
          <a:p>
            <a:pPr algn="just"/>
            <a:r>
              <a:rPr lang="fr-FR" sz="2000" dirty="0" err="1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E</a:t>
            </a:r>
            <a:endParaRPr lang="fr-FR" sz="2000" dirty="0" smtClean="0">
              <a:solidFill>
                <a:srgbClr val="0000FF"/>
              </a:solidFill>
              <a:latin typeface="Tahoma"/>
              <a:cs typeface="Tahoma"/>
            </a:endParaRPr>
          </a:p>
          <a:p>
            <a:pPr algn="just"/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E</a:t>
            </a:r>
            <a:endParaRPr lang="fr-FR" sz="2000" dirty="0" smtClean="0">
              <a:solidFill>
                <a:schemeClr val="bg1">
                  <a:lumMod val="50000"/>
                </a:schemeClr>
              </a:solidFill>
              <a:latin typeface="Tahoma"/>
              <a:cs typeface="Tahoma"/>
            </a:endParaRPr>
          </a:p>
          <a:p>
            <a:pPr algn="just"/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G</a:t>
            </a:r>
            <a:endParaRPr lang="fr-FR" sz="2000" dirty="0" smtClean="0">
              <a:solidFill>
                <a:srgbClr val="0000FF"/>
              </a:solidFill>
              <a:latin typeface="Tahoma"/>
              <a:cs typeface="Tahoma"/>
            </a:endParaRPr>
          </a:p>
        </p:txBody>
      </p:sp>
      <p:sp>
        <p:nvSpPr>
          <p:cNvPr id="75" name="ZoneTexte 74"/>
          <p:cNvSpPr txBox="1"/>
          <p:nvPr/>
        </p:nvSpPr>
        <p:spPr>
          <a:xfrm>
            <a:off x="5581689" y="1373063"/>
            <a:ext cx="400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smtClean="0">
                <a:solidFill>
                  <a:srgbClr val="E936FC"/>
                </a:solidFill>
                <a:latin typeface="Tahoma"/>
                <a:cs typeface="Tahoma"/>
              </a:rPr>
              <a:t>R   </a:t>
            </a:r>
          </a:p>
          <a:p>
            <a:pPr algn="just"/>
            <a:r>
              <a:rPr lang="fr-FR" sz="2000" dirty="0" smtClean="0">
                <a:solidFill>
                  <a:srgbClr val="E936FC"/>
                </a:solidFill>
                <a:latin typeface="Tahoma"/>
                <a:cs typeface="Tahoma"/>
              </a:rPr>
              <a:t>R</a:t>
            </a:r>
          </a:p>
          <a:p>
            <a:pPr algn="just"/>
            <a:r>
              <a:rPr lang="fr-FR" sz="2000" dirty="0" smtClean="0">
                <a:solidFill>
                  <a:srgbClr val="FF6600"/>
                </a:solidFill>
                <a:latin typeface="Tahoma"/>
                <a:cs typeface="Tahoma"/>
              </a:rPr>
              <a:t>E</a:t>
            </a:r>
          </a:p>
          <a:p>
            <a:pPr algn="just"/>
            <a:r>
              <a:rPr lang="fr-FR" sz="2000" dirty="0" smtClean="0">
                <a:solidFill>
                  <a:srgbClr val="E936FC"/>
                </a:solidFill>
                <a:latin typeface="Tahoma"/>
                <a:cs typeface="Tahoma"/>
              </a:rPr>
              <a:t>R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  </a:t>
            </a:r>
          </a:p>
          <a:p>
            <a:pPr algn="just"/>
            <a:r>
              <a:rPr lang="fr-FR" sz="2000" dirty="0" smtClean="0">
                <a:solidFill>
                  <a:srgbClr val="FF6600"/>
                </a:solidFill>
                <a:latin typeface="Tahoma"/>
                <a:cs typeface="Tahoma"/>
              </a:rPr>
              <a:t>E  </a:t>
            </a:r>
          </a:p>
          <a:p>
            <a:pPr algn="just"/>
            <a:r>
              <a:rPr lang="fr-FR" sz="2000" dirty="0" smtClean="0">
                <a:solidFill>
                  <a:srgbClr val="FF6600"/>
                </a:solidFill>
                <a:latin typeface="Tahoma"/>
                <a:cs typeface="Tahoma"/>
              </a:rPr>
              <a:t>E</a:t>
            </a:r>
          </a:p>
          <a:p>
            <a:pPr algn="just"/>
            <a:r>
              <a:rPr lang="fr-FR" sz="2000" dirty="0" smtClean="0">
                <a:solidFill>
                  <a:srgbClr val="FF6600"/>
                </a:solidFill>
                <a:latin typeface="Tahoma"/>
                <a:cs typeface="Tahoma"/>
              </a:rPr>
              <a:t>E</a:t>
            </a:r>
          </a:p>
          <a:p>
            <a:pPr algn="just"/>
            <a:r>
              <a:rPr lang="fr-FR" sz="2000" dirty="0" smtClean="0">
                <a:solidFill>
                  <a:srgbClr val="E936FC"/>
                </a:solidFill>
                <a:latin typeface="Tahoma"/>
                <a:cs typeface="Tahoma"/>
              </a:rPr>
              <a:t>R</a:t>
            </a:r>
          </a:p>
        </p:txBody>
      </p:sp>
      <p:sp>
        <p:nvSpPr>
          <p:cNvPr id="76" name="ZoneTexte 75"/>
          <p:cNvSpPr txBox="1"/>
          <p:nvPr/>
        </p:nvSpPr>
        <p:spPr>
          <a:xfrm>
            <a:off x="5915523" y="1377008"/>
            <a:ext cx="400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L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   </a:t>
            </a:r>
          </a:p>
          <a:p>
            <a:pPr algn="just"/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L</a:t>
            </a:r>
            <a:endParaRPr lang="fr-FR" sz="2000" dirty="0" smtClean="0">
              <a:solidFill>
                <a:schemeClr val="bg1">
                  <a:lumMod val="50000"/>
                </a:schemeClr>
              </a:solidFill>
              <a:latin typeface="Tahoma"/>
              <a:cs typeface="Tahoma"/>
            </a:endParaRPr>
          </a:p>
          <a:p>
            <a:pPr algn="just"/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T</a:t>
            </a:r>
          </a:p>
          <a:p>
            <a:pPr algn="just"/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L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  </a:t>
            </a:r>
          </a:p>
          <a:p>
            <a:pPr algn="just"/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V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  </a:t>
            </a:r>
          </a:p>
          <a:p>
            <a:pPr algn="just"/>
            <a:r>
              <a:rPr lang="fr-FR" sz="2000" dirty="0" err="1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L</a:t>
            </a:r>
            <a:endParaRPr lang="fr-FR" sz="2000" dirty="0" smtClean="0">
              <a:solidFill>
                <a:schemeClr val="bg1">
                  <a:lumMod val="50000"/>
                </a:schemeClr>
              </a:solidFill>
              <a:latin typeface="Tahoma"/>
              <a:cs typeface="Tahoma"/>
            </a:endParaRPr>
          </a:p>
          <a:p>
            <a:pPr algn="just"/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V</a:t>
            </a:r>
          </a:p>
          <a:p>
            <a:pPr algn="just"/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A</a:t>
            </a:r>
          </a:p>
        </p:txBody>
      </p:sp>
      <p:sp>
        <p:nvSpPr>
          <p:cNvPr id="77" name="ZoneTexte 76"/>
          <p:cNvSpPr txBox="1"/>
          <p:nvPr/>
        </p:nvSpPr>
        <p:spPr>
          <a:xfrm>
            <a:off x="6315333" y="1380953"/>
            <a:ext cx="400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K   </a:t>
            </a:r>
          </a:p>
          <a:p>
            <a:pPr algn="just"/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R</a:t>
            </a:r>
          </a:p>
          <a:p>
            <a:pPr algn="just"/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G</a:t>
            </a:r>
            <a:endParaRPr lang="fr-FR" sz="2000" dirty="0" smtClean="0">
              <a:solidFill>
                <a:schemeClr val="bg1">
                  <a:lumMod val="50000"/>
                </a:schemeClr>
              </a:solidFill>
              <a:latin typeface="Tahoma"/>
              <a:cs typeface="Tahoma"/>
            </a:endParaRPr>
          </a:p>
          <a:p>
            <a:pPr algn="just"/>
            <a:r>
              <a:rPr lang="fr-FR" sz="2000" dirty="0" err="1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T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 </a:t>
            </a:r>
          </a:p>
          <a:p>
            <a:pPr algn="just"/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G  </a:t>
            </a:r>
          </a:p>
          <a:p>
            <a:pPr algn="just"/>
            <a:r>
              <a:rPr lang="fr-FR" sz="2000" dirty="0" err="1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A</a:t>
            </a:r>
            <a:endParaRPr lang="fr-FR" sz="2000" dirty="0" smtClean="0">
              <a:solidFill>
                <a:srgbClr val="0000FF"/>
              </a:solidFill>
              <a:latin typeface="Tahoma"/>
              <a:cs typeface="Tahoma"/>
            </a:endParaRPr>
          </a:p>
          <a:p>
            <a:pPr algn="just"/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E</a:t>
            </a:r>
            <a:endParaRPr lang="fr-FR" sz="2000" dirty="0" smtClean="0">
              <a:solidFill>
                <a:schemeClr val="bg1">
                  <a:lumMod val="50000"/>
                </a:schemeClr>
              </a:solidFill>
              <a:latin typeface="Tahoma"/>
              <a:cs typeface="Tahoma"/>
            </a:endParaRPr>
          </a:p>
          <a:p>
            <a:pPr algn="just"/>
            <a:r>
              <a:rPr lang="fr-FR" sz="2000" dirty="0" smtClean="0">
                <a:solidFill>
                  <a:srgbClr val="7F7F7F"/>
                </a:solidFill>
                <a:latin typeface="Tahoma"/>
                <a:cs typeface="Tahoma"/>
              </a:rPr>
              <a:t>D</a:t>
            </a:r>
          </a:p>
        </p:txBody>
      </p:sp>
      <p:sp>
        <p:nvSpPr>
          <p:cNvPr id="78" name="ZoneTexte 77"/>
          <p:cNvSpPr txBox="1"/>
          <p:nvPr/>
        </p:nvSpPr>
        <p:spPr>
          <a:xfrm>
            <a:off x="6682155" y="1384898"/>
            <a:ext cx="400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N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   </a:t>
            </a:r>
          </a:p>
          <a:p>
            <a:pPr algn="just"/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D</a:t>
            </a:r>
            <a:endParaRPr lang="fr-FR" sz="2000" dirty="0" smtClean="0">
              <a:solidFill>
                <a:schemeClr val="bg1">
                  <a:lumMod val="50000"/>
                </a:schemeClr>
              </a:solidFill>
              <a:latin typeface="Tahoma"/>
              <a:cs typeface="Tahoma"/>
            </a:endParaRPr>
          </a:p>
          <a:p>
            <a:pPr algn="just"/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E</a:t>
            </a:r>
          </a:p>
          <a:p>
            <a:pPr algn="just"/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D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 </a:t>
            </a:r>
          </a:p>
          <a:p>
            <a:pPr algn="just"/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N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  </a:t>
            </a:r>
          </a:p>
          <a:p>
            <a:pPr algn="just"/>
            <a:r>
              <a:rPr lang="fr-FR" sz="2000" dirty="0" err="1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N</a:t>
            </a:r>
            <a:endParaRPr lang="fr-FR" sz="2000" dirty="0" smtClean="0">
              <a:solidFill>
                <a:srgbClr val="0000FF"/>
              </a:solidFill>
              <a:latin typeface="Tahoma"/>
              <a:cs typeface="Tahoma"/>
            </a:endParaRPr>
          </a:p>
          <a:p>
            <a:pPr algn="just"/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N</a:t>
            </a:r>
          </a:p>
          <a:p>
            <a:pPr algn="just"/>
            <a:r>
              <a:rPr lang="fr-FR" sz="2000" dirty="0" smtClean="0">
                <a:solidFill>
                  <a:srgbClr val="7F7F7F"/>
                </a:solidFill>
                <a:latin typeface="Tahoma"/>
                <a:cs typeface="Tahoma"/>
              </a:rPr>
              <a:t>D</a:t>
            </a:r>
          </a:p>
        </p:txBody>
      </p:sp>
      <p:sp>
        <p:nvSpPr>
          <p:cNvPr id="79" name="ZoneTexte 78"/>
          <p:cNvSpPr txBox="1"/>
          <p:nvPr/>
        </p:nvSpPr>
        <p:spPr>
          <a:xfrm>
            <a:off x="7081965" y="1388843"/>
            <a:ext cx="400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T   </a:t>
            </a:r>
          </a:p>
          <a:p>
            <a:pPr algn="just"/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T</a:t>
            </a:r>
          </a:p>
          <a:p>
            <a:pPr algn="just"/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L</a:t>
            </a:r>
            <a:endParaRPr lang="fr-FR" sz="2000" dirty="0" smtClean="0">
              <a:solidFill>
                <a:schemeClr val="bg1">
                  <a:lumMod val="50000"/>
                </a:schemeClr>
              </a:solidFill>
              <a:latin typeface="Tahoma"/>
              <a:cs typeface="Tahoma"/>
            </a:endParaRPr>
          </a:p>
          <a:p>
            <a:pPr algn="just"/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L </a:t>
            </a:r>
          </a:p>
          <a:p>
            <a:pPr algn="just"/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L  </a:t>
            </a:r>
          </a:p>
          <a:p>
            <a:pPr algn="just"/>
            <a:r>
              <a:rPr lang="fr-FR" sz="2000" dirty="0" err="1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L</a:t>
            </a:r>
            <a:endParaRPr lang="fr-FR" sz="2000" dirty="0" smtClean="0">
              <a:solidFill>
                <a:srgbClr val="0000FF"/>
              </a:solidFill>
              <a:latin typeface="Tahoma"/>
              <a:cs typeface="Tahoma"/>
            </a:endParaRPr>
          </a:p>
          <a:p>
            <a:pPr algn="just"/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A</a:t>
            </a:r>
          </a:p>
          <a:p>
            <a:pPr algn="just"/>
            <a:r>
              <a:rPr lang="fr-FR" sz="2000" dirty="0">
                <a:solidFill>
                  <a:srgbClr val="7F7F7F"/>
                </a:solidFill>
                <a:latin typeface="Tahoma"/>
                <a:cs typeface="Tahoma"/>
              </a:rPr>
              <a:t>L</a:t>
            </a:r>
            <a:endParaRPr lang="fr-FR" sz="2000" dirty="0" smtClean="0">
              <a:solidFill>
                <a:srgbClr val="7F7F7F"/>
              </a:solidFill>
              <a:latin typeface="Tahoma"/>
              <a:cs typeface="Tahoma"/>
            </a:endParaRPr>
          </a:p>
        </p:txBody>
      </p:sp>
      <p:sp>
        <p:nvSpPr>
          <p:cNvPr id="80" name="ZoneTexte 79"/>
          <p:cNvSpPr txBox="1"/>
          <p:nvPr/>
        </p:nvSpPr>
        <p:spPr>
          <a:xfrm>
            <a:off x="7439409" y="1389661"/>
            <a:ext cx="400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>
                <a:solidFill>
                  <a:srgbClr val="E936FC"/>
                </a:solidFill>
                <a:latin typeface="Tahoma"/>
                <a:cs typeface="Tahoma"/>
              </a:rPr>
              <a:t>D</a:t>
            </a:r>
            <a:r>
              <a:rPr lang="fr-FR" sz="2000" dirty="0" smtClean="0">
                <a:solidFill>
                  <a:srgbClr val="E936FC"/>
                </a:solidFill>
                <a:latin typeface="Tahoma"/>
                <a:cs typeface="Tahoma"/>
              </a:rPr>
              <a:t>   </a:t>
            </a:r>
          </a:p>
          <a:p>
            <a:pPr algn="just"/>
            <a:r>
              <a:rPr lang="fr-FR" sz="2000" dirty="0">
                <a:solidFill>
                  <a:srgbClr val="E936FC"/>
                </a:solidFill>
                <a:latin typeface="Tahoma"/>
                <a:cs typeface="Tahoma"/>
              </a:rPr>
              <a:t>D</a:t>
            </a:r>
            <a:endParaRPr lang="fr-FR" sz="2000" dirty="0" smtClean="0">
              <a:solidFill>
                <a:srgbClr val="E936FC"/>
              </a:solidFill>
              <a:latin typeface="Tahoma"/>
              <a:cs typeface="Tahoma"/>
            </a:endParaRPr>
          </a:p>
          <a:p>
            <a:pPr algn="just"/>
            <a:r>
              <a:rPr lang="fr-FR" sz="2000" dirty="0" smtClean="0">
                <a:solidFill>
                  <a:srgbClr val="FF6600"/>
                </a:solidFill>
                <a:latin typeface="Tahoma"/>
                <a:cs typeface="Tahoma"/>
              </a:rPr>
              <a:t>K</a:t>
            </a:r>
          </a:p>
          <a:p>
            <a:pPr algn="just"/>
            <a:r>
              <a:rPr lang="fr-FR" sz="2000" dirty="0">
                <a:solidFill>
                  <a:srgbClr val="E936FC"/>
                </a:solidFill>
                <a:latin typeface="Tahoma"/>
                <a:cs typeface="Tahoma"/>
              </a:rPr>
              <a:t>D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 </a:t>
            </a:r>
          </a:p>
          <a:p>
            <a:pPr algn="just"/>
            <a:r>
              <a:rPr lang="fr-FR" sz="2000" dirty="0" smtClean="0">
                <a:solidFill>
                  <a:srgbClr val="FF6600"/>
                </a:solidFill>
                <a:latin typeface="Tahoma"/>
                <a:cs typeface="Tahoma"/>
              </a:rPr>
              <a:t>K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 </a:t>
            </a:r>
          </a:p>
          <a:p>
            <a:pPr algn="just"/>
            <a:r>
              <a:rPr lang="fr-FR" sz="2000" dirty="0" err="1">
                <a:solidFill>
                  <a:srgbClr val="FF6600"/>
                </a:solidFill>
                <a:latin typeface="Tahoma"/>
                <a:cs typeface="Tahoma"/>
              </a:rPr>
              <a:t>K</a:t>
            </a:r>
            <a:endParaRPr lang="fr-FR" sz="2000" dirty="0" smtClean="0">
              <a:solidFill>
                <a:srgbClr val="FF6600"/>
              </a:solidFill>
              <a:latin typeface="Tahoma"/>
              <a:cs typeface="Tahoma"/>
            </a:endParaRPr>
          </a:p>
          <a:p>
            <a:pPr algn="just"/>
            <a:r>
              <a:rPr lang="fr-FR" sz="2000" dirty="0">
                <a:solidFill>
                  <a:srgbClr val="FF6600"/>
                </a:solidFill>
                <a:latin typeface="Tahoma"/>
                <a:cs typeface="Tahoma"/>
              </a:rPr>
              <a:t>K</a:t>
            </a:r>
            <a:endParaRPr lang="fr-FR" sz="2000" dirty="0" smtClean="0">
              <a:solidFill>
                <a:srgbClr val="FF6600"/>
              </a:solidFill>
              <a:latin typeface="Tahoma"/>
              <a:cs typeface="Tahoma"/>
            </a:endParaRPr>
          </a:p>
          <a:p>
            <a:pPr algn="just"/>
            <a:r>
              <a:rPr lang="fr-FR" sz="2000" dirty="0" smtClean="0">
                <a:solidFill>
                  <a:srgbClr val="E936FC"/>
                </a:solidFill>
                <a:latin typeface="Tahoma"/>
                <a:cs typeface="Tahoma"/>
              </a:rPr>
              <a:t>D</a:t>
            </a:r>
          </a:p>
        </p:txBody>
      </p:sp>
      <p:sp>
        <p:nvSpPr>
          <p:cNvPr id="81" name="ZoneTexte 80"/>
          <p:cNvSpPr txBox="1"/>
          <p:nvPr/>
        </p:nvSpPr>
        <p:spPr>
          <a:xfrm>
            <a:off x="7851723" y="1380238"/>
            <a:ext cx="400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H   </a:t>
            </a:r>
          </a:p>
          <a:p>
            <a:pPr algn="just"/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H</a:t>
            </a:r>
          </a:p>
          <a:p>
            <a:pPr algn="just"/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H</a:t>
            </a:r>
            <a:endParaRPr lang="fr-FR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Tahoma"/>
              <a:cs typeface="Tahoma"/>
            </a:endParaRPr>
          </a:p>
          <a:p>
            <a:pPr algn="just"/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H </a:t>
            </a:r>
          </a:p>
          <a:p>
            <a:pPr algn="just"/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H</a:t>
            </a: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 </a:t>
            </a:r>
          </a:p>
          <a:p>
            <a:pPr algn="just"/>
            <a:r>
              <a:rPr lang="fr-F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H</a:t>
            </a:r>
            <a:endParaRPr lang="fr-FR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Tahoma"/>
              <a:cs typeface="Tahoma"/>
            </a:endParaRPr>
          </a:p>
          <a:p>
            <a:pPr algn="just"/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Q</a:t>
            </a:r>
            <a:endParaRPr lang="fr-FR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Tahoma"/>
              <a:cs typeface="Tahoma"/>
            </a:endParaRPr>
          </a:p>
          <a:p>
            <a:pPr algn="just"/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H</a:t>
            </a:r>
            <a:endParaRPr lang="fr-FR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Tahoma"/>
              <a:cs typeface="Tahoma"/>
            </a:endParaRPr>
          </a:p>
        </p:txBody>
      </p:sp>
      <p:cxnSp>
        <p:nvCxnSpPr>
          <p:cNvPr id="85" name="Connecteur droit 84"/>
          <p:cNvCxnSpPr/>
          <p:nvPr/>
        </p:nvCxnSpPr>
        <p:spPr>
          <a:xfrm flipV="1">
            <a:off x="1311917" y="2282115"/>
            <a:ext cx="158053" cy="109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/>
          <p:nvPr/>
        </p:nvCxnSpPr>
        <p:spPr>
          <a:xfrm flipV="1">
            <a:off x="1311917" y="2282115"/>
            <a:ext cx="158053" cy="109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7" name="Image 8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819" y="1205897"/>
            <a:ext cx="1752600" cy="269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88" name="Triangle rectangle 87"/>
          <p:cNvSpPr/>
          <p:nvPr/>
        </p:nvSpPr>
        <p:spPr>
          <a:xfrm>
            <a:off x="1338653" y="2228643"/>
            <a:ext cx="144685" cy="204412"/>
          </a:xfrm>
          <a:prstGeom prst="rtTriangle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3"/>
          <p:cNvCxnSpPr/>
          <p:nvPr/>
        </p:nvCxnSpPr>
        <p:spPr>
          <a:xfrm flipV="1">
            <a:off x="1298549" y="2295483"/>
            <a:ext cx="158053" cy="109024"/>
          </a:xfrm>
          <a:prstGeom prst="line">
            <a:avLst/>
          </a:prstGeom>
          <a:ln w="28575" cmpd="sng">
            <a:solidFill>
              <a:srgbClr val="008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935789" y="2186736"/>
            <a:ext cx="520813" cy="0"/>
          </a:xfrm>
          <a:prstGeom prst="line">
            <a:avLst/>
          </a:prstGeom>
          <a:ln>
            <a:solidFill>
              <a:srgbClr val="008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868955" y="2312753"/>
            <a:ext cx="242442" cy="574842"/>
          </a:xfrm>
          <a:prstGeom prst="line">
            <a:avLst/>
          </a:prstGeom>
          <a:ln>
            <a:solidFill>
              <a:srgbClr val="008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>
            <a:off x="1622370" y="1898315"/>
            <a:ext cx="195735" cy="561476"/>
          </a:xfrm>
          <a:prstGeom prst="line">
            <a:avLst/>
          </a:prstGeom>
          <a:ln>
            <a:solidFill>
              <a:srgbClr val="008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1411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7717620" y="2115331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2400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1088220" y="2289956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2400"/>
          </a:p>
        </p:txBody>
      </p:sp>
      <p:sp>
        <p:nvSpPr>
          <p:cNvPr id="6" name="Rectangle 30"/>
          <p:cNvSpPr>
            <a:spLocks noChangeArrowheads="1"/>
          </p:cNvSpPr>
          <p:nvPr/>
        </p:nvSpPr>
        <p:spPr bwMode="auto">
          <a:xfrm>
            <a:off x="3034656" y="1171664"/>
            <a:ext cx="309754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sz="2000" dirty="0" err="1" smtClean="0">
                <a:solidFill>
                  <a:schemeClr val="tx2"/>
                </a:solidFill>
                <a:effectLst/>
              </a:rPr>
              <a:t>Ising</a:t>
            </a:r>
            <a:r>
              <a:rPr lang="fr-FR" sz="2000" dirty="0">
                <a:solidFill>
                  <a:schemeClr val="tx2"/>
                </a:solidFill>
                <a:effectLst/>
              </a:rPr>
              <a:t>/</a:t>
            </a:r>
            <a:r>
              <a:rPr lang="fr-FR" sz="2000" dirty="0" err="1" smtClean="0">
                <a:solidFill>
                  <a:schemeClr val="tx2"/>
                </a:solidFill>
                <a:effectLst/>
              </a:rPr>
              <a:t>Potts</a:t>
            </a:r>
            <a:r>
              <a:rPr lang="fr-FR" sz="2000" dirty="0" smtClean="0">
                <a:solidFill>
                  <a:schemeClr val="tx2"/>
                </a:solidFill>
                <a:effectLst/>
              </a:rPr>
              <a:t> </a:t>
            </a:r>
            <a:r>
              <a:rPr lang="fr-FR" sz="2000" dirty="0" err="1" smtClean="0">
                <a:solidFill>
                  <a:schemeClr val="tx2"/>
                </a:solidFill>
                <a:effectLst/>
              </a:rPr>
              <a:t>Problem</a:t>
            </a:r>
            <a:r>
              <a:rPr lang="fr-FR" sz="2000" dirty="0" smtClean="0">
                <a:solidFill>
                  <a:schemeClr val="tx2"/>
                </a:solidFill>
                <a:effectLst/>
              </a:rPr>
              <a:t> </a:t>
            </a:r>
            <a:r>
              <a:rPr lang="fr-FR" sz="2000" dirty="0">
                <a:solidFill>
                  <a:srgbClr val="FF0000"/>
                </a:solidFill>
              </a:rPr>
              <a:t>Direct</a:t>
            </a:r>
            <a:endParaRPr lang="fr-FR" sz="2400" dirty="0">
              <a:solidFill>
                <a:srgbClr val="FF0000"/>
              </a:solidFill>
            </a:endParaRPr>
          </a:p>
          <a:p>
            <a:pPr algn="l"/>
            <a:r>
              <a:rPr lang="fr-FR" sz="2000" dirty="0" err="1" smtClean="0">
                <a:solidFill>
                  <a:schemeClr val="tx2"/>
                </a:solidFill>
              </a:rPr>
              <a:t>Graphical</a:t>
            </a:r>
            <a:r>
              <a:rPr lang="fr-FR" sz="2000" dirty="0" smtClean="0">
                <a:solidFill>
                  <a:schemeClr val="tx2"/>
                </a:solidFill>
              </a:rPr>
              <a:t> Model</a:t>
            </a:r>
            <a:endParaRPr lang="fr-FR" sz="2400" dirty="0">
              <a:solidFill>
                <a:srgbClr val="FF0000"/>
              </a:solidFill>
              <a:effectLst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5431620" y="2264556"/>
            <a:ext cx="184666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fr-FR" sz="3200">
              <a:effectLst/>
            </a:endParaRPr>
          </a:p>
        </p:txBody>
      </p:sp>
      <p:sp>
        <p:nvSpPr>
          <p:cNvPr id="8" name="Freeform 32"/>
          <p:cNvSpPr>
            <a:spLocks/>
          </p:cNvSpPr>
          <p:nvPr/>
        </p:nvSpPr>
        <p:spPr bwMode="auto">
          <a:xfrm rot="10859095">
            <a:off x="3526620" y="1905781"/>
            <a:ext cx="1828800" cy="304800"/>
          </a:xfrm>
          <a:custGeom>
            <a:avLst/>
            <a:gdLst>
              <a:gd name="T0" fmla="*/ 3041 w 3041"/>
              <a:gd name="T1" fmla="*/ 0 h 615"/>
              <a:gd name="T2" fmla="*/ 2225 w 3041"/>
              <a:gd name="T3" fmla="*/ 528 h 615"/>
              <a:gd name="T4" fmla="*/ 742 w 3041"/>
              <a:gd name="T5" fmla="*/ 522 h 615"/>
              <a:gd name="T6" fmla="*/ 113 w 3041"/>
              <a:gd name="T7" fmla="*/ 96 h 615"/>
              <a:gd name="T8" fmla="*/ 65 w 3041"/>
              <a:gd name="T9" fmla="*/ 48 h 6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41" h="615">
                <a:moveTo>
                  <a:pt x="3041" y="0"/>
                </a:moveTo>
                <a:cubicBezTo>
                  <a:pt x="2825" y="224"/>
                  <a:pt x="2608" y="441"/>
                  <a:pt x="2225" y="528"/>
                </a:cubicBezTo>
                <a:cubicBezTo>
                  <a:pt x="1842" y="615"/>
                  <a:pt x="1094" y="594"/>
                  <a:pt x="742" y="522"/>
                </a:cubicBezTo>
                <a:cubicBezTo>
                  <a:pt x="390" y="450"/>
                  <a:pt x="226" y="175"/>
                  <a:pt x="113" y="96"/>
                </a:cubicBezTo>
                <a:cubicBezTo>
                  <a:pt x="0" y="17"/>
                  <a:pt x="33" y="36"/>
                  <a:pt x="65" y="48"/>
                </a:cubicBezTo>
              </a:path>
            </a:pathLst>
          </a:custGeom>
          <a:noFill/>
          <a:ln w="762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/>
        </p:spPr>
        <p:txBody>
          <a:bodyPr/>
          <a:lstStyle/>
          <a:p>
            <a:endParaRPr lang="fr-FR" sz="2400"/>
          </a:p>
        </p:txBody>
      </p:sp>
      <p:sp>
        <p:nvSpPr>
          <p:cNvPr id="9" name="Freeform 33"/>
          <p:cNvSpPr>
            <a:spLocks/>
          </p:cNvSpPr>
          <p:nvPr/>
        </p:nvSpPr>
        <p:spPr bwMode="auto">
          <a:xfrm>
            <a:off x="3298020" y="2667781"/>
            <a:ext cx="2057400" cy="304800"/>
          </a:xfrm>
          <a:custGeom>
            <a:avLst/>
            <a:gdLst>
              <a:gd name="T0" fmla="*/ 3041 w 3041"/>
              <a:gd name="T1" fmla="*/ 0 h 615"/>
              <a:gd name="T2" fmla="*/ 2225 w 3041"/>
              <a:gd name="T3" fmla="*/ 528 h 615"/>
              <a:gd name="T4" fmla="*/ 742 w 3041"/>
              <a:gd name="T5" fmla="*/ 522 h 615"/>
              <a:gd name="T6" fmla="*/ 113 w 3041"/>
              <a:gd name="T7" fmla="*/ 96 h 615"/>
              <a:gd name="T8" fmla="*/ 65 w 3041"/>
              <a:gd name="T9" fmla="*/ 48 h 6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41" h="615">
                <a:moveTo>
                  <a:pt x="3041" y="0"/>
                </a:moveTo>
                <a:cubicBezTo>
                  <a:pt x="2825" y="224"/>
                  <a:pt x="2608" y="441"/>
                  <a:pt x="2225" y="528"/>
                </a:cubicBezTo>
                <a:cubicBezTo>
                  <a:pt x="1842" y="615"/>
                  <a:pt x="1094" y="594"/>
                  <a:pt x="742" y="522"/>
                </a:cubicBezTo>
                <a:cubicBezTo>
                  <a:pt x="390" y="450"/>
                  <a:pt x="226" y="175"/>
                  <a:pt x="113" y="96"/>
                </a:cubicBezTo>
                <a:cubicBezTo>
                  <a:pt x="0" y="17"/>
                  <a:pt x="33" y="36"/>
                  <a:pt x="65" y="48"/>
                </a:cubicBezTo>
              </a:path>
            </a:pathLst>
          </a:custGeom>
          <a:noFill/>
          <a:ln w="76200" cmpd="sng">
            <a:solidFill>
              <a:srgbClr val="008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2400"/>
          </a:p>
        </p:txBody>
      </p:sp>
      <p:sp>
        <p:nvSpPr>
          <p:cNvPr id="10" name="Rectangle 34"/>
          <p:cNvSpPr>
            <a:spLocks noChangeArrowheads="1"/>
          </p:cNvSpPr>
          <p:nvPr/>
        </p:nvSpPr>
        <p:spPr bwMode="auto">
          <a:xfrm>
            <a:off x="1367784" y="2128324"/>
            <a:ext cx="19302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fr-FR" sz="2800" dirty="0">
                <a:solidFill>
                  <a:srgbClr val="008000"/>
                </a:solidFill>
                <a:effectLst/>
              </a:rPr>
              <a:t>Interactions</a:t>
            </a:r>
            <a:endParaRPr lang="fr-FR" sz="2800" baseline="-25000" dirty="0">
              <a:solidFill>
                <a:srgbClr val="008000"/>
              </a:solidFill>
              <a:effectLst/>
            </a:endParaRPr>
          </a:p>
        </p:txBody>
      </p:sp>
      <p:sp>
        <p:nvSpPr>
          <p:cNvPr id="11" name="Rectangle 35"/>
          <p:cNvSpPr>
            <a:spLocks noChangeArrowheads="1"/>
          </p:cNvSpPr>
          <p:nvPr/>
        </p:nvSpPr>
        <p:spPr bwMode="auto">
          <a:xfrm>
            <a:off x="5689217" y="2114779"/>
            <a:ext cx="20485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fr-FR" sz="2800" dirty="0">
                <a:solidFill>
                  <a:srgbClr val="FF0000"/>
                </a:solidFill>
                <a:effectLst/>
              </a:rPr>
              <a:t> </a:t>
            </a:r>
            <a:r>
              <a:rPr lang="fr-FR" sz="2800" dirty="0" err="1" smtClean="0">
                <a:solidFill>
                  <a:srgbClr val="FF0000"/>
                </a:solidFill>
                <a:effectLst/>
              </a:rPr>
              <a:t>Correlations</a:t>
            </a:r>
            <a:endParaRPr lang="fr-FR" sz="3200" baseline="-25000" dirty="0">
              <a:solidFill>
                <a:srgbClr val="FF0000"/>
              </a:solidFill>
              <a:effectLst/>
            </a:endParaRPr>
          </a:p>
        </p:txBody>
      </p:sp>
      <p:sp>
        <p:nvSpPr>
          <p:cNvPr id="12" name="Rectangle 36"/>
          <p:cNvSpPr>
            <a:spLocks noChangeArrowheads="1"/>
          </p:cNvSpPr>
          <p:nvPr/>
        </p:nvSpPr>
        <p:spPr bwMode="auto">
          <a:xfrm>
            <a:off x="3069420" y="3096406"/>
            <a:ext cx="31691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fr-FR" sz="2000" dirty="0">
                <a:effectLst/>
              </a:rPr>
              <a:t> </a:t>
            </a:r>
            <a:r>
              <a:rPr lang="fr-FR" sz="2000" dirty="0" err="1" smtClean="0">
                <a:effectLst/>
              </a:rPr>
              <a:t>Ising</a:t>
            </a:r>
            <a:r>
              <a:rPr lang="fr-FR" sz="2000" dirty="0">
                <a:effectLst/>
              </a:rPr>
              <a:t>/</a:t>
            </a:r>
            <a:r>
              <a:rPr lang="fr-FR" sz="2000" dirty="0" err="1" smtClean="0">
                <a:effectLst/>
              </a:rPr>
              <a:t>Potts</a:t>
            </a:r>
            <a:r>
              <a:rPr lang="fr-FR" sz="2000" dirty="0" smtClean="0">
                <a:effectLst/>
              </a:rPr>
              <a:t> </a:t>
            </a:r>
            <a:r>
              <a:rPr lang="fr-FR" sz="2000" dirty="0" err="1" smtClean="0">
                <a:effectLst/>
              </a:rPr>
              <a:t>Problem</a:t>
            </a:r>
            <a:r>
              <a:rPr lang="fr-FR" sz="2000" dirty="0" smtClean="0">
                <a:effectLst/>
              </a:rPr>
              <a:t>  </a:t>
            </a:r>
            <a:r>
              <a:rPr lang="fr-FR" sz="2000" dirty="0" smtClean="0">
                <a:solidFill>
                  <a:srgbClr val="008000"/>
                </a:solidFill>
                <a:effectLst/>
              </a:rPr>
              <a:t>Inverse</a:t>
            </a:r>
          </a:p>
          <a:p>
            <a:pPr algn="l"/>
            <a:r>
              <a:rPr lang="fr-FR" sz="2000" dirty="0" smtClean="0">
                <a:solidFill>
                  <a:srgbClr val="008000"/>
                </a:solidFill>
              </a:rPr>
              <a:t>Boltzmann Machine (BM)</a:t>
            </a:r>
            <a:r>
              <a:rPr lang="fr-FR" sz="2000" dirty="0" smtClean="0">
                <a:solidFill>
                  <a:srgbClr val="008000"/>
                </a:solidFill>
                <a:effectLst/>
              </a:rPr>
              <a:t>  </a:t>
            </a:r>
            <a:endParaRPr lang="fr-FR" sz="2000" dirty="0">
              <a:solidFill>
                <a:srgbClr val="008000"/>
              </a:solidFill>
              <a:effectLst/>
            </a:endParaRPr>
          </a:p>
        </p:txBody>
      </p:sp>
      <p:sp>
        <p:nvSpPr>
          <p:cNvPr id="13" name="Text Box 37"/>
          <p:cNvSpPr txBox="1">
            <a:spLocks noChangeArrowheads="1"/>
          </p:cNvSpPr>
          <p:nvPr/>
        </p:nvSpPr>
        <p:spPr bwMode="auto">
          <a:xfrm>
            <a:off x="6598433" y="3128156"/>
            <a:ext cx="1042987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2400">
                <a:solidFill>
                  <a:srgbClr val="FF0000"/>
                </a:solidFill>
                <a:effectLst/>
              </a:rPr>
              <a:t> </a:t>
            </a:r>
          </a:p>
        </p:txBody>
      </p:sp>
      <p:sp>
        <p:nvSpPr>
          <p:cNvPr id="14" name="Rectangle 42"/>
          <p:cNvSpPr>
            <a:spLocks noChangeArrowheads="1"/>
          </p:cNvSpPr>
          <p:nvPr/>
        </p:nvSpPr>
        <p:spPr bwMode="auto">
          <a:xfrm>
            <a:off x="6346020" y="2975756"/>
            <a:ext cx="2286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2400"/>
          </a:p>
        </p:txBody>
      </p:sp>
      <p:sp>
        <p:nvSpPr>
          <p:cNvPr id="17" name="ZoneTexte 16"/>
          <p:cNvSpPr txBox="1"/>
          <p:nvPr/>
        </p:nvSpPr>
        <p:spPr>
          <a:xfrm>
            <a:off x="-66836" y="4424397"/>
            <a:ext cx="92055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2000" b="1" u="sng" dirty="0" err="1" smtClean="0"/>
              <a:t>Difficulties</a:t>
            </a:r>
            <a:r>
              <a:rPr lang="fr-FR" sz="2000" b="1" u="sng" dirty="0" smtClean="0"/>
              <a:t> </a:t>
            </a:r>
          </a:p>
          <a:p>
            <a:r>
              <a:rPr lang="fr-FR" sz="2000" dirty="0" smtClean="0"/>
              <a:t> </a:t>
            </a:r>
            <a:r>
              <a:rPr lang="fr-FR" sz="2000" b="1" dirty="0" smtClean="0"/>
              <a:t> </a:t>
            </a:r>
            <a:r>
              <a:rPr lang="fr-FR" sz="2000" dirty="0" smtClean="0"/>
              <a:t>Large </a:t>
            </a:r>
            <a:r>
              <a:rPr lang="fr-FR" sz="2000" dirty="0" err="1" smtClean="0"/>
              <a:t>numbers</a:t>
            </a:r>
            <a:r>
              <a:rPr lang="fr-FR" sz="2000" dirty="0" smtClean="0"/>
              <a:t> of </a:t>
            </a:r>
            <a:r>
              <a:rPr lang="fr-FR" sz="2000" dirty="0" err="1" smtClean="0"/>
              <a:t>fields</a:t>
            </a:r>
            <a:r>
              <a:rPr lang="fr-FR" sz="2000" dirty="0" smtClean="0"/>
              <a:t> </a:t>
            </a:r>
            <a:r>
              <a:rPr lang="fr-FR" sz="2000" b="1" dirty="0">
                <a:solidFill>
                  <a:srgbClr val="008000"/>
                </a:solidFill>
                <a:sym typeface="Math1" charset="0"/>
              </a:rPr>
              <a:t>h</a:t>
            </a:r>
            <a:r>
              <a:rPr lang="fr-FR" sz="2000" b="1" baseline="-25000" dirty="0">
                <a:solidFill>
                  <a:srgbClr val="008000"/>
                </a:solidFill>
                <a:sym typeface="Math1" charset="0"/>
              </a:rPr>
              <a:t>i</a:t>
            </a:r>
            <a:r>
              <a:rPr lang="fr-FR" sz="2000" b="1" dirty="0">
                <a:solidFill>
                  <a:srgbClr val="008000"/>
                </a:solidFill>
                <a:sym typeface="Math1" charset="0"/>
              </a:rPr>
              <a:t>(A</a:t>
            </a:r>
            <a:r>
              <a:rPr lang="fr-FR" sz="2000" b="1" baseline="-25000" dirty="0">
                <a:solidFill>
                  <a:srgbClr val="008000"/>
                </a:solidFill>
                <a:sym typeface="Math1" charset="0"/>
              </a:rPr>
              <a:t>i</a:t>
            </a:r>
            <a:r>
              <a:rPr lang="fr-FR" sz="2000" b="1" dirty="0">
                <a:solidFill>
                  <a:srgbClr val="008000"/>
                </a:solidFill>
                <a:sym typeface="Math1" charset="0"/>
              </a:rPr>
              <a:t>)</a:t>
            </a:r>
            <a:r>
              <a:rPr lang="fr-FR" sz="2000" b="1" dirty="0" smtClean="0"/>
              <a:t> </a:t>
            </a:r>
            <a:r>
              <a:rPr lang="fr-FR" sz="2000" dirty="0" smtClean="0"/>
              <a:t>(10</a:t>
            </a:r>
            <a:r>
              <a:rPr lang="fr-FR" sz="2000" baseline="30000" dirty="0" smtClean="0"/>
              <a:t>3</a:t>
            </a:r>
            <a:r>
              <a:rPr lang="fr-FR" sz="2000" dirty="0" smtClean="0"/>
              <a:t>-10</a:t>
            </a:r>
            <a:r>
              <a:rPr lang="fr-FR" sz="2000" baseline="30000" dirty="0" smtClean="0"/>
              <a:t>4</a:t>
            </a:r>
            <a:r>
              <a:rPr lang="fr-FR" sz="2000" dirty="0" smtClean="0"/>
              <a:t>) and of </a:t>
            </a:r>
            <a:r>
              <a:rPr lang="fr-FR" sz="2000" dirty="0" err="1" smtClean="0"/>
              <a:t>coupling</a:t>
            </a:r>
            <a:r>
              <a:rPr lang="fr-FR" sz="2000" dirty="0" smtClean="0"/>
              <a:t> </a:t>
            </a:r>
            <a:r>
              <a:rPr lang="fr-FR" sz="2000" dirty="0" err="1" smtClean="0"/>
              <a:t>parameters</a:t>
            </a:r>
            <a:r>
              <a:rPr lang="fr-FR" sz="2000" dirty="0" smtClean="0"/>
              <a:t> </a:t>
            </a:r>
            <a:r>
              <a:rPr lang="fr-FR" sz="2000" b="1" dirty="0" err="1" smtClean="0">
                <a:solidFill>
                  <a:srgbClr val="008000"/>
                </a:solidFill>
              </a:rPr>
              <a:t>J</a:t>
            </a:r>
            <a:r>
              <a:rPr lang="fr-FR" sz="2000" b="1" baseline="-25000" dirty="0" err="1" smtClean="0">
                <a:solidFill>
                  <a:srgbClr val="008000"/>
                </a:solidFill>
              </a:rPr>
              <a:t>ij</a:t>
            </a:r>
            <a:r>
              <a:rPr lang="fr-FR" sz="2000" b="1" dirty="0" smtClean="0">
                <a:solidFill>
                  <a:srgbClr val="008000"/>
                </a:solidFill>
              </a:rPr>
              <a:t>(A,A’)</a:t>
            </a:r>
            <a:r>
              <a:rPr lang="fr-FR" sz="2000" dirty="0" smtClean="0"/>
              <a:t> (10</a:t>
            </a:r>
            <a:r>
              <a:rPr lang="fr-FR" sz="2000" baseline="30000" dirty="0" smtClean="0"/>
              <a:t>6</a:t>
            </a:r>
            <a:r>
              <a:rPr lang="fr-FR" sz="2000" dirty="0" smtClean="0"/>
              <a:t>-10</a:t>
            </a:r>
            <a:r>
              <a:rPr lang="fr-FR" sz="2000" baseline="30000" dirty="0" smtClean="0"/>
              <a:t>8</a:t>
            </a:r>
            <a:r>
              <a:rPr lang="fr-FR" sz="2000" dirty="0" smtClean="0"/>
              <a:t>) </a:t>
            </a:r>
          </a:p>
          <a:p>
            <a:endParaRPr lang="fr-FR" sz="2000" dirty="0" smtClean="0"/>
          </a:p>
          <a:p>
            <a:r>
              <a:rPr lang="fr-FR" sz="2000" dirty="0" smtClean="0"/>
              <a:t>Hard </a:t>
            </a:r>
            <a:r>
              <a:rPr lang="fr-FR" sz="2000" dirty="0" err="1" smtClean="0"/>
              <a:t>Computational</a:t>
            </a:r>
            <a:r>
              <a:rPr lang="fr-FR" sz="2000" dirty="0" smtClean="0"/>
              <a:t> </a:t>
            </a:r>
            <a:r>
              <a:rPr lang="fr-FR" sz="2000" dirty="0" err="1" smtClean="0"/>
              <a:t>Problem</a:t>
            </a:r>
            <a:r>
              <a:rPr lang="fr-FR" sz="2000" dirty="0" smtClean="0"/>
              <a:t> </a:t>
            </a:r>
            <a:r>
              <a:rPr lang="fr-FR" sz="2000" dirty="0"/>
              <a:t>: </a:t>
            </a:r>
            <a:r>
              <a:rPr lang="fr-FR" sz="2000" dirty="0" err="1"/>
              <a:t>Several</a:t>
            </a:r>
            <a:r>
              <a:rPr lang="fr-FR" sz="2000" dirty="0"/>
              <a:t>  Techniques </a:t>
            </a:r>
            <a:r>
              <a:rPr lang="fr-FR" sz="2000" dirty="0" err="1"/>
              <a:t>eg</a:t>
            </a:r>
            <a:r>
              <a:rPr lang="fr-FR" sz="2000" dirty="0"/>
              <a:t>. Boltzmann </a:t>
            </a:r>
            <a:r>
              <a:rPr lang="fr-FR" sz="2000" dirty="0" smtClean="0"/>
              <a:t>Machine Learning</a:t>
            </a:r>
            <a:r>
              <a:rPr lang="fr-FR" sz="2000" dirty="0"/>
              <a:t>, </a:t>
            </a:r>
            <a:r>
              <a:rPr lang="fr-FR" sz="2000" dirty="0" smtClean="0"/>
              <a:t>   </a:t>
            </a:r>
          </a:p>
          <a:p>
            <a:r>
              <a:rPr lang="fr-FR" sz="2000" dirty="0" err="1" smtClean="0"/>
              <a:t>Gaussian</a:t>
            </a:r>
            <a:r>
              <a:rPr lang="fr-FR" sz="2000" dirty="0" smtClean="0"/>
              <a:t> </a:t>
            </a:r>
            <a:r>
              <a:rPr lang="fr-FR" sz="2000" dirty="0"/>
              <a:t>Model, Pseudo-</a:t>
            </a:r>
            <a:r>
              <a:rPr lang="fr-FR" sz="2000" dirty="0" err="1"/>
              <a:t>likelihood</a:t>
            </a:r>
            <a:r>
              <a:rPr lang="fr-FR" sz="2000" dirty="0" smtClean="0"/>
              <a:t>, …</a:t>
            </a:r>
          </a:p>
          <a:p>
            <a:endParaRPr lang="fr-FR" sz="2000" dirty="0" smtClean="0"/>
          </a:p>
          <a:p>
            <a:r>
              <a:rPr lang="fr-FR" sz="2000" dirty="0" smtClean="0"/>
              <a:t> </a:t>
            </a:r>
            <a:r>
              <a:rPr lang="fr-FR" sz="2000" dirty="0"/>
              <a:t>Limited </a:t>
            </a:r>
            <a:r>
              <a:rPr lang="fr-FR" sz="2000" dirty="0" err="1"/>
              <a:t>sampling</a:t>
            </a:r>
            <a:r>
              <a:rPr lang="fr-FR" sz="2000" dirty="0"/>
              <a:t> (</a:t>
            </a:r>
            <a:r>
              <a:rPr lang="fr-FR" sz="2000" dirty="0" err="1"/>
              <a:t>sequences</a:t>
            </a:r>
            <a:r>
              <a:rPr lang="fr-FR" sz="2000" dirty="0"/>
              <a:t> in </a:t>
            </a:r>
            <a:r>
              <a:rPr lang="fr-FR" sz="2000" dirty="0" err="1"/>
              <a:t>protein</a:t>
            </a:r>
            <a:r>
              <a:rPr lang="fr-FR" sz="2000" dirty="0"/>
              <a:t> </a:t>
            </a:r>
            <a:r>
              <a:rPr lang="fr-FR" sz="2000" dirty="0" err="1"/>
              <a:t>database</a:t>
            </a:r>
            <a:r>
              <a:rPr lang="fr-FR" sz="2000" dirty="0"/>
              <a:t> </a:t>
            </a:r>
            <a:r>
              <a:rPr lang="fr-FR" sz="2000" dirty="0" err="1"/>
              <a:t>form</a:t>
            </a:r>
            <a:r>
              <a:rPr lang="fr-FR" sz="2000" dirty="0"/>
              <a:t> </a:t>
            </a:r>
            <a:r>
              <a:rPr lang="fr-FR" sz="2000" dirty="0" err="1"/>
              <a:t>small</a:t>
            </a:r>
            <a:r>
              <a:rPr lang="fr-FR" sz="2000" dirty="0"/>
              <a:t> and </a:t>
            </a:r>
            <a:r>
              <a:rPr lang="fr-FR" sz="2000" dirty="0" err="1"/>
              <a:t>biased</a:t>
            </a:r>
            <a:r>
              <a:rPr lang="fr-FR" sz="2000" dirty="0"/>
              <a:t> </a:t>
            </a:r>
            <a:r>
              <a:rPr lang="fr-FR" sz="2000" dirty="0" err="1"/>
              <a:t>samples</a:t>
            </a:r>
            <a:endParaRPr lang="fr-FR" sz="2000" dirty="0"/>
          </a:p>
          <a:p>
            <a:endParaRPr lang="fr-FR" sz="2000" dirty="0"/>
          </a:p>
          <a:p>
            <a:endParaRPr lang="fr-FR" sz="2000" dirty="0"/>
          </a:p>
        </p:txBody>
      </p:sp>
      <p:sp>
        <p:nvSpPr>
          <p:cNvPr id="19" name="ZoneTexte 18"/>
          <p:cNvSpPr txBox="1"/>
          <p:nvPr/>
        </p:nvSpPr>
        <p:spPr>
          <a:xfrm>
            <a:off x="20640" y="102964"/>
            <a:ext cx="7184173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3366FF"/>
                </a:solidFill>
              </a:rPr>
              <a:t>	</a:t>
            </a:r>
            <a:r>
              <a:rPr lang="fr-FR" sz="2800" b="1" dirty="0" err="1" smtClean="0">
                <a:solidFill>
                  <a:srgbClr val="3366FF"/>
                </a:solidFill>
              </a:rPr>
              <a:t>Statistical</a:t>
            </a:r>
            <a:r>
              <a:rPr lang="fr-FR" sz="2800" b="1" dirty="0" smtClean="0">
                <a:solidFill>
                  <a:srgbClr val="3366FF"/>
                </a:solidFill>
              </a:rPr>
              <a:t> </a:t>
            </a:r>
            <a:r>
              <a:rPr lang="fr-FR" sz="2800" b="1" dirty="0" err="1" smtClean="0">
                <a:solidFill>
                  <a:srgbClr val="3366FF"/>
                </a:solidFill>
              </a:rPr>
              <a:t>Physics</a:t>
            </a:r>
            <a:r>
              <a:rPr lang="fr-FR" sz="2800" b="1" dirty="0" smtClean="0">
                <a:solidFill>
                  <a:srgbClr val="3366FF"/>
                </a:solidFill>
              </a:rPr>
              <a:t> of Inverse </a:t>
            </a:r>
            <a:r>
              <a:rPr lang="fr-FR" sz="2800" b="1" dirty="0" err="1" smtClean="0">
                <a:solidFill>
                  <a:srgbClr val="3366FF"/>
                </a:solidFill>
              </a:rPr>
              <a:t>Problems</a:t>
            </a:r>
            <a:endParaRPr lang="fr-FR" sz="28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430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nvPotts_Marti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20" y="2004674"/>
            <a:ext cx="3756660" cy="29114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2233" y="1097127"/>
            <a:ext cx="8602639" cy="32871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Trypsin</a:t>
            </a:r>
            <a:r>
              <a:rPr lang="fr-FR" dirty="0" smtClean="0"/>
              <a:t> </a:t>
            </a:r>
            <a:r>
              <a:rPr lang="fr-FR" dirty="0" err="1" smtClean="0"/>
              <a:t>inhibitor</a:t>
            </a:r>
            <a:r>
              <a:rPr lang="fr-FR" dirty="0"/>
              <a:t> </a:t>
            </a:r>
            <a:r>
              <a:rPr lang="fr-FR" dirty="0" smtClean="0"/>
              <a:t>(</a:t>
            </a:r>
            <a:r>
              <a:rPr lang="fr-FR" dirty="0" err="1" smtClean="0"/>
              <a:t>small</a:t>
            </a:r>
            <a:r>
              <a:rPr lang="fr-FR" dirty="0" smtClean="0"/>
              <a:t> </a:t>
            </a:r>
            <a:r>
              <a:rPr lang="fr-FR" dirty="0" err="1" smtClean="0"/>
              <a:t>protein</a:t>
            </a:r>
            <a:r>
              <a:rPr lang="fr-FR" dirty="0" smtClean="0"/>
              <a:t>, N=52 </a:t>
            </a:r>
            <a:r>
              <a:rPr lang="fr-FR" dirty="0" err="1" smtClean="0"/>
              <a:t>residues</a:t>
            </a:r>
            <a:r>
              <a:rPr lang="fr-FR" dirty="0" smtClean="0"/>
              <a:t>, contact if distance &lt; 0.8 nm)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575733" y="1578805"/>
            <a:ext cx="778934" cy="32871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548680" y="4999646"/>
            <a:ext cx="3048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[Morcos … </a:t>
            </a:r>
            <a:r>
              <a:rPr lang="fr-FR" dirty="0" err="1" smtClean="0"/>
              <a:t>Weigt</a:t>
            </a:r>
            <a:r>
              <a:rPr lang="fr-FR" dirty="0" smtClean="0"/>
              <a:t>, PNAS 2011 ] 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27010" y="4527033"/>
            <a:ext cx="83819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4672009" y="4501633"/>
            <a:ext cx="83819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127010" y="176431"/>
            <a:ext cx="89878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err="1" smtClean="0">
                <a:solidFill>
                  <a:srgbClr val="FF0000"/>
                </a:solidFill>
              </a:rPr>
              <a:t>Couplings</a:t>
            </a:r>
            <a:r>
              <a:rPr lang="fr-FR" sz="2800" b="1" dirty="0" smtClean="0">
                <a:solidFill>
                  <a:srgbClr val="008000"/>
                </a:solidFill>
              </a:rPr>
              <a:t> </a:t>
            </a:r>
            <a:r>
              <a:rPr lang="fr-FR" sz="2800" b="1" baseline="-25000" dirty="0" smtClean="0">
                <a:solidFill>
                  <a:srgbClr val="008000"/>
                </a:solidFill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</a:rPr>
              <a:t>as </a:t>
            </a:r>
            <a:r>
              <a:rPr lang="fr-FR" sz="2800" b="1" dirty="0" err="1">
                <a:solidFill>
                  <a:srgbClr val="FF0000"/>
                </a:solidFill>
              </a:rPr>
              <a:t>predictors</a:t>
            </a:r>
            <a:r>
              <a:rPr lang="fr-FR" sz="2800" b="1" dirty="0">
                <a:solidFill>
                  <a:srgbClr val="FF0000"/>
                </a:solidFill>
              </a:rPr>
              <a:t> of  sites in contact in a </a:t>
            </a:r>
            <a:r>
              <a:rPr lang="fr-FR" sz="2800" b="1" dirty="0" err="1">
                <a:solidFill>
                  <a:srgbClr val="FF0000"/>
                </a:solidFill>
              </a:rPr>
              <a:t>protein</a:t>
            </a:r>
            <a:r>
              <a:rPr lang="fr-FR" sz="2800" b="1" dirty="0">
                <a:solidFill>
                  <a:srgbClr val="FF0000"/>
                </a:solidFill>
              </a:rPr>
              <a:t> structure.</a:t>
            </a:r>
          </a:p>
          <a:p>
            <a:r>
              <a:rPr lang="fr-FR" sz="2800" b="1" dirty="0"/>
              <a:t>   </a:t>
            </a:r>
            <a:endParaRPr lang="fr-FR" sz="2800" b="1" dirty="0">
              <a:ea typeface="Zapf Dingbats"/>
              <a:cs typeface="Zapf Dingbats"/>
              <a:sym typeface="Zapf Dingbat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92585" y="5617438"/>
            <a:ext cx="352734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 Large </a:t>
            </a:r>
            <a:r>
              <a:rPr lang="fr-FR" dirty="0" err="1"/>
              <a:t>scale</a:t>
            </a:r>
            <a:r>
              <a:rPr lang="fr-FR" dirty="0"/>
              <a:t> </a:t>
            </a:r>
            <a:r>
              <a:rPr lang="fr-FR" dirty="0" smtClean="0"/>
              <a:t>validation</a:t>
            </a:r>
          </a:p>
          <a:p>
            <a:r>
              <a:rPr lang="fr-FR" dirty="0"/>
              <a:t>[</a:t>
            </a:r>
            <a:r>
              <a:rPr lang="fr-FR" dirty="0" err="1"/>
              <a:t>Hopf</a:t>
            </a:r>
            <a:r>
              <a:rPr lang="fr-FR" dirty="0"/>
              <a:t>, </a:t>
            </a:r>
            <a:r>
              <a:rPr lang="fr-FR" dirty="0" err="1"/>
              <a:t>Colwell</a:t>
            </a:r>
            <a:r>
              <a:rPr lang="fr-FR" dirty="0"/>
              <a:t> et al </a:t>
            </a:r>
            <a:r>
              <a:rPr lang="fr-FR" dirty="0" err="1"/>
              <a:t>Cell</a:t>
            </a:r>
            <a:r>
              <a:rPr lang="fr-FR" dirty="0"/>
              <a:t> (2012</a:t>
            </a:r>
            <a:r>
              <a:rPr lang="fr-FR" dirty="0" smtClean="0"/>
              <a:t>)</a:t>
            </a:r>
            <a:r>
              <a:rPr lang="fr-FR" dirty="0"/>
              <a:t>,</a:t>
            </a:r>
          </a:p>
          <a:p>
            <a:r>
              <a:rPr lang="fr-FR" dirty="0"/>
              <a:t>Baker(2014</a:t>
            </a:r>
            <a:r>
              <a:rPr lang="fr-FR" dirty="0" smtClean="0"/>
              <a:t>),</a:t>
            </a:r>
            <a:r>
              <a:rPr lang="fr-FR" dirty="0"/>
              <a:t> [S. C. et al ROPP 2018]</a:t>
            </a:r>
          </a:p>
          <a:p>
            <a:endParaRPr lang="fr-FR" dirty="0">
              <a:solidFill>
                <a:srgbClr val="008000"/>
              </a:solidFill>
              <a:latin typeface="Zapf Dingbats"/>
              <a:ea typeface="Zapf Dingbats"/>
              <a:cs typeface="Zapf Dingbats"/>
              <a:sym typeface="Zapf Dingbats"/>
            </a:endParaRPr>
          </a:p>
          <a:p>
            <a:endParaRPr lang="fr-FR" b="1" dirty="0">
              <a:ea typeface="Zapf Dingbats"/>
              <a:cs typeface="Zapf Dingbats"/>
              <a:sym typeface="Zapf Dingbats"/>
            </a:endParaRPr>
          </a:p>
        </p:txBody>
      </p:sp>
      <p:pic>
        <p:nvPicPr>
          <p:cNvPr id="36" name="Image 35" descr="fij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588" y="2698304"/>
            <a:ext cx="2197100" cy="863600"/>
          </a:xfrm>
          <a:prstGeom prst="rect">
            <a:avLst/>
          </a:prstGeom>
          <a:ln>
            <a:solidFill>
              <a:srgbClr val="00800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4274371" y="1785587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dirty="0" err="1"/>
              <a:t>Strongest</a:t>
            </a:r>
            <a:r>
              <a:rPr lang="fr-FR" sz="2000" dirty="0"/>
              <a:t> </a:t>
            </a:r>
            <a:r>
              <a:rPr lang="fr-FR" sz="2000" dirty="0" err="1">
                <a:solidFill>
                  <a:srgbClr val="008000"/>
                </a:solidFill>
              </a:rPr>
              <a:t>Coupled</a:t>
            </a:r>
            <a:r>
              <a:rPr lang="fr-FR" sz="2000" dirty="0">
                <a:solidFill>
                  <a:srgbClr val="008000"/>
                </a:solidFill>
              </a:rPr>
              <a:t> </a:t>
            </a:r>
            <a:r>
              <a:rPr lang="fr-FR" sz="2000" dirty="0"/>
              <a:t>sites: by </a:t>
            </a:r>
            <a:r>
              <a:rPr lang="fr-FR" sz="2000" dirty="0" err="1" smtClean="0"/>
              <a:t>Frobenious</a:t>
            </a:r>
            <a:r>
              <a:rPr lang="fr-FR" sz="2000" dirty="0" smtClean="0"/>
              <a:t> </a:t>
            </a:r>
            <a:r>
              <a:rPr lang="fr-FR" sz="2000" dirty="0" err="1" smtClean="0"/>
              <a:t>Norm</a:t>
            </a:r>
            <a:r>
              <a:rPr lang="fr-FR" sz="2000" dirty="0" smtClean="0"/>
              <a:t> </a:t>
            </a:r>
            <a:r>
              <a:rPr lang="fr-FR" sz="2000" dirty="0" err="1" smtClean="0"/>
              <a:t>sof</a:t>
            </a:r>
            <a:r>
              <a:rPr lang="fr-FR" sz="2000" dirty="0" smtClean="0"/>
              <a:t> </a:t>
            </a:r>
            <a:r>
              <a:rPr lang="fr-FR" sz="2000" dirty="0" err="1"/>
              <a:t>Couplings</a:t>
            </a:r>
            <a:endParaRPr lang="fr-FR" sz="2000" dirty="0"/>
          </a:p>
        </p:txBody>
      </p:sp>
      <p:sp>
        <p:nvSpPr>
          <p:cNvPr id="41" name="ZoneTexte 40"/>
          <p:cNvSpPr txBox="1"/>
          <p:nvPr/>
        </p:nvSpPr>
        <p:spPr>
          <a:xfrm>
            <a:off x="4277504" y="3729237"/>
            <a:ext cx="4908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An important correction to </a:t>
            </a:r>
            <a:r>
              <a:rPr lang="fr-FR" sz="2000" dirty="0" err="1" smtClean="0"/>
              <a:t>improve</a:t>
            </a:r>
            <a:r>
              <a:rPr lang="fr-FR" sz="2000" dirty="0" smtClean="0"/>
              <a:t> contact</a:t>
            </a:r>
          </a:p>
          <a:p>
            <a:r>
              <a:rPr lang="fr-FR" sz="2000" dirty="0" smtClean="0"/>
              <a:t> </a:t>
            </a:r>
            <a:r>
              <a:rPr lang="fr-FR" sz="2000" dirty="0" err="1" smtClean="0"/>
              <a:t>prediction</a:t>
            </a:r>
            <a:r>
              <a:rPr lang="fr-FR" sz="2000" dirty="0" smtClean="0"/>
              <a:t>:  </a:t>
            </a:r>
            <a:r>
              <a:rPr lang="fr-FR" sz="2000" dirty="0" err="1" smtClean="0"/>
              <a:t>Average</a:t>
            </a:r>
            <a:r>
              <a:rPr lang="fr-FR" sz="2000" dirty="0" smtClean="0"/>
              <a:t> Product Correction</a:t>
            </a:r>
          </a:p>
          <a:p>
            <a:endParaRPr lang="fr-FR" sz="2000" dirty="0"/>
          </a:p>
        </p:txBody>
      </p:sp>
      <p:pic>
        <p:nvPicPr>
          <p:cNvPr id="42" name="Image 41" descr="fijapc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364" y="4735210"/>
            <a:ext cx="28448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600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2233" y="1097127"/>
            <a:ext cx="8602639" cy="32871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Trypsin</a:t>
            </a:r>
            <a:r>
              <a:rPr lang="fr-FR" dirty="0" smtClean="0"/>
              <a:t> </a:t>
            </a:r>
            <a:r>
              <a:rPr lang="fr-FR" dirty="0" err="1" smtClean="0"/>
              <a:t>inhibitor</a:t>
            </a:r>
            <a:r>
              <a:rPr lang="fr-FR" dirty="0"/>
              <a:t> </a:t>
            </a:r>
            <a:r>
              <a:rPr lang="fr-FR" dirty="0" smtClean="0"/>
              <a:t>(</a:t>
            </a:r>
            <a:r>
              <a:rPr lang="fr-FR" dirty="0" err="1" smtClean="0"/>
              <a:t>small</a:t>
            </a:r>
            <a:r>
              <a:rPr lang="fr-FR" dirty="0" smtClean="0"/>
              <a:t> </a:t>
            </a:r>
            <a:r>
              <a:rPr lang="fr-FR" dirty="0" err="1" smtClean="0"/>
              <a:t>protein</a:t>
            </a:r>
            <a:r>
              <a:rPr lang="fr-FR" dirty="0" smtClean="0"/>
              <a:t>, N=52 </a:t>
            </a:r>
            <a:r>
              <a:rPr lang="fr-FR" dirty="0" err="1" smtClean="0"/>
              <a:t>residues</a:t>
            </a:r>
            <a:r>
              <a:rPr lang="fr-FR" dirty="0" smtClean="0"/>
              <a:t>, contact if distance &lt; 0.8 nm)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575733" y="1578805"/>
            <a:ext cx="778934" cy="32871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Image 36" descr="InvPotts_Marti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02" y="1955359"/>
            <a:ext cx="3673161" cy="28466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ZoneTexte 5"/>
          <p:cNvSpPr txBox="1"/>
          <p:nvPr/>
        </p:nvSpPr>
        <p:spPr>
          <a:xfrm>
            <a:off x="341808" y="4935652"/>
            <a:ext cx="3663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[</a:t>
            </a:r>
            <a:r>
              <a:rPr lang="fr-FR" dirty="0" err="1" smtClean="0"/>
              <a:t>Gobel</a:t>
            </a:r>
            <a:r>
              <a:rPr lang="fr-FR" dirty="0" smtClean="0"/>
              <a:t>, Sander et al., </a:t>
            </a:r>
            <a:r>
              <a:rPr lang="fr-FR" dirty="0" err="1" smtClean="0"/>
              <a:t>Proteins</a:t>
            </a:r>
            <a:r>
              <a:rPr lang="fr-FR" dirty="0" smtClean="0"/>
              <a:t> 1994]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27010" y="4527033"/>
            <a:ext cx="83819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4672009" y="4501633"/>
            <a:ext cx="83819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127010" y="176431"/>
            <a:ext cx="89878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err="1" smtClean="0">
                <a:solidFill>
                  <a:srgbClr val="FF0000"/>
                </a:solidFill>
              </a:rPr>
              <a:t>Correlations</a:t>
            </a:r>
            <a:r>
              <a:rPr lang="fr-FR" sz="2800" b="1" dirty="0" smtClean="0">
                <a:solidFill>
                  <a:srgbClr val="FF0000"/>
                </a:solidFill>
              </a:rPr>
              <a:t> as</a:t>
            </a:r>
            <a:r>
              <a:rPr lang="fr-FR" sz="2800" b="1" dirty="0" smtClean="0">
                <a:solidFill>
                  <a:srgbClr val="008000"/>
                </a:solidFill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</a:rPr>
              <a:t>predictors</a:t>
            </a:r>
            <a:r>
              <a:rPr lang="fr-FR" sz="2800" b="1" dirty="0" smtClean="0">
                <a:solidFill>
                  <a:srgbClr val="FF0000"/>
                </a:solidFill>
              </a:rPr>
              <a:t> </a:t>
            </a:r>
            <a:r>
              <a:rPr lang="fr-FR" sz="2800" b="1" dirty="0">
                <a:solidFill>
                  <a:srgbClr val="FF0000"/>
                </a:solidFill>
              </a:rPr>
              <a:t>of  sites in contact in a </a:t>
            </a:r>
            <a:r>
              <a:rPr lang="fr-FR" sz="2800" b="1" dirty="0" err="1">
                <a:solidFill>
                  <a:srgbClr val="FF0000"/>
                </a:solidFill>
              </a:rPr>
              <a:t>protein</a:t>
            </a:r>
            <a:r>
              <a:rPr lang="fr-FR" sz="2800" b="1" dirty="0">
                <a:solidFill>
                  <a:srgbClr val="FF0000"/>
                </a:solidFill>
              </a:rPr>
              <a:t> structure.</a:t>
            </a:r>
          </a:p>
          <a:p>
            <a:r>
              <a:rPr lang="fr-FR" sz="2800" b="1" dirty="0"/>
              <a:t>   </a:t>
            </a:r>
            <a:endParaRPr lang="fr-FR" sz="2800" b="1" dirty="0">
              <a:ea typeface="Zapf Dingbats"/>
              <a:cs typeface="Zapf Dingbats"/>
              <a:sym typeface="Zapf Dingbats"/>
            </a:endParaRPr>
          </a:p>
        </p:txBody>
      </p:sp>
      <p:pic>
        <p:nvPicPr>
          <p:cNvPr id="36" name="Image 35" descr="prov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932" y="2672001"/>
            <a:ext cx="3708400" cy="7112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4277504" y="1752163"/>
            <a:ext cx="51035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err="1"/>
              <a:t>Strongest</a:t>
            </a:r>
            <a:r>
              <a:rPr lang="fr-FR" sz="2000" dirty="0"/>
              <a:t> </a:t>
            </a:r>
            <a:r>
              <a:rPr lang="fr-FR" sz="2000" dirty="0" err="1">
                <a:solidFill>
                  <a:srgbClr val="FF0000"/>
                </a:solidFill>
              </a:rPr>
              <a:t>Correlated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2000" dirty="0"/>
              <a:t>sites: by </a:t>
            </a:r>
            <a:r>
              <a:rPr lang="fr-FR" sz="2000" dirty="0" err="1"/>
              <a:t>Mutual</a:t>
            </a:r>
            <a:r>
              <a:rPr lang="fr-FR" sz="2000" dirty="0"/>
              <a:t> information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4277504" y="3729237"/>
            <a:ext cx="4908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An important correction to </a:t>
            </a:r>
            <a:r>
              <a:rPr lang="fr-FR" sz="2000" dirty="0" err="1" smtClean="0"/>
              <a:t>improve</a:t>
            </a:r>
            <a:r>
              <a:rPr lang="fr-FR" sz="2000" dirty="0" smtClean="0"/>
              <a:t> contact</a:t>
            </a:r>
          </a:p>
          <a:p>
            <a:r>
              <a:rPr lang="fr-FR" sz="2000" dirty="0" smtClean="0"/>
              <a:t> </a:t>
            </a:r>
            <a:r>
              <a:rPr lang="fr-FR" sz="2000" dirty="0" err="1" smtClean="0"/>
              <a:t>prediction</a:t>
            </a:r>
            <a:r>
              <a:rPr lang="fr-FR" sz="2000" dirty="0" smtClean="0"/>
              <a:t>:  </a:t>
            </a:r>
            <a:r>
              <a:rPr lang="fr-FR" sz="2000" dirty="0" err="1" smtClean="0"/>
              <a:t>Average</a:t>
            </a:r>
            <a:r>
              <a:rPr lang="fr-FR" sz="2000" dirty="0" smtClean="0"/>
              <a:t> Product Correction</a:t>
            </a:r>
          </a:p>
          <a:p>
            <a:endParaRPr lang="fr-FR" sz="2000" dirty="0"/>
          </a:p>
        </p:txBody>
      </p:sp>
      <p:pic>
        <p:nvPicPr>
          <p:cNvPr id="39" name="Image 38" descr="fijapc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364" y="4802058"/>
            <a:ext cx="2844800" cy="762000"/>
          </a:xfrm>
          <a:prstGeom prst="rect">
            <a:avLst/>
          </a:prstGeom>
        </p:spPr>
      </p:pic>
      <p:sp>
        <p:nvSpPr>
          <p:cNvPr id="42" name="ZoneTexte 41"/>
          <p:cNvSpPr txBox="1"/>
          <p:nvPr/>
        </p:nvSpPr>
        <p:spPr>
          <a:xfrm>
            <a:off x="5073946" y="4963301"/>
            <a:ext cx="70475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fr-FR" dirty="0" err="1" smtClean="0"/>
              <a:t>M</a:t>
            </a:r>
            <a:r>
              <a:rPr lang="fr-FR" baseline="-25000" dirty="0" err="1" smtClean="0"/>
              <a:t>ij</a:t>
            </a:r>
            <a:r>
              <a:rPr lang="fr-FR" baseline="30000" dirty="0" err="1" smtClean="0"/>
              <a:t>APC</a:t>
            </a:r>
            <a:endParaRPr lang="fr-FR" baseline="30000" dirty="0"/>
          </a:p>
        </p:txBody>
      </p:sp>
      <p:sp>
        <p:nvSpPr>
          <p:cNvPr id="43" name="ZoneTexte 42"/>
          <p:cNvSpPr txBox="1"/>
          <p:nvPr/>
        </p:nvSpPr>
        <p:spPr>
          <a:xfrm>
            <a:off x="5694198" y="4965293"/>
            <a:ext cx="62130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= </a:t>
            </a:r>
            <a:r>
              <a:rPr lang="fr-FR" dirty="0" err="1" smtClean="0"/>
              <a:t>M</a:t>
            </a:r>
            <a:r>
              <a:rPr lang="fr-FR" baseline="-25000" dirty="0" err="1" smtClean="0"/>
              <a:t>ij</a:t>
            </a:r>
            <a:endParaRPr lang="fr-FR" baseline="30000" dirty="0"/>
          </a:p>
        </p:txBody>
      </p:sp>
      <p:sp>
        <p:nvSpPr>
          <p:cNvPr id="44" name="ZoneTexte 43"/>
          <p:cNvSpPr txBox="1"/>
          <p:nvPr/>
        </p:nvSpPr>
        <p:spPr>
          <a:xfrm>
            <a:off x="6665339" y="4750029"/>
            <a:ext cx="487295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fr-FR" dirty="0" err="1" smtClean="0"/>
              <a:t>M</a:t>
            </a:r>
            <a:r>
              <a:rPr lang="fr-FR" baseline="-25000" dirty="0" err="1" smtClean="0"/>
              <a:t>ik</a:t>
            </a:r>
            <a:endParaRPr lang="fr-FR" baseline="30000" dirty="0"/>
          </a:p>
        </p:txBody>
      </p:sp>
      <p:sp>
        <p:nvSpPr>
          <p:cNvPr id="45" name="ZoneTexte 44"/>
          <p:cNvSpPr txBox="1"/>
          <p:nvPr/>
        </p:nvSpPr>
        <p:spPr>
          <a:xfrm>
            <a:off x="7435972" y="4752021"/>
            <a:ext cx="48879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fr-FR" dirty="0" err="1" smtClean="0"/>
              <a:t>M</a:t>
            </a:r>
            <a:r>
              <a:rPr lang="fr-FR" baseline="-25000" dirty="0" err="1" smtClean="0"/>
              <a:t>kj</a:t>
            </a:r>
            <a:endParaRPr lang="fr-FR" baseline="30000" dirty="0"/>
          </a:p>
        </p:txBody>
      </p:sp>
      <p:sp>
        <p:nvSpPr>
          <p:cNvPr id="46" name="ZoneTexte 45"/>
          <p:cNvSpPr txBox="1"/>
          <p:nvPr/>
        </p:nvSpPr>
        <p:spPr>
          <a:xfrm>
            <a:off x="7187356" y="5188525"/>
            <a:ext cx="487295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fr-FR" dirty="0" err="1" smtClean="0"/>
              <a:t>M</a:t>
            </a:r>
            <a:r>
              <a:rPr lang="fr-FR" baseline="-25000" dirty="0" err="1" smtClean="0"/>
              <a:t>kl</a:t>
            </a:r>
            <a:endParaRPr lang="fr-FR" baseline="30000" dirty="0"/>
          </a:p>
        </p:txBody>
      </p:sp>
      <p:sp>
        <p:nvSpPr>
          <p:cNvPr id="47" name="ZoneTexte 46"/>
          <p:cNvSpPr txBox="1"/>
          <p:nvPr/>
        </p:nvSpPr>
        <p:spPr>
          <a:xfrm>
            <a:off x="6612993" y="4929862"/>
            <a:ext cx="266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k</a:t>
            </a:r>
            <a:endParaRPr lang="fr-FR" sz="1400" dirty="0"/>
          </a:p>
        </p:txBody>
      </p:sp>
      <p:sp>
        <p:nvSpPr>
          <p:cNvPr id="48" name="ZoneTexte 47"/>
          <p:cNvSpPr txBox="1"/>
          <p:nvPr/>
        </p:nvSpPr>
        <p:spPr>
          <a:xfrm>
            <a:off x="7266663" y="4948566"/>
            <a:ext cx="266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k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857621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15559</TotalTime>
  <Words>2103</Words>
  <Application>Microsoft Macintosh PowerPoint</Application>
  <PresentationFormat>Présentation à l'écran (4:3)</PresentationFormat>
  <Paragraphs>584</Paragraphs>
  <Slides>20</Slides>
  <Notes>15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Thème Office</vt:lpstr>
      <vt:lpstr>Plan of the session on RNA Sequence Covariation </vt:lpstr>
      <vt:lpstr>&amp;  on RNA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Sequence Covariation and Direct Coupling analysis on RNA </vt:lpstr>
      <vt:lpstr>Direct Coupling analysis on   6 Riboswitches </vt:lpstr>
      <vt:lpstr>Secondary Structure Predictions</vt:lpstr>
      <vt:lpstr>Tertiary Contact Prediction</vt:lpstr>
      <vt:lpstr>Présentation PowerPoint</vt:lpstr>
      <vt:lpstr>Conclusions</vt:lpstr>
      <vt:lpstr>Maximum Entropy  modeling </vt:lpstr>
      <vt:lpstr>Présentation PowerPoint</vt:lpstr>
    </vt:vector>
  </TitlesOfParts>
  <Company>Ecole Normale Superieure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Hopfield-Potts model  of protein families</dc:title>
  <dc:creator>Remi Monasson</dc:creator>
  <cp:lastModifiedBy>Simona Cocco</cp:lastModifiedBy>
  <cp:revision>683</cp:revision>
  <cp:lastPrinted>2018-07-19T16:32:21Z</cp:lastPrinted>
  <dcterms:created xsi:type="dcterms:W3CDTF">2013-07-26T16:23:50Z</dcterms:created>
  <dcterms:modified xsi:type="dcterms:W3CDTF">2018-07-25T16:31:27Z</dcterms:modified>
</cp:coreProperties>
</file>