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79" r:id="rId8"/>
    <p:sldId id="285" r:id="rId9"/>
    <p:sldId id="280" r:id="rId10"/>
    <p:sldId id="281" r:id="rId11"/>
    <p:sldId id="261" r:id="rId12"/>
    <p:sldId id="277" r:id="rId13"/>
    <p:sldId id="267" r:id="rId14"/>
    <p:sldId id="282" r:id="rId15"/>
    <p:sldId id="284" r:id="rId16"/>
    <p:sldId id="283" r:id="rId17"/>
    <p:sldId id="273" r:id="rId18"/>
    <p:sldId id="274" r:id="rId19"/>
    <p:sldId id="272" r:id="rId20"/>
    <p:sldId id="276" r:id="rId21"/>
    <p:sldId id="275" r:id="rId22"/>
    <p:sldId id="270" r:id="rId23"/>
    <p:sldId id="271" r:id="rId24"/>
    <p:sldId id="269" r:id="rId25"/>
    <p:sldId id="263" r:id="rId26"/>
    <p:sldId id="264" r:id="rId27"/>
    <p:sldId id="266" r:id="rId28"/>
    <p:sldId id="278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67D5"/>
    <a:srgbClr val="5FCD42"/>
    <a:srgbClr val="FAC1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7955" autoAdjust="0"/>
  </p:normalViewPr>
  <p:slideViewPr>
    <p:cSldViewPr snapToGrid="0" snapToObjects="1">
      <p:cViewPr>
        <p:scale>
          <a:sx n="75" d="100"/>
          <a:sy n="75" d="100"/>
        </p:scale>
        <p:origin x="-1336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image" Target="../media/image24.emf"/><Relationship Id="rId2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EADB-F852-4A48-BF1C-241FA1C98C80}" type="datetimeFigureOut"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FFA9-F420-1F48-8561-3D539B3810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84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EADB-F852-4A48-BF1C-241FA1C98C80}" type="datetimeFigureOut"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FFA9-F420-1F48-8561-3D539B3810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54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EADB-F852-4A48-BF1C-241FA1C98C80}" type="datetimeFigureOut"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FFA9-F420-1F48-8561-3D539B3810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98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EADB-F852-4A48-BF1C-241FA1C98C80}" type="datetimeFigureOut"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FFA9-F420-1F48-8561-3D539B3810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97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EADB-F852-4A48-BF1C-241FA1C98C80}" type="datetimeFigureOut"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FFA9-F420-1F48-8561-3D539B3810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55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EADB-F852-4A48-BF1C-241FA1C98C80}" type="datetimeFigureOut">
              <a:t>3/8/16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FFA9-F420-1F48-8561-3D539B3810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12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EADB-F852-4A48-BF1C-241FA1C98C80}" type="datetimeFigureOut">
              <a:t>3/8/16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FFA9-F420-1F48-8561-3D539B3810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31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EADB-F852-4A48-BF1C-241FA1C98C80}" type="datetimeFigureOut">
              <a:t>3/8/16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FFA9-F420-1F48-8561-3D539B3810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EADB-F852-4A48-BF1C-241FA1C98C80}" type="datetimeFigureOut">
              <a:t>3/8/16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FFA9-F420-1F48-8561-3D539B3810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56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EADB-F852-4A48-BF1C-241FA1C98C80}" type="datetimeFigureOut">
              <a:t>3/8/16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FFA9-F420-1F48-8561-3D539B3810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77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EADB-F852-4A48-BF1C-241FA1C98C80}" type="datetimeFigureOut">
              <a:t>3/8/16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FFA9-F420-1F48-8561-3D539B3810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55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5EADB-F852-4A48-BF1C-241FA1C98C80}" type="datetimeFigureOut"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3FFA9-F420-1F48-8561-3D539B3810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0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emf"/><Relationship Id="rId3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2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8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4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5.wmf"/><Relationship Id="rId8" Type="http://schemas.openxmlformats.org/officeDocument/2006/relationships/image" Target="../media/image29.jpg"/><Relationship Id="rId9" Type="http://schemas.openxmlformats.org/officeDocument/2006/relationships/oleObject" Target="../embeddings/oleObject3.bin"/><Relationship Id="rId10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3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jpeg"/><Relationship Id="rId5" Type="http://schemas.microsoft.com/office/2007/relationships/hdphoto" Target="../media/hdphoto2.wdp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89117"/>
            <a:ext cx="9144000" cy="97768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/>
                <a:cs typeface="Arial"/>
              </a:rPr>
              <a:t>Coherent spectroscopy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8287" y="1819492"/>
            <a:ext cx="28641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Kevin </a:t>
            </a:r>
            <a:r>
              <a:rPr lang="en-US" sz="2000" dirty="0" err="1">
                <a:latin typeface="Arial"/>
                <a:cs typeface="Arial"/>
              </a:rPr>
              <a:t>Crampton</a:t>
            </a:r>
            <a:endParaRPr lang="en-US" sz="2000" dirty="0">
              <a:latin typeface="Arial"/>
              <a:cs typeface="Arial"/>
            </a:endParaRPr>
          </a:p>
          <a:p>
            <a:pPr algn="ctr"/>
            <a:r>
              <a:rPr lang="en-US" sz="2000" dirty="0">
                <a:latin typeface="Arial"/>
                <a:cs typeface="Arial"/>
              </a:rPr>
              <a:t>Alex Fast</a:t>
            </a:r>
          </a:p>
          <a:p>
            <a:pPr algn="ctr"/>
            <a:r>
              <a:rPr lang="en-US" sz="2000" dirty="0">
                <a:latin typeface="Arial"/>
                <a:cs typeface="Arial"/>
              </a:rPr>
              <a:t>Alba Alfonso-Garcia</a:t>
            </a:r>
          </a:p>
          <a:p>
            <a:pPr algn="ctr"/>
            <a:r>
              <a:rPr lang="en-US" sz="2000" dirty="0">
                <a:latin typeface="Arial"/>
                <a:cs typeface="Arial"/>
              </a:rPr>
              <a:t>Christopher </a:t>
            </a:r>
            <a:r>
              <a:rPr lang="en-US" sz="2000" dirty="0" err="1">
                <a:latin typeface="Arial"/>
                <a:cs typeface="Arial"/>
              </a:rPr>
              <a:t>Syme</a:t>
            </a:r>
            <a:endParaRPr lang="en-US" sz="2000" dirty="0">
              <a:latin typeface="Arial"/>
              <a:cs typeface="Arial"/>
            </a:endParaRPr>
          </a:p>
          <a:p>
            <a:pPr algn="ctr"/>
            <a:r>
              <a:rPr lang="en-US" sz="2000" dirty="0" err="1">
                <a:latin typeface="Arial"/>
                <a:cs typeface="Arial"/>
              </a:rPr>
              <a:t>Ara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Apkarian</a:t>
            </a:r>
            <a:endParaRPr lang="en-US" sz="2000" dirty="0">
              <a:latin typeface="Arial"/>
              <a:cs typeface="Arial"/>
            </a:endParaRPr>
          </a:p>
          <a:p>
            <a:pPr algn="ctr"/>
            <a:r>
              <a:rPr lang="en-US" sz="2000" dirty="0">
                <a:latin typeface="Arial"/>
                <a:cs typeface="Arial"/>
              </a:rPr>
              <a:t>Eric O. Potma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4500" y="882134"/>
            <a:ext cx="574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Arial"/>
                <a:cs typeface="Arial"/>
              </a:rPr>
              <a:t>in the single molecule limit</a:t>
            </a:r>
            <a:endParaRPr lang="en-US" sz="2000" i="1" dirty="0"/>
          </a:p>
        </p:txBody>
      </p:sp>
      <p:pic>
        <p:nvPicPr>
          <p:cNvPr id="5" name="Picture 4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87" y="4269943"/>
            <a:ext cx="1359582" cy="1353540"/>
          </a:xfrm>
          <a:prstGeom prst="rect">
            <a:avLst/>
          </a:prstGeom>
        </p:spPr>
      </p:pic>
      <p:pic>
        <p:nvPicPr>
          <p:cNvPr id="6" name="Picture 5" descr="nsf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00" y="4123342"/>
            <a:ext cx="1557004" cy="15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2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27185"/>
            <a:ext cx="9144000" cy="74484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/>
                <a:cs typeface="Arial"/>
              </a:rPr>
              <a:t>CARS versus Raman (single molecules)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26332" y="1327980"/>
            <a:ext cx="2632472" cy="2497351"/>
            <a:chOff x="397933" y="1676400"/>
            <a:chExt cx="2632472" cy="2607733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397933" y="1735667"/>
              <a:ext cx="8467" cy="254846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2726266" y="1735667"/>
              <a:ext cx="8467" cy="254846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2792016" y="1676400"/>
              <a:ext cx="238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Arial"/>
                  <a:cs typeface="Arial"/>
                </a:rPr>
                <a:t>2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5840979" y="1384738"/>
            <a:ext cx="2673806" cy="2045678"/>
            <a:chOff x="5761748" y="4104720"/>
            <a:chExt cx="2673806" cy="2045678"/>
          </a:xfrm>
        </p:grpSpPr>
        <p:grpSp>
          <p:nvGrpSpPr>
            <p:cNvPr id="89" name="Group 88"/>
            <p:cNvGrpSpPr/>
            <p:nvPr/>
          </p:nvGrpSpPr>
          <p:grpSpPr>
            <a:xfrm>
              <a:off x="5761748" y="4104720"/>
              <a:ext cx="2673806" cy="2045678"/>
              <a:chOff x="5695280" y="1844502"/>
              <a:chExt cx="2673806" cy="2136096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6617855" y="1844502"/>
                <a:ext cx="1751231" cy="2136096"/>
                <a:chOff x="1753130" y="2450878"/>
                <a:chExt cx="2455863" cy="2381564"/>
              </a:xfrm>
            </p:grpSpPr>
            <p:grpSp>
              <p:nvGrpSpPr>
                <p:cNvPr id="92" name="Group 91"/>
                <p:cNvGrpSpPr/>
                <p:nvPr/>
              </p:nvGrpSpPr>
              <p:grpSpPr>
                <a:xfrm>
                  <a:off x="1753130" y="4395566"/>
                  <a:ext cx="2455863" cy="436876"/>
                  <a:chOff x="5275263" y="3021536"/>
                  <a:chExt cx="2455863" cy="436876"/>
                </a:xfrm>
              </p:grpSpPr>
              <p:sp>
                <p:nvSpPr>
                  <p:cNvPr id="101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5275263" y="3458412"/>
                    <a:ext cx="2455863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102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5275263" y="3021536"/>
                    <a:ext cx="2455863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94" name="Group 93"/>
                <p:cNvGrpSpPr>
                  <a:grpSpLocks/>
                </p:cNvGrpSpPr>
                <p:nvPr/>
              </p:nvGrpSpPr>
              <p:grpSpPr bwMode="auto">
                <a:xfrm>
                  <a:off x="2988208" y="2450878"/>
                  <a:ext cx="1100139" cy="2362200"/>
                  <a:chOff x="4816474" y="2438400"/>
                  <a:chExt cx="1100139" cy="2362200"/>
                </a:xfrm>
              </p:grpSpPr>
              <p:sp>
                <p:nvSpPr>
                  <p:cNvPr id="95" name="Line 2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49849" y="2438400"/>
                    <a:ext cx="0" cy="1944688"/>
                  </a:xfrm>
                  <a:prstGeom prst="line">
                    <a:avLst/>
                  </a:prstGeom>
                  <a:noFill/>
                  <a:ln w="28575">
                    <a:solidFill>
                      <a:srgbClr val="FF9933"/>
                    </a:solidFill>
                    <a:prstDash val="dash"/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96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5556249" y="2438400"/>
                    <a:ext cx="0" cy="2362200"/>
                  </a:xfrm>
                  <a:prstGeom prst="line">
                    <a:avLst/>
                  </a:prstGeom>
                  <a:noFill/>
                  <a:ln w="28575">
                    <a:solidFill>
                      <a:srgbClr val="339966"/>
                    </a:solidFill>
                    <a:prstDash val="dash"/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97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4816474" y="2438400"/>
                    <a:ext cx="1100139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</p:grpSp>
          <p:sp>
            <p:nvSpPr>
              <p:cNvPr id="91" name="TextBox 90"/>
              <p:cNvSpPr txBox="1"/>
              <p:nvPr/>
            </p:nvSpPr>
            <p:spPr>
              <a:xfrm>
                <a:off x="5695280" y="2704348"/>
                <a:ext cx="6109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latin typeface="Arial"/>
                    <a:cs typeface="Arial"/>
                  </a:rPr>
                  <a:t>X</a:t>
                </a:r>
              </a:p>
            </p:txBody>
          </p:sp>
        </p:grpSp>
        <p:sp>
          <p:nvSpPr>
            <p:cNvPr id="103" name="Line 20"/>
            <p:cNvSpPr>
              <a:spLocks noChangeShapeType="1"/>
            </p:cNvSpPr>
            <p:nvPr/>
          </p:nvSpPr>
          <p:spPr bwMode="auto">
            <a:xfrm flipV="1">
              <a:off x="6868047" y="4116471"/>
              <a:ext cx="0" cy="1670417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p:sp>
          <p:nvSpPr>
            <p:cNvPr id="104" name="Line 21"/>
            <p:cNvSpPr>
              <a:spLocks noChangeShapeType="1"/>
            </p:cNvSpPr>
            <p:nvPr/>
          </p:nvSpPr>
          <p:spPr bwMode="auto">
            <a:xfrm>
              <a:off x="7088982" y="4104720"/>
              <a:ext cx="0" cy="2029045"/>
            </a:xfrm>
            <a:prstGeom prst="line">
              <a:avLst/>
            </a:prstGeom>
            <a:noFill/>
            <a:ln w="28575">
              <a:solidFill>
                <a:srgbClr val="33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p:sp>
          <p:nvSpPr>
            <p:cNvPr id="105" name="Line 22"/>
            <p:cNvSpPr>
              <a:spLocks noChangeShapeType="1"/>
            </p:cNvSpPr>
            <p:nvPr/>
          </p:nvSpPr>
          <p:spPr bwMode="auto">
            <a:xfrm>
              <a:off x="6561463" y="4104720"/>
              <a:ext cx="7844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3236757" y="1771750"/>
            <a:ext cx="2582334" cy="1704284"/>
            <a:chOff x="3147857" y="4475099"/>
            <a:chExt cx="2582334" cy="1704284"/>
          </a:xfrm>
        </p:grpSpPr>
        <p:grpSp>
          <p:nvGrpSpPr>
            <p:cNvPr id="75" name="Group 74"/>
            <p:cNvGrpSpPr/>
            <p:nvPr/>
          </p:nvGrpSpPr>
          <p:grpSpPr>
            <a:xfrm>
              <a:off x="3147857" y="4492334"/>
              <a:ext cx="2582334" cy="1687049"/>
              <a:chOff x="3112946" y="2231935"/>
              <a:chExt cx="2582334" cy="1761616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3898768" y="2231935"/>
                <a:ext cx="1796512" cy="1761616"/>
                <a:chOff x="1689630" y="2868391"/>
                <a:chExt cx="2519363" cy="1964051"/>
              </a:xfrm>
            </p:grpSpPr>
            <p:grpSp>
              <p:nvGrpSpPr>
                <p:cNvPr id="78" name="Group 77"/>
                <p:cNvGrpSpPr/>
                <p:nvPr/>
              </p:nvGrpSpPr>
              <p:grpSpPr>
                <a:xfrm>
                  <a:off x="1753130" y="4395566"/>
                  <a:ext cx="2455863" cy="436876"/>
                  <a:chOff x="5275263" y="3021536"/>
                  <a:chExt cx="2455863" cy="436876"/>
                </a:xfrm>
              </p:grpSpPr>
              <p:sp>
                <p:nvSpPr>
                  <p:cNvPr id="87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5275263" y="3458412"/>
                    <a:ext cx="2455863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88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5275263" y="3021536"/>
                    <a:ext cx="2455863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79" name="Group 78"/>
                <p:cNvGrpSpPr>
                  <a:grpSpLocks/>
                </p:cNvGrpSpPr>
                <p:nvPr/>
              </p:nvGrpSpPr>
              <p:grpSpPr bwMode="auto">
                <a:xfrm>
                  <a:off x="1689630" y="2868391"/>
                  <a:ext cx="995363" cy="1944687"/>
                  <a:chOff x="3517900" y="2855795"/>
                  <a:chExt cx="995363" cy="1944805"/>
                </a:xfrm>
              </p:grpSpPr>
              <p:sp>
                <p:nvSpPr>
                  <p:cNvPr id="84" name="Line 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17900" y="2855795"/>
                    <a:ext cx="995363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85" name="Line 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51263" y="2855795"/>
                    <a:ext cx="0" cy="1944805"/>
                  </a:xfrm>
                  <a:prstGeom prst="line">
                    <a:avLst/>
                  </a:prstGeom>
                  <a:noFill/>
                  <a:ln w="28575">
                    <a:solidFill>
                      <a:srgbClr val="FF9933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86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4173538" y="2855795"/>
                    <a:ext cx="0" cy="1527268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</p:grpSp>
          <p:sp>
            <p:nvSpPr>
              <p:cNvPr id="77" name="TextBox 76"/>
              <p:cNvSpPr txBox="1"/>
              <p:nvPr/>
            </p:nvSpPr>
            <p:spPr>
              <a:xfrm>
                <a:off x="3112946" y="2704348"/>
                <a:ext cx="6109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latin typeface="Arial"/>
                    <a:cs typeface="Arial"/>
                  </a:rPr>
                  <a:t>=</a:t>
                </a:r>
              </a:p>
            </p:txBody>
          </p:sp>
        </p:grpSp>
        <p:sp>
          <p:nvSpPr>
            <p:cNvPr id="106" name="Line 17"/>
            <p:cNvSpPr>
              <a:spLocks noChangeShapeType="1"/>
            </p:cNvSpPr>
            <p:nvPr/>
          </p:nvSpPr>
          <p:spPr bwMode="auto">
            <a:xfrm flipV="1">
              <a:off x="4954181" y="4475099"/>
              <a:ext cx="7097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p:sp>
          <p:nvSpPr>
            <p:cNvPr id="107" name="Line 18"/>
            <p:cNvSpPr>
              <a:spLocks noChangeShapeType="1"/>
            </p:cNvSpPr>
            <p:nvPr/>
          </p:nvSpPr>
          <p:spPr bwMode="auto">
            <a:xfrm flipV="1">
              <a:off x="5120588" y="4475099"/>
              <a:ext cx="0" cy="1670416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p:sp>
          <p:nvSpPr>
            <p:cNvPr id="108" name="Line 19"/>
            <p:cNvSpPr>
              <a:spLocks noChangeShapeType="1"/>
            </p:cNvSpPr>
            <p:nvPr/>
          </p:nvSpPr>
          <p:spPr bwMode="auto">
            <a:xfrm>
              <a:off x="5421704" y="4475099"/>
              <a:ext cx="0" cy="131178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4299834" y="3521570"/>
            <a:ext cx="137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SRS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6964960" y="3499371"/>
            <a:ext cx="137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as-Raman</a:t>
            </a:r>
          </a:p>
        </p:txBody>
      </p:sp>
      <p:grpSp>
        <p:nvGrpSpPr>
          <p:cNvPr id="113" name="Group 112"/>
          <p:cNvGrpSpPr/>
          <p:nvPr/>
        </p:nvGrpSpPr>
        <p:grpSpPr>
          <a:xfrm>
            <a:off x="510209" y="1633941"/>
            <a:ext cx="2429401" cy="2045678"/>
            <a:chOff x="1372130" y="2450878"/>
            <a:chExt cx="3406904" cy="2381564"/>
          </a:xfrm>
        </p:grpSpPr>
        <p:grpSp>
          <p:nvGrpSpPr>
            <p:cNvPr id="114" name="Group 113"/>
            <p:cNvGrpSpPr/>
            <p:nvPr/>
          </p:nvGrpSpPr>
          <p:grpSpPr>
            <a:xfrm>
              <a:off x="1753130" y="4395566"/>
              <a:ext cx="2455863" cy="436876"/>
              <a:chOff x="5275263" y="3021536"/>
              <a:chExt cx="2455863" cy="436876"/>
            </a:xfrm>
          </p:grpSpPr>
          <p:sp>
            <p:nvSpPr>
              <p:cNvPr id="127" name="Line 15"/>
              <p:cNvSpPr>
                <a:spLocks noChangeShapeType="1"/>
              </p:cNvSpPr>
              <p:nvPr/>
            </p:nvSpPr>
            <p:spPr bwMode="auto">
              <a:xfrm>
                <a:off x="5275263" y="3458412"/>
                <a:ext cx="245586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28" name="Line 16"/>
              <p:cNvSpPr>
                <a:spLocks noChangeShapeType="1"/>
              </p:cNvSpPr>
              <p:nvPr/>
            </p:nvSpPr>
            <p:spPr bwMode="auto">
              <a:xfrm>
                <a:off x="5275263" y="3021536"/>
                <a:ext cx="245586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</p:grpSp>
        <p:grpSp>
          <p:nvGrpSpPr>
            <p:cNvPr id="115" name="Group 114"/>
            <p:cNvGrpSpPr>
              <a:grpSpLocks/>
            </p:cNvGrpSpPr>
            <p:nvPr/>
          </p:nvGrpSpPr>
          <p:grpSpPr bwMode="auto">
            <a:xfrm>
              <a:off x="1372130" y="2868391"/>
              <a:ext cx="1609725" cy="1944687"/>
              <a:chOff x="3200400" y="2855795"/>
              <a:chExt cx="1609725" cy="1944805"/>
            </a:xfrm>
          </p:grpSpPr>
          <p:sp>
            <p:nvSpPr>
              <p:cNvPr id="122" name="Line 17"/>
              <p:cNvSpPr>
                <a:spLocks noChangeShapeType="1"/>
              </p:cNvSpPr>
              <p:nvPr/>
            </p:nvSpPr>
            <p:spPr bwMode="auto">
              <a:xfrm flipV="1">
                <a:off x="3517900" y="2855795"/>
                <a:ext cx="99536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23" name="Line 18"/>
              <p:cNvSpPr>
                <a:spLocks noChangeShapeType="1"/>
              </p:cNvSpPr>
              <p:nvPr/>
            </p:nvSpPr>
            <p:spPr bwMode="auto">
              <a:xfrm flipV="1">
                <a:off x="3751263" y="2855795"/>
                <a:ext cx="0" cy="1944805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24" name="Line 19"/>
              <p:cNvSpPr>
                <a:spLocks noChangeShapeType="1"/>
              </p:cNvSpPr>
              <p:nvPr/>
            </p:nvSpPr>
            <p:spPr bwMode="auto">
              <a:xfrm>
                <a:off x="4173538" y="2855795"/>
                <a:ext cx="0" cy="152726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25" name="Text Box 25"/>
              <p:cNvSpPr txBox="1">
                <a:spLocks noChangeArrowheads="1"/>
              </p:cNvSpPr>
              <p:nvPr/>
            </p:nvSpPr>
            <p:spPr bwMode="auto">
              <a:xfrm>
                <a:off x="3200400" y="3581326"/>
                <a:ext cx="1016000" cy="3385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600">
                    <a:latin typeface="Symbol" charset="0"/>
                  </a:rPr>
                  <a:t>ω</a:t>
                </a:r>
                <a:r>
                  <a:rPr lang="en-US" sz="1600" baseline="-25000"/>
                  <a:t>1</a:t>
                </a:r>
              </a:p>
            </p:txBody>
          </p:sp>
          <p:sp>
            <p:nvSpPr>
              <p:cNvPr id="126" name="Text Box 26"/>
              <p:cNvSpPr txBox="1">
                <a:spLocks noChangeArrowheads="1"/>
              </p:cNvSpPr>
              <p:nvPr/>
            </p:nvSpPr>
            <p:spPr bwMode="auto">
              <a:xfrm>
                <a:off x="4191000" y="3581326"/>
                <a:ext cx="619125" cy="3385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600">
                    <a:latin typeface="Symbol" charset="0"/>
                  </a:rPr>
                  <a:t>ω</a:t>
                </a:r>
                <a:r>
                  <a:rPr lang="en-US" sz="1600" baseline="-25000"/>
                  <a:t>2</a:t>
                </a:r>
              </a:p>
            </p:txBody>
          </p:sp>
        </p:grpSp>
        <p:grpSp>
          <p:nvGrpSpPr>
            <p:cNvPr id="116" name="Group 115"/>
            <p:cNvGrpSpPr>
              <a:grpSpLocks/>
            </p:cNvGrpSpPr>
            <p:nvPr/>
          </p:nvGrpSpPr>
          <p:grpSpPr bwMode="auto">
            <a:xfrm>
              <a:off x="2824886" y="2450878"/>
              <a:ext cx="1954148" cy="2362200"/>
              <a:chOff x="4653155" y="2438400"/>
              <a:chExt cx="1954149" cy="2362200"/>
            </a:xfrm>
          </p:grpSpPr>
          <p:sp>
            <p:nvSpPr>
              <p:cNvPr id="117" name="Line 20"/>
              <p:cNvSpPr>
                <a:spLocks noChangeShapeType="1"/>
              </p:cNvSpPr>
              <p:nvPr/>
            </p:nvSpPr>
            <p:spPr bwMode="auto">
              <a:xfrm flipV="1">
                <a:off x="5149849" y="2438400"/>
                <a:ext cx="0" cy="1944688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18" name="Line 21"/>
              <p:cNvSpPr>
                <a:spLocks noChangeShapeType="1"/>
              </p:cNvSpPr>
              <p:nvPr/>
            </p:nvSpPr>
            <p:spPr bwMode="auto">
              <a:xfrm>
                <a:off x="5556249" y="2438400"/>
                <a:ext cx="0" cy="2362200"/>
              </a:xfrm>
              <a:prstGeom prst="line">
                <a:avLst/>
              </a:prstGeom>
              <a:noFill/>
              <a:ln w="28575">
                <a:solidFill>
                  <a:srgbClr val="3399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19" name="Line 22"/>
              <p:cNvSpPr>
                <a:spLocks noChangeShapeType="1"/>
              </p:cNvSpPr>
              <p:nvPr/>
            </p:nvSpPr>
            <p:spPr bwMode="auto">
              <a:xfrm>
                <a:off x="4816474" y="2438400"/>
                <a:ext cx="110013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20" name="Text Box 27"/>
              <p:cNvSpPr txBox="1">
                <a:spLocks noChangeArrowheads="1"/>
              </p:cNvSpPr>
              <p:nvPr/>
            </p:nvSpPr>
            <p:spPr bwMode="auto">
              <a:xfrm>
                <a:off x="4653155" y="2884488"/>
                <a:ext cx="65405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600">
                    <a:latin typeface="Symbol" charset="0"/>
                  </a:rPr>
                  <a:t>ω</a:t>
                </a:r>
                <a:r>
                  <a:rPr lang="en-US" sz="1600" baseline="-25000"/>
                  <a:t>3</a:t>
                </a:r>
              </a:p>
            </p:txBody>
          </p:sp>
          <p:sp>
            <p:nvSpPr>
              <p:cNvPr id="121" name="Text Box 28"/>
              <p:cNvSpPr txBox="1">
                <a:spLocks noChangeArrowheads="1"/>
              </p:cNvSpPr>
              <p:nvPr/>
            </p:nvSpPr>
            <p:spPr bwMode="auto">
              <a:xfrm>
                <a:off x="5591303" y="2895600"/>
                <a:ext cx="1016001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600">
                    <a:latin typeface="Symbol" charset="0"/>
                  </a:rPr>
                  <a:t>ω</a:t>
                </a:r>
                <a:r>
                  <a:rPr lang="en-US" sz="1600" baseline="-25000"/>
                  <a:t>4</a:t>
                </a:r>
              </a:p>
            </p:txBody>
          </p:sp>
        </p:grpSp>
      </p:grpSp>
      <p:pic>
        <p:nvPicPr>
          <p:cNvPr id="93" name="Picture 9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326" y="4280655"/>
            <a:ext cx="3441699" cy="403170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3654820" y="4845792"/>
            <a:ext cx="141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SRS step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226570" y="4813526"/>
            <a:ext cx="141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8000"/>
                </a:solidFill>
                <a:latin typeface="Arial"/>
                <a:cs typeface="Arial"/>
              </a:rPr>
              <a:t>Raman step</a:t>
            </a:r>
          </a:p>
        </p:txBody>
      </p:sp>
      <p:pic>
        <p:nvPicPr>
          <p:cNvPr id="100" name="Picture 9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326" y="5231532"/>
            <a:ext cx="6146800" cy="422899"/>
          </a:xfrm>
          <a:prstGeom prst="rect">
            <a:avLst/>
          </a:prstGeom>
        </p:spPr>
      </p:pic>
      <p:sp>
        <p:nvSpPr>
          <p:cNvPr id="129" name="TextBox 128"/>
          <p:cNvSpPr txBox="1"/>
          <p:nvPr/>
        </p:nvSpPr>
        <p:spPr>
          <a:xfrm>
            <a:off x="3292870" y="5760415"/>
            <a:ext cx="221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solidFill>
                  <a:srgbClr val="FF0000"/>
                </a:solidFill>
                <a:latin typeface="Arial"/>
                <a:cs typeface="Arial"/>
              </a:rPr>
              <a:t>saturated!</a:t>
            </a:r>
          </a:p>
        </p:txBody>
      </p:sp>
    </p:spTree>
    <p:extLst>
      <p:ext uri="{BB962C8B-B14F-4D97-AF65-F5344CB8AC3E}">
        <p14:creationId xmlns:p14="http://schemas.microsoft.com/office/powerpoint/2010/main" val="644073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11852"/>
            <a:ext cx="9144000" cy="74484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/>
                <a:cs typeface="Arial"/>
              </a:rPr>
              <a:t>Surface-enhanced </a:t>
            </a:r>
            <a:r>
              <a:rPr lang="en-US" sz="3200" dirty="0" smtClean="0">
                <a:latin typeface="Arial"/>
                <a:cs typeface="Arial"/>
              </a:rPr>
              <a:t>CARS</a:t>
            </a:r>
            <a:r>
              <a:rPr lang="en-US" sz="3200" dirty="0">
                <a:latin typeface="Arial"/>
                <a:cs typeface="Arial"/>
              </a:rPr>
              <a:t>: colors</a:t>
            </a:r>
          </a:p>
        </p:txBody>
      </p:sp>
      <p:pic>
        <p:nvPicPr>
          <p:cNvPr id="20" name="Picture 19" descr="be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868" y="1336387"/>
            <a:ext cx="4275668" cy="31450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86933" y="5063067"/>
            <a:ext cx="685800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Instantaneous thermal loading needs to be avoided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Single dipolar mode excitation, avoid excitation of multi-modes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15091" y="1775815"/>
            <a:ext cx="2429401" cy="2045678"/>
            <a:chOff x="1372130" y="2450878"/>
            <a:chExt cx="3406904" cy="2381564"/>
          </a:xfrm>
        </p:grpSpPr>
        <p:grpSp>
          <p:nvGrpSpPr>
            <p:cNvPr id="7" name="Group 6"/>
            <p:cNvGrpSpPr/>
            <p:nvPr/>
          </p:nvGrpSpPr>
          <p:grpSpPr>
            <a:xfrm>
              <a:off x="1753130" y="4395566"/>
              <a:ext cx="2455863" cy="436876"/>
              <a:chOff x="5275263" y="3021536"/>
              <a:chExt cx="2455863" cy="436876"/>
            </a:xfrm>
          </p:grpSpPr>
          <p:sp>
            <p:nvSpPr>
              <p:cNvPr id="22" name="Line 15"/>
              <p:cNvSpPr>
                <a:spLocks noChangeShapeType="1"/>
              </p:cNvSpPr>
              <p:nvPr/>
            </p:nvSpPr>
            <p:spPr bwMode="auto">
              <a:xfrm>
                <a:off x="5275263" y="3458412"/>
                <a:ext cx="245586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24" name="Line 16"/>
              <p:cNvSpPr>
                <a:spLocks noChangeShapeType="1"/>
              </p:cNvSpPr>
              <p:nvPr/>
            </p:nvSpPr>
            <p:spPr bwMode="auto">
              <a:xfrm>
                <a:off x="5275263" y="3021536"/>
                <a:ext cx="245586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</p:grp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1372130" y="2868391"/>
              <a:ext cx="1609725" cy="1944687"/>
              <a:chOff x="3200400" y="2855795"/>
              <a:chExt cx="1609725" cy="1944805"/>
            </a:xfrm>
          </p:grpSpPr>
          <p:sp>
            <p:nvSpPr>
              <p:cNvPr id="15" name="Line 17"/>
              <p:cNvSpPr>
                <a:spLocks noChangeShapeType="1"/>
              </p:cNvSpPr>
              <p:nvPr/>
            </p:nvSpPr>
            <p:spPr bwMode="auto">
              <a:xfrm flipV="1">
                <a:off x="3517900" y="2855795"/>
                <a:ext cx="99536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6" name="Line 18"/>
              <p:cNvSpPr>
                <a:spLocks noChangeShapeType="1"/>
              </p:cNvSpPr>
              <p:nvPr/>
            </p:nvSpPr>
            <p:spPr bwMode="auto">
              <a:xfrm flipV="1">
                <a:off x="3751263" y="2855795"/>
                <a:ext cx="0" cy="1944805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7" name="Line 19"/>
              <p:cNvSpPr>
                <a:spLocks noChangeShapeType="1"/>
              </p:cNvSpPr>
              <p:nvPr/>
            </p:nvSpPr>
            <p:spPr bwMode="auto">
              <a:xfrm>
                <a:off x="4173538" y="2855795"/>
                <a:ext cx="0" cy="152726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8" name="Text Box 25"/>
              <p:cNvSpPr txBox="1">
                <a:spLocks noChangeArrowheads="1"/>
              </p:cNvSpPr>
              <p:nvPr/>
            </p:nvSpPr>
            <p:spPr bwMode="auto">
              <a:xfrm>
                <a:off x="3200400" y="3581326"/>
                <a:ext cx="1016000" cy="3385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600">
                    <a:latin typeface="Symbol" charset="0"/>
                  </a:rPr>
                  <a:t>ω</a:t>
                </a:r>
                <a:r>
                  <a:rPr lang="en-US" sz="1600" baseline="-25000"/>
                  <a:t>1</a:t>
                </a:r>
              </a:p>
            </p:txBody>
          </p:sp>
          <p:sp>
            <p:nvSpPr>
              <p:cNvPr id="19" name="Text Box 26"/>
              <p:cNvSpPr txBox="1">
                <a:spLocks noChangeArrowheads="1"/>
              </p:cNvSpPr>
              <p:nvPr/>
            </p:nvSpPr>
            <p:spPr bwMode="auto">
              <a:xfrm>
                <a:off x="4191000" y="3581326"/>
                <a:ext cx="619125" cy="3385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600">
                    <a:latin typeface="Symbol" charset="0"/>
                  </a:rPr>
                  <a:t>ω</a:t>
                </a:r>
                <a:r>
                  <a:rPr lang="en-US" sz="1600" baseline="-25000"/>
                  <a:t>2</a:t>
                </a:r>
              </a:p>
            </p:txBody>
          </p:sp>
        </p:grp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2824886" y="2450878"/>
              <a:ext cx="1954148" cy="2362200"/>
              <a:chOff x="4653155" y="2438400"/>
              <a:chExt cx="1954149" cy="2362200"/>
            </a:xfrm>
          </p:grpSpPr>
          <p:sp>
            <p:nvSpPr>
              <p:cNvPr id="10" name="Line 20"/>
              <p:cNvSpPr>
                <a:spLocks noChangeShapeType="1"/>
              </p:cNvSpPr>
              <p:nvPr/>
            </p:nvSpPr>
            <p:spPr bwMode="auto">
              <a:xfrm flipV="1">
                <a:off x="5149849" y="2438400"/>
                <a:ext cx="0" cy="1944688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1" name="Line 21"/>
              <p:cNvSpPr>
                <a:spLocks noChangeShapeType="1"/>
              </p:cNvSpPr>
              <p:nvPr/>
            </p:nvSpPr>
            <p:spPr bwMode="auto">
              <a:xfrm>
                <a:off x="5556249" y="2438400"/>
                <a:ext cx="0" cy="2362200"/>
              </a:xfrm>
              <a:prstGeom prst="line">
                <a:avLst/>
              </a:prstGeom>
              <a:noFill/>
              <a:ln w="28575">
                <a:solidFill>
                  <a:srgbClr val="3399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2" name="Line 22"/>
              <p:cNvSpPr>
                <a:spLocks noChangeShapeType="1"/>
              </p:cNvSpPr>
              <p:nvPr/>
            </p:nvSpPr>
            <p:spPr bwMode="auto">
              <a:xfrm>
                <a:off x="4816474" y="2438400"/>
                <a:ext cx="110013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3" name="Text Box 27"/>
              <p:cNvSpPr txBox="1">
                <a:spLocks noChangeArrowheads="1"/>
              </p:cNvSpPr>
              <p:nvPr/>
            </p:nvSpPr>
            <p:spPr bwMode="auto">
              <a:xfrm>
                <a:off x="4653155" y="2884488"/>
                <a:ext cx="65405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600">
                    <a:latin typeface="Symbol" charset="0"/>
                  </a:rPr>
                  <a:t>ω</a:t>
                </a:r>
                <a:r>
                  <a:rPr lang="en-US" sz="1600" baseline="-25000"/>
                  <a:t>3</a:t>
                </a:r>
              </a:p>
            </p:txBody>
          </p:sp>
          <p:sp>
            <p:nvSpPr>
              <p:cNvPr id="14" name="Text Box 28"/>
              <p:cNvSpPr txBox="1">
                <a:spLocks noChangeArrowheads="1"/>
              </p:cNvSpPr>
              <p:nvPr/>
            </p:nvSpPr>
            <p:spPr bwMode="auto">
              <a:xfrm>
                <a:off x="5591303" y="2895600"/>
                <a:ext cx="1016001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600">
                    <a:latin typeface="Symbol" charset="0"/>
                  </a:rPr>
                  <a:t>ω</a:t>
                </a:r>
                <a:r>
                  <a:rPr lang="en-US" sz="1600" baseline="-25000"/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2763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SE-CARS and SERS (frequency domain)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4" name="Picture 3" descr="ps CARS spectra and SERS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230" y="1447800"/>
            <a:ext cx="4515544" cy="4991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87500" y="3060700"/>
            <a:ext cx="5689600" cy="363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26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27185"/>
            <a:ext cx="9144000" cy="744844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SE-CARS </a:t>
            </a:r>
            <a:r>
              <a:rPr lang="en-US" sz="3200" dirty="0">
                <a:latin typeface="Arial"/>
                <a:cs typeface="Arial"/>
              </a:rPr>
              <a:t>(time domain)</a:t>
            </a:r>
          </a:p>
        </p:txBody>
      </p:sp>
      <p:pic>
        <p:nvPicPr>
          <p:cNvPr id="3" name="Picture 2" descr="trCA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00" y="1456168"/>
            <a:ext cx="4012876" cy="357303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44513" y="2807860"/>
            <a:ext cx="3217863" cy="563876"/>
            <a:chOff x="4513263" y="2894536"/>
            <a:chExt cx="3217863" cy="563876"/>
          </a:xfrm>
        </p:grpSpPr>
        <p:sp>
          <p:nvSpPr>
            <p:cNvPr id="20" name="Line 15"/>
            <p:cNvSpPr>
              <a:spLocks noChangeShapeType="1"/>
            </p:cNvSpPr>
            <p:nvPr/>
          </p:nvSpPr>
          <p:spPr bwMode="auto">
            <a:xfrm>
              <a:off x="5275263" y="3458412"/>
              <a:ext cx="24558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>
              <a:off x="5275263" y="3021536"/>
              <a:ext cx="24558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>
              <a:off x="5105401" y="2981848"/>
              <a:ext cx="0" cy="4365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Text Box 24"/>
            <p:cNvSpPr txBox="1">
              <a:spLocks noChangeArrowheads="1"/>
            </p:cNvSpPr>
            <p:nvPr/>
          </p:nvSpPr>
          <p:spPr bwMode="auto">
            <a:xfrm>
              <a:off x="4513263" y="2894536"/>
              <a:ext cx="84613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000">
                  <a:latin typeface="Symbol" charset="0"/>
                </a:rPr>
                <a:t>ω</a:t>
              </a:r>
              <a:r>
                <a:rPr lang="en-US" sz="2000" baseline="-25000"/>
                <a:t>vib</a:t>
              </a: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925513" y="1407685"/>
            <a:ext cx="1609725" cy="1944687"/>
            <a:chOff x="3200400" y="2855795"/>
            <a:chExt cx="1609725" cy="1944805"/>
          </a:xfrm>
        </p:grpSpPr>
        <p:sp>
          <p:nvSpPr>
            <p:cNvPr id="25" name="Line 17"/>
            <p:cNvSpPr>
              <a:spLocks noChangeShapeType="1"/>
            </p:cNvSpPr>
            <p:nvPr/>
          </p:nvSpPr>
          <p:spPr bwMode="auto">
            <a:xfrm flipV="1">
              <a:off x="3517900" y="2855795"/>
              <a:ext cx="9953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Line 18"/>
            <p:cNvSpPr>
              <a:spLocks noChangeShapeType="1"/>
            </p:cNvSpPr>
            <p:nvPr/>
          </p:nvSpPr>
          <p:spPr bwMode="auto">
            <a:xfrm flipV="1">
              <a:off x="3751263" y="2855795"/>
              <a:ext cx="0" cy="1944805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>
              <a:off x="4173538" y="2855795"/>
              <a:ext cx="0" cy="152726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Text Box 25"/>
            <p:cNvSpPr txBox="1">
              <a:spLocks noChangeArrowheads="1"/>
            </p:cNvSpPr>
            <p:nvPr/>
          </p:nvSpPr>
          <p:spPr bwMode="auto">
            <a:xfrm>
              <a:off x="3200400" y="3581326"/>
              <a:ext cx="1016000" cy="396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000">
                  <a:latin typeface="Symbol" charset="0"/>
                </a:rPr>
                <a:t>ω</a:t>
              </a:r>
              <a:r>
                <a:rPr lang="en-US" sz="2000" baseline="-25000"/>
                <a:t>1</a:t>
              </a:r>
            </a:p>
          </p:txBody>
        </p:sp>
        <p:sp>
          <p:nvSpPr>
            <p:cNvPr id="29" name="Text Box 26"/>
            <p:cNvSpPr txBox="1">
              <a:spLocks noChangeArrowheads="1"/>
            </p:cNvSpPr>
            <p:nvPr/>
          </p:nvSpPr>
          <p:spPr bwMode="auto">
            <a:xfrm>
              <a:off x="4191000" y="3581326"/>
              <a:ext cx="619125" cy="396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000">
                  <a:latin typeface="Symbol" charset="0"/>
                </a:rPr>
                <a:t>ω</a:t>
              </a:r>
              <a:r>
                <a:rPr lang="en-US" sz="2000" baseline="-25000"/>
                <a:t>2</a:t>
              </a: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2449513" y="990172"/>
            <a:ext cx="1930400" cy="2362200"/>
            <a:chOff x="4724399" y="2438400"/>
            <a:chExt cx="1930401" cy="2362200"/>
          </a:xfrm>
        </p:grpSpPr>
        <p:sp>
          <p:nvSpPr>
            <p:cNvPr id="31" name="Line 20"/>
            <p:cNvSpPr>
              <a:spLocks noChangeShapeType="1"/>
            </p:cNvSpPr>
            <p:nvPr/>
          </p:nvSpPr>
          <p:spPr bwMode="auto">
            <a:xfrm flipV="1">
              <a:off x="5149849" y="2438400"/>
              <a:ext cx="0" cy="1944688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>
              <a:off x="5556249" y="2438400"/>
              <a:ext cx="0" cy="2362200"/>
            </a:xfrm>
            <a:prstGeom prst="line">
              <a:avLst/>
            </a:prstGeom>
            <a:noFill/>
            <a:ln w="28575">
              <a:solidFill>
                <a:srgbClr val="33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Line 22"/>
            <p:cNvSpPr>
              <a:spLocks noChangeShapeType="1"/>
            </p:cNvSpPr>
            <p:nvPr/>
          </p:nvSpPr>
          <p:spPr bwMode="auto">
            <a:xfrm>
              <a:off x="4816474" y="2438400"/>
              <a:ext cx="110013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Text Box 27"/>
            <p:cNvSpPr txBox="1">
              <a:spLocks noChangeArrowheads="1"/>
            </p:cNvSpPr>
            <p:nvPr/>
          </p:nvSpPr>
          <p:spPr bwMode="auto">
            <a:xfrm>
              <a:off x="4724399" y="2884488"/>
              <a:ext cx="654050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000">
                  <a:latin typeface="Symbol" charset="0"/>
                </a:rPr>
                <a:t>ω</a:t>
              </a:r>
              <a:r>
                <a:rPr lang="en-US" sz="2000" baseline="-25000"/>
                <a:t>3</a:t>
              </a:r>
            </a:p>
          </p:txBody>
        </p:sp>
        <p:sp>
          <p:nvSpPr>
            <p:cNvPr id="35" name="Text Box 28"/>
            <p:cNvSpPr txBox="1">
              <a:spLocks noChangeArrowheads="1"/>
            </p:cNvSpPr>
            <p:nvPr/>
          </p:nvSpPr>
          <p:spPr bwMode="auto">
            <a:xfrm>
              <a:off x="5638799" y="2895600"/>
              <a:ext cx="1016001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000">
                  <a:latin typeface="Symbol" charset="0"/>
                </a:rPr>
                <a:t>ω</a:t>
              </a:r>
              <a:r>
                <a:rPr lang="en-US" sz="2000" baseline="-25000"/>
                <a:t>4</a:t>
              </a:r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1916113" y="1675972"/>
            <a:ext cx="990600" cy="457200"/>
            <a:chOff x="4191000" y="3124200"/>
            <a:chExt cx="990600" cy="457200"/>
          </a:xfrm>
        </p:grpSpPr>
        <p:cxnSp>
          <p:nvCxnSpPr>
            <p:cNvPr id="37" name="Straight Arrow Connector 36"/>
            <p:cNvCxnSpPr/>
            <p:nvPr/>
          </p:nvCxnSpPr>
          <p:spPr bwMode="auto">
            <a:xfrm>
              <a:off x="4191000" y="3581400"/>
              <a:ext cx="99060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8" name="TextBox 21"/>
            <p:cNvSpPr txBox="1">
              <a:spLocks noChangeArrowheads="1"/>
            </p:cNvSpPr>
            <p:nvPr/>
          </p:nvSpPr>
          <p:spPr bwMode="auto">
            <a:xfrm>
              <a:off x="4495800" y="3124200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τ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2095" y="3859213"/>
            <a:ext cx="4291505" cy="2588566"/>
            <a:chOff x="382095" y="3859213"/>
            <a:chExt cx="4291505" cy="2588566"/>
          </a:xfrm>
        </p:grpSpPr>
        <p:grpSp>
          <p:nvGrpSpPr>
            <p:cNvPr id="7" name="Group 6"/>
            <p:cNvGrpSpPr/>
            <p:nvPr/>
          </p:nvGrpSpPr>
          <p:grpSpPr>
            <a:xfrm>
              <a:off x="382095" y="3859213"/>
              <a:ext cx="4291505" cy="2588566"/>
              <a:chOff x="3245945" y="2361047"/>
              <a:chExt cx="5355397" cy="3034075"/>
            </a:xfrm>
          </p:grpSpPr>
          <p:pic>
            <p:nvPicPr>
              <p:cNvPr id="12" name="Picture 11" descr="spectru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5945" y="2361047"/>
                <a:ext cx="5355397" cy="2349817"/>
              </a:xfrm>
              <a:prstGeom prst="rect">
                <a:avLst/>
              </a:prstGeom>
            </p:spPr>
          </p:pic>
          <p:sp>
            <p:nvSpPr>
              <p:cNvPr id="13" name="Rounded Rectangle 12"/>
              <p:cNvSpPr/>
              <p:nvPr/>
            </p:nvSpPr>
            <p:spPr>
              <a:xfrm>
                <a:off x="6160543" y="2516801"/>
                <a:ext cx="2251662" cy="1271569"/>
              </a:xfrm>
              <a:prstGeom prst="roundRect">
                <a:avLst>
                  <a:gd name="adj" fmla="val 11001"/>
                </a:avLst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 descr="mfcd00006448-mediu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6715" y="2579850"/>
                <a:ext cx="2055425" cy="1162378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4278160" y="4766775"/>
                <a:ext cx="90967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latin typeface="Arial"/>
                    <a:cs typeface="Arial"/>
                  </a:rPr>
                  <a:t>1600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610434" y="4766775"/>
                <a:ext cx="90967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latin typeface="Arial"/>
                    <a:cs typeface="Arial"/>
                  </a:rPr>
                  <a:t>1700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969730" y="4766775"/>
                <a:ext cx="90967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latin typeface="Arial"/>
                    <a:cs typeface="Arial"/>
                  </a:rPr>
                  <a:t>1800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179089" y="5056568"/>
                <a:ext cx="360124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>
                    <a:latin typeface="Arial"/>
                    <a:cs typeface="Arial"/>
                  </a:rPr>
                  <a:t>Wavenumber (cm</a:t>
                </a:r>
                <a:r>
                  <a:rPr lang="en-US" sz="1600" baseline="30000">
                    <a:latin typeface="Arial"/>
                    <a:cs typeface="Arial"/>
                  </a:rPr>
                  <a:t>-1</a:t>
                </a:r>
                <a:r>
                  <a:rPr lang="en-US" sz="1600">
                    <a:latin typeface="Arial"/>
                    <a:cs typeface="Arial"/>
                  </a:rPr>
                  <a:t>)</a:t>
                </a:r>
              </a:p>
            </p:txBody>
          </p:sp>
        </p:grp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554038" y="4475403"/>
              <a:ext cx="2320926" cy="1358900"/>
            </a:xfrm>
            <a:custGeom>
              <a:avLst/>
              <a:gdLst>
                <a:gd name="T0" fmla="*/ 0 w 2311400"/>
                <a:gd name="T1" fmla="*/ 728711 h 1536715"/>
                <a:gd name="T2" fmla="*/ 196421 w 2311400"/>
                <a:gd name="T3" fmla="*/ 534389 h 1536715"/>
                <a:gd name="T4" fmla="*/ 448243 w 2311400"/>
                <a:gd name="T5" fmla="*/ 7 h 1536715"/>
                <a:gd name="T6" fmla="*/ 689991 w 2311400"/>
                <a:gd name="T7" fmla="*/ 546534 h 1536715"/>
                <a:gd name="T8" fmla="*/ 916630 w 2311400"/>
                <a:gd name="T9" fmla="*/ 734782 h 1536715"/>
                <a:gd name="T10" fmla="*/ 0 w 2311400"/>
                <a:gd name="T11" fmla="*/ 734782 h 15367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11400" h="1536715">
                  <a:moveTo>
                    <a:pt x="0" y="1524015"/>
                  </a:moveTo>
                  <a:cubicBezTo>
                    <a:pt x="220133" y="1397015"/>
                    <a:pt x="306917" y="1371615"/>
                    <a:pt x="495300" y="1117615"/>
                  </a:cubicBezTo>
                  <a:cubicBezTo>
                    <a:pt x="683683" y="863615"/>
                    <a:pt x="922867" y="-4218"/>
                    <a:pt x="1130300" y="15"/>
                  </a:cubicBezTo>
                  <a:cubicBezTo>
                    <a:pt x="1337733" y="4248"/>
                    <a:pt x="1498600" y="922882"/>
                    <a:pt x="1739900" y="1143015"/>
                  </a:cubicBezTo>
                  <a:cubicBezTo>
                    <a:pt x="1981200" y="1363148"/>
                    <a:pt x="2120900" y="1405482"/>
                    <a:pt x="2311400" y="1536715"/>
                  </a:cubicBezTo>
                  <a:lnTo>
                    <a:pt x="0" y="1536715"/>
                  </a:lnTo>
                </a:path>
              </a:pathLst>
            </a:custGeom>
            <a:solidFill>
              <a:srgbClr val="FF0000">
                <a:alpha val="55000"/>
              </a:srgb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124450" y="5495749"/>
            <a:ext cx="37655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Arial"/>
                <a:cs typeface="Arial"/>
              </a:rPr>
              <a:t>Yampolsky</a:t>
            </a:r>
            <a:r>
              <a:rPr lang="en-US" sz="1600" dirty="0">
                <a:latin typeface="Arial"/>
                <a:cs typeface="Arial"/>
              </a:rPr>
              <a:t> et al, </a:t>
            </a:r>
            <a:r>
              <a:rPr lang="en-US" sz="1600" i="1" dirty="0">
                <a:latin typeface="Arial"/>
                <a:cs typeface="Arial"/>
              </a:rPr>
              <a:t>Nat. Photon</a:t>
            </a:r>
            <a:r>
              <a:rPr lang="en-US" sz="1600" dirty="0">
                <a:latin typeface="Arial"/>
                <a:cs typeface="Arial"/>
              </a:rPr>
              <a:t>. 8, 650-656 (2014) </a:t>
            </a:r>
          </a:p>
        </p:txBody>
      </p:sp>
    </p:spTree>
    <p:extLst>
      <p:ext uri="{BB962C8B-B14F-4D97-AF65-F5344CB8AC3E}">
        <p14:creationId xmlns:p14="http://schemas.microsoft.com/office/powerpoint/2010/main" val="4137975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609600" y="1205971"/>
            <a:ext cx="7874000" cy="5364162"/>
          </a:xfrm>
          <a:prstGeom prst="roundRect">
            <a:avLst>
              <a:gd name="adj" fmla="val 8459"/>
            </a:avLst>
          </a:prstGeom>
          <a:solidFill>
            <a:schemeClr val="tx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Time-resolved SE-CARS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4" name="Picture 3" descr="d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4" y="1552249"/>
            <a:ext cx="6973359" cy="4632651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79133" y="2514600"/>
            <a:ext cx="1295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FFFF"/>
                </a:solidFill>
              </a:rPr>
              <a:t>ensemble</a:t>
            </a: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2531533" y="4216933"/>
            <a:ext cx="1295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‘single’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43001" y="4118504"/>
            <a:ext cx="6781800" cy="2286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468283" y="1764493"/>
            <a:ext cx="2926239" cy="1867139"/>
            <a:chOff x="4451350" y="1307293"/>
            <a:chExt cx="2926239" cy="1867139"/>
          </a:xfrm>
        </p:grpSpPr>
        <p:grpSp>
          <p:nvGrpSpPr>
            <p:cNvPr id="9" name="Group 8"/>
            <p:cNvGrpSpPr/>
            <p:nvPr/>
          </p:nvGrpSpPr>
          <p:grpSpPr>
            <a:xfrm>
              <a:off x="4451350" y="1307293"/>
              <a:ext cx="2926239" cy="1652436"/>
              <a:chOff x="4451350" y="1307293"/>
              <a:chExt cx="2926239" cy="1652436"/>
            </a:xfrm>
          </p:grpSpPr>
          <p:pic>
            <p:nvPicPr>
              <p:cNvPr id="11" name="Picture 10" descr="Raman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51350" y="1307293"/>
                <a:ext cx="2926239" cy="1353357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451350" y="1307293"/>
                <a:ext cx="2926239" cy="135335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912782" y="2682730"/>
                <a:ext cx="5461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>
                    <a:latin typeface="Arial"/>
                    <a:cs typeface="Arial"/>
                  </a:rPr>
                  <a:t>1550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638800" y="2682730"/>
                <a:ext cx="7683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>
                    <a:latin typeface="Arial"/>
                    <a:cs typeface="Arial"/>
                  </a:rPr>
                  <a:t>1600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407150" y="2682446"/>
                <a:ext cx="5461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>
                    <a:latin typeface="Arial"/>
                    <a:cs typeface="Arial"/>
                  </a:rPr>
                  <a:t>1650</a:t>
                </a: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5185832" y="2668199"/>
                <a:ext cx="0" cy="59795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5897033" y="2660650"/>
                <a:ext cx="0" cy="59795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6661150" y="2660650"/>
                <a:ext cx="0" cy="59795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4"/>
            <p:cNvSpPr txBox="1">
              <a:spLocks noChangeArrowheads="1"/>
            </p:cNvSpPr>
            <p:nvPr/>
          </p:nvSpPr>
          <p:spPr bwMode="auto">
            <a:xfrm>
              <a:off x="5107517" y="2897433"/>
              <a:ext cx="17399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>
                  <a:solidFill>
                    <a:srgbClr val="FFFFFF"/>
                  </a:solidFill>
                </a:rPr>
                <a:t>Wavenumber (cm</a:t>
              </a:r>
              <a:r>
                <a:rPr lang="en-US" sz="1200" baseline="30000">
                  <a:solidFill>
                    <a:srgbClr val="FFFFFF"/>
                  </a:solidFill>
                </a:rPr>
                <a:t>-1</a:t>
              </a:r>
              <a:r>
                <a:rPr lang="en-US" sz="1200">
                  <a:solidFill>
                    <a:srgbClr val="FFFFFF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9640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val 58"/>
          <p:cNvSpPr/>
          <p:nvPr/>
        </p:nvSpPr>
        <p:spPr>
          <a:xfrm>
            <a:off x="3576417" y="1414411"/>
            <a:ext cx="1710267" cy="3945466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93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3610283" y="740305"/>
            <a:ext cx="1651000" cy="1651000"/>
          </a:xfrm>
          <a:custGeom>
            <a:avLst/>
            <a:gdLst>
              <a:gd name="connsiteX0" fmla="*/ 0 w 1612900"/>
              <a:gd name="connsiteY0" fmla="*/ 0 h 1663700"/>
              <a:gd name="connsiteX1" fmla="*/ 1612900 w 1612900"/>
              <a:gd name="connsiteY1" fmla="*/ 12700 h 1663700"/>
              <a:gd name="connsiteX2" fmla="*/ 774700 w 1612900"/>
              <a:gd name="connsiteY2" fmla="*/ 1663700 h 1663700"/>
              <a:gd name="connsiteX3" fmla="*/ 0 w 1612900"/>
              <a:gd name="connsiteY3" fmla="*/ 0 h 1663700"/>
              <a:gd name="connsiteX0" fmla="*/ 19550 w 1648214"/>
              <a:gd name="connsiteY0" fmla="*/ 0 h 1663702"/>
              <a:gd name="connsiteX1" fmla="*/ 1632450 w 1648214"/>
              <a:gd name="connsiteY1" fmla="*/ 12700 h 1663702"/>
              <a:gd name="connsiteX2" fmla="*/ 794250 w 1648214"/>
              <a:gd name="connsiteY2" fmla="*/ 1663700 h 1663702"/>
              <a:gd name="connsiteX3" fmla="*/ 19550 w 1648214"/>
              <a:gd name="connsiteY3" fmla="*/ 0 h 1663702"/>
              <a:gd name="connsiteX0" fmla="*/ 0 w 1628664"/>
              <a:gd name="connsiteY0" fmla="*/ 0 h 1663702"/>
              <a:gd name="connsiteX1" fmla="*/ 1612900 w 1628664"/>
              <a:gd name="connsiteY1" fmla="*/ 12700 h 1663702"/>
              <a:gd name="connsiteX2" fmla="*/ 774700 w 1628664"/>
              <a:gd name="connsiteY2" fmla="*/ 1663700 h 1663702"/>
              <a:gd name="connsiteX3" fmla="*/ 0 w 1628664"/>
              <a:gd name="connsiteY3" fmla="*/ 0 h 1663702"/>
              <a:gd name="connsiteX0" fmla="*/ 0 w 1612900"/>
              <a:gd name="connsiteY0" fmla="*/ 0 h 1663703"/>
              <a:gd name="connsiteX1" fmla="*/ 1612900 w 1612900"/>
              <a:gd name="connsiteY1" fmla="*/ 12700 h 1663703"/>
              <a:gd name="connsiteX2" fmla="*/ 774700 w 1612900"/>
              <a:gd name="connsiteY2" fmla="*/ 1663700 h 1663703"/>
              <a:gd name="connsiteX3" fmla="*/ 0 w 1612900"/>
              <a:gd name="connsiteY3" fmla="*/ 0 h 1663703"/>
              <a:gd name="connsiteX0" fmla="*/ 0 w 1651000"/>
              <a:gd name="connsiteY0" fmla="*/ 0 h 1651000"/>
              <a:gd name="connsiteX1" fmla="*/ 1651000 w 1651000"/>
              <a:gd name="connsiteY1" fmla="*/ 0 h 1651000"/>
              <a:gd name="connsiteX2" fmla="*/ 812800 w 1651000"/>
              <a:gd name="connsiteY2" fmla="*/ 1651000 h 1651000"/>
              <a:gd name="connsiteX3" fmla="*/ 0 w 1651000"/>
              <a:gd name="connsiteY3" fmla="*/ 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1000" h="1651000">
                <a:moveTo>
                  <a:pt x="0" y="0"/>
                </a:moveTo>
                <a:lnTo>
                  <a:pt x="1651000" y="0"/>
                </a:lnTo>
                <a:cubicBezTo>
                  <a:pt x="1424517" y="632883"/>
                  <a:pt x="1087967" y="1651000"/>
                  <a:pt x="812800" y="1651000"/>
                </a:cubicBezTo>
                <a:cubicBezTo>
                  <a:pt x="537633" y="1651000"/>
                  <a:pt x="203200" y="618067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</a:gra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718733" y="3433234"/>
            <a:ext cx="5596467" cy="2628902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rgbClr val="3567D5">
                  <a:alpha val="50000"/>
                </a:srgb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latex-image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094" y="1534889"/>
            <a:ext cx="3745536" cy="740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Non-optical detection: near-field force</a:t>
            </a:r>
            <a:endParaRPr lang="en-US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0279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-4.44444E-6 0.101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609600" y="889020"/>
            <a:ext cx="7874000" cy="5853898"/>
          </a:xfrm>
          <a:prstGeom prst="roundRect">
            <a:avLst>
              <a:gd name="adj" fmla="val 7028"/>
            </a:avLst>
          </a:prstGeom>
          <a:solidFill>
            <a:schemeClr val="tx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133" y="105303"/>
            <a:ext cx="8229600" cy="6905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Non-optical detection: near-field force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4" name="Picture 42" descr="C:\Users\JJ\Dropbox\Conference\CLEO2015\TIR system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020" y="922886"/>
            <a:ext cx="6409690" cy="582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1438557"/>
              </p:ext>
            </p:extLst>
          </p:nvPr>
        </p:nvGraphicFramePr>
        <p:xfrm>
          <a:off x="5867885" y="4760393"/>
          <a:ext cx="411163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" name="CorelDRAW" r:id="rId4" imgW="410850" imgH="410839" progId="CorelDraw.Graphic.16">
                  <p:embed/>
                </p:oleObj>
              </mc:Choice>
              <mc:Fallback>
                <p:oleObj name="CorelDRAW" r:id="rId4" imgW="410850" imgH="410839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67885" y="4760393"/>
                        <a:ext cx="411163" cy="411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/>
          <p:nvPr/>
        </p:nvSpPr>
        <p:spPr>
          <a:xfrm>
            <a:off x="6984918" y="4351720"/>
            <a:ext cx="242134" cy="242134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FF0000"/>
              </a:gs>
              <a:gs pos="83000">
                <a:srgbClr val="FF0000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943456"/>
              </p:ext>
            </p:extLst>
          </p:nvPr>
        </p:nvGraphicFramePr>
        <p:xfrm>
          <a:off x="2693183" y="1883494"/>
          <a:ext cx="1224333" cy="806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" name="CorelDRAW" r:id="rId6" imgW="2218680" imgH="1461600" progId="CorelDraw.Graphic.16">
                  <p:embed/>
                </p:oleObj>
              </mc:Choice>
              <mc:Fallback>
                <p:oleObj name="CorelDRAW" r:id="rId6" imgW="2218680" imgH="1461600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93183" y="1883494"/>
                        <a:ext cx="1224333" cy="806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69686" y="2581344"/>
            <a:ext cx="1600200" cy="347982"/>
            <a:chOff x="3109586" y="2493227"/>
            <a:chExt cx="1600200" cy="347982"/>
          </a:xfrm>
        </p:grpSpPr>
        <p:sp>
          <p:nvSpPr>
            <p:cNvPr id="9" name="Parallelogram 8"/>
            <p:cNvSpPr/>
            <p:nvPr/>
          </p:nvSpPr>
          <p:spPr>
            <a:xfrm>
              <a:off x="3109586" y="2493227"/>
              <a:ext cx="1600200" cy="347982"/>
            </a:xfrm>
            <a:prstGeom prst="parallelogram">
              <a:avLst>
                <a:gd name="adj" fmla="val 148207"/>
              </a:avLst>
            </a:prstGeom>
            <a:solidFill>
              <a:schemeClr val="accent1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512347" y="2630053"/>
              <a:ext cx="240501" cy="128576"/>
              <a:chOff x="3512347" y="2630053"/>
              <a:chExt cx="240501" cy="128576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3512347" y="2630053"/>
                <a:ext cx="76200" cy="7620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676648" y="2682429"/>
                <a:ext cx="76200" cy="7620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3591632" y="2699835"/>
                <a:ext cx="68307" cy="2067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3603533" y="2672092"/>
                <a:ext cx="68307" cy="2067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 rot="9587370">
              <a:off x="3967413" y="2511207"/>
              <a:ext cx="240501" cy="128576"/>
              <a:chOff x="3512347" y="2630053"/>
              <a:chExt cx="240501" cy="128576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3512347" y="2630053"/>
                <a:ext cx="76200" cy="7620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676648" y="2682429"/>
                <a:ext cx="76200" cy="7620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3591632" y="2699835"/>
                <a:ext cx="68307" cy="2067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3603533" y="2672092"/>
                <a:ext cx="68307" cy="2067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/>
          </p:nvGrpSpPr>
          <p:grpSpPr>
            <a:xfrm rot="8767444">
              <a:off x="3930158" y="2684974"/>
              <a:ext cx="240501" cy="128576"/>
              <a:chOff x="3512347" y="2630053"/>
              <a:chExt cx="240501" cy="128576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3512347" y="2630053"/>
                <a:ext cx="76200" cy="7620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676648" y="2682429"/>
                <a:ext cx="76200" cy="7620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3591632" y="2699835"/>
                <a:ext cx="68307" cy="2067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3603533" y="2672092"/>
                <a:ext cx="68307" cy="2067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Freeform 24"/>
          <p:cNvSpPr/>
          <p:nvPr/>
        </p:nvSpPr>
        <p:spPr>
          <a:xfrm>
            <a:off x="2269686" y="1753535"/>
            <a:ext cx="815416" cy="521494"/>
          </a:xfrm>
          <a:custGeom>
            <a:avLst/>
            <a:gdLst>
              <a:gd name="connsiteX0" fmla="*/ 661988 w 661988"/>
              <a:gd name="connsiteY0" fmla="*/ 528638 h 528638"/>
              <a:gd name="connsiteX1" fmla="*/ 152400 w 661988"/>
              <a:gd name="connsiteY1" fmla="*/ 0 h 528638"/>
              <a:gd name="connsiteX2" fmla="*/ 0 w 661988"/>
              <a:gd name="connsiteY2" fmla="*/ 104775 h 528638"/>
              <a:gd name="connsiteX3" fmla="*/ 661988 w 661988"/>
              <a:gd name="connsiteY3" fmla="*/ 528638 h 528638"/>
              <a:gd name="connsiteX0" fmla="*/ 661988 w 661988"/>
              <a:gd name="connsiteY0" fmla="*/ 547688 h 547688"/>
              <a:gd name="connsiteX1" fmla="*/ 142875 w 661988"/>
              <a:gd name="connsiteY1" fmla="*/ 0 h 547688"/>
              <a:gd name="connsiteX2" fmla="*/ 0 w 661988"/>
              <a:gd name="connsiteY2" fmla="*/ 123825 h 547688"/>
              <a:gd name="connsiteX3" fmla="*/ 661988 w 661988"/>
              <a:gd name="connsiteY3" fmla="*/ 547688 h 547688"/>
              <a:gd name="connsiteX0" fmla="*/ 704851 w 704851"/>
              <a:gd name="connsiteY0" fmla="*/ 547688 h 547688"/>
              <a:gd name="connsiteX1" fmla="*/ 185738 w 704851"/>
              <a:gd name="connsiteY1" fmla="*/ 0 h 547688"/>
              <a:gd name="connsiteX2" fmla="*/ 0 w 704851"/>
              <a:gd name="connsiteY2" fmla="*/ 128588 h 547688"/>
              <a:gd name="connsiteX3" fmla="*/ 704851 w 704851"/>
              <a:gd name="connsiteY3" fmla="*/ 547688 h 547688"/>
              <a:gd name="connsiteX0" fmla="*/ 692945 w 692945"/>
              <a:gd name="connsiteY0" fmla="*/ 523875 h 523875"/>
              <a:gd name="connsiteX1" fmla="*/ 185738 w 692945"/>
              <a:gd name="connsiteY1" fmla="*/ 0 h 523875"/>
              <a:gd name="connsiteX2" fmla="*/ 0 w 692945"/>
              <a:gd name="connsiteY2" fmla="*/ 128588 h 523875"/>
              <a:gd name="connsiteX3" fmla="*/ 692945 w 692945"/>
              <a:gd name="connsiteY3" fmla="*/ 523875 h 523875"/>
              <a:gd name="connsiteX0" fmla="*/ 685801 w 685801"/>
              <a:gd name="connsiteY0" fmla="*/ 521494 h 521494"/>
              <a:gd name="connsiteX1" fmla="*/ 185738 w 685801"/>
              <a:gd name="connsiteY1" fmla="*/ 0 h 521494"/>
              <a:gd name="connsiteX2" fmla="*/ 0 w 685801"/>
              <a:gd name="connsiteY2" fmla="*/ 128588 h 521494"/>
              <a:gd name="connsiteX3" fmla="*/ 685801 w 685801"/>
              <a:gd name="connsiteY3" fmla="*/ 521494 h 521494"/>
              <a:gd name="connsiteX0" fmla="*/ 692945 w 692945"/>
              <a:gd name="connsiteY0" fmla="*/ 528638 h 528638"/>
              <a:gd name="connsiteX1" fmla="*/ 185738 w 692945"/>
              <a:gd name="connsiteY1" fmla="*/ 0 h 528638"/>
              <a:gd name="connsiteX2" fmla="*/ 0 w 692945"/>
              <a:gd name="connsiteY2" fmla="*/ 128588 h 528638"/>
              <a:gd name="connsiteX3" fmla="*/ 692945 w 692945"/>
              <a:gd name="connsiteY3" fmla="*/ 528638 h 528638"/>
              <a:gd name="connsiteX0" fmla="*/ 695326 w 695326"/>
              <a:gd name="connsiteY0" fmla="*/ 521494 h 521494"/>
              <a:gd name="connsiteX1" fmla="*/ 185738 w 695326"/>
              <a:gd name="connsiteY1" fmla="*/ 0 h 521494"/>
              <a:gd name="connsiteX2" fmla="*/ 0 w 695326"/>
              <a:gd name="connsiteY2" fmla="*/ 128588 h 521494"/>
              <a:gd name="connsiteX3" fmla="*/ 695326 w 695326"/>
              <a:gd name="connsiteY3" fmla="*/ 521494 h 52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6" h="521494">
                <a:moveTo>
                  <a:pt x="695326" y="521494"/>
                </a:moveTo>
                <a:lnTo>
                  <a:pt x="185738" y="0"/>
                </a:lnTo>
                <a:lnTo>
                  <a:pt x="0" y="128588"/>
                </a:lnTo>
                <a:lnTo>
                  <a:pt x="695326" y="521494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3074880" y="1616876"/>
            <a:ext cx="481013" cy="661988"/>
          </a:xfrm>
          <a:custGeom>
            <a:avLst/>
            <a:gdLst>
              <a:gd name="connsiteX0" fmla="*/ 0 w 481013"/>
              <a:gd name="connsiteY0" fmla="*/ 661988 h 661988"/>
              <a:gd name="connsiteX1" fmla="*/ 238125 w 481013"/>
              <a:gd name="connsiteY1" fmla="*/ 23813 h 661988"/>
              <a:gd name="connsiteX2" fmla="*/ 271463 w 481013"/>
              <a:gd name="connsiteY2" fmla="*/ 0 h 661988"/>
              <a:gd name="connsiteX3" fmla="*/ 323850 w 481013"/>
              <a:gd name="connsiteY3" fmla="*/ 0 h 661988"/>
              <a:gd name="connsiteX4" fmla="*/ 381000 w 481013"/>
              <a:gd name="connsiteY4" fmla="*/ 9525 h 661988"/>
              <a:gd name="connsiteX5" fmla="*/ 438150 w 481013"/>
              <a:gd name="connsiteY5" fmla="*/ 38100 h 661988"/>
              <a:gd name="connsiteX6" fmla="*/ 447675 w 481013"/>
              <a:gd name="connsiteY6" fmla="*/ 52388 h 661988"/>
              <a:gd name="connsiteX7" fmla="*/ 476250 w 481013"/>
              <a:gd name="connsiteY7" fmla="*/ 85725 h 661988"/>
              <a:gd name="connsiteX8" fmla="*/ 481013 w 481013"/>
              <a:gd name="connsiteY8" fmla="*/ 109538 h 661988"/>
              <a:gd name="connsiteX9" fmla="*/ 466725 w 481013"/>
              <a:gd name="connsiteY9" fmla="*/ 138113 h 661988"/>
              <a:gd name="connsiteX10" fmla="*/ 0 w 481013"/>
              <a:gd name="connsiteY10" fmla="*/ 661988 h 66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1013" h="661988">
                <a:moveTo>
                  <a:pt x="0" y="661988"/>
                </a:moveTo>
                <a:lnTo>
                  <a:pt x="238125" y="23813"/>
                </a:lnTo>
                <a:lnTo>
                  <a:pt x="271463" y="0"/>
                </a:lnTo>
                <a:lnTo>
                  <a:pt x="323850" y="0"/>
                </a:lnTo>
                <a:lnTo>
                  <a:pt x="381000" y="9525"/>
                </a:lnTo>
                <a:lnTo>
                  <a:pt x="438150" y="38100"/>
                </a:lnTo>
                <a:lnTo>
                  <a:pt x="447675" y="52388"/>
                </a:lnTo>
                <a:lnTo>
                  <a:pt x="476250" y="85725"/>
                </a:lnTo>
                <a:lnTo>
                  <a:pt x="481013" y="109538"/>
                </a:lnTo>
                <a:lnTo>
                  <a:pt x="466725" y="138113"/>
                </a:lnTo>
                <a:lnTo>
                  <a:pt x="0" y="661988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022925" y="161899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01</a:t>
            </a:r>
            <a:endParaRPr lang="en-US" dirty="0"/>
          </a:p>
        </p:txBody>
      </p:sp>
      <p:sp>
        <p:nvSpPr>
          <p:cNvPr id="28" name="직사각형 33"/>
          <p:cNvSpPr/>
          <p:nvPr/>
        </p:nvSpPr>
        <p:spPr>
          <a:xfrm>
            <a:off x="6011295" y="5361080"/>
            <a:ext cx="973623" cy="25853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err="1">
                <a:latin typeface="Arial"/>
                <a:cs typeface="Arial"/>
              </a:rPr>
              <a:t>f</a:t>
            </a:r>
            <a:r>
              <a:rPr lang="en-US" altLang="ko-KR" sz="2000" baseline="-25000" dirty="0" err="1" smtClean="0">
                <a:latin typeface="Arial"/>
                <a:cs typeface="Arial"/>
              </a:rPr>
              <a:t>m</a:t>
            </a:r>
            <a:r>
              <a:rPr lang="en-US" altLang="ko-KR" sz="2000" dirty="0" smtClean="0">
                <a:latin typeface="Arial"/>
                <a:cs typeface="Arial"/>
              </a:rPr>
              <a:t> = f</a:t>
            </a:r>
            <a:r>
              <a:rPr lang="en-US" altLang="ko-KR" sz="2000" baseline="-25000" dirty="0" smtClean="0">
                <a:latin typeface="Arial"/>
                <a:cs typeface="Arial"/>
              </a:rPr>
              <a:t>02</a:t>
            </a:r>
            <a:endParaRPr lang="ko-KR" altLang="en-US" sz="2000" baseline="-25000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05985" y="4179380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Symbol" panose="05050102010706020507" pitchFamily="18" charset="2"/>
              </a:rPr>
              <a:t>n</a:t>
            </a:r>
            <a:r>
              <a:rPr lang="en-US" altLang="ko-KR" baseline="-25000" dirty="0" smtClean="0">
                <a:latin typeface="Symbol" panose="05050102010706020507" pitchFamily="18" charset="2"/>
              </a:rPr>
              <a:t>1</a:t>
            </a:r>
            <a:endParaRPr lang="ko-KR" altLang="en-US" baseline="-25000" dirty="0">
              <a:latin typeface="Symbol" panose="05050102010706020507" pitchFamily="18" charset="2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862" y="1805916"/>
            <a:ext cx="4420073" cy="2577414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6945410" y="1495525"/>
            <a:ext cx="1035185" cy="98559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654436" y="1495525"/>
            <a:ext cx="1035185" cy="98559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5493505" y="1006934"/>
            <a:ext cx="1410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Topography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108706" y="1008531"/>
            <a:ext cx="75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PiFM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9" name="직사각형 33"/>
          <p:cNvSpPr/>
          <p:nvPr/>
        </p:nvSpPr>
        <p:spPr>
          <a:xfrm>
            <a:off x="5698072" y="2145764"/>
            <a:ext cx="973623" cy="258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dirty="0" smtClean="0">
                <a:latin typeface="Arial"/>
                <a:cs typeface="Arial"/>
              </a:rPr>
              <a:t>f</a:t>
            </a:r>
            <a:r>
              <a:rPr lang="en-US" altLang="ko-KR" sz="2000" baseline="-25000" dirty="0" smtClean="0">
                <a:latin typeface="Arial"/>
                <a:cs typeface="Arial"/>
              </a:rPr>
              <a:t>01</a:t>
            </a:r>
            <a:endParaRPr lang="ko-KR" altLang="en-US" sz="2000" baseline="-25000" dirty="0">
              <a:latin typeface="Arial"/>
              <a:cs typeface="Arial"/>
            </a:endParaRPr>
          </a:p>
        </p:txBody>
      </p:sp>
      <p:sp>
        <p:nvSpPr>
          <p:cNvPr id="60" name="직사각형 33"/>
          <p:cNvSpPr/>
          <p:nvPr/>
        </p:nvSpPr>
        <p:spPr>
          <a:xfrm>
            <a:off x="6952508" y="2133692"/>
            <a:ext cx="973623" cy="258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dirty="0" smtClean="0">
                <a:latin typeface="Arial"/>
                <a:cs typeface="Arial"/>
              </a:rPr>
              <a:t>f</a:t>
            </a:r>
            <a:r>
              <a:rPr lang="en-US" altLang="ko-KR" sz="2000" baseline="-25000" dirty="0" smtClean="0">
                <a:latin typeface="Arial"/>
                <a:cs typeface="Arial"/>
              </a:rPr>
              <a:t>02</a:t>
            </a:r>
            <a:endParaRPr lang="ko-KR" altLang="en-US" sz="2000" baseline="-25000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54436" y="1487320"/>
            <a:ext cx="1017259" cy="993802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6945410" y="1497144"/>
            <a:ext cx="1017259" cy="993802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5962853"/>
              </p:ext>
            </p:extLst>
          </p:nvPr>
        </p:nvGraphicFramePr>
        <p:xfrm>
          <a:off x="6952508" y="1508115"/>
          <a:ext cx="1039887" cy="992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" name="CorelDRAW" r:id="rId9" imgW="1415604" imgH="1413995" progId="CorelDraw.Graphic.17">
                  <p:embed/>
                </p:oleObj>
              </mc:Choice>
              <mc:Fallback>
                <p:oleObj name="CorelDRAW" r:id="rId9" imgW="1415604" imgH="1413995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52508" y="1508115"/>
                        <a:ext cx="1039887" cy="992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3909620"/>
              </p:ext>
            </p:extLst>
          </p:nvPr>
        </p:nvGraphicFramePr>
        <p:xfrm>
          <a:off x="5654442" y="1487320"/>
          <a:ext cx="1055353" cy="100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4" name="CorelDRAW" r:id="rId11" imgW="1415604" imgH="1413995" progId="CorelDraw.Graphic.17">
                  <p:embed/>
                </p:oleObj>
              </mc:Choice>
              <mc:Fallback>
                <p:oleObj name="CorelDRAW" r:id="rId11" imgW="1415604" imgH="1413995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654442" y="1487320"/>
                        <a:ext cx="1055353" cy="1007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5938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0.00052 0.00648 " pathEditMode="relative" rAng="0" ptsTypes="AA">
                                      <p:cBhvr>
                                        <p:cTn id="6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" y="324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56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01133 -0.0106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0" y="-532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0463 L -0.39375 0.24676 L -0.39566 -0.13102 L -0.4493 -0.26435 L -0.4993 -0.13611 L -0.4993 0.32315 " pathEditMode="relative" rAng="0" ptsTypes="AAAAAA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26" y="247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6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7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Arial"/>
                <a:cs typeface="Arial"/>
              </a:rPr>
              <a:t>PiFM</a:t>
            </a:r>
            <a:r>
              <a:rPr lang="en-US" sz="3200" dirty="0" smtClean="0">
                <a:latin typeface="Arial"/>
                <a:cs typeface="Arial"/>
              </a:rPr>
              <a:t>: visualizing near-field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24" name="Picture 23" descr="SPP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559" y="1180571"/>
            <a:ext cx="5475103" cy="54884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30134" y="1180571"/>
            <a:ext cx="423333" cy="258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18467" y="3077105"/>
            <a:ext cx="423333" cy="258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903132" y="4634971"/>
            <a:ext cx="423333" cy="258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9601" y="3335867"/>
            <a:ext cx="2489200" cy="1979613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rgbClr val="3567D5">
                  <a:alpha val="50000"/>
                </a:srgb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524933" y="2844800"/>
            <a:ext cx="2751665" cy="2813897"/>
            <a:chOff x="524933" y="2844800"/>
            <a:chExt cx="2751665" cy="2813897"/>
          </a:xfrm>
        </p:grpSpPr>
        <p:sp>
          <p:nvSpPr>
            <p:cNvPr id="21" name="Rectangle 20"/>
            <p:cNvSpPr/>
            <p:nvPr/>
          </p:nvSpPr>
          <p:spPr>
            <a:xfrm>
              <a:off x="1549399" y="2844800"/>
              <a:ext cx="711200" cy="330200"/>
            </a:xfrm>
            <a:prstGeom prst="rect">
              <a:avLst/>
            </a:prstGeom>
            <a:gradFill>
              <a:gsLst>
                <a:gs pos="0">
                  <a:srgbClr val="FF0000">
                    <a:alpha val="61000"/>
                  </a:srgbClr>
                </a:gs>
                <a:gs pos="100000">
                  <a:schemeClr val="bg1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>
              <a:off x="524933" y="3335867"/>
              <a:ext cx="1761067" cy="1888066"/>
            </a:xfrm>
            <a:custGeom>
              <a:avLst/>
              <a:gdLst>
                <a:gd name="connsiteX0" fmla="*/ 84667 w 1761067"/>
                <a:gd name="connsiteY0" fmla="*/ 1811866 h 1879600"/>
                <a:gd name="connsiteX1" fmla="*/ 982134 w 1761067"/>
                <a:gd name="connsiteY1" fmla="*/ 0 h 1879600"/>
                <a:gd name="connsiteX2" fmla="*/ 1761067 w 1761067"/>
                <a:gd name="connsiteY2" fmla="*/ 16933 h 1879600"/>
                <a:gd name="connsiteX3" fmla="*/ 846667 w 1761067"/>
                <a:gd name="connsiteY3" fmla="*/ 1879600 h 1879600"/>
                <a:gd name="connsiteX4" fmla="*/ 0 w 1761067"/>
                <a:gd name="connsiteY4" fmla="*/ 1879600 h 1879600"/>
                <a:gd name="connsiteX0" fmla="*/ 8467 w 1761067"/>
                <a:gd name="connsiteY0" fmla="*/ 1888066 h 1888066"/>
                <a:gd name="connsiteX1" fmla="*/ 982134 w 1761067"/>
                <a:gd name="connsiteY1" fmla="*/ 0 h 1888066"/>
                <a:gd name="connsiteX2" fmla="*/ 1761067 w 1761067"/>
                <a:gd name="connsiteY2" fmla="*/ 16933 h 1888066"/>
                <a:gd name="connsiteX3" fmla="*/ 846667 w 1761067"/>
                <a:gd name="connsiteY3" fmla="*/ 1879600 h 1888066"/>
                <a:gd name="connsiteX4" fmla="*/ 0 w 1761067"/>
                <a:gd name="connsiteY4" fmla="*/ 1879600 h 1888066"/>
                <a:gd name="connsiteX0" fmla="*/ 8467 w 1761067"/>
                <a:gd name="connsiteY0" fmla="*/ 1896533 h 1896533"/>
                <a:gd name="connsiteX1" fmla="*/ 982134 w 1761067"/>
                <a:gd name="connsiteY1" fmla="*/ 8467 h 1896533"/>
                <a:gd name="connsiteX2" fmla="*/ 1761067 w 1761067"/>
                <a:gd name="connsiteY2" fmla="*/ 0 h 1896533"/>
                <a:gd name="connsiteX3" fmla="*/ 846667 w 1761067"/>
                <a:gd name="connsiteY3" fmla="*/ 1888067 h 1896533"/>
                <a:gd name="connsiteX4" fmla="*/ 0 w 1761067"/>
                <a:gd name="connsiteY4" fmla="*/ 1888067 h 1896533"/>
                <a:gd name="connsiteX0" fmla="*/ 8467 w 1761067"/>
                <a:gd name="connsiteY0" fmla="*/ 1888066 h 1888066"/>
                <a:gd name="connsiteX1" fmla="*/ 982134 w 1761067"/>
                <a:gd name="connsiteY1" fmla="*/ 0 h 1888066"/>
                <a:gd name="connsiteX2" fmla="*/ 1761067 w 1761067"/>
                <a:gd name="connsiteY2" fmla="*/ 8466 h 1888066"/>
                <a:gd name="connsiteX3" fmla="*/ 846667 w 1761067"/>
                <a:gd name="connsiteY3" fmla="*/ 1879600 h 1888066"/>
                <a:gd name="connsiteX4" fmla="*/ 0 w 1761067"/>
                <a:gd name="connsiteY4" fmla="*/ 1879600 h 1888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1067" h="1888066">
                  <a:moveTo>
                    <a:pt x="8467" y="1888066"/>
                  </a:moveTo>
                  <a:lnTo>
                    <a:pt x="982134" y="0"/>
                  </a:lnTo>
                  <a:lnTo>
                    <a:pt x="1761067" y="8466"/>
                  </a:lnTo>
                  <a:lnTo>
                    <a:pt x="846667" y="1879600"/>
                  </a:lnTo>
                  <a:lnTo>
                    <a:pt x="0" y="1879600"/>
                  </a:lnTo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 flipH="1">
              <a:off x="1515531" y="3335867"/>
              <a:ext cx="1761067" cy="1888066"/>
            </a:xfrm>
            <a:custGeom>
              <a:avLst/>
              <a:gdLst>
                <a:gd name="connsiteX0" fmla="*/ 84667 w 1761067"/>
                <a:gd name="connsiteY0" fmla="*/ 1811866 h 1879600"/>
                <a:gd name="connsiteX1" fmla="*/ 982134 w 1761067"/>
                <a:gd name="connsiteY1" fmla="*/ 0 h 1879600"/>
                <a:gd name="connsiteX2" fmla="*/ 1761067 w 1761067"/>
                <a:gd name="connsiteY2" fmla="*/ 16933 h 1879600"/>
                <a:gd name="connsiteX3" fmla="*/ 846667 w 1761067"/>
                <a:gd name="connsiteY3" fmla="*/ 1879600 h 1879600"/>
                <a:gd name="connsiteX4" fmla="*/ 0 w 1761067"/>
                <a:gd name="connsiteY4" fmla="*/ 1879600 h 1879600"/>
                <a:gd name="connsiteX0" fmla="*/ 8467 w 1761067"/>
                <a:gd name="connsiteY0" fmla="*/ 1888066 h 1888066"/>
                <a:gd name="connsiteX1" fmla="*/ 982134 w 1761067"/>
                <a:gd name="connsiteY1" fmla="*/ 0 h 1888066"/>
                <a:gd name="connsiteX2" fmla="*/ 1761067 w 1761067"/>
                <a:gd name="connsiteY2" fmla="*/ 16933 h 1888066"/>
                <a:gd name="connsiteX3" fmla="*/ 846667 w 1761067"/>
                <a:gd name="connsiteY3" fmla="*/ 1879600 h 1888066"/>
                <a:gd name="connsiteX4" fmla="*/ 0 w 1761067"/>
                <a:gd name="connsiteY4" fmla="*/ 1879600 h 1888066"/>
                <a:gd name="connsiteX0" fmla="*/ 8467 w 1761067"/>
                <a:gd name="connsiteY0" fmla="*/ 1896533 h 1896533"/>
                <a:gd name="connsiteX1" fmla="*/ 982134 w 1761067"/>
                <a:gd name="connsiteY1" fmla="*/ 8467 h 1896533"/>
                <a:gd name="connsiteX2" fmla="*/ 1761067 w 1761067"/>
                <a:gd name="connsiteY2" fmla="*/ 0 h 1896533"/>
                <a:gd name="connsiteX3" fmla="*/ 846667 w 1761067"/>
                <a:gd name="connsiteY3" fmla="*/ 1888067 h 1896533"/>
                <a:gd name="connsiteX4" fmla="*/ 0 w 1761067"/>
                <a:gd name="connsiteY4" fmla="*/ 1888067 h 1896533"/>
                <a:gd name="connsiteX0" fmla="*/ 8467 w 1761067"/>
                <a:gd name="connsiteY0" fmla="*/ 1888066 h 1888066"/>
                <a:gd name="connsiteX1" fmla="*/ 982134 w 1761067"/>
                <a:gd name="connsiteY1" fmla="*/ 0 h 1888066"/>
                <a:gd name="connsiteX2" fmla="*/ 1761067 w 1761067"/>
                <a:gd name="connsiteY2" fmla="*/ 8466 h 1888066"/>
                <a:gd name="connsiteX3" fmla="*/ 846667 w 1761067"/>
                <a:gd name="connsiteY3" fmla="*/ 1879600 h 1888066"/>
                <a:gd name="connsiteX4" fmla="*/ 0 w 1761067"/>
                <a:gd name="connsiteY4" fmla="*/ 1879600 h 1888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1067" h="1888066">
                  <a:moveTo>
                    <a:pt x="8467" y="1888066"/>
                  </a:moveTo>
                  <a:lnTo>
                    <a:pt x="982134" y="0"/>
                  </a:lnTo>
                  <a:lnTo>
                    <a:pt x="1761067" y="8466"/>
                  </a:lnTo>
                  <a:lnTo>
                    <a:pt x="846667" y="1879600"/>
                  </a:lnTo>
                  <a:lnTo>
                    <a:pt x="0" y="1879600"/>
                  </a:lnTo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1888067" y="3335867"/>
              <a:ext cx="25400" cy="2142066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0" y="5418667"/>
              <a:ext cx="142240" cy="240030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 flipH="1">
              <a:off x="1930400" y="3342747"/>
              <a:ext cx="1007534" cy="2040466"/>
              <a:chOff x="880533" y="3335867"/>
              <a:chExt cx="1007534" cy="2040466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 flipH="1">
                <a:off x="880533" y="3335867"/>
                <a:ext cx="1007534" cy="204046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880533" y="4419600"/>
                <a:ext cx="482598" cy="956733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olid"/>
                <a:headEnd type="stealth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Rectangle 17"/>
          <p:cNvSpPr/>
          <p:nvPr/>
        </p:nvSpPr>
        <p:spPr>
          <a:xfrm>
            <a:off x="609601" y="3175000"/>
            <a:ext cx="2489200" cy="160867"/>
          </a:xfrm>
          <a:prstGeom prst="rect">
            <a:avLst/>
          </a:prstGeom>
          <a:solidFill>
            <a:srgbClr val="FAC15A"/>
          </a:solidFill>
          <a:ln w="2540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098801" y="3077105"/>
            <a:ext cx="541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Au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03132" y="2971795"/>
            <a:ext cx="4783668" cy="369726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087216" y="1320795"/>
            <a:ext cx="1651000" cy="1651000"/>
          </a:xfrm>
          <a:custGeom>
            <a:avLst/>
            <a:gdLst>
              <a:gd name="connsiteX0" fmla="*/ 0 w 1612900"/>
              <a:gd name="connsiteY0" fmla="*/ 0 h 1663700"/>
              <a:gd name="connsiteX1" fmla="*/ 1612900 w 1612900"/>
              <a:gd name="connsiteY1" fmla="*/ 12700 h 1663700"/>
              <a:gd name="connsiteX2" fmla="*/ 774700 w 1612900"/>
              <a:gd name="connsiteY2" fmla="*/ 1663700 h 1663700"/>
              <a:gd name="connsiteX3" fmla="*/ 0 w 1612900"/>
              <a:gd name="connsiteY3" fmla="*/ 0 h 1663700"/>
              <a:gd name="connsiteX0" fmla="*/ 19550 w 1648214"/>
              <a:gd name="connsiteY0" fmla="*/ 0 h 1663702"/>
              <a:gd name="connsiteX1" fmla="*/ 1632450 w 1648214"/>
              <a:gd name="connsiteY1" fmla="*/ 12700 h 1663702"/>
              <a:gd name="connsiteX2" fmla="*/ 794250 w 1648214"/>
              <a:gd name="connsiteY2" fmla="*/ 1663700 h 1663702"/>
              <a:gd name="connsiteX3" fmla="*/ 19550 w 1648214"/>
              <a:gd name="connsiteY3" fmla="*/ 0 h 1663702"/>
              <a:gd name="connsiteX0" fmla="*/ 0 w 1628664"/>
              <a:gd name="connsiteY0" fmla="*/ 0 h 1663702"/>
              <a:gd name="connsiteX1" fmla="*/ 1612900 w 1628664"/>
              <a:gd name="connsiteY1" fmla="*/ 12700 h 1663702"/>
              <a:gd name="connsiteX2" fmla="*/ 774700 w 1628664"/>
              <a:gd name="connsiteY2" fmla="*/ 1663700 h 1663702"/>
              <a:gd name="connsiteX3" fmla="*/ 0 w 1628664"/>
              <a:gd name="connsiteY3" fmla="*/ 0 h 1663702"/>
              <a:gd name="connsiteX0" fmla="*/ 0 w 1612900"/>
              <a:gd name="connsiteY0" fmla="*/ 0 h 1663703"/>
              <a:gd name="connsiteX1" fmla="*/ 1612900 w 1612900"/>
              <a:gd name="connsiteY1" fmla="*/ 12700 h 1663703"/>
              <a:gd name="connsiteX2" fmla="*/ 774700 w 1612900"/>
              <a:gd name="connsiteY2" fmla="*/ 1663700 h 1663703"/>
              <a:gd name="connsiteX3" fmla="*/ 0 w 1612900"/>
              <a:gd name="connsiteY3" fmla="*/ 0 h 1663703"/>
              <a:gd name="connsiteX0" fmla="*/ 0 w 1651000"/>
              <a:gd name="connsiteY0" fmla="*/ 0 h 1651000"/>
              <a:gd name="connsiteX1" fmla="*/ 1651000 w 1651000"/>
              <a:gd name="connsiteY1" fmla="*/ 0 h 1651000"/>
              <a:gd name="connsiteX2" fmla="*/ 812800 w 1651000"/>
              <a:gd name="connsiteY2" fmla="*/ 1651000 h 1651000"/>
              <a:gd name="connsiteX3" fmla="*/ 0 w 1651000"/>
              <a:gd name="connsiteY3" fmla="*/ 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1000" h="1651000">
                <a:moveTo>
                  <a:pt x="0" y="0"/>
                </a:moveTo>
                <a:lnTo>
                  <a:pt x="1651000" y="0"/>
                </a:lnTo>
                <a:cubicBezTo>
                  <a:pt x="1424517" y="632883"/>
                  <a:pt x="1087967" y="1651000"/>
                  <a:pt x="812800" y="1651000"/>
                </a:cubicBezTo>
                <a:cubicBezTo>
                  <a:pt x="537633" y="1651000"/>
                  <a:pt x="203200" y="618067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</a:gra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80749" y="6330507"/>
            <a:ext cx="41457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J. Jahng </a:t>
            </a:r>
            <a:r>
              <a:rPr lang="en-US" sz="1600" i="1" dirty="0">
                <a:latin typeface="Arial"/>
                <a:cs typeface="Arial"/>
              </a:rPr>
              <a:t>et al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Opt. Lett., 40, 5059 </a:t>
            </a:r>
            <a:r>
              <a:rPr lang="en-US" sz="1600" dirty="0">
                <a:latin typeface="Arial"/>
                <a:cs typeface="Arial"/>
              </a:rPr>
              <a:t>(2015) </a:t>
            </a:r>
          </a:p>
        </p:txBody>
      </p:sp>
    </p:spTree>
    <p:extLst>
      <p:ext uri="{BB962C8B-B14F-4D97-AF65-F5344CB8AC3E}">
        <p14:creationId xmlns:p14="http://schemas.microsoft.com/office/powerpoint/2010/main" val="636291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PPtai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368" y="3136106"/>
            <a:ext cx="4800600" cy="2349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latin typeface="Arial"/>
                <a:cs typeface="Arial"/>
              </a:rPr>
              <a:t>PiFM</a:t>
            </a:r>
            <a:r>
              <a:rPr lang="en-US" sz="3200" dirty="0">
                <a:latin typeface="Arial"/>
                <a:cs typeface="Arial"/>
              </a:rPr>
              <a:t>: visualizing near-field</a:t>
            </a:r>
            <a:endParaRPr lang="en-US" sz="32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9918769"/>
              </p:ext>
            </p:extLst>
          </p:nvPr>
        </p:nvGraphicFramePr>
        <p:xfrm>
          <a:off x="3012110" y="1716067"/>
          <a:ext cx="3339261" cy="1637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CorelDRAW" r:id="rId4" imgW="2486669" imgH="1219061" progId="CorelDraw.Graphic.17">
                  <p:embed/>
                </p:oleObj>
              </mc:Choice>
              <mc:Fallback>
                <p:oleObj name="CorelDRAW" r:id="rId4" imgW="2486669" imgH="1219061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12110" y="1716067"/>
                        <a:ext cx="3339261" cy="1637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 rot="16200000">
            <a:off x="1219138" y="3023633"/>
            <a:ext cx="2375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/>
              <a:t>PiFM amplitude (a.u)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01066" y="2735996"/>
            <a:ext cx="6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solidFill>
                  <a:srgbClr val="FFFFFF"/>
                </a:solidFill>
              </a:rPr>
              <a:t>5um</a:t>
            </a:r>
            <a:endParaRPr lang="ko-KR" alt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342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val 58"/>
          <p:cNvSpPr/>
          <p:nvPr/>
        </p:nvSpPr>
        <p:spPr>
          <a:xfrm>
            <a:off x="3576417" y="1414411"/>
            <a:ext cx="1710267" cy="3945466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93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Arial"/>
                <a:cs typeface="Arial"/>
              </a:rPr>
              <a:t>PiFM</a:t>
            </a:r>
            <a:r>
              <a:rPr lang="en-US" sz="3200" dirty="0" smtClean="0">
                <a:latin typeface="Arial"/>
                <a:cs typeface="Arial"/>
              </a:rPr>
              <a:t> of molecules: optical binding force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3610283" y="1282161"/>
            <a:ext cx="1651000" cy="1651000"/>
          </a:xfrm>
          <a:custGeom>
            <a:avLst/>
            <a:gdLst>
              <a:gd name="connsiteX0" fmla="*/ 0 w 1612900"/>
              <a:gd name="connsiteY0" fmla="*/ 0 h 1663700"/>
              <a:gd name="connsiteX1" fmla="*/ 1612900 w 1612900"/>
              <a:gd name="connsiteY1" fmla="*/ 12700 h 1663700"/>
              <a:gd name="connsiteX2" fmla="*/ 774700 w 1612900"/>
              <a:gd name="connsiteY2" fmla="*/ 1663700 h 1663700"/>
              <a:gd name="connsiteX3" fmla="*/ 0 w 1612900"/>
              <a:gd name="connsiteY3" fmla="*/ 0 h 1663700"/>
              <a:gd name="connsiteX0" fmla="*/ 19550 w 1648214"/>
              <a:gd name="connsiteY0" fmla="*/ 0 h 1663702"/>
              <a:gd name="connsiteX1" fmla="*/ 1632450 w 1648214"/>
              <a:gd name="connsiteY1" fmla="*/ 12700 h 1663702"/>
              <a:gd name="connsiteX2" fmla="*/ 794250 w 1648214"/>
              <a:gd name="connsiteY2" fmla="*/ 1663700 h 1663702"/>
              <a:gd name="connsiteX3" fmla="*/ 19550 w 1648214"/>
              <a:gd name="connsiteY3" fmla="*/ 0 h 1663702"/>
              <a:gd name="connsiteX0" fmla="*/ 0 w 1628664"/>
              <a:gd name="connsiteY0" fmla="*/ 0 h 1663702"/>
              <a:gd name="connsiteX1" fmla="*/ 1612900 w 1628664"/>
              <a:gd name="connsiteY1" fmla="*/ 12700 h 1663702"/>
              <a:gd name="connsiteX2" fmla="*/ 774700 w 1628664"/>
              <a:gd name="connsiteY2" fmla="*/ 1663700 h 1663702"/>
              <a:gd name="connsiteX3" fmla="*/ 0 w 1628664"/>
              <a:gd name="connsiteY3" fmla="*/ 0 h 1663702"/>
              <a:gd name="connsiteX0" fmla="*/ 0 w 1612900"/>
              <a:gd name="connsiteY0" fmla="*/ 0 h 1663703"/>
              <a:gd name="connsiteX1" fmla="*/ 1612900 w 1612900"/>
              <a:gd name="connsiteY1" fmla="*/ 12700 h 1663703"/>
              <a:gd name="connsiteX2" fmla="*/ 774700 w 1612900"/>
              <a:gd name="connsiteY2" fmla="*/ 1663700 h 1663703"/>
              <a:gd name="connsiteX3" fmla="*/ 0 w 1612900"/>
              <a:gd name="connsiteY3" fmla="*/ 0 h 1663703"/>
              <a:gd name="connsiteX0" fmla="*/ 0 w 1651000"/>
              <a:gd name="connsiteY0" fmla="*/ 0 h 1651000"/>
              <a:gd name="connsiteX1" fmla="*/ 1651000 w 1651000"/>
              <a:gd name="connsiteY1" fmla="*/ 0 h 1651000"/>
              <a:gd name="connsiteX2" fmla="*/ 812800 w 1651000"/>
              <a:gd name="connsiteY2" fmla="*/ 1651000 h 1651000"/>
              <a:gd name="connsiteX3" fmla="*/ 0 w 1651000"/>
              <a:gd name="connsiteY3" fmla="*/ 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1000" h="1651000">
                <a:moveTo>
                  <a:pt x="0" y="0"/>
                </a:moveTo>
                <a:lnTo>
                  <a:pt x="1651000" y="0"/>
                </a:lnTo>
                <a:cubicBezTo>
                  <a:pt x="1424517" y="632883"/>
                  <a:pt x="1087967" y="1651000"/>
                  <a:pt x="812800" y="1651000"/>
                </a:cubicBezTo>
                <a:cubicBezTo>
                  <a:pt x="537633" y="1651000"/>
                  <a:pt x="203200" y="618067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</a:gra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718733" y="3433234"/>
            <a:ext cx="5596467" cy="2628902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rgbClr val="3567D5">
                  <a:alpha val="50000"/>
                </a:srgb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latex-image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094" y="1534889"/>
            <a:ext cx="3745536" cy="740397"/>
          </a:xfrm>
          <a:prstGeom prst="rect">
            <a:avLst/>
          </a:prstGeom>
        </p:spPr>
      </p:pic>
      <p:pic>
        <p:nvPicPr>
          <p:cNvPr id="65" name="Picture 64" descr="glutam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9923">
            <a:off x="4240925" y="3063538"/>
            <a:ext cx="396240" cy="47244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4797047" y="2870200"/>
            <a:ext cx="169333" cy="414867"/>
          </a:xfrm>
          <a:custGeom>
            <a:avLst/>
            <a:gdLst>
              <a:gd name="connsiteX0" fmla="*/ 50800 w 237066"/>
              <a:gd name="connsiteY0" fmla="*/ 0 h 474133"/>
              <a:gd name="connsiteX1" fmla="*/ 237066 w 237066"/>
              <a:gd name="connsiteY1" fmla="*/ 304800 h 474133"/>
              <a:gd name="connsiteX2" fmla="*/ 0 w 237066"/>
              <a:gd name="connsiteY2" fmla="*/ 474133 h 474133"/>
              <a:gd name="connsiteX0" fmla="*/ 50800 w 237066"/>
              <a:gd name="connsiteY0" fmla="*/ 0 h 474133"/>
              <a:gd name="connsiteX1" fmla="*/ 237066 w 237066"/>
              <a:gd name="connsiteY1" fmla="*/ 245534 h 474133"/>
              <a:gd name="connsiteX2" fmla="*/ 0 w 237066"/>
              <a:gd name="connsiteY2" fmla="*/ 474133 h 474133"/>
              <a:gd name="connsiteX0" fmla="*/ 50800 w 237452"/>
              <a:gd name="connsiteY0" fmla="*/ 0 h 474133"/>
              <a:gd name="connsiteX1" fmla="*/ 237066 w 237452"/>
              <a:gd name="connsiteY1" fmla="*/ 245534 h 474133"/>
              <a:gd name="connsiteX2" fmla="*/ 0 w 237452"/>
              <a:gd name="connsiteY2" fmla="*/ 474133 h 474133"/>
              <a:gd name="connsiteX0" fmla="*/ 50800 w 237452"/>
              <a:gd name="connsiteY0" fmla="*/ 0 h 474133"/>
              <a:gd name="connsiteX1" fmla="*/ 237066 w 237452"/>
              <a:gd name="connsiteY1" fmla="*/ 245534 h 474133"/>
              <a:gd name="connsiteX2" fmla="*/ 0 w 237452"/>
              <a:gd name="connsiteY2" fmla="*/ 474133 h 474133"/>
              <a:gd name="connsiteX0" fmla="*/ 0 w 186328"/>
              <a:gd name="connsiteY0" fmla="*/ 0 h 457200"/>
              <a:gd name="connsiteX1" fmla="*/ 186266 w 186328"/>
              <a:gd name="connsiteY1" fmla="*/ 245534 h 457200"/>
              <a:gd name="connsiteX2" fmla="*/ 16933 w 186328"/>
              <a:gd name="connsiteY2" fmla="*/ 457200 h 457200"/>
              <a:gd name="connsiteX0" fmla="*/ 0 w 169333"/>
              <a:gd name="connsiteY0" fmla="*/ 0 h 414867"/>
              <a:gd name="connsiteX1" fmla="*/ 169333 w 169333"/>
              <a:gd name="connsiteY1" fmla="*/ 203201 h 414867"/>
              <a:gd name="connsiteX2" fmla="*/ 0 w 169333"/>
              <a:gd name="connsiteY2" fmla="*/ 414867 h 414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333" h="414867">
                <a:moveTo>
                  <a:pt x="0" y="0"/>
                </a:moveTo>
                <a:cubicBezTo>
                  <a:pt x="62089" y="81845"/>
                  <a:pt x="169333" y="134057"/>
                  <a:pt x="169333" y="203201"/>
                </a:cubicBezTo>
                <a:cubicBezTo>
                  <a:pt x="169333" y="272345"/>
                  <a:pt x="79022" y="338667"/>
                  <a:pt x="0" y="414867"/>
                </a:cubicBezTo>
              </a:path>
            </a:pathLst>
          </a:custGeom>
          <a:ln>
            <a:solidFill>
              <a:schemeClr val="tx1"/>
            </a:solidFill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48983"/>
            <a:ext cx="2298700" cy="67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49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060882" y="1414411"/>
            <a:ext cx="1710267" cy="3945466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93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78000" y="5701268"/>
            <a:ext cx="2107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1. </a:t>
            </a:r>
            <a:r>
              <a:rPr lang="en-US" sz="2000" dirty="0" err="1" smtClean="0">
                <a:solidFill>
                  <a:srgbClr val="FF0000"/>
                </a:solidFill>
                <a:latin typeface="Arial"/>
                <a:cs typeface="Arial"/>
              </a:rPr>
              <a:t>plasmonics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Picture 6" descr="glutam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9923">
            <a:off x="2117395" y="2404656"/>
            <a:ext cx="1648044" cy="196497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464482" y="1414411"/>
            <a:ext cx="1710267" cy="3945466"/>
            <a:chOff x="5464482" y="1414411"/>
            <a:chExt cx="1710267" cy="3945466"/>
          </a:xfrm>
        </p:grpSpPr>
        <p:sp>
          <p:nvSpPr>
            <p:cNvPr id="8" name="Oval 7"/>
            <p:cNvSpPr/>
            <p:nvPr/>
          </p:nvSpPr>
          <p:spPr>
            <a:xfrm>
              <a:off x="5464482" y="1414411"/>
              <a:ext cx="1710267" cy="3945466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93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glutamin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89923">
              <a:off x="6145924" y="3119456"/>
              <a:ext cx="396240" cy="472440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5359400" y="5701268"/>
            <a:ext cx="2107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EM force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523749" y="804811"/>
            <a:ext cx="1651000" cy="1651000"/>
          </a:xfrm>
          <a:custGeom>
            <a:avLst/>
            <a:gdLst>
              <a:gd name="connsiteX0" fmla="*/ 0 w 1612900"/>
              <a:gd name="connsiteY0" fmla="*/ 0 h 1663700"/>
              <a:gd name="connsiteX1" fmla="*/ 1612900 w 1612900"/>
              <a:gd name="connsiteY1" fmla="*/ 12700 h 1663700"/>
              <a:gd name="connsiteX2" fmla="*/ 774700 w 1612900"/>
              <a:gd name="connsiteY2" fmla="*/ 1663700 h 1663700"/>
              <a:gd name="connsiteX3" fmla="*/ 0 w 1612900"/>
              <a:gd name="connsiteY3" fmla="*/ 0 h 1663700"/>
              <a:gd name="connsiteX0" fmla="*/ 19550 w 1648214"/>
              <a:gd name="connsiteY0" fmla="*/ 0 h 1663702"/>
              <a:gd name="connsiteX1" fmla="*/ 1632450 w 1648214"/>
              <a:gd name="connsiteY1" fmla="*/ 12700 h 1663702"/>
              <a:gd name="connsiteX2" fmla="*/ 794250 w 1648214"/>
              <a:gd name="connsiteY2" fmla="*/ 1663700 h 1663702"/>
              <a:gd name="connsiteX3" fmla="*/ 19550 w 1648214"/>
              <a:gd name="connsiteY3" fmla="*/ 0 h 1663702"/>
              <a:gd name="connsiteX0" fmla="*/ 0 w 1628664"/>
              <a:gd name="connsiteY0" fmla="*/ 0 h 1663702"/>
              <a:gd name="connsiteX1" fmla="*/ 1612900 w 1628664"/>
              <a:gd name="connsiteY1" fmla="*/ 12700 h 1663702"/>
              <a:gd name="connsiteX2" fmla="*/ 774700 w 1628664"/>
              <a:gd name="connsiteY2" fmla="*/ 1663700 h 1663702"/>
              <a:gd name="connsiteX3" fmla="*/ 0 w 1628664"/>
              <a:gd name="connsiteY3" fmla="*/ 0 h 1663702"/>
              <a:gd name="connsiteX0" fmla="*/ 0 w 1612900"/>
              <a:gd name="connsiteY0" fmla="*/ 0 h 1663703"/>
              <a:gd name="connsiteX1" fmla="*/ 1612900 w 1612900"/>
              <a:gd name="connsiteY1" fmla="*/ 12700 h 1663703"/>
              <a:gd name="connsiteX2" fmla="*/ 774700 w 1612900"/>
              <a:gd name="connsiteY2" fmla="*/ 1663700 h 1663703"/>
              <a:gd name="connsiteX3" fmla="*/ 0 w 1612900"/>
              <a:gd name="connsiteY3" fmla="*/ 0 h 1663703"/>
              <a:gd name="connsiteX0" fmla="*/ 0 w 1651000"/>
              <a:gd name="connsiteY0" fmla="*/ 0 h 1651000"/>
              <a:gd name="connsiteX1" fmla="*/ 1651000 w 1651000"/>
              <a:gd name="connsiteY1" fmla="*/ 0 h 1651000"/>
              <a:gd name="connsiteX2" fmla="*/ 812800 w 1651000"/>
              <a:gd name="connsiteY2" fmla="*/ 1651000 h 1651000"/>
              <a:gd name="connsiteX3" fmla="*/ 0 w 1651000"/>
              <a:gd name="connsiteY3" fmla="*/ 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1000" h="1651000">
                <a:moveTo>
                  <a:pt x="0" y="0"/>
                </a:moveTo>
                <a:lnTo>
                  <a:pt x="1651000" y="0"/>
                </a:lnTo>
                <a:cubicBezTo>
                  <a:pt x="1424517" y="632883"/>
                  <a:pt x="1087967" y="1651000"/>
                  <a:pt x="812800" y="1651000"/>
                </a:cubicBezTo>
                <a:cubicBezTo>
                  <a:pt x="537633" y="1651000"/>
                  <a:pt x="203200" y="618067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</a:gra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11852"/>
            <a:ext cx="9144000" cy="863416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Talking optically to a single molecule</a:t>
            </a:r>
            <a:endParaRPr lang="en-US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86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-4.44444E-6 0.1018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/>
      <p:bldP spid="10" grpId="0"/>
      <p:bldP spid="13" grpId="0" animBg="1"/>
      <p:bldP spid="1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37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Spectroscopic imaging at the </a:t>
            </a:r>
            <a:r>
              <a:rPr lang="en-US" sz="3200" dirty="0" err="1" smtClean="0">
                <a:latin typeface="Arial"/>
                <a:cs typeface="Arial"/>
              </a:rPr>
              <a:t>nanoscale</a:t>
            </a:r>
            <a:endParaRPr lang="en-US" sz="3200" dirty="0">
              <a:latin typeface="Arial"/>
              <a:cs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62100" y="1871127"/>
            <a:ext cx="6016752" cy="4669536"/>
            <a:chOff x="1562100" y="1871127"/>
            <a:chExt cx="6016752" cy="4669536"/>
          </a:xfrm>
        </p:grpSpPr>
        <p:pic>
          <p:nvPicPr>
            <p:cNvPr id="4" name="Picture 3" descr="spectral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100" y="1871127"/>
              <a:ext cx="6016752" cy="466953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679870" y="2330391"/>
              <a:ext cx="418931" cy="39586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252804" y="2200188"/>
              <a:ext cx="418931" cy="39586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67070" y="4717991"/>
              <a:ext cx="418931" cy="39586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267" y="1264364"/>
            <a:ext cx="2891537" cy="68297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064000" y="1197509"/>
            <a:ext cx="1117600" cy="478892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61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latin typeface="Arial"/>
                <a:cs typeface="Arial"/>
              </a:rPr>
              <a:t>Nanoscopic</a:t>
            </a:r>
            <a:r>
              <a:rPr lang="en-US" sz="3200" dirty="0" smtClean="0">
                <a:latin typeface="Arial"/>
                <a:cs typeface="Arial"/>
              </a:rPr>
              <a:t> imaging with </a:t>
            </a:r>
            <a:r>
              <a:rPr lang="en-US" sz="3200" dirty="0" err="1" smtClean="0">
                <a:latin typeface="Arial"/>
                <a:cs typeface="Arial"/>
              </a:rPr>
              <a:t>PiFM</a:t>
            </a:r>
            <a:endParaRPr lang="en-US" sz="3200" dirty="0">
              <a:latin typeface="Arial"/>
              <a:cs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24838" y="1417638"/>
            <a:ext cx="6989402" cy="5055817"/>
            <a:chOff x="1562269" y="1773654"/>
            <a:chExt cx="5884333" cy="3874830"/>
          </a:xfrm>
        </p:grpSpPr>
        <p:pic>
          <p:nvPicPr>
            <p:cNvPr id="6" name="Picture 5" descr="SiNC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369" y="2173764"/>
              <a:ext cx="4986528" cy="347472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562269" y="3617331"/>
              <a:ext cx="5731933" cy="254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714669" y="5394484"/>
              <a:ext cx="5731933" cy="254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108369" y="1783764"/>
              <a:ext cx="20108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Arial"/>
                  <a:cs typeface="Arial"/>
                </a:rPr>
                <a:t>Topography</a:t>
              </a:r>
              <a:endParaRPr lang="en-US" sz="2000" dirty="0">
                <a:latin typeface="Arial"/>
                <a:cs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39902" y="1773654"/>
              <a:ext cx="20108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latin typeface="Arial"/>
                  <a:cs typeface="Arial"/>
                </a:rPr>
                <a:t>PiFM</a:t>
              </a:r>
              <a:endParaRPr lang="en-US" sz="20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95668" y="2173764"/>
              <a:ext cx="20235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rgbClr val="FFFFFF"/>
                  </a:solidFill>
                  <a:latin typeface="Arial"/>
                  <a:cs typeface="Arial"/>
                </a:rPr>
                <a:t>z = 18 nm</a:t>
              </a:r>
              <a:endParaRPr lang="en-US" sz="16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39902" y="2196461"/>
              <a:ext cx="20235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rgbClr val="FFFFFF"/>
                  </a:solidFill>
                  <a:latin typeface="Arial"/>
                  <a:cs typeface="Arial"/>
                </a:rPr>
                <a:t>z</a:t>
              </a:r>
              <a:r>
                <a:rPr lang="en-US" sz="1600" dirty="0" smtClean="0">
                  <a:solidFill>
                    <a:srgbClr val="FFFFFF"/>
                  </a:solidFill>
                  <a:latin typeface="Arial"/>
                  <a:cs typeface="Arial"/>
                </a:rPr>
                <a:t> = 18 nm</a:t>
              </a:r>
              <a:endParaRPr lang="en-US" sz="16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39902" y="3940482"/>
              <a:ext cx="20235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rgbClr val="FFFFFF"/>
                  </a:solidFill>
                  <a:latin typeface="Arial"/>
                  <a:cs typeface="Arial"/>
                </a:rPr>
                <a:t>z</a:t>
              </a:r>
              <a:r>
                <a:rPr lang="en-US" sz="1600" dirty="0" smtClean="0">
                  <a:solidFill>
                    <a:srgbClr val="FFFFFF"/>
                  </a:solidFill>
                  <a:latin typeface="Arial"/>
                  <a:cs typeface="Arial"/>
                </a:rPr>
                <a:t> = 5 nm</a:t>
              </a:r>
              <a:endParaRPr lang="en-US" sz="16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08369" y="3958721"/>
              <a:ext cx="20235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rgbClr val="FFFFFF"/>
                  </a:solidFill>
                  <a:latin typeface="Arial"/>
                  <a:cs typeface="Arial"/>
                </a:rPr>
                <a:t>z</a:t>
              </a:r>
              <a:r>
                <a:rPr lang="en-US" sz="1600" dirty="0" smtClean="0">
                  <a:solidFill>
                    <a:srgbClr val="FFFFFF"/>
                  </a:solidFill>
                  <a:latin typeface="Arial"/>
                  <a:cs typeface="Arial"/>
                </a:rPr>
                <a:t> = 5 nm</a:t>
              </a:r>
              <a:endParaRPr lang="en-US" sz="16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236977" y="3851195"/>
            <a:ext cx="6677263" cy="262225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065866" y="6366932"/>
            <a:ext cx="5096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Arial"/>
                <a:cs typeface="Arial"/>
              </a:rPr>
              <a:t>Jahng</a:t>
            </a:r>
            <a:r>
              <a:rPr lang="en-US" sz="1600" dirty="0" smtClean="0">
                <a:latin typeface="Arial"/>
                <a:cs typeface="Arial"/>
              </a:rPr>
              <a:t> et al., </a:t>
            </a:r>
            <a:r>
              <a:rPr lang="en-US" sz="1600" i="1" dirty="0" smtClean="0">
                <a:latin typeface="Arial"/>
                <a:cs typeface="Arial"/>
              </a:rPr>
              <a:t>Acc</a:t>
            </a:r>
            <a:r>
              <a:rPr lang="en-US" sz="1600" i="1" dirty="0">
                <a:latin typeface="Arial"/>
                <a:cs typeface="Arial"/>
              </a:rPr>
              <a:t>. Chem. Res</a:t>
            </a:r>
            <a:r>
              <a:rPr lang="en-US" sz="1600" dirty="0">
                <a:latin typeface="Arial"/>
                <a:cs typeface="Arial"/>
              </a:rPr>
              <a:t>. </a:t>
            </a:r>
            <a:r>
              <a:rPr lang="en-US" sz="1600" b="1" dirty="0">
                <a:latin typeface="Arial"/>
                <a:cs typeface="Arial"/>
              </a:rPr>
              <a:t>48</a:t>
            </a:r>
            <a:r>
              <a:rPr lang="en-US" sz="1600" dirty="0">
                <a:latin typeface="Arial"/>
                <a:cs typeface="Arial"/>
              </a:rPr>
              <a:t>, 2671-2679 (2015).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455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655" y="274638"/>
            <a:ext cx="8229600" cy="84036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/>
                <a:cs typeface="Arial"/>
              </a:rPr>
              <a:t>Pump-probe with force detection</a:t>
            </a:r>
          </a:p>
        </p:txBody>
      </p:sp>
      <p:pic>
        <p:nvPicPr>
          <p:cNvPr id="4" name="Picture 3" descr="Fig1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66" y="1275042"/>
            <a:ext cx="70612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80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87" y="67883"/>
            <a:ext cx="86868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/>
                <a:cs typeface="Arial"/>
              </a:rPr>
              <a:t>Time-resolved pump-probe at </a:t>
            </a:r>
            <a:r>
              <a:rPr lang="en-US" sz="3200" dirty="0" err="1">
                <a:latin typeface="Arial"/>
                <a:cs typeface="Arial"/>
              </a:rPr>
              <a:t>nanoscale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4" name="Picture 3" descr="Fig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04" y="1137153"/>
            <a:ext cx="4241485" cy="55819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02682" y="1063313"/>
            <a:ext cx="2523067" cy="5218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42704" y="4588930"/>
            <a:ext cx="5883696" cy="2130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99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0816" y="569531"/>
            <a:ext cx="4413251" cy="744844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Take home messages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7067" y="1744132"/>
            <a:ext cx="606213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Optimized excitation of antenna-equipped molecules enables SE-CARS.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SE-CARS in the single molecule limit reveals information not directly accessible in ensemble measurements.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000" dirty="0" err="1" smtClean="0">
                <a:latin typeface="Arial"/>
                <a:cs typeface="Arial"/>
              </a:rPr>
              <a:t>PiFM</a:t>
            </a:r>
            <a:r>
              <a:rPr lang="en-US" sz="2000" dirty="0" smtClean="0">
                <a:latin typeface="Arial"/>
                <a:cs typeface="Arial"/>
              </a:rPr>
              <a:t> offers a non-optical detection scheme for absorption and pump-probe measurements in the few molecule limit.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33" y="5503333"/>
            <a:ext cx="3166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Gracias.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3115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27185"/>
            <a:ext cx="9144000" cy="744844"/>
          </a:xfrm>
        </p:spPr>
        <p:txBody>
          <a:bodyPr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CARS versus Raman (single molecules)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26332" y="1327980"/>
            <a:ext cx="2632472" cy="2497351"/>
            <a:chOff x="397933" y="1676400"/>
            <a:chExt cx="2632472" cy="2607733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397933" y="1735667"/>
              <a:ext cx="8467" cy="254846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2726266" y="1735667"/>
              <a:ext cx="8467" cy="254846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2792016" y="1676400"/>
              <a:ext cx="238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Arial"/>
                  <a:cs typeface="Arial"/>
                </a:rPr>
                <a:t>2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723679" y="1614620"/>
            <a:ext cx="2673807" cy="2045678"/>
            <a:chOff x="5695280" y="1844502"/>
            <a:chExt cx="2673807" cy="2136096"/>
          </a:xfrm>
        </p:grpSpPr>
        <p:grpSp>
          <p:nvGrpSpPr>
            <p:cNvPr id="45" name="Group 44"/>
            <p:cNvGrpSpPr/>
            <p:nvPr/>
          </p:nvGrpSpPr>
          <p:grpSpPr>
            <a:xfrm>
              <a:off x="6572575" y="1844502"/>
              <a:ext cx="1796512" cy="2136096"/>
              <a:chOff x="1689630" y="2450878"/>
              <a:chExt cx="2519363" cy="2381564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1753130" y="4395566"/>
                <a:ext cx="2455863" cy="436876"/>
                <a:chOff x="5275263" y="3021536"/>
                <a:chExt cx="2455863" cy="436876"/>
              </a:xfrm>
            </p:grpSpPr>
            <p:sp>
              <p:nvSpPr>
                <p:cNvPr id="59" name="Line 15"/>
                <p:cNvSpPr>
                  <a:spLocks noChangeShapeType="1"/>
                </p:cNvSpPr>
                <p:nvPr/>
              </p:nvSpPr>
              <p:spPr bwMode="auto">
                <a:xfrm>
                  <a:off x="5275263" y="3458412"/>
                  <a:ext cx="245586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60" name="Line 16"/>
                <p:cNvSpPr>
                  <a:spLocks noChangeShapeType="1"/>
                </p:cNvSpPr>
                <p:nvPr/>
              </p:nvSpPr>
              <p:spPr bwMode="auto">
                <a:xfrm>
                  <a:off x="5275263" y="3021536"/>
                  <a:ext cx="245586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</p:grpSp>
          <p:grpSp>
            <p:nvGrpSpPr>
              <p:cNvPr id="47" name="Group 46"/>
              <p:cNvGrpSpPr>
                <a:grpSpLocks/>
              </p:cNvGrpSpPr>
              <p:nvPr/>
            </p:nvGrpSpPr>
            <p:grpSpPr bwMode="auto">
              <a:xfrm>
                <a:off x="1689630" y="2868391"/>
                <a:ext cx="995363" cy="1944687"/>
                <a:chOff x="3517900" y="2855795"/>
                <a:chExt cx="995363" cy="1944805"/>
              </a:xfrm>
            </p:grpSpPr>
            <p:sp>
              <p:nvSpPr>
                <p:cNvPr id="54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3517900" y="2855795"/>
                  <a:ext cx="99536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55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3751263" y="2855795"/>
                  <a:ext cx="0" cy="1944805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prstDash val="dash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56" name="Line 19"/>
                <p:cNvSpPr>
                  <a:spLocks noChangeShapeType="1"/>
                </p:cNvSpPr>
                <p:nvPr/>
              </p:nvSpPr>
              <p:spPr bwMode="auto">
                <a:xfrm>
                  <a:off x="4173538" y="2855795"/>
                  <a:ext cx="0" cy="152726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prstDash val="dash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</p:grpSp>
          <p:grpSp>
            <p:nvGrpSpPr>
              <p:cNvPr id="48" name="Group 47"/>
              <p:cNvGrpSpPr>
                <a:grpSpLocks/>
              </p:cNvGrpSpPr>
              <p:nvPr/>
            </p:nvGrpSpPr>
            <p:grpSpPr bwMode="auto">
              <a:xfrm>
                <a:off x="2988208" y="2450878"/>
                <a:ext cx="1100139" cy="2362200"/>
                <a:chOff x="4816474" y="2438400"/>
                <a:chExt cx="1100139" cy="2362200"/>
              </a:xfrm>
            </p:grpSpPr>
            <p:sp>
              <p:nvSpPr>
                <p:cNvPr id="49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5149849" y="2438400"/>
                  <a:ext cx="0" cy="1944688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prstDash val="dash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50" name="Line 21"/>
                <p:cNvSpPr>
                  <a:spLocks noChangeShapeType="1"/>
                </p:cNvSpPr>
                <p:nvPr/>
              </p:nvSpPr>
              <p:spPr bwMode="auto">
                <a:xfrm>
                  <a:off x="5556249" y="2438400"/>
                  <a:ext cx="0" cy="2362200"/>
                </a:xfrm>
                <a:prstGeom prst="line">
                  <a:avLst/>
                </a:prstGeom>
                <a:noFill/>
                <a:ln w="28575">
                  <a:solidFill>
                    <a:srgbClr val="339966"/>
                  </a:solidFill>
                  <a:prstDash val="dash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51" name="Line 22"/>
                <p:cNvSpPr>
                  <a:spLocks noChangeShapeType="1"/>
                </p:cNvSpPr>
                <p:nvPr/>
              </p:nvSpPr>
              <p:spPr bwMode="auto">
                <a:xfrm>
                  <a:off x="4816474" y="2438400"/>
                  <a:ext cx="1100139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</p:grpSp>
        </p:grpSp>
        <p:sp>
          <p:nvSpPr>
            <p:cNvPr id="66" name="TextBox 65"/>
            <p:cNvSpPr txBox="1"/>
            <p:nvPr/>
          </p:nvSpPr>
          <p:spPr>
            <a:xfrm>
              <a:off x="5695280" y="2704348"/>
              <a:ext cx="610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Arial"/>
                  <a:cs typeface="Arial"/>
                </a:rPr>
                <a:t>X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141345" y="1627573"/>
            <a:ext cx="2582334" cy="2045678"/>
            <a:chOff x="3112946" y="1857455"/>
            <a:chExt cx="2582334" cy="2136096"/>
          </a:xfrm>
        </p:grpSpPr>
        <p:grpSp>
          <p:nvGrpSpPr>
            <p:cNvPr id="29" name="Group 28"/>
            <p:cNvGrpSpPr/>
            <p:nvPr/>
          </p:nvGrpSpPr>
          <p:grpSpPr>
            <a:xfrm>
              <a:off x="3898768" y="1857455"/>
              <a:ext cx="1796512" cy="2136096"/>
              <a:chOff x="1689630" y="2450878"/>
              <a:chExt cx="2519363" cy="2381564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1753130" y="4395566"/>
                <a:ext cx="2455863" cy="436876"/>
                <a:chOff x="5275263" y="3021536"/>
                <a:chExt cx="2455863" cy="436876"/>
              </a:xfrm>
            </p:grpSpPr>
            <p:sp>
              <p:nvSpPr>
                <p:cNvPr id="43" name="Line 15"/>
                <p:cNvSpPr>
                  <a:spLocks noChangeShapeType="1"/>
                </p:cNvSpPr>
                <p:nvPr/>
              </p:nvSpPr>
              <p:spPr bwMode="auto">
                <a:xfrm>
                  <a:off x="5275263" y="3458412"/>
                  <a:ext cx="245586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44" name="Line 16"/>
                <p:cNvSpPr>
                  <a:spLocks noChangeShapeType="1"/>
                </p:cNvSpPr>
                <p:nvPr/>
              </p:nvSpPr>
              <p:spPr bwMode="auto">
                <a:xfrm>
                  <a:off x="5275263" y="3021536"/>
                  <a:ext cx="245586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</p:grpSp>
          <p:grpSp>
            <p:nvGrpSpPr>
              <p:cNvPr id="31" name="Group 30"/>
              <p:cNvGrpSpPr>
                <a:grpSpLocks/>
              </p:cNvGrpSpPr>
              <p:nvPr/>
            </p:nvGrpSpPr>
            <p:grpSpPr bwMode="auto">
              <a:xfrm>
                <a:off x="1689630" y="2868391"/>
                <a:ext cx="995363" cy="1944687"/>
                <a:chOff x="3517900" y="2855795"/>
                <a:chExt cx="995363" cy="1944805"/>
              </a:xfrm>
            </p:grpSpPr>
            <p:sp>
              <p:nvSpPr>
                <p:cNvPr id="38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3517900" y="2855795"/>
                  <a:ext cx="99536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39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3751263" y="2855795"/>
                  <a:ext cx="0" cy="1944805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40" name="Line 19"/>
                <p:cNvSpPr>
                  <a:spLocks noChangeShapeType="1"/>
                </p:cNvSpPr>
                <p:nvPr/>
              </p:nvSpPr>
              <p:spPr bwMode="auto">
                <a:xfrm>
                  <a:off x="4173538" y="2855795"/>
                  <a:ext cx="0" cy="152726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</p:grpSp>
          <p:grpSp>
            <p:nvGrpSpPr>
              <p:cNvPr id="32" name="Group 31"/>
              <p:cNvGrpSpPr>
                <a:grpSpLocks/>
              </p:cNvGrpSpPr>
              <p:nvPr/>
            </p:nvGrpSpPr>
            <p:grpSpPr bwMode="auto">
              <a:xfrm>
                <a:off x="2988203" y="2450878"/>
                <a:ext cx="1100138" cy="2362200"/>
                <a:chOff x="4816474" y="2438400"/>
                <a:chExt cx="1100139" cy="2362200"/>
              </a:xfrm>
            </p:grpSpPr>
            <p:sp>
              <p:nvSpPr>
                <p:cNvPr id="33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5149849" y="2438400"/>
                  <a:ext cx="0" cy="1944688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34" name="Line 21"/>
                <p:cNvSpPr>
                  <a:spLocks noChangeShapeType="1"/>
                </p:cNvSpPr>
                <p:nvPr/>
              </p:nvSpPr>
              <p:spPr bwMode="auto">
                <a:xfrm>
                  <a:off x="5556249" y="2438400"/>
                  <a:ext cx="0" cy="2362200"/>
                </a:xfrm>
                <a:prstGeom prst="line">
                  <a:avLst/>
                </a:prstGeom>
                <a:noFill/>
                <a:ln w="28575">
                  <a:solidFill>
                    <a:srgbClr val="339966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35" name="Line 22"/>
                <p:cNvSpPr>
                  <a:spLocks noChangeShapeType="1"/>
                </p:cNvSpPr>
                <p:nvPr/>
              </p:nvSpPr>
              <p:spPr bwMode="auto">
                <a:xfrm>
                  <a:off x="4816474" y="2438400"/>
                  <a:ext cx="1100139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</p:grpSp>
        </p:grpSp>
        <p:sp>
          <p:nvSpPr>
            <p:cNvPr id="67" name="TextBox 66"/>
            <p:cNvSpPr txBox="1"/>
            <p:nvPr/>
          </p:nvSpPr>
          <p:spPr>
            <a:xfrm>
              <a:off x="3112946" y="2704348"/>
              <a:ext cx="610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Arial"/>
                  <a:cs typeface="Arial"/>
                </a:rPr>
                <a:t>=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538082" y="1143314"/>
            <a:ext cx="3169679" cy="857916"/>
            <a:chOff x="5509683" y="1373196"/>
            <a:chExt cx="3169679" cy="857916"/>
          </a:xfrm>
        </p:grpSpPr>
        <p:sp>
          <p:nvSpPr>
            <p:cNvPr id="70" name="TextBox 69"/>
            <p:cNvSpPr txBox="1"/>
            <p:nvPr/>
          </p:nvSpPr>
          <p:spPr>
            <a:xfrm>
              <a:off x="6151098" y="1373196"/>
              <a:ext cx="1777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  <a:latin typeface="Arial"/>
                  <a:cs typeface="Arial"/>
                </a:rPr>
                <a:t>Spontaneous</a:t>
              </a:r>
            </a:p>
          </p:txBody>
        </p:sp>
        <p:sp>
          <p:nvSpPr>
            <p:cNvPr id="72" name="Freeform 71"/>
            <p:cNvSpPr/>
            <p:nvPr/>
          </p:nvSpPr>
          <p:spPr>
            <a:xfrm>
              <a:off x="5509683" y="1591723"/>
              <a:ext cx="660401" cy="639389"/>
            </a:xfrm>
            <a:custGeom>
              <a:avLst/>
              <a:gdLst>
                <a:gd name="connsiteX0" fmla="*/ 651934 w 651934"/>
                <a:gd name="connsiteY0" fmla="*/ 42449 h 632684"/>
                <a:gd name="connsiteX1" fmla="*/ 414867 w 651934"/>
                <a:gd name="connsiteY1" fmla="*/ 50916 h 632684"/>
                <a:gd name="connsiteX2" fmla="*/ 406400 w 651934"/>
                <a:gd name="connsiteY2" fmla="*/ 550449 h 632684"/>
                <a:gd name="connsiteX3" fmla="*/ 0 w 651934"/>
                <a:gd name="connsiteY3" fmla="*/ 626649 h 632684"/>
                <a:gd name="connsiteX0" fmla="*/ 660401 w 660401"/>
                <a:gd name="connsiteY0" fmla="*/ 22547 h 663582"/>
                <a:gd name="connsiteX1" fmla="*/ 414867 w 660401"/>
                <a:gd name="connsiteY1" fmla="*/ 81814 h 663582"/>
                <a:gd name="connsiteX2" fmla="*/ 406400 w 660401"/>
                <a:gd name="connsiteY2" fmla="*/ 581347 h 663582"/>
                <a:gd name="connsiteX3" fmla="*/ 0 w 660401"/>
                <a:gd name="connsiteY3" fmla="*/ 657547 h 663582"/>
                <a:gd name="connsiteX0" fmla="*/ 660401 w 660401"/>
                <a:gd name="connsiteY0" fmla="*/ 7805 h 648840"/>
                <a:gd name="connsiteX1" fmla="*/ 414867 w 660401"/>
                <a:gd name="connsiteY1" fmla="*/ 67072 h 648840"/>
                <a:gd name="connsiteX2" fmla="*/ 406400 w 660401"/>
                <a:gd name="connsiteY2" fmla="*/ 566605 h 648840"/>
                <a:gd name="connsiteX3" fmla="*/ 0 w 660401"/>
                <a:gd name="connsiteY3" fmla="*/ 642805 h 648840"/>
                <a:gd name="connsiteX0" fmla="*/ 660401 w 660401"/>
                <a:gd name="connsiteY0" fmla="*/ 134 h 638184"/>
                <a:gd name="connsiteX1" fmla="*/ 423334 w 660401"/>
                <a:gd name="connsiteY1" fmla="*/ 186401 h 638184"/>
                <a:gd name="connsiteX2" fmla="*/ 406400 w 660401"/>
                <a:gd name="connsiteY2" fmla="*/ 558934 h 638184"/>
                <a:gd name="connsiteX3" fmla="*/ 0 w 660401"/>
                <a:gd name="connsiteY3" fmla="*/ 635134 h 638184"/>
                <a:gd name="connsiteX0" fmla="*/ 660401 w 660401"/>
                <a:gd name="connsiteY0" fmla="*/ 264 h 639245"/>
                <a:gd name="connsiteX1" fmla="*/ 423334 w 660401"/>
                <a:gd name="connsiteY1" fmla="*/ 135731 h 639245"/>
                <a:gd name="connsiteX2" fmla="*/ 406400 w 660401"/>
                <a:gd name="connsiteY2" fmla="*/ 559064 h 639245"/>
                <a:gd name="connsiteX3" fmla="*/ 0 w 660401"/>
                <a:gd name="connsiteY3" fmla="*/ 635264 h 639245"/>
                <a:gd name="connsiteX0" fmla="*/ 660401 w 660401"/>
                <a:gd name="connsiteY0" fmla="*/ 408 h 639389"/>
                <a:gd name="connsiteX1" fmla="*/ 423334 w 660401"/>
                <a:gd name="connsiteY1" fmla="*/ 135875 h 639389"/>
                <a:gd name="connsiteX2" fmla="*/ 406400 w 660401"/>
                <a:gd name="connsiteY2" fmla="*/ 559208 h 639389"/>
                <a:gd name="connsiteX3" fmla="*/ 0 w 660401"/>
                <a:gd name="connsiteY3" fmla="*/ 635408 h 63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0401" h="639389">
                  <a:moveTo>
                    <a:pt x="660401" y="408"/>
                  </a:moveTo>
                  <a:cubicBezTo>
                    <a:pt x="418395" y="-3826"/>
                    <a:pt x="427567" y="23692"/>
                    <a:pt x="423334" y="135875"/>
                  </a:cubicBezTo>
                  <a:cubicBezTo>
                    <a:pt x="419101" y="248058"/>
                    <a:pt x="476956" y="475953"/>
                    <a:pt x="406400" y="559208"/>
                  </a:cubicBezTo>
                  <a:cubicBezTo>
                    <a:pt x="335844" y="642463"/>
                    <a:pt x="168627" y="645286"/>
                    <a:pt x="0" y="635408"/>
                  </a:cubicBezTo>
                </a:path>
              </a:pathLst>
            </a:custGeom>
            <a:ln>
              <a:solidFill>
                <a:srgbClr val="008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flipH="1">
              <a:off x="7750147" y="1583285"/>
              <a:ext cx="929215" cy="530607"/>
            </a:xfrm>
            <a:custGeom>
              <a:avLst/>
              <a:gdLst>
                <a:gd name="connsiteX0" fmla="*/ 651934 w 651934"/>
                <a:gd name="connsiteY0" fmla="*/ 42449 h 632684"/>
                <a:gd name="connsiteX1" fmla="*/ 414867 w 651934"/>
                <a:gd name="connsiteY1" fmla="*/ 50916 h 632684"/>
                <a:gd name="connsiteX2" fmla="*/ 406400 w 651934"/>
                <a:gd name="connsiteY2" fmla="*/ 550449 h 632684"/>
                <a:gd name="connsiteX3" fmla="*/ 0 w 651934"/>
                <a:gd name="connsiteY3" fmla="*/ 626649 h 632684"/>
                <a:gd name="connsiteX0" fmla="*/ 660401 w 660401"/>
                <a:gd name="connsiteY0" fmla="*/ 22547 h 663582"/>
                <a:gd name="connsiteX1" fmla="*/ 414867 w 660401"/>
                <a:gd name="connsiteY1" fmla="*/ 81814 h 663582"/>
                <a:gd name="connsiteX2" fmla="*/ 406400 w 660401"/>
                <a:gd name="connsiteY2" fmla="*/ 581347 h 663582"/>
                <a:gd name="connsiteX3" fmla="*/ 0 w 660401"/>
                <a:gd name="connsiteY3" fmla="*/ 657547 h 663582"/>
                <a:gd name="connsiteX0" fmla="*/ 660401 w 660401"/>
                <a:gd name="connsiteY0" fmla="*/ 7805 h 648840"/>
                <a:gd name="connsiteX1" fmla="*/ 414867 w 660401"/>
                <a:gd name="connsiteY1" fmla="*/ 67072 h 648840"/>
                <a:gd name="connsiteX2" fmla="*/ 406400 w 660401"/>
                <a:gd name="connsiteY2" fmla="*/ 566605 h 648840"/>
                <a:gd name="connsiteX3" fmla="*/ 0 w 660401"/>
                <a:gd name="connsiteY3" fmla="*/ 642805 h 648840"/>
                <a:gd name="connsiteX0" fmla="*/ 660401 w 660401"/>
                <a:gd name="connsiteY0" fmla="*/ 134 h 638184"/>
                <a:gd name="connsiteX1" fmla="*/ 423334 w 660401"/>
                <a:gd name="connsiteY1" fmla="*/ 186401 h 638184"/>
                <a:gd name="connsiteX2" fmla="*/ 406400 w 660401"/>
                <a:gd name="connsiteY2" fmla="*/ 558934 h 638184"/>
                <a:gd name="connsiteX3" fmla="*/ 0 w 660401"/>
                <a:gd name="connsiteY3" fmla="*/ 635134 h 638184"/>
                <a:gd name="connsiteX0" fmla="*/ 660401 w 660401"/>
                <a:gd name="connsiteY0" fmla="*/ 264 h 639245"/>
                <a:gd name="connsiteX1" fmla="*/ 423334 w 660401"/>
                <a:gd name="connsiteY1" fmla="*/ 135731 h 639245"/>
                <a:gd name="connsiteX2" fmla="*/ 406400 w 660401"/>
                <a:gd name="connsiteY2" fmla="*/ 559064 h 639245"/>
                <a:gd name="connsiteX3" fmla="*/ 0 w 660401"/>
                <a:gd name="connsiteY3" fmla="*/ 635264 h 639245"/>
                <a:gd name="connsiteX0" fmla="*/ 660401 w 660401"/>
                <a:gd name="connsiteY0" fmla="*/ 408 h 639389"/>
                <a:gd name="connsiteX1" fmla="*/ 423334 w 660401"/>
                <a:gd name="connsiteY1" fmla="*/ 135875 h 639389"/>
                <a:gd name="connsiteX2" fmla="*/ 406400 w 660401"/>
                <a:gd name="connsiteY2" fmla="*/ 559208 h 639389"/>
                <a:gd name="connsiteX3" fmla="*/ 0 w 660401"/>
                <a:gd name="connsiteY3" fmla="*/ 635408 h 639389"/>
                <a:gd name="connsiteX0" fmla="*/ 711320 w 711320"/>
                <a:gd name="connsiteY0" fmla="*/ 347 h 639194"/>
                <a:gd name="connsiteX1" fmla="*/ 29 w 711320"/>
                <a:gd name="connsiteY1" fmla="*/ 142164 h 639194"/>
                <a:gd name="connsiteX2" fmla="*/ 457319 w 711320"/>
                <a:gd name="connsiteY2" fmla="*/ 559147 h 639194"/>
                <a:gd name="connsiteX3" fmla="*/ 50919 w 711320"/>
                <a:gd name="connsiteY3" fmla="*/ 635347 h 639194"/>
                <a:gd name="connsiteX0" fmla="*/ 742975 w 742975"/>
                <a:gd name="connsiteY0" fmla="*/ 221 h 637063"/>
                <a:gd name="connsiteX1" fmla="*/ 31684 w 742975"/>
                <a:gd name="connsiteY1" fmla="*/ 142038 h 637063"/>
                <a:gd name="connsiteX2" fmla="*/ 120133 w 742975"/>
                <a:gd name="connsiteY2" fmla="*/ 533621 h 637063"/>
                <a:gd name="connsiteX3" fmla="*/ 82574 w 742975"/>
                <a:gd name="connsiteY3" fmla="*/ 635221 h 637063"/>
                <a:gd name="connsiteX0" fmla="*/ 807990 w 807990"/>
                <a:gd name="connsiteY0" fmla="*/ 221 h 637350"/>
                <a:gd name="connsiteX1" fmla="*/ 96699 w 807990"/>
                <a:gd name="connsiteY1" fmla="*/ 142038 h 637350"/>
                <a:gd name="connsiteX2" fmla="*/ 185148 w 807990"/>
                <a:gd name="connsiteY2" fmla="*/ 533621 h 637350"/>
                <a:gd name="connsiteX3" fmla="*/ 147589 w 807990"/>
                <a:gd name="connsiteY3" fmla="*/ 635221 h 637350"/>
                <a:gd name="connsiteX0" fmla="*/ 749597 w 749597"/>
                <a:gd name="connsiteY0" fmla="*/ 221 h 562707"/>
                <a:gd name="connsiteX1" fmla="*/ 38306 w 749597"/>
                <a:gd name="connsiteY1" fmla="*/ 142038 h 562707"/>
                <a:gd name="connsiteX2" fmla="*/ 126755 w 749597"/>
                <a:gd name="connsiteY2" fmla="*/ 533621 h 562707"/>
                <a:gd name="connsiteX3" fmla="*/ 389538 w 749597"/>
                <a:gd name="connsiteY3" fmla="*/ 527271 h 562707"/>
                <a:gd name="connsiteX0" fmla="*/ 749597 w 749597"/>
                <a:gd name="connsiteY0" fmla="*/ 221 h 562707"/>
                <a:gd name="connsiteX1" fmla="*/ 38306 w 749597"/>
                <a:gd name="connsiteY1" fmla="*/ 142038 h 562707"/>
                <a:gd name="connsiteX2" fmla="*/ 126755 w 749597"/>
                <a:gd name="connsiteY2" fmla="*/ 533621 h 562707"/>
                <a:gd name="connsiteX3" fmla="*/ 389538 w 749597"/>
                <a:gd name="connsiteY3" fmla="*/ 527271 h 562707"/>
                <a:gd name="connsiteX0" fmla="*/ 771053 w 771053"/>
                <a:gd name="connsiteY0" fmla="*/ 186 h 530607"/>
                <a:gd name="connsiteX1" fmla="*/ 59762 w 771053"/>
                <a:gd name="connsiteY1" fmla="*/ 142003 h 530607"/>
                <a:gd name="connsiteX2" fmla="*/ 79712 w 771053"/>
                <a:gd name="connsiteY2" fmla="*/ 463736 h 530607"/>
                <a:gd name="connsiteX3" fmla="*/ 410994 w 771053"/>
                <a:gd name="connsiteY3" fmla="*/ 527236 h 530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1053" h="530607">
                  <a:moveTo>
                    <a:pt x="771053" y="186"/>
                  </a:moveTo>
                  <a:cubicBezTo>
                    <a:pt x="529047" y="-4048"/>
                    <a:pt x="174985" y="64745"/>
                    <a:pt x="59762" y="142003"/>
                  </a:cubicBezTo>
                  <a:cubicBezTo>
                    <a:pt x="-55461" y="219261"/>
                    <a:pt x="21173" y="399531"/>
                    <a:pt x="79712" y="463736"/>
                  </a:cubicBezTo>
                  <a:cubicBezTo>
                    <a:pt x="138251" y="527941"/>
                    <a:pt x="252933" y="537114"/>
                    <a:pt x="410994" y="527236"/>
                  </a:cubicBezTo>
                </a:path>
              </a:pathLst>
            </a:custGeom>
            <a:ln>
              <a:solidFill>
                <a:srgbClr val="008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5752079" y="4088087"/>
            <a:ext cx="2673806" cy="2045678"/>
            <a:chOff x="5761748" y="4104720"/>
            <a:chExt cx="2673806" cy="2045678"/>
          </a:xfrm>
        </p:grpSpPr>
        <p:grpSp>
          <p:nvGrpSpPr>
            <p:cNvPr id="89" name="Group 88"/>
            <p:cNvGrpSpPr/>
            <p:nvPr/>
          </p:nvGrpSpPr>
          <p:grpSpPr>
            <a:xfrm>
              <a:off x="5761748" y="4104720"/>
              <a:ext cx="2673806" cy="2045678"/>
              <a:chOff x="5695280" y="1844502"/>
              <a:chExt cx="2673806" cy="2136096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6617855" y="1844502"/>
                <a:ext cx="1751231" cy="2136096"/>
                <a:chOff x="1753130" y="2450878"/>
                <a:chExt cx="2455863" cy="2381564"/>
              </a:xfrm>
            </p:grpSpPr>
            <p:grpSp>
              <p:nvGrpSpPr>
                <p:cNvPr id="92" name="Group 91"/>
                <p:cNvGrpSpPr/>
                <p:nvPr/>
              </p:nvGrpSpPr>
              <p:grpSpPr>
                <a:xfrm>
                  <a:off x="1753130" y="4395566"/>
                  <a:ext cx="2455863" cy="436876"/>
                  <a:chOff x="5275263" y="3021536"/>
                  <a:chExt cx="2455863" cy="436876"/>
                </a:xfrm>
              </p:grpSpPr>
              <p:sp>
                <p:nvSpPr>
                  <p:cNvPr id="101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5275263" y="3458412"/>
                    <a:ext cx="2455863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102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5275263" y="3021536"/>
                    <a:ext cx="2455863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94" name="Group 93"/>
                <p:cNvGrpSpPr>
                  <a:grpSpLocks/>
                </p:cNvGrpSpPr>
                <p:nvPr/>
              </p:nvGrpSpPr>
              <p:grpSpPr bwMode="auto">
                <a:xfrm>
                  <a:off x="2988208" y="2450878"/>
                  <a:ext cx="1100139" cy="2362200"/>
                  <a:chOff x="4816474" y="2438400"/>
                  <a:chExt cx="1100139" cy="2362200"/>
                </a:xfrm>
              </p:grpSpPr>
              <p:sp>
                <p:nvSpPr>
                  <p:cNvPr id="95" name="Line 2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49849" y="2438400"/>
                    <a:ext cx="0" cy="1944688"/>
                  </a:xfrm>
                  <a:prstGeom prst="line">
                    <a:avLst/>
                  </a:prstGeom>
                  <a:noFill/>
                  <a:ln w="28575">
                    <a:solidFill>
                      <a:srgbClr val="FF9933"/>
                    </a:solidFill>
                    <a:prstDash val="dash"/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96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5556249" y="2438400"/>
                    <a:ext cx="0" cy="2362200"/>
                  </a:xfrm>
                  <a:prstGeom prst="line">
                    <a:avLst/>
                  </a:prstGeom>
                  <a:noFill/>
                  <a:ln w="28575">
                    <a:solidFill>
                      <a:srgbClr val="339966"/>
                    </a:solidFill>
                    <a:prstDash val="dash"/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97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4816474" y="2438400"/>
                    <a:ext cx="1100139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</p:grpSp>
          <p:sp>
            <p:nvSpPr>
              <p:cNvPr id="91" name="TextBox 90"/>
              <p:cNvSpPr txBox="1"/>
              <p:nvPr/>
            </p:nvSpPr>
            <p:spPr>
              <a:xfrm>
                <a:off x="5695280" y="2704348"/>
                <a:ext cx="6109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latin typeface="Arial"/>
                    <a:cs typeface="Arial"/>
                  </a:rPr>
                  <a:t>X</a:t>
                </a:r>
              </a:p>
            </p:txBody>
          </p:sp>
        </p:grpSp>
        <p:sp>
          <p:nvSpPr>
            <p:cNvPr id="103" name="Line 20"/>
            <p:cNvSpPr>
              <a:spLocks noChangeShapeType="1"/>
            </p:cNvSpPr>
            <p:nvPr/>
          </p:nvSpPr>
          <p:spPr bwMode="auto">
            <a:xfrm flipV="1">
              <a:off x="6868047" y="4116471"/>
              <a:ext cx="0" cy="1670417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p:sp>
          <p:nvSpPr>
            <p:cNvPr id="104" name="Line 21"/>
            <p:cNvSpPr>
              <a:spLocks noChangeShapeType="1"/>
            </p:cNvSpPr>
            <p:nvPr/>
          </p:nvSpPr>
          <p:spPr bwMode="auto">
            <a:xfrm>
              <a:off x="7088982" y="4104720"/>
              <a:ext cx="0" cy="2029045"/>
            </a:xfrm>
            <a:prstGeom prst="line">
              <a:avLst/>
            </a:prstGeom>
            <a:noFill/>
            <a:ln w="28575">
              <a:solidFill>
                <a:srgbClr val="33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p:sp>
          <p:nvSpPr>
            <p:cNvPr id="105" name="Line 22"/>
            <p:cNvSpPr>
              <a:spLocks noChangeShapeType="1"/>
            </p:cNvSpPr>
            <p:nvPr/>
          </p:nvSpPr>
          <p:spPr bwMode="auto">
            <a:xfrm>
              <a:off x="6561463" y="4104720"/>
              <a:ext cx="7844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3147857" y="4475099"/>
            <a:ext cx="2582334" cy="1704284"/>
            <a:chOff x="3147857" y="4475099"/>
            <a:chExt cx="2582334" cy="1704284"/>
          </a:xfrm>
        </p:grpSpPr>
        <p:grpSp>
          <p:nvGrpSpPr>
            <p:cNvPr id="75" name="Group 74"/>
            <p:cNvGrpSpPr/>
            <p:nvPr/>
          </p:nvGrpSpPr>
          <p:grpSpPr>
            <a:xfrm>
              <a:off x="3147857" y="4492334"/>
              <a:ext cx="2582334" cy="1687049"/>
              <a:chOff x="3112946" y="2231935"/>
              <a:chExt cx="2582334" cy="1761616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3898768" y="2231935"/>
                <a:ext cx="1796512" cy="1761616"/>
                <a:chOff x="1689630" y="2868391"/>
                <a:chExt cx="2519363" cy="1964051"/>
              </a:xfrm>
            </p:grpSpPr>
            <p:grpSp>
              <p:nvGrpSpPr>
                <p:cNvPr id="78" name="Group 77"/>
                <p:cNvGrpSpPr/>
                <p:nvPr/>
              </p:nvGrpSpPr>
              <p:grpSpPr>
                <a:xfrm>
                  <a:off x="1753130" y="4395566"/>
                  <a:ext cx="2455863" cy="436876"/>
                  <a:chOff x="5275263" y="3021536"/>
                  <a:chExt cx="2455863" cy="436876"/>
                </a:xfrm>
              </p:grpSpPr>
              <p:sp>
                <p:nvSpPr>
                  <p:cNvPr id="87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5275263" y="3458412"/>
                    <a:ext cx="2455863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88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5275263" y="3021536"/>
                    <a:ext cx="2455863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79" name="Group 78"/>
                <p:cNvGrpSpPr>
                  <a:grpSpLocks/>
                </p:cNvGrpSpPr>
                <p:nvPr/>
              </p:nvGrpSpPr>
              <p:grpSpPr bwMode="auto">
                <a:xfrm>
                  <a:off x="1689630" y="2868391"/>
                  <a:ext cx="995363" cy="1944687"/>
                  <a:chOff x="3517900" y="2855795"/>
                  <a:chExt cx="995363" cy="1944805"/>
                </a:xfrm>
              </p:grpSpPr>
              <p:sp>
                <p:nvSpPr>
                  <p:cNvPr id="84" name="Line 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17900" y="2855795"/>
                    <a:ext cx="995363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85" name="Line 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51263" y="2855795"/>
                    <a:ext cx="0" cy="1944805"/>
                  </a:xfrm>
                  <a:prstGeom prst="line">
                    <a:avLst/>
                  </a:prstGeom>
                  <a:noFill/>
                  <a:ln w="28575">
                    <a:solidFill>
                      <a:srgbClr val="FF9933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86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4173538" y="2855795"/>
                    <a:ext cx="0" cy="1527268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</p:grpSp>
          <p:sp>
            <p:nvSpPr>
              <p:cNvPr id="77" name="TextBox 76"/>
              <p:cNvSpPr txBox="1"/>
              <p:nvPr/>
            </p:nvSpPr>
            <p:spPr>
              <a:xfrm>
                <a:off x="3112946" y="2704348"/>
                <a:ext cx="6109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latin typeface="Arial"/>
                    <a:cs typeface="Arial"/>
                  </a:rPr>
                  <a:t>=</a:t>
                </a:r>
              </a:p>
            </p:txBody>
          </p:sp>
        </p:grpSp>
        <p:sp>
          <p:nvSpPr>
            <p:cNvPr id="106" name="Line 17"/>
            <p:cNvSpPr>
              <a:spLocks noChangeShapeType="1"/>
            </p:cNvSpPr>
            <p:nvPr/>
          </p:nvSpPr>
          <p:spPr bwMode="auto">
            <a:xfrm flipV="1">
              <a:off x="4954181" y="4475099"/>
              <a:ext cx="7097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p:sp>
          <p:nvSpPr>
            <p:cNvPr id="107" name="Line 18"/>
            <p:cNvSpPr>
              <a:spLocks noChangeShapeType="1"/>
            </p:cNvSpPr>
            <p:nvPr/>
          </p:nvSpPr>
          <p:spPr bwMode="auto">
            <a:xfrm flipV="1">
              <a:off x="5120588" y="4475099"/>
              <a:ext cx="0" cy="1670416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p:sp>
          <p:nvSpPr>
            <p:cNvPr id="108" name="Line 19"/>
            <p:cNvSpPr>
              <a:spLocks noChangeShapeType="1"/>
            </p:cNvSpPr>
            <p:nvPr/>
          </p:nvSpPr>
          <p:spPr bwMode="auto">
            <a:xfrm>
              <a:off x="5421704" y="4475099"/>
              <a:ext cx="0" cy="131178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4210934" y="6224919"/>
            <a:ext cx="137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SRS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6876060" y="6202720"/>
            <a:ext cx="137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as-Raman</a:t>
            </a:r>
          </a:p>
        </p:txBody>
      </p:sp>
      <p:grpSp>
        <p:nvGrpSpPr>
          <p:cNvPr id="113" name="Group 112"/>
          <p:cNvGrpSpPr/>
          <p:nvPr/>
        </p:nvGrpSpPr>
        <p:grpSpPr>
          <a:xfrm>
            <a:off x="510209" y="1633941"/>
            <a:ext cx="2429401" cy="2045678"/>
            <a:chOff x="1372130" y="2450878"/>
            <a:chExt cx="3406904" cy="2381564"/>
          </a:xfrm>
        </p:grpSpPr>
        <p:grpSp>
          <p:nvGrpSpPr>
            <p:cNvPr id="114" name="Group 113"/>
            <p:cNvGrpSpPr/>
            <p:nvPr/>
          </p:nvGrpSpPr>
          <p:grpSpPr>
            <a:xfrm>
              <a:off x="1753130" y="4395566"/>
              <a:ext cx="2455863" cy="436876"/>
              <a:chOff x="5275263" y="3021536"/>
              <a:chExt cx="2455863" cy="436876"/>
            </a:xfrm>
          </p:grpSpPr>
          <p:sp>
            <p:nvSpPr>
              <p:cNvPr id="127" name="Line 15"/>
              <p:cNvSpPr>
                <a:spLocks noChangeShapeType="1"/>
              </p:cNvSpPr>
              <p:nvPr/>
            </p:nvSpPr>
            <p:spPr bwMode="auto">
              <a:xfrm>
                <a:off x="5275263" y="3458412"/>
                <a:ext cx="245586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28" name="Line 16"/>
              <p:cNvSpPr>
                <a:spLocks noChangeShapeType="1"/>
              </p:cNvSpPr>
              <p:nvPr/>
            </p:nvSpPr>
            <p:spPr bwMode="auto">
              <a:xfrm>
                <a:off x="5275263" y="3021536"/>
                <a:ext cx="245586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</p:grpSp>
        <p:grpSp>
          <p:nvGrpSpPr>
            <p:cNvPr id="115" name="Group 114"/>
            <p:cNvGrpSpPr>
              <a:grpSpLocks/>
            </p:cNvGrpSpPr>
            <p:nvPr/>
          </p:nvGrpSpPr>
          <p:grpSpPr bwMode="auto">
            <a:xfrm>
              <a:off x="1372130" y="2868391"/>
              <a:ext cx="1609725" cy="1944687"/>
              <a:chOff x="3200400" y="2855795"/>
              <a:chExt cx="1609725" cy="1944805"/>
            </a:xfrm>
          </p:grpSpPr>
          <p:sp>
            <p:nvSpPr>
              <p:cNvPr id="122" name="Line 17"/>
              <p:cNvSpPr>
                <a:spLocks noChangeShapeType="1"/>
              </p:cNvSpPr>
              <p:nvPr/>
            </p:nvSpPr>
            <p:spPr bwMode="auto">
              <a:xfrm flipV="1">
                <a:off x="3517900" y="2855795"/>
                <a:ext cx="99536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23" name="Line 18"/>
              <p:cNvSpPr>
                <a:spLocks noChangeShapeType="1"/>
              </p:cNvSpPr>
              <p:nvPr/>
            </p:nvSpPr>
            <p:spPr bwMode="auto">
              <a:xfrm flipV="1">
                <a:off x="3751263" y="2855795"/>
                <a:ext cx="0" cy="1944805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24" name="Line 19"/>
              <p:cNvSpPr>
                <a:spLocks noChangeShapeType="1"/>
              </p:cNvSpPr>
              <p:nvPr/>
            </p:nvSpPr>
            <p:spPr bwMode="auto">
              <a:xfrm>
                <a:off x="4173538" y="2855795"/>
                <a:ext cx="0" cy="152726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25" name="Text Box 25"/>
              <p:cNvSpPr txBox="1">
                <a:spLocks noChangeArrowheads="1"/>
              </p:cNvSpPr>
              <p:nvPr/>
            </p:nvSpPr>
            <p:spPr bwMode="auto">
              <a:xfrm>
                <a:off x="3200400" y="3581326"/>
                <a:ext cx="1016000" cy="3385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600">
                    <a:latin typeface="Symbol" charset="0"/>
                  </a:rPr>
                  <a:t>ω</a:t>
                </a:r>
                <a:r>
                  <a:rPr lang="en-US" sz="1600" baseline="-25000"/>
                  <a:t>1</a:t>
                </a:r>
              </a:p>
            </p:txBody>
          </p:sp>
          <p:sp>
            <p:nvSpPr>
              <p:cNvPr id="126" name="Text Box 26"/>
              <p:cNvSpPr txBox="1">
                <a:spLocks noChangeArrowheads="1"/>
              </p:cNvSpPr>
              <p:nvPr/>
            </p:nvSpPr>
            <p:spPr bwMode="auto">
              <a:xfrm>
                <a:off x="4191000" y="3581326"/>
                <a:ext cx="619125" cy="3385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600">
                    <a:latin typeface="Symbol" charset="0"/>
                  </a:rPr>
                  <a:t>ω</a:t>
                </a:r>
                <a:r>
                  <a:rPr lang="en-US" sz="1600" baseline="-25000"/>
                  <a:t>2</a:t>
                </a:r>
              </a:p>
            </p:txBody>
          </p:sp>
        </p:grpSp>
        <p:grpSp>
          <p:nvGrpSpPr>
            <p:cNvPr id="116" name="Group 115"/>
            <p:cNvGrpSpPr>
              <a:grpSpLocks/>
            </p:cNvGrpSpPr>
            <p:nvPr/>
          </p:nvGrpSpPr>
          <p:grpSpPr bwMode="auto">
            <a:xfrm>
              <a:off x="2824886" y="2450878"/>
              <a:ext cx="1954148" cy="2362200"/>
              <a:chOff x="4653155" y="2438400"/>
              <a:chExt cx="1954149" cy="2362200"/>
            </a:xfrm>
          </p:grpSpPr>
          <p:sp>
            <p:nvSpPr>
              <p:cNvPr id="117" name="Line 20"/>
              <p:cNvSpPr>
                <a:spLocks noChangeShapeType="1"/>
              </p:cNvSpPr>
              <p:nvPr/>
            </p:nvSpPr>
            <p:spPr bwMode="auto">
              <a:xfrm flipV="1">
                <a:off x="5149849" y="2438400"/>
                <a:ext cx="0" cy="1944688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18" name="Line 21"/>
              <p:cNvSpPr>
                <a:spLocks noChangeShapeType="1"/>
              </p:cNvSpPr>
              <p:nvPr/>
            </p:nvSpPr>
            <p:spPr bwMode="auto">
              <a:xfrm>
                <a:off x="5556249" y="2438400"/>
                <a:ext cx="0" cy="2362200"/>
              </a:xfrm>
              <a:prstGeom prst="line">
                <a:avLst/>
              </a:prstGeom>
              <a:noFill/>
              <a:ln w="28575">
                <a:solidFill>
                  <a:srgbClr val="3399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19" name="Line 22"/>
              <p:cNvSpPr>
                <a:spLocks noChangeShapeType="1"/>
              </p:cNvSpPr>
              <p:nvPr/>
            </p:nvSpPr>
            <p:spPr bwMode="auto">
              <a:xfrm>
                <a:off x="4816474" y="2438400"/>
                <a:ext cx="110013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20" name="Text Box 27"/>
              <p:cNvSpPr txBox="1">
                <a:spLocks noChangeArrowheads="1"/>
              </p:cNvSpPr>
              <p:nvPr/>
            </p:nvSpPr>
            <p:spPr bwMode="auto">
              <a:xfrm>
                <a:off x="4653155" y="2884488"/>
                <a:ext cx="65405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600">
                    <a:latin typeface="Symbol" charset="0"/>
                  </a:rPr>
                  <a:t>ω</a:t>
                </a:r>
                <a:r>
                  <a:rPr lang="en-US" sz="1600" baseline="-25000"/>
                  <a:t>3</a:t>
                </a:r>
              </a:p>
            </p:txBody>
          </p:sp>
          <p:sp>
            <p:nvSpPr>
              <p:cNvPr id="121" name="Text Box 28"/>
              <p:cNvSpPr txBox="1">
                <a:spLocks noChangeArrowheads="1"/>
              </p:cNvSpPr>
              <p:nvPr/>
            </p:nvSpPr>
            <p:spPr bwMode="auto">
              <a:xfrm>
                <a:off x="5591303" y="2895600"/>
                <a:ext cx="1016001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600">
                    <a:latin typeface="Symbol" charset="0"/>
                  </a:rPr>
                  <a:t>ω</a:t>
                </a:r>
                <a:r>
                  <a:rPr lang="en-US" sz="1600" baseline="-25000"/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7078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27185"/>
            <a:ext cx="9144000" cy="744844"/>
          </a:xfrm>
        </p:spPr>
        <p:txBody>
          <a:bodyPr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CARS versus Raman (single molecules)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35072" y="1026665"/>
            <a:ext cx="6380809" cy="2489531"/>
            <a:chOff x="1135072" y="1026665"/>
            <a:chExt cx="6380809" cy="2489531"/>
          </a:xfrm>
        </p:grpSpPr>
        <p:grpSp>
          <p:nvGrpSpPr>
            <p:cNvPr id="89" name="Group 88"/>
            <p:cNvGrpSpPr/>
            <p:nvPr/>
          </p:nvGrpSpPr>
          <p:grpSpPr>
            <a:xfrm>
              <a:off x="4842075" y="1026665"/>
              <a:ext cx="2673806" cy="2045678"/>
              <a:chOff x="5695280" y="1844502"/>
              <a:chExt cx="2673806" cy="2136096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6617855" y="1844502"/>
                <a:ext cx="1751231" cy="2136096"/>
                <a:chOff x="1753130" y="2450878"/>
                <a:chExt cx="2455863" cy="2381564"/>
              </a:xfrm>
            </p:grpSpPr>
            <p:grpSp>
              <p:nvGrpSpPr>
                <p:cNvPr id="92" name="Group 91"/>
                <p:cNvGrpSpPr/>
                <p:nvPr/>
              </p:nvGrpSpPr>
              <p:grpSpPr>
                <a:xfrm>
                  <a:off x="1753130" y="4395566"/>
                  <a:ext cx="2455863" cy="436876"/>
                  <a:chOff x="5275263" y="3021536"/>
                  <a:chExt cx="2455863" cy="436876"/>
                </a:xfrm>
              </p:grpSpPr>
              <p:sp>
                <p:nvSpPr>
                  <p:cNvPr id="101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5275263" y="3458412"/>
                    <a:ext cx="2455863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102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5275263" y="3021536"/>
                    <a:ext cx="2455863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94" name="Group 93"/>
                <p:cNvGrpSpPr>
                  <a:grpSpLocks/>
                </p:cNvGrpSpPr>
                <p:nvPr/>
              </p:nvGrpSpPr>
              <p:grpSpPr bwMode="auto">
                <a:xfrm>
                  <a:off x="2988208" y="2450878"/>
                  <a:ext cx="1100139" cy="2362200"/>
                  <a:chOff x="4816474" y="2438400"/>
                  <a:chExt cx="1100139" cy="2362200"/>
                </a:xfrm>
              </p:grpSpPr>
              <p:sp>
                <p:nvSpPr>
                  <p:cNvPr id="95" name="Line 2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49849" y="2438400"/>
                    <a:ext cx="0" cy="1944688"/>
                  </a:xfrm>
                  <a:prstGeom prst="line">
                    <a:avLst/>
                  </a:prstGeom>
                  <a:noFill/>
                  <a:ln w="28575">
                    <a:solidFill>
                      <a:srgbClr val="FF9933"/>
                    </a:solidFill>
                    <a:prstDash val="dash"/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96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5556249" y="2438400"/>
                    <a:ext cx="0" cy="2362200"/>
                  </a:xfrm>
                  <a:prstGeom prst="line">
                    <a:avLst/>
                  </a:prstGeom>
                  <a:noFill/>
                  <a:ln w="28575">
                    <a:solidFill>
                      <a:srgbClr val="339966"/>
                    </a:solidFill>
                    <a:prstDash val="dash"/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97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4816474" y="2438400"/>
                    <a:ext cx="1100139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</p:grpSp>
          <p:sp>
            <p:nvSpPr>
              <p:cNvPr id="91" name="TextBox 90"/>
              <p:cNvSpPr txBox="1"/>
              <p:nvPr/>
            </p:nvSpPr>
            <p:spPr>
              <a:xfrm>
                <a:off x="5695280" y="2704348"/>
                <a:ext cx="6109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latin typeface="Arial"/>
                    <a:cs typeface="Arial"/>
                  </a:rPr>
                  <a:t>X</a:t>
                </a:r>
              </a:p>
            </p:txBody>
          </p:sp>
        </p:grpSp>
        <p:sp>
          <p:nvSpPr>
            <p:cNvPr id="103" name="Line 20"/>
            <p:cNvSpPr>
              <a:spLocks noChangeShapeType="1"/>
            </p:cNvSpPr>
            <p:nvPr/>
          </p:nvSpPr>
          <p:spPr bwMode="auto">
            <a:xfrm flipV="1">
              <a:off x="5879514" y="1026665"/>
              <a:ext cx="0" cy="1670417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p:sp>
          <p:nvSpPr>
            <p:cNvPr id="104" name="Line 21"/>
            <p:cNvSpPr>
              <a:spLocks noChangeShapeType="1"/>
            </p:cNvSpPr>
            <p:nvPr/>
          </p:nvSpPr>
          <p:spPr bwMode="auto">
            <a:xfrm>
              <a:off x="6169309" y="1026665"/>
              <a:ext cx="0" cy="2029045"/>
            </a:xfrm>
            <a:prstGeom prst="line">
              <a:avLst/>
            </a:prstGeom>
            <a:noFill/>
            <a:ln w="28575">
              <a:solidFill>
                <a:srgbClr val="33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p:sp>
          <p:nvSpPr>
            <p:cNvPr id="105" name="Line 22"/>
            <p:cNvSpPr>
              <a:spLocks noChangeShapeType="1"/>
            </p:cNvSpPr>
            <p:nvPr/>
          </p:nvSpPr>
          <p:spPr bwMode="auto">
            <a:xfrm>
              <a:off x="5641790" y="1026665"/>
              <a:ext cx="7844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2228184" y="1397044"/>
              <a:ext cx="2582334" cy="2119152"/>
              <a:chOff x="2642512" y="1596433"/>
              <a:chExt cx="2582334" cy="2119152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2642512" y="1613668"/>
                <a:ext cx="2582334" cy="1687049"/>
                <a:chOff x="3112946" y="2231935"/>
                <a:chExt cx="2582334" cy="1761616"/>
              </a:xfrm>
            </p:grpSpPr>
            <p:grpSp>
              <p:nvGrpSpPr>
                <p:cNvPr id="76" name="Group 75"/>
                <p:cNvGrpSpPr/>
                <p:nvPr/>
              </p:nvGrpSpPr>
              <p:grpSpPr>
                <a:xfrm>
                  <a:off x="3898768" y="2231935"/>
                  <a:ext cx="1796512" cy="1761616"/>
                  <a:chOff x="1689630" y="2868391"/>
                  <a:chExt cx="2519363" cy="1964051"/>
                </a:xfrm>
              </p:grpSpPr>
              <p:grpSp>
                <p:nvGrpSpPr>
                  <p:cNvPr id="78" name="Group 77"/>
                  <p:cNvGrpSpPr/>
                  <p:nvPr/>
                </p:nvGrpSpPr>
                <p:grpSpPr>
                  <a:xfrm>
                    <a:off x="1753130" y="4395566"/>
                    <a:ext cx="2455863" cy="436876"/>
                    <a:chOff x="5275263" y="3021536"/>
                    <a:chExt cx="2455863" cy="436876"/>
                  </a:xfrm>
                </p:grpSpPr>
                <p:sp>
                  <p:nvSpPr>
                    <p:cNvPr id="87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263" y="3458412"/>
                      <a:ext cx="2455863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8" name="Line 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263" y="3021536"/>
                      <a:ext cx="2455863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79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1689630" y="2868391"/>
                    <a:ext cx="995363" cy="1944687"/>
                    <a:chOff x="3517900" y="2855795"/>
                    <a:chExt cx="995363" cy="1944805"/>
                  </a:xfrm>
                </p:grpSpPr>
                <p:sp>
                  <p:nvSpPr>
                    <p:cNvPr id="84" name="Line 1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517900" y="2855795"/>
                      <a:ext cx="995363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prstDash val="sysDot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5" name="Line 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51263" y="2855795"/>
                      <a:ext cx="0" cy="194480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9933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6" name="Line 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73538" y="2855795"/>
                      <a:ext cx="0" cy="152726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sp>
              <p:nvSpPr>
                <p:cNvPr id="77" name="TextBox 76"/>
                <p:cNvSpPr txBox="1"/>
                <p:nvPr/>
              </p:nvSpPr>
              <p:spPr>
                <a:xfrm>
                  <a:off x="3112946" y="2704348"/>
                  <a:ext cx="61094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>
                      <a:latin typeface="Arial"/>
                      <a:cs typeface="Arial"/>
                    </a:rPr>
                    <a:t>=</a:t>
                  </a:r>
                </a:p>
              </p:txBody>
            </p:sp>
          </p:grpSp>
          <p:sp>
            <p:nvSpPr>
              <p:cNvPr id="106" name="Line 17"/>
              <p:cNvSpPr>
                <a:spLocks noChangeShapeType="1"/>
              </p:cNvSpPr>
              <p:nvPr/>
            </p:nvSpPr>
            <p:spPr bwMode="auto">
              <a:xfrm flipV="1">
                <a:off x="4448836" y="1596433"/>
                <a:ext cx="7097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07" name="Line 18"/>
              <p:cNvSpPr>
                <a:spLocks noChangeShapeType="1"/>
              </p:cNvSpPr>
              <p:nvPr/>
            </p:nvSpPr>
            <p:spPr bwMode="auto">
              <a:xfrm flipV="1">
                <a:off x="4615243" y="1596433"/>
                <a:ext cx="0" cy="1670416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08" name="Line 19"/>
              <p:cNvSpPr>
                <a:spLocks noChangeShapeType="1"/>
              </p:cNvSpPr>
              <p:nvPr/>
            </p:nvSpPr>
            <p:spPr bwMode="auto">
              <a:xfrm>
                <a:off x="4916359" y="1596433"/>
                <a:ext cx="0" cy="131178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3705589" y="3346253"/>
                <a:ext cx="13779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latin typeface="Arial"/>
                    <a:cs typeface="Arial"/>
                  </a:rPr>
                  <a:t>SRS</a:t>
                </a:r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5956387" y="3124665"/>
              <a:ext cx="1377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Arial"/>
                  <a:cs typeface="Arial"/>
                </a:rPr>
                <a:t>as-Raman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35072" y="1866695"/>
              <a:ext cx="1430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Arial"/>
                  <a:cs typeface="Arial"/>
                </a:rPr>
                <a:t>CARS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19739" y="3826518"/>
            <a:ext cx="6296142" cy="2119152"/>
            <a:chOff x="1219739" y="3826518"/>
            <a:chExt cx="6296142" cy="2119152"/>
          </a:xfrm>
        </p:grpSpPr>
        <p:sp>
          <p:nvSpPr>
            <p:cNvPr id="93" name="TextBox 92"/>
            <p:cNvSpPr txBox="1"/>
            <p:nvPr/>
          </p:nvSpPr>
          <p:spPr>
            <a:xfrm>
              <a:off x="1219739" y="4516762"/>
              <a:ext cx="1430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Arial"/>
                  <a:cs typeface="Arial"/>
                </a:rPr>
                <a:t>Raman</a:t>
              </a:r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2260467" y="3826518"/>
              <a:ext cx="5255414" cy="2119152"/>
              <a:chOff x="-30568" y="1596433"/>
              <a:chExt cx="5255414" cy="2119152"/>
            </a:xfrm>
          </p:grpSpPr>
          <p:grpSp>
            <p:nvGrpSpPr>
              <p:cNvPr id="133" name="Group 132"/>
              <p:cNvGrpSpPr/>
              <p:nvPr/>
            </p:nvGrpSpPr>
            <p:grpSpPr>
              <a:xfrm>
                <a:off x="-30568" y="1613668"/>
                <a:ext cx="5255414" cy="1687049"/>
                <a:chOff x="439866" y="2231935"/>
                <a:chExt cx="5255414" cy="1761616"/>
              </a:xfrm>
            </p:grpSpPr>
            <p:grpSp>
              <p:nvGrpSpPr>
                <p:cNvPr id="138" name="Group 137"/>
                <p:cNvGrpSpPr/>
                <p:nvPr/>
              </p:nvGrpSpPr>
              <p:grpSpPr>
                <a:xfrm>
                  <a:off x="3898768" y="2231935"/>
                  <a:ext cx="1796512" cy="1761616"/>
                  <a:chOff x="1689630" y="2868391"/>
                  <a:chExt cx="2519363" cy="1964051"/>
                </a:xfrm>
              </p:grpSpPr>
              <p:grpSp>
                <p:nvGrpSpPr>
                  <p:cNvPr id="140" name="Group 139"/>
                  <p:cNvGrpSpPr/>
                  <p:nvPr/>
                </p:nvGrpSpPr>
                <p:grpSpPr>
                  <a:xfrm>
                    <a:off x="1753130" y="4395566"/>
                    <a:ext cx="2455863" cy="436876"/>
                    <a:chOff x="5275263" y="3021536"/>
                    <a:chExt cx="2455863" cy="436876"/>
                  </a:xfrm>
                </p:grpSpPr>
                <p:sp>
                  <p:nvSpPr>
                    <p:cNvPr id="145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263" y="3458412"/>
                      <a:ext cx="2455863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46" name="Line 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263" y="3021536"/>
                      <a:ext cx="2455863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41" name="Group 140"/>
                  <p:cNvGrpSpPr>
                    <a:grpSpLocks/>
                  </p:cNvGrpSpPr>
                  <p:nvPr/>
                </p:nvGrpSpPr>
                <p:grpSpPr bwMode="auto">
                  <a:xfrm>
                    <a:off x="1689630" y="2868391"/>
                    <a:ext cx="995363" cy="1944687"/>
                    <a:chOff x="3517900" y="2855795"/>
                    <a:chExt cx="995363" cy="1944805"/>
                  </a:xfrm>
                </p:grpSpPr>
                <p:sp>
                  <p:nvSpPr>
                    <p:cNvPr id="142" name="Line 1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517900" y="2855795"/>
                      <a:ext cx="995363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prstDash val="sysDot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43" name="Line 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51263" y="2855795"/>
                      <a:ext cx="0" cy="194480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9933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44" name="Line 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73538" y="2855795"/>
                      <a:ext cx="0" cy="152726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sp>
              <p:nvSpPr>
                <p:cNvPr id="139" name="TextBox 138"/>
                <p:cNvSpPr txBox="1"/>
                <p:nvPr/>
              </p:nvSpPr>
              <p:spPr>
                <a:xfrm>
                  <a:off x="439866" y="2951015"/>
                  <a:ext cx="61094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>
                      <a:latin typeface="Arial"/>
                      <a:cs typeface="Arial"/>
                    </a:rPr>
                    <a:t>=</a:t>
                  </a:r>
                </a:p>
              </p:txBody>
            </p:sp>
          </p:grpSp>
          <p:sp>
            <p:nvSpPr>
              <p:cNvPr id="134" name="Line 17"/>
              <p:cNvSpPr>
                <a:spLocks noChangeShapeType="1"/>
              </p:cNvSpPr>
              <p:nvPr/>
            </p:nvSpPr>
            <p:spPr bwMode="auto">
              <a:xfrm flipV="1">
                <a:off x="4448836" y="1596433"/>
                <a:ext cx="7097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35" name="Line 18"/>
              <p:cNvSpPr>
                <a:spLocks noChangeShapeType="1"/>
              </p:cNvSpPr>
              <p:nvPr/>
            </p:nvSpPr>
            <p:spPr bwMode="auto">
              <a:xfrm flipV="1">
                <a:off x="4615243" y="1596433"/>
                <a:ext cx="0" cy="1670416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36" name="Line 19"/>
              <p:cNvSpPr>
                <a:spLocks noChangeShapeType="1"/>
              </p:cNvSpPr>
              <p:nvPr/>
            </p:nvSpPr>
            <p:spPr bwMode="auto">
              <a:xfrm>
                <a:off x="4916359" y="1596433"/>
                <a:ext cx="0" cy="131178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3705589" y="3346253"/>
                <a:ext cx="13779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latin typeface="Arial"/>
                    <a:cs typeface="Arial"/>
                  </a:rPr>
                  <a:t>s-Raman</a:t>
                </a:r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1154416" y="6080005"/>
            <a:ext cx="7179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SE-CARS ~ SERS when stimulated (SRS) step is </a:t>
            </a:r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saturated</a:t>
            </a:r>
          </a:p>
        </p:txBody>
      </p:sp>
    </p:spTree>
    <p:extLst>
      <p:ext uri="{BB962C8B-B14F-4D97-AF65-F5344CB8AC3E}">
        <p14:creationId xmlns:p14="http://schemas.microsoft.com/office/powerpoint/2010/main" val="172468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27185"/>
            <a:ext cx="9144000" cy="744844"/>
          </a:xfrm>
        </p:spPr>
        <p:txBody>
          <a:bodyPr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Raman saturation?</a:t>
            </a:r>
          </a:p>
        </p:txBody>
      </p:sp>
      <p:pic>
        <p:nvPicPr>
          <p:cNvPr id="8" name="Picture 7" descr="satu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50" y="1631829"/>
            <a:ext cx="5213350" cy="36936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30400" y="1131332"/>
            <a:ext cx="4832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/>
                <a:cs typeface="Arial"/>
              </a:rPr>
              <a:t>Depletion of Raman gain by SRS saturation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83050" y="1981200"/>
            <a:ext cx="154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/>
                <a:cs typeface="Arial"/>
              </a:rPr>
              <a:t>in bulk liquid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65250" y="6250404"/>
            <a:ext cx="607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latin typeface="Arial"/>
                <a:cs typeface="Arial"/>
              </a:rPr>
              <a:t>Silva, Graefe &amp; Frontiera, ACS Photonics 3(1), 79-86 (2016)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95450" y="5438572"/>
            <a:ext cx="546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Saturation achieved for peak powers &lt;&lt; 10</a:t>
            </a:r>
            <a:r>
              <a:rPr lang="en-US" baseline="30000">
                <a:solidFill>
                  <a:srgbClr val="FF0000"/>
                </a:solidFill>
                <a:latin typeface="Arial"/>
                <a:cs typeface="Arial"/>
              </a:rPr>
              <a:t>12</a:t>
            </a:r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 W/cm</a:t>
            </a:r>
            <a:r>
              <a:rPr lang="en-US" baseline="30000">
                <a:solidFill>
                  <a:srgbClr val="FF0000"/>
                </a:solidFill>
                <a:latin typeface="Arial"/>
                <a:cs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06929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olarization and survival V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506" r="-73506"/>
          <a:stretch>
            <a:fillRect/>
          </a:stretch>
        </p:blipFill>
        <p:spPr>
          <a:xfrm>
            <a:off x="412750" y="151765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56531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352800" y="3598332"/>
            <a:ext cx="2457449" cy="241300"/>
          </a:xfrm>
          <a:prstGeom prst="rect">
            <a:avLst/>
          </a:prstGeom>
          <a:solidFill>
            <a:srgbClr val="FAC15A">
              <a:alpha val="63000"/>
            </a:srgbClr>
          </a:soli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52800" y="2362200"/>
            <a:ext cx="2457449" cy="1236132"/>
          </a:xfrm>
          <a:prstGeom prst="rect">
            <a:avLst/>
          </a:prstGeom>
          <a:gradFill>
            <a:gsLst>
              <a:gs pos="0">
                <a:srgbClr val="FF0000"/>
              </a:gs>
              <a:gs pos="81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11852"/>
            <a:ext cx="9144000" cy="863416"/>
          </a:xfrm>
        </p:spPr>
        <p:txBody>
          <a:bodyPr>
            <a:normAutofit fontScale="90000"/>
          </a:bodyPr>
          <a:lstStyle/>
          <a:p>
            <a:r>
              <a:rPr lang="en-US" sz="3200">
                <a:latin typeface="Arial"/>
                <a:cs typeface="Arial"/>
              </a:rPr>
              <a:t>Confinement in 1 dimension:</a:t>
            </a:r>
            <a:br>
              <a:rPr lang="en-US" sz="3200">
                <a:latin typeface="Arial"/>
                <a:cs typeface="Arial"/>
              </a:rPr>
            </a:br>
            <a:r>
              <a:rPr lang="en-US" sz="3200">
                <a:latin typeface="Arial"/>
                <a:cs typeface="Arial"/>
              </a:rPr>
              <a:t>Surface plasmon polariton </a:t>
            </a:r>
          </a:p>
        </p:txBody>
      </p:sp>
      <p:sp>
        <p:nvSpPr>
          <p:cNvPr id="3" name="Rectangle 2"/>
          <p:cNvSpPr/>
          <p:nvPr/>
        </p:nvSpPr>
        <p:spPr>
          <a:xfrm>
            <a:off x="1854200" y="3839632"/>
            <a:ext cx="5596467" cy="1210733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rgbClr val="3567D5">
                  <a:alpha val="50000"/>
                </a:srgb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619500" y="1403350"/>
            <a:ext cx="6350" cy="71120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606800" y="3598332"/>
            <a:ext cx="6350" cy="71120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69517" y="3484032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/>
                <a:cs typeface="Arial"/>
              </a:rPr>
              <a:t>30 nm Au film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22281" y="1438354"/>
            <a:ext cx="2429401" cy="2045678"/>
            <a:chOff x="1372130" y="2450878"/>
            <a:chExt cx="3406904" cy="2381564"/>
          </a:xfrm>
        </p:grpSpPr>
        <p:grpSp>
          <p:nvGrpSpPr>
            <p:cNvPr id="14" name="Group 13"/>
            <p:cNvGrpSpPr/>
            <p:nvPr/>
          </p:nvGrpSpPr>
          <p:grpSpPr>
            <a:xfrm>
              <a:off x="1753130" y="4395566"/>
              <a:ext cx="2455863" cy="436876"/>
              <a:chOff x="5275263" y="3021536"/>
              <a:chExt cx="2455863" cy="436876"/>
            </a:xfrm>
          </p:grpSpPr>
          <p:sp>
            <p:nvSpPr>
              <p:cNvPr id="27" name="Line 15"/>
              <p:cNvSpPr>
                <a:spLocks noChangeShapeType="1"/>
              </p:cNvSpPr>
              <p:nvPr/>
            </p:nvSpPr>
            <p:spPr bwMode="auto">
              <a:xfrm>
                <a:off x="5275263" y="3458412"/>
                <a:ext cx="245586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28" name="Line 16"/>
              <p:cNvSpPr>
                <a:spLocks noChangeShapeType="1"/>
              </p:cNvSpPr>
              <p:nvPr/>
            </p:nvSpPr>
            <p:spPr bwMode="auto">
              <a:xfrm>
                <a:off x="5275263" y="3021536"/>
                <a:ext cx="245586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</p:grpSp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1372130" y="2868391"/>
              <a:ext cx="1609725" cy="1944687"/>
              <a:chOff x="3200400" y="2855795"/>
              <a:chExt cx="1609725" cy="1944805"/>
            </a:xfrm>
          </p:grpSpPr>
          <p:sp>
            <p:nvSpPr>
              <p:cNvPr id="22" name="Line 17"/>
              <p:cNvSpPr>
                <a:spLocks noChangeShapeType="1"/>
              </p:cNvSpPr>
              <p:nvPr/>
            </p:nvSpPr>
            <p:spPr bwMode="auto">
              <a:xfrm flipV="1">
                <a:off x="3517900" y="2855795"/>
                <a:ext cx="99536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23" name="Line 18"/>
              <p:cNvSpPr>
                <a:spLocks noChangeShapeType="1"/>
              </p:cNvSpPr>
              <p:nvPr/>
            </p:nvSpPr>
            <p:spPr bwMode="auto">
              <a:xfrm flipV="1">
                <a:off x="3751263" y="2855795"/>
                <a:ext cx="0" cy="1944805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24" name="Line 19"/>
              <p:cNvSpPr>
                <a:spLocks noChangeShapeType="1"/>
              </p:cNvSpPr>
              <p:nvPr/>
            </p:nvSpPr>
            <p:spPr bwMode="auto">
              <a:xfrm>
                <a:off x="4173538" y="2855795"/>
                <a:ext cx="0" cy="152726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25" name="Text Box 25"/>
              <p:cNvSpPr txBox="1">
                <a:spLocks noChangeArrowheads="1"/>
              </p:cNvSpPr>
              <p:nvPr/>
            </p:nvSpPr>
            <p:spPr bwMode="auto">
              <a:xfrm>
                <a:off x="3200400" y="3581326"/>
                <a:ext cx="1016000" cy="3385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600">
                    <a:latin typeface="Symbol" charset="0"/>
                  </a:rPr>
                  <a:t>ω</a:t>
                </a:r>
                <a:r>
                  <a:rPr lang="en-US" sz="1600" baseline="-25000"/>
                  <a:t>1</a:t>
                </a:r>
              </a:p>
            </p:txBody>
          </p:sp>
          <p:sp>
            <p:nvSpPr>
              <p:cNvPr id="26" name="Text Box 26"/>
              <p:cNvSpPr txBox="1">
                <a:spLocks noChangeArrowheads="1"/>
              </p:cNvSpPr>
              <p:nvPr/>
            </p:nvSpPr>
            <p:spPr bwMode="auto">
              <a:xfrm>
                <a:off x="4191000" y="3581326"/>
                <a:ext cx="619125" cy="3385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600">
                    <a:latin typeface="Symbol" charset="0"/>
                  </a:rPr>
                  <a:t>ω</a:t>
                </a:r>
                <a:r>
                  <a:rPr lang="en-US" sz="1600" baseline="-25000"/>
                  <a:t>2</a:t>
                </a:r>
              </a:p>
            </p:txBody>
          </p:sp>
        </p:grp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2824886" y="2450878"/>
              <a:ext cx="1954148" cy="2362200"/>
              <a:chOff x="4653155" y="2438400"/>
              <a:chExt cx="1954149" cy="2362200"/>
            </a:xfrm>
          </p:grpSpPr>
          <p:sp>
            <p:nvSpPr>
              <p:cNvPr id="17" name="Line 20"/>
              <p:cNvSpPr>
                <a:spLocks noChangeShapeType="1"/>
              </p:cNvSpPr>
              <p:nvPr/>
            </p:nvSpPr>
            <p:spPr bwMode="auto">
              <a:xfrm flipV="1">
                <a:off x="5149849" y="2438400"/>
                <a:ext cx="0" cy="1944688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8" name="Line 21"/>
              <p:cNvSpPr>
                <a:spLocks noChangeShapeType="1"/>
              </p:cNvSpPr>
              <p:nvPr/>
            </p:nvSpPr>
            <p:spPr bwMode="auto">
              <a:xfrm>
                <a:off x="5556249" y="2438400"/>
                <a:ext cx="0" cy="2362200"/>
              </a:xfrm>
              <a:prstGeom prst="line">
                <a:avLst/>
              </a:prstGeom>
              <a:noFill/>
              <a:ln w="28575">
                <a:solidFill>
                  <a:srgbClr val="3399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9" name="Line 22"/>
              <p:cNvSpPr>
                <a:spLocks noChangeShapeType="1"/>
              </p:cNvSpPr>
              <p:nvPr/>
            </p:nvSpPr>
            <p:spPr bwMode="auto">
              <a:xfrm>
                <a:off x="4816474" y="2438400"/>
                <a:ext cx="110013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20" name="Text Box 27"/>
              <p:cNvSpPr txBox="1">
                <a:spLocks noChangeArrowheads="1"/>
              </p:cNvSpPr>
              <p:nvPr/>
            </p:nvSpPr>
            <p:spPr bwMode="auto">
              <a:xfrm>
                <a:off x="4653155" y="2884488"/>
                <a:ext cx="65405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600">
                    <a:latin typeface="Symbol" charset="0"/>
                  </a:rPr>
                  <a:t>ω</a:t>
                </a:r>
                <a:r>
                  <a:rPr lang="en-US" sz="1600" baseline="-25000"/>
                  <a:t>3</a:t>
                </a:r>
              </a:p>
            </p:txBody>
          </p:sp>
          <p:sp>
            <p:nvSpPr>
              <p:cNvPr id="21" name="Text Box 28"/>
              <p:cNvSpPr txBox="1">
                <a:spLocks noChangeArrowheads="1"/>
              </p:cNvSpPr>
              <p:nvPr/>
            </p:nvSpPr>
            <p:spPr bwMode="auto">
              <a:xfrm>
                <a:off x="5591303" y="2895600"/>
                <a:ext cx="1016001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600">
                    <a:latin typeface="Symbol" charset="0"/>
                  </a:rPr>
                  <a:t>ω</a:t>
                </a:r>
                <a:r>
                  <a:rPr lang="en-US" sz="1600" baseline="-25000"/>
                  <a:t>4</a:t>
                </a:r>
              </a:p>
            </p:txBody>
          </p:sp>
        </p:grpSp>
      </p:grpSp>
      <p:pic>
        <p:nvPicPr>
          <p:cNvPr id="29" name="Picture 28" descr="glutam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9923">
            <a:off x="4346265" y="3014366"/>
            <a:ext cx="594360" cy="70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09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4167 L -0.00174 0.11019 " pathEditMode="relative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11851"/>
            <a:ext cx="9144000" cy="1100482"/>
          </a:xfrm>
        </p:spPr>
        <p:txBody>
          <a:bodyPr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Confinement in 1 dimension:</a:t>
            </a:r>
            <a:br>
              <a:rPr lang="en-US" sz="3200">
                <a:latin typeface="Arial"/>
                <a:cs typeface="Arial"/>
              </a:rPr>
            </a:br>
            <a:r>
              <a:rPr lang="en-US" sz="3200">
                <a:latin typeface="Arial"/>
                <a:cs typeface="Arial"/>
              </a:rPr>
              <a:t>Surface plasmon polariton </a:t>
            </a: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1965259" y="3674534"/>
            <a:ext cx="5562600" cy="1431925"/>
            <a:chOff x="1152" y="2458"/>
            <a:chExt cx="3504" cy="902"/>
          </a:xfrm>
        </p:grpSpPr>
        <p:pic>
          <p:nvPicPr>
            <p:cNvPr id="4" name="Picture 18" descr="image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2458"/>
              <a:ext cx="3504" cy="90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19"/>
            <p:cNvSpPr>
              <a:spLocks noChangeArrowheads="1"/>
            </p:cNvSpPr>
            <p:nvPr/>
          </p:nvSpPr>
          <p:spPr bwMode="auto">
            <a:xfrm>
              <a:off x="3840" y="2688"/>
              <a:ext cx="480" cy="480"/>
            </a:xfrm>
            <a:prstGeom prst="ellipse">
              <a:avLst/>
            </a:prstGeom>
            <a:noFill/>
            <a:ln w="19050">
              <a:solidFill>
                <a:srgbClr val="FF5F08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Oval 20"/>
            <p:cNvSpPr>
              <a:spLocks noChangeArrowheads="1"/>
            </p:cNvSpPr>
            <p:nvPr/>
          </p:nvSpPr>
          <p:spPr bwMode="auto">
            <a:xfrm>
              <a:off x="1344" y="2688"/>
              <a:ext cx="480" cy="480"/>
            </a:xfrm>
            <a:prstGeom prst="ellipse">
              <a:avLst/>
            </a:prstGeom>
            <a:noFill/>
            <a:ln w="19050">
              <a:solidFill>
                <a:srgbClr val="FF5F08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9" name="Picture 8" descr="SP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633" y="1562104"/>
            <a:ext cx="5846626" cy="1756833"/>
          </a:xfrm>
          <a:prstGeom prst="rect">
            <a:avLst/>
          </a:prstGeom>
        </p:spPr>
      </p:pic>
      <p:pic>
        <p:nvPicPr>
          <p:cNvPr id="7" name="Picture 3" descr="image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2660392"/>
            <a:ext cx="1104834" cy="156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93800" y="5822950"/>
            <a:ext cx="709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Coherent FWM process can be driven by surface plasmon mode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24669" y="6333068"/>
            <a:ext cx="426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Liu et al., </a:t>
            </a:r>
            <a:r>
              <a:rPr lang="en-US" sz="1600" i="1" dirty="0">
                <a:latin typeface="Arial"/>
                <a:cs typeface="Arial"/>
              </a:rPr>
              <a:t>Opt. </a:t>
            </a:r>
            <a:r>
              <a:rPr lang="en-US" sz="1600" i="1" dirty="0" err="1">
                <a:latin typeface="Arial"/>
                <a:cs typeface="Arial"/>
              </a:rPr>
              <a:t>Lett</a:t>
            </a:r>
            <a:r>
              <a:rPr lang="en-US" sz="1600" dirty="0">
                <a:latin typeface="Arial"/>
                <a:cs typeface="Arial"/>
              </a:rPr>
              <a:t>. </a:t>
            </a:r>
            <a:r>
              <a:rPr lang="en-US" sz="1600" b="1" dirty="0">
                <a:latin typeface="Arial"/>
                <a:cs typeface="Arial"/>
              </a:rPr>
              <a:t>36</a:t>
            </a:r>
            <a:r>
              <a:rPr lang="en-US" sz="1600" dirty="0">
                <a:latin typeface="Arial"/>
                <a:cs typeface="Arial"/>
              </a:rPr>
              <a:t>, 2348-2350 (2011).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86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11852"/>
            <a:ext cx="9144000" cy="668682"/>
          </a:xfrm>
        </p:spPr>
        <p:txBody>
          <a:bodyPr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Wide-field SE-CARS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4640415" y="1158738"/>
            <a:ext cx="2363228" cy="2963745"/>
            <a:chOff x="4022348" y="1125876"/>
            <a:chExt cx="2363228" cy="2963745"/>
          </a:xfrm>
        </p:grpSpPr>
        <p:cxnSp>
          <p:nvCxnSpPr>
            <p:cNvPr id="23" name="Straight Connector 22"/>
            <p:cNvCxnSpPr/>
            <p:nvPr/>
          </p:nvCxnSpPr>
          <p:spPr>
            <a:xfrm flipH="1" flipV="1">
              <a:off x="4050462" y="3039724"/>
              <a:ext cx="1969366" cy="1049897"/>
            </a:xfrm>
            <a:prstGeom prst="lin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5830597" y="3039724"/>
              <a:ext cx="554979" cy="1042215"/>
            </a:xfrm>
            <a:prstGeom prst="lin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4022348" y="1125876"/>
              <a:ext cx="1819040" cy="1913847"/>
              <a:chOff x="4022348" y="1125876"/>
              <a:chExt cx="1819040" cy="1913847"/>
            </a:xfrm>
          </p:grpSpPr>
          <p:pic>
            <p:nvPicPr>
              <p:cNvPr id="49" name="Picture 48" descr="resonance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3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982539" y="1193800"/>
                <a:ext cx="1913847" cy="1778000"/>
              </a:xfrm>
              <a:prstGeom prst="rect">
                <a:avLst/>
              </a:prstGeom>
              <a:ln w="28575" cmpd="sng">
                <a:solidFill>
                  <a:schemeClr val="accent3"/>
                </a:solidFill>
              </a:ln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4022348" y="1143000"/>
                <a:ext cx="4924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92D050"/>
                    </a:solidFill>
                  </a:rPr>
                  <a:t>ON</a:t>
                </a:r>
                <a:endParaRPr lang="en-US" b="1" dirty="0">
                  <a:solidFill>
                    <a:srgbClr val="92D050"/>
                  </a:solidFill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4478255" y="1168399"/>
                <a:ext cx="136313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>
                    <a:solidFill>
                      <a:schemeClr val="bg1"/>
                    </a:solidFill>
                    <a:latin typeface="Arial"/>
                    <a:cs typeface="Arial"/>
                  </a:rPr>
                  <a:t>2880 cm</a:t>
                </a:r>
                <a:r>
                  <a:rPr lang="en-US" sz="1600" baseline="30000">
                    <a:solidFill>
                      <a:schemeClr val="bg1"/>
                    </a:solidFill>
                    <a:latin typeface="Arial"/>
                    <a:cs typeface="Arial"/>
                  </a:rPr>
                  <a:t>-1</a:t>
                </a: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6637894" y="1146151"/>
            <a:ext cx="2100333" cy="2965554"/>
            <a:chOff x="6018068" y="1124035"/>
            <a:chExt cx="2100333" cy="2965554"/>
          </a:xfrm>
        </p:grpSpPr>
        <p:pic>
          <p:nvPicPr>
            <p:cNvPr id="50" name="Picture 49" descr="offresonance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263030" y="1193800"/>
              <a:ext cx="1917529" cy="1778000"/>
            </a:xfrm>
            <a:prstGeom prst="rect">
              <a:avLst/>
            </a:prstGeom>
            <a:ln w="28575" cmpd="sng">
              <a:solidFill>
                <a:srgbClr val="FF0000"/>
              </a:solidFill>
            </a:ln>
          </p:spPr>
        </p:pic>
        <p:cxnSp>
          <p:nvCxnSpPr>
            <p:cNvPr id="25" name="Straight Connector 24"/>
            <p:cNvCxnSpPr/>
            <p:nvPr/>
          </p:nvCxnSpPr>
          <p:spPr>
            <a:xfrm flipV="1">
              <a:off x="6018068" y="3041565"/>
              <a:ext cx="290288" cy="1040825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6377874" y="3050470"/>
              <a:ext cx="1740527" cy="1039119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6308356" y="1143000"/>
              <a:ext cx="5485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OFF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755268" y="1176751"/>
              <a:ext cx="13631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>
                  <a:solidFill>
                    <a:schemeClr val="bg1"/>
                  </a:solidFill>
                  <a:latin typeface="Arial"/>
                  <a:cs typeface="Arial"/>
                </a:rPr>
                <a:t>2762 cm</a:t>
              </a:r>
              <a:r>
                <a:rPr lang="en-US" sz="1600" baseline="30000">
                  <a:solidFill>
                    <a:schemeClr val="bg1"/>
                  </a:solidFill>
                  <a:latin typeface="Arial"/>
                  <a:cs typeface="Arial"/>
                </a:rPr>
                <a:t>-1</a:t>
              </a:r>
            </a:p>
          </p:txBody>
        </p:sp>
      </p:grpSp>
      <p:sp>
        <p:nvSpPr>
          <p:cNvPr id="70" name="Rectangle 69"/>
          <p:cNvSpPr/>
          <p:nvPr/>
        </p:nvSpPr>
        <p:spPr>
          <a:xfrm>
            <a:off x="913590" y="1754281"/>
            <a:ext cx="2921000" cy="1210733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chemeClr val="tx2">
                  <a:lumMod val="40000"/>
                  <a:lumOff val="60000"/>
                  <a:alpha val="5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913590" y="1224231"/>
            <a:ext cx="2921001" cy="551777"/>
            <a:chOff x="5122334" y="1755306"/>
            <a:chExt cx="2921001" cy="551777"/>
          </a:xfrm>
        </p:grpSpPr>
        <p:sp>
          <p:nvSpPr>
            <p:cNvPr id="74" name="Rectangle 73"/>
            <p:cNvSpPr/>
            <p:nvPr/>
          </p:nvSpPr>
          <p:spPr>
            <a:xfrm>
              <a:off x="5543617" y="1769533"/>
              <a:ext cx="730183" cy="28875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81000">
                  <a:schemeClr val="bg1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949083" y="1755306"/>
              <a:ext cx="730183" cy="28875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81000">
                  <a:schemeClr val="bg1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273800" y="1837267"/>
              <a:ext cx="675283" cy="448089"/>
            </a:xfrm>
            <a:prstGeom prst="rect">
              <a:avLst/>
            </a:prstGeom>
            <a:gradFill>
              <a:gsLst>
                <a:gs pos="0">
                  <a:srgbClr val="FF0000">
                    <a:alpha val="35000"/>
                  </a:srgbClr>
                </a:gs>
                <a:gs pos="81000">
                  <a:schemeClr val="bg1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7679267" y="1834238"/>
              <a:ext cx="364068" cy="448089"/>
            </a:xfrm>
            <a:prstGeom prst="rect">
              <a:avLst/>
            </a:prstGeom>
            <a:gradFill>
              <a:gsLst>
                <a:gs pos="0">
                  <a:srgbClr val="FF0000">
                    <a:alpha val="35000"/>
                  </a:srgbClr>
                </a:gs>
                <a:gs pos="81000">
                  <a:schemeClr val="bg1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122334" y="1858994"/>
              <a:ext cx="421283" cy="448089"/>
            </a:xfrm>
            <a:prstGeom prst="rect">
              <a:avLst/>
            </a:prstGeom>
            <a:gradFill>
              <a:gsLst>
                <a:gs pos="0">
                  <a:srgbClr val="FF0000">
                    <a:alpha val="35000"/>
                  </a:srgbClr>
                </a:gs>
                <a:gs pos="81000">
                  <a:schemeClr val="bg1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/>
          <p:cNvSpPr/>
          <p:nvPr/>
        </p:nvSpPr>
        <p:spPr>
          <a:xfrm>
            <a:off x="1334873" y="1512981"/>
            <a:ext cx="730183" cy="241300"/>
          </a:xfrm>
          <a:prstGeom prst="rect">
            <a:avLst/>
          </a:prstGeom>
          <a:solidFill>
            <a:srgbClr val="FAC15A">
              <a:alpha val="63000"/>
            </a:srgbClr>
          </a:soli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2740339" y="1512981"/>
            <a:ext cx="730183" cy="241300"/>
          </a:xfrm>
          <a:prstGeom prst="rect">
            <a:avLst/>
          </a:prstGeom>
          <a:solidFill>
            <a:srgbClr val="FAC15A">
              <a:alpha val="63000"/>
            </a:srgbClr>
          </a:soli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Group 83"/>
          <p:cNvGrpSpPr/>
          <p:nvPr/>
        </p:nvGrpSpPr>
        <p:grpSpPr>
          <a:xfrm>
            <a:off x="1400295" y="1964923"/>
            <a:ext cx="1069214" cy="789450"/>
            <a:chOff x="5609039" y="2495998"/>
            <a:chExt cx="1069214" cy="789450"/>
          </a:xfrm>
        </p:grpSpPr>
        <p:sp>
          <p:nvSpPr>
            <p:cNvPr id="80" name="Right Arrow 79"/>
            <p:cNvSpPr/>
            <p:nvPr/>
          </p:nvSpPr>
          <p:spPr>
            <a:xfrm rot="18496784">
              <a:off x="5663112" y="2441925"/>
              <a:ext cx="789450" cy="897596"/>
            </a:xfrm>
            <a:prstGeom prst="rightArrow">
              <a:avLst/>
            </a:prstGeom>
            <a:solidFill>
              <a:schemeClr val="accent6">
                <a:lumMod val="75000"/>
                <a:alpha val="6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 Box 25"/>
            <p:cNvSpPr txBox="1">
              <a:spLocks noChangeArrowheads="1"/>
            </p:cNvSpPr>
            <p:nvPr/>
          </p:nvSpPr>
          <p:spPr bwMode="auto">
            <a:xfrm>
              <a:off x="5953762" y="2615995"/>
              <a:ext cx="724491" cy="290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600">
                  <a:latin typeface="Symbol" charset="0"/>
                </a:rPr>
                <a:t>ω</a:t>
              </a:r>
              <a:r>
                <a:rPr lang="en-US" sz="1600" baseline="-25000"/>
                <a:t>1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061628" y="2042451"/>
            <a:ext cx="897596" cy="789450"/>
            <a:chOff x="5270372" y="2573526"/>
            <a:chExt cx="897596" cy="789450"/>
          </a:xfrm>
        </p:grpSpPr>
        <p:sp>
          <p:nvSpPr>
            <p:cNvPr id="79" name="Right Arrow 78"/>
            <p:cNvSpPr/>
            <p:nvPr/>
          </p:nvSpPr>
          <p:spPr>
            <a:xfrm rot="18496784">
              <a:off x="5324445" y="2519453"/>
              <a:ext cx="789450" cy="897596"/>
            </a:xfrm>
            <a:prstGeom prst="rightArrow">
              <a:avLst/>
            </a:prstGeom>
            <a:solidFill>
              <a:srgbClr val="FF0000">
                <a:alpha val="6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 Box 26"/>
            <p:cNvSpPr txBox="1">
              <a:spLocks noChangeArrowheads="1"/>
            </p:cNvSpPr>
            <p:nvPr/>
          </p:nvSpPr>
          <p:spPr bwMode="auto">
            <a:xfrm>
              <a:off x="5585303" y="2710956"/>
              <a:ext cx="441487" cy="290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600">
                  <a:latin typeface="Symbol" charset="0"/>
                </a:rPr>
                <a:t>ω</a:t>
              </a:r>
              <a:r>
                <a:rPr lang="en-US" sz="1600" baseline="-25000"/>
                <a:t>2</a:t>
              </a:r>
            </a:p>
          </p:txBody>
        </p:sp>
      </p:grpSp>
      <p:sp>
        <p:nvSpPr>
          <p:cNvPr id="91" name="Freeform 90"/>
          <p:cNvSpPr/>
          <p:nvPr/>
        </p:nvSpPr>
        <p:spPr>
          <a:xfrm rot="1640313">
            <a:off x="1501656" y="1366801"/>
            <a:ext cx="208924" cy="162801"/>
          </a:xfrm>
          <a:custGeom>
            <a:avLst/>
            <a:gdLst>
              <a:gd name="connsiteX0" fmla="*/ 59267 w 508000"/>
              <a:gd name="connsiteY0" fmla="*/ 330200 h 330200"/>
              <a:gd name="connsiteX1" fmla="*/ 0 w 508000"/>
              <a:gd name="connsiteY1" fmla="*/ 127000 h 330200"/>
              <a:gd name="connsiteX2" fmla="*/ 321734 w 508000"/>
              <a:gd name="connsiteY2" fmla="*/ 0 h 330200"/>
              <a:gd name="connsiteX3" fmla="*/ 508000 w 508000"/>
              <a:gd name="connsiteY3" fmla="*/ 135466 h 330200"/>
              <a:gd name="connsiteX4" fmla="*/ 347134 w 508000"/>
              <a:gd name="connsiteY4" fmla="*/ 262466 h 330200"/>
              <a:gd name="connsiteX5" fmla="*/ 59267 w 508000"/>
              <a:gd name="connsiteY5" fmla="*/ 330200 h 330200"/>
              <a:gd name="connsiteX0" fmla="*/ 59267 w 508000"/>
              <a:gd name="connsiteY0" fmla="*/ 330220 h 330220"/>
              <a:gd name="connsiteX1" fmla="*/ 0 w 508000"/>
              <a:gd name="connsiteY1" fmla="*/ 127020 h 330220"/>
              <a:gd name="connsiteX2" fmla="*/ 321734 w 508000"/>
              <a:gd name="connsiteY2" fmla="*/ 20 h 330220"/>
              <a:gd name="connsiteX3" fmla="*/ 508000 w 508000"/>
              <a:gd name="connsiteY3" fmla="*/ 135486 h 330220"/>
              <a:gd name="connsiteX4" fmla="*/ 347134 w 508000"/>
              <a:gd name="connsiteY4" fmla="*/ 262486 h 330220"/>
              <a:gd name="connsiteX5" fmla="*/ 59267 w 508000"/>
              <a:gd name="connsiteY5" fmla="*/ 330220 h 330220"/>
              <a:gd name="connsiteX0" fmla="*/ 59267 w 519009"/>
              <a:gd name="connsiteY0" fmla="*/ 330220 h 330220"/>
              <a:gd name="connsiteX1" fmla="*/ 0 w 519009"/>
              <a:gd name="connsiteY1" fmla="*/ 127020 h 330220"/>
              <a:gd name="connsiteX2" fmla="*/ 321734 w 519009"/>
              <a:gd name="connsiteY2" fmla="*/ 20 h 330220"/>
              <a:gd name="connsiteX3" fmla="*/ 508000 w 519009"/>
              <a:gd name="connsiteY3" fmla="*/ 135486 h 330220"/>
              <a:gd name="connsiteX4" fmla="*/ 347134 w 519009"/>
              <a:gd name="connsiteY4" fmla="*/ 262486 h 330220"/>
              <a:gd name="connsiteX5" fmla="*/ 59267 w 519009"/>
              <a:gd name="connsiteY5" fmla="*/ 330220 h 330220"/>
              <a:gd name="connsiteX0" fmla="*/ 59267 w 519009"/>
              <a:gd name="connsiteY0" fmla="*/ 330220 h 336000"/>
              <a:gd name="connsiteX1" fmla="*/ 0 w 519009"/>
              <a:gd name="connsiteY1" fmla="*/ 127020 h 336000"/>
              <a:gd name="connsiteX2" fmla="*/ 321734 w 519009"/>
              <a:gd name="connsiteY2" fmla="*/ 20 h 336000"/>
              <a:gd name="connsiteX3" fmla="*/ 508000 w 519009"/>
              <a:gd name="connsiteY3" fmla="*/ 135486 h 336000"/>
              <a:gd name="connsiteX4" fmla="*/ 347134 w 519009"/>
              <a:gd name="connsiteY4" fmla="*/ 262486 h 336000"/>
              <a:gd name="connsiteX5" fmla="*/ 59267 w 519009"/>
              <a:gd name="connsiteY5" fmla="*/ 330220 h 336000"/>
              <a:gd name="connsiteX0" fmla="*/ 76776 w 536518"/>
              <a:gd name="connsiteY0" fmla="*/ 330220 h 335316"/>
              <a:gd name="connsiteX1" fmla="*/ 17509 w 536518"/>
              <a:gd name="connsiteY1" fmla="*/ 127020 h 335316"/>
              <a:gd name="connsiteX2" fmla="*/ 339243 w 536518"/>
              <a:gd name="connsiteY2" fmla="*/ 20 h 335316"/>
              <a:gd name="connsiteX3" fmla="*/ 525509 w 536518"/>
              <a:gd name="connsiteY3" fmla="*/ 135486 h 335316"/>
              <a:gd name="connsiteX4" fmla="*/ 364643 w 536518"/>
              <a:gd name="connsiteY4" fmla="*/ 262486 h 335316"/>
              <a:gd name="connsiteX5" fmla="*/ 76776 w 536518"/>
              <a:gd name="connsiteY5" fmla="*/ 330220 h 335316"/>
              <a:gd name="connsiteX0" fmla="*/ 76776 w 536518"/>
              <a:gd name="connsiteY0" fmla="*/ 330220 h 335316"/>
              <a:gd name="connsiteX1" fmla="*/ 17509 w 536518"/>
              <a:gd name="connsiteY1" fmla="*/ 127020 h 335316"/>
              <a:gd name="connsiteX2" fmla="*/ 339243 w 536518"/>
              <a:gd name="connsiteY2" fmla="*/ 20 h 335316"/>
              <a:gd name="connsiteX3" fmla="*/ 525509 w 536518"/>
              <a:gd name="connsiteY3" fmla="*/ 135486 h 335316"/>
              <a:gd name="connsiteX4" fmla="*/ 364643 w 536518"/>
              <a:gd name="connsiteY4" fmla="*/ 262486 h 335316"/>
              <a:gd name="connsiteX5" fmla="*/ 76776 w 536518"/>
              <a:gd name="connsiteY5" fmla="*/ 330220 h 33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6518" h="335316">
                <a:moveTo>
                  <a:pt x="76776" y="330220"/>
                </a:moveTo>
                <a:cubicBezTo>
                  <a:pt x="18920" y="307642"/>
                  <a:pt x="-26236" y="182053"/>
                  <a:pt x="17509" y="127020"/>
                </a:cubicBezTo>
                <a:cubicBezTo>
                  <a:pt x="61254" y="71987"/>
                  <a:pt x="254576" y="-1391"/>
                  <a:pt x="339243" y="20"/>
                </a:cubicBezTo>
                <a:cubicBezTo>
                  <a:pt x="423910" y="1431"/>
                  <a:pt x="579131" y="93153"/>
                  <a:pt x="525509" y="135486"/>
                </a:cubicBezTo>
                <a:lnTo>
                  <a:pt x="364643" y="262486"/>
                </a:lnTo>
                <a:cubicBezTo>
                  <a:pt x="289854" y="294942"/>
                  <a:pt x="134632" y="352798"/>
                  <a:pt x="76776" y="33022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 w="2540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 91"/>
          <p:cNvSpPr/>
          <p:nvPr/>
        </p:nvSpPr>
        <p:spPr>
          <a:xfrm rot="1640313">
            <a:off x="2835156" y="1366800"/>
            <a:ext cx="208924" cy="162801"/>
          </a:xfrm>
          <a:custGeom>
            <a:avLst/>
            <a:gdLst>
              <a:gd name="connsiteX0" fmla="*/ 59267 w 508000"/>
              <a:gd name="connsiteY0" fmla="*/ 330200 h 330200"/>
              <a:gd name="connsiteX1" fmla="*/ 0 w 508000"/>
              <a:gd name="connsiteY1" fmla="*/ 127000 h 330200"/>
              <a:gd name="connsiteX2" fmla="*/ 321734 w 508000"/>
              <a:gd name="connsiteY2" fmla="*/ 0 h 330200"/>
              <a:gd name="connsiteX3" fmla="*/ 508000 w 508000"/>
              <a:gd name="connsiteY3" fmla="*/ 135466 h 330200"/>
              <a:gd name="connsiteX4" fmla="*/ 347134 w 508000"/>
              <a:gd name="connsiteY4" fmla="*/ 262466 h 330200"/>
              <a:gd name="connsiteX5" fmla="*/ 59267 w 508000"/>
              <a:gd name="connsiteY5" fmla="*/ 330200 h 330200"/>
              <a:gd name="connsiteX0" fmla="*/ 59267 w 508000"/>
              <a:gd name="connsiteY0" fmla="*/ 330220 h 330220"/>
              <a:gd name="connsiteX1" fmla="*/ 0 w 508000"/>
              <a:gd name="connsiteY1" fmla="*/ 127020 h 330220"/>
              <a:gd name="connsiteX2" fmla="*/ 321734 w 508000"/>
              <a:gd name="connsiteY2" fmla="*/ 20 h 330220"/>
              <a:gd name="connsiteX3" fmla="*/ 508000 w 508000"/>
              <a:gd name="connsiteY3" fmla="*/ 135486 h 330220"/>
              <a:gd name="connsiteX4" fmla="*/ 347134 w 508000"/>
              <a:gd name="connsiteY4" fmla="*/ 262486 h 330220"/>
              <a:gd name="connsiteX5" fmla="*/ 59267 w 508000"/>
              <a:gd name="connsiteY5" fmla="*/ 330220 h 330220"/>
              <a:gd name="connsiteX0" fmla="*/ 59267 w 519009"/>
              <a:gd name="connsiteY0" fmla="*/ 330220 h 330220"/>
              <a:gd name="connsiteX1" fmla="*/ 0 w 519009"/>
              <a:gd name="connsiteY1" fmla="*/ 127020 h 330220"/>
              <a:gd name="connsiteX2" fmla="*/ 321734 w 519009"/>
              <a:gd name="connsiteY2" fmla="*/ 20 h 330220"/>
              <a:gd name="connsiteX3" fmla="*/ 508000 w 519009"/>
              <a:gd name="connsiteY3" fmla="*/ 135486 h 330220"/>
              <a:gd name="connsiteX4" fmla="*/ 347134 w 519009"/>
              <a:gd name="connsiteY4" fmla="*/ 262486 h 330220"/>
              <a:gd name="connsiteX5" fmla="*/ 59267 w 519009"/>
              <a:gd name="connsiteY5" fmla="*/ 330220 h 330220"/>
              <a:gd name="connsiteX0" fmla="*/ 59267 w 519009"/>
              <a:gd name="connsiteY0" fmla="*/ 330220 h 336000"/>
              <a:gd name="connsiteX1" fmla="*/ 0 w 519009"/>
              <a:gd name="connsiteY1" fmla="*/ 127020 h 336000"/>
              <a:gd name="connsiteX2" fmla="*/ 321734 w 519009"/>
              <a:gd name="connsiteY2" fmla="*/ 20 h 336000"/>
              <a:gd name="connsiteX3" fmla="*/ 508000 w 519009"/>
              <a:gd name="connsiteY3" fmla="*/ 135486 h 336000"/>
              <a:gd name="connsiteX4" fmla="*/ 347134 w 519009"/>
              <a:gd name="connsiteY4" fmla="*/ 262486 h 336000"/>
              <a:gd name="connsiteX5" fmla="*/ 59267 w 519009"/>
              <a:gd name="connsiteY5" fmla="*/ 330220 h 336000"/>
              <a:gd name="connsiteX0" fmla="*/ 76776 w 536518"/>
              <a:gd name="connsiteY0" fmla="*/ 330220 h 335316"/>
              <a:gd name="connsiteX1" fmla="*/ 17509 w 536518"/>
              <a:gd name="connsiteY1" fmla="*/ 127020 h 335316"/>
              <a:gd name="connsiteX2" fmla="*/ 339243 w 536518"/>
              <a:gd name="connsiteY2" fmla="*/ 20 h 335316"/>
              <a:gd name="connsiteX3" fmla="*/ 525509 w 536518"/>
              <a:gd name="connsiteY3" fmla="*/ 135486 h 335316"/>
              <a:gd name="connsiteX4" fmla="*/ 364643 w 536518"/>
              <a:gd name="connsiteY4" fmla="*/ 262486 h 335316"/>
              <a:gd name="connsiteX5" fmla="*/ 76776 w 536518"/>
              <a:gd name="connsiteY5" fmla="*/ 330220 h 335316"/>
              <a:gd name="connsiteX0" fmla="*/ 76776 w 536518"/>
              <a:gd name="connsiteY0" fmla="*/ 330220 h 335316"/>
              <a:gd name="connsiteX1" fmla="*/ 17509 w 536518"/>
              <a:gd name="connsiteY1" fmla="*/ 127020 h 335316"/>
              <a:gd name="connsiteX2" fmla="*/ 339243 w 536518"/>
              <a:gd name="connsiteY2" fmla="*/ 20 h 335316"/>
              <a:gd name="connsiteX3" fmla="*/ 525509 w 536518"/>
              <a:gd name="connsiteY3" fmla="*/ 135486 h 335316"/>
              <a:gd name="connsiteX4" fmla="*/ 364643 w 536518"/>
              <a:gd name="connsiteY4" fmla="*/ 262486 h 335316"/>
              <a:gd name="connsiteX5" fmla="*/ 76776 w 536518"/>
              <a:gd name="connsiteY5" fmla="*/ 330220 h 33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6518" h="335316">
                <a:moveTo>
                  <a:pt x="76776" y="330220"/>
                </a:moveTo>
                <a:cubicBezTo>
                  <a:pt x="18920" y="307642"/>
                  <a:pt x="-26236" y="182053"/>
                  <a:pt x="17509" y="127020"/>
                </a:cubicBezTo>
                <a:cubicBezTo>
                  <a:pt x="61254" y="71987"/>
                  <a:pt x="254576" y="-1391"/>
                  <a:pt x="339243" y="20"/>
                </a:cubicBezTo>
                <a:cubicBezTo>
                  <a:pt x="423910" y="1431"/>
                  <a:pt x="579131" y="93153"/>
                  <a:pt x="525509" y="135486"/>
                </a:cubicBezTo>
                <a:lnTo>
                  <a:pt x="364643" y="262486"/>
                </a:lnTo>
                <a:cubicBezTo>
                  <a:pt x="289854" y="294942"/>
                  <a:pt x="134632" y="352798"/>
                  <a:pt x="76776" y="33022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 w="2540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92"/>
          <p:cNvSpPr/>
          <p:nvPr/>
        </p:nvSpPr>
        <p:spPr>
          <a:xfrm rot="1640313">
            <a:off x="3201595" y="1366799"/>
            <a:ext cx="208924" cy="162801"/>
          </a:xfrm>
          <a:custGeom>
            <a:avLst/>
            <a:gdLst>
              <a:gd name="connsiteX0" fmla="*/ 59267 w 508000"/>
              <a:gd name="connsiteY0" fmla="*/ 330200 h 330200"/>
              <a:gd name="connsiteX1" fmla="*/ 0 w 508000"/>
              <a:gd name="connsiteY1" fmla="*/ 127000 h 330200"/>
              <a:gd name="connsiteX2" fmla="*/ 321734 w 508000"/>
              <a:gd name="connsiteY2" fmla="*/ 0 h 330200"/>
              <a:gd name="connsiteX3" fmla="*/ 508000 w 508000"/>
              <a:gd name="connsiteY3" fmla="*/ 135466 h 330200"/>
              <a:gd name="connsiteX4" fmla="*/ 347134 w 508000"/>
              <a:gd name="connsiteY4" fmla="*/ 262466 h 330200"/>
              <a:gd name="connsiteX5" fmla="*/ 59267 w 508000"/>
              <a:gd name="connsiteY5" fmla="*/ 330200 h 330200"/>
              <a:gd name="connsiteX0" fmla="*/ 59267 w 508000"/>
              <a:gd name="connsiteY0" fmla="*/ 330220 h 330220"/>
              <a:gd name="connsiteX1" fmla="*/ 0 w 508000"/>
              <a:gd name="connsiteY1" fmla="*/ 127020 h 330220"/>
              <a:gd name="connsiteX2" fmla="*/ 321734 w 508000"/>
              <a:gd name="connsiteY2" fmla="*/ 20 h 330220"/>
              <a:gd name="connsiteX3" fmla="*/ 508000 w 508000"/>
              <a:gd name="connsiteY3" fmla="*/ 135486 h 330220"/>
              <a:gd name="connsiteX4" fmla="*/ 347134 w 508000"/>
              <a:gd name="connsiteY4" fmla="*/ 262486 h 330220"/>
              <a:gd name="connsiteX5" fmla="*/ 59267 w 508000"/>
              <a:gd name="connsiteY5" fmla="*/ 330220 h 330220"/>
              <a:gd name="connsiteX0" fmla="*/ 59267 w 519009"/>
              <a:gd name="connsiteY0" fmla="*/ 330220 h 330220"/>
              <a:gd name="connsiteX1" fmla="*/ 0 w 519009"/>
              <a:gd name="connsiteY1" fmla="*/ 127020 h 330220"/>
              <a:gd name="connsiteX2" fmla="*/ 321734 w 519009"/>
              <a:gd name="connsiteY2" fmla="*/ 20 h 330220"/>
              <a:gd name="connsiteX3" fmla="*/ 508000 w 519009"/>
              <a:gd name="connsiteY3" fmla="*/ 135486 h 330220"/>
              <a:gd name="connsiteX4" fmla="*/ 347134 w 519009"/>
              <a:gd name="connsiteY4" fmla="*/ 262486 h 330220"/>
              <a:gd name="connsiteX5" fmla="*/ 59267 w 519009"/>
              <a:gd name="connsiteY5" fmla="*/ 330220 h 330220"/>
              <a:gd name="connsiteX0" fmla="*/ 59267 w 519009"/>
              <a:gd name="connsiteY0" fmla="*/ 330220 h 336000"/>
              <a:gd name="connsiteX1" fmla="*/ 0 w 519009"/>
              <a:gd name="connsiteY1" fmla="*/ 127020 h 336000"/>
              <a:gd name="connsiteX2" fmla="*/ 321734 w 519009"/>
              <a:gd name="connsiteY2" fmla="*/ 20 h 336000"/>
              <a:gd name="connsiteX3" fmla="*/ 508000 w 519009"/>
              <a:gd name="connsiteY3" fmla="*/ 135486 h 336000"/>
              <a:gd name="connsiteX4" fmla="*/ 347134 w 519009"/>
              <a:gd name="connsiteY4" fmla="*/ 262486 h 336000"/>
              <a:gd name="connsiteX5" fmla="*/ 59267 w 519009"/>
              <a:gd name="connsiteY5" fmla="*/ 330220 h 336000"/>
              <a:gd name="connsiteX0" fmla="*/ 76776 w 536518"/>
              <a:gd name="connsiteY0" fmla="*/ 330220 h 335316"/>
              <a:gd name="connsiteX1" fmla="*/ 17509 w 536518"/>
              <a:gd name="connsiteY1" fmla="*/ 127020 h 335316"/>
              <a:gd name="connsiteX2" fmla="*/ 339243 w 536518"/>
              <a:gd name="connsiteY2" fmla="*/ 20 h 335316"/>
              <a:gd name="connsiteX3" fmla="*/ 525509 w 536518"/>
              <a:gd name="connsiteY3" fmla="*/ 135486 h 335316"/>
              <a:gd name="connsiteX4" fmla="*/ 364643 w 536518"/>
              <a:gd name="connsiteY4" fmla="*/ 262486 h 335316"/>
              <a:gd name="connsiteX5" fmla="*/ 76776 w 536518"/>
              <a:gd name="connsiteY5" fmla="*/ 330220 h 335316"/>
              <a:gd name="connsiteX0" fmla="*/ 76776 w 536518"/>
              <a:gd name="connsiteY0" fmla="*/ 330220 h 335316"/>
              <a:gd name="connsiteX1" fmla="*/ 17509 w 536518"/>
              <a:gd name="connsiteY1" fmla="*/ 127020 h 335316"/>
              <a:gd name="connsiteX2" fmla="*/ 339243 w 536518"/>
              <a:gd name="connsiteY2" fmla="*/ 20 h 335316"/>
              <a:gd name="connsiteX3" fmla="*/ 525509 w 536518"/>
              <a:gd name="connsiteY3" fmla="*/ 135486 h 335316"/>
              <a:gd name="connsiteX4" fmla="*/ 364643 w 536518"/>
              <a:gd name="connsiteY4" fmla="*/ 262486 h 335316"/>
              <a:gd name="connsiteX5" fmla="*/ 76776 w 536518"/>
              <a:gd name="connsiteY5" fmla="*/ 330220 h 33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6518" h="335316">
                <a:moveTo>
                  <a:pt x="76776" y="330220"/>
                </a:moveTo>
                <a:cubicBezTo>
                  <a:pt x="18920" y="307642"/>
                  <a:pt x="-26236" y="182053"/>
                  <a:pt x="17509" y="127020"/>
                </a:cubicBezTo>
                <a:cubicBezTo>
                  <a:pt x="61254" y="71987"/>
                  <a:pt x="254576" y="-1391"/>
                  <a:pt x="339243" y="20"/>
                </a:cubicBezTo>
                <a:cubicBezTo>
                  <a:pt x="423910" y="1431"/>
                  <a:pt x="579131" y="93153"/>
                  <a:pt x="525509" y="135486"/>
                </a:cubicBezTo>
                <a:lnTo>
                  <a:pt x="364643" y="262486"/>
                </a:lnTo>
                <a:cubicBezTo>
                  <a:pt x="289854" y="294942"/>
                  <a:pt x="134632" y="352798"/>
                  <a:pt x="76776" y="33022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 w="2540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 93"/>
          <p:cNvSpPr/>
          <p:nvPr/>
        </p:nvSpPr>
        <p:spPr>
          <a:xfrm rot="1640313">
            <a:off x="2289055" y="1607367"/>
            <a:ext cx="208924" cy="162801"/>
          </a:xfrm>
          <a:custGeom>
            <a:avLst/>
            <a:gdLst>
              <a:gd name="connsiteX0" fmla="*/ 59267 w 508000"/>
              <a:gd name="connsiteY0" fmla="*/ 330200 h 330200"/>
              <a:gd name="connsiteX1" fmla="*/ 0 w 508000"/>
              <a:gd name="connsiteY1" fmla="*/ 127000 h 330200"/>
              <a:gd name="connsiteX2" fmla="*/ 321734 w 508000"/>
              <a:gd name="connsiteY2" fmla="*/ 0 h 330200"/>
              <a:gd name="connsiteX3" fmla="*/ 508000 w 508000"/>
              <a:gd name="connsiteY3" fmla="*/ 135466 h 330200"/>
              <a:gd name="connsiteX4" fmla="*/ 347134 w 508000"/>
              <a:gd name="connsiteY4" fmla="*/ 262466 h 330200"/>
              <a:gd name="connsiteX5" fmla="*/ 59267 w 508000"/>
              <a:gd name="connsiteY5" fmla="*/ 330200 h 330200"/>
              <a:gd name="connsiteX0" fmla="*/ 59267 w 508000"/>
              <a:gd name="connsiteY0" fmla="*/ 330220 h 330220"/>
              <a:gd name="connsiteX1" fmla="*/ 0 w 508000"/>
              <a:gd name="connsiteY1" fmla="*/ 127020 h 330220"/>
              <a:gd name="connsiteX2" fmla="*/ 321734 w 508000"/>
              <a:gd name="connsiteY2" fmla="*/ 20 h 330220"/>
              <a:gd name="connsiteX3" fmla="*/ 508000 w 508000"/>
              <a:gd name="connsiteY3" fmla="*/ 135486 h 330220"/>
              <a:gd name="connsiteX4" fmla="*/ 347134 w 508000"/>
              <a:gd name="connsiteY4" fmla="*/ 262486 h 330220"/>
              <a:gd name="connsiteX5" fmla="*/ 59267 w 508000"/>
              <a:gd name="connsiteY5" fmla="*/ 330220 h 330220"/>
              <a:gd name="connsiteX0" fmla="*/ 59267 w 519009"/>
              <a:gd name="connsiteY0" fmla="*/ 330220 h 330220"/>
              <a:gd name="connsiteX1" fmla="*/ 0 w 519009"/>
              <a:gd name="connsiteY1" fmla="*/ 127020 h 330220"/>
              <a:gd name="connsiteX2" fmla="*/ 321734 w 519009"/>
              <a:gd name="connsiteY2" fmla="*/ 20 h 330220"/>
              <a:gd name="connsiteX3" fmla="*/ 508000 w 519009"/>
              <a:gd name="connsiteY3" fmla="*/ 135486 h 330220"/>
              <a:gd name="connsiteX4" fmla="*/ 347134 w 519009"/>
              <a:gd name="connsiteY4" fmla="*/ 262486 h 330220"/>
              <a:gd name="connsiteX5" fmla="*/ 59267 w 519009"/>
              <a:gd name="connsiteY5" fmla="*/ 330220 h 330220"/>
              <a:gd name="connsiteX0" fmla="*/ 59267 w 519009"/>
              <a:gd name="connsiteY0" fmla="*/ 330220 h 336000"/>
              <a:gd name="connsiteX1" fmla="*/ 0 w 519009"/>
              <a:gd name="connsiteY1" fmla="*/ 127020 h 336000"/>
              <a:gd name="connsiteX2" fmla="*/ 321734 w 519009"/>
              <a:gd name="connsiteY2" fmla="*/ 20 h 336000"/>
              <a:gd name="connsiteX3" fmla="*/ 508000 w 519009"/>
              <a:gd name="connsiteY3" fmla="*/ 135486 h 336000"/>
              <a:gd name="connsiteX4" fmla="*/ 347134 w 519009"/>
              <a:gd name="connsiteY4" fmla="*/ 262486 h 336000"/>
              <a:gd name="connsiteX5" fmla="*/ 59267 w 519009"/>
              <a:gd name="connsiteY5" fmla="*/ 330220 h 336000"/>
              <a:gd name="connsiteX0" fmla="*/ 76776 w 536518"/>
              <a:gd name="connsiteY0" fmla="*/ 330220 h 335316"/>
              <a:gd name="connsiteX1" fmla="*/ 17509 w 536518"/>
              <a:gd name="connsiteY1" fmla="*/ 127020 h 335316"/>
              <a:gd name="connsiteX2" fmla="*/ 339243 w 536518"/>
              <a:gd name="connsiteY2" fmla="*/ 20 h 335316"/>
              <a:gd name="connsiteX3" fmla="*/ 525509 w 536518"/>
              <a:gd name="connsiteY3" fmla="*/ 135486 h 335316"/>
              <a:gd name="connsiteX4" fmla="*/ 364643 w 536518"/>
              <a:gd name="connsiteY4" fmla="*/ 262486 h 335316"/>
              <a:gd name="connsiteX5" fmla="*/ 76776 w 536518"/>
              <a:gd name="connsiteY5" fmla="*/ 330220 h 335316"/>
              <a:gd name="connsiteX0" fmla="*/ 76776 w 536518"/>
              <a:gd name="connsiteY0" fmla="*/ 330220 h 335316"/>
              <a:gd name="connsiteX1" fmla="*/ 17509 w 536518"/>
              <a:gd name="connsiteY1" fmla="*/ 127020 h 335316"/>
              <a:gd name="connsiteX2" fmla="*/ 339243 w 536518"/>
              <a:gd name="connsiteY2" fmla="*/ 20 h 335316"/>
              <a:gd name="connsiteX3" fmla="*/ 525509 w 536518"/>
              <a:gd name="connsiteY3" fmla="*/ 135486 h 335316"/>
              <a:gd name="connsiteX4" fmla="*/ 364643 w 536518"/>
              <a:gd name="connsiteY4" fmla="*/ 262486 h 335316"/>
              <a:gd name="connsiteX5" fmla="*/ 76776 w 536518"/>
              <a:gd name="connsiteY5" fmla="*/ 330220 h 33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6518" h="335316">
                <a:moveTo>
                  <a:pt x="76776" y="330220"/>
                </a:moveTo>
                <a:cubicBezTo>
                  <a:pt x="18920" y="307642"/>
                  <a:pt x="-26236" y="182053"/>
                  <a:pt x="17509" y="127020"/>
                </a:cubicBezTo>
                <a:cubicBezTo>
                  <a:pt x="61254" y="71987"/>
                  <a:pt x="254576" y="-1391"/>
                  <a:pt x="339243" y="20"/>
                </a:cubicBezTo>
                <a:cubicBezTo>
                  <a:pt x="423910" y="1431"/>
                  <a:pt x="579131" y="93153"/>
                  <a:pt x="525509" y="135486"/>
                </a:cubicBezTo>
                <a:lnTo>
                  <a:pt x="364643" y="262486"/>
                </a:lnTo>
                <a:cubicBezTo>
                  <a:pt x="289854" y="294942"/>
                  <a:pt x="134632" y="352798"/>
                  <a:pt x="76776" y="33022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 w="2540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4" name="Group 113"/>
          <p:cNvGrpSpPr/>
          <p:nvPr/>
        </p:nvGrpSpPr>
        <p:grpSpPr>
          <a:xfrm>
            <a:off x="4861074" y="3510821"/>
            <a:ext cx="3810000" cy="3355646"/>
            <a:chOff x="4861074" y="3510821"/>
            <a:chExt cx="3810000" cy="3355646"/>
          </a:xfrm>
        </p:grpSpPr>
        <p:grpSp>
          <p:nvGrpSpPr>
            <p:cNvPr id="4" name="obj3"/>
            <p:cNvGrpSpPr/>
            <p:nvPr/>
          </p:nvGrpSpPr>
          <p:grpSpPr>
            <a:xfrm>
              <a:off x="5614973" y="4259478"/>
              <a:ext cx="2062952" cy="1871668"/>
              <a:chOff x="895856" y="871533"/>
              <a:chExt cx="2404841" cy="2786067"/>
            </a:xfr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0" scaled="1"/>
              <a:tileRect/>
            </a:gradFill>
          </p:grpSpPr>
          <p:sp>
            <p:nvSpPr>
              <p:cNvPr id="5" name="Can 4"/>
              <p:cNvSpPr/>
              <p:nvPr/>
            </p:nvSpPr>
            <p:spPr>
              <a:xfrm>
                <a:off x="914400" y="1371600"/>
                <a:ext cx="2362200" cy="2286000"/>
              </a:xfrm>
              <a:prstGeom prst="can">
                <a:avLst>
                  <a:gd name="adj" fmla="val 27084"/>
                </a:avLst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895856" y="871533"/>
                <a:ext cx="2404841" cy="1110528"/>
              </a:xfrm>
              <a:custGeom>
                <a:avLst/>
                <a:gdLst>
                  <a:gd name="connsiteX0" fmla="*/ 0 w 1905000"/>
                  <a:gd name="connsiteY0" fmla="*/ 152398 h 914400"/>
                  <a:gd name="connsiteX1" fmla="*/ 952500 w 1905000"/>
                  <a:gd name="connsiteY1" fmla="*/ 304797 h 914400"/>
                  <a:gd name="connsiteX2" fmla="*/ 1905000 w 1905000"/>
                  <a:gd name="connsiteY2" fmla="*/ 152400 h 914400"/>
                  <a:gd name="connsiteX3" fmla="*/ 1905000 w 1905000"/>
                  <a:gd name="connsiteY3" fmla="*/ 762002 h 914400"/>
                  <a:gd name="connsiteX4" fmla="*/ 1040114 w 1905000"/>
                  <a:gd name="connsiteY4" fmla="*/ 913754 h 914400"/>
                  <a:gd name="connsiteX5" fmla="*/ 864886 w 1905000"/>
                  <a:gd name="connsiteY5" fmla="*/ 913754 h 914400"/>
                  <a:gd name="connsiteX6" fmla="*/ 0 w 1905000"/>
                  <a:gd name="connsiteY6" fmla="*/ 762001 h 914400"/>
                  <a:gd name="connsiteX7" fmla="*/ 0 w 1905000"/>
                  <a:gd name="connsiteY7" fmla="*/ 152398 h 914400"/>
                  <a:gd name="connsiteX0" fmla="*/ 0 w 1905000"/>
                  <a:gd name="connsiteY0" fmla="*/ 152398 h 914400"/>
                  <a:gd name="connsiteX1" fmla="*/ 864886 w 1905000"/>
                  <a:gd name="connsiteY1" fmla="*/ 647 h 914400"/>
                  <a:gd name="connsiteX2" fmla="*/ 1040114 w 1905000"/>
                  <a:gd name="connsiteY2" fmla="*/ 647 h 914400"/>
                  <a:gd name="connsiteX3" fmla="*/ 1905000 w 1905000"/>
                  <a:gd name="connsiteY3" fmla="*/ 152401 h 914400"/>
                  <a:gd name="connsiteX4" fmla="*/ 1040114 w 1905000"/>
                  <a:gd name="connsiteY4" fmla="*/ 304153 h 914400"/>
                  <a:gd name="connsiteX5" fmla="*/ 864886 w 1905000"/>
                  <a:gd name="connsiteY5" fmla="*/ 304153 h 914400"/>
                  <a:gd name="connsiteX6" fmla="*/ 0 w 1905000"/>
                  <a:gd name="connsiteY6" fmla="*/ 152400 h 914400"/>
                  <a:gd name="connsiteX7" fmla="*/ 0 w 1905000"/>
                  <a:gd name="connsiteY7" fmla="*/ 152398 h 914400"/>
                  <a:gd name="connsiteX0" fmla="*/ 1905000 w 1905000"/>
                  <a:gd name="connsiteY0" fmla="*/ 152398 h 914400"/>
                  <a:gd name="connsiteX1" fmla="*/ 1040114 w 1905000"/>
                  <a:gd name="connsiteY1" fmla="*/ 304150 h 914400"/>
                  <a:gd name="connsiteX2" fmla="*/ 864886 w 1905000"/>
                  <a:gd name="connsiteY2" fmla="*/ 304150 h 914400"/>
                  <a:gd name="connsiteX3" fmla="*/ 0 w 1905000"/>
                  <a:gd name="connsiteY3" fmla="*/ 152397 h 914400"/>
                  <a:gd name="connsiteX4" fmla="*/ 864886 w 1905000"/>
                  <a:gd name="connsiteY4" fmla="*/ 646 h 914400"/>
                  <a:gd name="connsiteX5" fmla="*/ 1040114 w 1905000"/>
                  <a:gd name="connsiteY5" fmla="*/ 646 h 914400"/>
                  <a:gd name="connsiteX6" fmla="*/ 1905000 w 1905000"/>
                  <a:gd name="connsiteY6" fmla="*/ 152400 h 914400"/>
                  <a:gd name="connsiteX7" fmla="*/ 1905000 w 1905000"/>
                  <a:gd name="connsiteY7" fmla="*/ 762002 h 914400"/>
                  <a:gd name="connsiteX8" fmla="*/ 1040114 w 1905000"/>
                  <a:gd name="connsiteY8" fmla="*/ 913754 h 914400"/>
                  <a:gd name="connsiteX9" fmla="*/ 864886 w 1905000"/>
                  <a:gd name="connsiteY9" fmla="*/ 913754 h 914400"/>
                  <a:gd name="connsiteX10" fmla="*/ 0 w 1905000"/>
                  <a:gd name="connsiteY10" fmla="*/ 762001 h 914400"/>
                  <a:gd name="connsiteX11" fmla="*/ 0 w 1905000"/>
                  <a:gd name="connsiteY11" fmla="*/ 152398 h 914400"/>
                  <a:gd name="connsiteX0" fmla="*/ 4 w 1905011"/>
                  <a:gd name="connsiteY0" fmla="*/ 152613 h 914830"/>
                  <a:gd name="connsiteX1" fmla="*/ 952504 w 1905011"/>
                  <a:gd name="connsiteY1" fmla="*/ 305012 h 914830"/>
                  <a:gd name="connsiteX2" fmla="*/ 1905004 w 1905011"/>
                  <a:gd name="connsiteY2" fmla="*/ 152615 h 914830"/>
                  <a:gd name="connsiteX3" fmla="*/ 1905004 w 1905011"/>
                  <a:gd name="connsiteY3" fmla="*/ 762217 h 914830"/>
                  <a:gd name="connsiteX4" fmla="*/ 1040118 w 1905011"/>
                  <a:gd name="connsiteY4" fmla="*/ 913969 h 914830"/>
                  <a:gd name="connsiteX5" fmla="*/ 864890 w 1905011"/>
                  <a:gd name="connsiteY5" fmla="*/ 913969 h 914830"/>
                  <a:gd name="connsiteX6" fmla="*/ 4 w 1905011"/>
                  <a:gd name="connsiteY6" fmla="*/ 762216 h 914830"/>
                  <a:gd name="connsiteX7" fmla="*/ 4 w 1905011"/>
                  <a:gd name="connsiteY7" fmla="*/ 152613 h 914830"/>
                  <a:gd name="connsiteX0" fmla="*/ 4 w 1905011"/>
                  <a:gd name="connsiteY0" fmla="*/ 152613 h 914830"/>
                  <a:gd name="connsiteX1" fmla="*/ 864890 w 1905011"/>
                  <a:gd name="connsiteY1" fmla="*/ 862 h 914830"/>
                  <a:gd name="connsiteX2" fmla="*/ 1040118 w 1905011"/>
                  <a:gd name="connsiteY2" fmla="*/ 862 h 914830"/>
                  <a:gd name="connsiteX3" fmla="*/ 1905004 w 1905011"/>
                  <a:gd name="connsiteY3" fmla="*/ 152616 h 914830"/>
                  <a:gd name="connsiteX4" fmla="*/ 1040118 w 1905011"/>
                  <a:gd name="connsiteY4" fmla="*/ 304368 h 914830"/>
                  <a:gd name="connsiteX5" fmla="*/ 864890 w 1905011"/>
                  <a:gd name="connsiteY5" fmla="*/ 304368 h 914830"/>
                  <a:gd name="connsiteX6" fmla="*/ 4 w 1905011"/>
                  <a:gd name="connsiteY6" fmla="*/ 152615 h 914830"/>
                  <a:gd name="connsiteX7" fmla="*/ 4 w 1905011"/>
                  <a:gd name="connsiteY7" fmla="*/ 152613 h 914830"/>
                  <a:gd name="connsiteX0" fmla="*/ 1905004 w 1905011"/>
                  <a:gd name="connsiteY0" fmla="*/ 152613 h 914830"/>
                  <a:gd name="connsiteX1" fmla="*/ 1040118 w 1905011"/>
                  <a:gd name="connsiteY1" fmla="*/ 304365 h 914830"/>
                  <a:gd name="connsiteX2" fmla="*/ 864890 w 1905011"/>
                  <a:gd name="connsiteY2" fmla="*/ 304365 h 914830"/>
                  <a:gd name="connsiteX3" fmla="*/ 4 w 1905011"/>
                  <a:gd name="connsiteY3" fmla="*/ 152612 h 914830"/>
                  <a:gd name="connsiteX4" fmla="*/ 864890 w 1905011"/>
                  <a:gd name="connsiteY4" fmla="*/ 861 h 914830"/>
                  <a:gd name="connsiteX5" fmla="*/ 1040118 w 1905011"/>
                  <a:gd name="connsiteY5" fmla="*/ 861 h 914830"/>
                  <a:gd name="connsiteX6" fmla="*/ 1905004 w 1905011"/>
                  <a:gd name="connsiteY6" fmla="*/ 152615 h 914830"/>
                  <a:gd name="connsiteX7" fmla="*/ 1905004 w 1905011"/>
                  <a:gd name="connsiteY7" fmla="*/ 762217 h 914830"/>
                  <a:gd name="connsiteX8" fmla="*/ 1040118 w 1905011"/>
                  <a:gd name="connsiteY8" fmla="*/ 913969 h 914830"/>
                  <a:gd name="connsiteX9" fmla="*/ 864890 w 1905011"/>
                  <a:gd name="connsiteY9" fmla="*/ 913969 h 914830"/>
                  <a:gd name="connsiteX10" fmla="*/ 4 w 1905011"/>
                  <a:gd name="connsiteY10" fmla="*/ 762216 h 914830"/>
                  <a:gd name="connsiteX11" fmla="*/ 304804 w 1905011"/>
                  <a:gd name="connsiteY11" fmla="*/ 152615 h 914830"/>
                  <a:gd name="connsiteX0" fmla="*/ 4 w 1905011"/>
                  <a:gd name="connsiteY0" fmla="*/ 152613 h 914830"/>
                  <a:gd name="connsiteX1" fmla="*/ 952504 w 1905011"/>
                  <a:gd name="connsiteY1" fmla="*/ 305012 h 914830"/>
                  <a:gd name="connsiteX2" fmla="*/ 1905004 w 1905011"/>
                  <a:gd name="connsiteY2" fmla="*/ 152615 h 914830"/>
                  <a:gd name="connsiteX3" fmla="*/ 1905004 w 1905011"/>
                  <a:gd name="connsiteY3" fmla="*/ 762217 h 914830"/>
                  <a:gd name="connsiteX4" fmla="*/ 1040118 w 1905011"/>
                  <a:gd name="connsiteY4" fmla="*/ 913969 h 914830"/>
                  <a:gd name="connsiteX5" fmla="*/ 864890 w 1905011"/>
                  <a:gd name="connsiteY5" fmla="*/ 913969 h 914830"/>
                  <a:gd name="connsiteX6" fmla="*/ 4 w 1905011"/>
                  <a:gd name="connsiteY6" fmla="*/ 762216 h 914830"/>
                  <a:gd name="connsiteX7" fmla="*/ 4 w 1905011"/>
                  <a:gd name="connsiteY7" fmla="*/ 152613 h 914830"/>
                  <a:gd name="connsiteX0" fmla="*/ 4 w 1905011"/>
                  <a:gd name="connsiteY0" fmla="*/ 152613 h 914830"/>
                  <a:gd name="connsiteX1" fmla="*/ 864890 w 1905011"/>
                  <a:gd name="connsiteY1" fmla="*/ 862 h 914830"/>
                  <a:gd name="connsiteX2" fmla="*/ 1040118 w 1905011"/>
                  <a:gd name="connsiteY2" fmla="*/ 862 h 914830"/>
                  <a:gd name="connsiteX3" fmla="*/ 1905004 w 1905011"/>
                  <a:gd name="connsiteY3" fmla="*/ 152616 h 914830"/>
                  <a:gd name="connsiteX4" fmla="*/ 1040118 w 1905011"/>
                  <a:gd name="connsiteY4" fmla="*/ 304368 h 914830"/>
                  <a:gd name="connsiteX5" fmla="*/ 864890 w 1905011"/>
                  <a:gd name="connsiteY5" fmla="*/ 304368 h 914830"/>
                  <a:gd name="connsiteX6" fmla="*/ 4 w 1905011"/>
                  <a:gd name="connsiteY6" fmla="*/ 152615 h 914830"/>
                  <a:gd name="connsiteX7" fmla="*/ 4 w 1905011"/>
                  <a:gd name="connsiteY7" fmla="*/ 152613 h 914830"/>
                  <a:gd name="connsiteX0" fmla="*/ 1905004 w 1905011"/>
                  <a:gd name="connsiteY0" fmla="*/ 152613 h 914830"/>
                  <a:gd name="connsiteX1" fmla="*/ 1040118 w 1905011"/>
                  <a:gd name="connsiteY1" fmla="*/ 304365 h 914830"/>
                  <a:gd name="connsiteX2" fmla="*/ 864890 w 1905011"/>
                  <a:gd name="connsiteY2" fmla="*/ 304365 h 914830"/>
                  <a:gd name="connsiteX3" fmla="*/ 304804 w 1905011"/>
                  <a:gd name="connsiteY3" fmla="*/ 152615 h 914830"/>
                  <a:gd name="connsiteX4" fmla="*/ 864890 w 1905011"/>
                  <a:gd name="connsiteY4" fmla="*/ 861 h 914830"/>
                  <a:gd name="connsiteX5" fmla="*/ 1040118 w 1905011"/>
                  <a:gd name="connsiteY5" fmla="*/ 861 h 914830"/>
                  <a:gd name="connsiteX6" fmla="*/ 1905004 w 1905011"/>
                  <a:gd name="connsiteY6" fmla="*/ 152615 h 914830"/>
                  <a:gd name="connsiteX7" fmla="*/ 1905004 w 1905011"/>
                  <a:gd name="connsiteY7" fmla="*/ 762217 h 914830"/>
                  <a:gd name="connsiteX8" fmla="*/ 1040118 w 1905011"/>
                  <a:gd name="connsiteY8" fmla="*/ 913969 h 914830"/>
                  <a:gd name="connsiteX9" fmla="*/ 864890 w 1905011"/>
                  <a:gd name="connsiteY9" fmla="*/ 913969 h 914830"/>
                  <a:gd name="connsiteX10" fmla="*/ 4 w 1905011"/>
                  <a:gd name="connsiteY10" fmla="*/ 762216 h 914830"/>
                  <a:gd name="connsiteX11" fmla="*/ 304804 w 1905011"/>
                  <a:gd name="connsiteY11" fmla="*/ 152615 h 914830"/>
                  <a:gd name="connsiteX0" fmla="*/ 4 w 1905011"/>
                  <a:gd name="connsiteY0" fmla="*/ 152613 h 914830"/>
                  <a:gd name="connsiteX1" fmla="*/ 952504 w 1905011"/>
                  <a:gd name="connsiteY1" fmla="*/ 305012 h 914830"/>
                  <a:gd name="connsiteX2" fmla="*/ 1905004 w 1905011"/>
                  <a:gd name="connsiteY2" fmla="*/ 152615 h 914830"/>
                  <a:gd name="connsiteX3" fmla="*/ 1905004 w 1905011"/>
                  <a:gd name="connsiteY3" fmla="*/ 762217 h 914830"/>
                  <a:gd name="connsiteX4" fmla="*/ 1040118 w 1905011"/>
                  <a:gd name="connsiteY4" fmla="*/ 913969 h 914830"/>
                  <a:gd name="connsiteX5" fmla="*/ 864890 w 1905011"/>
                  <a:gd name="connsiteY5" fmla="*/ 913969 h 914830"/>
                  <a:gd name="connsiteX6" fmla="*/ 4 w 1905011"/>
                  <a:gd name="connsiteY6" fmla="*/ 762216 h 914830"/>
                  <a:gd name="connsiteX7" fmla="*/ 4 w 1905011"/>
                  <a:gd name="connsiteY7" fmla="*/ 152613 h 914830"/>
                  <a:gd name="connsiteX0" fmla="*/ 304804 w 1905011"/>
                  <a:gd name="connsiteY0" fmla="*/ 152615 h 914830"/>
                  <a:gd name="connsiteX1" fmla="*/ 864890 w 1905011"/>
                  <a:gd name="connsiteY1" fmla="*/ 862 h 914830"/>
                  <a:gd name="connsiteX2" fmla="*/ 1040118 w 1905011"/>
                  <a:gd name="connsiteY2" fmla="*/ 862 h 914830"/>
                  <a:gd name="connsiteX3" fmla="*/ 1905004 w 1905011"/>
                  <a:gd name="connsiteY3" fmla="*/ 152616 h 914830"/>
                  <a:gd name="connsiteX4" fmla="*/ 1040118 w 1905011"/>
                  <a:gd name="connsiteY4" fmla="*/ 304368 h 914830"/>
                  <a:gd name="connsiteX5" fmla="*/ 864890 w 1905011"/>
                  <a:gd name="connsiteY5" fmla="*/ 304368 h 914830"/>
                  <a:gd name="connsiteX6" fmla="*/ 4 w 1905011"/>
                  <a:gd name="connsiteY6" fmla="*/ 152615 h 914830"/>
                  <a:gd name="connsiteX7" fmla="*/ 304804 w 1905011"/>
                  <a:gd name="connsiteY7" fmla="*/ 152615 h 914830"/>
                  <a:gd name="connsiteX0" fmla="*/ 1905004 w 1905011"/>
                  <a:gd name="connsiteY0" fmla="*/ 152613 h 914830"/>
                  <a:gd name="connsiteX1" fmla="*/ 1040118 w 1905011"/>
                  <a:gd name="connsiteY1" fmla="*/ 304365 h 914830"/>
                  <a:gd name="connsiteX2" fmla="*/ 864890 w 1905011"/>
                  <a:gd name="connsiteY2" fmla="*/ 304365 h 914830"/>
                  <a:gd name="connsiteX3" fmla="*/ 304804 w 1905011"/>
                  <a:gd name="connsiteY3" fmla="*/ 152615 h 914830"/>
                  <a:gd name="connsiteX4" fmla="*/ 864890 w 1905011"/>
                  <a:gd name="connsiteY4" fmla="*/ 861 h 914830"/>
                  <a:gd name="connsiteX5" fmla="*/ 1040118 w 1905011"/>
                  <a:gd name="connsiteY5" fmla="*/ 861 h 914830"/>
                  <a:gd name="connsiteX6" fmla="*/ 1905004 w 1905011"/>
                  <a:gd name="connsiteY6" fmla="*/ 152615 h 914830"/>
                  <a:gd name="connsiteX7" fmla="*/ 1905004 w 1905011"/>
                  <a:gd name="connsiteY7" fmla="*/ 762217 h 914830"/>
                  <a:gd name="connsiteX8" fmla="*/ 1040118 w 1905011"/>
                  <a:gd name="connsiteY8" fmla="*/ 913969 h 914830"/>
                  <a:gd name="connsiteX9" fmla="*/ 864890 w 1905011"/>
                  <a:gd name="connsiteY9" fmla="*/ 913969 h 914830"/>
                  <a:gd name="connsiteX10" fmla="*/ 4 w 1905011"/>
                  <a:gd name="connsiteY10" fmla="*/ 762216 h 914830"/>
                  <a:gd name="connsiteX11" fmla="*/ 304804 w 1905011"/>
                  <a:gd name="connsiteY11" fmla="*/ 152615 h 914830"/>
                  <a:gd name="connsiteX0" fmla="*/ 4 w 1905011"/>
                  <a:gd name="connsiteY0" fmla="*/ 152613 h 914830"/>
                  <a:gd name="connsiteX1" fmla="*/ 952504 w 1905011"/>
                  <a:gd name="connsiteY1" fmla="*/ 305012 h 914830"/>
                  <a:gd name="connsiteX2" fmla="*/ 1905004 w 1905011"/>
                  <a:gd name="connsiteY2" fmla="*/ 152615 h 914830"/>
                  <a:gd name="connsiteX3" fmla="*/ 1905004 w 1905011"/>
                  <a:gd name="connsiteY3" fmla="*/ 762217 h 914830"/>
                  <a:gd name="connsiteX4" fmla="*/ 1040118 w 1905011"/>
                  <a:gd name="connsiteY4" fmla="*/ 913969 h 914830"/>
                  <a:gd name="connsiteX5" fmla="*/ 864890 w 1905011"/>
                  <a:gd name="connsiteY5" fmla="*/ 913969 h 914830"/>
                  <a:gd name="connsiteX6" fmla="*/ 4 w 1905011"/>
                  <a:gd name="connsiteY6" fmla="*/ 762216 h 914830"/>
                  <a:gd name="connsiteX7" fmla="*/ 4 w 1905011"/>
                  <a:gd name="connsiteY7" fmla="*/ 152613 h 914830"/>
                  <a:gd name="connsiteX0" fmla="*/ 304804 w 1905011"/>
                  <a:gd name="connsiteY0" fmla="*/ 152615 h 914830"/>
                  <a:gd name="connsiteX1" fmla="*/ 864890 w 1905011"/>
                  <a:gd name="connsiteY1" fmla="*/ 862 h 914830"/>
                  <a:gd name="connsiteX2" fmla="*/ 1040118 w 1905011"/>
                  <a:gd name="connsiteY2" fmla="*/ 862 h 914830"/>
                  <a:gd name="connsiteX3" fmla="*/ 1905004 w 1905011"/>
                  <a:gd name="connsiteY3" fmla="*/ 152616 h 914830"/>
                  <a:gd name="connsiteX4" fmla="*/ 1040118 w 1905011"/>
                  <a:gd name="connsiteY4" fmla="*/ 304368 h 914830"/>
                  <a:gd name="connsiteX5" fmla="*/ 864890 w 1905011"/>
                  <a:gd name="connsiteY5" fmla="*/ 304368 h 914830"/>
                  <a:gd name="connsiteX6" fmla="*/ 304804 w 1905011"/>
                  <a:gd name="connsiteY6" fmla="*/ 152615 h 914830"/>
                  <a:gd name="connsiteX7" fmla="*/ 304804 w 1905011"/>
                  <a:gd name="connsiteY7" fmla="*/ 152615 h 914830"/>
                  <a:gd name="connsiteX0" fmla="*/ 1905004 w 1905011"/>
                  <a:gd name="connsiteY0" fmla="*/ 152613 h 914830"/>
                  <a:gd name="connsiteX1" fmla="*/ 1040118 w 1905011"/>
                  <a:gd name="connsiteY1" fmla="*/ 304365 h 914830"/>
                  <a:gd name="connsiteX2" fmla="*/ 864890 w 1905011"/>
                  <a:gd name="connsiteY2" fmla="*/ 304365 h 914830"/>
                  <a:gd name="connsiteX3" fmla="*/ 304804 w 1905011"/>
                  <a:gd name="connsiteY3" fmla="*/ 152615 h 914830"/>
                  <a:gd name="connsiteX4" fmla="*/ 864890 w 1905011"/>
                  <a:gd name="connsiteY4" fmla="*/ 861 h 914830"/>
                  <a:gd name="connsiteX5" fmla="*/ 1040118 w 1905011"/>
                  <a:gd name="connsiteY5" fmla="*/ 861 h 914830"/>
                  <a:gd name="connsiteX6" fmla="*/ 1905004 w 1905011"/>
                  <a:gd name="connsiteY6" fmla="*/ 152615 h 914830"/>
                  <a:gd name="connsiteX7" fmla="*/ 1905004 w 1905011"/>
                  <a:gd name="connsiteY7" fmla="*/ 762217 h 914830"/>
                  <a:gd name="connsiteX8" fmla="*/ 1040118 w 1905011"/>
                  <a:gd name="connsiteY8" fmla="*/ 913969 h 914830"/>
                  <a:gd name="connsiteX9" fmla="*/ 864890 w 1905011"/>
                  <a:gd name="connsiteY9" fmla="*/ 913969 h 914830"/>
                  <a:gd name="connsiteX10" fmla="*/ 4 w 1905011"/>
                  <a:gd name="connsiteY10" fmla="*/ 762216 h 914830"/>
                  <a:gd name="connsiteX11" fmla="*/ 304804 w 1905011"/>
                  <a:gd name="connsiteY11" fmla="*/ 152615 h 914830"/>
                  <a:gd name="connsiteX0" fmla="*/ 304803 w 1905010"/>
                  <a:gd name="connsiteY0" fmla="*/ 152615 h 914830"/>
                  <a:gd name="connsiteX1" fmla="*/ 952503 w 1905010"/>
                  <a:gd name="connsiteY1" fmla="*/ 305012 h 914830"/>
                  <a:gd name="connsiteX2" fmla="*/ 1905003 w 1905010"/>
                  <a:gd name="connsiteY2" fmla="*/ 152615 h 914830"/>
                  <a:gd name="connsiteX3" fmla="*/ 1905003 w 1905010"/>
                  <a:gd name="connsiteY3" fmla="*/ 762217 h 914830"/>
                  <a:gd name="connsiteX4" fmla="*/ 1040117 w 1905010"/>
                  <a:gd name="connsiteY4" fmla="*/ 913969 h 914830"/>
                  <a:gd name="connsiteX5" fmla="*/ 864889 w 1905010"/>
                  <a:gd name="connsiteY5" fmla="*/ 913969 h 914830"/>
                  <a:gd name="connsiteX6" fmla="*/ 3 w 1905010"/>
                  <a:gd name="connsiteY6" fmla="*/ 762216 h 914830"/>
                  <a:gd name="connsiteX7" fmla="*/ 304803 w 1905010"/>
                  <a:gd name="connsiteY7" fmla="*/ 152615 h 914830"/>
                  <a:gd name="connsiteX0" fmla="*/ 304803 w 1905010"/>
                  <a:gd name="connsiteY0" fmla="*/ 152615 h 914830"/>
                  <a:gd name="connsiteX1" fmla="*/ 864889 w 1905010"/>
                  <a:gd name="connsiteY1" fmla="*/ 862 h 914830"/>
                  <a:gd name="connsiteX2" fmla="*/ 1040117 w 1905010"/>
                  <a:gd name="connsiteY2" fmla="*/ 862 h 914830"/>
                  <a:gd name="connsiteX3" fmla="*/ 1905003 w 1905010"/>
                  <a:gd name="connsiteY3" fmla="*/ 152616 h 914830"/>
                  <a:gd name="connsiteX4" fmla="*/ 1040117 w 1905010"/>
                  <a:gd name="connsiteY4" fmla="*/ 304368 h 914830"/>
                  <a:gd name="connsiteX5" fmla="*/ 864889 w 1905010"/>
                  <a:gd name="connsiteY5" fmla="*/ 304368 h 914830"/>
                  <a:gd name="connsiteX6" fmla="*/ 304803 w 1905010"/>
                  <a:gd name="connsiteY6" fmla="*/ 152615 h 914830"/>
                  <a:gd name="connsiteX7" fmla="*/ 304803 w 1905010"/>
                  <a:gd name="connsiteY7" fmla="*/ 152615 h 914830"/>
                  <a:gd name="connsiteX0" fmla="*/ 1905003 w 1905010"/>
                  <a:gd name="connsiteY0" fmla="*/ 152613 h 914830"/>
                  <a:gd name="connsiteX1" fmla="*/ 1040117 w 1905010"/>
                  <a:gd name="connsiteY1" fmla="*/ 304365 h 914830"/>
                  <a:gd name="connsiteX2" fmla="*/ 864889 w 1905010"/>
                  <a:gd name="connsiteY2" fmla="*/ 304365 h 914830"/>
                  <a:gd name="connsiteX3" fmla="*/ 304803 w 1905010"/>
                  <a:gd name="connsiteY3" fmla="*/ 152615 h 914830"/>
                  <a:gd name="connsiteX4" fmla="*/ 864889 w 1905010"/>
                  <a:gd name="connsiteY4" fmla="*/ 861 h 914830"/>
                  <a:gd name="connsiteX5" fmla="*/ 1040117 w 1905010"/>
                  <a:gd name="connsiteY5" fmla="*/ 861 h 914830"/>
                  <a:gd name="connsiteX6" fmla="*/ 1905003 w 1905010"/>
                  <a:gd name="connsiteY6" fmla="*/ 152615 h 914830"/>
                  <a:gd name="connsiteX7" fmla="*/ 1905003 w 1905010"/>
                  <a:gd name="connsiteY7" fmla="*/ 762217 h 914830"/>
                  <a:gd name="connsiteX8" fmla="*/ 1040117 w 1905010"/>
                  <a:gd name="connsiteY8" fmla="*/ 913969 h 914830"/>
                  <a:gd name="connsiteX9" fmla="*/ 864889 w 1905010"/>
                  <a:gd name="connsiteY9" fmla="*/ 913969 h 914830"/>
                  <a:gd name="connsiteX10" fmla="*/ 3 w 1905010"/>
                  <a:gd name="connsiteY10" fmla="*/ 762216 h 914830"/>
                  <a:gd name="connsiteX11" fmla="*/ 304803 w 1905010"/>
                  <a:gd name="connsiteY11" fmla="*/ 152615 h 914830"/>
                  <a:gd name="connsiteX0" fmla="*/ 304803 w 1905010"/>
                  <a:gd name="connsiteY0" fmla="*/ 152615 h 914830"/>
                  <a:gd name="connsiteX1" fmla="*/ 952503 w 1905010"/>
                  <a:gd name="connsiteY1" fmla="*/ 305012 h 914830"/>
                  <a:gd name="connsiteX2" fmla="*/ 1905003 w 1905010"/>
                  <a:gd name="connsiteY2" fmla="*/ 152615 h 914830"/>
                  <a:gd name="connsiteX3" fmla="*/ 1905003 w 1905010"/>
                  <a:gd name="connsiteY3" fmla="*/ 762217 h 914830"/>
                  <a:gd name="connsiteX4" fmla="*/ 1040117 w 1905010"/>
                  <a:gd name="connsiteY4" fmla="*/ 913969 h 914830"/>
                  <a:gd name="connsiteX5" fmla="*/ 864889 w 1905010"/>
                  <a:gd name="connsiteY5" fmla="*/ 913969 h 914830"/>
                  <a:gd name="connsiteX6" fmla="*/ 3 w 1905010"/>
                  <a:gd name="connsiteY6" fmla="*/ 762216 h 914830"/>
                  <a:gd name="connsiteX7" fmla="*/ 304803 w 1905010"/>
                  <a:gd name="connsiteY7" fmla="*/ 152615 h 914830"/>
                  <a:gd name="connsiteX0" fmla="*/ 304803 w 1905010"/>
                  <a:gd name="connsiteY0" fmla="*/ 152615 h 914830"/>
                  <a:gd name="connsiteX1" fmla="*/ 864889 w 1905010"/>
                  <a:gd name="connsiteY1" fmla="*/ 862 h 914830"/>
                  <a:gd name="connsiteX2" fmla="*/ 1040117 w 1905010"/>
                  <a:gd name="connsiteY2" fmla="*/ 862 h 914830"/>
                  <a:gd name="connsiteX3" fmla="*/ 1905003 w 1905010"/>
                  <a:gd name="connsiteY3" fmla="*/ 152616 h 914830"/>
                  <a:gd name="connsiteX4" fmla="*/ 1040117 w 1905010"/>
                  <a:gd name="connsiteY4" fmla="*/ 304368 h 914830"/>
                  <a:gd name="connsiteX5" fmla="*/ 864889 w 1905010"/>
                  <a:gd name="connsiteY5" fmla="*/ 304368 h 914830"/>
                  <a:gd name="connsiteX6" fmla="*/ 304803 w 1905010"/>
                  <a:gd name="connsiteY6" fmla="*/ 152615 h 914830"/>
                  <a:gd name="connsiteX7" fmla="*/ 304803 w 1905010"/>
                  <a:gd name="connsiteY7" fmla="*/ 152615 h 914830"/>
                  <a:gd name="connsiteX0" fmla="*/ 1905003 w 1905010"/>
                  <a:gd name="connsiteY0" fmla="*/ 152613 h 914830"/>
                  <a:gd name="connsiteX1" fmla="*/ 1040117 w 1905010"/>
                  <a:gd name="connsiteY1" fmla="*/ 304365 h 914830"/>
                  <a:gd name="connsiteX2" fmla="*/ 864889 w 1905010"/>
                  <a:gd name="connsiteY2" fmla="*/ 304365 h 914830"/>
                  <a:gd name="connsiteX3" fmla="*/ 304803 w 1905010"/>
                  <a:gd name="connsiteY3" fmla="*/ 152615 h 914830"/>
                  <a:gd name="connsiteX4" fmla="*/ 864889 w 1905010"/>
                  <a:gd name="connsiteY4" fmla="*/ 861 h 914830"/>
                  <a:gd name="connsiteX5" fmla="*/ 1040117 w 1905010"/>
                  <a:gd name="connsiteY5" fmla="*/ 861 h 914830"/>
                  <a:gd name="connsiteX6" fmla="*/ 1524002 w 1905010"/>
                  <a:gd name="connsiteY6" fmla="*/ 152615 h 914830"/>
                  <a:gd name="connsiteX7" fmla="*/ 1905003 w 1905010"/>
                  <a:gd name="connsiteY7" fmla="*/ 762217 h 914830"/>
                  <a:gd name="connsiteX8" fmla="*/ 1040117 w 1905010"/>
                  <a:gd name="connsiteY8" fmla="*/ 913969 h 914830"/>
                  <a:gd name="connsiteX9" fmla="*/ 864889 w 1905010"/>
                  <a:gd name="connsiteY9" fmla="*/ 913969 h 914830"/>
                  <a:gd name="connsiteX10" fmla="*/ 3 w 1905010"/>
                  <a:gd name="connsiteY10" fmla="*/ 762216 h 914830"/>
                  <a:gd name="connsiteX11" fmla="*/ 304803 w 1905010"/>
                  <a:gd name="connsiteY11" fmla="*/ 152615 h 914830"/>
                  <a:gd name="connsiteX0" fmla="*/ 304803 w 1905010"/>
                  <a:gd name="connsiteY0" fmla="*/ 152615 h 914830"/>
                  <a:gd name="connsiteX1" fmla="*/ 952503 w 1905010"/>
                  <a:gd name="connsiteY1" fmla="*/ 305012 h 914830"/>
                  <a:gd name="connsiteX2" fmla="*/ 1905003 w 1905010"/>
                  <a:gd name="connsiteY2" fmla="*/ 152615 h 914830"/>
                  <a:gd name="connsiteX3" fmla="*/ 1905003 w 1905010"/>
                  <a:gd name="connsiteY3" fmla="*/ 762217 h 914830"/>
                  <a:gd name="connsiteX4" fmla="*/ 1040117 w 1905010"/>
                  <a:gd name="connsiteY4" fmla="*/ 913969 h 914830"/>
                  <a:gd name="connsiteX5" fmla="*/ 864889 w 1905010"/>
                  <a:gd name="connsiteY5" fmla="*/ 913969 h 914830"/>
                  <a:gd name="connsiteX6" fmla="*/ 3 w 1905010"/>
                  <a:gd name="connsiteY6" fmla="*/ 762216 h 914830"/>
                  <a:gd name="connsiteX7" fmla="*/ 304803 w 1905010"/>
                  <a:gd name="connsiteY7" fmla="*/ 152615 h 914830"/>
                  <a:gd name="connsiteX0" fmla="*/ 304803 w 1905010"/>
                  <a:gd name="connsiteY0" fmla="*/ 152615 h 914830"/>
                  <a:gd name="connsiteX1" fmla="*/ 864889 w 1905010"/>
                  <a:gd name="connsiteY1" fmla="*/ 862 h 914830"/>
                  <a:gd name="connsiteX2" fmla="*/ 1040117 w 1905010"/>
                  <a:gd name="connsiteY2" fmla="*/ 862 h 914830"/>
                  <a:gd name="connsiteX3" fmla="*/ 1905003 w 1905010"/>
                  <a:gd name="connsiteY3" fmla="*/ 152616 h 914830"/>
                  <a:gd name="connsiteX4" fmla="*/ 1040117 w 1905010"/>
                  <a:gd name="connsiteY4" fmla="*/ 304368 h 914830"/>
                  <a:gd name="connsiteX5" fmla="*/ 864889 w 1905010"/>
                  <a:gd name="connsiteY5" fmla="*/ 304368 h 914830"/>
                  <a:gd name="connsiteX6" fmla="*/ 304803 w 1905010"/>
                  <a:gd name="connsiteY6" fmla="*/ 152615 h 914830"/>
                  <a:gd name="connsiteX7" fmla="*/ 304803 w 1905010"/>
                  <a:gd name="connsiteY7" fmla="*/ 152615 h 914830"/>
                  <a:gd name="connsiteX0" fmla="*/ 1524002 w 1905010"/>
                  <a:gd name="connsiteY0" fmla="*/ 152615 h 914830"/>
                  <a:gd name="connsiteX1" fmla="*/ 1040117 w 1905010"/>
                  <a:gd name="connsiteY1" fmla="*/ 304365 h 914830"/>
                  <a:gd name="connsiteX2" fmla="*/ 864889 w 1905010"/>
                  <a:gd name="connsiteY2" fmla="*/ 304365 h 914830"/>
                  <a:gd name="connsiteX3" fmla="*/ 304803 w 1905010"/>
                  <a:gd name="connsiteY3" fmla="*/ 152615 h 914830"/>
                  <a:gd name="connsiteX4" fmla="*/ 864889 w 1905010"/>
                  <a:gd name="connsiteY4" fmla="*/ 861 h 914830"/>
                  <a:gd name="connsiteX5" fmla="*/ 1040117 w 1905010"/>
                  <a:gd name="connsiteY5" fmla="*/ 861 h 914830"/>
                  <a:gd name="connsiteX6" fmla="*/ 1524002 w 1905010"/>
                  <a:gd name="connsiteY6" fmla="*/ 152615 h 914830"/>
                  <a:gd name="connsiteX7" fmla="*/ 1905003 w 1905010"/>
                  <a:gd name="connsiteY7" fmla="*/ 762217 h 914830"/>
                  <a:gd name="connsiteX8" fmla="*/ 1040117 w 1905010"/>
                  <a:gd name="connsiteY8" fmla="*/ 913969 h 914830"/>
                  <a:gd name="connsiteX9" fmla="*/ 864889 w 1905010"/>
                  <a:gd name="connsiteY9" fmla="*/ 913969 h 914830"/>
                  <a:gd name="connsiteX10" fmla="*/ 3 w 1905010"/>
                  <a:gd name="connsiteY10" fmla="*/ 762216 h 914830"/>
                  <a:gd name="connsiteX11" fmla="*/ 304803 w 1905010"/>
                  <a:gd name="connsiteY11" fmla="*/ 152615 h 914830"/>
                  <a:gd name="connsiteX0" fmla="*/ 304803 w 1905003"/>
                  <a:gd name="connsiteY0" fmla="*/ 152615 h 914830"/>
                  <a:gd name="connsiteX1" fmla="*/ 952503 w 1905003"/>
                  <a:gd name="connsiteY1" fmla="*/ 305012 h 914830"/>
                  <a:gd name="connsiteX2" fmla="*/ 1905003 w 1905003"/>
                  <a:gd name="connsiteY2" fmla="*/ 152615 h 914830"/>
                  <a:gd name="connsiteX3" fmla="*/ 1905003 w 1905003"/>
                  <a:gd name="connsiteY3" fmla="*/ 762217 h 914830"/>
                  <a:gd name="connsiteX4" fmla="*/ 1040117 w 1905003"/>
                  <a:gd name="connsiteY4" fmla="*/ 913969 h 914830"/>
                  <a:gd name="connsiteX5" fmla="*/ 864889 w 1905003"/>
                  <a:gd name="connsiteY5" fmla="*/ 913969 h 914830"/>
                  <a:gd name="connsiteX6" fmla="*/ 3 w 1905003"/>
                  <a:gd name="connsiteY6" fmla="*/ 762216 h 914830"/>
                  <a:gd name="connsiteX7" fmla="*/ 304803 w 1905003"/>
                  <a:gd name="connsiteY7" fmla="*/ 152615 h 914830"/>
                  <a:gd name="connsiteX0" fmla="*/ 304803 w 1905003"/>
                  <a:gd name="connsiteY0" fmla="*/ 152615 h 914830"/>
                  <a:gd name="connsiteX1" fmla="*/ 864889 w 1905003"/>
                  <a:gd name="connsiteY1" fmla="*/ 862 h 914830"/>
                  <a:gd name="connsiteX2" fmla="*/ 1040117 w 1905003"/>
                  <a:gd name="connsiteY2" fmla="*/ 862 h 914830"/>
                  <a:gd name="connsiteX3" fmla="*/ 1524002 w 1905003"/>
                  <a:gd name="connsiteY3" fmla="*/ 152615 h 914830"/>
                  <a:gd name="connsiteX4" fmla="*/ 1040117 w 1905003"/>
                  <a:gd name="connsiteY4" fmla="*/ 304368 h 914830"/>
                  <a:gd name="connsiteX5" fmla="*/ 864889 w 1905003"/>
                  <a:gd name="connsiteY5" fmla="*/ 304368 h 914830"/>
                  <a:gd name="connsiteX6" fmla="*/ 304803 w 1905003"/>
                  <a:gd name="connsiteY6" fmla="*/ 152615 h 914830"/>
                  <a:gd name="connsiteX7" fmla="*/ 304803 w 1905003"/>
                  <a:gd name="connsiteY7" fmla="*/ 152615 h 914830"/>
                  <a:gd name="connsiteX0" fmla="*/ 1524002 w 1905003"/>
                  <a:gd name="connsiteY0" fmla="*/ 152615 h 914830"/>
                  <a:gd name="connsiteX1" fmla="*/ 1040117 w 1905003"/>
                  <a:gd name="connsiteY1" fmla="*/ 304365 h 914830"/>
                  <a:gd name="connsiteX2" fmla="*/ 864889 w 1905003"/>
                  <a:gd name="connsiteY2" fmla="*/ 304365 h 914830"/>
                  <a:gd name="connsiteX3" fmla="*/ 304803 w 1905003"/>
                  <a:gd name="connsiteY3" fmla="*/ 152615 h 914830"/>
                  <a:gd name="connsiteX4" fmla="*/ 864889 w 1905003"/>
                  <a:gd name="connsiteY4" fmla="*/ 861 h 914830"/>
                  <a:gd name="connsiteX5" fmla="*/ 1040117 w 1905003"/>
                  <a:gd name="connsiteY5" fmla="*/ 861 h 914830"/>
                  <a:gd name="connsiteX6" fmla="*/ 1524002 w 1905003"/>
                  <a:gd name="connsiteY6" fmla="*/ 152615 h 914830"/>
                  <a:gd name="connsiteX7" fmla="*/ 1905003 w 1905003"/>
                  <a:gd name="connsiteY7" fmla="*/ 762217 h 914830"/>
                  <a:gd name="connsiteX8" fmla="*/ 1040117 w 1905003"/>
                  <a:gd name="connsiteY8" fmla="*/ 913969 h 914830"/>
                  <a:gd name="connsiteX9" fmla="*/ 864889 w 1905003"/>
                  <a:gd name="connsiteY9" fmla="*/ 913969 h 914830"/>
                  <a:gd name="connsiteX10" fmla="*/ 3 w 1905003"/>
                  <a:gd name="connsiteY10" fmla="*/ 762216 h 914830"/>
                  <a:gd name="connsiteX11" fmla="*/ 304803 w 1905003"/>
                  <a:gd name="connsiteY11" fmla="*/ 152615 h 914830"/>
                  <a:gd name="connsiteX0" fmla="*/ 304803 w 1905003"/>
                  <a:gd name="connsiteY0" fmla="*/ 152615 h 914830"/>
                  <a:gd name="connsiteX1" fmla="*/ 952503 w 1905003"/>
                  <a:gd name="connsiteY1" fmla="*/ 305012 h 914830"/>
                  <a:gd name="connsiteX2" fmla="*/ 1524003 w 1905003"/>
                  <a:gd name="connsiteY2" fmla="*/ 152615 h 914830"/>
                  <a:gd name="connsiteX3" fmla="*/ 1905003 w 1905003"/>
                  <a:gd name="connsiteY3" fmla="*/ 762217 h 914830"/>
                  <a:gd name="connsiteX4" fmla="*/ 1040117 w 1905003"/>
                  <a:gd name="connsiteY4" fmla="*/ 913969 h 914830"/>
                  <a:gd name="connsiteX5" fmla="*/ 864889 w 1905003"/>
                  <a:gd name="connsiteY5" fmla="*/ 913969 h 914830"/>
                  <a:gd name="connsiteX6" fmla="*/ 3 w 1905003"/>
                  <a:gd name="connsiteY6" fmla="*/ 762216 h 914830"/>
                  <a:gd name="connsiteX7" fmla="*/ 304803 w 1905003"/>
                  <a:gd name="connsiteY7" fmla="*/ 152615 h 914830"/>
                  <a:gd name="connsiteX0" fmla="*/ 304803 w 1905003"/>
                  <a:gd name="connsiteY0" fmla="*/ 152615 h 914830"/>
                  <a:gd name="connsiteX1" fmla="*/ 864889 w 1905003"/>
                  <a:gd name="connsiteY1" fmla="*/ 862 h 914830"/>
                  <a:gd name="connsiteX2" fmla="*/ 1040117 w 1905003"/>
                  <a:gd name="connsiteY2" fmla="*/ 862 h 914830"/>
                  <a:gd name="connsiteX3" fmla="*/ 1524002 w 1905003"/>
                  <a:gd name="connsiteY3" fmla="*/ 152615 h 914830"/>
                  <a:gd name="connsiteX4" fmla="*/ 1040117 w 1905003"/>
                  <a:gd name="connsiteY4" fmla="*/ 304368 h 914830"/>
                  <a:gd name="connsiteX5" fmla="*/ 864889 w 1905003"/>
                  <a:gd name="connsiteY5" fmla="*/ 304368 h 914830"/>
                  <a:gd name="connsiteX6" fmla="*/ 304803 w 1905003"/>
                  <a:gd name="connsiteY6" fmla="*/ 152615 h 914830"/>
                  <a:gd name="connsiteX7" fmla="*/ 304803 w 1905003"/>
                  <a:gd name="connsiteY7" fmla="*/ 152615 h 914830"/>
                  <a:gd name="connsiteX0" fmla="*/ 1524002 w 1905003"/>
                  <a:gd name="connsiteY0" fmla="*/ 152615 h 914830"/>
                  <a:gd name="connsiteX1" fmla="*/ 1040117 w 1905003"/>
                  <a:gd name="connsiteY1" fmla="*/ 304365 h 914830"/>
                  <a:gd name="connsiteX2" fmla="*/ 864889 w 1905003"/>
                  <a:gd name="connsiteY2" fmla="*/ 304365 h 914830"/>
                  <a:gd name="connsiteX3" fmla="*/ 304803 w 1905003"/>
                  <a:gd name="connsiteY3" fmla="*/ 152615 h 914830"/>
                  <a:gd name="connsiteX4" fmla="*/ 864889 w 1905003"/>
                  <a:gd name="connsiteY4" fmla="*/ 861 h 914830"/>
                  <a:gd name="connsiteX5" fmla="*/ 1040117 w 1905003"/>
                  <a:gd name="connsiteY5" fmla="*/ 861 h 914830"/>
                  <a:gd name="connsiteX6" fmla="*/ 1524002 w 1905003"/>
                  <a:gd name="connsiteY6" fmla="*/ 152615 h 914830"/>
                  <a:gd name="connsiteX7" fmla="*/ 1905003 w 1905003"/>
                  <a:gd name="connsiteY7" fmla="*/ 762217 h 914830"/>
                  <a:gd name="connsiteX8" fmla="*/ 1040117 w 1905003"/>
                  <a:gd name="connsiteY8" fmla="*/ 913969 h 914830"/>
                  <a:gd name="connsiteX9" fmla="*/ 864889 w 1905003"/>
                  <a:gd name="connsiteY9" fmla="*/ 913969 h 914830"/>
                  <a:gd name="connsiteX10" fmla="*/ 3 w 1905003"/>
                  <a:gd name="connsiteY10" fmla="*/ 762216 h 914830"/>
                  <a:gd name="connsiteX11" fmla="*/ 304803 w 1905003"/>
                  <a:gd name="connsiteY11" fmla="*/ 152615 h 914830"/>
                  <a:gd name="connsiteX0" fmla="*/ 304803 w 1905003"/>
                  <a:gd name="connsiteY0" fmla="*/ 152615 h 914830"/>
                  <a:gd name="connsiteX1" fmla="*/ 952503 w 1905003"/>
                  <a:gd name="connsiteY1" fmla="*/ 305012 h 914830"/>
                  <a:gd name="connsiteX2" fmla="*/ 1524003 w 1905003"/>
                  <a:gd name="connsiteY2" fmla="*/ 152615 h 914830"/>
                  <a:gd name="connsiteX3" fmla="*/ 1905003 w 1905003"/>
                  <a:gd name="connsiteY3" fmla="*/ 762217 h 914830"/>
                  <a:gd name="connsiteX4" fmla="*/ 1040117 w 1905003"/>
                  <a:gd name="connsiteY4" fmla="*/ 913969 h 914830"/>
                  <a:gd name="connsiteX5" fmla="*/ 864889 w 1905003"/>
                  <a:gd name="connsiteY5" fmla="*/ 913969 h 914830"/>
                  <a:gd name="connsiteX6" fmla="*/ 3 w 1905003"/>
                  <a:gd name="connsiteY6" fmla="*/ 762216 h 914830"/>
                  <a:gd name="connsiteX7" fmla="*/ 304803 w 1905003"/>
                  <a:gd name="connsiteY7" fmla="*/ 152615 h 914830"/>
                  <a:gd name="connsiteX0" fmla="*/ 304803 w 1905003"/>
                  <a:gd name="connsiteY0" fmla="*/ 152615 h 914830"/>
                  <a:gd name="connsiteX1" fmla="*/ 864889 w 1905003"/>
                  <a:gd name="connsiteY1" fmla="*/ 862 h 914830"/>
                  <a:gd name="connsiteX2" fmla="*/ 1040117 w 1905003"/>
                  <a:gd name="connsiteY2" fmla="*/ 862 h 914830"/>
                  <a:gd name="connsiteX3" fmla="*/ 1524002 w 1905003"/>
                  <a:gd name="connsiteY3" fmla="*/ 152615 h 914830"/>
                  <a:gd name="connsiteX4" fmla="*/ 1040117 w 1905003"/>
                  <a:gd name="connsiteY4" fmla="*/ 304368 h 914830"/>
                  <a:gd name="connsiteX5" fmla="*/ 864889 w 1905003"/>
                  <a:gd name="connsiteY5" fmla="*/ 304368 h 914830"/>
                  <a:gd name="connsiteX6" fmla="*/ 304803 w 1905003"/>
                  <a:gd name="connsiteY6" fmla="*/ 152615 h 914830"/>
                  <a:gd name="connsiteX7" fmla="*/ 304803 w 1905003"/>
                  <a:gd name="connsiteY7" fmla="*/ 152615 h 914830"/>
                  <a:gd name="connsiteX0" fmla="*/ 1524002 w 1905003"/>
                  <a:gd name="connsiteY0" fmla="*/ 152615 h 914830"/>
                  <a:gd name="connsiteX1" fmla="*/ 1040117 w 1905003"/>
                  <a:gd name="connsiteY1" fmla="*/ 304365 h 914830"/>
                  <a:gd name="connsiteX2" fmla="*/ 864889 w 1905003"/>
                  <a:gd name="connsiteY2" fmla="*/ 304365 h 914830"/>
                  <a:gd name="connsiteX3" fmla="*/ 304803 w 1905003"/>
                  <a:gd name="connsiteY3" fmla="*/ 152615 h 914830"/>
                  <a:gd name="connsiteX4" fmla="*/ 864889 w 1905003"/>
                  <a:gd name="connsiteY4" fmla="*/ 861 h 914830"/>
                  <a:gd name="connsiteX5" fmla="*/ 1040117 w 1905003"/>
                  <a:gd name="connsiteY5" fmla="*/ 861 h 914830"/>
                  <a:gd name="connsiteX6" fmla="*/ 1600203 w 1905003"/>
                  <a:gd name="connsiteY6" fmla="*/ 152615 h 914830"/>
                  <a:gd name="connsiteX7" fmla="*/ 1905003 w 1905003"/>
                  <a:gd name="connsiteY7" fmla="*/ 762217 h 914830"/>
                  <a:gd name="connsiteX8" fmla="*/ 1040117 w 1905003"/>
                  <a:gd name="connsiteY8" fmla="*/ 913969 h 914830"/>
                  <a:gd name="connsiteX9" fmla="*/ 864889 w 1905003"/>
                  <a:gd name="connsiteY9" fmla="*/ 913969 h 914830"/>
                  <a:gd name="connsiteX10" fmla="*/ 3 w 1905003"/>
                  <a:gd name="connsiteY10" fmla="*/ 762216 h 914830"/>
                  <a:gd name="connsiteX11" fmla="*/ 304803 w 1905003"/>
                  <a:gd name="connsiteY11" fmla="*/ 152615 h 914830"/>
                  <a:gd name="connsiteX0" fmla="*/ 304803 w 1905003"/>
                  <a:gd name="connsiteY0" fmla="*/ 152615 h 914830"/>
                  <a:gd name="connsiteX1" fmla="*/ 952503 w 1905003"/>
                  <a:gd name="connsiteY1" fmla="*/ 305012 h 914830"/>
                  <a:gd name="connsiteX2" fmla="*/ 1524003 w 1905003"/>
                  <a:gd name="connsiteY2" fmla="*/ 152615 h 914830"/>
                  <a:gd name="connsiteX3" fmla="*/ 1905003 w 1905003"/>
                  <a:gd name="connsiteY3" fmla="*/ 762217 h 914830"/>
                  <a:gd name="connsiteX4" fmla="*/ 1040117 w 1905003"/>
                  <a:gd name="connsiteY4" fmla="*/ 913969 h 914830"/>
                  <a:gd name="connsiteX5" fmla="*/ 864889 w 1905003"/>
                  <a:gd name="connsiteY5" fmla="*/ 913969 h 914830"/>
                  <a:gd name="connsiteX6" fmla="*/ 3 w 1905003"/>
                  <a:gd name="connsiteY6" fmla="*/ 762216 h 914830"/>
                  <a:gd name="connsiteX7" fmla="*/ 304803 w 1905003"/>
                  <a:gd name="connsiteY7" fmla="*/ 152615 h 914830"/>
                  <a:gd name="connsiteX0" fmla="*/ 304803 w 1905003"/>
                  <a:gd name="connsiteY0" fmla="*/ 152615 h 914830"/>
                  <a:gd name="connsiteX1" fmla="*/ 864889 w 1905003"/>
                  <a:gd name="connsiteY1" fmla="*/ 862 h 914830"/>
                  <a:gd name="connsiteX2" fmla="*/ 1040117 w 1905003"/>
                  <a:gd name="connsiteY2" fmla="*/ 862 h 914830"/>
                  <a:gd name="connsiteX3" fmla="*/ 1524002 w 1905003"/>
                  <a:gd name="connsiteY3" fmla="*/ 152615 h 914830"/>
                  <a:gd name="connsiteX4" fmla="*/ 1040117 w 1905003"/>
                  <a:gd name="connsiteY4" fmla="*/ 304368 h 914830"/>
                  <a:gd name="connsiteX5" fmla="*/ 864889 w 1905003"/>
                  <a:gd name="connsiteY5" fmla="*/ 304368 h 914830"/>
                  <a:gd name="connsiteX6" fmla="*/ 304803 w 1905003"/>
                  <a:gd name="connsiteY6" fmla="*/ 152615 h 914830"/>
                  <a:gd name="connsiteX7" fmla="*/ 304803 w 1905003"/>
                  <a:gd name="connsiteY7" fmla="*/ 152615 h 914830"/>
                  <a:gd name="connsiteX0" fmla="*/ 1600203 w 1905003"/>
                  <a:gd name="connsiteY0" fmla="*/ 152615 h 914830"/>
                  <a:gd name="connsiteX1" fmla="*/ 1040117 w 1905003"/>
                  <a:gd name="connsiteY1" fmla="*/ 304365 h 914830"/>
                  <a:gd name="connsiteX2" fmla="*/ 864889 w 1905003"/>
                  <a:gd name="connsiteY2" fmla="*/ 304365 h 914830"/>
                  <a:gd name="connsiteX3" fmla="*/ 304803 w 1905003"/>
                  <a:gd name="connsiteY3" fmla="*/ 152615 h 914830"/>
                  <a:gd name="connsiteX4" fmla="*/ 864889 w 1905003"/>
                  <a:gd name="connsiteY4" fmla="*/ 861 h 914830"/>
                  <a:gd name="connsiteX5" fmla="*/ 1040117 w 1905003"/>
                  <a:gd name="connsiteY5" fmla="*/ 861 h 914830"/>
                  <a:gd name="connsiteX6" fmla="*/ 1600203 w 1905003"/>
                  <a:gd name="connsiteY6" fmla="*/ 152615 h 914830"/>
                  <a:gd name="connsiteX7" fmla="*/ 1905003 w 1905003"/>
                  <a:gd name="connsiteY7" fmla="*/ 762217 h 914830"/>
                  <a:gd name="connsiteX8" fmla="*/ 1040117 w 1905003"/>
                  <a:gd name="connsiteY8" fmla="*/ 913969 h 914830"/>
                  <a:gd name="connsiteX9" fmla="*/ 864889 w 1905003"/>
                  <a:gd name="connsiteY9" fmla="*/ 913969 h 914830"/>
                  <a:gd name="connsiteX10" fmla="*/ 3 w 1905003"/>
                  <a:gd name="connsiteY10" fmla="*/ 762216 h 914830"/>
                  <a:gd name="connsiteX11" fmla="*/ 304803 w 1905003"/>
                  <a:gd name="connsiteY11" fmla="*/ 152615 h 914830"/>
                  <a:gd name="connsiteX0" fmla="*/ 304803 w 1905003"/>
                  <a:gd name="connsiteY0" fmla="*/ 152615 h 914830"/>
                  <a:gd name="connsiteX1" fmla="*/ 952503 w 1905003"/>
                  <a:gd name="connsiteY1" fmla="*/ 305012 h 914830"/>
                  <a:gd name="connsiteX2" fmla="*/ 1524003 w 1905003"/>
                  <a:gd name="connsiteY2" fmla="*/ 152615 h 914830"/>
                  <a:gd name="connsiteX3" fmla="*/ 1905003 w 1905003"/>
                  <a:gd name="connsiteY3" fmla="*/ 762217 h 914830"/>
                  <a:gd name="connsiteX4" fmla="*/ 1040117 w 1905003"/>
                  <a:gd name="connsiteY4" fmla="*/ 913969 h 914830"/>
                  <a:gd name="connsiteX5" fmla="*/ 864889 w 1905003"/>
                  <a:gd name="connsiteY5" fmla="*/ 913969 h 914830"/>
                  <a:gd name="connsiteX6" fmla="*/ 3 w 1905003"/>
                  <a:gd name="connsiteY6" fmla="*/ 762216 h 914830"/>
                  <a:gd name="connsiteX7" fmla="*/ 304803 w 1905003"/>
                  <a:gd name="connsiteY7" fmla="*/ 152615 h 914830"/>
                  <a:gd name="connsiteX0" fmla="*/ 304803 w 1905003"/>
                  <a:gd name="connsiteY0" fmla="*/ 152615 h 914830"/>
                  <a:gd name="connsiteX1" fmla="*/ 864889 w 1905003"/>
                  <a:gd name="connsiteY1" fmla="*/ 862 h 914830"/>
                  <a:gd name="connsiteX2" fmla="*/ 1040117 w 1905003"/>
                  <a:gd name="connsiteY2" fmla="*/ 862 h 914830"/>
                  <a:gd name="connsiteX3" fmla="*/ 1600203 w 1905003"/>
                  <a:gd name="connsiteY3" fmla="*/ 152615 h 914830"/>
                  <a:gd name="connsiteX4" fmla="*/ 1040117 w 1905003"/>
                  <a:gd name="connsiteY4" fmla="*/ 304368 h 914830"/>
                  <a:gd name="connsiteX5" fmla="*/ 864889 w 1905003"/>
                  <a:gd name="connsiteY5" fmla="*/ 304368 h 914830"/>
                  <a:gd name="connsiteX6" fmla="*/ 304803 w 1905003"/>
                  <a:gd name="connsiteY6" fmla="*/ 152615 h 914830"/>
                  <a:gd name="connsiteX7" fmla="*/ 304803 w 1905003"/>
                  <a:gd name="connsiteY7" fmla="*/ 152615 h 914830"/>
                  <a:gd name="connsiteX0" fmla="*/ 1600203 w 1905003"/>
                  <a:gd name="connsiteY0" fmla="*/ 152615 h 914830"/>
                  <a:gd name="connsiteX1" fmla="*/ 1040117 w 1905003"/>
                  <a:gd name="connsiteY1" fmla="*/ 304365 h 914830"/>
                  <a:gd name="connsiteX2" fmla="*/ 864889 w 1905003"/>
                  <a:gd name="connsiteY2" fmla="*/ 304365 h 914830"/>
                  <a:gd name="connsiteX3" fmla="*/ 304803 w 1905003"/>
                  <a:gd name="connsiteY3" fmla="*/ 152615 h 914830"/>
                  <a:gd name="connsiteX4" fmla="*/ 864889 w 1905003"/>
                  <a:gd name="connsiteY4" fmla="*/ 861 h 914830"/>
                  <a:gd name="connsiteX5" fmla="*/ 1040117 w 1905003"/>
                  <a:gd name="connsiteY5" fmla="*/ 861 h 914830"/>
                  <a:gd name="connsiteX6" fmla="*/ 1600203 w 1905003"/>
                  <a:gd name="connsiteY6" fmla="*/ 152615 h 914830"/>
                  <a:gd name="connsiteX7" fmla="*/ 1905003 w 1905003"/>
                  <a:gd name="connsiteY7" fmla="*/ 762217 h 914830"/>
                  <a:gd name="connsiteX8" fmla="*/ 1040117 w 1905003"/>
                  <a:gd name="connsiteY8" fmla="*/ 913969 h 914830"/>
                  <a:gd name="connsiteX9" fmla="*/ 864889 w 1905003"/>
                  <a:gd name="connsiteY9" fmla="*/ 913969 h 914830"/>
                  <a:gd name="connsiteX10" fmla="*/ 3 w 1905003"/>
                  <a:gd name="connsiteY10" fmla="*/ 762216 h 914830"/>
                  <a:gd name="connsiteX11" fmla="*/ 304803 w 1905003"/>
                  <a:gd name="connsiteY11" fmla="*/ 152615 h 914830"/>
                  <a:gd name="connsiteX0" fmla="*/ 304803 w 1905003"/>
                  <a:gd name="connsiteY0" fmla="*/ 152615 h 914830"/>
                  <a:gd name="connsiteX1" fmla="*/ 952503 w 1905003"/>
                  <a:gd name="connsiteY1" fmla="*/ 305012 h 914830"/>
                  <a:gd name="connsiteX2" fmla="*/ 1600203 w 1905003"/>
                  <a:gd name="connsiteY2" fmla="*/ 152615 h 914830"/>
                  <a:gd name="connsiteX3" fmla="*/ 1905003 w 1905003"/>
                  <a:gd name="connsiteY3" fmla="*/ 762217 h 914830"/>
                  <a:gd name="connsiteX4" fmla="*/ 1040117 w 1905003"/>
                  <a:gd name="connsiteY4" fmla="*/ 913969 h 914830"/>
                  <a:gd name="connsiteX5" fmla="*/ 864889 w 1905003"/>
                  <a:gd name="connsiteY5" fmla="*/ 913969 h 914830"/>
                  <a:gd name="connsiteX6" fmla="*/ 3 w 1905003"/>
                  <a:gd name="connsiteY6" fmla="*/ 762216 h 914830"/>
                  <a:gd name="connsiteX7" fmla="*/ 304803 w 1905003"/>
                  <a:gd name="connsiteY7" fmla="*/ 152615 h 914830"/>
                  <a:gd name="connsiteX0" fmla="*/ 304803 w 1905003"/>
                  <a:gd name="connsiteY0" fmla="*/ 152615 h 914830"/>
                  <a:gd name="connsiteX1" fmla="*/ 864889 w 1905003"/>
                  <a:gd name="connsiteY1" fmla="*/ 862 h 914830"/>
                  <a:gd name="connsiteX2" fmla="*/ 1040117 w 1905003"/>
                  <a:gd name="connsiteY2" fmla="*/ 862 h 914830"/>
                  <a:gd name="connsiteX3" fmla="*/ 1600203 w 1905003"/>
                  <a:gd name="connsiteY3" fmla="*/ 152615 h 914830"/>
                  <a:gd name="connsiteX4" fmla="*/ 1040117 w 1905003"/>
                  <a:gd name="connsiteY4" fmla="*/ 304368 h 914830"/>
                  <a:gd name="connsiteX5" fmla="*/ 864889 w 1905003"/>
                  <a:gd name="connsiteY5" fmla="*/ 304368 h 914830"/>
                  <a:gd name="connsiteX6" fmla="*/ 304803 w 1905003"/>
                  <a:gd name="connsiteY6" fmla="*/ 152615 h 914830"/>
                  <a:gd name="connsiteX7" fmla="*/ 304803 w 1905003"/>
                  <a:gd name="connsiteY7" fmla="*/ 152615 h 914830"/>
                  <a:gd name="connsiteX0" fmla="*/ 1600203 w 1905003"/>
                  <a:gd name="connsiteY0" fmla="*/ 152615 h 914830"/>
                  <a:gd name="connsiteX1" fmla="*/ 1040117 w 1905003"/>
                  <a:gd name="connsiteY1" fmla="*/ 304365 h 914830"/>
                  <a:gd name="connsiteX2" fmla="*/ 864889 w 1905003"/>
                  <a:gd name="connsiteY2" fmla="*/ 304365 h 914830"/>
                  <a:gd name="connsiteX3" fmla="*/ 304803 w 1905003"/>
                  <a:gd name="connsiteY3" fmla="*/ 152615 h 914830"/>
                  <a:gd name="connsiteX4" fmla="*/ 864889 w 1905003"/>
                  <a:gd name="connsiteY4" fmla="*/ 861 h 914830"/>
                  <a:gd name="connsiteX5" fmla="*/ 1040117 w 1905003"/>
                  <a:gd name="connsiteY5" fmla="*/ 861 h 914830"/>
                  <a:gd name="connsiteX6" fmla="*/ 1600203 w 1905003"/>
                  <a:gd name="connsiteY6" fmla="*/ 152615 h 914830"/>
                  <a:gd name="connsiteX7" fmla="*/ 1905003 w 1905003"/>
                  <a:gd name="connsiteY7" fmla="*/ 762217 h 914830"/>
                  <a:gd name="connsiteX8" fmla="*/ 1040117 w 1905003"/>
                  <a:gd name="connsiteY8" fmla="*/ 913969 h 914830"/>
                  <a:gd name="connsiteX9" fmla="*/ 864889 w 1905003"/>
                  <a:gd name="connsiteY9" fmla="*/ 913969 h 914830"/>
                  <a:gd name="connsiteX10" fmla="*/ 3 w 1905003"/>
                  <a:gd name="connsiteY10" fmla="*/ 762216 h 914830"/>
                  <a:gd name="connsiteX11" fmla="*/ 304803 w 1905003"/>
                  <a:gd name="connsiteY11" fmla="*/ 152615 h 914830"/>
                  <a:gd name="connsiteX0" fmla="*/ 304803 w 1905003"/>
                  <a:gd name="connsiteY0" fmla="*/ 152615 h 1110528"/>
                  <a:gd name="connsiteX1" fmla="*/ 952503 w 1905003"/>
                  <a:gd name="connsiteY1" fmla="*/ 305012 h 1110528"/>
                  <a:gd name="connsiteX2" fmla="*/ 1600203 w 1905003"/>
                  <a:gd name="connsiteY2" fmla="*/ 152615 h 1110528"/>
                  <a:gd name="connsiteX3" fmla="*/ 1905003 w 1905003"/>
                  <a:gd name="connsiteY3" fmla="*/ 762217 h 1110528"/>
                  <a:gd name="connsiteX4" fmla="*/ 1040117 w 1905003"/>
                  <a:gd name="connsiteY4" fmla="*/ 913969 h 1110528"/>
                  <a:gd name="connsiteX5" fmla="*/ 864889 w 1905003"/>
                  <a:gd name="connsiteY5" fmla="*/ 913969 h 1110528"/>
                  <a:gd name="connsiteX6" fmla="*/ 3 w 1905003"/>
                  <a:gd name="connsiteY6" fmla="*/ 762216 h 1110528"/>
                  <a:gd name="connsiteX7" fmla="*/ 304803 w 1905003"/>
                  <a:gd name="connsiteY7" fmla="*/ 152615 h 1110528"/>
                  <a:gd name="connsiteX0" fmla="*/ 304803 w 1905003"/>
                  <a:gd name="connsiteY0" fmla="*/ 152615 h 1110528"/>
                  <a:gd name="connsiteX1" fmla="*/ 864889 w 1905003"/>
                  <a:gd name="connsiteY1" fmla="*/ 862 h 1110528"/>
                  <a:gd name="connsiteX2" fmla="*/ 1040117 w 1905003"/>
                  <a:gd name="connsiteY2" fmla="*/ 862 h 1110528"/>
                  <a:gd name="connsiteX3" fmla="*/ 1600203 w 1905003"/>
                  <a:gd name="connsiteY3" fmla="*/ 152615 h 1110528"/>
                  <a:gd name="connsiteX4" fmla="*/ 1040117 w 1905003"/>
                  <a:gd name="connsiteY4" fmla="*/ 304368 h 1110528"/>
                  <a:gd name="connsiteX5" fmla="*/ 864889 w 1905003"/>
                  <a:gd name="connsiteY5" fmla="*/ 304368 h 1110528"/>
                  <a:gd name="connsiteX6" fmla="*/ 304803 w 1905003"/>
                  <a:gd name="connsiteY6" fmla="*/ 152615 h 1110528"/>
                  <a:gd name="connsiteX7" fmla="*/ 304803 w 1905003"/>
                  <a:gd name="connsiteY7" fmla="*/ 152615 h 1110528"/>
                  <a:gd name="connsiteX0" fmla="*/ 1600203 w 1905003"/>
                  <a:gd name="connsiteY0" fmla="*/ 152615 h 1110528"/>
                  <a:gd name="connsiteX1" fmla="*/ 1040117 w 1905003"/>
                  <a:gd name="connsiteY1" fmla="*/ 304365 h 1110528"/>
                  <a:gd name="connsiteX2" fmla="*/ 864889 w 1905003"/>
                  <a:gd name="connsiteY2" fmla="*/ 304365 h 1110528"/>
                  <a:gd name="connsiteX3" fmla="*/ 304803 w 1905003"/>
                  <a:gd name="connsiteY3" fmla="*/ 152615 h 1110528"/>
                  <a:gd name="connsiteX4" fmla="*/ 864889 w 1905003"/>
                  <a:gd name="connsiteY4" fmla="*/ 861 h 1110528"/>
                  <a:gd name="connsiteX5" fmla="*/ 1040117 w 1905003"/>
                  <a:gd name="connsiteY5" fmla="*/ 861 h 1110528"/>
                  <a:gd name="connsiteX6" fmla="*/ 1600203 w 1905003"/>
                  <a:gd name="connsiteY6" fmla="*/ 152615 h 1110528"/>
                  <a:gd name="connsiteX7" fmla="*/ 1905003 w 1905003"/>
                  <a:gd name="connsiteY7" fmla="*/ 762217 h 1110528"/>
                  <a:gd name="connsiteX8" fmla="*/ 1040117 w 1905003"/>
                  <a:gd name="connsiteY8" fmla="*/ 913969 h 1110528"/>
                  <a:gd name="connsiteX9" fmla="*/ 860324 w 1905003"/>
                  <a:gd name="connsiteY9" fmla="*/ 1109667 h 1110528"/>
                  <a:gd name="connsiteX10" fmla="*/ 3 w 1905003"/>
                  <a:gd name="connsiteY10" fmla="*/ 762216 h 1110528"/>
                  <a:gd name="connsiteX11" fmla="*/ 304803 w 1905003"/>
                  <a:gd name="connsiteY11" fmla="*/ 152615 h 1110528"/>
                  <a:gd name="connsiteX0" fmla="*/ 304803 w 1905003"/>
                  <a:gd name="connsiteY0" fmla="*/ 152615 h 1110528"/>
                  <a:gd name="connsiteX1" fmla="*/ 952503 w 1905003"/>
                  <a:gd name="connsiteY1" fmla="*/ 305012 h 1110528"/>
                  <a:gd name="connsiteX2" fmla="*/ 1600203 w 1905003"/>
                  <a:gd name="connsiteY2" fmla="*/ 152615 h 1110528"/>
                  <a:gd name="connsiteX3" fmla="*/ 1905003 w 1905003"/>
                  <a:gd name="connsiteY3" fmla="*/ 762217 h 1110528"/>
                  <a:gd name="connsiteX4" fmla="*/ 1040117 w 1905003"/>
                  <a:gd name="connsiteY4" fmla="*/ 913969 h 1110528"/>
                  <a:gd name="connsiteX5" fmla="*/ 864889 w 1905003"/>
                  <a:gd name="connsiteY5" fmla="*/ 913969 h 1110528"/>
                  <a:gd name="connsiteX6" fmla="*/ 3 w 1905003"/>
                  <a:gd name="connsiteY6" fmla="*/ 762216 h 1110528"/>
                  <a:gd name="connsiteX7" fmla="*/ 304803 w 1905003"/>
                  <a:gd name="connsiteY7" fmla="*/ 152615 h 1110528"/>
                  <a:gd name="connsiteX0" fmla="*/ 304803 w 1905003"/>
                  <a:gd name="connsiteY0" fmla="*/ 152615 h 1110528"/>
                  <a:gd name="connsiteX1" fmla="*/ 864889 w 1905003"/>
                  <a:gd name="connsiteY1" fmla="*/ 862 h 1110528"/>
                  <a:gd name="connsiteX2" fmla="*/ 1040117 w 1905003"/>
                  <a:gd name="connsiteY2" fmla="*/ 862 h 1110528"/>
                  <a:gd name="connsiteX3" fmla="*/ 1600203 w 1905003"/>
                  <a:gd name="connsiteY3" fmla="*/ 152615 h 1110528"/>
                  <a:gd name="connsiteX4" fmla="*/ 1040117 w 1905003"/>
                  <a:gd name="connsiteY4" fmla="*/ 304368 h 1110528"/>
                  <a:gd name="connsiteX5" fmla="*/ 864889 w 1905003"/>
                  <a:gd name="connsiteY5" fmla="*/ 304368 h 1110528"/>
                  <a:gd name="connsiteX6" fmla="*/ 304803 w 1905003"/>
                  <a:gd name="connsiteY6" fmla="*/ 152615 h 1110528"/>
                  <a:gd name="connsiteX7" fmla="*/ 304803 w 1905003"/>
                  <a:gd name="connsiteY7" fmla="*/ 152615 h 1110528"/>
                  <a:gd name="connsiteX0" fmla="*/ 1600203 w 1905003"/>
                  <a:gd name="connsiteY0" fmla="*/ 152615 h 1110528"/>
                  <a:gd name="connsiteX1" fmla="*/ 1040117 w 1905003"/>
                  <a:gd name="connsiteY1" fmla="*/ 304365 h 1110528"/>
                  <a:gd name="connsiteX2" fmla="*/ 864889 w 1905003"/>
                  <a:gd name="connsiteY2" fmla="*/ 304365 h 1110528"/>
                  <a:gd name="connsiteX3" fmla="*/ 304803 w 1905003"/>
                  <a:gd name="connsiteY3" fmla="*/ 152615 h 1110528"/>
                  <a:gd name="connsiteX4" fmla="*/ 864889 w 1905003"/>
                  <a:gd name="connsiteY4" fmla="*/ 861 h 1110528"/>
                  <a:gd name="connsiteX5" fmla="*/ 1040117 w 1905003"/>
                  <a:gd name="connsiteY5" fmla="*/ 861 h 1110528"/>
                  <a:gd name="connsiteX6" fmla="*/ 1600203 w 1905003"/>
                  <a:gd name="connsiteY6" fmla="*/ 152615 h 1110528"/>
                  <a:gd name="connsiteX7" fmla="*/ 1905003 w 1905003"/>
                  <a:gd name="connsiteY7" fmla="*/ 762217 h 1110528"/>
                  <a:gd name="connsiteX8" fmla="*/ 1044679 w 1905003"/>
                  <a:gd name="connsiteY8" fmla="*/ 1109667 h 1110528"/>
                  <a:gd name="connsiteX9" fmla="*/ 860324 w 1905003"/>
                  <a:gd name="connsiteY9" fmla="*/ 1109667 h 1110528"/>
                  <a:gd name="connsiteX10" fmla="*/ 3 w 1905003"/>
                  <a:gd name="connsiteY10" fmla="*/ 762216 h 1110528"/>
                  <a:gd name="connsiteX11" fmla="*/ 304803 w 1905003"/>
                  <a:gd name="connsiteY11" fmla="*/ 152615 h 1110528"/>
                  <a:gd name="connsiteX0" fmla="*/ 304803 w 1905003"/>
                  <a:gd name="connsiteY0" fmla="*/ 152615 h 1110528"/>
                  <a:gd name="connsiteX1" fmla="*/ 952503 w 1905003"/>
                  <a:gd name="connsiteY1" fmla="*/ 305012 h 1110528"/>
                  <a:gd name="connsiteX2" fmla="*/ 1600203 w 1905003"/>
                  <a:gd name="connsiteY2" fmla="*/ 152615 h 1110528"/>
                  <a:gd name="connsiteX3" fmla="*/ 1905003 w 1905003"/>
                  <a:gd name="connsiteY3" fmla="*/ 762217 h 1110528"/>
                  <a:gd name="connsiteX4" fmla="*/ 1044679 w 1905003"/>
                  <a:gd name="connsiteY4" fmla="*/ 1109667 h 1110528"/>
                  <a:gd name="connsiteX5" fmla="*/ 864889 w 1905003"/>
                  <a:gd name="connsiteY5" fmla="*/ 913969 h 1110528"/>
                  <a:gd name="connsiteX6" fmla="*/ 3 w 1905003"/>
                  <a:gd name="connsiteY6" fmla="*/ 762216 h 1110528"/>
                  <a:gd name="connsiteX7" fmla="*/ 304803 w 1905003"/>
                  <a:gd name="connsiteY7" fmla="*/ 152615 h 1110528"/>
                  <a:gd name="connsiteX0" fmla="*/ 304803 w 1905003"/>
                  <a:gd name="connsiteY0" fmla="*/ 152615 h 1110528"/>
                  <a:gd name="connsiteX1" fmla="*/ 864889 w 1905003"/>
                  <a:gd name="connsiteY1" fmla="*/ 862 h 1110528"/>
                  <a:gd name="connsiteX2" fmla="*/ 1040117 w 1905003"/>
                  <a:gd name="connsiteY2" fmla="*/ 862 h 1110528"/>
                  <a:gd name="connsiteX3" fmla="*/ 1600203 w 1905003"/>
                  <a:gd name="connsiteY3" fmla="*/ 152615 h 1110528"/>
                  <a:gd name="connsiteX4" fmla="*/ 1040117 w 1905003"/>
                  <a:gd name="connsiteY4" fmla="*/ 304368 h 1110528"/>
                  <a:gd name="connsiteX5" fmla="*/ 864889 w 1905003"/>
                  <a:gd name="connsiteY5" fmla="*/ 304368 h 1110528"/>
                  <a:gd name="connsiteX6" fmla="*/ 304803 w 1905003"/>
                  <a:gd name="connsiteY6" fmla="*/ 152615 h 1110528"/>
                  <a:gd name="connsiteX7" fmla="*/ 304803 w 1905003"/>
                  <a:gd name="connsiteY7" fmla="*/ 152615 h 1110528"/>
                  <a:gd name="connsiteX0" fmla="*/ 1600203 w 1905003"/>
                  <a:gd name="connsiteY0" fmla="*/ 152615 h 1110528"/>
                  <a:gd name="connsiteX1" fmla="*/ 1040117 w 1905003"/>
                  <a:gd name="connsiteY1" fmla="*/ 304365 h 1110528"/>
                  <a:gd name="connsiteX2" fmla="*/ 864889 w 1905003"/>
                  <a:gd name="connsiteY2" fmla="*/ 304365 h 1110528"/>
                  <a:gd name="connsiteX3" fmla="*/ 304803 w 1905003"/>
                  <a:gd name="connsiteY3" fmla="*/ 152615 h 1110528"/>
                  <a:gd name="connsiteX4" fmla="*/ 864889 w 1905003"/>
                  <a:gd name="connsiteY4" fmla="*/ 861 h 1110528"/>
                  <a:gd name="connsiteX5" fmla="*/ 1040117 w 1905003"/>
                  <a:gd name="connsiteY5" fmla="*/ 861 h 1110528"/>
                  <a:gd name="connsiteX6" fmla="*/ 1600203 w 1905003"/>
                  <a:gd name="connsiteY6" fmla="*/ 152615 h 1110528"/>
                  <a:gd name="connsiteX7" fmla="*/ 1905003 w 1905003"/>
                  <a:gd name="connsiteY7" fmla="*/ 762217 h 1110528"/>
                  <a:gd name="connsiteX8" fmla="*/ 1044679 w 1905003"/>
                  <a:gd name="connsiteY8" fmla="*/ 1109667 h 1110528"/>
                  <a:gd name="connsiteX9" fmla="*/ 860324 w 1905003"/>
                  <a:gd name="connsiteY9" fmla="*/ 1109667 h 1110528"/>
                  <a:gd name="connsiteX10" fmla="*/ 3 w 1905003"/>
                  <a:gd name="connsiteY10" fmla="*/ 762216 h 1110528"/>
                  <a:gd name="connsiteX11" fmla="*/ 304803 w 1905003"/>
                  <a:gd name="connsiteY11" fmla="*/ 152615 h 1110528"/>
                  <a:gd name="connsiteX0" fmla="*/ 304803 w 1905003"/>
                  <a:gd name="connsiteY0" fmla="*/ 152615 h 1110528"/>
                  <a:gd name="connsiteX1" fmla="*/ 952503 w 1905003"/>
                  <a:gd name="connsiteY1" fmla="*/ 305012 h 1110528"/>
                  <a:gd name="connsiteX2" fmla="*/ 1600203 w 1905003"/>
                  <a:gd name="connsiteY2" fmla="*/ 152615 h 1110528"/>
                  <a:gd name="connsiteX3" fmla="*/ 1905003 w 1905003"/>
                  <a:gd name="connsiteY3" fmla="*/ 762217 h 1110528"/>
                  <a:gd name="connsiteX4" fmla="*/ 1044679 w 1905003"/>
                  <a:gd name="connsiteY4" fmla="*/ 1109667 h 1110528"/>
                  <a:gd name="connsiteX5" fmla="*/ 860324 w 1905003"/>
                  <a:gd name="connsiteY5" fmla="*/ 1109667 h 1110528"/>
                  <a:gd name="connsiteX6" fmla="*/ 3 w 1905003"/>
                  <a:gd name="connsiteY6" fmla="*/ 762216 h 1110528"/>
                  <a:gd name="connsiteX7" fmla="*/ 304803 w 1905003"/>
                  <a:gd name="connsiteY7" fmla="*/ 152615 h 1110528"/>
                  <a:gd name="connsiteX0" fmla="*/ 304803 w 1905003"/>
                  <a:gd name="connsiteY0" fmla="*/ 152615 h 1110528"/>
                  <a:gd name="connsiteX1" fmla="*/ 864889 w 1905003"/>
                  <a:gd name="connsiteY1" fmla="*/ 862 h 1110528"/>
                  <a:gd name="connsiteX2" fmla="*/ 1040117 w 1905003"/>
                  <a:gd name="connsiteY2" fmla="*/ 862 h 1110528"/>
                  <a:gd name="connsiteX3" fmla="*/ 1600203 w 1905003"/>
                  <a:gd name="connsiteY3" fmla="*/ 152615 h 1110528"/>
                  <a:gd name="connsiteX4" fmla="*/ 1040117 w 1905003"/>
                  <a:gd name="connsiteY4" fmla="*/ 304368 h 1110528"/>
                  <a:gd name="connsiteX5" fmla="*/ 864889 w 1905003"/>
                  <a:gd name="connsiteY5" fmla="*/ 304368 h 1110528"/>
                  <a:gd name="connsiteX6" fmla="*/ 304803 w 1905003"/>
                  <a:gd name="connsiteY6" fmla="*/ 152615 h 1110528"/>
                  <a:gd name="connsiteX7" fmla="*/ 304803 w 1905003"/>
                  <a:gd name="connsiteY7" fmla="*/ 152615 h 1110528"/>
                  <a:gd name="connsiteX0" fmla="*/ 1600203 w 1905003"/>
                  <a:gd name="connsiteY0" fmla="*/ 152615 h 1110528"/>
                  <a:gd name="connsiteX1" fmla="*/ 1040117 w 1905003"/>
                  <a:gd name="connsiteY1" fmla="*/ 304365 h 1110528"/>
                  <a:gd name="connsiteX2" fmla="*/ 864889 w 1905003"/>
                  <a:gd name="connsiteY2" fmla="*/ 304365 h 1110528"/>
                  <a:gd name="connsiteX3" fmla="*/ 304803 w 1905003"/>
                  <a:gd name="connsiteY3" fmla="*/ 152615 h 1110528"/>
                  <a:gd name="connsiteX4" fmla="*/ 864889 w 1905003"/>
                  <a:gd name="connsiteY4" fmla="*/ 861 h 1110528"/>
                  <a:gd name="connsiteX5" fmla="*/ 1040117 w 1905003"/>
                  <a:gd name="connsiteY5" fmla="*/ 861 h 1110528"/>
                  <a:gd name="connsiteX6" fmla="*/ 1600203 w 1905003"/>
                  <a:gd name="connsiteY6" fmla="*/ 152615 h 1110528"/>
                  <a:gd name="connsiteX7" fmla="*/ 1905003 w 1905003"/>
                  <a:gd name="connsiteY7" fmla="*/ 762217 h 1110528"/>
                  <a:gd name="connsiteX8" fmla="*/ 1044679 w 1905003"/>
                  <a:gd name="connsiteY8" fmla="*/ 1109667 h 1110528"/>
                  <a:gd name="connsiteX9" fmla="*/ 860324 w 1905003"/>
                  <a:gd name="connsiteY9" fmla="*/ 1109667 h 1110528"/>
                  <a:gd name="connsiteX10" fmla="*/ 3 w 1905003"/>
                  <a:gd name="connsiteY10" fmla="*/ 762216 h 1110528"/>
                  <a:gd name="connsiteX11" fmla="*/ 304803 w 1905003"/>
                  <a:gd name="connsiteY11" fmla="*/ 152615 h 1110528"/>
                  <a:gd name="connsiteX0" fmla="*/ 304806 w 1905006"/>
                  <a:gd name="connsiteY0" fmla="*/ 152615 h 1110528"/>
                  <a:gd name="connsiteX1" fmla="*/ 952506 w 1905006"/>
                  <a:gd name="connsiteY1" fmla="*/ 305012 h 1110528"/>
                  <a:gd name="connsiteX2" fmla="*/ 1600206 w 1905006"/>
                  <a:gd name="connsiteY2" fmla="*/ 152615 h 1110528"/>
                  <a:gd name="connsiteX3" fmla="*/ 1905006 w 1905006"/>
                  <a:gd name="connsiteY3" fmla="*/ 762217 h 1110528"/>
                  <a:gd name="connsiteX4" fmla="*/ 1044682 w 1905006"/>
                  <a:gd name="connsiteY4" fmla="*/ 1109667 h 1110528"/>
                  <a:gd name="connsiteX5" fmla="*/ 860327 w 1905006"/>
                  <a:gd name="connsiteY5" fmla="*/ 1109667 h 1110528"/>
                  <a:gd name="connsiteX6" fmla="*/ 6 w 1905006"/>
                  <a:gd name="connsiteY6" fmla="*/ 762216 h 1110528"/>
                  <a:gd name="connsiteX7" fmla="*/ 304806 w 1905006"/>
                  <a:gd name="connsiteY7" fmla="*/ 152615 h 1110528"/>
                  <a:gd name="connsiteX0" fmla="*/ 304806 w 1905006"/>
                  <a:gd name="connsiteY0" fmla="*/ 152615 h 1110528"/>
                  <a:gd name="connsiteX1" fmla="*/ 864892 w 1905006"/>
                  <a:gd name="connsiteY1" fmla="*/ 862 h 1110528"/>
                  <a:gd name="connsiteX2" fmla="*/ 1040120 w 1905006"/>
                  <a:gd name="connsiteY2" fmla="*/ 862 h 1110528"/>
                  <a:gd name="connsiteX3" fmla="*/ 1600206 w 1905006"/>
                  <a:gd name="connsiteY3" fmla="*/ 152615 h 1110528"/>
                  <a:gd name="connsiteX4" fmla="*/ 1040120 w 1905006"/>
                  <a:gd name="connsiteY4" fmla="*/ 304368 h 1110528"/>
                  <a:gd name="connsiteX5" fmla="*/ 864892 w 1905006"/>
                  <a:gd name="connsiteY5" fmla="*/ 304368 h 1110528"/>
                  <a:gd name="connsiteX6" fmla="*/ 304806 w 1905006"/>
                  <a:gd name="connsiteY6" fmla="*/ 152615 h 1110528"/>
                  <a:gd name="connsiteX7" fmla="*/ 304806 w 1905006"/>
                  <a:gd name="connsiteY7" fmla="*/ 152615 h 1110528"/>
                  <a:gd name="connsiteX0" fmla="*/ 1600206 w 1905006"/>
                  <a:gd name="connsiteY0" fmla="*/ 152615 h 1110528"/>
                  <a:gd name="connsiteX1" fmla="*/ 1040120 w 1905006"/>
                  <a:gd name="connsiteY1" fmla="*/ 304365 h 1110528"/>
                  <a:gd name="connsiteX2" fmla="*/ 864892 w 1905006"/>
                  <a:gd name="connsiteY2" fmla="*/ 304365 h 1110528"/>
                  <a:gd name="connsiteX3" fmla="*/ 304806 w 1905006"/>
                  <a:gd name="connsiteY3" fmla="*/ 152615 h 1110528"/>
                  <a:gd name="connsiteX4" fmla="*/ 864892 w 1905006"/>
                  <a:gd name="connsiteY4" fmla="*/ 861 h 1110528"/>
                  <a:gd name="connsiteX5" fmla="*/ 1040120 w 1905006"/>
                  <a:gd name="connsiteY5" fmla="*/ 861 h 1110528"/>
                  <a:gd name="connsiteX6" fmla="*/ 1600206 w 1905006"/>
                  <a:gd name="connsiteY6" fmla="*/ 152615 h 1110528"/>
                  <a:gd name="connsiteX7" fmla="*/ 1905006 w 1905006"/>
                  <a:gd name="connsiteY7" fmla="*/ 762217 h 1110528"/>
                  <a:gd name="connsiteX8" fmla="*/ 1044682 w 1905006"/>
                  <a:gd name="connsiteY8" fmla="*/ 1109667 h 1110528"/>
                  <a:gd name="connsiteX9" fmla="*/ 860327 w 1905006"/>
                  <a:gd name="connsiteY9" fmla="*/ 1109667 h 1110528"/>
                  <a:gd name="connsiteX10" fmla="*/ 3 w 1905006"/>
                  <a:gd name="connsiteY10" fmla="*/ 804867 h 1110528"/>
                  <a:gd name="connsiteX11" fmla="*/ 304806 w 1905006"/>
                  <a:gd name="connsiteY11" fmla="*/ 152615 h 1110528"/>
                  <a:gd name="connsiteX0" fmla="*/ 304806 w 1905006"/>
                  <a:gd name="connsiteY0" fmla="*/ 152615 h 1110528"/>
                  <a:gd name="connsiteX1" fmla="*/ 952506 w 1905006"/>
                  <a:gd name="connsiteY1" fmla="*/ 305012 h 1110528"/>
                  <a:gd name="connsiteX2" fmla="*/ 1600206 w 1905006"/>
                  <a:gd name="connsiteY2" fmla="*/ 152615 h 1110528"/>
                  <a:gd name="connsiteX3" fmla="*/ 1905006 w 1905006"/>
                  <a:gd name="connsiteY3" fmla="*/ 762217 h 1110528"/>
                  <a:gd name="connsiteX4" fmla="*/ 1044682 w 1905006"/>
                  <a:gd name="connsiteY4" fmla="*/ 1109667 h 1110528"/>
                  <a:gd name="connsiteX5" fmla="*/ 860327 w 1905006"/>
                  <a:gd name="connsiteY5" fmla="*/ 1109667 h 1110528"/>
                  <a:gd name="connsiteX6" fmla="*/ 3 w 1905006"/>
                  <a:gd name="connsiteY6" fmla="*/ 804867 h 1110528"/>
                  <a:gd name="connsiteX7" fmla="*/ 304806 w 1905006"/>
                  <a:gd name="connsiteY7" fmla="*/ 152615 h 1110528"/>
                  <a:gd name="connsiteX0" fmla="*/ 304806 w 1905006"/>
                  <a:gd name="connsiteY0" fmla="*/ 152615 h 1110528"/>
                  <a:gd name="connsiteX1" fmla="*/ 864892 w 1905006"/>
                  <a:gd name="connsiteY1" fmla="*/ 862 h 1110528"/>
                  <a:gd name="connsiteX2" fmla="*/ 1040120 w 1905006"/>
                  <a:gd name="connsiteY2" fmla="*/ 862 h 1110528"/>
                  <a:gd name="connsiteX3" fmla="*/ 1600206 w 1905006"/>
                  <a:gd name="connsiteY3" fmla="*/ 152615 h 1110528"/>
                  <a:gd name="connsiteX4" fmla="*/ 1040120 w 1905006"/>
                  <a:gd name="connsiteY4" fmla="*/ 304368 h 1110528"/>
                  <a:gd name="connsiteX5" fmla="*/ 864892 w 1905006"/>
                  <a:gd name="connsiteY5" fmla="*/ 304368 h 1110528"/>
                  <a:gd name="connsiteX6" fmla="*/ 304806 w 1905006"/>
                  <a:gd name="connsiteY6" fmla="*/ 152615 h 1110528"/>
                  <a:gd name="connsiteX7" fmla="*/ 304806 w 1905006"/>
                  <a:gd name="connsiteY7" fmla="*/ 152615 h 1110528"/>
                  <a:gd name="connsiteX0" fmla="*/ 1600206 w 1905006"/>
                  <a:gd name="connsiteY0" fmla="*/ 152615 h 1110528"/>
                  <a:gd name="connsiteX1" fmla="*/ 1040120 w 1905006"/>
                  <a:gd name="connsiteY1" fmla="*/ 304365 h 1110528"/>
                  <a:gd name="connsiteX2" fmla="*/ 864892 w 1905006"/>
                  <a:gd name="connsiteY2" fmla="*/ 304365 h 1110528"/>
                  <a:gd name="connsiteX3" fmla="*/ 304806 w 1905006"/>
                  <a:gd name="connsiteY3" fmla="*/ 152615 h 1110528"/>
                  <a:gd name="connsiteX4" fmla="*/ 864892 w 1905006"/>
                  <a:gd name="connsiteY4" fmla="*/ 861 h 1110528"/>
                  <a:gd name="connsiteX5" fmla="*/ 1040120 w 1905006"/>
                  <a:gd name="connsiteY5" fmla="*/ 861 h 1110528"/>
                  <a:gd name="connsiteX6" fmla="*/ 1600206 w 1905006"/>
                  <a:gd name="connsiteY6" fmla="*/ 152615 h 1110528"/>
                  <a:gd name="connsiteX7" fmla="*/ 1905006 w 1905006"/>
                  <a:gd name="connsiteY7" fmla="*/ 762217 h 1110528"/>
                  <a:gd name="connsiteX8" fmla="*/ 1044682 w 1905006"/>
                  <a:gd name="connsiteY8" fmla="*/ 1109667 h 1110528"/>
                  <a:gd name="connsiteX9" fmla="*/ 860327 w 1905006"/>
                  <a:gd name="connsiteY9" fmla="*/ 1109667 h 1110528"/>
                  <a:gd name="connsiteX10" fmla="*/ 3 w 1905006"/>
                  <a:gd name="connsiteY10" fmla="*/ 804867 h 1110528"/>
                  <a:gd name="connsiteX11" fmla="*/ 304806 w 1905006"/>
                  <a:gd name="connsiteY11" fmla="*/ 152615 h 1110528"/>
                  <a:gd name="connsiteX0" fmla="*/ 304806 w 1905006"/>
                  <a:gd name="connsiteY0" fmla="*/ 152615 h 1110528"/>
                  <a:gd name="connsiteX1" fmla="*/ 952506 w 1905006"/>
                  <a:gd name="connsiteY1" fmla="*/ 305012 h 1110528"/>
                  <a:gd name="connsiteX2" fmla="*/ 1600206 w 1905006"/>
                  <a:gd name="connsiteY2" fmla="*/ 152615 h 1110528"/>
                  <a:gd name="connsiteX3" fmla="*/ 1905006 w 1905006"/>
                  <a:gd name="connsiteY3" fmla="*/ 762217 h 1110528"/>
                  <a:gd name="connsiteX4" fmla="*/ 1044682 w 1905006"/>
                  <a:gd name="connsiteY4" fmla="*/ 1109667 h 1110528"/>
                  <a:gd name="connsiteX5" fmla="*/ 860327 w 1905006"/>
                  <a:gd name="connsiteY5" fmla="*/ 1109667 h 1110528"/>
                  <a:gd name="connsiteX6" fmla="*/ 3 w 1905006"/>
                  <a:gd name="connsiteY6" fmla="*/ 804867 h 1110528"/>
                  <a:gd name="connsiteX7" fmla="*/ 304806 w 1905006"/>
                  <a:gd name="connsiteY7" fmla="*/ 152615 h 1110528"/>
                  <a:gd name="connsiteX0" fmla="*/ 304806 w 1905006"/>
                  <a:gd name="connsiteY0" fmla="*/ 152615 h 1110528"/>
                  <a:gd name="connsiteX1" fmla="*/ 864892 w 1905006"/>
                  <a:gd name="connsiteY1" fmla="*/ 862 h 1110528"/>
                  <a:gd name="connsiteX2" fmla="*/ 1040120 w 1905006"/>
                  <a:gd name="connsiteY2" fmla="*/ 862 h 1110528"/>
                  <a:gd name="connsiteX3" fmla="*/ 1600206 w 1905006"/>
                  <a:gd name="connsiteY3" fmla="*/ 152615 h 1110528"/>
                  <a:gd name="connsiteX4" fmla="*/ 1040120 w 1905006"/>
                  <a:gd name="connsiteY4" fmla="*/ 304368 h 1110528"/>
                  <a:gd name="connsiteX5" fmla="*/ 864892 w 1905006"/>
                  <a:gd name="connsiteY5" fmla="*/ 304368 h 1110528"/>
                  <a:gd name="connsiteX6" fmla="*/ 304806 w 1905006"/>
                  <a:gd name="connsiteY6" fmla="*/ 152615 h 1110528"/>
                  <a:gd name="connsiteX7" fmla="*/ 304806 w 1905006"/>
                  <a:gd name="connsiteY7" fmla="*/ 152615 h 1110528"/>
                  <a:gd name="connsiteX0" fmla="*/ 1600206 w 1905006"/>
                  <a:gd name="connsiteY0" fmla="*/ 152615 h 1110528"/>
                  <a:gd name="connsiteX1" fmla="*/ 1040120 w 1905006"/>
                  <a:gd name="connsiteY1" fmla="*/ 304365 h 1110528"/>
                  <a:gd name="connsiteX2" fmla="*/ 864892 w 1905006"/>
                  <a:gd name="connsiteY2" fmla="*/ 304365 h 1110528"/>
                  <a:gd name="connsiteX3" fmla="*/ 304806 w 1905006"/>
                  <a:gd name="connsiteY3" fmla="*/ 152615 h 1110528"/>
                  <a:gd name="connsiteX4" fmla="*/ 864892 w 1905006"/>
                  <a:gd name="connsiteY4" fmla="*/ 861 h 1110528"/>
                  <a:gd name="connsiteX5" fmla="*/ 1040120 w 1905006"/>
                  <a:gd name="connsiteY5" fmla="*/ 861 h 1110528"/>
                  <a:gd name="connsiteX6" fmla="*/ 1600206 w 1905006"/>
                  <a:gd name="connsiteY6" fmla="*/ 152615 h 1110528"/>
                  <a:gd name="connsiteX7" fmla="*/ 1905006 w 1905006"/>
                  <a:gd name="connsiteY7" fmla="*/ 804867 h 1110528"/>
                  <a:gd name="connsiteX8" fmla="*/ 1044682 w 1905006"/>
                  <a:gd name="connsiteY8" fmla="*/ 1109667 h 1110528"/>
                  <a:gd name="connsiteX9" fmla="*/ 860327 w 1905006"/>
                  <a:gd name="connsiteY9" fmla="*/ 1109667 h 1110528"/>
                  <a:gd name="connsiteX10" fmla="*/ 3 w 1905006"/>
                  <a:gd name="connsiteY10" fmla="*/ 804867 h 1110528"/>
                  <a:gd name="connsiteX11" fmla="*/ 304806 w 1905006"/>
                  <a:gd name="connsiteY11" fmla="*/ 152615 h 1110528"/>
                  <a:gd name="connsiteX0" fmla="*/ 304806 w 1905006"/>
                  <a:gd name="connsiteY0" fmla="*/ 152615 h 1110528"/>
                  <a:gd name="connsiteX1" fmla="*/ 952506 w 1905006"/>
                  <a:gd name="connsiteY1" fmla="*/ 305012 h 1110528"/>
                  <a:gd name="connsiteX2" fmla="*/ 1600206 w 1905006"/>
                  <a:gd name="connsiteY2" fmla="*/ 152615 h 1110528"/>
                  <a:gd name="connsiteX3" fmla="*/ 1905006 w 1905006"/>
                  <a:gd name="connsiteY3" fmla="*/ 804867 h 1110528"/>
                  <a:gd name="connsiteX4" fmla="*/ 1044682 w 1905006"/>
                  <a:gd name="connsiteY4" fmla="*/ 1109667 h 1110528"/>
                  <a:gd name="connsiteX5" fmla="*/ 860327 w 1905006"/>
                  <a:gd name="connsiteY5" fmla="*/ 1109667 h 1110528"/>
                  <a:gd name="connsiteX6" fmla="*/ 3 w 1905006"/>
                  <a:gd name="connsiteY6" fmla="*/ 804867 h 1110528"/>
                  <a:gd name="connsiteX7" fmla="*/ 304806 w 1905006"/>
                  <a:gd name="connsiteY7" fmla="*/ 152615 h 1110528"/>
                  <a:gd name="connsiteX0" fmla="*/ 304806 w 1905006"/>
                  <a:gd name="connsiteY0" fmla="*/ 152615 h 1110528"/>
                  <a:gd name="connsiteX1" fmla="*/ 864892 w 1905006"/>
                  <a:gd name="connsiteY1" fmla="*/ 862 h 1110528"/>
                  <a:gd name="connsiteX2" fmla="*/ 1040120 w 1905006"/>
                  <a:gd name="connsiteY2" fmla="*/ 862 h 1110528"/>
                  <a:gd name="connsiteX3" fmla="*/ 1600206 w 1905006"/>
                  <a:gd name="connsiteY3" fmla="*/ 152615 h 1110528"/>
                  <a:gd name="connsiteX4" fmla="*/ 1040120 w 1905006"/>
                  <a:gd name="connsiteY4" fmla="*/ 304368 h 1110528"/>
                  <a:gd name="connsiteX5" fmla="*/ 864892 w 1905006"/>
                  <a:gd name="connsiteY5" fmla="*/ 304368 h 1110528"/>
                  <a:gd name="connsiteX6" fmla="*/ 304806 w 1905006"/>
                  <a:gd name="connsiteY6" fmla="*/ 152615 h 1110528"/>
                  <a:gd name="connsiteX7" fmla="*/ 304806 w 1905006"/>
                  <a:gd name="connsiteY7" fmla="*/ 152615 h 1110528"/>
                  <a:gd name="connsiteX0" fmla="*/ 1600206 w 1905006"/>
                  <a:gd name="connsiteY0" fmla="*/ 152615 h 1110528"/>
                  <a:gd name="connsiteX1" fmla="*/ 1040120 w 1905006"/>
                  <a:gd name="connsiteY1" fmla="*/ 304365 h 1110528"/>
                  <a:gd name="connsiteX2" fmla="*/ 864892 w 1905006"/>
                  <a:gd name="connsiteY2" fmla="*/ 304365 h 1110528"/>
                  <a:gd name="connsiteX3" fmla="*/ 304806 w 1905006"/>
                  <a:gd name="connsiteY3" fmla="*/ 152615 h 1110528"/>
                  <a:gd name="connsiteX4" fmla="*/ 864892 w 1905006"/>
                  <a:gd name="connsiteY4" fmla="*/ 861 h 1110528"/>
                  <a:gd name="connsiteX5" fmla="*/ 1040120 w 1905006"/>
                  <a:gd name="connsiteY5" fmla="*/ 861 h 1110528"/>
                  <a:gd name="connsiteX6" fmla="*/ 1600206 w 1905006"/>
                  <a:gd name="connsiteY6" fmla="*/ 152615 h 1110528"/>
                  <a:gd name="connsiteX7" fmla="*/ 1905006 w 1905006"/>
                  <a:gd name="connsiteY7" fmla="*/ 804867 h 1110528"/>
                  <a:gd name="connsiteX8" fmla="*/ 1044682 w 1905006"/>
                  <a:gd name="connsiteY8" fmla="*/ 1109667 h 1110528"/>
                  <a:gd name="connsiteX9" fmla="*/ 860327 w 1905006"/>
                  <a:gd name="connsiteY9" fmla="*/ 1109667 h 1110528"/>
                  <a:gd name="connsiteX10" fmla="*/ 3 w 1905006"/>
                  <a:gd name="connsiteY10" fmla="*/ 804867 h 1110528"/>
                  <a:gd name="connsiteX11" fmla="*/ 304806 w 1905006"/>
                  <a:gd name="connsiteY11" fmla="*/ 152615 h 1110528"/>
                  <a:gd name="connsiteX0" fmla="*/ 304806 w 1905006"/>
                  <a:gd name="connsiteY0" fmla="*/ 152615 h 1110528"/>
                  <a:gd name="connsiteX1" fmla="*/ 921779 w 1905006"/>
                  <a:gd name="connsiteY1" fmla="*/ 423867 h 1110528"/>
                  <a:gd name="connsiteX2" fmla="*/ 1600206 w 1905006"/>
                  <a:gd name="connsiteY2" fmla="*/ 152615 h 1110528"/>
                  <a:gd name="connsiteX3" fmla="*/ 1905006 w 1905006"/>
                  <a:gd name="connsiteY3" fmla="*/ 804867 h 1110528"/>
                  <a:gd name="connsiteX4" fmla="*/ 1044682 w 1905006"/>
                  <a:gd name="connsiteY4" fmla="*/ 1109667 h 1110528"/>
                  <a:gd name="connsiteX5" fmla="*/ 860327 w 1905006"/>
                  <a:gd name="connsiteY5" fmla="*/ 1109667 h 1110528"/>
                  <a:gd name="connsiteX6" fmla="*/ 3 w 1905006"/>
                  <a:gd name="connsiteY6" fmla="*/ 804867 h 1110528"/>
                  <a:gd name="connsiteX7" fmla="*/ 304806 w 1905006"/>
                  <a:gd name="connsiteY7" fmla="*/ 152615 h 1110528"/>
                  <a:gd name="connsiteX0" fmla="*/ 304806 w 1905006"/>
                  <a:gd name="connsiteY0" fmla="*/ 152615 h 1110528"/>
                  <a:gd name="connsiteX1" fmla="*/ 864892 w 1905006"/>
                  <a:gd name="connsiteY1" fmla="*/ 862 h 1110528"/>
                  <a:gd name="connsiteX2" fmla="*/ 1040120 w 1905006"/>
                  <a:gd name="connsiteY2" fmla="*/ 862 h 1110528"/>
                  <a:gd name="connsiteX3" fmla="*/ 1600206 w 1905006"/>
                  <a:gd name="connsiteY3" fmla="*/ 152615 h 1110528"/>
                  <a:gd name="connsiteX4" fmla="*/ 1040120 w 1905006"/>
                  <a:gd name="connsiteY4" fmla="*/ 304368 h 1110528"/>
                  <a:gd name="connsiteX5" fmla="*/ 864892 w 1905006"/>
                  <a:gd name="connsiteY5" fmla="*/ 304368 h 1110528"/>
                  <a:gd name="connsiteX6" fmla="*/ 304806 w 1905006"/>
                  <a:gd name="connsiteY6" fmla="*/ 152615 h 1110528"/>
                  <a:gd name="connsiteX7" fmla="*/ 304806 w 1905006"/>
                  <a:gd name="connsiteY7" fmla="*/ 152615 h 1110528"/>
                  <a:gd name="connsiteX0" fmla="*/ 1600206 w 1905006"/>
                  <a:gd name="connsiteY0" fmla="*/ 152615 h 1110528"/>
                  <a:gd name="connsiteX1" fmla="*/ 1040120 w 1905006"/>
                  <a:gd name="connsiteY1" fmla="*/ 304365 h 1110528"/>
                  <a:gd name="connsiteX2" fmla="*/ 864892 w 1905006"/>
                  <a:gd name="connsiteY2" fmla="*/ 304365 h 1110528"/>
                  <a:gd name="connsiteX3" fmla="*/ 304806 w 1905006"/>
                  <a:gd name="connsiteY3" fmla="*/ 152615 h 1110528"/>
                  <a:gd name="connsiteX4" fmla="*/ 864892 w 1905006"/>
                  <a:gd name="connsiteY4" fmla="*/ 861 h 1110528"/>
                  <a:gd name="connsiteX5" fmla="*/ 1040120 w 1905006"/>
                  <a:gd name="connsiteY5" fmla="*/ 861 h 1110528"/>
                  <a:gd name="connsiteX6" fmla="*/ 1600206 w 1905006"/>
                  <a:gd name="connsiteY6" fmla="*/ 152615 h 1110528"/>
                  <a:gd name="connsiteX7" fmla="*/ 1905006 w 1905006"/>
                  <a:gd name="connsiteY7" fmla="*/ 804867 h 1110528"/>
                  <a:gd name="connsiteX8" fmla="*/ 1044682 w 1905006"/>
                  <a:gd name="connsiteY8" fmla="*/ 1109667 h 1110528"/>
                  <a:gd name="connsiteX9" fmla="*/ 860327 w 1905006"/>
                  <a:gd name="connsiteY9" fmla="*/ 1109667 h 1110528"/>
                  <a:gd name="connsiteX10" fmla="*/ 3 w 1905006"/>
                  <a:gd name="connsiteY10" fmla="*/ 804867 h 1110528"/>
                  <a:gd name="connsiteX11" fmla="*/ 304806 w 1905006"/>
                  <a:gd name="connsiteY11" fmla="*/ 152615 h 1110528"/>
                  <a:gd name="connsiteX0" fmla="*/ 304806 w 1905006"/>
                  <a:gd name="connsiteY0" fmla="*/ 152615 h 1110528"/>
                  <a:gd name="connsiteX1" fmla="*/ 921779 w 1905006"/>
                  <a:gd name="connsiteY1" fmla="*/ 423867 h 1110528"/>
                  <a:gd name="connsiteX2" fmla="*/ 1600206 w 1905006"/>
                  <a:gd name="connsiteY2" fmla="*/ 152615 h 1110528"/>
                  <a:gd name="connsiteX3" fmla="*/ 1905006 w 1905006"/>
                  <a:gd name="connsiteY3" fmla="*/ 804867 h 1110528"/>
                  <a:gd name="connsiteX4" fmla="*/ 1044682 w 1905006"/>
                  <a:gd name="connsiteY4" fmla="*/ 1109667 h 1110528"/>
                  <a:gd name="connsiteX5" fmla="*/ 860327 w 1905006"/>
                  <a:gd name="connsiteY5" fmla="*/ 1109667 h 1110528"/>
                  <a:gd name="connsiteX6" fmla="*/ 3 w 1905006"/>
                  <a:gd name="connsiteY6" fmla="*/ 804867 h 1110528"/>
                  <a:gd name="connsiteX7" fmla="*/ 304806 w 1905006"/>
                  <a:gd name="connsiteY7" fmla="*/ 152615 h 1110528"/>
                  <a:gd name="connsiteX0" fmla="*/ 304806 w 1905006"/>
                  <a:gd name="connsiteY0" fmla="*/ 152615 h 1110528"/>
                  <a:gd name="connsiteX1" fmla="*/ 864892 w 1905006"/>
                  <a:gd name="connsiteY1" fmla="*/ 862 h 1110528"/>
                  <a:gd name="connsiteX2" fmla="*/ 1040120 w 1905006"/>
                  <a:gd name="connsiteY2" fmla="*/ 862 h 1110528"/>
                  <a:gd name="connsiteX3" fmla="*/ 1600206 w 1905006"/>
                  <a:gd name="connsiteY3" fmla="*/ 152615 h 1110528"/>
                  <a:gd name="connsiteX4" fmla="*/ 1040120 w 1905006"/>
                  <a:gd name="connsiteY4" fmla="*/ 304368 h 1110528"/>
                  <a:gd name="connsiteX5" fmla="*/ 864892 w 1905006"/>
                  <a:gd name="connsiteY5" fmla="*/ 304368 h 1110528"/>
                  <a:gd name="connsiteX6" fmla="*/ 304806 w 1905006"/>
                  <a:gd name="connsiteY6" fmla="*/ 152615 h 1110528"/>
                  <a:gd name="connsiteX7" fmla="*/ 304806 w 1905006"/>
                  <a:gd name="connsiteY7" fmla="*/ 152615 h 1110528"/>
                  <a:gd name="connsiteX0" fmla="*/ 1600206 w 1905006"/>
                  <a:gd name="connsiteY0" fmla="*/ 152615 h 1110528"/>
                  <a:gd name="connsiteX1" fmla="*/ 1040120 w 1905006"/>
                  <a:gd name="connsiteY1" fmla="*/ 304365 h 1110528"/>
                  <a:gd name="connsiteX2" fmla="*/ 860327 w 1905006"/>
                  <a:gd name="connsiteY2" fmla="*/ 423867 h 1110528"/>
                  <a:gd name="connsiteX3" fmla="*/ 304806 w 1905006"/>
                  <a:gd name="connsiteY3" fmla="*/ 152615 h 1110528"/>
                  <a:gd name="connsiteX4" fmla="*/ 864892 w 1905006"/>
                  <a:gd name="connsiteY4" fmla="*/ 861 h 1110528"/>
                  <a:gd name="connsiteX5" fmla="*/ 1040120 w 1905006"/>
                  <a:gd name="connsiteY5" fmla="*/ 861 h 1110528"/>
                  <a:gd name="connsiteX6" fmla="*/ 1600206 w 1905006"/>
                  <a:gd name="connsiteY6" fmla="*/ 152615 h 1110528"/>
                  <a:gd name="connsiteX7" fmla="*/ 1905006 w 1905006"/>
                  <a:gd name="connsiteY7" fmla="*/ 804867 h 1110528"/>
                  <a:gd name="connsiteX8" fmla="*/ 1044682 w 1905006"/>
                  <a:gd name="connsiteY8" fmla="*/ 1109667 h 1110528"/>
                  <a:gd name="connsiteX9" fmla="*/ 860327 w 1905006"/>
                  <a:gd name="connsiteY9" fmla="*/ 1109667 h 1110528"/>
                  <a:gd name="connsiteX10" fmla="*/ 3 w 1905006"/>
                  <a:gd name="connsiteY10" fmla="*/ 804867 h 1110528"/>
                  <a:gd name="connsiteX11" fmla="*/ 304806 w 1905006"/>
                  <a:gd name="connsiteY11" fmla="*/ 152615 h 1110528"/>
                  <a:gd name="connsiteX0" fmla="*/ 304806 w 1905006"/>
                  <a:gd name="connsiteY0" fmla="*/ 152615 h 1110528"/>
                  <a:gd name="connsiteX1" fmla="*/ 921779 w 1905006"/>
                  <a:gd name="connsiteY1" fmla="*/ 423867 h 1110528"/>
                  <a:gd name="connsiteX2" fmla="*/ 1600206 w 1905006"/>
                  <a:gd name="connsiteY2" fmla="*/ 152615 h 1110528"/>
                  <a:gd name="connsiteX3" fmla="*/ 1905006 w 1905006"/>
                  <a:gd name="connsiteY3" fmla="*/ 804867 h 1110528"/>
                  <a:gd name="connsiteX4" fmla="*/ 1044682 w 1905006"/>
                  <a:gd name="connsiteY4" fmla="*/ 1109667 h 1110528"/>
                  <a:gd name="connsiteX5" fmla="*/ 860327 w 1905006"/>
                  <a:gd name="connsiteY5" fmla="*/ 1109667 h 1110528"/>
                  <a:gd name="connsiteX6" fmla="*/ 3 w 1905006"/>
                  <a:gd name="connsiteY6" fmla="*/ 804867 h 1110528"/>
                  <a:gd name="connsiteX7" fmla="*/ 304806 w 1905006"/>
                  <a:gd name="connsiteY7" fmla="*/ 152615 h 1110528"/>
                  <a:gd name="connsiteX0" fmla="*/ 304806 w 1905006"/>
                  <a:gd name="connsiteY0" fmla="*/ 152615 h 1110528"/>
                  <a:gd name="connsiteX1" fmla="*/ 864892 w 1905006"/>
                  <a:gd name="connsiteY1" fmla="*/ 862 h 1110528"/>
                  <a:gd name="connsiteX2" fmla="*/ 1040120 w 1905006"/>
                  <a:gd name="connsiteY2" fmla="*/ 862 h 1110528"/>
                  <a:gd name="connsiteX3" fmla="*/ 1600206 w 1905006"/>
                  <a:gd name="connsiteY3" fmla="*/ 152615 h 1110528"/>
                  <a:gd name="connsiteX4" fmla="*/ 1040120 w 1905006"/>
                  <a:gd name="connsiteY4" fmla="*/ 304368 h 1110528"/>
                  <a:gd name="connsiteX5" fmla="*/ 864892 w 1905006"/>
                  <a:gd name="connsiteY5" fmla="*/ 304368 h 1110528"/>
                  <a:gd name="connsiteX6" fmla="*/ 304806 w 1905006"/>
                  <a:gd name="connsiteY6" fmla="*/ 152615 h 1110528"/>
                  <a:gd name="connsiteX7" fmla="*/ 304806 w 1905006"/>
                  <a:gd name="connsiteY7" fmla="*/ 152615 h 1110528"/>
                  <a:gd name="connsiteX0" fmla="*/ 1600206 w 1905006"/>
                  <a:gd name="connsiteY0" fmla="*/ 152615 h 1110528"/>
                  <a:gd name="connsiteX1" fmla="*/ 1044682 w 1905006"/>
                  <a:gd name="connsiteY1" fmla="*/ 423867 h 1110528"/>
                  <a:gd name="connsiteX2" fmla="*/ 860327 w 1905006"/>
                  <a:gd name="connsiteY2" fmla="*/ 423867 h 1110528"/>
                  <a:gd name="connsiteX3" fmla="*/ 304806 w 1905006"/>
                  <a:gd name="connsiteY3" fmla="*/ 152615 h 1110528"/>
                  <a:gd name="connsiteX4" fmla="*/ 864892 w 1905006"/>
                  <a:gd name="connsiteY4" fmla="*/ 861 h 1110528"/>
                  <a:gd name="connsiteX5" fmla="*/ 1040120 w 1905006"/>
                  <a:gd name="connsiteY5" fmla="*/ 861 h 1110528"/>
                  <a:gd name="connsiteX6" fmla="*/ 1600206 w 1905006"/>
                  <a:gd name="connsiteY6" fmla="*/ 152615 h 1110528"/>
                  <a:gd name="connsiteX7" fmla="*/ 1905006 w 1905006"/>
                  <a:gd name="connsiteY7" fmla="*/ 804867 h 1110528"/>
                  <a:gd name="connsiteX8" fmla="*/ 1044682 w 1905006"/>
                  <a:gd name="connsiteY8" fmla="*/ 1109667 h 1110528"/>
                  <a:gd name="connsiteX9" fmla="*/ 860327 w 1905006"/>
                  <a:gd name="connsiteY9" fmla="*/ 1109667 h 1110528"/>
                  <a:gd name="connsiteX10" fmla="*/ 3 w 1905006"/>
                  <a:gd name="connsiteY10" fmla="*/ 804867 h 1110528"/>
                  <a:gd name="connsiteX11" fmla="*/ 304806 w 1905006"/>
                  <a:gd name="connsiteY11" fmla="*/ 152615 h 1110528"/>
                  <a:gd name="connsiteX0" fmla="*/ 304806 w 1905006"/>
                  <a:gd name="connsiteY0" fmla="*/ 152615 h 1110528"/>
                  <a:gd name="connsiteX1" fmla="*/ 921779 w 1905006"/>
                  <a:gd name="connsiteY1" fmla="*/ 423867 h 1110528"/>
                  <a:gd name="connsiteX2" fmla="*/ 1600206 w 1905006"/>
                  <a:gd name="connsiteY2" fmla="*/ 152615 h 1110528"/>
                  <a:gd name="connsiteX3" fmla="*/ 1905006 w 1905006"/>
                  <a:gd name="connsiteY3" fmla="*/ 804867 h 1110528"/>
                  <a:gd name="connsiteX4" fmla="*/ 1044682 w 1905006"/>
                  <a:gd name="connsiteY4" fmla="*/ 1109667 h 1110528"/>
                  <a:gd name="connsiteX5" fmla="*/ 860327 w 1905006"/>
                  <a:gd name="connsiteY5" fmla="*/ 1109667 h 1110528"/>
                  <a:gd name="connsiteX6" fmla="*/ 3 w 1905006"/>
                  <a:gd name="connsiteY6" fmla="*/ 804867 h 1110528"/>
                  <a:gd name="connsiteX7" fmla="*/ 304806 w 1905006"/>
                  <a:gd name="connsiteY7" fmla="*/ 152615 h 1110528"/>
                  <a:gd name="connsiteX0" fmla="*/ 304806 w 1905006"/>
                  <a:gd name="connsiteY0" fmla="*/ 152615 h 1110528"/>
                  <a:gd name="connsiteX1" fmla="*/ 864892 w 1905006"/>
                  <a:gd name="connsiteY1" fmla="*/ 862 h 1110528"/>
                  <a:gd name="connsiteX2" fmla="*/ 1040120 w 1905006"/>
                  <a:gd name="connsiteY2" fmla="*/ 862 h 1110528"/>
                  <a:gd name="connsiteX3" fmla="*/ 1600206 w 1905006"/>
                  <a:gd name="connsiteY3" fmla="*/ 152615 h 1110528"/>
                  <a:gd name="connsiteX4" fmla="*/ 1040120 w 1905006"/>
                  <a:gd name="connsiteY4" fmla="*/ 304368 h 1110528"/>
                  <a:gd name="connsiteX5" fmla="*/ 860327 w 1905006"/>
                  <a:gd name="connsiteY5" fmla="*/ 423867 h 1110528"/>
                  <a:gd name="connsiteX6" fmla="*/ 304806 w 1905006"/>
                  <a:gd name="connsiteY6" fmla="*/ 152615 h 1110528"/>
                  <a:gd name="connsiteX7" fmla="*/ 304806 w 1905006"/>
                  <a:gd name="connsiteY7" fmla="*/ 152615 h 1110528"/>
                  <a:gd name="connsiteX0" fmla="*/ 1600206 w 1905006"/>
                  <a:gd name="connsiteY0" fmla="*/ 152615 h 1110528"/>
                  <a:gd name="connsiteX1" fmla="*/ 1044682 w 1905006"/>
                  <a:gd name="connsiteY1" fmla="*/ 423867 h 1110528"/>
                  <a:gd name="connsiteX2" fmla="*/ 860327 w 1905006"/>
                  <a:gd name="connsiteY2" fmla="*/ 423867 h 1110528"/>
                  <a:gd name="connsiteX3" fmla="*/ 304806 w 1905006"/>
                  <a:gd name="connsiteY3" fmla="*/ 152615 h 1110528"/>
                  <a:gd name="connsiteX4" fmla="*/ 864892 w 1905006"/>
                  <a:gd name="connsiteY4" fmla="*/ 861 h 1110528"/>
                  <a:gd name="connsiteX5" fmla="*/ 1040120 w 1905006"/>
                  <a:gd name="connsiteY5" fmla="*/ 861 h 1110528"/>
                  <a:gd name="connsiteX6" fmla="*/ 1600206 w 1905006"/>
                  <a:gd name="connsiteY6" fmla="*/ 152615 h 1110528"/>
                  <a:gd name="connsiteX7" fmla="*/ 1905006 w 1905006"/>
                  <a:gd name="connsiteY7" fmla="*/ 804867 h 1110528"/>
                  <a:gd name="connsiteX8" fmla="*/ 1044682 w 1905006"/>
                  <a:gd name="connsiteY8" fmla="*/ 1109667 h 1110528"/>
                  <a:gd name="connsiteX9" fmla="*/ 860327 w 1905006"/>
                  <a:gd name="connsiteY9" fmla="*/ 1109667 h 1110528"/>
                  <a:gd name="connsiteX10" fmla="*/ 3 w 1905006"/>
                  <a:gd name="connsiteY10" fmla="*/ 804867 h 1110528"/>
                  <a:gd name="connsiteX11" fmla="*/ 304806 w 1905006"/>
                  <a:gd name="connsiteY11" fmla="*/ 152615 h 1110528"/>
                  <a:gd name="connsiteX0" fmla="*/ 304806 w 1905006"/>
                  <a:gd name="connsiteY0" fmla="*/ 152615 h 1110528"/>
                  <a:gd name="connsiteX1" fmla="*/ 921779 w 1905006"/>
                  <a:gd name="connsiteY1" fmla="*/ 423867 h 1110528"/>
                  <a:gd name="connsiteX2" fmla="*/ 1600206 w 1905006"/>
                  <a:gd name="connsiteY2" fmla="*/ 152615 h 1110528"/>
                  <a:gd name="connsiteX3" fmla="*/ 1905006 w 1905006"/>
                  <a:gd name="connsiteY3" fmla="*/ 804867 h 1110528"/>
                  <a:gd name="connsiteX4" fmla="*/ 1044682 w 1905006"/>
                  <a:gd name="connsiteY4" fmla="*/ 1109667 h 1110528"/>
                  <a:gd name="connsiteX5" fmla="*/ 860327 w 1905006"/>
                  <a:gd name="connsiteY5" fmla="*/ 1109667 h 1110528"/>
                  <a:gd name="connsiteX6" fmla="*/ 3 w 1905006"/>
                  <a:gd name="connsiteY6" fmla="*/ 804867 h 1110528"/>
                  <a:gd name="connsiteX7" fmla="*/ 304806 w 1905006"/>
                  <a:gd name="connsiteY7" fmla="*/ 152615 h 1110528"/>
                  <a:gd name="connsiteX0" fmla="*/ 304806 w 1905006"/>
                  <a:gd name="connsiteY0" fmla="*/ 152615 h 1110528"/>
                  <a:gd name="connsiteX1" fmla="*/ 864892 w 1905006"/>
                  <a:gd name="connsiteY1" fmla="*/ 862 h 1110528"/>
                  <a:gd name="connsiteX2" fmla="*/ 1040120 w 1905006"/>
                  <a:gd name="connsiteY2" fmla="*/ 862 h 1110528"/>
                  <a:gd name="connsiteX3" fmla="*/ 1600206 w 1905006"/>
                  <a:gd name="connsiteY3" fmla="*/ 152615 h 1110528"/>
                  <a:gd name="connsiteX4" fmla="*/ 1044682 w 1905006"/>
                  <a:gd name="connsiteY4" fmla="*/ 347667 h 1110528"/>
                  <a:gd name="connsiteX5" fmla="*/ 860327 w 1905006"/>
                  <a:gd name="connsiteY5" fmla="*/ 423867 h 1110528"/>
                  <a:gd name="connsiteX6" fmla="*/ 304806 w 1905006"/>
                  <a:gd name="connsiteY6" fmla="*/ 152615 h 1110528"/>
                  <a:gd name="connsiteX7" fmla="*/ 304806 w 1905006"/>
                  <a:gd name="connsiteY7" fmla="*/ 152615 h 1110528"/>
                  <a:gd name="connsiteX0" fmla="*/ 1600206 w 1905006"/>
                  <a:gd name="connsiteY0" fmla="*/ 152615 h 1110528"/>
                  <a:gd name="connsiteX1" fmla="*/ 1044682 w 1905006"/>
                  <a:gd name="connsiteY1" fmla="*/ 423867 h 1110528"/>
                  <a:gd name="connsiteX2" fmla="*/ 860327 w 1905006"/>
                  <a:gd name="connsiteY2" fmla="*/ 423867 h 1110528"/>
                  <a:gd name="connsiteX3" fmla="*/ 304806 w 1905006"/>
                  <a:gd name="connsiteY3" fmla="*/ 152615 h 1110528"/>
                  <a:gd name="connsiteX4" fmla="*/ 864892 w 1905006"/>
                  <a:gd name="connsiteY4" fmla="*/ 861 h 1110528"/>
                  <a:gd name="connsiteX5" fmla="*/ 1040120 w 1905006"/>
                  <a:gd name="connsiteY5" fmla="*/ 861 h 1110528"/>
                  <a:gd name="connsiteX6" fmla="*/ 1600206 w 1905006"/>
                  <a:gd name="connsiteY6" fmla="*/ 152615 h 1110528"/>
                  <a:gd name="connsiteX7" fmla="*/ 1905006 w 1905006"/>
                  <a:gd name="connsiteY7" fmla="*/ 804867 h 1110528"/>
                  <a:gd name="connsiteX8" fmla="*/ 1044682 w 1905006"/>
                  <a:gd name="connsiteY8" fmla="*/ 1109667 h 1110528"/>
                  <a:gd name="connsiteX9" fmla="*/ 860327 w 1905006"/>
                  <a:gd name="connsiteY9" fmla="*/ 1109667 h 1110528"/>
                  <a:gd name="connsiteX10" fmla="*/ 3 w 1905006"/>
                  <a:gd name="connsiteY10" fmla="*/ 804867 h 1110528"/>
                  <a:gd name="connsiteX11" fmla="*/ 304806 w 1905006"/>
                  <a:gd name="connsiteY11" fmla="*/ 152615 h 1110528"/>
                  <a:gd name="connsiteX0" fmla="*/ 304806 w 1905006"/>
                  <a:gd name="connsiteY0" fmla="*/ 152615 h 1110528"/>
                  <a:gd name="connsiteX1" fmla="*/ 921779 w 1905006"/>
                  <a:gd name="connsiteY1" fmla="*/ 423867 h 1110528"/>
                  <a:gd name="connsiteX2" fmla="*/ 1600206 w 1905006"/>
                  <a:gd name="connsiteY2" fmla="*/ 152615 h 1110528"/>
                  <a:gd name="connsiteX3" fmla="*/ 1905006 w 1905006"/>
                  <a:gd name="connsiteY3" fmla="*/ 804867 h 1110528"/>
                  <a:gd name="connsiteX4" fmla="*/ 1044682 w 1905006"/>
                  <a:gd name="connsiteY4" fmla="*/ 1109667 h 1110528"/>
                  <a:gd name="connsiteX5" fmla="*/ 860327 w 1905006"/>
                  <a:gd name="connsiteY5" fmla="*/ 1109667 h 1110528"/>
                  <a:gd name="connsiteX6" fmla="*/ 3 w 1905006"/>
                  <a:gd name="connsiteY6" fmla="*/ 804867 h 1110528"/>
                  <a:gd name="connsiteX7" fmla="*/ 304806 w 1905006"/>
                  <a:gd name="connsiteY7" fmla="*/ 152615 h 1110528"/>
                  <a:gd name="connsiteX0" fmla="*/ 304806 w 1905006"/>
                  <a:gd name="connsiteY0" fmla="*/ 152615 h 1110528"/>
                  <a:gd name="connsiteX1" fmla="*/ 864892 w 1905006"/>
                  <a:gd name="connsiteY1" fmla="*/ 862 h 1110528"/>
                  <a:gd name="connsiteX2" fmla="*/ 1040120 w 1905006"/>
                  <a:gd name="connsiteY2" fmla="*/ 862 h 1110528"/>
                  <a:gd name="connsiteX3" fmla="*/ 1600206 w 1905006"/>
                  <a:gd name="connsiteY3" fmla="*/ 152615 h 1110528"/>
                  <a:gd name="connsiteX4" fmla="*/ 1044682 w 1905006"/>
                  <a:gd name="connsiteY4" fmla="*/ 423867 h 1110528"/>
                  <a:gd name="connsiteX5" fmla="*/ 860327 w 1905006"/>
                  <a:gd name="connsiteY5" fmla="*/ 423867 h 1110528"/>
                  <a:gd name="connsiteX6" fmla="*/ 304806 w 1905006"/>
                  <a:gd name="connsiteY6" fmla="*/ 152615 h 1110528"/>
                  <a:gd name="connsiteX7" fmla="*/ 304806 w 1905006"/>
                  <a:gd name="connsiteY7" fmla="*/ 152615 h 1110528"/>
                  <a:gd name="connsiteX0" fmla="*/ 1600206 w 1905006"/>
                  <a:gd name="connsiteY0" fmla="*/ 152615 h 1110528"/>
                  <a:gd name="connsiteX1" fmla="*/ 1044682 w 1905006"/>
                  <a:gd name="connsiteY1" fmla="*/ 423867 h 1110528"/>
                  <a:gd name="connsiteX2" fmla="*/ 860327 w 1905006"/>
                  <a:gd name="connsiteY2" fmla="*/ 423867 h 1110528"/>
                  <a:gd name="connsiteX3" fmla="*/ 304806 w 1905006"/>
                  <a:gd name="connsiteY3" fmla="*/ 152615 h 1110528"/>
                  <a:gd name="connsiteX4" fmla="*/ 864892 w 1905006"/>
                  <a:gd name="connsiteY4" fmla="*/ 861 h 1110528"/>
                  <a:gd name="connsiteX5" fmla="*/ 1040120 w 1905006"/>
                  <a:gd name="connsiteY5" fmla="*/ 861 h 1110528"/>
                  <a:gd name="connsiteX6" fmla="*/ 1600206 w 1905006"/>
                  <a:gd name="connsiteY6" fmla="*/ 152615 h 1110528"/>
                  <a:gd name="connsiteX7" fmla="*/ 1905006 w 1905006"/>
                  <a:gd name="connsiteY7" fmla="*/ 804867 h 1110528"/>
                  <a:gd name="connsiteX8" fmla="*/ 1044682 w 1905006"/>
                  <a:gd name="connsiteY8" fmla="*/ 1109667 h 1110528"/>
                  <a:gd name="connsiteX9" fmla="*/ 860327 w 1905006"/>
                  <a:gd name="connsiteY9" fmla="*/ 1109667 h 1110528"/>
                  <a:gd name="connsiteX10" fmla="*/ 3 w 1905006"/>
                  <a:gd name="connsiteY10" fmla="*/ 804867 h 1110528"/>
                  <a:gd name="connsiteX11" fmla="*/ 304806 w 1905006"/>
                  <a:gd name="connsiteY11" fmla="*/ 152615 h 1110528"/>
                  <a:gd name="connsiteX0" fmla="*/ 304806 w 1924440"/>
                  <a:gd name="connsiteY0" fmla="*/ 152615 h 1110528"/>
                  <a:gd name="connsiteX1" fmla="*/ 921779 w 1924440"/>
                  <a:gd name="connsiteY1" fmla="*/ 423867 h 1110528"/>
                  <a:gd name="connsiteX2" fmla="*/ 1600206 w 1924440"/>
                  <a:gd name="connsiteY2" fmla="*/ 152615 h 1110528"/>
                  <a:gd name="connsiteX3" fmla="*/ 1905006 w 1924440"/>
                  <a:gd name="connsiteY3" fmla="*/ 804867 h 1110528"/>
                  <a:gd name="connsiteX4" fmla="*/ 1044682 w 1924440"/>
                  <a:gd name="connsiteY4" fmla="*/ 1109667 h 1110528"/>
                  <a:gd name="connsiteX5" fmla="*/ 860327 w 1924440"/>
                  <a:gd name="connsiteY5" fmla="*/ 1109667 h 1110528"/>
                  <a:gd name="connsiteX6" fmla="*/ 3 w 1924440"/>
                  <a:gd name="connsiteY6" fmla="*/ 804867 h 1110528"/>
                  <a:gd name="connsiteX7" fmla="*/ 304806 w 1924440"/>
                  <a:gd name="connsiteY7" fmla="*/ 152615 h 1110528"/>
                  <a:gd name="connsiteX0" fmla="*/ 304806 w 1924440"/>
                  <a:gd name="connsiteY0" fmla="*/ 152615 h 1110528"/>
                  <a:gd name="connsiteX1" fmla="*/ 864892 w 1924440"/>
                  <a:gd name="connsiteY1" fmla="*/ 862 h 1110528"/>
                  <a:gd name="connsiteX2" fmla="*/ 1040120 w 1924440"/>
                  <a:gd name="connsiteY2" fmla="*/ 862 h 1110528"/>
                  <a:gd name="connsiteX3" fmla="*/ 1600206 w 1924440"/>
                  <a:gd name="connsiteY3" fmla="*/ 152615 h 1110528"/>
                  <a:gd name="connsiteX4" fmla="*/ 1044682 w 1924440"/>
                  <a:gd name="connsiteY4" fmla="*/ 423867 h 1110528"/>
                  <a:gd name="connsiteX5" fmla="*/ 860327 w 1924440"/>
                  <a:gd name="connsiteY5" fmla="*/ 423867 h 1110528"/>
                  <a:gd name="connsiteX6" fmla="*/ 304806 w 1924440"/>
                  <a:gd name="connsiteY6" fmla="*/ 152615 h 1110528"/>
                  <a:gd name="connsiteX7" fmla="*/ 304806 w 1924440"/>
                  <a:gd name="connsiteY7" fmla="*/ 152615 h 1110528"/>
                  <a:gd name="connsiteX0" fmla="*/ 1600206 w 1924440"/>
                  <a:gd name="connsiteY0" fmla="*/ 152615 h 1110528"/>
                  <a:gd name="connsiteX1" fmla="*/ 1044682 w 1924440"/>
                  <a:gd name="connsiteY1" fmla="*/ 423867 h 1110528"/>
                  <a:gd name="connsiteX2" fmla="*/ 860327 w 1924440"/>
                  <a:gd name="connsiteY2" fmla="*/ 423867 h 1110528"/>
                  <a:gd name="connsiteX3" fmla="*/ 304806 w 1924440"/>
                  <a:gd name="connsiteY3" fmla="*/ 152615 h 1110528"/>
                  <a:gd name="connsiteX4" fmla="*/ 864892 w 1924440"/>
                  <a:gd name="connsiteY4" fmla="*/ 861 h 1110528"/>
                  <a:gd name="connsiteX5" fmla="*/ 1040120 w 1924440"/>
                  <a:gd name="connsiteY5" fmla="*/ 861 h 1110528"/>
                  <a:gd name="connsiteX6" fmla="*/ 1600206 w 1924440"/>
                  <a:gd name="connsiteY6" fmla="*/ 152615 h 1110528"/>
                  <a:gd name="connsiteX7" fmla="*/ 1905006 w 1924440"/>
                  <a:gd name="connsiteY7" fmla="*/ 804867 h 1110528"/>
                  <a:gd name="connsiteX8" fmla="*/ 1597747 w 1924440"/>
                  <a:gd name="connsiteY8" fmla="*/ 1033467 h 1110528"/>
                  <a:gd name="connsiteX9" fmla="*/ 1044682 w 1924440"/>
                  <a:gd name="connsiteY9" fmla="*/ 1109667 h 1110528"/>
                  <a:gd name="connsiteX10" fmla="*/ 860327 w 1924440"/>
                  <a:gd name="connsiteY10" fmla="*/ 1109667 h 1110528"/>
                  <a:gd name="connsiteX11" fmla="*/ 3 w 1924440"/>
                  <a:gd name="connsiteY11" fmla="*/ 804867 h 1110528"/>
                  <a:gd name="connsiteX12" fmla="*/ 304806 w 1924440"/>
                  <a:gd name="connsiteY12" fmla="*/ 152615 h 1110528"/>
                  <a:gd name="connsiteX0" fmla="*/ 304806 w 1924440"/>
                  <a:gd name="connsiteY0" fmla="*/ 152615 h 1110528"/>
                  <a:gd name="connsiteX1" fmla="*/ 921779 w 1924440"/>
                  <a:gd name="connsiteY1" fmla="*/ 423867 h 1110528"/>
                  <a:gd name="connsiteX2" fmla="*/ 1600206 w 1924440"/>
                  <a:gd name="connsiteY2" fmla="*/ 152615 h 1110528"/>
                  <a:gd name="connsiteX3" fmla="*/ 1905006 w 1924440"/>
                  <a:gd name="connsiteY3" fmla="*/ 804867 h 1110528"/>
                  <a:gd name="connsiteX4" fmla="*/ 1597748 w 1924440"/>
                  <a:gd name="connsiteY4" fmla="*/ 1033467 h 1110528"/>
                  <a:gd name="connsiteX5" fmla="*/ 1044682 w 1924440"/>
                  <a:gd name="connsiteY5" fmla="*/ 1109667 h 1110528"/>
                  <a:gd name="connsiteX6" fmla="*/ 860327 w 1924440"/>
                  <a:gd name="connsiteY6" fmla="*/ 1109667 h 1110528"/>
                  <a:gd name="connsiteX7" fmla="*/ 3 w 1924440"/>
                  <a:gd name="connsiteY7" fmla="*/ 804867 h 1110528"/>
                  <a:gd name="connsiteX8" fmla="*/ 304806 w 1924440"/>
                  <a:gd name="connsiteY8" fmla="*/ 152615 h 1110528"/>
                  <a:gd name="connsiteX0" fmla="*/ 304806 w 1924440"/>
                  <a:gd name="connsiteY0" fmla="*/ 152615 h 1110528"/>
                  <a:gd name="connsiteX1" fmla="*/ 864892 w 1924440"/>
                  <a:gd name="connsiteY1" fmla="*/ 862 h 1110528"/>
                  <a:gd name="connsiteX2" fmla="*/ 1040120 w 1924440"/>
                  <a:gd name="connsiteY2" fmla="*/ 862 h 1110528"/>
                  <a:gd name="connsiteX3" fmla="*/ 1600206 w 1924440"/>
                  <a:gd name="connsiteY3" fmla="*/ 152615 h 1110528"/>
                  <a:gd name="connsiteX4" fmla="*/ 1044682 w 1924440"/>
                  <a:gd name="connsiteY4" fmla="*/ 423867 h 1110528"/>
                  <a:gd name="connsiteX5" fmla="*/ 860327 w 1924440"/>
                  <a:gd name="connsiteY5" fmla="*/ 423867 h 1110528"/>
                  <a:gd name="connsiteX6" fmla="*/ 304806 w 1924440"/>
                  <a:gd name="connsiteY6" fmla="*/ 152615 h 1110528"/>
                  <a:gd name="connsiteX7" fmla="*/ 304806 w 1924440"/>
                  <a:gd name="connsiteY7" fmla="*/ 152615 h 1110528"/>
                  <a:gd name="connsiteX0" fmla="*/ 1600206 w 1924440"/>
                  <a:gd name="connsiteY0" fmla="*/ 152615 h 1110528"/>
                  <a:gd name="connsiteX1" fmla="*/ 1044682 w 1924440"/>
                  <a:gd name="connsiteY1" fmla="*/ 423867 h 1110528"/>
                  <a:gd name="connsiteX2" fmla="*/ 860327 w 1924440"/>
                  <a:gd name="connsiteY2" fmla="*/ 423867 h 1110528"/>
                  <a:gd name="connsiteX3" fmla="*/ 304806 w 1924440"/>
                  <a:gd name="connsiteY3" fmla="*/ 152615 h 1110528"/>
                  <a:gd name="connsiteX4" fmla="*/ 864892 w 1924440"/>
                  <a:gd name="connsiteY4" fmla="*/ 861 h 1110528"/>
                  <a:gd name="connsiteX5" fmla="*/ 1040120 w 1924440"/>
                  <a:gd name="connsiteY5" fmla="*/ 861 h 1110528"/>
                  <a:gd name="connsiteX6" fmla="*/ 1600206 w 1924440"/>
                  <a:gd name="connsiteY6" fmla="*/ 152615 h 1110528"/>
                  <a:gd name="connsiteX7" fmla="*/ 1905006 w 1924440"/>
                  <a:gd name="connsiteY7" fmla="*/ 804867 h 1110528"/>
                  <a:gd name="connsiteX8" fmla="*/ 1597747 w 1924440"/>
                  <a:gd name="connsiteY8" fmla="*/ 1033467 h 1110528"/>
                  <a:gd name="connsiteX9" fmla="*/ 1044682 w 1924440"/>
                  <a:gd name="connsiteY9" fmla="*/ 1109667 h 1110528"/>
                  <a:gd name="connsiteX10" fmla="*/ 860327 w 1924440"/>
                  <a:gd name="connsiteY10" fmla="*/ 1109667 h 1110528"/>
                  <a:gd name="connsiteX11" fmla="*/ 3 w 1924440"/>
                  <a:gd name="connsiteY11" fmla="*/ 804867 h 1110528"/>
                  <a:gd name="connsiteX12" fmla="*/ 304806 w 1924440"/>
                  <a:gd name="connsiteY12" fmla="*/ 152615 h 1110528"/>
                  <a:gd name="connsiteX0" fmla="*/ 319757 w 1939391"/>
                  <a:gd name="connsiteY0" fmla="*/ 152615 h 1110528"/>
                  <a:gd name="connsiteX1" fmla="*/ 936730 w 1939391"/>
                  <a:gd name="connsiteY1" fmla="*/ 423867 h 1110528"/>
                  <a:gd name="connsiteX2" fmla="*/ 1615157 w 1939391"/>
                  <a:gd name="connsiteY2" fmla="*/ 152615 h 1110528"/>
                  <a:gd name="connsiteX3" fmla="*/ 1919957 w 1939391"/>
                  <a:gd name="connsiteY3" fmla="*/ 804867 h 1110528"/>
                  <a:gd name="connsiteX4" fmla="*/ 1612699 w 1939391"/>
                  <a:gd name="connsiteY4" fmla="*/ 1033467 h 1110528"/>
                  <a:gd name="connsiteX5" fmla="*/ 1059633 w 1939391"/>
                  <a:gd name="connsiteY5" fmla="*/ 1109667 h 1110528"/>
                  <a:gd name="connsiteX6" fmla="*/ 875278 w 1939391"/>
                  <a:gd name="connsiteY6" fmla="*/ 1109667 h 1110528"/>
                  <a:gd name="connsiteX7" fmla="*/ 14954 w 1939391"/>
                  <a:gd name="connsiteY7" fmla="*/ 804867 h 1110528"/>
                  <a:gd name="connsiteX8" fmla="*/ 319757 w 1939391"/>
                  <a:gd name="connsiteY8" fmla="*/ 152615 h 1110528"/>
                  <a:gd name="connsiteX0" fmla="*/ 319757 w 1939391"/>
                  <a:gd name="connsiteY0" fmla="*/ 152615 h 1110528"/>
                  <a:gd name="connsiteX1" fmla="*/ 879843 w 1939391"/>
                  <a:gd name="connsiteY1" fmla="*/ 862 h 1110528"/>
                  <a:gd name="connsiteX2" fmla="*/ 1055071 w 1939391"/>
                  <a:gd name="connsiteY2" fmla="*/ 862 h 1110528"/>
                  <a:gd name="connsiteX3" fmla="*/ 1615157 w 1939391"/>
                  <a:gd name="connsiteY3" fmla="*/ 152615 h 1110528"/>
                  <a:gd name="connsiteX4" fmla="*/ 1059633 w 1939391"/>
                  <a:gd name="connsiteY4" fmla="*/ 423867 h 1110528"/>
                  <a:gd name="connsiteX5" fmla="*/ 875278 w 1939391"/>
                  <a:gd name="connsiteY5" fmla="*/ 423867 h 1110528"/>
                  <a:gd name="connsiteX6" fmla="*/ 319757 w 1939391"/>
                  <a:gd name="connsiteY6" fmla="*/ 152615 h 1110528"/>
                  <a:gd name="connsiteX7" fmla="*/ 319757 w 1939391"/>
                  <a:gd name="connsiteY7" fmla="*/ 152615 h 1110528"/>
                  <a:gd name="connsiteX0" fmla="*/ 1615157 w 1939391"/>
                  <a:gd name="connsiteY0" fmla="*/ 152615 h 1110528"/>
                  <a:gd name="connsiteX1" fmla="*/ 1059633 w 1939391"/>
                  <a:gd name="connsiteY1" fmla="*/ 423867 h 1110528"/>
                  <a:gd name="connsiteX2" fmla="*/ 875278 w 1939391"/>
                  <a:gd name="connsiteY2" fmla="*/ 423867 h 1110528"/>
                  <a:gd name="connsiteX3" fmla="*/ 319757 w 1939391"/>
                  <a:gd name="connsiteY3" fmla="*/ 152615 h 1110528"/>
                  <a:gd name="connsiteX4" fmla="*/ 879843 w 1939391"/>
                  <a:gd name="connsiteY4" fmla="*/ 861 h 1110528"/>
                  <a:gd name="connsiteX5" fmla="*/ 1055071 w 1939391"/>
                  <a:gd name="connsiteY5" fmla="*/ 861 h 1110528"/>
                  <a:gd name="connsiteX6" fmla="*/ 1615157 w 1939391"/>
                  <a:gd name="connsiteY6" fmla="*/ 152615 h 1110528"/>
                  <a:gd name="connsiteX7" fmla="*/ 1919957 w 1939391"/>
                  <a:gd name="connsiteY7" fmla="*/ 804867 h 1110528"/>
                  <a:gd name="connsiteX8" fmla="*/ 1612698 w 1939391"/>
                  <a:gd name="connsiteY8" fmla="*/ 1033467 h 1110528"/>
                  <a:gd name="connsiteX9" fmla="*/ 1059633 w 1939391"/>
                  <a:gd name="connsiteY9" fmla="*/ 1109667 h 1110528"/>
                  <a:gd name="connsiteX10" fmla="*/ 875278 w 1939391"/>
                  <a:gd name="connsiteY10" fmla="*/ 1109667 h 1110528"/>
                  <a:gd name="connsiteX11" fmla="*/ 260761 w 1939391"/>
                  <a:gd name="connsiteY11" fmla="*/ 1033467 h 1110528"/>
                  <a:gd name="connsiteX12" fmla="*/ 14954 w 1939391"/>
                  <a:gd name="connsiteY12" fmla="*/ 804867 h 1110528"/>
                  <a:gd name="connsiteX13" fmla="*/ 319757 w 1939391"/>
                  <a:gd name="connsiteY13" fmla="*/ 152615 h 1110528"/>
                  <a:gd name="connsiteX0" fmla="*/ 319757 w 1939391"/>
                  <a:gd name="connsiteY0" fmla="*/ 152615 h 1110528"/>
                  <a:gd name="connsiteX1" fmla="*/ 936730 w 1939391"/>
                  <a:gd name="connsiteY1" fmla="*/ 423867 h 1110528"/>
                  <a:gd name="connsiteX2" fmla="*/ 1615157 w 1939391"/>
                  <a:gd name="connsiteY2" fmla="*/ 152615 h 1110528"/>
                  <a:gd name="connsiteX3" fmla="*/ 1919957 w 1939391"/>
                  <a:gd name="connsiteY3" fmla="*/ 804867 h 1110528"/>
                  <a:gd name="connsiteX4" fmla="*/ 1612699 w 1939391"/>
                  <a:gd name="connsiteY4" fmla="*/ 1033467 h 1110528"/>
                  <a:gd name="connsiteX5" fmla="*/ 1059633 w 1939391"/>
                  <a:gd name="connsiteY5" fmla="*/ 1109667 h 1110528"/>
                  <a:gd name="connsiteX6" fmla="*/ 875278 w 1939391"/>
                  <a:gd name="connsiteY6" fmla="*/ 1109667 h 1110528"/>
                  <a:gd name="connsiteX7" fmla="*/ 260762 w 1939391"/>
                  <a:gd name="connsiteY7" fmla="*/ 1033467 h 1110528"/>
                  <a:gd name="connsiteX8" fmla="*/ 14954 w 1939391"/>
                  <a:gd name="connsiteY8" fmla="*/ 804867 h 1110528"/>
                  <a:gd name="connsiteX9" fmla="*/ 319757 w 1939391"/>
                  <a:gd name="connsiteY9" fmla="*/ 152615 h 1110528"/>
                  <a:gd name="connsiteX0" fmla="*/ 319757 w 1939391"/>
                  <a:gd name="connsiteY0" fmla="*/ 152615 h 1110528"/>
                  <a:gd name="connsiteX1" fmla="*/ 879843 w 1939391"/>
                  <a:gd name="connsiteY1" fmla="*/ 862 h 1110528"/>
                  <a:gd name="connsiteX2" fmla="*/ 1055071 w 1939391"/>
                  <a:gd name="connsiteY2" fmla="*/ 862 h 1110528"/>
                  <a:gd name="connsiteX3" fmla="*/ 1615157 w 1939391"/>
                  <a:gd name="connsiteY3" fmla="*/ 152615 h 1110528"/>
                  <a:gd name="connsiteX4" fmla="*/ 1059633 w 1939391"/>
                  <a:gd name="connsiteY4" fmla="*/ 423867 h 1110528"/>
                  <a:gd name="connsiteX5" fmla="*/ 875278 w 1939391"/>
                  <a:gd name="connsiteY5" fmla="*/ 423867 h 1110528"/>
                  <a:gd name="connsiteX6" fmla="*/ 319757 w 1939391"/>
                  <a:gd name="connsiteY6" fmla="*/ 152615 h 1110528"/>
                  <a:gd name="connsiteX7" fmla="*/ 319757 w 1939391"/>
                  <a:gd name="connsiteY7" fmla="*/ 152615 h 1110528"/>
                  <a:gd name="connsiteX0" fmla="*/ 1615157 w 1939391"/>
                  <a:gd name="connsiteY0" fmla="*/ 152615 h 1110528"/>
                  <a:gd name="connsiteX1" fmla="*/ 1059633 w 1939391"/>
                  <a:gd name="connsiteY1" fmla="*/ 423867 h 1110528"/>
                  <a:gd name="connsiteX2" fmla="*/ 875278 w 1939391"/>
                  <a:gd name="connsiteY2" fmla="*/ 423867 h 1110528"/>
                  <a:gd name="connsiteX3" fmla="*/ 319757 w 1939391"/>
                  <a:gd name="connsiteY3" fmla="*/ 152615 h 1110528"/>
                  <a:gd name="connsiteX4" fmla="*/ 879843 w 1939391"/>
                  <a:gd name="connsiteY4" fmla="*/ 861 h 1110528"/>
                  <a:gd name="connsiteX5" fmla="*/ 1055071 w 1939391"/>
                  <a:gd name="connsiteY5" fmla="*/ 861 h 1110528"/>
                  <a:gd name="connsiteX6" fmla="*/ 1615157 w 1939391"/>
                  <a:gd name="connsiteY6" fmla="*/ 152615 h 1110528"/>
                  <a:gd name="connsiteX7" fmla="*/ 1919957 w 1939391"/>
                  <a:gd name="connsiteY7" fmla="*/ 804867 h 1110528"/>
                  <a:gd name="connsiteX8" fmla="*/ 1612698 w 1939391"/>
                  <a:gd name="connsiteY8" fmla="*/ 1033467 h 1110528"/>
                  <a:gd name="connsiteX9" fmla="*/ 1059633 w 1939391"/>
                  <a:gd name="connsiteY9" fmla="*/ 1109667 h 1110528"/>
                  <a:gd name="connsiteX10" fmla="*/ 875278 w 1939391"/>
                  <a:gd name="connsiteY10" fmla="*/ 1109667 h 1110528"/>
                  <a:gd name="connsiteX11" fmla="*/ 260761 w 1939391"/>
                  <a:gd name="connsiteY11" fmla="*/ 1033467 h 1110528"/>
                  <a:gd name="connsiteX12" fmla="*/ 14954 w 1939391"/>
                  <a:gd name="connsiteY12" fmla="*/ 804867 h 1110528"/>
                  <a:gd name="connsiteX13" fmla="*/ 319757 w 1939391"/>
                  <a:gd name="connsiteY13" fmla="*/ 152615 h 1110528"/>
                  <a:gd name="connsiteX0" fmla="*/ 319757 w 1939391"/>
                  <a:gd name="connsiteY0" fmla="*/ 152615 h 1110528"/>
                  <a:gd name="connsiteX1" fmla="*/ 936730 w 1939391"/>
                  <a:gd name="connsiteY1" fmla="*/ 423867 h 1110528"/>
                  <a:gd name="connsiteX2" fmla="*/ 1615157 w 1939391"/>
                  <a:gd name="connsiteY2" fmla="*/ 152615 h 1110528"/>
                  <a:gd name="connsiteX3" fmla="*/ 1919957 w 1939391"/>
                  <a:gd name="connsiteY3" fmla="*/ 804867 h 1110528"/>
                  <a:gd name="connsiteX4" fmla="*/ 1612699 w 1939391"/>
                  <a:gd name="connsiteY4" fmla="*/ 1033467 h 1110528"/>
                  <a:gd name="connsiteX5" fmla="*/ 1059633 w 1939391"/>
                  <a:gd name="connsiteY5" fmla="*/ 1109667 h 1110528"/>
                  <a:gd name="connsiteX6" fmla="*/ 875278 w 1939391"/>
                  <a:gd name="connsiteY6" fmla="*/ 1109667 h 1110528"/>
                  <a:gd name="connsiteX7" fmla="*/ 260762 w 1939391"/>
                  <a:gd name="connsiteY7" fmla="*/ 1033467 h 1110528"/>
                  <a:gd name="connsiteX8" fmla="*/ 14954 w 1939391"/>
                  <a:gd name="connsiteY8" fmla="*/ 804867 h 1110528"/>
                  <a:gd name="connsiteX9" fmla="*/ 319757 w 1939391"/>
                  <a:gd name="connsiteY9" fmla="*/ 152615 h 1110528"/>
                  <a:gd name="connsiteX0" fmla="*/ 319757 w 1939391"/>
                  <a:gd name="connsiteY0" fmla="*/ 152615 h 1110528"/>
                  <a:gd name="connsiteX1" fmla="*/ 879843 w 1939391"/>
                  <a:gd name="connsiteY1" fmla="*/ 862 h 1110528"/>
                  <a:gd name="connsiteX2" fmla="*/ 1055071 w 1939391"/>
                  <a:gd name="connsiteY2" fmla="*/ 862 h 1110528"/>
                  <a:gd name="connsiteX3" fmla="*/ 1615157 w 1939391"/>
                  <a:gd name="connsiteY3" fmla="*/ 152615 h 1110528"/>
                  <a:gd name="connsiteX4" fmla="*/ 1059633 w 1939391"/>
                  <a:gd name="connsiteY4" fmla="*/ 423867 h 1110528"/>
                  <a:gd name="connsiteX5" fmla="*/ 875278 w 1939391"/>
                  <a:gd name="connsiteY5" fmla="*/ 423867 h 1110528"/>
                  <a:gd name="connsiteX6" fmla="*/ 319757 w 1939391"/>
                  <a:gd name="connsiteY6" fmla="*/ 152615 h 1110528"/>
                  <a:gd name="connsiteX7" fmla="*/ 319757 w 1939391"/>
                  <a:gd name="connsiteY7" fmla="*/ 152615 h 1110528"/>
                  <a:gd name="connsiteX0" fmla="*/ 1615157 w 1939391"/>
                  <a:gd name="connsiteY0" fmla="*/ 152615 h 1110528"/>
                  <a:gd name="connsiteX1" fmla="*/ 1059633 w 1939391"/>
                  <a:gd name="connsiteY1" fmla="*/ 423867 h 1110528"/>
                  <a:gd name="connsiteX2" fmla="*/ 875278 w 1939391"/>
                  <a:gd name="connsiteY2" fmla="*/ 423867 h 1110528"/>
                  <a:gd name="connsiteX3" fmla="*/ 319757 w 1939391"/>
                  <a:gd name="connsiteY3" fmla="*/ 152615 h 1110528"/>
                  <a:gd name="connsiteX4" fmla="*/ 879843 w 1939391"/>
                  <a:gd name="connsiteY4" fmla="*/ 861 h 1110528"/>
                  <a:gd name="connsiteX5" fmla="*/ 1055071 w 1939391"/>
                  <a:gd name="connsiteY5" fmla="*/ 861 h 1110528"/>
                  <a:gd name="connsiteX6" fmla="*/ 1615157 w 1939391"/>
                  <a:gd name="connsiteY6" fmla="*/ 152615 h 1110528"/>
                  <a:gd name="connsiteX7" fmla="*/ 1919957 w 1939391"/>
                  <a:gd name="connsiteY7" fmla="*/ 804867 h 1110528"/>
                  <a:gd name="connsiteX8" fmla="*/ 1612698 w 1939391"/>
                  <a:gd name="connsiteY8" fmla="*/ 1033467 h 1110528"/>
                  <a:gd name="connsiteX9" fmla="*/ 1059633 w 1939391"/>
                  <a:gd name="connsiteY9" fmla="*/ 1109667 h 1110528"/>
                  <a:gd name="connsiteX10" fmla="*/ 875279 w 1939391"/>
                  <a:gd name="connsiteY10" fmla="*/ 1109667 h 1110528"/>
                  <a:gd name="connsiteX11" fmla="*/ 260761 w 1939391"/>
                  <a:gd name="connsiteY11" fmla="*/ 1033467 h 1110528"/>
                  <a:gd name="connsiteX12" fmla="*/ 14954 w 1939391"/>
                  <a:gd name="connsiteY12" fmla="*/ 804867 h 1110528"/>
                  <a:gd name="connsiteX13" fmla="*/ 319757 w 1939391"/>
                  <a:gd name="connsiteY13" fmla="*/ 152615 h 1110528"/>
                  <a:gd name="connsiteX0" fmla="*/ 319757 w 1939391"/>
                  <a:gd name="connsiteY0" fmla="*/ 152615 h 1110528"/>
                  <a:gd name="connsiteX1" fmla="*/ 936730 w 1939391"/>
                  <a:gd name="connsiteY1" fmla="*/ 423867 h 1110528"/>
                  <a:gd name="connsiteX2" fmla="*/ 1615157 w 1939391"/>
                  <a:gd name="connsiteY2" fmla="*/ 152615 h 1110528"/>
                  <a:gd name="connsiteX3" fmla="*/ 1919957 w 1939391"/>
                  <a:gd name="connsiteY3" fmla="*/ 804867 h 1110528"/>
                  <a:gd name="connsiteX4" fmla="*/ 1612699 w 1939391"/>
                  <a:gd name="connsiteY4" fmla="*/ 1033467 h 1110528"/>
                  <a:gd name="connsiteX5" fmla="*/ 1059633 w 1939391"/>
                  <a:gd name="connsiteY5" fmla="*/ 1109667 h 1110528"/>
                  <a:gd name="connsiteX6" fmla="*/ 875278 w 1939391"/>
                  <a:gd name="connsiteY6" fmla="*/ 1109667 h 1110528"/>
                  <a:gd name="connsiteX7" fmla="*/ 260762 w 1939391"/>
                  <a:gd name="connsiteY7" fmla="*/ 1033467 h 1110528"/>
                  <a:gd name="connsiteX8" fmla="*/ 14954 w 1939391"/>
                  <a:gd name="connsiteY8" fmla="*/ 804867 h 1110528"/>
                  <a:gd name="connsiteX9" fmla="*/ 319757 w 1939391"/>
                  <a:gd name="connsiteY9" fmla="*/ 152615 h 1110528"/>
                  <a:gd name="connsiteX0" fmla="*/ 319757 w 1939391"/>
                  <a:gd name="connsiteY0" fmla="*/ 152615 h 1110528"/>
                  <a:gd name="connsiteX1" fmla="*/ 879843 w 1939391"/>
                  <a:gd name="connsiteY1" fmla="*/ 862 h 1110528"/>
                  <a:gd name="connsiteX2" fmla="*/ 1055071 w 1939391"/>
                  <a:gd name="connsiteY2" fmla="*/ 862 h 1110528"/>
                  <a:gd name="connsiteX3" fmla="*/ 1615157 w 1939391"/>
                  <a:gd name="connsiteY3" fmla="*/ 152615 h 1110528"/>
                  <a:gd name="connsiteX4" fmla="*/ 1059633 w 1939391"/>
                  <a:gd name="connsiteY4" fmla="*/ 423867 h 1110528"/>
                  <a:gd name="connsiteX5" fmla="*/ 875278 w 1939391"/>
                  <a:gd name="connsiteY5" fmla="*/ 423867 h 1110528"/>
                  <a:gd name="connsiteX6" fmla="*/ 319757 w 1939391"/>
                  <a:gd name="connsiteY6" fmla="*/ 152615 h 1110528"/>
                  <a:gd name="connsiteX7" fmla="*/ 319757 w 1939391"/>
                  <a:gd name="connsiteY7" fmla="*/ 152615 h 1110528"/>
                  <a:gd name="connsiteX0" fmla="*/ 1615157 w 1939391"/>
                  <a:gd name="connsiteY0" fmla="*/ 152615 h 1110528"/>
                  <a:gd name="connsiteX1" fmla="*/ 1059633 w 1939391"/>
                  <a:gd name="connsiteY1" fmla="*/ 423867 h 1110528"/>
                  <a:gd name="connsiteX2" fmla="*/ 875278 w 1939391"/>
                  <a:gd name="connsiteY2" fmla="*/ 423867 h 1110528"/>
                  <a:gd name="connsiteX3" fmla="*/ 319757 w 1939391"/>
                  <a:gd name="connsiteY3" fmla="*/ 152615 h 1110528"/>
                  <a:gd name="connsiteX4" fmla="*/ 879843 w 1939391"/>
                  <a:gd name="connsiteY4" fmla="*/ 861 h 1110528"/>
                  <a:gd name="connsiteX5" fmla="*/ 1055071 w 1939391"/>
                  <a:gd name="connsiteY5" fmla="*/ 861 h 1110528"/>
                  <a:gd name="connsiteX6" fmla="*/ 1615157 w 1939391"/>
                  <a:gd name="connsiteY6" fmla="*/ 152615 h 1110528"/>
                  <a:gd name="connsiteX7" fmla="*/ 1919957 w 1939391"/>
                  <a:gd name="connsiteY7" fmla="*/ 804867 h 1110528"/>
                  <a:gd name="connsiteX8" fmla="*/ 1612698 w 1939391"/>
                  <a:gd name="connsiteY8" fmla="*/ 1033467 h 1110528"/>
                  <a:gd name="connsiteX9" fmla="*/ 1059634 w 1939391"/>
                  <a:gd name="connsiteY9" fmla="*/ 1109667 h 1110528"/>
                  <a:gd name="connsiteX10" fmla="*/ 875279 w 1939391"/>
                  <a:gd name="connsiteY10" fmla="*/ 1109667 h 1110528"/>
                  <a:gd name="connsiteX11" fmla="*/ 260761 w 1939391"/>
                  <a:gd name="connsiteY11" fmla="*/ 1033467 h 1110528"/>
                  <a:gd name="connsiteX12" fmla="*/ 14954 w 1939391"/>
                  <a:gd name="connsiteY12" fmla="*/ 804867 h 1110528"/>
                  <a:gd name="connsiteX13" fmla="*/ 319757 w 1939391"/>
                  <a:gd name="connsiteY13" fmla="*/ 152615 h 1110528"/>
                  <a:gd name="connsiteX0" fmla="*/ 319757 w 1939391"/>
                  <a:gd name="connsiteY0" fmla="*/ 152615 h 1110528"/>
                  <a:gd name="connsiteX1" fmla="*/ 936730 w 1939391"/>
                  <a:gd name="connsiteY1" fmla="*/ 423867 h 1110528"/>
                  <a:gd name="connsiteX2" fmla="*/ 1615157 w 1939391"/>
                  <a:gd name="connsiteY2" fmla="*/ 152615 h 1110528"/>
                  <a:gd name="connsiteX3" fmla="*/ 1919957 w 1939391"/>
                  <a:gd name="connsiteY3" fmla="*/ 804867 h 1110528"/>
                  <a:gd name="connsiteX4" fmla="*/ 1612699 w 1939391"/>
                  <a:gd name="connsiteY4" fmla="*/ 1033467 h 1110528"/>
                  <a:gd name="connsiteX5" fmla="*/ 1059633 w 1939391"/>
                  <a:gd name="connsiteY5" fmla="*/ 1109667 h 1110528"/>
                  <a:gd name="connsiteX6" fmla="*/ 875278 w 1939391"/>
                  <a:gd name="connsiteY6" fmla="*/ 1109667 h 1110528"/>
                  <a:gd name="connsiteX7" fmla="*/ 260762 w 1939391"/>
                  <a:gd name="connsiteY7" fmla="*/ 1033467 h 1110528"/>
                  <a:gd name="connsiteX8" fmla="*/ 14954 w 1939391"/>
                  <a:gd name="connsiteY8" fmla="*/ 804867 h 1110528"/>
                  <a:gd name="connsiteX9" fmla="*/ 319757 w 1939391"/>
                  <a:gd name="connsiteY9" fmla="*/ 152615 h 1110528"/>
                  <a:gd name="connsiteX0" fmla="*/ 319757 w 1939391"/>
                  <a:gd name="connsiteY0" fmla="*/ 152615 h 1110528"/>
                  <a:gd name="connsiteX1" fmla="*/ 879843 w 1939391"/>
                  <a:gd name="connsiteY1" fmla="*/ 862 h 1110528"/>
                  <a:gd name="connsiteX2" fmla="*/ 1055071 w 1939391"/>
                  <a:gd name="connsiteY2" fmla="*/ 862 h 1110528"/>
                  <a:gd name="connsiteX3" fmla="*/ 1615157 w 1939391"/>
                  <a:gd name="connsiteY3" fmla="*/ 152615 h 1110528"/>
                  <a:gd name="connsiteX4" fmla="*/ 1059633 w 1939391"/>
                  <a:gd name="connsiteY4" fmla="*/ 423867 h 1110528"/>
                  <a:gd name="connsiteX5" fmla="*/ 875278 w 1939391"/>
                  <a:gd name="connsiteY5" fmla="*/ 423867 h 1110528"/>
                  <a:gd name="connsiteX6" fmla="*/ 319757 w 1939391"/>
                  <a:gd name="connsiteY6" fmla="*/ 152615 h 1110528"/>
                  <a:gd name="connsiteX7" fmla="*/ 319757 w 1939391"/>
                  <a:gd name="connsiteY7" fmla="*/ 152615 h 1110528"/>
                  <a:gd name="connsiteX0" fmla="*/ 1615157 w 1939391"/>
                  <a:gd name="connsiteY0" fmla="*/ 152615 h 1110528"/>
                  <a:gd name="connsiteX1" fmla="*/ 1059633 w 1939391"/>
                  <a:gd name="connsiteY1" fmla="*/ 423867 h 1110528"/>
                  <a:gd name="connsiteX2" fmla="*/ 875278 w 1939391"/>
                  <a:gd name="connsiteY2" fmla="*/ 423867 h 1110528"/>
                  <a:gd name="connsiteX3" fmla="*/ 319757 w 1939391"/>
                  <a:gd name="connsiteY3" fmla="*/ 152615 h 1110528"/>
                  <a:gd name="connsiteX4" fmla="*/ 879843 w 1939391"/>
                  <a:gd name="connsiteY4" fmla="*/ 861 h 1110528"/>
                  <a:gd name="connsiteX5" fmla="*/ 1055071 w 1939391"/>
                  <a:gd name="connsiteY5" fmla="*/ 861 h 1110528"/>
                  <a:gd name="connsiteX6" fmla="*/ 1615157 w 1939391"/>
                  <a:gd name="connsiteY6" fmla="*/ 152615 h 1110528"/>
                  <a:gd name="connsiteX7" fmla="*/ 1919957 w 1939391"/>
                  <a:gd name="connsiteY7" fmla="*/ 804867 h 1110528"/>
                  <a:gd name="connsiteX8" fmla="*/ 1612698 w 1939391"/>
                  <a:gd name="connsiteY8" fmla="*/ 1033467 h 1110528"/>
                  <a:gd name="connsiteX9" fmla="*/ 1059634 w 1939391"/>
                  <a:gd name="connsiteY9" fmla="*/ 1109667 h 1110528"/>
                  <a:gd name="connsiteX10" fmla="*/ 813827 w 1939391"/>
                  <a:gd name="connsiteY10" fmla="*/ 1109667 h 1110528"/>
                  <a:gd name="connsiteX11" fmla="*/ 260761 w 1939391"/>
                  <a:gd name="connsiteY11" fmla="*/ 1033467 h 1110528"/>
                  <a:gd name="connsiteX12" fmla="*/ 14954 w 1939391"/>
                  <a:gd name="connsiteY12" fmla="*/ 804867 h 1110528"/>
                  <a:gd name="connsiteX13" fmla="*/ 319757 w 1939391"/>
                  <a:gd name="connsiteY13" fmla="*/ 152615 h 1110528"/>
                  <a:gd name="connsiteX0" fmla="*/ 319757 w 1939391"/>
                  <a:gd name="connsiteY0" fmla="*/ 152615 h 1110528"/>
                  <a:gd name="connsiteX1" fmla="*/ 936730 w 1939391"/>
                  <a:gd name="connsiteY1" fmla="*/ 423867 h 1110528"/>
                  <a:gd name="connsiteX2" fmla="*/ 1615157 w 1939391"/>
                  <a:gd name="connsiteY2" fmla="*/ 152615 h 1110528"/>
                  <a:gd name="connsiteX3" fmla="*/ 1919957 w 1939391"/>
                  <a:gd name="connsiteY3" fmla="*/ 804867 h 1110528"/>
                  <a:gd name="connsiteX4" fmla="*/ 1612699 w 1939391"/>
                  <a:gd name="connsiteY4" fmla="*/ 1033467 h 1110528"/>
                  <a:gd name="connsiteX5" fmla="*/ 1059633 w 1939391"/>
                  <a:gd name="connsiteY5" fmla="*/ 1109667 h 1110528"/>
                  <a:gd name="connsiteX6" fmla="*/ 875278 w 1939391"/>
                  <a:gd name="connsiteY6" fmla="*/ 1109667 h 1110528"/>
                  <a:gd name="connsiteX7" fmla="*/ 260762 w 1939391"/>
                  <a:gd name="connsiteY7" fmla="*/ 1033467 h 1110528"/>
                  <a:gd name="connsiteX8" fmla="*/ 14954 w 1939391"/>
                  <a:gd name="connsiteY8" fmla="*/ 804867 h 1110528"/>
                  <a:gd name="connsiteX9" fmla="*/ 319757 w 1939391"/>
                  <a:gd name="connsiteY9" fmla="*/ 152615 h 1110528"/>
                  <a:gd name="connsiteX0" fmla="*/ 319757 w 1939391"/>
                  <a:gd name="connsiteY0" fmla="*/ 152615 h 1110528"/>
                  <a:gd name="connsiteX1" fmla="*/ 879843 w 1939391"/>
                  <a:gd name="connsiteY1" fmla="*/ 862 h 1110528"/>
                  <a:gd name="connsiteX2" fmla="*/ 1055071 w 1939391"/>
                  <a:gd name="connsiteY2" fmla="*/ 862 h 1110528"/>
                  <a:gd name="connsiteX3" fmla="*/ 1615157 w 1939391"/>
                  <a:gd name="connsiteY3" fmla="*/ 152615 h 1110528"/>
                  <a:gd name="connsiteX4" fmla="*/ 1059633 w 1939391"/>
                  <a:gd name="connsiteY4" fmla="*/ 423867 h 1110528"/>
                  <a:gd name="connsiteX5" fmla="*/ 875278 w 1939391"/>
                  <a:gd name="connsiteY5" fmla="*/ 423867 h 1110528"/>
                  <a:gd name="connsiteX6" fmla="*/ 319757 w 1939391"/>
                  <a:gd name="connsiteY6" fmla="*/ 152615 h 1110528"/>
                  <a:gd name="connsiteX7" fmla="*/ 319757 w 1939391"/>
                  <a:gd name="connsiteY7" fmla="*/ 152615 h 1110528"/>
                  <a:gd name="connsiteX0" fmla="*/ 1615157 w 1939391"/>
                  <a:gd name="connsiteY0" fmla="*/ 152615 h 1110528"/>
                  <a:gd name="connsiteX1" fmla="*/ 1059633 w 1939391"/>
                  <a:gd name="connsiteY1" fmla="*/ 423867 h 1110528"/>
                  <a:gd name="connsiteX2" fmla="*/ 875278 w 1939391"/>
                  <a:gd name="connsiteY2" fmla="*/ 423867 h 1110528"/>
                  <a:gd name="connsiteX3" fmla="*/ 319757 w 1939391"/>
                  <a:gd name="connsiteY3" fmla="*/ 152615 h 1110528"/>
                  <a:gd name="connsiteX4" fmla="*/ 879843 w 1939391"/>
                  <a:gd name="connsiteY4" fmla="*/ 861 h 1110528"/>
                  <a:gd name="connsiteX5" fmla="*/ 1055071 w 1939391"/>
                  <a:gd name="connsiteY5" fmla="*/ 861 h 1110528"/>
                  <a:gd name="connsiteX6" fmla="*/ 1615157 w 1939391"/>
                  <a:gd name="connsiteY6" fmla="*/ 152615 h 1110528"/>
                  <a:gd name="connsiteX7" fmla="*/ 1919957 w 1939391"/>
                  <a:gd name="connsiteY7" fmla="*/ 804867 h 1110528"/>
                  <a:gd name="connsiteX8" fmla="*/ 1612698 w 1939391"/>
                  <a:gd name="connsiteY8" fmla="*/ 1033467 h 1110528"/>
                  <a:gd name="connsiteX9" fmla="*/ 1121086 w 1939391"/>
                  <a:gd name="connsiteY9" fmla="*/ 1109667 h 1110528"/>
                  <a:gd name="connsiteX10" fmla="*/ 813827 w 1939391"/>
                  <a:gd name="connsiteY10" fmla="*/ 1109667 h 1110528"/>
                  <a:gd name="connsiteX11" fmla="*/ 260761 w 1939391"/>
                  <a:gd name="connsiteY11" fmla="*/ 1033467 h 1110528"/>
                  <a:gd name="connsiteX12" fmla="*/ 14954 w 1939391"/>
                  <a:gd name="connsiteY12" fmla="*/ 804867 h 1110528"/>
                  <a:gd name="connsiteX13" fmla="*/ 319757 w 1939391"/>
                  <a:gd name="connsiteY13" fmla="*/ 152615 h 1110528"/>
                  <a:gd name="connsiteX0" fmla="*/ 319757 w 1939391"/>
                  <a:gd name="connsiteY0" fmla="*/ 152615 h 1110528"/>
                  <a:gd name="connsiteX1" fmla="*/ 936730 w 1939391"/>
                  <a:gd name="connsiteY1" fmla="*/ 423867 h 1110528"/>
                  <a:gd name="connsiteX2" fmla="*/ 1615157 w 1939391"/>
                  <a:gd name="connsiteY2" fmla="*/ 152615 h 1110528"/>
                  <a:gd name="connsiteX3" fmla="*/ 1919957 w 1939391"/>
                  <a:gd name="connsiteY3" fmla="*/ 804867 h 1110528"/>
                  <a:gd name="connsiteX4" fmla="*/ 1612699 w 1939391"/>
                  <a:gd name="connsiteY4" fmla="*/ 1033467 h 1110528"/>
                  <a:gd name="connsiteX5" fmla="*/ 1059633 w 1939391"/>
                  <a:gd name="connsiteY5" fmla="*/ 1109667 h 1110528"/>
                  <a:gd name="connsiteX6" fmla="*/ 875278 w 1939391"/>
                  <a:gd name="connsiteY6" fmla="*/ 1109667 h 1110528"/>
                  <a:gd name="connsiteX7" fmla="*/ 260762 w 1939391"/>
                  <a:gd name="connsiteY7" fmla="*/ 1033467 h 1110528"/>
                  <a:gd name="connsiteX8" fmla="*/ 14954 w 1939391"/>
                  <a:gd name="connsiteY8" fmla="*/ 804867 h 1110528"/>
                  <a:gd name="connsiteX9" fmla="*/ 319757 w 1939391"/>
                  <a:gd name="connsiteY9" fmla="*/ 152615 h 1110528"/>
                  <a:gd name="connsiteX0" fmla="*/ 319757 w 1939391"/>
                  <a:gd name="connsiteY0" fmla="*/ 152615 h 1110528"/>
                  <a:gd name="connsiteX1" fmla="*/ 879843 w 1939391"/>
                  <a:gd name="connsiteY1" fmla="*/ 862 h 1110528"/>
                  <a:gd name="connsiteX2" fmla="*/ 1055071 w 1939391"/>
                  <a:gd name="connsiteY2" fmla="*/ 862 h 1110528"/>
                  <a:gd name="connsiteX3" fmla="*/ 1615157 w 1939391"/>
                  <a:gd name="connsiteY3" fmla="*/ 152615 h 1110528"/>
                  <a:gd name="connsiteX4" fmla="*/ 1059633 w 1939391"/>
                  <a:gd name="connsiteY4" fmla="*/ 423867 h 1110528"/>
                  <a:gd name="connsiteX5" fmla="*/ 875278 w 1939391"/>
                  <a:gd name="connsiteY5" fmla="*/ 423867 h 1110528"/>
                  <a:gd name="connsiteX6" fmla="*/ 319757 w 1939391"/>
                  <a:gd name="connsiteY6" fmla="*/ 152615 h 1110528"/>
                  <a:gd name="connsiteX7" fmla="*/ 319757 w 1939391"/>
                  <a:gd name="connsiteY7" fmla="*/ 152615 h 1110528"/>
                  <a:gd name="connsiteX0" fmla="*/ 1615157 w 1939391"/>
                  <a:gd name="connsiteY0" fmla="*/ 152615 h 1110528"/>
                  <a:gd name="connsiteX1" fmla="*/ 1059633 w 1939391"/>
                  <a:gd name="connsiteY1" fmla="*/ 423867 h 1110528"/>
                  <a:gd name="connsiteX2" fmla="*/ 875278 w 1939391"/>
                  <a:gd name="connsiteY2" fmla="*/ 423867 h 1110528"/>
                  <a:gd name="connsiteX3" fmla="*/ 319757 w 1939391"/>
                  <a:gd name="connsiteY3" fmla="*/ 152615 h 1110528"/>
                  <a:gd name="connsiteX4" fmla="*/ 879843 w 1939391"/>
                  <a:gd name="connsiteY4" fmla="*/ 861 h 1110528"/>
                  <a:gd name="connsiteX5" fmla="*/ 1055071 w 1939391"/>
                  <a:gd name="connsiteY5" fmla="*/ 861 h 1110528"/>
                  <a:gd name="connsiteX6" fmla="*/ 1615157 w 1939391"/>
                  <a:gd name="connsiteY6" fmla="*/ 152615 h 1110528"/>
                  <a:gd name="connsiteX7" fmla="*/ 1919957 w 1939391"/>
                  <a:gd name="connsiteY7" fmla="*/ 804867 h 1110528"/>
                  <a:gd name="connsiteX8" fmla="*/ 1612698 w 1939391"/>
                  <a:gd name="connsiteY8" fmla="*/ 1033467 h 1110528"/>
                  <a:gd name="connsiteX9" fmla="*/ 1121086 w 1939391"/>
                  <a:gd name="connsiteY9" fmla="*/ 1109667 h 1110528"/>
                  <a:gd name="connsiteX10" fmla="*/ 813827 w 1939391"/>
                  <a:gd name="connsiteY10" fmla="*/ 1109667 h 1110528"/>
                  <a:gd name="connsiteX11" fmla="*/ 260761 w 1939391"/>
                  <a:gd name="connsiteY11" fmla="*/ 1033467 h 1110528"/>
                  <a:gd name="connsiteX12" fmla="*/ 14954 w 1939391"/>
                  <a:gd name="connsiteY12" fmla="*/ 804867 h 1110528"/>
                  <a:gd name="connsiteX13" fmla="*/ 319757 w 1939391"/>
                  <a:gd name="connsiteY13" fmla="*/ 152615 h 111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39391" h="1110528" stroke="0" extrusionOk="0">
                    <a:moveTo>
                      <a:pt x="319757" y="152615"/>
                    </a:moveTo>
                    <a:cubicBezTo>
                      <a:pt x="319753" y="236783"/>
                      <a:pt x="410676" y="423867"/>
                      <a:pt x="936730" y="423867"/>
                    </a:cubicBezTo>
                    <a:cubicBezTo>
                      <a:pt x="1462779" y="423867"/>
                      <a:pt x="1615153" y="236782"/>
                      <a:pt x="1615157" y="152615"/>
                    </a:cubicBezTo>
                    <a:lnTo>
                      <a:pt x="1919957" y="804867"/>
                    </a:lnTo>
                    <a:cubicBezTo>
                      <a:pt x="1929149" y="942151"/>
                      <a:pt x="1756086" y="982667"/>
                      <a:pt x="1612699" y="1033467"/>
                    </a:cubicBezTo>
                    <a:cubicBezTo>
                      <a:pt x="1469312" y="1084267"/>
                      <a:pt x="1192138" y="1087442"/>
                      <a:pt x="1059633" y="1109667"/>
                    </a:cubicBezTo>
                    <a:cubicBezTo>
                      <a:pt x="1001348" y="1110528"/>
                      <a:pt x="933563" y="1110528"/>
                      <a:pt x="875278" y="1109667"/>
                    </a:cubicBezTo>
                    <a:cubicBezTo>
                      <a:pt x="744693" y="1089823"/>
                      <a:pt x="404149" y="1084267"/>
                      <a:pt x="260762" y="1033467"/>
                    </a:cubicBezTo>
                    <a:cubicBezTo>
                      <a:pt x="117375" y="982667"/>
                      <a:pt x="7682" y="944532"/>
                      <a:pt x="14954" y="804867"/>
                    </a:cubicBezTo>
                    <a:lnTo>
                      <a:pt x="319757" y="152615"/>
                    </a:lnTo>
                    <a:close/>
                  </a:path>
                  <a:path w="1939391" h="1110528" fill="lighten" stroke="0" extrusionOk="0">
                    <a:moveTo>
                      <a:pt x="319757" y="152615"/>
                    </a:moveTo>
                    <a:cubicBezTo>
                      <a:pt x="319761" y="73880"/>
                      <a:pt x="389827" y="8104"/>
                      <a:pt x="879843" y="862"/>
                    </a:cubicBezTo>
                    <a:cubicBezTo>
                      <a:pt x="938128" y="1"/>
                      <a:pt x="996786" y="1"/>
                      <a:pt x="1055071" y="862"/>
                    </a:cubicBezTo>
                    <a:cubicBezTo>
                      <a:pt x="1545095" y="8104"/>
                      <a:pt x="1615164" y="73879"/>
                      <a:pt x="1615157" y="152615"/>
                    </a:cubicBezTo>
                    <a:cubicBezTo>
                      <a:pt x="1615157" y="231351"/>
                      <a:pt x="1549652" y="416625"/>
                      <a:pt x="1059633" y="423867"/>
                    </a:cubicBezTo>
                    <a:cubicBezTo>
                      <a:pt x="1001348" y="424728"/>
                      <a:pt x="933563" y="424728"/>
                      <a:pt x="875278" y="423867"/>
                    </a:cubicBezTo>
                    <a:cubicBezTo>
                      <a:pt x="385256" y="416625"/>
                      <a:pt x="319754" y="231351"/>
                      <a:pt x="319757" y="152615"/>
                    </a:cubicBezTo>
                    <a:lnTo>
                      <a:pt x="319757" y="152615"/>
                    </a:lnTo>
                    <a:close/>
                  </a:path>
                  <a:path w="1939391" h="1110528" fill="none" extrusionOk="0">
                    <a:moveTo>
                      <a:pt x="1615157" y="152615"/>
                    </a:moveTo>
                    <a:cubicBezTo>
                      <a:pt x="1615157" y="231351"/>
                      <a:pt x="1549652" y="416625"/>
                      <a:pt x="1059633" y="423867"/>
                    </a:cubicBezTo>
                    <a:cubicBezTo>
                      <a:pt x="1001348" y="424728"/>
                      <a:pt x="933563" y="424728"/>
                      <a:pt x="875278" y="423867"/>
                    </a:cubicBezTo>
                    <a:cubicBezTo>
                      <a:pt x="385256" y="416625"/>
                      <a:pt x="319754" y="231351"/>
                      <a:pt x="319757" y="152615"/>
                    </a:cubicBezTo>
                    <a:cubicBezTo>
                      <a:pt x="319761" y="73880"/>
                      <a:pt x="389827" y="8103"/>
                      <a:pt x="879843" y="861"/>
                    </a:cubicBezTo>
                    <a:cubicBezTo>
                      <a:pt x="938128" y="0"/>
                      <a:pt x="996786" y="0"/>
                      <a:pt x="1055071" y="861"/>
                    </a:cubicBezTo>
                    <a:cubicBezTo>
                      <a:pt x="1545095" y="8103"/>
                      <a:pt x="1615164" y="73879"/>
                      <a:pt x="1615157" y="152615"/>
                    </a:cubicBezTo>
                    <a:lnTo>
                      <a:pt x="1919957" y="804867"/>
                    </a:lnTo>
                    <a:cubicBezTo>
                      <a:pt x="1939391" y="938182"/>
                      <a:pt x="1745843" y="982667"/>
                      <a:pt x="1612698" y="1033467"/>
                    </a:cubicBezTo>
                    <a:cubicBezTo>
                      <a:pt x="1479553" y="1084267"/>
                      <a:pt x="1340648" y="1092998"/>
                      <a:pt x="1121086" y="1109667"/>
                    </a:cubicBezTo>
                    <a:cubicBezTo>
                      <a:pt x="1062801" y="1110528"/>
                      <a:pt x="872112" y="1110528"/>
                      <a:pt x="813827" y="1109667"/>
                    </a:cubicBezTo>
                    <a:cubicBezTo>
                      <a:pt x="675561" y="1085855"/>
                      <a:pt x="393906" y="1084267"/>
                      <a:pt x="260761" y="1033467"/>
                    </a:cubicBezTo>
                    <a:cubicBezTo>
                      <a:pt x="127616" y="982667"/>
                      <a:pt x="0" y="940563"/>
                      <a:pt x="14954" y="804867"/>
                    </a:cubicBezTo>
                    <a:lnTo>
                      <a:pt x="319757" y="152615"/>
                    </a:lnTo>
                  </a:path>
                </a:pathLst>
              </a:cu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1676400" y="990600"/>
                <a:ext cx="914400" cy="152400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Oval beam"/>
            <p:cNvSpPr/>
            <p:nvPr/>
          </p:nvSpPr>
          <p:spPr>
            <a:xfrm>
              <a:off x="6646449" y="4045311"/>
              <a:ext cx="357193" cy="126788"/>
            </a:xfrm>
            <a:prstGeom prst="ellipse">
              <a:avLst/>
            </a:prstGeom>
            <a:solidFill>
              <a:srgbClr val="FF0000">
                <a:alpha val="6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slide"/>
            <p:cNvSpPr/>
            <p:nvPr/>
          </p:nvSpPr>
          <p:spPr>
            <a:xfrm>
              <a:off x="4861074" y="3662444"/>
              <a:ext cx="3810000" cy="958850"/>
            </a:xfrm>
            <a:prstGeom prst="parallelogram">
              <a:avLst>
                <a:gd name="adj" fmla="val 93915"/>
              </a:avLst>
            </a:prstGeom>
            <a:solidFill>
              <a:srgbClr val="69D8FF">
                <a:alpha val="30196"/>
              </a:srgbClr>
            </a:solidFill>
            <a:ln w="25400"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946545" y="3939209"/>
              <a:ext cx="1143000" cy="533400"/>
              <a:chOff x="3200400" y="1905000"/>
              <a:chExt cx="1981200" cy="914400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12" name="Oval 11"/>
              <p:cNvSpPr/>
              <p:nvPr/>
            </p:nvSpPr>
            <p:spPr>
              <a:xfrm>
                <a:off x="3352800" y="1981200"/>
                <a:ext cx="76200" cy="76200"/>
              </a:xfrm>
              <a:prstGeom prst="ellipse">
                <a:avLst/>
              </a:prstGeom>
              <a:grpFill/>
              <a:ln>
                <a:solidFill>
                  <a:srgbClr val="5FCD4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352800" y="2438400"/>
                <a:ext cx="76200" cy="76200"/>
              </a:xfrm>
              <a:prstGeom prst="ellipse">
                <a:avLst/>
              </a:prstGeom>
              <a:grpFill/>
              <a:ln>
                <a:solidFill>
                  <a:srgbClr val="5FCD4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962400" y="1905000"/>
                <a:ext cx="76200" cy="76200"/>
              </a:xfrm>
              <a:prstGeom prst="ellipse">
                <a:avLst/>
              </a:prstGeom>
              <a:grpFill/>
              <a:ln>
                <a:solidFill>
                  <a:srgbClr val="5FCD4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3962400" y="2514600"/>
                <a:ext cx="76200" cy="76200"/>
              </a:xfrm>
              <a:prstGeom prst="ellipse">
                <a:avLst/>
              </a:prstGeom>
              <a:grpFill/>
              <a:ln>
                <a:solidFill>
                  <a:srgbClr val="5FCD4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4572000" y="2438400"/>
                <a:ext cx="76200" cy="76200"/>
              </a:xfrm>
              <a:prstGeom prst="ellipse">
                <a:avLst/>
              </a:prstGeom>
              <a:grpFill/>
              <a:ln>
                <a:solidFill>
                  <a:srgbClr val="5FCD4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5105400" y="2667000"/>
                <a:ext cx="76200" cy="76200"/>
              </a:xfrm>
              <a:prstGeom prst="ellipse">
                <a:avLst/>
              </a:prstGeom>
              <a:grpFill/>
              <a:ln>
                <a:solidFill>
                  <a:srgbClr val="5FCD4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4648200" y="2209800"/>
                <a:ext cx="76200" cy="76200"/>
              </a:xfrm>
              <a:prstGeom prst="ellipse">
                <a:avLst/>
              </a:prstGeom>
              <a:grpFill/>
              <a:ln>
                <a:solidFill>
                  <a:srgbClr val="5FCD4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200400" y="2286000"/>
                <a:ext cx="76200" cy="76200"/>
              </a:xfrm>
              <a:prstGeom prst="ellipse">
                <a:avLst/>
              </a:prstGeom>
              <a:grpFill/>
              <a:ln>
                <a:solidFill>
                  <a:srgbClr val="5FCD4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648200" y="1981200"/>
                <a:ext cx="76200" cy="76200"/>
              </a:xfrm>
              <a:prstGeom prst="ellipse">
                <a:avLst/>
              </a:prstGeom>
              <a:grpFill/>
              <a:ln>
                <a:solidFill>
                  <a:srgbClr val="5FCD4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343400" y="2743200"/>
                <a:ext cx="76200" cy="76200"/>
              </a:xfrm>
              <a:prstGeom prst="ellipse">
                <a:avLst/>
              </a:prstGeom>
              <a:grpFill/>
              <a:ln>
                <a:solidFill>
                  <a:srgbClr val="5FCD4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800600" y="2133600"/>
                <a:ext cx="76200" cy="76200"/>
              </a:xfrm>
              <a:prstGeom prst="ellipse">
                <a:avLst/>
              </a:prstGeom>
              <a:grpFill/>
              <a:ln>
                <a:solidFill>
                  <a:srgbClr val="5FCD4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 rot="9952565">
              <a:off x="6432141" y="3842005"/>
              <a:ext cx="1143000" cy="533400"/>
              <a:chOff x="3200400" y="1905000"/>
              <a:chExt cx="1981200" cy="914400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30" name="Oval 29"/>
              <p:cNvSpPr/>
              <p:nvPr/>
            </p:nvSpPr>
            <p:spPr>
              <a:xfrm>
                <a:off x="3352800" y="1981200"/>
                <a:ext cx="76200" cy="76200"/>
              </a:xfrm>
              <a:prstGeom prst="ellipse">
                <a:avLst/>
              </a:prstGeom>
              <a:grpFill/>
              <a:ln>
                <a:solidFill>
                  <a:srgbClr val="5FCD4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3352800" y="2438400"/>
                <a:ext cx="76200" cy="76200"/>
              </a:xfrm>
              <a:prstGeom prst="ellipse">
                <a:avLst/>
              </a:prstGeom>
              <a:grpFill/>
              <a:ln>
                <a:solidFill>
                  <a:srgbClr val="5FCD4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3962400" y="1905000"/>
                <a:ext cx="76200" cy="76200"/>
              </a:xfrm>
              <a:prstGeom prst="ellipse">
                <a:avLst/>
              </a:prstGeom>
              <a:grpFill/>
              <a:ln>
                <a:solidFill>
                  <a:srgbClr val="5FCD4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3962400" y="2514600"/>
                <a:ext cx="76200" cy="76200"/>
              </a:xfrm>
              <a:prstGeom prst="ellipse">
                <a:avLst/>
              </a:prstGeom>
              <a:grpFill/>
              <a:ln>
                <a:solidFill>
                  <a:srgbClr val="5FCD4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4572000" y="2438400"/>
                <a:ext cx="76200" cy="76200"/>
              </a:xfrm>
              <a:prstGeom prst="ellipse">
                <a:avLst/>
              </a:prstGeom>
              <a:grpFill/>
              <a:ln>
                <a:solidFill>
                  <a:srgbClr val="5FCD4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5105400" y="2667000"/>
                <a:ext cx="76200" cy="76200"/>
              </a:xfrm>
              <a:prstGeom prst="ellipse">
                <a:avLst/>
              </a:prstGeom>
              <a:grpFill/>
              <a:ln>
                <a:solidFill>
                  <a:srgbClr val="5FCD4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4648200" y="2209800"/>
                <a:ext cx="76200" cy="76200"/>
              </a:xfrm>
              <a:prstGeom prst="ellipse">
                <a:avLst/>
              </a:prstGeom>
              <a:grpFill/>
              <a:ln>
                <a:solidFill>
                  <a:srgbClr val="5FCD4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3200400" y="2286000"/>
                <a:ext cx="76200" cy="76200"/>
              </a:xfrm>
              <a:prstGeom prst="ellipse">
                <a:avLst/>
              </a:prstGeom>
              <a:grpFill/>
              <a:ln>
                <a:solidFill>
                  <a:srgbClr val="5FCD4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4648200" y="1981200"/>
                <a:ext cx="76200" cy="76200"/>
              </a:xfrm>
              <a:prstGeom prst="ellipse">
                <a:avLst/>
              </a:prstGeom>
              <a:grpFill/>
              <a:ln>
                <a:solidFill>
                  <a:srgbClr val="5FCD4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4343400" y="2743200"/>
                <a:ext cx="76200" cy="76200"/>
              </a:xfrm>
              <a:prstGeom prst="ellipse">
                <a:avLst/>
              </a:prstGeom>
              <a:grpFill/>
              <a:ln>
                <a:solidFill>
                  <a:srgbClr val="5FCD4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4800600" y="2133600"/>
                <a:ext cx="76200" cy="76200"/>
              </a:xfrm>
              <a:prstGeom prst="ellipse">
                <a:avLst/>
              </a:prstGeom>
              <a:grpFill/>
              <a:ln>
                <a:solidFill>
                  <a:srgbClr val="5FCD4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Freeform 67"/>
            <p:cNvSpPr/>
            <p:nvPr/>
          </p:nvSpPr>
          <p:spPr>
            <a:xfrm>
              <a:off x="6299144" y="4114800"/>
              <a:ext cx="698556" cy="319058"/>
            </a:xfrm>
            <a:custGeom>
              <a:avLst/>
              <a:gdLst>
                <a:gd name="connsiteX0" fmla="*/ 0 w 698500"/>
                <a:gd name="connsiteY0" fmla="*/ 266700 h 323850"/>
                <a:gd name="connsiteX1" fmla="*/ 349250 w 698500"/>
                <a:gd name="connsiteY1" fmla="*/ 0 h 323850"/>
                <a:gd name="connsiteX2" fmla="*/ 698500 w 698500"/>
                <a:gd name="connsiteY2" fmla="*/ 0 h 323850"/>
                <a:gd name="connsiteX3" fmla="*/ 387350 w 698500"/>
                <a:gd name="connsiteY3" fmla="*/ 323850 h 323850"/>
                <a:gd name="connsiteX4" fmla="*/ 0 w 698500"/>
                <a:gd name="connsiteY4" fmla="*/ 266700 h 323850"/>
                <a:gd name="connsiteX0" fmla="*/ 0 w 698500"/>
                <a:gd name="connsiteY0" fmla="*/ 266700 h 323850"/>
                <a:gd name="connsiteX1" fmla="*/ 349250 w 698500"/>
                <a:gd name="connsiteY1" fmla="*/ 0 h 323850"/>
                <a:gd name="connsiteX2" fmla="*/ 698500 w 698500"/>
                <a:gd name="connsiteY2" fmla="*/ 0 h 323850"/>
                <a:gd name="connsiteX3" fmla="*/ 387350 w 698500"/>
                <a:gd name="connsiteY3" fmla="*/ 323850 h 323850"/>
                <a:gd name="connsiteX4" fmla="*/ 0 w 698500"/>
                <a:gd name="connsiteY4" fmla="*/ 266700 h 323850"/>
                <a:gd name="connsiteX0" fmla="*/ 0 w 698500"/>
                <a:gd name="connsiteY0" fmla="*/ 266700 h 325862"/>
                <a:gd name="connsiteX1" fmla="*/ 349250 w 698500"/>
                <a:gd name="connsiteY1" fmla="*/ 0 h 325862"/>
                <a:gd name="connsiteX2" fmla="*/ 698500 w 698500"/>
                <a:gd name="connsiteY2" fmla="*/ 0 h 325862"/>
                <a:gd name="connsiteX3" fmla="*/ 387350 w 698500"/>
                <a:gd name="connsiteY3" fmla="*/ 323850 h 325862"/>
                <a:gd name="connsiteX4" fmla="*/ 0 w 698500"/>
                <a:gd name="connsiteY4" fmla="*/ 266700 h 325862"/>
                <a:gd name="connsiteX0" fmla="*/ 0 w 698500"/>
                <a:gd name="connsiteY0" fmla="*/ 266700 h 327119"/>
                <a:gd name="connsiteX1" fmla="*/ 349250 w 698500"/>
                <a:gd name="connsiteY1" fmla="*/ 0 h 327119"/>
                <a:gd name="connsiteX2" fmla="*/ 698500 w 698500"/>
                <a:gd name="connsiteY2" fmla="*/ 0 h 327119"/>
                <a:gd name="connsiteX3" fmla="*/ 387350 w 698500"/>
                <a:gd name="connsiteY3" fmla="*/ 323850 h 327119"/>
                <a:gd name="connsiteX4" fmla="*/ 0 w 698500"/>
                <a:gd name="connsiteY4" fmla="*/ 266700 h 327119"/>
                <a:gd name="connsiteX0" fmla="*/ 0 w 698500"/>
                <a:gd name="connsiteY0" fmla="*/ 266700 h 326573"/>
                <a:gd name="connsiteX1" fmla="*/ 349250 w 698500"/>
                <a:gd name="connsiteY1" fmla="*/ 0 h 326573"/>
                <a:gd name="connsiteX2" fmla="*/ 698500 w 698500"/>
                <a:gd name="connsiteY2" fmla="*/ 0 h 326573"/>
                <a:gd name="connsiteX3" fmla="*/ 387350 w 698500"/>
                <a:gd name="connsiteY3" fmla="*/ 323850 h 326573"/>
                <a:gd name="connsiteX4" fmla="*/ 0 w 698500"/>
                <a:gd name="connsiteY4" fmla="*/ 266700 h 326573"/>
                <a:gd name="connsiteX0" fmla="*/ 0 w 698500"/>
                <a:gd name="connsiteY0" fmla="*/ 266700 h 318698"/>
                <a:gd name="connsiteX1" fmla="*/ 349250 w 698500"/>
                <a:gd name="connsiteY1" fmla="*/ 0 h 318698"/>
                <a:gd name="connsiteX2" fmla="*/ 698500 w 698500"/>
                <a:gd name="connsiteY2" fmla="*/ 0 h 318698"/>
                <a:gd name="connsiteX3" fmla="*/ 391584 w 698500"/>
                <a:gd name="connsiteY3" fmla="*/ 315383 h 318698"/>
                <a:gd name="connsiteX4" fmla="*/ 0 w 698500"/>
                <a:gd name="connsiteY4" fmla="*/ 266700 h 318698"/>
                <a:gd name="connsiteX0" fmla="*/ 0 w 698500"/>
                <a:gd name="connsiteY0" fmla="*/ 266700 h 321282"/>
                <a:gd name="connsiteX1" fmla="*/ 349250 w 698500"/>
                <a:gd name="connsiteY1" fmla="*/ 0 h 321282"/>
                <a:gd name="connsiteX2" fmla="*/ 698500 w 698500"/>
                <a:gd name="connsiteY2" fmla="*/ 0 h 321282"/>
                <a:gd name="connsiteX3" fmla="*/ 391584 w 698500"/>
                <a:gd name="connsiteY3" fmla="*/ 315383 h 321282"/>
                <a:gd name="connsiteX4" fmla="*/ 0 w 698500"/>
                <a:gd name="connsiteY4" fmla="*/ 266700 h 321282"/>
                <a:gd name="connsiteX0" fmla="*/ 56 w 698556"/>
                <a:gd name="connsiteY0" fmla="*/ 266700 h 319058"/>
                <a:gd name="connsiteX1" fmla="*/ 349306 w 698556"/>
                <a:gd name="connsiteY1" fmla="*/ 0 h 319058"/>
                <a:gd name="connsiteX2" fmla="*/ 698556 w 698556"/>
                <a:gd name="connsiteY2" fmla="*/ 0 h 319058"/>
                <a:gd name="connsiteX3" fmla="*/ 391640 w 698556"/>
                <a:gd name="connsiteY3" fmla="*/ 315383 h 319058"/>
                <a:gd name="connsiteX4" fmla="*/ 56 w 698556"/>
                <a:gd name="connsiteY4" fmla="*/ 266700 h 319058"/>
                <a:gd name="connsiteX0" fmla="*/ 56 w 698556"/>
                <a:gd name="connsiteY0" fmla="*/ 266700 h 319058"/>
                <a:gd name="connsiteX1" fmla="*/ 349306 w 698556"/>
                <a:gd name="connsiteY1" fmla="*/ 0 h 319058"/>
                <a:gd name="connsiteX2" fmla="*/ 698556 w 698556"/>
                <a:gd name="connsiteY2" fmla="*/ 0 h 319058"/>
                <a:gd name="connsiteX3" fmla="*/ 391640 w 698556"/>
                <a:gd name="connsiteY3" fmla="*/ 315383 h 319058"/>
                <a:gd name="connsiteX4" fmla="*/ 56 w 698556"/>
                <a:gd name="connsiteY4" fmla="*/ 266700 h 319058"/>
                <a:gd name="connsiteX0" fmla="*/ 56 w 698556"/>
                <a:gd name="connsiteY0" fmla="*/ 266700 h 319058"/>
                <a:gd name="connsiteX1" fmla="*/ 349306 w 698556"/>
                <a:gd name="connsiteY1" fmla="*/ 0 h 319058"/>
                <a:gd name="connsiteX2" fmla="*/ 698556 w 698556"/>
                <a:gd name="connsiteY2" fmla="*/ 0 h 319058"/>
                <a:gd name="connsiteX3" fmla="*/ 391640 w 698556"/>
                <a:gd name="connsiteY3" fmla="*/ 315383 h 319058"/>
                <a:gd name="connsiteX4" fmla="*/ 56 w 698556"/>
                <a:gd name="connsiteY4" fmla="*/ 266700 h 31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556" h="319058">
                  <a:moveTo>
                    <a:pt x="56" y="266700"/>
                  </a:moveTo>
                  <a:lnTo>
                    <a:pt x="349306" y="0"/>
                  </a:lnTo>
                  <a:cubicBezTo>
                    <a:pt x="461489" y="84667"/>
                    <a:pt x="590606" y="55033"/>
                    <a:pt x="698556" y="0"/>
                  </a:cubicBezTo>
                  <a:lnTo>
                    <a:pt x="391640" y="315383"/>
                  </a:lnTo>
                  <a:cubicBezTo>
                    <a:pt x="230773" y="328083"/>
                    <a:pt x="-4177" y="306915"/>
                    <a:pt x="56" y="266700"/>
                  </a:cubicBezTo>
                  <a:close/>
                </a:path>
              </a:pathLst>
            </a:custGeom>
            <a:solidFill>
              <a:srgbClr val="FF0000">
                <a:alpha val="49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861074" y="4621294"/>
              <a:ext cx="2911326" cy="126389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63000"/>
              </a:schemeClr>
            </a:solidFill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lide"/>
            <p:cNvSpPr/>
            <p:nvPr/>
          </p:nvSpPr>
          <p:spPr>
            <a:xfrm rot="18806245">
              <a:off x="7523342" y="4164617"/>
              <a:ext cx="1399032" cy="91440"/>
            </a:xfrm>
            <a:prstGeom prst="parallelogram">
              <a:avLst>
                <a:gd name="adj" fmla="val 105047"/>
              </a:avLst>
            </a:prstGeom>
            <a:solidFill>
              <a:schemeClr val="accent1">
                <a:lumMod val="60000"/>
                <a:lumOff val="40000"/>
                <a:alpha val="30196"/>
              </a:schemeClr>
            </a:solidFill>
            <a:ln w="25400"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lide"/>
            <p:cNvSpPr/>
            <p:nvPr/>
          </p:nvSpPr>
          <p:spPr>
            <a:xfrm>
              <a:off x="5132858" y="3662444"/>
              <a:ext cx="1442031" cy="958850"/>
            </a:xfrm>
            <a:prstGeom prst="parallelogram">
              <a:avLst>
                <a:gd name="adj" fmla="val 93915"/>
              </a:avLst>
            </a:prstGeom>
            <a:solidFill>
              <a:schemeClr val="accent6">
                <a:lumMod val="75000"/>
                <a:alpha val="30196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lide"/>
            <p:cNvSpPr/>
            <p:nvPr/>
          </p:nvSpPr>
          <p:spPr>
            <a:xfrm>
              <a:off x="6006273" y="3647899"/>
              <a:ext cx="1442031" cy="958850"/>
            </a:xfrm>
            <a:prstGeom prst="parallelogram">
              <a:avLst>
                <a:gd name="adj" fmla="val 93915"/>
              </a:avLst>
            </a:prstGeom>
            <a:solidFill>
              <a:schemeClr val="accent6">
                <a:lumMod val="75000"/>
                <a:alpha val="30196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lide"/>
            <p:cNvSpPr/>
            <p:nvPr/>
          </p:nvSpPr>
          <p:spPr>
            <a:xfrm>
              <a:off x="6881097" y="3675716"/>
              <a:ext cx="1442031" cy="958850"/>
            </a:xfrm>
            <a:prstGeom prst="parallelogram">
              <a:avLst>
                <a:gd name="adj" fmla="val 93915"/>
              </a:avLst>
            </a:prstGeom>
            <a:solidFill>
              <a:schemeClr val="accent6">
                <a:lumMod val="75000"/>
                <a:alpha val="30196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rapezoid 94"/>
            <p:cNvSpPr/>
            <p:nvPr/>
          </p:nvSpPr>
          <p:spPr>
            <a:xfrm flipV="1">
              <a:off x="6284549" y="4383709"/>
              <a:ext cx="385172" cy="1599796"/>
            </a:xfrm>
            <a:custGeom>
              <a:avLst/>
              <a:gdLst>
                <a:gd name="connsiteX0" fmla="*/ 0 w 410572"/>
                <a:gd name="connsiteY0" fmla="*/ 1599796 h 1599796"/>
                <a:gd name="connsiteX1" fmla="*/ 205286 w 410572"/>
                <a:gd name="connsiteY1" fmla="*/ 0 h 1599796"/>
                <a:gd name="connsiteX2" fmla="*/ 205286 w 410572"/>
                <a:gd name="connsiteY2" fmla="*/ 0 h 1599796"/>
                <a:gd name="connsiteX3" fmla="*/ 410572 w 410572"/>
                <a:gd name="connsiteY3" fmla="*/ 1599796 h 1599796"/>
                <a:gd name="connsiteX4" fmla="*/ 0 w 410572"/>
                <a:gd name="connsiteY4" fmla="*/ 1599796 h 1599796"/>
                <a:gd name="connsiteX0" fmla="*/ 0 w 385172"/>
                <a:gd name="connsiteY0" fmla="*/ 1599796 h 1599796"/>
                <a:gd name="connsiteX1" fmla="*/ 205286 w 385172"/>
                <a:gd name="connsiteY1" fmla="*/ 0 h 1599796"/>
                <a:gd name="connsiteX2" fmla="*/ 205286 w 385172"/>
                <a:gd name="connsiteY2" fmla="*/ 0 h 1599796"/>
                <a:gd name="connsiteX3" fmla="*/ 385172 w 385172"/>
                <a:gd name="connsiteY3" fmla="*/ 1536296 h 1599796"/>
                <a:gd name="connsiteX4" fmla="*/ 0 w 385172"/>
                <a:gd name="connsiteY4" fmla="*/ 1599796 h 1599796"/>
                <a:gd name="connsiteX0" fmla="*/ 0 w 385172"/>
                <a:gd name="connsiteY0" fmla="*/ 1599796 h 1599796"/>
                <a:gd name="connsiteX1" fmla="*/ 205286 w 385172"/>
                <a:gd name="connsiteY1" fmla="*/ 0 h 1599796"/>
                <a:gd name="connsiteX2" fmla="*/ 205286 w 385172"/>
                <a:gd name="connsiteY2" fmla="*/ 0 h 1599796"/>
                <a:gd name="connsiteX3" fmla="*/ 385172 w 385172"/>
                <a:gd name="connsiteY3" fmla="*/ 1536296 h 1599796"/>
                <a:gd name="connsiteX4" fmla="*/ 0 w 385172"/>
                <a:gd name="connsiteY4" fmla="*/ 1599796 h 1599796"/>
                <a:gd name="connsiteX0" fmla="*/ 0 w 385172"/>
                <a:gd name="connsiteY0" fmla="*/ 1599796 h 1599796"/>
                <a:gd name="connsiteX1" fmla="*/ 205286 w 385172"/>
                <a:gd name="connsiteY1" fmla="*/ 0 h 1599796"/>
                <a:gd name="connsiteX2" fmla="*/ 205286 w 385172"/>
                <a:gd name="connsiteY2" fmla="*/ 0 h 1599796"/>
                <a:gd name="connsiteX3" fmla="*/ 385172 w 385172"/>
                <a:gd name="connsiteY3" fmla="*/ 1536296 h 1599796"/>
                <a:gd name="connsiteX4" fmla="*/ 0 w 385172"/>
                <a:gd name="connsiteY4" fmla="*/ 1599796 h 1599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172" h="1599796">
                  <a:moveTo>
                    <a:pt x="0" y="1599796"/>
                  </a:moveTo>
                  <a:lnTo>
                    <a:pt x="205286" y="0"/>
                  </a:lnTo>
                  <a:lnTo>
                    <a:pt x="205286" y="0"/>
                  </a:lnTo>
                  <a:lnTo>
                    <a:pt x="385172" y="1536296"/>
                  </a:lnTo>
                  <a:cubicBezTo>
                    <a:pt x="252548" y="1536296"/>
                    <a:pt x="31024" y="1544763"/>
                    <a:pt x="0" y="1599796"/>
                  </a:cubicBezTo>
                  <a:close/>
                </a:path>
              </a:pathLst>
            </a:custGeom>
            <a:solidFill>
              <a:srgbClr val="FF0000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rapezoid 2"/>
            <p:cNvSpPr/>
            <p:nvPr/>
          </p:nvSpPr>
          <p:spPr>
            <a:xfrm>
              <a:off x="6263663" y="5952067"/>
              <a:ext cx="457200" cy="914400"/>
            </a:xfrm>
            <a:prstGeom prst="trapezoid">
              <a:avLst>
                <a:gd name="adj" fmla="val 50000"/>
              </a:avLst>
            </a:prstGeom>
            <a:solidFill>
              <a:srgbClr val="FF0000">
                <a:alpha val="3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0" name="slide"/>
          <p:cNvSpPr/>
          <p:nvPr/>
        </p:nvSpPr>
        <p:spPr>
          <a:xfrm>
            <a:off x="5086448" y="1165116"/>
            <a:ext cx="1055482" cy="1894424"/>
          </a:xfrm>
          <a:prstGeom prst="parallelogram">
            <a:avLst>
              <a:gd name="adj" fmla="val 28422"/>
            </a:avLst>
          </a:prstGeom>
          <a:solidFill>
            <a:schemeClr val="accent6">
              <a:lumMod val="75000"/>
              <a:alpha val="30196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" name="Group 112"/>
          <p:cNvGrpSpPr/>
          <p:nvPr/>
        </p:nvGrpSpPr>
        <p:grpSpPr>
          <a:xfrm>
            <a:off x="2523695" y="3617185"/>
            <a:ext cx="1646064" cy="1827430"/>
            <a:chOff x="2416354" y="3596155"/>
            <a:chExt cx="1646064" cy="1827430"/>
          </a:xfrm>
        </p:grpSpPr>
        <p:pic>
          <p:nvPicPr>
            <p:cNvPr id="102" name="Picture 101" descr="reflectionafter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5313" y="3939209"/>
              <a:ext cx="1411224" cy="1484376"/>
            </a:xfrm>
            <a:prstGeom prst="rect">
              <a:avLst/>
            </a:prstGeom>
          </p:spPr>
        </p:pic>
        <p:sp>
          <p:nvSpPr>
            <p:cNvPr id="106" name="TextBox 105"/>
            <p:cNvSpPr txBox="1"/>
            <p:nvPr/>
          </p:nvSpPr>
          <p:spPr>
            <a:xfrm>
              <a:off x="2592780" y="3976163"/>
              <a:ext cx="6313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FF6600"/>
                  </a:solidFill>
                </a:rPr>
                <a:t>Au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3431022" y="3976163"/>
              <a:ext cx="6313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FF6600"/>
                  </a:solidFill>
                </a:rPr>
                <a:t>Au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2820705" y="5037952"/>
              <a:ext cx="8550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glass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416354" y="3596155"/>
              <a:ext cx="14307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latin typeface="Arial"/>
                  <a:cs typeface="Arial"/>
                </a:rPr>
                <a:t>angle = 42.8</a:t>
              </a:r>
              <a:r>
                <a:rPr lang="en-US" sz="1600" baseline="30000">
                  <a:latin typeface="Arial"/>
                  <a:cs typeface="Arial"/>
                </a:rPr>
                <a:t>o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840365" y="3619705"/>
            <a:ext cx="1643666" cy="1816834"/>
            <a:chOff x="840365" y="3619705"/>
            <a:chExt cx="1643666" cy="1816834"/>
          </a:xfrm>
        </p:grpSpPr>
        <p:grpSp>
          <p:nvGrpSpPr>
            <p:cNvPr id="112" name="Group 111"/>
            <p:cNvGrpSpPr/>
            <p:nvPr/>
          </p:nvGrpSpPr>
          <p:grpSpPr>
            <a:xfrm>
              <a:off x="840365" y="3619705"/>
              <a:ext cx="1433469" cy="1816834"/>
              <a:chOff x="808615" y="3600655"/>
              <a:chExt cx="1433469" cy="1816834"/>
            </a:xfrm>
          </p:grpSpPr>
          <p:pic>
            <p:nvPicPr>
              <p:cNvPr id="101" name="Picture 100" descr="reflectionbefore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615" y="3939209"/>
                <a:ext cx="1399032" cy="1478280"/>
              </a:xfrm>
              <a:prstGeom prst="rect">
                <a:avLst/>
              </a:prstGeom>
            </p:spPr>
          </p:pic>
          <p:sp>
            <p:nvSpPr>
              <p:cNvPr id="103" name="TextBox 102"/>
              <p:cNvSpPr txBox="1"/>
              <p:nvPr/>
            </p:nvSpPr>
            <p:spPr>
              <a:xfrm>
                <a:off x="987425" y="3976163"/>
                <a:ext cx="6313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>
                    <a:solidFill>
                      <a:srgbClr val="FF6600"/>
                    </a:solidFill>
                  </a:rPr>
                  <a:t>Au</a:t>
                </a: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1226855" y="5055285"/>
                <a:ext cx="8550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glass</a:t>
                </a: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811354" y="3600655"/>
                <a:ext cx="14307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>
                    <a:latin typeface="Arial"/>
                    <a:cs typeface="Arial"/>
                  </a:rPr>
                  <a:t>angle = 42.0</a:t>
                </a:r>
                <a:r>
                  <a:rPr lang="en-US" sz="1600" baseline="30000">
                    <a:latin typeface="Arial"/>
                    <a:cs typeface="Arial"/>
                  </a:rPr>
                  <a:t>o</a:t>
                </a:r>
              </a:p>
            </p:txBody>
          </p:sp>
        </p:grpSp>
        <p:sp>
          <p:nvSpPr>
            <p:cNvPr id="104" name="TextBox 103"/>
            <p:cNvSpPr txBox="1"/>
            <p:nvPr/>
          </p:nvSpPr>
          <p:spPr>
            <a:xfrm>
              <a:off x="1852635" y="3988863"/>
              <a:ext cx="6313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FF6600"/>
                  </a:solidFill>
                </a:rPr>
                <a:t>Au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086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52583"/>
            <a:ext cx="9144000" cy="110895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/>
                <a:cs typeface="Arial"/>
              </a:rPr>
              <a:t>Confinement in 3D:</a:t>
            </a:r>
            <a:br>
              <a:rPr lang="en-US" sz="3200" dirty="0">
                <a:latin typeface="Arial"/>
                <a:cs typeface="Arial"/>
              </a:rPr>
            </a:br>
            <a:r>
              <a:rPr lang="en-US" sz="3200" dirty="0">
                <a:latin typeface="Arial"/>
                <a:cs typeface="Arial"/>
              </a:rPr>
              <a:t>Localized surface </a:t>
            </a:r>
            <a:r>
              <a:rPr lang="en-US" sz="3200" dirty="0" err="1">
                <a:latin typeface="Arial"/>
                <a:cs typeface="Arial"/>
              </a:rPr>
              <a:t>plasmon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3" name="Picture 2" descr="dumbbe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6" y="1580982"/>
            <a:ext cx="2360888" cy="235094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245945" y="1582113"/>
            <a:ext cx="5355397" cy="3034075"/>
            <a:chOff x="3245945" y="2361047"/>
            <a:chExt cx="5355397" cy="3034075"/>
          </a:xfrm>
        </p:grpSpPr>
        <p:pic>
          <p:nvPicPr>
            <p:cNvPr id="5" name="Picture 4" descr="spectru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5945" y="2361047"/>
              <a:ext cx="5355397" cy="2349817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6160543" y="2516801"/>
              <a:ext cx="2251662" cy="1271569"/>
            </a:xfrm>
            <a:prstGeom prst="roundRect">
              <a:avLst>
                <a:gd name="adj" fmla="val 11001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mfcd00006448-mediu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6715" y="2579850"/>
              <a:ext cx="2055425" cy="116237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278160" y="4766775"/>
              <a:ext cx="9096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/>
                  <a:cs typeface="Arial"/>
                </a:rPr>
                <a:t>1600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10434" y="4766775"/>
              <a:ext cx="9096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/>
                  <a:cs typeface="Arial"/>
                </a:rPr>
                <a:t>1700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69730" y="4766775"/>
              <a:ext cx="9096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/>
                  <a:cs typeface="Arial"/>
                </a:rPr>
                <a:t>1800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79089" y="5056568"/>
              <a:ext cx="36012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latin typeface="Arial"/>
                  <a:cs typeface="Arial"/>
                </a:rPr>
                <a:t>Wavenumber (cm</a:t>
              </a:r>
              <a:r>
                <a:rPr lang="en-US" sz="1600" baseline="30000">
                  <a:latin typeface="Arial"/>
                  <a:cs typeface="Arial"/>
                </a:rPr>
                <a:t>-1</a:t>
              </a:r>
              <a:r>
                <a:rPr lang="en-US" sz="160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" name="Oval 12"/>
          <p:cNvSpPr/>
          <p:nvPr/>
        </p:nvSpPr>
        <p:spPr>
          <a:xfrm rot="2141134">
            <a:off x="1587950" y="2513070"/>
            <a:ext cx="182107" cy="266408"/>
          </a:xfrm>
          <a:prstGeom prst="ellipse">
            <a:avLst/>
          </a:prstGeom>
          <a:solidFill>
            <a:srgbClr val="FF0000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016" y="5054390"/>
            <a:ext cx="3441699" cy="40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6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Electronic and vibrational SERS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5" name="Picture 4" descr="dumbbe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6" y="1580982"/>
            <a:ext cx="2360888" cy="2350948"/>
          </a:xfrm>
          <a:prstGeom prst="rect">
            <a:avLst/>
          </a:prstGeom>
        </p:spPr>
      </p:pic>
      <p:pic>
        <p:nvPicPr>
          <p:cNvPr id="6" name="Picture 5" descr="Fig. 2 CW SERS 532 &amp; 633_V3_eri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066" y="1631781"/>
            <a:ext cx="2700867" cy="486665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976533" y="2726267"/>
            <a:ext cx="440267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976533" y="3064933"/>
            <a:ext cx="440267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518403" y="2506132"/>
            <a:ext cx="1168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532 nm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18406" y="2861728"/>
            <a:ext cx="1168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633 nm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1980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4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Ultrafast illumination: damage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5" name="Picture 4" descr="dumbbe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6" y="1580982"/>
            <a:ext cx="2360888" cy="2350948"/>
          </a:xfrm>
          <a:prstGeom prst="rect">
            <a:avLst/>
          </a:prstGeom>
        </p:spPr>
      </p:pic>
      <p:pic>
        <p:nvPicPr>
          <p:cNvPr id="3" name="Picture 2" descr="Da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07" y="1550415"/>
            <a:ext cx="5309486" cy="483076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749027" y="997454"/>
            <a:ext cx="2109906" cy="695880"/>
            <a:chOff x="3579697" y="997454"/>
            <a:chExt cx="2109906" cy="695880"/>
          </a:xfrm>
        </p:grpSpPr>
        <p:sp>
          <p:nvSpPr>
            <p:cNvPr id="4" name="TextBox 3"/>
            <p:cNvSpPr txBox="1"/>
            <p:nvPr/>
          </p:nvSpPr>
          <p:spPr>
            <a:xfrm>
              <a:off x="3579697" y="997454"/>
              <a:ext cx="21099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FF0000"/>
                  </a:solidFill>
                  <a:latin typeface="Arial"/>
                  <a:cs typeface="Arial"/>
                </a:rPr>
                <a:t>f</a:t>
              </a:r>
              <a:r>
                <a:rPr lang="en-US" sz="2000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s</a:t>
              </a:r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 laser on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4572000" y="1363698"/>
              <a:ext cx="0" cy="329636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406401" y="5996975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Peak power limit: 10</a:t>
            </a:r>
            <a:r>
              <a:rPr lang="en-US" sz="2000" baseline="30000" dirty="0">
                <a:solidFill>
                  <a:srgbClr val="FF0000"/>
                </a:solidFill>
                <a:latin typeface="Arial"/>
                <a:cs typeface="Arial"/>
              </a:rPr>
              <a:t>12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 W/cm</a:t>
            </a:r>
            <a:r>
              <a:rPr lang="en-US" sz="2000" baseline="300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28267" y="2116667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CN stretch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2009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27185"/>
            <a:ext cx="9144000" cy="74484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/>
                <a:cs typeface="Arial"/>
              </a:rPr>
              <a:t>CARS versus Raman (single molecules)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26332" y="1327980"/>
            <a:ext cx="2632472" cy="2497351"/>
            <a:chOff x="397933" y="1676400"/>
            <a:chExt cx="2632472" cy="2607733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397933" y="1735667"/>
              <a:ext cx="8467" cy="254846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2726266" y="1735667"/>
              <a:ext cx="8467" cy="254846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2792016" y="1676400"/>
              <a:ext cx="238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Arial"/>
                  <a:cs typeface="Arial"/>
                </a:rPr>
                <a:t>2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723679" y="1614620"/>
            <a:ext cx="2673807" cy="2045678"/>
            <a:chOff x="5695280" y="1844502"/>
            <a:chExt cx="2673807" cy="2136096"/>
          </a:xfrm>
        </p:grpSpPr>
        <p:grpSp>
          <p:nvGrpSpPr>
            <p:cNvPr id="45" name="Group 44"/>
            <p:cNvGrpSpPr/>
            <p:nvPr/>
          </p:nvGrpSpPr>
          <p:grpSpPr>
            <a:xfrm>
              <a:off x="6572575" y="1844502"/>
              <a:ext cx="1796512" cy="2136096"/>
              <a:chOff x="1689630" y="2450878"/>
              <a:chExt cx="2519363" cy="2381564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1753130" y="4395566"/>
                <a:ext cx="2455863" cy="436876"/>
                <a:chOff x="5275263" y="3021536"/>
                <a:chExt cx="2455863" cy="436876"/>
              </a:xfrm>
            </p:grpSpPr>
            <p:sp>
              <p:nvSpPr>
                <p:cNvPr id="59" name="Line 15"/>
                <p:cNvSpPr>
                  <a:spLocks noChangeShapeType="1"/>
                </p:cNvSpPr>
                <p:nvPr/>
              </p:nvSpPr>
              <p:spPr bwMode="auto">
                <a:xfrm>
                  <a:off x="5275263" y="3458412"/>
                  <a:ext cx="245586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60" name="Line 16"/>
                <p:cNvSpPr>
                  <a:spLocks noChangeShapeType="1"/>
                </p:cNvSpPr>
                <p:nvPr/>
              </p:nvSpPr>
              <p:spPr bwMode="auto">
                <a:xfrm>
                  <a:off x="5275263" y="3021536"/>
                  <a:ext cx="245586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</p:grpSp>
          <p:grpSp>
            <p:nvGrpSpPr>
              <p:cNvPr id="47" name="Group 46"/>
              <p:cNvGrpSpPr>
                <a:grpSpLocks/>
              </p:cNvGrpSpPr>
              <p:nvPr/>
            </p:nvGrpSpPr>
            <p:grpSpPr bwMode="auto">
              <a:xfrm>
                <a:off x="1689630" y="2868391"/>
                <a:ext cx="995363" cy="1944687"/>
                <a:chOff x="3517900" y="2855795"/>
                <a:chExt cx="995363" cy="1944805"/>
              </a:xfrm>
            </p:grpSpPr>
            <p:sp>
              <p:nvSpPr>
                <p:cNvPr id="54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3517900" y="2855795"/>
                  <a:ext cx="99536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55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3751263" y="2855795"/>
                  <a:ext cx="0" cy="1944805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prstDash val="dash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56" name="Line 19"/>
                <p:cNvSpPr>
                  <a:spLocks noChangeShapeType="1"/>
                </p:cNvSpPr>
                <p:nvPr/>
              </p:nvSpPr>
              <p:spPr bwMode="auto">
                <a:xfrm>
                  <a:off x="4173538" y="2855795"/>
                  <a:ext cx="0" cy="152726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prstDash val="dash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</p:grpSp>
          <p:grpSp>
            <p:nvGrpSpPr>
              <p:cNvPr id="48" name="Group 47"/>
              <p:cNvGrpSpPr>
                <a:grpSpLocks/>
              </p:cNvGrpSpPr>
              <p:nvPr/>
            </p:nvGrpSpPr>
            <p:grpSpPr bwMode="auto">
              <a:xfrm>
                <a:off x="2988208" y="2450878"/>
                <a:ext cx="1100139" cy="2362200"/>
                <a:chOff x="4816474" y="2438400"/>
                <a:chExt cx="1100139" cy="2362200"/>
              </a:xfrm>
            </p:grpSpPr>
            <p:sp>
              <p:nvSpPr>
                <p:cNvPr id="49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5149849" y="2438400"/>
                  <a:ext cx="0" cy="1944688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prstDash val="dash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50" name="Line 21"/>
                <p:cNvSpPr>
                  <a:spLocks noChangeShapeType="1"/>
                </p:cNvSpPr>
                <p:nvPr/>
              </p:nvSpPr>
              <p:spPr bwMode="auto">
                <a:xfrm>
                  <a:off x="5556249" y="2438400"/>
                  <a:ext cx="0" cy="2362200"/>
                </a:xfrm>
                <a:prstGeom prst="line">
                  <a:avLst/>
                </a:prstGeom>
                <a:noFill/>
                <a:ln w="28575">
                  <a:solidFill>
                    <a:srgbClr val="339966"/>
                  </a:solidFill>
                  <a:prstDash val="dash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51" name="Line 22"/>
                <p:cNvSpPr>
                  <a:spLocks noChangeShapeType="1"/>
                </p:cNvSpPr>
                <p:nvPr/>
              </p:nvSpPr>
              <p:spPr bwMode="auto">
                <a:xfrm>
                  <a:off x="4816474" y="2438400"/>
                  <a:ext cx="1100139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</p:grpSp>
        </p:grpSp>
        <p:sp>
          <p:nvSpPr>
            <p:cNvPr id="66" name="TextBox 65"/>
            <p:cNvSpPr txBox="1"/>
            <p:nvPr/>
          </p:nvSpPr>
          <p:spPr>
            <a:xfrm>
              <a:off x="5695280" y="2704348"/>
              <a:ext cx="610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Arial"/>
                  <a:cs typeface="Arial"/>
                </a:rPr>
                <a:t>X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141345" y="1627573"/>
            <a:ext cx="2582334" cy="2045678"/>
            <a:chOff x="3112946" y="1857455"/>
            <a:chExt cx="2582334" cy="2136096"/>
          </a:xfrm>
        </p:grpSpPr>
        <p:grpSp>
          <p:nvGrpSpPr>
            <p:cNvPr id="29" name="Group 28"/>
            <p:cNvGrpSpPr/>
            <p:nvPr/>
          </p:nvGrpSpPr>
          <p:grpSpPr>
            <a:xfrm>
              <a:off x="3898768" y="1857455"/>
              <a:ext cx="1796512" cy="2136096"/>
              <a:chOff x="1689630" y="2450878"/>
              <a:chExt cx="2519363" cy="2381564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1753130" y="4395566"/>
                <a:ext cx="2455863" cy="436876"/>
                <a:chOff x="5275263" y="3021536"/>
                <a:chExt cx="2455863" cy="436876"/>
              </a:xfrm>
            </p:grpSpPr>
            <p:sp>
              <p:nvSpPr>
                <p:cNvPr id="43" name="Line 15"/>
                <p:cNvSpPr>
                  <a:spLocks noChangeShapeType="1"/>
                </p:cNvSpPr>
                <p:nvPr/>
              </p:nvSpPr>
              <p:spPr bwMode="auto">
                <a:xfrm>
                  <a:off x="5275263" y="3458412"/>
                  <a:ext cx="245586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44" name="Line 16"/>
                <p:cNvSpPr>
                  <a:spLocks noChangeShapeType="1"/>
                </p:cNvSpPr>
                <p:nvPr/>
              </p:nvSpPr>
              <p:spPr bwMode="auto">
                <a:xfrm>
                  <a:off x="5275263" y="3021536"/>
                  <a:ext cx="245586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</p:grpSp>
          <p:grpSp>
            <p:nvGrpSpPr>
              <p:cNvPr id="31" name="Group 30"/>
              <p:cNvGrpSpPr>
                <a:grpSpLocks/>
              </p:cNvGrpSpPr>
              <p:nvPr/>
            </p:nvGrpSpPr>
            <p:grpSpPr bwMode="auto">
              <a:xfrm>
                <a:off x="1689630" y="2868391"/>
                <a:ext cx="995363" cy="1944687"/>
                <a:chOff x="3517900" y="2855795"/>
                <a:chExt cx="995363" cy="1944805"/>
              </a:xfrm>
            </p:grpSpPr>
            <p:sp>
              <p:nvSpPr>
                <p:cNvPr id="38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3517900" y="2855795"/>
                  <a:ext cx="99536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39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3751263" y="2855795"/>
                  <a:ext cx="0" cy="1944805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40" name="Line 19"/>
                <p:cNvSpPr>
                  <a:spLocks noChangeShapeType="1"/>
                </p:cNvSpPr>
                <p:nvPr/>
              </p:nvSpPr>
              <p:spPr bwMode="auto">
                <a:xfrm>
                  <a:off x="4173538" y="2855795"/>
                  <a:ext cx="0" cy="152726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</p:grpSp>
          <p:grpSp>
            <p:nvGrpSpPr>
              <p:cNvPr id="32" name="Group 31"/>
              <p:cNvGrpSpPr>
                <a:grpSpLocks/>
              </p:cNvGrpSpPr>
              <p:nvPr/>
            </p:nvGrpSpPr>
            <p:grpSpPr bwMode="auto">
              <a:xfrm>
                <a:off x="2988203" y="2450878"/>
                <a:ext cx="1100138" cy="2362200"/>
                <a:chOff x="4816474" y="2438400"/>
                <a:chExt cx="1100139" cy="2362200"/>
              </a:xfrm>
            </p:grpSpPr>
            <p:sp>
              <p:nvSpPr>
                <p:cNvPr id="33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5149849" y="2438400"/>
                  <a:ext cx="0" cy="1944688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34" name="Line 21"/>
                <p:cNvSpPr>
                  <a:spLocks noChangeShapeType="1"/>
                </p:cNvSpPr>
                <p:nvPr/>
              </p:nvSpPr>
              <p:spPr bwMode="auto">
                <a:xfrm>
                  <a:off x="5556249" y="2438400"/>
                  <a:ext cx="0" cy="2362200"/>
                </a:xfrm>
                <a:prstGeom prst="line">
                  <a:avLst/>
                </a:prstGeom>
                <a:noFill/>
                <a:ln w="28575">
                  <a:solidFill>
                    <a:srgbClr val="339966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35" name="Line 22"/>
                <p:cNvSpPr>
                  <a:spLocks noChangeShapeType="1"/>
                </p:cNvSpPr>
                <p:nvPr/>
              </p:nvSpPr>
              <p:spPr bwMode="auto">
                <a:xfrm>
                  <a:off x="4816474" y="2438400"/>
                  <a:ext cx="1100139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/>
                </a:p>
              </p:txBody>
            </p:sp>
          </p:grpSp>
        </p:grpSp>
        <p:sp>
          <p:nvSpPr>
            <p:cNvPr id="67" name="TextBox 66"/>
            <p:cNvSpPr txBox="1"/>
            <p:nvPr/>
          </p:nvSpPr>
          <p:spPr>
            <a:xfrm>
              <a:off x="3112946" y="2704348"/>
              <a:ext cx="610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Arial"/>
                  <a:cs typeface="Arial"/>
                </a:rPr>
                <a:t>=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538082" y="1143314"/>
            <a:ext cx="3169679" cy="857916"/>
            <a:chOff x="5509683" y="1373196"/>
            <a:chExt cx="3169679" cy="857916"/>
          </a:xfrm>
        </p:grpSpPr>
        <p:sp>
          <p:nvSpPr>
            <p:cNvPr id="70" name="TextBox 69"/>
            <p:cNvSpPr txBox="1"/>
            <p:nvPr/>
          </p:nvSpPr>
          <p:spPr>
            <a:xfrm>
              <a:off x="6151098" y="1373196"/>
              <a:ext cx="1777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  <a:latin typeface="Arial"/>
                  <a:cs typeface="Arial"/>
                </a:rPr>
                <a:t>Spontaneous</a:t>
              </a:r>
            </a:p>
          </p:txBody>
        </p:sp>
        <p:sp>
          <p:nvSpPr>
            <p:cNvPr id="72" name="Freeform 71"/>
            <p:cNvSpPr/>
            <p:nvPr/>
          </p:nvSpPr>
          <p:spPr>
            <a:xfrm>
              <a:off x="5509683" y="1591723"/>
              <a:ext cx="660401" cy="639389"/>
            </a:xfrm>
            <a:custGeom>
              <a:avLst/>
              <a:gdLst>
                <a:gd name="connsiteX0" fmla="*/ 651934 w 651934"/>
                <a:gd name="connsiteY0" fmla="*/ 42449 h 632684"/>
                <a:gd name="connsiteX1" fmla="*/ 414867 w 651934"/>
                <a:gd name="connsiteY1" fmla="*/ 50916 h 632684"/>
                <a:gd name="connsiteX2" fmla="*/ 406400 w 651934"/>
                <a:gd name="connsiteY2" fmla="*/ 550449 h 632684"/>
                <a:gd name="connsiteX3" fmla="*/ 0 w 651934"/>
                <a:gd name="connsiteY3" fmla="*/ 626649 h 632684"/>
                <a:gd name="connsiteX0" fmla="*/ 660401 w 660401"/>
                <a:gd name="connsiteY0" fmla="*/ 22547 h 663582"/>
                <a:gd name="connsiteX1" fmla="*/ 414867 w 660401"/>
                <a:gd name="connsiteY1" fmla="*/ 81814 h 663582"/>
                <a:gd name="connsiteX2" fmla="*/ 406400 w 660401"/>
                <a:gd name="connsiteY2" fmla="*/ 581347 h 663582"/>
                <a:gd name="connsiteX3" fmla="*/ 0 w 660401"/>
                <a:gd name="connsiteY3" fmla="*/ 657547 h 663582"/>
                <a:gd name="connsiteX0" fmla="*/ 660401 w 660401"/>
                <a:gd name="connsiteY0" fmla="*/ 7805 h 648840"/>
                <a:gd name="connsiteX1" fmla="*/ 414867 w 660401"/>
                <a:gd name="connsiteY1" fmla="*/ 67072 h 648840"/>
                <a:gd name="connsiteX2" fmla="*/ 406400 w 660401"/>
                <a:gd name="connsiteY2" fmla="*/ 566605 h 648840"/>
                <a:gd name="connsiteX3" fmla="*/ 0 w 660401"/>
                <a:gd name="connsiteY3" fmla="*/ 642805 h 648840"/>
                <a:gd name="connsiteX0" fmla="*/ 660401 w 660401"/>
                <a:gd name="connsiteY0" fmla="*/ 134 h 638184"/>
                <a:gd name="connsiteX1" fmla="*/ 423334 w 660401"/>
                <a:gd name="connsiteY1" fmla="*/ 186401 h 638184"/>
                <a:gd name="connsiteX2" fmla="*/ 406400 w 660401"/>
                <a:gd name="connsiteY2" fmla="*/ 558934 h 638184"/>
                <a:gd name="connsiteX3" fmla="*/ 0 w 660401"/>
                <a:gd name="connsiteY3" fmla="*/ 635134 h 638184"/>
                <a:gd name="connsiteX0" fmla="*/ 660401 w 660401"/>
                <a:gd name="connsiteY0" fmla="*/ 264 h 639245"/>
                <a:gd name="connsiteX1" fmla="*/ 423334 w 660401"/>
                <a:gd name="connsiteY1" fmla="*/ 135731 h 639245"/>
                <a:gd name="connsiteX2" fmla="*/ 406400 w 660401"/>
                <a:gd name="connsiteY2" fmla="*/ 559064 h 639245"/>
                <a:gd name="connsiteX3" fmla="*/ 0 w 660401"/>
                <a:gd name="connsiteY3" fmla="*/ 635264 h 639245"/>
                <a:gd name="connsiteX0" fmla="*/ 660401 w 660401"/>
                <a:gd name="connsiteY0" fmla="*/ 408 h 639389"/>
                <a:gd name="connsiteX1" fmla="*/ 423334 w 660401"/>
                <a:gd name="connsiteY1" fmla="*/ 135875 h 639389"/>
                <a:gd name="connsiteX2" fmla="*/ 406400 w 660401"/>
                <a:gd name="connsiteY2" fmla="*/ 559208 h 639389"/>
                <a:gd name="connsiteX3" fmla="*/ 0 w 660401"/>
                <a:gd name="connsiteY3" fmla="*/ 635408 h 63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0401" h="639389">
                  <a:moveTo>
                    <a:pt x="660401" y="408"/>
                  </a:moveTo>
                  <a:cubicBezTo>
                    <a:pt x="418395" y="-3826"/>
                    <a:pt x="427567" y="23692"/>
                    <a:pt x="423334" y="135875"/>
                  </a:cubicBezTo>
                  <a:cubicBezTo>
                    <a:pt x="419101" y="248058"/>
                    <a:pt x="476956" y="475953"/>
                    <a:pt x="406400" y="559208"/>
                  </a:cubicBezTo>
                  <a:cubicBezTo>
                    <a:pt x="335844" y="642463"/>
                    <a:pt x="168627" y="645286"/>
                    <a:pt x="0" y="635408"/>
                  </a:cubicBezTo>
                </a:path>
              </a:pathLst>
            </a:custGeom>
            <a:ln>
              <a:solidFill>
                <a:srgbClr val="008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flipH="1">
              <a:off x="7750147" y="1583285"/>
              <a:ext cx="929215" cy="530607"/>
            </a:xfrm>
            <a:custGeom>
              <a:avLst/>
              <a:gdLst>
                <a:gd name="connsiteX0" fmla="*/ 651934 w 651934"/>
                <a:gd name="connsiteY0" fmla="*/ 42449 h 632684"/>
                <a:gd name="connsiteX1" fmla="*/ 414867 w 651934"/>
                <a:gd name="connsiteY1" fmla="*/ 50916 h 632684"/>
                <a:gd name="connsiteX2" fmla="*/ 406400 w 651934"/>
                <a:gd name="connsiteY2" fmla="*/ 550449 h 632684"/>
                <a:gd name="connsiteX3" fmla="*/ 0 w 651934"/>
                <a:gd name="connsiteY3" fmla="*/ 626649 h 632684"/>
                <a:gd name="connsiteX0" fmla="*/ 660401 w 660401"/>
                <a:gd name="connsiteY0" fmla="*/ 22547 h 663582"/>
                <a:gd name="connsiteX1" fmla="*/ 414867 w 660401"/>
                <a:gd name="connsiteY1" fmla="*/ 81814 h 663582"/>
                <a:gd name="connsiteX2" fmla="*/ 406400 w 660401"/>
                <a:gd name="connsiteY2" fmla="*/ 581347 h 663582"/>
                <a:gd name="connsiteX3" fmla="*/ 0 w 660401"/>
                <a:gd name="connsiteY3" fmla="*/ 657547 h 663582"/>
                <a:gd name="connsiteX0" fmla="*/ 660401 w 660401"/>
                <a:gd name="connsiteY0" fmla="*/ 7805 h 648840"/>
                <a:gd name="connsiteX1" fmla="*/ 414867 w 660401"/>
                <a:gd name="connsiteY1" fmla="*/ 67072 h 648840"/>
                <a:gd name="connsiteX2" fmla="*/ 406400 w 660401"/>
                <a:gd name="connsiteY2" fmla="*/ 566605 h 648840"/>
                <a:gd name="connsiteX3" fmla="*/ 0 w 660401"/>
                <a:gd name="connsiteY3" fmla="*/ 642805 h 648840"/>
                <a:gd name="connsiteX0" fmla="*/ 660401 w 660401"/>
                <a:gd name="connsiteY0" fmla="*/ 134 h 638184"/>
                <a:gd name="connsiteX1" fmla="*/ 423334 w 660401"/>
                <a:gd name="connsiteY1" fmla="*/ 186401 h 638184"/>
                <a:gd name="connsiteX2" fmla="*/ 406400 w 660401"/>
                <a:gd name="connsiteY2" fmla="*/ 558934 h 638184"/>
                <a:gd name="connsiteX3" fmla="*/ 0 w 660401"/>
                <a:gd name="connsiteY3" fmla="*/ 635134 h 638184"/>
                <a:gd name="connsiteX0" fmla="*/ 660401 w 660401"/>
                <a:gd name="connsiteY0" fmla="*/ 264 h 639245"/>
                <a:gd name="connsiteX1" fmla="*/ 423334 w 660401"/>
                <a:gd name="connsiteY1" fmla="*/ 135731 h 639245"/>
                <a:gd name="connsiteX2" fmla="*/ 406400 w 660401"/>
                <a:gd name="connsiteY2" fmla="*/ 559064 h 639245"/>
                <a:gd name="connsiteX3" fmla="*/ 0 w 660401"/>
                <a:gd name="connsiteY3" fmla="*/ 635264 h 639245"/>
                <a:gd name="connsiteX0" fmla="*/ 660401 w 660401"/>
                <a:gd name="connsiteY0" fmla="*/ 408 h 639389"/>
                <a:gd name="connsiteX1" fmla="*/ 423334 w 660401"/>
                <a:gd name="connsiteY1" fmla="*/ 135875 h 639389"/>
                <a:gd name="connsiteX2" fmla="*/ 406400 w 660401"/>
                <a:gd name="connsiteY2" fmla="*/ 559208 h 639389"/>
                <a:gd name="connsiteX3" fmla="*/ 0 w 660401"/>
                <a:gd name="connsiteY3" fmla="*/ 635408 h 639389"/>
                <a:gd name="connsiteX0" fmla="*/ 711320 w 711320"/>
                <a:gd name="connsiteY0" fmla="*/ 347 h 639194"/>
                <a:gd name="connsiteX1" fmla="*/ 29 w 711320"/>
                <a:gd name="connsiteY1" fmla="*/ 142164 h 639194"/>
                <a:gd name="connsiteX2" fmla="*/ 457319 w 711320"/>
                <a:gd name="connsiteY2" fmla="*/ 559147 h 639194"/>
                <a:gd name="connsiteX3" fmla="*/ 50919 w 711320"/>
                <a:gd name="connsiteY3" fmla="*/ 635347 h 639194"/>
                <a:gd name="connsiteX0" fmla="*/ 742975 w 742975"/>
                <a:gd name="connsiteY0" fmla="*/ 221 h 637063"/>
                <a:gd name="connsiteX1" fmla="*/ 31684 w 742975"/>
                <a:gd name="connsiteY1" fmla="*/ 142038 h 637063"/>
                <a:gd name="connsiteX2" fmla="*/ 120133 w 742975"/>
                <a:gd name="connsiteY2" fmla="*/ 533621 h 637063"/>
                <a:gd name="connsiteX3" fmla="*/ 82574 w 742975"/>
                <a:gd name="connsiteY3" fmla="*/ 635221 h 637063"/>
                <a:gd name="connsiteX0" fmla="*/ 807990 w 807990"/>
                <a:gd name="connsiteY0" fmla="*/ 221 h 637350"/>
                <a:gd name="connsiteX1" fmla="*/ 96699 w 807990"/>
                <a:gd name="connsiteY1" fmla="*/ 142038 h 637350"/>
                <a:gd name="connsiteX2" fmla="*/ 185148 w 807990"/>
                <a:gd name="connsiteY2" fmla="*/ 533621 h 637350"/>
                <a:gd name="connsiteX3" fmla="*/ 147589 w 807990"/>
                <a:gd name="connsiteY3" fmla="*/ 635221 h 637350"/>
                <a:gd name="connsiteX0" fmla="*/ 749597 w 749597"/>
                <a:gd name="connsiteY0" fmla="*/ 221 h 562707"/>
                <a:gd name="connsiteX1" fmla="*/ 38306 w 749597"/>
                <a:gd name="connsiteY1" fmla="*/ 142038 h 562707"/>
                <a:gd name="connsiteX2" fmla="*/ 126755 w 749597"/>
                <a:gd name="connsiteY2" fmla="*/ 533621 h 562707"/>
                <a:gd name="connsiteX3" fmla="*/ 389538 w 749597"/>
                <a:gd name="connsiteY3" fmla="*/ 527271 h 562707"/>
                <a:gd name="connsiteX0" fmla="*/ 749597 w 749597"/>
                <a:gd name="connsiteY0" fmla="*/ 221 h 562707"/>
                <a:gd name="connsiteX1" fmla="*/ 38306 w 749597"/>
                <a:gd name="connsiteY1" fmla="*/ 142038 h 562707"/>
                <a:gd name="connsiteX2" fmla="*/ 126755 w 749597"/>
                <a:gd name="connsiteY2" fmla="*/ 533621 h 562707"/>
                <a:gd name="connsiteX3" fmla="*/ 389538 w 749597"/>
                <a:gd name="connsiteY3" fmla="*/ 527271 h 562707"/>
                <a:gd name="connsiteX0" fmla="*/ 771053 w 771053"/>
                <a:gd name="connsiteY0" fmla="*/ 186 h 530607"/>
                <a:gd name="connsiteX1" fmla="*/ 59762 w 771053"/>
                <a:gd name="connsiteY1" fmla="*/ 142003 h 530607"/>
                <a:gd name="connsiteX2" fmla="*/ 79712 w 771053"/>
                <a:gd name="connsiteY2" fmla="*/ 463736 h 530607"/>
                <a:gd name="connsiteX3" fmla="*/ 410994 w 771053"/>
                <a:gd name="connsiteY3" fmla="*/ 527236 h 530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1053" h="530607">
                  <a:moveTo>
                    <a:pt x="771053" y="186"/>
                  </a:moveTo>
                  <a:cubicBezTo>
                    <a:pt x="529047" y="-4048"/>
                    <a:pt x="174985" y="64745"/>
                    <a:pt x="59762" y="142003"/>
                  </a:cubicBezTo>
                  <a:cubicBezTo>
                    <a:pt x="-55461" y="219261"/>
                    <a:pt x="21173" y="399531"/>
                    <a:pt x="79712" y="463736"/>
                  </a:cubicBezTo>
                  <a:cubicBezTo>
                    <a:pt x="138251" y="527941"/>
                    <a:pt x="252933" y="537114"/>
                    <a:pt x="410994" y="527236"/>
                  </a:cubicBezTo>
                </a:path>
              </a:pathLst>
            </a:custGeom>
            <a:ln>
              <a:solidFill>
                <a:srgbClr val="008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5752079" y="4088087"/>
            <a:ext cx="2673806" cy="2045678"/>
            <a:chOff x="5761748" y="4104720"/>
            <a:chExt cx="2673806" cy="2045678"/>
          </a:xfrm>
        </p:grpSpPr>
        <p:grpSp>
          <p:nvGrpSpPr>
            <p:cNvPr id="89" name="Group 88"/>
            <p:cNvGrpSpPr/>
            <p:nvPr/>
          </p:nvGrpSpPr>
          <p:grpSpPr>
            <a:xfrm>
              <a:off x="5761748" y="4104720"/>
              <a:ext cx="2673806" cy="2045678"/>
              <a:chOff x="5695280" y="1844502"/>
              <a:chExt cx="2673806" cy="2136096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6617855" y="1844502"/>
                <a:ext cx="1751231" cy="2136096"/>
                <a:chOff x="1753130" y="2450878"/>
                <a:chExt cx="2455863" cy="2381564"/>
              </a:xfrm>
            </p:grpSpPr>
            <p:grpSp>
              <p:nvGrpSpPr>
                <p:cNvPr id="92" name="Group 91"/>
                <p:cNvGrpSpPr/>
                <p:nvPr/>
              </p:nvGrpSpPr>
              <p:grpSpPr>
                <a:xfrm>
                  <a:off x="1753130" y="4395566"/>
                  <a:ext cx="2455863" cy="436876"/>
                  <a:chOff x="5275263" y="3021536"/>
                  <a:chExt cx="2455863" cy="436876"/>
                </a:xfrm>
              </p:grpSpPr>
              <p:sp>
                <p:nvSpPr>
                  <p:cNvPr id="101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5275263" y="3458412"/>
                    <a:ext cx="2455863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102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5275263" y="3021536"/>
                    <a:ext cx="2455863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94" name="Group 93"/>
                <p:cNvGrpSpPr>
                  <a:grpSpLocks/>
                </p:cNvGrpSpPr>
                <p:nvPr/>
              </p:nvGrpSpPr>
              <p:grpSpPr bwMode="auto">
                <a:xfrm>
                  <a:off x="2988208" y="2450878"/>
                  <a:ext cx="1100139" cy="2362200"/>
                  <a:chOff x="4816474" y="2438400"/>
                  <a:chExt cx="1100139" cy="2362200"/>
                </a:xfrm>
              </p:grpSpPr>
              <p:sp>
                <p:nvSpPr>
                  <p:cNvPr id="95" name="Line 2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49849" y="2438400"/>
                    <a:ext cx="0" cy="1944688"/>
                  </a:xfrm>
                  <a:prstGeom prst="line">
                    <a:avLst/>
                  </a:prstGeom>
                  <a:noFill/>
                  <a:ln w="28575">
                    <a:solidFill>
                      <a:srgbClr val="FF9933"/>
                    </a:solidFill>
                    <a:prstDash val="dash"/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96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5556249" y="2438400"/>
                    <a:ext cx="0" cy="2362200"/>
                  </a:xfrm>
                  <a:prstGeom prst="line">
                    <a:avLst/>
                  </a:prstGeom>
                  <a:noFill/>
                  <a:ln w="28575">
                    <a:solidFill>
                      <a:srgbClr val="339966"/>
                    </a:solidFill>
                    <a:prstDash val="dash"/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97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4816474" y="2438400"/>
                    <a:ext cx="1100139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</p:grpSp>
          <p:sp>
            <p:nvSpPr>
              <p:cNvPr id="91" name="TextBox 90"/>
              <p:cNvSpPr txBox="1"/>
              <p:nvPr/>
            </p:nvSpPr>
            <p:spPr>
              <a:xfrm>
                <a:off x="5695280" y="2704348"/>
                <a:ext cx="6109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latin typeface="Arial"/>
                    <a:cs typeface="Arial"/>
                  </a:rPr>
                  <a:t>X</a:t>
                </a:r>
              </a:p>
            </p:txBody>
          </p:sp>
        </p:grpSp>
        <p:sp>
          <p:nvSpPr>
            <p:cNvPr id="103" name="Line 20"/>
            <p:cNvSpPr>
              <a:spLocks noChangeShapeType="1"/>
            </p:cNvSpPr>
            <p:nvPr/>
          </p:nvSpPr>
          <p:spPr bwMode="auto">
            <a:xfrm flipV="1">
              <a:off x="6868047" y="4116471"/>
              <a:ext cx="0" cy="1670417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p:sp>
          <p:nvSpPr>
            <p:cNvPr id="104" name="Line 21"/>
            <p:cNvSpPr>
              <a:spLocks noChangeShapeType="1"/>
            </p:cNvSpPr>
            <p:nvPr/>
          </p:nvSpPr>
          <p:spPr bwMode="auto">
            <a:xfrm>
              <a:off x="7088982" y="4104720"/>
              <a:ext cx="0" cy="2029045"/>
            </a:xfrm>
            <a:prstGeom prst="line">
              <a:avLst/>
            </a:prstGeom>
            <a:noFill/>
            <a:ln w="28575">
              <a:solidFill>
                <a:srgbClr val="33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p:sp>
          <p:nvSpPr>
            <p:cNvPr id="105" name="Line 22"/>
            <p:cNvSpPr>
              <a:spLocks noChangeShapeType="1"/>
            </p:cNvSpPr>
            <p:nvPr/>
          </p:nvSpPr>
          <p:spPr bwMode="auto">
            <a:xfrm>
              <a:off x="6561463" y="4104720"/>
              <a:ext cx="7844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3147857" y="4475099"/>
            <a:ext cx="2582334" cy="1704284"/>
            <a:chOff x="3147857" y="4475099"/>
            <a:chExt cx="2582334" cy="1704284"/>
          </a:xfrm>
        </p:grpSpPr>
        <p:grpSp>
          <p:nvGrpSpPr>
            <p:cNvPr id="75" name="Group 74"/>
            <p:cNvGrpSpPr/>
            <p:nvPr/>
          </p:nvGrpSpPr>
          <p:grpSpPr>
            <a:xfrm>
              <a:off x="3147857" y="4492334"/>
              <a:ext cx="2582334" cy="1687049"/>
              <a:chOff x="3112946" y="2231935"/>
              <a:chExt cx="2582334" cy="1761616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3898768" y="2231935"/>
                <a:ext cx="1796512" cy="1761616"/>
                <a:chOff x="1689630" y="2868391"/>
                <a:chExt cx="2519363" cy="1964051"/>
              </a:xfrm>
            </p:grpSpPr>
            <p:grpSp>
              <p:nvGrpSpPr>
                <p:cNvPr id="78" name="Group 77"/>
                <p:cNvGrpSpPr/>
                <p:nvPr/>
              </p:nvGrpSpPr>
              <p:grpSpPr>
                <a:xfrm>
                  <a:off x="1753130" y="4395566"/>
                  <a:ext cx="2455863" cy="436876"/>
                  <a:chOff x="5275263" y="3021536"/>
                  <a:chExt cx="2455863" cy="436876"/>
                </a:xfrm>
              </p:grpSpPr>
              <p:sp>
                <p:nvSpPr>
                  <p:cNvPr id="87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5275263" y="3458412"/>
                    <a:ext cx="2455863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88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5275263" y="3021536"/>
                    <a:ext cx="2455863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79" name="Group 78"/>
                <p:cNvGrpSpPr>
                  <a:grpSpLocks/>
                </p:cNvGrpSpPr>
                <p:nvPr/>
              </p:nvGrpSpPr>
              <p:grpSpPr bwMode="auto">
                <a:xfrm>
                  <a:off x="1689630" y="2868391"/>
                  <a:ext cx="995363" cy="1944687"/>
                  <a:chOff x="3517900" y="2855795"/>
                  <a:chExt cx="995363" cy="1944805"/>
                </a:xfrm>
              </p:grpSpPr>
              <p:sp>
                <p:nvSpPr>
                  <p:cNvPr id="84" name="Line 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17900" y="2855795"/>
                    <a:ext cx="995363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85" name="Line 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51263" y="2855795"/>
                    <a:ext cx="0" cy="1944805"/>
                  </a:xfrm>
                  <a:prstGeom prst="line">
                    <a:avLst/>
                  </a:prstGeom>
                  <a:noFill/>
                  <a:ln w="28575">
                    <a:solidFill>
                      <a:srgbClr val="FF9933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86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4173538" y="2855795"/>
                    <a:ext cx="0" cy="1527268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</p:grpSp>
          <p:sp>
            <p:nvSpPr>
              <p:cNvPr id="77" name="TextBox 76"/>
              <p:cNvSpPr txBox="1"/>
              <p:nvPr/>
            </p:nvSpPr>
            <p:spPr>
              <a:xfrm>
                <a:off x="3112946" y="2704348"/>
                <a:ext cx="6109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latin typeface="Arial"/>
                    <a:cs typeface="Arial"/>
                  </a:rPr>
                  <a:t>=</a:t>
                </a:r>
              </a:p>
            </p:txBody>
          </p:sp>
        </p:grpSp>
        <p:sp>
          <p:nvSpPr>
            <p:cNvPr id="106" name="Line 17"/>
            <p:cNvSpPr>
              <a:spLocks noChangeShapeType="1"/>
            </p:cNvSpPr>
            <p:nvPr/>
          </p:nvSpPr>
          <p:spPr bwMode="auto">
            <a:xfrm flipV="1">
              <a:off x="4954181" y="4475099"/>
              <a:ext cx="7097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p:sp>
          <p:nvSpPr>
            <p:cNvPr id="107" name="Line 18"/>
            <p:cNvSpPr>
              <a:spLocks noChangeShapeType="1"/>
            </p:cNvSpPr>
            <p:nvPr/>
          </p:nvSpPr>
          <p:spPr bwMode="auto">
            <a:xfrm flipV="1">
              <a:off x="5120588" y="4475099"/>
              <a:ext cx="0" cy="1670416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p:sp>
          <p:nvSpPr>
            <p:cNvPr id="108" name="Line 19"/>
            <p:cNvSpPr>
              <a:spLocks noChangeShapeType="1"/>
            </p:cNvSpPr>
            <p:nvPr/>
          </p:nvSpPr>
          <p:spPr bwMode="auto">
            <a:xfrm>
              <a:off x="5421704" y="4475099"/>
              <a:ext cx="0" cy="131178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4210934" y="6224919"/>
            <a:ext cx="137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SRS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6876060" y="6202720"/>
            <a:ext cx="137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as-Raman</a:t>
            </a:r>
          </a:p>
        </p:txBody>
      </p:sp>
      <p:grpSp>
        <p:nvGrpSpPr>
          <p:cNvPr id="113" name="Group 112"/>
          <p:cNvGrpSpPr/>
          <p:nvPr/>
        </p:nvGrpSpPr>
        <p:grpSpPr>
          <a:xfrm>
            <a:off x="510209" y="1633941"/>
            <a:ext cx="2429401" cy="2045678"/>
            <a:chOff x="1372130" y="2450878"/>
            <a:chExt cx="3406904" cy="2381564"/>
          </a:xfrm>
        </p:grpSpPr>
        <p:grpSp>
          <p:nvGrpSpPr>
            <p:cNvPr id="114" name="Group 113"/>
            <p:cNvGrpSpPr/>
            <p:nvPr/>
          </p:nvGrpSpPr>
          <p:grpSpPr>
            <a:xfrm>
              <a:off x="1753130" y="4395566"/>
              <a:ext cx="2455863" cy="436876"/>
              <a:chOff x="5275263" y="3021536"/>
              <a:chExt cx="2455863" cy="436876"/>
            </a:xfrm>
          </p:grpSpPr>
          <p:sp>
            <p:nvSpPr>
              <p:cNvPr id="127" name="Line 15"/>
              <p:cNvSpPr>
                <a:spLocks noChangeShapeType="1"/>
              </p:cNvSpPr>
              <p:nvPr/>
            </p:nvSpPr>
            <p:spPr bwMode="auto">
              <a:xfrm>
                <a:off x="5275263" y="3458412"/>
                <a:ext cx="245586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28" name="Line 16"/>
              <p:cNvSpPr>
                <a:spLocks noChangeShapeType="1"/>
              </p:cNvSpPr>
              <p:nvPr/>
            </p:nvSpPr>
            <p:spPr bwMode="auto">
              <a:xfrm>
                <a:off x="5275263" y="3021536"/>
                <a:ext cx="245586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</p:grpSp>
        <p:grpSp>
          <p:nvGrpSpPr>
            <p:cNvPr id="115" name="Group 114"/>
            <p:cNvGrpSpPr>
              <a:grpSpLocks/>
            </p:cNvGrpSpPr>
            <p:nvPr/>
          </p:nvGrpSpPr>
          <p:grpSpPr bwMode="auto">
            <a:xfrm>
              <a:off x="1372130" y="2868391"/>
              <a:ext cx="1609725" cy="1944687"/>
              <a:chOff x="3200400" y="2855795"/>
              <a:chExt cx="1609725" cy="1944805"/>
            </a:xfrm>
          </p:grpSpPr>
          <p:sp>
            <p:nvSpPr>
              <p:cNvPr id="122" name="Line 17"/>
              <p:cNvSpPr>
                <a:spLocks noChangeShapeType="1"/>
              </p:cNvSpPr>
              <p:nvPr/>
            </p:nvSpPr>
            <p:spPr bwMode="auto">
              <a:xfrm flipV="1">
                <a:off x="3517900" y="2855795"/>
                <a:ext cx="99536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23" name="Line 18"/>
              <p:cNvSpPr>
                <a:spLocks noChangeShapeType="1"/>
              </p:cNvSpPr>
              <p:nvPr/>
            </p:nvSpPr>
            <p:spPr bwMode="auto">
              <a:xfrm flipV="1">
                <a:off x="3751263" y="2855795"/>
                <a:ext cx="0" cy="1944805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24" name="Line 19"/>
              <p:cNvSpPr>
                <a:spLocks noChangeShapeType="1"/>
              </p:cNvSpPr>
              <p:nvPr/>
            </p:nvSpPr>
            <p:spPr bwMode="auto">
              <a:xfrm>
                <a:off x="4173538" y="2855795"/>
                <a:ext cx="0" cy="152726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25" name="Text Box 25"/>
              <p:cNvSpPr txBox="1">
                <a:spLocks noChangeArrowheads="1"/>
              </p:cNvSpPr>
              <p:nvPr/>
            </p:nvSpPr>
            <p:spPr bwMode="auto">
              <a:xfrm>
                <a:off x="3200400" y="3581326"/>
                <a:ext cx="1016000" cy="3385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600">
                    <a:latin typeface="Symbol" charset="0"/>
                  </a:rPr>
                  <a:t>ω</a:t>
                </a:r>
                <a:r>
                  <a:rPr lang="en-US" sz="1600" baseline="-25000"/>
                  <a:t>1</a:t>
                </a:r>
              </a:p>
            </p:txBody>
          </p:sp>
          <p:sp>
            <p:nvSpPr>
              <p:cNvPr id="126" name="Text Box 26"/>
              <p:cNvSpPr txBox="1">
                <a:spLocks noChangeArrowheads="1"/>
              </p:cNvSpPr>
              <p:nvPr/>
            </p:nvSpPr>
            <p:spPr bwMode="auto">
              <a:xfrm>
                <a:off x="4191000" y="3581326"/>
                <a:ext cx="619125" cy="3385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600">
                    <a:latin typeface="Symbol" charset="0"/>
                  </a:rPr>
                  <a:t>ω</a:t>
                </a:r>
                <a:r>
                  <a:rPr lang="en-US" sz="1600" baseline="-25000"/>
                  <a:t>2</a:t>
                </a:r>
              </a:p>
            </p:txBody>
          </p:sp>
        </p:grpSp>
        <p:grpSp>
          <p:nvGrpSpPr>
            <p:cNvPr id="116" name="Group 115"/>
            <p:cNvGrpSpPr>
              <a:grpSpLocks/>
            </p:cNvGrpSpPr>
            <p:nvPr/>
          </p:nvGrpSpPr>
          <p:grpSpPr bwMode="auto">
            <a:xfrm>
              <a:off x="2824886" y="2450878"/>
              <a:ext cx="1954148" cy="2362200"/>
              <a:chOff x="4653155" y="2438400"/>
              <a:chExt cx="1954149" cy="2362200"/>
            </a:xfrm>
          </p:grpSpPr>
          <p:sp>
            <p:nvSpPr>
              <p:cNvPr id="117" name="Line 20"/>
              <p:cNvSpPr>
                <a:spLocks noChangeShapeType="1"/>
              </p:cNvSpPr>
              <p:nvPr/>
            </p:nvSpPr>
            <p:spPr bwMode="auto">
              <a:xfrm flipV="1">
                <a:off x="5149849" y="2438400"/>
                <a:ext cx="0" cy="1944688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18" name="Line 21"/>
              <p:cNvSpPr>
                <a:spLocks noChangeShapeType="1"/>
              </p:cNvSpPr>
              <p:nvPr/>
            </p:nvSpPr>
            <p:spPr bwMode="auto">
              <a:xfrm>
                <a:off x="5556249" y="2438400"/>
                <a:ext cx="0" cy="2362200"/>
              </a:xfrm>
              <a:prstGeom prst="line">
                <a:avLst/>
              </a:prstGeom>
              <a:noFill/>
              <a:ln w="28575">
                <a:solidFill>
                  <a:srgbClr val="3399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19" name="Line 22"/>
              <p:cNvSpPr>
                <a:spLocks noChangeShapeType="1"/>
              </p:cNvSpPr>
              <p:nvPr/>
            </p:nvSpPr>
            <p:spPr bwMode="auto">
              <a:xfrm>
                <a:off x="4816474" y="2438400"/>
                <a:ext cx="110013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/>
              </a:p>
            </p:txBody>
          </p:sp>
          <p:sp>
            <p:nvSpPr>
              <p:cNvPr id="120" name="Text Box 27"/>
              <p:cNvSpPr txBox="1">
                <a:spLocks noChangeArrowheads="1"/>
              </p:cNvSpPr>
              <p:nvPr/>
            </p:nvSpPr>
            <p:spPr bwMode="auto">
              <a:xfrm>
                <a:off x="4653155" y="2884488"/>
                <a:ext cx="65405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600">
                    <a:latin typeface="Symbol" charset="0"/>
                  </a:rPr>
                  <a:t>ω</a:t>
                </a:r>
                <a:r>
                  <a:rPr lang="en-US" sz="1600" baseline="-25000"/>
                  <a:t>3</a:t>
                </a:r>
              </a:p>
            </p:txBody>
          </p:sp>
          <p:sp>
            <p:nvSpPr>
              <p:cNvPr id="121" name="Text Box 28"/>
              <p:cNvSpPr txBox="1">
                <a:spLocks noChangeArrowheads="1"/>
              </p:cNvSpPr>
              <p:nvPr/>
            </p:nvSpPr>
            <p:spPr bwMode="auto">
              <a:xfrm>
                <a:off x="5591303" y="2895600"/>
                <a:ext cx="1016001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600">
                    <a:latin typeface="Symbol" charset="0"/>
                  </a:rPr>
                  <a:t>ω</a:t>
                </a:r>
                <a:r>
                  <a:rPr lang="en-US" sz="1600" baseline="-25000"/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2977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6242</TotalTime>
  <Words>571</Words>
  <Application>Microsoft Macintosh PowerPoint</Application>
  <PresentationFormat>On-screen Show (4:3)</PresentationFormat>
  <Paragraphs>160</Paragraphs>
  <Slides>28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CorelDRAW</vt:lpstr>
      <vt:lpstr>Coherent spectroscopy</vt:lpstr>
      <vt:lpstr>Talking optically to a single molecule</vt:lpstr>
      <vt:lpstr>Confinement in 1 dimension: Surface plasmon polariton </vt:lpstr>
      <vt:lpstr>Confinement in 1 dimension: Surface plasmon polariton </vt:lpstr>
      <vt:lpstr>Wide-field SE-CARS</vt:lpstr>
      <vt:lpstr>Confinement in 3D: Localized surface plasmon</vt:lpstr>
      <vt:lpstr>Electronic and vibrational SERS</vt:lpstr>
      <vt:lpstr>Ultrafast illumination: damage</vt:lpstr>
      <vt:lpstr>CARS versus Raman (single molecules)</vt:lpstr>
      <vt:lpstr>CARS versus Raman (single molecules)</vt:lpstr>
      <vt:lpstr>Surface-enhanced CARS: colors</vt:lpstr>
      <vt:lpstr>SE-CARS and SERS (frequency domain)</vt:lpstr>
      <vt:lpstr>SE-CARS (time domain)</vt:lpstr>
      <vt:lpstr>Time-resolved SE-CARS</vt:lpstr>
      <vt:lpstr>Non-optical detection: near-field force</vt:lpstr>
      <vt:lpstr>Non-optical detection: near-field force</vt:lpstr>
      <vt:lpstr>PiFM: visualizing near-field</vt:lpstr>
      <vt:lpstr>PiFM: visualizing near-field</vt:lpstr>
      <vt:lpstr>PiFM of molecules: optical binding force</vt:lpstr>
      <vt:lpstr>Spectroscopic imaging at the nanoscale</vt:lpstr>
      <vt:lpstr>Nanoscopic imaging with PiFM</vt:lpstr>
      <vt:lpstr>Pump-probe with force detection</vt:lpstr>
      <vt:lpstr>Time-resolved pump-probe at nanoscale</vt:lpstr>
      <vt:lpstr>Take home messages</vt:lpstr>
      <vt:lpstr>CARS versus Raman (single molecules)</vt:lpstr>
      <vt:lpstr>CARS versus Raman (single molecules)</vt:lpstr>
      <vt:lpstr>Raman saturation?</vt:lpstr>
      <vt:lpstr>PowerPoint Presentation</vt:lpstr>
    </vt:vector>
  </TitlesOfParts>
  <Company>University of California, Irvine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Surface-enhanced coherent Raman scattering </dc:title>
  <dc:creator>eric potma</dc:creator>
  <cp:lastModifiedBy>Eric Potma</cp:lastModifiedBy>
  <cp:revision>89</cp:revision>
  <dcterms:created xsi:type="dcterms:W3CDTF">2016-02-08T16:39:21Z</dcterms:created>
  <dcterms:modified xsi:type="dcterms:W3CDTF">2016-03-09T06:56:03Z</dcterms:modified>
</cp:coreProperties>
</file>