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4.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5.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6.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7.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8.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9.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0.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1.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2.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3.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xml" ContentType="application/vnd.openxmlformats-officedocument.drawingml.chart+xml"/>
  <Override PartName="/ppt/notesSlides/notesSlide3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76" r:id="rId2"/>
    <p:sldMasterId id="2147483788" r:id="rId3"/>
    <p:sldMasterId id="2147483800" r:id="rId4"/>
    <p:sldMasterId id="2147483812" r:id="rId5"/>
    <p:sldMasterId id="2147483938" r:id="rId6"/>
    <p:sldMasterId id="2147483963" r:id="rId7"/>
    <p:sldMasterId id="2147483978" r:id="rId8"/>
    <p:sldMasterId id="2147483992" r:id="rId9"/>
    <p:sldMasterId id="2147484006" r:id="rId10"/>
    <p:sldMasterId id="2147484021" r:id="rId11"/>
    <p:sldMasterId id="2147484035" r:id="rId12"/>
    <p:sldMasterId id="2147484048" r:id="rId13"/>
    <p:sldMasterId id="2147484061" r:id="rId14"/>
    <p:sldMasterId id="2147484073" r:id="rId15"/>
    <p:sldMasterId id="2147484085" r:id="rId16"/>
    <p:sldMasterId id="2147484097" r:id="rId17"/>
    <p:sldMasterId id="2147484109" r:id="rId18"/>
    <p:sldMasterId id="2147484123" r:id="rId19"/>
    <p:sldMasterId id="2147484135" r:id="rId20"/>
    <p:sldMasterId id="2147484147" r:id="rId21"/>
    <p:sldMasterId id="2147484159" r:id="rId22"/>
    <p:sldMasterId id="2147484171" r:id="rId23"/>
    <p:sldMasterId id="2147484183" r:id="rId24"/>
  </p:sldMasterIdLst>
  <p:notesMasterIdLst>
    <p:notesMasterId r:id="rId111"/>
  </p:notesMasterIdLst>
  <p:handoutMasterIdLst>
    <p:handoutMasterId r:id="rId112"/>
  </p:handoutMasterIdLst>
  <p:sldIdLst>
    <p:sldId id="256" r:id="rId25"/>
    <p:sldId id="412" r:id="rId26"/>
    <p:sldId id="329" r:id="rId27"/>
    <p:sldId id="420" r:id="rId28"/>
    <p:sldId id="431" r:id="rId29"/>
    <p:sldId id="434" r:id="rId30"/>
    <p:sldId id="427" r:id="rId31"/>
    <p:sldId id="422" r:id="rId32"/>
    <p:sldId id="430" r:id="rId33"/>
    <p:sldId id="348" r:id="rId34"/>
    <p:sldId id="426" r:id="rId35"/>
    <p:sldId id="354" r:id="rId36"/>
    <p:sldId id="355" r:id="rId37"/>
    <p:sldId id="435" r:id="rId38"/>
    <p:sldId id="433" r:id="rId39"/>
    <p:sldId id="413" r:id="rId40"/>
    <p:sldId id="360" r:id="rId41"/>
    <p:sldId id="410" r:id="rId42"/>
    <p:sldId id="407" r:id="rId43"/>
    <p:sldId id="409" r:id="rId44"/>
    <p:sldId id="414" r:id="rId45"/>
    <p:sldId id="473" r:id="rId46"/>
    <p:sldId id="362" r:id="rId47"/>
    <p:sldId id="363" r:id="rId48"/>
    <p:sldId id="399" r:id="rId49"/>
    <p:sldId id="411" r:id="rId50"/>
    <p:sldId id="370" r:id="rId51"/>
    <p:sldId id="371" r:id="rId52"/>
    <p:sldId id="437" r:id="rId53"/>
    <p:sldId id="374" r:id="rId54"/>
    <p:sldId id="436" r:id="rId55"/>
    <p:sldId id="438" r:id="rId56"/>
    <p:sldId id="474" r:id="rId57"/>
    <p:sldId id="475" r:id="rId58"/>
    <p:sldId id="439" r:id="rId59"/>
    <p:sldId id="440" r:id="rId60"/>
    <p:sldId id="441" r:id="rId61"/>
    <p:sldId id="442" r:id="rId62"/>
    <p:sldId id="443" r:id="rId63"/>
    <p:sldId id="444" r:id="rId64"/>
    <p:sldId id="445" r:id="rId65"/>
    <p:sldId id="457" r:id="rId66"/>
    <p:sldId id="458" r:id="rId67"/>
    <p:sldId id="446" r:id="rId68"/>
    <p:sldId id="447" r:id="rId69"/>
    <p:sldId id="456" r:id="rId70"/>
    <p:sldId id="450" r:id="rId71"/>
    <p:sldId id="377" r:id="rId72"/>
    <p:sldId id="378" r:id="rId73"/>
    <p:sldId id="448" r:id="rId74"/>
    <p:sldId id="452" r:id="rId75"/>
    <p:sldId id="453" r:id="rId76"/>
    <p:sldId id="454" r:id="rId77"/>
    <p:sldId id="382" r:id="rId78"/>
    <p:sldId id="455" r:id="rId79"/>
    <p:sldId id="375" r:id="rId80"/>
    <p:sldId id="459" r:id="rId81"/>
    <p:sldId id="376" r:id="rId82"/>
    <p:sldId id="381" r:id="rId83"/>
    <p:sldId id="464" r:id="rId84"/>
    <p:sldId id="460" r:id="rId85"/>
    <p:sldId id="318" r:id="rId86"/>
    <p:sldId id="257" r:id="rId87"/>
    <p:sldId id="290" r:id="rId88"/>
    <p:sldId id="266" r:id="rId89"/>
    <p:sldId id="470" r:id="rId90"/>
    <p:sldId id="343" r:id="rId91"/>
    <p:sldId id="342" r:id="rId92"/>
    <p:sldId id="471" r:id="rId93"/>
    <p:sldId id="287" r:id="rId94"/>
    <p:sldId id="472" r:id="rId95"/>
    <p:sldId id="320" r:id="rId96"/>
    <p:sldId id="468" r:id="rId97"/>
    <p:sldId id="391" r:id="rId98"/>
    <p:sldId id="461" r:id="rId99"/>
    <p:sldId id="462" r:id="rId100"/>
    <p:sldId id="463" r:id="rId101"/>
    <p:sldId id="417" r:id="rId102"/>
    <p:sldId id="418" r:id="rId103"/>
    <p:sldId id="419" r:id="rId104"/>
    <p:sldId id="415" r:id="rId105"/>
    <p:sldId id="416" r:id="rId106"/>
    <p:sldId id="469" r:id="rId107"/>
    <p:sldId id="467" r:id="rId108"/>
    <p:sldId id="364" r:id="rId109"/>
    <p:sldId id="405" r:id="rId110"/>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7777"/>
    <a:srgbClr val="000000"/>
    <a:srgbClr val="404040"/>
    <a:srgbClr val="CECEEF"/>
    <a:srgbClr val="17E907"/>
    <a:srgbClr val="FF2929"/>
    <a:srgbClr val="99CCFF"/>
    <a:srgbClr val="FF66FF"/>
    <a:srgbClr val="007FAC"/>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99" autoAdjust="0"/>
    <p:restoredTop sz="94660"/>
  </p:normalViewPr>
  <p:slideViewPr>
    <p:cSldViewPr>
      <p:cViewPr varScale="1">
        <p:scale>
          <a:sx n="72" d="100"/>
          <a:sy n="72" d="100"/>
        </p:scale>
        <p:origin x="-612" y="-90"/>
      </p:cViewPr>
      <p:guideLst>
        <p:guide orient="horz" pos="2160"/>
        <p:guide pos="2880"/>
      </p:guideLst>
    </p:cSldViewPr>
  </p:slideViewPr>
  <p:notesTextViewPr>
    <p:cViewPr>
      <p:scale>
        <a:sx n="1" d="1"/>
        <a:sy n="1" d="1"/>
      </p:scale>
      <p:origin x="0" y="0"/>
    </p:cViewPr>
  </p:notesTextViewPr>
  <p:sorterViewPr>
    <p:cViewPr>
      <p:scale>
        <a:sx n="70" d="100"/>
        <a:sy n="70" d="100"/>
      </p:scale>
      <p:origin x="0" y="8658"/>
    </p:cViewPr>
  </p:sorterViewPr>
  <p:notesViewPr>
    <p:cSldViewPr>
      <p:cViewPr varScale="1">
        <p:scale>
          <a:sx n="77" d="100"/>
          <a:sy n="77" d="100"/>
        </p:scale>
        <p:origin x="-2628" y="-10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12" Type="http://schemas.openxmlformats.org/officeDocument/2006/relationships/handoutMaster" Target="handoutMasters/handoutMaster1.xml"/><Relationship Id="rId16" Type="http://schemas.openxmlformats.org/officeDocument/2006/relationships/slideMaster" Target="slideMasters/slideMaster16.xml"/><Relationship Id="rId107" Type="http://schemas.openxmlformats.org/officeDocument/2006/relationships/slide" Target="slides/slide83.xml"/><Relationship Id="rId11" Type="http://schemas.openxmlformats.org/officeDocument/2006/relationships/slideMaster" Target="slideMasters/slideMaster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102" Type="http://schemas.openxmlformats.org/officeDocument/2006/relationships/slide" Target="slides/slide78.xml"/><Relationship Id="rId5" Type="http://schemas.openxmlformats.org/officeDocument/2006/relationships/slideMaster" Target="slideMasters/slideMaster5.xml"/><Relationship Id="rId90" Type="http://schemas.openxmlformats.org/officeDocument/2006/relationships/slide" Target="slides/slide66.xml"/><Relationship Id="rId95" Type="http://schemas.openxmlformats.org/officeDocument/2006/relationships/slide" Target="slides/slide71.xml"/><Relationship Id="rId22" Type="http://schemas.openxmlformats.org/officeDocument/2006/relationships/slideMaster" Target="slideMasters/slideMaster22.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113" Type="http://schemas.openxmlformats.org/officeDocument/2006/relationships/presProps" Target="presProps.xml"/><Relationship Id="rId80" Type="http://schemas.openxmlformats.org/officeDocument/2006/relationships/slide" Target="slides/slide56.xml"/><Relationship Id="rId85" Type="http://schemas.openxmlformats.org/officeDocument/2006/relationships/slide" Target="slides/slide6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9.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08" Type="http://schemas.openxmlformats.org/officeDocument/2006/relationships/slide" Target="slides/slide84.xml"/><Relationship Id="rId54" Type="http://schemas.openxmlformats.org/officeDocument/2006/relationships/slide" Target="slides/slide30.xml"/><Relationship Id="rId70" Type="http://schemas.openxmlformats.org/officeDocument/2006/relationships/slide" Target="slides/slide46.xml"/><Relationship Id="rId75" Type="http://schemas.openxmlformats.org/officeDocument/2006/relationships/slide" Target="slides/slide51.xml"/><Relationship Id="rId91" Type="http://schemas.openxmlformats.org/officeDocument/2006/relationships/slide" Target="slides/slide67.xml"/><Relationship Id="rId96"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6" Type="http://schemas.openxmlformats.org/officeDocument/2006/relationships/slide" Target="slides/slide82.xml"/><Relationship Id="rId114"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theme" Target="theme/theme1.xml"/><Relationship Id="rId61" Type="http://schemas.openxmlformats.org/officeDocument/2006/relationships/slide" Target="slides/slide37.xml"/><Relationship Id="rId82" Type="http://schemas.openxmlformats.org/officeDocument/2006/relationships/slide" Target="slides/slide5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3" Type="http://schemas.openxmlformats.org/officeDocument/2006/relationships/slideMaster" Target="slideMasters/slideMaster3.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116"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88" Type="http://schemas.openxmlformats.org/officeDocument/2006/relationships/slide" Target="slides/slide64.xml"/><Relationship Id="rId11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biscari\Documents\Documenti%20di%20lavoro\CAS%20Norway%202013\accelerators_world.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cbiscari\AppData\Local\Temp\pazienti%20CNAO_%20201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cbiscari\Documents\Documenti%20di%20lavoro\ALBA\Users\Beamlines_user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cbiscari\Documents\Documenti%20di%20lavoro\ALBA\Users\Beamlines_use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50"/>
      <c:rotY val="0"/>
      <c:rAngAx val="0"/>
      <c:perspective val="30"/>
    </c:view3D>
    <c:floor>
      <c:thickness val="0"/>
    </c:floor>
    <c:sideWall>
      <c:thickness val="0"/>
    </c:sideWall>
    <c:backWall>
      <c:thickness val="0"/>
    </c:backWall>
    <c:plotArea>
      <c:layout/>
      <c:pie3DChart>
        <c:varyColors val="1"/>
        <c:ser>
          <c:idx val="0"/>
          <c:order val="0"/>
          <c:explosion val="25"/>
          <c:dPt>
            <c:idx val="0"/>
            <c:bubble3D val="0"/>
            <c:spPr>
              <a:solidFill>
                <a:srgbClr val="FF0000"/>
              </a:solidFill>
            </c:spPr>
          </c:dPt>
          <c:dPt>
            <c:idx val="1"/>
            <c:bubble3D val="0"/>
            <c:spPr>
              <a:solidFill>
                <a:srgbClr val="C00000"/>
              </a:solidFill>
            </c:spPr>
          </c:dPt>
          <c:dPt>
            <c:idx val="2"/>
            <c:bubble3D val="0"/>
            <c:spPr>
              <a:solidFill>
                <a:schemeClr val="tx1">
                  <a:lumMod val="65000"/>
                  <a:lumOff val="35000"/>
                </a:schemeClr>
              </a:solidFill>
            </c:spPr>
          </c:dPt>
          <c:dPt>
            <c:idx val="3"/>
            <c:bubble3D val="0"/>
            <c:spPr>
              <a:solidFill>
                <a:srgbClr val="92D050"/>
              </a:solidFill>
            </c:spPr>
          </c:dPt>
          <c:dPt>
            <c:idx val="4"/>
            <c:bubble3D val="0"/>
            <c:spPr>
              <a:solidFill>
                <a:srgbClr val="7030A0"/>
              </a:solidFill>
            </c:spPr>
          </c:dPt>
          <c:dPt>
            <c:idx val="5"/>
            <c:bubble3D val="0"/>
            <c:spPr>
              <a:solidFill>
                <a:srgbClr val="00B0F0"/>
              </a:solidFill>
            </c:spPr>
          </c:dPt>
          <c:dPt>
            <c:idx val="6"/>
            <c:bubble3D val="0"/>
            <c:explosion val="24"/>
            <c:spPr>
              <a:solidFill>
                <a:srgbClr val="F4EE00"/>
              </a:solidFill>
            </c:spPr>
          </c:dPt>
          <c:cat>
            <c:strRef>
              <c:f>Sheet1!$G$7:$G$13</c:f>
              <c:strCache>
                <c:ptCount val="7"/>
                <c:pt idx="0">
                  <c:v>Radiotherapy</c:v>
                </c:pt>
                <c:pt idx="1">
                  <c:v>Hadrontherapy</c:v>
                </c:pt>
                <c:pt idx="2">
                  <c:v>Ion implantation</c:v>
                </c:pt>
                <c:pt idx="3">
                  <c:v>Industrial processing</c:v>
                </c:pt>
                <c:pt idx="4">
                  <c:v>Biomedicine</c:v>
                </c:pt>
                <c:pt idx="5">
                  <c:v>Isotope production</c:v>
                </c:pt>
                <c:pt idx="6">
                  <c:v>High Energy Machines</c:v>
                </c:pt>
              </c:strCache>
            </c:strRef>
          </c:cat>
          <c:val>
            <c:numRef>
              <c:f>Sheet1!$H$7:$H$13</c:f>
              <c:numCache>
                <c:formatCode>General</c:formatCode>
                <c:ptCount val="7"/>
                <c:pt idx="0">
                  <c:v>11440</c:v>
                </c:pt>
                <c:pt idx="1">
                  <c:v>40</c:v>
                </c:pt>
                <c:pt idx="2">
                  <c:v>10660</c:v>
                </c:pt>
                <c:pt idx="3">
                  <c:v>2340</c:v>
                </c:pt>
                <c:pt idx="4">
                  <c:v>1040</c:v>
                </c:pt>
                <c:pt idx="5">
                  <c:v>300</c:v>
                </c:pt>
                <c:pt idx="6">
                  <c:v>260</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67409849810440359"/>
          <c:y val="0.2663715807020352"/>
          <c:w val="0.31664224263633711"/>
          <c:h val="0.52136066560487648"/>
        </c:manualLayout>
      </c:layout>
      <c:overlay val="0"/>
      <c:txPr>
        <a:bodyPr/>
        <a:lstStyle/>
        <a:p>
          <a:pPr>
            <a:defRPr sz="1800">
              <a:latin typeface="Arial" pitchFamily="34" charset="0"/>
              <a:cs typeface="Arial" pitchFamily="34" charset="0"/>
            </a:defRPr>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b="0">
                <a:latin typeface="Calibri" pitchFamily="34" charset="0"/>
              </a:defRPr>
            </a:pPr>
            <a:r>
              <a:rPr lang="it-IT" sz="1100" b="1" u="sng" dirty="0">
                <a:latin typeface="Calibri" pitchFamily="34" charset="0"/>
              </a:rPr>
              <a:t>Distribuzione geografica dei pazienti del CNAO</a:t>
            </a:r>
            <a:r>
              <a:rPr lang="it-IT" sz="1100" b="1" i="0" u="sng" dirty="0">
                <a:latin typeface="Calibri" pitchFamily="34" charset="0"/>
              </a:rPr>
              <a:t> </a:t>
            </a:r>
          </a:p>
          <a:p>
            <a:pPr>
              <a:defRPr sz="1100" b="0">
                <a:latin typeface="Calibri" pitchFamily="34" charset="0"/>
              </a:defRPr>
            </a:pPr>
            <a:r>
              <a:rPr lang="it-IT" sz="1100" b="0" i="0" dirty="0">
                <a:latin typeface="Calibri" pitchFamily="34" charset="0"/>
              </a:rPr>
              <a:t>22 Settembre 2011 – 26 Luglio 2013 </a:t>
            </a:r>
            <a:r>
              <a:rPr lang="it-IT" sz="1100" b="0" dirty="0">
                <a:latin typeface="Calibri" pitchFamily="34" charset="0"/>
              </a:rPr>
              <a:t> </a:t>
            </a:r>
            <a:r>
              <a:rPr lang="it-IT" sz="1100" b="0" i="0" dirty="0">
                <a:latin typeface="Calibri" pitchFamily="34" charset="0"/>
              </a:rPr>
              <a:t> </a:t>
            </a:r>
          </a:p>
          <a:p>
            <a:pPr>
              <a:defRPr sz="1100" b="0">
                <a:latin typeface="Calibri" pitchFamily="34" charset="0"/>
              </a:defRPr>
            </a:pPr>
            <a:r>
              <a:rPr lang="it-IT" sz="1100" b="0" i="0" dirty="0">
                <a:latin typeface="Calibri" pitchFamily="34" charset="0"/>
              </a:rPr>
              <a:t>Totale 124 pazienti </a:t>
            </a:r>
            <a:endParaRPr lang="it-IT" sz="1100" b="0" dirty="0">
              <a:latin typeface="Calibri" pitchFamily="34" charset="0"/>
            </a:endParaRPr>
          </a:p>
        </c:rich>
      </c:tx>
      <c:layout>
        <c:manualLayout>
          <c:xMode val="edge"/>
          <c:yMode val="edge"/>
          <c:x val="0.17027528459381369"/>
          <c:y val="2.5151209482953399E-3"/>
        </c:manualLayout>
      </c:layout>
      <c:overlay val="0"/>
    </c:title>
    <c:autoTitleDeleted val="0"/>
    <c:pivotFmts>
      <c:pivotFmt>
        <c:idx val="0"/>
        <c:marker>
          <c:symbol val="none"/>
        </c:marker>
      </c:pivotFmt>
      <c:pivotFmt>
        <c:idx val="1"/>
        <c:marker>
          <c:symbol val="none"/>
        </c:marker>
      </c:pivotFmt>
    </c:pivotFmts>
    <c:view3D>
      <c:rotX val="15"/>
      <c:rotY val="20"/>
      <c:rAngAx val="1"/>
    </c:view3D>
    <c:floor>
      <c:thickness val="0"/>
    </c:floor>
    <c:sideWall>
      <c:thickness val="0"/>
    </c:sideWall>
    <c:backWall>
      <c:thickness val="0"/>
    </c:backWall>
    <c:plotArea>
      <c:layout>
        <c:manualLayout>
          <c:layoutTarget val="inner"/>
          <c:xMode val="edge"/>
          <c:yMode val="edge"/>
          <c:x val="9.2626737911920706E-2"/>
          <c:y val="0.19085245320943164"/>
          <c:w val="0.86841387690015526"/>
          <c:h val="0.45750106934683094"/>
        </c:manualLayout>
      </c:layout>
      <c:bar3DChart>
        <c:barDir val="col"/>
        <c:grouping val="clustered"/>
        <c:varyColors val="0"/>
        <c:ser>
          <c:idx val="0"/>
          <c:order val="0"/>
          <c:tx>
            <c:v>Ioni Carbonio</c:v>
          </c:tx>
          <c:spPr>
            <a:solidFill>
              <a:srgbClr val="00B0F0"/>
            </a:solidFill>
          </c:spPr>
          <c:invertIfNegative val="0"/>
          <c:cat>
            <c:strRef>
              <c:f>'Grafico pz x origine'!$N$6:$N$20</c:f>
              <c:strCache>
                <c:ptCount val="15"/>
                <c:pt idx="0">
                  <c:v>Abruzzo</c:v>
                </c:pt>
                <c:pt idx="1">
                  <c:v>Basilicata</c:v>
                </c:pt>
                <c:pt idx="2">
                  <c:v>Calabria</c:v>
                </c:pt>
                <c:pt idx="3">
                  <c:v>Campania</c:v>
                </c:pt>
                <c:pt idx="4">
                  <c:v>Emilia Romagna</c:v>
                </c:pt>
                <c:pt idx="5">
                  <c:v>Lazio</c:v>
                </c:pt>
                <c:pt idx="6">
                  <c:v>Liguria</c:v>
                </c:pt>
                <c:pt idx="7">
                  <c:v>Lombardia</c:v>
                </c:pt>
                <c:pt idx="8">
                  <c:v>Marche</c:v>
                </c:pt>
                <c:pt idx="9">
                  <c:v>Piemonte</c:v>
                </c:pt>
                <c:pt idx="10">
                  <c:v>Puglia</c:v>
                </c:pt>
                <c:pt idx="11">
                  <c:v>Sardegna</c:v>
                </c:pt>
                <c:pt idx="12">
                  <c:v>Sicilia</c:v>
                </c:pt>
                <c:pt idx="13">
                  <c:v>Toscana</c:v>
                </c:pt>
                <c:pt idx="14">
                  <c:v>Veneto</c:v>
                </c:pt>
              </c:strCache>
            </c:strRef>
          </c:cat>
          <c:val>
            <c:numRef>
              <c:f>'Grafico pz x origine'!$O$6:$O$20</c:f>
              <c:numCache>
                <c:formatCode>General</c:formatCode>
                <c:ptCount val="15"/>
                <c:pt idx="0">
                  <c:v>1</c:v>
                </c:pt>
                <c:pt idx="2">
                  <c:v>1</c:v>
                </c:pt>
                <c:pt idx="3">
                  <c:v>2</c:v>
                </c:pt>
                <c:pt idx="4">
                  <c:v>7</c:v>
                </c:pt>
                <c:pt idx="5">
                  <c:v>8</c:v>
                </c:pt>
                <c:pt idx="6">
                  <c:v>5</c:v>
                </c:pt>
                <c:pt idx="7">
                  <c:v>15</c:v>
                </c:pt>
                <c:pt idx="9">
                  <c:v>5</c:v>
                </c:pt>
                <c:pt idx="10">
                  <c:v>2</c:v>
                </c:pt>
                <c:pt idx="12">
                  <c:v>3</c:v>
                </c:pt>
                <c:pt idx="13">
                  <c:v>6</c:v>
                </c:pt>
                <c:pt idx="14">
                  <c:v>5</c:v>
                </c:pt>
              </c:numCache>
            </c:numRef>
          </c:val>
        </c:ser>
        <c:ser>
          <c:idx val="1"/>
          <c:order val="1"/>
          <c:tx>
            <c:v>Protoni</c:v>
          </c:tx>
          <c:spPr>
            <a:solidFill>
              <a:srgbClr val="FFFF00"/>
            </a:solidFill>
          </c:spPr>
          <c:invertIfNegative val="0"/>
          <c:cat>
            <c:strRef>
              <c:f>'Grafico pz x origine'!$N$6:$N$20</c:f>
              <c:strCache>
                <c:ptCount val="15"/>
                <c:pt idx="0">
                  <c:v>Abruzzo</c:v>
                </c:pt>
                <c:pt idx="1">
                  <c:v>Basilicata</c:v>
                </c:pt>
                <c:pt idx="2">
                  <c:v>Calabria</c:v>
                </c:pt>
                <c:pt idx="3">
                  <c:v>Campania</c:v>
                </c:pt>
                <c:pt idx="4">
                  <c:v>Emilia Romagna</c:v>
                </c:pt>
                <c:pt idx="5">
                  <c:v>Lazio</c:v>
                </c:pt>
                <c:pt idx="6">
                  <c:v>Liguria</c:v>
                </c:pt>
                <c:pt idx="7">
                  <c:v>Lombardia</c:v>
                </c:pt>
                <c:pt idx="8">
                  <c:v>Marche</c:v>
                </c:pt>
                <c:pt idx="9">
                  <c:v>Piemonte</c:v>
                </c:pt>
                <c:pt idx="10">
                  <c:v>Puglia</c:v>
                </c:pt>
                <c:pt idx="11">
                  <c:v>Sardegna</c:v>
                </c:pt>
                <c:pt idx="12">
                  <c:v>Sicilia</c:v>
                </c:pt>
                <c:pt idx="13">
                  <c:v>Toscana</c:v>
                </c:pt>
                <c:pt idx="14">
                  <c:v>Veneto</c:v>
                </c:pt>
              </c:strCache>
            </c:strRef>
          </c:cat>
          <c:val>
            <c:numRef>
              <c:f>'Grafico pz x origine'!$P$6:$P$20</c:f>
              <c:numCache>
                <c:formatCode>General</c:formatCode>
                <c:ptCount val="15"/>
                <c:pt idx="0">
                  <c:v>1</c:v>
                </c:pt>
                <c:pt idx="1">
                  <c:v>1</c:v>
                </c:pt>
                <c:pt idx="2">
                  <c:v>1</c:v>
                </c:pt>
                <c:pt idx="3">
                  <c:v>3</c:v>
                </c:pt>
                <c:pt idx="4">
                  <c:v>4</c:v>
                </c:pt>
                <c:pt idx="5">
                  <c:v>6</c:v>
                </c:pt>
                <c:pt idx="6">
                  <c:v>4</c:v>
                </c:pt>
                <c:pt idx="7">
                  <c:v>14</c:v>
                </c:pt>
                <c:pt idx="8">
                  <c:v>2</c:v>
                </c:pt>
                <c:pt idx="9">
                  <c:v>7</c:v>
                </c:pt>
                <c:pt idx="10">
                  <c:v>6</c:v>
                </c:pt>
                <c:pt idx="11">
                  <c:v>1</c:v>
                </c:pt>
                <c:pt idx="12">
                  <c:v>2</c:v>
                </c:pt>
                <c:pt idx="13">
                  <c:v>6</c:v>
                </c:pt>
                <c:pt idx="14">
                  <c:v>3</c:v>
                </c:pt>
              </c:numCache>
            </c:numRef>
          </c:val>
        </c:ser>
        <c:dLbls>
          <c:showLegendKey val="0"/>
          <c:showVal val="0"/>
          <c:showCatName val="0"/>
          <c:showSerName val="0"/>
          <c:showPercent val="0"/>
          <c:showBubbleSize val="0"/>
        </c:dLbls>
        <c:gapWidth val="150"/>
        <c:shape val="box"/>
        <c:axId val="152969728"/>
        <c:axId val="75120640"/>
        <c:axId val="0"/>
      </c:bar3DChart>
      <c:catAx>
        <c:axId val="152969728"/>
        <c:scaling>
          <c:orientation val="minMax"/>
        </c:scaling>
        <c:delete val="0"/>
        <c:axPos val="b"/>
        <c:numFmt formatCode="General" sourceLinked="1"/>
        <c:majorTickMark val="none"/>
        <c:minorTickMark val="none"/>
        <c:tickLblPos val="nextTo"/>
        <c:crossAx val="75120640"/>
        <c:crosses val="autoZero"/>
        <c:auto val="1"/>
        <c:lblAlgn val="ctr"/>
        <c:lblOffset val="100"/>
        <c:noMultiLvlLbl val="0"/>
      </c:catAx>
      <c:valAx>
        <c:axId val="75120640"/>
        <c:scaling>
          <c:orientation val="minMax"/>
          <c:max val="16"/>
        </c:scaling>
        <c:delete val="0"/>
        <c:axPos val="l"/>
        <c:majorGridlines/>
        <c:numFmt formatCode="General" sourceLinked="1"/>
        <c:majorTickMark val="none"/>
        <c:minorTickMark val="none"/>
        <c:tickLblPos val="nextTo"/>
        <c:crossAx val="152969728"/>
        <c:crosses val="autoZero"/>
        <c:crossBetween val="between"/>
        <c:majorUnit val="2"/>
      </c:valAx>
      <c:spPr>
        <a:solidFill>
          <a:srgbClr val="777777"/>
        </a:solidFill>
      </c:spPr>
    </c:plotArea>
    <c:legend>
      <c:legendPos val="b"/>
      <c:layout/>
      <c:overlay val="0"/>
      <c:txPr>
        <a:bodyPr/>
        <a:lstStyle/>
        <a:p>
          <a:pPr>
            <a:defRPr sz="12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40"/>
      <c:rotY val="160"/>
      <c:rAngAx val="0"/>
      <c:perspective val="30"/>
    </c:view3D>
    <c:floor>
      <c:thickness val="0"/>
    </c:floor>
    <c:sideWall>
      <c:thickness val="0"/>
    </c:sideWall>
    <c:backWall>
      <c:thickness val="0"/>
    </c:backWall>
    <c:plotArea>
      <c:layout>
        <c:manualLayout>
          <c:layoutTarget val="inner"/>
          <c:xMode val="edge"/>
          <c:yMode val="edge"/>
          <c:x val="6.3943451669626561E-2"/>
          <c:y val="0.13254809608696319"/>
          <c:w val="0.64614892850744188"/>
          <c:h val="0.86745167469576567"/>
        </c:manualLayout>
      </c:layout>
      <c:pie3DChart>
        <c:varyColors val="1"/>
        <c:ser>
          <c:idx val="0"/>
          <c:order val="0"/>
          <c:dPt>
            <c:idx val="0"/>
            <c:bubble3D val="0"/>
            <c:spPr>
              <a:solidFill>
                <a:srgbClr val="DA0000"/>
              </a:solidFill>
            </c:spPr>
          </c:dPt>
          <c:dPt>
            <c:idx val="1"/>
            <c:bubble3D val="0"/>
            <c:spPr>
              <a:solidFill>
                <a:srgbClr val="CC00CC"/>
              </a:solidFill>
            </c:spPr>
          </c:dPt>
          <c:dPt>
            <c:idx val="2"/>
            <c:bubble3D val="0"/>
            <c:spPr>
              <a:solidFill>
                <a:srgbClr val="FFFF00"/>
              </a:solidFill>
            </c:spPr>
          </c:dPt>
          <c:dPt>
            <c:idx val="3"/>
            <c:bubble3D val="0"/>
            <c:spPr>
              <a:solidFill>
                <a:schemeClr val="accent6">
                  <a:lumMod val="50000"/>
                </a:schemeClr>
              </a:solidFill>
            </c:spPr>
          </c:dPt>
          <c:dPt>
            <c:idx val="4"/>
            <c:bubble3D val="0"/>
            <c:spPr>
              <a:solidFill>
                <a:srgbClr val="00FFFF"/>
              </a:solidFill>
              <a:ln>
                <a:solidFill>
                  <a:srgbClr val="00FFFF"/>
                </a:solidFill>
              </a:ln>
            </c:spPr>
          </c:dPt>
          <c:dPt>
            <c:idx val="5"/>
            <c:bubble3D val="0"/>
            <c:spPr>
              <a:solidFill>
                <a:schemeClr val="accent6">
                  <a:lumMod val="75000"/>
                </a:schemeClr>
              </a:solidFill>
            </c:spPr>
          </c:dPt>
          <c:dPt>
            <c:idx val="8"/>
            <c:bubble3D val="0"/>
            <c:spPr>
              <a:solidFill>
                <a:srgbClr val="66FF66"/>
              </a:solidFill>
            </c:spPr>
          </c:dPt>
          <c:dPt>
            <c:idx val="12"/>
            <c:bubble3D val="0"/>
            <c:spPr>
              <a:solidFill>
                <a:srgbClr val="DA0000"/>
              </a:solidFill>
            </c:spPr>
          </c:dPt>
          <c:dPt>
            <c:idx val="16"/>
            <c:bubble3D val="0"/>
            <c:spPr>
              <a:solidFill>
                <a:srgbClr val="0000FF"/>
              </a:solidFill>
            </c:spPr>
          </c:dPt>
          <c:dPt>
            <c:idx val="17"/>
            <c:bubble3D val="0"/>
            <c:spPr>
              <a:solidFill>
                <a:schemeClr val="bg1"/>
              </a:solidFill>
            </c:spPr>
          </c:dPt>
          <c:cat>
            <c:strRef>
              <c:f>Foglio3!$H$4:$H$21</c:f>
              <c:strCache>
                <c:ptCount val="18"/>
                <c:pt idx="0">
                  <c:v>FINLAND</c:v>
                </c:pt>
                <c:pt idx="1">
                  <c:v>FRANCE</c:v>
                </c:pt>
                <c:pt idx="2">
                  <c:v>GERMANY</c:v>
                </c:pt>
                <c:pt idx="3">
                  <c:v>GREECE</c:v>
                </c:pt>
                <c:pt idx="4">
                  <c:v>ITALY</c:v>
                </c:pt>
                <c:pt idx="5">
                  <c:v>NETHERLANDS</c:v>
                </c:pt>
                <c:pt idx="6">
                  <c:v>NORWAY</c:v>
                </c:pt>
                <c:pt idx="7">
                  <c:v>POLAND</c:v>
                </c:pt>
                <c:pt idx="8">
                  <c:v>PORTUGAL</c:v>
                </c:pt>
                <c:pt idx="9">
                  <c:v>RUSSIAN FEDERATION</c:v>
                </c:pt>
                <c:pt idx="10">
                  <c:v>SERBIA AND MONTENEGRO</c:v>
                </c:pt>
                <c:pt idx="11">
                  <c:v>SLOVAKIA</c:v>
                </c:pt>
                <c:pt idx="12">
                  <c:v>SPAIN</c:v>
                </c:pt>
                <c:pt idx="13">
                  <c:v>SWEDEN</c:v>
                </c:pt>
                <c:pt idx="14">
                  <c:v>TAIWAN</c:v>
                </c:pt>
                <c:pt idx="15">
                  <c:v>UKRAINE</c:v>
                </c:pt>
                <c:pt idx="16">
                  <c:v>UNITED KINGDOM</c:v>
                </c:pt>
                <c:pt idx="17">
                  <c:v>UNITED STATES</c:v>
                </c:pt>
              </c:strCache>
            </c:strRef>
          </c:cat>
          <c:val>
            <c:numRef>
              <c:f>Foglio3!$I$4:$I$21</c:f>
              <c:numCache>
                <c:formatCode>General</c:formatCode>
                <c:ptCount val="18"/>
                <c:pt idx="0">
                  <c:v>2</c:v>
                </c:pt>
                <c:pt idx="1">
                  <c:v>6</c:v>
                </c:pt>
                <c:pt idx="2">
                  <c:v>31</c:v>
                </c:pt>
                <c:pt idx="3">
                  <c:v>12</c:v>
                </c:pt>
                <c:pt idx="4">
                  <c:v>34</c:v>
                </c:pt>
                <c:pt idx="5">
                  <c:v>5</c:v>
                </c:pt>
                <c:pt idx="6">
                  <c:v>1</c:v>
                </c:pt>
                <c:pt idx="7">
                  <c:v>4</c:v>
                </c:pt>
                <c:pt idx="8">
                  <c:v>11</c:v>
                </c:pt>
                <c:pt idx="9">
                  <c:v>5</c:v>
                </c:pt>
                <c:pt idx="10">
                  <c:v>6</c:v>
                </c:pt>
                <c:pt idx="11">
                  <c:v>4</c:v>
                </c:pt>
                <c:pt idx="12">
                  <c:v>467</c:v>
                </c:pt>
                <c:pt idx="13">
                  <c:v>1</c:v>
                </c:pt>
                <c:pt idx="14">
                  <c:v>2</c:v>
                </c:pt>
                <c:pt idx="15">
                  <c:v>1</c:v>
                </c:pt>
                <c:pt idx="16">
                  <c:v>9</c:v>
                </c:pt>
                <c:pt idx="17">
                  <c:v>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7118086732093728"/>
          <c:y val="1.9521860886709236E-2"/>
          <c:w val="0.2561259769771011"/>
          <c:h val="0.92728743545611014"/>
        </c:manualLayout>
      </c:layout>
      <c:overlay val="0"/>
      <c:spPr>
        <a:solidFill>
          <a:schemeClr val="bg1">
            <a:lumMod val="50000"/>
            <a:lumOff val="50000"/>
          </a:schemeClr>
        </a:solidFill>
      </c:spPr>
      <c:txPr>
        <a:bodyPr/>
        <a:lstStyle/>
        <a:p>
          <a:pPr>
            <a:defRPr sz="8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40"/>
      <c:rotY val="170"/>
      <c:rAngAx val="0"/>
      <c:perspective val="70"/>
    </c:view3D>
    <c:floor>
      <c:thickness val="0"/>
    </c:floor>
    <c:sideWall>
      <c:thickness val="0"/>
    </c:sideWall>
    <c:backWall>
      <c:thickness val="0"/>
    </c:backWall>
    <c:plotArea>
      <c:layout>
        <c:manualLayout>
          <c:layoutTarget val="inner"/>
          <c:xMode val="edge"/>
          <c:yMode val="edge"/>
          <c:x val="0.31799057809386061"/>
          <c:y val="0"/>
          <c:w val="0.56597568590722513"/>
          <c:h val="0.74492753623188401"/>
        </c:manualLayout>
      </c:layout>
      <c:pie3DChart>
        <c:varyColors val="1"/>
        <c:ser>
          <c:idx val="0"/>
          <c:order val="0"/>
          <c:dPt>
            <c:idx val="3"/>
            <c:bubble3D val="0"/>
            <c:spPr>
              <a:solidFill>
                <a:srgbClr val="CC00CC"/>
              </a:solidFill>
            </c:spPr>
          </c:dPt>
          <c:dPt>
            <c:idx val="4"/>
            <c:bubble3D val="0"/>
            <c:spPr>
              <a:solidFill>
                <a:srgbClr val="FFFF00"/>
              </a:solidFill>
            </c:spPr>
          </c:dPt>
          <c:dPt>
            <c:idx val="6"/>
            <c:bubble3D val="0"/>
            <c:spPr>
              <a:solidFill>
                <a:srgbClr val="00FFFF"/>
              </a:solidFill>
            </c:spPr>
          </c:dPt>
          <c:dPt>
            <c:idx val="8"/>
            <c:bubble3D val="0"/>
            <c:spPr>
              <a:solidFill>
                <a:srgbClr val="66FF66"/>
              </a:solidFill>
            </c:spPr>
          </c:dPt>
          <c:dPt>
            <c:idx val="9"/>
            <c:bubble3D val="0"/>
            <c:spPr>
              <a:solidFill>
                <a:srgbClr val="F20000"/>
              </a:solidFill>
            </c:spPr>
          </c:dPt>
          <c:dPt>
            <c:idx val="13"/>
            <c:bubble3D val="0"/>
            <c:spPr>
              <a:solidFill>
                <a:srgbClr val="0000FF"/>
              </a:solidFill>
            </c:spPr>
          </c:dPt>
          <c:dPt>
            <c:idx val="14"/>
            <c:bubble3D val="0"/>
            <c:spPr>
              <a:solidFill>
                <a:srgbClr val="FF6600"/>
              </a:solidFill>
            </c:spPr>
          </c:dPt>
          <c:cat>
            <c:strRef>
              <c:f>Foglio3!$C$5:$C$19</c:f>
              <c:strCache>
                <c:ptCount val="15"/>
                <c:pt idx="0">
                  <c:v>AUSTRIA</c:v>
                </c:pt>
                <c:pt idx="1">
                  <c:v>BELGIUM</c:v>
                </c:pt>
                <c:pt idx="2">
                  <c:v>DENMARK</c:v>
                </c:pt>
                <c:pt idx="3">
                  <c:v>FRANCE</c:v>
                </c:pt>
                <c:pt idx="4">
                  <c:v>GERMANY</c:v>
                </c:pt>
                <c:pt idx="5">
                  <c:v>GREECE</c:v>
                </c:pt>
                <c:pt idx="6">
                  <c:v>ITALY</c:v>
                </c:pt>
                <c:pt idx="7">
                  <c:v>POLAND</c:v>
                </c:pt>
                <c:pt idx="8">
                  <c:v>PORTUGAL</c:v>
                </c:pt>
                <c:pt idx="9">
                  <c:v>SPAIN</c:v>
                </c:pt>
                <c:pt idx="10">
                  <c:v>SWEDEN</c:v>
                </c:pt>
                <c:pt idx="11">
                  <c:v>TAIWAN</c:v>
                </c:pt>
                <c:pt idx="12">
                  <c:v>TURKEY</c:v>
                </c:pt>
                <c:pt idx="13">
                  <c:v>UNITED KINGDOM</c:v>
                </c:pt>
                <c:pt idx="14">
                  <c:v>UNITED STATES</c:v>
                </c:pt>
              </c:strCache>
            </c:strRef>
          </c:cat>
          <c:val>
            <c:numRef>
              <c:f>Foglio3!$D$5:$D$19</c:f>
              <c:numCache>
                <c:formatCode>General</c:formatCode>
                <c:ptCount val="15"/>
                <c:pt idx="0">
                  <c:v>1</c:v>
                </c:pt>
                <c:pt idx="1">
                  <c:v>2</c:v>
                </c:pt>
                <c:pt idx="2">
                  <c:v>1</c:v>
                </c:pt>
                <c:pt idx="3">
                  <c:v>4</c:v>
                </c:pt>
                <c:pt idx="4">
                  <c:v>10</c:v>
                </c:pt>
                <c:pt idx="5">
                  <c:v>1</c:v>
                </c:pt>
                <c:pt idx="6">
                  <c:v>5</c:v>
                </c:pt>
                <c:pt idx="7">
                  <c:v>2</c:v>
                </c:pt>
                <c:pt idx="8">
                  <c:v>3</c:v>
                </c:pt>
                <c:pt idx="9">
                  <c:v>167</c:v>
                </c:pt>
                <c:pt idx="10">
                  <c:v>1</c:v>
                </c:pt>
                <c:pt idx="11">
                  <c:v>1</c:v>
                </c:pt>
                <c:pt idx="12">
                  <c:v>1</c:v>
                </c:pt>
                <c:pt idx="13">
                  <c:v>3</c:v>
                </c:pt>
                <c:pt idx="14">
                  <c:v>1</c:v>
                </c:pt>
              </c:numCache>
            </c:numRef>
          </c:val>
        </c:ser>
        <c:ser>
          <c:idx val="1"/>
          <c:order val="1"/>
          <c:cat>
            <c:strRef>
              <c:f>Foglio3!$H$4:$H$21</c:f>
              <c:strCache>
                <c:ptCount val="18"/>
                <c:pt idx="0">
                  <c:v>FINLAND</c:v>
                </c:pt>
                <c:pt idx="1">
                  <c:v>FRANCE</c:v>
                </c:pt>
                <c:pt idx="2">
                  <c:v>GERMANY</c:v>
                </c:pt>
                <c:pt idx="3">
                  <c:v>GREECE</c:v>
                </c:pt>
                <c:pt idx="4">
                  <c:v>ITALY</c:v>
                </c:pt>
                <c:pt idx="5">
                  <c:v>NETHERLANDS</c:v>
                </c:pt>
                <c:pt idx="6">
                  <c:v>NORWAY</c:v>
                </c:pt>
                <c:pt idx="7">
                  <c:v>POLAND</c:v>
                </c:pt>
                <c:pt idx="8">
                  <c:v>PORTUGAL</c:v>
                </c:pt>
                <c:pt idx="9">
                  <c:v>RUSSIAN FEDERATION</c:v>
                </c:pt>
                <c:pt idx="10">
                  <c:v>SERBIA AND MONTENEGRO</c:v>
                </c:pt>
                <c:pt idx="11">
                  <c:v>SLOVAKIA</c:v>
                </c:pt>
                <c:pt idx="12">
                  <c:v>SPAIN</c:v>
                </c:pt>
                <c:pt idx="13">
                  <c:v>SWEDEN</c:v>
                </c:pt>
                <c:pt idx="14">
                  <c:v>TAIWAN</c:v>
                </c:pt>
                <c:pt idx="15">
                  <c:v>UKRAINE</c:v>
                </c:pt>
                <c:pt idx="16">
                  <c:v>UNITED KINGDOM</c:v>
                </c:pt>
                <c:pt idx="17">
                  <c:v>UNITED STATES</c:v>
                </c:pt>
              </c:strCache>
            </c:strRef>
          </c:cat>
          <c:val>
            <c:numRef>
              <c:f>Foglio3!$I$4:$I$21</c:f>
              <c:numCache>
                <c:formatCode>General</c:formatCode>
                <c:ptCount val="18"/>
                <c:pt idx="0">
                  <c:v>2</c:v>
                </c:pt>
                <c:pt idx="1">
                  <c:v>6</c:v>
                </c:pt>
                <c:pt idx="2">
                  <c:v>31</c:v>
                </c:pt>
                <c:pt idx="3">
                  <c:v>12</c:v>
                </c:pt>
                <c:pt idx="4">
                  <c:v>34</c:v>
                </c:pt>
                <c:pt idx="5">
                  <c:v>5</c:v>
                </c:pt>
                <c:pt idx="6">
                  <c:v>1</c:v>
                </c:pt>
                <c:pt idx="7">
                  <c:v>4</c:v>
                </c:pt>
                <c:pt idx="8">
                  <c:v>11</c:v>
                </c:pt>
                <c:pt idx="9">
                  <c:v>5</c:v>
                </c:pt>
                <c:pt idx="10">
                  <c:v>6</c:v>
                </c:pt>
                <c:pt idx="11">
                  <c:v>4</c:v>
                </c:pt>
                <c:pt idx="12">
                  <c:v>467</c:v>
                </c:pt>
                <c:pt idx="13">
                  <c:v>1</c:v>
                </c:pt>
                <c:pt idx="14">
                  <c:v>2</c:v>
                </c:pt>
                <c:pt idx="15">
                  <c:v>1</c:v>
                </c:pt>
                <c:pt idx="16">
                  <c:v>9</c:v>
                </c:pt>
                <c:pt idx="17">
                  <c:v>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1.5638889059621772E-2"/>
          <c:y val="1.6943284263380123E-2"/>
          <c:w val="0.23128771200243994"/>
          <c:h val="0.7378352162501427"/>
        </c:manualLayout>
      </c:layout>
      <c:overlay val="0"/>
      <c:spPr>
        <a:solidFill>
          <a:schemeClr val="bg1">
            <a:lumMod val="50000"/>
            <a:lumOff val="50000"/>
          </a:schemeClr>
        </a:solidFill>
      </c:spPr>
      <c:txPr>
        <a:bodyPr/>
        <a:lstStyle/>
        <a:p>
          <a:pPr>
            <a:defRPr sz="1050"/>
          </a:pPr>
          <a:endParaRPr lang="en-US"/>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594F41-28A8-4BD3-8A24-42C2A8C3CBCF}"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2AC2EEC7-7903-440E-88D1-DB613AFDC742}">
      <dgm:prSet phldrT="[Testo]"/>
      <dgm:spPr/>
      <dgm:t>
        <a:bodyPr/>
        <a:lstStyle/>
        <a:p>
          <a:r>
            <a:rPr lang="it-IT" dirty="0" err="1" smtClean="0"/>
            <a:t>NbTi</a:t>
          </a:r>
          <a:endParaRPr lang="en-US" dirty="0"/>
        </a:p>
      </dgm:t>
    </dgm:pt>
    <dgm:pt modelId="{1BEA8C94-E3A3-4730-8205-607D067C306E}" type="parTrans" cxnId="{A7FA6A39-AE30-4027-933C-A7CC43B9759C}">
      <dgm:prSet/>
      <dgm:spPr/>
      <dgm:t>
        <a:bodyPr/>
        <a:lstStyle/>
        <a:p>
          <a:endParaRPr lang="en-US"/>
        </a:p>
      </dgm:t>
    </dgm:pt>
    <dgm:pt modelId="{A26B7975-C7BB-4238-A33F-295475F167E0}" type="sibTrans" cxnId="{A7FA6A39-AE30-4027-933C-A7CC43B9759C}">
      <dgm:prSet/>
      <dgm:spPr/>
      <dgm:t>
        <a:bodyPr/>
        <a:lstStyle/>
        <a:p>
          <a:endParaRPr lang="en-US"/>
        </a:p>
      </dgm:t>
    </dgm:pt>
    <dgm:pt modelId="{8BC3FD2D-A5EE-4F1A-87E6-F46C1A4D2159}">
      <dgm:prSet phldrT="[Testo]" custT="1"/>
      <dgm:spPr/>
      <dgm:t>
        <a:bodyPr/>
        <a:lstStyle/>
        <a:p>
          <a:r>
            <a:rPr lang="it-IT" sz="1800" dirty="0" err="1" smtClean="0"/>
            <a:t>Robust</a:t>
          </a:r>
          <a:r>
            <a:rPr lang="it-IT" sz="1800" dirty="0" smtClean="0"/>
            <a:t>, </a:t>
          </a:r>
          <a:r>
            <a:rPr lang="it-IT" sz="1800" dirty="0" err="1" smtClean="0"/>
            <a:t>ductile</a:t>
          </a:r>
          <a:r>
            <a:rPr lang="it-IT" sz="1800" dirty="0" smtClean="0"/>
            <a:t>, </a:t>
          </a:r>
          <a:r>
            <a:rPr lang="it-IT" sz="1800" dirty="0" err="1" smtClean="0"/>
            <a:t>well</a:t>
          </a:r>
          <a:r>
            <a:rPr lang="it-IT" sz="1800" dirty="0" smtClean="0"/>
            <a:t> </a:t>
          </a:r>
          <a:r>
            <a:rPr lang="it-IT" sz="1800" dirty="0" err="1" smtClean="0"/>
            <a:t>extablished</a:t>
          </a:r>
          <a:r>
            <a:rPr lang="it-IT" sz="1800" dirty="0" smtClean="0"/>
            <a:t> and </a:t>
          </a:r>
          <a:r>
            <a:rPr lang="it-IT" sz="1800" dirty="0" err="1" smtClean="0"/>
            <a:t>used</a:t>
          </a:r>
          <a:r>
            <a:rPr lang="it-IT" sz="1800" dirty="0" smtClean="0"/>
            <a:t> </a:t>
          </a:r>
          <a:r>
            <a:rPr lang="it-IT" sz="1800" dirty="0" err="1" smtClean="0"/>
            <a:t>techology</a:t>
          </a:r>
          <a:endParaRPr lang="en-US" sz="1800" dirty="0"/>
        </a:p>
      </dgm:t>
    </dgm:pt>
    <dgm:pt modelId="{66C4CC0D-B98D-4CA1-A282-A403AE5AE31D}" type="parTrans" cxnId="{08E103E7-7DEB-41B1-862E-D8B6C6B10378}">
      <dgm:prSet/>
      <dgm:spPr/>
      <dgm:t>
        <a:bodyPr/>
        <a:lstStyle/>
        <a:p>
          <a:endParaRPr lang="en-US"/>
        </a:p>
      </dgm:t>
    </dgm:pt>
    <dgm:pt modelId="{D50BD649-FAE7-4962-91F1-61C44381B882}" type="sibTrans" cxnId="{08E103E7-7DEB-41B1-862E-D8B6C6B10378}">
      <dgm:prSet/>
      <dgm:spPr/>
      <dgm:t>
        <a:bodyPr/>
        <a:lstStyle/>
        <a:p>
          <a:endParaRPr lang="en-US"/>
        </a:p>
      </dgm:t>
    </dgm:pt>
    <dgm:pt modelId="{5249F3A6-DF31-4B86-BF4B-8F2A59DACCC6}">
      <dgm:prSet phldrT="[Testo]" custT="1"/>
      <dgm:spPr/>
      <dgm:t>
        <a:bodyPr/>
        <a:lstStyle/>
        <a:p>
          <a:r>
            <a:rPr lang="it-IT" sz="1800" dirty="0" smtClean="0"/>
            <a:t>B &lt; 10 T</a:t>
          </a:r>
          <a:endParaRPr lang="en-US" sz="1800" dirty="0"/>
        </a:p>
      </dgm:t>
    </dgm:pt>
    <dgm:pt modelId="{976F10C5-A984-4054-B97B-CB769CC8E3BC}" type="parTrans" cxnId="{CF48030A-E976-42C6-92E5-26B97A2EFB8B}">
      <dgm:prSet/>
      <dgm:spPr/>
      <dgm:t>
        <a:bodyPr/>
        <a:lstStyle/>
        <a:p>
          <a:endParaRPr lang="en-US"/>
        </a:p>
      </dgm:t>
    </dgm:pt>
    <dgm:pt modelId="{773B50F9-EF11-4045-849D-27CA11DA5F59}" type="sibTrans" cxnId="{CF48030A-E976-42C6-92E5-26B97A2EFB8B}">
      <dgm:prSet/>
      <dgm:spPr/>
      <dgm:t>
        <a:bodyPr/>
        <a:lstStyle/>
        <a:p>
          <a:endParaRPr lang="en-US"/>
        </a:p>
      </dgm:t>
    </dgm:pt>
    <dgm:pt modelId="{0B58D7CD-4802-4F20-B853-25982C464B08}">
      <dgm:prSet phldrT="[Testo]"/>
      <dgm:spPr/>
      <dgm:t>
        <a:bodyPr/>
        <a:lstStyle/>
        <a:p>
          <a:r>
            <a:rPr lang="it-IT" dirty="0" smtClean="0"/>
            <a:t>Nb</a:t>
          </a:r>
          <a:r>
            <a:rPr lang="it-IT" baseline="-25000" dirty="0" smtClean="0"/>
            <a:t>3</a:t>
          </a:r>
          <a:r>
            <a:rPr lang="it-IT" dirty="0" smtClean="0"/>
            <a:t>Sn</a:t>
          </a:r>
          <a:endParaRPr lang="en-US" dirty="0"/>
        </a:p>
      </dgm:t>
    </dgm:pt>
    <dgm:pt modelId="{B9CB8D7F-9806-42A7-A56D-BD2850CF7E7E}" type="parTrans" cxnId="{D4AB8F03-F8DD-4BA8-AE02-E4F190919FD6}">
      <dgm:prSet/>
      <dgm:spPr/>
      <dgm:t>
        <a:bodyPr/>
        <a:lstStyle/>
        <a:p>
          <a:endParaRPr lang="en-US"/>
        </a:p>
      </dgm:t>
    </dgm:pt>
    <dgm:pt modelId="{1D0C6812-2E63-4D89-AFDF-070A92971057}" type="sibTrans" cxnId="{D4AB8F03-F8DD-4BA8-AE02-E4F190919FD6}">
      <dgm:prSet/>
      <dgm:spPr/>
      <dgm:t>
        <a:bodyPr/>
        <a:lstStyle/>
        <a:p>
          <a:endParaRPr lang="en-US"/>
        </a:p>
      </dgm:t>
    </dgm:pt>
    <dgm:pt modelId="{CF52D376-6CB2-443E-B4B6-6EECF1791510}">
      <dgm:prSet phldrT="[Testo]" custT="1"/>
      <dgm:spPr/>
      <dgm:t>
        <a:bodyPr/>
        <a:lstStyle/>
        <a:p>
          <a:r>
            <a:rPr lang="it-IT" sz="1800" dirty="0" err="1" smtClean="0"/>
            <a:t>Heat</a:t>
          </a:r>
          <a:r>
            <a:rPr lang="it-IT" sz="1800" dirty="0" smtClean="0"/>
            <a:t> treatment, </a:t>
          </a:r>
          <a:r>
            <a:rPr lang="it-IT" sz="1800" dirty="0" err="1" smtClean="0"/>
            <a:t>brittleness</a:t>
          </a:r>
          <a:endParaRPr lang="en-US" sz="1800" dirty="0"/>
        </a:p>
      </dgm:t>
    </dgm:pt>
    <dgm:pt modelId="{D6CDFE75-2866-4401-AA29-88871411963B}" type="parTrans" cxnId="{026C8A42-7806-4043-8F25-463FAC1CEFAA}">
      <dgm:prSet/>
      <dgm:spPr/>
      <dgm:t>
        <a:bodyPr/>
        <a:lstStyle/>
        <a:p>
          <a:endParaRPr lang="en-US"/>
        </a:p>
      </dgm:t>
    </dgm:pt>
    <dgm:pt modelId="{060203B0-3EC9-40A5-AF1F-8E4D91559AA4}" type="sibTrans" cxnId="{026C8A42-7806-4043-8F25-463FAC1CEFAA}">
      <dgm:prSet/>
      <dgm:spPr/>
      <dgm:t>
        <a:bodyPr/>
        <a:lstStyle/>
        <a:p>
          <a:endParaRPr lang="en-US"/>
        </a:p>
      </dgm:t>
    </dgm:pt>
    <dgm:pt modelId="{6B8ABEB5-C52F-4D6E-9140-AF5997A1C652}">
      <dgm:prSet phldrT="[Testo]" custT="1"/>
      <dgm:spPr/>
      <dgm:t>
        <a:bodyPr/>
        <a:lstStyle/>
        <a:p>
          <a:r>
            <a:rPr lang="it-IT" sz="1800" dirty="0" smtClean="0"/>
            <a:t>B &lt; 15 T</a:t>
          </a:r>
          <a:endParaRPr lang="en-US" sz="1800" dirty="0"/>
        </a:p>
      </dgm:t>
    </dgm:pt>
    <dgm:pt modelId="{F9E46ED6-973D-43DE-8E00-73B8F8B2413C}" type="parTrans" cxnId="{F8F8371C-813F-4F4B-8F28-60DFEFA7FF0D}">
      <dgm:prSet/>
      <dgm:spPr/>
      <dgm:t>
        <a:bodyPr/>
        <a:lstStyle/>
        <a:p>
          <a:endParaRPr lang="en-US"/>
        </a:p>
      </dgm:t>
    </dgm:pt>
    <dgm:pt modelId="{8E17B94F-BE08-4D1B-A061-B5DC82334EEC}" type="sibTrans" cxnId="{F8F8371C-813F-4F4B-8F28-60DFEFA7FF0D}">
      <dgm:prSet/>
      <dgm:spPr/>
      <dgm:t>
        <a:bodyPr/>
        <a:lstStyle/>
        <a:p>
          <a:endParaRPr lang="en-US"/>
        </a:p>
      </dgm:t>
    </dgm:pt>
    <dgm:pt modelId="{6277C6C2-5A60-40B3-BEC5-6E458A3486F3}">
      <dgm:prSet phldrT="[Testo]"/>
      <dgm:spPr/>
      <dgm:t>
        <a:bodyPr/>
        <a:lstStyle/>
        <a:p>
          <a:r>
            <a:rPr lang="it-IT" dirty="0" smtClean="0"/>
            <a:t>HTS</a:t>
          </a:r>
          <a:endParaRPr lang="en-US" dirty="0"/>
        </a:p>
      </dgm:t>
    </dgm:pt>
    <dgm:pt modelId="{15F23FDA-FB16-42EF-87E0-0A7D4F11D3F0}" type="parTrans" cxnId="{894B0D4D-CB41-45BA-B850-840EFA41F28F}">
      <dgm:prSet/>
      <dgm:spPr/>
      <dgm:t>
        <a:bodyPr/>
        <a:lstStyle/>
        <a:p>
          <a:endParaRPr lang="en-US"/>
        </a:p>
      </dgm:t>
    </dgm:pt>
    <dgm:pt modelId="{003523AB-E9E8-4F2F-AB5A-03C396B73A29}" type="sibTrans" cxnId="{894B0D4D-CB41-45BA-B850-840EFA41F28F}">
      <dgm:prSet/>
      <dgm:spPr/>
      <dgm:t>
        <a:bodyPr/>
        <a:lstStyle/>
        <a:p>
          <a:endParaRPr lang="en-US"/>
        </a:p>
      </dgm:t>
    </dgm:pt>
    <dgm:pt modelId="{DE5B6A07-7AEE-41D7-8752-FF79D6EC8EE8}">
      <dgm:prSet phldrT="[Testo]" custT="1"/>
      <dgm:spPr/>
      <dgm:t>
        <a:bodyPr/>
        <a:lstStyle/>
        <a:p>
          <a:r>
            <a:rPr lang="it-IT" sz="1800" dirty="0" smtClean="0"/>
            <a:t>B up to 45 T</a:t>
          </a:r>
          <a:endParaRPr lang="en-US" sz="1800" dirty="0"/>
        </a:p>
      </dgm:t>
    </dgm:pt>
    <dgm:pt modelId="{3BAE7227-580C-44ED-90A5-2CBFF3F45FD0}" type="parTrans" cxnId="{42DD43FD-EE12-4657-B248-829F51B1A143}">
      <dgm:prSet/>
      <dgm:spPr/>
      <dgm:t>
        <a:bodyPr/>
        <a:lstStyle/>
        <a:p>
          <a:endParaRPr lang="en-US"/>
        </a:p>
      </dgm:t>
    </dgm:pt>
    <dgm:pt modelId="{182F66AC-ECFA-4DFE-9398-195469EFD7D6}" type="sibTrans" cxnId="{42DD43FD-EE12-4657-B248-829F51B1A143}">
      <dgm:prSet/>
      <dgm:spPr/>
      <dgm:t>
        <a:bodyPr/>
        <a:lstStyle/>
        <a:p>
          <a:endParaRPr lang="en-US"/>
        </a:p>
      </dgm:t>
    </dgm:pt>
    <dgm:pt modelId="{F6466C1C-5D26-4CE3-8079-2D816C099D6E}">
      <dgm:prSet phldrT="[Testo]"/>
      <dgm:spPr/>
      <dgm:t>
        <a:bodyPr/>
        <a:lstStyle/>
        <a:p>
          <a:endParaRPr lang="en-US" sz="1200" dirty="0"/>
        </a:p>
      </dgm:t>
    </dgm:pt>
    <dgm:pt modelId="{A3D71AFD-622A-4E08-B1F6-7FFCB2A92117}" type="parTrans" cxnId="{B119E5A7-22F2-4796-B689-BD7D95235AF8}">
      <dgm:prSet/>
      <dgm:spPr/>
      <dgm:t>
        <a:bodyPr/>
        <a:lstStyle/>
        <a:p>
          <a:endParaRPr lang="en-US"/>
        </a:p>
      </dgm:t>
    </dgm:pt>
    <dgm:pt modelId="{E44B39FC-BAD5-45DA-9974-0B118C191F18}" type="sibTrans" cxnId="{B119E5A7-22F2-4796-B689-BD7D95235AF8}">
      <dgm:prSet/>
      <dgm:spPr/>
      <dgm:t>
        <a:bodyPr/>
        <a:lstStyle/>
        <a:p>
          <a:endParaRPr lang="en-US"/>
        </a:p>
      </dgm:t>
    </dgm:pt>
    <dgm:pt modelId="{5F4B0F88-7371-4459-8349-95C4581E405C}">
      <dgm:prSet phldrT="[Testo]" custT="1"/>
      <dgm:spPr/>
      <dgm:t>
        <a:bodyPr/>
        <a:lstStyle/>
        <a:p>
          <a:r>
            <a:rPr lang="it-IT" sz="1800" dirty="0" smtClean="0"/>
            <a:t>To be </a:t>
          </a:r>
          <a:r>
            <a:rPr lang="it-IT" sz="1800" dirty="0" err="1" smtClean="0"/>
            <a:t>used</a:t>
          </a:r>
          <a:r>
            <a:rPr lang="it-IT" sz="1800" dirty="0" smtClean="0"/>
            <a:t> in HL-LHC</a:t>
          </a:r>
          <a:endParaRPr lang="en-US" sz="1800" dirty="0"/>
        </a:p>
      </dgm:t>
    </dgm:pt>
    <dgm:pt modelId="{ACC7B9A6-BCC3-4C10-88A5-51397D45A515}" type="parTrans" cxnId="{3A8110FB-7709-4E43-A096-C6463C35DBA3}">
      <dgm:prSet/>
      <dgm:spPr/>
      <dgm:t>
        <a:bodyPr/>
        <a:lstStyle/>
        <a:p>
          <a:endParaRPr lang="en-US"/>
        </a:p>
      </dgm:t>
    </dgm:pt>
    <dgm:pt modelId="{B309D2B4-8EBE-4E10-BF53-04CA8EE4DD64}" type="sibTrans" cxnId="{3A8110FB-7709-4E43-A096-C6463C35DBA3}">
      <dgm:prSet/>
      <dgm:spPr/>
      <dgm:t>
        <a:bodyPr/>
        <a:lstStyle/>
        <a:p>
          <a:endParaRPr lang="en-US"/>
        </a:p>
      </dgm:t>
    </dgm:pt>
    <dgm:pt modelId="{9EC8DB3A-BED0-4FC2-A616-BBBA0F80D4A8}">
      <dgm:prSet phldrT="[Testo]" custT="1"/>
      <dgm:spPr/>
      <dgm:t>
        <a:bodyPr/>
        <a:lstStyle/>
        <a:p>
          <a:r>
            <a:rPr lang="it-IT" sz="1800" dirty="0" smtClean="0"/>
            <a:t>R&amp;D on </a:t>
          </a:r>
          <a:r>
            <a:rPr lang="it-IT" sz="1800" dirty="0" err="1" smtClean="0"/>
            <a:t>wires</a:t>
          </a:r>
          <a:r>
            <a:rPr lang="it-IT" sz="1800" dirty="0" smtClean="0"/>
            <a:t> , </a:t>
          </a:r>
          <a:r>
            <a:rPr lang="it-IT" sz="1800" dirty="0" err="1" smtClean="0"/>
            <a:t>still</a:t>
          </a:r>
          <a:r>
            <a:rPr lang="it-IT" sz="1800" dirty="0" smtClean="0"/>
            <a:t> long road for High </a:t>
          </a:r>
          <a:r>
            <a:rPr lang="it-IT" sz="1800" dirty="0" err="1" smtClean="0"/>
            <a:t>fields</a:t>
          </a:r>
          <a:r>
            <a:rPr lang="it-IT" sz="1800" dirty="0" smtClean="0"/>
            <a:t> </a:t>
          </a:r>
          <a:r>
            <a:rPr lang="it-IT" sz="1800" dirty="0" err="1" smtClean="0"/>
            <a:t>magnets</a:t>
          </a:r>
          <a:endParaRPr lang="en-US" sz="1800" dirty="0"/>
        </a:p>
      </dgm:t>
    </dgm:pt>
    <dgm:pt modelId="{8E26DC94-BCBB-4833-887F-28E01595F163}" type="parTrans" cxnId="{2C5E76F2-DFDB-491E-AC9C-9EDF21EBFB43}">
      <dgm:prSet/>
      <dgm:spPr/>
      <dgm:t>
        <a:bodyPr/>
        <a:lstStyle/>
        <a:p>
          <a:endParaRPr lang="en-US"/>
        </a:p>
      </dgm:t>
    </dgm:pt>
    <dgm:pt modelId="{2D092E81-D8F1-4614-BE6F-C87F6AE4C83F}" type="sibTrans" cxnId="{2C5E76F2-DFDB-491E-AC9C-9EDF21EBFB43}">
      <dgm:prSet/>
      <dgm:spPr/>
      <dgm:t>
        <a:bodyPr/>
        <a:lstStyle/>
        <a:p>
          <a:endParaRPr lang="en-US"/>
        </a:p>
      </dgm:t>
    </dgm:pt>
    <dgm:pt modelId="{524DDED2-B057-4712-ABE4-D14ABEB5A681}">
      <dgm:prSet phldrT="[Testo]" custT="1"/>
      <dgm:spPr/>
      <dgm:t>
        <a:bodyPr/>
        <a:lstStyle/>
        <a:p>
          <a:r>
            <a:rPr lang="it-IT" sz="1800" dirty="0" err="1" smtClean="0"/>
            <a:t>Challenges</a:t>
          </a:r>
          <a:r>
            <a:rPr lang="it-IT" sz="1800" dirty="0" smtClean="0"/>
            <a:t>: </a:t>
          </a:r>
          <a:r>
            <a:rPr lang="it-IT" sz="1800" dirty="0" err="1" smtClean="0"/>
            <a:t>Mechanical</a:t>
          </a:r>
          <a:r>
            <a:rPr lang="it-IT" sz="1800" dirty="0" smtClean="0"/>
            <a:t> </a:t>
          </a:r>
          <a:r>
            <a:rPr lang="it-IT" sz="1800" dirty="0" err="1" smtClean="0"/>
            <a:t>weakness</a:t>
          </a:r>
          <a:r>
            <a:rPr lang="it-IT" sz="1800" dirty="0" smtClean="0"/>
            <a:t>, </a:t>
          </a:r>
          <a:r>
            <a:rPr lang="it-IT" sz="1800" dirty="0" err="1" smtClean="0"/>
            <a:t>unit</a:t>
          </a:r>
          <a:r>
            <a:rPr lang="it-IT" sz="1800" dirty="0" smtClean="0"/>
            <a:t> </a:t>
          </a:r>
          <a:r>
            <a:rPr lang="it-IT" sz="1800" dirty="0" err="1" smtClean="0"/>
            <a:t>length</a:t>
          </a:r>
          <a:r>
            <a:rPr lang="it-IT" sz="1800" dirty="0" smtClean="0"/>
            <a:t>, </a:t>
          </a:r>
          <a:r>
            <a:rPr lang="it-IT" sz="1800" dirty="0" err="1" smtClean="0"/>
            <a:t>quench</a:t>
          </a:r>
          <a:r>
            <a:rPr lang="it-IT" sz="1800" dirty="0" smtClean="0"/>
            <a:t> </a:t>
          </a:r>
          <a:r>
            <a:rPr lang="it-IT" sz="1800" dirty="0" err="1" smtClean="0"/>
            <a:t>detection</a:t>
          </a:r>
          <a:r>
            <a:rPr lang="it-IT" sz="1800" dirty="0" smtClean="0"/>
            <a:t> and </a:t>
          </a:r>
          <a:r>
            <a:rPr lang="it-IT" sz="1800" dirty="0" err="1" smtClean="0"/>
            <a:t>protection</a:t>
          </a:r>
          <a:endParaRPr lang="en-US" sz="1800" dirty="0"/>
        </a:p>
      </dgm:t>
    </dgm:pt>
    <dgm:pt modelId="{BF78184D-1C89-400F-9260-27D0323AFF99}" type="parTrans" cxnId="{226D8911-BCC2-48B0-8AA8-0DE2C955B10C}">
      <dgm:prSet/>
      <dgm:spPr/>
      <dgm:t>
        <a:bodyPr/>
        <a:lstStyle/>
        <a:p>
          <a:endParaRPr lang="en-US"/>
        </a:p>
      </dgm:t>
    </dgm:pt>
    <dgm:pt modelId="{00FBAF0F-0059-4745-A0CB-C58EFFBB703A}" type="sibTrans" cxnId="{226D8911-BCC2-48B0-8AA8-0DE2C955B10C}">
      <dgm:prSet/>
      <dgm:spPr/>
      <dgm:t>
        <a:bodyPr/>
        <a:lstStyle/>
        <a:p>
          <a:endParaRPr lang="en-US"/>
        </a:p>
      </dgm:t>
    </dgm:pt>
    <dgm:pt modelId="{B3D8C58A-8217-4C50-B6FE-91A2EE1D9E6F}">
      <dgm:prSet/>
      <dgm:spPr/>
      <dgm:t>
        <a:bodyPr/>
        <a:lstStyle/>
        <a:p>
          <a:r>
            <a:rPr lang="it-IT" dirty="0" smtClean="0"/>
            <a:t>Nb</a:t>
          </a:r>
          <a:r>
            <a:rPr lang="it-IT" baseline="-25000" dirty="0" smtClean="0"/>
            <a:t>3</a:t>
          </a:r>
          <a:r>
            <a:rPr lang="it-IT" dirty="0" smtClean="0"/>
            <a:t>AL</a:t>
          </a:r>
          <a:endParaRPr lang="en-US" dirty="0"/>
        </a:p>
      </dgm:t>
    </dgm:pt>
    <dgm:pt modelId="{56709E89-446F-4437-96D1-CE2C0A9D13D0}" type="parTrans" cxnId="{24FE2D62-BCF0-4142-8373-39C4F9FE29FA}">
      <dgm:prSet/>
      <dgm:spPr/>
      <dgm:t>
        <a:bodyPr/>
        <a:lstStyle/>
        <a:p>
          <a:endParaRPr lang="en-US"/>
        </a:p>
      </dgm:t>
    </dgm:pt>
    <dgm:pt modelId="{07E07DC1-CC63-4C6D-8D77-8844C0ED7A89}" type="sibTrans" cxnId="{24FE2D62-BCF0-4142-8373-39C4F9FE29FA}">
      <dgm:prSet/>
      <dgm:spPr/>
      <dgm:t>
        <a:bodyPr/>
        <a:lstStyle/>
        <a:p>
          <a:endParaRPr lang="en-US"/>
        </a:p>
      </dgm:t>
    </dgm:pt>
    <dgm:pt modelId="{1A35A772-CB79-466D-8BE2-5CF537A33443}">
      <dgm:prSet custT="1"/>
      <dgm:spPr/>
      <dgm:t>
        <a:bodyPr/>
        <a:lstStyle/>
        <a:p>
          <a:r>
            <a:rPr lang="it-IT" sz="1800" dirty="0" smtClean="0"/>
            <a:t>KEK, Hitachi</a:t>
          </a:r>
          <a:endParaRPr lang="en-US" sz="1800" dirty="0"/>
        </a:p>
      </dgm:t>
    </dgm:pt>
    <dgm:pt modelId="{061C3D0E-87F1-48F1-A193-D6E11AF798D7}" type="parTrans" cxnId="{9629AE51-F503-403B-8078-53730C51E248}">
      <dgm:prSet/>
      <dgm:spPr/>
      <dgm:t>
        <a:bodyPr/>
        <a:lstStyle/>
        <a:p>
          <a:endParaRPr lang="en-US"/>
        </a:p>
      </dgm:t>
    </dgm:pt>
    <dgm:pt modelId="{3C3B7E27-405D-4815-AFBD-3AA60B1D0871}" type="sibTrans" cxnId="{9629AE51-F503-403B-8078-53730C51E248}">
      <dgm:prSet/>
      <dgm:spPr/>
      <dgm:t>
        <a:bodyPr/>
        <a:lstStyle/>
        <a:p>
          <a:endParaRPr lang="en-US"/>
        </a:p>
      </dgm:t>
    </dgm:pt>
    <dgm:pt modelId="{5C58667D-6C6E-46F1-9D83-C398CF9C92BF}">
      <dgm:prSet custT="1"/>
      <dgm:spPr/>
      <dgm:t>
        <a:bodyPr/>
        <a:lstStyle/>
        <a:p>
          <a:r>
            <a:rPr lang="it-IT" sz="1800" dirty="0" err="1" smtClean="0"/>
            <a:t>Subscale</a:t>
          </a:r>
          <a:r>
            <a:rPr lang="it-IT" sz="1800" dirty="0" smtClean="0"/>
            <a:t> </a:t>
          </a:r>
          <a:r>
            <a:rPr lang="it-IT" sz="1800" dirty="0" err="1" smtClean="0"/>
            <a:t>Magnet</a:t>
          </a:r>
          <a:r>
            <a:rPr lang="it-IT" sz="1800" dirty="0" smtClean="0"/>
            <a:t> for </a:t>
          </a:r>
          <a:r>
            <a:rPr lang="it-IT" sz="1800" dirty="0" err="1" smtClean="0"/>
            <a:t>demonstration</a:t>
          </a:r>
          <a:r>
            <a:rPr lang="it-IT" sz="1800" dirty="0" smtClean="0"/>
            <a:t> (B = 13 T)</a:t>
          </a:r>
          <a:endParaRPr lang="en-US" sz="1800" dirty="0"/>
        </a:p>
      </dgm:t>
    </dgm:pt>
    <dgm:pt modelId="{9EDD8A4A-CD37-4BCC-94F0-60424CE25287}" type="parTrans" cxnId="{85FC0AA4-B8B6-4640-95C6-BCBFB1667EBE}">
      <dgm:prSet/>
      <dgm:spPr/>
      <dgm:t>
        <a:bodyPr/>
        <a:lstStyle/>
        <a:p>
          <a:endParaRPr lang="en-US"/>
        </a:p>
      </dgm:t>
    </dgm:pt>
    <dgm:pt modelId="{8F102F02-CAD7-4D2A-90B7-15315080DFE5}" type="sibTrans" cxnId="{85FC0AA4-B8B6-4640-95C6-BCBFB1667EBE}">
      <dgm:prSet/>
      <dgm:spPr/>
      <dgm:t>
        <a:bodyPr/>
        <a:lstStyle/>
        <a:p>
          <a:endParaRPr lang="en-US"/>
        </a:p>
      </dgm:t>
    </dgm:pt>
    <dgm:pt modelId="{04C42F47-9337-4E3D-987B-FFD18EF3B6AA}">
      <dgm:prSet phldrT="[Testo]" custT="1"/>
      <dgm:spPr/>
      <dgm:t>
        <a:bodyPr/>
        <a:lstStyle/>
        <a:p>
          <a:r>
            <a:rPr lang="it-IT" sz="1800" dirty="0" smtClean="0"/>
            <a:t>Cable production </a:t>
          </a:r>
          <a:r>
            <a:rPr lang="it-IT" sz="1800" dirty="0" err="1" smtClean="0"/>
            <a:t>advanced</a:t>
          </a:r>
          <a:endParaRPr lang="en-US" sz="1800" dirty="0"/>
        </a:p>
      </dgm:t>
    </dgm:pt>
    <dgm:pt modelId="{DD984D45-769E-4FF9-822E-6715BF1A6521}" type="parTrans" cxnId="{D9664844-C15C-429E-A116-B8D583245F67}">
      <dgm:prSet/>
      <dgm:spPr/>
      <dgm:t>
        <a:bodyPr/>
        <a:lstStyle/>
        <a:p>
          <a:endParaRPr lang="en-US"/>
        </a:p>
      </dgm:t>
    </dgm:pt>
    <dgm:pt modelId="{83F9D2CD-8C12-4536-8695-A936EF6D0A63}" type="sibTrans" cxnId="{D9664844-C15C-429E-A116-B8D583245F67}">
      <dgm:prSet/>
      <dgm:spPr/>
      <dgm:t>
        <a:bodyPr/>
        <a:lstStyle/>
        <a:p>
          <a:endParaRPr lang="en-US"/>
        </a:p>
      </dgm:t>
    </dgm:pt>
    <dgm:pt modelId="{F5E45BA2-CA95-42B3-964B-26776A34487E}" type="pres">
      <dgm:prSet presAssocID="{02594F41-28A8-4BD3-8A24-42C2A8C3CBCF}" presName="Name0" presStyleCnt="0">
        <dgm:presLayoutVars>
          <dgm:dir/>
          <dgm:animLvl val="lvl"/>
          <dgm:resizeHandles val="exact"/>
        </dgm:presLayoutVars>
      </dgm:prSet>
      <dgm:spPr/>
      <dgm:t>
        <a:bodyPr/>
        <a:lstStyle/>
        <a:p>
          <a:endParaRPr lang="en-US"/>
        </a:p>
      </dgm:t>
    </dgm:pt>
    <dgm:pt modelId="{5F877E6B-96CB-4696-97BB-F73C1B467F97}" type="pres">
      <dgm:prSet presAssocID="{2AC2EEC7-7903-440E-88D1-DB613AFDC742}" presName="linNode" presStyleCnt="0"/>
      <dgm:spPr/>
    </dgm:pt>
    <dgm:pt modelId="{EA09F8D6-403F-44AC-9ABD-9B12D7387210}" type="pres">
      <dgm:prSet presAssocID="{2AC2EEC7-7903-440E-88D1-DB613AFDC742}" presName="parentText" presStyleLbl="node1" presStyleIdx="0" presStyleCnt="4" custScaleX="69517" custLinFactNeighborX="537" custLinFactNeighborY="-61">
        <dgm:presLayoutVars>
          <dgm:chMax val="1"/>
          <dgm:bulletEnabled val="1"/>
        </dgm:presLayoutVars>
      </dgm:prSet>
      <dgm:spPr/>
      <dgm:t>
        <a:bodyPr/>
        <a:lstStyle/>
        <a:p>
          <a:endParaRPr lang="en-US"/>
        </a:p>
      </dgm:t>
    </dgm:pt>
    <dgm:pt modelId="{69E85355-9B0F-43BE-BCE2-78BEEC56D95A}" type="pres">
      <dgm:prSet presAssocID="{2AC2EEC7-7903-440E-88D1-DB613AFDC742}" presName="descendantText" presStyleLbl="alignAccFollowNode1" presStyleIdx="0" presStyleCnt="4" custScaleX="114975">
        <dgm:presLayoutVars>
          <dgm:bulletEnabled val="1"/>
        </dgm:presLayoutVars>
      </dgm:prSet>
      <dgm:spPr/>
      <dgm:t>
        <a:bodyPr/>
        <a:lstStyle/>
        <a:p>
          <a:endParaRPr lang="en-US"/>
        </a:p>
      </dgm:t>
    </dgm:pt>
    <dgm:pt modelId="{8416B571-2D14-4F4D-A15D-4B7F8A689B93}" type="pres">
      <dgm:prSet presAssocID="{A26B7975-C7BB-4238-A33F-295475F167E0}" presName="sp" presStyleCnt="0"/>
      <dgm:spPr/>
    </dgm:pt>
    <dgm:pt modelId="{5C42D17F-72B0-40A0-99DE-B25B2210421F}" type="pres">
      <dgm:prSet presAssocID="{0B58D7CD-4802-4F20-B853-25982C464B08}" presName="linNode" presStyleCnt="0"/>
      <dgm:spPr/>
    </dgm:pt>
    <dgm:pt modelId="{14B19DD0-3DF0-40D0-A4A4-8024D775ED76}" type="pres">
      <dgm:prSet presAssocID="{0B58D7CD-4802-4F20-B853-25982C464B08}" presName="parentText" presStyleLbl="node1" presStyleIdx="1" presStyleCnt="4" custScaleX="69487" custScaleY="108631">
        <dgm:presLayoutVars>
          <dgm:chMax val="1"/>
          <dgm:bulletEnabled val="1"/>
        </dgm:presLayoutVars>
      </dgm:prSet>
      <dgm:spPr/>
      <dgm:t>
        <a:bodyPr/>
        <a:lstStyle/>
        <a:p>
          <a:endParaRPr lang="en-US"/>
        </a:p>
      </dgm:t>
    </dgm:pt>
    <dgm:pt modelId="{764823C4-7E08-4075-A054-3CEB09CF5868}" type="pres">
      <dgm:prSet presAssocID="{0B58D7CD-4802-4F20-B853-25982C464B08}" presName="descendantText" presStyleLbl="alignAccFollowNode1" presStyleIdx="1" presStyleCnt="4" custScaleY="186370">
        <dgm:presLayoutVars>
          <dgm:bulletEnabled val="1"/>
        </dgm:presLayoutVars>
      </dgm:prSet>
      <dgm:spPr/>
      <dgm:t>
        <a:bodyPr/>
        <a:lstStyle/>
        <a:p>
          <a:endParaRPr lang="en-US"/>
        </a:p>
      </dgm:t>
    </dgm:pt>
    <dgm:pt modelId="{09842811-9615-40D1-9175-24556DE0AC9A}" type="pres">
      <dgm:prSet presAssocID="{1D0C6812-2E63-4D89-AFDF-070A92971057}" presName="sp" presStyleCnt="0"/>
      <dgm:spPr/>
    </dgm:pt>
    <dgm:pt modelId="{A6800F53-39B1-4318-B5F2-A4E7A4E231A4}" type="pres">
      <dgm:prSet presAssocID="{B3D8C58A-8217-4C50-B6FE-91A2EE1D9E6F}" presName="linNode" presStyleCnt="0"/>
      <dgm:spPr/>
    </dgm:pt>
    <dgm:pt modelId="{1CFB991E-737C-4597-9FBC-C23AAB5069FF}" type="pres">
      <dgm:prSet presAssocID="{B3D8C58A-8217-4C50-B6FE-91A2EE1D9E6F}" presName="parentText" presStyleLbl="node1" presStyleIdx="2" presStyleCnt="4" custScaleX="69603">
        <dgm:presLayoutVars>
          <dgm:chMax val="1"/>
          <dgm:bulletEnabled val="1"/>
        </dgm:presLayoutVars>
      </dgm:prSet>
      <dgm:spPr/>
      <dgm:t>
        <a:bodyPr/>
        <a:lstStyle/>
        <a:p>
          <a:endParaRPr lang="en-US"/>
        </a:p>
      </dgm:t>
    </dgm:pt>
    <dgm:pt modelId="{364DE78F-6BA7-4770-8FE5-DC9605840C3E}" type="pres">
      <dgm:prSet presAssocID="{B3D8C58A-8217-4C50-B6FE-91A2EE1D9E6F}" presName="descendantText" presStyleLbl="alignAccFollowNode1" presStyleIdx="2" presStyleCnt="4" custLinFactNeighborX="1282" custLinFactNeighborY="3683">
        <dgm:presLayoutVars>
          <dgm:bulletEnabled val="1"/>
        </dgm:presLayoutVars>
      </dgm:prSet>
      <dgm:spPr/>
      <dgm:t>
        <a:bodyPr/>
        <a:lstStyle/>
        <a:p>
          <a:endParaRPr lang="en-US"/>
        </a:p>
      </dgm:t>
    </dgm:pt>
    <dgm:pt modelId="{B9EE8312-0D5F-43A7-BFA9-F1EA1C6D7F2E}" type="pres">
      <dgm:prSet presAssocID="{07E07DC1-CC63-4C6D-8D77-8844C0ED7A89}" presName="sp" presStyleCnt="0"/>
      <dgm:spPr/>
    </dgm:pt>
    <dgm:pt modelId="{E3E1C1EC-ACD2-437D-B76D-0B5208E9F8CA}" type="pres">
      <dgm:prSet presAssocID="{6277C6C2-5A60-40B3-BEC5-6E458A3486F3}" presName="linNode" presStyleCnt="0"/>
      <dgm:spPr/>
    </dgm:pt>
    <dgm:pt modelId="{D24D5D4B-DA98-4BEE-BE55-FAA56AB9590D}" type="pres">
      <dgm:prSet presAssocID="{6277C6C2-5A60-40B3-BEC5-6E458A3486F3}" presName="parentText" presStyleLbl="node1" presStyleIdx="3" presStyleCnt="4" custLinFactNeighborY="3153">
        <dgm:presLayoutVars>
          <dgm:chMax val="1"/>
          <dgm:bulletEnabled val="1"/>
        </dgm:presLayoutVars>
      </dgm:prSet>
      <dgm:spPr/>
      <dgm:t>
        <a:bodyPr/>
        <a:lstStyle/>
        <a:p>
          <a:endParaRPr lang="en-US"/>
        </a:p>
      </dgm:t>
    </dgm:pt>
    <dgm:pt modelId="{AE80ACB7-2AC7-40C9-B80C-F1C2ADA36C3F}" type="pres">
      <dgm:prSet presAssocID="{6277C6C2-5A60-40B3-BEC5-6E458A3486F3}" presName="descendantText" presStyleLbl="alignAccFollowNode1" presStyleIdx="3" presStyleCnt="4" custScaleX="159899" custScaleY="132518">
        <dgm:presLayoutVars>
          <dgm:bulletEnabled val="1"/>
        </dgm:presLayoutVars>
      </dgm:prSet>
      <dgm:spPr/>
      <dgm:t>
        <a:bodyPr/>
        <a:lstStyle/>
        <a:p>
          <a:endParaRPr lang="en-US"/>
        </a:p>
      </dgm:t>
    </dgm:pt>
  </dgm:ptLst>
  <dgm:cxnLst>
    <dgm:cxn modelId="{CD10DC2D-455B-43DD-89B3-AD78DAF022F2}" type="presOf" srcId="{1A35A772-CB79-466D-8BE2-5CF537A33443}" destId="{364DE78F-6BA7-4770-8FE5-DC9605840C3E}" srcOrd="0" destOrd="0" presId="urn:microsoft.com/office/officeart/2005/8/layout/vList5"/>
    <dgm:cxn modelId="{894B0D4D-CB41-45BA-B850-840EFA41F28F}" srcId="{02594F41-28A8-4BD3-8A24-42C2A8C3CBCF}" destId="{6277C6C2-5A60-40B3-BEC5-6E458A3486F3}" srcOrd="3" destOrd="0" parTransId="{15F23FDA-FB16-42EF-87E0-0A7D4F11D3F0}" sibTransId="{003523AB-E9E8-4F2F-AB5A-03C396B73A29}"/>
    <dgm:cxn modelId="{3A8110FB-7709-4E43-A096-C6463C35DBA3}" srcId="{0B58D7CD-4802-4F20-B853-25982C464B08}" destId="{5F4B0F88-7371-4459-8349-95C4581E405C}" srcOrd="3" destOrd="0" parTransId="{ACC7B9A6-BCC3-4C10-88A5-51397D45A515}" sibTransId="{B309D2B4-8EBE-4E10-BF53-04CA8EE4DD64}"/>
    <dgm:cxn modelId="{B70DF2AE-4253-42CB-B60E-447122E55840}" type="presOf" srcId="{CF52D376-6CB2-443E-B4B6-6EECF1791510}" destId="{764823C4-7E08-4075-A054-3CEB09CF5868}" srcOrd="0" destOrd="0" presId="urn:microsoft.com/office/officeart/2005/8/layout/vList5"/>
    <dgm:cxn modelId="{D4AB8F03-F8DD-4BA8-AE02-E4F190919FD6}" srcId="{02594F41-28A8-4BD3-8A24-42C2A8C3CBCF}" destId="{0B58D7CD-4802-4F20-B853-25982C464B08}" srcOrd="1" destOrd="0" parTransId="{B9CB8D7F-9806-42A7-A56D-BD2850CF7E7E}" sibTransId="{1D0C6812-2E63-4D89-AFDF-070A92971057}"/>
    <dgm:cxn modelId="{CF48030A-E976-42C6-92E5-26B97A2EFB8B}" srcId="{2AC2EEC7-7903-440E-88D1-DB613AFDC742}" destId="{5249F3A6-DF31-4B86-BF4B-8F2A59DACCC6}" srcOrd="1" destOrd="0" parTransId="{976F10C5-A984-4054-B97B-CB769CC8E3BC}" sibTransId="{773B50F9-EF11-4045-849D-27CA11DA5F59}"/>
    <dgm:cxn modelId="{08E103E7-7DEB-41B1-862E-D8B6C6B10378}" srcId="{2AC2EEC7-7903-440E-88D1-DB613AFDC742}" destId="{8BC3FD2D-A5EE-4F1A-87E6-F46C1A4D2159}" srcOrd="0" destOrd="0" parTransId="{66C4CC0D-B98D-4CA1-A282-A403AE5AE31D}" sibTransId="{D50BD649-FAE7-4962-91F1-61C44381B882}"/>
    <dgm:cxn modelId="{27DFB702-B37D-43CB-B1E1-36B8E1DC2F98}" type="presOf" srcId="{F6466C1C-5D26-4CE3-8079-2D816C099D6E}" destId="{764823C4-7E08-4075-A054-3CEB09CF5868}" srcOrd="0" destOrd="4" presId="urn:microsoft.com/office/officeart/2005/8/layout/vList5"/>
    <dgm:cxn modelId="{D9664844-C15C-429E-A116-B8D583245F67}" srcId="{0B58D7CD-4802-4F20-B853-25982C464B08}" destId="{04C42F47-9337-4E3D-987B-FFD18EF3B6AA}" srcOrd="1" destOrd="0" parTransId="{DD984D45-769E-4FF9-822E-6715BF1A6521}" sibTransId="{83F9D2CD-8C12-4536-8695-A936EF6D0A63}"/>
    <dgm:cxn modelId="{AA542823-31DD-4A5E-8D8E-E2A6CBD86A9C}" type="presOf" srcId="{B3D8C58A-8217-4C50-B6FE-91A2EE1D9E6F}" destId="{1CFB991E-737C-4597-9FBC-C23AAB5069FF}" srcOrd="0" destOrd="0" presId="urn:microsoft.com/office/officeart/2005/8/layout/vList5"/>
    <dgm:cxn modelId="{97C4BAD0-A60C-4168-BCF0-82F86C7027C7}" type="presOf" srcId="{DE5B6A07-7AEE-41D7-8752-FF79D6EC8EE8}" destId="{AE80ACB7-2AC7-40C9-B80C-F1C2ADA36C3F}" srcOrd="0" destOrd="0" presId="urn:microsoft.com/office/officeart/2005/8/layout/vList5"/>
    <dgm:cxn modelId="{BBFE1090-E673-4F83-B532-36E605AD11B5}" type="presOf" srcId="{2AC2EEC7-7903-440E-88D1-DB613AFDC742}" destId="{EA09F8D6-403F-44AC-9ABD-9B12D7387210}" srcOrd="0" destOrd="0" presId="urn:microsoft.com/office/officeart/2005/8/layout/vList5"/>
    <dgm:cxn modelId="{C4448EE7-2EF7-4DFC-BA58-CDA77606E94D}" type="presOf" srcId="{6277C6C2-5A60-40B3-BEC5-6E458A3486F3}" destId="{D24D5D4B-DA98-4BEE-BE55-FAA56AB9590D}" srcOrd="0" destOrd="0" presId="urn:microsoft.com/office/officeart/2005/8/layout/vList5"/>
    <dgm:cxn modelId="{02E49770-802A-4349-8B74-D95DEAE981B1}" type="presOf" srcId="{0B58D7CD-4802-4F20-B853-25982C464B08}" destId="{14B19DD0-3DF0-40D0-A4A4-8024D775ED76}" srcOrd="0" destOrd="0" presId="urn:microsoft.com/office/officeart/2005/8/layout/vList5"/>
    <dgm:cxn modelId="{76CDB607-836A-43A1-B016-D579EEB5E9A1}" type="presOf" srcId="{524DDED2-B057-4712-ABE4-D14ABEB5A681}" destId="{AE80ACB7-2AC7-40C9-B80C-F1C2ADA36C3F}" srcOrd="0" destOrd="2" presId="urn:microsoft.com/office/officeart/2005/8/layout/vList5"/>
    <dgm:cxn modelId="{42DD43FD-EE12-4657-B248-829F51B1A143}" srcId="{6277C6C2-5A60-40B3-BEC5-6E458A3486F3}" destId="{DE5B6A07-7AEE-41D7-8752-FF79D6EC8EE8}" srcOrd="0" destOrd="0" parTransId="{3BAE7227-580C-44ED-90A5-2CBFF3F45FD0}" sibTransId="{182F66AC-ECFA-4DFE-9398-195469EFD7D6}"/>
    <dgm:cxn modelId="{7709727F-0F41-4D71-B5EA-A347510A7AA9}" type="presOf" srcId="{6B8ABEB5-C52F-4D6E-9140-AF5997A1C652}" destId="{764823C4-7E08-4075-A054-3CEB09CF5868}" srcOrd="0" destOrd="2" presId="urn:microsoft.com/office/officeart/2005/8/layout/vList5"/>
    <dgm:cxn modelId="{C8303BA8-5A7E-4A7E-B223-94D73C3241A8}" type="presOf" srcId="{9EC8DB3A-BED0-4FC2-A616-BBBA0F80D4A8}" destId="{AE80ACB7-2AC7-40C9-B80C-F1C2ADA36C3F}" srcOrd="0" destOrd="1" presId="urn:microsoft.com/office/officeart/2005/8/layout/vList5"/>
    <dgm:cxn modelId="{49F2446B-9C11-4D3E-9EF2-93AFA0F99056}" type="presOf" srcId="{04C42F47-9337-4E3D-987B-FFD18EF3B6AA}" destId="{764823C4-7E08-4075-A054-3CEB09CF5868}" srcOrd="0" destOrd="1" presId="urn:microsoft.com/office/officeart/2005/8/layout/vList5"/>
    <dgm:cxn modelId="{8A59F4A4-2866-43E4-8F31-77C796072F28}" type="presOf" srcId="{02594F41-28A8-4BD3-8A24-42C2A8C3CBCF}" destId="{F5E45BA2-CA95-42B3-964B-26776A34487E}" srcOrd="0" destOrd="0" presId="urn:microsoft.com/office/officeart/2005/8/layout/vList5"/>
    <dgm:cxn modelId="{69DAEB13-DE59-4165-8493-F3A23C4FCEEE}" type="presOf" srcId="{8BC3FD2D-A5EE-4F1A-87E6-F46C1A4D2159}" destId="{69E85355-9B0F-43BE-BCE2-78BEEC56D95A}" srcOrd="0" destOrd="0" presId="urn:microsoft.com/office/officeart/2005/8/layout/vList5"/>
    <dgm:cxn modelId="{226D8911-BCC2-48B0-8AA8-0DE2C955B10C}" srcId="{6277C6C2-5A60-40B3-BEC5-6E458A3486F3}" destId="{524DDED2-B057-4712-ABE4-D14ABEB5A681}" srcOrd="2" destOrd="0" parTransId="{BF78184D-1C89-400F-9260-27D0323AFF99}" sibTransId="{00FBAF0F-0059-4745-A0CB-C58EFFBB703A}"/>
    <dgm:cxn modelId="{85FC0AA4-B8B6-4640-95C6-BCBFB1667EBE}" srcId="{B3D8C58A-8217-4C50-B6FE-91A2EE1D9E6F}" destId="{5C58667D-6C6E-46F1-9D83-C398CF9C92BF}" srcOrd="1" destOrd="0" parTransId="{9EDD8A4A-CD37-4BCC-94F0-60424CE25287}" sibTransId="{8F102F02-CAD7-4D2A-90B7-15315080DFE5}"/>
    <dgm:cxn modelId="{B119E5A7-22F2-4796-B689-BD7D95235AF8}" srcId="{0B58D7CD-4802-4F20-B853-25982C464B08}" destId="{F6466C1C-5D26-4CE3-8079-2D816C099D6E}" srcOrd="4" destOrd="0" parTransId="{A3D71AFD-622A-4E08-B1F6-7FFCB2A92117}" sibTransId="{E44B39FC-BAD5-45DA-9974-0B118C191F18}"/>
    <dgm:cxn modelId="{026C8A42-7806-4043-8F25-463FAC1CEFAA}" srcId="{0B58D7CD-4802-4F20-B853-25982C464B08}" destId="{CF52D376-6CB2-443E-B4B6-6EECF1791510}" srcOrd="0" destOrd="0" parTransId="{D6CDFE75-2866-4401-AA29-88871411963B}" sibTransId="{060203B0-3EC9-40A5-AF1F-8E4D91559AA4}"/>
    <dgm:cxn modelId="{F8F8371C-813F-4F4B-8F28-60DFEFA7FF0D}" srcId="{0B58D7CD-4802-4F20-B853-25982C464B08}" destId="{6B8ABEB5-C52F-4D6E-9140-AF5997A1C652}" srcOrd="2" destOrd="0" parTransId="{F9E46ED6-973D-43DE-8E00-73B8F8B2413C}" sibTransId="{8E17B94F-BE08-4D1B-A061-B5DC82334EEC}"/>
    <dgm:cxn modelId="{24FE2D62-BCF0-4142-8373-39C4F9FE29FA}" srcId="{02594F41-28A8-4BD3-8A24-42C2A8C3CBCF}" destId="{B3D8C58A-8217-4C50-B6FE-91A2EE1D9E6F}" srcOrd="2" destOrd="0" parTransId="{56709E89-446F-4437-96D1-CE2C0A9D13D0}" sibTransId="{07E07DC1-CC63-4C6D-8D77-8844C0ED7A89}"/>
    <dgm:cxn modelId="{2C5E76F2-DFDB-491E-AC9C-9EDF21EBFB43}" srcId="{6277C6C2-5A60-40B3-BEC5-6E458A3486F3}" destId="{9EC8DB3A-BED0-4FC2-A616-BBBA0F80D4A8}" srcOrd="1" destOrd="0" parTransId="{8E26DC94-BCBB-4833-887F-28E01595F163}" sibTransId="{2D092E81-D8F1-4614-BE6F-C87F6AE4C83F}"/>
    <dgm:cxn modelId="{9629AE51-F503-403B-8078-53730C51E248}" srcId="{B3D8C58A-8217-4C50-B6FE-91A2EE1D9E6F}" destId="{1A35A772-CB79-466D-8BE2-5CF537A33443}" srcOrd="0" destOrd="0" parTransId="{061C3D0E-87F1-48F1-A193-D6E11AF798D7}" sibTransId="{3C3B7E27-405D-4815-AFBD-3AA60B1D0871}"/>
    <dgm:cxn modelId="{80EB133A-EA2D-4B0B-9DC5-2694CCED6936}" type="presOf" srcId="{5C58667D-6C6E-46F1-9D83-C398CF9C92BF}" destId="{364DE78F-6BA7-4770-8FE5-DC9605840C3E}" srcOrd="0" destOrd="1" presId="urn:microsoft.com/office/officeart/2005/8/layout/vList5"/>
    <dgm:cxn modelId="{3A8715D6-92E3-49FE-9599-A906D20F450A}" type="presOf" srcId="{5249F3A6-DF31-4B86-BF4B-8F2A59DACCC6}" destId="{69E85355-9B0F-43BE-BCE2-78BEEC56D95A}" srcOrd="0" destOrd="1" presId="urn:microsoft.com/office/officeart/2005/8/layout/vList5"/>
    <dgm:cxn modelId="{9A8A0F09-B427-4697-B852-96A6EB3DF5BC}" type="presOf" srcId="{5F4B0F88-7371-4459-8349-95C4581E405C}" destId="{764823C4-7E08-4075-A054-3CEB09CF5868}" srcOrd="0" destOrd="3" presId="urn:microsoft.com/office/officeart/2005/8/layout/vList5"/>
    <dgm:cxn modelId="{A7FA6A39-AE30-4027-933C-A7CC43B9759C}" srcId="{02594F41-28A8-4BD3-8A24-42C2A8C3CBCF}" destId="{2AC2EEC7-7903-440E-88D1-DB613AFDC742}" srcOrd="0" destOrd="0" parTransId="{1BEA8C94-E3A3-4730-8205-607D067C306E}" sibTransId="{A26B7975-C7BB-4238-A33F-295475F167E0}"/>
    <dgm:cxn modelId="{ECC47605-A973-48AB-8969-340F3DE5564E}" type="presParOf" srcId="{F5E45BA2-CA95-42B3-964B-26776A34487E}" destId="{5F877E6B-96CB-4696-97BB-F73C1B467F97}" srcOrd="0" destOrd="0" presId="urn:microsoft.com/office/officeart/2005/8/layout/vList5"/>
    <dgm:cxn modelId="{01256F76-6C62-4DEF-8924-6D702958ABFC}" type="presParOf" srcId="{5F877E6B-96CB-4696-97BB-F73C1B467F97}" destId="{EA09F8D6-403F-44AC-9ABD-9B12D7387210}" srcOrd="0" destOrd="0" presId="urn:microsoft.com/office/officeart/2005/8/layout/vList5"/>
    <dgm:cxn modelId="{998F9027-23AA-42E3-85D6-7A0E7BC51D50}" type="presParOf" srcId="{5F877E6B-96CB-4696-97BB-F73C1B467F97}" destId="{69E85355-9B0F-43BE-BCE2-78BEEC56D95A}" srcOrd="1" destOrd="0" presId="urn:microsoft.com/office/officeart/2005/8/layout/vList5"/>
    <dgm:cxn modelId="{A6B6F0DC-8A35-487C-B474-52049AAE85C5}" type="presParOf" srcId="{F5E45BA2-CA95-42B3-964B-26776A34487E}" destId="{8416B571-2D14-4F4D-A15D-4B7F8A689B93}" srcOrd="1" destOrd="0" presId="urn:microsoft.com/office/officeart/2005/8/layout/vList5"/>
    <dgm:cxn modelId="{49C88513-2D69-4CCE-B60E-D35B99C80038}" type="presParOf" srcId="{F5E45BA2-CA95-42B3-964B-26776A34487E}" destId="{5C42D17F-72B0-40A0-99DE-B25B2210421F}" srcOrd="2" destOrd="0" presId="urn:microsoft.com/office/officeart/2005/8/layout/vList5"/>
    <dgm:cxn modelId="{C4DAAAFB-A88C-45AF-A9BF-8AFE312BD1F9}" type="presParOf" srcId="{5C42D17F-72B0-40A0-99DE-B25B2210421F}" destId="{14B19DD0-3DF0-40D0-A4A4-8024D775ED76}" srcOrd="0" destOrd="0" presId="urn:microsoft.com/office/officeart/2005/8/layout/vList5"/>
    <dgm:cxn modelId="{9FC9A33F-0DF3-4C4E-B6F4-04AA3756B357}" type="presParOf" srcId="{5C42D17F-72B0-40A0-99DE-B25B2210421F}" destId="{764823C4-7E08-4075-A054-3CEB09CF5868}" srcOrd="1" destOrd="0" presId="urn:microsoft.com/office/officeart/2005/8/layout/vList5"/>
    <dgm:cxn modelId="{E81F2790-F074-46DD-9752-2394BFECE82E}" type="presParOf" srcId="{F5E45BA2-CA95-42B3-964B-26776A34487E}" destId="{09842811-9615-40D1-9175-24556DE0AC9A}" srcOrd="3" destOrd="0" presId="urn:microsoft.com/office/officeart/2005/8/layout/vList5"/>
    <dgm:cxn modelId="{4FDD8D11-FA9B-4F71-B200-7B27CE87633B}" type="presParOf" srcId="{F5E45BA2-CA95-42B3-964B-26776A34487E}" destId="{A6800F53-39B1-4318-B5F2-A4E7A4E231A4}" srcOrd="4" destOrd="0" presId="urn:microsoft.com/office/officeart/2005/8/layout/vList5"/>
    <dgm:cxn modelId="{329EC07B-D03A-44C8-80D7-DD7FBF0D4B3A}" type="presParOf" srcId="{A6800F53-39B1-4318-B5F2-A4E7A4E231A4}" destId="{1CFB991E-737C-4597-9FBC-C23AAB5069FF}" srcOrd="0" destOrd="0" presId="urn:microsoft.com/office/officeart/2005/8/layout/vList5"/>
    <dgm:cxn modelId="{BB8802A8-2026-423F-A707-1C6108511812}" type="presParOf" srcId="{A6800F53-39B1-4318-B5F2-A4E7A4E231A4}" destId="{364DE78F-6BA7-4770-8FE5-DC9605840C3E}" srcOrd="1" destOrd="0" presId="urn:microsoft.com/office/officeart/2005/8/layout/vList5"/>
    <dgm:cxn modelId="{24C3DA93-0837-4332-8B10-0DBD77220D1B}" type="presParOf" srcId="{F5E45BA2-CA95-42B3-964B-26776A34487E}" destId="{B9EE8312-0D5F-43A7-BFA9-F1EA1C6D7F2E}" srcOrd="5" destOrd="0" presId="urn:microsoft.com/office/officeart/2005/8/layout/vList5"/>
    <dgm:cxn modelId="{F8A92A17-7488-4A13-88CF-F97BD7FA3F3F}" type="presParOf" srcId="{F5E45BA2-CA95-42B3-964B-26776A34487E}" destId="{E3E1C1EC-ACD2-437D-B76D-0B5208E9F8CA}" srcOrd="6" destOrd="0" presId="urn:microsoft.com/office/officeart/2005/8/layout/vList5"/>
    <dgm:cxn modelId="{3A17A074-4CAF-4916-BCF9-46824285CBB6}" type="presParOf" srcId="{E3E1C1EC-ACD2-437D-B76D-0B5208E9F8CA}" destId="{D24D5D4B-DA98-4BEE-BE55-FAA56AB9590D}" srcOrd="0" destOrd="0" presId="urn:microsoft.com/office/officeart/2005/8/layout/vList5"/>
    <dgm:cxn modelId="{0CB02E15-6A74-40B7-A3E6-DD2C84F58A6E}" type="presParOf" srcId="{E3E1C1EC-ACD2-437D-B76D-0B5208E9F8CA}" destId="{AE80ACB7-2AC7-40C9-B80C-F1C2ADA36C3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E85355-9B0F-43BE-BCE2-78BEEC56D95A}">
      <dsp:nvSpPr>
        <dsp:cNvPr id="0" name=""/>
        <dsp:cNvSpPr/>
      </dsp:nvSpPr>
      <dsp:spPr>
        <a:xfrm rot="5400000">
          <a:off x="4515015" y="-2445096"/>
          <a:ext cx="734987" cy="5810339"/>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it-IT" sz="1800" kern="1200" dirty="0" err="1" smtClean="0"/>
            <a:t>Robust</a:t>
          </a:r>
          <a:r>
            <a:rPr lang="it-IT" sz="1800" kern="1200" dirty="0" smtClean="0"/>
            <a:t>, </a:t>
          </a:r>
          <a:r>
            <a:rPr lang="it-IT" sz="1800" kern="1200" dirty="0" err="1" smtClean="0"/>
            <a:t>ductile</a:t>
          </a:r>
          <a:r>
            <a:rPr lang="it-IT" sz="1800" kern="1200" dirty="0" smtClean="0"/>
            <a:t>, </a:t>
          </a:r>
          <a:r>
            <a:rPr lang="it-IT" sz="1800" kern="1200" dirty="0" err="1" smtClean="0"/>
            <a:t>well</a:t>
          </a:r>
          <a:r>
            <a:rPr lang="it-IT" sz="1800" kern="1200" dirty="0" smtClean="0"/>
            <a:t> </a:t>
          </a:r>
          <a:r>
            <a:rPr lang="it-IT" sz="1800" kern="1200" dirty="0" err="1" smtClean="0"/>
            <a:t>extablished</a:t>
          </a:r>
          <a:r>
            <a:rPr lang="it-IT" sz="1800" kern="1200" dirty="0" smtClean="0"/>
            <a:t> and </a:t>
          </a:r>
          <a:r>
            <a:rPr lang="it-IT" sz="1800" kern="1200" dirty="0" err="1" smtClean="0"/>
            <a:t>used</a:t>
          </a:r>
          <a:r>
            <a:rPr lang="it-IT" sz="1800" kern="1200" dirty="0" smtClean="0"/>
            <a:t> </a:t>
          </a:r>
          <a:r>
            <a:rPr lang="it-IT" sz="1800" kern="1200" dirty="0" err="1" smtClean="0"/>
            <a:t>techology</a:t>
          </a:r>
          <a:endParaRPr lang="en-US" sz="1800" kern="1200" dirty="0"/>
        </a:p>
        <a:p>
          <a:pPr marL="171450" lvl="1" indent="-171450" algn="l" defTabSz="800100">
            <a:lnSpc>
              <a:spcPct val="90000"/>
            </a:lnSpc>
            <a:spcBef>
              <a:spcPct val="0"/>
            </a:spcBef>
            <a:spcAft>
              <a:spcPct val="15000"/>
            </a:spcAft>
            <a:buChar char="••"/>
          </a:pPr>
          <a:r>
            <a:rPr lang="it-IT" sz="1800" kern="1200" dirty="0" smtClean="0"/>
            <a:t>B &lt; 10 T</a:t>
          </a:r>
          <a:endParaRPr lang="en-US" sz="1800" kern="1200" dirty="0"/>
        </a:p>
      </dsp:txBody>
      <dsp:txXfrm rot="-5400000">
        <a:off x="1977340" y="128458"/>
        <a:ext cx="5774460" cy="663229"/>
      </dsp:txXfrm>
    </dsp:sp>
    <dsp:sp modelId="{EA09F8D6-403F-44AC-9ABD-9B12D7387210}">
      <dsp:nvSpPr>
        <dsp:cNvPr id="0" name=""/>
        <dsp:cNvSpPr/>
      </dsp:nvSpPr>
      <dsp:spPr>
        <a:xfrm>
          <a:off x="28365" y="145"/>
          <a:ext cx="1976112" cy="91873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it-IT" sz="4500" kern="1200" dirty="0" err="1" smtClean="0"/>
            <a:t>NbTi</a:t>
          </a:r>
          <a:endParaRPr lang="en-US" sz="4500" kern="1200" dirty="0"/>
        </a:p>
      </dsp:txBody>
      <dsp:txXfrm>
        <a:off x="73214" y="44994"/>
        <a:ext cx="1886414" cy="829036"/>
      </dsp:txXfrm>
    </dsp:sp>
    <dsp:sp modelId="{764823C4-7E08-4075-A054-3CEB09CF5868}">
      <dsp:nvSpPr>
        <dsp:cNvPr id="0" name=""/>
        <dsp:cNvSpPr/>
      </dsp:nvSpPr>
      <dsp:spPr>
        <a:xfrm rot="5400000">
          <a:off x="3813976" y="-874040"/>
          <a:ext cx="1369796" cy="5048632"/>
        </a:xfrm>
        <a:prstGeom prst="round2SameRect">
          <a:avLst/>
        </a:prstGeom>
        <a:solidFill>
          <a:schemeClr val="accent5">
            <a:tint val="40000"/>
            <a:alpha val="90000"/>
            <a:hueOff val="-3580161"/>
            <a:satOff val="16084"/>
            <a:lumOff val="1106"/>
            <a:alphaOff val="0"/>
          </a:schemeClr>
        </a:solidFill>
        <a:ln w="25400" cap="flat" cmpd="sng" algn="ctr">
          <a:solidFill>
            <a:schemeClr val="accent5">
              <a:tint val="40000"/>
              <a:alpha val="90000"/>
              <a:hueOff val="-3580161"/>
              <a:satOff val="16084"/>
              <a:lumOff val="11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it-IT" sz="1800" kern="1200" dirty="0" err="1" smtClean="0"/>
            <a:t>Heat</a:t>
          </a:r>
          <a:r>
            <a:rPr lang="it-IT" sz="1800" kern="1200" dirty="0" smtClean="0"/>
            <a:t> treatment, </a:t>
          </a:r>
          <a:r>
            <a:rPr lang="it-IT" sz="1800" kern="1200" dirty="0" err="1" smtClean="0"/>
            <a:t>brittleness</a:t>
          </a:r>
          <a:endParaRPr lang="en-US" sz="1800" kern="1200" dirty="0"/>
        </a:p>
        <a:p>
          <a:pPr marL="171450" lvl="1" indent="-171450" algn="l" defTabSz="800100">
            <a:lnSpc>
              <a:spcPct val="90000"/>
            </a:lnSpc>
            <a:spcBef>
              <a:spcPct val="0"/>
            </a:spcBef>
            <a:spcAft>
              <a:spcPct val="15000"/>
            </a:spcAft>
            <a:buChar char="••"/>
          </a:pPr>
          <a:r>
            <a:rPr lang="it-IT" sz="1800" kern="1200" dirty="0" smtClean="0"/>
            <a:t>Cable production </a:t>
          </a:r>
          <a:r>
            <a:rPr lang="it-IT" sz="1800" kern="1200" dirty="0" err="1" smtClean="0"/>
            <a:t>advanced</a:t>
          </a:r>
          <a:endParaRPr lang="en-US" sz="1800" kern="1200" dirty="0"/>
        </a:p>
        <a:p>
          <a:pPr marL="171450" lvl="1" indent="-171450" algn="l" defTabSz="800100">
            <a:lnSpc>
              <a:spcPct val="90000"/>
            </a:lnSpc>
            <a:spcBef>
              <a:spcPct val="0"/>
            </a:spcBef>
            <a:spcAft>
              <a:spcPct val="15000"/>
            </a:spcAft>
            <a:buChar char="••"/>
          </a:pPr>
          <a:r>
            <a:rPr lang="it-IT" sz="1800" kern="1200" dirty="0" smtClean="0"/>
            <a:t>B &lt; 15 T</a:t>
          </a:r>
          <a:endParaRPr lang="en-US" sz="1800" kern="1200" dirty="0"/>
        </a:p>
        <a:p>
          <a:pPr marL="171450" lvl="1" indent="-171450" algn="l" defTabSz="800100">
            <a:lnSpc>
              <a:spcPct val="90000"/>
            </a:lnSpc>
            <a:spcBef>
              <a:spcPct val="0"/>
            </a:spcBef>
            <a:spcAft>
              <a:spcPct val="15000"/>
            </a:spcAft>
            <a:buChar char="••"/>
          </a:pPr>
          <a:r>
            <a:rPr lang="it-IT" sz="1800" kern="1200" dirty="0" smtClean="0"/>
            <a:t>To be </a:t>
          </a:r>
          <a:r>
            <a:rPr lang="it-IT" sz="1800" kern="1200" dirty="0" err="1" smtClean="0"/>
            <a:t>used</a:t>
          </a:r>
          <a:r>
            <a:rPr lang="it-IT" sz="1800" kern="1200" dirty="0" smtClean="0"/>
            <a:t> in HL-LHC</a:t>
          </a:r>
          <a:endParaRPr lang="en-US" sz="1800" kern="1200" dirty="0"/>
        </a:p>
        <a:p>
          <a:pPr marL="114300" lvl="1" indent="-114300" algn="l" defTabSz="533400">
            <a:lnSpc>
              <a:spcPct val="90000"/>
            </a:lnSpc>
            <a:spcBef>
              <a:spcPct val="0"/>
            </a:spcBef>
            <a:spcAft>
              <a:spcPct val="15000"/>
            </a:spcAft>
            <a:buChar char="••"/>
          </a:pPr>
          <a:endParaRPr lang="en-US" sz="1200" kern="1200" dirty="0"/>
        </a:p>
      </dsp:txBody>
      <dsp:txXfrm rot="-5400000">
        <a:off x="1974558" y="1032246"/>
        <a:ext cx="4981764" cy="1236060"/>
      </dsp:txXfrm>
    </dsp:sp>
    <dsp:sp modelId="{14B19DD0-3DF0-40D0-A4A4-8024D775ED76}">
      <dsp:nvSpPr>
        <dsp:cNvPr id="0" name=""/>
        <dsp:cNvSpPr/>
      </dsp:nvSpPr>
      <dsp:spPr>
        <a:xfrm>
          <a:off x="1227" y="1151260"/>
          <a:ext cx="1973330" cy="998030"/>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it-IT" sz="4500" kern="1200" dirty="0" smtClean="0"/>
            <a:t>Nb</a:t>
          </a:r>
          <a:r>
            <a:rPr lang="it-IT" sz="4500" kern="1200" baseline="-25000" dirty="0" smtClean="0"/>
            <a:t>3</a:t>
          </a:r>
          <a:r>
            <a:rPr lang="it-IT" sz="4500" kern="1200" dirty="0" smtClean="0"/>
            <a:t>Sn</a:t>
          </a:r>
          <a:endParaRPr lang="en-US" sz="4500" kern="1200" dirty="0"/>
        </a:p>
      </dsp:txBody>
      <dsp:txXfrm>
        <a:off x="49947" y="1199980"/>
        <a:ext cx="1875890" cy="900590"/>
      </dsp:txXfrm>
    </dsp:sp>
    <dsp:sp modelId="{364DE78F-6BA7-4770-8FE5-DC9605840C3E}">
      <dsp:nvSpPr>
        <dsp:cNvPr id="0" name=""/>
        <dsp:cNvSpPr/>
      </dsp:nvSpPr>
      <dsp:spPr>
        <a:xfrm rot="5400000">
          <a:off x="4175517" y="340764"/>
          <a:ext cx="734987" cy="5053568"/>
        </a:xfrm>
        <a:prstGeom prst="round2SameRect">
          <a:avLst/>
        </a:prstGeom>
        <a:solidFill>
          <a:schemeClr val="accent5">
            <a:tint val="40000"/>
            <a:alpha val="90000"/>
            <a:hueOff val="-7160321"/>
            <a:satOff val="32169"/>
            <a:lumOff val="2211"/>
            <a:alphaOff val="0"/>
          </a:schemeClr>
        </a:solidFill>
        <a:ln w="25400" cap="flat" cmpd="sng" algn="ctr">
          <a:solidFill>
            <a:schemeClr val="accent5">
              <a:tint val="40000"/>
              <a:alpha val="90000"/>
              <a:hueOff val="-7160321"/>
              <a:satOff val="32169"/>
              <a:lumOff val="22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it-IT" sz="1800" kern="1200" dirty="0" smtClean="0"/>
            <a:t>KEK, Hitachi</a:t>
          </a:r>
          <a:endParaRPr lang="en-US" sz="1800" kern="1200" dirty="0"/>
        </a:p>
        <a:p>
          <a:pPr marL="171450" lvl="1" indent="-171450" algn="l" defTabSz="800100">
            <a:lnSpc>
              <a:spcPct val="90000"/>
            </a:lnSpc>
            <a:spcBef>
              <a:spcPct val="0"/>
            </a:spcBef>
            <a:spcAft>
              <a:spcPct val="15000"/>
            </a:spcAft>
            <a:buChar char="••"/>
          </a:pPr>
          <a:r>
            <a:rPr lang="it-IT" sz="1800" kern="1200" dirty="0" err="1" smtClean="0"/>
            <a:t>Subscale</a:t>
          </a:r>
          <a:r>
            <a:rPr lang="it-IT" sz="1800" kern="1200" dirty="0" smtClean="0"/>
            <a:t> </a:t>
          </a:r>
          <a:r>
            <a:rPr lang="it-IT" sz="1800" kern="1200" dirty="0" err="1" smtClean="0"/>
            <a:t>Magnet</a:t>
          </a:r>
          <a:r>
            <a:rPr lang="it-IT" sz="1800" kern="1200" dirty="0" smtClean="0"/>
            <a:t> for </a:t>
          </a:r>
          <a:r>
            <a:rPr lang="it-IT" sz="1800" kern="1200" dirty="0" err="1" smtClean="0"/>
            <a:t>demonstration</a:t>
          </a:r>
          <a:r>
            <a:rPr lang="it-IT" sz="1800" kern="1200" dirty="0" smtClean="0"/>
            <a:t> (B = 13 T)</a:t>
          </a:r>
          <a:endParaRPr lang="en-US" sz="1800" kern="1200" dirty="0"/>
        </a:p>
      </dsp:txBody>
      <dsp:txXfrm rot="-5400000">
        <a:off x="2016227" y="2535934"/>
        <a:ext cx="5017689" cy="663229"/>
      </dsp:txXfrm>
    </dsp:sp>
    <dsp:sp modelId="{1CFB991E-737C-4597-9FBC-C23AAB5069FF}">
      <dsp:nvSpPr>
        <dsp:cNvPr id="0" name=""/>
        <dsp:cNvSpPr/>
      </dsp:nvSpPr>
      <dsp:spPr>
        <a:xfrm>
          <a:off x="1227" y="2381111"/>
          <a:ext cx="1978557" cy="918734"/>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it-IT" sz="4500" kern="1200" dirty="0" smtClean="0"/>
            <a:t>Nb</a:t>
          </a:r>
          <a:r>
            <a:rPr lang="it-IT" sz="4500" kern="1200" baseline="-25000" dirty="0" smtClean="0"/>
            <a:t>3</a:t>
          </a:r>
          <a:r>
            <a:rPr lang="it-IT" sz="4500" kern="1200" dirty="0" smtClean="0"/>
            <a:t>AL</a:t>
          </a:r>
          <a:endParaRPr lang="en-US" sz="4500" kern="1200" dirty="0"/>
        </a:p>
      </dsp:txBody>
      <dsp:txXfrm>
        <a:off x="46076" y="2425960"/>
        <a:ext cx="1888859" cy="829036"/>
      </dsp:txXfrm>
    </dsp:sp>
    <dsp:sp modelId="{AE80ACB7-2AC7-40C9-B80C-F1C2ADA36C3F}">
      <dsp:nvSpPr>
        <dsp:cNvPr id="0" name=""/>
        <dsp:cNvSpPr/>
      </dsp:nvSpPr>
      <dsp:spPr>
        <a:xfrm rot="5400000">
          <a:off x="4488227" y="913028"/>
          <a:ext cx="973991" cy="5839499"/>
        </a:xfrm>
        <a:prstGeom prst="round2Same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it-IT" sz="1800" kern="1200" dirty="0" smtClean="0"/>
            <a:t>B up to 45 T</a:t>
          </a:r>
          <a:endParaRPr lang="en-US" sz="1800" kern="1200" dirty="0"/>
        </a:p>
        <a:p>
          <a:pPr marL="171450" lvl="1" indent="-171450" algn="l" defTabSz="800100">
            <a:lnSpc>
              <a:spcPct val="90000"/>
            </a:lnSpc>
            <a:spcBef>
              <a:spcPct val="0"/>
            </a:spcBef>
            <a:spcAft>
              <a:spcPct val="15000"/>
            </a:spcAft>
            <a:buChar char="••"/>
          </a:pPr>
          <a:r>
            <a:rPr lang="it-IT" sz="1800" kern="1200" dirty="0" smtClean="0"/>
            <a:t>R&amp;D on </a:t>
          </a:r>
          <a:r>
            <a:rPr lang="it-IT" sz="1800" kern="1200" dirty="0" err="1" smtClean="0"/>
            <a:t>wires</a:t>
          </a:r>
          <a:r>
            <a:rPr lang="it-IT" sz="1800" kern="1200" dirty="0" smtClean="0"/>
            <a:t> , </a:t>
          </a:r>
          <a:r>
            <a:rPr lang="it-IT" sz="1800" kern="1200" dirty="0" err="1" smtClean="0"/>
            <a:t>still</a:t>
          </a:r>
          <a:r>
            <a:rPr lang="it-IT" sz="1800" kern="1200" dirty="0" smtClean="0"/>
            <a:t> long road for High </a:t>
          </a:r>
          <a:r>
            <a:rPr lang="it-IT" sz="1800" kern="1200" dirty="0" err="1" smtClean="0"/>
            <a:t>fields</a:t>
          </a:r>
          <a:r>
            <a:rPr lang="it-IT" sz="1800" kern="1200" dirty="0" smtClean="0"/>
            <a:t> </a:t>
          </a:r>
          <a:r>
            <a:rPr lang="it-IT" sz="1800" kern="1200" dirty="0" err="1" smtClean="0"/>
            <a:t>magnets</a:t>
          </a:r>
          <a:endParaRPr lang="en-US" sz="1800" kern="1200" dirty="0"/>
        </a:p>
        <a:p>
          <a:pPr marL="171450" lvl="1" indent="-171450" algn="l" defTabSz="800100">
            <a:lnSpc>
              <a:spcPct val="90000"/>
            </a:lnSpc>
            <a:spcBef>
              <a:spcPct val="0"/>
            </a:spcBef>
            <a:spcAft>
              <a:spcPct val="15000"/>
            </a:spcAft>
            <a:buChar char="••"/>
          </a:pPr>
          <a:r>
            <a:rPr lang="it-IT" sz="1800" kern="1200" dirty="0" err="1" smtClean="0"/>
            <a:t>Challenges</a:t>
          </a:r>
          <a:r>
            <a:rPr lang="it-IT" sz="1800" kern="1200" dirty="0" smtClean="0"/>
            <a:t>: </a:t>
          </a:r>
          <a:r>
            <a:rPr lang="it-IT" sz="1800" kern="1200" dirty="0" err="1" smtClean="0"/>
            <a:t>Mechanical</a:t>
          </a:r>
          <a:r>
            <a:rPr lang="it-IT" sz="1800" kern="1200" dirty="0" smtClean="0"/>
            <a:t> </a:t>
          </a:r>
          <a:r>
            <a:rPr lang="it-IT" sz="1800" kern="1200" dirty="0" err="1" smtClean="0"/>
            <a:t>weakness</a:t>
          </a:r>
          <a:r>
            <a:rPr lang="it-IT" sz="1800" kern="1200" dirty="0" smtClean="0"/>
            <a:t>, </a:t>
          </a:r>
          <a:r>
            <a:rPr lang="it-IT" sz="1800" kern="1200" dirty="0" err="1" smtClean="0"/>
            <a:t>unit</a:t>
          </a:r>
          <a:r>
            <a:rPr lang="it-IT" sz="1800" kern="1200" dirty="0" smtClean="0"/>
            <a:t> </a:t>
          </a:r>
          <a:r>
            <a:rPr lang="it-IT" sz="1800" kern="1200" dirty="0" err="1" smtClean="0"/>
            <a:t>length</a:t>
          </a:r>
          <a:r>
            <a:rPr lang="it-IT" sz="1800" kern="1200" dirty="0" smtClean="0"/>
            <a:t>, </a:t>
          </a:r>
          <a:r>
            <a:rPr lang="it-IT" sz="1800" kern="1200" dirty="0" err="1" smtClean="0"/>
            <a:t>quench</a:t>
          </a:r>
          <a:r>
            <a:rPr lang="it-IT" sz="1800" kern="1200" dirty="0" smtClean="0"/>
            <a:t> </a:t>
          </a:r>
          <a:r>
            <a:rPr lang="it-IT" sz="1800" kern="1200" dirty="0" err="1" smtClean="0"/>
            <a:t>detection</a:t>
          </a:r>
          <a:r>
            <a:rPr lang="it-IT" sz="1800" kern="1200" dirty="0" smtClean="0"/>
            <a:t> and </a:t>
          </a:r>
          <a:r>
            <a:rPr lang="it-IT" sz="1800" kern="1200" dirty="0" err="1" smtClean="0"/>
            <a:t>protection</a:t>
          </a:r>
          <a:endParaRPr lang="en-US" sz="1800" kern="1200" dirty="0"/>
        </a:p>
      </dsp:txBody>
      <dsp:txXfrm rot="-5400000">
        <a:off x="2055473" y="3393328"/>
        <a:ext cx="5791953" cy="878899"/>
      </dsp:txXfrm>
    </dsp:sp>
    <dsp:sp modelId="{D24D5D4B-DA98-4BEE-BE55-FAA56AB9590D}">
      <dsp:nvSpPr>
        <dsp:cNvPr id="0" name=""/>
        <dsp:cNvSpPr/>
      </dsp:nvSpPr>
      <dsp:spPr>
        <a:xfrm>
          <a:off x="1227" y="3401745"/>
          <a:ext cx="2054245" cy="918734"/>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lvl="0" algn="ctr" defTabSz="2000250">
            <a:lnSpc>
              <a:spcPct val="90000"/>
            </a:lnSpc>
            <a:spcBef>
              <a:spcPct val="0"/>
            </a:spcBef>
            <a:spcAft>
              <a:spcPct val="35000"/>
            </a:spcAft>
          </a:pPr>
          <a:r>
            <a:rPr lang="it-IT" sz="4500" kern="1200" dirty="0" smtClean="0"/>
            <a:t>HTS</a:t>
          </a:r>
          <a:endParaRPr lang="en-US" sz="4500" kern="1200" dirty="0"/>
        </a:p>
      </dsp:txBody>
      <dsp:txXfrm>
        <a:off x="46076" y="3446594"/>
        <a:ext cx="1964547" cy="82903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 Id="rId4" Type="http://schemas.openxmlformats.org/officeDocument/2006/relationships/image" Target="../media/image6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 Id="rId4" Type="http://schemas.openxmlformats.org/officeDocument/2006/relationships/image" Target="../media/image5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2194F559-1B91-42BC-AB9F-6AFBE6BDC0B8}" type="datetimeFigureOut">
              <a:rPr lang="en-US" smtClean="0"/>
              <a:t>9/17/2013</a:t>
            </a:fld>
            <a:endParaRPr lang="en-US"/>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7A90D106-D11E-428A-BFD0-51EF6A127791}" type="slidenum">
              <a:rPr lang="en-US" smtClean="0"/>
              <a:t>‹#›</a:t>
            </a:fld>
            <a:endParaRPr lang="en-US"/>
          </a:p>
        </p:txBody>
      </p:sp>
    </p:spTree>
    <p:extLst>
      <p:ext uri="{BB962C8B-B14F-4D97-AF65-F5344CB8AC3E}">
        <p14:creationId xmlns:p14="http://schemas.microsoft.com/office/powerpoint/2010/main" val="3503642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5590F4B6-32E8-435B-9EA1-6B4CC670C2F0}" type="datetimeFigureOut">
              <a:rPr lang="en-US" smtClean="0"/>
              <a:t>9/17/2013</a:t>
            </a:fld>
            <a:endParaRPr 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75C5A0F2-5C1C-4850-9730-0F6528C957CF}" type="slidenum">
              <a:rPr lang="en-US" smtClean="0"/>
              <a:t>‹#›</a:t>
            </a:fld>
            <a:endParaRPr lang="en-US"/>
          </a:p>
        </p:txBody>
      </p:sp>
    </p:spTree>
    <p:extLst>
      <p:ext uri="{BB962C8B-B14F-4D97-AF65-F5344CB8AC3E}">
        <p14:creationId xmlns:p14="http://schemas.microsoft.com/office/powerpoint/2010/main" val="231738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C5A0F2-5C1C-4850-9730-0F6528C957CF}" type="slidenum">
              <a:rPr lang="en-US" smtClean="0"/>
              <a:t>1</a:t>
            </a:fld>
            <a:endParaRPr lang="en-US"/>
          </a:p>
        </p:txBody>
      </p:sp>
    </p:spTree>
    <p:extLst>
      <p:ext uri="{BB962C8B-B14F-4D97-AF65-F5344CB8AC3E}">
        <p14:creationId xmlns:p14="http://schemas.microsoft.com/office/powerpoint/2010/main" val="2572503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7671D9-595A-4BB6-BC89-473807279F14}" type="slidenum">
              <a:rPr lang="it-IT"/>
              <a:pPr/>
              <a:t>19</a:t>
            </a:fld>
            <a:endParaRPr lang="it-IT"/>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0748E0-F5FE-4D15-ADD9-F2CFEF5848A2}" type="slidenum">
              <a:rPr lang="it-IT"/>
              <a:pPr/>
              <a:t>20</a:t>
            </a:fld>
            <a:endParaRPr lang="it-IT"/>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4169A7-FD53-45F0-B46A-507079AF2959}" type="slidenum">
              <a:rPr lang="it-IT"/>
              <a:pPr/>
              <a:t>22</a:t>
            </a:fld>
            <a:endParaRPr lang="it-IT"/>
          </a:p>
        </p:txBody>
      </p:sp>
      <p:sp>
        <p:nvSpPr>
          <p:cNvPr id="119810" name="Rectangle 2"/>
          <p:cNvSpPr>
            <a:spLocks noRo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71824F-D661-4DC7-B507-429218060982}" type="slidenum">
              <a:rPr lang="it-IT">
                <a:solidFill>
                  <a:prstClr val="black"/>
                </a:solidFill>
              </a:rPr>
              <a:pPr/>
              <a:t>23</a:t>
            </a:fld>
            <a:endParaRPr lang="it-IT">
              <a:solidFill>
                <a:prstClr val="black"/>
              </a:solidFill>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6BFA2A-A661-406B-B7EF-EE60C3D97C73}" type="slidenum">
              <a:rPr lang="it-IT">
                <a:solidFill>
                  <a:prstClr val="black"/>
                </a:solidFill>
              </a:rPr>
              <a:pPr/>
              <a:t>24</a:t>
            </a:fld>
            <a:endParaRPr lang="it-IT">
              <a:solidFill>
                <a:prstClr val="black"/>
              </a:solidFill>
            </a:endParaRPr>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76FDFF-0052-46B8-84D0-615F8B690184}" type="slidenum">
              <a:rPr lang="it-IT">
                <a:solidFill>
                  <a:prstClr val="black"/>
                </a:solidFill>
              </a:rPr>
              <a:pPr/>
              <a:t>25</a:t>
            </a:fld>
            <a:endParaRPr lang="it-IT">
              <a:solidFill>
                <a:prstClr val="black"/>
              </a:solidFill>
            </a:endParaRPr>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r>
              <a:rPr lang="en-GB"/>
              <a:t>;</a:t>
            </a:r>
            <a:endParaRPr lang="en-GB" baseline="30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D6639A86-A178-4917-8D85-6CBC2A7877B1}" type="slidenum">
              <a:rPr lang="it-IT">
                <a:solidFill>
                  <a:prstClr val="black"/>
                </a:solidFill>
              </a:rPr>
              <a:pPr eaLnBrk="1" hangingPunct="1"/>
              <a:t>31</a:t>
            </a:fld>
            <a:endParaRPr lang="it-IT">
              <a:solidFill>
                <a:prstClr val="black"/>
              </a:solidFill>
            </a:endParaRPr>
          </a:p>
        </p:txBody>
      </p:sp>
      <p:sp>
        <p:nvSpPr>
          <p:cNvPr id="145411" name="Rectangle 2"/>
          <p:cNvSpPr>
            <a:spLocks noGrp="1" noRot="1" noChangeAspect="1" noChangeArrowheads="1" noTextEdit="1"/>
          </p:cNvSpPr>
          <p:nvPr>
            <p:ph type="sldImg"/>
          </p:nvPr>
        </p:nvSpPr>
        <p:spPr>
          <a:xfrm>
            <a:off x="1157288" y="890588"/>
            <a:ext cx="4786312" cy="3590925"/>
          </a:xfrm>
          <a:ln w="12700" cap="flat">
            <a:solidFill>
              <a:schemeClr val="tx1"/>
            </a:solidFill>
          </a:ln>
        </p:spPr>
      </p:sp>
      <p:sp>
        <p:nvSpPr>
          <p:cNvPr id="145412" name="Rectangle 3"/>
          <p:cNvSpPr>
            <a:spLocks noGrp="1" noChangeArrowheads="1"/>
          </p:cNvSpPr>
          <p:nvPr>
            <p:ph type="body" idx="1"/>
          </p:nvPr>
        </p:nvSpPr>
        <p:spPr>
          <a:xfrm>
            <a:off x="974512" y="4843673"/>
            <a:ext cx="5196293" cy="460735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87" tIns="50094" rIns="100187" bIns="50094"/>
          <a:lstStyle/>
          <a:p>
            <a:pPr eaLnBrk="1" hangingPunct="1">
              <a:spcBef>
                <a:spcPct val="0"/>
              </a:spcBef>
            </a:pPr>
            <a:endParaRPr lang="de-DE" sz="26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17363074-3311-47E6-B9B5-1B02F4BC5BB3}" type="slidenum">
              <a:rPr lang="it-IT">
                <a:solidFill>
                  <a:prstClr val="black"/>
                </a:solidFill>
              </a:rPr>
              <a:pPr eaLnBrk="1" hangingPunct="1"/>
              <a:t>35</a:t>
            </a:fld>
            <a:endParaRPr lang="it-IT">
              <a:solidFill>
                <a:prstClr val="black"/>
              </a:solidFill>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8CFB36E6-8D28-45B3-AC6D-62356293922B}" type="slidenum">
              <a:rPr lang="it-IT">
                <a:solidFill>
                  <a:prstClr val="black"/>
                </a:solidFill>
              </a:rPr>
              <a:pPr eaLnBrk="1" hangingPunct="1"/>
              <a:t>36</a:t>
            </a:fld>
            <a:endParaRPr lang="it-IT">
              <a:solidFill>
                <a:prstClr val="black"/>
              </a:solidFill>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B900BBD0-4C1C-4DE9-8F48-BD339A788736}" type="slidenum">
              <a:rPr lang="it-IT">
                <a:solidFill>
                  <a:prstClr val="black"/>
                </a:solidFill>
              </a:rPr>
              <a:pPr eaLnBrk="1" hangingPunct="1"/>
              <a:t>37</a:t>
            </a:fld>
            <a:endParaRPr lang="it-IT">
              <a:solidFill>
                <a:prstClr val="black"/>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A53C12-DC78-49A0-ADF9-68D45D185940}" type="slidenum">
              <a:rPr lang="it-IT">
                <a:solidFill>
                  <a:prstClr val="black"/>
                </a:solidFill>
              </a:rPr>
              <a:pPr/>
              <a:t>7</a:t>
            </a:fld>
            <a:endParaRPr lang="it-IT">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4A94AF5A-CFCE-4CAE-9EA5-9FE370989525}" type="slidenum">
              <a:rPr lang="it-IT">
                <a:solidFill>
                  <a:prstClr val="black"/>
                </a:solidFill>
              </a:rPr>
              <a:pPr eaLnBrk="1" hangingPunct="1"/>
              <a:t>38</a:t>
            </a:fld>
            <a:endParaRPr lang="it-IT">
              <a:solidFill>
                <a:prstClr val="black"/>
              </a:solidFill>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919A673A-95ED-4261-BB58-D5A01396EEA9}" type="slidenum">
              <a:rPr lang="it-IT">
                <a:solidFill>
                  <a:prstClr val="black"/>
                </a:solidFill>
              </a:rPr>
              <a:pPr eaLnBrk="1" hangingPunct="1"/>
              <a:t>39</a:t>
            </a:fld>
            <a:endParaRPr lang="it-IT">
              <a:solidFill>
                <a:prstClr val="black"/>
              </a:solidFill>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B04CBC61-6F36-419B-9602-0F7131DE4486}" type="slidenum">
              <a:rPr lang="it-IT">
                <a:solidFill>
                  <a:prstClr val="black"/>
                </a:solidFill>
              </a:rPr>
              <a:pPr eaLnBrk="1" hangingPunct="1"/>
              <a:t>40</a:t>
            </a:fld>
            <a:endParaRPr lang="it-IT">
              <a:solidFill>
                <a:prstClr val="black"/>
              </a:solidFill>
            </a:endParaRPr>
          </a:p>
        </p:txBody>
      </p:sp>
      <p:sp>
        <p:nvSpPr>
          <p:cNvPr id="165891" name="Rectangle 2"/>
          <p:cNvSpPr>
            <a:spLocks noGrp="1" noRot="1" noChangeAspect="1" noChangeArrowheads="1" noTextEdit="1"/>
          </p:cNvSpPr>
          <p:nvPr>
            <p:ph type="sldImg"/>
          </p:nvPr>
        </p:nvSpPr>
        <p:spPr>
          <a:xfrm>
            <a:off x="993775" y="769938"/>
            <a:ext cx="5113338" cy="3835400"/>
          </a:xfrm>
          <a:ln/>
        </p:spPr>
      </p:sp>
      <p:sp>
        <p:nvSpPr>
          <p:cNvPr id="165892" name="Rectangle 3"/>
          <p:cNvSpPr>
            <a:spLocks noGrp="1" noChangeArrowheads="1"/>
          </p:cNvSpPr>
          <p:nvPr>
            <p:ph type="body" idx="1"/>
          </p:nvPr>
        </p:nvSpPr>
        <p:spPr>
          <a:xfrm>
            <a:off x="709930" y="4859665"/>
            <a:ext cx="5679440" cy="46055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206" tIns="49603" rIns="99206" bIns="49603"/>
          <a:lstStyle/>
          <a:p>
            <a:pPr eaLnBrk="1" hangingPunct="1"/>
            <a:r>
              <a:rPr lang="en-GB" sz="1700"/>
              <a:t>Es gibt nur einen Schacht, inn dem die Magnete in den LHC Tunnel abgesenkt werden koennen, aufgrund der Laenge von ueber 15m.</a:t>
            </a:r>
          </a:p>
          <a:p>
            <a:pPr eaLnBrk="1" hangingPunct="1"/>
            <a:endParaRPr lang="en-GB" sz="17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3856B7A8-35CA-4F66-9545-0B065135585B}" type="slidenum">
              <a:rPr lang="it-IT">
                <a:solidFill>
                  <a:prstClr val="black"/>
                </a:solidFill>
              </a:rPr>
              <a:pPr eaLnBrk="1" hangingPunct="1"/>
              <a:t>41</a:t>
            </a:fld>
            <a:endParaRPr lang="it-IT">
              <a:solidFill>
                <a:prstClr val="black"/>
              </a:solidFill>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07416E3-2807-44FA-9EDF-B102A8D1FE9E}" type="slidenum">
              <a:rPr lang="en-GB">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1223886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75937" indent="-298437" eaLnBrk="0" hangingPunct="0">
              <a:defRPr>
                <a:solidFill>
                  <a:schemeClr val="tx1"/>
                </a:solidFill>
                <a:latin typeface="Arial" pitchFamily="34" charset="0"/>
              </a:defRPr>
            </a:lvl2pPr>
            <a:lvl3pPr marL="1193749" indent="-238750" eaLnBrk="0" hangingPunct="0">
              <a:defRPr>
                <a:solidFill>
                  <a:schemeClr val="tx1"/>
                </a:solidFill>
                <a:latin typeface="Arial" pitchFamily="34" charset="0"/>
              </a:defRPr>
            </a:lvl3pPr>
            <a:lvl4pPr marL="1671249" indent="-238750" eaLnBrk="0" hangingPunct="0">
              <a:defRPr>
                <a:solidFill>
                  <a:schemeClr val="tx1"/>
                </a:solidFill>
                <a:latin typeface="Arial" pitchFamily="34" charset="0"/>
              </a:defRPr>
            </a:lvl4pPr>
            <a:lvl5pPr marL="2148749" indent="-238750" eaLnBrk="0" hangingPunct="0">
              <a:defRPr>
                <a:solidFill>
                  <a:schemeClr val="tx1"/>
                </a:solidFill>
                <a:latin typeface="Arial" pitchFamily="34" charset="0"/>
              </a:defRPr>
            </a:lvl5pPr>
            <a:lvl6pPr marL="2626248" indent="-238750" eaLnBrk="0" fontAlgn="base" hangingPunct="0">
              <a:spcBef>
                <a:spcPct val="0"/>
              </a:spcBef>
              <a:spcAft>
                <a:spcPct val="0"/>
              </a:spcAft>
              <a:defRPr>
                <a:solidFill>
                  <a:schemeClr val="tx1"/>
                </a:solidFill>
                <a:latin typeface="Arial" pitchFamily="34" charset="0"/>
              </a:defRPr>
            </a:lvl6pPr>
            <a:lvl7pPr marL="3103748" indent="-238750" eaLnBrk="0" fontAlgn="base" hangingPunct="0">
              <a:spcBef>
                <a:spcPct val="0"/>
              </a:spcBef>
              <a:spcAft>
                <a:spcPct val="0"/>
              </a:spcAft>
              <a:defRPr>
                <a:solidFill>
                  <a:schemeClr val="tx1"/>
                </a:solidFill>
                <a:latin typeface="Arial" pitchFamily="34" charset="0"/>
              </a:defRPr>
            </a:lvl7pPr>
            <a:lvl8pPr marL="3581248" indent="-238750" eaLnBrk="0" fontAlgn="base" hangingPunct="0">
              <a:spcBef>
                <a:spcPct val="0"/>
              </a:spcBef>
              <a:spcAft>
                <a:spcPct val="0"/>
              </a:spcAft>
              <a:defRPr>
                <a:solidFill>
                  <a:schemeClr val="tx1"/>
                </a:solidFill>
                <a:latin typeface="Arial" pitchFamily="34" charset="0"/>
              </a:defRPr>
            </a:lvl8pPr>
            <a:lvl9pPr marL="4058747" indent="-238750" eaLnBrk="0" fontAlgn="base" hangingPunct="0">
              <a:spcBef>
                <a:spcPct val="0"/>
              </a:spcBef>
              <a:spcAft>
                <a:spcPct val="0"/>
              </a:spcAft>
              <a:defRPr>
                <a:solidFill>
                  <a:schemeClr val="tx1"/>
                </a:solidFill>
                <a:latin typeface="Arial" pitchFamily="34" charset="0"/>
              </a:defRPr>
            </a:lvl9pPr>
          </a:lstStyle>
          <a:p>
            <a:pPr eaLnBrk="1" hangingPunct="1"/>
            <a:fld id="{3C680482-72C1-403E-A6EC-DCAE64920DC2}" type="slidenum">
              <a:rPr lang="it-IT">
                <a:solidFill>
                  <a:prstClr val="black"/>
                </a:solidFill>
              </a:rPr>
              <a:pPr eaLnBrk="1" hangingPunct="1"/>
              <a:t>47</a:t>
            </a:fld>
            <a:endParaRPr lang="it-IT">
              <a:solidFill>
                <a:prstClr val="black"/>
              </a:solidFill>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D185D9-EB8D-40F4-8C71-06642C0D8B40}" type="slidenum">
              <a:rPr lang="it-IT">
                <a:solidFill>
                  <a:prstClr val="black"/>
                </a:solidFill>
              </a:rPr>
              <a:pPr/>
              <a:t>52</a:t>
            </a:fld>
            <a:endParaRPr lang="it-IT">
              <a:solidFill>
                <a:prstClr val="black"/>
              </a:solidFill>
            </a:endParaRPr>
          </a:p>
        </p:txBody>
      </p:sp>
      <p:sp>
        <p:nvSpPr>
          <p:cNvPr id="485378" name="Rectangle 2"/>
          <p:cNvSpPr>
            <a:spLocks noGrp="1" noRot="1" noChangeAspect="1" noChangeArrowheads="1" noTextEdit="1"/>
          </p:cNvSpPr>
          <p:nvPr>
            <p:ph type="sldImg"/>
          </p:nvPr>
        </p:nvSpPr>
        <p:spPr>
          <a:ln/>
        </p:spPr>
      </p:sp>
      <p:sp>
        <p:nvSpPr>
          <p:cNvPr id="485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75937" indent="-298437" eaLnBrk="0" hangingPunct="0">
              <a:defRPr>
                <a:solidFill>
                  <a:schemeClr val="tx1"/>
                </a:solidFill>
                <a:latin typeface="Arial" pitchFamily="34" charset="0"/>
              </a:defRPr>
            </a:lvl2pPr>
            <a:lvl3pPr marL="1193749" indent="-238750" eaLnBrk="0" hangingPunct="0">
              <a:defRPr>
                <a:solidFill>
                  <a:schemeClr val="tx1"/>
                </a:solidFill>
                <a:latin typeface="Arial" pitchFamily="34" charset="0"/>
              </a:defRPr>
            </a:lvl3pPr>
            <a:lvl4pPr marL="1671249" indent="-238750" eaLnBrk="0" hangingPunct="0">
              <a:defRPr>
                <a:solidFill>
                  <a:schemeClr val="tx1"/>
                </a:solidFill>
                <a:latin typeface="Arial" pitchFamily="34" charset="0"/>
              </a:defRPr>
            </a:lvl4pPr>
            <a:lvl5pPr marL="2148749" indent="-238750" eaLnBrk="0" hangingPunct="0">
              <a:defRPr>
                <a:solidFill>
                  <a:schemeClr val="tx1"/>
                </a:solidFill>
                <a:latin typeface="Arial" pitchFamily="34" charset="0"/>
              </a:defRPr>
            </a:lvl5pPr>
            <a:lvl6pPr marL="2626248" indent="-238750" eaLnBrk="0" fontAlgn="base" hangingPunct="0">
              <a:spcBef>
                <a:spcPct val="0"/>
              </a:spcBef>
              <a:spcAft>
                <a:spcPct val="0"/>
              </a:spcAft>
              <a:defRPr>
                <a:solidFill>
                  <a:schemeClr val="tx1"/>
                </a:solidFill>
                <a:latin typeface="Arial" pitchFamily="34" charset="0"/>
              </a:defRPr>
            </a:lvl6pPr>
            <a:lvl7pPr marL="3103748" indent="-238750" eaLnBrk="0" fontAlgn="base" hangingPunct="0">
              <a:spcBef>
                <a:spcPct val="0"/>
              </a:spcBef>
              <a:spcAft>
                <a:spcPct val="0"/>
              </a:spcAft>
              <a:defRPr>
                <a:solidFill>
                  <a:schemeClr val="tx1"/>
                </a:solidFill>
                <a:latin typeface="Arial" pitchFamily="34" charset="0"/>
              </a:defRPr>
            </a:lvl7pPr>
            <a:lvl8pPr marL="3581248" indent="-238750" eaLnBrk="0" fontAlgn="base" hangingPunct="0">
              <a:spcBef>
                <a:spcPct val="0"/>
              </a:spcBef>
              <a:spcAft>
                <a:spcPct val="0"/>
              </a:spcAft>
              <a:defRPr>
                <a:solidFill>
                  <a:schemeClr val="tx1"/>
                </a:solidFill>
                <a:latin typeface="Arial" pitchFamily="34" charset="0"/>
              </a:defRPr>
            </a:lvl8pPr>
            <a:lvl9pPr marL="4058747" indent="-238750" eaLnBrk="0" fontAlgn="base" hangingPunct="0">
              <a:spcBef>
                <a:spcPct val="0"/>
              </a:spcBef>
              <a:spcAft>
                <a:spcPct val="0"/>
              </a:spcAft>
              <a:defRPr>
                <a:solidFill>
                  <a:schemeClr val="tx1"/>
                </a:solidFill>
                <a:latin typeface="Arial" pitchFamily="34" charset="0"/>
              </a:defRPr>
            </a:lvl9pPr>
          </a:lstStyle>
          <a:p>
            <a:pPr eaLnBrk="1" hangingPunct="1"/>
            <a:fld id="{AF00F3BA-02E1-45E3-A244-0AC4E9236217}" type="slidenum">
              <a:rPr lang="it-IT">
                <a:solidFill>
                  <a:prstClr val="black"/>
                </a:solidFill>
              </a:rPr>
              <a:pPr eaLnBrk="1" hangingPunct="1"/>
              <a:t>56</a:t>
            </a:fld>
            <a:endParaRPr lang="it-IT">
              <a:solidFill>
                <a:prstClr val="black"/>
              </a:solidFill>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75937" indent="-298437" eaLnBrk="0" hangingPunct="0">
              <a:defRPr>
                <a:solidFill>
                  <a:schemeClr val="tx1"/>
                </a:solidFill>
                <a:latin typeface="Arial" pitchFamily="34" charset="0"/>
              </a:defRPr>
            </a:lvl2pPr>
            <a:lvl3pPr marL="1193749" indent="-238750" eaLnBrk="0" hangingPunct="0">
              <a:defRPr>
                <a:solidFill>
                  <a:schemeClr val="tx1"/>
                </a:solidFill>
                <a:latin typeface="Arial" pitchFamily="34" charset="0"/>
              </a:defRPr>
            </a:lvl3pPr>
            <a:lvl4pPr marL="1671249" indent="-238750" eaLnBrk="0" hangingPunct="0">
              <a:defRPr>
                <a:solidFill>
                  <a:schemeClr val="tx1"/>
                </a:solidFill>
                <a:latin typeface="Arial" pitchFamily="34" charset="0"/>
              </a:defRPr>
            </a:lvl4pPr>
            <a:lvl5pPr marL="2148749" indent="-238750" eaLnBrk="0" hangingPunct="0">
              <a:defRPr>
                <a:solidFill>
                  <a:schemeClr val="tx1"/>
                </a:solidFill>
                <a:latin typeface="Arial" pitchFamily="34" charset="0"/>
              </a:defRPr>
            </a:lvl5pPr>
            <a:lvl6pPr marL="2626248" indent="-238750" eaLnBrk="0" fontAlgn="base" hangingPunct="0">
              <a:spcBef>
                <a:spcPct val="0"/>
              </a:spcBef>
              <a:spcAft>
                <a:spcPct val="0"/>
              </a:spcAft>
              <a:defRPr>
                <a:solidFill>
                  <a:schemeClr val="tx1"/>
                </a:solidFill>
                <a:latin typeface="Arial" pitchFamily="34" charset="0"/>
              </a:defRPr>
            </a:lvl6pPr>
            <a:lvl7pPr marL="3103748" indent="-238750" eaLnBrk="0" fontAlgn="base" hangingPunct="0">
              <a:spcBef>
                <a:spcPct val="0"/>
              </a:spcBef>
              <a:spcAft>
                <a:spcPct val="0"/>
              </a:spcAft>
              <a:defRPr>
                <a:solidFill>
                  <a:schemeClr val="tx1"/>
                </a:solidFill>
                <a:latin typeface="Arial" pitchFamily="34" charset="0"/>
              </a:defRPr>
            </a:lvl7pPr>
            <a:lvl8pPr marL="3581248" indent="-238750" eaLnBrk="0" fontAlgn="base" hangingPunct="0">
              <a:spcBef>
                <a:spcPct val="0"/>
              </a:spcBef>
              <a:spcAft>
                <a:spcPct val="0"/>
              </a:spcAft>
              <a:defRPr>
                <a:solidFill>
                  <a:schemeClr val="tx1"/>
                </a:solidFill>
                <a:latin typeface="Arial" pitchFamily="34" charset="0"/>
              </a:defRPr>
            </a:lvl8pPr>
            <a:lvl9pPr marL="4058747" indent="-238750" eaLnBrk="0" fontAlgn="base" hangingPunct="0">
              <a:spcBef>
                <a:spcPct val="0"/>
              </a:spcBef>
              <a:spcAft>
                <a:spcPct val="0"/>
              </a:spcAft>
              <a:defRPr>
                <a:solidFill>
                  <a:schemeClr val="tx1"/>
                </a:solidFill>
                <a:latin typeface="Arial" pitchFamily="34" charset="0"/>
              </a:defRPr>
            </a:lvl9pPr>
          </a:lstStyle>
          <a:p>
            <a:pPr eaLnBrk="1" hangingPunct="1"/>
            <a:fld id="{42F3BA2E-561B-466A-99E9-4F6550DD7F1D}" type="slidenum">
              <a:rPr lang="it-IT">
                <a:solidFill>
                  <a:prstClr val="black"/>
                </a:solidFill>
              </a:rPr>
              <a:pPr eaLnBrk="1" hangingPunct="1"/>
              <a:t>58</a:t>
            </a:fld>
            <a:endParaRPr lang="it-IT">
              <a:solidFill>
                <a:prstClr val="black"/>
              </a:solidFill>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CDCB70F-AD0F-4BC6-AB46-5D41AF92E556}" type="slidenum">
              <a:rPr lang="en-GB" smtClean="0">
                <a:solidFill>
                  <a:prstClr val="black"/>
                </a:solidFill>
              </a:rPr>
              <a:pPr/>
              <a:t>61</a:t>
            </a:fld>
            <a:endParaRPr lang="en-GB">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566CF4-CA81-48B1-A188-B9AF6563E368}" type="slidenum">
              <a:rPr lang="it-IT">
                <a:solidFill>
                  <a:prstClr val="black"/>
                </a:solidFill>
              </a:rPr>
              <a:pPr/>
              <a:t>9</a:t>
            </a:fld>
            <a:endParaRPr lang="it-IT">
              <a:solidFill>
                <a:prstClr val="black"/>
              </a:solidFill>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pPr defTabSz="993917"/>
            <a:fld id="{130E0176-8EA4-41CE-8CC6-2E1C8582AE33}" type="slidenum">
              <a:rPr lang="en-GB" smtClean="0"/>
              <a:pPr defTabSz="993917"/>
              <a:t>67</a:t>
            </a:fld>
            <a:endParaRPr lang="en-GB" smtClean="0"/>
          </a:p>
        </p:txBody>
      </p:sp>
      <p:sp>
        <p:nvSpPr>
          <p:cNvPr id="62467" name="Rectangle 2"/>
          <p:cNvSpPr>
            <a:spLocks noGrp="1" noRot="1" noChangeAspect="1" noChangeArrowheads="1" noTextEdit="1"/>
          </p:cNvSpPr>
          <p:nvPr>
            <p:ph type="sldImg"/>
          </p:nvPr>
        </p:nvSpPr>
        <p:spPr>
          <a:xfrm>
            <a:off x="992188" y="768350"/>
            <a:ext cx="5114925" cy="3836988"/>
          </a:xfrm>
          <a:ln/>
        </p:spPr>
      </p:sp>
      <p:sp>
        <p:nvSpPr>
          <p:cNvPr id="6246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3ACCB43-717C-4896-BA54-9A220254EB5D}" type="slidenum">
              <a:rPr lang="en-GB" smtClean="0"/>
              <a:pPr/>
              <a:t>68</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33EF4E-7B16-43C6-BBF0-3D308D55C51F}" type="slidenum">
              <a:rPr lang="it-IT"/>
              <a:pPr/>
              <a:t>74</a:t>
            </a:fld>
            <a:endParaRPr lang="it-IT"/>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C8EF56-BBC0-415C-AD4A-D6B95BA4DA20}" type="slidenum">
              <a:rPr lang="it-IT">
                <a:solidFill>
                  <a:prstClr val="black"/>
                </a:solidFill>
              </a:rPr>
              <a:pPr/>
              <a:t>10</a:t>
            </a:fld>
            <a:endParaRPr lang="it-IT">
              <a:solidFill>
                <a:prstClr val="black"/>
              </a:solidFill>
            </a:endParaRPr>
          </a:p>
        </p:txBody>
      </p:sp>
      <p:sp>
        <p:nvSpPr>
          <p:cNvPr id="195586" name="Rectangle 2"/>
          <p:cNvSpPr>
            <a:spLocks noGrp="1" noRot="1" noChangeAspect="1" noChangeArrowheads="1" noTextEdit="1"/>
          </p:cNvSpPr>
          <p:nvPr>
            <p:ph type="sldImg"/>
          </p:nvPr>
        </p:nvSpPr>
        <p:spPr>
          <a:xfrm>
            <a:off x="992188" y="765175"/>
            <a:ext cx="5119687" cy="3840163"/>
          </a:xfrm>
          <a:ln/>
        </p:spPr>
      </p:sp>
      <p:sp>
        <p:nvSpPr>
          <p:cNvPr id="195587" name="Rectangle 3"/>
          <p:cNvSpPr>
            <a:spLocks noGrp="1" noChangeArrowheads="1"/>
          </p:cNvSpPr>
          <p:nvPr>
            <p:ph type="body" idx="1"/>
          </p:nvPr>
        </p:nvSpPr>
        <p:spPr>
          <a:xfrm>
            <a:off x="944931" y="4859666"/>
            <a:ext cx="5209440" cy="4607352"/>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6D0E0E-F768-476C-B79C-BBBD70C1A54B}" type="slidenum">
              <a:rPr lang="it-IT">
                <a:solidFill>
                  <a:prstClr val="black"/>
                </a:solidFill>
              </a:rPr>
              <a:pPr/>
              <a:t>11</a:t>
            </a:fld>
            <a:endParaRPr lang="it-IT">
              <a:solidFill>
                <a:prstClr val="black"/>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416BCC-808C-41F7-9802-CBF357B8A576}" type="slidenum">
              <a:rPr lang="it-IT">
                <a:solidFill>
                  <a:prstClr val="black"/>
                </a:solidFill>
              </a:rPr>
              <a:pPr/>
              <a:t>12</a:t>
            </a:fld>
            <a:endParaRPr lang="it-IT">
              <a:solidFill>
                <a:prstClr val="black"/>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F5476A-AB73-4317-AC84-E17A68F17550}" type="slidenum">
              <a:rPr lang="it-IT">
                <a:solidFill>
                  <a:prstClr val="black"/>
                </a:solidFill>
              </a:rPr>
              <a:pPr/>
              <a:t>13</a:t>
            </a:fld>
            <a:endParaRPr lang="it-IT">
              <a:solidFill>
                <a:prstClr val="black"/>
              </a:solidFill>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59DDE8-EEA5-403E-98D3-F36769628A7C}" type="slidenum">
              <a:rPr lang="it-IT">
                <a:solidFill>
                  <a:prstClr val="black"/>
                </a:solidFill>
              </a:rPr>
              <a:pPr/>
              <a:t>17</a:t>
            </a:fld>
            <a:endParaRPr lang="it-IT">
              <a:solidFill>
                <a:prstClr val="black"/>
              </a:solidFill>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356AF1-60A7-4012-8221-A3B74A2CF40B}" type="slidenum">
              <a:rPr lang="it-IT"/>
              <a:pPr/>
              <a:t>18</a:t>
            </a:fld>
            <a:endParaRPr lang="it-IT"/>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Taller de Altas Energias – Benasque - 17/09/2013</a:t>
            </a:r>
            <a:endParaRPr lang="it-IT">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it-IT" smtClean="0">
                <a:solidFill>
                  <a:srgbClr val="000000"/>
                </a:solidFill>
              </a:rPr>
              <a:t>Accelerator Physics – C. Biscari </a:t>
            </a:r>
            <a:endParaRPr 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DE1A59A-CA0C-4915-B7A9-34B5243CCAFA}"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72688899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Taller de Altas Energias – Benasque - 17/09/2013</a:t>
            </a:r>
            <a:endParaRPr lang="it-IT">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it-IT" smtClean="0">
                <a:solidFill>
                  <a:srgbClr val="000000"/>
                </a:solidFill>
              </a:rPr>
              <a:t>Accelerator Physics – C. Biscari </a:t>
            </a:r>
            <a:endParaRPr 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CD6364C-99CC-453B-87E9-FE5CAB54ED45}"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1790692337"/>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5"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
        <p:nvSpPr>
          <p:cNvPr id="6" name="Date Placeholder 3"/>
          <p:cNvSpPr>
            <a:spLocks noGrp="1"/>
          </p:cNvSpPr>
          <p:nvPr>
            <p:ph type="dt" sz="half" idx="2"/>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Tree>
    <p:extLst>
      <p:ext uri="{BB962C8B-B14F-4D97-AF65-F5344CB8AC3E}">
        <p14:creationId xmlns:p14="http://schemas.microsoft.com/office/powerpoint/2010/main" val="19265927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3"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
        <p:nvSpPr>
          <p:cNvPr id="4" name="Date Placeholder 3"/>
          <p:cNvSpPr>
            <a:spLocks noGrp="1"/>
          </p:cNvSpPr>
          <p:nvPr>
            <p:ph type="dt" sz="half" idx="2"/>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Tree>
    <p:extLst>
      <p:ext uri="{BB962C8B-B14F-4D97-AF65-F5344CB8AC3E}">
        <p14:creationId xmlns:p14="http://schemas.microsoft.com/office/powerpoint/2010/main" val="324612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6"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
        <p:nvSpPr>
          <p:cNvPr id="7" name="Date Placeholder 3"/>
          <p:cNvSpPr>
            <a:spLocks noGrp="1"/>
          </p:cNvSpPr>
          <p:nvPr>
            <p:ph type="dt" sz="half" idx="10"/>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Tree>
    <p:extLst>
      <p:ext uri="{BB962C8B-B14F-4D97-AF65-F5344CB8AC3E}">
        <p14:creationId xmlns:p14="http://schemas.microsoft.com/office/powerpoint/2010/main" val="40556955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6"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
        <p:nvSpPr>
          <p:cNvPr id="7" name="Date Placeholder 3"/>
          <p:cNvSpPr>
            <a:spLocks noGrp="1"/>
          </p:cNvSpPr>
          <p:nvPr>
            <p:ph type="dt" sz="half" idx="10"/>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Tree>
    <p:extLst>
      <p:ext uri="{BB962C8B-B14F-4D97-AF65-F5344CB8AC3E}">
        <p14:creationId xmlns:p14="http://schemas.microsoft.com/office/powerpoint/2010/main" val="18668675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5"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6"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
        <p:nvSpPr>
          <p:cNvPr id="7" name="Date Placeholder 3"/>
          <p:cNvSpPr>
            <a:spLocks noGrp="1"/>
          </p:cNvSpPr>
          <p:nvPr>
            <p:ph type="dt" sz="half" idx="2"/>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Tree>
    <p:extLst>
      <p:ext uri="{BB962C8B-B14F-4D97-AF65-F5344CB8AC3E}">
        <p14:creationId xmlns:p14="http://schemas.microsoft.com/office/powerpoint/2010/main" val="5476632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5"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
        <p:nvSpPr>
          <p:cNvPr id="6" name="Date Placeholder 3"/>
          <p:cNvSpPr>
            <a:spLocks noGrp="1"/>
          </p:cNvSpPr>
          <p:nvPr>
            <p:ph type="dt" sz="half" idx="2"/>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Tree>
    <p:extLst>
      <p:ext uri="{BB962C8B-B14F-4D97-AF65-F5344CB8AC3E}">
        <p14:creationId xmlns:p14="http://schemas.microsoft.com/office/powerpoint/2010/main" val="24770732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3"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
        <p:nvSpPr>
          <p:cNvPr id="4" name="Date Placeholder 3"/>
          <p:cNvSpPr>
            <a:spLocks noGrp="1"/>
          </p:cNvSpPr>
          <p:nvPr>
            <p:ph type="dt" sz="half" idx="2"/>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Tree>
    <p:extLst>
      <p:ext uri="{BB962C8B-B14F-4D97-AF65-F5344CB8AC3E}">
        <p14:creationId xmlns:p14="http://schemas.microsoft.com/office/powerpoint/2010/main" val="1791169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lvl1pPr>
              <a:defRPr>
                <a:solidFill>
                  <a:schemeClr val="accent6">
                    <a:lumMod val="50000"/>
                  </a:schemeClr>
                </a:solidFill>
              </a:defRPr>
            </a:lvl1pPr>
          </a:lstStyle>
          <a:p>
            <a:r>
              <a:rPr lang="en-US" smtClean="0"/>
              <a:t>Click to edit Master title style</a:t>
            </a:r>
            <a:endParaRPr lang="es-ES" dirty="0"/>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s-ES"/>
          </a:p>
        </p:txBody>
      </p:sp>
      <p:sp>
        <p:nvSpPr>
          <p:cNvPr id="7" name="Text Box 11"/>
          <p:cNvSpPr txBox="1">
            <a:spLocks noChangeArrowheads="1"/>
          </p:cNvSpPr>
          <p:nvPr userDrawn="1"/>
        </p:nvSpPr>
        <p:spPr bwMode="auto">
          <a:xfrm>
            <a:off x="4257675" y="6700838"/>
            <a:ext cx="4802188" cy="19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algn="r" eaLnBrk="1" fontAlgn="base" hangingPunct="1">
              <a:spcBef>
                <a:spcPct val="50000"/>
              </a:spcBef>
              <a:spcAft>
                <a:spcPct val="0"/>
              </a:spcAft>
            </a:pPr>
            <a:endParaRPr lang="es-ES" sz="1200" i="0">
              <a:solidFill>
                <a:srgbClr val="000000"/>
              </a:solidFill>
              <a:latin typeface="Garamond" pitchFamily="18" charset="0"/>
            </a:endParaRPr>
          </a:p>
        </p:txBody>
      </p:sp>
      <p:sp>
        <p:nvSpPr>
          <p:cNvPr id="8"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9"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
        <p:nvSpPr>
          <p:cNvPr id="10" name="Date Placeholder 3"/>
          <p:cNvSpPr>
            <a:spLocks noGrp="1"/>
          </p:cNvSpPr>
          <p:nvPr>
            <p:ph type="dt" sz="half" idx="2"/>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Tree>
    <p:extLst>
      <p:ext uri="{BB962C8B-B14F-4D97-AF65-F5344CB8AC3E}">
        <p14:creationId xmlns:p14="http://schemas.microsoft.com/office/powerpoint/2010/main" val="7852871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6"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
        <p:nvSpPr>
          <p:cNvPr id="7" name="Date Placeholder 3"/>
          <p:cNvSpPr>
            <a:spLocks noGrp="1"/>
          </p:cNvSpPr>
          <p:nvPr>
            <p:ph type="dt" sz="half" idx="2"/>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Tree>
    <p:extLst>
      <p:ext uri="{BB962C8B-B14F-4D97-AF65-F5344CB8AC3E}">
        <p14:creationId xmlns:p14="http://schemas.microsoft.com/office/powerpoint/2010/main" val="23129114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5"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6"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
        <p:nvSpPr>
          <p:cNvPr id="7" name="Date Placeholder 3"/>
          <p:cNvSpPr>
            <a:spLocks noGrp="1"/>
          </p:cNvSpPr>
          <p:nvPr>
            <p:ph type="dt" sz="half" idx="2"/>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Tree>
    <p:extLst>
      <p:ext uri="{BB962C8B-B14F-4D97-AF65-F5344CB8AC3E}">
        <p14:creationId xmlns:p14="http://schemas.microsoft.com/office/powerpoint/2010/main" val="1354233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Taller de Altas Energias – Benasque - 17/09/2013</a:t>
            </a:r>
            <a:endParaRPr lang="it-IT">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it-IT" smtClean="0">
                <a:solidFill>
                  <a:srgbClr val="000000"/>
                </a:solidFill>
              </a:rPr>
              <a:t>Accelerator Physics – C. Biscari </a:t>
            </a:r>
            <a:endParaRPr 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22E06C-3722-4E05-BC4B-89F2A9C8BBF8}"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3532871339"/>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5"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
        <p:nvSpPr>
          <p:cNvPr id="6" name="Date Placeholder 3"/>
          <p:cNvSpPr>
            <a:spLocks noGrp="1"/>
          </p:cNvSpPr>
          <p:nvPr>
            <p:ph type="dt" sz="half" idx="2"/>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Tree>
    <p:extLst>
      <p:ext uri="{BB962C8B-B14F-4D97-AF65-F5344CB8AC3E}">
        <p14:creationId xmlns:p14="http://schemas.microsoft.com/office/powerpoint/2010/main" val="40752869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6"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7"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
        <p:nvSpPr>
          <p:cNvPr id="8" name="Date Placeholder 3"/>
          <p:cNvSpPr>
            <a:spLocks noGrp="1"/>
          </p:cNvSpPr>
          <p:nvPr>
            <p:ph type="dt" sz="half" idx="10"/>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Tree>
    <p:extLst>
      <p:ext uri="{BB962C8B-B14F-4D97-AF65-F5344CB8AC3E}">
        <p14:creationId xmlns:p14="http://schemas.microsoft.com/office/powerpoint/2010/main" val="10105989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8" name="Footer Placeholder 4"/>
          <p:cNvSpPr>
            <a:spLocks noGrp="1"/>
          </p:cNvSpPr>
          <p:nvPr>
            <p:ph type="ftr" sz="quarter" idx="10"/>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9" name="Slide Number Placeholder 5"/>
          <p:cNvSpPr>
            <a:spLocks noGrp="1"/>
          </p:cNvSpPr>
          <p:nvPr>
            <p:ph type="sldNum" sz="quarter" idx="11"/>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
        <p:nvSpPr>
          <p:cNvPr id="10" name="Date Placeholder 3"/>
          <p:cNvSpPr>
            <a:spLocks noGrp="1"/>
          </p:cNvSpPr>
          <p:nvPr>
            <p:ph type="dt" sz="half" idx="12"/>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Tree>
    <p:extLst>
      <p:ext uri="{BB962C8B-B14F-4D97-AF65-F5344CB8AC3E}">
        <p14:creationId xmlns:p14="http://schemas.microsoft.com/office/powerpoint/2010/main" val="42616309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5"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
        <p:nvSpPr>
          <p:cNvPr id="6" name="Date Placeholder 3"/>
          <p:cNvSpPr>
            <a:spLocks noGrp="1"/>
          </p:cNvSpPr>
          <p:nvPr>
            <p:ph type="dt" sz="half" idx="2"/>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Tree>
    <p:extLst>
      <p:ext uri="{BB962C8B-B14F-4D97-AF65-F5344CB8AC3E}">
        <p14:creationId xmlns:p14="http://schemas.microsoft.com/office/powerpoint/2010/main" val="33945551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3"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
        <p:nvSpPr>
          <p:cNvPr id="4" name="Date Placeholder 3"/>
          <p:cNvSpPr>
            <a:spLocks noGrp="1"/>
          </p:cNvSpPr>
          <p:nvPr>
            <p:ph type="dt" sz="half" idx="2"/>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Tree>
    <p:extLst>
      <p:ext uri="{BB962C8B-B14F-4D97-AF65-F5344CB8AC3E}">
        <p14:creationId xmlns:p14="http://schemas.microsoft.com/office/powerpoint/2010/main" val="35847023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6"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
        <p:nvSpPr>
          <p:cNvPr id="7" name="Date Placeholder 3"/>
          <p:cNvSpPr>
            <a:spLocks noGrp="1"/>
          </p:cNvSpPr>
          <p:nvPr>
            <p:ph type="dt" sz="half" idx="10"/>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Tree>
    <p:extLst>
      <p:ext uri="{BB962C8B-B14F-4D97-AF65-F5344CB8AC3E}">
        <p14:creationId xmlns:p14="http://schemas.microsoft.com/office/powerpoint/2010/main" val="10146088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6"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
        <p:nvSpPr>
          <p:cNvPr id="7" name="Date Placeholder 3"/>
          <p:cNvSpPr>
            <a:spLocks noGrp="1"/>
          </p:cNvSpPr>
          <p:nvPr>
            <p:ph type="dt" sz="half" idx="10"/>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Tree>
    <p:extLst>
      <p:ext uri="{BB962C8B-B14F-4D97-AF65-F5344CB8AC3E}">
        <p14:creationId xmlns:p14="http://schemas.microsoft.com/office/powerpoint/2010/main" val="33714898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5"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6"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
        <p:nvSpPr>
          <p:cNvPr id="7" name="Date Placeholder 3"/>
          <p:cNvSpPr>
            <a:spLocks noGrp="1"/>
          </p:cNvSpPr>
          <p:nvPr>
            <p:ph type="dt" sz="half" idx="2"/>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Tree>
    <p:extLst>
      <p:ext uri="{BB962C8B-B14F-4D97-AF65-F5344CB8AC3E}">
        <p14:creationId xmlns:p14="http://schemas.microsoft.com/office/powerpoint/2010/main" val="7445544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5"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
        <p:nvSpPr>
          <p:cNvPr id="6" name="Date Placeholder 3"/>
          <p:cNvSpPr>
            <a:spLocks noGrp="1"/>
          </p:cNvSpPr>
          <p:nvPr>
            <p:ph type="dt" sz="half" idx="2"/>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Tree>
    <p:extLst>
      <p:ext uri="{BB962C8B-B14F-4D97-AF65-F5344CB8AC3E}">
        <p14:creationId xmlns:p14="http://schemas.microsoft.com/office/powerpoint/2010/main" val="25592473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3"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
        <p:nvSpPr>
          <p:cNvPr id="4" name="Date Placeholder 3"/>
          <p:cNvSpPr>
            <a:spLocks noGrp="1"/>
          </p:cNvSpPr>
          <p:nvPr>
            <p:ph type="dt" sz="half" idx="2"/>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Tree>
    <p:extLst>
      <p:ext uri="{BB962C8B-B14F-4D97-AF65-F5344CB8AC3E}">
        <p14:creationId xmlns:p14="http://schemas.microsoft.com/office/powerpoint/2010/main" val="1261426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r>
              <a:rPr lang="en-US" smtClean="0">
                <a:solidFill>
                  <a:srgbClr val="000000"/>
                </a:solidFill>
              </a:rPr>
              <a:t>Taller de Altas Energias – Benasque - 17/09/2013</a:t>
            </a:r>
            <a:endParaRPr lang="it-IT">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r>
              <a:rPr lang="it-IT" smtClean="0">
                <a:solidFill>
                  <a:srgbClr val="000000"/>
                </a:solidFill>
              </a:rPr>
              <a:t>Accelerator Physics – C. Biscari </a:t>
            </a:r>
            <a:endParaRPr lang="it-IT">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4141C277-F523-46D1-841B-5F550DD4A794}"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3598700452"/>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lvl1pPr>
              <a:defRPr>
                <a:solidFill>
                  <a:schemeClr val="accent6">
                    <a:lumMod val="50000"/>
                  </a:schemeClr>
                </a:solidFill>
              </a:defRPr>
            </a:lvl1pPr>
          </a:lstStyle>
          <a:p>
            <a:r>
              <a:rPr lang="en-US" smtClean="0"/>
              <a:t>Click to edit Master title style</a:t>
            </a:r>
            <a:endParaRPr lang="es-ES" dirty="0"/>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s-ES"/>
          </a:p>
        </p:txBody>
      </p:sp>
      <p:sp>
        <p:nvSpPr>
          <p:cNvPr id="7" name="Text Box 11"/>
          <p:cNvSpPr txBox="1">
            <a:spLocks noChangeArrowheads="1"/>
          </p:cNvSpPr>
          <p:nvPr userDrawn="1"/>
        </p:nvSpPr>
        <p:spPr bwMode="auto">
          <a:xfrm>
            <a:off x="4257675" y="6700838"/>
            <a:ext cx="4802188" cy="19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algn="r" eaLnBrk="1" fontAlgn="base" hangingPunct="1">
              <a:spcBef>
                <a:spcPct val="50000"/>
              </a:spcBef>
              <a:spcAft>
                <a:spcPct val="0"/>
              </a:spcAft>
            </a:pPr>
            <a:endParaRPr lang="es-ES" sz="1200" i="0">
              <a:solidFill>
                <a:srgbClr val="000000"/>
              </a:solidFill>
              <a:latin typeface="Garamond" pitchFamily="18" charset="0"/>
            </a:endParaRPr>
          </a:p>
        </p:txBody>
      </p:sp>
      <p:sp>
        <p:nvSpPr>
          <p:cNvPr id="8"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9"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
        <p:nvSpPr>
          <p:cNvPr id="10" name="Date Placeholder 3"/>
          <p:cNvSpPr>
            <a:spLocks noGrp="1"/>
          </p:cNvSpPr>
          <p:nvPr>
            <p:ph type="dt" sz="half" idx="2"/>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Tree>
    <p:extLst>
      <p:ext uri="{BB962C8B-B14F-4D97-AF65-F5344CB8AC3E}">
        <p14:creationId xmlns:p14="http://schemas.microsoft.com/office/powerpoint/2010/main" val="26210297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8"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
        <p:nvSpPr>
          <p:cNvPr id="9" name="Date Placeholder 3"/>
          <p:cNvSpPr>
            <a:spLocks noGrp="1"/>
          </p:cNvSpPr>
          <p:nvPr>
            <p:ph type="dt" sz="half" idx="2"/>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Tree>
    <p:extLst>
      <p:ext uri="{BB962C8B-B14F-4D97-AF65-F5344CB8AC3E}">
        <p14:creationId xmlns:p14="http://schemas.microsoft.com/office/powerpoint/2010/main" val="9979020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i="1"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Title 3"/>
          <p:cNvSpPr>
            <a:spLocks noGrp="1"/>
          </p:cNvSpPr>
          <p:nvPr>
            <p:ph type="title"/>
          </p:nvPr>
        </p:nvSpPr>
        <p:spPr>
          <a:xfrm>
            <a:off x="539552" y="2132856"/>
            <a:ext cx="8229600" cy="1143000"/>
          </a:xfrm>
          <a:prstGeom prst="rect">
            <a:avLst/>
          </a:prstGeom>
        </p:spPr>
        <p:txBody>
          <a:bodyPr/>
          <a:lstStyle>
            <a:lvl1pPr>
              <a:defRPr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1973587501"/>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3608" y="-13394"/>
            <a:ext cx="7715200" cy="634082"/>
          </a:xfrm>
          <a:prstGeom prst="rect">
            <a:avLst/>
          </a:prstGeom>
        </p:spPr>
        <p:txBody>
          <a:bodyPr/>
          <a:lstStyle>
            <a:lvl1pPr algn="l">
              <a:defRPr sz="3000" baseline="0">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05384732"/>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1873106"/>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1"/>
          <p:cNvSpPr txBox="1">
            <a:spLocks/>
          </p:cNvSpPr>
          <p:nvPr userDrawn="1"/>
        </p:nvSpPr>
        <p:spPr>
          <a:xfrm>
            <a:off x="1043608" y="-13394"/>
            <a:ext cx="7715200" cy="634082"/>
          </a:xfrm>
          <a:prstGeom prst="rect">
            <a:avLst/>
          </a:prstGeom>
        </p:spPr>
        <p:txBody>
          <a:bodyPr/>
          <a:lstStyle>
            <a:lvl1pPr algn="l" rtl="0" eaLnBrk="0" fontAlgn="base" hangingPunct="0">
              <a:spcBef>
                <a:spcPct val="0"/>
              </a:spcBef>
              <a:spcAft>
                <a:spcPct val="0"/>
              </a:spcAft>
              <a:defRPr sz="3000" baseline="0">
                <a:solidFill>
                  <a:schemeClr val="tx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solidFill>
                  <a:srgbClr val="FFFFFF"/>
                </a:solidFill>
              </a:rPr>
              <a:t>Click to edit Master title style</a:t>
            </a:r>
            <a:endParaRPr lang="en-US" dirty="0">
              <a:solidFill>
                <a:srgbClr val="FFFFFF"/>
              </a:solidFill>
            </a:endParaRPr>
          </a:p>
        </p:txBody>
      </p:sp>
    </p:spTree>
    <p:extLst>
      <p:ext uri="{BB962C8B-B14F-4D97-AF65-F5344CB8AC3E}">
        <p14:creationId xmlns:p14="http://schemas.microsoft.com/office/powerpoint/2010/main" val="2898900650"/>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96942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3608" y="0"/>
            <a:ext cx="7643192" cy="548680"/>
          </a:xfrm>
          <a:prstGeom prst="rect">
            <a:avLst/>
          </a:prstGeom>
        </p:spPr>
        <p:txBody>
          <a:bodyPr/>
          <a:lstStyle>
            <a:lvl1pPr algn="l">
              <a:defRPr sz="30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1408495394"/>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9766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0977165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r>
              <a:rPr lang="en-US" smtClean="0">
                <a:solidFill>
                  <a:prstClr val="black">
                    <a:tint val="75000"/>
                  </a:prstClr>
                </a:solidFill>
              </a:rPr>
              <a:t>Taller de Altas Energias – Benasque - 17/09/2013</a:t>
            </a:r>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r>
              <a:rPr lang="en-US" smtClean="0">
                <a:solidFill>
                  <a:prstClr val="black">
                    <a:tint val="75000"/>
                  </a:prstClr>
                </a:solidFill>
              </a:rPr>
              <a:t>Accelerator Physics – C. Biscari </a:t>
            </a:r>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32372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42737457"/>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6300433"/>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1110871"/>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760783"/>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a:lstStyle/>
          <a:p>
            <a:r>
              <a:rPr lang="it-IT" smtClean="0"/>
              <a:t>Fare clic per modificare lo stile del titolo</a:t>
            </a:r>
            <a:endParaRPr lang="en-GB"/>
          </a:p>
        </p:txBody>
      </p:sp>
      <p:sp>
        <p:nvSpPr>
          <p:cNvPr id="3" name="Sottotito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GB"/>
          </a:p>
        </p:txBody>
      </p:sp>
      <p:sp>
        <p:nvSpPr>
          <p:cNvPr id="5" name="Segnaposto piè di pagina 4"/>
          <p:cNvSpPr>
            <a:spLocks noGrp="1"/>
          </p:cNvSpPr>
          <p:nvPr>
            <p:ph type="ftr" sz="quarter" idx="11"/>
          </p:nvPr>
        </p:nvSpPr>
        <p:spPr>
          <a:xfrm>
            <a:off x="251520" y="6525344"/>
            <a:ext cx="6768752" cy="365125"/>
          </a:xfrm>
          <a:prstGeom prst="rect">
            <a:avLst/>
          </a:prstGeom>
        </p:spPr>
        <p:txBody>
          <a:bodyPr/>
          <a:lstStyle>
            <a:lvl1pPr>
              <a:defRPr sz="1400">
                <a:solidFill>
                  <a:schemeClr val="accent3">
                    <a:lumMod val="95000"/>
                  </a:schemeClr>
                </a:solidFill>
              </a:defRPr>
            </a:lvl1pPr>
          </a:lstStyle>
          <a:p>
            <a:r>
              <a:rPr lang="en-GB" dirty="0" smtClean="0">
                <a:solidFill>
                  <a:srgbClr val="FFFFFF">
                    <a:lumMod val="95000"/>
                  </a:srgbClr>
                </a:solidFill>
              </a:rPr>
              <a:t>Introduction on Particle Accelerators - C. </a:t>
            </a:r>
            <a:r>
              <a:rPr lang="en-GB" dirty="0" err="1" smtClean="0">
                <a:solidFill>
                  <a:srgbClr val="FFFFFF">
                    <a:lumMod val="95000"/>
                  </a:srgbClr>
                </a:solidFill>
              </a:rPr>
              <a:t>Biscari</a:t>
            </a:r>
            <a:r>
              <a:rPr lang="en-GB" dirty="0" smtClean="0">
                <a:solidFill>
                  <a:srgbClr val="FFFFFF">
                    <a:lumMod val="95000"/>
                  </a:srgbClr>
                </a:solidFill>
              </a:rPr>
              <a:t>  2013</a:t>
            </a:r>
            <a:endParaRPr lang="en-GB" dirty="0">
              <a:solidFill>
                <a:srgbClr val="FFFFFF">
                  <a:lumMod val="95000"/>
                </a:srgbClr>
              </a:solidFill>
            </a:endParaRPr>
          </a:p>
        </p:txBody>
      </p:sp>
      <p:sp>
        <p:nvSpPr>
          <p:cNvPr id="6" name="Segnaposto numero diapositiva 5"/>
          <p:cNvSpPr>
            <a:spLocks noGrp="1"/>
          </p:cNvSpPr>
          <p:nvPr>
            <p:ph type="sldNum" sz="quarter" idx="12"/>
          </p:nvPr>
        </p:nvSpPr>
        <p:spPr>
          <a:xfrm>
            <a:off x="8604448" y="6525344"/>
            <a:ext cx="442392" cy="221109"/>
          </a:xfrm>
          <a:prstGeom prst="rect">
            <a:avLst/>
          </a:prstGeom>
        </p:spPr>
        <p:txBody>
          <a:bodyPr/>
          <a:lstStyle>
            <a:lvl1pPr>
              <a:defRPr sz="1400"/>
            </a:lvl1pPr>
          </a:lstStyle>
          <a:p>
            <a:fld id="{2C1D4322-29CD-448B-BA68-5952BD3A620C}"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381818217"/>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GB"/>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GB"/>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r>
              <a:rPr lang="it-IT" smtClean="0">
                <a:solidFill>
                  <a:srgbClr val="000000"/>
                </a:solidFill>
              </a:rPr>
              <a:t>Introduction on Particle Accelerators - C. Biscari</a:t>
            </a:r>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207AD036-44FA-46D1-BA6A-916883914639}"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1799685506"/>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r>
              <a:rPr lang="it-IT" smtClean="0">
                <a:solidFill>
                  <a:srgbClr val="000000"/>
                </a:solidFill>
              </a:rPr>
              <a:t>Introduction on Particle Accelerators - C. Biscari</a:t>
            </a:r>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95C8AF6-B19C-4645-8210-D36FD82305E5}"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169836586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r>
              <a:rPr lang="it-IT" smtClean="0">
                <a:solidFill>
                  <a:srgbClr val="000000"/>
                </a:solidFill>
              </a:rPr>
              <a:t>Introduction on Particle Accelerators - C. Biscari</a:t>
            </a:r>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02D214DD-4868-457B-A19A-493C87B5B0A1}"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201668789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r>
              <a:rPr lang="it-IT" smtClean="0">
                <a:solidFill>
                  <a:srgbClr val="000000"/>
                </a:solidFill>
              </a:rPr>
              <a:t>Introduction on Particle Accelerators - C. Biscari</a:t>
            </a:r>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3C719644-A253-4FEE-B904-A15801A83842}"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302644841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r>
              <a:rPr lang="it-IT" smtClean="0">
                <a:solidFill>
                  <a:srgbClr val="000000"/>
                </a:solidFill>
              </a:rPr>
              <a:t>Introduction on Particle Accelerators - C. Biscari</a:t>
            </a:r>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70277048-932E-4B85-BFFB-FD01F19E3084}"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355998628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r>
              <a:rPr lang="en-US" smtClean="0">
                <a:solidFill>
                  <a:prstClr val="black">
                    <a:tint val="75000"/>
                  </a:prstClr>
                </a:solidFill>
              </a:rPr>
              <a:t>Taller de Altas Energias – Benasque - 17/09/2013</a:t>
            </a:r>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r>
              <a:rPr lang="en-US" smtClean="0">
                <a:solidFill>
                  <a:prstClr val="black">
                    <a:tint val="75000"/>
                  </a:prstClr>
                </a:solidFill>
              </a:rPr>
              <a:t>Accelerator Physics – C. Biscari </a:t>
            </a:r>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6099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r>
              <a:rPr lang="it-IT" smtClean="0">
                <a:solidFill>
                  <a:srgbClr val="000000"/>
                </a:solidFill>
              </a:rPr>
              <a:t>Introduction on Particle Accelerators - C. Biscari</a:t>
            </a:r>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51A52DD9-0694-47AF-88B6-D44B1251A0EE}"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119922657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r>
              <a:rPr lang="it-IT" smtClean="0">
                <a:solidFill>
                  <a:srgbClr val="000000"/>
                </a:solidFill>
              </a:rPr>
              <a:t>Introduction on Particle Accelerators - C. Biscari</a:t>
            </a:r>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262572A6-68FF-4990-819A-8A7E602D1101}"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404859367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r>
              <a:rPr lang="it-IT" smtClean="0">
                <a:solidFill>
                  <a:srgbClr val="000000"/>
                </a:solidFill>
              </a:rPr>
              <a:t>Introduction on Particle Accelerators - C. Biscari</a:t>
            </a:r>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48417EA8-61EC-40F5-8F92-03CF842A6226}"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450311956"/>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r>
              <a:rPr lang="it-IT" smtClean="0">
                <a:solidFill>
                  <a:srgbClr val="000000"/>
                </a:solidFill>
              </a:rPr>
              <a:t>Introduction on Particle Accelerators - C. Biscari</a:t>
            </a:r>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D409673-CF80-47DF-B9F5-BD08B139ABC6}"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2668399533"/>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r>
              <a:rPr lang="it-IT" smtClean="0">
                <a:solidFill>
                  <a:srgbClr val="000000"/>
                </a:solidFill>
              </a:rPr>
              <a:t>Introduction on Particle Accelerators - C. Biscari</a:t>
            </a:r>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8E14FE6-A060-4D75-A784-6AFF3962FF8A}"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1782933717"/>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GB"/>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r>
              <a:rPr lang="it-IT" smtClean="0">
                <a:solidFill>
                  <a:srgbClr val="000000"/>
                </a:solidFill>
              </a:rPr>
              <a:t>Introduction on Particle Accelerators - C. Biscari</a:t>
            </a:r>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17D51C66-9EAA-42A3-A36E-B2506ADF685D}"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344339132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en-GB"/>
          </a:p>
        </p:txBody>
      </p:sp>
      <p:sp>
        <p:nvSpPr>
          <p:cNvPr id="3" name="Segnaposto tabella 2"/>
          <p:cNvSpPr>
            <a:spLocks noGrp="1"/>
          </p:cNvSpPr>
          <p:nvPr>
            <p:ph type="tbl" idx="1"/>
          </p:nvPr>
        </p:nvSpPr>
        <p:spPr>
          <a:xfrm>
            <a:off x="457200" y="1600200"/>
            <a:ext cx="8229600" cy="4525963"/>
          </a:xfrm>
        </p:spPr>
        <p:txBody>
          <a:bodyPr/>
          <a:lstStyle/>
          <a:p>
            <a:endParaRPr lang="en-GB"/>
          </a:p>
        </p:txBody>
      </p:sp>
      <p:sp>
        <p:nvSpPr>
          <p:cNvPr id="4" name="Segnaposto data 3"/>
          <p:cNvSpPr>
            <a:spLocks noGrp="1"/>
          </p:cNvSpPr>
          <p:nvPr>
            <p:ph type="dt" sz="half" idx="10"/>
          </p:nvPr>
        </p:nvSpPr>
        <p:spPr>
          <a:xfrm>
            <a:off x="457200" y="6245225"/>
            <a:ext cx="2133600" cy="476250"/>
          </a:xfrm>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a:xfrm>
            <a:off x="3124200" y="6245225"/>
            <a:ext cx="2895600" cy="476250"/>
          </a:xfrm>
        </p:spPr>
        <p:txBody>
          <a:bodyPr/>
          <a:lstStyle>
            <a:lvl1pPr>
              <a:defRPr/>
            </a:lvl1pPr>
          </a:lstStyle>
          <a:p>
            <a:r>
              <a:rPr lang="it-IT" smtClean="0">
                <a:solidFill>
                  <a:srgbClr val="000000"/>
                </a:solidFill>
              </a:rPr>
              <a:t>Introduction on Particle Accelerators - C. Biscari</a:t>
            </a:r>
            <a:endParaRPr lang="it-IT">
              <a:solidFill>
                <a:srgbClr val="000000"/>
              </a:solidFill>
            </a:endParaRPr>
          </a:p>
        </p:txBody>
      </p:sp>
      <p:sp>
        <p:nvSpPr>
          <p:cNvPr id="6" name="Segnaposto numero diapositiva 5"/>
          <p:cNvSpPr>
            <a:spLocks noGrp="1"/>
          </p:cNvSpPr>
          <p:nvPr>
            <p:ph type="sldNum" sz="quarter" idx="12"/>
          </p:nvPr>
        </p:nvSpPr>
        <p:spPr>
          <a:xfrm>
            <a:off x="6553200" y="6245225"/>
            <a:ext cx="2133600" cy="476250"/>
          </a:xfrm>
        </p:spPr>
        <p:txBody>
          <a:bodyPr/>
          <a:lstStyle>
            <a:lvl1pPr>
              <a:defRPr/>
            </a:lvl1pPr>
          </a:lstStyle>
          <a:p>
            <a:fld id="{83DC2722-A61D-4A2C-9B36-7FABFE2B07A7}"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3056963290"/>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GB"/>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GB"/>
          </a:p>
        </p:txBody>
      </p:sp>
      <p:sp>
        <p:nvSpPr>
          <p:cNvPr id="4" name="Segnaposto data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r>
              <a:rPr lang="en-US" altLang="en-US" smtClean="0">
                <a:solidFill>
                  <a:srgbClr val="000000"/>
                </a:solidFill>
              </a:rPr>
              <a:t>Introduction on Particle Accelerators - C. Biscari</a:t>
            </a:r>
            <a:endParaRPr lang="en-US" alt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563C470-6C05-4A6F-8F73-6205F9FB981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208598"/>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r>
              <a:rPr lang="en-US" altLang="en-US" smtClean="0">
                <a:solidFill>
                  <a:srgbClr val="000000"/>
                </a:solidFill>
              </a:rPr>
              <a:t>Introduction on Particle Accelerators - C. Biscari</a:t>
            </a:r>
            <a:endParaRPr lang="en-US" alt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D02551C-03B8-4173-BC8B-2AAF011E92C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6890031"/>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r>
              <a:rPr lang="en-US" altLang="en-US" smtClean="0">
                <a:solidFill>
                  <a:srgbClr val="000000"/>
                </a:solidFill>
              </a:rPr>
              <a:t>Introduction on Particle Accelerators - C. Biscari</a:t>
            </a:r>
            <a:endParaRPr lang="en-US" alt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14DB5BC-877C-48C8-8D9E-468939CAE9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927235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r>
              <a:rPr lang="en-US" smtClean="0">
                <a:solidFill>
                  <a:prstClr val="black">
                    <a:tint val="75000"/>
                  </a:prstClr>
                </a:solidFill>
              </a:rPr>
              <a:t>Taller de Altas Energias – Benasque - 17/09/2013</a:t>
            </a:r>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r>
              <a:rPr lang="en-US" smtClean="0">
                <a:solidFill>
                  <a:prstClr val="black">
                    <a:tint val="75000"/>
                  </a:prstClr>
                </a:solidFill>
              </a:rPr>
              <a:t>Accelerator Physics – C. Biscari </a:t>
            </a:r>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1031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data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r>
              <a:rPr lang="en-US" altLang="en-US" smtClean="0">
                <a:solidFill>
                  <a:srgbClr val="000000"/>
                </a:solidFill>
              </a:rPr>
              <a:t>Introduction on Particle Accelerators - C. Biscari</a:t>
            </a:r>
            <a:endParaRPr lang="en-US" alt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A5D79C3F-A370-457A-A01E-27BDF9E3402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677745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7" name="Segnaposto data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Segnaposto piè di pagina 7"/>
          <p:cNvSpPr>
            <a:spLocks noGrp="1"/>
          </p:cNvSpPr>
          <p:nvPr>
            <p:ph type="ftr" sz="quarter" idx="11"/>
          </p:nvPr>
        </p:nvSpPr>
        <p:spPr/>
        <p:txBody>
          <a:bodyPr/>
          <a:lstStyle>
            <a:lvl1pPr>
              <a:defRPr/>
            </a:lvl1pPr>
          </a:lstStyle>
          <a:p>
            <a:r>
              <a:rPr lang="en-US" altLang="en-US" smtClean="0">
                <a:solidFill>
                  <a:srgbClr val="000000"/>
                </a:solidFill>
              </a:rPr>
              <a:t>Introduction on Particle Accelerators - C. Biscari</a:t>
            </a:r>
            <a:endParaRPr lang="en-US" altLang="en-US">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599A6836-0B3B-45CF-BF87-7902ED4AAB0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7922612"/>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data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Segnaposto piè di pagina 3"/>
          <p:cNvSpPr>
            <a:spLocks noGrp="1"/>
          </p:cNvSpPr>
          <p:nvPr>
            <p:ph type="ftr" sz="quarter" idx="11"/>
          </p:nvPr>
        </p:nvSpPr>
        <p:spPr/>
        <p:txBody>
          <a:bodyPr/>
          <a:lstStyle>
            <a:lvl1pPr>
              <a:defRPr/>
            </a:lvl1pPr>
          </a:lstStyle>
          <a:p>
            <a:r>
              <a:rPr lang="en-US" altLang="en-US" smtClean="0">
                <a:solidFill>
                  <a:srgbClr val="000000"/>
                </a:solidFill>
              </a:rPr>
              <a:t>Introduction on Particle Accelerators - C. Biscari</a:t>
            </a:r>
            <a:endParaRPr lang="en-US" altLang="en-US">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5549A025-AAF0-4C75-A1C8-F335F42E95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79658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Segnaposto piè di pagina 2"/>
          <p:cNvSpPr>
            <a:spLocks noGrp="1"/>
          </p:cNvSpPr>
          <p:nvPr>
            <p:ph type="ftr" sz="quarter" idx="11"/>
          </p:nvPr>
        </p:nvSpPr>
        <p:spPr/>
        <p:txBody>
          <a:bodyPr/>
          <a:lstStyle>
            <a:lvl1pPr>
              <a:defRPr/>
            </a:lvl1pPr>
          </a:lstStyle>
          <a:p>
            <a:r>
              <a:rPr lang="en-US" altLang="en-US" smtClean="0">
                <a:solidFill>
                  <a:srgbClr val="000000"/>
                </a:solidFill>
              </a:rPr>
              <a:t>Introduction on Particle Accelerators - C. Biscari</a:t>
            </a:r>
            <a:endParaRPr lang="en-US" altLang="en-US">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791BBA24-E4CB-4A09-89DF-62C25C9545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5323158"/>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r>
              <a:rPr lang="en-US" altLang="en-US" smtClean="0">
                <a:solidFill>
                  <a:srgbClr val="000000"/>
                </a:solidFill>
              </a:rPr>
              <a:t>Introduction on Particle Accelerators - C. Biscari</a:t>
            </a:r>
            <a:endParaRPr lang="en-US" alt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AC527E1A-9B71-49F3-8359-39991884538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7027250"/>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Segnaposto piè di pagina 5"/>
          <p:cNvSpPr>
            <a:spLocks noGrp="1"/>
          </p:cNvSpPr>
          <p:nvPr>
            <p:ph type="ftr" sz="quarter" idx="11"/>
          </p:nvPr>
        </p:nvSpPr>
        <p:spPr/>
        <p:txBody>
          <a:bodyPr/>
          <a:lstStyle>
            <a:lvl1pPr>
              <a:defRPr/>
            </a:lvl1pPr>
          </a:lstStyle>
          <a:p>
            <a:r>
              <a:rPr lang="en-US" altLang="en-US" smtClean="0">
                <a:solidFill>
                  <a:srgbClr val="000000"/>
                </a:solidFill>
              </a:rPr>
              <a:t>Introduction on Particle Accelerators - C. Biscari</a:t>
            </a:r>
            <a:endParaRPr lang="en-US" altLang="en-US">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29FE2AA1-F3DD-4365-B3A8-90A345FA4B8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81048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r>
              <a:rPr lang="en-US" altLang="en-US" smtClean="0">
                <a:solidFill>
                  <a:srgbClr val="000000"/>
                </a:solidFill>
              </a:rPr>
              <a:t>Introduction on Particle Accelerators - C. Biscari</a:t>
            </a:r>
            <a:endParaRPr lang="en-US" alt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134BEAF-5386-4C71-A993-C3F50C0583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6379732"/>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en-GB"/>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Segnaposto piè di pagina 4"/>
          <p:cNvSpPr>
            <a:spLocks noGrp="1"/>
          </p:cNvSpPr>
          <p:nvPr>
            <p:ph type="ftr" sz="quarter" idx="11"/>
          </p:nvPr>
        </p:nvSpPr>
        <p:spPr/>
        <p:txBody>
          <a:bodyPr/>
          <a:lstStyle>
            <a:lvl1pPr>
              <a:defRPr/>
            </a:lvl1pPr>
          </a:lstStyle>
          <a:p>
            <a:r>
              <a:rPr lang="en-US" altLang="en-US" smtClean="0">
                <a:solidFill>
                  <a:srgbClr val="000000"/>
                </a:solidFill>
              </a:rPr>
              <a:t>Introduction on Particle Accelerators - C. Biscari</a:t>
            </a:r>
            <a:endParaRPr lang="en-US" altLang="en-US">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5BB330CD-1056-43CC-BB02-0D30D24390D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4599424"/>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Introduction on Particle Accelerators - C. Biscari</a:t>
            </a: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2ACF17-3CDA-4980-BC3E-43FDBB8BC48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522654929"/>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Introduction on Particle Accelerators - C. Biscari</a:t>
            </a: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E6E1D9-B770-48D3-B31E-ADA212752BE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895156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r>
              <a:rPr lang="en-US" smtClean="0">
                <a:solidFill>
                  <a:prstClr val="black">
                    <a:tint val="75000"/>
                  </a:prstClr>
                </a:solidFill>
              </a:rPr>
              <a:t>Taller de Altas Energias – Benasque - 17/09/2013</a:t>
            </a:r>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r>
              <a:rPr lang="en-US" smtClean="0">
                <a:solidFill>
                  <a:prstClr val="black">
                    <a:tint val="75000"/>
                  </a:prstClr>
                </a:solidFill>
              </a:rPr>
              <a:t>Accelerator Physics – C. Biscari </a:t>
            </a:r>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0579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Introduction on Particle Accelerators - C. Biscari</a:t>
            </a: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E959FD-702C-4FFA-A01E-0A9E9FFC9C5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17932482"/>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Introduction on Particle Accelerators - C. Biscari</a:t>
            </a: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3DF73F-1D7E-474E-9279-E30FDDFFC53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36954683"/>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Introduction on Particle Accelerators - C. Biscari</a:t>
            </a: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303BAF-9908-4035-B4C3-E818F6291C7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72860110"/>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Introduction on Particle Accelerators - C. Biscari</a:t>
            </a: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5B97D31-ED56-46A7-B70E-29E635D6AFA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96369316"/>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Introduction on Particle Accelerators - C. Biscari</a:t>
            </a: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F99D2C-F222-4535-BD14-91347D4B0F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1309684"/>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Introduction on Particle Accelerators - C. Biscari</a:t>
            </a: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B94ADE-DAFE-460A-A64D-F4FC930B91D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68685325"/>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Introduction on Particle Accelerators - C. Biscari</a:t>
            </a: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172D70-6C34-465D-9C39-6AAE3E44B98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99216187"/>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Introduction on Particle Accelerators - C. Biscari</a:t>
            </a: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6FDE32-CD2C-45DE-AD40-EC67DCDBDB0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20387602"/>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srgbClr val="000000"/>
                </a:solidFill>
              </a:rPr>
              <a:t>Introduction on Particle Accelerators - C. Biscari</a:t>
            </a: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4DEA75-4271-4297-B987-75D5202CC04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79702178"/>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13"/>
          <p:cNvSpPr>
            <a:spLocks noGrp="1"/>
          </p:cNvSpPr>
          <p:nvPr>
            <p:ph type="dt" sz="half" idx="10"/>
          </p:nvPr>
        </p:nvSpPr>
        <p:spPr/>
        <p:txBody>
          <a:bodyPr/>
          <a:lstStyle>
            <a:lvl1pPr>
              <a:defRPr/>
            </a:lvl1pPr>
          </a:lstStyle>
          <a:p>
            <a:pPr>
              <a:defRPr/>
            </a:pPr>
            <a:endParaRPr lang="en-US" altLang="en-US"/>
          </a:p>
        </p:txBody>
      </p:sp>
      <p:sp>
        <p:nvSpPr>
          <p:cNvPr id="5" name="Footer Placeholder 2"/>
          <p:cNvSpPr>
            <a:spLocks noGrp="1"/>
          </p:cNvSpPr>
          <p:nvPr>
            <p:ph type="ftr" sz="quarter" idx="11"/>
          </p:nvPr>
        </p:nvSpPr>
        <p:spPr/>
        <p:txBody>
          <a:bodyPr/>
          <a:lstStyle>
            <a:lvl1pPr>
              <a:defRPr/>
            </a:lvl1pPr>
          </a:lstStyle>
          <a:p>
            <a:pPr>
              <a:defRPr/>
            </a:pPr>
            <a:r>
              <a:rPr lang="en-US" altLang="en-US" smtClean="0"/>
              <a:t>Introduction on Particle Accelerators - C. Biscari</a:t>
            </a:r>
            <a:endParaRPr lang="en-US" altLang="en-US"/>
          </a:p>
        </p:txBody>
      </p:sp>
      <p:sp>
        <p:nvSpPr>
          <p:cNvPr id="6" name="Slide Number Placeholder 22"/>
          <p:cNvSpPr>
            <a:spLocks noGrp="1"/>
          </p:cNvSpPr>
          <p:nvPr>
            <p:ph type="sldNum" sz="quarter" idx="12"/>
          </p:nvPr>
        </p:nvSpPr>
        <p:spPr/>
        <p:txBody>
          <a:bodyPr/>
          <a:lstStyle>
            <a:lvl1pPr>
              <a:defRPr/>
            </a:lvl1pPr>
          </a:lstStyle>
          <a:p>
            <a:pPr>
              <a:defRPr/>
            </a:pPr>
            <a:fld id="{49BDAECD-57D8-4173-8F47-0A51EB943C7A}" type="slidenum">
              <a:rPr lang="en-US" altLang="en-US">
                <a:solidFill>
                  <a:srgbClr val="FFFFFF">
                    <a:shade val="50000"/>
                  </a:srgbClr>
                </a:solidFill>
              </a:rPr>
              <a:pPr>
                <a:defRPr/>
              </a:pPr>
              <a:t>‹#›</a:t>
            </a:fld>
            <a:endParaRPr lang="en-US" altLang="en-US">
              <a:solidFill>
                <a:srgbClr val="FFFFFF">
                  <a:shade val="50000"/>
                </a:srgbClr>
              </a:solidFill>
            </a:endParaRPr>
          </a:p>
        </p:txBody>
      </p:sp>
    </p:spTree>
    <p:extLst>
      <p:ext uri="{BB962C8B-B14F-4D97-AF65-F5344CB8AC3E}">
        <p14:creationId xmlns:p14="http://schemas.microsoft.com/office/powerpoint/2010/main" val="49611706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r>
              <a:rPr lang="en-US" smtClean="0">
                <a:solidFill>
                  <a:prstClr val="black">
                    <a:tint val="75000"/>
                  </a:prstClr>
                </a:solidFill>
              </a:rPr>
              <a:t>Taller de Altas Energias – Benasque - 17/09/2013</a:t>
            </a:r>
            <a:endParaRPr lang="en-US">
              <a:solidFill>
                <a:prstClr val="black">
                  <a:tint val="75000"/>
                </a:prstClr>
              </a:solidFill>
            </a:endParaRPr>
          </a:p>
        </p:txBody>
      </p:sp>
      <p:sp>
        <p:nvSpPr>
          <p:cNvPr id="8" name="Segnaposto piè di pagina 7"/>
          <p:cNvSpPr>
            <a:spLocks noGrp="1"/>
          </p:cNvSpPr>
          <p:nvPr>
            <p:ph type="ftr" sz="quarter" idx="11"/>
          </p:nvPr>
        </p:nvSpPr>
        <p:spPr/>
        <p:txBody>
          <a:bodyPr/>
          <a:lstStyle/>
          <a:p>
            <a:r>
              <a:rPr lang="en-US" smtClean="0">
                <a:solidFill>
                  <a:prstClr val="black">
                    <a:tint val="75000"/>
                  </a:prstClr>
                </a:solidFill>
              </a:rPr>
              <a:t>Accelerator Physics – C. Biscari </a:t>
            </a:r>
            <a:endParaRPr lang="en-US">
              <a:solidFill>
                <a:prstClr val="black">
                  <a:tint val="75000"/>
                </a:prstClr>
              </a:solidFill>
            </a:endParaRPr>
          </a:p>
        </p:txBody>
      </p:sp>
      <p:sp>
        <p:nvSpPr>
          <p:cNvPr id="9" name="Segnaposto numero diapositiva 8"/>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14762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13"/>
          <p:cNvSpPr>
            <a:spLocks noGrp="1"/>
          </p:cNvSpPr>
          <p:nvPr>
            <p:ph type="dt" sz="half" idx="10"/>
          </p:nvPr>
        </p:nvSpPr>
        <p:spPr/>
        <p:txBody>
          <a:bodyPr/>
          <a:lstStyle>
            <a:lvl1pPr>
              <a:defRPr/>
            </a:lvl1pPr>
          </a:lstStyle>
          <a:p>
            <a:pPr>
              <a:defRPr/>
            </a:pPr>
            <a:endParaRPr lang="en-US" altLang="en-US"/>
          </a:p>
        </p:txBody>
      </p:sp>
      <p:sp>
        <p:nvSpPr>
          <p:cNvPr id="5" name="Footer Placeholder 2"/>
          <p:cNvSpPr>
            <a:spLocks noGrp="1"/>
          </p:cNvSpPr>
          <p:nvPr>
            <p:ph type="ftr" sz="quarter" idx="11"/>
          </p:nvPr>
        </p:nvSpPr>
        <p:spPr/>
        <p:txBody>
          <a:bodyPr/>
          <a:lstStyle>
            <a:lvl1pPr>
              <a:defRPr/>
            </a:lvl1pPr>
          </a:lstStyle>
          <a:p>
            <a:pPr>
              <a:defRPr/>
            </a:pPr>
            <a:r>
              <a:rPr lang="en-US" altLang="en-US" smtClean="0"/>
              <a:t>Introduction on Particle Accelerators - C. Biscari</a:t>
            </a:r>
            <a:endParaRPr lang="en-US" altLang="en-US"/>
          </a:p>
        </p:txBody>
      </p:sp>
      <p:sp>
        <p:nvSpPr>
          <p:cNvPr id="6" name="Slide Number Placeholder 22"/>
          <p:cNvSpPr>
            <a:spLocks noGrp="1"/>
          </p:cNvSpPr>
          <p:nvPr>
            <p:ph type="sldNum" sz="quarter" idx="12"/>
          </p:nvPr>
        </p:nvSpPr>
        <p:spPr/>
        <p:txBody>
          <a:bodyPr/>
          <a:lstStyle>
            <a:lvl1pPr>
              <a:defRPr/>
            </a:lvl1pPr>
          </a:lstStyle>
          <a:p>
            <a:pPr>
              <a:defRPr/>
            </a:pPr>
            <a:fld id="{BC65775A-379B-48C2-9701-3F12F1CC5D6D}" type="slidenum">
              <a:rPr lang="en-US" altLang="en-US">
                <a:solidFill>
                  <a:srgbClr val="FFFFFF">
                    <a:shade val="50000"/>
                  </a:srgbClr>
                </a:solidFill>
              </a:rPr>
              <a:pPr>
                <a:defRPr/>
              </a:pPr>
              <a:t>‹#›</a:t>
            </a:fld>
            <a:endParaRPr lang="en-US" altLang="en-US">
              <a:solidFill>
                <a:srgbClr val="FFFFFF">
                  <a:shade val="50000"/>
                </a:srgbClr>
              </a:solidFill>
            </a:endParaRPr>
          </a:p>
        </p:txBody>
      </p:sp>
    </p:spTree>
    <p:extLst>
      <p:ext uri="{BB962C8B-B14F-4D97-AF65-F5344CB8AC3E}">
        <p14:creationId xmlns:p14="http://schemas.microsoft.com/office/powerpoint/2010/main" val="150885780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13"/>
          <p:cNvSpPr>
            <a:spLocks noGrp="1"/>
          </p:cNvSpPr>
          <p:nvPr>
            <p:ph type="dt" sz="half" idx="10"/>
          </p:nvPr>
        </p:nvSpPr>
        <p:spPr/>
        <p:txBody>
          <a:bodyPr/>
          <a:lstStyle>
            <a:lvl1pPr>
              <a:defRPr/>
            </a:lvl1pPr>
          </a:lstStyle>
          <a:p>
            <a:pPr>
              <a:defRPr/>
            </a:pPr>
            <a:endParaRPr lang="en-US" altLang="en-US"/>
          </a:p>
        </p:txBody>
      </p:sp>
      <p:sp>
        <p:nvSpPr>
          <p:cNvPr id="5" name="Footer Placeholder 2"/>
          <p:cNvSpPr>
            <a:spLocks noGrp="1"/>
          </p:cNvSpPr>
          <p:nvPr>
            <p:ph type="ftr" sz="quarter" idx="11"/>
          </p:nvPr>
        </p:nvSpPr>
        <p:spPr/>
        <p:txBody>
          <a:bodyPr/>
          <a:lstStyle>
            <a:lvl1pPr>
              <a:defRPr/>
            </a:lvl1pPr>
          </a:lstStyle>
          <a:p>
            <a:pPr>
              <a:defRPr/>
            </a:pPr>
            <a:r>
              <a:rPr lang="en-US" altLang="en-US" smtClean="0"/>
              <a:t>Introduction on Particle Accelerators - C. Biscari</a:t>
            </a:r>
            <a:endParaRPr lang="en-US" altLang="en-US"/>
          </a:p>
        </p:txBody>
      </p:sp>
      <p:sp>
        <p:nvSpPr>
          <p:cNvPr id="6" name="Slide Number Placeholder 22"/>
          <p:cNvSpPr>
            <a:spLocks noGrp="1"/>
          </p:cNvSpPr>
          <p:nvPr>
            <p:ph type="sldNum" sz="quarter" idx="12"/>
          </p:nvPr>
        </p:nvSpPr>
        <p:spPr/>
        <p:txBody>
          <a:bodyPr/>
          <a:lstStyle>
            <a:lvl1pPr>
              <a:defRPr/>
            </a:lvl1pPr>
          </a:lstStyle>
          <a:p>
            <a:pPr>
              <a:defRPr/>
            </a:pPr>
            <a:fld id="{ED6D0F38-B12A-4F73-B5DF-7F4F80214C70}" type="slidenum">
              <a:rPr lang="en-US" altLang="en-US">
                <a:solidFill>
                  <a:srgbClr val="FFFFFF">
                    <a:shade val="50000"/>
                  </a:srgbClr>
                </a:solidFill>
              </a:rPr>
              <a:pPr>
                <a:defRPr/>
              </a:pPr>
              <a:t>‹#›</a:t>
            </a:fld>
            <a:endParaRPr lang="en-US" altLang="en-US">
              <a:solidFill>
                <a:srgbClr val="FFFFFF">
                  <a:shade val="50000"/>
                </a:srgbClr>
              </a:solidFill>
            </a:endParaRPr>
          </a:p>
        </p:txBody>
      </p:sp>
    </p:spTree>
    <p:extLst>
      <p:ext uri="{BB962C8B-B14F-4D97-AF65-F5344CB8AC3E}">
        <p14:creationId xmlns:p14="http://schemas.microsoft.com/office/powerpoint/2010/main" val="290749427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708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708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13"/>
          <p:cNvSpPr>
            <a:spLocks noGrp="1"/>
          </p:cNvSpPr>
          <p:nvPr>
            <p:ph type="dt" sz="half" idx="10"/>
          </p:nvPr>
        </p:nvSpPr>
        <p:spPr/>
        <p:txBody>
          <a:bodyPr/>
          <a:lstStyle>
            <a:lvl1pPr>
              <a:defRPr/>
            </a:lvl1pPr>
          </a:lstStyle>
          <a:p>
            <a:pPr>
              <a:defRPr/>
            </a:pPr>
            <a:endParaRPr lang="en-US" altLang="en-US"/>
          </a:p>
        </p:txBody>
      </p:sp>
      <p:sp>
        <p:nvSpPr>
          <p:cNvPr id="6" name="Footer Placeholder 2"/>
          <p:cNvSpPr>
            <a:spLocks noGrp="1"/>
          </p:cNvSpPr>
          <p:nvPr>
            <p:ph type="ftr" sz="quarter" idx="11"/>
          </p:nvPr>
        </p:nvSpPr>
        <p:spPr/>
        <p:txBody>
          <a:bodyPr/>
          <a:lstStyle>
            <a:lvl1pPr>
              <a:defRPr/>
            </a:lvl1pPr>
          </a:lstStyle>
          <a:p>
            <a:pPr>
              <a:defRPr/>
            </a:pPr>
            <a:r>
              <a:rPr lang="en-US" altLang="en-US" smtClean="0"/>
              <a:t>Introduction on Particle Accelerators - C. Biscari</a:t>
            </a:r>
            <a:endParaRPr lang="en-US" altLang="en-US"/>
          </a:p>
        </p:txBody>
      </p:sp>
      <p:sp>
        <p:nvSpPr>
          <p:cNvPr id="7" name="Slide Number Placeholder 22"/>
          <p:cNvSpPr>
            <a:spLocks noGrp="1"/>
          </p:cNvSpPr>
          <p:nvPr>
            <p:ph type="sldNum" sz="quarter" idx="12"/>
          </p:nvPr>
        </p:nvSpPr>
        <p:spPr/>
        <p:txBody>
          <a:bodyPr/>
          <a:lstStyle>
            <a:lvl1pPr>
              <a:defRPr/>
            </a:lvl1pPr>
          </a:lstStyle>
          <a:p>
            <a:pPr>
              <a:defRPr/>
            </a:pPr>
            <a:fld id="{40DE6665-F5FF-43E0-A3D3-B8A6F10D4CF6}" type="slidenum">
              <a:rPr lang="en-US" altLang="en-US">
                <a:solidFill>
                  <a:srgbClr val="FFFFFF">
                    <a:shade val="50000"/>
                  </a:srgbClr>
                </a:solidFill>
              </a:rPr>
              <a:pPr>
                <a:defRPr/>
              </a:pPr>
              <a:t>‹#›</a:t>
            </a:fld>
            <a:endParaRPr lang="en-US" altLang="en-US">
              <a:solidFill>
                <a:srgbClr val="FFFFFF">
                  <a:shade val="50000"/>
                </a:srgbClr>
              </a:solidFill>
            </a:endParaRPr>
          </a:p>
        </p:txBody>
      </p:sp>
    </p:spTree>
    <p:extLst>
      <p:ext uri="{BB962C8B-B14F-4D97-AF65-F5344CB8AC3E}">
        <p14:creationId xmlns:p14="http://schemas.microsoft.com/office/powerpoint/2010/main" val="439568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13"/>
          <p:cNvSpPr>
            <a:spLocks noGrp="1"/>
          </p:cNvSpPr>
          <p:nvPr>
            <p:ph type="dt" sz="half" idx="10"/>
          </p:nvPr>
        </p:nvSpPr>
        <p:spPr/>
        <p:txBody>
          <a:bodyPr/>
          <a:lstStyle>
            <a:lvl1pPr>
              <a:defRPr/>
            </a:lvl1pPr>
          </a:lstStyle>
          <a:p>
            <a:pPr>
              <a:defRPr/>
            </a:pPr>
            <a:endParaRPr lang="en-US" altLang="en-US"/>
          </a:p>
        </p:txBody>
      </p:sp>
      <p:sp>
        <p:nvSpPr>
          <p:cNvPr id="8" name="Footer Placeholder 2"/>
          <p:cNvSpPr>
            <a:spLocks noGrp="1"/>
          </p:cNvSpPr>
          <p:nvPr>
            <p:ph type="ftr" sz="quarter" idx="11"/>
          </p:nvPr>
        </p:nvSpPr>
        <p:spPr/>
        <p:txBody>
          <a:bodyPr/>
          <a:lstStyle>
            <a:lvl1pPr>
              <a:defRPr/>
            </a:lvl1pPr>
          </a:lstStyle>
          <a:p>
            <a:pPr>
              <a:defRPr/>
            </a:pPr>
            <a:r>
              <a:rPr lang="en-US" altLang="en-US" smtClean="0"/>
              <a:t>Introduction on Particle Accelerators - C. Biscari</a:t>
            </a:r>
            <a:endParaRPr lang="en-US" altLang="en-US"/>
          </a:p>
        </p:txBody>
      </p:sp>
      <p:sp>
        <p:nvSpPr>
          <p:cNvPr id="9" name="Slide Number Placeholder 22"/>
          <p:cNvSpPr>
            <a:spLocks noGrp="1"/>
          </p:cNvSpPr>
          <p:nvPr>
            <p:ph type="sldNum" sz="quarter" idx="12"/>
          </p:nvPr>
        </p:nvSpPr>
        <p:spPr/>
        <p:txBody>
          <a:bodyPr/>
          <a:lstStyle>
            <a:lvl1pPr>
              <a:defRPr/>
            </a:lvl1pPr>
          </a:lstStyle>
          <a:p>
            <a:pPr>
              <a:defRPr/>
            </a:pPr>
            <a:fld id="{3DD50F35-5D2D-41BB-AFC8-6A4CE9B3CAEB}" type="slidenum">
              <a:rPr lang="en-US" altLang="en-US">
                <a:solidFill>
                  <a:srgbClr val="FFFFFF">
                    <a:shade val="50000"/>
                  </a:srgbClr>
                </a:solidFill>
              </a:rPr>
              <a:pPr>
                <a:defRPr/>
              </a:pPr>
              <a:t>‹#›</a:t>
            </a:fld>
            <a:endParaRPr lang="en-US" altLang="en-US">
              <a:solidFill>
                <a:srgbClr val="FFFFFF">
                  <a:shade val="50000"/>
                </a:srgbClr>
              </a:solidFill>
            </a:endParaRPr>
          </a:p>
        </p:txBody>
      </p:sp>
    </p:spTree>
    <p:extLst>
      <p:ext uri="{BB962C8B-B14F-4D97-AF65-F5344CB8AC3E}">
        <p14:creationId xmlns:p14="http://schemas.microsoft.com/office/powerpoint/2010/main" val="1021125309"/>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13"/>
          <p:cNvSpPr>
            <a:spLocks noGrp="1"/>
          </p:cNvSpPr>
          <p:nvPr>
            <p:ph type="dt" sz="half" idx="10"/>
          </p:nvPr>
        </p:nvSpPr>
        <p:spPr/>
        <p:txBody>
          <a:bodyPr/>
          <a:lstStyle>
            <a:lvl1pPr>
              <a:defRPr/>
            </a:lvl1pPr>
          </a:lstStyle>
          <a:p>
            <a:pPr>
              <a:defRPr/>
            </a:pPr>
            <a:endParaRPr lang="en-US" altLang="en-US"/>
          </a:p>
        </p:txBody>
      </p:sp>
      <p:sp>
        <p:nvSpPr>
          <p:cNvPr id="4" name="Footer Placeholder 2"/>
          <p:cNvSpPr>
            <a:spLocks noGrp="1"/>
          </p:cNvSpPr>
          <p:nvPr>
            <p:ph type="ftr" sz="quarter" idx="11"/>
          </p:nvPr>
        </p:nvSpPr>
        <p:spPr/>
        <p:txBody>
          <a:bodyPr/>
          <a:lstStyle>
            <a:lvl1pPr>
              <a:defRPr/>
            </a:lvl1pPr>
          </a:lstStyle>
          <a:p>
            <a:pPr>
              <a:defRPr/>
            </a:pPr>
            <a:r>
              <a:rPr lang="en-US" altLang="en-US" smtClean="0"/>
              <a:t>Introduction on Particle Accelerators - C. Biscari</a:t>
            </a:r>
            <a:endParaRPr lang="en-US" altLang="en-US"/>
          </a:p>
        </p:txBody>
      </p:sp>
      <p:sp>
        <p:nvSpPr>
          <p:cNvPr id="5" name="Slide Number Placeholder 22"/>
          <p:cNvSpPr>
            <a:spLocks noGrp="1"/>
          </p:cNvSpPr>
          <p:nvPr>
            <p:ph type="sldNum" sz="quarter" idx="12"/>
          </p:nvPr>
        </p:nvSpPr>
        <p:spPr/>
        <p:txBody>
          <a:bodyPr/>
          <a:lstStyle>
            <a:lvl1pPr>
              <a:defRPr/>
            </a:lvl1pPr>
          </a:lstStyle>
          <a:p>
            <a:pPr>
              <a:defRPr/>
            </a:pPr>
            <a:fld id="{7D95C406-627C-4DBD-95BE-A3C87E43DC6A}" type="slidenum">
              <a:rPr lang="en-US" altLang="en-US">
                <a:solidFill>
                  <a:srgbClr val="FFFFFF">
                    <a:shade val="50000"/>
                  </a:srgbClr>
                </a:solidFill>
              </a:rPr>
              <a:pPr>
                <a:defRPr/>
              </a:pPr>
              <a:t>‹#›</a:t>
            </a:fld>
            <a:endParaRPr lang="en-US" altLang="en-US">
              <a:solidFill>
                <a:srgbClr val="FFFFFF">
                  <a:shade val="50000"/>
                </a:srgbClr>
              </a:solidFill>
            </a:endParaRPr>
          </a:p>
        </p:txBody>
      </p:sp>
    </p:spTree>
    <p:extLst>
      <p:ext uri="{BB962C8B-B14F-4D97-AF65-F5344CB8AC3E}">
        <p14:creationId xmlns:p14="http://schemas.microsoft.com/office/powerpoint/2010/main" val="1291786950"/>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ltLang="en-US"/>
          </a:p>
        </p:txBody>
      </p:sp>
      <p:sp>
        <p:nvSpPr>
          <p:cNvPr id="3" name="Footer Placeholder 2"/>
          <p:cNvSpPr>
            <a:spLocks noGrp="1"/>
          </p:cNvSpPr>
          <p:nvPr>
            <p:ph type="ftr" sz="quarter" idx="11"/>
          </p:nvPr>
        </p:nvSpPr>
        <p:spPr/>
        <p:txBody>
          <a:bodyPr/>
          <a:lstStyle>
            <a:lvl1pPr>
              <a:defRPr/>
            </a:lvl1pPr>
          </a:lstStyle>
          <a:p>
            <a:pPr>
              <a:defRPr/>
            </a:pPr>
            <a:r>
              <a:rPr lang="en-US" altLang="en-US" smtClean="0"/>
              <a:t>Introduction on Particle Accelerators - C. Biscari</a:t>
            </a:r>
            <a:endParaRPr lang="en-US" altLang="en-US"/>
          </a:p>
        </p:txBody>
      </p:sp>
      <p:sp>
        <p:nvSpPr>
          <p:cNvPr id="4" name="Slide Number Placeholder 22"/>
          <p:cNvSpPr>
            <a:spLocks noGrp="1"/>
          </p:cNvSpPr>
          <p:nvPr>
            <p:ph type="sldNum" sz="quarter" idx="12"/>
          </p:nvPr>
        </p:nvSpPr>
        <p:spPr/>
        <p:txBody>
          <a:bodyPr/>
          <a:lstStyle>
            <a:lvl1pPr>
              <a:defRPr/>
            </a:lvl1pPr>
          </a:lstStyle>
          <a:p>
            <a:pPr>
              <a:defRPr/>
            </a:pPr>
            <a:fld id="{29394B44-A7FB-4735-A67E-6F52B450203D}" type="slidenum">
              <a:rPr lang="en-US" altLang="en-US">
                <a:solidFill>
                  <a:srgbClr val="FFFFFF">
                    <a:shade val="50000"/>
                  </a:srgbClr>
                </a:solidFill>
              </a:rPr>
              <a:pPr>
                <a:defRPr/>
              </a:pPr>
              <a:t>‹#›</a:t>
            </a:fld>
            <a:endParaRPr lang="en-US" altLang="en-US">
              <a:solidFill>
                <a:srgbClr val="FFFFFF">
                  <a:shade val="50000"/>
                </a:srgbClr>
              </a:solidFill>
            </a:endParaRPr>
          </a:p>
        </p:txBody>
      </p:sp>
    </p:spTree>
    <p:extLst>
      <p:ext uri="{BB962C8B-B14F-4D97-AF65-F5344CB8AC3E}">
        <p14:creationId xmlns:p14="http://schemas.microsoft.com/office/powerpoint/2010/main" val="3815485941"/>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ltLang="en-US"/>
          </a:p>
        </p:txBody>
      </p:sp>
      <p:sp>
        <p:nvSpPr>
          <p:cNvPr id="6" name="Footer Placeholder 2"/>
          <p:cNvSpPr>
            <a:spLocks noGrp="1"/>
          </p:cNvSpPr>
          <p:nvPr>
            <p:ph type="ftr" sz="quarter" idx="11"/>
          </p:nvPr>
        </p:nvSpPr>
        <p:spPr/>
        <p:txBody>
          <a:bodyPr/>
          <a:lstStyle>
            <a:lvl1pPr>
              <a:defRPr/>
            </a:lvl1pPr>
          </a:lstStyle>
          <a:p>
            <a:pPr>
              <a:defRPr/>
            </a:pPr>
            <a:r>
              <a:rPr lang="en-US" altLang="en-US" smtClean="0"/>
              <a:t>Introduction on Particle Accelerators - C. Biscari</a:t>
            </a:r>
            <a:endParaRPr lang="en-US" altLang="en-US"/>
          </a:p>
        </p:txBody>
      </p:sp>
      <p:sp>
        <p:nvSpPr>
          <p:cNvPr id="7" name="Slide Number Placeholder 22"/>
          <p:cNvSpPr>
            <a:spLocks noGrp="1"/>
          </p:cNvSpPr>
          <p:nvPr>
            <p:ph type="sldNum" sz="quarter" idx="12"/>
          </p:nvPr>
        </p:nvSpPr>
        <p:spPr/>
        <p:txBody>
          <a:bodyPr/>
          <a:lstStyle>
            <a:lvl1pPr>
              <a:defRPr/>
            </a:lvl1pPr>
          </a:lstStyle>
          <a:p>
            <a:pPr>
              <a:defRPr/>
            </a:pPr>
            <a:fld id="{0215F6E5-9212-4308-8517-05ED3748E2B6}" type="slidenum">
              <a:rPr lang="en-US" altLang="en-US">
                <a:solidFill>
                  <a:srgbClr val="FFFFFF">
                    <a:shade val="50000"/>
                  </a:srgbClr>
                </a:solidFill>
              </a:rPr>
              <a:pPr>
                <a:defRPr/>
              </a:pPr>
              <a:t>‹#›</a:t>
            </a:fld>
            <a:endParaRPr lang="en-US" altLang="en-US">
              <a:solidFill>
                <a:srgbClr val="FFFFFF">
                  <a:shade val="50000"/>
                </a:srgbClr>
              </a:solidFill>
            </a:endParaRPr>
          </a:p>
        </p:txBody>
      </p:sp>
    </p:spTree>
    <p:extLst>
      <p:ext uri="{BB962C8B-B14F-4D97-AF65-F5344CB8AC3E}">
        <p14:creationId xmlns:p14="http://schemas.microsoft.com/office/powerpoint/2010/main" val="4282429368"/>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ltLang="en-US"/>
          </a:p>
        </p:txBody>
      </p:sp>
      <p:sp>
        <p:nvSpPr>
          <p:cNvPr id="6" name="Footer Placeholder 2"/>
          <p:cNvSpPr>
            <a:spLocks noGrp="1"/>
          </p:cNvSpPr>
          <p:nvPr>
            <p:ph type="ftr" sz="quarter" idx="11"/>
          </p:nvPr>
        </p:nvSpPr>
        <p:spPr/>
        <p:txBody>
          <a:bodyPr/>
          <a:lstStyle>
            <a:lvl1pPr>
              <a:defRPr/>
            </a:lvl1pPr>
          </a:lstStyle>
          <a:p>
            <a:pPr>
              <a:defRPr/>
            </a:pPr>
            <a:r>
              <a:rPr lang="en-US" altLang="en-US" smtClean="0"/>
              <a:t>Introduction on Particle Accelerators - C. Biscari</a:t>
            </a:r>
            <a:endParaRPr lang="en-US" altLang="en-US"/>
          </a:p>
        </p:txBody>
      </p:sp>
      <p:sp>
        <p:nvSpPr>
          <p:cNvPr id="7" name="Slide Number Placeholder 22"/>
          <p:cNvSpPr>
            <a:spLocks noGrp="1"/>
          </p:cNvSpPr>
          <p:nvPr>
            <p:ph type="sldNum" sz="quarter" idx="12"/>
          </p:nvPr>
        </p:nvSpPr>
        <p:spPr/>
        <p:txBody>
          <a:bodyPr/>
          <a:lstStyle>
            <a:lvl1pPr>
              <a:defRPr/>
            </a:lvl1pPr>
          </a:lstStyle>
          <a:p>
            <a:pPr>
              <a:defRPr/>
            </a:pPr>
            <a:fld id="{58907EAE-874E-4F80-8E9C-7831905815E8}" type="slidenum">
              <a:rPr lang="en-US" altLang="en-US">
                <a:solidFill>
                  <a:srgbClr val="FFFFFF">
                    <a:shade val="50000"/>
                  </a:srgbClr>
                </a:solidFill>
              </a:rPr>
              <a:pPr>
                <a:defRPr/>
              </a:pPr>
              <a:t>‹#›</a:t>
            </a:fld>
            <a:endParaRPr lang="en-US" altLang="en-US">
              <a:solidFill>
                <a:srgbClr val="FFFFFF">
                  <a:shade val="50000"/>
                </a:srgbClr>
              </a:solidFill>
            </a:endParaRPr>
          </a:p>
        </p:txBody>
      </p:sp>
    </p:spTree>
    <p:extLst>
      <p:ext uri="{BB962C8B-B14F-4D97-AF65-F5344CB8AC3E}">
        <p14:creationId xmlns:p14="http://schemas.microsoft.com/office/powerpoint/2010/main" val="14065101"/>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13"/>
          <p:cNvSpPr>
            <a:spLocks noGrp="1"/>
          </p:cNvSpPr>
          <p:nvPr>
            <p:ph type="dt" sz="half" idx="10"/>
          </p:nvPr>
        </p:nvSpPr>
        <p:spPr/>
        <p:txBody>
          <a:bodyPr/>
          <a:lstStyle>
            <a:lvl1pPr>
              <a:defRPr/>
            </a:lvl1pPr>
          </a:lstStyle>
          <a:p>
            <a:pPr>
              <a:defRPr/>
            </a:pPr>
            <a:endParaRPr lang="en-US" altLang="en-US"/>
          </a:p>
        </p:txBody>
      </p:sp>
      <p:sp>
        <p:nvSpPr>
          <p:cNvPr id="5" name="Footer Placeholder 2"/>
          <p:cNvSpPr>
            <a:spLocks noGrp="1"/>
          </p:cNvSpPr>
          <p:nvPr>
            <p:ph type="ftr" sz="quarter" idx="11"/>
          </p:nvPr>
        </p:nvSpPr>
        <p:spPr/>
        <p:txBody>
          <a:bodyPr/>
          <a:lstStyle>
            <a:lvl1pPr>
              <a:defRPr/>
            </a:lvl1pPr>
          </a:lstStyle>
          <a:p>
            <a:pPr>
              <a:defRPr/>
            </a:pPr>
            <a:r>
              <a:rPr lang="en-US" altLang="en-US" smtClean="0"/>
              <a:t>Introduction on Particle Accelerators - C. Biscari</a:t>
            </a:r>
            <a:endParaRPr lang="en-US" altLang="en-US"/>
          </a:p>
        </p:txBody>
      </p:sp>
      <p:sp>
        <p:nvSpPr>
          <p:cNvPr id="6" name="Slide Number Placeholder 22"/>
          <p:cNvSpPr>
            <a:spLocks noGrp="1"/>
          </p:cNvSpPr>
          <p:nvPr>
            <p:ph type="sldNum" sz="quarter" idx="12"/>
          </p:nvPr>
        </p:nvSpPr>
        <p:spPr/>
        <p:txBody>
          <a:bodyPr/>
          <a:lstStyle>
            <a:lvl1pPr>
              <a:defRPr/>
            </a:lvl1pPr>
          </a:lstStyle>
          <a:p>
            <a:pPr>
              <a:defRPr/>
            </a:pPr>
            <a:fld id="{C58209DE-278C-4E24-B461-70058577D087}" type="slidenum">
              <a:rPr lang="en-US" altLang="en-US">
                <a:solidFill>
                  <a:srgbClr val="FFFFFF">
                    <a:shade val="50000"/>
                  </a:srgbClr>
                </a:solidFill>
              </a:rPr>
              <a:pPr>
                <a:defRPr/>
              </a:pPr>
              <a:t>‹#›</a:t>
            </a:fld>
            <a:endParaRPr lang="en-US" altLang="en-US">
              <a:solidFill>
                <a:srgbClr val="FFFFFF">
                  <a:shade val="50000"/>
                </a:srgbClr>
              </a:solidFill>
            </a:endParaRPr>
          </a:p>
        </p:txBody>
      </p:sp>
    </p:spTree>
    <p:extLst>
      <p:ext uri="{BB962C8B-B14F-4D97-AF65-F5344CB8AC3E}">
        <p14:creationId xmlns:p14="http://schemas.microsoft.com/office/powerpoint/2010/main" val="1380290279"/>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340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6034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13"/>
          <p:cNvSpPr>
            <a:spLocks noGrp="1"/>
          </p:cNvSpPr>
          <p:nvPr>
            <p:ph type="dt" sz="half" idx="10"/>
          </p:nvPr>
        </p:nvSpPr>
        <p:spPr/>
        <p:txBody>
          <a:bodyPr/>
          <a:lstStyle>
            <a:lvl1pPr>
              <a:defRPr/>
            </a:lvl1pPr>
          </a:lstStyle>
          <a:p>
            <a:pPr>
              <a:defRPr/>
            </a:pPr>
            <a:endParaRPr lang="en-US" altLang="en-US"/>
          </a:p>
        </p:txBody>
      </p:sp>
      <p:sp>
        <p:nvSpPr>
          <p:cNvPr id="5" name="Footer Placeholder 2"/>
          <p:cNvSpPr>
            <a:spLocks noGrp="1"/>
          </p:cNvSpPr>
          <p:nvPr>
            <p:ph type="ftr" sz="quarter" idx="11"/>
          </p:nvPr>
        </p:nvSpPr>
        <p:spPr/>
        <p:txBody>
          <a:bodyPr/>
          <a:lstStyle>
            <a:lvl1pPr>
              <a:defRPr/>
            </a:lvl1pPr>
          </a:lstStyle>
          <a:p>
            <a:pPr>
              <a:defRPr/>
            </a:pPr>
            <a:r>
              <a:rPr lang="en-US" altLang="en-US" smtClean="0"/>
              <a:t>Introduction on Particle Accelerators - C. Biscari</a:t>
            </a:r>
            <a:endParaRPr lang="en-US" altLang="en-US"/>
          </a:p>
        </p:txBody>
      </p:sp>
      <p:sp>
        <p:nvSpPr>
          <p:cNvPr id="6" name="Slide Number Placeholder 22"/>
          <p:cNvSpPr>
            <a:spLocks noGrp="1"/>
          </p:cNvSpPr>
          <p:nvPr>
            <p:ph type="sldNum" sz="quarter" idx="12"/>
          </p:nvPr>
        </p:nvSpPr>
        <p:spPr/>
        <p:txBody>
          <a:bodyPr/>
          <a:lstStyle>
            <a:lvl1pPr>
              <a:defRPr/>
            </a:lvl1pPr>
          </a:lstStyle>
          <a:p>
            <a:pPr>
              <a:defRPr/>
            </a:pPr>
            <a:fld id="{9181434C-1EFD-4117-8AAC-98F24686DDD2}" type="slidenum">
              <a:rPr lang="en-US" altLang="en-US">
                <a:solidFill>
                  <a:srgbClr val="FFFFFF">
                    <a:shade val="50000"/>
                  </a:srgbClr>
                </a:solidFill>
              </a:rPr>
              <a:pPr>
                <a:defRPr/>
              </a:pPr>
              <a:t>‹#›</a:t>
            </a:fld>
            <a:endParaRPr lang="en-US" altLang="en-US">
              <a:solidFill>
                <a:srgbClr val="FFFFFF">
                  <a:shade val="50000"/>
                </a:srgbClr>
              </a:solidFill>
            </a:endParaRPr>
          </a:p>
        </p:txBody>
      </p:sp>
    </p:spTree>
    <p:extLst>
      <p:ext uri="{BB962C8B-B14F-4D97-AF65-F5344CB8AC3E}">
        <p14:creationId xmlns:p14="http://schemas.microsoft.com/office/powerpoint/2010/main" val="245906258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r>
              <a:rPr lang="en-US" smtClean="0">
                <a:solidFill>
                  <a:prstClr val="black">
                    <a:tint val="75000"/>
                  </a:prstClr>
                </a:solidFill>
              </a:rPr>
              <a:t>Taller de Altas Energias – Benasque - 17/09/2013</a:t>
            </a:r>
            <a:endParaRPr lang="en-US">
              <a:solidFill>
                <a:prstClr val="black">
                  <a:tint val="75000"/>
                </a:prstClr>
              </a:solidFill>
            </a:endParaRPr>
          </a:p>
        </p:txBody>
      </p:sp>
      <p:sp>
        <p:nvSpPr>
          <p:cNvPr id="4" name="Segnaposto piè di pagina 3"/>
          <p:cNvSpPr>
            <a:spLocks noGrp="1"/>
          </p:cNvSpPr>
          <p:nvPr>
            <p:ph type="ftr" sz="quarter" idx="11"/>
          </p:nvPr>
        </p:nvSpPr>
        <p:spPr/>
        <p:txBody>
          <a:bodyPr/>
          <a:lstStyle/>
          <a:p>
            <a:r>
              <a:rPr lang="en-US" smtClean="0">
                <a:solidFill>
                  <a:prstClr val="black">
                    <a:tint val="75000"/>
                  </a:prstClr>
                </a:solidFill>
              </a:rPr>
              <a:t>Accelerator Physics – C. Biscari </a:t>
            </a:r>
            <a:endParaRPr lang="en-US">
              <a:solidFill>
                <a:prstClr val="black">
                  <a:tint val="75000"/>
                </a:prstClr>
              </a:solidFill>
            </a:endParaRPr>
          </a:p>
        </p:txBody>
      </p:sp>
      <p:sp>
        <p:nvSpPr>
          <p:cNvPr id="5" name="Segnaposto numero diapositiva 4"/>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46220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3622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sz="quarter"/>
          </p:nvPr>
        </p:nvSpPr>
        <p:spPr>
          <a:xfrm>
            <a:off x="1677988" y="2362200"/>
            <a:ext cx="7466012" cy="1143000"/>
          </a:xfrm>
        </p:spPr>
        <p:txBody>
          <a:bodyPr/>
          <a:lstStyle>
            <a:lvl1pPr algn="ctr">
              <a:defRPr/>
            </a:lvl1pPr>
          </a:lstStyle>
          <a:p>
            <a:r>
              <a:rPr lang="en-US"/>
              <a:t>Master title style</a:t>
            </a:r>
          </a:p>
        </p:txBody>
      </p:sp>
      <p:sp>
        <p:nvSpPr>
          <p:cNvPr id="38915" name="Rectangle 3"/>
          <p:cNvSpPr>
            <a:spLocks noGrp="1" noChangeArrowheads="1"/>
          </p:cNvSpPr>
          <p:nvPr>
            <p:ph type="subTitle" sz="quarter" idx="1"/>
          </p:nvPr>
        </p:nvSpPr>
        <p:spPr>
          <a:xfrm>
            <a:off x="2209800" y="41148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5" name="Date Placeholder 4"/>
          <p:cNvSpPr>
            <a:spLocks noGrp="1" noChangeArrowheads="1"/>
          </p:cNvSpPr>
          <p:nvPr>
            <p:ph type="dt" sz="quarter" idx="10"/>
          </p:nvPr>
        </p:nvSpPr>
        <p:spPr bwMode="auto">
          <a:xfrm>
            <a:off x="1370013" y="6248400"/>
            <a:ext cx="1905000"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eaLnBrk="0" hangingPunct="0">
              <a:defRPr sz="1400" smtClean="0">
                <a:latin typeface="Times New Roman" pitchFamily="18" charset="0"/>
              </a:defRPr>
            </a:lvl1pPr>
          </a:lstStyle>
          <a:p>
            <a:pPr fontAlgn="base">
              <a:spcBef>
                <a:spcPct val="0"/>
              </a:spcBef>
              <a:spcAft>
                <a:spcPct val="0"/>
              </a:spcAft>
              <a:defRPr/>
            </a:pPr>
            <a:endParaRPr lang="en-US">
              <a:solidFill>
                <a:srgbClr val="FFFFFF"/>
              </a:solidFill>
            </a:endParaRPr>
          </a:p>
        </p:txBody>
      </p:sp>
      <p:sp>
        <p:nvSpPr>
          <p:cNvPr id="6" name="Rectangle 5"/>
          <p:cNvSpPr>
            <a:spLocks noGrp="1" noChangeArrowheads="1"/>
          </p:cNvSpPr>
          <p:nvPr>
            <p:ph type="ftr" sz="quarter" idx="11"/>
          </p:nvPr>
        </p:nvSpPr>
        <p:spPr>
          <a:xfrm>
            <a:off x="3808413" y="6248400"/>
            <a:ext cx="2895600" cy="457200"/>
          </a:xfrm>
        </p:spPr>
        <p:txBody>
          <a:bodyPr wrap="none" lIns="92075" tIns="46038" rIns="92075" bIns="46038" anchor="ctr"/>
          <a:lstStyle>
            <a:lvl1pPr>
              <a:defRPr sz="1400" smtClean="0">
                <a:latin typeface="Times New Roman" pitchFamily="18" charset="0"/>
              </a:defRPr>
            </a:lvl1pPr>
          </a:lstStyle>
          <a:p>
            <a:pPr>
              <a:defRPr/>
            </a:pPr>
            <a:r>
              <a:rPr lang="en-US">
                <a:solidFill>
                  <a:srgbClr val="FFFFFF"/>
                </a:solidFill>
              </a:rPr>
              <a:t>Introduction on Particle Accelerators - C. Biscari</a:t>
            </a:r>
          </a:p>
        </p:txBody>
      </p:sp>
      <p:sp>
        <p:nvSpPr>
          <p:cNvPr id="7" name="Rectangle 6"/>
          <p:cNvSpPr>
            <a:spLocks noGrp="1" noChangeArrowheads="1"/>
          </p:cNvSpPr>
          <p:nvPr>
            <p:ph type="sldNum" sz="quarter" idx="12"/>
          </p:nvPr>
        </p:nvSpPr>
        <p:spPr>
          <a:xfrm>
            <a:off x="7237413" y="6248400"/>
            <a:ext cx="1905000" cy="457200"/>
          </a:xfrm>
        </p:spPr>
        <p:txBody>
          <a:bodyPr wrap="none" lIns="92075" tIns="46038" rIns="92075" bIns="46038" anchor="ctr"/>
          <a:lstStyle>
            <a:lvl1pPr>
              <a:defRPr smtClean="0"/>
            </a:lvl1pPr>
          </a:lstStyle>
          <a:p>
            <a:pPr>
              <a:defRPr/>
            </a:pPr>
            <a:fld id="{0A748DAE-9FB3-42B5-9AF5-82C3623760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7136113"/>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smtClean="0">
                <a:solidFill>
                  <a:srgbClr val="FFFFFF"/>
                </a:solidFill>
              </a:rPr>
              <a:t>Introduction on Particle Accelerators - C. Biscari</a:t>
            </a:r>
            <a:endParaRPr lang="en-GB">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F9FAA40B-2041-406A-A9F9-53CFAFD9D02B}"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285639842"/>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GB" smtClean="0">
                <a:solidFill>
                  <a:srgbClr val="FFFFFF"/>
                </a:solidFill>
              </a:rPr>
              <a:t>Introduction on Particle Accelerators - C. Biscari</a:t>
            </a:r>
            <a:endParaRPr lang="en-GB">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7BCE2BC8-EFE7-4ED8-8389-294AB80E1BE4}"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312949144"/>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81000" y="1447800"/>
            <a:ext cx="4191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24400" y="1447800"/>
            <a:ext cx="4191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r>
              <a:rPr lang="en-GB" smtClean="0">
                <a:solidFill>
                  <a:srgbClr val="FFFFFF"/>
                </a:solidFill>
              </a:rPr>
              <a:t>Introduction on Particle Accelerators - C. Biscari</a:t>
            </a:r>
            <a:endParaRPr lang="en-GB">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C9CE194D-CCED-4647-A679-9BF7D8405A84}"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36564855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r>
              <a:rPr lang="en-GB" smtClean="0">
                <a:solidFill>
                  <a:srgbClr val="FFFFFF"/>
                </a:solidFill>
              </a:rPr>
              <a:t>Introduction on Particle Accelerators - C. Biscari</a:t>
            </a:r>
            <a:endParaRPr lang="en-GB">
              <a:solidFill>
                <a:srgbClr val="FFFFFF"/>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CE26212A-145F-4580-9141-2EC397732698}"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17615436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r>
              <a:rPr lang="en-GB" smtClean="0">
                <a:solidFill>
                  <a:srgbClr val="FFFFFF"/>
                </a:solidFill>
              </a:rPr>
              <a:t>Introduction on Particle Accelerators - C. Biscari</a:t>
            </a:r>
            <a:endParaRPr lang="en-GB">
              <a:solidFill>
                <a:srgbClr val="FFFFFF"/>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27B0E3B0-21A6-4493-A83D-8D86939704B5}"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104191029"/>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smtClean="0">
                <a:solidFill>
                  <a:srgbClr val="FFFFFF"/>
                </a:solidFill>
              </a:rPr>
              <a:t>Introduction on Particle Accelerators - C. Biscari</a:t>
            </a:r>
            <a:endParaRPr lang="en-GB">
              <a:solidFill>
                <a:srgbClr val="FFFFFF"/>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FECF4F7C-80CD-4FF0-856B-9A439B06F83B}"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485721369"/>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smtClean="0">
                <a:solidFill>
                  <a:srgbClr val="FFFFFF"/>
                </a:solidFill>
              </a:rPr>
              <a:t>Introduction on Particle Accelerators - C. Biscari</a:t>
            </a:r>
            <a:endParaRPr lang="en-GB">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07E394F-4062-46AF-B0C5-259BEB93624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340672710"/>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smtClean="0">
                <a:solidFill>
                  <a:srgbClr val="FFFFFF"/>
                </a:solidFill>
              </a:rPr>
              <a:t>Introduction on Particle Accelerators - C. Biscari</a:t>
            </a:r>
            <a:endParaRPr lang="en-GB">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CDA7AB08-75C9-496A-9FA9-E77EAD3E31D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151181464"/>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smtClean="0">
                <a:solidFill>
                  <a:srgbClr val="FFFFFF"/>
                </a:solidFill>
              </a:rPr>
              <a:t>Introduction on Particle Accelerators - C. Biscari</a:t>
            </a:r>
            <a:endParaRPr lang="en-GB">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8ECAB96-6775-4A5A-8CF3-095869418764}"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53619819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smtClean="0">
                <a:solidFill>
                  <a:prstClr val="black">
                    <a:tint val="75000"/>
                  </a:prstClr>
                </a:solidFill>
              </a:rPr>
              <a:t>Taller de Altas Energias – Benasque - 17/09/2013</a:t>
            </a:r>
            <a:endParaRPr lang="en-US">
              <a:solidFill>
                <a:prstClr val="black">
                  <a:tint val="75000"/>
                </a:prstClr>
              </a:solidFill>
            </a:endParaRPr>
          </a:p>
        </p:txBody>
      </p:sp>
      <p:sp>
        <p:nvSpPr>
          <p:cNvPr id="3" name="Segnaposto piè di pagina 2"/>
          <p:cNvSpPr>
            <a:spLocks noGrp="1"/>
          </p:cNvSpPr>
          <p:nvPr>
            <p:ph type="ftr" sz="quarter" idx="11"/>
          </p:nvPr>
        </p:nvSpPr>
        <p:spPr/>
        <p:txBody>
          <a:bodyPr/>
          <a:lstStyle/>
          <a:p>
            <a:r>
              <a:rPr lang="en-US" smtClean="0">
                <a:solidFill>
                  <a:prstClr val="black">
                    <a:tint val="75000"/>
                  </a:prstClr>
                </a:solidFill>
              </a:rPr>
              <a:t>Accelerator Physics – C. Biscari </a:t>
            </a:r>
            <a:endParaRPr lang="en-US">
              <a:solidFill>
                <a:prstClr val="black">
                  <a:tint val="75000"/>
                </a:prstClr>
              </a:solidFill>
            </a:endParaRPr>
          </a:p>
        </p:txBody>
      </p:sp>
      <p:sp>
        <p:nvSpPr>
          <p:cNvPr id="4" name="Segnaposto numero diapositiva 3"/>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909367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52400"/>
            <a:ext cx="2133600" cy="59436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81000" y="152400"/>
            <a:ext cx="62484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GB" smtClean="0">
                <a:solidFill>
                  <a:srgbClr val="FFFFFF"/>
                </a:solidFill>
              </a:rPr>
              <a:t>Introduction on Particle Accelerators - C. Biscari</a:t>
            </a:r>
            <a:endParaRPr lang="en-GB">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CB659004-8603-4119-B368-FC2A7FB65AD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093614427"/>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r>
              <a:rPr lang="en-US" smtClean="0">
                <a:solidFill>
                  <a:prstClr val="black">
                    <a:tint val="75000"/>
                  </a:prstClr>
                </a:solidFill>
              </a:rPr>
              <a:t>Introduction on Particle Accelerators - C. Biscari</a:t>
            </a:r>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61333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r>
              <a:rPr lang="en-US" smtClean="0">
                <a:solidFill>
                  <a:prstClr val="black">
                    <a:tint val="75000"/>
                  </a:prstClr>
                </a:solidFill>
              </a:rPr>
              <a:t>Introduction on Particle Accelerators - C. Biscari</a:t>
            </a:r>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926839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r>
              <a:rPr lang="en-US" smtClean="0">
                <a:solidFill>
                  <a:prstClr val="black">
                    <a:tint val="75000"/>
                  </a:prstClr>
                </a:solidFill>
              </a:rPr>
              <a:t>Introduction on Particle Accelerators - C. Biscari</a:t>
            </a:r>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92996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r>
              <a:rPr lang="en-US" smtClean="0">
                <a:solidFill>
                  <a:prstClr val="black">
                    <a:tint val="75000"/>
                  </a:prstClr>
                </a:solidFill>
              </a:rPr>
              <a:t>Introduction on Particle Accelerators - C. Biscari</a:t>
            </a:r>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93339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endParaRPr lang="en-US">
              <a:solidFill>
                <a:prstClr val="black">
                  <a:tint val="75000"/>
                </a:prstClr>
              </a:solidFill>
            </a:endParaRPr>
          </a:p>
        </p:txBody>
      </p:sp>
      <p:sp>
        <p:nvSpPr>
          <p:cNvPr id="8" name="Segnaposto piè di pagina 7"/>
          <p:cNvSpPr>
            <a:spLocks noGrp="1"/>
          </p:cNvSpPr>
          <p:nvPr>
            <p:ph type="ftr" sz="quarter" idx="11"/>
          </p:nvPr>
        </p:nvSpPr>
        <p:spPr/>
        <p:txBody>
          <a:bodyPr/>
          <a:lstStyle/>
          <a:p>
            <a:r>
              <a:rPr lang="en-US" smtClean="0">
                <a:solidFill>
                  <a:prstClr val="black">
                    <a:tint val="75000"/>
                  </a:prstClr>
                </a:solidFill>
              </a:rPr>
              <a:t>Introduction on Particle Accelerators - C. Biscari</a:t>
            </a:r>
            <a:endParaRPr lang="en-US">
              <a:solidFill>
                <a:prstClr val="black">
                  <a:tint val="75000"/>
                </a:prstClr>
              </a:solidFill>
            </a:endParaRPr>
          </a:p>
        </p:txBody>
      </p:sp>
      <p:sp>
        <p:nvSpPr>
          <p:cNvPr id="9" name="Segnaposto numero diapositiva 8"/>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88303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endParaRPr lang="en-US">
              <a:solidFill>
                <a:prstClr val="black">
                  <a:tint val="75000"/>
                </a:prstClr>
              </a:solidFill>
            </a:endParaRPr>
          </a:p>
        </p:txBody>
      </p:sp>
      <p:sp>
        <p:nvSpPr>
          <p:cNvPr id="4" name="Segnaposto piè di pagina 3"/>
          <p:cNvSpPr>
            <a:spLocks noGrp="1"/>
          </p:cNvSpPr>
          <p:nvPr>
            <p:ph type="ftr" sz="quarter" idx="11"/>
          </p:nvPr>
        </p:nvSpPr>
        <p:spPr/>
        <p:txBody>
          <a:bodyPr/>
          <a:lstStyle/>
          <a:p>
            <a:r>
              <a:rPr lang="en-US" smtClean="0">
                <a:solidFill>
                  <a:prstClr val="black">
                    <a:tint val="75000"/>
                  </a:prstClr>
                </a:solidFill>
              </a:rPr>
              <a:t>Introduction on Particle Accelerators - C. Biscari</a:t>
            </a:r>
            <a:endParaRPr lang="en-US">
              <a:solidFill>
                <a:prstClr val="black">
                  <a:tint val="75000"/>
                </a:prstClr>
              </a:solidFill>
            </a:endParaRPr>
          </a:p>
        </p:txBody>
      </p:sp>
      <p:sp>
        <p:nvSpPr>
          <p:cNvPr id="5" name="Segnaposto numero diapositiva 4"/>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042689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en-US">
              <a:solidFill>
                <a:prstClr val="black">
                  <a:tint val="75000"/>
                </a:prstClr>
              </a:solidFill>
            </a:endParaRPr>
          </a:p>
        </p:txBody>
      </p:sp>
      <p:sp>
        <p:nvSpPr>
          <p:cNvPr id="3" name="Segnaposto piè di pagina 2"/>
          <p:cNvSpPr>
            <a:spLocks noGrp="1"/>
          </p:cNvSpPr>
          <p:nvPr>
            <p:ph type="ftr" sz="quarter" idx="11"/>
          </p:nvPr>
        </p:nvSpPr>
        <p:spPr/>
        <p:txBody>
          <a:bodyPr/>
          <a:lstStyle/>
          <a:p>
            <a:r>
              <a:rPr lang="en-US" smtClean="0">
                <a:solidFill>
                  <a:prstClr val="black">
                    <a:tint val="75000"/>
                  </a:prstClr>
                </a:solidFill>
              </a:rPr>
              <a:t>Introduction on Particle Accelerators - C. Biscari</a:t>
            </a:r>
            <a:endParaRPr lang="en-US">
              <a:solidFill>
                <a:prstClr val="black">
                  <a:tint val="75000"/>
                </a:prstClr>
              </a:solidFill>
            </a:endParaRPr>
          </a:p>
        </p:txBody>
      </p:sp>
      <p:sp>
        <p:nvSpPr>
          <p:cNvPr id="4" name="Segnaposto numero diapositiva 3"/>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508913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r>
              <a:rPr lang="en-US" smtClean="0">
                <a:solidFill>
                  <a:prstClr val="black">
                    <a:tint val="75000"/>
                  </a:prstClr>
                </a:solidFill>
              </a:rPr>
              <a:t>Introduction on Particle Accelerators - C. Biscari</a:t>
            </a:r>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547268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r>
              <a:rPr lang="en-US" smtClean="0">
                <a:solidFill>
                  <a:prstClr val="black">
                    <a:tint val="75000"/>
                  </a:prstClr>
                </a:solidFill>
              </a:rPr>
              <a:t>Introduction on Particle Accelerators - C. Biscari</a:t>
            </a:r>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4846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Taller de Altas Energias – Benasque - 17/09/2013</a:t>
            </a:r>
            <a:endParaRPr lang="it-IT">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it-IT" smtClean="0">
                <a:solidFill>
                  <a:srgbClr val="000000"/>
                </a:solidFill>
              </a:rPr>
              <a:t>Accelerator Physics – C. Biscari </a:t>
            </a:r>
            <a:endParaRPr 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3885B96-7E36-4EE6-85B0-F2341DEAF0AF}"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371102537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en-US" smtClean="0">
                <a:solidFill>
                  <a:prstClr val="black">
                    <a:tint val="75000"/>
                  </a:prstClr>
                </a:solidFill>
              </a:rPr>
              <a:t>Taller de Altas Energias – Benasque - 17/09/2013</a:t>
            </a:r>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r>
              <a:rPr lang="en-US" smtClean="0">
                <a:solidFill>
                  <a:prstClr val="black">
                    <a:tint val="75000"/>
                  </a:prstClr>
                </a:solidFill>
              </a:rPr>
              <a:t>Accelerator Physics – C. Biscari </a:t>
            </a:r>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80994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r>
              <a:rPr lang="en-US" smtClean="0">
                <a:solidFill>
                  <a:prstClr val="black">
                    <a:tint val="75000"/>
                  </a:prstClr>
                </a:solidFill>
              </a:rPr>
              <a:t>Introduction on Particle Accelerators - C. Biscari</a:t>
            </a:r>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352504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r>
              <a:rPr lang="en-US" smtClean="0">
                <a:solidFill>
                  <a:prstClr val="black">
                    <a:tint val="75000"/>
                  </a:prstClr>
                </a:solidFill>
              </a:rPr>
              <a:t>Introduction on Particle Accelerators - C. Biscari</a:t>
            </a:r>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06561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it-IT"/>
              <a:t>21/07/09 Krakow - HEP 2009                                                       C.Biscari - "Accelerators R&amp;D" </a:t>
            </a:r>
          </a:p>
        </p:txBody>
      </p:sp>
      <p:sp>
        <p:nvSpPr>
          <p:cNvPr id="5" name="Rectangle 6"/>
          <p:cNvSpPr>
            <a:spLocks noGrp="1" noChangeArrowheads="1"/>
          </p:cNvSpPr>
          <p:nvPr>
            <p:ph type="sldNum" sz="quarter" idx="11"/>
          </p:nvPr>
        </p:nvSpPr>
        <p:spPr>
          <a:ln/>
        </p:spPr>
        <p:txBody>
          <a:bodyPr/>
          <a:lstStyle>
            <a:lvl1pPr>
              <a:defRPr/>
            </a:lvl1pPr>
          </a:lstStyle>
          <a:p>
            <a:pPr>
              <a:defRPr/>
            </a:pPr>
            <a:fld id="{61E66BBB-949D-4EA7-AB54-BC3A7AAD3EAD}"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val="87402046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it-IT"/>
              <a:t>21/07/09 Krakow - HEP 2009                                                       C.Biscari - "Accelerators R&amp;D" </a:t>
            </a:r>
          </a:p>
        </p:txBody>
      </p:sp>
      <p:sp>
        <p:nvSpPr>
          <p:cNvPr id="5" name="Rectangle 6"/>
          <p:cNvSpPr>
            <a:spLocks noGrp="1" noChangeArrowheads="1"/>
          </p:cNvSpPr>
          <p:nvPr>
            <p:ph type="sldNum" sz="quarter" idx="11"/>
          </p:nvPr>
        </p:nvSpPr>
        <p:spPr>
          <a:ln/>
        </p:spPr>
        <p:txBody>
          <a:bodyPr/>
          <a:lstStyle>
            <a:lvl1pPr>
              <a:defRPr/>
            </a:lvl1pPr>
          </a:lstStyle>
          <a:p>
            <a:pPr>
              <a:defRPr/>
            </a:pPr>
            <a:fld id="{A09DFE13-1B60-4A9D-83D5-5B58E115E5A6}"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val="20322332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5"/>
          <p:cNvSpPr>
            <a:spLocks noGrp="1" noChangeArrowheads="1"/>
          </p:cNvSpPr>
          <p:nvPr>
            <p:ph type="ftr" sz="quarter" idx="10"/>
          </p:nvPr>
        </p:nvSpPr>
        <p:spPr>
          <a:ln/>
        </p:spPr>
        <p:txBody>
          <a:bodyPr/>
          <a:lstStyle>
            <a:lvl1pPr>
              <a:defRPr/>
            </a:lvl1pPr>
          </a:lstStyle>
          <a:p>
            <a:pPr>
              <a:defRPr/>
            </a:pPr>
            <a:r>
              <a:rPr lang="it-IT"/>
              <a:t>21/07/09 Krakow - HEP 2009                                                       C.Biscari - "Accelerators R&amp;D" </a:t>
            </a:r>
          </a:p>
        </p:txBody>
      </p:sp>
      <p:sp>
        <p:nvSpPr>
          <p:cNvPr id="5" name="Rectangle 6"/>
          <p:cNvSpPr>
            <a:spLocks noGrp="1" noChangeArrowheads="1"/>
          </p:cNvSpPr>
          <p:nvPr>
            <p:ph type="sldNum" sz="quarter" idx="11"/>
          </p:nvPr>
        </p:nvSpPr>
        <p:spPr>
          <a:ln/>
        </p:spPr>
        <p:txBody>
          <a:bodyPr/>
          <a:lstStyle>
            <a:lvl1pPr>
              <a:defRPr/>
            </a:lvl1pPr>
          </a:lstStyle>
          <a:p>
            <a:pPr>
              <a:defRPr/>
            </a:pPr>
            <a:fld id="{684091D5-7E44-4DCF-9463-27852A688160}"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val="135841642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092200"/>
            <a:ext cx="4038600" cy="503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092200"/>
            <a:ext cx="4038600" cy="503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it-IT"/>
              <a:t>21/07/09 Krakow - HEP 2009                                                       C.Biscari - "Accelerators R&amp;D" </a:t>
            </a:r>
          </a:p>
        </p:txBody>
      </p:sp>
      <p:sp>
        <p:nvSpPr>
          <p:cNvPr id="6" name="Rectangle 6"/>
          <p:cNvSpPr>
            <a:spLocks noGrp="1" noChangeArrowheads="1"/>
          </p:cNvSpPr>
          <p:nvPr>
            <p:ph type="sldNum" sz="quarter" idx="11"/>
          </p:nvPr>
        </p:nvSpPr>
        <p:spPr>
          <a:ln/>
        </p:spPr>
        <p:txBody>
          <a:bodyPr/>
          <a:lstStyle>
            <a:lvl1pPr>
              <a:defRPr/>
            </a:lvl1pPr>
          </a:lstStyle>
          <a:p>
            <a:pPr>
              <a:defRPr/>
            </a:pPr>
            <a:fld id="{0910E4A3-FB07-4465-BB99-558C282122C0}"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val="210928363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it-IT"/>
              <a:t>21/07/09 Krakow - HEP 2009                                                       C.Biscari - "Accelerators R&amp;D" </a:t>
            </a:r>
          </a:p>
        </p:txBody>
      </p:sp>
      <p:sp>
        <p:nvSpPr>
          <p:cNvPr id="8" name="Rectangle 6"/>
          <p:cNvSpPr>
            <a:spLocks noGrp="1" noChangeArrowheads="1"/>
          </p:cNvSpPr>
          <p:nvPr>
            <p:ph type="sldNum" sz="quarter" idx="11"/>
          </p:nvPr>
        </p:nvSpPr>
        <p:spPr>
          <a:ln/>
        </p:spPr>
        <p:txBody>
          <a:bodyPr/>
          <a:lstStyle>
            <a:lvl1pPr>
              <a:defRPr/>
            </a:lvl1pPr>
          </a:lstStyle>
          <a:p>
            <a:pPr>
              <a:defRPr/>
            </a:pPr>
            <a:fld id="{053F2430-3398-4FE4-A8B8-136F88DC032C}"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val="253680331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it-IT"/>
              <a:t>21/07/09 Krakow - HEP 2009                                                       C.Biscari - "Accelerators R&amp;D" </a:t>
            </a:r>
          </a:p>
        </p:txBody>
      </p:sp>
      <p:sp>
        <p:nvSpPr>
          <p:cNvPr id="4" name="Rectangle 6"/>
          <p:cNvSpPr>
            <a:spLocks noGrp="1" noChangeArrowheads="1"/>
          </p:cNvSpPr>
          <p:nvPr>
            <p:ph type="sldNum" sz="quarter" idx="11"/>
          </p:nvPr>
        </p:nvSpPr>
        <p:spPr>
          <a:ln/>
        </p:spPr>
        <p:txBody>
          <a:bodyPr/>
          <a:lstStyle>
            <a:lvl1pPr>
              <a:defRPr/>
            </a:lvl1pPr>
          </a:lstStyle>
          <a:p>
            <a:pPr>
              <a:defRPr/>
            </a:pPr>
            <a:fld id="{A3305D8C-3D79-47F0-B157-6C8B2DD520AC}"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val="304007457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it-IT"/>
              <a:t>21/07/09 Krakow - HEP 2009                                                       C.Biscari - "Accelerators R&amp;D" </a:t>
            </a:r>
          </a:p>
        </p:txBody>
      </p:sp>
      <p:sp>
        <p:nvSpPr>
          <p:cNvPr id="3" name="Rectangle 6"/>
          <p:cNvSpPr>
            <a:spLocks noGrp="1" noChangeArrowheads="1"/>
          </p:cNvSpPr>
          <p:nvPr>
            <p:ph type="sldNum" sz="quarter" idx="11"/>
          </p:nvPr>
        </p:nvSpPr>
        <p:spPr>
          <a:ln/>
        </p:spPr>
        <p:txBody>
          <a:bodyPr/>
          <a:lstStyle>
            <a:lvl1pPr>
              <a:defRPr/>
            </a:lvl1pPr>
          </a:lstStyle>
          <a:p>
            <a:pPr>
              <a:defRPr/>
            </a:pPr>
            <a:fld id="{D9290D53-11A3-43A6-8C86-EC768FF9115D}"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val="306726042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5"/>
          <p:cNvSpPr>
            <a:spLocks noGrp="1" noChangeArrowheads="1"/>
          </p:cNvSpPr>
          <p:nvPr>
            <p:ph type="ftr" sz="quarter" idx="10"/>
          </p:nvPr>
        </p:nvSpPr>
        <p:spPr>
          <a:ln/>
        </p:spPr>
        <p:txBody>
          <a:bodyPr/>
          <a:lstStyle>
            <a:lvl1pPr>
              <a:defRPr/>
            </a:lvl1pPr>
          </a:lstStyle>
          <a:p>
            <a:pPr>
              <a:defRPr/>
            </a:pPr>
            <a:r>
              <a:rPr lang="it-IT"/>
              <a:t>21/07/09 Krakow - HEP 2009                                                       C.Biscari - "Accelerators R&amp;D" </a:t>
            </a:r>
          </a:p>
        </p:txBody>
      </p:sp>
      <p:sp>
        <p:nvSpPr>
          <p:cNvPr id="6" name="Rectangle 6"/>
          <p:cNvSpPr>
            <a:spLocks noGrp="1" noChangeArrowheads="1"/>
          </p:cNvSpPr>
          <p:nvPr>
            <p:ph type="sldNum" sz="quarter" idx="11"/>
          </p:nvPr>
        </p:nvSpPr>
        <p:spPr>
          <a:ln/>
        </p:spPr>
        <p:txBody>
          <a:bodyPr/>
          <a:lstStyle>
            <a:lvl1pPr>
              <a:defRPr/>
            </a:lvl1pPr>
          </a:lstStyle>
          <a:p>
            <a:pPr>
              <a:defRPr/>
            </a:pPr>
            <a:fld id="{A8085853-26BC-476D-87A2-0B65B8990AD8}"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val="686736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en-US" smtClean="0">
                <a:solidFill>
                  <a:prstClr val="black">
                    <a:tint val="75000"/>
                  </a:prstClr>
                </a:solidFill>
              </a:rPr>
              <a:t>Taller de Altas Energias – Benasque - 17/09/2013</a:t>
            </a:r>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r>
              <a:rPr lang="en-US" smtClean="0">
                <a:solidFill>
                  <a:prstClr val="black">
                    <a:tint val="75000"/>
                  </a:prstClr>
                </a:solidFill>
              </a:rPr>
              <a:t>Accelerator Physics – C. Biscari </a:t>
            </a:r>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39785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5"/>
          <p:cNvSpPr>
            <a:spLocks noGrp="1" noChangeArrowheads="1"/>
          </p:cNvSpPr>
          <p:nvPr>
            <p:ph type="ftr" sz="quarter" idx="10"/>
          </p:nvPr>
        </p:nvSpPr>
        <p:spPr>
          <a:ln/>
        </p:spPr>
        <p:txBody>
          <a:bodyPr/>
          <a:lstStyle>
            <a:lvl1pPr>
              <a:defRPr/>
            </a:lvl1pPr>
          </a:lstStyle>
          <a:p>
            <a:pPr>
              <a:defRPr/>
            </a:pPr>
            <a:r>
              <a:rPr lang="it-IT"/>
              <a:t>21/07/09 Krakow - HEP 2009                                                       C.Biscari - "Accelerators R&amp;D" </a:t>
            </a:r>
          </a:p>
        </p:txBody>
      </p:sp>
      <p:sp>
        <p:nvSpPr>
          <p:cNvPr id="6" name="Rectangle 6"/>
          <p:cNvSpPr>
            <a:spLocks noGrp="1" noChangeArrowheads="1"/>
          </p:cNvSpPr>
          <p:nvPr>
            <p:ph type="sldNum" sz="quarter" idx="11"/>
          </p:nvPr>
        </p:nvSpPr>
        <p:spPr>
          <a:ln/>
        </p:spPr>
        <p:txBody>
          <a:bodyPr/>
          <a:lstStyle>
            <a:lvl1pPr>
              <a:defRPr/>
            </a:lvl1pPr>
          </a:lstStyle>
          <a:p>
            <a:pPr>
              <a:defRPr/>
            </a:pPr>
            <a:fld id="{0D0F2788-880C-4FDF-A5B4-9A1DB47D0DF2}"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val="19791602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it-IT"/>
              <a:t>21/07/09 Krakow - HEP 2009                                                       C.Biscari - "Accelerators R&amp;D" </a:t>
            </a:r>
          </a:p>
        </p:txBody>
      </p:sp>
      <p:sp>
        <p:nvSpPr>
          <p:cNvPr id="5" name="Rectangle 6"/>
          <p:cNvSpPr>
            <a:spLocks noGrp="1" noChangeArrowheads="1"/>
          </p:cNvSpPr>
          <p:nvPr>
            <p:ph type="sldNum" sz="quarter" idx="11"/>
          </p:nvPr>
        </p:nvSpPr>
        <p:spPr>
          <a:ln/>
        </p:spPr>
        <p:txBody>
          <a:bodyPr/>
          <a:lstStyle>
            <a:lvl1pPr>
              <a:defRPr/>
            </a:lvl1pPr>
          </a:lstStyle>
          <a:p>
            <a:pPr>
              <a:defRPr/>
            </a:pPr>
            <a:fld id="{9F93818C-BEA1-49CD-BEE2-30F9345D80CD}"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val="149246842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it-IT"/>
              <a:t>21/07/09 Krakow - HEP 2009                                                       C.Biscari - "Accelerators R&amp;D" </a:t>
            </a:r>
          </a:p>
        </p:txBody>
      </p:sp>
      <p:sp>
        <p:nvSpPr>
          <p:cNvPr id="5" name="Rectangle 6"/>
          <p:cNvSpPr>
            <a:spLocks noGrp="1" noChangeArrowheads="1"/>
          </p:cNvSpPr>
          <p:nvPr>
            <p:ph type="sldNum" sz="quarter" idx="11"/>
          </p:nvPr>
        </p:nvSpPr>
        <p:spPr>
          <a:ln/>
        </p:spPr>
        <p:txBody>
          <a:bodyPr/>
          <a:lstStyle>
            <a:lvl1pPr>
              <a:defRPr/>
            </a:lvl1pPr>
          </a:lstStyle>
          <a:p>
            <a:pPr>
              <a:defRPr/>
            </a:pPr>
            <a:fld id="{4E7A907A-4D8E-465B-968C-A5AD6E8072D0}"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val="385268804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08025"/>
          </a:xfrm>
        </p:spPr>
        <p:txBody>
          <a:bodyPr/>
          <a:lstStyle/>
          <a:p>
            <a:r>
              <a:rPr lang="it-IT" smtClean="0"/>
              <a:t>Fare clic per modificare lo stile del titolo</a:t>
            </a:r>
            <a:endParaRPr lang="en-US"/>
          </a:p>
        </p:txBody>
      </p:sp>
      <p:sp>
        <p:nvSpPr>
          <p:cNvPr id="3" name="Segnaposto tabella 2"/>
          <p:cNvSpPr>
            <a:spLocks noGrp="1"/>
          </p:cNvSpPr>
          <p:nvPr>
            <p:ph type="tbl" idx="1"/>
          </p:nvPr>
        </p:nvSpPr>
        <p:spPr>
          <a:xfrm>
            <a:off x="457200" y="1092200"/>
            <a:ext cx="8229600" cy="5033963"/>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pPr>
              <a:defRPr/>
            </a:pPr>
            <a:r>
              <a:rPr lang="it-IT"/>
              <a:t>21/07/09 Krakow - HEP 2009                                                       C.Biscari - "Accelerators R&amp;D" </a:t>
            </a:r>
          </a:p>
        </p:txBody>
      </p:sp>
      <p:sp>
        <p:nvSpPr>
          <p:cNvPr id="5" name="Rectangle 6"/>
          <p:cNvSpPr>
            <a:spLocks noGrp="1" noChangeArrowheads="1"/>
          </p:cNvSpPr>
          <p:nvPr>
            <p:ph type="sldNum" sz="quarter" idx="11"/>
          </p:nvPr>
        </p:nvSpPr>
        <p:spPr>
          <a:ln/>
        </p:spPr>
        <p:txBody>
          <a:bodyPr/>
          <a:lstStyle>
            <a:lvl1pPr>
              <a:defRPr/>
            </a:lvl1pPr>
          </a:lstStyle>
          <a:p>
            <a:pPr>
              <a:defRPr/>
            </a:pPr>
            <a:fld id="{6136EA9D-6F22-4CEB-826F-C53BD9787768}"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val="156138782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08025"/>
          </a:xfrm>
        </p:spPr>
        <p:txBody>
          <a:bodyPr/>
          <a:lstStyle/>
          <a:p>
            <a:r>
              <a:rPr lang="it-IT" smtClean="0"/>
              <a:t>Fare clic per modificare lo stile del titolo</a:t>
            </a:r>
            <a:endParaRPr lang="en-US"/>
          </a:p>
        </p:txBody>
      </p:sp>
      <p:sp>
        <p:nvSpPr>
          <p:cNvPr id="3" name="Segnaposto testo 2"/>
          <p:cNvSpPr>
            <a:spLocks noGrp="1"/>
          </p:cNvSpPr>
          <p:nvPr>
            <p:ph type="body" sz="half" idx="1"/>
          </p:nvPr>
        </p:nvSpPr>
        <p:spPr>
          <a:xfrm>
            <a:off x="457200" y="1092200"/>
            <a:ext cx="4038600" cy="5033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092200"/>
            <a:ext cx="4038600" cy="5033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it-IT"/>
              <a:t>21/07/09 Krakow - HEP 2009                                                       C.Biscari - "Accelerators R&amp;D" </a:t>
            </a:r>
          </a:p>
        </p:txBody>
      </p:sp>
      <p:sp>
        <p:nvSpPr>
          <p:cNvPr id="6" name="Rectangle 6"/>
          <p:cNvSpPr>
            <a:spLocks noGrp="1" noChangeArrowheads="1"/>
          </p:cNvSpPr>
          <p:nvPr>
            <p:ph type="sldNum" sz="quarter" idx="11"/>
          </p:nvPr>
        </p:nvSpPr>
        <p:spPr>
          <a:ln/>
        </p:spPr>
        <p:txBody>
          <a:bodyPr/>
          <a:lstStyle>
            <a:lvl1pPr>
              <a:defRPr/>
            </a:lvl1pPr>
          </a:lstStyle>
          <a:p>
            <a:pPr>
              <a:defRPr/>
            </a:pPr>
            <a:fld id="{FFD547C2-E669-4857-BC91-ECFA29EEF539}"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val="36966617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r>
              <a:rPr lang="en-US" smtClean="0">
                <a:solidFill>
                  <a:prstClr val="black">
                    <a:tint val="75000"/>
                  </a:prstClr>
                </a:solidFill>
              </a:rPr>
              <a:t>14/12/12 - C.Biscari - after the talk "High Energy Accelerators" presented at 12/09/12 Krakow – ESG</a:t>
            </a:r>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94554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r>
              <a:rPr lang="en-US" smtClean="0">
                <a:solidFill>
                  <a:prstClr val="black">
                    <a:tint val="75000"/>
                  </a:prstClr>
                </a:solidFill>
              </a:rPr>
              <a:t>14/12/12 - C.Biscari - after the talk "High Energy Accelerators" presented at 12/09/12 Krakow – ESG</a:t>
            </a:r>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38985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r>
              <a:rPr lang="en-US" smtClean="0">
                <a:solidFill>
                  <a:prstClr val="black">
                    <a:tint val="75000"/>
                  </a:prstClr>
                </a:solidFill>
              </a:rPr>
              <a:t>14/12/12 - C.Biscari - after the talk "High Energy Accelerators" presented at 12/09/12 Krakow – ESG</a:t>
            </a:r>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746826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r>
              <a:rPr lang="en-US" smtClean="0">
                <a:solidFill>
                  <a:prstClr val="black">
                    <a:tint val="75000"/>
                  </a:prstClr>
                </a:solidFill>
              </a:rPr>
              <a:t>14/12/12 - C.Biscari - after the talk "High Energy Accelerators" presented at 12/09/12 Krakow – ESG</a:t>
            </a:r>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90990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endParaRPr lang="en-US">
              <a:solidFill>
                <a:prstClr val="black">
                  <a:tint val="75000"/>
                </a:prstClr>
              </a:solidFill>
            </a:endParaRPr>
          </a:p>
        </p:txBody>
      </p:sp>
      <p:sp>
        <p:nvSpPr>
          <p:cNvPr id="8" name="Segnaposto piè di pagina 7"/>
          <p:cNvSpPr>
            <a:spLocks noGrp="1"/>
          </p:cNvSpPr>
          <p:nvPr>
            <p:ph type="ftr" sz="quarter" idx="11"/>
          </p:nvPr>
        </p:nvSpPr>
        <p:spPr/>
        <p:txBody>
          <a:bodyPr/>
          <a:lstStyle/>
          <a:p>
            <a:r>
              <a:rPr lang="en-US" smtClean="0">
                <a:solidFill>
                  <a:prstClr val="black">
                    <a:tint val="75000"/>
                  </a:prstClr>
                </a:solidFill>
              </a:rPr>
              <a:t>14/12/12 - C.Biscari - after the talk "High Energy Accelerators" presented at 12/09/12 Krakow – ESG</a:t>
            </a:r>
            <a:endParaRPr lang="en-US">
              <a:solidFill>
                <a:prstClr val="black">
                  <a:tint val="75000"/>
                </a:prstClr>
              </a:solidFill>
            </a:endParaRPr>
          </a:p>
        </p:txBody>
      </p:sp>
      <p:sp>
        <p:nvSpPr>
          <p:cNvPr id="9" name="Segnaposto numero diapositiva 8"/>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383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r>
              <a:rPr lang="en-US" smtClean="0">
                <a:solidFill>
                  <a:prstClr val="black">
                    <a:tint val="75000"/>
                  </a:prstClr>
                </a:solidFill>
              </a:rPr>
              <a:t>Taller de Altas Energias – Benasque - 17/09/2013</a:t>
            </a:r>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r>
              <a:rPr lang="en-US" smtClean="0">
                <a:solidFill>
                  <a:prstClr val="black">
                    <a:tint val="75000"/>
                  </a:prstClr>
                </a:solidFill>
              </a:rPr>
              <a:t>Accelerator Physics – C. Biscari </a:t>
            </a:r>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401158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endParaRPr lang="en-US">
              <a:solidFill>
                <a:prstClr val="black">
                  <a:tint val="75000"/>
                </a:prstClr>
              </a:solidFill>
            </a:endParaRPr>
          </a:p>
        </p:txBody>
      </p:sp>
      <p:sp>
        <p:nvSpPr>
          <p:cNvPr id="4" name="Segnaposto piè di pagina 3"/>
          <p:cNvSpPr>
            <a:spLocks noGrp="1"/>
          </p:cNvSpPr>
          <p:nvPr>
            <p:ph type="ftr" sz="quarter" idx="11"/>
          </p:nvPr>
        </p:nvSpPr>
        <p:spPr/>
        <p:txBody>
          <a:bodyPr/>
          <a:lstStyle/>
          <a:p>
            <a:r>
              <a:rPr lang="en-US" smtClean="0">
                <a:solidFill>
                  <a:prstClr val="black">
                    <a:tint val="75000"/>
                  </a:prstClr>
                </a:solidFill>
              </a:rPr>
              <a:t>14/12/12 - C.Biscari - after the talk "High Energy Accelerators" presented at 12/09/12 Krakow – ESG</a:t>
            </a:r>
            <a:endParaRPr lang="en-US">
              <a:solidFill>
                <a:prstClr val="black">
                  <a:tint val="75000"/>
                </a:prstClr>
              </a:solidFill>
            </a:endParaRPr>
          </a:p>
        </p:txBody>
      </p:sp>
      <p:sp>
        <p:nvSpPr>
          <p:cNvPr id="5" name="Segnaposto numero diapositiva 4"/>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791412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en-US">
              <a:solidFill>
                <a:prstClr val="black">
                  <a:tint val="75000"/>
                </a:prstClr>
              </a:solidFill>
            </a:endParaRPr>
          </a:p>
        </p:txBody>
      </p:sp>
      <p:sp>
        <p:nvSpPr>
          <p:cNvPr id="3" name="Segnaposto piè di pagina 2"/>
          <p:cNvSpPr>
            <a:spLocks noGrp="1"/>
          </p:cNvSpPr>
          <p:nvPr>
            <p:ph type="ftr" sz="quarter" idx="11"/>
          </p:nvPr>
        </p:nvSpPr>
        <p:spPr/>
        <p:txBody>
          <a:bodyPr/>
          <a:lstStyle/>
          <a:p>
            <a:r>
              <a:rPr lang="en-US" smtClean="0">
                <a:solidFill>
                  <a:prstClr val="black">
                    <a:tint val="75000"/>
                  </a:prstClr>
                </a:solidFill>
              </a:rPr>
              <a:t>14/12/12 - C.Biscari - after the talk "High Energy Accelerators" presented at 12/09/12 Krakow – ESG</a:t>
            </a:r>
            <a:endParaRPr lang="en-US">
              <a:solidFill>
                <a:prstClr val="black">
                  <a:tint val="75000"/>
                </a:prstClr>
              </a:solidFill>
            </a:endParaRPr>
          </a:p>
        </p:txBody>
      </p:sp>
      <p:sp>
        <p:nvSpPr>
          <p:cNvPr id="4" name="Segnaposto numero diapositiva 3"/>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42765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r>
              <a:rPr lang="en-US" smtClean="0">
                <a:solidFill>
                  <a:prstClr val="black">
                    <a:tint val="75000"/>
                  </a:prstClr>
                </a:solidFill>
              </a:rPr>
              <a:t>14/12/12 - C.Biscari - after the talk "High Energy Accelerators" presented at 12/09/12 Krakow – ESG</a:t>
            </a:r>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368155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r>
              <a:rPr lang="en-US" smtClean="0">
                <a:solidFill>
                  <a:prstClr val="black">
                    <a:tint val="75000"/>
                  </a:prstClr>
                </a:solidFill>
              </a:rPr>
              <a:t>14/12/12 - C.Biscari - after the talk "High Energy Accelerators" presented at 12/09/12 Krakow – ESG</a:t>
            </a:r>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67810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r>
              <a:rPr lang="en-US" smtClean="0">
                <a:solidFill>
                  <a:prstClr val="black">
                    <a:tint val="75000"/>
                  </a:prstClr>
                </a:solidFill>
              </a:rPr>
              <a:t>14/12/12 - C.Biscari - after the talk "High Energy Accelerators" presented at 12/09/12 Krakow – ESG</a:t>
            </a:r>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272937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r>
              <a:rPr lang="en-US" smtClean="0">
                <a:solidFill>
                  <a:prstClr val="black">
                    <a:tint val="75000"/>
                  </a:prstClr>
                </a:solidFill>
              </a:rPr>
              <a:t>14/12/12 - C.Biscari - after the talk "High Energy Accelerators" presented at 12/09/12 Krakow – ESG</a:t>
            </a:r>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68951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Segnaposto piè di pagina 3"/>
          <p:cNvSpPr>
            <a:spLocks noGrp="1"/>
          </p:cNvSpPr>
          <p:nvPr>
            <p:ph type="ftr" sz="quarter" idx="10"/>
          </p:nvPr>
        </p:nvSpPr>
        <p:spPr/>
        <p:txBody>
          <a:bodyPr/>
          <a:lstStyle>
            <a:lvl1pPr>
              <a:defRPr/>
            </a:lvl1pPr>
          </a:lstStyle>
          <a:p>
            <a:r>
              <a:rPr lang="en-US" smtClean="0">
                <a:solidFill>
                  <a:srgbClr val="000000"/>
                </a:solidFill>
              </a:rPr>
              <a:t>14/12/12 - C.Biscari - after the talk "High Energy Accelerators" presented at 12/09/12 Krakow – ESG</a:t>
            </a:r>
            <a:endParaRPr lang="en-US">
              <a:solidFill>
                <a:srgbClr val="000000"/>
              </a:solidFill>
            </a:endParaRPr>
          </a:p>
        </p:txBody>
      </p:sp>
    </p:spTree>
    <p:extLst>
      <p:ext uri="{BB962C8B-B14F-4D97-AF65-F5344CB8AC3E}">
        <p14:creationId xmlns:p14="http://schemas.microsoft.com/office/powerpoint/2010/main" val="257735605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piè di pagina 3"/>
          <p:cNvSpPr>
            <a:spLocks noGrp="1"/>
          </p:cNvSpPr>
          <p:nvPr>
            <p:ph type="ftr" sz="quarter" idx="10"/>
          </p:nvPr>
        </p:nvSpPr>
        <p:spPr/>
        <p:txBody>
          <a:bodyPr/>
          <a:lstStyle>
            <a:lvl1pPr>
              <a:defRPr/>
            </a:lvl1pPr>
          </a:lstStyle>
          <a:p>
            <a:r>
              <a:rPr lang="en-US" smtClean="0">
                <a:solidFill>
                  <a:srgbClr val="000000"/>
                </a:solidFill>
              </a:rPr>
              <a:t>14/12/12 - C.Biscari - after the talk "High Energy Accelerators" presented at 12/09/12 Krakow – ESG</a:t>
            </a:r>
            <a:endParaRPr lang="en-US">
              <a:solidFill>
                <a:srgbClr val="000000"/>
              </a:solidFill>
            </a:endParaRPr>
          </a:p>
        </p:txBody>
      </p:sp>
    </p:spTree>
    <p:extLst>
      <p:ext uri="{BB962C8B-B14F-4D97-AF65-F5344CB8AC3E}">
        <p14:creationId xmlns:p14="http://schemas.microsoft.com/office/powerpoint/2010/main" val="140703261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piè di pagina 3"/>
          <p:cNvSpPr>
            <a:spLocks noGrp="1"/>
          </p:cNvSpPr>
          <p:nvPr>
            <p:ph type="ftr" sz="quarter" idx="10"/>
          </p:nvPr>
        </p:nvSpPr>
        <p:spPr/>
        <p:txBody>
          <a:bodyPr/>
          <a:lstStyle>
            <a:lvl1pPr>
              <a:defRPr/>
            </a:lvl1pPr>
          </a:lstStyle>
          <a:p>
            <a:r>
              <a:rPr lang="en-US" smtClean="0">
                <a:solidFill>
                  <a:srgbClr val="000000"/>
                </a:solidFill>
              </a:rPr>
              <a:t>14/12/12 - C.Biscari - after the talk "High Energy Accelerators" presented at 12/09/12 Krakow – ESG</a:t>
            </a:r>
            <a:endParaRPr lang="en-US">
              <a:solidFill>
                <a:srgbClr val="000000"/>
              </a:solidFill>
            </a:endParaRPr>
          </a:p>
        </p:txBody>
      </p:sp>
    </p:spTree>
    <p:extLst>
      <p:ext uri="{BB962C8B-B14F-4D97-AF65-F5344CB8AC3E}">
        <p14:creationId xmlns:p14="http://schemas.microsoft.com/office/powerpoint/2010/main" val="256726590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0668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0668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piè di pagina 4"/>
          <p:cNvSpPr>
            <a:spLocks noGrp="1"/>
          </p:cNvSpPr>
          <p:nvPr>
            <p:ph type="ftr" sz="quarter" idx="10"/>
          </p:nvPr>
        </p:nvSpPr>
        <p:spPr/>
        <p:txBody>
          <a:bodyPr/>
          <a:lstStyle>
            <a:lvl1pPr>
              <a:defRPr/>
            </a:lvl1pPr>
          </a:lstStyle>
          <a:p>
            <a:r>
              <a:rPr lang="en-US" smtClean="0">
                <a:solidFill>
                  <a:srgbClr val="000000"/>
                </a:solidFill>
              </a:rPr>
              <a:t>14/12/12 - C.Biscari - after the talk "High Energy Accelerators" presented at 12/09/12 Krakow – ESG</a:t>
            </a:r>
            <a:endParaRPr lang="en-US">
              <a:solidFill>
                <a:srgbClr val="000000"/>
              </a:solidFill>
            </a:endParaRPr>
          </a:p>
        </p:txBody>
      </p:sp>
    </p:spTree>
    <p:extLst>
      <p:ext uri="{BB962C8B-B14F-4D97-AF65-F5344CB8AC3E}">
        <p14:creationId xmlns:p14="http://schemas.microsoft.com/office/powerpoint/2010/main" val="3566515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r>
              <a:rPr lang="en-US" smtClean="0">
                <a:solidFill>
                  <a:prstClr val="black">
                    <a:tint val="75000"/>
                  </a:prstClr>
                </a:solidFill>
              </a:rPr>
              <a:t>Taller de Altas Energias – Benasque - 17/09/2013</a:t>
            </a:r>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r>
              <a:rPr lang="en-US" smtClean="0">
                <a:solidFill>
                  <a:prstClr val="black">
                    <a:tint val="75000"/>
                  </a:prstClr>
                </a:solidFill>
              </a:rPr>
              <a:t>Accelerator Physics – C. Biscari </a:t>
            </a:r>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98238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piè di pagina 6"/>
          <p:cNvSpPr>
            <a:spLocks noGrp="1"/>
          </p:cNvSpPr>
          <p:nvPr>
            <p:ph type="ftr" sz="quarter" idx="10"/>
          </p:nvPr>
        </p:nvSpPr>
        <p:spPr/>
        <p:txBody>
          <a:bodyPr/>
          <a:lstStyle>
            <a:lvl1pPr>
              <a:defRPr/>
            </a:lvl1pPr>
          </a:lstStyle>
          <a:p>
            <a:r>
              <a:rPr lang="en-US" smtClean="0">
                <a:solidFill>
                  <a:srgbClr val="000000"/>
                </a:solidFill>
              </a:rPr>
              <a:t>14/12/12 - C.Biscari - after the talk "High Energy Accelerators" presented at 12/09/12 Krakow – ESG</a:t>
            </a:r>
            <a:endParaRPr lang="en-US">
              <a:solidFill>
                <a:srgbClr val="000000"/>
              </a:solidFill>
            </a:endParaRPr>
          </a:p>
        </p:txBody>
      </p:sp>
    </p:spTree>
    <p:extLst>
      <p:ext uri="{BB962C8B-B14F-4D97-AF65-F5344CB8AC3E}">
        <p14:creationId xmlns:p14="http://schemas.microsoft.com/office/powerpoint/2010/main" val="15414071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piè di pagina 2"/>
          <p:cNvSpPr>
            <a:spLocks noGrp="1"/>
          </p:cNvSpPr>
          <p:nvPr>
            <p:ph type="ftr" sz="quarter" idx="10"/>
          </p:nvPr>
        </p:nvSpPr>
        <p:spPr/>
        <p:txBody>
          <a:bodyPr/>
          <a:lstStyle>
            <a:lvl1pPr>
              <a:defRPr/>
            </a:lvl1pPr>
          </a:lstStyle>
          <a:p>
            <a:r>
              <a:rPr lang="en-US" smtClean="0">
                <a:solidFill>
                  <a:srgbClr val="000000"/>
                </a:solidFill>
              </a:rPr>
              <a:t>14/12/12 - C.Biscari - after the talk "High Energy Accelerators" presented at 12/09/12 Krakow – ESG</a:t>
            </a:r>
            <a:endParaRPr lang="en-US">
              <a:solidFill>
                <a:srgbClr val="000000"/>
              </a:solidFill>
            </a:endParaRPr>
          </a:p>
        </p:txBody>
      </p:sp>
    </p:spTree>
    <p:extLst>
      <p:ext uri="{BB962C8B-B14F-4D97-AF65-F5344CB8AC3E}">
        <p14:creationId xmlns:p14="http://schemas.microsoft.com/office/powerpoint/2010/main" val="74542552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lvl1pPr>
              <a:defRPr/>
            </a:lvl1pPr>
          </a:lstStyle>
          <a:p>
            <a:r>
              <a:rPr lang="en-US" smtClean="0">
                <a:solidFill>
                  <a:srgbClr val="000000"/>
                </a:solidFill>
              </a:rPr>
              <a:t>14/12/12 - C.Biscari - after the talk "High Energy Accelerators" presented at 12/09/12 Krakow – ESG</a:t>
            </a:r>
            <a:endParaRPr lang="en-US">
              <a:solidFill>
                <a:srgbClr val="000000"/>
              </a:solidFill>
            </a:endParaRPr>
          </a:p>
        </p:txBody>
      </p:sp>
    </p:spTree>
    <p:extLst>
      <p:ext uri="{BB962C8B-B14F-4D97-AF65-F5344CB8AC3E}">
        <p14:creationId xmlns:p14="http://schemas.microsoft.com/office/powerpoint/2010/main" val="401973323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piè di pagina 4"/>
          <p:cNvSpPr>
            <a:spLocks noGrp="1"/>
          </p:cNvSpPr>
          <p:nvPr>
            <p:ph type="ftr" sz="quarter" idx="10"/>
          </p:nvPr>
        </p:nvSpPr>
        <p:spPr/>
        <p:txBody>
          <a:bodyPr/>
          <a:lstStyle>
            <a:lvl1pPr>
              <a:defRPr/>
            </a:lvl1pPr>
          </a:lstStyle>
          <a:p>
            <a:r>
              <a:rPr lang="en-US" smtClean="0">
                <a:solidFill>
                  <a:srgbClr val="000000"/>
                </a:solidFill>
              </a:rPr>
              <a:t>14/12/12 - C.Biscari - after the talk "High Energy Accelerators" presented at 12/09/12 Krakow – ESG</a:t>
            </a:r>
            <a:endParaRPr lang="en-US">
              <a:solidFill>
                <a:srgbClr val="000000"/>
              </a:solidFill>
            </a:endParaRPr>
          </a:p>
        </p:txBody>
      </p:sp>
    </p:spTree>
    <p:extLst>
      <p:ext uri="{BB962C8B-B14F-4D97-AF65-F5344CB8AC3E}">
        <p14:creationId xmlns:p14="http://schemas.microsoft.com/office/powerpoint/2010/main" val="151742711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piè di pagina 4"/>
          <p:cNvSpPr>
            <a:spLocks noGrp="1"/>
          </p:cNvSpPr>
          <p:nvPr>
            <p:ph type="ftr" sz="quarter" idx="10"/>
          </p:nvPr>
        </p:nvSpPr>
        <p:spPr/>
        <p:txBody>
          <a:bodyPr/>
          <a:lstStyle>
            <a:lvl1pPr>
              <a:defRPr/>
            </a:lvl1pPr>
          </a:lstStyle>
          <a:p>
            <a:r>
              <a:rPr lang="en-US" smtClean="0">
                <a:solidFill>
                  <a:srgbClr val="000000"/>
                </a:solidFill>
              </a:rPr>
              <a:t>14/12/12 - C.Biscari - after the talk "High Energy Accelerators" presented at 12/09/12 Krakow – ESG</a:t>
            </a:r>
            <a:endParaRPr lang="en-US">
              <a:solidFill>
                <a:srgbClr val="000000"/>
              </a:solidFill>
            </a:endParaRPr>
          </a:p>
        </p:txBody>
      </p:sp>
    </p:spTree>
    <p:extLst>
      <p:ext uri="{BB962C8B-B14F-4D97-AF65-F5344CB8AC3E}">
        <p14:creationId xmlns:p14="http://schemas.microsoft.com/office/powerpoint/2010/main" val="40134191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piè di pagina 3"/>
          <p:cNvSpPr>
            <a:spLocks noGrp="1"/>
          </p:cNvSpPr>
          <p:nvPr>
            <p:ph type="ftr" sz="quarter" idx="10"/>
          </p:nvPr>
        </p:nvSpPr>
        <p:spPr/>
        <p:txBody>
          <a:bodyPr/>
          <a:lstStyle>
            <a:lvl1pPr>
              <a:defRPr/>
            </a:lvl1pPr>
          </a:lstStyle>
          <a:p>
            <a:r>
              <a:rPr lang="en-US" smtClean="0">
                <a:solidFill>
                  <a:srgbClr val="000000"/>
                </a:solidFill>
              </a:rPr>
              <a:t>14/12/12 - C.Biscari - after the talk "High Energy Accelerators" presented at 12/09/12 Krakow – ESG</a:t>
            </a:r>
            <a:endParaRPr lang="en-US">
              <a:solidFill>
                <a:srgbClr val="000000"/>
              </a:solidFill>
            </a:endParaRPr>
          </a:p>
        </p:txBody>
      </p:sp>
    </p:spTree>
    <p:extLst>
      <p:ext uri="{BB962C8B-B14F-4D97-AF65-F5344CB8AC3E}">
        <p14:creationId xmlns:p14="http://schemas.microsoft.com/office/powerpoint/2010/main" val="3846673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2400"/>
            <a:ext cx="2057400" cy="6172200"/>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152400"/>
            <a:ext cx="6019800" cy="61722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piè di pagina 3"/>
          <p:cNvSpPr>
            <a:spLocks noGrp="1"/>
          </p:cNvSpPr>
          <p:nvPr>
            <p:ph type="ftr" sz="quarter" idx="10"/>
          </p:nvPr>
        </p:nvSpPr>
        <p:spPr/>
        <p:txBody>
          <a:bodyPr/>
          <a:lstStyle>
            <a:lvl1pPr>
              <a:defRPr/>
            </a:lvl1pPr>
          </a:lstStyle>
          <a:p>
            <a:r>
              <a:rPr lang="en-US" smtClean="0">
                <a:solidFill>
                  <a:srgbClr val="000000"/>
                </a:solidFill>
              </a:rPr>
              <a:t>14/12/12 - C.Biscari - after the talk "High Energy Accelerators" presented at 12/09/12 Krakow – ESG</a:t>
            </a:r>
            <a:endParaRPr lang="en-US">
              <a:solidFill>
                <a:srgbClr val="000000"/>
              </a:solidFill>
            </a:endParaRPr>
          </a:p>
        </p:txBody>
      </p:sp>
    </p:spTree>
    <p:extLst>
      <p:ext uri="{BB962C8B-B14F-4D97-AF65-F5344CB8AC3E}">
        <p14:creationId xmlns:p14="http://schemas.microsoft.com/office/powerpoint/2010/main" val="205125363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r>
              <a:rPr lang="en-US" smtClean="0">
                <a:solidFill>
                  <a:prstClr val="black">
                    <a:tint val="75000"/>
                  </a:prstClr>
                </a:solidFill>
              </a:rPr>
              <a:t>14/12/12 - C.Biscari - after the talk "High Energy Accelerators" presented at 12/09/12 Krakow – ESG</a:t>
            </a:r>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18008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r>
              <a:rPr lang="en-US" smtClean="0">
                <a:solidFill>
                  <a:prstClr val="black">
                    <a:tint val="75000"/>
                  </a:prstClr>
                </a:solidFill>
              </a:rPr>
              <a:t>14/12/12 - C.Biscari - after the talk "High Energy Accelerators" presented at 12/09/12 Krakow – ESG</a:t>
            </a:r>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628777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r>
              <a:rPr lang="en-US" smtClean="0">
                <a:solidFill>
                  <a:prstClr val="black">
                    <a:tint val="75000"/>
                  </a:prstClr>
                </a:solidFill>
              </a:rPr>
              <a:t>14/12/12 - C.Biscari - after the talk "High Energy Accelerators" presented at 12/09/12 Krakow – ESG</a:t>
            </a:r>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3720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solidFill>
                  <a:srgbClr val="000000"/>
                </a:solidFill>
              </a:rPr>
              <a:t>Accelerator Physics – C. Biscari </a:t>
            </a:r>
            <a:endParaRPr lang="en-US">
              <a:solidFill>
                <a:srgbClr val="000000"/>
              </a:solidFill>
            </a:endParaRPr>
          </a:p>
        </p:txBody>
      </p:sp>
    </p:spTree>
    <p:extLst>
      <p:ext uri="{BB962C8B-B14F-4D97-AF65-F5344CB8AC3E}">
        <p14:creationId xmlns:p14="http://schemas.microsoft.com/office/powerpoint/2010/main" val="178584429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r>
              <a:rPr lang="en-US" smtClean="0">
                <a:solidFill>
                  <a:prstClr val="black">
                    <a:tint val="75000"/>
                  </a:prstClr>
                </a:solidFill>
              </a:rPr>
              <a:t>14/12/12 - C.Biscari - after the talk "High Energy Accelerators" presented at 12/09/12 Krakow – ESG</a:t>
            </a:r>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10737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endParaRPr lang="en-US">
              <a:solidFill>
                <a:prstClr val="black">
                  <a:tint val="75000"/>
                </a:prstClr>
              </a:solidFill>
            </a:endParaRPr>
          </a:p>
        </p:txBody>
      </p:sp>
      <p:sp>
        <p:nvSpPr>
          <p:cNvPr id="8" name="Segnaposto piè di pagina 7"/>
          <p:cNvSpPr>
            <a:spLocks noGrp="1"/>
          </p:cNvSpPr>
          <p:nvPr>
            <p:ph type="ftr" sz="quarter" idx="11"/>
          </p:nvPr>
        </p:nvSpPr>
        <p:spPr/>
        <p:txBody>
          <a:bodyPr/>
          <a:lstStyle/>
          <a:p>
            <a:r>
              <a:rPr lang="en-US" smtClean="0">
                <a:solidFill>
                  <a:prstClr val="black">
                    <a:tint val="75000"/>
                  </a:prstClr>
                </a:solidFill>
              </a:rPr>
              <a:t>14/12/12 - C.Biscari - after the talk "High Energy Accelerators" presented at 12/09/12 Krakow – ESG</a:t>
            </a:r>
            <a:endParaRPr lang="en-US">
              <a:solidFill>
                <a:prstClr val="black">
                  <a:tint val="75000"/>
                </a:prstClr>
              </a:solidFill>
            </a:endParaRPr>
          </a:p>
        </p:txBody>
      </p:sp>
      <p:sp>
        <p:nvSpPr>
          <p:cNvPr id="9" name="Segnaposto numero diapositiva 8"/>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87129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endParaRPr lang="en-US">
              <a:solidFill>
                <a:prstClr val="black">
                  <a:tint val="75000"/>
                </a:prstClr>
              </a:solidFill>
            </a:endParaRPr>
          </a:p>
        </p:txBody>
      </p:sp>
      <p:sp>
        <p:nvSpPr>
          <p:cNvPr id="4" name="Segnaposto piè di pagina 3"/>
          <p:cNvSpPr>
            <a:spLocks noGrp="1"/>
          </p:cNvSpPr>
          <p:nvPr>
            <p:ph type="ftr" sz="quarter" idx="11"/>
          </p:nvPr>
        </p:nvSpPr>
        <p:spPr/>
        <p:txBody>
          <a:bodyPr/>
          <a:lstStyle/>
          <a:p>
            <a:r>
              <a:rPr lang="en-US" smtClean="0">
                <a:solidFill>
                  <a:prstClr val="black">
                    <a:tint val="75000"/>
                  </a:prstClr>
                </a:solidFill>
              </a:rPr>
              <a:t>14/12/12 - C.Biscari - after the talk "High Energy Accelerators" presented at 12/09/12 Krakow – ESG</a:t>
            </a:r>
            <a:endParaRPr lang="en-US">
              <a:solidFill>
                <a:prstClr val="black">
                  <a:tint val="75000"/>
                </a:prstClr>
              </a:solidFill>
            </a:endParaRPr>
          </a:p>
        </p:txBody>
      </p:sp>
      <p:sp>
        <p:nvSpPr>
          <p:cNvPr id="5" name="Segnaposto numero diapositiva 4"/>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31391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en-US">
              <a:solidFill>
                <a:prstClr val="black">
                  <a:tint val="75000"/>
                </a:prstClr>
              </a:solidFill>
            </a:endParaRPr>
          </a:p>
        </p:txBody>
      </p:sp>
      <p:sp>
        <p:nvSpPr>
          <p:cNvPr id="3" name="Segnaposto piè di pagina 2"/>
          <p:cNvSpPr>
            <a:spLocks noGrp="1"/>
          </p:cNvSpPr>
          <p:nvPr>
            <p:ph type="ftr" sz="quarter" idx="11"/>
          </p:nvPr>
        </p:nvSpPr>
        <p:spPr/>
        <p:txBody>
          <a:bodyPr/>
          <a:lstStyle/>
          <a:p>
            <a:r>
              <a:rPr lang="en-US" smtClean="0">
                <a:solidFill>
                  <a:prstClr val="black">
                    <a:tint val="75000"/>
                  </a:prstClr>
                </a:solidFill>
              </a:rPr>
              <a:t>14/12/12 - C.Biscari - after the talk "High Energy Accelerators" presented at 12/09/12 Krakow – ESG</a:t>
            </a:r>
            <a:endParaRPr lang="en-US">
              <a:solidFill>
                <a:prstClr val="black">
                  <a:tint val="75000"/>
                </a:prstClr>
              </a:solidFill>
            </a:endParaRPr>
          </a:p>
        </p:txBody>
      </p:sp>
      <p:sp>
        <p:nvSpPr>
          <p:cNvPr id="4" name="Segnaposto numero diapositiva 3"/>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6027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r>
              <a:rPr lang="en-US" smtClean="0">
                <a:solidFill>
                  <a:prstClr val="black">
                    <a:tint val="75000"/>
                  </a:prstClr>
                </a:solidFill>
              </a:rPr>
              <a:t>14/12/12 - C.Biscari - after the talk "High Energy Accelerators" presented at 12/09/12 Krakow – ESG</a:t>
            </a:r>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113750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en-US">
              <a:solidFill>
                <a:prstClr val="black">
                  <a:tint val="75000"/>
                </a:prstClr>
              </a:solidFill>
            </a:endParaRPr>
          </a:p>
        </p:txBody>
      </p:sp>
      <p:sp>
        <p:nvSpPr>
          <p:cNvPr id="6" name="Segnaposto piè di pagina 5"/>
          <p:cNvSpPr>
            <a:spLocks noGrp="1"/>
          </p:cNvSpPr>
          <p:nvPr>
            <p:ph type="ftr" sz="quarter" idx="11"/>
          </p:nvPr>
        </p:nvSpPr>
        <p:spPr/>
        <p:txBody>
          <a:bodyPr/>
          <a:lstStyle/>
          <a:p>
            <a:r>
              <a:rPr lang="en-US" smtClean="0">
                <a:solidFill>
                  <a:prstClr val="black">
                    <a:tint val="75000"/>
                  </a:prstClr>
                </a:solidFill>
              </a:rPr>
              <a:t>14/12/12 - C.Biscari - after the talk "High Energy Accelerators" presented at 12/09/12 Krakow – ESG</a:t>
            </a:r>
            <a:endParaRPr lang="en-US">
              <a:solidFill>
                <a:prstClr val="black">
                  <a:tint val="75000"/>
                </a:prstClr>
              </a:solidFill>
            </a:endParaRPr>
          </a:p>
        </p:txBody>
      </p:sp>
      <p:sp>
        <p:nvSpPr>
          <p:cNvPr id="7" name="Segnaposto numero diapositiva 6"/>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48514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r>
              <a:rPr lang="en-US" smtClean="0">
                <a:solidFill>
                  <a:prstClr val="black">
                    <a:tint val="75000"/>
                  </a:prstClr>
                </a:solidFill>
              </a:rPr>
              <a:t>14/12/12 - C.Biscari - after the talk "High Energy Accelerators" presented at 12/09/12 Krakow – ESG</a:t>
            </a:r>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672015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endParaRPr lang="en-US">
              <a:solidFill>
                <a:prstClr val="black">
                  <a:tint val="75000"/>
                </a:prstClr>
              </a:solidFill>
            </a:endParaRPr>
          </a:p>
        </p:txBody>
      </p:sp>
      <p:sp>
        <p:nvSpPr>
          <p:cNvPr id="5" name="Segnaposto piè di pagina 4"/>
          <p:cNvSpPr>
            <a:spLocks noGrp="1"/>
          </p:cNvSpPr>
          <p:nvPr>
            <p:ph type="ftr" sz="quarter" idx="11"/>
          </p:nvPr>
        </p:nvSpPr>
        <p:spPr/>
        <p:txBody>
          <a:bodyPr/>
          <a:lstStyle/>
          <a:p>
            <a:r>
              <a:rPr lang="en-US" smtClean="0">
                <a:solidFill>
                  <a:prstClr val="black">
                    <a:tint val="75000"/>
                  </a:prstClr>
                </a:solidFill>
              </a:rPr>
              <a:t>14/12/12 - C.Biscari - after the talk "High Energy Accelerators" presented at 12/09/12 Krakow – ESG</a:t>
            </a:r>
            <a:endParaRPr lang="en-US">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01067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486D18-1983-416B-BCF0-41D2A03DBE00}" type="datetimeFigureOut">
              <a:rPr lang="en-US" smtClean="0">
                <a:solidFill>
                  <a:prstClr val="black">
                    <a:tint val="75000"/>
                  </a:prstClr>
                </a:solidFill>
              </a:rPr>
              <a:pPr/>
              <a:t>9/17/2013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56DC0B-2A0E-4464-9601-A328800F7E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304137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486D18-1983-416B-BCF0-41D2A03DBE00}" type="datetimeFigureOut">
              <a:rPr lang="en-US" smtClean="0">
                <a:solidFill>
                  <a:prstClr val="black">
                    <a:tint val="75000"/>
                  </a:prstClr>
                </a:solidFill>
              </a:rPr>
              <a:pPr/>
              <a:t>9/17/2013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56DC0B-2A0E-4464-9601-A328800F7E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909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solidFill>
                  <a:srgbClr val="000000"/>
                </a:solidFill>
              </a:rPr>
              <a:t>Accelerator Physics – C. Biscari </a:t>
            </a:r>
            <a:endParaRPr lang="en-US">
              <a:solidFill>
                <a:srgbClr val="000000"/>
              </a:solidFill>
            </a:endParaRPr>
          </a:p>
        </p:txBody>
      </p:sp>
    </p:spTree>
    <p:extLst>
      <p:ext uri="{BB962C8B-B14F-4D97-AF65-F5344CB8AC3E}">
        <p14:creationId xmlns:p14="http://schemas.microsoft.com/office/powerpoint/2010/main" val="95484819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486D18-1983-416B-BCF0-41D2A03DBE00}" type="datetimeFigureOut">
              <a:rPr lang="en-US" smtClean="0">
                <a:solidFill>
                  <a:prstClr val="black">
                    <a:tint val="75000"/>
                  </a:prstClr>
                </a:solidFill>
              </a:rPr>
              <a:pPr/>
              <a:t>9/17/2013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56DC0B-2A0E-4464-9601-A328800F7E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245667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486D18-1983-416B-BCF0-41D2A03DBE00}" type="datetimeFigureOut">
              <a:rPr lang="en-US" smtClean="0">
                <a:solidFill>
                  <a:prstClr val="black">
                    <a:tint val="75000"/>
                  </a:prstClr>
                </a:solidFill>
              </a:rPr>
              <a:pPr/>
              <a:t>9/17/2013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56DC0B-2A0E-4464-9601-A328800F7E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7088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486D18-1983-416B-BCF0-41D2A03DBE00}" type="datetimeFigureOut">
              <a:rPr lang="en-US" smtClean="0">
                <a:solidFill>
                  <a:prstClr val="black">
                    <a:tint val="75000"/>
                  </a:prstClr>
                </a:solidFill>
              </a:rPr>
              <a:pPr/>
              <a:t>9/17/2013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56DC0B-2A0E-4464-9601-A328800F7E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911946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486D18-1983-416B-BCF0-41D2A03DBE00}" type="datetimeFigureOut">
              <a:rPr lang="en-US" smtClean="0">
                <a:solidFill>
                  <a:prstClr val="black">
                    <a:tint val="75000"/>
                  </a:prstClr>
                </a:solidFill>
              </a:rPr>
              <a:pPr/>
              <a:t>9/17/2013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56DC0B-2A0E-4464-9601-A328800F7E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164271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86D18-1983-416B-BCF0-41D2A03DBE00}" type="datetimeFigureOut">
              <a:rPr lang="en-US" smtClean="0">
                <a:solidFill>
                  <a:prstClr val="black">
                    <a:tint val="75000"/>
                  </a:prstClr>
                </a:solidFill>
              </a:rPr>
              <a:pPr/>
              <a:t>9/17/2013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56DC0B-2A0E-4464-9601-A328800F7E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65883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486D18-1983-416B-BCF0-41D2A03DBE00}" type="datetimeFigureOut">
              <a:rPr lang="en-US" smtClean="0">
                <a:solidFill>
                  <a:prstClr val="black">
                    <a:tint val="75000"/>
                  </a:prstClr>
                </a:solidFill>
              </a:rPr>
              <a:pPr/>
              <a:t>9/17/2013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56DC0B-2A0E-4464-9601-A328800F7E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50470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486D18-1983-416B-BCF0-41D2A03DBE00}" type="datetimeFigureOut">
              <a:rPr lang="en-US" smtClean="0">
                <a:solidFill>
                  <a:prstClr val="black">
                    <a:tint val="75000"/>
                  </a:prstClr>
                </a:solidFill>
              </a:rPr>
              <a:pPr/>
              <a:t>9/17/2013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56DC0B-2A0E-4464-9601-A328800F7E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959414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486D18-1983-416B-BCF0-41D2A03DBE00}" type="datetimeFigureOut">
              <a:rPr lang="en-US" smtClean="0">
                <a:solidFill>
                  <a:prstClr val="black">
                    <a:tint val="75000"/>
                  </a:prstClr>
                </a:solidFill>
              </a:rPr>
              <a:pPr/>
              <a:t>9/17/2013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56DC0B-2A0E-4464-9601-A328800F7E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84392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486D18-1983-416B-BCF0-41D2A03DBE00}" type="datetimeFigureOut">
              <a:rPr lang="en-US" smtClean="0">
                <a:solidFill>
                  <a:prstClr val="black">
                    <a:tint val="75000"/>
                  </a:prstClr>
                </a:solidFill>
              </a:rPr>
              <a:pPr/>
              <a:t>9/17/2013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56DC0B-2A0E-4464-9601-A328800F7E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46649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486D18-1983-416B-BCF0-41D2A03DBE00}" type="datetimeFigureOut">
              <a:rPr lang="en-US" smtClean="0">
                <a:solidFill>
                  <a:prstClr val="black">
                    <a:tint val="75000"/>
                  </a:prstClr>
                </a:solidFill>
              </a:rPr>
              <a:pPr/>
              <a:t>9/17/2013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56DC0B-2A0E-4464-9601-A328800F7E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34832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solidFill>
                  <a:srgbClr val="000000"/>
                </a:solidFill>
              </a:rPr>
              <a:t>Accelerator Physics – C. Biscari </a:t>
            </a:r>
            <a:endParaRPr lang="en-US">
              <a:solidFill>
                <a:srgbClr val="000000"/>
              </a:solidFill>
            </a:endParaRPr>
          </a:p>
        </p:txBody>
      </p:sp>
    </p:spTree>
    <p:extLst>
      <p:ext uri="{BB962C8B-B14F-4D97-AF65-F5344CB8AC3E}">
        <p14:creationId xmlns:p14="http://schemas.microsoft.com/office/powerpoint/2010/main" val="62612531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486D18-1983-416B-BCF0-41D2A03DBE00}" type="datetimeFigureOut">
              <a:rPr lang="en-US" smtClean="0">
                <a:solidFill>
                  <a:prstClr val="black">
                    <a:tint val="75000"/>
                  </a:prstClr>
                </a:solidFill>
              </a:rPr>
              <a:pPr/>
              <a:t>9/17/2013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56DC0B-2A0E-4464-9601-A328800F7E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36916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486D18-1983-416B-BCF0-41D2A03DBE00}" type="datetimeFigureOut">
              <a:rPr lang="en-US" smtClean="0">
                <a:solidFill>
                  <a:prstClr val="black">
                    <a:tint val="75000"/>
                  </a:prstClr>
                </a:solidFill>
              </a:rPr>
              <a:pPr/>
              <a:t>9/17/2013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56DC0B-2A0E-4464-9601-A328800F7E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34766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486D18-1983-416B-BCF0-41D2A03DBE00}" type="datetimeFigureOut">
              <a:rPr lang="en-US" smtClean="0">
                <a:solidFill>
                  <a:prstClr val="black">
                    <a:tint val="75000"/>
                  </a:prstClr>
                </a:solidFill>
              </a:rPr>
              <a:pPr/>
              <a:t>9/17/2013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56DC0B-2A0E-4464-9601-A328800F7E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177551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486D18-1983-416B-BCF0-41D2A03DBE00}" type="datetimeFigureOut">
              <a:rPr lang="en-US" smtClean="0">
                <a:solidFill>
                  <a:prstClr val="black">
                    <a:tint val="75000"/>
                  </a:prstClr>
                </a:solidFill>
              </a:rPr>
              <a:pPr/>
              <a:t>9/17/2013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56DC0B-2A0E-4464-9601-A328800F7E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13999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486D18-1983-416B-BCF0-41D2A03DBE00}" type="datetimeFigureOut">
              <a:rPr lang="en-US" smtClean="0">
                <a:solidFill>
                  <a:prstClr val="black">
                    <a:tint val="75000"/>
                  </a:prstClr>
                </a:solidFill>
              </a:rPr>
              <a:pPr/>
              <a:t>9/17/2013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56DC0B-2A0E-4464-9601-A328800F7E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629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86D18-1983-416B-BCF0-41D2A03DBE00}" type="datetimeFigureOut">
              <a:rPr lang="en-US" smtClean="0">
                <a:solidFill>
                  <a:prstClr val="black">
                    <a:tint val="75000"/>
                  </a:prstClr>
                </a:solidFill>
              </a:rPr>
              <a:pPr/>
              <a:t>9/17/2013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56DC0B-2A0E-4464-9601-A328800F7E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3776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486D18-1983-416B-BCF0-41D2A03DBE00}" type="datetimeFigureOut">
              <a:rPr lang="en-US" smtClean="0">
                <a:solidFill>
                  <a:prstClr val="black">
                    <a:tint val="75000"/>
                  </a:prstClr>
                </a:solidFill>
              </a:rPr>
              <a:pPr/>
              <a:t>9/17/2013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56DC0B-2A0E-4464-9601-A328800F7E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576181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486D18-1983-416B-BCF0-41D2A03DBE00}" type="datetimeFigureOut">
              <a:rPr lang="en-US" smtClean="0">
                <a:solidFill>
                  <a:prstClr val="black">
                    <a:tint val="75000"/>
                  </a:prstClr>
                </a:solidFill>
              </a:rPr>
              <a:pPr/>
              <a:t>9/17/2013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56DC0B-2A0E-4464-9601-A328800F7E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10418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486D18-1983-416B-BCF0-41D2A03DBE00}" type="datetimeFigureOut">
              <a:rPr lang="en-US" smtClean="0">
                <a:solidFill>
                  <a:prstClr val="black">
                    <a:tint val="75000"/>
                  </a:prstClr>
                </a:solidFill>
              </a:rPr>
              <a:pPr/>
              <a:t>9/17/2013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56DC0B-2A0E-4464-9601-A328800F7E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392745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486D18-1983-416B-BCF0-41D2A03DBE00}" type="datetimeFigureOut">
              <a:rPr lang="en-US" smtClean="0">
                <a:solidFill>
                  <a:prstClr val="black">
                    <a:tint val="75000"/>
                  </a:prstClr>
                </a:solidFill>
              </a:rPr>
              <a:pPr/>
              <a:t>9/17/2013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56DC0B-2A0E-4464-9601-A328800F7E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0977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0668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0668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solidFill>
                  <a:srgbClr val="000000"/>
                </a:solidFill>
              </a:rPr>
              <a:t>Accelerator Physics – C. Biscari </a:t>
            </a:r>
            <a:endParaRPr lang="en-US">
              <a:solidFill>
                <a:srgbClr val="000000"/>
              </a:solidFill>
            </a:endParaRPr>
          </a:p>
        </p:txBody>
      </p:sp>
    </p:spTree>
    <p:extLst>
      <p:ext uri="{BB962C8B-B14F-4D97-AF65-F5344CB8AC3E}">
        <p14:creationId xmlns:p14="http://schemas.microsoft.com/office/powerpoint/2010/main" val="47838425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AA309A6D-C09C-4548-B29A-6CF363A7E532}" type="datetimeFigureOut">
              <a:rPr lang="fr-FR" smtClean="0"/>
              <a:pPr/>
              <a:t>17/09/2013</a:t>
            </a:fld>
            <a:endParaRPr lang="fr-BE"/>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fr-BE">
              <a:solidFill>
                <a:srgbClr val="EBDDC3"/>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CF4668DC-857F-487D-BFFA-8C0CA5037977}" type="slidenum">
              <a:rPr lang="fr-BE" smtClean="0">
                <a:solidFill>
                  <a:srgbClr val="EBDDC3"/>
                </a:solidFill>
              </a:rPr>
              <a:pPr/>
              <a:t>‹#›</a:t>
            </a:fld>
            <a:endParaRPr lang="fr-BE">
              <a:solidFill>
                <a:srgbClr val="EBDDC3"/>
              </a:solidFill>
            </a:endParaRPr>
          </a:p>
        </p:txBody>
      </p:sp>
    </p:spTree>
    <p:extLst>
      <p:ext uri="{BB962C8B-B14F-4D97-AF65-F5344CB8AC3E}">
        <p14:creationId xmlns:p14="http://schemas.microsoft.com/office/powerpoint/2010/main" val="724398231"/>
      </p:ext>
    </p:extLst>
  </p:cSld>
  <p:clrMapOvr>
    <a:overrideClrMapping bg1="dk1" tx1="lt1" bg2="dk2" tx2="lt2" accent1="accent1" accent2="accent2" accent3="accent3" accent4="accent4" accent5="accent5" accent6="accent6" hlink="hlink" folHlink="folHlink"/>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AA309A6D-C09C-4548-B29A-6CF363A7E532}" type="datetimeFigureOut">
              <a:rPr lang="fr-FR" smtClean="0">
                <a:solidFill>
                  <a:srgbClr val="775F55"/>
                </a:solidFill>
              </a:rPr>
              <a:pPr/>
              <a:t>17/09/2013</a:t>
            </a:fld>
            <a:endParaRPr lang="fr-BE">
              <a:solidFill>
                <a:srgbClr val="775F55"/>
              </a:solidFill>
            </a:endParaRPr>
          </a:p>
        </p:txBody>
      </p:sp>
      <p:sp>
        <p:nvSpPr>
          <p:cNvPr id="5" name="Footer Placeholder 4"/>
          <p:cNvSpPr>
            <a:spLocks noGrp="1"/>
          </p:cNvSpPr>
          <p:nvPr>
            <p:ph type="ftr" sz="quarter" idx="11"/>
          </p:nvPr>
        </p:nvSpPr>
        <p:spPr/>
        <p:txBody>
          <a:bodyPr/>
          <a:lstStyle/>
          <a:p>
            <a:endParaRPr lang="fr-BE">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F4668DC-857F-487D-BFFA-8C0CA5037977}" type="slidenum">
              <a:rPr lang="fr-BE" smtClean="0"/>
              <a:pPr/>
              <a:t>‹#›</a:t>
            </a:fld>
            <a:endParaRPr lang="fr-BE"/>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86781437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AA309A6D-C09C-4548-B29A-6CF363A7E532}" type="datetimeFigureOut">
              <a:rPr lang="fr-FR" smtClean="0">
                <a:solidFill>
                  <a:srgbClr val="775F55"/>
                </a:solidFill>
              </a:rPr>
              <a:pPr/>
              <a:t>17/09/2013</a:t>
            </a:fld>
            <a:endParaRPr lang="fr-BE">
              <a:solidFill>
                <a:srgbClr val="775F55"/>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CF4668DC-857F-487D-BFFA-8C0CA5037977}" type="slidenum">
              <a:rPr lang="fr-BE" smtClean="0"/>
              <a:pPr/>
              <a:t>‹#›</a:t>
            </a:fld>
            <a:endParaRPr lang="fr-BE"/>
          </a:p>
        </p:txBody>
      </p:sp>
      <p:sp>
        <p:nvSpPr>
          <p:cNvPr id="14" name="Footer Placeholder 13"/>
          <p:cNvSpPr>
            <a:spLocks noGrp="1"/>
          </p:cNvSpPr>
          <p:nvPr>
            <p:ph type="ftr" sz="quarter" idx="12"/>
          </p:nvPr>
        </p:nvSpPr>
        <p:spPr/>
        <p:txBody>
          <a:bodyPr/>
          <a:lstStyle/>
          <a:p>
            <a:endParaRPr lang="fr-BE">
              <a:solidFill>
                <a:srgbClr val="775F55"/>
              </a:solidFill>
            </a:endParaRPr>
          </a:p>
        </p:txBody>
      </p:sp>
    </p:spTree>
    <p:extLst>
      <p:ext uri="{BB962C8B-B14F-4D97-AF65-F5344CB8AC3E}">
        <p14:creationId xmlns:p14="http://schemas.microsoft.com/office/powerpoint/2010/main" val="3645333989"/>
      </p:ext>
    </p:extLst>
  </p:cSld>
  <p:clrMapOvr>
    <a:overrideClrMapping bg1="lt1" tx1="dk1" bg2="lt2" tx2="dk2" accent1="accent1" accent2="accent2" accent3="accent3" accent4="accent4" accent5="accent5" accent6="accent6" hlink="hlink" folHlink="folHlink"/>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AA309A6D-C09C-4548-B29A-6CF363A7E532}" type="datetimeFigureOut">
              <a:rPr lang="fr-FR" smtClean="0">
                <a:solidFill>
                  <a:srgbClr val="775F55"/>
                </a:solidFill>
              </a:rPr>
              <a:pPr/>
              <a:t>17/09/2013</a:t>
            </a:fld>
            <a:endParaRPr lang="fr-BE">
              <a:solidFill>
                <a:srgbClr val="775F55"/>
              </a:solidFill>
            </a:endParaRPr>
          </a:p>
        </p:txBody>
      </p:sp>
      <p:sp>
        <p:nvSpPr>
          <p:cNvPr id="10" name="Slide Number Placeholder 9"/>
          <p:cNvSpPr>
            <a:spLocks noGrp="1"/>
          </p:cNvSpPr>
          <p:nvPr>
            <p:ph type="sldNum" sz="quarter" idx="16"/>
          </p:nvPr>
        </p:nvSpPr>
        <p:spPr/>
        <p:txBody>
          <a:bodyPr rtlCol="0"/>
          <a:lstStyle/>
          <a:p>
            <a:fld id="{CF4668DC-857F-487D-BFFA-8C0CA5037977}" type="slidenum">
              <a:rPr lang="fr-BE" smtClean="0"/>
              <a:pPr/>
              <a:t>‹#›</a:t>
            </a:fld>
            <a:endParaRPr lang="fr-BE"/>
          </a:p>
        </p:txBody>
      </p:sp>
      <p:sp>
        <p:nvSpPr>
          <p:cNvPr id="12" name="Footer Placeholder 11"/>
          <p:cNvSpPr>
            <a:spLocks noGrp="1"/>
          </p:cNvSpPr>
          <p:nvPr>
            <p:ph type="ftr" sz="quarter" idx="17"/>
          </p:nvPr>
        </p:nvSpPr>
        <p:spPr/>
        <p:txBody>
          <a:bodyPr rtlCol="0"/>
          <a:lstStyle/>
          <a:p>
            <a:endParaRPr lang="fr-BE">
              <a:solidFill>
                <a:srgbClr val="775F55"/>
              </a:solidFill>
            </a:endParaRPr>
          </a:p>
        </p:txBody>
      </p:sp>
    </p:spTree>
    <p:extLst>
      <p:ext uri="{BB962C8B-B14F-4D97-AF65-F5344CB8AC3E}">
        <p14:creationId xmlns:p14="http://schemas.microsoft.com/office/powerpoint/2010/main" val="8495164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AA309A6D-C09C-4548-B29A-6CF363A7E532}" type="datetimeFigureOut">
              <a:rPr lang="fr-FR" smtClean="0">
                <a:solidFill>
                  <a:srgbClr val="775F55"/>
                </a:solidFill>
              </a:rPr>
              <a:pPr/>
              <a:t>17/09/2013</a:t>
            </a:fld>
            <a:endParaRPr lang="fr-BE">
              <a:solidFill>
                <a:srgbClr val="775F55"/>
              </a:solidFill>
            </a:endParaRPr>
          </a:p>
        </p:txBody>
      </p:sp>
      <p:sp>
        <p:nvSpPr>
          <p:cNvPr id="12" name="Slide Number Placeholder 11"/>
          <p:cNvSpPr>
            <a:spLocks noGrp="1"/>
          </p:cNvSpPr>
          <p:nvPr>
            <p:ph type="sldNum" sz="quarter" idx="16"/>
          </p:nvPr>
        </p:nvSpPr>
        <p:spPr/>
        <p:txBody>
          <a:bodyPr rtlCol="0"/>
          <a:lstStyle/>
          <a:p>
            <a:fld id="{CF4668DC-857F-487D-BFFA-8C0CA5037977}" type="slidenum">
              <a:rPr lang="fr-BE" smtClean="0"/>
              <a:pPr/>
              <a:t>‹#›</a:t>
            </a:fld>
            <a:endParaRPr lang="fr-BE"/>
          </a:p>
        </p:txBody>
      </p:sp>
      <p:sp>
        <p:nvSpPr>
          <p:cNvPr id="14" name="Footer Placeholder 13"/>
          <p:cNvSpPr>
            <a:spLocks noGrp="1"/>
          </p:cNvSpPr>
          <p:nvPr>
            <p:ph type="ftr" sz="quarter" idx="17"/>
          </p:nvPr>
        </p:nvSpPr>
        <p:spPr/>
        <p:txBody>
          <a:bodyPr rtlCol="0"/>
          <a:lstStyle/>
          <a:p>
            <a:endParaRPr lang="fr-BE">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05158048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A309A6D-C09C-4548-B29A-6CF363A7E532}" type="datetimeFigureOut">
              <a:rPr lang="fr-FR" smtClean="0">
                <a:solidFill>
                  <a:srgbClr val="775F55"/>
                </a:solidFill>
              </a:rPr>
              <a:pPr/>
              <a:t>17/09/2013</a:t>
            </a:fld>
            <a:endParaRPr lang="fr-BE">
              <a:solidFill>
                <a:srgbClr val="775F55"/>
              </a:solidFill>
            </a:endParaRPr>
          </a:p>
        </p:txBody>
      </p:sp>
      <p:sp>
        <p:nvSpPr>
          <p:cNvPr id="4" name="Footer Placeholder 3"/>
          <p:cNvSpPr>
            <a:spLocks noGrp="1"/>
          </p:cNvSpPr>
          <p:nvPr>
            <p:ph type="ftr" sz="quarter" idx="11"/>
          </p:nvPr>
        </p:nvSpPr>
        <p:spPr/>
        <p:txBody>
          <a:bodyPr/>
          <a:lstStyle/>
          <a:p>
            <a:endParaRPr lang="fr-BE">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CF4668DC-857F-487D-BFFA-8C0CA5037977}" type="slidenum">
              <a:rPr lang="fr-BE" smtClean="0"/>
              <a:pPr/>
              <a:t>‹#›</a:t>
            </a:fld>
            <a:endParaRPr lang="fr-BE"/>
          </a:p>
        </p:txBody>
      </p:sp>
    </p:spTree>
    <p:extLst>
      <p:ext uri="{BB962C8B-B14F-4D97-AF65-F5344CB8AC3E}">
        <p14:creationId xmlns:p14="http://schemas.microsoft.com/office/powerpoint/2010/main" val="21182637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309A6D-C09C-4548-B29A-6CF363A7E532}" type="datetimeFigureOut">
              <a:rPr lang="fr-FR" smtClean="0">
                <a:solidFill>
                  <a:srgbClr val="775F55"/>
                </a:solidFill>
              </a:rPr>
              <a:pPr/>
              <a:t>17/09/2013</a:t>
            </a:fld>
            <a:endParaRPr lang="fr-BE">
              <a:solidFill>
                <a:srgbClr val="775F55"/>
              </a:solidFill>
            </a:endParaRPr>
          </a:p>
        </p:txBody>
      </p:sp>
      <p:sp>
        <p:nvSpPr>
          <p:cNvPr id="3" name="Footer Placeholder 2"/>
          <p:cNvSpPr>
            <a:spLocks noGrp="1"/>
          </p:cNvSpPr>
          <p:nvPr>
            <p:ph type="ftr" sz="quarter" idx="11"/>
          </p:nvPr>
        </p:nvSpPr>
        <p:spPr/>
        <p:txBody>
          <a:bodyPr/>
          <a:lstStyle/>
          <a:p>
            <a:endParaRPr lang="fr-BE">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CF4668DC-857F-487D-BFFA-8C0CA5037977}" type="slidenum">
              <a:rPr lang="fr-BE" smtClean="0">
                <a:solidFill>
                  <a:srgbClr val="775F55"/>
                </a:solidFill>
              </a:rPr>
              <a:pPr/>
              <a:t>‹#›</a:t>
            </a:fld>
            <a:endParaRPr lang="fr-BE">
              <a:solidFill>
                <a:srgbClr val="775F55"/>
              </a:solidFill>
            </a:endParaRPr>
          </a:p>
        </p:txBody>
      </p:sp>
    </p:spTree>
    <p:extLst>
      <p:ext uri="{BB962C8B-B14F-4D97-AF65-F5344CB8AC3E}">
        <p14:creationId xmlns:p14="http://schemas.microsoft.com/office/powerpoint/2010/main" val="282349998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A309A6D-C09C-4548-B29A-6CF363A7E532}" type="datetimeFigureOut">
              <a:rPr lang="fr-FR" smtClean="0">
                <a:solidFill>
                  <a:srgbClr val="775F55"/>
                </a:solidFill>
              </a:rPr>
              <a:pPr/>
              <a:t>17/09/2013</a:t>
            </a:fld>
            <a:endParaRPr lang="fr-BE">
              <a:solidFill>
                <a:srgbClr val="775F55"/>
              </a:solidFill>
            </a:endParaRPr>
          </a:p>
        </p:txBody>
      </p:sp>
      <p:sp>
        <p:nvSpPr>
          <p:cNvPr id="6" name="Footer Placeholder 5"/>
          <p:cNvSpPr>
            <a:spLocks noGrp="1"/>
          </p:cNvSpPr>
          <p:nvPr>
            <p:ph type="ftr" sz="quarter" idx="11"/>
          </p:nvPr>
        </p:nvSpPr>
        <p:spPr/>
        <p:txBody>
          <a:bodyPr/>
          <a:lstStyle/>
          <a:p>
            <a:endParaRPr lang="fr-BE">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CF4668DC-857F-487D-BFFA-8C0CA5037977}" type="slidenum">
              <a:rPr lang="fr-BE" smtClean="0"/>
              <a:pPr/>
              <a:t>‹#›</a:t>
            </a:fld>
            <a:endParaRPr lang="fr-BE"/>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28688290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AA309A6D-C09C-4548-B29A-6CF363A7E532}" type="datetimeFigureOut">
              <a:rPr lang="fr-FR" smtClean="0">
                <a:solidFill>
                  <a:srgbClr val="775F55"/>
                </a:solidFill>
              </a:rPr>
              <a:pPr/>
              <a:t>17/09/2013</a:t>
            </a:fld>
            <a:endParaRPr lang="fr-BE">
              <a:solidFill>
                <a:srgbClr val="775F55"/>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CF4668DC-857F-487D-BFFA-8C0CA5037977}" type="slidenum">
              <a:rPr lang="fr-BE" smtClean="0"/>
              <a:pPr/>
              <a:t>‹#›</a:t>
            </a:fld>
            <a:endParaRPr lang="fr-BE"/>
          </a:p>
        </p:txBody>
      </p:sp>
      <p:sp>
        <p:nvSpPr>
          <p:cNvPr id="14" name="Footer Placeholder 13"/>
          <p:cNvSpPr>
            <a:spLocks noGrp="1"/>
          </p:cNvSpPr>
          <p:nvPr>
            <p:ph type="ftr" sz="quarter" idx="12"/>
          </p:nvPr>
        </p:nvSpPr>
        <p:spPr>
          <a:xfrm>
            <a:off x="1600200" y="6248206"/>
            <a:ext cx="4572000" cy="365125"/>
          </a:xfrm>
        </p:spPr>
        <p:txBody>
          <a:bodyPr rtlCol="0"/>
          <a:lstStyle/>
          <a:p>
            <a:endParaRPr lang="fr-BE">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4006379682"/>
      </p:ext>
    </p:extLst>
  </p:cSld>
  <p:clrMapOvr>
    <a:overrideClrMapping bg1="lt1" tx1="dk1" bg2="lt2" tx2="dk2" accent1="accent1" accent2="accent2" accent3="accent3" accent4="accent4" accent5="accent5" accent6="accent6" hlink="hlink" folHlink="folHlink"/>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A309A6D-C09C-4548-B29A-6CF363A7E532}" type="datetimeFigureOut">
              <a:rPr lang="fr-FR" smtClean="0">
                <a:solidFill>
                  <a:srgbClr val="775F55"/>
                </a:solidFill>
              </a:rPr>
              <a:pPr/>
              <a:t>17/09/2013</a:t>
            </a:fld>
            <a:endParaRPr lang="fr-BE">
              <a:solidFill>
                <a:srgbClr val="775F55"/>
              </a:solidFill>
            </a:endParaRPr>
          </a:p>
        </p:txBody>
      </p:sp>
      <p:sp>
        <p:nvSpPr>
          <p:cNvPr id="5" name="Footer Placeholder 4"/>
          <p:cNvSpPr>
            <a:spLocks noGrp="1"/>
          </p:cNvSpPr>
          <p:nvPr>
            <p:ph type="ftr" sz="quarter" idx="11"/>
          </p:nvPr>
        </p:nvSpPr>
        <p:spPr/>
        <p:txBody>
          <a:bodyPr/>
          <a:lstStyle/>
          <a:p>
            <a:endParaRPr lang="fr-BE">
              <a:solidFill>
                <a:srgbClr val="775F55"/>
              </a:solidFill>
            </a:endParaRPr>
          </a:p>
        </p:txBody>
      </p:sp>
      <p:sp>
        <p:nvSpPr>
          <p:cNvPr id="6" name="Slide Number Placeholder 5"/>
          <p:cNvSpPr>
            <a:spLocks noGrp="1"/>
          </p:cNvSpPr>
          <p:nvPr>
            <p:ph type="sldNum" sz="quarter" idx="12"/>
          </p:nvPr>
        </p:nvSpPr>
        <p:spPr/>
        <p:txBody>
          <a:bodyPr/>
          <a:lstStyle/>
          <a:p>
            <a:fld id="{CF4668DC-857F-487D-BFFA-8C0CA5037977}" type="slidenum">
              <a:rPr lang="fr-BE" smtClean="0"/>
              <a:pPr/>
              <a:t>‹#›</a:t>
            </a:fld>
            <a:endParaRPr lang="fr-BE"/>
          </a:p>
        </p:txBody>
      </p:sp>
    </p:spTree>
    <p:extLst>
      <p:ext uri="{BB962C8B-B14F-4D97-AF65-F5344CB8AC3E}">
        <p14:creationId xmlns:p14="http://schemas.microsoft.com/office/powerpoint/2010/main" val="3466482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smtClean="0">
                <a:solidFill>
                  <a:srgbClr val="000000"/>
                </a:solidFill>
              </a:rPr>
              <a:t>Accelerator Physics – C. Biscari </a:t>
            </a:r>
            <a:endParaRPr lang="en-US">
              <a:solidFill>
                <a:srgbClr val="000000"/>
              </a:solidFill>
            </a:endParaRPr>
          </a:p>
        </p:txBody>
      </p:sp>
    </p:spTree>
    <p:extLst>
      <p:ext uri="{BB962C8B-B14F-4D97-AF65-F5344CB8AC3E}">
        <p14:creationId xmlns:p14="http://schemas.microsoft.com/office/powerpoint/2010/main" val="288475365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AA309A6D-C09C-4548-B29A-6CF363A7E532}" type="datetimeFigureOut">
              <a:rPr lang="fr-FR" smtClean="0">
                <a:solidFill>
                  <a:srgbClr val="775F55"/>
                </a:solidFill>
              </a:rPr>
              <a:pPr/>
              <a:t>17/09/2013</a:t>
            </a:fld>
            <a:endParaRPr lang="fr-BE">
              <a:solidFill>
                <a:srgbClr val="775F55"/>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fr-BE">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CF4668DC-857F-487D-BFFA-8C0CA5037977}" type="slidenum">
              <a:rPr lang="fr-BE" smtClean="0"/>
              <a:pPr/>
              <a:t>‹#›</a:t>
            </a:fld>
            <a:endParaRPr lang="fr-BE"/>
          </a:p>
        </p:txBody>
      </p:sp>
    </p:spTree>
    <p:extLst>
      <p:ext uri="{BB962C8B-B14F-4D97-AF65-F5344CB8AC3E}">
        <p14:creationId xmlns:p14="http://schemas.microsoft.com/office/powerpoint/2010/main" val="4134136766"/>
      </p:ext>
    </p:extLst>
  </p:cSld>
  <p:clrMapOvr>
    <a:overrideClrMapping bg1="lt1" tx1="dk1" bg2="lt2" tx2="dk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719138" y="34927"/>
            <a:ext cx="5942012" cy="836613"/>
          </a:xfrm>
        </p:spPr>
        <p:txBody>
          <a:bodyPr/>
          <a:lstStyle/>
          <a:p>
            <a:r>
              <a:rPr lang="it-IT" dirty="0" smtClean="0"/>
              <a:t>Fare clic per modificare lo stile del titolo</a:t>
            </a:r>
            <a:endParaRPr lang="it-IT" dirty="0"/>
          </a:p>
        </p:txBody>
      </p:sp>
      <p:sp>
        <p:nvSpPr>
          <p:cNvPr id="3" name="Rectangle 5"/>
          <p:cNvSpPr>
            <a:spLocks noGrp="1" noChangeArrowheads="1"/>
          </p:cNvSpPr>
          <p:nvPr>
            <p:ph type="sldNum" idx="10"/>
          </p:nvPr>
        </p:nvSpPr>
        <p:spPr/>
        <p:txBody>
          <a:bodyPr/>
          <a:lstStyle>
            <a:lvl1pPr>
              <a:defRPr/>
            </a:lvl1pPr>
          </a:lstStyle>
          <a:p>
            <a:pPr>
              <a:defRPr/>
            </a:pPr>
            <a:fld id="{8F101173-3CA1-492B-A5D7-F2FE8A21AC18}" type="slidenum">
              <a:rPr lang="it-IT">
                <a:solidFill>
                  <a:srgbClr val="000000"/>
                </a:solidFill>
              </a:rPr>
              <a:pPr>
                <a:defRPr/>
              </a:pPr>
              <a:t>‹#›</a:t>
            </a:fld>
            <a:endParaRPr lang="it-IT">
              <a:solidFill>
                <a:srgbClr val="000000"/>
              </a:solidFill>
            </a:endParaRPr>
          </a:p>
        </p:txBody>
      </p:sp>
    </p:spTree>
    <p:extLst>
      <p:ext uri="{BB962C8B-B14F-4D97-AF65-F5344CB8AC3E}">
        <p14:creationId xmlns:p14="http://schemas.microsoft.com/office/powerpoint/2010/main" val="3825011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smtClean="0">
                <a:solidFill>
                  <a:srgbClr val="000000"/>
                </a:solidFill>
              </a:rPr>
              <a:t>Accelerator Physics – C. Biscari </a:t>
            </a:r>
            <a:endParaRPr lang="en-US">
              <a:solidFill>
                <a:srgbClr val="000000"/>
              </a:solidFill>
            </a:endParaRPr>
          </a:p>
        </p:txBody>
      </p:sp>
    </p:spTree>
    <p:extLst>
      <p:ext uri="{BB962C8B-B14F-4D97-AF65-F5344CB8AC3E}">
        <p14:creationId xmlns:p14="http://schemas.microsoft.com/office/powerpoint/2010/main" val="1721169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solidFill>
                  <a:srgbClr val="000000"/>
                </a:solidFill>
              </a:rPr>
              <a:t>Taller de Altas Energias – Benasque - 17/09/2013</a:t>
            </a:r>
            <a:endParaRPr lang="it-IT">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it-IT" smtClean="0">
                <a:solidFill>
                  <a:srgbClr val="000000"/>
                </a:solidFill>
              </a:rPr>
              <a:t>Accelerator Physics – C. Biscari </a:t>
            </a:r>
            <a:endParaRPr 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A476BFC-3E45-4F46-8A38-7339E3CFC3B5}"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332747669"/>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smtClean="0">
                <a:solidFill>
                  <a:srgbClr val="000000"/>
                </a:solidFill>
              </a:rPr>
              <a:t>Accelerator Physics – C. Biscari </a:t>
            </a:r>
            <a:endParaRPr lang="en-US">
              <a:solidFill>
                <a:srgbClr val="000000"/>
              </a:solidFill>
            </a:endParaRPr>
          </a:p>
        </p:txBody>
      </p:sp>
    </p:spTree>
    <p:extLst>
      <p:ext uri="{BB962C8B-B14F-4D97-AF65-F5344CB8AC3E}">
        <p14:creationId xmlns:p14="http://schemas.microsoft.com/office/powerpoint/2010/main" val="27033550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solidFill>
                  <a:srgbClr val="000000"/>
                </a:solidFill>
              </a:rPr>
              <a:t>Accelerator Physics – C. Biscari </a:t>
            </a:r>
            <a:endParaRPr lang="en-US">
              <a:solidFill>
                <a:srgbClr val="000000"/>
              </a:solidFill>
            </a:endParaRPr>
          </a:p>
        </p:txBody>
      </p:sp>
    </p:spTree>
    <p:extLst>
      <p:ext uri="{BB962C8B-B14F-4D97-AF65-F5344CB8AC3E}">
        <p14:creationId xmlns:p14="http://schemas.microsoft.com/office/powerpoint/2010/main" val="1192863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solidFill>
                  <a:srgbClr val="000000"/>
                </a:solidFill>
              </a:rPr>
              <a:t>Accelerator Physics – C. Biscari </a:t>
            </a:r>
            <a:endParaRPr lang="en-US">
              <a:solidFill>
                <a:srgbClr val="000000"/>
              </a:solidFill>
            </a:endParaRPr>
          </a:p>
        </p:txBody>
      </p:sp>
    </p:spTree>
    <p:extLst>
      <p:ext uri="{BB962C8B-B14F-4D97-AF65-F5344CB8AC3E}">
        <p14:creationId xmlns:p14="http://schemas.microsoft.com/office/powerpoint/2010/main" val="17617457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solidFill>
                  <a:srgbClr val="000000"/>
                </a:solidFill>
              </a:rPr>
              <a:t>Accelerator Physics – C. Biscari </a:t>
            </a:r>
            <a:endParaRPr lang="en-US">
              <a:solidFill>
                <a:srgbClr val="000000"/>
              </a:solidFill>
            </a:endParaRPr>
          </a:p>
        </p:txBody>
      </p:sp>
    </p:spTree>
    <p:extLst>
      <p:ext uri="{BB962C8B-B14F-4D97-AF65-F5344CB8AC3E}">
        <p14:creationId xmlns:p14="http://schemas.microsoft.com/office/powerpoint/2010/main" val="3714455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2400"/>
            <a:ext cx="2057400" cy="6172200"/>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152400"/>
            <a:ext cx="6019800" cy="61722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solidFill>
                  <a:srgbClr val="000000"/>
                </a:solidFill>
              </a:rPr>
              <a:t>Accelerator Physics – C. Biscari </a:t>
            </a:r>
            <a:endParaRPr lang="en-US">
              <a:solidFill>
                <a:srgbClr val="000000"/>
              </a:solidFill>
            </a:endParaRPr>
          </a:p>
        </p:txBody>
      </p:sp>
    </p:spTree>
    <p:extLst>
      <p:ext uri="{BB962C8B-B14F-4D97-AF65-F5344CB8AC3E}">
        <p14:creationId xmlns:p14="http://schemas.microsoft.com/office/powerpoint/2010/main" val="408681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srgbClr val="000000">
                    <a:tint val="75000"/>
                  </a:srgbClr>
                </a:solidFill>
              </a:rPr>
              <a:t>Taller de Altas Energias – Benasque - 17/09/2013</a:t>
            </a: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it-IT" smtClean="0"/>
              <a:t>Accelerator Physics – C. Biscari </a:t>
            </a:r>
            <a:endParaRPr lang="it-IT"/>
          </a:p>
        </p:txBody>
      </p:sp>
      <p:sp>
        <p:nvSpPr>
          <p:cNvPr id="6" name="Slide Number Placeholder 5"/>
          <p:cNvSpPr>
            <a:spLocks noGrp="1"/>
          </p:cNvSpPr>
          <p:nvPr>
            <p:ph type="sldNum" sz="quarter" idx="12"/>
          </p:nvPr>
        </p:nvSpPr>
        <p:spPr/>
        <p:txBody>
          <a:bodyPr/>
          <a:lstStyle>
            <a:lvl1pPr>
              <a:defRPr/>
            </a:lvl1pPr>
          </a:lstStyle>
          <a:p>
            <a:pPr>
              <a:defRPr/>
            </a:pPr>
            <a:fld id="{F41CF343-9B2E-4D8D-A228-A2BF04E7AA1A}"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2317544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srgbClr val="000000">
                    <a:tint val="75000"/>
                  </a:srgbClr>
                </a:solidFill>
              </a:rPr>
              <a:t>Taller de Altas Energias – Benasque - 17/09/2013</a:t>
            </a: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it-IT" smtClean="0"/>
              <a:t>Accelerator Physics – C. Biscari </a:t>
            </a:r>
            <a:endParaRPr lang="it-IT"/>
          </a:p>
        </p:txBody>
      </p:sp>
      <p:sp>
        <p:nvSpPr>
          <p:cNvPr id="6" name="Slide Number Placeholder 5"/>
          <p:cNvSpPr>
            <a:spLocks noGrp="1"/>
          </p:cNvSpPr>
          <p:nvPr>
            <p:ph type="sldNum" sz="quarter" idx="12"/>
          </p:nvPr>
        </p:nvSpPr>
        <p:spPr/>
        <p:txBody>
          <a:bodyPr/>
          <a:lstStyle>
            <a:lvl1pPr>
              <a:defRPr/>
            </a:lvl1pPr>
          </a:lstStyle>
          <a:p>
            <a:pPr>
              <a:defRPr/>
            </a:pPr>
            <a:fld id="{136AAAD9-7867-479B-9404-753C6E5156BC}"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3569054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lvl1pPr>
              <a:defRPr/>
            </a:lvl1pPr>
          </a:lstStyle>
          <a:p>
            <a:pPr>
              <a:defRPr/>
            </a:pPr>
            <a:r>
              <a:rPr lang="en-US" smtClean="0">
                <a:solidFill>
                  <a:srgbClr val="000000">
                    <a:tint val="75000"/>
                  </a:srgbClr>
                </a:solidFill>
              </a:rPr>
              <a:t>Taller de Altas Energias – Benasque - 17/09/2013</a:t>
            </a: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it-IT" smtClean="0"/>
              <a:t>Accelerator Physics – C. Biscari </a:t>
            </a:r>
            <a:endParaRPr lang="it-IT"/>
          </a:p>
        </p:txBody>
      </p:sp>
      <p:sp>
        <p:nvSpPr>
          <p:cNvPr id="6" name="Slide Number Placeholder 5"/>
          <p:cNvSpPr>
            <a:spLocks noGrp="1"/>
          </p:cNvSpPr>
          <p:nvPr>
            <p:ph type="sldNum" sz="quarter" idx="12"/>
          </p:nvPr>
        </p:nvSpPr>
        <p:spPr/>
        <p:txBody>
          <a:bodyPr/>
          <a:lstStyle>
            <a:lvl1pPr>
              <a:defRPr/>
            </a:lvl1pPr>
          </a:lstStyle>
          <a:p>
            <a:pPr>
              <a:defRPr/>
            </a:pPr>
            <a:fld id="{0A9A4B8C-0D35-451C-950C-8F879B687FB4}"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8622969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srgbClr val="000000">
                    <a:tint val="75000"/>
                  </a:srgbClr>
                </a:solidFill>
              </a:rPr>
              <a:t>Taller de Altas Energias – Benasque - 17/09/2013</a:t>
            </a:r>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it-IT" smtClean="0"/>
              <a:t>Accelerator Physics – C. Biscari </a:t>
            </a:r>
            <a:endParaRPr lang="it-IT"/>
          </a:p>
        </p:txBody>
      </p:sp>
      <p:sp>
        <p:nvSpPr>
          <p:cNvPr id="7" name="Slide Number Placeholder 5"/>
          <p:cNvSpPr>
            <a:spLocks noGrp="1"/>
          </p:cNvSpPr>
          <p:nvPr>
            <p:ph type="sldNum" sz="quarter" idx="12"/>
          </p:nvPr>
        </p:nvSpPr>
        <p:spPr/>
        <p:txBody>
          <a:bodyPr/>
          <a:lstStyle>
            <a:lvl1pPr>
              <a:defRPr/>
            </a:lvl1pPr>
          </a:lstStyle>
          <a:p>
            <a:pPr>
              <a:defRPr/>
            </a:pPr>
            <a:fld id="{DFBECF11-B0CC-4172-8C5E-4AA31C97165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4732885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srgbClr val="000000">
                    <a:tint val="75000"/>
                  </a:srgbClr>
                </a:solidFill>
              </a:rPr>
              <a:t>Taller de Altas Energias – Benasque - 17/09/2013</a:t>
            </a:r>
            <a:endParaRPr lang="en-US">
              <a:solidFill>
                <a:srgbClr val="000000">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r>
              <a:rPr lang="it-IT" smtClean="0"/>
              <a:t>Accelerator Physics – C. Biscari </a:t>
            </a:r>
            <a:endParaRPr lang="it-IT"/>
          </a:p>
        </p:txBody>
      </p:sp>
      <p:sp>
        <p:nvSpPr>
          <p:cNvPr id="9" name="Slide Number Placeholder 5"/>
          <p:cNvSpPr>
            <a:spLocks noGrp="1"/>
          </p:cNvSpPr>
          <p:nvPr>
            <p:ph type="sldNum" sz="quarter" idx="12"/>
          </p:nvPr>
        </p:nvSpPr>
        <p:spPr/>
        <p:txBody>
          <a:bodyPr/>
          <a:lstStyle>
            <a:lvl1pPr>
              <a:defRPr/>
            </a:lvl1pPr>
          </a:lstStyle>
          <a:p>
            <a:pPr>
              <a:defRPr/>
            </a:pPr>
            <a:fld id="{AD42BCFB-33D0-4722-B56E-C0AB84C42B7D}"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954748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smtClean="0">
                <a:solidFill>
                  <a:srgbClr val="000000"/>
                </a:solidFill>
              </a:rPr>
              <a:t>Taller de Altas Energias – Benasque - 17/09/2013</a:t>
            </a:r>
            <a:endParaRPr lang="it-IT">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it-IT" smtClean="0">
                <a:solidFill>
                  <a:srgbClr val="000000"/>
                </a:solidFill>
              </a:rPr>
              <a:t>Accelerator Physics – C. Biscari </a:t>
            </a:r>
            <a:endParaRPr lang="it-I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39AA75-CB61-4C28-9BED-3B42FF33DC8A}"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1908552237"/>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srgbClr val="000000">
                    <a:tint val="75000"/>
                  </a:srgbClr>
                </a:solidFill>
              </a:rPr>
              <a:t>Taller de Altas Energias – Benasque - 17/09/2013</a:t>
            </a:r>
            <a:endParaRPr lang="en-US">
              <a:solidFill>
                <a:srgbClr val="000000">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r>
              <a:rPr lang="it-IT" smtClean="0"/>
              <a:t>Accelerator Physics – C. Biscari </a:t>
            </a:r>
            <a:endParaRPr lang="it-IT"/>
          </a:p>
        </p:txBody>
      </p:sp>
      <p:sp>
        <p:nvSpPr>
          <p:cNvPr id="5" name="Slide Number Placeholder 5"/>
          <p:cNvSpPr>
            <a:spLocks noGrp="1"/>
          </p:cNvSpPr>
          <p:nvPr>
            <p:ph type="sldNum" sz="quarter" idx="12"/>
          </p:nvPr>
        </p:nvSpPr>
        <p:spPr/>
        <p:txBody>
          <a:bodyPr/>
          <a:lstStyle>
            <a:lvl1pPr>
              <a:defRPr/>
            </a:lvl1pPr>
          </a:lstStyle>
          <a:p>
            <a:pPr>
              <a:defRPr/>
            </a:pPr>
            <a:fld id="{2D54FD20-5C7E-4EE7-8373-42F09369B609}"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610667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srgbClr val="000000">
                    <a:tint val="75000"/>
                  </a:srgbClr>
                </a:solidFill>
              </a:rPr>
              <a:t>Taller de Altas Energias – Benasque - 17/09/2013</a:t>
            </a:r>
            <a:endParaRPr lang="en-US">
              <a:solidFill>
                <a:srgbClr val="000000">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r>
              <a:rPr lang="it-IT" smtClean="0"/>
              <a:t>Accelerator Physics – C. Biscari </a:t>
            </a:r>
            <a:endParaRPr lang="it-IT"/>
          </a:p>
        </p:txBody>
      </p:sp>
      <p:sp>
        <p:nvSpPr>
          <p:cNvPr id="4" name="Slide Number Placeholder 5"/>
          <p:cNvSpPr>
            <a:spLocks noGrp="1"/>
          </p:cNvSpPr>
          <p:nvPr>
            <p:ph type="sldNum" sz="quarter" idx="12"/>
          </p:nvPr>
        </p:nvSpPr>
        <p:spPr/>
        <p:txBody>
          <a:bodyPr/>
          <a:lstStyle>
            <a:lvl1pPr>
              <a:defRPr/>
            </a:lvl1pPr>
          </a:lstStyle>
          <a:p>
            <a:pPr>
              <a:defRPr/>
            </a:pPr>
            <a:fld id="{C6397797-585F-4878-BC53-1541D486813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3976343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3"/>
          <p:cNvSpPr>
            <a:spLocks noGrp="1"/>
          </p:cNvSpPr>
          <p:nvPr>
            <p:ph type="dt" sz="half" idx="10"/>
          </p:nvPr>
        </p:nvSpPr>
        <p:spPr/>
        <p:txBody>
          <a:bodyPr/>
          <a:lstStyle>
            <a:lvl1pPr>
              <a:defRPr/>
            </a:lvl1pPr>
          </a:lstStyle>
          <a:p>
            <a:pPr>
              <a:defRPr/>
            </a:pPr>
            <a:r>
              <a:rPr lang="en-US" smtClean="0">
                <a:solidFill>
                  <a:srgbClr val="000000">
                    <a:tint val="75000"/>
                  </a:srgbClr>
                </a:solidFill>
              </a:rPr>
              <a:t>Taller de Altas Energias – Benasque - 17/09/2013</a:t>
            </a:r>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it-IT" smtClean="0"/>
              <a:t>Accelerator Physics – C. Biscari </a:t>
            </a:r>
            <a:endParaRPr lang="it-IT"/>
          </a:p>
        </p:txBody>
      </p:sp>
      <p:sp>
        <p:nvSpPr>
          <p:cNvPr id="7" name="Slide Number Placeholder 5"/>
          <p:cNvSpPr>
            <a:spLocks noGrp="1"/>
          </p:cNvSpPr>
          <p:nvPr>
            <p:ph type="sldNum" sz="quarter" idx="12"/>
          </p:nvPr>
        </p:nvSpPr>
        <p:spPr/>
        <p:txBody>
          <a:bodyPr/>
          <a:lstStyle>
            <a:lvl1pPr>
              <a:defRPr/>
            </a:lvl1pPr>
          </a:lstStyle>
          <a:p>
            <a:pPr>
              <a:defRPr/>
            </a:pPr>
            <a:fld id="{1309ECA9-9164-4C20-B0E7-0D16F374769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2485658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3"/>
          <p:cNvSpPr>
            <a:spLocks noGrp="1"/>
          </p:cNvSpPr>
          <p:nvPr>
            <p:ph type="dt" sz="half" idx="10"/>
          </p:nvPr>
        </p:nvSpPr>
        <p:spPr/>
        <p:txBody>
          <a:bodyPr/>
          <a:lstStyle>
            <a:lvl1pPr>
              <a:defRPr/>
            </a:lvl1pPr>
          </a:lstStyle>
          <a:p>
            <a:pPr>
              <a:defRPr/>
            </a:pPr>
            <a:r>
              <a:rPr lang="en-US" smtClean="0">
                <a:solidFill>
                  <a:srgbClr val="000000">
                    <a:tint val="75000"/>
                  </a:srgbClr>
                </a:solidFill>
              </a:rPr>
              <a:t>Taller de Altas Energias – Benasque - 17/09/2013</a:t>
            </a:r>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r>
              <a:rPr lang="it-IT" smtClean="0"/>
              <a:t>Accelerator Physics – C. Biscari </a:t>
            </a:r>
            <a:endParaRPr lang="it-IT"/>
          </a:p>
        </p:txBody>
      </p:sp>
      <p:sp>
        <p:nvSpPr>
          <p:cNvPr id="7" name="Slide Number Placeholder 5"/>
          <p:cNvSpPr>
            <a:spLocks noGrp="1"/>
          </p:cNvSpPr>
          <p:nvPr>
            <p:ph type="sldNum" sz="quarter" idx="12"/>
          </p:nvPr>
        </p:nvSpPr>
        <p:spPr/>
        <p:txBody>
          <a:bodyPr/>
          <a:lstStyle>
            <a:lvl1pPr>
              <a:defRPr/>
            </a:lvl1pPr>
          </a:lstStyle>
          <a:p>
            <a:pPr>
              <a:defRPr/>
            </a:pPr>
            <a:fld id="{1F02D34A-21D7-4771-A754-BAABBFE2297A}"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639574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srgbClr val="000000">
                    <a:tint val="75000"/>
                  </a:srgbClr>
                </a:solidFill>
              </a:rPr>
              <a:t>Taller de Altas Energias – Benasque - 17/09/2013</a:t>
            </a: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it-IT" smtClean="0"/>
              <a:t>Accelerator Physics – C. Biscari </a:t>
            </a:r>
            <a:endParaRPr lang="it-IT"/>
          </a:p>
        </p:txBody>
      </p:sp>
      <p:sp>
        <p:nvSpPr>
          <p:cNvPr id="6" name="Slide Number Placeholder 5"/>
          <p:cNvSpPr>
            <a:spLocks noGrp="1"/>
          </p:cNvSpPr>
          <p:nvPr>
            <p:ph type="sldNum" sz="quarter" idx="12"/>
          </p:nvPr>
        </p:nvSpPr>
        <p:spPr/>
        <p:txBody>
          <a:bodyPr/>
          <a:lstStyle>
            <a:lvl1pPr>
              <a:defRPr/>
            </a:lvl1pPr>
          </a:lstStyle>
          <a:p>
            <a:pPr>
              <a:defRPr/>
            </a:pPr>
            <a:fld id="{863F8C4C-FA98-485E-BDF9-B1CBC15B876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563236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srgbClr val="000000">
                    <a:tint val="75000"/>
                  </a:srgbClr>
                </a:solidFill>
              </a:rPr>
              <a:t>Taller de Altas Energias – Benasque - 17/09/2013</a:t>
            </a: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r>
              <a:rPr lang="it-IT" smtClean="0"/>
              <a:t>Accelerator Physics – C. Biscari </a:t>
            </a:r>
            <a:endParaRPr lang="it-IT"/>
          </a:p>
        </p:txBody>
      </p:sp>
      <p:sp>
        <p:nvSpPr>
          <p:cNvPr id="6" name="Slide Number Placeholder 5"/>
          <p:cNvSpPr>
            <a:spLocks noGrp="1"/>
          </p:cNvSpPr>
          <p:nvPr>
            <p:ph type="sldNum" sz="quarter" idx="12"/>
          </p:nvPr>
        </p:nvSpPr>
        <p:spPr/>
        <p:txBody>
          <a:bodyPr/>
          <a:lstStyle>
            <a:lvl1pPr>
              <a:defRPr/>
            </a:lvl1pPr>
          </a:lstStyle>
          <a:p>
            <a:pPr>
              <a:defRPr/>
            </a:pPr>
            <a:fld id="{74DA9C5D-3FD2-4EDE-9CFF-A4CC3D358691}"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0858238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Segnaposto piè di pagina 3"/>
          <p:cNvSpPr>
            <a:spLocks noGrp="1"/>
          </p:cNvSpPr>
          <p:nvPr>
            <p:ph type="ftr" sz="quarter" idx="10"/>
          </p:nvPr>
        </p:nvSpPr>
        <p:spPr/>
        <p:txBody>
          <a:bodyPr/>
          <a:lstStyle>
            <a:lvl1pPr>
              <a:defRPr/>
            </a:lvl1pPr>
          </a:lstStyle>
          <a:p>
            <a:r>
              <a:rPr lang="en-US" smtClean="0">
                <a:solidFill>
                  <a:srgbClr val="000000"/>
                </a:solidFill>
              </a:rPr>
              <a:t>Accelerator Physics – C. Biscari </a:t>
            </a:r>
            <a:endParaRPr lang="en-US">
              <a:solidFill>
                <a:srgbClr val="000000"/>
              </a:solidFill>
            </a:endParaRPr>
          </a:p>
        </p:txBody>
      </p:sp>
    </p:spTree>
    <p:extLst>
      <p:ext uri="{BB962C8B-B14F-4D97-AF65-F5344CB8AC3E}">
        <p14:creationId xmlns:p14="http://schemas.microsoft.com/office/powerpoint/2010/main" val="17522841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piè di pagina 3"/>
          <p:cNvSpPr>
            <a:spLocks noGrp="1"/>
          </p:cNvSpPr>
          <p:nvPr>
            <p:ph type="ftr" sz="quarter" idx="10"/>
          </p:nvPr>
        </p:nvSpPr>
        <p:spPr/>
        <p:txBody>
          <a:bodyPr/>
          <a:lstStyle>
            <a:lvl1pPr>
              <a:defRPr/>
            </a:lvl1pPr>
          </a:lstStyle>
          <a:p>
            <a:r>
              <a:rPr lang="en-US" smtClean="0">
                <a:solidFill>
                  <a:srgbClr val="000000"/>
                </a:solidFill>
              </a:rPr>
              <a:t>Accelerator Physics – C. Biscari </a:t>
            </a:r>
            <a:endParaRPr lang="en-US">
              <a:solidFill>
                <a:srgbClr val="000000"/>
              </a:solidFill>
            </a:endParaRPr>
          </a:p>
        </p:txBody>
      </p:sp>
    </p:spTree>
    <p:extLst>
      <p:ext uri="{BB962C8B-B14F-4D97-AF65-F5344CB8AC3E}">
        <p14:creationId xmlns:p14="http://schemas.microsoft.com/office/powerpoint/2010/main" val="35855353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piè di pagina 3"/>
          <p:cNvSpPr>
            <a:spLocks noGrp="1"/>
          </p:cNvSpPr>
          <p:nvPr>
            <p:ph type="ftr" sz="quarter" idx="10"/>
          </p:nvPr>
        </p:nvSpPr>
        <p:spPr/>
        <p:txBody>
          <a:bodyPr/>
          <a:lstStyle>
            <a:lvl1pPr>
              <a:defRPr/>
            </a:lvl1pPr>
          </a:lstStyle>
          <a:p>
            <a:r>
              <a:rPr lang="en-US" smtClean="0">
                <a:solidFill>
                  <a:srgbClr val="000000"/>
                </a:solidFill>
              </a:rPr>
              <a:t>Accelerator Physics – C. Biscari </a:t>
            </a:r>
            <a:endParaRPr lang="en-US">
              <a:solidFill>
                <a:srgbClr val="000000"/>
              </a:solidFill>
            </a:endParaRPr>
          </a:p>
        </p:txBody>
      </p:sp>
    </p:spTree>
    <p:extLst>
      <p:ext uri="{BB962C8B-B14F-4D97-AF65-F5344CB8AC3E}">
        <p14:creationId xmlns:p14="http://schemas.microsoft.com/office/powerpoint/2010/main" val="7627286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0668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0668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piè di pagina 4"/>
          <p:cNvSpPr>
            <a:spLocks noGrp="1"/>
          </p:cNvSpPr>
          <p:nvPr>
            <p:ph type="ftr" sz="quarter" idx="10"/>
          </p:nvPr>
        </p:nvSpPr>
        <p:spPr/>
        <p:txBody>
          <a:bodyPr/>
          <a:lstStyle>
            <a:lvl1pPr>
              <a:defRPr/>
            </a:lvl1pPr>
          </a:lstStyle>
          <a:p>
            <a:r>
              <a:rPr lang="en-US" smtClean="0">
                <a:solidFill>
                  <a:srgbClr val="000000"/>
                </a:solidFill>
              </a:rPr>
              <a:t>Accelerator Physics – C. Biscari </a:t>
            </a:r>
            <a:endParaRPr lang="en-US">
              <a:solidFill>
                <a:srgbClr val="000000"/>
              </a:solidFill>
            </a:endParaRPr>
          </a:p>
        </p:txBody>
      </p:sp>
    </p:spTree>
    <p:extLst>
      <p:ext uri="{BB962C8B-B14F-4D97-AF65-F5344CB8AC3E}">
        <p14:creationId xmlns:p14="http://schemas.microsoft.com/office/powerpoint/2010/main" val="1813709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smtClean="0">
                <a:solidFill>
                  <a:srgbClr val="000000"/>
                </a:solidFill>
              </a:rPr>
              <a:t>Taller de Altas Energias – Benasque - 17/09/2013</a:t>
            </a:r>
            <a:endParaRPr lang="it-IT">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it-IT" smtClean="0">
                <a:solidFill>
                  <a:srgbClr val="000000"/>
                </a:solidFill>
              </a:rPr>
              <a:t>Accelerator Physics – C. Biscari </a:t>
            </a:r>
            <a:endParaRPr lang="it-IT">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3E06A0D-8878-47FB-B512-A163EC4CB6CC}"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190208093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piè di pagina 6"/>
          <p:cNvSpPr>
            <a:spLocks noGrp="1"/>
          </p:cNvSpPr>
          <p:nvPr>
            <p:ph type="ftr" sz="quarter" idx="10"/>
          </p:nvPr>
        </p:nvSpPr>
        <p:spPr/>
        <p:txBody>
          <a:bodyPr/>
          <a:lstStyle>
            <a:lvl1pPr>
              <a:defRPr/>
            </a:lvl1pPr>
          </a:lstStyle>
          <a:p>
            <a:r>
              <a:rPr lang="en-US" smtClean="0">
                <a:solidFill>
                  <a:srgbClr val="000000"/>
                </a:solidFill>
              </a:rPr>
              <a:t>Accelerator Physics – C. Biscari </a:t>
            </a:r>
            <a:endParaRPr lang="en-US">
              <a:solidFill>
                <a:srgbClr val="000000"/>
              </a:solidFill>
            </a:endParaRPr>
          </a:p>
        </p:txBody>
      </p:sp>
    </p:spTree>
    <p:extLst>
      <p:ext uri="{BB962C8B-B14F-4D97-AF65-F5344CB8AC3E}">
        <p14:creationId xmlns:p14="http://schemas.microsoft.com/office/powerpoint/2010/main" val="24861647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piè di pagina 2"/>
          <p:cNvSpPr>
            <a:spLocks noGrp="1"/>
          </p:cNvSpPr>
          <p:nvPr>
            <p:ph type="ftr" sz="quarter" idx="10"/>
          </p:nvPr>
        </p:nvSpPr>
        <p:spPr/>
        <p:txBody>
          <a:bodyPr/>
          <a:lstStyle>
            <a:lvl1pPr>
              <a:defRPr/>
            </a:lvl1pPr>
          </a:lstStyle>
          <a:p>
            <a:r>
              <a:rPr lang="en-US" smtClean="0">
                <a:solidFill>
                  <a:srgbClr val="000000"/>
                </a:solidFill>
              </a:rPr>
              <a:t>Accelerator Physics – C. Biscari </a:t>
            </a:r>
            <a:endParaRPr lang="en-US">
              <a:solidFill>
                <a:srgbClr val="000000"/>
              </a:solidFill>
            </a:endParaRPr>
          </a:p>
        </p:txBody>
      </p:sp>
    </p:spTree>
    <p:extLst>
      <p:ext uri="{BB962C8B-B14F-4D97-AF65-F5344CB8AC3E}">
        <p14:creationId xmlns:p14="http://schemas.microsoft.com/office/powerpoint/2010/main" val="35058676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lvl1pPr>
              <a:defRPr/>
            </a:lvl1pPr>
          </a:lstStyle>
          <a:p>
            <a:r>
              <a:rPr lang="en-US" smtClean="0">
                <a:solidFill>
                  <a:srgbClr val="000000"/>
                </a:solidFill>
              </a:rPr>
              <a:t>Accelerator Physics – C. Biscari </a:t>
            </a:r>
            <a:endParaRPr lang="en-US">
              <a:solidFill>
                <a:srgbClr val="000000"/>
              </a:solidFill>
            </a:endParaRPr>
          </a:p>
        </p:txBody>
      </p:sp>
    </p:spTree>
    <p:extLst>
      <p:ext uri="{BB962C8B-B14F-4D97-AF65-F5344CB8AC3E}">
        <p14:creationId xmlns:p14="http://schemas.microsoft.com/office/powerpoint/2010/main" val="36306481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piè di pagina 4"/>
          <p:cNvSpPr>
            <a:spLocks noGrp="1"/>
          </p:cNvSpPr>
          <p:nvPr>
            <p:ph type="ftr" sz="quarter" idx="10"/>
          </p:nvPr>
        </p:nvSpPr>
        <p:spPr/>
        <p:txBody>
          <a:bodyPr/>
          <a:lstStyle>
            <a:lvl1pPr>
              <a:defRPr/>
            </a:lvl1pPr>
          </a:lstStyle>
          <a:p>
            <a:r>
              <a:rPr lang="en-US" smtClean="0">
                <a:solidFill>
                  <a:srgbClr val="000000"/>
                </a:solidFill>
              </a:rPr>
              <a:t>Accelerator Physics – C. Biscari </a:t>
            </a:r>
            <a:endParaRPr lang="en-US">
              <a:solidFill>
                <a:srgbClr val="000000"/>
              </a:solidFill>
            </a:endParaRPr>
          </a:p>
        </p:txBody>
      </p:sp>
    </p:spTree>
    <p:extLst>
      <p:ext uri="{BB962C8B-B14F-4D97-AF65-F5344CB8AC3E}">
        <p14:creationId xmlns:p14="http://schemas.microsoft.com/office/powerpoint/2010/main" val="20042430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piè di pagina 4"/>
          <p:cNvSpPr>
            <a:spLocks noGrp="1"/>
          </p:cNvSpPr>
          <p:nvPr>
            <p:ph type="ftr" sz="quarter" idx="10"/>
          </p:nvPr>
        </p:nvSpPr>
        <p:spPr/>
        <p:txBody>
          <a:bodyPr/>
          <a:lstStyle>
            <a:lvl1pPr>
              <a:defRPr/>
            </a:lvl1pPr>
          </a:lstStyle>
          <a:p>
            <a:r>
              <a:rPr lang="en-US" smtClean="0">
                <a:solidFill>
                  <a:srgbClr val="000000"/>
                </a:solidFill>
              </a:rPr>
              <a:t>Accelerator Physics – C. Biscari </a:t>
            </a:r>
            <a:endParaRPr lang="en-US">
              <a:solidFill>
                <a:srgbClr val="000000"/>
              </a:solidFill>
            </a:endParaRPr>
          </a:p>
        </p:txBody>
      </p:sp>
    </p:spTree>
    <p:extLst>
      <p:ext uri="{BB962C8B-B14F-4D97-AF65-F5344CB8AC3E}">
        <p14:creationId xmlns:p14="http://schemas.microsoft.com/office/powerpoint/2010/main" val="2881436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piè di pagina 3"/>
          <p:cNvSpPr>
            <a:spLocks noGrp="1"/>
          </p:cNvSpPr>
          <p:nvPr>
            <p:ph type="ftr" sz="quarter" idx="10"/>
          </p:nvPr>
        </p:nvSpPr>
        <p:spPr/>
        <p:txBody>
          <a:bodyPr/>
          <a:lstStyle>
            <a:lvl1pPr>
              <a:defRPr/>
            </a:lvl1pPr>
          </a:lstStyle>
          <a:p>
            <a:r>
              <a:rPr lang="en-US" smtClean="0">
                <a:solidFill>
                  <a:srgbClr val="000000"/>
                </a:solidFill>
              </a:rPr>
              <a:t>Accelerator Physics – C. Biscari </a:t>
            </a:r>
            <a:endParaRPr lang="en-US">
              <a:solidFill>
                <a:srgbClr val="000000"/>
              </a:solidFill>
            </a:endParaRPr>
          </a:p>
        </p:txBody>
      </p:sp>
    </p:spTree>
    <p:extLst>
      <p:ext uri="{BB962C8B-B14F-4D97-AF65-F5344CB8AC3E}">
        <p14:creationId xmlns:p14="http://schemas.microsoft.com/office/powerpoint/2010/main" val="8997462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2400"/>
            <a:ext cx="2057400" cy="6172200"/>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152400"/>
            <a:ext cx="6019800" cy="61722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piè di pagina 3"/>
          <p:cNvSpPr>
            <a:spLocks noGrp="1"/>
          </p:cNvSpPr>
          <p:nvPr>
            <p:ph type="ftr" sz="quarter" idx="10"/>
          </p:nvPr>
        </p:nvSpPr>
        <p:spPr/>
        <p:txBody>
          <a:bodyPr/>
          <a:lstStyle>
            <a:lvl1pPr>
              <a:defRPr/>
            </a:lvl1pPr>
          </a:lstStyle>
          <a:p>
            <a:r>
              <a:rPr lang="en-US" smtClean="0">
                <a:solidFill>
                  <a:srgbClr val="000000"/>
                </a:solidFill>
              </a:rPr>
              <a:t>Accelerator Physics – C. Biscari </a:t>
            </a:r>
            <a:endParaRPr lang="en-US">
              <a:solidFill>
                <a:srgbClr val="000000"/>
              </a:solidFill>
            </a:endParaRPr>
          </a:p>
        </p:txBody>
      </p:sp>
    </p:spTree>
    <p:extLst>
      <p:ext uri="{BB962C8B-B14F-4D97-AF65-F5344CB8AC3E}">
        <p14:creationId xmlns:p14="http://schemas.microsoft.com/office/powerpoint/2010/main" val="12459845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D77778F-21D6-4FDA-BD34-2337FD2182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860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C5BF126-3DE4-480D-B345-4DA0D286936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13833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064DEBE-8514-424B-85F9-982E5B1A4B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2023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solidFill>
                  <a:srgbClr val="000000"/>
                </a:solidFill>
              </a:rPr>
              <a:t>Taller de Altas Energias – Benasque - 17/09/2013</a:t>
            </a:r>
            <a:endParaRPr lang="it-IT">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it-IT" smtClean="0">
                <a:solidFill>
                  <a:srgbClr val="000000"/>
                </a:solidFill>
              </a:rPr>
              <a:t>Accelerator Physics – C. Biscari </a:t>
            </a:r>
            <a:endParaRPr lang="it-IT">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44EC655-B038-431A-B7A8-A73C1B2E2458}"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95609599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A42F70A-ADBA-4E94-A78B-F6753E4C01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32667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21BCD17-7A20-4850-AE34-F3A6C5F53A1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61911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67C8A03-985D-420F-91F0-1EA3CF5762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71882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76A1C61-D241-4DDE-99A8-940CC9481F1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55819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A7ED8B6-B4C2-45FA-9FCC-FFC476619AD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05454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A467E4D-5A95-45A6-8991-11EF175239E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6307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E858B2B-7E21-4B42-8095-F6DD37ED8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21621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E6E29D8-32F1-4F7A-83E6-82162ABC95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20314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42635426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108394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solidFill>
                  <a:srgbClr val="000000"/>
                </a:solidFill>
              </a:rPr>
              <a:t>Taller de Altas Energias – Benasque - 17/09/2013</a:t>
            </a:r>
            <a:endParaRPr lang="it-IT">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it-IT" smtClean="0">
                <a:solidFill>
                  <a:srgbClr val="000000"/>
                </a:solidFill>
              </a:rPr>
              <a:t>Accelerator Physics – C. Biscari </a:t>
            </a:r>
            <a:endParaRPr lang="it-IT">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F8AD324-1973-4662-83E3-CAA869A03200}"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3203681767"/>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701743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1899633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133627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13902390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8027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273605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998177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17505603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86214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913587"/>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solidFill>
                  <a:srgbClr val="000000"/>
                </a:solidFill>
              </a:rPr>
              <a:t>Taller de Altas Energias – Benasque - 17/09/2013</a:t>
            </a:r>
            <a:endParaRPr lang="it-IT">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it-IT" smtClean="0">
                <a:solidFill>
                  <a:srgbClr val="000000"/>
                </a:solidFill>
              </a:rPr>
              <a:t>Accelerator Physics – C. Biscari </a:t>
            </a:r>
            <a:endParaRPr lang="it-I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F5906B3-1371-4BFF-9E47-DC564F8E4DBC}"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133691420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lvl1pPr>
              <a:defRPr>
                <a:solidFill>
                  <a:schemeClr val="accent6">
                    <a:lumMod val="50000"/>
                  </a:schemeClr>
                </a:solidFill>
              </a:defRPr>
            </a:lvl1pPr>
          </a:lstStyle>
          <a:p>
            <a:r>
              <a:rPr lang="en-US" smtClean="0"/>
              <a:t>Click to edit Master title style</a:t>
            </a:r>
            <a:endParaRPr lang="es-ES" dirty="0"/>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s-ES"/>
          </a:p>
        </p:txBody>
      </p:sp>
      <p:sp>
        <p:nvSpPr>
          <p:cNvPr id="7" name="Text Box 11"/>
          <p:cNvSpPr txBox="1">
            <a:spLocks noChangeArrowheads="1"/>
          </p:cNvSpPr>
          <p:nvPr/>
        </p:nvSpPr>
        <p:spPr bwMode="auto">
          <a:xfrm>
            <a:off x="4257675" y="6700838"/>
            <a:ext cx="4802188" cy="19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algn="r" eaLnBrk="1" fontAlgn="base" hangingPunct="1">
              <a:spcBef>
                <a:spcPct val="50000"/>
              </a:spcBef>
              <a:spcAft>
                <a:spcPct val="0"/>
              </a:spcAft>
            </a:pPr>
            <a:endParaRPr lang="es-ES" sz="1200" i="0">
              <a:solidFill>
                <a:srgbClr val="000000"/>
              </a:solidFill>
              <a:latin typeface="Garamond" pitchFamily="18" charset="0"/>
            </a:endParaRPr>
          </a:p>
        </p:txBody>
      </p:sp>
      <p:sp>
        <p:nvSpPr>
          <p:cNvPr id="8"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r>
              <a:rPr lang="it-IT" smtClean="0">
                <a:solidFill>
                  <a:srgbClr val="000000"/>
                </a:solidFill>
              </a:rPr>
              <a:t>Accelerator Physics – C. Biscari </a:t>
            </a:r>
          </a:p>
        </p:txBody>
      </p:sp>
      <p:sp>
        <p:nvSpPr>
          <p:cNvPr id="9"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09C09BAF-2ED6-46AA-9985-8A547F5C8EA0}" type="slidenum">
              <a:rPr lang="it-IT" smtClean="0">
                <a:solidFill>
                  <a:srgbClr val="000000"/>
                </a:solidFill>
              </a:rPr>
              <a:pPr fontAlgn="base">
                <a:spcBef>
                  <a:spcPct val="0"/>
                </a:spcBef>
                <a:spcAft>
                  <a:spcPct val="0"/>
                </a:spcAft>
              </a:pPr>
              <a:t>‹#›</a:t>
            </a:fld>
            <a:endParaRPr lang="it-IT" smtClean="0">
              <a:solidFill>
                <a:srgbClr val="000000"/>
              </a:solidFill>
            </a:endParaRPr>
          </a:p>
        </p:txBody>
      </p:sp>
      <p:sp>
        <p:nvSpPr>
          <p:cNvPr id="10" name="Date Placeholder 3"/>
          <p:cNvSpPr>
            <a:spLocks noGrp="1"/>
          </p:cNvSpPr>
          <p:nvPr>
            <p:ph type="dt" sz="half" idx="2"/>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pPr fontAlgn="base">
              <a:spcBef>
                <a:spcPct val="0"/>
              </a:spcBef>
              <a:spcAft>
                <a:spcPct val="0"/>
              </a:spcAft>
            </a:pPr>
            <a:r>
              <a:rPr lang="en-US" smtClean="0">
                <a:solidFill>
                  <a:srgbClr val="000000"/>
                </a:solidFill>
              </a:rPr>
              <a:t>Taller de Altas Energias – Benasque - 17/09/2013</a:t>
            </a:r>
            <a:endParaRPr lang="it-IT" smtClean="0">
              <a:solidFill>
                <a:srgbClr val="000000"/>
              </a:solidFill>
            </a:endParaRPr>
          </a:p>
        </p:txBody>
      </p:sp>
    </p:spTree>
    <p:extLst>
      <p:ext uri="{BB962C8B-B14F-4D97-AF65-F5344CB8AC3E}">
        <p14:creationId xmlns:p14="http://schemas.microsoft.com/office/powerpoint/2010/main" val="2796552494"/>
      </p:ext>
    </p:extLst>
  </p:cSld>
  <p:clrMapOvr>
    <a:masterClrMapping/>
  </p:clrMapOvr>
  <p:hf hdr="0"/>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1115616" y="2348880"/>
            <a:ext cx="5942012" cy="836613"/>
          </a:xfrm>
        </p:spPr>
        <p:txBody>
          <a:bodyPr/>
          <a:lstStyle/>
          <a:p>
            <a:r>
              <a:rPr lang="it-IT" dirty="0" smtClean="0"/>
              <a:t>Fare clic per modificare lo stile del titolo</a:t>
            </a:r>
            <a:endParaRPr lang="it-IT" dirty="0"/>
          </a:p>
        </p:txBody>
      </p:sp>
      <p:sp>
        <p:nvSpPr>
          <p:cNvPr id="3" name="Rectangle 5"/>
          <p:cNvSpPr>
            <a:spLocks noGrp="1" noChangeArrowheads="1"/>
          </p:cNvSpPr>
          <p:nvPr>
            <p:ph type="sldNum" idx="10"/>
          </p:nvPr>
        </p:nvSpPr>
        <p:spPr/>
        <p:txBody>
          <a:bodyPr/>
          <a:lstStyle>
            <a:lvl1pPr>
              <a:defRPr/>
            </a:lvl1pPr>
          </a:lstStyle>
          <a:p>
            <a:pPr>
              <a:defRPr/>
            </a:pPr>
            <a:fld id="{8F101173-3CA1-492B-A5D7-F2FE8A21AC18}" type="slidenum">
              <a:rPr lang="it-IT">
                <a:solidFill>
                  <a:srgbClr val="000000"/>
                </a:solidFill>
              </a:rPr>
              <a:pPr>
                <a:defRPr/>
              </a:pPr>
              <a:t>‹#›</a:t>
            </a:fld>
            <a:endParaRPr lang="it-IT">
              <a:solidFill>
                <a:srgbClr val="000000"/>
              </a:solidFill>
            </a:endParaRPr>
          </a:p>
        </p:txBody>
      </p:sp>
      <p:sp>
        <p:nvSpPr>
          <p:cNvPr id="4" name="Date Placeholder 6"/>
          <p:cNvSpPr>
            <a:spLocks noGrp="1"/>
          </p:cNvSpPr>
          <p:nvPr>
            <p:ph type="dt" sz="half" idx="11"/>
          </p:nvPr>
        </p:nvSpPr>
        <p:spPr>
          <a:xfrm>
            <a:off x="4211960" y="6478163"/>
            <a:ext cx="4246215" cy="365125"/>
          </a:xfrm>
        </p:spPr>
        <p:txBody>
          <a:bodyPr/>
          <a:lstStyle/>
          <a:p>
            <a:r>
              <a:rPr lang="en-US" smtClean="0"/>
              <a:t>Taller de Altas Energias – Benasque - 17/09/2013</a:t>
            </a:r>
            <a:endParaRPr lang="en-US"/>
          </a:p>
        </p:txBody>
      </p:sp>
    </p:spTree>
    <p:extLst>
      <p:ext uri="{BB962C8B-B14F-4D97-AF65-F5344CB8AC3E}">
        <p14:creationId xmlns:p14="http://schemas.microsoft.com/office/powerpoint/2010/main" val="37721945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42635426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1083942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701743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1899633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133627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13902390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8027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27360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solidFill>
                  <a:srgbClr val="000000"/>
                </a:solidFill>
              </a:rPr>
              <a:t>Taller de Altas Energias – Benasque - 17/09/2013</a:t>
            </a:r>
            <a:endParaRPr lang="it-IT">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it-IT" smtClean="0">
                <a:solidFill>
                  <a:srgbClr val="000000"/>
                </a:solidFill>
              </a:rPr>
              <a:t>Accelerator Physics – C. Biscari </a:t>
            </a:r>
            <a:endParaRPr lang="it-I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6E32A78-BB54-45D2-ACB2-44CD39F25575}"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val="3635130059"/>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998177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17505603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86214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913587"/>
      </p:ext>
    </p:extLst>
  </p:cSld>
  <p:clrMapOvr>
    <a:masterClrMapping/>
  </p:clrMapOvr>
  <p:hf hdr="0"/>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lvl1pPr>
              <a:defRPr>
                <a:solidFill>
                  <a:schemeClr val="accent6">
                    <a:lumMod val="50000"/>
                  </a:schemeClr>
                </a:solidFill>
              </a:defRPr>
            </a:lvl1pPr>
          </a:lstStyle>
          <a:p>
            <a:r>
              <a:rPr lang="en-US" smtClean="0"/>
              <a:t>Click to edit Master title style</a:t>
            </a:r>
            <a:endParaRPr lang="es-ES" dirty="0"/>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s-ES"/>
          </a:p>
        </p:txBody>
      </p:sp>
      <p:sp>
        <p:nvSpPr>
          <p:cNvPr id="7" name="Text Box 11"/>
          <p:cNvSpPr txBox="1">
            <a:spLocks noChangeArrowheads="1"/>
          </p:cNvSpPr>
          <p:nvPr/>
        </p:nvSpPr>
        <p:spPr bwMode="auto">
          <a:xfrm>
            <a:off x="4257675" y="6700838"/>
            <a:ext cx="4802188" cy="19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algn="r" eaLnBrk="1" fontAlgn="base" hangingPunct="1">
              <a:spcBef>
                <a:spcPct val="50000"/>
              </a:spcBef>
              <a:spcAft>
                <a:spcPct val="0"/>
              </a:spcAft>
            </a:pPr>
            <a:endParaRPr lang="es-ES" sz="1200" i="0">
              <a:solidFill>
                <a:srgbClr val="000000"/>
              </a:solidFill>
              <a:latin typeface="Garamond" pitchFamily="18" charset="0"/>
            </a:endParaRPr>
          </a:p>
        </p:txBody>
      </p:sp>
      <p:sp>
        <p:nvSpPr>
          <p:cNvPr id="8"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r>
              <a:rPr lang="it-IT" smtClean="0">
                <a:solidFill>
                  <a:srgbClr val="000000"/>
                </a:solidFill>
              </a:rPr>
              <a:t>Accelerator Physics – C. Biscari </a:t>
            </a:r>
          </a:p>
        </p:txBody>
      </p:sp>
      <p:sp>
        <p:nvSpPr>
          <p:cNvPr id="9"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09C09BAF-2ED6-46AA-9985-8A547F5C8EA0}" type="slidenum">
              <a:rPr lang="it-IT" smtClean="0">
                <a:solidFill>
                  <a:srgbClr val="000000"/>
                </a:solidFill>
              </a:rPr>
              <a:pPr fontAlgn="base">
                <a:spcBef>
                  <a:spcPct val="0"/>
                </a:spcBef>
                <a:spcAft>
                  <a:spcPct val="0"/>
                </a:spcAft>
              </a:pPr>
              <a:t>‹#›</a:t>
            </a:fld>
            <a:endParaRPr lang="it-IT" smtClean="0">
              <a:solidFill>
                <a:srgbClr val="000000"/>
              </a:solidFill>
            </a:endParaRPr>
          </a:p>
        </p:txBody>
      </p:sp>
      <p:sp>
        <p:nvSpPr>
          <p:cNvPr id="10" name="Date Placeholder 3"/>
          <p:cNvSpPr>
            <a:spLocks noGrp="1"/>
          </p:cNvSpPr>
          <p:nvPr>
            <p:ph type="dt" sz="half" idx="2"/>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pPr fontAlgn="base">
              <a:spcBef>
                <a:spcPct val="0"/>
              </a:spcBef>
              <a:spcAft>
                <a:spcPct val="0"/>
              </a:spcAft>
            </a:pPr>
            <a:r>
              <a:rPr lang="en-US" smtClean="0">
                <a:solidFill>
                  <a:srgbClr val="000000"/>
                </a:solidFill>
              </a:rPr>
              <a:t>Taller de Altas Energias – Benasque - 17/09/2013</a:t>
            </a:r>
            <a:endParaRPr lang="it-IT" smtClean="0">
              <a:solidFill>
                <a:srgbClr val="000000"/>
              </a:solidFill>
            </a:endParaRPr>
          </a:p>
        </p:txBody>
      </p:sp>
    </p:spTree>
    <p:extLst>
      <p:ext uri="{BB962C8B-B14F-4D97-AF65-F5344CB8AC3E}">
        <p14:creationId xmlns:p14="http://schemas.microsoft.com/office/powerpoint/2010/main" val="2796552494"/>
      </p:ext>
    </p:extLst>
  </p:cSld>
  <p:clrMapOvr>
    <a:masterClrMapping/>
  </p:clrMapOvr>
  <p:hf hdr="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6"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
        <p:nvSpPr>
          <p:cNvPr id="7" name="Date Placeholder 3"/>
          <p:cNvSpPr>
            <a:spLocks noGrp="1"/>
          </p:cNvSpPr>
          <p:nvPr>
            <p:ph type="dt" sz="half" idx="2"/>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Tree>
    <p:extLst>
      <p:ext uri="{BB962C8B-B14F-4D97-AF65-F5344CB8AC3E}">
        <p14:creationId xmlns:p14="http://schemas.microsoft.com/office/powerpoint/2010/main" val="3614334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5"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6"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
        <p:nvSpPr>
          <p:cNvPr id="7" name="Date Placeholder 3"/>
          <p:cNvSpPr>
            <a:spLocks noGrp="1"/>
          </p:cNvSpPr>
          <p:nvPr>
            <p:ph type="dt" sz="half" idx="2"/>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Tree>
    <p:extLst>
      <p:ext uri="{BB962C8B-B14F-4D97-AF65-F5344CB8AC3E}">
        <p14:creationId xmlns:p14="http://schemas.microsoft.com/office/powerpoint/2010/main" val="26535254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5"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
        <p:nvSpPr>
          <p:cNvPr id="6" name="Date Placeholder 3"/>
          <p:cNvSpPr>
            <a:spLocks noGrp="1"/>
          </p:cNvSpPr>
          <p:nvPr>
            <p:ph type="dt" sz="half" idx="2"/>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Tree>
    <p:extLst>
      <p:ext uri="{BB962C8B-B14F-4D97-AF65-F5344CB8AC3E}">
        <p14:creationId xmlns:p14="http://schemas.microsoft.com/office/powerpoint/2010/main" val="35799751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6"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7"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
        <p:nvSpPr>
          <p:cNvPr id="8" name="Date Placeholder 3"/>
          <p:cNvSpPr>
            <a:spLocks noGrp="1"/>
          </p:cNvSpPr>
          <p:nvPr>
            <p:ph type="dt" sz="half" idx="10"/>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Tree>
    <p:extLst>
      <p:ext uri="{BB962C8B-B14F-4D97-AF65-F5344CB8AC3E}">
        <p14:creationId xmlns:p14="http://schemas.microsoft.com/office/powerpoint/2010/main" val="21309710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8" name="Footer Placeholder 4"/>
          <p:cNvSpPr>
            <a:spLocks noGrp="1"/>
          </p:cNvSpPr>
          <p:nvPr>
            <p:ph type="ftr" sz="quarter" idx="10"/>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9" name="Slide Number Placeholder 5"/>
          <p:cNvSpPr>
            <a:spLocks noGrp="1"/>
          </p:cNvSpPr>
          <p:nvPr>
            <p:ph type="sldNum" sz="quarter" idx="11"/>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
        <p:nvSpPr>
          <p:cNvPr id="10" name="Date Placeholder 3"/>
          <p:cNvSpPr>
            <a:spLocks noGrp="1"/>
          </p:cNvSpPr>
          <p:nvPr>
            <p:ph type="dt" sz="half" idx="12"/>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Tree>
    <p:extLst>
      <p:ext uri="{BB962C8B-B14F-4D97-AF65-F5344CB8AC3E}">
        <p14:creationId xmlns:p14="http://schemas.microsoft.com/office/powerpoint/2010/main" val="1638274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6" Type="http://schemas.openxmlformats.org/officeDocument/2006/relationships/image" Target="../media/image5.png"/><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theme" Target="../theme/theme10.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5.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3.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6.pn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5.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7.pn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6.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7.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19.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image" Target="../media/image1.png"/><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0.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1.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2.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3.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theme" Target="../theme/theme24.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image" Target="../media/image5.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7.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image" Target="../media/image5.png"/><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5.pn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r>
              <a:rPr lang="en-US" smtClean="0">
                <a:solidFill>
                  <a:srgbClr val="000000"/>
                </a:solidFill>
              </a:rPr>
              <a:t>Taller de Altas Energias – Benasque - 17/09/2013</a:t>
            </a:r>
            <a:endParaRPr lang="it-IT"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r>
              <a:rPr lang="it-IT" smtClean="0">
                <a:solidFill>
                  <a:srgbClr val="000000"/>
                </a:solidFill>
              </a:rPr>
              <a:t>Accelerator Physics – C. Biscari </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9C09BAF-2ED6-46AA-9985-8A547F5C8EA0}" type="slidenum">
              <a:rPr lang="it-IT" smtClean="0">
                <a:solidFill>
                  <a:srgbClr val="000000"/>
                </a:solidFill>
              </a:rPr>
              <a:pPr fontAlgn="base">
                <a:spcBef>
                  <a:spcPct val="0"/>
                </a:spcBef>
                <a:spcAft>
                  <a:spcPct val="0"/>
                </a:spcAft>
              </a:pPr>
              <a:t>‹#›</a:t>
            </a:fld>
            <a:endParaRPr lang="it-IT" smtClean="0">
              <a:solidFill>
                <a:srgbClr val="000000"/>
              </a:solidFill>
            </a:endParaRPr>
          </a:p>
        </p:txBody>
      </p:sp>
    </p:spTree>
    <p:extLst>
      <p:ext uri="{BB962C8B-B14F-4D97-AF65-F5344CB8AC3E}">
        <p14:creationId xmlns:p14="http://schemas.microsoft.com/office/powerpoint/2010/main" val="88792712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p:hf hdr="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100000">
              <a:schemeClr val="tx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7" name="Text Box 11"/>
          <p:cNvSpPr txBox="1">
            <a:spLocks noChangeArrowheads="1"/>
          </p:cNvSpPr>
          <p:nvPr/>
        </p:nvSpPr>
        <p:spPr bwMode="auto">
          <a:xfrm>
            <a:off x="4257675" y="6700838"/>
            <a:ext cx="4802188" cy="19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algn="r" eaLnBrk="1" fontAlgn="base" hangingPunct="1">
              <a:spcBef>
                <a:spcPct val="50000"/>
              </a:spcBef>
              <a:spcAft>
                <a:spcPct val="0"/>
              </a:spcAft>
            </a:pPr>
            <a:endParaRPr lang="es-ES" sz="1200" i="0">
              <a:solidFill>
                <a:srgbClr val="000000"/>
              </a:solidFill>
              <a:latin typeface="Garamond" pitchFamily="18" charset="0"/>
            </a:endParaRPr>
          </a:p>
        </p:txBody>
      </p:sp>
      <p:sp>
        <p:nvSpPr>
          <p:cNvPr id="11" name="Freeform 29"/>
          <p:cNvSpPr>
            <a:spLocks/>
          </p:cNvSpPr>
          <p:nvPr/>
        </p:nvSpPr>
        <p:spPr bwMode="auto">
          <a:xfrm>
            <a:off x="-3175" y="343124"/>
            <a:ext cx="9143999" cy="709612"/>
          </a:xfrm>
          <a:custGeom>
            <a:avLst/>
            <a:gdLst>
              <a:gd name="T0" fmla="*/ 0 w 19142"/>
              <a:gd name="T1" fmla="*/ 0 h 1828"/>
              <a:gd name="T2" fmla="*/ 19142 w 19142"/>
              <a:gd name="T3" fmla="*/ 0 h 1828"/>
              <a:gd name="T4" fmla="*/ 19142 w 19142"/>
              <a:gd name="T5" fmla="*/ 1410 h 1828"/>
              <a:gd name="T6" fmla="*/ 0 w 19142"/>
              <a:gd name="T7" fmla="*/ 1410 h 1828"/>
              <a:gd name="T8" fmla="*/ 0 w 19142"/>
              <a:gd name="T9" fmla="*/ 0 h 1828"/>
              <a:gd name="connsiteX0" fmla="*/ 0 w 10000"/>
              <a:gd name="connsiteY0" fmla="*/ 0 h 8757"/>
              <a:gd name="connsiteX1" fmla="*/ 10000 w 10000"/>
              <a:gd name="connsiteY1" fmla="*/ 0 h 8757"/>
              <a:gd name="connsiteX2" fmla="*/ 10000 w 10000"/>
              <a:gd name="connsiteY2" fmla="*/ 7713 h 8757"/>
              <a:gd name="connsiteX3" fmla="*/ 0 w 10000"/>
              <a:gd name="connsiteY3" fmla="*/ 7713 h 8757"/>
              <a:gd name="connsiteX4" fmla="*/ 0 w 10000"/>
              <a:gd name="connsiteY4" fmla="*/ 0 h 8757"/>
              <a:gd name="connsiteX0" fmla="*/ 0 w 10000"/>
              <a:gd name="connsiteY0" fmla="*/ 0 h 10234"/>
              <a:gd name="connsiteX1" fmla="*/ 10000 w 10000"/>
              <a:gd name="connsiteY1" fmla="*/ 0 h 10234"/>
              <a:gd name="connsiteX2" fmla="*/ 10000 w 10000"/>
              <a:gd name="connsiteY2" fmla="*/ 8808 h 10234"/>
              <a:gd name="connsiteX3" fmla="*/ 0 w 10000"/>
              <a:gd name="connsiteY3" fmla="*/ 8808 h 10234"/>
              <a:gd name="connsiteX4" fmla="*/ 0 w 10000"/>
              <a:gd name="connsiteY4" fmla="*/ 0 h 10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234">
                <a:moveTo>
                  <a:pt x="0" y="0"/>
                </a:moveTo>
                <a:lnTo>
                  <a:pt x="10000" y="0"/>
                </a:lnTo>
                <a:lnTo>
                  <a:pt x="10000" y="8808"/>
                </a:lnTo>
                <a:cubicBezTo>
                  <a:pt x="5231" y="3024"/>
                  <a:pt x="5737" y="13968"/>
                  <a:pt x="0" y="8808"/>
                </a:cubicBezTo>
                <a:lnTo>
                  <a:pt x="0" y="0"/>
                </a:lnTo>
                <a:close/>
              </a:path>
            </a:pathLst>
          </a:cu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path path="circle">
              <a:fillToRect t="100000" r="100000"/>
            </a:path>
            <a:tileRect l="-100000" b="-100000"/>
          </a:gradFill>
          <a:ln>
            <a:solidFill>
              <a:schemeClr val="accent3">
                <a:lumMod val="75000"/>
              </a:schemeClr>
            </a:solidFill>
          </a:ln>
          <a:effectLst/>
        </p:spPr>
        <p:txBody>
          <a:bodyPr/>
          <a:lstStyle/>
          <a:p>
            <a:pPr fontAlgn="base">
              <a:spcBef>
                <a:spcPct val="0"/>
              </a:spcBef>
              <a:spcAft>
                <a:spcPct val="0"/>
              </a:spcAft>
              <a:defRPr/>
            </a:pPr>
            <a:endParaRPr lang="en-US" sz="200" b="1" i="1">
              <a:solidFill>
                <a:srgbClr val="FFFFFF"/>
              </a:solidFill>
            </a:endParaRPr>
          </a:p>
        </p:txBody>
      </p:sp>
      <p:sp>
        <p:nvSpPr>
          <p:cNvPr id="1028" name="Freeform 29"/>
          <p:cNvSpPr>
            <a:spLocks/>
          </p:cNvSpPr>
          <p:nvPr/>
        </p:nvSpPr>
        <p:spPr bwMode="auto">
          <a:xfrm>
            <a:off x="3175" y="63500"/>
            <a:ext cx="9151938" cy="792163"/>
          </a:xfrm>
          <a:custGeom>
            <a:avLst/>
            <a:gdLst>
              <a:gd name="T0" fmla="*/ 0 w 19142"/>
              <a:gd name="T1" fmla="*/ 0 h 1828"/>
              <a:gd name="T2" fmla="*/ 2147483647 w 19142"/>
              <a:gd name="T3" fmla="*/ 0 h 1828"/>
              <a:gd name="T4" fmla="*/ 2147483647 w 19142"/>
              <a:gd name="T5" fmla="*/ 2147483647 h 1828"/>
              <a:gd name="T6" fmla="*/ 0 w 19142"/>
              <a:gd name="T7" fmla="*/ 2147483647 h 1828"/>
              <a:gd name="T8" fmla="*/ 0 w 19142"/>
              <a:gd name="T9" fmla="*/ 0 h 18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42" h="1828">
                <a:moveTo>
                  <a:pt x="0" y="0"/>
                </a:moveTo>
                <a:lnTo>
                  <a:pt x="19142" y="0"/>
                </a:lnTo>
                <a:cubicBezTo>
                  <a:pt x="19142" y="0"/>
                  <a:pt x="19142" y="705"/>
                  <a:pt x="19142" y="1410"/>
                </a:cubicBezTo>
                <a:cubicBezTo>
                  <a:pt x="10014" y="28"/>
                  <a:pt x="13686" y="1828"/>
                  <a:pt x="0" y="1410"/>
                </a:cubicBezTo>
                <a:cubicBezTo>
                  <a:pt x="0" y="705"/>
                  <a:pt x="0" y="0"/>
                  <a:pt x="0" y="0"/>
                </a:cubicBezTo>
                <a:close/>
              </a:path>
            </a:pathLst>
          </a:custGeom>
          <a:solidFill>
            <a:srgbClr val="6588E9"/>
          </a:solidFill>
          <a:ln>
            <a:noFill/>
          </a:ln>
          <a:effectLst/>
          <a:extLst>
            <a:ext uri="{91240B29-F687-4F45-9708-019B960494DF}">
              <a14:hiddenLine xmlns:a14="http://schemas.microsoft.com/office/drawing/2010/main" w="28575" cmpd="sng">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b="1" i="1">
              <a:solidFill>
                <a:srgbClr val="FFFFFF"/>
              </a:solidFill>
            </a:endParaRPr>
          </a:p>
        </p:txBody>
      </p:sp>
      <p:sp>
        <p:nvSpPr>
          <p:cNvPr id="1029" name="Freeform 28"/>
          <p:cNvSpPr>
            <a:spLocks/>
          </p:cNvSpPr>
          <p:nvPr/>
        </p:nvSpPr>
        <p:spPr bwMode="auto">
          <a:xfrm>
            <a:off x="3175" y="-26988"/>
            <a:ext cx="9151938" cy="1439764"/>
          </a:xfrm>
          <a:custGeom>
            <a:avLst/>
            <a:gdLst>
              <a:gd name="T0" fmla="*/ 0 w 19142"/>
              <a:gd name="T1" fmla="*/ 0 h 2230"/>
              <a:gd name="T2" fmla="*/ 2147483647 w 19142"/>
              <a:gd name="T3" fmla="*/ 0 h 2230"/>
              <a:gd name="T4" fmla="*/ 2147483647 w 19142"/>
              <a:gd name="T5" fmla="*/ 2147483647 h 2230"/>
              <a:gd name="T6" fmla="*/ 0 w 19142"/>
              <a:gd name="T7" fmla="*/ 2147483647 h 2230"/>
              <a:gd name="T8" fmla="*/ 0 w 19142"/>
              <a:gd name="T9" fmla="*/ 0 h 2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42" h="2230">
                <a:moveTo>
                  <a:pt x="0" y="0"/>
                </a:moveTo>
                <a:lnTo>
                  <a:pt x="19142" y="0"/>
                </a:lnTo>
                <a:cubicBezTo>
                  <a:pt x="19142" y="0"/>
                  <a:pt x="19142" y="705"/>
                  <a:pt x="19142" y="1410"/>
                </a:cubicBezTo>
                <a:cubicBezTo>
                  <a:pt x="7630" y="214"/>
                  <a:pt x="10672" y="2230"/>
                  <a:pt x="0" y="1410"/>
                </a:cubicBezTo>
                <a:cubicBezTo>
                  <a:pt x="0" y="705"/>
                  <a:pt x="0" y="0"/>
                  <a:pt x="0" y="0"/>
                </a:cubicBezTo>
                <a:close/>
              </a:path>
            </a:pathLst>
          </a:custGeom>
          <a:gradFill rotWithShape="1">
            <a:gsLst>
              <a:gs pos="0">
                <a:srgbClr val="012D52"/>
              </a:gs>
              <a:gs pos="39000">
                <a:srgbClr val="013764"/>
              </a:gs>
              <a:gs pos="71001">
                <a:srgbClr val="015499"/>
              </a:gs>
              <a:gs pos="89000">
                <a:srgbClr val="013D6E"/>
              </a:gs>
              <a:gs pos="100000">
                <a:srgbClr val="012D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b="1" i="1">
              <a:solidFill>
                <a:srgbClr val="FFFFFF"/>
              </a:solidFill>
            </a:endParaRPr>
          </a:p>
        </p:txBody>
      </p:sp>
      <p:grpSp>
        <p:nvGrpSpPr>
          <p:cNvPr id="1030" name="Group 13"/>
          <p:cNvGrpSpPr>
            <a:grpSpLocks/>
          </p:cNvGrpSpPr>
          <p:nvPr/>
        </p:nvGrpSpPr>
        <p:grpSpPr bwMode="auto">
          <a:xfrm>
            <a:off x="77788" y="133350"/>
            <a:ext cx="901700" cy="414338"/>
            <a:chOff x="8194202" y="34898"/>
            <a:chExt cx="902732" cy="413836"/>
          </a:xfrm>
        </p:grpSpPr>
        <p:pic>
          <p:nvPicPr>
            <p:cNvPr id="1033" name="Picture 38" descr="ALBA_namelogo"/>
            <p:cNvPicPr>
              <a:picLocks noChangeAspect="1" noChangeArrowheads="1"/>
            </p:cNvPicPr>
            <p:nvPr/>
          </p:nvPicPr>
          <p:blipFill>
            <a:blip r:embed="rId16">
              <a:clrChange>
                <a:clrFrom>
                  <a:srgbClr val="012D52"/>
                </a:clrFrom>
                <a:clrTo>
                  <a:srgbClr val="012D52">
                    <a:alpha val="0"/>
                  </a:srgbClr>
                </a:clrTo>
              </a:clrChange>
              <a:extLst>
                <a:ext uri="{28A0092B-C50C-407E-A947-70E740481C1C}">
                  <a14:useLocalDpi xmlns:a14="http://schemas.microsoft.com/office/drawing/2010/main" val="0"/>
                </a:ext>
              </a:extLst>
            </a:blip>
            <a:srcRect/>
            <a:stretch>
              <a:fillRect/>
            </a:stretch>
          </p:blipFill>
          <p:spPr bwMode="auto">
            <a:xfrm>
              <a:off x="8194202" y="319805"/>
              <a:ext cx="902732" cy="128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15"/>
            <p:cNvSpPr/>
            <p:nvPr/>
          </p:nvSpPr>
          <p:spPr bwMode="auto">
            <a:xfrm>
              <a:off x="8351544" y="34898"/>
              <a:ext cx="419580" cy="275890"/>
            </a:xfrm>
            <a:custGeom>
              <a:avLst/>
              <a:gdLst>
                <a:gd name="connsiteX0" fmla="*/ 2106 w 782810"/>
                <a:gd name="connsiteY0" fmla="*/ 525966 h 530554"/>
                <a:gd name="connsiteX1" fmla="*/ 540268 w 782810"/>
                <a:gd name="connsiteY1" fmla="*/ 6853 h 530554"/>
                <a:gd name="connsiteX2" fmla="*/ 759343 w 782810"/>
                <a:gd name="connsiteY2" fmla="*/ 247359 h 530554"/>
                <a:gd name="connsiteX3" fmla="*/ 2106 w 782810"/>
                <a:gd name="connsiteY3" fmla="*/ 525966 h 530554"/>
                <a:gd name="connsiteX0" fmla="*/ 12363 w 789420"/>
                <a:gd name="connsiteY0" fmla="*/ 520134 h 520630"/>
                <a:gd name="connsiteX1" fmla="*/ 317163 w 789420"/>
                <a:gd name="connsiteY1" fmla="*/ 170090 h 520630"/>
                <a:gd name="connsiteX2" fmla="*/ 550525 w 789420"/>
                <a:gd name="connsiteY2" fmla="*/ 1021 h 520630"/>
                <a:gd name="connsiteX3" fmla="*/ 769600 w 789420"/>
                <a:gd name="connsiteY3" fmla="*/ 241527 h 520630"/>
                <a:gd name="connsiteX4" fmla="*/ 12363 w 789420"/>
                <a:gd name="connsiteY4" fmla="*/ 520134 h 520630"/>
                <a:gd name="connsiteX0" fmla="*/ 2107 w 782811"/>
                <a:gd name="connsiteY0" fmla="*/ 525966 h 526462"/>
                <a:gd name="connsiteX1" fmla="*/ 540269 w 782811"/>
                <a:gd name="connsiteY1" fmla="*/ 6853 h 526462"/>
                <a:gd name="connsiteX2" fmla="*/ 759344 w 782811"/>
                <a:gd name="connsiteY2" fmla="*/ 247359 h 526462"/>
                <a:gd name="connsiteX3" fmla="*/ 2107 w 782811"/>
                <a:gd name="connsiteY3" fmla="*/ 525966 h 526462"/>
                <a:gd name="connsiteX0" fmla="*/ 0 w 780704"/>
                <a:gd name="connsiteY0" fmla="*/ 525966 h 526462"/>
                <a:gd name="connsiteX1" fmla="*/ 538162 w 780704"/>
                <a:gd name="connsiteY1" fmla="*/ 6853 h 526462"/>
                <a:gd name="connsiteX2" fmla="*/ 757237 w 780704"/>
                <a:gd name="connsiteY2" fmla="*/ 247359 h 526462"/>
                <a:gd name="connsiteX3" fmla="*/ 0 w 780704"/>
                <a:gd name="connsiteY3" fmla="*/ 525966 h 526462"/>
                <a:gd name="connsiteX0" fmla="*/ 0 w 757237"/>
                <a:gd name="connsiteY0" fmla="*/ 519113 h 519609"/>
                <a:gd name="connsiteX1" fmla="*/ 538162 w 757237"/>
                <a:gd name="connsiteY1" fmla="*/ 0 h 519609"/>
                <a:gd name="connsiteX2" fmla="*/ 757237 w 757237"/>
                <a:gd name="connsiteY2" fmla="*/ 240506 h 519609"/>
                <a:gd name="connsiteX3" fmla="*/ 0 w 757237"/>
                <a:gd name="connsiteY3" fmla="*/ 519113 h 519609"/>
                <a:gd name="connsiteX0" fmla="*/ 0 w 757237"/>
                <a:gd name="connsiteY0" fmla="*/ 519113 h 519773"/>
                <a:gd name="connsiteX1" fmla="*/ 538162 w 757237"/>
                <a:gd name="connsiteY1" fmla="*/ 0 h 519773"/>
                <a:gd name="connsiteX2" fmla="*/ 757237 w 757237"/>
                <a:gd name="connsiteY2" fmla="*/ 240506 h 519773"/>
                <a:gd name="connsiteX3" fmla="*/ 0 w 757237"/>
                <a:gd name="connsiteY3" fmla="*/ 519113 h 519773"/>
                <a:gd name="connsiteX0" fmla="*/ 0 w 757237"/>
                <a:gd name="connsiteY0" fmla="*/ 519113 h 519485"/>
                <a:gd name="connsiteX1" fmla="*/ 538162 w 757237"/>
                <a:gd name="connsiteY1" fmla="*/ 0 h 519485"/>
                <a:gd name="connsiteX2" fmla="*/ 757237 w 757237"/>
                <a:gd name="connsiteY2" fmla="*/ 240506 h 519485"/>
                <a:gd name="connsiteX3" fmla="*/ 0 w 757237"/>
                <a:gd name="connsiteY3" fmla="*/ 519113 h 519485"/>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Lst>
              <a:ahLst/>
              <a:cxnLst>
                <a:cxn ang="0">
                  <a:pos x="connsiteX0" y="connsiteY0"/>
                </a:cxn>
                <a:cxn ang="0">
                  <a:pos x="connsiteX1" y="connsiteY1"/>
                </a:cxn>
                <a:cxn ang="0">
                  <a:pos x="connsiteX2" y="connsiteY2"/>
                </a:cxn>
                <a:cxn ang="0">
                  <a:pos x="connsiteX3" y="connsiteY3"/>
                </a:cxn>
              </a:cxnLst>
              <a:rect l="l" t="t" r="r" b="b"/>
              <a:pathLst>
                <a:path w="757237" h="519113">
                  <a:moveTo>
                    <a:pt x="0" y="519113"/>
                  </a:moveTo>
                  <a:lnTo>
                    <a:pt x="538162" y="0"/>
                  </a:lnTo>
                  <a:lnTo>
                    <a:pt x="757237" y="240506"/>
                  </a:lnTo>
                  <a:cubicBezTo>
                    <a:pt x="345281" y="305991"/>
                    <a:pt x="264319" y="348853"/>
                    <a:pt x="0" y="519113"/>
                  </a:cubicBezTo>
                  <a:close/>
                </a:path>
              </a:pathLst>
            </a:custGeom>
            <a:gradFill>
              <a:gsLst>
                <a:gs pos="75000">
                  <a:schemeClr val="accent1">
                    <a:lumMod val="20000"/>
                    <a:lumOff val="80000"/>
                  </a:schemeClr>
                </a:gs>
                <a:gs pos="38000">
                  <a:schemeClr val="bg1"/>
                </a:gs>
                <a:gs pos="100000">
                  <a:srgbClr val="EAE894"/>
                </a:gs>
              </a:gsLst>
              <a:lin ang="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sz="200" b="1" i="1">
                <a:solidFill>
                  <a:srgbClr val="FFFFFF"/>
                </a:solidFill>
              </a:endParaRPr>
            </a:p>
          </p:txBody>
        </p:sp>
        <p:sp>
          <p:nvSpPr>
            <p:cNvPr id="17" name="Freeform 16"/>
            <p:cNvSpPr/>
            <p:nvPr/>
          </p:nvSpPr>
          <p:spPr bwMode="auto">
            <a:xfrm>
              <a:off x="8612192" y="209311"/>
              <a:ext cx="336935" cy="101477"/>
            </a:xfrm>
            <a:custGeom>
              <a:avLst/>
              <a:gdLst>
                <a:gd name="connsiteX0" fmla="*/ 2106 w 782810"/>
                <a:gd name="connsiteY0" fmla="*/ 525966 h 530554"/>
                <a:gd name="connsiteX1" fmla="*/ 540268 w 782810"/>
                <a:gd name="connsiteY1" fmla="*/ 6853 h 530554"/>
                <a:gd name="connsiteX2" fmla="*/ 759343 w 782810"/>
                <a:gd name="connsiteY2" fmla="*/ 247359 h 530554"/>
                <a:gd name="connsiteX3" fmla="*/ 2106 w 782810"/>
                <a:gd name="connsiteY3" fmla="*/ 525966 h 530554"/>
                <a:gd name="connsiteX0" fmla="*/ 12363 w 789420"/>
                <a:gd name="connsiteY0" fmla="*/ 520134 h 520630"/>
                <a:gd name="connsiteX1" fmla="*/ 317163 w 789420"/>
                <a:gd name="connsiteY1" fmla="*/ 170090 h 520630"/>
                <a:gd name="connsiteX2" fmla="*/ 550525 w 789420"/>
                <a:gd name="connsiteY2" fmla="*/ 1021 h 520630"/>
                <a:gd name="connsiteX3" fmla="*/ 769600 w 789420"/>
                <a:gd name="connsiteY3" fmla="*/ 241527 h 520630"/>
                <a:gd name="connsiteX4" fmla="*/ 12363 w 789420"/>
                <a:gd name="connsiteY4" fmla="*/ 520134 h 520630"/>
                <a:gd name="connsiteX0" fmla="*/ 2107 w 782811"/>
                <a:gd name="connsiteY0" fmla="*/ 525966 h 526462"/>
                <a:gd name="connsiteX1" fmla="*/ 540269 w 782811"/>
                <a:gd name="connsiteY1" fmla="*/ 6853 h 526462"/>
                <a:gd name="connsiteX2" fmla="*/ 759344 w 782811"/>
                <a:gd name="connsiteY2" fmla="*/ 247359 h 526462"/>
                <a:gd name="connsiteX3" fmla="*/ 2107 w 782811"/>
                <a:gd name="connsiteY3" fmla="*/ 525966 h 526462"/>
                <a:gd name="connsiteX0" fmla="*/ 0 w 780704"/>
                <a:gd name="connsiteY0" fmla="*/ 525966 h 526462"/>
                <a:gd name="connsiteX1" fmla="*/ 538162 w 780704"/>
                <a:gd name="connsiteY1" fmla="*/ 6853 h 526462"/>
                <a:gd name="connsiteX2" fmla="*/ 757237 w 780704"/>
                <a:gd name="connsiteY2" fmla="*/ 247359 h 526462"/>
                <a:gd name="connsiteX3" fmla="*/ 0 w 780704"/>
                <a:gd name="connsiteY3" fmla="*/ 525966 h 526462"/>
                <a:gd name="connsiteX0" fmla="*/ 0 w 757237"/>
                <a:gd name="connsiteY0" fmla="*/ 519113 h 519609"/>
                <a:gd name="connsiteX1" fmla="*/ 538162 w 757237"/>
                <a:gd name="connsiteY1" fmla="*/ 0 h 519609"/>
                <a:gd name="connsiteX2" fmla="*/ 757237 w 757237"/>
                <a:gd name="connsiteY2" fmla="*/ 240506 h 519609"/>
                <a:gd name="connsiteX3" fmla="*/ 0 w 757237"/>
                <a:gd name="connsiteY3" fmla="*/ 519113 h 519609"/>
                <a:gd name="connsiteX0" fmla="*/ 0 w 757237"/>
                <a:gd name="connsiteY0" fmla="*/ 519113 h 519773"/>
                <a:gd name="connsiteX1" fmla="*/ 538162 w 757237"/>
                <a:gd name="connsiteY1" fmla="*/ 0 h 519773"/>
                <a:gd name="connsiteX2" fmla="*/ 757237 w 757237"/>
                <a:gd name="connsiteY2" fmla="*/ 240506 h 519773"/>
                <a:gd name="connsiteX3" fmla="*/ 0 w 757237"/>
                <a:gd name="connsiteY3" fmla="*/ 519113 h 519773"/>
                <a:gd name="connsiteX0" fmla="*/ 0 w 757237"/>
                <a:gd name="connsiteY0" fmla="*/ 519113 h 519485"/>
                <a:gd name="connsiteX1" fmla="*/ 538162 w 757237"/>
                <a:gd name="connsiteY1" fmla="*/ 0 h 519485"/>
                <a:gd name="connsiteX2" fmla="*/ 757237 w 757237"/>
                <a:gd name="connsiteY2" fmla="*/ 240506 h 519485"/>
                <a:gd name="connsiteX3" fmla="*/ 0 w 757237"/>
                <a:gd name="connsiteY3" fmla="*/ 519113 h 519485"/>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890587"/>
                <a:gd name="connsiteY0" fmla="*/ 66676 h 247668"/>
                <a:gd name="connsiteX1" fmla="*/ 671512 w 890587"/>
                <a:gd name="connsiteY1" fmla="*/ 0 h 247668"/>
                <a:gd name="connsiteX2" fmla="*/ 890587 w 890587"/>
                <a:gd name="connsiteY2" fmla="*/ 240506 h 247668"/>
                <a:gd name="connsiteX3" fmla="*/ 0 w 890587"/>
                <a:gd name="connsiteY3" fmla="*/ 66676 h 247668"/>
                <a:gd name="connsiteX0" fmla="*/ 0 w 890587"/>
                <a:gd name="connsiteY0" fmla="*/ 66676 h 250240"/>
                <a:gd name="connsiteX1" fmla="*/ 671512 w 890587"/>
                <a:gd name="connsiteY1" fmla="*/ 0 h 250240"/>
                <a:gd name="connsiteX2" fmla="*/ 890587 w 890587"/>
                <a:gd name="connsiteY2" fmla="*/ 240506 h 250240"/>
                <a:gd name="connsiteX3" fmla="*/ 0 w 890587"/>
                <a:gd name="connsiteY3" fmla="*/ 66676 h 250240"/>
                <a:gd name="connsiteX0" fmla="*/ 0 w 890587"/>
                <a:gd name="connsiteY0" fmla="*/ 59533 h 243097"/>
                <a:gd name="connsiteX1" fmla="*/ 407193 w 890587"/>
                <a:gd name="connsiteY1" fmla="*/ 0 h 243097"/>
                <a:gd name="connsiteX2" fmla="*/ 890587 w 890587"/>
                <a:gd name="connsiteY2" fmla="*/ 233363 h 243097"/>
                <a:gd name="connsiteX3" fmla="*/ 0 w 890587"/>
                <a:gd name="connsiteY3" fmla="*/ 59533 h 243097"/>
                <a:gd name="connsiteX0" fmla="*/ 0 w 604837"/>
                <a:gd name="connsiteY0" fmla="*/ 59533 h 199408"/>
                <a:gd name="connsiteX1" fmla="*/ 407193 w 604837"/>
                <a:gd name="connsiteY1" fmla="*/ 0 h 199408"/>
                <a:gd name="connsiteX2" fmla="*/ 604837 w 604837"/>
                <a:gd name="connsiteY2" fmla="*/ 188119 h 199408"/>
                <a:gd name="connsiteX3" fmla="*/ 0 w 604837"/>
                <a:gd name="connsiteY3" fmla="*/ 59533 h 199408"/>
                <a:gd name="connsiteX0" fmla="*/ 0 w 604837"/>
                <a:gd name="connsiteY0" fmla="*/ 59533 h 188119"/>
                <a:gd name="connsiteX1" fmla="*/ 407193 w 604837"/>
                <a:gd name="connsiteY1" fmla="*/ 0 h 188119"/>
                <a:gd name="connsiteX2" fmla="*/ 604837 w 604837"/>
                <a:gd name="connsiteY2" fmla="*/ 188119 h 188119"/>
                <a:gd name="connsiteX3" fmla="*/ 0 w 604837"/>
                <a:gd name="connsiteY3" fmla="*/ 59533 h 188119"/>
                <a:gd name="connsiteX0" fmla="*/ 0 w 604837"/>
                <a:gd name="connsiteY0" fmla="*/ 65715 h 194301"/>
                <a:gd name="connsiteX1" fmla="*/ 407193 w 604837"/>
                <a:gd name="connsiteY1" fmla="*/ 6182 h 194301"/>
                <a:gd name="connsiteX2" fmla="*/ 604837 w 604837"/>
                <a:gd name="connsiteY2" fmla="*/ 194301 h 194301"/>
                <a:gd name="connsiteX3" fmla="*/ 0 w 604837"/>
                <a:gd name="connsiteY3" fmla="*/ 65715 h 194301"/>
                <a:gd name="connsiteX0" fmla="*/ 0 w 604837"/>
                <a:gd name="connsiteY0" fmla="*/ 65715 h 194301"/>
                <a:gd name="connsiteX1" fmla="*/ 407193 w 604837"/>
                <a:gd name="connsiteY1" fmla="*/ 6182 h 194301"/>
                <a:gd name="connsiteX2" fmla="*/ 604837 w 604837"/>
                <a:gd name="connsiteY2" fmla="*/ 194301 h 194301"/>
                <a:gd name="connsiteX3" fmla="*/ 0 w 604837"/>
                <a:gd name="connsiteY3" fmla="*/ 65715 h 194301"/>
                <a:gd name="connsiteX0" fmla="*/ 0 w 604837"/>
                <a:gd name="connsiteY0" fmla="*/ 59533 h 188119"/>
                <a:gd name="connsiteX1" fmla="*/ 407193 w 604837"/>
                <a:gd name="connsiteY1" fmla="*/ 0 h 188119"/>
                <a:gd name="connsiteX2" fmla="*/ 604837 w 604837"/>
                <a:gd name="connsiteY2" fmla="*/ 188119 h 188119"/>
                <a:gd name="connsiteX3" fmla="*/ 0 w 604837"/>
                <a:gd name="connsiteY3" fmla="*/ 59533 h 188119"/>
                <a:gd name="connsiteX0" fmla="*/ 0 w 604837"/>
                <a:gd name="connsiteY0" fmla="*/ 61914 h 190500"/>
                <a:gd name="connsiteX1" fmla="*/ 414336 w 604837"/>
                <a:gd name="connsiteY1" fmla="*/ 0 h 190500"/>
                <a:gd name="connsiteX2" fmla="*/ 604837 w 604837"/>
                <a:gd name="connsiteY2" fmla="*/ 190500 h 190500"/>
                <a:gd name="connsiteX3" fmla="*/ 0 w 604837"/>
                <a:gd name="connsiteY3" fmla="*/ 61914 h 190500"/>
                <a:gd name="connsiteX0" fmla="*/ 0 w 607219"/>
                <a:gd name="connsiteY0" fmla="*/ 64295 h 190500"/>
                <a:gd name="connsiteX1" fmla="*/ 416718 w 607219"/>
                <a:gd name="connsiteY1" fmla="*/ 0 h 190500"/>
                <a:gd name="connsiteX2" fmla="*/ 607219 w 607219"/>
                <a:gd name="connsiteY2" fmla="*/ 190500 h 190500"/>
                <a:gd name="connsiteX3" fmla="*/ 0 w 607219"/>
                <a:gd name="connsiteY3" fmla="*/ 64295 h 190500"/>
              </a:gdLst>
              <a:ahLst/>
              <a:cxnLst>
                <a:cxn ang="0">
                  <a:pos x="connsiteX0" y="connsiteY0"/>
                </a:cxn>
                <a:cxn ang="0">
                  <a:pos x="connsiteX1" y="connsiteY1"/>
                </a:cxn>
                <a:cxn ang="0">
                  <a:pos x="connsiteX2" y="connsiteY2"/>
                </a:cxn>
                <a:cxn ang="0">
                  <a:pos x="connsiteX3" y="connsiteY3"/>
                </a:cxn>
              </a:cxnLst>
              <a:rect l="l" t="t" r="r" b="b"/>
              <a:pathLst>
                <a:path w="607219" h="190500">
                  <a:moveTo>
                    <a:pt x="0" y="64295"/>
                  </a:moveTo>
                  <a:lnTo>
                    <a:pt x="416718" y="0"/>
                  </a:lnTo>
                  <a:lnTo>
                    <a:pt x="607219" y="190500"/>
                  </a:lnTo>
                  <a:cubicBezTo>
                    <a:pt x="347663" y="101204"/>
                    <a:pt x="166688" y="60723"/>
                    <a:pt x="0" y="64295"/>
                  </a:cubicBezTo>
                  <a:close/>
                </a:path>
              </a:pathLst>
            </a:custGeom>
            <a:gradFill>
              <a:gsLst>
                <a:gs pos="75000">
                  <a:schemeClr val="accent1">
                    <a:lumMod val="20000"/>
                    <a:lumOff val="80000"/>
                  </a:schemeClr>
                </a:gs>
                <a:gs pos="38000">
                  <a:schemeClr val="bg1"/>
                </a:gs>
                <a:gs pos="100000">
                  <a:srgbClr val="EAE894"/>
                </a:gs>
              </a:gsLst>
              <a:lin ang="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sz="200" b="1" i="1">
                <a:solidFill>
                  <a:srgbClr val="FFFFFF"/>
                </a:solidFill>
              </a:endParaRPr>
            </a:p>
          </p:txBody>
        </p:sp>
      </p:grpSp>
      <p:sp>
        <p:nvSpPr>
          <p:cNvPr id="18" name="Freeform 29"/>
          <p:cNvSpPr>
            <a:spLocks/>
          </p:cNvSpPr>
          <p:nvPr/>
        </p:nvSpPr>
        <p:spPr bwMode="auto">
          <a:xfrm rot="10800000">
            <a:off x="-1589" y="6578600"/>
            <a:ext cx="9142413" cy="223837"/>
          </a:xfrm>
          <a:custGeom>
            <a:avLst/>
            <a:gdLst>
              <a:gd name="T0" fmla="*/ 0 w 19142"/>
              <a:gd name="T1" fmla="*/ 0 h 1828"/>
              <a:gd name="T2" fmla="*/ 19142 w 19142"/>
              <a:gd name="T3" fmla="*/ 0 h 1828"/>
              <a:gd name="T4" fmla="*/ 19142 w 19142"/>
              <a:gd name="T5" fmla="*/ 1410 h 1828"/>
              <a:gd name="T6" fmla="*/ 0 w 19142"/>
              <a:gd name="T7" fmla="*/ 1410 h 1828"/>
              <a:gd name="T8" fmla="*/ 0 w 19142"/>
              <a:gd name="T9" fmla="*/ 0 h 1828"/>
              <a:gd name="connsiteX0" fmla="*/ 0 w 10000"/>
              <a:gd name="connsiteY0" fmla="*/ 0 h 8757"/>
              <a:gd name="connsiteX1" fmla="*/ 10000 w 10000"/>
              <a:gd name="connsiteY1" fmla="*/ 0 h 8757"/>
              <a:gd name="connsiteX2" fmla="*/ 10000 w 10000"/>
              <a:gd name="connsiteY2" fmla="*/ 7713 h 8757"/>
              <a:gd name="connsiteX3" fmla="*/ 0 w 10000"/>
              <a:gd name="connsiteY3" fmla="*/ 7713 h 8757"/>
              <a:gd name="connsiteX4" fmla="*/ 0 w 10000"/>
              <a:gd name="connsiteY4" fmla="*/ 0 h 8757"/>
              <a:gd name="connsiteX0" fmla="*/ 0 w 10000"/>
              <a:gd name="connsiteY0" fmla="*/ 0 h 10234"/>
              <a:gd name="connsiteX1" fmla="*/ 10000 w 10000"/>
              <a:gd name="connsiteY1" fmla="*/ 0 h 10234"/>
              <a:gd name="connsiteX2" fmla="*/ 10000 w 10000"/>
              <a:gd name="connsiteY2" fmla="*/ 8808 h 10234"/>
              <a:gd name="connsiteX3" fmla="*/ 0 w 10000"/>
              <a:gd name="connsiteY3" fmla="*/ 8808 h 10234"/>
              <a:gd name="connsiteX4" fmla="*/ 0 w 10000"/>
              <a:gd name="connsiteY4" fmla="*/ 0 h 10234"/>
              <a:gd name="connsiteX0" fmla="*/ 18 w 10018"/>
              <a:gd name="connsiteY0" fmla="*/ 0 h 8808"/>
              <a:gd name="connsiteX1" fmla="*/ 10018 w 10018"/>
              <a:gd name="connsiteY1" fmla="*/ 0 h 8808"/>
              <a:gd name="connsiteX2" fmla="*/ 10018 w 10018"/>
              <a:gd name="connsiteY2" fmla="*/ 8808 h 8808"/>
              <a:gd name="connsiteX3" fmla="*/ 0 w 10018"/>
              <a:gd name="connsiteY3" fmla="*/ 3305 h 8808"/>
              <a:gd name="connsiteX4" fmla="*/ 18 w 10018"/>
              <a:gd name="connsiteY4" fmla="*/ 0 h 8808"/>
              <a:gd name="connsiteX0" fmla="*/ 18 w 10000"/>
              <a:gd name="connsiteY0" fmla="*/ 0 h 6395"/>
              <a:gd name="connsiteX1" fmla="*/ 10000 w 10000"/>
              <a:gd name="connsiteY1" fmla="*/ 0 h 6395"/>
              <a:gd name="connsiteX2" fmla="*/ 9824 w 10000"/>
              <a:gd name="connsiteY2" fmla="*/ 6395 h 6395"/>
              <a:gd name="connsiteX3" fmla="*/ 0 w 10000"/>
              <a:gd name="connsiteY3" fmla="*/ 3752 h 6395"/>
              <a:gd name="connsiteX4" fmla="*/ 18 w 10000"/>
              <a:gd name="connsiteY4" fmla="*/ 0 h 6395"/>
              <a:gd name="connsiteX0" fmla="*/ 18 w 10000"/>
              <a:gd name="connsiteY0" fmla="*/ 0 h 10266"/>
              <a:gd name="connsiteX1" fmla="*/ 10000 w 10000"/>
              <a:gd name="connsiteY1" fmla="*/ 0 h 10266"/>
              <a:gd name="connsiteX2" fmla="*/ 9933 w 10000"/>
              <a:gd name="connsiteY2" fmla="*/ 10266 h 10266"/>
              <a:gd name="connsiteX3" fmla="*/ 0 w 10000"/>
              <a:gd name="connsiteY3" fmla="*/ 5867 h 10266"/>
              <a:gd name="connsiteX4" fmla="*/ 18 w 10000"/>
              <a:gd name="connsiteY4" fmla="*/ 0 h 10266"/>
              <a:gd name="connsiteX0" fmla="*/ 18 w 10000"/>
              <a:gd name="connsiteY0" fmla="*/ 0 h 10266"/>
              <a:gd name="connsiteX1" fmla="*/ 10000 w 10000"/>
              <a:gd name="connsiteY1" fmla="*/ 0 h 10266"/>
              <a:gd name="connsiteX2" fmla="*/ 9933 w 10000"/>
              <a:gd name="connsiteY2" fmla="*/ 10266 h 10266"/>
              <a:gd name="connsiteX3" fmla="*/ 0 w 10000"/>
              <a:gd name="connsiteY3" fmla="*/ 5867 h 10266"/>
              <a:gd name="connsiteX4" fmla="*/ 18 w 10000"/>
              <a:gd name="connsiteY4" fmla="*/ 0 h 10266"/>
              <a:gd name="connsiteX0" fmla="*/ 18 w 9938"/>
              <a:gd name="connsiteY0" fmla="*/ 200 h 10466"/>
              <a:gd name="connsiteX1" fmla="*/ 9938 w 9938"/>
              <a:gd name="connsiteY1" fmla="*/ 0 h 10466"/>
              <a:gd name="connsiteX2" fmla="*/ 9933 w 9938"/>
              <a:gd name="connsiteY2" fmla="*/ 10466 h 10466"/>
              <a:gd name="connsiteX3" fmla="*/ 0 w 9938"/>
              <a:gd name="connsiteY3" fmla="*/ 6067 h 10466"/>
              <a:gd name="connsiteX4" fmla="*/ 18 w 9938"/>
              <a:gd name="connsiteY4" fmla="*/ 200 h 10466"/>
              <a:gd name="connsiteX0" fmla="*/ 18 w 10001"/>
              <a:gd name="connsiteY0" fmla="*/ 191 h 10000"/>
              <a:gd name="connsiteX1" fmla="*/ 10000 w 10001"/>
              <a:gd name="connsiteY1" fmla="*/ 0 h 10000"/>
              <a:gd name="connsiteX2" fmla="*/ 9995 w 10001"/>
              <a:gd name="connsiteY2" fmla="*/ 10000 h 10000"/>
              <a:gd name="connsiteX3" fmla="*/ 0 w 10001"/>
              <a:gd name="connsiteY3" fmla="*/ 5797 h 10000"/>
              <a:gd name="connsiteX4" fmla="*/ 18 w 10001"/>
              <a:gd name="connsiteY4" fmla="*/ 19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000">
                <a:moveTo>
                  <a:pt x="18" y="191"/>
                </a:moveTo>
                <a:lnTo>
                  <a:pt x="10000" y="0"/>
                </a:lnTo>
                <a:cubicBezTo>
                  <a:pt x="10004" y="10116"/>
                  <a:pt x="9998" y="6051"/>
                  <a:pt x="9995" y="10000"/>
                </a:cubicBezTo>
                <a:cubicBezTo>
                  <a:pt x="5205" y="188"/>
                  <a:pt x="5763" y="14551"/>
                  <a:pt x="0" y="5797"/>
                </a:cubicBezTo>
                <a:cubicBezTo>
                  <a:pt x="6" y="3928"/>
                  <a:pt x="12" y="2060"/>
                  <a:pt x="18" y="191"/>
                </a:cubicBezTo>
                <a:close/>
              </a:path>
            </a:pathLst>
          </a:custGeom>
          <a:gradFill>
            <a:gsLst>
              <a:gs pos="0">
                <a:schemeClr val="tx1"/>
              </a:gs>
              <a:gs pos="100000">
                <a:schemeClr val="tx1">
                  <a:lumMod val="65000"/>
                </a:schemeClr>
              </a:gs>
            </a:gsLst>
            <a:path path="circle">
              <a:fillToRect l="50000" t="50000" r="50000" b="50000"/>
            </a:path>
          </a:gradFill>
          <a:ln>
            <a:noFill/>
          </a:ln>
          <a:effectLst/>
        </p:spPr>
        <p:txBody>
          <a:bodyPr/>
          <a:lstStyle/>
          <a:p>
            <a:pPr fontAlgn="base">
              <a:spcBef>
                <a:spcPct val="0"/>
              </a:spcBef>
              <a:spcAft>
                <a:spcPct val="0"/>
              </a:spcAft>
              <a:defRPr/>
            </a:pPr>
            <a:endParaRPr lang="en-US" sz="1200" b="1" i="1">
              <a:solidFill>
                <a:srgbClr val="FFFFFF"/>
              </a:solidFill>
            </a:endParaRPr>
          </a:p>
        </p:txBody>
      </p:sp>
      <p:sp>
        <p:nvSpPr>
          <p:cNvPr id="1032" name="Freeform 34"/>
          <p:cNvSpPr>
            <a:spLocks/>
          </p:cNvSpPr>
          <p:nvPr/>
        </p:nvSpPr>
        <p:spPr bwMode="auto">
          <a:xfrm>
            <a:off x="-3175" y="6578601"/>
            <a:ext cx="9150350" cy="288924"/>
          </a:xfrm>
          <a:custGeom>
            <a:avLst/>
            <a:gdLst>
              <a:gd name="T0" fmla="*/ 2147483647 w 10000"/>
              <a:gd name="T1" fmla="*/ 2147483647 h 9700"/>
              <a:gd name="T2" fmla="*/ 2147483647 w 10000"/>
              <a:gd name="T3" fmla="*/ 2147483647 h 9700"/>
              <a:gd name="T4" fmla="*/ 0 w 10000"/>
              <a:gd name="T5" fmla="*/ 2147483647 h 9700"/>
              <a:gd name="T6" fmla="*/ 2147483647 w 10000"/>
              <a:gd name="T7" fmla="*/ 2147483647 h 9700"/>
              <a:gd name="T8" fmla="*/ 2147483647 w 10000"/>
              <a:gd name="T9" fmla="*/ 2147483647 h 97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9700">
                <a:moveTo>
                  <a:pt x="9999" y="9658"/>
                </a:moveTo>
                <a:lnTo>
                  <a:pt x="1" y="9700"/>
                </a:lnTo>
                <a:cubicBezTo>
                  <a:pt x="1" y="6888"/>
                  <a:pt x="0" y="3947"/>
                  <a:pt x="0" y="1134"/>
                </a:cubicBezTo>
                <a:cubicBezTo>
                  <a:pt x="6062" y="16453"/>
                  <a:pt x="4380" y="-7768"/>
                  <a:pt x="10000" y="2735"/>
                </a:cubicBezTo>
                <a:cubicBezTo>
                  <a:pt x="10001" y="4990"/>
                  <a:pt x="9998" y="7405"/>
                  <a:pt x="9999" y="9658"/>
                </a:cubicBezTo>
                <a:close/>
              </a:path>
            </a:pathLst>
          </a:custGeom>
          <a:gradFill rotWithShape="0">
            <a:gsLst>
              <a:gs pos="0">
                <a:srgbClr val="012D52"/>
              </a:gs>
              <a:gs pos="28000">
                <a:srgbClr val="012D52"/>
              </a:gs>
              <a:gs pos="44000">
                <a:srgbClr val="015499"/>
              </a:gs>
              <a:gs pos="100000">
                <a:srgbClr val="012D52"/>
              </a:gs>
            </a:gsLst>
            <a:lin ang="10800000"/>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b="1" i="1">
              <a:solidFill>
                <a:srgbClr val="FFFFFF"/>
              </a:solidFill>
            </a:endParaRPr>
          </a:p>
        </p:txBody>
      </p:sp>
      <p:sp>
        <p:nvSpPr>
          <p:cNvPr id="2"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
        <p:nvSpPr>
          <p:cNvPr id="5"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6"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755452681"/>
      </p:ext>
    </p:extLst>
  </p:cSld>
  <p:clrMap bg1="dk1" tx1="lt1" bg2="dk2" tx2="lt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 id="2147484020" r:id="rId14"/>
  </p:sldLayoutIdLst>
  <p:timing>
    <p:tnLst>
      <p:par>
        <p:cTn id="1" dur="indefinite" restart="never" nodeType="tmRoot"/>
      </p:par>
    </p:tnLst>
  </p:timing>
  <p:hf hdr="0"/>
  <p:txStyles>
    <p:title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accent6">
              <a:lumMod val="75000"/>
            </a:schemeClr>
          </a:solidFill>
          <a:latin typeface="+mn-lt"/>
          <a:ea typeface="+mn-ea"/>
          <a:cs typeface="+mn-cs"/>
        </a:defRPr>
      </a:lvl1pPr>
      <a:lvl2pPr marL="742950" indent="-285750" algn="l" rtl="0" eaLnBrk="1" fontAlgn="base" hangingPunct="1">
        <a:spcBef>
          <a:spcPct val="20000"/>
        </a:spcBef>
        <a:spcAft>
          <a:spcPct val="0"/>
        </a:spcAft>
        <a:buChar char="–"/>
        <a:defRPr sz="2800">
          <a:solidFill>
            <a:schemeClr val="accent6">
              <a:lumMod val="75000"/>
            </a:schemeClr>
          </a:solidFill>
          <a:latin typeface="+mn-lt"/>
        </a:defRPr>
      </a:lvl2pPr>
      <a:lvl3pPr marL="1143000" indent="-228600" algn="l" rtl="0" eaLnBrk="1" fontAlgn="base" hangingPunct="1">
        <a:spcBef>
          <a:spcPct val="20000"/>
        </a:spcBef>
        <a:spcAft>
          <a:spcPct val="0"/>
        </a:spcAft>
        <a:buChar char="•"/>
        <a:defRPr sz="2400">
          <a:solidFill>
            <a:schemeClr val="accent6">
              <a:lumMod val="75000"/>
            </a:schemeClr>
          </a:solidFill>
          <a:latin typeface="+mn-lt"/>
        </a:defRPr>
      </a:lvl3pPr>
      <a:lvl4pPr marL="1600200" indent="-228600" algn="l" rtl="0" eaLnBrk="1" fontAlgn="base" hangingPunct="1">
        <a:spcBef>
          <a:spcPct val="20000"/>
        </a:spcBef>
        <a:spcAft>
          <a:spcPct val="0"/>
        </a:spcAft>
        <a:buChar char="–"/>
        <a:defRPr sz="2000">
          <a:solidFill>
            <a:schemeClr val="accent6">
              <a:lumMod val="75000"/>
            </a:schemeClr>
          </a:solidFill>
          <a:latin typeface="+mn-lt"/>
        </a:defRPr>
      </a:lvl4pPr>
      <a:lvl5pPr marL="2057400" indent="-228600" algn="l" rtl="0" eaLnBrk="1" fontAlgn="base" hangingPunct="1">
        <a:spcBef>
          <a:spcPct val="20000"/>
        </a:spcBef>
        <a:spcAft>
          <a:spcPct val="0"/>
        </a:spcAft>
        <a:buChar char="»"/>
        <a:defRPr sz="2000">
          <a:solidFill>
            <a:schemeClr val="accent6">
              <a:lumMod val="75000"/>
            </a:schemeClr>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7" name="Text Box 11"/>
          <p:cNvSpPr txBox="1">
            <a:spLocks noChangeArrowheads="1"/>
          </p:cNvSpPr>
          <p:nvPr/>
        </p:nvSpPr>
        <p:spPr bwMode="auto">
          <a:xfrm>
            <a:off x="4257675" y="6700838"/>
            <a:ext cx="4802188" cy="19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algn="r" eaLnBrk="1" fontAlgn="base" hangingPunct="1">
              <a:spcBef>
                <a:spcPct val="50000"/>
              </a:spcBef>
              <a:spcAft>
                <a:spcPct val="0"/>
              </a:spcAft>
            </a:pPr>
            <a:endParaRPr lang="es-ES" sz="1200" i="0">
              <a:solidFill>
                <a:srgbClr val="000000"/>
              </a:solidFill>
              <a:latin typeface="Garamond" pitchFamily="18" charset="0"/>
            </a:endParaRPr>
          </a:p>
        </p:txBody>
      </p:sp>
      <p:sp>
        <p:nvSpPr>
          <p:cNvPr id="11" name="Freeform 29"/>
          <p:cNvSpPr>
            <a:spLocks/>
          </p:cNvSpPr>
          <p:nvPr userDrawn="1"/>
        </p:nvSpPr>
        <p:spPr bwMode="auto">
          <a:xfrm>
            <a:off x="3175" y="93663"/>
            <a:ext cx="9151938" cy="709612"/>
          </a:xfrm>
          <a:custGeom>
            <a:avLst/>
            <a:gdLst>
              <a:gd name="T0" fmla="*/ 0 w 19142"/>
              <a:gd name="T1" fmla="*/ 0 h 1828"/>
              <a:gd name="T2" fmla="*/ 19142 w 19142"/>
              <a:gd name="T3" fmla="*/ 0 h 1828"/>
              <a:gd name="T4" fmla="*/ 19142 w 19142"/>
              <a:gd name="T5" fmla="*/ 1410 h 1828"/>
              <a:gd name="T6" fmla="*/ 0 w 19142"/>
              <a:gd name="T7" fmla="*/ 1410 h 1828"/>
              <a:gd name="T8" fmla="*/ 0 w 19142"/>
              <a:gd name="T9" fmla="*/ 0 h 1828"/>
              <a:gd name="connsiteX0" fmla="*/ 0 w 10000"/>
              <a:gd name="connsiteY0" fmla="*/ 0 h 8757"/>
              <a:gd name="connsiteX1" fmla="*/ 10000 w 10000"/>
              <a:gd name="connsiteY1" fmla="*/ 0 h 8757"/>
              <a:gd name="connsiteX2" fmla="*/ 10000 w 10000"/>
              <a:gd name="connsiteY2" fmla="*/ 7713 h 8757"/>
              <a:gd name="connsiteX3" fmla="*/ 0 w 10000"/>
              <a:gd name="connsiteY3" fmla="*/ 7713 h 8757"/>
              <a:gd name="connsiteX4" fmla="*/ 0 w 10000"/>
              <a:gd name="connsiteY4" fmla="*/ 0 h 8757"/>
              <a:gd name="connsiteX0" fmla="*/ 0 w 10000"/>
              <a:gd name="connsiteY0" fmla="*/ 0 h 10234"/>
              <a:gd name="connsiteX1" fmla="*/ 10000 w 10000"/>
              <a:gd name="connsiteY1" fmla="*/ 0 h 10234"/>
              <a:gd name="connsiteX2" fmla="*/ 10000 w 10000"/>
              <a:gd name="connsiteY2" fmla="*/ 8808 h 10234"/>
              <a:gd name="connsiteX3" fmla="*/ 0 w 10000"/>
              <a:gd name="connsiteY3" fmla="*/ 8808 h 10234"/>
              <a:gd name="connsiteX4" fmla="*/ 0 w 10000"/>
              <a:gd name="connsiteY4" fmla="*/ 0 h 10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234">
                <a:moveTo>
                  <a:pt x="0" y="0"/>
                </a:moveTo>
                <a:lnTo>
                  <a:pt x="10000" y="0"/>
                </a:lnTo>
                <a:lnTo>
                  <a:pt x="10000" y="8808"/>
                </a:lnTo>
                <a:cubicBezTo>
                  <a:pt x="5231" y="3024"/>
                  <a:pt x="5737" y="13968"/>
                  <a:pt x="0" y="8808"/>
                </a:cubicBezTo>
                <a:lnTo>
                  <a:pt x="0" y="0"/>
                </a:lnTo>
                <a:close/>
              </a:path>
            </a:pathLst>
          </a:custGeom>
          <a:solidFill>
            <a:schemeClr val="accent6">
              <a:lumMod val="20000"/>
              <a:lumOff val="80000"/>
            </a:schemeClr>
          </a:solidFill>
          <a:ln>
            <a:noFill/>
          </a:ln>
          <a:effectLst/>
        </p:spPr>
        <p:txBody>
          <a:bodyPr/>
          <a:lstStyle/>
          <a:p>
            <a:pPr fontAlgn="base">
              <a:spcBef>
                <a:spcPct val="0"/>
              </a:spcBef>
              <a:spcAft>
                <a:spcPct val="0"/>
              </a:spcAft>
              <a:defRPr/>
            </a:pPr>
            <a:endParaRPr lang="en-US" sz="200" b="1" i="1" dirty="0">
              <a:solidFill>
                <a:srgbClr val="FFFFFF"/>
              </a:solidFill>
            </a:endParaRPr>
          </a:p>
        </p:txBody>
      </p:sp>
      <p:sp>
        <p:nvSpPr>
          <p:cNvPr id="1028" name="Freeform 29"/>
          <p:cNvSpPr>
            <a:spLocks/>
          </p:cNvSpPr>
          <p:nvPr userDrawn="1"/>
        </p:nvSpPr>
        <p:spPr bwMode="auto">
          <a:xfrm>
            <a:off x="3175" y="63500"/>
            <a:ext cx="9151938" cy="792163"/>
          </a:xfrm>
          <a:custGeom>
            <a:avLst/>
            <a:gdLst>
              <a:gd name="T0" fmla="*/ 0 w 19142"/>
              <a:gd name="T1" fmla="*/ 0 h 1828"/>
              <a:gd name="T2" fmla="*/ 2147483647 w 19142"/>
              <a:gd name="T3" fmla="*/ 0 h 1828"/>
              <a:gd name="T4" fmla="*/ 2147483647 w 19142"/>
              <a:gd name="T5" fmla="*/ 2147483647 h 1828"/>
              <a:gd name="T6" fmla="*/ 0 w 19142"/>
              <a:gd name="T7" fmla="*/ 2147483647 h 1828"/>
              <a:gd name="T8" fmla="*/ 0 w 19142"/>
              <a:gd name="T9" fmla="*/ 0 h 18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42" h="1828">
                <a:moveTo>
                  <a:pt x="0" y="0"/>
                </a:moveTo>
                <a:lnTo>
                  <a:pt x="19142" y="0"/>
                </a:lnTo>
                <a:cubicBezTo>
                  <a:pt x="19142" y="0"/>
                  <a:pt x="19142" y="705"/>
                  <a:pt x="19142" y="1410"/>
                </a:cubicBezTo>
                <a:cubicBezTo>
                  <a:pt x="10014" y="28"/>
                  <a:pt x="13686" y="1828"/>
                  <a:pt x="0" y="1410"/>
                </a:cubicBezTo>
                <a:cubicBezTo>
                  <a:pt x="0" y="705"/>
                  <a:pt x="0" y="0"/>
                  <a:pt x="0" y="0"/>
                </a:cubicBezTo>
                <a:close/>
              </a:path>
            </a:pathLst>
          </a:custGeom>
          <a:solidFill>
            <a:srgbClr val="6588E9"/>
          </a:solidFill>
          <a:ln>
            <a:noFill/>
          </a:ln>
          <a:effectLst/>
          <a:extLst>
            <a:ext uri="{91240B29-F687-4F45-9708-019B960494DF}">
              <a14:hiddenLine xmlns:a14="http://schemas.microsoft.com/office/drawing/2010/main" w="28575" cmpd="sng">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b="1" i="1" dirty="0">
              <a:solidFill>
                <a:srgbClr val="FFFFFF"/>
              </a:solidFill>
            </a:endParaRPr>
          </a:p>
        </p:txBody>
      </p:sp>
      <p:sp>
        <p:nvSpPr>
          <p:cNvPr id="1029" name="Freeform 28"/>
          <p:cNvSpPr>
            <a:spLocks/>
          </p:cNvSpPr>
          <p:nvPr userDrawn="1"/>
        </p:nvSpPr>
        <p:spPr bwMode="auto">
          <a:xfrm>
            <a:off x="3175" y="-26988"/>
            <a:ext cx="9151938" cy="965201"/>
          </a:xfrm>
          <a:custGeom>
            <a:avLst/>
            <a:gdLst>
              <a:gd name="T0" fmla="*/ 0 w 19142"/>
              <a:gd name="T1" fmla="*/ 0 h 2230"/>
              <a:gd name="T2" fmla="*/ 2147483647 w 19142"/>
              <a:gd name="T3" fmla="*/ 0 h 2230"/>
              <a:gd name="T4" fmla="*/ 2147483647 w 19142"/>
              <a:gd name="T5" fmla="*/ 2147483647 h 2230"/>
              <a:gd name="T6" fmla="*/ 0 w 19142"/>
              <a:gd name="T7" fmla="*/ 2147483647 h 2230"/>
              <a:gd name="T8" fmla="*/ 0 w 19142"/>
              <a:gd name="T9" fmla="*/ 0 h 2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42" h="2230">
                <a:moveTo>
                  <a:pt x="0" y="0"/>
                </a:moveTo>
                <a:lnTo>
                  <a:pt x="19142" y="0"/>
                </a:lnTo>
                <a:cubicBezTo>
                  <a:pt x="19142" y="0"/>
                  <a:pt x="19142" y="705"/>
                  <a:pt x="19142" y="1410"/>
                </a:cubicBezTo>
                <a:cubicBezTo>
                  <a:pt x="7630" y="214"/>
                  <a:pt x="10672" y="2230"/>
                  <a:pt x="0" y="1410"/>
                </a:cubicBezTo>
                <a:cubicBezTo>
                  <a:pt x="0" y="705"/>
                  <a:pt x="0" y="0"/>
                  <a:pt x="0" y="0"/>
                </a:cubicBezTo>
                <a:close/>
              </a:path>
            </a:pathLst>
          </a:custGeom>
          <a:gradFill rotWithShape="1">
            <a:gsLst>
              <a:gs pos="0">
                <a:srgbClr val="012D52"/>
              </a:gs>
              <a:gs pos="39000">
                <a:srgbClr val="013764"/>
              </a:gs>
              <a:gs pos="71001">
                <a:srgbClr val="015499"/>
              </a:gs>
              <a:gs pos="89000">
                <a:srgbClr val="013D6E"/>
              </a:gs>
              <a:gs pos="100000">
                <a:srgbClr val="012D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b="1" i="1" dirty="0">
              <a:solidFill>
                <a:srgbClr val="FFFFFF"/>
              </a:solidFill>
            </a:endParaRPr>
          </a:p>
        </p:txBody>
      </p:sp>
      <p:grpSp>
        <p:nvGrpSpPr>
          <p:cNvPr id="1030" name="Group 13"/>
          <p:cNvGrpSpPr>
            <a:grpSpLocks/>
          </p:cNvGrpSpPr>
          <p:nvPr userDrawn="1"/>
        </p:nvGrpSpPr>
        <p:grpSpPr bwMode="auto">
          <a:xfrm>
            <a:off x="77788" y="133350"/>
            <a:ext cx="901700" cy="414338"/>
            <a:chOff x="8194202" y="34898"/>
            <a:chExt cx="902732" cy="413836"/>
          </a:xfrm>
        </p:grpSpPr>
        <p:pic>
          <p:nvPicPr>
            <p:cNvPr id="1033" name="Picture 38" descr="ALBA_namelogo"/>
            <p:cNvPicPr>
              <a:picLocks noChangeAspect="1" noChangeArrowheads="1"/>
            </p:cNvPicPr>
            <p:nvPr/>
          </p:nvPicPr>
          <p:blipFill>
            <a:blip r:embed="rId15">
              <a:clrChange>
                <a:clrFrom>
                  <a:srgbClr val="012D52"/>
                </a:clrFrom>
                <a:clrTo>
                  <a:srgbClr val="012D52">
                    <a:alpha val="0"/>
                  </a:srgbClr>
                </a:clrTo>
              </a:clrChange>
              <a:extLst>
                <a:ext uri="{28A0092B-C50C-407E-A947-70E740481C1C}">
                  <a14:useLocalDpi xmlns:a14="http://schemas.microsoft.com/office/drawing/2010/main" val="0"/>
                </a:ext>
              </a:extLst>
            </a:blip>
            <a:srcRect/>
            <a:stretch>
              <a:fillRect/>
            </a:stretch>
          </p:blipFill>
          <p:spPr bwMode="auto">
            <a:xfrm>
              <a:off x="8194202" y="319805"/>
              <a:ext cx="902732" cy="128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15"/>
            <p:cNvSpPr/>
            <p:nvPr/>
          </p:nvSpPr>
          <p:spPr bwMode="auto">
            <a:xfrm>
              <a:off x="8351544" y="34898"/>
              <a:ext cx="419580" cy="275890"/>
            </a:xfrm>
            <a:custGeom>
              <a:avLst/>
              <a:gdLst>
                <a:gd name="connsiteX0" fmla="*/ 2106 w 782810"/>
                <a:gd name="connsiteY0" fmla="*/ 525966 h 530554"/>
                <a:gd name="connsiteX1" fmla="*/ 540268 w 782810"/>
                <a:gd name="connsiteY1" fmla="*/ 6853 h 530554"/>
                <a:gd name="connsiteX2" fmla="*/ 759343 w 782810"/>
                <a:gd name="connsiteY2" fmla="*/ 247359 h 530554"/>
                <a:gd name="connsiteX3" fmla="*/ 2106 w 782810"/>
                <a:gd name="connsiteY3" fmla="*/ 525966 h 530554"/>
                <a:gd name="connsiteX0" fmla="*/ 12363 w 789420"/>
                <a:gd name="connsiteY0" fmla="*/ 520134 h 520630"/>
                <a:gd name="connsiteX1" fmla="*/ 317163 w 789420"/>
                <a:gd name="connsiteY1" fmla="*/ 170090 h 520630"/>
                <a:gd name="connsiteX2" fmla="*/ 550525 w 789420"/>
                <a:gd name="connsiteY2" fmla="*/ 1021 h 520630"/>
                <a:gd name="connsiteX3" fmla="*/ 769600 w 789420"/>
                <a:gd name="connsiteY3" fmla="*/ 241527 h 520630"/>
                <a:gd name="connsiteX4" fmla="*/ 12363 w 789420"/>
                <a:gd name="connsiteY4" fmla="*/ 520134 h 520630"/>
                <a:gd name="connsiteX0" fmla="*/ 2107 w 782811"/>
                <a:gd name="connsiteY0" fmla="*/ 525966 h 526462"/>
                <a:gd name="connsiteX1" fmla="*/ 540269 w 782811"/>
                <a:gd name="connsiteY1" fmla="*/ 6853 h 526462"/>
                <a:gd name="connsiteX2" fmla="*/ 759344 w 782811"/>
                <a:gd name="connsiteY2" fmla="*/ 247359 h 526462"/>
                <a:gd name="connsiteX3" fmla="*/ 2107 w 782811"/>
                <a:gd name="connsiteY3" fmla="*/ 525966 h 526462"/>
                <a:gd name="connsiteX0" fmla="*/ 0 w 780704"/>
                <a:gd name="connsiteY0" fmla="*/ 525966 h 526462"/>
                <a:gd name="connsiteX1" fmla="*/ 538162 w 780704"/>
                <a:gd name="connsiteY1" fmla="*/ 6853 h 526462"/>
                <a:gd name="connsiteX2" fmla="*/ 757237 w 780704"/>
                <a:gd name="connsiteY2" fmla="*/ 247359 h 526462"/>
                <a:gd name="connsiteX3" fmla="*/ 0 w 780704"/>
                <a:gd name="connsiteY3" fmla="*/ 525966 h 526462"/>
                <a:gd name="connsiteX0" fmla="*/ 0 w 757237"/>
                <a:gd name="connsiteY0" fmla="*/ 519113 h 519609"/>
                <a:gd name="connsiteX1" fmla="*/ 538162 w 757237"/>
                <a:gd name="connsiteY1" fmla="*/ 0 h 519609"/>
                <a:gd name="connsiteX2" fmla="*/ 757237 w 757237"/>
                <a:gd name="connsiteY2" fmla="*/ 240506 h 519609"/>
                <a:gd name="connsiteX3" fmla="*/ 0 w 757237"/>
                <a:gd name="connsiteY3" fmla="*/ 519113 h 519609"/>
                <a:gd name="connsiteX0" fmla="*/ 0 w 757237"/>
                <a:gd name="connsiteY0" fmla="*/ 519113 h 519773"/>
                <a:gd name="connsiteX1" fmla="*/ 538162 w 757237"/>
                <a:gd name="connsiteY1" fmla="*/ 0 h 519773"/>
                <a:gd name="connsiteX2" fmla="*/ 757237 w 757237"/>
                <a:gd name="connsiteY2" fmla="*/ 240506 h 519773"/>
                <a:gd name="connsiteX3" fmla="*/ 0 w 757237"/>
                <a:gd name="connsiteY3" fmla="*/ 519113 h 519773"/>
                <a:gd name="connsiteX0" fmla="*/ 0 w 757237"/>
                <a:gd name="connsiteY0" fmla="*/ 519113 h 519485"/>
                <a:gd name="connsiteX1" fmla="*/ 538162 w 757237"/>
                <a:gd name="connsiteY1" fmla="*/ 0 h 519485"/>
                <a:gd name="connsiteX2" fmla="*/ 757237 w 757237"/>
                <a:gd name="connsiteY2" fmla="*/ 240506 h 519485"/>
                <a:gd name="connsiteX3" fmla="*/ 0 w 757237"/>
                <a:gd name="connsiteY3" fmla="*/ 519113 h 519485"/>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Lst>
              <a:ahLst/>
              <a:cxnLst>
                <a:cxn ang="0">
                  <a:pos x="connsiteX0" y="connsiteY0"/>
                </a:cxn>
                <a:cxn ang="0">
                  <a:pos x="connsiteX1" y="connsiteY1"/>
                </a:cxn>
                <a:cxn ang="0">
                  <a:pos x="connsiteX2" y="connsiteY2"/>
                </a:cxn>
                <a:cxn ang="0">
                  <a:pos x="connsiteX3" y="connsiteY3"/>
                </a:cxn>
              </a:cxnLst>
              <a:rect l="l" t="t" r="r" b="b"/>
              <a:pathLst>
                <a:path w="757237" h="519113">
                  <a:moveTo>
                    <a:pt x="0" y="519113"/>
                  </a:moveTo>
                  <a:lnTo>
                    <a:pt x="538162" y="0"/>
                  </a:lnTo>
                  <a:lnTo>
                    <a:pt x="757237" y="240506"/>
                  </a:lnTo>
                  <a:cubicBezTo>
                    <a:pt x="345281" y="305991"/>
                    <a:pt x="264319" y="348853"/>
                    <a:pt x="0" y="519113"/>
                  </a:cubicBezTo>
                  <a:close/>
                </a:path>
              </a:pathLst>
            </a:custGeom>
            <a:gradFill>
              <a:gsLst>
                <a:gs pos="75000">
                  <a:schemeClr val="accent1">
                    <a:lumMod val="20000"/>
                    <a:lumOff val="80000"/>
                  </a:schemeClr>
                </a:gs>
                <a:gs pos="38000">
                  <a:schemeClr val="bg1"/>
                </a:gs>
                <a:gs pos="100000">
                  <a:srgbClr val="EAE894"/>
                </a:gs>
              </a:gsLst>
              <a:lin ang="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sz="200" b="1" i="1">
                <a:solidFill>
                  <a:srgbClr val="FFFFFF"/>
                </a:solidFill>
              </a:endParaRPr>
            </a:p>
          </p:txBody>
        </p:sp>
        <p:sp>
          <p:nvSpPr>
            <p:cNvPr id="17" name="Freeform 16"/>
            <p:cNvSpPr/>
            <p:nvPr/>
          </p:nvSpPr>
          <p:spPr bwMode="auto">
            <a:xfrm>
              <a:off x="8612192" y="209311"/>
              <a:ext cx="336935" cy="101477"/>
            </a:xfrm>
            <a:custGeom>
              <a:avLst/>
              <a:gdLst>
                <a:gd name="connsiteX0" fmla="*/ 2106 w 782810"/>
                <a:gd name="connsiteY0" fmla="*/ 525966 h 530554"/>
                <a:gd name="connsiteX1" fmla="*/ 540268 w 782810"/>
                <a:gd name="connsiteY1" fmla="*/ 6853 h 530554"/>
                <a:gd name="connsiteX2" fmla="*/ 759343 w 782810"/>
                <a:gd name="connsiteY2" fmla="*/ 247359 h 530554"/>
                <a:gd name="connsiteX3" fmla="*/ 2106 w 782810"/>
                <a:gd name="connsiteY3" fmla="*/ 525966 h 530554"/>
                <a:gd name="connsiteX0" fmla="*/ 12363 w 789420"/>
                <a:gd name="connsiteY0" fmla="*/ 520134 h 520630"/>
                <a:gd name="connsiteX1" fmla="*/ 317163 w 789420"/>
                <a:gd name="connsiteY1" fmla="*/ 170090 h 520630"/>
                <a:gd name="connsiteX2" fmla="*/ 550525 w 789420"/>
                <a:gd name="connsiteY2" fmla="*/ 1021 h 520630"/>
                <a:gd name="connsiteX3" fmla="*/ 769600 w 789420"/>
                <a:gd name="connsiteY3" fmla="*/ 241527 h 520630"/>
                <a:gd name="connsiteX4" fmla="*/ 12363 w 789420"/>
                <a:gd name="connsiteY4" fmla="*/ 520134 h 520630"/>
                <a:gd name="connsiteX0" fmla="*/ 2107 w 782811"/>
                <a:gd name="connsiteY0" fmla="*/ 525966 h 526462"/>
                <a:gd name="connsiteX1" fmla="*/ 540269 w 782811"/>
                <a:gd name="connsiteY1" fmla="*/ 6853 h 526462"/>
                <a:gd name="connsiteX2" fmla="*/ 759344 w 782811"/>
                <a:gd name="connsiteY2" fmla="*/ 247359 h 526462"/>
                <a:gd name="connsiteX3" fmla="*/ 2107 w 782811"/>
                <a:gd name="connsiteY3" fmla="*/ 525966 h 526462"/>
                <a:gd name="connsiteX0" fmla="*/ 0 w 780704"/>
                <a:gd name="connsiteY0" fmla="*/ 525966 h 526462"/>
                <a:gd name="connsiteX1" fmla="*/ 538162 w 780704"/>
                <a:gd name="connsiteY1" fmla="*/ 6853 h 526462"/>
                <a:gd name="connsiteX2" fmla="*/ 757237 w 780704"/>
                <a:gd name="connsiteY2" fmla="*/ 247359 h 526462"/>
                <a:gd name="connsiteX3" fmla="*/ 0 w 780704"/>
                <a:gd name="connsiteY3" fmla="*/ 525966 h 526462"/>
                <a:gd name="connsiteX0" fmla="*/ 0 w 757237"/>
                <a:gd name="connsiteY0" fmla="*/ 519113 h 519609"/>
                <a:gd name="connsiteX1" fmla="*/ 538162 w 757237"/>
                <a:gd name="connsiteY1" fmla="*/ 0 h 519609"/>
                <a:gd name="connsiteX2" fmla="*/ 757237 w 757237"/>
                <a:gd name="connsiteY2" fmla="*/ 240506 h 519609"/>
                <a:gd name="connsiteX3" fmla="*/ 0 w 757237"/>
                <a:gd name="connsiteY3" fmla="*/ 519113 h 519609"/>
                <a:gd name="connsiteX0" fmla="*/ 0 w 757237"/>
                <a:gd name="connsiteY0" fmla="*/ 519113 h 519773"/>
                <a:gd name="connsiteX1" fmla="*/ 538162 w 757237"/>
                <a:gd name="connsiteY1" fmla="*/ 0 h 519773"/>
                <a:gd name="connsiteX2" fmla="*/ 757237 w 757237"/>
                <a:gd name="connsiteY2" fmla="*/ 240506 h 519773"/>
                <a:gd name="connsiteX3" fmla="*/ 0 w 757237"/>
                <a:gd name="connsiteY3" fmla="*/ 519113 h 519773"/>
                <a:gd name="connsiteX0" fmla="*/ 0 w 757237"/>
                <a:gd name="connsiteY0" fmla="*/ 519113 h 519485"/>
                <a:gd name="connsiteX1" fmla="*/ 538162 w 757237"/>
                <a:gd name="connsiteY1" fmla="*/ 0 h 519485"/>
                <a:gd name="connsiteX2" fmla="*/ 757237 w 757237"/>
                <a:gd name="connsiteY2" fmla="*/ 240506 h 519485"/>
                <a:gd name="connsiteX3" fmla="*/ 0 w 757237"/>
                <a:gd name="connsiteY3" fmla="*/ 519113 h 519485"/>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890587"/>
                <a:gd name="connsiteY0" fmla="*/ 66676 h 247668"/>
                <a:gd name="connsiteX1" fmla="*/ 671512 w 890587"/>
                <a:gd name="connsiteY1" fmla="*/ 0 h 247668"/>
                <a:gd name="connsiteX2" fmla="*/ 890587 w 890587"/>
                <a:gd name="connsiteY2" fmla="*/ 240506 h 247668"/>
                <a:gd name="connsiteX3" fmla="*/ 0 w 890587"/>
                <a:gd name="connsiteY3" fmla="*/ 66676 h 247668"/>
                <a:gd name="connsiteX0" fmla="*/ 0 w 890587"/>
                <a:gd name="connsiteY0" fmla="*/ 66676 h 250240"/>
                <a:gd name="connsiteX1" fmla="*/ 671512 w 890587"/>
                <a:gd name="connsiteY1" fmla="*/ 0 h 250240"/>
                <a:gd name="connsiteX2" fmla="*/ 890587 w 890587"/>
                <a:gd name="connsiteY2" fmla="*/ 240506 h 250240"/>
                <a:gd name="connsiteX3" fmla="*/ 0 w 890587"/>
                <a:gd name="connsiteY3" fmla="*/ 66676 h 250240"/>
                <a:gd name="connsiteX0" fmla="*/ 0 w 890587"/>
                <a:gd name="connsiteY0" fmla="*/ 59533 h 243097"/>
                <a:gd name="connsiteX1" fmla="*/ 407193 w 890587"/>
                <a:gd name="connsiteY1" fmla="*/ 0 h 243097"/>
                <a:gd name="connsiteX2" fmla="*/ 890587 w 890587"/>
                <a:gd name="connsiteY2" fmla="*/ 233363 h 243097"/>
                <a:gd name="connsiteX3" fmla="*/ 0 w 890587"/>
                <a:gd name="connsiteY3" fmla="*/ 59533 h 243097"/>
                <a:gd name="connsiteX0" fmla="*/ 0 w 604837"/>
                <a:gd name="connsiteY0" fmla="*/ 59533 h 199408"/>
                <a:gd name="connsiteX1" fmla="*/ 407193 w 604837"/>
                <a:gd name="connsiteY1" fmla="*/ 0 h 199408"/>
                <a:gd name="connsiteX2" fmla="*/ 604837 w 604837"/>
                <a:gd name="connsiteY2" fmla="*/ 188119 h 199408"/>
                <a:gd name="connsiteX3" fmla="*/ 0 w 604837"/>
                <a:gd name="connsiteY3" fmla="*/ 59533 h 199408"/>
                <a:gd name="connsiteX0" fmla="*/ 0 w 604837"/>
                <a:gd name="connsiteY0" fmla="*/ 59533 h 188119"/>
                <a:gd name="connsiteX1" fmla="*/ 407193 w 604837"/>
                <a:gd name="connsiteY1" fmla="*/ 0 h 188119"/>
                <a:gd name="connsiteX2" fmla="*/ 604837 w 604837"/>
                <a:gd name="connsiteY2" fmla="*/ 188119 h 188119"/>
                <a:gd name="connsiteX3" fmla="*/ 0 w 604837"/>
                <a:gd name="connsiteY3" fmla="*/ 59533 h 188119"/>
                <a:gd name="connsiteX0" fmla="*/ 0 w 604837"/>
                <a:gd name="connsiteY0" fmla="*/ 65715 h 194301"/>
                <a:gd name="connsiteX1" fmla="*/ 407193 w 604837"/>
                <a:gd name="connsiteY1" fmla="*/ 6182 h 194301"/>
                <a:gd name="connsiteX2" fmla="*/ 604837 w 604837"/>
                <a:gd name="connsiteY2" fmla="*/ 194301 h 194301"/>
                <a:gd name="connsiteX3" fmla="*/ 0 w 604837"/>
                <a:gd name="connsiteY3" fmla="*/ 65715 h 194301"/>
                <a:gd name="connsiteX0" fmla="*/ 0 w 604837"/>
                <a:gd name="connsiteY0" fmla="*/ 65715 h 194301"/>
                <a:gd name="connsiteX1" fmla="*/ 407193 w 604837"/>
                <a:gd name="connsiteY1" fmla="*/ 6182 h 194301"/>
                <a:gd name="connsiteX2" fmla="*/ 604837 w 604837"/>
                <a:gd name="connsiteY2" fmla="*/ 194301 h 194301"/>
                <a:gd name="connsiteX3" fmla="*/ 0 w 604837"/>
                <a:gd name="connsiteY3" fmla="*/ 65715 h 194301"/>
                <a:gd name="connsiteX0" fmla="*/ 0 w 604837"/>
                <a:gd name="connsiteY0" fmla="*/ 59533 h 188119"/>
                <a:gd name="connsiteX1" fmla="*/ 407193 w 604837"/>
                <a:gd name="connsiteY1" fmla="*/ 0 h 188119"/>
                <a:gd name="connsiteX2" fmla="*/ 604837 w 604837"/>
                <a:gd name="connsiteY2" fmla="*/ 188119 h 188119"/>
                <a:gd name="connsiteX3" fmla="*/ 0 w 604837"/>
                <a:gd name="connsiteY3" fmla="*/ 59533 h 188119"/>
                <a:gd name="connsiteX0" fmla="*/ 0 w 604837"/>
                <a:gd name="connsiteY0" fmla="*/ 61914 h 190500"/>
                <a:gd name="connsiteX1" fmla="*/ 414336 w 604837"/>
                <a:gd name="connsiteY1" fmla="*/ 0 h 190500"/>
                <a:gd name="connsiteX2" fmla="*/ 604837 w 604837"/>
                <a:gd name="connsiteY2" fmla="*/ 190500 h 190500"/>
                <a:gd name="connsiteX3" fmla="*/ 0 w 604837"/>
                <a:gd name="connsiteY3" fmla="*/ 61914 h 190500"/>
                <a:gd name="connsiteX0" fmla="*/ 0 w 607219"/>
                <a:gd name="connsiteY0" fmla="*/ 64295 h 190500"/>
                <a:gd name="connsiteX1" fmla="*/ 416718 w 607219"/>
                <a:gd name="connsiteY1" fmla="*/ 0 h 190500"/>
                <a:gd name="connsiteX2" fmla="*/ 607219 w 607219"/>
                <a:gd name="connsiteY2" fmla="*/ 190500 h 190500"/>
                <a:gd name="connsiteX3" fmla="*/ 0 w 607219"/>
                <a:gd name="connsiteY3" fmla="*/ 64295 h 190500"/>
              </a:gdLst>
              <a:ahLst/>
              <a:cxnLst>
                <a:cxn ang="0">
                  <a:pos x="connsiteX0" y="connsiteY0"/>
                </a:cxn>
                <a:cxn ang="0">
                  <a:pos x="connsiteX1" y="connsiteY1"/>
                </a:cxn>
                <a:cxn ang="0">
                  <a:pos x="connsiteX2" y="connsiteY2"/>
                </a:cxn>
                <a:cxn ang="0">
                  <a:pos x="connsiteX3" y="connsiteY3"/>
                </a:cxn>
              </a:cxnLst>
              <a:rect l="l" t="t" r="r" b="b"/>
              <a:pathLst>
                <a:path w="607219" h="190500">
                  <a:moveTo>
                    <a:pt x="0" y="64295"/>
                  </a:moveTo>
                  <a:lnTo>
                    <a:pt x="416718" y="0"/>
                  </a:lnTo>
                  <a:lnTo>
                    <a:pt x="607219" y="190500"/>
                  </a:lnTo>
                  <a:cubicBezTo>
                    <a:pt x="347663" y="101204"/>
                    <a:pt x="166688" y="60723"/>
                    <a:pt x="0" y="64295"/>
                  </a:cubicBezTo>
                  <a:close/>
                </a:path>
              </a:pathLst>
            </a:custGeom>
            <a:gradFill>
              <a:gsLst>
                <a:gs pos="75000">
                  <a:schemeClr val="accent1">
                    <a:lumMod val="20000"/>
                    <a:lumOff val="80000"/>
                  </a:schemeClr>
                </a:gs>
                <a:gs pos="38000">
                  <a:schemeClr val="bg1"/>
                </a:gs>
                <a:gs pos="100000">
                  <a:srgbClr val="EAE894"/>
                </a:gs>
              </a:gsLst>
              <a:lin ang="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sz="200" b="1" i="1">
                <a:solidFill>
                  <a:srgbClr val="FFFFFF"/>
                </a:solidFill>
              </a:endParaRPr>
            </a:p>
          </p:txBody>
        </p:sp>
      </p:grpSp>
      <p:sp>
        <p:nvSpPr>
          <p:cNvPr id="18" name="Freeform 29"/>
          <p:cNvSpPr>
            <a:spLocks/>
          </p:cNvSpPr>
          <p:nvPr userDrawn="1"/>
        </p:nvSpPr>
        <p:spPr bwMode="auto">
          <a:xfrm rot="10800000">
            <a:off x="-1588" y="6354763"/>
            <a:ext cx="9142413" cy="447675"/>
          </a:xfrm>
          <a:custGeom>
            <a:avLst/>
            <a:gdLst>
              <a:gd name="T0" fmla="*/ 0 w 19142"/>
              <a:gd name="T1" fmla="*/ 0 h 1828"/>
              <a:gd name="T2" fmla="*/ 19142 w 19142"/>
              <a:gd name="T3" fmla="*/ 0 h 1828"/>
              <a:gd name="T4" fmla="*/ 19142 w 19142"/>
              <a:gd name="T5" fmla="*/ 1410 h 1828"/>
              <a:gd name="T6" fmla="*/ 0 w 19142"/>
              <a:gd name="T7" fmla="*/ 1410 h 1828"/>
              <a:gd name="T8" fmla="*/ 0 w 19142"/>
              <a:gd name="T9" fmla="*/ 0 h 1828"/>
              <a:gd name="connsiteX0" fmla="*/ 0 w 10000"/>
              <a:gd name="connsiteY0" fmla="*/ 0 h 8757"/>
              <a:gd name="connsiteX1" fmla="*/ 10000 w 10000"/>
              <a:gd name="connsiteY1" fmla="*/ 0 h 8757"/>
              <a:gd name="connsiteX2" fmla="*/ 10000 w 10000"/>
              <a:gd name="connsiteY2" fmla="*/ 7713 h 8757"/>
              <a:gd name="connsiteX3" fmla="*/ 0 w 10000"/>
              <a:gd name="connsiteY3" fmla="*/ 7713 h 8757"/>
              <a:gd name="connsiteX4" fmla="*/ 0 w 10000"/>
              <a:gd name="connsiteY4" fmla="*/ 0 h 8757"/>
              <a:gd name="connsiteX0" fmla="*/ 0 w 10000"/>
              <a:gd name="connsiteY0" fmla="*/ 0 h 10234"/>
              <a:gd name="connsiteX1" fmla="*/ 10000 w 10000"/>
              <a:gd name="connsiteY1" fmla="*/ 0 h 10234"/>
              <a:gd name="connsiteX2" fmla="*/ 10000 w 10000"/>
              <a:gd name="connsiteY2" fmla="*/ 8808 h 10234"/>
              <a:gd name="connsiteX3" fmla="*/ 0 w 10000"/>
              <a:gd name="connsiteY3" fmla="*/ 8808 h 10234"/>
              <a:gd name="connsiteX4" fmla="*/ 0 w 10000"/>
              <a:gd name="connsiteY4" fmla="*/ 0 h 10234"/>
              <a:gd name="connsiteX0" fmla="*/ 18 w 10018"/>
              <a:gd name="connsiteY0" fmla="*/ 0 h 8808"/>
              <a:gd name="connsiteX1" fmla="*/ 10018 w 10018"/>
              <a:gd name="connsiteY1" fmla="*/ 0 h 8808"/>
              <a:gd name="connsiteX2" fmla="*/ 10018 w 10018"/>
              <a:gd name="connsiteY2" fmla="*/ 8808 h 8808"/>
              <a:gd name="connsiteX3" fmla="*/ 0 w 10018"/>
              <a:gd name="connsiteY3" fmla="*/ 3305 h 8808"/>
              <a:gd name="connsiteX4" fmla="*/ 18 w 10018"/>
              <a:gd name="connsiteY4" fmla="*/ 0 h 8808"/>
              <a:gd name="connsiteX0" fmla="*/ 18 w 10000"/>
              <a:gd name="connsiteY0" fmla="*/ 0 h 6395"/>
              <a:gd name="connsiteX1" fmla="*/ 10000 w 10000"/>
              <a:gd name="connsiteY1" fmla="*/ 0 h 6395"/>
              <a:gd name="connsiteX2" fmla="*/ 9824 w 10000"/>
              <a:gd name="connsiteY2" fmla="*/ 6395 h 6395"/>
              <a:gd name="connsiteX3" fmla="*/ 0 w 10000"/>
              <a:gd name="connsiteY3" fmla="*/ 3752 h 6395"/>
              <a:gd name="connsiteX4" fmla="*/ 18 w 10000"/>
              <a:gd name="connsiteY4" fmla="*/ 0 h 6395"/>
              <a:gd name="connsiteX0" fmla="*/ 18 w 10000"/>
              <a:gd name="connsiteY0" fmla="*/ 0 h 10266"/>
              <a:gd name="connsiteX1" fmla="*/ 10000 w 10000"/>
              <a:gd name="connsiteY1" fmla="*/ 0 h 10266"/>
              <a:gd name="connsiteX2" fmla="*/ 9933 w 10000"/>
              <a:gd name="connsiteY2" fmla="*/ 10266 h 10266"/>
              <a:gd name="connsiteX3" fmla="*/ 0 w 10000"/>
              <a:gd name="connsiteY3" fmla="*/ 5867 h 10266"/>
              <a:gd name="connsiteX4" fmla="*/ 18 w 10000"/>
              <a:gd name="connsiteY4" fmla="*/ 0 h 10266"/>
              <a:gd name="connsiteX0" fmla="*/ 18 w 10000"/>
              <a:gd name="connsiteY0" fmla="*/ 0 h 10266"/>
              <a:gd name="connsiteX1" fmla="*/ 10000 w 10000"/>
              <a:gd name="connsiteY1" fmla="*/ 0 h 10266"/>
              <a:gd name="connsiteX2" fmla="*/ 9933 w 10000"/>
              <a:gd name="connsiteY2" fmla="*/ 10266 h 10266"/>
              <a:gd name="connsiteX3" fmla="*/ 0 w 10000"/>
              <a:gd name="connsiteY3" fmla="*/ 5867 h 10266"/>
              <a:gd name="connsiteX4" fmla="*/ 18 w 10000"/>
              <a:gd name="connsiteY4" fmla="*/ 0 h 10266"/>
              <a:gd name="connsiteX0" fmla="*/ 18 w 9938"/>
              <a:gd name="connsiteY0" fmla="*/ 200 h 10466"/>
              <a:gd name="connsiteX1" fmla="*/ 9938 w 9938"/>
              <a:gd name="connsiteY1" fmla="*/ 0 h 10466"/>
              <a:gd name="connsiteX2" fmla="*/ 9933 w 9938"/>
              <a:gd name="connsiteY2" fmla="*/ 10466 h 10466"/>
              <a:gd name="connsiteX3" fmla="*/ 0 w 9938"/>
              <a:gd name="connsiteY3" fmla="*/ 6067 h 10466"/>
              <a:gd name="connsiteX4" fmla="*/ 18 w 9938"/>
              <a:gd name="connsiteY4" fmla="*/ 200 h 10466"/>
              <a:gd name="connsiteX0" fmla="*/ 18 w 10001"/>
              <a:gd name="connsiteY0" fmla="*/ 191 h 10000"/>
              <a:gd name="connsiteX1" fmla="*/ 10000 w 10001"/>
              <a:gd name="connsiteY1" fmla="*/ 0 h 10000"/>
              <a:gd name="connsiteX2" fmla="*/ 9995 w 10001"/>
              <a:gd name="connsiteY2" fmla="*/ 10000 h 10000"/>
              <a:gd name="connsiteX3" fmla="*/ 0 w 10001"/>
              <a:gd name="connsiteY3" fmla="*/ 5797 h 10000"/>
              <a:gd name="connsiteX4" fmla="*/ 18 w 10001"/>
              <a:gd name="connsiteY4" fmla="*/ 19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000">
                <a:moveTo>
                  <a:pt x="18" y="191"/>
                </a:moveTo>
                <a:lnTo>
                  <a:pt x="10000" y="0"/>
                </a:lnTo>
                <a:cubicBezTo>
                  <a:pt x="10004" y="10116"/>
                  <a:pt x="9998" y="6051"/>
                  <a:pt x="9995" y="10000"/>
                </a:cubicBezTo>
                <a:cubicBezTo>
                  <a:pt x="5205" y="188"/>
                  <a:pt x="5763" y="14551"/>
                  <a:pt x="0" y="5797"/>
                </a:cubicBezTo>
                <a:cubicBezTo>
                  <a:pt x="6" y="3928"/>
                  <a:pt x="12" y="2060"/>
                  <a:pt x="18" y="191"/>
                </a:cubicBezTo>
                <a:close/>
              </a:path>
            </a:pathLst>
          </a:custGeom>
          <a:solidFill>
            <a:schemeClr val="accent6">
              <a:lumMod val="20000"/>
              <a:lumOff val="80000"/>
            </a:schemeClr>
          </a:solidFill>
          <a:ln>
            <a:noFill/>
          </a:ln>
          <a:effectLst/>
        </p:spPr>
        <p:txBody>
          <a:bodyPr/>
          <a:lstStyle/>
          <a:p>
            <a:pPr fontAlgn="base">
              <a:spcBef>
                <a:spcPct val="0"/>
              </a:spcBef>
              <a:spcAft>
                <a:spcPct val="0"/>
              </a:spcAft>
              <a:defRPr/>
            </a:pPr>
            <a:endParaRPr lang="en-US" sz="1200" b="1" i="1" dirty="0">
              <a:solidFill>
                <a:srgbClr val="FFFFFF"/>
              </a:solidFill>
            </a:endParaRPr>
          </a:p>
        </p:txBody>
      </p:sp>
      <p:sp>
        <p:nvSpPr>
          <p:cNvPr id="1032" name="Freeform 34"/>
          <p:cNvSpPr>
            <a:spLocks/>
          </p:cNvSpPr>
          <p:nvPr userDrawn="1"/>
        </p:nvSpPr>
        <p:spPr bwMode="auto">
          <a:xfrm>
            <a:off x="-3175" y="6507163"/>
            <a:ext cx="9150350" cy="360362"/>
          </a:xfrm>
          <a:custGeom>
            <a:avLst/>
            <a:gdLst>
              <a:gd name="T0" fmla="*/ 2147483647 w 10000"/>
              <a:gd name="T1" fmla="*/ 2147483647 h 9700"/>
              <a:gd name="T2" fmla="*/ 2147483647 w 10000"/>
              <a:gd name="T3" fmla="*/ 2147483647 h 9700"/>
              <a:gd name="T4" fmla="*/ 0 w 10000"/>
              <a:gd name="T5" fmla="*/ 2147483647 h 9700"/>
              <a:gd name="T6" fmla="*/ 2147483647 w 10000"/>
              <a:gd name="T7" fmla="*/ 2147483647 h 9700"/>
              <a:gd name="T8" fmla="*/ 2147483647 w 10000"/>
              <a:gd name="T9" fmla="*/ 2147483647 h 97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9700">
                <a:moveTo>
                  <a:pt x="9999" y="9658"/>
                </a:moveTo>
                <a:lnTo>
                  <a:pt x="1" y="9700"/>
                </a:lnTo>
                <a:cubicBezTo>
                  <a:pt x="1" y="6888"/>
                  <a:pt x="0" y="3947"/>
                  <a:pt x="0" y="1134"/>
                </a:cubicBezTo>
                <a:cubicBezTo>
                  <a:pt x="6062" y="16453"/>
                  <a:pt x="4380" y="-7768"/>
                  <a:pt x="10000" y="2735"/>
                </a:cubicBezTo>
                <a:cubicBezTo>
                  <a:pt x="10001" y="4990"/>
                  <a:pt x="9998" y="7405"/>
                  <a:pt x="9999" y="9658"/>
                </a:cubicBezTo>
                <a:close/>
              </a:path>
            </a:pathLst>
          </a:custGeom>
          <a:gradFill rotWithShape="0">
            <a:gsLst>
              <a:gs pos="0">
                <a:srgbClr val="012D52"/>
              </a:gs>
              <a:gs pos="28000">
                <a:srgbClr val="012D52"/>
              </a:gs>
              <a:gs pos="44000">
                <a:srgbClr val="015499"/>
              </a:gs>
              <a:gs pos="100000">
                <a:srgbClr val="012D52"/>
              </a:gs>
            </a:gsLst>
            <a:lin ang="10800000"/>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b="1" i="1" dirty="0">
              <a:solidFill>
                <a:srgbClr val="FFFFFF"/>
              </a:solidFill>
            </a:endParaRPr>
          </a:p>
        </p:txBody>
      </p:sp>
    </p:spTree>
    <p:extLst>
      <p:ext uri="{BB962C8B-B14F-4D97-AF65-F5344CB8AC3E}">
        <p14:creationId xmlns:p14="http://schemas.microsoft.com/office/powerpoint/2010/main" val="3150367390"/>
      </p:ext>
    </p:extLst>
  </p:cSld>
  <p:clrMap bg1="dk1" tx1="lt1" bg2="dk2" tx2="lt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Lst>
  <p:timing>
    <p:tnLst>
      <p:par>
        <p:cTn id="1" dur="indefinite" restart="never" nodeType="tmRoot"/>
      </p:par>
    </p:tnLst>
  </p:timing>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r>
              <a:rPr lang="it-IT" smtClean="0">
                <a:solidFill>
                  <a:srgbClr val="000000"/>
                </a:solidFill>
              </a:rPr>
              <a:t>Introduction on Particle Accelerators - C. Biscari</a:t>
            </a:r>
            <a:endParaRPr 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64880DF-4593-4599-9BC6-0052B0A23B11}" type="slidenum">
              <a:rPr lang="it-IT">
                <a:solidFill>
                  <a:srgbClr val="000000"/>
                </a:solidFill>
              </a:rPr>
              <a:pPr fontAlgn="base">
                <a:spcBef>
                  <a:spcPct val="0"/>
                </a:spcBef>
                <a:spcAft>
                  <a:spcPct val="0"/>
                </a:spcAft>
              </a:pPr>
              <a:t>‹#›</a:t>
            </a:fld>
            <a:endParaRPr lang="it-IT">
              <a:solidFill>
                <a:srgbClr val="000000"/>
              </a:solidFill>
            </a:endParaRPr>
          </a:p>
        </p:txBody>
      </p:sp>
    </p:spTree>
    <p:extLst>
      <p:ext uri="{BB962C8B-B14F-4D97-AF65-F5344CB8AC3E}">
        <p14:creationId xmlns:p14="http://schemas.microsoft.com/office/powerpoint/2010/main" val="4105865377"/>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Lst>
  <p:transition/>
  <p:hf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666FF"/>
            </a:gs>
            <a:gs pos="50000">
              <a:schemeClr val="hlink"/>
            </a:gs>
            <a:gs pos="100000">
              <a:srgbClr val="6666FF"/>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138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fontAlgn="base">
              <a:spcBef>
                <a:spcPct val="0"/>
              </a:spcBef>
              <a:spcAft>
                <a:spcPct val="0"/>
              </a:spcAft>
            </a:pPr>
            <a:endParaRPr lang="en-US" altLang="en-US">
              <a:solidFill>
                <a:srgbClr val="000000"/>
              </a:solidFill>
            </a:endParaRPr>
          </a:p>
        </p:txBody>
      </p:sp>
      <p:sp>
        <p:nvSpPr>
          <p:cNvPr id="10138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fontAlgn="base">
              <a:spcBef>
                <a:spcPct val="0"/>
              </a:spcBef>
              <a:spcAft>
                <a:spcPct val="0"/>
              </a:spcAft>
            </a:pPr>
            <a:r>
              <a:rPr lang="en-US" altLang="en-US" smtClean="0">
                <a:solidFill>
                  <a:srgbClr val="000000"/>
                </a:solidFill>
              </a:rPr>
              <a:t>Introduction on Particle Accelerators - C. Biscari</a:t>
            </a:r>
            <a:endParaRPr lang="en-US" altLang="en-US">
              <a:solidFill>
                <a:srgbClr val="000000"/>
              </a:solidFill>
            </a:endParaRPr>
          </a:p>
        </p:txBody>
      </p:sp>
      <p:sp>
        <p:nvSpPr>
          <p:cNvPr id="10138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fontAlgn="base">
              <a:spcBef>
                <a:spcPct val="0"/>
              </a:spcBef>
              <a:spcAft>
                <a:spcPct val="0"/>
              </a:spcAft>
            </a:pPr>
            <a:fld id="{AD70CE2F-7178-4917-95A7-8B8340008648}"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42030692"/>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ransition/>
  <p:hf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18" charset="0"/>
        </a:defRPr>
      </a:lvl2pPr>
      <a:lvl3pPr algn="ctr" rtl="0" fontAlgn="base">
        <a:spcBef>
          <a:spcPct val="0"/>
        </a:spcBef>
        <a:spcAft>
          <a:spcPct val="0"/>
        </a:spcAft>
        <a:defRPr sz="4400">
          <a:solidFill>
            <a:schemeClr val="tx2"/>
          </a:solidFill>
          <a:latin typeface="Times" pitchFamily="18" charset="0"/>
        </a:defRPr>
      </a:lvl3pPr>
      <a:lvl4pPr algn="ctr" rtl="0" fontAlgn="base">
        <a:spcBef>
          <a:spcPct val="0"/>
        </a:spcBef>
        <a:spcAft>
          <a:spcPct val="0"/>
        </a:spcAft>
        <a:defRPr sz="4400">
          <a:solidFill>
            <a:schemeClr val="tx2"/>
          </a:solidFill>
          <a:latin typeface="Times" pitchFamily="18" charset="0"/>
        </a:defRPr>
      </a:lvl4pPr>
      <a:lvl5pPr algn="ctr" rtl="0" fontAlgn="base">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94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GB">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r>
              <a:rPr lang="en-GB">
                <a:solidFill>
                  <a:srgbClr val="000000"/>
                </a:solidFill>
              </a:rPr>
              <a:t>Introduction on Particle Accelerators - C. Biscari</a:t>
            </a: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FDD7BE49-D71F-49CF-8650-E78B5FA6C42E}" type="slidenum">
              <a:rPr lang="en-GB">
                <a:solidFill>
                  <a:srgbClr val="000000"/>
                </a:solidFill>
              </a:rPr>
              <a:pPr fontAlgn="base">
                <a:spcBef>
                  <a:spcPct val="0"/>
                </a:spcBef>
                <a:spcAft>
                  <a:spcPct val="0"/>
                </a:spcAft>
                <a:defRPr/>
              </a:pPr>
              <a:t>‹#›</a:t>
            </a:fld>
            <a:endParaRPr lang="en-GB">
              <a:solidFill>
                <a:srgbClr val="000000"/>
              </a:solidFill>
            </a:endParaRPr>
          </a:p>
        </p:txBody>
      </p:sp>
    </p:spTree>
    <p:extLst>
      <p:ext uri="{BB962C8B-B14F-4D97-AF65-F5344CB8AC3E}">
        <p14:creationId xmlns:p14="http://schemas.microsoft.com/office/powerpoint/2010/main" val="4027026344"/>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transition/>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434" name="Title Placeholder 2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wrap="square" lIns="91440" tIns="45720" rIns="91440" bIns="45720" numCol="1" anchor="b" anchorCtr="0" compatLnSpc="1">
            <a:prstTxWarp prst="textNoShape">
              <a:avLst/>
            </a:prstTxWarp>
          </a:bodyPr>
          <a:lstStyle>
            <a:lvl1pPr>
              <a:defRPr sz="1200" smtClean="0">
                <a:solidFill>
                  <a:srgbClr val="BCBCBC"/>
                </a:solidFill>
              </a:defRPr>
            </a:lvl1pPr>
          </a:lstStyle>
          <a:p>
            <a:pPr fontAlgn="base">
              <a:spcBef>
                <a:spcPct val="0"/>
              </a:spcBef>
              <a:spcAft>
                <a:spcPct val="0"/>
              </a:spcAft>
              <a:defRPr/>
            </a:pPr>
            <a:endParaRPr lang="en-US" altLang="en-US">
              <a:latin typeface="Arial" pitchFamily="34" charset="0"/>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wrap="square" lIns="91440" tIns="45720" rIns="91440" bIns="45720" numCol="1" anchor="b" anchorCtr="0" compatLnSpc="1">
            <a:prstTxWarp prst="textNoShape">
              <a:avLst/>
            </a:prstTxWarp>
          </a:bodyPr>
          <a:lstStyle>
            <a:lvl1pPr algn="ctr">
              <a:defRPr sz="1200" smtClean="0">
                <a:solidFill>
                  <a:srgbClr val="BCBCBC"/>
                </a:solidFill>
              </a:defRPr>
            </a:lvl1pPr>
          </a:lstStyle>
          <a:p>
            <a:pPr fontAlgn="base">
              <a:spcBef>
                <a:spcPct val="0"/>
              </a:spcBef>
              <a:spcAft>
                <a:spcPct val="0"/>
              </a:spcAft>
              <a:defRPr/>
            </a:pPr>
            <a:r>
              <a:rPr lang="en-US" altLang="en-US">
                <a:latin typeface="Arial" pitchFamily="34" charset="0"/>
              </a:rPr>
              <a:t>Introduction on Particle Accelerators - C. Biscari</a:t>
            </a: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latin typeface="Arial" charset="0"/>
              </a:defRPr>
            </a:lvl1pPr>
          </a:lstStyle>
          <a:p>
            <a:pPr fontAlgn="base">
              <a:spcBef>
                <a:spcPct val="0"/>
              </a:spcBef>
              <a:spcAft>
                <a:spcPct val="0"/>
              </a:spcAft>
              <a:defRPr/>
            </a:pPr>
            <a:fld id="{C38B7841-D375-4FA7-9BD7-764AD07D12B9}" type="slidenum">
              <a:rPr lang="en-US" altLang="en-US">
                <a:solidFill>
                  <a:srgbClr val="FFFFFF">
                    <a:shade val="50000"/>
                  </a:srgbClr>
                </a:solidFill>
              </a:rPr>
              <a:pPr fontAlgn="base">
                <a:spcBef>
                  <a:spcPct val="0"/>
                </a:spcBef>
                <a:spcAft>
                  <a:spcPct val="0"/>
                </a:spcAft>
                <a:defRPr/>
              </a:pPr>
              <a:t>‹#›</a:t>
            </a:fld>
            <a:endParaRPr lang="en-US" altLang="en-US">
              <a:solidFill>
                <a:srgbClr val="FFFFFF">
                  <a:shade val="50000"/>
                </a:srgbClr>
              </a:solidFill>
            </a:endParaRPr>
          </a:p>
        </p:txBody>
      </p:sp>
      <p:pic>
        <p:nvPicPr>
          <p:cNvPr id="18439" name="Picture 1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534400" y="152400"/>
            <a:ext cx="5175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754333"/>
      </p:ext>
    </p:extLst>
  </p:cSld>
  <p:clrMap bg1="dk2" tx1="lt1" bg2="dk1" tx2="lt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transition/>
  <p:hf hdr="0" dt="0"/>
  <p:txStyles>
    <p:titleStyle>
      <a:lvl1pPr algn="ctr" rtl="0" eaLnBrk="0" fontAlgn="base" hangingPunct="0">
        <a:spcBef>
          <a:spcPct val="0"/>
        </a:spcBef>
        <a:spcAft>
          <a:spcPct val="0"/>
        </a:spcAft>
        <a:defRPr sz="4100" b="1">
          <a:solidFill>
            <a:schemeClr val="tx1"/>
          </a:solidFill>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a:solidFill>
            <a:schemeClr val="tx1"/>
          </a:solidFill>
          <a:latin typeface="+mn-lt"/>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a:solidFill>
            <a:schemeClr val="tx1"/>
          </a:solidFill>
          <a:latin typeface="+mn-lt"/>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a:solidFill>
            <a:schemeClr val="tx1"/>
          </a:solidFill>
          <a:latin typeface="+mn-lt"/>
        </a:defRPr>
      </a:lvl4pPr>
      <a:lvl5pPr marL="1544638" indent="-182563" algn="l" rtl="0" eaLnBrk="0" fontAlgn="base" hangingPunct="0">
        <a:spcBef>
          <a:spcPct val="20000"/>
        </a:spcBef>
        <a:spcAft>
          <a:spcPct val="0"/>
        </a:spcAft>
        <a:buClr>
          <a:schemeClr val="tx1"/>
        </a:buClr>
        <a:buFont typeface="Wingdings 2" pitchFamily="18" charset="2"/>
        <a:buChar char=""/>
        <a:defRPr sz="2000">
          <a:solidFill>
            <a:schemeClr val="tx1"/>
          </a:solidFill>
          <a:latin typeface="+mn-lt"/>
        </a:defRPr>
      </a:lvl5pPr>
      <a:lvl6pPr marL="2001838" indent="-182563" algn="l" rtl="0" fontAlgn="base">
        <a:spcBef>
          <a:spcPct val="20000"/>
        </a:spcBef>
        <a:spcAft>
          <a:spcPct val="0"/>
        </a:spcAft>
        <a:buClr>
          <a:schemeClr val="tx1"/>
        </a:buClr>
        <a:buFont typeface="Wingdings 2" pitchFamily="18" charset="2"/>
        <a:buChar char=""/>
        <a:defRPr sz="2000">
          <a:solidFill>
            <a:schemeClr val="tx1"/>
          </a:solidFill>
          <a:latin typeface="+mn-lt"/>
        </a:defRPr>
      </a:lvl6pPr>
      <a:lvl7pPr marL="2459038" indent="-182563" algn="l" rtl="0" fontAlgn="base">
        <a:spcBef>
          <a:spcPct val="20000"/>
        </a:spcBef>
        <a:spcAft>
          <a:spcPct val="0"/>
        </a:spcAft>
        <a:buClr>
          <a:schemeClr val="tx1"/>
        </a:buClr>
        <a:buFont typeface="Wingdings 2" pitchFamily="18" charset="2"/>
        <a:buChar char=""/>
        <a:defRPr sz="2000">
          <a:solidFill>
            <a:schemeClr val="tx1"/>
          </a:solidFill>
          <a:latin typeface="+mn-lt"/>
        </a:defRPr>
      </a:lvl7pPr>
      <a:lvl8pPr marL="2916238" indent="-182563" algn="l" rtl="0" fontAlgn="base">
        <a:spcBef>
          <a:spcPct val="20000"/>
        </a:spcBef>
        <a:spcAft>
          <a:spcPct val="0"/>
        </a:spcAft>
        <a:buClr>
          <a:schemeClr val="tx1"/>
        </a:buClr>
        <a:buFont typeface="Wingdings 2" pitchFamily="18" charset="2"/>
        <a:buChar char=""/>
        <a:defRPr sz="2000">
          <a:solidFill>
            <a:schemeClr val="tx1"/>
          </a:solidFill>
          <a:latin typeface="+mn-lt"/>
        </a:defRPr>
      </a:lvl8pPr>
      <a:lvl9pPr marL="3373438" indent="-182563" algn="l" rtl="0" fontAlgn="base">
        <a:spcBef>
          <a:spcPct val="20000"/>
        </a:spcBef>
        <a:spcAft>
          <a:spcPct val="0"/>
        </a:spcAft>
        <a:buClr>
          <a:schemeClr val="tx1"/>
        </a:buClr>
        <a:buFont typeface="Wingdings 2" pitchFamily="18"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371600" y="152400"/>
            <a:ext cx="6629400" cy="914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edit Master title style</a:t>
            </a:r>
          </a:p>
        </p:txBody>
      </p:sp>
      <p:sp>
        <p:nvSpPr>
          <p:cNvPr id="16387" name="Rectangle 3"/>
          <p:cNvSpPr>
            <a:spLocks noGrp="1" noChangeArrowheads="1"/>
          </p:cNvSpPr>
          <p:nvPr>
            <p:ph type="body" idx="1"/>
          </p:nvPr>
        </p:nvSpPr>
        <p:spPr bwMode="auto">
          <a:xfrm>
            <a:off x="381000" y="1447800"/>
            <a:ext cx="8534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6388" name="Picture 4"/>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800" y="228600"/>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5"/>
          <p:cNvSpPr>
            <a:spLocks noGrp="1" noChangeArrowheads="1"/>
          </p:cNvSpPr>
          <p:nvPr>
            <p:ph type="ftr" sz="quarter" idx="3"/>
          </p:nvPr>
        </p:nvSpPr>
        <p:spPr bwMode="auto">
          <a:xfrm>
            <a:off x="2555875" y="6597650"/>
            <a:ext cx="3816350"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smtClean="0"/>
            </a:lvl1pPr>
          </a:lstStyle>
          <a:p>
            <a:pPr fontAlgn="base">
              <a:spcBef>
                <a:spcPct val="0"/>
              </a:spcBef>
              <a:spcAft>
                <a:spcPct val="0"/>
              </a:spcAft>
              <a:defRPr/>
            </a:pPr>
            <a:r>
              <a:rPr lang="en-GB">
                <a:solidFill>
                  <a:srgbClr val="FFFFFF"/>
                </a:solidFill>
              </a:rPr>
              <a:t>Introduction on Particle Accelerators - C. Biscari</a:t>
            </a:r>
          </a:p>
        </p:txBody>
      </p:sp>
      <p:sp>
        <p:nvSpPr>
          <p:cNvPr id="37894" name="Rectangle 6"/>
          <p:cNvSpPr>
            <a:spLocks noGrp="1" noChangeArrowheads="1"/>
          </p:cNvSpPr>
          <p:nvPr>
            <p:ph type="sldNum" sz="quarter" idx="4"/>
          </p:nvPr>
        </p:nvSpPr>
        <p:spPr bwMode="auto">
          <a:xfrm>
            <a:off x="6553200" y="6597650"/>
            <a:ext cx="2133600"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latin typeface="Times New Roman" pitchFamily="18" charset="0"/>
              </a:defRPr>
            </a:lvl1pPr>
          </a:lstStyle>
          <a:p>
            <a:pPr fontAlgn="base">
              <a:spcBef>
                <a:spcPct val="0"/>
              </a:spcBef>
              <a:spcAft>
                <a:spcPct val="0"/>
              </a:spcAft>
              <a:defRPr/>
            </a:pPr>
            <a:fld id="{CE77A2B1-2FEC-4AD5-8140-249D37D75AF0}" type="slidenum">
              <a:rPr lang="en-GB">
                <a:solidFill>
                  <a:srgbClr val="FFFFFF"/>
                </a:solidFill>
              </a:rPr>
              <a:pPr fontAlgn="base">
                <a:spcBef>
                  <a:spcPct val="0"/>
                </a:spcBef>
                <a:spcAft>
                  <a:spcPct val="0"/>
                </a:spcAft>
                <a:defRPr/>
              </a:pPr>
              <a:t>‹#›</a:t>
            </a:fld>
            <a:endParaRPr lang="en-GB">
              <a:solidFill>
                <a:srgbClr val="FFFFFF"/>
              </a:solidFill>
            </a:endParaRPr>
          </a:p>
        </p:txBody>
      </p:sp>
    </p:spTree>
    <p:extLst>
      <p:ext uri="{BB962C8B-B14F-4D97-AF65-F5344CB8AC3E}">
        <p14:creationId xmlns:p14="http://schemas.microsoft.com/office/powerpoint/2010/main" val="741433189"/>
      </p:ext>
    </p:extLst>
  </p:cSld>
  <p:clrMap bg1="dk2" tx1="lt1" bg2="dk1" tx2="lt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ransition/>
  <p:hf hdr="0" dt="0"/>
  <p:txStyles>
    <p:titleStyle>
      <a:lvl1pPr algn="l" rtl="0" eaLnBrk="0" fontAlgn="base" hangingPunct="0">
        <a:spcBef>
          <a:spcPct val="0"/>
        </a:spcBef>
        <a:spcAft>
          <a:spcPct val="0"/>
        </a:spcAft>
        <a:defRPr sz="2800">
          <a:solidFill>
            <a:schemeClr val="hlink"/>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2800">
          <a:solidFill>
            <a:schemeClr val="hlink"/>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2800">
          <a:solidFill>
            <a:schemeClr val="hlink"/>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2800">
          <a:solidFill>
            <a:schemeClr val="hlink"/>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2800">
          <a:solidFill>
            <a:schemeClr val="hlink"/>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2800">
          <a:solidFill>
            <a:schemeClr val="hlink"/>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2800">
          <a:solidFill>
            <a:schemeClr val="hlink"/>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2800">
          <a:solidFill>
            <a:schemeClr val="hlink"/>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2800">
          <a:solidFill>
            <a:schemeClr val="hlink"/>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l"/>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120000"/>
        <a:buChar char="•"/>
        <a:defRPr sz="2000" b="1">
          <a:solidFill>
            <a:schemeClr val="hlink"/>
          </a:solidFill>
          <a:latin typeface="+mn-lt"/>
        </a:defRPr>
      </a:lvl2pPr>
      <a:lvl3pPr marL="1143000" indent="-228600" algn="l" rtl="0" eaLnBrk="0" fontAlgn="base" hangingPunct="0">
        <a:spcBef>
          <a:spcPct val="20000"/>
        </a:spcBef>
        <a:spcAft>
          <a:spcPct val="0"/>
        </a:spcAft>
        <a:buClr>
          <a:schemeClr val="tx2"/>
        </a:buClr>
        <a:buSzPct val="65000"/>
        <a:buFont typeface="Monotype Sorts" charset="2"/>
        <a:buChar char="u"/>
        <a:defRPr sz="2000">
          <a:solidFill>
            <a:schemeClr val="hlink"/>
          </a:solidFill>
          <a:latin typeface="+mn-lt"/>
        </a:defRPr>
      </a:lvl3pPr>
      <a:lvl4pPr marL="1600200" indent="-228600" algn="l" rtl="0" eaLnBrk="0" fontAlgn="base" hangingPunct="0">
        <a:spcBef>
          <a:spcPct val="20000"/>
        </a:spcBef>
        <a:spcAft>
          <a:spcPct val="0"/>
        </a:spcAft>
        <a:buClr>
          <a:schemeClr val="tx1"/>
        </a:buClr>
        <a:buSzPct val="65000"/>
        <a:buFont typeface="Monotype Sorts"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65000"/>
        <a:buFont typeface="Monotype Sorts" charset="2"/>
        <a:buChar char="u"/>
        <a:defRPr sz="2000">
          <a:solidFill>
            <a:schemeClr val="tx1"/>
          </a:solidFill>
          <a:latin typeface="+mn-lt"/>
        </a:defRPr>
      </a:lvl5pPr>
      <a:lvl6pPr marL="2514600" indent="-228600" algn="l" rtl="0" fontAlgn="base">
        <a:spcBef>
          <a:spcPct val="20000"/>
        </a:spcBef>
        <a:spcAft>
          <a:spcPct val="0"/>
        </a:spcAft>
        <a:buClr>
          <a:schemeClr val="tx2"/>
        </a:buClr>
        <a:buSzPct val="65000"/>
        <a:buFont typeface="Monotype Sorts" pitchFamily="2" charset="2"/>
        <a:buChar char="u"/>
        <a:defRPr sz="2000">
          <a:solidFill>
            <a:schemeClr val="tx1"/>
          </a:solidFill>
          <a:latin typeface="+mn-lt"/>
        </a:defRPr>
      </a:lvl6pPr>
      <a:lvl7pPr marL="2971800" indent="-228600" algn="l" rtl="0" fontAlgn="base">
        <a:spcBef>
          <a:spcPct val="20000"/>
        </a:spcBef>
        <a:spcAft>
          <a:spcPct val="0"/>
        </a:spcAft>
        <a:buClr>
          <a:schemeClr val="tx2"/>
        </a:buClr>
        <a:buSzPct val="65000"/>
        <a:buFont typeface="Monotype Sorts" pitchFamily="2" charset="2"/>
        <a:buChar char="u"/>
        <a:defRPr sz="2000">
          <a:solidFill>
            <a:schemeClr val="tx1"/>
          </a:solidFill>
          <a:latin typeface="+mn-lt"/>
        </a:defRPr>
      </a:lvl7pPr>
      <a:lvl8pPr marL="3429000" indent="-228600" algn="l" rtl="0" fontAlgn="base">
        <a:spcBef>
          <a:spcPct val="20000"/>
        </a:spcBef>
        <a:spcAft>
          <a:spcPct val="0"/>
        </a:spcAft>
        <a:buClr>
          <a:schemeClr val="tx2"/>
        </a:buClr>
        <a:buSzPct val="65000"/>
        <a:buFont typeface="Monotype Sorts" pitchFamily="2" charset="2"/>
        <a:buChar char="u"/>
        <a:defRPr sz="2000">
          <a:solidFill>
            <a:schemeClr val="tx1"/>
          </a:solidFill>
          <a:latin typeface="+mn-lt"/>
        </a:defRPr>
      </a:lvl8pPr>
      <a:lvl9pPr marL="3886200" indent="-228600" algn="l" rtl="0" fontAlgn="base">
        <a:spcBef>
          <a:spcPct val="20000"/>
        </a:spcBef>
        <a:spcAft>
          <a:spcPct val="0"/>
        </a:spcAft>
        <a:buClr>
          <a:schemeClr val="tx2"/>
        </a:buClr>
        <a:buSzPct val="65000"/>
        <a:buFont typeface="Monotype Sorts" pitchFamily="2" charset="2"/>
        <a:buChar char="u"/>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00009E"/>
            </a:gs>
            <a:gs pos="36000">
              <a:srgbClr val="0A128C"/>
            </a:gs>
            <a:gs pos="99000">
              <a:srgbClr val="0A0C4E"/>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Introduction on Particle Accelerators - C. Biscari</a:t>
            </a:r>
            <a:endParaRPr lang="en-US">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340550"/>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092200"/>
            <a:ext cx="8229600" cy="503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9" name="Rectangle 5"/>
          <p:cNvSpPr>
            <a:spLocks noGrp="1" noChangeArrowheads="1"/>
          </p:cNvSpPr>
          <p:nvPr>
            <p:ph type="ftr" sz="quarter" idx="3"/>
          </p:nvPr>
        </p:nvSpPr>
        <p:spPr bwMode="auto">
          <a:xfrm>
            <a:off x="468313" y="6515100"/>
            <a:ext cx="8280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rgbClr val="FFF9D5"/>
                </a:solidFill>
              </a:defRPr>
            </a:lvl1pPr>
          </a:lstStyle>
          <a:p>
            <a:pPr fontAlgn="base">
              <a:spcBef>
                <a:spcPct val="0"/>
              </a:spcBef>
              <a:spcAft>
                <a:spcPct val="0"/>
              </a:spcAft>
              <a:defRPr/>
            </a:pPr>
            <a:r>
              <a:rPr lang="it-IT"/>
              <a:t>21/07/09 Krakow - HEP 2009                                                       C.Biscari - "Accelerators R&amp;D" </a:t>
            </a:r>
          </a:p>
        </p:txBody>
      </p:sp>
      <p:sp>
        <p:nvSpPr>
          <p:cNvPr id="1030" name="Rectangle 6"/>
          <p:cNvSpPr>
            <a:spLocks noGrp="1" noChangeArrowheads="1"/>
          </p:cNvSpPr>
          <p:nvPr>
            <p:ph type="sldNum" sz="quarter" idx="4"/>
          </p:nvPr>
        </p:nvSpPr>
        <p:spPr bwMode="auto">
          <a:xfrm>
            <a:off x="8266113" y="6467475"/>
            <a:ext cx="536575"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83979B5A-81C8-444B-8A7C-A49107BB0748}" type="slidenum">
              <a:rPr lang="it-IT">
                <a:solidFill>
                  <a:srgbClr val="000000"/>
                </a:solidFill>
              </a:rPr>
              <a:pPr fontAlgn="base">
                <a:spcBef>
                  <a:spcPct val="0"/>
                </a:spcBef>
                <a:spcAft>
                  <a:spcPct val="0"/>
                </a:spcAft>
                <a:defRPr/>
              </a:pPr>
              <a:t>‹#›</a:t>
            </a:fld>
            <a:endParaRPr lang="it-IT">
              <a:solidFill>
                <a:srgbClr val="000000"/>
              </a:solidFill>
            </a:endParaRPr>
          </a:p>
        </p:txBody>
      </p:sp>
    </p:spTree>
    <p:extLst>
      <p:ext uri="{BB962C8B-B14F-4D97-AF65-F5344CB8AC3E}">
        <p14:creationId xmlns:p14="http://schemas.microsoft.com/office/powerpoint/2010/main" val="3527016538"/>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 id="2147484122" r:id="rId13"/>
  </p:sldLayoutIdLst>
  <p:hf hd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pitchFamily="34" charset="0"/>
        </a:defRPr>
      </a:lvl2pPr>
      <a:lvl3pPr algn="ctr" rtl="0" eaLnBrk="0" fontAlgn="base" hangingPunct="0">
        <a:spcBef>
          <a:spcPct val="0"/>
        </a:spcBef>
        <a:spcAft>
          <a:spcPct val="0"/>
        </a:spcAft>
        <a:defRPr sz="3600">
          <a:solidFill>
            <a:schemeClr val="tx2"/>
          </a:solidFill>
          <a:latin typeface="Arial" pitchFamily="34" charset="0"/>
        </a:defRPr>
      </a:lvl3pPr>
      <a:lvl4pPr algn="ctr" rtl="0" eaLnBrk="0" fontAlgn="base" hangingPunct="0">
        <a:spcBef>
          <a:spcPct val="0"/>
        </a:spcBef>
        <a:spcAft>
          <a:spcPct val="0"/>
        </a:spcAft>
        <a:defRPr sz="3600">
          <a:solidFill>
            <a:schemeClr val="tx2"/>
          </a:solidFill>
          <a:latin typeface="Arial" pitchFamily="34" charset="0"/>
        </a:defRPr>
      </a:lvl4pPr>
      <a:lvl5pPr algn="ctr" rtl="0" eaLnBrk="0" fontAlgn="base" hangingPunct="0">
        <a:spcBef>
          <a:spcPct val="0"/>
        </a:spcBef>
        <a:spcAft>
          <a:spcPct val="0"/>
        </a:spcAft>
        <a:defRPr sz="3600">
          <a:solidFill>
            <a:schemeClr val="tx2"/>
          </a:solidFill>
          <a:latin typeface="Arial" pitchFamily="34" charset="0"/>
        </a:defRPr>
      </a:lvl5pPr>
      <a:lvl6pPr marL="457200" algn="ctr" rtl="0" fontAlgn="base">
        <a:spcBef>
          <a:spcPct val="0"/>
        </a:spcBef>
        <a:spcAft>
          <a:spcPct val="0"/>
        </a:spcAft>
        <a:defRPr sz="3600">
          <a:solidFill>
            <a:schemeClr val="tx2"/>
          </a:solidFill>
          <a:latin typeface="Arial" pitchFamily="34" charset="0"/>
        </a:defRPr>
      </a:lvl6pPr>
      <a:lvl7pPr marL="914400" algn="ctr" rtl="0" fontAlgn="base">
        <a:spcBef>
          <a:spcPct val="0"/>
        </a:spcBef>
        <a:spcAft>
          <a:spcPct val="0"/>
        </a:spcAft>
        <a:defRPr sz="3600">
          <a:solidFill>
            <a:schemeClr val="tx2"/>
          </a:solidFill>
          <a:latin typeface="Arial" pitchFamily="34" charset="0"/>
        </a:defRPr>
      </a:lvl7pPr>
      <a:lvl8pPr marL="1371600" algn="ctr" rtl="0" fontAlgn="base">
        <a:spcBef>
          <a:spcPct val="0"/>
        </a:spcBef>
        <a:spcAft>
          <a:spcPct val="0"/>
        </a:spcAft>
        <a:defRPr sz="3600">
          <a:solidFill>
            <a:schemeClr val="tx2"/>
          </a:solidFill>
          <a:latin typeface="Arial" pitchFamily="34" charset="0"/>
        </a:defRPr>
      </a:lvl8pPr>
      <a:lvl9pPr marL="1828800" algn="ctr" rtl="0" fontAlgn="base">
        <a:spcBef>
          <a:spcPct val="0"/>
        </a:spcBef>
        <a:spcAft>
          <a:spcPct val="0"/>
        </a:spcAft>
        <a:defRPr sz="3600">
          <a:solidFill>
            <a:schemeClr val="tx2"/>
          </a:solidFill>
          <a:latin typeface="Arial" pitchFamily="34" charset="0"/>
        </a:defRPr>
      </a:lvl9pPr>
    </p:titleStyle>
    <p:bodyStyle>
      <a:lvl1pPr marL="87313" indent="-87313"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00009E"/>
            </a:gs>
            <a:gs pos="36000">
              <a:srgbClr val="0A128C"/>
            </a:gs>
            <a:gs pos="99000">
              <a:srgbClr val="0A0C4E"/>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14/12/12 - C.Biscari - after the talk "High Energy Accelerators" presented at 12/09/12 Krakow – ESG</a:t>
            </a:r>
            <a:endParaRPr lang="en-US">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178856"/>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00009E"/>
            </a:gs>
            <a:gs pos="36000">
              <a:srgbClr val="0A128C"/>
            </a:gs>
            <a:gs pos="99000">
              <a:srgbClr val="0A0C4E"/>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Taller de Altas Energias – Benasque - 17/09/2013</a:t>
            </a:r>
            <a:endParaRPr lang="en-US">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Accelerator Physics – C. Biscari </a:t>
            </a:r>
            <a:endParaRPr lang="en-US">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268403"/>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00009E"/>
            </a:gs>
            <a:gs pos="36000">
              <a:srgbClr val="0A128C"/>
            </a:gs>
            <a:gs pos="99000">
              <a:srgbClr val="0A0C4E"/>
            </a:gs>
          </a:gsLst>
          <a:lin ang="5400000" scaled="0"/>
          <a:tileRect/>
        </a:gradFill>
        <a:effectLst/>
      </p:bgPr>
    </p:bg>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bwMode="auto">
          <a:xfrm>
            <a:off x="1371600" y="152400"/>
            <a:ext cx="71628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83331" name="Rectangle 3"/>
          <p:cNvSpPr>
            <a:spLocks noGrp="1" noChangeArrowheads="1"/>
          </p:cNvSpPr>
          <p:nvPr>
            <p:ph type="body" idx="1"/>
          </p:nvPr>
        </p:nvSpPr>
        <p:spPr bwMode="auto">
          <a:xfrm>
            <a:off x="457200" y="1066800"/>
            <a:ext cx="8229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3333" name="Rectangle 5"/>
          <p:cNvSpPr>
            <a:spLocks noGrp="1" noChangeArrowheads="1"/>
          </p:cNvSpPr>
          <p:nvPr>
            <p:ph type="ftr" sz="quarter" idx="3"/>
          </p:nvPr>
        </p:nvSpPr>
        <p:spPr bwMode="auto">
          <a:xfrm>
            <a:off x="215900" y="6553200"/>
            <a:ext cx="8724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r>
              <a:rPr lang="en-US" smtClean="0">
                <a:solidFill>
                  <a:srgbClr val="000000"/>
                </a:solidFill>
                <a:latin typeface="Arial" pitchFamily="34" charset="0"/>
              </a:rPr>
              <a:t>14/12/12 - C.Biscari - after the talk "High Energy Accelerators" presented at 12/09/12 Krakow – ESG</a:t>
            </a:r>
          </a:p>
        </p:txBody>
      </p:sp>
      <p:pic>
        <p:nvPicPr>
          <p:cNvPr id="483335" name="Picture 7" descr="ilccolo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05800" y="0"/>
            <a:ext cx="838200" cy="549275"/>
          </a:xfrm>
          <a:prstGeom prst="rect">
            <a:avLst/>
          </a:prstGeom>
          <a:noFill/>
          <a:extLst>
            <a:ext uri="{909E8E84-426E-40DD-AFC4-6F175D3DCCD1}">
              <a14:hiddenFill xmlns:a14="http://schemas.microsoft.com/office/drawing/2010/main">
                <a:solidFill>
                  <a:srgbClr val="FFFFFF"/>
                </a:solidFill>
              </a14:hiddenFill>
            </a:ext>
          </a:extLst>
        </p:spPr>
      </p:pic>
      <p:pic>
        <p:nvPicPr>
          <p:cNvPr id="483336" name="Picture 8" descr="logos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18288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984465"/>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hf sldNum="0" hdr="0" dt="0"/>
  <p:txStyles>
    <p:titleStyle>
      <a:lvl1pPr algn="ctr" rtl="0" fontAlgn="base">
        <a:spcBef>
          <a:spcPct val="0"/>
        </a:spcBef>
        <a:spcAft>
          <a:spcPct val="0"/>
        </a:spcAft>
        <a:defRPr sz="3200" b="1" i="1">
          <a:solidFill>
            <a:srgbClr val="FF0000"/>
          </a:solidFill>
          <a:latin typeface="+mj-lt"/>
          <a:ea typeface="+mj-ea"/>
          <a:cs typeface="+mj-cs"/>
        </a:defRPr>
      </a:lvl1pPr>
      <a:lvl2pPr algn="ctr" rtl="0" fontAlgn="base">
        <a:spcBef>
          <a:spcPct val="0"/>
        </a:spcBef>
        <a:spcAft>
          <a:spcPct val="0"/>
        </a:spcAft>
        <a:defRPr sz="3200" b="1" i="1">
          <a:solidFill>
            <a:srgbClr val="FF0000"/>
          </a:solidFill>
          <a:latin typeface="Times New Roman" pitchFamily="18" charset="0"/>
        </a:defRPr>
      </a:lvl2pPr>
      <a:lvl3pPr algn="ctr" rtl="0" fontAlgn="base">
        <a:spcBef>
          <a:spcPct val="0"/>
        </a:spcBef>
        <a:spcAft>
          <a:spcPct val="0"/>
        </a:spcAft>
        <a:defRPr sz="3200" b="1" i="1">
          <a:solidFill>
            <a:srgbClr val="FF0000"/>
          </a:solidFill>
          <a:latin typeface="Times New Roman" pitchFamily="18" charset="0"/>
        </a:defRPr>
      </a:lvl3pPr>
      <a:lvl4pPr algn="ctr" rtl="0" fontAlgn="base">
        <a:spcBef>
          <a:spcPct val="0"/>
        </a:spcBef>
        <a:spcAft>
          <a:spcPct val="0"/>
        </a:spcAft>
        <a:defRPr sz="3200" b="1" i="1">
          <a:solidFill>
            <a:srgbClr val="FF0000"/>
          </a:solidFill>
          <a:latin typeface="Times New Roman" pitchFamily="18" charset="0"/>
        </a:defRPr>
      </a:lvl4pPr>
      <a:lvl5pPr algn="ctr" rtl="0" fontAlgn="base">
        <a:spcBef>
          <a:spcPct val="0"/>
        </a:spcBef>
        <a:spcAft>
          <a:spcPct val="0"/>
        </a:spcAft>
        <a:defRPr sz="3200" b="1" i="1">
          <a:solidFill>
            <a:srgbClr val="FF0000"/>
          </a:solidFill>
          <a:latin typeface="Times New Roman" pitchFamily="18" charset="0"/>
        </a:defRPr>
      </a:lvl5pPr>
      <a:lvl6pPr marL="457200" algn="ctr" rtl="0" fontAlgn="base">
        <a:spcBef>
          <a:spcPct val="0"/>
        </a:spcBef>
        <a:spcAft>
          <a:spcPct val="0"/>
        </a:spcAft>
        <a:defRPr sz="3200" b="1" i="1">
          <a:solidFill>
            <a:srgbClr val="FF0000"/>
          </a:solidFill>
          <a:latin typeface="Times New Roman" pitchFamily="18" charset="0"/>
        </a:defRPr>
      </a:lvl6pPr>
      <a:lvl7pPr marL="914400" algn="ctr" rtl="0" fontAlgn="base">
        <a:spcBef>
          <a:spcPct val="0"/>
        </a:spcBef>
        <a:spcAft>
          <a:spcPct val="0"/>
        </a:spcAft>
        <a:defRPr sz="3200" b="1" i="1">
          <a:solidFill>
            <a:srgbClr val="FF0000"/>
          </a:solidFill>
          <a:latin typeface="Times New Roman" pitchFamily="18" charset="0"/>
        </a:defRPr>
      </a:lvl7pPr>
      <a:lvl8pPr marL="1371600" algn="ctr" rtl="0" fontAlgn="base">
        <a:spcBef>
          <a:spcPct val="0"/>
        </a:spcBef>
        <a:spcAft>
          <a:spcPct val="0"/>
        </a:spcAft>
        <a:defRPr sz="3200" b="1" i="1">
          <a:solidFill>
            <a:srgbClr val="FF0000"/>
          </a:solidFill>
          <a:latin typeface="Times New Roman" pitchFamily="18" charset="0"/>
        </a:defRPr>
      </a:lvl8pPr>
      <a:lvl9pPr marL="1828800" algn="ctr" rtl="0" fontAlgn="base">
        <a:spcBef>
          <a:spcPct val="0"/>
        </a:spcBef>
        <a:spcAft>
          <a:spcPct val="0"/>
        </a:spcAft>
        <a:defRPr sz="3200" b="1" i="1">
          <a:solidFill>
            <a:srgbClr val="FF0000"/>
          </a:solidFill>
          <a:latin typeface="Times New Roman" pitchFamily="18" charset="0"/>
        </a:defRPr>
      </a:lvl9pPr>
    </p:titleStyle>
    <p:bodyStyle>
      <a:lvl1pPr marL="342900" indent="-342900" algn="l" rtl="0" fontAlgn="base">
        <a:spcBef>
          <a:spcPct val="20000"/>
        </a:spcBef>
        <a:spcAft>
          <a:spcPct val="0"/>
        </a:spcAft>
        <a:buChar char="•"/>
        <a:defRPr sz="2800" b="1">
          <a:solidFill>
            <a:srgbClr val="0033CC"/>
          </a:solidFill>
          <a:latin typeface="+mn-lt"/>
          <a:ea typeface="+mn-ea"/>
          <a:cs typeface="+mn-cs"/>
        </a:defRPr>
      </a:lvl1pPr>
      <a:lvl2pPr marL="742950" indent="-285750" algn="l" rtl="0" fontAlgn="base">
        <a:spcBef>
          <a:spcPct val="20000"/>
        </a:spcBef>
        <a:spcAft>
          <a:spcPct val="0"/>
        </a:spcAft>
        <a:buChar char="–"/>
        <a:defRPr sz="2400" b="1">
          <a:solidFill>
            <a:schemeClr val="tx1"/>
          </a:solidFill>
          <a:latin typeface="Arial" pitchFamily="34" charset="0"/>
        </a:defRPr>
      </a:lvl2pPr>
      <a:lvl3pPr marL="1143000" indent="-228600" algn="l" rtl="0" fontAlgn="base">
        <a:spcBef>
          <a:spcPct val="20000"/>
        </a:spcBef>
        <a:spcAft>
          <a:spcPct val="0"/>
        </a:spcAft>
        <a:buChar char="•"/>
        <a:defRPr sz="20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00009E"/>
            </a:gs>
            <a:gs pos="36000">
              <a:srgbClr val="0A128C"/>
            </a:gs>
            <a:gs pos="99000">
              <a:srgbClr val="0A0C4E"/>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14/12/12 - C.Biscari - after the talk "High Energy Accelerators" presented at 12/09/12 Krakow – ESG</a:t>
            </a:r>
            <a:endParaRPr lang="en-US">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73439-07A4-4A00-B0D0-8505F5CF30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4586069"/>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486D18-1983-416B-BCF0-41D2A03DBE00}" type="datetimeFigureOut">
              <a:rPr lang="en-US" smtClean="0">
                <a:solidFill>
                  <a:prstClr val="black">
                    <a:tint val="75000"/>
                  </a:prstClr>
                </a:solidFill>
              </a:rPr>
              <a:pPr/>
              <a:t>9/17/2013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56DC0B-2A0E-4464-9601-A328800F7E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250405"/>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486D18-1983-416B-BCF0-41D2A03DBE00}" type="datetimeFigureOut">
              <a:rPr lang="en-US" smtClean="0">
                <a:solidFill>
                  <a:prstClr val="black">
                    <a:tint val="75000"/>
                  </a:prstClr>
                </a:solidFill>
              </a:rPr>
              <a:pPr/>
              <a:t>9/17/2013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56DC0B-2A0E-4464-9601-A328800F7E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549480"/>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AA309A6D-C09C-4548-B29A-6CF363A7E532}" type="datetimeFigureOut">
              <a:rPr lang="fr-FR" smtClean="0">
                <a:solidFill>
                  <a:srgbClr val="775F55"/>
                </a:solidFill>
              </a:rPr>
              <a:pPr/>
              <a:t>17/09/2013</a:t>
            </a:fld>
            <a:endParaRPr lang="fr-BE">
              <a:solidFill>
                <a:srgbClr val="775F55"/>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fr-BE">
              <a:solidFill>
                <a:srgbClr val="775F55"/>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CF4668DC-857F-487D-BFFA-8C0CA5037977}" type="slidenum">
              <a:rPr lang="fr-BE" smtClean="0"/>
              <a:pPr/>
              <a:t>‹#›</a:t>
            </a:fld>
            <a:endParaRPr lang="fr-BE"/>
          </a:p>
        </p:txBody>
      </p:sp>
    </p:spTree>
    <p:extLst>
      <p:ext uri="{BB962C8B-B14F-4D97-AF65-F5344CB8AC3E}">
        <p14:creationId xmlns:p14="http://schemas.microsoft.com/office/powerpoint/2010/main" val="2959568814"/>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 id="2147484195" r:id="rId12"/>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371600" y="152400"/>
            <a:ext cx="71628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066800"/>
            <a:ext cx="8229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3333" name="Rectangle 5"/>
          <p:cNvSpPr>
            <a:spLocks noGrp="1" noChangeArrowheads="1"/>
          </p:cNvSpPr>
          <p:nvPr>
            <p:ph type="ftr" sz="quarter" idx="3"/>
          </p:nvPr>
        </p:nvSpPr>
        <p:spPr bwMode="auto">
          <a:xfrm>
            <a:off x="215900" y="6553200"/>
            <a:ext cx="8724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r>
              <a:rPr lang="en-US" smtClean="0">
                <a:solidFill>
                  <a:srgbClr val="000000"/>
                </a:solidFill>
                <a:latin typeface="Arial" pitchFamily="34" charset="0"/>
              </a:rPr>
              <a:t>Accelerator Physics – C. Biscari </a:t>
            </a:r>
            <a:endParaRPr lang="en-US">
              <a:solidFill>
                <a:srgbClr val="000000"/>
              </a:solidFill>
              <a:latin typeface="Arial" pitchFamily="34" charset="0"/>
            </a:endParaRPr>
          </a:p>
        </p:txBody>
      </p:sp>
      <p:pic>
        <p:nvPicPr>
          <p:cNvPr id="6149" name="Picture 7" descr="ilccolo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05800" y="0"/>
            <a:ext cx="838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8" descr="logos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18288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3925753"/>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hdr="0"/>
  <p:txStyles>
    <p:titleStyle>
      <a:lvl1pPr algn="ctr" rtl="0" eaLnBrk="0" fontAlgn="base" hangingPunct="0">
        <a:spcBef>
          <a:spcPct val="0"/>
        </a:spcBef>
        <a:spcAft>
          <a:spcPct val="0"/>
        </a:spcAft>
        <a:defRPr sz="3200" b="1" i="1">
          <a:solidFill>
            <a:srgbClr val="FF0000"/>
          </a:solidFill>
          <a:latin typeface="+mj-lt"/>
          <a:ea typeface="+mj-ea"/>
          <a:cs typeface="+mj-cs"/>
        </a:defRPr>
      </a:lvl1pPr>
      <a:lvl2pPr algn="ctr" rtl="0" eaLnBrk="0" fontAlgn="base" hangingPunct="0">
        <a:spcBef>
          <a:spcPct val="0"/>
        </a:spcBef>
        <a:spcAft>
          <a:spcPct val="0"/>
        </a:spcAft>
        <a:defRPr sz="3200" b="1" i="1">
          <a:solidFill>
            <a:srgbClr val="FF0000"/>
          </a:solidFill>
          <a:latin typeface="Times New Roman" pitchFamily="18" charset="0"/>
        </a:defRPr>
      </a:lvl2pPr>
      <a:lvl3pPr algn="ctr" rtl="0" eaLnBrk="0" fontAlgn="base" hangingPunct="0">
        <a:spcBef>
          <a:spcPct val="0"/>
        </a:spcBef>
        <a:spcAft>
          <a:spcPct val="0"/>
        </a:spcAft>
        <a:defRPr sz="3200" b="1" i="1">
          <a:solidFill>
            <a:srgbClr val="FF0000"/>
          </a:solidFill>
          <a:latin typeface="Times New Roman" pitchFamily="18" charset="0"/>
        </a:defRPr>
      </a:lvl3pPr>
      <a:lvl4pPr algn="ctr" rtl="0" eaLnBrk="0" fontAlgn="base" hangingPunct="0">
        <a:spcBef>
          <a:spcPct val="0"/>
        </a:spcBef>
        <a:spcAft>
          <a:spcPct val="0"/>
        </a:spcAft>
        <a:defRPr sz="3200" b="1" i="1">
          <a:solidFill>
            <a:srgbClr val="FF0000"/>
          </a:solidFill>
          <a:latin typeface="Times New Roman" pitchFamily="18" charset="0"/>
        </a:defRPr>
      </a:lvl4pPr>
      <a:lvl5pPr algn="ctr" rtl="0" eaLnBrk="0" fontAlgn="base" hangingPunct="0">
        <a:spcBef>
          <a:spcPct val="0"/>
        </a:spcBef>
        <a:spcAft>
          <a:spcPct val="0"/>
        </a:spcAft>
        <a:defRPr sz="3200" b="1" i="1">
          <a:solidFill>
            <a:srgbClr val="FF0000"/>
          </a:solidFill>
          <a:latin typeface="Times New Roman" pitchFamily="18" charset="0"/>
        </a:defRPr>
      </a:lvl5pPr>
      <a:lvl6pPr marL="457200" algn="ctr" rtl="0" fontAlgn="base">
        <a:spcBef>
          <a:spcPct val="0"/>
        </a:spcBef>
        <a:spcAft>
          <a:spcPct val="0"/>
        </a:spcAft>
        <a:defRPr sz="3200" b="1" i="1">
          <a:solidFill>
            <a:srgbClr val="FF0000"/>
          </a:solidFill>
          <a:latin typeface="Times New Roman" pitchFamily="18" charset="0"/>
        </a:defRPr>
      </a:lvl6pPr>
      <a:lvl7pPr marL="914400" algn="ctr" rtl="0" fontAlgn="base">
        <a:spcBef>
          <a:spcPct val="0"/>
        </a:spcBef>
        <a:spcAft>
          <a:spcPct val="0"/>
        </a:spcAft>
        <a:defRPr sz="3200" b="1" i="1">
          <a:solidFill>
            <a:srgbClr val="FF0000"/>
          </a:solidFill>
          <a:latin typeface="Times New Roman" pitchFamily="18" charset="0"/>
        </a:defRPr>
      </a:lvl7pPr>
      <a:lvl8pPr marL="1371600" algn="ctr" rtl="0" fontAlgn="base">
        <a:spcBef>
          <a:spcPct val="0"/>
        </a:spcBef>
        <a:spcAft>
          <a:spcPct val="0"/>
        </a:spcAft>
        <a:defRPr sz="3200" b="1" i="1">
          <a:solidFill>
            <a:srgbClr val="FF0000"/>
          </a:solidFill>
          <a:latin typeface="Times New Roman" pitchFamily="18" charset="0"/>
        </a:defRPr>
      </a:lvl8pPr>
      <a:lvl9pPr marL="1828800" algn="ctr" rtl="0" fontAlgn="base">
        <a:spcBef>
          <a:spcPct val="0"/>
        </a:spcBef>
        <a:spcAft>
          <a:spcPct val="0"/>
        </a:spcAft>
        <a:defRPr sz="3200" b="1" i="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har char="•"/>
        <a:defRPr sz="2800" b="1">
          <a:solidFill>
            <a:srgbClr val="0033CC"/>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Arial" pitchFamily="34" charset="0"/>
        </a:defRPr>
      </a:lvl2pPr>
      <a:lvl3pPr marL="1143000" indent="-228600" algn="l" rtl="0" eaLnBrk="0" fontAlgn="base" hangingPunct="0">
        <a:spcBef>
          <a:spcPct val="20000"/>
        </a:spcBef>
        <a:spcAft>
          <a:spcPct val="0"/>
        </a:spcAft>
        <a:buChar char="•"/>
        <a:defRPr sz="2000">
          <a:solidFill>
            <a:schemeClr val="tx1"/>
          </a:solidFill>
          <a:latin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AD4E8"/>
            </a:gs>
            <a:gs pos="100000">
              <a:schemeClr val="tx2"/>
            </a:gs>
          </a:gsLst>
          <a:lin ang="5400000" scaled="1"/>
        </a:gradFill>
        <a:effectLst/>
      </p:bgPr>
    </p:bg>
    <p:spTree>
      <p:nvGrpSpPr>
        <p:cNvPr id="1" name=""/>
        <p:cNvGrpSpPr/>
        <p:nvPr/>
      </p:nvGrpSpPr>
      <p:grpSpPr>
        <a:xfrm>
          <a:off x="0" y="0"/>
          <a:ext cx="0" cy="0"/>
          <a:chOff x="0" y="0"/>
          <a:chExt cx="0" cy="0"/>
        </a:xfrm>
      </p:grpSpPr>
      <p:pic>
        <p:nvPicPr>
          <p:cNvPr id="12290" name="Picture 6" descr="PAClogo2.gi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4478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6" descr="logoc"/>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66113" y="0"/>
            <a:ext cx="8667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chemeClr val="tx1">
                    <a:tint val="75000"/>
                  </a:schemeClr>
                </a:solidFill>
                <a:latin typeface="+mn-lt"/>
              </a:defRPr>
            </a:lvl1pPr>
          </a:lstStyle>
          <a:p>
            <a:pPr>
              <a:defRPr/>
            </a:pPr>
            <a:r>
              <a:rPr lang="en-US" smtClean="0">
                <a:solidFill>
                  <a:srgbClr val="000000">
                    <a:tint val="75000"/>
                  </a:srgbClr>
                </a:solidFill>
              </a:rPr>
              <a:t>Taller de Altas Energias – Benasque - 17/09/2013</a:t>
            </a:r>
            <a:endParaRPr lang="en-US">
              <a:solidFill>
                <a:srgbClr val="000000">
                  <a:tint val="75000"/>
                </a:srgbClr>
              </a:solidFill>
            </a:endParaRPr>
          </a:p>
        </p:txBody>
      </p:sp>
      <p:sp>
        <p:nvSpPr>
          <p:cNvPr id="10"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mn-lt"/>
              </a:defRPr>
            </a:lvl1pPr>
          </a:lstStyle>
          <a:p>
            <a:pPr fontAlgn="base">
              <a:spcBef>
                <a:spcPct val="0"/>
              </a:spcBef>
              <a:spcAft>
                <a:spcPct val="0"/>
              </a:spcAft>
              <a:defRPr/>
            </a:pPr>
            <a:r>
              <a:rPr lang="it-IT" smtClean="0"/>
              <a:t>Accelerator Physics – C. Biscari </a:t>
            </a:r>
            <a:endParaRPr lang="it-IT"/>
          </a:p>
        </p:txBody>
      </p:sp>
      <p:sp>
        <p:nvSpPr>
          <p:cNvPr id="11"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807CA41-95EF-4F12-9C4E-140060E12CFD}"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423493643"/>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hf hdr="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00009E"/>
            </a:gs>
            <a:gs pos="36000">
              <a:srgbClr val="0A128C"/>
            </a:gs>
            <a:gs pos="99000">
              <a:srgbClr val="0A0C4E"/>
            </a:gs>
          </a:gsLst>
          <a:lin ang="5400000" scaled="0"/>
          <a:tileRect/>
        </a:gradFill>
        <a:effectLst/>
      </p:bgPr>
    </p:bg>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bwMode="auto">
          <a:xfrm>
            <a:off x="1371600" y="152400"/>
            <a:ext cx="71628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83331" name="Rectangle 3"/>
          <p:cNvSpPr>
            <a:spLocks noGrp="1" noChangeArrowheads="1"/>
          </p:cNvSpPr>
          <p:nvPr>
            <p:ph type="body" idx="1"/>
          </p:nvPr>
        </p:nvSpPr>
        <p:spPr bwMode="auto">
          <a:xfrm>
            <a:off x="457200" y="1066800"/>
            <a:ext cx="8229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3333" name="Rectangle 5"/>
          <p:cNvSpPr>
            <a:spLocks noGrp="1" noChangeArrowheads="1"/>
          </p:cNvSpPr>
          <p:nvPr>
            <p:ph type="ftr" sz="quarter" idx="3"/>
          </p:nvPr>
        </p:nvSpPr>
        <p:spPr bwMode="auto">
          <a:xfrm>
            <a:off x="215900" y="6553200"/>
            <a:ext cx="8724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r>
              <a:rPr lang="en-US" smtClean="0">
                <a:solidFill>
                  <a:srgbClr val="000000"/>
                </a:solidFill>
                <a:latin typeface="Arial" pitchFamily="34" charset="0"/>
              </a:rPr>
              <a:t>Accelerator Physics – C. Biscari </a:t>
            </a:r>
          </a:p>
        </p:txBody>
      </p:sp>
      <p:pic>
        <p:nvPicPr>
          <p:cNvPr id="483335" name="Picture 7" descr="ilccolo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05800" y="0"/>
            <a:ext cx="838200" cy="549275"/>
          </a:xfrm>
          <a:prstGeom prst="rect">
            <a:avLst/>
          </a:prstGeom>
          <a:noFill/>
          <a:extLst>
            <a:ext uri="{909E8E84-426E-40DD-AFC4-6F175D3DCCD1}">
              <a14:hiddenFill xmlns:a14="http://schemas.microsoft.com/office/drawing/2010/main">
                <a:solidFill>
                  <a:srgbClr val="FFFFFF"/>
                </a:solidFill>
              </a14:hiddenFill>
            </a:ext>
          </a:extLst>
        </p:spPr>
      </p:pic>
      <p:pic>
        <p:nvPicPr>
          <p:cNvPr id="483336" name="Picture 8" descr="logos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18288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013351"/>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hf hdr="0"/>
  <p:txStyles>
    <p:titleStyle>
      <a:lvl1pPr algn="ctr" rtl="0" fontAlgn="base">
        <a:spcBef>
          <a:spcPct val="0"/>
        </a:spcBef>
        <a:spcAft>
          <a:spcPct val="0"/>
        </a:spcAft>
        <a:defRPr sz="3200" b="1" i="1">
          <a:solidFill>
            <a:srgbClr val="FF0000"/>
          </a:solidFill>
          <a:latin typeface="+mj-lt"/>
          <a:ea typeface="+mj-ea"/>
          <a:cs typeface="+mj-cs"/>
        </a:defRPr>
      </a:lvl1pPr>
      <a:lvl2pPr algn="ctr" rtl="0" fontAlgn="base">
        <a:spcBef>
          <a:spcPct val="0"/>
        </a:spcBef>
        <a:spcAft>
          <a:spcPct val="0"/>
        </a:spcAft>
        <a:defRPr sz="3200" b="1" i="1">
          <a:solidFill>
            <a:srgbClr val="FF0000"/>
          </a:solidFill>
          <a:latin typeface="Times New Roman" pitchFamily="18" charset="0"/>
        </a:defRPr>
      </a:lvl2pPr>
      <a:lvl3pPr algn="ctr" rtl="0" fontAlgn="base">
        <a:spcBef>
          <a:spcPct val="0"/>
        </a:spcBef>
        <a:spcAft>
          <a:spcPct val="0"/>
        </a:spcAft>
        <a:defRPr sz="3200" b="1" i="1">
          <a:solidFill>
            <a:srgbClr val="FF0000"/>
          </a:solidFill>
          <a:latin typeface="Times New Roman" pitchFamily="18" charset="0"/>
        </a:defRPr>
      </a:lvl3pPr>
      <a:lvl4pPr algn="ctr" rtl="0" fontAlgn="base">
        <a:spcBef>
          <a:spcPct val="0"/>
        </a:spcBef>
        <a:spcAft>
          <a:spcPct val="0"/>
        </a:spcAft>
        <a:defRPr sz="3200" b="1" i="1">
          <a:solidFill>
            <a:srgbClr val="FF0000"/>
          </a:solidFill>
          <a:latin typeface="Times New Roman" pitchFamily="18" charset="0"/>
        </a:defRPr>
      </a:lvl4pPr>
      <a:lvl5pPr algn="ctr" rtl="0" fontAlgn="base">
        <a:spcBef>
          <a:spcPct val="0"/>
        </a:spcBef>
        <a:spcAft>
          <a:spcPct val="0"/>
        </a:spcAft>
        <a:defRPr sz="3200" b="1" i="1">
          <a:solidFill>
            <a:srgbClr val="FF0000"/>
          </a:solidFill>
          <a:latin typeface="Times New Roman" pitchFamily="18" charset="0"/>
        </a:defRPr>
      </a:lvl5pPr>
      <a:lvl6pPr marL="457200" algn="ctr" rtl="0" fontAlgn="base">
        <a:spcBef>
          <a:spcPct val="0"/>
        </a:spcBef>
        <a:spcAft>
          <a:spcPct val="0"/>
        </a:spcAft>
        <a:defRPr sz="3200" b="1" i="1">
          <a:solidFill>
            <a:srgbClr val="FF0000"/>
          </a:solidFill>
          <a:latin typeface="Times New Roman" pitchFamily="18" charset="0"/>
        </a:defRPr>
      </a:lvl6pPr>
      <a:lvl7pPr marL="914400" algn="ctr" rtl="0" fontAlgn="base">
        <a:spcBef>
          <a:spcPct val="0"/>
        </a:spcBef>
        <a:spcAft>
          <a:spcPct val="0"/>
        </a:spcAft>
        <a:defRPr sz="3200" b="1" i="1">
          <a:solidFill>
            <a:srgbClr val="FF0000"/>
          </a:solidFill>
          <a:latin typeface="Times New Roman" pitchFamily="18" charset="0"/>
        </a:defRPr>
      </a:lvl7pPr>
      <a:lvl8pPr marL="1371600" algn="ctr" rtl="0" fontAlgn="base">
        <a:spcBef>
          <a:spcPct val="0"/>
        </a:spcBef>
        <a:spcAft>
          <a:spcPct val="0"/>
        </a:spcAft>
        <a:defRPr sz="3200" b="1" i="1">
          <a:solidFill>
            <a:srgbClr val="FF0000"/>
          </a:solidFill>
          <a:latin typeface="Times New Roman" pitchFamily="18" charset="0"/>
        </a:defRPr>
      </a:lvl8pPr>
      <a:lvl9pPr marL="1828800" algn="ctr" rtl="0" fontAlgn="base">
        <a:spcBef>
          <a:spcPct val="0"/>
        </a:spcBef>
        <a:spcAft>
          <a:spcPct val="0"/>
        </a:spcAft>
        <a:defRPr sz="3200" b="1" i="1">
          <a:solidFill>
            <a:srgbClr val="FF0000"/>
          </a:solidFill>
          <a:latin typeface="Times New Roman" pitchFamily="18" charset="0"/>
        </a:defRPr>
      </a:lvl9pPr>
    </p:titleStyle>
    <p:bodyStyle>
      <a:lvl1pPr marL="342900" indent="-342900" algn="l" rtl="0" fontAlgn="base">
        <a:spcBef>
          <a:spcPct val="20000"/>
        </a:spcBef>
        <a:spcAft>
          <a:spcPct val="0"/>
        </a:spcAft>
        <a:buChar char="•"/>
        <a:defRPr sz="2800" b="1">
          <a:solidFill>
            <a:srgbClr val="0033CC"/>
          </a:solidFill>
          <a:latin typeface="+mn-lt"/>
          <a:ea typeface="+mn-ea"/>
          <a:cs typeface="+mn-cs"/>
        </a:defRPr>
      </a:lvl1pPr>
      <a:lvl2pPr marL="742950" indent="-285750" algn="l" rtl="0" fontAlgn="base">
        <a:spcBef>
          <a:spcPct val="20000"/>
        </a:spcBef>
        <a:spcAft>
          <a:spcPct val="0"/>
        </a:spcAft>
        <a:buChar char="–"/>
        <a:defRPr sz="2400" b="1">
          <a:solidFill>
            <a:schemeClr val="tx1"/>
          </a:solidFill>
          <a:latin typeface="Arial" pitchFamily="34" charset="0"/>
        </a:defRPr>
      </a:lvl2pPr>
      <a:lvl3pPr marL="1143000" indent="-228600" algn="l" rtl="0" fontAlgn="base">
        <a:spcBef>
          <a:spcPct val="20000"/>
        </a:spcBef>
        <a:spcAft>
          <a:spcPct val="0"/>
        </a:spcAft>
        <a:buChar char="•"/>
        <a:defRPr sz="2000">
          <a:solidFill>
            <a:schemeClr val="tx1"/>
          </a:solidFill>
          <a:latin typeface="Arial" pitchFamily="34"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666FF"/>
            </a:gs>
            <a:gs pos="50000">
              <a:schemeClr val="hlink"/>
            </a:gs>
            <a:gs pos="100000">
              <a:srgbClr val="6666FF"/>
            </a:gs>
          </a:gsLst>
          <a:lin ang="5400000" scaled="1"/>
        </a:gra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209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fontAlgn="base">
              <a:spcBef>
                <a:spcPct val="0"/>
              </a:spcBef>
              <a:spcAft>
                <a:spcPct val="0"/>
              </a:spcAft>
            </a:pPr>
            <a:endParaRPr lang="en-US" altLang="en-US" smtClean="0">
              <a:solidFill>
                <a:srgbClr val="000000"/>
              </a:solidFill>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fontAlgn="base">
              <a:spcBef>
                <a:spcPct val="0"/>
              </a:spcBef>
              <a:spcAft>
                <a:spcPct val="0"/>
              </a:spcAft>
            </a:pPr>
            <a:endParaRPr lang="en-US" altLang="en-US" smtClean="0">
              <a:solidFill>
                <a:srgbClr val="000000"/>
              </a:solidFill>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fontAlgn="base">
              <a:spcBef>
                <a:spcPct val="0"/>
              </a:spcBef>
              <a:spcAft>
                <a:spcPct val="0"/>
              </a:spcAft>
            </a:pPr>
            <a:fld id="{C7DAA830-0B59-439C-9C6E-F7C8279DBDEC}"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734767638"/>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18" charset="0"/>
        </a:defRPr>
      </a:lvl2pPr>
      <a:lvl3pPr algn="ctr" rtl="0" fontAlgn="base">
        <a:spcBef>
          <a:spcPct val="0"/>
        </a:spcBef>
        <a:spcAft>
          <a:spcPct val="0"/>
        </a:spcAft>
        <a:defRPr sz="4400">
          <a:solidFill>
            <a:schemeClr val="tx2"/>
          </a:solidFill>
          <a:latin typeface="Times" pitchFamily="18" charset="0"/>
        </a:defRPr>
      </a:lvl3pPr>
      <a:lvl4pPr algn="ctr" rtl="0" fontAlgn="base">
        <a:spcBef>
          <a:spcPct val="0"/>
        </a:spcBef>
        <a:spcAft>
          <a:spcPct val="0"/>
        </a:spcAft>
        <a:defRPr sz="4400">
          <a:solidFill>
            <a:schemeClr val="tx2"/>
          </a:solidFill>
          <a:latin typeface="Times" pitchFamily="18" charset="0"/>
        </a:defRPr>
      </a:lvl4pPr>
      <a:lvl5pPr algn="ctr" rtl="0" fontAlgn="base">
        <a:spcBef>
          <a:spcPct val="0"/>
        </a:spcBef>
        <a:spcAft>
          <a:spcPct val="0"/>
        </a:spcAft>
        <a:defRPr sz="4400">
          <a:solidFill>
            <a:schemeClr val="tx2"/>
          </a:solidFill>
          <a:latin typeface="Times" pitchFamily="18"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100000">
              <a:schemeClr val="tx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7" name="Text Box 11"/>
          <p:cNvSpPr txBox="1">
            <a:spLocks noChangeArrowheads="1"/>
          </p:cNvSpPr>
          <p:nvPr/>
        </p:nvSpPr>
        <p:spPr bwMode="auto">
          <a:xfrm>
            <a:off x="4257675" y="6700838"/>
            <a:ext cx="4802188" cy="19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algn="r" eaLnBrk="1" fontAlgn="base" hangingPunct="1">
              <a:spcBef>
                <a:spcPct val="50000"/>
              </a:spcBef>
              <a:spcAft>
                <a:spcPct val="0"/>
              </a:spcAft>
            </a:pPr>
            <a:endParaRPr lang="es-ES" sz="1200" i="0">
              <a:solidFill>
                <a:srgbClr val="000000"/>
              </a:solidFill>
              <a:latin typeface="Garamond" pitchFamily="18" charset="0"/>
            </a:endParaRPr>
          </a:p>
        </p:txBody>
      </p:sp>
      <p:sp>
        <p:nvSpPr>
          <p:cNvPr id="11" name="Freeform 29"/>
          <p:cNvSpPr>
            <a:spLocks/>
          </p:cNvSpPr>
          <p:nvPr/>
        </p:nvSpPr>
        <p:spPr bwMode="auto">
          <a:xfrm>
            <a:off x="-3175" y="343124"/>
            <a:ext cx="9143999" cy="709612"/>
          </a:xfrm>
          <a:custGeom>
            <a:avLst/>
            <a:gdLst>
              <a:gd name="T0" fmla="*/ 0 w 19142"/>
              <a:gd name="T1" fmla="*/ 0 h 1828"/>
              <a:gd name="T2" fmla="*/ 19142 w 19142"/>
              <a:gd name="T3" fmla="*/ 0 h 1828"/>
              <a:gd name="T4" fmla="*/ 19142 w 19142"/>
              <a:gd name="T5" fmla="*/ 1410 h 1828"/>
              <a:gd name="T6" fmla="*/ 0 w 19142"/>
              <a:gd name="T7" fmla="*/ 1410 h 1828"/>
              <a:gd name="T8" fmla="*/ 0 w 19142"/>
              <a:gd name="T9" fmla="*/ 0 h 1828"/>
              <a:gd name="connsiteX0" fmla="*/ 0 w 10000"/>
              <a:gd name="connsiteY0" fmla="*/ 0 h 8757"/>
              <a:gd name="connsiteX1" fmla="*/ 10000 w 10000"/>
              <a:gd name="connsiteY1" fmla="*/ 0 h 8757"/>
              <a:gd name="connsiteX2" fmla="*/ 10000 w 10000"/>
              <a:gd name="connsiteY2" fmla="*/ 7713 h 8757"/>
              <a:gd name="connsiteX3" fmla="*/ 0 w 10000"/>
              <a:gd name="connsiteY3" fmla="*/ 7713 h 8757"/>
              <a:gd name="connsiteX4" fmla="*/ 0 w 10000"/>
              <a:gd name="connsiteY4" fmla="*/ 0 h 8757"/>
              <a:gd name="connsiteX0" fmla="*/ 0 w 10000"/>
              <a:gd name="connsiteY0" fmla="*/ 0 h 10234"/>
              <a:gd name="connsiteX1" fmla="*/ 10000 w 10000"/>
              <a:gd name="connsiteY1" fmla="*/ 0 h 10234"/>
              <a:gd name="connsiteX2" fmla="*/ 10000 w 10000"/>
              <a:gd name="connsiteY2" fmla="*/ 8808 h 10234"/>
              <a:gd name="connsiteX3" fmla="*/ 0 w 10000"/>
              <a:gd name="connsiteY3" fmla="*/ 8808 h 10234"/>
              <a:gd name="connsiteX4" fmla="*/ 0 w 10000"/>
              <a:gd name="connsiteY4" fmla="*/ 0 h 10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234">
                <a:moveTo>
                  <a:pt x="0" y="0"/>
                </a:moveTo>
                <a:lnTo>
                  <a:pt x="10000" y="0"/>
                </a:lnTo>
                <a:lnTo>
                  <a:pt x="10000" y="8808"/>
                </a:lnTo>
                <a:cubicBezTo>
                  <a:pt x="5231" y="3024"/>
                  <a:pt x="5737" y="13968"/>
                  <a:pt x="0" y="8808"/>
                </a:cubicBezTo>
                <a:lnTo>
                  <a:pt x="0" y="0"/>
                </a:lnTo>
                <a:close/>
              </a:path>
            </a:pathLst>
          </a:cu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path path="circle">
              <a:fillToRect t="100000" r="100000"/>
            </a:path>
            <a:tileRect l="-100000" b="-100000"/>
          </a:gradFill>
          <a:ln>
            <a:solidFill>
              <a:schemeClr val="accent3">
                <a:lumMod val="75000"/>
              </a:schemeClr>
            </a:solidFill>
          </a:ln>
          <a:effectLst/>
        </p:spPr>
        <p:txBody>
          <a:bodyPr/>
          <a:lstStyle/>
          <a:p>
            <a:pPr fontAlgn="base">
              <a:spcBef>
                <a:spcPct val="0"/>
              </a:spcBef>
              <a:spcAft>
                <a:spcPct val="0"/>
              </a:spcAft>
              <a:defRPr/>
            </a:pPr>
            <a:endParaRPr lang="en-US" sz="200" b="1" i="1">
              <a:solidFill>
                <a:srgbClr val="FFFFFF"/>
              </a:solidFill>
            </a:endParaRPr>
          </a:p>
        </p:txBody>
      </p:sp>
      <p:sp>
        <p:nvSpPr>
          <p:cNvPr id="1028" name="Freeform 29"/>
          <p:cNvSpPr>
            <a:spLocks/>
          </p:cNvSpPr>
          <p:nvPr/>
        </p:nvSpPr>
        <p:spPr bwMode="auto">
          <a:xfrm>
            <a:off x="3175" y="63500"/>
            <a:ext cx="9151938" cy="792163"/>
          </a:xfrm>
          <a:custGeom>
            <a:avLst/>
            <a:gdLst>
              <a:gd name="T0" fmla="*/ 0 w 19142"/>
              <a:gd name="T1" fmla="*/ 0 h 1828"/>
              <a:gd name="T2" fmla="*/ 2147483647 w 19142"/>
              <a:gd name="T3" fmla="*/ 0 h 1828"/>
              <a:gd name="T4" fmla="*/ 2147483647 w 19142"/>
              <a:gd name="T5" fmla="*/ 2147483647 h 1828"/>
              <a:gd name="T6" fmla="*/ 0 w 19142"/>
              <a:gd name="T7" fmla="*/ 2147483647 h 1828"/>
              <a:gd name="T8" fmla="*/ 0 w 19142"/>
              <a:gd name="T9" fmla="*/ 0 h 18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42" h="1828">
                <a:moveTo>
                  <a:pt x="0" y="0"/>
                </a:moveTo>
                <a:lnTo>
                  <a:pt x="19142" y="0"/>
                </a:lnTo>
                <a:cubicBezTo>
                  <a:pt x="19142" y="0"/>
                  <a:pt x="19142" y="705"/>
                  <a:pt x="19142" y="1410"/>
                </a:cubicBezTo>
                <a:cubicBezTo>
                  <a:pt x="10014" y="28"/>
                  <a:pt x="13686" y="1828"/>
                  <a:pt x="0" y="1410"/>
                </a:cubicBezTo>
                <a:cubicBezTo>
                  <a:pt x="0" y="705"/>
                  <a:pt x="0" y="0"/>
                  <a:pt x="0" y="0"/>
                </a:cubicBezTo>
                <a:close/>
              </a:path>
            </a:pathLst>
          </a:custGeom>
          <a:solidFill>
            <a:srgbClr val="6588E9"/>
          </a:solidFill>
          <a:ln>
            <a:noFill/>
          </a:ln>
          <a:effectLst/>
          <a:extLst>
            <a:ext uri="{91240B29-F687-4F45-9708-019B960494DF}">
              <a14:hiddenLine xmlns:a14="http://schemas.microsoft.com/office/drawing/2010/main" w="28575" cmpd="sng">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b="1" i="1">
              <a:solidFill>
                <a:srgbClr val="FFFFFF"/>
              </a:solidFill>
            </a:endParaRPr>
          </a:p>
        </p:txBody>
      </p:sp>
      <p:sp>
        <p:nvSpPr>
          <p:cNvPr id="1029" name="Freeform 28"/>
          <p:cNvSpPr>
            <a:spLocks/>
          </p:cNvSpPr>
          <p:nvPr/>
        </p:nvSpPr>
        <p:spPr bwMode="auto">
          <a:xfrm>
            <a:off x="3175" y="-26988"/>
            <a:ext cx="9151938" cy="1439764"/>
          </a:xfrm>
          <a:custGeom>
            <a:avLst/>
            <a:gdLst>
              <a:gd name="T0" fmla="*/ 0 w 19142"/>
              <a:gd name="T1" fmla="*/ 0 h 2230"/>
              <a:gd name="T2" fmla="*/ 2147483647 w 19142"/>
              <a:gd name="T3" fmla="*/ 0 h 2230"/>
              <a:gd name="T4" fmla="*/ 2147483647 w 19142"/>
              <a:gd name="T5" fmla="*/ 2147483647 h 2230"/>
              <a:gd name="T6" fmla="*/ 0 w 19142"/>
              <a:gd name="T7" fmla="*/ 2147483647 h 2230"/>
              <a:gd name="T8" fmla="*/ 0 w 19142"/>
              <a:gd name="T9" fmla="*/ 0 h 2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42" h="2230">
                <a:moveTo>
                  <a:pt x="0" y="0"/>
                </a:moveTo>
                <a:lnTo>
                  <a:pt x="19142" y="0"/>
                </a:lnTo>
                <a:cubicBezTo>
                  <a:pt x="19142" y="0"/>
                  <a:pt x="19142" y="705"/>
                  <a:pt x="19142" y="1410"/>
                </a:cubicBezTo>
                <a:cubicBezTo>
                  <a:pt x="7630" y="214"/>
                  <a:pt x="10672" y="2230"/>
                  <a:pt x="0" y="1410"/>
                </a:cubicBezTo>
                <a:cubicBezTo>
                  <a:pt x="0" y="705"/>
                  <a:pt x="0" y="0"/>
                  <a:pt x="0" y="0"/>
                </a:cubicBezTo>
                <a:close/>
              </a:path>
            </a:pathLst>
          </a:custGeom>
          <a:gradFill rotWithShape="1">
            <a:gsLst>
              <a:gs pos="0">
                <a:srgbClr val="012D52"/>
              </a:gs>
              <a:gs pos="39000">
                <a:srgbClr val="013764"/>
              </a:gs>
              <a:gs pos="71001">
                <a:srgbClr val="015499"/>
              </a:gs>
              <a:gs pos="89000">
                <a:srgbClr val="013D6E"/>
              </a:gs>
              <a:gs pos="100000">
                <a:srgbClr val="012D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b="1" i="1">
              <a:solidFill>
                <a:srgbClr val="FFFFFF"/>
              </a:solidFill>
            </a:endParaRPr>
          </a:p>
        </p:txBody>
      </p:sp>
      <p:grpSp>
        <p:nvGrpSpPr>
          <p:cNvPr id="1030" name="Group 13"/>
          <p:cNvGrpSpPr>
            <a:grpSpLocks/>
          </p:cNvGrpSpPr>
          <p:nvPr/>
        </p:nvGrpSpPr>
        <p:grpSpPr bwMode="auto">
          <a:xfrm>
            <a:off x="77788" y="133350"/>
            <a:ext cx="901700" cy="414338"/>
            <a:chOff x="8194202" y="34898"/>
            <a:chExt cx="902732" cy="413836"/>
          </a:xfrm>
        </p:grpSpPr>
        <p:pic>
          <p:nvPicPr>
            <p:cNvPr id="1033" name="Picture 38" descr="ALBA_namelogo"/>
            <p:cNvPicPr>
              <a:picLocks noChangeAspect="1" noChangeArrowheads="1"/>
            </p:cNvPicPr>
            <p:nvPr/>
          </p:nvPicPr>
          <p:blipFill>
            <a:blip r:embed="rId16">
              <a:clrChange>
                <a:clrFrom>
                  <a:srgbClr val="012D52"/>
                </a:clrFrom>
                <a:clrTo>
                  <a:srgbClr val="012D52">
                    <a:alpha val="0"/>
                  </a:srgbClr>
                </a:clrTo>
              </a:clrChange>
              <a:extLst>
                <a:ext uri="{28A0092B-C50C-407E-A947-70E740481C1C}">
                  <a14:useLocalDpi xmlns:a14="http://schemas.microsoft.com/office/drawing/2010/main" val="0"/>
                </a:ext>
              </a:extLst>
            </a:blip>
            <a:srcRect/>
            <a:stretch>
              <a:fillRect/>
            </a:stretch>
          </p:blipFill>
          <p:spPr bwMode="auto">
            <a:xfrm>
              <a:off x="8194202" y="319805"/>
              <a:ext cx="902732" cy="128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15"/>
            <p:cNvSpPr/>
            <p:nvPr/>
          </p:nvSpPr>
          <p:spPr bwMode="auto">
            <a:xfrm>
              <a:off x="8351544" y="34898"/>
              <a:ext cx="419580" cy="275890"/>
            </a:xfrm>
            <a:custGeom>
              <a:avLst/>
              <a:gdLst>
                <a:gd name="connsiteX0" fmla="*/ 2106 w 782810"/>
                <a:gd name="connsiteY0" fmla="*/ 525966 h 530554"/>
                <a:gd name="connsiteX1" fmla="*/ 540268 w 782810"/>
                <a:gd name="connsiteY1" fmla="*/ 6853 h 530554"/>
                <a:gd name="connsiteX2" fmla="*/ 759343 w 782810"/>
                <a:gd name="connsiteY2" fmla="*/ 247359 h 530554"/>
                <a:gd name="connsiteX3" fmla="*/ 2106 w 782810"/>
                <a:gd name="connsiteY3" fmla="*/ 525966 h 530554"/>
                <a:gd name="connsiteX0" fmla="*/ 12363 w 789420"/>
                <a:gd name="connsiteY0" fmla="*/ 520134 h 520630"/>
                <a:gd name="connsiteX1" fmla="*/ 317163 w 789420"/>
                <a:gd name="connsiteY1" fmla="*/ 170090 h 520630"/>
                <a:gd name="connsiteX2" fmla="*/ 550525 w 789420"/>
                <a:gd name="connsiteY2" fmla="*/ 1021 h 520630"/>
                <a:gd name="connsiteX3" fmla="*/ 769600 w 789420"/>
                <a:gd name="connsiteY3" fmla="*/ 241527 h 520630"/>
                <a:gd name="connsiteX4" fmla="*/ 12363 w 789420"/>
                <a:gd name="connsiteY4" fmla="*/ 520134 h 520630"/>
                <a:gd name="connsiteX0" fmla="*/ 2107 w 782811"/>
                <a:gd name="connsiteY0" fmla="*/ 525966 h 526462"/>
                <a:gd name="connsiteX1" fmla="*/ 540269 w 782811"/>
                <a:gd name="connsiteY1" fmla="*/ 6853 h 526462"/>
                <a:gd name="connsiteX2" fmla="*/ 759344 w 782811"/>
                <a:gd name="connsiteY2" fmla="*/ 247359 h 526462"/>
                <a:gd name="connsiteX3" fmla="*/ 2107 w 782811"/>
                <a:gd name="connsiteY3" fmla="*/ 525966 h 526462"/>
                <a:gd name="connsiteX0" fmla="*/ 0 w 780704"/>
                <a:gd name="connsiteY0" fmla="*/ 525966 h 526462"/>
                <a:gd name="connsiteX1" fmla="*/ 538162 w 780704"/>
                <a:gd name="connsiteY1" fmla="*/ 6853 h 526462"/>
                <a:gd name="connsiteX2" fmla="*/ 757237 w 780704"/>
                <a:gd name="connsiteY2" fmla="*/ 247359 h 526462"/>
                <a:gd name="connsiteX3" fmla="*/ 0 w 780704"/>
                <a:gd name="connsiteY3" fmla="*/ 525966 h 526462"/>
                <a:gd name="connsiteX0" fmla="*/ 0 w 757237"/>
                <a:gd name="connsiteY0" fmla="*/ 519113 h 519609"/>
                <a:gd name="connsiteX1" fmla="*/ 538162 w 757237"/>
                <a:gd name="connsiteY1" fmla="*/ 0 h 519609"/>
                <a:gd name="connsiteX2" fmla="*/ 757237 w 757237"/>
                <a:gd name="connsiteY2" fmla="*/ 240506 h 519609"/>
                <a:gd name="connsiteX3" fmla="*/ 0 w 757237"/>
                <a:gd name="connsiteY3" fmla="*/ 519113 h 519609"/>
                <a:gd name="connsiteX0" fmla="*/ 0 w 757237"/>
                <a:gd name="connsiteY0" fmla="*/ 519113 h 519773"/>
                <a:gd name="connsiteX1" fmla="*/ 538162 w 757237"/>
                <a:gd name="connsiteY1" fmla="*/ 0 h 519773"/>
                <a:gd name="connsiteX2" fmla="*/ 757237 w 757237"/>
                <a:gd name="connsiteY2" fmla="*/ 240506 h 519773"/>
                <a:gd name="connsiteX3" fmla="*/ 0 w 757237"/>
                <a:gd name="connsiteY3" fmla="*/ 519113 h 519773"/>
                <a:gd name="connsiteX0" fmla="*/ 0 w 757237"/>
                <a:gd name="connsiteY0" fmla="*/ 519113 h 519485"/>
                <a:gd name="connsiteX1" fmla="*/ 538162 w 757237"/>
                <a:gd name="connsiteY1" fmla="*/ 0 h 519485"/>
                <a:gd name="connsiteX2" fmla="*/ 757237 w 757237"/>
                <a:gd name="connsiteY2" fmla="*/ 240506 h 519485"/>
                <a:gd name="connsiteX3" fmla="*/ 0 w 757237"/>
                <a:gd name="connsiteY3" fmla="*/ 519113 h 519485"/>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Lst>
              <a:ahLst/>
              <a:cxnLst>
                <a:cxn ang="0">
                  <a:pos x="connsiteX0" y="connsiteY0"/>
                </a:cxn>
                <a:cxn ang="0">
                  <a:pos x="connsiteX1" y="connsiteY1"/>
                </a:cxn>
                <a:cxn ang="0">
                  <a:pos x="connsiteX2" y="connsiteY2"/>
                </a:cxn>
                <a:cxn ang="0">
                  <a:pos x="connsiteX3" y="connsiteY3"/>
                </a:cxn>
              </a:cxnLst>
              <a:rect l="l" t="t" r="r" b="b"/>
              <a:pathLst>
                <a:path w="757237" h="519113">
                  <a:moveTo>
                    <a:pt x="0" y="519113"/>
                  </a:moveTo>
                  <a:lnTo>
                    <a:pt x="538162" y="0"/>
                  </a:lnTo>
                  <a:lnTo>
                    <a:pt x="757237" y="240506"/>
                  </a:lnTo>
                  <a:cubicBezTo>
                    <a:pt x="345281" y="305991"/>
                    <a:pt x="264319" y="348853"/>
                    <a:pt x="0" y="519113"/>
                  </a:cubicBezTo>
                  <a:close/>
                </a:path>
              </a:pathLst>
            </a:custGeom>
            <a:gradFill>
              <a:gsLst>
                <a:gs pos="75000">
                  <a:schemeClr val="accent1">
                    <a:lumMod val="20000"/>
                    <a:lumOff val="80000"/>
                  </a:schemeClr>
                </a:gs>
                <a:gs pos="38000">
                  <a:schemeClr val="bg1"/>
                </a:gs>
                <a:gs pos="100000">
                  <a:srgbClr val="EAE894"/>
                </a:gs>
              </a:gsLst>
              <a:lin ang="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sz="200" b="1" i="1">
                <a:solidFill>
                  <a:srgbClr val="FFFFFF"/>
                </a:solidFill>
              </a:endParaRPr>
            </a:p>
          </p:txBody>
        </p:sp>
        <p:sp>
          <p:nvSpPr>
            <p:cNvPr id="17" name="Freeform 16"/>
            <p:cNvSpPr/>
            <p:nvPr/>
          </p:nvSpPr>
          <p:spPr bwMode="auto">
            <a:xfrm>
              <a:off x="8612192" y="209311"/>
              <a:ext cx="336935" cy="101477"/>
            </a:xfrm>
            <a:custGeom>
              <a:avLst/>
              <a:gdLst>
                <a:gd name="connsiteX0" fmla="*/ 2106 w 782810"/>
                <a:gd name="connsiteY0" fmla="*/ 525966 h 530554"/>
                <a:gd name="connsiteX1" fmla="*/ 540268 w 782810"/>
                <a:gd name="connsiteY1" fmla="*/ 6853 h 530554"/>
                <a:gd name="connsiteX2" fmla="*/ 759343 w 782810"/>
                <a:gd name="connsiteY2" fmla="*/ 247359 h 530554"/>
                <a:gd name="connsiteX3" fmla="*/ 2106 w 782810"/>
                <a:gd name="connsiteY3" fmla="*/ 525966 h 530554"/>
                <a:gd name="connsiteX0" fmla="*/ 12363 w 789420"/>
                <a:gd name="connsiteY0" fmla="*/ 520134 h 520630"/>
                <a:gd name="connsiteX1" fmla="*/ 317163 w 789420"/>
                <a:gd name="connsiteY1" fmla="*/ 170090 h 520630"/>
                <a:gd name="connsiteX2" fmla="*/ 550525 w 789420"/>
                <a:gd name="connsiteY2" fmla="*/ 1021 h 520630"/>
                <a:gd name="connsiteX3" fmla="*/ 769600 w 789420"/>
                <a:gd name="connsiteY3" fmla="*/ 241527 h 520630"/>
                <a:gd name="connsiteX4" fmla="*/ 12363 w 789420"/>
                <a:gd name="connsiteY4" fmla="*/ 520134 h 520630"/>
                <a:gd name="connsiteX0" fmla="*/ 2107 w 782811"/>
                <a:gd name="connsiteY0" fmla="*/ 525966 h 526462"/>
                <a:gd name="connsiteX1" fmla="*/ 540269 w 782811"/>
                <a:gd name="connsiteY1" fmla="*/ 6853 h 526462"/>
                <a:gd name="connsiteX2" fmla="*/ 759344 w 782811"/>
                <a:gd name="connsiteY2" fmla="*/ 247359 h 526462"/>
                <a:gd name="connsiteX3" fmla="*/ 2107 w 782811"/>
                <a:gd name="connsiteY3" fmla="*/ 525966 h 526462"/>
                <a:gd name="connsiteX0" fmla="*/ 0 w 780704"/>
                <a:gd name="connsiteY0" fmla="*/ 525966 h 526462"/>
                <a:gd name="connsiteX1" fmla="*/ 538162 w 780704"/>
                <a:gd name="connsiteY1" fmla="*/ 6853 h 526462"/>
                <a:gd name="connsiteX2" fmla="*/ 757237 w 780704"/>
                <a:gd name="connsiteY2" fmla="*/ 247359 h 526462"/>
                <a:gd name="connsiteX3" fmla="*/ 0 w 780704"/>
                <a:gd name="connsiteY3" fmla="*/ 525966 h 526462"/>
                <a:gd name="connsiteX0" fmla="*/ 0 w 757237"/>
                <a:gd name="connsiteY0" fmla="*/ 519113 h 519609"/>
                <a:gd name="connsiteX1" fmla="*/ 538162 w 757237"/>
                <a:gd name="connsiteY1" fmla="*/ 0 h 519609"/>
                <a:gd name="connsiteX2" fmla="*/ 757237 w 757237"/>
                <a:gd name="connsiteY2" fmla="*/ 240506 h 519609"/>
                <a:gd name="connsiteX3" fmla="*/ 0 w 757237"/>
                <a:gd name="connsiteY3" fmla="*/ 519113 h 519609"/>
                <a:gd name="connsiteX0" fmla="*/ 0 w 757237"/>
                <a:gd name="connsiteY0" fmla="*/ 519113 h 519773"/>
                <a:gd name="connsiteX1" fmla="*/ 538162 w 757237"/>
                <a:gd name="connsiteY1" fmla="*/ 0 h 519773"/>
                <a:gd name="connsiteX2" fmla="*/ 757237 w 757237"/>
                <a:gd name="connsiteY2" fmla="*/ 240506 h 519773"/>
                <a:gd name="connsiteX3" fmla="*/ 0 w 757237"/>
                <a:gd name="connsiteY3" fmla="*/ 519113 h 519773"/>
                <a:gd name="connsiteX0" fmla="*/ 0 w 757237"/>
                <a:gd name="connsiteY0" fmla="*/ 519113 h 519485"/>
                <a:gd name="connsiteX1" fmla="*/ 538162 w 757237"/>
                <a:gd name="connsiteY1" fmla="*/ 0 h 519485"/>
                <a:gd name="connsiteX2" fmla="*/ 757237 w 757237"/>
                <a:gd name="connsiteY2" fmla="*/ 240506 h 519485"/>
                <a:gd name="connsiteX3" fmla="*/ 0 w 757237"/>
                <a:gd name="connsiteY3" fmla="*/ 519113 h 519485"/>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890587"/>
                <a:gd name="connsiteY0" fmla="*/ 66676 h 247668"/>
                <a:gd name="connsiteX1" fmla="*/ 671512 w 890587"/>
                <a:gd name="connsiteY1" fmla="*/ 0 h 247668"/>
                <a:gd name="connsiteX2" fmla="*/ 890587 w 890587"/>
                <a:gd name="connsiteY2" fmla="*/ 240506 h 247668"/>
                <a:gd name="connsiteX3" fmla="*/ 0 w 890587"/>
                <a:gd name="connsiteY3" fmla="*/ 66676 h 247668"/>
                <a:gd name="connsiteX0" fmla="*/ 0 w 890587"/>
                <a:gd name="connsiteY0" fmla="*/ 66676 h 250240"/>
                <a:gd name="connsiteX1" fmla="*/ 671512 w 890587"/>
                <a:gd name="connsiteY1" fmla="*/ 0 h 250240"/>
                <a:gd name="connsiteX2" fmla="*/ 890587 w 890587"/>
                <a:gd name="connsiteY2" fmla="*/ 240506 h 250240"/>
                <a:gd name="connsiteX3" fmla="*/ 0 w 890587"/>
                <a:gd name="connsiteY3" fmla="*/ 66676 h 250240"/>
                <a:gd name="connsiteX0" fmla="*/ 0 w 890587"/>
                <a:gd name="connsiteY0" fmla="*/ 59533 h 243097"/>
                <a:gd name="connsiteX1" fmla="*/ 407193 w 890587"/>
                <a:gd name="connsiteY1" fmla="*/ 0 h 243097"/>
                <a:gd name="connsiteX2" fmla="*/ 890587 w 890587"/>
                <a:gd name="connsiteY2" fmla="*/ 233363 h 243097"/>
                <a:gd name="connsiteX3" fmla="*/ 0 w 890587"/>
                <a:gd name="connsiteY3" fmla="*/ 59533 h 243097"/>
                <a:gd name="connsiteX0" fmla="*/ 0 w 604837"/>
                <a:gd name="connsiteY0" fmla="*/ 59533 h 199408"/>
                <a:gd name="connsiteX1" fmla="*/ 407193 w 604837"/>
                <a:gd name="connsiteY1" fmla="*/ 0 h 199408"/>
                <a:gd name="connsiteX2" fmla="*/ 604837 w 604837"/>
                <a:gd name="connsiteY2" fmla="*/ 188119 h 199408"/>
                <a:gd name="connsiteX3" fmla="*/ 0 w 604837"/>
                <a:gd name="connsiteY3" fmla="*/ 59533 h 199408"/>
                <a:gd name="connsiteX0" fmla="*/ 0 w 604837"/>
                <a:gd name="connsiteY0" fmla="*/ 59533 h 188119"/>
                <a:gd name="connsiteX1" fmla="*/ 407193 w 604837"/>
                <a:gd name="connsiteY1" fmla="*/ 0 h 188119"/>
                <a:gd name="connsiteX2" fmla="*/ 604837 w 604837"/>
                <a:gd name="connsiteY2" fmla="*/ 188119 h 188119"/>
                <a:gd name="connsiteX3" fmla="*/ 0 w 604837"/>
                <a:gd name="connsiteY3" fmla="*/ 59533 h 188119"/>
                <a:gd name="connsiteX0" fmla="*/ 0 w 604837"/>
                <a:gd name="connsiteY0" fmla="*/ 65715 h 194301"/>
                <a:gd name="connsiteX1" fmla="*/ 407193 w 604837"/>
                <a:gd name="connsiteY1" fmla="*/ 6182 h 194301"/>
                <a:gd name="connsiteX2" fmla="*/ 604837 w 604837"/>
                <a:gd name="connsiteY2" fmla="*/ 194301 h 194301"/>
                <a:gd name="connsiteX3" fmla="*/ 0 w 604837"/>
                <a:gd name="connsiteY3" fmla="*/ 65715 h 194301"/>
                <a:gd name="connsiteX0" fmla="*/ 0 w 604837"/>
                <a:gd name="connsiteY0" fmla="*/ 65715 h 194301"/>
                <a:gd name="connsiteX1" fmla="*/ 407193 w 604837"/>
                <a:gd name="connsiteY1" fmla="*/ 6182 h 194301"/>
                <a:gd name="connsiteX2" fmla="*/ 604837 w 604837"/>
                <a:gd name="connsiteY2" fmla="*/ 194301 h 194301"/>
                <a:gd name="connsiteX3" fmla="*/ 0 w 604837"/>
                <a:gd name="connsiteY3" fmla="*/ 65715 h 194301"/>
                <a:gd name="connsiteX0" fmla="*/ 0 w 604837"/>
                <a:gd name="connsiteY0" fmla="*/ 59533 h 188119"/>
                <a:gd name="connsiteX1" fmla="*/ 407193 w 604837"/>
                <a:gd name="connsiteY1" fmla="*/ 0 h 188119"/>
                <a:gd name="connsiteX2" fmla="*/ 604837 w 604837"/>
                <a:gd name="connsiteY2" fmla="*/ 188119 h 188119"/>
                <a:gd name="connsiteX3" fmla="*/ 0 w 604837"/>
                <a:gd name="connsiteY3" fmla="*/ 59533 h 188119"/>
                <a:gd name="connsiteX0" fmla="*/ 0 w 604837"/>
                <a:gd name="connsiteY0" fmla="*/ 61914 h 190500"/>
                <a:gd name="connsiteX1" fmla="*/ 414336 w 604837"/>
                <a:gd name="connsiteY1" fmla="*/ 0 h 190500"/>
                <a:gd name="connsiteX2" fmla="*/ 604837 w 604837"/>
                <a:gd name="connsiteY2" fmla="*/ 190500 h 190500"/>
                <a:gd name="connsiteX3" fmla="*/ 0 w 604837"/>
                <a:gd name="connsiteY3" fmla="*/ 61914 h 190500"/>
                <a:gd name="connsiteX0" fmla="*/ 0 w 607219"/>
                <a:gd name="connsiteY0" fmla="*/ 64295 h 190500"/>
                <a:gd name="connsiteX1" fmla="*/ 416718 w 607219"/>
                <a:gd name="connsiteY1" fmla="*/ 0 h 190500"/>
                <a:gd name="connsiteX2" fmla="*/ 607219 w 607219"/>
                <a:gd name="connsiteY2" fmla="*/ 190500 h 190500"/>
                <a:gd name="connsiteX3" fmla="*/ 0 w 607219"/>
                <a:gd name="connsiteY3" fmla="*/ 64295 h 190500"/>
              </a:gdLst>
              <a:ahLst/>
              <a:cxnLst>
                <a:cxn ang="0">
                  <a:pos x="connsiteX0" y="connsiteY0"/>
                </a:cxn>
                <a:cxn ang="0">
                  <a:pos x="connsiteX1" y="connsiteY1"/>
                </a:cxn>
                <a:cxn ang="0">
                  <a:pos x="connsiteX2" y="connsiteY2"/>
                </a:cxn>
                <a:cxn ang="0">
                  <a:pos x="connsiteX3" y="connsiteY3"/>
                </a:cxn>
              </a:cxnLst>
              <a:rect l="l" t="t" r="r" b="b"/>
              <a:pathLst>
                <a:path w="607219" h="190500">
                  <a:moveTo>
                    <a:pt x="0" y="64295"/>
                  </a:moveTo>
                  <a:lnTo>
                    <a:pt x="416718" y="0"/>
                  </a:lnTo>
                  <a:lnTo>
                    <a:pt x="607219" y="190500"/>
                  </a:lnTo>
                  <a:cubicBezTo>
                    <a:pt x="347663" y="101204"/>
                    <a:pt x="166688" y="60723"/>
                    <a:pt x="0" y="64295"/>
                  </a:cubicBezTo>
                  <a:close/>
                </a:path>
              </a:pathLst>
            </a:custGeom>
            <a:gradFill>
              <a:gsLst>
                <a:gs pos="75000">
                  <a:schemeClr val="accent1">
                    <a:lumMod val="20000"/>
                    <a:lumOff val="80000"/>
                  </a:schemeClr>
                </a:gs>
                <a:gs pos="38000">
                  <a:schemeClr val="bg1"/>
                </a:gs>
                <a:gs pos="100000">
                  <a:srgbClr val="EAE894"/>
                </a:gs>
              </a:gsLst>
              <a:lin ang="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sz="200" b="1" i="1">
                <a:solidFill>
                  <a:srgbClr val="FFFFFF"/>
                </a:solidFill>
              </a:endParaRPr>
            </a:p>
          </p:txBody>
        </p:sp>
      </p:grpSp>
      <p:sp>
        <p:nvSpPr>
          <p:cNvPr id="18" name="Freeform 29"/>
          <p:cNvSpPr>
            <a:spLocks/>
          </p:cNvSpPr>
          <p:nvPr/>
        </p:nvSpPr>
        <p:spPr bwMode="auto">
          <a:xfrm rot="10800000">
            <a:off x="-1589" y="6578600"/>
            <a:ext cx="9142413" cy="223837"/>
          </a:xfrm>
          <a:custGeom>
            <a:avLst/>
            <a:gdLst>
              <a:gd name="T0" fmla="*/ 0 w 19142"/>
              <a:gd name="T1" fmla="*/ 0 h 1828"/>
              <a:gd name="T2" fmla="*/ 19142 w 19142"/>
              <a:gd name="T3" fmla="*/ 0 h 1828"/>
              <a:gd name="T4" fmla="*/ 19142 w 19142"/>
              <a:gd name="T5" fmla="*/ 1410 h 1828"/>
              <a:gd name="T6" fmla="*/ 0 w 19142"/>
              <a:gd name="T7" fmla="*/ 1410 h 1828"/>
              <a:gd name="T8" fmla="*/ 0 w 19142"/>
              <a:gd name="T9" fmla="*/ 0 h 1828"/>
              <a:gd name="connsiteX0" fmla="*/ 0 w 10000"/>
              <a:gd name="connsiteY0" fmla="*/ 0 h 8757"/>
              <a:gd name="connsiteX1" fmla="*/ 10000 w 10000"/>
              <a:gd name="connsiteY1" fmla="*/ 0 h 8757"/>
              <a:gd name="connsiteX2" fmla="*/ 10000 w 10000"/>
              <a:gd name="connsiteY2" fmla="*/ 7713 h 8757"/>
              <a:gd name="connsiteX3" fmla="*/ 0 w 10000"/>
              <a:gd name="connsiteY3" fmla="*/ 7713 h 8757"/>
              <a:gd name="connsiteX4" fmla="*/ 0 w 10000"/>
              <a:gd name="connsiteY4" fmla="*/ 0 h 8757"/>
              <a:gd name="connsiteX0" fmla="*/ 0 w 10000"/>
              <a:gd name="connsiteY0" fmla="*/ 0 h 10234"/>
              <a:gd name="connsiteX1" fmla="*/ 10000 w 10000"/>
              <a:gd name="connsiteY1" fmla="*/ 0 h 10234"/>
              <a:gd name="connsiteX2" fmla="*/ 10000 w 10000"/>
              <a:gd name="connsiteY2" fmla="*/ 8808 h 10234"/>
              <a:gd name="connsiteX3" fmla="*/ 0 w 10000"/>
              <a:gd name="connsiteY3" fmla="*/ 8808 h 10234"/>
              <a:gd name="connsiteX4" fmla="*/ 0 w 10000"/>
              <a:gd name="connsiteY4" fmla="*/ 0 h 10234"/>
              <a:gd name="connsiteX0" fmla="*/ 18 w 10018"/>
              <a:gd name="connsiteY0" fmla="*/ 0 h 8808"/>
              <a:gd name="connsiteX1" fmla="*/ 10018 w 10018"/>
              <a:gd name="connsiteY1" fmla="*/ 0 h 8808"/>
              <a:gd name="connsiteX2" fmla="*/ 10018 w 10018"/>
              <a:gd name="connsiteY2" fmla="*/ 8808 h 8808"/>
              <a:gd name="connsiteX3" fmla="*/ 0 w 10018"/>
              <a:gd name="connsiteY3" fmla="*/ 3305 h 8808"/>
              <a:gd name="connsiteX4" fmla="*/ 18 w 10018"/>
              <a:gd name="connsiteY4" fmla="*/ 0 h 8808"/>
              <a:gd name="connsiteX0" fmla="*/ 18 w 10000"/>
              <a:gd name="connsiteY0" fmla="*/ 0 h 6395"/>
              <a:gd name="connsiteX1" fmla="*/ 10000 w 10000"/>
              <a:gd name="connsiteY1" fmla="*/ 0 h 6395"/>
              <a:gd name="connsiteX2" fmla="*/ 9824 w 10000"/>
              <a:gd name="connsiteY2" fmla="*/ 6395 h 6395"/>
              <a:gd name="connsiteX3" fmla="*/ 0 w 10000"/>
              <a:gd name="connsiteY3" fmla="*/ 3752 h 6395"/>
              <a:gd name="connsiteX4" fmla="*/ 18 w 10000"/>
              <a:gd name="connsiteY4" fmla="*/ 0 h 6395"/>
              <a:gd name="connsiteX0" fmla="*/ 18 w 10000"/>
              <a:gd name="connsiteY0" fmla="*/ 0 h 10266"/>
              <a:gd name="connsiteX1" fmla="*/ 10000 w 10000"/>
              <a:gd name="connsiteY1" fmla="*/ 0 h 10266"/>
              <a:gd name="connsiteX2" fmla="*/ 9933 w 10000"/>
              <a:gd name="connsiteY2" fmla="*/ 10266 h 10266"/>
              <a:gd name="connsiteX3" fmla="*/ 0 w 10000"/>
              <a:gd name="connsiteY3" fmla="*/ 5867 h 10266"/>
              <a:gd name="connsiteX4" fmla="*/ 18 w 10000"/>
              <a:gd name="connsiteY4" fmla="*/ 0 h 10266"/>
              <a:gd name="connsiteX0" fmla="*/ 18 w 10000"/>
              <a:gd name="connsiteY0" fmla="*/ 0 h 10266"/>
              <a:gd name="connsiteX1" fmla="*/ 10000 w 10000"/>
              <a:gd name="connsiteY1" fmla="*/ 0 h 10266"/>
              <a:gd name="connsiteX2" fmla="*/ 9933 w 10000"/>
              <a:gd name="connsiteY2" fmla="*/ 10266 h 10266"/>
              <a:gd name="connsiteX3" fmla="*/ 0 w 10000"/>
              <a:gd name="connsiteY3" fmla="*/ 5867 h 10266"/>
              <a:gd name="connsiteX4" fmla="*/ 18 w 10000"/>
              <a:gd name="connsiteY4" fmla="*/ 0 h 10266"/>
              <a:gd name="connsiteX0" fmla="*/ 18 w 9938"/>
              <a:gd name="connsiteY0" fmla="*/ 200 h 10466"/>
              <a:gd name="connsiteX1" fmla="*/ 9938 w 9938"/>
              <a:gd name="connsiteY1" fmla="*/ 0 h 10466"/>
              <a:gd name="connsiteX2" fmla="*/ 9933 w 9938"/>
              <a:gd name="connsiteY2" fmla="*/ 10466 h 10466"/>
              <a:gd name="connsiteX3" fmla="*/ 0 w 9938"/>
              <a:gd name="connsiteY3" fmla="*/ 6067 h 10466"/>
              <a:gd name="connsiteX4" fmla="*/ 18 w 9938"/>
              <a:gd name="connsiteY4" fmla="*/ 200 h 10466"/>
              <a:gd name="connsiteX0" fmla="*/ 18 w 10001"/>
              <a:gd name="connsiteY0" fmla="*/ 191 h 10000"/>
              <a:gd name="connsiteX1" fmla="*/ 10000 w 10001"/>
              <a:gd name="connsiteY1" fmla="*/ 0 h 10000"/>
              <a:gd name="connsiteX2" fmla="*/ 9995 w 10001"/>
              <a:gd name="connsiteY2" fmla="*/ 10000 h 10000"/>
              <a:gd name="connsiteX3" fmla="*/ 0 w 10001"/>
              <a:gd name="connsiteY3" fmla="*/ 5797 h 10000"/>
              <a:gd name="connsiteX4" fmla="*/ 18 w 10001"/>
              <a:gd name="connsiteY4" fmla="*/ 19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000">
                <a:moveTo>
                  <a:pt x="18" y="191"/>
                </a:moveTo>
                <a:lnTo>
                  <a:pt x="10000" y="0"/>
                </a:lnTo>
                <a:cubicBezTo>
                  <a:pt x="10004" y="10116"/>
                  <a:pt x="9998" y="6051"/>
                  <a:pt x="9995" y="10000"/>
                </a:cubicBezTo>
                <a:cubicBezTo>
                  <a:pt x="5205" y="188"/>
                  <a:pt x="5763" y="14551"/>
                  <a:pt x="0" y="5797"/>
                </a:cubicBezTo>
                <a:cubicBezTo>
                  <a:pt x="6" y="3928"/>
                  <a:pt x="12" y="2060"/>
                  <a:pt x="18" y="191"/>
                </a:cubicBezTo>
                <a:close/>
              </a:path>
            </a:pathLst>
          </a:custGeom>
          <a:gradFill>
            <a:gsLst>
              <a:gs pos="0">
                <a:schemeClr val="tx1"/>
              </a:gs>
              <a:gs pos="100000">
                <a:schemeClr val="tx1">
                  <a:lumMod val="65000"/>
                </a:schemeClr>
              </a:gs>
            </a:gsLst>
            <a:path path="circle">
              <a:fillToRect l="50000" t="50000" r="50000" b="50000"/>
            </a:path>
          </a:gradFill>
          <a:ln>
            <a:noFill/>
          </a:ln>
          <a:effectLst/>
        </p:spPr>
        <p:txBody>
          <a:bodyPr/>
          <a:lstStyle/>
          <a:p>
            <a:pPr fontAlgn="base">
              <a:spcBef>
                <a:spcPct val="0"/>
              </a:spcBef>
              <a:spcAft>
                <a:spcPct val="0"/>
              </a:spcAft>
              <a:defRPr/>
            </a:pPr>
            <a:endParaRPr lang="en-US" sz="1200" b="1" i="1">
              <a:solidFill>
                <a:srgbClr val="FFFFFF"/>
              </a:solidFill>
            </a:endParaRPr>
          </a:p>
        </p:txBody>
      </p:sp>
      <p:sp>
        <p:nvSpPr>
          <p:cNvPr id="1032" name="Freeform 34"/>
          <p:cNvSpPr>
            <a:spLocks/>
          </p:cNvSpPr>
          <p:nvPr/>
        </p:nvSpPr>
        <p:spPr bwMode="auto">
          <a:xfrm>
            <a:off x="-3175" y="6578601"/>
            <a:ext cx="9150350" cy="288924"/>
          </a:xfrm>
          <a:custGeom>
            <a:avLst/>
            <a:gdLst>
              <a:gd name="T0" fmla="*/ 2147483647 w 10000"/>
              <a:gd name="T1" fmla="*/ 2147483647 h 9700"/>
              <a:gd name="T2" fmla="*/ 2147483647 w 10000"/>
              <a:gd name="T3" fmla="*/ 2147483647 h 9700"/>
              <a:gd name="T4" fmla="*/ 0 w 10000"/>
              <a:gd name="T5" fmla="*/ 2147483647 h 9700"/>
              <a:gd name="T6" fmla="*/ 2147483647 w 10000"/>
              <a:gd name="T7" fmla="*/ 2147483647 h 9700"/>
              <a:gd name="T8" fmla="*/ 2147483647 w 10000"/>
              <a:gd name="T9" fmla="*/ 2147483647 h 97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9700">
                <a:moveTo>
                  <a:pt x="9999" y="9658"/>
                </a:moveTo>
                <a:lnTo>
                  <a:pt x="1" y="9700"/>
                </a:lnTo>
                <a:cubicBezTo>
                  <a:pt x="1" y="6888"/>
                  <a:pt x="0" y="3947"/>
                  <a:pt x="0" y="1134"/>
                </a:cubicBezTo>
                <a:cubicBezTo>
                  <a:pt x="6062" y="16453"/>
                  <a:pt x="4380" y="-7768"/>
                  <a:pt x="10000" y="2735"/>
                </a:cubicBezTo>
                <a:cubicBezTo>
                  <a:pt x="10001" y="4990"/>
                  <a:pt x="9998" y="7405"/>
                  <a:pt x="9999" y="9658"/>
                </a:cubicBezTo>
                <a:close/>
              </a:path>
            </a:pathLst>
          </a:custGeom>
          <a:gradFill rotWithShape="0">
            <a:gsLst>
              <a:gs pos="0">
                <a:srgbClr val="012D52"/>
              </a:gs>
              <a:gs pos="28000">
                <a:srgbClr val="012D52"/>
              </a:gs>
              <a:gs pos="44000">
                <a:srgbClr val="015499"/>
              </a:gs>
              <a:gs pos="100000">
                <a:srgbClr val="012D52"/>
              </a:gs>
            </a:gsLst>
            <a:lin ang="10800000"/>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b="1" i="1">
              <a:solidFill>
                <a:srgbClr val="FFFFFF"/>
              </a:solidFill>
            </a:endParaRPr>
          </a:p>
        </p:txBody>
      </p:sp>
      <p:sp>
        <p:nvSpPr>
          <p:cNvPr id="2"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pPr fontAlgn="base">
              <a:spcBef>
                <a:spcPct val="0"/>
              </a:spcBef>
              <a:spcAft>
                <a:spcPct val="0"/>
              </a:spcAft>
            </a:pPr>
            <a:r>
              <a:rPr lang="en-US" smtClean="0">
                <a:solidFill>
                  <a:srgbClr val="000000"/>
                </a:solidFill>
              </a:rPr>
              <a:t>Taller de Altas Energias – Benasque - 17/09/2013</a:t>
            </a:r>
            <a:endParaRPr lang="it-IT" smtClean="0">
              <a:solidFill>
                <a:srgbClr val="000000"/>
              </a:solidFill>
            </a:endParaRPr>
          </a:p>
        </p:txBody>
      </p:sp>
      <p:sp>
        <p:nvSpPr>
          <p:cNvPr id="5"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r>
              <a:rPr lang="it-IT" smtClean="0">
                <a:solidFill>
                  <a:srgbClr val="000000"/>
                </a:solidFill>
              </a:rPr>
              <a:t>Accelerator Physics – C. Biscari </a:t>
            </a:r>
          </a:p>
        </p:txBody>
      </p:sp>
      <p:sp>
        <p:nvSpPr>
          <p:cNvPr id="6"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09C09BAF-2ED6-46AA-9985-8A547F5C8EA0}" type="slidenum">
              <a:rPr lang="it-IT" smtClean="0">
                <a:solidFill>
                  <a:srgbClr val="000000"/>
                </a:solidFill>
              </a:rPr>
              <a:pPr fontAlgn="base">
                <a:spcBef>
                  <a:spcPct val="0"/>
                </a:spcBef>
                <a:spcAft>
                  <a:spcPct val="0"/>
                </a:spcAft>
              </a:pPr>
              <a:t>‹#›</a:t>
            </a:fld>
            <a:endParaRPr lang="it-IT" smtClean="0">
              <a:solidFill>
                <a:srgbClr val="000000"/>
              </a:solidFill>
            </a:endParaRPr>
          </a:p>
        </p:txBody>
      </p:sp>
    </p:spTree>
    <p:extLst>
      <p:ext uri="{BB962C8B-B14F-4D97-AF65-F5344CB8AC3E}">
        <p14:creationId xmlns:p14="http://schemas.microsoft.com/office/powerpoint/2010/main" val="2430494054"/>
      </p:ext>
    </p:extLst>
  </p:cSld>
  <p:clrMap bg1="dk1" tx1="lt1" bg2="dk2" tx2="lt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Lst>
  <p:timing>
    <p:tnLst>
      <p:par>
        <p:cTn id="1" dur="indefinite" restart="never" nodeType="tmRoot"/>
      </p:par>
    </p:tnLst>
  </p:timing>
  <p:hf hdr="0"/>
  <p:txStyles>
    <p:title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accent6">
              <a:lumMod val="75000"/>
            </a:schemeClr>
          </a:solidFill>
          <a:latin typeface="+mn-lt"/>
          <a:ea typeface="+mn-ea"/>
          <a:cs typeface="+mn-cs"/>
        </a:defRPr>
      </a:lvl1pPr>
      <a:lvl2pPr marL="742950" indent="-285750" algn="l" rtl="0" eaLnBrk="1" fontAlgn="base" hangingPunct="1">
        <a:spcBef>
          <a:spcPct val="20000"/>
        </a:spcBef>
        <a:spcAft>
          <a:spcPct val="0"/>
        </a:spcAft>
        <a:buChar char="–"/>
        <a:defRPr sz="2800">
          <a:solidFill>
            <a:schemeClr val="accent6">
              <a:lumMod val="75000"/>
            </a:schemeClr>
          </a:solidFill>
          <a:latin typeface="+mn-lt"/>
        </a:defRPr>
      </a:lvl2pPr>
      <a:lvl3pPr marL="1143000" indent="-228600" algn="l" rtl="0" eaLnBrk="1" fontAlgn="base" hangingPunct="1">
        <a:spcBef>
          <a:spcPct val="20000"/>
        </a:spcBef>
        <a:spcAft>
          <a:spcPct val="0"/>
        </a:spcAft>
        <a:buChar char="•"/>
        <a:defRPr sz="2400">
          <a:solidFill>
            <a:schemeClr val="accent6">
              <a:lumMod val="75000"/>
            </a:schemeClr>
          </a:solidFill>
          <a:latin typeface="+mn-lt"/>
        </a:defRPr>
      </a:lvl3pPr>
      <a:lvl4pPr marL="1600200" indent="-228600" algn="l" rtl="0" eaLnBrk="1" fontAlgn="base" hangingPunct="1">
        <a:spcBef>
          <a:spcPct val="20000"/>
        </a:spcBef>
        <a:spcAft>
          <a:spcPct val="0"/>
        </a:spcAft>
        <a:buChar char="–"/>
        <a:defRPr sz="2000">
          <a:solidFill>
            <a:schemeClr val="accent6">
              <a:lumMod val="75000"/>
            </a:schemeClr>
          </a:solidFill>
          <a:latin typeface="+mn-lt"/>
        </a:defRPr>
      </a:lvl4pPr>
      <a:lvl5pPr marL="2057400" indent="-228600" algn="l" rtl="0" eaLnBrk="1" fontAlgn="base" hangingPunct="1">
        <a:spcBef>
          <a:spcPct val="20000"/>
        </a:spcBef>
        <a:spcAft>
          <a:spcPct val="0"/>
        </a:spcAft>
        <a:buChar char="»"/>
        <a:defRPr sz="2000">
          <a:solidFill>
            <a:schemeClr val="accent6">
              <a:lumMod val="75000"/>
            </a:schemeClr>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100000">
              <a:schemeClr val="tx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7" name="Text Box 11"/>
          <p:cNvSpPr txBox="1">
            <a:spLocks noChangeArrowheads="1"/>
          </p:cNvSpPr>
          <p:nvPr/>
        </p:nvSpPr>
        <p:spPr bwMode="auto">
          <a:xfrm>
            <a:off x="4257675" y="6700838"/>
            <a:ext cx="4802188" cy="19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algn="r" eaLnBrk="1" fontAlgn="base" hangingPunct="1">
              <a:spcBef>
                <a:spcPct val="50000"/>
              </a:spcBef>
              <a:spcAft>
                <a:spcPct val="0"/>
              </a:spcAft>
            </a:pPr>
            <a:endParaRPr lang="es-ES" sz="1200" i="0">
              <a:solidFill>
                <a:srgbClr val="000000"/>
              </a:solidFill>
              <a:latin typeface="Garamond" pitchFamily="18" charset="0"/>
            </a:endParaRPr>
          </a:p>
        </p:txBody>
      </p:sp>
      <p:sp>
        <p:nvSpPr>
          <p:cNvPr id="11" name="Freeform 29"/>
          <p:cNvSpPr>
            <a:spLocks/>
          </p:cNvSpPr>
          <p:nvPr/>
        </p:nvSpPr>
        <p:spPr bwMode="auto">
          <a:xfrm>
            <a:off x="-3175" y="343124"/>
            <a:ext cx="9143999" cy="709612"/>
          </a:xfrm>
          <a:custGeom>
            <a:avLst/>
            <a:gdLst>
              <a:gd name="T0" fmla="*/ 0 w 19142"/>
              <a:gd name="T1" fmla="*/ 0 h 1828"/>
              <a:gd name="T2" fmla="*/ 19142 w 19142"/>
              <a:gd name="T3" fmla="*/ 0 h 1828"/>
              <a:gd name="T4" fmla="*/ 19142 w 19142"/>
              <a:gd name="T5" fmla="*/ 1410 h 1828"/>
              <a:gd name="T6" fmla="*/ 0 w 19142"/>
              <a:gd name="T7" fmla="*/ 1410 h 1828"/>
              <a:gd name="T8" fmla="*/ 0 w 19142"/>
              <a:gd name="T9" fmla="*/ 0 h 1828"/>
              <a:gd name="connsiteX0" fmla="*/ 0 w 10000"/>
              <a:gd name="connsiteY0" fmla="*/ 0 h 8757"/>
              <a:gd name="connsiteX1" fmla="*/ 10000 w 10000"/>
              <a:gd name="connsiteY1" fmla="*/ 0 h 8757"/>
              <a:gd name="connsiteX2" fmla="*/ 10000 w 10000"/>
              <a:gd name="connsiteY2" fmla="*/ 7713 h 8757"/>
              <a:gd name="connsiteX3" fmla="*/ 0 w 10000"/>
              <a:gd name="connsiteY3" fmla="*/ 7713 h 8757"/>
              <a:gd name="connsiteX4" fmla="*/ 0 w 10000"/>
              <a:gd name="connsiteY4" fmla="*/ 0 h 8757"/>
              <a:gd name="connsiteX0" fmla="*/ 0 w 10000"/>
              <a:gd name="connsiteY0" fmla="*/ 0 h 10234"/>
              <a:gd name="connsiteX1" fmla="*/ 10000 w 10000"/>
              <a:gd name="connsiteY1" fmla="*/ 0 h 10234"/>
              <a:gd name="connsiteX2" fmla="*/ 10000 w 10000"/>
              <a:gd name="connsiteY2" fmla="*/ 8808 h 10234"/>
              <a:gd name="connsiteX3" fmla="*/ 0 w 10000"/>
              <a:gd name="connsiteY3" fmla="*/ 8808 h 10234"/>
              <a:gd name="connsiteX4" fmla="*/ 0 w 10000"/>
              <a:gd name="connsiteY4" fmla="*/ 0 h 10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234">
                <a:moveTo>
                  <a:pt x="0" y="0"/>
                </a:moveTo>
                <a:lnTo>
                  <a:pt x="10000" y="0"/>
                </a:lnTo>
                <a:lnTo>
                  <a:pt x="10000" y="8808"/>
                </a:lnTo>
                <a:cubicBezTo>
                  <a:pt x="5231" y="3024"/>
                  <a:pt x="5737" y="13968"/>
                  <a:pt x="0" y="8808"/>
                </a:cubicBezTo>
                <a:lnTo>
                  <a:pt x="0" y="0"/>
                </a:lnTo>
                <a:close/>
              </a:path>
            </a:pathLst>
          </a:cu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path path="circle">
              <a:fillToRect t="100000" r="100000"/>
            </a:path>
            <a:tileRect l="-100000" b="-100000"/>
          </a:gradFill>
          <a:ln>
            <a:solidFill>
              <a:schemeClr val="accent3">
                <a:lumMod val="75000"/>
              </a:schemeClr>
            </a:solidFill>
          </a:ln>
          <a:effectLst/>
        </p:spPr>
        <p:txBody>
          <a:bodyPr/>
          <a:lstStyle/>
          <a:p>
            <a:pPr fontAlgn="base">
              <a:spcBef>
                <a:spcPct val="0"/>
              </a:spcBef>
              <a:spcAft>
                <a:spcPct val="0"/>
              </a:spcAft>
              <a:defRPr/>
            </a:pPr>
            <a:endParaRPr lang="en-US" sz="200" b="1" i="1">
              <a:solidFill>
                <a:srgbClr val="FFFFFF"/>
              </a:solidFill>
            </a:endParaRPr>
          </a:p>
        </p:txBody>
      </p:sp>
      <p:sp>
        <p:nvSpPr>
          <p:cNvPr id="1028" name="Freeform 29"/>
          <p:cNvSpPr>
            <a:spLocks/>
          </p:cNvSpPr>
          <p:nvPr/>
        </p:nvSpPr>
        <p:spPr bwMode="auto">
          <a:xfrm>
            <a:off x="3175" y="63500"/>
            <a:ext cx="9151938" cy="792163"/>
          </a:xfrm>
          <a:custGeom>
            <a:avLst/>
            <a:gdLst>
              <a:gd name="T0" fmla="*/ 0 w 19142"/>
              <a:gd name="T1" fmla="*/ 0 h 1828"/>
              <a:gd name="T2" fmla="*/ 2147483647 w 19142"/>
              <a:gd name="T3" fmla="*/ 0 h 1828"/>
              <a:gd name="T4" fmla="*/ 2147483647 w 19142"/>
              <a:gd name="T5" fmla="*/ 2147483647 h 1828"/>
              <a:gd name="T6" fmla="*/ 0 w 19142"/>
              <a:gd name="T7" fmla="*/ 2147483647 h 1828"/>
              <a:gd name="T8" fmla="*/ 0 w 19142"/>
              <a:gd name="T9" fmla="*/ 0 h 18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42" h="1828">
                <a:moveTo>
                  <a:pt x="0" y="0"/>
                </a:moveTo>
                <a:lnTo>
                  <a:pt x="19142" y="0"/>
                </a:lnTo>
                <a:cubicBezTo>
                  <a:pt x="19142" y="0"/>
                  <a:pt x="19142" y="705"/>
                  <a:pt x="19142" y="1410"/>
                </a:cubicBezTo>
                <a:cubicBezTo>
                  <a:pt x="10014" y="28"/>
                  <a:pt x="13686" y="1828"/>
                  <a:pt x="0" y="1410"/>
                </a:cubicBezTo>
                <a:cubicBezTo>
                  <a:pt x="0" y="705"/>
                  <a:pt x="0" y="0"/>
                  <a:pt x="0" y="0"/>
                </a:cubicBezTo>
                <a:close/>
              </a:path>
            </a:pathLst>
          </a:custGeom>
          <a:solidFill>
            <a:srgbClr val="6588E9"/>
          </a:solidFill>
          <a:ln>
            <a:noFill/>
          </a:ln>
          <a:effectLst/>
          <a:extLst>
            <a:ext uri="{91240B29-F687-4F45-9708-019B960494DF}">
              <a14:hiddenLine xmlns:a14="http://schemas.microsoft.com/office/drawing/2010/main" w="28575" cmpd="sng">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b="1" i="1">
              <a:solidFill>
                <a:srgbClr val="FFFFFF"/>
              </a:solidFill>
            </a:endParaRPr>
          </a:p>
        </p:txBody>
      </p:sp>
      <p:sp>
        <p:nvSpPr>
          <p:cNvPr id="1029" name="Freeform 28"/>
          <p:cNvSpPr>
            <a:spLocks/>
          </p:cNvSpPr>
          <p:nvPr/>
        </p:nvSpPr>
        <p:spPr bwMode="auto">
          <a:xfrm>
            <a:off x="3175" y="-26988"/>
            <a:ext cx="9151938" cy="1439764"/>
          </a:xfrm>
          <a:custGeom>
            <a:avLst/>
            <a:gdLst>
              <a:gd name="T0" fmla="*/ 0 w 19142"/>
              <a:gd name="T1" fmla="*/ 0 h 2230"/>
              <a:gd name="T2" fmla="*/ 2147483647 w 19142"/>
              <a:gd name="T3" fmla="*/ 0 h 2230"/>
              <a:gd name="T4" fmla="*/ 2147483647 w 19142"/>
              <a:gd name="T5" fmla="*/ 2147483647 h 2230"/>
              <a:gd name="T6" fmla="*/ 0 w 19142"/>
              <a:gd name="T7" fmla="*/ 2147483647 h 2230"/>
              <a:gd name="T8" fmla="*/ 0 w 19142"/>
              <a:gd name="T9" fmla="*/ 0 h 2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42" h="2230">
                <a:moveTo>
                  <a:pt x="0" y="0"/>
                </a:moveTo>
                <a:lnTo>
                  <a:pt x="19142" y="0"/>
                </a:lnTo>
                <a:cubicBezTo>
                  <a:pt x="19142" y="0"/>
                  <a:pt x="19142" y="705"/>
                  <a:pt x="19142" y="1410"/>
                </a:cubicBezTo>
                <a:cubicBezTo>
                  <a:pt x="7630" y="214"/>
                  <a:pt x="10672" y="2230"/>
                  <a:pt x="0" y="1410"/>
                </a:cubicBezTo>
                <a:cubicBezTo>
                  <a:pt x="0" y="705"/>
                  <a:pt x="0" y="0"/>
                  <a:pt x="0" y="0"/>
                </a:cubicBezTo>
                <a:close/>
              </a:path>
            </a:pathLst>
          </a:custGeom>
          <a:gradFill rotWithShape="1">
            <a:gsLst>
              <a:gs pos="0">
                <a:srgbClr val="012D52"/>
              </a:gs>
              <a:gs pos="39000">
                <a:srgbClr val="013764"/>
              </a:gs>
              <a:gs pos="71001">
                <a:srgbClr val="015499"/>
              </a:gs>
              <a:gs pos="89000">
                <a:srgbClr val="013D6E"/>
              </a:gs>
              <a:gs pos="100000">
                <a:srgbClr val="012D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b="1" i="1">
              <a:solidFill>
                <a:srgbClr val="FFFFFF"/>
              </a:solidFill>
            </a:endParaRPr>
          </a:p>
        </p:txBody>
      </p:sp>
      <p:grpSp>
        <p:nvGrpSpPr>
          <p:cNvPr id="1030" name="Group 13"/>
          <p:cNvGrpSpPr>
            <a:grpSpLocks/>
          </p:cNvGrpSpPr>
          <p:nvPr/>
        </p:nvGrpSpPr>
        <p:grpSpPr bwMode="auto">
          <a:xfrm>
            <a:off x="77788" y="133350"/>
            <a:ext cx="901700" cy="414338"/>
            <a:chOff x="8194202" y="34898"/>
            <a:chExt cx="902732" cy="413836"/>
          </a:xfrm>
        </p:grpSpPr>
        <p:pic>
          <p:nvPicPr>
            <p:cNvPr id="1033" name="Picture 38" descr="ALBA_namelogo"/>
            <p:cNvPicPr>
              <a:picLocks noChangeAspect="1" noChangeArrowheads="1"/>
            </p:cNvPicPr>
            <p:nvPr/>
          </p:nvPicPr>
          <p:blipFill>
            <a:blip r:embed="rId15">
              <a:clrChange>
                <a:clrFrom>
                  <a:srgbClr val="012D52"/>
                </a:clrFrom>
                <a:clrTo>
                  <a:srgbClr val="012D52">
                    <a:alpha val="0"/>
                  </a:srgbClr>
                </a:clrTo>
              </a:clrChange>
              <a:extLst>
                <a:ext uri="{28A0092B-C50C-407E-A947-70E740481C1C}">
                  <a14:useLocalDpi xmlns:a14="http://schemas.microsoft.com/office/drawing/2010/main" val="0"/>
                </a:ext>
              </a:extLst>
            </a:blip>
            <a:srcRect/>
            <a:stretch>
              <a:fillRect/>
            </a:stretch>
          </p:blipFill>
          <p:spPr bwMode="auto">
            <a:xfrm>
              <a:off x="8194202" y="319805"/>
              <a:ext cx="902732" cy="128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15"/>
            <p:cNvSpPr/>
            <p:nvPr/>
          </p:nvSpPr>
          <p:spPr bwMode="auto">
            <a:xfrm>
              <a:off x="8351544" y="34898"/>
              <a:ext cx="419580" cy="275890"/>
            </a:xfrm>
            <a:custGeom>
              <a:avLst/>
              <a:gdLst>
                <a:gd name="connsiteX0" fmla="*/ 2106 w 782810"/>
                <a:gd name="connsiteY0" fmla="*/ 525966 h 530554"/>
                <a:gd name="connsiteX1" fmla="*/ 540268 w 782810"/>
                <a:gd name="connsiteY1" fmla="*/ 6853 h 530554"/>
                <a:gd name="connsiteX2" fmla="*/ 759343 w 782810"/>
                <a:gd name="connsiteY2" fmla="*/ 247359 h 530554"/>
                <a:gd name="connsiteX3" fmla="*/ 2106 w 782810"/>
                <a:gd name="connsiteY3" fmla="*/ 525966 h 530554"/>
                <a:gd name="connsiteX0" fmla="*/ 12363 w 789420"/>
                <a:gd name="connsiteY0" fmla="*/ 520134 h 520630"/>
                <a:gd name="connsiteX1" fmla="*/ 317163 w 789420"/>
                <a:gd name="connsiteY1" fmla="*/ 170090 h 520630"/>
                <a:gd name="connsiteX2" fmla="*/ 550525 w 789420"/>
                <a:gd name="connsiteY2" fmla="*/ 1021 h 520630"/>
                <a:gd name="connsiteX3" fmla="*/ 769600 w 789420"/>
                <a:gd name="connsiteY3" fmla="*/ 241527 h 520630"/>
                <a:gd name="connsiteX4" fmla="*/ 12363 w 789420"/>
                <a:gd name="connsiteY4" fmla="*/ 520134 h 520630"/>
                <a:gd name="connsiteX0" fmla="*/ 2107 w 782811"/>
                <a:gd name="connsiteY0" fmla="*/ 525966 h 526462"/>
                <a:gd name="connsiteX1" fmla="*/ 540269 w 782811"/>
                <a:gd name="connsiteY1" fmla="*/ 6853 h 526462"/>
                <a:gd name="connsiteX2" fmla="*/ 759344 w 782811"/>
                <a:gd name="connsiteY2" fmla="*/ 247359 h 526462"/>
                <a:gd name="connsiteX3" fmla="*/ 2107 w 782811"/>
                <a:gd name="connsiteY3" fmla="*/ 525966 h 526462"/>
                <a:gd name="connsiteX0" fmla="*/ 0 w 780704"/>
                <a:gd name="connsiteY0" fmla="*/ 525966 h 526462"/>
                <a:gd name="connsiteX1" fmla="*/ 538162 w 780704"/>
                <a:gd name="connsiteY1" fmla="*/ 6853 h 526462"/>
                <a:gd name="connsiteX2" fmla="*/ 757237 w 780704"/>
                <a:gd name="connsiteY2" fmla="*/ 247359 h 526462"/>
                <a:gd name="connsiteX3" fmla="*/ 0 w 780704"/>
                <a:gd name="connsiteY3" fmla="*/ 525966 h 526462"/>
                <a:gd name="connsiteX0" fmla="*/ 0 w 757237"/>
                <a:gd name="connsiteY0" fmla="*/ 519113 h 519609"/>
                <a:gd name="connsiteX1" fmla="*/ 538162 w 757237"/>
                <a:gd name="connsiteY1" fmla="*/ 0 h 519609"/>
                <a:gd name="connsiteX2" fmla="*/ 757237 w 757237"/>
                <a:gd name="connsiteY2" fmla="*/ 240506 h 519609"/>
                <a:gd name="connsiteX3" fmla="*/ 0 w 757237"/>
                <a:gd name="connsiteY3" fmla="*/ 519113 h 519609"/>
                <a:gd name="connsiteX0" fmla="*/ 0 w 757237"/>
                <a:gd name="connsiteY0" fmla="*/ 519113 h 519773"/>
                <a:gd name="connsiteX1" fmla="*/ 538162 w 757237"/>
                <a:gd name="connsiteY1" fmla="*/ 0 h 519773"/>
                <a:gd name="connsiteX2" fmla="*/ 757237 w 757237"/>
                <a:gd name="connsiteY2" fmla="*/ 240506 h 519773"/>
                <a:gd name="connsiteX3" fmla="*/ 0 w 757237"/>
                <a:gd name="connsiteY3" fmla="*/ 519113 h 519773"/>
                <a:gd name="connsiteX0" fmla="*/ 0 w 757237"/>
                <a:gd name="connsiteY0" fmla="*/ 519113 h 519485"/>
                <a:gd name="connsiteX1" fmla="*/ 538162 w 757237"/>
                <a:gd name="connsiteY1" fmla="*/ 0 h 519485"/>
                <a:gd name="connsiteX2" fmla="*/ 757237 w 757237"/>
                <a:gd name="connsiteY2" fmla="*/ 240506 h 519485"/>
                <a:gd name="connsiteX3" fmla="*/ 0 w 757237"/>
                <a:gd name="connsiteY3" fmla="*/ 519113 h 519485"/>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Lst>
              <a:ahLst/>
              <a:cxnLst>
                <a:cxn ang="0">
                  <a:pos x="connsiteX0" y="connsiteY0"/>
                </a:cxn>
                <a:cxn ang="0">
                  <a:pos x="connsiteX1" y="connsiteY1"/>
                </a:cxn>
                <a:cxn ang="0">
                  <a:pos x="connsiteX2" y="connsiteY2"/>
                </a:cxn>
                <a:cxn ang="0">
                  <a:pos x="connsiteX3" y="connsiteY3"/>
                </a:cxn>
              </a:cxnLst>
              <a:rect l="l" t="t" r="r" b="b"/>
              <a:pathLst>
                <a:path w="757237" h="519113">
                  <a:moveTo>
                    <a:pt x="0" y="519113"/>
                  </a:moveTo>
                  <a:lnTo>
                    <a:pt x="538162" y="0"/>
                  </a:lnTo>
                  <a:lnTo>
                    <a:pt x="757237" y="240506"/>
                  </a:lnTo>
                  <a:cubicBezTo>
                    <a:pt x="345281" y="305991"/>
                    <a:pt x="264319" y="348853"/>
                    <a:pt x="0" y="519113"/>
                  </a:cubicBezTo>
                  <a:close/>
                </a:path>
              </a:pathLst>
            </a:custGeom>
            <a:gradFill>
              <a:gsLst>
                <a:gs pos="75000">
                  <a:schemeClr val="accent1">
                    <a:lumMod val="20000"/>
                    <a:lumOff val="80000"/>
                  </a:schemeClr>
                </a:gs>
                <a:gs pos="38000">
                  <a:schemeClr val="bg1"/>
                </a:gs>
                <a:gs pos="100000">
                  <a:srgbClr val="EAE894"/>
                </a:gs>
              </a:gsLst>
              <a:lin ang="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sz="200" b="1" i="1">
                <a:solidFill>
                  <a:srgbClr val="FFFFFF"/>
                </a:solidFill>
              </a:endParaRPr>
            </a:p>
          </p:txBody>
        </p:sp>
        <p:sp>
          <p:nvSpPr>
            <p:cNvPr id="17" name="Freeform 16"/>
            <p:cNvSpPr/>
            <p:nvPr/>
          </p:nvSpPr>
          <p:spPr bwMode="auto">
            <a:xfrm>
              <a:off x="8612192" y="209311"/>
              <a:ext cx="336935" cy="101477"/>
            </a:xfrm>
            <a:custGeom>
              <a:avLst/>
              <a:gdLst>
                <a:gd name="connsiteX0" fmla="*/ 2106 w 782810"/>
                <a:gd name="connsiteY0" fmla="*/ 525966 h 530554"/>
                <a:gd name="connsiteX1" fmla="*/ 540268 w 782810"/>
                <a:gd name="connsiteY1" fmla="*/ 6853 h 530554"/>
                <a:gd name="connsiteX2" fmla="*/ 759343 w 782810"/>
                <a:gd name="connsiteY2" fmla="*/ 247359 h 530554"/>
                <a:gd name="connsiteX3" fmla="*/ 2106 w 782810"/>
                <a:gd name="connsiteY3" fmla="*/ 525966 h 530554"/>
                <a:gd name="connsiteX0" fmla="*/ 12363 w 789420"/>
                <a:gd name="connsiteY0" fmla="*/ 520134 h 520630"/>
                <a:gd name="connsiteX1" fmla="*/ 317163 w 789420"/>
                <a:gd name="connsiteY1" fmla="*/ 170090 h 520630"/>
                <a:gd name="connsiteX2" fmla="*/ 550525 w 789420"/>
                <a:gd name="connsiteY2" fmla="*/ 1021 h 520630"/>
                <a:gd name="connsiteX3" fmla="*/ 769600 w 789420"/>
                <a:gd name="connsiteY3" fmla="*/ 241527 h 520630"/>
                <a:gd name="connsiteX4" fmla="*/ 12363 w 789420"/>
                <a:gd name="connsiteY4" fmla="*/ 520134 h 520630"/>
                <a:gd name="connsiteX0" fmla="*/ 2107 w 782811"/>
                <a:gd name="connsiteY0" fmla="*/ 525966 h 526462"/>
                <a:gd name="connsiteX1" fmla="*/ 540269 w 782811"/>
                <a:gd name="connsiteY1" fmla="*/ 6853 h 526462"/>
                <a:gd name="connsiteX2" fmla="*/ 759344 w 782811"/>
                <a:gd name="connsiteY2" fmla="*/ 247359 h 526462"/>
                <a:gd name="connsiteX3" fmla="*/ 2107 w 782811"/>
                <a:gd name="connsiteY3" fmla="*/ 525966 h 526462"/>
                <a:gd name="connsiteX0" fmla="*/ 0 w 780704"/>
                <a:gd name="connsiteY0" fmla="*/ 525966 h 526462"/>
                <a:gd name="connsiteX1" fmla="*/ 538162 w 780704"/>
                <a:gd name="connsiteY1" fmla="*/ 6853 h 526462"/>
                <a:gd name="connsiteX2" fmla="*/ 757237 w 780704"/>
                <a:gd name="connsiteY2" fmla="*/ 247359 h 526462"/>
                <a:gd name="connsiteX3" fmla="*/ 0 w 780704"/>
                <a:gd name="connsiteY3" fmla="*/ 525966 h 526462"/>
                <a:gd name="connsiteX0" fmla="*/ 0 w 757237"/>
                <a:gd name="connsiteY0" fmla="*/ 519113 h 519609"/>
                <a:gd name="connsiteX1" fmla="*/ 538162 w 757237"/>
                <a:gd name="connsiteY1" fmla="*/ 0 h 519609"/>
                <a:gd name="connsiteX2" fmla="*/ 757237 w 757237"/>
                <a:gd name="connsiteY2" fmla="*/ 240506 h 519609"/>
                <a:gd name="connsiteX3" fmla="*/ 0 w 757237"/>
                <a:gd name="connsiteY3" fmla="*/ 519113 h 519609"/>
                <a:gd name="connsiteX0" fmla="*/ 0 w 757237"/>
                <a:gd name="connsiteY0" fmla="*/ 519113 h 519773"/>
                <a:gd name="connsiteX1" fmla="*/ 538162 w 757237"/>
                <a:gd name="connsiteY1" fmla="*/ 0 h 519773"/>
                <a:gd name="connsiteX2" fmla="*/ 757237 w 757237"/>
                <a:gd name="connsiteY2" fmla="*/ 240506 h 519773"/>
                <a:gd name="connsiteX3" fmla="*/ 0 w 757237"/>
                <a:gd name="connsiteY3" fmla="*/ 519113 h 519773"/>
                <a:gd name="connsiteX0" fmla="*/ 0 w 757237"/>
                <a:gd name="connsiteY0" fmla="*/ 519113 h 519485"/>
                <a:gd name="connsiteX1" fmla="*/ 538162 w 757237"/>
                <a:gd name="connsiteY1" fmla="*/ 0 h 519485"/>
                <a:gd name="connsiteX2" fmla="*/ 757237 w 757237"/>
                <a:gd name="connsiteY2" fmla="*/ 240506 h 519485"/>
                <a:gd name="connsiteX3" fmla="*/ 0 w 757237"/>
                <a:gd name="connsiteY3" fmla="*/ 519113 h 519485"/>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890587"/>
                <a:gd name="connsiteY0" fmla="*/ 66676 h 247668"/>
                <a:gd name="connsiteX1" fmla="*/ 671512 w 890587"/>
                <a:gd name="connsiteY1" fmla="*/ 0 h 247668"/>
                <a:gd name="connsiteX2" fmla="*/ 890587 w 890587"/>
                <a:gd name="connsiteY2" fmla="*/ 240506 h 247668"/>
                <a:gd name="connsiteX3" fmla="*/ 0 w 890587"/>
                <a:gd name="connsiteY3" fmla="*/ 66676 h 247668"/>
                <a:gd name="connsiteX0" fmla="*/ 0 w 890587"/>
                <a:gd name="connsiteY0" fmla="*/ 66676 h 250240"/>
                <a:gd name="connsiteX1" fmla="*/ 671512 w 890587"/>
                <a:gd name="connsiteY1" fmla="*/ 0 h 250240"/>
                <a:gd name="connsiteX2" fmla="*/ 890587 w 890587"/>
                <a:gd name="connsiteY2" fmla="*/ 240506 h 250240"/>
                <a:gd name="connsiteX3" fmla="*/ 0 w 890587"/>
                <a:gd name="connsiteY3" fmla="*/ 66676 h 250240"/>
                <a:gd name="connsiteX0" fmla="*/ 0 w 890587"/>
                <a:gd name="connsiteY0" fmla="*/ 59533 h 243097"/>
                <a:gd name="connsiteX1" fmla="*/ 407193 w 890587"/>
                <a:gd name="connsiteY1" fmla="*/ 0 h 243097"/>
                <a:gd name="connsiteX2" fmla="*/ 890587 w 890587"/>
                <a:gd name="connsiteY2" fmla="*/ 233363 h 243097"/>
                <a:gd name="connsiteX3" fmla="*/ 0 w 890587"/>
                <a:gd name="connsiteY3" fmla="*/ 59533 h 243097"/>
                <a:gd name="connsiteX0" fmla="*/ 0 w 604837"/>
                <a:gd name="connsiteY0" fmla="*/ 59533 h 199408"/>
                <a:gd name="connsiteX1" fmla="*/ 407193 w 604837"/>
                <a:gd name="connsiteY1" fmla="*/ 0 h 199408"/>
                <a:gd name="connsiteX2" fmla="*/ 604837 w 604837"/>
                <a:gd name="connsiteY2" fmla="*/ 188119 h 199408"/>
                <a:gd name="connsiteX3" fmla="*/ 0 w 604837"/>
                <a:gd name="connsiteY3" fmla="*/ 59533 h 199408"/>
                <a:gd name="connsiteX0" fmla="*/ 0 w 604837"/>
                <a:gd name="connsiteY0" fmla="*/ 59533 h 188119"/>
                <a:gd name="connsiteX1" fmla="*/ 407193 w 604837"/>
                <a:gd name="connsiteY1" fmla="*/ 0 h 188119"/>
                <a:gd name="connsiteX2" fmla="*/ 604837 w 604837"/>
                <a:gd name="connsiteY2" fmla="*/ 188119 h 188119"/>
                <a:gd name="connsiteX3" fmla="*/ 0 w 604837"/>
                <a:gd name="connsiteY3" fmla="*/ 59533 h 188119"/>
                <a:gd name="connsiteX0" fmla="*/ 0 w 604837"/>
                <a:gd name="connsiteY0" fmla="*/ 65715 h 194301"/>
                <a:gd name="connsiteX1" fmla="*/ 407193 w 604837"/>
                <a:gd name="connsiteY1" fmla="*/ 6182 h 194301"/>
                <a:gd name="connsiteX2" fmla="*/ 604837 w 604837"/>
                <a:gd name="connsiteY2" fmla="*/ 194301 h 194301"/>
                <a:gd name="connsiteX3" fmla="*/ 0 w 604837"/>
                <a:gd name="connsiteY3" fmla="*/ 65715 h 194301"/>
                <a:gd name="connsiteX0" fmla="*/ 0 w 604837"/>
                <a:gd name="connsiteY0" fmla="*/ 65715 h 194301"/>
                <a:gd name="connsiteX1" fmla="*/ 407193 w 604837"/>
                <a:gd name="connsiteY1" fmla="*/ 6182 h 194301"/>
                <a:gd name="connsiteX2" fmla="*/ 604837 w 604837"/>
                <a:gd name="connsiteY2" fmla="*/ 194301 h 194301"/>
                <a:gd name="connsiteX3" fmla="*/ 0 w 604837"/>
                <a:gd name="connsiteY3" fmla="*/ 65715 h 194301"/>
                <a:gd name="connsiteX0" fmla="*/ 0 w 604837"/>
                <a:gd name="connsiteY0" fmla="*/ 59533 h 188119"/>
                <a:gd name="connsiteX1" fmla="*/ 407193 w 604837"/>
                <a:gd name="connsiteY1" fmla="*/ 0 h 188119"/>
                <a:gd name="connsiteX2" fmla="*/ 604837 w 604837"/>
                <a:gd name="connsiteY2" fmla="*/ 188119 h 188119"/>
                <a:gd name="connsiteX3" fmla="*/ 0 w 604837"/>
                <a:gd name="connsiteY3" fmla="*/ 59533 h 188119"/>
                <a:gd name="connsiteX0" fmla="*/ 0 w 604837"/>
                <a:gd name="connsiteY0" fmla="*/ 61914 h 190500"/>
                <a:gd name="connsiteX1" fmla="*/ 414336 w 604837"/>
                <a:gd name="connsiteY1" fmla="*/ 0 h 190500"/>
                <a:gd name="connsiteX2" fmla="*/ 604837 w 604837"/>
                <a:gd name="connsiteY2" fmla="*/ 190500 h 190500"/>
                <a:gd name="connsiteX3" fmla="*/ 0 w 604837"/>
                <a:gd name="connsiteY3" fmla="*/ 61914 h 190500"/>
                <a:gd name="connsiteX0" fmla="*/ 0 w 607219"/>
                <a:gd name="connsiteY0" fmla="*/ 64295 h 190500"/>
                <a:gd name="connsiteX1" fmla="*/ 416718 w 607219"/>
                <a:gd name="connsiteY1" fmla="*/ 0 h 190500"/>
                <a:gd name="connsiteX2" fmla="*/ 607219 w 607219"/>
                <a:gd name="connsiteY2" fmla="*/ 190500 h 190500"/>
                <a:gd name="connsiteX3" fmla="*/ 0 w 607219"/>
                <a:gd name="connsiteY3" fmla="*/ 64295 h 190500"/>
              </a:gdLst>
              <a:ahLst/>
              <a:cxnLst>
                <a:cxn ang="0">
                  <a:pos x="connsiteX0" y="connsiteY0"/>
                </a:cxn>
                <a:cxn ang="0">
                  <a:pos x="connsiteX1" y="connsiteY1"/>
                </a:cxn>
                <a:cxn ang="0">
                  <a:pos x="connsiteX2" y="connsiteY2"/>
                </a:cxn>
                <a:cxn ang="0">
                  <a:pos x="connsiteX3" y="connsiteY3"/>
                </a:cxn>
              </a:cxnLst>
              <a:rect l="l" t="t" r="r" b="b"/>
              <a:pathLst>
                <a:path w="607219" h="190500">
                  <a:moveTo>
                    <a:pt x="0" y="64295"/>
                  </a:moveTo>
                  <a:lnTo>
                    <a:pt x="416718" y="0"/>
                  </a:lnTo>
                  <a:lnTo>
                    <a:pt x="607219" y="190500"/>
                  </a:lnTo>
                  <a:cubicBezTo>
                    <a:pt x="347663" y="101204"/>
                    <a:pt x="166688" y="60723"/>
                    <a:pt x="0" y="64295"/>
                  </a:cubicBezTo>
                  <a:close/>
                </a:path>
              </a:pathLst>
            </a:custGeom>
            <a:gradFill>
              <a:gsLst>
                <a:gs pos="75000">
                  <a:schemeClr val="accent1">
                    <a:lumMod val="20000"/>
                    <a:lumOff val="80000"/>
                  </a:schemeClr>
                </a:gs>
                <a:gs pos="38000">
                  <a:schemeClr val="bg1"/>
                </a:gs>
                <a:gs pos="100000">
                  <a:srgbClr val="EAE894"/>
                </a:gs>
              </a:gsLst>
              <a:lin ang="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sz="200" b="1" i="1">
                <a:solidFill>
                  <a:srgbClr val="FFFFFF"/>
                </a:solidFill>
              </a:endParaRPr>
            </a:p>
          </p:txBody>
        </p:sp>
      </p:grpSp>
      <p:sp>
        <p:nvSpPr>
          <p:cNvPr id="18" name="Freeform 29"/>
          <p:cNvSpPr>
            <a:spLocks/>
          </p:cNvSpPr>
          <p:nvPr/>
        </p:nvSpPr>
        <p:spPr bwMode="auto">
          <a:xfrm rot="10800000">
            <a:off x="-1589" y="6578600"/>
            <a:ext cx="9142413" cy="223837"/>
          </a:xfrm>
          <a:custGeom>
            <a:avLst/>
            <a:gdLst>
              <a:gd name="T0" fmla="*/ 0 w 19142"/>
              <a:gd name="T1" fmla="*/ 0 h 1828"/>
              <a:gd name="T2" fmla="*/ 19142 w 19142"/>
              <a:gd name="T3" fmla="*/ 0 h 1828"/>
              <a:gd name="T4" fmla="*/ 19142 w 19142"/>
              <a:gd name="T5" fmla="*/ 1410 h 1828"/>
              <a:gd name="T6" fmla="*/ 0 w 19142"/>
              <a:gd name="T7" fmla="*/ 1410 h 1828"/>
              <a:gd name="T8" fmla="*/ 0 w 19142"/>
              <a:gd name="T9" fmla="*/ 0 h 1828"/>
              <a:gd name="connsiteX0" fmla="*/ 0 w 10000"/>
              <a:gd name="connsiteY0" fmla="*/ 0 h 8757"/>
              <a:gd name="connsiteX1" fmla="*/ 10000 w 10000"/>
              <a:gd name="connsiteY1" fmla="*/ 0 h 8757"/>
              <a:gd name="connsiteX2" fmla="*/ 10000 w 10000"/>
              <a:gd name="connsiteY2" fmla="*/ 7713 h 8757"/>
              <a:gd name="connsiteX3" fmla="*/ 0 w 10000"/>
              <a:gd name="connsiteY3" fmla="*/ 7713 h 8757"/>
              <a:gd name="connsiteX4" fmla="*/ 0 w 10000"/>
              <a:gd name="connsiteY4" fmla="*/ 0 h 8757"/>
              <a:gd name="connsiteX0" fmla="*/ 0 w 10000"/>
              <a:gd name="connsiteY0" fmla="*/ 0 h 10234"/>
              <a:gd name="connsiteX1" fmla="*/ 10000 w 10000"/>
              <a:gd name="connsiteY1" fmla="*/ 0 h 10234"/>
              <a:gd name="connsiteX2" fmla="*/ 10000 w 10000"/>
              <a:gd name="connsiteY2" fmla="*/ 8808 h 10234"/>
              <a:gd name="connsiteX3" fmla="*/ 0 w 10000"/>
              <a:gd name="connsiteY3" fmla="*/ 8808 h 10234"/>
              <a:gd name="connsiteX4" fmla="*/ 0 w 10000"/>
              <a:gd name="connsiteY4" fmla="*/ 0 h 10234"/>
              <a:gd name="connsiteX0" fmla="*/ 18 w 10018"/>
              <a:gd name="connsiteY0" fmla="*/ 0 h 8808"/>
              <a:gd name="connsiteX1" fmla="*/ 10018 w 10018"/>
              <a:gd name="connsiteY1" fmla="*/ 0 h 8808"/>
              <a:gd name="connsiteX2" fmla="*/ 10018 w 10018"/>
              <a:gd name="connsiteY2" fmla="*/ 8808 h 8808"/>
              <a:gd name="connsiteX3" fmla="*/ 0 w 10018"/>
              <a:gd name="connsiteY3" fmla="*/ 3305 h 8808"/>
              <a:gd name="connsiteX4" fmla="*/ 18 w 10018"/>
              <a:gd name="connsiteY4" fmla="*/ 0 h 8808"/>
              <a:gd name="connsiteX0" fmla="*/ 18 w 10000"/>
              <a:gd name="connsiteY0" fmla="*/ 0 h 6395"/>
              <a:gd name="connsiteX1" fmla="*/ 10000 w 10000"/>
              <a:gd name="connsiteY1" fmla="*/ 0 h 6395"/>
              <a:gd name="connsiteX2" fmla="*/ 9824 w 10000"/>
              <a:gd name="connsiteY2" fmla="*/ 6395 h 6395"/>
              <a:gd name="connsiteX3" fmla="*/ 0 w 10000"/>
              <a:gd name="connsiteY3" fmla="*/ 3752 h 6395"/>
              <a:gd name="connsiteX4" fmla="*/ 18 w 10000"/>
              <a:gd name="connsiteY4" fmla="*/ 0 h 6395"/>
              <a:gd name="connsiteX0" fmla="*/ 18 w 10000"/>
              <a:gd name="connsiteY0" fmla="*/ 0 h 10266"/>
              <a:gd name="connsiteX1" fmla="*/ 10000 w 10000"/>
              <a:gd name="connsiteY1" fmla="*/ 0 h 10266"/>
              <a:gd name="connsiteX2" fmla="*/ 9933 w 10000"/>
              <a:gd name="connsiteY2" fmla="*/ 10266 h 10266"/>
              <a:gd name="connsiteX3" fmla="*/ 0 w 10000"/>
              <a:gd name="connsiteY3" fmla="*/ 5867 h 10266"/>
              <a:gd name="connsiteX4" fmla="*/ 18 w 10000"/>
              <a:gd name="connsiteY4" fmla="*/ 0 h 10266"/>
              <a:gd name="connsiteX0" fmla="*/ 18 w 10000"/>
              <a:gd name="connsiteY0" fmla="*/ 0 h 10266"/>
              <a:gd name="connsiteX1" fmla="*/ 10000 w 10000"/>
              <a:gd name="connsiteY1" fmla="*/ 0 h 10266"/>
              <a:gd name="connsiteX2" fmla="*/ 9933 w 10000"/>
              <a:gd name="connsiteY2" fmla="*/ 10266 h 10266"/>
              <a:gd name="connsiteX3" fmla="*/ 0 w 10000"/>
              <a:gd name="connsiteY3" fmla="*/ 5867 h 10266"/>
              <a:gd name="connsiteX4" fmla="*/ 18 w 10000"/>
              <a:gd name="connsiteY4" fmla="*/ 0 h 10266"/>
              <a:gd name="connsiteX0" fmla="*/ 18 w 9938"/>
              <a:gd name="connsiteY0" fmla="*/ 200 h 10466"/>
              <a:gd name="connsiteX1" fmla="*/ 9938 w 9938"/>
              <a:gd name="connsiteY1" fmla="*/ 0 h 10466"/>
              <a:gd name="connsiteX2" fmla="*/ 9933 w 9938"/>
              <a:gd name="connsiteY2" fmla="*/ 10466 h 10466"/>
              <a:gd name="connsiteX3" fmla="*/ 0 w 9938"/>
              <a:gd name="connsiteY3" fmla="*/ 6067 h 10466"/>
              <a:gd name="connsiteX4" fmla="*/ 18 w 9938"/>
              <a:gd name="connsiteY4" fmla="*/ 200 h 10466"/>
              <a:gd name="connsiteX0" fmla="*/ 18 w 10001"/>
              <a:gd name="connsiteY0" fmla="*/ 191 h 10000"/>
              <a:gd name="connsiteX1" fmla="*/ 10000 w 10001"/>
              <a:gd name="connsiteY1" fmla="*/ 0 h 10000"/>
              <a:gd name="connsiteX2" fmla="*/ 9995 w 10001"/>
              <a:gd name="connsiteY2" fmla="*/ 10000 h 10000"/>
              <a:gd name="connsiteX3" fmla="*/ 0 w 10001"/>
              <a:gd name="connsiteY3" fmla="*/ 5797 h 10000"/>
              <a:gd name="connsiteX4" fmla="*/ 18 w 10001"/>
              <a:gd name="connsiteY4" fmla="*/ 19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000">
                <a:moveTo>
                  <a:pt x="18" y="191"/>
                </a:moveTo>
                <a:lnTo>
                  <a:pt x="10000" y="0"/>
                </a:lnTo>
                <a:cubicBezTo>
                  <a:pt x="10004" y="10116"/>
                  <a:pt x="9998" y="6051"/>
                  <a:pt x="9995" y="10000"/>
                </a:cubicBezTo>
                <a:cubicBezTo>
                  <a:pt x="5205" y="188"/>
                  <a:pt x="5763" y="14551"/>
                  <a:pt x="0" y="5797"/>
                </a:cubicBezTo>
                <a:cubicBezTo>
                  <a:pt x="6" y="3928"/>
                  <a:pt x="12" y="2060"/>
                  <a:pt x="18" y="191"/>
                </a:cubicBezTo>
                <a:close/>
              </a:path>
            </a:pathLst>
          </a:custGeom>
          <a:gradFill>
            <a:gsLst>
              <a:gs pos="0">
                <a:schemeClr val="tx1"/>
              </a:gs>
              <a:gs pos="100000">
                <a:schemeClr val="tx1">
                  <a:lumMod val="65000"/>
                </a:schemeClr>
              </a:gs>
            </a:gsLst>
            <a:path path="circle">
              <a:fillToRect l="50000" t="50000" r="50000" b="50000"/>
            </a:path>
          </a:gradFill>
          <a:ln>
            <a:noFill/>
          </a:ln>
          <a:effectLst/>
        </p:spPr>
        <p:txBody>
          <a:bodyPr/>
          <a:lstStyle/>
          <a:p>
            <a:pPr fontAlgn="base">
              <a:spcBef>
                <a:spcPct val="0"/>
              </a:spcBef>
              <a:spcAft>
                <a:spcPct val="0"/>
              </a:spcAft>
              <a:defRPr/>
            </a:pPr>
            <a:endParaRPr lang="en-US" sz="1200" b="1" i="1">
              <a:solidFill>
                <a:srgbClr val="FFFFFF"/>
              </a:solidFill>
            </a:endParaRPr>
          </a:p>
        </p:txBody>
      </p:sp>
      <p:sp>
        <p:nvSpPr>
          <p:cNvPr id="1032" name="Freeform 34"/>
          <p:cNvSpPr>
            <a:spLocks/>
          </p:cNvSpPr>
          <p:nvPr/>
        </p:nvSpPr>
        <p:spPr bwMode="auto">
          <a:xfrm>
            <a:off x="-3175" y="6578601"/>
            <a:ext cx="9150350" cy="288924"/>
          </a:xfrm>
          <a:custGeom>
            <a:avLst/>
            <a:gdLst>
              <a:gd name="T0" fmla="*/ 2147483647 w 10000"/>
              <a:gd name="T1" fmla="*/ 2147483647 h 9700"/>
              <a:gd name="T2" fmla="*/ 2147483647 w 10000"/>
              <a:gd name="T3" fmla="*/ 2147483647 h 9700"/>
              <a:gd name="T4" fmla="*/ 0 w 10000"/>
              <a:gd name="T5" fmla="*/ 2147483647 h 9700"/>
              <a:gd name="T6" fmla="*/ 2147483647 w 10000"/>
              <a:gd name="T7" fmla="*/ 2147483647 h 9700"/>
              <a:gd name="T8" fmla="*/ 2147483647 w 10000"/>
              <a:gd name="T9" fmla="*/ 2147483647 h 97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9700">
                <a:moveTo>
                  <a:pt x="9999" y="9658"/>
                </a:moveTo>
                <a:lnTo>
                  <a:pt x="1" y="9700"/>
                </a:lnTo>
                <a:cubicBezTo>
                  <a:pt x="1" y="6888"/>
                  <a:pt x="0" y="3947"/>
                  <a:pt x="0" y="1134"/>
                </a:cubicBezTo>
                <a:cubicBezTo>
                  <a:pt x="6062" y="16453"/>
                  <a:pt x="4380" y="-7768"/>
                  <a:pt x="10000" y="2735"/>
                </a:cubicBezTo>
                <a:cubicBezTo>
                  <a:pt x="10001" y="4990"/>
                  <a:pt x="9998" y="7405"/>
                  <a:pt x="9999" y="9658"/>
                </a:cubicBezTo>
                <a:close/>
              </a:path>
            </a:pathLst>
          </a:custGeom>
          <a:gradFill rotWithShape="0">
            <a:gsLst>
              <a:gs pos="0">
                <a:srgbClr val="012D52"/>
              </a:gs>
              <a:gs pos="28000">
                <a:srgbClr val="012D52"/>
              </a:gs>
              <a:gs pos="44000">
                <a:srgbClr val="015499"/>
              </a:gs>
              <a:gs pos="100000">
                <a:srgbClr val="012D52"/>
              </a:gs>
            </a:gsLst>
            <a:lin ang="10800000"/>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b="1" i="1">
              <a:solidFill>
                <a:srgbClr val="FFFFFF"/>
              </a:solidFill>
            </a:endParaRPr>
          </a:p>
        </p:txBody>
      </p:sp>
      <p:sp>
        <p:nvSpPr>
          <p:cNvPr id="2"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pPr fontAlgn="base">
              <a:spcBef>
                <a:spcPct val="0"/>
              </a:spcBef>
              <a:spcAft>
                <a:spcPct val="0"/>
              </a:spcAft>
            </a:pPr>
            <a:r>
              <a:rPr lang="en-US" smtClean="0">
                <a:solidFill>
                  <a:srgbClr val="000000"/>
                </a:solidFill>
              </a:rPr>
              <a:t>Taller de Altas Energias – Benasque - 17/09/2013</a:t>
            </a:r>
            <a:endParaRPr lang="it-IT" smtClean="0">
              <a:solidFill>
                <a:srgbClr val="000000"/>
              </a:solidFill>
            </a:endParaRPr>
          </a:p>
        </p:txBody>
      </p:sp>
      <p:sp>
        <p:nvSpPr>
          <p:cNvPr id="5"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r>
              <a:rPr lang="it-IT" smtClean="0">
                <a:solidFill>
                  <a:srgbClr val="000000"/>
                </a:solidFill>
              </a:rPr>
              <a:t>Accelerator Physics – C. Biscari </a:t>
            </a:r>
          </a:p>
        </p:txBody>
      </p:sp>
      <p:sp>
        <p:nvSpPr>
          <p:cNvPr id="6"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09C09BAF-2ED6-46AA-9985-8A547F5C8EA0}" type="slidenum">
              <a:rPr lang="it-IT" smtClean="0">
                <a:solidFill>
                  <a:srgbClr val="000000"/>
                </a:solidFill>
              </a:rPr>
              <a:pPr fontAlgn="base">
                <a:spcBef>
                  <a:spcPct val="0"/>
                </a:spcBef>
                <a:spcAft>
                  <a:spcPct val="0"/>
                </a:spcAft>
              </a:pPr>
              <a:t>‹#›</a:t>
            </a:fld>
            <a:endParaRPr lang="it-IT" smtClean="0">
              <a:solidFill>
                <a:srgbClr val="000000"/>
              </a:solidFill>
            </a:endParaRPr>
          </a:p>
        </p:txBody>
      </p:sp>
    </p:spTree>
    <p:extLst>
      <p:ext uri="{BB962C8B-B14F-4D97-AF65-F5344CB8AC3E}">
        <p14:creationId xmlns:p14="http://schemas.microsoft.com/office/powerpoint/2010/main" val="2430494054"/>
      </p:ext>
    </p:extLst>
  </p:cSld>
  <p:clrMap bg1="dk1" tx1="lt1" bg2="dk2" tx2="lt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Lst>
  <p:timing>
    <p:tnLst>
      <p:par>
        <p:cTn id="1" dur="indefinite" restart="never" nodeType="tmRoot"/>
      </p:par>
    </p:tnLst>
  </p:timing>
  <p:hf hdr="0"/>
  <p:txStyles>
    <p:title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accent6">
              <a:lumMod val="75000"/>
            </a:schemeClr>
          </a:solidFill>
          <a:latin typeface="+mn-lt"/>
          <a:ea typeface="+mn-ea"/>
          <a:cs typeface="+mn-cs"/>
        </a:defRPr>
      </a:lvl1pPr>
      <a:lvl2pPr marL="742950" indent="-285750" algn="l" rtl="0" eaLnBrk="1" fontAlgn="base" hangingPunct="1">
        <a:spcBef>
          <a:spcPct val="20000"/>
        </a:spcBef>
        <a:spcAft>
          <a:spcPct val="0"/>
        </a:spcAft>
        <a:buChar char="–"/>
        <a:defRPr sz="2800">
          <a:solidFill>
            <a:schemeClr val="accent6">
              <a:lumMod val="75000"/>
            </a:schemeClr>
          </a:solidFill>
          <a:latin typeface="+mn-lt"/>
        </a:defRPr>
      </a:lvl2pPr>
      <a:lvl3pPr marL="1143000" indent="-228600" algn="l" rtl="0" eaLnBrk="1" fontAlgn="base" hangingPunct="1">
        <a:spcBef>
          <a:spcPct val="20000"/>
        </a:spcBef>
        <a:spcAft>
          <a:spcPct val="0"/>
        </a:spcAft>
        <a:buChar char="•"/>
        <a:defRPr sz="2400">
          <a:solidFill>
            <a:schemeClr val="accent6">
              <a:lumMod val="75000"/>
            </a:schemeClr>
          </a:solidFill>
          <a:latin typeface="+mn-lt"/>
        </a:defRPr>
      </a:lvl3pPr>
      <a:lvl4pPr marL="1600200" indent="-228600" algn="l" rtl="0" eaLnBrk="1" fontAlgn="base" hangingPunct="1">
        <a:spcBef>
          <a:spcPct val="20000"/>
        </a:spcBef>
        <a:spcAft>
          <a:spcPct val="0"/>
        </a:spcAft>
        <a:buChar char="–"/>
        <a:defRPr sz="2000">
          <a:solidFill>
            <a:schemeClr val="accent6">
              <a:lumMod val="75000"/>
            </a:schemeClr>
          </a:solidFill>
          <a:latin typeface="+mn-lt"/>
        </a:defRPr>
      </a:lvl4pPr>
      <a:lvl5pPr marL="2057400" indent="-228600" algn="l" rtl="0" eaLnBrk="1" fontAlgn="base" hangingPunct="1">
        <a:spcBef>
          <a:spcPct val="20000"/>
        </a:spcBef>
        <a:spcAft>
          <a:spcPct val="0"/>
        </a:spcAft>
        <a:buChar char="»"/>
        <a:defRPr sz="2000">
          <a:solidFill>
            <a:schemeClr val="accent6">
              <a:lumMod val="75000"/>
            </a:schemeClr>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100000">
              <a:schemeClr val="tx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7" name="Text Box 11"/>
          <p:cNvSpPr txBox="1">
            <a:spLocks noChangeArrowheads="1"/>
          </p:cNvSpPr>
          <p:nvPr/>
        </p:nvSpPr>
        <p:spPr bwMode="auto">
          <a:xfrm>
            <a:off x="4257675" y="6700838"/>
            <a:ext cx="4802188" cy="19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algn="r" eaLnBrk="1" fontAlgn="base" hangingPunct="1">
              <a:spcBef>
                <a:spcPct val="50000"/>
              </a:spcBef>
              <a:spcAft>
                <a:spcPct val="0"/>
              </a:spcAft>
            </a:pPr>
            <a:endParaRPr lang="es-ES" sz="1200" i="0">
              <a:solidFill>
                <a:srgbClr val="000000"/>
              </a:solidFill>
              <a:latin typeface="Garamond" pitchFamily="18" charset="0"/>
            </a:endParaRPr>
          </a:p>
        </p:txBody>
      </p:sp>
      <p:sp>
        <p:nvSpPr>
          <p:cNvPr id="11" name="Freeform 29"/>
          <p:cNvSpPr>
            <a:spLocks/>
          </p:cNvSpPr>
          <p:nvPr/>
        </p:nvSpPr>
        <p:spPr bwMode="auto">
          <a:xfrm>
            <a:off x="-3175" y="343124"/>
            <a:ext cx="9143999" cy="709612"/>
          </a:xfrm>
          <a:custGeom>
            <a:avLst/>
            <a:gdLst>
              <a:gd name="T0" fmla="*/ 0 w 19142"/>
              <a:gd name="T1" fmla="*/ 0 h 1828"/>
              <a:gd name="T2" fmla="*/ 19142 w 19142"/>
              <a:gd name="T3" fmla="*/ 0 h 1828"/>
              <a:gd name="T4" fmla="*/ 19142 w 19142"/>
              <a:gd name="T5" fmla="*/ 1410 h 1828"/>
              <a:gd name="T6" fmla="*/ 0 w 19142"/>
              <a:gd name="T7" fmla="*/ 1410 h 1828"/>
              <a:gd name="T8" fmla="*/ 0 w 19142"/>
              <a:gd name="T9" fmla="*/ 0 h 1828"/>
              <a:gd name="connsiteX0" fmla="*/ 0 w 10000"/>
              <a:gd name="connsiteY0" fmla="*/ 0 h 8757"/>
              <a:gd name="connsiteX1" fmla="*/ 10000 w 10000"/>
              <a:gd name="connsiteY1" fmla="*/ 0 h 8757"/>
              <a:gd name="connsiteX2" fmla="*/ 10000 w 10000"/>
              <a:gd name="connsiteY2" fmla="*/ 7713 h 8757"/>
              <a:gd name="connsiteX3" fmla="*/ 0 w 10000"/>
              <a:gd name="connsiteY3" fmla="*/ 7713 h 8757"/>
              <a:gd name="connsiteX4" fmla="*/ 0 w 10000"/>
              <a:gd name="connsiteY4" fmla="*/ 0 h 8757"/>
              <a:gd name="connsiteX0" fmla="*/ 0 w 10000"/>
              <a:gd name="connsiteY0" fmla="*/ 0 h 10234"/>
              <a:gd name="connsiteX1" fmla="*/ 10000 w 10000"/>
              <a:gd name="connsiteY1" fmla="*/ 0 h 10234"/>
              <a:gd name="connsiteX2" fmla="*/ 10000 w 10000"/>
              <a:gd name="connsiteY2" fmla="*/ 8808 h 10234"/>
              <a:gd name="connsiteX3" fmla="*/ 0 w 10000"/>
              <a:gd name="connsiteY3" fmla="*/ 8808 h 10234"/>
              <a:gd name="connsiteX4" fmla="*/ 0 w 10000"/>
              <a:gd name="connsiteY4" fmla="*/ 0 h 10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234">
                <a:moveTo>
                  <a:pt x="0" y="0"/>
                </a:moveTo>
                <a:lnTo>
                  <a:pt x="10000" y="0"/>
                </a:lnTo>
                <a:lnTo>
                  <a:pt x="10000" y="8808"/>
                </a:lnTo>
                <a:cubicBezTo>
                  <a:pt x="5231" y="3024"/>
                  <a:pt x="5737" y="13968"/>
                  <a:pt x="0" y="8808"/>
                </a:cubicBezTo>
                <a:lnTo>
                  <a:pt x="0" y="0"/>
                </a:lnTo>
                <a:close/>
              </a:path>
            </a:pathLst>
          </a:cu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path path="circle">
              <a:fillToRect t="100000" r="100000"/>
            </a:path>
            <a:tileRect l="-100000" b="-100000"/>
          </a:gradFill>
          <a:ln>
            <a:solidFill>
              <a:schemeClr val="accent3">
                <a:lumMod val="75000"/>
              </a:schemeClr>
            </a:solidFill>
          </a:ln>
          <a:effectLst/>
        </p:spPr>
        <p:txBody>
          <a:bodyPr/>
          <a:lstStyle/>
          <a:p>
            <a:pPr fontAlgn="base">
              <a:spcBef>
                <a:spcPct val="0"/>
              </a:spcBef>
              <a:spcAft>
                <a:spcPct val="0"/>
              </a:spcAft>
              <a:defRPr/>
            </a:pPr>
            <a:endParaRPr lang="en-US" sz="200" b="1" i="1">
              <a:solidFill>
                <a:srgbClr val="FFFFFF"/>
              </a:solidFill>
            </a:endParaRPr>
          </a:p>
        </p:txBody>
      </p:sp>
      <p:sp>
        <p:nvSpPr>
          <p:cNvPr id="1028" name="Freeform 29"/>
          <p:cNvSpPr>
            <a:spLocks/>
          </p:cNvSpPr>
          <p:nvPr/>
        </p:nvSpPr>
        <p:spPr bwMode="auto">
          <a:xfrm>
            <a:off x="3175" y="63500"/>
            <a:ext cx="9151938" cy="792163"/>
          </a:xfrm>
          <a:custGeom>
            <a:avLst/>
            <a:gdLst>
              <a:gd name="T0" fmla="*/ 0 w 19142"/>
              <a:gd name="T1" fmla="*/ 0 h 1828"/>
              <a:gd name="T2" fmla="*/ 2147483647 w 19142"/>
              <a:gd name="T3" fmla="*/ 0 h 1828"/>
              <a:gd name="T4" fmla="*/ 2147483647 w 19142"/>
              <a:gd name="T5" fmla="*/ 2147483647 h 1828"/>
              <a:gd name="T6" fmla="*/ 0 w 19142"/>
              <a:gd name="T7" fmla="*/ 2147483647 h 1828"/>
              <a:gd name="T8" fmla="*/ 0 w 19142"/>
              <a:gd name="T9" fmla="*/ 0 h 18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42" h="1828">
                <a:moveTo>
                  <a:pt x="0" y="0"/>
                </a:moveTo>
                <a:lnTo>
                  <a:pt x="19142" y="0"/>
                </a:lnTo>
                <a:cubicBezTo>
                  <a:pt x="19142" y="0"/>
                  <a:pt x="19142" y="705"/>
                  <a:pt x="19142" y="1410"/>
                </a:cubicBezTo>
                <a:cubicBezTo>
                  <a:pt x="10014" y="28"/>
                  <a:pt x="13686" y="1828"/>
                  <a:pt x="0" y="1410"/>
                </a:cubicBezTo>
                <a:cubicBezTo>
                  <a:pt x="0" y="705"/>
                  <a:pt x="0" y="0"/>
                  <a:pt x="0" y="0"/>
                </a:cubicBezTo>
                <a:close/>
              </a:path>
            </a:pathLst>
          </a:custGeom>
          <a:solidFill>
            <a:srgbClr val="6588E9"/>
          </a:solidFill>
          <a:ln>
            <a:noFill/>
          </a:ln>
          <a:effectLst/>
          <a:extLst>
            <a:ext uri="{91240B29-F687-4F45-9708-019B960494DF}">
              <a14:hiddenLine xmlns:a14="http://schemas.microsoft.com/office/drawing/2010/main" w="28575" cmpd="sng">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b="1" i="1">
              <a:solidFill>
                <a:srgbClr val="FFFFFF"/>
              </a:solidFill>
            </a:endParaRPr>
          </a:p>
        </p:txBody>
      </p:sp>
      <p:sp>
        <p:nvSpPr>
          <p:cNvPr id="1029" name="Freeform 28"/>
          <p:cNvSpPr>
            <a:spLocks/>
          </p:cNvSpPr>
          <p:nvPr/>
        </p:nvSpPr>
        <p:spPr bwMode="auto">
          <a:xfrm>
            <a:off x="3175" y="-26988"/>
            <a:ext cx="9151938" cy="1439764"/>
          </a:xfrm>
          <a:custGeom>
            <a:avLst/>
            <a:gdLst>
              <a:gd name="T0" fmla="*/ 0 w 19142"/>
              <a:gd name="T1" fmla="*/ 0 h 2230"/>
              <a:gd name="T2" fmla="*/ 2147483647 w 19142"/>
              <a:gd name="T3" fmla="*/ 0 h 2230"/>
              <a:gd name="T4" fmla="*/ 2147483647 w 19142"/>
              <a:gd name="T5" fmla="*/ 2147483647 h 2230"/>
              <a:gd name="T6" fmla="*/ 0 w 19142"/>
              <a:gd name="T7" fmla="*/ 2147483647 h 2230"/>
              <a:gd name="T8" fmla="*/ 0 w 19142"/>
              <a:gd name="T9" fmla="*/ 0 h 2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42" h="2230">
                <a:moveTo>
                  <a:pt x="0" y="0"/>
                </a:moveTo>
                <a:lnTo>
                  <a:pt x="19142" y="0"/>
                </a:lnTo>
                <a:cubicBezTo>
                  <a:pt x="19142" y="0"/>
                  <a:pt x="19142" y="705"/>
                  <a:pt x="19142" y="1410"/>
                </a:cubicBezTo>
                <a:cubicBezTo>
                  <a:pt x="7630" y="214"/>
                  <a:pt x="10672" y="2230"/>
                  <a:pt x="0" y="1410"/>
                </a:cubicBezTo>
                <a:cubicBezTo>
                  <a:pt x="0" y="705"/>
                  <a:pt x="0" y="0"/>
                  <a:pt x="0" y="0"/>
                </a:cubicBezTo>
                <a:close/>
              </a:path>
            </a:pathLst>
          </a:custGeom>
          <a:gradFill rotWithShape="1">
            <a:gsLst>
              <a:gs pos="0">
                <a:srgbClr val="012D52"/>
              </a:gs>
              <a:gs pos="39000">
                <a:srgbClr val="013764"/>
              </a:gs>
              <a:gs pos="71001">
                <a:srgbClr val="015499"/>
              </a:gs>
              <a:gs pos="89000">
                <a:srgbClr val="013D6E"/>
              </a:gs>
              <a:gs pos="100000">
                <a:srgbClr val="012D5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b="1" i="1">
              <a:solidFill>
                <a:srgbClr val="FFFFFF"/>
              </a:solidFill>
            </a:endParaRPr>
          </a:p>
        </p:txBody>
      </p:sp>
      <p:grpSp>
        <p:nvGrpSpPr>
          <p:cNvPr id="1030" name="Group 13"/>
          <p:cNvGrpSpPr>
            <a:grpSpLocks/>
          </p:cNvGrpSpPr>
          <p:nvPr/>
        </p:nvGrpSpPr>
        <p:grpSpPr bwMode="auto">
          <a:xfrm>
            <a:off x="77788" y="133350"/>
            <a:ext cx="901700" cy="414338"/>
            <a:chOff x="8194202" y="34898"/>
            <a:chExt cx="902732" cy="413836"/>
          </a:xfrm>
        </p:grpSpPr>
        <p:pic>
          <p:nvPicPr>
            <p:cNvPr id="1033" name="Picture 38" descr="ALBA_namelogo"/>
            <p:cNvPicPr>
              <a:picLocks noChangeAspect="1" noChangeArrowheads="1"/>
            </p:cNvPicPr>
            <p:nvPr/>
          </p:nvPicPr>
          <p:blipFill>
            <a:blip r:embed="rId15">
              <a:clrChange>
                <a:clrFrom>
                  <a:srgbClr val="012D52"/>
                </a:clrFrom>
                <a:clrTo>
                  <a:srgbClr val="012D52">
                    <a:alpha val="0"/>
                  </a:srgbClr>
                </a:clrTo>
              </a:clrChange>
              <a:extLst>
                <a:ext uri="{28A0092B-C50C-407E-A947-70E740481C1C}">
                  <a14:useLocalDpi xmlns:a14="http://schemas.microsoft.com/office/drawing/2010/main" val="0"/>
                </a:ext>
              </a:extLst>
            </a:blip>
            <a:srcRect/>
            <a:stretch>
              <a:fillRect/>
            </a:stretch>
          </p:blipFill>
          <p:spPr bwMode="auto">
            <a:xfrm>
              <a:off x="8194202" y="319805"/>
              <a:ext cx="902732" cy="128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15"/>
            <p:cNvSpPr/>
            <p:nvPr/>
          </p:nvSpPr>
          <p:spPr bwMode="auto">
            <a:xfrm>
              <a:off x="8351544" y="34898"/>
              <a:ext cx="419580" cy="275890"/>
            </a:xfrm>
            <a:custGeom>
              <a:avLst/>
              <a:gdLst>
                <a:gd name="connsiteX0" fmla="*/ 2106 w 782810"/>
                <a:gd name="connsiteY0" fmla="*/ 525966 h 530554"/>
                <a:gd name="connsiteX1" fmla="*/ 540268 w 782810"/>
                <a:gd name="connsiteY1" fmla="*/ 6853 h 530554"/>
                <a:gd name="connsiteX2" fmla="*/ 759343 w 782810"/>
                <a:gd name="connsiteY2" fmla="*/ 247359 h 530554"/>
                <a:gd name="connsiteX3" fmla="*/ 2106 w 782810"/>
                <a:gd name="connsiteY3" fmla="*/ 525966 h 530554"/>
                <a:gd name="connsiteX0" fmla="*/ 12363 w 789420"/>
                <a:gd name="connsiteY0" fmla="*/ 520134 h 520630"/>
                <a:gd name="connsiteX1" fmla="*/ 317163 w 789420"/>
                <a:gd name="connsiteY1" fmla="*/ 170090 h 520630"/>
                <a:gd name="connsiteX2" fmla="*/ 550525 w 789420"/>
                <a:gd name="connsiteY2" fmla="*/ 1021 h 520630"/>
                <a:gd name="connsiteX3" fmla="*/ 769600 w 789420"/>
                <a:gd name="connsiteY3" fmla="*/ 241527 h 520630"/>
                <a:gd name="connsiteX4" fmla="*/ 12363 w 789420"/>
                <a:gd name="connsiteY4" fmla="*/ 520134 h 520630"/>
                <a:gd name="connsiteX0" fmla="*/ 2107 w 782811"/>
                <a:gd name="connsiteY0" fmla="*/ 525966 h 526462"/>
                <a:gd name="connsiteX1" fmla="*/ 540269 w 782811"/>
                <a:gd name="connsiteY1" fmla="*/ 6853 h 526462"/>
                <a:gd name="connsiteX2" fmla="*/ 759344 w 782811"/>
                <a:gd name="connsiteY2" fmla="*/ 247359 h 526462"/>
                <a:gd name="connsiteX3" fmla="*/ 2107 w 782811"/>
                <a:gd name="connsiteY3" fmla="*/ 525966 h 526462"/>
                <a:gd name="connsiteX0" fmla="*/ 0 w 780704"/>
                <a:gd name="connsiteY0" fmla="*/ 525966 h 526462"/>
                <a:gd name="connsiteX1" fmla="*/ 538162 w 780704"/>
                <a:gd name="connsiteY1" fmla="*/ 6853 h 526462"/>
                <a:gd name="connsiteX2" fmla="*/ 757237 w 780704"/>
                <a:gd name="connsiteY2" fmla="*/ 247359 h 526462"/>
                <a:gd name="connsiteX3" fmla="*/ 0 w 780704"/>
                <a:gd name="connsiteY3" fmla="*/ 525966 h 526462"/>
                <a:gd name="connsiteX0" fmla="*/ 0 w 757237"/>
                <a:gd name="connsiteY0" fmla="*/ 519113 h 519609"/>
                <a:gd name="connsiteX1" fmla="*/ 538162 w 757237"/>
                <a:gd name="connsiteY1" fmla="*/ 0 h 519609"/>
                <a:gd name="connsiteX2" fmla="*/ 757237 w 757237"/>
                <a:gd name="connsiteY2" fmla="*/ 240506 h 519609"/>
                <a:gd name="connsiteX3" fmla="*/ 0 w 757237"/>
                <a:gd name="connsiteY3" fmla="*/ 519113 h 519609"/>
                <a:gd name="connsiteX0" fmla="*/ 0 w 757237"/>
                <a:gd name="connsiteY0" fmla="*/ 519113 h 519773"/>
                <a:gd name="connsiteX1" fmla="*/ 538162 w 757237"/>
                <a:gd name="connsiteY1" fmla="*/ 0 h 519773"/>
                <a:gd name="connsiteX2" fmla="*/ 757237 w 757237"/>
                <a:gd name="connsiteY2" fmla="*/ 240506 h 519773"/>
                <a:gd name="connsiteX3" fmla="*/ 0 w 757237"/>
                <a:gd name="connsiteY3" fmla="*/ 519113 h 519773"/>
                <a:gd name="connsiteX0" fmla="*/ 0 w 757237"/>
                <a:gd name="connsiteY0" fmla="*/ 519113 h 519485"/>
                <a:gd name="connsiteX1" fmla="*/ 538162 w 757237"/>
                <a:gd name="connsiteY1" fmla="*/ 0 h 519485"/>
                <a:gd name="connsiteX2" fmla="*/ 757237 w 757237"/>
                <a:gd name="connsiteY2" fmla="*/ 240506 h 519485"/>
                <a:gd name="connsiteX3" fmla="*/ 0 w 757237"/>
                <a:gd name="connsiteY3" fmla="*/ 519113 h 519485"/>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Lst>
              <a:ahLst/>
              <a:cxnLst>
                <a:cxn ang="0">
                  <a:pos x="connsiteX0" y="connsiteY0"/>
                </a:cxn>
                <a:cxn ang="0">
                  <a:pos x="connsiteX1" y="connsiteY1"/>
                </a:cxn>
                <a:cxn ang="0">
                  <a:pos x="connsiteX2" y="connsiteY2"/>
                </a:cxn>
                <a:cxn ang="0">
                  <a:pos x="connsiteX3" y="connsiteY3"/>
                </a:cxn>
              </a:cxnLst>
              <a:rect l="l" t="t" r="r" b="b"/>
              <a:pathLst>
                <a:path w="757237" h="519113">
                  <a:moveTo>
                    <a:pt x="0" y="519113"/>
                  </a:moveTo>
                  <a:lnTo>
                    <a:pt x="538162" y="0"/>
                  </a:lnTo>
                  <a:lnTo>
                    <a:pt x="757237" y="240506"/>
                  </a:lnTo>
                  <a:cubicBezTo>
                    <a:pt x="345281" y="305991"/>
                    <a:pt x="264319" y="348853"/>
                    <a:pt x="0" y="519113"/>
                  </a:cubicBezTo>
                  <a:close/>
                </a:path>
              </a:pathLst>
            </a:custGeom>
            <a:gradFill>
              <a:gsLst>
                <a:gs pos="75000">
                  <a:schemeClr val="accent1">
                    <a:lumMod val="20000"/>
                    <a:lumOff val="80000"/>
                  </a:schemeClr>
                </a:gs>
                <a:gs pos="38000">
                  <a:schemeClr val="bg1"/>
                </a:gs>
                <a:gs pos="100000">
                  <a:srgbClr val="EAE894"/>
                </a:gs>
              </a:gsLst>
              <a:lin ang="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sz="200" b="1" i="1">
                <a:solidFill>
                  <a:srgbClr val="FFFFFF"/>
                </a:solidFill>
              </a:endParaRPr>
            </a:p>
          </p:txBody>
        </p:sp>
        <p:sp>
          <p:nvSpPr>
            <p:cNvPr id="17" name="Freeform 16"/>
            <p:cNvSpPr/>
            <p:nvPr/>
          </p:nvSpPr>
          <p:spPr bwMode="auto">
            <a:xfrm>
              <a:off x="8612192" y="209311"/>
              <a:ext cx="336935" cy="101477"/>
            </a:xfrm>
            <a:custGeom>
              <a:avLst/>
              <a:gdLst>
                <a:gd name="connsiteX0" fmla="*/ 2106 w 782810"/>
                <a:gd name="connsiteY0" fmla="*/ 525966 h 530554"/>
                <a:gd name="connsiteX1" fmla="*/ 540268 w 782810"/>
                <a:gd name="connsiteY1" fmla="*/ 6853 h 530554"/>
                <a:gd name="connsiteX2" fmla="*/ 759343 w 782810"/>
                <a:gd name="connsiteY2" fmla="*/ 247359 h 530554"/>
                <a:gd name="connsiteX3" fmla="*/ 2106 w 782810"/>
                <a:gd name="connsiteY3" fmla="*/ 525966 h 530554"/>
                <a:gd name="connsiteX0" fmla="*/ 12363 w 789420"/>
                <a:gd name="connsiteY0" fmla="*/ 520134 h 520630"/>
                <a:gd name="connsiteX1" fmla="*/ 317163 w 789420"/>
                <a:gd name="connsiteY1" fmla="*/ 170090 h 520630"/>
                <a:gd name="connsiteX2" fmla="*/ 550525 w 789420"/>
                <a:gd name="connsiteY2" fmla="*/ 1021 h 520630"/>
                <a:gd name="connsiteX3" fmla="*/ 769600 w 789420"/>
                <a:gd name="connsiteY3" fmla="*/ 241527 h 520630"/>
                <a:gd name="connsiteX4" fmla="*/ 12363 w 789420"/>
                <a:gd name="connsiteY4" fmla="*/ 520134 h 520630"/>
                <a:gd name="connsiteX0" fmla="*/ 2107 w 782811"/>
                <a:gd name="connsiteY0" fmla="*/ 525966 h 526462"/>
                <a:gd name="connsiteX1" fmla="*/ 540269 w 782811"/>
                <a:gd name="connsiteY1" fmla="*/ 6853 h 526462"/>
                <a:gd name="connsiteX2" fmla="*/ 759344 w 782811"/>
                <a:gd name="connsiteY2" fmla="*/ 247359 h 526462"/>
                <a:gd name="connsiteX3" fmla="*/ 2107 w 782811"/>
                <a:gd name="connsiteY3" fmla="*/ 525966 h 526462"/>
                <a:gd name="connsiteX0" fmla="*/ 0 w 780704"/>
                <a:gd name="connsiteY0" fmla="*/ 525966 h 526462"/>
                <a:gd name="connsiteX1" fmla="*/ 538162 w 780704"/>
                <a:gd name="connsiteY1" fmla="*/ 6853 h 526462"/>
                <a:gd name="connsiteX2" fmla="*/ 757237 w 780704"/>
                <a:gd name="connsiteY2" fmla="*/ 247359 h 526462"/>
                <a:gd name="connsiteX3" fmla="*/ 0 w 780704"/>
                <a:gd name="connsiteY3" fmla="*/ 525966 h 526462"/>
                <a:gd name="connsiteX0" fmla="*/ 0 w 757237"/>
                <a:gd name="connsiteY0" fmla="*/ 519113 h 519609"/>
                <a:gd name="connsiteX1" fmla="*/ 538162 w 757237"/>
                <a:gd name="connsiteY1" fmla="*/ 0 h 519609"/>
                <a:gd name="connsiteX2" fmla="*/ 757237 w 757237"/>
                <a:gd name="connsiteY2" fmla="*/ 240506 h 519609"/>
                <a:gd name="connsiteX3" fmla="*/ 0 w 757237"/>
                <a:gd name="connsiteY3" fmla="*/ 519113 h 519609"/>
                <a:gd name="connsiteX0" fmla="*/ 0 w 757237"/>
                <a:gd name="connsiteY0" fmla="*/ 519113 h 519773"/>
                <a:gd name="connsiteX1" fmla="*/ 538162 w 757237"/>
                <a:gd name="connsiteY1" fmla="*/ 0 h 519773"/>
                <a:gd name="connsiteX2" fmla="*/ 757237 w 757237"/>
                <a:gd name="connsiteY2" fmla="*/ 240506 h 519773"/>
                <a:gd name="connsiteX3" fmla="*/ 0 w 757237"/>
                <a:gd name="connsiteY3" fmla="*/ 519113 h 519773"/>
                <a:gd name="connsiteX0" fmla="*/ 0 w 757237"/>
                <a:gd name="connsiteY0" fmla="*/ 519113 h 519485"/>
                <a:gd name="connsiteX1" fmla="*/ 538162 w 757237"/>
                <a:gd name="connsiteY1" fmla="*/ 0 h 519485"/>
                <a:gd name="connsiteX2" fmla="*/ 757237 w 757237"/>
                <a:gd name="connsiteY2" fmla="*/ 240506 h 519485"/>
                <a:gd name="connsiteX3" fmla="*/ 0 w 757237"/>
                <a:gd name="connsiteY3" fmla="*/ 519113 h 519485"/>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757237"/>
                <a:gd name="connsiteY0" fmla="*/ 519113 h 519113"/>
                <a:gd name="connsiteX1" fmla="*/ 538162 w 757237"/>
                <a:gd name="connsiteY1" fmla="*/ 0 h 519113"/>
                <a:gd name="connsiteX2" fmla="*/ 757237 w 757237"/>
                <a:gd name="connsiteY2" fmla="*/ 240506 h 519113"/>
                <a:gd name="connsiteX3" fmla="*/ 0 w 757237"/>
                <a:gd name="connsiteY3" fmla="*/ 519113 h 519113"/>
                <a:gd name="connsiteX0" fmla="*/ 0 w 890587"/>
                <a:gd name="connsiteY0" fmla="*/ 66676 h 247668"/>
                <a:gd name="connsiteX1" fmla="*/ 671512 w 890587"/>
                <a:gd name="connsiteY1" fmla="*/ 0 h 247668"/>
                <a:gd name="connsiteX2" fmla="*/ 890587 w 890587"/>
                <a:gd name="connsiteY2" fmla="*/ 240506 h 247668"/>
                <a:gd name="connsiteX3" fmla="*/ 0 w 890587"/>
                <a:gd name="connsiteY3" fmla="*/ 66676 h 247668"/>
                <a:gd name="connsiteX0" fmla="*/ 0 w 890587"/>
                <a:gd name="connsiteY0" fmla="*/ 66676 h 250240"/>
                <a:gd name="connsiteX1" fmla="*/ 671512 w 890587"/>
                <a:gd name="connsiteY1" fmla="*/ 0 h 250240"/>
                <a:gd name="connsiteX2" fmla="*/ 890587 w 890587"/>
                <a:gd name="connsiteY2" fmla="*/ 240506 h 250240"/>
                <a:gd name="connsiteX3" fmla="*/ 0 w 890587"/>
                <a:gd name="connsiteY3" fmla="*/ 66676 h 250240"/>
                <a:gd name="connsiteX0" fmla="*/ 0 w 890587"/>
                <a:gd name="connsiteY0" fmla="*/ 59533 h 243097"/>
                <a:gd name="connsiteX1" fmla="*/ 407193 w 890587"/>
                <a:gd name="connsiteY1" fmla="*/ 0 h 243097"/>
                <a:gd name="connsiteX2" fmla="*/ 890587 w 890587"/>
                <a:gd name="connsiteY2" fmla="*/ 233363 h 243097"/>
                <a:gd name="connsiteX3" fmla="*/ 0 w 890587"/>
                <a:gd name="connsiteY3" fmla="*/ 59533 h 243097"/>
                <a:gd name="connsiteX0" fmla="*/ 0 w 604837"/>
                <a:gd name="connsiteY0" fmla="*/ 59533 h 199408"/>
                <a:gd name="connsiteX1" fmla="*/ 407193 w 604837"/>
                <a:gd name="connsiteY1" fmla="*/ 0 h 199408"/>
                <a:gd name="connsiteX2" fmla="*/ 604837 w 604837"/>
                <a:gd name="connsiteY2" fmla="*/ 188119 h 199408"/>
                <a:gd name="connsiteX3" fmla="*/ 0 w 604837"/>
                <a:gd name="connsiteY3" fmla="*/ 59533 h 199408"/>
                <a:gd name="connsiteX0" fmla="*/ 0 w 604837"/>
                <a:gd name="connsiteY0" fmla="*/ 59533 h 188119"/>
                <a:gd name="connsiteX1" fmla="*/ 407193 w 604837"/>
                <a:gd name="connsiteY1" fmla="*/ 0 h 188119"/>
                <a:gd name="connsiteX2" fmla="*/ 604837 w 604837"/>
                <a:gd name="connsiteY2" fmla="*/ 188119 h 188119"/>
                <a:gd name="connsiteX3" fmla="*/ 0 w 604837"/>
                <a:gd name="connsiteY3" fmla="*/ 59533 h 188119"/>
                <a:gd name="connsiteX0" fmla="*/ 0 w 604837"/>
                <a:gd name="connsiteY0" fmla="*/ 65715 h 194301"/>
                <a:gd name="connsiteX1" fmla="*/ 407193 w 604837"/>
                <a:gd name="connsiteY1" fmla="*/ 6182 h 194301"/>
                <a:gd name="connsiteX2" fmla="*/ 604837 w 604837"/>
                <a:gd name="connsiteY2" fmla="*/ 194301 h 194301"/>
                <a:gd name="connsiteX3" fmla="*/ 0 w 604837"/>
                <a:gd name="connsiteY3" fmla="*/ 65715 h 194301"/>
                <a:gd name="connsiteX0" fmla="*/ 0 w 604837"/>
                <a:gd name="connsiteY0" fmla="*/ 65715 h 194301"/>
                <a:gd name="connsiteX1" fmla="*/ 407193 w 604837"/>
                <a:gd name="connsiteY1" fmla="*/ 6182 h 194301"/>
                <a:gd name="connsiteX2" fmla="*/ 604837 w 604837"/>
                <a:gd name="connsiteY2" fmla="*/ 194301 h 194301"/>
                <a:gd name="connsiteX3" fmla="*/ 0 w 604837"/>
                <a:gd name="connsiteY3" fmla="*/ 65715 h 194301"/>
                <a:gd name="connsiteX0" fmla="*/ 0 w 604837"/>
                <a:gd name="connsiteY0" fmla="*/ 59533 h 188119"/>
                <a:gd name="connsiteX1" fmla="*/ 407193 w 604837"/>
                <a:gd name="connsiteY1" fmla="*/ 0 h 188119"/>
                <a:gd name="connsiteX2" fmla="*/ 604837 w 604837"/>
                <a:gd name="connsiteY2" fmla="*/ 188119 h 188119"/>
                <a:gd name="connsiteX3" fmla="*/ 0 w 604837"/>
                <a:gd name="connsiteY3" fmla="*/ 59533 h 188119"/>
                <a:gd name="connsiteX0" fmla="*/ 0 w 604837"/>
                <a:gd name="connsiteY0" fmla="*/ 61914 h 190500"/>
                <a:gd name="connsiteX1" fmla="*/ 414336 w 604837"/>
                <a:gd name="connsiteY1" fmla="*/ 0 h 190500"/>
                <a:gd name="connsiteX2" fmla="*/ 604837 w 604837"/>
                <a:gd name="connsiteY2" fmla="*/ 190500 h 190500"/>
                <a:gd name="connsiteX3" fmla="*/ 0 w 604837"/>
                <a:gd name="connsiteY3" fmla="*/ 61914 h 190500"/>
                <a:gd name="connsiteX0" fmla="*/ 0 w 607219"/>
                <a:gd name="connsiteY0" fmla="*/ 64295 h 190500"/>
                <a:gd name="connsiteX1" fmla="*/ 416718 w 607219"/>
                <a:gd name="connsiteY1" fmla="*/ 0 h 190500"/>
                <a:gd name="connsiteX2" fmla="*/ 607219 w 607219"/>
                <a:gd name="connsiteY2" fmla="*/ 190500 h 190500"/>
                <a:gd name="connsiteX3" fmla="*/ 0 w 607219"/>
                <a:gd name="connsiteY3" fmla="*/ 64295 h 190500"/>
              </a:gdLst>
              <a:ahLst/>
              <a:cxnLst>
                <a:cxn ang="0">
                  <a:pos x="connsiteX0" y="connsiteY0"/>
                </a:cxn>
                <a:cxn ang="0">
                  <a:pos x="connsiteX1" y="connsiteY1"/>
                </a:cxn>
                <a:cxn ang="0">
                  <a:pos x="connsiteX2" y="connsiteY2"/>
                </a:cxn>
                <a:cxn ang="0">
                  <a:pos x="connsiteX3" y="connsiteY3"/>
                </a:cxn>
              </a:cxnLst>
              <a:rect l="l" t="t" r="r" b="b"/>
              <a:pathLst>
                <a:path w="607219" h="190500">
                  <a:moveTo>
                    <a:pt x="0" y="64295"/>
                  </a:moveTo>
                  <a:lnTo>
                    <a:pt x="416718" y="0"/>
                  </a:lnTo>
                  <a:lnTo>
                    <a:pt x="607219" y="190500"/>
                  </a:lnTo>
                  <a:cubicBezTo>
                    <a:pt x="347663" y="101204"/>
                    <a:pt x="166688" y="60723"/>
                    <a:pt x="0" y="64295"/>
                  </a:cubicBezTo>
                  <a:close/>
                </a:path>
              </a:pathLst>
            </a:custGeom>
            <a:gradFill>
              <a:gsLst>
                <a:gs pos="75000">
                  <a:schemeClr val="accent1">
                    <a:lumMod val="20000"/>
                    <a:lumOff val="80000"/>
                  </a:schemeClr>
                </a:gs>
                <a:gs pos="38000">
                  <a:schemeClr val="bg1"/>
                </a:gs>
                <a:gs pos="100000">
                  <a:srgbClr val="EAE894"/>
                </a:gs>
              </a:gsLst>
              <a:lin ang="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sz="200" b="1" i="1">
                <a:solidFill>
                  <a:srgbClr val="FFFFFF"/>
                </a:solidFill>
              </a:endParaRPr>
            </a:p>
          </p:txBody>
        </p:sp>
      </p:grpSp>
      <p:sp>
        <p:nvSpPr>
          <p:cNvPr id="18" name="Freeform 29"/>
          <p:cNvSpPr>
            <a:spLocks/>
          </p:cNvSpPr>
          <p:nvPr/>
        </p:nvSpPr>
        <p:spPr bwMode="auto">
          <a:xfrm rot="10800000">
            <a:off x="-1589" y="6578600"/>
            <a:ext cx="9142413" cy="223837"/>
          </a:xfrm>
          <a:custGeom>
            <a:avLst/>
            <a:gdLst>
              <a:gd name="T0" fmla="*/ 0 w 19142"/>
              <a:gd name="T1" fmla="*/ 0 h 1828"/>
              <a:gd name="T2" fmla="*/ 19142 w 19142"/>
              <a:gd name="T3" fmla="*/ 0 h 1828"/>
              <a:gd name="T4" fmla="*/ 19142 w 19142"/>
              <a:gd name="T5" fmla="*/ 1410 h 1828"/>
              <a:gd name="T6" fmla="*/ 0 w 19142"/>
              <a:gd name="T7" fmla="*/ 1410 h 1828"/>
              <a:gd name="T8" fmla="*/ 0 w 19142"/>
              <a:gd name="T9" fmla="*/ 0 h 1828"/>
              <a:gd name="connsiteX0" fmla="*/ 0 w 10000"/>
              <a:gd name="connsiteY0" fmla="*/ 0 h 8757"/>
              <a:gd name="connsiteX1" fmla="*/ 10000 w 10000"/>
              <a:gd name="connsiteY1" fmla="*/ 0 h 8757"/>
              <a:gd name="connsiteX2" fmla="*/ 10000 w 10000"/>
              <a:gd name="connsiteY2" fmla="*/ 7713 h 8757"/>
              <a:gd name="connsiteX3" fmla="*/ 0 w 10000"/>
              <a:gd name="connsiteY3" fmla="*/ 7713 h 8757"/>
              <a:gd name="connsiteX4" fmla="*/ 0 w 10000"/>
              <a:gd name="connsiteY4" fmla="*/ 0 h 8757"/>
              <a:gd name="connsiteX0" fmla="*/ 0 w 10000"/>
              <a:gd name="connsiteY0" fmla="*/ 0 h 10234"/>
              <a:gd name="connsiteX1" fmla="*/ 10000 w 10000"/>
              <a:gd name="connsiteY1" fmla="*/ 0 h 10234"/>
              <a:gd name="connsiteX2" fmla="*/ 10000 w 10000"/>
              <a:gd name="connsiteY2" fmla="*/ 8808 h 10234"/>
              <a:gd name="connsiteX3" fmla="*/ 0 w 10000"/>
              <a:gd name="connsiteY3" fmla="*/ 8808 h 10234"/>
              <a:gd name="connsiteX4" fmla="*/ 0 w 10000"/>
              <a:gd name="connsiteY4" fmla="*/ 0 h 10234"/>
              <a:gd name="connsiteX0" fmla="*/ 18 w 10018"/>
              <a:gd name="connsiteY0" fmla="*/ 0 h 8808"/>
              <a:gd name="connsiteX1" fmla="*/ 10018 w 10018"/>
              <a:gd name="connsiteY1" fmla="*/ 0 h 8808"/>
              <a:gd name="connsiteX2" fmla="*/ 10018 w 10018"/>
              <a:gd name="connsiteY2" fmla="*/ 8808 h 8808"/>
              <a:gd name="connsiteX3" fmla="*/ 0 w 10018"/>
              <a:gd name="connsiteY3" fmla="*/ 3305 h 8808"/>
              <a:gd name="connsiteX4" fmla="*/ 18 w 10018"/>
              <a:gd name="connsiteY4" fmla="*/ 0 h 8808"/>
              <a:gd name="connsiteX0" fmla="*/ 18 w 10000"/>
              <a:gd name="connsiteY0" fmla="*/ 0 h 6395"/>
              <a:gd name="connsiteX1" fmla="*/ 10000 w 10000"/>
              <a:gd name="connsiteY1" fmla="*/ 0 h 6395"/>
              <a:gd name="connsiteX2" fmla="*/ 9824 w 10000"/>
              <a:gd name="connsiteY2" fmla="*/ 6395 h 6395"/>
              <a:gd name="connsiteX3" fmla="*/ 0 w 10000"/>
              <a:gd name="connsiteY3" fmla="*/ 3752 h 6395"/>
              <a:gd name="connsiteX4" fmla="*/ 18 w 10000"/>
              <a:gd name="connsiteY4" fmla="*/ 0 h 6395"/>
              <a:gd name="connsiteX0" fmla="*/ 18 w 10000"/>
              <a:gd name="connsiteY0" fmla="*/ 0 h 10266"/>
              <a:gd name="connsiteX1" fmla="*/ 10000 w 10000"/>
              <a:gd name="connsiteY1" fmla="*/ 0 h 10266"/>
              <a:gd name="connsiteX2" fmla="*/ 9933 w 10000"/>
              <a:gd name="connsiteY2" fmla="*/ 10266 h 10266"/>
              <a:gd name="connsiteX3" fmla="*/ 0 w 10000"/>
              <a:gd name="connsiteY3" fmla="*/ 5867 h 10266"/>
              <a:gd name="connsiteX4" fmla="*/ 18 w 10000"/>
              <a:gd name="connsiteY4" fmla="*/ 0 h 10266"/>
              <a:gd name="connsiteX0" fmla="*/ 18 w 10000"/>
              <a:gd name="connsiteY0" fmla="*/ 0 h 10266"/>
              <a:gd name="connsiteX1" fmla="*/ 10000 w 10000"/>
              <a:gd name="connsiteY1" fmla="*/ 0 h 10266"/>
              <a:gd name="connsiteX2" fmla="*/ 9933 w 10000"/>
              <a:gd name="connsiteY2" fmla="*/ 10266 h 10266"/>
              <a:gd name="connsiteX3" fmla="*/ 0 w 10000"/>
              <a:gd name="connsiteY3" fmla="*/ 5867 h 10266"/>
              <a:gd name="connsiteX4" fmla="*/ 18 w 10000"/>
              <a:gd name="connsiteY4" fmla="*/ 0 h 10266"/>
              <a:gd name="connsiteX0" fmla="*/ 18 w 9938"/>
              <a:gd name="connsiteY0" fmla="*/ 200 h 10466"/>
              <a:gd name="connsiteX1" fmla="*/ 9938 w 9938"/>
              <a:gd name="connsiteY1" fmla="*/ 0 h 10466"/>
              <a:gd name="connsiteX2" fmla="*/ 9933 w 9938"/>
              <a:gd name="connsiteY2" fmla="*/ 10466 h 10466"/>
              <a:gd name="connsiteX3" fmla="*/ 0 w 9938"/>
              <a:gd name="connsiteY3" fmla="*/ 6067 h 10466"/>
              <a:gd name="connsiteX4" fmla="*/ 18 w 9938"/>
              <a:gd name="connsiteY4" fmla="*/ 200 h 10466"/>
              <a:gd name="connsiteX0" fmla="*/ 18 w 10001"/>
              <a:gd name="connsiteY0" fmla="*/ 191 h 10000"/>
              <a:gd name="connsiteX1" fmla="*/ 10000 w 10001"/>
              <a:gd name="connsiteY1" fmla="*/ 0 h 10000"/>
              <a:gd name="connsiteX2" fmla="*/ 9995 w 10001"/>
              <a:gd name="connsiteY2" fmla="*/ 10000 h 10000"/>
              <a:gd name="connsiteX3" fmla="*/ 0 w 10001"/>
              <a:gd name="connsiteY3" fmla="*/ 5797 h 10000"/>
              <a:gd name="connsiteX4" fmla="*/ 18 w 10001"/>
              <a:gd name="connsiteY4" fmla="*/ 19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000">
                <a:moveTo>
                  <a:pt x="18" y="191"/>
                </a:moveTo>
                <a:lnTo>
                  <a:pt x="10000" y="0"/>
                </a:lnTo>
                <a:cubicBezTo>
                  <a:pt x="10004" y="10116"/>
                  <a:pt x="9998" y="6051"/>
                  <a:pt x="9995" y="10000"/>
                </a:cubicBezTo>
                <a:cubicBezTo>
                  <a:pt x="5205" y="188"/>
                  <a:pt x="5763" y="14551"/>
                  <a:pt x="0" y="5797"/>
                </a:cubicBezTo>
                <a:cubicBezTo>
                  <a:pt x="6" y="3928"/>
                  <a:pt x="12" y="2060"/>
                  <a:pt x="18" y="191"/>
                </a:cubicBezTo>
                <a:close/>
              </a:path>
            </a:pathLst>
          </a:custGeom>
          <a:gradFill>
            <a:gsLst>
              <a:gs pos="0">
                <a:schemeClr val="tx1"/>
              </a:gs>
              <a:gs pos="100000">
                <a:schemeClr val="tx1">
                  <a:lumMod val="65000"/>
                </a:schemeClr>
              </a:gs>
            </a:gsLst>
            <a:path path="circle">
              <a:fillToRect l="50000" t="50000" r="50000" b="50000"/>
            </a:path>
          </a:gradFill>
          <a:ln>
            <a:noFill/>
          </a:ln>
          <a:effectLst/>
        </p:spPr>
        <p:txBody>
          <a:bodyPr/>
          <a:lstStyle/>
          <a:p>
            <a:pPr fontAlgn="base">
              <a:spcBef>
                <a:spcPct val="0"/>
              </a:spcBef>
              <a:spcAft>
                <a:spcPct val="0"/>
              </a:spcAft>
              <a:defRPr/>
            </a:pPr>
            <a:endParaRPr lang="en-US" sz="1200" b="1" i="1">
              <a:solidFill>
                <a:srgbClr val="FFFFFF"/>
              </a:solidFill>
            </a:endParaRPr>
          </a:p>
        </p:txBody>
      </p:sp>
      <p:sp>
        <p:nvSpPr>
          <p:cNvPr id="1032" name="Freeform 34"/>
          <p:cNvSpPr>
            <a:spLocks/>
          </p:cNvSpPr>
          <p:nvPr/>
        </p:nvSpPr>
        <p:spPr bwMode="auto">
          <a:xfrm>
            <a:off x="-3175" y="6578601"/>
            <a:ext cx="9150350" cy="288924"/>
          </a:xfrm>
          <a:custGeom>
            <a:avLst/>
            <a:gdLst>
              <a:gd name="T0" fmla="*/ 2147483647 w 10000"/>
              <a:gd name="T1" fmla="*/ 2147483647 h 9700"/>
              <a:gd name="T2" fmla="*/ 2147483647 w 10000"/>
              <a:gd name="T3" fmla="*/ 2147483647 h 9700"/>
              <a:gd name="T4" fmla="*/ 0 w 10000"/>
              <a:gd name="T5" fmla="*/ 2147483647 h 9700"/>
              <a:gd name="T6" fmla="*/ 2147483647 w 10000"/>
              <a:gd name="T7" fmla="*/ 2147483647 h 9700"/>
              <a:gd name="T8" fmla="*/ 2147483647 w 10000"/>
              <a:gd name="T9" fmla="*/ 2147483647 h 97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9700">
                <a:moveTo>
                  <a:pt x="9999" y="9658"/>
                </a:moveTo>
                <a:lnTo>
                  <a:pt x="1" y="9700"/>
                </a:lnTo>
                <a:cubicBezTo>
                  <a:pt x="1" y="6888"/>
                  <a:pt x="0" y="3947"/>
                  <a:pt x="0" y="1134"/>
                </a:cubicBezTo>
                <a:cubicBezTo>
                  <a:pt x="6062" y="16453"/>
                  <a:pt x="4380" y="-7768"/>
                  <a:pt x="10000" y="2735"/>
                </a:cubicBezTo>
                <a:cubicBezTo>
                  <a:pt x="10001" y="4990"/>
                  <a:pt x="9998" y="7405"/>
                  <a:pt x="9999" y="9658"/>
                </a:cubicBezTo>
                <a:close/>
              </a:path>
            </a:pathLst>
          </a:custGeom>
          <a:gradFill rotWithShape="0">
            <a:gsLst>
              <a:gs pos="0">
                <a:srgbClr val="012D52"/>
              </a:gs>
              <a:gs pos="28000">
                <a:srgbClr val="012D52"/>
              </a:gs>
              <a:gs pos="44000">
                <a:srgbClr val="015499"/>
              </a:gs>
              <a:gs pos="100000">
                <a:srgbClr val="012D52"/>
              </a:gs>
            </a:gsLst>
            <a:lin ang="10800000"/>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b="1" i="1">
              <a:solidFill>
                <a:srgbClr val="FFFFFF"/>
              </a:solidFill>
            </a:endParaRPr>
          </a:p>
        </p:txBody>
      </p:sp>
      <p:sp>
        <p:nvSpPr>
          <p:cNvPr id="2" name="Title Placeholder 1"/>
          <p:cNvSpPr>
            <a:spLocks noGrp="1"/>
          </p:cNvSpPr>
          <p:nvPr>
            <p:ph type="title"/>
          </p:nvPr>
        </p:nvSpPr>
        <p:spPr>
          <a:xfrm>
            <a:off x="464344" y="-60208"/>
            <a:ext cx="8229600" cy="6633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585" y="6638489"/>
            <a:ext cx="2133600" cy="24689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smtClean="0">
                <a:solidFill>
                  <a:srgbClr val="FFFFFF">
                    <a:tint val="75000"/>
                  </a:srgbClr>
                </a:solidFill>
              </a:rPr>
              <a:t>25 July 2013</a:t>
            </a:r>
            <a:endParaRPr lang="en-US" dirty="0">
              <a:solidFill>
                <a:srgbClr val="FFFFFF">
                  <a:tint val="75000"/>
                </a:srgbClr>
              </a:solidFill>
            </a:endParaRPr>
          </a:p>
        </p:txBody>
      </p:sp>
      <p:sp>
        <p:nvSpPr>
          <p:cNvPr id="5"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FFFFFF">
                    <a:tint val="75000"/>
                  </a:srgbClr>
                </a:solidFill>
              </a:rPr>
              <a:t>ALBA - C. Biscari</a:t>
            </a:r>
            <a:endParaRPr lang="en-US" dirty="0">
              <a:solidFill>
                <a:srgbClr val="FFFFFF">
                  <a:tint val="75000"/>
                </a:srgbClr>
              </a:solidFill>
            </a:endParaRPr>
          </a:p>
        </p:txBody>
      </p:sp>
      <p:sp>
        <p:nvSpPr>
          <p:cNvPr id="6" name="Slide Number Placeholder 5"/>
          <p:cNvSpPr>
            <a:spLocks noGrp="1"/>
          </p:cNvSpPr>
          <p:nvPr>
            <p:ph type="sldNum" sz="quarter" idx="4"/>
          </p:nvPr>
        </p:nvSpPr>
        <p:spPr>
          <a:xfrm>
            <a:off x="8172400" y="6613129"/>
            <a:ext cx="576064" cy="219868"/>
          </a:xfrm>
          <a:prstGeom prst="rect">
            <a:avLst/>
          </a:prstGeom>
        </p:spPr>
        <p:txBody>
          <a:bodyPr vert="horz" lIns="91440" tIns="45720" rIns="91440" bIns="45720" rtlCol="0" anchor="ctr"/>
          <a:lstStyle>
            <a:lvl1pPr algn="r">
              <a:defRPr sz="1200">
                <a:solidFill>
                  <a:schemeClr val="tx1">
                    <a:tint val="75000"/>
                  </a:schemeClr>
                </a:solidFill>
              </a:defRPr>
            </a:lvl1pPr>
          </a:lstStyle>
          <a:p>
            <a:fld id="{70C0CD7E-1085-4C75-828A-81BC512D6C0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93089842"/>
      </p:ext>
    </p:extLst>
  </p:cSld>
  <p:clrMap bg1="dk1" tx1="lt1" bg2="dk2" tx2="lt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Lst>
  <p:timing>
    <p:tnLst>
      <p:par>
        <p:cTn id="1" dur="indefinite" restart="never" nodeType="tmRoot"/>
      </p:par>
    </p:tnLst>
  </p:timing>
  <p:hf hdr="0"/>
  <p:txStyles>
    <p:title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accent6">
              <a:lumMod val="75000"/>
            </a:schemeClr>
          </a:solidFill>
          <a:latin typeface="+mn-lt"/>
          <a:ea typeface="+mn-ea"/>
          <a:cs typeface="+mn-cs"/>
        </a:defRPr>
      </a:lvl1pPr>
      <a:lvl2pPr marL="742950" indent="-285750" algn="l" rtl="0" eaLnBrk="1" fontAlgn="base" hangingPunct="1">
        <a:spcBef>
          <a:spcPct val="20000"/>
        </a:spcBef>
        <a:spcAft>
          <a:spcPct val="0"/>
        </a:spcAft>
        <a:buChar char="–"/>
        <a:defRPr sz="2800">
          <a:solidFill>
            <a:schemeClr val="accent6">
              <a:lumMod val="75000"/>
            </a:schemeClr>
          </a:solidFill>
          <a:latin typeface="+mn-lt"/>
        </a:defRPr>
      </a:lvl2pPr>
      <a:lvl3pPr marL="1143000" indent="-228600" algn="l" rtl="0" eaLnBrk="1" fontAlgn="base" hangingPunct="1">
        <a:spcBef>
          <a:spcPct val="20000"/>
        </a:spcBef>
        <a:spcAft>
          <a:spcPct val="0"/>
        </a:spcAft>
        <a:buChar char="•"/>
        <a:defRPr sz="2400">
          <a:solidFill>
            <a:schemeClr val="accent6">
              <a:lumMod val="75000"/>
            </a:schemeClr>
          </a:solidFill>
          <a:latin typeface="+mn-lt"/>
        </a:defRPr>
      </a:lvl3pPr>
      <a:lvl4pPr marL="1600200" indent="-228600" algn="l" rtl="0" eaLnBrk="1" fontAlgn="base" hangingPunct="1">
        <a:spcBef>
          <a:spcPct val="20000"/>
        </a:spcBef>
        <a:spcAft>
          <a:spcPct val="0"/>
        </a:spcAft>
        <a:buChar char="–"/>
        <a:defRPr sz="2000">
          <a:solidFill>
            <a:schemeClr val="accent6">
              <a:lumMod val="75000"/>
            </a:schemeClr>
          </a:solidFill>
          <a:latin typeface="+mn-lt"/>
        </a:defRPr>
      </a:lvl4pPr>
      <a:lvl5pPr marL="2057400" indent="-228600" algn="l" rtl="0" eaLnBrk="1" fontAlgn="base" hangingPunct="1">
        <a:spcBef>
          <a:spcPct val="20000"/>
        </a:spcBef>
        <a:spcAft>
          <a:spcPct val="0"/>
        </a:spcAft>
        <a:buChar char="»"/>
        <a:defRPr sz="2000">
          <a:solidFill>
            <a:schemeClr val="accent6">
              <a:lumMod val="75000"/>
            </a:schemeClr>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4.xml"/><Relationship Id="rId7" Type="http://schemas.openxmlformats.org/officeDocument/2006/relationships/image" Target="../media/image25.png"/><Relationship Id="rId12" Type="http://schemas.openxmlformats.org/officeDocument/2006/relationships/image" Target="../media/image23.wmf"/><Relationship Id="rId2" Type="http://schemas.openxmlformats.org/officeDocument/2006/relationships/slideLayout" Target="../slideLayouts/slideLayout83.xml"/><Relationship Id="rId1" Type="http://schemas.openxmlformats.org/officeDocument/2006/relationships/vmlDrawing" Target="../drawings/vmlDrawing3.vml"/><Relationship Id="rId6" Type="http://schemas.openxmlformats.org/officeDocument/2006/relationships/image" Target="../media/image21.wmf"/><Relationship Id="rId11" Type="http://schemas.openxmlformats.org/officeDocument/2006/relationships/oleObject" Target="../embeddings/oleObject11.bin"/><Relationship Id="rId5" Type="http://schemas.openxmlformats.org/officeDocument/2006/relationships/oleObject" Target="../embeddings/oleObject8.bin"/><Relationship Id="rId10" Type="http://schemas.openxmlformats.org/officeDocument/2006/relationships/oleObject" Target="../embeddings/oleObject10.bin"/><Relationship Id="rId4" Type="http://schemas.openxmlformats.org/officeDocument/2006/relationships/image" Target="../media/image24.png"/><Relationship Id="rId9" Type="http://schemas.openxmlformats.org/officeDocument/2006/relationships/image" Target="../media/image22.wmf"/></Relationships>
</file>

<file path=ppt/slides/_rels/slide11.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notesSlide" Target="../notesSlides/notesSlide5.xml"/><Relationship Id="rId7" Type="http://schemas.openxmlformats.org/officeDocument/2006/relationships/oleObject" Target="../embeddings/oleObject13.bin"/><Relationship Id="rId2" Type="http://schemas.openxmlformats.org/officeDocument/2006/relationships/slideLayout" Target="../slideLayouts/slideLayout141.xml"/><Relationship Id="rId1" Type="http://schemas.openxmlformats.org/officeDocument/2006/relationships/vmlDrawing" Target="../drawings/vmlDrawing4.vml"/><Relationship Id="rId6" Type="http://schemas.openxmlformats.org/officeDocument/2006/relationships/image" Target="../media/image26.wmf"/><Relationship Id="rId5" Type="http://schemas.openxmlformats.org/officeDocument/2006/relationships/oleObject" Target="../embeddings/oleObject12.bin"/><Relationship Id="rId4" Type="http://schemas.openxmlformats.org/officeDocument/2006/relationships/image" Target="../media/image15.wmf"/></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4.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33.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gif"/><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69.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5.png"/><Relationship Id="rId2" Type="http://schemas.openxmlformats.org/officeDocument/2006/relationships/slideLayout" Target="../slideLayouts/slideLayout73.xml"/><Relationship Id="rId1" Type="http://schemas.openxmlformats.org/officeDocument/2006/relationships/vmlDrawing" Target="../drawings/vmlDrawing5.vml"/><Relationship Id="rId6" Type="http://schemas.openxmlformats.org/officeDocument/2006/relationships/image" Target="../media/image44.jpeg"/><Relationship Id="rId5" Type="http://schemas.openxmlformats.org/officeDocument/2006/relationships/image" Target="../media/image43.wmf"/><Relationship Id="rId4" Type="http://schemas.openxmlformats.org/officeDocument/2006/relationships/oleObject" Target="../embeddings/oleObject14.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slideLayout" Target="../slideLayouts/slideLayout73.xml"/><Relationship Id="rId1" Type="http://schemas.openxmlformats.org/officeDocument/2006/relationships/vmlDrawing" Target="../drawings/vmlDrawing6.vml"/><Relationship Id="rId6" Type="http://schemas.openxmlformats.org/officeDocument/2006/relationships/image" Target="../media/image48.wmf"/><Relationship Id="rId5" Type="http://schemas.openxmlformats.org/officeDocument/2006/relationships/oleObject" Target="../embeddings/oleObject16.bin"/><Relationship Id="rId10" Type="http://schemas.openxmlformats.org/officeDocument/2006/relationships/image" Target="../media/image50.wmf"/><Relationship Id="rId4" Type="http://schemas.openxmlformats.org/officeDocument/2006/relationships/image" Target="../media/image47.wmf"/><Relationship Id="rId9" Type="http://schemas.openxmlformats.org/officeDocument/2006/relationships/oleObject" Target="../embeddings/oleObject18.bin"/></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4.xml"/><Relationship Id="rId1" Type="http://schemas.openxmlformats.org/officeDocument/2006/relationships/vmlDrawing" Target="../drawings/vmlDrawing7.vml"/><Relationship Id="rId5" Type="http://schemas.openxmlformats.org/officeDocument/2006/relationships/image" Target="../media/image52.wmf"/><Relationship Id="rId4" Type="http://schemas.openxmlformats.org/officeDocument/2006/relationships/oleObject" Target="../embeddings/oleObject19.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9.xml"/><Relationship Id="rId1" Type="http://schemas.openxmlformats.org/officeDocument/2006/relationships/vmlDrawing" Target="../drawings/vmlDrawing8.vml"/><Relationship Id="rId5" Type="http://schemas.openxmlformats.org/officeDocument/2006/relationships/image" Target="../media/image53.wmf"/><Relationship Id="rId4" Type="http://schemas.openxmlformats.org/officeDocument/2006/relationships/oleObject" Target="../embeddings/oleObject20.bin"/></Relationships>
</file>

<file path=ppt/slides/_rels/slide25.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notesSlide" Target="../notesSlides/notesSlide15.xml"/><Relationship Id="rId7" Type="http://schemas.openxmlformats.org/officeDocument/2006/relationships/oleObject" Target="../embeddings/oleObject22.bin"/><Relationship Id="rId2" Type="http://schemas.openxmlformats.org/officeDocument/2006/relationships/slideLayout" Target="../slideLayouts/slideLayout57.xml"/><Relationship Id="rId1" Type="http://schemas.openxmlformats.org/officeDocument/2006/relationships/vmlDrawing" Target="../drawings/vmlDrawing9.vml"/><Relationship Id="rId6" Type="http://schemas.openxmlformats.org/officeDocument/2006/relationships/image" Target="../media/image54.wmf"/><Relationship Id="rId5" Type="http://schemas.openxmlformats.org/officeDocument/2006/relationships/oleObject" Target="../embeddings/oleObject21.bin"/><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9.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notesSlide" Target="../notesSlides/notesSlide16.xml"/><Relationship Id="rId7" Type="http://schemas.openxmlformats.org/officeDocument/2006/relationships/image" Target="../media/image63.wmf"/><Relationship Id="rId2" Type="http://schemas.openxmlformats.org/officeDocument/2006/relationships/slideLayout" Target="../slideLayouts/slideLayout159.xml"/><Relationship Id="rId1" Type="http://schemas.openxmlformats.org/officeDocument/2006/relationships/vmlDrawing" Target="../drawings/vmlDrawing10.vml"/><Relationship Id="rId6" Type="http://schemas.openxmlformats.org/officeDocument/2006/relationships/oleObject" Target="../embeddings/oleObject24.bin"/><Relationship Id="rId11" Type="http://schemas.openxmlformats.org/officeDocument/2006/relationships/image" Target="../media/image65.wmf"/><Relationship Id="rId5" Type="http://schemas.openxmlformats.org/officeDocument/2006/relationships/image" Target="../media/image62.wmf"/><Relationship Id="rId10" Type="http://schemas.openxmlformats.org/officeDocument/2006/relationships/oleObject" Target="../embeddings/oleObject26.bin"/><Relationship Id="rId4" Type="http://schemas.openxmlformats.org/officeDocument/2006/relationships/oleObject" Target="../embeddings/oleObject23.bin"/><Relationship Id="rId9" Type="http://schemas.openxmlformats.org/officeDocument/2006/relationships/image" Target="../media/image64.wmf"/></Relationships>
</file>

<file path=ppt/slides/_rels/slide3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3.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3.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3.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175.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186.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186.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186.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1.xml"/><Relationship Id="rId1" Type="http://schemas.openxmlformats.org/officeDocument/2006/relationships/slideLayout" Target="../slideLayouts/slideLayout18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185.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175.xml"/><Relationship Id="rId4" Type="http://schemas.openxmlformats.org/officeDocument/2006/relationships/image" Target="../media/image73.jpeg"/></Relationships>
</file>

<file path=ppt/slides/_rels/slide4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70.xml"/></Relationships>
</file>

<file path=ppt/slides/_rels/slide4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70.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197.xm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4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21.xml"/><Relationship Id="rId6" Type="http://schemas.openxmlformats.org/officeDocument/2006/relationships/image" Target="../media/image82.jpe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25.xml"/><Relationship Id="rId1" Type="http://schemas.openxmlformats.org/officeDocument/2006/relationships/slideLayout" Target="../slideLayouts/slideLayout203.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21.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221.xml"/><Relationship Id="rId6" Type="http://schemas.openxmlformats.org/officeDocument/2006/relationships/image" Target="../media/image91.png"/><Relationship Id="rId5" Type="http://schemas.openxmlformats.org/officeDocument/2006/relationships/hyperlink" Target="http://www.linearcollider.org/cms/" TargetMode="External"/><Relationship Id="rId4" Type="http://schemas.openxmlformats.org/officeDocument/2006/relationships/hyperlink" Target="http://project-clic-cdr.web.cern.ch/project-CLIC-CDR/CDR_Volume1.pd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21.xml"/></Relationships>
</file>

<file path=ppt/slides/_rels/slide5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231.xml"/><Relationship Id="rId1" Type="http://schemas.openxmlformats.org/officeDocument/2006/relationships/tags" Target="../tags/tag1.xml"/><Relationship Id="rId6" Type="http://schemas.openxmlformats.org/officeDocument/2006/relationships/image" Target="../media/image98.jpeg"/><Relationship Id="rId5" Type="http://schemas.openxmlformats.org/officeDocument/2006/relationships/image" Target="../media/image97.emf"/><Relationship Id="rId4" Type="http://schemas.openxmlformats.org/officeDocument/2006/relationships/image" Target="../media/image96.png"/></Relationships>
</file>

<file path=ppt/slides/_rels/slide56.xml.rels><?xml version="1.0" encoding="UTF-8" standalone="yes"?>
<Relationships xmlns="http://schemas.openxmlformats.org/package/2006/relationships"><Relationship Id="rId8" Type="http://schemas.openxmlformats.org/officeDocument/2006/relationships/image" Target="../media/image102.wmf"/><Relationship Id="rId3" Type="http://schemas.openxmlformats.org/officeDocument/2006/relationships/notesSlide" Target="../notesSlides/notesSlide27.xml"/><Relationship Id="rId7" Type="http://schemas.openxmlformats.org/officeDocument/2006/relationships/image" Target="../media/image99.wmf"/><Relationship Id="rId2" Type="http://schemas.openxmlformats.org/officeDocument/2006/relationships/slideLayout" Target="../slideLayouts/slideLayout30.xml"/><Relationship Id="rId1" Type="http://schemas.openxmlformats.org/officeDocument/2006/relationships/vmlDrawing" Target="../drawings/vmlDrawing11.vml"/><Relationship Id="rId6" Type="http://schemas.openxmlformats.org/officeDocument/2006/relationships/oleObject" Target="../embeddings/oleObject27.bin"/><Relationship Id="rId5" Type="http://schemas.openxmlformats.org/officeDocument/2006/relationships/image" Target="../media/image101.jpeg"/><Relationship Id="rId4" Type="http://schemas.openxmlformats.org/officeDocument/2006/relationships/image" Target="../media/image100.jpeg"/></Relationships>
</file>

<file path=ppt/slides/_rels/slide5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43.xml"/></Relationships>
</file>

<file path=ppt/slides/_rels/slide58.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28.xml"/><Relationship Id="rId1" Type="http://schemas.openxmlformats.org/officeDocument/2006/relationships/slideLayout" Target="../slideLayouts/slideLayout41.xml"/><Relationship Id="rId4" Type="http://schemas.openxmlformats.org/officeDocument/2006/relationships/image" Target="../media/image105.png"/></Relationships>
</file>

<file path=ppt/slides/_rels/slide5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9.xml"/><Relationship Id="rId1" Type="http://schemas.openxmlformats.org/officeDocument/2006/relationships/slideLayout" Target="../slideLayouts/slideLayout128.xml"/></Relationships>
</file>

<file path=ppt/slides/_rels/slide6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9.xml"/></Relationships>
</file>

<file path=ppt/slides/_rels/slide6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69.xml"/></Relationships>
</file>

<file path=ppt/slides/_rels/slide6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9.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69.xml"/><Relationship Id="rId1" Type="http://schemas.openxmlformats.org/officeDocument/2006/relationships/vmlDrawing" Target="../drawings/vmlDrawing12.vml"/><Relationship Id="rId4" Type="http://schemas.openxmlformats.org/officeDocument/2006/relationships/image" Target="../media/image112.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0.xml"/><Relationship Id="rId1" Type="http://schemas.openxmlformats.org/officeDocument/2006/relationships/slideLayout" Target="../slideLayouts/slideLayout69.xml"/></Relationships>
</file>

<file path=ppt/slides/_rels/slide6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1.xml"/><Relationship Id="rId1" Type="http://schemas.openxmlformats.org/officeDocument/2006/relationships/slideLayout" Target="../slideLayouts/slideLayout6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notesSlide" Target="../notesSlides/notesSlide2.xml"/><Relationship Id="rId7" Type="http://schemas.openxmlformats.org/officeDocument/2006/relationships/oleObject" Target="../embeddings/oleObject2.bin"/><Relationship Id="rId12" Type="http://schemas.openxmlformats.org/officeDocument/2006/relationships/image" Target="../media/image14.wmf"/><Relationship Id="rId2" Type="http://schemas.openxmlformats.org/officeDocument/2006/relationships/slideLayout" Target="../slideLayouts/slideLayout153.xml"/><Relationship Id="rId1" Type="http://schemas.openxmlformats.org/officeDocument/2006/relationships/vmlDrawing" Target="../drawings/vmlDrawing1.vml"/><Relationship Id="rId6" Type="http://schemas.openxmlformats.org/officeDocument/2006/relationships/image" Target="../media/image11.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13.wmf"/><Relationship Id="rId4" Type="http://schemas.openxmlformats.org/officeDocument/2006/relationships/image" Target="../media/image15.wmf"/><Relationship Id="rId9" Type="http://schemas.openxmlformats.org/officeDocument/2006/relationships/oleObject" Target="../embeddings/oleObject3.bin"/></Relationships>
</file>

<file path=ppt/slides/_rels/slide7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81.xml"/></Relationships>
</file>

<file path=ppt/slides/_rels/slide7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60.xml"/></Relationships>
</file>

<file path=ppt/slides/_rels/slide74.xml.rels><?xml version="1.0" encoding="UTF-8" standalone="yes"?>
<Relationships xmlns="http://schemas.openxmlformats.org/package/2006/relationships"><Relationship Id="rId8" Type="http://schemas.openxmlformats.org/officeDocument/2006/relationships/hyperlink" Target="http://www.srs.ac.uk/srs/SRworldwide/area2.htm" TargetMode="External"/><Relationship Id="rId3" Type="http://schemas.openxmlformats.org/officeDocument/2006/relationships/image" Target="../media/image118.jpeg"/><Relationship Id="rId7" Type="http://schemas.openxmlformats.org/officeDocument/2006/relationships/hyperlink" Target="http://www.srs.ac.uk/srs/SRworldwide/area3.htm" TargetMode="External"/><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hyperlink" Target="http://www.srs.ac.uk/srs/SRworldwide/area5.htm" TargetMode="External"/><Relationship Id="rId5" Type="http://schemas.openxmlformats.org/officeDocument/2006/relationships/hyperlink" Target="http://www.srs.ac.uk/srs/SRworldwide/area4.htm" TargetMode="External"/><Relationship Id="rId4" Type="http://schemas.openxmlformats.org/officeDocument/2006/relationships/hyperlink" Target="http://www.srs.ac.uk/srs/SRworldwide/area6.htm" TargetMode="External"/><Relationship Id="rId9" Type="http://schemas.openxmlformats.org/officeDocument/2006/relationships/hyperlink" Target="http://www.srs.ac.uk/srs/SRworldwide/area1.htm"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33.xml"/></Relationships>
</file>

<file path=ppt/slides/_rels/slide7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33.xml"/></Relationships>
</file>

<file path=ppt/slides/_rels/slide7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33.xml"/></Relationships>
</file>

<file path=ppt/slides/_rels/slide7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80.xml"/></Relationships>
</file>

<file path=ppt/slides/_rels/slide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3.png"/><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06.xml"/></Relationships>
</file>

<file path=ppt/slides/_rels/slide8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21.xml"/></Relationships>
</file>

<file path=ppt/slides/_rels/slide8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76.xml"/></Relationships>
</file>

<file path=ppt/slides/_rels/slide8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54.xml"/></Relationships>
</file>

<file path=ppt/slides/_rels/slide8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9.xml"/></Relationships>
</file>

<file path=ppt/slides/_rels/slide86.xml.rels><?xml version="1.0" encoding="UTF-8" standalone="yes"?>
<Relationships xmlns="http://schemas.openxmlformats.org/package/2006/relationships"><Relationship Id="rId3" Type="http://schemas.openxmlformats.org/officeDocument/2006/relationships/hyperlink" Target="http://uspas.fnal.gov/course-materials/most-recent-school.shtml" TargetMode="External"/><Relationship Id="rId2" Type="http://schemas.openxmlformats.org/officeDocument/2006/relationships/hyperlink" Target="http://cas.web.cern.ch/cas/" TargetMode="External"/><Relationship Id="rId1" Type="http://schemas.openxmlformats.org/officeDocument/2006/relationships/slideLayout" Target="../slideLayouts/slideLayout69.xml"/><Relationship Id="rId4" Type="http://schemas.openxmlformats.org/officeDocument/2006/relationships/hyperlink" Target="http://link.springer.com/article/10.1140%2Fepjp%2Fi2011-11078-8#page-1" TargetMode="Externa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3.xml"/><Relationship Id="rId7" Type="http://schemas.openxmlformats.org/officeDocument/2006/relationships/image" Target="../media/image17.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image" Target="../media/image20.wmf"/><Relationship Id="rId5" Type="http://schemas.openxmlformats.org/officeDocument/2006/relationships/image" Target="../media/image16.wmf"/><Relationship Id="rId10" Type="http://schemas.openxmlformats.org/officeDocument/2006/relationships/image" Target="../media/image19.png"/><Relationship Id="rId4" Type="http://schemas.openxmlformats.org/officeDocument/2006/relationships/oleObject" Target="../embeddings/oleObject5.bin"/><Relationship Id="rId9" Type="http://schemas.openxmlformats.org/officeDocument/2006/relationships/image" Target="../media/image1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3648" y="4005064"/>
            <a:ext cx="6400800" cy="1219200"/>
          </a:xfrm>
        </p:spPr>
        <p:txBody>
          <a:bodyPr/>
          <a:lstStyle/>
          <a:p>
            <a:r>
              <a:rPr lang="en-US" i="1" dirty="0" smtClean="0">
                <a:latin typeface="Calibri" pitchFamily="34" charset="0"/>
              </a:rPr>
              <a:t>Caterina Biscari</a:t>
            </a:r>
          </a:p>
          <a:p>
            <a:r>
              <a:rPr lang="en-US" i="1" dirty="0" smtClean="0">
                <a:latin typeface="Calibri" pitchFamily="34" charset="0"/>
              </a:rPr>
              <a:t>Alba-CELLS</a:t>
            </a:r>
            <a:endParaRPr lang="en-US" i="1" dirty="0">
              <a:latin typeface="Calibri" pitchFamily="34" charset="0"/>
            </a:endParaRPr>
          </a:p>
        </p:txBody>
      </p:sp>
      <p:sp>
        <p:nvSpPr>
          <p:cNvPr id="2" name="Title 1"/>
          <p:cNvSpPr>
            <a:spLocks noGrp="1"/>
          </p:cNvSpPr>
          <p:nvPr>
            <p:ph type="title"/>
          </p:nvPr>
        </p:nvSpPr>
        <p:spPr>
          <a:xfrm>
            <a:off x="688032" y="969641"/>
            <a:ext cx="7772400" cy="3107431"/>
          </a:xfrm>
        </p:spPr>
        <p:txBody>
          <a:bodyPr>
            <a:normAutofit/>
          </a:bodyPr>
          <a:lstStyle/>
          <a:p>
            <a:r>
              <a:rPr lang="en-US" sz="6000" dirty="0" smtClean="0">
                <a:solidFill>
                  <a:srgbClr val="002060"/>
                </a:solidFill>
                <a:latin typeface="Calibri" pitchFamily="34" charset="0"/>
              </a:rPr>
              <a:t>Accelerator physics</a:t>
            </a:r>
            <a:endParaRPr lang="en-US" sz="6000" dirty="0">
              <a:solidFill>
                <a:srgbClr val="002060"/>
              </a:solidFill>
              <a:latin typeface="Calibri" pitchFamily="34" charset="0"/>
            </a:endParaRPr>
          </a:p>
        </p:txBody>
      </p:sp>
      <p:sp>
        <p:nvSpPr>
          <p:cNvPr id="8" name="Date Placeholder 7"/>
          <p:cNvSpPr>
            <a:spLocks noGrp="1"/>
          </p:cNvSpPr>
          <p:nvPr>
            <p:ph type="dt" sz="half" idx="4294967295"/>
          </p:nvPr>
        </p:nvSpPr>
        <p:spPr>
          <a:xfrm>
            <a:off x="5795963" y="6551613"/>
            <a:ext cx="3348037" cy="333375"/>
          </a:xfrm>
        </p:spPr>
        <p:txBody>
          <a:bodyPr/>
          <a:lstStyle/>
          <a:p>
            <a:pPr algn="r"/>
            <a:r>
              <a:rPr lang="en-US" dirty="0" smtClean="0"/>
              <a:t>Taller de </a:t>
            </a:r>
            <a:r>
              <a:rPr lang="en-US" dirty="0" err="1" smtClean="0"/>
              <a:t>Altas</a:t>
            </a:r>
            <a:r>
              <a:rPr lang="en-US" dirty="0" smtClean="0"/>
              <a:t> </a:t>
            </a:r>
            <a:r>
              <a:rPr lang="en-US" dirty="0" err="1" smtClean="0"/>
              <a:t>Energias</a:t>
            </a:r>
            <a:r>
              <a:rPr lang="en-US" dirty="0" smtClean="0"/>
              <a:t> – </a:t>
            </a:r>
            <a:r>
              <a:rPr lang="en-US" dirty="0" err="1" smtClean="0"/>
              <a:t>Benasque</a:t>
            </a:r>
            <a:r>
              <a:rPr lang="en-US" dirty="0" smtClean="0"/>
              <a:t> - 17/09/2013</a:t>
            </a:r>
            <a:endParaRPr lang="en-US" dirty="0"/>
          </a:p>
        </p:txBody>
      </p:sp>
      <p:sp>
        <p:nvSpPr>
          <p:cNvPr id="9" name="Footer Placeholder 8"/>
          <p:cNvSpPr>
            <a:spLocks noGrp="1"/>
          </p:cNvSpPr>
          <p:nvPr>
            <p:ph type="ftr" sz="quarter" idx="4294967295"/>
          </p:nvPr>
        </p:nvSpPr>
        <p:spPr>
          <a:xfrm>
            <a:off x="0" y="6597650"/>
            <a:ext cx="2847975" cy="333375"/>
          </a:xfrm>
        </p:spPr>
        <p:txBody>
          <a:bodyPr/>
          <a:lstStyle/>
          <a:p>
            <a:pPr algn="l"/>
            <a:r>
              <a:rPr lang="en-US" smtClean="0"/>
              <a:t>Accelerator Physics – C. Biscari </a:t>
            </a:r>
            <a:endParaRPr lang="en-US" dirty="0"/>
          </a:p>
        </p:txBody>
      </p:sp>
      <p:sp>
        <p:nvSpPr>
          <p:cNvPr id="4" name="Slide Number Placeholder 3"/>
          <p:cNvSpPr>
            <a:spLocks noGrp="1"/>
          </p:cNvSpPr>
          <p:nvPr>
            <p:ph type="sldNum" sz="quarter" idx="4294967295"/>
          </p:nvPr>
        </p:nvSpPr>
        <p:spPr>
          <a:xfrm>
            <a:off x="8582025" y="6459538"/>
            <a:ext cx="561975" cy="365125"/>
          </a:xfrm>
        </p:spPr>
        <p:txBody>
          <a:bodyPr/>
          <a:lstStyle/>
          <a:p>
            <a:fld id="{67CD92BB-0280-4EA5-937F-87721D6FAD66}" type="slidenum">
              <a:rPr lang="en-US" smtClean="0"/>
              <a:t>1</a:t>
            </a:fld>
            <a:endParaRPr lang="en-US"/>
          </a:p>
        </p:txBody>
      </p:sp>
    </p:spTree>
    <p:extLst>
      <p:ext uri="{BB962C8B-B14F-4D97-AF65-F5344CB8AC3E}">
        <p14:creationId xmlns:p14="http://schemas.microsoft.com/office/powerpoint/2010/main" val="948423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pic>
        <p:nvPicPr>
          <p:cNvPr id="194619" name="Picture 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38488"/>
            <a:ext cx="9144000" cy="371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62" name="Rectangle 2"/>
          <p:cNvSpPr>
            <a:spLocks noGrp="1" noChangeArrowheads="1"/>
          </p:cNvSpPr>
          <p:nvPr>
            <p:ph type="title"/>
          </p:nvPr>
        </p:nvSpPr>
        <p:spPr>
          <a:xfrm>
            <a:off x="1111696" y="44624"/>
            <a:ext cx="7924800" cy="1293812"/>
          </a:xfrm>
          <a:solidFill>
            <a:schemeClr val="bg1">
              <a:lumMod val="85000"/>
              <a:lumOff val="15000"/>
            </a:schemeClr>
          </a:solidFill>
          <a:ln>
            <a:noFill/>
          </a:ln>
        </p:spPr>
        <p:txBody>
          <a:bodyPr>
            <a:normAutofit fontScale="90000"/>
          </a:bodyPr>
          <a:lstStyle/>
          <a:p>
            <a:pPr algn="r"/>
            <a:r>
              <a:rPr lang="de-DE" sz="3200" dirty="0" err="1" smtClean="0">
                <a:solidFill>
                  <a:schemeClr val="tx1">
                    <a:lumMod val="95000"/>
                  </a:schemeClr>
                </a:solidFill>
              </a:rPr>
              <a:t>Radiofrequency</a:t>
            </a:r>
            <a:r>
              <a:rPr lang="de-DE" sz="3200" dirty="0" smtClean="0">
                <a:solidFill>
                  <a:schemeClr val="tx1">
                    <a:lumMod val="95000"/>
                  </a:schemeClr>
                </a:solidFill>
              </a:rPr>
              <a:t> </a:t>
            </a:r>
            <a:r>
              <a:rPr lang="de-DE" sz="3200" dirty="0" err="1" smtClean="0">
                <a:solidFill>
                  <a:schemeClr val="tx1">
                    <a:lumMod val="95000"/>
                  </a:schemeClr>
                </a:solidFill>
              </a:rPr>
              <a:t>cavities</a:t>
            </a:r>
            <a:r>
              <a:rPr lang="de-DE" sz="3200" dirty="0" smtClean="0">
                <a:solidFill>
                  <a:schemeClr val="tx1">
                    <a:lumMod val="95000"/>
                  </a:schemeClr>
                </a:solidFill>
              </a:rPr>
              <a:t>, </a:t>
            </a:r>
            <a:r>
              <a:rPr lang="de-DE" sz="3200" dirty="0" err="1" smtClean="0">
                <a:solidFill>
                  <a:schemeClr val="tx1">
                    <a:lumMod val="95000"/>
                  </a:schemeClr>
                </a:solidFill>
              </a:rPr>
              <a:t>powered</a:t>
            </a:r>
            <a:r>
              <a:rPr lang="de-DE" sz="3200" dirty="0" smtClean="0">
                <a:solidFill>
                  <a:schemeClr val="tx1">
                    <a:lumMod val="95000"/>
                  </a:schemeClr>
                </a:solidFill>
              </a:rPr>
              <a:t> </a:t>
            </a:r>
            <a:r>
              <a:rPr lang="de-DE" sz="3200" dirty="0" err="1" smtClean="0">
                <a:solidFill>
                  <a:schemeClr val="tx1">
                    <a:lumMod val="95000"/>
                  </a:schemeClr>
                </a:solidFill>
              </a:rPr>
              <a:t>by</a:t>
            </a:r>
            <a:r>
              <a:rPr lang="de-DE" sz="3200" dirty="0" smtClean="0">
                <a:solidFill>
                  <a:schemeClr val="tx1">
                    <a:lumMod val="95000"/>
                  </a:schemeClr>
                </a:solidFill>
              </a:rPr>
              <a:t> </a:t>
            </a:r>
            <a:r>
              <a:rPr lang="de-DE" sz="3200" dirty="0" err="1" smtClean="0">
                <a:solidFill>
                  <a:schemeClr val="tx1">
                    <a:lumMod val="95000"/>
                  </a:schemeClr>
                </a:solidFill>
              </a:rPr>
              <a:t>klystrons</a:t>
            </a:r>
            <a:r>
              <a:rPr lang="de-DE" sz="3200" dirty="0" smtClean="0">
                <a:solidFill>
                  <a:schemeClr val="tx1">
                    <a:lumMod val="95000"/>
                  </a:schemeClr>
                </a:solidFill>
              </a:rPr>
              <a:t> </a:t>
            </a:r>
            <a:r>
              <a:rPr lang="de-DE" sz="3200" dirty="0" err="1" smtClean="0">
                <a:solidFill>
                  <a:schemeClr val="tx1">
                    <a:lumMod val="95000"/>
                  </a:schemeClr>
                </a:solidFill>
              </a:rPr>
              <a:t>or</a:t>
            </a:r>
            <a:r>
              <a:rPr lang="de-DE" sz="3200" dirty="0" smtClean="0">
                <a:solidFill>
                  <a:schemeClr val="tx1">
                    <a:lumMod val="95000"/>
                  </a:schemeClr>
                </a:solidFill>
              </a:rPr>
              <a:t> Solid State </a:t>
            </a:r>
            <a:r>
              <a:rPr lang="de-DE" sz="3200" dirty="0" err="1" smtClean="0">
                <a:solidFill>
                  <a:schemeClr val="tx1">
                    <a:lumMod val="95000"/>
                  </a:schemeClr>
                </a:solidFill>
              </a:rPr>
              <a:t>Amplifiers</a:t>
            </a:r>
            <a:r>
              <a:rPr lang="de-DE" sz="3200" dirty="0">
                <a:solidFill>
                  <a:schemeClr val="tx1">
                    <a:lumMod val="95000"/>
                  </a:schemeClr>
                </a:solidFill>
              </a:rPr>
              <a:t/>
            </a:r>
            <a:br>
              <a:rPr lang="de-DE" sz="3200" dirty="0">
                <a:solidFill>
                  <a:schemeClr val="tx1">
                    <a:lumMod val="95000"/>
                  </a:schemeClr>
                </a:solidFill>
              </a:rPr>
            </a:br>
            <a:endParaRPr lang="de-DE" sz="2400" dirty="0">
              <a:solidFill>
                <a:schemeClr val="tx1">
                  <a:lumMod val="95000"/>
                </a:schemeClr>
              </a:solidFill>
            </a:endParaRPr>
          </a:p>
        </p:txBody>
      </p:sp>
      <p:sp>
        <p:nvSpPr>
          <p:cNvPr id="3" name="Footer Placeholder 2"/>
          <p:cNvSpPr>
            <a:spLocks noGrp="1"/>
          </p:cNvSpPr>
          <p:nvPr>
            <p:ph type="ftr" sz="quarter" idx="4294967295"/>
          </p:nvPr>
        </p:nvSpPr>
        <p:spPr>
          <a:xfrm>
            <a:off x="0" y="6245225"/>
            <a:ext cx="2895600" cy="476250"/>
          </a:xfrm>
        </p:spPr>
        <p:txBody>
          <a:bodyPr/>
          <a:lstStyle/>
          <a:p>
            <a:r>
              <a:rPr lang="it-IT" smtClean="0">
                <a:solidFill>
                  <a:srgbClr val="000000"/>
                </a:solidFill>
              </a:rPr>
              <a:t>Accelerator Physics – C. Biscari </a:t>
            </a:r>
            <a:endParaRPr lang="it-IT">
              <a:solidFill>
                <a:srgbClr val="000000"/>
              </a:solidFill>
            </a:endParaRPr>
          </a:p>
        </p:txBody>
      </p:sp>
      <p:sp>
        <p:nvSpPr>
          <p:cNvPr id="4" name="Slide Number Placeholder 3"/>
          <p:cNvSpPr>
            <a:spLocks noGrp="1"/>
          </p:cNvSpPr>
          <p:nvPr>
            <p:ph type="sldNum" sz="quarter" idx="4294967295"/>
          </p:nvPr>
        </p:nvSpPr>
        <p:spPr>
          <a:xfrm>
            <a:off x="7010400" y="6245225"/>
            <a:ext cx="2133600" cy="476250"/>
          </a:xfrm>
        </p:spPr>
        <p:txBody>
          <a:bodyPr/>
          <a:lstStyle/>
          <a:p>
            <a:fld id="{63885B96-7E36-4EE6-85B0-F2341DEAF0AF}" type="slidenum">
              <a:rPr lang="it-IT" smtClean="0">
                <a:solidFill>
                  <a:srgbClr val="000000"/>
                </a:solidFill>
              </a:rPr>
              <a:pPr/>
              <a:t>10</a:t>
            </a:fld>
            <a:endParaRPr lang="it-IT">
              <a:solidFill>
                <a:srgbClr val="000000"/>
              </a:solidFill>
            </a:endParaRPr>
          </a:p>
        </p:txBody>
      </p:sp>
      <p:sp>
        <p:nvSpPr>
          <p:cNvPr id="194617" name="Text Box 57"/>
          <p:cNvSpPr txBox="1">
            <a:spLocks noChangeArrowheads="1"/>
          </p:cNvSpPr>
          <p:nvPr/>
        </p:nvSpPr>
        <p:spPr bwMode="auto">
          <a:xfrm>
            <a:off x="163189" y="4737338"/>
            <a:ext cx="7505155" cy="707886"/>
          </a:xfrm>
          <a:prstGeom prst="rect">
            <a:avLst/>
          </a:prstGeom>
          <a:solidFill>
            <a:srgbClr val="000000">
              <a:alpha val="25098"/>
            </a:srgbClr>
          </a:solidFill>
          <a:ln>
            <a:noFill/>
          </a:ln>
          <a:effectLst/>
          <a:extLst/>
        </p:spPr>
        <p:txBody>
          <a:bodyPr wrap="square">
            <a:spAutoFit/>
          </a:bodyPr>
          <a:lstStyle/>
          <a:p>
            <a:pPr fontAlgn="base">
              <a:spcBef>
                <a:spcPct val="0"/>
              </a:spcBef>
              <a:spcAft>
                <a:spcPct val="0"/>
              </a:spcAft>
            </a:pPr>
            <a:r>
              <a:rPr lang="it-IT" sz="2000" dirty="0" err="1" smtClean="0">
                <a:solidFill>
                  <a:srgbClr val="FFFFFF"/>
                </a:solidFill>
              </a:rPr>
              <a:t>Particles</a:t>
            </a:r>
            <a:r>
              <a:rPr lang="it-IT" sz="2000" dirty="0" smtClean="0">
                <a:solidFill>
                  <a:srgbClr val="FFFFFF"/>
                </a:solidFill>
              </a:rPr>
              <a:t> gain </a:t>
            </a:r>
            <a:r>
              <a:rPr lang="it-IT" sz="2000" dirty="0" err="1" smtClean="0">
                <a:solidFill>
                  <a:srgbClr val="FFFFFF"/>
                </a:solidFill>
              </a:rPr>
              <a:t>energy</a:t>
            </a:r>
            <a:r>
              <a:rPr lang="it-IT" sz="2000" dirty="0" smtClean="0">
                <a:solidFill>
                  <a:srgbClr val="FFFFFF"/>
                </a:solidFill>
              </a:rPr>
              <a:t> </a:t>
            </a:r>
            <a:r>
              <a:rPr lang="it-IT" sz="2000" dirty="0" err="1" smtClean="0">
                <a:solidFill>
                  <a:srgbClr val="FFFFFF"/>
                </a:solidFill>
              </a:rPr>
              <a:t>passing</a:t>
            </a:r>
            <a:r>
              <a:rPr lang="it-IT" sz="2000" dirty="0" smtClean="0">
                <a:solidFill>
                  <a:srgbClr val="FFFFFF"/>
                </a:solidFill>
              </a:rPr>
              <a:t> </a:t>
            </a:r>
            <a:r>
              <a:rPr lang="it-IT" sz="2000" dirty="0" err="1" smtClean="0">
                <a:solidFill>
                  <a:srgbClr val="FFFFFF"/>
                </a:solidFill>
              </a:rPr>
              <a:t>through</a:t>
            </a:r>
            <a:r>
              <a:rPr lang="it-IT" sz="2000" dirty="0" smtClean="0">
                <a:solidFill>
                  <a:srgbClr val="FFFFFF"/>
                </a:solidFill>
              </a:rPr>
              <a:t> the </a:t>
            </a:r>
            <a:r>
              <a:rPr lang="it-IT" sz="2000" dirty="0" err="1" smtClean="0">
                <a:solidFill>
                  <a:srgbClr val="FFFFFF"/>
                </a:solidFill>
              </a:rPr>
              <a:t>cavity</a:t>
            </a:r>
            <a:r>
              <a:rPr lang="it-IT" sz="2000" dirty="0" smtClean="0">
                <a:solidFill>
                  <a:srgbClr val="FFFFFF"/>
                </a:solidFill>
              </a:rPr>
              <a:t>, in </a:t>
            </a:r>
            <a:r>
              <a:rPr lang="it-IT" sz="2000" dirty="0" err="1" smtClean="0">
                <a:solidFill>
                  <a:srgbClr val="FFFFFF"/>
                </a:solidFill>
              </a:rPr>
              <a:t>phase</a:t>
            </a:r>
            <a:r>
              <a:rPr lang="it-IT" sz="2000" dirty="0" smtClean="0">
                <a:solidFill>
                  <a:srgbClr val="FFFFFF"/>
                </a:solidFill>
              </a:rPr>
              <a:t> with </a:t>
            </a:r>
            <a:r>
              <a:rPr lang="it-IT" sz="2000" dirty="0" err="1" smtClean="0">
                <a:solidFill>
                  <a:srgbClr val="FFFFFF"/>
                </a:solidFill>
              </a:rPr>
              <a:t>accelerating</a:t>
            </a:r>
            <a:r>
              <a:rPr lang="it-IT" sz="2000" dirty="0" smtClean="0">
                <a:solidFill>
                  <a:srgbClr val="FFFFFF"/>
                </a:solidFill>
              </a:rPr>
              <a:t> </a:t>
            </a:r>
            <a:r>
              <a:rPr lang="it-IT" sz="2000" dirty="0" err="1" smtClean="0">
                <a:solidFill>
                  <a:srgbClr val="FFFFFF"/>
                </a:solidFill>
              </a:rPr>
              <a:t>field</a:t>
            </a:r>
            <a:r>
              <a:rPr lang="it-IT" sz="2000" dirty="0" smtClean="0">
                <a:solidFill>
                  <a:srgbClr val="FFFFFF"/>
                </a:solidFill>
              </a:rPr>
              <a:t>.</a:t>
            </a:r>
            <a:r>
              <a:rPr lang="en-GB" sz="2000" dirty="0"/>
              <a:t> The maximum possible energy gain is </a:t>
            </a:r>
            <a:r>
              <a:rPr lang="en-GB" sz="2000" dirty="0" smtClean="0"/>
              <a:t>given by </a:t>
            </a:r>
            <a:endParaRPr lang="it-IT" sz="2000" dirty="0" smtClean="0">
              <a:solidFill>
                <a:srgbClr val="FFFFFF"/>
              </a:solidFill>
            </a:endParaRPr>
          </a:p>
        </p:txBody>
      </p:sp>
      <p:sp>
        <p:nvSpPr>
          <p:cNvPr id="194618" name="Oval 58"/>
          <p:cNvSpPr>
            <a:spLocks noChangeArrowheads="1"/>
          </p:cNvSpPr>
          <p:nvPr/>
        </p:nvSpPr>
        <p:spPr bwMode="auto">
          <a:xfrm>
            <a:off x="5508625" y="3933825"/>
            <a:ext cx="142875" cy="142875"/>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grpSp>
        <p:nvGrpSpPr>
          <p:cNvPr id="194616" name="Group 56"/>
          <p:cNvGrpSpPr>
            <a:grpSpLocks/>
          </p:cNvGrpSpPr>
          <p:nvPr/>
        </p:nvGrpSpPr>
        <p:grpSpPr bwMode="auto">
          <a:xfrm>
            <a:off x="401963" y="817296"/>
            <a:ext cx="6105525" cy="3959225"/>
            <a:chOff x="234" y="436"/>
            <a:chExt cx="5403" cy="3583"/>
          </a:xfrm>
        </p:grpSpPr>
        <p:grpSp>
          <p:nvGrpSpPr>
            <p:cNvPr id="194615" name="Group 55"/>
            <p:cNvGrpSpPr>
              <a:grpSpLocks/>
            </p:cNvGrpSpPr>
            <p:nvPr/>
          </p:nvGrpSpPr>
          <p:grpSpPr bwMode="auto">
            <a:xfrm>
              <a:off x="340" y="436"/>
              <a:ext cx="5297" cy="3583"/>
              <a:chOff x="355" y="414"/>
              <a:chExt cx="5297" cy="3583"/>
            </a:xfrm>
          </p:grpSpPr>
          <p:sp>
            <p:nvSpPr>
              <p:cNvPr id="194564" name="Line 4"/>
              <p:cNvSpPr>
                <a:spLocks noChangeShapeType="1"/>
              </p:cNvSpPr>
              <p:nvPr/>
            </p:nvSpPr>
            <p:spPr bwMode="auto">
              <a:xfrm flipV="1">
                <a:off x="1934" y="1271"/>
                <a:ext cx="720" cy="516"/>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65" name="Line 5"/>
              <p:cNvSpPr>
                <a:spLocks noChangeShapeType="1"/>
              </p:cNvSpPr>
              <p:nvPr/>
            </p:nvSpPr>
            <p:spPr bwMode="auto">
              <a:xfrm flipV="1">
                <a:off x="2041" y="1410"/>
                <a:ext cx="749" cy="528"/>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66" name="Line 6"/>
              <p:cNvSpPr>
                <a:spLocks noChangeShapeType="1"/>
              </p:cNvSpPr>
              <p:nvPr/>
            </p:nvSpPr>
            <p:spPr bwMode="auto">
              <a:xfrm flipV="1">
                <a:off x="2000" y="1846"/>
                <a:ext cx="961" cy="626"/>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67" name="Oval 7"/>
              <p:cNvSpPr>
                <a:spLocks noChangeArrowheads="1"/>
              </p:cNvSpPr>
              <p:nvPr/>
            </p:nvSpPr>
            <p:spPr bwMode="auto">
              <a:xfrm rot="1132289">
                <a:off x="657" y="1525"/>
                <a:ext cx="1524" cy="1439"/>
              </a:xfrm>
              <a:prstGeom prst="ellipse">
                <a:avLst/>
              </a:prstGeom>
              <a:solidFill>
                <a:srgbClr val="33CCCC"/>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94568" name="Line 8"/>
              <p:cNvSpPr>
                <a:spLocks noChangeShapeType="1"/>
              </p:cNvSpPr>
              <p:nvPr/>
            </p:nvSpPr>
            <p:spPr bwMode="auto">
              <a:xfrm flipV="1">
                <a:off x="884" y="1108"/>
                <a:ext cx="906" cy="58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69" name="Line 9"/>
              <p:cNvSpPr>
                <a:spLocks noChangeShapeType="1"/>
              </p:cNvSpPr>
              <p:nvPr/>
            </p:nvSpPr>
            <p:spPr bwMode="auto">
              <a:xfrm flipV="1">
                <a:off x="1486" y="1057"/>
                <a:ext cx="669" cy="469"/>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70" name="Line 10"/>
              <p:cNvSpPr>
                <a:spLocks noChangeShapeType="1"/>
              </p:cNvSpPr>
              <p:nvPr/>
            </p:nvSpPr>
            <p:spPr bwMode="auto">
              <a:xfrm flipV="1">
                <a:off x="1642" y="1079"/>
                <a:ext cx="716" cy="498"/>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71" name="Line 11"/>
              <p:cNvSpPr>
                <a:spLocks noChangeShapeType="1"/>
              </p:cNvSpPr>
              <p:nvPr/>
            </p:nvSpPr>
            <p:spPr bwMode="auto">
              <a:xfrm flipV="1">
                <a:off x="1336" y="1055"/>
                <a:ext cx="682" cy="466"/>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72" name="Line 12"/>
              <p:cNvSpPr>
                <a:spLocks noChangeShapeType="1"/>
              </p:cNvSpPr>
              <p:nvPr/>
            </p:nvSpPr>
            <p:spPr bwMode="auto">
              <a:xfrm flipV="1">
                <a:off x="1779" y="1149"/>
                <a:ext cx="701" cy="501"/>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73" name="Line 13"/>
              <p:cNvSpPr>
                <a:spLocks noChangeShapeType="1"/>
              </p:cNvSpPr>
              <p:nvPr/>
            </p:nvSpPr>
            <p:spPr bwMode="auto">
              <a:xfrm flipV="1">
                <a:off x="604" y="2320"/>
                <a:ext cx="707" cy="49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74" name="Line 14"/>
              <p:cNvSpPr>
                <a:spLocks noChangeShapeType="1"/>
              </p:cNvSpPr>
              <p:nvPr/>
            </p:nvSpPr>
            <p:spPr bwMode="auto">
              <a:xfrm flipV="1">
                <a:off x="858" y="2416"/>
                <a:ext cx="671" cy="46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75" name="Line 15"/>
              <p:cNvSpPr>
                <a:spLocks noChangeShapeType="1"/>
              </p:cNvSpPr>
              <p:nvPr/>
            </p:nvSpPr>
            <p:spPr bwMode="auto">
              <a:xfrm flipV="1">
                <a:off x="982" y="2451"/>
                <a:ext cx="686" cy="47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76" name="Freeform 16"/>
              <p:cNvSpPr>
                <a:spLocks/>
              </p:cNvSpPr>
              <p:nvPr/>
            </p:nvSpPr>
            <p:spPr bwMode="auto">
              <a:xfrm>
                <a:off x="379" y="1886"/>
                <a:ext cx="1367" cy="1165"/>
              </a:xfrm>
              <a:custGeom>
                <a:avLst/>
                <a:gdLst>
                  <a:gd name="T0" fmla="*/ 91 w 1480"/>
                  <a:gd name="T1" fmla="*/ 602 h 1165"/>
                  <a:gd name="T2" fmla="*/ 790 w 1480"/>
                  <a:gd name="T3" fmla="*/ 96 h 1165"/>
                  <a:gd name="T4" fmla="*/ 904 w 1480"/>
                  <a:gd name="T5" fmla="*/ 23 h 1165"/>
                  <a:gd name="T6" fmla="*/ 945 w 1480"/>
                  <a:gd name="T7" fmla="*/ 6 h 1165"/>
                  <a:gd name="T8" fmla="*/ 991 w 1480"/>
                  <a:gd name="T9" fmla="*/ 4 h 1165"/>
                  <a:gd name="T10" fmla="*/ 1036 w 1480"/>
                  <a:gd name="T11" fmla="*/ 13 h 1165"/>
                  <a:gd name="T12" fmla="*/ 1078 w 1480"/>
                  <a:gd name="T13" fmla="*/ 18 h 1165"/>
                  <a:gd name="T14" fmla="*/ 1105 w 1480"/>
                  <a:gd name="T15" fmla="*/ 20 h 1165"/>
                  <a:gd name="T16" fmla="*/ 1165 w 1480"/>
                  <a:gd name="T17" fmla="*/ 40 h 1165"/>
                  <a:gd name="T18" fmla="*/ 1236 w 1480"/>
                  <a:gd name="T19" fmla="*/ 74 h 1165"/>
                  <a:gd name="T20" fmla="*/ 1299 w 1480"/>
                  <a:gd name="T21" fmla="*/ 111 h 1165"/>
                  <a:gd name="T22" fmla="*/ 1357 w 1480"/>
                  <a:gd name="T23" fmla="*/ 162 h 1165"/>
                  <a:gd name="T24" fmla="*/ 1402 w 1480"/>
                  <a:gd name="T25" fmla="*/ 213 h 1165"/>
                  <a:gd name="T26" fmla="*/ 1457 w 1480"/>
                  <a:gd name="T27" fmla="*/ 299 h 1165"/>
                  <a:gd name="T28" fmla="*/ 1474 w 1480"/>
                  <a:gd name="T29" fmla="*/ 358 h 1165"/>
                  <a:gd name="T30" fmla="*/ 1477 w 1480"/>
                  <a:gd name="T31" fmla="*/ 411 h 1165"/>
                  <a:gd name="T32" fmla="*/ 1474 w 1480"/>
                  <a:gd name="T33" fmla="*/ 453 h 1165"/>
                  <a:gd name="T34" fmla="*/ 1441 w 1480"/>
                  <a:gd name="T35" fmla="*/ 526 h 1165"/>
                  <a:gd name="T36" fmla="*/ 1389 w 1480"/>
                  <a:gd name="T37" fmla="*/ 580 h 1165"/>
                  <a:gd name="T38" fmla="*/ 1291 w 1480"/>
                  <a:gd name="T39" fmla="*/ 646 h 1165"/>
                  <a:gd name="T40" fmla="*/ 579 w 1480"/>
                  <a:gd name="T41" fmla="*/ 1084 h 1165"/>
                  <a:gd name="T42" fmla="*/ 483 w 1480"/>
                  <a:gd name="T43" fmla="*/ 1132 h 1165"/>
                  <a:gd name="T44" fmla="*/ 537 w 1480"/>
                  <a:gd name="T45" fmla="*/ 1116 h 1165"/>
                  <a:gd name="T46" fmla="*/ 607 w 1480"/>
                  <a:gd name="T47" fmla="*/ 1060 h 1165"/>
                  <a:gd name="T48" fmla="*/ 641 w 1480"/>
                  <a:gd name="T49" fmla="*/ 1004 h 1165"/>
                  <a:gd name="T50" fmla="*/ 669 w 1480"/>
                  <a:gd name="T51" fmla="*/ 938 h 1165"/>
                  <a:gd name="T52" fmla="*/ 665 w 1480"/>
                  <a:gd name="T53" fmla="*/ 857 h 1165"/>
                  <a:gd name="T54" fmla="*/ 661 w 1480"/>
                  <a:gd name="T55" fmla="*/ 800 h 1165"/>
                  <a:gd name="T56" fmla="*/ 591 w 1480"/>
                  <a:gd name="T57" fmla="*/ 698 h 1165"/>
                  <a:gd name="T58" fmla="*/ 521 w 1480"/>
                  <a:gd name="T59" fmla="*/ 638 h 1165"/>
                  <a:gd name="T60" fmla="*/ 377 w 1480"/>
                  <a:gd name="T61" fmla="*/ 586 h 1165"/>
                  <a:gd name="T62" fmla="*/ 245 w 1480"/>
                  <a:gd name="T63" fmla="*/ 570 h 1165"/>
                  <a:gd name="T64" fmla="*/ 91 w 1480"/>
                  <a:gd name="T65" fmla="*/ 602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80" h="1165">
                    <a:moveTo>
                      <a:pt x="91" y="602"/>
                    </a:moveTo>
                    <a:cubicBezTo>
                      <a:pt x="182" y="523"/>
                      <a:pt x="655" y="192"/>
                      <a:pt x="790" y="96"/>
                    </a:cubicBezTo>
                    <a:cubicBezTo>
                      <a:pt x="925" y="0"/>
                      <a:pt x="878" y="38"/>
                      <a:pt x="904" y="23"/>
                    </a:cubicBezTo>
                    <a:cubicBezTo>
                      <a:pt x="931" y="8"/>
                      <a:pt x="931" y="8"/>
                      <a:pt x="945" y="6"/>
                    </a:cubicBezTo>
                    <a:cubicBezTo>
                      <a:pt x="959" y="2"/>
                      <a:pt x="976" y="3"/>
                      <a:pt x="991" y="4"/>
                    </a:cubicBezTo>
                    <a:cubicBezTo>
                      <a:pt x="1007" y="5"/>
                      <a:pt x="1022" y="9"/>
                      <a:pt x="1036" y="13"/>
                    </a:cubicBezTo>
                    <a:cubicBezTo>
                      <a:pt x="1051" y="15"/>
                      <a:pt x="1067" y="17"/>
                      <a:pt x="1078" y="18"/>
                    </a:cubicBezTo>
                    <a:cubicBezTo>
                      <a:pt x="1088" y="19"/>
                      <a:pt x="1091" y="17"/>
                      <a:pt x="1105" y="20"/>
                    </a:cubicBezTo>
                    <a:cubicBezTo>
                      <a:pt x="1119" y="24"/>
                      <a:pt x="1142" y="31"/>
                      <a:pt x="1165" y="40"/>
                    </a:cubicBezTo>
                    <a:cubicBezTo>
                      <a:pt x="1187" y="48"/>
                      <a:pt x="1214" y="63"/>
                      <a:pt x="1236" y="74"/>
                    </a:cubicBezTo>
                    <a:cubicBezTo>
                      <a:pt x="1260" y="86"/>
                      <a:pt x="1278" y="96"/>
                      <a:pt x="1299" y="111"/>
                    </a:cubicBezTo>
                    <a:cubicBezTo>
                      <a:pt x="1320" y="126"/>
                      <a:pt x="1339" y="144"/>
                      <a:pt x="1357" y="162"/>
                    </a:cubicBezTo>
                    <a:cubicBezTo>
                      <a:pt x="1374" y="179"/>
                      <a:pt x="1384" y="190"/>
                      <a:pt x="1402" y="213"/>
                    </a:cubicBezTo>
                    <a:cubicBezTo>
                      <a:pt x="1418" y="236"/>
                      <a:pt x="1445" y="276"/>
                      <a:pt x="1457" y="299"/>
                    </a:cubicBezTo>
                    <a:cubicBezTo>
                      <a:pt x="1470" y="324"/>
                      <a:pt x="1471" y="338"/>
                      <a:pt x="1474" y="358"/>
                    </a:cubicBezTo>
                    <a:cubicBezTo>
                      <a:pt x="1476" y="376"/>
                      <a:pt x="1476" y="395"/>
                      <a:pt x="1477" y="411"/>
                    </a:cubicBezTo>
                    <a:cubicBezTo>
                      <a:pt x="1478" y="427"/>
                      <a:pt x="1480" y="434"/>
                      <a:pt x="1474" y="453"/>
                    </a:cubicBezTo>
                    <a:cubicBezTo>
                      <a:pt x="1468" y="472"/>
                      <a:pt x="1455" y="505"/>
                      <a:pt x="1441" y="526"/>
                    </a:cubicBezTo>
                    <a:cubicBezTo>
                      <a:pt x="1427" y="547"/>
                      <a:pt x="1414" y="560"/>
                      <a:pt x="1389" y="580"/>
                    </a:cubicBezTo>
                    <a:cubicBezTo>
                      <a:pt x="1364" y="600"/>
                      <a:pt x="1426" y="562"/>
                      <a:pt x="1291" y="646"/>
                    </a:cubicBezTo>
                    <a:cubicBezTo>
                      <a:pt x="1156" y="730"/>
                      <a:pt x="714" y="1003"/>
                      <a:pt x="579" y="1084"/>
                    </a:cubicBezTo>
                    <a:cubicBezTo>
                      <a:pt x="444" y="1165"/>
                      <a:pt x="490" y="1127"/>
                      <a:pt x="483" y="1132"/>
                    </a:cubicBezTo>
                    <a:cubicBezTo>
                      <a:pt x="476" y="1137"/>
                      <a:pt x="516" y="1128"/>
                      <a:pt x="537" y="1116"/>
                    </a:cubicBezTo>
                    <a:cubicBezTo>
                      <a:pt x="558" y="1104"/>
                      <a:pt x="590" y="1079"/>
                      <a:pt x="607" y="1060"/>
                    </a:cubicBezTo>
                    <a:cubicBezTo>
                      <a:pt x="624" y="1041"/>
                      <a:pt x="631" y="1024"/>
                      <a:pt x="641" y="1004"/>
                    </a:cubicBezTo>
                    <a:cubicBezTo>
                      <a:pt x="651" y="984"/>
                      <a:pt x="665" y="962"/>
                      <a:pt x="669" y="938"/>
                    </a:cubicBezTo>
                    <a:cubicBezTo>
                      <a:pt x="673" y="914"/>
                      <a:pt x="666" y="880"/>
                      <a:pt x="665" y="857"/>
                    </a:cubicBezTo>
                    <a:cubicBezTo>
                      <a:pt x="664" y="834"/>
                      <a:pt x="673" y="826"/>
                      <a:pt x="661" y="800"/>
                    </a:cubicBezTo>
                    <a:cubicBezTo>
                      <a:pt x="649" y="774"/>
                      <a:pt x="614" y="725"/>
                      <a:pt x="591" y="698"/>
                    </a:cubicBezTo>
                    <a:cubicBezTo>
                      <a:pt x="568" y="671"/>
                      <a:pt x="557" y="657"/>
                      <a:pt x="521" y="638"/>
                    </a:cubicBezTo>
                    <a:cubicBezTo>
                      <a:pt x="485" y="619"/>
                      <a:pt x="423" y="597"/>
                      <a:pt x="377" y="586"/>
                    </a:cubicBezTo>
                    <a:cubicBezTo>
                      <a:pt x="331" y="575"/>
                      <a:pt x="293" y="567"/>
                      <a:pt x="245" y="570"/>
                    </a:cubicBezTo>
                    <a:cubicBezTo>
                      <a:pt x="197" y="573"/>
                      <a:pt x="0" y="681"/>
                      <a:pt x="91" y="602"/>
                    </a:cubicBezTo>
                    <a:close/>
                  </a:path>
                </a:pathLst>
              </a:custGeom>
              <a:solidFill>
                <a:srgbClr val="00FFFF"/>
              </a:solid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77" name="Oval 17"/>
              <p:cNvSpPr>
                <a:spLocks noChangeArrowheads="1"/>
              </p:cNvSpPr>
              <p:nvPr/>
            </p:nvSpPr>
            <p:spPr bwMode="auto">
              <a:xfrm rot="613218">
                <a:off x="355" y="2451"/>
                <a:ext cx="671" cy="584"/>
              </a:xfrm>
              <a:prstGeom prst="ellipse">
                <a:avLst/>
              </a:prstGeom>
              <a:solidFill>
                <a:srgbClr val="F8F8F8"/>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000" b="1" smtClean="0">
                  <a:solidFill>
                    <a:srgbClr val="333399"/>
                  </a:solidFill>
                  <a:latin typeface="Verdana" pitchFamily="34" charset="0"/>
                </a:endParaRPr>
              </a:p>
            </p:txBody>
          </p:sp>
          <p:sp>
            <p:nvSpPr>
              <p:cNvPr id="194579" name="Line 19"/>
              <p:cNvSpPr>
                <a:spLocks noChangeShapeType="1"/>
              </p:cNvSpPr>
              <p:nvPr/>
            </p:nvSpPr>
            <p:spPr bwMode="auto">
              <a:xfrm flipV="1">
                <a:off x="3000" y="414"/>
                <a:ext cx="942" cy="663"/>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80" name="Freeform 20"/>
              <p:cNvSpPr>
                <a:spLocks/>
              </p:cNvSpPr>
              <p:nvPr/>
            </p:nvSpPr>
            <p:spPr bwMode="auto">
              <a:xfrm>
                <a:off x="1937" y="2179"/>
                <a:ext cx="956" cy="637"/>
              </a:xfrm>
              <a:custGeom>
                <a:avLst/>
                <a:gdLst>
                  <a:gd name="T0" fmla="*/ 0 w 957"/>
                  <a:gd name="T1" fmla="*/ 637 h 637"/>
                  <a:gd name="T2" fmla="*/ 957 w 957"/>
                  <a:gd name="T3" fmla="*/ 0 h 637"/>
                </a:gdLst>
                <a:ahLst/>
                <a:cxnLst>
                  <a:cxn ang="0">
                    <a:pos x="T0" y="T1"/>
                  </a:cxn>
                  <a:cxn ang="0">
                    <a:pos x="T2" y="T3"/>
                  </a:cxn>
                </a:cxnLst>
                <a:rect l="0" t="0" r="r" b="b"/>
                <a:pathLst>
                  <a:path w="957" h="637">
                    <a:moveTo>
                      <a:pt x="0" y="637"/>
                    </a:moveTo>
                    <a:lnTo>
                      <a:pt x="957" y="0"/>
                    </a:lnTo>
                  </a:path>
                </a:pathLst>
              </a:custGeom>
              <a:noFill/>
              <a:ln w="28575">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81" name="Line 21"/>
              <p:cNvSpPr>
                <a:spLocks noChangeShapeType="1"/>
              </p:cNvSpPr>
              <p:nvPr/>
            </p:nvSpPr>
            <p:spPr bwMode="auto">
              <a:xfrm flipV="1">
                <a:off x="2129" y="1587"/>
                <a:ext cx="769" cy="554"/>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82" name="Freeform 22"/>
              <p:cNvSpPr>
                <a:spLocks/>
              </p:cNvSpPr>
              <p:nvPr/>
            </p:nvSpPr>
            <p:spPr bwMode="auto">
              <a:xfrm>
                <a:off x="2351" y="604"/>
                <a:ext cx="1255" cy="977"/>
              </a:xfrm>
              <a:custGeom>
                <a:avLst/>
                <a:gdLst>
                  <a:gd name="T0" fmla="*/ 384 w 1359"/>
                  <a:gd name="T1" fmla="*/ 257 h 977"/>
                  <a:gd name="T2" fmla="*/ 604 w 1359"/>
                  <a:gd name="T3" fmla="*/ 117 h 977"/>
                  <a:gd name="T4" fmla="*/ 681 w 1359"/>
                  <a:gd name="T5" fmla="*/ 74 h 977"/>
                  <a:gd name="T6" fmla="*/ 855 w 1359"/>
                  <a:gd name="T7" fmla="*/ 11 h 977"/>
                  <a:gd name="T8" fmla="*/ 930 w 1359"/>
                  <a:gd name="T9" fmla="*/ 5 h 977"/>
                  <a:gd name="T10" fmla="*/ 1011 w 1359"/>
                  <a:gd name="T11" fmla="*/ 8 h 977"/>
                  <a:gd name="T12" fmla="*/ 1119 w 1359"/>
                  <a:gd name="T13" fmla="*/ 38 h 977"/>
                  <a:gd name="T14" fmla="*/ 1206 w 1359"/>
                  <a:gd name="T15" fmla="*/ 80 h 977"/>
                  <a:gd name="T16" fmla="*/ 1290 w 1359"/>
                  <a:gd name="T17" fmla="*/ 152 h 977"/>
                  <a:gd name="T18" fmla="*/ 1344 w 1359"/>
                  <a:gd name="T19" fmla="*/ 251 h 977"/>
                  <a:gd name="T20" fmla="*/ 1359 w 1359"/>
                  <a:gd name="T21" fmla="*/ 341 h 977"/>
                  <a:gd name="T22" fmla="*/ 1347 w 1359"/>
                  <a:gd name="T23" fmla="*/ 443 h 977"/>
                  <a:gd name="T24" fmla="*/ 1311 w 1359"/>
                  <a:gd name="T25" fmla="*/ 506 h 977"/>
                  <a:gd name="T26" fmla="*/ 1149 w 1359"/>
                  <a:gd name="T27" fmla="*/ 608 h 977"/>
                  <a:gd name="T28" fmla="*/ 750 w 1359"/>
                  <a:gd name="T29" fmla="*/ 857 h 977"/>
                  <a:gd name="T30" fmla="*/ 624 w 1359"/>
                  <a:gd name="T31" fmla="*/ 941 h 977"/>
                  <a:gd name="T32" fmla="*/ 582 w 1359"/>
                  <a:gd name="T33" fmla="*/ 971 h 977"/>
                  <a:gd name="T34" fmla="*/ 567 w 1359"/>
                  <a:gd name="T35" fmla="*/ 947 h 977"/>
                  <a:gd name="T36" fmla="*/ 465 w 1359"/>
                  <a:gd name="T37" fmla="*/ 788 h 977"/>
                  <a:gd name="T38" fmla="*/ 374 w 1359"/>
                  <a:gd name="T39" fmla="*/ 701 h 977"/>
                  <a:gd name="T40" fmla="*/ 306 w 1359"/>
                  <a:gd name="T41" fmla="*/ 635 h 977"/>
                  <a:gd name="T42" fmla="*/ 192 w 1359"/>
                  <a:gd name="T43" fmla="*/ 566 h 977"/>
                  <a:gd name="T44" fmla="*/ 102 w 1359"/>
                  <a:gd name="T45" fmla="*/ 527 h 977"/>
                  <a:gd name="T46" fmla="*/ 18 w 1359"/>
                  <a:gd name="T47" fmla="*/ 497 h 977"/>
                  <a:gd name="T48" fmla="*/ 211 w 1359"/>
                  <a:gd name="T49" fmla="*/ 367 h 977"/>
                  <a:gd name="T50" fmla="*/ 384 w 1359"/>
                  <a:gd name="T51" fmla="*/ 257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59" h="977">
                    <a:moveTo>
                      <a:pt x="384" y="257"/>
                    </a:moveTo>
                    <a:cubicBezTo>
                      <a:pt x="449" y="215"/>
                      <a:pt x="555" y="148"/>
                      <a:pt x="604" y="117"/>
                    </a:cubicBezTo>
                    <a:cubicBezTo>
                      <a:pt x="653" y="86"/>
                      <a:pt x="639" y="92"/>
                      <a:pt x="681" y="74"/>
                    </a:cubicBezTo>
                    <a:cubicBezTo>
                      <a:pt x="723" y="56"/>
                      <a:pt x="814" y="22"/>
                      <a:pt x="855" y="11"/>
                    </a:cubicBezTo>
                    <a:cubicBezTo>
                      <a:pt x="896" y="0"/>
                      <a:pt x="904" y="6"/>
                      <a:pt x="930" y="5"/>
                    </a:cubicBezTo>
                    <a:cubicBezTo>
                      <a:pt x="956" y="4"/>
                      <a:pt x="980" y="3"/>
                      <a:pt x="1011" y="8"/>
                    </a:cubicBezTo>
                    <a:cubicBezTo>
                      <a:pt x="1042" y="13"/>
                      <a:pt x="1087" y="26"/>
                      <a:pt x="1119" y="38"/>
                    </a:cubicBezTo>
                    <a:cubicBezTo>
                      <a:pt x="1151" y="50"/>
                      <a:pt x="1178" y="61"/>
                      <a:pt x="1206" y="80"/>
                    </a:cubicBezTo>
                    <a:cubicBezTo>
                      <a:pt x="1234" y="99"/>
                      <a:pt x="1267" y="124"/>
                      <a:pt x="1290" y="152"/>
                    </a:cubicBezTo>
                    <a:cubicBezTo>
                      <a:pt x="1313" y="180"/>
                      <a:pt x="1332" y="219"/>
                      <a:pt x="1344" y="251"/>
                    </a:cubicBezTo>
                    <a:cubicBezTo>
                      <a:pt x="1356" y="283"/>
                      <a:pt x="1359" y="309"/>
                      <a:pt x="1359" y="341"/>
                    </a:cubicBezTo>
                    <a:cubicBezTo>
                      <a:pt x="1359" y="373"/>
                      <a:pt x="1355" y="416"/>
                      <a:pt x="1347" y="443"/>
                    </a:cubicBezTo>
                    <a:cubicBezTo>
                      <a:pt x="1339" y="470"/>
                      <a:pt x="1344" y="479"/>
                      <a:pt x="1311" y="506"/>
                    </a:cubicBezTo>
                    <a:cubicBezTo>
                      <a:pt x="1278" y="533"/>
                      <a:pt x="1243" y="549"/>
                      <a:pt x="1149" y="608"/>
                    </a:cubicBezTo>
                    <a:cubicBezTo>
                      <a:pt x="1055" y="667"/>
                      <a:pt x="837" y="802"/>
                      <a:pt x="750" y="857"/>
                    </a:cubicBezTo>
                    <a:cubicBezTo>
                      <a:pt x="663" y="912"/>
                      <a:pt x="652" y="922"/>
                      <a:pt x="624" y="941"/>
                    </a:cubicBezTo>
                    <a:cubicBezTo>
                      <a:pt x="596" y="960"/>
                      <a:pt x="591" y="970"/>
                      <a:pt x="582" y="971"/>
                    </a:cubicBezTo>
                    <a:cubicBezTo>
                      <a:pt x="573" y="972"/>
                      <a:pt x="586" y="977"/>
                      <a:pt x="567" y="947"/>
                    </a:cubicBezTo>
                    <a:cubicBezTo>
                      <a:pt x="548" y="917"/>
                      <a:pt x="497" y="829"/>
                      <a:pt x="465" y="788"/>
                    </a:cubicBezTo>
                    <a:cubicBezTo>
                      <a:pt x="433" y="747"/>
                      <a:pt x="400" y="726"/>
                      <a:pt x="374" y="701"/>
                    </a:cubicBezTo>
                    <a:cubicBezTo>
                      <a:pt x="348" y="676"/>
                      <a:pt x="336" y="657"/>
                      <a:pt x="306" y="635"/>
                    </a:cubicBezTo>
                    <a:cubicBezTo>
                      <a:pt x="276" y="613"/>
                      <a:pt x="226" y="584"/>
                      <a:pt x="192" y="566"/>
                    </a:cubicBezTo>
                    <a:cubicBezTo>
                      <a:pt x="158" y="548"/>
                      <a:pt x="131" y="538"/>
                      <a:pt x="102" y="527"/>
                    </a:cubicBezTo>
                    <a:cubicBezTo>
                      <a:pt x="73" y="516"/>
                      <a:pt x="0" y="524"/>
                      <a:pt x="18" y="497"/>
                    </a:cubicBezTo>
                    <a:cubicBezTo>
                      <a:pt x="36" y="470"/>
                      <a:pt x="150" y="407"/>
                      <a:pt x="211" y="367"/>
                    </a:cubicBezTo>
                    <a:cubicBezTo>
                      <a:pt x="272" y="327"/>
                      <a:pt x="319" y="299"/>
                      <a:pt x="384" y="257"/>
                    </a:cubicBezTo>
                    <a:close/>
                  </a:path>
                </a:pathLst>
              </a:custGeom>
              <a:solidFill>
                <a:srgbClr val="28A3A0"/>
              </a:solidFill>
              <a:ln>
                <a:noFill/>
              </a:ln>
              <a:effectLst/>
              <a:extLst>
                <a:ext uri="{91240B29-F687-4F45-9708-019B960494DF}">
                  <a14:hiddenLine xmlns:a14="http://schemas.microsoft.com/office/drawing/2010/main" w="2857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83" name="Freeform 23"/>
              <p:cNvSpPr>
                <a:spLocks/>
              </p:cNvSpPr>
              <p:nvPr/>
            </p:nvSpPr>
            <p:spPr bwMode="auto">
              <a:xfrm>
                <a:off x="1701" y="1053"/>
                <a:ext cx="1280" cy="1123"/>
              </a:xfrm>
              <a:custGeom>
                <a:avLst/>
                <a:gdLst>
                  <a:gd name="T0" fmla="*/ 0 w 1386"/>
                  <a:gd name="T1" fmla="*/ 112 h 1123"/>
                  <a:gd name="T2" fmla="*/ 66 w 1386"/>
                  <a:gd name="T3" fmla="*/ 73 h 1123"/>
                  <a:gd name="T4" fmla="*/ 175 w 1386"/>
                  <a:gd name="T5" fmla="*/ 32 h 1123"/>
                  <a:gd name="T6" fmla="*/ 325 w 1386"/>
                  <a:gd name="T7" fmla="*/ 5 h 1123"/>
                  <a:gd name="T8" fmla="*/ 414 w 1386"/>
                  <a:gd name="T9" fmla="*/ 0 h 1123"/>
                  <a:gd name="T10" fmla="*/ 481 w 1386"/>
                  <a:gd name="T11" fmla="*/ 4 h 1123"/>
                  <a:gd name="T12" fmla="*/ 554 w 1386"/>
                  <a:gd name="T13" fmla="*/ 13 h 1123"/>
                  <a:gd name="T14" fmla="*/ 640 w 1386"/>
                  <a:gd name="T15" fmla="*/ 28 h 1123"/>
                  <a:gd name="T16" fmla="*/ 721 w 1386"/>
                  <a:gd name="T17" fmla="*/ 50 h 1123"/>
                  <a:gd name="T18" fmla="*/ 800 w 1386"/>
                  <a:gd name="T19" fmla="*/ 80 h 1123"/>
                  <a:gd name="T20" fmla="*/ 901 w 1386"/>
                  <a:gd name="T21" fmla="*/ 123 h 1123"/>
                  <a:gd name="T22" fmla="*/ 1013 w 1386"/>
                  <a:gd name="T23" fmla="*/ 195 h 1123"/>
                  <a:gd name="T24" fmla="*/ 1093 w 1386"/>
                  <a:gd name="T25" fmla="*/ 259 h 1123"/>
                  <a:gd name="T26" fmla="*/ 1165 w 1386"/>
                  <a:gd name="T27" fmla="*/ 331 h 1123"/>
                  <a:gd name="T28" fmla="*/ 1265 w 1386"/>
                  <a:gd name="T29" fmla="*/ 475 h 1123"/>
                  <a:gd name="T30" fmla="*/ 1325 w 1386"/>
                  <a:gd name="T31" fmla="*/ 619 h 1123"/>
                  <a:gd name="T32" fmla="*/ 1357 w 1386"/>
                  <a:gd name="T33" fmla="*/ 739 h 1123"/>
                  <a:gd name="T34" fmla="*/ 1381 w 1386"/>
                  <a:gd name="T35" fmla="*/ 859 h 1123"/>
                  <a:gd name="T36" fmla="*/ 1381 w 1386"/>
                  <a:gd name="T37" fmla="*/ 963 h 1123"/>
                  <a:gd name="T38" fmla="*/ 1349 w 1386"/>
                  <a:gd name="T39" fmla="*/ 1043 h 1123"/>
                  <a:gd name="T40" fmla="*/ 1285 w 1386"/>
                  <a:gd name="T41" fmla="*/ 1123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86" h="1123">
                    <a:moveTo>
                      <a:pt x="0" y="112"/>
                    </a:moveTo>
                    <a:cubicBezTo>
                      <a:pt x="11" y="106"/>
                      <a:pt x="37" y="85"/>
                      <a:pt x="66" y="73"/>
                    </a:cubicBezTo>
                    <a:cubicBezTo>
                      <a:pt x="95" y="60"/>
                      <a:pt x="132" y="43"/>
                      <a:pt x="175" y="32"/>
                    </a:cubicBezTo>
                    <a:cubicBezTo>
                      <a:pt x="219" y="20"/>
                      <a:pt x="285" y="10"/>
                      <a:pt x="325" y="5"/>
                    </a:cubicBezTo>
                    <a:cubicBezTo>
                      <a:pt x="365" y="0"/>
                      <a:pt x="388" y="0"/>
                      <a:pt x="414" y="0"/>
                    </a:cubicBezTo>
                    <a:cubicBezTo>
                      <a:pt x="440" y="0"/>
                      <a:pt x="458" y="1"/>
                      <a:pt x="481" y="4"/>
                    </a:cubicBezTo>
                    <a:cubicBezTo>
                      <a:pt x="504" y="6"/>
                      <a:pt x="528" y="9"/>
                      <a:pt x="554" y="13"/>
                    </a:cubicBezTo>
                    <a:cubicBezTo>
                      <a:pt x="580" y="17"/>
                      <a:pt x="612" y="22"/>
                      <a:pt x="640" y="28"/>
                    </a:cubicBezTo>
                    <a:cubicBezTo>
                      <a:pt x="668" y="34"/>
                      <a:pt x="694" y="41"/>
                      <a:pt x="721" y="50"/>
                    </a:cubicBezTo>
                    <a:cubicBezTo>
                      <a:pt x="748" y="59"/>
                      <a:pt x="770" y="68"/>
                      <a:pt x="800" y="80"/>
                    </a:cubicBezTo>
                    <a:cubicBezTo>
                      <a:pt x="830" y="92"/>
                      <a:pt x="866" y="104"/>
                      <a:pt x="901" y="123"/>
                    </a:cubicBezTo>
                    <a:cubicBezTo>
                      <a:pt x="936" y="142"/>
                      <a:pt x="981" y="172"/>
                      <a:pt x="1013" y="195"/>
                    </a:cubicBezTo>
                    <a:cubicBezTo>
                      <a:pt x="1045" y="218"/>
                      <a:pt x="1068" y="236"/>
                      <a:pt x="1093" y="259"/>
                    </a:cubicBezTo>
                    <a:cubicBezTo>
                      <a:pt x="1118" y="282"/>
                      <a:pt x="1136" y="295"/>
                      <a:pt x="1165" y="331"/>
                    </a:cubicBezTo>
                    <a:cubicBezTo>
                      <a:pt x="1194" y="367"/>
                      <a:pt x="1238" y="427"/>
                      <a:pt x="1265" y="475"/>
                    </a:cubicBezTo>
                    <a:cubicBezTo>
                      <a:pt x="1292" y="523"/>
                      <a:pt x="1310" y="575"/>
                      <a:pt x="1325" y="619"/>
                    </a:cubicBezTo>
                    <a:cubicBezTo>
                      <a:pt x="1340" y="663"/>
                      <a:pt x="1348" y="699"/>
                      <a:pt x="1357" y="739"/>
                    </a:cubicBezTo>
                    <a:cubicBezTo>
                      <a:pt x="1366" y="779"/>
                      <a:pt x="1377" y="822"/>
                      <a:pt x="1381" y="859"/>
                    </a:cubicBezTo>
                    <a:cubicBezTo>
                      <a:pt x="1385" y="896"/>
                      <a:pt x="1386" y="932"/>
                      <a:pt x="1381" y="963"/>
                    </a:cubicBezTo>
                    <a:cubicBezTo>
                      <a:pt x="1376" y="994"/>
                      <a:pt x="1365" y="1017"/>
                      <a:pt x="1349" y="1043"/>
                    </a:cubicBezTo>
                    <a:cubicBezTo>
                      <a:pt x="1333" y="1069"/>
                      <a:pt x="1298" y="1106"/>
                      <a:pt x="1285" y="1123"/>
                    </a:cubicBezTo>
                  </a:path>
                </a:pathLst>
              </a:custGeom>
              <a:noFill/>
              <a:ln w="28575" cap="flat" cmpd="sng">
                <a:solidFill>
                  <a:schemeClr val="accent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84" name="Line 24"/>
              <p:cNvSpPr>
                <a:spLocks noChangeShapeType="1"/>
              </p:cNvSpPr>
              <p:nvPr/>
            </p:nvSpPr>
            <p:spPr bwMode="auto">
              <a:xfrm flipV="1">
                <a:off x="2370" y="675"/>
                <a:ext cx="612" cy="4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85" name="Line 25"/>
              <p:cNvSpPr>
                <a:spLocks noChangeShapeType="1"/>
              </p:cNvSpPr>
              <p:nvPr/>
            </p:nvSpPr>
            <p:spPr bwMode="auto">
              <a:xfrm flipV="1">
                <a:off x="2891" y="1099"/>
                <a:ext cx="690" cy="47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86" name="Arc 26"/>
              <p:cNvSpPr>
                <a:spLocks/>
              </p:cNvSpPr>
              <p:nvPr/>
            </p:nvSpPr>
            <p:spPr bwMode="auto">
              <a:xfrm>
                <a:off x="2975" y="603"/>
                <a:ext cx="637" cy="493"/>
              </a:xfrm>
              <a:custGeom>
                <a:avLst/>
                <a:gdLst>
                  <a:gd name="G0" fmla="+- 13461 0 0"/>
                  <a:gd name="G1" fmla="+- 21600 0 0"/>
                  <a:gd name="G2" fmla="+- 21600 0 0"/>
                  <a:gd name="T0" fmla="*/ 0 w 35061"/>
                  <a:gd name="T1" fmla="*/ 4708 h 30329"/>
                  <a:gd name="T2" fmla="*/ 33218 w 35061"/>
                  <a:gd name="T3" fmla="*/ 30329 h 30329"/>
                  <a:gd name="T4" fmla="*/ 13461 w 35061"/>
                  <a:gd name="T5" fmla="*/ 21600 h 30329"/>
                </a:gdLst>
                <a:ahLst/>
                <a:cxnLst>
                  <a:cxn ang="0">
                    <a:pos x="T0" y="T1"/>
                  </a:cxn>
                  <a:cxn ang="0">
                    <a:pos x="T2" y="T3"/>
                  </a:cxn>
                  <a:cxn ang="0">
                    <a:pos x="T4" y="T5"/>
                  </a:cxn>
                </a:cxnLst>
                <a:rect l="0" t="0" r="r" b="b"/>
                <a:pathLst>
                  <a:path w="35061" h="30329" fill="none" extrusionOk="0">
                    <a:moveTo>
                      <a:pt x="-1" y="4707"/>
                    </a:moveTo>
                    <a:cubicBezTo>
                      <a:pt x="3824" y="1659"/>
                      <a:pt x="8570" y="-1"/>
                      <a:pt x="13461" y="0"/>
                    </a:cubicBezTo>
                    <a:cubicBezTo>
                      <a:pt x="25390" y="0"/>
                      <a:pt x="35061" y="9670"/>
                      <a:pt x="35061" y="21600"/>
                    </a:cubicBezTo>
                    <a:cubicBezTo>
                      <a:pt x="35061" y="24606"/>
                      <a:pt x="34433" y="27579"/>
                      <a:pt x="33218" y="30329"/>
                    </a:cubicBezTo>
                  </a:path>
                  <a:path w="35061" h="30329" stroke="0" extrusionOk="0">
                    <a:moveTo>
                      <a:pt x="-1" y="4707"/>
                    </a:moveTo>
                    <a:cubicBezTo>
                      <a:pt x="3824" y="1659"/>
                      <a:pt x="8570" y="-1"/>
                      <a:pt x="13461" y="0"/>
                    </a:cubicBezTo>
                    <a:cubicBezTo>
                      <a:pt x="25390" y="0"/>
                      <a:pt x="35061" y="9670"/>
                      <a:pt x="35061" y="21600"/>
                    </a:cubicBezTo>
                    <a:cubicBezTo>
                      <a:pt x="35061" y="24606"/>
                      <a:pt x="34433" y="27579"/>
                      <a:pt x="33218" y="30329"/>
                    </a:cubicBezTo>
                    <a:lnTo>
                      <a:pt x="13461" y="21600"/>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94589" name="Line 29"/>
              <p:cNvSpPr>
                <a:spLocks noChangeShapeType="1"/>
              </p:cNvSpPr>
              <p:nvPr/>
            </p:nvSpPr>
            <p:spPr bwMode="auto">
              <a:xfrm flipV="1">
                <a:off x="2429" y="2904"/>
                <a:ext cx="3223" cy="0"/>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90" name="Line 30"/>
              <p:cNvSpPr>
                <a:spLocks noChangeShapeType="1"/>
              </p:cNvSpPr>
              <p:nvPr/>
            </p:nvSpPr>
            <p:spPr bwMode="auto">
              <a:xfrm>
                <a:off x="4116" y="1912"/>
                <a:ext cx="0" cy="1991"/>
              </a:xfrm>
              <a:prstGeom prst="line">
                <a:avLst/>
              </a:prstGeom>
              <a:noFill/>
              <a:ln w="12700">
                <a:solidFill>
                  <a:srgbClr val="FFCC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91" name="Line 31"/>
              <p:cNvSpPr>
                <a:spLocks noChangeShapeType="1"/>
              </p:cNvSpPr>
              <p:nvPr/>
            </p:nvSpPr>
            <p:spPr bwMode="auto">
              <a:xfrm>
                <a:off x="4604" y="2015"/>
                <a:ext cx="0" cy="739"/>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92" name="Line 32"/>
              <p:cNvSpPr>
                <a:spLocks noChangeShapeType="1"/>
              </p:cNvSpPr>
              <p:nvPr/>
            </p:nvSpPr>
            <p:spPr bwMode="auto">
              <a:xfrm>
                <a:off x="4604" y="3041"/>
                <a:ext cx="0" cy="855"/>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93" name="Line 33"/>
              <p:cNvSpPr>
                <a:spLocks noChangeShapeType="1"/>
              </p:cNvSpPr>
              <p:nvPr/>
            </p:nvSpPr>
            <p:spPr bwMode="auto">
              <a:xfrm>
                <a:off x="4602" y="2749"/>
                <a:ext cx="81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94" name="Line 34"/>
              <p:cNvSpPr>
                <a:spLocks noChangeShapeType="1"/>
              </p:cNvSpPr>
              <p:nvPr/>
            </p:nvSpPr>
            <p:spPr bwMode="auto">
              <a:xfrm>
                <a:off x="4602" y="3041"/>
                <a:ext cx="811"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95" name="Line 35"/>
              <p:cNvSpPr>
                <a:spLocks noChangeShapeType="1"/>
              </p:cNvSpPr>
              <p:nvPr/>
            </p:nvSpPr>
            <p:spPr bwMode="auto">
              <a:xfrm flipH="1">
                <a:off x="3645" y="2007"/>
                <a:ext cx="0" cy="755"/>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96" name="Line 36"/>
              <p:cNvSpPr>
                <a:spLocks noChangeShapeType="1"/>
              </p:cNvSpPr>
              <p:nvPr/>
            </p:nvSpPr>
            <p:spPr bwMode="auto">
              <a:xfrm flipH="1">
                <a:off x="3652" y="3041"/>
                <a:ext cx="0" cy="863"/>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97" name="Line 37"/>
              <p:cNvSpPr>
                <a:spLocks noChangeShapeType="1"/>
              </p:cNvSpPr>
              <p:nvPr/>
            </p:nvSpPr>
            <p:spPr bwMode="auto">
              <a:xfrm flipH="1">
                <a:off x="2838" y="2757"/>
                <a:ext cx="81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98" name="Line 38"/>
              <p:cNvSpPr>
                <a:spLocks noChangeShapeType="1"/>
              </p:cNvSpPr>
              <p:nvPr/>
            </p:nvSpPr>
            <p:spPr bwMode="auto">
              <a:xfrm flipH="1">
                <a:off x="2842" y="3045"/>
                <a:ext cx="812"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599" name="Line 39"/>
              <p:cNvSpPr>
                <a:spLocks noChangeShapeType="1"/>
              </p:cNvSpPr>
              <p:nvPr/>
            </p:nvSpPr>
            <p:spPr bwMode="auto">
              <a:xfrm>
                <a:off x="3641" y="3997"/>
                <a:ext cx="952" cy="0"/>
              </a:xfrm>
              <a:prstGeom prst="line">
                <a:avLst/>
              </a:prstGeom>
              <a:noFill/>
              <a:ln w="9525">
                <a:solidFill>
                  <a:srgbClr val="F7CA0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600" name="Line 40"/>
              <p:cNvSpPr>
                <a:spLocks noChangeShapeType="1"/>
              </p:cNvSpPr>
              <p:nvPr/>
            </p:nvSpPr>
            <p:spPr bwMode="auto">
              <a:xfrm flipH="1" flipV="1">
                <a:off x="2936" y="2762"/>
                <a:ext cx="1" cy="279"/>
              </a:xfrm>
              <a:prstGeom prst="line">
                <a:avLst/>
              </a:prstGeom>
              <a:noFill/>
              <a:ln w="9525">
                <a:solidFill>
                  <a:srgbClr val="F7CA0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602" name="Line 42"/>
              <p:cNvSpPr>
                <a:spLocks noChangeShapeType="1"/>
              </p:cNvSpPr>
              <p:nvPr/>
            </p:nvSpPr>
            <p:spPr bwMode="auto">
              <a:xfrm>
                <a:off x="3647" y="2012"/>
                <a:ext cx="949"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603" name="Line 43"/>
              <p:cNvSpPr>
                <a:spLocks noChangeShapeType="1"/>
              </p:cNvSpPr>
              <p:nvPr/>
            </p:nvSpPr>
            <p:spPr bwMode="auto">
              <a:xfrm>
                <a:off x="3662" y="3886"/>
                <a:ext cx="95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graphicFrame>
            <p:nvGraphicFramePr>
              <p:cNvPr id="194604" name="Object 44"/>
              <p:cNvGraphicFramePr>
                <a:graphicFrameLocks/>
              </p:cNvGraphicFramePr>
              <p:nvPr/>
            </p:nvGraphicFramePr>
            <p:xfrm>
              <a:off x="4265" y="2084"/>
              <a:ext cx="291" cy="224"/>
            </p:xfrm>
            <a:graphic>
              <a:graphicData uri="http://schemas.openxmlformats.org/presentationml/2006/ole">
                <mc:AlternateContent xmlns:mc="http://schemas.openxmlformats.org/markup-compatibility/2006">
                  <mc:Choice xmlns:v="urn:schemas-microsoft-com:vml" Requires="v">
                    <p:oleObj spid="_x0000_s12435" name="Equation" r:id="rId5" imgW="457200" imgH="355320" progId="Equation.3">
                      <p:embed/>
                    </p:oleObj>
                  </mc:Choice>
                  <mc:Fallback>
                    <p:oleObj name="Equation" r:id="rId5" imgW="457200" imgH="355320" progId="Equation.3">
                      <p:embed/>
                      <p:pic>
                        <p:nvPicPr>
                          <p:cNvPr id="0" name=""/>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5" y="2084"/>
                            <a:ext cx="291" cy="224"/>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605" name="Line 45"/>
              <p:cNvSpPr>
                <a:spLocks noChangeShapeType="1"/>
              </p:cNvSpPr>
              <p:nvPr/>
            </p:nvSpPr>
            <p:spPr bwMode="auto">
              <a:xfrm flipV="1">
                <a:off x="3905" y="2355"/>
                <a:ext cx="404" cy="0"/>
              </a:xfrm>
              <a:prstGeom prst="line">
                <a:avLst/>
              </a:prstGeom>
              <a:noFill/>
              <a:ln w="19050">
                <a:solidFill>
                  <a:srgbClr val="CC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606" name="Line 46"/>
              <p:cNvSpPr>
                <a:spLocks noChangeShapeType="1"/>
              </p:cNvSpPr>
              <p:nvPr/>
            </p:nvSpPr>
            <p:spPr bwMode="auto">
              <a:xfrm flipV="1">
                <a:off x="3671" y="2776"/>
                <a:ext cx="949" cy="0"/>
              </a:xfrm>
              <a:prstGeom prst="line">
                <a:avLst/>
              </a:prstGeom>
              <a:noFill/>
              <a:ln w="19050">
                <a:solidFill>
                  <a:srgbClr val="CC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607" name="Line 47"/>
              <p:cNvSpPr>
                <a:spLocks noChangeShapeType="1"/>
              </p:cNvSpPr>
              <p:nvPr/>
            </p:nvSpPr>
            <p:spPr bwMode="auto">
              <a:xfrm flipV="1">
                <a:off x="3785" y="2552"/>
                <a:ext cx="703" cy="0"/>
              </a:xfrm>
              <a:prstGeom prst="line">
                <a:avLst/>
              </a:prstGeom>
              <a:noFill/>
              <a:ln w="19050">
                <a:solidFill>
                  <a:srgbClr val="CC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608" name="Line 48"/>
              <p:cNvSpPr>
                <a:spLocks noChangeShapeType="1"/>
              </p:cNvSpPr>
              <p:nvPr/>
            </p:nvSpPr>
            <p:spPr bwMode="auto">
              <a:xfrm flipV="1">
                <a:off x="3960" y="2155"/>
                <a:ext cx="270" cy="0"/>
              </a:xfrm>
              <a:prstGeom prst="line">
                <a:avLst/>
              </a:prstGeom>
              <a:noFill/>
              <a:ln w="19050">
                <a:solidFill>
                  <a:srgbClr val="CC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609" name="Line 49"/>
              <p:cNvSpPr>
                <a:spLocks noChangeShapeType="1"/>
              </p:cNvSpPr>
              <p:nvPr/>
            </p:nvSpPr>
            <p:spPr bwMode="auto">
              <a:xfrm flipV="1">
                <a:off x="3776" y="3311"/>
                <a:ext cx="705" cy="0"/>
              </a:xfrm>
              <a:prstGeom prst="line">
                <a:avLst/>
              </a:prstGeom>
              <a:noFill/>
              <a:ln w="19050">
                <a:solidFill>
                  <a:srgbClr val="CC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610" name="Line 50"/>
              <p:cNvSpPr>
                <a:spLocks noChangeShapeType="1"/>
              </p:cNvSpPr>
              <p:nvPr/>
            </p:nvSpPr>
            <p:spPr bwMode="auto">
              <a:xfrm flipV="1">
                <a:off x="3671" y="3088"/>
                <a:ext cx="925" cy="0"/>
              </a:xfrm>
              <a:prstGeom prst="line">
                <a:avLst/>
              </a:prstGeom>
              <a:noFill/>
              <a:ln w="19050">
                <a:solidFill>
                  <a:srgbClr val="CC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611" name="Line 51"/>
              <p:cNvSpPr>
                <a:spLocks noChangeShapeType="1"/>
              </p:cNvSpPr>
              <p:nvPr/>
            </p:nvSpPr>
            <p:spPr bwMode="auto">
              <a:xfrm flipV="1">
                <a:off x="3905" y="3545"/>
                <a:ext cx="404" cy="0"/>
              </a:xfrm>
              <a:prstGeom prst="line">
                <a:avLst/>
              </a:prstGeom>
              <a:noFill/>
              <a:ln w="19050">
                <a:solidFill>
                  <a:srgbClr val="CC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612" name="Line 52"/>
              <p:cNvSpPr>
                <a:spLocks noChangeShapeType="1"/>
              </p:cNvSpPr>
              <p:nvPr/>
            </p:nvSpPr>
            <p:spPr bwMode="auto">
              <a:xfrm flipV="1">
                <a:off x="3953" y="3770"/>
                <a:ext cx="268" cy="0"/>
              </a:xfrm>
              <a:prstGeom prst="line">
                <a:avLst/>
              </a:prstGeom>
              <a:noFill/>
              <a:ln w="19050">
                <a:solidFill>
                  <a:srgbClr val="CC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sp>
            <p:nvSpPr>
              <p:cNvPr id="194613" name="Line 53"/>
              <p:cNvSpPr>
                <a:spLocks noChangeShapeType="1"/>
              </p:cNvSpPr>
              <p:nvPr/>
            </p:nvSpPr>
            <p:spPr bwMode="auto">
              <a:xfrm flipV="1">
                <a:off x="1882" y="2251"/>
                <a:ext cx="1134" cy="771"/>
              </a:xfrm>
              <a:prstGeom prst="line">
                <a:avLst/>
              </a:prstGeom>
              <a:noFill/>
              <a:ln w="9525">
                <a:solidFill>
                  <a:srgbClr val="F7CA0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94614" name="Line 54"/>
              <p:cNvSpPr>
                <a:spLocks noChangeShapeType="1"/>
              </p:cNvSpPr>
              <p:nvPr/>
            </p:nvSpPr>
            <p:spPr bwMode="auto">
              <a:xfrm>
                <a:off x="657" y="2478"/>
                <a:ext cx="0" cy="589"/>
              </a:xfrm>
              <a:prstGeom prst="line">
                <a:avLst/>
              </a:prstGeom>
              <a:noFill/>
              <a:ln w="9525">
                <a:solidFill>
                  <a:srgbClr val="F7CA0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sp>
          <p:nvSpPr>
            <p:cNvPr id="194578" name="Line 18"/>
            <p:cNvSpPr>
              <a:spLocks noChangeShapeType="1"/>
            </p:cNvSpPr>
            <p:nvPr/>
          </p:nvSpPr>
          <p:spPr bwMode="auto">
            <a:xfrm flipV="1">
              <a:off x="234" y="2552"/>
              <a:ext cx="678" cy="48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mtClean="0">
                <a:solidFill>
                  <a:srgbClr val="000000"/>
                </a:solidFill>
              </a:endParaRPr>
            </a:p>
          </p:txBody>
        </p:sp>
      </p:grpSp>
      <p:sp>
        <p:nvSpPr>
          <p:cNvPr id="194621" name="Text Box 61"/>
          <p:cNvSpPr txBox="1">
            <a:spLocks noChangeArrowheads="1"/>
          </p:cNvSpPr>
          <p:nvPr/>
        </p:nvSpPr>
        <p:spPr bwMode="auto">
          <a:xfrm>
            <a:off x="8567738" y="4532313"/>
            <a:ext cx="24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it-IT" smtClean="0">
                <a:solidFill>
                  <a:srgbClr val="FFFFFF"/>
                </a:solidFill>
              </a:rPr>
              <a:t>t</a:t>
            </a:r>
          </a:p>
        </p:txBody>
      </p:sp>
      <p:sp>
        <p:nvSpPr>
          <p:cNvPr id="194622" name="Text Box 62"/>
          <p:cNvSpPr txBox="1">
            <a:spLocks noChangeArrowheads="1"/>
          </p:cNvSpPr>
          <p:nvPr/>
        </p:nvSpPr>
        <p:spPr bwMode="auto">
          <a:xfrm>
            <a:off x="190500" y="28241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it-IT" smtClean="0">
                <a:solidFill>
                  <a:srgbClr val="FF3300"/>
                </a:solidFill>
              </a:rPr>
              <a:t>E</a:t>
            </a:r>
          </a:p>
        </p:txBody>
      </p:sp>
      <p:sp>
        <p:nvSpPr>
          <p:cNvPr id="194623" name="Oval 63"/>
          <p:cNvSpPr>
            <a:spLocks noChangeArrowheads="1"/>
          </p:cNvSpPr>
          <p:nvPr/>
        </p:nvSpPr>
        <p:spPr bwMode="auto">
          <a:xfrm>
            <a:off x="563563" y="3459163"/>
            <a:ext cx="134937" cy="122237"/>
          </a:xfrm>
          <a:prstGeom prst="ellipse">
            <a:avLst/>
          </a:prstGeom>
          <a:solidFill>
            <a:srgbClr val="F4EE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94624" name="Oval 64"/>
          <p:cNvSpPr>
            <a:spLocks noChangeArrowheads="1"/>
          </p:cNvSpPr>
          <p:nvPr/>
        </p:nvSpPr>
        <p:spPr bwMode="auto">
          <a:xfrm>
            <a:off x="4970463" y="3446463"/>
            <a:ext cx="134937" cy="122237"/>
          </a:xfrm>
          <a:prstGeom prst="ellipse">
            <a:avLst/>
          </a:prstGeom>
          <a:solidFill>
            <a:srgbClr val="F4EE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pic>
        <p:nvPicPr>
          <p:cNvPr id="63" name="Picture 1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79222" y="1052416"/>
            <a:ext cx="3313112"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val="2762395122"/>
              </p:ext>
            </p:extLst>
          </p:nvPr>
        </p:nvGraphicFramePr>
        <p:xfrm>
          <a:off x="2657604" y="5484407"/>
          <a:ext cx="4465638" cy="1074738"/>
        </p:xfrm>
        <a:graphic>
          <a:graphicData uri="http://schemas.openxmlformats.org/presentationml/2006/ole">
            <mc:AlternateContent xmlns:mc="http://schemas.openxmlformats.org/markup-compatibility/2006">
              <mc:Choice xmlns:v="urn:schemas-microsoft-com:vml" Requires="v">
                <p:oleObj spid="_x0000_s12436" name="Equation" r:id="rId8" imgW="2006600" imgH="482600" progId="Equation.DSMT4">
                  <p:embed/>
                </p:oleObj>
              </mc:Choice>
              <mc:Fallback>
                <p:oleObj name="Equation" r:id="rId8" imgW="2006600" imgH="482600" progId="Equation.DSMT4">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57604" y="5484407"/>
                        <a:ext cx="4465638"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559495608"/>
              </p:ext>
            </p:extLst>
          </p:nvPr>
        </p:nvGraphicFramePr>
        <p:xfrm>
          <a:off x="1690538" y="5594622"/>
          <a:ext cx="4465638" cy="1074738"/>
        </p:xfrm>
        <a:graphic>
          <a:graphicData uri="http://schemas.openxmlformats.org/presentationml/2006/ole">
            <mc:AlternateContent xmlns:mc="http://schemas.openxmlformats.org/markup-compatibility/2006">
              <mc:Choice xmlns:v="urn:schemas-microsoft-com:vml" Requires="v">
                <p:oleObj spid="_x0000_s12437" name="Equation" r:id="rId10" imgW="2006600" imgH="482600" progId="Equation.DSMT4">
                  <p:embed/>
                </p:oleObj>
              </mc:Choice>
              <mc:Fallback>
                <p:oleObj name="Equation" r:id="rId10" imgW="2006600" imgH="482600" progId="Equation.DSMT4">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90538" y="5594622"/>
                        <a:ext cx="4465638" cy="1074738"/>
                      </a:xfrm>
                      <a:prstGeom prst="rect">
                        <a:avLst/>
                      </a:prstGeom>
                      <a:solidFill>
                        <a:schemeClr val="tx1">
                          <a:lumMod val="95000"/>
                        </a:schemeClr>
                      </a:solidFill>
                      <a:ln>
                        <a:noFill/>
                      </a:ln>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078497572"/>
              </p:ext>
            </p:extLst>
          </p:nvPr>
        </p:nvGraphicFramePr>
        <p:xfrm>
          <a:off x="7450182" y="5589240"/>
          <a:ext cx="1241381" cy="1023523"/>
        </p:xfrm>
        <a:graphic>
          <a:graphicData uri="http://schemas.openxmlformats.org/presentationml/2006/ole">
            <mc:AlternateContent xmlns:mc="http://schemas.openxmlformats.org/markup-compatibility/2006">
              <mc:Choice xmlns:v="urn:schemas-microsoft-com:vml" Requires="v">
                <p:oleObj spid="_x0000_s12438" name="Equation" r:id="rId11" imgW="507960" imgH="419040" progId="Equation.3">
                  <p:embed/>
                </p:oleObj>
              </mc:Choice>
              <mc:Fallback>
                <p:oleObj name="Equation" r:id="rId11" imgW="507960" imgH="419040" progId="Equation.3">
                  <p:embed/>
                  <p:pic>
                    <p:nvPicPr>
                      <p:cNvPr id="0" name="Object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50182" y="5589240"/>
                        <a:ext cx="1241381" cy="1023523"/>
                      </a:xfrm>
                      <a:prstGeom prst="rect">
                        <a:avLst/>
                      </a:prstGeom>
                      <a:solidFill>
                        <a:srgbClr val="99CCFF"/>
                      </a:solidFill>
                      <a:ln>
                        <a:noFill/>
                      </a:ln>
                      <a:effectLst/>
                    </p:spPr>
                  </p:pic>
                </p:oleObj>
              </mc:Fallback>
            </mc:AlternateContent>
          </a:graphicData>
        </a:graphic>
      </p:graphicFrame>
    </p:spTree>
    <p:extLst>
      <p:ext uri="{BB962C8B-B14F-4D97-AF65-F5344CB8AC3E}">
        <p14:creationId xmlns:p14="http://schemas.microsoft.com/office/powerpoint/2010/main" val="1267859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0772" name="Text Box 4"/>
          <p:cNvSpPr txBox="1">
            <a:spLocks noChangeArrowheads="1"/>
          </p:cNvSpPr>
          <p:nvPr/>
        </p:nvSpPr>
        <p:spPr bwMode="auto">
          <a:xfrm>
            <a:off x="1144255" y="364193"/>
            <a:ext cx="67633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it-IT" sz="2800" dirty="0" err="1" smtClean="0">
                <a:solidFill>
                  <a:srgbClr val="FFFFFF"/>
                </a:solidFill>
              </a:rPr>
              <a:t>Magnetic</a:t>
            </a:r>
            <a:r>
              <a:rPr lang="it-IT" sz="2800" dirty="0" smtClean="0">
                <a:solidFill>
                  <a:srgbClr val="FFFFFF"/>
                </a:solidFill>
              </a:rPr>
              <a:t> </a:t>
            </a:r>
            <a:r>
              <a:rPr lang="it-IT" sz="2800" dirty="0" err="1" smtClean="0">
                <a:solidFill>
                  <a:srgbClr val="FFFFFF"/>
                </a:solidFill>
              </a:rPr>
              <a:t>fields</a:t>
            </a:r>
            <a:r>
              <a:rPr lang="it-IT" sz="2800" dirty="0" smtClean="0">
                <a:solidFill>
                  <a:srgbClr val="FFFFFF"/>
                </a:solidFill>
              </a:rPr>
              <a:t> </a:t>
            </a:r>
            <a:r>
              <a:rPr lang="it-IT" sz="2800" dirty="0" err="1" smtClean="0">
                <a:solidFill>
                  <a:srgbClr val="FFFFFF"/>
                </a:solidFill>
              </a:rPr>
              <a:t>deflect</a:t>
            </a:r>
            <a:r>
              <a:rPr lang="it-IT" sz="2800" dirty="0" smtClean="0">
                <a:solidFill>
                  <a:srgbClr val="FFFFFF"/>
                </a:solidFill>
              </a:rPr>
              <a:t> </a:t>
            </a:r>
            <a:r>
              <a:rPr lang="it-IT" sz="2800" dirty="0" err="1" smtClean="0">
                <a:solidFill>
                  <a:srgbClr val="FFFFFF"/>
                </a:solidFill>
              </a:rPr>
              <a:t>charged</a:t>
            </a:r>
            <a:r>
              <a:rPr lang="it-IT" sz="2800" dirty="0" smtClean="0">
                <a:solidFill>
                  <a:srgbClr val="FFFFFF"/>
                </a:solidFill>
              </a:rPr>
              <a:t> </a:t>
            </a:r>
            <a:r>
              <a:rPr lang="it-IT" sz="2800" dirty="0" err="1" smtClean="0">
                <a:solidFill>
                  <a:srgbClr val="FFFFFF"/>
                </a:solidFill>
              </a:rPr>
              <a:t>particles</a:t>
            </a:r>
            <a:endParaRPr lang="it-IT" sz="2800" dirty="0">
              <a:solidFill>
                <a:srgbClr val="FFFFFF"/>
              </a:solidFill>
            </a:endParaRPr>
          </a:p>
        </p:txBody>
      </p:sp>
      <p:pic>
        <p:nvPicPr>
          <p:cNvPr id="160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341438"/>
            <a:ext cx="3095625" cy="222726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60775" name="Object 7"/>
          <p:cNvGraphicFramePr>
            <a:graphicFrameLocks noChangeAspect="1"/>
          </p:cNvGraphicFramePr>
          <p:nvPr>
            <p:extLst>
              <p:ext uri="{D42A27DB-BD31-4B8C-83A1-F6EECF244321}">
                <p14:modId xmlns:p14="http://schemas.microsoft.com/office/powerpoint/2010/main" val="581678660"/>
              </p:ext>
            </p:extLst>
          </p:nvPr>
        </p:nvGraphicFramePr>
        <p:xfrm>
          <a:off x="5004048" y="1354960"/>
          <a:ext cx="2295525" cy="703262"/>
        </p:xfrm>
        <a:graphic>
          <a:graphicData uri="http://schemas.openxmlformats.org/presentationml/2006/ole">
            <mc:AlternateContent xmlns:mc="http://schemas.openxmlformats.org/markup-compatibility/2006">
              <mc:Choice xmlns:v="urn:schemas-microsoft-com:vml" Requires="v">
                <p:oleObj spid="_x0000_s28756" name="Equation" r:id="rId5" imgW="787320" imgH="241200" progId="Equation.3">
                  <p:embed/>
                </p:oleObj>
              </mc:Choice>
              <mc:Fallback>
                <p:oleObj name="Equation" r:id="rId5" imgW="787320" imgH="241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1354960"/>
                        <a:ext cx="2295525" cy="703262"/>
                      </a:xfrm>
                      <a:prstGeom prst="rect">
                        <a:avLst/>
                      </a:prstGeom>
                      <a:solidFill>
                        <a:schemeClr val="bg1"/>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0776" name="Text Box 8"/>
          <p:cNvSpPr txBox="1">
            <a:spLocks noChangeArrowheads="1"/>
          </p:cNvSpPr>
          <p:nvPr/>
        </p:nvSpPr>
        <p:spPr bwMode="auto">
          <a:xfrm>
            <a:off x="3878263" y="2587625"/>
            <a:ext cx="49323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it-IT" sz="2000" dirty="0" err="1" smtClean="0">
                <a:solidFill>
                  <a:srgbClr val="FFFF66"/>
                </a:solidFill>
              </a:rPr>
              <a:t>Deflection</a:t>
            </a:r>
            <a:r>
              <a:rPr lang="it-IT" sz="2000" dirty="0" smtClean="0">
                <a:solidFill>
                  <a:srgbClr val="FFFF66"/>
                </a:solidFill>
              </a:rPr>
              <a:t> : </a:t>
            </a:r>
            <a:r>
              <a:rPr lang="it-IT" sz="2000" dirty="0" err="1" smtClean="0">
                <a:solidFill>
                  <a:srgbClr val="FFFF66"/>
                </a:solidFill>
              </a:rPr>
              <a:t>Proportional</a:t>
            </a:r>
            <a:r>
              <a:rPr lang="it-IT" sz="2000" dirty="0" smtClean="0">
                <a:solidFill>
                  <a:srgbClr val="FFFF66"/>
                </a:solidFill>
              </a:rPr>
              <a:t> to bending </a:t>
            </a:r>
            <a:r>
              <a:rPr lang="it-IT" sz="2000" dirty="0" err="1" smtClean="0">
                <a:solidFill>
                  <a:srgbClr val="FFFF66"/>
                </a:solidFill>
              </a:rPr>
              <a:t>magnet</a:t>
            </a:r>
            <a:r>
              <a:rPr lang="it-IT" sz="2000" dirty="0" smtClean="0">
                <a:solidFill>
                  <a:srgbClr val="FFFF66"/>
                </a:solidFill>
              </a:rPr>
              <a:t> and </a:t>
            </a:r>
            <a:r>
              <a:rPr lang="it-IT" sz="2000" dirty="0" err="1" smtClean="0">
                <a:solidFill>
                  <a:srgbClr val="FFFF66"/>
                </a:solidFill>
              </a:rPr>
              <a:t>particle</a:t>
            </a:r>
            <a:r>
              <a:rPr lang="it-IT" sz="2000" dirty="0" smtClean="0">
                <a:solidFill>
                  <a:srgbClr val="FFFF66"/>
                </a:solidFill>
              </a:rPr>
              <a:t> </a:t>
            </a:r>
            <a:r>
              <a:rPr lang="it-IT" sz="2000" dirty="0" err="1" smtClean="0">
                <a:solidFill>
                  <a:srgbClr val="FFFF66"/>
                </a:solidFill>
              </a:rPr>
              <a:t>charge</a:t>
            </a:r>
            <a:r>
              <a:rPr lang="it-IT" sz="2000" dirty="0" smtClean="0">
                <a:solidFill>
                  <a:srgbClr val="FFFF66"/>
                </a:solidFill>
              </a:rPr>
              <a:t>, and </a:t>
            </a:r>
            <a:r>
              <a:rPr lang="it-IT" sz="2000" dirty="0" err="1" smtClean="0">
                <a:solidFill>
                  <a:srgbClr val="FFFF66"/>
                </a:solidFill>
              </a:rPr>
              <a:t>inversely</a:t>
            </a:r>
            <a:r>
              <a:rPr lang="it-IT" sz="2000" dirty="0" smtClean="0">
                <a:solidFill>
                  <a:srgbClr val="FFFF66"/>
                </a:solidFill>
              </a:rPr>
              <a:t> </a:t>
            </a:r>
            <a:r>
              <a:rPr lang="it-IT" sz="2000" dirty="0" err="1" smtClean="0">
                <a:solidFill>
                  <a:srgbClr val="FFFF66"/>
                </a:solidFill>
              </a:rPr>
              <a:t>proportional</a:t>
            </a:r>
            <a:r>
              <a:rPr lang="it-IT" sz="2000" dirty="0" smtClean="0">
                <a:solidFill>
                  <a:srgbClr val="FFFF66"/>
                </a:solidFill>
              </a:rPr>
              <a:t> to </a:t>
            </a:r>
            <a:r>
              <a:rPr lang="it-IT" sz="2000" dirty="0" err="1" smtClean="0">
                <a:solidFill>
                  <a:srgbClr val="FFFF66"/>
                </a:solidFill>
              </a:rPr>
              <a:t>total</a:t>
            </a:r>
            <a:r>
              <a:rPr lang="it-IT" sz="2000" dirty="0" smtClean="0">
                <a:solidFill>
                  <a:srgbClr val="FFFF66"/>
                </a:solidFill>
              </a:rPr>
              <a:t> </a:t>
            </a:r>
            <a:r>
              <a:rPr lang="it-IT" sz="2000" dirty="0" err="1" smtClean="0">
                <a:solidFill>
                  <a:srgbClr val="FFFF66"/>
                </a:solidFill>
              </a:rPr>
              <a:t>energy</a:t>
            </a:r>
            <a:r>
              <a:rPr lang="it-IT" sz="2000" dirty="0" smtClean="0">
                <a:solidFill>
                  <a:srgbClr val="FFFF66"/>
                </a:solidFill>
              </a:rPr>
              <a:t> of the </a:t>
            </a:r>
            <a:r>
              <a:rPr lang="it-IT" sz="2000" dirty="0" err="1" smtClean="0">
                <a:solidFill>
                  <a:srgbClr val="FFFF66"/>
                </a:solidFill>
              </a:rPr>
              <a:t>particle</a:t>
            </a:r>
            <a:r>
              <a:rPr lang="it-IT" sz="2000" dirty="0" smtClean="0">
                <a:solidFill>
                  <a:srgbClr val="FFFF66"/>
                </a:solidFill>
              </a:rPr>
              <a:t>.</a:t>
            </a:r>
          </a:p>
        </p:txBody>
      </p:sp>
      <p:graphicFrame>
        <p:nvGraphicFramePr>
          <p:cNvPr id="160777" name="Object 9"/>
          <p:cNvGraphicFramePr>
            <a:graphicFrameLocks noChangeAspect="1"/>
          </p:cNvGraphicFramePr>
          <p:nvPr>
            <p:extLst>
              <p:ext uri="{D42A27DB-BD31-4B8C-83A1-F6EECF244321}">
                <p14:modId xmlns:p14="http://schemas.microsoft.com/office/powerpoint/2010/main" val="3394366794"/>
              </p:ext>
            </p:extLst>
          </p:nvPr>
        </p:nvGraphicFramePr>
        <p:xfrm>
          <a:off x="276995" y="4509120"/>
          <a:ext cx="5226050" cy="1008062"/>
        </p:xfrm>
        <a:graphic>
          <a:graphicData uri="http://schemas.openxmlformats.org/presentationml/2006/ole">
            <mc:AlternateContent xmlns:mc="http://schemas.openxmlformats.org/markup-compatibility/2006">
              <mc:Choice xmlns:v="urn:schemas-microsoft-com:vml" Requires="v">
                <p:oleObj spid="_x0000_s28757" name="Equazione" r:id="rId7" imgW="2184120" imgH="419040" progId="Equation.3">
                  <p:embed/>
                </p:oleObj>
              </mc:Choice>
              <mc:Fallback>
                <p:oleObj name="Equazione" r:id="rId7" imgW="2184120" imgH="419040" progId="Equation.3">
                  <p:embed/>
                  <p:pic>
                    <p:nvPicPr>
                      <p:cNvPr id="0" name=""/>
                      <p:cNvPicPr>
                        <a:picLocks noChangeAspect="1" noChangeArrowheads="1"/>
                      </p:cNvPicPr>
                      <p:nvPr/>
                    </p:nvPicPr>
                    <p:blipFill>
                      <a:blip r:embed="rId8"/>
                      <a:srcRect/>
                      <a:stretch>
                        <a:fillRect/>
                      </a:stretch>
                    </p:blipFill>
                    <p:spPr bwMode="auto">
                      <a:xfrm>
                        <a:off x="276995" y="4509120"/>
                        <a:ext cx="5226050" cy="1008062"/>
                      </a:xfrm>
                      <a:prstGeom prst="rect">
                        <a:avLst/>
                      </a:prstGeom>
                      <a:solidFill>
                        <a:schemeClr val="bg1"/>
                      </a:solidFill>
                      <a:ln w="28575">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0778" name="Rectangle 10"/>
          <p:cNvSpPr>
            <a:spLocks noChangeArrowheads="1"/>
          </p:cNvSpPr>
          <p:nvPr/>
        </p:nvSpPr>
        <p:spPr bwMode="auto">
          <a:xfrm>
            <a:off x="5744261" y="4691541"/>
            <a:ext cx="27847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it-IT" sz="2800" dirty="0" err="1" smtClean="0">
                <a:solidFill>
                  <a:srgbClr val="FF2F2F"/>
                </a:solidFill>
              </a:rPr>
              <a:t>Magnetic</a:t>
            </a:r>
            <a:r>
              <a:rPr lang="it-IT" sz="2800" dirty="0" smtClean="0">
                <a:solidFill>
                  <a:srgbClr val="FF2F2F"/>
                </a:solidFill>
              </a:rPr>
              <a:t> </a:t>
            </a:r>
            <a:r>
              <a:rPr lang="it-IT" sz="2800" dirty="0" err="1" smtClean="0">
                <a:solidFill>
                  <a:srgbClr val="FF2F2F"/>
                </a:solidFill>
              </a:rPr>
              <a:t>rigidity</a:t>
            </a:r>
            <a:endParaRPr lang="it-IT" sz="2800" dirty="0">
              <a:solidFill>
                <a:srgbClr val="FF2F2F"/>
              </a:solidFill>
            </a:endParaRPr>
          </a:p>
        </p:txBody>
      </p:sp>
      <p:sp>
        <p:nvSpPr>
          <p:cNvPr id="160781" name="Text Box 13"/>
          <p:cNvSpPr txBox="1">
            <a:spLocks noChangeArrowheads="1"/>
          </p:cNvSpPr>
          <p:nvPr/>
        </p:nvSpPr>
        <p:spPr bwMode="auto">
          <a:xfrm>
            <a:off x="276995" y="5661248"/>
            <a:ext cx="68596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it-IT" dirty="0" err="1" smtClean="0">
                <a:solidFill>
                  <a:srgbClr val="FF2F2F"/>
                </a:solidFill>
              </a:rPr>
              <a:t>Magnetic</a:t>
            </a:r>
            <a:r>
              <a:rPr lang="it-IT" dirty="0" smtClean="0">
                <a:solidFill>
                  <a:srgbClr val="FF2F2F"/>
                </a:solidFill>
              </a:rPr>
              <a:t> Field </a:t>
            </a:r>
            <a:r>
              <a:rPr lang="it-IT" dirty="0">
                <a:solidFill>
                  <a:srgbClr val="FF2F2F"/>
                </a:solidFill>
              </a:rPr>
              <a:t>(Tesla) * </a:t>
            </a:r>
            <a:r>
              <a:rPr lang="it-IT" dirty="0" smtClean="0">
                <a:solidFill>
                  <a:srgbClr val="FF2F2F"/>
                </a:solidFill>
              </a:rPr>
              <a:t>bending </a:t>
            </a:r>
            <a:r>
              <a:rPr lang="it-IT" dirty="0" err="1" smtClean="0">
                <a:solidFill>
                  <a:srgbClr val="FF2F2F"/>
                </a:solidFill>
              </a:rPr>
              <a:t>radius</a:t>
            </a:r>
            <a:r>
              <a:rPr lang="it-IT" dirty="0" smtClean="0">
                <a:solidFill>
                  <a:srgbClr val="FF2F2F"/>
                </a:solidFill>
              </a:rPr>
              <a:t>(m</a:t>
            </a:r>
            <a:r>
              <a:rPr lang="it-IT" dirty="0">
                <a:solidFill>
                  <a:srgbClr val="FF2F2F"/>
                </a:solidFill>
              </a:rPr>
              <a:t>) = 3.3 * </a:t>
            </a:r>
            <a:r>
              <a:rPr lang="it-IT" dirty="0" smtClean="0">
                <a:solidFill>
                  <a:srgbClr val="FF2F2F"/>
                </a:solidFill>
              </a:rPr>
              <a:t>Energy(GeV</a:t>
            </a:r>
            <a:r>
              <a:rPr lang="it-IT" dirty="0">
                <a:solidFill>
                  <a:srgbClr val="FF2F2F"/>
                </a:solidFill>
              </a:rPr>
              <a:t>) </a:t>
            </a:r>
          </a:p>
        </p:txBody>
      </p:sp>
      <p:sp>
        <p:nvSpPr>
          <p:cNvPr id="2" name="Segnaposto piè di pagina 1"/>
          <p:cNvSpPr>
            <a:spLocks noGrp="1"/>
          </p:cNvSpPr>
          <p:nvPr>
            <p:ph type="ftr" sz="quarter" idx="11"/>
          </p:nvPr>
        </p:nvSpPr>
        <p:spPr/>
        <p:txBody>
          <a:bodyPr/>
          <a:lstStyle/>
          <a:p>
            <a:r>
              <a:rPr lang="it-IT" smtClean="0">
                <a:solidFill>
                  <a:srgbClr val="000000"/>
                </a:solidFill>
              </a:rPr>
              <a:t>Introduction on Particle Accelerators - C. Biscari</a:t>
            </a:r>
            <a:endParaRPr lang="it-IT">
              <a:solidFill>
                <a:srgbClr val="000000"/>
              </a:solidFill>
            </a:endParaRPr>
          </a:p>
        </p:txBody>
      </p:sp>
      <p:sp>
        <p:nvSpPr>
          <p:cNvPr id="3" name="Segnaposto numero diapositiva 2"/>
          <p:cNvSpPr>
            <a:spLocks noGrp="1"/>
          </p:cNvSpPr>
          <p:nvPr>
            <p:ph type="sldNum" sz="quarter" idx="12"/>
          </p:nvPr>
        </p:nvSpPr>
        <p:spPr/>
        <p:txBody>
          <a:bodyPr/>
          <a:lstStyle/>
          <a:p>
            <a:fld id="{262572A6-68FF-4990-819A-8A7E602D1101}" type="slidenum">
              <a:rPr lang="it-IT" smtClean="0">
                <a:solidFill>
                  <a:srgbClr val="000000"/>
                </a:solidFill>
              </a:rPr>
              <a:pPr/>
              <a:t>11</a:t>
            </a:fld>
            <a:endParaRPr lang="it-IT">
              <a:solidFill>
                <a:srgbClr val="000000"/>
              </a:solidFill>
            </a:endParaRPr>
          </a:p>
        </p:txBody>
      </p:sp>
    </p:spTree>
    <p:extLst>
      <p:ext uri="{BB962C8B-B14F-4D97-AF65-F5344CB8AC3E}">
        <p14:creationId xmlns:p14="http://schemas.microsoft.com/office/powerpoint/2010/main" val="48301957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65000"/>
                <a:lumOff val="35000"/>
              </a:schemeClr>
            </a:gs>
            <a:gs pos="100000">
              <a:schemeClr val="tx1">
                <a:lumMod val="65000"/>
              </a:schemeClr>
            </a:gs>
          </a:gsLst>
        </a:gradFill>
        <a:effectLst/>
      </p:bgPr>
    </p:bg>
    <p:spTree>
      <p:nvGrpSpPr>
        <p:cNvPr id="1" name=""/>
        <p:cNvGrpSpPr/>
        <p:nvPr/>
      </p:nvGrpSpPr>
      <p:grpSpPr>
        <a:xfrm>
          <a:off x="0" y="0"/>
          <a:ext cx="0" cy="0"/>
          <a:chOff x="0" y="0"/>
          <a:chExt cx="0" cy="0"/>
        </a:xfrm>
      </p:grpSpPr>
      <p:pic>
        <p:nvPicPr>
          <p:cNvPr id="24883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4437112"/>
            <a:ext cx="2046287" cy="1958975"/>
          </a:xfrm>
          <a:prstGeom prst="rect">
            <a:avLst/>
          </a:prstGeom>
          <a:noFill/>
          <a:ln w="38100">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8837" name="Picture 5" descr="BendingMag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882" y="1724595"/>
            <a:ext cx="4629150" cy="1776413"/>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48838" name="Text Box 6"/>
          <p:cNvSpPr txBox="1">
            <a:spLocks noChangeArrowheads="1"/>
          </p:cNvSpPr>
          <p:nvPr/>
        </p:nvSpPr>
        <p:spPr bwMode="auto">
          <a:xfrm>
            <a:off x="2085975" y="3810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n-US" smtClean="0">
              <a:solidFill>
                <a:srgbClr val="000000"/>
              </a:solidFill>
            </a:endParaRPr>
          </a:p>
        </p:txBody>
      </p:sp>
      <p:sp>
        <p:nvSpPr>
          <p:cNvPr id="248839" name="Text Box 7"/>
          <p:cNvSpPr txBox="1">
            <a:spLocks noChangeArrowheads="1"/>
          </p:cNvSpPr>
          <p:nvPr/>
        </p:nvSpPr>
        <p:spPr bwMode="auto">
          <a:xfrm>
            <a:off x="355400" y="1167135"/>
            <a:ext cx="44326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it-IT" sz="2400" dirty="0" err="1" smtClean="0">
                <a:solidFill>
                  <a:srgbClr val="FFFF00"/>
                </a:solidFill>
              </a:rPr>
              <a:t>Dipoles</a:t>
            </a:r>
            <a:r>
              <a:rPr lang="it-IT" sz="2400" dirty="0" smtClean="0">
                <a:solidFill>
                  <a:srgbClr val="FFFF00"/>
                </a:solidFill>
              </a:rPr>
              <a:t> for bending </a:t>
            </a:r>
            <a:r>
              <a:rPr lang="it-IT" sz="2400" dirty="0" err="1" smtClean="0">
                <a:solidFill>
                  <a:srgbClr val="FFFF00"/>
                </a:solidFill>
              </a:rPr>
              <a:t>trajectories</a:t>
            </a:r>
            <a:endParaRPr lang="it-IT" sz="1600" dirty="0" smtClean="0">
              <a:solidFill>
                <a:srgbClr val="FFFF00"/>
              </a:solidFill>
            </a:endParaRPr>
          </a:p>
        </p:txBody>
      </p:sp>
      <p:sp>
        <p:nvSpPr>
          <p:cNvPr id="248840" name="Text Box 8"/>
          <p:cNvSpPr txBox="1">
            <a:spLocks noChangeArrowheads="1"/>
          </p:cNvSpPr>
          <p:nvPr/>
        </p:nvSpPr>
        <p:spPr bwMode="auto">
          <a:xfrm>
            <a:off x="366713" y="3533775"/>
            <a:ext cx="44259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it-IT" sz="2400" dirty="0" smtClean="0">
                <a:solidFill>
                  <a:srgbClr val="FF9933"/>
                </a:solidFill>
              </a:rPr>
              <a:t>Quadrupoles to focus </a:t>
            </a:r>
            <a:r>
              <a:rPr lang="it-IT" sz="2400" dirty="0" err="1" smtClean="0">
                <a:solidFill>
                  <a:srgbClr val="FF9933"/>
                </a:solidFill>
              </a:rPr>
              <a:t>trajectories</a:t>
            </a:r>
            <a:r>
              <a:rPr lang="it-IT" sz="2400" dirty="0" smtClean="0">
                <a:solidFill>
                  <a:srgbClr val="FF9933"/>
                </a:solidFill>
              </a:rPr>
              <a:t> on </a:t>
            </a:r>
            <a:r>
              <a:rPr lang="it-IT" sz="2400" dirty="0" err="1" smtClean="0">
                <a:solidFill>
                  <a:srgbClr val="FF9933"/>
                </a:solidFill>
              </a:rPr>
              <a:t>central</a:t>
            </a:r>
            <a:r>
              <a:rPr lang="it-IT" sz="2400" dirty="0" smtClean="0">
                <a:solidFill>
                  <a:srgbClr val="FF9933"/>
                </a:solidFill>
              </a:rPr>
              <a:t> </a:t>
            </a:r>
            <a:r>
              <a:rPr lang="it-IT" sz="2400" dirty="0" err="1" smtClean="0">
                <a:solidFill>
                  <a:srgbClr val="FF9933"/>
                </a:solidFill>
              </a:rPr>
              <a:t>orbit</a:t>
            </a:r>
            <a:endParaRPr lang="it-IT" dirty="0" smtClean="0">
              <a:solidFill>
                <a:srgbClr val="FF9933"/>
              </a:solidFill>
            </a:endParaRPr>
          </a:p>
        </p:txBody>
      </p:sp>
      <p:pic>
        <p:nvPicPr>
          <p:cNvPr id="248841" name="Picture 9" descr="mainqu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9174" y="4050800"/>
            <a:ext cx="2647242" cy="2345288"/>
          </a:xfrm>
          <a:prstGeom prst="rect">
            <a:avLst/>
          </a:prstGeom>
          <a:noFill/>
          <a:ln w="57150">
            <a:solidFill>
              <a:srgbClr val="E85E00"/>
            </a:solidFill>
            <a:miter lim="800000"/>
            <a:headEnd/>
            <a:tailEnd/>
          </a:ln>
          <a:extLst>
            <a:ext uri="{909E8E84-426E-40DD-AFC4-6F175D3DCCD1}">
              <a14:hiddenFill xmlns:a14="http://schemas.microsoft.com/office/drawing/2010/main">
                <a:solidFill>
                  <a:srgbClr val="FFFFFF"/>
                </a:solidFill>
              </a14:hiddenFill>
            </a:ext>
          </a:extLst>
        </p:spPr>
      </p:pic>
      <p:sp>
        <p:nvSpPr>
          <p:cNvPr id="248842" name="Text Box 10"/>
          <p:cNvSpPr txBox="1">
            <a:spLocks noChangeArrowheads="1"/>
          </p:cNvSpPr>
          <p:nvPr/>
        </p:nvSpPr>
        <p:spPr bwMode="auto">
          <a:xfrm>
            <a:off x="1570038" y="116632"/>
            <a:ext cx="53238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it-IT" sz="2800" dirty="0" err="1" smtClean="0">
                <a:solidFill>
                  <a:srgbClr val="FFFFCC"/>
                </a:solidFill>
              </a:rPr>
              <a:t>Main</a:t>
            </a:r>
            <a:r>
              <a:rPr lang="it-IT" sz="2800" dirty="0" smtClean="0">
                <a:solidFill>
                  <a:srgbClr val="FFFFCC"/>
                </a:solidFill>
              </a:rPr>
              <a:t> </a:t>
            </a:r>
            <a:r>
              <a:rPr lang="it-IT" sz="2800" dirty="0" err="1" smtClean="0">
                <a:solidFill>
                  <a:srgbClr val="FFFFCC"/>
                </a:solidFill>
              </a:rPr>
              <a:t>magnets</a:t>
            </a:r>
            <a:r>
              <a:rPr lang="it-IT" sz="2800" dirty="0" smtClean="0">
                <a:solidFill>
                  <a:srgbClr val="FFFFCC"/>
                </a:solidFill>
              </a:rPr>
              <a:t> of an </a:t>
            </a:r>
            <a:r>
              <a:rPr lang="it-IT" sz="2800" dirty="0" err="1" smtClean="0">
                <a:solidFill>
                  <a:srgbClr val="FFFFCC"/>
                </a:solidFill>
              </a:rPr>
              <a:t>accelerator</a:t>
            </a:r>
            <a:endParaRPr lang="it-IT" sz="2800" dirty="0" smtClean="0">
              <a:solidFill>
                <a:srgbClr val="FFFFCC"/>
              </a:solidFill>
            </a:endParaRPr>
          </a:p>
        </p:txBody>
      </p:sp>
      <p:pic>
        <p:nvPicPr>
          <p:cNvPr id="24884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6188" y="952500"/>
            <a:ext cx="3810000" cy="2841625"/>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4294967295"/>
          </p:nvPr>
        </p:nvSpPr>
        <p:spPr>
          <a:xfrm>
            <a:off x="0" y="6525343"/>
            <a:ext cx="4231984" cy="368785"/>
          </a:xfrm>
        </p:spPr>
        <p:txBody>
          <a:bodyPr/>
          <a:lstStyle/>
          <a:p>
            <a:r>
              <a:rPr lang="en-US" dirty="0" smtClean="0">
                <a:solidFill>
                  <a:srgbClr val="000000"/>
                </a:solidFill>
              </a:rPr>
              <a:t>Taller de </a:t>
            </a:r>
            <a:r>
              <a:rPr lang="en-US" dirty="0" err="1" smtClean="0">
                <a:solidFill>
                  <a:srgbClr val="000000"/>
                </a:solidFill>
              </a:rPr>
              <a:t>Altas</a:t>
            </a:r>
            <a:r>
              <a:rPr lang="en-US" dirty="0" smtClean="0">
                <a:solidFill>
                  <a:srgbClr val="000000"/>
                </a:solidFill>
              </a:rPr>
              <a:t> </a:t>
            </a:r>
            <a:r>
              <a:rPr lang="en-US" dirty="0" err="1" smtClean="0">
                <a:solidFill>
                  <a:srgbClr val="000000"/>
                </a:solidFill>
              </a:rPr>
              <a:t>Energias</a:t>
            </a:r>
            <a:r>
              <a:rPr lang="en-US" dirty="0" smtClean="0">
                <a:solidFill>
                  <a:srgbClr val="000000"/>
                </a:solidFill>
              </a:rPr>
              <a:t> – </a:t>
            </a:r>
            <a:r>
              <a:rPr lang="en-US" dirty="0" err="1" smtClean="0">
                <a:solidFill>
                  <a:srgbClr val="000000"/>
                </a:solidFill>
              </a:rPr>
              <a:t>Benasque</a:t>
            </a:r>
            <a:r>
              <a:rPr lang="en-US" dirty="0" smtClean="0">
                <a:solidFill>
                  <a:srgbClr val="000000"/>
                </a:solidFill>
              </a:rPr>
              <a:t> - 17/09/2013</a:t>
            </a:r>
            <a:endParaRPr lang="it-IT" dirty="0">
              <a:solidFill>
                <a:srgbClr val="000000"/>
              </a:solidFill>
            </a:endParaRPr>
          </a:p>
        </p:txBody>
      </p:sp>
      <p:sp>
        <p:nvSpPr>
          <p:cNvPr id="3" name="Footer Placeholder 2"/>
          <p:cNvSpPr>
            <a:spLocks noGrp="1"/>
          </p:cNvSpPr>
          <p:nvPr>
            <p:ph type="ftr" sz="quarter" idx="4294967295"/>
          </p:nvPr>
        </p:nvSpPr>
        <p:spPr>
          <a:xfrm>
            <a:off x="4392488" y="6525344"/>
            <a:ext cx="5508104" cy="328194"/>
          </a:xfrm>
        </p:spPr>
        <p:txBody>
          <a:bodyPr/>
          <a:lstStyle/>
          <a:p>
            <a:r>
              <a:rPr lang="it-IT" dirty="0" smtClean="0">
                <a:solidFill>
                  <a:srgbClr val="000000"/>
                </a:solidFill>
              </a:rPr>
              <a:t>Accelerator </a:t>
            </a:r>
            <a:r>
              <a:rPr lang="it-IT" dirty="0" err="1" smtClean="0">
                <a:solidFill>
                  <a:srgbClr val="000000"/>
                </a:solidFill>
              </a:rPr>
              <a:t>Physics</a:t>
            </a:r>
            <a:r>
              <a:rPr lang="it-IT" dirty="0" smtClean="0">
                <a:solidFill>
                  <a:srgbClr val="000000"/>
                </a:solidFill>
              </a:rPr>
              <a:t> – C. Biscari </a:t>
            </a:r>
            <a:endParaRPr lang="it-IT" dirty="0">
              <a:solidFill>
                <a:srgbClr val="000000"/>
              </a:solidFill>
            </a:endParaRPr>
          </a:p>
        </p:txBody>
      </p:sp>
      <p:sp>
        <p:nvSpPr>
          <p:cNvPr id="4" name="Slide Number Placeholder 3"/>
          <p:cNvSpPr>
            <a:spLocks noGrp="1"/>
          </p:cNvSpPr>
          <p:nvPr>
            <p:ph type="sldNum" sz="quarter" idx="4294967295"/>
          </p:nvPr>
        </p:nvSpPr>
        <p:spPr>
          <a:xfrm>
            <a:off x="7010400" y="6245225"/>
            <a:ext cx="2133600" cy="476250"/>
          </a:xfrm>
        </p:spPr>
        <p:txBody>
          <a:bodyPr/>
          <a:lstStyle/>
          <a:p>
            <a:fld id="{FF8AD324-1973-4662-83E3-CAA869A03200}" type="slidenum">
              <a:rPr lang="it-IT" smtClean="0">
                <a:solidFill>
                  <a:srgbClr val="000000"/>
                </a:solidFill>
              </a:rPr>
              <a:pPr/>
              <a:t>12</a:t>
            </a:fld>
            <a:endParaRPr lang="it-IT">
              <a:solidFill>
                <a:srgbClr val="000000"/>
              </a:solidFill>
            </a:endParaRPr>
          </a:p>
        </p:txBody>
      </p:sp>
    </p:spTree>
    <p:extLst>
      <p:ext uri="{BB962C8B-B14F-4D97-AF65-F5344CB8AC3E}">
        <p14:creationId xmlns:p14="http://schemas.microsoft.com/office/powerpoint/2010/main" val="1839132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65000"/>
                <a:lumOff val="35000"/>
              </a:schemeClr>
            </a:gs>
            <a:gs pos="100000">
              <a:schemeClr val="tx1">
                <a:lumMod val="65000"/>
              </a:schemeClr>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2" name="Picture 7" descr="_U5L9674©PepoSegu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2212" y="3589216"/>
            <a:ext cx="6681788" cy="286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244" y="4350954"/>
            <a:ext cx="2089150" cy="167163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2694" name="Text Box 6"/>
          <p:cNvSpPr txBox="1">
            <a:spLocks noChangeArrowheads="1"/>
          </p:cNvSpPr>
          <p:nvPr/>
        </p:nvSpPr>
        <p:spPr bwMode="auto">
          <a:xfrm>
            <a:off x="107504" y="889000"/>
            <a:ext cx="330411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it-IT" sz="2000" dirty="0" err="1" smtClean="0">
                <a:solidFill>
                  <a:srgbClr val="FFFFFF"/>
                </a:solidFill>
              </a:rPr>
              <a:t>Permanent</a:t>
            </a:r>
            <a:r>
              <a:rPr lang="it-IT" sz="2000" dirty="0" smtClean="0">
                <a:solidFill>
                  <a:srgbClr val="FFFFFF"/>
                </a:solidFill>
              </a:rPr>
              <a:t> </a:t>
            </a:r>
            <a:r>
              <a:rPr lang="it-IT" sz="2000" dirty="0" err="1" smtClean="0">
                <a:solidFill>
                  <a:srgbClr val="FFFFFF"/>
                </a:solidFill>
              </a:rPr>
              <a:t>magnets</a:t>
            </a:r>
            <a:endParaRPr lang="it-IT" sz="2000" dirty="0" smtClean="0">
              <a:solidFill>
                <a:srgbClr val="FFFFFF"/>
              </a:solidFill>
            </a:endParaRPr>
          </a:p>
          <a:p>
            <a:pPr fontAlgn="base">
              <a:spcBef>
                <a:spcPct val="0"/>
              </a:spcBef>
              <a:spcAft>
                <a:spcPct val="0"/>
              </a:spcAft>
            </a:pPr>
            <a:r>
              <a:rPr lang="it-IT" sz="2000" dirty="0" smtClean="0">
                <a:solidFill>
                  <a:srgbClr val="FFFFFF"/>
                </a:solidFill>
              </a:rPr>
              <a:t>Natural </a:t>
            </a:r>
            <a:r>
              <a:rPr lang="it-IT" sz="2000" dirty="0" err="1" smtClean="0">
                <a:solidFill>
                  <a:srgbClr val="FFFFFF"/>
                </a:solidFill>
              </a:rPr>
              <a:t>magnetic</a:t>
            </a:r>
            <a:r>
              <a:rPr lang="it-IT" sz="2000" dirty="0" smtClean="0">
                <a:solidFill>
                  <a:srgbClr val="FFFFFF"/>
                </a:solidFill>
              </a:rPr>
              <a:t> </a:t>
            </a:r>
            <a:r>
              <a:rPr lang="it-IT" sz="2000" dirty="0" err="1" smtClean="0">
                <a:solidFill>
                  <a:srgbClr val="FFFFFF"/>
                </a:solidFill>
              </a:rPr>
              <a:t>materials</a:t>
            </a:r>
            <a:endParaRPr lang="it-IT" sz="2000" dirty="0" smtClean="0">
              <a:solidFill>
                <a:srgbClr val="FFFFFF"/>
              </a:solidFill>
            </a:endParaRPr>
          </a:p>
        </p:txBody>
      </p:sp>
      <p:sp>
        <p:nvSpPr>
          <p:cNvPr id="242695" name="Text Box 7"/>
          <p:cNvSpPr txBox="1">
            <a:spLocks noChangeArrowheads="1"/>
          </p:cNvSpPr>
          <p:nvPr/>
        </p:nvSpPr>
        <p:spPr bwMode="auto">
          <a:xfrm>
            <a:off x="151131" y="3534107"/>
            <a:ext cx="271099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it-IT" sz="2000" dirty="0" err="1" smtClean="0">
                <a:solidFill>
                  <a:srgbClr val="FFFFFF"/>
                </a:solidFill>
              </a:rPr>
              <a:t>Elettromagnets</a:t>
            </a:r>
            <a:endParaRPr lang="it-IT" sz="2000" dirty="0" smtClean="0">
              <a:solidFill>
                <a:srgbClr val="FFFFFF"/>
              </a:solidFill>
            </a:endParaRPr>
          </a:p>
          <a:p>
            <a:pPr fontAlgn="base">
              <a:spcBef>
                <a:spcPct val="0"/>
              </a:spcBef>
              <a:spcAft>
                <a:spcPct val="0"/>
              </a:spcAft>
            </a:pPr>
            <a:r>
              <a:rPr lang="it-IT" dirty="0" err="1" smtClean="0">
                <a:solidFill>
                  <a:srgbClr val="FFFFFF"/>
                </a:solidFill>
              </a:rPr>
              <a:t>Iron</a:t>
            </a:r>
            <a:r>
              <a:rPr lang="it-IT" dirty="0" smtClean="0">
                <a:solidFill>
                  <a:srgbClr val="FFFFFF"/>
                </a:solidFill>
              </a:rPr>
              <a:t> </a:t>
            </a:r>
            <a:r>
              <a:rPr lang="it-IT" dirty="0" err="1" smtClean="0">
                <a:solidFill>
                  <a:srgbClr val="FFFFFF"/>
                </a:solidFill>
              </a:rPr>
              <a:t>surrounded</a:t>
            </a:r>
            <a:r>
              <a:rPr lang="it-IT" dirty="0" smtClean="0">
                <a:solidFill>
                  <a:srgbClr val="FFFFFF"/>
                </a:solidFill>
              </a:rPr>
              <a:t> by coils</a:t>
            </a:r>
          </a:p>
        </p:txBody>
      </p:sp>
      <p:sp>
        <p:nvSpPr>
          <p:cNvPr id="242696" name="Text Box 8"/>
          <p:cNvSpPr txBox="1">
            <a:spLocks noChangeArrowheads="1"/>
          </p:cNvSpPr>
          <p:nvPr/>
        </p:nvSpPr>
        <p:spPr bwMode="auto">
          <a:xfrm>
            <a:off x="3132138" y="260350"/>
            <a:ext cx="22397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it-IT" sz="2400" dirty="0" err="1" smtClean="0">
                <a:solidFill>
                  <a:srgbClr val="FFFFFF"/>
                </a:solidFill>
              </a:rPr>
              <a:t>Magnetic</a:t>
            </a:r>
            <a:r>
              <a:rPr lang="it-IT" sz="2400" dirty="0" smtClean="0">
                <a:solidFill>
                  <a:srgbClr val="FFFFFF"/>
                </a:solidFill>
              </a:rPr>
              <a:t> </a:t>
            </a:r>
            <a:r>
              <a:rPr lang="it-IT" sz="2400" dirty="0" err="1" smtClean="0">
                <a:solidFill>
                  <a:srgbClr val="FFFFFF"/>
                </a:solidFill>
              </a:rPr>
              <a:t>fields</a:t>
            </a:r>
            <a:endParaRPr lang="it-IT" sz="2400" dirty="0" smtClean="0">
              <a:solidFill>
                <a:srgbClr val="FFFFFF"/>
              </a:solidFill>
            </a:endParaRPr>
          </a:p>
        </p:txBody>
      </p:sp>
      <p:pic>
        <p:nvPicPr>
          <p:cNvPr id="24269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37" y="1647273"/>
            <a:ext cx="1944687" cy="142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2698" name="Picture 10" descr="permquad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08679" y="1641351"/>
            <a:ext cx="2425700" cy="1571625"/>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42699" name="Text Box 11"/>
          <p:cNvSpPr txBox="1">
            <a:spLocks noChangeArrowheads="1"/>
          </p:cNvSpPr>
          <p:nvPr/>
        </p:nvSpPr>
        <p:spPr bwMode="auto">
          <a:xfrm>
            <a:off x="4251996" y="889000"/>
            <a:ext cx="186461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it-IT" sz="2000" dirty="0" smtClean="0">
                <a:solidFill>
                  <a:srgbClr val="FFFF00"/>
                </a:solidFill>
              </a:rPr>
              <a:t>In </a:t>
            </a:r>
            <a:r>
              <a:rPr lang="it-IT" sz="2000" dirty="0" err="1" smtClean="0">
                <a:solidFill>
                  <a:srgbClr val="FFFF00"/>
                </a:solidFill>
              </a:rPr>
              <a:t>accelerators</a:t>
            </a:r>
            <a:endParaRPr lang="it-IT" sz="2000" dirty="0" smtClean="0">
              <a:solidFill>
                <a:srgbClr val="FFFF00"/>
              </a:solidFill>
            </a:endParaRPr>
          </a:p>
        </p:txBody>
      </p:sp>
      <p:sp>
        <p:nvSpPr>
          <p:cNvPr id="242700" name="Text Box 12"/>
          <p:cNvSpPr txBox="1">
            <a:spLocks noChangeArrowheads="1"/>
          </p:cNvSpPr>
          <p:nvPr/>
        </p:nvSpPr>
        <p:spPr bwMode="auto">
          <a:xfrm>
            <a:off x="6234379" y="1374279"/>
            <a:ext cx="2565710"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it-IT" sz="2000" dirty="0" err="1" smtClean="0">
                <a:solidFill>
                  <a:srgbClr val="FFFFFF"/>
                </a:solidFill>
              </a:rPr>
              <a:t>Permanent</a:t>
            </a:r>
            <a:r>
              <a:rPr lang="it-IT" sz="2000" dirty="0" smtClean="0">
                <a:solidFill>
                  <a:srgbClr val="FFFFFF"/>
                </a:solidFill>
              </a:rPr>
              <a:t> </a:t>
            </a:r>
            <a:r>
              <a:rPr lang="it-IT" sz="2000" dirty="0" err="1" smtClean="0">
                <a:solidFill>
                  <a:srgbClr val="FFFFFF"/>
                </a:solidFill>
              </a:rPr>
              <a:t>magnet</a:t>
            </a:r>
            <a:r>
              <a:rPr lang="it-IT" sz="2000" dirty="0" smtClean="0">
                <a:solidFill>
                  <a:srgbClr val="FFFFFF"/>
                </a:solidFill>
              </a:rPr>
              <a:t> quadrupoles</a:t>
            </a:r>
          </a:p>
          <a:p>
            <a:pPr algn="ctr" fontAlgn="base">
              <a:spcBef>
                <a:spcPct val="0"/>
              </a:spcBef>
              <a:spcAft>
                <a:spcPct val="0"/>
              </a:spcAft>
            </a:pPr>
            <a:r>
              <a:rPr lang="it-IT" sz="2000" dirty="0" smtClean="0">
                <a:solidFill>
                  <a:srgbClr val="FFFFFF"/>
                </a:solidFill>
              </a:rPr>
              <a:t> </a:t>
            </a:r>
            <a:r>
              <a:rPr lang="it-IT" sz="2000" dirty="0">
                <a:solidFill>
                  <a:srgbClr val="FFFFFF"/>
                </a:solidFill>
              </a:rPr>
              <a:t>S</a:t>
            </a:r>
            <a:r>
              <a:rPr lang="it-IT" sz="2000" dirty="0" smtClean="0">
                <a:solidFill>
                  <a:srgbClr val="FFFFFF"/>
                </a:solidFill>
              </a:rPr>
              <a:t>mall </a:t>
            </a:r>
            <a:r>
              <a:rPr lang="it-IT" sz="2000" dirty="0" err="1" smtClean="0">
                <a:solidFill>
                  <a:srgbClr val="FFFFFF"/>
                </a:solidFill>
              </a:rPr>
              <a:t>dimensions</a:t>
            </a:r>
            <a:endParaRPr lang="it-IT" sz="2000" dirty="0" smtClean="0">
              <a:solidFill>
                <a:srgbClr val="FFFFFF"/>
              </a:solidFill>
            </a:endParaRPr>
          </a:p>
          <a:p>
            <a:pPr algn="ctr" fontAlgn="base">
              <a:spcBef>
                <a:spcPct val="0"/>
              </a:spcBef>
              <a:spcAft>
                <a:spcPct val="0"/>
              </a:spcAft>
            </a:pPr>
            <a:r>
              <a:rPr lang="it-IT" sz="2000" dirty="0" smtClean="0">
                <a:solidFill>
                  <a:srgbClr val="FFFFFF"/>
                </a:solidFill>
              </a:rPr>
              <a:t>No </a:t>
            </a:r>
            <a:r>
              <a:rPr lang="it-IT" sz="2000" dirty="0" err="1" smtClean="0">
                <a:solidFill>
                  <a:srgbClr val="FFFFFF"/>
                </a:solidFill>
              </a:rPr>
              <a:t>flexibility</a:t>
            </a:r>
            <a:endParaRPr lang="it-IT" sz="2000" dirty="0" smtClean="0">
              <a:solidFill>
                <a:srgbClr val="FFFFFF"/>
              </a:solidFill>
            </a:endParaRPr>
          </a:p>
          <a:p>
            <a:pPr algn="ctr" fontAlgn="base">
              <a:spcBef>
                <a:spcPct val="0"/>
              </a:spcBef>
              <a:spcAft>
                <a:spcPct val="0"/>
              </a:spcAft>
            </a:pPr>
            <a:endParaRPr lang="it-IT" sz="2400" dirty="0" smtClean="0">
              <a:solidFill>
                <a:srgbClr val="FFFFFF"/>
              </a:solidFill>
            </a:endParaRPr>
          </a:p>
        </p:txBody>
      </p:sp>
      <p:sp>
        <p:nvSpPr>
          <p:cNvPr id="242702" name="Text Box 14"/>
          <p:cNvSpPr txBox="1">
            <a:spLocks noChangeArrowheads="1"/>
          </p:cNvSpPr>
          <p:nvPr/>
        </p:nvSpPr>
        <p:spPr bwMode="auto">
          <a:xfrm>
            <a:off x="3347344" y="3534107"/>
            <a:ext cx="3744936" cy="830997"/>
          </a:xfrm>
          <a:prstGeom prst="rect">
            <a:avLst/>
          </a:prstGeom>
          <a:solidFill>
            <a:schemeClr val="bg1">
              <a:lumMod val="50000"/>
              <a:lumOff val="50000"/>
            </a:schemeClr>
          </a:solidFill>
          <a:ln>
            <a:noFill/>
          </a:ln>
          <a:effectLst/>
          <a:extLst/>
        </p:spPr>
        <p:txBody>
          <a:bodyPr wrap="none">
            <a:spAutoFit/>
          </a:bodyPr>
          <a:lstStyle/>
          <a:p>
            <a:pPr fontAlgn="base">
              <a:spcBef>
                <a:spcPct val="0"/>
              </a:spcBef>
              <a:spcAft>
                <a:spcPct val="0"/>
              </a:spcAft>
            </a:pPr>
            <a:r>
              <a:rPr lang="it-IT" sz="2400" dirty="0" err="1" smtClean="0">
                <a:solidFill>
                  <a:srgbClr val="FFFFFF"/>
                </a:solidFill>
              </a:rPr>
              <a:t>Electromagnetic</a:t>
            </a:r>
            <a:r>
              <a:rPr lang="it-IT" sz="2400" dirty="0" smtClean="0">
                <a:solidFill>
                  <a:srgbClr val="FFFFFF"/>
                </a:solidFill>
              </a:rPr>
              <a:t> </a:t>
            </a:r>
            <a:r>
              <a:rPr lang="it-IT" sz="2400" dirty="0" err="1" smtClean="0">
                <a:solidFill>
                  <a:srgbClr val="FFFFFF"/>
                </a:solidFill>
              </a:rPr>
              <a:t>magnets</a:t>
            </a:r>
            <a:r>
              <a:rPr lang="it-IT" sz="2400" dirty="0" smtClean="0">
                <a:solidFill>
                  <a:srgbClr val="FFFFFF"/>
                </a:solidFill>
              </a:rPr>
              <a:t>,</a:t>
            </a:r>
          </a:p>
          <a:p>
            <a:pPr fontAlgn="base">
              <a:spcBef>
                <a:spcPct val="0"/>
              </a:spcBef>
              <a:spcAft>
                <a:spcPct val="0"/>
              </a:spcAft>
            </a:pPr>
            <a:r>
              <a:rPr lang="it-IT" sz="2400" dirty="0" smtClean="0">
                <a:solidFill>
                  <a:srgbClr val="FFFFFF"/>
                </a:solidFill>
              </a:rPr>
              <a:t>B </a:t>
            </a:r>
            <a:r>
              <a:rPr lang="it-IT" sz="2400" dirty="0" err="1" smtClean="0">
                <a:solidFill>
                  <a:srgbClr val="FFFFFF"/>
                </a:solidFill>
              </a:rPr>
              <a:t>tuned</a:t>
            </a:r>
            <a:r>
              <a:rPr lang="it-IT" sz="2400" dirty="0" smtClean="0">
                <a:solidFill>
                  <a:srgbClr val="FFFFFF"/>
                </a:solidFill>
              </a:rPr>
              <a:t> by </a:t>
            </a:r>
            <a:r>
              <a:rPr lang="it-IT" sz="2400" dirty="0" err="1" smtClean="0">
                <a:solidFill>
                  <a:srgbClr val="FFFFFF"/>
                </a:solidFill>
              </a:rPr>
              <a:t>current</a:t>
            </a:r>
            <a:r>
              <a:rPr lang="it-IT" sz="2400" dirty="0" smtClean="0">
                <a:solidFill>
                  <a:srgbClr val="FFFFFF"/>
                </a:solidFill>
              </a:rPr>
              <a:t> in coils</a:t>
            </a:r>
          </a:p>
        </p:txBody>
      </p:sp>
    </p:spTree>
    <p:extLst>
      <p:ext uri="{BB962C8B-B14F-4D97-AF65-F5344CB8AC3E}">
        <p14:creationId xmlns:p14="http://schemas.microsoft.com/office/powerpoint/2010/main" val="15733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3572" y="2852936"/>
            <a:ext cx="5570756" cy="646331"/>
          </a:xfrm>
          <a:prstGeom prst="rect">
            <a:avLst/>
          </a:prstGeom>
          <a:noFill/>
        </p:spPr>
        <p:txBody>
          <a:bodyPr wrap="none" rtlCol="0">
            <a:spAutoFit/>
          </a:bodyPr>
          <a:lstStyle/>
          <a:p>
            <a:r>
              <a:rPr lang="en-US" sz="3600" dirty="0" smtClean="0">
                <a:solidFill>
                  <a:schemeClr val="bg1">
                    <a:lumMod val="75000"/>
                    <a:lumOff val="25000"/>
                  </a:schemeClr>
                </a:solidFill>
              </a:rPr>
              <a:t>Main types of accelerators</a:t>
            </a:r>
            <a:endParaRPr lang="en-US" sz="3600" dirty="0">
              <a:solidFill>
                <a:schemeClr val="bg1">
                  <a:lumMod val="75000"/>
                  <a:lumOff val="25000"/>
                </a:schemeClr>
              </a:solidFill>
            </a:endParaRPr>
          </a:p>
        </p:txBody>
      </p:sp>
    </p:spTree>
    <p:extLst>
      <p:ext uri="{BB962C8B-B14F-4D97-AF65-F5344CB8AC3E}">
        <p14:creationId xmlns:p14="http://schemas.microsoft.com/office/powerpoint/2010/main" val="24666037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384847" y="-27384"/>
            <a:ext cx="7151958" cy="461665"/>
          </a:xfrm>
          <a:prstGeom prst="rect">
            <a:avLst/>
          </a:prstGeom>
          <a:noFill/>
        </p:spPr>
        <p:txBody>
          <a:bodyPr wrap="none" rtlCol="0">
            <a:spAutoFit/>
          </a:bodyPr>
          <a:lstStyle/>
          <a:p>
            <a:r>
              <a:rPr lang="it-IT" sz="2400" dirty="0" smtClean="0">
                <a:solidFill>
                  <a:srgbClr val="FFFFFF"/>
                </a:solidFill>
              </a:rPr>
              <a:t>Linear Accelerators : </a:t>
            </a:r>
            <a:r>
              <a:rPr lang="it-IT" sz="2400" dirty="0">
                <a:solidFill>
                  <a:schemeClr val="tx1">
                    <a:lumMod val="95000"/>
                  </a:schemeClr>
                </a:solidFill>
              </a:rPr>
              <a:t>Series of </a:t>
            </a:r>
            <a:r>
              <a:rPr lang="it-IT" sz="2400" dirty="0" err="1">
                <a:solidFill>
                  <a:schemeClr val="tx1">
                    <a:lumMod val="95000"/>
                  </a:schemeClr>
                </a:solidFill>
              </a:rPr>
              <a:t>accelerating</a:t>
            </a:r>
            <a:r>
              <a:rPr lang="it-IT" sz="2400" dirty="0">
                <a:solidFill>
                  <a:schemeClr val="tx1">
                    <a:lumMod val="95000"/>
                  </a:schemeClr>
                </a:solidFill>
              </a:rPr>
              <a:t> </a:t>
            </a:r>
            <a:r>
              <a:rPr lang="it-IT" sz="2400" dirty="0" err="1">
                <a:solidFill>
                  <a:schemeClr val="tx1">
                    <a:lumMod val="95000"/>
                  </a:schemeClr>
                </a:solidFill>
              </a:rPr>
              <a:t>cavities</a:t>
            </a:r>
            <a:endParaRPr lang="en-GB" sz="2400" dirty="0">
              <a:solidFill>
                <a:srgbClr val="FFFFFF"/>
              </a:solidFill>
            </a:endParaRPr>
          </a:p>
        </p:txBody>
      </p:sp>
      <p:pic>
        <p:nvPicPr>
          <p:cNvPr id="4098" name="Picture 2" descr="https://upload.wikimedia.org/wikipedia/commons/thumb/3/39/Wideroe_linac_de.svg/800px-Wideroe_linac_d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951023"/>
            <a:ext cx="3548131" cy="22308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lbl.gov/Science-Articles/Archive/sabl/2005/March/assets/TESLA_lina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1" y="3429000"/>
            <a:ext cx="3548131" cy="2696581"/>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395536" y="1064230"/>
            <a:ext cx="4176464" cy="5355312"/>
          </a:xfrm>
          <a:prstGeom prst="rect">
            <a:avLst/>
          </a:prstGeom>
          <a:noFill/>
        </p:spPr>
        <p:txBody>
          <a:bodyPr wrap="square" rtlCol="0">
            <a:spAutoFit/>
          </a:bodyPr>
          <a:lstStyle/>
          <a:p>
            <a:r>
              <a:rPr lang="en-GB" dirty="0" smtClean="0">
                <a:solidFill>
                  <a:srgbClr val="FFFFFF"/>
                </a:solidFill>
              </a:rPr>
              <a:t>Idea and first prototypes in the’30s, (</a:t>
            </a:r>
            <a:r>
              <a:rPr lang="en-GB" dirty="0">
                <a:solidFill>
                  <a:srgbClr val="FFFF00"/>
                </a:solidFill>
              </a:rPr>
              <a:t>drift </a:t>
            </a:r>
            <a:r>
              <a:rPr lang="en-GB" dirty="0" smtClean="0">
                <a:solidFill>
                  <a:srgbClr val="FFFF00"/>
                </a:solidFill>
              </a:rPr>
              <a:t>tubes </a:t>
            </a:r>
            <a:r>
              <a:rPr lang="en-GB" dirty="0">
                <a:solidFill>
                  <a:srgbClr val="FFFF00"/>
                </a:solidFill>
              </a:rPr>
              <a:t>suspended in a non-conducting tube </a:t>
            </a:r>
            <a:r>
              <a:rPr lang="en-GB" dirty="0" smtClean="0">
                <a:solidFill>
                  <a:srgbClr val="FFFF00"/>
                </a:solidFill>
              </a:rPr>
              <a:t> </a:t>
            </a:r>
            <a:r>
              <a:rPr lang="en-GB" dirty="0">
                <a:solidFill>
                  <a:srgbClr val="FFFFFF"/>
                </a:solidFill>
              </a:rPr>
              <a:t>by </a:t>
            </a:r>
            <a:r>
              <a:rPr lang="en-GB" dirty="0" err="1" smtClean="0">
                <a:solidFill>
                  <a:srgbClr val="FFFF00"/>
                </a:solidFill>
              </a:rPr>
              <a:t>Wideroe</a:t>
            </a:r>
            <a:r>
              <a:rPr lang="en-GB" dirty="0" smtClean="0">
                <a:solidFill>
                  <a:srgbClr val="FFFF00"/>
                </a:solidFill>
              </a:rPr>
              <a:t>,</a:t>
            </a:r>
            <a:r>
              <a:rPr lang="en-GB" dirty="0">
                <a:solidFill>
                  <a:srgbClr val="FFFF00"/>
                </a:solidFill>
              </a:rPr>
              <a:t> Particles gaining energy in the </a:t>
            </a:r>
            <a:r>
              <a:rPr lang="en-GB" dirty="0" smtClean="0">
                <a:solidFill>
                  <a:srgbClr val="FFFF00"/>
                </a:solidFill>
              </a:rPr>
              <a:t>gaps)</a:t>
            </a:r>
            <a:r>
              <a:rPr lang="en-GB" dirty="0" smtClean="0">
                <a:solidFill>
                  <a:srgbClr val="FFFFFF"/>
                </a:solidFill>
              </a:rPr>
              <a:t>. Only low frequency </a:t>
            </a:r>
            <a:r>
              <a:rPr lang="en-GB" dirty="0" err="1" smtClean="0">
                <a:solidFill>
                  <a:srgbClr val="FFFFFF"/>
                </a:solidFill>
              </a:rPr>
              <a:t>rf</a:t>
            </a:r>
            <a:r>
              <a:rPr lang="en-GB" dirty="0" smtClean="0">
                <a:solidFill>
                  <a:srgbClr val="FFFFFF"/>
                </a:solidFill>
              </a:rPr>
              <a:t> power was available (kHz regime). Need of very long structures.</a:t>
            </a:r>
          </a:p>
          <a:p>
            <a:endParaRPr lang="en-GB" dirty="0" smtClean="0">
              <a:solidFill>
                <a:srgbClr val="FFFFFF"/>
              </a:solidFill>
            </a:endParaRPr>
          </a:p>
          <a:p>
            <a:r>
              <a:rPr lang="en-GB" dirty="0" smtClean="0">
                <a:solidFill>
                  <a:srgbClr val="FFFFFF"/>
                </a:solidFill>
              </a:rPr>
              <a:t>Klystrons development during World War II: high frequency </a:t>
            </a:r>
            <a:r>
              <a:rPr lang="en-GB" dirty="0" err="1" smtClean="0">
                <a:solidFill>
                  <a:srgbClr val="FFFFFF"/>
                </a:solidFill>
              </a:rPr>
              <a:t>rf</a:t>
            </a:r>
            <a:r>
              <a:rPr lang="en-GB" dirty="0" smtClean="0">
                <a:solidFill>
                  <a:srgbClr val="FFFFFF"/>
                </a:solidFill>
              </a:rPr>
              <a:t> (up to GHz)</a:t>
            </a:r>
          </a:p>
          <a:p>
            <a:r>
              <a:rPr lang="en-GB" dirty="0" smtClean="0">
                <a:solidFill>
                  <a:srgbClr val="FFFF00"/>
                </a:solidFill>
              </a:rPr>
              <a:t>DTL: Drift Tube </a:t>
            </a:r>
            <a:r>
              <a:rPr lang="en-GB" dirty="0" err="1" smtClean="0">
                <a:solidFill>
                  <a:srgbClr val="FFFF00"/>
                </a:solidFill>
              </a:rPr>
              <a:t>Linac</a:t>
            </a:r>
            <a:r>
              <a:rPr lang="en-GB" dirty="0" smtClean="0">
                <a:solidFill>
                  <a:srgbClr val="FFFF00"/>
                </a:solidFill>
              </a:rPr>
              <a:t>. </a:t>
            </a:r>
            <a:r>
              <a:rPr lang="en-GB" dirty="0" smtClean="0">
                <a:solidFill>
                  <a:srgbClr val="FFFFFF"/>
                </a:solidFill>
              </a:rPr>
              <a:t>Alvarez in the ‘50 developed the ‘Alvarez type’, using conducting waveguides.</a:t>
            </a:r>
          </a:p>
          <a:p>
            <a:endParaRPr lang="en-GB" dirty="0" smtClean="0">
              <a:solidFill>
                <a:srgbClr val="FFFFFF"/>
              </a:solidFill>
            </a:endParaRPr>
          </a:p>
          <a:p>
            <a:r>
              <a:rPr lang="en-GB" dirty="0" smtClean="0">
                <a:solidFill>
                  <a:srgbClr val="FFFFFF"/>
                </a:solidFill>
              </a:rPr>
              <a:t>Today most powerful Linacs based on SC cavities, both for e-, or p</a:t>
            </a:r>
          </a:p>
          <a:p>
            <a:endParaRPr lang="en-GB" dirty="0">
              <a:solidFill>
                <a:srgbClr val="FFFFFF"/>
              </a:solidFill>
            </a:endParaRPr>
          </a:p>
          <a:p>
            <a:endParaRPr lang="en-GB" dirty="0" smtClean="0">
              <a:solidFill>
                <a:srgbClr val="FFFFFF"/>
              </a:solidFill>
            </a:endParaRPr>
          </a:p>
          <a:p>
            <a:endParaRPr lang="en-GB" dirty="0" smtClean="0">
              <a:solidFill>
                <a:srgbClr val="FFFFFF"/>
              </a:solidFill>
            </a:endParaRPr>
          </a:p>
          <a:p>
            <a:r>
              <a:rPr lang="en-GB" dirty="0" smtClean="0">
                <a:solidFill>
                  <a:srgbClr val="FFFFFF"/>
                </a:solidFill>
              </a:rPr>
              <a:t> </a:t>
            </a:r>
            <a:endParaRPr lang="en-GB" dirty="0">
              <a:solidFill>
                <a:srgbClr val="FFFFFF"/>
              </a:solidFill>
            </a:endParaRPr>
          </a:p>
        </p:txBody>
      </p:sp>
    </p:spTree>
    <p:extLst>
      <p:ext uri="{BB962C8B-B14F-4D97-AF65-F5344CB8AC3E}">
        <p14:creationId xmlns:p14="http://schemas.microsoft.com/office/powerpoint/2010/main" val="10215722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lhc-closer.es/img/subidas/3_2_1_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4935" y="1196752"/>
            <a:ext cx="4529065" cy="32136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19672" y="97468"/>
            <a:ext cx="3485249" cy="523220"/>
          </a:xfrm>
          <a:prstGeom prst="rect">
            <a:avLst/>
          </a:prstGeom>
          <a:noFill/>
        </p:spPr>
        <p:txBody>
          <a:bodyPr wrap="none" rtlCol="0">
            <a:spAutoFit/>
          </a:bodyPr>
          <a:lstStyle/>
          <a:p>
            <a:r>
              <a:rPr lang="en-US" sz="2800" dirty="0" smtClean="0"/>
              <a:t>Circular accelerators</a:t>
            </a:r>
            <a:endParaRPr lang="en-US" sz="2800" dirty="0"/>
          </a:p>
        </p:txBody>
      </p:sp>
      <p:pic>
        <p:nvPicPr>
          <p:cNvPr id="32772" name="Picture 4" descr="http://www.scidacreview.org/0601/html/acc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96752"/>
            <a:ext cx="4255515" cy="32058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24128" y="764704"/>
            <a:ext cx="1999265" cy="461665"/>
          </a:xfrm>
          <a:prstGeom prst="rect">
            <a:avLst/>
          </a:prstGeom>
          <a:noFill/>
        </p:spPr>
        <p:txBody>
          <a:bodyPr wrap="none" rtlCol="0">
            <a:spAutoFit/>
          </a:bodyPr>
          <a:lstStyle/>
          <a:p>
            <a:r>
              <a:rPr lang="en-US" sz="2400" dirty="0" smtClean="0">
                <a:solidFill>
                  <a:schemeClr val="bg1">
                    <a:lumMod val="85000"/>
                    <a:lumOff val="15000"/>
                  </a:schemeClr>
                </a:solidFill>
              </a:rPr>
              <a:t>Synchrotrons</a:t>
            </a:r>
            <a:endParaRPr lang="en-US" dirty="0">
              <a:solidFill>
                <a:schemeClr val="bg1">
                  <a:lumMod val="85000"/>
                  <a:lumOff val="15000"/>
                </a:schemeClr>
              </a:solidFill>
            </a:endParaRPr>
          </a:p>
        </p:txBody>
      </p:sp>
      <p:sp>
        <p:nvSpPr>
          <p:cNvPr id="7" name="TextBox 6"/>
          <p:cNvSpPr txBox="1"/>
          <p:nvPr/>
        </p:nvSpPr>
        <p:spPr>
          <a:xfrm>
            <a:off x="1347631" y="764704"/>
            <a:ext cx="1640193" cy="461665"/>
          </a:xfrm>
          <a:prstGeom prst="rect">
            <a:avLst/>
          </a:prstGeom>
          <a:solidFill>
            <a:schemeClr val="tx1">
              <a:lumMod val="85000"/>
            </a:schemeClr>
          </a:solidFill>
        </p:spPr>
        <p:txBody>
          <a:bodyPr wrap="none" rtlCol="0">
            <a:spAutoFit/>
          </a:bodyPr>
          <a:lstStyle/>
          <a:p>
            <a:r>
              <a:rPr lang="en-US" sz="2400" dirty="0" smtClean="0">
                <a:solidFill>
                  <a:schemeClr val="bg1">
                    <a:lumMod val="85000"/>
                    <a:lumOff val="15000"/>
                  </a:schemeClr>
                </a:solidFill>
              </a:rPr>
              <a:t>Cyclotrons</a:t>
            </a:r>
            <a:endParaRPr lang="en-US" sz="2400" dirty="0">
              <a:solidFill>
                <a:schemeClr val="bg1">
                  <a:lumMod val="85000"/>
                  <a:lumOff val="15000"/>
                </a:schemeClr>
              </a:solidFill>
            </a:endParaRPr>
          </a:p>
        </p:txBody>
      </p:sp>
      <p:sp>
        <p:nvSpPr>
          <p:cNvPr id="8" name="CasellaDiTesto 2"/>
          <p:cNvSpPr txBox="1"/>
          <p:nvPr/>
        </p:nvSpPr>
        <p:spPr>
          <a:xfrm>
            <a:off x="286598" y="4699010"/>
            <a:ext cx="3853354" cy="2031325"/>
          </a:xfrm>
          <a:prstGeom prst="rect">
            <a:avLst/>
          </a:prstGeom>
          <a:noFill/>
        </p:spPr>
        <p:txBody>
          <a:bodyPr wrap="square" rtlCol="0">
            <a:spAutoFit/>
          </a:bodyPr>
          <a:lstStyle/>
          <a:p>
            <a:r>
              <a:rPr lang="it-IT" dirty="0" err="1" smtClean="0">
                <a:solidFill>
                  <a:schemeClr val="bg1"/>
                </a:solidFill>
              </a:rPr>
              <a:t>Invented</a:t>
            </a:r>
            <a:r>
              <a:rPr lang="it-IT" dirty="0" smtClean="0">
                <a:solidFill>
                  <a:schemeClr val="bg1"/>
                </a:solidFill>
              </a:rPr>
              <a:t> by Ernest Lawrence in the ’30.</a:t>
            </a:r>
          </a:p>
          <a:p>
            <a:r>
              <a:rPr lang="it-IT" dirty="0" err="1" smtClean="0">
                <a:solidFill>
                  <a:schemeClr val="bg1"/>
                </a:solidFill>
              </a:rPr>
              <a:t>Bend</a:t>
            </a:r>
            <a:r>
              <a:rPr lang="it-IT" dirty="0" smtClean="0">
                <a:solidFill>
                  <a:schemeClr val="bg1"/>
                </a:solidFill>
              </a:rPr>
              <a:t> and accelerate with </a:t>
            </a:r>
            <a:r>
              <a:rPr lang="en-US" dirty="0" smtClean="0">
                <a:solidFill>
                  <a:schemeClr val="bg1">
                    <a:lumMod val="85000"/>
                    <a:lumOff val="15000"/>
                  </a:schemeClr>
                </a:solidFill>
              </a:rPr>
              <a:t>constant </a:t>
            </a:r>
            <a:r>
              <a:rPr lang="en-US" dirty="0">
                <a:solidFill>
                  <a:schemeClr val="bg1">
                    <a:lumMod val="85000"/>
                    <a:lumOff val="15000"/>
                  </a:schemeClr>
                </a:solidFill>
              </a:rPr>
              <a:t>revolution </a:t>
            </a:r>
            <a:r>
              <a:rPr lang="en-US" dirty="0" smtClean="0">
                <a:solidFill>
                  <a:schemeClr val="bg1">
                    <a:lumMod val="85000"/>
                    <a:lumOff val="15000"/>
                  </a:schemeClr>
                </a:solidFill>
              </a:rPr>
              <a:t>frequency.</a:t>
            </a:r>
          </a:p>
          <a:p>
            <a:r>
              <a:rPr lang="en-US" dirty="0" smtClean="0">
                <a:solidFill>
                  <a:schemeClr val="bg1">
                    <a:lumMod val="85000"/>
                    <a:lumOff val="15000"/>
                  </a:schemeClr>
                </a:solidFill>
              </a:rPr>
              <a:t>Nuclear physics, particle therapy,..</a:t>
            </a:r>
          </a:p>
          <a:p>
            <a:endParaRPr lang="en-US" dirty="0" smtClean="0">
              <a:solidFill>
                <a:schemeClr val="bg1">
                  <a:lumMod val="85000"/>
                  <a:lumOff val="15000"/>
                </a:schemeClr>
              </a:solidFill>
            </a:endParaRPr>
          </a:p>
          <a:p>
            <a:endParaRPr lang="en-US" dirty="0">
              <a:solidFill>
                <a:schemeClr val="bg1">
                  <a:lumMod val="85000"/>
                  <a:lumOff val="15000"/>
                </a:schemeClr>
              </a:solidFill>
            </a:endParaRPr>
          </a:p>
        </p:txBody>
      </p:sp>
      <p:sp>
        <p:nvSpPr>
          <p:cNvPr id="9" name="Rettangolo 3"/>
          <p:cNvSpPr/>
          <p:nvPr/>
        </p:nvSpPr>
        <p:spPr>
          <a:xfrm>
            <a:off x="4481938" y="4437112"/>
            <a:ext cx="4662061" cy="2160591"/>
          </a:xfrm>
          <a:prstGeom prst="rect">
            <a:avLst/>
          </a:prstGeom>
          <a:solidFill>
            <a:srgbClr val="CECEEF">
              <a:alpha val="16863"/>
            </a:srgbClr>
          </a:solidFill>
          <a:ln>
            <a:noFill/>
          </a:ln>
        </p:spPr>
        <p:txBody>
          <a:bodyPr wrap="square">
            <a:spAutoFit/>
          </a:bodyPr>
          <a:lstStyle/>
          <a:p>
            <a:pPr algn="just">
              <a:spcBef>
                <a:spcPct val="20000"/>
              </a:spcBef>
            </a:pPr>
            <a:r>
              <a:rPr lang="it-IT" altLang="en-US" sz="1600" dirty="0" smtClean="0">
                <a:solidFill>
                  <a:schemeClr val="accent2"/>
                </a:solidFill>
                <a:latin typeface="Tahoma" pitchFamily="34" charset="0"/>
              </a:rPr>
              <a:t>M. </a:t>
            </a:r>
            <a:r>
              <a:rPr lang="it-IT" altLang="en-US" sz="1600" dirty="0" err="1" smtClean="0">
                <a:solidFill>
                  <a:schemeClr val="accent2"/>
                </a:solidFill>
                <a:latin typeface="Tahoma" pitchFamily="34" charset="0"/>
              </a:rPr>
              <a:t>Oliphant</a:t>
            </a:r>
            <a:r>
              <a:rPr lang="it-IT" altLang="en-US" sz="1600" dirty="0" smtClean="0">
                <a:solidFill>
                  <a:schemeClr val="accent2"/>
                </a:solidFill>
                <a:latin typeface="Tahoma" pitchFamily="34" charset="0"/>
              </a:rPr>
              <a:t>, in </a:t>
            </a:r>
            <a:r>
              <a:rPr lang="it-IT" altLang="en-US" sz="1600" dirty="0" smtClean="0">
                <a:solidFill>
                  <a:schemeClr val="accent2"/>
                </a:solidFill>
                <a:latin typeface="Tahoma" pitchFamily="34" charset="0"/>
              </a:rPr>
              <a:t>the </a:t>
            </a:r>
            <a:r>
              <a:rPr lang="it-IT" altLang="en-US" sz="1600" dirty="0" err="1" smtClean="0">
                <a:solidFill>
                  <a:schemeClr val="accent2"/>
                </a:solidFill>
                <a:latin typeface="Tahoma" pitchFamily="34" charset="0"/>
              </a:rPr>
              <a:t>forties</a:t>
            </a:r>
            <a:r>
              <a:rPr lang="it-IT" altLang="en-US" sz="1600" dirty="0">
                <a:solidFill>
                  <a:schemeClr val="accent2"/>
                </a:solidFill>
                <a:latin typeface="Tahoma" pitchFamily="34" charset="0"/>
              </a:rPr>
              <a:t>,</a:t>
            </a:r>
            <a:r>
              <a:rPr lang="it-IT" altLang="en-US" sz="1600" dirty="0" smtClean="0">
                <a:solidFill>
                  <a:schemeClr val="accent2"/>
                </a:solidFill>
                <a:latin typeface="Tahoma" pitchFamily="34" charset="0"/>
              </a:rPr>
              <a:t> </a:t>
            </a:r>
            <a:r>
              <a:rPr lang="it-IT" altLang="en-US" sz="1600" dirty="0" err="1" smtClean="0">
                <a:solidFill>
                  <a:schemeClr val="accent2"/>
                </a:solidFill>
                <a:latin typeface="Tahoma" pitchFamily="34" charset="0"/>
              </a:rPr>
              <a:t>joined</a:t>
            </a:r>
            <a:r>
              <a:rPr lang="it-IT" altLang="en-US" sz="1600" dirty="0" smtClean="0">
                <a:solidFill>
                  <a:schemeClr val="accent2"/>
                </a:solidFill>
                <a:latin typeface="Tahoma" pitchFamily="34" charset="0"/>
              </a:rPr>
              <a:t> </a:t>
            </a:r>
            <a:r>
              <a:rPr lang="it-IT" altLang="en-US" sz="1600" dirty="0" err="1" smtClean="0">
                <a:solidFill>
                  <a:schemeClr val="accent2"/>
                </a:solidFill>
                <a:latin typeface="Tahoma" pitchFamily="34" charset="0"/>
              </a:rPr>
              <a:t>three</a:t>
            </a:r>
            <a:r>
              <a:rPr lang="it-IT" altLang="en-US" sz="1600" dirty="0" smtClean="0">
                <a:solidFill>
                  <a:schemeClr val="accent2"/>
                </a:solidFill>
                <a:latin typeface="Tahoma" pitchFamily="34" charset="0"/>
              </a:rPr>
              <a:t> </a:t>
            </a:r>
            <a:r>
              <a:rPr lang="it-IT" altLang="en-US" sz="1600" dirty="0" err="1" smtClean="0">
                <a:solidFill>
                  <a:schemeClr val="accent2"/>
                </a:solidFill>
                <a:latin typeface="Tahoma" pitchFamily="34" charset="0"/>
              </a:rPr>
              <a:t>ideas</a:t>
            </a:r>
            <a:r>
              <a:rPr lang="it-IT" altLang="en-US" sz="1600" dirty="0" smtClean="0">
                <a:solidFill>
                  <a:schemeClr val="accent2"/>
                </a:solidFill>
                <a:latin typeface="Tahoma" pitchFamily="34" charset="0"/>
              </a:rPr>
              <a:t> in a single </a:t>
            </a:r>
            <a:r>
              <a:rPr lang="it-IT" altLang="en-US" sz="1600" dirty="0" err="1" smtClean="0">
                <a:solidFill>
                  <a:schemeClr val="accent2"/>
                </a:solidFill>
                <a:latin typeface="Tahoma" pitchFamily="34" charset="0"/>
              </a:rPr>
              <a:t>concept</a:t>
            </a:r>
            <a:r>
              <a:rPr lang="it-IT" altLang="en-US" sz="1600" dirty="0" smtClean="0">
                <a:solidFill>
                  <a:schemeClr val="accent2"/>
                </a:solidFill>
                <a:latin typeface="Tahoma" pitchFamily="34" charset="0"/>
              </a:rPr>
              <a:t>: the </a:t>
            </a:r>
            <a:r>
              <a:rPr lang="it-IT" altLang="en-US" sz="1600" dirty="0" err="1" smtClean="0">
                <a:solidFill>
                  <a:schemeClr val="accent2"/>
                </a:solidFill>
                <a:latin typeface="Tahoma" pitchFamily="34" charset="0"/>
              </a:rPr>
              <a:t>sinchrotron</a:t>
            </a:r>
            <a:r>
              <a:rPr lang="it-IT" altLang="en-US" sz="1600" dirty="0" smtClean="0">
                <a:solidFill>
                  <a:schemeClr val="accent2"/>
                </a:solidFill>
                <a:latin typeface="Tahoma" pitchFamily="34" charset="0"/>
              </a:rPr>
              <a:t>. Accelerate with </a:t>
            </a:r>
            <a:r>
              <a:rPr lang="it-IT" altLang="en-US" sz="1600" dirty="0" err="1" smtClean="0">
                <a:solidFill>
                  <a:schemeClr val="accent2"/>
                </a:solidFill>
                <a:latin typeface="Tahoma" pitchFamily="34" charset="0"/>
              </a:rPr>
              <a:t>rf</a:t>
            </a:r>
            <a:r>
              <a:rPr lang="it-IT" altLang="en-US" sz="1600" dirty="0" smtClean="0">
                <a:solidFill>
                  <a:schemeClr val="accent2"/>
                </a:solidFill>
                <a:latin typeface="Tahoma" pitchFamily="34" charset="0"/>
              </a:rPr>
              <a:t> </a:t>
            </a:r>
            <a:r>
              <a:rPr lang="it-IT" altLang="en-US" sz="1600" dirty="0" err="1" smtClean="0">
                <a:solidFill>
                  <a:schemeClr val="accent2"/>
                </a:solidFill>
                <a:latin typeface="Tahoma" pitchFamily="34" charset="0"/>
              </a:rPr>
              <a:t>cavities</a:t>
            </a:r>
            <a:r>
              <a:rPr lang="it-IT" altLang="en-US" sz="1600" dirty="0" smtClean="0">
                <a:solidFill>
                  <a:schemeClr val="accent2"/>
                </a:solidFill>
                <a:latin typeface="Tahoma" pitchFamily="34" charset="0"/>
              </a:rPr>
              <a:t>, </a:t>
            </a:r>
            <a:r>
              <a:rPr lang="it-IT" altLang="en-US" sz="1600" dirty="0" err="1" smtClean="0">
                <a:solidFill>
                  <a:schemeClr val="accent2"/>
                </a:solidFill>
                <a:latin typeface="Tahoma" pitchFamily="34" charset="0"/>
              </a:rPr>
              <a:t>change</a:t>
            </a:r>
            <a:r>
              <a:rPr lang="it-IT" altLang="en-US" sz="1600" dirty="0" smtClean="0">
                <a:solidFill>
                  <a:schemeClr val="accent2"/>
                </a:solidFill>
                <a:latin typeface="Tahoma" pitchFamily="34" charset="0"/>
              </a:rPr>
              <a:t> the </a:t>
            </a:r>
            <a:r>
              <a:rPr lang="it-IT" altLang="en-US" sz="1600" dirty="0" err="1" smtClean="0">
                <a:solidFill>
                  <a:schemeClr val="accent2"/>
                </a:solidFill>
                <a:latin typeface="Tahoma" pitchFamily="34" charset="0"/>
              </a:rPr>
              <a:t>frequency</a:t>
            </a:r>
            <a:r>
              <a:rPr lang="it-IT" altLang="en-US" sz="1600" dirty="0" smtClean="0">
                <a:solidFill>
                  <a:schemeClr val="accent2"/>
                </a:solidFill>
                <a:latin typeface="Tahoma" pitchFamily="34" charset="0"/>
              </a:rPr>
              <a:t>, </a:t>
            </a:r>
            <a:r>
              <a:rPr lang="it-IT" altLang="en-US" sz="1600" dirty="0" err="1" smtClean="0">
                <a:solidFill>
                  <a:schemeClr val="accent2"/>
                </a:solidFill>
                <a:latin typeface="Tahoma" pitchFamily="34" charset="0"/>
              </a:rPr>
              <a:t>pulse</a:t>
            </a:r>
            <a:r>
              <a:rPr lang="it-IT" altLang="en-US" sz="1600" dirty="0" smtClean="0">
                <a:solidFill>
                  <a:schemeClr val="accent2"/>
                </a:solidFill>
                <a:latin typeface="Tahoma" pitchFamily="34" charset="0"/>
              </a:rPr>
              <a:t> the </a:t>
            </a:r>
            <a:r>
              <a:rPr lang="it-IT" altLang="en-US" sz="1600" dirty="0" err="1" smtClean="0">
                <a:solidFill>
                  <a:schemeClr val="accent2"/>
                </a:solidFill>
                <a:latin typeface="Tahoma" pitchFamily="34" charset="0"/>
              </a:rPr>
              <a:t>magnets</a:t>
            </a:r>
            <a:r>
              <a:rPr lang="it-IT" altLang="en-US" sz="1600" dirty="0" smtClean="0">
                <a:solidFill>
                  <a:schemeClr val="accent2"/>
                </a:solidFill>
                <a:latin typeface="Tahoma" pitchFamily="34" charset="0"/>
              </a:rPr>
              <a:t>. </a:t>
            </a:r>
          </a:p>
          <a:p>
            <a:pPr algn="just">
              <a:spcBef>
                <a:spcPct val="20000"/>
              </a:spcBef>
            </a:pPr>
            <a:r>
              <a:rPr lang="it-IT" altLang="en-US" sz="1600" dirty="0" smtClean="0">
                <a:solidFill>
                  <a:schemeClr val="accent2"/>
                </a:solidFill>
                <a:latin typeface="Tahoma" pitchFamily="34" charset="0"/>
              </a:rPr>
              <a:t>First </a:t>
            </a:r>
            <a:r>
              <a:rPr lang="it-IT" altLang="en-US" sz="1600" dirty="0" err="1" smtClean="0">
                <a:solidFill>
                  <a:schemeClr val="accent2"/>
                </a:solidFill>
                <a:latin typeface="Tahoma" pitchFamily="34" charset="0"/>
              </a:rPr>
              <a:t>synchrotron</a:t>
            </a:r>
            <a:r>
              <a:rPr lang="it-IT" altLang="en-US" sz="1600" dirty="0" smtClean="0">
                <a:solidFill>
                  <a:schemeClr val="accent2"/>
                </a:solidFill>
                <a:latin typeface="Tahoma" pitchFamily="34" charset="0"/>
              </a:rPr>
              <a:t> </a:t>
            </a:r>
            <a:r>
              <a:rPr lang="it-IT" altLang="en-US" sz="1600" dirty="0" err="1" smtClean="0">
                <a:solidFill>
                  <a:schemeClr val="accent2"/>
                </a:solidFill>
                <a:latin typeface="Tahoma" pitchFamily="34" charset="0"/>
              </a:rPr>
              <a:t>was</a:t>
            </a:r>
            <a:r>
              <a:rPr lang="it-IT" altLang="en-US" sz="1600" dirty="0" smtClean="0">
                <a:solidFill>
                  <a:schemeClr val="accent2"/>
                </a:solidFill>
                <a:latin typeface="Tahoma" pitchFamily="34" charset="0"/>
              </a:rPr>
              <a:t> </a:t>
            </a:r>
            <a:r>
              <a:rPr lang="it-IT" altLang="en-US" sz="1600" dirty="0" err="1" smtClean="0">
                <a:solidFill>
                  <a:schemeClr val="accent2"/>
                </a:solidFill>
                <a:latin typeface="Tahoma" pitchFamily="34" charset="0"/>
              </a:rPr>
              <a:t>built</a:t>
            </a:r>
            <a:r>
              <a:rPr lang="it-IT" altLang="en-US" sz="1600" dirty="0" smtClean="0">
                <a:solidFill>
                  <a:schemeClr val="accent2"/>
                </a:solidFill>
                <a:latin typeface="Tahoma" pitchFamily="34" charset="0"/>
              </a:rPr>
              <a:t> in UK, in Woolwich </a:t>
            </a:r>
            <a:r>
              <a:rPr lang="it-IT" altLang="en-US" sz="1600" dirty="0" err="1" smtClean="0">
                <a:solidFill>
                  <a:schemeClr val="accent2"/>
                </a:solidFill>
                <a:latin typeface="Tahoma" pitchFamily="34" charset="0"/>
              </a:rPr>
              <a:t>Arsenal</a:t>
            </a:r>
            <a:r>
              <a:rPr lang="it-IT" altLang="en-US" sz="1600" dirty="0" smtClean="0">
                <a:solidFill>
                  <a:schemeClr val="accent2"/>
                </a:solidFill>
                <a:latin typeface="Tahoma" pitchFamily="34" charset="0"/>
              </a:rPr>
              <a:t> </a:t>
            </a:r>
            <a:r>
              <a:rPr lang="it-IT" altLang="en-US" sz="1600" dirty="0" err="1" smtClean="0">
                <a:solidFill>
                  <a:schemeClr val="accent2"/>
                </a:solidFill>
                <a:latin typeface="Tahoma" pitchFamily="34" charset="0"/>
              </a:rPr>
              <a:t>Research</a:t>
            </a:r>
            <a:r>
              <a:rPr lang="it-IT" altLang="en-US" sz="1600" dirty="0" smtClean="0">
                <a:solidFill>
                  <a:schemeClr val="accent2"/>
                </a:solidFill>
                <a:latin typeface="Tahoma" pitchFamily="34" charset="0"/>
              </a:rPr>
              <a:t> </a:t>
            </a:r>
            <a:r>
              <a:rPr lang="it-IT" altLang="en-US" sz="1600" dirty="0" err="1" smtClean="0">
                <a:solidFill>
                  <a:schemeClr val="accent2"/>
                </a:solidFill>
                <a:latin typeface="Tahoma" pitchFamily="34" charset="0"/>
              </a:rPr>
              <a:t>Laboratory</a:t>
            </a:r>
            <a:endParaRPr lang="it-IT" altLang="en-US" sz="1600" dirty="0" smtClean="0">
              <a:solidFill>
                <a:schemeClr val="accent2"/>
              </a:solidFill>
              <a:latin typeface="Tahoma" pitchFamily="34" charset="0"/>
            </a:endParaRPr>
          </a:p>
          <a:p>
            <a:pPr algn="just">
              <a:spcBef>
                <a:spcPct val="20000"/>
              </a:spcBef>
            </a:pPr>
            <a:r>
              <a:rPr lang="it-IT" altLang="en-US" sz="1600" dirty="0" err="1" smtClean="0">
                <a:solidFill>
                  <a:schemeClr val="accent2"/>
                </a:solidFill>
                <a:latin typeface="Tahoma" pitchFamily="34" charset="0"/>
              </a:rPr>
              <a:t>Most</a:t>
            </a:r>
            <a:r>
              <a:rPr lang="it-IT" altLang="en-US" sz="1600" dirty="0" smtClean="0">
                <a:solidFill>
                  <a:schemeClr val="accent2"/>
                </a:solidFill>
                <a:latin typeface="Tahoma" pitchFamily="34" charset="0"/>
              </a:rPr>
              <a:t> </a:t>
            </a:r>
            <a:r>
              <a:rPr lang="it-IT" altLang="en-US" sz="1600" dirty="0" err="1" smtClean="0">
                <a:solidFill>
                  <a:schemeClr val="accent2"/>
                </a:solidFill>
                <a:latin typeface="Tahoma" pitchFamily="34" charset="0"/>
              </a:rPr>
              <a:t>actual</a:t>
            </a:r>
            <a:r>
              <a:rPr lang="it-IT" altLang="en-US" sz="1600" dirty="0" smtClean="0">
                <a:solidFill>
                  <a:schemeClr val="accent2"/>
                </a:solidFill>
                <a:latin typeface="Tahoma" pitchFamily="34" charset="0"/>
              </a:rPr>
              <a:t> HE </a:t>
            </a:r>
            <a:r>
              <a:rPr lang="it-IT" altLang="en-US" sz="1600" dirty="0" err="1" smtClean="0">
                <a:solidFill>
                  <a:schemeClr val="accent2"/>
                </a:solidFill>
                <a:latin typeface="Tahoma" pitchFamily="34" charset="0"/>
              </a:rPr>
              <a:t>physics</a:t>
            </a:r>
            <a:r>
              <a:rPr lang="it-IT" altLang="en-US" sz="1600" dirty="0" smtClean="0">
                <a:solidFill>
                  <a:schemeClr val="accent2"/>
                </a:solidFill>
                <a:latin typeface="Tahoma" pitchFamily="34" charset="0"/>
              </a:rPr>
              <a:t>, </a:t>
            </a:r>
            <a:r>
              <a:rPr lang="it-IT" altLang="en-US" sz="1600" dirty="0" err="1" smtClean="0">
                <a:solidFill>
                  <a:schemeClr val="accent2"/>
                </a:solidFill>
                <a:latin typeface="Tahoma" pitchFamily="34" charset="0"/>
              </a:rPr>
              <a:t>Synchrotron</a:t>
            </a:r>
            <a:r>
              <a:rPr lang="it-IT" altLang="en-US" sz="1600" dirty="0" smtClean="0">
                <a:solidFill>
                  <a:schemeClr val="accent2"/>
                </a:solidFill>
                <a:latin typeface="Tahoma" pitchFamily="34" charset="0"/>
              </a:rPr>
              <a:t> </a:t>
            </a:r>
            <a:r>
              <a:rPr lang="it-IT" altLang="en-US" sz="1600" dirty="0" err="1" smtClean="0">
                <a:solidFill>
                  <a:schemeClr val="accent2"/>
                </a:solidFill>
                <a:latin typeface="Tahoma" pitchFamily="34" charset="0"/>
              </a:rPr>
              <a:t>lights</a:t>
            </a:r>
            <a:r>
              <a:rPr lang="it-IT" altLang="en-US" sz="1600" dirty="0" smtClean="0">
                <a:solidFill>
                  <a:schemeClr val="accent2"/>
                </a:solidFill>
                <a:latin typeface="Tahoma" pitchFamily="34" charset="0"/>
              </a:rPr>
              <a:t> </a:t>
            </a:r>
            <a:r>
              <a:rPr lang="it-IT" altLang="en-US" sz="1600" dirty="0" err="1" smtClean="0">
                <a:solidFill>
                  <a:schemeClr val="accent2"/>
                </a:solidFill>
                <a:latin typeface="Tahoma" pitchFamily="34" charset="0"/>
              </a:rPr>
              <a:t>sources</a:t>
            </a:r>
            <a:endParaRPr lang="it-IT" altLang="en-US" sz="1600" dirty="0" smtClean="0">
              <a:solidFill>
                <a:schemeClr val="accent2"/>
              </a:solidFill>
              <a:latin typeface="Tahoma" pitchFamily="34" charset="0"/>
            </a:endParaRPr>
          </a:p>
        </p:txBody>
      </p:sp>
    </p:spTree>
    <p:extLst>
      <p:ext uri="{BB962C8B-B14F-4D97-AF65-F5344CB8AC3E}">
        <p14:creationId xmlns:p14="http://schemas.microsoft.com/office/powerpoint/2010/main" val="15463644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504825" y="0"/>
            <a:ext cx="8229600" cy="663340"/>
          </a:xfrm>
        </p:spPr>
        <p:txBody>
          <a:bodyPr/>
          <a:lstStyle/>
          <a:p>
            <a:r>
              <a:rPr lang="it-IT" dirty="0" err="1" smtClean="0">
                <a:solidFill>
                  <a:srgbClr val="FF6600"/>
                </a:solidFill>
              </a:rPr>
              <a:t>Particle</a:t>
            </a:r>
            <a:r>
              <a:rPr lang="it-IT" dirty="0" smtClean="0">
                <a:solidFill>
                  <a:srgbClr val="FF6600"/>
                </a:solidFill>
              </a:rPr>
              <a:t> </a:t>
            </a:r>
            <a:r>
              <a:rPr lang="it-IT" dirty="0" err="1" smtClean="0">
                <a:solidFill>
                  <a:srgbClr val="FF6600"/>
                </a:solidFill>
              </a:rPr>
              <a:t>beams</a:t>
            </a:r>
            <a:endParaRPr lang="it-IT" dirty="0">
              <a:solidFill>
                <a:srgbClr val="FF6600"/>
              </a:solidFill>
            </a:endParaRPr>
          </a:p>
        </p:txBody>
      </p:sp>
      <p:sp>
        <p:nvSpPr>
          <p:cNvPr id="2" name="Date Placeholder 1"/>
          <p:cNvSpPr>
            <a:spLocks noGrp="1"/>
          </p:cNvSpPr>
          <p:nvPr>
            <p:ph type="dt" sz="half" idx="4294967295"/>
          </p:nvPr>
        </p:nvSpPr>
        <p:spPr>
          <a:xfrm>
            <a:off x="-1" y="6245224"/>
            <a:ext cx="3605213" cy="612775"/>
          </a:xfrm>
        </p:spPr>
        <p:txBody>
          <a:bodyPr/>
          <a:lstStyle/>
          <a:p>
            <a:r>
              <a:rPr lang="en-US" smtClean="0">
                <a:solidFill>
                  <a:srgbClr val="000000"/>
                </a:solidFill>
              </a:rPr>
              <a:t>Taller de Altas Energias – Benasque - 17/09/2013</a:t>
            </a:r>
            <a:endParaRPr lang="en-GB">
              <a:solidFill>
                <a:srgbClr val="000000"/>
              </a:solidFill>
            </a:endParaRPr>
          </a:p>
        </p:txBody>
      </p:sp>
      <p:sp>
        <p:nvSpPr>
          <p:cNvPr id="3" name="Footer Placeholder 2"/>
          <p:cNvSpPr>
            <a:spLocks noGrp="1"/>
          </p:cNvSpPr>
          <p:nvPr>
            <p:ph type="ftr" sz="quarter" idx="4294967295"/>
          </p:nvPr>
        </p:nvSpPr>
        <p:spPr>
          <a:xfrm>
            <a:off x="5724128" y="6237312"/>
            <a:ext cx="2895600" cy="476250"/>
          </a:xfrm>
        </p:spPr>
        <p:txBody>
          <a:bodyPr/>
          <a:lstStyle/>
          <a:p>
            <a:r>
              <a:rPr lang="en-GB" dirty="0" smtClean="0">
                <a:solidFill>
                  <a:srgbClr val="000000"/>
                </a:solidFill>
              </a:rPr>
              <a:t>Accelerator Physics – C. Biscari </a:t>
            </a:r>
            <a:endParaRPr lang="en-GB" dirty="0">
              <a:solidFill>
                <a:srgbClr val="000000"/>
              </a:solidFill>
            </a:endParaRPr>
          </a:p>
        </p:txBody>
      </p:sp>
      <p:sp>
        <p:nvSpPr>
          <p:cNvPr id="4" name="Slide Number Placeholder 3"/>
          <p:cNvSpPr>
            <a:spLocks noGrp="1"/>
          </p:cNvSpPr>
          <p:nvPr>
            <p:ph type="sldNum" sz="quarter" idx="4294967295"/>
          </p:nvPr>
        </p:nvSpPr>
        <p:spPr>
          <a:xfrm>
            <a:off x="7010400" y="6245225"/>
            <a:ext cx="2133600" cy="476250"/>
          </a:xfrm>
        </p:spPr>
        <p:txBody>
          <a:bodyPr/>
          <a:lstStyle/>
          <a:p>
            <a:fld id="{827E90E4-2A9B-4AFA-9B92-770815FFD444}" type="slidenum">
              <a:rPr lang="en-GB" smtClean="0">
                <a:solidFill>
                  <a:srgbClr val="000000"/>
                </a:solidFill>
              </a:rPr>
              <a:pPr/>
              <a:t>17</a:t>
            </a:fld>
            <a:endParaRPr lang="en-GB">
              <a:solidFill>
                <a:srgbClr val="000000"/>
              </a:solidFill>
            </a:endParaRPr>
          </a:p>
        </p:txBody>
      </p:sp>
      <p:pic>
        <p:nvPicPr>
          <p:cNvPr id="276485" name="Picture 5" descr="lhc bol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300" y="3073400"/>
            <a:ext cx="2601913" cy="2601913"/>
          </a:xfrm>
          <a:prstGeom prst="rect">
            <a:avLst/>
          </a:prstGeom>
          <a:noFill/>
          <a:extLst>
            <a:ext uri="{909E8E84-426E-40DD-AFC4-6F175D3DCCD1}">
              <a14:hiddenFill xmlns:a14="http://schemas.microsoft.com/office/drawing/2010/main">
                <a:solidFill>
                  <a:srgbClr val="FFFFFF"/>
                </a:solidFill>
              </a14:hiddenFill>
            </a:ext>
          </a:extLst>
        </p:spPr>
      </p:pic>
      <p:pic>
        <p:nvPicPr>
          <p:cNvPr id="27648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25" y="2716213"/>
            <a:ext cx="4305300" cy="323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490" name="Text Box 10"/>
          <p:cNvSpPr txBox="1">
            <a:spLocks noChangeArrowheads="1"/>
          </p:cNvSpPr>
          <p:nvPr/>
        </p:nvSpPr>
        <p:spPr bwMode="auto">
          <a:xfrm>
            <a:off x="251520" y="1439863"/>
            <a:ext cx="82089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it-IT" sz="2000" dirty="0" err="1" smtClean="0">
                <a:solidFill>
                  <a:srgbClr val="FFFFFF"/>
                </a:solidFill>
              </a:rPr>
              <a:t>Beams</a:t>
            </a:r>
            <a:r>
              <a:rPr lang="it-IT" sz="2000" dirty="0" smtClean="0">
                <a:solidFill>
                  <a:srgbClr val="FFFFFF"/>
                </a:solidFill>
              </a:rPr>
              <a:t> are </a:t>
            </a:r>
            <a:r>
              <a:rPr lang="it-IT" sz="2000" dirty="0" err="1" smtClean="0">
                <a:solidFill>
                  <a:srgbClr val="FFFFFF"/>
                </a:solidFill>
              </a:rPr>
              <a:t>grouped</a:t>
            </a:r>
            <a:r>
              <a:rPr lang="it-IT" sz="2000" dirty="0" smtClean="0">
                <a:solidFill>
                  <a:srgbClr val="FFFFFF"/>
                </a:solidFill>
              </a:rPr>
              <a:t> in </a:t>
            </a:r>
            <a:r>
              <a:rPr lang="it-IT" sz="2000" dirty="0" err="1" smtClean="0">
                <a:solidFill>
                  <a:srgbClr val="FFFFFF"/>
                </a:solidFill>
              </a:rPr>
              <a:t>bunches</a:t>
            </a:r>
            <a:r>
              <a:rPr lang="it-IT" sz="2000" dirty="0" smtClean="0">
                <a:solidFill>
                  <a:srgbClr val="FFFFFF"/>
                </a:solidFill>
              </a:rPr>
              <a:t> </a:t>
            </a:r>
            <a:r>
              <a:rPr lang="it-IT" sz="2000" dirty="0" err="1" smtClean="0">
                <a:solidFill>
                  <a:srgbClr val="FFFFFF"/>
                </a:solidFill>
              </a:rPr>
              <a:t>travelling</a:t>
            </a:r>
            <a:r>
              <a:rPr lang="it-IT" sz="2000" dirty="0" smtClean="0">
                <a:solidFill>
                  <a:srgbClr val="FFFFFF"/>
                </a:solidFill>
              </a:rPr>
              <a:t> </a:t>
            </a:r>
            <a:r>
              <a:rPr lang="it-IT" sz="2000" dirty="0" err="1" smtClean="0">
                <a:solidFill>
                  <a:srgbClr val="FFFFFF"/>
                </a:solidFill>
              </a:rPr>
              <a:t>along</a:t>
            </a:r>
            <a:r>
              <a:rPr lang="it-IT" sz="2000" dirty="0" smtClean="0">
                <a:solidFill>
                  <a:srgbClr val="FFFFFF"/>
                </a:solidFill>
              </a:rPr>
              <a:t> the </a:t>
            </a:r>
            <a:r>
              <a:rPr lang="it-IT" sz="2000" dirty="0" err="1" smtClean="0">
                <a:solidFill>
                  <a:srgbClr val="FFFFFF"/>
                </a:solidFill>
              </a:rPr>
              <a:t>vacuum</a:t>
            </a:r>
            <a:r>
              <a:rPr lang="it-IT" sz="2000" dirty="0" smtClean="0">
                <a:solidFill>
                  <a:srgbClr val="FFFFFF"/>
                </a:solidFill>
              </a:rPr>
              <a:t> </a:t>
            </a:r>
            <a:r>
              <a:rPr lang="it-IT" sz="2000" dirty="0" err="1" smtClean="0">
                <a:solidFill>
                  <a:srgbClr val="FFFFFF"/>
                </a:solidFill>
              </a:rPr>
              <a:t>chambers</a:t>
            </a:r>
            <a:endParaRPr lang="it-IT" sz="2000" dirty="0" smtClean="0">
              <a:solidFill>
                <a:srgbClr val="FFFFFF"/>
              </a:solidFill>
            </a:endParaRPr>
          </a:p>
          <a:p>
            <a:pPr algn="ctr" fontAlgn="base">
              <a:spcBef>
                <a:spcPct val="0"/>
              </a:spcBef>
              <a:spcAft>
                <a:spcPct val="0"/>
              </a:spcAft>
            </a:pPr>
            <a:r>
              <a:rPr lang="it-IT" sz="2000" dirty="0" err="1" smtClean="0">
                <a:solidFill>
                  <a:srgbClr val="FFFFFF"/>
                </a:solidFill>
              </a:rPr>
              <a:t>Every</a:t>
            </a:r>
            <a:r>
              <a:rPr lang="it-IT" sz="2000" dirty="0" smtClean="0">
                <a:solidFill>
                  <a:srgbClr val="FFFFFF"/>
                </a:solidFill>
              </a:rPr>
              <a:t> </a:t>
            </a:r>
            <a:r>
              <a:rPr lang="it-IT" sz="2000" dirty="0" err="1" smtClean="0">
                <a:solidFill>
                  <a:srgbClr val="FFFFFF"/>
                </a:solidFill>
              </a:rPr>
              <a:t>bunch</a:t>
            </a:r>
            <a:r>
              <a:rPr lang="it-IT" sz="2000" dirty="0" smtClean="0">
                <a:solidFill>
                  <a:srgbClr val="FFFFFF"/>
                </a:solidFill>
              </a:rPr>
              <a:t> </a:t>
            </a:r>
            <a:r>
              <a:rPr lang="it-IT" sz="2000" dirty="0" err="1" smtClean="0">
                <a:solidFill>
                  <a:srgbClr val="FFFFFF"/>
                </a:solidFill>
              </a:rPr>
              <a:t>contains</a:t>
            </a:r>
            <a:r>
              <a:rPr lang="it-IT" sz="2000" dirty="0" smtClean="0">
                <a:solidFill>
                  <a:srgbClr val="FFFFFF"/>
                </a:solidFill>
              </a:rPr>
              <a:t> </a:t>
            </a:r>
            <a:r>
              <a:rPr lang="it-IT" sz="2000" dirty="0" err="1" smtClean="0">
                <a:solidFill>
                  <a:srgbClr val="FFFFFF"/>
                </a:solidFill>
              </a:rPr>
              <a:t>billions</a:t>
            </a:r>
            <a:r>
              <a:rPr lang="it-IT" sz="2000" dirty="0" smtClean="0">
                <a:solidFill>
                  <a:srgbClr val="FFFFFF"/>
                </a:solidFill>
              </a:rPr>
              <a:t> of </a:t>
            </a:r>
            <a:r>
              <a:rPr lang="it-IT" sz="2000" dirty="0" err="1" smtClean="0">
                <a:solidFill>
                  <a:srgbClr val="FFFFFF"/>
                </a:solidFill>
              </a:rPr>
              <a:t>particles</a:t>
            </a:r>
            <a:r>
              <a:rPr lang="it-IT" sz="2000" dirty="0" smtClean="0">
                <a:solidFill>
                  <a:srgbClr val="FFFFFF"/>
                </a:solidFill>
              </a:rPr>
              <a:t> (N =10</a:t>
            </a:r>
            <a:r>
              <a:rPr lang="it-IT" sz="2000" baseline="30000" dirty="0">
                <a:solidFill>
                  <a:srgbClr val="FFFFFF"/>
                </a:solidFill>
              </a:rPr>
              <a:t>9</a:t>
            </a:r>
            <a:r>
              <a:rPr lang="it-IT" sz="2000" dirty="0" smtClean="0">
                <a:solidFill>
                  <a:srgbClr val="FFFFFF"/>
                </a:solidFill>
              </a:rPr>
              <a:t> – 10</a:t>
            </a:r>
            <a:r>
              <a:rPr lang="it-IT" sz="2000" baseline="30000" dirty="0" smtClean="0">
                <a:solidFill>
                  <a:srgbClr val="FFFFFF"/>
                </a:solidFill>
              </a:rPr>
              <a:t>11</a:t>
            </a:r>
            <a:r>
              <a:rPr lang="it-IT" sz="2000" dirty="0" smtClean="0">
                <a:solidFill>
                  <a:srgbClr val="FFFFFF"/>
                </a:solidFill>
              </a:rPr>
              <a:t>)</a:t>
            </a:r>
          </a:p>
        </p:txBody>
      </p:sp>
    </p:spTree>
    <p:extLst>
      <p:ext uri="{BB962C8B-B14F-4D97-AF65-F5344CB8AC3E}">
        <p14:creationId xmlns:p14="http://schemas.microsoft.com/office/powerpoint/2010/main" val="937498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paulbourke.net/miscellaneous/functions/gaussian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4265686"/>
            <a:ext cx="2650902" cy="2136628"/>
          </a:xfrm>
          <a:prstGeom prst="rect">
            <a:avLst/>
          </a:prstGeom>
          <a:noFill/>
          <a:extLst>
            <a:ext uri="{909E8E84-426E-40DD-AFC4-6F175D3DCCD1}">
              <a14:hiddenFill xmlns:a14="http://schemas.microsoft.com/office/drawing/2010/main">
                <a:solidFill>
                  <a:srgbClr val="FFFFFF"/>
                </a:solidFill>
              </a14:hiddenFill>
            </a:ext>
          </a:extLst>
        </p:spPr>
      </p:pic>
      <p:sp>
        <p:nvSpPr>
          <p:cNvPr id="50178" name="Rectangle 2"/>
          <p:cNvSpPr>
            <a:spLocks noGrp="1" noChangeArrowheads="1"/>
          </p:cNvSpPr>
          <p:nvPr>
            <p:ph type="title"/>
          </p:nvPr>
        </p:nvSpPr>
        <p:spPr>
          <a:xfrm>
            <a:off x="1182688" y="44624"/>
            <a:ext cx="6697662" cy="685800"/>
          </a:xfrm>
        </p:spPr>
        <p:txBody>
          <a:bodyPr/>
          <a:lstStyle/>
          <a:p>
            <a:r>
              <a:rPr lang="it-IT" sz="2800" b="1" dirty="0" err="1" smtClean="0">
                <a:solidFill>
                  <a:schemeClr val="tx1">
                    <a:lumMod val="95000"/>
                  </a:schemeClr>
                </a:solidFill>
              </a:rPr>
              <a:t>Beam</a:t>
            </a:r>
            <a:r>
              <a:rPr lang="it-IT" sz="2800" b="1" dirty="0" smtClean="0">
                <a:solidFill>
                  <a:schemeClr val="tx1">
                    <a:lumMod val="95000"/>
                  </a:schemeClr>
                </a:solidFill>
              </a:rPr>
              <a:t> </a:t>
            </a:r>
            <a:r>
              <a:rPr lang="it-IT" sz="2800" b="1" dirty="0" err="1" smtClean="0">
                <a:solidFill>
                  <a:schemeClr val="tx1">
                    <a:lumMod val="95000"/>
                  </a:schemeClr>
                </a:solidFill>
              </a:rPr>
              <a:t>description</a:t>
            </a:r>
            <a:endParaRPr lang="it-IT" sz="2800" b="1" dirty="0">
              <a:solidFill>
                <a:schemeClr val="tx1">
                  <a:lumMod val="95000"/>
                </a:schemeClr>
              </a:solidFill>
            </a:endParaRPr>
          </a:p>
        </p:txBody>
      </p:sp>
      <p:sp>
        <p:nvSpPr>
          <p:cNvPr id="50179" name="Text Box 3"/>
          <p:cNvSpPr txBox="1">
            <a:spLocks noChangeArrowheads="1"/>
          </p:cNvSpPr>
          <p:nvPr/>
        </p:nvSpPr>
        <p:spPr bwMode="auto">
          <a:xfrm>
            <a:off x="1234889" y="1447800"/>
            <a:ext cx="67377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it-IT" b="1" dirty="0" err="1" smtClean="0">
                <a:solidFill>
                  <a:schemeClr val="bg1">
                    <a:lumMod val="75000"/>
                    <a:lumOff val="25000"/>
                  </a:schemeClr>
                </a:solidFill>
                <a:latin typeface="+mj-lt"/>
              </a:rPr>
              <a:t>Particles</a:t>
            </a:r>
            <a:r>
              <a:rPr lang="it-IT" b="1" dirty="0" smtClean="0">
                <a:solidFill>
                  <a:schemeClr val="bg1">
                    <a:lumMod val="75000"/>
                    <a:lumOff val="25000"/>
                  </a:schemeClr>
                </a:solidFill>
                <a:latin typeface="+mj-lt"/>
              </a:rPr>
              <a:t> in the </a:t>
            </a:r>
            <a:r>
              <a:rPr lang="it-IT" b="1" dirty="0" err="1" smtClean="0">
                <a:solidFill>
                  <a:schemeClr val="bg1">
                    <a:lumMod val="75000"/>
                    <a:lumOff val="25000"/>
                  </a:schemeClr>
                </a:solidFill>
                <a:latin typeface="+mj-lt"/>
              </a:rPr>
              <a:t>bunch</a:t>
            </a:r>
            <a:r>
              <a:rPr lang="it-IT" b="1" dirty="0" smtClean="0">
                <a:solidFill>
                  <a:schemeClr val="bg1">
                    <a:lumMod val="75000"/>
                    <a:lumOff val="25000"/>
                  </a:schemeClr>
                </a:solidFill>
                <a:latin typeface="+mj-lt"/>
              </a:rPr>
              <a:t> </a:t>
            </a:r>
            <a:r>
              <a:rPr lang="it-IT" b="1" dirty="0" err="1" smtClean="0">
                <a:solidFill>
                  <a:schemeClr val="bg1">
                    <a:lumMod val="75000"/>
                    <a:lumOff val="25000"/>
                  </a:schemeClr>
                </a:solidFill>
                <a:latin typeface="+mj-lt"/>
              </a:rPr>
              <a:t>have</a:t>
            </a:r>
            <a:r>
              <a:rPr lang="it-IT" b="1" dirty="0" smtClean="0">
                <a:solidFill>
                  <a:schemeClr val="bg1">
                    <a:lumMod val="75000"/>
                    <a:lumOff val="25000"/>
                  </a:schemeClr>
                </a:solidFill>
                <a:latin typeface="+mj-lt"/>
              </a:rPr>
              <a:t> </a:t>
            </a:r>
            <a:r>
              <a:rPr lang="it-IT" b="1" dirty="0" err="1" smtClean="0">
                <a:solidFill>
                  <a:schemeClr val="bg1">
                    <a:lumMod val="75000"/>
                    <a:lumOff val="25000"/>
                  </a:schemeClr>
                </a:solidFill>
                <a:latin typeface="+mj-lt"/>
              </a:rPr>
              <a:t>different</a:t>
            </a:r>
            <a:r>
              <a:rPr lang="it-IT" b="1" dirty="0" smtClean="0">
                <a:solidFill>
                  <a:schemeClr val="bg1">
                    <a:lumMod val="75000"/>
                    <a:lumOff val="25000"/>
                  </a:schemeClr>
                </a:solidFill>
                <a:latin typeface="+mj-lt"/>
              </a:rPr>
              <a:t> positions and </a:t>
            </a:r>
            <a:r>
              <a:rPr lang="it-IT" b="1" dirty="0" err="1" smtClean="0">
                <a:solidFill>
                  <a:schemeClr val="bg1">
                    <a:lumMod val="75000"/>
                    <a:lumOff val="25000"/>
                  </a:schemeClr>
                </a:solidFill>
                <a:latin typeface="+mj-lt"/>
              </a:rPr>
              <a:t>energies</a:t>
            </a:r>
            <a:endParaRPr lang="it-IT" b="1" dirty="0">
              <a:solidFill>
                <a:schemeClr val="bg1">
                  <a:lumMod val="75000"/>
                  <a:lumOff val="25000"/>
                </a:schemeClr>
              </a:solidFill>
              <a:latin typeface="+mj-lt"/>
            </a:endParaRPr>
          </a:p>
        </p:txBody>
      </p:sp>
      <p:sp>
        <p:nvSpPr>
          <p:cNvPr id="50180" name="Text Box 4"/>
          <p:cNvSpPr txBox="1">
            <a:spLocks noChangeArrowheads="1"/>
          </p:cNvSpPr>
          <p:nvPr/>
        </p:nvSpPr>
        <p:spPr bwMode="auto">
          <a:xfrm>
            <a:off x="1047757" y="1852389"/>
            <a:ext cx="71120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it-IT" b="1" dirty="0" smtClean="0">
                <a:solidFill>
                  <a:schemeClr val="bg1">
                    <a:lumMod val="75000"/>
                    <a:lumOff val="25000"/>
                  </a:schemeClr>
                </a:solidFill>
                <a:latin typeface="+mj-lt"/>
              </a:rPr>
              <a:t>Energy, </a:t>
            </a:r>
            <a:r>
              <a:rPr lang="it-IT" b="1" dirty="0" err="1" smtClean="0">
                <a:solidFill>
                  <a:schemeClr val="bg1">
                    <a:lumMod val="75000"/>
                    <a:lumOff val="25000"/>
                  </a:schemeClr>
                </a:solidFill>
                <a:latin typeface="+mj-lt"/>
              </a:rPr>
              <a:t>longitudinal</a:t>
            </a:r>
            <a:r>
              <a:rPr lang="it-IT" b="1" dirty="0" smtClean="0">
                <a:solidFill>
                  <a:schemeClr val="bg1">
                    <a:lumMod val="75000"/>
                    <a:lumOff val="25000"/>
                  </a:schemeClr>
                </a:solidFill>
                <a:latin typeface="+mj-lt"/>
              </a:rPr>
              <a:t> position, </a:t>
            </a:r>
            <a:r>
              <a:rPr lang="it-IT" b="1" dirty="0" err="1" smtClean="0">
                <a:solidFill>
                  <a:schemeClr val="bg1">
                    <a:lumMod val="75000"/>
                    <a:lumOff val="25000"/>
                  </a:schemeClr>
                </a:solidFill>
                <a:latin typeface="+mj-lt"/>
              </a:rPr>
              <a:t>transverse</a:t>
            </a:r>
            <a:r>
              <a:rPr lang="it-IT" b="1" dirty="0" smtClean="0">
                <a:solidFill>
                  <a:schemeClr val="bg1">
                    <a:lumMod val="75000"/>
                    <a:lumOff val="25000"/>
                  </a:schemeClr>
                </a:solidFill>
                <a:latin typeface="+mj-lt"/>
              </a:rPr>
              <a:t> position and </a:t>
            </a:r>
            <a:r>
              <a:rPr lang="it-IT" b="1" dirty="0" err="1" smtClean="0">
                <a:solidFill>
                  <a:schemeClr val="bg1">
                    <a:lumMod val="75000"/>
                    <a:lumOff val="25000"/>
                  </a:schemeClr>
                </a:solidFill>
                <a:latin typeface="+mj-lt"/>
              </a:rPr>
              <a:t>momentum</a:t>
            </a:r>
            <a:r>
              <a:rPr lang="it-IT" b="1" dirty="0" smtClean="0">
                <a:solidFill>
                  <a:schemeClr val="bg1">
                    <a:lumMod val="75000"/>
                    <a:lumOff val="25000"/>
                  </a:schemeClr>
                </a:solidFill>
                <a:latin typeface="+mj-lt"/>
              </a:rPr>
              <a:t> </a:t>
            </a:r>
            <a:r>
              <a:rPr lang="it-IT" b="1" dirty="0" err="1" smtClean="0">
                <a:solidFill>
                  <a:schemeClr val="bg1">
                    <a:lumMod val="75000"/>
                    <a:lumOff val="25000"/>
                  </a:schemeClr>
                </a:solidFill>
                <a:latin typeface="+mj-lt"/>
              </a:rPr>
              <a:t>have</a:t>
            </a:r>
            <a:r>
              <a:rPr lang="it-IT" b="1" dirty="0" smtClean="0">
                <a:solidFill>
                  <a:schemeClr val="bg1">
                    <a:lumMod val="75000"/>
                    <a:lumOff val="25000"/>
                  </a:schemeClr>
                </a:solidFill>
                <a:latin typeface="+mj-lt"/>
              </a:rPr>
              <a:t> </a:t>
            </a:r>
            <a:r>
              <a:rPr lang="it-IT" b="1" dirty="0" err="1" smtClean="0">
                <a:solidFill>
                  <a:schemeClr val="bg1">
                    <a:lumMod val="75000"/>
                    <a:lumOff val="25000"/>
                  </a:schemeClr>
                </a:solidFill>
                <a:latin typeface="+mj-lt"/>
              </a:rPr>
              <a:t>usually</a:t>
            </a:r>
            <a:r>
              <a:rPr lang="it-IT" b="1" dirty="0" smtClean="0">
                <a:solidFill>
                  <a:schemeClr val="bg1">
                    <a:lumMod val="75000"/>
                    <a:lumOff val="25000"/>
                  </a:schemeClr>
                </a:solidFill>
                <a:latin typeface="+mj-lt"/>
              </a:rPr>
              <a:t> </a:t>
            </a:r>
            <a:r>
              <a:rPr lang="it-IT" b="1" dirty="0" err="1" smtClean="0">
                <a:solidFill>
                  <a:schemeClr val="bg1">
                    <a:lumMod val="75000"/>
                    <a:lumOff val="25000"/>
                  </a:schemeClr>
                </a:solidFill>
                <a:latin typeface="+mj-lt"/>
              </a:rPr>
              <a:t>gaussian</a:t>
            </a:r>
            <a:r>
              <a:rPr lang="it-IT" b="1" dirty="0" smtClean="0">
                <a:solidFill>
                  <a:schemeClr val="bg1">
                    <a:lumMod val="75000"/>
                    <a:lumOff val="25000"/>
                  </a:schemeClr>
                </a:solidFill>
                <a:latin typeface="+mj-lt"/>
              </a:rPr>
              <a:t> </a:t>
            </a:r>
            <a:r>
              <a:rPr lang="it-IT" b="1" dirty="0" err="1" smtClean="0">
                <a:solidFill>
                  <a:schemeClr val="bg1">
                    <a:lumMod val="75000"/>
                    <a:lumOff val="25000"/>
                  </a:schemeClr>
                </a:solidFill>
                <a:latin typeface="+mj-lt"/>
              </a:rPr>
              <a:t>distributions</a:t>
            </a:r>
            <a:endParaRPr lang="it-IT" b="1" dirty="0">
              <a:solidFill>
                <a:schemeClr val="bg1">
                  <a:lumMod val="75000"/>
                  <a:lumOff val="25000"/>
                </a:schemeClr>
              </a:solidFill>
              <a:latin typeface="+mj-lt"/>
            </a:endParaRPr>
          </a:p>
        </p:txBody>
      </p:sp>
      <p:sp>
        <p:nvSpPr>
          <p:cNvPr id="50182" name="Text Box 6"/>
          <p:cNvSpPr txBox="1">
            <a:spLocks noChangeArrowheads="1"/>
          </p:cNvSpPr>
          <p:nvPr/>
        </p:nvSpPr>
        <p:spPr bwMode="auto">
          <a:xfrm>
            <a:off x="4724400" y="2590800"/>
            <a:ext cx="36576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it-IT" sz="1600" b="1" i="1" dirty="0" smtClean="0">
                <a:solidFill>
                  <a:schemeClr val="bg1">
                    <a:lumMod val="75000"/>
                    <a:lumOff val="25000"/>
                  </a:schemeClr>
                </a:solidFill>
                <a:latin typeface="+mj-lt"/>
              </a:rPr>
              <a:t>The </a:t>
            </a:r>
            <a:r>
              <a:rPr lang="it-IT" sz="1600" b="1" i="1" dirty="0" err="1" smtClean="0">
                <a:solidFill>
                  <a:schemeClr val="bg1">
                    <a:lumMod val="75000"/>
                    <a:lumOff val="25000"/>
                  </a:schemeClr>
                </a:solidFill>
                <a:latin typeface="+mj-lt"/>
              </a:rPr>
              <a:t>bunch</a:t>
            </a:r>
            <a:r>
              <a:rPr lang="it-IT" sz="1600" b="1" i="1" dirty="0" smtClean="0">
                <a:solidFill>
                  <a:schemeClr val="bg1">
                    <a:lumMod val="75000"/>
                    <a:lumOff val="25000"/>
                  </a:schemeClr>
                </a:solidFill>
                <a:latin typeface="+mj-lt"/>
              </a:rPr>
              <a:t> can be </a:t>
            </a:r>
            <a:r>
              <a:rPr lang="it-IT" sz="1600" b="1" i="1" dirty="0" err="1" smtClean="0">
                <a:solidFill>
                  <a:schemeClr val="bg1">
                    <a:lumMod val="75000"/>
                    <a:lumOff val="25000"/>
                  </a:schemeClr>
                </a:solidFill>
                <a:latin typeface="+mj-lt"/>
              </a:rPr>
              <a:t>described</a:t>
            </a:r>
            <a:r>
              <a:rPr lang="it-IT" sz="1600" b="1" i="1" dirty="0" smtClean="0">
                <a:solidFill>
                  <a:schemeClr val="bg1">
                    <a:lumMod val="75000"/>
                    <a:lumOff val="25000"/>
                  </a:schemeClr>
                </a:solidFill>
                <a:latin typeface="+mj-lt"/>
              </a:rPr>
              <a:t> </a:t>
            </a:r>
            <a:r>
              <a:rPr lang="it-IT" sz="1600" b="1" i="1" dirty="0" err="1" smtClean="0">
                <a:solidFill>
                  <a:schemeClr val="bg1">
                    <a:lumMod val="75000"/>
                    <a:lumOff val="25000"/>
                  </a:schemeClr>
                </a:solidFill>
                <a:latin typeface="+mj-lt"/>
              </a:rPr>
              <a:t>as</a:t>
            </a:r>
            <a:r>
              <a:rPr lang="it-IT" sz="1600" b="1" i="1" dirty="0" smtClean="0">
                <a:solidFill>
                  <a:schemeClr val="bg1">
                    <a:lumMod val="75000"/>
                    <a:lumOff val="25000"/>
                  </a:schemeClr>
                </a:solidFill>
                <a:latin typeface="+mj-lt"/>
              </a:rPr>
              <a:t> an </a:t>
            </a:r>
            <a:r>
              <a:rPr lang="it-IT" sz="1600" b="1" i="1" dirty="0" err="1" smtClean="0">
                <a:solidFill>
                  <a:schemeClr val="bg1">
                    <a:lumMod val="75000"/>
                    <a:lumOff val="25000"/>
                  </a:schemeClr>
                </a:solidFill>
                <a:latin typeface="+mj-lt"/>
              </a:rPr>
              <a:t>ellipsoid</a:t>
            </a:r>
            <a:r>
              <a:rPr lang="it-IT" sz="1600" b="1" i="1" dirty="0" smtClean="0">
                <a:solidFill>
                  <a:schemeClr val="bg1">
                    <a:lumMod val="75000"/>
                    <a:lumOff val="25000"/>
                  </a:schemeClr>
                </a:solidFill>
                <a:latin typeface="+mj-lt"/>
              </a:rPr>
              <a:t> in 6 </a:t>
            </a:r>
            <a:r>
              <a:rPr lang="it-IT" sz="1600" b="1" i="1" dirty="0" err="1" smtClean="0">
                <a:solidFill>
                  <a:schemeClr val="bg1">
                    <a:lumMod val="75000"/>
                    <a:lumOff val="25000"/>
                  </a:schemeClr>
                </a:solidFill>
                <a:latin typeface="+mj-lt"/>
              </a:rPr>
              <a:t>dimensions</a:t>
            </a:r>
            <a:endParaRPr lang="it-IT" sz="1600" b="1" i="1" dirty="0">
              <a:solidFill>
                <a:schemeClr val="bg1">
                  <a:lumMod val="75000"/>
                  <a:lumOff val="25000"/>
                </a:schemeClr>
              </a:solidFill>
              <a:latin typeface="+mj-lt"/>
            </a:endParaRPr>
          </a:p>
          <a:p>
            <a:pPr algn="ctr" eaLnBrk="0" hangingPunct="0"/>
            <a:endParaRPr lang="it-IT" sz="1600" b="1" i="1" dirty="0">
              <a:solidFill>
                <a:schemeClr val="bg1">
                  <a:lumMod val="75000"/>
                  <a:lumOff val="25000"/>
                </a:schemeClr>
              </a:solidFill>
              <a:latin typeface="+mj-lt"/>
            </a:endParaRPr>
          </a:p>
          <a:p>
            <a:pPr algn="ctr" eaLnBrk="0" hangingPunct="0"/>
            <a:r>
              <a:rPr lang="it-IT" sz="1600" b="1" i="1" dirty="0" err="1" smtClean="0">
                <a:solidFill>
                  <a:schemeClr val="bg1">
                    <a:lumMod val="75000"/>
                    <a:lumOff val="25000"/>
                  </a:schemeClr>
                </a:solidFill>
                <a:latin typeface="+mj-lt"/>
              </a:rPr>
              <a:t>Longitudinal</a:t>
            </a:r>
            <a:r>
              <a:rPr lang="it-IT" sz="1600" b="1" i="1" dirty="0" smtClean="0">
                <a:solidFill>
                  <a:schemeClr val="bg1">
                    <a:lumMod val="75000"/>
                    <a:lumOff val="25000"/>
                  </a:schemeClr>
                </a:solidFill>
                <a:latin typeface="+mj-lt"/>
              </a:rPr>
              <a:t> position- Energy</a:t>
            </a:r>
            <a:endParaRPr lang="it-IT" sz="1600" b="1" i="1" dirty="0">
              <a:solidFill>
                <a:schemeClr val="bg1">
                  <a:lumMod val="75000"/>
                  <a:lumOff val="25000"/>
                </a:schemeClr>
              </a:solidFill>
              <a:latin typeface="+mj-lt"/>
            </a:endParaRPr>
          </a:p>
          <a:p>
            <a:pPr algn="ctr" eaLnBrk="0" hangingPunct="0"/>
            <a:r>
              <a:rPr lang="it-IT" sz="1600" b="1" i="1" dirty="0" smtClean="0">
                <a:solidFill>
                  <a:schemeClr val="bg1">
                    <a:lumMod val="75000"/>
                    <a:lumOff val="25000"/>
                  </a:schemeClr>
                </a:solidFill>
                <a:latin typeface="+mj-lt"/>
              </a:rPr>
              <a:t>Vertical position and </a:t>
            </a:r>
            <a:r>
              <a:rPr lang="it-IT" sz="1600" b="1" i="1" dirty="0" err="1" smtClean="0">
                <a:solidFill>
                  <a:schemeClr val="bg1">
                    <a:lumMod val="75000"/>
                    <a:lumOff val="25000"/>
                  </a:schemeClr>
                </a:solidFill>
                <a:latin typeface="+mj-lt"/>
              </a:rPr>
              <a:t>momentum</a:t>
            </a:r>
            <a:endParaRPr lang="it-IT" sz="1600" b="1" i="1" dirty="0" smtClean="0">
              <a:solidFill>
                <a:schemeClr val="bg1">
                  <a:lumMod val="75000"/>
                  <a:lumOff val="25000"/>
                </a:schemeClr>
              </a:solidFill>
              <a:latin typeface="+mj-lt"/>
            </a:endParaRPr>
          </a:p>
          <a:p>
            <a:pPr algn="ctr" eaLnBrk="0" hangingPunct="0"/>
            <a:r>
              <a:rPr lang="it-IT" sz="1600" b="1" i="1" dirty="0" err="1" smtClean="0">
                <a:solidFill>
                  <a:schemeClr val="bg1">
                    <a:lumMod val="75000"/>
                    <a:lumOff val="25000"/>
                  </a:schemeClr>
                </a:solidFill>
                <a:latin typeface="+mj-lt"/>
              </a:rPr>
              <a:t>Horizontal</a:t>
            </a:r>
            <a:r>
              <a:rPr lang="it-IT" sz="1600" b="1" i="1" dirty="0" smtClean="0">
                <a:solidFill>
                  <a:schemeClr val="bg1">
                    <a:lumMod val="75000"/>
                    <a:lumOff val="25000"/>
                  </a:schemeClr>
                </a:solidFill>
                <a:latin typeface="+mj-lt"/>
              </a:rPr>
              <a:t> position </a:t>
            </a:r>
            <a:r>
              <a:rPr lang="it-IT" sz="1600" b="1" i="1" dirty="0">
                <a:solidFill>
                  <a:schemeClr val="bg1">
                    <a:lumMod val="75000"/>
                    <a:lumOff val="25000"/>
                  </a:schemeClr>
                </a:solidFill>
                <a:latin typeface="+mj-lt"/>
              </a:rPr>
              <a:t>and </a:t>
            </a:r>
            <a:r>
              <a:rPr lang="it-IT" sz="1600" b="1" i="1" dirty="0" err="1">
                <a:solidFill>
                  <a:schemeClr val="bg1">
                    <a:lumMod val="75000"/>
                    <a:lumOff val="25000"/>
                  </a:schemeClr>
                </a:solidFill>
                <a:latin typeface="+mj-lt"/>
              </a:rPr>
              <a:t>momentum</a:t>
            </a:r>
            <a:endParaRPr lang="it-IT" sz="1600" b="1" i="1" dirty="0">
              <a:solidFill>
                <a:schemeClr val="bg1">
                  <a:lumMod val="75000"/>
                  <a:lumOff val="25000"/>
                </a:schemeClr>
              </a:solidFill>
              <a:latin typeface="+mj-lt"/>
            </a:endParaRPr>
          </a:p>
          <a:p>
            <a:pPr algn="ctr" eaLnBrk="0" hangingPunct="0"/>
            <a:endParaRPr lang="it-IT" sz="1600" b="1" i="1" dirty="0">
              <a:solidFill>
                <a:schemeClr val="bg1">
                  <a:lumMod val="75000"/>
                  <a:lumOff val="25000"/>
                </a:schemeClr>
              </a:solidFill>
              <a:latin typeface="+mj-lt"/>
            </a:endParaRPr>
          </a:p>
        </p:txBody>
      </p:sp>
      <p:sp>
        <p:nvSpPr>
          <p:cNvPr id="50183" name="Line 7"/>
          <p:cNvSpPr>
            <a:spLocks noChangeShapeType="1"/>
          </p:cNvSpPr>
          <p:nvPr/>
        </p:nvSpPr>
        <p:spPr bwMode="auto">
          <a:xfrm>
            <a:off x="1295400" y="3276600"/>
            <a:ext cx="0" cy="1524000"/>
          </a:xfrm>
          <a:prstGeom prst="line">
            <a:avLst/>
          </a:prstGeom>
          <a:noFill/>
          <a:ln w="28575">
            <a:solidFill>
              <a:schemeClr val="bg1">
                <a:lumMod val="75000"/>
                <a:lumOff val="2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 name="Line 8"/>
          <p:cNvSpPr>
            <a:spLocks noChangeShapeType="1"/>
          </p:cNvSpPr>
          <p:nvPr/>
        </p:nvSpPr>
        <p:spPr bwMode="auto">
          <a:xfrm>
            <a:off x="1295400" y="4800600"/>
            <a:ext cx="2819400" cy="0"/>
          </a:xfrm>
          <a:prstGeom prst="line">
            <a:avLst/>
          </a:prstGeom>
          <a:noFill/>
          <a:ln w="28575">
            <a:solidFill>
              <a:schemeClr val="bg1">
                <a:lumMod val="75000"/>
                <a:lumOff val="2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5" name="Line 9"/>
          <p:cNvSpPr>
            <a:spLocks noChangeShapeType="1"/>
          </p:cNvSpPr>
          <p:nvPr/>
        </p:nvSpPr>
        <p:spPr bwMode="auto">
          <a:xfrm flipH="1">
            <a:off x="609600" y="4800600"/>
            <a:ext cx="685800" cy="533400"/>
          </a:xfrm>
          <a:prstGeom prst="line">
            <a:avLst/>
          </a:prstGeom>
          <a:noFill/>
          <a:ln w="28575">
            <a:solidFill>
              <a:schemeClr val="bg1">
                <a:lumMod val="75000"/>
                <a:lumOff val="2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6" name="Text Box 10"/>
          <p:cNvSpPr txBox="1">
            <a:spLocks noChangeArrowheads="1"/>
          </p:cNvSpPr>
          <p:nvPr/>
        </p:nvSpPr>
        <p:spPr bwMode="auto">
          <a:xfrm>
            <a:off x="3810000" y="4419600"/>
            <a:ext cx="296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it-IT" sz="1600" b="1" i="1" dirty="0">
                <a:solidFill>
                  <a:schemeClr val="bg1">
                    <a:lumMod val="75000"/>
                    <a:lumOff val="25000"/>
                  </a:schemeClr>
                </a:solidFill>
                <a:latin typeface="New York" charset="0"/>
              </a:rPr>
              <a:t>s</a:t>
            </a:r>
          </a:p>
        </p:txBody>
      </p:sp>
      <p:sp>
        <p:nvSpPr>
          <p:cNvPr id="50187" name="Rectangle 11"/>
          <p:cNvSpPr>
            <a:spLocks noChangeArrowheads="1"/>
          </p:cNvSpPr>
          <p:nvPr/>
        </p:nvSpPr>
        <p:spPr bwMode="auto">
          <a:xfrm>
            <a:off x="914400" y="3276600"/>
            <a:ext cx="296863" cy="336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it-IT" sz="1600" b="1" i="1" dirty="0">
                <a:solidFill>
                  <a:schemeClr val="bg1">
                    <a:lumMod val="75000"/>
                    <a:lumOff val="25000"/>
                  </a:schemeClr>
                </a:solidFill>
                <a:latin typeface="New York" charset="0"/>
              </a:rPr>
              <a:t>y</a:t>
            </a:r>
          </a:p>
        </p:txBody>
      </p:sp>
      <p:sp>
        <p:nvSpPr>
          <p:cNvPr id="50188" name="Rectangle 12"/>
          <p:cNvSpPr>
            <a:spLocks noChangeArrowheads="1"/>
          </p:cNvSpPr>
          <p:nvPr/>
        </p:nvSpPr>
        <p:spPr bwMode="auto">
          <a:xfrm>
            <a:off x="533400" y="4876800"/>
            <a:ext cx="296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it-IT" sz="1600" b="1" i="1" dirty="0">
                <a:solidFill>
                  <a:schemeClr val="bg1">
                    <a:lumMod val="75000"/>
                    <a:lumOff val="25000"/>
                  </a:schemeClr>
                </a:solidFill>
                <a:latin typeface="New York" charset="0"/>
              </a:rPr>
              <a:t>x</a:t>
            </a:r>
          </a:p>
        </p:txBody>
      </p:sp>
      <p:sp>
        <p:nvSpPr>
          <p:cNvPr id="50190" name="Line 14"/>
          <p:cNvSpPr>
            <a:spLocks noChangeShapeType="1"/>
          </p:cNvSpPr>
          <p:nvPr/>
        </p:nvSpPr>
        <p:spPr bwMode="auto">
          <a:xfrm>
            <a:off x="5292080" y="5517232"/>
            <a:ext cx="1867439" cy="792087"/>
          </a:xfrm>
          <a:prstGeom prst="line">
            <a:avLst/>
          </a:prstGeom>
          <a:noFill/>
          <a:ln w="28575">
            <a:solidFill>
              <a:srgbClr val="FF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4"/>
          <p:cNvSpPr>
            <a:spLocks noChangeShapeType="1"/>
          </p:cNvSpPr>
          <p:nvPr/>
        </p:nvSpPr>
        <p:spPr bwMode="auto">
          <a:xfrm flipV="1">
            <a:off x="7159519" y="5025894"/>
            <a:ext cx="1300913" cy="1283426"/>
          </a:xfrm>
          <a:prstGeom prst="line">
            <a:avLst/>
          </a:prstGeom>
          <a:noFill/>
          <a:ln w="28575">
            <a:solidFill>
              <a:srgbClr val="FF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1" name="Oval 5"/>
          <p:cNvSpPr>
            <a:spLocks noChangeArrowheads="1"/>
          </p:cNvSpPr>
          <p:nvPr/>
        </p:nvSpPr>
        <p:spPr bwMode="auto">
          <a:xfrm>
            <a:off x="1187624" y="3717032"/>
            <a:ext cx="2160240" cy="1224136"/>
          </a:xfrm>
          <a:prstGeom prst="ellipse">
            <a:avLst/>
          </a:prstGeom>
          <a:gradFill rotWithShape="0">
            <a:gsLst>
              <a:gs pos="0">
                <a:srgbClr val="FFCC00"/>
              </a:gs>
              <a:gs pos="100000">
                <a:srgbClr val="FFCC00">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extBox 1"/>
          <p:cNvSpPr txBox="1"/>
          <p:nvPr/>
        </p:nvSpPr>
        <p:spPr>
          <a:xfrm>
            <a:off x="8100392" y="4787860"/>
            <a:ext cx="338554" cy="369332"/>
          </a:xfrm>
          <a:prstGeom prst="rect">
            <a:avLst/>
          </a:prstGeom>
          <a:noFill/>
        </p:spPr>
        <p:txBody>
          <a:bodyPr wrap="none" rtlCol="0">
            <a:spAutoFit/>
          </a:bodyPr>
          <a:lstStyle/>
          <a:p>
            <a:r>
              <a:rPr lang="en-US" dirty="0" smtClean="0">
                <a:solidFill>
                  <a:srgbClr val="FF0000"/>
                </a:solidFill>
              </a:rPr>
              <a:t>X</a:t>
            </a:r>
            <a:endParaRPr lang="en-US" dirty="0">
              <a:solidFill>
                <a:srgbClr val="FF0000"/>
              </a:solidFill>
            </a:endParaRPr>
          </a:p>
        </p:txBody>
      </p:sp>
      <p:sp>
        <p:nvSpPr>
          <p:cNvPr id="17" name="TextBox 16"/>
          <p:cNvSpPr txBox="1"/>
          <p:nvPr/>
        </p:nvSpPr>
        <p:spPr>
          <a:xfrm>
            <a:off x="5128307" y="5163818"/>
            <a:ext cx="389850" cy="369332"/>
          </a:xfrm>
          <a:prstGeom prst="rect">
            <a:avLst/>
          </a:prstGeom>
          <a:noFill/>
        </p:spPr>
        <p:txBody>
          <a:bodyPr wrap="none" rtlCol="0">
            <a:spAutoFit/>
          </a:bodyPr>
          <a:lstStyle/>
          <a:p>
            <a:r>
              <a:rPr lang="en-US" dirty="0" smtClean="0">
                <a:solidFill>
                  <a:srgbClr val="FF0000"/>
                </a:solidFill>
              </a:rPr>
              <a:t>X’</a:t>
            </a:r>
            <a:endParaRPr lang="en-US" dirty="0">
              <a:solidFill>
                <a:srgbClr val="FF0000"/>
              </a:solidFill>
            </a:endParaRPr>
          </a:p>
        </p:txBody>
      </p:sp>
    </p:spTree>
    <p:extLst>
      <p:ext uri="{BB962C8B-B14F-4D97-AF65-F5344CB8AC3E}">
        <p14:creationId xmlns:p14="http://schemas.microsoft.com/office/powerpoint/2010/main" val="418548041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619250" y="44624"/>
            <a:ext cx="6480175" cy="685800"/>
          </a:xfrm>
        </p:spPr>
        <p:txBody>
          <a:bodyPr/>
          <a:lstStyle/>
          <a:p>
            <a:pPr algn="l"/>
            <a:r>
              <a:rPr lang="it-IT" sz="2800" b="1" dirty="0" err="1" smtClean="0"/>
              <a:t>Beam</a:t>
            </a:r>
            <a:r>
              <a:rPr lang="it-IT" sz="2800" b="1" dirty="0" smtClean="0"/>
              <a:t> </a:t>
            </a:r>
            <a:r>
              <a:rPr lang="it-IT" sz="2800" b="1" dirty="0" err="1" smtClean="0"/>
              <a:t>phase</a:t>
            </a:r>
            <a:r>
              <a:rPr lang="it-IT" sz="2800" b="1" dirty="0" smtClean="0"/>
              <a:t> </a:t>
            </a:r>
            <a:r>
              <a:rPr lang="it-IT" sz="2800" b="1" dirty="0" err="1" smtClean="0"/>
              <a:t>space</a:t>
            </a:r>
            <a:r>
              <a:rPr lang="it-IT" sz="2800" b="1" dirty="0" smtClean="0"/>
              <a:t> in </a:t>
            </a:r>
            <a:r>
              <a:rPr lang="it-IT" sz="2800" b="1" dirty="0" err="1" smtClean="0"/>
              <a:t>each</a:t>
            </a:r>
            <a:r>
              <a:rPr lang="it-IT" sz="2800" b="1" dirty="0" smtClean="0"/>
              <a:t> </a:t>
            </a:r>
            <a:r>
              <a:rPr lang="it-IT" sz="2800" b="1" dirty="0" err="1" smtClean="0"/>
              <a:t>plane</a:t>
            </a:r>
            <a:endParaRPr lang="it-IT" sz="2800" b="1" dirty="0"/>
          </a:p>
        </p:txBody>
      </p:sp>
      <p:sp>
        <p:nvSpPr>
          <p:cNvPr id="28676" name="Text Box 4"/>
          <p:cNvSpPr txBox="1">
            <a:spLocks noChangeArrowheads="1"/>
          </p:cNvSpPr>
          <p:nvPr/>
        </p:nvSpPr>
        <p:spPr bwMode="auto">
          <a:xfrm>
            <a:off x="733441" y="4438710"/>
            <a:ext cx="7263528" cy="40011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sz="2000" b="1" i="1" dirty="0" err="1" smtClean="0">
                <a:solidFill>
                  <a:schemeClr val="accent2">
                    <a:lumMod val="75000"/>
                  </a:schemeClr>
                </a:solidFill>
              </a:rPr>
              <a:t>Ellipse</a:t>
            </a:r>
            <a:r>
              <a:rPr lang="it-IT" sz="2000" b="1" i="1" dirty="0" smtClean="0">
                <a:solidFill>
                  <a:schemeClr val="accent2">
                    <a:lumMod val="75000"/>
                  </a:schemeClr>
                </a:solidFill>
              </a:rPr>
              <a:t> area </a:t>
            </a:r>
            <a:r>
              <a:rPr lang="it-IT" sz="2000" b="1" i="1" dirty="0">
                <a:solidFill>
                  <a:schemeClr val="accent2">
                    <a:lumMod val="75000"/>
                  </a:schemeClr>
                </a:solidFill>
              </a:rPr>
              <a:t>= </a:t>
            </a:r>
            <a:r>
              <a:rPr lang="it-IT" sz="2000" b="1" i="1" dirty="0" err="1" smtClean="0">
                <a:solidFill>
                  <a:schemeClr val="accent2">
                    <a:lumMod val="75000"/>
                  </a:schemeClr>
                </a:solidFill>
              </a:rPr>
              <a:t>Invariant</a:t>
            </a:r>
            <a:r>
              <a:rPr lang="it-IT" sz="2000" b="1" i="1" dirty="0" smtClean="0">
                <a:solidFill>
                  <a:schemeClr val="accent2">
                    <a:lumMod val="75000"/>
                  </a:schemeClr>
                </a:solidFill>
              </a:rPr>
              <a:t> </a:t>
            </a:r>
            <a:r>
              <a:rPr lang="it-IT" sz="2000" b="1" i="1" dirty="0" err="1" smtClean="0">
                <a:solidFill>
                  <a:schemeClr val="accent2">
                    <a:lumMod val="75000"/>
                  </a:schemeClr>
                </a:solidFill>
              </a:rPr>
              <a:t>if</a:t>
            </a:r>
            <a:r>
              <a:rPr lang="it-IT" sz="2000" b="1" i="1" dirty="0" smtClean="0">
                <a:solidFill>
                  <a:schemeClr val="accent2">
                    <a:lumMod val="75000"/>
                  </a:schemeClr>
                </a:solidFill>
              </a:rPr>
              <a:t> no dissipative </a:t>
            </a:r>
            <a:r>
              <a:rPr lang="it-IT" sz="2000" b="1" i="1" dirty="0" err="1" smtClean="0">
                <a:solidFill>
                  <a:schemeClr val="accent2">
                    <a:lumMod val="75000"/>
                  </a:schemeClr>
                </a:solidFill>
              </a:rPr>
              <a:t>forces</a:t>
            </a:r>
            <a:r>
              <a:rPr lang="it-IT" sz="2000" b="1" i="1" dirty="0" smtClean="0">
                <a:solidFill>
                  <a:schemeClr val="accent2">
                    <a:lumMod val="75000"/>
                  </a:schemeClr>
                </a:solidFill>
              </a:rPr>
              <a:t> are </a:t>
            </a:r>
            <a:r>
              <a:rPr lang="it-IT" sz="2000" b="1" i="1" dirty="0" err="1" smtClean="0">
                <a:solidFill>
                  <a:schemeClr val="accent2">
                    <a:lumMod val="75000"/>
                  </a:schemeClr>
                </a:solidFill>
              </a:rPr>
              <a:t>present</a:t>
            </a:r>
            <a:endParaRPr lang="it-IT" u="sng" dirty="0">
              <a:solidFill>
                <a:schemeClr val="accent2">
                  <a:lumMod val="75000"/>
                </a:schemeClr>
              </a:solidFill>
            </a:endParaRPr>
          </a:p>
        </p:txBody>
      </p:sp>
      <p:graphicFrame>
        <p:nvGraphicFramePr>
          <p:cNvPr id="28678" name="Object 6"/>
          <p:cNvGraphicFramePr>
            <a:graphicFrameLocks noChangeAspect="1"/>
          </p:cNvGraphicFramePr>
          <p:nvPr>
            <p:extLst>
              <p:ext uri="{D42A27DB-BD31-4B8C-83A1-F6EECF244321}">
                <p14:modId xmlns:p14="http://schemas.microsoft.com/office/powerpoint/2010/main" val="3042369172"/>
              </p:ext>
            </p:extLst>
          </p:nvPr>
        </p:nvGraphicFramePr>
        <p:xfrm>
          <a:off x="755576" y="5013175"/>
          <a:ext cx="4683424" cy="381481"/>
        </p:xfrm>
        <a:graphic>
          <a:graphicData uri="http://schemas.openxmlformats.org/presentationml/2006/ole">
            <mc:AlternateContent xmlns:mc="http://schemas.openxmlformats.org/markup-compatibility/2006">
              <mc:Choice xmlns:v="urn:schemas-microsoft-com:vml" Requires="v">
                <p:oleObj spid="_x0000_s24639" name="Equation" r:id="rId4" imgW="2616120" imgH="228600" progId="Equation.3">
                  <p:embed/>
                </p:oleObj>
              </mc:Choice>
              <mc:Fallback>
                <p:oleObj name="Equation" r:id="rId4" imgW="2616120" imgH="228600" progId="Equation.3">
                  <p:embed/>
                  <p:pic>
                    <p:nvPicPr>
                      <p:cNvPr id="0" name=""/>
                      <p:cNvPicPr>
                        <a:picLocks noChangeAspect="1" noChangeArrowheads="1"/>
                      </p:cNvPicPr>
                      <p:nvPr/>
                    </p:nvPicPr>
                    <p:blipFill>
                      <a:blip r:embed="rId5"/>
                      <a:srcRect/>
                      <a:stretch>
                        <a:fillRect/>
                      </a:stretch>
                    </p:blipFill>
                    <p:spPr bwMode="auto">
                      <a:xfrm>
                        <a:off x="755576" y="5013175"/>
                        <a:ext cx="4683424" cy="381481"/>
                      </a:xfrm>
                      <a:prstGeom prst="rect">
                        <a:avLst/>
                      </a:prstGeom>
                      <a:noFill/>
                      <a:ln w="28575">
                        <a:solidFill>
                          <a:srgbClr val="FF0000"/>
                        </a:solidFill>
                        <a:miter lim="800000"/>
                        <a:headEnd/>
                        <a:tailEnd/>
                      </a:ln>
                      <a:effectLst/>
                      <a:extLst/>
                    </p:spPr>
                  </p:pic>
                </p:oleObj>
              </mc:Fallback>
            </mc:AlternateContent>
          </a:graphicData>
        </a:graphic>
      </p:graphicFrame>
      <p:sp>
        <p:nvSpPr>
          <p:cNvPr id="28679" name="Text Box 7"/>
          <p:cNvSpPr txBox="1">
            <a:spLocks noChangeArrowheads="1"/>
          </p:cNvSpPr>
          <p:nvPr/>
        </p:nvSpPr>
        <p:spPr bwMode="auto">
          <a:xfrm>
            <a:off x="251521" y="5638110"/>
            <a:ext cx="8319104"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sz="2000" b="1" i="1" dirty="0" smtClean="0">
                <a:solidFill>
                  <a:srgbClr val="FF0000"/>
                </a:solidFill>
                <a:latin typeface="+mj-lt"/>
              </a:rPr>
              <a:t>Twiss </a:t>
            </a:r>
            <a:r>
              <a:rPr lang="en-US" sz="2000" b="1" i="1" dirty="0">
                <a:solidFill>
                  <a:srgbClr val="FF0000"/>
                </a:solidFill>
                <a:latin typeface="+mj-lt"/>
              </a:rPr>
              <a:t>parameters define orientation and form of the ellipse, the emittance its </a:t>
            </a:r>
            <a:r>
              <a:rPr lang="en-US" sz="2000" b="1" i="1" dirty="0" smtClean="0">
                <a:solidFill>
                  <a:srgbClr val="FF0000"/>
                </a:solidFill>
                <a:latin typeface="+mj-lt"/>
              </a:rPr>
              <a:t>area,</a:t>
            </a:r>
            <a:r>
              <a:rPr lang="it-IT" sz="2000" b="1" i="1" dirty="0">
                <a:solidFill>
                  <a:srgbClr val="FF0000"/>
                </a:solidFill>
                <a:latin typeface="Symbol" pitchFamily="18" charset="2"/>
              </a:rPr>
              <a:t> a, b, g</a:t>
            </a:r>
            <a:r>
              <a:rPr lang="it-IT" sz="2000" b="1" dirty="0">
                <a:solidFill>
                  <a:srgbClr val="FF0000"/>
                </a:solidFill>
                <a:latin typeface="Symbol" pitchFamily="18" charset="2"/>
              </a:rPr>
              <a:t>  </a:t>
            </a:r>
            <a:r>
              <a:rPr lang="it-IT" sz="2000" b="1" dirty="0" err="1">
                <a:solidFill>
                  <a:srgbClr val="FF0000"/>
                </a:solidFill>
              </a:rPr>
              <a:t>vary</a:t>
            </a:r>
            <a:r>
              <a:rPr lang="it-IT" sz="2000" b="1" dirty="0">
                <a:solidFill>
                  <a:srgbClr val="FF0000"/>
                </a:solidFill>
              </a:rPr>
              <a:t> </a:t>
            </a:r>
            <a:r>
              <a:rPr lang="it-IT" sz="2000" b="1" dirty="0" err="1">
                <a:solidFill>
                  <a:srgbClr val="FF0000"/>
                </a:solidFill>
              </a:rPr>
              <a:t>along</a:t>
            </a:r>
            <a:r>
              <a:rPr lang="it-IT" sz="2000" b="1" dirty="0">
                <a:solidFill>
                  <a:srgbClr val="FF0000"/>
                </a:solidFill>
              </a:rPr>
              <a:t> the </a:t>
            </a:r>
            <a:r>
              <a:rPr lang="it-IT" sz="2000" b="1" dirty="0" err="1">
                <a:solidFill>
                  <a:srgbClr val="FF0000"/>
                </a:solidFill>
              </a:rPr>
              <a:t>accelerator</a:t>
            </a:r>
            <a:r>
              <a:rPr lang="it-IT" sz="2000" b="1" dirty="0">
                <a:solidFill>
                  <a:srgbClr val="FF0000"/>
                </a:solidFill>
              </a:rPr>
              <a:t> </a:t>
            </a:r>
            <a:endParaRPr lang="it-IT" sz="2000" b="1" i="1" dirty="0">
              <a:solidFill>
                <a:srgbClr val="FF0000"/>
              </a:solidFill>
              <a:latin typeface="+mj-lt"/>
            </a:endParaRPr>
          </a:p>
          <a:p>
            <a:pPr algn="r"/>
            <a:endParaRPr lang="it-IT" b="1" dirty="0">
              <a:solidFill>
                <a:srgbClr val="FF0000"/>
              </a:solidFill>
              <a:latin typeface="Calibri" pitchFamily="34" charset="0"/>
            </a:endParaRPr>
          </a:p>
        </p:txBody>
      </p:sp>
      <p:pic>
        <p:nvPicPr>
          <p:cNvPr id="24586" name="Picture 10" descr="http://eucard.web.cern.ch/eucard/activities/communication/public/Images/Emittanc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057" y="1112060"/>
            <a:ext cx="3990975" cy="2971801"/>
          </a:xfrm>
          <a:prstGeom prst="rect">
            <a:avLst/>
          </a:prstGeom>
          <a:noFill/>
          <a:extLst>
            <a:ext uri="{909E8E84-426E-40DD-AFC4-6F175D3DCCD1}">
              <a14:hiddenFill xmlns:a14="http://schemas.microsoft.com/office/drawing/2010/main">
                <a:solidFill>
                  <a:srgbClr val="FFFFFF"/>
                </a:solidFill>
              </a14:hiddenFill>
            </a:ext>
          </a:extLst>
        </p:spPr>
      </p:pic>
      <p:pic>
        <p:nvPicPr>
          <p:cNvPr id="24588"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9000" y="980080"/>
            <a:ext cx="2877415"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52013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Introduction</a:t>
            </a:r>
          </a:p>
          <a:p>
            <a:r>
              <a:rPr lang="en-US" dirty="0" smtClean="0"/>
              <a:t>Historic details</a:t>
            </a:r>
          </a:p>
          <a:p>
            <a:r>
              <a:rPr lang="en-US" dirty="0" smtClean="0"/>
              <a:t>Particle beam description</a:t>
            </a:r>
          </a:p>
          <a:p>
            <a:r>
              <a:rPr lang="en-US" dirty="0" smtClean="0"/>
              <a:t>Accelerators in the world</a:t>
            </a:r>
          </a:p>
          <a:p>
            <a:pPr marL="576000">
              <a:buFont typeface="Arial" pitchFamily="34" charset="0"/>
              <a:buChar char="-"/>
            </a:pPr>
            <a:r>
              <a:rPr lang="en-US" sz="3000" dirty="0" smtClean="0"/>
              <a:t>Colliders</a:t>
            </a:r>
          </a:p>
          <a:p>
            <a:pPr marL="576000">
              <a:buFont typeface="Arial" pitchFamily="34" charset="0"/>
              <a:buChar char="-"/>
            </a:pPr>
            <a:r>
              <a:rPr lang="en-US" sz="3000" dirty="0" smtClean="0"/>
              <a:t>Medical Applications </a:t>
            </a:r>
          </a:p>
          <a:p>
            <a:pPr marL="576000">
              <a:buFont typeface="Arial" pitchFamily="34" charset="0"/>
              <a:buChar char="-"/>
            </a:pPr>
            <a:r>
              <a:rPr lang="en-US" sz="3000" dirty="0" smtClean="0"/>
              <a:t>Synchrotron Light Sources</a:t>
            </a:r>
          </a:p>
          <a:p>
            <a:pPr>
              <a:buFont typeface="Arial" pitchFamily="34" charset="0"/>
              <a:buChar char="•"/>
            </a:pPr>
            <a:r>
              <a:rPr lang="en-US" dirty="0" smtClean="0"/>
              <a:t>Conclusions</a:t>
            </a:r>
            <a:endParaRPr lang="en-US" dirty="0"/>
          </a:p>
        </p:txBody>
      </p:sp>
      <p:sp>
        <p:nvSpPr>
          <p:cNvPr id="3" name="Title 2"/>
          <p:cNvSpPr>
            <a:spLocks noGrp="1"/>
          </p:cNvSpPr>
          <p:nvPr>
            <p:ph type="title"/>
          </p:nvPr>
        </p:nvSpPr>
        <p:spPr/>
        <p:txBody>
          <a:bodyPr/>
          <a:lstStyle/>
          <a:p>
            <a:r>
              <a:rPr lang="en-US" dirty="0" smtClean="0"/>
              <a:t>Outlook</a:t>
            </a:r>
            <a:endParaRPr lang="en-US" dirty="0"/>
          </a:p>
        </p:txBody>
      </p:sp>
    </p:spTree>
    <p:extLst>
      <p:ext uri="{BB962C8B-B14F-4D97-AF65-F5344CB8AC3E}">
        <p14:creationId xmlns:p14="http://schemas.microsoft.com/office/powerpoint/2010/main" val="8001082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539552" y="922075"/>
            <a:ext cx="7945636"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it-IT" sz="2400" b="1" i="1" dirty="0" smtClean="0">
                <a:solidFill>
                  <a:srgbClr val="FF2929"/>
                </a:solidFill>
                <a:latin typeface="Times New Roman" pitchFamily="18" charset="0"/>
              </a:rPr>
              <a:t>The </a:t>
            </a:r>
            <a:r>
              <a:rPr lang="it-IT" sz="2400" b="1" i="1" dirty="0" smtClean="0">
                <a:solidFill>
                  <a:srgbClr val="FF2929"/>
                </a:solidFill>
                <a:latin typeface="Times New Roman" pitchFamily="18" charset="0"/>
              </a:rPr>
              <a:t>volume </a:t>
            </a:r>
            <a:r>
              <a:rPr lang="it-IT" sz="2400" b="1" i="1" dirty="0" err="1" smtClean="0">
                <a:solidFill>
                  <a:srgbClr val="FF2929"/>
                </a:solidFill>
                <a:latin typeface="Times New Roman" pitchFamily="18" charset="0"/>
              </a:rPr>
              <a:t>occupied</a:t>
            </a:r>
            <a:r>
              <a:rPr lang="it-IT" sz="2400" b="1" i="1" dirty="0" smtClean="0">
                <a:solidFill>
                  <a:srgbClr val="FF2929"/>
                </a:solidFill>
                <a:latin typeface="Times New Roman" pitchFamily="18" charset="0"/>
              </a:rPr>
              <a:t> in the </a:t>
            </a:r>
            <a:r>
              <a:rPr lang="it-IT" sz="2400" b="1" i="1" dirty="0" err="1" smtClean="0">
                <a:solidFill>
                  <a:srgbClr val="FF2929"/>
                </a:solidFill>
                <a:latin typeface="Times New Roman" pitchFamily="18" charset="0"/>
              </a:rPr>
              <a:t>phase</a:t>
            </a:r>
            <a:r>
              <a:rPr lang="it-IT" sz="2400" b="1" i="1" dirty="0" smtClean="0">
                <a:solidFill>
                  <a:srgbClr val="FF2929"/>
                </a:solidFill>
                <a:latin typeface="Times New Roman" pitchFamily="18" charset="0"/>
              </a:rPr>
              <a:t> </a:t>
            </a:r>
            <a:r>
              <a:rPr lang="it-IT" sz="2400" b="1" i="1" dirty="0" err="1" smtClean="0">
                <a:solidFill>
                  <a:srgbClr val="FF2929"/>
                </a:solidFill>
                <a:latin typeface="Times New Roman" pitchFamily="18" charset="0"/>
              </a:rPr>
              <a:t>space</a:t>
            </a:r>
            <a:r>
              <a:rPr lang="it-IT" sz="2400" b="1" i="1" dirty="0" smtClean="0">
                <a:solidFill>
                  <a:srgbClr val="FF2929"/>
                </a:solidFill>
                <a:latin typeface="Times New Roman" pitchFamily="18" charset="0"/>
              </a:rPr>
              <a:t> of a </a:t>
            </a:r>
            <a:r>
              <a:rPr lang="it-IT" sz="2400" b="1" i="1" dirty="0" err="1" smtClean="0">
                <a:solidFill>
                  <a:srgbClr val="FF2929"/>
                </a:solidFill>
                <a:latin typeface="Times New Roman" pitchFamily="18" charset="0"/>
              </a:rPr>
              <a:t>system</a:t>
            </a:r>
            <a:r>
              <a:rPr lang="it-IT" sz="2400" b="1" i="1" dirty="0" smtClean="0">
                <a:solidFill>
                  <a:srgbClr val="FF2929"/>
                </a:solidFill>
                <a:latin typeface="Times New Roman" pitchFamily="18" charset="0"/>
              </a:rPr>
              <a:t> of </a:t>
            </a:r>
            <a:r>
              <a:rPr lang="it-IT" sz="2400" b="1" i="1" dirty="0" err="1" smtClean="0">
                <a:solidFill>
                  <a:srgbClr val="FF2929"/>
                </a:solidFill>
                <a:latin typeface="Times New Roman" pitchFamily="18" charset="0"/>
              </a:rPr>
              <a:t>particles</a:t>
            </a:r>
            <a:r>
              <a:rPr lang="it-IT" sz="2400" b="1" i="1" dirty="0" smtClean="0">
                <a:solidFill>
                  <a:srgbClr val="FF2929"/>
                </a:solidFill>
                <a:latin typeface="Times New Roman" pitchFamily="18" charset="0"/>
              </a:rPr>
              <a:t> </a:t>
            </a:r>
            <a:r>
              <a:rPr lang="it-IT" sz="2400" b="1" i="1" dirty="0" err="1" smtClean="0">
                <a:solidFill>
                  <a:srgbClr val="FF2929"/>
                </a:solidFill>
                <a:latin typeface="Times New Roman" pitchFamily="18" charset="0"/>
              </a:rPr>
              <a:t>is</a:t>
            </a:r>
            <a:r>
              <a:rPr lang="it-IT" sz="2400" b="1" i="1" dirty="0" smtClean="0">
                <a:solidFill>
                  <a:srgbClr val="FF2929"/>
                </a:solidFill>
                <a:latin typeface="Times New Roman" pitchFamily="18" charset="0"/>
              </a:rPr>
              <a:t> </a:t>
            </a:r>
            <a:r>
              <a:rPr lang="it-IT" sz="2400" b="1" i="1" dirty="0" err="1" smtClean="0">
                <a:solidFill>
                  <a:srgbClr val="FF2929"/>
                </a:solidFill>
                <a:latin typeface="Times New Roman" pitchFamily="18" charset="0"/>
              </a:rPr>
              <a:t>constant</a:t>
            </a:r>
            <a:r>
              <a:rPr lang="it-IT" sz="2400" b="1" i="1" dirty="0" smtClean="0">
                <a:solidFill>
                  <a:srgbClr val="FF2929"/>
                </a:solidFill>
                <a:latin typeface="Times New Roman" pitchFamily="18" charset="0"/>
              </a:rPr>
              <a:t> in the </a:t>
            </a:r>
            <a:r>
              <a:rPr lang="it-IT" sz="2400" b="1" i="1" dirty="0" err="1" smtClean="0">
                <a:solidFill>
                  <a:srgbClr val="FF2929"/>
                </a:solidFill>
                <a:latin typeface="Times New Roman" pitchFamily="18" charset="0"/>
              </a:rPr>
              <a:t>presence</a:t>
            </a:r>
            <a:r>
              <a:rPr lang="it-IT" sz="2400" b="1" i="1" dirty="0" smtClean="0">
                <a:solidFill>
                  <a:srgbClr val="FF2929"/>
                </a:solidFill>
                <a:latin typeface="Times New Roman" pitchFamily="18" charset="0"/>
              </a:rPr>
              <a:t> of conservative </a:t>
            </a:r>
            <a:r>
              <a:rPr lang="it-IT" sz="2400" b="1" i="1" dirty="0" err="1" smtClean="0">
                <a:solidFill>
                  <a:srgbClr val="FF2929"/>
                </a:solidFill>
                <a:latin typeface="Times New Roman" pitchFamily="18" charset="0"/>
              </a:rPr>
              <a:t>forces</a:t>
            </a:r>
            <a:r>
              <a:rPr lang="it-IT" sz="2400" b="1" i="1" dirty="0" smtClean="0">
                <a:solidFill>
                  <a:srgbClr val="FF2929"/>
                </a:solidFill>
                <a:latin typeface="Times New Roman" pitchFamily="18" charset="0"/>
              </a:rPr>
              <a:t> </a:t>
            </a:r>
            <a:endParaRPr lang="it-IT" sz="2400" b="1" i="1" dirty="0">
              <a:solidFill>
                <a:srgbClr val="FF2929"/>
              </a:solidFill>
              <a:latin typeface="Times New Roman" pitchFamily="18" charset="0"/>
            </a:endParaRPr>
          </a:p>
          <a:p>
            <a:pPr algn="r"/>
            <a:r>
              <a:rPr lang="it-IT" sz="2000" b="1" i="1" dirty="0" smtClean="0">
                <a:solidFill>
                  <a:schemeClr val="accent2"/>
                </a:solidFill>
                <a:latin typeface="Times New Roman" pitchFamily="18" charset="0"/>
              </a:rPr>
              <a:t> </a:t>
            </a:r>
            <a:r>
              <a:rPr lang="it-IT" sz="2000" b="1" i="1" dirty="0" err="1" smtClean="0">
                <a:solidFill>
                  <a:schemeClr val="accent2"/>
                </a:solidFill>
                <a:latin typeface="Times New Roman" pitchFamily="18" charset="0"/>
              </a:rPr>
              <a:t>Liouville’s</a:t>
            </a:r>
            <a:r>
              <a:rPr lang="it-IT" sz="2000" b="1" i="1" dirty="0" smtClean="0">
                <a:solidFill>
                  <a:schemeClr val="accent2"/>
                </a:solidFill>
                <a:latin typeface="Times New Roman" pitchFamily="18" charset="0"/>
              </a:rPr>
              <a:t> </a:t>
            </a:r>
            <a:r>
              <a:rPr lang="it-IT" sz="2000" b="1" i="1" dirty="0" err="1" smtClean="0">
                <a:solidFill>
                  <a:schemeClr val="accent2"/>
                </a:solidFill>
                <a:latin typeface="Times New Roman" pitchFamily="18" charset="0"/>
              </a:rPr>
              <a:t>theorem</a:t>
            </a:r>
            <a:endParaRPr lang="it-IT" sz="2000" b="1" i="1" dirty="0">
              <a:solidFill>
                <a:schemeClr val="accent2"/>
              </a:solidFill>
              <a:latin typeface="Times New Roman" pitchFamily="18" charset="0"/>
            </a:endParaRPr>
          </a:p>
        </p:txBody>
      </p:sp>
      <p:sp>
        <p:nvSpPr>
          <p:cNvPr id="30724" name="Text Box 4"/>
          <p:cNvSpPr txBox="1">
            <a:spLocks noChangeArrowheads="1"/>
          </p:cNvSpPr>
          <p:nvPr/>
        </p:nvSpPr>
        <p:spPr bwMode="auto">
          <a:xfrm>
            <a:off x="1043608" y="2060848"/>
            <a:ext cx="8064896"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sz="2000" b="1" dirty="0" smtClean="0">
                <a:solidFill>
                  <a:schemeClr val="bg1">
                    <a:lumMod val="85000"/>
                    <a:lumOff val="15000"/>
                  </a:schemeClr>
                </a:solidFill>
              </a:rPr>
              <a:t>The emittance </a:t>
            </a:r>
            <a:r>
              <a:rPr lang="it-IT" sz="2000" b="1" dirty="0" err="1" smtClean="0">
                <a:solidFill>
                  <a:schemeClr val="bg1">
                    <a:lumMod val="85000"/>
                    <a:lumOff val="15000"/>
                  </a:schemeClr>
                </a:solidFill>
              </a:rPr>
              <a:t>is</a:t>
            </a:r>
            <a:r>
              <a:rPr lang="it-IT" sz="2000" b="1" dirty="0" smtClean="0">
                <a:solidFill>
                  <a:schemeClr val="bg1">
                    <a:lumMod val="85000"/>
                    <a:lumOff val="15000"/>
                  </a:schemeClr>
                </a:solidFill>
              </a:rPr>
              <a:t> </a:t>
            </a:r>
            <a:r>
              <a:rPr lang="it-IT" sz="2000" b="1" dirty="0" err="1" smtClean="0">
                <a:solidFill>
                  <a:schemeClr val="bg1">
                    <a:lumMod val="85000"/>
                    <a:lumOff val="15000"/>
                  </a:schemeClr>
                </a:solidFill>
              </a:rPr>
              <a:t>measured</a:t>
            </a:r>
            <a:r>
              <a:rPr lang="it-IT" sz="2000" b="1" dirty="0" smtClean="0">
                <a:solidFill>
                  <a:schemeClr val="bg1">
                    <a:lumMod val="85000"/>
                    <a:lumOff val="15000"/>
                  </a:schemeClr>
                </a:solidFill>
              </a:rPr>
              <a:t> in m </a:t>
            </a:r>
            <a:r>
              <a:rPr lang="it-IT" sz="2000" b="1" dirty="0" err="1" smtClean="0">
                <a:solidFill>
                  <a:schemeClr val="bg1">
                    <a:lumMod val="85000"/>
                    <a:lumOff val="15000"/>
                  </a:schemeClr>
                </a:solidFill>
              </a:rPr>
              <a:t>rad</a:t>
            </a:r>
            <a:r>
              <a:rPr lang="it-IT" sz="2000" b="1" dirty="0" smtClean="0">
                <a:solidFill>
                  <a:schemeClr val="bg1">
                    <a:lumMod val="85000"/>
                    <a:lumOff val="15000"/>
                  </a:schemeClr>
                </a:solidFill>
              </a:rPr>
              <a:t>  (position – </a:t>
            </a:r>
            <a:r>
              <a:rPr lang="it-IT" sz="2000" b="1" dirty="0" err="1" smtClean="0">
                <a:solidFill>
                  <a:schemeClr val="bg1">
                    <a:lumMod val="85000"/>
                    <a:lumOff val="15000"/>
                  </a:schemeClr>
                </a:solidFill>
              </a:rPr>
              <a:t>divergence</a:t>
            </a:r>
            <a:r>
              <a:rPr lang="it-IT" sz="2000" b="1" dirty="0" smtClean="0">
                <a:solidFill>
                  <a:schemeClr val="bg1">
                    <a:lumMod val="85000"/>
                    <a:lumOff val="15000"/>
                  </a:schemeClr>
                </a:solidFill>
              </a:rPr>
              <a:t>)</a:t>
            </a:r>
          </a:p>
          <a:p>
            <a:pPr algn="ctr"/>
            <a:endParaRPr lang="it-IT" b="1" dirty="0">
              <a:solidFill>
                <a:schemeClr val="bg1">
                  <a:lumMod val="65000"/>
                  <a:lumOff val="35000"/>
                </a:schemeClr>
              </a:solidFill>
              <a:latin typeface="Calibri" pitchFamily="34" charset="0"/>
            </a:endParaRPr>
          </a:p>
        </p:txBody>
      </p:sp>
      <p:pic>
        <p:nvPicPr>
          <p:cNvPr id="307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321" y="4081920"/>
            <a:ext cx="7239000" cy="1855788"/>
          </a:xfrm>
          <a:prstGeom prst="rect">
            <a:avLst/>
          </a:prstGeom>
          <a:solidFill>
            <a:srgbClr val="99FF33"/>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6" name="Text Box 6"/>
          <p:cNvSpPr txBox="1">
            <a:spLocks noChangeArrowheads="1"/>
          </p:cNvSpPr>
          <p:nvPr/>
        </p:nvSpPr>
        <p:spPr bwMode="auto">
          <a:xfrm>
            <a:off x="1600200" y="5943600"/>
            <a:ext cx="61401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sz="2000" b="1" dirty="0" err="1" smtClean="0">
                <a:solidFill>
                  <a:schemeClr val="bg1">
                    <a:lumMod val="65000"/>
                    <a:lumOff val="35000"/>
                  </a:schemeClr>
                </a:solidFill>
                <a:latin typeface="Calibri" pitchFamily="34" charset="0"/>
              </a:rPr>
              <a:t>Phase</a:t>
            </a:r>
            <a:r>
              <a:rPr lang="it-IT" sz="2000" b="1" dirty="0" smtClean="0">
                <a:solidFill>
                  <a:schemeClr val="bg1">
                    <a:lumMod val="65000"/>
                    <a:lumOff val="35000"/>
                  </a:schemeClr>
                </a:solidFill>
                <a:latin typeface="Calibri" pitchFamily="34" charset="0"/>
              </a:rPr>
              <a:t> </a:t>
            </a:r>
            <a:r>
              <a:rPr lang="it-IT" sz="2000" b="1" dirty="0" err="1" smtClean="0">
                <a:solidFill>
                  <a:schemeClr val="bg1">
                    <a:lumMod val="65000"/>
                    <a:lumOff val="35000"/>
                  </a:schemeClr>
                </a:solidFill>
                <a:latin typeface="Calibri" pitchFamily="34" charset="0"/>
              </a:rPr>
              <a:t>space</a:t>
            </a:r>
            <a:r>
              <a:rPr lang="it-IT" sz="2000" b="1" dirty="0" smtClean="0">
                <a:solidFill>
                  <a:schemeClr val="bg1">
                    <a:lumMod val="65000"/>
                    <a:lumOff val="35000"/>
                  </a:schemeClr>
                </a:solidFill>
                <a:latin typeface="Calibri" pitchFamily="34" charset="0"/>
              </a:rPr>
              <a:t> in </a:t>
            </a:r>
            <a:r>
              <a:rPr lang="it-IT" sz="2000" b="1" dirty="0" err="1" smtClean="0">
                <a:solidFill>
                  <a:schemeClr val="bg1">
                    <a:lumMod val="65000"/>
                    <a:lumOff val="35000"/>
                  </a:schemeClr>
                </a:solidFill>
                <a:latin typeface="Calibri" pitchFamily="34" charset="0"/>
              </a:rPr>
              <a:t>different</a:t>
            </a:r>
            <a:r>
              <a:rPr lang="it-IT" sz="2000" b="1" dirty="0" smtClean="0">
                <a:solidFill>
                  <a:schemeClr val="bg1">
                    <a:lumMod val="65000"/>
                    <a:lumOff val="35000"/>
                  </a:schemeClr>
                </a:solidFill>
                <a:latin typeface="Calibri" pitchFamily="34" charset="0"/>
              </a:rPr>
              <a:t> positions </a:t>
            </a:r>
            <a:r>
              <a:rPr lang="it-IT" sz="2000" b="1" dirty="0" err="1" smtClean="0">
                <a:solidFill>
                  <a:schemeClr val="bg1">
                    <a:lumMod val="65000"/>
                    <a:lumOff val="35000"/>
                  </a:schemeClr>
                </a:solidFill>
                <a:latin typeface="Calibri" pitchFamily="34" charset="0"/>
              </a:rPr>
              <a:t>along</a:t>
            </a:r>
            <a:r>
              <a:rPr lang="it-IT" sz="2000" b="1" dirty="0" smtClean="0">
                <a:solidFill>
                  <a:schemeClr val="bg1">
                    <a:lumMod val="65000"/>
                    <a:lumOff val="35000"/>
                  </a:schemeClr>
                </a:solidFill>
                <a:latin typeface="Calibri" pitchFamily="34" charset="0"/>
              </a:rPr>
              <a:t> the </a:t>
            </a:r>
            <a:r>
              <a:rPr lang="it-IT" sz="2000" b="1" dirty="0" err="1" smtClean="0">
                <a:solidFill>
                  <a:schemeClr val="bg1">
                    <a:lumMod val="65000"/>
                    <a:lumOff val="35000"/>
                  </a:schemeClr>
                </a:solidFill>
                <a:latin typeface="Calibri" pitchFamily="34" charset="0"/>
              </a:rPr>
              <a:t>accelerator</a:t>
            </a:r>
            <a:endParaRPr lang="it-IT" sz="2000" b="1" dirty="0">
              <a:solidFill>
                <a:schemeClr val="bg1">
                  <a:lumMod val="65000"/>
                  <a:lumOff val="35000"/>
                </a:schemeClr>
              </a:solidFill>
              <a:latin typeface="Calibri" pitchFamily="34" charset="0"/>
            </a:endParaRPr>
          </a:p>
        </p:txBody>
      </p:sp>
      <p:sp>
        <p:nvSpPr>
          <p:cNvPr id="2" name="TextBox 1"/>
          <p:cNvSpPr txBox="1"/>
          <p:nvPr/>
        </p:nvSpPr>
        <p:spPr>
          <a:xfrm>
            <a:off x="887321" y="3429000"/>
            <a:ext cx="1164399" cy="646331"/>
          </a:xfrm>
          <a:prstGeom prst="rect">
            <a:avLst/>
          </a:prstGeom>
          <a:noFill/>
        </p:spPr>
        <p:txBody>
          <a:bodyPr wrap="square" rtlCol="0">
            <a:spAutoFit/>
          </a:bodyPr>
          <a:lstStyle/>
          <a:p>
            <a:r>
              <a:rPr lang="en-US" dirty="0" smtClean="0">
                <a:solidFill>
                  <a:srgbClr val="C00000"/>
                </a:solidFill>
              </a:rPr>
              <a:t>Low beta position</a:t>
            </a:r>
            <a:endParaRPr lang="en-US" dirty="0">
              <a:solidFill>
                <a:srgbClr val="C00000"/>
              </a:solidFill>
            </a:endParaRPr>
          </a:p>
        </p:txBody>
      </p:sp>
      <p:sp>
        <p:nvSpPr>
          <p:cNvPr id="7" name="TextBox 6"/>
          <p:cNvSpPr txBox="1"/>
          <p:nvPr/>
        </p:nvSpPr>
        <p:spPr>
          <a:xfrm>
            <a:off x="6444208" y="3429000"/>
            <a:ext cx="1164399" cy="646331"/>
          </a:xfrm>
          <a:prstGeom prst="rect">
            <a:avLst/>
          </a:prstGeom>
          <a:noFill/>
        </p:spPr>
        <p:txBody>
          <a:bodyPr wrap="square" rtlCol="0">
            <a:spAutoFit/>
          </a:bodyPr>
          <a:lstStyle/>
          <a:p>
            <a:r>
              <a:rPr lang="en-US" dirty="0" smtClean="0">
                <a:solidFill>
                  <a:srgbClr val="C00000"/>
                </a:solidFill>
              </a:rPr>
              <a:t>High beta position</a:t>
            </a:r>
            <a:endParaRPr lang="en-US" dirty="0">
              <a:solidFill>
                <a:srgbClr val="C00000"/>
              </a:solidFill>
            </a:endParaRPr>
          </a:p>
        </p:txBody>
      </p:sp>
      <p:sp>
        <p:nvSpPr>
          <p:cNvPr id="3" name="TextBox 2"/>
          <p:cNvSpPr txBox="1"/>
          <p:nvPr/>
        </p:nvSpPr>
        <p:spPr>
          <a:xfrm>
            <a:off x="517163" y="2669814"/>
            <a:ext cx="7968025" cy="984885"/>
          </a:xfrm>
          <a:prstGeom prst="rect">
            <a:avLst/>
          </a:prstGeom>
          <a:noFill/>
        </p:spPr>
        <p:txBody>
          <a:bodyPr wrap="square" rtlCol="0">
            <a:spAutoFit/>
          </a:bodyPr>
          <a:lstStyle/>
          <a:p>
            <a:pPr algn="r"/>
            <a:r>
              <a:rPr lang="it-IT" sz="2000" b="1" i="1" dirty="0" err="1">
                <a:solidFill>
                  <a:srgbClr val="FF2929"/>
                </a:solidFill>
                <a:latin typeface="Times New Roman" pitchFamily="18" charset="0"/>
              </a:rPr>
              <a:t>Magnetic</a:t>
            </a:r>
            <a:r>
              <a:rPr lang="it-IT" sz="2000" b="1" i="1" dirty="0">
                <a:solidFill>
                  <a:srgbClr val="FF2929"/>
                </a:solidFill>
                <a:latin typeface="Times New Roman" pitchFamily="18" charset="0"/>
              </a:rPr>
              <a:t> </a:t>
            </a:r>
            <a:r>
              <a:rPr lang="it-IT" sz="2000" b="1" i="1" dirty="0" err="1">
                <a:solidFill>
                  <a:srgbClr val="FF2929"/>
                </a:solidFill>
                <a:latin typeface="Times New Roman" pitchFamily="18" charset="0"/>
              </a:rPr>
              <a:t>field</a:t>
            </a:r>
            <a:r>
              <a:rPr lang="it-IT" sz="2000" b="1" i="1" dirty="0">
                <a:solidFill>
                  <a:srgbClr val="FF2929"/>
                </a:solidFill>
                <a:latin typeface="Times New Roman" pitchFamily="18" charset="0"/>
              </a:rPr>
              <a:t> </a:t>
            </a:r>
            <a:r>
              <a:rPr lang="it-IT" sz="2000" b="1" i="1" dirty="0" err="1">
                <a:solidFill>
                  <a:srgbClr val="FF2929"/>
                </a:solidFill>
                <a:latin typeface="Times New Roman" pitchFamily="18" charset="0"/>
              </a:rPr>
              <a:t>acting</a:t>
            </a:r>
            <a:r>
              <a:rPr lang="it-IT" sz="2000" b="1" i="1" dirty="0">
                <a:solidFill>
                  <a:srgbClr val="FF2929"/>
                </a:solidFill>
                <a:latin typeface="Times New Roman" pitchFamily="18" charset="0"/>
              </a:rPr>
              <a:t> on the </a:t>
            </a:r>
            <a:r>
              <a:rPr lang="it-IT" sz="2000" b="1" i="1" dirty="0" err="1">
                <a:solidFill>
                  <a:srgbClr val="FF2929"/>
                </a:solidFill>
                <a:latin typeface="Times New Roman" pitchFamily="18" charset="0"/>
              </a:rPr>
              <a:t>beam</a:t>
            </a:r>
            <a:r>
              <a:rPr lang="it-IT" sz="2000" b="1" i="1" dirty="0">
                <a:solidFill>
                  <a:srgbClr val="FF2929"/>
                </a:solidFill>
                <a:latin typeface="Times New Roman" pitchFamily="18" charset="0"/>
              </a:rPr>
              <a:t> do </a:t>
            </a:r>
            <a:r>
              <a:rPr lang="it-IT" sz="2000" b="1" i="1" dirty="0" err="1">
                <a:solidFill>
                  <a:srgbClr val="FF2929"/>
                </a:solidFill>
                <a:latin typeface="Times New Roman" pitchFamily="18" charset="0"/>
              </a:rPr>
              <a:t>not</a:t>
            </a:r>
            <a:r>
              <a:rPr lang="it-IT" sz="2000" b="1" i="1" dirty="0">
                <a:solidFill>
                  <a:srgbClr val="FF2929"/>
                </a:solidFill>
                <a:latin typeface="Times New Roman" pitchFamily="18" charset="0"/>
              </a:rPr>
              <a:t> </a:t>
            </a:r>
            <a:r>
              <a:rPr lang="it-IT" sz="2000" b="1" i="1" dirty="0" err="1">
                <a:solidFill>
                  <a:srgbClr val="FF2929"/>
                </a:solidFill>
                <a:latin typeface="Times New Roman" pitchFamily="18" charset="0"/>
              </a:rPr>
              <a:t>modify</a:t>
            </a:r>
            <a:r>
              <a:rPr lang="it-IT" sz="2000" b="1" i="1" dirty="0">
                <a:solidFill>
                  <a:srgbClr val="FF2929"/>
                </a:solidFill>
                <a:latin typeface="Times New Roman" pitchFamily="18" charset="0"/>
              </a:rPr>
              <a:t> the </a:t>
            </a:r>
            <a:r>
              <a:rPr lang="it-IT" sz="2000" b="1" i="1" dirty="0" smtClean="0">
                <a:solidFill>
                  <a:srgbClr val="FF2929"/>
                </a:solidFill>
                <a:latin typeface="Times New Roman" pitchFamily="18" charset="0"/>
              </a:rPr>
              <a:t>emittance, </a:t>
            </a:r>
            <a:r>
              <a:rPr lang="it-IT" sz="2000" b="1" i="1" dirty="0" err="1" smtClean="0">
                <a:solidFill>
                  <a:srgbClr val="FF2929"/>
                </a:solidFill>
                <a:latin typeface="Times New Roman" pitchFamily="18" charset="0"/>
              </a:rPr>
              <a:t>but</a:t>
            </a:r>
            <a:r>
              <a:rPr lang="it-IT" sz="2000" b="1" i="1" dirty="0" smtClean="0">
                <a:solidFill>
                  <a:srgbClr val="FF2929"/>
                </a:solidFill>
                <a:latin typeface="Times New Roman" pitchFamily="18" charset="0"/>
              </a:rPr>
              <a:t> </a:t>
            </a:r>
            <a:r>
              <a:rPr lang="it-IT" sz="2000" b="1" i="1" dirty="0" err="1" smtClean="0">
                <a:solidFill>
                  <a:srgbClr val="FF2929"/>
                </a:solidFill>
                <a:latin typeface="Times New Roman" pitchFamily="18" charset="0"/>
              </a:rPr>
              <a:t>modify</a:t>
            </a:r>
            <a:r>
              <a:rPr lang="it-IT" sz="2000" b="1" i="1" dirty="0" smtClean="0">
                <a:solidFill>
                  <a:srgbClr val="FF2929"/>
                </a:solidFill>
                <a:latin typeface="Times New Roman" pitchFamily="18" charset="0"/>
              </a:rPr>
              <a:t> the </a:t>
            </a:r>
            <a:r>
              <a:rPr lang="it-IT" sz="2000" b="1" i="1" dirty="0" err="1" smtClean="0">
                <a:solidFill>
                  <a:srgbClr val="FF2929"/>
                </a:solidFill>
                <a:latin typeface="Times New Roman" pitchFamily="18" charset="0"/>
              </a:rPr>
              <a:t>phase</a:t>
            </a:r>
            <a:r>
              <a:rPr lang="it-IT" sz="2000" b="1" i="1" dirty="0" smtClean="0">
                <a:solidFill>
                  <a:srgbClr val="FF2929"/>
                </a:solidFill>
                <a:latin typeface="Times New Roman" pitchFamily="18" charset="0"/>
              </a:rPr>
              <a:t> </a:t>
            </a:r>
            <a:r>
              <a:rPr lang="it-IT" sz="2000" b="1" i="1" dirty="0" err="1" smtClean="0">
                <a:solidFill>
                  <a:srgbClr val="FF2929"/>
                </a:solidFill>
                <a:latin typeface="Times New Roman" pitchFamily="18" charset="0"/>
              </a:rPr>
              <a:t>space</a:t>
            </a:r>
            <a:r>
              <a:rPr lang="it-IT" sz="2000" b="1" i="1" dirty="0" smtClean="0">
                <a:solidFill>
                  <a:srgbClr val="FF2929"/>
                </a:solidFill>
                <a:latin typeface="Times New Roman" pitchFamily="18" charset="0"/>
              </a:rPr>
              <a:t> </a:t>
            </a:r>
            <a:r>
              <a:rPr lang="it-IT" sz="2000" b="1" i="1" dirty="0" err="1" smtClean="0">
                <a:solidFill>
                  <a:srgbClr val="FF2929"/>
                </a:solidFill>
                <a:latin typeface="Times New Roman" pitchFamily="18" charset="0"/>
              </a:rPr>
              <a:t>orientation</a:t>
            </a:r>
            <a:endParaRPr lang="it-IT" sz="2000" b="1" i="1" dirty="0">
              <a:solidFill>
                <a:srgbClr val="FF2929"/>
              </a:solidFill>
              <a:latin typeface="Times New Roman" pitchFamily="18" charset="0"/>
            </a:endParaRPr>
          </a:p>
          <a:p>
            <a:pPr algn="r"/>
            <a:endParaRPr lang="en-US" dirty="0"/>
          </a:p>
        </p:txBody>
      </p:sp>
    </p:spTree>
    <p:extLst>
      <p:ext uri="{BB962C8B-B14F-4D97-AF65-F5344CB8AC3E}">
        <p14:creationId xmlns:p14="http://schemas.microsoft.com/office/powerpoint/2010/main" val="270368358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7573"/>
            <a:ext cx="8229600" cy="663340"/>
          </a:xfrm>
        </p:spPr>
        <p:txBody>
          <a:bodyPr/>
          <a:lstStyle/>
          <a:p>
            <a:r>
              <a:rPr lang="en-US" dirty="0" smtClean="0"/>
              <a:t>BEAM DYNAMICS DESCRIPTION</a:t>
            </a:r>
            <a:endParaRPr lang="en-US" dirty="0"/>
          </a:p>
        </p:txBody>
      </p:sp>
      <p:sp>
        <p:nvSpPr>
          <p:cNvPr id="3" name="TextBox 2"/>
          <p:cNvSpPr txBox="1"/>
          <p:nvPr/>
        </p:nvSpPr>
        <p:spPr>
          <a:xfrm>
            <a:off x="323528" y="1156682"/>
            <a:ext cx="2063385" cy="400110"/>
          </a:xfrm>
          <a:prstGeom prst="rect">
            <a:avLst/>
          </a:prstGeom>
          <a:noFill/>
        </p:spPr>
        <p:txBody>
          <a:bodyPr wrap="none" rtlCol="0">
            <a:spAutoFit/>
          </a:bodyPr>
          <a:lstStyle/>
          <a:p>
            <a:r>
              <a:rPr lang="en-US" sz="2000" dirty="0" smtClean="0">
                <a:solidFill>
                  <a:srgbClr val="FF2929"/>
                </a:solidFill>
              </a:rPr>
              <a:t>Matrix formalism</a:t>
            </a:r>
            <a:endParaRPr lang="en-US" sz="2000" dirty="0">
              <a:solidFill>
                <a:srgbClr val="FF2929"/>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186121156"/>
              </p:ext>
            </p:extLst>
          </p:nvPr>
        </p:nvGraphicFramePr>
        <p:xfrm>
          <a:off x="430103" y="2636912"/>
          <a:ext cx="1181100" cy="2476500"/>
        </p:xfrm>
        <a:graphic>
          <a:graphicData uri="http://schemas.openxmlformats.org/presentationml/2006/ole">
            <mc:AlternateContent xmlns:mc="http://schemas.openxmlformats.org/markup-compatibility/2006">
              <mc:Choice xmlns:v="urn:schemas-microsoft-com:vml" Requires="v">
                <p:oleObj spid="_x0000_s30890" name="Equation" r:id="rId3" imgW="1181100" imgH="2476500" progId="Equation.3">
                  <p:embed/>
                </p:oleObj>
              </mc:Choice>
              <mc:Fallback>
                <p:oleObj name="Equation" r:id="rId3" imgW="1181100" imgH="247650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103" y="2636912"/>
                        <a:ext cx="1181100" cy="24765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302757715"/>
              </p:ext>
            </p:extLst>
          </p:nvPr>
        </p:nvGraphicFramePr>
        <p:xfrm>
          <a:off x="2179574" y="2708920"/>
          <a:ext cx="1398175" cy="1424836"/>
        </p:xfrm>
        <a:graphic>
          <a:graphicData uri="http://schemas.openxmlformats.org/presentationml/2006/ole">
            <mc:AlternateContent xmlns:mc="http://schemas.openxmlformats.org/markup-compatibility/2006">
              <mc:Choice xmlns:v="urn:schemas-microsoft-com:vml" Requires="v">
                <p:oleObj spid="_x0000_s30891" name="Equation" r:id="rId5" imgW="1346040" imgH="1371600" progId="Equation.3">
                  <p:embed/>
                </p:oleObj>
              </mc:Choice>
              <mc:Fallback>
                <p:oleObj name="Equation" r:id="rId5" imgW="1346040" imgH="1371600" progId="Equation.3">
                  <p:embed/>
                  <p:pic>
                    <p:nvPicPr>
                      <p:cNvPr id="0" name="Object 6"/>
                      <p:cNvPicPr>
                        <a:picLocks noChangeAspect="1" noChangeArrowheads="1"/>
                      </p:cNvPicPr>
                      <p:nvPr/>
                    </p:nvPicPr>
                    <p:blipFill>
                      <a:blip r:embed="rId6"/>
                      <a:srcRect/>
                      <a:stretch>
                        <a:fillRect/>
                      </a:stretch>
                    </p:blipFill>
                    <p:spPr bwMode="auto">
                      <a:xfrm>
                        <a:off x="2179574" y="2708920"/>
                        <a:ext cx="1398175" cy="1424836"/>
                      </a:xfrm>
                      <a:prstGeom prst="rect">
                        <a:avLst/>
                      </a:prstGeom>
                      <a:solidFill>
                        <a:srgbClr val="CCFF99"/>
                      </a:solidFill>
                      <a:ln>
                        <a:noFill/>
                      </a:ln>
                      <a:effec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437723985"/>
              </p:ext>
            </p:extLst>
          </p:nvPr>
        </p:nvGraphicFramePr>
        <p:xfrm>
          <a:off x="3886200" y="2636912"/>
          <a:ext cx="4495800" cy="1581150"/>
        </p:xfrm>
        <a:graphic>
          <a:graphicData uri="http://schemas.openxmlformats.org/presentationml/2006/ole">
            <mc:AlternateContent xmlns:mc="http://schemas.openxmlformats.org/markup-compatibility/2006">
              <mc:Choice xmlns:v="urn:schemas-microsoft-com:vml" Requires="v">
                <p:oleObj spid="_x0000_s30892" name="Equation" r:id="rId7" imgW="8877300" imgH="3124200" progId="Equation.3">
                  <p:embed/>
                </p:oleObj>
              </mc:Choice>
              <mc:Fallback>
                <p:oleObj name="Equation" r:id="rId7" imgW="8877300" imgH="312420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6200" y="2636912"/>
                        <a:ext cx="4495800" cy="1581150"/>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12835866"/>
              </p:ext>
            </p:extLst>
          </p:nvPr>
        </p:nvGraphicFramePr>
        <p:xfrm>
          <a:off x="2194205" y="4365104"/>
          <a:ext cx="3384376" cy="1688663"/>
        </p:xfrm>
        <a:graphic>
          <a:graphicData uri="http://schemas.openxmlformats.org/presentationml/2006/ole">
            <mc:AlternateContent xmlns:mc="http://schemas.openxmlformats.org/markup-compatibility/2006">
              <mc:Choice xmlns:v="urn:schemas-microsoft-com:vml" Requires="v">
                <p:oleObj spid="_x0000_s30893" name="Equation" r:id="rId9" imgW="5778500" imgH="2882900" progId="Equation.3">
                  <p:embed/>
                </p:oleObj>
              </mc:Choice>
              <mc:Fallback>
                <p:oleObj name="Equation" r:id="rId9" imgW="5778500" imgH="2882900" progId="Equation.3">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4205" y="4365104"/>
                        <a:ext cx="3384376" cy="1688663"/>
                      </a:xfrm>
                      <a:prstGeom prst="rect">
                        <a:avLst/>
                      </a:prstGeom>
                      <a:solidFill>
                        <a:srgbClr val="FFFF66"/>
                      </a:solidFill>
                      <a:ln>
                        <a:noFill/>
                      </a:ln>
                      <a:effectLst/>
                    </p:spPr>
                  </p:pic>
                </p:oleObj>
              </mc:Fallback>
            </mc:AlternateContent>
          </a:graphicData>
        </a:graphic>
      </p:graphicFrame>
      <p:sp>
        <p:nvSpPr>
          <p:cNvPr id="8" name="TextBox 7"/>
          <p:cNvSpPr txBox="1"/>
          <p:nvPr/>
        </p:nvSpPr>
        <p:spPr>
          <a:xfrm>
            <a:off x="298216" y="1826934"/>
            <a:ext cx="2210862" cy="646331"/>
          </a:xfrm>
          <a:prstGeom prst="rect">
            <a:avLst/>
          </a:prstGeom>
          <a:noFill/>
        </p:spPr>
        <p:txBody>
          <a:bodyPr wrap="none" rtlCol="0">
            <a:spAutoFit/>
          </a:bodyPr>
          <a:lstStyle/>
          <a:p>
            <a:r>
              <a:rPr lang="en-US" dirty="0" smtClean="0">
                <a:solidFill>
                  <a:schemeClr val="bg1">
                    <a:lumMod val="75000"/>
                    <a:lumOff val="25000"/>
                  </a:schemeClr>
                </a:solidFill>
              </a:rPr>
              <a:t>Vector of</a:t>
            </a:r>
          </a:p>
          <a:p>
            <a:r>
              <a:rPr lang="en-US" dirty="0" smtClean="0">
                <a:solidFill>
                  <a:schemeClr val="bg1">
                    <a:lumMod val="75000"/>
                    <a:lumOff val="25000"/>
                  </a:schemeClr>
                </a:solidFill>
              </a:rPr>
              <a:t>Particle coordinates</a:t>
            </a:r>
            <a:endParaRPr lang="en-US" dirty="0">
              <a:solidFill>
                <a:schemeClr val="bg1">
                  <a:lumMod val="75000"/>
                  <a:lumOff val="25000"/>
                </a:schemeClr>
              </a:solidFill>
            </a:endParaRPr>
          </a:p>
        </p:txBody>
      </p:sp>
      <p:sp>
        <p:nvSpPr>
          <p:cNvPr id="9" name="TextBox 8"/>
          <p:cNvSpPr txBox="1"/>
          <p:nvPr/>
        </p:nvSpPr>
        <p:spPr>
          <a:xfrm>
            <a:off x="4139952" y="2103933"/>
            <a:ext cx="3134191" cy="369332"/>
          </a:xfrm>
          <a:prstGeom prst="rect">
            <a:avLst/>
          </a:prstGeom>
          <a:noFill/>
        </p:spPr>
        <p:txBody>
          <a:bodyPr wrap="none" rtlCol="0">
            <a:spAutoFit/>
          </a:bodyPr>
          <a:lstStyle/>
          <a:p>
            <a:r>
              <a:rPr lang="en-US" dirty="0" smtClean="0">
                <a:solidFill>
                  <a:schemeClr val="bg1">
                    <a:lumMod val="75000"/>
                    <a:lumOff val="25000"/>
                  </a:schemeClr>
                </a:solidFill>
              </a:rPr>
              <a:t>Drift, quadrupole, bending,…</a:t>
            </a:r>
            <a:endParaRPr lang="en-US" dirty="0">
              <a:solidFill>
                <a:schemeClr val="bg1">
                  <a:lumMod val="75000"/>
                  <a:lumOff val="25000"/>
                </a:schemeClr>
              </a:solidFill>
            </a:endParaRPr>
          </a:p>
        </p:txBody>
      </p:sp>
      <p:sp>
        <p:nvSpPr>
          <p:cNvPr id="10" name="TextBox 9"/>
          <p:cNvSpPr txBox="1"/>
          <p:nvPr/>
        </p:nvSpPr>
        <p:spPr>
          <a:xfrm>
            <a:off x="3042751" y="1142233"/>
            <a:ext cx="5328592" cy="923330"/>
          </a:xfrm>
          <a:prstGeom prst="rect">
            <a:avLst/>
          </a:prstGeom>
          <a:noFill/>
        </p:spPr>
        <p:txBody>
          <a:bodyPr wrap="square" rtlCol="0">
            <a:spAutoFit/>
          </a:bodyPr>
          <a:lstStyle/>
          <a:p>
            <a:r>
              <a:rPr lang="en-US" dirty="0" smtClean="0">
                <a:solidFill>
                  <a:schemeClr val="bg1">
                    <a:lumMod val="75000"/>
                    <a:lumOff val="25000"/>
                  </a:schemeClr>
                </a:solidFill>
              </a:rPr>
              <a:t>The way the particle coordinates change when passing through an element is described by the element matrix, which contains its characteristics</a:t>
            </a:r>
            <a:endParaRPr lang="en-US" dirty="0">
              <a:solidFill>
                <a:schemeClr val="bg1">
                  <a:lumMod val="75000"/>
                  <a:lumOff val="25000"/>
                </a:schemeClr>
              </a:solidFill>
            </a:endParaRPr>
          </a:p>
        </p:txBody>
      </p:sp>
      <p:sp>
        <p:nvSpPr>
          <p:cNvPr id="11" name="TextBox 10"/>
          <p:cNvSpPr txBox="1"/>
          <p:nvPr/>
        </p:nvSpPr>
        <p:spPr>
          <a:xfrm>
            <a:off x="298216" y="6165304"/>
            <a:ext cx="8707771" cy="369332"/>
          </a:xfrm>
          <a:prstGeom prst="rect">
            <a:avLst/>
          </a:prstGeom>
          <a:solidFill>
            <a:schemeClr val="tx1">
              <a:lumMod val="65000"/>
            </a:schemeClr>
          </a:solidFill>
        </p:spPr>
        <p:txBody>
          <a:bodyPr wrap="square" rtlCol="0">
            <a:spAutoFit/>
          </a:bodyPr>
          <a:lstStyle/>
          <a:p>
            <a:pPr algn="ctr"/>
            <a:r>
              <a:rPr lang="en-US" dirty="0" smtClean="0"/>
              <a:t>The  accelerator is described by the product of its element matrices</a:t>
            </a:r>
            <a:endParaRPr lang="en-US" dirty="0"/>
          </a:p>
        </p:txBody>
      </p:sp>
    </p:spTree>
    <p:extLst>
      <p:ext uri="{BB962C8B-B14F-4D97-AF65-F5344CB8AC3E}">
        <p14:creationId xmlns:p14="http://schemas.microsoft.com/office/powerpoint/2010/main" val="37789760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88684" y="995065"/>
            <a:ext cx="905972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b="1" dirty="0" smtClean="0">
                <a:solidFill>
                  <a:srgbClr val="002060"/>
                </a:solidFill>
                <a:latin typeface="+mj-lt"/>
              </a:rPr>
              <a:t>Matrix </a:t>
            </a:r>
            <a:r>
              <a:rPr lang="it-IT" b="1" dirty="0" err="1" smtClean="0">
                <a:solidFill>
                  <a:srgbClr val="002060"/>
                </a:solidFill>
                <a:latin typeface="+mj-lt"/>
              </a:rPr>
              <a:t>formalism</a:t>
            </a:r>
            <a:r>
              <a:rPr lang="it-IT" b="1" dirty="0" smtClean="0">
                <a:solidFill>
                  <a:srgbClr val="002060"/>
                </a:solidFill>
                <a:latin typeface="+mj-lt"/>
              </a:rPr>
              <a:t> </a:t>
            </a:r>
            <a:r>
              <a:rPr lang="it-IT" b="1" dirty="0" err="1" smtClean="0">
                <a:solidFill>
                  <a:srgbClr val="002060"/>
                </a:solidFill>
                <a:latin typeface="+mj-lt"/>
              </a:rPr>
              <a:t>is</a:t>
            </a:r>
            <a:r>
              <a:rPr lang="it-IT" b="1" dirty="0" smtClean="0">
                <a:solidFill>
                  <a:srgbClr val="002060"/>
                </a:solidFill>
                <a:latin typeface="+mj-lt"/>
              </a:rPr>
              <a:t> </a:t>
            </a:r>
            <a:r>
              <a:rPr lang="it-IT" b="1" dirty="0" err="1" smtClean="0">
                <a:solidFill>
                  <a:srgbClr val="002060"/>
                </a:solidFill>
                <a:latin typeface="+mj-lt"/>
              </a:rPr>
              <a:t>also</a:t>
            </a:r>
            <a:r>
              <a:rPr lang="it-IT" b="1" dirty="0" smtClean="0">
                <a:solidFill>
                  <a:srgbClr val="002060"/>
                </a:solidFill>
                <a:latin typeface="+mj-lt"/>
              </a:rPr>
              <a:t> </a:t>
            </a:r>
            <a:r>
              <a:rPr lang="it-IT" b="1" dirty="0" err="1" smtClean="0">
                <a:solidFill>
                  <a:srgbClr val="002060"/>
                </a:solidFill>
                <a:latin typeface="+mj-lt"/>
              </a:rPr>
              <a:t>used</a:t>
            </a:r>
            <a:r>
              <a:rPr lang="it-IT" b="1" dirty="0" smtClean="0">
                <a:solidFill>
                  <a:srgbClr val="002060"/>
                </a:solidFill>
                <a:latin typeface="+mj-lt"/>
              </a:rPr>
              <a:t> to </a:t>
            </a:r>
            <a:r>
              <a:rPr lang="it-IT" b="1" dirty="0" err="1" smtClean="0">
                <a:solidFill>
                  <a:srgbClr val="002060"/>
                </a:solidFill>
                <a:latin typeface="+mj-lt"/>
              </a:rPr>
              <a:t>describe</a:t>
            </a:r>
            <a:r>
              <a:rPr lang="it-IT" b="1" dirty="0" smtClean="0">
                <a:solidFill>
                  <a:srgbClr val="002060"/>
                </a:solidFill>
                <a:latin typeface="+mj-lt"/>
              </a:rPr>
              <a:t> Twiss </a:t>
            </a:r>
            <a:r>
              <a:rPr lang="it-IT" b="1" dirty="0" err="1" smtClean="0">
                <a:solidFill>
                  <a:srgbClr val="002060"/>
                </a:solidFill>
                <a:latin typeface="+mj-lt"/>
              </a:rPr>
              <a:t>Parameters</a:t>
            </a:r>
            <a:r>
              <a:rPr lang="it-IT" b="1" dirty="0" smtClean="0">
                <a:solidFill>
                  <a:srgbClr val="002060"/>
                </a:solidFill>
                <a:latin typeface="+mj-lt"/>
              </a:rPr>
              <a:t> </a:t>
            </a:r>
            <a:r>
              <a:rPr lang="it-IT" b="1" dirty="0" err="1" smtClean="0">
                <a:solidFill>
                  <a:srgbClr val="002060"/>
                </a:solidFill>
                <a:latin typeface="+mj-lt"/>
              </a:rPr>
              <a:t>behaviour</a:t>
            </a:r>
            <a:r>
              <a:rPr lang="it-IT" b="1" dirty="0" smtClean="0">
                <a:solidFill>
                  <a:srgbClr val="002060"/>
                </a:solidFill>
                <a:latin typeface="+mj-lt"/>
              </a:rPr>
              <a:t> </a:t>
            </a:r>
            <a:r>
              <a:rPr lang="it-IT" b="1" dirty="0" err="1" smtClean="0">
                <a:solidFill>
                  <a:srgbClr val="002060"/>
                </a:solidFill>
                <a:latin typeface="+mj-lt"/>
              </a:rPr>
              <a:t>along</a:t>
            </a:r>
            <a:r>
              <a:rPr lang="it-IT" b="1" dirty="0" smtClean="0">
                <a:solidFill>
                  <a:srgbClr val="002060"/>
                </a:solidFill>
                <a:latin typeface="+mj-lt"/>
              </a:rPr>
              <a:t> an </a:t>
            </a:r>
            <a:r>
              <a:rPr lang="it-IT" b="1" dirty="0" err="1" smtClean="0">
                <a:solidFill>
                  <a:srgbClr val="002060"/>
                </a:solidFill>
                <a:latin typeface="+mj-lt"/>
              </a:rPr>
              <a:t>accelerator</a:t>
            </a:r>
            <a:r>
              <a:rPr lang="it-IT" b="1" dirty="0" smtClean="0">
                <a:solidFill>
                  <a:srgbClr val="002060"/>
                </a:solidFill>
                <a:latin typeface="+mj-lt"/>
              </a:rPr>
              <a:t> </a:t>
            </a:r>
          </a:p>
          <a:p>
            <a:pPr algn="ctr"/>
            <a:r>
              <a:rPr lang="it-IT" b="1" dirty="0" smtClean="0">
                <a:solidFill>
                  <a:srgbClr val="002060"/>
                </a:solidFill>
                <a:latin typeface="+mj-lt"/>
              </a:rPr>
              <a:t>For the design, the </a:t>
            </a:r>
            <a:r>
              <a:rPr lang="it-IT" b="1" dirty="0" err="1" smtClean="0">
                <a:solidFill>
                  <a:srgbClr val="002060"/>
                </a:solidFill>
                <a:latin typeface="+mj-lt"/>
              </a:rPr>
              <a:t>simulation</a:t>
            </a:r>
            <a:r>
              <a:rPr lang="it-IT" b="1" dirty="0" smtClean="0">
                <a:solidFill>
                  <a:srgbClr val="002060"/>
                </a:solidFill>
                <a:latin typeface="+mj-lt"/>
              </a:rPr>
              <a:t>, the control,  standard </a:t>
            </a:r>
            <a:r>
              <a:rPr lang="it-IT" b="1" dirty="0" err="1" smtClean="0">
                <a:solidFill>
                  <a:srgbClr val="002060"/>
                </a:solidFill>
                <a:latin typeface="+mj-lt"/>
              </a:rPr>
              <a:t>codes</a:t>
            </a:r>
            <a:r>
              <a:rPr lang="it-IT" b="1" dirty="0" smtClean="0">
                <a:solidFill>
                  <a:srgbClr val="002060"/>
                </a:solidFill>
                <a:latin typeface="+mj-lt"/>
              </a:rPr>
              <a:t> are </a:t>
            </a:r>
            <a:r>
              <a:rPr lang="it-IT" b="1" dirty="0" err="1" smtClean="0">
                <a:solidFill>
                  <a:srgbClr val="002060"/>
                </a:solidFill>
                <a:latin typeface="+mj-lt"/>
              </a:rPr>
              <a:t>used</a:t>
            </a:r>
            <a:r>
              <a:rPr lang="it-IT" b="1" dirty="0" smtClean="0">
                <a:solidFill>
                  <a:srgbClr val="002060"/>
                </a:solidFill>
                <a:latin typeface="+mj-lt"/>
              </a:rPr>
              <a:t> by </a:t>
            </a:r>
            <a:r>
              <a:rPr lang="it-IT" b="1" dirty="0" err="1" smtClean="0">
                <a:solidFill>
                  <a:srgbClr val="002060"/>
                </a:solidFill>
                <a:latin typeface="+mj-lt"/>
              </a:rPr>
              <a:t>researchers</a:t>
            </a:r>
            <a:r>
              <a:rPr lang="it-IT" b="1" dirty="0" smtClean="0">
                <a:solidFill>
                  <a:srgbClr val="002060"/>
                </a:solidFill>
                <a:latin typeface="+mj-lt"/>
              </a:rPr>
              <a:t> in </a:t>
            </a:r>
            <a:r>
              <a:rPr lang="it-IT" b="1" dirty="0" err="1" smtClean="0">
                <a:solidFill>
                  <a:srgbClr val="002060"/>
                </a:solidFill>
                <a:latin typeface="+mj-lt"/>
              </a:rPr>
              <a:t>all</a:t>
            </a:r>
            <a:r>
              <a:rPr lang="it-IT" b="1" dirty="0" smtClean="0">
                <a:solidFill>
                  <a:srgbClr val="002060"/>
                </a:solidFill>
                <a:latin typeface="+mj-lt"/>
              </a:rPr>
              <a:t> </a:t>
            </a:r>
            <a:r>
              <a:rPr lang="it-IT" b="1" dirty="0" err="1" smtClean="0">
                <a:solidFill>
                  <a:srgbClr val="002060"/>
                </a:solidFill>
                <a:latin typeface="+mj-lt"/>
              </a:rPr>
              <a:t>accelerator-based</a:t>
            </a:r>
            <a:r>
              <a:rPr lang="it-IT" b="1" dirty="0" smtClean="0">
                <a:solidFill>
                  <a:srgbClr val="002060"/>
                </a:solidFill>
                <a:latin typeface="+mj-lt"/>
              </a:rPr>
              <a:t> </a:t>
            </a:r>
            <a:r>
              <a:rPr lang="it-IT" b="1" dirty="0" err="1" smtClean="0">
                <a:solidFill>
                  <a:srgbClr val="002060"/>
                </a:solidFill>
                <a:latin typeface="+mj-lt"/>
              </a:rPr>
              <a:t>laboratories</a:t>
            </a:r>
            <a:endParaRPr lang="it-IT" b="1" dirty="0">
              <a:solidFill>
                <a:srgbClr val="002060"/>
              </a:solidFill>
              <a:latin typeface="+mj-lt"/>
            </a:endParaRPr>
          </a:p>
        </p:txBody>
      </p:sp>
      <p:sp>
        <p:nvSpPr>
          <p:cNvPr id="39939" name="Text Box 3"/>
          <p:cNvSpPr txBox="1">
            <a:spLocks noChangeArrowheads="1"/>
          </p:cNvSpPr>
          <p:nvPr/>
        </p:nvSpPr>
        <p:spPr bwMode="auto">
          <a:xfrm>
            <a:off x="778008" y="5949280"/>
            <a:ext cx="76824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it-IT" b="1" dirty="0" err="1" smtClean="0">
                <a:solidFill>
                  <a:srgbClr val="FF0000"/>
                </a:solidFill>
                <a:latin typeface="+mj-lt"/>
              </a:rPr>
              <a:t>Example</a:t>
            </a:r>
            <a:r>
              <a:rPr lang="it-IT" b="1" dirty="0" smtClean="0">
                <a:solidFill>
                  <a:srgbClr val="FF0000"/>
                </a:solidFill>
                <a:latin typeface="+mj-lt"/>
              </a:rPr>
              <a:t> of Twiss </a:t>
            </a:r>
            <a:r>
              <a:rPr lang="it-IT" b="1" dirty="0" err="1" smtClean="0">
                <a:solidFill>
                  <a:srgbClr val="FF0000"/>
                </a:solidFill>
                <a:latin typeface="+mj-lt"/>
              </a:rPr>
              <a:t>Parameter</a:t>
            </a:r>
            <a:r>
              <a:rPr lang="it-IT" b="1" dirty="0" smtClean="0">
                <a:solidFill>
                  <a:srgbClr val="FF0000"/>
                </a:solidFill>
                <a:latin typeface="+mj-lt"/>
              </a:rPr>
              <a:t> </a:t>
            </a:r>
            <a:r>
              <a:rPr lang="it-IT" b="1" dirty="0" err="1" smtClean="0">
                <a:solidFill>
                  <a:srgbClr val="FF0000"/>
                </a:solidFill>
                <a:latin typeface="+mj-lt"/>
              </a:rPr>
              <a:t>behaviour</a:t>
            </a:r>
            <a:r>
              <a:rPr lang="it-IT" b="1" dirty="0" smtClean="0">
                <a:solidFill>
                  <a:srgbClr val="FF0000"/>
                </a:solidFill>
                <a:latin typeface="+mj-lt"/>
              </a:rPr>
              <a:t> in a </a:t>
            </a:r>
            <a:r>
              <a:rPr lang="it-IT" b="1" dirty="0" err="1" smtClean="0">
                <a:solidFill>
                  <a:srgbClr val="FF0000"/>
                </a:solidFill>
                <a:latin typeface="+mj-lt"/>
              </a:rPr>
              <a:t>section</a:t>
            </a:r>
            <a:r>
              <a:rPr lang="it-IT" b="1" dirty="0" smtClean="0">
                <a:solidFill>
                  <a:srgbClr val="FF0000"/>
                </a:solidFill>
                <a:latin typeface="+mj-lt"/>
              </a:rPr>
              <a:t> of a </a:t>
            </a:r>
            <a:r>
              <a:rPr lang="it-IT" b="1" dirty="0" err="1" smtClean="0">
                <a:solidFill>
                  <a:srgbClr val="FF0000"/>
                </a:solidFill>
                <a:latin typeface="+mj-lt"/>
              </a:rPr>
              <a:t>synchrotron</a:t>
            </a:r>
            <a:endParaRPr lang="it-IT" b="1" dirty="0" smtClean="0">
              <a:solidFill>
                <a:srgbClr val="FF0000"/>
              </a:solidFill>
              <a:latin typeface="+mj-lt"/>
            </a:endParaRPr>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595" y="2223332"/>
            <a:ext cx="4876800" cy="374015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393990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50000"/>
                <a:lumOff val="50000"/>
              </a:schemeClr>
            </a:gs>
            <a:gs pos="100000">
              <a:schemeClr val="bg1">
                <a:lumMod val="75000"/>
                <a:lumOff val="2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2123728" y="116632"/>
            <a:ext cx="3938899" cy="523220"/>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it-IT" sz="2800" b="1" i="1" dirty="0" err="1" smtClean="0">
                <a:solidFill>
                  <a:srgbClr val="FFFFCC"/>
                </a:solidFill>
              </a:rPr>
              <a:t>Synchrotron</a:t>
            </a:r>
            <a:r>
              <a:rPr lang="it-IT" sz="2800" b="1" i="1" dirty="0" smtClean="0">
                <a:solidFill>
                  <a:srgbClr val="FFFFCC"/>
                </a:solidFill>
              </a:rPr>
              <a:t> </a:t>
            </a:r>
            <a:r>
              <a:rPr lang="it-IT" sz="2800" b="1" i="1" dirty="0" err="1" smtClean="0">
                <a:solidFill>
                  <a:srgbClr val="FFFFCC"/>
                </a:solidFill>
              </a:rPr>
              <a:t>radiation</a:t>
            </a:r>
            <a:endParaRPr lang="it-IT" sz="2800" b="1" i="1" dirty="0" smtClean="0">
              <a:solidFill>
                <a:srgbClr val="FFFFCC"/>
              </a:solidFill>
            </a:endParaRPr>
          </a:p>
        </p:txBody>
      </p:sp>
      <p:sp>
        <p:nvSpPr>
          <p:cNvPr id="176131" name="Text Box 3"/>
          <p:cNvSpPr txBox="1">
            <a:spLocks noChangeArrowheads="1"/>
          </p:cNvSpPr>
          <p:nvPr/>
        </p:nvSpPr>
        <p:spPr bwMode="auto">
          <a:xfrm>
            <a:off x="611560" y="1052736"/>
            <a:ext cx="7913687" cy="1015663"/>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it-IT" sz="2000" i="1" dirty="0" smtClean="0">
                <a:solidFill>
                  <a:srgbClr val="FFFFFF"/>
                </a:solidFill>
              </a:rPr>
              <a:t>A </a:t>
            </a:r>
            <a:r>
              <a:rPr lang="it-IT" sz="2000" i="1" dirty="0" err="1" smtClean="0">
                <a:solidFill>
                  <a:srgbClr val="FFFFFF"/>
                </a:solidFill>
              </a:rPr>
              <a:t>charged</a:t>
            </a:r>
            <a:r>
              <a:rPr lang="it-IT" sz="2000" i="1" dirty="0" smtClean="0">
                <a:solidFill>
                  <a:srgbClr val="FFFFFF"/>
                </a:solidFill>
              </a:rPr>
              <a:t> </a:t>
            </a:r>
            <a:r>
              <a:rPr lang="it-IT" sz="2000" i="1" dirty="0" err="1" smtClean="0">
                <a:solidFill>
                  <a:srgbClr val="FFFFFF"/>
                </a:solidFill>
              </a:rPr>
              <a:t>particle</a:t>
            </a:r>
            <a:r>
              <a:rPr lang="it-IT" sz="2000" i="1" dirty="0" smtClean="0">
                <a:solidFill>
                  <a:srgbClr val="FFFFFF"/>
                </a:solidFill>
              </a:rPr>
              <a:t> in a </a:t>
            </a:r>
            <a:r>
              <a:rPr lang="it-IT" sz="2000" i="1" dirty="0" err="1" smtClean="0">
                <a:solidFill>
                  <a:srgbClr val="FFFFFF"/>
                </a:solidFill>
              </a:rPr>
              <a:t>magnetic</a:t>
            </a:r>
            <a:r>
              <a:rPr lang="it-IT" sz="2000" i="1" dirty="0" smtClean="0">
                <a:solidFill>
                  <a:srgbClr val="FFFFFF"/>
                </a:solidFill>
              </a:rPr>
              <a:t> </a:t>
            </a:r>
            <a:r>
              <a:rPr lang="it-IT" sz="2000" i="1" dirty="0" err="1" smtClean="0">
                <a:solidFill>
                  <a:srgbClr val="FFFFFF"/>
                </a:solidFill>
              </a:rPr>
              <a:t>field</a:t>
            </a:r>
            <a:r>
              <a:rPr lang="it-IT" sz="2000" i="1" dirty="0" smtClean="0">
                <a:solidFill>
                  <a:srgbClr val="FFFFFF"/>
                </a:solidFill>
              </a:rPr>
              <a:t> </a:t>
            </a:r>
            <a:r>
              <a:rPr lang="it-IT" sz="2000" i="1" dirty="0" err="1" smtClean="0">
                <a:solidFill>
                  <a:srgbClr val="FFFFFF"/>
                </a:solidFill>
              </a:rPr>
              <a:t>emits</a:t>
            </a:r>
            <a:r>
              <a:rPr lang="it-IT" sz="2000" i="1" dirty="0" smtClean="0">
                <a:solidFill>
                  <a:srgbClr val="FFFFFF"/>
                </a:solidFill>
              </a:rPr>
              <a:t> </a:t>
            </a:r>
            <a:r>
              <a:rPr lang="it-IT" sz="2000" i="1" dirty="0" err="1" smtClean="0">
                <a:solidFill>
                  <a:srgbClr val="FFFFFF"/>
                </a:solidFill>
              </a:rPr>
              <a:t>photons</a:t>
            </a:r>
            <a:r>
              <a:rPr lang="it-IT" sz="2000" i="1" dirty="0" smtClean="0">
                <a:solidFill>
                  <a:srgbClr val="FFFFFF"/>
                </a:solidFill>
              </a:rPr>
              <a:t>, </a:t>
            </a:r>
            <a:r>
              <a:rPr lang="it-IT" sz="2000" i="1" dirty="0" err="1" smtClean="0">
                <a:solidFill>
                  <a:srgbClr val="FFFFFF"/>
                </a:solidFill>
              </a:rPr>
              <a:t>whose</a:t>
            </a:r>
            <a:r>
              <a:rPr lang="it-IT" sz="2000" i="1" dirty="0" smtClean="0">
                <a:solidFill>
                  <a:srgbClr val="FFFFFF"/>
                </a:solidFill>
              </a:rPr>
              <a:t> </a:t>
            </a:r>
            <a:r>
              <a:rPr lang="it-IT" sz="2000" i="1" dirty="0" err="1" smtClean="0">
                <a:solidFill>
                  <a:srgbClr val="FFFFFF"/>
                </a:solidFill>
              </a:rPr>
              <a:t>energy</a:t>
            </a:r>
            <a:r>
              <a:rPr lang="it-IT" sz="2000" i="1" dirty="0" smtClean="0">
                <a:solidFill>
                  <a:srgbClr val="FFFFFF"/>
                </a:solidFill>
              </a:rPr>
              <a:t> </a:t>
            </a:r>
            <a:r>
              <a:rPr lang="it-IT" sz="2000" i="1" dirty="0" err="1" smtClean="0">
                <a:solidFill>
                  <a:srgbClr val="FFFFFF"/>
                </a:solidFill>
              </a:rPr>
              <a:t>spectrum</a:t>
            </a:r>
            <a:r>
              <a:rPr lang="it-IT" sz="2000" i="1" dirty="0" smtClean="0">
                <a:solidFill>
                  <a:srgbClr val="FFFFFF"/>
                </a:solidFill>
              </a:rPr>
              <a:t> </a:t>
            </a:r>
            <a:r>
              <a:rPr lang="it-IT" sz="2000" i="1" dirty="0" err="1" smtClean="0">
                <a:solidFill>
                  <a:srgbClr val="FFFFFF"/>
                </a:solidFill>
              </a:rPr>
              <a:t>depends</a:t>
            </a:r>
            <a:r>
              <a:rPr lang="it-IT" sz="2000" i="1" dirty="0" smtClean="0">
                <a:solidFill>
                  <a:srgbClr val="FFFFFF"/>
                </a:solidFill>
              </a:rPr>
              <a:t> on the </a:t>
            </a:r>
            <a:r>
              <a:rPr lang="it-IT" sz="2000" i="1" dirty="0" err="1" smtClean="0">
                <a:solidFill>
                  <a:srgbClr val="FFFFFF"/>
                </a:solidFill>
              </a:rPr>
              <a:t>particle</a:t>
            </a:r>
            <a:r>
              <a:rPr lang="it-IT" sz="2000" i="1" dirty="0" smtClean="0">
                <a:solidFill>
                  <a:srgbClr val="FFFFFF"/>
                </a:solidFill>
              </a:rPr>
              <a:t> mass and </a:t>
            </a:r>
            <a:r>
              <a:rPr lang="it-IT" sz="2000" i="1" dirty="0" err="1" smtClean="0">
                <a:solidFill>
                  <a:srgbClr val="FFFFFF"/>
                </a:solidFill>
              </a:rPr>
              <a:t>energy</a:t>
            </a:r>
            <a:r>
              <a:rPr lang="it-IT" sz="2000" i="1" dirty="0" smtClean="0">
                <a:solidFill>
                  <a:srgbClr val="FFFFFF"/>
                </a:solidFill>
              </a:rPr>
              <a:t>, and on the </a:t>
            </a:r>
            <a:r>
              <a:rPr lang="it-IT" sz="2000" i="1" dirty="0" err="1" smtClean="0">
                <a:solidFill>
                  <a:srgbClr val="FFFFFF"/>
                </a:solidFill>
              </a:rPr>
              <a:t>magnetic</a:t>
            </a:r>
            <a:r>
              <a:rPr lang="it-IT" sz="2000" i="1" dirty="0" smtClean="0">
                <a:solidFill>
                  <a:srgbClr val="FFFFFF"/>
                </a:solidFill>
              </a:rPr>
              <a:t> </a:t>
            </a:r>
            <a:r>
              <a:rPr lang="it-IT" sz="2000" i="1" dirty="0">
                <a:solidFill>
                  <a:srgbClr val="FFFFFF"/>
                </a:solidFill>
              </a:rPr>
              <a:t> </a:t>
            </a:r>
            <a:r>
              <a:rPr lang="it-IT" sz="2000" i="1" dirty="0" err="1" smtClean="0">
                <a:solidFill>
                  <a:srgbClr val="FFFFFF"/>
                </a:solidFill>
              </a:rPr>
              <a:t>field</a:t>
            </a:r>
            <a:r>
              <a:rPr lang="it-IT" sz="2000" i="1" dirty="0" smtClean="0">
                <a:solidFill>
                  <a:srgbClr val="FFFFFF"/>
                </a:solidFill>
              </a:rPr>
              <a:t>. </a:t>
            </a:r>
          </a:p>
        </p:txBody>
      </p:sp>
      <p:sp>
        <p:nvSpPr>
          <p:cNvPr id="176132" name="Text Box 4"/>
          <p:cNvSpPr txBox="1">
            <a:spLocks noChangeArrowheads="1"/>
          </p:cNvSpPr>
          <p:nvPr/>
        </p:nvSpPr>
        <p:spPr bwMode="auto">
          <a:xfrm>
            <a:off x="450850" y="2287588"/>
            <a:ext cx="8205788" cy="707886"/>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it-IT" sz="2000" i="1" dirty="0" smtClean="0">
                <a:solidFill>
                  <a:srgbClr val="FFFFCC"/>
                </a:solidFill>
              </a:rPr>
              <a:t>The </a:t>
            </a:r>
            <a:r>
              <a:rPr lang="it-IT" sz="2000" i="1" dirty="0" err="1" smtClean="0">
                <a:solidFill>
                  <a:srgbClr val="FFFFCC"/>
                </a:solidFill>
              </a:rPr>
              <a:t>particle</a:t>
            </a:r>
            <a:r>
              <a:rPr lang="it-IT" sz="2000" i="1" dirty="0" smtClean="0">
                <a:solidFill>
                  <a:srgbClr val="FFFFCC"/>
                </a:solidFill>
              </a:rPr>
              <a:t> </a:t>
            </a:r>
            <a:r>
              <a:rPr lang="it-IT" sz="2000" i="1" dirty="0" err="1" smtClean="0">
                <a:solidFill>
                  <a:srgbClr val="FFFFCC"/>
                </a:solidFill>
              </a:rPr>
              <a:t>looses</a:t>
            </a:r>
            <a:r>
              <a:rPr lang="it-IT" sz="2000" i="1" dirty="0" smtClean="0">
                <a:solidFill>
                  <a:srgbClr val="FFFFCC"/>
                </a:solidFill>
              </a:rPr>
              <a:t> </a:t>
            </a:r>
            <a:r>
              <a:rPr lang="it-IT" sz="2000" i="1" dirty="0" err="1" smtClean="0">
                <a:solidFill>
                  <a:srgbClr val="FFFFCC"/>
                </a:solidFill>
              </a:rPr>
              <a:t>energy</a:t>
            </a:r>
            <a:r>
              <a:rPr lang="it-IT" sz="2000" i="1" dirty="0" smtClean="0">
                <a:solidFill>
                  <a:srgbClr val="FFFFCC"/>
                </a:solidFill>
              </a:rPr>
              <a:t>. In a </a:t>
            </a:r>
            <a:r>
              <a:rPr lang="it-IT" sz="2000" i="1" dirty="0" err="1" smtClean="0">
                <a:solidFill>
                  <a:srgbClr val="FFFFCC"/>
                </a:solidFill>
              </a:rPr>
              <a:t>synchrotron</a:t>
            </a:r>
            <a:r>
              <a:rPr lang="it-IT" sz="2000" i="1" dirty="0" smtClean="0">
                <a:solidFill>
                  <a:srgbClr val="FFFFCC"/>
                </a:solidFill>
              </a:rPr>
              <a:t> the </a:t>
            </a:r>
            <a:r>
              <a:rPr lang="it-IT" sz="2000" i="1" dirty="0" err="1" smtClean="0">
                <a:solidFill>
                  <a:srgbClr val="FFFFCC"/>
                </a:solidFill>
              </a:rPr>
              <a:t>energy</a:t>
            </a:r>
            <a:r>
              <a:rPr lang="it-IT" sz="2000" i="1" dirty="0" smtClean="0">
                <a:solidFill>
                  <a:srgbClr val="FFFFCC"/>
                </a:solidFill>
              </a:rPr>
              <a:t> </a:t>
            </a:r>
            <a:r>
              <a:rPr lang="it-IT" sz="2000" i="1" dirty="0" err="1" smtClean="0">
                <a:solidFill>
                  <a:srgbClr val="FFFFCC"/>
                </a:solidFill>
              </a:rPr>
              <a:t>loss</a:t>
            </a:r>
            <a:r>
              <a:rPr lang="it-IT" sz="2000" i="1" dirty="0" smtClean="0">
                <a:solidFill>
                  <a:srgbClr val="FFFFCC"/>
                </a:solidFill>
              </a:rPr>
              <a:t> </a:t>
            </a:r>
            <a:r>
              <a:rPr lang="it-IT" sz="2000" i="1" dirty="0" err="1" smtClean="0">
                <a:solidFill>
                  <a:srgbClr val="FFFFCC"/>
                </a:solidFill>
              </a:rPr>
              <a:t>is</a:t>
            </a:r>
            <a:r>
              <a:rPr lang="it-IT" sz="2000" i="1" dirty="0" smtClean="0">
                <a:solidFill>
                  <a:srgbClr val="FFFFCC"/>
                </a:solidFill>
              </a:rPr>
              <a:t> </a:t>
            </a:r>
            <a:r>
              <a:rPr lang="it-IT" sz="2000" i="1" dirty="0" err="1" smtClean="0">
                <a:solidFill>
                  <a:srgbClr val="FFFFCC"/>
                </a:solidFill>
              </a:rPr>
              <a:t>compensated</a:t>
            </a:r>
            <a:r>
              <a:rPr lang="it-IT" sz="2000" i="1" dirty="0" smtClean="0">
                <a:solidFill>
                  <a:srgbClr val="FFFFCC"/>
                </a:solidFill>
              </a:rPr>
              <a:t> by </a:t>
            </a:r>
            <a:r>
              <a:rPr lang="it-IT" sz="2000" i="1" dirty="0" err="1" smtClean="0">
                <a:solidFill>
                  <a:srgbClr val="FFFFCC"/>
                </a:solidFill>
              </a:rPr>
              <a:t>rf</a:t>
            </a:r>
            <a:r>
              <a:rPr lang="it-IT" sz="2000" i="1" dirty="0" smtClean="0">
                <a:solidFill>
                  <a:srgbClr val="FFFFCC"/>
                </a:solidFill>
              </a:rPr>
              <a:t> </a:t>
            </a:r>
            <a:r>
              <a:rPr lang="it-IT" sz="2000" i="1" dirty="0" err="1" smtClean="0">
                <a:solidFill>
                  <a:srgbClr val="FFFFCC"/>
                </a:solidFill>
              </a:rPr>
              <a:t>cavities</a:t>
            </a:r>
            <a:endParaRPr lang="it-IT" sz="2000" i="1" dirty="0" smtClean="0">
              <a:solidFill>
                <a:srgbClr val="FFFFCC"/>
              </a:solidFill>
            </a:endParaRPr>
          </a:p>
        </p:txBody>
      </p:sp>
      <p:graphicFrame>
        <p:nvGraphicFramePr>
          <p:cNvPr id="176133" name="Object 5"/>
          <p:cNvGraphicFramePr>
            <a:graphicFrameLocks noChangeAspect="1"/>
          </p:cNvGraphicFramePr>
          <p:nvPr>
            <p:extLst>
              <p:ext uri="{D42A27DB-BD31-4B8C-83A1-F6EECF244321}">
                <p14:modId xmlns:p14="http://schemas.microsoft.com/office/powerpoint/2010/main" val="1531868543"/>
              </p:ext>
            </p:extLst>
          </p:nvPr>
        </p:nvGraphicFramePr>
        <p:xfrm>
          <a:off x="3186113" y="4116388"/>
          <a:ext cx="2590800" cy="1069975"/>
        </p:xfrm>
        <a:graphic>
          <a:graphicData uri="http://schemas.openxmlformats.org/presentationml/2006/ole">
            <mc:AlternateContent xmlns:mc="http://schemas.openxmlformats.org/markup-compatibility/2006">
              <mc:Choice xmlns:v="urn:schemas-microsoft-com:vml" Requires="v">
                <p:oleObj spid="_x0000_s16473" name="Equation" r:id="rId4" imgW="1168200" imgH="482400" progId="Equation.3">
                  <p:embed/>
                </p:oleObj>
              </mc:Choice>
              <mc:Fallback>
                <p:oleObj name="Equation" r:id="rId4" imgW="1168200" imgH="482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6113" y="4116388"/>
                        <a:ext cx="2590800" cy="1069975"/>
                      </a:xfrm>
                      <a:prstGeom prst="rect">
                        <a:avLst/>
                      </a:prstGeom>
                      <a:solidFill>
                        <a:schemeClr val="tx1">
                          <a:lumMod val="95000"/>
                        </a:schemeClr>
                      </a:solidFill>
                      <a:ln w="38100">
                        <a:solidFill>
                          <a:srgbClr val="FFCC66"/>
                        </a:solidFill>
                        <a:miter lim="800000"/>
                        <a:headEnd/>
                        <a:tailEnd/>
                      </a:ln>
                      <a:effectLst/>
                      <a:extLst/>
                    </p:spPr>
                  </p:pic>
                </p:oleObj>
              </mc:Fallback>
            </mc:AlternateContent>
          </a:graphicData>
        </a:graphic>
      </p:graphicFrame>
      <p:sp>
        <p:nvSpPr>
          <p:cNvPr id="176134" name="Text Box 6"/>
          <p:cNvSpPr txBox="1">
            <a:spLocks noChangeArrowheads="1"/>
          </p:cNvSpPr>
          <p:nvPr/>
        </p:nvSpPr>
        <p:spPr bwMode="auto">
          <a:xfrm>
            <a:off x="2804383" y="3370263"/>
            <a:ext cx="34018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it-IT" sz="2400" dirty="0" smtClean="0">
                <a:solidFill>
                  <a:srgbClr val="FFFF00"/>
                </a:solidFill>
              </a:rPr>
              <a:t>Energy </a:t>
            </a:r>
            <a:r>
              <a:rPr lang="it-IT" sz="2400" dirty="0" err="1" smtClean="0">
                <a:solidFill>
                  <a:srgbClr val="FFFF00"/>
                </a:solidFill>
              </a:rPr>
              <a:t>emitted</a:t>
            </a:r>
            <a:r>
              <a:rPr lang="it-IT" sz="2400" dirty="0" smtClean="0">
                <a:solidFill>
                  <a:srgbClr val="FFFF00"/>
                </a:solidFill>
              </a:rPr>
              <a:t> per turn</a:t>
            </a:r>
            <a:endParaRPr lang="en-GB" sz="2400" dirty="0" smtClean="0">
              <a:solidFill>
                <a:srgbClr val="FFFF00"/>
              </a:solidFill>
            </a:endParaRPr>
          </a:p>
        </p:txBody>
      </p:sp>
      <p:grpSp>
        <p:nvGrpSpPr>
          <p:cNvPr id="176135" name="Group 7"/>
          <p:cNvGrpSpPr>
            <a:grpSpLocks/>
          </p:cNvGrpSpPr>
          <p:nvPr/>
        </p:nvGrpSpPr>
        <p:grpSpPr bwMode="auto">
          <a:xfrm>
            <a:off x="611188" y="3716338"/>
            <a:ext cx="2057400" cy="2057400"/>
            <a:chOff x="1632" y="2304"/>
            <a:chExt cx="1296" cy="1296"/>
          </a:xfrm>
        </p:grpSpPr>
        <p:sp>
          <p:nvSpPr>
            <p:cNvPr id="176136" name="Line 8"/>
            <p:cNvSpPr>
              <a:spLocks noChangeShapeType="1"/>
            </p:cNvSpPr>
            <p:nvPr/>
          </p:nvSpPr>
          <p:spPr bwMode="auto">
            <a:xfrm flipH="1">
              <a:off x="2688" y="3216"/>
              <a:ext cx="96" cy="384"/>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nvGrpSpPr>
            <p:cNvPr id="176137" name="Group 9"/>
            <p:cNvGrpSpPr>
              <a:grpSpLocks/>
            </p:cNvGrpSpPr>
            <p:nvPr/>
          </p:nvGrpSpPr>
          <p:grpSpPr bwMode="auto">
            <a:xfrm>
              <a:off x="1632" y="2304"/>
              <a:ext cx="1296" cy="1296"/>
              <a:chOff x="1632" y="2304"/>
              <a:chExt cx="1296" cy="1296"/>
            </a:xfrm>
          </p:grpSpPr>
          <p:sp>
            <p:nvSpPr>
              <p:cNvPr id="176138" name="AutoShape 10"/>
              <p:cNvSpPr>
                <a:spLocks noChangeArrowheads="1"/>
              </p:cNvSpPr>
              <p:nvPr/>
            </p:nvSpPr>
            <p:spPr bwMode="auto">
              <a:xfrm>
                <a:off x="1655" y="2387"/>
                <a:ext cx="1200" cy="1200"/>
              </a:xfrm>
              <a:prstGeom prst="flowChartConnector">
                <a:avLst/>
              </a:prstGeom>
              <a:noFill/>
              <a:ln w="571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76139" name="Line 11"/>
              <p:cNvSpPr>
                <a:spLocks noChangeShapeType="1"/>
              </p:cNvSpPr>
              <p:nvPr/>
            </p:nvSpPr>
            <p:spPr bwMode="auto">
              <a:xfrm flipV="1">
                <a:off x="1632" y="2688"/>
                <a:ext cx="0" cy="288"/>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76140" name="Line 12"/>
              <p:cNvSpPr>
                <a:spLocks noChangeShapeType="1"/>
              </p:cNvSpPr>
              <p:nvPr/>
            </p:nvSpPr>
            <p:spPr bwMode="auto">
              <a:xfrm flipV="1">
                <a:off x="1920" y="2304"/>
                <a:ext cx="288" cy="192"/>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76141" name="Line 13"/>
              <p:cNvSpPr>
                <a:spLocks noChangeShapeType="1"/>
              </p:cNvSpPr>
              <p:nvPr/>
            </p:nvSpPr>
            <p:spPr bwMode="auto">
              <a:xfrm>
                <a:off x="2496" y="2448"/>
                <a:ext cx="248" cy="75"/>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76142" name="Line 14"/>
              <p:cNvSpPr>
                <a:spLocks noChangeShapeType="1"/>
              </p:cNvSpPr>
              <p:nvPr/>
            </p:nvSpPr>
            <p:spPr bwMode="auto">
              <a:xfrm flipH="1">
                <a:off x="1872" y="3600"/>
                <a:ext cx="384"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76143" name="Rectangle 15"/>
              <p:cNvSpPr>
                <a:spLocks noChangeArrowheads="1"/>
              </p:cNvSpPr>
              <p:nvPr/>
            </p:nvSpPr>
            <p:spPr bwMode="auto">
              <a:xfrm>
                <a:off x="2736" y="2832"/>
                <a:ext cx="192" cy="192"/>
              </a:xfrm>
              <a:prstGeom prst="rect">
                <a:avLst/>
              </a:prstGeom>
              <a:solidFill>
                <a:srgbClr val="FF0000"/>
              </a:solidFill>
              <a:ln w="952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76144" name="Line 16"/>
              <p:cNvSpPr>
                <a:spLocks noChangeShapeType="1"/>
              </p:cNvSpPr>
              <p:nvPr/>
            </p:nvSpPr>
            <p:spPr bwMode="auto">
              <a:xfrm flipH="1" flipV="1">
                <a:off x="1632" y="3264"/>
                <a:ext cx="192" cy="192"/>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76145" name="Text Box 17"/>
              <p:cNvSpPr txBox="1">
                <a:spLocks noChangeArrowheads="1"/>
              </p:cNvSpPr>
              <p:nvPr/>
            </p:nvSpPr>
            <p:spPr bwMode="auto">
              <a:xfrm>
                <a:off x="1970" y="2832"/>
                <a:ext cx="71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it-IT" b="1" i="1" dirty="0" smtClean="0">
                    <a:solidFill>
                      <a:srgbClr val="FF0000"/>
                    </a:solidFill>
                    <a:latin typeface="+mj-lt"/>
                  </a:rPr>
                  <a:t> </a:t>
                </a:r>
                <a:r>
                  <a:rPr lang="it-IT" b="1" i="1" dirty="0" err="1" smtClean="0">
                    <a:solidFill>
                      <a:srgbClr val="FF0000"/>
                    </a:solidFill>
                    <a:latin typeface="+mj-lt"/>
                  </a:rPr>
                  <a:t>rf</a:t>
                </a:r>
                <a:r>
                  <a:rPr lang="it-IT" b="1" i="1" dirty="0" smtClean="0">
                    <a:solidFill>
                      <a:srgbClr val="FF0000"/>
                    </a:solidFill>
                    <a:latin typeface="+mj-lt"/>
                  </a:rPr>
                  <a:t> </a:t>
                </a:r>
                <a:r>
                  <a:rPr lang="it-IT" b="1" i="1" dirty="0" err="1" smtClean="0">
                    <a:solidFill>
                      <a:srgbClr val="FF0000"/>
                    </a:solidFill>
                    <a:latin typeface="+mj-lt"/>
                  </a:rPr>
                  <a:t>cavity</a:t>
                </a:r>
                <a:endParaRPr lang="it-IT" b="1" i="1" dirty="0" smtClean="0">
                  <a:solidFill>
                    <a:srgbClr val="FF0000"/>
                  </a:solidFill>
                  <a:latin typeface="+mj-lt"/>
                </a:endParaRPr>
              </a:p>
            </p:txBody>
          </p:sp>
        </p:grpSp>
      </p:grpSp>
      <p:sp>
        <p:nvSpPr>
          <p:cNvPr id="176146" name="Rectangle 18"/>
          <p:cNvSpPr>
            <a:spLocks noChangeArrowheads="1"/>
          </p:cNvSpPr>
          <p:nvPr/>
        </p:nvSpPr>
        <p:spPr bwMode="auto">
          <a:xfrm>
            <a:off x="3059113" y="5661025"/>
            <a:ext cx="558006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it-IT" sz="2000" i="1" dirty="0" err="1" smtClean="0">
                <a:solidFill>
                  <a:srgbClr val="FF9933"/>
                </a:solidFill>
              </a:rPr>
              <a:t>Lighter</a:t>
            </a:r>
            <a:r>
              <a:rPr lang="it-IT" sz="2000" i="1" dirty="0" smtClean="0">
                <a:solidFill>
                  <a:srgbClr val="FF9933"/>
                </a:solidFill>
              </a:rPr>
              <a:t> </a:t>
            </a:r>
            <a:r>
              <a:rPr lang="it-IT" sz="2000" i="1" dirty="0" err="1" smtClean="0">
                <a:solidFill>
                  <a:srgbClr val="FF9933"/>
                </a:solidFill>
              </a:rPr>
              <a:t>particles</a:t>
            </a:r>
            <a:r>
              <a:rPr lang="it-IT" sz="2000" i="1" dirty="0" smtClean="0">
                <a:solidFill>
                  <a:srgbClr val="FF9933"/>
                </a:solidFill>
              </a:rPr>
              <a:t> </a:t>
            </a:r>
            <a:r>
              <a:rPr lang="it-IT" sz="2000" i="1" dirty="0" err="1" smtClean="0">
                <a:solidFill>
                  <a:srgbClr val="FF9933"/>
                </a:solidFill>
              </a:rPr>
              <a:t>emit</a:t>
            </a:r>
            <a:r>
              <a:rPr lang="it-IT" sz="2000" i="1" dirty="0" smtClean="0">
                <a:solidFill>
                  <a:srgbClr val="FF9933"/>
                </a:solidFill>
              </a:rPr>
              <a:t> more </a:t>
            </a:r>
            <a:r>
              <a:rPr lang="it-IT" sz="2000" i="1" dirty="0" err="1" smtClean="0">
                <a:solidFill>
                  <a:srgbClr val="FF9933"/>
                </a:solidFill>
              </a:rPr>
              <a:t>energy</a:t>
            </a:r>
            <a:r>
              <a:rPr lang="it-IT" sz="2000" i="1" dirty="0" smtClean="0">
                <a:solidFill>
                  <a:srgbClr val="FF9933"/>
                </a:solidFill>
              </a:rPr>
              <a:t>. </a:t>
            </a:r>
            <a:r>
              <a:rPr lang="it-IT" sz="2000" i="1" dirty="0" err="1" smtClean="0">
                <a:solidFill>
                  <a:srgbClr val="FF9933"/>
                </a:solidFill>
              </a:rPr>
              <a:t>Electrons</a:t>
            </a:r>
            <a:r>
              <a:rPr lang="it-IT" sz="2000" i="1" dirty="0" smtClean="0">
                <a:solidFill>
                  <a:srgbClr val="FF9933"/>
                </a:solidFill>
              </a:rPr>
              <a:t> and </a:t>
            </a:r>
            <a:r>
              <a:rPr lang="it-IT" sz="2000" i="1" dirty="0" err="1" smtClean="0">
                <a:solidFill>
                  <a:srgbClr val="FF9933"/>
                </a:solidFill>
              </a:rPr>
              <a:t>positrons</a:t>
            </a:r>
            <a:r>
              <a:rPr lang="it-IT" sz="2000" i="1" dirty="0" smtClean="0">
                <a:solidFill>
                  <a:srgbClr val="FF9933"/>
                </a:solidFill>
              </a:rPr>
              <a:t> </a:t>
            </a:r>
            <a:r>
              <a:rPr lang="it-IT" sz="2000" i="1" dirty="0" err="1" smtClean="0">
                <a:solidFill>
                  <a:srgbClr val="FF9933"/>
                </a:solidFill>
              </a:rPr>
              <a:t>used</a:t>
            </a:r>
            <a:r>
              <a:rPr lang="it-IT" sz="2000" i="1" dirty="0" smtClean="0">
                <a:solidFill>
                  <a:srgbClr val="FF9933"/>
                </a:solidFill>
              </a:rPr>
              <a:t> </a:t>
            </a:r>
            <a:r>
              <a:rPr lang="it-IT" sz="2000" i="1" dirty="0" err="1" smtClean="0">
                <a:solidFill>
                  <a:srgbClr val="FF9933"/>
                </a:solidFill>
              </a:rPr>
              <a:t>as</a:t>
            </a:r>
            <a:r>
              <a:rPr lang="it-IT" sz="2000" i="1" dirty="0" smtClean="0">
                <a:solidFill>
                  <a:srgbClr val="FF9933"/>
                </a:solidFill>
              </a:rPr>
              <a:t> </a:t>
            </a:r>
            <a:r>
              <a:rPr lang="it-IT" sz="2000" i="1" dirty="0" err="1" smtClean="0">
                <a:solidFill>
                  <a:srgbClr val="FF9933"/>
                </a:solidFill>
              </a:rPr>
              <a:t>photon</a:t>
            </a:r>
            <a:r>
              <a:rPr lang="it-IT" sz="2000" i="1" dirty="0" smtClean="0">
                <a:solidFill>
                  <a:srgbClr val="FF9933"/>
                </a:solidFill>
              </a:rPr>
              <a:t> </a:t>
            </a:r>
            <a:r>
              <a:rPr lang="it-IT" sz="2000" i="1" dirty="0" err="1" smtClean="0">
                <a:solidFill>
                  <a:srgbClr val="FF9933"/>
                </a:solidFill>
              </a:rPr>
              <a:t>sources</a:t>
            </a:r>
            <a:r>
              <a:rPr lang="it-IT" sz="2000" i="1" dirty="0" smtClean="0">
                <a:solidFill>
                  <a:srgbClr val="FF9933"/>
                </a:solidFill>
              </a:rPr>
              <a:t>.</a:t>
            </a:r>
          </a:p>
        </p:txBody>
      </p:sp>
      <p:sp>
        <p:nvSpPr>
          <p:cNvPr id="176148" name="Text Box 20"/>
          <p:cNvSpPr txBox="1">
            <a:spLocks noChangeArrowheads="1"/>
          </p:cNvSpPr>
          <p:nvPr/>
        </p:nvSpPr>
        <p:spPr bwMode="auto">
          <a:xfrm>
            <a:off x="6780213" y="4678363"/>
            <a:ext cx="14097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it-IT" dirty="0" smtClean="0">
                <a:solidFill>
                  <a:srgbClr val="FFFF00"/>
                </a:solidFill>
              </a:rPr>
              <a:t>Bending </a:t>
            </a:r>
            <a:r>
              <a:rPr lang="it-IT" dirty="0" err="1" smtClean="0">
                <a:solidFill>
                  <a:srgbClr val="FFFF00"/>
                </a:solidFill>
              </a:rPr>
              <a:t>radius</a:t>
            </a:r>
            <a:r>
              <a:rPr lang="it-IT" dirty="0" smtClean="0">
                <a:solidFill>
                  <a:srgbClr val="FFFF00"/>
                </a:solidFill>
              </a:rPr>
              <a:t> – </a:t>
            </a:r>
            <a:r>
              <a:rPr lang="it-IT" dirty="0" err="1" smtClean="0">
                <a:solidFill>
                  <a:srgbClr val="FFFF00"/>
                </a:solidFill>
              </a:rPr>
              <a:t>related</a:t>
            </a:r>
            <a:r>
              <a:rPr lang="it-IT" dirty="0" smtClean="0">
                <a:solidFill>
                  <a:srgbClr val="FFFF00"/>
                </a:solidFill>
              </a:rPr>
              <a:t> to B</a:t>
            </a:r>
          </a:p>
        </p:txBody>
      </p:sp>
      <p:sp>
        <p:nvSpPr>
          <p:cNvPr id="176149" name="Oval 21"/>
          <p:cNvSpPr>
            <a:spLocks noChangeArrowheads="1"/>
          </p:cNvSpPr>
          <p:nvPr/>
        </p:nvSpPr>
        <p:spPr bwMode="auto">
          <a:xfrm>
            <a:off x="5273675" y="4684713"/>
            <a:ext cx="511175" cy="565150"/>
          </a:xfrm>
          <a:prstGeom prst="ellipse">
            <a:avLst/>
          </a:prstGeom>
          <a:noFill/>
          <a:ln w="2857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76150" name="Line 22"/>
          <p:cNvSpPr>
            <a:spLocks noChangeShapeType="1"/>
          </p:cNvSpPr>
          <p:nvPr/>
        </p:nvSpPr>
        <p:spPr bwMode="auto">
          <a:xfrm>
            <a:off x="5768975" y="5002213"/>
            <a:ext cx="981075" cy="14287"/>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176151" name="Oval 23"/>
          <p:cNvSpPr>
            <a:spLocks noChangeArrowheads="1"/>
          </p:cNvSpPr>
          <p:nvPr/>
        </p:nvSpPr>
        <p:spPr bwMode="auto">
          <a:xfrm>
            <a:off x="4294188" y="4022725"/>
            <a:ext cx="887412" cy="1452563"/>
          </a:xfrm>
          <a:prstGeom prst="ellipse">
            <a:avLst/>
          </a:prstGeom>
          <a:noFill/>
          <a:ln w="28575">
            <a:solidFill>
              <a:srgbClr val="FF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sp>
        <p:nvSpPr>
          <p:cNvPr id="176152" name="Text Box 24"/>
          <p:cNvSpPr txBox="1">
            <a:spLocks noChangeArrowheads="1"/>
          </p:cNvSpPr>
          <p:nvPr/>
        </p:nvSpPr>
        <p:spPr bwMode="auto">
          <a:xfrm>
            <a:off x="6362700" y="3605213"/>
            <a:ext cx="24987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it-IT" dirty="0" err="1" smtClean="0">
                <a:solidFill>
                  <a:srgbClr val="FFCCFF"/>
                </a:solidFill>
              </a:rPr>
              <a:t>Particle</a:t>
            </a:r>
            <a:r>
              <a:rPr lang="it-IT" dirty="0" smtClean="0">
                <a:solidFill>
                  <a:srgbClr val="FFCCFF"/>
                </a:solidFill>
              </a:rPr>
              <a:t> </a:t>
            </a:r>
            <a:r>
              <a:rPr lang="it-IT" dirty="0" err="1" smtClean="0">
                <a:solidFill>
                  <a:srgbClr val="FFCCFF"/>
                </a:solidFill>
              </a:rPr>
              <a:t>rest</a:t>
            </a:r>
            <a:r>
              <a:rPr lang="it-IT" dirty="0" smtClean="0">
                <a:solidFill>
                  <a:srgbClr val="FFCCFF"/>
                </a:solidFill>
              </a:rPr>
              <a:t> mass</a:t>
            </a:r>
          </a:p>
        </p:txBody>
      </p:sp>
      <p:sp>
        <p:nvSpPr>
          <p:cNvPr id="176153" name="Line 25"/>
          <p:cNvSpPr>
            <a:spLocks noChangeShapeType="1"/>
          </p:cNvSpPr>
          <p:nvPr/>
        </p:nvSpPr>
        <p:spPr bwMode="auto">
          <a:xfrm flipV="1">
            <a:off x="5110163" y="3898900"/>
            <a:ext cx="1317625" cy="484188"/>
          </a:xfrm>
          <a:prstGeom prst="line">
            <a:avLst/>
          </a:prstGeom>
          <a:noFill/>
          <a:ln w="9525">
            <a:solidFill>
              <a:srgbClr val="FF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2" name="Date Placeholder 1"/>
          <p:cNvSpPr>
            <a:spLocks noGrp="1"/>
          </p:cNvSpPr>
          <p:nvPr>
            <p:ph type="dt" sz="half" idx="4294967295"/>
          </p:nvPr>
        </p:nvSpPr>
        <p:spPr>
          <a:xfrm>
            <a:off x="0" y="6368911"/>
            <a:ext cx="2133600" cy="476250"/>
          </a:xfrm>
        </p:spPr>
        <p:txBody>
          <a:bodyPr/>
          <a:lstStyle/>
          <a:p>
            <a:r>
              <a:rPr lang="en-US" dirty="0" smtClean="0">
                <a:solidFill>
                  <a:srgbClr val="000000"/>
                </a:solidFill>
              </a:rPr>
              <a:t>Taller de </a:t>
            </a:r>
            <a:r>
              <a:rPr lang="en-US" dirty="0" err="1" smtClean="0">
                <a:solidFill>
                  <a:srgbClr val="000000"/>
                </a:solidFill>
              </a:rPr>
              <a:t>Altas</a:t>
            </a:r>
            <a:r>
              <a:rPr lang="en-US" dirty="0" smtClean="0">
                <a:solidFill>
                  <a:srgbClr val="000000"/>
                </a:solidFill>
              </a:rPr>
              <a:t> </a:t>
            </a:r>
            <a:r>
              <a:rPr lang="en-US" dirty="0" err="1" smtClean="0">
                <a:solidFill>
                  <a:srgbClr val="000000"/>
                </a:solidFill>
              </a:rPr>
              <a:t>Energias</a:t>
            </a:r>
            <a:r>
              <a:rPr lang="en-US" dirty="0" smtClean="0">
                <a:solidFill>
                  <a:srgbClr val="000000"/>
                </a:solidFill>
              </a:rPr>
              <a:t> – </a:t>
            </a:r>
            <a:r>
              <a:rPr lang="en-US" dirty="0" err="1" smtClean="0">
                <a:solidFill>
                  <a:srgbClr val="000000"/>
                </a:solidFill>
              </a:rPr>
              <a:t>Benasque</a:t>
            </a:r>
            <a:r>
              <a:rPr lang="en-US" dirty="0" smtClean="0">
                <a:solidFill>
                  <a:srgbClr val="000000"/>
                </a:solidFill>
              </a:rPr>
              <a:t> - 17/09/2013</a:t>
            </a:r>
            <a:endParaRPr lang="en-GB" dirty="0">
              <a:solidFill>
                <a:srgbClr val="000000"/>
              </a:solidFill>
            </a:endParaRPr>
          </a:p>
        </p:txBody>
      </p:sp>
      <p:sp>
        <p:nvSpPr>
          <p:cNvPr id="3" name="Footer Placeholder 2"/>
          <p:cNvSpPr>
            <a:spLocks noGrp="1"/>
          </p:cNvSpPr>
          <p:nvPr>
            <p:ph type="ftr" sz="quarter" idx="4294967295"/>
          </p:nvPr>
        </p:nvSpPr>
        <p:spPr>
          <a:xfrm>
            <a:off x="6164262" y="6364449"/>
            <a:ext cx="2895600" cy="476250"/>
          </a:xfrm>
        </p:spPr>
        <p:txBody>
          <a:bodyPr/>
          <a:lstStyle/>
          <a:p>
            <a:r>
              <a:rPr lang="en-GB" dirty="0" smtClean="0">
                <a:solidFill>
                  <a:srgbClr val="000000"/>
                </a:solidFill>
              </a:rPr>
              <a:t>Accelerator Physics – C. Biscari </a:t>
            </a:r>
            <a:endParaRPr lang="en-GB" dirty="0">
              <a:solidFill>
                <a:srgbClr val="000000"/>
              </a:solidFill>
            </a:endParaRPr>
          </a:p>
        </p:txBody>
      </p:sp>
      <p:sp>
        <p:nvSpPr>
          <p:cNvPr id="4" name="Slide Number Placeholder 3"/>
          <p:cNvSpPr>
            <a:spLocks noGrp="1"/>
          </p:cNvSpPr>
          <p:nvPr>
            <p:ph type="sldNum" sz="quarter" idx="4294967295"/>
          </p:nvPr>
        </p:nvSpPr>
        <p:spPr>
          <a:xfrm>
            <a:off x="7010400" y="6245225"/>
            <a:ext cx="2133600" cy="476250"/>
          </a:xfrm>
        </p:spPr>
        <p:txBody>
          <a:bodyPr/>
          <a:lstStyle/>
          <a:p>
            <a:fld id="{9637DC39-84A0-44A2-B0A0-FC1CBDF69D14}" type="slidenum">
              <a:rPr lang="en-GB" smtClean="0">
                <a:solidFill>
                  <a:srgbClr val="000000"/>
                </a:solidFill>
              </a:rPr>
              <a:pPr/>
              <a:t>23</a:t>
            </a:fld>
            <a:endParaRPr lang="en-GB">
              <a:solidFill>
                <a:srgbClr val="000000"/>
              </a:solidFill>
            </a:endParaRPr>
          </a:p>
        </p:txBody>
      </p:sp>
    </p:spTree>
    <p:extLst>
      <p:ext uri="{BB962C8B-B14F-4D97-AF65-F5344CB8AC3E}">
        <p14:creationId xmlns:p14="http://schemas.microsoft.com/office/powerpoint/2010/main" val="1249455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65000"/>
                <a:lumOff val="35000"/>
              </a:schemeClr>
            </a:gs>
            <a:gs pos="100000">
              <a:schemeClr val="tx1">
                <a:lumMod val="65000"/>
              </a:schemeClr>
            </a:gs>
          </a:gsLst>
        </a:gradFill>
        <a:effectLst/>
      </p:bgPr>
    </p:bg>
    <p:spTree>
      <p:nvGrpSpPr>
        <p:cNvPr id="1" name=""/>
        <p:cNvGrpSpPr/>
        <p:nvPr/>
      </p:nvGrpSpPr>
      <p:grpSpPr>
        <a:xfrm>
          <a:off x="0" y="0"/>
          <a:ext cx="0" cy="0"/>
          <a:chOff x="0" y="0"/>
          <a:chExt cx="0" cy="0"/>
        </a:xfrm>
      </p:grpSpPr>
      <p:graphicFrame>
        <p:nvGraphicFramePr>
          <p:cNvPr id="178231" name="Object 55"/>
          <p:cNvGraphicFramePr>
            <a:graphicFrameLocks noGrp="1" noChangeAspect="1"/>
          </p:cNvGraphicFramePr>
          <p:nvPr>
            <p:ph idx="1"/>
            <p:extLst>
              <p:ext uri="{D42A27DB-BD31-4B8C-83A1-F6EECF244321}">
                <p14:modId xmlns:p14="http://schemas.microsoft.com/office/powerpoint/2010/main" val="1859203343"/>
              </p:ext>
            </p:extLst>
          </p:nvPr>
        </p:nvGraphicFramePr>
        <p:xfrm>
          <a:off x="3633788" y="3933056"/>
          <a:ext cx="4173772" cy="2161954"/>
        </p:xfrm>
        <a:graphic>
          <a:graphicData uri="http://schemas.openxmlformats.org/presentationml/2006/ole">
            <mc:AlternateContent xmlns:mc="http://schemas.openxmlformats.org/markup-compatibility/2006">
              <mc:Choice xmlns:v="urn:schemas-microsoft-com:vml" Requires="v">
                <p:oleObj spid="_x0000_s17497" name="Equation" r:id="rId4" imgW="1765080" imgH="914400" progId="Equation.3">
                  <p:embed/>
                </p:oleObj>
              </mc:Choice>
              <mc:Fallback>
                <p:oleObj name="Equation" r:id="rId4" imgW="1765080" imgH="914400" progId="Equation.3">
                  <p:embed/>
                  <p:pic>
                    <p:nvPicPr>
                      <p:cNvPr id="0" name=""/>
                      <p:cNvPicPr>
                        <a:picLocks noChangeAspect="1" noChangeArrowheads="1"/>
                      </p:cNvPicPr>
                      <p:nvPr/>
                    </p:nvPicPr>
                    <p:blipFill>
                      <a:blip r:embed="rId5"/>
                      <a:srcRect/>
                      <a:stretch>
                        <a:fillRect/>
                      </a:stretch>
                    </p:blipFill>
                    <p:spPr bwMode="auto">
                      <a:xfrm>
                        <a:off x="3633788" y="3933056"/>
                        <a:ext cx="4173772" cy="2161954"/>
                      </a:xfrm>
                      <a:prstGeom prst="rect">
                        <a:avLst/>
                      </a:prstGeom>
                      <a:solidFill>
                        <a:schemeClr val="tx1">
                          <a:lumMod val="95000"/>
                          <a:alpha val="63000"/>
                        </a:schemeClr>
                      </a:solidFill>
                      <a:ln w="38100">
                        <a:solidFill>
                          <a:srgbClr val="FFCC66"/>
                        </a:solidFill>
                        <a:miter lim="800000"/>
                        <a:headEnd/>
                        <a:tailEnd/>
                      </a:ln>
                      <a:effectLst/>
                      <a:extLst/>
                    </p:spPr>
                  </p:pic>
                </p:oleObj>
              </mc:Fallback>
            </mc:AlternateContent>
          </a:graphicData>
        </a:graphic>
      </p:graphicFrame>
      <p:sp>
        <p:nvSpPr>
          <p:cNvPr id="178178" name="Rectangle 2"/>
          <p:cNvSpPr>
            <a:spLocks noGrp="1" noChangeArrowheads="1"/>
          </p:cNvSpPr>
          <p:nvPr>
            <p:ph type="title"/>
          </p:nvPr>
        </p:nvSpPr>
        <p:spPr>
          <a:ln/>
          <a:extLst>
            <a:ext uri="{91240B29-F687-4F45-9708-019B960494DF}">
              <a14:hiddenLine xmlns:a14="http://schemas.microsoft.com/office/drawing/2010/main" w="38100" cmpd="sng">
                <a:solidFill>
                  <a:srgbClr val="000099"/>
                </a:solidFill>
                <a:miter lim="800000"/>
                <a:headEnd/>
                <a:tailEnd/>
              </a14:hiddenLine>
            </a:ext>
          </a:extLst>
        </p:spPr>
        <p:txBody>
          <a:bodyPr/>
          <a:lstStyle/>
          <a:p>
            <a:r>
              <a:rPr lang="it-IT" sz="2800" b="1" dirty="0" err="1" smtClean="0">
                <a:solidFill>
                  <a:schemeClr val="tx1">
                    <a:lumMod val="95000"/>
                  </a:schemeClr>
                </a:solidFill>
                <a:latin typeface="Arial Unicode MS" pitchFamily="34" charset="-128"/>
                <a:ea typeface="Arial Unicode MS" pitchFamily="34" charset="-128"/>
                <a:cs typeface="Arial Unicode MS" pitchFamily="34" charset="-128"/>
              </a:rPr>
              <a:t>Synchrotron</a:t>
            </a:r>
            <a:r>
              <a:rPr lang="it-IT" sz="2800" b="1" dirty="0" smtClean="0">
                <a:solidFill>
                  <a:schemeClr val="tx1">
                    <a:lumMod val="95000"/>
                  </a:schemeClr>
                </a:solidFill>
                <a:latin typeface="Arial Unicode MS" pitchFamily="34" charset="-128"/>
                <a:ea typeface="Arial Unicode MS" pitchFamily="34" charset="-128"/>
                <a:cs typeface="Arial Unicode MS" pitchFamily="34" charset="-128"/>
              </a:rPr>
              <a:t> </a:t>
            </a:r>
            <a:r>
              <a:rPr lang="it-IT" sz="2800" b="1" dirty="0" err="1" smtClean="0">
                <a:solidFill>
                  <a:schemeClr val="tx1">
                    <a:lumMod val="95000"/>
                  </a:schemeClr>
                </a:solidFill>
                <a:latin typeface="Arial Unicode MS" pitchFamily="34" charset="-128"/>
                <a:ea typeface="Arial Unicode MS" pitchFamily="34" charset="-128"/>
                <a:cs typeface="Arial Unicode MS" pitchFamily="34" charset="-128"/>
              </a:rPr>
              <a:t>radiation</a:t>
            </a:r>
            <a:r>
              <a:rPr lang="it-IT" sz="2800" b="1" dirty="0" smtClean="0">
                <a:solidFill>
                  <a:schemeClr val="tx1">
                    <a:lumMod val="95000"/>
                  </a:schemeClr>
                </a:solidFill>
                <a:latin typeface="Arial Unicode MS" pitchFamily="34" charset="-128"/>
                <a:ea typeface="Arial Unicode MS" pitchFamily="34" charset="-128"/>
                <a:cs typeface="Arial Unicode MS" pitchFamily="34" charset="-128"/>
              </a:rPr>
              <a:t> </a:t>
            </a:r>
            <a:r>
              <a:rPr lang="it-IT" sz="2800" b="1" dirty="0" err="1" smtClean="0">
                <a:solidFill>
                  <a:schemeClr val="tx1">
                    <a:lumMod val="95000"/>
                  </a:schemeClr>
                </a:solidFill>
                <a:latin typeface="Arial Unicode MS" pitchFamily="34" charset="-128"/>
                <a:ea typeface="Arial Unicode MS" pitchFamily="34" charset="-128"/>
                <a:cs typeface="Arial Unicode MS" pitchFamily="34" charset="-128"/>
              </a:rPr>
              <a:t>emission</a:t>
            </a:r>
            <a:endParaRPr lang="it-IT" sz="2800" b="1" dirty="0">
              <a:solidFill>
                <a:schemeClr val="tx1">
                  <a:lumMod val="95000"/>
                </a:schemeClr>
              </a:solidFill>
              <a:latin typeface="Arial Unicode MS" pitchFamily="34" charset="-128"/>
              <a:ea typeface="Arial Unicode MS" pitchFamily="34" charset="-128"/>
              <a:cs typeface="Arial Unicode MS" pitchFamily="34" charset="-128"/>
            </a:endParaRPr>
          </a:p>
        </p:txBody>
      </p:sp>
      <p:sp>
        <p:nvSpPr>
          <p:cNvPr id="2" name="Date Placeholder 1"/>
          <p:cNvSpPr>
            <a:spLocks noGrp="1"/>
          </p:cNvSpPr>
          <p:nvPr>
            <p:ph type="dt" sz="half" idx="4294967295"/>
          </p:nvPr>
        </p:nvSpPr>
        <p:spPr>
          <a:xfrm>
            <a:off x="6516216" y="6237312"/>
            <a:ext cx="2133600" cy="476250"/>
          </a:xfrm>
        </p:spPr>
        <p:txBody>
          <a:bodyPr/>
          <a:lstStyle/>
          <a:p>
            <a:r>
              <a:rPr lang="en-US" smtClean="0">
                <a:solidFill>
                  <a:srgbClr val="000000"/>
                </a:solidFill>
              </a:rPr>
              <a:t>Taller de Altas Energias – Benasque - 17/09/2013</a:t>
            </a:r>
            <a:endParaRPr lang="en-GB">
              <a:solidFill>
                <a:srgbClr val="000000"/>
              </a:solidFill>
            </a:endParaRPr>
          </a:p>
        </p:txBody>
      </p:sp>
      <p:sp>
        <p:nvSpPr>
          <p:cNvPr id="3" name="Footer Placeholder 2"/>
          <p:cNvSpPr>
            <a:spLocks noGrp="1"/>
          </p:cNvSpPr>
          <p:nvPr>
            <p:ph type="ftr" sz="quarter" idx="4294967295"/>
          </p:nvPr>
        </p:nvSpPr>
        <p:spPr>
          <a:xfrm>
            <a:off x="-136" y="6381750"/>
            <a:ext cx="2895600" cy="476250"/>
          </a:xfrm>
        </p:spPr>
        <p:txBody>
          <a:bodyPr/>
          <a:lstStyle/>
          <a:p>
            <a:r>
              <a:rPr lang="en-GB" dirty="0" smtClean="0">
                <a:solidFill>
                  <a:srgbClr val="000000"/>
                </a:solidFill>
              </a:rPr>
              <a:t>Accelerator Physics – C. Biscari </a:t>
            </a:r>
            <a:endParaRPr lang="en-GB" dirty="0">
              <a:solidFill>
                <a:srgbClr val="000000"/>
              </a:solidFill>
            </a:endParaRPr>
          </a:p>
        </p:txBody>
      </p:sp>
      <p:sp>
        <p:nvSpPr>
          <p:cNvPr id="4" name="Slide Number Placeholder 3"/>
          <p:cNvSpPr>
            <a:spLocks noGrp="1"/>
          </p:cNvSpPr>
          <p:nvPr>
            <p:ph type="sldNum" sz="quarter" idx="4294967295"/>
          </p:nvPr>
        </p:nvSpPr>
        <p:spPr>
          <a:xfrm>
            <a:off x="7010400" y="6245225"/>
            <a:ext cx="2133600" cy="476250"/>
          </a:xfrm>
        </p:spPr>
        <p:txBody>
          <a:bodyPr/>
          <a:lstStyle/>
          <a:p>
            <a:fld id="{827E90E4-2A9B-4AFA-9B92-770815FFD444}" type="slidenum">
              <a:rPr lang="en-GB" smtClean="0">
                <a:solidFill>
                  <a:srgbClr val="000000"/>
                </a:solidFill>
              </a:rPr>
              <a:pPr/>
              <a:t>24</a:t>
            </a:fld>
            <a:endParaRPr lang="en-GB">
              <a:solidFill>
                <a:srgbClr val="000000"/>
              </a:solidFill>
            </a:endParaRPr>
          </a:p>
        </p:txBody>
      </p:sp>
      <p:graphicFrame>
        <p:nvGraphicFramePr>
          <p:cNvPr id="178263" name="Group 87"/>
          <p:cNvGraphicFramePr>
            <a:graphicFrameLocks noGrp="1"/>
          </p:cNvGraphicFramePr>
          <p:nvPr>
            <p:extLst>
              <p:ext uri="{D42A27DB-BD31-4B8C-83A1-F6EECF244321}">
                <p14:modId xmlns:p14="http://schemas.microsoft.com/office/powerpoint/2010/main" val="4224489143"/>
              </p:ext>
            </p:extLst>
          </p:nvPr>
        </p:nvGraphicFramePr>
        <p:xfrm>
          <a:off x="968375" y="1193540"/>
          <a:ext cx="7464425" cy="2451485"/>
        </p:xfrm>
        <a:graphic>
          <a:graphicData uri="http://schemas.openxmlformats.org/drawingml/2006/table">
            <a:tbl>
              <a:tblPr/>
              <a:tblGrid>
                <a:gridCol w="1316038"/>
                <a:gridCol w="1708150"/>
                <a:gridCol w="1311275"/>
                <a:gridCol w="1287462"/>
                <a:gridCol w="1841500"/>
              </a:tblGrid>
              <a:tr h="679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bg1"/>
                        </a:solidFill>
                        <a:effectLst/>
                        <a:latin typeface="Arial" pitchFamily="34" charset="0"/>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dirty="0" err="1" smtClean="0">
                          <a:ln>
                            <a:noFill/>
                          </a:ln>
                          <a:solidFill>
                            <a:schemeClr val="tx1"/>
                          </a:solidFill>
                          <a:effectLst/>
                          <a:latin typeface="Arial" pitchFamily="34" charset="0"/>
                        </a:rPr>
                        <a:t>particle</a:t>
                      </a:r>
                      <a:endParaRPr kumimoji="0" lang="it-IT" sz="2000" b="0" i="0" u="none" strike="noStrike" cap="none" normalizeH="0" baseline="0" dirty="0" smtClean="0">
                        <a:ln>
                          <a:noFill/>
                        </a:ln>
                        <a:solidFill>
                          <a:schemeClr val="tx1"/>
                        </a:solidFill>
                        <a:effectLst/>
                        <a:latin typeface="Arial"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dirty="0" smtClean="0">
                          <a:ln>
                            <a:noFill/>
                          </a:ln>
                          <a:solidFill>
                            <a:schemeClr val="tx1"/>
                          </a:solidFill>
                          <a:effectLst/>
                          <a:latin typeface="Symbol" pitchFamily="18" charset="2"/>
                        </a:rPr>
                        <a:t>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Symbol" pitchFamily="18" charset="2"/>
                        </a:rPr>
                        <a:t>(</a:t>
                      </a:r>
                      <a:r>
                        <a:rPr kumimoji="0" lang="it-IT" sz="1800" b="0" i="0" u="none" strike="noStrike" cap="none" normalizeH="0" baseline="0" dirty="0" smtClean="0">
                          <a:ln>
                            <a:noFill/>
                          </a:ln>
                          <a:solidFill>
                            <a:schemeClr val="tx1"/>
                          </a:solidFill>
                          <a:effectLst/>
                          <a:latin typeface="Arial" pitchFamily="34" charset="0"/>
                        </a:rPr>
                        <a:t>m</a:t>
                      </a:r>
                      <a:r>
                        <a:rPr kumimoji="0" lang="it-IT" sz="1800" b="0" i="0" u="none" strike="noStrike" cap="none" normalizeH="0" baseline="0" dirty="0" smtClean="0">
                          <a:ln>
                            <a:noFill/>
                          </a:ln>
                          <a:solidFill>
                            <a:schemeClr val="tx1"/>
                          </a:solidFill>
                          <a:effectLst/>
                          <a:latin typeface="Symbol" pitchFamily="18" charset="2"/>
                        </a:rPr>
                        <a:t>)</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dirty="0" smtClean="0">
                          <a:ln>
                            <a:noFill/>
                          </a:ln>
                          <a:solidFill>
                            <a:schemeClr val="tx1"/>
                          </a:solidFill>
                          <a:effectLst/>
                          <a:latin typeface="Arial" pitchFamily="34" charset="0"/>
                        </a:rPr>
                        <a: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pitchFamily="34" charset="0"/>
                        </a:rPr>
                        <a:t>(GeV)</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dirty="0" smtClean="0">
                          <a:ln>
                            <a:noFill/>
                          </a:ln>
                          <a:solidFill>
                            <a:schemeClr val="tx1"/>
                          </a:solidFill>
                          <a:effectLst/>
                          <a:latin typeface="Symbol" pitchFamily="18" charset="2"/>
                        </a:rPr>
                        <a:t>D</a:t>
                      </a:r>
                      <a:r>
                        <a:rPr kumimoji="0" lang="it-IT" sz="2000" b="0" i="0" u="none" strike="noStrike" cap="none" normalizeH="0" baseline="0" dirty="0" smtClean="0">
                          <a:ln>
                            <a:noFill/>
                          </a:ln>
                          <a:solidFill>
                            <a:schemeClr val="tx1"/>
                          </a:solidFill>
                          <a:effectLst/>
                          <a:latin typeface="Arial" pitchFamily="34" charset="0"/>
                        </a:rPr>
                        <a:t>E/turn = U</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pitchFamily="34" charset="0"/>
                        </a:rPr>
                        <a:t>(</a:t>
                      </a:r>
                      <a:r>
                        <a:rPr kumimoji="0" lang="it-IT" sz="1800" b="0" i="0" u="none" strike="noStrike" cap="none" normalizeH="0" baseline="0" dirty="0" err="1" smtClean="0">
                          <a:ln>
                            <a:noFill/>
                          </a:ln>
                          <a:solidFill>
                            <a:schemeClr val="tx1"/>
                          </a:solidFill>
                          <a:effectLst/>
                          <a:latin typeface="Arial" pitchFamily="34" charset="0"/>
                        </a:rPr>
                        <a:t>MeV</a:t>
                      </a:r>
                      <a:r>
                        <a:rPr kumimoji="0" lang="it-IT" sz="1800" b="0" i="0" u="none" strike="noStrike" cap="none" normalizeH="0" baseline="0" dirty="0" smtClean="0">
                          <a:ln>
                            <a:noFill/>
                          </a:ln>
                          <a:solidFill>
                            <a:schemeClr val="tx1"/>
                          </a:solidFill>
                          <a:effectLst/>
                          <a:latin typeface="Arial" pitchFamily="34" charset="0"/>
                        </a:rPr>
                        <a:t>)</a:t>
                      </a:r>
                      <a:endParaRPr kumimoji="0" lang="it-IT" sz="2000" b="0" i="0" u="none" strike="noStrike" cap="none" normalizeH="0" baseline="0" dirty="0" smtClean="0">
                        <a:ln>
                          <a:noFill/>
                        </a:ln>
                        <a:solidFill>
                          <a:schemeClr val="tx1"/>
                        </a:solidFill>
                        <a:effectLst/>
                        <a:latin typeface="Arial"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7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rgbClr val="CCFFCC"/>
                          </a:solidFill>
                          <a:effectLst/>
                          <a:latin typeface="Arial" pitchFamily="34" charset="0"/>
                        </a:rPr>
                        <a:t>DA</a:t>
                      </a:r>
                      <a:r>
                        <a:rPr kumimoji="0" lang="it-IT" sz="1600" b="0" i="0" u="none" strike="noStrike" cap="none" normalizeH="0" baseline="0" smtClean="0">
                          <a:ln>
                            <a:noFill/>
                          </a:ln>
                          <a:solidFill>
                            <a:srgbClr val="CCFFCC"/>
                          </a:solidFill>
                          <a:effectLst/>
                          <a:latin typeface="Symbol" pitchFamily="18" charset="2"/>
                        </a:rPr>
                        <a:t>F</a:t>
                      </a:r>
                      <a:r>
                        <a:rPr kumimoji="0" lang="it-IT" sz="1600" b="0" i="0" u="none" strike="noStrike" cap="none" normalizeH="0" baseline="0" smtClean="0">
                          <a:ln>
                            <a:noFill/>
                          </a:ln>
                          <a:solidFill>
                            <a:srgbClr val="CCFFCC"/>
                          </a:solidFill>
                          <a:effectLst/>
                          <a:latin typeface="Arial" pitchFamily="34" charset="0"/>
                        </a:rPr>
                        <a:t>NE</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rgbClr val="CCFFCC"/>
                          </a:solidFill>
                          <a:effectLst/>
                          <a:latin typeface="Arial" pitchFamily="34" charset="0"/>
                        </a:rPr>
                        <a:t>e- 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rgbClr val="CCFFCC"/>
                          </a:solidFill>
                          <a:effectLst/>
                          <a:latin typeface="Arial" pitchFamily="34" charset="0"/>
                        </a:rPr>
                        <a:t>1.4</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rgbClr val="CCFFCC"/>
                          </a:solidFill>
                          <a:effectLst/>
                          <a:latin typeface="Arial" pitchFamily="34" charset="0"/>
                        </a:rPr>
                        <a:t>0.51</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rgbClr val="CCFFCC"/>
                          </a:solidFill>
                          <a:effectLst/>
                          <a:latin typeface="Arial" pitchFamily="34" charset="0"/>
                        </a:rPr>
                        <a:t>0.004</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9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smtClean="0">
                          <a:ln>
                            <a:noFill/>
                          </a:ln>
                          <a:solidFill>
                            <a:srgbClr val="CCFFCC"/>
                          </a:solidFill>
                          <a:effectLst/>
                          <a:latin typeface="Arial" pitchFamily="34" charset="0"/>
                        </a:rPr>
                        <a:t>ALBA</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rgbClr val="CCFFCC"/>
                          </a:solidFill>
                          <a:effectLst/>
                          <a:latin typeface="Arial" pitchFamily="34" charset="0"/>
                        </a:rPr>
                        <a:t>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dirty="0" smtClean="0">
                          <a:ln>
                            <a:noFill/>
                          </a:ln>
                          <a:solidFill>
                            <a:srgbClr val="CCFFCC"/>
                          </a:solidFill>
                          <a:effectLst/>
                          <a:latin typeface="Arial" pitchFamily="34" charset="0"/>
                        </a:rPr>
                        <a:t>7.1</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dirty="0" smtClean="0">
                          <a:ln>
                            <a:noFill/>
                          </a:ln>
                          <a:solidFill>
                            <a:srgbClr val="CCFFCC"/>
                          </a:solidFill>
                          <a:effectLst/>
                          <a:latin typeface="Arial" pitchFamily="34" charset="0"/>
                        </a:rPr>
                        <a:t>3.0</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dirty="0" smtClean="0">
                          <a:ln>
                            <a:noFill/>
                          </a:ln>
                          <a:solidFill>
                            <a:srgbClr val="CCFFCC"/>
                          </a:solidFill>
                          <a:effectLst/>
                          <a:latin typeface="Arial" pitchFamily="34" charset="0"/>
                        </a:rPr>
                        <a:t>1.0</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7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rgbClr val="CCFFCC"/>
                          </a:solidFill>
                          <a:effectLst/>
                          <a:latin typeface="Arial" pitchFamily="34" charset="0"/>
                        </a:rPr>
                        <a:t>LEP</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rgbClr val="CCFFCC"/>
                          </a:solidFill>
                          <a:effectLst/>
                          <a:latin typeface="Arial" pitchFamily="34" charset="0"/>
                        </a:rPr>
                        <a:t>e- 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rgbClr val="CCFFCC"/>
                          </a:solidFill>
                          <a:effectLst/>
                          <a:latin typeface="Arial" pitchFamily="34" charset="0"/>
                        </a:rPr>
                        <a:t>3026</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rgbClr val="CCFFCC"/>
                          </a:solidFill>
                          <a:effectLst/>
                          <a:latin typeface="Arial" pitchFamily="34" charset="0"/>
                        </a:rPr>
                        <a:t>100</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rgbClr val="CCFFCC"/>
                          </a:solidFill>
                          <a:effectLst/>
                          <a:latin typeface="Arial" pitchFamily="34" charset="0"/>
                        </a:rPr>
                        <a:t>2923</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65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rgbClr val="FF9966"/>
                          </a:solidFill>
                          <a:effectLst/>
                          <a:latin typeface="Arial" pitchFamily="34" charset="0"/>
                        </a:rPr>
                        <a:t>LHC</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rgbClr val="FF9966"/>
                          </a:solidFill>
                          <a:effectLst/>
                          <a:latin typeface="Arial" pitchFamily="34" charset="0"/>
                        </a:rPr>
                        <a:t>p</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rgbClr val="FF9966"/>
                          </a:solidFill>
                          <a:effectLst/>
                          <a:latin typeface="Arial" pitchFamily="34" charset="0"/>
                        </a:rPr>
                        <a:t>2812</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smtClean="0">
                          <a:ln>
                            <a:noFill/>
                          </a:ln>
                          <a:solidFill>
                            <a:srgbClr val="FF9966"/>
                          </a:solidFill>
                          <a:effectLst/>
                          <a:latin typeface="Arial" pitchFamily="34" charset="0"/>
                        </a:rPr>
                        <a:t>7000</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dirty="0" smtClean="0">
                          <a:ln>
                            <a:noFill/>
                          </a:ln>
                          <a:solidFill>
                            <a:srgbClr val="FF9966"/>
                          </a:solidFill>
                          <a:effectLst/>
                          <a:latin typeface="Arial" pitchFamily="34" charset="0"/>
                        </a:rPr>
                        <a:t>12.2</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78260" name="Text Box 84"/>
          <p:cNvSpPr txBox="1">
            <a:spLocks noChangeArrowheads="1"/>
          </p:cNvSpPr>
          <p:nvPr/>
        </p:nvSpPr>
        <p:spPr bwMode="auto">
          <a:xfrm>
            <a:off x="1043608" y="4509120"/>
            <a:ext cx="24192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it-IT" sz="2000" dirty="0" smtClean="0">
                <a:solidFill>
                  <a:srgbClr val="FFFFFF"/>
                </a:solidFill>
              </a:rPr>
              <a:t>Energy </a:t>
            </a:r>
            <a:r>
              <a:rPr lang="it-IT" sz="2000" dirty="0" err="1" smtClean="0">
                <a:solidFill>
                  <a:srgbClr val="FFFFFF"/>
                </a:solidFill>
              </a:rPr>
              <a:t>lost</a:t>
            </a:r>
            <a:r>
              <a:rPr lang="it-IT" sz="2000" dirty="0" smtClean="0">
                <a:solidFill>
                  <a:srgbClr val="FFFFFF"/>
                </a:solidFill>
              </a:rPr>
              <a:t> per turn</a:t>
            </a:r>
          </a:p>
        </p:txBody>
      </p:sp>
    </p:spTree>
    <p:extLst>
      <p:ext uri="{BB962C8B-B14F-4D97-AF65-F5344CB8AC3E}">
        <p14:creationId xmlns:p14="http://schemas.microsoft.com/office/powerpoint/2010/main" val="1079015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ctrTitle"/>
          </p:nvPr>
        </p:nvSpPr>
        <p:spPr>
          <a:xfrm>
            <a:off x="827088" y="333375"/>
            <a:ext cx="7413625" cy="863600"/>
          </a:xfrm>
        </p:spPr>
        <p:txBody>
          <a:bodyPr/>
          <a:lstStyle/>
          <a:p>
            <a:r>
              <a:rPr lang="en-GB" sz="2800" b="1" dirty="0">
                <a:solidFill>
                  <a:schemeClr val="bg1">
                    <a:lumMod val="75000"/>
                    <a:lumOff val="25000"/>
                  </a:schemeClr>
                </a:solidFill>
                <a:latin typeface="Arial" pitchFamily="34" charset="0"/>
                <a:cs typeface="Arial" pitchFamily="34" charset="0"/>
              </a:rPr>
              <a:t>Synchrotron radiation emission as a  function of </a:t>
            </a:r>
            <a:r>
              <a:rPr lang="en-GB" sz="2800" b="1" dirty="0" smtClean="0">
                <a:solidFill>
                  <a:schemeClr val="bg1">
                    <a:lumMod val="75000"/>
                    <a:lumOff val="25000"/>
                  </a:schemeClr>
                </a:solidFill>
                <a:latin typeface="Arial" pitchFamily="34" charset="0"/>
                <a:cs typeface="Arial" pitchFamily="34" charset="0"/>
              </a:rPr>
              <a:t>the beam energy</a:t>
            </a:r>
            <a:endParaRPr lang="en-GB" sz="2800" b="1" dirty="0">
              <a:solidFill>
                <a:schemeClr val="bg1">
                  <a:lumMod val="75000"/>
                  <a:lumOff val="25000"/>
                </a:schemeClr>
              </a:solidFill>
              <a:latin typeface="Arial" pitchFamily="34" charset="0"/>
              <a:cs typeface="Arial" pitchFamily="34" charset="0"/>
            </a:endParaRPr>
          </a:p>
        </p:txBody>
      </p:sp>
      <p:sp>
        <p:nvSpPr>
          <p:cNvPr id="217091" name="Rectangle 3"/>
          <p:cNvSpPr>
            <a:spLocks noChangeArrowheads="1"/>
          </p:cNvSpPr>
          <p:nvPr/>
        </p:nvSpPr>
        <p:spPr bwMode="auto">
          <a:xfrm>
            <a:off x="0" y="3195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mtClean="0">
              <a:solidFill>
                <a:srgbClr val="000000"/>
              </a:solidFill>
              <a:latin typeface="Arial" pitchFamily="34" charset="0"/>
            </a:endParaRPr>
          </a:p>
        </p:txBody>
      </p:sp>
      <p:sp>
        <p:nvSpPr>
          <p:cNvPr id="217092" name="Rectangle 4"/>
          <p:cNvSpPr>
            <a:spLocks noChangeArrowheads="1"/>
          </p:cNvSpPr>
          <p:nvPr/>
        </p:nvSpPr>
        <p:spPr bwMode="auto">
          <a:xfrm>
            <a:off x="0" y="3205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mtClean="0">
              <a:solidFill>
                <a:srgbClr val="000000"/>
              </a:solidFill>
              <a:latin typeface="Arial" pitchFamily="34" charset="0"/>
            </a:endParaRPr>
          </a:p>
        </p:txBody>
      </p:sp>
      <p:sp>
        <p:nvSpPr>
          <p:cNvPr id="217093" name="Rectangle 5"/>
          <p:cNvSpPr>
            <a:spLocks noChangeArrowheads="1"/>
          </p:cNvSpPr>
          <p:nvPr/>
        </p:nvSpPr>
        <p:spPr bwMode="auto">
          <a:xfrm>
            <a:off x="0" y="3195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mtClean="0">
              <a:solidFill>
                <a:srgbClr val="000000"/>
              </a:solidFill>
              <a:latin typeface="Arial" pitchFamily="34" charset="0"/>
            </a:endParaRPr>
          </a:p>
        </p:txBody>
      </p:sp>
      <p:pic>
        <p:nvPicPr>
          <p:cNvPr id="217094" name="Picture 6" descr="spear_S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340768"/>
            <a:ext cx="6985000" cy="4352925"/>
          </a:xfrm>
          <a:prstGeom prst="rect">
            <a:avLst/>
          </a:prstGeom>
          <a:noFill/>
          <a:extLst>
            <a:ext uri="{909E8E84-426E-40DD-AFC4-6F175D3DCCD1}">
              <a14:hiddenFill xmlns:a14="http://schemas.microsoft.com/office/drawing/2010/main">
                <a:solidFill>
                  <a:srgbClr val="FFFFFF"/>
                </a:solidFill>
              </a14:hiddenFill>
            </a:ext>
          </a:extLst>
        </p:spPr>
      </p:pic>
      <p:sp>
        <p:nvSpPr>
          <p:cNvPr id="217096" name="Text Box 8"/>
          <p:cNvSpPr txBox="1">
            <a:spLocks noChangeArrowheads="1"/>
          </p:cNvSpPr>
          <p:nvPr/>
        </p:nvSpPr>
        <p:spPr bwMode="auto">
          <a:xfrm>
            <a:off x="1476003" y="3645024"/>
            <a:ext cx="24479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b="1" dirty="0" smtClean="0">
                <a:solidFill>
                  <a:srgbClr val="FF0000"/>
                </a:solidFill>
                <a:latin typeface="Arial" pitchFamily="34" charset="0"/>
              </a:rPr>
              <a:t>No dependence on the energy at longer wavelengths</a:t>
            </a:r>
          </a:p>
        </p:txBody>
      </p:sp>
      <p:sp>
        <p:nvSpPr>
          <p:cNvPr id="217097" name="Line 9"/>
          <p:cNvSpPr>
            <a:spLocks noChangeShapeType="1"/>
          </p:cNvSpPr>
          <p:nvPr/>
        </p:nvSpPr>
        <p:spPr bwMode="auto">
          <a:xfrm flipH="1" flipV="1">
            <a:off x="2267744" y="2636912"/>
            <a:ext cx="433387"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603330352"/>
              </p:ext>
            </p:extLst>
          </p:nvPr>
        </p:nvGraphicFramePr>
        <p:xfrm>
          <a:off x="7358050" y="5837709"/>
          <a:ext cx="1462422" cy="812229"/>
        </p:xfrm>
        <a:graphic>
          <a:graphicData uri="http://schemas.openxmlformats.org/presentationml/2006/ole">
            <mc:AlternateContent xmlns:mc="http://schemas.openxmlformats.org/markup-compatibility/2006">
              <mc:Choice xmlns:v="urn:schemas-microsoft-com:vml" Requires="v">
                <p:oleObj spid="_x0000_s31826" name="Equation" r:id="rId5" imgW="749160" imgH="419040" progId="Equation.3">
                  <p:embed/>
                </p:oleObj>
              </mc:Choice>
              <mc:Fallback>
                <p:oleObj name="Equation" r:id="rId5" imgW="749160" imgH="419040" progId="Equation.3">
                  <p:embed/>
                  <p:pic>
                    <p:nvPicPr>
                      <p:cNvPr id="0" name="Object 21"/>
                      <p:cNvPicPr>
                        <a:picLocks noChangeAspect="1" noChangeArrowheads="1"/>
                      </p:cNvPicPr>
                      <p:nvPr/>
                    </p:nvPicPr>
                    <p:blipFill>
                      <a:blip r:embed="rId6"/>
                      <a:srcRect/>
                      <a:stretch>
                        <a:fillRect/>
                      </a:stretch>
                    </p:blipFill>
                    <p:spPr bwMode="auto">
                      <a:xfrm>
                        <a:off x="7358050" y="5837709"/>
                        <a:ext cx="1462422" cy="812229"/>
                      </a:xfrm>
                      <a:prstGeom prst="rect">
                        <a:avLst/>
                      </a:prstGeom>
                      <a:solidFill>
                        <a:schemeClr val="bg2">
                          <a:lumMod val="20000"/>
                          <a:lumOff val="80000"/>
                        </a:schemeClr>
                      </a:solidFill>
                      <a:ln>
                        <a:noFill/>
                      </a:ln>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0768820"/>
              </p:ext>
            </p:extLst>
          </p:nvPr>
        </p:nvGraphicFramePr>
        <p:xfrm>
          <a:off x="249089" y="5868774"/>
          <a:ext cx="6123111" cy="877416"/>
        </p:xfrm>
        <a:graphic>
          <a:graphicData uri="http://schemas.openxmlformats.org/presentationml/2006/ole">
            <mc:AlternateContent xmlns:mc="http://schemas.openxmlformats.org/markup-compatibility/2006">
              <mc:Choice xmlns:v="urn:schemas-microsoft-com:vml" Requires="v">
                <p:oleObj spid="_x0000_s31827" name="Equation" r:id="rId7" imgW="3124200" imgH="444500" progId="Equation.3">
                  <p:embed/>
                </p:oleObj>
              </mc:Choice>
              <mc:Fallback>
                <p:oleObj name="Equation" r:id="rId7" imgW="3124200" imgH="444500" progId="Equation.3">
                  <p:embed/>
                  <p:pic>
                    <p:nvPicPr>
                      <p:cNvPr id="0" name="Object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089" y="5868774"/>
                        <a:ext cx="6123111" cy="877416"/>
                      </a:xfrm>
                      <a:prstGeom prst="rect">
                        <a:avLst/>
                      </a:prstGeom>
                      <a:solidFill>
                        <a:schemeClr val="bg2">
                          <a:lumMod val="20000"/>
                          <a:lumOff val="80000"/>
                        </a:schemeClr>
                      </a:solidFill>
                      <a:ln>
                        <a:noFill/>
                      </a:ln>
                    </p:spPr>
                  </p:pic>
                </p:oleObj>
              </mc:Fallback>
            </mc:AlternateContent>
          </a:graphicData>
        </a:graphic>
      </p:graphicFrame>
    </p:spTree>
    <p:extLst>
      <p:ext uri="{BB962C8B-B14F-4D97-AF65-F5344CB8AC3E}">
        <p14:creationId xmlns:p14="http://schemas.microsoft.com/office/powerpoint/2010/main" val="21405566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dirty="0" smtClean="0"/>
          </a:p>
          <a:p>
            <a:r>
              <a:rPr lang="en-US" dirty="0" smtClean="0"/>
              <a:t>Colliders – LHC, LC</a:t>
            </a:r>
          </a:p>
          <a:p>
            <a:r>
              <a:rPr lang="en-US" dirty="0" smtClean="0"/>
              <a:t>Medical applications – CNAO</a:t>
            </a:r>
          </a:p>
          <a:p>
            <a:r>
              <a:rPr lang="en-US" dirty="0" smtClean="0"/>
              <a:t>Synchrotron Light sources - ALBA</a:t>
            </a:r>
          </a:p>
          <a:p>
            <a:endParaRPr lang="en-US" dirty="0"/>
          </a:p>
        </p:txBody>
      </p:sp>
      <p:sp>
        <p:nvSpPr>
          <p:cNvPr id="3" name="Title 2"/>
          <p:cNvSpPr>
            <a:spLocks noGrp="1"/>
          </p:cNvSpPr>
          <p:nvPr>
            <p:ph type="title"/>
          </p:nvPr>
        </p:nvSpPr>
        <p:spPr/>
        <p:txBody>
          <a:bodyPr/>
          <a:lstStyle/>
          <a:p>
            <a:r>
              <a:rPr lang="en-US" dirty="0" smtClean="0"/>
              <a:t>Examples</a:t>
            </a:r>
            <a:endParaRPr lang="en-US" dirty="0"/>
          </a:p>
        </p:txBody>
      </p:sp>
    </p:spTree>
    <p:extLst>
      <p:ext uri="{BB962C8B-B14F-4D97-AF65-F5344CB8AC3E}">
        <p14:creationId xmlns:p14="http://schemas.microsoft.com/office/powerpoint/2010/main" val="3906460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00009E"/>
            </a:gs>
            <a:gs pos="36000">
              <a:srgbClr val="091179"/>
            </a:gs>
            <a:gs pos="99000">
              <a:srgbClr val="08093E"/>
            </a:gs>
          </a:gsLst>
          <a:lin ang="5400000" scaled="0"/>
          <a:tileRect/>
        </a:grad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971600" y="6356350"/>
            <a:ext cx="7560840" cy="365125"/>
          </a:xfrm>
        </p:spPr>
        <p:txBody>
          <a:bodyPr/>
          <a:lstStyle/>
          <a:p>
            <a:r>
              <a:rPr lang="en-US" smtClean="0">
                <a:solidFill>
                  <a:prstClr val="black">
                    <a:tint val="75000"/>
                  </a:prstClr>
                </a:solidFill>
              </a:rPr>
              <a:t>Accelerator Physics – C. Biscari </a:t>
            </a:r>
            <a:endParaRPr lang="en-US" dirty="0">
              <a:solidFill>
                <a:prstClr val="black">
                  <a:tint val="75000"/>
                </a:prstClr>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831726"/>
            <a:ext cx="9715500" cy="5693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2909012" y="230579"/>
            <a:ext cx="3665812" cy="707886"/>
          </a:xfrm>
          <a:prstGeom prst="rect">
            <a:avLst/>
          </a:prstGeom>
          <a:noFill/>
        </p:spPr>
        <p:txBody>
          <a:bodyPr wrap="none" rtlCol="0">
            <a:spAutoFit/>
          </a:bodyPr>
          <a:lstStyle/>
          <a:p>
            <a:r>
              <a:rPr lang="it-IT" sz="4000" dirty="0" smtClean="0">
                <a:solidFill>
                  <a:prstClr val="white"/>
                </a:solidFill>
              </a:rPr>
              <a:t>Collider </a:t>
            </a:r>
            <a:r>
              <a:rPr lang="it-IT" sz="4000" dirty="0" err="1" smtClean="0">
                <a:solidFill>
                  <a:prstClr val="white"/>
                </a:solidFill>
              </a:rPr>
              <a:t>energies</a:t>
            </a:r>
            <a:endParaRPr lang="en-US" sz="4000" dirty="0">
              <a:solidFill>
                <a:prstClr val="white"/>
              </a:solidFill>
            </a:endParaRPr>
          </a:p>
        </p:txBody>
      </p:sp>
      <p:sp>
        <p:nvSpPr>
          <p:cNvPr id="5" name="CasellaDiTesto 4"/>
          <p:cNvSpPr txBox="1"/>
          <p:nvPr/>
        </p:nvSpPr>
        <p:spPr>
          <a:xfrm>
            <a:off x="1118394" y="1340768"/>
            <a:ext cx="1790618" cy="1015663"/>
          </a:xfrm>
          <a:prstGeom prst="rect">
            <a:avLst/>
          </a:prstGeom>
          <a:noFill/>
        </p:spPr>
        <p:txBody>
          <a:bodyPr wrap="none" rtlCol="0">
            <a:spAutoFit/>
          </a:bodyPr>
          <a:lstStyle/>
          <a:p>
            <a:r>
              <a:rPr lang="it-IT" sz="2000" b="1" dirty="0" err="1" smtClean="0">
                <a:solidFill>
                  <a:srgbClr val="FFFF00"/>
                </a:solidFill>
              </a:rPr>
              <a:t>Leptons</a:t>
            </a:r>
            <a:endParaRPr lang="it-IT" sz="2000" b="1" dirty="0" smtClean="0">
              <a:solidFill>
                <a:srgbClr val="FFFF00"/>
              </a:solidFill>
            </a:endParaRPr>
          </a:p>
          <a:p>
            <a:r>
              <a:rPr lang="it-IT" sz="2000" b="1" dirty="0" err="1" smtClean="0">
                <a:solidFill>
                  <a:srgbClr val="FF0000"/>
                </a:solidFill>
              </a:rPr>
              <a:t>Hadrons</a:t>
            </a:r>
            <a:endParaRPr lang="it-IT" sz="2000" b="1" dirty="0" smtClean="0">
              <a:solidFill>
                <a:srgbClr val="FF0000"/>
              </a:solidFill>
            </a:endParaRPr>
          </a:p>
          <a:p>
            <a:r>
              <a:rPr lang="it-IT" sz="2000" b="1" dirty="0" err="1" smtClean="0">
                <a:solidFill>
                  <a:srgbClr val="8AF86C"/>
                </a:solidFill>
              </a:rPr>
              <a:t>Hadron-Lepton</a:t>
            </a:r>
            <a:endParaRPr lang="en-US" b="1" dirty="0">
              <a:solidFill>
                <a:srgbClr val="8AF86C"/>
              </a:solidFill>
            </a:endParaRPr>
          </a:p>
        </p:txBody>
      </p:sp>
      <p:sp>
        <p:nvSpPr>
          <p:cNvPr id="6" name="Date Placeholder 5"/>
          <p:cNvSpPr>
            <a:spLocks noGrp="1"/>
          </p:cNvSpPr>
          <p:nvPr>
            <p:ph type="dt" sz="half" idx="10"/>
          </p:nvPr>
        </p:nvSpPr>
        <p:spPr/>
        <p:txBody>
          <a:bodyPr/>
          <a:lstStyle/>
          <a:p>
            <a:r>
              <a:rPr lang="en-US" smtClean="0">
                <a:solidFill>
                  <a:prstClr val="black">
                    <a:tint val="75000"/>
                  </a:prstClr>
                </a:solidFill>
              </a:rPr>
              <a:t>Taller de Altas Energias – Benasque - 17/09/2013</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73439-07A4-4A00-B0D0-8505F5CF3027}"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33827643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00009E"/>
            </a:gs>
            <a:gs pos="36000">
              <a:srgbClr val="091179"/>
            </a:gs>
            <a:gs pos="99000">
              <a:srgbClr val="08093E"/>
            </a:gs>
          </a:gsLst>
          <a:lin ang="5400000" scaled="0"/>
          <a:tileRect/>
        </a:gradFill>
        <a:effectLst/>
      </p:bgPr>
    </p:bg>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971600" y="6356350"/>
            <a:ext cx="7560840" cy="365125"/>
          </a:xfrm>
        </p:spPr>
        <p:txBody>
          <a:bodyPr/>
          <a:lstStyle/>
          <a:p>
            <a:r>
              <a:rPr lang="en-US" smtClean="0">
                <a:solidFill>
                  <a:prstClr val="black">
                    <a:tint val="75000"/>
                  </a:prstClr>
                </a:solidFill>
              </a:rPr>
              <a:t>Accelerator Physics – C. Biscari </a:t>
            </a:r>
            <a:endParaRPr lang="en-US" dirty="0">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687710"/>
            <a:ext cx="9715500" cy="5693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2874856" y="245258"/>
            <a:ext cx="4414991" cy="707886"/>
          </a:xfrm>
          <a:prstGeom prst="rect">
            <a:avLst/>
          </a:prstGeom>
          <a:noFill/>
        </p:spPr>
        <p:txBody>
          <a:bodyPr wrap="none" rtlCol="0">
            <a:spAutoFit/>
          </a:bodyPr>
          <a:lstStyle/>
          <a:p>
            <a:r>
              <a:rPr lang="it-IT" sz="4000" dirty="0" smtClean="0">
                <a:solidFill>
                  <a:prstClr val="white"/>
                </a:solidFill>
              </a:rPr>
              <a:t>Collider </a:t>
            </a:r>
            <a:r>
              <a:rPr lang="it-IT" sz="4000" dirty="0" err="1" smtClean="0">
                <a:solidFill>
                  <a:prstClr val="white"/>
                </a:solidFill>
              </a:rPr>
              <a:t>luminosities</a:t>
            </a:r>
            <a:endParaRPr lang="en-US" sz="4000" dirty="0">
              <a:solidFill>
                <a:prstClr val="white"/>
              </a:solidFill>
            </a:endParaRPr>
          </a:p>
        </p:txBody>
      </p:sp>
      <p:sp>
        <p:nvSpPr>
          <p:cNvPr id="5" name="CasellaDiTesto 4"/>
          <p:cNvSpPr txBox="1"/>
          <p:nvPr/>
        </p:nvSpPr>
        <p:spPr>
          <a:xfrm>
            <a:off x="1118394" y="1340768"/>
            <a:ext cx="1790618" cy="1015663"/>
          </a:xfrm>
          <a:prstGeom prst="rect">
            <a:avLst/>
          </a:prstGeom>
          <a:noFill/>
        </p:spPr>
        <p:txBody>
          <a:bodyPr wrap="none" rtlCol="0">
            <a:spAutoFit/>
          </a:bodyPr>
          <a:lstStyle/>
          <a:p>
            <a:r>
              <a:rPr lang="it-IT" sz="2000" b="1" dirty="0" err="1" smtClean="0">
                <a:solidFill>
                  <a:srgbClr val="FFFF00"/>
                </a:solidFill>
              </a:rPr>
              <a:t>Leptons</a:t>
            </a:r>
            <a:endParaRPr lang="it-IT" sz="2000" b="1" dirty="0" smtClean="0">
              <a:solidFill>
                <a:srgbClr val="FFFF00"/>
              </a:solidFill>
            </a:endParaRPr>
          </a:p>
          <a:p>
            <a:r>
              <a:rPr lang="it-IT" sz="2000" b="1" dirty="0" err="1" smtClean="0">
                <a:solidFill>
                  <a:srgbClr val="FF0000"/>
                </a:solidFill>
              </a:rPr>
              <a:t>Hadrons</a:t>
            </a:r>
            <a:endParaRPr lang="it-IT" sz="2000" b="1" dirty="0" smtClean="0">
              <a:solidFill>
                <a:srgbClr val="FF0000"/>
              </a:solidFill>
            </a:endParaRPr>
          </a:p>
          <a:p>
            <a:r>
              <a:rPr lang="it-IT" sz="2000" b="1" dirty="0" err="1" smtClean="0">
                <a:solidFill>
                  <a:srgbClr val="8AF86C"/>
                </a:solidFill>
              </a:rPr>
              <a:t>Hadron-Lepton</a:t>
            </a:r>
            <a:endParaRPr lang="en-US" b="1" dirty="0">
              <a:solidFill>
                <a:srgbClr val="8AF86C"/>
              </a:solidFil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rPr>
              <a:t>Taller de Altas Energias – Benasque - 17/09/2013</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73439-07A4-4A00-B0D0-8505F5CF3027}"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536184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584522"/>
            <a:ext cx="9715500" cy="5652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2123728" y="230579"/>
            <a:ext cx="5434565" cy="707886"/>
          </a:xfrm>
          <a:prstGeom prst="rect">
            <a:avLst/>
          </a:prstGeom>
          <a:noFill/>
        </p:spPr>
        <p:txBody>
          <a:bodyPr wrap="none" rtlCol="0">
            <a:spAutoFit/>
          </a:bodyPr>
          <a:lstStyle/>
          <a:p>
            <a:r>
              <a:rPr lang="it-IT" sz="4000" dirty="0" err="1" smtClean="0">
                <a:solidFill>
                  <a:prstClr val="white"/>
                </a:solidFill>
              </a:rPr>
              <a:t>Luminosity</a:t>
            </a:r>
            <a:r>
              <a:rPr lang="it-IT" sz="4000" dirty="0" smtClean="0">
                <a:solidFill>
                  <a:prstClr val="white"/>
                </a:solidFill>
              </a:rPr>
              <a:t> versus Energy</a:t>
            </a:r>
            <a:endParaRPr lang="en-US" sz="4000" dirty="0">
              <a:solidFill>
                <a:prstClr val="white"/>
              </a:solidFill>
            </a:endParaRPr>
          </a:p>
        </p:txBody>
      </p:sp>
      <p:sp>
        <p:nvSpPr>
          <p:cNvPr id="5" name="CasellaDiTesto 4"/>
          <p:cNvSpPr txBox="1"/>
          <p:nvPr/>
        </p:nvSpPr>
        <p:spPr>
          <a:xfrm>
            <a:off x="6444208" y="4293096"/>
            <a:ext cx="1790618" cy="1015663"/>
          </a:xfrm>
          <a:prstGeom prst="rect">
            <a:avLst/>
          </a:prstGeom>
          <a:noFill/>
        </p:spPr>
        <p:txBody>
          <a:bodyPr wrap="none" rtlCol="0">
            <a:spAutoFit/>
          </a:bodyPr>
          <a:lstStyle/>
          <a:p>
            <a:r>
              <a:rPr lang="it-IT" sz="2000" b="1" dirty="0" err="1" smtClean="0">
                <a:solidFill>
                  <a:srgbClr val="FFFF00"/>
                </a:solidFill>
              </a:rPr>
              <a:t>Leptons</a:t>
            </a:r>
            <a:endParaRPr lang="it-IT" sz="2000" b="1" dirty="0" smtClean="0">
              <a:solidFill>
                <a:srgbClr val="FFFF00"/>
              </a:solidFill>
            </a:endParaRPr>
          </a:p>
          <a:p>
            <a:r>
              <a:rPr lang="it-IT" sz="2000" b="1" dirty="0" err="1" smtClean="0">
                <a:solidFill>
                  <a:srgbClr val="FF0000"/>
                </a:solidFill>
              </a:rPr>
              <a:t>Hadrons</a:t>
            </a:r>
            <a:endParaRPr lang="it-IT" sz="2000" b="1" dirty="0" smtClean="0">
              <a:solidFill>
                <a:srgbClr val="FF0000"/>
              </a:solidFill>
            </a:endParaRPr>
          </a:p>
          <a:p>
            <a:r>
              <a:rPr lang="it-IT" sz="2000" b="1" dirty="0" err="1" smtClean="0">
                <a:solidFill>
                  <a:srgbClr val="8AF86C"/>
                </a:solidFill>
              </a:rPr>
              <a:t>Hadron-Lepton</a:t>
            </a:r>
            <a:endParaRPr lang="en-US" b="1" dirty="0">
              <a:solidFill>
                <a:srgbClr val="8AF86C"/>
              </a:solidFill>
            </a:endParaRPr>
          </a:p>
        </p:txBody>
      </p:sp>
      <p:sp>
        <p:nvSpPr>
          <p:cNvPr id="4" name="Segnaposto numero diapositiva 3"/>
          <p:cNvSpPr>
            <a:spLocks noGrp="1"/>
          </p:cNvSpPr>
          <p:nvPr>
            <p:ph type="sldNum" sz="quarter" idx="12"/>
          </p:nvPr>
        </p:nvSpPr>
        <p:spPr/>
        <p:txBody>
          <a:bodyPr/>
          <a:lstStyle/>
          <a:p>
            <a:fld id="{F1773439-07A4-4A00-B0D0-8505F5CF3027}"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6187250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65000"/>
                <a:lumOff val="35000"/>
              </a:schemeClr>
            </a:gs>
            <a:gs pos="100000">
              <a:schemeClr val="bg1">
                <a:lumMod val="85000"/>
                <a:lumOff val="15000"/>
              </a:schemeClr>
            </a:gs>
          </a:gsLst>
          <a:path path="circle">
            <a:fillToRect l="50000" t="50000" r="50000" b="50000"/>
          </a:path>
          <a:tileRect/>
        </a:gradFill>
        <a:effectLst/>
      </p:bgPr>
    </p:bg>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1064460475"/>
              </p:ext>
            </p:extLst>
          </p:nvPr>
        </p:nvGraphicFramePr>
        <p:xfrm>
          <a:off x="446855" y="832228"/>
          <a:ext cx="8229600" cy="492941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fontScale="90000"/>
          </a:bodyPr>
          <a:lstStyle/>
          <a:p>
            <a:r>
              <a:rPr lang="en-US" sz="4400" dirty="0" smtClean="0"/>
              <a:t>~30000 accelerators in the world</a:t>
            </a:r>
            <a:endParaRPr lang="en-US" sz="4400" dirty="0"/>
          </a:p>
        </p:txBody>
      </p:sp>
      <p:sp>
        <p:nvSpPr>
          <p:cNvPr id="4" name="Date Placeholder 3"/>
          <p:cNvSpPr>
            <a:spLocks noGrp="1"/>
          </p:cNvSpPr>
          <p:nvPr>
            <p:ph type="dt" sz="half" idx="4294967295"/>
          </p:nvPr>
        </p:nvSpPr>
        <p:spPr>
          <a:xfrm>
            <a:off x="5392738" y="6478588"/>
            <a:ext cx="3751262" cy="365125"/>
          </a:xfrm>
        </p:spPr>
        <p:txBody>
          <a:bodyPr/>
          <a:lstStyle/>
          <a:p>
            <a:r>
              <a:rPr lang="en-US" dirty="0" smtClean="0"/>
              <a:t>Taller de </a:t>
            </a:r>
            <a:r>
              <a:rPr lang="en-US" dirty="0" err="1" smtClean="0"/>
              <a:t>Altas</a:t>
            </a:r>
            <a:r>
              <a:rPr lang="en-US" dirty="0" smtClean="0"/>
              <a:t> </a:t>
            </a:r>
            <a:r>
              <a:rPr lang="en-US" dirty="0" err="1" smtClean="0"/>
              <a:t>Energias</a:t>
            </a:r>
            <a:r>
              <a:rPr lang="en-US" dirty="0" smtClean="0"/>
              <a:t> – </a:t>
            </a:r>
            <a:r>
              <a:rPr lang="en-US" dirty="0" err="1" smtClean="0"/>
              <a:t>Benasque</a:t>
            </a:r>
            <a:r>
              <a:rPr lang="en-US" dirty="0" smtClean="0"/>
              <a:t> - 17/09/2013</a:t>
            </a:r>
            <a:endParaRPr lang="en-US" dirty="0"/>
          </a:p>
        </p:txBody>
      </p:sp>
      <p:sp>
        <p:nvSpPr>
          <p:cNvPr id="5" name="Footer Placeholder 4"/>
          <p:cNvSpPr>
            <a:spLocks noGrp="1"/>
          </p:cNvSpPr>
          <p:nvPr>
            <p:ph type="ftr" sz="quarter" idx="4294967295"/>
          </p:nvPr>
        </p:nvSpPr>
        <p:spPr>
          <a:xfrm>
            <a:off x="0" y="6592888"/>
            <a:ext cx="2847975" cy="365125"/>
          </a:xfrm>
        </p:spPr>
        <p:txBody>
          <a:bodyPr/>
          <a:lstStyle/>
          <a:p>
            <a:r>
              <a:rPr lang="en-US" dirty="0" smtClean="0"/>
              <a:t>Accelerator Physics – C. Biscari </a:t>
            </a:r>
            <a:endParaRPr lang="en-US" dirty="0"/>
          </a:p>
        </p:txBody>
      </p:sp>
      <p:sp>
        <p:nvSpPr>
          <p:cNvPr id="3" name="Slide Number Placeholder 2"/>
          <p:cNvSpPr>
            <a:spLocks noGrp="1"/>
          </p:cNvSpPr>
          <p:nvPr>
            <p:ph type="sldNum" sz="quarter" idx="4294967295"/>
          </p:nvPr>
        </p:nvSpPr>
        <p:spPr>
          <a:xfrm>
            <a:off x="8582025" y="6459538"/>
            <a:ext cx="561975" cy="365125"/>
          </a:xfrm>
        </p:spPr>
        <p:txBody>
          <a:bodyPr/>
          <a:lstStyle/>
          <a:p>
            <a:fld id="{67CD92BB-0280-4EA5-937F-87721D6FAD66}" type="slidenum">
              <a:rPr lang="en-US" smtClean="0"/>
              <a:t>3</a:t>
            </a:fld>
            <a:endParaRPr lang="en-US"/>
          </a:p>
        </p:txBody>
      </p:sp>
      <p:sp>
        <p:nvSpPr>
          <p:cNvPr id="6" name="Oval 5"/>
          <p:cNvSpPr/>
          <p:nvPr/>
        </p:nvSpPr>
        <p:spPr>
          <a:xfrm rot="21205760">
            <a:off x="3020135" y="990903"/>
            <a:ext cx="288968" cy="1935815"/>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419872" y="980728"/>
            <a:ext cx="2672591" cy="369332"/>
          </a:xfrm>
          <a:prstGeom prst="rect">
            <a:avLst/>
          </a:prstGeom>
          <a:solidFill>
            <a:srgbClr val="FFFF00"/>
          </a:solidFill>
        </p:spPr>
        <p:txBody>
          <a:bodyPr wrap="none" rtlCol="0">
            <a:spAutoFit/>
          </a:bodyPr>
          <a:lstStyle/>
          <a:p>
            <a:r>
              <a:rPr lang="en-US" dirty="0" smtClean="0">
                <a:solidFill>
                  <a:schemeClr val="bg2"/>
                </a:solidFill>
                <a:latin typeface="Arial" pitchFamily="34" charset="0"/>
                <a:cs typeface="Arial" pitchFamily="34" charset="0"/>
              </a:rPr>
              <a:t>Driving Accelerator R&amp;D</a:t>
            </a:r>
            <a:endParaRPr lang="en-US" dirty="0">
              <a:solidFill>
                <a:schemeClr val="bg2"/>
              </a:solidFill>
              <a:latin typeface="Arial" pitchFamily="34" charset="0"/>
              <a:cs typeface="Arial" pitchFamily="34" charset="0"/>
            </a:endParaRPr>
          </a:p>
        </p:txBody>
      </p:sp>
      <p:sp>
        <p:nvSpPr>
          <p:cNvPr id="12" name="Rectangle 11"/>
          <p:cNvSpPr/>
          <p:nvPr/>
        </p:nvSpPr>
        <p:spPr>
          <a:xfrm>
            <a:off x="349306" y="5157192"/>
            <a:ext cx="8327149" cy="1477328"/>
          </a:xfrm>
          <a:prstGeom prst="rect">
            <a:avLst/>
          </a:prstGeom>
        </p:spPr>
        <p:txBody>
          <a:bodyPr wrap="square">
            <a:spAutoFit/>
          </a:bodyPr>
          <a:lstStyle/>
          <a:p>
            <a:r>
              <a:rPr lang="en-US" dirty="0">
                <a:solidFill>
                  <a:srgbClr val="FFFF00"/>
                </a:solidFill>
              </a:rPr>
              <a:t>Generation of </a:t>
            </a:r>
            <a:r>
              <a:rPr lang="en-US" dirty="0" smtClean="0">
                <a:solidFill>
                  <a:srgbClr val="FFFF00"/>
                </a:solidFill>
              </a:rPr>
              <a:t>energetic </a:t>
            </a:r>
            <a:r>
              <a:rPr lang="en-US" dirty="0">
                <a:solidFill>
                  <a:srgbClr val="FFFF00"/>
                </a:solidFill>
              </a:rPr>
              <a:t>particle beams for investigations of the structure of matter e.g. nuclear and particle physics, ion beam analytics, structural analysis in biology and chemistry, kinetics and dynamics of reactions </a:t>
            </a:r>
          </a:p>
          <a:p>
            <a:r>
              <a:rPr lang="en-US" dirty="0" smtClean="0">
                <a:solidFill>
                  <a:srgbClr val="FFFF00"/>
                </a:solidFill>
              </a:rPr>
              <a:t>Generation </a:t>
            </a:r>
            <a:r>
              <a:rPr lang="en-US" dirty="0">
                <a:solidFill>
                  <a:srgbClr val="FFFF00"/>
                </a:solidFill>
              </a:rPr>
              <a:t>of secondary radiation for specific reactions e.g. neutrons, photons (x-rays), positrons </a:t>
            </a:r>
          </a:p>
        </p:txBody>
      </p:sp>
    </p:spTree>
    <p:extLst>
      <p:ext uri="{BB962C8B-B14F-4D97-AF65-F5344CB8AC3E}">
        <p14:creationId xmlns:p14="http://schemas.microsoft.com/office/powerpoint/2010/main" val="3792887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00009E"/>
            </a:gs>
            <a:gs pos="36000">
              <a:srgbClr val="091179"/>
            </a:gs>
            <a:gs pos="99000">
              <a:srgbClr val="08093E"/>
            </a:gs>
          </a:gsLst>
          <a:lin ang="5400000" scaled="0"/>
          <a:tileRect/>
        </a:gradFill>
        <a:effectLst/>
      </p:bgPr>
    </p:bg>
    <p:spTree>
      <p:nvGrpSpPr>
        <p:cNvPr id="1" name=""/>
        <p:cNvGrpSpPr/>
        <p:nvPr/>
      </p:nvGrpSpPr>
      <p:grpSpPr>
        <a:xfrm>
          <a:off x="0" y="0"/>
          <a:ext cx="0" cy="0"/>
          <a:chOff x="0" y="0"/>
          <a:chExt cx="0" cy="0"/>
        </a:xfrm>
      </p:grpSpPr>
      <p:pic>
        <p:nvPicPr>
          <p:cNvPr id="1026" name="Picture 2" descr="http://www.freeworldmaps.net/printable/simple-printable-world-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28" y="1268760"/>
            <a:ext cx="8966968" cy="5040560"/>
          </a:xfrm>
          <a:prstGeom prst="rect">
            <a:avLst/>
          </a:prstGeom>
          <a:noFill/>
          <a:extLst>
            <a:ext uri="{909E8E84-426E-40DD-AFC4-6F175D3DCCD1}">
              <a14:hiddenFill xmlns:a14="http://schemas.microsoft.com/office/drawing/2010/main">
                <a:solidFill>
                  <a:srgbClr val="FFFFFF"/>
                </a:solidFill>
              </a14:hiddenFill>
            </a:ext>
          </a:extLst>
        </p:spPr>
      </p:pic>
      <p:sp>
        <p:nvSpPr>
          <p:cNvPr id="3" name="Connettore 2"/>
          <p:cNvSpPr/>
          <p:nvPr/>
        </p:nvSpPr>
        <p:spPr>
          <a:xfrm>
            <a:off x="4644008" y="2348880"/>
            <a:ext cx="144016" cy="144016"/>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Connettore 4"/>
          <p:cNvSpPr/>
          <p:nvPr/>
        </p:nvSpPr>
        <p:spPr>
          <a:xfrm>
            <a:off x="2987824" y="2348880"/>
            <a:ext cx="144016" cy="144016"/>
          </a:xfrm>
          <a:prstGeom prst="flowChart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Connettore 5"/>
          <p:cNvSpPr/>
          <p:nvPr/>
        </p:nvSpPr>
        <p:spPr>
          <a:xfrm>
            <a:off x="4796408" y="2501280"/>
            <a:ext cx="144016" cy="144016"/>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Connettore 6"/>
          <p:cNvSpPr/>
          <p:nvPr/>
        </p:nvSpPr>
        <p:spPr>
          <a:xfrm>
            <a:off x="7092280" y="2725688"/>
            <a:ext cx="144016" cy="144016"/>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Connettore 7"/>
          <p:cNvSpPr/>
          <p:nvPr/>
        </p:nvSpPr>
        <p:spPr>
          <a:xfrm>
            <a:off x="5868144" y="1628800"/>
            <a:ext cx="144016" cy="144016"/>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Connettore 8"/>
          <p:cNvSpPr/>
          <p:nvPr/>
        </p:nvSpPr>
        <p:spPr>
          <a:xfrm>
            <a:off x="6012160" y="1700808"/>
            <a:ext cx="144016" cy="144016"/>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CasellaDiTesto 10"/>
          <p:cNvSpPr txBox="1"/>
          <p:nvPr/>
        </p:nvSpPr>
        <p:spPr>
          <a:xfrm>
            <a:off x="2856764" y="1979548"/>
            <a:ext cx="643125" cy="369332"/>
          </a:xfrm>
          <a:prstGeom prst="rect">
            <a:avLst/>
          </a:prstGeom>
          <a:noFill/>
        </p:spPr>
        <p:txBody>
          <a:bodyPr wrap="none" rtlCol="0">
            <a:spAutoFit/>
          </a:bodyPr>
          <a:lstStyle/>
          <a:p>
            <a:r>
              <a:rPr lang="it-IT" b="1" dirty="0" smtClean="0">
                <a:solidFill>
                  <a:srgbClr val="FF0000"/>
                </a:solidFill>
              </a:rPr>
              <a:t>RHIC</a:t>
            </a:r>
            <a:endParaRPr lang="en-US" b="1" dirty="0">
              <a:solidFill>
                <a:srgbClr val="FF0000"/>
              </a:solidFill>
            </a:endParaRPr>
          </a:p>
        </p:txBody>
      </p:sp>
      <p:sp>
        <p:nvSpPr>
          <p:cNvPr id="12" name="CasellaDiTesto 11"/>
          <p:cNvSpPr txBox="1"/>
          <p:nvPr/>
        </p:nvSpPr>
        <p:spPr>
          <a:xfrm>
            <a:off x="4628201" y="2541022"/>
            <a:ext cx="834909" cy="369332"/>
          </a:xfrm>
          <a:prstGeom prst="rect">
            <a:avLst/>
          </a:prstGeom>
          <a:noFill/>
        </p:spPr>
        <p:txBody>
          <a:bodyPr wrap="none" rtlCol="0">
            <a:spAutoFit/>
          </a:bodyPr>
          <a:lstStyle/>
          <a:p>
            <a:r>
              <a:rPr lang="it-IT" b="1" dirty="0" smtClean="0">
                <a:solidFill>
                  <a:srgbClr val="0F6F1F"/>
                </a:solidFill>
              </a:rPr>
              <a:t>DAFNE</a:t>
            </a:r>
            <a:endParaRPr lang="en-US" b="1" dirty="0">
              <a:solidFill>
                <a:srgbClr val="0F6F1F"/>
              </a:solidFill>
            </a:endParaRPr>
          </a:p>
        </p:txBody>
      </p:sp>
      <p:sp>
        <p:nvSpPr>
          <p:cNvPr id="13" name="CasellaDiTesto 12"/>
          <p:cNvSpPr txBox="1"/>
          <p:nvPr/>
        </p:nvSpPr>
        <p:spPr>
          <a:xfrm>
            <a:off x="6491795" y="2797696"/>
            <a:ext cx="1217193" cy="369332"/>
          </a:xfrm>
          <a:prstGeom prst="rect">
            <a:avLst/>
          </a:prstGeom>
          <a:noFill/>
        </p:spPr>
        <p:txBody>
          <a:bodyPr wrap="none" rtlCol="0">
            <a:spAutoFit/>
          </a:bodyPr>
          <a:lstStyle/>
          <a:p>
            <a:r>
              <a:rPr lang="it-IT" b="1" dirty="0" smtClean="0">
                <a:solidFill>
                  <a:srgbClr val="0F6F1F"/>
                </a:solidFill>
              </a:rPr>
              <a:t>Tau-Charm</a:t>
            </a:r>
            <a:endParaRPr lang="en-US" b="1" dirty="0">
              <a:solidFill>
                <a:srgbClr val="0F6F1F"/>
              </a:solidFill>
            </a:endParaRPr>
          </a:p>
        </p:txBody>
      </p:sp>
      <p:sp>
        <p:nvSpPr>
          <p:cNvPr id="14" name="CasellaDiTesto 13"/>
          <p:cNvSpPr txBox="1"/>
          <p:nvPr/>
        </p:nvSpPr>
        <p:spPr>
          <a:xfrm>
            <a:off x="5891310" y="1751262"/>
            <a:ext cx="1200970" cy="646331"/>
          </a:xfrm>
          <a:prstGeom prst="rect">
            <a:avLst/>
          </a:prstGeom>
          <a:noFill/>
        </p:spPr>
        <p:txBody>
          <a:bodyPr wrap="none" rtlCol="0">
            <a:spAutoFit/>
          </a:bodyPr>
          <a:lstStyle/>
          <a:p>
            <a:r>
              <a:rPr lang="it-IT" b="1" dirty="0" smtClean="0">
                <a:solidFill>
                  <a:srgbClr val="0F6F1F"/>
                </a:solidFill>
              </a:rPr>
              <a:t>VEPP 4M</a:t>
            </a:r>
          </a:p>
          <a:p>
            <a:r>
              <a:rPr lang="it-IT" b="1" dirty="0" smtClean="0">
                <a:solidFill>
                  <a:srgbClr val="0F6F1F"/>
                </a:solidFill>
              </a:rPr>
              <a:t>VEPP 2000</a:t>
            </a:r>
          </a:p>
        </p:txBody>
      </p:sp>
      <p:sp>
        <p:nvSpPr>
          <p:cNvPr id="16" name="Connettore 15"/>
          <p:cNvSpPr/>
          <p:nvPr/>
        </p:nvSpPr>
        <p:spPr>
          <a:xfrm>
            <a:off x="7380312" y="2276872"/>
            <a:ext cx="144016" cy="14401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CasellaDiTesto 16"/>
          <p:cNvSpPr txBox="1"/>
          <p:nvPr/>
        </p:nvSpPr>
        <p:spPr>
          <a:xfrm>
            <a:off x="6994690" y="2356356"/>
            <a:ext cx="1428596" cy="369332"/>
          </a:xfrm>
          <a:prstGeom prst="rect">
            <a:avLst/>
          </a:prstGeom>
          <a:noFill/>
        </p:spPr>
        <p:txBody>
          <a:bodyPr wrap="none" rtlCol="0">
            <a:spAutoFit/>
          </a:bodyPr>
          <a:lstStyle/>
          <a:p>
            <a:r>
              <a:rPr lang="it-IT" b="1" dirty="0" smtClean="0">
                <a:solidFill>
                  <a:srgbClr val="0F6F1F"/>
                </a:solidFill>
              </a:rPr>
              <a:t>SUPER KEK-B</a:t>
            </a:r>
            <a:endParaRPr lang="en-US" b="1" dirty="0">
              <a:solidFill>
                <a:srgbClr val="0F6F1F"/>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6775" y="3022600"/>
            <a:ext cx="2328863"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CasellaDiTesto 19"/>
          <p:cNvSpPr txBox="1"/>
          <p:nvPr/>
        </p:nvSpPr>
        <p:spPr>
          <a:xfrm>
            <a:off x="849403" y="697132"/>
            <a:ext cx="1617238" cy="646331"/>
          </a:xfrm>
          <a:prstGeom prst="rect">
            <a:avLst/>
          </a:prstGeom>
          <a:noFill/>
        </p:spPr>
        <p:txBody>
          <a:bodyPr wrap="none" rtlCol="0">
            <a:spAutoFit/>
          </a:bodyPr>
          <a:lstStyle/>
          <a:p>
            <a:r>
              <a:rPr lang="it-IT" b="1" dirty="0" smtClean="0">
                <a:solidFill>
                  <a:srgbClr val="FFFF00"/>
                </a:solidFill>
              </a:rPr>
              <a:t>In </a:t>
            </a:r>
            <a:r>
              <a:rPr lang="it-IT" b="1" dirty="0" err="1" smtClean="0">
                <a:solidFill>
                  <a:srgbClr val="FFFF00"/>
                </a:solidFill>
              </a:rPr>
              <a:t>operation</a:t>
            </a:r>
            <a:endParaRPr lang="it-IT" b="1" dirty="0" smtClean="0">
              <a:solidFill>
                <a:srgbClr val="FFFF00"/>
              </a:solidFill>
            </a:endParaRPr>
          </a:p>
          <a:p>
            <a:r>
              <a:rPr lang="it-IT" b="1" dirty="0" smtClean="0">
                <a:solidFill>
                  <a:srgbClr val="FFFF00"/>
                </a:solidFill>
              </a:rPr>
              <a:t>In </a:t>
            </a:r>
            <a:r>
              <a:rPr lang="it-IT" b="1" dirty="0" err="1" smtClean="0">
                <a:solidFill>
                  <a:srgbClr val="FFFF00"/>
                </a:solidFill>
              </a:rPr>
              <a:t>construction</a:t>
            </a:r>
            <a:endParaRPr lang="en-US" b="1" dirty="0">
              <a:solidFill>
                <a:srgbClr val="FFFF00"/>
              </a:solidFill>
            </a:endParaRPr>
          </a:p>
        </p:txBody>
      </p:sp>
      <p:sp>
        <p:nvSpPr>
          <p:cNvPr id="21" name="Connettore 20"/>
          <p:cNvSpPr/>
          <p:nvPr/>
        </p:nvSpPr>
        <p:spPr>
          <a:xfrm>
            <a:off x="539552" y="774412"/>
            <a:ext cx="144016" cy="144016"/>
          </a:xfrm>
          <a:prstGeom prst="flowChartConnec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onnettore 21"/>
          <p:cNvSpPr/>
          <p:nvPr/>
        </p:nvSpPr>
        <p:spPr>
          <a:xfrm>
            <a:off x="539552" y="1122528"/>
            <a:ext cx="144016" cy="144016"/>
          </a:xfrm>
          <a:prstGeom prst="flowChartConnector">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Segnaposto piè di pagina 13"/>
          <p:cNvSpPr>
            <a:spLocks noGrp="1"/>
          </p:cNvSpPr>
          <p:nvPr>
            <p:ph type="ftr" sz="quarter" idx="11"/>
          </p:nvPr>
        </p:nvSpPr>
        <p:spPr>
          <a:xfrm>
            <a:off x="251520" y="6356350"/>
            <a:ext cx="8712968" cy="365125"/>
          </a:xfrm>
        </p:spPr>
        <p:txBody>
          <a:bodyPr/>
          <a:lstStyle/>
          <a:p>
            <a:r>
              <a:rPr lang="en-US" smtClean="0">
                <a:solidFill>
                  <a:prstClr val="black">
                    <a:tint val="75000"/>
                  </a:prstClr>
                </a:solidFill>
              </a:rPr>
              <a:t>Accelerator Physics – C. Biscari </a:t>
            </a:r>
            <a:endParaRPr lang="en-US" dirty="0">
              <a:solidFill>
                <a:prstClr val="black">
                  <a:tint val="75000"/>
                </a:prstClr>
              </a:solidFill>
            </a:endParaRPr>
          </a:p>
        </p:txBody>
      </p:sp>
      <p:sp>
        <p:nvSpPr>
          <p:cNvPr id="24" name="CasellaDiTesto 23"/>
          <p:cNvSpPr txBox="1"/>
          <p:nvPr/>
        </p:nvSpPr>
        <p:spPr>
          <a:xfrm>
            <a:off x="4165865" y="2204864"/>
            <a:ext cx="550151" cy="369332"/>
          </a:xfrm>
          <a:prstGeom prst="rect">
            <a:avLst/>
          </a:prstGeom>
          <a:noFill/>
        </p:spPr>
        <p:txBody>
          <a:bodyPr wrap="none" rtlCol="0">
            <a:spAutoFit/>
          </a:bodyPr>
          <a:lstStyle/>
          <a:p>
            <a:r>
              <a:rPr lang="it-IT" b="1" dirty="0">
                <a:solidFill>
                  <a:srgbClr val="FF0000"/>
                </a:solidFill>
              </a:rPr>
              <a:t>LHC</a:t>
            </a:r>
            <a:endParaRPr lang="en-US" b="1" dirty="0">
              <a:solidFill>
                <a:srgbClr val="FF0000"/>
              </a:solidFill>
            </a:endParaRPr>
          </a:p>
        </p:txBody>
      </p:sp>
      <p:sp>
        <p:nvSpPr>
          <p:cNvPr id="25" name="CasellaDiTesto 24"/>
          <p:cNvSpPr txBox="1"/>
          <p:nvPr/>
        </p:nvSpPr>
        <p:spPr>
          <a:xfrm>
            <a:off x="7164288" y="404664"/>
            <a:ext cx="1807354" cy="923330"/>
          </a:xfrm>
          <a:prstGeom prst="rect">
            <a:avLst/>
          </a:prstGeom>
          <a:solidFill>
            <a:srgbClr val="FFFF99"/>
          </a:solidFill>
        </p:spPr>
        <p:txBody>
          <a:bodyPr wrap="none" rtlCol="0">
            <a:spAutoFit/>
          </a:bodyPr>
          <a:lstStyle/>
          <a:p>
            <a:r>
              <a:rPr lang="it-IT" b="1" dirty="0" err="1" smtClean="0">
                <a:solidFill>
                  <a:srgbClr val="FF0000"/>
                </a:solidFill>
              </a:rPr>
              <a:t>Hadrons</a:t>
            </a:r>
            <a:endParaRPr lang="it-IT" b="1" dirty="0" smtClean="0">
              <a:solidFill>
                <a:srgbClr val="FF0000"/>
              </a:solidFill>
            </a:endParaRPr>
          </a:p>
          <a:p>
            <a:r>
              <a:rPr lang="it-IT" b="1" dirty="0" err="1" smtClean="0">
                <a:solidFill>
                  <a:srgbClr val="008000"/>
                </a:solidFill>
              </a:rPr>
              <a:t>Leptons</a:t>
            </a:r>
            <a:endParaRPr lang="it-IT" b="1" dirty="0" smtClean="0">
              <a:solidFill>
                <a:srgbClr val="008000"/>
              </a:solidFill>
            </a:endParaRPr>
          </a:p>
          <a:p>
            <a:r>
              <a:rPr lang="it-IT" b="1" dirty="0" err="1" smtClean="0">
                <a:solidFill>
                  <a:srgbClr val="3737FF"/>
                </a:solidFill>
              </a:rPr>
              <a:t>Leptons-Hadrons</a:t>
            </a:r>
            <a:endParaRPr lang="en-US" b="1" dirty="0">
              <a:solidFill>
                <a:srgbClr val="3737FF"/>
              </a:solidFill>
            </a:endParaRPr>
          </a:p>
        </p:txBody>
      </p:sp>
      <p:sp>
        <p:nvSpPr>
          <p:cNvPr id="4" name="Rettangolo 3"/>
          <p:cNvSpPr/>
          <p:nvPr/>
        </p:nvSpPr>
        <p:spPr>
          <a:xfrm>
            <a:off x="2051720" y="128081"/>
            <a:ext cx="4587923" cy="646331"/>
          </a:xfrm>
          <a:prstGeom prst="rect">
            <a:avLst/>
          </a:prstGeom>
        </p:spPr>
        <p:txBody>
          <a:bodyPr wrap="none">
            <a:spAutoFit/>
          </a:bodyPr>
          <a:lstStyle/>
          <a:p>
            <a:r>
              <a:rPr lang="it-IT" sz="3600" dirty="0" err="1">
                <a:solidFill>
                  <a:srgbClr val="FFFF00"/>
                </a:solidFill>
              </a:rPr>
              <a:t>Particle</a:t>
            </a:r>
            <a:r>
              <a:rPr lang="it-IT" sz="3600" dirty="0">
                <a:solidFill>
                  <a:srgbClr val="FFFF00"/>
                </a:solidFill>
              </a:rPr>
              <a:t> </a:t>
            </a:r>
            <a:r>
              <a:rPr lang="it-IT" sz="3600" dirty="0" err="1">
                <a:solidFill>
                  <a:srgbClr val="FFFF00"/>
                </a:solidFill>
              </a:rPr>
              <a:t>Colliders</a:t>
            </a:r>
            <a:r>
              <a:rPr lang="it-IT" sz="3600" dirty="0">
                <a:solidFill>
                  <a:srgbClr val="FFFF00"/>
                </a:solidFill>
              </a:rPr>
              <a:t> - </a:t>
            </a:r>
            <a:r>
              <a:rPr lang="it-IT" sz="3600" dirty="0" smtClean="0">
                <a:solidFill>
                  <a:srgbClr val="FFFF00"/>
                </a:solidFill>
              </a:rPr>
              <a:t>2013</a:t>
            </a:r>
            <a:endParaRPr lang="en-US" sz="3600" dirty="0">
              <a:solidFill>
                <a:srgbClr val="FFFF00"/>
              </a:solidFill>
            </a:endParaRPr>
          </a:p>
        </p:txBody>
      </p:sp>
      <p:sp>
        <p:nvSpPr>
          <p:cNvPr id="2" name="Date Placeholder 1"/>
          <p:cNvSpPr>
            <a:spLocks noGrp="1"/>
          </p:cNvSpPr>
          <p:nvPr>
            <p:ph type="dt" sz="half" idx="10"/>
          </p:nvPr>
        </p:nvSpPr>
        <p:spPr/>
        <p:txBody>
          <a:bodyPr/>
          <a:lstStyle/>
          <a:p>
            <a:r>
              <a:rPr lang="en-US" smtClean="0">
                <a:solidFill>
                  <a:prstClr val="black">
                    <a:tint val="75000"/>
                  </a:prstClr>
                </a:solidFill>
              </a:rPr>
              <a:t>Taller de Altas Energias – Benasque - 17/09/2013</a:t>
            </a:r>
            <a:endParaRPr lang="en-US">
              <a:solidFill>
                <a:prstClr val="black">
                  <a:tint val="75000"/>
                </a:prstClr>
              </a:solidFill>
            </a:endParaRPr>
          </a:p>
        </p:txBody>
      </p:sp>
      <p:sp>
        <p:nvSpPr>
          <p:cNvPr id="10" name="Slide Number Placeholder 9"/>
          <p:cNvSpPr>
            <a:spLocks noGrp="1"/>
          </p:cNvSpPr>
          <p:nvPr>
            <p:ph type="sldNum" sz="quarter" idx="12"/>
          </p:nvPr>
        </p:nvSpPr>
        <p:spPr/>
        <p:txBody>
          <a:bodyPr/>
          <a:lstStyle/>
          <a:p>
            <a:fld id="{F1773439-07A4-4A00-B0D0-8505F5CF3027}"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23160370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sp>
        <p:nvSpPr>
          <p:cNvPr id="13319" name="Rectangle 2"/>
          <p:cNvSpPr>
            <a:spLocks noGrp="1" noChangeArrowheads="1"/>
          </p:cNvSpPr>
          <p:nvPr>
            <p:ph type="title"/>
          </p:nvPr>
        </p:nvSpPr>
        <p:spPr>
          <a:xfrm>
            <a:off x="539552" y="180974"/>
            <a:ext cx="7992888" cy="871762"/>
          </a:xfrm>
          <a:noFill/>
        </p:spPr>
        <p:txBody>
          <a:bodyPr lIns="92075" tIns="46038" rIns="92075" bIns="46038" anchor="b"/>
          <a:lstStyle/>
          <a:p>
            <a:pPr eaLnBrk="1" hangingPunct="1"/>
            <a:r>
              <a:rPr lang="de-DE" dirty="0" err="1" smtClean="0">
                <a:solidFill>
                  <a:srgbClr val="FF6600"/>
                </a:solidFill>
              </a:rPr>
              <a:t>Luminosity</a:t>
            </a:r>
            <a:r>
              <a:rPr lang="de-DE" dirty="0" smtClean="0">
                <a:solidFill>
                  <a:srgbClr val="FF6600"/>
                </a:solidFill>
              </a:rPr>
              <a:t> in a </a:t>
            </a:r>
            <a:r>
              <a:rPr lang="de-DE" dirty="0" err="1" smtClean="0">
                <a:solidFill>
                  <a:srgbClr val="FF6600"/>
                </a:solidFill>
              </a:rPr>
              <a:t>collider</a:t>
            </a:r>
            <a:endParaRPr lang="de-DE" dirty="0" smtClean="0">
              <a:solidFill>
                <a:srgbClr val="FF6600"/>
              </a:solidFill>
            </a:endParaRPr>
          </a:p>
        </p:txBody>
      </p:sp>
      <p:grpSp>
        <p:nvGrpSpPr>
          <p:cNvPr id="13320" name="Group 3"/>
          <p:cNvGrpSpPr>
            <a:grpSpLocks/>
          </p:cNvGrpSpPr>
          <p:nvPr/>
        </p:nvGrpSpPr>
        <p:grpSpPr bwMode="auto">
          <a:xfrm>
            <a:off x="2605088" y="3919538"/>
            <a:ext cx="4267200" cy="2209800"/>
            <a:chOff x="3792" y="1920"/>
            <a:chExt cx="2688" cy="1392"/>
          </a:xfrm>
        </p:grpSpPr>
        <p:sp>
          <p:nvSpPr>
            <p:cNvPr id="13323" name="Rectangle 4"/>
            <p:cNvSpPr>
              <a:spLocks noChangeArrowheads="1"/>
            </p:cNvSpPr>
            <p:nvPr/>
          </p:nvSpPr>
          <p:spPr bwMode="auto">
            <a:xfrm>
              <a:off x="4992" y="1920"/>
              <a:ext cx="1488" cy="864"/>
            </a:xfrm>
            <a:prstGeom prst="rect">
              <a:avLst/>
            </a:prstGeom>
            <a:solidFill>
              <a:srgbClr val="FFE8D1"/>
            </a:solidFill>
            <a:ln w="12700">
              <a:solidFill>
                <a:schemeClr val="tx1"/>
              </a:solidFill>
              <a:miter lim="800000"/>
              <a:headEnd type="none" w="sm" len="sm"/>
              <a:tailEnd type="none" w="sm" len="sm"/>
            </a:ln>
          </p:spPr>
          <p:txBody>
            <a:bodyPr wrap="none" anchor="ctr"/>
            <a:lstStyle/>
            <a:p>
              <a:pPr fontAlgn="base">
                <a:spcBef>
                  <a:spcPct val="0"/>
                </a:spcBef>
                <a:spcAft>
                  <a:spcPct val="0"/>
                </a:spcAft>
              </a:pPr>
              <a:endParaRPr lang="en-GB" smtClean="0">
                <a:solidFill>
                  <a:srgbClr val="000000"/>
                </a:solidFill>
              </a:endParaRPr>
            </a:p>
          </p:txBody>
        </p:sp>
        <p:sp>
          <p:nvSpPr>
            <p:cNvPr id="13324" name="Rectangle 5"/>
            <p:cNvSpPr>
              <a:spLocks noChangeArrowheads="1"/>
            </p:cNvSpPr>
            <p:nvPr/>
          </p:nvSpPr>
          <p:spPr bwMode="auto">
            <a:xfrm>
              <a:off x="3792" y="2448"/>
              <a:ext cx="1632" cy="864"/>
            </a:xfrm>
            <a:prstGeom prst="rect">
              <a:avLst/>
            </a:prstGeom>
            <a:solidFill>
              <a:srgbClr val="FFE8D1"/>
            </a:solidFill>
            <a:ln w="12700">
              <a:solidFill>
                <a:schemeClr val="tx1"/>
              </a:solidFill>
              <a:miter lim="800000"/>
              <a:headEnd type="none" w="sm" len="sm"/>
              <a:tailEnd type="none" w="sm" len="sm"/>
            </a:ln>
          </p:spPr>
          <p:txBody>
            <a:bodyPr wrap="none" anchor="ctr"/>
            <a:lstStyle/>
            <a:p>
              <a:pPr fontAlgn="base">
                <a:spcBef>
                  <a:spcPct val="0"/>
                </a:spcBef>
                <a:spcAft>
                  <a:spcPct val="0"/>
                </a:spcAft>
              </a:pPr>
              <a:endParaRPr lang="en-GB" smtClean="0">
                <a:solidFill>
                  <a:srgbClr val="000000"/>
                </a:solidFill>
              </a:endParaRPr>
            </a:p>
          </p:txBody>
        </p:sp>
        <p:grpSp>
          <p:nvGrpSpPr>
            <p:cNvPr id="13325" name="Group 6"/>
            <p:cNvGrpSpPr>
              <a:grpSpLocks/>
            </p:cNvGrpSpPr>
            <p:nvPr/>
          </p:nvGrpSpPr>
          <p:grpSpPr bwMode="auto">
            <a:xfrm>
              <a:off x="3840" y="2016"/>
              <a:ext cx="2639" cy="1222"/>
              <a:chOff x="2833" y="1706"/>
              <a:chExt cx="2869" cy="1436"/>
            </a:xfrm>
          </p:grpSpPr>
          <p:graphicFrame>
            <p:nvGraphicFramePr>
              <p:cNvPr id="13316" name="Object 7"/>
              <p:cNvGraphicFramePr>
                <a:graphicFrameLocks/>
              </p:cNvGraphicFramePr>
              <p:nvPr/>
            </p:nvGraphicFramePr>
            <p:xfrm>
              <a:off x="2833" y="2331"/>
              <a:ext cx="1487" cy="811"/>
            </p:xfrm>
            <a:graphic>
              <a:graphicData uri="http://schemas.openxmlformats.org/presentationml/2006/ole">
                <mc:AlternateContent xmlns:mc="http://schemas.openxmlformats.org/markup-compatibility/2006">
                  <mc:Choice xmlns:v="urn:schemas-microsoft-com:vml" Requires="v">
                    <p:oleObj spid="_x0000_s33946" name="Designer Drawing" r:id="rId4" imgW="2496960" imgH="1357200" progId="Designer.Drawing.7">
                      <p:embed/>
                    </p:oleObj>
                  </mc:Choice>
                  <mc:Fallback>
                    <p:oleObj name="Designer Drawing" r:id="rId4" imgW="2496960" imgH="1357200" progId="Designer.Drawing.7">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3" y="2331"/>
                            <a:ext cx="1487" cy="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17" name="Object 8"/>
              <p:cNvGraphicFramePr>
                <a:graphicFrameLocks/>
              </p:cNvGraphicFramePr>
              <p:nvPr/>
            </p:nvGraphicFramePr>
            <p:xfrm>
              <a:off x="4348" y="1706"/>
              <a:ext cx="1354" cy="811"/>
            </p:xfrm>
            <a:graphic>
              <a:graphicData uri="http://schemas.openxmlformats.org/presentationml/2006/ole">
                <mc:AlternateContent xmlns:mc="http://schemas.openxmlformats.org/markup-compatibility/2006">
                  <mc:Choice xmlns:v="urn:schemas-microsoft-com:vml" Requires="v">
                    <p:oleObj spid="_x0000_s33947" name="Designer Drawing" r:id="rId6" imgW="2274840" imgH="1357200" progId="Designer.Drawing.7">
                      <p:embed/>
                    </p:oleObj>
                  </mc:Choice>
                  <mc:Fallback>
                    <p:oleObj name="Designer Drawing" r:id="rId6" imgW="2274840" imgH="1357200" progId="Designer.Drawing.7">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8" y="1706"/>
                            <a:ext cx="1354" cy="811"/>
                          </a:xfrm>
                          <a:prstGeom prst="rect">
                            <a:avLst/>
                          </a:prstGeom>
                          <a:solidFill>
                            <a:srgbClr val="FFE8D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graphicFrame>
        <p:nvGraphicFramePr>
          <p:cNvPr id="13314" name="Object 9"/>
          <p:cNvGraphicFramePr>
            <a:graphicFrameLocks noChangeAspect="1"/>
          </p:cNvGraphicFramePr>
          <p:nvPr>
            <p:extLst>
              <p:ext uri="{D42A27DB-BD31-4B8C-83A1-F6EECF244321}">
                <p14:modId xmlns:p14="http://schemas.microsoft.com/office/powerpoint/2010/main" val="3325205782"/>
              </p:ext>
            </p:extLst>
          </p:nvPr>
        </p:nvGraphicFramePr>
        <p:xfrm>
          <a:off x="3944938" y="1751013"/>
          <a:ext cx="4265612" cy="1152525"/>
        </p:xfrm>
        <a:graphic>
          <a:graphicData uri="http://schemas.openxmlformats.org/presentationml/2006/ole">
            <mc:AlternateContent xmlns:mc="http://schemas.openxmlformats.org/markup-compatibility/2006">
              <mc:Choice xmlns:v="urn:schemas-microsoft-com:vml" Requires="v">
                <p:oleObj spid="_x0000_s33948" name="Equation" r:id="rId8" imgW="2539800" imgH="685800" progId="Equation.3">
                  <p:embed/>
                </p:oleObj>
              </mc:Choice>
              <mc:Fallback>
                <p:oleObj name="Equation" r:id="rId8" imgW="2539800" imgH="685800" progId="Equation.3">
                  <p:embed/>
                  <p:pic>
                    <p:nvPicPr>
                      <p:cNvPr id="0" name=""/>
                      <p:cNvPicPr>
                        <a:picLocks noChangeAspect="1" noChangeArrowheads="1"/>
                      </p:cNvPicPr>
                      <p:nvPr/>
                    </p:nvPicPr>
                    <p:blipFill>
                      <a:blip r:embed="rId9"/>
                      <a:srcRect/>
                      <a:stretch>
                        <a:fillRect/>
                      </a:stretch>
                    </p:blipFill>
                    <p:spPr bwMode="auto">
                      <a:xfrm>
                        <a:off x="3944938" y="1751013"/>
                        <a:ext cx="4265612" cy="1152525"/>
                      </a:xfrm>
                      <a:prstGeom prst="rect">
                        <a:avLst/>
                      </a:prstGeom>
                      <a:solidFill>
                        <a:srgbClr val="FFE8D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21" name="Oval 10"/>
          <p:cNvSpPr>
            <a:spLocks noChangeArrowheads="1"/>
          </p:cNvSpPr>
          <p:nvPr/>
        </p:nvSpPr>
        <p:spPr bwMode="auto">
          <a:xfrm>
            <a:off x="4638675" y="4454525"/>
            <a:ext cx="152400" cy="152400"/>
          </a:xfrm>
          <a:prstGeom prst="ellipse">
            <a:avLst/>
          </a:prstGeom>
          <a:solidFill>
            <a:srgbClr val="FF0000"/>
          </a:solidFill>
          <a:ln w="12700">
            <a:solidFill>
              <a:schemeClr val="tx1"/>
            </a:solidFill>
            <a:round/>
            <a:headEnd type="none" w="sm" len="sm"/>
            <a:tailEnd type="none" w="sm" len="sm"/>
          </a:ln>
        </p:spPr>
        <p:txBody>
          <a:bodyPr wrap="none" anchor="ctr"/>
          <a:lstStyle/>
          <a:p>
            <a:pPr algn="ctr" eaLnBrk="0" fontAlgn="base" hangingPunct="0">
              <a:spcBef>
                <a:spcPct val="0"/>
              </a:spcBef>
              <a:spcAft>
                <a:spcPct val="0"/>
              </a:spcAft>
            </a:pPr>
            <a:endParaRPr lang="en-GB" smtClean="0">
              <a:solidFill>
                <a:srgbClr val="FF0000"/>
              </a:solidFill>
              <a:latin typeface="Book Antiqua" pitchFamily="18" charset="0"/>
            </a:endParaRPr>
          </a:p>
        </p:txBody>
      </p:sp>
      <p:sp>
        <p:nvSpPr>
          <p:cNvPr id="13322" name="Oval 11"/>
          <p:cNvSpPr>
            <a:spLocks noChangeArrowheads="1"/>
          </p:cNvSpPr>
          <p:nvPr/>
        </p:nvSpPr>
        <p:spPr bwMode="auto">
          <a:xfrm>
            <a:off x="4919663" y="5386388"/>
            <a:ext cx="152400" cy="152400"/>
          </a:xfrm>
          <a:prstGeom prst="ellipse">
            <a:avLst/>
          </a:prstGeom>
          <a:solidFill>
            <a:schemeClr val="bg1"/>
          </a:solidFill>
          <a:ln w="12700">
            <a:solidFill>
              <a:schemeClr val="tx1"/>
            </a:solidFill>
            <a:round/>
            <a:headEnd type="none" w="sm" len="sm"/>
            <a:tailEnd type="none" w="sm" len="sm"/>
          </a:ln>
        </p:spPr>
        <p:txBody>
          <a:bodyPr wrap="none" anchor="ctr"/>
          <a:lstStyle/>
          <a:p>
            <a:pPr algn="ctr" eaLnBrk="0" fontAlgn="base" hangingPunct="0">
              <a:spcBef>
                <a:spcPct val="0"/>
              </a:spcBef>
              <a:spcAft>
                <a:spcPct val="0"/>
              </a:spcAft>
            </a:pPr>
            <a:endParaRPr lang="en-GB" smtClean="0">
              <a:solidFill>
                <a:srgbClr val="FF0000"/>
              </a:solidFill>
              <a:latin typeface="Book Antiqua" pitchFamily="18" charset="0"/>
            </a:endParaRPr>
          </a:p>
        </p:txBody>
      </p:sp>
      <p:graphicFrame>
        <p:nvGraphicFramePr>
          <p:cNvPr id="13315" name="Object 12"/>
          <p:cNvGraphicFramePr>
            <a:graphicFrameLocks noGrp="1" noChangeAspect="1"/>
          </p:cNvGraphicFramePr>
          <p:nvPr>
            <p:ph idx="1"/>
            <p:extLst>
              <p:ext uri="{D42A27DB-BD31-4B8C-83A1-F6EECF244321}">
                <p14:modId xmlns:p14="http://schemas.microsoft.com/office/powerpoint/2010/main" val="1458727580"/>
              </p:ext>
            </p:extLst>
          </p:nvPr>
        </p:nvGraphicFramePr>
        <p:xfrm>
          <a:off x="755650" y="1370013"/>
          <a:ext cx="2397125" cy="2051050"/>
        </p:xfrm>
        <a:graphic>
          <a:graphicData uri="http://schemas.openxmlformats.org/presentationml/2006/ole">
            <mc:AlternateContent xmlns:mc="http://schemas.openxmlformats.org/markup-compatibility/2006">
              <mc:Choice xmlns:v="urn:schemas-microsoft-com:vml" Requires="v">
                <p:oleObj spid="_x0000_s33949" name="Equation" r:id="rId10" imgW="1054080" imgH="901440" progId="Equation.3">
                  <p:embed/>
                </p:oleObj>
              </mc:Choice>
              <mc:Fallback>
                <p:oleObj name="Equation" r:id="rId10" imgW="1054080" imgH="901440" progId="Equation.3">
                  <p:embed/>
                  <p:pic>
                    <p:nvPicPr>
                      <p:cNvPr id="0" name=""/>
                      <p:cNvPicPr>
                        <a:picLocks noChangeAspect="1" noChangeArrowheads="1"/>
                      </p:cNvPicPr>
                      <p:nvPr/>
                    </p:nvPicPr>
                    <p:blipFill>
                      <a:blip r:embed="rId11"/>
                      <a:srcRect/>
                      <a:stretch>
                        <a:fillRect/>
                      </a:stretch>
                    </p:blipFill>
                    <p:spPr bwMode="auto">
                      <a:xfrm>
                        <a:off x="755650" y="1370013"/>
                        <a:ext cx="2397125" cy="2051050"/>
                      </a:xfrm>
                      <a:prstGeom prst="rect">
                        <a:avLst/>
                      </a:prstGeom>
                      <a:solidFill>
                        <a:srgbClr val="FFE8D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Segnaposto piè di pagina 1"/>
          <p:cNvSpPr>
            <a:spLocks noGrp="1"/>
          </p:cNvSpPr>
          <p:nvPr>
            <p:ph type="ftr" sz="quarter" idx="11"/>
          </p:nvPr>
        </p:nvSpPr>
        <p:spPr/>
        <p:txBody>
          <a:bodyPr/>
          <a:lstStyle/>
          <a:p>
            <a:pPr>
              <a:defRPr/>
            </a:pPr>
            <a:r>
              <a:rPr lang="en-GB" smtClean="0">
                <a:solidFill>
                  <a:srgbClr val="000000"/>
                </a:solidFill>
              </a:rPr>
              <a:t>Introduction on Particle Accelerators - C. Biscari</a:t>
            </a:r>
            <a:endParaRPr lang="en-GB">
              <a:solidFill>
                <a:srgbClr val="000000"/>
              </a:solidFill>
            </a:endParaRPr>
          </a:p>
        </p:txBody>
      </p:sp>
      <p:sp>
        <p:nvSpPr>
          <p:cNvPr id="3" name="Segnaposto numero diapositiva 2"/>
          <p:cNvSpPr>
            <a:spLocks noGrp="1"/>
          </p:cNvSpPr>
          <p:nvPr>
            <p:ph type="sldNum" sz="quarter" idx="12"/>
          </p:nvPr>
        </p:nvSpPr>
        <p:spPr/>
        <p:txBody>
          <a:bodyPr/>
          <a:lstStyle/>
          <a:p>
            <a:pPr>
              <a:defRPr/>
            </a:pPr>
            <a:fld id="{DBE6E1D9-B770-48D3-B31E-ADA212752BE4}" type="slidenum">
              <a:rPr lang="en-GB" smtClean="0">
                <a:solidFill>
                  <a:srgbClr val="000000"/>
                </a:solidFill>
              </a:rPr>
              <a:pPr>
                <a:defRPr/>
              </a:pPr>
              <a:t>31</a:t>
            </a:fld>
            <a:endParaRPr lang="en-GB">
              <a:solidFill>
                <a:srgbClr val="000000"/>
              </a:solidFill>
            </a:endParaRPr>
          </a:p>
        </p:txBody>
      </p:sp>
      <p:sp>
        <p:nvSpPr>
          <p:cNvPr id="4" name="TextBox 3"/>
          <p:cNvSpPr txBox="1"/>
          <p:nvPr/>
        </p:nvSpPr>
        <p:spPr>
          <a:xfrm>
            <a:off x="683568" y="3501008"/>
            <a:ext cx="3191899" cy="646331"/>
          </a:xfrm>
          <a:prstGeom prst="rect">
            <a:avLst/>
          </a:prstGeom>
          <a:noFill/>
        </p:spPr>
        <p:txBody>
          <a:bodyPr wrap="none" rtlCol="0">
            <a:spAutoFit/>
          </a:bodyPr>
          <a:lstStyle/>
          <a:p>
            <a:r>
              <a:rPr lang="en-US" dirty="0" smtClean="0">
                <a:solidFill>
                  <a:schemeClr val="bg1">
                    <a:lumMod val="95000"/>
                  </a:schemeClr>
                </a:solidFill>
              </a:rPr>
              <a:t>High luminosity:</a:t>
            </a:r>
          </a:p>
          <a:p>
            <a:r>
              <a:rPr lang="en-US" dirty="0" smtClean="0">
                <a:solidFill>
                  <a:schemeClr val="bg1">
                    <a:lumMod val="95000"/>
                  </a:schemeClr>
                </a:solidFill>
              </a:rPr>
              <a:t>High intensity + small beams </a:t>
            </a:r>
            <a:endParaRPr lang="en-US" dirty="0">
              <a:solidFill>
                <a:schemeClr val="bg1">
                  <a:lumMod val="95000"/>
                </a:schemeClr>
              </a:solidFill>
            </a:endParaRPr>
          </a:p>
        </p:txBody>
      </p:sp>
    </p:spTree>
    <p:extLst>
      <p:ext uri="{BB962C8B-B14F-4D97-AF65-F5344CB8AC3E}">
        <p14:creationId xmlns:p14="http://schemas.microsoft.com/office/powerpoint/2010/main" val="327386655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sites.uci.edu/energyobserver/files/2012/11/lhc-aeri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784"/>
            <a:ext cx="9163050" cy="41044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51920" y="2564904"/>
            <a:ext cx="1398140" cy="1015663"/>
          </a:xfrm>
          <a:prstGeom prst="rect">
            <a:avLst/>
          </a:prstGeom>
          <a:noFill/>
        </p:spPr>
        <p:txBody>
          <a:bodyPr wrap="none" rtlCol="0">
            <a:spAutoFit/>
          </a:bodyPr>
          <a:lstStyle/>
          <a:p>
            <a:r>
              <a:rPr lang="en-US" sz="6000" dirty="0" smtClean="0">
                <a:solidFill>
                  <a:prstClr val="white"/>
                </a:solidFill>
                <a:latin typeface="Calibri"/>
              </a:rPr>
              <a:t>LHC</a:t>
            </a:r>
            <a:endParaRPr lang="en-US" sz="6000" dirty="0">
              <a:solidFill>
                <a:prstClr val="white"/>
              </a:solidFill>
              <a:latin typeface="Calibri"/>
            </a:endParaRPr>
          </a:p>
        </p:txBody>
      </p:sp>
    </p:spTree>
    <p:extLst>
      <p:ext uri="{BB962C8B-B14F-4D97-AF65-F5344CB8AC3E}">
        <p14:creationId xmlns:p14="http://schemas.microsoft.com/office/powerpoint/2010/main" val="35813086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8" y="116632"/>
            <a:ext cx="9141892" cy="6626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37573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792697"/>
            <a:ext cx="7655004"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19672" y="116632"/>
            <a:ext cx="2034531" cy="461665"/>
          </a:xfrm>
          <a:prstGeom prst="rect">
            <a:avLst/>
          </a:prstGeom>
          <a:noFill/>
        </p:spPr>
        <p:txBody>
          <a:bodyPr wrap="none" rtlCol="0">
            <a:spAutoFit/>
          </a:bodyPr>
          <a:lstStyle/>
          <a:p>
            <a:r>
              <a:rPr lang="en-US" sz="2400" dirty="0" smtClean="0"/>
              <a:t>LHC complex</a:t>
            </a:r>
            <a:endParaRPr lang="en-US" sz="2400" dirty="0"/>
          </a:p>
        </p:txBody>
      </p:sp>
    </p:spTree>
    <p:extLst>
      <p:ext uri="{BB962C8B-B14F-4D97-AF65-F5344CB8AC3E}">
        <p14:creationId xmlns:p14="http://schemas.microsoft.com/office/powerpoint/2010/main" val="5480805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Magn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513" cy="696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p:cNvSpPr>
            <a:spLocks noChangeArrowheads="1"/>
          </p:cNvSpPr>
          <p:nvPr/>
        </p:nvSpPr>
        <p:spPr bwMode="auto">
          <a:xfrm>
            <a:off x="152400" y="152400"/>
            <a:ext cx="3657600" cy="519113"/>
          </a:xfrm>
          <a:prstGeom prst="rect">
            <a:avLst/>
          </a:prstGeom>
          <a:solidFill>
            <a:schemeClr val="hlink"/>
          </a:solidFill>
          <a:ln w="12700">
            <a:noFill/>
            <a:miter lim="800000"/>
            <a:headEnd type="none" w="sm" len="sm"/>
            <a:tailEnd type="none" w="sm" len="sm"/>
          </a:ln>
          <a:effectLst/>
        </p:spPr>
        <p:txBody>
          <a:bodyPr>
            <a:spAutoFit/>
          </a:bodyPr>
          <a:lstStyle/>
          <a:p>
            <a:pPr lvl="1" fontAlgn="base">
              <a:spcBef>
                <a:spcPct val="20000"/>
              </a:spcBef>
              <a:spcAft>
                <a:spcPct val="0"/>
              </a:spcAft>
              <a:buClr>
                <a:srgbClr val="932968"/>
              </a:buClr>
              <a:buSzPct val="65000"/>
              <a:buFont typeface="Wingdings" pitchFamily="2" charset="2"/>
              <a:buNone/>
              <a:defRPr/>
            </a:pPr>
            <a:r>
              <a:rPr lang="de-CH" sz="2800" b="1" dirty="0" smtClean="0">
                <a:solidFill>
                  <a:srgbClr val="FFFF00"/>
                </a:solidFill>
                <a:effectLst>
                  <a:outerShdw blurRad="38100" dist="38100" dir="2700000" algn="tl">
                    <a:srgbClr val="000000"/>
                  </a:outerShdw>
                </a:effectLst>
                <a:latin typeface="Arial" pitchFamily="34" charset="0"/>
              </a:rPr>
              <a:t>LHC </a:t>
            </a:r>
            <a:r>
              <a:rPr lang="de-CH" sz="2800" b="1" dirty="0" err="1" smtClean="0">
                <a:solidFill>
                  <a:srgbClr val="FFFF00"/>
                </a:solidFill>
                <a:effectLst>
                  <a:outerShdw blurRad="38100" dist="38100" dir="2700000" algn="tl">
                    <a:srgbClr val="000000"/>
                  </a:outerShdw>
                </a:effectLst>
                <a:latin typeface="Arial" pitchFamily="34" charset="0"/>
              </a:rPr>
              <a:t>arc</a:t>
            </a:r>
            <a:r>
              <a:rPr lang="de-CH" sz="2800" b="1" dirty="0" smtClean="0">
                <a:solidFill>
                  <a:srgbClr val="FFFF00"/>
                </a:solidFill>
                <a:effectLst>
                  <a:outerShdw blurRad="38100" dist="38100" dir="2700000" algn="tl">
                    <a:srgbClr val="000000"/>
                  </a:outerShdw>
                </a:effectLst>
                <a:latin typeface="Arial" pitchFamily="34" charset="0"/>
              </a:rPr>
              <a:t> </a:t>
            </a:r>
            <a:r>
              <a:rPr lang="de-CH" sz="2800" b="1" dirty="0" err="1" smtClean="0">
                <a:solidFill>
                  <a:srgbClr val="FFFF00"/>
                </a:solidFill>
                <a:effectLst>
                  <a:outerShdw blurRad="38100" dist="38100" dir="2700000" algn="tl">
                    <a:srgbClr val="000000"/>
                  </a:outerShdw>
                </a:effectLst>
                <a:latin typeface="Arial" pitchFamily="34" charset="0"/>
              </a:rPr>
              <a:t>view</a:t>
            </a:r>
            <a:endParaRPr lang="en-US" sz="2800" b="1" dirty="0">
              <a:solidFill>
                <a:srgbClr val="FFFF00"/>
              </a:solidFill>
              <a:effectLst>
                <a:outerShdw blurRad="38100" dist="38100" dir="2700000" algn="tl">
                  <a:srgbClr val="000000"/>
                </a:outerShdw>
              </a:effectLst>
              <a:latin typeface="Arial" pitchFamily="34" charset="0"/>
            </a:endParaRPr>
          </a:p>
        </p:txBody>
      </p:sp>
      <p:sp>
        <p:nvSpPr>
          <p:cNvPr id="71684" name="Text Box 4"/>
          <p:cNvSpPr txBox="1">
            <a:spLocks noChangeArrowheads="1"/>
          </p:cNvSpPr>
          <p:nvPr/>
        </p:nvSpPr>
        <p:spPr bwMode="auto">
          <a:xfrm>
            <a:off x="4829175" y="5659438"/>
            <a:ext cx="3236784" cy="64633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it-IT" dirty="0" smtClean="0">
                <a:solidFill>
                  <a:srgbClr val="FFFFFF"/>
                </a:solidFill>
              </a:rPr>
              <a:t>27 km </a:t>
            </a:r>
            <a:r>
              <a:rPr lang="it-IT" dirty="0" err="1" smtClean="0">
                <a:solidFill>
                  <a:srgbClr val="FFFFFF"/>
                </a:solidFill>
              </a:rPr>
              <a:t>cooled</a:t>
            </a:r>
            <a:r>
              <a:rPr lang="it-IT" dirty="0" smtClean="0">
                <a:solidFill>
                  <a:srgbClr val="FFFFFF"/>
                </a:solidFill>
              </a:rPr>
              <a:t> down to 2K</a:t>
            </a:r>
          </a:p>
          <a:p>
            <a:pPr eaLnBrk="1" fontAlgn="base" hangingPunct="1">
              <a:spcBef>
                <a:spcPct val="0"/>
              </a:spcBef>
              <a:spcAft>
                <a:spcPct val="0"/>
              </a:spcAft>
            </a:pPr>
            <a:r>
              <a:rPr lang="it-IT" dirty="0" smtClean="0">
                <a:solidFill>
                  <a:srgbClr val="FFFFFF"/>
                </a:solidFill>
              </a:rPr>
              <a:t>The </a:t>
            </a:r>
            <a:r>
              <a:rPr lang="it-IT" dirty="0" err="1" smtClean="0">
                <a:solidFill>
                  <a:srgbClr val="FFFFFF"/>
                </a:solidFill>
              </a:rPr>
              <a:t>coolest</a:t>
            </a:r>
            <a:r>
              <a:rPr lang="it-IT" dirty="0" smtClean="0">
                <a:solidFill>
                  <a:srgbClr val="FFFFFF"/>
                </a:solidFill>
              </a:rPr>
              <a:t> </a:t>
            </a:r>
            <a:r>
              <a:rPr lang="it-IT" dirty="0" err="1" smtClean="0">
                <a:solidFill>
                  <a:srgbClr val="FFFFFF"/>
                </a:solidFill>
              </a:rPr>
              <a:t>place</a:t>
            </a:r>
            <a:r>
              <a:rPr lang="it-IT" dirty="0" smtClean="0">
                <a:solidFill>
                  <a:srgbClr val="FFFFFF"/>
                </a:solidFill>
              </a:rPr>
              <a:t> in the world</a:t>
            </a:r>
          </a:p>
        </p:txBody>
      </p:sp>
      <p:sp>
        <p:nvSpPr>
          <p:cNvPr id="2" name="Segnaposto piè di pagina 1"/>
          <p:cNvSpPr>
            <a:spLocks noGrp="1"/>
          </p:cNvSpPr>
          <p:nvPr>
            <p:ph type="ftr" sz="quarter" idx="11"/>
          </p:nvPr>
        </p:nvSpPr>
        <p:spPr>
          <a:xfrm>
            <a:off x="1547664" y="6416675"/>
            <a:ext cx="5688632" cy="365125"/>
          </a:xfrm>
        </p:spPr>
        <p:txBody>
          <a:bodyPr/>
          <a:lstStyle/>
          <a:p>
            <a:pPr>
              <a:defRPr/>
            </a:pPr>
            <a:r>
              <a:rPr lang="en-US" altLang="en-US" dirty="0" smtClean="0"/>
              <a:t>Introduction on Particle Accelerators - C. </a:t>
            </a:r>
            <a:r>
              <a:rPr lang="en-US" altLang="en-US" dirty="0" err="1" smtClean="0"/>
              <a:t>Biscari</a:t>
            </a:r>
            <a:endParaRPr lang="en-US" altLang="en-US" dirty="0"/>
          </a:p>
        </p:txBody>
      </p:sp>
      <p:sp>
        <p:nvSpPr>
          <p:cNvPr id="4" name="Segnaposto numero diapositiva 3"/>
          <p:cNvSpPr>
            <a:spLocks noGrp="1"/>
          </p:cNvSpPr>
          <p:nvPr>
            <p:ph type="sldNum" sz="quarter" idx="12"/>
          </p:nvPr>
        </p:nvSpPr>
        <p:spPr/>
        <p:txBody>
          <a:bodyPr/>
          <a:lstStyle/>
          <a:p>
            <a:pPr>
              <a:defRPr/>
            </a:pPr>
            <a:fld id="{29394B44-A7FB-4735-A67E-6F52B450203D}" type="slidenum">
              <a:rPr lang="en-US" altLang="en-US" smtClean="0">
                <a:solidFill>
                  <a:srgbClr val="FFFFFF">
                    <a:shade val="50000"/>
                  </a:srgbClr>
                </a:solidFill>
              </a:rPr>
              <a:pPr>
                <a:defRPr/>
              </a:pPr>
              <a:t>35</a:t>
            </a:fld>
            <a:endParaRPr lang="en-US" altLang="en-US">
              <a:solidFill>
                <a:srgbClr val="FFFFFF">
                  <a:shade val="50000"/>
                </a:srgbClr>
              </a:solidFill>
            </a:endParaRPr>
          </a:p>
        </p:txBody>
      </p:sp>
    </p:spTree>
    <p:extLst>
      <p:ext uri="{BB962C8B-B14F-4D97-AF65-F5344CB8AC3E}">
        <p14:creationId xmlns:p14="http://schemas.microsoft.com/office/powerpoint/2010/main" val="390790973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3d-tunnel-picture-with-S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707" name="Group 3"/>
          <p:cNvGrpSpPr>
            <a:grpSpLocks/>
          </p:cNvGrpSpPr>
          <p:nvPr/>
        </p:nvGrpSpPr>
        <p:grpSpPr bwMode="auto">
          <a:xfrm>
            <a:off x="7132638" y="3200400"/>
            <a:ext cx="1782762" cy="1701800"/>
            <a:chOff x="4493" y="2016"/>
            <a:chExt cx="1123" cy="1072"/>
          </a:xfrm>
        </p:grpSpPr>
        <p:sp>
          <p:nvSpPr>
            <p:cNvPr id="72712" name="Text Box 4"/>
            <p:cNvSpPr txBox="1">
              <a:spLocks noChangeArrowheads="1"/>
            </p:cNvSpPr>
            <p:nvPr/>
          </p:nvSpPr>
          <p:spPr bwMode="auto">
            <a:xfrm>
              <a:off x="4493" y="2830"/>
              <a:ext cx="1123" cy="258"/>
            </a:xfrm>
            <a:prstGeom prst="rect">
              <a:avLst/>
            </a:prstGeom>
            <a:solidFill>
              <a:srgbClr val="DDDDDD"/>
            </a:solidFill>
            <a:ln w="12700">
              <a:solidFill>
                <a:schemeClr val="bg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GB" sz="2000" b="1" dirty="0" smtClean="0">
                  <a:solidFill>
                    <a:srgbClr val="500093"/>
                  </a:solidFill>
                </a:rPr>
                <a:t>1232 dipoles</a:t>
              </a:r>
            </a:p>
          </p:txBody>
        </p:sp>
        <p:sp>
          <p:nvSpPr>
            <p:cNvPr id="72713" name="Line 5"/>
            <p:cNvSpPr>
              <a:spLocks noChangeShapeType="1"/>
            </p:cNvSpPr>
            <p:nvPr/>
          </p:nvSpPr>
          <p:spPr bwMode="auto">
            <a:xfrm flipV="1">
              <a:off x="4820" y="2016"/>
              <a:ext cx="0" cy="81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GB" smtClean="0">
                <a:solidFill>
                  <a:srgbClr val="FFFFFF"/>
                </a:solidFill>
              </a:endParaRPr>
            </a:p>
          </p:txBody>
        </p:sp>
      </p:grpSp>
      <p:grpSp>
        <p:nvGrpSpPr>
          <p:cNvPr id="72708" name="Group 6"/>
          <p:cNvGrpSpPr>
            <a:grpSpLocks/>
          </p:cNvGrpSpPr>
          <p:nvPr/>
        </p:nvGrpSpPr>
        <p:grpSpPr bwMode="auto">
          <a:xfrm>
            <a:off x="4267201" y="3376613"/>
            <a:ext cx="2392363" cy="2544762"/>
            <a:chOff x="2688" y="2127"/>
            <a:chExt cx="1507" cy="1603"/>
          </a:xfrm>
        </p:grpSpPr>
        <p:sp>
          <p:nvSpPr>
            <p:cNvPr id="72710" name="Text Box 7"/>
            <p:cNvSpPr txBox="1">
              <a:spLocks noChangeArrowheads="1"/>
            </p:cNvSpPr>
            <p:nvPr/>
          </p:nvSpPr>
          <p:spPr bwMode="auto">
            <a:xfrm>
              <a:off x="2688" y="3216"/>
              <a:ext cx="1507" cy="514"/>
            </a:xfrm>
            <a:prstGeom prst="rect">
              <a:avLst/>
            </a:prstGeom>
            <a:solidFill>
              <a:srgbClr val="DDDDDD"/>
            </a:solidFill>
            <a:ln w="12700">
              <a:solidFill>
                <a:schemeClr val="bg1"/>
              </a:solid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GB" sz="2000" b="1" dirty="0" smtClean="0">
                  <a:solidFill>
                    <a:srgbClr val="500093"/>
                  </a:solidFill>
                </a:rPr>
                <a:t>392 quadrupoles</a:t>
              </a:r>
            </a:p>
            <a:p>
              <a:pPr fontAlgn="base">
                <a:spcBef>
                  <a:spcPct val="50000"/>
                </a:spcBef>
                <a:spcAft>
                  <a:spcPct val="0"/>
                </a:spcAft>
              </a:pPr>
              <a:r>
                <a:rPr lang="en-GB" b="1" dirty="0" smtClean="0">
                  <a:solidFill>
                    <a:srgbClr val="500093"/>
                  </a:solidFill>
                </a:rPr>
                <a:t>6200 correctors</a:t>
              </a:r>
            </a:p>
          </p:txBody>
        </p:sp>
        <p:sp>
          <p:nvSpPr>
            <p:cNvPr id="72711" name="Line 8"/>
            <p:cNvSpPr>
              <a:spLocks noChangeShapeType="1"/>
            </p:cNvSpPr>
            <p:nvPr/>
          </p:nvSpPr>
          <p:spPr bwMode="auto">
            <a:xfrm flipV="1">
              <a:off x="3120" y="2127"/>
              <a:ext cx="0" cy="108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GB" smtClean="0">
                <a:solidFill>
                  <a:srgbClr val="FFFFFF"/>
                </a:solidFill>
              </a:endParaRPr>
            </a:p>
          </p:txBody>
        </p:sp>
      </p:grpSp>
      <p:sp>
        <p:nvSpPr>
          <p:cNvPr id="72709" name="Text Box 9"/>
          <p:cNvSpPr txBox="1">
            <a:spLocks noChangeArrowheads="1"/>
          </p:cNvSpPr>
          <p:nvPr/>
        </p:nvSpPr>
        <p:spPr bwMode="auto">
          <a:xfrm>
            <a:off x="5911850" y="152400"/>
            <a:ext cx="3079750" cy="1173163"/>
          </a:xfrm>
          <a:prstGeom prst="rect">
            <a:avLst/>
          </a:prstGeom>
          <a:solidFill>
            <a:srgbClr val="EAEAEA"/>
          </a:solidFill>
          <a:ln w="12700">
            <a:solidFill>
              <a:schemeClr val="bg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GB" sz="2800" b="1" dirty="0" smtClean="0">
                <a:solidFill>
                  <a:srgbClr val="FF0000"/>
                </a:solidFill>
              </a:rPr>
              <a:t>LHC arc</a:t>
            </a:r>
          </a:p>
          <a:p>
            <a:pPr fontAlgn="base">
              <a:spcBef>
                <a:spcPct val="50000"/>
              </a:spcBef>
              <a:spcAft>
                <a:spcPct val="0"/>
              </a:spcAft>
            </a:pPr>
            <a:r>
              <a:rPr lang="en-GB" sz="2800" b="1" dirty="0" smtClean="0">
                <a:solidFill>
                  <a:srgbClr val="FF0000"/>
                </a:solidFill>
              </a:rPr>
              <a:t>Magnets</a:t>
            </a:r>
          </a:p>
        </p:txBody>
      </p:sp>
      <p:sp>
        <p:nvSpPr>
          <p:cNvPr id="2" name="Segnaposto piè di pagina 1"/>
          <p:cNvSpPr>
            <a:spLocks noGrp="1"/>
          </p:cNvSpPr>
          <p:nvPr>
            <p:ph type="ftr" sz="quarter" idx="10"/>
          </p:nvPr>
        </p:nvSpPr>
        <p:spPr/>
        <p:txBody>
          <a:bodyPr/>
          <a:lstStyle/>
          <a:p>
            <a:pPr>
              <a:defRPr/>
            </a:pPr>
            <a:r>
              <a:rPr lang="en-GB" smtClean="0">
                <a:solidFill>
                  <a:srgbClr val="FFFFFF"/>
                </a:solidFill>
              </a:rPr>
              <a:t>Introduction on Particle Accelerators - C. Biscari</a:t>
            </a:r>
            <a:endParaRPr lang="en-GB">
              <a:solidFill>
                <a:srgbClr val="FFFFFF"/>
              </a:solidFill>
            </a:endParaRPr>
          </a:p>
        </p:txBody>
      </p:sp>
      <p:sp>
        <p:nvSpPr>
          <p:cNvPr id="3" name="Segnaposto numero diapositiva 2"/>
          <p:cNvSpPr>
            <a:spLocks noGrp="1"/>
          </p:cNvSpPr>
          <p:nvPr>
            <p:ph type="sldNum" sz="quarter" idx="11"/>
          </p:nvPr>
        </p:nvSpPr>
        <p:spPr/>
        <p:txBody>
          <a:bodyPr/>
          <a:lstStyle/>
          <a:p>
            <a:pPr>
              <a:defRPr/>
            </a:pPr>
            <a:fld id="{FECF4F7C-80CD-4FF0-856B-9A439B06F83B}" type="slidenum">
              <a:rPr lang="en-GB" smtClean="0">
                <a:solidFill>
                  <a:srgbClr val="FFFFFF"/>
                </a:solidFill>
              </a:rPr>
              <a:pPr>
                <a:defRPr/>
              </a:pPr>
              <a:t>36</a:t>
            </a:fld>
            <a:endParaRPr lang="en-GB">
              <a:solidFill>
                <a:srgbClr val="FFFFFF"/>
              </a:solidFill>
            </a:endParaRPr>
          </a:p>
        </p:txBody>
      </p:sp>
    </p:spTree>
    <p:extLst>
      <p:ext uri="{BB962C8B-B14F-4D97-AF65-F5344CB8AC3E}">
        <p14:creationId xmlns:p14="http://schemas.microsoft.com/office/powerpoint/2010/main" val="386185330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3d-tunnel-picture-with-S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731" name="Group 4"/>
          <p:cNvGrpSpPr>
            <a:grpSpLocks/>
          </p:cNvGrpSpPr>
          <p:nvPr/>
        </p:nvGrpSpPr>
        <p:grpSpPr bwMode="auto">
          <a:xfrm>
            <a:off x="381000" y="4800602"/>
            <a:ext cx="3300413" cy="1706563"/>
            <a:chOff x="240" y="3024"/>
            <a:chExt cx="2079" cy="1075"/>
          </a:xfrm>
        </p:grpSpPr>
        <p:sp>
          <p:nvSpPr>
            <p:cNvPr id="73736" name="Text Box 5"/>
            <p:cNvSpPr txBox="1">
              <a:spLocks noChangeArrowheads="1"/>
            </p:cNvSpPr>
            <p:nvPr/>
          </p:nvSpPr>
          <p:spPr bwMode="auto">
            <a:xfrm>
              <a:off x="384" y="3362"/>
              <a:ext cx="1935" cy="737"/>
            </a:xfrm>
            <a:prstGeom prst="rect">
              <a:avLst/>
            </a:prstGeom>
            <a:solidFill>
              <a:srgbClr val="DDDDDD"/>
            </a:solidFill>
            <a:ln w="12700">
              <a:solidFill>
                <a:schemeClr val="bg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GB" sz="2000" b="1" dirty="0" smtClean="0">
                  <a:solidFill>
                    <a:srgbClr val="500093"/>
                  </a:solidFill>
                </a:rPr>
                <a:t>Pipe for He transport and recovery</a:t>
              </a:r>
            </a:p>
            <a:p>
              <a:pPr fontAlgn="base">
                <a:spcBef>
                  <a:spcPct val="50000"/>
                </a:spcBef>
                <a:spcAft>
                  <a:spcPct val="0"/>
                </a:spcAft>
              </a:pPr>
              <a:r>
                <a:rPr lang="en-GB" sz="2000" b="1" dirty="0" smtClean="0">
                  <a:solidFill>
                    <a:srgbClr val="500093"/>
                  </a:solidFill>
                </a:rPr>
                <a:t>(26 km)</a:t>
              </a:r>
            </a:p>
          </p:txBody>
        </p:sp>
        <p:sp>
          <p:nvSpPr>
            <p:cNvPr id="73737" name="Line 6"/>
            <p:cNvSpPr>
              <a:spLocks noChangeShapeType="1"/>
            </p:cNvSpPr>
            <p:nvPr/>
          </p:nvSpPr>
          <p:spPr bwMode="auto">
            <a:xfrm flipH="1" flipV="1">
              <a:off x="240" y="3024"/>
              <a:ext cx="411" cy="36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GB" smtClean="0">
                <a:solidFill>
                  <a:srgbClr val="FFFFFF"/>
                </a:solidFill>
              </a:endParaRPr>
            </a:p>
          </p:txBody>
        </p:sp>
      </p:grpSp>
      <p:grpSp>
        <p:nvGrpSpPr>
          <p:cNvPr id="73732" name="Group 7"/>
          <p:cNvGrpSpPr>
            <a:grpSpLocks/>
          </p:cNvGrpSpPr>
          <p:nvPr/>
        </p:nvGrpSpPr>
        <p:grpSpPr bwMode="auto">
          <a:xfrm>
            <a:off x="4495800" y="3581400"/>
            <a:ext cx="3806825" cy="1857375"/>
            <a:chOff x="2832" y="2256"/>
            <a:chExt cx="2208" cy="1172"/>
          </a:xfrm>
        </p:grpSpPr>
        <p:sp>
          <p:nvSpPr>
            <p:cNvPr id="73734" name="Text Box 8"/>
            <p:cNvSpPr txBox="1">
              <a:spLocks noChangeArrowheads="1"/>
            </p:cNvSpPr>
            <p:nvPr/>
          </p:nvSpPr>
          <p:spPr bwMode="auto">
            <a:xfrm>
              <a:off x="2832" y="3170"/>
              <a:ext cx="2208" cy="258"/>
            </a:xfrm>
            <a:prstGeom prst="rect">
              <a:avLst/>
            </a:prstGeom>
            <a:solidFill>
              <a:srgbClr val="DDDDDD"/>
            </a:solidFill>
            <a:ln w="12700">
              <a:solidFill>
                <a:schemeClr val="bg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GB" sz="2000" b="1" dirty="0" smtClean="0">
                  <a:solidFill>
                    <a:srgbClr val="500093"/>
                  </a:solidFill>
                </a:rPr>
                <a:t>Helium bath at 1.9K (-271° C)</a:t>
              </a:r>
            </a:p>
          </p:txBody>
        </p:sp>
        <p:sp>
          <p:nvSpPr>
            <p:cNvPr id="73735" name="Line 9"/>
            <p:cNvSpPr>
              <a:spLocks noChangeShapeType="1"/>
            </p:cNvSpPr>
            <p:nvPr/>
          </p:nvSpPr>
          <p:spPr bwMode="auto">
            <a:xfrm flipV="1">
              <a:off x="3099" y="2256"/>
              <a:ext cx="0" cy="94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GB" smtClean="0">
                <a:solidFill>
                  <a:srgbClr val="FFFFFF"/>
                </a:solidFill>
              </a:endParaRPr>
            </a:p>
          </p:txBody>
        </p:sp>
      </p:grpSp>
      <p:sp>
        <p:nvSpPr>
          <p:cNvPr id="73733" name="Text Box 22"/>
          <p:cNvSpPr txBox="1">
            <a:spLocks noChangeArrowheads="1"/>
          </p:cNvSpPr>
          <p:nvPr/>
        </p:nvSpPr>
        <p:spPr bwMode="auto">
          <a:xfrm>
            <a:off x="5911850" y="152400"/>
            <a:ext cx="3079750" cy="1173163"/>
          </a:xfrm>
          <a:prstGeom prst="rect">
            <a:avLst/>
          </a:prstGeom>
          <a:solidFill>
            <a:srgbClr val="EAEAEA"/>
          </a:solidFill>
          <a:ln w="12700">
            <a:solidFill>
              <a:schemeClr val="bg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GB" sz="2800" b="1" dirty="0" smtClean="0">
                <a:solidFill>
                  <a:srgbClr val="FF0000"/>
                </a:solidFill>
              </a:rPr>
              <a:t>LHC arc:</a:t>
            </a:r>
          </a:p>
          <a:p>
            <a:pPr fontAlgn="base">
              <a:spcBef>
                <a:spcPct val="50000"/>
              </a:spcBef>
              <a:spcAft>
                <a:spcPct val="0"/>
              </a:spcAft>
            </a:pPr>
            <a:r>
              <a:rPr lang="en-GB" sz="2800" b="1" dirty="0" smtClean="0">
                <a:solidFill>
                  <a:srgbClr val="FF0000"/>
                </a:solidFill>
              </a:rPr>
              <a:t>Cryogenic</a:t>
            </a:r>
          </a:p>
        </p:txBody>
      </p:sp>
      <p:sp>
        <p:nvSpPr>
          <p:cNvPr id="2" name="Segnaposto piè di pagina 1"/>
          <p:cNvSpPr>
            <a:spLocks noGrp="1"/>
          </p:cNvSpPr>
          <p:nvPr>
            <p:ph type="ftr" sz="quarter" idx="10"/>
          </p:nvPr>
        </p:nvSpPr>
        <p:spPr/>
        <p:txBody>
          <a:bodyPr/>
          <a:lstStyle/>
          <a:p>
            <a:pPr>
              <a:defRPr/>
            </a:pPr>
            <a:r>
              <a:rPr lang="en-GB" smtClean="0">
                <a:solidFill>
                  <a:srgbClr val="FFFFFF"/>
                </a:solidFill>
              </a:rPr>
              <a:t>Introduction on Particle Accelerators - C. Biscari</a:t>
            </a:r>
            <a:endParaRPr lang="en-GB">
              <a:solidFill>
                <a:srgbClr val="FFFFFF"/>
              </a:solidFill>
            </a:endParaRPr>
          </a:p>
        </p:txBody>
      </p:sp>
      <p:sp>
        <p:nvSpPr>
          <p:cNvPr id="3" name="Segnaposto numero diapositiva 2"/>
          <p:cNvSpPr>
            <a:spLocks noGrp="1"/>
          </p:cNvSpPr>
          <p:nvPr>
            <p:ph type="sldNum" sz="quarter" idx="11"/>
          </p:nvPr>
        </p:nvSpPr>
        <p:spPr/>
        <p:txBody>
          <a:bodyPr/>
          <a:lstStyle/>
          <a:p>
            <a:pPr>
              <a:defRPr/>
            </a:pPr>
            <a:fld id="{FECF4F7C-80CD-4FF0-856B-9A439B06F83B}" type="slidenum">
              <a:rPr lang="en-GB" smtClean="0">
                <a:solidFill>
                  <a:srgbClr val="FFFFFF"/>
                </a:solidFill>
              </a:rPr>
              <a:pPr>
                <a:defRPr/>
              </a:pPr>
              <a:t>37</a:t>
            </a:fld>
            <a:endParaRPr lang="en-GB">
              <a:solidFill>
                <a:srgbClr val="FFFFFF"/>
              </a:solidFill>
            </a:endParaRPr>
          </a:p>
        </p:txBody>
      </p:sp>
    </p:spTree>
    <p:extLst>
      <p:ext uri="{BB962C8B-B14F-4D97-AF65-F5344CB8AC3E}">
        <p14:creationId xmlns:p14="http://schemas.microsoft.com/office/powerpoint/2010/main" val="87142208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3d-tunnel-picture-with-S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55" name="Group 3"/>
          <p:cNvGrpSpPr>
            <a:grpSpLocks/>
          </p:cNvGrpSpPr>
          <p:nvPr/>
        </p:nvGrpSpPr>
        <p:grpSpPr bwMode="auto">
          <a:xfrm>
            <a:off x="381000" y="4800602"/>
            <a:ext cx="3363913" cy="1293813"/>
            <a:chOff x="240" y="3024"/>
            <a:chExt cx="2119" cy="815"/>
          </a:xfrm>
        </p:grpSpPr>
        <p:sp>
          <p:nvSpPr>
            <p:cNvPr id="74765" name="Text Box 4"/>
            <p:cNvSpPr txBox="1">
              <a:spLocks noChangeArrowheads="1"/>
            </p:cNvSpPr>
            <p:nvPr/>
          </p:nvSpPr>
          <p:spPr bwMode="auto">
            <a:xfrm>
              <a:off x="424" y="3393"/>
              <a:ext cx="1935" cy="446"/>
            </a:xfrm>
            <a:prstGeom prst="rect">
              <a:avLst/>
            </a:prstGeom>
            <a:solidFill>
              <a:srgbClr val="DDDDDD"/>
            </a:solidFill>
            <a:ln w="12700">
              <a:solidFill>
                <a:schemeClr val="bg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GB" sz="2000" b="1" dirty="0" smtClean="0">
                  <a:solidFill>
                    <a:srgbClr val="500093"/>
                  </a:solidFill>
                </a:rPr>
                <a:t>Vacuum system for cryogenic pipes</a:t>
              </a:r>
            </a:p>
          </p:txBody>
        </p:sp>
        <p:sp>
          <p:nvSpPr>
            <p:cNvPr id="74766" name="Line 5"/>
            <p:cNvSpPr>
              <a:spLocks noChangeShapeType="1"/>
            </p:cNvSpPr>
            <p:nvPr/>
          </p:nvSpPr>
          <p:spPr bwMode="auto">
            <a:xfrm flipH="1" flipV="1">
              <a:off x="240" y="3024"/>
              <a:ext cx="411" cy="369"/>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GB" smtClean="0">
                <a:solidFill>
                  <a:srgbClr val="FFFFFF"/>
                </a:solidFill>
              </a:endParaRPr>
            </a:p>
          </p:txBody>
        </p:sp>
      </p:grpSp>
      <p:sp>
        <p:nvSpPr>
          <p:cNvPr id="74756" name="Text Box 6"/>
          <p:cNvSpPr txBox="1">
            <a:spLocks noChangeArrowheads="1"/>
          </p:cNvSpPr>
          <p:nvPr/>
        </p:nvSpPr>
        <p:spPr bwMode="auto">
          <a:xfrm>
            <a:off x="6477000" y="152400"/>
            <a:ext cx="2514600" cy="1173163"/>
          </a:xfrm>
          <a:prstGeom prst="rect">
            <a:avLst/>
          </a:prstGeom>
          <a:solidFill>
            <a:srgbClr val="EAEAEA"/>
          </a:solidFill>
          <a:ln w="12700">
            <a:solidFill>
              <a:schemeClr val="bg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GB" sz="2800" b="1" smtClean="0">
                <a:solidFill>
                  <a:srgbClr val="FF0000"/>
                </a:solidFill>
              </a:rPr>
              <a:t>Regular arc:</a:t>
            </a:r>
          </a:p>
          <a:p>
            <a:pPr fontAlgn="base">
              <a:spcBef>
                <a:spcPct val="50000"/>
              </a:spcBef>
              <a:spcAft>
                <a:spcPct val="0"/>
              </a:spcAft>
            </a:pPr>
            <a:r>
              <a:rPr lang="en-GB" sz="2800" b="1" smtClean="0">
                <a:solidFill>
                  <a:srgbClr val="FF0000"/>
                </a:solidFill>
              </a:rPr>
              <a:t>Vacuum</a:t>
            </a:r>
          </a:p>
        </p:txBody>
      </p:sp>
      <p:grpSp>
        <p:nvGrpSpPr>
          <p:cNvPr id="74757" name="Group 7"/>
          <p:cNvGrpSpPr>
            <a:grpSpLocks/>
          </p:cNvGrpSpPr>
          <p:nvPr/>
        </p:nvGrpSpPr>
        <p:grpSpPr bwMode="auto">
          <a:xfrm>
            <a:off x="4495800" y="3581400"/>
            <a:ext cx="3505200" cy="2159000"/>
            <a:chOff x="2832" y="2256"/>
            <a:chExt cx="2208" cy="1360"/>
          </a:xfrm>
        </p:grpSpPr>
        <p:sp>
          <p:nvSpPr>
            <p:cNvPr id="74763" name="Text Box 8"/>
            <p:cNvSpPr txBox="1">
              <a:spLocks noChangeArrowheads="1"/>
            </p:cNvSpPr>
            <p:nvPr/>
          </p:nvSpPr>
          <p:spPr bwMode="auto">
            <a:xfrm>
              <a:off x="2832" y="3170"/>
              <a:ext cx="2208" cy="446"/>
            </a:xfrm>
            <a:prstGeom prst="rect">
              <a:avLst/>
            </a:prstGeom>
            <a:solidFill>
              <a:srgbClr val="DDDDDD"/>
            </a:solidFill>
            <a:ln w="12700">
              <a:solidFill>
                <a:schemeClr val="bg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GB" sz="2000" b="1" dirty="0" smtClean="0">
                  <a:solidFill>
                    <a:srgbClr val="500093"/>
                  </a:solidFill>
                </a:rPr>
                <a:t>Vacuum system for cryostats</a:t>
              </a:r>
            </a:p>
          </p:txBody>
        </p:sp>
        <p:sp>
          <p:nvSpPr>
            <p:cNvPr id="74764" name="Line 9"/>
            <p:cNvSpPr>
              <a:spLocks noChangeShapeType="1"/>
            </p:cNvSpPr>
            <p:nvPr/>
          </p:nvSpPr>
          <p:spPr bwMode="auto">
            <a:xfrm flipV="1">
              <a:off x="3099" y="2256"/>
              <a:ext cx="0" cy="945"/>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GB" smtClean="0">
                <a:solidFill>
                  <a:srgbClr val="FFFFFF"/>
                </a:solidFill>
              </a:endParaRPr>
            </a:p>
          </p:txBody>
        </p:sp>
      </p:grpSp>
      <p:grpSp>
        <p:nvGrpSpPr>
          <p:cNvPr id="74758" name="Group 10"/>
          <p:cNvGrpSpPr>
            <a:grpSpLocks/>
          </p:cNvGrpSpPr>
          <p:nvPr/>
        </p:nvGrpSpPr>
        <p:grpSpPr bwMode="auto">
          <a:xfrm>
            <a:off x="1066800" y="609600"/>
            <a:ext cx="3071813" cy="2971800"/>
            <a:chOff x="672" y="384"/>
            <a:chExt cx="1935" cy="1872"/>
          </a:xfrm>
        </p:grpSpPr>
        <p:sp>
          <p:nvSpPr>
            <p:cNvPr id="74760" name="Text Box 11"/>
            <p:cNvSpPr txBox="1">
              <a:spLocks noChangeArrowheads="1"/>
            </p:cNvSpPr>
            <p:nvPr/>
          </p:nvSpPr>
          <p:spPr bwMode="auto">
            <a:xfrm>
              <a:off x="672" y="384"/>
              <a:ext cx="1935" cy="446"/>
            </a:xfrm>
            <a:prstGeom prst="rect">
              <a:avLst/>
            </a:prstGeom>
            <a:solidFill>
              <a:srgbClr val="DDDDDD"/>
            </a:solidFill>
            <a:ln w="12700">
              <a:solidFill>
                <a:schemeClr val="bg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GB" sz="2000" b="1" dirty="0" smtClean="0">
                  <a:solidFill>
                    <a:srgbClr val="500093"/>
                  </a:solidFill>
                </a:rPr>
                <a:t>Vacuum chamber for the two beams</a:t>
              </a:r>
            </a:p>
          </p:txBody>
        </p:sp>
        <p:sp>
          <p:nvSpPr>
            <p:cNvPr id="74761" name="Line 12"/>
            <p:cNvSpPr>
              <a:spLocks noChangeShapeType="1"/>
            </p:cNvSpPr>
            <p:nvPr/>
          </p:nvSpPr>
          <p:spPr bwMode="auto">
            <a:xfrm>
              <a:off x="1296" y="912"/>
              <a:ext cx="0" cy="1344"/>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GB" smtClean="0">
                <a:solidFill>
                  <a:srgbClr val="FFFFFF"/>
                </a:solidFill>
              </a:endParaRPr>
            </a:p>
          </p:txBody>
        </p:sp>
        <p:sp>
          <p:nvSpPr>
            <p:cNvPr id="74762" name="Line 13"/>
            <p:cNvSpPr>
              <a:spLocks noChangeShapeType="1"/>
            </p:cNvSpPr>
            <p:nvPr/>
          </p:nvSpPr>
          <p:spPr bwMode="auto">
            <a:xfrm flipH="1">
              <a:off x="1488" y="912"/>
              <a:ext cx="0" cy="1344"/>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GB" smtClean="0">
                <a:solidFill>
                  <a:srgbClr val="FFFFFF"/>
                </a:solidFill>
              </a:endParaRPr>
            </a:p>
          </p:txBody>
        </p:sp>
      </p:grpSp>
      <p:sp>
        <p:nvSpPr>
          <p:cNvPr id="74759" name="Text Box 14"/>
          <p:cNvSpPr txBox="1">
            <a:spLocks noChangeArrowheads="1"/>
          </p:cNvSpPr>
          <p:nvPr/>
        </p:nvSpPr>
        <p:spPr bwMode="auto">
          <a:xfrm>
            <a:off x="5911850" y="166568"/>
            <a:ext cx="3079750" cy="1169551"/>
          </a:xfrm>
          <a:prstGeom prst="rect">
            <a:avLst/>
          </a:prstGeom>
          <a:solidFill>
            <a:srgbClr val="EAEAEA"/>
          </a:solidFill>
          <a:ln w="12700">
            <a:solidFill>
              <a:schemeClr val="bg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GB" sz="2800" b="1" dirty="0">
                <a:solidFill>
                  <a:srgbClr val="FF0000"/>
                </a:solidFill>
              </a:rPr>
              <a:t>LHC </a:t>
            </a:r>
            <a:r>
              <a:rPr lang="en-GB" sz="2800" b="1" dirty="0" smtClean="0">
                <a:solidFill>
                  <a:srgbClr val="FF0000"/>
                </a:solidFill>
              </a:rPr>
              <a:t>arc:</a:t>
            </a:r>
          </a:p>
          <a:p>
            <a:pPr fontAlgn="base">
              <a:spcBef>
                <a:spcPct val="50000"/>
              </a:spcBef>
              <a:spcAft>
                <a:spcPct val="0"/>
              </a:spcAft>
            </a:pPr>
            <a:r>
              <a:rPr lang="en-GB" sz="2800" b="1" dirty="0" smtClean="0">
                <a:solidFill>
                  <a:srgbClr val="FF0000"/>
                </a:solidFill>
              </a:rPr>
              <a:t>Vacuum</a:t>
            </a:r>
          </a:p>
        </p:txBody>
      </p:sp>
      <p:sp>
        <p:nvSpPr>
          <p:cNvPr id="2" name="Segnaposto piè di pagina 1"/>
          <p:cNvSpPr>
            <a:spLocks noGrp="1"/>
          </p:cNvSpPr>
          <p:nvPr>
            <p:ph type="ftr" sz="quarter" idx="10"/>
          </p:nvPr>
        </p:nvSpPr>
        <p:spPr/>
        <p:txBody>
          <a:bodyPr/>
          <a:lstStyle/>
          <a:p>
            <a:pPr>
              <a:defRPr/>
            </a:pPr>
            <a:r>
              <a:rPr lang="en-GB" smtClean="0">
                <a:solidFill>
                  <a:srgbClr val="FFFFFF"/>
                </a:solidFill>
              </a:rPr>
              <a:t>Introduction on Particle Accelerators - C. Biscari</a:t>
            </a:r>
            <a:endParaRPr lang="en-GB">
              <a:solidFill>
                <a:srgbClr val="FFFFFF"/>
              </a:solidFill>
            </a:endParaRPr>
          </a:p>
        </p:txBody>
      </p:sp>
      <p:sp>
        <p:nvSpPr>
          <p:cNvPr id="3" name="Segnaposto numero diapositiva 2"/>
          <p:cNvSpPr>
            <a:spLocks noGrp="1"/>
          </p:cNvSpPr>
          <p:nvPr>
            <p:ph type="sldNum" sz="quarter" idx="11"/>
          </p:nvPr>
        </p:nvSpPr>
        <p:spPr/>
        <p:txBody>
          <a:bodyPr/>
          <a:lstStyle/>
          <a:p>
            <a:pPr>
              <a:defRPr/>
            </a:pPr>
            <a:fld id="{FECF4F7C-80CD-4FF0-856B-9A439B06F83B}" type="slidenum">
              <a:rPr lang="en-GB" smtClean="0">
                <a:solidFill>
                  <a:srgbClr val="FFFFFF"/>
                </a:solidFill>
              </a:rPr>
              <a:pPr>
                <a:defRPr/>
              </a:pPr>
              <a:t>38</a:t>
            </a:fld>
            <a:endParaRPr lang="en-GB">
              <a:solidFill>
                <a:srgbClr val="FFFFFF"/>
              </a:solidFill>
            </a:endParaRPr>
          </a:p>
        </p:txBody>
      </p:sp>
    </p:spTree>
    <p:extLst>
      <p:ext uri="{BB962C8B-B14F-4D97-AF65-F5344CB8AC3E}">
        <p14:creationId xmlns:p14="http://schemas.microsoft.com/office/powerpoint/2010/main" val="205037449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3d-tunnel-picture-with-S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3"/>
          <p:cNvSpPr txBox="1">
            <a:spLocks noChangeArrowheads="1"/>
          </p:cNvSpPr>
          <p:nvPr/>
        </p:nvSpPr>
        <p:spPr bwMode="auto">
          <a:xfrm>
            <a:off x="6477000" y="152400"/>
            <a:ext cx="2514600" cy="1173163"/>
          </a:xfrm>
          <a:prstGeom prst="rect">
            <a:avLst/>
          </a:prstGeom>
          <a:solidFill>
            <a:srgbClr val="EAEAEA"/>
          </a:solidFill>
          <a:ln w="12700">
            <a:solidFill>
              <a:schemeClr val="bg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GB" sz="2800" b="1" smtClean="0">
                <a:solidFill>
                  <a:srgbClr val="FF0000"/>
                </a:solidFill>
              </a:rPr>
              <a:t>Regular arc:</a:t>
            </a:r>
          </a:p>
          <a:p>
            <a:pPr fontAlgn="base">
              <a:spcBef>
                <a:spcPct val="50000"/>
              </a:spcBef>
              <a:spcAft>
                <a:spcPct val="0"/>
              </a:spcAft>
            </a:pPr>
            <a:r>
              <a:rPr lang="en-GB" sz="2800" b="1" smtClean="0">
                <a:solidFill>
                  <a:srgbClr val="FF0000"/>
                </a:solidFill>
              </a:rPr>
              <a:t>Electronics</a:t>
            </a:r>
          </a:p>
        </p:txBody>
      </p:sp>
      <p:grpSp>
        <p:nvGrpSpPr>
          <p:cNvPr id="75780" name="Group 4"/>
          <p:cNvGrpSpPr>
            <a:grpSpLocks/>
          </p:cNvGrpSpPr>
          <p:nvPr/>
        </p:nvGrpSpPr>
        <p:grpSpPr bwMode="auto">
          <a:xfrm>
            <a:off x="3810000" y="3505201"/>
            <a:ext cx="5029200" cy="2468563"/>
            <a:chOff x="2400" y="2352"/>
            <a:chExt cx="3168" cy="1555"/>
          </a:xfrm>
        </p:grpSpPr>
        <p:sp>
          <p:nvSpPr>
            <p:cNvPr id="75782" name="Line 5"/>
            <p:cNvSpPr>
              <a:spLocks noChangeShapeType="1"/>
            </p:cNvSpPr>
            <p:nvPr/>
          </p:nvSpPr>
          <p:spPr bwMode="auto">
            <a:xfrm flipH="1" flipV="1">
              <a:off x="3883" y="2688"/>
              <a:ext cx="764" cy="432"/>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GB" smtClean="0">
                <a:solidFill>
                  <a:srgbClr val="FFFFFF"/>
                </a:solidFill>
              </a:endParaRPr>
            </a:p>
          </p:txBody>
        </p:sp>
        <p:sp>
          <p:nvSpPr>
            <p:cNvPr id="75783" name="Line 6"/>
            <p:cNvSpPr>
              <a:spLocks noChangeShapeType="1"/>
            </p:cNvSpPr>
            <p:nvPr/>
          </p:nvSpPr>
          <p:spPr bwMode="auto">
            <a:xfrm flipH="1" flipV="1">
              <a:off x="4848" y="2496"/>
              <a:ext cx="1" cy="624"/>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GB" smtClean="0">
                <a:solidFill>
                  <a:srgbClr val="FFFFFF"/>
                </a:solidFill>
              </a:endParaRPr>
            </a:p>
          </p:txBody>
        </p:sp>
        <p:sp>
          <p:nvSpPr>
            <p:cNvPr id="75784" name="Line 7"/>
            <p:cNvSpPr>
              <a:spLocks noChangeShapeType="1"/>
            </p:cNvSpPr>
            <p:nvPr/>
          </p:nvSpPr>
          <p:spPr bwMode="auto">
            <a:xfrm flipV="1">
              <a:off x="5084" y="2352"/>
              <a:ext cx="388" cy="768"/>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GB" smtClean="0">
                <a:solidFill>
                  <a:srgbClr val="FFFFFF"/>
                </a:solidFill>
              </a:endParaRPr>
            </a:p>
          </p:txBody>
        </p:sp>
        <p:sp>
          <p:nvSpPr>
            <p:cNvPr id="75785" name="Text Box 8"/>
            <p:cNvSpPr txBox="1">
              <a:spLocks noChangeArrowheads="1"/>
            </p:cNvSpPr>
            <p:nvPr/>
          </p:nvSpPr>
          <p:spPr bwMode="auto">
            <a:xfrm>
              <a:off x="2400" y="2976"/>
              <a:ext cx="3168" cy="931"/>
            </a:xfrm>
            <a:prstGeom prst="rect">
              <a:avLst/>
            </a:prstGeom>
            <a:solidFill>
              <a:srgbClr val="DDDDDD"/>
            </a:solidFill>
            <a:ln w="12700">
              <a:solidFill>
                <a:schemeClr val="bg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GB" sz="2000" b="1" dirty="0" smtClean="0">
                  <a:solidFill>
                    <a:srgbClr val="500093"/>
                  </a:solidFill>
                </a:rPr>
                <a:t>Many thousands of electronic units to control</a:t>
              </a:r>
            </a:p>
            <a:p>
              <a:pPr fontAlgn="base">
                <a:spcBef>
                  <a:spcPct val="50000"/>
                </a:spcBef>
                <a:spcAft>
                  <a:spcPct val="0"/>
                </a:spcAft>
              </a:pPr>
              <a:r>
                <a:rPr lang="en-GB" sz="2000" b="1" dirty="0" smtClean="0">
                  <a:solidFill>
                    <a:srgbClr val="FF0000"/>
                  </a:solidFill>
                </a:rPr>
                <a:t>Quench, correction, beam diagnostics, vacuum, cryogenics,…</a:t>
              </a:r>
            </a:p>
          </p:txBody>
        </p:sp>
      </p:grpSp>
      <p:sp>
        <p:nvSpPr>
          <p:cNvPr id="75781" name="Text Box 10"/>
          <p:cNvSpPr txBox="1">
            <a:spLocks noChangeArrowheads="1"/>
          </p:cNvSpPr>
          <p:nvPr/>
        </p:nvSpPr>
        <p:spPr bwMode="auto">
          <a:xfrm>
            <a:off x="5911850" y="152400"/>
            <a:ext cx="3079750" cy="1169551"/>
          </a:xfrm>
          <a:prstGeom prst="rect">
            <a:avLst/>
          </a:prstGeom>
          <a:solidFill>
            <a:srgbClr val="EAEAEA"/>
          </a:solidFill>
          <a:ln w="12700">
            <a:solidFill>
              <a:schemeClr val="bg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GB" sz="2800" b="1" dirty="0">
                <a:solidFill>
                  <a:srgbClr val="FF0000"/>
                </a:solidFill>
              </a:rPr>
              <a:t>LHC </a:t>
            </a:r>
            <a:r>
              <a:rPr lang="en-GB" sz="2800" b="1" dirty="0" smtClean="0">
                <a:solidFill>
                  <a:srgbClr val="FF0000"/>
                </a:solidFill>
              </a:rPr>
              <a:t>arc:</a:t>
            </a:r>
          </a:p>
          <a:p>
            <a:pPr fontAlgn="base">
              <a:spcBef>
                <a:spcPct val="50000"/>
              </a:spcBef>
              <a:spcAft>
                <a:spcPct val="0"/>
              </a:spcAft>
            </a:pPr>
            <a:r>
              <a:rPr lang="en-GB" sz="2800" b="1" dirty="0" smtClean="0">
                <a:solidFill>
                  <a:srgbClr val="FF0000"/>
                </a:solidFill>
              </a:rPr>
              <a:t>Electronics</a:t>
            </a:r>
          </a:p>
        </p:txBody>
      </p:sp>
      <p:sp>
        <p:nvSpPr>
          <p:cNvPr id="2" name="Segnaposto piè di pagina 1"/>
          <p:cNvSpPr>
            <a:spLocks noGrp="1"/>
          </p:cNvSpPr>
          <p:nvPr>
            <p:ph type="ftr" sz="quarter" idx="10"/>
          </p:nvPr>
        </p:nvSpPr>
        <p:spPr/>
        <p:txBody>
          <a:bodyPr/>
          <a:lstStyle/>
          <a:p>
            <a:pPr>
              <a:defRPr/>
            </a:pPr>
            <a:r>
              <a:rPr lang="en-GB" smtClean="0">
                <a:solidFill>
                  <a:srgbClr val="FFFFFF"/>
                </a:solidFill>
              </a:rPr>
              <a:t>Introduction on Particle Accelerators - C. Biscari</a:t>
            </a:r>
            <a:endParaRPr lang="en-GB">
              <a:solidFill>
                <a:srgbClr val="FFFFFF"/>
              </a:solidFill>
            </a:endParaRPr>
          </a:p>
        </p:txBody>
      </p:sp>
      <p:sp>
        <p:nvSpPr>
          <p:cNvPr id="3" name="Segnaposto numero diapositiva 2"/>
          <p:cNvSpPr>
            <a:spLocks noGrp="1"/>
          </p:cNvSpPr>
          <p:nvPr>
            <p:ph type="sldNum" sz="quarter" idx="11"/>
          </p:nvPr>
        </p:nvSpPr>
        <p:spPr/>
        <p:txBody>
          <a:bodyPr/>
          <a:lstStyle/>
          <a:p>
            <a:pPr>
              <a:defRPr/>
            </a:pPr>
            <a:fld id="{FECF4F7C-80CD-4FF0-856B-9A439B06F83B}" type="slidenum">
              <a:rPr lang="en-GB" smtClean="0">
                <a:solidFill>
                  <a:srgbClr val="FFFFFF"/>
                </a:solidFill>
              </a:rPr>
              <a:pPr>
                <a:defRPr/>
              </a:pPr>
              <a:t>39</a:t>
            </a:fld>
            <a:endParaRPr lang="en-GB">
              <a:solidFill>
                <a:srgbClr val="FFFFFF"/>
              </a:solidFill>
            </a:endParaRPr>
          </a:p>
        </p:txBody>
      </p:sp>
    </p:spTree>
    <p:extLst>
      <p:ext uri="{BB962C8B-B14F-4D97-AF65-F5344CB8AC3E}">
        <p14:creationId xmlns:p14="http://schemas.microsoft.com/office/powerpoint/2010/main" val="120434814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544" y="1763310"/>
            <a:ext cx="7740352" cy="4524315"/>
          </a:xfrm>
          <a:prstGeom prst="rect">
            <a:avLst/>
          </a:prstGeom>
        </p:spPr>
        <p:txBody>
          <a:bodyPr wrap="square">
            <a:spAutoFit/>
          </a:bodyPr>
          <a:lstStyle/>
          <a:p>
            <a:r>
              <a:rPr lang="en-GB" dirty="0" smtClean="0">
                <a:solidFill>
                  <a:srgbClr val="FFFFFF"/>
                </a:solidFill>
              </a:rPr>
              <a:t>Of about 30,000 accelerators at work in the world today, a majority is for applications in </a:t>
            </a:r>
            <a:r>
              <a:rPr lang="en-GB" dirty="0" err="1" smtClean="0">
                <a:solidFill>
                  <a:srgbClr val="FFFFFF"/>
                </a:solidFill>
              </a:rPr>
              <a:t>industry.There</a:t>
            </a:r>
            <a:r>
              <a:rPr lang="en-GB" dirty="0" smtClean="0">
                <a:solidFill>
                  <a:srgbClr val="FFFFFF"/>
                </a:solidFill>
              </a:rPr>
              <a:t> </a:t>
            </a:r>
            <a:r>
              <a:rPr lang="en-GB" dirty="0" smtClean="0">
                <a:solidFill>
                  <a:srgbClr val="FFFFFF"/>
                </a:solidFill>
              </a:rPr>
              <a:t>are two major categories of industrial applications: materials processing and treatment, and materials analysis. Accelerators are also applied for environment protection, such as purifying drinking water, treating waste water, disinfecting sewage sludge and removing pollutants from flue gases. Industrial accelerators continue to evolve, in terms of new applications, qualities and capabilities, and reduction of their costs. Their impact on our society continues to grow with the potential to address key issues in economics or the society of today.</a:t>
            </a:r>
          </a:p>
          <a:p>
            <a:r>
              <a:rPr lang="en-GB" dirty="0" smtClean="0">
                <a:solidFill>
                  <a:srgbClr val="FFFFFF"/>
                </a:solidFill>
              </a:rPr>
              <a:t>Medical accelerators account for the other </a:t>
            </a:r>
            <a:r>
              <a:rPr lang="en-GB" dirty="0" smtClean="0">
                <a:solidFill>
                  <a:srgbClr val="FFFFFF"/>
                </a:solidFill>
              </a:rPr>
              <a:t>8-9</a:t>
            </a:r>
            <a:r>
              <a:rPr lang="en-GB" dirty="0" smtClean="0">
                <a:solidFill>
                  <a:srgbClr val="FFFFFF"/>
                </a:solidFill>
              </a:rPr>
              <a:t>000 </a:t>
            </a:r>
            <a:r>
              <a:rPr lang="en-GB" dirty="0" smtClean="0">
                <a:solidFill>
                  <a:srgbClr val="FFFFFF"/>
                </a:solidFill>
              </a:rPr>
              <a:t>units.</a:t>
            </a:r>
          </a:p>
          <a:p>
            <a:r>
              <a:rPr lang="en-GB" dirty="0" smtClean="0">
                <a:solidFill>
                  <a:srgbClr val="FFFFFF"/>
                </a:solidFill>
              </a:rPr>
              <a:t>Accelerators dedicated to research complete the panorama</a:t>
            </a:r>
            <a:r>
              <a:rPr lang="en-GB" dirty="0" smtClean="0">
                <a:solidFill>
                  <a:srgbClr val="FFFFFF"/>
                </a:solidFill>
              </a:rPr>
              <a:t>.</a:t>
            </a:r>
          </a:p>
          <a:p>
            <a:endParaRPr lang="en-GB" dirty="0">
              <a:solidFill>
                <a:srgbClr val="FFFFFF"/>
              </a:solidFill>
            </a:endParaRPr>
          </a:p>
          <a:p>
            <a:r>
              <a:rPr lang="en-US" dirty="0" smtClean="0"/>
              <a:t>The R&amp;D is driven </a:t>
            </a:r>
            <a:r>
              <a:rPr lang="en-US" dirty="0"/>
              <a:t>by high energy physics, photon and neutron </a:t>
            </a:r>
            <a:r>
              <a:rPr lang="en-US" dirty="0" smtClean="0"/>
              <a:t>production, in the quest for higher </a:t>
            </a:r>
            <a:r>
              <a:rPr lang="en-US" dirty="0"/>
              <a:t>energies, higher intensities, smaller beams, new acceleration techniques</a:t>
            </a:r>
          </a:p>
          <a:p>
            <a:endParaRPr lang="en-GB" dirty="0">
              <a:solidFill>
                <a:srgbClr val="FFFFFF"/>
              </a:solidFill>
            </a:endParaRPr>
          </a:p>
        </p:txBody>
      </p:sp>
      <p:sp>
        <p:nvSpPr>
          <p:cNvPr id="3" name="Rettangolo 2"/>
          <p:cNvSpPr/>
          <p:nvPr/>
        </p:nvSpPr>
        <p:spPr>
          <a:xfrm>
            <a:off x="467544" y="836713"/>
            <a:ext cx="8208912" cy="923330"/>
          </a:xfrm>
          <a:prstGeom prst="rect">
            <a:avLst/>
          </a:prstGeom>
        </p:spPr>
        <p:txBody>
          <a:bodyPr wrap="square">
            <a:spAutoFit/>
          </a:bodyPr>
          <a:lstStyle/>
          <a:p>
            <a:r>
              <a:rPr lang="en-GB" dirty="0" smtClean="0">
                <a:solidFill>
                  <a:srgbClr val="FFFFFF"/>
                </a:solidFill>
              </a:rPr>
              <a:t>Particle accelerators are a major invention of the 20th century. In the last eight decades, they have evolved enormously and have fundamentally changed the way we live, think and work.</a:t>
            </a:r>
            <a:endParaRPr lang="en-GB" dirty="0">
              <a:solidFill>
                <a:srgbClr val="FFFFFF"/>
              </a:solidFill>
            </a:endParaRPr>
          </a:p>
        </p:txBody>
      </p:sp>
    </p:spTree>
    <p:extLst>
      <p:ext uri="{BB962C8B-B14F-4D97-AF65-F5344CB8AC3E}">
        <p14:creationId xmlns:p14="http://schemas.microsoft.com/office/powerpoint/2010/main" val="26380929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0503012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804863"/>
            <a:ext cx="78486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a:xfrm>
            <a:off x="1371600" y="44450"/>
            <a:ext cx="7521575" cy="755650"/>
          </a:xfrm>
        </p:spPr>
        <p:txBody>
          <a:bodyPr/>
          <a:lstStyle/>
          <a:p>
            <a:pPr eaLnBrk="1" hangingPunct="1">
              <a:defRPr/>
            </a:pPr>
            <a:r>
              <a:rPr lang="en-GB" sz="2400" dirty="0"/>
              <a:t>Lowering of </a:t>
            </a:r>
            <a:r>
              <a:rPr lang="en-GB" sz="2400" dirty="0" smtClean="0"/>
              <a:t>First Dipole </a:t>
            </a:r>
            <a:r>
              <a:rPr lang="en-GB" sz="2400" dirty="0"/>
              <a:t>Magnet </a:t>
            </a:r>
            <a:r>
              <a:rPr lang="en-US" sz="2400" dirty="0" smtClean="0"/>
              <a:t>- 7 March 2005</a:t>
            </a:r>
            <a:endParaRPr lang="en-GB" sz="2400" dirty="0" smtClean="0"/>
          </a:p>
        </p:txBody>
      </p:sp>
      <p:sp useBgFill="1">
        <p:nvSpPr>
          <p:cNvPr id="87044" name="Rectangle 4"/>
          <p:cNvSpPr>
            <a:spLocks noChangeArrowheads="1"/>
          </p:cNvSpPr>
          <p:nvPr/>
        </p:nvSpPr>
        <p:spPr bwMode="auto">
          <a:xfrm>
            <a:off x="900113" y="6081713"/>
            <a:ext cx="4752975" cy="776287"/>
          </a:xfrm>
          <a:prstGeom prst="rect">
            <a:avLst/>
          </a:prstGeom>
          <a:ln w="9525">
            <a:solidFill>
              <a:schemeClr val="hlink"/>
            </a:solidFill>
            <a:miter lim="800000"/>
            <a:headEnd/>
            <a:tailEnd/>
          </a:ln>
          <a:effectLst/>
        </p:spPr>
        <p:txBody>
          <a:bodyPr lIns="92075" tIns="46038" rIns="92075" bIns="46038" anchor="ctr"/>
          <a:lstStyle/>
          <a:p>
            <a:pPr fontAlgn="base">
              <a:spcBef>
                <a:spcPct val="0"/>
              </a:spcBef>
              <a:spcAft>
                <a:spcPct val="0"/>
              </a:spcAft>
              <a:defRPr/>
            </a:pPr>
            <a:r>
              <a:rPr lang="en-US" dirty="0" smtClean="0">
                <a:solidFill>
                  <a:srgbClr val="FFFF00"/>
                </a:solidFill>
                <a:effectLst>
                  <a:outerShdw blurRad="38100" dist="38100" dir="2700000" algn="tl">
                    <a:srgbClr val="000000"/>
                  </a:outerShdw>
                </a:effectLst>
                <a:latin typeface="Verdana" pitchFamily="34" charset="0"/>
              </a:rPr>
              <a:t>A single point to lower dipoles, </a:t>
            </a:r>
            <a:r>
              <a:rPr lang="en-US" dirty="0">
                <a:solidFill>
                  <a:srgbClr val="FFFF00"/>
                </a:solidFill>
                <a:effectLst>
                  <a:outerShdw blurRad="38100" dist="38100" dir="2700000" algn="tl">
                    <a:srgbClr val="000000"/>
                  </a:outerShdw>
                </a:effectLst>
                <a:latin typeface="Verdana" pitchFamily="34" charset="0"/>
              </a:rPr>
              <a:t/>
            </a:r>
            <a:br>
              <a:rPr lang="en-US" dirty="0">
                <a:solidFill>
                  <a:srgbClr val="FFFF00"/>
                </a:solidFill>
                <a:effectLst>
                  <a:outerShdw blurRad="38100" dist="38100" dir="2700000" algn="tl">
                    <a:srgbClr val="000000"/>
                  </a:outerShdw>
                </a:effectLst>
                <a:latin typeface="Verdana" pitchFamily="34" charset="0"/>
              </a:rPr>
            </a:br>
            <a:r>
              <a:rPr lang="en-US" dirty="0" smtClean="0">
                <a:solidFill>
                  <a:srgbClr val="FFFF00"/>
                </a:solidFill>
                <a:effectLst>
                  <a:outerShdw blurRad="38100" dist="38100" dir="2700000" algn="tl">
                    <a:srgbClr val="000000"/>
                  </a:outerShdw>
                </a:effectLst>
                <a:latin typeface="Verdana" pitchFamily="34" charset="0"/>
              </a:rPr>
              <a:t>15 </a:t>
            </a:r>
            <a:r>
              <a:rPr lang="en-US" dirty="0">
                <a:solidFill>
                  <a:srgbClr val="FFFF00"/>
                </a:solidFill>
                <a:effectLst>
                  <a:outerShdw blurRad="38100" dist="38100" dir="2700000" algn="tl">
                    <a:srgbClr val="000000"/>
                  </a:outerShdw>
                </a:effectLst>
                <a:latin typeface="Verdana" pitchFamily="34" charset="0"/>
              </a:rPr>
              <a:t>m </a:t>
            </a:r>
            <a:r>
              <a:rPr lang="en-US" dirty="0" smtClean="0">
                <a:solidFill>
                  <a:srgbClr val="FFFF00"/>
                </a:solidFill>
                <a:effectLst>
                  <a:outerShdw blurRad="38100" dist="38100" dir="2700000" algn="tl">
                    <a:srgbClr val="000000"/>
                  </a:outerShdw>
                </a:effectLst>
                <a:latin typeface="Verdana" pitchFamily="34" charset="0"/>
              </a:rPr>
              <a:t>long and </a:t>
            </a:r>
            <a:r>
              <a:rPr lang="en-US" dirty="0">
                <a:solidFill>
                  <a:srgbClr val="FFFF00"/>
                </a:solidFill>
                <a:effectLst>
                  <a:outerShdw blurRad="38100" dist="38100" dir="2700000" algn="tl">
                    <a:srgbClr val="000000"/>
                  </a:outerShdw>
                </a:effectLst>
                <a:latin typeface="Verdana" pitchFamily="34" charset="0"/>
              </a:rPr>
              <a:t>35 </a:t>
            </a:r>
            <a:r>
              <a:rPr lang="en-US" dirty="0" smtClean="0">
                <a:solidFill>
                  <a:srgbClr val="FFFF00"/>
                </a:solidFill>
                <a:effectLst>
                  <a:outerShdw blurRad="38100" dist="38100" dir="2700000" algn="tl">
                    <a:srgbClr val="000000"/>
                  </a:outerShdw>
                </a:effectLst>
                <a:latin typeface="Verdana" pitchFamily="34" charset="0"/>
              </a:rPr>
              <a:t>Tons weight</a:t>
            </a:r>
            <a:endParaRPr lang="en-US" dirty="0">
              <a:solidFill>
                <a:srgbClr val="FFFF00"/>
              </a:solidFill>
              <a:effectLst>
                <a:outerShdw blurRad="38100" dist="38100" dir="2700000" algn="tl">
                  <a:srgbClr val="000000"/>
                </a:outerShdw>
              </a:effectLst>
              <a:latin typeface="Verdana" pitchFamily="34" charset="0"/>
            </a:endParaRPr>
          </a:p>
        </p:txBody>
      </p:sp>
      <p:sp>
        <p:nvSpPr>
          <p:cNvPr id="2" name="Segnaposto piè di pagina 1"/>
          <p:cNvSpPr>
            <a:spLocks noGrp="1"/>
          </p:cNvSpPr>
          <p:nvPr>
            <p:ph type="ftr" sz="quarter" idx="10"/>
          </p:nvPr>
        </p:nvSpPr>
        <p:spPr/>
        <p:txBody>
          <a:bodyPr/>
          <a:lstStyle/>
          <a:p>
            <a:pPr>
              <a:defRPr/>
            </a:pPr>
            <a:r>
              <a:rPr lang="en-GB" smtClean="0">
                <a:solidFill>
                  <a:srgbClr val="FFFFFF"/>
                </a:solidFill>
              </a:rPr>
              <a:t>Introduction on Particle Accelerators - C. Biscari</a:t>
            </a:r>
            <a:endParaRPr lang="en-GB">
              <a:solidFill>
                <a:srgbClr val="FFFFFF"/>
              </a:solidFill>
            </a:endParaRPr>
          </a:p>
        </p:txBody>
      </p:sp>
      <p:sp>
        <p:nvSpPr>
          <p:cNvPr id="3" name="Segnaposto numero diapositiva 2"/>
          <p:cNvSpPr>
            <a:spLocks noGrp="1"/>
          </p:cNvSpPr>
          <p:nvPr>
            <p:ph type="sldNum" sz="quarter" idx="11"/>
          </p:nvPr>
        </p:nvSpPr>
        <p:spPr/>
        <p:txBody>
          <a:bodyPr/>
          <a:lstStyle/>
          <a:p>
            <a:pPr>
              <a:defRPr/>
            </a:pPr>
            <a:fld id="{27B0E3B0-21A6-4493-A83D-8D86939704B5}" type="slidenum">
              <a:rPr lang="en-GB" smtClean="0">
                <a:solidFill>
                  <a:srgbClr val="FFFFFF"/>
                </a:solidFill>
              </a:rPr>
              <a:pPr>
                <a:defRPr/>
              </a:pPr>
              <a:t>40</a:t>
            </a:fld>
            <a:endParaRPr lang="en-GB">
              <a:solidFill>
                <a:srgbClr val="FFFFFF"/>
              </a:solidFill>
            </a:endParaRPr>
          </a:p>
        </p:txBody>
      </p:sp>
    </p:spTree>
    <p:extLst>
      <p:ext uri="{BB962C8B-B14F-4D97-AF65-F5344CB8AC3E}">
        <p14:creationId xmlns:p14="http://schemas.microsoft.com/office/powerpoint/2010/main" val="306732494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idx="4294967295"/>
          </p:nvPr>
        </p:nvSpPr>
        <p:spPr>
          <a:xfrm>
            <a:off x="685800" y="152400"/>
            <a:ext cx="7315200" cy="762000"/>
          </a:xfrm>
        </p:spPr>
        <p:txBody>
          <a:bodyPr>
            <a:normAutofit fontScale="90000"/>
            <a:scene3d>
              <a:camera prst="orthographicFront"/>
              <a:lightRig rig="soft" dir="t">
                <a:rot lat="0" lon="0" rev="16800000"/>
              </a:lightRig>
            </a:scene3d>
            <a:sp3d prstMaterial="softEdge">
              <a:bevelT w="38100" h="38100"/>
            </a:sp3d>
          </a:bodyPr>
          <a:lstStyle/>
          <a:p>
            <a:pPr>
              <a:defRPr/>
            </a:pPr>
            <a:r>
              <a:rPr lang="en-US" sz="3200" kern="1200" dirty="0">
                <a:solidFill>
                  <a:srgbClr val="FFFF00"/>
                </a:solidFill>
                <a:effectLst>
                  <a:outerShdw blurRad="38100" dist="38100" dir="2700000" algn="tl">
                    <a:srgbClr val="000000">
                      <a:alpha val="43137"/>
                    </a:srgbClr>
                  </a:outerShdw>
                </a:effectLst>
              </a:rPr>
              <a:t>Lowering of Last Dipole Magnet</a:t>
            </a:r>
            <a:br>
              <a:rPr lang="en-US" sz="3200" kern="1200" dirty="0">
                <a:solidFill>
                  <a:srgbClr val="FFFF00"/>
                </a:solidFill>
                <a:effectLst>
                  <a:outerShdw blurRad="38100" dist="38100" dir="2700000" algn="tl">
                    <a:srgbClr val="000000">
                      <a:alpha val="43137"/>
                    </a:srgbClr>
                  </a:outerShdw>
                </a:effectLst>
              </a:rPr>
            </a:br>
            <a:r>
              <a:rPr lang="en-US" sz="3200" kern="1200" dirty="0">
                <a:solidFill>
                  <a:srgbClr val="FFFF00"/>
                </a:solidFill>
                <a:effectLst>
                  <a:outerShdw blurRad="38100" dist="38100" dir="2700000" algn="tl">
                    <a:srgbClr val="000000">
                      <a:alpha val="43137"/>
                    </a:srgbClr>
                  </a:outerShdw>
                </a:effectLst>
              </a:rPr>
              <a:t> 26 April 2007</a:t>
            </a:r>
          </a:p>
        </p:txBody>
      </p:sp>
      <p:pic>
        <p:nvPicPr>
          <p:cNvPr id="79875" name="Picture 3" descr="last mag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4968875" cy="332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4" descr="0704009_02-A5-at-72-dp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1008063"/>
            <a:ext cx="374650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p:cNvSpPr txBox="1">
            <a:spLocks noChangeArrowheads="1"/>
          </p:cNvSpPr>
          <p:nvPr/>
        </p:nvSpPr>
        <p:spPr bwMode="auto">
          <a:xfrm>
            <a:off x="228600" y="4572000"/>
            <a:ext cx="466725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smtClean="0">
                <a:solidFill>
                  <a:srgbClr val="FFFFFF"/>
                </a:solidFill>
                <a:latin typeface="Book Antiqua" pitchFamily="18" charset="0"/>
              </a:rPr>
              <a:t>~ </a:t>
            </a:r>
            <a:r>
              <a:rPr lang="en-US" sz="2400" smtClean="0">
                <a:solidFill>
                  <a:srgbClr val="FFFFFF"/>
                </a:solidFill>
              </a:rPr>
              <a:t>1700 cryo-magnets assemblies</a:t>
            </a:r>
          </a:p>
          <a:p>
            <a:pPr lvl="1" fontAlgn="base">
              <a:spcBef>
                <a:spcPct val="0"/>
              </a:spcBef>
              <a:spcAft>
                <a:spcPct val="0"/>
              </a:spcAft>
              <a:buFontTx/>
              <a:buChar char="•"/>
            </a:pPr>
            <a:r>
              <a:rPr lang="en-US" smtClean="0">
                <a:solidFill>
                  <a:srgbClr val="FFFFFF"/>
                </a:solidFill>
              </a:rPr>
              <a:t>1232 Main Dipoles</a:t>
            </a:r>
          </a:p>
          <a:p>
            <a:pPr lvl="1" fontAlgn="base">
              <a:spcBef>
                <a:spcPct val="0"/>
              </a:spcBef>
              <a:spcAft>
                <a:spcPct val="0"/>
              </a:spcAft>
              <a:buFontTx/>
              <a:buChar char="•"/>
            </a:pPr>
            <a:r>
              <a:rPr lang="en-US" smtClean="0">
                <a:solidFill>
                  <a:srgbClr val="FFFFFF"/>
                </a:solidFill>
              </a:rPr>
              <a:t>474 Short Straight Sections</a:t>
            </a:r>
          </a:p>
          <a:p>
            <a:pPr lvl="1" fontAlgn="base">
              <a:spcBef>
                <a:spcPct val="0"/>
              </a:spcBef>
              <a:spcAft>
                <a:spcPct val="0"/>
              </a:spcAft>
              <a:buFontTx/>
              <a:buChar char="•"/>
            </a:pPr>
            <a:r>
              <a:rPr lang="en-US" smtClean="0">
                <a:solidFill>
                  <a:srgbClr val="FFFFFF"/>
                </a:solidFill>
              </a:rPr>
              <a:t>16 Separation Dipoles</a:t>
            </a:r>
          </a:p>
          <a:p>
            <a:pPr lvl="1" fontAlgn="base">
              <a:spcBef>
                <a:spcPct val="0"/>
              </a:spcBef>
              <a:spcAft>
                <a:spcPct val="0"/>
              </a:spcAft>
              <a:buFontTx/>
              <a:buChar char="•"/>
            </a:pPr>
            <a:r>
              <a:rPr lang="en-US" smtClean="0">
                <a:solidFill>
                  <a:srgbClr val="FFFFFF"/>
                </a:solidFill>
              </a:rPr>
              <a:t>32 Low </a:t>
            </a:r>
            <a:r>
              <a:rPr lang="el-GR" smtClean="0">
                <a:solidFill>
                  <a:srgbClr val="FFFFFF"/>
                </a:solidFill>
              </a:rPr>
              <a:t>β</a:t>
            </a:r>
            <a:r>
              <a:rPr lang="en-US" smtClean="0">
                <a:solidFill>
                  <a:srgbClr val="FFFFFF"/>
                </a:solidFill>
              </a:rPr>
              <a:t> Triplets</a:t>
            </a:r>
          </a:p>
          <a:p>
            <a:pPr fontAlgn="base">
              <a:spcBef>
                <a:spcPct val="0"/>
              </a:spcBef>
              <a:spcAft>
                <a:spcPct val="0"/>
              </a:spcAft>
            </a:pPr>
            <a:r>
              <a:rPr lang="en-US" sz="2400" smtClean="0">
                <a:solidFill>
                  <a:srgbClr val="FFFFFF"/>
                </a:solidFill>
              </a:rPr>
              <a:t>~ 200 warm magnets</a:t>
            </a:r>
            <a:endParaRPr lang="el-GR" sz="2400" smtClean="0">
              <a:solidFill>
                <a:srgbClr val="FFFFFF"/>
              </a:solidFill>
            </a:endParaRPr>
          </a:p>
        </p:txBody>
      </p:sp>
      <p:sp>
        <p:nvSpPr>
          <p:cNvPr id="2" name="Segnaposto piè di pagina 1"/>
          <p:cNvSpPr>
            <a:spLocks noGrp="1"/>
          </p:cNvSpPr>
          <p:nvPr>
            <p:ph type="ftr" sz="quarter" idx="11"/>
          </p:nvPr>
        </p:nvSpPr>
        <p:spPr/>
        <p:txBody>
          <a:bodyPr/>
          <a:lstStyle/>
          <a:p>
            <a:pPr>
              <a:defRPr/>
            </a:pPr>
            <a:r>
              <a:rPr lang="en-US" altLang="en-US" smtClean="0"/>
              <a:t>Introduction on Particle Accelerators - C. Biscari</a:t>
            </a:r>
            <a:endParaRPr lang="en-US" altLang="en-US"/>
          </a:p>
        </p:txBody>
      </p:sp>
      <p:sp>
        <p:nvSpPr>
          <p:cNvPr id="3" name="Segnaposto numero diapositiva 2"/>
          <p:cNvSpPr>
            <a:spLocks noGrp="1"/>
          </p:cNvSpPr>
          <p:nvPr>
            <p:ph type="sldNum" sz="quarter" idx="12"/>
          </p:nvPr>
        </p:nvSpPr>
        <p:spPr/>
        <p:txBody>
          <a:bodyPr/>
          <a:lstStyle/>
          <a:p>
            <a:pPr>
              <a:defRPr/>
            </a:pPr>
            <a:fld id="{29394B44-A7FB-4735-A67E-6F52B450203D}" type="slidenum">
              <a:rPr lang="en-US" altLang="en-US" smtClean="0">
                <a:solidFill>
                  <a:srgbClr val="FFFFFF">
                    <a:shade val="50000"/>
                  </a:srgbClr>
                </a:solidFill>
              </a:rPr>
              <a:pPr>
                <a:defRPr/>
              </a:pPr>
              <a:t>41</a:t>
            </a:fld>
            <a:endParaRPr lang="en-US" altLang="en-US">
              <a:solidFill>
                <a:srgbClr val="FFFFFF">
                  <a:shade val="50000"/>
                </a:srgbClr>
              </a:solidFill>
            </a:endParaRPr>
          </a:p>
        </p:txBody>
      </p:sp>
    </p:spTree>
    <p:extLst>
      <p:ext uri="{BB962C8B-B14F-4D97-AF65-F5344CB8AC3E}">
        <p14:creationId xmlns:p14="http://schemas.microsoft.com/office/powerpoint/2010/main" val="1645496137"/>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cache.boston.com/universal/site_graphics/blogs/bigpicture/lhc_08_01/lhc10.jpg"/>
          <p:cNvPicPr>
            <a:picLocks noChangeAspect="1" noChangeArrowheads="1"/>
          </p:cNvPicPr>
          <p:nvPr/>
        </p:nvPicPr>
        <p:blipFill rotWithShape="1">
          <a:blip r:embed="rId2">
            <a:extLst>
              <a:ext uri="{28A0092B-C50C-407E-A947-70E740481C1C}">
                <a14:useLocalDpi xmlns:a14="http://schemas.microsoft.com/office/drawing/2010/main" val="0"/>
              </a:ext>
            </a:extLst>
          </a:blip>
          <a:srcRect l="7414" r="6256"/>
          <a:stretch/>
        </p:blipFill>
        <p:spPr bwMode="auto">
          <a:xfrm>
            <a:off x="0" y="912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7544" y="5445224"/>
            <a:ext cx="4413644" cy="1200329"/>
          </a:xfrm>
          <a:prstGeom prst="rect">
            <a:avLst/>
          </a:prstGeom>
          <a:noFill/>
        </p:spPr>
        <p:txBody>
          <a:bodyPr wrap="none" rtlCol="0">
            <a:spAutoFit/>
          </a:bodyPr>
          <a:lstStyle/>
          <a:p>
            <a:r>
              <a:rPr lang="en-US" sz="2400" dirty="0" smtClean="0">
                <a:solidFill>
                  <a:srgbClr val="FFFF00"/>
                </a:solidFill>
              </a:rPr>
              <a:t>Tunnel</a:t>
            </a:r>
          </a:p>
          <a:p>
            <a:r>
              <a:rPr lang="en-US" sz="2400" dirty="0" smtClean="0">
                <a:solidFill>
                  <a:srgbClr val="FFFF00"/>
                </a:solidFill>
              </a:rPr>
              <a:t>Filled with SC magnets, </a:t>
            </a:r>
            <a:r>
              <a:rPr lang="en-US" sz="2400" dirty="0" err="1" smtClean="0">
                <a:solidFill>
                  <a:srgbClr val="FFFF00"/>
                </a:solidFill>
              </a:rPr>
              <a:t>rf</a:t>
            </a:r>
            <a:r>
              <a:rPr lang="en-US" sz="2400" dirty="0" smtClean="0">
                <a:solidFill>
                  <a:srgbClr val="FFFF00"/>
                </a:solidFill>
              </a:rPr>
              <a:t> cavities,</a:t>
            </a:r>
          </a:p>
          <a:p>
            <a:r>
              <a:rPr lang="en-US" sz="2400" dirty="0" smtClean="0">
                <a:solidFill>
                  <a:srgbClr val="FFFF00"/>
                </a:solidFill>
              </a:rPr>
              <a:t>Diagnostics and</a:t>
            </a:r>
            <a:endParaRPr lang="en-US" dirty="0">
              <a:solidFill>
                <a:srgbClr val="FFFF00"/>
              </a:solidFill>
            </a:endParaRPr>
          </a:p>
        </p:txBody>
      </p:sp>
    </p:spTree>
    <p:extLst>
      <p:ext uri="{BB962C8B-B14F-4D97-AF65-F5344CB8AC3E}">
        <p14:creationId xmlns:p14="http://schemas.microsoft.com/office/powerpoint/2010/main" val="1441204670"/>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1763688" y="764704"/>
            <a:ext cx="2680734" cy="369332"/>
          </a:xfrm>
          <a:prstGeom prst="rect">
            <a:avLst/>
          </a:prstGeom>
          <a:noFill/>
        </p:spPr>
        <p:txBody>
          <a:bodyPr wrap="none" rtlCol="0">
            <a:spAutoFit/>
          </a:bodyPr>
          <a:lstStyle/>
          <a:p>
            <a:r>
              <a:rPr lang="en-US" dirty="0" smtClean="0"/>
              <a:t>ATLAS Experiment at CERN</a:t>
            </a:r>
            <a:endParaRPr lang="en-US" dirty="0"/>
          </a:p>
        </p:txBody>
      </p:sp>
      <p:pic>
        <p:nvPicPr>
          <p:cNvPr id="15364" name="Picture 4" descr="http://www.atlas.ch/photos/atlas_photos/selected-photos/full-detector/0511013_02-A4-at-144-dpi.jpg"/>
          <p:cNvPicPr>
            <a:picLocks noChangeAspect="1" noChangeArrowheads="1"/>
          </p:cNvPicPr>
          <p:nvPr/>
        </p:nvPicPr>
        <p:blipFill rotWithShape="1">
          <a:blip r:embed="rId2">
            <a:extLst>
              <a:ext uri="{28A0092B-C50C-407E-A947-70E740481C1C}">
                <a14:useLocalDpi xmlns:a14="http://schemas.microsoft.com/office/drawing/2010/main" val="0"/>
              </a:ext>
            </a:extLst>
          </a:blip>
          <a:srcRect l="5732" r="7540"/>
          <a:stretch/>
        </p:blipFill>
        <p:spPr bwMode="auto">
          <a:xfrm>
            <a:off x="-36512" y="-27384"/>
            <a:ext cx="9143999" cy="68677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084168" y="6165304"/>
            <a:ext cx="1774845" cy="461665"/>
          </a:xfrm>
          <a:prstGeom prst="rect">
            <a:avLst/>
          </a:prstGeom>
          <a:solidFill>
            <a:srgbClr val="4A452A">
              <a:alpha val="67059"/>
            </a:srgbClr>
          </a:solidFill>
        </p:spPr>
        <p:txBody>
          <a:bodyPr wrap="none" rtlCol="0">
            <a:spAutoFit/>
          </a:bodyPr>
          <a:lstStyle/>
          <a:p>
            <a:r>
              <a:rPr lang="en-US" sz="2400" dirty="0" smtClean="0">
                <a:solidFill>
                  <a:srgbClr val="FFFF00"/>
                </a:solidFill>
              </a:rPr>
              <a:t>Experiment</a:t>
            </a:r>
            <a:endParaRPr lang="en-US" dirty="0">
              <a:solidFill>
                <a:srgbClr val="FFFF00"/>
              </a:solidFill>
            </a:endParaRPr>
          </a:p>
        </p:txBody>
      </p:sp>
    </p:spTree>
    <p:extLst>
      <p:ext uri="{BB962C8B-B14F-4D97-AF65-F5344CB8AC3E}">
        <p14:creationId xmlns:p14="http://schemas.microsoft.com/office/powerpoint/2010/main" val="148275459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00009E"/>
            </a:gs>
            <a:gs pos="36000">
              <a:srgbClr val="091179"/>
            </a:gs>
            <a:gs pos="99000">
              <a:srgbClr val="08093E"/>
            </a:gs>
          </a:gsLst>
          <a:lin ang="5400000" scaled="0"/>
          <a:tileRect/>
        </a:gra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Introduction on Particle Accelerators - C. Biscari</a:t>
            </a:r>
            <a:endParaRPr lang="en-GB" dirty="0">
              <a:solidFill>
                <a:prstClr val="black">
                  <a:tint val="75000"/>
                </a:prstClr>
              </a:solidFill>
            </a:endParaRPr>
          </a:p>
        </p:txBody>
      </p:sp>
      <p:sp>
        <p:nvSpPr>
          <p:cNvPr id="7" name="Title 6"/>
          <p:cNvSpPr>
            <a:spLocks noGrp="1"/>
          </p:cNvSpPr>
          <p:nvPr>
            <p:ph type="title" idx="4294967295"/>
          </p:nvPr>
        </p:nvSpPr>
        <p:spPr>
          <a:xfrm>
            <a:off x="395536" y="208633"/>
            <a:ext cx="8445996" cy="484063"/>
          </a:xfrm>
        </p:spPr>
        <p:txBody>
          <a:bodyPr>
            <a:normAutofit fontScale="90000"/>
          </a:bodyPr>
          <a:lstStyle/>
          <a:p>
            <a:r>
              <a:rPr lang="en-GB" sz="3200" b="1" dirty="0" smtClean="0">
                <a:solidFill>
                  <a:schemeClr val="bg1"/>
                </a:solidFill>
              </a:rPr>
              <a:t>Evolution of LHC Luminosity </a:t>
            </a:r>
            <a:endParaRPr lang="en-GB" sz="1600" b="1" dirty="0">
              <a:solidFill>
                <a:schemeClr val="bg1"/>
              </a:solidFill>
            </a:endParaRPr>
          </a:p>
        </p:txBody>
      </p:sp>
      <p:cxnSp>
        <p:nvCxnSpPr>
          <p:cNvPr id="5" name="Straight Connector 4"/>
          <p:cNvCxnSpPr/>
          <p:nvPr/>
        </p:nvCxnSpPr>
        <p:spPr>
          <a:xfrm>
            <a:off x="1043608" y="2852936"/>
            <a:ext cx="6912768"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flipH="1">
            <a:off x="3599468" y="4437112"/>
            <a:ext cx="900524" cy="0"/>
          </a:xfrm>
          <a:prstGeom prst="straightConnector1">
            <a:avLst/>
          </a:prstGeom>
          <a:ln w="38100" cmpd="sng">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2555776" y="4252446"/>
            <a:ext cx="906017" cy="369332"/>
          </a:xfrm>
          <a:prstGeom prst="rect">
            <a:avLst/>
          </a:prstGeom>
          <a:noFill/>
        </p:spPr>
        <p:txBody>
          <a:bodyPr wrap="none" rtlCol="0">
            <a:spAutoFit/>
          </a:bodyPr>
          <a:lstStyle/>
          <a:p>
            <a:r>
              <a:rPr lang="it-IT" dirty="0" smtClean="0">
                <a:solidFill>
                  <a:srgbClr val="0000FF"/>
                </a:solidFill>
              </a:rPr>
              <a:t>4th </a:t>
            </a:r>
            <a:r>
              <a:rPr lang="it-IT" dirty="0" err="1" smtClean="0">
                <a:solidFill>
                  <a:srgbClr val="0000FF"/>
                </a:solidFill>
              </a:rPr>
              <a:t>July</a:t>
            </a:r>
            <a:endParaRPr lang="en-US" dirty="0">
              <a:solidFill>
                <a:srgbClr val="0000FF"/>
              </a:solidFill>
            </a:endParaRPr>
          </a:p>
        </p:txBody>
      </p:sp>
      <p:sp>
        <p:nvSpPr>
          <p:cNvPr id="3" name="CasellaDiTesto 2"/>
          <p:cNvSpPr txBox="1"/>
          <p:nvPr/>
        </p:nvSpPr>
        <p:spPr>
          <a:xfrm>
            <a:off x="5652120" y="1578997"/>
            <a:ext cx="1706108" cy="646331"/>
          </a:xfrm>
          <a:prstGeom prst="rect">
            <a:avLst/>
          </a:prstGeom>
          <a:noFill/>
        </p:spPr>
        <p:txBody>
          <a:bodyPr wrap="none" rtlCol="0">
            <a:spAutoFit/>
          </a:bodyPr>
          <a:lstStyle/>
          <a:p>
            <a:r>
              <a:rPr lang="it-IT" dirty="0" err="1" smtClean="0">
                <a:solidFill>
                  <a:prstClr val="black"/>
                </a:solidFill>
              </a:rPr>
              <a:t>Peak</a:t>
            </a:r>
            <a:r>
              <a:rPr lang="it-IT" dirty="0" smtClean="0">
                <a:solidFill>
                  <a:prstClr val="black"/>
                </a:solidFill>
              </a:rPr>
              <a:t> </a:t>
            </a:r>
            <a:r>
              <a:rPr lang="it-IT" dirty="0" err="1" smtClean="0">
                <a:solidFill>
                  <a:prstClr val="black"/>
                </a:solidFill>
              </a:rPr>
              <a:t>Luminosity</a:t>
            </a:r>
            <a:endParaRPr lang="it-IT" dirty="0" smtClean="0">
              <a:solidFill>
                <a:prstClr val="black"/>
              </a:solidFill>
            </a:endParaRPr>
          </a:p>
          <a:p>
            <a:r>
              <a:rPr lang="it-IT" dirty="0" smtClean="0">
                <a:solidFill>
                  <a:prstClr val="black"/>
                </a:solidFill>
              </a:rPr>
              <a:t>7e33 cm</a:t>
            </a:r>
            <a:r>
              <a:rPr lang="it-IT" baseline="30000" dirty="0" smtClean="0">
                <a:solidFill>
                  <a:prstClr val="black"/>
                </a:solidFill>
              </a:rPr>
              <a:t>-2</a:t>
            </a:r>
            <a:r>
              <a:rPr lang="it-IT" dirty="0" smtClean="0">
                <a:solidFill>
                  <a:prstClr val="black"/>
                </a:solidFill>
              </a:rPr>
              <a:t> sec-1</a:t>
            </a:r>
            <a:endParaRPr lang="en-US" dirty="0">
              <a:solidFill>
                <a:prstClr val="black"/>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6381" y="788503"/>
            <a:ext cx="5638569" cy="5579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5369286" y="3007638"/>
            <a:ext cx="2446504" cy="369332"/>
          </a:xfrm>
          <a:prstGeom prst="rect">
            <a:avLst/>
          </a:prstGeom>
          <a:solidFill>
            <a:srgbClr val="66FFFF"/>
          </a:solidFill>
        </p:spPr>
        <p:txBody>
          <a:bodyPr wrap="none" rtlCol="0">
            <a:spAutoFit/>
          </a:bodyPr>
          <a:lstStyle/>
          <a:p>
            <a:r>
              <a:rPr lang="it-IT" dirty="0" err="1" smtClean="0">
                <a:solidFill>
                  <a:prstClr val="black"/>
                </a:solidFill>
              </a:rPr>
              <a:t>L</a:t>
            </a:r>
            <a:r>
              <a:rPr lang="it-IT" baseline="-25000" dirty="0" err="1" smtClean="0">
                <a:solidFill>
                  <a:prstClr val="black"/>
                </a:solidFill>
              </a:rPr>
              <a:t>peak</a:t>
            </a:r>
            <a:r>
              <a:rPr lang="it-IT" dirty="0" smtClean="0">
                <a:solidFill>
                  <a:prstClr val="black"/>
                </a:solidFill>
              </a:rPr>
              <a:t> = 7.8 10</a:t>
            </a:r>
            <a:r>
              <a:rPr lang="it-IT" baseline="30000" dirty="0" smtClean="0">
                <a:solidFill>
                  <a:prstClr val="black"/>
                </a:solidFill>
              </a:rPr>
              <a:t>33 </a:t>
            </a:r>
            <a:r>
              <a:rPr lang="it-IT" dirty="0" smtClean="0">
                <a:solidFill>
                  <a:prstClr val="black"/>
                </a:solidFill>
              </a:rPr>
              <a:t>cm</a:t>
            </a:r>
            <a:r>
              <a:rPr lang="it-IT" baseline="30000" dirty="0" smtClean="0">
                <a:solidFill>
                  <a:prstClr val="black"/>
                </a:solidFill>
              </a:rPr>
              <a:t>-2 </a:t>
            </a:r>
            <a:r>
              <a:rPr lang="it-IT" dirty="0" smtClean="0">
                <a:solidFill>
                  <a:prstClr val="black"/>
                </a:solidFill>
              </a:rPr>
              <a:t>sec</a:t>
            </a:r>
            <a:r>
              <a:rPr lang="it-IT" baseline="30000" dirty="0" smtClean="0">
                <a:solidFill>
                  <a:prstClr val="black"/>
                </a:solidFill>
              </a:rPr>
              <a:t>-1</a:t>
            </a:r>
            <a:endParaRPr lang="en-US" baseline="30000" dirty="0">
              <a:solidFill>
                <a:prstClr val="black"/>
              </a:solidFill>
            </a:endParaRPr>
          </a:p>
        </p:txBody>
      </p:sp>
      <p:sp>
        <p:nvSpPr>
          <p:cNvPr id="9" name="Segnaposto numero diapositiva 8"/>
          <p:cNvSpPr>
            <a:spLocks noGrp="1"/>
          </p:cNvSpPr>
          <p:nvPr>
            <p:ph type="sldNum" sz="quarter" idx="12"/>
          </p:nvPr>
        </p:nvSpPr>
        <p:spPr/>
        <p:txBody>
          <a:bodyPr/>
          <a:lstStyle/>
          <a:p>
            <a:fld id="{F1773439-07A4-4A00-B0D0-8505F5CF3027}" type="slidenum">
              <a:rPr lang="en-US" smtClean="0">
                <a:solidFill>
                  <a:prstClr val="black">
                    <a:tint val="75000"/>
                  </a:prstClr>
                </a:solidFill>
              </a:rPr>
              <a:pPr/>
              <a:t>44</a:t>
            </a:fld>
            <a:endParaRPr lang="en-US">
              <a:solidFill>
                <a:prstClr val="black">
                  <a:tint val="75000"/>
                </a:prstClr>
              </a:solidFill>
            </a:endParaRPr>
          </a:p>
        </p:txBody>
      </p:sp>
      <p:pic>
        <p:nvPicPr>
          <p:cNvPr id="348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780863"/>
            <a:ext cx="7598439" cy="574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2783835" y="3728824"/>
            <a:ext cx="2585451" cy="646331"/>
          </a:xfrm>
          <a:prstGeom prst="rect">
            <a:avLst/>
          </a:prstGeom>
          <a:noFill/>
        </p:spPr>
        <p:txBody>
          <a:bodyPr wrap="none" rtlCol="0">
            <a:spAutoFit/>
          </a:bodyPr>
          <a:lstStyle/>
          <a:p>
            <a:r>
              <a:rPr lang="en-US" dirty="0" smtClean="0"/>
              <a:t>4 July </a:t>
            </a:r>
          </a:p>
          <a:p>
            <a:r>
              <a:rPr lang="en-US" dirty="0" smtClean="0"/>
              <a:t>Announcement on HIGGS</a:t>
            </a:r>
            <a:endParaRPr lang="en-US" dirty="0"/>
          </a:p>
        </p:txBody>
      </p:sp>
      <p:cxnSp>
        <p:nvCxnSpPr>
          <p:cNvPr id="13" name="Straight Arrow Connector 12"/>
          <p:cNvCxnSpPr/>
          <p:nvPr/>
        </p:nvCxnSpPr>
        <p:spPr>
          <a:xfrm>
            <a:off x="3461793" y="4313800"/>
            <a:ext cx="450262" cy="2466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8804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8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773439-07A4-4A00-B0D0-8505F5CF3027}" type="slidenum">
              <a:rPr lang="en-US" smtClean="0">
                <a:solidFill>
                  <a:prstClr val="black">
                    <a:tint val="75000"/>
                  </a:prstClr>
                </a:solidFill>
              </a:rPr>
              <a:pPr/>
              <a:t>45</a:t>
            </a:fld>
            <a:endParaRPr lang="en-US">
              <a:solidFill>
                <a:prstClr val="black">
                  <a:tint val="75000"/>
                </a:prstClr>
              </a:solidFill>
            </a:endParaRPr>
          </a:p>
        </p:txBody>
      </p:sp>
      <p:sp>
        <p:nvSpPr>
          <p:cNvPr id="4" name="TextBox 3"/>
          <p:cNvSpPr txBox="1"/>
          <p:nvPr/>
        </p:nvSpPr>
        <p:spPr>
          <a:xfrm>
            <a:off x="3347864" y="2996952"/>
            <a:ext cx="2902846" cy="707886"/>
          </a:xfrm>
          <a:prstGeom prst="rect">
            <a:avLst/>
          </a:prstGeom>
          <a:noFill/>
        </p:spPr>
        <p:txBody>
          <a:bodyPr wrap="none" rtlCol="0">
            <a:spAutoFit/>
          </a:bodyPr>
          <a:lstStyle/>
          <a:p>
            <a:r>
              <a:rPr lang="en-US" sz="4000" dirty="0" smtClean="0">
                <a:solidFill>
                  <a:schemeClr val="bg1"/>
                </a:solidFill>
              </a:rPr>
              <a:t>What’s next?</a:t>
            </a:r>
            <a:endParaRPr lang="en-US" sz="4000" dirty="0">
              <a:solidFill>
                <a:schemeClr val="bg1"/>
              </a:solidFill>
            </a:endParaRPr>
          </a:p>
        </p:txBody>
      </p:sp>
    </p:spTree>
    <p:extLst>
      <p:ext uri="{BB962C8B-B14F-4D97-AF65-F5344CB8AC3E}">
        <p14:creationId xmlns:p14="http://schemas.microsoft.com/office/powerpoint/2010/main" val="33058599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solidFill>
                  <a:prstClr val="black">
                    <a:tint val="75000"/>
                  </a:prstClr>
                </a:solidFill>
              </a:rPr>
              <a:t>14/12/12 - C.Biscari - after the talk "High Energy Accelerators" presented at 12/09/12 Krakow – ESG</a:t>
            </a:r>
            <a:endParaRPr lang="en-US">
              <a:solidFill>
                <a:prstClr val="black">
                  <a:tint val="75000"/>
                </a:prstClr>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88408"/>
            <a:ext cx="5754464" cy="263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304" y="2722265"/>
            <a:ext cx="6800850"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760" y="2743845"/>
            <a:ext cx="6779394"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3954" y="2769890"/>
            <a:ext cx="655955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3954" y="2699476"/>
            <a:ext cx="6779890" cy="402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84761" y="2722265"/>
            <a:ext cx="6879084" cy="4013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54536" y="2634151"/>
            <a:ext cx="6989464" cy="41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10109" y="2616862"/>
            <a:ext cx="7028955" cy="417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84761" y="2627190"/>
            <a:ext cx="6891783" cy="4085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7672802" y="1916832"/>
            <a:ext cx="1191352" cy="461665"/>
          </a:xfrm>
          <a:prstGeom prst="rect">
            <a:avLst/>
          </a:prstGeom>
          <a:noFill/>
        </p:spPr>
        <p:txBody>
          <a:bodyPr wrap="none" rtlCol="0">
            <a:spAutoFit/>
          </a:bodyPr>
          <a:lstStyle/>
          <a:p>
            <a:r>
              <a:rPr lang="it-IT" sz="2400" dirty="0" smtClean="0">
                <a:solidFill>
                  <a:prstClr val="white"/>
                </a:solidFill>
              </a:rPr>
              <a:t>X 24000</a:t>
            </a:r>
            <a:endParaRPr lang="en-US" sz="2400" dirty="0">
              <a:solidFill>
                <a:prstClr val="white"/>
              </a:solidFill>
            </a:endParaRPr>
          </a:p>
        </p:txBody>
      </p:sp>
    </p:spTree>
    <p:extLst>
      <p:ext uri="{BB962C8B-B14F-4D97-AF65-F5344CB8AC3E}">
        <p14:creationId xmlns:p14="http://schemas.microsoft.com/office/powerpoint/2010/main" val="319759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7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7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8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8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8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517A"/>
        </a:solidFill>
        <a:effectLst/>
      </p:bgPr>
    </p:bg>
    <p:spTree>
      <p:nvGrpSpPr>
        <p:cNvPr id="1" name=""/>
        <p:cNvGrpSpPr/>
        <p:nvPr/>
      </p:nvGrpSpPr>
      <p:grpSpPr>
        <a:xfrm>
          <a:off x="0" y="0"/>
          <a:ext cx="0" cy="0"/>
          <a:chOff x="0" y="0"/>
          <a:chExt cx="0" cy="0"/>
        </a:xfrm>
      </p:grpSpPr>
      <p:sp>
        <p:nvSpPr>
          <p:cNvPr id="55298" name="Segnaposto piè di pagina 3"/>
          <p:cNvSpPr>
            <a:spLocks noGrp="1"/>
          </p:cNvSpPr>
          <p:nvPr>
            <p:ph type="ftr"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solidFill>
                  <a:srgbClr val="FFF9D5"/>
                </a:solidFill>
              </a:rPr>
              <a:t>21/07/09 Krakow - HEP 2009                                                       C.Biscari - "Accelerators R&amp;D" </a:t>
            </a:r>
          </a:p>
        </p:txBody>
      </p:sp>
      <p:sp>
        <p:nvSpPr>
          <p:cNvPr id="55299" name="Segnaposto numero diapositiva 4"/>
          <p:cNvSpPr>
            <a:spLocks noGrp="1"/>
          </p:cNvSpPr>
          <p:nvPr>
            <p:ph type="sldNum" sz="quarter" idx="11"/>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CB8205B-3F3E-4E7D-B507-9AAF98903A8C}" type="slidenum">
              <a:rPr lang="it-IT">
                <a:solidFill>
                  <a:srgbClr val="000000"/>
                </a:solidFill>
              </a:rPr>
              <a:pPr eaLnBrk="1" hangingPunct="1"/>
              <a:t>47</a:t>
            </a:fld>
            <a:endParaRPr lang="it-IT">
              <a:solidFill>
                <a:srgbClr val="000000"/>
              </a:solidFill>
            </a:endParaRPr>
          </a:p>
        </p:txBody>
      </p:sp>
      <p:pic>
        <p:nvPicPr>
          <p:cNvPr id="5530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1663" y="2309813"/>
            <a:ext cx="6002337" cy="4548187"/>
          </a:xfrm>
          <a:prstGeom prst="rect">
            <a:avLst/>
          </a:prstGeom>
          <a:noFill/>
          <a:ln w="9525">
            <a:solidFill>
              <a:srgbClr val="00C0B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1" name="Rectangle 2"/>
          <p:cNvSpPr>
            <a:spLocks noGrp="1" noChangeArrowheads="1"/>
          </p:cNvSpPr>
          <p:nvPr>
            <p:ph type="title"/>
          </p:nvPr>
        </p:nvSpPr>
        <p:spPr>
          <a:xfrm>
            <a:off x="1689100" y="0"/>
            <a:ext cx="5524500" cy="809625"/>
          </a:xfrm>
        </p:spPr>
        <p:txBody>
          <a:bodyPr/>
          <a:lstStyle/>
          <a:p>
            <a:pPr eaLnBrk="1" hangingPunct="1"/>
            <a:r>
              <a:rPr lang="it-IT" smtClean="0">
                <a:solidFill>
                  <a:schemeClr val="bg1"/>
                </a:solidFill>
              </a:rPr>
              <a:t>HIGH FIELD MAGNETS</a:t>
            </a:r>
          </a:p>
        </p:txBody>
      </p:sp>
      <p:sp>
        <p:nvSpPr>
          <p:cNvPr id="55302" name="Text Box 4"/>
          <p:cNvSpPr txBox="1">
            <a:spLocks noChangeArrowheads="1"/>
          </p:cNvSpPr>
          <p:nvPr/>
        </p:nvSpPr>
        <p:spPr bwMode="auto">
          <a:xfrm>
            <a:off x="1079500" y="2741613"/>
            <a:ext cx="1517650" cy="1196975"/>
          </a:xfrm>
          <a:prstGeom prst="rect">
            <a:avLst/>
          </a:prstGeom>
          <a:noFill/>
          <a:ln w="9525">
            <a:solidFill>
              <a:srgbClr val="CC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it-IT" sz="2400" b="1" smtClean="0">
                <a:solidFill>
                  <a:srgbClr val="CCFFCC"/>
                </a:solidFill>
              </a:rPr>
              <a:t>SLHC</a:t>
            </a:r>
          </a:p>
          <a:p>
            <a:pPr algn="ctr" eaLnBrk="1" fontAlgn="base" hangingPunct="1">
              <a:spcBef>
                <a:spcPct val="0"/>
              </a:spcBef>
              <a:spcAft>
                <a:spcPct val="0"/>
              </a:spcAft>
            </a:pPr>
            <a:r>
              <a:rPr lang="it-IT" sz="2400" smtClean="0">
                <a:solidFill>
                  <a:srgbClr val="CCFFCC"/>
                </a:solidFill>
              </a:rPr>
              <a:t>Higher L</a:t>
            </a:r>
          </a:p>
          <a:p>
            <a:pPr algn="ctr" eaLnBrk="1" fontAlgn="base" hangingPunct="1">
              <a:spcBef>
                <a:spcPct val="0"/>
              </a:spcBef>
              <a:spcAft>
                <a:spcPct val="0"/>
              </a:spcAft>
            </a:pPr>
            <a:r>
              <a:rPr lang="it-IT" sz="2400" smtClean="0">
                <a:solidFill>
                  <a:srgbClr val="CCFFCC"/>
                </a:solidFill>
              </a:rPr>
              <a:t>10</a:t>
            </a:r>
            <a:r>
              <a:rPr lang="it-IT" sz="2400" baseline="30000" smtClean="0">
                <a:solidFill>
                  <a:srgbClr val="CCFFCC"/>
                </a:solidFill>
              </a:rPr>
              <a:t>35</a:t>
            </a:r>
          </a:p>
        </p:txBody>
      </p:sp>
      <p:sp>
        <p:nvSpPr>
          <p:cNvPr id="55303" name="Line 5"/>
          <p:cNvSpPr>
            <a:spLocks noChangeShapeType="1"/>
          </p:cNvSpPr>
          <p:nvPr/>
        </p:nvSpPr>
        <p:spPr bwMode="auto">
          <a:xfrm flipH="1">
            <a:off x="1854200" y="1651000"/>
            <a:ext cx="0" cy="990600"/>
          </a:xfrm>
          <a:prstGeom prst="line">
            <a:avLst/>
          </a:prstGeom>
          <a:noFill/>
          <a:ln w="57150">
            <a:solidFill>
              <a:srgbClr val="CC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55304" name="Line 7"/>
          <p:cNvSpPr>
            <a:spLocks noChangeShapeType="1"/>
          </p:cNvSpPr>
          <p:nvPr/>
        </p:nvSpPr>
        <p:spPr bwMode="auto">
          <a:xfrm>
            <a:off x="1854200" y="3987800"/>
            <a:ext cx="12700" cy="787400"/>
          </a:xfrm>
          <a:prstGeom prst="line">
            <a:avLst/>
          </a:prstGeom>
          <a:noFill/>
          <a:ln w="57150">
            <a:solidFill>
              <a:srgbClr val="CC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55305" name="Line 9"/>
          <p:cNvSpPr>
            <a:spLocks noChangeShapeType="1"/>
          </p:cNvSpPr>
          <p:nvPr/>
        </p:nvSpPr>
        <p:spPr bwMode="auto">
          <a:xfrm>
            <a:off x="2425700" y="1524000"/>
            <a:ext cx="1346200" cy="889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55306" name="Text Box 15"/>
          <p:cNvSpPr txBox="1">
            <a:spLocks noChangeArrowheads="1"/>
          </p:cNvSpPr>
          <p:nvPr/>
        </p:nvSpPr>
        <p:spPr bwMode="auto">
          <a:xfrm>
            <a:off x="682625" y="879475"/>
            <a:ext cx="2809875" cy="588963"/>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it-IT" sz="3200" smtClean="0">
                <a:solidFill>
                  <a:srgbClr val="FFFF00"/>
                </a:solidFill>
              </a:rPr>
              <a:t>LHC upgrades</a:t>
            </a:r>
          </a:p>
        </p:txBody>
      </p:sp>
      <p:sp>
        <p:nvSpPr>
          <p:cNvPr id="55307" name="Text Box 16"/>
          <p:cNvSpPr txBox="1">
            <a:spLocks noChangeArrowheads="1"/>
          </p:cNvSpPr>
          <p:nvPr/>
        </p:nvSpPr>
        <p:spPr bwMode="auto">
          <a:xfrm>
            <a:off x="3806825" y="1004888"/>
            <a:ext cx="2179638" cy="11969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it-IT" sz="2400" b="1" smtClean="0">
                <a:solidFill>
                  <a:srgbClr val="FF0000"/>
                </a:solidFill>
              </a:rPr>
              <a:t>DLHC</a:t>
            </a:r>
          </a:p>
          <a:p>
            <a:pPr algn="ctr" eaLnBrk="1" fontAlgn="base" hangingPunct="1">
              <a:spcBef>
                <a:spcPct val="0"/>
              </a:spcBef>
              <a:spcAft>
                <a:spcPct val="0"/>
              </a:spcAft>
            </a:pPr>
            <a:r>
              <a:rPr lang="it-IT" sz="2400" smtClean="0">
                <a:solidFill>
                  <a:srgbClr val="FF0000"/>
                </a:solidFill>
              </a:rPr>
              <a:t>Double energy</a:t>
            </a:r>
          </a:p>
          <a:p>
            <a:pPr algn="ctr" eaLnBrk="1" fontAlgn="base" hangingPunct="1">
              <a:spcBef>
                <a:spcPct val="0"/>
              </a:spcBef>
              <a:spcAft>
                <a:spcPct val="0"/>
              </a:spcAft>
            </a:pPr>
            <a:r>
              <a:rPr lang="it-IT" sz="2400" smtClean="0">
                <a:solidFill>
                  <a:srgbClr val="FF0000"/>
                </a:solidFill>
              </a:rPr>
              <a:t>E</a:t>
            </a:r>
            <a:r>
              <a:rPr lang="it-IT" sz="2400" baseline="-25000" smtClean="0">
                <a:solidFill>
                  <a:srgbClr val="FF0000"/>
                </a:solidFill>
              </a:rPr>
              <a:t>cm</a:t>
            </a:r>
            <a:r>
              <a:rPr lang="it-IT" sz="2400" smtClean="0">
                <a:solidFill>
                  <a:srgbClr val="FF0000"/>
                </a:solidFill>
              </a:rPr>
              <a:t> = 28 T</a:t>
            </a:r>
          </a:p>
        </p:txBody>
      </p:sp>
      <p:sp>
        <p:nvSpPr>
          <p:cNvPr id="55308" name="Text Box 17"/>
          <p:cNvSpPr txBox="1">
            <a:spLocks noChangeArrowheads="1"/>
          </p:cNvSpPr>
          <p:nvPr/>
        </p:nvSpPr>
        <p:spPr bwMode="auto">
          <a:xfrm>
            <a:off x="898525" y="4924425"/>
            <a:ext cx="1920875" cy="466725"/>
          </a:xfrm>
          <a:prstGeom prst="rect">
            <a:avLst/>
          </a:prstGeom>
          <a:noFill/>
          <a:ln w="9525">
            <a:solidFill>
              <a:srgbClr val="CC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it-IT" sz="2400" smtClean="0">
                <a:solidFill>
                  <a:srgbClr val="CCFFCC"/>
                </a:solidFill>
              </a:rPr>
              <a:t>Low </a:t>
            </a:r>
            <a:r>
              <a:rPr lang="it-IT" sz="2400" smtClean="0">
                <a:solidFill>
                  <a:srgbClr val="CCFFCC"/>
                </a:solidFill>
                <a:latin typeface="Symbol" pitchFamily="18" charset="2"/>
              </a:rPr>
              <a:t>b</a:t>
            </a:r>
            <a:r>
              <a:rPr lang="it-IT" sz="2400" smtClean="0">
                <a:solidFill>
                  <a:srgbClr val="CCFFCC"/>
                </a:solidFill>
              </a:rPr>
              <a:t> quads</a:t>
            </a:r>
          </a:p>
        </p:txBody>
      </p:sp>
      <p:sp>
        <p:nvSpPr>
          <p:cNvPr id="55309" name="Text Box 18"/>
          <p:cNvSpPr txBox="1">
            <a:spLocks noChangeArrowheads="1"/>
          </p:cNvSpPr>
          <p:nvPr/>
        </p:nvSpPr>
        <p:spPr bwMode="auto">
          <a:xfrm>
            <a:off x="7337425" y="1398588"/>
            <a:ext cx="1212850" cy="4667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it-IT" sz="2400" smtClean="0">
                <a:solidFill>
                  <a:srgbClr val="FF0000"/>
                </a:solidFill>
              </a:rPr>
              <a:t>Dipoles</a:t>
            </a:r>
          </a:p>
        </p:txBody>
      </p:sp>
      <p:sp>
        <p:nvSpPr>
          <p:cNvPr id="55310" name="Line 19"/>
          <p:cNvSpPr>
            <a:spLocks noChangeShapeType="1"/>
          </p:cNvSpPr>
          <p:nvPr/>
        </p:nvSpPr>
        <p:spPr bwMode="auto">
          <a:xfrm flipV="1">
            <a:off x="6426200" y="1600200"/>
            <a:ext cx="838200" cy="127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29133871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a:xfrm>
            <a:off x="179512" y="6356350"/>
            <a:ext cx="8712968" cy="365125"/>
          </a:xfrm>
        </p:spPr>
        <p:txBody>
          <a:bodyPr/>
          <a:lstStyle/>
          <a:p>
            <a:r>
              <a:rPr lang="en-US" smtClean="0">
                <a:solidFill>
                  <a:prstClr val="black">
                    <a:tint val="75000"/>
                  </a:prstClr>
                </a:solidFill>
              </a:rPr>
              <a:t>Accelerator Physics – C. Biscari </a:t>
            </a:r>
            <a:endParaRPr lang="en-US" dirty="0">
              <a:solidFill>
                <a:prstClr val="black">
                  <a:tint val="75000"/>
                </a:prstClr>
              </a:solidFill>
            </a:endParaRPr>
          </a:p>
        </p:txBody>
      </p:sp>
      <p:sp>
        <p:nvSpPr>
          <p:cNvPr id="3" name="CasellaDiTesto 2"/>
          <p:cNvSpPr txBox="1"/>
          <p:nvPr/>
        </p:nvSpPr>
        <p:spPr>
          <a:xfrm>
            <a:off x="25524" y="762382"/>
            <a:ext cx="9042754" cy="1292662"/>
          </a:xfrm>
          <a:prstGeom prst="rect">
            <a:avLst/>
          </a:prstGeom>
          <a:solidFill>
            <a:schemeClr val="accent4">
              <a:lumMod val="75000"/>
            </a:schemeClr>
          </a:solidFill>
        </p:spPr>
        <p:txBody>
          <a:bodyPr wrap="square" rtlCol="0">
            <a:spAutoFit/>
          </a:bodyPr>
          <a:lstStyle/>
          <a:p>
            <a:r>
              <a:rPr lang="en-US" sz="2000" dirty="0">
                <a:solidFill>
                  <a:prstClr val="white">
                    <a:lumMod val="95000"/>
                  </a:prstClr>
                </a:solidFill>
              </a:rPr>
              <a:t>R&amp;D started in view of </a:t>
            </a:r>
            <a:r>
              <a:rPr lang="en-US" sz="2000" dirty="0" smtClean="0">
                <a:solidFill>
                  <a:prstClr val="white">
                    <a:lumMod val="95000"/>
                  </a:prstClr>
                </a:solidFill>
              </a:rPr>
              <a:t>VLHC and ITER - </a:t>
            </a:r>
            <a:r>
              <a:rPr lang="it-IT" sz="2000" dirty="0" smtClean="0">
                <a:solidFill>
                  <a:prstClr val="white">
                    <a:lumMod val="95000"/>
                  </a:prstClr>
                </a:solidFill>
              </a:rPr>
              <a:t>Multi </a:t>
            </a:r>
            <a:r>
              <a:rPr lang="it-IT" sz="2000" dirty="0" err="1" smtClean="0">
                <a:solidFill>
                  <a:prstClr val="white">
                    <a:lumMod val="95000"/>
                  </a:prstClr>
                </a:solidFill>
              </a:rPr>
              <a:t>Labs</a:t>
            </a:r>
            <a:r>
              <a:rPr lang="it-IT" sz="2000" dirty="0" smtClean="0">
                <a:solidFill>
                  <a:prstClr val="white">
                    <a:lumMod val="95000"/>
                  </a:prstClr>
                </a:solidFill>
              </a:rPr>
              <a:t>  and Industrial </a:t>
            </a:r>
            <a:r>
              <a:rPr lang="it-IT" sz="2000" dirty="0" err="1" smtClean="0">
                <a:solidFill>
                  <a:prstClr val="white">
                    <a:lumMod val="95000"/>
                  </a:prstClr>
                </a:solidFill>
              </a:rPr>
              <a:t>Collaborations</a:t>
            </a:r>
            <a:endParaRPr lang="it-IT" sz="2000" dirty="0" smtClean="0">
              <a:solidFill>
                <a:prstClr val="white">
                  <a:lumMod val="95000"/>
                </a:prstClr>
              </a:solidFill>
            </a:endParaRPr>
          </a:p>
          <a:p>
            <a:r>
              <a:rPr lang="it-IT" sz="2000" dirty="0" err="1" smtClean="0">
                <a:solidFill>
                  <a:prstClr val="white">
                    <a:lumMod val="95000"/>
                  </a:prstClr>
                </a:solidFill>
              </a:rPr>
              <a:t>examples</a:t>
            </a:r>
            <a:r>
              <a:rPr lang="it-IT" sz="2000" dirty="0" smtClean="0">
                <a:solidFill>
                  <a:prstClr val="white">
                    <a:lumMod val="95000"/>
                  </a:prstClr>
                </a:solidFill>
              </a:rPr>
              <a:t>: LARP – BNL-FNAL-LBNL-SLAC (</a:t>
            </a:r>
            <a:r>
              <a:rPr lang="it-IT" sz="2000" dirty="0" err="1">
                <a:solidFill>
                  <a:prstClr val="white">
                    <a:lumMod val="95000"/>
                  </a:prstClr>
                </a:solidFill>
              </a:rPr>
              <a:t>prototype</a:t>
            </a:r>
            <a:r>
              <a:rPr lang="it-IT" sz="2000" dirty="0">
                <a:solidFill>
                  <a:prstClr val="white">
                    <a:lumMod val="95000"/>
                  </a:prstClr>
                </a:solidFill>
              </a:rPr>
              <a:t> for 2012)</a:t>
            </a:r>
          </a:p>
          <a:p>
            <a:r>
              <a:rPr lang="it-IT" sz="2000" dirty="0" smtClean="0">
                <a:solidFill>
                  <a:prstClr val="white">
                    <a:lumMod val="95000"/>
                  </a:prstClr>
                </a:solidFill>
              </a:rPr>
              <a:t>FRESCA </a:t>
            </a:r>
            <a:r>
              <a:rPr lang="it-IT" sz="2000" dirty="0">
                <a:solidFill>
                  <a:prstClr val="white">
                    <a:lumMod val="95000"/>
                  </a:prstClr>
                </a:solidFill>
              </a:rPr>
              <a:t>-  </a:t>
            </a:r>
            <a:r>
              <a:rPr lang="it-IT" sz="2000" dirty="0" err="1">
                <a:solidFill>
                  <a:prstClr val="white">
                    <a:lumMod val="95000"/>
                  </a:prstClr>
                </a:solidFill>
              </a:rPr>
              <a:t>EuCARD</a:t>
            </a:r>
            <a:r>
              <a:rPr lang="it-IT" sz="2000" dirty="0">
                <a:solidFill>
                  <a:prstClr val="white">
                    <a:lumMod val="95000"/>
                  </a:prstClr>
                </a:solidFill>
              </a:rPr>
              <a:t> WP7 – 12 </a:t>
            </a:r>
            <a:r>
              <a:rPr lang="it-IT" sz="2000" dirty="0" err="1" smtClean="0">
                <a:solidFill>
                  <a:prstClr val="white">
                    <a:lumMod val="95000"/>
                  </a:prstClr>
                </a:solidFill>
              </a:rPr>
              <a:t>Institutes</a:t>
            </a:r>
            <a:r>
              <a:rPr lang="it-IT" sz="2000" dirty="0" smtClean="0">
                <a:solidFill>
                  <a:prstClr val="white">
                    <a:lumMod val="95000"/>
                  </a:prstClr>
                </a:solidFill>
              </a:rPr>
              <a:t>  - </a:t>
            </a:r>
            <a:r>
              <a:rPr lang="it-IT" dirty="0" err="1" smtClean="0">
                <a:solidFill>
                  <a:prstClr val="white">
                    <a:lumMod val="95000"/>
                  </a:prstClr>
                </a:solidFill>
              </a:rPr>
              <a:t>main</a:t>
            </a:r>
            <a:r>
              <a:rPr lang="it-IT" dirty="0" smtClean="0">
                <a:solidFill>
                  <a:prstClr val="white">
                    <a:lumMod val="95000"/>
                  </a:prstClr>
                </a:solidFill>
              </a:rPr>
              <a:t> </a:t>
            </a:r>
            <a:r>
              <a:rPr lang="it-IT" dirty="0" err="1" smtClean="0">
                <a:solidFill>
                  <a:prstClr val="white">
                    <a:lumMod val="95000"/>
                  </a:prstClr>
                </a:solidFill>
              </a:rPr>
              <a:t>involvement</a:t>
            </a:r>
            <a:r>
              <a:rPr lang="it-IT" dirty="0" smtClean="0">
                <a:solidFill>
                  <a:prstClr val="white">
                    <a:lumMod val="95000"/>
                  </a:prstClr>
                </a:solidFill>
              </a:rPr>
              <a:t> from CERN, FERMILAB, LBNL, BNL, KEK</a:t>
            </a:r>
          </a:p>
        </p:txBody>
      </p:sp>
      <p:sp>
        <p:nvSpPr>
          <p:cNvPr id="4" name="CasellaDiTesto 3"/>
          <p:cNvSpPr txBox="1"/>
          <p:nvPr/>
        </p:nvSpPr>
        <p:spPr>
          <a:xfrm>
            <a:off x="1779588" y="167690"/>
            <a:ext cx="5138971" cy="584775"/>
          </a:xfrm>
          <a:prstGeom prst="rect">
            <a:avLst/>
          </a:prstGeom>
          <a:noFill/>
        </p:spPr>
        <p:txBody>
          <a:bodyPr wrap="none" rtlCol="0">
            <a:spAutoFit/>
          </a:bodyPr>
          <a:lstStyle/>
          <a:p>
            <a:r>
              <a:rPr lang="it-IT" sz="3200" dirty="0" smtClean="0">
                <a:solidFill>
                  <a:srgbClr val="FFFF00"/>
                </a:solidFill>
              </a:rPr>
              <a:t>R&amp;D on high </a:t>
            </a:r>
            <a:r>
              <a:rPr lang="it-IT" sz="3200" dirty="0" err="1" smtClean="0">
                <a:solidFill>
                  <a:srgbClr val="FFFF00"/>
                </a:solidFill>
              </a:rPr>
              <a:t>field</a:t>
            </a:r>
            <a:r>
              <a:rPr lang="it-IT" sz="3200" dirty="0" smtClean="0">
                <a:solidFill>
                  <a:srgbClr val="FFFF00"/>
                </a:solidFill>
              </a:rPr>
              <a:t> SC </a:t>
            </a:r>
            <a:r>
              <a:rPr lang="it-IT" sz="3200" dirty="0" err="1" smtClean="0">
                <a:solidFill>
                  <a:srgbClr val="FFFF00"/>
                </a:solidFill>
              </a:rPr>
              <a:t>magnets</a:t>
            </a:r>
            <a:endParaRPr lang="it-IT" sz="3200" dirty="0" smtClean="0">
              <a:solidFill>
                <a:srgbClr val="FFFF00"/>
              </a:solidFill>
            </a:endParaRPr>
          </a:p>
        </p:txBody>
      </p:sp>
      <p:graphicFrame>
        <p:nvGraphicFramePr>
          <p:cNvPr id="5" name="Diagramma 4"/>
          <p:cNvGraphicFramePr/>
          <p:nvPr>
            <p:extLst>
              <p:ext uri="{D42A27DB-BD31-4B8C-83A1-F6EECF244321}">
                <p14:modId xmlns:p14="http://schemas.microsoft.com/office/powerpoint/2010/main" val="2761815595"/>
              </p:ext>
            </p:extLst>
          </p:nvPr>
        </p:nvGraphicFramePr>
        <p:xfrm>
          <a:off x="395536" y="2204865"/>
          <a:ext cx="7896200"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Date Placeholder 5"/>
          <p:cNvSpPr>
            <a:spLocks noGrp="1"/>
          </p:cNvSpPr>
          <p:nvPr>
            <p:ph type="dt" sz="half" idx="10"/>
          </p:nvPr>
        </p:nvSpPr>
        <p:spPr>
          <a:xfrm>
            <a:off x="457199" y="6356350"/>
            <a:ext cx="4089701" cy="365125"/>
          </a:xfrm>
        </p:spPr>
        <p:txBody>
          <a:bodyPr/>
          <a:lstStyle/>
          <a:p>
            <a:r>
              <a:rPr lang="en-US" smtClean="0">
                <a:solidFill>
                  <a:prstClr val="black">
                    <a:tint val="75000"/>
                  </a:prstClr>
                </a:solidFill>
              </a:rPr>
              <a:t>Taller de Altas Energias – Benasque - 17/09/2013</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1773439-07A4-4A00-B0D0-8505F5CF3027}" type="slidenum">
              <a:rPr lang="en-US" smtClean="0">
                <a:solidFill>
                  <a:prstClr val="black">
                    <a:tint val="75000"/>
                  </a:prstClr>
                </a:solidFill>
              </a:rPr>
              <a:pPr/>
              <a:t>48</a:t>
            </a:fld>
            <a:endParaRPr lang="en-US">
              <a:solidFill>
                <a:prstClr val="black">
                  <a:tint val="75000"/>
                </a:prstClr>
              </a:solidFill>
            </a:endParaRPr>
          </a:p>
        </p:txBody>
      </p:sp>
    </p:spTree>
    <p:extLst>
      <p:ext uri="{BB962C8B-B14F-4D97-AF65-F5344CB8AC3E}">
        <p14:creationId xmlns:p14="http://schemas.microsoft.com/office/powerpoint/2010/main" val="12756285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00009E"/>
            </a:gs>
            <a:gs pos="36000">
              <a:srgbClr val="091179"/>
            </a:gs>
            <a:gs pos="99000">
              <a:srgbClr val="08093E"/>
            </a:gs>
          </a:gsLst>
          <a:lin ang="5400000" scaled="0"/>
          <a:tileRect/>
        </a:gradFill>
        <a:effectLst/>
      </p:bgPr>
    </p:bg>
    <p:spTree>
      <p:nvGrpSpPr>
        <p:cNvPr id="1" name=""/>
        <p:cNvGrpSpPr/>
        <p:nvPr/>
      </p:nvGrpSpPr>
      <p:grpSpPr>
        <a:xfrm>
          <a:off x="0" y="0"/>
          <a:ext cx="0" cy="0"/>
          <a:chOff x="0" y="0"/>
          <a:chExt cx="0" cy="0"/>
        </a:xfrm>
      </p:grpSpPr>
      <p:pic>
        <p:nvPicPr>
          <p:cNvPr id="6146" name="Picture 2" descr="http://magnet.fsu.edu/~lee/plot/JeProg-093011_946x685_256c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953" y="203258"/>
            <a:ext cx="7637047" cy="5529998"/>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18358" y="5825589"/>
            <a:ext cx="8190656" cy="923330"/>
          </a:xfrm>
          <a:prstGeom prst="rect">
            <a:avLst/>
          </a:prstGeom>
        </p:spPr>
        <p:txBody>
          <a:bodyPr wrap="square">
            <a:spAutoFit/>
          </a:bodyPr>
          <a:lstStyle/>
          <a:p>
            <a:r>
              <a:rPr lang="en-US" dirty="0" smtClean="0">
                <a:solidFill>
                  <a:prstClr val="white"/>
                </a:solidFill>
              </a:rPr>
              <a:t>Nb</a:t>
            </a:r>
            <a:r>
              <a:rPr lang="en-US" baseline="-25000" dirty="0" smtClean="0">
                <a:solidFill>
                  <a:prstClr val="white"/>
                </a:solidFill>
              </a:rPr>
              <a:t>3</a:t>
            </a:r>
            <a:r>
              <a:rPr lang="en-US" dirty="0" smtClean="0">
                <a:solidFill>
                  <a:prstClr val="white"/>
                </a:solidFill>
              </a:rPr>
              <a:t>Sn </a:t>
            </a:r>
            <a:r>
              <a:rPr lang="en-US" dirty="0">
                <a:solidFill>
                  <a:prstClr val="white"/>
                </a:solidFill>
              </a:rPr>
              <a:t>performance is influenced by mechanical stress </a:t>
            </a:r>
            <a:r>
              <a:rPr lang="en-US" dirty="0" smtClean="0">
                <a:solidFill>
                  <a:prstClr val="white"/>
                </a:solidFill>
              </a:rPr>
              <a:t>and strain: brittle if &gt; 15 T </a:t>
            </a:r>
            <a:endParaRPr lang="en-US" dirty="0">
              <a:solidFill>
                <a:prstClr val="white"/>
              </a:solidFill>
            </a:endParaRPr>
          </a:p>
          <a:p>
            <a:r>
              <a:rPr lang="en-US" dirty="0">
                <a:solidFill>
                  <a:prstClr val="white"/>
                </a:solidFill>
              </a:rPr>
              <a:t>&gt;20T : </a:t>
            </a:r>
            <a:r>
              <a:rPr lang="en-US" dirty="0" smtClean="0">
                <a:solidFill>
                  <a:prstClr val="white"/>
                </a:solidFill>
              </a:rPr>
              <a:t>HTS, fundamental and costly R&amp;D, limited unit length </a:t>
            </a:r>
            <a:endParaRPr lang="en-US" dirty="0">
              <a:solidFill>
                <a:prstClr val="white"/>
              </a:solidFill>
            </a:endParaRPr>
          </a:p>
          <a:p>
            <a:endParaRPr lang="en-US" dirty="0">
              <a:solidFill>
                <a:prstClr val="white"/>
              </a:solidFill>
            </a:endParaRPr>
          </a:p>
        </p:txBody>
      </p:sp>
      <p:sp>
        <p:nvSpPr>
          <p:cNvPr id="4" name="CasellaDiTesto 3"/>
          <p:cNvSpPr txBox="1"/>
          <p:nvPr/>
        </p:nvSpPr>
        <p:spPr>
          <a:xfrm rot="19410366">
            <a:off x="486096" y="4262187"/>
            <a:ext cx="1223412" cy="707886"/>
          </a:xfrm>
          <a:prstGeom prst="rect">
            <a:avLst/>
          </a:prstGeom>
          <a:solidFill>
            <a:srgbClr val="FFFF00"/>
          </a:solidFill>
        </p:spPr>
        <p:txBody>
          <a:bodyPr wrap="none" rtlCol="0">
            <a:spAutoFit/>
          </a:bodyPr>
          <a:lstStyle/>
          <a:p>
            <a:r>
              <a:rPr lang="it-IT" sz="4000" dirty="0" smtClean="0">
                <a:solidFill>
                  <a:prstClr val="black"/>
                </a:solidFill>
              </a:rPr>
              <a:t>2012</a:t>
            </a:r>
            <a:endParaRPr lang="en-US" sz="2800" dirty="0">
              <a:solidFill>
                <a:prstClr val="black"/>
              </a:solidFill>
            </a:endParaRPr>
          </a:p>
        </p:txBody>
      </p:sp>
      <p:sp>
        <p:nvSpPr>
          <p:cNvPr id="5" name="CasellaDiTesto 4"/>
          <p:cNvSpPr txBox="1"/>
          <p:nvPr/>
        </p:nvSpPr>
        <p:spPr>
          <a:xfrm>
            <a:off x="7986718" y="5148481"/>
            <a:ext cx="894797" cy="584775"/>
          </a:xfrm>
          <a:prstGeom prst="rect">
            <a:avLst/>
          </a:prstGeom>
          <a:solidFill>
            <a:srgbClr val="FFFF00"/>
          </a:solidFill>
          <a:ln>
            <a:solidFill>
              <a:srgbClr val="C00000"/>
            </a:solidFill>
          </a:ln>
        </p:spPr>
        <p:txBody>
          <a:bodyPr wrap="none" rtlCol="0">
            <a:spAutoFit/>
          </a:bodyPr>
          <a:lstStyle/>
          <a:p>
            <a:r>
              <a:rPr lang="it-IT" sz="3200" dirty="0" smtClean="0">
                <a:solidFill>
                  <a:prstClr val="black"/>
                </a:solidFill>
              </a:rPr>
              <a:t>45 T</a:t>
            </a:r>
            <a:endParaRPr lang="en-US" sz="3200" dirty="0">
              <a:solidFill>
                <a:prstClr val="black"/>
              </a:solidFill>
            </a:endParaRPr>
          </a:p>
        </p:txBody>
      </p:sp>
      <p:sp>
        <p:nvSpPr>
          <p:cNvPr id="6" name="Rettangolo 5"/>
          <p:cNvSpPr/>
          <p:nvPr/>
        </p:nvSpPr>
        <p:spPr>
          <a:xfrm>
            <a:off x="7057906" y="6287254"/>
            <a:ext cx="1912511" cy="369332"/>
          </a:xfrm>
          <a:prstGeom prst="rect">
            <a:avLst/>
          </a:prstGeom>
        </p:spPr>
        <p:txBody>
          <a:bodyPr wrap="none">
            <a:spAutoFit/>
          </a:bodyPr>
          <a:lstStyle/>
          <a:p>
            <a:r>
              <a:rPr lang="en-US" dirty="0" err="1" smtClean="0">
                <a:solidFill>
                  <a:prstClr val="white">
                    <a:lumMod val="50000"/>
                  </a:prstClr>
                </a:solidFill>
              </a:rPr>
              <a:t>Nakamoto</a:t>
            </a:r>
            <a:r>
              <a:rPr lang="en-US" dirty="0" smtClean="0">
                <a:solidFill>
                  <a:prstClr val="white">
                    <a:lumMod val="50000"/>
                  </a:prstClr>
                </a:solidFill>
              </a:rPr>
              <a:t>, </a:t>
            </a:r>
            <a:r>
              <a:rPr lang="en-US" dirty="0">
                <a:solidFill>
                  <a:prstClr val="white">
                    <a:lumMod val="50000"/>
                  </a:prstClr>
                </a:solidFill>
              </a:rPr>
              <a:t>IPAC12</a:t>
            </a:r>
          </a:p>
        </p:txBody>
      </p:sp>
      <p:sp>
        <p:nvSpPr>
          <p:cNvPr id="9" name="Text Box 492"/>
          <p:cNvSpPr txBox="1">
            <a:spLocks noChangeArrowheads="1"/>
          </p:cNvSpPr>
          <p:nvPr/>
        </p:nvSpPr>
        <p:spPr bwMode="auto">
          <a:xfrm>
            <a:off x="179512" y="34189"/>
            <a:ext cx="7239000" cy="338137"/>
          </a:xfrm>
          <a:prstGeom prst="rect">
            <a:avLst/>
          </a:prstGeom>
          <a:solidFill>
            <a:srgbClr val="92D05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algn="ctr" eaLnBrk="0" fontAlgn="base" hangingPunct="0">
              <a:spcBef>
                <a:spcPct val="0"/>
              </a:spcBef>
              <a:spcAft>
                <a:spcPct val="0"/>
              </a:spcAft>
              <a:defRPr sz="2000">
                <a:solidFill>
                  <a:schemeClr val="tx1"/>
                </a:solidFill>
                <a:latin typeface="Arial" pitchFamily="34" charset="0"/>
              </a:defRPr>
            </a:lvl6pPr>
            <a:lvl7pPr marL="2971800" indent="-228600" algn="ctr" eaLnBrk="0" fontAlgn="base" hangingPunct="0">
              <a:spcBef>
                <a:spcPct val="0"/>
              </a:spcBef>
              <a:spcAft>
                <a:spcPct val="0"/>
              </a:spcAft>
              <a:defRPr sz="2000">
                <a:solidFill>
                  <a:schemeClr val="tx1"/>
                </a:solidFill>
                <a:latin typeface="Arial" pitchFamily="34" charset="0"/>
              </a:defRPr>
            </a:lvl7pPr>
            <a:lvl8pPr marL="3429000" indent="-228600" algn="ctr" eaLnBrk="0" fontAlgn="base" hangingPunct="0">
              <a:spcBef>
                <a:spcPct val="0"/>
              </a:spcBef>
              <a:spcAft>
                <a:spcPct val="0"/>
              </a:spcAft>
              <a:defRPr sz="2000">
                <a:solidFill>
                  <a:schemeClr val="tx1"/>
                </a:solidFill>
                <a:latin typeface="Arial" pitchFamily="34" charset="0"/>
              </a:defRPr>
            </a:lvl8pPr>
            <a:lvl9pPr marL="3886200" indent="-228600" algn="ctr" eaLnBrk="0" fontAlgn="base" hangingPunct="0">
              <a:spcBef>
                <a:spcPct val="0"/>
              </a:spcBef>
              <a:spcAft>
                <a:spcPct val="0"/>
              </a:spcAft>
              <a:defRPr sz="2000">
                <a:solidFill>
                  <a:schemeClr val="tx1"/>
                </a:solidFill>
                <a:latin typeface="Arial" pitchFamily="34" charset="0"/>
              </a:defRPr>
            </a:lvl9pPr>
          </a:lstStyle>
          <a:p>
            <a:pPr>
              <a:spcBef>
                <a:spcPct val="50000"/>
              </a:spcBef>
            </a:pPr>
            <a:r>
              <a:rPr lang="en-US" sz="1600" dirty="0">
                <a:solidFill>
                  <a:prstClr val="black"/>
                </a:solidFill>
              </a:rPr>
              <a:t>Plot maintained by Peter Lee at: http://magnet.fsu.edu/~lee/plot/plot.htm </a:t>
            </a:r>
          </a:p>
        </p:txBody>
      </p:sp>
      <p:sp>
        <p:nvSpPr>
          <p:cNvPr id="2" name="Segnaposto piè di pagina 1"/>
          <p:cNvSpPr>
            <a:spLocks noGrp="1"/>
          </p:cNvSpPr>
          <p:nvPr>
            <p:ph type="ftr" sz="quarter" idx="11"/>
          </p:nvPr>
        </p:nvSpPr>
        <p:spPr/>
        <p:txBody>
          <a:bodyPr/>
          <a:lstStyle/>
          <a:p>
            <a:r>
              <a:rPr lang="en-US" smtClean="0">
                <a:solidFill>
                  <a:prstClr val="black">
                    <a:tint val="75000"/>
                  </a:prstClr>
                </a:solidFill>
              </a:rPr>
              <a:t>Accelerator Physics – C. Biscari </a:t>
            </a:r>
            <a:endParaRPr lang="en-US">
              <a:solidFill>
                <a:prstClr val="black">
                  <a:tint val="75000"/>
                </a:prstClr>
              </a:solidFill>
            </a:endParaRPr>
          </a:p>
        </p:txBody>
      </p:sp>
      <p:sp>
        <p:nvSpPr>
          <p:cNvPr id="7" name="Date Placeholder 6"/>
          <p:cNvSpPr>
            <a:spLocks noGrp="1"/>
          </p:cNvSpPr>
          <p:nvPr>
            <p:ph type="dt" sz="half" idx="10"/>
          </p:nvPr>
        </p:nvSpPr>
        <p:spPr/>
        <p:txBody>
          <a:bodyPr/>
          <a:lstStyle/>
          <a:p>
            <a:r>
              <a:rPr lang="en-US" smtClean="0">
                <a:solidFill>
                  <a:prstClr val="black">
                    <a:tint val="75000"/>
                  </a:prstClr>
                </a:solidFill>
              </a:rPr>
              <a:t>Taller de Altas Energias – Benasque - 17/09/2013</a:t>
            </a:r>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fld id="{F1773439-07A4-4A00-B0D0-8505F5CF3027}"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6823614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28428" y="881247"/>
            <a:ext cx="6171764" cy="5909310"/>
          </a:xfrm>
          <a:prstGeom prst="rect">
            <a:avLst/>
          </a:prstGeom>
        </p:spPr>
        <p:txBody>
          <a:bodyPr wrap="square">
            <a:spAutoFit/>
          </a:bodyPr>
          <a:lstStyle/>
          <a:p>
            <a:r>
              <a:rPr lang="en-GB" dirty="0" smtClean="0">
                <a:solidFill>
                  <a:srgbClr val="FFFFFF"/>
                </a:solidFill>
              </a:rPr>
              <a:t>Rutherford in 1928, during </a:t>
            </a:r>
            <a:r>
              <a:rPr lang="en-GB" dirty="0">
                <a:solidFill>
                  <a:srgbClr val="FFFFFF"/>
                </a:solidFill>
              </a:rPr>
              <a:t>his presidential </a:t>
            </a:r>
            <a:r>
              <a:rPr lang="en-GB" dirty="0" smtClean="0">
                <a:solidFill>
                  <a:srgbClr val="FFFFFF"/>
                </a:solidFill>
              </a:rPr>
              <a:t>address </a:t>
            </a:r>
            <a:r>
              <a:rPr lang="en-GB" dirty="0">
                <a:solidFill>
                  <a:srgbClr val="FFFFFF"/>
                </a:solidFill>
              </a:rPr>
              <a:t>as president of the Royal Society of </a:t>
            </a:r>
            <a:r>
              <a:rPr lang="en-GB" dirty="0" smtClean="0">
                <a:solidFill>
                  <a:srgbClr val="FFFFFF"/>
                </a:solidFill>
              </a:rPr>
              <a:t>England, said: </a:t>
            </a:r>
          </a:p>
          <a:p>
            <a:endParaRPr lang="en-GB" dirty="0">
              <a:solidFill>
                <a:srgbClr val="FFFFFF"/>
              </a:solidFill>
            </a:endParaRPr>
          </a:p>
          <a:p>
            <a:r>
              <a:rPr lang="en-GB" dirty="0" smtClean="0">
                <a:solidFill>
                  <a:srgbClr val="FFFFFF"/>
                </a:solidFill>
              </a:rPr>
              <a:t>“I have long hoped for a source of positive particles more energetic than those emitted from natural radioactive substances.” </a:t>
            </a:r>
          </a:p>
          <a:p>
            <a:endParaRPr lang="en-GB" dirty="0">
              <a:solidFill>
                <a:srgbClr val="FFFFFF"/>
              </a:solidFill>
            </a:endParaRPr>
          </a:p>
          <a:p>
            <a:r>
              <a:rPr lang="en-GB" dirty="0" smtClean="0">
                <a:solidFill>
                  <a:srgbClr val="FFFFFF"/>
                </a:solidFill>
              </a:rPr>
              <a:t>These words focused the attention of many new minds as well as encouraged others who were already working on the problem.</a:t>
            </a:r>
          </a:p>
          <a:p>
            <a:endParaRPr lang="en-GB" dirty="0">
              <a:solidFill>
                <a:srgbClr val="FFFFFF"/>
              </a:solidFill>
            </a:endParaRPr>
          </a:p>
          <a:p>
            <a:r>
              <a:rPr lang="en-GB" dirty="0" smtClean="0">
                <a:solidFill>
                  <a:srgbClr val="FFFFFF"/>
                </a:solidFill>
              </a:rPr>
              <a:t>Rutherford was using alpha particles obtained through radiative decay to study the atom structure.</a:t>
            </a:r>
          </a:p>
          <a:p>
            <a:r>
              <a:rPr lang="en-GB" b="1" dirty="0">
                <a:solidFill>
                  <a:srgbClr val="FFFF00"/>
                </a:solidFill>
              </a:rPr>
              <a:t>Cockcroft and Walton </a:t>
            </a:r>
            <a:r>
              <a:rPr lang="en-GB" dirty="0">
                <a:solidFill>
                  <a:srgbClr val="FFFFFF"/>
                </a:solidFill>
              </a:rPr>
              <a:t>(Nobel in 1951) built the first high voltage electrostatic generator in 1930: 300 keV (Gamow had predicted that were needed for nuclear particles to enter the nucleus). Voltage multiplying column to go to 600 keV. Protons were accelerated and used for nuclear reactions</a:t>
            </a:r>
          </a:p>
          <a:p>
            <a:endParaRPr lang="en-GB" dirty="0" smtClean="0">
              <a:solidFill>
                <a:srgbClr val="FFFFFF"/>
              </a:solidFill>
            </a:endParaRPr>
          </a:p>
          <a:p>
            <a:endParaRPr lang="en-GB" dirty="0">
              <a:solidFill>
                <a:srgbClr val="FFFFFF"/>
              </a:solidFill>
            </a:endParaRPr>
          </a:p>
        </p:txBody>
      </p:sp>
      <p:sp>
        <p:nvSpPr>
          <p:cNvPr id="3" name="CasellaDiTesto 2"/>
          <p:cNvSpPr txBox="1"/>
          <p:nvPr/>
        </p:nvSpPr>
        <p:spPr>
          <a:xfrm>
            <a:off x="1403648" y="62744"/>
            <a:ext cx="4359911" cy="523220"/>
          </a:xfrm>
          <a:prstGeom prst="rect">
            <a:avLst/>
          </a:prstGeom>
          <a:noFill/>
        </p:spPr>
        <p:txBody>
          <a:bodyPr wrap="none" rtlCol="0">
            <a:spAutoFit/>
          </a:bodyPr>
          <a:lstStyle/>
          <a:p>
            <a:r>
              <a:rPr lang="en-GB" sz="2800" dirty="0" smtClean="0">
                <a:solidFill>
                  <a:srgbClr val="FFFFFF"/>
                </a:solidFill>
              </a:rPr>
              <a:t>First Particle Accelerators </a:t>
            </a:r>
            <a:endParaRPr lang="en-GB" sz="2800" dirty="0">
              <a:solidFill>
                <a:srgbClr val="FFFFFF"/>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881247"/>
            <a:ext cx="2448272" cy="3783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497146" y="4869160"/>
            <a:ext cx="2467342" cy="1200329"/>
          </a:xfrm>
          <a:prstGeom prst="rect">
            <a:avLst/>
          </a:prstGeom>
          <a:noFill/>
        </p:spPr>
        <p:txBody>
          <a:bodyPr wrap="none" rtlCol="0">
            <a:spAutoFit/>
          </a:bodyPr>
          <a:lstStyle/>
          <a:p>
            <a:r>
              <a:rPr lang="en-GB" dirty="0">
                <a:solidFill>
                  <a:srgbClr val="FFFFFF"/>
                </a:solidFill>
              </a:rPr>
              <a:t>Cavendish </a:t>
            </a:r>
            <a:r>
              <a:rPr lang="en-GB" dirty="0" smtClean="0">
                <a:solidFill>
                  <a:srgbClr val="FFFFFF"/>
                </a:solidFill>
              </a:rPr>
              <a:t>Laboratory</a:t>
            </a:r>
          </a:p>
          <a:p>
            <a:r>
              <a:rPr lang="en-GB" dirty="0" smtClean="0">
                <a:solidFill>
                  <a:srgbClr val="FFFFFF"/>
                </a:solidFill>
              </a:rPr>
              <a:t>1927</a:t>
            </a:r>
            <a:r>
              <a:rPr lang="en-GB" dirty="0">
                <a:solidFill>
                  <a:srgbClr val="FFFFFF"/>
                </a:solidFill>
              </a:rPr>
              <a:t>: </a:t>
            </a:r>
            <a:endParaRPr lang="en-GB" dirty="0" smtClean="0">
              <a:solidFill>
                <a:srgbClr val="FFFFFF"/>
              </a:solidFill>
            </a:endParaRPr>
          </a:p>
          <a:p>
            <a:r>
              <a:rPr lang="en-GB" dirty="0" smtClean="0">
                <a:solidFill>
                  <a:srgbClr val="FFFFFF"/>
                </a:solidFill>
              </a:rPr>
              <a:t>directed </a:t>
            </a:r>
            <a:r>
              <a:rPr lang="en-GB" dirty="0">
                <a:solidFill>
                  <a:srgbClr val="FFFFFF"/>
                </a:solidFill>
              </a:rPr>
              <a:t>by Rutherford</a:t>
            </a:r>
          </a:p>
          <a:p>
            <a:endParaRPr lang="en-US" dirty="0"/>
          </a:p>
        </p:txBody>
      </p:sp>
    </p:spTree>
    <p:extLst>
      <p:ext uri="{BB962C8B-B14F-4D97-AF65-F5344CB8AC3E}">
        <p14:creationId xmlns:p14="http://schemas.microsoft.com/office/powerpoint/2010/main" val="8085288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0"/>
            <a:ext cx="7715200" cy="634082"/>
          </a:xfrm>
        </p:spPr>
        <p:txBody>
          <a:bodyPr/>
          <a:lstStyle/>
          <a:p>
            <a:r>
              <a:rPr lang="en-GB" dirty="0" smtClean="0"/>
              <a:t>Future colliders – </a:t>
            </a:r>
            <a:r>
              <a:rPr lang="en-GB" sz="2800" dirty="0" smtClean="0"/>
              <a:t>HEP community discussion </a:t>
            </a:r>
            <a:endParaRPr lang="en-GB" sz="2800" dirty="0"/>
          </a:p>
        </p:txBody>
      </p:sp>
      <p:sp>
        <p:nvSpPr>
          <p:cNvPr id="4" name="Segnaposto contenuto 3"/>
          <p:cNvSpPr txBox="1">
            <a:spLocks noGrp="1"/>
          </p:cNvSpPr>
          <p:nvPr>
            <p:ph idx="1"/>
          </p:nvPr>
        </p:nvSpPr>
        <p:spPr>
          <a:xfrm>
            <a:off x="131982" y="911673"/>
            <a:ext cx="9000349" cy="5964710"/>
          </a:xfrm>
          <a:prstGeom prst="rect">
            <a:avLst/>
          </a:prstGeom>
          <a:noFill/>
        </p:spPr>
        <p:txBody>
          <a:bodyPr wrap="none" rtlCol="0">
            <a:spAutoFit/>
          </a:bodyPr>
          <a:lstStyle/>
          <a:p>
            <a:r>
              <a:rPr lang="it-IT" sz="3600" b="1" dirty="0" smtClean="0">
                <a:solidFill>
                  <a:srgbClr val="FFFF00"/>
                </a:solidFill>
                <a:cs typeface="Calibri" pitchFamily="34" charset="0"/>
              </a:rPr>
              <a:t>HE-LHC (High Energy LHC)</a:t>
            </a:r>
            <a:endParaRPr lang="en-US" sz="3600" b="1" dirty="0">
              <a:solidFill>
                <a:srgbClr val="FFFF00"/>
              </a:solidFill>
              <a:cs typeface="Calibri" pitchFamily="34" charset="0"/>
            </a:endParaRPr>
          </a:p>
          <a:p>
            <a:r>
              <a:rPr lang="en-US" sz="2800" dirty="0">
                <a:solidFill>
                  <a:prstClr val="white"/>
                </a:solidFill>
                <a:cs typeface="Calibri" pitchFamily="34" charset="0"/>
              </a:rPr>
              <a:t>Increasing proton energy beyond 7 </a:t>
            </a:r>
            <a:r>
              <a:rPr lang="en-US" sz="2800" dirty="0" err="1">
                <a:solidFill>
                  <a:prstClr val="white"/>
                </a:solidFill>
                <a:cs typeface="Calibri" pitchFamily="34" charset="0"/>
              </a:rPr>
              <a:t>TeV</a:t>
            </a:r>
            <a:r>
              <a:rPr lang="en-US" sz="2800" dirty="0">
                <a:solidFill>
                  <a:prstClr val="white"/>
                </a:solidFill>
                <a:cs typeface="Calibri" pitchFamily="34" charset="0"/>
              </a:rPr>
              <a:t>:</a:t>
            </a:r>
          </a:p>
          <a:p>
            <a:r>
              <a:rPr lang="en-US" sz="2400" dirty="0" smtClean="0">
                <a:solidFill>
                  <a:prstClr val="white"/>
                </a:solidFill>
                <a:cs typeface="Calibri" pitchFamily="34" charset="0"/>
              </a:rPr>
              <a:t>(2010</a:t>
            </a:r>
            <a:r>
              <a:rPr lang="en-US" sz="2400" dirty="0">
                <a:solidFill>
                  <a:prstClr val="white"/>
                </a:solidFill>
                <a:cs typeface="Calibri" pitchFamily="34" charset="0"/>
              </a:rPr>
              <a:t>: study group and </a:t>
            </a:r>
            <a:r>
              <a:rPr lang="en-US" sz="2400" dirty="0" smtClean="0">
                <a:solidFill>
                  <a:prstClr val="white"/>
                </a:solidFill>
                <a:cs typeface="Calibri" pitchFamily="34" charset="0"/>
              </a:rPr>
              <a:t>workshop)</a:t>
            </a:r>
            <a:endParaRPr lang="en-US" sz="2400" dirty="0">
              <a:solidFill>
                <a:prstClr val="white"/>
              </a:solidFill>
              <a:cs typeface="Calibri" pitchFamily="34" charset="0"/>
            </a:endParaRPr>
          </a:p>
          <a:p>
            <a:endParaRPr lang="en-US" sz="2800" dirty="0">
              <a:solidFill>
                <a:prstClr val="white"/>
              </a:solidFill>
              <a:cs typeface="Calibri" pitchFamily="34" charset="0"/>
            </a:endParaRPr>
          </a:p>
          <a:p>
            <a:pPr marL="285750" indent="-285750">
              <a:buFont typeface="Arial" pitchFamily="34" charset="0"/>
              <a:buChar char="•"/>
            </a:pPr>
            <a:r>
              <a:rPr lang="en-US" sz="2000" dirty="0">
                <a:solidFill>
                  <a:prstClr val="white"/>
                </a:solidFill>
                <a:cs typeface="Calibri" pitchFamily="34" charset="0"/>
              </a:rPr>
              <a:t>reuse of the CERN infrastructure</a:t>
            </a:r>
          </a:p>
          <a:p>
            <a:pPr marL="285750" indent="-285750">
              <a:buFont typeface="Arial" pitchFamily="34" charset="0"/>
              <a:buChar char="•"/>
            </a:pPr>
            <a:r>
              <a:rPr lang="en-US" sz="2000" dirty="0">
                <a:solidFill>
                  <a:prstClr val="white"/>
                </a:solidFill>
                <a:cs typeface="Calibri" pitchFamily="34" charset="0"/>
              </a:rPr>
              <a:t>“ease” in producing luminosity with proton circular collider</a:t>
            </a:r>
          </a:p>
          <a:p>
            <a:pPr marL="285750" indent="-285750">
              <a:buFont typeface="Arial" pitchFamily="34" charset="0"/>
              <a:buChar char="•"/>
            </a:pPr>
            <a:r>
              <a:rPr lang="en-US" sz="2000" dirty="0">
                <a:solidFill>
                  <a:prstClr val="white"/>
                </a:solidFill>
                <a:cs typeface="Calibri" pitchFamily="34" charset="0"/>
              </a:rPr>
              <a:t>practical and technical experience gained with LHC</a:t>
            </a:r>
          </a:p>
          <a:p>
            <a:endParaRPr lang="en-US" sz="2800" dirty="0">
              <a:solidFill>
                <a:prstClr val="white"/>
              </a:solidFill>
              <a:cs typeface="Calibri" pitchFamily="34" charset="0"/>
            </a:endParaRPr>
          </a:p>
          <a:p>
            <a:pPr algn="ctr"/>
            <a:r>
              <a:rPr lang="en-US" sz="2800" dirty="0">
                <a:solidFill>
                  <a:prstClr val="white"/>
                </a:solidFill>
                <a:cs typeface="Calibri" pitchFamily="34" charset="0"/>
              </a:rPr>
              <a:t>Beam energy set by SC magnets </a:t>
            </a:r>
            <a:r>
              <a:rPr lang="en-US" sz="2800" b="1" dirty="0">
                <a:solidFill>
                  <a:prstClr val="white"/>
                </a:solidFill>
                <a:cs typeface="Calibri" pitchFamily="34" charset="0"/>
              </a:rPr>
              <a:t>dipole field:</a:t>
            </a:r>
          </a:p>
          <a:p>
            <a:pPr algn="ctr"/>
            <a:r>
              <a:rPr lang="en-US" sz="2800" b="1" dirty="0">
                <a:solidFill>
                  <a:srgbClr val="FFFF00"/>
                </a:solidFill>
                <a:cs typeface="Calibri" pitchFamily="34" charset="0"/>
              </a:rPr>
              <a:t>16-20 T</a:t>
            </a:r>
            <a:r>
              <a:rPr lang="en-US" sz="2800" dirty="0">
                <a:solidFill>
                  <a:srgbClr val="FFFF00"/>
                </a:solidFill>
                <a:cs typeface="Calibri" pitchFamily="34" charset="0"/>
              </a:rPr>
              <a:t> == </a:t>
            </a:r>
            <a:r>
              <a:rPr lang="en-US" sz="2800" b="1" dirty="0">
                <a:solidFill>
                  <a:srgbClr val="FFFF00"/>
                </a:solidFill>
                <a:cs typeface="Calibri" pitchFamily="34" charset="0"/>
              </a:rPr>
              <a:t>26 to 33 </a:t>
            </a:r>
            <a:r>
              <a:rPr lang="en-US" sz="2800" b="1" dirty="0" err="1">
                <a:solidFill>
                  <a:srgbClr val="FFFF00"/>
                </a:solidFill>
                <a:cs typeface="Calibri" pitchFamily="34" charset="0"/>
              </a:rPr>
              <a:t>TeV</a:t>
            </a:r>
            <a:r>
              <a:rPr lang="en-US" sz="2800" b="1" dirty="0">
                <a:solidFill>
                  <a:srgbClr val="FFFF00"/>
                </a:solidFill>
                <a:cs typeface="Calibri" pitchFamily="34" charset="0"/>
              </a:rPr>
              <a:t> </a:t>
            </a:r>
            <a:r>
              <a:rPr lang="en-US" sz="2800" b="1" dirty="0">
                <a:solidFill>
                  <a:prstClr val="white"/>
                </a:solidFill>
                <a:cs typeface="Calibri" pitchFamily="34" charset="0"/>
              </a:rPr>
              <a:t>in the </a:t>
            </a:r>
            <a:r>
              <a:rPr lang="en-US" sz="2800" b="1" dirty="0" err="1">
                <a:solidFill>
                  <a:prstClr val="white"/>
                </a:solidFill>
                <a:cs typeface="Calibri" pitchFamily="34" charset="0"/>
              </a:rPr>
              <a:t>centre</a:t>
            </a:r>
            <a:r>
              <a:rPr lang="en-US" sz="2800" b="1" dirty="0">
                <a:solidFill>
                  <a:prstClr val="white"/>
                </a:solidFill>
                <a:cs typeface="Calibri" pitchFamily="34" charset="0"/>
              </a:rPr>
              <a:t> of mass. </a:t>
            </a:r>
          </a:p>
          <a:p>
            <a:endParaRPr lang="it-IT" dirty="0">
              <a:solidFill>
                <a:prstClr val="black"/>
              </a:solidFill>
            </a:endParaRPr>
          </a:p>
          <a:p>
            <a:endParaRPr lang="it-IT" dirty="0" smtClean="0">
              <a:solidFill>
                <a:prstClr val="black"/>
              </a:solidFill>
            </a:endParaRPr>
          </a:p>
        </p:txBody>
      </p:sp>
    </p:spTree>
    <p:extLst>
      <p:ext uri="{BB962C8B-B14F-4D97-AF65-F5344CB8AC3E}">
        <p14:creationId xmlns:p14="http://schemas.microsoft.com/office/powerpoint/2010/main" val="14259156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00009E"/>
            </a:gs>
            <a:gs pos="36000">
              <a:srgbClr val="091179"/>
            </a:gs>
            <a:gs pos="99000">
              <a:srgbClr val="08093E"/>
            </a:gs>
          </a:gsLst>
          <a:lin ang="5400000" scaled="0"/>
          <a:tileRect/>
        </a:gradFill>
        <a:effectLst/>
      </p:bgPr>
    </p:bg>
    <p:spTree>
      <p:nvGrpSpPr>
        <p:cNvPr id="1" name=""/>
        <p:cNvGrpSpPr/>
        <p:nvPr/>
      </p:nvGrpSpPr>
      <p:grpSpPr>
        <a:xfrm>
          <a:off x="0" y="0"/>
          <a:ext cx="0" cy="0"/>
          <a:chOff x="0" y="0"/>
          <a:chExt cx="0" cy="0"/>
        </a:xfrm>
      </p:grpSpPr>
      <p:pic>
        <p:nvPicPr>
          <p:cNvPr id="13316" name="Picture 4" descr="http://www.lbl.gov/Science-Articles/Archive/sabl/2005/February/assets/ILC_LHC_vs_ILC_eve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13" y="764704"/>
            <a:ext cx="9099387" cy="5871482"/>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3347864" y="241484"/>
            <a:ext cx="3886320" cy="1046440"/>
          </a:xfrm>
          <a:prstGeom prst="rect">
            <a:avLst/>
          </a:prstGeom>
          <a:noFill/>
        </p:spPr>
        <p:txBody>
          <a:bodyPr wrap="none" rtlCol="0">
            <a:spAutoFit/>
          </a:bodyPr>
          <a:lstStyle/>
          <a:p>
            <a:r>
              <a:rPr lang="it-IT" sz="4400" dirty="0" err="1" smtClean="0">
                <a:solidFill>
                  <a:srgbClr val="9BBB59">
                    <a:lumMod val="20000"/>
                    <a:lumOff val="80000"/>
                  </a:srgbClr>
                </a:solidFill>
              </a:rPr>
              <a:t>Lepton</a:t>
            </a:r>
            <a:r>
              <a:rPr lang="it-IT" sz="4400" dirty="0" smtClean="0">
                <a:solidFill>
                  <a:srgbClr val="9BBB59">
                    <a:lumMod val="20000"/>
                    <a:lumOff val="80000"/>
                  </a:srgbClr>
                </a:solidFill>
              </a:rPr>
              <a:t> </a:t>
            </a:r>
            <a:r>
              <a:rPr lang="it-IT" sz="4400" dirty="0" err="1" smtClean="0">
                <a:solidFill>
                  <a:srgbClr val="9BBB59">
                    <a:lumMod val="20000"/>
                    <a:lumOff val="80000"/>
                  </a:srgbClr>
                </a:solidFill>
              </a:rPr>
              <a:t>colliders</a:t>
            </a:r>
            <a:endParaRPr lang="it-IT" sz="4400" dirty="0" smtClean="0">
              <a:solidFill>
                <a:srgbClr val="9BBB59">
                  <a:lumMod val="20000"/>
                  <a:lumOff val="80000"/>
                </a:srgbClr>
              </a:solidFill>
            </a:endParaRPr>
          </a:p>
          <a:p>
            <a:endParaRPr lang="en-US" b="1" dirty="0">
              <a:solidFill>
                <a:srgbClr val="9BBB59">
                  <a:lumMod val="20000"/>
                  <a:lumOff val="80000"/>
                </a:srgbClr>
              </a:solidFill>
            </a:endParaRPr>
          </a:p>
        </p:txBody>
      </p:sp>
    </p:spTree>
    <p:extLst>
      <p:ext uri="{BB962C8B-B14F-4D97-AF65-F5344CB8AC3E}">
        <p14:creationId xmlns:p14="http://schemas.microsoft.com/office/powerpoint/2010/main" val="5581037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00009E"/>
            </a:gs>
            <a:gs pos="36000">
              <a:srgbClr val="091179"/>
            </a:gs>
            <a:gs pos="99000">
              <a:srgbClr val="08093E"/>
            </a:gs>
          </a:gsLst>
          <a:lin ang="5400000" scaled="0"/>
          <a:tileRect/>
        </a:gradFill>
        <a:effectLst/>
      </p:bgPr>
    </p:bg>
    <p:spTree>
      <p:nvGrpSpPr>
        <p:cNvPr id="1" name=""/>
        <p:cNvGrpSpPr/>
        <p:nvPr/>
      </p:nvGrpSpPr>
      <p:grpSpPr>
        <a:xfrm>
          <a:off x="0" y="0"/>
          <a:ext cx="0" cy="0"/>
          <a:chOff x="0" y="0"/>
          <a:chExt cx="0" cy="0"/>
        </a:xfrm>
      </p:grpSpPr>
      <p:pic>
        <p:nvPicPr>
          <p:cNvPr id="4843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4595813"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484355" name="Rectangle 4"/>
          <p:cNvSpPr>
            <a:spLocks noChangeArrowheads="1"/>
          </p:cNvSpPr>
          <p:nvPr/>
        </p:nvSpPr>
        <p:spPr bwMode="auto">
          <a:xfrm>
            <a:off x="358775" y="762000"/>
            <a:ext cx="8785225"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GB" sz="2800" b="1" i="1">
              <a:solidFill>
                <a:srgbClr val="FF3300"/>
              </a:solidFill>
              <a:latin typeface="Times New Roman" pitchFamily="18" charset="0"/>
            </a:endParaRPr>
          </a:p>
        </p:txBody>
      </p:sp>
      <p:sp>
        <p:nvSpPr>
          <p:cNvPr id="484356" name="Rectangle 7"/>
          <p:cNvSpPr>
            <a:spLocks noGrp="1" noChangeArrowheads="1"/>
          </p:cNvSpPr>
          <p:nvPr>
            <p:ph type="title" idx="4294967295"/>
          </p:nvPr>
        </p:nvSpPr>
        <p:spPr>
          <a:xfrm>
            <a:off x="838200" y="314325"/>
            <a:ext cx="7086600" cy="895350"/>
          </a:xfrm>
        </p:spPr>
        <p:txBody>
          <a:bodyPr>
            <a:normAutofit fontScale="90000"/>
          </a:bodyPr>
          <a:lstStyle/>
          <a:p>
            <a:r>
              <a:rPr lang="en-GB" altLang="ja-JP" sz="4000" dirty="0" smtClean="0">
                <a:solidFill>
                  <a:schemeClr val="bg1"/>
                </a:solidFill>
                <a:ea typeface="ＭＳ Ｐゴシック" pitchFamily="34" charset="-128"/>
              </a:rPr>
              <a:t>e+/e- </a:t>
            </a:r>
            <a:r>
              <a:rPr lang="en-GB" altLang="ja-JP" sz="4000" dirty="0">
                <a:solidFill>
                  <a:schemeClr val="bg1"/>
                </a:solidFill>
                <a:ea typeface="ＭＳ Ｐゴシック" pitchFamily="34" charset="-128"/>
              </a:rPr>
              <a:t>Linear Colliders</a:t>
            </a:r>
            <a:br>
              <a:rPr lang="en-GB" altLang="ja-JP" sz="4000" dirty="0">
                <a:solidFill>
                  <a:schemeClr val="bg1"/>
                </a:solidFill>
                <a:ea typeface="ＭＳ Ｐゴシック" pitchFamily="34" charset="-128"/>
              </a:rPr>
            </a:br>
            <a:r>
              <a:rPr lang="en-GB" altLang="ja-JP" sz="4000" dirty="0">
                <a:solidFill>
                  <a:schemeClr val="bg1"/>
                </a:solidFill>
                <a:ea typeface="ＭＳ Ｐゴシック" pitchFamily="34" charset="-128"/>
              </a:rPr>
              <a:t> CLIC and ILC </a:t>
            </a:r>
            <a:endParaRPr lang="en-US" sz="4000" dirty="0">
              <a:solidFill>
                <a:schemeClr val="bg1"/>
              </a:solidFill>
              <a:ea typeface="ＭＳ Ｐゴシック" pitchFamily="34" charset="-128"/>
            </a:endParaRPr>
          </a:p>
        </p:txBody>
      </p:sp>
      <p:sp>
        <p:nvSpPr>
          <p:cNvPr id="484357" name="Rectangle 8"/>
          <p:cNvSpPr>
            <a:spLocks noChangeArrowheads="1"/>
          </p:cNvSpPr>
          <p:nvPr/>
        </p:nvSpPr>
        <p:spPr bwMode="auto">
          <a:xfrm>
            <a:off x="838200" y="4428778"/>
            <a:ext cx="76612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nchor="ctr">
            <a:spAutoFit/>
          </a:bodyPr>
          <a:lstStyle/>
          <a:p>
            <a:pPr algn="ctr" eaLnBrk="0" hangingPunct="0"/>
            <a:r>
              <a:rPr lang="en-US" sz="2800" b="1" dirty="0">
                <a:solidFill>
                  <a:prstClr val="white"/>
                </a:solidFill>
                <a:latin typeface="Times New Roman" pitchFamily="18" charset="0"/>
                <a:hlinkClick r:id="rId4"/>
              </a:rPr>
              <a:t>http://</a:t>
            </a:r>
            <a:r>
              <a:rPr lang="en-US" sz="2800" b="1" dirty="0" smtClean="0">
                <a:solidFill>
                  <a:srgbClr val="FFFF00"/>
                </a:solidFill>
                <a:latin typeface="Times New Roman" pitchFamily="18" charset="0"/>
                <a:hlinkClick r:id="rId4"/>
              </a:rPr>
              <a:t>project-clic-cdr.web.cern.ch/project-CLIC-CDR/CDR_Volume1.pdf</a:t>
            </a:r>
            <a:endParaRPr lang="en-US" sz="2800" b="1" dirty="0" smtClean="0">
              <a:solidFill>
                <a:srgbClr val="FFFF00"/>
              </a:solidFill>
              <a:latin typeface="Times New Roman" pitchFamily="18" charset="0"/>
            </a:endParaRPr>
          </a:p>
          <a:p>
            <a:pPr algn="ctr" eaLnBrk="0" hangingPunct="0"/>
            <a:r>
              <a:rPr lang="en-US" sz="2800" b="1" dirty="0" smtClean="0">
                <a:solidFill>
                  <a:srgbClr val="FFFF00"/>
                </a:solidFill>
                <a:latin typeface="Times New Roman" pitchFamily="18" charset="0"/>
                <a:hlinkClick r:id="rId5"/>
              </a:rPr>
              <a:t>http</a:t>
            </a:r>
            <a:r>
              <a:rPr lang="en-US" sz="2800" b="1" dirty="0">
                <a:solidFill>
                  <a:srgbClr val="FFFF00"/>
                </a:solidFill>
                <a:latin typeface="Times New Roman" pitchFamily="18" charset="0"/>
                <a:hlinkClick r:id="rId5"/>
              </a:rPr>
              <a:t>://www.linearcollider.org/cms/</a:t>
            </a:r>
            <a:endParaRPr lang="en-US" sz="2800" b="1" dirty="0">
              <a:solidFill>
                <a:srgbClr val="FFFF00"/>
              </a:solidFill>
              <a:latin typeface="Times New Roman" pitchFamily="18" charset="0"/>
            </a:endParaRPr>
          </a:p>
        </p:txBody>
      </p:sp>
      <p:pic>
        <p:nvPicPr>
          <p:cNvPr id="48435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8225" y="1828800"/>
            <a:ext cx="429577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72228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4512296" y="1629408"/>
            <a:ext cx="4318000"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spcBef>
                <a:spcPct val="20000"/>
              </a:spcBef>
              <a:spcAft>
                <a:spcPct val="0"/>
              </a:spcAft>
              <a:buFontTx/>
              <a:buChar char="•"/>
            </a:pPr>
            <a:r>
              <a:rPr lang="it-IT" sz="2400" dirty="0" smtClean="0">
                <a:solidFill>
                  <a:prstClr val="white"/>
                </a:solidFill>
                <a:latin typeface="Arial" pitchFamily="34" charset="0"/>
                <a:cs typeface="Arial" pitchFamily="34" charset="0"/>
              </a:rPr>
              <a:t>Dual </a:t>
            </a:r>
            <a:r>
              <a:rPr lang="it-IT" sz="2400" dirty="0" err="1" smtClean="0">
                <a:solidFill>
                  <a:prstClr val="white"/>
                </a:solidFill>
                <a:latin typeface="Arial" pitchFamily="34" charset="0"/>
                <a:cs typeface="Arial" pitchFamily="34" charset="0"/>
              </a:rPr>
              <a:t>beam</a:t>
            </a:r>
            <a:r>
              <a:rPr lang="it-IT" sz="2400" dirty="0" smtClean="0">
                <a:solidFill>
                  <a:prstClr val="white"/>
                </a:solidFill>
                <a:latin typeface="Arial" pitchFamily="34" charset="0"/>
                <a:cs typeface="Arial" pitchFamily="34" charset="0"/>
              </a:rPr>
              <a:t> </a:t>
            </a:r>
            <a:r>
              <a:rPr lang="it-IT" sz="2400" dirty="0" err="1" smtClean="0">
                <a:solidFill>
                  <a:prstClr val="white"/>
                </a:solidFill>
                <a:latin typeface="Arial" pitchFamily="34" charset="0"/>
                <a:cs typeface="Arial" pitchFamily="34" charset="0"/>
              </a:rPr>
              <a:t>acceleration</a:t>
            </a:r>
            <a:r>
              <a:rPr lang="it-IT" sz="2400" dirty="0" smtClean="0">
                <a:solidFill>
                  <a:prstClr val="white"/>
                </a:solidFill>
                <a:latin typeface="Arial" pitchFamily="34" charset="0"/>
                <a:cs typeface="Arial" pitchFamily="34" charset="0"/>
              </a:rPr>
              <a:t> </a:t>
            </a:r>
            <a:r>
              <a:rPr lang="it-IT" sz="2400" dirty="0" err="1" smtClean="0">
                <a:solidFill>
                  <a:prstClr val="white"/>
                </a:solidFill>
                <a:latin typeface="Arial" pitchFamily="34" charset="0"/>
                <a:cs typeface="Arial" pitchFamily="34" charset="0"/>
              </a:rPr>
              <a:t>technology</a:t>
            </a:r>
            <a:endParaRPr lang="it-IT" sz="2400" dirty="0" smtClean="0">
              <a:solidFill>
                <a:prstClr val="white"/>
              </a:solidFill>
              <a:latin typeface="Arial" pitchFamily="34" charset="0"/>
              <a:cs typeface="Arial" pitchFamily="34" charset="0"/>
            </a:endParaRPr>
          </a:p>
          <a:p>
            <a:pPr marL="342900" indent="-342900" fontAlgn="base">
              <a:spcBef>
                <a:spcPct val="20000"/>
              </a:spcBef>
              <a:spcAft>
                <a:spcPct val="0"/>
              </a:spcAft>
              <a:buFontTx/>
              <a:buChar char="•"/>
            </a:pPr>
            <a:r>
              <a:rPr lang="it-IT" sz="2400" dirty="0" smtClean="0">
                <a:solidFill>
                  <a:prstClr val="white"/>
                </a:solidFill>
                <a:latin typeface="Arial" pitchFamily="34" charset="0"/>
                <a:cs typeface="Arial" pitchFamily="34" charset="0"/>
              </a:rPr>
              <a:t>R&amp;D </a:t>
            </a:r>
            <a:r>
              <a:rPr lang="it-IT" sz="2400" dirty="0" err="1" smtClean="0">
                <a:solidFill>
                  <a:prstClr val="white"/>
                </a:solidFill>
                <a:latin typeface="Arial" pitchFamily="34" charset="0"/>
                <a:cs typeface="Arial" pitchFamily="34" charset="0"/>
              </a:rPr>
              <a:t>at</a:t>
            </a:r>
            <a:r>
              <a:rPr lang="it-IT" sz="2400" dirty="0" smtClean="0">
                <a:solidFill>
                  <a:prstClr val="white"/>
                </a:solidFill>
                <a:latin typeface="Arial" pitchFamily="34" charset="0"/>
                <a:cs typeface="Arial" pitchFamily="34" charset="0"/>
              </a:rPr>
              <a:t> CERN ~ 25 y</a:t>
            </a:r>
          </a:p>
          <a:p>
            <a:pPr marL="342900" indent="-342900" fontAlgn="base">
              <a:spcBef>
                <a:spcPct val="20000"/>
              </a:spcBef>
              <a:spcAft>
                <a:spcPct val="0"/>
              </a:spcAft>
              <a:buFontTx/>
              <a:buChar char="•"/>
            </a:pPr>
            <a:r>
              <a:rPr lang="it-IT" sz="2400" dirty="0" err="1" smtClean="0">
                <a:solidFill>
                  <a:prstClr val="white"/>
                </a:solidFill>
                <a:latin typeface="Arial" pitchFamily="34" charset="0"/>
                <a:cs typeface="Arial" pitchFamily="34" charset="0"/>
              </a:rPr>
              <a:t>Normal</a:t>
            </a:r>
            <a:r>
              <a:rPr lang="it-IT" sz="2400" dirty="0" smtClean="0">
                <a:solidFill>
                  <a:prstClr val="white"/>
                </a:solidFill>
                <a:latin typeface="Arial" pitchFamily="34" charset="0"/>
                <a:cs typeface="Arial" pitchFamily="34" charset="0"/>
              </a:rPr>
              <a:t> </a:t>
            </a:r>
            <a:r>
              <a:rPr lang="it-IT" sz="2400" dirty="0" err="1" smtClean="0">
                <a:solidFill>
                  <a:prstClr val="white"/>
                </a:solidFill>
                <a:latin typeface="Arial" pitchFamily="34" charset="0"/>
                <a:cs typeface="Arial" pitchFamily="34" charset="0"/>
              </a:rPr>
              <a:t>conducting</a:t>
            </a:r>
            <a:r>
              <a:rPr lang="it-IT" sz="2400" dirty="0" smtClean="0">
                <a:solidFill>
                  <a:prstClr val="white"/>
                </a:solidFill>
                <a:latin typeface="Arial" pitchFamily="34" charset="0"/>
                <a:cs typeface="Arial" pitchFamily="34" charset="0"/>
              </a:rPr>
              <a:t> </a:t>
            </a:r>
            <a:r>
              <a:rPr lang="it-IT" sz="2400" dirty="0" err="1" smtClean="0">
                <a:solidFill>
                  <a:prstClr val="white"/>
                </a:solidFill>
                <a:latin typeface="Arial" pitchFamily="34" charset="0"/>
                <a:cs typeface="Arial" pitchFamily="34" charset="0"/>
              </a:rPr>
              <a:t>cavities</a:t>
            </a:r>
            <a:r>
              <a:rPr lang="it-IT" sz="2400" dirty="0" smtClean="0">
                <a:solidFill>
                  <a:prstClr val="white"/>
                </a:solidFill>
                <a:latin typeface="Arial" pitchFamily="34" charset="0"/>
                <a:cs typeface="Arial" pitchFamily="34" charset="0"/>
              </a:rPr>
              <a:t>  </a:t>
            </a:r>
          </a:p>
          <a:p>
            <a:pPr marL="342900" indent="-342900" fontAlgn="base">
              <a:spcBef>
                <a:spcPct val="20000"/>
              </a:spcBef>
              <a:spcAft>
                <a:spcPct val="0"/>
              </a:spcAft>
              <a:buFontTx/>
              <a:buChar char="•"/>
            </a:pPr>
            <a:r>
              <a:rPr lang="it-IT" sz="2400" dirty="0" smtClean="0">
                <a:solidFill>
                  <a:prstClr val="white"/>
                </a:solidFill>
                <a:latin typeface="Arial" pitchFamily="34" charset="0"/>
                <a:cs typeface="Arial" pitchFamily="34" charset="0"/>
              </a:rPr>
              <a:t>12 GHz, 100 MV/m</a:t>
            </a:r>
          </a:p>
          <a:p>
            <a:pPr marL="342900" indent="-342900" fontAlgn="base">
              <a:spcBef>
                <a:spcPct val="20000"/>
              </a:spcBef>
              <a:spcAft>
                <a:spcPct val="0"/>
              </a:spcAft>
              <a:buFontTx/>
              <a:buChar char="•"/>
            </a:pPr>
            <a:r>
              <a:rPr lang="it-IT" sz="2400" dirty="0" smtClean="0">
                <a:solidFill>
                  <a:prstClr val="white"/>
                </a:solidFill>
                <a:latin typeface="Arial" pitchFamily="34" charset="0"/>
                <a:cs typeface="Arial" pitchFamily="34" charset="0"/>
              </a:rPr>
              <a:t>Maximum </a:t>
            </a:r>
            <a:r>
              <a:rPr lang="it-IT" sz="2400" dirty="0" err="1" smtClean="0">
                <a:solidFill>
                  <a:prstClr val="white"/>
                </a:solidFill>
                <a:latin typeface="Arial" pitchFamily="34" charset="0"/>
                <a:cs typeface="Arial" pitchFamily="34" charset="0"/>
              </a:rPr>
              <a:t>energy</a:t>
            </a:r>
            <a:r>
              <a:rPr lang="it-IT" sz="2400" dirty="0" smtClean="0">
                <a:solidFill>
                  <a:prstClr val="white"/>
                </a:solidFill>
                <a:latin typeface="Arial" pitchFamily="34" charset="0"/>
                <a:cs typeface="Arial" pitchFamily="34" charset="0"/>
              </a:rPr>
              <a:t> 3 </a:t>
            </a:r>
            <a:r>
              <a:rPr lang="it-IT" sz="2400" dirty="0" err="1" smtClean="0">
                <a:solidFill>
                  <a:prstClr val="white"/>
                </a:solidFill>
                <a:latin typeface="Arial" pitchFamily="34" charset="0"/>
                <a:cs typeface="Arial" pitchFamily="34" charset="0"/>
              </a:rPr>
              <a:t>TeV</a:t>
            </a:r>
            <a:r>
              <a:rPr lang="it-IT" sz="2400" dirty="0" smtClean="0">
                <a:solidFill>
                  <a:prstClr val="white"/>
                </a:solidFill>
                <a:latin typeface="Arial" pitchFamily="34" charset="0"/>
                <a:cs typeface="Arial" pitchFamily="34" charset="0"/>
              </a:rPr>
              <a:t> cm – </a:t>
            </a:r>
            <a:r>
              <a:rPr lang="it-IT" sz="2400" dirty="0" err="1" smtClean="0">
                <a:solidFill>
                  <a:prstClr val="white"/>
                </a:solidFill>
                <a:latin typeface="Arial" pitchFamily="34" charset="0"/>
                <a:cs typeface="Arial" pitchFamily="34" charset="0"/>
              </a:rPr>
              <a:t>Phase</a:t>
            </a:r>
            <a:r>
              <a:rPr lang="it-IT" sz="2400" dirty="0" smtClean="0">
                <a:solidFill>
                  <a:prstClr val="white"/>
                </a:solidFill>
                <a:latin typeface="Arial" pitchFamily="34" charset="0"/>
                <a:cs typeface="Arial" pitchFamily="34" charset="0"/>
              </a:rPr>
              <a:t> I </a:t>
            </a:r>
            <a:r>
              <a:rPr lang="it-IT" sz="2400" dirty="0" err="1" smtClean="0">
                <a:solidFill>
                  <a:prstClr val="white"/>
                </a:solidFill>
                <a:latin typeface="Arial" pitchFamily="34" charset="0"/>
                <a:cs typeface="Arial" pitchFamily="34" charset="0"/>
              </a:rPr>
              <a:t>at</a:t>
            </a:r>
            <a:r>
              <a:rPr lang="it-IT" sz="2400" dirty="0" smtClean="0">
                <a:solidFill>
                  <a:prstClr val="white"/>
                </a:solidFill>
                <a:latin typeface="Arial" pitchFamily="34" charset="0"/>
                <a:cs typeface="Arial" pitchFamily="34" charset="0"/>
              </a:rPr>
              <a:t> 0.5 </a:t>
            </a:r>
            <a:r>
              <a:rPr lang="it-IT" sz="2400" dirty="0" err="1" smtClean="0">
                <a:solidFill>
                  <a:prstClr val="white"/>
                </a:solidFill>
                <a:latin typeface="Arial" pitchFamily="34" charset="0"/>
                <a:cs typeface="Arial" pitchFamily="34" charset="0"/>
              </a:rPr>
              <a:t>TeV</a:t>
            </a:r>
            <a:endParaRPr lang="it-IT" sz="2400" dirty="0" smtClean="0">
              <a:solidFill>
                <a:prstClr val="white"/>
              </a:solidFill>
              <a:latin typeface="Arial" pitchFamily="34" charset="0"/>
              <a:cs typeface="Arial" pitchFamily="34" charset="0"/>
            </a:endParaRPr>
          </a:p>
          <a:p>
            <a:pPr marL="342900" indent="-342900" fontAlgn="base">
              <a:spcBef>
                <a:spcPct val="20000"/>
              </a:spcBef>
              <a:spcAft>
                <a:spcPct val="0"/>
              </a:spcAft>
              <a:buFontTx/>
              <a:buChar char="•"/>
            </a:pPr>
            <a:r>
              <a:rPr lang="it-IT" sz="2400" dirty="0" smtClean="0">
                <a:solidFill>
                  <a:prstClr val="white"/>
                </a:solidFill>
                <a:latin typeface="Arial" pitchFamily="34" charset="0"/>
                <a:cs typeface="Arial" pitchFamily="34" charset="0"/>
              </a:rPr>
              <a:t>International </a:t>
            </a:r>
            <a:r>
              <a:rPr lang="it-IT" sz="2400" dirty="0" err="1" smtClean="0">
                <a:solidFill>
                  <a:prstClr val="white"/>
                </a:solidFill>
                <a:latin typeface="Arial" pitchFamily="34" charset="0"/>
                <a:cs typeface="Arial" pitchFamily="34" charset="0"/>
              </a:rPr>
              <a:t>collaboration</a:t>
            </a:r>
            <a:r>
              <a:rPr lang="it-IT" sz="2400" dirty="0" smtClean="0">
                <a:solidFill>
                  <a:prstClr val="white"/>
                </a:solidFill>
                <a:latin typeface="Arial" pitchFamily="34" charset="0"/>
                <a:cs typeface="Arial" pitchFamily="34" charset="0"/>
              </a:rPr>
              <a:t> </a:t>
            </a:r>
            <a:r>
              <a:rPr lang="it-IT" sz="2400" dirty="0" err="1" smtClean="0">
                <a:solidFill>
                  <a:prstClr val="white"/>
                </a:solidFill>
                <a:latin typeface="Arial" pitchFamily="34" charset="0"/>
                <a:cs typeface="Arial" pitchFamily="34" charset="0"/>
              </a:rPr>
              <a:t>around</a:t>
            </a:r>
            <a:r>
              <a:rPr lang="it-IT" sz="2400" dirty="0" smtClean="0">
                <a:solidFill>
                  <a:prstClr val="white"/>
                </a:solidFill>
                <a:latin typeface="Arial" pitchFamily="34" charset="0"/>
                <a:cs typeface="Arial" pitchFamily="34" charset="0"/>
              </a:rPr>
              <a:t> CTF3</a:t>
            </a:r>
          </a:p>
        </p:txBody>
      </p:sp>
      <p:sp>
        <p:nvSpPr>
          <p:cNvPr id="4" name="Rectangle 3"/>
          <p:cNvSpPr txBox="1">
            <a:spLocks noChangeArrowheads="1"/>
          </p:cNvSpPr>
          <p:nvPr/>
        </p:nvSpPr>
        <p:spPr>
          <a:xfrm>
            <a:off x="194296" y="1412776"/>
            <a:ext cx="4318000" cy="5257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it-IT" sz="2400" dirty="0" err="1" smtClean="0">
                <a:solidFill>
                  <a:srgbClr val="FFFF00"/>
                </a:solidFill>
                <a:latin typeface="Arial" pitchFamily="34" charset="0"/>
                <a:cs typeface="Arial" pitchFamily="34" charset="0"/>
              </a:rPr>
              <a:t>Well</a:t>
            </a:r>
            <a:r>
              <a:rPr lang="it-IT" sz="2400" dirty="0" smtClean="0">
                <a:solidFill>
                  <a:srgbClr val="FFFF00"/>
                </a:solidFill>
                <a:latin typeface="Arial" pitchFamily="34" charset="0"/>
                <a:cs typeface="Arial" pitchFamily="34" charset="0"/>
              </a:rPr>
              <a:t> </a:t>
            </a:r>
            <a:r>
              <a:rPr lang="it-IT" sz="2400" dirty="0" err="1" smtClean="0">
                <a:solidFill>
                  <a:srgbClr val="FFFF00"/>
                </a:solidFill>
                <a:latin typeface="Arial" pitchFamily="34" charset="0"/>
                <a:cs typeface="Arial" pitchFamily="34" charset="0"/>
              </a:rPr>
              <a:t>extablished</a:t>
            </a:r>
            <a:r>
              <a:rPr lang="it-IT" sz="2400" dirty="0" smtClean="0">
                <a:solidFill>
                  <a:srgbClr val="FFFF00"/>
                </a:solidFill>
                <a:latin typeface="Arial" pitchFamily="34" charset="0"/>
                <a:cs typeface="Arial" pitchFamily="34" charset="0"/>
              </a:rPr>
              <a:t> SC </a:t>
            </a:r>
            <a:r>
              <a:rPr lang="it-IT" sz="2400" dirty="0" err="1" smtClean="0">
                <a:solidFill>
                  <a:srgbClr val="FFFF00"/>
                </a:solidFill>
                <a:latin typeface="Arial" pitchFamily="34" charset="0"/>
                <a:cs typeface="Arial" pitchFamily="34" charset="0"/>
              </a:rPr>
              <a:t>rf</a:t>
            </a:r>
            <a:r>
              <a:rPr lang="it-IT" sz="2400" dirty="0" smtClean="0">
                <a:solidFill>
                  <a:srgbClr val="FFFF00"/>
                </a:solidFill>
                <a:latin typeface="Arial" pitchFamily="34" charset="0"/>
                <a:cs typeface="Arial" pitchFamily="34" charset="0"/>
              </a:rPr>
              <a:t> </a:t>
            </a:r>
            <a:r>
              <a:rPr lang="it-IT" sz="2400" dirty="0" err="1" smtClean="0">
                <a:solidFill>
                  <a:srgbClr val="FFFF00"/>
                </a:solidFill>
                <a:latin typeface="Arial" pitchFamily="34" charset="0"/>
                <a:cs typeface="Arial" pitchFamily="34" charset="0"/>
              </a:rPr>
              <a:t>technology</a:t>
            </a:r>
            <a:r>
              <a:rPr lang="it-IT" sz="2400" dirty="0" smtClean="0">
                <a:solidFill>
                  <a:srgbClr val="FFFF00"/>
                </a:solidFill>
                <a:latin typeface="Arial" pitchFamily="34" charset="0"/>
                <a:cs typeface="Arial" pitchFamily="34" charset="0"/>
              </a:rPr>
              <a:t> (TESLA, FLASH, EXFEL…)</a:t>
            </a:r>
          </a:p>
          <a:p>
            <a:pPr>
              <a:lnSpc>
                <a:spcPct val="90000"/>
              </a:lnSpc>
            </a:pPr>
            <a:r>
              <a:rPr lang="it-IT" sz="2400" dirty="0" smtClean="0">
                <a:solidFill>
                  <a:srgbClr val="FFFF00"/>
                </a:solidFill>
                <a:latin typeface="Arial" pitchFamily="34" charset="0"/>
                <a:cs typeface="Arial" pitchFamily="34" charset="0"/>
              </a:rPr>
              <a:t>2004: </a:t>
            </a:r>
            <a:r>
              <a:rPr lang="it-IT" sz="2400" dirty="0" err="1" smtClean="0">
                <a:solidFill>
                  <a:srgbClr val="FFFF00"/>
                </a:solidFill>
                <a:latin typeface="Arial" pitchFamily="34" charset="0"/>
                <a:cs typeface="Arial" pitchFamily="34" charset="0"/>
              </a:rPr>
              <a:t>decision</a:t>
            </a:r>
            <a:r>
              <a:rPr lang="it-IT" sz="2400" dirty="0" smtClean="0">
                <a:solidFill>
                  <a:srgbClr val="FFFF00"/>
                </a:solidFill>
                <a:latin typeface="Arial" pitchFamily="34" charset="0"/>
                <a:cs typeface="Arial" pitchFamily="34" charset="0"/>
              </a:rPr>
              <a:t> on </a:t>
            </a:r>
            <a:r>
              <a:rPr lang="it-IT" sz="2400" dirty="0" err="1" smtClean="0">
                <a:solidFill>
                  <a:srgbClr val="FFFF00"/>
                </a:solidFill>
                <a:latin typeface="Arial" pitchFamily="34" charset="0"/>
                <a:cs typeface="Arial" pitchFamily="34" charset="0"/>
              </a:rPr>
              <a:t>technology</a:t>
            </a:r>
            <a:r>
              <a:rPr lang="it-IT" sz="2400" dirty="0" smtClean="0">
                <a:solidFill>
                  <a:srgbClr val="FFFF00"/>
                </a:solidFill>
                <a:latin typeface="Arial" pitchFamily="34" charset="0"/>
                <a:cs typeface="Arial" pitchFamily="34" charset="0"/>
              </a:rPr>
              <a:t> for </a:t>
            </a:r>
            <a:r>
              <a:rPr lang="it-IT" sz="2400" dirty="0" err="1" smtClean="0">
                <a:solidFill>
                  <a:srgbClr val="FFFF00"/>
                </a:solidFill>
                <a:latin typeface="Arial" pitchFamily="34" charset="0"/>
                <a:cs typeface="Arial" pitchFamily="34" charset="0"/>
              </a:rPr>
              <a:t>next</a:t>
            </a:r>
            <a:r>
              <a:rPr lang="it-IT" sz="2400" dirty="0" smtClean="0">
                <a:solidFill>
                  <a:srgbClr val="FFFF00"/>
                </a:solidFill>
                <a:latin typeface="Arial" pitchFamily="34" charset="0"/>
                <a:cs typeface="Arial" pitchFamily="34" charset="0"/>
              </a:rPr>
              <a:t> linear collider up to 1 TeV </a:t>
            </a:r>
          </a:p>
          <a:p>
            <a:pPr>
              <a:lnSpc>
                <a:spcPct val="90000"/>
              </a:lnSpc>
            </a:pPr>
            <a:r>
              <a:rPr lang="it-IT" sz="2400" dirty="0" smtClean="0">
                <a:solidFill>
                  <a:srgbClr val="FFFF00"/>
                </a:solidFill>
                <a:latin typeface="Arial" pitchFamily="34" charset="0"/>
                <a:cs typeface="Arial" pitchFamily="34" charset="0"/>
              </a:rPr>
              <a:t>1.3 GHz, 31.5 MV/m</a:t>
            </a:r>
          </a:p>
          <a:p>
            <a:pPr>
              <a:lnSpc>
                <a:spcPct val="90000"/>
              </a:lnSpc>
            </a:pPr>
            <a:r>
              <a:rPr lang="it-IT" sz="2400" dirty="0" smtClean="0">
                <a:solidFill>
                  <a:srgbClr val="FFFF00"/>
                </a:solidFill>
                <a:latin typeface="Arial" pitchFamily="34" charset="0"/>
                <a:cs typeface="Arial" pitchFamily="34" charset="0"/>
              </a:rPr>
              <a:t>Maximum </a:t>
            </a:r>
            <a:r>
              <a:rPr lang="it-IT" sz="2400" dirty="0" err="1" smtClean="0">
                <a:solidFill>
                  <a:srgbClr val="FFFF00"/>
                </a:solidFill>
                <a:latin typeface="Arial" pitchFamily="34" charset="0"/>
                <a:cs typeface="Arial" pitchFamily="34" charset="0"/>
              </a:rPr>
              <a:t>energy</a:t>
            </a:r>
            <a:r>
              <a:rPr lang="it-IT" sz="2400" dirty="0" smtClean="0">
                <a:solidFill>
                  <a:srgbClr val="FFFF00"/>
                </a:solidFill>
                <a:latin typeface="Arial" pitchFamily="34" charset="0"/>
                <a:cs typeface="Arial" pitchFamily="34" charset="0"/>
              </a:rPr>
              <a:t> 1 TeV cm - </a:t>
            </a:r>
            <a:r>
              <a:rPr lang="it-IT" sz="2400" dirty="0" err="1" smtClean="0">
                <a:solidFill>
                  <a:srgbClr val="FFFF00"/>
                </a:solidFill>
                <a:latin typeface="Arial" pitchFamily="34" charset="0"/>
                <a:cs typeface="Arial" pitchFamily="34" charset="0"/>
              </a:rPr>
              <a:t>Phase</a:t>
            </a:r>
            <a:r>
              <a:rPr lang="it-IT" sz="2400" dirty="0" smtClean="0">
                <a:solidFill>
                  <a:srgbClr val="FFFF00"/>
                </a:solidFill>
                <a:latin typeface="Arial" pitchFamily="34" charset="0"/>
                <a:cs typeface="Arial" pitchFamily="34" charset="0"/>
              </a:rPr>
              <a:t> I </a:t>
            </a:r>
            <a:r>
              <a:rPr lang="it-IT" sz="2400" dirty="0" err="1" smtClean="0">
                <a:solidFill>
                  <a:srgbClr val="FFFF00"/>
                </a:solidFill>
                <a:latin typeface="Arial" pitchFamily="34" charset="0"/>
                <a:cs typeface="Arial" pitchFamily="34" charset="0"/>
              </a:rPr>
              <a:t>at</a:t>
            </a:r>
            <a:r>
              <a:rPr lang="it-IT" sz="2400" dirty="0" smtClean="0">
                <a:solidFill>
                  <a:srgbClr val="FFFF00"/>
                </a:solidFill>
                <a:latin typeface="Arial" pitchFamily="34" charset="0"/>
                <a:cs typeface="Arial" pitchFamily="34" charset="0"/>
              </a:rPr>
              <a:t> 0.5 TeV</a:t>
            </a:r>
          </a:p>
          <a:p>
            <a:pPr>
              <a:lnSpc>
                <a:spcPct val="90000"/>
              </a:lnSpc>
            </a:pPr>
            <a:r>
              <a:rPr lang="it-IT" sz="2400" dirty="0" smtClean="0">
                <a:solidFill>
                  <a:srgbClr val="FFFF00"/>
                </a:solidFill>
                <a:latin typeface="Arial" pitchFamily="34" charset="0"/>
                <a:cs typeface="Arial" pitchFamily="34" charset="0"/>
              </a:rPr>
              <a:t>GDE (Global Design </a:t>
            </a:r>
            <a:r>
              <a:rPr lang="it-IT" sz="2400" dirty="0" err="1" smtClean="0">
                <a:solidFill>
                  <a:srgbClr val="FFFF00"/>
                </a:solidFill>
                <a:latin typeface="Arial" pitchFamily="34" charset="0"/>
                <a:cs typeface="Arial" pitchFamily="34" charset="0"/>
              </a:rPr>
              <a:t>Effort</a:t>
            </a:r>
            <a:r>
              <a:rPr lang="it-IT" sz="2400" dirty="0" smtClean="0">
                <a:solidFill>
                  <a:srgbClr val="FFFF00"/>
                </a:solidFill>
                <a:latin typeface="Arial" pitchFamily="34" charset="0"/>
                <a:cs typeface="Arial" pitchFamily="34" charset="0"/>
              </a:rPr>
              <a:t>) - International </a:t>
            </a:r>
            <a:r>
              <a:rPr lang="it-IT" sz="2400" dirty="0" err="1" smtClean="0">
                <a:solidFill>
                  <a:srgbClr val="FFFF00"/>
                </a:solidFill>
                <a:latin typeface="Arial" pitchFamily="34" charset="0"/>
                <a:cs typeface="Arial" pitchFamily="34" charset="0"/>
              </a:rPr>
              <a:t>collaboration</a:t>
            </a:r>
            <a:endParaRPr lang="it-IT" sz="2400" dirty="0" smtClean="0">
              <a:solidFill>
                <a:srgbClr val="FFFF00"/>
              </a:solidFill>
              <a:latin typeface="Arial" pitchFamily="34" charset="0"/>
              <a:cs typeface="Arial" pitchFamily="34" charset="0"/>
            </a:endParaRPr>
          </a:p>
          <a:p>
            <a:pPr>
              <a:lnSpc>
                <a:spcPct val="90000"/>
              </a:lnSpc>
            </a:pPr>
            <a:r>
              <a:rPr lang="it-IT" sz="2400" dirty="0" smtClean="0">
                <a:solidFill>
                  <a:srgbClr val="FFFF00"/>
                </a:solidFill>
                <a:latin typeface="Arial" pitchFamily="34" charset="0"/>
                <a:cs typeface="Arial" pitchFamily="34" charset="0"/>
              </a:rPr>
              <a:t>Site </a:t>
            </a:r>
            <a:r>
              <a:rPr lang="it-IT" sz="2400" dirty="0" err="1" smtClean="0">
                <a:solidFill>
                  <a:srgbClr val="FFFF00"/>
                </a:solidFill>
                <a:latin typeface="Arial" pitchFamily="34" charset="0"/>
                <a:cs typeface="Arial" pitchFamily="34" charset="0"/>
              </a:rPr>
              <a:t>independent</a:t>
            </a:r>
            <a:endParaRPr lang="it-IT" sz="2400" dirty="0" smtClean="0">
              <a:solidFill>
                <a:srgbClr val="FFFF00"/>
              </a:solidFill>
              <a:latin typeface="Arial" pitchFamily="34" charset="0"/>
              <a:cs typeface="Arial" pitchFamily="34" charset="0"/>
            </a:endParaRPr>
          </a:p>
          <a:p>
            <a:pPr>
              <a:lnSpc>
                <a:spcPct val="90000"/>
              </a:lnSpc>
            </a:pPr>
            <a:endParaRPr lang="it-IT" sz="2400" dirty="0">
              <a:solidFill>
                <a:prstClr val="black"/>
              </a:solidFill>
            </a:endParaRPr>
          </a:p>
        </p:txBody>
      </p:sp>
      <p:sp>
        <p:nvSpPr>
          <p:cNvPr id="5" name="Rectangle 2"/>
          <p:cNvSpPr txBox="1">
            <a:spLocks noChangeArrowheads="1"/>
          </p:cNvSpPr>
          <p:nvPr/>
        </p:nvSpPr>
        <p:spPr>
          <a:xfrm>
            <a:off x="1081088" y="341313"/>
            <a:ext cx="7162800" cy="6397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it-IT" dirty="0" smtClean="0">
                <a:solidFill>
                  <a:srgbClr val="FFFF00"/>
                </a:solidFill>
                <a:latin typeface="Arial" pitchFamily="34" charset="0"/>
                <a:cs typeface="Arial" pitchFamily="34" charset="0"/>
              </a:rPr>
              <a:t>ILC</a:t>
            </a:r>
            <a:r>
              <a:rPr lang="it-IT" dirty="0" smtClean="0">
                <a:solidFill>
                  <a:prstClr val="black"/>
                </a:solidFill>
                <a:latin typeface="Arial" pitchFamily="34" charset="0"/>
                <a:cs typeface="Arial" pitchFamily="34" charset="0"/>
              </a:rPr>
              <a:t>			           </a:t>
            </a:r>
            <a:r>
              <a:rPr lang="it-IT" dirty="0" smtClean="0">
                <a:solidFill>
                  <a:prstClr val="white"/>
                </a:solidFill>
                <a:latin typeface="Arial" pitchFamily="34" charset="0"/>
                <a:cs typeface="Arial" pitchFamily="34" charset="0"/>
              </a:rPr>
              <a:t>CLIC</a:t>
            </a:r>
            <a:endParaRPr lang="it-IT" dirty="0">
              <a:solidFill>
                <a:prstClr val="white"/>
              </a:solidFill>
              <a:latin typeface="Arial" pitchFamily="34" charset="0"/>
              <a:cs typeface="Arial"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4715" y="0"/>
            <a:ext cx="18288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297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48882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295400" y="76200"/>
            <a:ext cx="7086600" cy="914400"/>
          </a:xfrm>
        </p:spPr>
        <p:txBody>
          <a:bodyPr/>
          <a:lstStyle/>
          <a:p>
            <a:r>
              <a:rPr lang="en-US" b="0" dirty="0" smtClean="0">
                <a:latin typeface="Arial" pitchFamily="34" charset="0"/>
                <a:cs typeface="Arial" pitchFamily="34" charset="0"/>
              </a:rPr>
              <a:t>Gradient Range Yield Gain</a:t>
            </a:r>
            <a:endParaRPr lang="en-US" b="0" dirty="0">
              <a:latin typeface="Arial" pitchFamily="34" charset="0"/>
              <a:cs typeface="Arial" pitchFamily="34" charset="0"/>
            </a:endParaRPr>
          </a:p>
        </p:txBody>
      </p:sp>
      <p:sp>
        <p:nvSpPr>
          <p:cNvPr id="6" name="Footer Placeholder 4"/>
          <p:cNvSpPr>
            <a:spLocks noGrp="1"/>
          </p:cNvSpPr>
          <p:nvPr>
            <p:ph type="ftr" sz="quarter" idx="4294967295"/>
          </p:nvPr>
        </p:nvSpPr>
        <p:spPr>
          <a:xfrm>
            <a:off x="971600" y="6400800"/>
            <a:ext cx="7704856" cy="457200"/>
          </a:xfrm>
          <a:prstGeom prst="rect">
            <a:avLst/>
          </a:prstGeom>
        </p:spPr>
        <p:txBody>
          <a:bodyPr/>
          <a:lstStyle/>
          <a:p>
            <a:r>
              <a:rPr lang="en-US" smtClean="0">
                <a:solidFill>
                  <a:srgbClr val="000000"/>
                </a:solidFill>
              </a:rPr>
              <a:t>Accelerator Physics – C. Biscari </a:t>
            </a:r>
            <a:endParaRPr lang="en-US" dirty="0">
              <a:solidFill>
                <a:srgbClr val="000000"/>
              </a:solidFill>
            </a:endParaRP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038570"/>
            <a:ext cx="7829550" cy="5333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bwMode="auto">
          <a:xfrm>
            <a:off x="3348990" y="2251710"/>
            <a:ext cx="3863340" cy="1314450"/>
          </a:xfrm>
          <a:prstGeom prst="line">
            <a:avLst/>
          </a:prstGeom>
          <a:solidFill>
            <a:schemeClr val="accent1"/>
          </a:solidFill>
          <a:ln w="19050" cap="flat" cmpd="sng" algn="ctr">
            <a:solidFill>
              <a:srgbClr val="FF0000"/>
            </a:solidFill>
            <a:prstDash val="lgDash"/>
            <a:round/>
            <a:headEnd type="none" w="med" len="med"/>
            <a:tailEnd type="none" w="med" len="med"/>
          </a:ln>
          <a:effectLst/>
        </p:spPr>
      </p:cxnSp>
      <p:cxnSp>
        <p:nvCxnSpPr>
          <p:cNvPr id="10" name="Straight Arrow Connector 9"/>
          <p:cNvCxnSpPr/>
          <p:nvPr/>
        </p:nvCxnSpPr>
        <p:spPr bwMode="auto">
          <a:xfrm>
            <a:off x="7212330" y="3566160"/>
            <a:ext cx="731520" cy="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1" name="Straight Arrow Connector 10"/>
          <p:cNvCxnSpPr/>
          <p:nvPr/>
        </p:nvCxnSpPr>
        <p:spPr bwMode="auto">
          <a:xfrm>
            <a:off x="5848350" y="3055620"/>
            <a:ext cx="2095500" cy="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2" name="TextBox 11"/>
          <p:cNvSpPr txBox="1"/>
          <p:nvPr/>
        </p:nvSpPr>
        <p:spPr>
          <a:xfrm>
            <a:off x="7338060" y="3078480"/>
            <a:ext cx="915635" cy="369332"/>
          </a:xfrm>
          <a:prstGeom prst="rect">
            <a:avLst/>
          </a:prstGeom>
          <a:noFill/>
        </p:spPr>
        <p:txBody>
          <a:bodyPr wrap="none" rtlCol="0">
            <a:spAutoFit/>
          </a:bodyPr>
          <a:lstStyle/>
          <a:p>
            <a:r>
              <a:rPr lang="en-US" dirty="0" smtClean="0">
                <a:solidFill>
                  <a:srgbClr val="FF0000"/>
                </a:solidFill>
              </a:rPr>
              <a:t>+~15%</a:t>
            </a:r>
            <a:endParaRPr lang="en-US" dirty="0">
              <a:solidFill>
                <a:srgbClr val="FF0000"/>
              </a:solidFill>
            </a:endParaRPr>
          </a:p>
        </p:txBody>
      </p:sp>
      <p:sp>
        <p:nvSpPr>
          <p:cNvPr id="13" name="Rectangle 29"/>
          <p:cNvSpPr>
            <a:spLocks noChangeArrowheads="1"/>
          </p:cNvSpPr>
          <p:nvPr/>
        </p:nvSpPr>
        <p:spPr bwMode="auto">
          <a:xfrm>
            <a:off x="0" y="0"/>
            <a:ext cx="1828800" cy="635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Tree>
    <p:extLst>
      <p:ext uri="{BB962C8B-B14F-4D97-AF65-F5344CB8AC3E}">
        <p14:creationId xmlns:p14="http://schemas.microsoft.com/office/powerpoint/2010/main" val="1394911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67544" y="-23879"/>
            <a:ext cx="8229600" cy="1143000"/>
          </a:xfrm>
        </p:spPr>
        <p:txBody>
          <a:bodyPr>
            <a:noAutofit/>
          </a:bodyPr>
          <a:lstStyle/>
          <a:p>
            <a:r>
              <a:rPr lang="en-US" sz="2800" dirty="0" smtClean="0">
                <a:solidFill>
                  <a:srgbClr val="FF0000"/>
                </a:solidFill>
                <a:latin typeface="Arial" pitchFamily="34" charset="0"/>
                <a:cs typeface="Arial" pitchFamily="34" charset="0"/>
              </a:rPr>
              <a:t>TBTS: Two </a:t>
            </a:r>
            <a:r>
              <a:rPr lang="en-US" sz="2800" dirty="0" smtClean="0">
                <a:latin typeface="Arial" pitchFamily="34" charset="0"/>
                <a:cs typeface="Arial" pitchFamily="34" charset="0"/>
              </a:rPr>
              <a:t>Beam Test Stand</a:t>
            </a:r>
            <a:endParaRPr lang="en-US" sz="2800" dirty="0">
              <a:solidFill>
                <a:srgbClr val="FF0000"/>
              </a:solidFill>
              <a:latin typeface="Arial" pitchFamily="34" charset="0"/>
              <a:cs typeface="Arial" pitchFamily="34" charset="0"/>
            </a:endParaRPr>
          </a:p>
        </p:txBody>
      </p:sp>
      <p:pic>
        <p:nvPicPr>
          <p:cNvPr id="23" name="Picture 2"/>
          <p:cNvPicPr>
            <a:picLocks noGrp="1" noChangeAspect="1" noChangeArrowheads="1"/>
          </p:cNvPicPr>
          <p:nvPr>
            <p:ph idx="4294967295"/>
          </p:nvPr>
        </p:nvPicPr>
        <p:blipFill>
          <a:blip r:embed="rId3" cstate="print"/>
          <a:srcRect/>
          <a:stretch>
            <a:fillRect/>
          </a:stretch>
        </p:blipFill>
        <p:spPr bwMode="auto">
          <a:xfrm>
            <a:off x="0" y="893763"/>
            <a:ext cx="3257550" cy="3751262"/>
          </a:xfrm>
          <a:prstGeom prst="rect">
            <a:avLst/>
          </a:prstGeom>
          <a:noFill/>
          <a:ln w="9525">
            <a:noFill/>
            <a:miter lim="800000"/>
            <a:headEnd/>
            <a:tailEnd/>
          </a:ln>
          <a:effectLst/>
        </p:spPr>
      </p:pic>
      <p:sp>
        <p:nvSpPr>
          <p:cNvPr id="8" name="TextBox 7"/>
          <p:cNvSpPr txBox="1"/>
          <p:nvPr/>
        </p:nvSpPr>
        <p:spPr>
          <a:xfrm>
            <a:off x="5958513" y="5006560"/>
            <a:ext cx="3185487" cy="1200329"/>
          </a:xfrm>
          <a:prstGeom prst="rect">
            <a:avLst/>
          </a:prstGeom>
          <a:solidFill>
            <a:schemeClr val="accent3">
              <a:lumMod val="20000"/>
              <a:lumOff val="80000"/>
            </a:schemeClr>
          </a:solidFill>
        </p:spPr>
        <p:txBody>
          <a:bodyPr wrap="square" rtlCol="0">
            <a:spAutoFit/>
          </a:bodyPr>
          <a:lstStyle/>
          <a:p>
            <a:r>
              <a:rPr lang="en-US" dirty="0" smtClean="0">
                <a:solidFill>
                  <a:srgbClr val="000000"/>
                </a:solidFill>
                <a:latin typeface="Arial" pitchFamily="34" charset="0"/>
                <a:cs typeface="Arial" pitchFamily="34" charset="0"/>
              </a:rPr>
              <a:t>Consistency between</a:t>
            </a:r>
          </a:p>
          <a:p>
            <a:pPr>
              <a:buFont typeface="Arial"/>
              <a:buChar char="•"/>
            </a:pPr>
            <a:r>
              <a:rPr lang="en-US" dirty="0" smtClean="0">
                <a:solidFill>
                  <a:srgbClr val="000000"/>
                </a:solidFill>
                <a:latin typeface="Arial" pitchFamily="34" charset="0"/>
                <a:cs typeface="Arial" pitchFamily="34" charset="0"/>
              </a:rPr>
              <a:t> produced power</a:t>
            </a:r>
          </a:p>
          <a:p>
            <a:pPr>
              <a:buFont typeface="Arial"/>
              <a:buChar char="•"/>
            </a:pPr>
            <a:r>
              <a:rPr lang="en-US" dirty="0" smtClean="0">
                <a:solidFill>
                  <a:srgbClr val="000000"/>
                </a:solidFill>
                <a:latin typeface="Arial" pitchFamily="34" charset="0"/>
                <a:cs typeface="Arial" pitchFamily="34" charset="0"/>
              </a:rPr>
              <a:t> drive beam current</a:t>
            </a:r>
          </a:p>
          <a:p>
            <a:pPr>
              <a:buFont typeface="Arial"/>
              <a:buChar char="•"/>
            </a:pPr>
            <a:r>
              <a:rPr lang="en-US" dirty="0" smtClean="0">
                <a:solidFill>
                  <a:srgbClr val="000000"/>
                </a:solidFill>
                <a:latin typeface="Arial" pitchFamily="34" charset="0"/>
                <a:cs typeface="Arial" pitchFamily="34" charset="0"/>
              </a:rPr>
              <a:t> test beam acceleration</a:t>
            </a:r>
            <a:endParaRPr lang="en-US" dirty="0">
              <a:solidFill>
                <a:srgbClr val="000000"/>
              </a:solidFill>
              <a:latin typeface="Arial" pitchFamily="34" charset="0"/>
              <a:cs typeface="Arial" pitchFamily="34" charset="0"/>
            </a:endParaRPr>
          </a:p>
        </p:txBody>
      </p:sp>
      <p:sp>
        <p:nvSpPr>
          <p:cNvPr id="9" name="TextBox 8"/>
          <p:cNvSpPr txBox="1"/>
          <p:nvPr/>
        </p:nvSpPr>
        <p:spPr>
          <a:xfrm>
            <a:off x="3886199" y="5006568"/>
            <a:ext cx="2072314" cy="1198800"/>
          </a:xfrm>
          <a:prstGeom prst="rect">
            <a:avLst/>
          </a:prstGeom>
          <a:solidFill>
            <a:schemeClr val="accent2">
              <a:lumMod val="20000"/>
              <a:lumOff val="80000"/>
            </a:schemeClr>
          </a:solidFill>
        </p:spPr>
        <p:txBody>
          <a:bodyPr wrap="square" rtlCol="0">
            <a:spAutoFit/>
          </a:bodyPr>
          <a:lstStyle/>
          <a:p>
            <a:r>
              <a:rPr lang="en-US" dirty="0" smtClean="0">
                <a:solidFill>
                  <a:srgbClr val="000000"/>
                </a:solidFill>
              </a:rPr>
              <a:t>Maximum gradient 145 MV/</a:t>
            </a:r>
            <a:r>
              <a:rPr lang="en-US" dirty="0" err="1" smtClean="0">
                <a:solidFill>
                  <a:srgbClr val="000000"/>
                </a:solidFill>
              </a:rPr>
              <a:t>m</a:t>
            </a:r>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p:txBody>
      </p:sp>
      <p:sp>
        <p:nvSpPr>
          <p:cNvPr id="11" name="TextBox 10"/>
          <p:cNvSpPr txBox="1"/>
          <p:nvPr/>
        </p:nvSpPr>
        <p:spPr>
          <a:xfrm>
            <a:off x="0" y="638629"/>
            <a:ext cx="1338828" cy="369332"/>
          </a:xfrm>
          <a:prstGeom prst="rect">
            <a:avLst/>
          </a:prstGeom>
          <a:solidFill>
            <a:schemeClr val="bg1">
              <a:lumMod val="85000"/>
            </a:schemeClr>
          </a:solidFill>
        </p:spPr>
        <p:txBody>
          <a:bodyPr wrap="none" rtlCol="0">
            <a:spAutoFit/>
          </a:bodyPr>
          <a:lstStyle/>
          <a:p>
            <a:r>
              <a:rPr lang="en-US" dirty="0" smtClean="0">
                <a:solidFill>
                  <a:srgbClr val="000000"/>
                </a:solidFill>
                <a:latin typeface="Arial" pitchFamily="34" charset="0"/>
                <a:cs typeface="Arial" pitchFamily="34" charset="0"/>
              </a:rPr>
              <a:t>CTF3 team</a:t>
            </a:r>
            <a:endParaRPr lang="en-US" dirty="0">
              <a:solidFill>
                <a:srgbClr val="000000"/>
              </a:solidFill>
              <a:latin typeface="Arial" pitchFamily="34" charset="0"/>
              <a:cs typeface="Arial" pitchFamily="34" charset="0"/>
            </a:endParaRPr>
          </a:p>
        </p:txBody>
      </p:sp>
      <p:pic>
        <p:nvPicPr>
          <p:cNvPr id="13" name="Picture 12" descr="PowerVsGradient3_2.png"/>
          <p:cNvPicPr>
            <a:picLocks noChangeAspect="1"/>
          </p:cNvPicPr>
          <p:nvPr/>
        </p:nvPicPr>
        <p:blipFill>
          <a:blip r:embed="rId4"/>
          <a:stretch>
            <a:fillRect/>
          </a:stretch>
        </p:blipFill>
        <p:spPr>
          <a:xfrm>
            <a:off x="3886199" y="977901"/>
            <a:ext cx="5257801" cy="3280132"/>
          </a:xfrm>
          <a:prstGeom prst="rect">
            <a:avLst/>
          </a:prstGeom>
        </p:spPr>
      </p:pic>
      <p:pic>
        <p:nvPicPr>
          <p:cNvPr id="16" name="Picture 15"/>
          <p:cNvPicPr/>
          <p:nvPr/>
        </p:nvPicPr>
        <p:blipFill>
          <a:blip r:embed="rId5" cstate="print"/>
          <a:srcRect/>
          <a:stretch>
            <a:fillRect/>
          </a:stretch>
        </p:blipFill>
        <p:spPr bwMode="auto">
          <a:xfrm>
            <a:off x="48141" y="4258033"/>
            <a:ext cx="3743166" cy="2491801"/>
          </a:xfrm>
          <a:prstGeom prst="rect">
            <a:avLst/>
          </a:prstGeom>
          <a:noFill/>
          <a:ln w="9525">
            <a:noFill/>
            <a:miter lim="800000"/>
            <a:headEnd/>
            <a:tailEnd/>
          </a:ln>
        </p:spPr>
      </p:pic>
      <p:pic>
        <p:nvPicPr>
          <p:cNvPr id="12" name="Picture 11" descr="TD24.JPG"/>
          <p:cNvPicPr>
            <a:picLocks noChangeAspect="1"/>
          </p:cNvPicPr>
          <p:nvPr/>
        </p:nvPicPr>
        <p:blipFill>
          <a:blip r:embed="rId6"/>
          <a:srcRect t="31111" r="41667" b="31111"/>
          <a:stretch>
            <a:fillRect/>
          </a:stretch>
        </p:blipFill>
        <p:spPr>
          <a:xfrm>
            <a:off x="3886199" y="5816600"/>
            <a:ext cx="2063600" cy="1002901"/>
          </a:xfrm>
          <a:prstGeom prst="rect">
            <a:avLst/>
          </a:prstGeom>
          <a:effectLst>
            <a:outerShdw blurRad="50800" dist="38100" dir="2700000">
              <a:srgbClr val="000000">
                <a:alpha val="43000"/>
              </a:srgbClr>
            </a:outerShdw>
          </a:effectLst>
        </p:spPr>
      </p:pic>
      <p:sp>
        <p:nvSpPr>
          <p:cNvPr id="14" name="TextBox 13"/>
          <p:cNvSpPr txBox="1"/>
          <p:nvPr/>
        </p:nvSpPr>
        <p:spPr>
          <a:xfrm>
            <a:off x="4673600" y="5678487"/>
            <a:ext cx="685800" cy="276225"/>
          </a:xfrm>
          <a:prstGeom prst="rect">
            <a:avLst/>
          </a:prstGeom>
          <a:solidFill>
            <a:schemeClr val="bg1"/>
          </a:solidFill>
          <a:ln>
            <a:solidFill>
              <a:schemeClr val="bg1">
                <a:lumMod val="85000"/>
              </a:schemeClr>
            </a:solidFill>
          </a:ln>
          <a:effectLst>
            <a:outerShdw blurRad="50800" dist="38100" dir="2700000" algn="br">
              <a:srgbClr val="000000">
                <a:alpha val="43000"/>
              </a:srgbClr>
            </a:outerShdw>
          </a:effectLst>
        </p:spPr>
        <p:txBody>
          <a:bodyPr>
            <a:spAutoFit/>
          </a:bodyPr>
          <a:lstStyle>
            <a:lvl1pPr>
              <a:defRPr>
                <a:solidFill>
                  <a:schemeClr val="tx1"/>
                </a:solidFill>
                <a:latin typeface="Georgia" charset="0"/>
                <a:ea typeface="ＭＳ Ｐゴシック" charset="0"/>
                <a:cs typeface="ＭＳ Ｐゴシック" charset="0"/>
              </a:defRPr>
            </a:lvl1pPr>
            <a:lvl2pPr marL="37931725" indent="-37474525">
              <a:defRPr>
                <a:solidFill>
                  <a:schemeClr val="tx1"/>
                </a:solidFill>
                <a:latin typeface="Georgia" charset="0"/>
                <a:ea typeface="ＭＳ Ｐゴシック" charset="0"/>
              </a:defRPr>
            </a:lvl2pPr>
            <a:lvl3pPr>
              <a:defRPr>
                <a:solidFill>
                  <a:schemeClr val="tx1"/>
                </a:solidFill>
                <a:latin typeface="Georgia" charset="0"/>
                <a:ea typeface="ＭＳ Ｐゴシック" charset="0"/>
              </a:defRPr>
            </a:lvl3pPr>
            <a:lvl4pPr>
              <a:defRPr>
                <a:solidFill>
                  <a:schemeClr val="tx1"/>
                </a:solidFill>
                <a:latin typeface="Georgia" charset="0"/>
                <a:ea typeface="ＭＳ Ｐゴシック" charset="0"/>
              </a:defRPr>
            </a:lvl4pPr>
            <a:lvl5pPr>
              <a:defRPr>
                <a:solidFill>
                  <a:schemeClr val="tx1"/>
                </a:solidFill>
                <a:latin typeface="Georgia" charset="0"/>
                <a:ea typeface="ＭＳ Ｐゴシック" charset="0"/>
              </a:defRPr>
            </a:lvl5pPr>
            <a:lvl6pPr marL="457200" fontAlgn="base">
              <a:spcBef>
                <a:spcPct val="0"/>
              </a:spcBef>
              <a:spcAft>
                <a:spcPct val="0"/>
              </a:spcAft>
              <a:defRPr>
                <a:solidFill>
                  <a:schemeClr val="tx1"/>
                </a:solidFill>
                <a:latin typeface="Georgia" charset="0"/>
                <a:ea typeface="ＭＳ Ｐゴシック" charset="0"/>
              </a:defRPr>
            </a:lvl6pPr>
            <a:lvl7pPr marL="914400" fontAlgn="base">
              <a:spcBef>
                <a:spcPct val="0"/>
              </a:spcBef>
              <a:spcAft>
                <a:spcPct val="0"/>
              </a:spcAft>
              <a:defRPr>
                <a:solidFill>
                  <a:schemeClr val="tx1"/>
                </a:solidFill>
                <a:latin typeface="Georgia" charset="0"/>
                <a:ea typeface="ＭＳ Ｐゴシック" charset="0"/>
              </a:defRPr>
            </a:lvl7pPr>
            <a:lvl8pPr marL="1371600" fontAlgn="base">
              <a:spcBef>
                <a:spcPct val="0"/>
              </a:spcBef>
              <a:spcAft>
                <a:spcPct val="0"/>
              </a:spcAft>
              <a:defRPr>
                <a:solidFill>
                  <a:schemeClr val="tx1"/>
                </a:solidFill>
                <a:latin typeface="Georgia" charset="0"/>
                <a:ea typeface="ＭＳ Ｐゴシック" charset="0"/>
              </a:defRPr>
            </a:lvl8pPr>
            <a:lvl9pPr marL="1828800" fontAlgn="base">
              <a:spcBef>
                <a:spcPct val="0"/>
              </a:spcBef>
              <a:spcAft>
                <a:spcPct val="0"/>
              </a:spcAft>
              <a:defRPr>
                <a:solidFill>
                  <a:schemeClr val="tx1"/>
                </a:solidFill>
                <a:latin typeface="Georgia" charset="0"/>
                <a:ea typeface="ＭＳ Ｐゴシック" charset="0"/>
              </a:defRPr>
            </a:lvl9pPr>
          </a:lstStyle>
          <a:p>
            <a:r>
              <a:rPr lang="en-US" sz="1200" dirty="0">
                <a:solidFill>
                  <a:srgbClr val="000000"/>
                </a:solidFill>
              </a:rPr>
              <a:t>TD24</a:t>
            </a:r>
          </a:p>
        </p:txBody>
      </p:sp>
      <p:sp>
        <p:nvSpPr>
          <p:cNvPr id="2" name="Segnaposto piè di pagina 1"/>
          <p:cNvSpPr>
            <a:spLocks noGrp="1"/>
          </p:cNvSpPr>
          <p:nvPr>
            <p:ph type="ftr" sz="quarter" idx="10"/>
          </p:nvPr>
        </p:nvSpPr>
        <p:spPr/>
        <p:txBody>
          <a:bodyPr/>
          <a:lstStyle/>
          <a:p>
            <a:r>
              <a:rPr lang="en-US" smtClean="0">
                <a:solidFill>
                  <a:srgbClr val="000000"/>
                </a:solidFill>
              </a:rPr>
              <a:t>14/12/12 - C.Biscari - after the talk "High Energy Accelerators" presented at 12/09/12 Krakow – ESG</a:t>
            </a:r>
            <a:endParaRPr lang="en-US">
              <a:solidFill>
                <a:srgbClr val="000000"/>
              </a:solidFill>
            </a:endParaRPr>
          </a:p>
        </p:txBody>
      </p:sp>
      <p:sp>
        <p:nvSpPr>
          <p:cNvPr id="15" name="Rectangle 29"/>
          <p:cNvSpPr>
            <a:spLocks noChangeArrowheads="1"/>
          </p:cNvSpPr>
          <p:nvPr/>
        </p:nvSpPr>
        <p:spPr bwMode="auto">
          <a:xfrm>
            <a:off x="7351712" y="9979"/>
            <a:ext cx="1828800" cy="635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Tree>
    <p:custDataLst>
      <p:tags r:id="rId1"/>
    </p:custDataLst>
    <p:extLst>
      <p:ext uri="{BB962C8B-B14F-4D97-AF65-F5344CB8AC3E}">
        <p14:creationId xmlns:p14="http://schemas.microsoft.com/office/powerpoint/2010/main" val="373658732"/>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egnaposto piè di pagina 1"/>
          <p:cNvSpPr>
            <a:spLocks noGrp="1"/>
          </p:cNvSpPr>
          <p:nvPr>
            <p:ph type="ftr"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solidFill>
                  <a:srgbClr val="000000"/>
                </a:solidFill>
              </a:rPr>
              <a:t>Accelerator Physics – C. Biscari </a:t>
            </a:r>
            <a:endParaRPr lang="en-US">
              <a:solidFill>
                <a:srgbClr val="000000"/>
              </a:solidFill>
            </a:endParaRPr>
          </a:p>
        </p:txBody>
      </p:sp>
      <p:sp>
        <p:nvSpPr>
          <p:cNvPr id="45059" name="Rectangle 2"/>
          <p:cNvSpPr>
            <a:spLocks noChangeArrowheads="1"/>
          </p:cNvSpPr>
          <p:nvPr/>
        </p:nvSpPr>
        <p:spPr bwMode="auto">
          <a:xfrm>
            <a:off x="2014538" y="0"/>
            <a:ext cx="60372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2000" b="1" i="1" smtClean="0">
                <a:solidFill>
                  <a:srgbClr val="FF3300"/>
                </a:solidFill>
                <a:latin typeface="Arial" pitchFamily="34" charset="0"/>
              </a:rPr>
              <a:t>Nominal performance of Accelerating Structures</a:t>
            </a:r>
          </a:p>
          <a:p>
            <a:pPr algn="ctr" eaLnBrk="0" fontAlgn="base" hangingPunct="0">
              <a:spcBef>
                <a:spcPct val="0"/>
              </a:spcBef>
              <a:spcAft>
                <a:spcPct val="0"/>
              </a:spcAft>
            </a:pPr>
            <a:r>
              <a:rPr lang="en-US" sz="2000" b="1" i="1" smtClean="0">
                <a:solidFill>
                  <a:srgbClr val="FF3300"/>
                </a:solidFill>
                <a:latin typeface="Arial" pitchFamily="34" charset="0"/>
              </a:rPr>
              <a:t>Design@CERN, Built/Tested @KEK, SLAC</a:t>
            </a:r>
          </a:p>
        </p:txBody>
      </p:sp>
      <p:pic>
        <p:nvPicPr>
          <p:cNvPr id="45060" name="Picture 235" descr="T18_VG2"/>
          <p:cNvPicPr>
            <a:picLocks noChangeAspect="1" noChangeArrowheads="1"/>
          </p:cNvPicPr>
          <p:nvPr/>
        </p:nvPicPr>
        <p:blipFill>
          <a:blip r:embed="rId4">
            <a:extLst>
              <a:ext uri="{28A0092B-C50C-407E-A947-70E740481C1C}">
                <a14:useLocalDpi xmlns:a14="http://schemas.microsoft.com/office/drawing/2010/main" val="0"/>
              </a:ext>
            </a:extLst>
          </a:blip>
          <a:srcRect l="12801" t="24121" r="16000" b="16884"/>
          <a:stretch>
            <a:fillRect/>
          </a:stretch>
        </p:blipFill>
        <p:spPr bwMode="auto">
          <a:xfrm>
            <a:off x="187325" y="879475"/>
            <a:ext cx="4419600" cy="23891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6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3725" y="4318000"/>
            <a:ext cx="4740275" cy="254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45062" name="Object 5"/>
          <p:cNvGraphicFramePr>
            <a:graphicFrameLocks noChangeAspect="1"/>
          </p:cNvGraphicFramePr>
          <p:nvPr/>
        </p:nvGraphicFramePr>
        <p:xfrm>
          <a:off x="239713" y="2747963"/>
          <a:ext cx="4625975" cy="4110037"/>
        </p:xfrm>
        <a:graphic>
          <a:graphicData uri="http://schemas.openxmlformats.org/presentationml/2006/ole">
            <mc:AlternateContent xmlns:mc="http://schemas.openxmlformats.org/markup-compatibility/2006">
              <mc:Choice xmlns:v="urn:schemas-microsoft-com:vml" Requires="v">
                <p:oleObj spid="_x0000_s18509" name="KGPlot" r:id="rId6" imgW="8702040" imgH="7260336" progId="">
                  <p:embed/>
                </p:oleObj>
              </mc:Choice>
              <mc:Fallback>
                <p:oleObj name="KGPlot" r:id="rId6" imgW="8702040" imgH="7260336"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713" y="2747963"/>
                        <a:ext cx="4625975" cy="411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506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2650" y="687388"/>
            <a:ext cx="39560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Rectangle 12"/>
          <p:cNvSpPr>
            <a:spLocks noChangeArrowheads="1"/>
          </p:cNvSpPr>
          <p:nvPr/>
        </p:nvSpPr>
        <p:spPr bwMode="auto">
          <a:xfrm>
            <a:off x="4159250" y="3841750"/>
            <a:ext cx="1247775" cy="727075"/>
          </a:xfrm>
          <a:prstGeom prst="rect">
            <a:avLst/>
          </a:prstGeom>
          <a:solidFill>
            <a:srgbClr val="CCECFF"/>
          </a:solidFill>
          <a:ln w="9525">
            <a:solidFill>
              <a:schemeClr val="tx1"/>
            </a:solidFill>
            <a:miter lim="800000"/>
            <a:headEnd/>
            <a:tailEnd/>
          </a:ln>
        </p:spPr>
        <p:txBody>
          <a:bodyPr wrap="none" anchor="ctr"/>
          <a:lstStyle/>
          <a:p>
            <a:pPr algn="ctr" fontAlgn="base">
              <a:spcBef>
                <a:spcPct val="0"/>
              </a:spcBef>
              <a:spcAft>
                <a:spcPct val="0"/>
              </a:spcAft>
            </a:pPr>
            <a:r>
              <a:rPr lang="en-US" sz="2400" b="1" smtClean="0">
                <a:solidFill>
                  <a:srgbClr val="EF1DC7"/>
                </a:solidFill>
              </a:rPr>
              <a:t>CLIC</a:t>
            </a:r>
          </a:p>
          <a:p>
            <a:pPr algn="ctr" fontAlgn="base">
              <a:spcBef>
                <a:spcPct val="0"/>
              </a:spcBef>
              <a:spcAft>
                <a:spcPct val="0"/>
              </a:spcAft>
            </a:pPr>
            <a:r>
              <a:rPr lang="en-US" sz="2400" b="1" smtClean="0">
                <a:solidFill>
                  <a:srgbClr val="EF1DC7"/>
                </a:solidFill>
              </a:rPr>
              <a:t> target</a:t>
            </a:r>
          </a:p>
        </p:txBody>
      </p:sp>
      <p:sp>
        <p:nvSpPr>
          <p:cNvPr id="45065" name="Line 13"/>
          <p:cNvSpPr>
            <a:spLocks noChangeShapeType="1"/>
          </p:cNvSpPr>
          <p:nvPr/>
        </p:nvSpPr>
        <p:spPr bwMode="auto">
          <a:xfrm flipH="1">
            <a:off x="2698750" y="4232275"/>
            <a:ext cx="1682750" cy="1689100"/>
          </a:xfrm>
          <a:prstGeom prst="line">
            <a:avLst/>
          </a:prstGeom>
          <a:noFill/>
          <a:ln w="44450">
            <a:solidFill>
              <a:srgbClr val="EF1DC7"/>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5066" name="Line 13"/>
          <p:cNvSpPr>
            <a:spLocks noChangeShapeType="1"/>
          </p:cNvSpPr>
          <p:nvPr/>
        </p:nvSpPr>
        <p:spPr bwMode="auto">
          <a:xfrm flipV="1">
            <a:off x="5070475" y="3476625"/>
            <a:ext cx="946150" cy="730250"/>
          </a:xfrm>
          <a:prstGeom prst="line">
            <a:avLst/>
          </a:prstGeom>
          <a:noFill/>
          <a:ln w="44450">
            <a:solidFill>
              <a:srgbClr val="EF1DC7"/>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5067" name="Rectangle 10"/>
          <p:cNvSpPr>
            <a:spLocks noChangeArrowheads="1"/>
          </p:cNvSpPr>
          <p:nvPr/>
        </p:nvSpPr>
        <p:spPr bwMode="auto">
          <a:xfrm>
            <a:off x="1282700" y="3784600"/>
            <a:ext cx="914400" cy="393700"/>
          </a:xfrm>
          <a:prstGeom prst="rect">
            <a:avLst/>
          </a:prstGeom>
          <a:solidFill>
            <a:schemeClr val="accent1"/>
          </a:solidFill>
          <a:ln w="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fontAlgn="base" hangingPunct="0">
              <a:spcBef>
                <a:spcPct val="0"/>
              </a:spcBef>
              <a:spcAft>
                <a:spcPct val="0"/>
              </a:spcAft>
            </a:pPr>
            <a:r>
              <a:rPr lang="en-US" sz="2800" b="1" smtClean="0">
                <a:solidFill>
                  <a:srgbClr val="114FFB"/>
                </a:solidFill>
              </a:rPr>
              <a:t>KEK</a:t>
            </a:r>
          </a:p>
        </p:txBody>
      </p:sp>
      <p:sp>
        <p:nvSpPr>
          <p:cNvPr id="45068" name="Rectangle 11"/>
          <p:cNvSpPr>
            <a:spLocks noChangeArrowheads="1"/>
          </p:cNvSpPr>
          <p:nvPr/>
        </p:nvSpPr>
        <p:spPr bwMode="auto">
          <a:xfrm>
            <a:off x="5270500" y="1028700"/>
            <a:ext cx="1028700" cy="393700"/>
          </a:xfrm>
          <a:prstGeom prst="rect">
            <a:avLst/>
          </a:prstGeom>
          <a:solidFill>
            <a:schemeClr val="accent1"/>
          </a:solidFill>
          <a:ln w="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fontAlgn="base" hangingPunct="0">
              <a:spcBef>
                <a:spcPct val="0"/>
              </a:spcBef>
              <a:spcAft>
                <a:spcPct val="0"/>
              </a:spcAft>
            </a:pPr>
            <a:r>
              <a:rPr lang="en-US" sz="2800" b="1" smtClean="0">
                <a:solidFill>
                  <a:srgbClr val="114FFB"/>
                </a:solidFill>
              </a:rPr>
              <a:t>SLAC</a:t>
            </a:r>
          </a:p>
        </p:txBody>
      </p:sp>
      <p:sp>
        <p:nvSpPr>
          <p:cNvPr id="45069" name="Rectangle 12"/>
          <p:cNvSpPr>
            <a:spLocks noChangeArrowheads="1"/>
          </p:cNvSpPr>
          <p:nvPr/>
        </p:nvSpPr>
        <p:spPr bwMode="auto">
          <a:xfrm>
            <a:off x="8343900" y="0"/>
            <a:ext cx="8001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Tree>
    <p:extLst>
      <p:ext uri="{BB962C8B-B14F-4D97-AF65-F5344CB8AC3E}">
        <p14:creationId xmlns:p14="http://schemas.microsoft.com/office/powerpoint/2010/main" val="9154866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419872" y="303362"/>
            <a:ext cx="2205860" cy="707886"/>
          </a:xfrm>
          <a:prstGeom prst="rect">
            <a:avLst/>
          </a:prstGeom>
          <a:noFill/>
        </p:spPr>
        <p:txBody>
          <a:bodyPr wrap="none" rtlCol="0">
            <a:spAutoFit/>
          </a:bodyPr>
          <a:lstStyle/>
          <a:p>
            <a:r>
              <a:rPr lang="it-IT" sz="4000" dirty="0" smtClean="0">
                <a:solidFill>
                  <a:srgbClr val="FFFF00"/>
                </a:solidFill>
              </a:rPr>
              <a:t>ILC layout</a:t>
            </a:r>
            <a:endParaRPr lang="en-US" sz="4000" dirty="0">
              <a:solidFill>
                <a:srgbClr val="FFFF00"/>
              </a:solidFill>
            </a:endParaRPr>
          </a:p>
        </p:txBody>
      </p:sp>
      <p:pic>
        <p:nvPicPr>
          <p:cNvPr id="3076" name="Picture 4" descr="http://www.linearcollider.org/images/ilcweb_564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52" y="1412776"/>
            <a:ext cx="85725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8452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2" name="Segnaposto piè di pagina 2"/>
          <p:cNvSpPr>
            <a:spLocks noGrp="1"/>
          </p:cNvSpPr>
          <p:nvPr>
            <p:ph type="ftr" sz="quarter" idx="11"/>
          </p:nvPr>
        </p:nvSpPr>
        <p:spPr/>
        <p:txBody>
          <a:bodyPr/>
          <a:lstStyle/>
          <a:p>
            <a:pPr>
              <a:defRPr/>
            </a:pPr>
            <a:r>
              <a:rPr lang="it-IT" smtClean="0"/>
              <a:t>Accelerator Physics – C. Biscari </a:t>
            </a:r>
            <a:endParaRPr lang="it-IT"/>
          </a:p>
        </p:txBody>
      </p:sp>
      <p:sp>
        <p:nvSpPr>
          <p:cNvPr id="1753" name="Segnaposto numero diapositiva 3"/>
          <p:cNvSpPr>
            <a:spLocks noGrp="1"/>
          </p:cNvSpPr>
          <p:nvPr>
            <p:ph type="sldNum" sz="quarter" idx="12"/>
          </p:nvPr>
        </p:nvSpPr>
        <p:spPr/>
        <p:txBody>
          <a:bodyPr/>
          <a:lstStyle/>
          <a:p>
            <a:pPr>
              <a:defRPr/>
            </a:pPr>
            <a:fld id="{9B72E537-062E-4785-83FE-2433E15DCD13}" type="slidenum">
              <a:rPr lang="en-US">
                <a:solidFill>
                  <a:srgbClr val="000000">
                    <a:tint val="75000"/>
                  </a:srgbClr>
                </a:solidFill>
              </a:rPr>
              <a:pPr>
                <a:defRPr/>
              </a:pPr>
              <a:t>58</a:t>
            </a:fld>
            <a:endParaRPr lang="en-US" dirty="0">
              <a:solidFill>
                <a:srgbClr val="000000">
                  <a:tint val="75000"/>
                </a:srgbClr>
              </a:solidFill>
            </a:endParaRPr>
          </a:p>
        </p:txBody>
      </p:sp>
      <p:pic>
        <p:nvPicPr>
          <p:cNvPr id="24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938" y="2468563"/>
            <a:ext cx="7626350"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3"/>
          <p:cNvSpPr txBox="1">
            <a:spLocks/>
          </p:cNvSpPr>
          <p:nvPr/>
        </p:nvSpPr>
        <p:spPr>
          <a:xfrm>
            <a:off x="457200" y="76200"/>
            <a:ext cx="8229600" cy="533400"/>
          </a:xfrm>
          <a:prstGeom prst="rect">
            <a:avLst/>
          </a:prstGeom>
        </p:spPr>
        <p:txBody>
          <a:bodyPr anchor="ctr">
            <a:normAutofit fontScale="90000" lnSpcReduction="10000"/>
          </a:bodyPr>
          <a:lstStyle/>
          <a:p>
            <a:pPr algn="ctr">
              <a:spcBef>
                <a:spcPct val="0"/>
              </a:spcBef>
              <a:defRPr/>
            </a:pPr>
            <a:r>
              <a:rPr lang="en-US" sz="3600" dirty="0">
                <a:solidFill>
                  <a:srgbClr val="000000"/>
                </a:solidFill>
                <a:latin typeface="Berlin Sans FB" pitchFamily="34" charset="0"/>
              </a:rPr>
              <a:t>CLIC layout</a:t>
            </a:r>
          </a:p>
        </p:txBody>
      </p:sp>
      <p:cxnSp>
        <p:nvCxnSpPr>
          <p:cNvPr id="20" name="Straight Connector 19"/>
          <p:cNvCxnSpPr/>
          <p:nvPr/>
        </p:nvCxnSpPr>
        <p:spPr>
          <a:xfrm>
            <a:off x="1524000" y="685800"/>
            <a:ext cx="6400800" cy="1588"/>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237" name="Rectangle 236"/>
          <p:cNvSpPr/>
          <p:nvPr/>
        </p:nvSpPr>
        <p:spPr>
          <a:xfrm>
            <a:off x="906463" y="2465388"/>
            <a:ext cx="7624762" cy="181292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Rectangle 3"/>
          <p:cNvSpPr>
            <a:spLocks noChangeArrowheads="1"/>
          </p:cNvSpPr>
          <p:nvPr/>
        </p:nvSpPr>
        <p:spPr bwMode="auto">
          <a:xfrm rot="19989757">
            <a:off x="3598863" y="3175000"/>
            <a:ext cx="2878137" cy="342900"/>
          </a:xfrm>
          <a:prstGeom prst="rect">
            <a:avLst/>
          </a:prstGeom>
          <a:solidFill>
            <a:schemeClr val="bg1"/>
          </a:solidFill>
          <a:ln w="0">
            <a:solidFill>
              <a:schemeClr val="tx2"/>
            </a:solidFill>
            <a:miter lim="800000"/>
            <a:headEnd/>
            <a:tailEnd/>
          </a:ln>
          <a:effectLst>
            <a:outerShdw blurRad="63500" sx="102000" sy="102000" algn="ctr" rotWithShape="0">
              <a:prstClr val="black">
                <a:alpha val="40000"/>
              </a:prstClr>
            </a:outerShdw>
          </a:effectLst>
        </p:spPr>
        <p:txBody>
          <a:bodyPr lIns="95785" tIns="47892" rIns="95785" bIns="47892">
            <a:spAutoFit/>
          </a:bodyPr>
          <a:lstStyle/>
          <a:p>
            <a:pPr algn="ctr" defTabSz="957263">
              <a:buFont typeface="StarSymbol"/>
              <a:buNone/>
              <a:defRPr/>
            </a:pPr>
            <a:r>
              <a:rPr lang="en-US" sz="1600" b="1" dirty="0">
                <a:solidFill>
                  <a:srgbClr val="1F497D"/>
                </a:solidFill>
                <a:latin typeface="Comic Sans MS" pitchFamily="66" charset="0"/>
              </a:rPr>
              <a:t>DRIVE BEAM COMPLEX</a:t>
            </a:r>
          </a:p>
        </p:txBody>
      </p:sp>
      <p:sp>
        <p:nvSpPr>
          <p:cNvPr id="239" name="Rectangle 238"/>
          <p:cNvSpPr/>
          <p:nvPr/>
        </p:nvSpPr>
        <p:spPr>
          <a:xfrm>
            <a:off x="898525" y="4298950"/>
            <a:ext cx="7635875" cy="23304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C00000"/>
              </a:solidFill>
            </a:endParaRPr>
          </a:p>
        </p:txBody>
      </p:sp>
      <p:sp>
        <p:nvSpPr>
          <p:cNvPr id="240" name="Rectangle 3"/>
          <p:cNvSpPr>
            <a:spLocks noChangeArrowheads="1"/>
          </p:cNvSpPr>
          <p:nvPr/>
        </p:nvSpPr>
        <p:spPr bwMode="auto">
          <a:xfrm rot="19989757">
            <a:off x="3603625" y="5443538"/>
            <a:ext cx="3138488" cy="342900"/>
          </a:xfrm>
          <a:prstGeom prst="rect">
            <a:avLst/>
          </a:prstGeom>
          <a:solidFill>
            <a:schemeClr val="bg1"/>
          </a:solidFill>
          <a:ln w="0">
            <a:solidFill>
              <a:srgbClr val="C00000"/>
            </a:solidFill>
            <a:miter lim="800000"/>
            <a:headEnd/>
            <a:tailEnd/>
          </a:ln>
          <a:effectLst>
            <a:outerShdw blurRad="63500" sx="102000" sy="102000" algn="ctr" rotWithShape="0">
              <a:prstClr val="black">
                <a:alpha val="40000"/>
              </a:prstClr>
            </a:outerShdw>
          </a:effectLst>
        </p:spPr>
        <p:txBody>
          <a:bodyPr lIns="95785" tIns="47892" rIns="95785" bIns="47892">
            <a:spAutoFit/>
          </a:bodyPr>
          <a:lstStyle/>
          <a:p>
            <a:pPr algn="ctr" defTabSz="957263">
              <a:buFont typeface="StarSymbol"/>
              <a:buNone/>
              <a:defRPr/>
            </a:pPr>
            <a:r>
              <a:rPr lang="en-US" sz="1600" b="1" dirty="0">
                <a:solidFill>
                  <a:srgbClr val="C00000"/>
                </a:solidFill>
                <a:latin typeface="Comic Sans MS" pitchFamily="66" charset="0"/>
              </a:rPr>
              <a:t>MAIN BEAM COMPLEX</a:t>
            </a:r>
          </a:p>
        </p:txBody>
      </p:sp>
      <p:grpSp>
        <p:nvGrpSpPr>
          <p:cNvPr id="2" name="Group 1762"/>
          <p:cNvGrpSpPr>
            <a:grpSpLocks/>
          </p:cNvGrpSpPr>
          <p:nvPr/>
        </p:nvGrpSpPr>
        <p:grpSpPr bwMode="auto">
          <a:xfrm>
            <a:off x="762000" y="1219200"/>
            <a:ext cx="6049963" cy="2627313"/>
            <a:chOff x="266" y="951"/>
            <a:chExt cx="3811" cy="1655"/>
          </a:xfrm>
        </p:grpSpPr>
        <p:sp>
          <p:nvSpPr>
            <p:cNvPr id="46093" name="AutoShape 1763"/>
            <p:cNvSpPr>
              <a:spLocks noChangeAspect="1" noChangeArrowheads="1" noTextEdit="1"/>
            </p:cNvSpPr>
            <p:nvPr/>
          </p:nvSpPr>
          <p:spPr bwMode="auto">
            <a:xfrm>
              <a:off x="266" y="951"/>
              <a:ext cx="3811" cy="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nvGrpSpPr>
            <p:cNvPr id="46094" name="Group 1764"/>
            <p:cNvGrpSpPr>
              <a:grpSpLocks/>
            </p:cNvGrpSpPr>
            <p:nvPr/>
          </p:nvGrpSpPr>
          <p:grpSpPr bwMode="auto">
            <a:xfrm>
              <a:off x="2469" y="1748"/>
              <a:ext cx="182" cy="81"/>
              <a:chOff x="2469" y="1748"/>
              <a:chExt cx="182" cy="81"/>
            </a:xfrm>
          </p:grpSpPr>
          <p:sp>
            <p:nvSpPr>
              <p:cNvPr id="47831" name="Line 1765"/>
              <p:cNvSpPr>
                <a:spLocks noChangeShapeType="1"/>
              </p:cNvSpPr>
              <p:nvPr/>
            </p:nvSpPr>
            <p:spPr bwMode="auto">
              <a:xfrm flipV="1">
                <a:off x="2523" y="1770"/>
                <a:ext cx="128" cy="2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32" name="Freeform 1766"/>
              <p:cNvSpPr>
                <a:spLocks/>
              </p:cNvSpPr>
              <p:nvPr/>
            </p:nvSpPr>
            <p:spPr bwMode="auto">
              <a:xfrm>
                <a:off x="2469" y="1748"/>
                <a:ext cx="88" cy="81"/>
              </a:xfrm>
              <a:custGeom>
                <a:avLst/>
                <a:gdLst>
                  <a:gd name="T0" fmla="*/ 1 w 176"/>
                  <a:gd name="T1" fmla="*/ 0 h 162"/>
                  <a:gd name="T2" fmla="*/ 0 w 176"/>
                  <a:gd name="T3" fmla="*/ 1 h 162"/>
                  <a:gd name="T4" fmla="*/ 1 w 176"/>
                  <a:gd name="T5" fmla="*/ 1 h 162"/>
                  <a:gd name="T6" fmla="*/ 1 w 176"/>
                  <a:gd name="T7" fmla="*/ 1 h 162"/>
                  <a:gd name="T8" fmla="*/ 1 w 176"/>
                  <a:gd name="T9" fmla="*/ 0 h 162"/>
                  <a:gd name="T10" fmla="*/ 0 60000 65536"/>
                  <a:gd name="T11" fmla="*/ 0 60000 65536"/>
                  <a:gd name="T12" fmla="*/ 0 60000 65536"/>
                  <a:gd name="T13" fmla="*/ 0 60000 65536"/>
                  <a:gd name="T14" fmla="*/ 0 60000 65536"/>
                  <a:gd name="T15" fmla="*/ 0 w 176"/>
                  <a:gd name="T16" fmla="*/ 0 h 162"/>
                  <a:gd name="T17" fmla="*/ 176 w 176"/>
                  <a:gd name="T18" fmla="*/ 162 h 162"/>
                </a:gdLst>
                <a:ahLst/>
                <a:cxnLst>
                  <a:cxn ang="T10">
                    <a:pos x="T0" y="T1"/>
                  </a:cxn>
                  <a:cxn ang="T11">
                    <a:pos x="T2" y="T3"/>
                  </a:cxn>
                  <a:cxn ang="T12">
                    <a:pos x="T4" y="T5"/>
                  </a:cxn>
                  <a:cxn ang="T13">
                    <a:pos x="T6" y="T7"/>
                  </a:cxn>
                  <a:cxn ang="T14">
                    <a:pos x="T8" y="T9"/>
                  </a:cxn>
                </a:cxnLst>
                <a:rect l="T15" t="T16" r="T17" b="T18"/>
                <a:pathLst>
                  <a:path w="176" h="162">
                    <a:moveTo>
                      <a:pt x="148" y="0"/>
                    </a:moveTo>
                    <a:lnTo>
                      <a:pt x="0" y="111"/>
                    </a:lnTo>
                    <a:lnTo>
                      <a:pt x="176" y="162"/>
                    </a:lnTo>
                    <a:lnTo>
                      <a:pt x="111" y="91"/>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grpSp>
          <p:nvGrpSpPr>
            <p:cNvPr id="46095" name="Group 1767"/>
            <p:cNvGrpSpPr>
              <a:grpSpLocks/>
            </p:cNvGrpSpPr>
            <p:nvPr/>
          </p:nvGrpSpPr>
          <p:grpSpPr bwMode="auto">
            <a:xfrm>
              <a:off x="3027" y="1958"/>
              <a:ext cx="209" cy="81"/>
              <a:chOff x="3027" y="1958"/>
              <a:chExt cx="209" cy="81"/>
            </a:xfrm>
          </p:grpSpPr>
          <p:sp>
            <p:nvSpPr>
              <p:cNvPr id="47829" name="Line 1768"/>
              <p:cNvSpPr>
                <a:spLocks noChangeShapeType="1"/>
              </p:cNvSpPr>
              <p:nvPr/>
            </p:nvSpPr>
            <p:spPr bwMode="auto">
              <a:xfrm flipH="1" flipV="1">
                <a:off x="3027" y="1958"/>
                <a:ext cx="157" cy="4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30" name="Freeform 1769"/>
              <p:cNvSpPr>
                <a:spLocks/>
              </p:cNvSpPr>
              <p:nvPr/>
            </p:nvSpPr>
            <p:spPr bwMode="auto">
              <a:xfrm>
                <a:off x="3145" y="1960"/>
                <a:ext cx="91" cy="79"/>
              </a:xfrm>
              <a:custGeom>
                <a:avLst/>
                <a:gdLst>
                  <a:gd name="T0" fmla="*/ 0 w 182"/>
                  <a:gd name="T1" fmla="*/ 1 h 156"/>
                  <a:gd name="T2" fmla="*/ 1 w 182"/>
                  <a:gd name="T3" fmla="*/ 1 h 156"/>
                  <a:gd name="T4" fmla="*/ 1 w 182"/>
                  <a:gd name="T5" fmla="*/ 0 h 156"/>
                  <a:gd name="T6" fmla="*/ 1 w 182"/>
                  <a:gd name="T7" fmla="*/ 1 h 156"/>
                  <a:gd name="T8" fmla="*/ 0 w 182"/>
                  <a:gd name="T9" fmla="*/ 1 h 156"/>
                  <a:gd name="T10" fmla="*/ 0 60000 65536"/>
                  <a:gd name="T11" fmla="*/ 0 60000 65536"/>
                  <a:gd name="T12" fmla="*/ 0 60000 65536"/>
                  <a:gd name="T13" fmla="*/ 0 60000 65536"/>
                  <a:gd name="T14" fmla="*/ 0 60000 65536"/>
                  <a:gd name="T15" fmla="*/ 0 w 182"/>
                  <a:gd name="T16" fmla="*/ 0 h 156"/>
                  <a:gd name="T17" fmla="*/ 182 w 182"/>
                  <a:gd name="T18" fmla="*/ 156 h 156"/>
                </a:gdLst>
                <a:ahLst/>
                <a:cxnLst>
                  <a:cxn ang="T10">
                    <a:pos x="T0" y="T1"/>
                  </a:cxn>
                  <a:cxn ang="T11">
                    <a:pos x="T2" y="T3"/>
                  </a:cxn>
                  <a:cxn ang="T12">
                    <a:pos x="T4" y="T5"/>
                  </a:cxn>
                  <a:cxn ang="T13">
                    <a:pos x="T6" y="T7"/>
                  </a:cxn>
                  <a:cxn ang="T14">
                    <a:pos x="T8" y="T9"/>
                  </a:cxn>
                </a:cxnLst>
                <a:rect l="T15" t="T16" r="T17" b="T18"/>
                <a:pathLst>
                  <a:path w="182" h="156">
                    <a:moveTo>
                      <a:pt x="0" y="156"/>
                    </a:moveTo>
                    <a:lnTo>
                      <a:pt x="182" y="128"/>
                    </a:lnTo>
                    <a:lnTo>
                      <a:pt x="51" y="0"/>
                    </a:lnTo>
                    <a:lnTo>
                      <a:pt x="74" y="93"/>
                    </a:lnTo>
                    <a:lnTo>
                      <a:pt x="0" y="1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sp>
          <p:nvSpPr>
            <p:cNvPr id="46096" name="Line 1770"/>
            <p:cNvSpPr>
              <a:spLocks noChangeShapeType="1"/>
            </p:cNvSpPr>
            <p:nvPr/>
          </p:nvSpPr>
          <p:spPr bwMode="auto">
            <a:xfrm>
              <a:off x="272" y="1412"/>
              <a:ext cx="3017" cy="972"/>
            </a:xfrm>
            <a:prstGeom prst="line">
              <a:avLst/>
            </a:prstGeom>
            <a:noFill/>
            <a:ln w="11113">
              <a:solidFill>
                <a:srgbClr val="FC0128"/>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097" name="Line 1771"/>
            <p:cNvSpPr>
              <a:spLocks noChangeShapeType="1"/>
            </p:cNvSpPr>
            <p:nvPr/>
          </p:nvSpPr>
          <p:spPr bwMode="auto">
            <a:xfrm>
              <a:off x="695" y="1241"/>
              <a:ext cx="2507" cy="423"/>
            </a:xfrm>
            <a:prstGeom prst="line">
              <a:avLst/>
            </a:prstGeom>
            <a:noFill/>
            <a:ln w="11113">
              <a:solidFill>
                <a:srgbClr val="00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nvGrpSpPr>
            <p:cNvPr id="46098" name="Group 1772"/>
            <p:cNvGrpSpPr>
              <a:grpSpLocks/>
            </p:cNvGrpSpPr>
            <p:nvPr/>
          </p:nvGrpSpPr>
          <p:grpSpPr bwMode="auto">
            <a:xfrm>
              <a:off x="745" y="1128"/>
              <a:ext cx="260" cy="257"/>
              <a:chOff x="745" y="1128"/>
              <a:chExt cx="260" cy="257"/>
            </a:xfrm>
          </p:grpSpPr>
          <p:sp>
            <p:nvSpPr>
              <p:cNvPr id="47767" name="Freeform 1773"/>
              <p:cNvSpPr>
                <a:spLocks/>
              </p:cNvSpPr>
              <p:nvPr/>
            </p:nvSpPr>
            <p:spPr bwMode="auto">
              <a:xfrm>
                <a:off x="751" y="1336"/>
                <a:ext cx="92" cy="17"/>
              </a:xfrm>
              <a:custGeom>
                <a:avLst/>
                <a:gdLst>
                  <a:gd name="T0" fmla="*/ 0 w 185"/>
                  <a:gd name="T1" fmla="*/ 0 h 35"/>
                  <a:gd name="T2" fmla="*/ 0 w 185"/>
                  <a:gd name="T3" fmla="*/ 0 h 35"/>
                  <a:gd name="T4" fmla="*/ 0 w 185"/>
                  <a:gd name="T5" fmla="*/ 0 h 35"/>
                  <a:gd name="T6" fmla="*/ 0 w 185"/>
                  <a:gd name="T7" fmla="*/ 0 h 35"/>
                  <a:gd name="T8" fmla="*/ 0 w 185"/>
                  <a:gd name="T9" fmla="*/ 0 h 35"/>
                  <a:gd name="T10" fmla="*/ 0 60000 65536"/>
                  <a:gd name="T11" fmla="*/ 0 60000 65536"/>
                  <a:gd name="T12" fmla="*/ 0 60000 65536"/>
                  <a:gd name="T13" fmla="*/ 0 60000 65536"/>
                  <a:gd name="T14" fmla="*/ 0 60000 65536"/>
                  <a:gd name="T15" fmla="*/ 0 w 185"/>
                  <a:gd name="T16" fmla="*/ 0 h 35"/>
                  <a:gd name="T17" fmla="*/ 185 w 185"/>
                  <a:gd name="T18" fmla="*/ 35 h 35"/>
                </a:gdLst>
                <a:ahLst/>
                <a:cxnLst>
                  <a:cxn ang="T10">
                    <a:pos x="T0" y="T1"/>
                  </a:cxn>
                  <a:cxn ang="T11">
                    <a:pos x="T2" y="T3"/>
                  </a:cxn>
                  <a:cxn ang="T12">
                    <a:pos x="T4" y="T5"/>
                  </a:cxn>
                  <a:cxn ang="T13">
                    <a:pos x="T6" y="T7"/>
                  </a:cxn>
                  <a:cxn ang="T14">
                    <a:pos x="T8" y="T9"/>
                  </a:cxn>
                </a:cxnLst>
                <a:rect l="T15" t="T16" r="T17" b="T18"/>
                <a:pathLst>
                  <a:path w="185" h="35">
                    <a:moveTo>
                      <a:pt x="173" y="32"/>
                    </a:moveTo>
                    <a:lnTo>
                      <a:pt x="185" y="35"/>
                    </a:lnTo>
                    <a:lnTo>
                      <a:pt x="12" y="4"/>
                    </a:lnTo>
                    <a:lnTo>
                      <a:pt x="0" y="0"/>
                    </a:lnTo>
                    <a:lnTo>
                      <a:pt x="173" y="32"/>
                    </a:lnTo>
                    <a:close/>
                  </a:path>
                </a:pathLst>
              </a:custGeom>
              <a:solidFill>
                <a:srgbClr val="6A6A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68" name="Freeform 1774"/>
              <p:cNvSpPr>
                <a:spLocks/>
              </p:cNvSpPr>
              <p:nvPr/>
            </p:nvSpPr>
            <p:spPr bwMode="auto">
              <a:xfrm>
                <a:off x="757" y="1337"/>
                <a:ext cx="91" cy="19"/>
              </a:xfrm>
              <a:custGeom>
                <a:avLst/>
                <a:gdLst>
                  <a:gd name="T0" fmla="*/ 0 w 183"/>
                  <a:gd name="T1" fmla="*/ 1 h 36"/>
                  <a:gd name="T2" fmla="*/ 0 w 183"/>
                  <a:gd name="T3" fmla="*/ 1 h 36"/>
                  <a:gd name="T4" fmla="*/ 0 w 183"/>
                  <a:gd name="T5" fmla="*/ 1 h 36"/>
                  <a:gd name="T6" fmla="*/ 0 w 183"/>
                  <a:gd name="T7" fmla="*/ 0 h 36"/>
                  <a:gd name="T8" fmla="*/ 0 w 183"/>
                  <a:gd name="T9" fmla="*/ 1 h 36"/>
                  <a:gd name="T10" fmla="*/ 0 60000 65536"/>
                  <a:gd name="T11" fmla="*/ 0 60000 65536"/>
                  <a:gd name="T12" fmla="*/ 0 60000 65536"/>
                  <a:gd name="T13" fmla="*/ 0 60000 65536"/>
                  <a:gd name="T14" fmla="*/ 0 60000 65536"/>
                  <a:gd name="T15" fmla="*/ 0 w 183"/>
                  <a:gd name="T16" fmla="*/ 0 h 36"/>
                  <a:gd name="T17" fmla="*/ 183 w 183"/>
                  <a:gd name="T18" fmla="*/ 36 h 36"/>
                </a:gdLst>
                <a:ahLst/>
                <a:cxnLst>
                  <a:cxn ang="T10">
                    <a:pos x="T0" y="T1"/>
                  </a:cxn>
                  <a:cxn ang="T11">
                    <a:pos x="T2" y="T3"/>
                  </a:cxn>
                  <a:cxn ang="T12">
                    <a:pos x="T4" y="T5"/>
                  </a:cxn>
                  <a:cxn ang="T13">
                    <a:pos x="T6" y="T7"/>
                  </a:cxn>
                  <a:cxn ang="T14">
                    <a:pos x="T8" y="T9"/>
                  </a:cxn>
                </a:cxnLst>
                <a:rect l="T15" t="T16" r="T17" b="T18"/>
                <a:pathLst>
                  <a:path w="183" h="36">
                    <a:moveTo>
                      <a:pt x="173" y="31"/>
                    </a:moveTo>
                    <a:lnTo>
                      <a:pt x="183" y="36"/>
                    </a:lnTo>
                    <a:lnTo>
                      <a:pt x="10" y="5"/>
                    </a:lnTo>
                    <a:lnTo>
                      <a:pt x="0" y="0"/>
                    </a:lnTo>
                    <a:lnTo>
                      <a:pt x="173" y="31"/>
                    </a:ln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69" name="Freeform 1775"/>
              <p:cNvSpPr>
                <a:spLocks/>
              </p:cNvSpPr>
              <p:nvPr/>
            </p:nvSpPr>
            <p:spPr bwMode="auto">
              <a:xfrm>
                <a:off x="762" y="1340"/>
                <a:ext cx="91" cy="20"/>
              </a:xfrm>
              <a:custGeom>
                <a:avLst/>
                <a:gdLst>
                  <a:gd name="T0" fmla="*/ 1 w 181"/>
                  <a:gd name="T1" fmla="*/ 1 h 40"/>
                  <a:gd name="T2" fmla="*/ 1 w 181"/>
                  <a:gd name="T3" fmla="*/ 1 h 40"/>
                  <a:gd name="T4" fmla="*/ 1 w 181"/>
                  <a:gd name="T5" fmla="*/ 1 h 40"/>
                  <a:gd name="T6" fmla="*/ 0 w 181"/>
                  <a:gd name="T7" fmla="*/ 0 h 40"/>
                  <a:gd name="T8" fmla="*/ 1 w 181"/>
                  <a:gd name="T9" fmla="*/ 1 h 40"/>
                  <a:gd name="T10" fmla="*/ 0 60000 65536"/>
                  <a:gd name="T11" fmla="*/ 0 60000 65536"/>
                  <a:gd name="T12" fmla="*/ 0 60000 65536"/>
                  <a:gd name="T13" fmla="*/ 0 60000 65536"/>
                  <a:gd name="T14" fmla="*/ 0 60000 65536"/>
                  <a:gd name="T15" fmla="*/ 0 w 181"/>
                  <a:gd name="T16" fmla="*/ 0 h 40"/>
                  <a:gd name="T17" fmla="*/ 181 w 181"/>
                  <a:gd name="T18" fmla="*/ 40 h 40"/>
                </a:gdLst>
                <a:ahLst/>
                <a:cxnLst>
                  <a:cxn ang="T10">
                    <a:pos x="T0" y="T1"/>
                  </a:cxn>
                  <a:cxn ang="T11">
                    <a:pos x="T2" y="T3"/>
                  </a:cxn>
                  <a:cxn ang="T12">
                    <a:pos x="T4" y="T5"/>
                  </a:cxn>
                  <a:cxn ang="T13">
                    <a:pos x="T6" y="T7"/>
                  </a:cxn>
                  <a:cxn ang="T14">
                    <a:pos x="T8" y="T9"/>
                  </a:cxn>
                </a:cxnLst>
                <a:rect l="T15" t="T16" r="T17" b="T18"/>
                <a:pathLst>
                  <a:path w="181" h="40">
                    <a:moveTo>
                      <a:pt x="173" y="31"/>
                    </a:moveTo>
                    <a:lnTo>
                      <a:pt x="181" y="40"/>
                    </a:lnTo>
                    <a:lnTo>
                      <a:pt x="8" y="8"/>
                    </a:lnTo>
                    <a:lnTo>
                      <a:pt x="0" y="0"/>
                    </a:lnTo>
                    <a:lnTo>
                      <a:pt x="173" y="31"/>
                    </a:lnTo>
                    <a:close/>
                  </a:path>
                </a:pathLst>
              </a:custGeom>
              <a:solidFill>
                <a:srgbClr val="8484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70" name="Freeform 1776"/>
              <p:cNvSpPr>
                <a:spLocks/>
              </p:cNvSpPr>
              <p:nvPr/>
            </p:nvSpPr>
            <p:spPr bwMode="auto">
              <a:xfrm>
                <a:off x="762" y="1340"/>
                <a:ext cx="89" cy="17"/>
              </a:xfrm>
              <a:custGeom>
                <a:avLst/>
                <a:gdLst>
                  <a:gd name="T0" fmla="*/ 1 w 178"/>
                  <a:gd name="T1" fmla="*/ 0 h 35"/>
                  <a:gd name="T2" fmla="*/ 1 w 178"/>
                  <a:gd name="T3" fmla="*/ 0 h 35"/>
                  <a:gd name="T4" fmla="*/ 1 w 178"/>
                  <a:gd name="T5" fmla="*/ 0 h 35"/>
                  <a:gd name="T6" fmla="*/ 0 w 178"/>
                  <a:gd name="T7" fmla="*/ 0 h 35"/>
                  <a:gd name="T8" fmla="*/ 1 w 178"/>
                  <a:gd name="T9" fmla="*/ 0 h 35"/>
                  <a:gd name="T10" fmla="*/ 0 60000 65536"/>
                  <a:gd name="T11" fmla="*/ 0 60000 65536"/>
                  <a:gd name="T12" fmla="*/ 0 60000 65536"/>
                  <a:gd name="T13" fmla="*/ 0 60000 65536"/>
                  <a:gd name="T14" fmla="*/ 0 60000 65536"/>
                  <a:gd name="T15" fmla="*/ 0 w 178"/>
                  <a:gd name="T16" fmla="*/ 0 h 35"/>
                  <a:gd name="T17" fmla="*/ 178 w 178"/>
                  <a:gd name="T18" fmla="*/ 35 h 35"/>
                </a:gdLst>
                <a:ahLst/>
                <a:cxnLst>
                  <a:cxn ang="T10">
                    <a:pos x="T0" y="T1"/>
                  </a:cxn>
                  <a:cxn ang="T11">
                    <a:pos x="T2" y="T3"/>
                  </a:cxn>
                  <a:cxn ang="T12">
                    <a:pos x="T4" y="T5"/>
                  </a:cxn>
                  <a:cxn ang="T13">
                    <a:pos x="T6" y="T7"/>
                  </a:cxn>
                  <a:cxn ang="T14">
                    <a:pos x="T8" y="T9"/>
                  </a:cxn>
                </a:cxnLst>
                <a:rect l="T15" t="T16" r="T17" b="T18"/>
                <a:pathLst>
                  <a:path w="178" h="35">
                    <a:moveTo>
                      <a:pt x="173" y="31"/>
                    </a:moveTo>
                    <a:lnTo>
                      <a:pt x="178" y="35"/>
                    </a:lnTo>
                    <a:lnTo>
                      <a:pt x="5" y="3"/>
                    </a:lnTo>
                    <a:lnTo>
                      <a:pt x="0" y="0"/>
                    </a:lnTo>
                    <a:lnTo>
                      <a:pt x="173" y="31"/>
                    </a:lnTo>
                    <a:close/>
                  </a:path>
                </a:pathLst>
              </a:custGeom>
              <a:solidFill>
                <a:srgbClr val="8484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71" name="Freeform 1777"/>
              <p:cNvSpPr>
                <a:spLocks/>
              </p:cNvSpPr>
              <p:nvPr/>
            </p:nvSpPr>
            <p:spPr bwMode="auto">
              <a:xfrm>
                <a:off x="764" y="1341"/>
                <a:ext cx="89" cy="19"/>
              </a:xfrm>
              <a:custGeom>
                <a:avLst/>
                <a:gdLst>
                  <a:gd name="T0" fmla="*/ 1 w 176"/>
                  <a:gd name="T1" fmla="*/ 1 h 37"/>
                  <a:gd name="T2" fmla="*/ 1 w 176"/>
                  <a:gd name="T3" fmla="*/ 1 h 37"/>
                  <a:gd name="T4" fmla="*/ 1 w 176"/>
                  <a:gd name="T5" fmla="*/ 1 h 37"/>
                  <a:gd name="T6" fmla="*/ 0 w 176"/>
                  <a:gd name="T7" fmla="*/ 0 h 37"/>
                  <a:gd name="T8" fmla="*/ 1 w 176"/>
                  <a:gd name="T9" fmla="*/ 1 h 37"/>
                  <a:gd name="T10" fmla="*/ 0 60000 65536"/>
                  <a:gd name="T11" fmla="*/ 0 60000 65536"/>
                  <a:gd name="T12" fmla="*/ 0 60000 65536"/>
                  <a:gd name="T13" fmla="*/ 0 60000 65536"/>
                  <a:gd name="T14" fmla="*/ 0 60000 65536"/>
                  <a:gd name="T15" fmla="*/ 0 w 176"/>
                  <a:gd name="T16" fmla="*/ 0 h 37"/>
                  <a:gd name="T17" fmla="*/ 176 w 176"/>
                  <a:gd name="T18" fmla="*/ 37 h 37"/>
                </a:gdLst>
                <a:ahLst/>
                <a:cxnLst>
                  <a:cxn ang="T10">
                    <a:pos x="T0" y="T1"/>
                  </a:cxn>
                  <a:cxn ang="T11">
                    <a:pos x="T2" y="T3"/>
                  </a:cxn>
                  <a:cxn ang="T12">
                    <a:pos x="T4" y="T5"/>
                  </a:cxn>
                  <a:cxn ang="T13">
                    <a:pos x="T6" y="T7"/>
                  </a:cxn>
                  <a:cxn ang="T14">
                    <a:pos x="T8" y="T9"/>
                  </a:cxn>
                </a:cxnLst>
                <a:rect l="T15" t="T16" r="T17" b="T18"/>
                <a:pathLst>
                  <a:path w="176" h="37">
                    <a:moveTo>
                      <a:pt x="173" y="32"/>
                    </a:moveTo>
                    <a:lnTo>
                      <a:pt x="176" y="37"/>
                    </a:lnTo>
                    <a:lnTo>
                      <a:pt x="3" y="5"/>
                    </a:lnTo>
                    <a:lnTo>
                      <a:pt x="0" y="0"/>
                    </a:lnTo>
                    <a:lnTo>
                      <a:pt x="173" y="32"/>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72" name="Freeform 1778"/>
              <p:cNvSpPr>
                <a:spLocks/>
              </p:cNvSpPr>
              <p:nvPr/>
            </p:nvSpPr>
            <p:spPr bwMode="auto">
              <a:xfrm>
                <a:off x="766" y="1344"/>
                <a:ext cx="91" cy="21"/>
              </a:xfrm>
              <a:custGeom>
                <a:avLst/>
                <a:gdLst>
                  <a:gd name="T0" fmla="*/ 1 w 181"/>
                  <a:gd name="T1" fmla="*/ 1 h 42"/>
                  <a:gd name="T2" fmla="*/ 1 w 181"/>
                  <a:gd name="T3" fmla="*/ 1 h 42"/>
                  <a:gd name="T4" fmla="*/ 1 w 181"/>
                  <a:gd name="T5" fmla="*/ 1 h 42"/>
                  <a:gd name="T6" fmla="*/ 0 w 181"/>
                  <a:gd name="T7" fmla="*/ 0 h 42"/>
                  <a:gd name="T8" fmla="*/ 1 w 181"/>
                  <a:gd name="T9" fmla="*/ 1 h 42"/>
                  <a:gd name="T10" fmla="*/ 0 60000 65536"/>
                  <a:gd name="T11" fmla="*/ 0 60000 65536"/>
                  <a:gd name="T12" fmla="*/ 0 60000 65536"/>
                  <a:gd name="T13" fmla="*/ 0 60000 65536"/>
                  <a:gd name="T14" fmla="*/ 0 60000 65536"/>
                  <a:gd name="T15" fmla="*/ 0 w 181"/>
                  <a:gd name="T16" fmla="*/ 0 h 42"/>
                  <a:gd name="T17" fmla="*/ 181 w 181"/>
                  <a:gd name="T18" fmla="*/ 42 h 42"/>
                </a:gdLst>
                <a:ahLst/>
                <a:cxnLst>
                  <a:cxn ang="T10">
                    <a:pos x="T0" y="T1"/>
                  </a:cxn>
                  <a:cxn ang="T11">
                    <a:pos x="T2" y="T3"/>
                  </a:cxn>
                  <a:cxn ang="T12">
                    <a:pos x="T4" y="T5"/>
                  </a:cxn>
                  <a:cxn ang="T13">
                    <a:pos x="T6" y="T7"/>
                  </a:cxn>
                  <a:cxn ang="T14">
                    <a:pos x="T8" y="T9"/>
                  </a:cxn>
                </a:cxnLst>
                <a:rect l="T15" t="T16" r="T17" b="T18"/>
                <a:pathLst>
                  <a:path w="181" h="42">
                    <a:moveTo>
                      <a:pt x="173" y="32"/>
                    </a:moveTo>
                    <a:lnTo>
                      <a:pt x="181" y="42"/>
                    </a:lnTo>
                    <a:lnTo>
                      <a:pt x="9" y="10"/>
                    </a:lnTo>
                    <a:lnTo>
                      <a:pt x="0" y="0"/>
                    </a:lnTo>
                    <a:lnTo>
                      <a:pt x="173" y="32"/>
                    </a:lnTo>
                    <a:close/>
                  </a:path>
                </a:pathLst>
              </a:custGeom>
              <a:solidFill>
                <a:srgbClr val="9292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73" name="Freeform 1779"/>
              <p:cNvSpPr>
                <a:spLocks/>
              </p:cNvSpPr>
              <p:nvPr/>
            </p:nvSpPr>
            <p:spPr bwMode="auto">
              <a:xfrm>
                <a:off x="766" y="1344"/>
                <a:ext cx="88" cy="17"/>
              </a:xfrm>
              <a:custGeom>
                <a:avLst/>
                <a:gdLst>
                  <a:gd name="T0" fmla="*/ 1 w 176"/>
                  <a:gd name="T1" fmla="*/ 0 h 35"/>
                  <a:gd name="T2" fmla="*/ 1 w 176"/>
                  <a:gd name="T3" fmla="*/ 0 h 35"/>
                  <a:gd name="T4" fmla="*/ 1 w 176"/>
                  <a:gd name="T5" fmla="*/ 0 h 35"/>
                  <a:gd name="T6" fmla="*/ 0 w 176"/>
                  <a:gd name="T7" fmla="*/ 0 h 35"/>
                  <a:gd name="T8" fmla="*/ 1 w 176"/>
                  <a:gd name="T9" fmla="*/ 0 h 35"/>
                  <a:gd name="T10" fmla="*/ 0 60000 65536"/>
                  <a:gd name="T11" fmla="*/ 0 60000 65536"/>
                  <a:gd name="T12" fmla="*/ 0 60000 65536"/>
                  <a:gd name="T13" fmla="*/ 0 60000 65536"/>
                  <a:gd name="T14" fmla="*/ 0 60000 65536"/>
                  <a:gd name="T15" fmla="*/ 0 w 176"/>
                  <a:gd name="T16" fmla="*/ 0 h 35"/>
                  <a:gd name="T17" fmla="*/ 176 w 176"/>
                  <a:gd name="T18" fmla="*/ 35 h 35"/>
                </a:gdLst>
                <a:ahLst/>
                <a:cxnLst>
                  <a:cxn ang="T10">
                    <a:pos x="T0" y="T1"/>
                  </a:cxn>
                  <a:cxn ang="T11">
                    <a:pos x="T2" y="T3"/>
                  </a:cxn>
                  <a:cxn ang="T12">
                    <a:pos x="T4" y="T5"/>
                  </a:cxn>
                  <a:cxn ang="T13">
                    <a:pos x="T6" y="T7"/>
                  </a:cxn>
                  <a:cxn ang="T14">
                    <a:pos x="T8" y="T9"/>
                  </a:cxn>
                </a:cxnLst>
                <a:rect l="T15" t="T16" r="T17" b="T18"/>
                <a:pathLst>
                  <a:path w="176" h="35">
                    <a:moveTo>
                      <a:pt x="173" y="32"/>
                    </a:moveTo>
                    <a:lnTo>
                      <a:pt x="176" y="35"/>
                    </a:lnTo>
                    <a:lnTo>
                      <a:pt x="4" y="3"/>
                    </a:lnTo>
                    <a:lnTo>
                      <a:pt x="0" y="0"/>
                    </a:lnTo>
                    <a:lnTo>
                      <a:pt x="173" y="32"/>
                    </a:lnTo>
                    <a:close/>
                  </a:path>
                </a:pathLst>
              </a:custGeom>
              <a:solidFill>
                <a:srgbClr val="9292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74" name="Freeform 1780"/>
              <p:cNvSpPr>
                <a:spLocks/>
              </p:cNvSpPr>
              <p:nvPr/>
            </p:nvSpPr>
            <p:spPr bwMode="auto">
              <a:xfrm>
                <a:off x="768" y="1346"/>
                <a:ext cx="87" cy="17"/>
              </a:xfrm>
              <a:custGeom>
                <a:avLst/>
                <a:gdLst>
                  <a:gd name="T0" fmla="*/ 1 w 174"/>
                  <a:gd name="T1" fmla="*/ 0 h 35"/>
                  <a:gd name="T2" fmla="*/ 1 w 174"/>
                  <a:gd name="T3" fmla="*/ 0 h 35"/>
                  <a:gd name="T4" fmla="*/ 1 w 174"/>
                  <a:gd name="T5" fmla="*/ 0 h 35"/>
                  <a:gd name="T6" fmla="*/ 0 w 174"/>
                  <a:gd name="T7" fmla="*/ 0 h 35"/>
                  <a:gd name="T8" fmla="*/ 1 w 174"/>
                  <a:gd name="T9" fmla="*/ 0 h 35"/>
                  <a:gd name="T10" fmla="*/ 0 60000 65536"/>
                  <a:gd name="T11" fmla="*/ 0 60000 65536"/>
                  <a:gd name="T12" fmla="*/ 0 60000 65536"/>
                  <a:gd name="T13" fmla="*/ 0 60000 65536"/>
                  <a:gd name="T14" fmla="*/ 0 60000 65536"/>
                  <a:gd name="T15" fmla="*/ 0 w 174"/>
                  <a:gd name="T16" fmla="*/ 0 h 35"/>
                  <a:gd name="T17" fmla="*/ 174 w 174"/>
                  <a:gd name="T18" fmla="*/ 35 h 35"/>
                </a:gdLst>
                <a:ahLst/>
                <a:cxnLst>
                  <a:cxn ang="T10">
                    <a:pos x="T0" y="T1"/>
                  </a:cxn>
                  <a:cxn ang="T11">
                    <a:pos x="T2" y="T3"/>
                  </a:cxn>
                  <a:cxn ang="T12">
                    <a:pos x="T4" y="T5"/>
                  </a:cxn>
                  <a:cxn ang="T13">
                    <a:pos x="T6" y="T7"/>
                  </a:cxn>
                  <a:cxn ang="T14">
                    <a:pos x="T8" y="T9"/>
                  </a:cxn>
                </a:cxnLst>
                <a:rect l="T15" t="T16" r="T17" b="T18"/>
                <a:pathLst>
                  <a:path w="174" h="35">
                    <a:moveTo>
                      <a:pt x="172" y="32"/>
                    </a:moveTo>
                    <a:lnTo>
                      <a:pt x="174" y="35"/>
                    </a:lnTo>
                    <a:lnTo>
                      <a:pt x="1" y="4"/>
                    </a:lnTo>
                    <a:lnTo>
                      <a:pt x="0" y="0"/>
                    </a:lnTo>
                    <a:lnTo>
                      <a:pt x="172" y="32"/>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75" name="Freeform 1781"/>
              <p:cNvSpPr>
                <a:spLocks/>
              </p:cNvSpPr>
              <p:nvPr/>
            </p:nvSpPr>
            <p:spPr bwMode="auto">
              <a:xfrm>
                <a:off x="769" y="1347"/>
                <a:ext cx="88" cy="18"/>
              </a:xfrm>
              <a:custGeom>
                <a:avLst/>
                <a:gdLst>
                  <a:gd name="T0" fmla="*/ 1 w 176"/>
                  <a:gd name="T1" fmla="*/ 1 h 35"/>
                  <a:gd name="T2" fmla="*/ 1 w 176"/>
                  <a:gd name="T3" fmla="*/ 1 h 35"/>
                  <a:gd name="T4" fmla="*/ 1 w 176"/>
                  <a:gd name="T5" fmla="*/ 1 h 35"/>
                  <a:gd name="T6" fmla="*/ 0 w 176"/>
                  <a:gd name="T7" fmla="*/ 0 h 35"/>
                  <a:gd name="T8" fmla="*/ 1 w 176"/>
                  <a:gd name="T9" fmla="*/ 1 h 35"/>
                  <a:gd name="T10" fmla="*/ 0 60000 65536"/>
                  <a:gd name="T11" fmla="*/ 0 60000 65536"/>
                  <a:gd name="T12" fmla="*/ 0 60000 65536"/>
                  <a:gd name="T13" fmla="*/ 0 60000 65536"/>
                  <a:gd name="T14" fmla="*/ 0 60000 65536"/>
                  <a:gd name="T15" fmla="*/ 0 w 176"/>
                  <a:gd name="T16" fmla="*/ 0 h 35"/>
                  <a:gd name="T17" fmla="*/ 176 w 176"/>
                  <a:gd name="T18" fmla="*/ 35 h 35"/>
                </a:gdLst>
                <a:ahLst/>
                <a:cxnLst>
                  <a:cxn ang="T10">
                    <a:pos x="T0" y="T1"/>
                  </a:cxn>
                  <a:cxn ang="T11">
                    <a:pos x="T2" y="T3"/>
                  </a:cxn>
                  <a:cxn ang="T12">
                    <a:pos x="T4" y="T5"/>
                  </a:cxn>
                  <a:cxn ang="T13">
                    <a:pos x="T6" y="T7"/>
                  </a:cxn>
                  <a:cxn ang="T14">
                    <a:pos x="T8" y="T9"/>
                  </a:cxn>
                </a:cxnLst>
                <a:rect l="T15" t="T16" r="T17" b="T18"/>
                <a:pathLst>
                  <a:path w="176" h="35">
                    <a:moveTo>
                      <a:pt x="173" y="31"/>
                    </a:moveTo>
                    <a:lnTo>
                      <a:pt x="176" y="35"/>
                    </a:lnTo>
                    <a:lnTo>
                      <a:pt x="4" y="3"/>
                    </a:lnTo>
                    <a:lnTo>
                      <a:pt x="0" y="0"/>
                    </a:lnTo>
                    <a:lnTo>
                      <a:pt x="173" y="31"/>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76" name="Freeform 1782"/>
              <p:cNvSpPr>
                <a:spLocks/>
              </p:cNvSpPr>
              <p:nvPr/>
            </p:nvSpPr>
            <p:spPr bwMode="auto">
              <a:xfrm>
                <a:off x="770" y="1349"/>
                <a:ext cx="89" cy="22"/>
              </a:xfrm>
              <a:custGeom>
                <a:avLst/>
                <a:gdLst>
                  <a:gd name="T0" fmla="*/ 1 w 177"/>
                  <a:gd name="T1" fmla="*/ 1 h 43"/>
                  <a:gd name="T2" fmla="*/ 1 w 177"/>
                  <a:gd name="T3" fmla="*/ 1 h 43"/>
                  <a:gd name="T4" fmla="*/ 1 w 177"/>
                  <a:gd name="T5" fmla="*/ 1 h 43"/>
                  <a:gd name="T6" fmla="*/ 0 w 177"/>
                  <a:gd name="T7" fmla="*/ 0 h 43"/>
                  <a:gd name="T8" fmla="*/ 1 w 177"/>
                  <a:gd name="T9" fmla="*/ 1 h 43"/>
                  <a:gd name="T10" fmla="*/ 0 60000 65536"/>
                  <a:gd name="T11" fmla="*/ 0 60000 65536"/>
                  <a:gd name="T12" fmla="*/ 0 60000 65536"/>
                  <a:gd name="T13" fmla="*/ 0 60000 65536"/>
                  <a:gd name="T14" fmla="*/ 0 60000 65536"/>
                  <a:gd name="T15" fmla="*/ 0 w 177"/>
                  <a:gd name="T16" fmla="*/ 0 h 43"/>
                  <a:gd name="T17" fmla="*/ 177 w 177"/>
                  <a:gd name="T18" fmla="*/ 43 h 43"/>
                </a:gdLst>
                <a:ahLst/>
                <a:cxnLst>
                  <a:cxn ang="T10">
                    <a:pos x="T0" y="T1"/>
                  </a:cxn>
                  <a:cxn ang="T11">
                    <a:pos x="T2" y="T3"/>
                  </a:cxn>
                  <a:cxn ang="T12">
                    <a:pos x="T4" y="T5"/>
                  </a:cxn>
                  <a:cxn ang="T13">
                    <a:pos x="T6" y="T7"/>
                  </a:cxn>
                  <a:cxn ang="T14">
                    <a:pos x="T8" y="T9"/>
                  </a:cxn>
                </a:cxnLst>
                <a:rect l="T15" t="T16" r="T17" b="T18"/>
                <a:pathLst>
                  <a:path w="177" h="43">
                    <a:moveTo>
                      <a:pt x="172" y="32"/>
                    </a:moveTo>
                    <a:lnTo>
                      <a:pt x="177" y="43"/>
                    </a:lnTo>
                    <a:lnTo>
                      <a:pt x="5" y="12"/>
                    </a:lnTo>
                    <a:lnTo>
                      <a:pt x="0" y="0"/>
                    </a:lnTo>
                    <a:lnTo>
                      <a:pt x="172" y="32"/>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77" name="Freeform 1783"/>
              <p:cNvSpPr>
                <a:spLocks/>
              </p:cNvSpPr>
              <p:nvPr/>
            </p:nvSpPr>
            <p:spPr bwMode="auto">
              <a:xfrm>
                <a:off x="770" y="1349"/>
                <a:ext cx="87" cy="17"/>
              </a:xfrm>
              <a:custGeom>
                <a:avLst/>
                <a:gdLst>
                  <a:gd name="T0" fmla="*/ 1 w 172"/>
                  <a:gd name="T1" fmla="*/ 1 h 33"/>
                  <a:gd name="T2" fmla="*/ 1 w 172"/>
                  <a:gd name="T3" fmla="*/ 1 h 33"/>
                  <a:gd name="T4" fmla="*/ 1 w 172"/>
                  <a:gd name="T5" fmla="*/ 1 h 33"/>
                  <a:gd name="T6" fmla="*/ 0 w 172"/>
                  <a:gd name="T7" fmla="*/ 0 h 33"/>
                  <a:gd name="T8" fmla="*/ 1 w 172"/>
                  <a:gd name="T9" fmla="*/ 1 h 33"/>
                  <a:gd name="T10" fmla="*/ 0 60000 65536"/>
                  <a:gd name="T11" fmla="*/ 0 60000 65536"/>
                  <a:gd name="T12" fmla="*/ 0 60000 65536"/>
                  <a:gd name="T13" fmla="*/ 0 60000 65536"/>
                  <a:gd name="T14" fmla="*/ 0 60000 65536"/>
                  <a:gd name="T15" fmla="*/ 0 w 172"/>
                  <a:gd name="T16" fmla="*/ 0 h 33"/>
                  <a:gd name="T17" fmla="*/ 172 w 172"/>
                  <a:gd name="T18" fmla="*/ 33 h 33"/>
                </a:gdLst>
                <a:ahLst/>
                <a:cxnLst>
                  <a:cxn ang="T10">
                    <a:pos x="T0" y="T1"/>
                  </a:cxn>
                  <a:cxn ang="T11">
                    <a:pos x="T2" y="T3"/>
                  </a:cxn>
                  <a:cxn ang="T12">
                    <a:pos x="T4" y="T5"/>
                  </a:cxn>
                  <a:cxn ang="T13">
                    <a:pos x="T6" y="T7"/>
                  </a:cxn>
                  <a:cxn ang="T14">
                    <a:pos x="T8" y="T9"/>
                  </a:cxn>
                </a:cxnLst>
                <a:rect l="T15" t="T16" r="T17" b="T18"/>
                <a:pathLst>
                  <a:path w="172" h="33">
                    <a:moveTo>
                      <a:pt x="172" y="32"/>
                    </a:moveTo>
                    <a:lnTo>
                      <a:pt x="172" y="33"/>
                    </a:lnTo>
                    <a:lnTo>
                      <a:pt x="1" y="2"/>
                    </a:lnTo>
                    <a:lnTo>
                      <a:pt x="0" y="0"/>
                    </a:lnTo>
                    <a:lnTo>
                      <a:pt x="172" y="32"/>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78" name="Freeform 1784"/>
              <p:cNvSpPr>
                <a:spLocks/>
              </p:cNvSpPr>
              <p:nvPr/>
            </p:nvSpPr>
            <p:spPr bwMode="auto">
              <a:xfrm>
                <a:off x="771" y="1350"/>
                <a:ext cx="87" cy="17"/>
              </a:xfrm>
              <a:custGeom>
                <a:avLst/>
                <a:gdLst>
                  <a:gd name="T0" fmla="*/ 1 w 173"/>
                  <a:gd name="T1" fmla="*/ 1 h 34"/>
                  <a:gd name="T2" fmla="*/ 1 w 173"/>
                  <a:gd name="T3" fmla="*/ 1 h 34"/>
                  <a:gd name="T4" fmla="*/ 0 w 173"/>
                  <a:gd name="T5" fmla="*/ 1 h 34"/>
                  <a:gd name="T6" fmla="*/ 0 w 173"/>
                  <a:gd name="T7" fmla="*/ 0 h 34"/>
                  <a:gd name="T8" fmla="*/ 1 w 173"/>
                  <a:gd name="T9" fmla="*/ 1 h 34"/>
                  <a:gd name="T10" fmla="*/ 0 60000 65536"/>
                  <a:gd name="T11" fmla="*/ 0 60000 65536"/>
                  <a:gd name="T12" fmla="*/ 0 60000 65536"/>
                  <a:gd name="T13" fmla="*/ 0 60000 65536"/>
                  <a:gd name="T14" fmla="*/ 0 60000 65536"/>
                  <a:gd name="T15" fmla="*/ 0 w 173"/>
                  <a:gd name="T16" fmla="*/ 0 h 34"/>
                  <a:gd name="T17" fmla="*/ 173 w 173"/>
                  <a:gd name="T18" fmla="*/ 34 h 34"/>
                </a:gdLst>
                <a:ahLst/>
                <a:cxnLst>
                  <a:cxn ang="T10">
                    <a:pos x="T0" y="T1"/>
                  </a:cxn>
                  <a:cxn ang="T11">
                    <a:pos x="T2" y="T3"/>
                  </a:cxn>
                  <a:cxn ang="T12">
                    <a:pos x="T4" y="T5"/>
                  </a:cxn>
                  <a:cxn ang="T13">
                    <a:pos x="T6" y="T7"/>
                  </a:cxn>
                  <a:cxn ang="T14">
                    <a:pos x="T8" y="T9"/>
                  </a:cxn>
                </a:cxnLst>
                <a:rect l="T15" t="T16" r="T17" b="T18"/>
                <a:pathLst>
                  <a:path w="173" h="34">
                    <a:moveTo>
                      <a:pt x="171" y="31"/>
                    </a:moveTo>
                    <a:lnTo>
                      <a:pt x="173" y="34"/>
                    </a:lnTo>
                    <a:lnTo>
                      <a:pt x="0" y="3"/>
                    </a:lnTo>
                    <a:lnTo>
                      <a:pt x="0" y="0"/>
                    </a:lnTo>
                    <a:lnTo>
                      <a:pt x="171" y="31"/>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79" name="Freeform 1785"/>
              <p:cNvSpPr>
                <a:spLocks/>
              </p:cNvSpPr>
              <p:nvPr/>
            </p:nvSpPr>
            <p:spPr bwMode="auto">
              <a:xfrm>
                <a:off x="771" y="1351"/>
                <a:ext cx="87" cy="18"/>
              </a:xfrm>
              <a:custGeom>
                <a:avLst/>
                <a:gdLst>
                  <a:gd name="T0" fmla="*/ 0 w 175"/>
                  <a:gd name="T1" fmla="*/ 1 h 35"/>
                  <a:gd name="T2" fmla="*/ 0 w 175"/>
                  <a:gd name="T3" fmla="*/ 1 h 35"/>
                  <a:gd name="T4" fmla="*/ 0 w 175"/>
                  <a:gd name="T5" fmla="*/ 1 h 35"/>
                  <a:gd name="T6" fmla="*/ 0 w 175"/>
                  <a:gd name="T7" fmla="*/ 0 h 35"/>
                  <a:gd name="T8" fmla="*/ 0 w 175"/>
                  <a:gd name="T9" fmla="*/ 1 h 35"/>
                  <a:gd name="T10" fmla="*/ 0 60000 65536"/>
                  <a:gd name="T11" fmla="*/ 0 60000 65536"/>
                  <a:gd name="T12" fmla="*/ 0 60000 65536"/>
                  <a:gd name="T13" fmla="*/ 0 60000 65536"/>
                  <a:gd name="T14" fmla="*/ 0 60000 65536"/>
                  <a:gd name="T15" fmla="*/ 0 w 175"/>
                  <a:gd name="T16" fmla="*/ 0 h 35"/>
                  <a:gd name="T17" fmla="*/ 175 w 175"/>
                  <a:gd name="T18" fmla="*/ 35 h 35"/>
                </a:gdLst>
                <a:ahLst/>
                <a:cxnLst>
                  <a:cxn ang="T10">
                    <a:pos x="T0" y="T1"/>
                  </a:cxn>
                  <a:cxn ang="T11">
                    <a:pos x="T2" y="T3"/>
                  </a:cxn>
                  <a:cxn ang="T12">
                    <a:pos x="T4" y="T5"/>
                  </a:cxn>
                  <a:cxn ang="T13">
                    <a:pos x="T6" y="T7"/>
                  </a:cxn>
                  <a:cxn ang="T14">
                    <a:pos x="T8" y="T9"/>
                  </a:cxn>
                </a:cxnLst>
                <a:rect l="T15" t="T16" r="T17" b="T18"/>
                <a:pathLst>
                  <a:path w="175" h="35">
                    <a:moveTo>
                      <a:pt x="173" y="31"/>
                    </a:moveTo>
                    <a:lnTo>
                      <a:pt x="175" y="35"/>
                    </a:lnTo>
                    <a:lnTo>
                      <a:pt x="2" y="3"/>
                    </a:lnTo>
                    <a:lnTo>
                      <a:pt x="0" y="0"/>
                    </a:lnTo>
                    <a:lnTo>
                      <a:pt x="173" y="31"/>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80" name="Freeform 1786"/>
              <p:cNvSpPr>
                <a:spLocks/>
              </p:cNvSpPr>
              <p:nvPr/>
            </p:nvSpPr>
            <p:spPr bwMode="auto">
              <a:xfrm>
                <a:off x="772" y="1353"/>
                <a:ext cx="87" cy="18"/>
              </a:xfrm>
              <a:custGeom>
                <a:avLst/>
                <a:gdLst>
                  <a:gd name="T0" fmla="*/ 1 w 174"/>
                  <a:gd name="T1" fmla="*/ 1 h 35"/>
                  <a:gd name="T2" fmla="*/ 1 w 174"/>
                  <a:gd name="T3" fmla="*/ 1 h 35"/>
                  <a:gd name="T4" fmla="*/ 1 w 174"/>
                  <a:gd name="T5" fmla="*/ 1 h 35"/>
                  <a:gd name="T6" fmla="*/ 0 w 174"/>
                  <a:gd name="T7" fmla="*/ 0 h 35"/>
                  <a:gd name="T8" fmla="*/ 1 w 174"/>
                  <a:gd name="T9" fmla="*/ 1 h 35"/>
                  <a:gd name="T10" fmla="*/ 0 60000 65536"/>
                  <a:gd name="T11" fmla="*/ 0 60000 65536"/>
                  <a:gd name="T12" fmla="*/ 0 60000 65536"/>
                  <a:gd name="T13" fmla="*/ 0 60000 65536"/>
                  <a:gd name="T14" fmla="*/ 0 60000 65536"/>
                  <a:gd name="T15" fmla="*/ 0 w 174"/>
                  <a:gd name="T16" fmla="*/ 0 h 35"/>
                  <a:gd name="T17" fmla="*/ 174 w 174"/>
                  <a:gd name="T18" fmla="*/ 35 h 35"/>
                </a:gdLst>
                <a:ahLst/>
                <a:cxnLst>
                  <a:cxn ang="T10">
                    <a:pos x="T0" y="T1"/>
                  </a:cxn>
                  <a:cxn ang="T11">
                    <a:pos x="T2" y="T3"/>
                  </a:cxn>
                  <a:cxn ang="T12">
                    <a:pos x="T4" y="T5"/>
                  </a:cxn>
                  <a:cxn ang="T13">
                    <a:pos x="T6" y="T7"/>
                  </a:cxn>
                  <a:cxn ang="T14">
                    <a:pos x="T8" y="T9"/>
                  </a:cxn>
                </a:cxnLst>
                <a:rect l="T15" t="T16" r="T17" b="T18"/>
                <a:pathLst>
                  <a:path w="174" h="35">
                    <a:moveTo>
                      <a:pt x="173" y="32"/>
                    </a:moveTo>
                    <a:lnTo>
                      <a:pt x="174" y="35"/>
                    </a:lnTo>
                    <a:lnTo>
                      <a:pt x="2" y="4"/>
                    </a:lnTo>
                    <a:lnTo>
                      <a:pt x="0" y="0"/>
                    </a:lnTo>
                    <a:lnTo>
                      <a:pt x="173" y="32"/>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81" name="Freeform 1787"/>
              <p:cNvSpPr>
                <a:spLocks/>
              </p:cNvSpPr>
              <p:nvPr/>
            </p:nvSpPr>
            <p:spPr bwMode="auto">
              <a:xfrm>
                <a:off x="773" y="1355"/>
                <a:ext cx="88" cy="22"/>
              </a:xfrm>
              <a:custGeom>
                <a:avLst/>
                <a:gdLst>
                  <a:gd name="T0" fmla="*/ 1 w 176"/>
                  <a:gd name="T1" fmla="*/ 1 h 44"/>
                  <a:gd name="T2" fmla="*/ 1 w 176"/>
                  <a:gd name="T3" fmla="*/ 1 h 44"/>
                  <a:gd name="T4" fmla="*/ 1 w 176"/>
                  <a:gd name="T5" fmla="*/ 1 h 44"/>
                  <a:gd name="T6" fmla="*/ 0 w 176"/>
                  <a:gd name="T7" fmla="*/ 0 h 44"/>
                  <a:gd name="T8" fmla="*/ 1 w 176"/>
                  <a:gd name="T9" fmla="*/ 1 h 44"/>
                  <a:gd name="T10" fmla="*/ 0 60000 65536"/>
                  <a:gd name="T11" fmla="*/ 0 60000 65536"/>
                  <a:gd name="T12" fmla="*/ 0 60000 65536"/>
                  <a:gd name="T13" fmla="*/ 0 60000 65536"/>
                  <a:gd name="T14" fmla="*/ 0 60000 65536"/>
                  <a:gd name="T15" fmla="*/ 0 w 176"/>
                  <a:gd name="T16" fmla="*/ 0 h 44"/>
                  <a:gd name="T17" fmla="*/ 176 w 176"/>
                  <a:gd name="T18" fmla="*/ 44 h 44"/>
                </a:gdLst>
                <a:ahLst/>
                <a:cxnLst>
                  <a:cxn ang="T10">
                    <a:pos x="T0" y="T1"/>
                  </a:cxn>
                  <a:cxn ang="T11">
                    <a:pos x="T2" y="T3"/>
                  </a:cxn>
                  <a:cxn ang="T12">
                    <a:pos x="T4" y="T5"/>
                  </a:cxn>
                  <a:cxn ang="T13">
                    <a:pos x="T6" y="T7"/>
                  </a:cxn>
                  <a:cxn ang="T14">
                    <a:pos x="T8" y="T9"/>
                  </a:cxn>
                </a:cxnLst>
                <a:rect l="T15" t="T16" r="T17" b="T18"/>
                <a:pathLst>
                  <a:path w="176" h="44">
                    <a:moveTo>
                      <a:pt x="172" y="31"/>
                    </a:moveTo>
                    <a:lnTo>
                      <a:pt x="176" y="44"/>
                    </a:lnTo>
                    <a:lnTo>
                      <a:pt x="3" y="13"/>
                    </a:lnTo>
                    <a:lnTo>
                      <a:pt x="0" y="0"/>
                    </a:lnTo>
                    <a:lnTo>
                      <a:pt x="172" y="31"/>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82" name="Freeform 1788"/>
              <p:cNvSpPr>
                <a:spLocks/>
              </p:cNvSpPr>
              <p:nvPr/>
            </p:nvSpPr>
            <p:spPr bwMode="auto">
              <a:xfrm>
                <a:off x="773" y="1355"/>
                <a:ext cx="86" cy="16"/>
              </a:xfrm>
              <a:custGeom>
                <a:avLst/>
                <a:gdLst>
                  <a:gd name="T0" fmla="*/ 1 w 172"/>
                  <a:gd name="T1" fmla="*/ 0 h 33"/>
                  <a:gd name="T2" fmla="*/ 1 w 172"/>
                  <a:gd name="T3" fmla="*/ 0 h 33"/>
                  <a:gd name="T4" fmla="*/ 0 w 172"/>
                  <a:gd name="T5" fmla="*/ 0 h 33"/>
                  <a:gd name="T6" fmla="*/ 0 w 172"/>
                  <a:gd name="T7" fmla="*/ 0 h 33"/>
                  <a:gd name="T8" fmla="*/ 1 w 172"/>
                  <a:gd name="T9" fmla="*/ 0 h 33"/>
                  <a:gd name="T10" fmla="*/ 0 60000 65536"/>
                  <a:gd name="T11" fmla="*/ 0 60000 65536"/>
                  <a:gd name="T12" fmla="*/ 0 60000 65536"/>
                  <a:gd name="T13" fmla="*/ 0 60000 65536"/>
                  <a:gd name="T14" fmla="*/ 0 60000 65536"/>
                  <a:gd name="T15" fmla="*/ 0 w 172"/>
                  <a:gd name="T16" fmla="*/ 0 h 33"/>
                  <a:gd name="T17" fmla="*/ 172 w 172"/>
                  <a:gd name="T18" fmla="*/ 33 h 33"/>
                </a:gdLst>
                <a:ahLst/>
                <a:cxnLst>
                  <a:cxn ang="T10">
                    <a:pos x="T0" y="T1"/>
                  </a:cxn>
                  <a:cxn ang="T11">
                    <a:pos x="T2" y="T3"/>
                  </a:cxn>
                  <a:cxn ang="T12">
                    <a:pos x="T4" y="T5"/>
                  </a:cxn>
                  <a:cxn ang="T13">
                    <a:pos x="T6" y="T7"/>
                  </a:cxn>
                  <a:cxn ang="T14">
                    <a:pos x="T8" y="T9"/>
                  </a:cxn>
                </a:cxnLst>
                <a:rect l="T15" t="T16" r="T17" b="T18"/>
                <a:pathLst>
                  <a:path w="172" h="33">
                    <a:moveTo>
                      <a:pt x="172" y="31"/>
                    </a:moveTo>
                    <a:lnTo>
                      <a:pt x="172" y="33"/>
                    </a:lnTo>
                    <a:lnTo>
                      <a:pt x="0" y="1"/>
                    </a:lnTo>
                    <a:lnTo>
                      <a:pt x="0" y="0"/>
                    </a:lnTo>
                    <a:lnTo>
                      <a:pt x="172" y="31"/>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83" name="Freeform 1789"/>
              <p:cNvSpPr>
                <a:spLocks/>
              </p:cNvSpPr>
              <p:nvPr/>
            </p:nvSpPr>
            <p:spPr bwMode="auto">
              <a:xfrm>
                <a:off x="773" y="1356"/>
                <a:ext cx="87" cy="17"/>
              </a:xfrm>
              <a:custGeom>
                <a:avLst/>
                <a:gdLst>
                  <a:gd name="T0" fmla="*/ 1 w 174"/>
                  <a:gd name="T1" fmla="*/ 0 h 35"/>
                  <a:gd name="T2" fmla="*/ 1 w 174"/>
                  <a:gd name="T3" fmla="*/ 0 h 35"/>
                  <a:gd name="T4" fmla="*/ 1 w 174"/>
                  <a:gd name="T5" fmla="*/ 0 h 35"/>
                  <a:gd name="T6" fmla="*/ 0 w 174"/>
                  <a:gd name="T7" fmla="*/ 0 h 35"/>
                  <a:gd name="T8" fmla="*/ 1 w 174"/>
                  <a:gd name="T9" fmla="*/ 0 h 35"/>
                  <a:gd name="T10" fmla="*/ 0 60000 65536"/>
                  <a:gd name="T11" fmla="*/ 0 60000 65536"/>
                  <a:gd name="T12" fmla="*/ 0 60000 65536"/>
                  <a:gd name="T13" fmla="*/ 0 60000 65536"/>
                  <a:gd name="T14" fmla="*/ 0 60000 65536"/>
                  <a:gd name="T15" fmla="*/ 0 w 174"/>
                  <a:gd name="T16" fmla="*/ 0 h 35"/>
                  <a:gd name="T17" fmla="*/ 174 w 174"/>
                  <a:gd name="T18" fmla="*/ 35 h 35"/>
                </a:gdLst>
                <a:ahLst/>
                <a:cxnLst>
                  <a:cxn ang="T10">
                    <a:pos x="T0" y="T1"/>
                  </a:cxn>
                  <a:cxn ang="T11">
                    <a:pos x="T2" y="T3"/>
                  </a:cxn>
                  <a:cxn ang="T12">
                    <a:pos x="T4" y="T5"/>
                  </a:cxn>
                  <a:cxn ang="T13">
                    <a:pos x="T6" y="T7"/>
                  </a:cxn>
                  <a:cxn ang="T14">
                    <a:pos x="T8" y="T9"/>
                  </a:cxn>
                </a:cxnLst>
                <a:rect l="T15" t="T16" r="T17" b="T18"/>
                <a:pathLst>
                  <a:path w="174" h="35">
                    <a:moveTo>
                      <a:pt x="172" y="32"/>
                    </a:moveTo>
                    <a:lnTo>
                      <a:pt x="174" y="35"/>
                    </a:lnTo>
                    <a:lnTo>
                      <a:pt x="1" y="4"/>
                    </a:lnTo>
                    <a:lnTo>
                      <a:pt x="0" y="0"/>
                    </a:lnTo>
                    <a:lnTo>
                      <a:pt x="172" y="32"/>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84" name="Freeform 1790"/>
              <p:cNvSpPr>
                <a:spLocks/>
              </p:cNvSpPr>
              <p:nvPr/>
            </p:nvSpPr>
            <p:spPr bwMode="auto">
              <a:xfrm>
                <a:off x="774" y="1357"/>
                <a:ext cx="86" cy="18"/>
              </a:xfrm>
              <a:custGeom>
                <a:avLst/>
                <a:gdLst>
                  <a:gd name="T0" fmla="*/ 0 w 173"/>
                  <a:gd name="T1" fmla="*/ 1 h 34"/>
                  <a:gd name="T2" fmla="*/ 0 w 173"/>
                  <a:gd name="T3" fmla="*/ 1 h 34"/>
                  <a:gd name="T4" fmla="*/ 0 w 173"/>
                  <a:gd name="T5" fmla="*/ 1 h 34"/>
                  <a:gd name="T6" fmla="*/ 0 w 173"/>
                  <a:gd name="T7" fmla="*/ 0 h 34"/>
                  <a:gd name="T8" fmla="*/ 0 w 173"/>
                  <a:gd name="T9" fmla="*/ 1 h 34"/>
                  <a:gd name="T10" fmla="*/ 0 60000 65536"/>
                  <a:gd name="T11" fmla="*/ 0 60000 65536"/>
                  <a:gd name="T12" fmla="*/ 0 60000 65536"/>
                  <a:gd name="T13" fmla="*/ 0 60000 65536"/>
                  <a:gd name="T14" fmla="*/ 0 60000 65536"/>
                  <a:gd name="T15" fmla="*/ 0 w 173"/>
                  <a:gd name="T16" fmla="*/ 0 h 34"/>
                  <a:gd name="T17" fmla="*/ 173 w 173"/>
                  <a:gd name="T18" fmla="*/ 34 h 34"/>
                </a:gdLst>
                <a:ahLst/>
                <a:cxnLst>
                  <a:cxn ang="T10">
                    <a:pos x="T0" y="T1"/>
                  </a:cxn>
                  <a:cxn ang="T11">
                    <a:pos x="T2" y="T3"/>
                  </a:cxn>
                  <a:cxn ang="T12">
                    <a:pos x="T4" y="T5"/>
                  </a:cxn>
                  <a:cxn ang="T13">
                    <a:pos x="T6" y="T7"/>
                  </a:cxn>
                  <a:cxn ang="T14">
                    <a:pos x="T8" y="T9"/>
                  </a:cxn>
                </a:cxnLst>
                <a:rect l="T15" t="T16" r="T17" b="T18"/>
                <a:pathLst>
                  <a:path w="173" h="34">
                    <a:moveTo>
                      <a:pt x="173" y="31"/>
                    </a:moveTo>
                    <a:lnTo>
                      <a:pt x="173" y="34"/>
                    </a:lnTo>
                    <a:lnTo>
                      <a:pt x="0" y="3"/>
                    </a:lnTo>
                    <a:lnTo>
                      <a:pt x="0" y="0"/>
                    </a:lnTo>
                    <a:lnTo>
                      <a:pt x="173" y="31"/>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85" name="Freeform 1791"/>
              <p:cNvSpPr>
                <a:spLocks/>
              </p:cNvSpPr>
              <p:nvPr/>
            </p:nvSpPr>
            <p:spPr bwMode="auto">
              <a:xfrm>
                <a:off x="774" y="1359"/>
                <a:ext cx="87" cy="17"/>
              </a:xfrm>
              <a:custGeom>
                <a:avLst/>
                <a:gdLst>
                  <a:gd name="T0" fmla="*/ 0 w 175"/>
                  <a:gd name="T1" fmla="*/ 1 h 33"/>
                  <a:gd name="T2" fmla="*/ 0 w 175"/>
                  <a:gd name="T3" fmla="*/ 1 h 33"/>
                  <a:gd name="T4" fmla="*/ 0 w 175"/>
                  <a:gd name="T5" fmla="*/ 1 h 33"/>
                  <a:gd name="T6" fmla="*/ 0 w 175"/>
                  <a:gd name="T7" fmla="*/ 0 h 33"/>
                  <a:gd name="T8" fmla="*/ 0 w 175"/>
                  <a:gd name="T9" fmla="*/ 1 h 33"/>
                  <a:gd name="T10" fmla="*/ 0 60000 65536"/>
                  <a:gd name="T11" fmla="*/ 0 60000 65536"/>
                  <a:gd name="T12" fmla="*/ 0 60000 65536"/>
                  <a:gd name="T13" fmla="*/ 0 60000 65536"/>
                  <a:gd name="T14" fmla="*/ 0 60000 65536"/>
                  <a:gd name="T15" fmla="*/ 0 w 175"/>
                  <a:gd name="T16" fmla="*/ 0 h 33"/>
                  <a:gd name="T17" fmla="*/ 175 w 175"/>
                  <a:gd name="T18" fmla="*/ 33 h 33"/>
                </a:gdLst>
                <a:ahLst/>
                <a:cxnLst>
                  <a:cxn ang="T10">
                    <a:pos x="T0" y="T1"/>
                  </a:cxn>
                  <a:cxn ang="T11">
                    <a:pos x="T2" y="T3"/>
                  </a:cxn>
                  <a:cxn ang="T12">
                    <a:pos x="T4" y="T5"/>
                  </a:cxn>
                  <a:cxn ang="T13">
                    <a:pos x="T6" y="T7"/>
                  </a:cxn>
                  <a:cxn ang="T14">
                    <a:pos x="T8" y="T9"/>
                  </a:cxn>
                </a:cxnLst>
                <a:rect l="T15" t="T16" r="T17" b="T18"/>
                <a:pathLst>
                  <a:path w="175" h="33">
                    <a:moveTo>
                      <a:pt x="173" y="31"/>
                    </a:moveTo>
                    <a:lnTo>
                      <a:pt x="175" y="33"/>
                    </a:lnTo>
                    <a:lnTo>
                      <a:pt x="2" y="2"/>
                    </a:lnTo>
                    <a:lnTo>
                      <a:pt x="0" y="0"/>
                    </a:lnTo>
                    <a:lnTo>
                      <a:pt x="173" y="31"/>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86" name="Freeform 1792"/>
              <p:cNvSpPr>
                <a:spLocks/>
              </p:cNvSpPr>
              <p:nvPr/>
            </p:nvSpPr>
            <p:spPr bwMode="auto">
              <a:xfrm>
                <a:off x="774" y="1360"/>
                <a:ext cx="87" cy="17"/>
              </a:xfrm>
              <a:custGeom>
                <a:avLst/>
                <a:gdLst>
                  <a:gd name="T0" fmla="*/ 1 w 173"/>
                  <a:gd name="T1" fmla="*/ 1 h 34"/>
                  <a:gd name="T2" fmla="*/ 1 w 173"/>
                  <a:gd name="T3" fmla="*/ 1 h 34"/>
                  <a:gd name="T4" fmla="*/ 0 w 173"/>
                  <a:gd name="T5" fmla="*/ 1 h 34"/>
                  <a:gd name="T6" fmla="*/ 0 w 173"/>
                  <a:gd name="T7" fmla="*/ 0 h 34"/>
                  <a:gd name="T8" fmla="*/ 1 w 173"/>
                  <a:gd name="T9" fmla="*/ 1 h 34"/>
                  <a:gd name="T10" fmla="*/ 0 60000 65536"/>
                  <a:gd name="T11" fmla="*/ 0 60000 65536"/>
                  <a:gd name="T12" fmla="*/ 0 60000 65536"/>
                  <a:gd name="T13" fmla="*/ 0 60000 65536"/>
                  <a:gd name="T14" fmla="*/ 0 60000 65536"/>
                  <a:gd name="T15" fmla="*/ 0 w 173"/>
                  <a:gd name="T16" fmla="*/ 0 h 34"/>
                  <a:gd name="T17" fmla="*/ 173 w 173"/>
                  <a:gd name="T18" fmla="*/ 34 h 34"/>
                </a:gdLst>
                <a:ahLst/>
                <a:cxnLst>
                  <a:cxn ang="T10">
                    <a:pos x="T0" y="T1"/>
                  </a:cxn>
                  <a:cxn ang="T11">
                    <a:pos x="T2" y="T3"/>
                  </a:cxn>
                  <a:cxn ang="T12">
                    <a:pos x="T4" y="T5"/>
                  </a:cxn>
                  <a:cxn ang="T13">
                    <a:pos x="T6" y="T7"/>
                  </a:cxn>
                  <a:cxn ang="T14">
                    <a:pos x="T8" y="T9"/>
                  </a:cxn>
                </a:cxnLst>
                <a:rect l="T15" t="T16" r="T17" b="T18"/>
                <a:pathLst>
                  <a:path w="173" h="34">
                    <a:moveTo>
                      <a:pt x="173" y="31"/>
                    </a:moveTo>
                    <a:lnTo>
                      <a:pt x="173" y="34"/>
                    </a:lnTo>
                    <a:lnTo>
                      <a:pt x="0" y="3"/>
                    </a:lnTo>
                    <a:lnTo>
                      <a:pt x="0" y="0"/>
                    </a:lnTo>
                    <a:lnTo>
                      <a:pt x="173" y="31"/>
                    </a:lnTo>
                    <a:close/>
                  </a:path>
                </a:pathLst>
              </a:custGeom>
              <a:solidFill>
                <a:srgbClr val="A9A9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87" name="Freeform 1793"/>
              <p:cNvSpPr>
                <a:spLocks/>
              </p:cNvSpPr>
              <p:nvPr/>
            </p:nvSpPr>
            <p:spPr bwMode="auto">
              <a:xfrm>
                <a:off x="774" y="1361"/>
                <a:ext cx="88" cy="24"/>
              </a:xfrm>
              <a:custGeom>
                <a:avLst/>
                <a:gdLst>
                  <a:gd name="T0" fmla="*/ 1 w 174"/>
                  <a:gd name="T1" fmla="*/ 1 h 46"/>
                  <a:gd name="T2" fmla="*/ 1 w 174"/>
                  <a:gd name="T3" fmla="*/ 1 h 46"/>
                  <a:gd name="T4" fmla="*/ 1 w 174"/>
                  <a:gd name="T5" fmla="*/ 1 h 46"/>
                  <a:gd name="T6" fmla="*/ 0 w 174"/>
                  <a:gd name="T7" fmla="*/ 0 h 46"/>
                  <a:gd name="T8" fmla="*/ 1 w 174"/>
                  <a:gd name="T9" fmla="*/ 1 h 46"/>
                  <a:gd name="T10" fmla="*/ 0 60000 65536"/>
                  <a:gd name="T11" fmla="*/ 0 60000 65536"/>
                  <a:gd name="T12" fmla="*/ 0 60000 65536"/>
                  <a:gd name="T13" fmla="*/ 0 60000 65536"/>
                  <a:gd name="T14" fmla="*/ 0 60000 65536"/>
                  <a:gd name="T15" fmla="*/ 0 w 174"/>
                  <a:gd name="T16" fmla="*/ 0 h 46"/>
                  <a:gd name="T17" fmla="*/ 174 w 174"/>
                  <a:gd name="T18" fmla="*/ 46 h 46"/>
                </a:gdLst>
                <a:ahLst/>
                <a:cxnLst>
                  <a:cxn ang="T10">
                    <a:pos x="T0" y="T1"/>
                  </a:cxn>
                  <a:cxn ang="T11">
                    <a:pos x="T2" y="T3"/>
                  </a:cxn>
                  <a:cxn ang="T12">
                    <a:pos x="T4" y="T5"/>
                  </a:cxn>
                  <a:cxn ang="T13">
                    <a:pos x="T6" y="T7"/>
                  </a:cxn>
                  <a:cxn ang="T14">
                    <a:pos x="T8" y="T9"/>
                  </a:cxn>
                </a:cxnLst>
                <a:rect l="T15" t="T16" r="T17" b="T18"/>
                <a:pathLst>
                  <a:path w="174" h="46">
                    <a:moveTo>
                      <a:pt x="173" y="31"/>
                    </a:moveTo>
                    <a:lnTo>
                      <a:pt x="174" y="46"/>
                    </a:lnTo>
                    <a:lnTo>
                      <a:pt x="2" y="15"/>
                    </a:lnTo>
                    <a:lnTo>
                      <a:pt x="0" y="0"/>
                    </a:lnTo>
                    <a:lnTo>
                      <a:pt x="173" y="31"/>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88" name="Freeform 1794"/>
              <p:cNvSpPr>
                <a:spLocks/>
              </p:cNvSpPr>
              <p:nvPr/>
            </p:nvSpPr>
            <p:spPr bwMode="auto">
              <a:xfrm>
                <a:off x="774" y="1143"/>
                <a:ext cx="88" cy="20"/>
              </a:xfrm>
              <a:custGeom>
                <a:avLst/>
                <a:gdLst>
                  <a:gd name="T0" fmla="*/ 1 w 174"/>
                  <a:gd name="T1" fmla="*/ 1 h 40"/>
                  <a:gd name="T2" fmla="*/ 1 w 174"/>
                  <a:gd name="T3" fmla="*/ 1 h 40"/>
                  <a:gd name="T4" fmla="*/ 0 w 174"/>
                  <a:gd name="T5" fmla="*/ 1 h 40"/>
                  <a:gd name="T6" fmla="*/ 1 w 174"/>
                  <a:gd name="T7" fmla="*/ 0 h 40"/>
                  <a:gd name="T8" fmla="*/ 1 w 174"/>
                  <a:gd name="T9" fmla="*/ 1 h 40"/>
                  <a:gd name="T10" fmla="*/ 0 60000 65536"/>
                  <a:gd name="T11" fmla="*/ 0 60000 65536"/>
                  <a:gd name="T12" fmla="*/ 0 60000 65536"/>
                  <a:gd name="T13" fmla="*/ 0 60000 65536"/>
                  <a:gd name="T14" fmla="*/ 0 60000 65536"/>
                  <a:gd name="T15" fmla="*/ 0 w 174"/>
                  <a:gd name="T16" fmla="*/ 0 h 40"/>
                  <a:gd name="T17" fmla="*/ 174 w 174"/>
                  <a:gd name="T18" fmla="*/ 40 h 40"/>
                </a:gdLst>
                <a:ahLst/>
                <a:cxnLst>
                  <a:cxn ang="T10">
                    <a:pos x="T0" y="T1"/>
                  </a:cxn>
                  <a:cxn ang="T11">
                    <a:pos x="T2" y="T3"/>
                  </a:cxn>
                  <a:cxn ang="T12">
                    <a:pos x="T4" y="T5"/>
                  </a:cxn>
                  <a:cxn ang="T13">
                    <a:pos x="T6" y="T7"/>
                  </a:cxn>
                  <a:cxn ang="T14">
                    <a:pos x="T8" y="T9"/>
                  </a:cxn>
                </a:cxnLst>
                <a:rect l="T15" t="T16" r="T17" b="T18"/>
                <a:pathLst>
                  <a:path w="174" h="40">
                    <a:moveTo>
                      <a:pt x="174" y="25"/>
                    </a:moveTo>
                    <a:lnTo>
                      <a:pt x="173" y="40"/>
                    </a:lnTo>
                    <a:lnTo>
                      <a:pt x="0" y="16"/>
                    </a:lnTo>
                    <a:lnTo>
                      <a:pt x="2" y="0"/>
                    </a:lnTo>
                    <a:lnTo>
                      <a:pt x="174" y="25"/>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89" name="Freeform 1795"/>
              <p:cNvSpPr>
                <a:spLocks/>
              </p:cNvSpPr>
              <p:nvPr/>
            </p:nvSpPr>
            <p:spPr bwMode="auto">
              <a:xfrm>
                <a:off x="773" y="1151"/>
                <a:ext cx="88" cy="19"/>
              </a:xfrm>
              <a:custGeom>
                <a:avLst/>
                <a:gdLst>
                  <a:gd name="T0" fmla="*/ 1 w 176"/>
                  <a:gd name="T1" fmla="*/ 0 h 39"/>
                  <a:gd name="T2" fmla="*/ 1 w 176"/>
                  <a:gd name="T3" fmla="*/ 0 h 39"/>
                  <a:gd name="T4" fmla="*/ 0 w 176"/>
                  <a:gd name="T5" fmla="*/ 0 h 39"/>
                  <a:gd name="T6" fmla="*/ 1 w 176"/>
                  <a:gd name="T7" fmla="*/ 0 h 39"/>
                  <a:gd name="T8" fmla="*/ 1 w 176"/>
                  <a:gd name="T9" fmla="*/ 0 h 39"/>
                  <a:gd name="T10" fmla="*/ 0 60000 65536"/>
                  <a:gd name="T11" fmla="*/ 0 60000 65536"/>
                  <a:gd name="T12" fmla="*/ 0 60000 65536"/>
                  <a:gd name="T13" fmla="*/ 0 60000 65536"/>
                  <a:gd name="T14" fmla="*/ 0 60000 65536"/>
                  <a:gd name="T15" fmla="*/ 0 w 176"/>
                  <a:gd name="T16" fmla="*/ 0 h 39"/>
                  <a:gd name="T17" fmla="*/ 176 w 176"/>
                  <a:gd name="T18" fmla="*/ 39 h 39"/>
                </a:gdLst>
                <a:ahLst/>
                <a:cxnLst>
                  <a:cxn ang="T10">
                    <a:pos x="T0" y="T1"/>
                  </a:cxn>
                  <a:cxn ang="T11">
                    <a:pos x="T2" y="T3"/>
                  </a:cxn>
                  <a:cxn ang="T12">
                    <a:pos x="T4" y="T5"/>
                  </a:cxn>
                  <a:cxn ang="T13">
                    <a:pos x="T6" y="T7"/>
                  </a:cxn>
                  <a:cxn ang="T14">
                    <a:pos x="T8" y="T9"/>
                  </a:cxn>
                </a:cxnLst>
                <a:rect l="T15" t="T16" r="T17" b="T18"/>
                <a:pathLst>
                  <a:path w="176" h="39">
                    <a:moveTo>
                      <a:pt x="176" y="24"/>
                    </a:moveTo>
                    <a:lnTo>
                      <a:pt x="172" y="39"/>
                    </a:lnTo>
                    <a:lnTo>
                      <a:pt x="0" y="14"/>
                    </a:lnTo>
                    <a:lnTo>
                      <a:pt x="3" y="0"/>
                    </a:lnTo>
                    <a:lnTo>
                      <a:pt x="176" y="24"/>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90" name="Freeform 1796"/>
              <p:cNvSpPr>
                <a:spLocks/>
              </p:cNvSpPr>
              <p:nvPr/>
            </p:nvSpPr>
            <p:spPr bwMode="auto">
              <a:xfrm>
                <a:off x="774" y="1151"/>
                <a:ext cx="87" cy="14"/>
              </a:xfrm>
              <a:custGeom>
                <a:avLst/>
                <a:gdLst>
                  <a:gd name="T0" fmla="*/ 1 w 173"/>
                  <a:gd name="T1" fmla="*/ 1 h 27"/>
                  <a:gd name="T2" fmla="*/ 1 w 173"/>
                  <a:gd name="T3" fmla="*/ 1 h 27"/>
                  <a:gd name="T4" fmla="*/ 0 w 173"/>
                  <a:gd name="T5" fmla="*/ 1 h 27"/>
                  <a:gd name="T6" fmla="*/ 0 w 173"/>
                  <a:gd name="T7" fmla="*/ 0 h 27"/>
                  <a:gd name="T8" fmla="*/ 1 w 173"/>
                  <a:gd name="T9" fmla="*/ 1 h 27"/>
                  <a:gd name="T10" fmla="*/ 0 60000 65536"/>
                  <a:gd name="T11" fmla="*/ 0 60000 65536"/>
                  <a:gd name="T12" fmla="*/ 0 60000 65536"/>
                  <a:gd name="T13" fmla="*/ 0 60000 65536"/>
                  <a:gd name="T14" fmla="*/ 0 60000 65536"/>
                  <a:gd name="T15" fmla="*/ 0 w 173"/>
                  <a:gd name="T16" fmla="*/ 0 h 27"/>
                  <a:gd name="T17" fmla="*/ 173 w 173"/>
                  <a:gd name="T18" fmla="*/ 27 h 27"/>
                </a:gdLst>
                <a:ahLst/>
                <a:cxnLst>
                  <a:cxn ang="T10">
                    <a:pos x="T0" y="T1"/>
                  </a:cxn>
                  <a:cxn ang="T11">
                    <a:pos x="T2" y="T3"/>
                  </a:cxn>
                  <a:cxn ang="T12">
                    <a:pos x="T4" y="T5"/>
                  </a:cxn>
                  <a:cxn ang="T13">
                    <a:pos x="T6" y="T7"/>
                  </a:cxn>
                  <a:cxn ang="T14">
                    <a:pos x="T8" y="T9"/>
                  </a:cxn>
                </a:cxnLst>
                <a:rect l="T15" t="T16" r="T17" b="T18"/>
                <a:pathLst>
                  <a:path w="173" h="27">
                    <a:moveTo>
                      <a:pt x="173" y="24"/>
                    </a:moveTo>
                    <a:lnTo>
                      <a:pt x="173" y="27"/>
                    </a:lnTo>
                    <a:lnTo>
                      <a:pt x="0" y="2"/>
                    </a:lnTo>
                    <a:lnTo>
                      <a:pt x="0" y="0"/>
                    </a:lnTo>
                    <a:lnTo>
                      <a:pt x="173" y="24"/>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91" name="Freeform 1797"/>
              <p:cNvSpPr>
                <a:spLocks/>
              </p:cNvSpPr>
              <p:nvPr/>
            </p:nvSpPr>
            <p:spPr bwMode="auto">
              <a:xfrm>
                <a:off x="774" y="1152"/>
                <a:ext cx="87" cy="14"/>
              </a:xfrm>
              <a:custGeom>
                <a:avLst/>
                <a:gdLst>
                  <a:gd name="T0" fmla="*/ 0 w 175"/>
                  <a:gd name="T1" fmla="*/ 1 h 28"/>
                  <a:gd name="T2" fmla="*/ 0 w 175"/>
                  <a:gd name="T3" fmla="*/ 1 h 28"/>
                  <a:gd name="T4" fmla="*/ 0 w 175"/>
                  <a:gd name="T5" fmla="*/ 1 h 28"/>
                  <a:gd name="T6" fmla="*/ 0 w 175"/>
                  <a:gd name="T7" fmla="*/ 0 h 28"/>
                  <a:gd name="T8" fmla="*/ 0 w 175"/>
                  <a:gd name="T9" fmla="*/ 1 h 28"/>
                  <a:gd name="T10" fmla="*/ 0 60000 65536"/>
                  <a:gd name="T11" fmla="*/ 0 60000 65536"/>
                  <a:gd name="T12" fmla="*/ 0 60000 65536"/>
                  <a:gd name="T13" fmla="*/ 0 60000 65536"/>
                  <a:gd name="T14" fmla="*/ 0 60000 65536"/>
                  <a:gd name="T15" fmla="*/ 0 w 175"/>
                  <a:gd name="T16" fmla="*/ 0 h 28"/>
                  <a:gd name="T17" fmla="*/ 175 w 175"/>
                  <a:gd name="T18" fmla="*/ 28 h 28"/>
                </a:gdLst>
                <a:ahLst/>
                <a:cxnLst>
                  <a:cxn ang="T10">
                    <a:pos x="T0" y="T1"/>
                  </a:cxn>
                  <a:cxn ang="T11">
                    <a:pos x="T2" y="T3"/>
                  </a:cxn>
                  <a:cxn ang="T12">
                    <a:pos x="T4" y="T5"/>
                  </a:cxn>
                  <a:cxn ang="T13">
                    <a:pos x="T6" y="T7"/>
                  </a:cxn>
                  <a:cxn ang="T14">
                    <a:pos x="T8" y="T9"/>
                  </a:cxn>
                </a:cxnLst>
                <a:rect l="T15" t="T16" r="T17" b="T18"/>
                <a:pathLst>
                  <a:path w="175" h="28">
                    <a:moveTo>
                      <a:pt x="175" y="25"/>
                    </a:moveTo>
                    <a:lnTo>
                      <a:pt x="173" y="28"/>
                    </a:lnTo>
                    <a:lnTo>
                      <a:pt x="0" y="3"/>
                    </a:lnTo>
                    <a:lnTo>
                      <a:pt x="2" y="0"/>
                    </a:lnTo>
                    <a:lnTo>
                      <a:pt x="175" y="25"/>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92" name="Freeform 1798"/>
              <p:cNvSpPr>
                <a:spLocks/>
              </p:cNvSpPr>
              <p:nvPr/>
            </p:nvSpPr>
            <p:spPr bwMode="auto">
              <a:xfrm>
                <a:off x="774" y="1154"/>
                <a:ext cx="86" cy="14"/>
              </a:xfrm>
              <a:custGeom>
                <a:avLst/>
                <a:gdLst>
                  <a:gd name="T0" fmla="*/ 0 w 173"/>
                  <a:gd name="T1" fmla="*/ 0 h 29"/>
                  <a:gd name="T2" fmla="*/ 0 w 173"/>
                  <a:gd name="T3" fmla="*/ 0 h 29"/>
                  <a:gd name="T4" fmla="*/ 0 w 173"/>
                  <a:gd name="T5" fmla="*/ 0 h 29"/>
                  <a:gd name="T6" fmla="*/ 0 w 173"/>
                  <a:gd name="T7" fmla="*/ 0 h 29"/>
                  <a:gd name="T8" fmla="*/ 0 w 173"/>
                  <a:gd name="T9" fmla="*/ 0 h 29"/>
                  <a:gd name="T10" fmla="*/ 0 60000 65536"/>
                  <a:gd name="T11" fmla="*/ 0 60000 65536"/>
                  <a:gd name="T12" fmla="*/ 0 60000 65536"/>
                  <a:gd name="T13" fmla="*/ 0 60000 65536"/>
                  <a:gd name="T14" fmla="*/ 0 60000 65536"/>
                  <a:gd name="T15" fmla="*/ 0 w 173"/>
                  <a:gd name="T16" fmla="*/ 0 h 29"/>
                  <a:gd name="T17" fmla="*/ 173 w 173"/>
                  <a:gd name="T18" fmla="*/ 29 h 29"/>
                </a:gdLst>
                <a:ahLst/>
                <a:cxnLst>
                  <a:cxn ang="T10">
                    <a:pos x="T0" y="T1"/>
                  </a:cxn>
                  <a:cxn ang="T11">
                    <a:pos x="T2" y="T3"/>
                  </a:cxn>
                  <a:cxn ang="T12">
                    <a:pos x="T4" y="T5"/>
                  </a:cxn>
                  <a:cxn ang="T13">
                    <a:pos x="T6" y="T7"/>
                  </a:cxn>
                  <a:cxn ang="T14">
                    <a:pos x="T8" y="T9"/>
                  </a:cxn>
                </a:cxnLst>
                <a:rect l="T15" t="T16" r="T17" b="T18"/>
                <a:pathLst>
                  <a:path w="173" h="29">
                    <a:moveTo>
                      <a:pt x="173" y="25"/>
                    </a:moveTo>
                    <a:lnTo>
                      <a:pt x="173" y="29"/>
                    </a:lnTo>
                    <a:lnTo>
                      <a:pt x="0" y="4"/>
                    </a:lnTo>
                    <a:lnTo>
                      <a:pt x="0" y="0"/>
                    </a:lnTo>
                    <a:lnTo>
                      <a:pt x="173" y="25"/>
                    </a:lnTo>
                    <a:close/>
                  </a:path>
                </a:pathLst>
              </a:custGeom>
              <a:solidFill>
                <a:srgbClr val="A9A9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93" name="Freeform 1799"/>
              <p:cNvSpPr>
                <a:spLocks/>
              </p:cNvSpPr>
              <p:nvPr/>
            </p:nvSpPr>
            <p:spPr bwMode="auto">
              <a:xfrm>
                <a:off x="773" y="1155"/>
                <a:ext cx="87" cy="14"/>
              </a:xfrm>
              <a:custGeom>
                <a:avLst/>
                <a:gdLst>
                  <a:gd name="T0" fmla="*/ 1 w 174"/>
                  <a:gd name="T1" fmla="*/ 1 h 26"/>
                  <a:gd name="T2" fmla="*/ 1 w 174"/>
                  <a:gd name="T3" fmla="*/ 1 h 26"/>
                  <a:gd name="T4" fmla="*/ 0 w 174"/>
                  <a:gd name="T5" fmla="*/ 1 h 26"/>
                  <a:gd name="T6" fmla="*/ 1 w 174"/>
                  <a:gd name="T7" fmla="*/ 0 h 26"/>
                  <a:gd name="T8" fmla="*/ 1 w 174"/>
                  <a:gd name="T9" fmla="*/ 1 h 26"/>
                  <a:gd name="T10" fmla="*/ 0 60000 65536"/>
                  <a:gd name="T11" fmla="*/ 0 60000 65536"/>
                  <a:gd name="T12" fmla="*/ 0 60000 65536"/>
                  <a:gd name="T13" fmla="*/ 0 60000 65536"/>
                  <a:gd name="T14" fmla="*/ 0 60000 65536"/>
                  <a:gd name="T15" fmla="*/ 0 w 174"/>
                  <a:gd name="T16" fmla="*/ 0 h 26"/>
                  <a:gd name="T17" fmla="*/ 174 w 174"/>
                  <a:gd name="T18" fmla="*/ 26 h 26"/>
                </a:gdLst>
                <a:ahLst/>
                <a:cxnLst>
                  <a:cxn ang="T10">
                    <a:pos x="T0" y="T1"/>
                  </a:cxn>
                  <a:cxn ang="T11">
                    <a:pos x="T2" y="T3"/>
                  </a:cxn>
                  <a:cxn ang="T12">
                    <a:pos x="T4" y="T5"/>
                  </a:cxn>
                  <a:cxn ang="T13">
                    <a:pos x="T6" y="T7"/>
                  </a:cxn>
                  <a:cxn ang="T14">
                    <a:pos x="T8" y="T9"/>
                  </a:cxn>
                </a:cxnLst>
                <a:rect l="T15" t="T16" r="T17" b="T18"/>
                <a:pathLst>
                  <a:path w="174" h="26">
                    <a:moveTo>
                      <a:pt x="174" y="25"/>
                    </a:moveTo>
                    <a:lnTo>
                      <a:pt x="172" y="26"/>
                    </a:lnTo>
                    <a:lnTo>
                      <a:pt x="0" y="3"/>
                    </a:lnTo>
                    <a:lnTo>
                      <a:pt x="1" y="0"/>
                    </a:lnTo>
                    <a:lnTo>
                      <a:pt x="174" y="25"/>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94" name="Freeform 1800"/>
              <p:cNvSpPr>
                <a:spLocks/>
              </p:cNvSpPr>
              <p:nvPr/>
            </p:nvSpPr>
            <p:spPr bwMode="auto">
              <a:xfrm>
                <a:off x="773" y="1157"/>
                <a:ext cx="86" cy="13"/>
              </a:xfrm>
              <a:custGeom>
                <a:avLst/>
                <a:gdLst>
                  <a:gd name="T0" fmla="*/ 1 w 172"/>
                  <a:gd name="T1" fmla="*/ 0 h 27"/>
                  <a:gd name="T2" fmla="*/ 1 w 172"/>
                  <a:gd name="T3" fmla="*/ 0 h 27"/>
                  <a:gd name="T4" fmla="*/ 0 w 172"/>
                  <a:gd name="T5" fmla="*/ 0 h 27"/>
                  <a:gd name="T6" fmla="*/ 0 w 172"/>
                  <a:gd name="T7" fmla="*/ 0 h 27"/>
                  <a:gd name="T8" fmla="*/ 1 w 172"/>
                  <a:gd name="T9" fmla="*/ 0 h 27"/>
                  <a:gd name="T10" fmla="*/ 0 60000 65536"/>
                  <a:gd name="T11" fmla="*/ 0 60000 65536"/>
                  <a:gd name="T12" fmla="*/ 0 60000 65536"/>
                  <a:gd name="T13" fmla="*/ 0 60000 65536"/>
                  <a:gd name="T14" fmla="*/ 0 60000 65536"/>
                  <a:gd name="T15" fmla="*/ 0 w 172"/>
                  <a:gd name="T16" fmla="*/ 0 h 27"/>
                  <a:gd name="T17" fmla="*/ 172 w 172"/>
                  <a:gd name="T18" fmla="*/ 27 h 27"/>
                </a:gdLst>
                <a:ahLst/>
                <a:cxnLst>
                  <a:cxn ang="T10">
                    <a:pos x="T0" y="T1"/>
                  </a:cxn>
                  <a:cxn ang="T11">
                    <a:pos x="T2" y="T3"/>
                  </a:cxn>
                  <a:cxn ang="T12">
                    <a:pos x="T4" y="T5"/>
                  </a:cxn>
                  <a:cxn ang="T13">
                    <a:pos x="T6" y="T7"/>
                  </a:cxn>
                  <a:cxn ang="T14">
                    <a:pos x="T8" y="T9"/>
                  </a:cxn>
                </a:cxnLst>
                <a:rect l="T15" t="T16" r="T17" b="T18"/>
                <a:pathLst>
                  <a:path w="172" h="27">
                    <a:moveTo>
                      <a:pt x="172" y="23"/>
                    </a:moveTo>
                    <a:lnTo>
                      <a:pt x="172" y="27"/>
                    </a:lnTo>
                    <a:lnTo>
                      <a:pt x="0" y="2"/>
                    </a:lnTo>
                    <a:lnTo>
                      <a:pt x="0" y="0"/>
                    </a:lnTo>
                    <a:lnTo>
                      <a:pt x="172" y="23"/>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95" name="Freeform 1801"/>
              <p:cNvSpPr>
                <a:spLocks/>
              </p:cNvSpPr>
              <p:nvPr/>
            </p:nvSpPr>
            <p:spPr bwMode="auto">
              <a:xfrm>
                <a:off x="770" y="1158"/>
                <a:ext cx="89" cy="19"/>
              </a:xfrm>
              <a:custGeom>
                <a:avLst/>
                <a:gdLst>
                  <a:gd name="T0" fmla="*/ 1 w 177"/>
                  <a:gd name="T1" fmla="*/ 1 h 38"/>
                  <a:gd name="T2" fmla="*/ 1 w 177"/>
                  <a:gd name="T3" fmla="*/ 1 h 38"/>
                  <a:gd name="T4" fmla="*/ 0 w 177"/>
                  <a:gd name="T5" fmla="*/ 1 h 38"/>
                  <a:gd name="T6" fmla="*/ 1 w 177"/>
                  <a:gd name="T7" fmla="*/ 0 h 38"/>
                  <a:gd name="T8" fmla="*/ 1 w 177"/>
                  <a:gd name="T9" fmla="*/ 1 h 38"/>
                  <a:gd name="T10" fmla="*/ 0 60000 65536"/>
                  <a:gd name="T11" fmla="*/ 0 60000 65536"/>
                  <a:gd name="T12" fmla="*/ 0 60000 65536"/>
                  <a:gd name="T13" fmla="*/ 0 60000 65536"/>
                  <a:gd name="T14" fmla="*/ 0 60000 65536"/>
                  <a:gd name="T15" fmla="*/ 0 w 177"/>
                  <a:gd name="T16" fmla="*/ 0 h 38"/>
                  <a:gd name="T17" fmla="*/ 177 w 177"/>
                  <a:gd name="T18" fmla="*/ 38 h 38"/>
                </a:gdLst>
                <a:ahLst/>
                <a:cxnLst>
                  <a:cxn ang="T10">
                    <a:pos x="T0" y="T1"/>
                  </a:cxn>
                  <a:cxn ang="T11">
                    <a:pos x="T2" y="T3"/>
                  </a:cxn>
                  <a:cxn ang="T12">
                    <a:pos x="T4" y="T5"/>
                  </a:cxn>
                  <a:cxn ang="T13">
                    <a:pos x="T6" y="T7"/>
                  </a:cxn>
                  <a:cxn ang="T14">
                    <a:pos x="T8" y="T9"/>
                  </a:cxn>
                </a:cxnLst>
                <a:rect l="T15" t="T16" r="T17" b="T18"/>
                <a:pathLst>
                  <a:path w="177" h="38">
                    <a:moveTo>
                      <a:pt x="177" y="25"/>
                    </a:moveTo>
                    <a:lnTo>
                      <a:pt x="172" y="38"/>
                    </a:lnTo>
                    <a:lnTo>
                      <a:pt x="0" y="15"/>
                    </a:lnTo>
                    <a:lnTo>
                      <a:pt x="5" y="0"/>
                    </a:lnTo>
                    <a:lnTo>
                      <a:pt x="177" y="25"/>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96" name="Freeform 1802"/>
              <p:cNvSpPr>
                <a:spLocks/>
              </p:cNvSpPr>
              <p:nvPr/>
            </p:nvSpPr>
            <p:spPr bwMode="auto">
              <a:xfrm>
                <a:off x="772" y="1158"/>
                <a:ext cx="87" cy="14"/>
              </a:xfrm>
              <a:custGeom>
                <a:avLst/>
                <a:gdLst>
                  <a:gd name="T0" fmla="*/ 1 w 174"/>
                  <a:gd name="T1" fmla="*/ 1 h 28"/>
                  <a:gd name="T2" fmla="*/ 1 w 174"/>
                  <a:gd name="T3" fmla="*/ 1 h 28"/>
                  <a:gd name="T4" fmla="*/ 0 w 174"/>
                  <a:gd name="T5" fmla="*/ 1 h 28"/>
                  <a:gd name="T6" fmla="*/ 1 w 174"/>
                  <a:gd name="T7" fmla="*/ 0 h 28"/>
                  <a:gd name="T8" fmla="*/ 1 w 174"/>
                  <a:gd name="T9" fmla="*/ 1 h 28"/>
                  <a:gd name="T10" fmla="*/ 0 60000 65536"/>
                  <a:gd name="T11" fmla="*/ 0 60000 65536"/>
                  <a:gd name="T12" fmla="*/ 0 60000 65536"/>
                  <a:gd name="T13" fmla="*/ 0 60000 65536"/>
                  <a:gd name="T14" fmla="*/ 0 60000 65536"/>
                  <a:gd name="T15" fmla="*/ 0 w 174"/>
                  <a:gd name="T16" fmla="*/ 0 h 28"/>
                  <a:gd name="T17" fmla="*/ 174 w 174"/>
                  <a:gd name="T18" fmla="*/ 28 h 28"/>
                </a:gdLst>
                <a:ahLst/>
                <a:cxnLst>
                  <a:cxn ang="T10">
                    <a:pos x="T0" y="T1"/>
                  </a:cxn>
                  <a:cxn ang="T11">
                    <a:pos x="T2" y="T3"/>
                  </a:cxn>
                  <a:cxn ang="T12">
                    <a:pos x="T4" y="T5"/>
                  </a:cxn>
                  <a:cxn ang="T13">
                    <a:pos x="T6" y="T7"/>
                  </a:cxn>
                  <a:cxn ang="T14">
                    <a:pos x="T8" y="T9"/>
                  </a:cxn>
                </a:cxnLst>
                <a:rect l="T15" t="T16" r="T17" b="T18"/>
                <a:pathLst>
                  <a:path w="174" h="28">
                    <a:moveTo>
                      <a:pt x="174" y="25"/>
                    </a:moveTo>
                    <a:lnTo>
                      <a:pt x="173" y="28"/>
                    </a:lnTo>
                    <a:lnTo>
                      <a:pt x="0" y="3"/>
                    </a:lnTo>
                    <a:lnTo>
                      <a:pt x="2" y="0"/>
                    </a:lnTo>
                    <a:lnTo>
                      <a:pt x="174" y="25"/>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97" name="Freeform 1803"/>
              <p:cNvSpPr>
                <a:spLocks/>
              </p:cNvSpPr>
              <p:nvPr/>
            </p:nvSpPr>
            <p:spPr bwMode="auto">
              <a:xfrm>
                <a:off x="772" y="1160"/>
                <a:ext cx="86" cy="13"/>
              </a:xfrm>
              <a:custGeom>
                <a:avLst/>
                <a:gdLst>
                  <a:gd name="T0" fmla="*/ 0 w 173"/>
                  <a:gd name="T1" fmla="*/ 0 h 27"/>
                  <a:gd name="T2" fmla="*/ 0 w 173"/>
                  <a:gd name="T3" fmla="*/ 0 h 27"/>
                  <a:gd name="T4" fmla="*/ 0 w 173"/>
                  <a:gd name="T5" fmla="*/ 0 h 27"/>
                  <a:gd name="T6" fmla="*/ 0 w 173"/>
                  <a:gd name="T7" fmla="*/ 0 h 27"/>
                  <a:gd name="T8" fmla="*/ 0 w 173"/>
                  <a:gd name="T9" fmla="*/ 0 h 27"/>
                  <a:gd name="T10" fmla="*/ 0 60000 65536"/>
                  <a:gd name="T11" fmla="*/ 0 60000 65536"/>
                  <a:gd name="T12" fmla="*/ 0 60000 65536"/>
                  <a:gd name="T13" fmla="*/ 0 60000 65536"/>
                  <a:gd name="T14" fmla="*/ 0 60000 65536"/>
                  <a:gd name="T15" fmla="*/ 0 w 173"/>
                  <a:gd name="T16" fmla="*/ 0 h 27"/>
                  <a:gd name="T17" fmla="*/ 173 w 173"/>
                  <a:gd name="T18" fmla="*/ 27 h 27"/>
                </a:gdLst>
                <a:ahLst/>
                <a:cxnLst>
                  <a:cxn ang="T10">
                    <a:pos x="T0" y="T1"/>
                  </a:cxn>
                  <a:cxn ang="T11">
                    <a:pos x="T2" y="T3"/>
                  </a:cxn>
                  <a:cxn ang="T12">
                    <a:pos x="T4" y="T5"/>
                  </a:cxn>
                  <a:cxn ang="T13">
                    <a:pos x="T6" y="T7"/>
                  </a:cxn>
                  <a:cxn ang="T14">
                    <a:pos x="T8" y="T9"/>
                  </a:cxn>
                </a:cxnLst>
                <a:rect l="T15" t="T16" r="T17" b="T18"/>
                <a:pathLst>
                  <a:path w="173" h="27">
                    <a:moveTo>
                      <a:pt x="173" y="25"/>
                    </a:moveTo>
                    <a:lnTo>
                      <a:pt x="173" y="27"/>
                    </a:lnTo>
                    <a:lnTo>
                      <a:pt x="0" y="2"/>
                    </a:lnTo>
                    <a:lnTo>
                      <a:pt x="0" y="0"/>
                    </a:lnTo>
                    <a:lnTo>
                      <a:pt x="173" y="25"/>
                    </a:lnTo>
                    <a:close/>
                  </a:path>
                </a:pathLst>
              </a:custGeom>
              <a:solidFill>
                <a:srgbClr val="A4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98" name="Freeform 1804"/>
              <p:cNvSpPr>
                <a:spLocks/>
              </p:cNvSpPr>
              <p:nvPr/>
            </p:nvSpPr>
            <p:spPr bwMode="auto">
              <a:xfrm>
                <a:off x="771" y="1160"/>
                <a:ext cx="87" cy="14"/>
              </a:xfrm>
              <a:custGeom>
                <a:avLst/>
                <a:gdLst>
                  <a:gd name="T0" fmla="*/ 0 w 175"/>
                  <a:gd name="T1" fmla="*/ 1 h 26"/>
                  <a:gd name="T2" fmla="*/ 0 w 175"/>
                  <a:gd name="T3" fmla="*/ 1 h 26"/>
                  <a:gd name="T4" fmla="*/ 0 w 175"/>
                  <a:gd name="T5" fmla="*/ 1 h 26"/>
                  <a:gd name="T6" fmla="*/ 0 w 175"/>
                  <a:gd name="T7" fmla="*/ 0 h 26"/>
                  <a:gd name="T8" fmla="*/ 0 w 175"/>
                  <a:gd name="T9" fmla="*/ 1 h 26"/>
                  <a:gd name="T10" fmla="*/ 0 60000 65536"/>
                  <a:gd name="T11" fmla="*/ 0 60000 65536"/>
                  <a:gd name="T12" fmla="*/ 0 60000 65536"/>
                  <a:gd name="T13" fmla="*/ 0 60000 65536"/>
                  <a:gd name="T14" fmla="*/ 0 60000 65536"/>
                  <a:gd name="T15" fmla="*/ 0 w 175"/>
                  <a:gd name="T16" fmla="*/ 0 h 26"/>
                  <a:gd name="T17" fmla="*/ 175 w 175"/>
                  <a:gd name="T18" fmla="*/ 26 h 26"/>
                </a:gdLst>
                <a:ahLst/>
                <a:cxnLst>
                  <a:cxn ang="T10">
                    <a:pos x="T0" y="T1"/>
                  </a:cxn>
                  <a:cxn ang="T11">
                    <a:pos x="T2" y="T3"/>
                  </a:cxn>
                  <a:cxn ang="T12">
                    <a:pos x="T4" y="T5"/>
                  </a:cxn>
                  <a:cxn ang="T13">
                    <a:pos x="T6" y="T7"/>
                  </a:cxn>
                  <a:cxn ang="T14">
                    <a:pos x="T8" y="T9"/>
                  </a:cxn>
                </a:cxnLst>
                <a:rect l="T15" t="T16" r="T17" b="T18"/>
                <a:pathLst>
                  <a:path w="175" h="26">
                    <a:moveTo>
                      <a:pt x="175" y="25"/>
                    </a:moveTo>
                    <a:lnTo>
                      <a:pt x="173" y="26"/>
                    </a:lnTo>
                    <a:lnTo>
                      <a:pt x="0" y="1"/>
                    </a:lnTo>
                    <a:lnTo>
                      <a:pt x="2" y="0"/>
                    </a:lnTo>
                    <a:lnTo>
                      <a:pt x="175" y="25"/>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99" name="Freeform 1805"/>
              <p:cNvSpPr>
                <a:spLocks/>
              </p:cNvSpPr>
              <p:nvPr/>
            </p:nvSpPr>
            <p:spPr bwMode="auto">
              <a:xfrm>
                <a:off x="771" y="1161"/>
                <a:ext cx="87" cy="14"/>
              </a:xfrm>
              <a:custGeom>
                <a:avLst/>
                <a:gdLst>
                  <a:gd name="T0" fmla="*/ 1 w 173"/>
                  <a:gd name="T1" fmla="*/ 0 h 29"/>
                  <a:gd name="T2" fmla="*/ 1 w 173"/>
                  <a:gd name="T3" fmla="*/ 0 h 29"/>
                  <a:gd name="T4" fmla="*/ 0 w 173"/>
                  <a:gd name="T5" fmla="*/ 0 h 29"/>
                  <a:gd name="T6" fmla="*/ 0 w 173"/>
                  <a:gd name="T7" fmla="*/ 0 h 29"/>
                  <a:gd name="T8" fmla="*/ 1 w 173"/>
                  <a:gd name="T9" fmla="*/ 0 h 29"/>
                  <a:gd name="T10" fmla="*/ 0 60000 65536"/>
                  <a:gd name="T11" fmla="*/ 0 60000 65536"/>
                  <a:gd name="T12" fmla="*/ 0 60000 65536"/>
                  <a:gd name="T13" fmla="*/ 0 60000 65536"/>
                  <a:gd name="T14" fmla="*/ 0 60000 65536"/>
                  <a:gd name="T15" fmla="*/ 0 w 173"/>
                  <a:gd name="T16" fmla="*/ 0 h 29"/>
                  <a:gd name="T17" fmla="*/ 173 w 173"/>
                  <a:gd name="T18" fmla="*/ 29 h 29"/>
                </a:gdLst>
                <a:ahLst/>
                <a:cxnLst>
                  <a:cxn ang="T10">
                    <a:pos x="T0" y="T1"/>
                  </a:cxn>
                  <a:cxn ang="T11">
                    <a:pos x="T2" y="T3"/>
                  </a:cxn>
                  <a:cxn ang="T12">
                    <a:pos x="T4" y="T5"/>
                  </a:cxn>
                  <a:cxn ang="T13">
                    <a:pos x="T6" y="T7"/>
                  </a:cxn>
                  <a:cxn ang="T14">
                    <a:pos x="T8" y="T9"/>
                  </a:cxn>
                </a:cxnLst>
                <a:rect l="T15" t="T16" r="T17" b="T18"/>
                <a:pathLst>
                  <a:path w="173" h="29">
                    <a:moveTo>
                      <a:pt x="173" y="25"/>
                    </a:moveTo>
                    <a:lnTo>
                      <a:pt x="173" y="29"/>
                    </a:lnTo>
                    <a:lnTo>
                      <a:pt x="0" y="4"/>
                    </a:lnTo>
                    <a:lnTo>
                      <a:pt x="0" y="0"/>
                    </a:lnTo>
                    <a:lnTo>
                      <a:pt x="173" y="25"/>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00" name="Freeform 1806"/>
              <p:cNvSpPr>
                <a:spLocks/>
              </p:cNvSpPr>
              <p:nvPr/>
            </p:nvSpPr>
            <p:spPr bwMode="auto">
              <a:xfrm>
                <a:off x="770" y="1163"/>
                <a:ext cx="88" cy="13"/>
              </a:xfrm>
              <a:custGeom>
                <a:avLst/>
                <a:gdLst>
                  <a:gd name="T0" fmla="*/ 1 w 174"/>
                  <a:gd name="T1" fmla="*/ 1 h 26"/>
                  <a:gd name="T2" fmla="*/ 1 w 174"/>
                  <a:gd name="T3" fmla="*/ 1 h 26"/>
                  <a:gd name="T4" fmla="*/ 0 w 174"/>
                  <a:gd name="T5" fmla="*/ 1 h 26"/>
                  <a:gd name="T6" fmla="*/ 1 w 174"/>
                  <a:gd name="T7" fmla="*/ 0 h 26"/>
                  <a:gd name="T8" fmla="*/ 1 w 174"/>
                  <a:gd name="T9" fmla="*/ 1 h 26"/>
                  <a:gd name="T10" fmla="*/ 0 60000 65536"/>
                  <a:gd name="T11" fmla="*/ 0 60000 65536"/>
                  <a:gd name="T12" fmla="*/ 0 60000 65536"/>
                  <a:gd name="T13" fmla="*/ 0 60000 65536"/>
                  <a:gd name="T14" fmla="*/ 0 60000 65536"/>
                  <a:gd name="T15" fmla="*/ 0 w 174"/>
                  <a:gd name="T16" fmla="*/ 0 h 26"/>
                  <a:gd name="T17" fmla="*/ 174 w 174"/>
                  <a:gd name="T18" fmla="*/ 26 h 26"/>
                </a:gdLst>
                <a:ahLst/>
                <a:cxnLst>
                  <a:cxn ang="T10">
                    <a:pos x="T0" y="T1"/>
                  </a:cxn>
                  <a:cxn ang="T11">
                    <a:pos x="T2" y="T3"/>
                  </a:cxn>
                  <a:cxn ang="T12">
                    <a:pos x="T4" y="T5"/>
                  </a:cxn>
                  <a:cxn ang="T13">
                    <a:pos x="T6" y="T7"/>
                  </a:cxn>
                  <a:cxn ang="T14">
                    <a:pos x="T8" y="T9"/>
                  </a:cxn>
                </a:cxnLst>
                <a:rect l="T15" t="T16" r="T17" b="T18"/>
                <a:pathLst>
                  <a:path w="174" h="26">
                    <a:moveTo>
                      <a:pt x="174" y="25"/>
                    </a:moveTo>
                    <a:lnTo>
                      <a:pt x="172" y="26"/>
                    </a:lnTo>
                    <a:lnTo>
                      <a:pt x="0" y="1"/>
                    </a:lnTo>
                    <a:lnTo>
                      <a:pt x="1" y="0"/>
                    </a:lnTo>
                    <a:lnTo>
                      <a:pt x="174" y="25"/>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01" name="Freeform 1807"/>
              <p:cNvSpPr>
                <a:spLocks/>
              </p:cNvSpPr>
              <p:nvPr/>
            </p:nvSpPr>
            <p:spPr bwMode="auto">
              <a:xfrm>
                <a:off x="770" y="1164"/>
                <a:ext cx="87" cy="13"/>
              </a:xfrm>
              <a:custGeom>
                <a:avLst/>
                <a:gdLst>
                  <a:gd name="T0" fmla="*/ 1 w 172"/>
                  <a:gd name="T1" fmla="*/ 0 h 27"/>
                  <a:gd name="T2" fmla="*/ 1 w 172"/>
                  <a:gd name="T3" fmla="*/ 0 h 27"/>
                  <a:gd name="T4" fmla="*/ 0 w 172"/>
                  <a:gd name="T5" fmla="*/ 0 h 27"/>
                  <a:gd name="T6" fmla="*/ 0 w 172"/>
                  <a:gd name="T7" fmla="*/ 0 h 27"/>
                  <a:gd name="T8" fmla="*/ 1 w 172"/>
                  <a:gd name="T9" fmla="*/ 0 h 27"/>
                  <a:gd name="T10" fmla="*/ 0 60000 65536"/>
                  <a:gd name="T11" fmla="*/ 0 60000 65536"/>
                  <a:gd name="T12" fmla="*/ 0 60000 65536"/>
                  <a:gd name="T13" fmla="*/ 0 60000 65536"/>
                  <a:gd name="T14" fmla="*/ 0 60000 65536"/>
                  <a:gd name="T15" fmla="*/ 0 w 172"/>
                  <a:gd name="T16" fmla="*/ 0 h 27"/>
                  <a:gd name="T17" fmla="*/ 172 w 172"/>
                  <a:gd name="T18" fmla="*/ 27 h 27"/>
                </a:gdLst>
                <a:ahLst/>
                <a:cxnLst>
                  <a:cxn ang="T10">
                    <a:pos x="T0" y="T1"/>
                  </a:cxn>
                  <a:cxn ang="T11">
                    <a:pos x="T2" y="T3"/>
                  </a:cxn>
                  <a:cxn ang="T12">
                    <a:pos x="T4" y="T5"/>
                  </a:cxn>
                  <a:cxn ang="T13">
                    <a:pos x="T6" y="T7"/>
                  </a:cxn>
                  <a:cxn ang="T14">
                    <a:pos x="T8" y="T9"/>
                  </a:cxn>
                </a:cxnLst>
                <a:rect l="T15" t="T16" r="T17" b="T18"/>
                <a:pathLst>
                  <a:path w="172" h="27">
                    <a:moveTo>
                      <a:pt x="172" y="25"/>
                    </a:moveTo>
                    <a:lnTo>
                      <a:pt x="172" y="27"/>
                    </a:lnTo>
                    <a:lnTo>
                      <a:pt x="0" y="4"/>
                    </a:lnTo>
                    <a:lnTo>
                      <a:pt x="0" y="0"/>
                    </a:lnTo>
                    <a:lnTo>
                      <a:pt x="172" y="25"/>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02" name="Freeform 1808"/>
              <p:cNvSpPr>
                <a:spLocks/>
              </p:cNvSpPr>
              <p:nvPr/>
            </p:nvSpPr>
            <p:spPr bwMode="auto">
              <a:xfrm>
                <a:off x="766" y="1165"/>
                <a:ext cx="91" cy="19"/>
              </a:xfrm>
              <a:custGeom>
                <a:avLst/>
                <a:gdLst>
                  <a:gd name="T0" fmla="*/ 1 w 181"/>
                  <a:gd name="T1" fmla="*/ 1 h 36"/>
                  <a:gd name="T2" fmla="*/ 1 w 181"/>
                  <a:gd name="T3" fmla="*/ 1 h 36"/>
                  <a:gd name="T4" fmla="*/ 0 w 181"/>
                  <a:gd name="T5" fmla="*/ 1 h 36"/>
                  <a:gd name="T6" fmla="*/ 1 w 181"/>
                  <a:gd name="T7" fmla="*/ 0 h 36"/>
                  <a:gd name="T8" fmla="*/ 1 w 181"/>
                  <a:gd name="T9" fmla="*/ 1 h 36"/>
                  <a:gd name="T10" fmla="*/ 0 60000 65536"/>
                  <a:gd name="T11" fmla="*/ 0 60000 65536"/>
                  <a:gd name="T12" fmla="*/ 0 60000 65536"/>
                  <a:gd name="T13" fmla="*/ 0 60000 65536"/>
                  <a:gd name="T14" fmla="*/ 0 60000 65536"/>
                  <a:gd name="T15" fmla="*/ 0 w 181"/>
                  <a:gd name="T16" fmla="*/ 0 h 36"/>
                  <a:gd name="T17" fmla="*/ 181 w 181"/>
                  <a:gd name="T18" fmla="*/ 36 h 36"/>
                </a:gdLst>
                <a:ahLst/>
                <a:cxnLst>
                  <a:cxn ang="T10">
                    <a:pos x="T0" y="T1"/>
                  </a:cxn>
                  <a:cxn ang="T11">
                    <a:pos x="T2" y="T3"/>
                  </a:cxn>
                  <a:cxn ang="T12">
                    <a:pos x="T4" y="T5"/>
                  </a:cxn>
                  <a:cxn ang="T13">
                    <a:pos x="T6" y="T7"/>
                  </a:cxn>
                  <a:cxn ang="T14">
                    <a:pos x="T8" y="T9"/>
                  </a:cxn>
                </a:cxnLst>
                <a:rect l="T15" t="T16" r="T17" b="T18"/>
                <a:pathLst>
                  <a:path w="181" h="36">
                    <a:moveTo>
                      <a:pt x="181" y="23"/>
                    </a:moveTo>
                    <a:lnTo>
                      <a:pt x="173" y="36"/>
                    </a:lnTo>
                    <a:lnTo>
                      <a:pt x="0" y="11"/>
                    </a:lnTo>
                    <a:lnTo>
                      <a:pt x="9" y="0"/>
                    </a:lnTo>
                    <a:lnTo>
                      <a:pt x="181" y="23"/>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03" name="Freeform 1809"/>
              <p:cNvSpPr>
                <a:spLocks/>
              </p:cNvSpPr>
              <p:nvPr/>
            </p:nvSpPr>
            <p:spPr bwMode="auto">
              <a:xfrm>
                <a:off x="769" y="1165"/>
                <a:ext cx="88" cy="14"/>
              </a:xfrm>
              <a:custGeom>
                <a:avLst/>
                <a:gdLst>
                  <a:gd name="T0" fmla="*/ 1 w 174"/>
                  <a:gd name="T1" fmla="*/ 1 h 26"/>
                  <a:gd name="T2" fmla="*/ 1 w 174"/>
                  <a:gd name="T3" fmla="*/ 1 h 26"/>
                  <a:gd name="T4" fmla="*/ 0 w 174"/>
                  <a:gd name="T5" fmla="*/ 1 h 26"/>
                  <a:gd name="T6" fmla="*/ 1 w 174"/>
                  <a:gd name="T7" fmla="*/ 0 h 26"/>
                  <a:gd name="T8" fmla="*/ 1 w 174"/>
                  <a:gd name="T9" fmla="*/ 1 h 26"/>
                  <a:gd name="T10" fmla="*/ 0 60000 65536"/>
                  <a:gd name="T11" fmla="*/ 0 60000 65536"/>
                  <a:gd name="T12" fmla="*/ 0 60000 65536"/>
                  <a:gd name="T13" fmla="*/ 0 60000 65536"/>
                  <a:gd name="T14" fmla="*/ 0 60000 65536"/>
                  <a:gd name="T15" fmla="*/ 0 w 174"/>
                  <a:gd name="T16" fmla="*/ 0 h 26"/>
                  <a:gd name="T17" fmla="*/ 174 w 174"/>
                  <a:gd name="T18" fmla="*/ 26 h 26"/>
                </a:gdLst>
                <a:ahLst/>
                <a:cxnLst>
                  <a:cxn ang="T10">
                    <a:pos x="T0" y="T1"/>
                  </a:cxn>
                  <a:cxn ang="T11">
                    <a:pos x="T2" y="T3"/>
                  </a:cxn>
                  <a:cxn ang="T12">
                    <a:pos x="T4" y="T5"/>
                  </a:cxn>
                  <a:cxn ang="T13">
                    <a:pos x="T6" y="T7"/>
                  </a:cxn>
                  <a:cxn ang="T14">
                    <a:pos x="T8" y="T9"/>
                  </a:cxn>
                </a:cxnLst>
                <a:rect l="T15" t="T16" r="T17" b="T18"/>
                <a:pathLst>
                  <a:path w="174" h="26">
                    <a:moveTo>
                      <a:pt x="174" y="23"/>
                    </a:moveTo>
                    <a:lnTo>
                      <a:pt x="173" y="26"/>
                    </a:lnTo>
                    <a:lnTo>
                      <a:pt x="0" y="1"/>
                    </a:lnTo>
                    <a:lnTo>
                      <a:pt x="2" y="0"/>
                    </a:lnTo>
                    <a:lnTo>
                      <a:pt x="174" y="23"/>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04" name="Freeform 1810"/>
              <p:cNvSpPr>
                <a:spLocks/>
              </p:cNvSpPr>
              <p:nvPr/>
            </p:nvSpPr>
            <p:spPr bwMode="auto">
              <a:xfrm>
                <a:off x="769" y="1166"/>
                <a:ext cx="87" cy="13"/>
              </a:xfrm>
              <a:custGeom>
                <a:avLst/>
                <a:gdLst>
                  <a:gd name="T0" fmla="*/ 0 w 175"/>
                  <a:gd name="T1" fmla="*/ 0 h 27"/>
                  <a:gd name="T2" fmla="*/ 0 w 175"/>
                  <a:gd name="T3" fmla="*/ 0 h 27"/>
                  <a:gd name="T4" fmla="*/ 0 w 175"/>
                  <a:gd name="T5" fmla="*/ 0 h 27"/>
                  <a:gd name="T6" fmla="*/ 0 w 175"/>
                  <a:gd name="T7" fmla="*/ 0 h 27"/>
                  <a:gd name="T8" fmla="*/ 0 w 175"/>
                  <a:gd name="T9" fmla="*/ 0 h 27"/>
                  <a:gd name="T10" fmla="*/ 0 60000 65536"/>
                  <a:gd name="T11" fmla="*/ 0 60000 65536"/>
                  <a:gd name="T12" fmla="*/ 0 60000 65536"/>
                  <a:gd name="T13" fmla="*/ 0 60000 65536"/>
                  <a:gd name="T14" fmla="*/ 0 60000 65536"/>
                  <a:gd name="T15" fmla="*/ 0 w 175"/>
                  <a:gd name="T16" fmla="*/ 0 h 27"/>
                  <a:gd name="T17" fmla="*/ 175 w 175"/>
                  <a:gd name="T18" fmla="*/ 27 h 27"/>
                </a:gdLst>
                <a:ahLst/>
                <a:cxnLst>
                  <a:cxn ang="T10">
                    <a:pos x="T0" y="T1"/>
                  </a:cxn>
                  <a:cxn ang="T11">
                    <a:pos x="T2" y="T3"/>
                  </a:cxn>
                  <a:cxn ang="T12">
                    <a:pos x="T4" y="T5"/>
                  </a:cxn>
                  <a:cxn ang="T13">
                    <a:pos x="T6" y="T7"/>
                  </a:cxn>
                  <a:cxn ang="T14">
                    <a:pos x="T8" y="T9"/>
                  </a:cxn>
                </a:cxnLst>
                <a:rect l="T15" t="T16" r="T17" b="T18"/>
                <a:pathLst>
                  <a:path w="175" h="27">
                    <a:moveTo>
                      <a:pt x="175" y="25"/>
                    </a:moveTo>
                    <a:lnTo>
                      <a:pt x="173" y="27"/>
                    </a:lnTo>
                    <a:lnTo>
                      <a:pt x="0" y="2"/>
                    </a:lnTo>
                    <a:lnTo>
                      <a:pt x="2" y="0"/>
                    </a:lnTo>
                    <a:lnTo>
                      <a:pt x="175" y="25"/>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05" name="Freeform 1811"/>
              <p:cNvSpPr>
                <a:spLocks/>
              </p:cNvSpPr>
              <p:nvPr/>
            </p:nvSpPr>
            <p:spPr bwMode="auto">
              <a:xfrm>
                <a:off x="768" y="1167"/>
                <a:ext cx="87" cy="14"/>
              </a:xfrm>
              <a:custGeom>
                <a:avLst/>
                <a:gdLst>
                  <a:gd name="T0" fmla="*/ 1 w 174"/>
                  <a:gd name="T1" fmla="*/ 1 h 28"/>
                  <a:gd name="T2" fmla="*/ 1 w 174"/>
                  <a:gd name="T3" fmla="*/ 1 h 28"/>
                  <a:gd name="T4" fmla="*/ 0 w 174"/>
                  <a:gd name="T5" fmla="*/ 1 h 28"/>
                  <a:gd name="T6" fmla="*/ 1 w 174"/>
                  <a:gd name="T7" fmla="*/ 0 h 28"/>
                  <a:gd name="T8" fmla="*/ 1 w 174"/>
                  <a:gd name="T9" fmla="*/ 1 h 28"/>
                  <a:gd name="T10" fmla="*/ 0 60000 65536"/>
                  <a:gd name="T11" fmla="*/ 0 60000 65536"/>
                  <a:gd name="T12" fmla="*/ 0 60000 65536"/>
                  <a:gd name="T13" fmla="*/ 0 60000 65536"/>
                  <a:gd name="T14" fmla="*/ 0 60000 65536"/>
                  <a:gd name="T15" fmla="*/ 0 w 174"/>
                  <a:gd name="T16" fmla="*/ 0 h 28"/>
                  <a:gd name="T17" fmla="*/ 174 w 174"/>
                  <a:gd name="T18" fmla="*/ 28 h 28"/>
                </a:gdLst>
                <a:ahLst/>
                <a:cxnLst>
                  <a:cxn ang="T10">
                    <a:pos x="T0" y="T1"/>
                  </a:cxn>
                  <a:cxn ang="T11">
                    <a:pos x="T2" y="T3"/>
                  </a:cxn>
                  <a:cxn ang="T12">
                    <a:pos x="T4" y="T5"/>
                  </a:cxn>
                  <a:cxn ang="T13">
                    <a:pos x="T6" y="T7"/>
                  </a:cxn>
                  <a:cxn ang="T14">
                    <a:pos x="T8" y="T9"/>
                  </a:cxn>
                </a:cxnLst>
                <a:rect l="T15" t="T16" r="T17" b="T18"/>
                <a:pathLst>
                  <a:path w="174" h="28">
                    <a:moveTo>
                      <a:pt x="174" y="25"/>
                    </a:moveTo>
                    <a:lnTo>
                      <a:pt x="172" y="28"/>
                    </a:lnTo>
                    <a:lnTo>
                      <a:pt x="0" y="3"/>
                    </a:lnTo>
                    <a:lnTo>
                      <a:pt x="1" y="0"/>
                    </a:lnTo>
                    <a:lnTo>
                      <a:pt x="174" y="25"/>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06" name="Freeform 1812"/>
              <p:cNvSpPr>
                <a:spLocks/>
              </p:cNvSpPr>
              <p:nvPr/>
            </p:nvSpPr>
            <p:spPr bwMode="auto">
              <a:xfrm>
                <a:off x="767" y="1169"/>
                <a:ext cx="87" cy="13"/>
              </a:xfrm>
              <a:custGeom>
                <a:avLst/>
                <a:gdLst>
                  <a:gd name="T0" fmla="*/ 1 w 174"/>
                  <a:gd name="T1" fmla="*/ 0 h 27"/>
                  <a:gd name="T2" fmla="*/ 1 w 174"/>
                  <a:gd name="T3" fmla="*/ 0 h 27"/>
                  <a:gd name="T4" fmla="*/ 0 w 174"/>
                  <a:gd name="T5" fmla="*/ 0 h 27"/>
                  <a:gd name="T6" fmla="*/ 1 w 174"/>
                  <a:gd name="T7" fmla="*/ 0 h 27"/>
                  <a:gd name="T8" fmla="*/ 1 w 174"/>
                  <a:gd name="T9" fmla="*/ 0 h 27"/>
                  <a:gd name="T10" fmla="*/ 0 60000 65536"/>
                  <a:gd name="T11" fmla="*/ 0 60000 65536"/>
                  <a:gd name="T12" fmla="*/ 0 60000 65536"/>
                  <a:gd name="T13" fmla="*/ 0 60000 65536"/>
                  <a:gd name="T14" fmla="*/ 0 60000 65536"/>
                  <a:gd name="T15" fmla="*/ 0 w 174"/>
                  <a:gd name="T16" fmla="*/ 0 h 27"/>
                  <a:gd name="T17" fmla="*/ 174 w 174"/>
                  <a:gd name="T18" fmla="*/ 27 h 27"/>
                </a:gdLst>
                <a:ahLst/>
                <a:cxnLst>
                  <a:cxn ang="T10">
                    <a:pos x="T0" y="T1"/>
                  </a:cxn>
                  <a:cxn ang="T11">
                    <a:pos x="T2" y="T3"/>
                  </a:cxn>
                  <a:cxn ang="T12">
                    <a:pos x="T4" y="T5"/>
                  </a:cxn>
                  <a:cxn ang="T13">
                    <a:pos x="T6" y="T7"/>
                  </a:cxn>
                  <a:cxn ang="T14">
                    <a:pos x="T8" y="T9"/>
                  </a:cxn>
                </a:cxnLst>
                <a:rect l="T15" t="T16" r="T17" b="T18"/>
                <a:pathLst>
                  <a:path w="174" h="27">
                    <a:moveTo>
                      <a:pt x="174" y="25"/>
                    </a:moveTo>
                    <a:lnTo>
                      <a:pt x="173" y="27"/>
                    </a:lnTo>
                    <a:lnTo>
                      <a:pt x="0" y="2"/>
                    </a:lnTo>
                    <a:lnTo>
                      <a:pt x="2" y="0"/>
                    </a:lnTo>
                    <a:lnTo>
                      <a:pt x="174" y="25"/>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07" name="Freeform 1813"/>
              <p:cNvSpPr>
                <a:spLocks/>
              </p:cNvSpPr>
              <p:nvPr/>
            </p:nvSpPr>
            <p:spPr bwMode="auto">
              <a:xfrm>
                <a:off x="766" y="1170"/>
                <a:ext cx="87" cy="14"/>
              </a:xfrm>
              <a:custGeom>
                <a:avLst/>
                <a:gdLst>
                  <a:gd name="T0" fmla="*/ 0 w 175"/>
                  <a:gd name="T1" fmla="*/ 1 h 28"/>
                  <a:gd name="T2" fmla="*/ 0 w 175"/>
                  <a:gd name="T3" fmla="*/ 1 h 28"/>
                  <a:gd name="T4" fmla="*/ 0 w 175"/>
                  <a:gd name="T5" fmla="*/ 1 h 28"/>
                  <a:gd name="T6" fmla="*/ 0 w 175"/>
                  <a:gd name="T7" fmla="*/ 0 h 28"/>
                  <a:gd name="T8" fmla="*/ 0 w 175"/>
                  <a:gd name="T9" fmla="*/ 1 h 28"/>
                  <a:gd name="T10" fmla="*/ 0 60000 65536"/>
                  <a:gd name="T11" fmla="*/ 0 60000 65536"/>
                  <a:gd name="T12" fmla="*/ 0 60000 65536"/>
                  <a:gd name="T13" fmla="*/ 0 60000 65536"/>
                  <a:gd name="T14" fmla="*/ 0 60000 65536"/>
                  <a:gd name="T15" fmla="*/ 0 w 175"/>
                  <a:gd name="T16" fmla="*/ 0 h 28"/>
                  <a:gd name="T17" fmla="*/ 175 w 175"/>
                  <a:gd name="T18" fmla="*/ 28 h 28"/>
                </a:gdLst>
                <a:ahLst/>
                <a:cxnLst>
                  <a:cxn ang="T10">
                    <a:pos x="T0" y="T1"/>
                  </a:cxn>
                  <a:cxn ang="T11">
                    <a:pos x="T2" y="T3"/>
                  </a:cxn>
                  <a:cxn ang="T12">
                    <a:pos x="T4" y="T5"/>
                  </a:cxn>
                  <a:cxn ang="T13">
                    <a:pos x="T6" y="T7"/>
                  </a:cxn>
                  <a:cxn ang="T14">
                    <a:pos x="T8" y="T9"/>
                  </a:cxn>
                </a:cxnLst>
                <a:rect l="T15" t="T16" r="T17" b="T18"/>
                <a:pathLst>
                  <a:path w="175" h="28">
                    <a:moveTo>
                      <a:pt x="175" y="25"/>
                    </a:moveTo>
                    <a:lnTo>
                      <a:pt x="173" y="28"/>
                    </a:lnTo>
                    <a:lnTo>
                      <a:pt x="0" y="3"/>
                    </a:lnTo>
                    <a:lnTo>
                      <a:pt x="2" y="0"/>
                    </a:lnTo>
                    <a:lnTo>
                      <a:pt x="175" y="25"/>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08" name="Freeform 1814"/>
              <p:cNvSpPr>
                <a:spLocks/>
              </p:cNvSpPr>
              <p:nvPr/>
            </p:nvSpPr>
            <p:spPr bwMode="auto">
              <a:xfrm>
                <a:off x="762" y="1171"/>
                <a:ext cx="91" cy="18"/>
              </a:xfrm>
              <a:custGeom>
                <a:avLst/>
                <a:gdLst>
                  <a:gd name="T0" fmla="*/ 1 w 181"/>
                  <a:gd name="T1" fmla="*/ 1 h 35"/>
                  <a:gd name="T2" fmla="*/ 1 w 181"/>
                  <a:gd name="T3" fmla="*/ 1 h 35"/>
                  <a:gd name="T4" fmla="*/ 0 w 181"/>
                  <a:gd name="T5" fmla="*/ 1 h 35"/>
                  <a:gd name="T6" fmla="*/ 1 w 181"/>
                  <a:gd name="T7" fmla="*/ 0 h 35"/>
                  <a:gd name="T8" fmla="*/ 1 w 181"/>
                  <a:gd name="T9" fmla="*/ 1 h 35"/>
                  <a:gd name="T10" fmla="*/ 0 60000 65536"/>
                  <a:gd name="T11" fmla="*/ 0 60000 65536"/>
                  <a:gd name="T12" fmla="*/ 0 60000 65536"/>
                  <a:gd name="T13" fmla="*/ 0 60000 65536"/>
                  <a:gd name="T14" fmla="*/ 0 60000 65536"/>
                  <a:gd name="T15" fmla="*/ 0 w 181"/>
                  <a:gd name="T16" fmla="*/ 0 h 35"/>
                  <a:gd name="T17" fmla="*/ 181 w 181"/>
                  <a:gd name="T18" fmla="*/ 35 h 35"/>
                </a:gdLst>
                <a:ahLst/>
                <a:cxnLst>
                  <a:cxn ang="T10">
                    <a:pos x="T0" y="T1"/>
                  </a:cxn>
                  <a:cxn ang="T11">
                    <a:pos x="T2" y="T3"/>
                  </a:cxn>
                  <a:cxn ang="T12">
                    <a:pos x="T4" y="T5"/>
                  </a:cxn>
                  <a:cxn ang="T13">
                    <a:pos x="T6" y="T7"/>
                  </a:cxn>
                  <a:cxn ang="T14">
                    <a:pos x="T8" y="T9"/>
                  </a:cxn>
                </a:cxnLst>
                <a:rect l="T15" t="T16" r="T17" b="T18"/>
                <a:pathLst>
                  <a:path w="181" h="35">
                    <a:moveTo>
                      <a:pt x="181" y="25"/>
                    </a:moveTo>
                    <a:lnTo>
                      <a:pt x="173" y="35"/>
                    </a:lnTo>
                    <a:lnTo>
                      <a:pt x="0" y="10"/>
                    </a:lnTo>
                    <a:lnTo>
                      <a:pt x="8" y="0"/>
                    </a:lnTo>
                    <a:lnTo>
                      <a:pt x="181" y="25"/>
                    </a:lnTo>
                    <a:close/>
                  </a:path>
                </a:pathLst>
              </a:custGeom>
              <a:solidFill>
                <a:srgbClr val="9292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09" name="Freeform 1815"/>
              <p:cNvSpPr>
                <a:spLocks/>
              </p:cNvSpPr>
              <p:nvPr/>
            </p:nvSpPr>
            <p:spPr bwMode="auto">
              <a:xfrm>
                <a:off x="765" y="1171"/>
                <a:ext cx="88" cy="14"/>
              </a:xfrm>
              <a:custGeom>
                <a:avLst/>
                <a:gdLst>
                  <a:gd name="T0" fmla="*/ 1 w 174"/>
                  <a:gd name="T1" fmla="*/ 0 h 29"/>
                  <a:gd name="T2" fmla="*/ 1 w 174"/>
                  <a:gd name="T3" fmla="*/ 0 h 29"/>
                  <a:gd name="T4" fmla="*/ 0 w 174"/>
                  <a:gd name="T5" fmla="*/ 0 h 29"/>
                  <a:gd name="T6" fmla="*/ 1 w 174"/>
                  <a:gd name="T7" fmla="*/ 0 h 29"/>
                  <a:gd name="T8" fmla="*/ 1 w 174"/>
                  <a:gd name="T9" fmla="*/ 0 h 29"/>
                  <a:gd name="T10" fmla="*/ 0 60000 65536"/>
                  <a:gd name="T11" fmla="*/ 0 60000 65536"/>
                  <a:gd name="T12" fmla="*/ 0 60000 65536"/>
                  <a:gd name="T13" fmla="*/ 0 60000 65536"/>
                  <a:gd name="T14" fmla="*/ 0 60000 65536"/>
                  <a:gd name="T15" fmla="*/ 0 w 174"/>
                  <a:gd name="T16" fmla="*/ 0 h 29"/>
                  <a:gd name="T17" fmla="*/ 174 w 174"/>
                  <a:gd name="T18" fmla="*/ 29 h 29"/>
                </a:gdLst>
                <a:ahLst/>
                <a:cxnLst>
                  <a:cxn ang="T10">
                    <a:pos x="T0" y="T1"/>
                  </a:cxn>
                  <a:cxn ang="T11">
                    <a:pos x="T2" y="T3"/>
                  </a:cxn>
                  <a:cxn ang="T12">
                    <a:pos x="T4" y="T5"/>
                  </a:cxn>
                  <a:cxn ang="T13">
                    <a:pos x="T6" y="T7"/>
                  </a:cxn>
                  <a:cxn ang="T14">
                    <a:pos x="T8" y="T9"/>
                  </a:cxn>
                </a:cxnLst>
                <a:rect l="T15" t="T16" r="T17" b="T18"/>
                <a:pathLst>
                  <a:path w="174" h="29">
                    <a:moveTo>
                      <a:pt x="174" y="25"/>
                    </a:moveTo>
                    <a:lnTo>
                      <a:pt x="172" y="29"/>
                    </a:lnTo>
                    <a:lnTo>
                      <a:pt x="0" y="2"/>
                    </a:lnTo>
                    <a:lnTo>
                      <a:pt x="1" y="0"/>
                    </a:lnTo>
                    <a:lnTo>
                      <a:pt x="174" y="25"/>
                    </a:lnTo>
                    <a:close/>
                  </a:path>
                </a:pathLst>
              </a:custGeom>
              <a:solidFill>
                <a:srgbClr val="9292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10" name="Freeform 1816"/>
              <p:cNvSpPr>
                <a:spLocks/>
              </p:cNvSpPr>
              <p:nvPr/>
            </p:nvSpPr>
            <p:spPr bwMode="auto">
              <a:xfrm>
                <a:off x="764" y="1172"/>
                <a:ext cx="88" cy="14"/>
              </a:xfrm>
              <a:custGeom>
                <a:avLst/>
                <a:gdLst>
                  <a:gd name="T0" fmla="*/ 1 w 174"/>
                  <a:gd name="T1" fmla="*/ 1 h 28"/>
                  <a:gd name="T2" fmla="*/ 1 w 174"/>
                  <a:gd name="T3" fmla="*/ 1 h 28"/>
                  <a:gd name="T4" fmla="*/ 0 w 174"/>
                  <a:gd name="T5" fmla="*/ 1 h 28"/>
                  <a:gd name="T6" fmla="*/ 1 w 174"/>
                  <a:gd name="T7" fmla="*/ 0 h 28"/>
                  <a:gd name="T8" fmla="*/ 1 w 174"/>
                  <a:gd name="T9" fmla="*/ 1 h 28"/>
                  <a:gd name="T10" fmla="*/ 0 60000 65536"/>
                  <a:gd name="T11" fmla="*/ 0 60000 65536"/>
                  <a:gd name="T12" fmla="*/ 0 60000 65536"/>
                  <a:gd name="T13" fmla="*/ 0 60000 65536"/>
                  <a:gd name="T14" fmla="*/ 0 60000 65536"/>
                  <a:gd name="T15" fmla="*/ 0 w 174"/>
                  <a:gd name="T16" fmla="*/ 0 h 28"/>
                  <a:gd name="T17" fmla="*/ 174 w 174"/>
                  <a:gd name="T18" fmla="*/ 28 h 28"/>
                </a:gdLst>
                <a:ahLst/>
                <a:cxnLst>
                  <a:cxn ang="T10">
                    <a:pos x="T0" y="T1"/>
                  </a:cxn>
                  <a:cxn ang="T11">
                    <a:pos x="T2" y="T3"/>
                  </a:cxn>
                  <a:cxn ang="T12">
                    <a:pos x="T4" y="T5"/>
                  </a:cxn>
                  <a:cxn ang="T13">
                    <a:pos x="T6" y="T7"/>
                  </a:cxn>
                  <a:cxn ang="T14">
                    <a:pos x="T8" y="T9"/>
                  </a:cxn>
                </a:cxnLst>
                <a:rect l="T15" t="T16" r="T17" b="T18"/>
                <a:pathLst>
                  <a:path w="174" h="28">
                    <a:moveTo>
                      <a:pt x="174" y="27"/>
                    </a:moveTo>
                    <a:lnTo>
                      <a:pt x="173" y="28"/>
                    </a:lnTo>
                    <a:lnTo>
                      <a:pt x="0" y="3"/>
                    </a:lnTo>
                    <a:lnTo>
                      <a:pt x="2" y="0"/>
                    </a:lnTo>
                    <a:lnTo>
                      <a:pt x="174" y="27"/>
                    </a:lnTo>
                    <a:close/>
                  </a:path>
                </a:pathLst>
              </a:custGeom>
              <a:solidFill>
                <a:srgbClr val="8E8E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11" name="Freeform 1817"/>
              <p:cNvSpPr>
                <a:spLocks/>
              </p:cNvSpPr>
              <p:nvPr/>
            </p:nvSpPr>
            <p:spPr bwMode="auto">
              <a:xfrm>
                <a:off x="763" y="1174"/>
                <a:ext cx="88" cy="14"/>
              </a:xfrm>
              <a:custGeom>
                <a:avLst/>
                <a:gdLst>
                  <a:gd name="T0" fmla="*/ 1 w 176"/>
                  <a:gd name="T1" fmla="*/ 0 h 29"/>
                  <a:gd name="T2" fmla="*/ 1 w 176"/>
                  <a:gd name="T3" fmla="*/ 0 h 29"/>
                  <a:gd name="T4" fmla="*/ 0 w 176"/>
                  <a:gd name="T5" fmla="*/ 0 h 29"/>
                  <a:gd name="T6" fmla="*/ 1 w 176"/>
                  <a:gd name="T7" fmla="*/ 0 h 29"/>
                  <a:gd name="T8" fmla="*/ 1 w 176"/>
                  <a:gd name="T9" fmla="*/ 0 h 29"/>
                  <a:gd name="T10" fmla="*/ 0 60000 65536"/>
                  <a:gd name="T11" fmla="*/ 0 60000 65536"/>
                  <a:gd name="T12" fmla="*/ 0 60000 65536"/>
                  <a:gd name="T13" fmla="*/ 0 60000 65536"/>
                  <a:gd name="T14" fmla="*/ 0 60000 65536"/>
                  <a:gd name="T15" fmla="*/ 0 w 176"/>
                  <a:gd name="T16" fmla="*/ 0 h 29"/>
                  <a:gd name="T17" fmla="*/ 176 w 176"/>
                  <a:gd name="T18" fmla="*/ 29 h 29"/>
                </a:gdLst>
                <a:ahLst/>
                <a:cxnLst>
                  <a:cxn ang="T10">
                    <a:pos x="T0" y="T1"/>
                  </a:cxn>
                  <a:cxn ang="T11">
                    <a:pos x="T2" y="T3"/>
                  </a:cxn>
                  <a:cxn ang="T12">
                    <a:pos x="T4" y="T5"/>
                  </a:cxn>
                  <a:cxn ang="T13">
                    <a:pos x="T6" y="T7"/>
                  </a:cxn>
                  <a:cxn ang="T14">
                    <a:pos x="T8" y="T9"/>
                  </a:cxn>
                </a:cxnLst>
                <a:rect l="T15" t="T16" r="T17" b="T18"/>
                <a:pathLst>
                  <a:path w="176" h="29">
                    <a:moveTo>
                      <a:pt x="176" y="25"/>
                    </a:moveTo>
                    <a:lnTo>
                      <a:pt x="172" y="29"/>
                    </a:lnTo>
                    <a:lnTo>
                      <a:pt x="0" y="4"/>
                    </a:lnTo>
                    <a:lnTo>
                      <a:pt x="3" y="0"/>
                    </a:lnTo>
                    <a:lnTo>
                      <a:pt x="176" y="25"/>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12" name="Freeform 1818"/>
              <p:cNvSpPr>
                <a:spLocks/>
              </p:cNvSpPr>
              <p:nvPr/>
            </p:nvSpPr>
            <p:spPr bwMode="auto">
              <a:xfrm>
                <a:off x="762" y="1175"/>
                <a:ext cx="87" cy="14"/>
              </a:xfrm>
              <a:custGeom>
                <a:avLst/>
                <a:gdLst>
                  <a:gd name="T0" fmla="*/ 1 w 174"/>
                  <a:gd name="T1" fmla="*/ 1 h 26"/>
                  <a:gd name="T2" fmla="*/ 1 w 174"/>
                  <a:gd name="T3" fmla="*/ 1 h 26"/>
                  <a:gd name="T4" fmla="*/ 0 w 174"/>
                  <a:gd name="T5" fmla="*/ 1 h 26"/>
                  <a:gd name="T6" fmla="*/ 1 w 174"/>
                  <a:gd name="T7" fmla="*/ 0 h 26"/>
                  <a:gd name="T8" fmla="*/ 1 w 174"/>
                  <a:gd name="T9" fmla="*/ 1 h 26"/>
                  <a:gd name="T10" fmla="*/ 0 60000 65536"/>
                  <a:gd name="T11" fmla="*/ 0 60000 65536"/>
                  <a:gd name="T12" fmla="*/ 0 60000 65536"/>
                  <a:gd name="T13" fmla="*/ 0 60000 65536"/>
                  <a:gd name="T14" fmla="*/ 0 60000 65536"/>
                  <a:gd name="T15" fmla="*/ 0 w 174"/>
                  <a:gd name="T16" fmla="*/ 0 h 26"/>
                  <a:gd name="T17" fmla="*/ 174 w 174"/>
                  <a:gd name="T18" fmla="*/ 26 h 26"/>
                </a:gdLst>
                <a:ahLst/>
                <a:cxnLst>
                  <a:cxn ang="T10">
                    <a:pos x="T0" y="T1"/>
                  </a:cxn>
                  <a:cxn ang="T11">
                    <a:pos x="T2" y="T3"/>
                  </a:cxn>
                  <a:cxn ang="T12">
                    <a:pos x="T4" y="T5"/>
                  </a:cxn>
                  <a:cxn ang="T13">
                    <a:pos x="T6" y="T7"/>
                  </a:cxn>
                  <a:cxn ang="T14">
                    <a:pos x="T8" y="T9"/>
                  </a:cxn>
                </a:cxnLst>
                <a:rect l="T15" t="T16" r="T17" b="T18"/>
                <a:pathLst>
                  <a:path w="174" h="26">
                    <a:moveTo>
                      <a:pt x="174" y="25"/>
                    </a:moveTo>
                    <a:lnTo>
                      <a:pt x="173" y="26"/>
                    </a:lnTo>
                    <a:lnTo>
                      <a:pt x="0" y="1"/>
                    </a:lnTo>
                    <a:lnTo>
                      <a:pt x="2" y="0"/>
                    </a:lnTo>
                    <a:lnTo>
                      <a:pt x="174" y="25"/>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13" name="Freeform 1819"/>
              <p:cNvSpPr>
                <a:spLocks/>
              </p:cNvSpPr>
              <p:nvPr/>
            </p:nvSpPr>
            <p:spPr bwMode="auto">
              <a:xfrm>
                <a:off x="757" y="1176"/>
                <a:ext cx="91" cy="17"/>
              </a:xfrm>
              <a:custGeom>
                <a:avLst/>
                <a:gdLst>
                  <a:gd name="T0" fmla="*/ 0 w 183"/>
                  <a:gd name="T1" fmla="*/ 1 h 34"/>
                  <a:gd name="T2" fmla="*/ 0 w 183"/>
                  <a:gd name="T3" fmla="*/ 1 h 34"/>
                  <a:gd name="T4" fmla="*/ 0 w 183"/>
                  <a:gd name="T5" fmla="*/ 1 h 34"/>
                  <a:gd name="T6" fmla="*/ 0 w 183"/>
                  <a:gd name="T7" fmla="*/ 0 h 34"/>
                  <a:gd name="T8" fmla="*/ 0 w 183"/>
                  <a:gd name="T9" fmla="*/ 1 h 34"/>
                  <a:gd name="T10" fmla="*/ 0 60000 65536"/>
                  <a:gd name="T11" fmla="*/ 0 60000 65536"/>
                  <a:gd name="T12" fmla="*/ 0 60000 65536"/>
                  <a:gd name="T13" fmla="*/ 0 60000 65536"/>
                  <a:gd name="T14" fmla="*/ 0 60000 65536"/>
                  <a:gd name="T15" fmla="*/ 0 w 183"/>
                  <a:gd name="T16" fmla="*/ 0 h 34"/>
                  <a:gd name="T17" fmla="*/ 183 w 183"/>
                  <a:gd name="T18" fmla="*/ 34 h 34"/>
                </a:gdLst>
                <a:ahLst/>
                <a:cxnLst>
                  <a:cxn ang="T10">
                    <a:pos x="T0" y="T1"/>
                  </a:cxn>
                  <a:cxn ang="T11">
                    <a:pos x="T2" y="T3"/>
                  </a:cxn>
                  <a:cxn ang="T12">
                    <a:pos x="T4" y="T5"/>
                  </a:cxn>
                  <a:cxn ang="T13">
                    <a:pos x="T6" y="T7"/>
                  </a:cxn>
                  <a:cxn ang="T14">
                    <a:pos x="T8" y="T9"/>
                  </a:cxn>
                </a:cxnLst>
                <a:rect l="T15" t="T16" r="T17" b="T18"/>
                <a:pathLst>
                  <a:path w="183" h="34">
                    <a:moveTo>
                      <a:pt x="183" y="25"/>
                    </a:moveTo>
                    <a:lnTo>
                      <a:pt x="173" y="34"/>
                    </a:lnTo>
                    <a:lnTo>
                      <a:pt x="0" y="9"/>
                    </a:lnTo>
                    <a:lnTo>
                      <a:pt x="10" y="0"/>
                    </a:lnTo>
                    <a:lnTo>
                      <a:pt x="183" y="25"/>
                    </a:lnTo>
                    <a:close/>
                  </a:path>
                </a:pathLst>
              </a:custGeom>
              <a:solidFill>
                <a:srgbClr val="8484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14" name="Freeform 1820"/>
              <p:cNvSpPr>
                <a:spLocks/>
              </p:cNvSpPr>
              <p:nvPr/>
            </p:nvSpPr>
            <p:spPr bwMode="auto">
              <a:xfrm>
                <a:off x="761" y="1176"/>
                <a:ext cx="87" cy="14"/>
              </a:xfrm>
              <a:custGeom>
                <a:avLst/>
                <a:gdLst>
                  <a:gd name="T0" fmla="*/ 0 w 175"/>
                  <a:gd name="T1" fmla="*/ 0 h 29"/>
                  <a:gd name="T2" fmla="*/ 0 w 175"/>
                  <a:gd name="T3" fmla="*/ 0 h 29"/>
                  <a:gd name="T4" fmla="*/ 0 w 175"/>
                  <a:gd name="T5" fmla="*/ 0 h 29"/>
                  <a:gd name="T6" fmla="*/ 0 w 175"/>
                  <a:gd name="T7" fmla="*/ 0 h 29"/>
                  <a:gd name="T8" fmla="*/ 0 w 175"/>
                  <a:gd name="T9" fmla="*/ 0 h 29"/>
                  <a:gd name="T10" fmla="*/ 0 60000 65536"/>
                  <a:gd name="T11" fmla="*/ 0 60000 65536"/>
                  <a:gd name="T12" fmla="*/ 0 60000 65536"/>
                  <a:gd name="T13" fmla="*/ 0 60000 65536"/>
                  <a:gd name="T14" fmla="*/ 0 60000 65536"/>
                  <a:gd name="T15" fmla="*/ 0 w 175"/>
                  <a:gd name="T16" fmla="*/ 0 h 29"/>
                  <a:gd name="T17" fmla="*/ 175 w 175"/>
                  <a:gd name="T18" fmla="*/ 29 h 29"/>
                </a:gdLst>
                <a:ahLst/>
                <a:cxnLst>
                  <a:cxn ang="T10">
                    <a:pos x="T0" y="T1"/>
                  </a:cxn>
                  <a:cxn ang="T11">
                    <a:pos x="T2" y="T3"/>
                  </a:cxn>
                  <a:cxn ang="T12">
                    <a:pos x="T4" y="T5"/>
                  </a:cxn>
                  <a:cxn ang="T13">
                    <a:pos x="T6" y="T7"/>
                  </a:cxn>
                  <a:cxn ang="T14">
                    <a:pos x="T8" y="T9"/>
                  </a:cxn>
                </a:cxnLst>
                <a:rect l="T15" t="T16" r="T17" b="T18"/>
                <a:pathLst>
                  <a:path w="175" h="29">
                    <a:moveTo>
                      <a:pt x="175" y="25"/>
                    </a:moveTo>
                    <a:lnTo>
                      <a:pt x="171" y="29"/>
                    </a:lnTo>
                    <a:lnTo>
                      <a:pt x="0" y="2"/>
                    </a:lnTo>
                    <a:lnTo>
                      <a:pt x="2" y="0"/>
                    </a:lnTo>
                    <a:lnTo>
                      <a:pt x="175" y="25"/>
                    </a:lnTo>
                    <a:close/>
                  </a:path>
                </a:pathLst>
              </a:custGeom>
              <a:solidFill>
                <a:srgbClr val="8484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15" name="Freeform 1821"/>
              <p:cNvSpPr>
                <a:spLocks/>
              </p:cNvSpPr>
              <p:nvPr/>
            </p:nvSpPr>
            <p:spPr bwMode="auto">
              <a:xfrm>
                <a:off x="760" y="1177"/>
                <a:ext cx="87" cy="14"/>
              </a:xfrm>
              <a:custGeom>
                <a:avLst/>
                <a:gdLst>
                  <a:gd name="T0" fmla="*/ 1 w 174"/>
                  <a:gd name="T1" fmla="*/ 1 h 28"/>
                  <a:gd name="T2" fmla="*/ 1 w 174"/>
                  <a:gd name="T3" fmla="*/ 1 h 28"/>
                  <a:gd name="T4" fmla="*/ 0 w 174"/>
                  <a:gd name="T5" fmla="*/ 1 h 28"/>
                  <a:gd name="T6" fmla="*/ 1 w 174"/>
                  <a:gd name="T7" fmla="*/ 0 h 28"/>
                  <a:gd name="T8" fmla="*/ 1 w 174"/>
                  <a:gd name="T9" fmla="*/ 1 h 28"/>
                  <a:gd name="T10" fmla="*/ 0 60000 65536"/>
                  <a:gd name="T11" fmla="*/ 0 60000 65536"/>
                  <a:gd name="T12" fmla="*/ 0 60000 65536"/>
                  <a:gd name="T13" fmla="*/ 0 60000 65536"/>
                  <a:gd name="T14" fmla="*/ 0 60000 65536"/>
                  <a:gd name="T15" fmla="*/ 0 w 174"/>
                  <a:gd name="T16" fmla="*/ 0 h 28"/>
                  <a:gd name="T17" fmla="*/ 174 w 174"/>
                  <a:gd name="T18" fmla="*/ 28 h 28"/>
                </a:gdLst>
                <a:ahLst/>
                <a:cxnLst>
                  <a:cxn ang="T10">
                    <a:pos x="T0" y="T1"/>
                  </a:cxn>
                  <a:cxn ang="T11">
                    <a:pos x="T2" y="T3"/>
                  </a:cxn>
                  <a:cxn ang="T12">
                    <a:pos x="T4" y="T5"/>
                  </a:cxn>
                  <a:cxn ang="T13">
                    <a:pos x="T6" y="T7"/>
                  </a:cxn>
                  <a:cxn ang="T14">
                    <a:pos x="T8" y="T9"/>
                  </a:cxn>
                </a:cxnLst>
                <a:rect l="T15" t="T16" r="T17" b="T18"/>
                <a:pathLst>
                  <a:path w="174" h="28">
                    <a:moveTo>
                      <a:pt x="174" y="27"/>
                    </a:moveTo>
                    <a:lnTo>
                      <a:pt x="173" y="28"/>
                    </a:lnTo>
                    <a:lnTo>
                      <a:pt x="0" y="3"/>
                    </a:lnTo>
                    <a:lnTo>
                      <a:pt x="3" y="0"/>
                    </a:lnTo>
                    <a:lnTo>
                      <a:pt x="174" y="2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16" name="Freeform 1822"/>
              <p:cNvSpPr>
                <a:spLocks/>
              </p:cNvSpPr>
              <p:nvPr/>
            </p:nvSpPr>
            <p:spPr bwMode="auto">
              <a:xfrm>
                <a:off x="758" y="1179"/>
                <a:ext cx="88" cy="13"/>
              </a:xfrm>
              <a:custGeom>
                <a:avLst/>
                <a:gdLst>
                  <a:gd name="T0" fmla="*/ 1 w 176"/>
                  <a:gd name="T1" fmla="*/ 0 h 27"/>
                  <a:gd name="T2" fmla="*/ 1 w 176"/>
                  <a:gd name="T3" fmla="*/ 0 h 27"/>
                  <a:gd name="T4" fmla="*/ 0 w 176"/>
                  <a:gd name="T5" fmla="*/ 0 h 27"/>
                  <a:gd name="T6" fmla="*/ 1 w 176"/>
                  <a:gd name="T7" fmla="*/ 0 h 27"/>
                  <a:gd name="T8" fmla="*/ 1 w 176"/>
                  <a:gd name="T9" fmla="*/ 0 h 27"/>
                  <a:gd name="T10" fmla="*/ 0 60000 65536"/>
                  <a:gd name="T11" fmla="*/ 0 60000 65536"/>
                  <a:gd name="T12" fmla="*/ 0 60000 65536"/>
                  <a:gd name="T13" fmla="*/ 0 60000 65536"/>
                  <a:gd name="T14" fmla="*/ 0 60000 65536"/>
                  <a:gd name="T15" fmla="*/ 0 w 176"/>
                  <a:gd name="T16" fmla="*/ 0 h 27"/>
                  <a:gd name="T17" fmla="*/ 176 w 176"/>
                  <a:gd name="T18" fmla="*/ 27 h 27"/>
                </a:gdLst>
                <a:ahLst/>
                <a:cxnLst>
                  <a:cxn ang="T10">
                    <a:pos x="T0" y="T1"/>
                  </a:cxn>
                  <a:cxn ang="T11">
                    <a:pos x="T2" y="T3"/>
                  </a:cxn>
                  <a:cxn ang="T12">
                    <a:pos x="T4" y="T5"/>
                  </a:cxn>
                  <a:cxn ang="T13">
                    <a:pos x="T6" y="T7"/>
                  </a:cxn>
                  <a:cxn ang="T14">
                    <a:pos x="T8" y="T9"/>
                  </a:cxn>
                </a:cxnLst>
                <a:rect l="T15" t="T16" r="T17" b="T18"/>
                <a:pathLst>
                  <a:path w="176" h="27">
                    <a:moveTo>
                      <a:pt x="176" y="25"/>
                    </a:moveTo>
                    <a:lnTo>
                      <a:pt x="173" y="27"/>
                    </a:lnTo>
                    <a:lnTo>
                      <a:pt x="0" y="2"/>
                    </a:lnTo>
                    <a:lnTo>
                      <a:pt x="3" y="0"/>
                    </a:lnTo>
                    <a:lnTo>
                      <a:pt x="176" y="25"/>
                    </a:lnTo>
                    <a:close/>
                  </a:path>
                </a:pathLst>
              </a:custGeom>
              <a:solidFill>
                <a:srgbClr val="7C7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17" name="Freeform 1823"/>
              <p:cNvSpPr>
                <a:spLocks/>
              </p:cNvSpPr>
              <p:nvPr/>
            </p:nvSpPr>
            <p:spPr bwMode="auto">
              <a:xfrm>
                <a:off x="757" y="1179"/>
                <a:ext cx="87" cy="14"/>
              </a:xfrm>
              <a:custGeom>
                <a:avLst/>
                <a:gdLst>
                  <a:gd name="T0" fmla="*/ 0 w 175"/>
                  <a:gd name="T1" fmla="*/ 1 h 27"/>
                  <a:gd name="T2" fmla="*/ 0 w 175"/>
                  <a:gd name="T3" fmla="*/ 1 h 27"/>
                  <a:gd name="T4" fmla="*/ 0 w 175"/>
                  <a:gd name="T5" fmla="*/ 1 h 27"/>
                  <a:gd name="T6" fmla="*/ 0 w 175"/>
                  <a:gd name="T7" fmla="*/ 0 h 27"/>
                  <a:gd name="T8" fmla="*/ 0 w 175"/>
                  <a:gd name="T9" fmla="*/ 1 h 27"/>
                  <a:gd name="T10" fmla="*/ 0 60000 65536"/>
                  <a:gd name="T11" fmla="*/ 0 60000 65536"/>
                  <a:gd name="T12" fmla="*/ 0 60000 65536"/>
                  <a:gd name="T13" fmla="*/ 0 60000 65536"/>
                  <a:gd name="T14" fmla="*/ 0 60000 65536"/>
                  <a:gd name="T15" fmla="*/ 0 w 175"/>
                  <a:gd name="T16" fmla="*/ 0 h 27"/>
                  <a:gd name="T17" fmla="*/ 175 w 175"/>
                  <a:gd name="T18" fmla="*/ 27 h 27"/>
                </a:gdLst>
                <a:ahLst/>
                <a:cxnLst>
                  <a:cxn ang="T10">
                    <a:pos x="T0" y="T1"/>
                  </a:cxn>
                  <a:cxn ang="T11">
                    <a:pos x="T2" y="T3"/>
                  </a:cxn>
                  <a:cxn ang="T12">
                    <a:pos x="T4" y="T5"/>
                  </a:cxn>
                  <a:cxn ang="T13">
                    <a:pos x="T6" y="T7"/>
                  </a:cxn>
                  <a:cxn ang="T14">
                    <a:pos x="T8" y="T9"/>
                  </a:cxn>
                </a:cxnLst>
                <a:rect l="T15" t="T16" r="T17" b="T18"/>
                <a:pathLst>
                  <a:path w="175" h="27">
                    <a:moveTo>
                      <a:pt x="175" y="25"/>
                    </a:moveTo>
                    <a:lnTo>
                      <a:pt x="173" y="27"/>
                    </a:lnTo>
                    <a:lnTo>
                      <a:pt x="0" y="2"/>
                    </a:lnTo>
                    <a:lnTo>
                      <a:pt x="2" y="0"/>
                    </a:lnTo>
                    <a:lnTo>
                      <a:pt x="175" y="25"/>
                    </a:lnTo>
                    <a:close/>
                  </a:path>
                </a:pathLst>
              </a:custGeom>
              <a:solidFill>
                <a:srgbClr val="7878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18" name="Freeform 1824"/>
              <p:cNvSpPr>
                <a:spLocks/>
              </p:cNvSpPr>
              <p:nvPr/>
            </p:nvSpPr>
            <p:spPr bwMode="auto">
              <a:xfrm>
                <a:off x="751" y="1180"/>
                <a:ext cx="92" cy="16"/>
              </a:xfrm>
              <a:custGeom>
                <a:avLst/>
                <a:gdLst>
                  <a:gd name="T0" fmla="*/ 0 w 185"/>
                  <a:gd name="T1" fmla="*/ 1 h 31"/>
                  <a:gd name="T2" fmla="*/ 0 w 185"/>
                  <a:gd name="T3" fmla="*/ 1 h 31"/>
                  <a:gd name="T4" fmla="*/ 0 w 185"/>
                  <a:gd name="T5" fmla="*/ 1 h 31"/>
                  <a:gd name="T6" fmla="*/ 0 w 185"/>
                  <a:gd name="T7" fmla="*/ 0 h 31"/>
                  <a:gd name="T8" fmla="*/ 0 w 185"/>
                  <a:gd name="T9" fmla="*/ 1 h 31"/>
                  <a:gd name="T10" fmla="*/ 0 60000 65536"/>
                  <a:gd name="T11" fmla="*/ 0 60000 65536"/>
                  <a:gd name="T12" fmla="*/ 0 60000 65536"/>
                  <a:gd name="T13" fmla="*/ 0 60000 65536"/>
                  <a:gd name="T14" fmla="*/ 0 60000 65536"/>
                  <a:gd name="T15" fmla="*/ 0 w 185"/>
                  <a:gd name="T16" fmla="*/ 0 h 31"/>
                  <a:gd name="T17" fmla="*/ 185 w 185"/>
                  <a:gd name="T18" fmla="*/ 31 h 31"/>
                </a:gdLst>
                <a:ahLst/>
                <a:cxnLst>
                  <a:cxn ang="T10">
                    <a:pos x="T0" y="T1"/>
                  </a:cxn>
                  <a:cxn ang="T11">
                    <a:pos x="T2" y="T3"/>
                  </a:cxn>
                  <a:cxn ang="T12">
                    <a:pos x="T4" y="T5"/>
                  </a:cxn>
                  <a:cxn ang="T13">
                    <a:pos x="T6" y="T7"/>
                  </a:cxn>
                  <a:cxn ang="T14">
                    <a:pos x="T8" y="T9"/>
                  </a:cxn>
                </a:cxnLst>
                <a:rect l="T15" t="T16" r="T17" b="T18"/>
                <a:pathLst>
                  <a:path w="185" h="31">
                    <a:moveTo>
                      <a:pt x="185" y="25"/>
                    </a:moveTo>
                    <a:lnTo>
                      <a:pt x="173" y="31"/>
                    </a:lnTo>
                    <a:lnTo>
                      <a:pt x="0" y="6"/>
                    </a:lnTo>
                    <a:lnTo>
                      <a:pt x="12" y="0"/>
                    </a:lnTo>
                    <a:lnTo>
                      <a:pt x="185" y="25"/>
                    </a:ln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19" name="Freeform 1825"/>
              <p:cNvSpPr>
                <a:spLocks/>
              </p:cNvSpPr>
              <p:nvPr/>
            </p:nvSpPr>
            <p:spPr bwMode="auto">
              <a:xfrm>
                <a:off x="755" y="1180"/>
                <a:ext cx="88" cy="14"/>
              </a:xfrm>
              <a:custGeom>
                <a:avLst/>
                <a:gdLst>
                  <a:gd name="T0" fmla="*/ 1 w 176"/>
                  <a:gd name="T1" fmla="*/ 1 h 28"/>
                  <a:gd name="T2" fmla="*/ 1 w 176"/>
                  <a:gd name="T3" fmla="*/ 1 h 28"/>
                  <a:gd name="T4" fmla="*/ 0 w 176"/>
                  <a:gd name="T5" fmla="*/ 1 h 28"/>
                  <a:gd name="T6" fmla="*/ 1 w 176"/>
                  <a:gd name="T7" fmla="*/ 0 h 28"/>
                  <a:gd name="T8" fmla="*/ 1 w 176"/>
                  <a:gd name="T9" fmla="*/ 1 h 28"/>
                  <a:gd name="T10" fmla="*/ 0 60000 65536"/>
                  <a:gd name="T11" fmla="*/ 0 60000 65536"/>
                  <a:gd name="T12" fmla="*/ 0 60000 65536"/>
                  <a:gd name="T13" fmla="*/ 0 60000 65536"/>
                  <a:gd name="T14" fmla="*/ 0 60000 65536"/>
                  <a:gd name="T15" fmla="*/ 0 w 176"/>
                  <a:gd name="T16" fmla="*/ 0 h 28"/>
                  <a:gd name="T17" fmla="*/ 176 w 176"/>
                  <a:gd name="T18" fmla="*/ 28 h 28"/>
                </a:gdLst>
                <a:ahLst/>
                <a:cxnLst>
                  <a:cxn ang="T10">
                    <a:pos x="T0" y="T1"/>
                  </a:cxn>
                  <a:cxn ang="T11">
                    <a:pos x="T2" y="T3"/>
                  </a:cxn>
                  <a:cxn ang="T12">
                    <a:pos x="T4" y="T5"/>
                  </a:cxn>
                  <a:cxn ang="T13">
                    <a:pos x="T6" y="T7"/>
                  </a:cxn>
                  <a:cxn ang="T14">
                    <a:pos x="T8" y="T9"/>
                  </a:cxn>
                </a:cxnLst>
                <a:rect l="T15" t="T16" r="T17" b="T18"/>
                <a:pathLst>
                  <a:path w="176" h="28">
                    <a:moveTo>
                      <a:pt x="176" y="25"/>
                    </a:moveTo>
                    <a:lnTo>
                      <a:pt x="173" y="28"/>
                    </a:lnTo>
                    <a:lnTo>
                      <a:pt x="0" y="1"/>
                    </a:lnTo>
                    <a:lnTo>
                      <a:pt x="3" y="0"/>
                    </a:lnTo>
                    <a:lnTo>
                      <a:pt x="176" y="25"/>
                    </a:ln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20" name="Freeform 1826"/>
              <p:cNvSpPr>
                <a:spLocks/>
              </p:cNvSpPr>
              <p:nvPr/>
            </p:nvSpPr>
            <p:spPr bwMode="auto">
              <a:xfrm>
                <a:off x="753" y="1181"/>
                <a:ext cx="89" cy="14"/>
              </a:xfrm>
              <a:custGeom>
                <a:avLst/>
                <a:gdLst>
                  <a:gd name="T0" fmla="*/ 1 w 178"/>
                  <a:gd name="T1" fmla="*/ 0 h 29"/>
                  <a:gd name="T2" fmla="*/ 1 w 178"/>
                  <a:gd name="T3" fmla="*/ 0 h 29"/>
                  <a:gd name="T4" fmla="*/ 0 w 178"/>
                  <a:gd name="T5" fmla="*/ 0 h 29"/>
                  <a:gd name="T6" fmla="*/ 1 w 178"/>
                  <a:gd name="T7" fmla="*/ 0 h 29"/>
                  <a:gd name="T8" fmla="*/ 1 w 178"/>
                  <a:gd name="T9" fmla="*/ 0 h 29"/>
                  <a:gd name="T10" fmla="*/ 0 60000 65536"/>
                  <a:gd name="T11" fmla="*/ 0 60000 65536"/>
                  <a:gd name="T12" fmla="*/ 0 60000 65536"/>
                  <a:gd name="T13" fmla="*/ 0 60000 65536"/>
                  <a:gd name="T14" fmla="*/ 0 60000 65536"/>
                  <a:gd name="T15" fmla="*/ 0 w 178"/>
                  <a:gd name="T16" fmla="*/ 0 h 29"/>
                  <a:gd name="T17" fmla="*/ 178 w 178"/>
                  <a:gd name="T18" fmla="*/ 29 h 29"/>
                </a:gdLst>
                <a:ahLst/>
                <a:cxnLst>
                  <a:cxn ang="T10">
                    <a:pos x="T0" y="T1"/>
                  </a:cxn>
                  <a:cxn ang="T11">
                    <a:pos x="T2" y="T3"/>
                  </a:cxn>
                  <a:cxn ang="T12">
                    <a:pos x="T4" y="T5"/>
                  </a:cxn>
                  <a:cxn ang="T13">
                    <a:pos x="T6" y="T7"/>
                  </a:cxn>
                  <a:cxn ang="T14">
                    <a:pos x="T8" y="T9"/>
                  </a:cxn>
                </a:cxnLst>
                <a:rect l="T15" t="T16" r="T17" b="T18"/>
                <a:pathLst>
                  <a:path w="178" h="29">
                    <a:moveTo>
                      <a:pt x="178" y="27"/>
                    </a:moveTo>
                    <a:lnTo>
                      <a:pt x="173" y="29"/>
                    </a:lnTo>
                    <a:lnTo>
                      <a:pt x="0" y="4"/>
                    </a:lnTo>
                    <a:lnTo>
                      <a:pt x="5" y="0"/>
                    </a:lnTo>
                    <a:lnTo>
                      <a:pt x="178" y="27"/>
                    </a:lnTo>
                    <a:close/>
                  </a:path>
                </a:pathLst>
              </a:custGeom>
              <a:solidFill>
                <a:srgbClr val="6F6F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21" name="Freeform 1827"/>
              <p:cNvSpPr>
                <a:spLocks/>
              </p:cNvSpPr>
              <p:nvPr/>
            </p:nvSpPr>
            <p:spPr bwMode="auto">
              <a:xfrm>
                <a:off x="751" y="1183"/>
                <a:ext cx="88" cy="13"/>
              </a:xfrm>
              <a:custGeom>
                <a:avLst/>
                <a:gdLst>
                  <a:gd name="T0" fmla="*/ 0 w 177"/>
                  <a:gd name="T1" fmla="*/ 1 h 26"/>
                  <a:gd name="T2" fmla="*/ 0 w 177"/>
                  <a:gd name="T3" fmla="*/ 1 h 26"/>
                  <a:gd name="T4" fmla="*/ 0 w 177"/>
                  <a:gd name="T5" fmla="*/ 1 h 26"/>
                  <a:gd name="T6" fmla="*/ 0 w 177"/>
                  <a:gd name="T7" fmla="*/ 0 h 26"/>
                  <a:gd name="T8" fmla="*/ 0 w 177"/>
                  <a:gd name="T9" fmla="*/ 1 h 26"/>
                  <a:gd name="T10" fmla="*/ 0 60000 65536"/>
                  <a:gd name="T11" fmla="*/ 0 60000 65536"/>
                  <a:gd name="T12" fmla="*/ 0 60000 65536"/>
                  <a:gd name="T13" fmla="*/ 0 60000 65536"/>
                  <a:gd name="T14" fmla="*/ 0 60000 65536"/>
                  <a:gd name="T15" fmla="*/ 0 w 177"/>
                  <a:gd name="T16" fmla="*/ 0 h 26"/>
                  <a:gd name="T17" fmla="*/ 177 w 177"/>
                  <a:gd name="T18" fmla="*/ 26 h 26"/>
                </a:gdLst>
                <a:ahLst/>
                <a:cxnLst>
                  <a:cxn ang="T10">
                    <a:pos x="T0" y="T1"/>
                  </a:cxn>
                  <a:cxn ang="T11">
                    <a:pos x="T2" y="T3"/>
                  </a:cxn>
                  <a:cxn ang="T12">
                    <a:pos x="T4" y="T5"/>
                  </a:cxn>
                  <a:cxn ang="T13">
                    <a:pos x="T6" y="T7"/>
                  </a:cxn>
                  <a:cxn ang="T14">
                    <a:pos x="T8" y="T9"/>
                  </a:cxn>
                </a:cxnLst>
                <a:rect l="T15" t="T16" r="T17" b="T18"/>
                <a:pathLst>
                  <a:path w="177" h="26">
                    <a:moveTo>
                      <a:pt x="177" y="25"/>
                    </a:moveTo>
                    <a:lnTo>
                      <a:pt x="173" y="26"/>
                    </a:lnTo>
                    <a:lnTo>
                      <a:pt x="0" y="1"/>
                    </a:lnTo>
                    <a:lnTo>
                      <a:pt x="4" y="0"/>
                    </a:lnTo>
                    <a:lnTo>
                      <a:pt x="177" y="25"/>
                    </a:lnTo>
                    <a:close/>
                  </a:path>
                </a:pathLst>
              </a:custGeom>
              <a:solidFill>
                <a:srgbClr val="6969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22" name="Freeform 1828"/>
              <p:cNvSpPr>
                <a:spLocks/>
              </p:cNvSpPr>
              <p:nvPr/>
            </p:nvSpPr>
            <p:spPr bwMode="auto">
              <a:xfrm>
                <a:off x="745" y="1184"/>
                <a:ext cx="93" cy="14"/>
              </a:xfrm>
              <a:custGeom>
                <a:avLst/>
                <a:gdLst>
                  <a:gd name="T0" fmla="*/ 1 w 184"/>
                  <a:gd name="T1" fmla="*/ 0 h 29"/>
                  <a:gd name="T2" fmla="*/ 1 w 184"/>
                  <a:gd name="T3" fmla="*/ 0 h 29"/>
                  <a:gd name="T4" fmla="*/ 0 w 184"/>
                  <a:gd name="T5" fmla="*/ 0 h 29"/>
                  <a:gd name="T6" fmla="*/ 1 w 184"/>
                  <a:gd name="T7" fmla="*/ 0 h 29"/>
                  <a:gd name="T8" fmla="*/ 1 w 184"/>
                  <a:gd name="T9" fmla="*/ 0 h 29"/>
                  <a:gd name="T10" fmla="*/ 0 60000 65536"/>
                  <a:gd name="T11" fmla="*/ 0 60000 65536"/>
                  <a:gd name="T12" fmla="*/ 0 60000 65536"/>
                  <a:gd name="T13" fmla="*/ 0 60000 65536"/>
                  <a:gd name="T14" fmla="*/ 0 60000 65536"/>
                  <a:gd name="T15" fmla="*/ 0 w 184"/>
                  <a:gd name="T16" fmla="*/ 0 h 29"/>
                  <a:gd name="T17" fmla="*/ 184 w 184"/>
                  <a:gd name="T18" fmla="*/ 29 h 29"/>
                </a:gdLst>
                <a:ahLst/>
                <a:cxnLst>
                  <a:cxn ang="T10">
                    <a:pos x="T0" y="T1"/>
                  </a:cxn>
                  <a:cxn ang="T11">
                    <a:pos x="T2" y="T3"/>
                  </a:cxn>
                  <a:cxn ang="T12">
                    <a:pos x="T4" y="T5"/>
                  </a:cxn>
                  <a:cxn ang="T13">
                    <a:pos x="T6" y="T7"/>
                  </a:cxn>
                  <a:cxn ang="T14">
                    <a:pos x="T8" y="T9"/>
                  </a:cxn>
                </a:cxnLst>
                <a:rect l="T15" t="T16" r="T17" b="T18"/>
                <a:pathLst>
                  <a:path w="184" h="29">
                    <a:moveTo>
                      <a:pt x="184" y="25"/>
                    </a:moveTo>
                    <a:lnTo>
                      <a:pt x="173" y="29"/>
                    </a:lnTo>
                    <a:lnTo>
                      <a:pt x="0" y="4"/>
                    </a:lnTo>
                    <a:lnTo>
                      <a:pt x="11" y="0"/>
                    </a:lnTo>
                    <a:lnTo>
                      <a:pt x="184" y="25"/>
                    </a:lnTo>
                    <a:close/>
                  </a:path>
                </a:pathLst>
              </a:custGeom>
              <a:solidFill>
                <a:srgbClr val="6464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23" name="Freeform 1829"/>
              <p:cNvSpPr>
                <a:spLocks/>
              </p:cNvSpPr>
              <p:nvPr/>
            </p:nvSpPr>
            <p:spPr bwMode="auto">
              <a:xfrm>
                <a:off x="748" y="1184"/>
                <a:ext cx="90" cy="13"/>
              </a:xfrm>
              <a:custGeom>
                <a:avLst/>
                <a:gdLst>
                  <a:gd name="T0" fmla="*/ 1 w 179"/>
                  <a:gd name="T1" fmla="*/ 0 h 27"/>
                  <a:gd name="T2" fmla="*/ 1 w 179"/>
                  <a:gd name="T3" fmla="*/ 0 h 27"/>
                  <a:gd name="T4" fmla="*/ 0 w 179"/>
                  <a:gd name="T5" fmla="*/ 0 h 27"/>
                  <a:gd name="T6" fmla="*/ 1 w 179"/>
                  <a:gd name="T7" fmla="*/ 0 h 27"/>
                  <a:gd name="T8" fmla="*/ 1 w 179"/>
                  <a:gd name="T9" fmla="*/ 0 h 27"/>
                  <a:gd name="T10" fmla="*/ 0 60000 65536"/>
                  <a:gd name="T11" fmla="*/ 0 60000 65536"/>
                  <a:gd name="T12" fmla="*/ 0 60000 65536"/>
                  <a:gd name="T13" fmla="*/ 0 60000 65536"/>
                  <a:gd name="T14" fmla="*/ 0 60000 65536"/>
                  <a:gd name="T15" fmla="*/ 0 w 179"/>
                  <a:gd name="T16" fmla="*/ 0 h 27"/>
                  <a:gd name="T17" fmla="*/ 179 w 179"/>
                  <a:gd name="T18" fmla="*/ 27 h 27"/>
                </a:gdLst>
                <a:ahLst/>
                <a:cxnLst>
                  <a:cxn ang="T10">
                    <a:pos x="T0" y="T1"/>
                  </a:cxn>
                  <a:cxn ang="T11">
                    <a:pos x="T2" y="T3"/>
                  </a:cxn>
                  <a:cxn ang="T12">
                    <a:pos x="T4" y="T5"/>
                  </a:cxn>
                  <a:cxn ang="T13">
                    <a:pos x="T6" y="T7"/>
                  </a:cxn>
                  <a:cxn ang="T14">
                    <a:pos x="T8" y="T9"/>
                  </a:cxn>
                </a:cxnLst>
                <a:rect l="T15" t="T16" r="T17" b="T18"/>
                <a:pathLst>
                  <a:path w="179" h="27">
                    <a:moveTo>
                      <a:pt x="179" y="25"/>
                    </a:moveTo>
                    <a:lnTo>
                      <a:pt x="173" y="27"/>
                    </a:lnTo>
                    <a:lnTo>
                      <a:pt x="0" y="2"/>
                    </a:lnTo>
                    <a:lnTo>
                      <a:pt x="6" y="0"/>
                    </a:lnTo>
                    <a:lnTo>
                      <a:pt x="179" y="25"/>
                    </a:lnTo>
                    <a:close/>
                  </a:path>
                </a:pathLst>
              </a:custGeom>
              <a:solidFill>
                <a:srgbClr val="6464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24" name="Freeform 1830"/>
              <p:cNvSpPr>
                <a:spLocks/>
              </p:cNvSpPr>
              <p:nvPr/>
            </p:nvSpPr>
            <p:spPr bwMode="auto">
              <a:xfrm>
                <a:off x="745" y="1184"/>
                <a:ext cx="89" cy="14"/>
              </a:xfrm>
              <a:custGeom>
                <a:avLst/>
                <a:gdLst>
                  <a:gd name="T0" fmla="*/ 1 w 178"/>
                  <a:gd name="T1" fmla="*/ 1 h 27"/>
                  <a:gd name="T2" fmla="*/ 1 w 178"/>
                  <a:gd name="T3" fmla="*/ 1 h 27"/>
                  <a:gd name="T4" fmla="*/ 0 w 178"/>
                  <a:gd name="T5" fmla="*/ 1 h 27"/>
                  <a:gd name="T6" fmla="*/ 1 w 178"/>
                  <a:gd name="T7" fmla="*/ 0 h 27"/>
                  <a:gd name="T8" fmla="*/ 1 w 178"/>
                  <a:gd name="T9" fmla="*/ 1 h 27"/>
                  <a:gd name="T10" fmla="*/ 0 60000 65536"/>
                  <a:gd name="T11" fmla="*/ 0 60000 65536"/>
                  <a:gd name="T12" fmla="*/ 0 60000 65536"/>
                  <a:gd name="T13" fmla="*/ 0 60000 65536"/>
                  <a:gd name="T14" fmla="*/ 0 60000 65536"/>
                  <a:gd name="T15" fmla="*/ 0 w 178"/>
                  <a:gd name="T16" fmla="*/ 0 h 27"/>
                  <a:gd name="T17" fmla="*/ 178 w 178"/>
                  <a:gd name="T18" fmla="*/ 27 h 27"/>
                </a:gdLst>
                <a:ahLst/>
                <a:cxnLst>
                  <a:cxn ang="T10">
                    <a:pos x="T0" y="T1"/>
                  </a:cxn>
                  <a:cxn ang="T11">
                    <a:pos x="T2" y="T3"/>
                  </a:cxn>
                  <a:cxn ang="T12">
                    <a:pos x="T4" y="T5"/>
                  </a:cxn>
                  <a:cxn ang="T13">
                    <a:pos x="T6" y="T7"/>
                  </a:cxn>
                  <a:cxn ang="T14">
                    <a:pos x="T8" y="T9"/>
                  </a:cxn>
                </a:cxnLst>
                <a:rect l="T15" t="T16" r="T17" b="T18"/>
                <a:pathLst>
                  <a:path w="178" h="27">
                    <a:moveTo>
                      <a:pt x="178" y="25"/>
                    </a:moveTo>
                    <a:lnTo>
                      <a:pt x="173" y="27"/>
                    </a:lnTo>
                    <a:lnTo>
                      <a:pt x="0" y="2"/>
                    </a:lnTo>
                    <a:lnTo>
                      <a:pt x="5" y="0"/>
                    </a:lnTo>
                    <a:lnTo>
                      <a:pt x="178" y="25"/>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25" name="Freeform 1831"/>
              <p:cNvSpPr>
                <a:spLocks/>
              </p:cNvSpPr>
              <p:nvPr/>
            </p:nvSpPr>
            <p:spPr bwMode="auto">
              <a:xfrm>
                <a:off x="745" y="1185"/>
                <a:ext cx="87" cy="167"/>
              </a:xfrm>
              <a:custGeom>
                <a:avLst/>
                <a:gdLst>
                  <a:gd name="T0" fmla="*/ 1 w 173"/>
                  <a:gd name="T1" fmla="*/ 1 h 334"/>
                  <a:gd name="T2" fmla="*/ 1 w 173"/>
                  <a:gd name="T3" fmla="*/ 1 h 334"/>
                  <a:gd name="T4" fmla="*/ 0 w 173"/>
                  <a:gd name="T5" fmla="*/ 1 h 334"/>
                  <a:gd name="T6" fmla="*/ 0 w 173"/>
                  <a:gd name="T7" fmla="*/ 0 h 334"/>
                  <a:gd name="T8" fmla="*/ 1 w 173"/>
                  <a:gd name="T9" fmla="*/ 1 h 334"/>
                  <a:gd name="T10" fmla="*/ 0 60000 65536"/>
                  <a:gd name="T11" fmla="*/ 0 60000 65536"/>
                  <a:gd name="T12" fmla="*/ 0 60000 65536"/>
                  <a:gd name="T13" fmla="*/ 0 60000 65536"/>
                  <a:gd name="T14" fmla="*/ 0 60000 65536"/>
                  <a:gd name="T15" fmla="*/ 0 w 173"/>
                  <a:gd name="T16" fmla="*/ 0 h 334"/>
                  <a:gd name="T17" fmla="*/ 173 w 173"/>
                  <a:gd name="T18" fmla="*/ 334 h 334"/>
                </a:gdLst>
                <a:ahLst/>
                <a:cxnLst>
                  <a:cxn ang="T10">
                    <a:pos x="T0" y="T1"/>
                  </a:cxn>
                  <a:cxn ang="T11">
                    <a:pos x="T2" y="T3"/>
                  </a:cxn>
                  <a:cxn ang="T12">
                    <a:pos x="T4" y="T5"/>
                  </a:cxn>
                  <a:cxn ang="T13">
                    <a:pos x="T6" y="T7"/>
                  </a:cxn>
                  <a:cxn ang="T14">
                    <a:pos x="T8" y="T9"/>
                  </a:cxn>
                </a:cxnLst>
                <a:rect l="T15" t="T16" r="T17" b="T18"/>
                <a:pathLst>
                  <a:path w="173" h="334">
                    <a:moveTo>
                      <a:pt x="173" y="25"/>
                    </a:moveTo>
                    <a:lnTo>
                      <a:pt x="173" y="334"/>
                    </a:lnTo>
                    <a:lnTo>
                      <a:pt x="0" y="302"/>
                    </a:lnTo>
                    <a:lnTo>
                      <a:pt x="0" y="0"/>
                    </a:lnTo>
                    <a:lnTo>
                      <a:pt x="173" y="25"/>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26" name="Freeform 1832"/>
              <p:cNvSpPr>
                <a:spLocks/>
              </p:cNvSpPr>
              <p:nvPr/>
            </p:nvSpPr>
            <p:spPr bwMode="auto">
              <a:xfrm>
                <a:off x="914" y="1160"/>
                <a:ext cx="91" cy="12"/>
              </a:xfrm>
              <a:custGeom>
                <a:avLst/>
                <a:gdLst>
                  <a:gd name="T0" fmla="*/ 0 w 183"/>
                  <a:gd name="T1" fmla="*/ 1 h 23"/>
                  <a:gd name="T2" fmla="*/ 0 w 183"/>
                  <a:gd name="T3" fmla="*/ 1 h 23"/>
                  <a:gd name="T4" fmla="*/ 0 w 183"/>
                  <a:gd name="T5" fmla="*/ 0 h 23"/>
                  <a:gd name="T6" fmla="*/ 0 w 183"/>
                  <a:gd name="T7" fmla="*/ 0 h 23"/>
                  <a:gd name="T8" fmla="*/ 0 w 183"/>
                  <a:gd name="T9" fmla="*/ 1 h 23"/>
                  <a:gd name="T10" fmla="*/ 0 60000 65536"/>
                  <a:gd name="T11" fmla="*/ 0 60000 65536"/>
                  <a:gd name="T12" fmla="*/ 0 60000 65536"/>
                  <a:gd name="T13" fmla="*/ 0 60000 65536"/>
                  <a:gd name="T14" fmla="*/ 0 60000 65536"/>
                  <a:gd name="T15" fmla="*/ 0 w 183"/>
                  <a:gd name="T16" fmla="*/ 0 h 23"/>
                  <a:gd name="T17" fmla="*/ 183 w 183"/>
                  <a:gd name="T18" fmla="*/ 23 h 23"/>
                </a:gdLst>
                <a:ahLst/>
                <a:cxnLst>
                  <a:cxn ang="T10">
                    <a:pos x="T0" y="T1"/>
                  </a:cxn>
                  <a:cxn ang="T11">
                    <a:pos x="T2" y="T3"/>
                  </a:cxn>
                  <a:cxn ang="T12">
                    <a:pos x="T4" y="T5"/>
                  </a:cxn>
                  <a:cxn ang="T13">
                    <a:pos x="T6" y="T7"/>
                  </a:cxn>
                  <a:cxn ang="T14">
                    <a:pos x="T8" y="T9"/>
                  </a:cxn>
                </a:cxnLst>
                <a:rect l="T15" t="T16" r="T17" b="T18"/>
                <a:pathLst>
                  <a:path w="183" h="23">
                    <a:moveTo>
                      <a:pt x="183" y="23"/>
                    </a:moveTo>
                    <a:lnTo>
                      <a:pt x="173" y="23"/>
                    </a:lnTo>
                    <a:lnTo>
                      <a:pt x="0" y="0"/>
                    </a:lnTo>
                    <a:lnTo>
                      <a:pt x="12" y="0"/>
                    </a:lnTo>
                    <a:lnTo>
                      <a:pt x="183" y="23"/>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27" name="Freeform 1833"/>
              <p:cNvSpPr>
                <a:spLocks/>
              </p:cNvSpPr>
              <p:nvPr/>
            </p:nvSpPr>
            <p:spPr bwMode="auto">
              <a:xfrm>
                <a:off x="775" y="1128"/>
                <a:ext cx="203" cy="27"/>
              </a:xfrm>
              <a:custGeom>
                <a:avLst/>
                <a:gdLst>
                  <a:gd name="T0" fmla="*/ 1 w 405"/>
                  <a:gd name="T1" fmla="*/ 0 h 55"/>
                  <a:gd name="T2" fmla="*/ 1 w 405"/>
                  <a:gd name="T3" fmla="*/ 0 h 55"/>
                  <a:gd name="T4" fmla="*/ 0 w 405"/>
                  <a:gd name="T5" fmla="*/ 0 h 55"/>
                  <a:gd name="T6" fmla="*/ 1 w 405"/>
                  <a:gd name="T7" fmla="*/ 0 h 55"/>
                  <a:gd name="T8" fmla="*/ 1 w 405"/>
                  <a:gd name="T9" fmla="*/ 0 h 55"/>
                  <a:gd name="T10" fmla="*/ 0 60000 65536"/>
                  <a:gd name="T11" fmla="*/ 0 60000 65536"/>
                  <a:gd name="T12" fmla="*/ 0 60000 65536"/>
                  <a:gd name="T13" fmla="*/ 0 60000 65536"/>
                  <a:gd name="T14" fmla="*/ 0 60000 65536"/>
                  <a:gd name="T15" fmla="*/ 0 w 405"/>
                  <a:gd name="T16" fmla="*/ 0 h 55"/>
                  <a:gd name="T17" fmla="*/ 405 w 405"/>
                  <a:gd name="T18" fmla="*/ 55 h 55"/>
                </a:gdLst>
                <a:ahLst/>
                <a:cxnLst>
                  <a:cxn ang="T10">
                    <a:pos x="T0" y="T1"/>
                  </a:cxn>
                  <a:cxn ang="T11">
                    <a:pos x="T2" y="T3"/>
                  </a:cxn>
                  <a:cxn ang="T12">
                    <a:pos x="T4" y="T5"/>
                  </a:cxn>
                  <a:cxn ang="T13">
                    <a:pos x="T6" y="T7"/>
                  </a:cxn>
                  <a:cxn ang="T14">
                    <a:pos x="T8" y="T9"/>
                  </a:cxn>
                </a:cxnLst>
                <a:rect l="T15" t="T16" r="T17" b="T18"/>
                <a:pathLst>
                  <a:path w="405" h="55">
                    <a:moveTo>
                      <a:pt x="405" y="22"/>
                    </a:moveTo>
                    <a:lnTo>
                      <a:pt x="172" y="55"/>
                    </a:lnTo>
                    <a:lnTo>
                      <a:pt x="0" y="30"/>
                    </a:lnTo>
                    <a:lnTo>
                      <a:pt x="232" y="0"/>
                    </a:lnTo>
                    <a:lnTo>
                      <a:pt x="405" y="22"/>
                    </a:lnTo>
                    <a:close/>
                  </a:path>
                </a:pathLst>
              </a:cu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828" name="Freeform 1834"/>
              <p:cNvSpPr>
                <a:spLocks/>
              </p:cNvSpPr>
              <p:nvPr/>
            </p:nvSpPr>
            <p:spPr bwMode="auto">
              <a:xfrm>
                <a:off x="832" y="1139"/>
                <a:ext cx="173" cy="246"/>
              </a:xfrm>
              <a:custGeom>
                <a:avLst/>
                <a:gdLst>
                  <a:gd name="T0" fmla="*/ 0 w 347"/>
                  <a:gd name="T1" fmla="*/ 1 h 491"/>
                  <a:gd name="T2" fmla="*/ 0 w 347"/>
                  <a:gd name="T3" fmla="*/ 1 h 491"/>
                  <a:gd name="T4" fmla="*/ 0 w 347"/>
                  <a:gd name="T5" fmla="*/ 1 h 491"/>
                  <a:gd name="T6" fmla="*/ 0 w 347"/>
                  <a:gd name="T7" fmla="*/ 1 h 491"/>
                  <a:gd name="T8" fmla="*/ 0 w 347"/>
                  <a:gd name="T9" fmla="*/ 1 h 491"/>
                  <a:gd name="T10" fmla="*/ 0 w 347"/>
                  <a:gd name="T11" fmla="*/ 1 h 491"/>
                  <a:gd name="T12" fmla="*/ 0 w 347"/>
                  <a:gd name="T13" fmla="*/ 1 h 491"/>
                  <a:gd name="T14" fmla="*/ 0 w 347"/>
                  <a:gd name="T15" fmla="*/ 1 h 491"/>
                  <a:gd name="T16" fmla="*/ 0 w 347"/>
                  <a:gd name="T17" fmla="*/ 1 h 491"/>
                  <a:gd name="T18" fmla="*/ 0 w 347"/>
                  <a:gd name="T19" fmla="*/ 1 h 491"/>
                  <a:gd name="T20" fmla="*/ 0 w 347"/>
                  <a:gd name="T21" fmla="*/ 1 h 491"/>
                  <a:gd name="T22" fmla="*/ 0 w 347"/>
                  <a:gd name="T23" fmla="*/ 1 h 491"/>
                  <a:gd name="T24" fmla="*/ 0 w 347"/>
                  <a:gd name="T25" fmla="*/ 1 h 491"/>
                  <a:gd name="T26" fmla="*/ 0 w 347"/>
                  <a:gd name="T27" fmla="*/ 1 h 491"/>
                  <a:gd name="T28" fmla="*/ 0 w 347"/>
                  <a:gd name="T29" fmla="*/ 1 h 491"/>
                  <a:gd name="T30" fmla="*/ 0 w 347"/>
                  <a:gd name="T31" fmla="*/ 1 h 491"/>
                  <a:gd name="T32" fmla="*/ 0 w 347"/>
                  <a:gd name="T33" fmla="*/ 1 h 491"/>
                  <a:gd name="T34" fmla="*/ 0 w 347"/>
                  <a:gd name="T35" fmla="*/ 1 h 491"/>
                  <a:gd name="T36" fmla="*/ 0 w 347"/>
                  <a:gd name="T37" fmla="*/ 1 h 491"/>
                  <a:gd name="T38" fmla="*/ 0 w 347"/>
                  <a:gd name="T39" fmla="*/ 1 h 491"/>
                  <a:gd name="T40" fmla="*/ 0 w 347"/>
                  <a:gd name="T41" fmla="*/ 1 h 491"/>
                  <a:gd name="T42" fmla="*/ 0 w 347"/>
                  <a:gd name="T43" fmla="*/ 1 h 491"/>
                  <a:gd name="T44" fmla="*/ 0 w 347"/>
                  <a:gd name="T45" fmla="*/ 1 h 491"/>
                  <a:gd name="T46" fmla="*/ 0 w 347"/>
                  <a:gd name="T47" fmla="*/ 1 h 491"/>
                  <a:gd name="T48" fmla="*/ 0 w 347"/>
                  <a:gd name="T49" fmla="*/ 1 h 491"/>
                  <a:gd name="T50" fmla="*/ 0 w 347"/>
                  <a:gd name="T51" fmla="*/ 1 h 491"/>
                  <a:gd name="T52" fmla="*/ 0 w 347"/>
                  <a:gd name="T53" fmla="*/ 1 h 491"/>
                  <a:gd name="T54" fmla="*/ 0 w 347"/>
                  <a:gd name="T55" fmla="*/ 1 h 491"/>
                  <a:gd name="T56" fmla="*/ 0 w 347"/>
                  <a:gd name="T57" fmla="*/ 1 h 491"/>
                  <a:gd name="T58" fmla="*/ 0 w 347"/>
                  <a:gd name="T59" fmla="*/ 1 h 491"/>
                  <a:gd name="T60" fmla="*/ 0 w 347"/>
                  <a:gd name="T61" fmla="*/ 1 h 491"/>
                  <a:gd name="T62" fmla="*/ 0 w 347"/>
                  <a:gd name="T63" fmla="*/ 1 h 491"/>
                  <a:gd name="T64" fmla="*/ 0 w 347"/>
                  <a:gd name="T65" fmla="*/ 1 h 491"/>
                  <a:gd name="T66" fmla="*/ 0 w 347"/>
                  <a:gd name="T67" fmla="*/ 1 h 491"/>
                  <a:gd name="T68" fmla="*/ 0 w 347"/>
                  <a:gd name="T69" fmla="*/ 1 h 491"/>
                  <a:gd name="T70" fmla="*/ 0 w 347"/>
                  <a:gd name="T71" fmla="*/ 0 h 491"/>
                  <a:gd name="T72" fmla="*/ 0 w 347"/>
                  <a:gd name="T73" fmla="*/ 1 h 49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7"/>
                  <a:gd name="T112" fmla="*/ 0 h 491"/>
                  <a:gd name="T113" fmla="*/ 347 w 347"/>
                  <a:gd name="T114" fmla="*/ 491 h 49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7" h="491">
                    <a:moveTo>
                      <a:pt x="59" y="33"/>
                    </a:moveTo>
                    <a:lnTo>
                      <a:pt x="58" y="48"/>
                    </a:lnTo>
                    <a:lnTo>
                      <a:pt x="54" y="63"/>
                    </a:lnTo>
                    <a:lnTo>
                      <a:pt x="49" y="76"/>
                    </a:lnTo>
                    <a:lnTo>
                      <a:pt x="41" y="89"/>
                    </a:lnTo>
                    <a:lnTo>
                      <a:pt x="33" y="99"/>
                    </a:lnTo>
                    <a:lnTo>
                      <a:pt x="23" y="108"/>
                    </a:lnTo>
                    <a:lnTo>
                      <a:pt x="11" y="114"/>
                    </a:lnTo>
                    <a:lnTo>
                      <a:pt x="0" y="118"/>
                    </a:lnTo>
                    <a:lnTo>
                      <a:pt x="0" y="427"/>
                    </a:lnTo>
                    <a:lnTo>
                      <a:pt x="11" y="425"/>
                    </a:lnTo>
                    <a:lnTo>
                      <a:pt x="23" y="428"/>
                    </a:lnTo>
                    <a:lnTo>
                      <a:pt x="33" y="433"/>
                    </a:lnTo>
                    <a:lnTo>
                      <a:pt x="41" y="442"/>
                    </a:lnTo>
                    <a:lnTo>
                      <a:pt x="49" y="452"/>
                    </a:lnTo>
                    <a:lnTo>
                      <a:pt x="54" y="463"/>
                    </a:lnTo>
                    <a:lnTo>
                      <a:pt x="58" y="476"/>
                    </a:lnTo>
                    <a:lnTo>
                      <a:pt x="59" y="491"/>
                    </a:lnTo>
                    <a:lnTo>
                      <a:pt x="292" y="448"/>
                    </a:lnTo>
                    <a:lnTo>
                      <a:pt x="292" y="433"/>
                    </a:lnTo>
                    <a:lnTo>
                      <a:pt x="295" y="418"/>
                    </a:lnTo>
                    <a:lnTo>
                      <a:pt x="300" y="405"/>
                    </a:lnTo>
                    <a:lnTo>
                      <a:pt x="307" y="393"/>
                    </a:lnTo>
                    <a:lnTo>
                      <a:pt x="317" y="382"/>
                    </a:lnTo>
                    <a:lnTo>
                      <a:pt x="325" y="373"/>
                    </a:lnTo>
                    <a:lnTo>
                      <a:pt x="337" y="367"/>
                    </a:lnTo>
                    <a:lnTo>
                      <a:pt x="347" y="363"/>
                    </a:lnTo>
                    <a:lnTo>
                      <a:pt x="347" y="66"/>
                    </a:lnTo>
                    <a:lnTo>
                      <a:pt x="337" y="66"/>
                    </a:lnTo>
                    <a:lnTo>
                      <a:pt x="325" y="64"/>
                    </a:lnTo>
                    <a:lnTo>
                      <a:pt x="317" y="59"/>
                    </a:lnTo>
                    <a:lnTo>
                      <a:pt x="307" y="51"/>
                    </a:lnTo>
                    <a:lnTo>
                      <a:pt x="300" y="41"/>
                    </a:lnTo>
                    <a:lnTo>
                      <a:pt x="295" y="29"/>
                    </a:lnTo>
                    <a:lnTo>
                      <a:pt x="292" y="14"/>
                    </a:lnTo>
                    <a:lnTo>
                      <a:pt x="292" y="0"/>
                    </a:lnTo>
                    <a:lnTo>
                      <a:pt x="59" y="33"/>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sp>
          <p:nvSpPr>
            <p:cNvPr id="46099" name="Freeform 1835"/>
            <p:cNvSpPr>
              <a:spLocks/>
            </p:cNvSpPr>
            <p:nvPr/>
          </p:nvSpPr>
          <p:spPr bwMode="auto">
            <a:xfrm>
              <a:off x="1273" y="1641"/>
              <a:ext cx="282" cy="58"/>
            </a:xfrm>
            <a:custGeom>
              <a:avLst/>
              <a:gdLst>
                <a:gd name="T0" fmla="*/ 1 w 565"/>
                <a:gd name="T1" fmla="*/ 1 h 114"/>
                <a:gd name="T2" fmla="*/ 1 w 565"/>
                <a:gd name="T3" fmla="*/ 0 h 114"/>
                <a:gd name="T4" fmla="*/ 0 w 565"/>
                <a:gd name="T5" fmla="*/ 1 h 114"/>
                <a:gd name="T6" fmla="*/ 0 w 565"/>
                <a:gd name="T7" fmla="*/ 1 h 114"/>
                <a:gd name="T8" fmla="*/ 1 w 565"/>
                <a:gd name="T9" fmla="*/ 1 h 114"/>
                <a:gd name="T10" fmla="*/ 0 60000 65536"/>
                <a:gd name="T11" fmla="*/ 0 60000 65536"/>
                <a:gd name="T12" fmla="*/ 0 60000 65536"/>
                <a:gd name="T13" fmla="*/ 0 60000 65536"/>
                <a:gd name="T14" fmla="*/ 0 60000 65536"/>
                <a:gd name="T15" fmla="*/ 0 w 565"/>
                <a:gd name="T16" fmla="*/ 0 h 114"/>
                <a:gd name="T17" fmla="*/ 565 w 565"/>
                <a:gd name="T18" fmla="*/ 114 h 114"/>
              </a:gdLst>
              <a:ahLst/>
              <a:cxnLst>
                <a:cxn ang="T10">
                  <a:pos x="T0" y="T1"/>
                </a:cxn>
                <a:cxn ang="T11">
                  <a:pos x="T2" y="T3"/>
                </a:cxn>
                <a:cxn ang="T12">
                  <a:pos x="T4" y="T5"/>
                </a:cxn>
                <a:cxn ang="T13">
                  <a:pos x="T6" y="T7"/>
                </a:cxn>
                <a:cxn ang="T14">
                  <a:pos x="T8" y="T9"/>
                </a:cxn>
              </a:cxnLst>
              <a:rect l="T15" t="T16" r="T17" b="T18"/>
              <a:pathLst>
                <a:path w="565" h="114">
                  <a:moveTo>
                    <a:pt x="565" y="38"/>
                  </a:moveTo>
                  <a:lnTo>
                    <a:pt x="560" y="0"/>
                  </a:lnTo>
                  <a:lnTo>
                    <a:pt x="0" y="76"/>
                  </a:lnTo>
                  <a:lnTo>
                    <a:pt x="5" y="114"/>
                  </a:lnTo>
                  <a:lnTo>
                    <a:pt x="565" y="38"/>
                  </a:ln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00" name="Rectangle 1836"/>
            <p:cNvSpPr>
              <a:spLocks noChangeArrowheads="1"/>
            </p:cNvSpPr>
            <p:nvPr/>
          </p:nvSpPr>
          <p:spPr bwMode="auto">
            <a:xfrm>
              <a:off x="1812" y="1098"/>
              <a:ext cx="45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46101" name="Rectangle 1837"/>
            <p:cNvSpPr>
              <a:spLocks noChangeArrowheads="1"/>
            </p:cNvSpPr>
            <p:nvPr/>
          </p:nvSpPr>
          <p:spPr bwMode="auto">
            <a:xfrm>
              <a:off x="1939" y="1109"/>
              <a:ext cx="23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000" smtClean="0">
                  <a:solidFill>
                    <a:srgbClr val="000000"/>
                  </a:solidFill>
                  <a:latin typeface="Arial" pitchFamily="34" charset="0"/>
                </a:rPr>
                <a:t>QUAD</a:t>
              </a:r>
              <a:endParaRPr lang="en-US" smtClean="0">
                <a:solidFill>
                  <a:srgbClr val="000000"/>
                </a:solidFill>
                <a:latin typeface="Arial" pitchFamily="34" charset="0"/>
              </a:endParaRPr>
            </a:p>
          </p:txBody>
        </p:sp>
        <p:sp>
          <p:nvSpPr>
            <p:cNvPr id="46102" name="Rectangle 1838"/>
            <p:cNvSpPr>
              <a:spLocks noChangeArrowheads="1"/>
            </p:cNvSpPr>
            <p:nvPr/>
          </p:nvSpPr>
          <p:spPr bwMode="auto">
            <a:xfrm>
              <a:off x="732" y="953"/>
              <a:ext cx="44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46103" name="Rectangle 1839"/>
            <p:cNvSpPr>
              <a:spLocks noChangeArrowheads="1"/>
            </p:cNvSpPr>
            <p:nvPr/>
          </p:nvSpPr>
          <p:spPr bwMode="auto">
            <a:xfrm>
              <a:off x="858" y="963"/>
              <a:ext cx="23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000" smtClean="0">
                  <a:solidFill>
                    <a:srgbClr val="000000"/>
                  </a:solidFill>
                  <a:latin typeface="Arial" pitchFamily="34" charset="0"/>
                </a:rPr>
                <a:t>QUAD</a:t>
              </a:r>
              <a:endParaRPr lang="en-US" smtClean="0">
                <a:solidFill>
                  <a:srgbClr val="000000"/>
                </a:solidFill>
                <a:latin typeface="Arial" pitchFamily="34" charset="0"/>
              </a:endParaRPr>
            </a:p>
          </p:txBody>
        </p:sp>
        <p:sp>
          <p:nvSpPr>
            <p:cNvPr id="46104" name="Rectangle 1840"/>
            <p:cNvSpPr>
              <a:spLocks noChangeArrowheads="1"/>
            </p:cNvSpPr>
            <p:nvPr/>
          </p:nvSpPr>
          <p:spPr bwMode="auto">
            <a:xfrm>
              <a:off x="2548" y="1149"/>
              <a:ext cx="95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46105" name="Rectangle 1841"/>
            <p:cNvSpPr>
              <a:spLocks noChangeArrowheads="1"/>
            </p:cNvSpPr>
            <p:nvPr/>
          </p:nvSpPr>
          <p:spPr bwMode="auto">
            <a:xfrm>
              <a:off x="2622" y="1159"/>
              <a:ext cx="83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000" smtClean="0">
                  <a:solidFill>
                    <a:srgbClr val="000000"/>
                  </a:solidFill>
                  <a:latin typeface="Arial" pitchFamily="34" charset="0"/>
                </a:rPr>
                <a:t>POWER EXTRACTION</a:t>
              </a:r>
              <a:endParaRPr lang="en-US" smtClean="0">
                <a:solidFill>
                  <a:srgbClr val="000000"/>
                </a:solidFill>
                <a:latin typeface="Arial" pitchFamily="34" charset="0"/>
              </a:endParaRPr>
            </a:p>
          </p:txBody>
        </p:sp>
        <p:sp>
          <p:nvSpPr>
            <p:cNvPr id="46106" name="Rectangle 1842"/>
            <p:cNvSpPr>
              <a:spLocks noChangeArrowheads="1"/>
            </p:cNvSpPr>
            <p:nvPr/>
          </p:nvSpPr>
          <p:spPr bwMode="auto">
            <a:xfrm>
              <a:off x="2796" y="1255"/>
              <a:ext cx="49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000" smtClean="0">
                  <a:solidFill>
                    <a:srgbClr val="000000"/>
                  </a:solidFill>
                  <a:latin typeface="Arial" pitchFamily="34" charset="0"/>
                </a:rPr>
                <a:t>STRUCTURE</a:t>
              </a:r>
              <a:endParaRPr lang="en-US" smtClean="0">
                <a:solidFill>
                  <a:srgbClr val="000000"/>
                </a:solidFill>
                <a:latin typeface="Arial" pitchFamily="34" charset="0"/>
              </a:endParaRPr>
            </a:p>
          </p:txBody>
        </p:sp>
        <p:sp>
          <p:nvSpPr>
            <p:cNvPr id="46107" name="Rectangle 1843"/>
            <p:cNvSpPr>
              <a:spLocks noChangeArrowheads="1"/>
            </p:cNvSpPr>
            <p:nvPr/>
          </p:nvSpPr>
          <p:spPr bwMode="auto">
            <a:xfrm>
              <a:off x="3292" y="1978"/>
              <a:ext cx="7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grpSp>
          <p:nvGrpSpPr>
            <p:cNvPr id="46108" name="Group 1844"/>
            <p:cNvGrpSpPr>
              <a:grpSpLocks/>
            </p:cNvGrpSpPr>
            <p:nvPr/>
          </p:nvGrpSpPr>
          <p:grpSpPr bwMode="auto">
            <a:xfrm>
              <a:off x="295" y="1385"/>
              <a:ext cx="298" cy="163"/>
              <a:chOff x="295" y="1385"/>
              <a:chExt cx="298" cy="163"/>
            </a:xfrm>
          </p:grpSpPr>
          <p:sp>
            <p:nvSpPr>
              <p:cNvPr id="47696" name="Freeform 1845"/>
              <p:cNvSpPr>
                <a:spLocks/>
              </p:cNvSpPr>
              <p:nvPr/>
            </p:nvSpPr>
            <p:spPr bwMode="auto">
              <a:xfrm>
                <a:off x="319" y="1386"/>
                <a:ext cx="245" cy="77"/>
              </a:xfrm>
              <a:custGeom>
                <a:avLst/>
                <a:gdLst>
                  <a:gd name="T0" fmla="*/ 0 w 491"/>
                  <a:gd name="T1" fmla="*/ 0 h 155"/>
                  <a:gd name="T2" fmla="*/ 0 w 491"/>
                  <a:gd name="T3" fmla="*/ 0 h 155"/>
                  <a:gd name="T4" fmla="*/ 0 w 491"/>
                  <a:gd name="T5" fmla="*/ 0 h 155"/>
                  <a:gd name="T6" fmla="*/ 0 w 491"/>
                  <a:gd name="T7" fmla="*/ 0 h 155"/>
                  <a:gd name="T8" fmla="*/ 0 w 491"/>
                  <a:gd name="T9" fmla="*/ 0 h 155"/>
                  <a:gd name="T10" fmla="*/ 0 60000 65536"/>
                  <a:gd name="T11" fmla="*/ 0 60000 65536"/>
                  <a:gd name="T12" fmla="*/ 0 60000 65536"/>
                  <a:gd name="T13" fmla="*/ 0 60000 65536"/>
                  <a:gd name="T14" fmla="*/ 0 60000 65536"/>
                  <a:gd name="T15" fmla="*/ 0 w 491"/>
                  <a:gd name="T16" fmla="*/ 0 h 155"/>
                  <a:gd name="T17" fmla="*/ 491 w 491"/>
                  <a:gd name="T18" fmla="*/ 155 h 155"/>
                </a:gdLst>
                <a:ahLst/>
                <a:cxnLst>
                  <a:cxn ang="T10">
                    <a:pos x="T0" y="T1"/>
                  </a:cxn>
                  <a:cxn ang="T11">
                    <a:pos x="T2" y="T3"/>
                  </a:cxn>
                  <a:cxn ang="T12">
                    <a:pos x="T4" y="T5"/>
                  </a:cxn>
                  <a:cxn ang="T13">
                    <a:pos x="T6" y="T7"/>
                  </a:cxn>
                  <a:cxn ang="T14">
                    <a:pos x="T8" y="T9"/>
                  </a:cxn>
                </a:cxnLst>
                <a:rect l="T15" t="T16" r="T17" b="T18"/>
                <a:pathLst>
                  <a:path w="491" h="155">
                    <a:moveTo>
                      <a:pt x="491" y="150"/>
                    </a:moveTo>
                    <a:lnTo>
                      <a:pt x="479" y="155"/>
                    </a:lnTo>
                    <a:lnTo>
                      <a:pt x="0" y="3"/>
                    </a:lnTo>
                    <a:lnTo>
                      <a:pt x="14" y="0"/>
                    </a:lnTo>
                    <a:lnTo>
                      <a:pt x="491" y="150"/>
                    </a:lnTo>
                    <a:close/>
                  </a:path>
                </a:pathLst>
              </a:custGeom>
              <a:solidFill>
                <a:srgbClr val="98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97" name="Freeform 1846"/>
              <p:cNvSpPr>
                <a:spLocks/>
              </p:cNvSpPr>
              <p:nvPr/>
            </p:nvSpPr>
            <p:spPr bwMode="auto">
              <a:xfrm>
                <a:off x="323" y="1386"/>
                <a:ext cx="241" cy="75"/>
              </a:xfrm>
              <a:custGeom>
                <a:avLst/>
                <a:gdLst>
                  <a:gd name="T0" fmla="*/ 1 w 482"/>
                  <a:gd name="T1" fmla="*/ 0 h 151"/>
                  <a:gd name="T2" fmla="*/ 1 w 482"/>
                  <a:gd name="T3" fmla="*/ 0 h 151"/>
                  <a:gd name="T4" fmla="*/ 0 w 482"/>
                  <a:gd name="T5" fmla="*/ 0 h 151"/>
                  <a:gd name="T6" fmla="*/ 1 w 482"/>
                  <a:gd name="T7" fmla="*/ 0 h 151"/>
                  <a:gd name="T8" fmla="*/ 1 w 482"/>
                  <a:gd name="T9" fmla="*/ 0 h 151"/>
                  <a:gd name="T10" fmla="*/ 0 60000 65536"/>
                  <a:gd name="T11" fmla="*/ 0 60000 65536"/>
                  <a:gd name="T12" fmla="*/ 0 60000 65536"/>
                  <a:gd name="T13" fmla="*/ 0 60000 65536"/>
                  <a:gd name="T14" fmla="*/ 0 60000 65536"/>
                  <a:gd name="T15" fmla="*/ 0 w 482"/>
                  <a:gd name="T16" fmla="*/ 0 h 151"/>
                  <a:gd name="T17" fmla="*/ 482 w 482"/>
                  <a:gd name="T18" fmla="*/ 151 h 151"/>
                </a:gdLst>
                <a:ahLst/>
                <a:cxnLst>
                  <a:cxn ang="T10">
                    <a:pos x="T0" y="T1"/>
                  </a:cxn>
                  <a:cxn ang="T11">
                    <a:pos x="T2" y="T3"/>
                  </a:cxn>
                  <a:cxn ang="T12">
                    <a:pos x="T4" y="T5"/>
                  </a:cxn>
                  <a:cxn ang="T13">
                    <a:pos x="T6" y="T7"/>
                  </a:cxn>
                  <a:cxn ang="T14">
                    <a:pos x="T8" y="T9"/>
                  </a:cxn>
                </a:cxnLst>
                <a:rect l="T15" t="T16" r="T17" b="T18"/>
                <a:pathLst>
                  <a:path w="482" h="151">
                    <a:moveTo>
                      <a:pt x="482" y="150"/>
                    </a:moveTo>
                    <a:lnTo>
                      <a:pt x="477" y="151"/>
                    </a:lnTo>
                    <a:lnTo>
                      <a:pt x="0" y="2"/>
                    </a:lnTo>
                    <a:lnTo>
                      <a:pt x="5" y="0"/>
                    </a:lnTo>
                    <a:lnTo>
                      <a:pt x="482" y="150"/>
                    </a:lnTo>
                    <a:close/>
                  </a:path>
                </a:pathLst>
              </a:custGeom>
              <a:solidFill>
                <a:srgbClr val="98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98" name="Freeform 1847"/>
              <p:cNvSpPr>
                <a:spLocks/>
              </p:cNvSpPr>
              <p:nvPr/>
            </p:nvSpPr>
            <p:spPr bwMode="auto">
              <a:xfrm>
                <a:off x="322" y="1386"/>
                <a:ext cx="240" cy="76"/>
              </a:xfrm>
              <a:custGeom>
                <a:avLst/>
                <a:gdLst>
                  <a:gd name="T0" fmla="*/ 0 w 481"/>
                  <a:gd name="T1" fmla="*/ 1 h 151"/>
                  <a:gd name="T2" fmla="*/ 0 w 481"/>
                  <a:gd name="T3" fmla="*/ 1 h 151"/>
                  <a:gd name="T4" fmla="*/ 0 w 481"/>
                  <a:gd name="T5" fmla="*/ 1 h 151"/>
                  <a:gd name="T6" fmla="*/ 0 w 481"/>
                  <a:gd name="T7" fmla="*/ 0 h 151"/>
                  <a:gd name="T8" fmla="*/ 0 w 481"/>
                  <a:gd name="T9" fmla="*/ 1 h 151"/>
                  <a:gd name="T10" fmla="*/ 0 60000 65536"/>
                  <a:gd name="T11" fmla="*/ 0 60000 65536"/>
                  <a:gd name="T12" fmla="*/ 0 60000 65536"/>
                  <a:gd name="T13" fmla="*/ 0 60000 65536"/>
                  <a:gd name="T14" fmla="*/ 0 60000 65536"/>
                  <a:gd name="T15" fmla="*/ 0 w 481"/>
                  <a:gd name="T16" fmla="*/ 0 h 151"/>
                  <a:gd name="T17" fmla="*/ 481 w 481"/>
                  <a:gd name="T18" fmla="*/ 151 h 151"/>
                </a:gdLst>
                <a:ahLst/>
                <a:cxnLst>
                  <a:cxn ang="T10">
                    <a:pos x="T0" y="T1"/>
                  </a:cxn>
                  <a:cxn ang="T11">
                    <a:pos x="T2" y="T3"/>
                  </a:cxn>
                  <a:cxn ang="T12">
                    <a:pos x="T4" y="T5"/>
                  </a:cxn>
                  <a:cxn ang="T13">
                    <a:pos x="T6" y="T7"/>
                  </a:cxn>
                  <a:cxn ang="T14">
                    <a:pos x="T8" y="T9"/>
                  </a:cxn>
                </a:cxnLst>
                <a:rect l="T15" t="T16" r="T17" b="T18"/>
                <a:pathLst>
                  <a:path w="481" h="151">
                    <a:moveTo>
                      <a:pt x="481" y="149"/>
                    </a:moveTo>
                    <a:lnTo>
                      <a:pt x="477" y="151"/>
                    </a:lnTo>
                    <a:lnTo>
                      <a:pt x="0" y="1"/>
                    </a:lnTo>
                    <a:lnTo>
                      <a:pt x="4" y="0"/>
                    </a:lnTo>
                    <a:lnTo>
                      <a:pt x="481" y="149"/>
                    </a:lnTo>
                    <a:close/>
                  </a:path>
                </a:pathLst>
              </a:custGeom>
              <a:solidFill>
                <a:srgbClr val="9F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99" name="Freeform 1848"/>
              <p:cNvSpPr>
                <a:spLocks/>
              </p:cNvSpPr>
              <p:nvPr/>
            </p:nvSpPr>
            <p:spPr bwMode="auto">
              <a:xfrm>
                <a:off x="319" y="1387"/>
                <a:ext cx="241" cy="76"/>
              </a:xfrm>
              <a:custGeom>
                <a:avLst/>
                <a:gdLst>
                  <a:gd name="T0" fmla="*/ 1 w 482"/>
                  <a:gd name="T1" fmla="*/ 1 h 152"/>
                  <a:gd name="T2" fmla="*/ 1 w 482"/>
                  <a:gd name="T3" fmla="*/ 1 h 152"/>
                  <a:gd name="T4" fmla="*/ 0 w 482"/>
                  <a:gd name="T5" fmla="*/ 0 h 152"/>
                  <a:gd name="T6" fmla="*/ 1 w 482"/>
                  <a:gd name="T7" fmla="*/ 0 h 152"/>
                  <a:gd name="T8" fmla="*/ 1 w 482"/>
                  <a:gd name="T9" fmla="*/ 1 h 152"/>
                  <a:gd name="T10" fmla="*/ 0 60000 65536"/>
                  <a:gd name="T11" fmla="*/ 0 60000 65536"/>
                  <a:gd name="T12" fmla="*/ 0 60000 65536"/>
                  <a:gd name="T13" fmla="*/ 0 60000 65536"/>
                  <a:gd name="T14" fmla="*/ 0 60000 65536"/>
                  <a:gd name="T15" fmla="*/ 0 w 482"/>
                  <a:gd name="T16" fmla="*/ 0 h 152"/>
                  <a:gd name="T17" fmla="*/ 482 w 482"/>
                  <a:gd name="T18" fmla="*/ 152 h 152"/>
                </a:gdLst>
                <a:ahLst/>
                <a:cxnLst>
                  <a:cxn ang="T10">
                    <a:pos x="T0" y="T1"/>
                  </a:cxn>
                  <a:cxn ang="T11">
                    <a:pos x="T2" y="T3"/>
                  </a:cxn>
                  <a:cxn ang="T12">
                    <a:pos x="T4" y="T5"/>
                  </a:cxn>
                  <a:cxn ang="T13">
                    <a:pos x="T6" y="T7"/>
                  </a:cxn>
                  <a:cxn ang="T14">
                    <a:pos x="T8" y="T9"/>
                  </a:cxn>
                </a:cxnLst>
                <a:rect l="T15" t="T16" r="T17" b="T18"/>
                <a:pathLst>
                  <a:path w="482" h="152">
                    <a:moveTo>
                      <a:pt x="482" y="150"/>
                    </a:moveTo>
                    <a:lnTo>
                      <a:pt x="479" y="152"/>
                    </a:lnTo>
                    <a:lnTo>
                      <a:pt x="0" y="0"/>
                    </a:lnTo>
                    <a:lnTo>
                      <a:pt x="5" y="0"/>
                    </a:lnTo>
                    <a:lnTo>
                      <a:pt x="482" y="150"/>
                    </a:lnTo>
                    <a:close/>
                  </a:path>
                </a:pathLst>
              </a:custGeom>
              <a:solidFill>
                <a:srgbClr val="A65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00" name="Freeform 1849"/>
              <p:cNvSpPr>
                <a:spLocks/>
              </p:cNvSpPr>
              <p:nvPr/>
            </p:nvSpPr>
            <p:spPr bwMode="auto">
              <a:xfrm>
                <a:off x="314" y="1387"/>
                <a:ext cx="244" cy="80"/>
              </a:xfrm>
              <a:custGeom>
                <a:avLst/>
                <a:gdLst>
                  <a:gd name="T0" fmla="*/ 0 w 489"/>
                  <a:gd name="T1" fmla="*/ 1 h 160"/>
                  <a:gd name="T2" fmla="*/ 0 w 489"/>
                  <a:gd name="T3" fmla="*/ 1 h 160"/>
                  <a:gd name="T4" fmla="*/ 0 w 489"/>
                  <a:gd name="T5" fmla="*/ 1 h 160"/>
                  <a:gd name="T6" fmla="*/ 0 w 489"/>
                  <a:gd name="T7" fmla="*/ 0 h 160"/>
                  <a:gd name="T8" fmla="*/ 0 w 489"/>
                  <a:gd name="T9" fmla="*/ 1 h 160"/>
                  <a:gd name="T10" fmla="*/ 0 60000 65536"/>
                  <a:gd name="T11" fmla="*/ 0 60000 65536"/>
                  <a:gd name="T12" fmla="*/ 0 60000 65536"/>
                  <a:gd name="T13" fmla="*/ 0 60000 65536"/>
                  <a:gd name="T14" fmla="*/ 0 60000 65536"/>
                  <a:gd name="T15" fmla="*/ 0 w 489"/>
                  <a:gd name="T16" fmla="*/ 0 h 160"/>
                  <a:gd name="T17" fmla="*/ 489 w 489"/>
                  <a:gd name="T18" fmla="*/ 160 h 160"/>
                </a:gdLst>
                <a:ahLst/>
                <a:cxnLst>
                  <a:cxn ang="T10">
                    <a:pos x="T0" y="T1"/>
                  </a:cxn>
                  <a:cxn ang="T11">
                    <a:pos x="T2" y="T3"/>
                  </a:cxn>
                  <a:cxn ang="T12">
                    <a:pos x="T4" y="T5"/>
                  </a:cxn>
                  <a:cxn ang="T13">
                    <a:pos x="T6" y="T7"/>
                  </a:cxn>
                  <a:cxn ang="T14">
                    <a:pos x="T8" y="T9"/>
                  </a:cxn>
                </a:cxnLst>
                <a:rect l="T15" t="T16" r="T17" b="T18"/>
                <a:pathLst>
                  <a:path w="489" h="160">
                    <a:moveTo>
                      <a:pt x="489" y="152"/>
                    </a:moveTo>
                    <a:lnTo>
                      <a:pt x="477" y="160"/>
                    </a:lnTo>
                    <a:lnTo>
                      <a:pt x="0" y="9"/>
                    </a:lnTo>
                    <a:lnTo>
                      <a:pt x="10" y="0"/>
                    </a:lnTo>
                    <a:lnTo>
                      <a:pt x="489" y="152"/>
                    </a:lnTo>
                    <a:close/>
                  </a:path>
                </a:pathLst>
              </a:custGeom>
              <a:solidFill>
                <a:srgbClr val="AE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01" name="Freeform 1850"/>
              <p:cNvSpPr>
                <a:spLocks/>
              </p:cNvSpPr>
              <p:nvPr/>
            </p:nvSpPr>
            <p:spPr bwMode="auto">
              <a:xfrm>
                <a:off x="318" y="1387"/>
                <a:ext cx="240" cy="77"/>
              </a:xfrm>
              <a:custGeom>
                <a:avLst/>
                <a:gdLst>
                  <a:gd name="T0" fmla="*/ 1 w 480"/>
                  <a:gd name="T1" fmla="*/ 0 h 155"/>
                  <a:gd name="T2" fmla="*/ 1 w 480"/>
                  <a:gd name="T3" fmla="*/ 0 h 155"/>
                  <a:gd name="T4" fmla="*/ 0 w 480"/>
                  <a:gd name="T5" fmla="*/ 0 h 155"/>
                  <a:gd name="T6" fmla="*/ 1 w 480"/>
                  <a:gd name="T7" fmla="*/ 0 h 155"/>
                  <a:gd name="T8" fmla="*/ 1 w 480"/>
                  <a:gd name="T9" fmla="*/ 0 h 155"/>
                  <a:gd name="T10" fmla="*/ 0 60000 65536"/>
                  <a:gd name="T11" fmla="*/ 0 60000 65536"/>
                  <a:gd name="T12" fmla="*/ 0 60000 65536"/>
                  <a:gd name="T13" fmla="*/ 0 60000 65536"/>
                  <a:gd name="T14" fmla="*/ 0 60000 65536"/>
                  <a:gd name="T15" fmla="*/ 0 w 480"/>
                  <a:gd name="T16" fmla="*/ 0 h 155"/>
                  <a:gd name="T17" fmla="*/ 480 w 480"/>
                  <a:gd name="T18" fmla="*/ 155 h 155"/>
                </a:gdLst>
                <a:ahLst/>
                <a:cxnLst>
                  <a:cxn ang="T10">
                    <a:pos x="T0" y="T1"/>
                  </a:cxn>
                  <a:cxn ang="T11">
                    <a:pos x="T2" y="T3"/>
                  </a:cxn>
                  <a:cxn ang="T12">
                    <a:pos x="T4" y="T5"/>
                  </a:cxn>
                  <a:cxn ang="T13">
                    <a:pos x="T6" y="T7"/>
                  </a:cxn>
                  <a:cxn ang="T14">
                    <a:pos x="T8" y="T9"/>
                  </a:cxn>
                </a:cxnLst>
                <a:rect l="T15" t="T16" r="T17" b="T18"/>
                <a:pathLst>
                  <a:path w="480" h="155">
                    <a:moveTo>
                      <a:pt x="480" y="152"/>
                    </a:moveTo>
                    <a:lnTo>
                      <a:pt x="477" y="155"/>
                    </a:lnTo>
                    <a:lnTo>
                      <a:pt x="0" y="4"/>
                    </a:lnTo>
                    <a:lnTo>
                      <a:pt x="1" y="0"/>
                    </a:lnTo>
                    <a:lnTo>
                      <a:pt x="480" y="152"/>
                    </a:lnTo>
                    <a:close/>
                  </a:path>
                </a:pathLst>
              </a:custGeom>
              <a:solidFill>
                <a:srgbClr val="AE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02" name="Freeform 1851"/>
              <p:cNvSpPr>
                <a:spLocks/>
              </p:cNvSpPr>
              <p:nvPr/>
            </p:nvSpPr>
            <p:spPr bwMode="auto">
              <a:xfrm>
                <a:off x="317" y="1389"/>
                <a:ext cx="240" cy="76"/>
              </a:xfrm>
              <a:custGeom>
                <a:avLst/>
                <a:gdLst>
                  <a:gd name="T0" fmla="*/ 0 w 481"/>
                  <a:gd name="T1" fmla="*/ 0 h 153"/>
                  <a:gd name="T2" fmla="*/ 0 w 481"/>
                  <a:gd name="T3" fmla="*/ 0 h 153"/>
                  <a:gd name="T4" fmla="*/ 0 w 481"/>
                  <a:gd name="T5" fmla="*/ 0 h 153"/>
                  <a:gd name="T6" fmla="*/ 0 w 481"/>
                  <a:gd name="T7" fmla="*/ 0 h 153"/>
                  <a:gd name="T8" fmla="*/ 0 w 481"/>
                  <a:gd name="T9" fmla="*/ 0 h 153"/>
                  <a:gd name="T10" fmla="*/ 0 60000 65536"/>
                  <a:gd name="T11" fmla="*/ 0 60000 65536"/>
                  <a:gd name="T12" fmla="*/ 0 60000 65536"/>
                  <a:gd name="T13" fmla="*/ 0 60000 65536"/>
                  <a:gd name="T14" fmla="*/ 0 60000 65536"/>
                  <a:gd name="T15" fmla="*/ 0 w 481"/>
                  <a:gd name="T16" fmla="*/ 0 h 153"/>
                  <a:gd name="T17" fmla="*/ 481 w 481"/>
                  <a:gd name="T18" fmla="*/ 153 h 153"/>
                </a:gdLst>
                <a:ahLst/>
                <a:cxnLst>
                  <a:cxn ang="T10">
                    <a:pos x="T0" y="T1"/>
                  </a:cxn>
                  <a:cxn ang="T11">
                    <a:pos x="T2" y="T3"/>
                  </a:cxn>
                  <a:cxn ang="T12">
                    <a:pos x="T4" y="T5"/>
                  </a:cxn>
                  <a:cxn ang="T13">
                    <a:pos x="T6" y="T7"/>
                  </a:cxn>
                  <a:cxn ang="T14">
                    <a:pos x="T8" y="T9"/>
                  </a:cxn>
                </a:cxnLst>
                <a:rect l="T15" t="T16" r="T17" b="T18"/>
                <a:pathLst>
                  <a:path w="481" h="153">
                    <a:moveTo>
                      <a:pt x="481" y="151"/>
                    </a:moveTo>
                    <a:lnTo>
                      <a:pt x="477" y="153"/>
                    </a:lnTo>
                    <a:lnTo>
                      <a:pt x="0" y="1"/>
                    </a:lnTo>
                    <a:lnTo>
                      <a:pt x="4" y="0"/>
                    </a:lnTo>
                    <a:lnTo>
                      <a:pt x="481" y="151"/>
                    </a:lnTo>
                    <a:close/>
                  </a:path>
                </a:pathLst>
              </a:custGeom>
              <a:solidFill>
                <a:srgbClr val="B2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03" name="Freeform 1852"/>
              <p:cNvSpPr>
                <a:spLocks/>
              </p:cNvSpPr>
              <p:nvPr/>
            </p:nvSpPr>
            <p:spPr bwMode="auto">
              <a:xfrm>
                <a:off x="315" y="1390"/>
                <a:ext cx="240" cy="76"/>
              </a:xfrm>
              <a:custGeom>
                <a:avLst/>
                <a:gdLst>
                  <a:gd name="T0" fmla="*/ 1 w 480"/>
                  <a:gd name="T1" fmla="*/ 0 h 153"/>
                  <a:gd name="T2" fmla="*/ 1 w 480"/>
                  <a:gd name="T3" fmla="*/ 0 h 153"/>
                  <a:gd name="T4" fmla="*/ 0 w 480"/>
                  <a:gd name="T5" fmla="*/ 0 h 153"/>
                  <a:gd name="T6" fmla="*/ 1 w 480"/>
                  <a:gd name="T7" fmla="*/ 0 h 153"/>
                  <a:gd name="T8" fmla="*/ 1 w 480"/>
                  <a:gd name="T9" fmla="*/ 0 h 153"/>
                  <a:gd name="T10" fmla="*/ 0 60000 65536"/>
                  <a:gd name="T11" fmla="*/ 0 60000 65536"/>
                  <a:gd name="T12" fmla="*/ 0 60000 65536"/>
                  <a:gd name="T13" fmla="*/ 0 60000 65536"/>
                  <a:gd name="T14" fmla="*/ 0 60000 65536"/>
                  <a:gd name="T15" fmla="*/ 0 w 480"/>
                  <a:gd name="T16" fmla="*/ 0 h 153"/>
                  <a:gd name="T17" fmla="*/ 480 w 480"/>
                  <a:gd name="T18" fmla="*/ 153 h 153"/>
                </a:gdLst>
                <a:ahLst/>
                <a:cxnLst>
                  <a:cxn ang="T10">
                    <a:pos x="T0" y="T1"/>
                  </a:cxn>
                  <a:cxn ang="T11">
                    <a:pos x="T2" y="T3"/>
                  </a:cxn>
                  <a:cxn ang="T12">
                    <a:pos x="T4" y="T5"/>
                  </a:cxn>
                  <a:cxn ang="T13">
                    <a:pos x="T6" y="T7"/>
                  </a:cxn>
                  <a:cxn ang="T14">
                    <a:pos x="T8" y="T9"/>
                  </a:cxn>
                </a:cxnLst>
                <a:rect l="T15" t="T16" r="T17" b="T18"/>
                <a:pathLst>
                  <a:path w="480" h="153">
                    <a:moveTo>
                      <a:pt x="480" y="152"/>
                    </a:moveTo>
                    <a:lnTo>
                      <a:pt x="477" y="153"/>
                    </a:lnTo>
                    <a:lnTo>
                      <a:pt x="0" y="2"/>
                    </a:lnTo>
                    <a:lnTo>
                      <a:pt x="3" y="0"/>
                    </a:lnTo>
                    <a:lnTo>
                      <a:pt x="480" y="152"/>
                    </a:lnTo>
                    <a:close/>
                  </a:path>
                </a:pathLst>
              </a:custGeom>
              <a:solidFill>
                <a:srgbClr val="B7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04" name="Freeform 1853"/>
              <p:cNvSpPr>
                <a:spLocks/>
              </p:cNvSpPr>
              <p:nvPr/>
            </p:nvSpPr>
            <p:spPr bwMode="auto">
              <a:xfrm>
                <a:off x="314" y="1391"/>
                <a:ext cx="239" cy="76"/>
              </a:xfrm>
              <a:custGeom>
                <a:avLst/>
                <a:gdLst>
                  <a:gd name="T0" fmla="*/ 0 w 479"/>
                  <a:gd name="T1" fmla="*/ 0 h 153"/>
                  <a:gd name="T2" fmla="*/ 0 w 479"/>
                  <a:gd name="T3" fmla="*/ 0 h 153"/>
                  <a:gd name="T4" fmla="*/ 0 w 479"/>
                  <a:gd name="T5" fmla="*/ 0 h 153"/>
                  <a:gd name="T6" fmla="*/ 0 w 479"/>
                  <a:gd name="T7" fmla="*/ 0 h 153"/>
                  <a:gd name="T8" fmla="*/ 0 w 479"/>
                  <a:gd name="T9" fmla="*/ 0 h 153"/>
                  <a:gd name="T10" fmla="*/ 0 60000 65536"/>
                  <a:gd name="T11" fmla="*/ 0 60000 65536"/>
                  <a:gd name="T12" fmla="*/ 0 60000 65536"/>
                  <a:gd name="T13" fmla="*/ 0 60000 65536"/>
                  <a:gd name="T14" fmla="*/ 0 60000 65536"/>
                  <a:gd name="T15" fmla="*/ 0 w 479"/>
                  <a:gd name="T16" fmla="*/ 0 h 153"/>
                  <a:gd name="T17" fmla="*/ 479 w 479"/>
                  <a:gd name="T18" fmla="*/ 153 h 153"/>
                </a:gdLst>
                <a:ahLst/>
                <a:cxnLst>
                  <a:cxn ang="T10">
                    <a:pos x="T0" y="T1"/>
                  </a:cxn>
                  <a:cxn ang="T11">
                    <a:pos x="T2" y="T3"/>
                  </a:cxn>
                  <a:cxn ang="T12">
                    <a:pos x="T4" y="T5"/>
                  </a:cxn>
                  <a:cxn ang="T13">
                    <a:pos x="T6" y="T7"/>
                  </a:cxn>
                  <a:cxn ang="T14">
                    <a:pos x="T8" y="T9"/>
                  </a:cxn>
                </a:cxnLst>
                <a:rect l="T15" t="T16" r="T17" b="T18"/>
                <a:pathLst>
                  <a:path w="479" h="153">
                    <a:moveTo>
                      <a:pt x="479" y="151"/>
                    </a:moveTo>
                    <a:lnTo>
                      <a:pt x="477" y="153"/>
                    </a:lnTo>
                    <a:lnTo>
                      <a:pt x="0" y="2"/>
                    </a:lnTo>
                    <a:lnTo>
                      <a:pt x="2" y="0"/>
                    </a:lnTo>
                    <a:lnTo>
                      <a:pt x="479" y="151"/>
                    </a:lnTo>
                    <a:close/>
                  </a:path>
                </a:pathLst>
              </a:custGeom>
              <a:solidFill>
                <a:srgbClr val="BC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05" name="Freeform 1854"/>
              <p:cNvSpPr>
                <a:spLocks/>
              </p:cNvSpPr>
              <p:nvPr/>
            </p:nvSpPr>
            <p:spPr bwMode="auto">
              <a:xfrm>
                <a:off x="308" y="1391"/>
                <a:ext cx="245" cy="82"/>
              </a:xfrm>
              <a:custGeom>
                <a:avLst/>
                <a:gdLst>
                  <a:gd name="T0" fmla="*/ 1 w 488"/>
                  <a:gd name="T1" fmla="*/ 1 h 163"/>
                  <a:gd name="T2" fmla="*/ 1 w 488"/>
                  <a:gd name="T3" fmla="*/ 1 h 163"/>
                  <a:gd name="T4" fmla="*/ 0 w 488"/>
                  <a:gd name="T5" fmla="*/ 1 h 163"/>
                  <a:gd name="T6" fmla="*/ 1 w 488"/>
                  <a:gd name="T7" fmla="*/ 0 h 163"/>
                  <a:gd name="T8" fmla="*/ 1 w 488"/>
                  <a:gd name="T9" fmla="*/ 1 h 163"/>
                  <a:gd name="T10" fmla="*/ 0 60000 65536"/>
                  <a:gd name="T11" fmla="*/ 0 60000 65536"/>
                  <a:gd name="T12" fmla="*/ 0 60000 65536"/>
                  <a:gd name="T13" fmla="*/ 0 60000 65536"/>
                  <a:gd name="T14" fmla="*/ 0 60000 65536"/>
                  <a:gd name="T15" fmla="*/ 0 w 488"/>
                  <a:gd name="T16" fmla="*/ 0 h 163"/>
                  <a:gd name="T17" fmla="*/ 488 w 488"/>
                  <a:gd name="T18" fmla="*/ 163 h 163"/>
                </a:gdLst>
                <a:ahLst/>
                <a:cxnLst>
                  <a:cxn ang="T10">
                    <a:pos x="T0" y="T1"/>
                  </a:cxn>
                  <a:cxn ang="T11">
                    <a:pos x="T2" y="T3"/>
                  </a:cxn>
                  <a:cxn ang="T12">
                    <a:pos x="T4" y="T5"/>
                  </a:cxn>
                  <a:cxn ang="T13">
                    <a:pos x="T6" y="T7"/>
                  </a:cxn>
                  <a:cxn ang="T14">
                    <a:pos x="T8" y="T9"/>
                  </a:cxn>
                </a:cxnLst>
                <a:rect l="T15" t="T16" r="T17" b="T18"/>
                <a:pathLst>
                  <a:path w="488" h="163">
                    <a:moveTo>
                      <a:pt x="488" y="151"/>
                    </a:moveTo>
                    <a:lnTo>
                      <a:pt x="477" y="163"/>
                    </a:lnTo>
                    <a:lnTo>
                      <a:pt x="0" y="10"/>
                    </a:lnTo>
                    <a:lnTo>
                      <a:pt x="11" y="0"/>
                    </a:lnTo>
                    <a:lnTo>
                      <a:pt x="488" y="151"/>
                    </a:lnTo>
                    <a:close/>
                  </a:path>
                </a:pathLst>
              </a:custGeom>
              <a:solidFill>
                <a:srgbClr val="C1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06" name="Freeform 1855"/>
              <p:cNvSpPr>
                <a:spLocks/>
              </p:cNvSpPr>
              <p:nvPr/>
            </p:nvSpPr>
            <p:spPr bwMode="auto">
              <a:xfrm>
                <a:off x="313" y="1391"/>
                <a:ext cx="240" cy="78"/>
              </a:xfrm>
              <a:custGeom>
                <a:avLst/>
                <a:gdLst>
                  <a:gd name="T0" fmla="*/ 1 w 480"/>
                  <a:gd name="T1" fmla="*/ 1 h 154"/>
                  <a:gd name="T2" fmla="*/ 1 w 480"/>
                  <a:gd name="T3" fmla="*/ 1 h 154"/>
                  <a:gd name="T4" fmla="*/ 0 w 480"/>
                  <a:gd name="T5" fmla="*/ 1 h 154"/>
                  <a:gd name="T6" fmla="*/ 1 w 480"/>
                  <a:gd name="T7" fmla="*/ 0 h 154"/>
                  <a:gd name="T8" fmla="*/ 1 w 480"/>
                  <a:gd name="T9" fmla="*/ 1 h 154"/>
                  <a:gd name="T10" fmla="*/ 0 60000 65536"/>
                  <a:gd name="T11" fmla="*/ 0 60000 65536"/>
                  <a:gd name="T12" fmla="*/ 0 60000 65536"/>
                  <a:gd name="T13" fmla="*/ 0 60000 65536"/>
                  <a:gd name="T14" fmla="*/ 0 60000 65536"/>
                  <a:gd name="T15" fmla="*/ 0 w 480"/>
                  <a:gd name="T16" fmla="*/ 0 h 154"/>
                  <a:gd name="T17" fmla="*/ 480 w 480"/>
                  <a:gd name="T18" fmla="*/ 154 h 154"/>
                </a:gdLst>
                <a:ahLst/>
                <a:cxnLst>
                  <a:cxn ang="T10">
                    <a:pos x="T0" y="T1"/>
                  </a:cxn>
                  <a:cxn ang="T11">
                    <a:pos x="T2" y="T3"/>
                  </a:cxn>
                  <a:cxn ang="T12">
                    <a:pos x="T4" y="T5"/>
                  </a:cxn>
                  <a:cxn ang="T13">
                    <a:pos x="T6" y="T7"/>
                  </a:cxn>
                  <a:cxn ang="T14">
                    <a:pos x="T8" y="T9"/>
                  </a:cxn>
                </a:cxnLst>
                <a:rect l="T15" t="T16" r="T17" b="T18"/>
                <a:pathLst>
                  <a:path w="480" h="154">
                    <a:moveTo>
                      <a:pt x="480" y="151"/>
                    </a:moveTo>
                    <a:lnTo>
                      <a:pt x="477" y="154"/>
                    </a:lnTo>
                    <a:lnTo>
                      <a:pt x="0" y="1"/>
                    </a:lnTo>
                    <a:lnTo>
                      <a:pt x="3" y="0"/>
                    </a:lnTo>
                    <a:lnTo>
                      <a:pt x="480" y="151"/>
                    </a:lnTo>
                    <a:close/>
                  </a:path>
                </a:pathLst>
              </a:custGeom>
              <a:solidFill>
                <a:srgbClr val="C1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07" name="Freeform 1856"/>
              <p:cNvSpPr>
                <a:spLocks/>
              </p:cNvSpPr>
              <p:nvPr/>
            </p:nvSpPr>
            <p:spPr bwMode="auto">
              <a:xfrm>
                <a:off x="312" y="1392"/>
                <a:ext cx="239" cy="77"/>
              </a:xfrm>
              <a:custGeom>
                <a:avLst/>
                <a:gdLst>
                  <a:gd name="T0" fmla="*/ 0 w 479"/>
                  <a:gd name="T1" fmla="*/ 0 h 155"/>
                  <a:gd name="T2" fmla="*/ 0 w 479"/>
                  <a:gd name="T3" fmla="*/ 0 h 155"/>
                  <a:gd name="T4" fmla="*/ 0 w 479"/>
                  <a:gd name="T5" fmla="*/ 0 h 155"/>
                  <a:gd name="T6" fmla="*/ 0 w 479"/>
                  <a:gd name="T7" fmla="*/ 0 h 155"/>
                  <a:gd name="T8" fmla="*/ 0 w 479"/>
                  <a:gd name="T9" fmla="*/ 0 h 155"/>
                  <a:gd name="T10" fmla="*/ 0 60000 65536"/>
                  <a:gd name="T11" fmla="*/ 0 60000 65536"/>
                  <a:gd name="T12" fmla="*/ 0 60000 65536"/>
                  <a:gd name="T13" fmla="*/ 0 60000 65536"/>
                  <a:gd name="T14" fmla="*/ 0 60000 65536"/>
                  <a:gd name="T15" fmla="*/ 0 w 479"/>
                  <a:gd name="T16" fmla="*/ 0 h 155"/>
                  <a:gd name="T17" fmla="*/ 479 w 479"/>
                  <a:gd name="T18" fmla="*/ 155 h 155"/>
                </a:gdLst>
                <a:ahLst/>
                <a:cxnLst>
                  <a:cxn ang="T10">
                    <a:pos x="T0" y="T1"/>
                  </a:cxn>
                  <a:cxn ang="T11">
                    <a:pos x="T2" y="T3"/>
                  </a:cxn>
                  <a:cxn ang="T12">
                    <a:pos x="T4" y="T5"/>
                  </a:cxn>
                  <a:cxn ang="T13">
                    <a:pos x="T6" y="T7"/>
                  </a:cxn>
                  <a:cxn ang="T14">
                    <a:pos x="T8" y="T9"/>
                  </a:cxn>
                </a:cxnLst>
                <a:rect l="T15" t="T16" r="T17" b="T18"/>
                <a:pathLst>
                  <a:path w="479" h="155">
                    <a:moveTo>
                      <a:pt x="479" y="153"/>
                    </a:moveTo>
                    <a:lnTo>
                      <a:pt x="477" y="155"/>
                    </a:lnTo>
                    <a:lnTo>
                      <a:pt x="0" y="4"/>
                    </a:lnTo>
                    <a:lnTo>
                      <a:pt x="2" y="0"/>
                    </a:lnTo>
                    <a:lnTo>
                      <a:pt x="479" y="153"/>
                    </a:lnTo>
                    <a:close/>
                  </a:path>
                </a:pathLst>
              </a:custGeom>
              <a:solidFill>
                <a:srgbClr val="C4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08" name="Freeform 1857"/>
              <p:cNvSpPr>
                <a:spLocks/>
              </p:cNvSpPr>
              <p:nvPr/>
            </p:nvSpPr>
            <p:spPr bwMode="auto">
              <a:xfrm>
                <a:off x="311" y="1394"/>
                <a:ext cx="239" cy="76"/>
              </a:xfrm>
              <a:custGeom>
                <a:avLst/>
                <a:gdLst>
                  <a:gd name="T0" fmla="*/ 1 w 478"/>
                  <a:gd name="T1" fmla="*/ 0 h 153"/>
                  <a:gd name="T2" fmla="*/ 1 w 478"/>
                  <a:gd name="T3" fmla="*/ 0 h 153"/>
                  <a:gd name="T4" fmla="*/ 0 w 478"/>
                  <a:gd name="T5" fmla="*/ 0 h 153"/>
                  <a:gd name="T6" fmla="*/ 1 w 478"/>
                  <a:gd name="T7" fmla="*/ 0 h 153"/>
                  <a:gd name="T8" fmla="*/ 1 w 478"/>
                  <a:gd name="T9" fmla="*/ 0 h 153"/>
                  <a:gd name="T10" fmla="*/ 0 60000 65536"/>
                  <a:gd name="T11" fmla="*/ 0 60000 65536"/>
                  <a:gd name="T12" fmla="*/ 0 60000 65536"/>
                  <a:gd name="T13" fmla="*/ 0 60000 65536"/>
                  <a:gd name="T14" fmla="*/ 0 60000 65536"/>
                  <a:gd name="T15" fmla="*/ 0 w 478"/>
                  <a:gd name="T16" fmla="*/ 0 h 153"/>
                  <a:gd name="T17" fmla="*/ 478 w 478"/>
                  <a:gd name="T18" fmla="*/ 153 h 153"/>
                </a:gdLst>
                <a:ahLst/>
                <a:cxnLst>
                  <a:cxn ang="T10">
                    <a:pos x="T0" y="T1"/>
                  </a:cxn>
                  <a:cxn ang="T11">
                    <a:pos x="T2" y="T3"/>
                  </a:cxn>
                  <a:cxn ang="T12">
                    <a:pos x="T4" y="T5"/>
                  </a:cxn>
                  <a:cxn ang="T13">
                    <a:pos x="T6" y="T7"/>
                  </a:cxn>
                  <a:cxn ang="T14">
                    <a:pos x="T8" y="T9"/>
                  </a:cxn>
                </a:cxnLst>
                <a:rect l="T15" t="T16" r="T17" b="T18"/>
                <a:pathLst>
                  <a:path w="478" h="153">
                    <a:moveTo>
                      <a:pt x="478" y="151"/>
                    </a:moveTo>
                    <a:lnTo>
                      <a:pt x="477" y="153"/>
                    </a:lnTo>
                    <a:lnTo>
                      <a:pt x="0" y="1"/>
                    </a:lnTo>
                    <a:lnTo>
                      <a:pt x="1" y="0"/>
                    </a:lnTo>
                    <a:lnTo>
                      <a:pt x="478" y="151"/>
                    </a:lnTo>
                    <a:close/>
                  </a:path>
                </a:pathLst>
              </a:custGeom>
              <a:solidFill>
                <a:srgbClr val="C7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09" name="Freeform 1858"/>
              <p:cNvSpPr>
                <a:spLocks/>
              </p:cNvSpPr>
              <p:nvPr/>
            </p:nvSpPr>
            <p:spPr bwMode="auto">
              <a:xfrm>
                <a:off x="310" y="1395"/>
                <a:ext cx="239" cy="77"/>
              </a:xfrm>
              <a:custGeom>
                <a:avLst/>
                <a:gdLst>
                  <a:gd name="T0" fmla="*/ 0 w 479"/>
                  <a:gd name="T1" fmla="*/ 0 h 155"/>
                  <a:gd name="T2" fmla="*/ 0 w 479"/>
                  <a:gd name="T3" fmla="*/ 0 h 155"/>
                  <a:gd name="T4" fmla="*/ 0 w 479"/>
                  <a:gd name="T5" fmla="*/ 0 h 155"/>
                  <a:gd name="T6" fmla="*/ 0 w 479"/>
                  <a:gd name="T7" fmla="*/ 0 h 155"/>
                  <a:gd name="T8" fmla="*/ 0 w 479"/>
                  <a:gd name="T9" fmla="*/ 0 h 155"/>
                  <a:gd name="T10" fmla="*/ 0 60000 65536"/>
                  <a:gd name="T11" fmla="*/ 0 60000 65536"/>
                  <a:gd name="T12" fmla="*/ 0 60000 65536"/>
                  <a:gd name="T13" fmla="*/ 0 60000 65536"/>
                  <a:gd name="T14" fmla="*/ 0 60000 65536"/>
                  <a:gd name="T15" fmla="*/ 0 w 479"/>
                  <a:gd name="T16" fmla="*/ 0 h 155"/>
                  <a:gd name="T17" fmla="*/ 479 w 479"/>
                  <a:gd name="T18" fmla="*/ 155 h 155"/>
                </a:gdLst>
                <a:ahLst/>
                <a:cxnLst>
                  <a:cxn ang="T10">
                    <a:pos x="T0" y="T1"/>
                  </a:cxn>
                  <a:cxn ang="T11">
                    <a:pos x="T2" y="T3"/>
                  </a:cxn>
                  <a:cxn ang="T12">
                    <a:pos x="T4" y="T5"/>
                  </a:cxn>
                  <a:cxn ang="T13">
                    <a:pos x="T6" y="T7"/>
                  </a:cxn>
                  <a:cxn ang="T14">
                    <a:pos x="T8" y="T9"/>
                  </a:cxn>
                </a:cxnLst>
                <a:rect l="T15" t="T16" r="T17" b="T18"/>
                <a:pathLst>
                  <a:path w="479" h="155">
                    <a:moveTo>
                      <a:pt x="479" y="152"/>
                    </a:moveTo>
                    <a:lnTo>
                      <a:pt x="477" y="155"/>
                    </a:lnTo>
                    <a:lnTo>
                      <a:pt x="0" y="2"/>
                    </a:lnTo>
                    <a:lnTo>
                      <a:pt x="2" y="0"/>
                    </a:lnTo>
                    <a:lnTo>
                      <a:pt x="479" y="152"/>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10" name="Freeform 1859"/>
              <p:cNvSpPr>
                <a:spLocks/>
              </p:cNvSpPr>
              <p:nvPr/>
            </p:nvSpPr>
            <p:spPr bwMode="auto">
              <a:xfrm>
                <a:off x="308" y="1395"/>
                <a:ext cx="240" cy="78"/>
              </a:xfrm>
              <a:custGeom>
                <a:avLst/>
                <a:gdLst>
                  <a:gd name="T0" fmla="*/ 1 w 480"/>
                  <a:gd name="T1" fmla="*/ 1 h 155"/>
                  <a:gd name="T2" fmla="*/ 1 w 480"/>
                  <a:gd name="T3" fmla="*/ 1 h 155"/>
                  <a:gd name="T4" fmla="*/ 0 w 480"/>
                  <a:gd name="T5" fmla="*/ 1 h 155"/>
                  <a:gd name="T6" fmla="*/ 1 w 480"/>
                  <a:gd name="T7" fmla="*/ 0 h 155"/>
                  <a:gd name="T8" fmla="*/ 1 w 480"/>
                  <a:gd name="T9" fmla="*/ 1 h 155"/>
                  <a:gd name="T10" fmla="*/ 0 60000 65536"/>
                  <a:gd name="T11" fmla="*/ 0 60000 65536"/>
                  <a:gd name="T12" fmla="*/ 0 60000 65536"/>
                  <a:gd name="T13" fmla="*/ 0 60000 65536"/>
                  <a:gd name="T14" fmla="*/ 0 60000 65536"/>
                  <a:gd name="T15" fmla="*/ 0 w 480"/>
                  <a:gd name="T16" fmla="*/ 0 h 155"/>
                  <a:gd name="T17" fmla="*/ 480 w 480"/>
                  <a:gd name="T18" fmla="*/ 155 h 155"/>
                </a:gdLst>
                <a:ahLst/>
                <a:cxnLst>
                  <a:cxn ang="T10">
                    <a:pos x="T0" y="T1"/>
                  </a:cxn>
                  <a:cxn ang="T11">
                    <a:pos x="T2" y="T3"/>
                  </a:cxn>
                  <a:cxn ang="T12">
                    <a:pos x="T4" y="T5"/>
                  </a:cxn>
                  <a:cxn ang="T13">
                    <a:pos x="T6" y="T7"/>
                  </a:cxn>
                  <a:cxn ang="T14">
                    <a:pos x="T8" y="T9"/>
                  </a:cxn>
                </a:cxnLst>
                <a:rect l="T15" t="T16" r="T17" b="T18"/>
                <a:pathLst>
                  <a:path w="480" h="155">
                    <a:moveTo>
                      <a:pt x="480" y="153"/>
                    </a:moveTo>
                    <a:lnTo>
                      <a:pt x="477" y="155"/>
                    </a:lnTo>
                    <a:lnTo>
                      <a:pt x="0" y="2"/>
                    </a:lnTo>
                    <a:lnTo>
                      <a:pt x="3" y="0"/>
                    </a:lnTo>
                    <a:lnTo>
                      <a:pt x="480" y="153"/>
                    </a:lnTo>
                    <a:close/>
                  </a:path>
                </a:pathLst>
              </a:custGeom>
              <a:solidFill>
                <a:srgbClr val="CE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11" name="Freeform 1860"/>
              <p:cNvSpPr>
                <a:spLocks/>
              </p:cNvSpPr>
              <p:nvPr/>
            </p:nvSpPr>
            <p:spPr bwMode="auto">
              <a:xfrm>
                <a:off x="304" y="1396"/>
                <a:ext cx="243" cy="83"/>
              </a:xfrm>
              <a:custGeom>
                <a:avLst/>
                <a:gdLst>
                  <a:gd name="T0" fmla="*/ 1 w 486"/>
                  <a:gd name="T1" fmla="*/ 1 h 166"/>
                  <a:gd name="T2" fmla="*/ 1 w 486"/>
                  <a:gd name="T3" fmla="*/ 1 h 166"/>
                  <a:gd name="T4" fmla="*/ 0 w 486"/>
                  <a:gd name="T5" fmla="*/ 1 h 166"/>
                  <a:gd name="T6" fmla="*/ 1 w 486"/>
                  <a:gd name="T7" fmla="*/ 0 h 166"/>
                  <a:gd name="T8" fmla="*/ 1 w 486"/>
                  <a:gd name="T9" fmla="*/ 1 h 166"/>
                  <a:gd name="T10" fmla="*/ 0 60000 65536"/>
                  <a:gd name="T11" fmla="*/ 0 60000 65536"/>
                  <a:gd name="T12" fmla="*/ 0 60000 65536"/>
                  <a:gd name="T13" fmla="*/ 0 60000 65536"/>
                  <a:gd name="T14" fmla="*/ 0 60000 65536"/>
                  <a:gd name="T15" fmla="*/ 0 w 486"/>
                  <a:gd name="T16" fmla="*/ 0 h 166"/>
                  <a:gd name="T17" fmla="*/ 486 w 486"/>
                  <a:gd name="T18" fmla="*/ 166 h 166"/>
                </a:gdLst>
                <a:ahLst/>
                <a:cxnLst>
                  <a:cxn ang="T10">
                    <a:pos x="T0" y="T1"/>
                  </a:cxn>
                  <a:cxn ang="T11">
                    <a:pos x="T2" y="T3"/>
                  </a:cxn>
                  <a:cxn ang="T12">
                    <a:pos x="T4" y="T5"/>
                  </a:cxn>
                  <a:cxn ang="T13">
                    <a:pos x="T6" y="T7"/>
                  </a:cxn>
                  <a:cxn ang="T14">
                    <a:pos x="T8" y="T9"/>
                  </a:cxn>
                </a:cxnLst>
                <a:rect l="T15" t="T16" r="T17" b="T18"/>
                <a:pathLst>
                  <a:path w="486" h="166">
                    <a:moveTo>
                      <a:pt x="486" y="153"/>
                    </a:moveTo>
                    <a:lnTo>
                      <a:pt x="477" y="166"/>
                    </a:lnTo>
                    <a:lnTo>
                      <a:pt x="0" y="13"/>
                    </a:lnTo>
                    <a:lnTo>
                      <a:pt x="9" y="0"/>
                    </a:lnTo>
                    <a:lnTo>
                      <a:pt x="486" y="153"/>
                    </a:lnTo>
                    <a:close/>
                  </a:path>
                </a:pathLst>
              </a:custGeom>
              <a:solidFill>
                <a:srgbClr val="D2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12" name="Freeform 1861"/>
              <p:cNvSpPr>
                <a:spLocks/>
              </p:cNvSpPr>
              <p:nvPr/>
            </p:nvSpPr>
            <p:spPr bwMode="auto">
              <a:xfrm>
                <a:off x="308" y="1396"/>
                <a:ext cx="239" cy="78"/>
              </a:xfrm>
              <a:custGeom>
                <a:avLst/>
                <a:gdLst>
                  <a:gd name="T0" fmla="*/ 1 w 477"/>
                  <a:gd name="T1" fmla="*/ 1 h 154"/>
                  <a:gd name="T2" fmla="*/ 1 w 477"/>
                  <a:gd name="T3" fmla="*/ 1 h 154"/>
                  <a:gd name="T4" fmla="*/ 0 w 477"/>
                  <a:gd name="T5" fmla="*/ 1 h 154"/>
                  <a:gd name="T6" fmla="*/ 0 w 477"/>
                  <a:gd name="T7" fmla="*/ 0 h 154"/>
                  <a:gd name="T8" fmla="*/ 1 w 477"/>
                  <a:gd name="T9" fmla="*/ 1 h 154"/>
                  <a:gd name="T10" fmla="*/ 0 60000 65536"/>
                  <a:gd name="T11" fmla="*/ 0 60000 65536"/>
                  <a:gd name="T12" fmla="*/ 0 60000 65536"/>
                  <a:gd name="T13" fmla="*/ 0 60000 65536"/>
                  <a:gd name="T14" fmla="*/ 0 60000 65536"/>
                  <a:gd name="T15" fmla="*/ 0 w 477"/>
                  <a:gd name="T16" fmla="*/ 0 h 154"/>
                  <a:gd name="T17" fmla="*/ 477 w 477"/>
                  <a:gd name="T18" fmla="*/ 154 h 154"/>
                </a:gdLst>
                <a:ahLst/>
                <a:cxnLst>
                  <a:cxn ang="T10">
                    <a:pos x="T0" y="T1"/>
                  </a:cxn>
                  <a:cxn ang="T11">
                    <a:pos x="T2" y="T3"/>
                  </a:cxn>
                  <a:cxn ang="T12">
                    <a:pos x="T4" y="T5"/>
                  </a:cxn>
                  <a:cxn ang="T13">
                    <a:pos x="T6" y="T7"/>
                  </a:cxn>
                  <a:cxn ang="T14">
                    <a:pos x="T8" y="T9"/>
                  </a:cxn>
                </a:cxnLst>
                <a:rect l="T15" t="T16" r="T17" b="T18"/>
                <a:pathLst>
                  <a:path w="477" h="154">
                    <a:moveTo>
                      <a:pt x="477" y="153"/>
                    </a:moveTo>
                    <a:lnTo>
                      <a:pt x="477" y="154"/>
                    </a:lnTo>
                    <a:lnTo>
                      <a:pt x="0" y="3"/>
                    </a:lnTo>
                    <a:lnTo>
                      <a:pt x="0" y="0"/>
                    </a:lnTo>
                    <a:lnTo>
                      <a:pt x="477" y="153"/>
                    </a:lnTo>
                    <a:close/>
                  </a:path>
                </a:pathLst>
              </a:custGeom>
              <a:solidFill>
                <a:srgbClr val="D2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13" name="Freeform 1862"/>
              <p:cNvSpPr>
                <a:spLocks/>
              </p:cNvSpPr>
              <p:nvPr/>
            </p:nvSpPr>
            <p:spPr bwMode="auto">
              <a:xfrm>
                <a:off x="308" y="1398"/>
                <a:ext cx="239" cy="77"/>
              </a:xfrm>
              <a:custGeom>
                <a:avLst/>
                <a:gdLst>
                  <a:gd name="T0" fmla="*/ 0 w 479"/>
                  <a:gd name="T1" fmla="*/ 1 h 154"/>
                  <a:gd name="T2" fmla="*/ 0 w 479"/>
                  <a:gd name="T3" fmla="*/ 1 h 154"/>
                  <a:gd name="T4" fmla="*/ 0 w 479"/>
                  <a:gd name="T5" fmla="*/ 1 h 154"/>
                  <a:gd name="T6" fmla="*/ 0 w 479"/>
                  <a:gd name="T7" fmla="*/ 0 h 154"/>
                  <a:gd name="T8" fmla="*/ 0 w 479"/>
                  <a:gd name="T9" fmla="*/ 1 h 154"/>
                  <a:gd name="T10" fmla="*/ 0 60000 65536"/>
                  <a:gd name="T11" fmla="*/ 0 60000 65536"/>
                  <a:gd name="T12" fmla="*/ 0 60000 65536"/>
                  <a:gd name="T13" fmla="*/ 0 60000 65536"/>
                  <a:gd name="T14" fmla="*/ 0 60000 65536"/>
                  <a:gd name="T15" fmla="*/ 0 w 479"/>
                  <a:gd name="T16" fmla="*/ 0 h 154"/>
                  <a:gd name="T17" fmla="*/ 479 w 479"/>
                  <a:gd name="T18" fmla="*/ 154 h 154"/>
                </a:gdLst>
                <a:ahLst/>
                <a:cxnLst>
                  <a:cxn ang="T10">
                    <a:pos x="T0" y="T1"/>
                  </a:cxn>
                  <a:cxn ang="T11">
                    <a:pos x="T2" y="T3"/>
                  </a:cxn>
                  <a:cxn ang="T12">
                    <a:pos x="T4" y="T5"/>
                  </a:cxn>
                  <a:cxn ang="T13">
                    <a:pos x="T6" y="T7"/>
                  </a:cxn>
                  <a:cxn ang="T14">
                    <a:pos x="T8" y="T9"/>
                  </a:cxn>
                </a:cxnLst>
                <a:rect l="T15" t="T16" r="T17" b="T18"/>
                <a:pathLst>
                  <a:path w="479" h="154">
                    <a:moveTo>
                      <a:pt x="479" y="151"/>
                    </a:moveTo>
                    <a:lnTo>
                      <a:pt x="477" y="154"/>
                    </a:lnTo>
                    <a:lnTo>
                      <a:pt x="0" y="2"/>
                    </a:lnTo>
                    <a:lnTo>
                      <a:pt x="2" y="0"/>
                    </a:lnTo>
                    <a:lnTo>
                      <a:pt x="479" y="151"/>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14" name="Freeform 1863"/>
              <p:cNvSpPr>
                <a:spLocks/>
              </p:cNvSpPr>
              <p:nvPr/>
            </p:nvSpPr>
            <p:spPr bwMode="auto">
              <a:xfrm>
                <a:off x="307" y="1399"/>
                <a:ext cx="239" cy="77"/>
              </a:xfrm>
              <a:custGeom>
                <a:avLst/>
                <a:gdLst>
                  <a:gd name="T0" fmla="*/ 0 w 479"/>
                  <a:gd name="T1" fmla="*/ 1 h 154"/>
                  <a:gd name="T2" fmla="*/ 0 w 479"/>
                  <a:gd name="T3" fmla="*/ 1 h 154"/>
                  <a:gd name="T4" fmla="*/ 0 w 479"/>
                  <a:gd name="T5" fmla="*/ 1 h 154"/>
                  <a:gd name="T6" fmla="*/ 0 w 479"/>
                  <a:gd name="T7" fmla="*/ 0 h 154"/>
                  <a:gd name="T8" fmla="*/ 0 w 479"/>
                  <a:gd name="T9" fmla="*/ 1 h 154"/>
                  <a:gd name="T10" fmla="*/ 0 60000 65536"/>
                  <a:gd name="T11" fmla="*/ 0 60000 65536"/>
                  <a:gd name="T12" fmla="*/ 0 60000 65536"/>
                  <a:gd name="T13" fmla="*/ 0 60000 65536"/>
                  <a:gd name="T14" fmla="*/ 0 60000 65536"/>
                  <a:gd name="T15" fmla="*/ 0 w 479"/>
                  <a:gd name="T16" fmla="*/ 0 h 154"/>
                  <a:gd name="T17" fmla="*/ 479 w 479"/>
                  <a:gd name="T18" fmla="*/ 154 h 154"/>
                </a:gdLst>
                <a:ahLst/>
                <a:cxnLst>
                  <a:cxn ang="T10">
                    <a:pos x="T0" y="T1"/>
                  </a:cxn>
                  <a:cxn ang="T11">
                    <a:pos x="T2" y="T3"/>
                  </a:cxn>
                  <a:cxn ang="T12">
                    <a:pos x="T4" y="T5"/>
                  </a:cxn>
                  <a:cxn ang="T13">
                    <a:pos x="T6" y="T7"/>
                  </a:cxn>
                  <a:cxn ang="T14">
                    <a:pos x="T8" y="T9"/>
                  </a:cxn>
                </a:cxnLst>
                <a:rect l="T15" t="T16" r="T17" b="T18"/>
                <a:pathLst>
                  <a:path w="479" h="154">
                    <a:moveTo>
                      <a:pt x="479" y="152"/>
                    </a:moveTo>
                    <a:lnTo>
                      <a:pt x="477" y="154"/>
                    </a:lnTo>
                    <a:lnTo>
                      <a:pt x="0" y="1"/>
                    </a:lnTo>
                    <a:lnTo>
                      <a:pt x="2" y="0"/>
                    </a:lnTo>
                    <a:lnTo>
                      <a:pt x="479" y="152"/>
                    </a:lnTo>
                    <a:close/>
                  </a:path>
                </a:pathLst>
              </a:custGeom>
              <a:solidFill>
                <a:srgbClr val="D5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15" name="Freeform 1864"/>
              <p:cNvSpPr>
                <a:spLocks/>
              </p:cNvSpPr>
              <p:nvPr/>
            </p:nvSpPr>
            <p:spPr bwMode="auto">
              <a:xfrm>
                <a:off x="306" y="1400"/>
                <a:ext cx="239" cy="77"/>
              </a:xfrm>
              <a:custGeom>
                <a:avLst/>
                <a:gdLst>
                  <a:gd name="T0" fmla="*/ 1 w 478"/>
                  <a:gd name="T1" fmla="*/ 0 h 155"/>
                  <a:gd name="T2" fmla="*/ 1 w 478"/>
                  <a:gd name="T3" fmla="*/ 0 h 155"/>
                  <a:gd name="T4" fmla="*/ 0 w 478"/>
                  <a:gd name="T5" fmla="*/ 0 h 155"/>
                  <a:gd name="T6" fmla="*/ 1 w 478"/>
                  <a:gd name="T7" fmla="*/ 0 h 155"/>
                  <a:gd name="T8" fmla="*/ 1 w 478"/>
                  <a:gd name="T9" fmla="*/ 0 h 155"/>
                  <a:gd name="T10" fmla="*/ 0 60000 65536"/>
                  <a:gd name="T11" fmla="*/ 0 60000 65536"/>
                  <a:gd name="T12" fmla="*/ 0 60000 65536"/>
                  <a:gd name="T13" fmla="*/ 0 60000 65536"/>
                  <a:gd name="T14" fmla="*/ 0 60000 65536"/>
                  <a:gd name="T15" fmla="*/ 0 w 478"/>
                  <a:gd name="T16" fmla="*/ 0 h 155"/>
                  <a:gd name="T17" fmla="*/ 478 w 478"/>
                  <a:gd name="T18" fmla="*/ 155 h 155"/>
                </a:gdLst>
                <a:ahLst/>
                <a:cxnLst>
                  <a:cxn ang="T10">
                    <a:pos x="T0" y="T1"/>
                  </a:cxn>
                  <a:cxn ang="T11">
                    <a:pos x="T2" y="T3"/>
                  </a:cxn>
                  <a:cxn ang="T12">
                    <a:pos x="T4" y="T5"/>
                  </a:cxn>
                  <a:cxn ang="T13">
                    <a:pos x="T6" y="T7"/>
                  </a:cxn>
                  <a:cxn ang="T14">
                    <a:pos x="T8" y="T9"/>
                  </a:cxn>
                </a:cxnLst>
                <a:rect l="T15" t="T16" r="T17" b="T18"/>
                <a:pathLst>
                  <a:path w="478" h="155">
                    <a:moveTo>
                      <a:pt x="478" y="153"/>
                    </a:moveTo>
                    <a:lnTo>
                      <a:pt x="477" y="155"/>
                    </a:lnTo>
                    <a:lnTo>
                      <a:pt x="0" y="2"/>
                    </a:lnTo>
                    <a:lnTo>
                      <a:pt x="1" y="0"/>
                    </a:lnTo>
                    <a:lnTo>
                      <a:pt x="478" y="153"/>
                    </a:lnTo>
                    <a:close/>
                  </a:path>
                </a:pathLst>
              </a:custGeom>
              <a:solidFill>
                <a:srgbClr val="D7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16" name="Freeform 1865"/>
              <p:cNvSpPr>
                <a:spLocks/>
              </p:cNvSpPr>
              <p:nvPr/>
            </p:nvSpPr>
            <p:spPr bwMode="auto">
              <a:xfrm>
                <a:off x="305" y="1400"/>
                <a:ext cx="239" cy="79"/>
              </a:xfrm>
              <a:custGeom>
                <a:avLst/>
                <a:gdLst>
                  <a:gd name="T0" fmla="*/ 0 w 479"/>
                  <a:gd name="T1" fmla="*/ 1 h 156"/>
                  <a:gd name="T2" fmla="*/ 0 w 479"/>
                  <a:gd name="T3" fmla="*/ 1 h 156"/>
                  <a:gd name="T4" fmla="*/ 0 w 479"/>
                  <a:gd name="T5" fmla="*/ 1 h 156"/>
                  <a:gd name="T6" fmla="*/ 0 w 479"/>
                  <a:gd name="T7" fmla="*/ 0 h 156"/>
                  <a:gd name="T8" fmla="*/ 0 w 479"/>
                  <a:gd name="T9" fmla="*/ 1 h 156"/>
                  <a:gd name="T10" fmla="*/ 0 60000 65536"/>
                  <a:gd name="T11" fmla="*/ 0 60000 65536"/>
                  <a:gd name="T12" fmla="*/ 0 60000 65536"/>
                  <a:gd name="T13" fmla="*/ 0 60000 65536"/>
                  <a:gd name="T14" fmla="*/ 0 60000 65536"/>
                  <a:gd name="T15" fmla="*/ 0 w 479"/>
                  <a:gd name="T16" fmla="*/ 0 h 156"/>
                  <a:gd name="T17" fmla="*/ 479 w 479"/>
                  <a:gd name="T18" fmla="*/ 156 h 156"/>
                </a:gdLst>
                <a:ahLst/>
                <a:cxnLst>
                  <a:cxn ang="T10">
                    <a:pos x="T0" y="T1"/>
                  </a:cxn>
                  <a:cxn ang="T11">
                    <a:pos x="T2" y="T3"/>
                  </a:cxn>
                  <a:cxn ang="T12">
                    <a:pos x="T4" y="T5"/>
                  </a:cxn>
                  <a:cxn ang="T13">
                    <a:pos x="T6" y="T7"/>
                  </a:cxn>
                  <a:cxn ang="T14">
                    <a:pos x="T8" y="T9"/>
                  </a:cxn>
                </a:cxnLst>
                <a:rect l="T15" t="T16" r="T17" b="T18"/>
                <a:pathLst>
                  <a:path w="479" h="156">
                    <a:moveTo>
                      <a:pt x="479" y="153"/>
                    </a:moveTo>
                    <a:lnTo>
                      <a:pt x="477" y="156"/>
                    </a:lnTo>
                    <a:lnTo>
                      <a:pt x="0" y="3"/>
                    </a:lnTo>
                    <a:lnTo>
                      <a:pt x="2" y="0"/>
                    </a:lnTo>
                    <a:lnTo>
                      <a:pt x="479" y="153"/>
                    </a:lnTo>
                    <a:close/>
                  </a:path>
                </a:pathLst>
              </a:custGeom>
              <a:solidFill>
                <a:srgbClr val="D9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17" name="Freeform 1866"/>
              <p:cNvSpPr>
                <a:spLocks/>
              </p:cNvSpPr>
              <p:nvPr/>
            </p:nvSpPr>
            <p:spPr bwMode="auto">
              <a:xfrm>
                <a:off x="304" y="1402"/>
                <a:ext cx="239" cy="77"/>
              </a:xfrm>
              <a:custGeom>
                <a:avLst/>
                <a:gdLst>
                  <a:gd name="T0" fmla="*/ 0 w 479"/>
                  <a:gd name="T1" fmla="*/ 0 h 155"/>
                  <a:gd name="T2" fmla="*/ 0 w 479"/>
                  <a:gd name="T3" fmla="*/ 0 h 155"/>
                  <a:gd name="T4" fmla="*/ 0 w 479"/>
                  <a:gd name="T5" fmla="*/ 0 h 155"/>
                  <a:gd name="T6" fmla="*/ 0 w 479"/>
                  <a:gd name="T7" fmla="*/ 0 h 155"/>
                  <a:gd name="T8" fmla="*/ 0 w 479"/>
                  <a:gd name="T9" fmla="*/ 0 h 155"/>
                  <a:gd name="T10" fmla="*/ 0 60000 65536"/>
                  <a:gd name="T11" fmla="*/ 0 60000 65536"/>
                  <a:gd name="T12" fmla="*/ 0 60000 65536"/>
                  <a:gd name="T13" fmla="*/ 0 60000 65536"/>
                  <a:gd name="T14" fmla="*/ 0 60000 65536"/>
                  <a:gd name="T15" fmla="*/ 0 w 479"/>
                  <a:gd name="T16" fmla="*/ 0 h 155"/>
                  <a:gd name="T17" fmla="*/ 479 w 479"/>
                  <a:gd name="T18" fmla="*/ 155 h 155"/>
                </a:gdLst>
                <a:ahLst/>
                <a:cxnLst>
                  <a:cxn ang="T10">
                    <a:pos x="T0" y="T1"/>
                  </a:cxn>
                  <a:cxn ang="T11">
                    <a:pos x="T2" y="T3"/>
                  </a:cxn>
                  <a:cxn ang="T12">
                    <a:pos x="T4" y="T5"/>
                  </a:cxn>
                  <a:cxn ang="T13">
                    <a:pos x="T6" y="T7"/>
                  </a:cxn>
                  <a:cxn ang="T14">
                    <a:pos x="T8" y="T9"/>
                  </a:cxn>
                </a:cxnLst>
                <a:rect l="T15" t="T16" r="T17" b="T18"/>
                <a:pathLst>
                  <a:path w="479" h="155">
                    <a:moveTo>
                      <a:pt x="479" y="153"/>
                    </a:moveTo>
                    <a:lnTo>
                      <a:pt x="477" y="155"/>
                    </a:lnTo>
                    <a:lnTo>
                      <a:pt x="0" y="2"/>
                    </a:lnTo>
                    <a:lnTo>
                      <a:pt x="2" y="0"/>
                    </a:lnTo>
                    <a:lnTo>
                      <a:pt x="479" y="153"/>
                    </a:lnTo>
                    <a:close/>
                  </a:path>
                </a:pathLst>
              </a:custGeom>
              <a:solidFill>
                <a:srgbClr val="DB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18" name="Freeform 1867"/>
              <p:cNvSpPr>
                <a:spLocks/>
              </p:cNvSpPr>
              <p:nvPr/>
            </p:nvSpPr>
            <p:spPr bwMode="auto">
              <a:xfrm>
                <a:off x="301" y="1403"/>
                <a:ext cx="242" cy="84"/>
              </a:xfrm>
              <a:custGeom>
                <a:avLst/>
                <a:gdLst>
                  <a:gd name="T0" fmla="*/ 1 w 483"/>
                  <a:gd name="T1" fmla="*/ 1 h 168"/>
                  <a:gd name="T2" fmla="*/ 1 w 483"/>
                  <a:gd name="T3" fmla="*/ 1 h 168"/>
                  <a:gd name="T4" fmla="*/ 0 w 483"/>
                  <a:gd name="T5" fmla="*/ 1 h 168"/>
                  <a:gd name="T6" fmla="*/ 1 w 483"/>
                  <a:gd name="T7" fmla="*/ 0 h 168"/>
                  <a:gd name="T8" fmla="*/ 1 w 483"/>
                  <a:gd name="T9" fmla="*/ 1 h 168"/>
                  <a:gd name="T10" fmla="*/ 0 60000 65536"/>
                  <a:gd name="T11" fmla="*/ 0 60000 65536"/>
                  <a:gd name="T12" fmla="*/ 0 60000 65536"/>
                  <a:gd name="T13" fmla="*/ 0 60000 65536"/>
                  <a:gd name="T14" fmla="*/ 0 60000 65536"/>
                  <a:gd name="T15" fmla="*/ 0 w 483"/>
                  <a:gd name="T16" fmla="*/ 0 h 168"/>
                  <a:gd name="T17" fmla="*/ 483 w 483"/>
                  <a:gd name="T18" fmla="*/ 168 h 168"/>
                </a:gdLst>
                <a:ahLst/>
                <a:cxnLst>
                  <a:cxn ang="T10">
                    <a:pos x="T0" y="T1"/>
                  </a:cxn>
                  <a:cxn ang="T11">
                    <a:pos x="T2" y="T3"/>
                  </a:cxn>
                  <a:cxn ang="T12">
                    <a:pos x="T4" y="T5"/>
                  </a:cxn>
                  <a:cxn ang="T13">
                    <a:pos x="T6" y="T7"/>
                  </a:cxn>
                  <a:cxn ang="T14">
                    <a:pos x="T8" y="T9"/>
                  </a:cxn>
                </a:cxnLst>
                <a:rect l="T15" t="T16" r="T17" b="T18"/>
                <a:pathLst>
                  <a:path w="483" h="168">
                    <a:moveTo>
                      <a:pt x="483" y="153"/>
                    </a:moveTo>
                    <a:lnTo>
                      <a:pt x="475" y="168"/>
                    </a:lnTo>
                    <a:lnTo>
                      <a:pt x="0" y="13"/>
                    </a:lnTo>
                    <a:lnTo>
                      <a:pt x="6" y="0"/>
                    </a:lnTo>
                    <a:lnTo>
                      <a:pt x="483" y="153"/>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19" name="Freeform 1868"/>
              <p:cNvSpPr>
                <a:spLocks/>
              </p:cNvSpPr>
              <p:nvPr/>
            </p:nvSpPr>
            <p:spPr bwMode="auto">
              <a:xfrm>
                <a:off x="303" y="1403"/>
                <a:ext cx="240" cy="77"/>
              </a:xfrm>
              <a:custGeom>
                <a:avLst/>
                <a:gdLst>
                  <a:gd name="T0" fmla="*/ 1 w 478"/>
                  <a:gd name="T1" fmla="*/ 1 h 154"/>
                  <a:gd name="T2" fmla="*/ 1 w 478"/>
                  <a:gd name="T3" fmla="*/ 1 h 154"/>
                  <a:gd name="T4" fmla="*/ 0 w 478"/>
                  <a:gd name="T5" fmla="*/ 1 h 154"/>
                  <a:gd name="T6" fmla="*/ 1 w 478"/>
                  <a:gd name="T7" fmla="*/ 0 h 154"/>
                  <a:gd name="T8" fmla="*/ 1 w 478"/>
                  <a:gd name="T9" fmla="*/ 1 h 154"/>
                  <a:gd name="T10" fmla="*/ 0 60000 65536"/>
                  <a:gd name="T11" fmla="*/ 0 60000 65536"/>
                  <a:gd name="T12" fmla="*/ 0 60000 65536"/>
                  <a:gd name="T13" fmla="*/ 0 60000 65536"/>
                  <a:gd name="T14" fmla="*/ 0 60000 65536"/>
                  <a:gd name="T15" fmla="*/ 0 w 478"/>
                  <a:gd name="T16" fmla="*/ 0 h 154"/>
                  <a:gd name="T17" fmla="*/ 478 w 478"/>
                  <a:gd name="T18" fmla="*/ 154 h 154"/>
                </a:gdLst>
                <a:ahLst/>
                <a:cxnLst>
                  <a:cxn ang="T10">
                    <a:pos x="T0" y="T1"/>
                  </a:cxn>
                  <a:cxn ang="T11">
                    <a:pos x="T2" y="T3"/>
                  </a:cxn>
                  <a:cxn ang="T12">
                    <a:pos x="T4" y="T5"/>
                  </a:cxn>
                  <a:cxn ang="T13">
                    <a:pos x="T6" y="T7"/>
                  </a:cxn>
                  <a:cxn ang="T14">
                    <a:pos x="T8" y="T9"/>
                  </a:cxn>
                </a:cxnLst>
                <a:rect l="T15" t="T16" r="T17" b="T18"/>
                <a:pathLst>
                  <a:path w="478" h="154">
                    <a:moveTo>
                      <a:pt x="478" y="153"/>
                    </a:moveTo>
                    <a:lnTo>
                      <a:pt x="477" y="154"/>
                    </a:lnTo>
                    <a:lnTo>
                      <a:pt x="0" y="2"/>
                    </a:lnTo>
                    <a:lnTo>
                      <a:pt x="1" y="0"/>
                    </a:lnTo>
                    <a:lnTo>
                      <a:pt x="478" y="153"/>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20" name="Freeform 1869"/>
              <p:cNvSpPr>
                <a:spLocks/>
              </p:cNvSpPr>
              <p:nvPr/>
            </p:nvSpPr>
            <p:spPr bwMode="auto">
              <a:xfrm>
                <a:off x="303" y="1404"/>
                <a:ext cx="239" cy="78"/>
              </a:xfrm>
              <a:custGeom>
                <a:avLst/>
                <a:gdLst>
                  <a:gd name="T0" fmla="*/ 1 w 477"/>
                  <a:gd name="T1" fmla="*/ 1 h 156"/>
                  <a:gd name="T2" fmla="*/ 1 w 477"/>
                  <a:gd name="T3" fmla="*/ 1 h 156"/>
                  <a:gd name="T4" fmla="*/ 0 w 477"/>
                  <a:gd name="T5" fmla="*/ 1 h 156"/>
                  <a:gd name="T6" fmla="*/ 0 w 477"/>
                  <a:gd name="T7" fmla="*/ 0 h 156"/>
                  <a:gd name="T8" fmla="*/ 1 w 477"/>
                  <a:gd name="T9" fmla="*/ 1 h 156"/>
                  <a:gd name="T10" fmla="*/ 0 60000 65536"/>
                  <a:gd name="T11" fmla="*/ 0 60000 65536"/>
                  <a:gd name="T12" fmla="*/ 0 60000 65536"/>
                  <a:gd name="T13" fmla="*/ 0 60000 65536"/>
                  <a:gd name="T14" fmla="*/ 0 60000 65536"/>
                  <a:gd name="T15" fmla="*/ 0 w 477"/>
                  <a:gd name="T16" fmla="*/ 0 h 156"/>
                  <a:gd name="T17" fmla="*/ 477 w 477"/>
                  <a:gd name="T18" fmla="*/ 156 h 156"/>
                </a:gdLst>
                <a:ahLst/>
                <a:cxnLst>
                  <a:cxn ang="T10">
                    <a:pos x="T0" y="T1"/>
                  </a:cxn>
                  <a:cxn ang="T11">
                    <a:pos x="T2" y="T3"/>
                  </a:cxn>
                  <a:cxn ang="T12">
                    <a:pos x="T4" y="T5"/>
                  </a:cxn>
                  <a:cxn ang="T13">
                    <a:pos x="T6" y="T7"/>
                  </a:cxn>
                  <a:cxn ang="T14">
                    <a:pos x="T8" y="T9"/>
                  </a:cxn>
                </a:cxnLst>
                <a:rect l="T15" t="T16" r="T17" b="T18"/>
                <a:pathLst>
                  <a:path w="477" h="156">
                    <a:moveTo>
                      <a:pt x="477" y="152"/>
                    </a:moveTo>
                    <a:lnTo>
                      <a:pt x="477" y="156"/>
                    </a:lnTo>
                    <a:lnTo>
                      <a:pt x="0" y="1"/>
                    </a:lnTo>
                    <a:lnTo>
                      <a:pt x="0" y="0"/>
                    </a:lnTo>
                    <a:lnTo>
                      <a:pt x="477" y="152"/>
                    </a:lnTo>
                    <a:close/>
                  </a:path>
                </a:pathLst>
              </a:custGeom>
              <a:solidFill>
                <a:srgbClr val="DF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21" name="Freeform 1870"/>
              <p:cNvSpPr>
                <a:spLocks/>
              </p:cNvSpPr>
              <p:nvPr/>
            </p:nvSpPr>
            <p:spPr bwMode="auto">
              <a:xfrm>
                <a:off x="303" y="1405"/>
                <a:ext cx="239" cy="78"/>
              </a:xfrm>
              <a:custGeom>
                <a:avLst/>
                <a:gdLst>
                  <a:gd name="T0" fmla="*/ 0 w 479"/>
                  <a:gd name="T1" fmla="*/ 1 h 156"/>
                  <a:gd name="T2" fmla="*/ 0 w 479"/>
                  <a:gd name="T3" fmla="*/ 1 h 156"/>
                  <a:gd name="T4" fmla="*/ 0 w 479"/>
                  <a:gd name="T5" fmla="*/ 1 h 156"/>
                  <a:gd name="T6" fmla="*/ 0 w 479"/>
                  <a:gd name="T7" fmla="*/ 0 h 156"/>
                  <a:gd name="T8" fmla="*/ 0 w 479"/>
                  <a:gd name="T9" fmla="*/ 1 h 156"/>
                  <a:gd name="T10" fmla="*/ 0 60000 65536"/>
                  <a:gd name="T11" fmla="*/ 0 60000 65536"/>
                  <a:gd name="T12" fmla="*/ 0 60000 65536"/>
                  <a:gd name="T13" fmla="*/ 0 60000 65536"/>
                  <a:gd name="T14" fmla="*/ 0 60000 65536"/>
                  <a:gd name="T15" fmla="*/ 0 w 479"/>
                  <a:gd name="T16" fmla="*/ 0 h 156"/>
                  <a:gd name="T17" fmla="*/ 479 w 479"/>
                  <a:gd name="T18" fmla="*/ 156 h 156"/>
                </a:gdLst>
                <a:ahLst/>
                <a:cxnLst>
                  <a:cxn ang="T10">
                    <a:pos x="T0" y="T1"/>
                  </a:cxn>
                  <a:cxn ang="T11">
                    <a:pos x="T2" y="T3"/>
                  </a:cxn>
                  <a:cxn ang="T12">
                    <a:pos x="T4" y="T5"/>
                  </a:cxn>
                  <a:cxn ang="T13">
                    <a:pos x="T6" y="T7"/>
                  </a:cxn>
                  <a:cxn ang="T14">
                    <a:pos x="T8" y="T9"/>
                  </a:cxn>
                </a:cxnLst>
                <a:rect l="T15" t="T16" r="T17" b="T18"/>
                <a:pathLst>
                  <a:path w="479" h="156">
                    <a:moveTo>
                      <a:pt x="479" y="155"/>
                    </a:moveTo>
                    <a:lnTo>
                      <a:pt x="477" y="156"/>
                    </a:lnTo>
                    <a:lnTo>
                      <a:pt x="0" y="4"/>
                    </a:lnTo>
                    <a:lnTo>
                      <a:pt x="2" y="0"/>
                    </a:lnTo>
                    <a:lnTo>
                      <a:pt x="479" y="155"/>
                    </a:lnTo>
                    <a:close/>
                  </a:path>
                </a:pathLst>
              </a:custGeom>
              <a:solidFill>
                <a:srgbClr val="E0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22" name="Freeform 1871"/>
              <p:cNvSpPr>
                <a:spLocks/>
              </p:cNvSpPr>
              <p:nvPr/>
            </p:nvSpPr>
            <p:spPr bwMode="auto">
              <a:xfrm>
                <a:off x="302" y="1406"/>
                <a:ext cx="239" cy="78"/>
              </a:xfrm>
              <a:custGeom>
                <a:avLst/>
                <a:gdLst>
                  <a:gd name="T0" fmla="*/ 0 w 479"/>
                  <a:gd name="T1" fmla="*/ 1 h 154"/>
                  <a:gd name="T2" fmla="*/ 0 w 479"/>
                  <a:gd name="T3" fmla="*/ 1 h 154"/>
                  <a:gd name="T4" fmla="*/ 0 w 479"/>
                  <a:gd name="T5" fmla="*/ 1 h 154"/>
                  <a:gd name="T6" fmla="*/ 0 w 479"/>
                  <a:gd name="T7" fmla="*/ 0 h 154"/>
                  <a:gd name="T8" fmla="*/ 0 w 479"/>
                  <a:gd name="T9" fmla="*/ 1 h 154"/>
                  <a:gd name="T10" fmla="*/ 0 60000 65536"/>
                  <a:gd name="T11" fmla="*/ 0 60000 65536"/>
                  <a:gd name="T12" fmla="*/ 0 60000 65536"/>
                  <a:gd name="T13" fmla="*/ 0 60000 65536"/>
                  <a:gd name="T14" fmla="*/ 0 60000 65536"/>
                  <a:gd name="T15" fmla="*/ 0 w 479"/>
                  <a:gd name="T16" fmla="*/ 0 h 154"/>
                  <a:gd name="T17" fmla="*/ 479 w 479"/>
                  <a:gd name="T18" fmla="*/ 154 h 154"/>
                </a:gdLst>
                <a:ahLst/>
                <a:cxnLst>
                  <a:cxn ang="T10">
                    <a:pos x="T0" y="T1"/>
                  </a:cxn>
                  <a:cxn ang="T11">
                    <a:pos x="T2" y="T3"/>
                  </a:cxn>
                  <a:cxn ang="T12">
                    <a:pos x="T4" y="T5"/>
                  </a:cxn>
                  <a:cxn ang="T13">
                    <a:pos x="T6" y="T7"/>
                  </a:cxn>
                  <a:cxn ang="T14">
                    <a:pos x="T8" y="T9"/>
                  </a:cxn>
                </a:cxnLst>
                <a:rect l="T15" t="T16" r="T17" b="T18"/>
                <a:pathLst>
                  <a:path w="479" h="154">
                    <a:moveTo>
                      <a:pt x="479" y="152"/>
                    </a:moveTo>
                    <a:lnTo>
                      <a:pt x="477" y="154"/>
                    </a:lnTo>
                    <a:lnTo>
                      <a:pt x="0" y="1"/>
                    </a:lnTo>
                    <a:lnTo>
                      <a:pt x="2" y="0"/>
                    </a:lnTo>
                    <a:lnTo>
                      <a:pt x="479" y="152"/>
                    </a:lnTo>
                    <a:close/>
                  </a:path>
                </a:pathLst>
              </a:custGeom>
              <a:solidFill>
                <a:srgbClr val="E1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23" name="Freeform 1872"/>
              <p:cNvSpPr>
                <a:spLocks/>
              </p:cNvSpPr>
              <p:nvPr/>
            </p:nvSpPr>
            <p:spPr bwMode="auto">
              <a:xfrm>
                <a:off x="302" y="1407"/>
                <a:ext cx="238" cy="77"/>
              </a:xfrm>
              <a:custGeom>
                <a:avLst/>
                <a:gdLst>
                  <a:gd name="T0" fmla="*/ 0 w 477"/>
                  <a:gd name="T1" fmla="*/ 0 h 155"/>
                  <a:gd name="T2" fmla="*/ 0 w 477"/>
                  <a:gd name="T3" fmla="*/ 0 h 155"/>
                  <a:gd name="T4" fmla="*/ 0 w 477"/>
                  <a:gd name="T5" fmla="*/ 0 h 155"/>
                  <a:gd name="T6" fmla="*/ 0 w 477"/>
                  <a:gd name="T7" fmla="*/ 0 h 155"/>
                  <a:gd name="T8" fmla="*/ 0 w 477"/>
                  <a:gd name="T9" fmla="*/ 0 h 155"/>
                  <a:gd name="T10" fmla="*/ 0 60000 65536"/>
                  <a:gd name="T11" fmla="*/ 0 60000 65536"/>
                  <a:gd name="T12" fmla="*/ 0 60000 65536"/>
                  <a:gd name="T13" fmla="*/ 0 60000 65536"/>
                  <a:gd name="T14" fmla="*/ 0 60000 65536"/>
                  <a:gd name="T15" fmla="*/ 0 w 477"/>
                  <a:gd name="T16" fmla="*/ 0 h 155"/>
                  <a:gd name="T17" fmla="*/ 477 w 477"/>
                  <a:gd name="T18" fmla="*/ 155 h 155"/>
                </a:gdLst>
                <a:ahLst/>
                <a:cxnLst>
                  <a:cxn ang="T10">
                    <a:pos x="T0" y="T1"/>
                  </a:cxn>
                  <a:cxn ang="T11">
                    <a:pos x="T2" y="T3"/>
                  </a:cxn>
                  <a:cxn ang="T12">
                    <a:pos x="T4" y="T5"/>
                  </a:cxn>
                  <a:cxn ang="T13">
                    <a:pos x="T6" y="T7"/>
                  </a:cxn>
                  <a:cxn ang="T14">
                    <a:pos x="T8" y="T9"/>
                  </a:cxn>
                </a:cxnLst>
                <a:rect l="T15" t="T16" r="T17" b="T18"/>
                <a:pathLst>
                  <a:path w="477" h="155">
                    <a:moveTo>
                      <a:pt x="477" y="153"/>
                    </a:moveTo>
                    <a:lnTo>
                      <a:pt x="477" y="155"/>
                    </a:lnTo>
                    <a:lnTo>
                      <a:pt x="0" y="2"/>
                    </a:lnTo>
                    <a:lnTo>
                      <a:pt x="0" y="0"/>
                    </a:lnTo>
                    <a:lnTo>
                      <a:pt x="477" y="153"/>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24" name="Freeform 1873"/>
              <p:cNvSpPr>
                <a:spLocks/>
              </p:cNvSpPr>
              <p:nvPr/>
            </p:nvSpPr>
            <p:spPr bwMode="auto">
              <a:xfrm>
                <a:off x="301" y="1408"/>
                <a:ext cx="239" cy="78"/>
              </a:xfrm>
              <a:custGeom>
                <a:avLst/>
                <a:gdLst>
                  <a:gd name="T0" fmla="*/ 1 w 478"/>
                  <a:gd name="T1" fmla="*/ 1 h 156"/>
                  <a:gd name="T2" fmla="*/ 1 w 478"/>
                  <a:gd name="T3" fmla="*/ 1 h 156"/>
                  <a:gd name="T4" fmla="*/ 0 w 478"/>
                  <a:gd name="T5" fmla="*/ 1 h 156"/>
                  <a:gd name="T6" fmla="*/ 1 w 478"/>
                  <a:gd name="T7" fmla="*/ 0 h 156"/>
                  <a:gd name="T8" fmla="*/ 1 w 478"/>
                  <a:gd name="T9" fmla="*/ 1 h 156"/>
                  <a:gd name="T10" fmla="*/ 0 60000 65536"/>
                  <a:gd name="T11" fmla="*/ 0 60000 65536"/>
                  <a:gd name="T12" fmla="*/ 0 60000 65536"/>
                  <a:gd name="T13" fmla="*/ 0 60000 65536"/>
                  <a:gd name="T14" fmla="*/ 0 60000 65536"/>
                  <a:gd name="T15" fmla="*/ 0 w 478"/>
                  <a:gd name="T16" fmla="*/ 0 h 156"/>
                  <a:gd name="T17" fmla="*/ 478 w 478"/>
                  <a:gd name="T18" fmla="*/ 156 h 156"/>
                </a:gdLst>
                <a:ahLst/>
                <a:cxnLst>
                  <a:cxn ang="T10">
                    <a:pos x="T0" y="T1"/>
                  </a:cxn>
                  <a:cxn ang="T11">
                    <a:pos x="T2" y="T3"/>
                  </a:cxn>
                  <a:cxn ang="T12">
                    <a:pos x="T4" y="T5"/>
                  </a:cxn>
                  <a:cxn ang="T13">
                    <a:pos x="T6" y="T7"/>
                  </a:cxn>
                  <a:cxn ang="T14">
                    <a:pos x="T8" y="T9"/>
                  </a:cxn>
                </a:cxnLst>
                <a:rect l="T15" t="T16" r="T17" b="T18"/>
                <a:pathLst>
                  <a:path w="478" h="156">
                    <a:moveTo>
                      <a:pt x="478" y="153"/>
                    </a:moveTo>
                    <a:lnTo>
                      <a:pt x="477" y="156"/>
                    </a:lnTo>
                    <a:lnTo>
                      <a:pt x="0" y="2"/>
                    </a:lnTo>
                    <a:lnTo>
                      <a:pt x="1" y="0"/>
                    </a:lnTo>
                    <a:lnTo>
                      <a:pt x="478" y="153"/>
                    </a:lnTo>
                    <a:close/>
                  </a:path>
                </a:pathLst>
              </a:custGeom>
              <a:solidFill>
                <a:srgbClr val="E4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25" name="Freeform 1874"/>
              <p:cNvSpPr>
                <a:spLocks/>
              </p:cNvSpPr>
              <p:nvPr/>
            </p:nvSpPr>
            <p:spPr bwMode="auto">
              <a:xfrm>
                <a:off x="301" y="1409"/>
                <a:ext cx="238" cy="78"/>
              </a:xfrm>
              <a:custGeom>
                <a:avLst/>
                <a:gdLst>
                  <a:gd name="T0" fmla="*/ 0 w 477"/>
                  <a:gd name="T1" fmla="*/ 1 h 156"/>
                  <a:gd name="T2" fmla="*/ 0 w 477"/>
                  <a:gd name="T3" fmla="*/ 1 h 156"/>
                  <a:gd name="T4" fmla="*/ 0 w 477"/>
                  <a:gd name="T5" fmla="*/ 1 h 156"/>
                  <a:gd name="T6" fmla="*/ 0 w 477"/>
                  <a:gd name="T7" fmla="*/ 0 h 156"/>
                  <a:gd name="T8" fmla="*/ 0 w 477"/>
                  <a:gd name="T9" fmla="*/ 1 h 156"/>
                  <a:gd name="T10" fmla="*/ 0 60000 65536"/>
                  <a:gd name="T11" fmla="*/ 0 60000 65536"/>
                  <a:gd name="T12" fmla="*/ 0 60000 65536"/>
                  <a:gd name="T13" fmla="*/ 0 60000 65536"/>
                  <a:gd name="T14" fmla="*/ 0 60000 65536"/>
                  <a:gd name="T15" fmla="*/ 0 w 477"/>
                  <a:gd name="T16" fmla="*/ 0 h 156"/>
                  <a:gd name="T17" fmla="*/ 477 w 477"/>
                  <a:gd name="T18" fmla="*/ 156 h 156"/>
                </a:gdLst>
                <a:ahLst/>
                <a:cxnLst>
                  <a:cxn ang="T10">
                    <a:pos x="T0" y="T1"/>
                  </a:cxn>
                  <a:cxn ang="T11">
                    <a:pos x="T2" y="T3"/>
                  </a:cxn>
                  <a:cxn ang="T12">
                    <a:pos x="T4" y="T5"/>
                  </a:cxn>
                  <a:cxn ang="T13">
                    <a:pos x="T6" y="T7"/>
                  </a:cxn>
                  <a:cxn ang="T14">
                    <a:pos x="T8" y="T9"/>
                  </a:cxn>
                </a:cxnLst>
                <a:rect l="T15" t="T16" r="T17" b="T18"/>
                <a:pathLst>
                  <a:path w="477" h="156">
                    <a:moveTo>
                      <a:pt x="477" y="154"/>
                    </a:moveTo>
                    <a:lnTo>
                      <a:pt x="475" y="156"/>
                    </a:lnTo>
                    <a:lnTo>
                      <a:pt x="0" y="1"/>
                    </a:lnTo>
                    <a:lnTo>
                      <a:pt x="0" y="0"/>
                    </a:lnTo>
                    <a:lnTo>
                      <a:pt x="477" y="154"/>
                    </a:lnTo>
                    <a:close/>
                  </a:path>
                </a:pathLst>
              </a:custGeom>
              <a:solidFill>
                <a:srgbClr val="E5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26" name="Freeform 1875"/>
              <p:cNvSpPr>
                <a:spLocks/>
              </p:cNvSpPr>
              <p:nvPr/>
            </p:nvSpPr>
            <p:spPr bwMode="auto">
              <a:xfrm>
                <a:off x="298" y="1410"/>
                <a:ext cx="241" cy="85"/>
              </a:xfrm>
              <a:custGeom>
                <a:avLst/>
                <a:gdLst>
                  <a:gd name="T0" fmla="*/ 1 w 482"/>
                  <a:gd name="T1" fmla="*/ 0 h 171"/>
                  <a:gd name="T2" fmla="*/ 1 w 482"/>
                  <a:gd name="T3" fmla="*/ 0 h 171"/>
                  <a:gd name="T4" fmla="*/ 0 w 482"/>
                  <a:gd name="T5" fmla="*/ 0 h 171"/>
                  <a:gd name="T6" fmla="*/ 1 w 482"/>
                  <a:gd name="T7" fmla="*/ 0 h 171"/>
                  <a:gd name="T8" fmla="*/ 1 w 482"/>
                  <a:gd name="T9" fmla="*/ 0 h 171"/>
                  <a:gd name="T10" fmla="*/ 0 60000 65536"/>
                  <a:gd name="T11" fmla="*/ 0 60000 65536"/>
                  <a:gd name="T12" fmla="*/ 0 60000 65536"/>
                  <a:gd name="T13" fmla="*/ 0 60000 65536"/>
                  <a:gd name="T14" fmla="*/ 0 60000 65536"/>
                  <a:gd name="T15" fmla="*/ 0 w 482"/>
                  <a:gd name="T16" fmla="*/ 0 h 171"/>
                  <a:gd name="T17" fmla="*/ 482 w 482"/>
                  <a:gd name="T18" fmla="*/ 171 h 171"/>
                </a:gdLst>
                <a:ahLst/>
                <a:cxnLst>
                  <a:cxn ang="T10">
                    <a:pos x="T0" y="T1"/>
                  </a:cxn>
                  <a:cxn ang="T11">
                    <a:pos x="T2" y="T3"/>
                  </a:cxn>
                  <a:cxn ang="T12">
                    <a:pos x="T4" y="T5"/>
                  </a:cxn>
                  <a:cxn ang="T13">
                    <a:pos x="T6" y="T7"/>
                  </a:cxn>
                  <a:cxn ang="T14">
                    <a:pos x="T8" y="T9"/>
                  </a:cxn>
                </a:cxnLst>
                <a:rect l="T15" t="T16" r="T17" b="T18"/>
                <a:pathLst>
                  <a:path w="482" h="171">
                    <a:moveTo>
                      <a:pt x="482" y="155"/>
                    </a:moveTo>
                    <a:lnTo>
                      <a:pt x="477" y="171"/>
                    </a:lnTo>
                    <a:lnTo>
                      <a:pt x="0" y="17"/>
                    </a:lnTo>
                    <a:lnTo>
                      <a:pt x="7" y="0"/>
                    </a:lnTo>
                    <a:lnTo>
                      <a:pt x="482" y="155"/>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27" name="Freeform 1876"/>
              <p:cNvSpPr>
                <a:spLocks/>
              </p:cNvSpPr>
              <p:nvPr/>
            </p:nvSpPr>
            <p:spPr bwMode="auto">
              <a:xfrm>
                <a:off x="300" y="1410"/>
                <a:ext cx="239" cy="79"/>
              </a:xfrm>
              <a:custGeom>
                <a:avLst/>
                <a:gdLst>
                  <a:gd name="T0" fmla="*/ 1 w 477"/>
                  <a:gd name="T1" fmla="*/ 1 h 158"/>
                  <a:gd name="T2" fmla="*/ 1 w 477"/>
                  <a:gd name="T3" fmla="*/ 1 h 158"/>
                  <a:gd name="T4" fmla="*/ 0 w 477"/>
                  <a:gd name="T5" fmla="*/ 1 h 158"/>
                  <a:gd name="T6" fmla="*/ 1 w 477"/>
                  <a:gd name="T7" fmla="*/ 0 h 158"/>
                  <a:gd name="T8" fmla="*/ 1 w 477"/>
                  <a:gd name="T9" fmla="*/ 1 h 158"/>
                  <a:gd name="T10" fmla="*/ 0 60000 65536"/>
                  <a:gd name="T11" fmla="*/ 0 60000 65536"/>
                  <a:gd name="T12" fmla="*/ 0 60000 65536"/>
                  <a:gd name="T13" fmla="*/ 0 60000 65536"/>
                  <a:gd name="T14" fmla="*/ 0 60000 65536"/>
                  <a:gd name="T15" fmla="*/ 0 w 477"/>
                  <a:gd name="T16" fmla="*/ 0 h 158"/>
                  <a:gd name="T17" fmla="*/ 477 w 477"/>
                  <a:gd name="T18" fmla="*/ 158 h 158"/>
                </a:gdLst>
                <a:ahLst/>
                <a:cxnLst>
                  <a:cxn ang="T10">
                    <a:pos x="T0" y="T1"/>
                  </a:cxn>
                  <a:cxn ang="T11">
                    <a:pos x="T2" y="T3"/>
                  </a:cxn>
                  <a:cxn ang="T12">
                    <a:pos x="T4" y="T5"/>
                  </a:cxn>
                  <a:cxn ang="T13">
                    <a:pos x="T6" y="T7"/>
                  </a:cxn>
                  <a:cxn ang="T14">
                    <a:pos x="T8" y="T9"/>
                  </a:cxn>
                </a:cxnLst>
                <a:rect l="T15" t="T16" r="T17" b="T18"/>
                <a:pathLst>
                  <a:path w="477" h="158">
                    <a:moveTo>
                      <a:pt x="477" y="155"/>
                    </a:moveTo>
                    <a:lnTo>
                      <a:pt x="477" y="158"/>
                    </a:lnTo>
                    <a:lnTo>
                      <a:pt x="0" y="4"/>
                    </a:lnTo>
                    <a:lnTo>
                      <a:pt x="2" y="0"/>
                    </a:lnTo>
                    <a:lnTo>
                      <a:pt x="477" y="155"/>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28" name="Freeform 1877"/>
              <p:cNvSpPr>
                <a:spLocks/>
              </p:cNvSpPr>
              <p:nvPr/>
            </p:nvSpPr>
            <p:spPr bwMode="auto">
              <a:xfrm>
                <a:off x="299" y="1411"/>
                <a:ext cx="240" cy="79"/>
              </a:xfrm>
              <a:custGeom>
                <a:avLst/>
                <a:gdLst>
                  <a:gd name="T0" fmla="*/ 1 w 479"/>
                  <a:gd name="T1" fmla="*/ 1 h 157"/>
                  <a:gd name="T2" fmla="*/ 1 w 479"/>
                  <a:gd name="T3" fmla="*/ 1 h 157"/>
                  <a:gd name="T4" fmla="*/ 0 w 479"/>
                  <a:gd name="T5" fmla="*/ 1 h 157"/>
                  <a:gd name="T6" fmla="*/ 1 w 479"/>
                  <a:gd name="T7" fmla="*/ 0 h 157"/>
                  <a:gd name="T8" fmla="*/ 1 w 479"/>
                  <a:gd name="T9" fmla="*/ 1 h 157"/>
                  <a:gd name="T10" fmla="*/ 0 60000 65536"/>
                  <a:gd name="T11" fmla="*/ 0 60000 65536"/>
                  <a:gd name="T12" fmla="*/ 0 60000 65536"/>
                  <a:gd name="T13" fmla="*/ 0 60000 65536"/>
                  <a:gd name="T14" fmla="*/ 0 60000 65536"/>
                  <a:gd name="T15" fmla="*/ 0 w 479"/>
                  <a:gd name="T16" fmla="*/ 0 h 157"/>
                  <a:gd name="T17" fmla="*/ 479 w 479"/>
                  <a:gd name="T18" fmla="*/ 157 h 157"/>
                </a:gdLst>
                <a:ahLst/>
                <a:cxnLst>
                  <a:cxn ang="T10">
                    <a:pos x="T0" y="T1"/>
                  </a:cxn>
                  <a:cxn ang="T11">
                    <a:pos x="T2" y="T3"/>
                  </a:cxn>
                  <a:cxn ang="T12">
                    <a:pos x="T4" y="T5"/>
                  </a:cxn>
                  <a:cxn ang="T13">
                    <a:pos x="T6" y="T7"/>
                  </a:cxn>
                  <a:cxn ang="T14">
                    <a:pos x="T8" y="T9"/>
                  </a:cxn>
                </a:cxnLst>
                <a:rect l="T15" t="T16" r="T17" b="T18"/>
                <a:pathLst>
                  <a:path w="479" h="157">
                    <a:moveTo>
                      <a:pt x="479" y="154"/>
                    </a:moveTo>
                    <a:lnTo>
                      <a:pt x="477" y="157"/>
                    </a:lnTo>
                    <a:lnTo>
                      <a:pt x="0" y="3"/>
                    </a:lnTo>
                    <a:lnTo>
                      <a:pt x="2" y="0"/>
                    </a:lnTo>
                    <a:lnTo>
                      <a:pt x="479" y="154"/>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29" name="Freeform 1878"/>
              <p:cNvSpPr>
                <a:spLocks/>
              </p:cNvSpPr>
              <p:nvPr/>
            </p:nvSpPr>
            <p:spPr bwMode="auto">
              <a:xfrm>
                <a:off x="298" y="1413"/>
                <a:ext cx="240" cy="79"/>
              </a:xfrm>
              <a:custGeom>
                <a:avLst/>
                <a:gdLst>
                  <a:gd name="T0" fmla="*/ 1 w 478"/>
                  <a:gd name="T1" fmla="*/ 1 h 158"/>
                  <a:gd name="T2" fmla="*/ 1 w 478"/>
                  <a:gd name="T3" fmla="*/ 1 h 158"/>
                  <a:gd name="T4" fmla="*/ 0 w 478"/>
                  <a:gd name="T5" fmla="*/ 1 h 158"/>
                  <a:gd name="T6" fmla="*/ 1 w 478"/>
                  <a:gd name="T7" fmla="*/ 0 h 158"/>
                  <a:gd name="T8" fmla="*/ 1 w 478"/>
                  <a:gd name="T9" fmla="*/ 1 h 158"/>
                  <a:gd name="T10" fmla="*/ 0 60000 65536"/>
                  <a:gd name="T11" fmla="*/ 0 60000 65536"/>
                  <a:gd name="T12" fmla="*/ 0 60000 65536"/>
                  <a:gd name="T13" fmla="*/ 0 60000 65536"/>
                  <a:gd name="T14" fmla="*/ 0 60000 65536"/>
                  <a:gd name="T15" fmla="*/ 0 w 478"/>
                  <a:gd name="T16" fmla="*/ 0 h 158"/>
                  <a:gd name="T17" fmla="*/ 478 w 478"/>
                  <a:gd name="T18" fmla="*/ 158 h 158"/>
                </a:gdLst>
                <a:ahLst/>
                <a:cxnLst>
                  <a:cxn ang="T10">
                    <a:pos x="T0" y="T1"/>
                  </a:cxn>
                  <a:cxn ang="T11">
                    <a:pos x="T2" y="T3"/>
                  </a:cxn>
                  <a:cxn ang="T12">
                    <a:pos x="T4" y="T5"/>
                  </a:cxn>
                  <a:cxn ang="T13">
                    <a:pos x="T6" y="T7"/>
                  </a:cxn>
                  <a:cxn ang="T14">
                    <a:pos x="T8" y="T9"/>
                  </a:cxn>
                </a:cxnLst>
                <a:rect l="T15" t="T16" r="T17" b="T18"/>
                <a:pathLst>
                  <a:path w="478" h="158">
                    <a:moveTo>
                      <a:pt x="478" y="154"/>
                    </a:moveTo>
                    <a:lnTo>
                      <a:pt x="477" y="158"/>
                    </a:lnTo>
                    <a:lnTo>
                      <a:pt x="0" y="3"/>
                    </a:lnTo>
                    <a:lnTo>
                      <a:pt x="1" y="0"/>
                    </a:lnTo>
                    <a:lnTo>
                      <a:pt x="478" y="154"/>
                    </a:lnTo>
                    <a:close/>
                  </a:path>
                </a:pathLst>
              </a:custGeom>
              <a:solidFill>
                <a:srgbClr val="E8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30" name="Freeform 1879"/>
              <p:cNvSpPr>
                <a:spLocks/>
              </p:cNvSpPr>
              <p:nvPr/>
            </p:nvSpPr>
            <p:spPr bwMode="auto">
              <a:xfrm>
                <a:off x="298" y="1415"/>
                <a:ext cx="239" cy="79"/>
              </a:xfrm>
              <a:custGeom>
                <a:avLst/>
                <a:gdLst>
                  <a:gd name="T0" fmla="*/ 1 w 477"/>
                  <a:gd name="T1" fmla="*/ 1 h 158"/>
                  <a:gd name="T2" fmla="*/ 1 w 477"/>
                  <a:gd name="T3" fmla="*/ 1 h 158"/>
                  <a:gd name="T4" fmla="*/ 0 w 477"/>
                  <a:gd name="T5" fmla="*/ 1 h 158"/>
                  <a:gd name="T6" fmla="*/ 0 w 477"/>
                  <a:gd name="T7" fmla="*/ 0 h 158"/>
                  <a:gd name="T8" fmla="*/ 1 w 477"/>
                  <a:gd name="T9" fmla="*/ 1 h 158"/>
                  <a:gd name="T10" fmla="*/ 0 60000 65536"/>
                  <a:gd name="T11" fmla="*/ 0 60000 65536"/>
                  <a:gd name="T12" fmla="*/ 0 60000 65536"/>
                  <a:gd name="T13" fmla="*/ 0 60000 65536"/>
                  <a:gd name="T14" fmla="*/ 0 60000 65536"/>
                  <a:gd name="T15" fmla="*/ 0 w 477"/>
                  <a:gd name="T16" fmla="*/ 0 h 158"/>
                  <a:gd name="T17" fmla="*/ 477 w 477"/>
                  <a:gd name="T18" fmla="*/ 158 h 158"/>
                </a:gdLst>
                <a:ahLst/>
                <a:cxnLst>
                  <a:cxn ang="T10">
                    <a:pos x="T0" y="T1"/>
                  </a:cxn>
                  <a:cxn ang="T11">
                    <a:pos x="T2" y="T3"/>
                  </a:cxn>
                  <a:cxn ang="T12">
                    <a:pos x="T4" y="T5"/>
                  </a:cxn>
                  <a:cxn ang="T13">
                    <a:pos x="T6" y="T7"/>
                  </a:cxn>
                  <a:cxn ang="T14">
                    <a:pos x="T8" y="T9"/>
                  </a:cxn>
                </a:cxnLst>
                <a:rect l="T15" t="T16" r="T17" b="T18"/>
                <a:pathLst>
                  <a:path w="477" h="158">
                    <a:moveTo>
                      <a:pt x="477" y="155"/>
                    </a:moveTo>
                    <a:lnTo>
                      <a:pt x="475" y="158"/>
                    </a:lnTo>
                    <a:lnTo>
                      <a:pt x="0" y="4"/>
                    </a:lnTo>
                    <a:lnTo>
                      <a:pt x="0" y="0"/>
                    </a:lnTo>
                    <a:lnTo>
                      <a:pt x="477" y="155"/>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31" name="Freeform 1880"/>
              <p:cNvSpPr>
                <a:spLocks/>
              </p:cNvSpPr>
              <p:nvPr/>
            </p:nvSpPr>
            <p:spPr bwMode="auto">
              <a:xfrm>
                <a:off x="298" y="1416"/>
                <a:ext cx="238" cy="79"/>
              </a:xfrm>
              <a:custGeom>
                <a:avLst/>
                <a:gdLst>
                  <a:gd name="T0" fmla="*/ 0 w 477"/>
                  <a:gd name="T1" fmla="*/ 1 h 157"/>
                  <a:gd name="T2" fmla="*/ 0 w 477"/>
                  <a:gd name="T3" fmla="*/ 1 h 157"/>
                  <a:gd name="T4" fmla="*/ 0 w 477"/>
                  <a:gd name="T5" fmla="*/ 1 h 157"/>
                  <a:gd name="T6" fmla="*/ 0 w 477"/>
                  <a:gd name="T7" fmla="*/ 0 h 157"/>
                  <a:gd name="T8" fmla="*/ 0 w 477"/>
                  <a:gd name="T9" fmla="*/ 1 h 157"/>
                  <a:gd name="T10" fmla="*/ 0 60000 65536"/>
                  <a:gd name="T11" fmla="*/ 0 60000 65536"/>
                  <a:gd name="T12" fmla="*/ 0 60000 65536"/>
                  <a:gd name="T13" fmla="*/ 0 60000 65536"/>
                  <a:gd name="T14" fmla="*/ 0 60000 65536"/>
                  <a:gd name="T15" fmla="*/ 0 w 477"/>
                  <a:gd name="T16" fmla="*/ 0 h 157"/>
                  <a:gd name="T17" fmla="*/ 477 w 477"/>
                  <a:gd name="T18" fmla="*/ 157 h 157"/>
                </a:gdLst>
                <a:ahLst/>
                <a:cxnLst>
                  <a:cxn ang="T10">
                    <a:pos x="T0" y="T1"/>
                  </a:cxn>
                  <a:cxn ang="T11">
                    <a:pos x="T2" y="T3"/>
                  </a:cxn>
                  <a:cxn ang="T12">
                    <a:pos x="T4" y="T5"/>
                  </a:cxn>
                  <a:cxn ang="T13">
                    <a:pos x="T6" y="T7"/>
                  </a:cxn>
                  <a:cxn ang="T14">
                    <a:pos x="T8" y="T9"/>
                  </a:cxn>
                </a:cxnLst>
                <a:rect l="T15" t="T16" r="T17" b="T18"/>
                <a:pathLst>
                  <a:path w="477" h="157">
                    <a:moveTo>
                      <a:pt x="477" y="154"/>
                    </a:moveTo>
                    <a:lnTo>
                      <a:pt x="477" y="157"/>
                    </a:lnTo>
                    <a:lnTo>
                      <a:pt x="0" y="3"/>
                    </a:lnTo>
                    <a:lnTo>
                      <a:pt x="2" y="0"/>
                    </a:lnTo>
                    <a:lnTo>
                      <a:pt x="477" y="154"/>
                    </a:lnTo>
                    <a:close/>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32" name="Freeform 1881"/>
              <p:cNvSpPr>
                <a:spLocks/>
              </p:cNvSpPr>
              <p:nvPr/>
            </p:nvSpPr>
            <p:spPr bwMode="auto">
              <a:xfrm>
                <a:off x="296" y="1418"/>
                <a:ext cx="240" cy="85"/>
              </a:xfrm>
              <a:custGeom>
                <a:avLst/>
                <a:gdLst>
                  <a:gd name="T0" fmla="*/ 1 w 480"/>
                  <a:gd name="T1" fmla="*/ 0 h 171"/>
                  <a:gd name="T2" fmla="*/ 1 w 480"/>
                  <a:gd name="T3" fmla="*/ 0 h 171"/>
                  <a:gd name="T4" fmla="*/ 0 w 480"/>
                  <a:gd name="T5" fmla="*/ 0 h 171"/>
                  <a:gd name="T6" fmla="*/ 1 w 480"/>
                  <a:gd name="T7" fmla="*/ 0 h 171"/>
                  <a:gd name="T8" fmla="*/ 1 w 480"/>
                  <a:gd name="T9" fmla="*/ 0 h 171"/>
                  <a:gd name="T10" fmla="*/ 0 60000 65536"/>
                  <a:gd name="T11" fmla="*/ 0 60000 65536"/>
                  <a:gd name="T12" fmla="*/ 0 60000 65536"/>
                  <a:gd name="T13" fmla="*/ 0 60000 65536"/>
                  <a:gd name="T14" fmla="*/ 0 60000 65536"/>
                  <a:gd name="T15" fmla="*/ 0 w 480"/>
                  <a:gd name="T16" fmla="*/ 0 h 171"/>
                  <a:gd name="T17" fmla="*/ 480 w 480"/>
                  <a:gd name="T18" fmla="*/ 171 h 171"/>
                </a:gdLst>
                <a:ahLst/>
                <a:cxnLst>
                  <a:cxn ang="T10">
                    <a:pos x="T0" y="T1"/>
                  </a:cxn>
                  <a:cxn ang="T11">
                    <a:pos x="T2" y="T3"/>
                  </a:cxn>
                  <a:cxn ang="T12">
                    <a:pos x="T4" y="T5"/>
                  </a:cxn>
                  <a:cxn ang="T13">
                    <a:pos x="T6" y="T7"/>
                  </a:cxn>
                  <a:cxn ang="T14">
                    <a:pos x="T8" y="T9"/>
                  </a:cxn>
                </a:cxnLst>
                <a:rect l="T15" t="T16" r="T17" b="T18"/>
                <a:pathLst>
                  <a:path w="480" h="171">
                    <a:moveTo>
                      <a:pt x="480" y="154"/>
                    </a:moveTo>
                    <a:lnTo>
                      <a:pt x="475" y="171"/>
                    </a:lnTo>
                    <a:lnTo>
                      <a:pt x="0" y="16"/>
                    </a:lnTo>
                    <a:lnTo>
                      <a:pt x="3" y="0"/>
                    </a:lnTo>
                    <a:lnTo>
                      <a:pt x="480" y="154"/>
                    </a:lnTo>
                    <a:close/>
                  </a:path>
                </a:pathLst>
              </a:custGeom>
              <a:solidFill>
                <a:srgbClr val="EC7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33" name="Freeform 1882"/>
              <p:cNvSpPr>
                <a:spLocks/>
              </p:cNvSpPr>
              <p:nvPr/>
            </p:nvSpPr>
            <p:spPr bwMode="auto">
              <a:xfrm>
                <a:off x="295" y="1426"/>
                <a:ext cx="239" cy="87"/>
              </a:xfrm>
              <a:custGeom>
                <a:avLst/>
                <a:gdLst>
                  <a:gd name="T0" fmla="*/ 1 w 477"/>
                  <a:gd name="T1" fmla="*/ 1 h 173"/>
                  <a:gd name="T2" fmla="*/ 1 w 477"/>
                  <a:gd name="T3" fmla="*/ 1 h 173"/>
                  <a:gd name="T4" fmla="*/ 0 w 477"/>
                  <a:gd name="T5" fmla="*/ 1 h 173"/>
                  <a:gd name="T6" fmla="*/ 1 w 477"/>
                  <a:gd name="T7" fmla="*/ 0 h 173"/>
                  <a:gd name="T8" fmla="*/ 1 w 477"/>
                  <a:gd name="T9" fmla="*/ 1 h 173"/>
                  <a:gd name="T10" fmla="*/ 0 60000 65536"/>
                  <a:gd name="T11" fmla="*/ 0 60000 65536"/>
                  <a:gd name="T12" fmla="*/ 0 60000 65536"/>
                  <a:gd name="T13" fmla="*/ 0 60000 65536"/>
                  <a:gd name="T14" fmla="*/ 0 60000 65536"/>
                  <a:gd name="T15" fmla="*/ 0 w 477"/>
                  <a:gd name="T16" fmla="*/ 0 h 173"/>
                  <a:gd name="T17" fmla="*/ 477 w 477"/>
                  <a:gd name="T18" fmla="*/ 173 h 173"/>
                </a:gdLst>
                <a:ahLst/>
                <a:cxnLst>
                  <a:cxn ang="T10">
                    <a:pos x="T0" y="T1"/>
                  </a:cxn>
                  <a:cxn ang="T11">
                    <a:pos x="T2" y="T3"/>
                  </a:cxn>
                  <a:cxn ang="T12">
                    <a:pos x="T4" y="T5"/>
                  </a:cxn>
                  <a:cxn ang="T13">
                    <a:pos x="T6" y="T7"/>
                  </a:cxn>
                  <a:cxn ang="T14">
                    <a:pos x="T8" y="T9"/>
                  </a:cxn>
                </a:cxnLst>
                <a:rect l="T15" t="T16" r="T17" b="T18"/>
                <a:pathLst>
                  <a:path w="477" h="173">
                    <a:moveTo>
                      <a:pt x="477" y="155"/>
                    </a:moveTo>
                    <a:lnTo>
                      <a:pt x="475" y="173"/>
                    </a:lnTo>
                    <a:lnTo>
                      <a:pt x="0" y="17"/>
                    </a:lnTo>
                    <a:lnTo>
                      <a:pt x="2" y="0"/>
                    </a:lnTo>
                    <a:lnTo>
                      <a:pt x="477" y="155"/>
                    </a:lnTo>
                    <a:close/>
                  </a:path>
                </a:pathLst>
              </a:custGeom>
              <a:solidFill>
                <a:srgbClr val="ED7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34" name="Freeform 1883"/>
              <p:cNvSpPr>
                <a:spLocks/>
              </p:cNvSpPr>
              <p:nvPr/>
            </p:nvSpPr>
            <p:spPr bwMode="auto">
              <a:xfrm>
                <a:off x="296" y="1426"/>
                <a:ext cx="238" cy="80"/>
              </a:xfrm>
              <a:custGeom>
                <a:avLst/>
                <a:gdLst>
                  <a:gd name="T0" fmla="*/ 1 w 475"/>
                  <a:gd name="T1" fmla="*/ 1 h 160"/>
                  <a:gd name="T2" fmla="*/ 1 w 475"/>
                  <a:gd name="T3" fmla="*/ 1 h 160"/>
                  <a:gd name="T4" fmla="*/ 0 w 475"/>
                  <a:gd name="T5" fmla="*/ 1 h 160"/>
                  <a:gd name="T6" fmla="*/ 0 w 475"/>
                  <a:gd name="T7" fmla="*/ 0 h 160"/>
                  <a:gd name="T8" fmla="*/ 1 w 475"/>
                  <a:gd name="T9" fmla="*/ 1 h 160"/>
                  <a:gd name="T10" fmla="*/ 0 60000 65536"/>
                  <a:gd name="T11" fmla="*/ 0 60000 65536"/>
                  <a:gd name="T12" fmla="*/ 0 60000 65536"/>
                  <a:gd name="T13" fmla="*/ 0 60000 65536"/>
                  <a:gd name="T14" fmla="*/ 0 60000 65536"/>
                  <a:gd name="T15" fmla="*/ 0 w 475"/>
                  <a:gd name="T16" fmla="*/ 0 h 160"/>
                  <a:gd name="T17" fmla="*/ 475 w 475"/>
                  <a:gd name="T18" fmla="*/ 160 h 160"/>
                </a:gdLst>
                <a:ahLst/>
                <a:cxnLst>
                  <a:cxn ang="T10">
                    <a:pos x="T0" y="T1"/>
                  </a:cxn>
                  <a:cxn ang="T11">
                    <a:pos x="T2" y="T3"/>
                  </a:cxn>
                  <a:cxn ang="T12">
                    <a:pos x="T4" y="T5"/>
                  </a:cxn>
                  <a:cxn ang="T13">
                    <a:pos x="T6" y="T7"/>
                  </a:cxn>
                  <a:cxn ang="T14">
                    <a:pos x="T8" y="T9"/>
                  </a:cxn>
                </a:cxnLst>
                <a:rect l="T15" t="T16" r="T17" b="T18"/>
                <a:pathLst>
                  <a:path w="475" h="160">
                    <a:moveTo>
                      <a:pt x="475" y="155"/>
                    </a:moveTo>
                    <a:lnTo>
                      <a:pt x="475" y="160"/>
                    </a:lnTo>
                    <a:lnTo>
                      <a:pt x="0" y="4"/>
                    </a:lnTo>
                    <a:lnTo>
                      <a:pt x="0" y="0"/>
                    </a:lnTo>
                    <a:lnTo>
                      <a:pt x="475" y="155"/>
                    </a:lnTo>
                    <a:close/>
                  </a:path>
                </a:pathLst>
              </a:custGeom>
              <a:solidFill>
                <a:srgbClr val="ED7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35" name="Freeform 1884"/>
              <p:cNvSpPr>
                <a:spLocks/>
              </p:cNvSpPr>
              <p:nvPr/>
            </p:nvSpPr>
            <p:spPr bwMode="auto">
              <a:xfrm>
                <a:off x="295" y="1428"/>
                <a:ext cx="239" cy="80"/>
              </a:xfrm>
              <a:custGeom>
                <a:avLst/>
                <a:gdLst>
                  <a:gd name="T0" fmla="*/ 1 w 477"/>
                  <a:gd name="T1" fmla="*/ 0 h 161"/>
                  <a:gd name="T2" fmla="*/ 1 w 477"/>
                  <a:gd name="T3" fmla="*/ 0 h 161"/>
                  <a:gd name="T4" fmla="*/ 0 w 477"/>
                  <a:gd name="T5" fmla="*/ 0 h 161"/>
                  <a:gd name="T6" fmla="*/ 1 w 477"/>
                  <a:gd name="T7" fmla="*/ 0 h 161"/>
                  <a:gd name="T8" fmla="*/ 1 w 477"/>
                  <a:gd name="T9" fmla="*/ 0 h 161"/>
                  <a:gd name="T10" fmla="*/ 0 60000 65536"/>
                  <a:gd name="T11" fmla="*/ 0 60000 65536"/>
                  <a:gd name="T12" fmla="*/ 0 60000 65536"/>
                  <a:gd name="T13" fmla="*/ 0 60000 65536"/>
                  <a:gd name="T14" fmla="*/ 0 60000 65536"/>
                  <a:gd name="T15" fmla="*/ 0 w 477"/>
                  <a:gd name="T16" fmla="*/ 0 h 161"/>
                  <a:gd name="T17" fmla="*/ 477 w 477"/>
                  <a:gd name="T18" fmla="*/ 161 h 161"/>
                </a:gdLst>
                <a:ahLst/>
                <a:cxnLst>
                  <a:cxn ang="T10">
                    <a:pos x="T0" y="T1"/>
                  </a:cxn>
                  <a:cxn ang="T11">
                    <a:pos x="T2" y="T3"/>
                  </a:cxn>
                  <a:cxn ang="T12">
                    <a:pos x="T4" y="T5"/>
                  </a:cxn>
                  <a:cxn ang="T13">
                    <a:pos x="T6" y="T7"/>
                  </a:cxn>
                  <a:cxn ang="T14">
                    <a:pos x="T8" y="T9"/>
                  </a:cxn>
                </a:cxnLst>
                <a:rect l="T15" t="T16" r="T17" b="T18"/>
                <a:pathLst>
                  <a:path w="477" h="161">
                    <a:moveTo>
                      <a:pt x="477" y="156"/>
                    </a:moveTo>
                    <a:lnTo>
                      <a:pt x="477" y="161"/>
                    </a:lnTo>
                    <a:lnTo>
                      <a:pt x="0" y="5"/>
                    </a:lnTo>
                    <a:lnTo>
                      <a:pt x="2" y="0"/>
                    </a:lnTo>
                    <a:lnTo>
                      <a:pt x="477" y="156"/>
                    </a:lnTo>
                    <a:close/>
                  </a:path>
                </a:pathLst>
              </a:custGeom>
              <a:solidFill>
                <a:srgbClr val="EC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36" name="Freeform 1885"/>
              <p:cNvSpPr>
                <a:spLocks/>
              </p:cNvSpPr>
              <p:nvPr/>
            </p:nvSpPr>
            <p:spPr bwMode="auto">
              <a:xfrm>
                <a:off x="295" y="1430"/>
                <a:ext cx="239" cy="80"/>
              </a:xfrm>
              <a:custGeom>
                <a:avLst/>
                <a:gdLst>
                  <a:gd name="T0" fmla="*/ 1 w 477"/>
                  <a:gd name="T1" fmla="*/ 1 h 159"/>
                  <a:gd name="T2" fmla="*/ 1 w 477"/>
                  <a:gd name="T3" fmla="*/ 1 h 159"/>
                  <a:gd name="T4" fmla="*/ 0 w 477"/>
                  <a:gd name="T5" fmla="*/ 1 h 159"/>
                  <a:gd name="T6" fmla="*/ 0 w 477"/>
                  <a:gd name="T7" fmla="*/ 0 h 159"/>
                  <a:gd name="T8" fmla="*/ 1 w 477"/>
                  <a:gd name="T9" fmla="*/ 1 h 159"/>
                  <a:gd name="T10" fmla="*/ 0 60000 65536"/>
                  <a:gd name="T11" fmla="*/ 0 60000 65536"/>
                  <a:gd name="T12" fmla="*/ 0 60000 65536"/>
                  <a:gd name="T13" fmla="*/ 0 60000 65536"/>
                  <a:gd name="T14" fmla="*/ 0 60000 65536"/>
                  <a:gd name="T15" fmla="*/ 0 w 477"/>
                  <a:gd name="T16" fmla="*/ 0 h 159"/>
                  <a:gd name="T17" fmla="*/ 477 w 477"/>
                  <a:gd name="T18" fmla="*/ 159 h 159"/>
                </a:gdLst>
                <a:ahLst/>
                <a:cxnLst>
                  <a:cxn ang="T10">
                    <a:pos x="T0" y="T1"/>
                  </a:cxn>
                  <a:cxn ang="T11">
                    <a:pos x="T2" y="T3"/>
                  </a:cxn>
                  <a:cxn ang="T12">
                    <a:pos x="T4" y="T5"/>
                  </a:cxn>
                  <a:cxn ang="T13">
                    <a:pos x="T6" y="T7"/>
                  </a:cxn>
                  <a:cxn ang="T14">
                    <a:pos x="T8" y="T9"/>
                  </a:cxn>
                </a:cxnLst>
                <a:rect l="T15" t="T16" r="T17" b="T18"/>
                <a:pathLst>
                  <a:path w="477" h="159">
                    <a:moveTo>
                      <a:pt x="477" y="156"/>
                    </a:moveTo>
                    <a:lnTo>
                      <a:pt x="477" y="159"/>
                    </a:lnTo>
                    <a:lnTo>
                      <a:pt x="0" y="3"/>
                    </a:lnTo>
                    <a:lnTo>
                      <a:pt x="0" y="0"/>
                    </a:lnTo>
                    <a:lnTo>
                      <a:pt x="477" y="156"/>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37" name="Freeform 1886"/>
              <p:cNvSpPr>
                <a:spLocks/>
              </p:cNvSpPr>
              <p:nvPr/>
            </p:nvSpPr>
            <p:spPr bwMode="auto">
              <a:xfrm>
                <a:off x="295" y="1432"/>
                <a:ext cx="239" cy="81"/>
              </a:xfrm>
              <a:custGeom>
                <a:avLst/>
                <a:gdLst>
                  <a:gd name="T0" fmla="*/ 1 w 477"/>
                  <a:gd name="T1" fmla="*/ 1 h 161"/>
                  <a:gd name="T2" fmla="*/ 1 w 477"/>
                  <a:gd name="T3" fmla="*/ 1 h 161"/>
                  <a:gd name="T4" fmla="*/ 0 w 477"/>
                  <a:gd name="T5" fmla="*/ 1 h 161"/>
                  <a:gd name="T6" fmla="*/ 0 w 477"/>
                  <a:gd name="T7" fmla="*/ 0 h 161"/>
                  <a:gd name="T8" fmla="*/ 1 w 477"/>
                  <a:gd name="T9" fmla="*/ 1 h 161"/>
                  <a:gd name="T10" fmla="*/ 0 60000 65536"/>
                  <a:gd name="T11" fmla="*/ 0 60000 65536"/>
                  <a:gd name="T12" fmla="*/ 0 60000 65536"/>
                  <a:gd name="T13" fmla="*/ 0 60000 65536"/>
                  <a:gd name="T14" fmla="*/ 0 60000 65536"/>
                  <a:gd name="T15" fmla="*/ 0 w 477"/>
                  <a:gd name="T16" fmla="*/ 0 h 161"/>
                  <a:gd name="T17" fmla="*/ 477 w 477"/>
                  <a:gd name="T18" fmla="*/ 161 h 161"/>
                </a:gdLst>
                <a:ahLst/>
                <a:cxnLst>
                  <a:cxn ang="T10">
                    <a:pos x="T0" y="T1"/>
                  </a:cxn>
                  <a:cxn ang="T11">
                    <a:pos x="T2" y="T3"/>
                  </a:cxn>
                  <a:cxn ang="T12">
                    <a:pos x="T4" y="T5"/>
                  </a:cxn>
                  <a:cxn ang="T13">
                    <a:pos x="T6" y="T7"/>
                  </a:cxn>
                  <a:cxn ang="T14">
                    <a:pos x="T8" y="T9"/>
                  </a:cxn>
                </a:cxnLst>
                <a:rect l="T15" t="T16" r="T17" b="T18"/>
                <a:pathLst>
                  <a:path w="477" h="161">
                    <a:moveTo>
                      <a:pt x="477" y="156"/>
                    </a:moveTo>
                    <a:lnTo>
                      <a:pt x="475" y="161"/>
                    </a:lnTo>
                    <a:lnTo>
                      <a:pt x="0" y="5"/>
                    </a:lnTo>
                    <a:lnTo>
                      <a:pt x="0" y="0"/>
                    </a:lnTo>
                    <a:lnTo>
                      <a:pt x="477" y="156"/>
                    </a:lnTo>
                    <a:close/>
                  </a:path>
                </a:pathLst>
              </a:custGeom>
              <a:solidFill>
                <a:srgbClr val="EA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38" name="Freeform 1887"/>
              <p:cNvSpPr>
                <a:spLocks/>
              </p:cNvSpPr>
              <p:nvPr/>
            </p:nvSpPr>
            <p:spPr bwMode="auto">
              <a:xfrm>
                <a:off x="295" y="1435"/>
                <a:ext cx="239" cy="86"/>
              </a:xfrm>
              <a:custGeom>
                <a:avLst/>
                <a:gdLst>
                  <a:gd name="T0" fmla="*/ 1 w 477"/>
                  <a:gd name="T1" fmla="*/ 0 h 173"/>
                  <a:gd name="T2" fmla="*/ 1 w 477"/>
                  <a:gd name="T3" fmla="*/ 0 h 173"/>
                  <a:gd name="T4" fmla="*/ 0 w 477"/>
                  <a:gd name="T5" fmla="*/ 0 h 173"/>
                  <a:gd name="T6" fmla="*/ 0 w 477"/>
                  <a:gd name="T7" fmla="*/ 0 h 173"/>
                  <a:gd name="T8" fmla="*/ 1 w 477"/>
                  <a:gd name="T9" fmla="*/ 0 h 173"/>
                  <a:gd name="T10" fmla="*/ 0 60000 65536"/>
                  <a:gd name="T11" fmla="*/ 0 60000 65536"/>
                  <a:gd name="T12" fmla="*/ 0 60000 65536"/>
                  <a:gd name="T13" fmla="*/ 0 60000 65536"/>
                  <a:gd name="T14" fmla="*/ 0 60000 65536"/>
                  <a:gd name="T15" fmla="*/ 0 w 477"/>
                  <a:gd name="T16" fmla="*/ 0 h 173"/>
                  <a:gd name="T17" fmla="*/ 477 w 477"/>
                  <a:gd name="T18" fmla="*/ 173 h 173"/>
                </a:gdLst>
                <a:ahLst/>
                <a:cxnLst>
                  <a:cxn ang="T10">
                    <a:pos x="T0" y="T1"/>
                  </a:cxn>
                  <a:cxn ang="T11">
                    <a:pos x="T2" y="T3"/>
                  </a:cxn>
                  <a:cxn ang="T12">
                    <a:pos x="T4" y="T5"/>
                  </a:cxn>
                  <a:cxn ang="T13">
                    <a:pos x="T6" y="T7"/>
                  </a:cxn>
                  <a:cxn ang="T14">
                    <a:pos x="T8" y="T9"/>
                  </a:cxn>
                </a:cxnLst>
                <a:rect l="T15" t="T16" r="T17" b="T18"/>
                <a:pathLst>
                  <a:path w="477" h="173">
                    <a:moveTo>
                      <a:pt x="475" y="156"/>
                    </a:moveTo>
                    <a:lnTo>
                      <a:pt x="477" y="173"/>
                    </a:lnTo>
                    <a:lnTo>
                      <a:pt x="0" y="17"/>
                    </a:lnTo>
                    <a:lnTo>
                      <a:pt x="0" y="0"/>
                    </a:lnTo>
                    <a:lnTo>
                      <a:pt x="475" y="156"/>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39" name="Freeform 1888"/>
              <p:cNvSpPr>
                <a:spLocks/>
              </p:cNvSpPr>
              <p:nvPr/>
            </p:nvSpPr>
            <p:spPr bwMode="auto">
              <a:xfrm>
                <a:off x="295" y="1435"/>
                <a:ext cx="238" cy="79"/>
              </a:xfrm>
              <a:custGeom>
                <a:avLst/>
                <a:gdLst>
                  <a:gd name="T0" fmla="*/ 1 w 475"/>
                  <a:gd name="T1" fmla="*/ 0 h 160"/>
                  <a:gd name="T2" fmla="*/ 1 w 475"/>
                  <a:gd name="T3" fmla="*/ 0 h 160"/>
                  <a:gd name="T4" fmla="*/ 0 w 475"/>
                  <a:gd name="T5" fmla="*/ 0 h 160"/>
                  <a:gd name="T6" fmla="*/ 0 w 475"/>
                  <a:gd name="T7" fmla="*/ 0 h 160"/>
                  <a:gd name="T8" fmla="*/ 1 w 475"/>
                  <a:gd name="T9" fmla="*/ 0 h 160"/>
                  <a:gd name="T10" fmla="*/ 0 60000 65536"/>
                  <a:gd name="T11" fmla="*/ 0 60000 65536"/>
                  <a:gd name="T12" fmla="*/ 0 60000 65536"/>
                  <a:gd name="T13" fmla="*/ 0 60000 65536"/>
                  <a:gd name="T14" fmla="*/ 0 60000 65536"/>
                  <a:gd name="T15" fmla="*/ 0 w 475"/>
                  <a:gd name="T16" fmla="*/ 0 h 160"/>
                  <a:gd name="T17" fmla="*/ 475 w 475"/>
                  <a:gd name="T18" fmla="*/ 160 h 160"/>
                </a:gdLst>
                <a:ahLst/>
                <a:cxnLst>
                  <a:cxn ang="T10">
                    <a:pos x="T0" y="T1"/>
                  </a:cxn>
                  <a:cxn ang="T11">
                    <a:pos x="T2" y="T3"/>
                  </a:cxn>
                  <a:cxn ang="T12">
                    <a:pos x="T4" y="T5"/>
                  </a:cxn>
                  <a:cxn ang="T13">
                    <a:pos x="T6" y="T7"/>
                  </a:cxn>
                  <a:cxn ang="T14">
                    <a:pos x="T8" y="T9"/>
                  </a:cxn>
                </a:cxnLst>
                <a:rect l="T15" t="T16" r="T17" b="T18"/>
                <a:pathLst>
                  <a:path w="475" h="160">
                    <a:moveTo>
                      <a:pt x="475" y="156"/>
                    </a:moveTo>
                    <a:lnTo>
                      <a:pt x="475" y="160"/>
                    </a:lnTo>
                    <a:lnTo>
                      <a:pt x="0" y="3"/>
                    </a:lnTo>
                    <a:lnTo>
                      <a:pt x="0" y="0"/>
                    </a:lnTo>
                    <a:lnTo>
                      <a:pt x="475" y="156"/>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40" name="Freeform 1889"/>
              <p:cNvSpPr>
                <a:spLocks/>
              </p:cNvSpPr>
              <p:nvPr/>
            </p:nvSpPr>
            <p:spPr bwMode="auto">
              <a:xfrm>
                <a:off x="295" y="1436"/>
                <a:ext cx="238" cy="79"/>
              </a:xfrm>
              <a:custGeom>
                <a:avLst/>
                <a:gdLst>
                  <a:gd name="T0" fmla="*/ 1 w 475"/>
                  <a:gd name="T1" fmla="*/ 1 h 158"/>
                  <a:gd name="T2" fmla="*/ 1 w 475"/>
                  <a:gd name="T3" fmla="*/ 1 h 158"/>
                  <a:gd name="T4" fmla="*/ 0 w 475"/>
                  <a:gd name="T5" fmla="*/ 1 h 158"/>
                  <a:gd name="T6" fmla="*/ 0 w 475"/>
                  <a:gd name="T7" fmla="*/ 0 h 158"/>
                  <a:gd name="T8" fmla="*/ 1 w 475"/>
                  <a:gd name="T9" fmla="*/ 1 h 158"/>
                  <a:gd name="T10" fmla="*/ 0 60000 65536"/>
                  <a:gd name="T11" fmla="*/ 0 60000 65536"/>
                  <a:gd name="T12" fmla="*/ 0 60000 65536"/>
                  <a:gd name="T13" fmla="*/ 0 60000 65536"/>
                  <a:gd name="T14" fmla="*/ 0 60000 65536"/>
                  <a:gd name="T15" fmla="*/ 0 w 475"/>
                  <a:gd name="T16" fmla="*/ 0 h 158"/>
                  <a:gd name="T17" fmla="*/ 475 w 475"/>
                  <a:gd name="T18" fmla="*/ 158 h 158"/>
                </a:gdLst>
                <a:ahLst/>
                <a:cxnLst>
                  <a:cxn ang="T10">
                    <a:pos x="T0" y="T1"/>
                  </a:cxn>
                  <a:cxn ang="T11">
                    <a:pos x="T2" y="T3"/>
                  </a:cxn>
                  <a:cxn ang="T12">
                    <a:pos x="T4" y="T5"/>
                  </a:cxn>
                  <a:cxn ang="T13">
                    <a:pos x="T6" y="T7"/>
                  </a:cxn>
                  <a:cxn ang="T14">
                    <a:pos x="T8" y="T9"/>
                  </a:cxn>
                </a:cxnLst>
                <a:rect l="T15" t="T16" r="T17" b="T18"/>
                <a:pathLst>
                  <a:path w="475" h="158">
                    <a:moveTo>
                      <a:pt x="475" y="157"/>
                    </a:moveTo>
                    <a:lnTo>
                      <a:pt x="475" y="158"/>
                    </a:lnTo>
                    <a:lnTo>
                      <a:pt x="0" y="2"/>
                    </a:lnTo>
                    <a:lnTo>
                      <a:pt x="0" y="0"/>
                    </a:lnTo>
                    <a:lnTo>
                      <a:pt x="475" y="157"/>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41" name="Freeform 1890"/>
              <p:cNvSpPr>
                <a:spLocks/>
              </p:cNvSpPr>
              <p:nvPr/>
            </p:nvSpPr>
            <p:spPr bwMode="auto">
              <a:xfrm>
                <a:off x="295" y="1437"/>
                <a:ext cx="239" cy="80"/>
              </a:xfrm>
              <a:custGeom>
                <a:avLst/>
                <a:gdLst>
                  <a:gd name="T0" fmla="*/ 1 w 477"/>
                  <a:gd name="T1" fmla="*/ 1 h 160"/>
                  <a:gd name="T2" fmla="*/ 1 w 477"/>
                  <a:gd name="T3" fmla="*/ 1 h 160"/>
                  <a:gd name="T4" fmla="*/ 0 w 477"/>
                  <a:gd name="T5" fmla="*/ 1 h 160"/>
                  <a:gd name="T6" fmla="*/ 0 w 477"/>
                  <a:gd name="T7" fmla="*/ 0 h 160"/>
                  <a:gd name="T8" fmla="*/ 1 w 477"/>
                  <a:gd name="T9" fmla="*/ 1 h 160"/>
                  <a:gd name="T10" fmla="*/ 0 60000 65536"/>
                  <a:gd name="T11" fmla="*/ 0 60000 65536"/>
                  <a:gd name="T12" fmla="*/ 0 60000 65536"/>
                  <a:gd name="T13" fmla="*/ 0 60000 65536"/>
                  <a:gd name="T14" fmla="*/ 0 60000 65536"/>
                  <a:gd name="T15" fmla="*/ 0 w 477"/>
                  <a:gd name="T16" fmla="*/ 0 h 160"/>
                  <a:gd name="T17" fmla="*/ 477 w 477"/>
                  <a:gd name="T18" fmla="*/ 160 h 160"/>
                </a:gdLst>
                <a:ahLst/>
                <a:cxnLst>
                  <a:cxn ang="T10">
                    <a:pos x="T0" y="T1"/>
                  </a:cxn>
                  <a:cxn ang="T11">
                    <a:pos x="T2" y="T3"/>
                  </a:cxn>
                  <a:cxn ang="T12">
                    <a:pos x="T4" y="T5"/>
                  </a:cxn>
                  <a:cxn ang="T13">
                    <a:pos x="T6" y="T7"/>
                  </a:cxn>
                  <a:cxn ang="T14">
                    <a:pos x="T8" y="T9"/>
                  </a:cxn>
                </a:cxnLst>
                <a:rect l="T15" t="T16" r="T17" b="T18"/>
                <a:pathLst>
                  <a:path w="477" h="160">
                    <a:moveTo>
                      <a:pt x="475" y="156"/>
                    </a:moveTo>
                    <a:lnTo>
                      <a:pt x="477" y="160"/>
                    </a:lnTo>
                    <a:lnTo>
                      <a:pt x="0" y="3"/>
                    </a:lnTo>
                    <a:lnTo>
                      <a:pt x="0" y="0"/>
                    </a:lnTo>
                    <a:lnTo>
                      <a:pt x="475" y="156"/>
                    </a:lnTo>
                    <a:close/>
                  </a:path>
                </a:pathLst>
              </a:custGeom>
              <a:solidFill>
                <a:srgbClr val="E6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42" name="Freeform 1891"/>
              <p:cNvSpPr>
                <a:spLocks/>
              </p:cNvSpPr>
              <p:nvPr/>
            </p:nvSpPr>
            <p:spPr bwMode="auto">
              <a:xfrm>
                <a:off x="295" y="1439"/>
                <a:ext cx="239" cy="79"/>
              </a:xfrm>
              <a:custGeom>
                <a:avLst/>
                <a:gdLst>
                  <a:gd name="T0" fmla="*/ 1 w 477"/>
                  <a:gd name="T1" fmla="*/ 0 h 160"/>
                  <a:gd name="T2" fmla="*/ 1 w 477"/>
                  <a:gd name="T3" fmla="*/ 0 h 160"/>
                  <a:gd name="T4" fmla="*/ 0 w 477"/>
                  <a:gd name="T5" fmla="*/ 0 h 160"/>
                  <a:gd name="T6" fmla="*/ 0 w 477"/>
                  <a:gd name="T7" fmla="*/ 0 h 160"/>
                  <a:gd name="T8" fmla="*/ 1 w 477"/>
                  <a:gd name="T9" fmla="*/ 0 h 160"/>
                  <a:gd name="T10" fmla="*/ 0 60000 65536"/>
                  <a:gd name="T11" fmla="*/ 0 60000 65536"/>
                  <a:gd name="T12" fmla="*/ 0 60000 65536"/>
                  <a:gd name="T13" fmla="*/ 0 60000 65536"/>
                  <a:gd name="T14" fmla="*/ 0 60000 65536"/>
                  <a:gd name="T15" fmla="*/ 0 w 477"/>
                  <a:gd name="T16" fmla="*/ 0 h 160"/>
                  <a:gd name="T17" fmla="*/ 477 w 477"/>
                  <a:gd name="T18" fmla="*/ 160 h 160"/>
                </a:gdLst>
                <a:ahLst/>
                <a:cxnLst>
                  <a:cxn ang="T10">
                    <a:pos x="T0" y="T1"/>
                  </a:cxn>
                  <a:cxn ang="T11">
                    <a:pos x="T2" y="T3"/>
                  </a:cxn>
                  <a:cxn ang="T12">
                    <a:pos x="T4" y="T5"/>
                  </a:cxn>
                  <a:cxn ang="T13">
                    <a:pos x="T6" y="T7"/>
                  </a:cxn>
                  <a:cxn ang="T14">
                    <a:pos x="T8" y="T9"/>
                  </a:cxn>
                </a:cxnLst>
                <a:rect l="T15" t="T16" r="T17" b="T18"/>
                <a:pathLst>
                  <a:path w="477" h="160">
                    <a:moveTo>
                      <a:pt x="477" y="157"/>
                    </a:moveTo>
                    <a:lnTo>
                      <a:pt x="477" y="160"/>
                    </a:lnTo>
                    <a:lnTo>
                      <a:pt x="0" y="2"/>
                    </a:lnTo>
                    <a:lnTo>
                      <a:pt x="0" y="0"/>
                    </a:lnTo>
                    <a:lnTo>
                      <a:pt x="477" y="157"/>
                    </a:lnTo>
                    <a:close/>
                  </a:path>
                </a:pathLst>
              </a:custGeom>
              <a:solidFill>
                <a:srgbClr val="E4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43" name="Freeform 1892"/>
              <p:cNvSpPr>
                <a:spLocks/>
              </p:cNvSpPr>
              <p:nvPr/>
            </p:nvSpPr>
            <p:spPr bwMode="auto">
              <a:xfrm>
                <a:off x="295" y="1440"/>
                <a:ext cx="239" cy="80"/>
              </a:xfrm>
              <a:custGeom>
                <a:avLst/>
                <a:gdLst>
                  <a:gd name="T0" fmla="*/ 1 w 477"/>
                  <a:gd name="T1" fmla="*/ 0 h 161"/>
                  <a:gd name="T2" fmla="*/ 1 w 477"/>
                  <a:gd name="T3" fmla="*/ 0 h 161"/>
                  <a:gd name="T4" fmla="*/ 0 w 477"/>
                  <a:gd name="T5" fmla="*/ 0 h 161"/>
                  <a:gd name="T6" fmla="*/ 0 w 477"/>
                  <a:gd name="T7" fmla="*/ 0 h 161"/>
                  <a:gd name="T8" fmla="*/ 1 w 477"/>
                  <a:gd name="T9" fmla="*/ 0 h 161"/>
                  <a:gd name="T10" fmla="*/ 0 60000 65536"/>
                  <a:gd name="T11" fmla="*/ 0 60000 65536"/>
                  <a:gd name="T12" fmla="*/ 0 60000 65536"/>
                  <a:gd name="T13" fmla="*/ 0 60000 65536"/>
                  <a:gd name="T14" fmla="*/ 0 60000 65536"/>
                  <a:gd name="T15" fmla="*/ 0 w 477"/>
                  <a:gd name="T16" fmla="*/ 0 h 161"/>
                  <a:gd name="T17" fmla="*/ 477 w 477"/>
                  <a:gd name="T18" fmla="*/ 161 h 161"/>
                </a:gdLst>
                <a:ahLst/>
                <a:cxnLst>
                  <a:cxn ang="T10">
                    <a:pos x="T0" y="T1"/>
                  </a:cxn>
                  <a:cxn ang="T11">
                    <a:pos x="T2" y="T3"/>
                  </a:cxn>
                  <a:cxn ang="T12">
                    <a:pos x="T4" y="T5"/>
                  </a:cxn>
                  <a:cxn ang="T13">
                    <a:pos x="T6" y="T7"/>
                  </a:cxn>
                  <a:cxn ang="T14">
                    <a:pos x="T8" y="T9"/>
                  </a:cxn>
                </a:cxnLst>
                <a:rect l="T15" t="T16" r="T17" b="T18"/>
                <a:pathLst>
                  <a:path w="477" h="161">
                    <a:moveTo>
                      <a:pt x="477" y="158"/>
                    </a:moveTo>
                    <a:lnTo>
                      <a:pt x="477" y="161"/>
                    </a:lnTo>
                    <a:lnTo>
                      <a:pt x="0" y="3"/>
                    </a:lnTo>
                    <a:lnTo>
                      <a:pt x="0" y="0"/>
                    </a:lnTo>
                    <a:lnTo>
                      <a:pt x="477" y="158"/>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44" name="Freeform 1893"/>
              <p:cNvSpPr>
                <a:spLocks/>
              </p:cNvSpPr>
              <p:nvPr/>
            </p:nvSpPr>
            <p:spPr bwMode="auto">
              <a:xfrm>
                <a:off x="295" y="1441"/>
                <a:ext cx="239" cy="80"/>
              </a:xfrm>
              <a:custGeom>
                <a:avLst/>
                <a:gdLst>
                  <a:gd name="T0" fmla="*/ 1 w 477"/>
                  <a:gd name="T1" fmla="*/ 1 h 160"/>
                  <a:gd name="T2" fmla="*/ 1 w 477"/>
                  <a:gd name="T3" fmla="*/ 1 h 160"/>
                  <a:gd name="T4" fmla="*/ 0 w 477"/>
                  <a:gd name="T5" fmla="*/ 1 h 160"/>
                  <a:gd name="T6" fmla="*/ 0 w 477"/>
                  <a:gd name="T7" fmla="*/ 0 h 160"/>
                  <a:gd name="T8" fmla="*/ 1 w 477"/>
                  <a:gd name="T9" fmla="*/ 1 h 160"/>
                  <a:gd name="T10" fmla="*/ 0 60000 65536"/>
                  <a:gd name="T11" fmla="*/ 0 60000 65536"/>
                  <a:gd name="T12" fmla="*/ 0 60000 65536"/>
                  <a:gd name="T13" fmla="*/ 0 60000 65536"/>
                  <a:gd name="T14" fmla="*/ 0 60000 65536"/>
                  <a:gd name="T15" fmla="*/ 0 w 477"/>
                  <a:gd name="T16" fmla="*/ 0 h 160"/>
                  <a:gd name="T17" fmla="*/ 477 w 477"/>
                  <a:gd name="T18" fmla="*/ 160 h 160"/>
                </a:gdLst>
                <a:ahLst/>
                <a:cxnLst>
                  <a:cxn ang="T10">
                    <a:pos x="T0" y="T1"/>
                  </a:cxn>
                  <a:cxn ang="T11">
                    <a:pos x="T2" y="T3"/>
                  </a:cxn>
                  <a:cxn ang="T12">
                    <a:pos x="T4" y="T5"/>
                  </a:cxn>
                  <a:cxn ang="T13">
                    <a:pos x="T6" y="T7"/>
                  </a:cxn>
                  <a:cxn ang="T14">
                    <a:pos x="T8" y="T9"/>
                  </a:cxn>
                </a:cxnLst>
                <a:rect l="T15" t="T16" r="T17" b="T18"/>
                <a:pathLst>
                  <a:path w="477" h="160">
                    <a:moveTo>
                      <a:pt x="477" y="158"/>
                    </a:moveTo>
                    <a:lnTo>
                      <a:pt x="477" y="160"/>
                    </a:lnTo>
                    <a:lnTo>
                      <a:pt x="0" y="4"/>
                    </a:lnTo>
                    <a:lnTo>
                      <a:pt x="0" y="0"/>
                    </a:lnTo>
                    <a:lnTo>
                      <a:pt x="477" y="158"/>
                    </a:lnTo>
                    <a:close/>
                  </a:path>
                </a:pathLst>
              </a:custGeom>
              <a:solidFill>
                <a:srgbClr val="E2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45" name="Freeform 1894"/>
              <p:cNvSpPr>
                <a:spLocks/>
              </p:cNvSpPr>
              <p:nvPr/>
            </p:nvSpPr>
            <p:spPr bwMode="auto">
              <a:xfrm>
                <a:off x="295" y="1443"/>
                <a:ext cx="240" cy="85"/>
              </a:xfrm>
              <a:custGeom>
                <a:avLst/>
                <a:gdLst>
                  <a:gd name="T0" fmla="*/ 1 w 480"/>
                  <a:gd name="T1" fmla="*/ 0 h 171"/>
                  <a:gd name="T2" fmla="*/ 1 w 480"/>
                  <a:gd name="T3" fmla="*/ 0 h 171"/>
                  <a:gd name="T4" fmla="*/ 1 w 480"/>
                  <a:gd name="T5" fmla="*/ 0 h 171"/>
                  <a:gd name="T6" fmla="*/ 0 w 480"/>
                  <a:gd name="T7" fmla="*/ 0 h 171"/>
                  <a:gd name="T8" fmla="*/ 1 w 480"/>
                  <a:gd name="T9" fmla="*/ 0 h 171"/>
                  <a:gd name="T10" fmla="*/ 0 60000 65536"/>
                  <a:gd name="T11" fmla="*/ 0 60000 65536"/>
                  <a:gd name="T12" fmla="*/ 0 60000 65536"/>
                  <a:gd name="T13" fmla="*/ 0 60000 65536"/>
                  <a:gd name="T14" fmla="*/ 0 60000 65536"/>
                  <a:gd name="T15" fmla="*/ 0 w 480"/>
                  <a:gd name="T16" fmla="*/ 0 h 171"/>
                  <a:gd name="T17" fmla="*/ 480 w 480"/>
                  <a:gd name="T18" fmla="*/ 171 h 171"/>
                </a:gdLst>
                <a:ahLst/>
                <a:cxnLst>
                  <a:cxn ang="T10">
                    <a:pos x="T0" y="T1"/>
                  </a:cxn>
                  <a:cxn ang="T11">
                    <a:pos x="T2" y="T3"/>
                  </a:cxn>
                  <a:cxn ang="T12">
                    <a:pos x="T4" y="T5"/>
                  </a:cxn>
                  <a:cxn ang="T13">
                    <a:pos x="T6" y="T7"/>
                  </a:cxn>
                  <a:cxn ang="T14">
                    <a:pos x="T8" y="T9"/>
                  </a:cxn>
                </a:cxnLst>
                <a:rect l="T15" t="T16" r="T17" b="T18"/>
                <a:pathLst>
                  <a:path w="480" h="171">
                    <a:moveTo>
                      <a:pt x="477" y="156"/>
                    </a:moveTo>
                    <a:lnTo>
                      <a:pt x="480" y="171"/>
                    </a:lnTo>
                    <a:lnTo>
                      <a:pt x="3" y="13"/>
                    </a:lnTo>
                    <a:lnTo>
                      <a:pt x="0" y="0"/>
                    </a:lnTo>
                    <a:lnTo>
                      <a:pt x="477" y="156"/>
                    </a:lnTo>
                    <a:close/>
                  </a:path>
                </a:pathLst>
              </a:custGeom>
              <a:solidFill>
                <a:srgbClr val="E1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46" name="Freeform 1895"/>
              <p:cNvSpPr>
                <a:spLocks/>
              </p:cNvSpPr>
              <p:nvPr/>
            </p:nvSpPr>
            <p:spPr bwMode="auto">
              <a:xfrm>
                <a:off x="295" y="1443"/>
                <a:ext cx="239" cy="80"/>
              </a:xfrm>
              <a:custGeom>
                <a:avLst/>
                <a:gdLst>
                  <a:gd name="T0" fmla="*/ 1 w 477"/>
                  <a:gd name="T1" fmla="*/ 1 h 159"/>
                  <a:gd name="T2" fmla="*/ 1 w 477"/>
                  <a:gd name="T3" fmla="*/ 1 h 159"/>
                  <a:gd name="T4" fmla="*/ 1 w 477"/>
                  <a:gd name="T5" fmla="*/ 1 h 159"/>
                  <a:gd name="T6" fmla="*/ 0 w 477"/>
                  <a:gd name="T7" fmla="*/ 0 h 159"/>
                  <a:gd name="T8" fmla="*/ 1 w 477"/>
                  <a:gd name="T9" fmla="*/ 1 h 159"/>
                  <a:gd name="T10" fmla="*/ 0 60000 65536"/>
                  <a:gd name="T11" fmla="*/ 0 60000 65536"/>
                  <a:gd name="T12" fmla="*/ 0 60000 65536"/>
                  <a:gd name="T13" fmla="*/ 0 60000 65536"/>
                  <a:gd name="T14" fmla="*/ 0 60000 65536"/>
                  <a:gd name="T15" fmla="*/ 0 w 477"/>
                  <a:gd name="T16" fmla="*/ 0 h 159"/>
                  <a:gd name="T17" fmla="*/ 477 w 477"/>
                  <a:gd name="T18" fmla="*/ 159 h 159"/>
                </a:gdLst>
                <a:ahLst/>
                <a:cxnLst>
                  <a:cxn ang="T10">
                    <a:pos x="T0" y="T1"/>
                  </a:cxn>
                  <a:cxn ang="T11">
                    <a:pos x="T2" y="T3"/>
                  </a:cxn>
                  <a:cxn ang="T12">
                    <a:pos x="T4" y="T5"/>
                  </a:cxn>
                  <a:cxn ang="T13">
                    <a:pos x="T6" y="T7"/>
                  </a:cxn>
                  <a:cxn ang="T14">
                    <a:pos x="T8" y="T9"/>
                  </a:cxn>
                </a:cxnLst>
                <a:rect l="T15" t="T16" r="T17" b="T18"/>
                <a:pathLst>
                  <a:path w="477" h="159">
                    <a:moveTo>
                      <a:pt x="477" y="156"/>
                    </a:moveTo>
                    <a:lnTo>
                      <a:pt x="477" y="159"/>
                    </a:lnTo>
                    <a:lnTo>
                      <a:pt x="2" y="1"/>
                    </a:lnTo>
                    <a:lnTo>
                      <a:pt x="0" y="0"/>
                    </a:lnTo>
                    <a:lnTo>
                      <a:pt x="477" y="156"/>
                    </a:lnTo>
                    <a:close/>
                  </a:path>
                </a:pathLst>
              </a:custGeom>
              <a:solidFill>
                <a:srgbClr val="E1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47" name="Freeform 1896"/>
              <p:cNvSpPr>
                <a:spLocks/>
              </p:cNvSpPr>
              <p:nvPr/>
            </p:nvSpPr>
            <p:spPr bwMode="auto">
              <a:xfrm>
                <a:off x="296" y="1444"/>
                <a:ext cx="238" cy="80"/>
              </a:xfrm>
              <a:custGeom>
                <a:avLst/>
                <a:gdLst>
                  <a:gd name="T0" fmla="*/ 0 w 477"/>
                  <a:gd name="T1" fmla="*/ 0 h 162"/>
                  <a:gd name="T2" fmla="*/ 0 w 477"/>
                  <a:gd name="T3" fmla="*/ 0 h 162"/>
                  <a:gd name="T4" fmla="*/ 0 w 477"/>
                  <a:gd name="T5" fmla="*/ 0 h 162"/>
                  <a:gd name="T6" fmla="*/ 0 w 477"/>
                  <a:gd name="T7" fmla="*/ 0 h 162"/>
                  <a:gd name="T8" fmla="*/ 0 w 477"/>
                  <a:gd name="T9" fmla="*/ 0 h 162"/>
                  <a:gd name="T10" fmla="*/ 0 60000 65536"/>
                  <a:gd name="T11" fmla="*/ 0 60000 65536"/>
                  <a:gd name="T12" fmla="*/ 0 60000 65536"/>
                  <a:gd name="T13" fmla="*/ 0 60000 65536"/>
                  <a:gd name="T14" fmla="*/ 0 60000 65536"/>
                  <a:gd name="T15" fmla="*/ 0 w 477"/>
                  <a:gd name="T16" fmla="*/ 0 h 162"/>
                  <a:gd name="T17" fmla="*/ 477 w 477"/>
                  <a:gd name="T18" fmla="*/ 162 h 162"/>
                </a:gdLst>
                <a:ahLst/>
                <a:cxnLst>
                  <a:cxn ang="T10">
                    <a:pos x="T0" y="T1"/>
                  </a:cxn>
                  <a:cxn ang="T11">
                    <a:pos x="T2" y="T3"/>
                  </a:cxn>
                  <a:cxn ang="T12">
                    <a:pos x="T4" y="T5"/>
                  </a:cxn>
                  <a:cxn ang="T13">
                    <a:pos x="T6" y="T7"/>
                  </a:cxn>
                  <a:cxn ang="T14">
                    <a:pos x="T8" y="T9"/>
                  </a:cxn>
                </a:cxnLst>
                <a:rect l="T15" t="T16" r="T17" b="T18"/>
                <a:pathLst>
                  <a:path w="477" h="162">
                    <a:moveTo>
                      <a:pt x="475" y="158"/>
                    </a:moveTo>
                    <a:lnTo>
                      <a:pt x="477" y="162"/>
                    </a:lnTo>
                    <a:lnTo>
                      <a:pt x="0" y="4"/>
                    </a:lnTo>
                    <a:lnTo>
                      <a:pt x="0" y="0"/>
                    </a:lnTo>
                    <a:lnTo>
                      <a:pt x="475" y="158"/>
                    </a:lnTo>
                    <a:close/>
                  </a:path>
                </a:pathLst>
              </a:custGeom>
              <a:solidFill>
                <a:srgbClr val="DE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48" name="Freeform 1897"/>
              <p:cNvSpPr>
                <a:spLocks/>
              </p:cNvSpPr>
              <p:nvPr/>
            </p:nvSpPr>
            <p:spPr bwMode="auto">
              <a:xfrm>
                <a:off x="296" y="1445"/>
                <a:ext cx="238" cy="81"/>
              </a:xfrm>
              <a:custGeom>
                <a:avLst/>
                <a:gdLst>
                  <a:gd name="T0" fmla="*/ 0 w 477"/>
                  <a:gd name="T1" fmla="*/ 1 h 161"/>
                  <a:gd name="T2" fmla="*/ 0 w 477"/>
                  <a:gd name="T3" fmla="*/ 1 h 161"/>
                  <a:gd name="T4" fmla="*/ 0 w 477"/>
                  <a:gd name="T5" fmla="*/ 1 h 161"/>
                  <a:gd name="T6" fmla="*/ 0 w 477"/>
                  <a:gd name="T7" fmla="*/ 0 h 161"/>
                  <a:gd name="T8" fmla="*/ 0 w 477"/>
                  <a:gd name="T9" fmla="*/ 1 h 161"/>
                  <a:gd name="T10" fmla="*/ 0 60000 65536"/>
                  <a:gd name="T11" fmla="*/ 0 60000 65536"/>
                  <a:gd name="T12" fmla="*/ 0 60000 65536"/>
                  <a:gd name="T13" fmla="*/ 0 60000 65536"/>
                  <a:gd name="T14" fmla="*/ 0 60000 65536"/>
                  <a:gd name="T15" fmla="*/ 0 w 477"/>
                  <a:gd name="T16" fmla="*/ 0 h 161"/>
                  <a:gd name="T17" fmla="*/ 477 w 477"/>
                  <a:gd name="T18" fmla="*/ 161 h 161"/>
                </a:gdLst>
                <a:ahLst/>
                <a:cxnLst>
                  <a:cxn ang="T10">
                    <a:pos x="T0" y="T1"/>
                  </a:cxn>
                  <a:cxn ang="T11">
                    <a:pos x="T2" y="T3"/>
                  </a:cxn>
                  <a:cxn ang="T12">
                    <a:pos x="T4" y="T5"/>
                  </a:cxn>
                  <a:cxn ang="T13">
                    <a:pos x="T6" y="T7"/>
                  </a:cxn>
                  <a:cxn ang="T14">
                    <a:pos x="T8" y="T9"/>
                  </a:cxn>
                </a:cxnLst>
                <a:rect l="T15" t="T16" r="T17" b="T18"/>
                <a:pathLst>
                  <a:path w="477" h="161">
                    <a:moveTo>
                      <a:pt x="477" y="158"/>
                    </a:moveTo>
                    <a:lnTo>
                      <a:pt x="477" y="161"/>
                    </a:lnTo>
                    <a:lnTo>
                      <a:pt x="1" y="3"/>
                    </a:lnTo>
                    <a:lnTo>
                      <a:pt x="0" y="0"/>
                    </a:lnTo>
                    <a:lnTo>
                      <a:pt x="477" y="158"/>
                    </a:lnTo>
                    <a:close/>
                  </a:path>
                </a:pathLst>
              </a:custGeom>
              <a:solidFill>
                <a:srgbClr val="DC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49" name="Freeform 1898"/>
              <p:cNvSpPr>
                <a:spLocks/>
              </p:cNvSpPr>
              <p:nvPr/>
            </p:nvSpPr>
            <p:spPr bwMode="auto">
              <a:xfrm>
                <a:off x="297" y="1447"/>
                <a:ext cx="237" cy="81"/>
              </a:xfrm>
              <a:custGeom>
                <a:avLst/>
                <a:gdLst>
                  <a:gd name="T0" fmla="*/ 0 w 476"/>
                  <a:gd name="T1" fmla="*/ 1 h 161"/>
                  <a:gd name="T2" fmla="*/ 0 w 476"/>
                  <a:gd name="T3" fmla="*/ 1 h 161"/>
                  <a:gd name="T4" fmla="*/ 0 w 476"/>
                  <a:gd name="T5" fmla="*/ 1 h 161"/>
                  <a:gd name="T6" fmla="*/ 0 w 476"/>
                  <a:gd name="T7" fmla="*/ 0 h 161"/>
                  <a:gd name="T8" fmla="*/ 0 w 476"/>
                  <a:gd name="T9" fmla="*/ 1 h 161"/>
                  <a:gd name="T10" fmla="*/ 0 60000 65536"/>
                  <a:gd name="T11" fmla="*/ 0 60000 65536"/>
                  <a:gd name="T12" fmla="*/ 0 60000 65536"/>
                  <a:gd name="T13" fmla="*/ 0 60000 65536"/>
                  <a:gd name="T14" fmla="*/ 0 60000 65536"/>
                  <a:gd name="T15" fmla="*/ 0 w 476"/>
                  <a:gd name="T16" fmla="*/ 0 h 161"/>
                  <a:gd name="T17" fmla="*/ 476 w 476"/>
                  <a:gd name="T18" fmla="*/ 161 h 161"/>
                </a:gdLst>
                <a:ahLst/>
                <a:cxnLst>
                  <a:cxn ang="T10">
                    <a:pos x="T0" y="T1"/>
                  </a:cxn>
                  <a:cxn ang="T11">
                    <a:pos x="T2" y="T3"/>
                  </a:cxn>
                  <a:cxn ang="T12">
                    <a:pos x="T4" y="T5"/>
                  </a:cxn>
                  <a:cxn ang="T13">
                    <a:pos x="T6" y="T7"/>
                  </a:cxn>
                  <a:cxn ang="T14">
                    <a:pos x="T8" y="T9"/>
                  </a:cxn>
                </a:cxnLst>
                <a:rect l="T15" t="T16" r="T17" b="T18"/>
                <a:pathLst>
                  <a:path w="476" h="161">
                    <a:moveTo>
                      <a:pt x="476" y="158"/>
                    </a:moveTo>
                    <a:lnTo>
                      <a:pt x="476" y="161"/>
                    </a:lnTo>
                    <a:lnTo>
                      <a:pt x="0" y="3"/>
                    </a:lnTo>
                    <a:lnTo>
                      <a:pt x="0" y="0"/>
                    </a:lnTo>
                    <a:lnTo>
                      <a:pt x="476" y="158"/>
                    </a:lnTo>
                    <a:close/>
                  </a:path>
                </a:pathLst>
              </a:custGeom>
              <a:solidFill>
                <a:srgbClr val="D9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50" name="Freeform 1899"/>
              <p:cNvSpPr>
                <a:spLocks/>
              </p:cNvSpPr>
              <p:nvPr/>
            </p:nvSpPr>
            <p:spPr bwMode="auto">
              <a:xfrm>
                <a:off x="297" y="1449"/>
                <a:ext cx="238" cy="79"/>
              </a:xfrm>
              <a:custGeom>
                <a:avLst/>
                <a:gdLst>
                  <a:gd name="T0" fmla="*/ 0 w 477"/>
                  <a:gd name="T1" fmla="*/ 0 h 160"/>
                  <a:gd name="T2" fmla="*/ 0 w 477"/>
                  <a:gd name="T3" fmla="*/ 0 h 160"/>
                  <a:gd name="T4" fmla="*/ 0 w 477"/>
                  <a:gd name="T5" fmla="*/ 0 h 160"/>
                  <a:gd name="T6" fmla="*/ 0 w 477"/>
                  <a:gd name="T7" fmla="*/ 0 h 160"/>
                  <a:gd name="T8" fmla="*/ 0 w 477"/>
                  <a:gd name="T9" fmla="*/ 0 h 160"/>
                  <a:gd name="T10" fmla="*/ 0 60000 65536"/>
                  <a:gd name="T11" fmla="*/ 0 60000 65536"/>
                  <a:gd name="T12" fmla="*/ 0 60000 65536"/>
                  <a:gd name="T13" fmla="*/ 0 60000 65536"/>
                  <a:gd name="T14" fmla="*/ 0 60000 65536"/>
                  <a:gd name="T15" fmla="*/ 0 w 477"/>
                  <a:gd name="T16" fmla="*/ 0 h 160"/>
                  <a:gd name="T17" fmla="*/ 477 w 477"/>
                  <a:gd name="T18" fmla="*/ 160 h 160"/>
                </a:gdLst>
                <a:ahLst/>
                <a:cxnLst>
                  <a:cxn ang="T10">
                    <a:pos x="T0" y="T1"/>
                  </a:cxn>
                  <a:cxn ang="T11">
                    <a:pos x="T2" y="T3"/>
                  </a:cxn>
                  <a:cxn ang="T12">
                    <a:pos x="T4" y="T5"/>
                  </a:cxn>
                  <a:cxn ang="T13">
                    <a:pos x="T6" y="T7"/>
                  </a:cxn>
                  <a:cxn ang="T14">
                    <a:pos x="T8" y="T9"/>
                  </a:cxn>
                </a:cxnLst>
                <a:rect l="T15" t="T16" r="T17" b="T18"/>
                <a:pathLst>
                  <a:path w="477" h="160">
                    <a:moveTo>
                      <a:pt x="476" y="158"/>
                    </a:moveTo>
                    <a:lnTo>
                      <a:pt x="477" y="160"/>
                    </a:lnTo>
                    <a:lnTo>
                      <a:pt x="0" y="2"/>
                    </a:lnTo>
                    <a:lnTo>
                      <a:pt x="0" y="0"/>
                    </a:lnTo>
                    <a:lnTo>
                      <a:pt x="476" y="158"/>
                    </a:lnTo>
                    <a:close/>
                  </a:path>
                </a:pathLst>
              </a:custGeom>
              <a:solidFill>
                <a:srgbClr val="D7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51" name="Freeform 1900"/>
              <p:cNvSpPr>
                <a:spLocks/>
              </p:cNvSpPr>
              <p:nvPr/>
            </p:nvSpPr>
            <p:spPr bwMode="auto">
              <a:xfrm>
                <a:off x="297" y="1449"/>
                <a:ext cx="241" cy="86"/>
              </a:xfrm>
              <a:custGeom>
                <a:avLst/>
                <a:gdLst>
                  <a:gd name="T0" fmla="*/ 1 w 482"/>
                  <a:gd name="T1" fmla="*/ 1 h 171"/>
                  <a:gd name="T2" fmla="*/ 1 w 482"/>
                  <a:gd name="T3" fmla="*/ 1 h 171"/>
                  <a:gd name="T4" fmla="*/ 1 w 482"/>
                  <a:gd name="T5" fmla="*/ 1 h 171"/>
                  <a:gd name="T6" fmla="*/ 0 w 482"/>
                  <a:gd name="T7" fmla="*/ 0 h 171"/>
                  <a:gd name="T8" fmla="*/ 1 w 482"/>
                  <a:gd name="T9" fmla="*/ 1 h 171"/>
                  <a:gd name="T10" fmla="*/ 0 60000 65536"/>
                  <a:gd name="T11" fmla="*/ 0 60000 65536"/>
                  <a:gd name="T12" fmla="*/ 0 60000 65536"/>
                  <a:gd name="T13" fmla="*/ 0 60000 65536"/>
                  <a:gd name="T14" fmla="*/ 0 60000 65536"/>
                  <a:gd name="T15" fmla="*/ 0 w 482"/>
                  <a:gd name="T16" fmla="*/ 0 h 171"/>
                  <a:gd name="T17" fmla="*/ 482 w 482"/>
                  <a:gd name="T18" fmla="*/ 171 h 171"/>
                </a:gdLst>
                <a:ahLst/>
                <a:cxnLst>
                  <a:cxn ang="T10">
                    <a:pos x="T0" y="T1"/>
                  </a:cxn>
                  <a:cxn ang="T11">
                    <a:pos x="T2" y="T3"/>
                  </a:cxn>
                  <a:cxn ang="T12">
                    <a:pos x="T4" y="T5"/>
                  </a:cxn>
                  <a:cxn ang="T13">
                    <a:pos x="T6" y="T7"/>
                  </a:cxn>
                  <a:cxn ang="T14">
                    <a:pos x="T8" y="T9"/>
                  </a:cxn>
                </a:cxnLst>
                <a:rect l="T15" t="T16" r="T17" b="T18"/>
                <a:pathLst>
                  <a:path w="482" h="171">
                    <a:moveTo>
                      <a:pt x="477" y="158"/>
                    </a:moveTo>
                    <a:lnTo>
                      <a:pt x="482" y="171"/>
                    </a:lnTo>
                    <a:lnTo>
                      <a:pt x="7" y="13"/>
                    </a:lnTo>
                    <a:lnTo>
                      <a:pt x="0" y="0"/>
                    </a:lnTo>
                    <a:lnTo>
                      <a:pt x="477" y="158"/>
                    </a:lnTo>
                    <a:close/>
                  </a:path>
                </a:pathLst>
              </a:custGeom>
              <a:solidFill>
                <a:srgbClr val="D5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52" name="Freeform 1901"/>
              <p:cNvSpPr>
                <a:spLocks/>
              </p:cNvSpPr>
              <p:nvPr/>
            </p:nvSpPr>
            <p:spPr bwMode="auto">
              <a:xfrm>
                <a:off x="297" y="1449"/>
                <a:ext cx="238" cy="81"/>
              </a:xfrm>
              <a:custGeom>
                <a:avLst/>
                <a:gdLst>
                  <a:gd name="T0" fmla="*/ 0 w 477"/>
                  <a:gd name="T1" fmla="*/ 1 h 161"/>
                  <a:gd name="T2" fmla="*/ 0 w 477"/>
                  <a:gd name="T3" fmla="*/ 1 h 161"/>
                  <a:gd name="T4" fmla="*/ 0 w 477"/>
                  <a:gd name="T5" fmla="*/ 1 h 161"/>
                  <a:gd name="T6" fmla="*/ 0 w 477"/>
                  <a:gd name="T7" fmla="*/ 0 h 161"/>
                  <a:gd name="T8" fmla="*/ 0 w 477"/>
                  <a:gd name="T9" fmla="*/ 1 h 161"/>
                  <a:gd name="T10" fmla="*/ 0 60000 65536"/>
                  <a:gd name="T11" fmla="*/ 0 60000 65536"/>
                  <a:gd name="T12" fmla="*/ 0 60000 65536"/>
                  <a:gd name="T13" fmla="*/ 0 60000 65536"/>
                  <a:gd name="T14" fmla="*/ 0 60000 65536"/>
                  <a:gd name="T15" fmla="*/ 0 w 477"/>
                  <a:gd name="T16" fmla="*/ 0 h 161"/>
                  <a:gd name="T17" fmla="*/ 477 w 477"/>
                  <a:gd name="T18" fmla="*/ 161 h 161"/>
                </a:gdLst>
                <a:ahLst/>
                <a:cxnLst>
                  <a:cxn ang="T10">
                    <a:pos x="T0" y="T1"/>
                  </a:cxn>
                  <a:cxn ang="T11">
                    <a:pos x="T2" y="T3"/>
                  </a:cxn>
                  <a:cxn ang="T12">
                    <a:pos x="T4" y="T5"/>
                  </a:cxn>
                  <a:cxn ang="T13">
                    <a:pos x="T6" y="T7"/>
                  </a:cxn>
                  <a:cxn ang="T14">
                    <a:pos x="T8" y="T9"/>
                  </a:cxn>
                </a:cxnLst>
                <a:rect l="T15" t="T16" r="T17" b="T18"/>
                <a:pathLst>
                  <a:path w="477" h="161">
                    <a:moveTo>
                      <a:pt x="477" y="158"/>
                    </a:moveTo>
                    <a:lnTo>
                      <a:pt x="477" y="161"/>
                    </a:lnTo>
                    <a:lnTo>
                      <a:pt x="2" y="3"/>
                    </a:lnTo>
                    <a:lnTo>
                      <a:pt x="0" y="0"/>
                    </a:lnTo>
                    <a:lnTo>
                      <a:pt x="477" y="158"/>
                    </a:lnTo>
                    <a:close/>
                  </a:path>
                </a:pathLst>
              </a:custGeom>
              <a:solidFill>
                <a:srgbClr val="D5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53" name="Freeform 1902"/>
              <p:cNvSpPr>
                <a:spLocks/>
              </p:cNvSpPr>
              <p:nvPr/>
            </p:nvSpPr>
            <p:spPr bwMode="auto">
              <a:xfrm>
                <a:off x="298" y="1451"/>
                <a:ext cx="238" cy="81"/>
              </a:xfrm>
              <a:custGeom>
                <a:avLst/>
                <a:gdLst>
                  <a:gd name="T0" fmla="*/ 0 w 477"/>
                  <a:gd name="T1" fmla="*/ 1 h 161"/>
                  <a:gd name="T2" fmla="*/ 0 w 477"/>
                  <a:gd name="T3" fmla="*/ 1 h 161"/>
                  <a:gd name="T4" fmla="*/ 0 w 477"/>
                  <a:gd name="T5" fmla="*/ 1 h 161"/>
                  <a:gd name="T6" fmla="*/ 0 w 477"/>
                  <a:gd name="T7" fmla="*/ 0 h 161"/>
                  <a:gd name="T8" fmla="*/ 0 w 477"/>
                  <a:gd name="T9" fmla="*/ 1 h 161"/>
                  <a:gd name="T10" fmla="*/ 0 60000 65536"/>
                  <a:gd name="T11" fmla="*/ 0 60000 65536"/>
                  <a:gd name="T12" fmla="*/ 0 60000 65536"/>
                  <a:gd name="T13" fmla="*/ 0 60000 65536"/>
                  <a:gd name="T14" fmla="*/ 0 60000 65536"/>
                  <a:gd name="T15" fmla="*/ 0 w 477"/>
                  <a:gd name="T16" fmla="*/ 0 h 161"/>
                  <a:gd name="T17" fmla="*/ 477 w 477"/>
                  <a:gd name="T18" fmla="*/ 161 h 161"/>
                </a:gdLst>
                <a:ahLst/>
                <a:cxnLst>
                  <a:cxn ang="T10">
                    <a:pos x="T0" y="T1"/>
                  </a:cxn>
                  <a:cxn ang="T11">
                    <a:pos x="T2" y="T3"/>
                  </a:cxn>
                  <a:cxn ang="T12">
                    <a:pos x="T4" y="T5"/>
                  </a:cxn>
                  <a:cxn ang="T13">
                    <a:pos x="T6" y="T7"/>
                  </a:cxn>
                  <a:cxn ang="T14">
                    <a:pos x="T8" y="T9"/>
                  </a:cxn>
                </a:cxnLst>
                <a:rect l="T15" t="T16" r="T17" b="T18"/>
                <a:pathLst>
                  <a:path w="477" h="161">
                    <a:moveTo>
                      <a:pt x="475" y="158"/>
                    </a:moveTo>
                    <a:lnTo>
                      <a:pt x="477" y="161"/>
                    </a:lnTo>
                    <a:lnTo>
                      <a:pt x="2" y="4"/>
                    </a:lnTo>
                    <a:lnTo>
                      <a:pt x="0" y="0"/>
                    </a:lnTo>
                    <a:lnTo>
                      <a:pt x="475" y="158"/>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54" name="Freeform 1903"/>
              <p:cNvSpPr>
                <a:spLocks/>
              </p:cNvSpPr>
              <p:nvPr/>
            </p:nvSpPr>
            <p:spPr bwMode="auto">
              <a:xfrm>
                <a:off x="298" y="1453"/>
                <a:ext cx="239" cy="80"/>
              </a:xfrm>
              <a:custGeom>
                <a:avLst/>
                <a:gdLst>
                  <a:gd name="T0" fmla="*/ 1 w 477"/>
                  <a:gd name="T1" fmla="*/ 0 h 161"/>
                  <a:gd name="T2" fmla="*/ 1 w 477"/>
                  <a:gd name="T3" fmla="*/ 0 h 161"/>
                  <a:gd name="T4" fmla="*/ 1 w 477"/>
                  <a:gd name="T5" fmla="*/ 0 h 161"/>
                  <a:gd name="T6" fmla="*/ 0 w 477"/>
                  <a:gd name="T7" fmla="*/ 0 h 161"/>
                  <a:gd name="T8" fmla="*/ 1 w 477"/>
                  <a:gd name="T9" fmla="*/ 0 h 161"/>
                  <a:gd name="T10" fmla="*/ 0 60000 65536"/>
                  <a:gd name="T11" fmla="*/ 0 60000 65536"/>
                  <a:gd name="T12" fmla="*/ 0 60000 65536"/>
                  <a:gd name="T13" fmla="*/ 0 60000 65536"/>
                  <a:gd name="T14" fmla="*/ 0 60000 65536"/>
                  <a:gd name="T15" fmla="*/ 0 w 477"/>
                  <a:gd name="T16" fmla="*/ 0 h 161"/>
                  <a:gd name="T17" fmla="*/ 477 w 477"/>
                  <a:gd name="T18" fmla="*/ 161 h 161"/>
                </a:gdLst>
                <a:ahLst/>
                <a:cxnLst>
                  <a:cxn ang="T10">
                    <a:pos x="T0" y="T1"/>
                  </a:cxn>
                  <a:cxn ang="T11">
                    <a:pos x="T2" y="T3"/>
                  </a:cxn>
                  <a:cxn ang="T12">
                    <a:pos x="T4" y="T5"/>
                  </a:cxn>
                  <a:cxn ang="T13">
                    <a:pos x="T6" y="T7"/>
                  </a:cxn>
                  <a:cxn ang="T14">
                    <a:pos x="T8" y="T9"/>
                  </a:cxn>
                </a:cxnLst>
                <a:rect l="T15" t="T16" r="T17" b="T18"/>
                <a:pathLst>
                  <a:path w="477" h="161">
                    <a:moveTo>
                      <a:pt x="475" y="157"/>
                    </a:moveTo>
                    <a:lnTo>
                      <a:pt x="477" y="161"/>
                    </a:lnTo>
                    <a:lnTo>
                      <a:pt x="1" y="3"/>
                    </a:lnTo>
                    <a:lnTo>
                      <a:pt x="0" y="0"/>
                    </a:lnTo>
                    <a:lnTo>
                      <a:pt x="475" y="157"/>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55" name="Freeform 1904"/>
              <p:cNvSpPr>
                <a:spLocks/>
              </p:cNvSpPr>
              <p:nvPr/>
            </p:nvSpPr>
            <p:spPr bwMode="auto">
              <a:xfrm>
                <a:off x="299" y="1454"/>
                <a:ext cx="239" cy="81"/>
              </a:xfrm>
              <a:custGeom>
                <a:avLst/>
                <a:gdLst>
                  <a:gd name="T0" fmla="*/ 1 w 477"/>
                  <a:gd name="T1" fmla="*/ 1 h 161"/>
                  <a:gd name="T2" fmla="*/ 1 w 477"/>
                  <a:gd name="T3" fmla="*/ 1 h 161"/>
                  <a:gd name="T4" fmla="*/ 1 w 477"/>
                  <a:gd name="T5" fmla="*/ 1 h 161"/>
                  <a:gd name="T6" fmla="*/ 0 w 477"/>
                  <a:gd name="T7" fmla="*/ 0 h 161"/>
                  <a:gd name="T8" fmla="*/ 1 w 477"/>
                  <a:gd name="T9" fmla="*/ 1 h 161"/>
                  <a:gd name="T10" fmla="*/ 0 60000 65536"/>
                  <a:gd name="T11" fmla="*/ 0 60000 65536"/>
                  <a:gd name="T12" fmla="*/ 0 60000 65536"/>
                  <a:gd name="T13" fmla="*/ 0 60000 65536"/>
                  <a:gd name="T14" fmla="*/ 0 60000 65536"/>
                  <a:gd name="T15" fmla="*/ 0 w 477"/>
                  <a:gd name="T16" fmla="*/ 0 h 161"/>
                  <a:gd name="T17" fmla="*/ 477 w 477"/>
                  <a:gd name="T18" fmla="*/ 161 h 161"/>
                </a:gdLst>
                <a:ahLst/>
                <a:cxnLst>
                  <a:cxn ang="T10">
                    <a:pos x="T0" y="T1"/>
                  </a:cxn>
                  <a:cxn ang="T11">
                    <a:pos x="T2" y="T3"/>
                  </a:cxn>
                  <a:cxn ang="T12">
                    <a:pos x="T4" y="T5"/>
                  </a:cxn>
                  <a:cxn ang="T13">
                    <a:pos x="T6" y="T7"/>
                  </a:cxn>
                  <a:cxn ang="T14">
                    <a:pos x="T8" y="T9"/>
                  </a:cxn>
                </a:cxnLst>
                <a:rect l="T15" t="T16" r="T17" b="T18"/>
                <a:pathLst>
                  <a:path w="477" h="161">
                    <a:moveTo>
                      <a:pt x="476" y="158"/>
                    </a:moveTo>
                    <a:lnTo>
                      <a:pt x="477" y="161"/>
                    </a:lnTo>
                    <a:lnTo>
                      <a:pt x="2" y="3"/>
                    </a:lnTo>
                    <a:lnTo>
                      <a:pt x="0" y="0"/>
                    </a:lnTo>
                    <a:lnTo>
                      <a:pt x="476" y="158"/>
                    </a:lnTo>
                    <a:close/>
                  </a:path>
                </a:pathLst>
              </a:custGeom>
              <a:solidFill>
                <a:srgbClr val="C9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56" name="Freeform 1905"/>
              <p:cNvSpPr>
                <a:spLocks/>
              </p:cNvSpPr>
              <p:nvPr/>
            </p:nvSpPr>
            <p:spPr bwMode="auto">
              <a:xfrm>
                <a:off x="300" y="1456"/>
                <a:ext cx="241" cy="85"/>
              </a:xfrm>
              <a:custGeom>
                <a:avLst/>
                <a:gdLst>
                  <a:gd name="T0" fmla="*/ 1 w 482"/>
                  <a:gd name="T1" fmla="*/ 1 h 170"/>
                  <a:gd name="T2" fmla="*/ 1 w 482"/>
                  <a:gd name="T3" fmla="*/ 1 h 170"/>
                  <a:gd name="T4" fmla="*/ 1 w 482"/>
                  <a:gd name="T5" fmla="*/ 1 h 170"/>
                  <a:gd name="T6" fmla="*/ 0 w 482"/>
                  <a:gd name="T7" fmla="*/ 0 h 170"/>
                  <a:gd name="T8" fmla="*/ 1 w 482"/>
                  <a:gd name="T9" fmla="*/ 1 h 170"/>
                  <a:gd name="T10" fmla="*/ 0 60000 65536"/>
                  <a:gd name="T11" fmla="*/ 0 60000 65536"/>
                  <a:gd name="T12" fmla="*/ 0 60000 65536"/>
                  <a:gd name="T13" fmla="*/ 0 60000 65536"/>
                  <a:gd name="T14" fmla="*/ 0 60000 65536"/>
                  <a:gd name="T15" fmla="*/ 0 w 482"/>
                  <a:gd name="T16" fmla="*/ 0 h 170"/>
                  <a:gd name="T17" fmla="*/ 482 w 482"/>
                  <a:gd name="T18" fmla="*/ 170 h 170"/>
                </a:gdLst>
                <a:ahLst/>
                <a:cxnLst>
                  <a:cxn ang="T10">
                    <a:pos x="T0" y="T1"/>
                  </a:cxn>
                  <a:cxn ang="T11">
                    <a:pos x="T2" y="T3"/>
                  </a:cxn>
                  <a:cxn ang="T12">
                    <a:pos x="T4" y="T5"/>
                  </a:cxn>
                  <a:cxn ang="T13">
                    <a:pos x="T6" y="T7"/>
                  </a:cxn>
                  <a:cxn ang="T14">
                    <a:pos x="T8" y="T9"/>
                  </a:cxn>
                </a:cxnLst>
                <a:rect l="T15" t="T16" r="T17" b="T18"/>
                <a:pathLst>
                  <a:path w="482" h="170">
                    <a:moveTo>
                      <a:pt x="475" y="158"/>
                    </a:moveTo>
                    <a:lnTo>
                      <a:pt x="482" y="170"/>
                    </a:lnTo>
                    <a:lnTo>
                      <a:pt x="7" y="10"/>
                    </a:lnTo>
                    <a:lnTo>
                      <a:pt x="0" y="0"/>
                    </a:lnTo>
                    <a:lnTo>
                      <a:pt x="475" y="158"/>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57" name="Freeform 1906"/>
              <p:cNvSpPr>
                <a:spLocks/>
              </p:cNvSpPr>
              <p:nvPr/>
            </p:nvSpPr>
            <p:spPr bwMode="auto">
              <a:xfrm>
                <a:off x="300" y="1456"/>
                <a:ext cx="239" cy="81"/>
              </a:xfrm>
              <a:custGeom>
                <a:avLst/>
                <a:gdLst>
                  <a:gd name="T0" fmla="*/ 1 w 477"/>
                  <a:gd name="T1" fmla="*/ 1 h 161"/>
                  <a:gd name="T2" fmla="*/ 1 w 477"/>
                  <a:gd name="T3" fmla="*/ 1 h 161"/>
                  <a:gd name="T4" fmla="*/ 1 w 477"/>
                  <a:gd name="T5" fmla="*/ 1 h 161"/>
                  <a:gd name="T6" fmla="*/ 0 w 477"/>
                  <a:gd name="T7" fmla="*/ 0 h 161"/>
                  <a:gd name="T8" fmla="*/ 1 w 477"/>
                  <a:gd name="T9" fmla="*/ 1 h 161"/>
                  <a:gd name="T10" fmla="*/ 0 60000 65536"/>
                  <a:gd name="T11" fmla="*/ 0 60000 65536"/>
                  <a:gd name="T12" fmla="*/ 0 60000 65536"/>
                  <a:gd name="T13" fmla="*/ 0 60000 65536"/>
                  <a:gd name="T14" fmla="*/ 0 60000 65536"/>
                  <a:gd name="T15" fmla="*/ 0 w 477"/>
                  <a:gd name="T16" fmla="*/ 0 h 161"/>
                  <a:gd name="T17" fmla="*/ 477 w 477"/>
                  <a:gd name="T18" fmla="*/ 161 h 161"/>
                </a:gdLst>
                <a:ahLst/>
                <a:cxnLst>
                  <a:cxn ang="T10">
                    <a:pos x="T0" y="T1"/>
                  </a:cxn>
                  <a:cxn ang="T11">
                    <a:pos x="T2" y="T3"/>
                  </a:cxn>
                  <a:cxn ang="T12">
                    <a:pos x="T4" y="T5"/>
                  </a:cxn>
                  <a:cxn ang="T13">
                    <a:pos x="T6" y="T7"/>
                  </a:cxn>
                  <a:cxn ang="T14">
                    <a:pos x="T8" y="T9"/>
                  </a:cxn>
                </a:cxnLst>
                <a:rect l="T15" t="T16" r="T17" b="T18"/>
                <a:pathLst>
                  <a:path w="477" h="161">
                    <a:moveTo>
                      <a:pt x="475" y="158"/>
                    </a:moveTo>
                    <a:lnTo>
                      <a:pt x="477" y="161"/>
                    </a:lnTo>
                    <a:lnTo>
                      <a:pt x="2" y="4"/>
                    </a:lnTo>
                    <a:lnTo>
                      <a:pt x="0" y="0"/>
                    </a:lnTo>
                    <a:lnTo>
                      <a:pt x="475" y="158"/>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58" name="Freeform 1907"/>
              <p:cNvSpPr>
                <a:spLocks/>
              </p:cNvSpPr>
              <p:nvPr/>
            </p:nvSpPr>
            <p:spPr bwMode="auto">
              <a:xfrm>
                <a:off x="301" y="1458"/>
                <a:ext cx="239" cy="80"/>
              </a:xfrm>
              <a:custGeom>
                <a:avLst/>
                <a:gdLst>
                  <a:gd name="T0" fmla="*/ 1 w 478"/>
                  <a:gd name="T1" fmla="*/ 0 h 161"/>
                  <a:gd name="T2" fmla="*/ 1 w 478"/>
                  <a:gd name="T3" fmla="*/ 0 h 161"/>
                  <a:gd name="T4" fmla="*/ 1 w 478"/>
                  <a:gd name="T5" fmla="*/ 0 h 161"/>
                  <a:gd name="T6" fmla="*/ 0 w 478"/>
                  <a:gd name="T7" fmla="*/ 0 h 161"/>
                  <a:gd name="T8" fmla="*/ 1 w 478"/>
                  <a:gd name="T9" fmla="*/ 0 h 161"/>
                  <a:gd name="T10" fmla="*/ 0 60000 65536"/>
                  <a:gd name="T11" fmla="*/ 0 60000 65536"/>
                  <a:gd name="T12" fmla="*/ 0 60000 65536"/>
                  <a:gd name="T13" fmla="*/ 0 60000 65536"/>
                  <a:gd name="T14" fmla="*/ 0 60000 65536"/>
                  <a:gd name="T15" fmla="*/ 0 w 478"/>
                  <a:gd name="T16" fmla="*/ 0 h 161"/>
                  <a:gd name="T17" fmla="*/ 478 w 478"/>
                  <a:gd name="T18" fmla="*/ 161 h 161"/>
                </a:gdLst>
                <a:ahLst/>
                <a:cxnLst>
                  <a:cxn ang="T10">
                    <a:pos x="T0" y="T1"/>
                  </a:cxn>
                  <a:cxn ang="T11">
                    <a:pos x="T2" y="T3"/>
                  </a:cxn>
                  <a:cxn ang="T12">
                    <a:pos x="T4" y="T5"/>
                  </a:cxn>
                  <a:cxn ang="T13">
                    <a:pos x="T6" y="T7"/>
                  </a:cxn>
                  <a:cxn ang="T14">
                    <a:pos x="T8" y="T9"/>
                  </a:cxn>
                </a:cxnLst>
                <a:rect l="T15" t="T16" r="T17" b="T18"/>
                <a:pathLst>
                  <a:path w="478" h="161">
                    <a:moveTo>
                      <a:pt x="475" y="157"/>
                    </a:moveTo>
                    <a:lnTo>
                      <a:pt x="478" y="161"/>
                    </a:lnTo>
                    <a:lnTo>
                      <a:pt x="1" y="3"/>
                    </a:lnTo>
                    <a:lnTo>
                      <a:pt x="0" y="0"/>
                    </a:lnTo>
                    <a:lnTo>
                      <a:pt x="475" y="157"/>
                    </a:lnTo>
                    <a:close/>
                  </a:path>
                </a:pathLst>
              </a:custGeom>
              <a:solidFill>
                <a:srgbClr val="BF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59" name="Freeform 1908"/>
              <p:cNvSpPr>
                <a:spLocks/>
              </p:cNvSpPr>
              <p:nvPr/>
            </p:nvSpPr>
            <p:spPr bwMode="auto">
              <a:xfrm>
                <a:off x="302" y="1459"/>
                <a:ext cx="239" cy="82"/>
              </a:xfrm>
              <a:custGeom>
                <a:avLst/>
                <a:gdLst>
                  <a:gd name="T0" fmla="*/ 0 w 479"/>
                  <a:gd name="T1" fmla="*/ 1 h 163"/>
                  <a:gd name="T2" fmla="*/ 0 w 479"/>
                  <a:gd name="T3" fmla="*/ 1 h 163"/>
                  <a:gd name="T4" fmla="*/ 0 w 479"/>
                  <a:gd name="T5" fmla="*/ 1 h 163"/>
                  <a:gd name="T6" fmla="*/ 0 w 479"/>
                  <a:gd name="T7" fmla="*/ 0 h 163"/>
                  <a:gd name="T8" fmla="*/ 0 w 479"/>
                  <a:gd name="T9" fmla="*/ 1 h 163"/>
                  <a:gd name="T10" fmla="*/ 0 60000 65536"/>
                  <a:gd name="T11" fmla="*/ 0 60000 65536"/>
                  <a:gd name="T12" fmla="*/ 0 60000 65536"/>
                  <a:gd name="T13" fmla="*/ 0 60000 65536"/>
                  <a:gd name="T14" fmla="*/ 0 60000 65536"/>
                  <a:gd name="T15" fmla="*/ 0 w 479"/>
                  <a:gd name="T16" fmla="*/ 0 h 163"/>
                  <a:gd name="T17" fmla="*/ 479 w 479"/>
                  <a:gd name="T18" fmla="*/ 163 h 163"/>
                </a:gdLst>
                <a:ahLst/>
                <a:cxnLst>
                  <a:cxn ang="T10">
                    <a:pos x="T0" y="T1"/>
                  </a:cxn>
                  <a:cxn ang="T11">
                    <a:pos x="T2" y="T3"/>
                  </a:cxn>
                  <a:cxn ang="T12">
                    <a:pos x="T4" y="T5"/>
                  </a:cxn>
                  <a:cxn ang="T13">
                    <a:pos x="T6" y="T7"/>
                  </a:cxn>
                  <a:cxn ang="T14">
                    <a:pos x="T8" y="T9"/>
                  </a:cxn>
                </a:cxnLst>
                <a:rect l="T15" t="T16" r="T17" b="T18"/>
                <a:pathLst>
                  <a:path w="479" h="163">
                    <a:moveTo>
                      <a:pt x="477" y="158"/>
                    </a:moveTo>
                    <a:lnTo>
                      <a:pt x="479" y="163"/>
                    </a:lnTo>
                    <a:lnTo>
                      <a:pt x="4" y="3"/>
                    </a:lnTo>
                    <a:lnTo>
                      <a:pt x="0" y="0"/>
                    </a:lnTo>
                    <a:lnTo>
                      <a:pt x="477" y="158"/>
                    </a:lnTo>
                    <a:close/>
                  </a:path>
                </a:pathLst>
              </a:custGeom>
              <a:solidFill>
                <a:srgbClr val="B9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60" name="Freeform 1909"/>
              <p:cNvSpPr>
                <a:spLocks/>
              </p:cNvSpPr>
              <p:nvPr/>
            </p:nvSpPr>
            <p:spPr bwMode="auto">
              <a:xfrm>
                <a:off x="303" y="1461"/>
                <a:ext cx="242" cy="83"/>
              </a:xfrm>
              <a:custGeom>
                <a:avLst/>
                <a:gdLst>
                  <a:gd name="T0" fmla="*/ 1 w 483"/>
                  <a:gd name="T1" fmla="*/ 1 h 166"/>
                  <a:gd name="T2" fmla="*/ 1 w 483"/>
                  <a:gd name="T3" fmla="*/ 1 h 166"/>
                  <a:gd name="T4" fmla="*/ 1 w 483"/>
                  <a:gd name="T5" fmla="*/ 1 h 166"/>
                  <a:gd name="T6" fmla="*/ 0 w 483"/>
                  <a:gd name="T7" fmla="*/ 0 h 166"/>
                  <a:gd name="T8" fmla="*/ 1 w 483"/>
                  <a:gd name="T9" fmla="*/ 1 h 166"/>
                  <a:gd name="T10" fmla="*/ 0 60000 65536"/>
                  <a:gd name="T11" fmla="*/ 0 60000 65536"/>
                  <a:gd name="T12" fmla="*/ 0 60000 65536"/>
                  <a:gd name="T13" fmla="*/ 0 60000 65536"/>
                  <a:gd name="T14" fmla="*/ 0 60000 65536"/>
                  <a:gd name="T15" fmla="*/ 0 w 483"/>
                  <a:gd name="T16" fmla="*/ 0 h 166"/>
                  <a:gd name="T17" fmla="*/ 483 w 483"/>
                  <a:gd name="T18" fmla="*/ 166 h 166"/>
                </a:gdLst>
                <a:ahLst/>
                <a:cxnLst>
                  <a:cxn ang="T10">
                    <a:pos x="T0" y="T1"/>
                  </a:cxn>
                  <a:cxn ang="T11">
                    <a:pos x="T2" y="T3"/>
                  </a:cxn>
                  <a:cxn ang="T12">
                    <a:pos x="T4" y="T5"/>
                  </a:cxn>
                  <a:cxn ang="T13">
                    <a:pos x="T6" y="T7"/>
                  </a:cxn>
                  <a:cxn ang="T14">
                    <a:pos x="T8" y="T9"/>
                  </a:cxn>
                </a:cxnLst>
                <a:rect l="T15" t="T16" r="T17" b="T18"/>
                <a:pathLst>
                  <a:path w="483" h="166">
                    <a:moveTo>
                      <a:pt x="475" y="160"/>
                    </a:moveTo>
                    <a:lnTo>
                      <a:pt x="483" y="166"/>
                    </a:lnTo>
                    <a:lnTo>
                      <a:pt x="8" y="7"/>
                    </a:lnTo>
                    <a:lnTo>
                      <a:pt x="0" y="0"/>
                    </a:lnTo>
                    <a:lnTo>
                      <a:pt x="475" y="160"/>
                    </a:lnTo>
                    <a:close/>
                  </a:path>
                </a:pathLst>
              </a:custGeom>
              <a:solidFill>
                <a:srgbClr val="B3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61" name="Freeform 1910"/>
              <p:cNvSpPr>
                <a:spLocks/>
              </p:cNvSpPr>
              <p:nvPr/>
            </p:nvSpPr>
            <p:spPr bwMode="auto">
              <a:xfrm>
                <a:off x="308" y="1464"/>
                <a:ext cx="242" cy="83"/>
              </a:xfrm>
              <a:custGeom>
                <a:avLst/>
                <a:gdLst>
                  <a:gd name="T0" fmla="*/ 0 w 485"/>
                  <a:gd name="T1" fmla="*/ 1 h 164"/>
                  <a:gd name="T2" fmla="*/ 0 w 485"/>
                  <a:gd name="T3" fmla="*/ 1 h 164"/>
                  <a:gd name="T4" fmla="*/ 0 w 485"/>
                  <a:gd name="T5" fmla="*/ 1 h 164"/>
                  <a:gd name="T6" fmla="*/ 0 w 485"/>
                  <a:gd name="T7" fmla="*/ 0 h 164"/>
                  <a:gd name="T8" fmla="*/ 0 w 485"/>
                  <a:gd name="T9" fmla="*/ 1 h 164"/>
                  <a:gd name="T10" fmla="*/ 0 60000 65536"/>
                  <a:gd name="T11" fmla="*/ 0 60000 65536"/>
                  <a:gd name="T12" fmla="*/ 0 60000 65536"/>
                  <a:gd name="T13" fmla="*/ 0 60000 65536"/>
                  <a:gd name="T14" fmla="*/ 0 60000 65536"/>
                  <a:gd name="T15" fmla="*/ 0 w 485"/>
                  <a:gd name="T16" fmla="*/ 0 h 164"/>
                  <a:gd name="T17" fmla="*/ 485 w 485"/>
                  <a:gd name="T18" fmla="*/ 164 h 164"/>
                </a:gdLst>
                <a:ahLst/>
                <a:cxnLst>
                  <a:cxn ang="T10">
                    <a:pos x="T0" y="T1"/>
                  </a:cxn>
                  <a:cxn ang="T11">
                    <a:pos x="T2" y="T3"/>
                  </a:cxn>
                  <a:cxn ang="T12">
                    <a:pos x="T4" y="T5"/>
                  </a:cxn>
                  <a:cxn ang="T13">
                    <a:pos x="T6" y="T7"/>
                  </a:cxn>
                  <a:cxn ang="T14">
                    <a:pos x="T8" y="T9"/>
                  </a:cxn>
                </a:cxnLst>
                <a:rect l="T15" t="T16" r="T17" b="T18"/>
                <a:pathLst>
                  <a:path w="485" h="164">
                    <a:moveTo>
                      <a:pt x="475" y="159"/>
                    </a:moveTo>
                    <a:lnTo>
                      <a:pt x="485" y="164"/>
                    </a:lnTo>
                    <a:lnTo>
                      <a:pt x="10" y="5"/>
                    </a:lnTo>
                    <a:lnTo>
                      <a:pt x="0" y="0"/>
                    </a:lnTo>
                    <a:lnTo>
                      <a:pt x="475" y="159"/>
                    </a:lnTo>
                    <a:close/>
                  </a:path>
                </a:pathLst>
              </a:custGeom>
              <a:solidFill>
                <a:srgbClr val="9F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62" name="Freeform 1911"/>
              <p:cNvSpPr>
                <a:spLocks/>
              </p:cNvSpPr>
              <p:nvPr/>
            </p:nvSpPr>
            <p:spPr bwMode="auto">
              <a:xfrm>
                <a:off x="332" y="1385"/>
                <a:ext cx="244" cy="75"/>
              </a:xfrm>
              <a:custGeom>
                <a:avLst/>
                <a:gdLst>
                  <a:gd name="T0" fmla="*/ 0 w 489"/>
                  <a:gd name="T1" fmla="*/ 0 h 152"/>
                  <a:gd name="T2" fmla="*/ 0 w 489"/>
                  <a:gd name="T3" fmla="*/ 0 h 152"/>
                  <a:gd name="T4" fmla="*/ 0 w 489"/>
                  <a:gd name="T5" fmla="*/ 0 h 152"/>
                  <a:gd name="T6" fmla="*/ 0 w 489"/>
                  <a:gd name="T7" fmla="*/ 0 h 152"/>
                  <a:gd name="T8" fmla="*/ 0 w 489"/>
                  <a:gd name="T9" fmla="*/ 0 h 152"/>
                  <a:gd name="T10" fmla="*/ 0 60000 65536"/>
                  <a:gd name="T11" fmla="*/ 0 60000 65536"/>
                  <a:gd name="T12" fmla="*/ 0 60000 65536"/>
                  <a:gd name="T13" fmla="*/ 0 60000 65536"/>
                  <a:gd name="T14" fmla="*/ 0 60000 65536"/>
                  <a:gd name="T15" fmla="*/ 0 w 489"/>
                  <a:gd name="T16" fmla="*/ 0 h 152"/>
                  <a:gd name="T17" fmla="*/ 489 w 489"/>
                  <a:gd name="T18" fmla="*/ 152 h 152"/>
                </a:gdLst>
                <a:ahLst/>
                <a:cxnLst>
                  <a:cxn ang="T10">
                    <a:pos x="T0" y="T1"/>
                  </a:cxn>
                  <a:cxn ang="T11">
                    <a:pos x="T2" y="T3"/>
                  </a:cxn>
                  <a:cxn ang="T12">
                    <a:pos x="T4" y="T5"/>
                  </a:cxn>
                  <a:cxn ang="T13">
                    <a:pos x="T6" y="T7"/>
                  </a:cxn>
                  <a:cxn ang="T14">
                    <a:pos x="T8" y="T9"/>
                  </a:cxn>
                </a:cxnLst>
                <a:rect l="T15" t="T16" r="T17" b="T18"/>
                <a:pathLst>
                  <a:path w="489" h="152">
                    <a:moveTo>
                      <a:pt x="489" y="152"/>
                    </a:moveTo>
                    <a:lnTo>
                      <a:pt x="477" y="150"/>
                    </a:lnTo>
                    <a:lnTo>
                      <a:pt x="0" y="0"/>
                    </a:lnTo>
                    <a:lnTo>
                      <a:pt x="12" y="2"/>
                    </a:lnTo>
                    <a:lnTo>
                      <a:pt x="489" y="152"/>
                    </a:lnTo>
                    <a:close/>
                  </a:path>
                </a:pathLst>
              </a:custGeom>
              <a:solidFill>
                <a:srgbClr val="743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63" name="Freeform 1912"/>
              <p:cNvSpPr>
                <a:spLocks/>
              </p:cNvSpPr>
              <p:nvPr/>
            </p:nvSpPr>
            <p:spPr bwMode="auto">
              <a:xfrm>
                <a:off x="326" y="1385"/>
                <a:ext cx="244" cy="75"/>
              </a:xfrm>
              <a:custGeom>
                <a:avLst/>
                <a:gdLst>
                  <a:gd name="T0" fmla="*/ 1 w 488"/>
                  <a:gd name="T1" fmla="*/ 0 h 152"/>
                  <a:gd name="T2" fmla="*/ 1 w 488"/>
                  <a:gd name="T3" fmla="*/ 0 h 152"/>
                  <a:gd name="T4" fmla="*/ 0 w 488"/>
                  <a:gd name="T5" fmla="*/ 0 h 152"/>
                  <a:gd name="T6" fmla="*/ 1 w 488"/>
                  <a:gd name="T7" fmla="*/ 0 h 152"/>
                  <a:gd name="T8" fmla="*/ 1 w 488"/>
                  <a:gd name="T9" fmla="*/ 0 h 152"/>
                  <a:gd name="T10" fmla="*/ 0 60000 65536"/>
                  <a:gd name="T11" fmla="*/ 0 60000 65536"/>
                  <a:gd name="T12" fmla="*/ 0 60000 65536"/>
                  <a:gd name="T13" fmla="*/ 0 60000 65536"/>
                  <a:gd name="T14" fmla="*/ 0 60000 65536"/>
                  <a:gd name="T15" fmla="*/ 0 w 488"/>
                  <a:gd name="T16" fmla="*/ 0 h 152"/>
                  <a:gd name="T17" fmla="*/ 488 w 488"/>
                  <a:gd name="T18" fmla="*/ 152 h 152"/>
                </a:gdLst>
                <a:ahLst/>
                <a:cxnLst>
                  <a:cxn ang="T10">
                    <a:pos x="T0" y="T1"/>
                  </a:cxn>
                  <a:cxn ang="T11">
                    <a:pos x="T2" y="T3"/>
                  </a:cxn>
                  <a:cxn ang="T12">
                    <a:pos x="T4" y="T5"/>
                  </a:cxn>
                  <a:cxn ang="T13">
                    <a:pos x="T6" y="T7"/>
                  </a:cxn>
                  <a:cxn ang="T14">
                    <a:pos x="T8" y="T9"/>
                  </a:cxn>
                </a:cxnLst>
                <a:rect l="T15" t="T16" r="T17" b="T18"/>
                <a:pathLst>
                  <a:path w="488" h="152">
                    <a:moveTo>
                      <a:pt x="488" y="150"/>
                    </a:moveTo>
                    <a:lnTo>
                      <a:pt x="477" y="152"/>
                    </a:lnTo>
                    <a:lnTo>
                      <a:pt x="0" y="2"/>
                    </a:lnTo>
                    <a:lnTo>
                      <a:pt x="11" y="0"/>
                    </a:lnTo>
                    <a:lnTo>
                      <a:pt x="488" y="15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64" name="Freeform 1913"/>
              <p:cNvSpPr>
                <a:spLocks/>
              </p:cNvSpPr>
              <p:nvPr/>
            </p:nvSpPr>
            <p:spPr bwMode="auto">
              <a:xfrm>
                <a:off x="328" y="1385"/>
                <a:ext cx="242" cy="75"/>
              </a:xfrm>
              <a:custGeom>
                <a:avLst/>
                <a:gdLst>
                  <a:gd name="T0" fmla="*/ 1 w 483"/>
                  <a:gd name="T1" fmla="*/ 0 h 152"/>
                  <a:gd name="T2" fmla="*/ 1 w 483"/>
                  <a:gd name="T3" fmla="*/ 0 h 152"/>
                  <a:gd name="T4" fmla="*/ 0 w 483"/>
                  <a:gd name="T5" fmla="*/ 0 h 152"/>
                  <a:gd name="T6" fmla="*/ 1 w 483"/>
                  <a:gd name="T7" fmla="*/ 0 h 152"/>
                  <a:gd name="T8" fmla="*/ 1 w 483"/>
                  <a:gd name="T9" fmla="*/ 0 h 152"/>
                  <a:gd name="T10" fmla="*/ 0 60000 65536"/>
                  <a:gd name="T11" fmla="*/ 0 60000 65536"/>
                  <a:gd name="T12" fmla="*/ 0 60000 65536"/>
                  <a:gd name="T13" fmla="*/ 0 60000 65536"/>
                  <a:gd name="T14" fmla="*/ 0 60000 65536"/>
                  <a:gd name="T15" fmla="*/ 0 w 483"/>
                  <a:gd name="T16" fmla="*/ 0 h 152"/>
                  <a:gd name="T17" fmla="*/ 483 w 483"/>
                  <a:gd name="T18" fmla="*/ 152 h 152"/>
                </a:gdLst>
                <a:ahLst/>
                <a:cxnLst>
                  <a:cxn ang="T10">
                    <a:pos x="T0" y="T1"/>
                  </a:cxn>
                  <a:cxn ang="T11">
                    <a:pos x="T2" y="T3"/>
                  </a:cxn>
                  <a:cxn ang="T12">
                    <a:pos x="T4" y="T5"/>
                  </a:cxn>
                  <a:cxn ang="T13">
                    <a:pos x="T6" y="T7"/>
                  </a:cxn>
                  <a:cxn ang="T14">
                    <a:pos x="T8" y="T9"/>
                  </a:cxn>
                </a:cxnLst>
                <a:rect l="T15" t="T16" r="T17" b="T18"/>
                <a:pathLst>
                  <a:path w="483" h="152">
                    <a:moveTo>
                      <a:pt x="483" y="150"/>
                    </a:moveTo>
                    <a:lnTo>
                      <a:pt x="478" y="152"/>
                    </a:lnTo>
                    <a:lnTo>
                      <a:pt x="0" y="0"/>
                    </a:lnTo>
                    <a:lnTo>
                      <a:pt x="6" y="0"/>
                    </a:lnTo>
                    <a:lnTo>
                      <a:pt x="483" y="15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65" name="Freeform 1914"/>
              <p:cNvSpPr>
                <a:spLocks/>
              </p:cNvSpPr>
              <p:nvPr/>
            </p:nvSpPr>
            <p:spPr bwMode="auto">
              <a:xfrm>
                <a:off x="326" y="1385"/>
                <a:ext cx="242" cy="75"/>
              </a:xfrm>
              <a:custGeom>
                <a:avLst/>
                <a:gdLst>
                  <a:gd name="T0" fmla="*/ 1 w 483"/>
                  <a:gd name="T1" fmla="*/ 0 h 152"/>
                  <a:gd name="T2" fmla="*/ 1 w 483"/>
                  <a:gd name="T3" fmla="*/ 0 h 152"/>
                  <a:gd name="T4" fmla="*/ 0 w 483"/>
                  <a:gd name="T5" fmla="*/ 0 h 152"/>
                  <a:gd name="T6" fmla="*/ 1 w 483"/>
                  <a:gd name="T7" fmla="*/ 0 h 152"/>
                  <a:gd name="T8" fmla="*/ 1 w 483"/>
                  <a:gd name="T9" fmla="*/ 0 h 152"/>
                  <a:gd name="T10" fmla="*/ 0 60000 65536"/>
                  <a:gd name="T11" fmla="*/ 0 60000 65536"/>
                  <a:gd name="T12" fmla="*/ 0 60000 65536"/>
                  <a:gd name="T13" fmla="*/ 0 60000 65536"/>
                  <a:gd name="T14" fmla="*/ 0 60000 65536"/>
                  <a:gd name="T15" fmla="*/ 0 w 483"/>
                  <a:gd name="T16" fmla="*/ 0 h 152"/>
                  <a:gd name="T17" fmla="*/ 483 w 483"/>
                  <a:gd name="T18" fmla="*/ 152 h 152"/>
                </a:gdLst>
                <a:ahLst/>
                <a:cxnLst>
                  <a:cxn ang="T10">
                    <a:pos x="T0" y="T1"/>
                  </a:cxn>
                  <a:cxn ang="T11">
                    <a:pos x="T2" y="T3"/>
                  </a:cxn>
                  <a:cxn ang="T12">
                    <a:pos x="T4" y="T5"/>
                  </a:cxn>
                  <a:cxn ang="T13">
                    <a:pos x="T6" y="T7"/>
                  </a:cxn>
                  <a:cxn ang="T14">
                    <a:pos x="T8" y="T9"/>
                  </a:cxn>
                </a:cxnLst>
                <a:rect l="T15" t="T16" r="T17" b="T18"/>
                <a:pathLst>
                  <a:path w="483" h="152">
                    <a:moveTo>
                      <a:pt x="483" y="152"/>
                    </a:moveTo>
                    <a:lnTo>
                      <a:pt x="477" y="152"/>
                    </a:lnTo>
                    <a:lnTo>
                      <a:pt x="0" y="2"/>
                    </a:lnTo>
                    <a:lnTo>
                      <a:pt x="5" y="0"/>
                    </a:lnTo>
                    <a:lnTo>
                      <a:pt x="483" y="152"/>
                    </a:lnTo>
                    <a:close/>
                  </a:path>
                </a:pathLst>
              </a:custGeom>
              <a:solidFill>
                <a:srgbClr val="8C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766" name="Freeform 1915"/>
              <p:cNvSpPr>
                <a:spLocks/>
              </p:cNvSpPr>
              <p:nvPr/>
            </p:nvSpPr>
            <p:spPr bwMode="auto">
              <a:xfrm>
                <a:off x="533" y="1459"/>
                <a:ext cx="60" cy="89"/>
              </a:xfrm>
              <a:custGeom>
                <a:avLst/>
                <a:gdLst>
                  <a:gd name="T0" fmla="*/ 1 w 120"/>
                  <a:gd name="T1" fmla="*/ 1 h 176"/>
                  <a:gd name="T2" fmla="*/ 1 w 120"/>
                  <a:gd name="T3" fmla="*/ 1 h 176"/>
                  <a:gd name="T4" fmla="*/ 1 w 120"/>
                  <a:gd name="T5" fmla="*/ 1 h 176"/>
                  <a:gd name="T6" fmla="*/ 1 w 120"/>
                  <a:gd name="T7" fmla="*/ 1 h 176"/>
                  <a:gd name="T8" fmla="*/ 1 w 120"/>
                  <a:gd name="T9" fmla="*/ 1 h 176"/>
                  <a:gd name="T10" fmla="*/ 1 w 120"/>
                  <a:gd name="T11" fmla="*/ 1 h 176"/>
                  <a:gd name="T12" fmla="*/ 1 w 120"/>
                  <a:gd name="T13" fmla="*/ 1 h 176"/>
                  <a:gd name="T14" fmla="*/ 1 w 120"/>
                  <a:gd name="T15" fmla="*/ 1 h 176"/>
                  <a:gd name="T16" fmla="*/ 0 w 120"/>
                  <a:gd name="T17" fmla="*/ 1 h 176"/>
                  <a:gd name="T18" fmla="*/ 1 w 120"/>
                  <a:gd name="T19" fmla="*/ 1 h 176"/>
                  <a:gd name="T20" fmla="*/ 1 w 120"/>
                  <a:gd name="T21" fmla="*/ 1 h 176"/>
                  <a:gd name="T22" fmla="*/ 1 w 120"/>
                  <a:gd name="T23" fmla="*/ 1 h 176"/>
                  <a:gd name="T24" fmla="*/ 1 w 120"/>
                  <a:gd name="T25" fmla="*/ 1 h 176"/>
                  <a:gd name="T26" fmla="*/ 1 w 120"/>
                  <a:gd name="T27" fmla="*/ 1 h 176"/>
                  <a:gd name="T28" fmla="*/ 1 w 120"/>
                  <a:gd name="T29" fmla="*/ 1 h 176"/>
                  <a:gd name="T30" fmla="*/ 1 w 120"/>
                  <a:gd name="T31" fmla="*/ 1 h 176"/>
                  <a:gd name="T32" fmla="*/ 1 w 120"/>
                  <a:gd name="T33" fmla="*/ 1 h 176"/>
                  <a:gd name="T34" fmla="*/ 1 w 120"/>
                  <a:gd name="T35" fmla="*/ 1 h 176"/>
                  <a:gd name="T36" fmla="*/ 1 w 120"/>
                  <a:gd name="T37" fmla="*/ 1 h 176"/>
                  <a:gd name="T38" fmla="*/ 1 w 120"/>
                  <a:gd name="T39" fmla="*/ 1 h 176"/>
                  <a:gd name="T40" fmla="*/ 1 w 120"/>
                  <a:gd name="T41" fmla="*/ 1 h 176"/>
                  <a:gd name="T42" fmla="*/ 1 w 120"/>
                  <a:gd name="T43" fmla="*/ 1 h 176"/>
                  <a:gd name="T44" fmla="*/ 1 w 120"/>
                  <a:gd name="T45" fmla="*/ 1 h 176"/>
                  <a:gd name="T46" fmla="*/ 1 w 120"/>
                  <a:gd name="T47" fmla="*/ 1 h 176"/>
                  <a:gd name="T48" fmla="*/ 1 w 120"/>
                  <a:gd name="T49" fmla="*/ 1 h 176"/>
                  <a:gd name="T50" fmla="*/ 1 w 120"/>
                  <a:gd name="T51" fmla="*/ 1 h 176"/>
                  <a:gd name="T52" fmla="*/ 1 w 120"/>
                  <a:gd name="T53" fmla="*/ 1 h 176"/>
                  <a:gd name="T54" fmla="*/ 1 w 120"/>
                  <a:gd name="T55" fmla="*/ 1 h 176"/>
                  <a:gd name="T56" fmla="*/ 1 w 120"/>
                  <a:gd name="T57" fmla="*/ 1 h 176"/>
                  <a:gd name="T58" fmla="*/ 1 w 120"/>
                  <a:gd name="T59" fmla="*/ 1 h 176"/>
                  <a:gd name="T60" fmla="*/ 1 w 120"/>
                  <a:gd name="T61" fmla="*/ 1 h 176"/>
                  <a:gd name="T62" fmla="*/ 1 w 120"/>
                  <a:gd name="T63" fmla="*/ 0 h 176"/>
                  <a:gd name="T64" fmla="*/ 1 w 120"/>
                  <a:gd name="T65" fmla="*/ 1 h 1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0"/>
                  <a:gd name="T100" fmla="*/ 0 h 176"/>
                  <a:gd name="T101" fmla="*/ 120 w 120"/>
                  <a:gd name="T102" fmla="*/ 176 h 1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0" h="176">
                    <a:moveTo>
                      <a:pt x="64" y="2"/>
                    </a:moveTo>
                    <a:lnTo>
                      <a:pt x="52" y="7"/>
                    </a:lnTo>
                    <a:lnTo>
                      <a:pt x="40" y="15"/>
                    </a:lnTo>
                    <a:lnTo>
                      <a:pt x="29" y="27"/>
                    </a:lnTo>
                    <a:lnTo>
                      <a:pt x="20" y="40"/>
                    </a:lnTo>
                    <a:lnTo>
                      <a:pt x="12" y="55"/>
                    </a:lnTo>
                    <a:lnTo>
                      <a:pt x="7" y="71"/>
                    </a:lnTo>
                    <a:lnTo>
                      <a:pt x="2" y="88"/>
                    </a:lnTo>
                    <a:lnTo>
                      <a:pt x="0" y="106"/>
                    </a:lnTo>
                    <a:lnTo>
                      <a:pt x="2" y="123"/>
                    </a:lnTo>
                    <a:lnTo>
                      <a:pt x="5" y="138"/>
                    </a:lnTo>
                    <a:lnTo>
                      <a:pt x="10" y="151"/>
                    </a:lnTo>
                    <a:lnTo>
                      <a:pt x="17" y="163"/>
                    </a:lnTo>
                    <a:lnTo>
                      <a:pt x="25" y="169"/>
                    </a:lnTo>
                    <a:lnTo>
                      <a:pt x="35" y="174"/>
                    </a:lnTo>
                    <a:lnTo>
                      <a:pt x="47" y="176"/>
                    </a:lnTo>
                    <a:lnTo>
                      <a:pt x="59" y="174"/>
                    </a:lnTo>
                    <a:lnTo>
                      <a:pt x="70" y="168"/>
                    </a:lnTo>
                    <a:lnTo>
                      <a:pt x="82" y="159"/>
                    </a:lnTo>
                    <a:lnTo>
                      <a:pt x="92" y="149"/>
                    </a:lnTo>
                    <a:lnTo>
                      <a:pt x="102" y="136"/>
                    </a:lnTo>
                    <a:lnTo>
                      <a:pt x="108" y="121"/>
                    </a:lnTo>
                    <a:lnTo>
                      <a:pt x="115" y="105"/>
                    </a:lnTo>
                    <a:lnTo>
                      <a:pt x="118" y="88"/>
                    </a:lnTo>
                    <a:lnTo>
                      <a:pt x="120" y="70"/>
                    </a:lnTo>
                    <a:lnTo>
                      <a:pt x="120" y="53"/>
                    </a:lnTo>
                    <a:lnTo>
                      <a:pt x="117" y="38"/>
                    </a:lnTo>
                    <a:lnTo>
                      <a:pt x="112" y="25"/>
                    </a:lnTo>
                    <a:lnTo>
                      <a:pt x="105" y="15"/>
                    </a:lnTo>
                    <a:lnTo>
                      <a:pt x="97" y="7"/>
                    </a:lnTo>
                    <a:lnTo>
                      <a:pt x="87" y="2"/>
                    </a:lnTo>
                    <a:lnTo>
                      <a:pt x="75" y="0"/>
                    </a:lnTo>
                    <a:lnTo>
                      <a:pt x="64" y="2"/>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sp>
          <p:nvSpPr>
            <p:cNvPr id="46109" name="Freeform 1916"/>
            <p:cNvSpPr>
              <a:spLocks/>
            </p:cNvSpPr>
            <p:nvPr/>
          </p:nvSpPr>
          <p:spPr bwMode="auto">
            <a:xfrm>
              <a:off x="2506" y="1901"/>
              <a:ext cx="1000" cy="280"/>
            </a:xfrm>
            <a:custGeom>
              <a:avLst/>
              <a:gdLst>
                <a:gd name="T0" fmla="*/ 1 w 2000"/>
                <a:gd name="T1" fmla="*/ 0 h 562"/>
                <a:gd name="T2" fmla="*/ 0 w 2000"/>
                <a:gd name="T3" fmla="*/ 0 h 562"/>
                <a:gd name="T4" fmla="*/ 4 w 2000"/>
                <a:gd name="T5" fmla="*/ 1 h 562"/>
                <a:gd name="T6" fmla="*/ 4 w 2000"/>
                <a:gd name="T7" fmla="*/ 1 h 562"/>
                <a:gd name="T8" fmla="*/ 1 w 2000"/>
                <a:gd name="T9" fmla="*/ 0 h 562"/>
                <a:gd name="T10" fmla="*/ 0 60000 65536"/>
                <a:gd name="T11" fmla="*/ 0 60000 65536"/>
                <a:gd name="T12" fmla="*/ 0 60000 65536"/>
                <a:gd name="T13" fmla="*/ 0 60000 65536"/>
                <a:gd name="T14" fmla="*/ 0 60000 65536"/>
                <a:gd name="T15" fmla="*/ 0 w 2000"/>
                <a:gd name="T16" fmla="*/ 0 h 562"/>
                <a:gd name="T17" fmla="*/ 2000 w 2000"/>
                <a:gd name="T18" fmla="*/ 562 h 562"/>
              </a:gdLst>
              <a:ahLst/>
              <a:cxnLst>
                <a:cxn ang="T10">
                  <a:pos x="T0" y="T1"/>
                </a:cxn>
                <a:cxn ang="T11">
                  <a:pos x="T2" y="T3"/>
                </a:cxn>
                <a:cxn ang="T12">
                  <a:pos x="T4" y="T5"/>
                </a:cxn>
                <a:cxn ang="T13">
                  <a:pos x="T6" y="T7"/>
                </a:cxn>
                <a:cxn ang="T14">
                  <a:pos x="T8" y="T9"/>
                </a:cxn>
              </a:cxnLst>
              <a:rect l="T15" t="T16" r="T17" b="T18"/>
              <a:pathLst>
                <a:path w="2000" h="562">
                  <a:moveTo>
                    <a:pt x="10" y="0"/>
                  </a:moveTo>
                  <a:lnTo>
                    <a:pt x="0" y="38"/>
                  </a:lnTo>
                  <a:lnTo>
                    <a:pt x="1990" y="562"/>
                  </a:lnTo>
                  <a:lnTo>
                    <a:pt x="2000" y="524"/>
                  </a:lnTo>
                  <a:lnTo>
                    <a:pt x="10" y="0"/>
                  </a:ln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nvGrpSpPr>
            <p:cNvPr id="46110" name="Group 1917"/>
            <p:cNvGrpSpPr>
              <a:grpSpLocks/>
            </p:cNvGrpSpPr>
            <p:nvPr/>
          </p:nvGrpSpPr>
          <p:grpSpPr bwMode="auto">
            <a:xfrm>
              <a:off x="550" y="1482"/>
              <a:ext cx="209" cy="104"/>
              <a:chOff x="550" y="1482"/>
              <a:chExt cx="209" cy="104"/>
            </a:xfrm>
          </p:grpSpPr>
          <p:sp>
            <p:nvSpPr>
              <p:cNvPr id="47651" name="Freeform 1918"/>
              <p:cNvSpPr>
                <a:spLocks/>
              </p:cNvSpPr>
              <p:nvPr/>
            </p:nvSpPr>
            <p:spPr bwMode="auto">
              <a:xfrm>
                <a:off x="564" y="1483"/>
                <a:ext cx="177" cy="56"/>
              </a:xfrm>
              <a:custGeom>
                <a:avLst/>
                <a:gdLst>
                  <a:gd name="T0" fmla="*/ 1 w 353"/>
                  <a:gd name="T1" fmla="*/ 0 h 113"/>
                  <a:gd name="T2" fmla="*/ 1 w 353"/>
                  <a:gd name="T3" fmla="*/ 0 h 113"/>
                  <a:gd name="T4" fmla="*/ 0 w 353"/>
                  <a:gd name="T5" fmla="*/ 0 h 113"/>
                  <a:gd name="T6" fmla="*/ 1 w 353"/>
                  <a:gd name="T7" fmla="*/ 0 h 113"/>
                  <a:gd name="T8" fmla="*/ 1 w 353"/>
                  <a:gd name="T9" fmla="*/ 0 h 113"/>
                  <a:gd name="T10" fmla="*/ 0 60000 65536"/>
                  <a:gd name="T11" fmla="*/ 0 60000 65536"/>
                  <a:gd name="T12" fmla="*/ 0 60000 65536"/>
                  <a:gd name="T13" fmla="*/ 0 60000 65536"/>
                  <a:gd name="T14" fmla="*/ 0 60000 65536"/>
                  <a:gd name="T15" fmla="*/ 0 w 353"/>
                  <a:gd name="T16" fmla="*/ 0 h 113"/>
                  <a:gd name="T17" fmla="*/ 353 w 353"/>
                  <a:gd name="T18" fmla="*/ 113 h 113"/>
                </a:gdLst>
                <a:ahLst/>
                <a:cxnLst>
                  <a:cxn ang="T10">
                    <a:pos x="T0" y="T1"/>
                  </a:cxn>
                  <a:cxn ang="T11">
                    <a:pos x="T2" y="T3"/>
                  </a:cxn>
                  <a:cxn ang="T12">
                    <a:pos x="T4" y="T5"/>
                  </a:cxn>
                  <a:cxn ang="T13">
                    <a:pos x="T6" y="T7"/>
                  </a:cxn>
                  <a:cxn ang="T14">
                    <a:pos x="T8" y="T9"/>
                  </a:cxn>
                </a:cxnLst>
                <a:rect l="T15" t="T16" r="T17" b="T18"/>
                <a:pathLst>
                  <a:path w="353" h="113">
                    <a:moveTo>
                      <a:pt x="353" y="110"/>
                    </a:moveTo>
                    <a:lnTo>
                      <a:pt x="347" y="113"/>
                    </a:lnTo>
                    <a:lnTo>
                      <a:pt x="0" y="4"/>
                    </a:lnTo>
                    <a:lnTo>
                      <a:pt x="6" y="0"/>
                    </a:lnTo>
                    <a:lnTo>
                      <a:pt x="353" y="110"/>
                    </a:lnTo>
                    <a:close/>
                  </a:path>
                </a:pathLst>
              </a:custGeom>
              <a:solidFill>
                <a:srgbClr val="98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52" name="Freeform 1919"/>
              <p:cNvSpPr>
                <a:spLocks/>
              </p:cNvSpPr>
              <p:nvPr/>
            </p:nvSpPr>
            <p:spPr bwMode="auto">
              <a:xfrm>
                <a:off x="566" y="1483"/>
                <a:ext cx="175" cy="55"/>
              </a:xfrm>
              <a:custGeom>
                <a:avLst/>
                <a:gdLst>
                  <a:gd name="T0" fmla="*/ 1 w 350"/>
                  <a:gd name="T1" fmla="*/ 0 h 112"/>
                  <a:gd name="T2" fmla="*/ 1 w 350"/>
                  <a:gd name="T3" fmla="*/ 0 h 112"/>
                  <a:gd name="T4" fmla="*/ 0 w 350"/>
                  <a:gd name="T5" fmla="*/ 0 h 112"/>
                  <a:gd name="T6" fmla="*/ 1 w 350"/>
                  <a:gd name="T7" fmla="*/ 0 h 112"/>
                  <a:gd name="T8" fmla="*/ 1 w 350"/>
                  <a:gd name="T9" fmla="*/ 0 h 112"/>
                  <a:gd name="T10" fmla="*/ 0 60000 65536"/>
                  <a:gd name="T11" fmla="*/ 0 60000 65536"/>
                  <a:gd name="T12" fmla="*/ 0 60000 65536"/>
                  <a:gd name="T13" fmla="*/ 0 60000 65536"/>
                  <a:gd name="T14" fmla="*/ 0 60000 65536"/>
                  <a:gd name="T15" fmla="*/ 0 w 350"/>
                  <a:gd name="T16" fmla="*/ 0 h 112"/>
                  <a:gd name="T17" fmla="*/ 350 w 350"/>
                  <a:gd name="T18" fmla="*/ 112 h 112"/>
                </a:gdLst>
                <a:ahLst/>
                <a:cxnLst>
                  <a:cxn ang="T10">
                    <a:pos x="T0" y="T1"/>
                  </a:cxn>
                  <a:cxn ang="T11">
                    <a:pos x="T2" y="T3"/>
                  </a:cxn>
                  <a:cxn ang="T12">
                    <a:pos x="T4" y="T5"/>
                  </a:cxn>
                  <a:cxn ang="T13">
                    <a:pos x="T6" y="T7"/>
                  </a:cxn>
                  <a:cxn ang="T14">
                    <a:pos x="T8" y="T9"/>
                  </a:cxn>
                </a:cxnLst>
                <a:rect l="T15" t="T16" r="T17" b="T18"/>
                <a:pathLst>
                  <a:path w="350" h="112">
                    <a:moveTo>
                      <a:pt x="350" y="110"/>
                    </a:moveTo>
                    <a:lnTo>
                      <a:pt x="347" y="112"/>
                    </a:lnTo>
                    <a:lnTo>
                      <a:pt x="0" y="2"/>
                    </a:lnTo>
                    <a:lnTo>
                      <a:pt x="3" y="0"/>
                    </a:lnTo>
                    <a:lnTo>
                      <a:pt x="350" y="110"/>
                    </a:lnTo>
                    <a:close/>
                  </a:path>
                </a:pathLst>
              </a:custGeom>
              <a:solidFill>
                <a:srgbClr val="98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53" name="Freeform 1920"/>
              <p:cNvSpPr>
                <a:spLocks/>
              </p:cNvSpPr>
              <p:nvPr/>
            </p:nvSpPr>
            <p:spPr bwMode="auto">
              <a:xfrm>
                <a:off x="564" y="1484"/>
                <a:ext cx="176" cy="55"/>
              </a:xfrm>
              <a:custGeom>
                <a:avLst/>
                <a:gdLst>
                  <a:gd name="T0" fmla="*/ 1 w 350"/>
                  <a:gd name="T1" fmla="*/ 0 h 111"/>
                  <a:gd name="T2" fmla="*/ 1 w 350"/>
                  <a:gd name="T3" fmla="*/ 0 h 111"/>
                  <a:gd name="T4" fmla="*/ 0 w 350"/>
                  <a:gd name="T5" fmla="*/ 0 h 111"/>
                  <a:gd name="T6" fmla="*/ 1 w 350"/>
                  <a:gd name="T7" fmla="*/ 0 h 111"/>
                  <a:gd name="T8" fmla="*/ 1 w 350"/>
                  <a:gd name="T9" fmla="*/ 0 h 111"/>
                  <a:gd name="T10" fmla="*/ 0 60000 65536"/>
                  <a:gd name="T11" fmla="*/ 0 60000 65536"/>
                  <a:gd name="T12" fmla="*/ 0 60000 65536"/>
                  <a:gd name="T13" fmla="*/ 0 60000 65536"/>
                  <a:gd name="T14" fmla="*/ 0 60000 65536"/>
                  <a:gd name="T15" fmla="*/ 0 w 350"/>
                  <a:gd name="T16" fmla="*/ 0 h 111"/>
                  <a:gd name="T17" fmla="*/ 350 w 350"/>
                  <a:gd name="T18" fmla="*/ 111 h 111"/>
                </a:gdLst>
                <a:ahLst/>
                <a:cxnLst>
                  <a:cxn ang="T10">
                    <a:pos x="T0" y="T1"/>
                  </a:cxn>
                  <a:cxn ang="T11">
                    <a:pos x="T2" y="T3"/>
                  </a:cxn>
                  <a:cxn ang="T12">
                    <a:pos x="T4" y="T5"/>
                  </a:cxn>
                  <a:cxn ang="T13">
                    <a:pos x="T6" y="T7"/>
                  </a:cxn>
                  <a:cxn ang="T14">
                    <a:pos x="T8" y="T9"/>
                  </a:cxn>
                </a:cxnLst>
                <a:rect l="T15" t="T16" r="T17" b="T18"/>
                <a:pathLst>
                  <a:path w="350" h="111">
                    <a:moveTo>
                      <a:pt x="350" y="110"/>
                    </a:moveTo>
                    <a:lnTo>
                      <a:pt x="347" y="111"/>
                    </a:lnTo>
                    <a:lnTo>
                      <a:pt x="0" y="2"/>
                    </a:lnTo>
                    <a:lnTo>
                      <a:pt x="3" y="0"/>
                    </a:lnTo>
                    <a:lnTo>
                      <a:pt x="350" y="110"/>
                    </a:lnTo>
                    <a:close/>
                  </a:path>
                </a:pathLst>
              </a:custGeom>
              <a:solidFill>
                <a:srgbClr val="A2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54" name="Freeform 1921"/>
              <p:cNvSpPr>
                <a:spLocks/>
              </p:cNvSpPr>
              <p:nvPr/>
            </p:nvSpPr>
            <p:spPr bwMode="auto">
              <a:xfrm>
                <a:off x="561" y="1484"/>
                <a:ext cx="177" cy="58"/>
              </a:xfrm>
              <a:custGeom>
                <a:avLst/>
                <a:gdLst>
                  <a:gd name="T0" fmla="*/ 1 w 354"/>
                  <a:gd name="T1" fmla="*/ 1 h 114"/>
                  <a:gd name="T2" fmla="*/ 1 w 354"/>
                  <a:gd name="T3" fmla="*/ 1 h 114"/>
                  <a:gd name="T4" fmla="*/ 0 w 354"/>
                  <a:gd name="T5" fmla="*/ 1 h 114"/>
                  <a:gd name="T6" fmla="*/ 1 w 354"/>
                  <a:gd name="T7" fmla="*/ 0 h 114"/>
                  <a:gd name="T8" fmla="*/ 1 w 354"/>
                  <a:gd name="T9" fmla="*/ 1 h 114"/>
                  <a:gd name="T10" fmla="*/ 0 60000 65536"/>
                  <a:gd name="T11" fmla="*/ 0 60000 65536"/>
                  <a:gd name="T12" fmla="*/ 0 60000 65536"/>
                  <a:gd name="T13" fmla="*/ 0 60000 65536"/>
                  <a:gd name="T14" fmla="*/ 0 60000 65536"/>
                  <a:gd name="T15" fmla="*/ 0 w 354"/>
                  <a:gd name="T16" fmla="*/ 0 h 114"/>
                  <a:gd name="T17" fmla="*/ 354 w 354"/>
                  <a:gd name="T18" fmla="*/ 114 h 114"/>
                </a:gdLst>
                <a:ahLst/>
                <a:cxnLst>
                  <a:cxn ang="T10">
                    <a:pos x="T0" y="T1"/>
                  </a:cxn>
                  <a:cxn ang="T11">
                    <a:pos x="T2" y="T3"/>
                  </a:cxn>
                  <a:cxn ang="T12">
                    <a:pos x="T4" y="T5"/>
                  </a:cxn>
                  <a:cxn ang="T13">
                    <a:pos x="T6" y="T7"/>
                  </a:cxn>
                  <a:cxn ang="T14">
                    <a:pos x="T8" y="T9"/>
                  </a:cxn>
                </a:cxnLst>
                <a:rect l="T15" t="T16" r="T17" b="T18"/>
                <a:pathLst>
                  <a:path w="354" h="114">
                    <a:moveTo>
                      <a:pt x="354" y="109"/>
                    </a:moveTo>
                    <a:lnTo>
                      <a:pt x="347" y="114"/>
                    </a:lnTo>
                    <a:lnTo>
                      <a:pt x="0" y="5"/>
                    </a:lnTo>
                    <a:lnTo>
                      <a:pt x="7" y="0"/>
                    </a:lnTo>
                    <a:lnTo>
                      <a:pt x="354" y="109"/>
                    </a:lnTo>
                    <a:close/>
                  </a:path>
                </a:pathLst>
              </a:custGeom>
              <a:solidFill>
                <a:srgbClr val="AC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55" name="Freeform 1922"/>
              <p:cNvSpPr>
                <a:spLocks/>
              </p:cNvSpPr>
              <p:nvPr/>
            </p:nvSpPr>
            <p:spPr bwMode="auto">
              <a:xfrm>
                <a:off x="563" y="1484"/>
                <a:ext cx="175" cy="56"/>
              </a:xfrm>
              <a:custGeom>
                <a:avLst/>
                <a:gdLst>
                  <a:gd name="T0" fmla="*/ 0 w 351"/>
                  <a:gd name="T1" fmla="*/ 1 h 111"/>
                  <a:gd name="T2" fmla="*/ 0 w 351"/>
                  <a:gd name="T3" fmla="*/ 1 h 111"/>
                  <a:gd name="T4" fmla="*/ 0 w 351"/>
                  <a:gd name="T5" fmla="*/ 1 h 111"/>
                  <a:gd name="T6" fmla="*/ 0 w 351"/>
                  <a:gd name="T7" fmla="*/ 0 h 111"/>
                  <a:gd name="T8" fmla="*/ 0 w 351"/>
                  <a:gd name="T9" fmla="*/ 1 h 111"/>
                  <a:gd name="T10" fmla="*/ 0 60000 65536"/>
                  <a:gd name="T11" fmla="*/ 0 60000 65536"/>
                  <a:gd name="T12" fmla="*/ 0 60000 65536"/>
                  <a:gd name="T13" fmla="*/ 0 60000 65536"/>
                  <a:gd name="T14" fmla="*/ 0 60000 65536"/>
                  <a:gd name="T15" fmla="*/ 0 w 351"/>
                  <a:gd name="T16" fmla="*/ 0 h 111"/>
                  <a:gd name="T17" fmla="*/ 351 w 351"/>
                  <a:gd name="T18" fmla="*/ 111 h 111"/>
                </a:gdLst>
                <a:ahLst/>
                <a:cxnLst>
                  <a:cxn ang="T10">
                    <a:pos x="T0" y="T1"/>
                  </a:cxn>
                  <a:cxn ang="T11">
                    <a:pos x="T2" y="T3"/>
                  </a:cxn>
                  <a:cxn ang="T12">
                    <a:pos x="T4" y="T5"/>
                  </a:cxn>
                  <a:cxn ang="T13">
                    <a:pos x="T6" y="T7"/>
                  </a:cxn>
                  <a:cxn ang="T14">
                    <a:pos x="T8" y="T9"/>
                  </a:cxn>
                </a:cxnLst>
                <a:rect l="T15" t="T16" r="T17" b="T18"/>
                <a:pathLst>
                  <a:path w="351" h="111">
                    <a:moveTo>
                      <a:pt x="351" y="109"/>
                    </a:moveTo>
                    <a:lnTo>
                      <a:pt x="347" y="111"/>
                    </a:lnTo>
                    <a:lnTo>
                      <a:pt x="0" y="1"/>
                    </a:lnTo>
                    <a:lnTo>
                      <a:pt x="4" y="0"/>
                    </a:lnTo>
                    <a:lnTo>
                      <a:pt x="351" y="109"/>
                    </a:lnTo>
                    <a:close/>
                  </a:path>
                </a:pathLst>
              </a:custGeom>
              <a:solidFill>
                <a:srgbClr val="AC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56" name="Freeform 1923"/>
              <p:cNvSpPr>
                <a:spLocks/>
              </p:cNvSpPr>
              <p:nvPr/>
            </p:nvSpPr>
            <p:spPr bwMode="auto">
              <a:xfrm>
                <a:off x="561" y="1485"/>
                <a:ext cx="175" cy="57"/>
              </a:xfrm>
              <a:custGeom>
                <a:avLst/>
                <a:gdLst>
                  <a:gd name="T0" fmla="*/ 1 w 350"/>
                  <a:gd name="T1" fmla="*/ 1 h 113"/>
                  <a:gd name="T2" fmla="*/ 1 w 350"/>
                  <a:gd name="T3" fmla="*/ 1 h 113"/>
                  <a:gd name="T4" fmla="*/ 0 w 350"/>
                  <a:gd name="T5" fmla="*/ 1 h 113"/>
                  <a:gd name="T6" fmla="*/ 1 w 350"/>
                  <a:gd name="T7" fmla="*/ 0 h 113"/>
                  <a:gd name="T8" fmla="*/ 1 w 350"/>
                  <a:gd name="T9" fmla="*/ 1 h 113"/>
                  <a:gd name="T10" fmla="*/ 0 60000 65536"/>
                  <a:gd name="T11" fmla="*/ 0 60000 65536"/>
                  <a:gd name="T12" fmla="*/ 0 60000 65536"/>
                  <a:gd name="T13" fmla="*/ 0 60000 65536"/>
                  <a:gd name="T14" fmla="*/ 0 60000 65536"/>
                  <a:gd name="T15" fmla="*/ 0 w 350"/>
                  <a:gd name="T16" fmla="*/ 0 h 113"/>
                  <a:gd name="T17" fmla="*/ 350 w 350"/>
                  <a:gd name="T18" fmla="*/ 113 h 113"/>
                </a:gdLst>
                <a:ahLst/>
                <a:cxnLst>
                  <a:cxn ang="T10">
                    <a:pos x="T0" y="T1"/>
                  </a:cxn>
                  <a:cxn ang="T11">
                    <a:pos x="T2" y="T3"/>
                  </a:cxn>
                  <a:cxn ang="T12">
                    <a:pos x="T4" y="T5"/>
                  </a:cxn>
                  <a:cxn ang="T13">
                    <a:pos x="T6" y="T7"/>
                  </a:cxn>
                  <a:cxn ang="T14">
                    <a:pos x="T8" y="T9"/>
                  </a:cxn>
                </a:cxnLst>
                <a:rect l="T15" t="T16" r="T17" b="T18"/>
                <a:pathLst>
                  <a:path w="350" h="113">
                    <a:moveTo>
                      <a:pt x="350" y="110"/>
                    </a:moveTo>
                    <a:lnTo>
                      <a:pt x="347" y="113"/>
                    </a:lnTo>
                    <a:lnTo>
                      <a:pt x="0" y="4"/>
                    </a:lnTo>
                    <a:lnTo>
                      <a:pt x="3" y="0"/>
                    </a:lnTo>
                    <a:lnTo>
                      <a:pt x="350" y="110"/>
                    </a:lnTo>
                    <a:close/>
                  </a:path>
                </a:pathLst>
              </a:custGeom>
              <a:solidFill>
                <a:srgbClr val="B55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57" name="Freeform 1924"/>
              <p:cNvSpPr>
                <a:spLocks/>
              </p:cNvSpPr>
              <p:nvPr/>
            </p:nvSpPr>
            <p:spPr bwMode="auto">
              <a:xfrm>
                <a:off x="558" y="1487"/>
                <a:ext cx="177" cy="58"/>
              </a:xfrm>
              <a:custGeom>
                <a:avLst/>
                <a:gdLst>
                  <a:gd name="T0" fmla="*/ 1 w 352"/>
                  <a:gd name="T1" fmla="*/ 1 h 116"/>
                  <a:gd name="T2" fmla="*/ 1 w 352"/>
                  <a:gd name="T3" fmla="*/ 1 h 116"/>
                  <a:gd name="T4" fmla="*/ 0 w 352"/>
                  <a:gd name="T5" fmla="*/ 1 h 116"/>
                  <a:gd name="T6" fmla="*/ 1 w 352"/>
                  <a:gd name="T7" fmla="*/ 0 h 116"/>
                  <a:gd name="T8" fmla="*/ 1 w 352"/>
                  <a:gd name="T9" fmla="*/ 1 h 116"/>
                  <a:gd name="T10" fmla="*/ 0 60000 65536"/>
                  <a:gd name="T11" fmla="*/ 0 60000 65536"/>
                  <a:gd name="T12" fmla="*/ 0 60000 65536"/>
                  <a:gd name="T13" fmla="*/ 0 60000 65536"/>
                  <a:gd name="T14" fmla="*/ 0 60000 65536"/>
                  <a:gd name="T15" fmla="*/ 0 w 352"/>
                  <a:gd name="T16" fmla="*/ 0 h 116"/>
                  <a:gd name="T17" fmla="*/ 352 w 352"/>
                  <a:gd name="T18" fmla="*/ 116 h 116"/>
                </a:gdLst>
                <a:ahLst/>
                <a:cxnLst>
                  <a:cxn ang="T10">
                    <a:pos x="T0" y="T1"/>
                  </a:cxn>
                  <a:cxn ang="T11">
                    <a:pos x="T2" y="T3"/>
                  </a:cxn>
                  <a:cxn ang="T12">
                    <a:pos x="T4" y="T5"/>
                  </a:cxn>
                  <a:cxn ang="T13">
                    <a:pos x="T6" y="T7"/>
                  </a:cxn>
                  <a:cxn ang="T14">
                    <a:pos x="T8" y="T9"/>
                  </a:cxn>
                </a:cxnLst>
                <a:rect l="T15" t="T16" r="T17" b="T18"/>
                <a:pathLst>
                  <a:path w="352" h="116">
                    <a:moveTo>
                      <a:pt x="352" y="109"/>
                    </a:moveTo>
                    <a:lnTo>
                      <a:pt x="346" y="116"/>
                    </a:lnTo>
                    <a:lnTo>
                      <a:pt x="0" y="5"/>
                    </a:lnTo>
                    <a:lnTo>
                      <a:pt x="5" y="0"/>
                    </a:lnTo>
                    <a:lnTo>
                      <a:pt x="352" y="109"/>
                    </a:lnTo>
                    <a:close/>
                  </a:path>
                </a:pathLst>
              </a:custGeom>
              <a:solidFill>
                <a:srgbClr val="BF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58" name="Freeform 1925"/>
              <p:cNvSpPr>
                <a:spLocks/>
              </p:cNvSpPr>
              <p:nvPr/>
            </p:nvSpPr>
            <p:spPr bwMode="auto">
              <a:xfrm>
                <a:off x="560" y="1487"/>
                <a:ext cx="175" cy="56"/>
              </a:xfrm>
              <a:custGeom>
                <a:avLst/>
                <a:gdLst>
                  <a:gd name="T0" fmla="*/ 1 w 349"/>
                  <a:gd name="T1" fmla="*/ 1 h 111"/>
                  <a:gd name="T2" fmla="*/ 1 w 349"/>
                  <a:gd name="T3" fmla="*/ 1 h 111"/>
                  <a:gd name="T4" fmla="*/ 0 w 349"/>
                  <a:gd name="T5" fmla="*/ 1 h 111"/>
                  <a:gd name="T6" fmla="*/ 1 w 349"/>
                  <a:gd name="T7" fmla="*/ 0 h 111"/>
                  <a:gd name="T8" fmla="*/ 1 w 349"/>
                  <a:gd name="T9" fmla="*/ 1 h 111"/>
                  <a:gd name="T10" fmla="*/ 0 60000 65536"/>
                  <a:gd name="T11" fmla="*/ 0 60000 65536"/>
                  <a:gd name="T12" fmla="*/ 0 60000 65536"/>
                  <a:gd name="T13" fmla="*/ 0 60000 65536"/>
                  <a:gd name="T14" fmla="*/ 0 60000 65536"/>
                  <a:gd name="T15" fmla="*/ 0 w 349"/>
                  <a:gd name="T16" fmla="*/ 0 h 111"/>
                  <a:gd name="T17" fmla="*/ 349 w 349"/>
                  <a:gd name="T18" fmla="*/ 111 h 111"/>
                </a:gdLst>
                <a:ahLst/>
                <a:cxnLst>
                  <a:cxn ang="T10">
                    <a:pos x="T0" y="T1"/>
                  </a:cxn>
                  <a:cxn ang="T11">
                    <a:pos x="T2" y="T3"/>
                  </a:cxn>
                  <a:cxn ang="T12">
                    <a:pos x="T4" y="T5"/>
                  </a:cxn>
                  <a:cxn ang="T13">
                    <a:pos x="T6" y="T7"/>
                  </a:cxn>
                  <a:cxn ang="T14">
                    <a:pos x="T8" y="T9"/>
                  </a:cxn>
                </a:cxnLst>
                <a:rect l="T15" t="T16" r="T17" b="T18"/>
                <a:pathLst>
                  <a:path w="349" h="111">
                    <a:moveTo>
                      <a:pt x="349" y="109"/>
                    </a:moveTo>
                    <a:lnTo>
                      <a:pt x="348" y="111"/>
                    </a:lnTo>
                    <a:lnTo>
                      <a:pt x="0" y="1"/>
                    </a:lnTo>
                    <a:lnTo>
                      <a:pt x="2" y="0"/>
                    </a:lnTo>
                    <a:lnTo>
                      <a:pt x="349" y="109"/>
                    </a:lnTo>
                    <a:close/>
                  </a:path>
                </a:pathLst>
              </a:custGeom>
              <a:solidFill>
                <a:srgbClr val="BF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59" name="Freeform 1926"/>
              <p:cNvSpPr>
                <a:spLocks/>
              </p:cNvSpPr>
              <p:nvPr/>
            </p:nvSpPr>
            <p:spPr bwMode="auto">
              <a:xfrm>
                <a:off x="559" y="1488"/>
                <a:ext cx="175" cy="55"/>
              </a:xfrm>
              <a:custGeom>
                <a:avLst/>
                <a:gdLst>
                  <a:gd name="T0" fmla="*/ 1 w 349"/>
                  <a:gd name="T1" fmla="*/ 0 h 112"/>
                  <a:gd name="T2" fmla="*/ 1 w 349"/>
                  <a:gd name="T3" fmla="*/ 0 h 112"/>
                  <a:gd name="T4" fmla="*/ 0 w 349"/>
                  <a:gd name="T5" fmla="*/ 0 h 112"/>
                  <a:gd name="T6" fmla="*/ 1 w 349"/>
                  <a:gd name="T7" fmla="*/ 0 h 112"/>
                  <a:gd name="T8" fmla="*/ 1 w 349"/>
                  <a:gd name="T9" fmla="*/ 0 h 112"/>
                  <a:gd name="T10" fmla="*/ 0 60000 65536"/>
                  <a:gd name="T11" fmla="*/ 0 60000 65536"/>
                  <a:gd name="T12" fmla="*/ 0 60000 65536"/>
                  <a:gd name="T13" fmla="*/ 0 60000 65536"/>
                  <a:gd name="T14" fmla="*/ 0 60000 65536"/>
                  <a:gd name="T15" fmla="*/ 0 w 349"/>
                  <a:gd name="T16" fmla="*/ 0 h 112"/>
                  <a:gd name="T17" fmla="*/ 349 w 349"/>
                  <a:gd name="T18" fmla="*/ 112 h 112"/>
                </a:gdLst>
                <a:ahLst/>
                <a:cxnLst>
                  <a:cxn ang="T10">
                    <a:pos x="T0" y="T1"/>
                  </a:cxn>
                  <a:cxn ang="T11">
                    <a:pos x="T2" y="T3"/>
                  </a:cxn>
                  <a:cxn ang="T12">
                    <a:pos x="T4" y="T5"/>
                  </a:cxn>
                  <a:cxn ang="T13">
                    <a:pos x="T6" y="T7"/>
                  </a:cxn>
                  <a:cxn ang="T14">
                    <a:pos x="T8" y="T9"/>
                  </a:cxn>
                </a:cxnLst>
                <a:rect l="T15" t="T16" r="T17" b="T18"/>
                <a:pathLst>
                  <a:path w="349" h="112">
                    <a:moveTo>
                      <a:pt x="349" y="110"/>
                    </a:moveTo>
                    <a:lnTo>
                      <a:pt x="345" y="112"/>
                    </a:lnTo>
                    <a:lnTo>
                      <a:pt x="0" y="2"/>
                    </a:lnTo>
                    <a:lnTo>
                      <a:pt x="1" y="0"/>
                    </a:lnTo>
                    <a:lnTo>
                      <a:pt x="349" y="110"/>
                    </a:lnTo>
                    <a:close/>
                  </a:path>
                </a:pathLst>
              </a:custGeom>
              <a:solidFill>
                <a:srgbClr val="C4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60" name="Freeform 1927"/>
              <p:cNvSpPr>
                <a:spLocks/>
              </p:cNvSpPr>
              <p:nvPr/>
            </p:nvSpPr>
            <p:spPr bwMode="auto">
              <a:xfrm>
                <a:off x="558" y="1489"/>
                <a:ext cx="174" cy="56"/>
              </a:xfrm>
              <a:custGeom>
                <a:avLst/>
                <a:gdLst>
                  <a:gd name="T0" fmla="*/ 1 w 347"/>
                  <a:gd name="T1" fmla="*/ 0 h 113"/>
                  <a:gd name="T2" fmla="*/ 1 w 347"/>
                  <a:gd name="T3" fmla="*/ 0 h 113"/>
                  <a:gd name="T4" fmla="*/ 0 w 347"/>
                  <a:gd name="T5" fmla="*/ 0 h 113"/>
                  <a:gd name="T6" fmla="*/ 1 w 347"/>
                  <a:gd name="T7" fmla="*/ 0 h 113"/>
                  <a:gd name="T8" fmla="*/ 1 w 347"/>
                  <a:gd name="T9" fmla="*/ 0 h 113"/>
                  <a:gd name="T10" fmla="*/ 0 60000 65536"/>
                  <a:gd name="T11" fmla="*/ 0 60000 65536"/>
                  <a:gd name="T12" fmla="*/ 0 60000 65536"/>
                  <a:gd name="T13" fmla="*/ 0 60000 65536"/>
                  <a:gd name="T14" fmla="*/ 0 60000 65536"/>
                  <a:gd name="T15" fmla="*/ 0 w 347"/>
                  <a:gd name="T16" fmla="*/ 0 h 113"/>
                  <a:gd name="T17" fmla="*/ 347 w 347"/>
                  <a:gd name="T18" fmla="*/ 113 h 113"/>
                </a:gdLst>
                <a:ahLst/>
                <a:cxnLst>
                  <a:cxn ang="T10">
                    <a:pos x="T0" y="T1"/>
                  </a:cxn>
                  <a:cxn ang="T11">
                    <a:pos x="T2" y="T3"/>
                  </a:cxn>
                  <a:cxn ang="T12">
                    <a:pos x="T4" y="T5"/>
                  </a:cxn>
                  <a:cxn ang="T13">
                    <a:pos x="T6" y="T7"/>
                  </a:cxn>
                  <a:cxn ang="T14">
                    <a:pos x="T8" y="T9"/>
                  </a:cxn>
                </a:cxnLst>
                <a:rect l="T15" t="T16" r="T17" b="T18"/>
                <a:pathLst>
                  <a:path w="347" h="113">
                    <a:moveTo>
                      <a:pt x="347" y="110"/>
                    </a:moveTo>
                    <a:lnTo>
                      <a:pt x="346" y="113"/>
                    </a:lnTo>
                    <a:lnTo>
                      <a:pt x="0" y="2"/>
                    </a:lnTo>
                    <a:lnTo>
                      <a:pt x="2" y="0"/>
                    </a:lnTo>
                    <a:lnTo>
                      <a:pt x="347" y="110"/>
                    </a:lnTo>
                    <a:close/>
                  </a:path>
                </a:pathLst>
              </a:custGeom>
              <a:solidFill>
                <a:srgbClr val="C9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61" name="Freeform 1928"/>
              <p:cNvSpPr>
                <a:spLocks/>
              </p:cNvSpPr>
              <p:nvPr/>
            </p:nvSpPr>
            <p:spPr bwMode="auto">
              <a:xfrm>
                <a:off x="555" y="1489"/>
                <a:ext cx="176" cy="59"/>
              </a:xfrm>
              <a:custGeom>
                <a:avLst/>
                <a:gdLst>
                  <a:gd name="T0" fmla="*/ 0 w 353"/>
                  <a:gd name="T1" fmla="*/ 1 h 118"/>
                  <a:gd name="T2" fmla="*/ 0 w 353"/>
                  <a:gd name="T3" fmla="*/ 1 h 118"/>
                  <a:gd name="T4" fmla="*/ 0 w 353"/>
                  <a:gd name="T5" fmla="*/ 1 h 118"/>
                  <a:gd name="T6" fmla="*/ 0 w 353"/>
                  <a:gd name="T7" fmla="*/ 0 h 118"/>
                  <a:gd name="T8" fmla="*/ 0 w 353"/>
                  <a:gd name="T9" fmla="*/ 1 h 118"/>
                  <a:gd name="T10" fmla="*/ 0 60000 65536"/>
                  <a:gd name="T11" fmla="*/ 0 60000 65536"/>
                  <a:gd name="T12" fmla="*/ 0 60000 65536"/>
                  <a:gd name="T13" fmla="*/ 0 60000 65536"/>
                  <a:gd name="T14" fmla="*/ 0 60000 65536"/>
                  <a:gd name="T15" fmla="*/ 0 w 353"/>
                  <a:gd name="T16" fmla="*/ 0 h 118"/>
                  <a:gd name="T17" fmla="*/ 353 w 353"/>
                  <a:gd name="T18" fmla="*/ 118 h 118"/>
                </a:gdLst>
                <a:ahLst/>
                <a:cxnLst>
                  <a:cxn ang="T10">
                    <a:pos x="T0" y="T1"/>
                  </a:cxn>
                  <a:cxn ang="T11">
                    <a:pos x="T2" y="T3"/>
                  </a:cxn>
                  <a:cxn ang="T12">
                    <a:pos x="T4" y="T5"/>
                  </a:cxn>
                  <a:cxn ang="T13">
                    <a:pos x="T6" y="T7"/>
                  </a:cxn>
                  <a:cxn ang="T14">
                    <a:pos x="T8" y="T9"/>
                  </a:cxn>
                </a:cxnLst>
                <a:rect l="T15" t="T16" r="T17" b="T18"/>
                <a:pathLst>
                  <a:path w="353" h="118">
                    <a:moveTo>
                      <a:pt x="353" y="111"/>
                    </a:moveTo>
                    <a:lnTo>
                      <a:pt x="348" y="118"/>
                    </a:lnTo>
                    <a:lnTo>
                      <a:pt x="0" y="6"/>
                    </a:lnTo>
                    <a:lnTo>
                      <a:pt x="7" y="0"/>
                    </a:lnTo>
                    <a:lnTo>
                      <a:pt x="353" y="111"/>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62" name="Freeform 1929"/>
              <p:cNvSpPr>
                <a:spLocks/>
              </p:cNvSpPr>
              <p:nvPr/>
            </p:nvSpPr>
            <p:spPr bwMode="auto">
              <a:xfrm>
                <a:off x="557" y="1489"/>
                <a:ext cx="174" cy="57"/>
              </a:xfrm>
              <a:custGeom>
                <a:avLst/>
                <a:gdLst>
                  <a:gd name="T0" fmla="*/ 0 w 349"/>
                  <a:gd name="T1" fmla="*/ 1 h 113"/>
                  <a:gd name="T2" fmla="*/ 0 w 349"/>
                  <a:gd name="T3" fmla="*/ 1 h 113"/>
                  <a:gd name="T4" fmla="*/ 0 w 349"/>
                  <a:gd name="T5" fmla="*/ 1 h 113"/>
                  <a:gd name="T6" fmla="*/ 0 w 349"/>
                  <a:gd name="T7" fmla="*/ 0 h 113"/>
                  <a:gd name="T8" fmla="*/ 0 w 349"/>
                  <a:gd name="T9" fmla="*/ 1 h 113"/>
                  <a:gd name="T10" fmla="*/ 0 60000 65536"/>
                  <a:gd name="T11" fmla="*/ 0 60000 65536"/>
                  <a:gd name="T12" fmla="*/ 0 60000 65536"/>
                  <a:gd name="T13" fmla="*/ 0 60000 65536"/>
                  <a:gd name="T14" fmla="*/ 0 60000 65536"/>
                  <a:gd name="T15" fmla="*/ 0 w 349"/>
                  <a:gd name="T16" fmla="*/ 0 h 113"/>
                  <a:gd name="T17" fmla="*/ 349 w 349"/>
                  <a:gd name="T18" fmla="*/ 113 h 113"/>
                </a:gdLst>
                <a:ahLst/>
                <a:cxnLst>
                  <a:cxn ang="T10">
                    <a:pos x="T0" y="T1"/>
                  </a:cxn>
                  <a:cxn ang="T11">
                    <a:pos x="T2" y="T3"/>
                  </a:cxn>
                  <a:cxn ang="T12">
                    <a:pos x="T4" y="T5"/>
                  </a:cxn>
                  <a:cxn ang="T13">
                    <a:pos x="T6" y="T7"/>
                  </a:cxn>
                  <a:cxn ang="T14">
                    <a:pos x="T8" y="T9"/>
                  </a:cxn>
                </a:cxnLst>
                <a:rect l="T15" t="T16" r="T17" b="T18"/>
                <a:pathLst>
                  <a:path w="349" h="113">
                    <a:moveTo>
                      <a:pt x="349" y="111"/>
                    </a:moveTo>
                    <a:lnTo>
                      <a:pt x="347" y="113"/>
                    </a:lnTo>
                    <a:lnTo>
                      <a:pt x="0" y="1"/>
                    </a:lnTo>
                    <a:lnTo>
                      <a:pt x="3" y="0"/>
                    </a:lnTo>
                    <a:lnTo>
                      <a:pt x="349" y="111"/>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63" name="Freeform 1930"/>
              <p:cNvSpPr>
                <a:spLocks/>
              </p:cNvSpPr>
              <p:nvPr/>
            </p:nvSpPr>
            <p:spPr bwMode="auto">
              <a:xfrm>
                <a:off x="556" y="1490"/>
                <a:ext cx="174" cy="57"/>
              </a:xfrm>
              <a:custGeom>
                <a:avLst/>
                <a:gdLst>
                  <a:gd name="T0" fmla="*/ 0 w 349"/>
                  <a:gd name="T1" fmla="*/ 1 h 113"/>
                  <a:gd name="T2" fmla="*/ 0 w 349"/>
                  <a:gd name="T3" fmla="*/ 1 h 113"/>
                  <a:gd name="T4" fmla="*/ 0 w 349"/>
                  <a:gd name="T5" fmla="*/ 1 h 113"/>
                  <a:gd name="T6" fmla="*/ 0 w 349"/>
                  <a:gd name="T7" fmla="*/ 0 h 113"/>
                  <a:gd name="T8" fmla="*/ 0 w 349"/>
                  <a:gd name="T9" fmla="*/ 1 h 113"/>
                  <a:gd name="T10" fmla="*/ 0 60000 65536"/>
                  <a:gd name="T11" fmla="*/ 0 60000 65536"/>
                  <a:gd name="T12" fmla="*/ 0 60000 65536"/>
                  <a:gd name="T13" fmla="*/ 0 60000 65536"/>
                  <a:gd name="T14" fmla="*/ 0 60000 65536"/>
                  <a:gd name="T15" fmla="*/ 0 w 349"/>
                  <a:gd name="T16" fmla="*/ 0 h 113"/>
                  <a:gd name="T17" fmla="*/ 349 w 349"/>
                  <a:gd name="T18" fmla="*/ 113 h 113"/>
                </a:gdLst>
                <a:ahLst/>
                <a:cxnLst>
                  <a:cxn ang="T10">
                    <a:pos x="T0" y="T1"/>
                  </a:cxn>
                  <a:cxn ang="T11">
                    <a:pos x="T2" y="T3"/>
                  </a:cxn>
                  <a:cxn ang="T12">
                    <a:pos x="T4" y="T5"/>
                  </a:cxn>
                  <a:cxn ang="T13">
                    <a:pos x="T6" y="T7"/>
                  </a:cxn>
                  <a:cxn ang="T14">
                    <a:pos x="T8" y="T9"/>
                  </a:cxn>
                </a:cxnLst>
                <a:rect l="T15" t="T16" r="T17" b="T18"/>
                <a:pathLst>
                  <a:path w="349" h="113">
                    <a:moveTo>
                      <a:pt x="349" y="112"/>
                    </a:moveTo>
                    <a:lnTo>
                      <a:pt x="347" y="113"/>
                    </a:lnTo>
                    <a:lnTo>
                      <a:pt x="0" y="4"/>
                    </a:lnTo>
                    <a:lnTo>
                      <a:pt x="2" y="0"/>
                    </a:lnTo>
                    <a:lnTo>
                      <a:pt x="349" y="112"/>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64" name="Freeform 1931"/>
              <p:cNvSpPr>
                <a:spLocks/>
              </p:cNvSpPr>
              <p:nvPr/>
            </p:nvSpPr>
            <p:spPr bwMode="auto">
              <a:xfrm>
                <a:off x="555" y="1492"/>
                <a:ext cx="175" cy="56"/>
              </a:xfrm>
              <a:custGeom>
                <a:avLst/>
                <a:gdLst>
                  <a:gd name="T0" fmla="*/ 1 w 349"/>
                  <a:gd name="T1" fmla="*/ 0 h 113"/>
                  <a:gd name="T2" fmla="*/ 1 w 349"/>
                  <a:gd name="T3" fmla="*/ 0 h 113"/>
                  <a:gd name="T4" fmla="*/ 0 w 349"/>
                  <a:gd name="T5" fmla="*/ 0 h 113"/>
                  <a:gd name="T6" fmla="*/ 1 w 349"/>
                  <a:gd name="T7" fmla="*/ 0 h 113"/>
                  <a:gd name="T8" fmla="*/ 1 w 349"/>
                  <a:gd name="T9" fmla="*/ 0 h 113"/>
                  <a:gd name="T10" fmla="*/ 0 60000 65536"/>
                  <a:gd name="T11" fmla="*/ 0 60000 65536"/>
                  <a:gd name="T12" fmla="*/ 0 60000 65536"/>
                  <a:gd name="T13" fmla="*/ 0 60000 65536"/>
                  <a:gd name="T14" fmla="*/ 0 60000 65536"/>
                  <a:gd name="T15" fmla="*/ 0 w 349"/>
                  <a:gd name="T16" fmla="*/ 0 h 113"/>
                  <a:gd name="T17" fmla="*/ 349 w 349"/>
                  <a:gd name="T18" fmla="*/ 113 h 113"/>
                </a:gdLst>
                <a:ahLst/>
                <a:cxnLst>
                  <a:cxn ang="T10">
                    <a:pos x="T0" y="T1"/>
                  </a:cxn>
                  <a:cxn ang="T11">
                    <a:pos x="T2" y="T3"/>
                  </a:cxn>
                  <a:cxn ang="T12">
                    <a:pos x="T4" y="T5"/>
                  </a:cxn>
                  <a:cxn ang="T13">
                    <a:pos x="T6" y="T7"/>
                  </a:cxn>
                  <a:cxn ang="T14">
                    <a:pos x="T8" y="T9"/>
                  </a:cxn>
                </a:cxnLst>
                <a:rect l="T15" t="T16" r="T17" b="T18"/>
                <a:pathLst>
                  <a:path w="349" h="113">
                    <a:moveTo>
                      <a:pt x="349" y="109"/>
                    </a:moveTo>
                    <a:lnTo>
                      <a:pt x="348" y="113"/>
                    </a:lnTo>
                    <a:lnTo>
                      <a:pt x="0" y="1"/>
                    </a:lnTo>
                    <a:lnTo>
                      <a:pt x="2" y="0"/>
                    </a:lnTo>
                    <a:lnTo>
                      <a:pt x="349" y="109"/>
                    </a:lnTo>
                    <a:close/>
                  </a:path>
                </a:pathLst>
              </a:custGeom>
              <a:solidFill>
                <a:srgbClr val="D7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65" name="Freeform 1932"/>
              <p:cNvSpPr>
                <a:spLocks/>
              </p:cNvSpPr>
              <p:nvPr/>
            </p:nvSpPr>
            <p:spPr bwMode="auto">
              <a:xfrm>
                <a:off x="553" y="1493"/>
                <a:ext cx="176" cy="60"/>
              </a:xfrm>
              <a:custGeom>
                <a:avLst/>
                <a:gdLst>
                  <a:gd name="T0" fmla="*/ 1 w 351"/>
                  <a:gd name="T1" fmla="*/ 1 h 120"/>
                  <a:gd name="T2" fmla="*/ 1 w 351"/>
                  <a:gd name="T3" fmla="*/ 1 h 120"/>
                  <a:gd name="T4" fmla="*/ 0 w 351"/>
                  <a:gd name="T5" fmla="*/ 1 h 120"/>
                  <a:gd name="T6" fmla="*/ 1 w 351"/>
                  <a:gd name="T7" fmla="*/ 0 h 120"/>
                  <a:gd name="T8" fmla="*/ 1 w 351"/>
                  <a:gd name="T9" fmla="*/ 1 h 120"/>
                  <a:gd name="T10" fmla="*/ 0 60000 65536"/>
                  <a:gd name="T11" fmla="*/ 0 60000 65536"/>
                  <a:gd name="T12" fmla="*/ 0 60000 65536"/>
                  <a:gd name="T13" fmla="*/ 0 60000 65536"/>
                  <a:gd name="T14" fmla="*/ 0 60000 65536"/>
                  <a:gd name="T15" fmla="*/ 0 w 351"/>
                  <a:gd name="T16" fmla="*/ 0 h 120"/>
                  <a:gd name="T17" fmla="*/ 351 w 351"/>
                  <a:gd name="T18" fmla="*/ 120 h 120"/>
                </a:gdLst>
                <a:ahLst/>
                <a:cxnLst>
                  <a:cxn ang="T10">
                    <a:pos x="T0" y="T1"/>
                  </a:cxn>
                  <a:cxn ang="T11">
                    <a:pos x="T2" y="T3"/>
                  </a:cxn>
                  <a:cxn ang="T12">
                    <a:pos x="T4" y="T5"/>
                  </a:cxn>
                  <a:cxn ang="T13">
                    <a:pos x="T6" y="T7"/>
                  </a:cxn>
                  <a:cxn ang="T14">
                    <a:pos x="T8" y="T9"/>
                  </a:cxn>
                </a:cxnLst>
                <a:rect l="T15" t="T16" r="T17" b="T18"/>
                <a:pathLst>
                  <a:path w="351" h="120">
                    <a:moveTo>
                      <a:pt x="351" y="112"/>
                    </a:moveTo>
                    <a:lnTo>
                      <a:pt x="346" y="120"/>
                    </a:lnTo>
                    <a:lnTo>
                      <a:pt x="0" y="9"/>
                    </a:lnTo>
                    <a:lnTo>
                      <a:pt x="3" y="0"/>
                    </a:lnTo>
                    <a:lnTo>
                      <a:pt x="351" y="112"/>
                    </a:lnTo>
                    <a:close/>
                  </a:path>
                </a:pathLst>
              </a:custGeom>
              <a:solidFill>
                <a:srgbClr val="DC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66" name="Freeform 1933"/>
              <p:cNvSpPr>
                <a:spLocks/>
              </p:cNvSpPr>
              <p:nvPr/>
            </p:nvSpPr>
            <p:spPr bwMode="auto">
              <a:xfrm>
                <a:off x="554" y="1493"/>
                <a:ext cx="175" cy="57"/>
              </a:xfrm>
              <a:custGeom>
                <a:avLst/>
                <a:gdLst>
                  <a:gd name="T0" fmla="*/ 1 w 349"/>
                  <a:gd name="T1" fmla="*/ 0 h 115"/>
                  <a:gd name="T2" fmla="*/ 1 w 349"/>
                  <a:gd name="T3" fmla="*/ 0 h 115"/>
                  <a:gd name="T4" fmla="*/ 0 w 349"/>
                  <a:gd name="T5" fmla="*/ 0 h 115"/>
                  <a:gd name="T6" fmla="*/ 1 w 349"/>
                  <a:gd name="T7" fmla="*/ 0 h 115"/>
                  <a:gd name="T8" fmla="*/ 1 w 349"/>
                  <a:gd name="T9" fmla="*/ 0 h 115"/>
                  <a:gd name="T10" fmla="*/ 0 60000 65536"/>
                  <a:gd name="T11" fmla="*/ 0 60000 65536"/>
                  <a:gd name="T12" fmla="*/ 0 60000 65536"/>
                  <a:gd name="T13" fmla="*/ 0 60000 65536"/>
                  <a:gd name="T14" fmla="*/ 0 60000 65536"/>
                  <a:gd name="T15" fmla="*/ 0 w 349"/>
                  <a:gd name="T16" fmla="*/ 0 h 115"/>
                  <a:gd name="T17" fmla="*/ 349 w 349"/>
                  <a:gd name="T18" fmla="*/ 115 h 115"/>
                </a:gdLst>
                <a:ahLst/>
                <a:cxnLst>
                  <a:cxn ang="T10">
                    <a:pos x="T0" y="T1"/>
                  </a:cxn>
                  <a:cxn ang="T11">
                    <a:pos x="T2" y="T3"/>
                  </a:cxn>
                  <a:cxn ang="T12">
                    <a:pos x="T4" y="T5"/>
                  </a:cxn>
                  <a:cxn ang="T13">
                    <a:pos x="T6" y="T7"/>
                  </a:cxn>
                  <a:cxn ang="T14">
                    <a:pos x="T8" y="T9"/>
                  </a:cxn>
                </a:cxnLst>
                <a:rect l="T15" t="T16" r="T17" b="T18"/>
                <a:pathLst>
                  <a:path w="349" h="115">
                    <a:moveTo>
                      <a:pt x="349" y="112"/>
                    </a:moveTo>
                    <a:lnTo>
                      <a:pt x="347" y="115"/>
                    </a:lnTo>
                    <a:lnTo>
                      <a:pt x="0" y="4"/>
                    </a:lnTo>
                    <a:lnTo>
                      <a:pt x="1" y="0"/>
                    </a:lnTo>
                    <a:lnTo>
                      <a:pt x="349" y="112"/>
                    </a:lnTo>
                    <a:close/>
                  </a:path>
                </a:pathLst>
              </a:custGeom>
              <a:solidFill>
                <a:srgbClr val="DC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67" name="Freeform 1934"/>
              <p:cNvSpPr>
                <a:spLocks/>
              </p:cNvSpPr>
              <p:nvPr/>
            </p:nvSpPr>
            <p:spPr bwMode="auto">
              <a:xfrm>
                <a:off x="554" y="1494"/>
                <a:ext cx="174" cy="57"/>
              </a:xfrm>
              <a:custGeom>
                <a:avLst/>
                <a:gdLst>
                  <a:gd name="T0" fmla="*/ 1 w 347"/>
                  <a:gd name="T1" fmla="*/ 1 h 113"/>
                  <a:gd name="T2" fmla="*/ 1 w 347"/>
                  <a:gd name="T3" fmla="*/ 1 h 113"/>
                  <a:gd name="T4" fmla="*/ 0 w 347"/>
                  <a:gd name="T5" fmla="*/ 1 h 113"/>
                  <a:gd name="T6" fmla="*/ 0 w 347"/>
                  <a:gd name="T7" fmla="*/ 0 h 113"/>
                  <a:gd name="T8" fmla="*/ 1 w 347"/>
                  <a:gd name="T9" fmla="*/ 1 h 113"/>
                  <a:gd name="T10" fmla="*/ 0 60000 65536"/>
                  <a:gd name="T11" fmla="*/ 0 60000 65536"/>
                  <a:gd name="T12" fmla="*/ 0 60000 65536"/>
                  <a:gd name="T13" fmla="*/ 0 60000 65536"/>
                  <a:gd name="T14" fmla="*/ 0 60000 65536"/>
                  <a:gd name="T15" fmla="*/ 0 w 347"/>
                  <a:gd name="T16" fmla="*/ 0 h 113"/>
                  <a:gd name="T17" fmla="*/ 347 w 347"/>
                  <a:gd name="T18" fmla="*/ 113 h 113"/>
                </a:gdLst>
                <a:ahLst/>
                <a:cxnLst>
                  <a:cxn ang="T10">
                    <a:pos x="T0" y="T1"/>
                  </a:cxn>
                  <a:cxn ang="T11">
                    <a:pos x="T2" y="T3"/>
                  </a:cxn>
                  <a:cxn ang="T12">
                    <a:pos x="T4" y="T5"/>
                  </a:cxn>
                  <a:cxn ang="T13">
                    <a:pos x="T6" y="T7"/>
                  </a:cxn>
                  <a:cxn ang="T14">
                    <a:pos x="T8" y="T9"/>
                  </a:cxn>
                </a:cxnLst>
                <a:rect l="T15" t="T16" r="T17" b="T18"/>
                <a:pathLst>
                  <a:path w="347" h="113">
                    <a:moveTo>
                      <a:pt x="347" y="111"/>
                    </a:moveTo>
                    <a:lnTo>
                      <a:pt x="345" y="113"/>
                    </a:lnTo>
                    <a:lnTo>
                      <a:pt x="0" y="1"/>
                    </a:lnTo>
                    <a:lnTo>
                      <a:pt x="0" y="0"/>
                    </a:lnTo>
                    <a:lnTo>
                      <a:pt x="347" y="111"/>
                    </a:lnTo>
                    <a:close/>
                  </a:path>
                </a:pathLst>
              </a:custGeom>
              <a:solidFill>
                <a:srgbClr val="DF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68" name="Freeform 1935"/>
              <p:cNvSpPr>
                <a:spLocks/>
              </p:cNvSpPr>
              <p:nvPr/>
            </p:nvSpPr>
            <p:spPr bwMode="auto">
              <a:xfrm>
                <a:off x="553" y="1495"/>
                <a:ext cx="174" cy="58"/>
              </a:xfrm>
              <a:custGeom>
                <a:avLst/>
                <a:gdLst>
                  <a:gd name="T0" fmla="*/ 1 w 347"/>
                  <a:gd name="T1" fmla="*/ 1 h 115"/>
                  <a:gd name="T2" fmla="*/ 1 w 347"/>
                  <a:gd name="T3" fmla="*/ 1 h 115"/>
                  <a:gd name="T4" fmla="*/ 0 w 347"/>
                  <a:gd name="T5" fmla="*/ 1 h 115"/>
                  <a:gd name="T6" fmla="*/ 1 w 347"/>
                  <a:gd name="T7" fmla="*/ 0 h 115"/>
                  <a:gd name="T8" fmla="*/ 1 w 347"/>
                  <a:gd name="T9" fmla="*/ 1 h 115"/>
                  <a:gd name="T10" fmla="*/ 0 60000 65536"/>
                  <a:gd name="T11" fmla="*/ 0 60000 65536"/>
                  <a:gd name="T12" fmla="*/ 0 60000 65536"/>
                  <a:gd name="T13" fmla="*/ 0 60000 65536"/>
                  <a:gd name="T14" fmla="*/ 0 60000 65536"/>
                  <a:gd name="T15" fmla="*/ 0 w 347"/>
                  <a:gd name="T16" fmla="*/ 0 h 115"/>
                  <a:gd name="T17" fmla="*/ 347 w 347"/>
                  <a:gd name="T18" fmla="*/ 115 h 115"/>
                </a:gdLst>
                <a:ahLst/>
                <a:cxnLst>
                  <a:cxn ang="T10">
                    <a:pos x="T0" y="T1"/>
                  </a:cxn>
                  <a:cxn ang="T11">
                    <a:pos x="T2" y="T3"/>
                  </a:cxn>
                  <a:cxn ang="T12">
                    <a:pos x="T4" y="T5"/>
                  </a:cxn>
                  <a:cxn ang="T13">
                    <a:pos x="T6" y="T7"/>
                  </a:cxn>
                  <a:cxn ang="T14">
                    <a:pos x="T8" y="T9"/>
                  </a:cxn>
                </a:cxnLst>
                <a:rect l="T15" t="T16" r="T17" b="T18"/>
                <a:pathLst>
                  <a:path w="347" h="115">
                    <a:moveTo>
                      <a:pt x="347" y="112"/>
                    </a:moveTo>
                    <a:lnTo>
                      <a:pt x="346" y="115"/>
                    </a:lnTo>
                    <a:lnTo>
                      <a:pt x="0" y="4"/>
                    </a:lnTo>
                    <a:lnTo>
                      <a:pt x="2" y="0"/>
                    </a:lnTo>
                    <a:lnTo>
                      <a:pt x="347" y="112"/>
                    </a:lnTo>
                    <a:close/>
                  </a:path>
                </a:pathLst>
              </a:custGeom>
              <a:solidFill>
                <a:srgbClr val="E2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69" name="Freeform 1936"/>
              <p:cNvSpPr>
                <a:spLocks/>
              </p:cNvSpPr>
              <p:nvPr/>
            </p:nvSpPr>
            <p:spPr bwMode="auto">
              <a:xfrm>
                <a:off x="552" y="1497"/>
                <a:ext cx="174" cy="60"/>
              </a:xfrm>
              <a:custGeom>
                <a:avLst/>
                <a:gdLst>
                  <a:gd name="T0" fmla="*/ 0 w 349"/>
                  <a:gd name="T1" fmla="*/ 1 h 119"/>
                  <a:gd name="T2" fmla="*/ 0 w 349"/>
                  <a:gd name="T3" fmla="*/ 1 h 119"/>
                  <a:gd name="T4" fmla="*/ 0 w 349"/>
                  <a:gd name="T5" fmla="*/ 1 h 119"/>
                  <a:gd name="T6" fmla="*/ 0 w 349"/>
                  <a:gd name="T7" fmla="*/ 0 h 119"/>
                  <a:gd name="T8" fmla="*/ 0 w 349"/>
                  <a:gd name="T9" fmla="*/ 1 h 119"/>
                  <a:gd name="T10" fmla="*/ 0 60000 65536"/>
                  <a:gd name="T11" fmla="*/ 0 60000 65536"/>
                  <a:gd name="T12" fmla="*/ 0 60000 65536"/>
                  <a:gd name="T13" fmla="*/ 0 60000 65536"/>
                  <a:gd name="T14" fmla="*/ 0 60000 65536"/>
                  <a:gd name="T15" fmla="*/ 0 w 349"/>
                  <a:gd name="T16" fmla="*/ 0 h 119"/>
                  <a:gd name="T17" fmla="*/ 349 w 349"/>
                  <a:gd name="T18" fmla="*/ 119 h 119"/>
                </a:gdLst>
                <a:ahLst/>
                <a:cxnLst>
                  <a:cxn ang="T10">
                    <a:pos x="T0" y="T1"/>
                  </a:cxn>
                  <a:cxn ang="T11">
                    <a:pos x="T2" y="T3"/>
                  </a:cxn>
                  <a:cxn ang="T12">
                    <a:pos x="T4" y="T5"/>
                  </a:cxn>
                  <a:cxn ang="T13">
                    <a:pos x="T6" y="T7"/>
                  </a:cxn>
                  <a:cxn ang="T14">
                    <a:pos x="T8" y="T9"/>
                  </a:cxn>
                </a:cxnLst>
                <a:rect l="T15" t="T16" r="T17" b="T18"/>
                <a:pathLst>
                  <a:path w="349" h="119">
                    <a:moveTo>
                      <a:pt x="349" y="111"/>
                    </a:moveTo>
                    <a:lnTo>
                      <a:pt x="345" y="119"/>
                    </a:lnTo>
                    <a:lnTo>
                      <a:pt x="0" y="8"/>
                    </a:lnTo>
                    <a:lnTo>
                      <a:pt x="3" y="0"/>
                    </a:lnTo>
                    <a:lnTo>
                      <a:pt x="349" y="111"/>
                    </a:lnTo>
                    <a:close/>
                  </a:path>
                </a:pathLst>
              </a:custGeom>
              <a:solidFill>
                <a:srgbClr val="E6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70" name="Freeform 1937"/>
              <p:cNvSpPr>
                <a:spLocks/>
              </p:cNvSpPr>
              <p:nvPr/>
            </p:nvSpPr>
            <p:spPr bwMode="auto">
              <a:xfrm>
                <a:off x="553" y="1497"/>
                <a:ext cx="173" cy="56"/>
              </a:xfrm>
              <a:custGeom>
                <a:avLst/>
                <a:gdLst>
                  <a:gd name="T0" fmla="*/ 0 w 348"/>
                  <a:gd name="T1" fmla="*/ 0 h 113"/>
                  <a:gd name="T2" fmla="*/ 0 w 348"/>
                  <a:gd name="T3" fmla="*/ 0 h 113"/>
                  <a:gd name="T4" fmla="*/ 0 w 348"/>
                  <a:gd name="T5" fmla="*/ 0 h 113"/>
                  <a:gd name="T6" fmla="*/ 0 w 348"/>
                  <a:gd name="T7" fmla="*/ 0 h 113"/>
                  <a:gd name="T8" fmla="*/ 0 w 348"/>
                  <a:gd name="T9" fmla="*/ 0 h 113"/>
                  <a:gd name="T10" fmla="*/ 0 60000 65536"/>
                  <a:gd name="T11" fmla="*/ 0 60000 65536"/>
                  <a:gd name="T12" fmla="*/ 0 60000 65536"/>
                  <a:gd name="T13" fmla="*/ 0 60000 65536"/>
                  <a:gd name="T14" fmla="*/ 0 60000 65536"/>
                  <a:gd name="T15" fmla="*/ 0 w 348"/>
                  <a:gd name="T16" fmla="*/ 0 h 113"/>
                  <a:gd name="T17" fmla="*/ 348 w 348"/>
                  <a:gd name="T18" fmla="*/ 113 h 113"/>
                </a:gdLst>
                <a:ahLst/>
                <a:cxnLst>
                  <a:cxn ang="T10">
                    <a:pos x="T0" y="T1"/>
                  </a:cxn>
                  <a:cxn ang="T11">
                    <a:pos x="T2" y="T3"/>
                  </a:cxn>
                  <a:cxn ang="T12">
                    <a:pos x="T4" y="T5"/>
                  </a:cxn>
                  <a:cxn ang="T13">
                    <a:pos x="T6" y="T7"/>
                  </a:cxn>
                  <a:cxn ang="T14">
                    <a:pos x="T8" y="T9"/>
                  </a:cxn>
                </a:cxnLst>
                <a:rect l="T15" t="T16" r="T17" b="T18"/>
                <a:pathLst>
                  <a:path w="348" h="113">
                    <a:moveTo>
                      <a:pt x="348" y="111"/>
                    </a:moveTo>
                    <a:lnTo>
                      <a:pt x="348" y="113"/>
                    </a:lnTo>
                    <a:lnTo>
                      <a:pt x="0" y="1"/>
                    </a:lnTo>
                    <a:lnTo>
                      <a:pt x="2" y="0"/>
                    </a:lnTo>
                    <a:lnTo>
                      <a:pt x="348" y="111"/>
                    </a:lnTo>
                    <a:close/>
                  </a:path>
                </a:pathLst>
              </a:custGeom>
              <a:solidFill>
                <a:srgbClr val="E6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71" name="Freeform 1938"/>
              <p:cNvSpPr>
                <a:spLocks/>
              </p:cNvSpPr>
              <p:nvPr/>
            </p:nvSpPr>
            <p:spPr bwMode="auto">
              <a:xfrm>
                <a:off x="553" y="1498"/>
                <a:ext cx="173" cy="57"/>
              </a:xfrm>
              <a:custGeom>
                <a:avLst/>
                <a:gdLst>
                  <a:gd name="T0" fmla="*/ 0 w 348"/>
                  <a:gd name="T1" fmla="*/ 0 h 115"/>
                  <a:gd name="T2" fmla="*/ 0 w 348"/>
                  <a:gd name="T3" fmla="*/ 0 h 115"/>
                  <a:gd name="T4" fmla="*/ 0 w 348"/>
                  <a:gd name="T5" fmla="*/ 0 h 115"/>
                  <a:gd name="T6" fmla="*/ 0 w 348"/>
                  <a:gd name="T7" fmla="*/ 0 h 115"/>
                  <a:gd name="T8" fmla="*/ 0 w 348"/>
                  <a:gd name="T9" fmla="*/ 0 h 115"/>
                  <a:gd name="T10" fmla="*/ 0 60000 65536"/>
                  <a:gd name="T11" fmla="*/ 0 60000 65536"/>
                  <a:gd name="T12" fmla="*/ 0 60000 65536"/>
                  <a:gd name="T13" fmla="*/ 0 60000 65536"/>
                  <a:gd name="T14" fmla="*/ 0 60000 65536"/>
                  <a:gd name="T15" fmla="*/ 0 w 348"/>
                  <a:gd name="T16" fmla="*/ 0 h 115"/>
                  <a:gd name="T17" fmla="*/ 348 w 348"/>
                  <a:gd name="T18" fmla="*/ 115 h 115"/>
                </a:gdLst>
                <a:ahLst/>
                <a:cxnLst>
                  <a:cxn ang="T10">
                    <a:pos x="T0" y="T1"/>
                  </a:cxn>
                  <a:cxn ang="T11">
                    <a:pos x="T2" y="T3"/>
                  </a:cxn>
                  <a:cxn ang="T12">
                    <a:pos x="T4" y="T5"/>
                  </a:cxn>
                  <a:cxn ang="T13">
                    <a:pos x="T6" y="T7"/>
                  </a:cxn>
                  <a:cxn ang="T14">
                    <a:pos x="T8" y="T9"/>
                  </a:cxn>
                </a:cxnLst>
                <a:rect l="T15" t="T16" r="T17" b="T18"/>
                <a:pathLst>
                  <a:path w="348" h="115">
                    <a:moveTo>
                      <a:pt x="348" y="112"/>
                    </a:moveTo>
                    <a:lnTo>
                      <a:pt x="346" y="115"/>
                    </a:lnTo>
                    <a:lnTo>
                      <a:pt x="0" y="4"/>
                    </a:lnTo>
                    <a:lnTo>
                      <a:pt x="0" y="0"/>
                    </a:lnTo>
                    <a:lnTo>
                      <a:pt x="348" y="112"/>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72" name="Freeform 1939"/>
              <p:cNvSpPr>
                <a:spLocks/>
              </p:cNvSpPr>
              <p:nvPr/>
            </p:nvSpPr>
            <p:spPr bwMode="auto">
              <a:xfrm>
                <a:off x="552" y="1499"/>
                <a:ext cx="173" cy="57"/>
              </a:xfrm>
              <a:custGeom>
                <a:avLst/>
                <a:gdLst>
                  <a:gd name="T0" fmla="*/ 0 w 347"/>
                  <a:gd name="T1" fmla="*/ 1 h 113"/>
                  <a:gd name="T2" fmla="*/ 0 w 347"/>
                  <a:gd name="T3" fmla="*/ 1 h 113"/>
                  <a:gd name="T4" fmla="*/ 0 w 347"/>
                  <a:gd name="T5" fmla="*/ 1 h 113"/>
                  <a:gd name="T6" fmla="*/ 0 w 347"/>
                  <a:gd name="T7" fmla="*/ 0 h 113"/>
                  <a:gd name="T8" fmla="*/ 0 w 347"/>
                  <a:gd name="T9" fmla="*/ 1 h 113"/>
                  <a:gd name="T10" fmla="*/ 0 60000 65536"/>
                  <a:gd name="T11" fmla="*/ 0 60000 65536"/>
                  <a:gd name="T12" fmla="*/ 0 60000 65536"/>
                  <a:gd name="T13" fmla="*/ 0 60000 65536"/>
                  <a:gd name="T14" fmla="*/ 0 60000 65536"/>
                  <a:gd name="T15" fmla="*/ 0 w 347"/>
                  <a:gd name="T16" fmla="*/ 0 h 113"/>
                  <a:gd name="T17" fmla="*/ 347 w 347"/>
                  <a:gd name="T18" fmla="*/ 113 h 113"/>
                </a:gdLst>
                <a:ahLst/>
                <a:cxnLst>
                  <a:cxn ang="T10">
                    <a:pos x="T0" y="T1"/>
                  </a:cxn>
                  <a:cxn ang="T11">
                    <a:pos x="T2" y="T3"/>
                  </a:cxn>
                  <a:cxn ang="T12">
                    <a:pos x="T4" y="T5"/>
                  </a:cxn>
                  <a:cxn ang="T13">
                    <a:pos x="T6" y="T7"/>
                  </a:cxn>
                  <a:cxn ang="T14">
                    <a:pos x="T8" y="T9"/>
                  </a:cxn>
                </a:cxnLst>
                <a:rect l="T15" t="T16" r="T17" b="T18"/>
                <a:pathLst>
                  <a:path w="347" h="113">
                    <a:moveTo>
                      <a:pt x="347" y="111"/>
                    </a:moveTo>
                    <a:lnTo>
                      <a:pt x="347" y="113"/>
                    </a:lnTo>
                    <a:lnTo>
                      <a:pt x="0" y="1"/>
                    </a:lnTo>
                    <a:lnTo>
                      <a:pt x="1" y="0"/>
                    </a:lnTo>
                    <a:lnTo>
                      <a:pt x="347" y="111"/>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73" name="Freeform 1940"/>
              <p:cNvSpPr>
                <a:spLocks/>
              </p:cNvSpPr>
              <p:nvPr/>
            </p:nvSpPr>
            <p:spPr bwMode="auto">
              <a:xfrm>
                <a:off x="552" y="1500"/>
                <a:ext cx="173" cy="57"/>
              </a:xfrm>
              <a:custGeom>
                <a:avLst/>
                <a:gdLst>
                  <a:gd name="T0" fmla="*/ 0 w 347"/>
                  <a:gd name="T1" fmla="*/ 1 h 113"/>
                  <a:gd name="T2" fmla="*/ 0 w 347"/>
                  <a:gd name="T3" fmla="*/ 1 h 113"/>
                  <a:gd name="T4" fmla="*/ 0 w 347"/>
                  <a:gd name="T5" fmla="*/ 1 h 113"/>
                  <a:gd name="T6" fmla="*/ 0 w 347"/>
                  <a:gd name="T7" fmla="*/ 0 h 113"/>
                  <a:gd name="T8" fmla="*/ 0 w 347"/>
                  <a:gd name="T9" fmla="*/ 1 h 113"/>
                  <a:gd name="T10" fmla="*/ 0 60000 65536"/>
                  <a:gd name="T11" fmla="*/ 0 60000 65536"/>
                  <a:gd name="T12" fmla="*/ 0 60000 65536"/>
                  <a:gd name="T13" fmla="*/ 0 60000 65536"/>
                  <a:gd name="T14" fmla="*/ 0 60000 65536"/>
                  <a:gd name="T15" fmla="*/ 0 w 347"/>
                  <a:gd name="T16" fmla="*/ 0 h 113"/>
                  <a:gd name="T17" fmla="*/ 347 w 347"/>
                  <a:gd name="T18" fmla="*/ 113 h 113"/>
                </a:gdLst>
                <a:ahLst/>
                <a:cxnLst>
                  <a:cxn ang="T10">
                    <a:pos x="T0" y="T1"/>
                  </a:cxn>
                  <a:cxn ang="T11">
                    <a:pos x="T2" y="T3"/>
                  </a:cxn>
                  <a:cxn ang="T12">
                    <a:pos x="T4" y="T5"/>
                  </a:cxn>
                  <a:cxn ang="T13">
                    <a:pos x="T6" y="T7"/>
                  </a:cxn>
                  <a:cxn ang="T14">
                    <a:pos x="T8" y="T9"/>
                  </a:cxn>
                </a:cxnLst>
                <a:rect l="T15" t="T16" r="T17" b="T18"/>
                <a:pathLst>
                  <a:path w="347" h="113">
                    <a:moveTo>
                      <a:pt x="347" y="112"/>
                    </a:moveTo>
                    <a:lnTo>
                      <a:pt x="345" y="113"/>
                    </a:lnTo>
                    <a:lnTo>
                      <a:pt x="0" y="2"/>
                    </a:lnTo>
                    <a:lnTo>
                      <a:pt x="0" y="0"/>
                    </a:lnTo>
                    <a:lnTo>
                      <a:pt x="347" y="112"/>
                    </a:lnTo>
                    <a:close/>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74" name="Freeform 1941"/>
              <p:cNvSpPr>
                <a:spLocks/>
              </p:cNvSpPr>
              <p:nvPr/>
            </p:nvSpPr>
            <p:spPr bwMode="auto">
              <a:xfrm>
                <a:off x="550" y="1501"/>
                <a:ext cx="175" cy="61"/>
              </a:xfrm>
              <a:custGeom>
                <a:avLst/>
                <a:gdLst>
                  <a:gd name="T0" fmla="*/ 1 w 349"/>
                  <a:gd name="T1" fmla="*/ 1 h 121"/>
                  <a:gd name="T2" fmla="*/ 1 w 349"/>
                  <a:gd name="T3" fmla="*/ 1 h 121"/>
                  <a:gd name="T4" fmla="*/ 0 w 349"/>
                  <a:gd name="T5" fmla="*/ 1 h 121"/>
                  <a:gd name="T6" fmla="*/ 1 w 349"/>
                  <a:gd name="T7" fmla="*/ 0 h 121"/>
                  <a:gd name="T8" fmla="*/ 1 w 349"/>
                  <a:gd name="T9" fmla="*/ 1 h 121"/>
                  <a:gd name="T10" fmla="*/ 0 60000 65536"/>
                  <a:gd name="T11" fmla="*/ 0 60000 65536"/>
                  <a:gd name="T12" fmla="*/ 0 60000 65536"/>
                  <a:gd name="T13" fmla="*/ 0 60000 65536"/>
                  <a:gd name="T14" fmla="*/ 0 60000 65536"/>
                  <a:gd name="T15" fmla="*/ 0 w 349"/>
                  <a:gd name="T16" fmla="*/ 0 h 121"/>
                  <a:gd name="T17" fmla="*/ 349 w 349"/>
                  <a:gd name="T18" fmla="*/ 121 h 121"/>
                </a:gdLst>
                <a:ahLst/>
                <a:cxnLst>
                  <a:cxn ang="T10">
                    <a:pos x="T0" y="T1"/>
                  </a:cxn>
                  <a:cxn ang="T11">
                    <a:pos x="T2" y="T3"/>
                  </a:cxn>
                  <a:cxn ang="T12">
                    <a:pos x="T4" y="T5"/>
                  </a:cxn>
                  <a:cxn ang="T13">
                    <a:pos x="T6" y="T7"/>
                  </a:cxn>
                  <a:cxn ang="T14">
                    <a:pos x="T8" y="T9"/>
                  </a:cxn>
                </a:cxnLst>
                <a:rect l="T15" t="T16" r="T17" b="T18"/>
                <a:pathLst>
                  <a:path w="349" h="121">
                    <a:moveTo>
                      <a:pt x="349" y="111"/>
                    </a:moveTo>
                    <a:lnTo>
                      <a:pt x="348" y="121"/>
                    </a:lnTo>
                    <a:lnTo>
                      <a:pt x="0" y="10"/>
                    </a:lnTo>
                    <a:lnTo>
                      <a:pt x="4" y="0"/>
                    </a:lnTo>
                    <a:lnTo>
                      <a:pt x="349" y="111"/>
                    </a:lnTo>
                    <a:close/>
                  </a:path>
                </a:pathLst>
              </a:custGeom>
              <a:solidFill>
                <a:srgbClr val="EC7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75" name="Freeform 1942"/>
              <p:cNvSpPr>
                <a:spLocks/>
              </p:cNvSpPr>
              <p:nvPr/>
            </p:nvSpPr>
            <p:spPr bwMode="auto">
              <a:xfrm>
                <a:off x="550" y="1506"/>
                <a:ext cx="174" cy="61"/>
              </a:xfrm>
              <a:custGeom>
                <a:avLst/>
                <a:gdLst>
                  <a:gd name="T0" fmla="*/ 1 w 348"/>
                  <a:gd name="T1" fmla="*/ 1 h 121"/>
                  <a:gd name="T2" fmla="*/ 1 w 348"/>
                  <a:gd name="T3" fmla="*/ 1 h 121"/>
                  <a:gd name="T4" fmla="*/ 0 w 348"/>
                  <a:gd name="T5" fmla="*/ 1 h 121"/>
                  <a:gd name="T6" fmla="*/ 0 w 348"/>
                  <a:gd name="T7" fmla="*/ 0 h 121"/>
                  <a:gd name="T8" fmla="*/ 1 w 348"/>
                  <a:gd name="T9" fmla="*/ 1 h 121"/>
                  <a:gd name="T10" fmla="*/ 0 60000 65536"/>
                  <a:gd name="T11" fmla="*/ 0 60000 65536"/>
                  <a:gd name="T12" fmla="*/ 0 60000 65536"/>
                  <a:gd name="T13" fmla="*/ 0 60000 65536"/>
                  <a:gd name="T14" fmla="*/ 0 60000 65536"/>
                  <a:gd name="T15" fmla="*/ 0 w 348"/>
                  <a:gd name="T16" fmla="*/ 0 h 121"/>
                  <a:gd name="T17" fmla="*/ 348 w 348"/>
                  <a:gd name="T18" fmla="*/ 121 h 121"/>
                </a:gdLst>
                <a:ahLst/>
                <a:cxnLst>
                  <a:cxn ang="T10">
                    <a:pos x="T0" y="T1"/>
                  </a:cxn>
                  <a:cxn ang="T11">
                    <a:pos x="T2" y="T3"/>
                  </a:cxn>
                  <a:cxn ang="T12">
                    <a:pos x="T4" y="T5"/>
                  </a:cxn>
                  <a:cxn ang="T13">
                    <a:pos x="T6" y="T7"/>
                  </a:cxn>
                  <a:cxn ang="T14">
                    <a:pos x="T8" y="T9"/>
                  </a:cxn>
                </a:cxnLst>
                <a:rect l="T15" t="T16" r="T17" b="T18"/>
                <a:pathLst>
                  <a:path w="348" h="121">
                    <a:moveTo>
                      <a:pt x="348" y="111"/>
                    </a:moveTo>
                    <a:lnTo>
                      <a:pt x="346" y="121"/>
                    </a:lnTo>
                    <a:lnTo>
                      <a:pt x="0" y="8"/>
                    </a:lnTo>
                    <a:lnTo>
                      <a:pt x="0" y="0"/>
                    </a:lnTo>
                    <a:lnTo>
                      <a:pt x="348" y="111"/>
                    </a:lnTo>
                    <a:close/>
                  </a:path>
                </a:pathLst>
              </a:custGeom>
              <a:solidFill>
                <a:srgbClr val="ED7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76" name="Freeform 1943"/>
              <p:cNvSpPr>
                <a:spLocks/>
              </p:cNvSpPr>
              <p:nvPr/>
            </p:nvSpPr>
            <p:spPr bwMode="auto">
              <a:xfrm>
                <a:off x="550" y="1506"/>
                <a:ext cx="174" cy="57"/>
              </a:xfrm>
              <a:custGeom>
                <a:avLst/>
                <a:gdLst>
                  <a:gd name="T0" fmla="*/ 1 w 348"/>
                  <a:gd name="T1" fmla="*/ 0 h 115"/>
                  <a:gd name="T2" fmla="*/ 1 w 348"/>
                  <a:gd name="T3" fmla="*/ 0 h 115"/>
                  <a:gd name="T4" fmla="*/ 0 w 348"/>
                  <a:gd name="T5" fmla="*/ 0 h 115"/>
                  <a:gd name="T6" fmla="*/ 0 w 348"/>
                  <a:gd name="T7" fmla="*/ 0 h 115"/>
                  <a:gd name="T8" fmla="*/ 1 w 348"/>
                  <a:gd name="T9" fmla="*/ 0 h 115"/>
                  <a:gd name="T10" fmla="*/ 0 60000 65536"/>
                  <a:gd name="T11" fmla="*/ 0 60000 65536"/>
                  <a:gd name="T12" fmla="*/ 0 60000 65536"/>
                  <a:gd name="T13" fmla="*/ 0 60000 65536"/>
                  <a:gd name="T14" fmla="*/ 0 60000 65536"/>
                  <a:gd name="T15" fmla="*/ 0 w 348"/>
                  <a:gd name="T16" fmla="*/ 0 h 115"/>
                  <a:gd name="T17" fmla="*/ 348 w 348"/>
                  <a:gd name="T18" fmla="*/ 115 h 115"/>
                </a:gdLst>
                <a:ahLst/>
                <a:cxnLst>
                  <a:cxn ang="T10">
                    <a:pos x="T0" y="T1"/>
                  </a:cxn>
                  <a:cxn ang="T11">
                    <a:pos x="T2" y="T3"/>
                  </a:cxn>
                  <a:cxn ang="T12">
                    <a:pos x="T4" y="T5"/>
                  </a:cxn>
                  <a:cxn ang="T13">
                    <a:pos x="T6" y="T7"/>
                  </a:cxn>
                  <a:cxn ang="T14">
                    <a:pos x="T8" y="T9"/>
                  </a:cxn>
                </a:cxnLst>
                <a:rect l="T15" t="T16" r="T17" b="T18"/>
                <a:pathLst>
                  <a:path w="348" h="115">
                    <a:moveTo>
                      <a:pt x="348" y="111"/>
                    </a:moveTo>
                    <a:lnTo>
                      <a:pt x="348" y="115"/>
                    </a:lnTo>
                    <a:lnTo>
                      <a:pt x="0" y="2"/>
                    </a:lnTo>
                    <a:lnTo>
                      <a:pt x="0" y="0"/>
                    </a:lnTo>
                    <a:lnTo>
                      <a:pt x="348" y="111"/>
                    </a:lnTo>
                    <a:close/>
                  </a:path>
                </a:pathLst>
              </a:custGeom>
              <a:solidFill>
                <a:srgbClr val="ED7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77" name="Freeform 1944"/>
              <p:cNvSpPr>
                <a:spLocks/>
              </p:cNvSpPr>
              <p:nvPr/>
            </p:nvSpPr>
            <p:spPr bwMode="auto">
              <a:xfrm>
                <a:off x="550" y="1507"/>
                <a:ext cx="174" cy="57"/>
              </a:xfrm>
              <a:custGeom>
                <a:avLst/>
                <a:gdLst>
                  <a:gd name="T0" fmla="*/ 1 w 348"/>
                  <a:gd name="T1" fmla="*/ 1 h 114"/>
                  <a:gd name="T2" fmla="*/ 1 w 348"/>
                  <a:gd name="T3" fmla="*/ 1 h 114"/>
                  <a:gd name="T4" fmla="*/ 0 w 348"/>
                  <a:gd name="T5" fmla="*/ 1 h 114"/>
                  <a:gd name="T6" fmla="*/ 0 w 348"/>
                  <a:gd name="T7" fmla="*/ 0 h 114"/>
                  <a:gd name="T8" fmla="*/ 1 w 348"/>
                  <a:gd name="T9" fmla="*/ 1 h 114"/>
                  <a:gd name="T10" fmla="*/ 0 60000 65536"/>
                  <a:gd name="T11" fmla="*/ 0 60000 65536"/>
                  <a:gd name="T12" fmla="*/ 0 60000 65536"/>
                  <a:gd name="T13" fmla="*/ 0 60000 65536"/>
                  <a:gd name="T14" fmla="*/ 0 60000 65536"/>
                  <a:gd name="T15" fmla="*/ 0 w 348"/>
                  <a:gd name="T16" fmla="*/ 0 h 114"/>
                  <a:gd name="T17" fmla="*/ 348 w 348"/>
                  <a:gd name="T18" fmla="*/ 114 h 114"/>
                </a:gdLst>
                <a:ahLst/>
                <a:cxnLst>
                  <a:cxn ang="T10">
                    <a:pos x="T0" y="T1"/>
                  </a:cxn>
                  <a:cxn ang="T11">
                    <a:pos x="T2" y="T3"/>
                  </a:cxn>
                  <a:cxn ang="T12">
                    <a:pos x="T4" y="T5"/>
                  </a:cxn>
                  <a:cxn ang="T13">
                    <a:pos x="T6" y="T7"/>
                  </a:cxn>
                  <a:cxn ang="T14">
                    <a:pos x="T8" y="T9"/>
                  </a:cxn>
                </a:cxnLst>
                <a:rect l="T15" t="T16" r="T17" b="T18"/>
                <a:pathLst>
                  <a:path w="348" h="114">
                    <a:moveTo>
                      <a:pt x="348" y="113"/>
                    </a:moveTo>
                    <a:lnTo>
                      <a:pt x="346" y="114"/>
                    </a:lnTo>
                    <a:lnTo>
                      <a:pt x="0" y="3"/>
                    </a:lnTo>
                    <a:lnTo>
                      <a:pt x="0" y="0"/>
                    </a:lnTo>
                    <a:lnTo>
                      <a:pt x="348" y="113"/>
                    </a:lnTo>
                    <a:close/>
                  </a:path>
                </a:pathLst>
              </a:custGeom>
              <a:solidFill>
                <a:srgbClr val="EC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78" name="Freeform 1945"/>
              <p:cNvSpPr>
                <a:spLocks/>
              </p:cNvSpPr>
              <p:nvPr/>
            </p:nvSpPr>
            <p:spPr bwMode="auto">
              <a:xfrm>
                <a:off x="550" y="1508"/>
                <a:ext cx="173" cy="57"/>
              </a:xfrm>
              <a:custGeom>
                <a:avLst/>
                <a:gdLst>
                  <a:gd name="T0" fmla="*/ 1 w 346"/>
                  <a:gd name="T1" fmla="*/ 1 h 113"/>
                  <a:gd name="T2" fmla="*/ 1 w 346"/>
                  <a:gd name="T3" fmla="*/ 1 h 113"/>
                  <a:gd name="T4" fmla="*/ 0 w 346"/>
                  <a:gd name="T5" fmla="*/ 1 h 113"/>
                  <a:gd name="T6" fmla="*/ 0 w 346"/>
                  <a:gd name="T7" fmla="*/ 0 h 113"/>
                  <a:gd name="T8" fmla="*/ 1 w 346"/>
                  <a:gd name="T9" fmla="*/ 1 h 113"/>
                  <a:gd name="T10" fmla="*/ 0 60000 65536"/>
                  <a:gd name="T11" fmla="*/ 0 60000 65536"/>
                  <a:gd name="T12" fmla="*/ 0 60000 65536"/>
                  <a:gd name="T13" fmla="*/ 0 60000 65536"/>
                  <a:gd name="T14" fmla="*/ 0 60000 65536"/>
                  <a:gd name="T15" fmla="*/ 0 w 346"/>
                  <a:gd name="T16" fmla="*/ 0 h 113"/>
                  <a:gd name="T17" fmla="*/ 346 w 346"/>
                  <a:gd name="T18" fmla="*/ 113 h 113"/>
                </a:gdLst>
                <a:ahLst/>
                <a:cxnLst>
                  <a:cxn ang="T10">
                    <a:pos x="T0" y="T1"/>
                  </a:cxn>
                  <a:cxn ang="T11">
                    <a:pos x="T2" y="T3"/>
                  </a:cxn>
                  <a:cxn ang="T12">
                    <a:pos x="T4" y="T5"/>
                  </a:cxn>
                  <a:cxn ang="T13">
                    <a:pos x="T6" y="T7"/>
                  </a:cxn>
                  <a:cxn ang="T14">
                    <a:pos x="T8" y="T9"/>
                  </a:cxn>
                </a:cxnLst>
                <a:rect l="T15" t="T16" r="T17" b="T18"/>
                <a:pathLst>
                  <a:path w="346" h="113">
                    <a:moveTo>
                      <a:pt x="346" y="111"/>
                    </a:moveTo>
                    <a:lnTo>
                      <a:pt x="346" y="113"/>
                    </a:lnTo>
                    <a:lnTo>
                      <a:pt x="0" y="2"/>
                    </a:lnTo>
                    <a:lnTo>
                      <a:pt x="0" y="0"/>
                    </a:lnTo>
                    <a:lnTo>
                      <a:pt x="346" y="111"/>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79" name="Freeform 1946"/>
              <p:cNvSpPr>
                <a:spLocks/>
              </p:cNvSpPr>
              <p:nvPr/>
            </p:nvSpPr>
            <p:spPr bwMode="auto">
              <a:xfrm>
                <a:off x="550" y="1509"/>
                <a:ext cx="173" cy="58"/>
              </a:xfrm>
              <a:custGeom>
                <a:avLst/>
                <a:gdLst>
                  <a:gd name="T0" fmla="*/ 1 w 346"/>
                  <a:gd name="T1" fmla="*/ 1 h 114"/>
                  <a:gd name="T2" fmla="*/ 1 w 346"/>
                  <a:gd name="T3" fmla="*/ 1 h 114"/>
                  <a:gd name="T4" fmla="*/ 0 w 346"/>
                  <a:gd name="T5" fmla="*/ 1 h 114"/>
                  <a:gd name="T6" fmla="*/ 0 w 346"/>
                  <a:gd name="T7" fmla="*/ 0 h 114"/>
                  <a:gd name="T8" fmla="*/ 1 w 346"/>
                  <a:gd name="T9" fmla="*/ 1 h 114"/>
                  <a:gd name="T10" fmla="*/ 0 60000 65536"/>
                  <a:gd name="T11" fmla="*/ 0 60000 65536"/>
                  <a:gd name="T12" fmla="*/ 0 60000 65536"/>
                  <a:gd name="T13" fmla="*/ 0 60000 65536"/>
                  <a:gd name="T14" fmla="*/ 0 60000 65536"/>
                  <a:gd name="T15" fmla="*/ 0 w 346"/>
                  <a:gd name="T16" fmla="*/ 0 h 114"/>
                  <a:gd name="T17" fmla="*/ 346 w 346"/>
                  <a:gd name="T18" fmla="*/ 114 h 114"/>
                </a:gdLst>
                <a:ahLst/>
                <a:cxnLst>
                  <a:cxn ang="T10">
                    <a:pos x="T0" y="T1"/>
                  </a:cxn>
                  <a:cxn ang="T11">
                    <a:pos x="T2" y="T3"/>
                  </a:cxn>
                  <a:cxn ang="T12">
                    <a:pos x="T4" y="T5"/>
                  </a:cxn>
                  <a:cxn ang="T13">
                    <a:pos x="T6" y="T7"/>
                  </a:cxn>
                  <a:cxn ang="T14">
                    <a:pos x="T8" y="T9"/>
                  </a:cxn>
                </a:cxnLst>
                <a:rect l="T15" t="T16" r="T17" b="T18"/>
                <a:pathLst>
                  <a:path w="346" h="114">
                    <a:moveTo>
                      <a:pt x="346" y="111"/>
                    </a:moveTo>
                    <a:lnTo>
                      <a:pt x="346" y="114"/>
                    </a:lnTo>
                    <a:lnTo>
                      <a:pt x="0" y="1"/>
                    </a:lnTo>
                    <a:lnTo>
                      <a:pt x="0" y="0"/>
                    </a:lnTo>
                    <a:lnTo>
                      <a:pt x="346" y="111"/>
                    </a:lnTo>
                    <a:close/>
                  </a:path>
                </a:pathLst>
              </a:custGeom>
              <a:solidFill>
                <a:srgbClr val="EA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80" name="Freeform 1947"/>
              <p:cNvSpPr>
                <a:spLocks/>
              </p:cNvSpPr>
              <p:nvPr/>
            </p:nvSpPr>
            <p:spPr bwMode="auto">
              <a:xfrm>
                <a:off x="550" y="1510"/>
                <a:ext cx="173" cy="62"/>
              </a:xfrm>
              <a:custGeom>
                <a:avLst/>
                <a:gdLst>
                  <a:gd name="T0" fmla="*/ 1 w 346"/>
                  <a:gd name="T1" fmla="*/ 1 h 123"/>
                  <a:gd name="T2" fmla="*/ 1 w 346"/>
                  <a:gd name="T3" fmla="*/ 1 h 123"/>
                  <a:gd name="T4" fmla="*/ 0 w 346"/>
                  <a:gd name="T5" fmla="*/ 1 h 123"/>
                  <a:gd name="T6" fmla="*/ 0 w 346"/>
                  <a:gd name="T7" fmla="*/ 0 h 123"/>
                  <a:gd name="T8" fmla="*/ 1 w 346"/>
                  <a:gd name="T9" fmla="*/ 1 h 123"/>
                  <a:gd name="T10" fmla="*/ 0 60000 65536"/>
                  <a:gd name="T11" fmla="*/ 0 60000 65536"/>
                  <a:gd name="T12" fmla="*/ 0 60000 65536"/>
                  <a:gd name="T13" fmla="*/ 0 60000 65536"/>
                  <a:gd name="T14" fmla="*/ 0 60000 65536"/>
                  <a:gd name="T15" fmla="*/ 0 w 346"/>
                  <a:gd name="T16" fmla="*/ 0 h 123"/>
                  <a:gd name="T17" fmla="*/ 346 w 346"/>
                  <a:gd name="T18" fmla="*/ 123 h 123"/>
                </a:gdLst>
                <a:ahLst/>
                <a:cxnLst>
                  <a:cxn ang="T10">
                    <a:pos x="T0" y="T1"/>
                  </a:cxn>
                  <a:cxn ang="T11">
                    <a:pos x="T2" y="T3"/>
                  </a:cxn>
                  <a:cxn ang="T12">
                    <a:pos x="T4" y="T5"/>
                  </a:cxn>
                  <a:cxn ang="T13">
                    <a:pos x="T6" y="T7"/>
                  </a:cxn>
                  <a:cxn ang="T14">
                    <a:pos x="T8" y="T9"/>
                  </a:cxn>
                </a:cxnLst>
                <a:rect l="T15" t="T16" r="T17" b="T18"/>
                <a:pathLst>
                  <a:path w="346" h="123">
                    <a:moveTo>
                      <a:pt x="346" y="113"/>
                    </a:moveTo>
                    <a:lnTo>
                      <a:pt x="346" y="123"/>
                    </a:lnTo>
                    <a:lnTo>
                      <a:pt x="0" y="10"/>
                    </a:lnTo>
                    <a:lnTo>
                      <a:pt x="0" y="0"/>
                    </a:lnTo>
                    <a:lnTo>
                      <a:pt x="346" y="113"/>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81" name="Freeform 1948"/>
              <p:cNvSpPr>
                <a:spLocks/>
              </p:cNvSpPr>
              <p:nvPr/>
            </p:nvSpPr>
            <p:spPr bwMode="auto">
              <a:xfrm>
                <a:off x="550" y="1510"/>
                <a:ext cx="173" cy="58"/>
              </a:xfrm>
              <a:custGeom>
                <a:avLst/>
                <a:gdLst>
                  <a:gd name="T0" fmla="*/ 1 w 346"/>
                  <a:gd name="T1" fmla="*/ 0 h 117"/>
                  <a:gd name="T2" fmla="*/ 1 w 346"/>
                  <a:gd name="T3" fmla="*/ 0 h 117"/>
                  <a:gd name="T4" fmla="*/ 0 w 346"/>
                  <a:gd name="T5" fmla="*/ 0 h 117"/>
                  <a:gd name="T6" fmla="*/ 0 w 346"/>
                  <a:gd name="T7" fmla="*/ 0 h 117"/>
                  <a:gd name="T8" fmla="*/ 1 w 346"/>
                  <a:gd name="T9" fmla="*/ 0 h 117"/>
                  <a:gd name="T10" fmla="*/ 0 60000 65536"/>
                  <a:gd name="T11" fmla="*/ 0 60000 65536"/>
                  <a:gd name="T12" fmla="*/ 0 60000 65536"/>
                  <a:gd name="T13" fmla="*/ 0 60000 65536"/>
                  <a:gd name="T14" fmla="*/ 0 60000 65536"/>
                  <a:gd name="T15" fmla="*/ 0 w 346"/>
                  <a:gd name="T16" fmla="*/ 0 h 117"/>
                  <a:gd name="T17" fmla="*/ 346 w 346"/>
                  <a:gd name="T18" fmla="*/ 117 h 117"/>
                </a:gdLst>
                <a:ahLst/>
                <a:cxnLst>
                  <a:cxn ang="T10">
                    <a:pos x="T0" y="T1"/>
                  </a:cxn>
                  <a:cxn ang="T11">
                    <a:pos x="T2" y="T3"/>
                  </a:cxn>
                  <a:cxn ang="T12">
                    <a:pos x="T4" y="T5"/>
                  </a:cxn>
                  <a:cxn ang="T13">
                    <a:pos x="T6" y="T7"/>
                  </a:cxn>
                  <a:cxn ang="T14">
                    <a:pos x="T8" y="T9"/>
                  </a:cxn>
                </a:cxnLst>
                <a:rect l="T15" t="T16" r="T17" b="T18"/>
                <a:pathLst>
                  <a:path w="346" h="117">
                    <a:moveTo>
                      <a:pt x="346" y="113"/>
                    </a:moveTo>
                    <a:lnTo>
                      <a:pt x="346" y="117"/>
                    </a:lnTo>
                    <a:lnTo>
                      <a:pt x="0" y="4"/>
                    </a:lnTo>
                    <a:lnTo>
                      <a:pt x="0" y="0"/>
                    </a:lnTo>
                    <a:lnTo>
                      <a:pt x="346" y="113"/>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82" name="Freeform 1949"/>
              <p:cNvSpPr>
                <a:spLocks/>
              </p:cNvSpPr>
              <p:nvPr/>
            </p:nvSpPr>
            <p:spPr bwMode="auto">
              <a:xfrm>
                <a:off x="550" y="1512"/>
                <a:ext cx="173" cy="58"/>
              </a:xfrm>
              <a:custGeom>
                <a:avLst/>
                <a:gdLst>
                  <a:gd name="T0" fmla="*/ 1 w 346"/>
                  <a:gd name="T1" fmla="*/ 1 h 116"/>
                  <a:gd name="T2" fmla="*/ 1 w 346"/>
                  <a:gd name="T3" fmla="*/ 1 h 116"/>
                  <a:gd name="T4" fmla="*/ 0 w 346"/>
                  <a:gd name="T5" fmla="*/ 1 h 116"/>
                  <a:gd name="T6" fmla="*/ 0 w 346"/>
                  <a:gd name="T7" fmla="*/ 0 h 116"/>
                  <a:gd name="T8" fmla="*/ 1 w 346"/>
                  <a:gd name="T9" fmla="*/ 1 h 116"/>
                  <a:gd name="T10" fmla="*/ 0 60000 65536"/>
                  <a:gd name="T11" fmla="*/ 0 60000 65536"/>
                  <a:gd name="T12" fmla="*/ 0 60000 65536"/>
                  <a:gd name="T13" fmla="*/ 0 60000 65536"/>
                  <a:gd name="T14" fmla="*/ 0 60000 65536"/>
                  <a:gd name="T15" fmla="*/ 0 w 346"/>
                  <a:gd name="T16" fmla="*/ 0 h 116"/>
                  <a:gd name="T17" fmla="*/ 346 w 346"/>
                  <a:gd name="T18" fmla="*/ 116 h 116"/>
                </a:gdLst>
                <a:ahLst/>
                <a:cxnLst>
                  <a:cxn ang="T10">
                    <a:pos x="T0" y="T1"/>
                  </a:cxn>
                  <a:cxn ang="T11">
                    <a:pos x="T2" y="T3"/>
                  </a:cxn>
                  <a:cxn ang="T12">
                    <a:pos x="T4" y="T5"/>
                  </a:cxn>
                  <a:cxn ang="T13">
                    <a:pos x="T6" y="T7"/>
                  </a:cxn>
                  <a:cxn ang="T14">
                    <a:pos x="T8" y="T9"/>
                  </a:cxn>
                </a:cxnLst>
                <a:rect l="T15" t="T16" r="T17" b="T18"/>
                <a:pathLst>
                  <a:path w="346" h="116">
                    <a:moveTo>
                      <a:pt x="346" y="113"/>
                    </a:moveTo>
                    <a:lnTo>
                      <a:pt x="346" y="116"/>
                    </a:lnTo>
                    <a:lnTo>
                      <a:pt x="0" y="3"/>
                    </a:lnTo>
                    <a:lnTo>
                      <a:pt x="0" y="0"/>
                    </a:lnTo>
                    <a:lnTo>
                      <a:pt x="346" y="113"/>
                    </a:lnTo>
                    <a:close/>
                  </a:path>
                </a:pathLst>
              </a:custGeom>
              <a:solidFill>
                <a:srgbClr val="E6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83" name="Freeform 1950"/>
              <p:cNvSpPr>
                <a:spLocks/>
              </p:cNvSpPr>
              <p:nvPr/>
            </p:nvSpPr>
            <p:spPr bwMode="auto">
              <a:xfrm>
                <a:off x="550" y="1513"/>
                <a:ext cx="173" cy="59"/>
              </a:xfrm>
              <a:custGeom>
                <a:avLst/>
                <a:gdLst>
                  <a:gd name="T0" fmla="*/ 1 w 346"/>
                  <a:gd name="T1" fmla="*/ 1 h 116"/>
                  <a:gd name="T2" fmla="*/ 1 w 346"/>
                  <a:gd name="T3" fmla="*/ 1 h 116"/>
                  <a:gd name="T4" fmla="*/ 0 w 346"/>
                  <a:gd name="T5" fmla="*/ 1 h 116"/>
                  <a:gd name="T6" fmla="*/ 0 w 346"/>
                  <a:gd name="T7" fmla="*/ 0 h 116"/>
                  <a:gd name="T8" fmla="*/ 1 w 346"/>
                  <a:gd name="T9" fmla="*/ 1 h 116"/>
                  <a:gd name="T10" fmla="*/ 0 60000 65536"/>
                  <a:gd name="T11" fmla="*/ 0 60000 65536"/>
                  <a:gd name="T12" fmla="*/ 0 60000 65536"/>
                  <a:gd name="T13" fmla="*/ 0 60000 65536"/>
                  <a:gd name="T14" fmla="*/ 0 60000 65536"/>
                  <a:gd name="T15" fmla="*/ 0 w 346"/>
                  <a:gd name="T16" fmla="*/ 0 h 116"/>
                  <a:gd name="T17" fmla="*/ 346 w 346"/>
                  <a:gd name="T18" fmla="*/ 116 h 116"/>
                </a:gdLst>
                <a:ahLst/>
                <a:cxnLst>
                  <a:cxn ang="T10">
                    <a:pos x="T0" y="T1"/>
                  </a:cxn>
                  <a:cxn ang="T11">
                    <a:pos x="T2" y="T3"/>
                  </a:cxn>
                  <a:cxn ang="T12">
                    <a:pos x="T4" y="T5"/>
                  </a:cxn>
                  <a:cxn ang="T13">
                    <a:pos x="T6" y="T7"/>
                  </a:cxn>
                  <a:cxn ang="T14">
                    <a:pos x="T8" y="T9"/>
                  </a:cxn>
                </a:cxnLst>
                <a:rect l="T15" t="T16" r="T17" b="T18"/>
                <a:pathLst>
                  <a:path w="346" h="116">
                    <a:moveTo>
                      <a:pt x="346" y="113"/>
                    </a:moveTo>
                    <a:lnTo>
                      <a:pt x="346" y="116"/>
                    </a:lnTo>
                    <a:lnTo>
                      <a:pt x="0" y="3"/>
                    </a:lnTo>
                    <a:lnTo>
                      <a:pt x="0" y="0"/>
                    </a:lnTo>
                    <a:lnTo>
                      <a:pt x="346" y="113"/>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84" name="Freeform 1951"/>
              <p:cNvSpPr>
                <a:spLocks/>
              </p:cNvSpPr>
              <p:nvPr/>
            </p:nvSpPr>
            <p:spPr bwMode="auto">
              <a:xfrm>
                <a:off x="550" y="1515"/>
                <a:ext cx="175" cy="60"/>
              </a:xfrm>
              <a:custGeom>
                <a:avLst/>
                <a:gdLst>
                  <a:gd name="T0" fmla="*/ 1 w 349"/>
                  <a:gd name="T1" fmla="*/ 1 h 120"/>
                  <a:gd name="T2" fmla="*/ 1 w 349"/>
                  <a:gd name="T3" fmla="*/ 1 h 120"/>
                  <a:gd name="T4" fmla="*/ 1 w 349"/>
                  <a:gd name="T5" fmla="*/ 1 h 120"/>
                  <a:gd name="T6" fmla="*/ 0 w 349"/>
                  <a:gd name="T7" fmla="*/ 0 h 120"/>
                  <a:gd name="T8" fmla="*/ 1 w 349"/>
                  <a:gd name="T9" fmla="*/ 1 h 120"/>
                  <a:gd name="T10" fmla="*/ 0 60000 65536"/>
                  <a:gd name="T11" fmla="*/ 0 60000 65536"/>
                  <a:gd name="T12" fmla="*/ 0 60000 65536"/>
                  <a:gd name="T13" fmla="*/ 0 60000 65536"/>
                  <a:gd name="T14" fmla="*/ 0 60000 65536"/>
                  <a:gd name="T15" fmla="*/ 0 w 349"/>
                  <a:gd name="T16" fmla="*/ 0 h 120"/>
                  <a:gd name="T17" fmla="*/ 349 w 349"/>
                  <a:gd name="T18" fmla="*/ 120 h 120"/>
                </a:gdLst>
                <a:ahLst/>
                <a:cxnLst>
                  <a:cxn ang="T10">
                    <a:pos x="T0" y="T1"/>
                  </a:cxn>
                  <a:cxn ang="T11">
                    <a:pos x="T2" y="T3"/>
                  </a:cxn>
                  <a:cxn ang="T12">
                    <a:pos x="T4" y="T5"/>
                  </a:cxn>
                  <a:cxn ang="T13">
                    <a:pos x="T6" y="T7"/>
                  </a:cxn>
                  <a:cxn ang="T14">
                    <a:pos x="T8" y="T9"/>
                  </a:cxn>
                </a:cxnLst>
                <a:rect l="T15" t="T16" r="T17" b="T18"/>
                <a:pathLst>
                  <a:path w="349" h="120">
                    <a:moveTo>
                      <a:pt x="346" y="113"/>
                    </a:moveTo>
                    <a:lnTo>
                      <a:pt x="349" y="120"/>
                    </a:lnTo>
                    <a:lnTo>
                      <a:pt x="2" y="9"/>
                    </a:lnTo>
                    <a:lnTo>
                      <a:pt x="0" y="0"/>
                    </a:lnTo>
                    <a:lnTo>
                      <a:pt x="346" y="113"/>
                    </a:lnTo>
                    <a:close/>
                  </a:path>
                </a:pathLst>
              </a:custGeom>
              <a:solidFill>
                <a:srgbClr val="E0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85" name="Freeform 1952"/>
              <p:cNvSpPr>
                <a:spLocks/>
              </p:cNvSpPr>
              <p:nvPr/>
            </p:nvSpPr>
            <p:spPr bwMode="auto">
              <a:xfrm>
                <a:off x="550" y="1515"/>
                <a:ext cx="174" cy="57"/>
              </a:xfrm>
              <a:custGeom>
                <a:avLst/>
                <a:gdLst>
                  <a:gd name="T0" fmla="*/ 1 w 348"/>
                  <a:gd name="T1" fmla="*/ 0 h 115"/>
                  <a:gd name="T2" fmla="*/ 1 w 348"/>
                  <a:gd name="T3" fmla="*/ 0 h 115"/>
                  <a:gd name="T4" fmla="*/ 0 w 348"/>
                  <a:gd name="T5" fmla="*/ 0 h 115"/>
                  <a:gd name="T6" fmla="*/ 0 w 348"/>
                  <a:gd name="T7" fmla="*/ 0 h 115"/>
                  <a:gd name="T8" fmla="*/ 1 w 348"/>
                  <a:gd name="T9" fmla="*/ 0 h 115"/>
                  <a:gd name="T10" fmla="*/ 0 60000 65536"/>
                  <a:gd name="T11" fmla="*/ 0 60000 65536"/>
                  <a:gd name="T12" fmla="*/ 0 60000 65536"/>
                  <a:gd name="T13" fmla="*/ 0 60000 65536"/>
                  <a:gd name="T14" fmla="*/ 0 60000 65536"/>
                  <a:gd name="T15" fmla="*/ 0 w 348"/>
                  <a:gd name="T16" fmla="*/ 0 h 115"/>
                  <a:gd name="T17" fmla="*/ 348 w 348"/>
                  <a:gd name="T18" fmla="*/ 115 h 115"/>
                </a:gdLst>
                <a:ahLst/>
                <a:cxnLst>
                  <a:cxn ang="T10">
                    <a:pos x="T0" y="T1"/>
                  </a:cxn>
                  <a:cxn ang="T11">
                    <a:pos x="T2" y="T3"/>
                  </a:cxn>
                  <a:cxn ang="T12">
                    <a:pos x="T4" y="T5"/>
                  </a:cxn>
                  <a:cxn ang="T13">
                    <a:pos x="T6" y="T7"/>
                  </a:cxn>
                  <a:cxn ang="T14">
                    <a:pos x="T8" y="T9"/>
                  </a:cxn>
                </a:cxnLst>
                <a:rect l="T15" t="T16" r="T17" b="T18"/>
                <a:pathLst>
                  <a:path w="348" h="115">
                    <a:moveTo>
                      <a:pt x="346" y="113"/>
                    </a:moveTo>
                    <a:lnTo>
                      <a:pt x="348" y="115"/>
                    </a:lnTo>
                    <a:lnTo>
                      <a:pt x="0" y="2"/>
                    </a:lnTo>
                    <a:lnTo>
                      <a:pt x="0" y="0"/>
                    </a:lnTo>
                    <a:lnTo>
                      <a:pt x="346" y="113"/>
                    </a:lnTo>
                    <a:close/>
                  </a:path>
                </a:pathLst>
              </a:custGeom>
              <a:solidFill>
                <a:srgbClr val="E0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86" name="Freeform 1953"/>
              <p:cNvSpPr>
                <a:spLocks/>
              </p:cNvSpPr>
              <p:nvPr/>
            </p:nvSpPr>
            <p:spPr bwMode="auto">
              <a:xfrm>
                <a:off x="550" y="1516"/>
                <a:ext cx="174" cy="58"/>
              </a:xfrm>
              <a:custGeom>
                <a:avLst/>
                <a:gdLst>
                  <a:gd name="T0" fmla="*/ 1 w 348"/>
                  <a:gd name="T1" fmla="*/ 1 h 116"/>
                  <a:gd name="T2" fmla="*/ 1 w 348"/>
                  <a:gd name="T3" fmla="*/ 1 h 116"/>
                  <a:gd name="T4" fmla="*/ 1 w 348"/>
                  <a:gd name="T5" fmla="*/ 1 h 116"/>
                  <a:gd name="T6" fmla="*/ 0 w 348"/>
                  <a:gd name="T7" fmla="*/ 0 h 116"/>
                  <a:gd name="T8" fmla="*/ 1 w 348"/>
                  <a:gd name="T9" fmla="*/ 1 h 116"/>
                  <a:gd name="T10" fmla="*/ 0 60000 65536"/>
                  <a:gd name="T11" fmla="*/ 0 60000 65536"/>
                  <a:gd name="T12" fmla="*/ 0 60000 65536"/>
                  <a:gd name="T13" fmla="*/ 0 60000 65536"/>
                  <a:gd name="T14" fmla="*/ 0 60000 65536"/>
                  <a:gd name="T15" fmla="*/ 0 w 348"/>
                  <a:gd name="T16" fmla="*/ 0 h 116"/>
                  <a:gd name="T17" fmla="*/ 348 w 348"/>
                  <a:gd name="T18" fmla="*/ 116 h 116"/>
                </a:gdLst>
                <a:ahLst/>
                <a:cxnLst>
                  <a:cxn ang="T10">
                    <a:pos x="T0" y="T1"/>
                  </a:cxn>
                  <a:cxn ang="T11">
                    <a:pos x="T2" y="T3"/>
                  </a:cxn>
                  <a:cxn ang="T12">
                    <a:pos x="T4" y="T5"/>
                  </a:cxn>
                  <a:cxn ang="T13">
                    <a:pos x="T6" y="T7"/>
                  </a:cxn>
                  <a:cxn ang="T14">
                    <a:pos x="T8" y="T9"/>
                  </a:cxn>
                </a:cxnLst>
                <a:rect l="T15" t="T16" r="T17" b="T18"/>
                <a:pathLst>
                  <a:path w="348" h="116">
                    <a:moveTo>
                      <a:pt x="348" y="113"/>
                    </a:moveTo>
                    <a:lnTo>
                      <a:pt x="348" y="116"/>
                    </a:lnTo>
                    <a:lnTo>
                      <a:pt x="2" y="3"/>
                    </a:lnTo>
                    <a:lnTo>
                      <a:pt x="0" y="0"/>
                    </a:lnTo>
                    <a:lnTo>
                      <a:pt x="348" y="113"/>
                    </a:lnTo>
                    <a:close/>
                  </a:path>
                </a:pathLst>
              </a:custGeom>
              <a:solidFill>
                <a:srgbClr val="DB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87" name="Freeform 1954"/>
              <p:cNvSpPr>
                <a:spLocks/>
              </p:cNvSpPr>
              <p:nvPr/>
            </p:nvSpPr>
            <p:spPr bwMode="auto">
              <a:xfrm>
                <a:off x="551" y="1518"/>
                <a:ext cx="174" cy="57"/>
              </a:xfrm>
              <a:custGeom>
                <a:avLst/>
                <a:gdLst>
                  <a:gd name="T0" fmla="*/ 1 w 347"/>
                  <a:gd name="T1" fmla="*/ 0 h 115"/>
                  <a:gd name="T2" fmla="*/ 1 w 347"/>
                  <a:gd name="T3" fmla="*/ 0 h 115"/>
                  <a:gd name="T4" fmla="*/ 0 w 347"/>
                  <a:gd name="T5" fmla="*/ 0 h 115"/>
                  <a:gd name="T6" fmla="*/ 0 w 347"/>
                  <a:gd name="T7" fmla="*/ 0 h 115"/>
                  <a:gd name="T8" fmla="*/ 1 w 347"/>
                  <a:gd name="T9" fmla="*/ 0 h 115"/>
                  <a:gd name="T10" fmla="*/ 0 60000 65536"/>
                  <a:gd name="T11" fmla="*/ 0 60000 65536"/>
                  <a:gd name="T12" fmla="*/ 0 60000 65536"/>
                  <a:gd name="T13" fmla="*/ 0 60000 65536"/>
                  <a:gd name="T14" fmla="*/ 0 60000 65536"/>
                  <a:gd name="T15" fmla="*/ 0 w 347"/>
                  <a:gd name="T16" fmla="*/ 0 h 115"/>
                  <a:gd name="T17" fmla="*/ 347 w 347"/>
                  <a:gd name="T18" fmla="*/ 115 h 115"/>
                </a:gdLst>
                <a:ahLst/>
                <a:cxnLst>
                  <a:cxn ang="T10">
                    <a:pos x="T0" y="T1"/>
                  </a:cxn>
                  <a:cxn ang="T11">
                    <a:pos x="T2" y="T3"/>
                  </a:cxn>
                  <a:cxn ang="T12">
                    <a:pos x="T4" y="T5"/>
                  </a:cxn>
                  <a:cxn ang="T13">
                    <a:pos x="T6" y="T7"/>
                  </a:cxn>
                  <a:cxn ang="T14">
                    <a:pos x="T8" y="T9"/>
                  </a:cxn>
                </a:cxnLst>
                <a:rect l="T15" t="T16" r="T17" b="T18"/>
                <a:pathLst>
                  <a:path w="347" h="115">
                    <a:moveTo>
                      <a:pt x="346" y="113"/>
                    </a:moveTo>
                    <a:lnTo>
                      <a:pt x="347" y="115"/>
                    </a:lnTo>
                    <a:lnTo>
                      <a:pt x="0" y="4"/>
                    </a:lnTo>
                    <a:lnTo>
                      <a:pt x="0" y="0"/>
                    </a:lnTo>
                    <a:lnTo>
                      <a:pt x="346" y="113"/>
                    </a:lnTo>
                    <a:close/>
                  </a:path>
                </a:pathLst>
              </a:custGeom>
              <a:solidFill>
                <a:srgbClr val="D7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88" name="Freeform 1955"/>
              <p:cNvSpPr>
                <a:spLocks/>
              </p:cNvSpPr>
              <p:nvPr/>
            </p:nvSpPr>
            <p:spPr bwMode="auto">
              <a:xfrm>
                <a:off x="551" y="1519"/>
                <a:ext cx="174" cy="60"/>
              </a:xfrm>
              <a:custGeom>
                <a:avLst/>
                <a:gdLst>
                  <a:gd name="T0" fmla="*/ 0 w 349"/>
                  <a:gd name="T1" fmla="*/ 1 h 119"/>
                  <a:gd name="T2" fmla="*/ 0 w 349"/>
                  <a:gd name="T3" fmla="*/ 1 h 119"/>
                  <a:gd name="T4" fmla="*/ 0 w 349"/>
                  <a:gd name="T5" fmla="*/ 1 h 119"/>
                  <a:gd name="T6" fmla="*/ 0 w 349"/>
                  <a:gd name="T7" fmla="*/ 0 h 119"/>
                  <a:gd name="T8" fmla="*/ 0 w 349"/>
                  <a:gd name="T9" fmla="*/ 1 h 119"/>
                  <a:gd name="T10" fmla="*/ 0 60000 65536"/>
                  <a:gd name="T11" fmla="*/ 0 60000 65536"/>
                  <a:gd name="T12" fmla="*/ 0 60000 65536"/>
                  <a:gd name="T13" fmla="*/ 0 60000 65536"/>
                  <a:gd name="T14" fmla="*/ 0 60000 65536"/>
                  <a:gd name="T15" fmla="*/ 0 w 349"/>
                  <a:gd name="T16" fmla="*/ 0 h 119"/>
                  <a:gd name="T17" fmla="*/ 349 w 349"/>
                  <a:gd name="T18" fmla="*/ 119 h 119"/>
                </a:gdLst>
                <a:ahLst/>
                <a:cxnLst>
                  <a:cxn ang="T10">
                    <a:pos x="T0" y="T1"/>
                  </a:cxn>
                  <a:cxn ang="T11">
                    <a:pos x="T2" y="T3"/>
                  </a:cxn>
                  <a:cxn ang="T12">
                    <a:pos x="T4" y="T5"/>
                  </a:cxn>
                  <a:cxn ang="T13">
                    <a:pos x="T6" y="T7"/>
                  </a:cxn>
                  <a:cxn ang="T14">
                    <a:pos x="T8" y="T9"/>
                  </a:cxn>
                </a:cxnLst>
                <a:rect l="T15" t="T16" r="T17" b="T18"/>
                <a:pathLst>
                  <a:path w="349" h="119">
                    <a:moveTo>
                      <a:pt x="347" y="111"/>
                    </a:moveTo>
                    <a:lnTo>
                      <a:pt x="349" y="119"/>
                    </a:lnTo>
                    <a:lnTo>
                      <a:pt x="3" y="6"/>
                    </a:lnTo>
                    <a:lnTo>
                      <a:pt x="0" y="0"/>
                    </a:lnTo>
                    <a:lnTo>
                      <a:pt x="347" y="111"/>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89" name="Freeform 1956"/>
              <p:cNvSpPr>
                <a:spLocks/>
              </p:cNvSpPr>
              <p:nvPr/>
            </p:nvSpPr>
            <p:spPr bwMode="auto">
              <a:xfrm>
                <a:off x="551" y="1519"/>
                <a:ext cx="174" cy="58"/>
              </a:xfrm>
              <a:custGeom>
                <a:avLst/>
                <a:gdLst>
                  <a:gd name="T0" fmla="*/ 1 w 347"/>
                  <a:gd name="T1" fmla="*/ 1 h 116"/>
                  <a:gd name="T2" fmla="*/ 1 w 347"/>
                  <a:gd name="T3" fmla="*/ 1 h 116"/>
                  <a:gd name="T4" fmla="*/ 1 w 347"/>
                  <a:gd name="T5" fmla="*/ 1 h 116"/>
                  <a:gd name="T6" fmla="*/ 0 w 347"/>
                  <a:gd name="T7" fmla="*/ 0 h 116"/>
                  <a:gd name="T8" fmla="*/ 1 w 347"/>
                  <a:gd name="T9" fmla="*/ 1 h 116"/>
                  <a:gd name="T10" fmla="*/ 0 60000 65536"/>
                  <a:gd name="T11" fmla="*/ 0 60000 65536"/>
                  <a:gd name="T12" fmla="*/ 0 60000 65536"/>
                  <a:gd name="T13" fmla="*/ 0 60000 65536"/>
                  <a:gd name="T14" fmla="*/ 0 60000 65536"/>
                  <a:gd name="T15" fmla="*/ 0 w 347"/>
                  <a:gd name="T16" fmla="*/ 0 h 116"/>
                  <a:gd name="T17" fmla="*/ 347 w 347"/>
                  <a:gd name="T18" fmla="*/ 116 h 116"/>
                </a:gdLst>
                <a:ahLst/>
                <a:cxnLst>
                  <a:cxn ang="T10">
                    <a:pos x="T0" y="T1"/>
                  </a:cxn>
                  <a:cxn ang="T11">
                    <a:pos x="T2" y="T3"/>
                  </a:cxn>
                  <a:cxn ang="T12">
                    <a:pos x="T4" y="T5"/>
                  </a:cxn>
                  <a:cxn ang="T13">
                    <a:pos x="T6" y="T7"/>
                  </a:cxn>
                  <a:cxn ang="T14">
                    <a:pos x="T8" y="T9"/>
                  </a:cxn>
                </a:cxnLst>
                <a:rect l="T15" t="T16" r="T17" b="T18"/>
                <a:pathLst>
                  <a:path w="347" h="116">
                    <a:moveTo>
                      <a:pt x="347" y="111"/>
                    </a:moveTo>
                    <a:lnTo>
                      <a:pt x="347" y="116"/>
                    </a:lnTo>
                    <a:lnTo>
                      <a:pt x="2" y="3"/>
                    </a:lnTo>
                    <a:lnTo>
                      <a:pt x="0" y="0"/>
                    </a:lnTo>
                    <a:lnTo>
                      <a:pt x="347" y="111"/>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90" name="Freeform 1957"/>
              <p:cNvSpPr>
                <a:spLocks/>
              </p:cNvSpPr>
              <p:nvPr/>
            </p:nvSpPr>
            <p:spPr bwMode="auto">
              <a:xfrm>
                <a:off x="552" y="1521"/>
                <a:ext cx="173" cy="58"/>
              </a:xfrm>
              <a:custGeom>
                <a:avLst/>
                <a:gdLst>
                  <a:gd name="T0" fmla="*/ 0 w 347"/>
                  <a:gd name="T1" fmla="*/ 1 h 116"/>
                  <a:gd name="T2" fmla="*/ 0 w 347"/>
                  <a:gd name="T3" fmla="*/ 1 h 116"/>
                  <a:gd name="T4" fmla="*/ 0 w 347"/>
                  <a:gd name="T5" fmla="*/ 1 h 116"/>
                  <a:gd name="T6" fmla="*/ 0 w 347"/>
                  <a:gd name="T7" fmla="*/ 0 h 116"/>
                  <a:gd name="T8" fmla="*/ 0 w 347"/>
                  <a:gd name="T9" fmla="*/ 1 h 116"/>
                  <a:gd name="T10" fmla="*/ 0 60000 65536"/>
                  <a:gd name="T11" fmla="*/ 0 60000 65536"/>
                  <a:gd name="T12" fmla="*/ 0 60000 65536"/>
                  <a:gd name="T13" fmla="*/ 0 60000 65536"/>
                  <a:gd name="T14" fmla="*/ 0 60000 65536"/>
                  <a:gd name="T15" fmla="*/ 0 w 347"/>
                  <a:gd name="T16" fmla="*/ 0 h 116"/>
                  <a:gd name="T17" fmla="*/ 347 w 347"/>
                  <a:gd name="T18" fmla="*/ 116 h 116"/>
                </a:gdLst>
                <a:ahLst/>
                <a:cxnLst>
                  <a:cxn ang="T10">
                    <a:pos x="T0" y="T1"/>
                  </a:cxn>
                  <a:cxn ang="T11">
                    <a:pos x="T2" y="T3"/>
                  </a:cxn>
                  <a:cxn ang="T12">
                    <a:pos x="T4" y="T5"/>
                  </a:cxn>
                  <a:cxn ang="T13">
                    <a:pos x="T6" y="T7"/>
                  </a:cxn>
                  <a:cxn ang="T14">
                    <a:pos x="T8" y="T9"/>
                  </a:cxn>
                </a:cxnLst>
                <a:rect l="T15" t="T16" r="T17" b="T18"/>
                <a:pathLst>
                  <a:path w="347" h="116">
                    <a:moveTo>
                      <a:pt x="345" y="113"/>
                    </a:moveTo>
                    <a:lnTo>
                      <a:pt x="347" y="116"/>
                    </a:lnTo>
                    <a:lnTo>
                      <a:pt x="1" y="3"/>
                    </a:lnTo>
                    <a:lnTo>
                      <a:pt x="0" y="0"/>
                    </a:lnTo>
                    <a:lnTo>
                      <a:pt x="345" y="113"/>
                    </a:lnTo>
                    <a:close/>
                  </a:path>
                </a:pathLst>
              </a:custGeom>
              <a:solidFill>
                <a:srgbClr val="CA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91" name="Freeform 1958"/>
              <p:cNvSpPr>
                <a:spLocks/>
              </p:cNvSpPr>
              <p:nvPr/>
            </p:nvSpPr>
            <p:spPr bwMode="auto">
              <a:xfrm>
                <a:off x="553" y="1523"/>
                <a:ext cx="175" cy="59"/>
              </a:xfrm>
              <a:custGeom>
                <a:avLst/>
                <a:gdLst>
                  <a:gd name="T0" fmla="*/ 0 w 351"/>
                  <a:gd name="T1" fmla="*/ 1 h 118"/>
                  <a:gd name="T2" fmla="*/ 0 w 351"/>
                  <a:gd name="T3" fmla="*/ 1 h 118"/>
                  <a:gd name="T4" fmla="*/ 0 w 351"/>
                  <a:gd name="T5" fmla="*/ 1 h 118"/>
                  <a:gd name="T6" fmla="*/ 0 w 351"/>
                  <a:gd name="T7" fmla="*/ 0 h 118"/>
                  <a:gd name="T8" fmla="*/ 0 w 351"/>
                  <a:gd name="T9" fmla="*/ 1 h 118"/>
                  <a:gd name="T10" fmla="*/ 0 60000 65536"/>
                  <a:gd name="T11" fmla="*/ 0 60000 65536"/>
                  <a:gd name="T12" fmla="*/ 0 60000 65536"/>
                  <a:gd name="T13" fmla="*/ 0 60000 65536"/>
                  <a:gd name="T14" fmla="*/ 0 60000 65536"/>
                  <a:gd name="T15" fmla="*/ 0 w 351"/>
                  <a:gd name="T16" fmla="*/ 0 h 118"/>
                  <a:gd name="T17" fmla="*/ 351 w 351"/>
                  <a:gd name="T18" fmla="*/ 118 h 118"/>
                </a:gdLst>
                <a:ahLst/>
                <a:cxnLst>
                  <a:cxn ang="T10">
                    <a:pos x="T0" y="T1"/>
                  </a:cxn>
                  <a:cxn ang="T11">
                    <a:pos x="T2" y="T3"/>
                  </a:cxn>
                  <a:cxn ang="T12">
                    <a:pos x="T4" y="T5"/>
                  </a:cxn>
                  <a:cxn ang="T13">
                    <a:pos x="T6" y="T7"/>
                  </a:cxn>
                  <a:cxn ang="T14">
                    <a:pos x="T8" y="T9"/>
                  </a:cxn>
                </a:cxnLst>
                <a:rect l="T15" t="T16" r="T17" b="T18"/>
                <a:pathLst>
                  <a:path w="351" h="118">
                    <a:moveTo>
                      <a:pt x="346" y="113"/>
                    </a:moveTo>
                    <a:lnTo>
                      <a:pt x="351" y="118"/>
                    </a:lnTo>
                    <a:lnTo>
                      <a:pt x="5" y="5"/>
                    </a:lnTo>
                    <a:lnTo>
                      <a:pt x="0" y="0"/>
                    </a:lnTo>
                    <a:lnTo>
                      <a:pt x="346" y="113"/>
                    </a:lnTo>
                    <a:close/>
                  </a:path>
                </a:pathLst>
              </a:custGeom>
              <a:solidFill>
                <a:srgbClr val="C2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92" name="Freeform 1959"/>
              <p:cNvSpPr>
                <a:spLocks/>
              </p:cNvSpPr>
              <p:nvPr/>
            </p:nvSpPr>
            <p:spPr bwMode="auto">
              <a:xfrm>
                <a:off x="555" y="1525"/>
                <a:ext cx="179" cy="60"/>
              </a:xfrm>
              <a:custGeom>
                <a:avLst/>
                <a:gdLst>
                  <a:gd name="T0" fmla="*/ 1 w 358"/>
                  <a:gd name="T1" fmla="*/ 1 h 120"/>
                  <a:gd name="T2" fmla="*/ 1 w 358"/>
                  <a:gd name="T3" fmla="*/ 1 h 120"/>
                  <a:gd name="T4" fmla="*/ 1 w 358"/>
                  <a:gd name="T5" fmla="*/ 1 h 120"/>
                  <a:gd name="T6" fmla="*/ 0 w 358"/>
                  <a:gd name="T7" fmla="*/ 0 h 120"/>
                  <a:gd name="T8" fmla="*/ 1 w 358"/>
                  <a:gd name="T9" fmla="*/ 1 h 120"/>
                  <a:gd name="T10" fmla="*/ 0 60000 65536"/>
                  <a:gd name="T11" fmla="*/ 0 60000 65536"/>
                  <a:gd name="T12" fmla="*/ 0 60000 65536"/>
                  <a:gd name="T13" fmla="*/ 0 60000 65536"/>
                  <a:gd name="T14" fmla="*/ 0 60000 65536"/>
                  <a:gd name="T15" fmla="*/ 0 w 358"/>
                  <a:gd name="T16" fmla="*/ 0 h 120"/>
                  <a:gd name="T17" fmla="*/ 358 w 358"/>
                  <a:gd name="T18" fmla="*/ 120 h 120"/>
                </a:gdLst>
                <a:ahLst/>
                <a:cxnLst>
                  <a:cxn ang="T10">
                    <a:pos x="T0" y="T1"/>
                  </a:cxn>
                  <a:cxn ang="T11">
                    <a:pos x="T2" y="T3"/>
                  </a:cxn>
                  <a:cxn ang="T12">
                    <a:pos x="T4" y="T5"/>
                  </a:cxn>
                  <a:cxn ang="T13">
                    <a:pos x="T6" y="T7"/>
                  </a:cxn>
                  <a:cxn ang="T14">
                    <a:pos x="T8" y="T9"/>
                  </a:cxn>
                </a:cxnLst>
                <a:rect l="T15" t="T16" r="T17" b="T18"/>
                <a:pathLst>
                  <a:path w="358" h="120">
                    <a:moveTo>
                      <a:pt x="346" y="113"/>
                    </a:moveTo>
                    <a:lnTo>
                      <a:pt x="358" y="120"/>
                    </a:lnTo>
                    <a:lnTo>
                      <a:pt x="10" y="7"/>
                    </a:lnTo>
                    <a:lnTo>
                      <a:pt x="0" y="0"/>
                    </a:lnTo>
                    <a:lnTo>
                      <a:pt x="346" y="113"/>
                    </a:lnTo>
                    <a:close/>
                  </a:path>
                </a:pathLst>
              </a:custGeom>
              <a:solidFill>
                <a:srgbClr val="AF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93" name="Freeform 1960"/>
              <p:cNvSpPr>
                <a:spLocks/>
              </p:cNvSpPr>
              <p:nvPr/>
            </p:nvSpPr>
            <p:spPr bwMode="auto">
              <a:xfrm>
                <a:off x="572" y="1482"/>
                <a:ext cx="176" cy="56"/>
              </a:xfrm>
              <a:custGeom>
                <a:avLst/>
                <a:gdLst>
                  <a:gd name="T0" fmla="*/ 0 w 353"/>
                  <a:gd name="T1" fmla="*/ 1 h 111"/>
                  <a:gd name="T2" fmla="*/ 0 w 353"/>
                  <a:gd name="T3" fmla="*/ 1 h 111"/>
                  <a:gd name="T4" fmla="*/ 0 w 353"/>
                  <a:gd name="T5" fmla="*/ 0 h 111"/>
                  <a:gd name="T6" fmla="*/ 0 w 353"/>
                  <a:gd name="T7" fmla="*/ 1 h 111"/>
                  <a:gd name="T8" fmla="*/ 0 w 353"/>
                  <a:gd name="T9" fmla="*/ 1 h 111"/>
                  <a:gd name="T10" fmla="*/ 0 60000 65536"/>
                  <a:gd name="T11" fmla="*/ 0 60000 65536"/>
                  <a:gd name="T12" fmla="*/ 0 60000 65536"/>
                  <a:gd name="T13" fmla="*/ 0 60000 65536"/>
                  <a:gd name="T14" fmla="*/ 0 60000 65536"/>
                  <a:gd name="T15" fmla="*/ 0 w 353"/>
                  <a:gd name="T16" fmla="*/ 0 h 111"/>
                  <a:gd name="T17" fmla="*/ 353 w 353"/>
                  <a:gd name="T18" fmla="*/ 111 h 111"/>
                </a:gdLst>
                <a:ahLst/>
                <a:cxnLst>
                  <a:cxn ang="T10">
                    <a:pos x="T0" y="T1"/>
                  </a:cxn>
                  <a:cxn ang="T11">
                    <a:pos x="T2" y="T3"/>
                  </a:cxn>
                  <a:cxn ang="T12">
                    <a:pos x="T4" y="T5"/>
                  </a:cxn>
                  <a:cxn ang="T13">
                    <a:pos x="T6" y="T7"/>
                  </a:cxn>
                  <a:cxn ang="T14">
                    <a:pos x="T8" y="T9"/>
                  </a:cxn>
                </a:cxnLst>
                <a:rect l="T15" t="T16" r="T17" b="T18"/>
                <a:pathLst>
                  <a:path w="353" h="111">
                    <a:moveTo>
                      <a:pt x="353" y="111"/>
                    </a:moveTo>
                    <a:lnTo>
                      <a:pt x="348" y="109"/>
                    </a:lnTo>
                    <a:lnTo>
                      <a:pt x="0" y="0"/>
                    </a:lnTo>
                    <a:lnTo>
                      <a:pt x="7" y="1"/>
                    </a:lnTo>
                    <a:lnTo>
                      <a:pt x="353" y="111"/>
                    </a:lnTo>
                    <a:close/>
                  </a:path>
                </a:pathLst>
              </a:custGeom>
              <a:solidFill>
                <a:srgbClr val="743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94" name="Freeform 1961"/>
              <p:cNvSpPr>
                <a:spLocks/>
              </p:cNvSpPr>
              <p:nvPr/>
            </p:nvSpPr>
            <p:spPr bwMode="auto">
              <a:xfrm>
                <a:off x="568" y="1482"/>
                <a:ext cx="177" cy="56"/>
              </a:xfrm>
              <a:custGeom>
                <a:avLst/>
                <a:gdLst>
                  <a:gd name="T0" fmla="*/ 0 w 356"/>
                  <a:gd name="T1" fmla="*/ 1 h 111"/>
                  <a:gd name="T2" fmla="*/ 0 w 356"/>
                  <a:gd name="T3" fmla="*/ 1 h 111"/>
                  <a:gd name="T4" fmla="*/ 0 w 356"/>
                  <a:gd name="T5" fmla="*/ 1 h 111"/>
                  <a:gd name="T6" fmla="*/ 0 w 356"/>
                  <a:gd name="T7" fmla="*/ 0 h 111"/>
                  <a:gd name="T8" fmla="*/ 0 w 356"/>
                  <a:gd name="T9" fmla="*/ 1 h 111"/>
                  <a:gd name="T10" fmla="*/ 0 60000 65536"/>
                  <a:gd name="T11" fmla="*/ 0 60000 65536"/>
                  <a:gd name="T12" fmla="*/ 0 60000 65536"/>
                  <a:gd name="T13" fmla="*/ 0 60000 65536"/>
                  <a:gd name="T14" fmla="*/ 0 60000 65536"/>
                  <a:gd name="T15" fmla="*/ 0 w 356"/>
                  <a:gd name="T16" fmla="*/ 0 h 111"/>
                  <a:gd name="T17" fmla="*/ 356 w 356"/>
                  <a:gd name="T18" fmla="*/ 111 h 111"/>
                </a:gdLst>
                <a:ahLst/>
                <a:cxnLst>
                  <a:cxn ang="T10">
                    <a:pos x="T0" y="T1"/>
                  </a:cxn>
                  <a:cxn ang="T11">
                    <a:pos x="T2" y="T3"/>
                  </a:cxn>
                  <a:cxn ang="T12">
                    <a:pos x="T4" y="T5"/>
                  </a:cxn>
                  <a:cxn ang="T13">
                    <a:pos x="T6" y="T7"/>
                  </a:cxn>
                  <a:cxn ang="T14">
                    <a:pos x="T8" y="T9"/>
                  </a:cxn>
                </a:cxnLst>
                <a:rect l="T15" t="T16" r="T17" b="T18"/>
                <a:pathLst>
                  <a:path w="356" h="111">
                    <a:moveTo>
                      <a:pt x="356" y="109"/>
                    </a:moveTo>
                    <a:lnTo>
                      <a:pt x="347" y="111"/>
                    </a:lnTo>
                    <a:lnTo>
                      <a:pt x="0" y="1"/>
                    </a:lnTo>
                    <a:lnTo>
                      <a:pt x="8" y="0"/>
                    </a:lnTo>
                    <a:lnTo>
                      <a:pt x="356" y="109"/>
                    </a:lnTo>
                    <a:close/>
                  </a:path>
                </a:pathLst>
              </a:custGeom>
              <a:solidFill>
                <a:srgbClr val="824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95" name="Freeform 1962"/>
              <p:cNvSpPr>
                <a:spLocks/>
              </p:cNvSpPr>
              <p:nvPr/>
            </p:nvSpPr>
            <p:spPr bwMode="auto">
              <a:xfrm>
                <a:off x="723" y="1537"/>
                <a:ext cx="36" cy="49"/>
              </a:xfrm>
              <a:custGeom>
                <a:avLst/>
                <a:gdLst>
                  <a:gd name="T0" fmla="*/ 1 w 71"/>
                  <a:gd name="T1" fmla="*/ 1 h 98"/>
                  <a:gd name="T2" fmla="*/ 1 w 71"/>
                  <a:gd name="T3" fmla="*/ 1 h 98"/>
                  <a:gd name="T4" fmla="*/ 1 w 71"/>
                  <a:gd name="T5" fmla="*/ 1 h 98"/>
                  <a:gd name="T6" fmla="*/ 1 w 71"/>
                  <a:gd name="T7" fmla="*/ 1 h 98"/>
                  <a:gd name="T8" fmla="*/ 1 w 71"/>
                  <a:gd name="T9" fmla="*/ 1 h 98"/>
                  <a:gd name="T10" fmla="*/ 1 w 71"/>
                  <a:gd name="T11" fmla="*/ 1 h 98"/>
                  <a:gd name="T12" fmla="*/ 1 w 71"/>
                  <a:gd name="T13" fmla="*/ 1 h 98"/>
                  <a:gd name="T14" fmla="*/ 1 w 71"/>
                  <a:gd name="T15" fmla="*/ 1 h 98"/>
                  <a:gd name="T16" fmla="*/ 0 w 71"/>
                  <a:gd name="T17" fmla="*/ 1 h 98"/>
                  <a:gd name="T18" fmla="*/ 0 w 71"/>
                  <a:gd name="T19" fmla="*/ 1 h 98"/>
                  <a:gd name="T20" fmla="*/ 1 w 71"/>
                  <a:gd name="T21" fmla="*/ 1 h 98"/>
                  <a:gd name="T22" fmla="*/ 1 w 71"/>
                  <a:gd name="T23" fmla="*/ 1 h 98"/>
                  <a:gd name="T24" fmla="*/ 1 w 71"/>
                  <a:gd name="T25" fmla="*/ 1 h 98"/>
                  <a:gd name="T26" fmla="*/ 1 w 71"/>
                  <a:gd name="T27" fmla="*/ 1 h 98"/>
                  <a:gd name="T28" fmla="*/ 1 w 71"/>
                  <a:gd name="T29" fmla="*/ 1 h 98"/>
                  <a:gd name="T30" fmla="*/ 1 w 71"/>
                  <a:gd name="T31" fmla="*/ 1 h 98"/>
                  <a:gd name="T32" fmla="*/ 1 w 71"/>
                  <a:gd name="T33" fmla="*/ 1 h 98"/>
                  <a:gd name="T34" fmla="*/ 1 w 71"/>
                  <a:gd name="T35" fmla="*/ 1 h 98"/>
                  <a:gd name="T36" fmla="*/ 1 w 71"/>
                  <a:gd name="T37" fmla="*/ 1 h 98"/>
                  <a:gd name="T38" fmla="*/ 1 w 71"/>
                  <a:gd name="T39" fmla="*/ 1 h 98"/>
                  <a:gd name="T40" fmla="*/ 1 w 71"/>
                  <a:gd name="T41" fmla="*/ 1 h 98"/>
                  <a:gd name="T42" fmla="*/ 1 w 71"/>
                  <a:gd name="T43" fmla="*/ 1 h 98"/>
                  <a:gd name="T44" fmla="*/ 1 w 71"/>
                  <a:gd name="T45" fmla="*/ 1 h 98"/>
                  <a:gd name="T46" fmla="*/ 1 w 71"/>
                  <a:gd name="T47" fmla="*/ 1 h 98"/>
                  <a:gd name="T48" fmla="*/ 1 w 71"/>
                  <a:gd name="T49" fmla="*/ 1 h 98"/>
                  <a:gd name="T50" fmla="*/ 1 w 71"/>
                  <a:gd name="T51" fmla="*/ 1 h 98"/>
                  <a:gd name="T52" fmla="*/ 1 w 71"/>
                  <a:gd name="T53" fmla="*/ 1 h 98"/>
                  <a:gd name="T54" fmla="*/ 1 w 71"/>
                  <a:gd name="T55" fmla="*/ 1 h 98"/>
                  <a:gd name="T56" fmla="*/ 1 w 71"/>
                  <a:gd name="T57" fmla="*/ 1 h 98"/>
                  <a:gd name="T58" fmla="*/ 1 w 71"/>
                  <a:gd name="T59" fmla="*/ 1 h 98"/>
                  <a:gd name="T60" fmla="*/ 1 w 71"/>
                  <a:gd name="T61" fmla="*/ 1 h 98"/>
                  <a:gd name="T62" fmla="*/ 1 w 71"/>
                  <a:gd name="T63" fmla="*/ 0 h 98"/>
                  <a:gd name="T64" fmla="*/ 1 w 71"/>
                  <a:gd name="T65" fmla="*/ 1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98"/>
                  <a:gd name="T101" fmla="*/ 71 w 71"/>
                  <a:gd name="T102" fmla="*/ 98 h 9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98">
                    <a:moveTo>
                      <a:pt x="36" y="2"/>
                    </a:moveTo>
                    <a:lnTo>
                      <a:pt x="30" y="5"/>
                    </a:lnTo>
                    <a:lnTo>
                      <a:pt x="23" y="10"/>
                    </a:lnTo>
                    <a:lnTo>
                      <a:pt x="17" y="17"/>
                    </a:lnTo>
                    <a:lnTo>
                      <a:pt x="12" y="24"/>
                    </a:lnTo>
                    <a:lnTo>
                      <a:pt x="7" y="32"/>
                    </a:lnTo>
                    <a:lnTo>
                      <a:pt x="3" y="40"/>
                    </a:lnTo>
                    <a:lnTo>
                      <a:pt x="2" y="50"/>
                    </a:lnTo>
                    <a:lnTo>
                      <a:pt x="0" y="60"/>
                    </a:lnTo>
                    <a:lnTo>
                      <a:pt x="0" y="70"/>
                    </a:lnTo>
                    <a:lnTo>
                      <a:pt x="3" y="77"/>
                    </a:lnTo>
                    <a:lnTo>
                      <a:pt x="5" y="85"/>
                    </a:lnTo>
                    <a:lnTo>
                      <a:pt x="10" y="90"/>
                    </a:lnTo>
                    <a:lnTo>
                      <a:pt x="15" y="95"/>
                    </a:lnTo>
                    <a:lnTo>
                      <a:pt x="22" y="97"/>
                    </a:lnTo>
                    <a:lnTo>
                      <a:pt x="26" y="98"/>
                    </a:lnTo>
                    <a:lnTo>
                      <a:pt x="35" y="97"/>
                    </a:lnTo>
                    <a:lnTo>
                      <a:pt x="41" y="94"/>
                    </a:lnTo>
                    <a:lnTo>
                      <a:pt x="48" y="89"/>
                    </a:lnTo>
                    <a:lnTo>
                      <a:pt x="55" y="82"/>
                    </a:lnTo>
                    <a:lnTo>
                      <a:pt x="60" y="75"/>
                    </a:lnTo>
                    <a:lnTo>
                      <a:pt x="65" y="67"/>
                    </a:lnTo>
                    <a:lnTo>
                      <a:pt x="68" y="59"/>
                    </a:lnTo>
                    <a:lnTo>
                      <a:pt x="70" y="49"/>
                    </a:lnTo>
                    <a:lnTo>
                      <a:pt x="71" y="39"/>
                    </a:lnTo>
                    <a:lnTo>
                      <a:pt x="70" y="30"/>
                    </a:lnTo>
                    <a:lnTo>
                      <a:pt x="68" y="22"/>
                    </a:lnTo>
                    <a:lnTo>
                      <a:pt x="65" y="14"/>
                    </a:lnTo>
                    <a:lnTo>
                      <a:pt x="61" y="9"/>
                    </a:lnTo>
                    <a:lnTo>
                      <a:pt x="56" y="4"/>
                    </a:lnTo>
                    <a:lnTo>
                      <a:pt x="50" y="2"/>
                    </a:lnTo>
                    <a:lnTo>
                      <a:pt x="45" y="0"/>
                    </a:lnTo>
                    <a:lnTo>
                      <a:pt x="36" y="2"/>
                    </a:lnTo>
                    <a:close/>
                  </a:path>
                </a:pathLst>
              </a:custGeom>
              <a:solidFill>
                <a:srgbClr val="79B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grpSp>
          <p:nvGrpSpPr>
            <p:cNvPr id="46111" name="Group 1963"/>
            <p:cNvGrpSpPr>
              <a:grpSpLocks/>
            </p:cNvGrpSpPr>
            <p:nvPr/>
          </p:nvGrpSpPr>
          <p:grpSpPr bwMode="auto">
            <a:xfrm>
              <a:off x="886" y="1220"/>
              <a:ext cx="260" cy="128"/>
              <a:chOff x="886" y="1220"/>
              <a:chExt cx="260" cy="128"/>
            </a:xfrm>
          </p:grpSpPr>
          <p:sp>
            <p:nvSpPr>
              <p:cNvPr id="47570" name="Freeform 1964"/>
              <p:cNvSpPr>
                <a:spLocks/>
              </p:cNvSpPr>
              <p:nvPr/>
            </p:nvSpPr>
            <p:spPr bwMode="auto">
              <a:xfrm>
                <a:off x="913" y="1220"/>
                <a:ext cx="200" cy="29"/>
              </a:xfrm>
              <a:custGeom>
                <a:avLst/>
                <a:gdLst>
                  <a:gd name="T0" fmla="*/ 1 w 399"/>
                  <a:gd name="T1" fmla="*/ 0 h 59"/>
                  <a:gd name="T2" fmla="*/ 1 w 399"/>
                  <a:gd name="T3" fmla="*/ 0 h 59"/>
                  <a:gd name="T4" fmla="*/ 0 w 399"/>
                  <a:gd name="T5" fmla="*/ 0 h 59"/>
                  <a:gd name="T6" fmla="*/ 1 w 399"/>
                  <a:gd name="T7" fmla="*/ 0 h 59"/>
                  <a:gd name="T8" fmla="*/ 1 w 399"/>
                  <a:gd name="T9" fmla="*/ 0 h 59"/>
                  <a:gd name="T10" fmla="*/ 0 60000 65536"/>
                  <a:gd name="T11" fmla="*/ 0 60000 65536"/>
                  <a:gd name="T12" fmla="*/ 0 60000 65536"/>
                  <a:gd name="T13" fmla="*/ 0 60000 65536"/>
                  <a:gd name="T14" fmla="*/ 0 60000 65536"/>
                  <a:gd name="T15" fmla="*/ 0 w 399"/>
                  <a:gd name="T16" fmla="*/ 0 h 59"/>
                  <a:gd name="T17" fmla="*/ 399 w 399"/>
                  <a:gd name="T18" fmla="*/ 59 h 59"/>
                </a:gdLst>
                <a:ahLst/>
                <a:cxnLst>
                  <a:cxn ang="T10">
                    <a:pos x="T0" y="T1"/>
                  </a:cxn>
                  <a:cxn ang="T11">
                    <a:pos x="T2" y="T3"/>
                  </a:cxn>
                  <a:cxn ang="T12">
                    <a:pos x="T4" y="T5"/>
                  </a:cxn>
                  <a:cxn ang="T13">
                    <a:pos x="T6" y="T7"/>
                  </a:cxn>
                  <a:cxn ang="T14">
                    <a:pos x="T8" y="T9"/>
                  </a:cxn>
                </a:cxnLst>
                <a:rect l="T15" t="T16" r="T17" b="T18"/>
                <a:pathLst>
                  <a:path w="399" h="59">
                    <a:moveTo>
                      <a:pt x="399" y="55"/>
                    </a:moveTo>
                    <a:lnTo>
                      <a:pt x="386" y="59"/>
                    </a:lnTo>
                    <a:lnTo>
                      <a:pt x="0" y="5"/>
                    </a:lnTo>
                    <a:lnTo>
                      <a:pt x="14" y="0"/>
                    </a:lnTo>
                    <a:lnTo>
                      <a:pt x="399" y="55"/>
                    </a:lnTo>
                    <a:close/>
                  </a:path>
                </a:pathLst>
              </a:custGeom>
              <a:solidFill>
                <a:srgbClr val="793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71" name="Freeform 1965"/>
              <p:cNvSpPr>
                <a:spLocks/>
              </p:cNvSpPr>
              <p:nvPr/>
            </p:nvSpPr>
            <p:spPr bwMode="auto">
              <a:xfrm>
                <a:off x="917" y="1220"/>
                <a:ext cx="196" cy="28"/>
              </a:xfrm>
              <a:custGeom>
                <a:avLst/>
                <a:gdLst>
                  <a:gd name="T0" fmla="*/ 1 w 392"/>
                  <a:gd name="T1" fmla="*/ 0 h 57"/>
                  <a:gd name="T2" fmla="*/ 1 w 392"/>
                  <a:gd name="T3" fmla="*/ 0 h 57"/>
                  <a:gd name="T4" fmla="*/ 0 w 392"/>
                  <a:gd name="T5" fmla="*/ 0 h 57"/>
                  <a:gd name="T6" fmla="*/ 1 w 392"/>
                  <a:gd name="T7" fmla="*/ 0 h 57"/>
                  <a:gd name="T8" fmla="*/ 1 w 392"/>
                  <a:gd name="T9" fmla="*/ 0 h 57"/>
                  <a:gd name="T10" fmla="*/ 0 60000 65536"/>
                  <a:gd name="T11" fmla="*/ 0 60000 65536"/>
                  <a:gd name="T12" fmla="*/ 0 60000 65536"/>
                  <a:gd name="T13" fmla="*/ 0 60000 65536"/>
                  <a:gd name="T14" fmla="*/ 0 60000 65536"/>
                  <a:gd name="T15" fmla="*/ 0 w 392"/>
                  <a:gd name="T16" fmla="*/ 0 h 57"/>
                  <a:gd name="T17" fmla="*/ 392 w 392"/>
                  <a:gd name="T18" fmla="*/ 57 h 57"/>
                </a:gdLst>
                <a:ahLst/>
                <a:cxnLst>
                  <a:cxn ang="T10">
                    <a:pos x="T0" y="T1"/>
                  </a:cxn>
                  <a:cxn ang="T11">
                    <a:pos x="T2" y="T3"/>
                  </a:cxn>
                  <a:cxn ang="T12">
                    <a:pos x="T4" y="T5"/>
                  </a:cxn>
                  <a:cxn ang="T13">
                    <a:pos x="T6" y="T7"/>
                  </a:cxn>
                  <a:cxn ang="T14">
                    <a:pos x="T8" y="T9"/>
                  </a:cxn>
                </a:cxnLst>
                <a:rect l="T15" t="T16" r="T17" b="T18"/>
                <a:pathLst>
                  <a:path w="392" h="57">
                    <a:moveTo>
                      <a:pt x="392" y="55"/>
                    </a:moveTo>
                    <a:lnTo>
                      <a:pt x="386" y="57"/>
                    </a:lnTo>
                    <a:lnTo>
                      <a:pt x="0" y="2"/>
                    </a:lnTo>
                    <a:lnTo>
                      <a:pt x="7" y="0"/>
                    </a:lnTo>
                    <a:lnTo>
                      <a:pt x="392" y="55"/>
                    </a:lnTo>
                    <a:close/>
                  </a:path>
                </a:pathLst>
              </a:custGeom>
              <a:solidFill>
                <a:srgbClr val="793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72" name="Freeform 1966"/>
              <p:cNvSpPr>
                <a:spLocks/>
              </p:cNvSpPr>
              <p:nvPr/>
            </p:nvSpPr>
            <p:spPr bwMode="auto">
              <a:xfrm>
                <a:off x="913" y="1221"/>
                <a:ext cx="196" cy="28"/>
              </a:xfrm>
              <a:custGeom>
                <a:avLst/>
                <a:gdLst>
                  <a:gd name="T0" fmla="*/ 0 w 393"/>
                  <a:gd name="T1" fmla="*/ 0 h 57"/>
                  <a:gd name="T2" fmla="*/ 0 w 393"/>
                  <a:gd name="T3" fmla="*/ 0 h 57"/>
                  <a:gd name="T4" fmla="*/ 0 w 393"/>
                  <a:gd name="T5" fmla="*/ 0 h 57"/>
                  <a:gd name="T6" fmla="*/ 0 w 393"/>
                  <a:gd name="T7" fmla="*/ 0 h 57"/>
                  <a:gd name="T8" fmla="*/ 0 w 393"/>
                  <a:gd name="T9" fmla="*/ 0 h 57"/>
                  <a:gd name="T10" fmla="*/ 0 60000 65536"/>
                  <a:gd name="T11" fmla="*/ 0 60000 65536"/>
                  <a:gd name="T12" fmla="*/ 0 60000 65536"/>
                  <a:gd name="T13" fmla="*/ 0 60000 65536"/>
                  <a:gd name="T14" fmla="*/ 0 60000 65536"/>
                  <a:gd name="T15" fmla="*/ 0 w 393"/>
                  <a:gd name="T16" fmla="*/ 0 h 57"/>
                  <a:gd name="T17" fmla="*/ 393 w 393"/>
                  <a:gd name="T18" fmla="*/ 57 h 57"/>
                </a:gdLst>
                <a:ahLst/>
                <a:cxnLst>
                  <a:cxn ang="T10">
                    <a:pos x="T0" y="T1"/>
                  </a:cxn>
                  <a:cxn ang="T11">
                    <a:pos x="T2" y="T3"/>
                  </a:cxn>
                  <a:cxn ang="T12">
                    <a:pos x="T4" y="T5"/>
                  </a:cxn>
                  <a:cxn ang="T13">
                    <a:pos x="T6" y="T7"/>
                  </a:cxn>
                  <a:cxn ang="T14">
                    <a:pos x="T8" y="T9"/>
                  </a:cxn>
                </a:cxnLst>
                <a:rect l="T15" t="T16" r="T17" b="T18"/>
                <a:pathLst>
                  <a:path w="393" h="57">
                    <a:moveTo>
                      <a:pt x="393" y="55"/>
                    </a:moveTo>
                    <a:lnTo>
                      <a:pt x="386" y="57"/>
                    </a:lnTo>
                    <a:lnTo>
                      <a:pt x="0" y="3"/>
                    </a:lnTo>
                    <a:lnTo>
                      <a:pt x="7" y="0"/>
                    </a:lnTo>
                    <a:lnTo>
                      <a:pt x="393" y="55"/>
                    </a:lnTo>
                    <a:close/>
                  </a:path>
                </a:pathLst>
              </a:custGeom>
              <a:solidFill>
                <a:srgbClr val="84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73" name="Freeform 1967"/>
              <p:cNvSpPr>
                <a:spLocks/>
              </p:cNvSpPr>
              <p:nvPr/>
            </p:nvSpPr>
            <p:spPr bwMode="auto">
              <a:xfrm>
                <a:off x="907" y="1223"/>
                <a:ext cx="199" cy="30"/>
              </a:xfrm>
              <a:custGeom>
                <a:avLst/>
                <a:gdLst>
                  <a:gd name="T0" fmla="*/ 0 w 399"/>
                  <a:gd name="T1" fmla="*/ 0 h 62"/>
                  <a:gd name="T2" fmla="*/ 0 w 399"/>
                  <a:gd name="T3" fmla="*/ 0 h 62"/>
                  <a:gd name="T4" fmla="*/ 0 w 399"/>
                  <a:gd name="T5" fmla="*/ 0 h 62"/>
                  <a:gd name="T6" fmla="*/ 0 w 399"/>
                  <a:gd name="T7" fmla="*/ 0 h 62"/>
                  <a:gd name="T8" fmla="*/ 0 w 399"/>
                  <a:gd name="T9" fmla="*/ 0 h 62"/>
                  <a:gd name="T10" fmla="*/ 0 60000 65536"/>
                  <a:gd name="T11" fmla="*/ 0 60000 65536"/>
                  <a:gd name="T12" fmla="*/ 0 60000 65536"/>
                  <a:gd name="T13" fmla="*/ 0 60000 65536"/>
                  <a:gd name="T14" fmla="*/ 0 60000 65536"/>
                  <a:gd name="T15" fmla="*/ 0 w 399"/>
                  <a:gd name="T16" fmla="*/ 0 h 62"/>
                  <a:gd name="T17" fmla="*/ 399 w 399"/>
                  <a:gd name="T18" fmla="*/ 62 h 62"/>
                </a:gdLst>
                <a:ahLst/>
                <a:cxnLst>
                  <a:cxn ang="T10">
                    <a:pos x="T0" y="T1"/>
                  </a:cxn>
                  <a:cxn ang="T11">
                    <a:pos x="T2" y="T3"/>
                  </a:cxn>
                  <a:cxn ang="T12">
                    <a:pos x="T4" y="T5"/>
                  </a:cxn>
                  <a:cxn ang="T13">
                    <a:pos x="T6" y="T7"/>
                  </a:cxn>
                  <a:cxn ang="T14">
                    <a:pos x="T8" y="T9"/>
                  </a:cxn>
                </a:cxnLst>
                <a:rect l="T15" t="T16" r="T17" b="T18"/>
                <a:pathLst>
                  <a:path w="399" h="62">
                    <a:moveTo>
                      <a:pt x="399" y="54"/>
                    </a:moveTo>
                    <a:lnTo>
                      <a:pt x="386" y="62"/>
                    </a:lnTo>
                    <a:lnTo>
                      <a:pt x="0" y="7"/>
                    </a:lnTo>
                    <a:lnTo>
                      <a:pt x="13" y="0"/>
                    </a:lnTo>
                    <a:lnTo>
                      <a:pt x="399" y="54"/>
                    </a:lnTo>
                    <a:close/>
                  </a:path>
                </a:pathLst>
              </a:custGeom>
              <a:solidFill>
                <a:srgbClr val="904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74" name="Freeform 1968"/>
              <p:cNvSpPr>
                <a:spLocks/>
              </p:cNvSpPr>
              <p:nvPr/>
            </p:nvSpPr>
            <p:spPr bwMode="auto">
              <a:xfrm>
                <a:off x="911" y="1223"/>
                <a:ext cx="195" cy="28"/>
              </a:xfrm>
              <a:custGeom>
                <a:avLst/>
                <a:gdLst>
                  <a:gd name="T0" fmla="*/ 0 w 391"/>
                  <a:gd name="T1" fmla="*/ 0 h 57"/>
                  <a:gd name="T2" fmla="*/ 0 w 391"/>
                  <a:gd name="T3" fmla="*/ 0 h 57"/>
                  <a:gd name="T4" fmla="*/ 0 w 391"/>
                  <a:gd name="T5" fmla="*/ 0 h 57"/>
                  <a:gd name="T6" fmla="*/ 0 w 391"/>
                  <a:gd name="T7" fmla="*/ 0 h 57"/>
                  <a:gd name="T8" fmla="*/ 0 w 391"/>
                  <a:gd name="T9" fmla="*/ 0 h 57"/>
                  <a:gd name="T10" fmla="*/ 0 60000 65536"/>
                  <a:gd name="T11" fmla="*/ 0 60000 65536"/>
                  <a:gd name="T12" fmla="*/ 0 60000 65536"/>
                  <a:gd name="T13" fmla="*/ 0 60000 65536"/>
                  <a:gd name="T14" fmla="*/ 0 60000 65536"/>
                  <a:gd name="T15" fmla="*/ 0 w 391"/>
                  <a:gd name="T16" fmla="*/ 0 h 57"/>
                  <a:gd name="T17" fmla="*/ 391 w 391"/>
                  <a:gd name="T18" fmla="*/ 57 h 57"/>
                </a:gdLst>
                <a:ahLst/>
                <a:cxnLst>
                  <a:cxn ang="T10">
                    <a:pos x="T0" y="T1"/>
                  </a:cxn>
                  <a:cxn ang="T11">
                    <a:pos x="T2" y="T3"/>
                  </a:cxn>
                  <a:cxn ang="T12">
                    <a:pos x="T4" y="T5"/>
                  </a:cxn>
                  <a:cxn ang="T13">
                    <a:pos x="T6" y="T7"/>
                  </a:cxn>
                  <a:cxn ang="T14">
                    <a:pos x="T8" y="T9"/>
                  </a:cxn>
                </a:cxnLst>
                <a:rect l="T15" t="T16" r="T17" b="T18"/>
                <a:pathLst>
                  <a:path w="391" h="57">
                    <a:moveTo>
                      <a:pt x="391" y="54"/>
                    </a:moveTo>
                    <a:lnTo>
                      <a:pt x="386" y="57"/>
                    </a:lnTo>
                    <a:lnTo>
                      <a:pt x="0" y="2"/>
                    </a:lnTo>
                    <a:lnTo>
                      <a:pt x="5" y="0"/>
                    </a:lnTo>
                    <a:lnTo>
                      <a:pt x="391" y="54"/>
                    </a:lnTo>
                    <a:close/>
                  </a:path>
                </a:pathLst>
              </a:custGeom>
              <a:solidFill>
                <a:srgbClr val="904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75" name="Freeform 1969"/>
              <p:cNvSpPr>
                <a:spLocks/>
              </p:cNvSpPr>
              <p:nvPr/>
            </p:nvSpPr>
            <p:spPr bwMode="auto">
              <a:xfrm>
                <a:off x="909" y="1224"/>
                <a:ext cx="194" cy="28"/>
              </a:xfrm>
              <a:custGeom>
                <a:avLst/>
                <a:gdLst>
                  <a:gd name="T0" fmla="*/ 0 w 389"/>
                  <a:gd name="T1" fmla="*/ 0 h 57"/>
                  <a:gd name="T2" fmla="*/ 0 w 389"/>
                  <a:gd name="T3" fmla="*/ 0 h 57"/>
                  <a:gd name="T4" fmla="*/ 0 w 389"/>
                  <a:gd name="T5" fmla="*/ 0 h 57"/>
                  <a:gd name="T6" fmla="*/ 0 w 389"/>
                  <a:gd name="T7" fmla="*/ 0 h 57"/>
                  <a:gd name="T8" fmla="*/ 0 w 389"/>
                  <a:gd name="T9" fmla="*/ 0 h 57"/>
                  <a:gd name="T10" fmla="*/ 0 60000 65536"/>
                  <a:gd name="T11" fmla="*/ 0 60000 65536"/>
                  <a:gd name="T12" fmla="*/ 0 60000 65536"/>
                  <a:gd name="T13" fmla="*/ 0 60000 65536"/>
                  <a:gd name="T14" fmla="*/ 0 60000 65536"/>
                  <a:gd name="T15" fmla="*/ 0 w 389"/>
                  <a:gd name="T16" fmla="*/ 0 h 57"/>
                  <a:gd name="T17" fmla="*/ 389 w 389"/>
                  <a:gd name="T18" fmla="*/ 57 h 57"/>
                </a:gdLst>
                <a:ahLst/>
                <a:cxnLst>
                  <a:cxn ang="T10">
                    <a:pos x="T0" y="T1"/>
                  </a:cxn>
                  <a:cxn ang="T11">
                    <a:pos x="T2" y="T3"/>
                  </a:cxn>
                  <a:cxn ang="T12">
                    <a:pos x="T4" y="T5"/>
                  </a:cxn>
                  <a:cxn ang="T13">
                    <a:pos x="T6" y="T7"/>
                  </a:cxn>
                  <a:cxn ang="T14">
                    <a:pos x="T8" y="T9"/>
                  </a:cxn>
                </a:cxnLst>
                <a:rect l="T15" t="T16" r="T17" b="T18"/>
                <a:pathLst>
                  <a:path w="389" h="57">
                    <a:moveTo>
                      <a:pt x="389" y="55"/>
                    </a:moveTo>
                    <a:lnTo>
                      <a:pt x="386" y="57"/>
                    </a:lnTo>
                    <a:lnTo>
                      <a:pt x="0" y="2"/>
                    </a:lnTo>
                    <a:lnTo>
                      <a:pt x="3" y="0"/>
                    </a:lnTo>
                    <a:lnTo>
                      <a:pt x="389" y="55"/>
                    </a:lnTo>
                    <a:close/>
                  </a:path>
                </a:pathLst>
              </a:custGeom>
              <a:solidFill>
                <a:srgbClr val="974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76" name="Freeform 1970"/>
              <p:cNvSpPr>
                <a:spLocks/>
              </p:cNvSpPr>
              <p:nvPr/>
            </p:nvSpPr>
            <p:spPr bwMode="auto">
              <a:xfrm>
                <a:off x="907" y="1224"/>
                <a:ext cx="195" cy="29"/>
              </a:xfrm>
              <a:custGeom>
                <a:avLst/>
                <a:gdLst>
                  <a:gd name="T0" fmla="*/ 0 w 391"/>
                  <a:gd name="T1" fmla="*/ 1 h 58"/>
                  <a:gd name="T2" fmla="*/ 0 w 391"/>
                  <a:gd name="T3" fmla="*/ 1 h 58"/>
                  <a:gd name="T4" fmla="*/ 0 w 391"/>
                  <a:gd name="T5" fmla="*/ 1 h 58"/>
                  <a:gd name="T6" fmla="*/ 0 w 391"/>
                  <a:gd name="T7" fmla="*/ 0 h 58"/>
                  <a:gd name="T8" fmla="*/ 0 w 391"/>
                  <a:gd name="T9" fmla="*/ 1 h 58"/>
                  <a:gd name="T10" fmla="*/ 0 60000 65536"/>
                  <a:gd name="T11" fmla="*/ 0 60000 65536"/>
                  <a:gd name="T12" fmla="*/ 0 60000 65536"/>
                  <a:gd name="T13" fmla="*/ 0 60000 65536"/>
                  <a:gd name="T14" fmla="*/ 0 60000 65536"/>
                  <a:gd name="T15" fmla="*/ 0 w 391"/>
                  <a:gd name="T16" fmla="*/ 0 h 58"/>
                  <a:gd name="T17" fmla="*/ 391 w 391"/>
                  <a:gd name="T18" fmla="*/ 58 h 58"/>
                </a:gdLst>
                <a:ahLst/>
                <a:cxnLst>
                  <a:cxn ang="T10">
                    <a:pos x="T0" y="T1"/>
                  </a:cxn>
                  <a:cxn ang="T11">
                    <a:pos x="T2" y="T3"/>
                  </a:cxn>
                  <a:cxn ang="T12">
                    <a:pos x="T4" y="T5"/>
                  </a:cxn>
                  <a:cxn ang="T13">
                    <a:pos x="T6" y="T7"/>
                  </a:cxn>
                  <a:cxn ang="T14">
                    <a:pos x="T8" y="T9"/>
                  </a:cxn>
                </a:cxnLst>
                <a:rect l="T15" t="T16" r="T17" b="T18"/>
                <a:pathLst>
                  <a:path w="391" h="58">
                    <a:moveTo>
                      <a:pt x="391" y="55"/>
                    </a:moveTo>
                    <a:lnTo>
                      <a:pt x="386" y="58"/>
                    </a:lnTo>
                    <a:lnTo>
                      <a:pt x="0" y="3"/>
                    </a:lnTo>
                    <a:lnTo>
                      <a:pt x="5" y="0"/>
                    </a:lnTo>
                    <a:lnTo>
                      <a:pt x="391" y="55"/>
                    </a:lnTo>
                    <a:close/>
                  </a:path>
                </a:pathLst>
              </a:custGeom>
              <a:solidFill>
                <a:srgbClr val="9E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77" name="Freeform 1971"/>
              <p:cNvSpPr>
                <a:spLocks/>
              </p:cNvSpPr>
              <p:nvPr/>
            </p:nvSpPr>
            <p:spPr bwMode="auto">
              <a:xfrm>
                <a:off x="901" y="1226"/>
                <a:ext cx="198" cy="32"/>
              </a:xfrm>
              <a:custGeom>
                <a:avLst/>
                <a:gdLst>
                  <a:gd name="T0" fmla="*/ 0 w 397"/>
                  <a:gd name="T1" fmla="*/ 0 h 65"/>
                  <a:gd name="T2" fmla="*/ 0 w 397"/>
                  <a:gd name="T3" fmla="*/ 0 h 65"/>
                  <a:gd name="T4" fmla="*/ 0 w 397"/>
                  <a:gd name="T5" fmla="*/ 0 h 65"/>
                  <a:gd name="T6" fmla="*/ 0 w 397"/>
                  <a:gd name="T7" fmla="*/ 0 h 65"/>
                  <a:gd name="T8" fmla="*/ 0 w 397"/>
                  <a:gd name="T9" fmla="*/ 0 h 65"/>
                  <a:gd name="T10" fmla="*/ 0 60000 65536"/>
                  <a:gd name="T11" fmla="*/ 0 60000 65536"/>
                  <a:gd name="T12" fmla="*/ 0 60000 65536"/>
                  <a:gd name="T13" fmla="*/ 0 60000 65536"/>
                  <a:gd name="T14" fmla="*/ 0 60000 65536"/>
                  <a:gd name="T15" fmla="*/ 0 w 397"/>
                  <a:gd name="T16" fmla="*/ 0 h 65"/>
                  <a:gd name="T17" fmla="*/ 397 w 397"/>
                  <a:gd name="T18" fmla="*/ 65 h 65"/>
                </a:gdLst>
                <a:ahLst/>
                <a:cxnLst>
                  <a:cxn ang="T10">
                    <a:pos x="T0" y="T1"/>
                  </a:cxn>
                  <a:cxn ang="T11">
                    <a:pos x="T2" y="T3"/>
                  </a:cxn>
                  <a:cxn ang="T12">
                    <a:pos x="T4" y="T5"/>
                  </a:cxn>
                  <a:cxn ang="T13">
                    <a:pos x="T6" y="T7"/>
                  </a:cxn>
                  <a:cxn ang="T14">
                    <a:pos x="T8" y="T9"/>
                  </a:cxn>
                </a:cxnLst>
                <a:rect l="T15" t="T16" r="T17" b="T18"/>
                <a:pathLst>
                  <a:path w="397" h="65">
                    <a:moveTo>
                      <a:pt x="397" y="55"/>
                    </a:moveTo>
                    <a:lnTo>
                      <a:pt x="385" y="65"/>
                    </a:lnTo>
                    <a:lnTo>
                      <a:pt x="0" y="10"/>
                    </a:lnTo>
                    <a:lnTo>
                      <a:pt x="11" y="0"/>
                    </a:lnTo>
                    <a:lnTo>
                      <a:pt x="397" y="55"/>
                    </a:lnTo>
                    <a:close/>
                  </a:path>
                </a:pathLst>
              </a:custGeom>
              <a:solidFill>
                <a:srgbClr val="A65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78" name="Freeform 1972"/>
              <p:cNvSpPr>
                <a:spLocks/>
              </p:cNvSpPr>
              <p:nvPr/>
            </p:nvSpPr>
            <p:spPr bwMode="auto">
              <a:xfrm>
                <a:off x="906" y="1226"/>
                <a:ext cx="193" cy="28"/>
              </a:xfrm>
              <a:custGeom>
                <a:avLst/>
                <a:gdLst>
                  <a:gd name="T0" fmla="*/ 0 w 388"/>
                  <a:gd name="T1" fmla="*/ 0 h 57"/>
                  <a:gd name="T2" fmla="*/ 0 w 388"/>
                  <a:gd name="T3" fmla="*/ 0 h 57"/>
                  <a:gd name="T4" fmla="*/ 0 w 388"/>
                  <a:gd name="T5" fmla="*/ 0 h 57"/>
                  <a:gd name="T6" fmla="*/ 0 w 388"/>
                  <a:gd name="T7" fmla="*/ 0 h 57"/>
                  <a:gd name="T8" fmla="*/ 0 w 388"/>
                  <a:gd name="T9" fmla="*/ 0 h 57"/>
                  <a:gd name="T10" fmla="*/ 0 60000 65536"/>
                  <a:gd name="T11" fmla="*/ 0 60000 65536"/>
                  <a:gd name="T12" fmla="*/ 0 60000 65536"/>
                  <a:gd name="T13" fmla="*/ 0 60000 65536"/>
                  <a:gd name="T14" fmla="*/ 0 60000 65536"/>
                  <a:gd name="T15" fmla="*/ 0 w 388"/>
                  <a:gd name="T16" fmla="*/ 0 h 57"/>
                  <a:gd name="T17" fmla="*/ 388 w 388"/>
                  <a:gd name="T18" fmla="*/ 57 h 57"/>
                </a:gdLst>
                <a:ahLst/>
                <a:cxnLst>
                  <a:cxn ang="T10">
                    <a:pos x="T0" y="T1"/>
                  </a:cxn>
                  <a:cxn ang="T11">
                    <a:pos x="T2" y="T3"/>
                  </a:cxn>
                  <a:cxn ang="T12">
                    <a:pos x="T4" y="T5"/>
                  </a:cxn>
                  <a:cxn ang="T13">
                    <a:pos x="T6" y="T7"/>
                  </a:cxn>
                  <a:cxn ang="T14">
                    <a:pos x="T8" y="T9"/>
                  </a:cxn>
                </a:cxnLst>
                <a:rect l="T15" t="T16" r="T17" b="T18"/>
                <a:pathLst>
                  <a:path w="388" h="57">
                    <a:moveTo>
                      <a:pt x="388" y="55"/>
                    </a:moveTo>
                    <a:lnTo>
                      <a:pt x="386" y="57"/>
                    </a:lnTo>
                    <a:lnTo>
                      <a:pt x="0" y="2"/>
                    </a:lnTo>
                    <a:lnTo>
                      <a:pt x="2" y="0"/>
                    </a:lnTo>
                    <a:lnTo>
                      <a:pt x="388" y="55"/>
                    </a:lnTo>
                    <a:close/>
                  </a:path>
                </a:pathLst>
              </a:custGeom>
              <a:solidFill>
                <a:srgbClr val="A65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79" name="Freeform 1973"/>
              <p:cNvSpPr>
                <a:spLocks/>
              </p:cNvSpPr>
              <p:nvPr/>
            </p:nvSpPr>
            <p:spPr bwMode="auto">
              <a:xfrm>
                <a:off x="904" y="1227"/>
                <a:ext cx="194" cy="28"/>
              </a:xfrm>
              <a:custGeom>
                <a:avLst/>
                <a:gdLst>
                  <a:gd name="T0" fmla="*/ 0 w 389"/>
                  <a:gd name="T1" fmla="*/ 1 h 56"/>
                  <a:gd name="T2" fmla="*/ 0 w 389"/>
                  <a:gd name="T3" fmla="*/ 1 h 56"/>
                  <a:gd name="T4" fmla="*/ 0 w 389"/>
                  <a:gd name="T5" fmla="*/ 1 h 56"/>
                  <a:gd name="T6" fmla="*/ 0 w 389"/>
                  <a:gd name="T7" fmla="*/ 0 h 56"/>
                  <a:gd name="T8" fmla="*/ 0 w 389"/>
                  <a:gd name="T9" fmla="*/ 1 h 56"/>
                  <a:gd name="T10" fmla="*/ 0 60000 65536"/>
                  <a:gd name="T11" fmla="*/ 0 60000 65536"/>
                  <a:gd name="T12" fmla="*/ 0 60000 65536"/>
                  <a:gd name="T13" fmla="*/ 0 60000 65536"/>
                  <a:gd name="T14" fmla="*/ 0 60000 65536"/>
                  <a:gd name="T15" fmla="*/ 0 w 389"/>
                  <a:gd name="T16" fmla="*/ 0 h 56"/>
                  <a:gd name="T17" fmla="*/ 389 w 389"/>
                  <a:gd name="T18" fmla="*/ 56 h 56"/>
                </a:gdLst>
                <a:ahLst/>
                <a:cxnLst>
                  <a:cxn ang="T10">
                    <a:pos x="T0" y="T1"/>
                  </a:cxn>
                  <a:cxn ang="T11">
                    <a:pos x="T2" y="T3"/>
                  </a:cxn>
                  <a:cxn ang="T12">
                    <a:pos x="T4" y="T5"/>
                  </a:cxn>
                  <a:cxn ang="T13">
                    <a:pos x="T6" y="T7"/>
                  </a:cxn>
                  <a:cxn ang="T14">
                    <a:pos x="T8" y="T9"/>
                  </a:cxn>
                </a:cxnLst>
                <a:rect l="T15" t="T16" r="T17" b="T18"/>
                <a:pathLst>
                  <a:path w="389" h="56">
                    <a:moveTo>
                      <a:pt x="389" y="55"/>
                    </a:moveTo>
                    <a:lnTo>
                      <a:pt x="387" y="56"/>
                    </a:lnTo>
                    <a:lnTo>
                      <a:pt x="0" y="1"/>
                    </a:lnTo>
                    <a:lnTo>
                      <a:pt x="3" y="0"/>
                    </a:lnTo>
                    <a:lnTo>
                      <a:pt x="389" y="55"/>
                    </a:lnTo>
                    <a:close/>
                  </a:path>
                </a:pathLst>
              </a:custGeom>
              <a:solidFill>
                <a:srgbClr val="A95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80" name="Freeform 1974"/>
              <p:cNvSpPr>
                <a:spLocks/>
              </p:cNvSpPr>
              <p:nvPr/>
            </p:nvSpPr>
            <p:spPr bwMode="auto">
              <a:xfrm>
                <a:off x="903" y="1228"/>
                <a:ext cx="195" cy="29"/>
              </a:xfrm>
              <a:custGeom>
                <a:avLst/>
                <a:gdLst>
                  <a:gd name="T0" fmla="*/ 1 w 389"/>
                  <a:gd name="T1" fmla="*/ 1 h 58"/>
                  <a:gd name="T2" fmla="*/ 1 w 389"/>
                  <a:gd name="T3" fmla="*/ 1 h 58"/>
                  <a:gd name="T4" fmla="*/ 0 w 389"/>
                  <a:gd name="T5" fmla="*/ 1 h 58"/>
                  <a:gd name="T6" fmla="*/ 1 w 389"/>
                  <a:gd name="T7" fmla="*/ 0 h 58"/>
                  <a:gd name="T8" fmla="*/ 1 w 389"/>
                  <a:gd name="T9" fmla="*/ 1 h 58"/>
                  <a:gd name="T10" fmla="*/ 0 60000 65536"/>
                  <a:gd name="T11" fmla="*/ 0 60000 65536"/>
                  <a:gd name="T12" fmla="*/ 0 60000 65536"/>
                  <a:gd name="T13" fmla="*/ 0 60000 65536"/>
                  <a:gd name="T14" fmla="*/ 0 60000 65536"/>
                  <a:gd name="T15" fmla="*/ 0 w 389"/>
                  <a:gd name="T16" fmla="*/ 0 h 58"/>
                  <a:gd name="T17" fmla="*/ 389 w 389"/>
                  <a:gd name="T18" fmla="*/ 58 h 58"/>
                </a:gdLst>
                <a:ahLst/>
                <a:cxnLst>
                  <a:cxn ang="T10">
                    <a:pos x="T0" y="T1"/>
                  </a:cxn>
                  <a:cxn ang="T11">
                    <a:pos x="T2" y="T3"/>
                  </a:cxn>
                  <a:cxn ang="T12">
                    <a:pos x="T4" y="T5"/>
                  </a:cxn>
                  <a:cxn ang="T13">
                    <a:pos x="T6" y="T7"/>
                  </a:cxn>
                  <a:cxn ang="T14">
                    <a:pos x="T8" y="T9"/>
                  </a:cxn>
                </a:cxnLst>
                <a:rect l="T15" t="T16" r="T17" b="T18"/>
                <a:pathLst>
                  <a:path w="389" h="58">
                    <a:moveTo>
                      <a:pt x="389" y="55"/>
                    </a:moveTo>
                    <a:lnTo>
                      <a:pt x="386" y="58"/>
                    </a:lnTo>
                    <a:lnTo>
                      <a:pt x="0" y="4"/>
                    </a:lnTo>
                    <a:lnTo>
                      <a:pt x="2" y="0"/>
                    </a:lnTo>
                    <a:lnTo>
                      <a:pt x="389" y="55"/>
                    </a:lnTo>
                    <a:close/>
                  </a:path>
                </a:pathLst>
              </a:custGeom>
              <a:solidFill>
                <a:srgbClr val="AD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81" name="Freeform 1975"/>
              <p:cNvSpPr>
                <a:spLocks/>
              </p:cNvSpPr>
              <p:nvPr/>
            </p:nvSpPr>
            <p:spPr bwMode="auto">
              <a:xfrm>
                <a:off x="902" y="1229"/>
                <a:ext cx="194" cy="29"/>
              </a:xfrm>
              <a:custGeom>
                <a:avLst/>
                <a:gdLst>
                  <a:gd name="T0" fmla="*/ 1 w 387"/>
                  <a:gd name="T1" fmla="*/ 1 h 56"/>
                  <a:gd name="T2" fmla="*/ 1 w 387"/>
                  <a:gd name="T3" fmla="*/ 1 h 56"/>
                  <a:gd name="T4" fmla="*/ 0 w 387"/>
                  <a:gd name="T5" fmla="*/ 1 h 56"/>
                  <a:gd name="T6" fmla="*/ 1 w 387"/>
                  <a:gd name="T7" fmla="*/ 0 h 56"/>
                  <a:gd name="T8" fmla="*/ 1 w 387"/>
                  <a:gd name="T9" fmla="*/ 1 h 56"/>
                  <a:gd name="T10" fmla="*/ 0 60000 65536"/>
                  <a:gd name="T11" fmla="*/ 0 60000 65536"/>
                  <a:gd name="T12" fmla="*/ 0 60000 65536"/>
                  <a:gd name="T13" fmla="*/ 0 60000 65536"/>
                  <a:gd name="T14" fmla="*/ 0 60000 65536"/>
                  <a:gd name="T15" fmla="*/ 0 w 387"/>
                  <a:gd name="T16" fmla="*/ 0 h 56"/>
                  <a:gd name="T17" fmla="*/ 387 w 387"/>
                  <a:gd name="T18" fmla="*/ 56 h 56"/>
                </a:gdLst>
                <a:ahLst/>
                <a:cxnLst>
                  <a:cxn ang="T10">
                    <a:pos x="T0" y="T1"/>
                  </a:cxn>
                  <a:cxn ang="T11">
                    <a:pos x="T2" y="T3"/>
                  </a:cxn>
                  <a:cxn ang="T12">
                    <a:pos x="T4" y="T5"/>
                  </a:cxn>
                  <a:cxn ang="T13">
                    <a:pos x="T6" y="T7"/>
                  </a:cxn>
                  <a:cxn ang="T14">
                    <a:pos x="T8" y="T9"/>
                  </a:cxn>
                </a:cxnLst>
                <a:rect l="T15" t="T16" r="T17" b="T18"/>
                <a:pathLst>
                  <a:path w="387" h="56">
                    <a:moveTo>
                      <a:pt x="387" y="54"/>
                    </a:moveTo>
                    <a:lnTo>
                      <a:pt x="385" y="56"/>
                    </a:lnTo>
                    <a:lnTo>
                      <a:pt x="0" y="1"/>
                    </a:lnTo>
                    <a:lnTo>
                      <a:pt x="1" y="0"/>
                    </a:lnTo>
                    <a:lnTo>
                      <a:pt x="387" y="54"/>
                    </a:lnTo>
                    <a:close/>
                  </a:path>
                </a:pathLst>
              </a:custGeom>
              <a:solidFill>
                <a:srgbClr val="B15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82" name="Freeform 1976"/>
              <p:cNvSpPr>
                <a:spLocks/>
              </p:cNvSpPr>
              <p:nvPr/>
            </p:nvSpPr>
            <p:spPr bwMode="auto">
              <a:xfrm>
                <a:off x="901" y="1230"/>
                <a:ext cx="194" cy="28"/>
              </a:xfrm>
              <a:custGeom>
                <a:avLst/>
                <a:gdLst>
                  <a:gd name="T0" fmla="*/ 1 w 388"/>
                  <a:gd name="T1" fmla="*/ 0 h 57"/>
                  <a:gd name="T2" fmla="*/ 1 w 388"/>
                  <a:gd name="T3" fmla="*/ 0 h 57"/>
                  <a:gd name="T4" fmla="*/ 0 w 388"/>
                  <a:gd name="T5" fmla="*/ 0 h 57"/>
                  <a:gd name="T6" fmla="*/ 1 w 388"/>
                  <a:gd name="T7" fmla="*/ 0 h 57"/>
                  <a:gd name="T8" fmla="*/ 1 w 388"/>
                  <a:gd name="T9" fmla="*/ 0 h 57"/>
                  <a:gd name="T10" fmla="*/ 0 60000 65536"/>
                  <a:gd name="T11" fmla="*/ 0 60000 65536"/>
                  <a:gd name="T12" fmla="*/ 0 60000 65536"/>
                  <a:gd name="T13" fmla="*/ 0 60000 65536"/>
                  <a:gd name="T14" fmla="*/ 0 60000 65536"/>
                  <a:gd name="T15" fmla="*/ 0 w 388"/>
                  <a:gd name="T16" fmla="*/ 0 h 57"/>
                  <a:gd name="T17" fmla="*/ 388 w 388"/>
                  <a:gd name="T18" fmla="*/ 57 h 57"/>
                </a:gdLst>
                <a:ahLst/>
                <a:cxnLst>
                  <a:cxn ang="T10">
                    <a:pos x="T0" y="T1"/>
                  </a:cxn>
                  <a:cxn ang="T11">
                    <a:pos x="T2" y="T3"/>
                  </a:cxn>
                  <a:cxn ang="T12">
                    <a:pos x="T4" y="T5"/>
                  </a:cxn>
                  <a:cxn ang="T13">
                    <a:pos x="T6" y="T7"/>
                  </a:cxn>
                  <a:cxn ang="T14">
                    <a:pos x="T8" y="T9"/>
                  </a:cxn>
                </a:cxnLst>
                <a:rect l="T15" t="T16" r="T17" b="T18"/>
                <a:pathLst>
                  <a:path w="388" h="57">
                    <a:moveTo>
                      <a:pt x="388" y="55"/>
                    </a:moveTo>
                    <a:lnTo>
                      <a:pt x="385" y="57"/>
                    </a:lnTo>
                    <a:lnTo>
                      <a:pt x="0" y="2"/>
                    </a:lnTo>
                    <a:lnTo>
                      <a:pt x="3" y="0"/>
                    </a:lnTo>
                    <a:lnTo>
                      <a:pt x="388" y="55"/>
                    </a:lnTo>
                    <a:close/>
                  </a:path>
                </a:pathLst>
              </a:custGeom>
              <a:solidFill>
                <a:srgbClr val="B55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83" name="Freeform 1977"/>
              <p:cNvSpPr>
                <a:spLocks/>
              </p:cNvSpPr>
              <p:nvPr/>
            </p:nvSpPr>
            <p:spPr bwMode="auto">
              <a:xfrm>
                <a:off x="896" y="1231"/>
                <a:ext cx="198" cy="35"/>
              </a:xfrm>
              <a:custGeom>
                <a:avLst/>
                <a:gdLst>
                  <a:gd name="T0" fmla="*/ 1 w 395"/>
                  <a:gd name="T1" fmla="*/ 1 h 70"/>
                  <a:gd name="T2" fmla="*/ 1 w 395"/>
                  <a:gd name="T3" fmla="*/ 1 h 70"/>
                  <a:gd name="T4" fmla="*/ 0 w 395"/>
                  <a:gd name="T5" fmla="*/ 1 h 70"/>
                  <a:gd name="T6" fmla="*/ 1 w 395"/>
                  <a:gd name="T7" fmla="*/ 0 h 70"/>
                  <a:gd name="T8" fmla="*/ 1 w 395"/>
                  <a:gd name="T9" fmla="*/ 1 h 70"/>
                  <a:gd name="T10" fmla="*/ 0 60000 65536"/>
                  <a:gd name="T11" fmla="*/ 0 60000 65536"/>
                  <a:gd name="T12" fmla="*/ 0 60000 65536"/>
                  <a:gd name="T13" fmla="*/ 0 60000 65536"/>
                  <a:gd name="T14" fmla="*/ 0 60000 65536"/>
                  <a:gd name="T15" fmla="*/ 0 w 395"/>
                  <a:gd name="T16" fmla="*/ 0 h 70"/>
                  <a:gd name="T17" fmla="*/ 395 w 395"/>
                  <a:gd name="T18" fmla="*/ 70 h 70"/>
                </a:gdLst>
                <a:ahLst/>
                <a:cxnLst>
                  <a:cxn ang="T10">
                    <a:pos x="T0" y="T1"/>
                  </a:cxn>
                  <a:cxn ang="T11">
                    <a:pos x="T2" y="T3"/>
                  </a:cxn>
                  <a:cxn ang="T12">
                    <a:pos x="T4" y="T5"/>
                  </a:cxn>
                  <a:cxn ang="T13">
                    <a:pos x="T6" y="T7"/>
                  </a:cxn>
                  <a:cxn ang="T14">
                    <a:pos x="T8" y="T9"/>
                  </a:cxn>
                </a:cxnLst>
                <a:rect l="T15" t="T16" r="T17" b="T18"/>
                <a:pathLst>
                  <a:path w="395" h="70">
                    <a:moveTo>
                      <a:pt x="395" y="55"/>
                    </a:moveTo>
                    <a:lnTo>
                      <a:pt x="385" y="70"/>
                    </a:lnTo>
                    <a:lnTo>
                      <a:pt x="0" y="13"/>
                    </a:lnTo>
                    <a:lnTo>
                      <a:pt x="10" y="0"/>
                    </a:lnTo>
                    <a:lnTo>
                      <a:pt x="395" y="55"/>
                    </a:lnTo>
                    <a:close/>
                  </a:path>
                </a:pathLst>
              </a:custGeom>
              <a:solidFill>
                <a:srgbClr val="B9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84" name="Freeform 1978"/>
              <p:cNvSpPr>
                <a:spLocks/>
              </p:cNvSpPr>
              <p:nvPr/>
            </p:nvSpPr>
            <p:spPr bwMode="auto">
              <a:xfrm>
                <a:off x="900" y="1231"/>
                <a:ext cx="194" cy="29"/>
              </a:xfrm>
              <a:custGeom>
                <a:avLst/>
                <a:gdLst>
                  <a:gd name="T0" fmla="*/ 1 w 387"/>
                  <a:gd name="T1" fmla="*/ 1 h 58"/>
                  <a:gd name="T2" fmla="*/ 1 w 387"/>
                  <a:gd name="T3" fmla="*/ 1 h 58"/>
                  <a:gd name="T4" fmla="*/ 0 w 387"/>
                  <a:gd name="T5" fmla="*/ 1 h 58"/>
                  <a:gd name="T6" fmla="*/ 1 w 387"/>
                  <a:gd name="T7" fmla="*/ 0 h 58"/>
                  <a:gd name="T8" fmla="*/ 1 w 387"/>
                  <a:gd name="T9" fmla="*/ 1 h 58"/>
                  <a:gd name="T10" fmla="*/ 0 60000 65536"/>
                  <a:gd name="T11" fmla="*/ 0 60000 65536"/>
                  <a:gd name="T12" fmla="*/ 0 60000 65536"/>
                  <a:gd name="T13" fmla="*/ 0 60000 65536"/>
                  <a:gd name="T14" fmla="*/ 0 60000 65536"/>
                  <a:gd name="T15" fmla="*/ 0 w 387"/>
                  <a:gd name="T16" fmla="*/ 0 h 58"/>
                  <a:gd name="T17" fmla="*/ 387 w 387"/>
                  <a:gd name="T18" fmla="*/ 58 h 58"/>
                </a:gdLst>
                <a:ahLst/>
                <a:cxnLst>
                  <a:cxn ang="T10">
                    <a:pos x="T0" y="T1"/>
                  </a:cxn>
                  <a:cxn ang="T11">
                    <a:pos x="T2" y="T3"/>
                  </a:cxn>
                  <a:cxn ang="T12">
                    <a:pos x="T4" y="T5"/>
                  </a:cxn>
                  <a:cxn ang="T13">
                    <a:pos x="T6" y="T7"/>
                  </a:cxn>
                  <a:cxn ang="T14">
                    <a:pos x="T8" y="T9"/>
                  </a:cxn>
                </a:cxnLst>
                <a:rect l="T15" t="T16" r="T17" b="T18"/>
                <a:pathLst>
                  <a:path w="387" h="58">
                    <a:moveTo>
                      <a:pt x="387" y="55"/>
                    </a:moveTo>
                    <a:lnTo>
                      <a:pt x="385" y="58"/>
                    </a:lnTo>
                    <a:lnTo>
                      <a:pt x="0" y="2"/>
                    </a:lnTo>
                    <a:lnTo>
                      <a:pt x="2" y="0"/>
                    </a:lnTo>
                    <a:lnTo>
                      <a:pt x="387" y="55"/>
                    </a:lnTo>
                    <a:close/>
                  </a:path>
                </a:pathLst>
              </a:custGeom>
              <a:solidFill>
                <a:srgbClr val="B9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85" name="Freeform 1979"/>
              <p:cNvSpPr>
                <a:spLocks/>
              </p:cNvSpPr>
              <p:nvPr/>
            </p:nvSpPr>
            <p:spPr bwMode="auto">
              <a:xfrm>
                <a:off x="899" y="1232"/>
                <a:ext cx="194" cy="29"/>
              </a:xfrm>
              <a:custGeom>
                <a:avLst/>
                <a:gdLst>
                  <a:gd name="T0" fmla="*/ 1 w 387"/>
                  <a:gd name="T1" fmla="*/ 1 h 58"/>
                  <a:gd name="T2" fmla="*/ 1 w 387"/>
                  <a:gd name="T3" fmla="*/ 1 h 58"/>
                  <a:gd name="T4" fmla="*/ 0 w 387"/>
                  <a:gd name="T5" fmla="*/ 1 h 58"/>
                  <a:gd name="T6" fmla="*/ 1 w 387"/>
                  <a:gd name="T7" fmla="*/ 0 h 58"/>
                  <a:gd name="T8" fmla="*/ 1 w 387"/>
                  <a:gd name="T9" fmla="*/ 1 h 58"/>
                  <a:gd name="T10" fmla="*/ 0 60000 65536"/>
                  <a:gd name="T11" fmla="*/ 0 60000 65536"/>
                  <a:gd name="T12" fmla="*/ 0 60000 65536"/>
                  <a:gd name="T13" fmla="*/ 0 60000 65536"/>
                  <a:gd name="T14" fmla="*/ 0 60000 65536"/>
                  <a:gd name="T15" fmla="*/ 0 w 387"/>
                  <a:gd name="T16" fmla="*/ 0 h 58"/>
                  <a:gd name="T17" fmla="*/ 387 w 387"/>
                  <a:gd name="T18" fmla="*/ 58 h 58"/>
                </a:gdLst>
                <a:ahLst/>
                <a:cxnLst>
                  <a:cxn ang="T10">
                    <a:pos x="T0" y="T1"/>
                  </a:cxn>
                  <a:cxn ang="T11">
                    <a:pos x="T2" y="T3"/>
                  </a:cxn>
                  <a:cxn ang="T12">
                    <a:pos x="T4" y="T5"/>
                  </a:cxn>
                  <a:cxn ang="T13">
                    <a:pos x="T6" y="T7"/>
                  </a:cxn>
                  <a:cxn ang="T14">
                    <a:pos x="T8" y="T9"/>
                  </a:cxn>
                </a:cxnLst>
                <a:rect l="T15" t="T16" r="T17" b="T18"/>
                <a:pathLst>
                  <a:path w="387" h="58">
                    <a:moveTo>
                      <a:pt x="387" y="56"/>
                    </a:moveTo>
                    <a:lnTo>
                      <a:pt x="386" y="58"/>
                    </a:lnTo>
                    <a:lnTo>
                      <a:pt x="0" y="3"/>
                    </a:lnTo>
                    <a:lnTo>
                      <a:pt x="2" y="0"/>
                    </a:lnTo>
                    <a:lnTo>
                      <a:pt x="387" y="56"/>
                    </a:lnTo>
                    <a:close/>
                  </a:path>
                </a:pathLst>
              </a:custGeom>
              <a:solidFill>
                <a:srgbClr val="BB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86" name="Freeform 1980"/>
              <p:cNvSpPr>
                <a:spLocks/>
              </p:cNvSpPr>
              <p:nvPr/>
            </p:nvSpPr>
            <p:spPr bwMode="auto">
              <a:xfrm>
                <a:off x="898" y="1233"/>
                <a:ext cx="194" cy="29"/>
              </a:xfrm>
              <a:custGeom>
                <a:avLst/>
                <a:gdLst>
                  <a:gd name="T0" fmla="*/ 1 w 387"/>
                  <a:gd name="T1" fmla="*/ 1 h 56"/>
                  <a:gd name="T2" fmla="*/ 1 w 387"/>
                  <a:gd name="T3" fmla="*/ 1 h 56"/>
                  <a:gd name="T4" fmla="*/ 0 w 387"/>
                  <a:gd name="T5" fmla="*/ 1 h 56"/>
                  <a:gd name="T6" fmla="*/ 1 w 387"/>
                  <a:gd name="T7" fmla="*/ 0 h 56"/>
                  <a:gd name="T8" fmla="*/ 1 w 387"/>
                  <a:gd name="T9" fmla="*/ 1 h 56"/>
                  <a:gd name="T10" fmla="*/ 0 60000 65536"/>
                  <a:gd name="T11" fmla="*/ 0 60000 65536"/>
                  <a:gd name="T12" fmla="*/ 0 60000 65536"/>
                  <a:gd name="T13" fmla="*/ 0 60000 65536"/>
                  <a:gd name="T14" fmla="*/ 0 60000 65536"/>
                  <a:gd name="T15" fmla="*/ 0 w 387"/>
                  <a:gd name="T16" fmla="*/ 0 h 56"/>
                  <a:gd name="T17" fmla="*/ 387 w 387"/>
                  <a:gd name="T18" fmla="*/ 56 h 56"/>
                </a:gdLst>
                <a:ahLst/>
                <a:cxnLst>
                  <a:cxn ang="T10">
                    <a:pos x="T0" y="T1"/>
                  </a:cxn>
                  <a:cxn ang="T11">
                    <a:pos x="T2" y="T3"/>
                  </a:cxn>
                  <a:cxn ang="T12">
                    <a:pos x="T4" y="T5"/>
                  </a:cxn>
                  <a:cxn ang="T13">
                    <a:pos x="T6" y="T7"/>
                  </a:cxn>
                  <a:cxn ang="T14">
                    <a:pos x="T8" y="T9"/>
                  </a:cxn>
                </a:cxnLst>
                <a:rect l="T15" t="T16" r="T17" b="T18"/>
                <a:pathLst>
                  <a:path w="387" h="56">
                    <a:moveTo>
                      <a:pt x="387" y="55"/>
                    </a:moveTo>
                    <a:lnTo>
                      <a:pt x="385" y="56"/>
                    </a:lnTo>
                    <a:lnTo>
                      <a:pt x="0" y="2"/>
                    </a:lnTo>
                    <a:lnTo>
                      <a:pt x="1" y="0"/>
                    </a:lnTo>
                    <a:lnTo>
                      <a:pt x="387" y="55"/>
                    </a:lnTo>
                    <a:close/>
                  </a:path>
                </a:pathLst>
              </a:custGeom>
              <a:solidFill>
                <a:srgbClr val="BE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87" name="Freeform 1981"/>
              <p:cNvSpPr>
                <a:spLocks/>
              </p:cNvSpPr>
              <p:nvPr/>
            </p:nvSpPr>
            <p:spPr bwMode="auto">
              <a:xfrm>
                <a:off x="897" y="1234"/>
                <a:ext cx="194" cy="29"/>
              </a:xfrm>
              <a:custGeom>
                <a:avLst/>
                <a:gdLst>
                  <a:gd name="T0" fmla="*/ 1 w 387"/>
                  <a:gd name="T1" fmla="*/ 1 h 58"/>
                  <a:gd name="T2" fmla="*/ 1 w 387"/>
                  <a:gd name="T3" fmla="*/ 1 h 58"/>
                  <a:gd name="T4" fmla="*/ 0 w 387"/>
                  <a:gd name="T5" fmla="*/ 1 h 58"/>
                  <a:gd name="T6" fmla="*/ 1 w 387"/>
                  <a:gd name="T7" fmla="*/ 0 h 58"/>
                  <a:gd name="T8" fmla="*/ 1 w 387"/>
                  <a:gd name="T9" fmla="*/ 1 h 58"/>
                  <a:gd name="T10" fmla="*/ 0 60000 65536"/>
                  <a:gd name="T11" fmla="*/ 0 60000 65536"/>
                  <a:gd name="T12" fmla="*/ 0 60000 65536"/>
                  <a:gd name="T13" fmla="*/ 0 60000 65536"/>
                  <a:gd name="T14" fmla="*/ 0 60000 65536"/>
                  <a:gd name="T15" fmla="*/ 0 w 387"/>
                  <a:gd name="T16" fmla="*/ 0 h 58"/>
                  <a:gd name="T17" fmla="*/ 387 w 387"/>
                  <a:gd name="T18" fmla="*/ 58 h 58"/>
                </a:gdLst>
                <a:ahLst/>
                <a:cxnLst>
                  <a:cxn ang="T10">
                    <a:pos x="T0" y="T1"/>
                  </a:cxn>
                  <a:cxn ang="T11">
                    <a:pos x="T2" y="T3"/>
                  </a:cxn>
                  <a:cxn ang="T12">
                    <a:pos x="T4" y="T5"/>
                  </a:cxn>
                  <a:cxn ang="T13">
                    <a:pos x="T6" y="T7"/>
                  </a:cxn>
                  <a:cxn ang="T14">
                    <a:pos x="T8" y="T9"/>
                  </a:cxn>
                </a:cxnLst>
                <a:rect l="T15" t="T16" r="T17" b="T18"/>
                <a:pathLst>
                  <a:path w="387" h="58">
                    <a:moveTo>
                      <a:pt x="387" y="54"/>
                    </a:moveTo>
                    <a:lnTo>
                      <a:pt x="385" y="58"/>
                    </a:lnTo>
                    <a:lnTo>
                      <a:pt x="0" y="1"/>
                    </a:lnTo>
                    <a:lnTo>
                      <a:pt x="2" y="0"/>
                    </a:lnTo>
                    <a:lnTo>
                      <a:pt x="387" y="54"/>
                    </a:lnTo>
                    <a:close/>
                  </a:path>
                </a:pathLst>
              </a:custGeom>
              <a:solidFill>
                <a:srgbClr val="C1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88" name="Freeform 1982"/>
              <p:cNvSpPr>
                <a:spLocks/>
              </p:cNvSpPr>
              <p:nvPr/>
            </p:nvSpPr>
            <p:spPr bwMode="auto">
              <a:xfrm>
                <a:off x="897" y="1235"/>
                <a:ext cx="193" cy="29"/>
              </a:xfrm>
              <a:custGeom>
                <a:avLst/>
                <a:gdLst>
                  <a:gd name="T0" fmla="*/ 0 w 387"/>
                  <a:gd name="T1" fmla="*/ 1 h 58"/>
                  <a:gd name="T2" fmla="*/ 0 w 387"/>
                  <a:gd name="T3" fmla="*/ 1 h 58"/>
                  <a:gd name="T4" fmla="*/ 0 w 387"/>
                  <a:gd name="T5" fmla="*/ 1 h 58"/>
                  <a:gd name="T6" fmla="*/ 0 w 387"/>
                  <a:gd name="T7" fmla="*/ 0 h 58"/>
                  <a:gd name="T8" fmla="*/ 0 w 387"/>
                  <a:gd name="T9" fmla="*/ 1 h 58"/>
                  <a:gd name="T10" fmla="*/ 0 60000 65536"/>
                  <a:gd name="T11" fmla="*/ 0 60000 65536"/>
                  <a:gd name="T12" fmla="*/ 0 60000 65536"/>
                  <a:gd name="T13" fmla="*/ 0 60000 65536"/>
                  <a:gd name="T14" fmla="*/ 0 60000 65536"/>
                  <a:gd name="T15" fmla="*/ 0 w 387"/>
                  <a:gd name="T16" fmla="*/ 0 h 58"/>
                  <a:gd name="T17" fmla="*/ 387 w 387"/>
                  <a:gd name="T18" fmla="*/ 58 h 58"/>
                </a:gdLst>
                <a:ahLst/>
                <a:cxnLst>
                  <a:cxn ang="T10">
                    <a:pos x="T0" y="T1"/>
                  </a:cxn>
                  <a:cxn ang="T11">
                    <a:pos x="T2" y="T3"/>
                  </a:cxn>
                  <a:cxn ang="T12">
                    <a:pos x="T4" y="T5"/>
                  </a:cxn>
                  <a:cxn ang="T13">
                    <a:pos x="T6" y="T7"/>
                  </a:cxn>
                  <a:cxn ang="T14">
                    <a:pos x="T8" y="T9"/>
                  </a:cxn>
                </a:cxnLst>
                <a:rect l="T15" t="T16" r="T17" b="T18"/>
                <a:pathLst>
                  <a:path w="387" h="58">
                    <a:moveTo>
                      <a:pt x="387" y="57"/>
                    </a:moveTo>
                    <a:lnTo>
                      <a:pt x="386" y="58"/>
                    </a:lnTo>
                    <a:lnTo>
                      <a:pt x="0" y="4"/>
                    </a:lnTo>
                    <a:lnTo>
                      <a:pt x="2" y="0"/>
                    </a:lnTo>
                    <a:lnTo>
                      <a:pt x="387" y="57"/>
                    </a:lnTo>
                    <a:close/>
                  </a:path>
                </a:pathLst>
              </a:custGeom>
              <a:solidFill>
                <a:srgbClr val="C4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89" name="Freeform 1983"/>
              <p:cNvSpPr>
                <a:spLocks/>
              </p:cNvSpPr>
              <p:nvPr/>
            </p:nvSpPr>
            <p:spPr bwMode="auto">
              <a:xfrm>
                <a:off x="896" y="1237"/>
                <a:ext cx="193" cy="29"/>
              </a:xfrm>
              <a:custGeom>
                <a:avLst/>
                <a:gdLst>
                  <a:gd name="T0" fmla="*/ 0 w 387"/>
                  <a:gd name="T1" fmla="*/ 1 h 58"/>
                  <a:gd name="T2" fmla="*/ 0 w 387"/>
                  <a:gd name="T3" fmla="*/ 1 h 58"/>
                  <a:gd name="T4" fmla="*/ 0 w 387"/>
                  <a:gd name="T5" fmla="*/ 1 h 58"/>
                  <a:gd name="T6" fmla="*/ 0 w 387"/>
                  <a:gd name="T7" fmla="*/ 0 h 58"/>
                  <a:gd name="T8" fmla="*/ 0 w 387"/>
                  <a:gd name="T9" fmla="*/ 1 h 58"/>
                  <a:gd name="T10" fmla="*/ 0 60000 65536"/>
                  <a:gd name="T11" fmla="*/ 0 60000 65536"/>
                  <a:gd name="T12" fmla="*/ 0 60000 65536"/>
                  <a:gd name="T13" fmla="*/ 0 60000 65536"/>
                  <a:gd name="T14" fmla="*/ 0 60000 65536"/>
                  <a:gd name="T15" fmla="*/ 0 w 387"/>
                  <a:gd name="T16" fmla="*/ 0 h 58"/>
                  <a:gd name="T17" fmla="*/ 387 w 387"/>
                  <a:gd name="T18" fmla="*/ 58 h 58"/>
                </a:gdLst>
                <a:ahLst/>
                <a:cxnLst>
                  <a:cxn ang="T10">
                    <a:pos x="T0" y="T1"/>
                  </a:cxn>
                  <a:cxn ang="T11">
                    <a:pos x="T2" y="T3"/>
                  </a:cxn>
                  <a:cxn ang="T12">
                    <a:pos x="T4" y="T5"/>
                  </a:cxn>
                  <a:cxn ang="T13">
                    <a:pos x="T6" y="T7"/>
                  </a:cxn>
                  <a:cxn ang="T14">
                    <a:pos x="T8" y="T9"/>
                  </a:cxn>
                </a:cxnLst>
                <a:rect l="T15" t="T16" r="T17" b="T18"/>
                <a:pathLst>
                  <a:path w="387" h="58">
                    <a:moveTo>
                      <a:pt x="387" y="54"/>
                    </a:moveTo>
                    <a:lnTo>
                      <a:pt x="385" y="58"/>
                    </a:lnTo>
                    <a:lnTo>
                      <a:pt x="0" y="1"/>
                    </a:lnTo>
                    <a:lnTo>
                      <a:pt x="1" y="0"/>
                    </a:lnTo>
                    <a:lnTo>
                      <a:pt x="387" y="54"/>
                    </a:lnTo>
                    <a:close/>
                  </a:path>
                </a:pathLst>
              </a:custGeom>
              <a:solidFill>
                <a:srgbClr val="C7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90" name="Freeform 1984"/>
              <p:cNvSpPr>
                <a:spLocks/>
              </p:cNvSpPr>
              <p:nvPr/>
            </p:nvSpPr>
            <p:spPr bwMode="auto">
              <a:xfrm>
                <a:off x="892" y="1238"/>
                <a:ext cx="197" cy="35"/>
              </a:xfrm>
              <a:custGeom>
                <a:avLst/>
                <a:gdLst>
                  <a:gd name="T0" fmla="*/ 1 w 394"/>
                  <a:gd name="T1" fmla="*/ 0 h 72"/>
                  <a:gd name="T2" fmla="*/ 1 w 394"/>
                  <a:gd name="T3" fmla="*/ 0 h 72"/>
                  <a:gd name="T4" fmla="*/ 0 w 394"/>
                  <a:gd name="T5" fmla="*/ 0 h 72"/>
                  <a:gd name="T6" fmla="*/ 1 w 394"/>
                  <a:gd name="T7" fmla="*/ 0 h 72"/>
                  <a:gd name="T8" fmla="*/ 1 w 394"/>
                  <a:gd name="T9" fmla="*/ 0 h 72"/>
                  <a:gd name="T10" fmla="*/ 0 60000 65536"/>
                  <a:gd name="T11" fmla="*/ 0 60000 65536"/>
                  <a:gd name="T12" fmla="*/ 0 60000 65536"/>
                  <a:gd name="T13" fmla="*/ 0 60000 65536"/>
                  <a:gd name="T14" fmla="*/ 0 60000 65536"/>
                  <a:gd name="T15" fmla="*/ 0 w 394"/>
                  <a:gd name="T16" fmla="*/ 0 h 72"/>
                  <a:gd name="T17" fmla="*/ 394 w 394"/>
                  <a:gd name="T18" fmla="*/ 72 h 72"/>
                </a:gdLst>
                <a:ahLst/>
                <a:cxnLst>
                  <a:cxn ang="T10">
                    <a:pos x="T0" y="T1"/>
                  </a:cxn>
                  <a:cxn ang="T11">
                    <a:pos x="T2" y="T3"/>
                  </a:cxn>
                  <a:cxn ang="T12">
                    <a:pos x="T4" y="T5"/>
                  </a:cxn>
                  <a:cxn ang="T13">
                    <a:pos x="T6" y="T7"/>
                  </a:cxn>
                  <a:cxn ang="T14">
                    <a:pos x="T8" y="T9"/>
                  </a:cxn>
                </a:cxnLst>
                <a:rect l="T15" t="T16" r="T17" b="T18"/>
                <a:pathLst>
                  <a:path w="394" h="72">
                    <a:moveTo>
                      <a:pt x="394" y="57"/>
                    </a:moveTo>
                    <a:lnTo>
                      <a:pt x="386" y="72"/>
                    </a:lnTo>
                    <a:lnTo>
                      <a:pt x="0" y="15"/>
                    </a:lnTo>
                    <a:lnTo>
                      <a:pt x="9" y="0"/>
                    </a:lnTo>
                    <a:lnTo>
                      <a:pt x="394" y="57"/>
                    </a:lnTo>
                    <a:close/>
                  </a:path>
                </a:pathLst>
              </a:custGeom>
              <a:solidFill>
                <a:srgbClr val="CA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91" name="Freeform 1985"/>
              <p:cNvSpPr>
                <a:spLocks/>
              </p:cNvSpPr>
              <p:nvPr/>
            </p:nvSpPr>
            <p:spPr bwMode="auto">
              <a:xfrm>
                <a:off x="896" y="1238"/>
                <a:ext cx="193" cy="29"/>
              </a:xfrm>
              <a:custGeom>
                <a:avLst/>
                <a:gdLst>
                  <a:gd name="T0" fmla="*/ 1 w 385"/>
                  <a:gd name="T1" fmla="*/ 1 h 58"/>
                  <a:gd name="T2" fmla="*/ 1 w 385"/>
                  <a:gd name="T3" fmla="*/ 1 h 58"/>
                  <a:gd name="T4" fmla="*/ 0 w 385"/>
                  <a:gd name="T5" fmla="*/ 1 h 58"/>
                  <a:gd name="T6" fmla="*/ 0 w 385"/>
                  <a:gd name="T7" fmla="*/ 0 h 58"/>
                  <a:gd name="T8" fmla="*/ 1 w 385"/>
                  <a:gd name="T9" fmla="*/ 1 h 58"/>
                  <a:gd name="T10" fmla="*/ 0 60000 65536"/>
                  <a:gd name="T11" fmla="*/ 0 60000 65536"/>
                  <a:gd name="T12" fmla="*/ 0 60000 65536"/>
                  <a:gd name="T13" fmla="*/ 0 60000 65536"/>
                  <a:gd name="T14" fmla="*/ 0 60000 65536"/>
                  <a:gd name="T15" fmla="*/ 0 w 385"/>
                  <a:gd name="T16" fmla="*/ 0 h 58"/>
                  <a:gd name="T17" fmla="*/ 385 w 385"/>
                  <a:gd name="T18" fmla="*/ 58 h 58"/>
                </a:gdLst>
                <a:ahLst/>
                <a:cxnLst>
                  <a:cxn ang="T10">
                    <a:pos x="T0" y="T1"/>
                  </a:cxn>
                  <a:cxn ang="T11">
                    <a:pos x="T2" y="T3"/>
                  </a:cxn>
                  <a:cxn ang="T12">
                    <a:pos x="T4" y="T5"/>
                  </a:cxn>
                  <a:cxn ang="T13">
                    <a:pos x="T6" y="T7"/>
                  </a:cxn>
                  <a:cxn ang="T14">
                    <a:pos x="T8" y="T9"/>
                  </a:cxn>
                </a:cxnLst>
                <a:rect l="T15" t="T16" r="T17" b="T18"/>
                <a:pathLst>
                  <a:path w="385" h="58">
                    <a:moveTo>
                      <a:pt x="385" y="57"/>
                    </a:moveTo>
                    <a:lnTo>
                      <a:pt x="385" y="58"/>
                    </a:lnTo>
                    <a:lnTo>
                      <a:pt x="0" y="2"/>
                    </a:lnTo>
                    <a:lnTo>
                      <a:pt x="0" y="0"/>
                    </a:lnTo>
                    <a:lnTo>
                      <a:pt x="385" y="57"/>
                    </a:lnTo>
                    <a:close/>
                  </a:path>
                </a:pathLst>
              </a:custGeom>
              <a:solidFill>
                <a:srgbClr val="CA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92" name="Freeform 1986"/>
              <p:cNvSpPr>
                <a:spLocks/>
              </p:cNvSpPr>
              <p:nvPr/>
            </p:nvSpPr>
            <p:spPr bwMode="auto">
              <a:xfrm>
                <a:off x="895" y="1238"/>
                <a:ext cx="194" cy="30"/>
              </a:xfrm>
              <a:custGeom>
                <a:avLst/>
                <a:gdLst>
                  <a:gd name="T0" fmla="*/ 1 w 387"/>
                  <a:gd name="T1" fmla="*/ 1 h 58"/>
                  <a:gd name="T2" fmla="*/ 1 w 387"/>
                  <a:gd name="T3" fmla="*/ 1 h 58"/>
                  <a:gd name="T4" fmla="*/ 0 w 387"/>
                  <a:gd name="T5" fmla="*/ 1 h 58"/>
                  <a:gd name="T6" fmla="*/ 1 w 387"/>
                  <a:gd name="T7" fmla="*/ 0 h 58"/>
                  <a:gd name="T8" fmla="*/ 1 w 387"/>
                  <a:gd name="T9" fmla="*/ 1 h 58"/>
                  <a:gd name="T10" fmla="*/ 0 60000 65536"/>
                  <a:gd name="T11" fmla="*/ 0 60000 65536"/>
                  <a:gd name="T12" fmla="*/ 0 60000 65536"/>
                  <a:gd name="T13" fmla="*/ 0 60000 65536"/>
                  <a:gd name="T14" fmla="*/ 0 60000 65536"/>
                  <a:gd name="T15" fmla="*/ 0 w 387"/>
                  <a:gd name="T16" fmla="*/ 0 h 58"/>
                  <a:gd name="T17" fmla="*/ 387 w 387"/>
                  <a:gd name="T18" fmla="*/ 58 h 58"/>
                </a:gdLst>
                <a:ahLst/>
                <a:cxnLst>
                  <a:cxn ang="T10">
                    <a:pos x="T0" y="T1"/>
                  </a:cxn>
                  <a:cxn ang="T11">
                    <a:pos x="T2" y="T3"/>
                  </a:cxn>
                  <a:cxn ang="T12">
                    <a:pos x="T4" y="T5"/>
                  </a:cxn>
                  <a:cxn ang="T13">
                    <a:pos x="T6" y="T7"/>
                  </a:cxn>
                  <a:cxn ang="T14">
                    <a:pos x="T8" y="T9"/>
                  </a:cxn>
                </a:cxnLst>
                <a:rect l="T15" t="T16" r="T17" b="T18"/>
                <a:pathLst>
                  <a:path w="387" h="58">
                    <a:moveTo>
                      <a:pt x="387" y="56"/>
                    </a:moveTo>
                    <a:lnTo>
                      <a:pt x="385" y="58"/>
                    </a:lnTo>
                    <a:lnTo>
                      <a:pt x="0" y="3"/>
                    </a:lnTo>
                    <a:lnTo>
                      <a:pt x="2" y="0"/>
                    </a:lnTo>
                    <a:lnTo>
                      <a:pt x="387" y="56"/>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93" name="Freeform 1987"/>
              <p:cNvSpPr>
                <a:spLocks/>
              </p:cNvSpPr>
              <p:nvPr/>
            </p:nvSpPr>
            <p:spPr bwMode="auto">
              <a:xfrm>
                <a:off x="894" y="1240"/>
                <a:ext cx="194" cy="29"/>
              </a:xfrm>
              <a:custGeom>
                <a:avLst/>
                <a:gdLst>
                  <a:gd name="T0" fmla="*/ 1 w 387"/>
                  <a:gd name="T1" fmla="*/ 1 h 58"/>
                  <a:gd name="T2" fmla="*/ 1 w 387"/>
                  <a:gd name="T3" fmla="*/ 1 h 58"/>
                  <a:gd name="T4" fmla="*/ 0 w 387"/>
                  <a:gd name="T5" fmla="*/ 1 h 58"/>
                  <a:gd name="T6" fmla="*/ 1 w 387"/>
                  <a:gd name="T7" fmla="*/ 0 h 58"/>
                  <a:gd name="T8" fmla="*/ 1 w 387"/>
                  <a:gd name="T9" fmla="*/ 1 h 58"/>
                  <a:gd name="T10" fmla="*/ 0 60000 65536"/>
                  <a:gd name="T11" fmla="*/ 0 60000 65536"/>
                  <a:gd name="T12" fmla="*/ 0 60000 65536"/>
                  <a:gd name="T13" fmla="*/ 0 60000 65536"/>
                  <a:gd name="T14" fmla="*/ 0 60000 65536"/>
                  <a:gd name="T15" fmla="*/ 0 w 387"/>
                  <a:gd name="T16" fmla="*/ 0 h 58"/>
                  <a:gd name="T17" fmla="*/ 387 w 387"/>
                  <a:gd name="T18" fmla="*/ 58 h 58"/>
                </a:gdLst>
                <a:ahLst/>
                <a:cxnLst>
                  <a:cxn ang="T10">
                    <a:pos x="T0" y="T1"/>
                  </a:cxn>
                  <a:cxn ang="T11">
                    <a:pos x="T2" y="T3"/>
                  </a:cxn>
                  <a:cxn ang="T12">
                    <a:pos x="T4" y="T5"/>
                  </a:cxn>
                  <a:cxn ang="T13">
                    <a:pos x="T6" y="T7"/>
                  </a:cxn>
                  <a:cxn ang="T14">
                    <a:pos x="T8" y="T9"/>
                  </a:cxn>
                </a:cxnLst>
                <a:rect l="T15" t="T16" r="T17" b="T18"/>
                <a:pathLst>
                  <a:path w="387" h="58">
                    <a:moveTo>
                      <a:pt x="387" y="55"/>
                    </a:moveTo>
                    <a:lnTo>
                      <a:pt x="386" y="58"/>
                    </a:lnTo>
                    <a:lnTo>
                      <a:pt x="0" y="2"/>
                    </a:lnTo>
                    <a:lnTo>
                      <a:pt x="2" y="0"/>
                    </a:lnTo>
                    <a:lnTo>
                      <a:pt x="387" y="55"/>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94" name="Freeform 1988"/>
              <p:cNvSpPr>
                <a:spLocks/>
              </p:cNvSpPr>
              <p:nvPr/>
            </p:nvSpPr>
            <p:spPr bwMode="auto">
              <a:xfrm>
                <a:off x="893" y="1241"/>
                <a:ext cx="194" cy="29"/>
              </a:xfrm>
              <a:custGeom>
                <a:avLst/>
                <a:gdLst>
                  <a:gd name="T0" fmla="*/ 1 w 387"/>
                  <a:gd name="T1" fmla="*/ 1 h 58"/>
                  <a:gd name="T2" fmla="*/ 1 w 387"/>
                  <a:gd name="T3" fmla="*/ 1 h 58"/>
                  <a:gd name="T4" fmla="*/ 0 w 387"/>
                  <a:gd name="T5" fmla="*/ 1 h 58"/>
                  <a:gd name="T6" fmla="*/ 1 w 387"/>
                  <a:gd name="T7" fmla="*/ 0 h 58"/>
                  <a:gd name="T8" fmla="*/ 1 w 387"/>
                  <a:gd name="T9" fmla="*/ 1 h 58"/>
                  <a:gd name="T10" fmla="*/ 0 60000 65536"/>
                  <a:gd name="T11" fmla="*/ 0 60000 65536"/>
                  <a:gd name="T12" fmla="*/ 0 60000 65536"/>
                  <a:gd name="T13" fmla="*/ 0 60000 65536"/>
                  <a:gd name="T14" fmla="*/ 0 60000 65536"/>
                  <a:gd name="T15" fmla="*/ 0 w 387"/>
                  <a:gd name="T16" fmla="*/ 0 h 58"/>
                  <a:gd name="T17" fmla="*/ 387 w 387"/>
                  <a:gd name="T18" fmla="*/ 58 h 58"/>
                </a:gdLst>
                <a:ahLst/>
                <a:cxnLst>
                  <a:cxn ang="T10">
                    <a:pos x="T0" y="T1"/>
                  </a:cxn>
                  <a:cxn ang="T11">
                    <a:pos x="T2" y="T3"/>
                  </a:cxn>
                  <a:cxn ang="T12">
                    <a:pos x="T4" y="T5"/>
                  </a:cxn>
                  <a:cxn ang="T13">
                    <a:pos x="T6" y="T7"/>
                  </a:cxn>
                  <a:cxn ang="T14">
                    <a:pos x="T8" y="T9"/>
                  </a:cxn>
                </a:cxnLst>
                <a:rect l="T15" t="T16" r="T17" b="T18"/>
                <a:pathLst>
                  <a:path w="387" h="58">
                    <a:moveTo>
                      <a:pt x="387" y="56"/>
                    </a:moveTo>
                    <a:lnTo>
                      <a:pt x="387" y="58"/>
                    </a:lnTo>
                    <a:lnTo>
                      <a:pt x="0" y="2"/>
                    </a:lnTo>
                    <a:lnTo>
                      <a:pt x="1" y="0"/>
                    </a:lnTo>
                    <a:lnTo>
                      <a:pt x="387" y="56"/>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95" name="Freeform 1989"/>
              <p:cNvSpPr>
                <a:spLocks/>
              </p:cNvSpPr>
              <p:nvPr/>
            </p:nvSpPr>
            <p:spPr bwMode="auto">
              <a:xfrm>
                <a:off x="893" y="1242"/>
                <a:ext cx="194" cy="30"/>
              </a:xfrm>
              <a:custGeom>
                <a:avLst/>
                <a:gdLst>
                  <a:gd name="T0" fmla="*/ 1 w 387"/>
                  <a:gd name="T1" fmla="*/ 1 h 59"/>
                  <a:gd name="T2" fmla="*/ 1 w 387"/>
                  <a:gd name="T3" fmla="*/ 1 h 59"/>
                  <a:gd name="T4" fmla="*/ 0 w 387"/>
                  <a:gd name="T5" fmla="*/ 1 h 59"/>
                  <a:gd name="T6" fmla="*/ 0 w 387"/>
                  <a:gd name="T7" fmla="*/ 0 h 59"/>
                  <a:gd name="T8" fmla="*/ 1 w 387"/>
                  <a:gd name="T9" fmla="*/ 1 h 59"/>
                  <a:gd name="T10" fmla="*/ 0 60000 65536"/>
                  <a:gd name="T11" fmla="*/ 0 60000 65536"/>
                  <a:gd name="T12" fmla="*/ 0 60000 65536"/>
                  <a:gd name="T13" fmla="*/ 0 60000 65536"/>
                  <a:gd name="T14" fmla="*/ 0 60000 65536"/>
                  <a:gd name="T15" fmla="*/ 0 w 387"/>
                  <a:gd name="T16" fmla="*/ 0 h 59"/>
                  <a:gd name="T17" fmla="*/ 387 w 387"/>
                  <a:gd name="T18" fmla="*/ 59 h 59"/>
                </a:gdLst>
                <a:ahLst/>
                <a:cxnLst>
                  <a:cxn ang="T10">
                    <a:pos x="T0" y="T1"/>
                  </a:cxn>
                  <a:cxn ang="T11">
                    <a:pos x="T2" y="T3"/>
                  </a:cxn>
                  <a:cxn ang="T12">
                    <a:pos x="T4" y="T5"/>
                  </a:cxn>
                  <a:cxn ang="T13">
                    <a:pos x="T6" y="T7"/>
                  </a:cxn>
                  <a:cxn ang="T14">
                    <a:pos x="T8" y="T9"/>
                  </a:cxn>
                </a:cxnLst>
                <a:rect l="T15" t="T16" r="T17" b="T18"/>
                <a:pathLst>
                  <a:path w="387" h="59">
                    <a:moveTo>
                      <a:pt x="387" y="56"/>
                    </a:moveTo>
                    <a:lnTo>
                      <a:pt x="385" y="59"/>
                    </a:lnTo>
                    <a:lnTo>
                      <a:pt x="0" y="3"/>
                    </a:lnTo>
                    <a:lnTo>
                      <a:pt x="0" y="0"/>
                    </a:lnTo>
                    <a:lnTo>
                      <a:pt x="387" y="56"/>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96" name="Freeform 1990"/>
              <p:cNvSpPr>
                <a:spLocks/>
              </p:cNvSpPr>
              <p:nvPr/>
            </p:nvSpPr>
            <p:spPr bwMode="auto">
              <a:xfrm>
                <a:off x="892" y="1243"/>
                <a:ext cx="194" cy="30"/>
              </a:xfrm>
              <a:custGeom>
                <a:avLst/>
                <a:gdLst>
                  <a:gd name="T0" fmla="*/ 1 w 387"/>
                  <a:gd name="T1" fmla="*/ 1 h 58"/>
                  <a:gd name="T2" fmla="*/ 1 w 387"/>
                  <a:gd name="T3" fmla="*/ 1 h 58"/>
                  <a:gd name="T4" fmla="*/ 0 w 387"/>
                  <a:gd name="T5" fmla="*/ 1 h 58"/>
                  <a:gd name="T6" fmla="*/ 1 w 387"/>
                  <a:gd name="T7" fmla="*/ 0 h 58"/>
                  <a:gd name="T8" fmla="*/ 1 w 387"/>
                  <a:gd name="T9" fmla="*/ 1 h 58"/>
                  <a:gd name="T10" fmla="*/ 0 60000 65536"/>
                  <a:gd name="T11" fmla="*/ 0 60000 65536"/>
                  <a:gd name="T12" fmla="*/ 0 60000 65536"/>
                  <a:gd name="T13" fmla="*/ 0 60000 65536"/>
                  <a:gd name="T14" fmla="*/ 0 60000 65536"/>
                  <a:gd name="T15" fmla="*/ 0 w 387"/>
                  <a:gd name="T16" fmla="*/ 0 h 58"/>
                  <a:gd name="T17" fmla="*/ 387 w 387"/>
                  <a:gd name="T18" fmla="*/ 58 h 58"/>
                </a:gdLst>
                <a:ahLst/>
                <a:cxnLst>
                  <a:cxn ang="T10">
                    <a:pos x="T0" y="T1"/>
                  </a:cxn>
                  <a:cxn ang="T11">
                    <a:pos x="T2" y="T3"/>
                  </a:cxn>
                  <a:cxn ang="T12">
                    <a:pos x="T4" y="T5"/>
                  </a:cxn>
                  <a:cxn ang="T13">
                    <a:pos x="T6" y="T7"/>
                  </a:cxn>
                  <a:cxn ang="T14">
                    <a:pos x="T8" y="T9"/>
                  </a:cxn>
                </a:cxnLst>
                <a:rect l="T15" t="T16" r="T17" b="T18"/>
                <a:pathLst>
                  <a:path w="387" h="58">
                    <a:moveTo>
                      <a:pt x="387" y="56"/>
                    </a:moveTo>
                    <a:lnTo>
                      <a:pt x="385" y="58"/>
                    </a:lnTo>
                    <a:lnTo>
                      <a:pt x="0" y="2"/>
                    </a:lnTo>
                    <a:lnTo>
                      <a:pt x="2" y="0"/>
                    </a:lnTo>
                    <a:lnTo>
                      <a:pt x="387" y="56"/>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97" name="Freeform 1991"/>
              <p:cNvSpPr>
                <a:spLocks/>
              </p:cNvSpPr>
              <p:nvPr/>
            </p:nvSpPr>
            <p:spPr bwMode="auto">
              <a:xfrm>
                <a:off x="892" y="1244"/>
                <a:ext cx="193" cy="29"/>
              </a:xfrm>
              <a:custGeom>
                <a:avLst/>
                <a:gdLst>
                  <a:gd name="T0" fmla="*/ 0 w 387"/>
                  <a:gd name="T1" fmla="*/ 1 h 58"/>
                  <a:gd name="T2" fmla="*/ 0 w 387"/>
                  <a:gd name="T3" fmla="*/ 1 h 58"/>
                  <a:gd name="T4" fmla="*/ 0 w 387"/>
                  <a:gd name="T5" fmla="*/ 1 h 58"/>
                  <a:gd name="T6" fmla="*/ 0 w 387"/>
                  <a:gd name="T7" fmla="*/ 0 h 58"/>
                  <a:gd name="T8" fmla="*/ 0 w 387"/>
                  <a:gd name="T9" fmla="*/ 1 h 58"/>
                  <a:gd name="T10" fmla="*/ 0 60000 65536"/>
                  <a:gd name="T11" fmla="*/ 0 60000 65536"/>
                  <a:gd name="T12" fmla="*/ 0 60000 65536"/>
                  <a:gd name="T13" fmla="*/ 0 60000 65536"/>
                  <a:gd name="T14" fmla="*/ 0 60000 65536"/>
                  <a:gd name="T15" fmla="*/ 0 w 387"/>
                  <a:gd name="T16" fmla="*/ 0 h 58"/>
                  <a:gd name="T17" fmla="*/ 387 w 387"/>
                  <a:gd name="T18" fmla="*/ 58 h 58"/>
                </a:gdLst>
                <a:ahLst/>
                <a:cxnLst>
                  <a:cxn ang="T10">
                    <a:pos x="T0" y="T1"/>
                  </a:cxn>
                  <a:cxn ang="T11">
                    <a:pos x="T2" y="T3"/>
                  </a:cxn>
                  <a:cxn ang="T12">
                    <a:pos x="T4" y="T5"/>
                  </a:cxn>
                  <a:cxn ang="T13">
                    <a:pos x="T6" y="T7"/>
                  </a:cxn>
                  <a:cxn ang="T14">
                    <a:pos x="T8" y="T9"/>
                  </a:cxn>
                </a:cxnLst>
                <a:rect l="T15" t="T16" r="T17" b="T18"/>
                <a:pathLst>
                  <a:path w="387" h="58">
                    <a:moveTo>
                      <a:pt x="387" y="56"/>
                    </a:moveTo>
                    <a:lnTo>
                      <a:pt x="386" y="58"/>
                    </a:lnTo>
                    <a:lnTo>
                      <a:pt x="0" y="1"/>
                    </a:lnTo>
                    <a:lnTo>
                      <a:pt x="2" y="0"/>
                    </a:lnTo>
                    <a:lnTo>
                      <a:pt x="387" y="56"/>
                    </a:lnTo>
                    <a:close/>
                  </a:path>
                </a:pathLst>
              </a:custGeom>
              <a:solidFill>
                <a:srgbClr val="D5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98" name="Freeform 1992"/>
              <p:cNvSpPr>
                <a:spLocks/>
              </p:cNvSpPr>
              <p:nvPr/>
            </p:nvSpPr>
            <p:spPr bwMode="auto">
              <a:xfrm>
                <a:off x="889" y="1245"/>
                <a:ext cx="195" cy="37"/>
              </a:xfrm>
              <a:custGeom>
                <a:avLst/>
                <a:gdLst>
                  <a:gd name="T0" fmla="*/ 0 w 391"/>
                  <a:gd name="T1" fmla="*/ 0 h 75"/>
                  <a:gd name="T2" fmla="*/ 0 w 391"/>
                  <a:gd name="T3" fmla="*/ 0 h 75"/>
                  <a:gd name="T4" fmla="*/ 0 w 391"/>
                  <a:gd name="T5" fmla="*/ 0 h 75"/>
                  <a:gd name="T6" fmla="*/ 0 w 391"/>
                  <a:gd name="T7" fmla="*/ 0 h 75"/>
                  <a:gd name="T8" fmla="*/ 0 w 391"/>
                  <a:gd name="T9" fmla="*/ 0 h 75"/>
                  <a:gd name="T10" fmla="*/ 0 60000 65536"/>
                  <a:gd name="T11" fmla="*/ 0 60000 65536"/>
                  <a:gd name="T12" fmla="*/ 0 60000 65536"/>
                  <a:gd name="T13" fmla="*/ 0 60000 65536"/>
                  <a:gd name="T14" fmla="*/ 0 60000 65536"/>
                  <a:gd name="T15" fmla="*/ 0 w 391"/>
                  <a:gd name="T16" fmla="*/ 0 h 75"/>
                  <a:gd name="T17" fmla="*/ 391 w 391"/>
                  <a:gd name="T18" fmla="*/ 75 h 75"/>
                </a:gdLst>
                <a:ahLst/>
                <a:cxnLst>
                  <a:cxn ang="T10">
                    <a:pos x="T0" y="T1"/>
                  </a:cxn>
                  <a:cxn ang="T11">
                    <a:pos x="T2" y="T3"/>
                  </a:cxn>
                  <a:cxn ang="T12">
                    <a:pos x="T4" y="T5"/>
                  </a:cxn>
                  <a:cxn ang="T13">
                    <a:pos x="T6" y="T7"/>
                  </a:cxn>
                  <a:cxn ang="T14">
                    <a:pos x="T8" y="T9"/>
                  </a:cxn>
                </a:cxnLst>
                <a:rect l="T15" t="T16" r="T17" b="T18"/>
                <a:pathLst>
                  <a:path w="391" h="75">
                    <a:moveTo>
                      <a:pt x="391" y="57"/>
                    </a:moveTo>
                    <a:lnTo>
                      <a:pt x="386" y="75"/>
                    </a:lnTo>
                    <a:lnTo>
                      <a:pt x="0" y="19"/>
                    </a:lnTo>
                    <a:lnTo>
                      <a:pt x="5" y="0"/>
                    </a:lnTo>
                    <a:lnTo>
                      <a:pt x="391" y="57"/>
                    </a:lnTo>
                    <a:close/>
                  </a:path>
                </a:pathLst>
              </a:custGeom>
              <a:solidFill>
                <a:srgbClr val="D8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99" name="Freeform 1993"/>
              <p:cNvSpPr>
                <a:spLocks/>
              </p:cNvSpPr>
              <p:nvPr/>
            </p:nvSpPr>
            <p:spPr bwMode="auto">
              <a:xfrm>
                <a:off x="892" y="1245"/>
                <a:ext cx="192" cy="30"/>
              </a:xfrm>
              <a:custGeom>
                <a:avLst/>
                <a:gdLst>
                  <a:gd name="T0" fmla="*/ 0 w 386"/>
                  <a:gd name="T1" fmla="*/ 1 h 60"/>
                  <a:gd name="T2" fmla="*/ 0 w 386"/>
                  <a:gd name="T3" fmla="*/ 1 h 60"/>
                  <a:gd name="T4" fmla="*/ 0 w 386"/>
                  <a:gd name="T5" fmla="*/ 1 h 60"/>
                  <a:gd name="T6" fmla="*/ 0 w 386"/>
                  <a:gd name="T7" fmla="*/ 0 h 60"/>
                  <a:gd name="T8" fmla="*/ 0 w 386"/>
                  <a:gd name="T9" fmla="*/ 1 h 60"/>
                  <a:gd name="T10" fmla="*/ 0 60000 65536"/>
                  <a:gd name="T11" fmla="*/ 0 60000 65536"/>
                  <a:gd name="T12" fmla="*/ 0 60000 65536"/>
                  <a:gd name="T13" fmla="*/ 0 60000 65536"/>
                  <a:gd name="T14" fmla="*/ 0 60000 65536"/>
                  <a:gd name="T15" fmla="*/ 0 w 386"/>
                  <a:gd name="T16" fmla="*/ 0 h 60"/>
                  <a:gd name="T17" fmla="*/ 386 w 386"/>
                  <a:gd name="T18" fmla="*/ 60 h 60"/>
                </a:gdLst>
                <a:ahLst/>
                <a:cxnLst>
                  <a:cxn ang="T10">
                    <a:pos x="T0" y="T1"/>
                  </a:cxn>
                  <a:cxn ang="T11">
                    <a:pos x="T2" y="T3"/>
                  </a:cxn>
                  <a:cxn ang="T12">
                    <a:pos x="T4" y="T5"/>
                  </a:cxn>
                  <a:cxn ang="T13">
                    <a:pos x="T6" y="T7"/>
                  </a:cxn>
                  <a:cxn ang="T14">
                    <a:pos x="T8" y="T9"/>
                  </a:cxn>
                </a:cxnLst>
                <a:rect l="T15" t="T16" r="T17" b="T18"/>
                <a:pathLst>
                  <a:path w="386" h="60">
                    <a:moveTo>
                      <a:pt x="386" y="57"/>
                    </a:moveTo>
                    <a:lnTo>
                      <a:pt x="386" y="60"/>
                    </a:lnTo>
                    <a:lnTo>
                      <a:pt x="0" y="4"/>
                    </a:lnTo>
                    <a:lnTo>
                      <a:pt x="0" y="0"/>
                    </a:lnTo>
                    <a:lnTo>
                      <a:pt x="386" y="57"/>
                    </a:lnTo>
                    <a:close/>
                  </a:path>
                </a:pathLst>
              </a:custGeom>
              <a:solidFill>
                <a:srgbClr val="D8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00" name="Freeform 1994"/>
              <p:cNvSpPr>
                <a:spLocks/>
              </p:cNvSpPr>
              <p:nvPr/>
            </p:nvSpPr>
            <p:spPr bwMode="auto">
              <a:xfrm>
                <a:off x="891" y="1247"/>
                <a:ext cx="193" cy="29"/>
              </a:xfrm>
              <a:custGeom>
                <a:avLst/>
                <a:gdLst>
                  <a:gd name="T0" fmla="*/ 0 w 387"/>
                  <a:gd name="T1" fmla="*/ 1 h 58"/>
                  <a:gd name="T2" fmla="*/ 0 w 387"/>
                  <a:gd name="T3" fmla="*/ 1 h 58"/>
                  <a:gd name="T4" fmla="*/ 0 w 387"/>
                  <a:gd name="T5" fmla="*/ 1 h 58"/>
                  <a:gd name="T6" fmla="*/ 0 w 387"/>
                  <a:gd name="T7" fmla="*/ 0 h 58"/>
                  <a:gd name="T8" fmla="*/ 0 w 387"/>
                  <a:gd name="T9" fmla="*/ 1 h 58"/>
                  <a:gd name="T10" fmla="*/ 0 60000 65536"/>
                  <a:gd name="T11" fmla="*/ 0 60000 65536"/>
                  <a:gd name="T12" fmla="*/ 0 60000 65536"/>
                  <a:gd name="T13" fmla="*/ 0 60000 65536"/>
                  <a:gd name="T14" fmla="*/ 0 60000 65536"/>
                  <a:gd name="T15" fmla="*/ 0 w 387"/>
                  <a:gd name="T16" fmla="*/ 0 h 58"/>
                  <a:gd name="T17" fmla="*/ 387 w 387"/>
                  <a:gd name="T18" fmla="*/ 58 h 58"/>
                </a:gdLst>
                <a:ahLst/>
                <a:cxnLst>
                  <a:cxn ang="T10">
                    <a:pos x="T0" y="T1"/>
                  </a:cxn>
                  <a:cxn ang="T11">
                    <a:pos x="T2" y="T3"/>
                  </a:cxn>
                  <a:cxn ang="T12">
                    <a:pos x="T4" y="T5"/>
                  </a:cxn>
                  <a:cxn ang="T13">
                    <a:pos x="T6" y="T7"/>
                  </a:cxn>
                  <a:cxn ang="T14">
                    <a:pos x="T8" y="T9"/>
                  </a:cxn>
                </a:cxnLst>
                <a:rect l="T15" t="T16" r="T17" b="T18"/>
                <a:pathLst>
                  <a:path w="387" h="58">
                    <a:moveTo>
                      <a:pt x="387" y="56"/>
                    </a:moveTo>
                    <a:lnTo>
                      <a:pt x="385" y="58"/>
                    </a:lnTo>
                    <a:lnTo>
                      <a:pt x="0" y="1"/>
                    </a:lnTo>
                    <a:lnTo>
                      <a:pt x="1" y="0"/>
                    </a:lnTo>
                    <a:lnTo>
                      <a:pt x="387" y="56"/>
                    </a:lnTo>
                    <a:close/>
                  </a:path>
                </a:pathLst>
              </a:custGeom>
              <a:solidFill>
                <a:srgbClr val="D9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01" name="Freeform 1995"/>
              <p:cNvSpPr>
                <a:spLocks/>
              </p:cNvSpPr>
              <p:nvPr/>
            </p:nvSpPr>
            <p:spPr bwMode="auto">
              <a:xfrm>
                <a:off x="891" y="1248"/>
                <a:ext cx="193" cy="30"/>
              </a:xfrm>
              <a:custGeom>
                <a:avLst/>
                <a:gdLst>
                  <a:gd name="T0" fmla="*/ 1 w 385"/>
                  <a:gd name="T1" fmla="*/ 1 h 60"/>
                  <a:gd name="T2" fmla="*/ 1 w 385"/>
                  <a:gd name="T3" fmla="*/ 1 h 60"/>
                  <a:gd name="T4" fmla="*/ 0 w 385"/>
                  <a:gd name="T5" fmla="*/ 1 h 60"/>
                  <a:gd name="T6" fmla="*/ 0 w 385"/>
                  <a:gd name="T7" fmla="*/ 0 h 60"/>
                  <a:gd name="T8" fmla="*/ 1 w 385"/>
                  <a:gd name="T9" fmla="*/ 1 h 60"/>
                  <a:gd name="T10" fmla="*/ 0 60000 65536"/>
                  <a:gd name="T11" fmla="*/ 0 60000 65536"/>
                  <a:gd name="T12" fmla="*/ 0 60000 65536"/>
                  <a:gd name="T13" fmla="*/ 0 60000 65536"/>
                  <a:gd name="T14" fmla="*/ 0 60000 65536"/>
                  <a:gd name="T15" fmla="*/ 0 w 385"/>
                  <a:gd name="T16" fmla="*/ 0 h 60"/>
                  <a:gd name="T17" fmla="*/ 385 w 385"/>
                  <a:gd name="T18" fmla="*/ 60 h 60"/>
                </a:gdLst>
                <a:ahLst/>
                <a:cxnLst>
                  <a:cxn ang="T10">
                    <a:pos x="T0" y="T1"/>
                  </a:cxn>
                  <a:cxn ang="T11">
                    <a:pos x="T2" y="T3"/>
                  </a:cxn>
                  <a:cxn ang="T12">
                    <a:pos x="T4" y="T5"/>
                  </a:cxn>
                  <a:cxn ang="T13">
                    <a:pos x="T6" y="T7"/>
                  </a:cxn>
                  <a:cxn ang="T14">
                    <a:pos x="T8" y="T9"/>
                  </a:cxn>
                </a:cxnLst>
                <a:rect l="T15" t="T16" r="T17" b="T18"/>
                <a:pathLst>
                  <a:path w="385" h="60">
                    <a:moveTo>
                      <a:pt x="385" y="57"/>
                    </a:moveTo>
                    <a:lnTo>
                      <a:pt x="385" y="60"/>
                    </a:lnTo>
                    <a:lnTo>
                      <a:pt x="0" y="4"/>
                    </a:lnTo>
                    <a:lnTo>
                      <a:pt x="0" y="0"/>
                    </a:lnTo>
                    <a:lnTo>
                      <a:pt x="385" y="57"/>
                    </a:lnTo>
                    <a:close/>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02" name="Freeform 1996"/>
              <p:cNvSpPr>
                <a:spLocks/>
              </p:cNvSpPr>
              <p:nvPr/>
            </p:nvSpPr>
            <p:spPr bwMode="auto">
              <a:xfrm>
                <a:off x="890" y="1249"/>
                <a:ext cx="194" cy="29"/>
              </a:xfrm>
              <a:custGeom>
                <a:avLst/>
                <a:gdLst>
                  <a:gd name="T0" fmla="*/ 1 w 387"/>
                  <a:gd name="T1" fmla="*/ 1 h 58"/>
                  <a:gd name="T2" fmla="*/ 1 w 387"/>
                  <a:gd name="T3" fmla="*/ 1 h 58"/>
                  <a:gd name="T4" fmla="*/ 0 w 387"/>
                  <a:gd name="T5" fmla="*/ 1 h 58"/>
                  <a:gd name="T6" fmla="*/ 1 w 387"/>
                  <a:gd name="T7" fmla="*/ 0 h 58"/>
                  <a:gd name="T8" fmla="*/ 1 w 387"/>
                  <a:gd name="T9" fmla="*/ 1 h 58"/>
                  <a:gd name="T10" fmla="*/ 0 60000 65536"/>
                  <a:gd name="T11" fmla="*/ 0 60000 65536"/>
                  <a:gd name="T12" fmla="*/ 0 60000 65536"/>
                  <a:gd name="T13" fmla="*/ 0 60000 65536"/>
                  <a:gd name="T14" fmla="*/ 0 60000 65536"/>
                  <a:gd name="T15" fmla="*/ 0 w 387"/>
                  <a:gd name="T16" fmla="*/ 0 h 58"/>
                  <a:gd name="T17" fmla="*/ 387 w 387"/>
                  <a:gd name="T18" fmla="*/ 58 h 58"/>
                </a:gdLst>
                <a:ahLst/>
                <a:cxnLst>
                  <a:cxn ang="T10">
                    <a:pos x="T0" y="T1"/>
                  </a:cxn>
                  <a:cxn ang="T11">
                    <a:pos x="T2" y="T3"/>
                  </a:cxn>
                  <a:cxn ang="T12">
                    <a:pos x="T4" y="T5"/>
                  </a:cxn>
                  <a:cxn ang="T13">
                    <a:pos x="T6" y="T7"/>
                  </a:cxn>
                  <a:cxn ang="T14">
                    <a:pos x="T8" y="T9"/>
                  </a:cxn>
                </a:cxnLst>
                <a:rect l="T15" t="T16" r="T17" b="T18"/>
                <a:pathLst>
                  <a:path w="387" h="58">
                    <a:moveTo>
                      <a:pt x="387" y="56"/>
                    </a:moveTo>
                    <a:lnTo>
                      <a:pt x="385" y="58"/>
                    </a:lnTo>
                    <a:lnTo>
                      <a:pt x="0" y="1"/>
                    </a:lnTo>
                    <a:lnTo>
                      <a:pt x="2" y="0"/>
                    </a:lnTo>
                    <a:lnTo>
                      <a:pt x="387" y="56"/>
                    </a:lnTo>
                    <a:close/>
                  </a:path>
                </a:pathLst>
              </a:custGeom>
              <a:solidFill>
                <a:srgbClr val="DC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03" name="Freeform 1997"/>
              <p:cNvSpPr>
                <a:spLocks/>
              </p:cNvSpPr>
              <p:nvPr/>
            </p:nvSpPr>
            <p:spPr bwMode="auto">
              <a:xfrm>
                <a:off x="890" y="1250"/>
                <a:ext cx="193" cy="30"/>
              </a:xfrm>
              <a:custGeom>
                <a:avLst/>
                <a:gdLst>
                  <a:gd name="T0" fmla="*/ 1 w 385"/>
                  <a:gd name="T1" fmla="*/ 1 h 60"/>
                  <a:gd name="T2" fmla="*/ 1 w 385"/>
                  <a:gd name="T3" fmla="*/ 1 h 60"/>
                  <a:gd name="T4" fmla="*/ 0 w 385"/>
                  <a:gd name="T5" fmla="*/ 1 h 60"/>
                  <a:gd name="T6" fmla="*/ 0 w 385"/>
                  <a:gd name="T7" fmla="*/ 0 h 60"/>
                  <a:gd name="T8" fmla="*/ 1 w 385"/>
                  <a:gd name="T9" fmla="*/ 1 h 60"/>
                  <a:gd name="T10" fmla="*/ 0 60000 65536"/>
                  <a:gd name="T11" fmla="*/ 0 60000 65536"/>
                  <a:gd name="T12" fmla="*/ 0 60000 65536"/>
                  <a:gd name="T13" fmla="*/ 0 60000 65536"/>
                  <a:gd name="T14" fmla="*/ 0 60000 65536"/>
                  <a:gd name="T15" fmla="*/ 0 w 385"/>
                  <a:gd name="T16" fmla="*/ 0 h 60"/>
                  <a:gd name="T17" fmla="*/ 385 w 385"/>
                  <a:gd name="T18" fmla="*/ 60 h 60"/>
                </a:gdLst>
                <a:ahLst/>
                <a:cxnLst>
                  <a:cxn ang="T10">
                    <a:pos x="T0" y="T1"/>
                  </a:cxn>
                  <a:cxn ang="T11">
                    <a:pos x="T2" y="T3"/>
                  </a:cxn>
                  <a:cxn ang="T12">
                    <a:pos x="T4" y="T5"/>
                  </a:cxn>
                  <a:cxn ang="T13">
                    <a:pos x="T6" y="T7"/>
                  </a:cxn>
                  <a:cxn ang="T14">
                    <a:pos x="T8" y="T9"/>
                  </a:cxn>
                </a:cxnLst>
                <a:rect l="T15" t="T16" r="T17" b="T18"/>
                <a:pathLst>
                  <a:path w="385" h="60">
                    <a:moveTo>
                      <a:pt x="385" y="57"/>
                    </a:moveTo>
                    <a:lnTo>
                      <a:pt x="385" y="60"/>
                    </a:lnTo>
                    <a:lnTo>
                      <a:pt x="0" y="4"/>
                    </a:lnTo>
                    <a:lnTo>
                      <a:pt x="0" y="0"/>
                    </a:lnTo>
                    <a:lnTo>
                      <a:pt x="385" y="57"/>
                    </a:lnTo>
                    <a:close/>
                  </a:path>
                </a:pathLst>
              </a:custGeom>
              <a:solidFill>
                <a:srgbClr val="DD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04" name="Freeform 1998"/>
              <p:cNvSpPr>
                <a:spLocks/>
              </p:cNvSpPr>
              <p:nvPr/>
            </p:nvSpPr>
            <p:spPr bwMode="auto">
              <a:xfrm>
                <a:off x="889" y="1252"/>
                <a:ext cx="194" cy="30"/>
              </a:xfrm>
              <a:custGeom>
                <a:avLst/>
                <a:gdLst>
                  <a:gd name="T0" fmla="*/ 1 w 387"/>
                  <a:gd name="T1" fmla="*/ 1 h 59"/>
                  <a:gd name="T2" fmla="*/ 1 w 387"/>
                  <a:gd name="T3" fmla="*/ 1 h 59"/>
                  <a:gd name="T4" fmla="*/ 0 w 387"/>
                  <a:gd name="T5" fmla="*/ 1 h 59"/>
                  <a:gd name="T6" fmla="*/ 1 w 387"/>
                  <a:gd name="T7" fmla="*/ 0 h 59"/>
                  <a:gd name="T8" fmla="*/ 1 w 387"/>
                  <a:gd name="T9" fmla="*/ 1 h 59"/>
                  <a:gd name="T10" fmla="*/ 0 60000 65536"/>
                  <a:gd name="T11" fmla="*/ 0 60000 65536"/>
                  <a:gd name="T12" fmla="*/ 0 60000 65536"/>
                  <a:gd name="T13" fmla="*/ 0 60000 65536"/>
                  <a:gd name="T14" fmla="*/ 0 60000 65536"/>
                  <a:gd name="T15" fmla="*/ 0 w 387"/>
                  <a:gd name="T16" fmla="*/ 0 h 59"/>
                  <a:gd name="T17" fmla="*/ 387 w 387"/>
                  <a:gd name="T18" fmla="*/ 59 h 59"/>
                </a:gdLst>
                <a:ahLst/>
                <a:cxnLst>
                  <a:cxn ang="T10">
                    <a:pos x="T0" y="T1"/>
                  </a:cxn>
                  <a:cxn ang="T11">
                    <a:pos x="T2" y="T3"/>
                  </a:cxn>
                  <a:cxn ang="T12">
                    <a:pos x="T4" y="T5"/>
                  </a:cxn>
                  <a:cxn ang="T13">
                    <a:pos x="T6" y="T7"/>
                  </a:cxn>
                  <a:cxn ang="T14">
                    <a:pos x="T8" y="T9"/>
                  </a:cxn>
                </a:cxnLst>
                <a:rect l="T15" t="T16" r="T17" b="T18"/>
                <a:pathLst>
                  <a:path w="387" h="59">
                    <a:moveTo>
                      <a:pt x="387" y="56"/>
                    </a:moveTo>
                    <a:lnTo>
                      <a:pt x="386" y="59"/>
                    </a:lnTo>
                    <a:lnTo>
                      <a:pt x="0" y="1"/>
                    </a:lnTo>
                    <a:lnTo>
                      <a:pt x="2" y="0"/>
                    </a:lnTo>
                    <a:lnTo>
                      <a:pt x="387" y="56"/>
                    </a:lnTo>
                    <a:close/>
                  </a:path>
                </a:pathLst>
              </a:custGeom>
              <a:solidFill>
                <a:srgbClr val="DF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05" name="Freeform 1999"/>
              <p:cNvSpPr>
                <a:spLocks/>
              </p:cNvSpPr>
              <p:nvPr/>
            </p:nvSpPr>
            <p:spPr bwMode="auto">
              <a:xfrm>
                <a:off x="889" y="1253"/>
                <a:ext cx="193" cy="29"/>
              </a:xfrm>
              <a:custGeom>
                <a:avLst/>
                <a:gdLst>
                  <a:gd name="T0" fmla="*/ 1 w 386"/>
                  <a:gd name="T1" fmla="*/ 0 h 60"/>
                  <a:gd name="T2" fmla="*/ 1 w 386"/>
                  <a:gd name="T3" fmla="*/ 0 h 60"/>
                  <a:gd name="T4" fmla="*/ 0 w 386"/>
                  <a:gd name="T5" fmla="*/ 0 h 60"/>
                  <a:gd name="T6" fmla="*/ 0 w 386"/>
                  <a:gd name="T7" fmla="*/ 0 h 60"/>
                  <a:gd name="T8" fmla="*/ 1 w 386"/>
                  <a:gd name="T9" fmla="*/ 0 h 60"/>
                  <a:gd name="T10" fmla="*/ 0 60000 65536"/>
                  <a:gd name="T11" fmla="*/ 0 60000 65536"/>
                  <a:gd name="T12" fmla="*/ 0 60000 65536"/>
                  <a:gd name="T13" fmla="*/ 0 60000 65536"/>
                  <a:gd name="T14" fmla="*/ 0 60000 65536"/>
                  <a:gd name="T15" fmla="*/ 0 w 386"/>
                  <a:gd name="T16" fmla="*/ 0 h 60"/>
                  <a:gd name="T17" fmla="*/ 386 w 386"/>
                  <a:gd name="T18" fmla="*/ 60 h 60"/>
                </a:gdLst>
                <a:ahLst/>
                <a:cxnLst>
                  <a:cxn ang="T10">
                    <a:pos x="T0" y="T1"/>
                  </a:cxn>
                  <a:cxn ang="T11">
                    <a:pos x="T2" y="T3"/>
                  </a:cxn>
                  <a:cxn ang="T12">
                    <a:pos x="T4" y="T5"/>
                  </a:cxn>
                  <a:cxn ang="T13">
                    <a:pos x="T6" y="T7"/>
                  </a:cxn>
                  <a:cxn ang="T14">
                    <a:pos x="T8" y="T9"/>
                  </a:cxn>
                </a:cxnLst>
                <a:rect l="T15" t="T16" r="T17" b="T18"/>
                <a:pathLst>
                  <a:path w="386" h="60">
                    <a:moveTo>
                      <a:pt x="386" y="58"/>
                    </a:moveTo>
                    <a:lnTo>
                      <a:pt x="386" y="60"/>
                    </a:lnTo>
                    <a:lnTo>
                      <a:pt x="0" y="4"/>
                    </a:lnTo>
                    <a:lnTo>
                      <a:pt x="0" y="0"/>
                    </a:lnTo>
                    <a:lnTo>
                      <a:pt x="386" y="58"/>
                    </a:lnTo>
                    <a:close/>
                  </a:path>
                </a:pathLst>
              </a:custGeom>
              <a:solidFill>
                <a:srgbClr val="E0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06" name="Freeform 2000"/>
              <p:cNvSpPr>
                <a:spLocks/>
              </p:cNvSpPr>
              <p:nvPr/>
            </p:nvSpPr>
            <p:spPr bwMode="auto">
              <a:xfrm>
                <a:off x="887" y="1254"/>
                <a:ext cx="195" cy="38"/>
              </a:xfrm>
              <a:custGeom>
                <a:avLst/>
                <a:gdLst>
                  <a:gd name="T0" fmla="*/ 0 w 391"/>
                  <a:gd name="T1" fmla="*/ 1 h 76"/>
                  <a:gd name="T2" fmla="*/ 0 w 391"/>
                  <a:gd name="T3" fmla="*/ 1 h 76"/>
                  <a:gd name="T4" fmla="*/ 0 w 391"/>
                  <a:gd name="T5" fmla="*/ 1 h 76"/>
                  <a:gd name="T6" fmla="*/ 0 w 391"/>
                  <a:gd name="T7" fmla="*/ 0 h 76"/>
                  <a:gd name="T8" fmla="*/ 0 w 391"/>
                  <a:gd name="T9" fmla="*/ 1 h 76"/>
                  <a:gd name="T10" fmla="*/ 0 60000 65536"/>
                  <a:gd name="T11" fmla="*/ 0 60000 65536"/>
                  <a:gd name="T12" fmla="*/ 0 60000 65536"/>
                  <a:gd name="T13" fmla="*/ 0 60000 65536"/>
                  <a:gd name="T14" fmla="*/ 0 60000 65536"/>
                  <a:gd name="T15" fmla="*/ 0 w 391"/>
                  <a:gd name="T16" fmla="*/ 0 h 76"/>
                  <a:gd name="T17" fmla="*/ 391 w 391"/>
                  <a:gd name="T18" fmla="*/ 76 h 76"/>
                </a:gdLst>
                <a:ahLst/>
                <a:cxnLst>
                  <a:cxn ang="T10">
                    <a:pos x="T0" y="T1"/>
                  </a:cxn>
                  <a:cxn ang="T11">
                    <a:pos x="T2" y="T3"/>
                  </a:cxn>
                  <a:cxn ang="T12">
                    <a:pos x="T4" y="T5"/>
                  </a:cxn>
                  <a:cxn ang="T13">
                    <a:pos x="T6" y="T7"/>
                  </a:cxn>
                  <a:cxn ang="T14">
                    <a:pos x="T8" y="T9"/>
                  </a:cxn>
                </a:cxnLst>
                <a:rect l="T15" t="T16" r="T17" b="T18"/>
                <a:pathLst>
                  <a:path w="391" h="76">
                    <a:moveTo>
                      <a:pt x="391" y="56"/>
                    </a:moveTo>
                    <a:lnTo>
                      <a:pt x="386" y="76"/>
                    </a:lnTo>
                    <a:lnTo>
                      <a:pt x="0" y="18"/>
                    </a:lnTo>
                    <a:lnTo>
                      <a:pt x="5" y="0"/>
                    </a:lnTo>
                    <a:lnTo>
                      <a:pt x="391" y="56"/>
                    </a:lnTo>
                    <a:close/>
                  </a:path>
                </a:pathLst>
              </a:custGeom>
              <a:solidFill>
                <a:srgbClr val="E2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07" name="Freeform 2001"/>
              <p:cNvSpPr>
                <a:spLocks/>
              </p:cNvSpPr>
              <p:nvPr/>
            </p:nvSpPr>
            <p:spPr bwMode="auto">
              <a:xfrm>
                <a:off x="888" y="1254"/>
                <a:ext cx="194" cy="30"/>
              </a:xfrm>
              <a:custGeom>
                <a:avLst/>
                <a:gdLst>
                  <a:gd name="T0" fmla="*/ 1 w 387"/>
                  <a:gd name="T1" fmla="*/ 1 h 59"/>
                  <a:gd name="T2" fmla="*/ 1 w 387"/>
                  <a:gd name="T3" fmla="*/ 1 h 59"/>
                  <a:gd name="T4" fmla="*/ 0 w 387"/>
                  <a:gd name="T5" fmla="*/ 1 h 59"/>
                  <a:gd name="T6" fmla="*/ 1 w 387"/>
                  <a:gd name="T7" fmla="*/ 0 h 59"/>
                  <a:gd name="T8" fmla="*/ 1 w 387"/>
                  <a:gd name="T9" fmla="*/ 1 h 59"/>
                  <a:gd name="T10" fmla="*/ 0 60000 65536"/>
                  <a:gd name="T11" fmla="*/ 0 60000 65536"/>
                  <a:gd name="T12" fmla="*/ 0 60000 65536"/>
                  <a:gd name="T13" fmla="*/ 0 60000 65536"/>
                  <a:gd name="T14" fmla="*/ 0 60000 65536"/>
                  <a:gd name="T15" fmla="*/ 0 w 387"/>
                  <a:gd name="T16" fmla="*/ 0 h 59"/>
                  <a:gd name="T17" fmla="*/ 387 w 387"/>
                  <a:gd name="T18" fmla="*/ 59 h 59"/>
                </a:gdLst>
                <a:ahLst/>
                <a:cxnLst>
                  <a:cxn ang="T10">
                    <a:pos x="T0" y="T1"/>
                  </a:cxn>
                  <a:cxn ang="T11">
                    <a:pos x="T2" y="T3"/>
                  </a:cxn>
                  <a:cxn ang="T12">
                    <a:pos x="T4" y="T5"/>
                  </a:cxn>
                  <a:cxn ang="T13">
                    <a:pos x="T6" y="T7"/>
                  </a:cxn>
                  <a:cxn ang="T14">
                    <a:pos x="T8" y="T9"/>
                  </a:cxn>
                </a:cxnLst>
                <a:rect l="T15" t="T16" r="T17" b="T18"/>
                <a:pathLst>
                  <a:path w="387" h="59">
                    <a:moveTo>
                      <a:pt x="387" y="56"/>
                    </a:moveTo>
                    <a:lnTo>
                      <a:pt x="385" y="59"/>
                    </a:lnTo>
                    <a:lnTo>
                      <a:pt x="0" y="1"/>
                    </a:lnTo>
                    <a:lnTo>
                      <a:pt x="1" y="0"/>
                    </a:lnTo>
                    <a:lnTo>
                      <a:pt x="387" y="56"/>
                    </a:lnTo>
                    <a:close/>
                  </a:path>
                </a:pathLst>
              </a:custGeom>
              <a:solidFill>
                <a:srgbClr val="E2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08" name="Freeform 2002"/>
              <p:cNvSpPr>
                <a:spLocks/>
              </p:cNvSpPr>
              <p:nvPr/>
            </p:nvSpPr>
            <p:spPr bwMode="auto">
              <a:xfrm>
                <a:off x="888" y="1255"/>
                <a:ext cx="193" cy="31"/>
              </a:xfrm>
              <a:custGeom>
                <a:avLst/>
                <a:gdLst>
                  <a:gd name="T0" fmla="*/ 1 w 385"/>
                  <a:gd name="T1" fmla="*/ 1 h 62"/>
                  <a:gd name="T2" fmla="*/ 1 w 385"/>
                  <a:gd name="T3" fmla="*/ 1 h 62"/>
                  <a:gd name="T4" fmla="*/ 0 w 385"/>
                  <a:gd name="T5" fmla="*/ 1 h 62"/>
                  <a:gd name="T6" fmla="*/ 0 w 385"/>
                  <a:gd name="T7" fmla="*/ 0 h 62"/>
                  <a:gd name="T8" fmla="*/ 1 w 385"/>
                  <a:gd name="T9" fmla="*/ 1 h 62"/>
                  <a:gd name="T10" fmla="*/ 0 60000 65536"/>
                  <a:gd name="T11" fmla="*/ 0 60000 65536"/>
                  <a:gd name="T12" fmla="*/ 0 60000 65536"/>
                  <a:gd name="T13" fmla="*/ 0 60000 65536"/>
                  <a:gd name="T14" fmla="*/ 0 60000 65536"/>
                  <a:gd name="T15" fmla="*/ 0 w 385"/>
                  <a:gd name="T16" fmla="*/ 0 h 62"/>
                  <a:gd name="T17" fmla="*/ 385 w 385"/>
                  <a:gd name="T18" fmla="*/ 62 h 62"/>
                </a:gdLst>
                <a:ahLst/>
                <a:cxnLst>
                  <a:cxn ang="T10">
                    <a:pos x="T0" y="T1"/>
                  </a:cxn>
                  <a:cxn ang="T11">
                    <a:pos x="T2" y="T3"/>
                  </a:cxn>
                  <a:cxn ang="T12">
                    <a:pos x="T4" y="T5"/>
                  </a:cxn>
                  <a:cxn ang="T13">
                    <a:pos x="T6" y="T7"/>
                  </a:cxn>
                  <a:cxn ang="T14">
                    <a:pos x="T8" y="T9"/>
                  </a:cxn>
                </a:cxnLst>
                <a:rect l="T15" t="T16" r="T17" b="T18"/>
                <a:pathLst>
                  <a:path w="385" h="62">
                    <a:moveTo>
                      <a:pt x="385" y="58"/>
                    </a:moveTo>
                    <a:lnTo>
                      <a:pt x="385" y="62"/>
                    </a:lnTo>
                    <a:lnTo>
                      <a:pt x="0" y="3"/>
                    </a:lnTo>
                    <a:lnTo>
                      <a:pt x="0" y="0"/>
                    </a:lnTo>
                    <a:lnTo>
                      <a:pt x="385" y="58"/>
                    </a:lnTo>
                    <a:close/>
                  </a:path>
                </a:pathLst>
              </a:custGeom>
              <a:solidFill>
                <a:srgbClr val="E2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09" name="Freeform 2003"/>
              <p:cNvSpPr>
                <a:spLocks/>
              </p:cNvSpPr>
              <p:nvPr/>
            </p:nvSpPr>
            <p:spPr bwMode="auto">
              <a:xfrm>
                <a:off x="888" y="1257"/>
                <a:ext cx="193" cy="30"/>
              </a:xfrm>
              <a:custGeom>
                <a:avLst/>
                <a:gdLst>
                  <a:gd name="T0" fmla="*/ 1 w 385"/>
                  <a:gd name="T1" fmla="*/ 1 h 60"/>
                  <a:gd name="T2" fmla="*/ 1 w 385"/>
                  <a:gd name="T3" fmla="*/ 1 h 60"/>
                  <a:gd name="T4" fmla="*/ 0 w 385"/>
                  <a:gd name="T5" fmla="*/ 1 h 60"/>
                  <a:gd name="T6" fmla="*/ 0 w 385"/>
                  <a:gd name="T7" fmla="*/ 0 h 60"/>
                  <a:gd name="T8" fmla="*/ 1 w 385"/>
                  <a:gd name="T9" fmla="*/ 1 h 60"/>
                  <a:gd name="T10" fmla="*/ 0 60000 65536"/>
                  <a:gd name="T11" fmla="*/ 0 60000 65536"/>
                  <a:gd name="T12" fmla="*/ 0 60000 65536"/>
                  <a:gd name="T13" fmla="*/ 0 60000 65536"/>
                  <a:gd name="T14" fmla="*/ 0 60000 65536"/>
                  <a:gd name="T15" fmla="*/ 0 w 385"/>
                  <a:gd name="T16" fmla="*/ 0 h 60"/>
                  <a:gd name="T17" fmla="*/ 385 w 385"/>
                  <a:gd name="T18" fmla="*/ 60 h 60"/>
                </a:gdLst>
                <a:ahLst/>
                <a:cxnLst>
                  <a:cxn ang="T10">
                    <a:pos x="T0" y="T1"/>
                  </a:cxn>
                  <a:cxn ang="T11">
                    <a:pos x="T2" y="T3"/>
                  </a:cxn>
                  <a:cxn ang="T12">
                    <a:pos x="T4" y="T5"/>
                  </a:cxn>
                  <a:cxn ang="T13">
                    <a:pos x="T6" y="T7"/>
                  </a:cxn>
                  <a:cxn ang="T14">
                    <a:pos x="T8" y="T9"/>
                  </a:cxn>
                </a:cxnLst>
                <a:rect l="T15" t="T16" r="T17" b="T18"/>
                <a:pathLst>
                  <a:path w="385" h="60">
                    <a:moveTo>
                      <a:pt x="385" y="59"/>
                    </a:moveTo>
                    <a:lnTo>
                      <a:pt x="385" y="60"/>
                    </a:lnTo>
                    <a:lnTo>
                      <a:pt x="0" y="2"/>
                    </a:lnTo>
                    <a:lnTo>
                      <a:pt x="0" y="0"/>
                    </a:lnTo>
                    <a:lnTo>
                      <a:pt x="385" y="59"/>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10" name="Freeform 2004"/>
              <p:cNvSpPr>
                <a:spLocks/>
              </p:cNvSpPr>
              <p:nvPr/>
            </p:nvSpPr>
            <p:spPr bwMode="auto">
              <a:xfrm>
                <a:off x="887" y="1258"/>
                <a:ext cx="194" cy="30"/>
              </a:xfrm>
              <a:custGeom>
                <a:avLst/>
                <a:gdLst>
                  <a:gd name="T0" fmla="*/ 1 w 387"/>
                  <a:gd name="T1" fmla="*/ 0 h 62"/>
                  <a:gd name="T2" fmla="*/ 1 w 387"/>
                  <a:gd name="T3" fmla="*/ 0 h 62"/>
                  <a:gd name="T4" fmla="*/ 0 w 387"/>
                  <a:gd name="T5" fmla="*/ 0 h 62"/>
                  <a:gd name="T6" fmla="*/ 1 w 387"/>
                  <a:gd name="T7" fmla="*/ 0 h 62"/>
                  <a:gd name="T8" fmla="*/ 1 w 387"/>
                  <a:gd name="T9" fmla="*/ 0 h 62"/>
                  <a:gd name="T10" fmla="*/ 0 60000 65536"/>
                  <a:gd name="T11" fmla="*/ 0 60000 65536"/>
                  <a:gd name="T12" fmla="*/ 0 60000 65536"/>
                  <a:gd name="T13" fmla="*/ 0 60000 65536"/>
                  <a:gd name="T14" fmla="*/ 0 60000 65536"/>
                  <a:gd name="T15" fmla="*/ 0 w 387"/>
                  <a:gd name="T16" fmla="*/ 0 h 62"/>
                  <a:gd name="T17" fmla="*/ 387 w 387"/>
                  <a:gd name="T18" fmla="*/ 62 h 62"/>
                </a:gdLst>
                <a:ahLst/>
                <a:cxnLst>
                  <a:cxn ang="T10">
                    <a:pos x="T0" y="T1"/>
                  </a:cxn>
                  <a:cxn ang="T11">
                    <a:pos x="T2" y="T3"/>
                  </a:cxn>
                  <a:cxn ang="T12">
                    <a:pos x="T4" y="T5"/>
                  </a:cxn>
                  <a:cxn ang="T13">
                    <a:pos x="T6" y="T7"/>
                  </a:cxn>
                  <a:cxn ang="T14">
                    <a:pos x="T8" y="T9"/>
                  </a:cxn>
                </a:cxnLst>
                <a:rect l="T15" t="T16" r="T17" b="T18"/>
                <a:pathLst>
                  <a:path w="387" h="62">
                    <a:moveTo>
                      <a:pt x="387" y="58"/>
                    </a:moveTo>
                    <a:lnTo>
                      <a:pt x="385" y="62"/>
                    </a:lnTo>
                    <a:lnTo>
                      <a:pt x="0" y="3"/>
                    </a:lnTo>
                    <a:lnTo>
                      <a:pt x="2" y="0"/>
                    </a:lnTo>
                    <a:lnTo>
                      <a:pt x="387" y="58"/>
                    </a:lnTo>
                    <a:close/>
                  </a:path>
                </a:pathLst>
              </a:custGeom>
              <a:solidFill>
                <a:srgbClr val="E4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11" name="Freeform 2005"/>
              <p:cNvSpPr>
                <a:spLocks/>
              </p:cNvSpPr>
              <p:nvPr/>
            </p:nvSpPr>
            <p:spPr bwMode="auto">
              <a:xfrm>
                <a:off x="887" y="1259"/>
                <a:ext cx="193" cy="31"/>
              </a:xfrm>
              <a:custGeom>
                <a:avLst/>
                <a:gdLst>
                  <a:gd name="T0" fmla="*/ 1 w 385"/>
                  <a:gd name="T1" fmla="*/ 1 h 62"/>
                  <a:gd name="T2" fmla="*/ 1 w 385"/>
                  <a:gd name="T3" fmla="*/ 1 h 62"/>
                  <a:gd name="T4" fmla="*/ 0 w 385"/>
                  <a:gd name="T5" fmla="*/ 1 h 62"/>
                  <a:gd name="T6" fmla="*/ 0 w 385"/>
                  <a:gd name="T7" fmla="*/ 0 h 62"/>
                  <a:gd name="T8" fmla="*/ 1 w 385"/>
                  <a:gd name="T9" fmla="*/ 1 h 62"/>
                  <a:gd name="T10" fmla="*/ 0 60000 65536"/>
                  <a:gd name="T11" fmla="*/ 0 60000 65536"/>
                  <a:gd name="T12" fmla="*/ 0 60000 65536"/>
                  <a:gd name="T13" fmla="*/ 0 60000 65536"/>
                  <a:gd name="T14" fmla="*/ 0 60000 65536"/>
                  <a:gd name="T15" fmla="*/ 0 w 385"/>
                  <a:gd name="T16" fmla="*/ 0 h 62"/>
                  <a:gd name="T17" fmla="*/ 385 w 385"/>
                  <a:gd name="T18" fmla="*/ 62 h 62"/>
                </a:gdLst>
                <a:ahLst/>
                <a:cxnLst>
                  <a:cxn ang="T10">
                    <a:pos x="T0" y="T1"/>
                  </a:cxn>
                  <a:cxn ang="T11">
                    <a:pos x="T2" y="T3"/>
                  </a:cxn>
                  <a:cxn ang="T12">
                    <a:pos x="T4" y="T5"/>
                  </a:cxn>
                  <a:cxn ang="T13">
                    <a:pos x="T6" y="T7"/>
                  </a:cxn>
                  <a:cxn ang="T14">
                    <a:pos x="T8" y="T9"/>
                  </a:cxn>
                </a:cxnLst>
                <a:rect l="T15" t="T16" r="T17" b="T18"/>
                <a:pathLst>
                  <a:path w="385" h="62">
                    <a:moveTo>
                      <a:pt x="385" y="59"/>
                    </a:moveTo>
                    <a:lnTo>
                      <a:pt x="385" y="62"/>
                    </a:lnTo>
                    <a:lnTo>
                      <a:pt x="0" y="4"/>
                    </a:lnTo>
                    <a:lnTo>
                      <a:pt x="0" y="0"/>
                    </a:lnTo>
                    <a:lnTo>
                      <a:pt x="385" y="59"/>
                    </a:lnTo>
                    <a:close/>
                  </a:path>
                </a:pathLst>
              </a:custGeom>
              <a:solidFill>
                <a:srgbClr val="E5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12" name="Freeform 2006"/>
              <p:cNvSpPr>
                <a:spLocks/>
              </p:cNvSpPr>
              <p:nvPr/>
            </p:nvSpPr>
            <p:spPr bwMode="auto">
              <a:xfrm>
                <a:off x="887" y="1261"/>
                <a:ext cx="193" cy="30"/>
              </a:xfrm>
              <a:custGeom>
                <a:avLst/>
                <a:gdLst>
                  <a:gd name="T0" fmla="*/ 1 w 385"/>
                  <a:gd name="T1" fmla="*/ 1 h 60"/>
                  <a:gd name="T2" fmla="*/ 1 w 385"/>
                  <a:gd name="T3" fmla="*/ 1 h 60"/>
                  <a:gd name="T4" fmla="*/ 0 w 385"/>
                  <a:gd name="T5" fmla="*/ 1 h 60"/>
                  <a:gd name="T6" fmla="*/ 0 w 385"/>
                  <a:gd name="T7" fmla="*/ 0 h 60"/>
                  <a:gd name="T8" fmla="*/ 1 w 385"/>
                  <a:gd name="T9" fmla="*/ 1 h 60"/>
                  <a:gd name="T10" fmla="*/ 0 60000 65536"/>
                  <a:gd name="T11" fmla="*/ 0 60000 65536"/>
                  <a:gd name="T12" fmla="*/ 0 60000 65536"/>
                  <a:gd name="T13" fmla="*/ 0 60000 65536"/>
                  <a:gd name="T14" fmla="*/ 0 60000 65536"/>
                  <a:gd name="T15" fmla="*/ 0 w 385"/>
                  <a:gd name="T16" fmla="*/ 0 h 60"/>
                  <a:gd name="T17" fmla="*/ 385 w 385"/>
                  <a:gd name="T18" fmla="*/ 60 h 60"/>
                </a:gdLst>
                <a:ahLst/>
                <a:cxnLst>
                  <a:cxn ang="T10">
                    <a:pos x="T0" y="T1"/>
                  </a:cxn>
                  <a:cxn ang="T11">
                    <a:pos x="T2" y="T3"/>
                  </a:cxn>
                  <a:cxn ang="T12">
                    <a:pos x="T4" y="T5"/>
                  </a:cxn>
                  <a:cxn ang="T13">
                    <a:pos x="T6" y="T7"/>
                  </a:cxn>
                  <a:cxn ang="T14">
                    <a:pos x="T8" y="T9"/>
                  </a:cxn>
                </a:cxnLst>
                <a:rect l="T15" t="T16" r="T17" b="T18"/>
                <a:pathLst>
                  <a:path w="385" h="60">
                    <a:moveTo>
                      <a:pt x="385" y="58"/>
                    </a:moveTo>
                    <a:lnTo>
                      <a:pt x="385" y="60"/>
                    </a:lnTo>
                    <a:lnTo>
                      <a:pt x="0" y="1"/>
                    </a:lnTo>
                    <a:lnTo>
                      <a:pt x="0" y="0"/>
                    </a:lnTo>
                    <a:lnTo>
                      <a:pt x="385" y="58"/>
                    </a:lnTo>
                    <a:close/>
                  </a:path>
                </a:pathLst>
              </a:custGeom>
              <a:solidFill>
                <a:srgbClr val="E6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13" name="Freeform 2007"/>
              <p:cNvSpPr>
                <a:spLocks/>
              </p:cNvSpPr>
              <p:nvPr/>
            </p:nvSpPr>
            <p:spPr bwMode="auto">
              <a:xfrm>
                <a:off x="887" y="1262"/>
                <a:ext cx="193" cy="30"/>
              </a:xfrm>
              <a:custGeom>
                <a:avLst/>
                <a:gdLst>
                  <a:gd name="T0" fmla="*/ 0 w 387"/>
                  <a:gd name="T1" fmla="*/ 0 h 62"/>
                  <a:gd name="T2" fmla="*/ 0 w 387"/>
                  <a:gd name="T3" fmla="*/ 0 h 62"/>
                  <a:gd name="T4" fmla="*/ 0 w 387"/>
                  <a:gd name="T5" fmla="*/ 0 h 62"/>
                  <a:gd name="T6" fmla="*/ 0 w 387"/>
                  <a:gd name="T7" fmla="*/ 0 h 62"/>
                  <a:gd name="T8" fmla="*/ 0 w 387"/>
                  <a:gd name="T9" fmla="*/ 0 h 62"/>
                  <a:gd name="T10" fmla="*/ 0 60000 65536"/>
                  <a:gd name="T11" fmla="*/ 0 60000 65536"/>
                  <a:gd name="T12" fmla="*/ 0 60000 65536"/>
                  <a:gd name="T13" fmla="*/ 0 60000 65536"/>
                  <a:gd name="T14" fmla="*/ 0 60000 65536"/>
                  <a:gd name="T15" fmla="*/ 0 w 387"/>
                  <a:gd name="T16" fmla="*/ 0 h 62"/>
                  <a:gd name="T17" fmla="*/ 387 w 387"/>
                  <a:gd name="T18" fmla="*/ 62 h 62"/>
                </a:gdLst>
                <a:ahLst/>
                <a:cxnLst>
                  <a:cxn ang="T10">
                    <a:pos x="T0" y="T1"/>
                  </a:cxn>
                  <a:cxn ang="T11">
                    <a:pos x="T2" y="T3"/>
                  </a:cxn>
                  <a:cxn ang="T12">
                    <a:pos x="T4" y="T5"/>
                  </a:cxn>
                  <a:cxn ang="T13">
                    <a:pos x="T6" y="T7"/>
                  </a:cxn>
                  <a:cxn ang="T14">
                    <a:pos x="T8" y="T9"/>
                  </a:cxn>
                </a:cxnLst>
                <a:rect l="T15" t="T16" r="T17" b="T18"/>
                <a:pathLst>
                  <a:path w="387" h="62">
                    <a:moveTo>
                      <a:pt x="387" y="59"/>
                    </a:moveTo>
                    <a:lnTo>
                      <a:pt x="386" y="62"/>
                    </a:lnTo>
                    <a:lnTo>
                      <a:pt x="0" y="4"/>
                    </a:lnTo>
                    <a:lnTo>
                      <a:pt x="2" y="0"/>
                    </a:lnTo>
                    <a:lnTo>
                      <a:pt x="387" y="59"/>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14" name="Freeform 2008"/>
              <p:cNvSpPr>
                <a:spLocks/>
              </p:cNvSpPr>
              <p:nvPr/>
            </p:nvSpPr>
            <p:spPr bwMode="auto">
              <a:xfrm>
                <a:off x="886" y="1263"/>
                <a:ext cx="193" cy="39"/>
              </a:xfrm>
              <a:custGeom>
                <a:avLst/>
                <a:gdLst>
                  <a:gd name="T0" fmla="*/ 0 w 387"/>
                  <a:gd name="T1" fmla="*/ 1 h 78"/>
                  <a:gd name="T2" fmla="*/ 0 w 387"/>
                  <a:gd name="T3" fmla="*/ 1 h 78"/>
                  <a:gd name="T4" fmla="*/ 0 w 387"/>
                  <a:gd name="T5" fmla="*/ 1 h 78"/>
                  <a:gd name="T6" fmla="*/ 0 w 387"/>
                  <a:gd name="T7" fmla="*/ 0 h 78"/>
                  <a:gd name="T8" fmla="*/ 0 w 387"/>
                  <a:gd name="T9" fmla="*/ 1 h 78"/>
                  <a:gd name="T10" fmla="*/ 0 60000 65536"/>
                  <a:gd name="T11" fmla="*/ 0 60000 65536"/>
                  <a:gd name="T12" fmla="*/ 0 60000 65536"/>
                  <a:gd name="T13" fmla="*/ 0 60000 65536"/>
                  <a:gd name="T14" fmla="*/ 0 60000 65536"/>
                  <a:gd name="T15" fmla="*/ 0 w 387"/>
                  <a:gd name="T16" fmla="*/ 0 h 78"/>
                  <a:gd name="T17" fmla="*/ 387 w 387"/>
                  <a:gd name="T18" fmla="*/ 78 h 78"/>
                </a:gdLst>
                <a:ahLst/>
                <a:cxnLst>
                  <a:cxn ang="T10">
                    <a:pos x="T0" y="T1"/>
                  </a:cxn>
                  <a:cxn ang="T11">
                    <a:pos x="T2" y="T3"/>
                  </a:cxn>
                  <a:cxn ang="T12">
                    <a:pos x="T4" y="T5"/>
                  </a:cxn>
                  <a:cxn ang="T13">
                    <a:pos x="T6" y="T7"/>
                  </a:cxn>
                  <a:cxn ang="T14">
                    <a:pos x="T8" y="T9"/>
                  </a:cxn>
                </a:cxnLst>
                <a:rect l="T15" t="T16" r="T17" b="T18"/>
                <a:pathLst>
                  <a:path w="387" h="78">
                    <a:moveTo>
                      <a:pt x="387" y="58"/>
                    </a:moveTo>
                    <a:lnTo>
                      <a:pt x="387" y="78"/>
                    </a:lnTo>
                    <a:lnTo>
                      <a:pt x="0" y="20"/>
                    </a:lnTo>
                    <a:lnTo>
                      <a:pt x="1" y="0"/>
                    </a:lnTo>
                    <a:lnTo>
                      <a:pt x="387" y="58"/>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15" name="Freeform 2009"/>
              <p:cNvSpPr>
                <a:spLocks/>
              </p:cNvSpPr>
              <p:nvPr/>
            </p:nvSpPr>
            <p:spPr bwMode="auto">
              <a:xfrm>
                <a:off x="887" y="1263"/>
                <a:ext cx="192" cy="34"/>
              </a:xfrm>
              <a:custGeom>
                <a:avLst/>
                <a:gdLst>
                  <a:gd name="T0" fmla="*/ 0 w 386"/>
                  <a:gd name="T1" fmla="*/ 1 h 68"/>
                  <a:gd name="T2" fmla="*/ 0 w 386"/>
                  <a:gd name="T3" fmla="*/ 1 h 68"/>
                  <a:gd name="T4" fmla="*/ 0 w 386"/>
                  <a:gd name="T5" fmla="*/ 1 h 68"/>
                  <a:gd name="T6" fmla="*/ 0 w 386"/>
                  <a:gd name="T7" fmla="*/ 0 h 68"/>
                  <a:gd name="T8" fmla="*/ 0 w 386"/>
                  <a:gd name="T9" fmla="*/ 1 h 68"/>
                  <a:gd name="T10" fmla="*/ 0 60000 65536"/>
                  <a:gd name="T11" fmla="*/ 0 60000 65536"/>
                  <a:gd name="T12" fmla="*/ 0 60000 65536"/>
                  <a:gd name="T13" fmla="*/ 0 60000 65536"/>
                  <a:gd name="T14" fmla="*/ 0 60000 65536"/>
                  <a:gd name="T15" fmla="*/ 0 w 386"/>
                  <a:gd name="T16" fmla="*/ 0 h 68"/>
                  <a:gd name="T17" fmla="*/ 386 w 386"/>
                  <a:gd name="T18" fmla="*/ 68 h 68"/>
                </a:gdLst>
                <a:ahLst/>
                <a:cxnLst>
                  <a:cxn ang="T10">
                    <a:pos x="T0" y="T1"/>
                  </a:cxn>
                  <a:cxn ang="T11">
                    <a:pos x="T2" y="T3"/>
                  </a:cxn>
                  <a:cxn ang="T12">
                    <a:pos x="T4" y="T5"/>
                  </a:cxn>
                  <a:cxn ang="T13">
                    <a:pos x="T6" y="T7"/>
                  </a:cxn>
                  <a:cxn ang="T14">
                    <a:pos x="T8" y="T9"/>
                  </a:cxn>
                </a:cxnLst>
                <a:rect l="T15" t="T16" r="T17" b="T18"/>
                <a:pathLst>
                  <a:path w="386" h="68">
                    <a:moveTo>
                      <a:pt x="386" y="58"/>
                    </a:moveTo>
                    <a:lnTo>
                      <a:pt x="386" y="68"/>
                    </a:lnTo>
                    <a:lnTo>
                      <a:pt x="0" y="10"/>
                    </a:lnTo>
                    <a:lnTo>
                      <a:pt x="0" y="0"/>
                    </a:lnTo>
                    <a:lnTo>
                      <a:pt x="386" y="58"/>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16" name="Freeform 2010"/>
              <p:cNvSpPr>
                <a:spLocks/>
              </p:cNvSpPr>
              <p:nvPr/>
            </p:nvSpPr>
            <p:spPr bwMode="auto">
              <a:xfrm>
                <a:off x="886" y="1268"/>
                <a:ext cx="193" cy="34"/>
              </a:xfrm>
              <a:custGeom>
                <a:avLst/>
                <a:gdLst>
                  <a:gd name="T0" fmla="*/ 0 w 387"/>
                  <a:gd name="T1" fmla="*/ 1 h 68"/>
                  <a:gd name="T2" fmla="*/ 0 w 387"/>
                  <a:gd name="T3" fmla="*/ 1 h 68"/>
                  <a:gd name="T4" fmla="*/ 0 w 387"/>
                  <a:gd name="T5" fmla="*/ 1 h 68"/>
                  <a:gd name="T6" fmla="*/ 0 w 387"/>
                  <a:gd name="T7" fmla="*/ 0 h 68"/>
                  <a:gd name="T8" fmla="*/ 0 w 387"/>
                  <a:gd name="T9" fmla="*/ 1 h 68"/>
                  <a:gd name="T10" fmla="*/ 0 60000 65536"/>
                  <a:gd name="T11" fmla="*/ 0 60000 65536"/>
                  <a:gd name="T12" fmla="*/ 0 60000 65536"/>
                  <a:gd name="T13" fmla="*/ 0 60000 65536"/>
                  <a:gd name="T14" fmla="*/ 0 60000 65536"/>
                  <a:gd name="T15" fmla="*/ 0 w 387"/>
                  <a:gd name="T16" fmla="*/ 0 h 68"/>
                  <a:gd name="T17" fmla="*/ 387 w 387"/>
                  <a:gd name="T18" fmla="*/ 68 h 68"/>
                </a:gdLst>
                <a:ahLst/>
                <a:cxnLst>
                  <a:cxn ang="T10">
                    <a:pos x="T0" y="T1"/>
                  </a:cxn>
                  <a:cxn ang="T11">
                    <a:pos x="T2" y="T3"/>
                  </a:cxn>
                  <a:cxn ang="T12">
                    <a:pos x="T4" y="T5"/>
                  </a:cxn>
                  <a:cxn ang="T13">
                    <a:pos x="T6" y="T7"/>
                  </a:cxn>
                  <a:cxn ang="T14">
                    <a:pos x="T8" y="T9"/>
                  </a:cxn>
                </a:cxnLst>
                <a:rect l="T15" t="T16" r="T17" b="T18"/>
                <a:pathLst>
                  <a:path w="387" h="68">
                    <a:moveTo>
                      <a:pt x="387" y="58"/>
                    </a:moveTo>
                    <a:lnTo>
                      <a:pt x="387" y="68"/>
                    </a:lnTo>
                    <a:lnTo>
                      <a:pt x="0" y="10"/>
                    </a:lnTo>
                    <a:lnTo>
                      <a:pt x="1" y="0"/>
                    </a:lnTo>
                    <a:lnTo>
                      <a:pt x="387" y="58"/>
                    </a:lnTo>
                    <a:close/>
                  </a:path>
                </a:pathLst>
              </a:custGeom>
              <a:solidFill>
                <a:srgbClr val="EA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17" name="Freeform 2011"/>
              <p:cNvSpPr>
                <a:spLocks/>
              </p:cNvSpPr>
              <p:nvPr/>
            </p:nvSpPr>
            <p:spPr bwMode="auto">
              <a:xfrm>
                <a:off x="886" y="1273"/>
                <a:ext cx="193" cy="39"/>
              </a:xfrm>
              <a:custGeom>
                <a:avLst/>
                <a:gdLst>
                  <a:gd name="T0" fmla="*/ 0 w 387"/>
                  <a:gd name="T1" fmla="*/ 1 h 78"/>
                  <a:gd name="T2" fmla="*/ 0 w 387"/>
                  <a:gd name="T3" fmla="*/ 1 h 78"/>
                  <a:gd name="T4" fmla="*/ 0 w 387"/>
                  <a:gd name="T5" fmla="*/ 1 h 78"/>
                  <a:gd name="T6" fmla="*/ 0 w 387"/>
                  <a:gd name="T7" fmla="*/ 0 h 78"/>
                  <a:gd name="T8" fmla="*/ 0 w 387"/>
                  <a:gd name="T9" fmla="*/ 1 h 78"/>
                  <a:gd name="T10" fmla="*/ 0 60000 65536"/>
                  <a:gd name="T11" fmla="*/ 0 60000 65536"/>
                  <a:gd name="T12" fmla="*/ 0 60000 65536"/>
                  <a:gd name="T13" fmla="*/ 0 60000 65536"/>
                  <a:gd name="T14" fmla="*/ 0 60000 65536"/>
                  <a:gd name="T15" fmla="*/ 0 w 387"/>
                  <a:gd name="T16" fmla="*/ 0 h 78"/>
                  <a:gd name="T17" fmla="*/ 387 w 387"/>
                  <a:gd name="T18" fmla="*/ 78 h 78"/>
                </a:gdLst>
                <a:ahLst/>
                <a:cxnLst>
                  <a:cxn ang="T10">
                    <a:pos x="T0" y="T1"/>
                  </a:cxn>
                  <a:cxn ang="T11">
                    <a:pos x="T2" y="T3"/>
                  </a:cxn>
                  <a:cxn ang="T12">
                    <a:pos x="T4" y="T5"/>
                  </a:cxn>
                  <a:cxn ang="T13">
                    <a:pos x="T6" y="T7"/>
                  </a:cxn>
                  <a:cxn ang="T14">
                    <a:pos x="T8" y="T9"/>
                  </a:cxn>
                </a:cxnLst>
                <a:rect l="T15" t="T16" r="T17" b="T18"/>
                <a:pathLst>
                  <a:path w="387" h="78">
                    <a:moveTo>
                      <a:pt x="387" y="58"/>
                    </a:moveTo>
                    <a:lnTo>
                      <a:pt x="387" y="78"/>
                    </a:lnTo>
                    <a:lnTo>
                      <a:pt x="1" y="18"/>
                    </a:lnTo>
                    <a:lnTo>
                      <a:pt x="0" y="0"/>
                    </a:lnTo>
                    <a:lnTo>
                      <a:pt x="387" y="58"/>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18" name="Freeform 2012"/>
              <p:cNvSpPr>
                <a:spLocks/>
              </p:cNvSpPr>
              <p:nvPr/>
            </p:nvSpPr>
            <p:spPr bwMode="auto">
              <a:xfrm>
                <a:off x="886" y="1273"/>
                <a:ext cx="193" cy="34"/>
              </a:xfrm>
              <a:custGeom>
                <a:avLst/>
                <a:gdLst>
                  <a:gd name="T0" fmla="*/ 0 w 387"/>
                  <a:gd name="T1" fmla="*/ 1 h 68"/>
                  <a:gd name="T2" fmla="*/ 0 w 387"/>
                  <a:gd name="T3" fmla="*/ 1 h 68"/>
                  <a:gd name="T4" fmla="*/ 0 w 387"/>
                  <a:gd name="T5" fmla="*/ 1 h 68"/>
                  <a:gd name="T6" fmla="*/ 0 w 387"/>
                  <a:gd name="T7" fmla="*/ 0 h 68"/>
                  <a:gd name="T8" fmla="*/ 0 w 387"/>
                  <a:gd name="T9" fmla="*/ 1 h 68"/>
                  <a:gd name="T10" fmla="*/ 0 60000 65536"/>
                  <a:gd name="T11" fmla="*/ 0 60000 65536"/>
                  <a:gd name="T12" fmla="*/ 0 60000 65536"/>
                  <a:gd name="T13" fmla="*/ 0 60000 65536"/>
                  <a:gd name="T14" fmla="*/ 0 60000 65536"/>
                  <a:gd name="T15" fmla="*/ 0 w 387"/>
                  <a:gd name="T16" fmla="*/ 0 h 68"/>
                  <a:gd name="T17" fmla="*/ 387 w 387"/>
                  <a:gd name="T18" fmla="*/ 68 h 68"/>
                </a:gdLst>
                <a:ahLst/>
                <a:cxnLst>
                  <a:cxn ang="T10">
                    <a:pos x="T0" y="T1"/>
                  </a:cxn>
                  <a:cxn ang="T11">
                    <a:pos x="T2" y="T3"/>
                  </a:cxn>
                  <a:cxn ang="T12">
                    <a:pos x="T4" y="T5"/>
                  </a:cxn>
                  <a:cxn ang="T13">
                    <a:pos x="T6" y="T7"/>
                  </a:cxn>
                  <a:cxn ang="T14">
                    <a:pos x="T8" y="T9"/>
                  </a:cxn>
                </a:cxnLst>
                <a:rect l="T15" t="T16" r="T17" b="T18"/>
                <a:pathLst>
                  <a:path w="387" h="68">
                    <a:moveTo>
                      <a:pt x="387" y="58"/>
                    </a:moveTo>
                    <a:lnTo>
                      <a:pt x="387" y="68"/>
                    </a:lnTo>
                    <a:lnTo>
                      <a:pt x="1" y="10"/>
                    </a:lnTo>
                    <a:lnTo>
                      <a:pt x="0" y="0"/>
                    </a:lnTo>
                    <a:lnTo>
                      <a:pt x="387" y="58"/>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19" name="Freeform 2013"/>
              <p:cNvSpPr>
                <a:spLocks/>
              </p:cNvSpPr>
              <p:nvPr/>
            </p:nvSpPr>
            <p:spPr bwMode="auto">
              <a:xfrm>
                <a:off x="887" y="1278"/>
                <a:ext cx="192" cy="34"/>
              </a:xfrm>
              <a:custGeom>
                <a:avLst/>
                <a:gdLst>
                  <a:gd name="T0" fmla="*/ 0 w 386"/>
                  <a:gd name="T1" fmla="*/ 1 h 68"/>
                  <a:gd name="T2" fmla="*/ 0 w 386"/>
                  <a:gd name="T3" fmla="*/ 1 h 68"/>
                  <a:gd name="T4" fmla="*/ 0 w 386"/>
                  <a:gd name="T5" fmla="*/ 1 h 68"/>
                  <a:gd name="T6" fmla="*/ 0 w 386"/>
                  <a:gd name="T7" fmla="*/ 0 h 68"/>
                  <a:gd name="T8" fmla="*/ 0 w 386"/>
                  <a:gd name="T9" fmla="*/ 1 h 68"/>
                  <a:gd name="T10" fmla="*/ 0 60000 65536"/>
                  <a:gd name="T11" fmla="*/ 0 60000 65536"/>
                  <a:gd name="T12" fmla="*/ 0 60000 65536"/>
                  <a:gd name="T13" fmla="*/ 0 60000 65536"/>
                  <a:gd name="T14" fmla="*/ 0 60000 65536"/>
                  <a:gd name="T15" fmla="*/ 0 w 386"/>
                  <a:gd name="T16" fmla="*/ 0 h 68"/>
                  <a:gd name="T17" fmla="*/ 386 w 386"/>
                  <a:gd name="T18" fmla="*/ 68 h 68"/>
                </a:gdLst>
                <a:ahLst/>
                <a:cxnLst>
                  <a:cxn ang="T10">
                    <a:pos x="T0" y="T1"/>
                  </a:cxn>
                  <a:cxn ang="T11">
                    <a:pos x="T2" y="T3"/>
                  </a:cxn>
                  <a:cxn ang="T12">
                    <a:pos x="T4" y="T5"/>
                  </a:cxn>
                  <a:cxn ang="T13">
                    <a:pos x="T6" y="T7"/>
                  </a:cxn>
                  <a:cxn ang="T14">
                    <a:pos x="T8" y="T9"/>
                  </a:cxn>
                </a:cxnLst>
                <a:rect l="T15" t="T16" r="T17" b="T18"/>
                <a:pathLst>
                  <a:path w="386" h="68">
                    <a:moveTo>
                      <a:pt x="386" y="58"/>
                    </a:moveTo>
                    <a:lnTo>
                      <a:pt x="386" y="68"/>
                    </a:lnTo>
                    <a:lnTo>
                      <a:pt x="0" y="8"/>
                    </a:lnTo>
                    <a:lnTo>
                      <a:pt x="0" y="0"/>
                    </a:lnTo>
                    <a:lnTo>
                      <a:pt x="386" y="58"/>
                    </a:lnTo>
                    <a:close/>
                  </a:path>
                </a:pathLst>
              </a:custGeom>
              <a:solidFill>
                <a:srgbClr val="EA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20" name="Freeform 2014"/>
              <p:cNvSpPr>
                <a:spLocks/>
              </p:cNvSpPr>
              <p:nvPr/>
            </p:nvSpPr>
            <p:spPr bwMode="auto">
              <a:xfrm>
                <a:off x="887" y="1282"/>
                <a:ext cx="195" cy="40"/>
              </a:xfrm>
              <a:custGeom>
                <a:avLst/>
                <a:gdLst>
                  <a:gd name="T0" fmla="*/ 0 w 391"/>
                  <a:gd name="T1" fmla="*/ 1 h 80"/>
                  <a:gd name="T2" fmla="*/ 0 w 391"/>
                  <a:gd name="T3" fmla="*/ 1 h 80"/>
                  <a:gd name="T4" fmla="*/ 0 w 391"/>
                  <a:gd name="T5" fmla="*/ 1 h 80"/>
                  <a:gd name="T6" fmla="*/ 0 w 391"/>
                  <a:gd name="T7" fmla="*/ 0 h 80"/>
                  <a:gd name="T8" fmla="*/ 0 w 391"/>
                  <a:gd name="T9" fmla="*/ 1 h 80"/>
                  <a:gd name="T10" fmla="*/ 0 60000 65536"/>
                  <a:gd name="T11" fmla="*/ 0 60000 65536"/>
                  <a:gd name="T12" fmla="*/ 0 60000 65536"/>
                  <a:gd name="T13" fmla="*/ 0 60000 65536"/>
                  <a:gd name="T14" fmla="*/ 0 60000 65536"/>
                  <a:gd name="T15" fmla="*/ 0 w 391"/>
                  <a:gd name="T16" fmla="*/ 0 h 80"/>
                  <a:gd name="T17" fmla="*/ 391 w 391"/>
                  <a:gd name="T18" fmla="*/ 80 h 80"/>
                </a:gdLst>
                <a:ahLst/>
                <a:cxnLst>
                  <a:cxn ang="T10">
                    <a:pos x="T0" y="T1"/>
                  </a:cxn>
                  <a:cxn ang="T11">
                    <a:pos x="T2" y="T3"/>
                  </a:cxn>
                  <a:cxn ang="T12">
                    <a:pos x="T4" y="T5"/>
                  </a:cxn>
                  <a:cxn ang="T13">
                    <a:pos x="T6" y="T7"/>
                  </a:cxn>
                  <a:cxn ang="T14">
                    <a:pos x="T8" y="T9"/>
                  </a:cxn>
                </a:cxnLst>
                <a:rect l="T15" t="T16" r="T17" b="T18"/>
                <a:pathLst>
                  <a:path w="391" h="80">
                    <a:moveTo>
                      <a:pt x="386" y="60"/>
                    </a:moveTo>
                    <a:lnTo>
                      <a:pt x="391" y="80"/>
                    </a:lnTo>
                    <a:lnTo>
                      <a:pt x="5" y="18"/>
                    </a:lnTo>
                    <a:lnTo>
                      <a:pt x="0" y="0"/>
                    </a:lnTo>
                    <a:lnTo>
                      <a:pt x="386" y="60"/>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21" name="Freeform 2015"/>
              <p:cNvSpPr>
                <a:spLocks/>
              </p:cNvSpPr>
              <p:nvPr/>
            </p:nvSpPr>
            <p:spPr bwMode="auto">
              <a:xfrm>
                <a:off x="887" y="1282"/>
                <a:ext cx="193" cy="32"/>
              </a:xfrm>
              <a:custGeom>
                <a:avLst/>
                <a:gdLst>
                  <a:gd name="T0" fmla="*/ 0 w 387"/>
                  <a:gd name="T1" fmla="*/ 1 h 63"/>
                  <a:gd name="T2" fmla="*/ 0 w 387"/>
                  <a:gd name="T3" fmla="*/ 1 h 63"/>
                  <a:gd name="T4" fmla="*/ 0 w 387"/>
                  <a:gd name="T5" fmla="*/ 1 h 63"/>
                  <a:gd name="T6" fmla="*/ 0 w 387"/>
                  <a:gd name="T7" fmla="*/ 0 h 63"/>
                  <a:gd name="T8" fmla="*/ 0 w 387"/>
                  <a:gd name="T9" fmla="*/ 1 h 63"/>
                  <a:gd name="T10" fmla="*/ 0 60000 65536"/>
                  <a:gd name="T11" fmla="*/ 0 60000 65536"/>
                  <a:gd name="T12" fmla="*/ 0 60000 65536"/>
                  <a:gd name="T13" fmla="*/ 0 60000 65536"/>
                  <a:gd name="T14" fmla="*/ 0 60000 65536"/>
                  <a:gd name="T15" fmla="*/ 0 w 387"/>
                  <a:gd name="T16" fmla="*/ 0 h 63"/>
                  <a:gd name="T17" fmla="*/ 387 w 387"/>
                  <a:gd name="T18" fmla="*/ 63 h 63"/>
                </a:gdLst>
                <a:ahLst/>
                <a:cxnLst>
                  <a:cxn ang="T10">
                    <a:pos x="T0" y="T1"/>
                  </a:cxn>
                  <a:cxn ang="T11">
                    <a:pos x="T2" y="T3"/>
                  </a:cxn>
                  <a:cxn ang="T12">
                    <a:pos x="T4" y="T5"/>
                  </a:cxn>
                  <a:cxn ang="T13">
                    <a:pos x="T6" y="T7"/>
                  </a:cxn>
                  <a:cxn ang="T14">
                    <a:pos x="T8" y="T9"/>
                  </a:cxn>
                </a:cxnLst>
                <a:rect l="T15" t="T16" r="T17" b="T18"/>
                <a:pathLst>
                  <a:path w="387" h="63">
                    <a:moveTo>
                      <a:pt x="386" y="60"/>
                    </a:moveTo>
                    <a:lnTo>
                      <a:pt x="387" y="63"/>
                    </a:lnTo>
                    <a:lnTo>
                      <a:pt x="2" y="3"/>
                    </a:lnTo>
                    <a:lnTo>
                      <a:pt x="0" y="0"/>
                    </a:lnTo>
                    <a:lnTo>
                      <a:pt x="386" y="60"/>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22" name="Freeform 2016"/>
              <p:cNvSpPr>
                <a:spLocks/>
              </p:cNvSpPr>
              <p:nvPr/>
            </p:nvSpPr>
            <p:spPr bwMode="auto">
              <a:xfrm>
                <a:off x="887" y="1284"/>
                <a:ext cx="193" cy="32"/>
              </a:xfrm>
              <a:custGeom>
                <a:avLst/>
                <a:gdLst>
                  <a:gd name="T0" fmla="*/ 1 w 385"/>
                  <a:gd name="T1" fmla="*/ 1 h 63"/>
                  <a:gd name="T2" fmla="*/ 1 w 385"/>
                  <a:gd name="T3" fmla="*/ 1 h 63"/>
                  <a:gd name="T4" fmla="*/ 0 w 385"/>
                  <a:gd name="T5" fmla="*/ 1 h 63"/>
                  <a:gd name="T6" fmla="*/ 0 w 385"/>
                  <a:gd name="T7" fmla="*/ 0 h 63"/>
                  <a:gd name="T8" fmla="*/ 1 w 385"/>
                  <a:gd name="T9" fmla="*/ 1 h 63"/>
                  <a:gd name="T10" fmla="*/ 0 60000 65536"/>
                  <a:gd name="T11" fmla="*/ 0 60000 65536"/>
                  <a:gd name="T12" fmla="*/ 0 60000 65536"/>
                  <a:gd name="T13" fmla="*/ 0 60000 65536"/>
                  <a:gd name="T14" fmla="*/ 0 60000 65536"/>
                  <a:gd name="T15" fmla="*/ 0 w 385"/>
                  <a:gd name="T16" fmla="*/ 0 h 63"/>
                  <a:gd name="T17" fmla="*/ 385 w 385"/>
                  <a:gd name="T18" fmla="*/ 63 h 63"/>
                </a:gdLst>
                <a:ahLst/>
                <a:cxnLst>
                  <a:cxn ang="T10">
                    <a:pos x="T0" y="T1"/>
                  </a:cxn>
                  <a:cxn ang="T11">
                    <a:pos x="T2" y="T3"/>
                  </a:cxn>
                  <a:cxn ang="T12">
                    <a:pos x="T4" y="T5"/>
                  </a:cxn>
                  <a:cxn ang="T13">
                    <a:pos x="T6" y="T7"/>
                  </a:cxn>
                  <a:cxn ang="T14">
                    <a:pos x="T8" y="T9"/>
                  </a:cxn>
                </a:cxnLst>
                <a:rect l="T15" t="T16" r="T17" b="T18"/>
                <a:pathLst>
                  <a:path w="385" h="63">
                    <a:moveTo>
                      <a:pt x="385" y="60"/>
                    </a:moveTo>
                    <a:lnTo>
                      <a:pt x="385" y="63"/>
                    </a:lnTo>
                    <a:lnTo>
                      <a:pt x="0" y="2"/>
                    </a:lnTo>
                    <a:lnTo>
                      <a:pt x="0" y="0"/>
                    </a:lnTo>
                    <a:lnTo>
                      <a:pt x="385" y="60"/>
                    </a:lnTo>
                    <a:close/>
                  </a:path>
                </a:pathLst>
              </a:custGeom>
              <a:solidFill>
                <a:srgbClr val="E8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23" name="Freeform 2017"/>
              <p:cNvSpPr>
                <a:spLocks/>
              </p:cNvSpPr>
              <p:nvPr/>
            </p:nvSpPr>
            <p:spPr bwMode="auto">
              <a:xfrm>
                <a:off x="887" y="1285"/>
                <a:ext cx="193" cy="32"/>
              </a:xfrm>
              <a:custGeom>
                <a:avLst/>
                <a:gdLst>
                  <a:gd name="T0" fmla="*/ 1 w 385"/>
                  <a:gd name="T1" fmla="*/ 1 h 63"/>
                  <a:gd name="T2" fmla="*/ 1 w 385"/>
                  <a:gd name="T3" fmla="*/ 1 h 63"/>
                  <a:gd name="T4" fmla="*/ 0 w 385"/>
                  <a:gd name="T5" fmla="*/ 1 h 63"/>
                  <a:gd name="T6" fmla="*/ 0 w 385"/>
                  <a:gd name="T7" fmla="*/ 0 h 63"/>
                  <a:gd name="T8" fmla="*/ 1 w 385"/>
                  <a:gd name="T9" fmla="*/ 1 h 63"/>
                  <a:gd name="T10" fmla="*/ 0 60000 65536"/>
                  <a:gd name="T11" fmla="*/ 0 60000 65536"/>
                  <a:gd name="T12" fmla="*/ 0 60000 65536"/>
                  <a:gd name="T13" fmla="*/ 0 60000 65536"/>
                  <a:gd name="T14" fmla="*/ 0 60000 65536"/>
                  <a:gd name="T15" fmla="*/ 0 w 385"/>
                  <a:gd name="T16" fmla="*/ 0 h 63"/>
                  <a:gd name="T17" fmla="*/ 385 w 385"/>
                  <a:gd name="T18" fmla="*/ 63 h 63"/>
                </a:gdLst>
                <a:ahLst/>
                <a:cxnLst>
                  <a:cxn ang="T10">
                    <a:pos x="T0" y="T1"/>
                  </a:cxn>
                  <a:cxn ang="T11">
                    <a:pos x="T2" y="T3"/>
                  </a:cxn>
                  <a:cxn ang="T12">
                    <a:pos x="T4" y="T5"/>
                  </a:cxn>
                  <a:cxn ang="T13">
                    <a:pos x="T6" y="T7"/>
                  </a:cxn>
                  <a:cxn ang="T14">
                    <a:pos x="T8" y="T9"/>
                  </a:cxn>
                </a:cxnLst>
                <a:rect l="T15" t="T16" r="T17" b="T18"/>
                <a:pathLst>
                  <a:path w="385" h="63">
                    <a:moveTo>
                      <a:pt x="385" y="61"/>
                    </a:moveTo>
                    <a:lnTo>
                      <a:pt x="385" y="63"/>
                    </a:lnTo>
                    <a:lnTo>
                      <a:pt x="0" y="3"/>
                    </a:lnTo>
                    <a:lnTo>
                      <a:pt x="0" y="0"/>
                    </a:lnTo>
                    <a:lnTo>
                      <a:pt x="385" y="61"/>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24" name="Freeform 2018"/>
              <p:cNvSpPr>
                <a:spLocks/>
              </p:cNvSpPr>
              <p:nvPr/>
            </p:nvSpPr>
            <p:spPr bwMode="auto">
              <a:xfrm>
                <a:off x="887" y="1287"/>
                <a:ext cx="194" cy="31"/>
              </a:xfrm>
              <a:custGeom>
                <a:avLst/>
                <a:gdLst>
                  <a:gd name="T0" fmla="*/ 1 w 387"/>
                  <a:gd name="T1" fmla="*/ 0 h 63"/>
                  <a:gd name="T2" fmla="*/ 1 w 387"/>
                  <a:gd name="T3" fmla="*/ 0 h 63"/>
                  <a:gd name="T4" fmla="*/ 1 w 387"/>
                  <a:gd name="T5" fmla="*/ 0 h 63"/>
                  <a:gd name="T6" fmla="*/ 0 w 387"/>
                  <a:gd name="T7" fmla="*/ 0 h 63"/>
                  <a:gd name="T8" fmla="*/ 1 w 387"/>
                  <a:gd name="T9" fmla="*/ 0 h 63"/>
                  <a:gd name="T10" fmla="*/ 0 60000 65536"/>
                  <a:gd name="T11" fmla="*/ 0 60000 65536"/>
                  <a:gd name="T12" fmla="*/ 0 60000 65536"/>
                  <a:gd name="T13" fmla="*/ 0 60000 65536"/>
                  <a:gd name="T14" fmla="*/ 0 60000 65536"/>
                  <a:gd name="T15" fmla="*/ 0 w 387"/>
                  <a:gd name="T16" fmla="*/ 0 h 63"/>
                  <a:gd name="T17" fmla="*/ 387 w 387"/>
                  <a:gd name="T18" fmla="*/ 63 h 63"/>
                </a:gdLst>
                <a:ahLst/>
                <a:cxnLst>
                  <a:cxn ang="T10">
                    <a:pos x="T0" y="T1"/>
                  </a:cxn>
                  <a:cxn ang="T11">
                    <a:pos x="T2" y="T3"/>
                  </a:cxn>
                  <a:cxn ang="T12">
                    <a:pos x="T4" y="T5"/>
                  </a:cxn>
                  <a:cxn ang="T13">
                    <a:pos x="T6" y="T7"/>
                  </a:cxn>
                  <a:cxn ang="T14">
                    <a:pos x="T8" y="T9"/>
                  </a:cxn>
                </a:cxnLst>
                <a:rect l="T15" t="T16" r="T17" b="T18"/>
                <a:pathLst>
                  <a:path w="387" h="63">
                    <a:moveTo>
                      <a:pt x="385" y="60"/>
                    </a:moveTo>
                    <a:lnTo>
                      <a:pt x="387" y="63"/>
                    </a:lnTo>
                    <a:lnTo>
                      <a:pt x="2" y="2"/>
                    </a:lnTo>
                    <a:lnTo>
                      <a:pt x="0" y="0"/>
                    </a:lnTo>
                    <a:lnTo>
                      <a:pt x="385" y="60"/>
                    </a:lnTo>
                    <a:close/>
                  </a:path>
                </a:pathLst>
              </a:custGeom>
              <a:solidFill>
                <a:srgbClr val="E6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25" name="Freeform 2019"/>
              <p:cNvSpPr>
                <a:spLocks/>
              </p:cNvSpPr>
              <p:nvPr/>
            </p:nvSpPr>
            <p:spPr bwMode="auto">
              <a:xfrm>
                <a:off x="888" y="1287"/>
                <a:ext cx="193" cy="32"/>
              </a:xfrm>
              <a:custGeom>
                <a:avLst/>
                <a:gdLst>
                  <a:gd name="T0" fmla="*/ 1 w 385"/>
                  <a:gd name="T1" fmla="*/ 1 h 63"/>
                  <a:gd name="T2" fmla="*/ 1 w 385"/>
                  <a:gd name="T3" fmla="*/ 1 h 63"/>
                  <a:gd name="T4" fmla="*/ 0 w 385"/>
                  <a:gd name="T5" fmla="*/ 1 h 63"/>
                  <a:gd name="T6" fmla="*/ 0 w 385"/>
                  <a:gd name="T7" fmla="*/ 0 h 63"/>
                  <a:gd name="T8" fmla="*/ 1 w 385"/>
                  <a:gd name="T9" fmla="*/ 1 h 63"/>
                  <a:gd name="T10" fmla="*/ 0 60000 65536"/>
                  <a:gd name="T11" fmla="*/ 0 60000 65536"/>
                  <a:gd name="T12" fmla="*/ 0 60000 65536"/>
                  <a:gd name="T13" fmla="*/ 0 60000 65536"/>
                  <a:gd name="T14" fmla="*/ 0 60000 65536"/>
                  <a:gd name="T15" fmla="*/ 0 w 385"/>
                  <a:gd name="T16" fmla="*/ 0 h 63"/>
                  <a:gd name="T17" fmla="*/ 385 w 385"/>
                  <a:gd name="T18" fmla="*/ 63 h 63"/>
                </a:gdLst>
                <a:ahLst/>
                <a:cxnLst>
                  <a:cxn ang="T10">
                    <a:pos x="T0" y="T1"/>
                  </a:cxn>
                  <a:cxn ang="T11">
                    <a:pos x="T2" y="T3"/>
                  </a:cxn>
                  <a:cxn ang="T12">
                    <a:pos x="T4" y="T5"/>
                  </a:cxn>
                  <a:cxn ang="T13">
                    <a:pos x="T6" y="T7"/>
                  </a:cxn>
                  <a:cxn ang="T14">
                    <a:pos x="T8" y="T9"/>
                  </a:cxn>
                </a:cxnLst>
                <a:rect l="T15" t="T16" r="T17" b="T18"/>
                <a:pathLst>
                  <a:path w="385" h="63">
                    <a:moveTo>
                      <a:pt x="385" y="61"/>
                    </a:moveTo>
                    <a:lnTo>
                      <a:pt x="385" y="63"/>
                    </a:lnTo>
                    <a:lnTo>
                      <a:pt x="0" y="3"/>
                    </a:lnTo>
                    <a:lnTo>
                      <a:pt x="0" y="0"/>
                    </a:lnTo>
                    <a:lnTo>
                      <a:pt x="385" y="61"/>
                    </a:lnTo>
                    <a:close/>
                  </a:path>
                </a:pathLst>
              </a:custGeom>
              <a:solidFill>
                <a:srgbClr val="E5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26" name="Freeform 2020"/>
              <p:cNvSpPr>
                <a:spLocks/>
              </p:cNvSpPr>
              <p:nvPr/>
            </p:nvSpPr>
            <p:spPr bwMode="auto">
              <a:xfrm>
                <a:off x="888" y="1289"/>
                <a:ext cx="193" cy="32"/>
              </a:xfrm>
              <a:custGeom>
                <a:avLst/>
                <a:gdLst>
                  <a:gd name="T0" fmla="*/ 1 w 385"/>
                  <a:gd name="T1" fmla="*/ 1 h 63"/>
                  <a:gd name="T2" fmla="*/ 1 w 385"/>
                  <a:gd name="T3" fmla="*/ 1 h 63"/>
                  <a:gd name="T4" fmla="*/ 0 w 385"/>
                  <a:gd name="T5" fmla="*/ 1 h 63"/>
                  <a:gd name="T6" fmla="*/ 0 w 385"/>
                  <a:gd name="T7" fmla="*/ 0 h 63"/>
                  <a:gd name="T8" fmla="*/ 1 w 385"/>
                  <a:gd name="T9" fmla="*/ 1 h 63"/>
                  <a:gd name="T10" fmla="*/ 0 60000 65536"/>
                  <a:gd name="T11" fmla="*/ 0 60000 65536"/>
                  <a:gd name="T12" fmla="*/ 0 60000 65536"/>
                  <a:gd name="T13" fmla="*/ 0 60000 65536"/>
                  <a:gd name="T14" fmla="*/ 0 60000 65536"/>
                  <a:gd name="T15" fmla="*/ 0 w 385"/>
                  <a:gd name="T16" fmla="*/ 0 h 63"/>
                  <a:gd name="T17" fmla="*/ 385 w 385"/>
                  <a:gd name="T18" fmla="*/ 63 h 63"/>
                </a:gdLst>
                <a:ahLst/>
                <a:cxnLst>
                  <a:cxn ang="T10">
                    <a:pos x="T0" y="T1"/>
                  </a:cxn>
                  <a:cxn ang="T11">
                    <a:pos x="T2" y="T3"/>
                  </a:cxn>
                  <a:cxn ang="T12">
                    <a:pos x="T4" y="T5"/>
                  </a:cxn>
                  <a:cxn ang="T13">
                    <a:pos x="T6" y="T7"/>
                  </a:cxn>
                  <a:cxn ang="T14">
                    <a:pos x="T8" y="T9"/>
                  </a:cxn>
                </a:cxnLst>
                <a:rect l="T15" t="T16" r="T17" b="T18"/>
                <a:pathLst>
                  <a:path w="385" h="63">
                    <a:moveTo>
                      <a:pt x="385" y="60"/>
                    </a:moveTo>
                    <a:lnTo>
                      <a:pt x="385" y="63"/>
                    </a:lnTo>
                    <a:lnTo>
                      <a:pt x="0" y="2"/>
                    </a:lnTo>
                    <a:lnTo>
                      <a:pt x="0" y="0"/>
                    </a:lnTo>
                    <a:lnTo>
                      <a:pt x="385" y="60"/>
                    </a:lnTo>
                    <a:close/>
                  </a:path>
                </a:pathLst>
              </a:custGeom>
              <a:solidFill>
                <a:srgbClr val="E4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27" name="Freeform 2021"/>
              <p:cNvSpPr>
                <a:spLocks/>
              </p:cNvSpPr>
              <p:nvPr/>
            </p:nvSpPr>
            <p:spPr bwMode="auto">
              <a:xfrm>
                <a:off x="888" y="1290"/>
                <a:ext cx="194" cy="32"/>
              </a:xfrm>
              <a:custGeom>
                <a:avLst/>
                <a:gdLst>
                  <a:gd name="T0" fmla="*/ 1 w 387"/>
                  <a:gd name="T1" fmla="*/ 0 h 65"/>
                  <a:gd name="T2" fmla="*/ 1 w 387"/>
                  <a:gd name="T3" fmla="*/ 0 h 65"/>
                  <a:gd name="T4" fmla="*/ 1 w 387"/>
                  <a:gd name="T5" fmla="*/ 0 h 65"/>
                  <a:gd name="T6" fmla="*/ 0 w 387"/>
                  <a:gd name="T7" fmla="*/ 0 h 65"/>
                  <a:gd name="T8" fmla="*/ 1 w 387"/>
                  <a:gd name="T9" fmla="*/ 0 h 65"/>
                  <a:gd name="T10" fmla="*/ 0 60000 65536"/>
                  <a:gd name="T11" fmla="*/ 0 60000 65536"/>
                  <a:gd name="T12" fmla="*/ 0 60000 65536"/>
                  <a:gd name="T13" fmla="*/ 0 60000 65536"/>
                  <a:gd name="T14" fmla="*/ 0 60000 65536"/>
                  <a:gd name="T15" fmla="*/ 0 w 387"/>
                  <a:gd name="T16" fmla="*/ 0 h 65"/>
                  <a:gd name="T17" fmla="*/ 387 w 387"/>
                  <a:gd name="T18" fmla="*/ 65 h 65"/>
                </a:gdLst>
                <a:ahLst/>
                <a:cxnLst>
                  <a:cxn ang="T10">
                    <a:pos x="T0" y="T1"/>
                  </a:cxn>
                  <a:cxn ang="T11">
                    <a:pos x="T2" y="T3"/>
                  </a:cxn>
                  <a:cxn ang="T12">
                    <a:pos x="T4" y="T5"/>
                  </a:cxn>
                  <a:cxn ang="T13">
                    <a:pos x="T6" y="T7"/>
                  </a:cxn>
                  <a:cxn ang="T14">
                    <a:pos x="T8" y="T9"/>
                  </a:cxn>
                </a:cxnLst>
                <a:rect l="T15" t="T16" r="T17" b="T18"/>
                <a:pathLst>
                  <a:path w="387" h="65">
                    <a:moveTo>
                      <a:pt x="385" y="61"/>
                    </a:moveTo>
                    <a:lnTo>
                      <a:pt x="387" y="65"/>
                    </a:lnTo>
                    <a:lnTo>
                      <a:pt x="1" y="3"/>
                    </a:lnTo>
                    <a:lnTo>
                      <a:pt x="0" y="0"/>
                    </a:lnTo>
                    <a:lnTo>
                      <a:pt x="385" y="61"/>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28" name="Freeform 2022"/>
              <p:cNvSpPr>
                <a:spLocks/>
              </p:cNvSpPr>
              <p:nvPr/>
            </p:nvSpPr>
            <p:spPr bwMode="auto">
              <a:xfrm>
                <a:off x="889" y="1292"/>
                <a:ext cx="195" cy="38"/>
              </a:xfrm>
              <a:custGeom>
                <a:avLst/>
                <a:gdLst>
                  <a:gd name="T0" fmla="*/ 0 w 391"/>
                  <a:gd name="T1" fmla="*/ 0 h 77"/>
                  <a:gd name="T2" fmla="*/ 0 w 391"/>
                  <a:gd name="T3" fmla="*/ 0 h 77"/>
                  <a:gd name="T4" fmla="*/ 0 w 391"/>
                  <a:gd name="T5" fmla="*/ 0 h 77"/>
                  <a:gd name="T6" fmla="*/ 0 w 391"/>
                  <a:gd name="T7" fmla="*/ 0 h 77"/>
                  <a:gd name="T8" fmla="*/ 0 w 391"/>
                  <a:gd name="T9" fmla="*/ 0 h 77"/>
                  <a:gd name="T10" fmla="*/ 0 60000 65536"/>
                  <a:gd name="T11" fmla="*/ 0 60000 65536"/>
                  <a:gd name="T12" fmla="*/ 0 60000 65536"/>
                  <a:gd name="T13" fmla="*/ 0 60000 65536"/>
                  <a:gd name="T14" fmla="*/ 0 60000 65536"/>
                  <a:gd name="T15" fmla="*/ 0 w 391"/>
                  <a:gd name="T16" fmla="*/ 0 h 77"/>
                  <a:gd name="T17" fmla="*/ 391 w 391"/>
                  <a:gd name="T18" fmla="*/ 77 h 77"/>
                </a:gdLst>
                <a:ahLst/>
                <a:cxnLst>
                  <a:cxn ang="T10">
                    <a:pos x="T0" y="T1"/>
                  </a:cxn>
                  <a:cxn ang="T11">
                    <a:pos x="T2" y="T3"/>
                  </a:cxn>
                  <a:cxn ang="T12">
                    <a:pos x="T4" y="T5"/>
                  </a:cxn>
                  <a:cxn ang="T13">
                    <a:pos x="T6" y="T7"/>
                  </a:cxn>
                  <a:cxn ang="T14">
                    <a:pos x="T8" y="T9"/>
                  </a:cxn>
                </a:cxnLst>
                <a:rect l="T15" t="T16" r="T17" b="T18"/>
                <a:pathLst>
                  <a:path w="391" h="77">
                    <a:moveTo>
                      <a:pt x="386" y="62"/>
                    </a:moveTo>
                    <a:lnTo>
                      <a:pt x="391" y="77"/>
                    </a:lnTo>
                    <a:lnTo>
                      <a:pt x="5" y="15"/>
                    </a:lnTo>
                    <a:lnTo>
                      <a:pt x="0" y="0"/>
                    </a:lnTo>
                    <a:lnTo>
                      <a:pt x="386" y="62"/>
                    </a:lnTo>
                    <a:close/>
                  </a:path>
                </a:pathLst>
              </a:custGeom>
              <a:solidFill>
                <a:srgbClr val="E2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29" name="Freeform 2023"/>
              <p:cNvSpPr>
                <a:spLocks/>
              </p:cNvSpPr>
              <p:nvPr/>
            </p:nvSpPr>
            <p:spPr bwMode="auto">
              <a:xfrm>
                <a:off x="889" y="1292"/>
                <a:ext cx="193" cy="31"/>
              </a:xfrm>
              <a:custGeom>
                <a:avLst/>
                <a:gdLst>
                  <a:gd name="T0" fmla="*/ 1 w 386"/>
                  <a:gd name="T1" fmla="*/ 0 h 63"/>
                  <a:gd name="T2" fmla="*/ 1 w 386"/>
                  <a:gd name="T3" fmla="*/ 0 h 63"/>
                  <a:gd name="T4" fmla="*/ 0 w 386"/>
                  <a:gd name="T5" fmla="*/ 0 h 63"/>
                  <a:gd name="T6" fmla="*/ 0 w 386"/>
                  <a:gd name="T7" fmla="*/ 0 h 63"/>
                  <a:gd name="T8" fmla="*/ 1 w 386"/>
                  <a:gd name="T9" fmla="*/ 0 h 63"/>
                  <a:gd name="T10" fmla="*/ 0 60000 65536"/>
                  <a:gd name="T11" fmla="*/ 0 60000 65536"/>
                  <a:gd name="T12" fmla="*/ 0 60000 65536"/>
                  <a:gd name="T13" fmla="*/ 0 60000 65536"/>
                  <a:gd name="T14" fmla="*/ 0 60000 65536"/>
                  <a:gd name="T15" fmla="*/ 0 w 386"/>
                  <a:gd name="T16" fmla="*/ 0 h 63"/>
                  <a:gd name="T17" fmla="*/ 386 w 386"/>
                  <a:gd name="T18" fmla="*/ 63 h 63"/>
                </a:gdLst>
                <a:ahLst/>
                <a:cxnLst>
                  <a:cxn ang="T10">
                    <a:pos x="T0" y="T1"/>
                  </a:cxn>
                  <a:cxn ang="T11">
                    <a:pos x="T2" y="T3"/>
                  </a:cxn>
                  <a:cxn ang="T12">
                    <a:pos x="T4" y="T5"/>
                  </a:cxn>
                  <a:cxn ang="T13">
                    <a:pos x="T6" y="T7"/>
                  </a:cxn>
                  <a:cxn ang="T14">
                    <a:pos x="T8" y="T9"/>
                  </a:cxn>
                </a:cxnLst>
                <a:rect l="T15" t="T16" r="T17" b="T18"/>
                <a:pathLst>
                  <a:path w="386" h="63">
                    <a:moveTo>
                      <a:pt x="386" y="62"/>
                    </a:moveTo>
                    <a:lnTo>
                      <a:pt x="386" y="63"/>
                    </a:lnTo>
                    <a:lnTo>
                      <a:pt x="0" y="4"/>
                    </a:lnTo>
                    <a:lnTo>
                      <a:pt x="0" y="0"/>
                    </a:lnTo>
                    <a:lnTo>
                      <a:pt x="386" y="62"/>
                    </a:lnTo>
                    <a:close/>
                  </a:path>
                </a:pathLst>
              </a:custGeom>
              <a:solidFill>
                <a:srgbClr val="E2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30" name="Freeform 2024"/>
              <p:cNvSpPr>
                <a:spLocks/>
              </p:cNvSpPr>
              <p:nvPr/>
            </p:nvSpPr>
            <p:spPr bwMode="auto">
              <a:xfrm>
                <a:off x="889" y="1293"/>
                <a:ext cx="194" cy="32"/>
              </a:xfrm>
              <a:custGeom>
                <a:avLst/>
                <a:gdLst>
                  <a:gd name="T0" fmla="*/ 1 w 387"/>
                  <a:gd name="T1" fmla="*/ 1 h 63"/>
                  <a:gd name="T2" fmla="*/ 1 w 387"/>
                  <a:gd name="T3" fmla="*/ 1 h 63"/>
                  <a:gd name="T4" fmla="*/ 1 w 387"/>
                  <a:gd name="T5" fmla="*/ 1 h 63"/>
                  <a:gd name="T6" fmla="*/ 0 w 387"/>
                  <a:gd name="T7" fmla="*/ 0 h 63"/>
                  <a:gd name="T8" fmla="*/ 1 w 387"/>
                  <a:gd name="T9" fmla="*/ 1 h 63"/>
                  <a:gd name="T10" fmla="*/ 0 60000 65536"/>
                  <a:gd name="T11" fmla="*/ 0 60000 65536"/>
                  <a:gd name="T12" fmla="*/ 0 60000 65536"/>
                  <a:gd name="T13" fmla="*/ 0 60000 65536"/>
                  <a:gd name="T14" fmla="*/ 0 60000 65536"/>
                  <a:gd name="T15" fmla="*/ 0 w 387"/>
                  <a:gd name="T16" fmla="*/ 0 h 63"/>
                  <a:gd name="T17" fmla="*/ 387 w 387"/>
                  <a:gd name="T18" fmla="*/ 63 h 63"/>
                </a:gdLst>
                <a:ahLst/>
                <a:cxnLst>
                  <a:cxn ang="T10">
                    <a:pos x="T0" y="T1"/>
                  </a:cxn>
                  <a:cxn ang="T11">
                    <a:pos x="T2" y="T3"/>
                  </a:cxn>
                  <a:cxn ang="T12">
                    <a:pos x="T4" y="T5"/>
                  </a:cxn>
                  <a:cxn ang="T13">
                    <a:pos x="T6" y="T7"/>
                  </a:cxn>
                  <a:cxn ang="T14">
                    <a:pos x="T8" y="T9"/>
                  </a:cxn>
                </a:cxnLst>
                <a:rect l="T15" t="T16" r="T17" b="T18"/>
                <a:pathLst>
                  <a:path w="387" h="63">
                    <a:moveTo>
                      <a:pt x="386" y="59"/>
                    </a:moveTo>
                    <a:lnTo>
                      <a:pt x="387" y="63"/>
                    </a:lnTo>
                    <a:lnTo>
                      <a:pt x="2" y="1"/>
                    </a:lnTo>
                    <a:lnTo>
                      <a:pt x="0" y="0"/>
                    </a:lnTo>
                    <a:lnTo>
                      <a:pt x="386" y="59"/>
                    </a:lnTo>
                    <a:close/>
                  </a:path>
                </a:pathLst>
              </a:custGeom>
              <a:solidFill>
                <a:srgbClr val="E0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31" name="Freeform 2025"/>
              <p:cNvSpPr>
                <a:spLocks/>
              </p:cNvSpPr>
              <p:nvPr/>
            </p:nvSpPr>
            <p:spPr bwMode="auto">
              <a:xfrm>
                <a:off x="890" y="1294"/>
                <a:ext cx="194" cy="32"/>
              </a:xfrm>
              <a:custGeom>
                <a:avLst/>
                <a:gdLst>
                  <a:gd name="T0" fmla="*/ 1 w 387"/>
                  <a:gd name="T1" fmla="*/ 1 h 63"/>
                  <a:gd name="T2" fmla="*/ 1 w 387"/>
                  <a:gd name="T3" fmla="*/ 1 h 63"/>
                  <a:gd name="T4" fmla="*/ 0 w 387"/>
                  <a:gd name="T5" fmla="*/ 1 h 63"/>
                  <a:gd name="T6" fmla="*/ 0 w 387"/>
                  <a:gd name="T7" fmla="*/ 0 h 63"/>
                  <a:gd name="T8" fmla="*/ 1 w 387"/>
                  <a:gd name="T9" fmla="*/ 1 h 63"/>
                  <a:gd name="T10" fmla="*/ 0 60000 65536"/>
                  <a:gd name="T11" fmla="*/ 0 60000 65536"/>
                  <a:gd name="T12" fmla="*/ 0 60000 65536"/>
                  <a:gd name="T13" fmla="*/ 0 60000 65536"/>
                  <a:gd name="T14" fmla="*/ 0 60000 65536"/>
                  <a:gd name="T15" fmla="*/ 0 w 387"/>
                  <a:gd name="T16" fmla="*/ 0 h 63"/>
                  <a:gd name="T17" fmla="*/ 387 w 387"/>
                  <a:gd name="T18" fmla="*/ 63 h 63"/>
                </a:gdLst>
                <a:ahLst/>
                <a:cxnLst>
                  <a:cxn ang="T10">
                    <a:pos x="T0" y="T1"/>
                  </a:cxn>
                  <a:cxn ang="T11">
                    <a:pos x="T2" y="T3"/>
                  </a:cxn>
                  <a:cxn ang="T12">
                    <a:pos x="T4" y="T5"/>
                  </a:cxn>
                  <a:cxn ang="T13">
                    <a:pos x="T6" y="T7"/>
                  </a:cxn>
                  <a:cxn ang="T14">
                    <a:pos x="T8" y="T9"/>
                  </a:cxn>
                </a:cxnLst>
                <a:rect l="T15" t="T16" r="T17" b="T18"/>
                <a:pathLst>
                  <a:path w="387" h="63">
                    <a:moveTo>
                      <a:pt x="385" y="62"/>
                    </a:moveTo>
                    <a:lnTo>
                      <a:pt x="387" y="63"/>
                    </a:lnTo>
                    <a:lnTo>
                      <a:pt x="0" y="4"/>
                    </a:lnTo>
                    <a:lnTo>
                      <a:pt x="0" y="0"/>
                    </a:lnTo>
                    <a:lnTo>
                      <a:pt x="385" y="62"/>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32" name="Freeform 2026"/>
              <p:cNvSpPr>
                <a:spLocks/>
              </p:cNvSpPr>
              <p:nvPr/>
            </p:nvSpPr>
            <p:spPr bwMode="auto">
              <a:xfrm>
                <a:off x="890" y="1296"/>
                <a:ext cx="194" cy="31"/>
              </a:xfrm>
              <a:custGeom>
                <a:avLst/>
                <a:gdLst>
                  <a:gd name="T0" fmla="*/ 1 w 387"/>
                  <a:gd name="T1" fmla="*/ 0 h 63"/>
                  <a:gd name="T2" fmla="*/ 1 w 387"/>
                  <a:gd name="T3" fmla="*/ 0 h 63"/>
                  <a:gd name="T4" fmla="*/ 1 w 387"/>
                  <a:gd name="T5" fmla="*/ 0 h 63"/>
                  <a:gd name="T6" fmla="*/ 0 w 387"/>
                  <a:gd name="T7" fmla="*/ 0 h 63"/>
                  <a:gd name="T8" fmla="*/ 1 w 387"/>
                  <a:gd name="T9" fmla="*/ 0 h 63"/>
                  <a:gd name="T10" fmla="*/ 0 60000 65536"/>
                  <a:gd name="T11" fmla="*/ 0 60000 65536"/>
                  <a:gd name="T12" fmla="*/ 0 60000 65536"/>
                  <a:gd name="T13" fmla="*/ 0 60000 65536"/>
                  <a:gd name="T14" fmla="*/ 0 60000 65536"/>
                  <a:gd name="T15" fmla="*/ 0 w 387"/>
                  <a:gd name="T16" fmla="*/ 0 h 63"/>
                  <a:gd name="T17" fmla="*/ 387 w 387"/>
                  <a:gd name="T18" fmla="*/ 63 h 63"/>
                </a:gdLst>
                <a:ahLst/>
                <a:cxnLst>
                  <a:cxn ang="T10">
                    <a:pos x="T0" y="T1"/>
                  </a:cxn>
                  <a:cxn ang="T11">
                    <a:pos x="T2" y="T3"/>
                  </a:cxn>
                  <a:cxn ang="T12">
                    <a:pos x="T4" y="T5"/>
                  </a:cxn>
                  <a:cxn ang="T13">
                    <a:pos x="T6" y="T7"/>
                  </a:cxn>
                  <a:cxn ang="T14">
                    <a:pos x="T8" y="T9"/>
                  </a:cxn>
                </a:cxnLst>
                <a:rect l="T15" t="T16" r="T17" b="T18"/>
                <a:pathLst>
                  <a:path w="387" h="63">
                    <a:moveTo>
                      <a:pt x="387" y="59"/>
                    </a:moveTo>
                    <a:lnTo>
                      <a:pt x="387" y="63"/>
                    </a:lnTo>
                    <a:lnTo>
                      <a:pt x="2" y="1"/>
                    </a:lnTo>
                    <a:lnTo>
                      <a:pt x="0" y="0"/>
                    </a:lnTo>
                    <a:lnTo>
                      <a:pt x="387" y="59"/>
                    </a:lnTo>
                    <a:close/>
                  </a:path>
                </a:pathLst>
              </a:custGeom>
              <a:solidFill>
                <a:srgbClr val="DC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33" name="Freeform 2027"/>
              <p:cNvSpPr>
                <a:spLocks/>
              </p:cNvSpPr>
              <p:nvPr/>
            </p:nvSpPr>
            <p:spPr bwMode="auto">
              <a:xfrm>
                <a:off x="891" y="1297"/>
                <a:ext cx="193" cy="32"/>
              </a:xfrm>
              <a:custGeom>
                <a:avLst/>
                <a:gdLst>
                  <a:gd name="T0" fmla="*/ 0 w 387"/>
                  <a:gd name="T1" fmla="*/ 0 h 65"/>
                  <a:gd name="T2" fmla="*/ 0 w 387"/>
                  <a:gd name="T3" fmla="*/ 0 h 65"/>
                  <a:gd name="T4" fmla="*/ 0 w 387"/>
                  <a:gd name="T5" fmla="*/ 0 h 65"/>
                  <a:gd name="T6" fmla="*/ 0 w 387"/>
                  <a:gd name="T7" fmla="*/ 0 h 65"/>
                  <a:gd name="T8" fmla="*/ 0 w 387"/>
                  <a:gd name="T9" fmla="*/ 0 h 65"/>
                  <a:gd name="T10" fmla="*/ 0 60000 65536"/>
                  <a:gd name="T11" fmla="*/ 0 60000 65536"/>
                  <a:gd name="T12" fmla="*/ 0 60000 65536"/>
                  <a:gd name="T13" fmla="*/ 0 60000 65536"/>
                  <a:gd name="T14" fmla="*/ 0 60000 65536"/>
                  <a:gd name="T15" fmla="*/ 0 w 387"/>
                  <a:gd name="T16" fmla="*/ 0 h 65"/>
                  <a:gd name="T17" fmla="*/ 387 w 387"/>
                  <a:gd name="T18" fmla="*/ 65 h 65"/>
                </a:gdLst>
                <a:ahLst/>
                <a:cxnLst>
                  <a:cxn ang="T10">
                    <a:pos x="T0" y="T1"/>
                  </a:cxn>
                  <a:cxn ang="T11">
                    <a:pos x="T2" y="T3"/>
                  </a:cxn>
                  <a:cxn ang="T12">
                    <a:pos x="T4" y="T5"/>
                  </a:cxn>
                  <a:cxn ang="T13">
                    <a:pos x="T6" y="T7"/>
                  </a:cxn>
                  <a:cxn ang="T14">
                    <a:pos x="T8" y="T9"/>
                  </a:cxn>
                </a:cxnLst>
                <a:rect l="T15" t="T16" r="T17" b="T18"/>
                <a:pathLst>
                  <a:path w="387" h="65">
                    <a:moveTo>
                      <a:pt x="385" y="62"/>
                    </a:moveTo>
                    <a:lnTo>
                      <a:pt x="387" y="65"/>
                    </a:lnTo>
                    <a:lnTo>
                      <a:pt x="1" y="4"/>
                    </a:lnTo>
                    <a:lnTo>
                      <a:pt x="0" y="0"/>
                    </a:lnTo>
                    <a:lnTo>
                      <a:pt x="385" y="62"/>
                    </a:lnTo>
                    <a:close/>
                  </a:path>
                </a:pathLst>
              </a:custGeom>
              <a:solidFill>
                <a:srgbClr val="DB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34" name="Freeform 2028"/>
              <p:cNvSpPr>
                <a:spLocks/>
              </p:cNvSpPr>
              <p:nvPr/>
            </p:nvSpPr>
            <p:spPr bwMode="auto">
              <a:xfrm>
                <a:off x="892" y="1298"/>
                <a:ext cx="192" cy="32"/>
              </a:xfrm>
              <a:custGeom>
                <a:avLst/>
                <a:gdLst>
                  <a:gd name="T0" fmla="*/ 0 w 386"/>
                  <a:gd name="T1" fmla="*/ 1 h 63"/>
                  <a:gd name="T2" fmla="*/ 0 w 386"/>
                  <a:gd name="T3" fmla="*/ 1 h 63"/>
                  <a:gd name="T4" fmla="*/ 0 w 386"/>
                  <a:gd name="T5" fmla="*/ 1 h 63"/>
                  <a:gd name="T6" fmla="*/ 0 w 386"/>
                  <a:gd name="T7" fmla="*/ 0 h 63"/>
                  <a:gd name="T8" fmla="*/ 0 w 386"/>
                  <a:gd name="T9" fmla="*/ 1 h 63"/>
                  <a:gd name="T10" fmla="*/ 0 60000 65536"/>
                  <a:gd name="T11" fmla="*/ 0 60000 65536"/>
                  <a:gd name="T12" fmla="*/ 0 60000 65536"/>
                  <a:gd name="T13" fmla="*/ 0 60000 65536"/>
                  <a:gd name="T14" fmla="*/ 0 60000 65536"/>
                  <a:gd name="T15" fmla="*/ 0 w 386"/>
                  <a:gd name="T16" fmla="*/ 0 h 63"/>
                  <a:gd name="T17" fmla="*/ 386 w 386"/>
                  <a:gd name="T18" fmla="*/ 63 h 63"/>
                </a:gdLst>
                <a:ahLst/>
                <a:cxnLst>
                  <a:cxn ang="T10">
                    <a:pos x="T0" y="T1"/>
                  </a:cxn>
                  <a:cxn ang="T11">
                    <a:pos x="T2" y="T3"/>
                  </a:cxn>
                  <a:cxn ang="T12">
                    <a:pos x="T4" y="T5"/>
                  </a:cxn>
                  <a:cxn ang="T13">
                    <a:pos x="T6" y="T7"/>
                  </a:cxn>
                  <a:cxn ang="T14">
                    <a:pos x="T8" y="T9"/>
                  </a:cxn>
                </a:cxnLst>
                <a:rect l="T15" t="T16" r="T17" b="T18"/>
                <a:pathLst>
                  <a:path w="386" h="63">
                    <a:moveTo>
                      <a:pt x="386" y="61"/>
                    </a:moveTo>
                    <a:lnTo>
                      <a:pt x="386" y="63"/>
                    </a:lnTo>
                    <a:lnTo>
                      <a:pt x="0" y="1"/>
                    </a:lnTo>
                    <a:lnTo>
                      <a:pt x="0" y="0"/>
                    </a:lnTo>
                    <a:lnTo>
                      <a:pt x="386" y="61"/>
                    </a:lnTo>
                    <a:close/>
                  </a:path>
                </a:pathLst>
              </a:custGeom>
              <a:solidFill>
                <a:srgbClr val="D9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35" name="Freeform 2029"/>
              <p:cNvSpPr>
                <a:spLocks/>
              </p:cNvSpPr>
              <p:nvPr/>
            </p:nvSpPr>
            <p:spPr bwMode="auto">
              <a:xfrm>
                <a:off x="892" y="1299"/>
                <a:ext cx="197" cy="38"/>
              </a:xfrm>
              <a:custGeom>
                <a:avLst/>
                <a:gdLst>
                  <a:gd name="T0" fmla="*/ 1 w 394"/>
                  <a:gd name="T1" fmla="*/ 0 h 77"/>
                  <a:gd name="T2" fmla="*/ 1 w 394"/>
                  <a:gd name="T3" fmla="*/ 0 h 77"/>
                  <a:gd name="T4" fmla="*/ 1 w 394"/>
                  <a:gd name="T5" fmla="*/ 0 h 77"/>
                  <a:gd name="T6" fmla="*/ 0 w 394"/>
                  <a:gd name="T7" fmla="*/ 0 h 77"/>
                  <a:gd name="T8" fmla="*/ 1 w 394"/>
                  <a:gd name="T9" fmla="*/ 0 h 77"/>
                  <a:gd name="T10" fmla="*/ 0 60000 65536"/>
                  <a:gd name="T11" fmla="*/ 0 60000 65536"/>
                  <a:gd name="T12" fmla="*/ 0 60000 65536"/>
                  <a:gd name="T13" fmla="*/ 0 60000 65536"/>
                  <a:gd name="T14" fmla="*/ 0 60000 65536"/>
                  <a:gd name="T15" fmla="*/ 0 w 394"/>
                  <a:gd name="T16" fmla="*/ 0 h 77"/>
                  <a:gd name="T17" fmla="*/ 394 w 394"/>
                  <a:gd name="T18" fmla="*/ 77 h 77"/>
                </a:gdLst>
                <a:ahLst/>
                <a:cxnLst>
                  <a:cxn ang="T10">
                    <a:pos x="T0" y="T1"/>
                  </a:cxn>
                  <a:cxn ang="T11">
                    <a:pos x="T2" y="T3"/>
                  </a:cxn>
                  <a:cxn ang="T12">
                    <a:pos x="T4" y="T5"/>
                  </a:cxn>
                  <a:cxn ang="T13">
                    <a:pos x="T6" y="T7"/>
                  </a:cxn>
                  <a:cxn ang="T14">
                    <a:pos x="T8" y="T9"/>
                  </a:cxn>
                </a:cxnLst>
                <a:rect l="T15" t="T16" r="T17" b="T18"/>
                <a:pathLst>
                  <a:path w="394" h="77">
                    <a:moveTo>
                      <a:pt x="386" y="62"/>
                    </a:moveTo>
                    <a:lnTo>
                      <a:pt x="394" y="77"/>
                    </a:lnTo>
                    <a:lnTo>
                      <a:pt x="9" y="14"/>
                    </a:lnTo>
                    <a:lnTo>
                      <a:pt x="0" y="0"/>
                    </a:lnTo>
                    <a:lnTo>
                      <a:pt x="386" y="62"/>
                    </a:lnTo>
                    <a:close/>
                  </a:path>
                </a:pathLst>
              </a:custGeom>
              <a:solidFill>
                <a:srgbClr val="D8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36" name="Freeform 2030"/>
              <p:cNvSpPr>
                <a:spLocks/>
              </p:cNvSpPr>
              <p:nvPr/>
            </p:nvSpPr>
            <p:spPr bwMode="auto">
              <a:xfrm>
                <a:off x="892" y="1299"/>
                <a:ext cx="193" cy="33"/>
              </a:xfrm>
              <a:custGeom>
                <a:avLst/>
                <a:gdLst>
                  <a:gd name="T0" fmla="*/ 0 w 387"/>
                  <a:gd name="T1" fmla="*/ 1 h 65"/>
                  <a:gd name="T2" fmla="*/ 0 w 387"/>
                  <a:gd name="T3" fmla="*/ 1 h 65"/>
                  <a:gd name="T4" fmla="*/ 0 w 387"/>
                  <a:gd name="T5" fmla="*/ 1 h 65"/>
                  <a:gd name="T6" fmla="*/ 0 w 387"/>
                  <a:gd name="T7" fmla="*/ 0 h 65"/>
                  <a:gd name="T8" fmla="*/ 0 w 387"/>
                  <a:gd name="T9" fmla="*/ 1 h 65"/>
                  <a:gd name="T10" fmla="*/ 0 60000 65536"/>
                  <a:gd name="T11" fmla="*/ 0 60000 65536"/>
                  <a:gd name="T12" fmla="*/ 0 60000 65536"/>
                  <a:gd name="T13" fmla="*/ 0 60000 65536"/>
                  <a:gd name="T14" fmla="*/ 0 60000 65536"/>
                  <a:gd name="T15" fmla="*/ 0 w 387"/>
                  <a:gd name="T16" fmla="*/ 0 h 65"/>
                  <a:gd name="T17" fmla="*/ 387 w 387"/>
                  <a:gd name="T18" fmla="*/ 65 h 65"/>
                </a:gdLst>
                <a:ahLst/>
                <a:cxnLst>
                  <a:cxn ang="T10">
                    <a:pos x="T0" y="T1"/>
                  </a:cxn>
                  <a:cxn ang="T11">
                    <a:pos x="T2" y="T3"/>
                  </a:cxn>
                  <a:cxn ang="T12">
                    <a:pos x="T4" y="T5"/>
                  </a:cxn>
                  <a:cxn ang="T13">
                    <a:pos x="T6" y="T7"/>
                  </a:cxn>
                  <a:cxn ang="T14">
                    <a:pos x="T8" y="T9"/>
                  </a:cxn>
                </a:cxnLst>
                <a:rect l="T15" t="T16" r="T17" b="T18"/>
                <a:pathLst>
                  <a:path w="387" h="65">
                    <a:moveTo>
                      <a:pt x="386" y="62"/>
                    </a:moveTo>
                    <a:lnTo>
                      <a:pt x="387" y="65"/>
                    </a:lnTo>
                    <a:lnTo>
                      <a:pt x="2" y="4"/>
                    </a:lnTo>
                    <a:lnTo>
                      <a:pt x="0" y="0"/>
                    </a:lnTo>
                    <a:lnTo>
                      <a:pt x="386" y="62"/>
                    </a:lnTo>
                    <a:close/>
                  </a:path>
                </a:pathLst>
              </a:custGeom>
              <a:solidFill>
                <a:srgbClr val="D8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37" name="Freeform 2031"/>
              <p:cNvSpPr>
                <a:spLocks/>
              </p:cNvSpPr>
              <p:nvPr/>
            </p:nvSpPr>
            <p:spPr bwMode="auto">
              <a:xfrm>
                <a:off x="892" y="1301"/>
                <a:ext cx="194" cy="32"/>
              </a:xfrm>
              <a:custGeom>
                <a:avLst/>
                <a:gdLst>
                  <a:gd name="T0" fmla="*/ 1 w 387"/>
                  <a:gd name="T1" fmla="*/ 1 h 64"/>
                  <a:gd name="T2" fmla="*/ 1 w 387"/>
                  <a:gd name="T3" fmla="*/ 1 h 64"/>
                  <a:gd name="T4" fmla="*/ 1 w 387"/>
                  <a:gd name="T5" fmla="*/ 1 h 64"/>
                  <a:gd name="T6" fmla="*/ 0 w 387"/>
                  <a:gd name="T7" fmla="*/ 0 h 64"/>
                  <a:gd name="T8" fmla="*/ 1 w 387"/>
                  <a:gd name="T9" fmla="*/ 1 h 64"/>
                  <a:gd name="T10" fmla="*/ 0 60000 65536"/>
                  <a:gd name="T11" fmla="*/ 0 60000 65536"/>
                  <a:gd name="T12" fmla="*/ 0 60000 65536"/>
                  <a:gd name="T13" fmla="*/ 0 60000 65536"/>
                  <a:gd name="T14" fmla="*/ 0 60000 65536"/>
                  <a:gd name="T15" fmla="*/ 0 w 387"/>
                  <a:gd name="T16" fmla="*/ 0 h 64"/>
                  <a:gd name="T17" fmla="*/ 387 w 387"/>
                  <a:gd name="T18" fmla="*/ 64 h 64"/>
                </a:gdLst>
                <a:ahLst/>
                <a:cxnLst>
                  <a:cxn ang="T10">
                    <a:pos x="T0" y="T1"/>
                  </a:cxn>
                  <a:cxn ang="T11">
                    <a:pos x="T2" y="T3"/>
                  </a:cxn>
                  <a:cxn ang="T12">
                    <a:pos x="T4" y="T5"/>
                  </a:cxn>
                  <a:cxn ang="T13">
                    <a:pos x="T6" y="T7"/>
                  </a:cxn>
                  <a:cxn ang="T14">
                    <a:pos x="T8" y="T9"/>
                  </a:cxn>
                </a:cxnLst>
                <a:rect l="T15" t="T16" r="T17" b="T18"/>
                <a:pathLst>
                  <a:path w="387" h="64">
                    <a:moveTo>
                      <a:pt x="385" y="61"/>
                    </a:moveTo>
                    <a:lnTo>
                      <a:pt x="387" y="64"/>
                    </a:lnTo>
                    <a:lnTo>
                      <a:pt x="2" y="3"/>
                    </a:lnTo>
                    <a:lnTo>
                      <a:pt x="0" y="0"/>
                    </a:lnTo>
                    <a:lnTo>
                      <a:pt x="385" y="61"/>
                    </a:lnTo>
                    <a:close/>
                  </a:path>
                </a:pathLst>
              </a:custGeom>
              <a:solidFill>
                <a:srgbClr val="D5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38" name="Freeform 2032"/>
              <p:cNvSpPr>
                <a:spLocks/>
              </p:cNvSpPr>
              <p:nvPr/>
            </p:nvSpPr>
            <p:spPr bwMode="auto">
              <a:xfrm>
                <a:off x="893" y="1302"/>
                <a:ext cx="194" cy="32"/>
              </a:xfrm>
              <a:custGeom>
                <a:avLst/>
                <a:gdLst>
                  <a:gd name="T0" fmla="*/ 1 w 387"/>
                  <a:gd name="T1" fmla="*/ 1 h 63"/>
                  <a:gd name="T2" fmla="*/ 1 w 387"/>
                  <a:gd name="T3" fmla="*/ 1 h 63"/>
                  <a:gd name="T4" fmla="*/ 1 w 387"/>
                  <a:gd name="T5" fmla="*/ 1 h 63"/>
                  <a:gd name="T6" fmla="*/ 0 w 387"/>
                  <a:gd name="T7" fmla="*/ 0 h 63"/>
                  <a:gd name="T8" fmla="*/ 1 w 387"/>
                  <a:gd name="T9" fmla="*/ 1 h 63"/>
                  <a:gd name="T10" fmla="*/ 0 60000 65536"/>
                  <a:gd name="T11" fmla="*/ 0 60000 65536"/>
                  <a:gd name="T12" fmla="*/ 0 60000 65536"/>
                  <a:gd name="T13" fmla="*/ 0 60000 65536"/>
                  <a:gd name="T14" fmla="*/ 0 60000 65536"/>
                  <a:gd name="T15" fmla="*/ 0 w 387"/>
                  <a:gd name="T16" fmla="*/ 0 h 63"/>
                  <a:gd name="T17" fmla="*/ 387 w 387"/>
                  <a:gd name="T18" fmla="*/ 63 h 63"/>
                </a:gdLst>
                <a:ahLst/>
                <a:cxnLst>
                  <a:cxn ang="T10">
                    <a:pos x="T0" y="T1"/>
                  </a:cxn>
                  <a:cxn ang="T11">
                    <a:pos x="T2" y="T3"/>
                  </a:cxn>
                  <a:cxn ang="T12">
                    <a:pos x="T4" y="T5"/>
                  </a:cxn>
                  <a:cxn ang="T13">
                    <a:pos x="T6" y="T7"/>
                  </a:cxn>
                  <a:cxn ang="T14">
                    <a:pos x="T8" y="T9"/>
                  </a:cxn>
                </a:cxnLst>
                <a:rect l="T15" t="T16" r="T17" b="T18"/>
                <a:pathLst>
                  <a:path w="387" h="63">
                    <a:moveTo>
                      <a:pt x="385" y="61"/>
                    </a:moveTo>
                    <a:lnTo>
                      <a:pt x="387" y="63"/>
                    </a:lnTo>
                    <a:lnTo>
                      <a:pt x="1" y="2"/>
                    </a:lnTo>
                    <a:lnTo>
                      <a:pt x="0" y="0"/>
                    </a:lnTo>
                    <a:lnTo>
                      <a:pt x="385" y="61"/>
                    </a:lnTo>
                    <a:close/>
                  </a:path>
                </a:pathLst>
              </a:custGeom>
              <a:solidFill>
                <a:srgbClr val="D2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39" name="Freeform 2033"/>
              <p:cNvSpPr>
                <a:spLocks/>
              </p:cNvSpPr>
              <p:nvPr/>
            </p:nvSpPr>
            <p:spPr bwMode="auto">
              <a:xfrm>
                <a:off x="894" y="1303"/>
                <a:ext cx="194" cy="33"/>
              </a:xfrm>
              <a:custGeom>
                <a:avLst/>
                <a:gdLst>
                  <a:gd name="T0" fmla="*/ 1 w 387"/>
                  <a:gd name="T1" fmla="*/ 1 h 64"/>
                  <a:gd name="T2" fmla="*/ 1 w 387"/>
                  <a:gd name="T3" fmla="*/ 1 h 64"/>
                  <a:gd name="T4" fmla="*/ 1 w 387"/>
                  <a:gd name="T5" fmla="*/ 1 h 64"/>
                  <a:gd name="T6" fmla="*/ 0 w 387"/>
                  <a:gd name="T7" fmla="*/ 0 h 64"/>
                  <a:gd name="T8" fmla="*/ 1 w 387"/>
                  <a:gd name="T9" fmla="*/ 1 h 64"/>
                  <a:gd name="T10" fmla="*/ 0 60000 65536"/>
                  <a:gd name="T11" fmla="*/ 0 60000 65536"/>
                  <a:gd name="T12" fmla="*/ 0 60000 65536"/>
                  <a:gd name="T13" fmla="*/ 0 60000 65536"/>
                  <a:gd name="T14" fmla="*/ 0 60000 65536"/>
                  <a:gd name="T15" fmla="*/ 0 w 387"/>
                  <a:gd name="T16" fmla="*/ 0 h 64"/>
                  <a:gd name="T17" fmla="*/ 387 w 387"/>
                  <a:gd name="T18" fmla="*/ 64 h 64"/>
                </a:gdLst>
                <a:ahLst/>
                <a:cxnLst>
                  <a:cxn ang="T10">
                    <a:pos x="T0" y="T1"/>
                  </a:cxn>
                  <a:cxn ang="T11">
                    <a:pos x="T2" y="T3"/>
                  </a:cxn>
                  <a:cxn ang="T12">
                    <a:pos x="T4" y="T5"/>
                  </a:cxn>
                  <a:cxn ang="T13">
                    <a:pos x="T6" y="T7"/>
                  </a:cxn>
                  <a:cxn ang="T14">
                    <a:pos x="T8" y="T9"/>
                  </a:cxn>
                </a:cxnLst>
                <a:rect l="T15" t="T16" r="T17" b="T18"/>
                <a:pathLst>
                  <a:path w="387" h="64">
                    <a:moveTo>
                      <a:pt x="386" y="61"/>
                    </a:moveTo>
                    <a:lnTo>
                      <a:pt x="387" y="64"/>
                    </a:lnTo>
                    <a:lnTo>
                      <a:pt x="2" y="3"/>
                    </a:lnTo>
                    <a:lnTo>
                      <a:pt x="0" y="0"/>
                    </a:lnTo>
                    <a:lnTo>
                      <a:pt x="386" y="61"/>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40" name="Freeform 2034"/>
              <p:cNvSpPr>
                <a:spLocks/>
              </p:cNvSpPr>
              <p:nvPr/>
            </p:nvSpPr>
            <p:spPr bwMode="auto">
              <a:xfrm>
                <a:off x="895" y="1305"/>
                <a:ext cx="194" cy="32"/>
              </a:xfrm>
              <a:custGeom>
                <a:avLst/>
                <a:gdLst>
                  <a:gd name="T0" fmla="*/ 1 w 387"/>
                  <a:gd name="T1" fmla="*/ 0 h 65"/>
                  <a:gd name="T2" fmla="*/ 1 w 387"/>
                  <a:gd name="T3" fmla="*/ 0 h 65"/>
                  <a:gd name="T4" fmla="*/ 1 w 387"/>
                  <a:gd name="T5" fmla="*/ 0 h 65"/>
                  <a:gd name="T6" fmla="*/ 0 w 387"/>
                  <a:gd name="T7" fmla="*/ 0 h 65"/>
                  <a:gd name="T8" fmla="*/ 1 w 387"/>
                  <a:gd name="T9" fmla="*/ 0 h 65"/>
                  <a:gd name="T10" fmla="*/ 0 60000 65536"/>
                  <a:gd name="T11" fmla="*/ 0 60000 65536"/>
                  <a:gd name="T12" fmla="*/ 0 60000 65536"/>
                  <a:gd name="T13" fmla="*/ 0 60000 65536"/>
                  <a:gd name="T14" fmla="*/ 0 60000 65536"/>
                  <a:gd name="T15" fmla="*/ 0 w 387"/>
                  <a:gd name="T16" fmla="*/ 0 h 65"/>
                  <a:gd name="T17" fmla="*/ 387 w 387"/>
                  <a:gd name="T18" fmla="*/ 65 h 65"/>
                </a:gdLst>
                <a:ahLst/>
                <a:cxnLst>
                  <a:cxn ang="T10">
                    <a:pos x="T0" y="T1"/>
                  </a:cxn>
                  <a:cxn ang="T11">
                    <a:pos x="T2" y="T3"/>
                  </a:cxn>
                  <a:cxn ang="T12">
                    <a:pos x="T4" y="T5"/>
                  </a:cxn>
                  <a:cxn ang="T13">
                    <a:pos x="T6" y="T7"/>
                  </a:cxn>
                  <a:cxn ang="T14">
                    <a:pos x="T8" y="T9"/>
                  </a:cxn>
                </a:cxnLst>
                <a:rect l="T15" t="T16" r="T17" b="T18"/>
                <a:pathLst>
                  <a:path w="387" h="65">
                    <a:moveTo>
                      <a:pt x="385" y="61"/>
                    </a:moveTo>
                    <a:lnTo>
                      <a:pt x="387" y="65"/>
                    </a:lnTo>
                    <a:lnTo>
                      <a:pt x="2" y="2"/>
                    </a:lnTo>
                    <a:lnTo>
                      <a:pt x="0" y="0"/>
                    </a:lnTo>
                    <a:lnTo>
                      <a:pt x="385" y="61"/>
                    </a:ln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41" name="Freeform 2035"/>
              <p:cNvSpPr>
                <a:spLocks/>
              </p:cNvSpPr>
              <p:nvPr/>
            </p:nvSpPr>
            <p:spPr bwMode="auto">
              <a:xfrm>
                <a:off x="896" y="1306"/>
                <a:ext cx="198" cy="36"/>
              </a:xfrm>
              <a:custGeom>
                <a:avLst/>
                <a:gdLst>
                  <a:gd name="T0" fmla="*/ 1 w 395"/>
                  <a:gd name="T1" fmla="*/ 0 h 73"/>
                  <a:gd name="T2" fmla="*/ 1 w 395"/>
                  <a:gd name="T3" fmla="*/ 0 h 73"/>
                  <a:gd name="T4" fmla="*/ 1 w 395"/>
                  <a:gd name="T5" fmla="*/ 0 h 73"/>
                  <a:gd name="T6" fmla="*/ 0 w 395"/>
                  <a:gd name="T7" fmla="*/ 0 h 73"/>
                  <a:gd name="T8" fmla="*/ 1 w 395"/>
                  <a:gd name="T9" fmla="*/ 0 h 73"/>
                  <a:gd name="T10" fmla="*/ 0 60000 65536"/>
                  <a:gd name="T11" fmla="*/ 0 60000 65536"/>
                  <a:gd name="T12" fmla="*/ 0 60000 65536"/>
                  <a:gd name="T13" fmla="*/ 0 60000 65536"/>
                  <a:gd name="T14" fmla="*/ 0 60000 65536"/>
                  <a:gd name="T15" fmla="*/ 0 w 395"/>
                  <a:gd name="T16" fmla="*/ 0 h 73"/>
                  <a:gd name="T17" fmla="*/ 395 w 395"/>
                  <a:gd name="T18" fmla="*/ 73 h 73"/>
                </a:gdLst>
                <a:ahLst/>
                <a:cxnLst>
                  <a:cxn ang="T10">
                    <a:pos x="T0" y="T1"/>
                  </a:cxn>
                  <a:cxn ang="T11">
                    <a:pos x="T2" y="T3"/>
                  </a:cxn>
                  <a:cxn ang="T12">
                    <a:pos x="T4" y="T5"/>
                  </a:cxn>
                  <a:cxn ang="T13">
                    <a:pos x="T6" y="T7"/>
                  </a:cxn>
                  <a:cxn ang="T14">
                    <a:pos x="T8" y="T9"/>
                  </a:cxn>
                </a:cxnLst>
                <a:rect l="T15" t="T16" r="T17" b="T18"/>
                <a:pathLst>
                  <a:path w="395" h="73">
                    <a:moveTo>
                      <a:pt x="385" y="63"/>
                    </a:moveTo>
                    <a:lnTo>
                      <a:pt x="395" y="73"/>
                    </a:lnTo>
                    <a:lnTo>
                      <a:pt x="10" y="11"/>
                    </a:lnTo>
                    <a:lnTo>
                      <a:pt x="0" y="0"/>
                    </a:lnTo>
                    <a:lnTo>
                      <a:pt x="385" y="63"/>
                    </a:lnTo>
                    <a:close/>
                  </a:path>
                </a:pathLst>
              </a:custGeom>
              <a:solidFill>
                <a:srgbClr val="CA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42" name="Freeform 2036"/>
              <p:cNvSpPr>
                <a:spLocks/>
              </p:cNvSpPr>
              <p:nvPr/>
            </p:nvSpPr>
            <p:spPr bwMode="auto">
              <a:xfrm>
                <a:off x="896" y="1306"/>
                <a:ext cx="194" cy="33"/>
              </a:xfrm>
              <a:custGeom>
                <a:avLst/>
                <a:gdLst>
                  <a:gd name="T0" fmla="*/ 1 w 388"/>
                  <a:gd name="T1" fmla="*/ 1 h 66"/>
                  <a:gd name="T2" fmla="*/ 1 w 388"/>
                  <a:gd name="T3" fmla="*/ 1 h 66"/>
                  <a:gd name="T4" fmla="*/ 1 w 388"/>
                  <a:gd name="T5" fmla="*/ 1 h 66"/>
                  <a:gd name="T6" fmla="*/ 0 w 388"/>
                  <a:gd name="T7" fmla="*/ 0 h 66"/>
                  <a:gd name="T8" fmla="*/ 1 w 388"/>
                  <a:gd name="T9" fmla="*/ 1 h 66"/>
                  <a:gd name="T10" fmla="*/ 0 60000 65536"/>
                  <a:gd name="T11" fmla="*/ 0 60000 65536"/>
                  <a:gd name="T12" fmla="*/ 0 60000 65536"/>
                  <a:gd name="T13" fmla="*/ 0 60000 65536"/>
                  <a:gd name="T14" fmla="*/ 0 60000 65536"/>
                  <a:gd name="T15" fmla="*/ 0 w 388"/>
                  <a:gd name="T16" fmla="*/ 0 h 66"/>
                  <a:gd name="T17" fmla="*/ 388 w 388"/>
                  <a:gd name="T18" fmla="*/ 66 h 66"/>
                </a:gdLst>
                <a:ahLst/>
                <a:cxnLst>
                  <a:cxn ang="T10">
                    <a:pos x="T0" y="T1"/>
                  </a:cxn>
                  <a:cxn ang="T11">
                    <a:pos x="T2" y="T3"/>
                  </a:cxn>
                  <a:cxn ang="T12">
                    <a:pos x="T4" y="T5"/>
                  </a:cxn>
                  <a:cxn ang="T13">
                    <a:pos x="T6" y="T7"/>
                  </a:cxn>
                  <a:cxn ang="T14">
                    <a:pos x="T8" y="T9"/>
                  </a:cxn>
                </a:cxnLst>
                <a:rect l="T15" t="T16" r="T17" b="T18"/>
                <a:pathLst>
                  <a:path w="388" h="66">
                    <a:moveTo>
                      <a:pt x="385" y="63"/>
                    </a:moveTo>
                    <a:lnTo>
                      <a:pt x="388" y="66"/>
                    </a:lnTo>
                    <a:lnTo>
                      <a:pt x="3" y="3"/>
                    </a:lnTo>
                    <a:lnTo>
                      <a:pt x="0" y="0"/>
                    </a:lnTo>
                    <a:lnTo>
                      <a:pt x="385" y="63"/>
                    </a:lnTo>
                    <a:close/>
                  </a:path>
                </a:pathLst>
              </a:custGeom>
              <a:solidFill>
                <a:srgbClr val="CA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43" name="Freeform 2037"/>
              <p:cNvSpPr>
                <a:spLocks/>
              </p:cNvSpPr>
              <p:nvPr/>
            </p:nvSpPr>
            <p:spPr bwMode="auto">
              <a:xfrm>
                <a:off x="897" y="1307"/>
                <a:ext cx="195" cy="34"/>
              </a:xfrm>
              <a:custGeom>
                <a:avLst/>
                <a:gdLst>
                  <a:gd name="T0" fmla="*/ 1 w 389"/>
                  <a:gd name="T1" fmla="*/ 1 h 66"/>
                  <a:gd name="T2" fmla="*/ 1 w 389"/>
                  <a:gd name="T3" fmla="*/ 1 h 66"/>
                  <a:gd name="T4" fmla="*/ 1 w 389"/>
                  <a:gd name="T5" fmla="*/ 1 h 66"/>
                  <a:gd name="T6" fmla="*/ 0 w 389"/>
                  <a:gd name="T7" fmla="*/ 0 h 66"/>
                  <a:gd name="T8" fmla="*/ 1 w 389"/>
                  <a:gd name="T9" fmla="*/ 1 h 66"/>
                  <a:gd name="T10" fmla="*/ 0 60000 65536"/>
                  <a:gd name="T11" fmla="*/ 0 60000 65536"/>
                  <a:gd name="T12" fmla="*/ 0 60000 65536"/>
                  <a:gd name="T13" fmla="*/ 0 60000 65536"/>
                  <a:gd name="T14" fmla="*/ 0 60000 65536"/>
                  <a:gd name="T15" fmla="*/ 0 w 389"/>
                  <a:gd name="T16" fmla="*/ 0 h 66"/>
                  <a:gd name="T17" fmla="*/ 389 w 389"/>
                  <a:gd name="T18" fmla="*/ 66 h 66"/>
                </a:gdLst>
                <a:ahLst/>
                <a:cxnLst>
                  <a:cxn ang="T10">
                    <a:pos x="T0" y="T1"/>
                  </a:cxn>
                  <a:cxn ang="T11">
                    <a:pos x="T2" y="T3"/>
                  </a:cxn>
                  <a:cxn ang="T12">
                    <a:pos x="T4" y="T5"/>
                  </a:cxn>
                  <a:cxn ang="T13">
                    <a:pos x="T6" y="T7"/>
                  </a:cxn>
                  <a:cxn ang="T14">
                    <a:pos x="T8" y="T9"/>
                  </a:cxn>
                </a:cxnLst>
                <a:rect l="T15" t="T16" r="T17" b="T18"/>
                <a:pathLst>
                  <a:path w="389" h="66">
                    <a:moveTo>
                      <a:pt x="385" y="63"/>
                    </a:moveTo>
                    <a:lnTo>
                      <a:pt x="389" y="66"/>
                    </a:lnTo>
                    <a:lnTo>
                      <a:pt x="3" y="3"/>
                    </a:lnTo>
                    <a:lnTo>
                      <a:pt x="0" y="0"/>
                    </a:lnTo>
                    <a:lnTo>
                      <a:pt x="385" y="63"/>
                    </a:lnTo>
                    <a:close/>
                  </a:path>
                </a:pathLst>
              </a:custGeom>
              <a:solidFill>
                <a:srgbClr val="C4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44" name="Freeform 2038"/>
              <p:cNvSpPr>
                <a:spLocks/>
              </p:cNvSpPr>
              <p:nvPr/>
            </p:nvSpPr>
            <p:spPr bwMode="auto">
              <a:xfrm>
                <a:off x="899" y="1309"/>
                <a:ext cx="195" cy="33"/>
              </a:xfrm>
              <a:custGeom>
                <a:avLst/>
                <a:gdLst>
                  <a:gd name="T0" fmla="*/ 1 w 389"/>
                  <a:gd name="T1" fmla="*/ 0 h 67"/>
                  <a:gd name="T2" fmla="*/ 1 w 389"/>
                  <a:gd name="T3" fmla="*/ 0 h 67"/>
                  <a:gd name="T4" fmla="*/ 1 w 389"/>
                  <a:gd name="T5" fmla="*/ 0 h 67"/>
                  <a:gd name="T6" fmla="*/ 0 w 389"/>
                  <a:gd name="T7" fmla="*/ 0 h 67"/>
                  <a:gd name="T8" fmla="*/ 1 w 389"/>
                  <a:gd name="T9" fmla="*/ 0 h 67"/>
                  <a:gd name="T10" fmla="*/ 0 60000 65536"/>
                  <a:gd name="T11" fmla="*/ 0 60000 65536"/>
                  <a:gd name="T12" fmla="*/ 0 60000 65536"/>
                  <a:gd name="T13" fmla="*/ 0 60000 65536"/>
                  <a:gd name="T14" fmla="*/ 0 60000 65536"/>
                  <a:gd name="T15" fmla="*/ 0 w 389"/>
                  <a:gd name="T16" fmla="*/ 0 h 67"/>
                  <a:gd name="T17" fmla="*/ 389 w 389"/>
                  <a:gd name="T18" fmla="*/ 67 h 67"/>
                </a:gdLst>
                <a:ahLst/>
                <a:cxnLst>
                  <a:cxn ang="T10">
                    <a:pos x="T0" y="T1"/>
                  </a:cxn>
                  <a:cxn ang="T11">
                    <a:pos x="T2" y="T3"/>
                  </a:cxn>
                  <a:cxn ang="T12">
                    <a:pos x="T4" y="T5"/>
                  </a:cxn>
                  <a:cxn ang="T13">
                    <a:pos x="T6" y="T7"/>
                  </a:cxn>
                  <a:cxn ang="T14">
                    <a:pos x="T8" y="T9"/>
                  </a:cxn>
                </a:cxnLst>
                <a:rect l="T15" t="T16" r="T17" b="T18"/>
                <a:pathLst>
                  <a:path w="389" h="67">
                    <a:moveTo>
                      <a:pt x="386" y="63"/>
                    </a:moveTo>
                    <a:lnTo>
                      <a:pt x="389" y="67"/>
                    </a:lnTo>
                    <a:lnTo>
                      <a:pt x="4" y="5"/>
                    </a:lnTo>
                    <a:lnTo>
                      <a:pt x="0" y="0"/>
                    </a:lnTo>
                    <a:lnTo>
                      <a:pt x="386" y="63"/>
                    </a:lnTo>
                    <a:close/>
                  </a:path>
                </a:pathLst>
              </a:custGeom>
              <a:solidFill>
                <a:srgbClr val="BE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45" name="Freeform 2039"/>
              <p:cNvSpPr>
                <a:spLocks/>
              </p:cNvSpPr>
              <p:nvPr/>
            </p:nvSpPr>
            <p:spPr bwMode="auto">
              <a:xfrm>
                <a:off x="901" y="1312"/>
                <a:ext cx="198" cy="34"/>
              </a:xfrm>
              <a:custGeom>
                <a:avLst/>
                <a:gdLst>
                  <a:gd name="T0" fmla="*/ 0 w 397"/>
                  <a:gd name="T1" fmla="*/ 0 h 70"/>
                  <a:gd name="T2" fmla="*/ 0 w 397"/>
                  <a:gd name="T3" fmla="*/ 0 h 70"/>
                  <a:gd name="T4" fmla="*/ 0 w 397"/>
                  <a:gd name="T5" fmla="*/ 0 h 70"/>
                  <a:gd name="T6" fmla="*/ 0 w 397"/>
                  <a:gd name="T7" fmla="*/ 0 h 70"/>
                  <a:gd name="T8" fmla="*/ 0 w 397"/>
                  <a:gd name="T9" fmla="*/ 0 h 70"/>
                  <a:gd name="T10" fmla="*/ 0 60000 65536"/>
                  <a:gd name="T11" fmla="*/ 0 60000 65536"/>
                  <a:gd name="T12" fmla="*/ 0 60000 65536"/>
                  <a:gd name="T13" fmla="*/ 0 60000 65536"/>
                  <a:gd name="T14" fmla="*/ 0 60000 65536"/>
                  <a:gd name="T15" fmla="*/ 0 w 397"/>
                  <a:gd name="T16" fmla="*/ 0 h 70"/>
                  <a:gd name="T17" fmla="*/ 397 w 397"/>
                  <a:gd name="T18" fmla="*/ 70 h 70"/>
                </a:gdLst>
                <a:ahLst/>
                <a:cxnLst>
                  <a:cxn ang="T10">
                    <a:pos x="T0" y="T1"/>
                  </a:cxn>
                  <a:cxn ang="T11">
                    <a:pos x="T2" y="T3"/>
                  </a:cxn>
                  <a:cxn ang="T12">
                    <a:pos x="T4" y="T5"/>
                  </a:cxn>
                  <a:cxn ang="T13">
                    <a:pos x="T6" y="T7"/>
                  </a:cxn>
                  <a:cxn ang="T14">
                    <a:pos x="T8" y="T9"/>
                  </a:cxn>
                </a:cxnLst>
                <a:rect l="T15" t="T16" r="T17" b="T18"/>
                <a:pathLst>
                  <a:path w="397" h="70">
                    <a:moveTo>
                      <a:pt x="385" y="62"/>
                    </a:moveTo>
                    <a:lnTo>
                      <a:pt x="397" y="70"/>
                    </a:lnTo>
                    <a:lnTo>
                      <a:pt x="11" y="7"/>
                    </a:lnTo>
                    <a:lnTo>
                      <a:pt x="0" y="0"/>
                    </a:lnTo>
                    <a:lnTo>
                      <a:pt x="385" y="62"/>
                    </a:lnTo>
                    <a:close/>
                  </a:path>
                </a:pathLst>
              </a:custGeom>
              <a:solidFill>
                <a:srgbClr val="B9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46" name="Freeform 2040"/>
              <p:cNvSpPr>
                <a:spLocks/>
              </p:cNvSpPr>
              <p:nvPr/>
            </p:nvSpPr>
            <p:spPr bwMode="auto">
              <a:xfrm>
                <a:off x="901" y="1312"/>
                <a:ext cx="196" cy="32"/>
              </a:xfrm>
              <a:custGeom>
                <a:avLst/>
                <a:gdLst>
                  <a:gd name="T0" fmla="*/ 1 w 392"/>
                  <a:gd name="T1" fmla="*/ 0 h 65"/>
                  <a:gd name="T2" fmla="*/ 1 w 392"/>
                  <a:gd name="T3" fmla="*/ 0 h 65"/>
                  <a:gd name="T4" fmla="*/ 1 w 392"/>
                  <a:gd name="T5" fmla="*/ 0 h 65"/>
                  <a:gd name="T6" fmla="*/ 0 w 392"/>
                  <a:gd name="T7" fmla="*/ 0 h 65"/>
                  <a:gd name="T8" fmla="*/ 1 w 392"/>
                  <a:gd name="T9" fmla="*/ 0 h 65"/>
                  <a:gd name="T10" fmla="*/ 0 60000 65536"/>
                  <a:gd name="T11" fmla="*/ 0 60000 65536"/>
                  <a:gd name="T12" fmla="*/ 0 60000 65536"/>
                  <a:gd name="T13" fmla="*/ 0 60000 65536"/>
                  <a:gd name="T14" fmla="*/ 0 60000 65536"/>
                  <a:gd name="T15" fmla="*/ 0 w 392"/>
                  <a:gd name="T16" fmla="*/ 0 h 65"/>
                  <a:gd name="T17" fmla="*/ 392 w 392"/>
                  <a:gd name="T18" fmla="*/ 65 h 65"/>
                </a:gdLst>
                <a:ahLst/>
                <a:cxnLst>
                  <a:cxn ang="T10">
                    <a:pos x="T0" y="T1"/>
                  </a:cxn>
                  <a:cxn ang="T11">
                    <a:pos x="T2" y="T3"/>
                  </a:cxn>
                  <a:cxn ang="T12">
                    <a:pos x="T4" y="T5"/>
                  </a:cxn>
                  <a:cxn ang="T13">
                    <a:pos x="T6" y="T7"/>
                  </a:cxn>
                  <a:cxn ang="T14">
                    <a:pos x="T8" y="T9"/>
                  </a:cxn>
                </a:cxnLst>
                <a:rect l="T15" t="T16" r="T17" b="T18"/>
                <a:pathLst>
                  <a:path w="392" h="65">
                    <a:moveTo>
                      <a:pt x="385" y="62"/>
                    </a:moveTo>
                    <a:lnTo>
                      <a:pt x="392" y="65"/>
                    </a:lnTo>
                    <a:lnTo>
                      <a:pt x="6" y="3"/>
                    </a:lnTo>
                    <a:lnTo>
                      <a:pt x="0" y="0"/>
                    </a:lnTo>
                    <a:lnTo>
                      <a:pt x="385" y="62"/>
                    </a:lnTo>
                    <a:close/>
                  </a:path>
                </a:pathLst>
              </a:custGeom>
              <a:solidFill>
                <a:srgbClr val="B9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47" name="Freeform 2041"/>
              <p:cNvSpPr>
                <a:spLocks/>
              </p:cNvSpPr>
              <p:nvPr/>
            </p:nvSpPr>
            <p:spPr bwMode="auto">
              <a:xfrm>
                <a:off x="904" y="1313"/>
                <a:ext cx="195" cy="33"/>
              </a:xfrm>
              <a:custGeom>
                <a:avLst/>
                <a:gdLst>
                  <a:gd name="T0" fmla="*/ 0 w 391"/>
                  <a:gd name="T1" fmla="*/ 0 h 67"/>
                  <a:gd name="T2" fmla="*/ 0 w 391"/>
                  <a:gd name="T3" fmla="*/ 0 h 67"/>
                  <a:gd name="T4" fmla="*/ 0 w 391"/>
                  <a:gd name="T5" fmla="*/ 0 h 67"/>
                  <a:gd name="T6" fmla="*/ 0 w 391"/>
                  <a:gd name="T7" fmla="*/ 0 h 67"/>
                  <a:gd name="T8" fmla="*/ 0 w 391"/>
                  <a:gd name="T9" fmla="*/ 0 h 67"/>
                  <a:gd name="T10" fmla="*/ 0 60000 65536"/>
                  <a:gd name="T11" fmla="*/ 0 60000 65536"/>
                  <a:gd name="T12" fmla="*/ 0 60000 65536"/>
                  <a:gd name="T13" fmla="*/ 0 60000 65536"/>
                  <a:gd name="T14" fmla="*/ 0 60000 65536"/>
                  <a:gd name="T15" fmla="*/ 0 w 391"/>
                  <a:gd name="T16" fmla="*/ 0 h 67"/>
                  <a:gd name="T17" fmla="*/ 391 w 391"/>
                  <a:gd name="T18" fmla="*/ 67 h 67"/>
                </a:gdLst>
                <a:ahLst/>
                <a:cxnLst>
                  <a:cxn ang="T10">
                    <a:pos x="T0" y="T1"/>
                  </a:cxn>
                  <a:cxn ang="T11">
                    <a:pos x="T2" y="T3"/>
                  </a:cxn>
                  <a:cxn ang="T12">
                    <a:pos x="T4" y="T5"/>
                  </a:cxn>
                  <a:cxn ang="T13">
                    <a:pos x="T6" y="T7"/>
                  </a:cxn>
                  <a:cxn ang="T14">
                    <a:pos x="T8" y="T9"/>
                  </a:cxn>
                </a:cxnLst>
                <a:rect l="T15" t="T16" r="T17" b="T18"/>
                <a:pathLst>
                  <a:path w="391" h="67">
                    <a:moveTo>
                      <a:pt x="386" y="62"/>
                    </a:moveTo>
                    <a:lnTo>
                      <a:pt x="391" y="67"/>
                    </a:lnTo>
                    <a:lnTo>
                      <a:pt x="5" y="4"/>
                    </a:lnTo>
                    <a:lnTo>
                      <a:pt x="0" y="0"/>
                    </a:lnTo>
                    <a:lnTo>
                      <a:pt x="386" y="62"/>
                    </a:lnTo>
                    <a:close/>
                  </a:path>
                </a:pathLst>
              </a:custGeom>
              <a:solidFill>
                <a:srgbClr val="AF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48" name="Freeform 2042"/>
              <p:cNvSpPr>
                <a:spLocks/>
              </p:cNvSpPr>
              <p:nvPr/>
            </p:nvSpPr>
            <p:spPr bwMode="auto">
              <a:xfrm>
                <a:off x="907" y="1315"/>
                <a:ext cx="199" cy="33"/>
              </a:xfrm>
              <a:custGeom>
                <a:avLst/>
                <a:gdLst>
                  <a:gd name="T0" fmla="*/ 0 w 399"/>
                  <a:gd name="T1" fmla="*/ 1 h 66"/>
                  <a:gd name="T2" fmla="*/ 0 w 399"/>
                  <a:gd name="T3" fmla="*/ 1 h 66"/>
                  <a:gd name="T4" fmla="*/ 0 w 399"/>
                  <a:gd name="T5" fmla="*/ 1 h 66"/>
                  <a:gd name="T6" fmla="*/ 0 w 399"/>
                  <a:gd name="T7" fmla="*/ 0 h 66"/>
                  <a:gd name="T8" fmla="*/ 0 w 399"/>
                  <a:gd name="T9" fmla="*/ 1 h 66"/>
                  <a:gd name="T10" fmla="*/ 0 60000 65536"/>
                  <a:gd name="T11" fmla="*/ 0 60000 65536"/>
                  <a:gd name="T12" fmla="*/ 0 60000 65536"/>
                  <a:gd name="T13" fmla="*/ 0 60000 65536"/>
                  <a:gd name="T14" fmla="*/ 0 60000 65536"/>
                  <a:gd name="T15" fmla="*/ 0 w 399"/>
                  <a:gd name="T16" fmla="*/ 0 h 66"/>
                  <a:gd name="T17" fmla="*/ 399 w 399"/>
                  <a:gd name="T18" fmla="*/ 66 h 66"/>
                </a:gdLst>
                <a:ahLst/>
                <a:cxnLst>
                  <a:cxn ang="T10">
                    <a:pos x="T0" y="T1"/>
                  </a:cxn>
                  <a:cxn ang="T11">
                    <a:pos x="T2" y="T3"/>
                  </a:cxn>
                  <a:cxn ang="T12">
                    <a:pos x="T4" y="T5"/>
                  </a:cxn>
                  <a:cxn ang="T13">
                    <a:pos x="T6" y="T7"/>
                  </a:cxn>
                  <a:cxn ang="T14">
                    <a:pos x="T8" y="T9"/>
                  </a:cxn>
                </a:cxnLst>
                <a:rect l="T15" t="T16" r="T17" b="T18"/>
                <a:pathLst>
                  <a:path w="399" h="66">
                    <a:moveTo>
                      <a:pt x="386" y="63"/>
                    </a:moveTo>
                    <a:lnTo>
                      <a:pt x="399" y="66"/>
                    </a:lnTo>
                    <a:lnTo>
                      <a:pt x="13" y="3"/>
                    </a:lnTo>
                    <a:lnTo>
                      <a:pt x="0" y="0"/>
                    </a:lnTo>
                    <a:lnTo>
                      <a:pt x="386" y="63"/>
                    </a:lnTo>
                    <a:close/>
                  </a:path>
                </a:pathLst>
              </a:custGeom>
              <a:solidFill>
                <a:srgbClr val="A65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49" name="Freeform 2043"/>
              <p:cNvSpPr>
                <a:spLocks/>
              </p:cNvSpPr>
              <p:nvPr/>
            </p:nvSpPr>
            <p:spPr bwMode="auto">
              <a:xfrm>
                <a:off x="920" y="1220"/>
                <a:ext cx="199" cy="28"/>
              </a:xfrm>
              <a:custGeom>
                <a:avLst/>
                <a:gdLst>
                  <a:gd name="T0" fmla="*/ 0 w 399"/>
                  <a:gd name="T1" fmla="*/ 1 h 55"/>
                  <a:gd name="T2" fmla="*/ 0 w 399"/>
                  <a:gd name="T3" fmla="*/ 1 h 55"/>
                  <a:gd name="T4" fmla="*/ 0 w 399"/>
                  <a:gd name="T5" fmla="*/ 0 h 55"/>
                  <a:gd name="T6" fmla="*/ 0 w 399"/>
                  <a:gd name="T7" fmla="*/ 1 h 55"/>
                  <a:gd name="T8" fmla="*/ 0 w 399"/>
                  <a:gd name="T9" fmla="*/ 1 h 55"/>
                  <a:gd name="T10" fmla="*/ 0 60000 65536"/>
                  <a:gd name="T11" fmla="*/ 0 60000 65536"/>
                  <a:gd name="T12" fmla="*/ 0 60000 65536"/>
                  <a:gd name="T13" fmla="*/ 0 60000 65536"/>
                  <a:gd name="T14" fmla="*/ 0 60000 65536"/>
                  <a:gd name="T15" fmla="*/ 0 w 399"/>
                  <a:gd name="T16" fmla="*/ 0 h 55"/>
                  <a:gd name="T17" fmla="*/ 399 w 399"/>
                  <a:gd name="T18" fmla="*/ 55 h 55"/>
                </a:gdLst>
                <a:ahLst/>
                <a:cxnLst>
                  <a:cxn ang="T10">
                    <a:pos x="T0" y="T1"/>
                  </a:cxn>
                  <a:cxn ang="T11">
                    <a:pos x="T2" y="T3"/>
                  </a:cxn>
                  <a:cxn ang="T12">
                    <a:pos x="T4" y="T5"/>
                  </a:cxn>
                  <a:cxn ang="T13">
                    <a:pos x="T6" y="T7"/>
                  </a:cxn>
                  <a:cxn ang="T14">
                    <a:pos x="T8" y="T9"/>
                  </a:cxn>
                </a:cxnLst>
                <a:rect l="T15" t="T16" r="T17" b="T18"/>
                <a:pathLst>
                  <a:path w="399" h="55">
                    <a:moveTo>
                      <a:pt x="399" y="55"/>
                    </a:moveTo>
                    <a:lnTo>
                      <a:pt x="385" y="55"/>
                    </a:lnTo>
                    <a:lnTo>
                      <a:pt x="0" y="0"/>
                    </a:lnTo>
                    <a:lnTo>
                      <a:pt x="13" y="2"/>
                    </a:lnTo>
                    <a:lnTo>
                      <a:pt x="399" y="55"/>
                    </a:lnTo>
                    <a:close/>
                  </a:path>
                </a:pathLst>
              </a:custGeom>
              <a:solidFill>
                <a:srgbClr val="723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650" name="Freeform 2044"/>
              <p:cNvSpPr>
                <a:spLocks/>
              </p:cNvSpPr>
              <p:nvPr/>
            </p:nvSpPr>
            <p:spPr bwMode="auto">
              <a:xfrm>
                <a:off x="1079" y="1248"/>
                <a:ext cx="67" cy="100"/>
              </a:xfrm>
              <a:custGeom>
                <a:avLst/>
                <a:gdLst>
                  <a:gd name="T0" fmla="*/ 1 w 133"/>
                  <a:gd name="T1" fmla="*/ 0 h 201"/>
                  <a:gd name="T2" fmla="*/ 1 w 133"/>
                  <a:gd name="T3" fmla="*/ 0 h 201"/>
                  <a:gd name="T4" fmla="*/ 1 w 133"/>
                  <a:gd name="T5" fmla="*/ 0 h 201"/>
                  <a:gd name="T6" fmla="*/ 1 w 133"/>
                  <a:gd name="T7" fmla="*/ 0 h 201"/>
                  <a:gd name="T8" fmla="*/ 1 w 133"/>
                  <a:gd name="T9" fmla="*/ 0 h 201"/>
                  <a:gd name="T10" fmla="*/ 1 w 133"/>
                  <a:gd name="T11" fmla="*/ 0 h 201"/>
                  <a:gd name="T12" fmla="*/ 1 w 133"/>
                  <a:gd name="T13" fmla="*/ 0 h 201"/>
                  <a:gd name="T14" fmla="*/ 0 w 133"/>
                  <a:gd name="T15" fmla="*/ 0 h 201"/>
                  <a:gd name="T16" fmla="*/ 0 w 133"/>
                  <a:gd name="T17" fmla="*/ 0 h 201"/>
                  <a:gd name="T18" fmla="*/ 0 w 133"/>
                  <a:gd name="T19" fmla="*/ 0 h 201"/>
                  <a:gd name="T20" fmla="*/ 1 w 133"/>
                  <a:gd name="T21" fmla="*/ 0 h 201"/>
                  <a:gd name="T22" fmla="*/ 1 w 133"/>
                  <a:gd name="T23" fmla="*/ 0 h 201"/>
                  <a:gd name="T24" fmla="*/ 1 w 133"/>
                  <a:gd name="T25" fmla="*/ 0 h 201"/>
                  <a:gd name="T26" fmla="*/ 1 w 133"/>
                  <a:gd name="T27" fmla="*/ 0 h 201"/>
                  <a:gd name="T28" fmla="*/ 1 w 133"/>
                  <a:gd name="T29" fmla="*/ 0 h 201"/>
                  <a:gd name="T30" fmla="*/ 1 w 133"/>
                  <a:gd name="T31" fmla="*/ 0 h 201"/>
                  <a:gd name="T32" fmla="*/ 1 w 133"/>
                  <a:gd name="T33" fmla="*/ 0 h 201"/>
                  <a:gd name="T34" fmla="*/ 1 w 133"/>
                  <a:gd name="T35" fmla="*/ 0 h 201"/>
                  <a:gd name="T36" fmla="*/ 1 w 133"/>
                  <a:gd name="T37" fmla="*/ 0 h 201"/>
                  <a:gd name="T38" fmla="*/ 1 w 133"/>
                  <a:gd name="T39" fmla="*/ 0 h 201"/>
                  <a:gd name="T40" fmla="*/ 1 w 133"/>
                  <a:gd name="T41" fmla="*/ 0 h 201"/>
                  <a:gd name="T42" fmla="*/ 1 w 133"/>
                  <a:gd name="T43" fmla="*/ 0 h 201"/>
                  <a:gd name="T44" fmla="*/ 1 w 133"/>
                  <a:gd name="T45" fmla="*/ 0 h 201"/>
                  <a:gd name="T46" fmla="*/ 1 w 133"/>
                  <a:gd name="T47" fmla="*/ 0 h 201"/>
                  <a:gd name="T48" fmla="*/ 1 w 133"/>
                  <a:gd name="T49" fmla="*/ 0 h 201"/>
                  <a:gd name="T50" fmla="*/ 1 w 133"/>
                  <a:gd name="T51" fmla="*/ 0 h 201"/>
                  <a:gd name="T52" fmla="*/ 1 w 133"/>
                  <a:gd name="T53" fmla="*/ 0 h 201"/>
                  <a:gd name="T54" fmla="*/ 1 w 133"/>
                  <a:gd name="T55" fmla="*/ 0 h 201"/>
                  <a:gd name="T56" fmla="*/ 1 w 133"/>
                  <a:gd name="T57" fmla="*/ 0 h 201"/>
                  <a:gd name="T58" fmla="*/ 1 w 133"/>
                  <a:gd name="T59" fmla="*/ 0 h 201"/>
                  <a:gd name="T60" fmla="*/ 1 w 133"/>
                  <a:gd name="T61" fmla="*/ 0 h 201"/>
                  <a:gd name="T62" fmla="*/ 1 w 133"/>
                  <a:gd name="T63" fmla="*/ 0 h 201"/>
                  <a:gd name="T64" fmla="*/ 1 w 133"/>
                  <a:gd name="T65" fmla="*/ 0 h 2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
                  <a:gd name="T100" fmla="*/ 0 h 201"/>
                  <a:gd name="T101" fmla="*/ 133 w 133"/>
                  <a:gd name="T102" fmla="*/ 201 h 2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 h="201">
                    <a:moveTo>
                      <a:pt x="66" y="0"/>
                    </a:moveTo>
                    <a:lnTo>
                      <a:pt x="53" y="4"/>
                    </a:lnTo>
                    <a:lnTo>
                      <a:pt x="40" y="12"/>
                    </a:lnTo>
                    <a:lnTo>
                      <a:pt x="28" y="22"/>
                    </a:lnTo>
                    <a:lnTo>
                      <a:pt x="18" y="37"/>
                    </a:lnTo>
                    <a:lnTo>
                      <a:pt x="10" y="52"/>
                    </a:lnTo>
                    <a:lnTo>
                      <a:pt x="5" y="70"/>
                    </a:lnTo>
                    <a:lnTo>
                      <a:pt x="0" y="90"/>
                    </a:lnTo>
                    <a:lnTo>
                      <a:pt x="0" y="110"/>
                    </a:lnTo>
                    <a:lnTo>
                      <a:pt x="0" y="130"/>
                    </a:lnTo>
                    <a:lnTo>
                      <a:pt x="5" y="150"/>
                    </a:lnTo>
                    <a:lnTo>
                      <a:pt x="10" y="165"/>
                    </a:lnTo>
                    <a:lnTo>
                      <a:pt x="18" y="180"/>
                    </a:lnTo>
                    <a:lnTo>
                      <a:pt x="28" y="190"/>
                    </a:lnTo>
                    <a:lnTo>
                      <a:pt x="40" y="198"/>
                    </a:lnTo>
                    <a:lnTo>
                      <a:pt x="53" y="201"/>
                    </a:lnTo>
                    <a:lnTo>
                      <a:pt x="66" y="201"/>
                    </a:lnTo>
                    <a:lnTo>
                      <a:pt x="80" y="198"/>
                    </a:lnTo>
                    <a:lnTo>
                      <a:pt x="93" y="190"/>
                    </a:lnTo>
                    <a:lnTo>
                      <a:pt x="103" y="178"/>
                    </a:lnTo>
                    <a:lnTo>
                      <a:pt x="113" y="165"/>
                    </a:lnTo>
                    <a:lnTo>
                      <a:pt x="121" y="148"/>
                    </a:lnTo>
                    <a:lnTo>
                      <a:pt x="128" y="131"/>
                    </a:lnTo>
                    <a:lnTo>
                      <a:pt x="131" y="112"/>
                    </a:lnTo>
                    <a:lnTo>
                      <a:pt x="133" y="92"/>
                    </a:lnTo>
                    <a:lnTo>
                      <a:pt x="131" y="72"/>
                    </a:lnTo>
                    <a:lnTo>
                      <a:pt x="128" y="53"/>
                    </a:lnTo>
                    <a:lnTo>
                      <a:pt x="121" y="37"/>
                    </a:lnTo>
                    <a:lnTo>
                      <a:pt x="113" y="23"/>
                    </a:lnTo>
                    <a:lnTo>
                      <a:pt x="103" y="12"/>
                    </a:lnTo>
                    <a:lnTo>
                      <a:pt x="93" y="5"/>
                    </a:lnTo>
                    <a:lnTo>
                      <a:pt x="80" y="0"/>
                    </a:lnTo>
                    <a:lnTo>
                      <a:pt x="66" y="0"/>
                    </a:lnTo>
                    <a:close/>
                  </a:path>
                </a:pathLst>
              </a:custGeom>
              <a:solidFill>
                <a:srgbClr val="7AB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grpSp>
          <p:nvGrpSpPr>
            <p:cNvPr id="46112" name="Group 2045"/>
            <p:cNvGrpSpPr>
              <a:grpSpLocks/>
            </p:cNvGrpSpPr>
            <p:nvPr/>
          </p:nvGrpSpPr>
          <p:grpSpPr bwMode="auto">
            <a:xfrm>
              <a:off x="973" y="1205"/>
              <a:ext cx="776" cy="284"/>
              <a:chOff x="973" y="1205"/>
              <a:chExt cx="776" cy="284"/>
            </a:xfrm>
          </p:grpSpPr>
          <p:sp>
            <p:nvSpPr>
              <p:cNvPr id="47514" name="Freeform 2046"/>
              <p:cNvSpPr>
                <a:spLocks/>
              </p:cNvSpPr>
              <p:nvPr/>
            </p:nvSpPr>
            <p:spPr bwMode="auto">
              <a:xfrm>
                <a:off x="989" y="1214"/>
                <a:ext cx="659" cy="93"/>
              </a:xfrm>
              <a:custGeom>
                <a:avLst/>
                <a:gdLst>
                  <a:gd name="T0" fmla="*/ 3 w 1317"/>
                  <a:gd name="T1" fmla="*/ 0 h 188"/>
                  <a:gd name="T2" fmla="*/ 3 w 1317"/>
                  <a:gd name="T3" fmla="*/ 0 h 188"/>
                  <a:gd name="T4" fmla="*/ 0 w 1317"/>
                  <a:gd name="T5" fmla="*/ 0 h 188"/>
                  <a:gd name="T6" fmla="*/ 1 w 1317"/>
                  <a:gd name="T7" fmla="*/ 0 h 188"/>
                  <a:gd name="T8" fmla="*/ 3 w 1317"/>
                  <a:gd name="T9" fmla="*/ 0 h 188"/>
                  <a:gd name="T10" fmla="*/ 0 60000 65536"/>
                  <a:gd name="T11" fmla="*/ 0 60000 65536"/>
                  <a:gd name="T12" fmla="*/ 0 60000 65536"/>
                  <a:gd name="T13" fmla="*/ 0 60000 65536"/>
                  <a:gd name="T14" fmla="*/ 0 60000 65536"/>
                  <a:gd name="T15" fmla="*/ 0 w 1317"/>
                  <a:gd name="T16" fmla="*/ 0 h 188"/>
                  <a:gd name="T17" fmla="*/ 1317 w 1317"/>
                  <a:gd name="T18" fmla="*/ 188 h 188"/>
                </a:gdLst>
                <a:ahLst/>
                <a:cxnLst>
                  <a:cxn ang="T10">
                    <a:pos x="T0" y="T1"/>
                  </a:cxn>
                  <a:cxn ang="T11">
                    <a:pos x="T2" y="T3"/>
                  </a:cxn>
                  <a:cxn ang="T12">
                    <a:pos x="T4" y="T5"/>
                  </a:cxn>
                  <a:cxn ang="T13">
                    <a:pos x="T6" y="T7"/>
                  </a:cxn>
                  <a:cxn ang="T14">
                    <a:pos x="T8" y="T9"/>
                  </a:cxn>
                </a:cxnLst>
                <a:rect l="T15" t="T16" r="T17" b="T18"/>
                <a:pathLst>
                  <a:path w="1317" h="188">
                    <a:moveTo>
                      <a:pt x="1317" y="186"/>
                    </a:moveTo>
                    <a:lnTo>
                      <a:pt x="1309" y="188"/>
                    </a:lnTo>
                    <a:lnTo>
                      <a:pt x="0" y="2"/>
                    </a:lnTo>
                    <a:lnTo>
                      <a:pt x="8" y="0"/>
                    </a:lnTo>
                    <a:lnTo>
                      <a:pt x="1317" y="186"/>
                    </a:lnTo>
                    <a:close/>
                  </a:path>
                </a:pathLst>
              </a:custGeom>
              <a:solidFill>
                <a:srgbClr val="84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15" name="Freeform 2047"/>
              <p:cNvSpPr>
                <a:spLocks/>
              </p:cNvSpPr>
              <p:nvPr/>
            </p:nvSpPr>
            <p:spPr bwMode="auto">
              <a:xfrm>
                <a:off x="985" y="1214"/>
                <a:ext cx="659" cy="96"/>
              </a:xfrm>
              <a:custGeom>
                <a:avLst/>
                <a:gdLst>
                  <a:gd name="T0" fmla="*/ 3 w 1316"/>
                  <a:gd name="T1" fmla="*/ 1 h 191"/>
                  <a:gd name="T2" fmla="*/ 3 w 1316"/>
                  <a:gd name="T3" fmla="*/ 1 h 191"/>
                  <a:gd name="T4" fmla="*/ 0 w 1316"/>
                  <a:gd name="T5" fmla="*/ 1 h 191"/>
                  <a:gd name="T6" fmla="*/ 1 w 1316"/>
                  <a:gd name="T7" fmla="*/ 0 h 191"/>
                  <a:gd name="T8" fmla="*/ 3 w 1316"/>
                  <a:gd name="T9" fmla="*/ 1 h 191"/>
                  <a:gd name="T10" fmla="*/ 0 60000 65536"/>
                  <a:gd name="T11" fmla="*/ 0 60000 65536"/>
                  <a:gd name="T12" fmla="*/ 0 60000 65536"/>
                  <a:gd name="T13" fmla="*/ 0 60000 65536"/>
                  <a:gd name="T14" fmla="*/ 0 60000 65536"/>
                  <a:gd name="T15" fmla="*/ 0 w 1316"/>
                  <a:gd name="T16" fmla="*/ 0 h 191"/>
                  <a:gd name="T17" fmla="*/ 1316 w 1316"/>
                  <a:gd name="T18" fmla="*/ 191 h 191"/>
                </a:gdLst>
                <a:ahLst/>
                <a:cxnLst>
                  <a:cxn ang="T10">
                    <a:pos x="T0" y="T1"/>
                  </a:cxn>
                  <a:cxn ang="T11">
                    <a:pos x="T2" y="T3"/>
                  </a:cxn>
                  <a:cxn ang="T12">
                    <a:pos x="T4" y="T5"/>
                  </a:cxn>
                  <a:cxn ang="T13">
                    <a:pos x="T6" y="T7"/>
                  </a:cxn>
                  <a:cxn ang="T14">
                    <a:pos x="T8" y="T9"/>
                  </a:cxn>
                </a:cxnLst>
                <a:rect l="T15" t="T16" r="T17" b="T18"/>
                <a:pathLst>
                  <a:path w="1316" h="191">
                    <a:moveTo>
                      <a:pt x="1316" y="186"/>
                    </a:moveTo>
                    <a:lnTo>
                      <a:pt x="1308" y="191"/>
                    </a:lnTo>
                    <a:lnTo>
                      <a:pt x="0" y="3"/>
                    </a:lnTo>
                    <a:lnTo>
                      <a:pt x="7" y="0"/>
                    </a:lnTo>
                    <a:lnTo>
                      <a:pt x="1316" y="186"/>
                    </a:lnTo>
                    <a:close/>
                  </a:path>
                </a:pathLst>
              </a:custGeom>
              <a:solidFill>
                <a:srgbClr val="904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16" name="Freeform 2048"/>
              <p:cNvSpPr>
                <a:spLocks/>
              </p:cNvSpPr>
              <p:nvPr/>
            </p:nvSpPr>
            <p:spPr bwMode="auto">
              <a:xfrm>
                <a:off x="987" y="1214"/>
                <a:ext cx="657" cy="94"/>
              </a:xfrm>
              <a:custGeom>
                <a:avLst/>
                <a:gdLst>
                  <a:gd name="T0" fmla="*/ 3 w 1313"/>
                  <a:gd name="T1" fmla="*/ 1 h 188"/>
                  <a:gd name="T2" fmla="*/ 3 w 1313"/>
                  <a:gd name="T3" fmla="*/ 1 h 188"/>
                  <a:gd name="T4" fmla="*/ 0 w 1313"/>
                  <a:gd name="T5" fmla="*/ 1 h 188"/>
                  <a:gd name="T6" fmla="*/ 1 w 1313"/>
                  <a:gd name="T7" fmla="*/ 0 h 188"/>
                  <a:gd name="T8" fmla="*/ 3 w 1313"/>
                  <a:gd name="T9" fmla="*/ 1 h 188"/>
                  <a:gd name="T10" fmla="*/ 0 60000 65536"/>
                  <a:gd name="T11" fmla="*/ 0 60000 65536"/>
                  <a:gd name="T12" fmla="*/ 0 60000 65536"/>
                  <a:gd name="T13" fmla="*/ 0 60000 65536"/>
                  <a:gd name="T14" fmla="*/ 0 60000 65536"/>
                  <a:gd name="T15" fmla="*/ 0 w 1313"/>
                  <a:gd name="T16" fmla="*/ 0 h 188"/>
                  <a:gd name="T17" fmla="*/ 1313 w 1313"/>
                  <a:gd name="T18" fmla="*/ 188 h 188"/>
                </a:gdLst>
                <a:ahLst/>
                <a:cxnLst>
                  <a:cxn ang="T10">
                    <a:pos x="T0" y="T1"/>
                  </a:cxn>
                  <a:cxn ang="T11">
                    <a:pos x="T2" y="T3"/>
                  </a:cxn>
                  <a:cxn ang="T12">
                    <a:pos x="T4" y="T5"/>
                  </a:cxn>
                  <a:cxn ang="T13">
                    <a:pos x="T6" y="T7"/>
                  </a:cxn>
                  <a:cxn ang="T14">
                    <a:pos x="T8" y="T9"/>
                  </a:cxn>
                </a:cxnLst>
                <a:rect l="T15" t="T16" r="T17" b="T18"/>
                <a:pathLst>
                  <a:path w="1313" h="188">
                    <a:moveTo>
                      <a:pt x="1313" y="186"/>
                    </a:moveTo>
                    <a:lnTo>
                      <a:pt x="1310" y="188"/>
                    </a:lnTo>
                    <a:lnTo>
                      <a:pt x="0" y="1"/>
                    </a:lnTo>
                    <a:lnTo>
                      <a:pt x="4" y="0"/>
                    </a:lnTo>
                    <a:lnTo>
                      <a:pt x="1313" y="186"/>
                    </a:lnTo>
                    <a:close/>
                  </a:path>
                </a:pathLst>
              </a:custGeom>
              <a:solidFill>
                <a:srgbClr val="904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17" name="Freeform 2049"/>
              <p:cNvSpPr>
                <a:spLocks/>
              </p:cNvSpPr>
              <p:nvPr/>
            </p:nvSpPr>
            <p:spPr bwMode="auto">
              <a:xfrm>
                <a:off x="985" y="1215"/>
                <a:ext cx="657" cy="95"/>
              </a:xfrm>
              <a:custGeom>
                <a:avLst/>
                <a:gdLst>
                  <a:gd name="T0" fmla="*/ 3 w 1313"/>
                  <a:gd name="T1" fmla="*/ 1 h 190"/>
                  <a:gd name="T2" fmla="*/ 3 w 1313"/>
                  <a:gd name="T3" fmla="*/ 1 h 190"/>
                  <a:gd name="T4" fmla="*/ 0 w 1313"/>
                  <a:gd name="T5" fmla="*/ 1 h 190"/>
                  <a:gd name="T6" fmla="*/ 1 w 1313"/>
                  <a:gd name="T7" fmla="*/ 0 h 190"/>
                  <a:gd name="T8" fmla="*/ 3 w 1313"/>
                  <a:gd name="T9" fmla="*/ 1 h 190"/>
                  <a:gd name="T10" fmla="*/ 0 60000 65536"/>
                  <a:gd name="T11" fmla="*/ 0 60000 65536"/>
                  <a:gd name="T12" fmla="*/ 0 60000 65536"/>
                  <a:gd name="T13" fmla="*/ 0 60000 65536"/>
                  <a:gd name="T14" fmla="*/ 0 60000 65536"/>
                  <a:gd name="T15" fmla="*/ 0 w 1313"/>
                  <a:gd name="T16" fmla="*/ 0 h 190"/>
                  <a:gd name="T17" fmla="*/ 1313 w 1313"/>
                  <a:gd name="T18" fmla="*/ 190 h 190"/>
                </a:gdLst>
                <a:ahLst/>
                <a:cxnLst>
                  <a:cxn ang="T10">
                    <a:pos x="T0" y="T1"/>
                  </a:cxn>
                  <a:cxn ang="T11">
                    <a:pos x="T2" y="T3"/>
                  </a:cxn>
                  <a:cxn ang="T12">
                    <a:pos x="T4" y="T5"/>
                  </a:cxn>
                  <a:cxn ang="T13">
                    <a:pos x="T6" y="T7"/>
                  </a:cxn>
                  <a:cxn ang="T14">
                    <a:pos x="T8" y="T9"/>
                  </a:cxn>
                </a:cxnLst>
                <a:rect l="T15" t="T16" r="T17" b="T18"/>
                <a:pathLst>
                  <a:path w="1313" h="190">
                    <a:moveTo>
                      <a:pt x="1313" y="187"/>
                    </a:moveTo>
                    <a:lnTo>
                      <a:pt x="1308" y="190"/>
                    </a:lnTo>
                    <a:lnTo>
                      <a:pt x="0" y="2"/>
                    </a:lnTo>
                    <a:lnTo>
                      <a:pt x="3" y="0"/>
                    </a:lnTo>
                    <a:lnTo>
                      <a:pt x="1313" y="187"/>
                    </a:lnTo>
                    <a:close/>
                  </a:path>
                </a:pathLst>
              </a:custGeom>
              <a:solidFill>
                <a:srgbClr val="9A4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18" name="Freeform 2050"/>
              <p:cNvSpPr>
                <a:spLocks/>
              </p:cNvSpPr>
              <p:nvPr/>
            </p:nvSpPr>
            <p:spPr bwMode="auto">
              <a:xfrm>
                <a:off x="982" y="1216"/>
                <a:ext cx="657" cy="97"/>
              </a:xfrm>
              <a:custGeom>
                <a:avLst/>
                <a:gdLst>
                  <a:gd name="T0" fmla="*/ 2 w 1315"/>
                  <a:gd name="T1" fmla="*/ 1 h 194"/>
                  <a:gd name="T2" fmla="*/ 2 w 1315"/>
                  <a:gd name="T3" fmla="*/ 1 h 194"/>
                  <a:gd name="T4" fmla="*/ 0 w 1315"/>
                  <a:gd name="T5" fmla="*/ 1 h 194"/>
                  <a:gd name="T6" fmla="*/ 0 w 1315"/>
                  <a:gd name="T7" fmla="*/ 0 h 194"/>
                  <a:gd name="T8" fmla="*/ 2 w 1315"/>
                  <a:gd name="T9" fmla="*/ 1 h 194"/>
                  <a:gd name="T10" fmla="*/ 0 60000 65536"/>
                  <a:gd name="T11" fmla="*/ 0 60000 65536"/>
                  <a:gd name="T12" fmla="*/ 0 60000 65536"/>
                  <a:gd name="T13" fmla="*/ 0 60000 65536"/>
                  <a:gd name="T14" fmla="*/ 0 60000 65536"/>
                  <a:gd name="T15" fmla="*/ 0 w 1315"/>
                  <a:gd name="T16" fmla="*/ 0 h 194"/>
                  <a:gd name="T17" fmla="*/ 1315 w 1315"/>
                  <a:gd name="T18" fmla="*/ 194 h 194"/>
                </a:gdLst>
                <a:ahLst/>
                <a:cxnLst>
                  <a:cxn ang="T10">
                    <a:pos x="T0" y="T1"/>
                  </a:cxn>
                  <a:cxn ang="T11">
                    <a:pos x="T2" y="T3"/>
                  </a:cxn>
                  <a:cxn ang="T12">
                    <a:pos x="T4" y="T5"/>
                  </a:cxn>
                  <a:cxn ang="T13">
                    <a:pos x="T6" y="T7"/>
                  </a:cxn>
                  <a:cxn ang="T14">
                    <a:pos x="T8" y="T9"/>
                  </a:cxn>
                </a:cxnLst>
                <a:rect l="T15" t="T16" r="T17" b="T18"/>
                <a:pathLst>
                  <a:path w="1315" h="194">
                    <a:moveTo>
                      <a:pt x="1315" y="188"/>
                    </a:moveTo>
                    <a:lnTo>
                      <a:pt x="1308" y="194"/>
                    </a:lnTo>
                    <a:lnTo>
                      <a:pt x="0" y="7"/>
                    </a:lnTo>
                    <a:lnTo>
                      <a:pt x="7" y="0"/>
                    </a:lnTo>
                    <a:lnTo>
                      <a:pt x="1315" y="188"/>
                    </a:lnTo>
                    <a:close/>
                  </a:path>
                </a:pathLst>
              </a:custGeom>
              <a:solidFill>
                <a:srgbClr val="A55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19" name="Freeform 2051"/>
              <p:cNvSpPr>
                <a:spLocks/>
              </p:cNvSpPr>
              <p:nvPr/>
            </p:nvSpPr>
            <p:spPr bwMode="auto">
              <a:xfrm>
                <a:off x="984" y="1216"/>
                <a:ext cx="655" cy="95"/>
              </a:xfrm>
              <a:custGeom>
                <a:avLst/>
                <a:gdLst>
                  <a:gd name="T0" fmla="*/ 2 w 1311"/>
                  <a:gd name="T1" fmla="*/ 1 h 189"/>
                  <a:gd name="T2" fmla="*/ 2 w 1311"/>
                  <a:gd name="T3" fmla="*/ 1 h 189"/>
                  <a:gd name="T4" fmla="*/ 0 w 1311"/>
                  <a:gd name="T5" fmla="*/ 1 h 189"/>
                  <a:gd name="T6" fmla="*/ 0 w 1311"/>
                  <a:gd name="T7" fmla="*/ 0 h 189"/>
                  <a:gd name="T8" fmla="*/ 2 w 1311"/>
                  <a:gd name="T9" fmla="*/ 1 h 189"/>
                  <a:gd name="T10" fmla="*/ 0 60000 65536"/>
                  <a:gd name="T11" fmla="*/ 0 60000 65536"/>
                  <a:gd name="T12" fmla="*/ 0 60000 65536"/>
                  <a:gd name="T13" fmla="*/ 0 60000 65536"/>
                  <a:gd name="T14" fmla="*/ 0 60000 65536"/>
                  <a:gd name="T15" fmla="*/ 0 w 1311"/>
                  <a:gd name="T16" fmla="*/ 0 h 189"/>
                  <a:gd name="T17" fmla="*/ 1311 w 1311"/>
                  <a:gd name="T18" fmla="*/ 189 h 189"/>
                </a:gdLst>
                <a:ahLst/>
                <a:cxnLst>
                  <a:cxn ang="T10">
                    <a:pos x="T0" y="T1"/>
                  </a:cxn>
                  <a:cxn ang="T11">
                    <a:pos x="T2" y="T3"/>
                  </a:cxn>
                  <a:cxn ang="T12">
                    <a:pos x="T4" y="T5"/>
                  </a:cxn>
                  <a:cxn ang="T13">
                    <a:pos x="T6" y="T7"/>
                  </a:cxn>
                  <a:cxn ang="T14">
                    <a:pos x="T8" y="T9"/>
                  </a:cxn>
                </a:cxnLst>
                <a:rect l="T15" t="T16" r="T17" b="T18"/>
                <a:pathLst>
                  <a:path w="1311" h="189">
                    <a:moveTo>
                      <a:pt x="1311" y="188"/>
                    </a:moveTo>
                    <a:lnTo>
                      <a:pt x="1309" y="189"/>
                    </a:lnTo>
                    <a:lnTo>
                      <a:pt x="0" y="3"/>
                    </a:lnTo>
                    <a:lnTo>
                      <a:pt x="3" y="0"/>
                    </a:lnTo>
                    <a:lnTo>
                      <a:pt x="1311" y="188"/>
                    </a:lnTo>
                    <a:close/>
                  </a:path>
                </a:pathLst>
              </a:custGeom>
              <a:solidFill>
                <a:srgbClr val="A55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20" name="Freeform 2052"/>
              <p:cNvSpPr>
                <a:spLocks/>
              </p:cNvSpPr>
              <p:nvPr/>
            </p:nvSpPr>
            <p:spPr bwMode="auto">
              <a:xfrm>
                <a:off x="983" y="1218"/>
                <a:ext cx="656" cy="94"/>
              </a:xfrm>
              <a:custGeom>
                <a:avLst/>
                <a:gdLst>
                  <a:gd name="T0" fmla="*/ 3 w 1311"/>
                  <a:gd name="T1" fmla="*/ 1 h 188"/>
                  <a:gd name="T2" fmla="*/ 3 w 1311"/>
                  <a:gd name="T3" fmla="*/ 1 h 188"/>
                  <a:gd name="T4" fmla="*/ 0 w 1311"/>
                  <a:gd name="T5" fmla="*/ 1 h 188"/>
                  <a:gd name="T6" fmla="*/ 1 w 1311"/>
                  <a:gd name="T7" fmla="*/ 0 h 188"/>
                  <a:gd name="T8" fmla="*/ 3 w 1311"/>
                  <a:gd name="T9" fmla="*/ 1 h 188"/>
                  <a:gd name="T10" fmla="*/ 0 60000 65536"/>
                  <a:gd name="T11" fmla="*/ 0 60000 65536"/>
                  <a:gd name="T12" fmla="*/ 0 60000 65536"/>
                  <a:gd name="T13" fmla="*/ 0 60000 65536"/>
                  <a:gd name="T14" fmla="*/ 0 60000 65536"/>
                  <a:gd name="T15" fmla="*/ 0 w 1311"/>
                  <a:gd name="T16" fmla="*/ 0 h 188"/>
                  <a:gd name="T17" fmla="*/ 1311 w 1311"/>
                  <a:gd name="T18" fmla="*/ 188 h 188"/>
                </a:gdLst>
                <a:ahLst/>
                <a:cxnLst>
                  <a:cxn ang="T10">
                    <a:pos x="T0" y="T1"/>
                  </a:cxn>
                  <a:cxn ang="T11">
                    <a:pos x="T2" y="T3"/>
                  </a:cxn>
                  <a:cxn ang="T12">
                    <a:pos x="T4" y="T5"/>
                  </a:cxn>
                  <a:cxn ang="T13">
                    <a:pos x="T6" y="T7"/>
                  </a:cxn>
                  <a:cxn ang="T14">
                    <a:pos x="T8" y="T9"/>
                  </a:cxn>
                </a:cxnLst>
                <a:rect l="T15" t="T16" r="T17" b="T18"/>
                <a:pathLst>
                  <a:path w="1311" h="188">
                    <a:moveTo>
                      <a:pt x="1311" y="186"/>
                    </a:moveTo>
                    <a:lnTo>
                      <a:pt x="1308" y="188"/>
                    </a:lnTo>
                    <a:lnTo>
                      <a:pt x="0" y="2"/>
                    </a:lnTo>
                    <a:lnTo>
                      <a:pt x="2" y="0"/>
                    </a:lnTo>
                    <a:lnTo>
                      <a:pt x="1311" y="186"/>
                    </a:lnTo>
                    <a:close/>
                  </a:path>
                </a:pathLst>
              </a:custGeom>
              <a:solidFill>
                <a:srgbClr val="AB5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21" name="Freeform 2053"/>
              <p:cNvSpPr>
                <a:spLocks/>
              </p:cNvSpPr>
              <p:nvPr/>
            </p:nvSpPr>
            <p:spPr bwMode="auto">
              <a:xfrm>
                <a:off x="982" y="1219"/>
                <a:ext cx="655" cy="94"/>
              </a:xfrm>
              <a:custGeom>
                <a:avLst/>
                <a:gdLst>
                  <a:gd name="T0" fmla="*/ 3 w 1310"/>
                  <a:gd name="T1" fmla="*/ 0 h 189"/>
                  <a:gd name="T2" fmla="*/ 3 w 1310"/>
                  <a:gd name="T3" fmla="*/ 0 h 189"/>
                  <a:gd name="T4" fmla="*/ 0 w 1310"/>
                  <a:gd name="T5" fmla="*/ 0 h 189"/>
                  <a:gd name="T6" fmla="*/ 1 w 1310"/>
                  <a:gd name="T7" fmla="*/ 0 h 189"/>
                  <a:gd name="T8" fmla="*/ 3 w 1310"/>
                  <a:gd name="T9" fmla="*/ 0 h 189"/>
                  <a:gd name="T10" fmla="*/ 0 60000 65536"/>
                  <a:gd name="T11" fmla="*/ 0 60000 65536"/>
                  <a:gd name="T12" fmla="*/ 0 60000 65536"/>
                  <a:gd name="T13" fmla="*/ 0 60000 65536"/>
                  <a:gd name="T14" fmla="*/ 0 60000 65536"/>
                  <a:gd name="T15" fmla="*/ 0 w 1310"/>
                  <a:gd name="T16" fmla="*/ 0 h 189"/>
                  <a:gd name="T17" fmla="*/ 1310 w 1310"/>
                  <a:gd name="T18" fmla="*/ 189 h 189"/>
                </a:gdLst>
                <a:ahLst/>
                <a:cxnLst>
                  <a:cxn ang="T10">
                    <a:pos x="T0" y="T1"/>
                  </a:cxn>
                  <a:cxn ang="T11">
                    <a:pos x="T2" y="T3"/>
                  </a:cxn>
                  <a:cxn ang="T12">
                    <a:pos x="T4" y="T5"/>
                  </a:cxn>
                  <a:cxn ang="T13">
                    <a:pos x="T6" y="T7"/>
                  </a:cxn>
                  <a:cxn ang="T14">
                    <a:pos x="T8" y="T9"/>
                  </a:cxn>
                </a:cxnLst>
                <a:rect l="T15" t="T16" r="T17" b="T18"/>
                <a:pathLst>
                  <a:path w="1310" h="189">
                    <a:moveTo>
                      <a:pt x="1310" y="186"/>
                    </a:moveTo>
                    <a:lnTo>
                      <a:pt x="1308" y="189"/>
                    </a:lnTo>
                    <a:lnTo>
                      <a:pt x="0" y="2"/>
                    </a:lnTo>
                    <a:lnTo>
                      <a:pt x="2" y="0"/>
                    </a:lnTo>
                    <a:lnTo>
                      <a:pt x="1310" y="186"/>
                    </a:lnTo>
                    <a:close/>
                  </a:path>
                </a:pathLst>
              </a:custGeom>
              <a:solidFill>
                <a:srgbClr val="B25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22" name="Freeform 2054"/>
              <p:cNvSpPr>
                <a:spLocks/>
              </p:cNvSpPr>
              <p:nvPr/>
            </p:nvSpPr>
            <p:spPr bwMode="auto">
              <a:xfrm>
                <a:off x="979" y="1219"/>
                <a:ext cx="657" cy="98"/>
              </a:xfrm>
              <a:custGeom>
                <a:avLst/>
                <a:gdLst>
                  <a:gd name="T0" fmla="*/ 3 w 1314"/>
                  <a:gd name="T1" fmla="*/ 1 h 196"/>
                  <a:gd name="T2" fmla="*/ 3 w 1314"/>
                  <a:gd name="T3" fmla="*/ 1 h 196"/>
                  <a:gd name="T4" fmla="*/ 0 w 1314"/>
                  <a:gd name="T5" fmla="*/ 1 h 196"/>
                  <a:gd name="T6" fmla="*/ 1 w 1314"/>
                  <a:gd name="T7" fmla="*/ 0 h 196"/>
                  <a:gd name="T8" fmla="*/ 3 w 1314"/>
                  <a:gd name="T9" fmla="*/ 1 h 196"/>
                  <a:gd name="T10" fmla="*/ 0 60000 65536"/>
                  <a:gd name="T11" fmla="*/ 0 60000 65536"/>
                  <a:gd name="T12" fmla="*/ 0 60000 65536"/>
                  <a:gd name="T13" fmla="*/ 0 60000 65536"/>
                  <a:gd name="T14" fmla="*/ 0 60000 65536"/>
                  <a:gd name="T15" fmla="*/ 0 w 1314"/>
                  <a:gd name="T16" fmla="*/ 0 h 196"/>
                  <a:gd name="T17" fmla="*/ 1314 w 1314"/>
                  <a:gd name="T18" fmla="*/ 196 h 196"/>
                </a:gdLst>
                <a:ahLst/>
                <a:cxnLst>
                  <a:cxn ang="T10">
                    <a:pos x="T0" y="T1"/>
                  </a:cxn>
                  <a:cxn ang="T11">
                    <a:pos x="T2" y="T3"/>
                  </a:cxn>
                  <a:cxn ang="T12">
                    <a:pos x="T4" y="T5"/>
                  </a:cxn>
                  <a:cxn ang="T13">
                    <a:pos x="T6" y="T7"/>
                  </a:cxn>
                  <a:cxn ang="T14">
                    <a:pos x="T8" y="T9"/>
                  </a:cxn>
                </a:cxnLst>
                <a:rect l="T15" t="T16" r="T17" b="T18"/>
                <a:pathLst>
                  <a:path w="1314" h="196">
                    <a:moveTo>
                      <a:pt x="1314" y="187"/>
                    </a:moveTo>
                    <a:lnTo>
                      <a:pt x="1307" y="196"/>
                    </a:lnTo>
                    <a:lnTo>
                      <a:pt x="0" y="6"/>
                    </a:lnTo>
                    <a:lnTo>
                      <a:pt x="6" y="0"/>
                    </a:lnTo>
                    <a:lnTo>
                      <a:pt x="1314" y="187"/>
                    </a:lnTo>
                    <a:close/>
                  </a:path>
                </a:pathLst>
              </a:custGeom>
              <a:solidFill>
                <a:srgbClr val="B9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23" name="Freeform 2055"/>
              <p:cNvSpPr>
                <a:spLocks/>
              </p:cNvSpPr>
              <p:nvPr/>
            </p:nvSpPr>
            <p:spPr bwMode="auto">
              <a:xfrm>
                <a:off x="981" y="1219"/>
                <a:ext cx="655" cy="95"/>
              </a:xfrm>
              <a:custGeom>
                <a:avLst/>
                <a:gdLst>
                  <a:gd name="T0" fmla="*/ 2 w 1311"/>
                  <a:gd name="T1" fmla="*/ 1 h 189"/>
                  <a:gd name="T2" fmla="*/ 2 w 1311"/>
                  <a:gd name="T3" fmla="*/ 1 h 189"/>
                  <a:gd name="T4" fmla="*/ 0 w 1311"/>
                  <a:gd name="T5" fmla="*/ 1 h 189"/>
                  <a:gd name="T6" fmla="*/ 0 w 1311"/>
                  <a:gd name="T7" fmla="*/ 0 h 189"/>
                  <a:gd name="T8" fmla="*/ 2 w 1311"/>
                  <a:gd name="T9" fmla="*/ 1 h 189"/>
                  <a:gd name="T10" fmla="*/ 0 60000 65536"/>
                  <a:gd name="T11" fmla="*/ 0 60000 65536"/>
                  <a:gd name="T12" fmla="*/ 0 60000 65536"/>
                  <a:gd name="T13" fmla="*/ 0 60000 65536"/>
                  <a:gd name="T14" fmla="*/ 0 60000 65536"/>
                  <a:gd name="T15" fmla="*/ 0 w 1311"/>
                  <a:gd name="T16" fmla="*/ 0 h 189"/>
                  <a:gd name="T17" fmla="*/ 1311 w 1311"/>
                  <a:gd name="T18" fmla="*/ 189 h 189"/>
                </a:gdLst>
                <a:ahLst/>
                <a:cxnLst>
                  <a:cxn ang="T10">
                    <a:pos x="T0" y="T1"/>
                  </a:cxn>
                  <a:cxn ang="T11">
                    <a:pos x="T2" y="T3"/>
                  </a:cxn>
                  <a:cxn ang="T12">
                    <a:pos x="T4" y="T5"/>
                  </a:cxn>
                  <a:cxn ang="T13">
                    <a:pos x="T6" y="T7"/>
                  </a:cxn>
                  <a:cxn ang="T14">
                    <a:pos x="T8" y="T9"/>
                  </a:cxn>
                </a:cxnLst>
                <a:rect l="T15" t="T16" r="T17" b="T18"/>
                <a:pathLst>
                  <a:path w="1311" h="189">
                    <a:moveTo>
                      <a:pt x="1311" y="187"/>
                    </a:moveTo>
                    <a:lnTo>
                      <a:pt x="1309" y="189"/>
                    </a:lnTo>
                    <a:lnTo>
                      <a:pt x="0" y="1"/>
                    </a:lnTo>
                    <a:lnTo>
                      <a:pt x="3" y="0"/>
                    </a:lnTo>
                    <a:lnTo>
                      <a:pt x="1311" y="187"/>
                    </a:lnTo>
                    <a:close/>
                  </a:path>
                </a:pathLst>
              </a:custGeom>
              <a:solidFill>
                <a:srgbClr val="B9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24" name="Freeform 2056"/>
              <p:cNvSpPr>
                <a:spLocks/>
              </p:cNvSpPr>
              <p:nvPr/>
            </p:nvSpPr>
            <p:spPr bwMode="auto">
              <a:xfrm>
                <a:off x="980" y="1220"/>
                <a:ext cx="655" cy="96"/>
              </a:xfrm>
              <a:custGeom>
                <a:avLst/>
                <a:gdLst>
                  <a:gd name="T0" fmla="*/ 2 w 1311"/>
                  <a:gd name="T1" fmla="*/ 1 h 191"/>
                  <a:gd name="T2" fmla="*/ 2 w 1311"/>
                  <a:gd name="T3" fmla="*/ 1 h 191"/>
                  <a:gd name="T4" fmla="*/ 0 w 1311"/>
                  <a:gd name="T5" fmla="*/ 1 h 191"/>
                  <a:gd name="T6" fmla="*/ 0 w 1311"/>
                  <a:gd name="T7" fmla="*/ 0 h 191"/>
                  <a:gd name="T8" fmla="*/ 2 w 1311"/>
                  <a:gd name="T9" fmla="*/ 1 h 191"/>
                  <a:gd name="T10" fmla="*/ 0 60000 65536"/>
                  <a:gd name="T11" fmla="*/ 0 60000 65536"/>
                  <a:gd name="T12" fmla="*/ 0 60000 65536"/>
                  <a:gd name="T13" fmla="*/ 0 60000 65536"/>
                  <a:gd name="T14" fmla="*/ 0 60000 65536"/>
                  <a:gd name="T15" fmla="*/ 0 w 1311"/>
                  <a:gd name="T16" fmla="*/ 0 h 191"/>
                  <a:gd name="T17" fmla="*/ 1311 w 1311"/>
                  <a:gd name="T18" fmla="*/ 191 h 191"/>
                </a:gdLst>
                <a:ahLst/>
                <a:cxnLst>
                  <a:cxn ang="T10">
                    <a:pos x="T0" y="T1"/>
                  </a:cxn>
                  <a:cxn ang="T11">
                    <a:pos x="T2" y="T3"/>
                  </a:cxn>
                  <a:cxn ang="T12">
                    <a:pos x="T4" y="T5"/>
                  </a:cxn>
                  <a:cxn ang="T13">
                    <a:pos x="T6" y="T7"/>
                  </a:cxn>
                  <a:cxn ang="T14">
                    <a:pos x="T8" y="T9"/>
                  </a:cxn>
                </a:cxnLst>
                <a:rect l="T15" t="T16" r="T17" b="T18"/>
                <a:pathLst>
                  <a:path w="1311" h="191">
                    <a:moveTo>
                      <a:pt x="1311" y="188"/>
                    </a:moveTo>
                    <a:lnTo>
                      <a:pt x="1310" y="191"/>
                    </a:lnTo>
                    <a:lnTo>
                      <a:pt x="0" y="4"/>
                    </a:lnTo>
                    <a:lnTo>
                      <a:pt x="2" y="0"/>
                    </a:lnTo>
                    <a:lnTo>
                      <a:pt x="1311" y="188"/>
                    </a:lnTo>
                    <a:close/>
                  </a:path>
                </a:pathLst>
              </a:custGeom>
              <a:solidFill>
                <a:srgbClr val="BE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25" name="Freeform 2057"/>
              <p:cNvSpPr>
                <a:spLocks/>
              </p:cNvSpPr>
              <p:nvPr/>
            </p:nvSpPr>
            <p:spPr bwMode="auto">
              <a:xfrm>
                <a:off x="979" y="1222"/>
                <a:ext cx="655" cy="95"/>
              </a:xfrm>
              <a:custGeom>
                <a:avLst/>
                <a:gdLst>
                  <a:gd name="T0" fmla="*/ 2 w 1311"/>
                  <a:gd name="T1" fmla="*/ 0 h 191"/>
                  <a:gd name="T2" fmla="*/ 2 w 1311"/>
                  <a:gd name="T3" fmla="*/ 0 h 191"/>
                  <a:gd name="T4" fmla="*/ 0 w 1311"/>
                  <a:gd name="T5" fmla="*/ 0 h 191"/>
                  <a:gd name="T6" fmla="*/ 0 w 1311"/>
                  <a:gd name="T7" fmla="*/ 0 h 191"/>
                  <a:gd name="T8" fmla="*/ 2 w 1311"/>
                  <a:gd name="T9" fmla="*/ 0 h 191"/>
                  <a:gd name="T10" fmla="*/ 0 60000 65536"/>
                  <a:gd name="T11" fmla="*/ 0 60000 65536"/>
                  <a:gd name="T12" fmla="*/ 0 60000 65536"/>
                  <a:gd name="T13" fmla="*/ 0 60000 65536"/>
                  <a:gd name="T14" fmla="*/ 0 60000 65536"/>
                  <a:gd name="T15" fmla="*/ 0 w 1311"/>
                  <a:gd name="T16" fmla="*/ 0 h 191"/>
                  <a:gd name="T17" fmla="*/ 1311 w 1311"/>
                  <a:gd name="T18" fmla="*/ 191 h 191"/>
                </a:gdLst>
                <a:ahLst/>
                <a:cxnLst>
                  <a:cxn ang="T10">
                    <a:pos x="T0" y="T1"/>
                  </a:cxn>
                  <a:cxn ang="T11">
                    <a:pos x="T2" y="T3"/>
                  </a:cxn>
                  <a:cxn ang="T12">
                    <a:pos x="T4" y="T5"/>
                  </a:cxn>
                  <a:cxn ang="T13">
                    <a:pos x="T6" y="T7"/>
                  </a:cxn>
                  <a:cxn ang="T14">
                    <a:pos x="T8" y="T9"/>
                  </a:cxn>
                </a:cxnLst>
                <a:rect l="T15" t="T16" r="T17" b="T18"/>
                <a:pathLst>
                  <a:path w="1311" h="191">
                    <a:moveTo>
                      <a:pt x="1311" y="187"/>
                    </a:moveTo>
                    <a:lnTo>
                      <a:pt x="1307" y="191"/>
                    </a:lnTo>
                    <a:lnTo>
                      <a:pt x="0" y="1"/>
                    </a:lnTo>
                    <a:lnTo>
                      <a:pt x="1" y="0"/>
                    </a:lnTo>
                    <a:lnTo>
                      <a:pt x="1311" y="187"/>
                    </a:lnTo>
                    <a:close/>
                  </a:path>
                </a:pathLst>
              </a:custGeom>
              <a:solidFill>
                <a:srgbClr val="C4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26" name="Freeform 2058"/>
              <p:cNvSpPr>
                <a:spLocks/>
              </p:cNvSpPr>
              <p:nvPr/>
            </p:nvSpPr>
            <p:spPr bwMode="auto">
              <a:xfrm>
                <a:off x="976" y="1223"/>
                <a:ext cx="657" cy="99"/>
              </a:xfrm>
              <a:custGeom>
                <a:avLst/>
                <a:gdLst>
                  <a:gd name="T0" fmla="*/ 3 w 1312"/>
                  <a:gd name="T1" fmla="*/ 0 h 200"/>
                  <a:gd name="T2" fmla="*/ 3 w 1312"/>
                  <a:gd name="T3" fmla="*/ 0 h 200"/>
                  <a:gd name="T4" fmla="*/ 0 w 1312"/>
                  <a:gd name="T5" fmla="*/ 0 h 200"/>
                  <a:gd name="T6" fmla="*/ 1 w 1312"/>
                  <a:gd name="T7" fmla="*/ 0 h 200"/>
                  <a:gd name="T8" fmla="*/ 3 w 1312"/>
                  <a:gd name="T9" fmla="*/ 0 h 200"/>
                  <a:gd name="T10" fmla="*/ 0 60000 65536"/>
                  <a:gd name="T11" fmla="*/ 0 60000 65536"/>
                  <a:gd name="T12" fmla="*/ 0 60000 65536"/>
                  <a:gd name="T13" fmla="*/ 0 60000 65536"/>
                  <a:gd name="T14" fmla="*/ 0 60000 65536"/>
                  <a:gd name="T15" fmla="*/ 0 w 1312"/>
                  <a:gd name="T16" fmla="*/ 0 h 200"/>
                  <a:gd name="T17" fmla="*/ 1312 w 1312"/>
                  <a:gd name="T18" fmla="*/ 200 h 200"/>
                </a:gdLst>
                <a:ahLst/>
                <a:cxnLst>
                  <a:cxn ang="T10">
                    <a:pos x="T0" y="T1"/>
                  </a:cxn>
                  <a:cxn ang="T11">
                    <a:pos x="T2" y="T3"/>
                  </a:cxn>
                  <a:cxn ang="T12">
                    <a:pos x="T4" y="T5"/>
                  </a:cxn>
                  <a:cxn ang="T13">
                    <a:pos x="T6" y="T7"/>
                  </a:cxn>
                  <a:cxn ang="T14">
                    <a:pos x="T8" y="T9"/>
                  </a:cxn>
                </a:cxnLst>
                <a:rect l="T15" t="T16" r="T17" b="T18"/>
                <a:pathLst>
                  <a:path w="1312" h="200">
                    <a:moveTo>
                      <a:pt x="1312" y="190"/>
                    </a:moveTo>
                    <a:lnTo>
                      <a:pt x="1307" y="200"/>
                    </a:lnTo>
                    <a:lnTo>
                      <a:pt x="0" y="9"/>
                    </a:lnTo>
                    <a:lnTo>
                      <a:pt x="5" y="0"/>
                    </a:lnTo>
                    <a:lnTo>
                      <a:pt x="1312" y="190"/>
                    </a:lnTo>
                    <a:close/>
                  </a:path>
                </a:pathLst>
              </a:custGeom>
              <a:solidFill>
                <a:srgbClr val="CA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27" name="Freeform 2059"/>
              <p:cNvSpPr>
                <a:spLocks/>
              </p:cNvSpPr>
              <p:nvPr/>
            </p:nvSpPr>
            <p:spPr bwMode="auto">
              <a:xfrm>
                <a:off x="978" y="1223"/>
                <a:ext cx="655" cy="95"/>
              </a:xfrm>
              <a:custGeom>
                <a:avLst/>
                <a:gdLst>
                  <a:gd name="T0" fmla="*/ 3 w 1309"/>
                  <a:gd name="T1" fmla="*/ 0 h 191"/>
                  <a:gd name="T2" fmla="*/ 3 w 1309"/>
                  <a:gd name="T3" fmla="*/ 0 h 191"/>
                  <a:gd name="T4" fmla="*/ 0 w 1309"/>
                  <a:gd name="T5" fmla="*/ 0 h 191"/>
                  <a:gd name="T6" fmla="*/ 1 w 1309"/>
                  <a:gd name="T7" fmla="*/ 0 h 191"/>
                  <a:gd name="T8" fmla="*/ 3 w 1309"/>
                  <a:gd name="T9" fmla="*/ 0 h 191"/>
                  <a:gd name="T10" fmla="*/ 0 60000 65536"/>
                  <a:gd name="T11" fmla="*/ 0 60000 65536"/>
                  <a:gd name="T12" fmla="*/ 0 60000 65536"/>
                  <a:gd name="T13" fmla="*/ 0 60000 65536"/>
                  <a:gd name="T14" fmla="*/ 0 60000 65536"/>
                  <a:gd name="T15" fmla="*/ 0 w 1309"/>
                  <a:gd name="T16" fmla="*/ 0 h 191"/>
                  <a:gd name="T17" fmla="*/ 1309 w 1309"/>
                  <a:gd name="T18" fmla="*/ 191 h 191"/>
                </a:gdLst>
                <a:ahLst/>
                <a:cxnLst>
                  <a:cxn ang="T10">
                    <a:pos x="T0" y="T1"/>
                  </a:cxn>
                  <a:cxn ang="T11">
                    <a:pos x="T2" y="T3"/>
                  </a:cxn>
                  <a:cxn ang="T12">
                    <a:pos x="T4" y="T5"/>
                  </a:cxn>
                  <a:cxn ang="T13">
                    <a:pos x="T6" y="T7"/>
                  </a:cxn>
                  <a:cxn ang="T14">
                    <a:pos x="T8" y="T9"/>
                  </a:cxn>
                </a:cxnLst>
                <a:rect l="T15" t="T16" r="T17" b="T18"/>
                <a:pathLst>
                  <a:path w="1309" h="191">
                    <a:moveTo>
                      <a:pt x="1309" y="190"/>
                    </a:moveTo>
                    <a:lnTo>
                      <a:pt x="1309" y="191"/>
                    </a:lnTo>
                    <a:lnTo>
                      <a:pt x="0" y="2"/>
                    </a:lnTo>
                    <a:lnTo>
                      <a:pt x="2" y="0"/>
                    </a:lnTo>
                    <a:lnTo>
                      <a:pt x="1309" y="190"/>
                    </a:lnTo>
                    <a:close/>
                  </a:path>
                </a:pathLst>
              </a:custGeom>
              <a:solidFill>
                <a:srgbClr val="CA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28" name="Freeform 2060"/>
              <p:cNvSpPr>
                <a:spLocks/>
              </p:cNvSpPr>
              <p:nvPr/>
            </p:nvSpPr>
            <p:spPr bwMode="auto">
              <a:xfrm>
                <a:off x="978" y="1224"/>
                <a:ext cx="655" cy="96"/>
              </a:xfrm>
              <a:custGeom>
                <a:avLst/>
                <a:gdLst>
                  <a:gd name="T0" fmla="*/ 3 w 1309"/>
                  <a:gd name="T1" fmla="*/ 0 h 193"/>
                  <a:gd name="T2" fmla="*/ 3 w 1309"/>
                  <a:gd name="T3" fmla="*/ 0 h 193"/>
                  <a:gd name="T4" fmla="*/ 0 w 1309"/>
                  <a:gd name="T5" fmla="*/ 0 h 193"/>
                  <a:gd name="T6" fmla="*/ 0 w 1309"/>
                  <a:gd name="T7" fmla="*/ 0 h 193"/>
                  <a:gd name="T8" fmla="*/ 3 w 1309"/>
                  <a:gd name="T9" fmla="*/ 0 h 193"/>
                  <a:gd name="T10" fmla="*/ 0 60000 65536"/>
                  <a:gd name="T11" fmla="*/ 0 60000 65536"/>
                  <a:gd name="T12" fmla="*/ 0 60000 65536"/>
                  <a:gd name="T13" fmla="*/ 0 60000 65536"/>
                  <a:gd name="T14" fmla="*/ 0 60000 65536"/>
                  <a:gd name="T15" fmla="*/ 0 w 1309"/>
                  <a:gd name="T16" fmla="*/ 0 h 193"/>
                  <a:gd name="T17" fmla="*/ 1309 w 1309"/>
                  <a:gd name="T18" fmla="*/ 193 h 193"/>
                </a:gdLst>
                <a:ahLst/>
                <a:cxnLst>
                  <a:cxn ang="T10">
                    <a:pos x="T0" y="T1"/>
                  </a:cxn>
                  <a:cxn ang="T11">
                    <a:pos x="T2" y="T3"/>
                  </a:cxn>
                  <a:cxn ang="T12">
                    <a:pos x="T4" y="T5"/>
                  </a:cxn>
                  <a:cxn ang="T13">
                    <a:pos x="T6" y="T7"/>
                  </a:cxn>
                  <a:cxn ang="T14">
                    <a:pos x="T8" y="T9"/>
                  </a:cxn>
                </a:cxnLst>
                <a:rect l="T15" t="T16" r="T17" b="T18"/>
                <a:pathLst>
                  <a:path w="1309" h="193">
                    <a:moveTo>
                      <a:pt x="1309" y="189"/>
                    </a:moveTo>
                    <a:lnTo>
                      <a:pt x="1308" y="193"/>
                    </a:lnTo>
                    <a:lnTo>
                      <a:pt x="0" y="2"/>
                    </a:lnTo>
                    <a:lnTo>
                      <a:pt x="0" y="0"/>
                    </a:lnTo>
                    <a:lnTo>
                      <a:pt x="1309" y="189"/>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29" name="Freeform 2061"/>
              <p:cNvSpPr>
                <a:spLocks/>
              </p:cNvSpPr>
              <p:nvPr/>
            </p:nvSpPr>
            <p:spPr bwMode="auto">
              <a:xfrm>
                <a:off x="977" y="1224"/>
                <a:ext cx="655" cy="97"/>
              </a:xfrm>
              <a:custGeom>
                <a:avLst/>
                <a:gdLst>
                  <a:gd name="T0" fmla="*/ 3 w 1310"/>
                  <a:gd name="T1" fmla="*/ 1 h 192"/>
                  <a:gd name="T2" fmla="*/ 3 w 1310"/>
                  <a:gd name="T3" fmla="*/ 1 h 192"/>
                  <a:gd name="T4" fmla="*/ 0 w 1310"/>
                  <a:gd name="T5" fmla="*/ 1 h 192"/>
                  <a:gd name="T6" fmla="*/ 1 w 1310"/>
                  <a:gd name="T7" fmla="*/ 0 h 192"/>
                  <a:gd name="T8" fmla="*/ 3 w 1310"/>
                  <a:gd name="T9" fmla="*/ 1 h 192"/>
                  <a:gd name="T10" fmla="*/ 0 60000 65536"/>
                  <a:gd name="T11" fmla="*/ 0 60000 65536"/>
                  <a:gd name="T12" fmla="*/ 0 60000 65536"/>
                  <a:gd name="T13" fmla="*/ 0 60000 65536"/>
                  <a:gd name="T14" fmla="*/ 0 60000 65536"/>
                  <a:gd name="T15" fmla="*/ 0 w 1310"/>
                  <a:gd name="T16" fmla="*/ 0 h 192"/>
                  <a:gd name="T17" fmla="*/ 1310 w 1310"/>
                  <a:gd name="T18" fmla="*/ 192 h 192"/>
                </a:gdLst>
                <a:ahLst/>
                <a:cxnLst>
                  <a:cxn ang="T10">
                    <a:pos x="T0" y="T1"/>
                  </a:cxn>
                  <a:cxn ang="T11">
                    <a:pos x="T2" y="T3"/>
                  </a:cxn>
                  <a:cxn ang="T12">
                    <a:pos x="T4" y="T5"/>
                  </a:cxn>
                  <a:cxn ang="T13">
                    <a:pos x="T6" y="T7"/>
                  </a:cxn>
                  <a:cxn ang="T14">
                    <a:pos x="T8" y="T9"/>
                  </a:cxn>
                </a:cxnLst>
                <a:rect l="T15" t="T16" r="T17" b="T18"/>
                <a:pathLst>
                  <a:path w="1310" h="192">
                    <a:moveTo>
                      <a:pt x="1310" y="191"/>
                    </a:moveTo>
                    <a:lnTo>
                      <a:pt x="1308" y="192"/>
                    </a:lnTo>
                    <a:lnTo>
                      <a:pt x="0" y="3"/>
                    </a:lnTo>
                    <a:lnTo>
                      <a:pt x="2" y="0"/>
                    </a:lnTo>
                    <a:lnTo>
                      <a:pt x="1310" y="191"/>
                    </a:lnTo>
                    <a:close/>
                  </a:path>
                </a:pathLst>
              </a:custGeom>
              <a:solidFill>
                <a:srgbClr val="D0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30" name="Freeform 2062"/>
              <p:cNvSpPr>
                <a:spLocks/>
              </p:cNvSpPr>
              <p:nvPr/>
            </p:nvSpPr>
            <p:spPr bwMode="auto">
              <a:xfrm>
                <a:off x="976" y="1226"/>
                <a:ext cx="655" cy="96"/>
              </a:xfrm>
              <a:custGeom>
                <a:avLst/>
                <a:gdLst>
                  <a:gd name="T0" fmla="*/ 3 w 1309"/>
                  <a:gd name="T1" fmla="*/ 0 h 193"/>
                  <a:gd name="T2" fmla="*/ 3 w 1309"/>
                  <a:gd name="T3" fmla="*/ 0 h 193"/>
                  <a:gd name="T4" fmla="*/ 0 w 1309"/>
                  <a:gd name="T5" fmla="*/ 0 h 193"/>
                  <a:gd name="T6" fmla="*/ 1 w 1309"/>
                  <a:gd name="T7" fmla="*/ 0 h 193"/>
                  <a:gd name="T8" fmla="*/ 3 w 1309"/>
                  <a:gd name="T9" fmla="*/ 0 h 193"/>
                  <a:gd name="T10" fmla="*/ 0 60000 65536"/>
                  <a:gd name="T11" fmla="*/ 0 60000 65536"/>
                  <a:gd name="T12" fmla="*/ 0 60000 65536"/>
                  <a:gd name="T13" fmla="*/ 0 60000 65536"/>
                  <a:gd name="T14" fmla="*/ 0 60000 65536"/>
                  <a:gd name="T15" fmla="*/ 0 w 1309"/>
                  <a:gd name="T16" fmla="*/ 0 h 193"/>
                  <a:gd name="T17" fmla="*/ 1309 w 1309"/>
                  <a:gd name="T18" fmla="*/ 193 h 193"/>
                </a:gdLst>
                <a:ahLst/>
                <a:cxnLst>
                  <a:cxn ang="T10">
                    <a:pos x="T0" y="T1"/>
                  </a:cxn>
                  <a:cxn ang="T11">
                    <a:pos x="T2" y="T3"/>
                  </a:cxn>
                  <a:cxn ang="T12">
                    <a:pos x="T4" y="T5"/>
                  </a:cxn>
                  <a:cxn ang="T13">
                    <a:pos x="T6" y="T7"/>
                  </a:cxn>
                  <a:cxn ang="T14">
                    <a:pos x="T8" y="T9"/>
                  </a:cxn>
                </a:cxnLst>
                <a:rect l="T15" t="T16" r="T17" b="T18"/>
                <a:pathLst>
                  <a:path w="1309" h="193">
                    <a:moveTo>
                      <a:pt x="1309" y="189"/>
                    </a:moveTo>
                    <a:lnTo>
                      <a:pt x="1307" y="193"/>
                    </a:lnTo>
                    <a:lnTo>
                      <a:pt x="0" y="2"/>
                    </a:lnTo>
                    <a:lnTo>
                      <a:pt x="1" y="0"/>
                    </a:lnTo>
                    <a:lnTo>
                      <a:pt x="1309" y="189"/>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31" name="Freeform 2063"/>
              <p:cNvSpPr>
                <a:spLocks/>
              </p:cNvSpPr>
              <p:nvPr/>
            </p:nvSpPr>
            <p:spPr bwMode="auto">
              <a:xfrm>
                <a:off x="975" y="1227"/>
                <a:ext cx="655" cy="100"/>
              </a:xfrm>
              <a:custGeom>
                <a:avLst/>
                <a:gdLst>
                  <a:gd name="T0" fmla="*/ 2 w 1311"/>
                  <a:gd name="T1" fmla="*/ 0 h 201"/>
                  <a:gd name="T2" fmla="*/ 2 w 1311"/>
                  <a:gd name="T3" fmla="*/ 0 h 201"/>
                  <a:gd name="T4" fmla="*/ 0 w 1311"/>
                  <a:gd name="T5" fmla="*/ 0 h 201"/>
                  <a:gd name="T6" fmla="*/ 0 w 1311"/>
                  <a:gd name="T7" fmla="*/ 0 h 201"/>
                  <a:gd name="T8" fmla="*/ 2 w 1311"/>
                  <a:gd name="T9" fmla="*/ 0 h 201"/>
                  <a:gd name="T10" fmla="*/ 0 60000 65536"/>
                  <a:gd name="T11" fmla="*/ 0 60000 65536"/>
                  <a:gd name="T12" fmla="*/ 0 60000 65536"/>
                  <a:gd name="T13" fmla="*/ 0 60000 65536"/>
                  <a:gd name="T14" fmla="*/ 0 60000 65536"/>
                  <a:gd name="T15" fmla="*/ 0 w 1311"/>
                  <a:gd name="T16" fmla="*/ 0 h 201"/>
                  <a:gd name="T17" fmla="*/ 1311 w 1311"/>
                  <a:gd name="T18" fmla="*/ 201 h 201"/>
                </a:gdLst>
                <a:ahLst/>
                <a:cxnLst>
                  <a:cxn ang="T10">
                    <a:pos x="T0" y="T1"/>
                  </a:cxn>
                  <a:cxn ang="T11">
                    <a:pos x="T2" y="T3"/>
                  </a:cxn>
                  <a:cxn ang="T12">
                    <a:pos x="T4" y="T5"/>
                  </a:cxn>
                  <a:cxn ang="T13">
                    <a:pos x="T6" y="T7"/>
                  </a:cxn>
                  <a:cxn ang="T14">
                    <a:pos x="T8" y="T9"/>
                  </a:cxn>
                </a:cxnLst>
                <a:rect l="T15" t="T16" r="T17" b="T18"/>
                <a:pathLst>
                  <a:path w="1311" h="201">
                    <a:moveTo>
                      <a:pt x="1311" y="191"/>
                    </a:moveTo>
                    <a:lnTo>
                      <a:pt x="1308" y="201"/>
                    </a:lnTo>
                    <a:lnTo>
                      <a:pt x="0" y="10"/>
                    </a:lnTo>
                    <a:lnTo>
                      <a:pt x="4" y="0"/>
                    </a:lnTo>
                    <a:lnTo>
                      <a:pt x="1311" y="191"/>
                    </a:lnTo>
                    <a:close/>
                  </a:path>
                </a:pathLst>
              </a:custGeom>
              <a:solidFill>
                <a:srgbClr val="D7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32" name="Freeform 2064"/>
              <p:cNvSpPr>
                <a:spLocks/>
              </p:cNvSpPr>
              <p:nvPr/>
            </p:nvSpPr>
            <p:spPr bwMode="auto">
              <a:xfrm>
                <a:off x="976" y="1227"/>
                <a:ext cx="654" cy="96"/>
              </a:xfrm>
              <a:custGeom>
                <a:avLst/>
                <a:gdLst>
                  <a:gd name="T0" fmla="*/ 3 w 1307"/>
                  <a:gd name="T1" fmla="*/ 1 h 192"/>
                  <a:gd name="T2" fmla="*/ 3 w 1307"/>
                  <a:gd name="T3" fmla="*/ 1 h 192"/>
                  <a:gd name="T4" fmla="*/ 0 w 1307"/>
                  <a:gd name="T5" fmla="*/ 1 h 192"/>
                  <a:gd name="T6" fmla="*/ 0 w 1307"/>
                  <a:gd name="T7" fmla="*/ 0 h 192"/>
                  <a:gd name="T8" fmla="*/ 3 w 1307"/>
                  <a:gd name="T9" fmla="*/ 1 h 192"/>
                  <a:gd name="T10" fmla="*/ 0 60000 65536"/>
                  <a:gd name="T11" fmla="*/ 0 60000 65536"/>
                  <a:gd name="T12" fmla="*/ 0 60000 65536"/>
                  <a:gd name="T13" fmla="*/ 0 60000 65536"/>
                  <a:gd name="T14" fmla="*/ 0 60000 65536"/>
                  <a:gd name="T15" fmla="*/ 0 w 1307"/>
                  <a:gd name="T16" fmla="*/ 0 h 192"/>
                  <a:gd name="T17" fmla="*/ 1307 w 1307"/>
                  <a:gd name="T18" fmla="*/ 192 h 192"/>
                </a:gdLst>
                <a:ahLst/>
                <a:cxnLst>
                  <a:cxn ang="T10">
                    <a:pos x="T0" y="T1"/>
                  </a:cxn>
                  <a:cxn ang="T11">
                    <a:pos x="T2" y="T3"/>
                  </a:cxn>
                  <a:cxn ang="T12">
                    <a:pos x="T4" y="T5"/>
                  </a:cxn>
                  <a:cxn ang="T13">
                    <a:pos x="T6" y="T7"/>
                  </a:cxn>
                  <a:cxn ang="T14">
                    <a:pos x="T8" y="T9"/>
                  </a:cxn>
                </a:cxnLst>
                <a:rect l="T15" t="T16" r="T17" b="T18"/>
                <a:pathLst>
                  <a:path w="1307" h="192">
                    <a:moveTo>
                      <a:pt x="1307" y="191"/>
                    </a:moveTo>
                    <a:lnTo>
                      <a:pt x="1307" y="192"/>
                    </a:lnTo>
                    <a:lnTo>
                      <a:pt x="0" y="1"/>
                    </a:lnTo>
                    <a:lnTo>
                      <a:pt x="0" y="0"/>
                    </a:lnTo>
                    <a:lnTo>
                      <a:pt x="1307" y="191"/>
                    </a:lnTo>
                    <a:close/>
                  </a:path>
                </a:pathLst>
              </a:custGeom>
              <a:solidFill>
                <a:srgbClr val="D7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33" name="Freeform 2065"/>
              <p:cNvSpPr>
                <a:spLocks/>
              </p:cNvSpPr>
              <p:nvPr/>
            </p:nvSpPr>
            <p:spPr bwMode="auto">
              <a:xfrm>
                <a:off x="976" y="1228"/>
                <a:ext cx="654" cy="97"/>
              </a:xfrm>
              <a:custGeom>
                <a:avLst/>
                <a:gdLst>
                  <a:gd name="T0" fmla="*/ 2 w 1309"/>
                  <a:gd name="T1" fmla="*/ 0 h 195"/>
                  <a:gd name="T2" fmla="*/ 2 w 1309"/>
                  <a:gd name="T3" fmla="*/ 0 h 195"/>
                  <a:gd name="T4" fmla="*/ 0 w 1309"/>
                  <a:gd name="T5" fmla="*/ 0 h 195"/>
                  <a:gd name="T6" fmla="*/ 0 w 1309"/>
                  <a:gd name="T7" fmla="*/ 0 h 195"/>
                  <a:gd name="T8" fmla="*/ 2 w 1309"/>
                  <a:gd name="T9" fmla="*/ 0 h 195"/>
                  <a:gd name="T10" fmla="*/ 0 60000 65536"/>
                  <a:gd name="T11" fmla="*/ 0 60000 65536"/>
                  <a:gd name="T12" fmla="*/ 0 60000 65536"/>
                  <a:gd name="T13" fmla="*/ 0 60000 65536"/>
                  <a:gd name="T14" fmla="*/ 0 60000 65536"/>
                  <a:gd name="T15" fmla="*/ 0 w 1309"/>
                  <a:gd name="T16" fmla="*/ 0 h 195"/>
                  <a:gd name="T17" fmla="*/ 1309 w 1309"/>
                  <a:gd name="T18" fmla="*/ 195 h 195"/>
                </a:gdLst>
                <a:ahLst/>
                <a:cxnLst>
                  <a:cxn ang="T10">
                    <a:pos x="T0" y="T1"/>
                  </a:cxn>
                  <a:cxn ang="T11">
                    <a:pos x="T2" y="T3"/>
                  </a:cxn>
                  <a:cxn ang="T12">
                    <a:pos x="T4" y="T5"/>
                  </a:cxn>
                  <a:cxn ang="T13">
                    <a:pos x="T6" y="T7"/>
                  </a:cxn>
                  <a:cxn ang="T14">
                    <a:pos x="T8" y="T9"/>
                  </a:cxn>
                </a:cxnLst>
                <a:rect l="T15" t="T16" r="T17" b="T18"/>
                <a:pathLst>
                  <a:path w="1309" h="195">
                    <a:moveTo>
                      <a:pt x="1309" y="191"/>
                    </a:moveTo>
                    <a:lnTo>
                      <a:pt x="1308" y="195"/>
                    </a:lnTo>
                    <a:lnTo>
                      <a:pt x="0" y="4"/>
                    </a:lnTo>
                    <a:lnTo>
                      <a:pt x="2" y="0"/>
                    </a:lnTo>
                    <a:lnTo>
                      <a:pt x="1309" y="191"/>
                    </a:lnTo>
                    <a:close/>
                  </a:path>
                </a:pathLst>
              </a:custGeom>
              <a:solidFill>
                <a:srgbClr val="D9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34" name="Freeform 2066"/>
              <p:cNvSpPr>
                <a:spLocks/>
              </p:cNvSpPr>
              <p:nvPr/>
            </p:nvSpPr>
            <p:spPr bwMode="auto">
              <a:xfrm>
                <a:off x="975" y="1229"/>
                <a:ext cx="654" cy="98"/>
              </a:xfrm>
              <a:custGeom>
                <a:avLst/>
                <a:gdLst>
                  <a:gd name="T0" fmla="*/ 2 w 1310"/>
                  <a:gd name="T1" fmla="*/ 1 h 194"/>
                  <a:gd name="T2" fmla="*/ 2 w 1310"/>
                  <a:gd name="T3" fmla="*/ 1 h 194"/>
                  <a:gd name="T4" fmla="*/ 0 w 1310"/>
                  <a:gd name="T5" fmla="*/ 1 h 194"/>
                  <a:gd name="T6" fmla="*/ 0 w 1310"/>
                  <a:gd name="T7" fmla="*/ 0 h 194"/>
                  <a:gd name="T8" fmla="*/ 2 w 1310"/>
                  <a:gd name="T9" fmla="*/ 1 h 194"/>
                  <a:gd name="T10" fmla="*/ 0 60000 65536"/>
                  <a:gd name="T11" fmla="*/ 0 60000 65536"/>
                  <a:gd name="T12" fmla="*/ 0 60000 65536"/>
                  <a:gd name="T13" fmla="*/ 0 60000 65536"/>
                  <a:gd name="T14" fmla="*/ 0 60000 65536"/>
                  <a:gd name="T15" fmla="*/ 0 w 1310"/>
                  <a:gd name="T16" fmla="*/ 0 h 194"/>
                  <a:gd name="T17" fmla="*/ 1310 w 1310"/>
                  <a:gd name="T18" fmla="*/ 194 h 194"/>
                </a:gdLst>
                <a:ahLst/>
                <a:cxnLst>
                  <a:cxn ang="T10">
                    <a:pos x="T0" y="T1"/>
                  </a:cxn>
                  <a:cxn ang="T11">
                    <a:pos x="T2" y="T3"/>
                  </a:cxn>
                  <a:cxn ang="T12">
                    <a:pos x="T4" y="T5"/>
                  </a:cxn>
                  <a:cxn ang="T13">
                    <a:pos x="T6" y="T7"/>
                  </a:cxn>
                  <a:cxn ang="T14">
                    <a:pos x="T8" y="T9"/>
                  </a:cxn>
                </a:cxnLst>
                <a:rect l="T15" t="T16" r="T17" b="T18"/>
                <a:pathLst>
                  <a:path w="1310" h="194">
                    <a:moveTo>
                      <a:pt x="1310" y="191"/>
                    </a:moveTo>
                    <a:lnTo>
                      <a:pt x="1310" y="194"/>
                    </a:lnTo>
                    <a:lnTo>
                      <a:pt x="0" y="1"/>
                    </a:lnTo>
                    <a:lnTo>
                      <a:pt x="2" y="0"/>
                    </a:lnTo>
                    <a:lnTo>
                      <a:pt x="1310" y="191"/>
                    </a:lnTo>
                    <a:close/>
                  </a:path>
                </a:pathLst>
              </a:custGeom>
              <a:solidFill>
                <a:srgbClr val="DC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35" name="Freeform 2067"/>
              <p:cNvSpPr>
                <a:spLocks/>
              </p:cNvSpPr>
              <p:nvPr/>
            </p:nvSpPr>
            <p:spPr bwMode="auto">
              <a:xfrm>
                <a:off x="975" y="1230"/>
                <a:ext cx="654" cy="97"/>
              </a:xfrm>
              <a:custGeom>
                <a:avLst/>
                <a:gdLst>
                  <a:gd name="T0" fmla="*/ 2 w 1310"/>
                  <a:gd name="T1" fmla="*/ 0 h 195"/>
                  <a:gd name="T2" fmla="*/ 2 w 1310"/>
                  <a:gd name="T3" fmla="*/ 0 h 195"/>
                  <a:gd name="T4" fmla="*/ 0 w 1310"/>
                  <a:gd name="T5" fmla="*/ 0 h 195"/>
                  <a:gd name="T6" fmla="*/ 0 w 1310"/>
                  <a:gd name="T7" fmla="*/ 0 h 195"/>
                  <a:gd name="T8" fmla="*/ 2 w 1310"/>
                  <a:gd name="T9" fmla="*/ 0 h 195"/>
                  <a:gd name="T10" fmla="*/ 0 60000 65536"/>
                  <a:gd name="T11" fmla="*/ 0 60000 65536"/>
                  <a:gd name="T12" fmla="*/ 0 60000 65536"/>
                  <a:gd name="T13" fmla="*/ 0 60000 65536"/>
                  <a:gd name="T14" fmla="*/ 0 60000 65536"/>
                  <a:gd name="T15" fmla="*/ 0 w 1310"/>
                  <a:gd name="T16" fmla="*/ 0 h 195"/>
                  <a:gd name="T17" fmla="*/ 1310 w 1310"/>
                  <a:gd name="T18" fmla="*/ 195 h 195"/>
                </a:gdLst>
                <a:ahLst/>
                <a:cxnLst>
                  <a:cxn ang="T10">
                    <a:pos x="T0" y="T1"/>
                  </a:cxn>
                  <a:cxn ang="T11">
                    <a:pos x="T2" y="T3"/>
                  </a:cxn>
                  <a:cxn ang="T12">
                    <a:pos x="T4" y="T5"/>
                  </a:cxn>
                  <a:cxn ang="T13">
                    <a:pos x="T6" y="T7"/>
                  </a:cxn>
                  <a:cxn ang="T14">
                    <a:pos x="T8" y="T9"/>
                  </a:cxn>
                </a:cxnLst>
                <a:rect l="T15" t="T16" r="T17" b="T18"/>
                <a:pathLst>
                  <a:path w="1310" h="195">
                    <a:moveTo>
                      <a:pt x="1310" y="193"/>
                    </a:moveTo>
                    <a:lnTo>
                      <a:pt x="1308" y="195"/>
                    </a:lnTo>
                    <a:lnTo>
                      <a:pt x="0" y="4"/>
                    </a:lnTo>
                    <a:lnTo>
                      <a:pt x="0" y="0"/>
                    </a:lnTo>
                    <a:lnTo>
                      <a:pt x="1310" y="193"/>
                    </a:lnTo>
                    <a:close/>
                  </a:path>
                </a:pathLst>
              </a:custGeom>
              <a:solidFill>
                <a:srgbClr val="DF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36" name="Freeform 2068"/>
              <p:cNvSpPr>
                <a:spLocks/>
              </p:cNvSpPr>
              <p:nvPr/>
            </p:nvSpPr>
            <p:spPr bwMode="auto">
              <a:xfrm>
                <a:off x="973" y="1232"/>
                <a:ext cx="656" cy="101"/>
              </a:xfrm>
              <a:custGeom>
                <a:avLst/>
                <a:gdLst>
                  <a:gd name="T0" fmla="*/ 3 w 1311"/>
                  <a:gd name="T1" fmla="*/ 1 h 202"/>
                  <a:gd name="T2" fmla="*/ 3 w 1311"/>
                  <a:gd name="T3" fmla="*/ 1 h 202"/>
                  <a:gd name="T4" fmla="*/ 0 w 1311"/>
                  <a:gd name="T5" fmla="*/ 1 h 202"/>
                  <a:gd name="T6" fmla="*/ 1 w 1311"/>
                  <a:gd name="T7" fmla="*/ 0 h 202"/>
                  <a:gd name="T8" fmla="*/ 3 w 1311"/>
                  <a:gd name="T9" fmla="*/ 1 h 202"/>
                  <a:gd name="T10" fmla="*/ 0 60000 65536"/>
                  <a:gd name="T11" fmla="*/ 0 60000 65536"/>
                  <a:gd name="T12" fmla="*/ 0 60000 65536"/>
                  <a:gd name="T13" fmla="*/ 0 60000 65536"/>
                  <a:gd name="T14" fmla="*/ 0 60000 65536"/>
                  <a:gd name="T15" fmla="*/ 0 w 1311"/>
                  <a:gd name="T16" fmla="*/ 0 h 202"/>
                  <a:gd name="T17" fmla="*/ 1311 w 1311"/>
                  <a:gd name="T18" fmla="*/ 202 h 202"/>
                </a:gdLst>
                <a:ahLst/>
                <a:cxnLst>
                  <a:cxn ang="T10">
                    <a:pos x="T0" y="T1"/>
                  </a:cxn>
                  <a:cxn ang="T11">
                    <a:pos x="T2" y="T3"/>
                  </a:cxn>
                  <a:cxn ang="T12">
                    <a:pos x="T4" y="T5"/>
                  </a:cxn>
                  <a:cxn ang="T13">
                    <a:pos x="T6" y="T7"/>
                  </a:cxn>
                  <a:cxn ang="T14">
                    <a:pos x="T8" y="T9"/>
                  </a:cxn>
                </a:cxnLst>
                <a:rect l="T15" t="T16" r="T17" b="T18"/>
                <a:pathLst>
                  <a:path w="1311" h="202">
                    <a:moveTo>
                      <a:pt x="1311" y="191"/>
                    </a:moveTo>
                    <a:lnTo>
                      <a:pt x="1309" y="202"/>
                    </a:lnTo>
                    <a:lnTo>
                      <a:pt x="0" y="10"/>
                    </a:lnTo>
                    <a:lnTo>
                      <a:pt x="3" y="0"/>
                    </a:lnTo>
                    <a:lnTo>
                      <a:pt x="1311" y="191"/>
                    </a:lnTo>
                    <a:close/>
                  </a:path>
                </a:pathLst>
              </a:custGeom>
              <a:solidFill>
                <a:srgbClr val="E2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37" name="Freeform 2069"/>
              <p:cNvSpPr>
                <a:spLocks/>
              </p:cNvSpPr>
              <p:nvPr/>
            </p:nvSpPr>
            <p:spPr bwMode="auto">
              <a:xfrm>
                <a:off x="975" y="1232"/>
                <a:ext cx="654" cy="97"/>
              </a:xfrm>
              <a:custGeom>
                <a:avLst/>
                <a:gdLst>
                  <a:gd name="T0" fmla="*/ 3 w 1308"/>
                  <a:gd name="T1" fmla="*/ 1 h 194"/>
                  <a:gd name="T2" fmla="*/ 3 w 1308"/>
                  <a:gd name="T3" fmla="*/ 1 h 194"/>
                  <a:gd name="T4" fmla="*/ 0 w 1308"/>
                  <a:gd name="T5" fmla="*/ 1 h 194"/>
                  <a:gd name="T6" fmla="*/ 0 w 1308"/>
                  <a:gd name="T7" fmla="*/ 0 h 194"/>
                  <a:gd name="T8" fmla="*/ 3 w 1308"/>
                  <a:gd name="T9" fmla="*/ 1 h 194"/>
                  <a:gd name="T10" fmla="*/ 0 60000 65536"/>
                  <a:gd name="T11" fmla="*/ 0 60000 65536"/>
                  <a:gd name="T12" fmla="*/ 0 60000 65536"/>
                  <a:gd name="T13" fmla="*/ 0 60000 65536"/>
                  <a:gd name="T14" fmla="*/ 0 60000 65536"/>
                  <a:gd name="T15" fmla="*/ 0 w 1308"/>
                  <a:gd name="T16" fmla="*/ 0 h 194"/>
                  <a:gd name="T17" fmla="*/ 1308 w 1308"/>
                  <a:gd name="T18" fmla="*/ 194 h 194"/>
                </a:gdLst>
                <a:ahLst/>
                <a:cxnLst>
                  <a:cxn ang="T10">
                    <a:pos x="T0" y="T1"/>
                  </a:cxn>
                  <a:cxn ang="T11">
                    <a:pos x="T2" y="T3"/>
                  </a:cxn>
                  <a:cxn ang="T12">
                    <a:pos x="T4" y="T5"/>
                  </a:cxn>
                  <a:cxn ang="T13">
                    <a:pos x="T6" y="T7"/>
                  </a:cxn>
                  <a:cxn ang="T14">
                    <a:pos x="T8" y="T9"/>
                  </a:cxn>
                </a:cxnLst>
                <a:rect l="T15" t="T16" r="T17" b="T18"/>
                <a:pathLst>
                  <a:path w="1308" h="194">
                    <a:moveTo>
                      <a:pt x="1308" y="191"/>
                    </a:moveTo>
                    <a:lnTo>
                      <a:pt x="1308" y="194"/>
                    </a:lnTo>
                    <a:lnTo>
                      <a:pt x="0" y="1"/>
                    </a:lnTo>
                    <a:lnTo>
                      <a:pt x="0" y="0"/>
                    </a:lnTo>
                    <a:lnTo>
                      <a:pt x="1308" y="191"/>
                    </a:lnTo>
                    <a:close/>
                  </a:path>
                </a:pathLst>
              </a:custGeom>
              <a:solidFill>
                <a:srgbClr val="E2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38" name="Freeform 2070"/>
              <p:cNvSpPr>
                <a:spLocks/>
              </p:cNvSpPr>
              <p:nvPr/>
            </p:nvSpPr>
            <p:spPr bwMode="auto">
              <a:xfrm>
                <a:off x="974" y="1233"/>
                <a:ext cx="655" cy="97"/>
              </a:xfrm>
              <a:custGeom>
                <a:avLst/>
                <a:gdLst>
                  <a:gd name="T0" fmla="*/ 3 w 1309"/>
                  <a:gd name="T1" fmla="*/ 0 h 195"/>
                  <a:gd name="T2" fmla="*/ 3 w 1309"/>
                  <a:gd name="T3" fmla="*/ 0 h 195"/>
                  <a:gd name="T4" fmla="*/ 0 w 1309"/>
                  <a:gd name="T5" fmla="*/ 0 h 195"/>
                  <a:gd name="T6" fmla="*/ 1 w 1309"/>
                  <a:gd name="T7" fmla="*/ 0 h 195"/>
                  <a:gd name="T8" fmla="*/ 3 w 1309"/>
                  <a:gd name="T9" fmla="*/ 0 h 195"/>
                  <a:gd name="T10" fmla="*/ 0 60000 65536"/>
                  <a:gd name="T11" fmla="*/ 0 60000 65536"/>
                  <a:gd name="T12" fmla="*/ 0 60000 65536"/>
                  <a:gd name="T13" fmla="*/ 0 60000 65536"/>
                  <a:gd name="T14" fmla="*/ 0 60000 65536"/>
                  <a:gd name="T15" fmla="*/ 0 w 1309"/>
                  <a:gd name="T16" fmla="*/ 0 h 195"/>
                  <a:gd name="T17" fmla="*/ 1309 w 1309"/>
                  <a:gd name="T18" fmla="*/ 195 h 195"/>
                </a:gdLst>
                <a:ahLst/>
                <a:cxnLst>
                  <a:cxn ang="T10">
                    <a:pos x="T0" y="T1"/>
                  </a:cxn>
                  <a:cxn ang="T11">
                    <a:pos x="T2" y="T3"/>
                  </a:cxn>
                  <a:cxn ang="T12">
                    <a:pos x="T4" y="T5"/>
                  </a:cxn>
                  <a:cxn ang="T13">
                    <a:pos x="T6" y="T7"/>
                  </a:cxn>
                  <a:cxn ang="T14">
                    <a:pos x="T8" y="T9"/>
                  </a:cxn>
                </a:cxnLst>
                <a:rect l="T15" t="T16" r="T17" b="T18"/>
                <a:pathLst>
                  <a:path w="1309" h="195">
                    <a:moveTo>
                      <a:pt x="1309" y="193"/>
                    </a:moveTo>
                    <a:lnTo>
                      <a:pt x="1309" y="195"/>
                    </a:lnTo>
                    <a:lnTo>
                      <a:pt x="0" y="2"/>
                    </a:lnTo>
                    <a:lnTo>
                      <a:pt x="1" y="0"/>
                    </a:lnTo>
                    <a:lnTo>
                      <a:pt x="1309" y="193"/>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39" name="Freeform 2071"/>
              <p:cNvSpPr>
                <a:spLocks/>
              </p:cNvSpPr>
              <p:nvPr/>
            </p:nvSpPr>
            <p:spPr bwMode="auto">
              <a:xfrm>
                <a:off x="974" y="1233"/>
                <a:ext cx="655" cy="98"/>
              </a:xfrm>
              <a:custGeom>
                <a:avLst/>
                <a:gdLst>
                  <a:gd name="T0" fmla="*/ 3 w 1309"/>
                  <a:gd name="T1" fmla="*/ 1 h 194"/>
                  <a:gd name="T2" fmla="*/ 3 w 1309"/>
                  <a:gd name="T3" fmla="*/ 1 h 194"/>
                  <a:gd name="T4" fmla="*/ 0 w 1309"/>
                  <a:gd name="T5" fmla="*/ 1 h 194"/>
                  <a:gd name="T6" fmla="*/ 0 w 1309"/>
                  <a:gd name="T7" fmla="*/ 0 h 194"/>
                  <a:gd name="T8" fmla="*/ 3 w 1309"/>
                  <a:gd name="T9" fmla="*/ 1 h 194"/>
                  <a:gd name="T10" fmla="*/ 0 60000 65536"/>
                  <a:gd name="T11" fmla="*/ 0 60000 65536"/>
                  <a:gd name="T12" fmla="*/ 0 60000 65536"/>
                  <a:gd name="T13" fmla="*/ 0 60000 65536"/>
                  <a:gd name="T14" fmla="*/ 0 60000 65536"/>
                  <a:gd name="T15" fmla="*/ 0 w 1309"/>
                  <a:gd name="T16" fmla="*/ 0 h 194"/>
                  <a:gd name="T17" fmla="*/ 1309 w 1309"/>
                  <a:gd name="T18" fmla="*/ 194 h 194"/>
                </a:gdLst>
                <a:ahLst/>
                <a:cxnLst>
                  <a:cxn ang="T10">
                    <a:pos x="T0" y="T1"/>
                  </a:cxn>
                  <a:cxn ang="T11">
                    <a:pos x="T2" y="T3"/>
                  </a:cxn>
                  <a:cxn ang="T12">
                    <a:pos x="T4" y="T5"/>
                  </a:cxn>
                  <a:cxn ang="T13">
                    <a:pos x="T6" y="T7"/>
                  </a:cxn>
                  <a:cxn ang="T14">
                    <a:pos x="T8" y="T9"/>
                  </a:cxn>
                </a:cxnLst>
                <a:rect l="T15" t="T16" r="T17" b="T18"/>
                <a:pathLst>
                  <a:path w="1309" h="194">
                    <a:moveTo>
                      <a:pt x="1309" y="193"/>
                    </a:moveTo>
                    <a:lnTo>
                      <a:pt x="1307" y="194"/>
                    </a:lnTo>
                    <a:lnTo>
                      <a:pt x="0" y="2"/>
                    </a:lnTo>
                    <a:lnTo>
                      <a:pt x="0" y="0"/>
                    </a:lnTo>
                    <a:lnTo>
                      <a:pt x="1309" y="193"/>
                    </a:lnTo>
                    <a:close/>
                  </a:path>
                </a:pathLst>
              </a:custGeom>
              <a:solidFill>
                <a:srgbClr val="E4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40" name="Freeform 2072"/>
              <p:cNvSpPr>
                <a:spLocks/>
              </p:cNvSpPr>
              <p:nvPr/>
            </p:nvSpPr>
            <p:spPr bwMode="auto">
              <a:xfrm>
                <a:off x="974" y="1234"/>
                <a:ext cx="654" cy="98"/>
              </a:xfrm>
              <a:custGeom>
                <a:avLst/>
                <a:gdLst>
                  <a:gd name="T0" fmla="*/ 3 w 1307"/>
                  <a:gd name="T1" fmla="*/ 1 h 196"/>
                  <a:gd name="T2" fmla="*/ 3 w 1307"/>
                  <a:gd name="T3" fmla="*/ 1 h 196"/>
                  <a:gd name="T4" fmla="*/ 0 w 1307"/>
                  <a:gd name="T5" fmla="*/ 1 h 196"/>
                  <a:gd name="T6" fmla="*/ 0 w 1307"/>
                  <a:gd name="T7" fmla="*/ 0 h 196"/>
                  <a:gd name="T8" fmla="*/ 3 w 1307"/>
                  <a:gd name="T9" fmla="*/ 1 h 196"/>
                  <a:gd name="T10" fmla="*/ 0 60000 65536"/>
                  <a:gd name="T11" fmla="*/ 0 60000 65536"/>
                  <a:gd name="T12" fmla="*/ 0 60000 65536"/>
                  <a:gd name="T13" fmla="*/ 0 60000 65536"/>
                  <a:gd name="T14" fmla="*/ 0 60000 65536"/>
                  <a:gd name="T15" fmla="*/ 0 w 1307"/>
                  <a:gd name="T16" fmla="*/ 0 h 196"/>
                  <a:gd name="T17" fmla="*/ 1307 w 1307"/>
                  <a:gd name="T18" fmla="*/ 196 h 196"/>
                </a:gdLst>
                <a:ahLst/>
                <a:cxnLst>
                  <a:cxn ang="T10">
                    <a:pos x="T0" y="T1"/>
                  </a:cxn>
                  <a:cxn ang="T11">
                    <a:pos x="T2" y="T3"/>
                  </a:cxn>
                  <a:cxn ang="T12">
                    <a:pos x="T4" y="T5"/>
                  </a:cxn>
                  <a:cxn ang="T13">
                    <a:pos x="T6" y="T7"/>
                  </a:cxn>
                  <a:cxn ang="T14">
                    <a:pos x="T8" y="T9"/>
                  </a:cxn>
                </a:cxnLst>
                <a:rect l="T15" t="T16" r="T17" b="T18"/>
                <a:pathLst>
                  <a:path w="1307" h="196">
                    <a:moveTo>
                      <a:pt x="1307" y="192"/>
                    </a:moveTo>
                    <a:lnTo>
                      <a:pt x="1307" y="196"/>
                    </a:lnTo>
                    <a:lnTo>
                      <a:pt x="0" y="1"/>
                    </a:lnTo>
                    <a:lnTo>
                      <a:pt x="0" y="0"/>
                    </a:lnTo>
                    <a:lnTo>
                      <a:pt x="1307" y="192"/>
                    </a:lnTo>
                    <a:close/>
                  </a:path>
                </a:pathLst>
              </a:custGeom>
              <a:solidFill>
                <a:srgbClr val="E6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41" name="Freeform 2073"/>
              <p:cNvSpPr>
                <a:spLocks/>
              </p:cNvSpPr>
              <p:nvPr/>
            </p:nvSpPr>
            <p:spPr bwMode="auto">
              <a:xfrm>
                <a:off x="973" y="1235"/>
                <a:ext cx="655" cy="98"/>
              </a:xfrm>
              <a:custGeom>
                <a:avLst/>
                <a:gdLst>
                  <a:gd name="T0" fmla="*/ 3 w 1309"/>
                  <a:gd name="T1" fmla="*/ 1 h 196"/>
                  <a:gd name="T2" fmla="*/ 3 w 1309"/>
                  <a:gd name="T3" fmla="*/ 1 h 196"/>
                  <a:gd name="T4" fmla="*/ 0 w 1309"/>
                  <a:gd name="T5" fmla="*/ 1 h 196"/>
                  <a:gd name="T6" fmla="*/ 1 w 1309"/>
                  <a:gd name="T7" fmla="*/ 0 h 196"/>
                  <a:gd name="T8" fmla="*/ 3 w 1309"/>
                  <a:gd name="T9" fmla="*/ 1 h 196"/>
                  <a:gd name="T10" fmla="*/ 0 60000 65536"/>
                  <a:gd name="T11" fmla="*/ 0 60000 65536"/>
                  <a:gd name="T12" fmla="*/ 0 60000 65536"/>
                  <a:gd name="T13" fmla="*/ 0 60000 65536"/>
                  <a:gd name="T14" fmla="*/ 0 60000 65536"/>
                  <a:gd name="T15" fmla="*/ 0 w 1309"/>
                  <a:gd name="T16" fmla="*/ 0 h 196"/>
                  <a:gd name="T17" fmla="*/ 1309 w 1309"/>
                  <a:gd name="T18" fmla="*/ 196 h 196"/>
                </a:gdLst>
                <a:ahLst/>
                <a:cxnLst>
                  <a:cxn ang="T10">
                    <a:pos x="T0" y="T1"/>
                  </a:cxn>
                  <a:cxn ang="T11">
                    <a:pos x="T2" y="T3"/>
                  </a:cxn>
                  <a:cxn ang="T12">
                    <a:pos x="T4" y="T5"/>
                  </a:cxn>
                  <a:cxn ang="T13">
                    <a:pos x="T6" y="T7"/>
                  </a:cxn>
                  <a:cxn ang="T14">
                    <a:pos x="T8" y="T9"/>
                  </a:cxn>
                </a:cxnLst>
                <a:rect l="T15" t="T16" r="T17" b="T18"/>
                <a:pathLst>
                  <a:path w="1309" h="196">
                    <a:moveTo>
                      <a:pt x="1309" y="195"/>
                    </a:moveTo>
                    <a:lnTo>
                      <a:pt x="1309" y="196"/>
                    </a:lnTo>
                    <a:lnTo>
                      <a:pt x="0" y="4"/>
                    </a:lnTo>
                    <a:lnTo>
                      <a:pt x="2" y="0"/>
                    </a:lnTo>
                    <a:lnTo>
                      <a:pt x="1309" y="195"/>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42" name="Freeform 2074"/>
              <p:cNvSpPr>
                <a:spLocks/>
              </p:cNvSpPr>
              <p:nvPr/>
            </p:nvSpPr>
            <p:spPr bwMode="auto">
              <a:xfrm>
                <a:off x="973" y="1237"/>
                <a:ext cx="655" cy="103"/>
              </a:xfrm>
              <a:custGeom>
                <a:avLst/>
                <a:gdLst>
                  <a:gd name="T0" fmla="*/ 3 w 1309"/>
                  <a:gd name="T1" fmla="*/ 1 h 206"/>
                  <a:gd name="T2" fmla="*/ 3 w 1309"/>
                  <a:gd name="T3" fmla="*/ 1 h 206"/>
                  <a:gd name="T4" fmla="*/ 0 w 1309"/>
                  <a:gd name="T5" fmla="*/ 1 h 206"/>
                  <a:gd name="T6" fmla="*/ 0 w 1309"/>
                  <a:gd name="T7" fmla="*/ 0 h 206"/>
                  <a:gd name="T8" fmla="*/ 3 w 1309"/>
                  <a:gd name="T9" fmla="*/ 1 h 206"/>
                  <a:gd name="T10" fmla="*/ 0 60000 65536"/>
                  <a:gd name="T11" fmla="*/ 0 60000 65536"/>
                  <a:gd name="T12" fmla="*/ 0 60000 65536"/>
                  <a:gd name="T13" fmla="*/ 0 60000 65536"/>
                  <a:gd name="T14" fmla="*/ 0 60000 65536"/>
                  <a:gd name="T15" fmla="*/ 0 w 1309"/>
                  <a:gd name="T16" fmla="*/ 0 h 206"/>
                  <a:gd name="T17" fmla="*/ 1309 w 1309"/>
                  <a:gd name="T18" fmla="*/ 206 h 206"/>
                </a:gdLst>
                <a:ahLst/>
                <a:cxnLst>
                  <a:cxn ang="T10">
                    <a:pos x="T0" y="T1"/>
                  </a:cxn>
                  <a:cxn ang="T11">
                    <a:pos x="T2" y="T3"/>
                  </a:cxn>
                  <a:cxn ang="T12">
                    <a:pos x="T4" y="T5"/>
                  </a:cxn>
                  <a:cxn ang="T13">
                    <a:pos x="T6" y="T7"/>
                  </a:cxn>
                  <a:cxn ang="T14">
                    <a:pos x="T8" y="T9"/>
                  </a:cxn>
                </a:cxnLst>
                <a:rect l="T15" t="T16" r="T17" b="T18"/>
                <a:pathLst>
                  <a:path w="1309" h="206">
                    <a:moveTo>
                      <a:pt x="1309" y="192"/>
                    </a:moveTo>
                    <a:lnTo>
                      <a:pt x="1308" y="206"/>
                    </a:lnTo>
                    <a:lnTo>
                      <a:pt x="0" y="10"/>
                    </a:lnTo>
                    <a:lnTo>
                      <a:pt x="0" y="0"/>
                    </a:lnTo>
                    <a:lnTo>
                      <a:pt x="1309" y="192"/>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43" name="Freeform 2075"/>
              <p:cNvSpPr>
                <a:spLocks/>
              </p:cNvSpPr>
              <p:nvPr/>
            </p:nvSpPr>
            <p:spPr bwMode="auto">
              <a:xfrm>
                <a:off x="973" y="1237"/>
                <a:ext cx="655" cy="100"/>
              </a:xfrm>
              <a:custGeom>
                <a:avLst/>
                <a:gdLst>
                  <a:gd name="T0" fmla="*/ 3 w 1309"/>
                  <a:gd name="T1" fmla="*/ 1 h 199"/>
                  <a:gd name="T2" fmla="*/ 3 w 1309"/>
                  <a:gd name="T3" fmla="*/ 1 h 199"/>
                  <a:gd name="T4" fmla="*/ 0 w 1309"/>
                  <a:gd name="T5" fmla="*/ 1 h 199"/>
                  <a:gd name="T6" fmla="*/ 0 w 1309"/>
                  <a:gd name="T7" fmla="*/ 0 h 199"/>
                  <a:gd name="T8" fmla="*/ 3 w 1309"/>
                  <a:gd name="T9" fmla="*/ 1 h 199"/>
                  <a:gd name="T10" fmla="*/ 0 60000 65536"/>
                  <a:gd name="T11" fmla="*/ 0 60000 65536"/>
                  <a:gd name="T12" fmla="*/ 0 60000 65536"/>
                  <a:gd name="T13" fmla="*/ 0 60000 65536"/>
                  <a:gd name="T14" fmla="*/ 0 60000 65536"/>
                  <a:gd name="T15" fmla="*/ 0 w 1309"/>
                  <a:gd name="T16" fmla="*/ 0 h 199"/>
                  <a:gd name="T17" fmla="*/ 1309 w 1309"/>
                  <a:gd name="T18" fmla="*/ 199 h 199"/>
                </a:gdLst>
                <a:ahLst/>
                <a:cxnLst>
                  <a:cxn ang="T10">
                    <a:pos x="T0" y="T1"/>
                  </a:cxn>
                  <a:cxn ang="T11">
                    <a:pos x="T2" y="T3"/>
                  </a:cxn>
                  <a:cxn ang="T12">
                    <a:pos x="T4" y="T5"/>
                  </a:cxn>
                  <a:cxn ang="T13">
                    <a:pos x="T6" y="T7"/>
                  </a:cxn>
                  <a:cxn ang="T14">
                    <a:pos x="T8" y="T9"/>
                  </a:cxn>
                </a:cxnLst>
                <a:rect l="T15" t="T16" r="T17" b="T18"/>
                <a:pathLst>
                  <a:path w="1309" h="199">
                    <a:moveTo>
                      <a:pt x="1309" y="192"/>
                    </a:moveTo>
                    <a:lnTo>
                      <a:pt x="1308" y="199"/>
                    </a:lnTo>
                    <a:lnTo>
                      <a:pt x="0" y="5"/>
                    </a:lnTo>
                    <a:lnTo>
                      <a:pt x="0" y="0"/>
                    </a:lnTo>
                    <a:lnTo>
                      <a:pt x="1309" y="192"/>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44" name="Freeform 2076"/>
              <p:cNvSpPr>
                <a:spLocks/>
              </p:cNvSpPr>
              <p:nvPr/>
            </p:nvSpPr>
            <p:spPr bwMode="auto">
              <a:xfrm>
                <a:off x="973" y="1239"/>
                <a:ext cx="654" cy="101"/>
              </a:xfrm>
              <a:custGeom>
                <a:avLst/>
                <a:gdLst>
                  <a:gd name="T0" fmla="*/ 3 w 1308"/>
                  <a:gd name="T1" fmla="*/ 1 h 201"/>
                  <a:gd name="T2" fmla="*/ 3 w 1308"/>
                  <a:gd name="T3" fmla="*/ 1 h 201"/>
                  <a:gd name="T4" fmla="*/ 0 w 1308"/>
                  <a:gd name="T5" fmla="*/ 1 h 201"/>
                  <a:gd name="T6" fmla="*/ 0 w 1308"/>
                  <a:gd name="T7" fmla="*/ 0 h 201"/>
                  <a:gd name="T8" fmla="*/ 3 w 1308"/>
                  <a:gd name="T9" fmla="*/ 1 h 201"/>
                  <a:gd name="T10" fmla="*/ 0 60000 65536"/>
                  <a:gd name="T11" fmla="*/ 0 60000 65536"/>
                  <a:gd name="T12" fmla="*/ 0 60000 65536"/>
                  <a:gd name="T13" fmla="*/ 0 60000 65536"/>
                  <a:gd name="T14" fmla="*/ 0 60000 65536"/>
                  <a:gd name="T15" fmla="*/ 0 w 1308"/>
                  <a:gd name="T16" fmla="*/ 0 h 201"/>
                  <a:gd name="T17" fmla="*/ 1308 w 1308"/>
                  <a:gd name="T18" fmla="*/ 201 h 201"/>
                </a:gdLst>
                <a:ahLst/>
                <a:cxnLst>
                  <a:cxn ang="T10">
                    <a:pos x="T0" y="T1"/>
                  </a:cxn>
                  <a:cxn ang="T11">
                    <a:pos x="T2" y="T3"/>
                  </a:cxn>
                  <a:cxn ang="T12">
                    <a:pos x="T4" y="T5"/>
                  </a:cxn>
                  <a:cxn ang="T13">
                    <a:pos x="T6" y="T7"/>
                  </a:cxn>
                  <a:cxn ang="T14">
                    <a:pos x="T8" y="T9"/>
                  </a:cxn>
                </a:cxnLst>
                <a:rect l="T15" t="T16" r="T17" b="T18"/>
                <a:pathLst>
                  <a:path w="1308" h="201">
                    <a:moveTo>
                      <a:pt x="1308" y="194"/>
                    </a:moveTo>
                    <a:lnTo>
                      <a:pt x="1308" y="201"/>
                    </a:lnTo>
                    <a:lnTo>
                      <a:pt x="0" y="5"/>
                    </a:lnTo>
                    <a:lnTo>
                      <a:pt x="0" y="0"/>
                    </a:lnTo>
                    <a:lnTo>
                      <a:pt x="1308" y="194"/>
                    </a:lnTo>
                    <a:close/>
                  </a:path>
                </a:pathLst>
              </a:custGeom>
              <a:solidFill>
                <a:srgbClr val="EA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45" name="Freeform 2077"/>
              <p:cNvSpPr>
                <a:spLocks/>
              </p:cNvSpPr>
              <p:nvPr/>
            </p:nvSpPr>
            <p:spPr bwMode="auto">
              <a:xfrm>
                <a:off x="973" y="1242"/>
                <a:ext cx="654" cy="220"/>
              </a:xfrm>
              <a:custGeom>
                <a:avLst/>
                <a:gdLst>
                  <a:gd name="T0" fmla="*/ 3 w 1308"/>
                  <a:gd name="T1" fmla="*/ 1 h 440"/>
                  <a:gd name="T2" fmla="*/ 3 w 1308"/>
                  <a:gd name="T3" fmla="*/ 1 h 440"/>
                  <a:gd name="T4" fmla="*/ 0 w 1308"/>
                  <a:gd name="T5" fmla="*/ 1 h 440"/>
                  <a:gd name="T6" fmla="*/ 0 w 1308"/>
                  <a:gd name="T7" fmla="*/ 0 h 440"/>
                  <a:gd name="T8" fmla="*/ 3 w 1308"/>
                  <a:gd name="T9" fmla="*/ 1 h 440"/>
                  <a:gd name="T10" fmla="*/ 0 60000 65536"/>
                  <a:gd name="T11" fmla="*/ 0 60000 65536"/>
                  <a:gd name="T12" fmla="*/ 0 60000 65536"/>
                  <a:gd name="T13" fmla="*/ 0 60000 65536"/>
                  <a:gd name="T14" fmla="*/ 0 60000 65536"/>
                  <a:gd name="T15" fmla="*/ 0 w 1308"/>
                  <a:gd name="T16" fmla="*/ 0 h 440"/>
                  <a:gd name="T17" fmla="*/ 1308 w 1308"/>
                  <a:gd name="T18" fmla="*/ 440 h 440"/>
                </a:gdLst>
                <a:ahLst/>
                <a:cxnLst>
                  <a:cxn ang="T10">
                    <a:pos x="T0" y="T1"/>
                  </a:cxn>
                  <a:cxn ang="T11">
                    <a:pos x="T2" y="T3"/>
                  </a:cxn>
                  <a:cxn ang="T12">
                    <a:pos x="T4" y="T5"/>
                  </a:cxn>
                  <a:cxn ang="T13">
                    <a:pos x="T6" y="T7"/>
                  </a:cxn>
                  <a:cxn ang="T14">
                    <a:pos x="T8" y="T9"/>
                  </a:cxn>
                </a:cxnLst>
                <a:rect l="T15" t="T16" r="T17" b="T18"/>
                <a:pathLst>
                  <a:path w="1308" h="440">
                    <a:moveTo>
                      <a:pt x="1308" y="196"/>
                    </a:moveTo>
                    <a:lnTo>
                      <a:pt x="1308" y="440"/>
                    </a:lnTo>
                    <a:lnTo>
                      <a:pt x="0" y="209"/>
                    </a:lnTo>
                    <a:lnTo>
                      <a:pt x="0" y="0"/>
                    </a:lnTo>
                    <a:lnTo>
                      <a:pt x="1308" y="196"/>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46" name="Freeform 2078"/>
              <p:cNvSpPr>
                <a:spLocks/>
              </p:cNvSpPr>
              <p:nvPr/>
            </p:nvSpPr>
            <p:spPr bwMode="auto">
              <a:xfrm>
                <a:off x="973" y="1346"/>
                <a:ext cx="655" cy="122"/>
              </a:xfrm>
              <a:custGeom>
                <a:avLst/>
                <a:gdLst>
                  <a:gd name="T0" fmla="*/ 3 w 1309"/>
                  <a:gd name="T1" fmla="*/ 1 h 243"/>
                  <a:gd name="T2" fmla="*/ 3 w 1309"/>
                  <a:gd name="T3" fmla="*/ 1 h 243"/>
                  <a:gd name="T4" fmla="*/ 0 w 1309"/>
                  <a:gd name="T5" fmla="*/ 1 h 243"/>
                  <a:gd name="T6" fmla="*/ 0 w 1309"/>
                  <a:gd name="T7" fmla="*/ 0 h 243"/>
                  <a:gd name="T8" fmla="*/ 3 w 1309"/>
                  <a:gd name="T9" fmla="*/ 1 h 243"/>
                  <a:gd name="T10" fmla="*/ 0 60000 65536"/>
                  <a:gd name="T11" fmla="*/ 0 60000 65536"/>
                  <a:gd name="T12" fmla="*/ 0 60000 65536"/>
                  <a:gd name="T13" fmla="*/ 0 60000 65536"/>
                  <a:gd name="T14" fmla="*/ 0 60000 65536"/>
                  <a:gd name="T15" fmla="*/ 0 w 1309"/>
                  <a:gd name="T16" fmla="*/ 0 h 243"/>
                  <a:gd name="T17" fmla="*/ 1309 w 1309"/>
                  <a:gd name="T18" fmla="*/ 243 h 243"/>
                </a:gdLst>
                <a:ahLst/>
                <a:cxnLst>
                  <a:cxn ang="T10">
                    <a:pos x="T0" y="T1"/>
                  </a:cxn>
                  <a:cxn ang="T11">
                    <a:pos x="T2" y="T3"/>
                  </a:cxn>
                  <a:cxn ang="T12">
                    <a:pos x="T4" y="T5"/>
                  </a:cxn>
                  <a:cxn ang="T13">
                    <a:pos x="T6" y="T7"/>
                  </a:cxn>
                  <a:cxn ang="T14">
                    <a:pos x="T8" y="T9"/>
                  </a:cxn>
                </a:cxnLst>
                <a:rect l="T15" t="T16" r="T17" b="T18"/>
                <a:pathLst>
                  <a:path w="1309" h="243">
                    <a:moveTo>
                      <a:pt x="1308" y="231"/>
                    </a:moveTo>
                    <a:lnTo>
                      <a:pt x="1309" y="243"/>
                    </a:lnTo>
                    <a:lnTo>
                      <a:pt x="0" y="12"/>
                    </a:lnTo>
                    <a:lnTo>
                      <a:pt x="0" y="0"/>
                    </a:lnTo>
                    <a:lnTo>
                      <a:pt x="1308" y="231"/>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47" name="Freeform 2079"/>
              <p:cNvSpPr>
                <a:spLocks/>
              </p:cNvSpPr>
              <p:nvPr/>
            </p:nvSpPr>
            <p:spPr bwMode="auto">
              <a:xfrm>
                <a:off x="973" y="1346"/>
                <a:ext cx="654" cy="119"/>
              </a:xfrm>
              <a:custGeom>
                <a:avLst/>
                <a:gdLst>
                  <a:gd name="T0" fmla="*/ 3 w 1308"/>
                  <a:gd name="T1" fmla="*/ 1 h 238"/>
                  <a:gd name="T2" fmla="*/ 3 w 1308"/>
                  <a:gd name="T3" fmla="*/ 1 h 238"/>
                  <a:gd name="T4" fmla="*/ 0 w 1308"/>
                  <a:gd name="T5" fmla="*/ 1 h 238"/>
                  <a:gd name="T6" fmla="*/ 0 w 1308"/>
                  <a:gd name="T7" fmla="*/ 0 h 238"/>
                  <a:gd name="T8" fmla="*/ 3 w 1308"/>
                  <a:gd name="T9" fmla="*/ 1 h 238"/>
                  <a:gd name="T10" fmla="*/ 0 60000 65536"/>
                  <a:gd name="T11" fmla="*/ 0 60000 65536"/>
                  <a:gd name="T12" fmla="*/ 0 60000 65536"/>
                  <a:gd name="T13" fmla="*/ 0 60000 65536"/>
                  <a:gd name="T14" fmla="*/ 0 60000 65536"/>
                  <a:gd name="T15" fmla="*/ 0 w 1308"/>
                  <a:gd name="T16" fmla="*/ 0 h 238"/>
                  <a:gd name="T17" fmla="*/ 1308 w 1308"/>
                  <a:gd name="T18" fmla="*/ 238 h 238"/>
                </a:gdLst>
                <a:ahLst/>
                <a:cxnLst>
                  <a:cxn ang="T10">
                    <a:pos x="T0" y="T1"/>
                  </a:cxn>
                  <a:cxn ang="T11">
                    <a:pos x="T2" y="T3"/>
                  </a:cxn>
                  <a:cxn ang="T12">
                    <a:pos x="T4" y="T5"/>
                  </a:cxn>
                  <a:cxn ang="T13">
                    <a:pos x="T6" y="T7"/>
                  </a:cxn>
                  <a:cxn ang="T14">
                    <a:pos x="T8" y="T9"/>
                  </a:cxn>
                </a:cxnLst>
                <a:rect l="T15" t="T16" r="T17" b="T18"/>
                <a:pathLst>
                  <a:path w="1308" h="238">
                    <a:moveTo>
                      <a:pt x="1308" y="231"/>
                    </a:moveTo>
                    <a:lnTo>
                      <a:pt x="1308" y="238"/>
                    </a:lnTo>
                    <a:lnTo>
                      <a:pt x="0" y="7"/>
                    </a:lnTo>
                    <a:lnTo>
                      <a:pt x="0" y="0"/>
                    </a:lnTo>
                    <a:lnTo>
                      <a:pt x="1308" y="231"/>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48" name="Freeform 2080"/>
              <p:cNvSpPr>
                <a:spLocks/>
              </p:cNvSpPr>
              <p:nvPr/>
            </p:nvSpPr>
            <p:spPr bwMode="auto">
              <a:xfrm>
                <a:off x="973" y="1350"/>
                <a:ext cx="655" cy="118"/>
              </a:xfrm>
              <a:custGeom>
                <a:avLst/>
                <a:gdLst>
                  <a:gd name="T0" fmla="*/ 3 w 1309"/>
                  <a:gd name="T1" fmla="*/ 1 h 236"/>
                  <a:gd name="T2" fmla="*/ 3 w 1309"/>
                  <a:gd name="T3" fmla="*/ 1 h 236"/>
                  <a:gd name="T4" fmla="*/ 0 w 1309"/>
                  <a:gd name="T5" fmla="*/ 1 h 236"/>
                  <a:gd name="T6" fmla="*/ 0 w 1309"/>
                  <a:gd name="T7" fmla="*/ 0 h 236"/>
                  <a:gd name="T8" fmla="*/ 3 w 1309"/>
                  <a:gd name="T9" fmla="*/ 1 h 236"/>
                  <a:gd name="T10" fmla="*/ 0 60000 65536"/>
                  <a:gd name="T11" fmla="*/ 0 60000 65536"/>
                  <a:gd name="T12" fmla="*/ 0 60000 65536"/>
                  <a:gd name="T13" fmla="*/ 0 60000 65536"/>
                  <a:gd name="T14" fmla="*/ 0 60000 65536"/>
                  <a:gd name="T15" fmla="*/ 0 w 1309"/>
                  <a:gd name="T16" fmla="*/ 0 h 236"/>
                  <a:gd name="T17" fmla="*/ 1309 w 1309"/>
                  <a:gd name="T18" fmla="*/ 236 h 236"/>
                </a:gdLst>
                <a:ahLst/>
                <a:cxnLst>
                  <a:cxn ang="T10">
                    <a:pos x="T0" y="T1"/>
                  </a:cxn>
                  <a:cxn ang="T11">
                    <a:pos x="T2" y="T3"/>
                  </a:cxn>
                  <a:cxn ang="T12">
                    <a:pos x="T4" y="T5"/>
                  </a:cxn>
                  <a:cxn ang="T13">
                    <a:pos x="T6" y="T7"/>
                  </a:cxn>
                  <a:cxn ang="T14">
                    <a:pos x="T8" y="T9"/>
                  </a:cxn>
                </a:cxnLst>
                <a:rect l="T15" t="T16" r="T17" b="T18"/>
                <a:pathLst>
                  <a:path w="1309" h="236">
                    <a:moveTo>
                      <a:pt x="1308" y="231"/>
                    </a:moveTo>
                    <a:lnTo>
                      <a:pt x="1309" y="236"/>
                    </a:lnTo>
                    <a:lnTo>
                      <a:pt x="0" y="5"/>
                    </a:lnTo>
                    <a:lnTo>
                      <a:pt x="0" y="0"/>
                    </a:lnTo>
                    <a:lnTo>
                      <a:pt x="1308" y="231"/>
                    </a:lnTo>
                    <a:close/>
                  </a:path>
                </a:pathLst>
              </a:custGeom>
              <a:solidFill>
                <a:srgbClr val="EA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49" name="Freeform 2081"/>
              <p:cNvSpPr>
                <a:spLocks/>
              </p:cNvSpPr>
              <p:nvPr/>
            </p:nvSpPr>
            <p:spPr bwMode="auto">
              <a:xfrm>
                <a:off x="973" y="1352"/>
                <a:ext cx="656" cy="122"/>
              </a:xfrm>
              <a:custGeom>
                <a:avLst/>
                <a:gdLst>
                  <a:gd name="T0" fmla="*/ 3 w 1311"/>
                  <a:gd name="T1" fmla="*/ 1 h 242"/>
                  <a:gd name="T2" fmla="*/ 3 w 1311"/>
                  <a:gd name="T3" fmla="*/ 1 h 242"/>
                  <a:gd name="T4" fmla="*/ 1 w 1311"/>
                  <a:gd name="T5" fmla="*/ 1 h 242"/>
                  <a:gd name="T6" fmla="*/ 0 w 1311"/>
                  <a:gd name="T7" fmla="*/ 0 h 242"/>
                  <a:gd name="T8" fmla="*/ 3 w 1311"/>
                  <a:gd name="T9" fmla="*/ 1 h 242"/>
                  <a:gd name="T10" fmla="*/ 0 60000 65536"/>
                  <a:gd name="T11" fmla="*/ 0 60000 65536"/>
                  <a:gd name="T12" fmla="*/ 0 60000 65536"/>
                  <a:gd name="T13" fmla="*/ 0 60000 65536"/>
                  <a:gd name="T14" fmla="*/ 0 60000 65536"/>
                  <a:gd name="T15" fmla="*/ 0 w 1311"/>
                  <a:gd name="T16" fmla="*/ 0 h 242"/>
                  <a:gd name="T17" fmla="*/ 1311 w 1311"/>
                  <a:gd name="T18" fmla="*/ 242 h 242"/>
                </a:gdLst>
                <a:ahLst/>
                <a:cxnLst>
                  <a:cxn ang="T10">
                    <a:pos x="T0" y="T1"/>
                  </a:cxn>
                  <a:cxn ang="T11">
                    <a:pos x="T2" y="T3"/>
                  </a:cxn>
                  <a:cxn ang="T12">
                    <a:pos x="T4" y="T5"/>
                  </a:cxn>
                  <a:cxn ang="T13">
                    <a:pos x="T6" y="T7"/>
                  </a:cxn>
                  <a:cxn ang="T14">
                    <a:pos x="T8" y="T9"/>
                  </a:cxn>
                </a:cxnLst>
                <a:rect l="T15" t="T16" r="T17" b="T18"/>
                <a:pathLst>
                  <a:path w="1311" h="242">
                    <a:moveTo>
                      <a:pt x="1309" y="231"/>
                    </a:moveTo>
                    <a:lnTo>
                      <a:pt x="1311" y="242"/>
                    </a:lnTo>
                    <a:lnTo>
                      <a:pt x="3" y="10"/>
                    </a:lnTo>
                    <a:lnTo>
                      <a:pt x="0" y="0"/>
                    </a:lnTo>
                    <a:lnTo>
                      <a:pt x="1309" y="231"/>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50" name="Freeform 2082"/>
              <p:cNvSpPr>
                <a:spLocks/>
              </p:cNvSpPr>
              <p:nvPr/>
            </p:nvSpPr>
            <p:spPr bwMode="auto">
              <a:xfrm>
                <a:off x="973" y="1352"/>
                <a:ext cx="655" cy="117"/>
              </a:xfrm>
              <a:custGeom>
                <a:avLst/>
                <a:gdLst>
                  <a:gd name="T0" fmla="*/ 3 w 1309"/>
                  <a:gd name="T1" fmla="*/ 1 h 234"/>
                  <a:gd name="T2" fmla="*/ 3 w 1309"/>
                  <a:gd name="T3" fmla="*/ 1 h 234"/>
                  <a:gd name="T4" fmla="*/ 1 w 1309"/>
                  <a:gd name="T5" fmla="*/ 1 h 234"/>
                  <a:gd name="T6" fmla="*/ 0 w 1309"/>
                  <a:gd name="T7" fmla="*/ 0 h 234"/>
                  <a:gd name="T8" fmla="*/ 3 w 1309"/>
                  <a:gd name="T9" fmla="*/ 1 h 234"/>
                  <a:gd name="T10" fmla="*/ 0 60000 65536"/>
                  <a:gd name="T11" fmla="*/ 0 60000 65536"/>
                  <a:gd name="T12" fmla="*/ 0 60000 65536"/>
                  <a:gd name="T13" fmla="*/ 0 60000 65536"/>
                  <a:gd name="T14" fmla="*/ 0 60000 65536"/>
                  <a:gd name="T15" fmla="*/ 0 w 1309"/>
                  <a:gd name="T16" fmla="*/ 0 h 234"/>
                  <a:gd name="T17" fmla="*/ 1309 w 1309"/>
                  <a:gd name="T18" fmla="*/ 234 h 234"/>
                </a:gdLst>
                <a:ahLst/>
                <a:cxnLst>
                  <a:cxn ang="T10">
                    <a:pos x="T0" y="T1"/>
                  </a:cxn>
                  <a:cxn ang="T11">
                    <a:pos x="T2" y="T3"/>
                  </a:cxn>
                  <a:cxn ang="T12">
                    <a:pos x="T4" y="T5"/>
                  </a:cxn>
                  <a:cxn ang="T13">
                    <a:pos x="T6" y="T7"/>
                  </a:cxn>
                  <a:cxn ang="T14">
                    <a:pos x="T8" y="T9"/>
                  </a:cxn>
                </a:cxnLst>
                <a:rect l="T15" t="T16" r="T17" b="T18"/>
                <a:pathLst>
                  <a:path w="1309" h="234">
                    <a:moveTo>
                      <a:pt x="1309" y="231"/>
                    </a:moveTo>
                    <a:lnTo>
                      <a:pt x="1309" y="234"/>
                    </a:lnTo>
                    <a:lnTo>
                      <a:pt x="2" y="1"/>
                    </a:lnTo>
                    <a:lnTo>
                      <a:pt x="0" y="0"/>
                    </a:lnTo>
                    <a:lnTo>
                      <a:pt x="1309" y="231"/>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51" name="Freeform 2083"/>
              <p:cNvSpPr>
                <a:spLocks/>
              </p:cNvSpPr>
              <p:nvPr/>
            </p:nvSpPr>
            <p:spPr bwMode="auto">
              <a:xfrm>
                <a:off x="974" y="1353"/>
                <a:ext cx="654" cy="118"/>
              </a:xfrm>
              <a:custGeom>
                <a:avLst/>
                <a:gdLst>
                  <a:gd name="T0" fmla="*/ 3 w 1307"/>
                  <a:gd name="T1" fmla="*/ 1 h 236"/>
                  <a:gd name="T2" fmla="*/ 3 w 1307"/>
                  <a:gd name="T3" fmla="*/ 1 h 236"/>
                  <a:gd name="T4" fmla="*/ 0 w 1307"/>
                  <a:gd name="T5" fmla="*/ 1 h 236"/>
                  <a:gd name="T6" fmla="*/ 0 w 1307"/>
                  <a:gd name="T7" fmla="*/ 0 h 236"/>
                  <a:gd name="T8" fmla="*/ 3 w 1307"/>
                  <a:gd name="T9" fmla="*/ 1 h 236"/>
                  <a:gd name="T10" fmla="*/ 0 60000 65536"/>
                  <a:gd name="T11" fmla="*/ 0 60000 65536"/>
                  <a:gd name="T12" fmla="*/ 0 60000 65536"/>
                  <a:gd name="T13" fmla="*/ 0 60000 65536"/>
                  <a:gd name="T14" fmla="*/ 0 60000 65536"/>
                  <a:gd name="T15" fmla="*/ 0 w 1307"/>
                  <a:gd name="T16" fmla="*/ 0 h 236"/>
                  <a:gd name="T17" fmla="*/ 1307 w 1307"/>
                  <a:gd name="T18" fmla="*/ 236 h 236"/>
                </a:gdLst>
                <a:ahLst/>
                <a:cxnLst>
                  <a:cxn ang="T10">
                    <a:pos x="T0" y="T1"/>
                  </a:cxn>
                  <a:cxn ang="T11">
                    <a:pos x="T2" y="T3"/>
                  </a:cxn>
                  <a:cxn ang="T12">
                    <a:pos x="T4" y="T5"/>
                  </a:cxn>
                  <a:cxn ang="T13">
                    <a:pos x="T6" y="T7"/>
                  </a:cxn>
                  <a:cxn ang="T14">
                    <a:pos x="T8" y="T9"/>
                  </a:cxn>
                </a:cxnLst>
                <a:rect l="T15" t="T16" r="T17" b="T18"/>
                <a:pathLst>
                  <a:path w="1307" h="236">
                    <a:moveTo>
                      <a:pt x="1307" y="233"/>
                    </a:moveTo>
                    <a:lnTo>
                      <a:pt x="1307" y="236"/>
                    </a:lnTo>
                    <a:lnTo>
                      <a:pt x="0" y="4"/>
                    </a:lnTo>
                    <a:lnTo>
                      <a:pt x="0" y="0"/>
                    </a:lnTo>
                    <a:lnTo>
                      <a:pt x="1307" y="233"/>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52" name="Freeform 2084"/>
              <p:cNvSpPr>
                <a:spLocks/>
              </p:cNvSpPr>
              <p:nvPr/>
            </p:nvSpPr>
            <p:spPr bwMode="auto">
              <a:xfrm>
                <a:off x="974" y="1355"/>
                <a:ext cx="655" cy="117"/>
              </a:xfrm>
              <a:custGeom>
                <a:avLst/>
                <a:gdLst>
                  <a:gd name="T0" fmla="*/ 3 w 1309"/>
                  <a:gd name="T1" fmla="*/ 1 h 234"/>
                  <a:gd name="T2" fmla="*/ 3 w 1309"/>
                  <a:gd name="T3" fmla="*/ 1 h 234"/>
                  <a:gd name="T4" fmla="*/ 1 w 1309"/>
                  <a:gd name="T5" fmla="*/ 1 h 234"/>
                  <a:gd name="T6" fmla="*/ 0 w 1309"/>
                  <a:gd name="T7" fmla="*/ 0 h 234"/>
                  <a:gd name="T8" fmla="*/ 3 w 1309"/>
                  <a:gd name="T9" fmla="*/ 1 h 234"/>
                  <a:gd name="T10" fmla="*/ 0 60000 65536"/>
                  <a:gd name="T11" fmla="*/ 0 60000 65536"/>
                  <a:gd name="T12" fmla="*/ 0 60000 65536"/>
                  <a:gd name="T13" fmla="*/ 0 60000 65536"/>
                  <a:gd name="T14" fmla="*/ 0 60000 65536"/>
                  <a:gd name="T15" fmla="*/ 0 w 1309"/>
                  <a:gd name="T16" fmla="*/ 0 h 234"/>
                  <a:gd name="T17" fmla="*/ 1309 w 1309"/>
                  <a:gd name="T18" fmla="*/ 234 h 234"/>
                </a:gdLst>
                <a:ahLst/>
                <a:cxnLst>
                  <a:cxn ang="T10">
                    <a:pos x="T0" y="T1"/>
                  </a:cxn>
                  <a:cxn ang="T11">
                    <a:pos x="T2" y="T3"/>
                  </a:cxn>
                  <a:cxn ang="T12">
                    <a:pos x="T4" y="T5"/>
                  </a:cxn>
                  <a:cxn ang="T13">
                    <a:pos x="T6" y="T7"/>
                  </a:cxn>
                  <a:cxn ang="T14">
                    <a:pos x="T8" y="T9"/>
                  </a:cxn>
                </a:cxnLst>
                <a:rect l="T15" t="T16" r="T17" b="T18"/>
                <a:pathLst>
                  <a:path w="1309" h="234">
                    <a:moveTo>
                      <a:pt x="1307" y="232"/>
                    </a:moveTo>
                    <a:lnTo>
                      <a:pt x="1309" y="234"/>
                    </a:lnTo>
                    <a:lnTo>
                      <a:pt x="1" y="1"/>
                    </a:lnTo>
                    <a:lnTo>
                      <a:pt x="0" y="0"/>
                    </a:lnTo>
                    <a:lnTo>
                      <a:pt x="1307" y="232"/>
                    </a:lnTo>
                    <a:close/>
                  </a:path>
                </a:pathLst>
              </a:custGeom>
              <a:solidFill>
                <a:srgbClr val="E5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53" name="Freeform 2085"/>
              <p:cNvSpPr>
                <a:spLocks/>
              </p:cNvSpPr>
              <p:nvPr/>
            </p:nvSpPr>
            <p:spPr bwMode="auto">
              <a:xfrm>
                <a:off x="975" y="1356"/>
                <a:ext cx="654" cy="118"/>
              </a:xfrm>
              <a:custGeom>
                <a:avLst/>
                <a:gdLst>
                  <a:gd name="T0" fmla="*/ 3 w 1308"/>
                  <a:gd name="T1" fmla="*/ 1 h 236"/>
                  <a:gd name="T2" fmla="*/ 3 w 1308"/>
                  <a:gd name="T3" fmla="*/ 1 h 236"/>
                  <a:gd name="T4" fmla="*/ 0 w 1308"/>
                  <a:gd name="T5" fmla="*/ 1 h 236"/>
                  <a:gd name="T6" fmla="*/ 0 w 1308"/>
                  <a:gd name="T7" fmla="*/ 0 h 236"/>
                  <a:gd name="T8" fmla="*/ 3 w 1308"/>
                  <a:gd name="T9" fmla="*/ 1 h 236"/>
                  <a:gd name="T10" fmla="*/ 0 60000 65536"/>
                  <a:gd name="T11" fmla="*/ 0 60000 65536"/>
                  <a:gd name="T12" fmla="*/ 0 60000 65536"/>
                  <a:gd name="T13" fmla="*/ 0 60000 65536"/>
                  <a:gd name="T14" fmla="*/ 0 60000 65536"/>
                  <a:gd name="T15" fmla="*/ 0 w 1308"/>
                  <a:gd name="T16" fmla="*/ 0 h 236"/>
                  <a:gd name="T17" fmla="*/ 1308 w 1308"/>
                  <a:gd name="T18" fmla="*/ 236 h 236"/>
                </a:gdLst>
                <a:ahLst/>
                <a:cxnLst>
                  <a:cxn ang="T10">
                    <a:pos x="T0" y="T1"/>
                  </a:cxn>
                  <a:cxn ang="T11">
                    <a:pos x="T2" y="T3"/>
                  </a:cxn>
                  <a:cxn ang="T12">
                    <a:pos x="T4" y="T5"/>
                  </a:cxn>
                  <a:cxn ang="T13">
                    <a:pos x="T6" y="T7"/>
                  </a:cxn>
                  <a:cxn ang="T14">
                    <a:pos x="T8" y="T9"/>
                  </a:cxn>
                </a:cxnLst>
                <a:rect l="T15" t="T16" r="T17" b="T18"/>
                <a:pathLst>
                  <a:path w="1308" h="236">
                    <a:moveTo>
                      <a:pt x="1308" y="233"/>
                    </a:moveTo>
                    <a:lnTo>
                      <a:pt x="1308" y="236"/>
                    </a:lnTo>
                    <a:lnTo>
                      <a:pt x="0" y="4"/>
                    </a:lnTo>
                    <a:lnTo>
                      <a:pt x="0" y="0"/>
                    </a:lnTo>
                    <a:lnTo>
                      <a:pt x="1308" y="233"/>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54" name="Freeform 2086"/>
              <p:cNvSpPr>
                <a:spLocks/>
              </p:cNvSpPr>
              <p:nvPr/>
            </p:nvSpPr>
            <p:spPr bwMode="auto">
              <a:xfrm>
                <a:off x="975" y="1357"/>
                <a:ext cx="655" cy="122"/>
              </a:xfrm>
              <a:custGeom>
                <a:avLst/>
                <a:gdLst>
                  <a:gd name="T0" fmla="*/ 2 w 1311"/>
                  <a:gd name="T1" fmla="*/ 1 h 242"/>
                  <a:gd name="T2" fmla="*/ 2 w 1311"/>
                  <a:gd name="T3" fmla="*/ 1 h 242"/>
                  <a:gd name="T4" fmla="*/ 0 w 1311"/>
                  <a:gd name="T5" fmla="*/ 1 h 242"/>
                  <a:gd name="T6" fmla="*/ 0 w 1311"/>
                  <a:gd name="T7" fmla="*/ 0 h 242"/>
                  <a:gd name="T8" fmla="*/ 2 w 1311"/>
                  <a:gd name="T9" fmla="*/ 1 h 242"/>
                  <a:gd name="T10" fmla="*/ 0 60000 65536"/>
                  <a:gd name="T11" fmla="*/ 0 60000 65536"/>
                  <a:gd name="T12" fmla="*/ 0 60000 65536"/>
                  <a:gd name="T13" fmla="*/ 0 60000 65536"/>
                  <a:gd name="T14" fmla="*/ 0 60000 65536"/>
                  <a:gd name="T15" fmla="*/ 0 w 1311"/>
                  <a:gd name="T16" fmla="*/ 0 h 242"/>
                  <a:gd name="T17" fmla="*/ 1311 w 1311"/>
                  <a:gd name="T18" fmla="*/ 242 h 242"/>
                </a:gdLst>
                <a:ahLst/>
                <a:cxnLst>
                  <a:cxn ang="T10">
                    <a:pos x="T0" y="T1"/>
                  </a:cxn>
                  <a:cxn ang="T11">
                    <a:pos x="T2" y="T3"/>
                  </a:cxn>
                  <a:cxn ang="T12">
                    <a:pos x="T4" y="T5"/>
                  </a:cxn>
                  <a:cxn ang="T13">
                    <a:pos x="T6" y="T7"/>
                  </a:cxn>
                  <a:cxn ang="T14">
                    <a:pos x="T8" y="T9"/>
                  </a:cxn>
                </a:cxnLst>
                <a:rect l="T15" t="T16" r="T17" b="T18"/>
                <a:pathLst>
                  <a:path w="1311" h="242">
                    <a:moveTo>
                      <a:pt x="1308" y="232"/>
                    </a:moveTo>
                    <a:lnTo>
                      <a:pt x="1311" y="242"/>
                    </a:lnTo>
                    <a:lnTo>
                      <a:pt x="4" y="8"/>
                    </a:lnTo>
                    <a:lnTo>
                      <a:pt x="0" y="0"/>
                    </a:lnTo>
                    <a:lnTo>
                      <a:pt x="1308" y="232"/>
                    </a:lnTo>
                    <a:close/>
                  </a:path>
                </a:pathLst>
              </a:custGeom>
              <a:solidFill>
                <a:srgbClr val="E2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55" name="Freeform 2087"/>
              <p:cNvSpPr>
                <a:spLocks/>
              </p:cNvSpPr>
              <p:nvPr/>
            </p:nvSpPr>
            <p:spPr bwMode="auto">
              <a:xfrm>
                <a:off x="975" y="1357"/>
                <a:ext cx="654" cy="118"/>
              </a:xfrm>
              <a:custGeom>
                <a:avLst/>
                <a:gdLst>
                  <a:gd name="T0" fmla="*/ 2 w 1310"/>
                  <a:gd name="T1" fmla="*/ 1 h 235"/>
                  <a:gd name="T2" fmla="*/ 2 w 1310"/>
                  <a:gd name="T3" fmla="*/ 1 h 235"/>
                  <a:gd name="T4" fmla="*/ 0 w 1310"/>
                  <a:gd name="T5" fmla="*/ 1 h 235"/>
                  <a:gd name="T6" fmla="*/ 0 w 1310"/>
                  <a:gd name="T7" fmla="*/ 0 h 235"/>
                  <a:gd name="T8" fmla="*/ 2 w 1310"/>
                  <a:gd name="T9" fmla="*/ 1 h 235"/>
                  <a:gd name="T10" fmla="*/ 0 60000 65536"/>
                  <a:gd name="T11" fmla="*/ 0 60000 65536"/>
                  <a:gd name="T12" fmla="*/ 0 60000 65536"/>
                  <a:gd name="T13" fmla="*/ 0 60000 65536"/>
                  <a:gd name="T14" fmla="*/ 0 60000 65536"/>
                  <a:gd name="T15" fmla="*/ 0 w 1310"/>
                  <a:gd name="T16" fmla="*/ 0 h 235"/>
                  <a:gd name="T17" fmla="*/ 1310 w 1310"/>
                  <a:gd name="T18" fmla="*/ 235 h 235"/>
                </a:gdLst>
                <a:ahLst/>
                <a:cxnLst>
                  <a:cxn ang="T10">
                    <a:pos x="T0" y="T1"/>
                  </a:cxn>
                  <a:cxn ang="T11">
                    <a:pos x="T2" y="T3"/>
                  </a:cxn>
                  <a:cxn ang="T12">
                    <a:pos x="T4" y="T5"/>
                  </a:cxn>
                  <a:cxn ang="T13">
                    <a:pos x="T6" y="T7"/>
                  </a:cxn>
                  <a:cxn ang="T14">
                    <a:pos x="T8" y="T9"/>
                  </a:cxn>
                </a:cxnLst>
                <a:rect l="T15" t="T16" r="T17" b="T18"/>
                <a:pathLst>
                  <a:path w="1310" h="235">
                    <a:moveTo>
                      <a:pt x="1308" y="232"/>
                    </a:moveTo>
                    <a:lnTo>
                      <a:pt x="1310" y="235"/>
                    </a:lnTo>
                    <a:lnTo>
                      <a:pt x="2" y="1"/>
                    </a:lnTo>
                    <a:lnTo>
                      <a:pt x="0" y="0"/>
                    </a:lnTo>
                    <a:lnTo>
                      <a:pt x="1308" y="232"/>
                    </a:lnTo>
                    <a:close/>
                  </a:path>
                </a:pathLst>
              </a:custGeom>
              <a:solidFill>
                <a:srgbClr val="E2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56" name="Freeform 2088"/>
              <p:cNvSpPr>
                <a:spLocks/>
              </p:cNvSpPr>
              <p:nvPr/>
            </p:nvSpPr>
            <p:spPr bwMode="auto">
              <a:xfrm>
                <a:off x="976" y="1358"/>
                <a:ext cx="654" cy="119"/>
              </a:xfrm>
              <a:custGeom>
                <a:avLst/>
                <a:gdLst>
                  <a:gd name="T0" fmla="*/ 2 w 1309"/>
                  <a:gd name="T1" fmla="*/ 1 h 238"/>
                  <a:gd name="T2" fmla="*/ 2 w 1309"/>
                  <a:gd name="T3" fmla="*/ 1 h 238"/>
                  <a:gd name="T4" fmla="*/ 0 w 1309"/>
                  <a:gd name="T5" fmla="*/ 1 h 238"/>
                  <a:gd name="T6" fmla="*/ 0 w 1309"/>
                  <a:gd name="T7" fmla="*/ 0 h 238"/>
                  <a:gd name="T8" fmla="*/ 2 w 1309"/>
                  <a:gd name="T9" fmla="*/ 1 h 238"/>
                  <a:gd name="T10" fmla="*/ 0 60000 65536"/>
                  <a:gd name="T11" fmla="*/ 0 60000 65536"/>
                  <a:gd name="T12" fmla="*/ 0 60000 65536"/>
                  <a:gd name="T13" fmla="*/ 0 60000 65536"/>
                  <a:gd name="T14" fmla="*/ 0 60000 65536"/>
                  <a:gd name="T15" fmla="*/ 0 w 1309"/>
                  <a:gd name="T16" fmla="*/ 0 h 238"/>
                  <a:gd name="T17" fmla="*/ 1309 w 1309"/>
                  <a:gd name="T18" fmla="*/ 238 h 238"/>
                </a:gdLst>
                <a:ahLst/>
                <a:cxnLst>
                  <a:cxn ang="T10">
                    <a:pos x="T0" y="T1"/>
                  </a:cxn>
                  <a:cxn ang="T11">
                    <a:pos x="T2" y="T3"/>
                  </a:cxn>
                  <a:cxn ang="T12">
                    <a:pos x="T4" y="T5"/>
                  </a:cxn>
                  <a:cxn ang="T13">
                    <a:pos x="T6" y="T7"/>
                  </a:cxn>
                  <a:cxn ang="T14">
                    <a:pos x="T8" y="T9"/>
                  </a:cxn>
                </a:cxnLst>
                <a:rect l="T15" t="T16" r="T17" b="T18"/>
                <a:pathLst>
                  <a:path w="1309" h="238">
                    <a:moveTo>
                      <a:pt x="1308" y="234"/>
                    </a:moveTo>
                    <a:lnTo>
                      <a:pt x="1309" y="238"/>
                    </a:lnTo>
                    <a:lnTo>
                      <a:pt x="0" y="4"/>
                    </a:lnTo>
                    <a:lnTo>
                      <a:pt x="0" y="0"/>
                    </a:lnTo>
                    <a:lnTo>
                      <a:pt x="1308" y="234"/>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57" name="Freeform 2089"/>
              <p:cNvSpPr>
                <a:spLocks/>
              </p:cNvSpPr>
              <p:nvPr/>
            </p:nvSpPr>
            <p:spPr bwMode="auto">
              <a:xfrm>
                <a:off x="976" y="1360"/>
                <a:ext cx="654" cy="119"/>
              </a:xfrm>
              <a:custGeom>
                <a:avLst/>
                <a:gdLst>
                  <a:gd name="T0" fmla="*/ 2 w 1309"/>
                  <a:gd name="T1" fmla="*/ 1 h 237"/>
                  <a:gd name="T2" fmla="*/ 2 w 1309"/>
                  <a:gd name="T3" fmla="*/ 1 h 237"/>
                  <a:gd name="T4" fmla="*/ 0 w 1309"/>
                  <a:gd name="T5" fmla="*/ 1 h 237"/>
                  <a:gd name="T6" fmla="*/ 0 w 1309"/>
                  <a:gd name="T7" fmla="*/ 0 h 237"/>
                  <a:gd name="T8" fmla="*/ 2 w 1309"/>
                  <a:gd name="T9" fmla="*/ 1 h 237"/>
                  <a:gd name="T10" fmla="*/ 0 60000 65536"/>
                  <a:gd name="T11" fmla="*/ 0 60000 65536"/>
                  <a:gd name="T12" fmla="*/ 0 60000 65536"/>
                  <a:gd name="T13" fmla="*/ 0 60000 65536"/>
                  <a:gd name="T14" fmla="*/ 0 60000 65536"/>
                  <a:gd name="T15" fmla="*/ 0 w 1309"/>
                  <a:gd name="T16" fmla="*/ 0 h 237"/>
                  <a:gd name="T17" fmla="*/ 1309 w 1309"/>
                  <a:gd name="T18" fmla="*/ 237 h 237"/>
                </a:gdLst>
                <a:ahLst/>
                <a:cxnLst>
                  <a:cxn ang="T10">
                    <a:pos x="T0" y="T1"/>
                  </a:cxn>
                  <a:cxn ang="T11">
                    <a:pos x="T2" y="T3"/>
                  </a:cxn>
                  <a:cxn ang="T12">
                    <a:pos x="T4" y="T5"/>
                  </a:cxn>
                  <a:cxn ang="T13">
                    <a:pos x="T6" y="T7"/>
                  </a:cxn>
                  <a:cxn ang="T14">
                    <a:pos x="T8" y="T9"/>
                  </a:cxn>
                </a:cxnLst>
                <a:rect l="T15" t="T16" r="T17" b="T18"/>
                <a:pathLst>
                  <a:path w="1309" h="237">
                    <a:moveTo>
                      <a:pt x="1309" y="234"/>
                    </a:moveTo>
                    <a:lnTo>
                      <a:pt x="1309" y="237"/>
                    </a:lnTo>
                    <a:lnTo>
                      <a:pt x="2" y="3"/>
                    </a:lnTo>
                    <a:lnTo>
                      <a:pt x="0" y="0"/>
                    </a:lnTo>
                    <a:lnTo>
                      <a:pt x="1309" y="234"/>
                    </a:lnTo>
                    <a:close/>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58" name="Freeform 2090"/>
              <p:cNvSpPr>
                <a:spLocks/>
              </p:cNvSpPr>
              <p:nvPr/>
            </p:nvSpPr>
            <p:spPr bwMode="auto">
              <a:xfrm>
                <a:off x="976" y="1361"/>
                <a:ext cx="657" cy="122"/>
              </a:xfrm>
              <a:custGeom>
                <a:avLst/>
                <a:gdLst>
                  <a:gd name="T0" fmla="*/ 3 w 1312"/>
                  <a:gd name="T1" fmla="*/ 1 h 242"/>
                  <a:gd name="T2" fmla="*/ 3 w 1312"/>
                  <a:gd name="T3" fmla="*/ 1 h 242"/>
                  <a:gd name="T4" fmla="*/ 1 w 1312"/>
                  <a:gd name="T5" fmla="*/ 1 h 242"/>
                  <a:gd name="T6" fmla="*/ 0 w 1312"/>
                  <a:gd name="T7" fmla="*/ 0 h 242"/>
                  <a:gd name="T8" fmla="*/ 3 w 1312"/>
                  <a:gd name="T9" fmla="*/ 1 h 242"/>
                  <a:gd name="T10" fmla="*/ 0 60000 65536"/>
                  <a:gd name="T11" fmla="*/ 0 60000 65536"/>
                  <a:gd name="T12" fmla="*/ 0 60000 65536"/>
                  <a:gd name="T13" fmla="*/ 0 60000 65536"/>
                  <a:gd name="T14" fmla="*/ 0 60000 65536"/>
                  <a:gd name="T15" fmla="*/ 0 w 1312"/>
                  <a:gd name="T16" fmla="*/ 0 h 242"/>
                  <a:gd name="T17" fmla="*/ 1312 w 1312"/>
                  <a:gd name="T18" fmla="*/ 242 h 242"/>
                </a:gdLst>
                <a:ahLst/>
                <a:cxnLst>
                  <a:cxn ang="T10">
                    <a:pos x="T0" y="T1"/>
                  </a:cxn>
                  <a:cxn ang="T11">
                    <a:pos x="T2" y="T3"/>
                  </a:cxn>
                  <a:cxn ang="T12">
                    <a:pos x="T4" y="T5"/>
                  </a:cxn>
                  <a:cxn ang="T13">
                    <a:pos x="T6" y="T7"/>
                  </a:cxn>
                  <a:cxn ang="T14">
                    <a:pos x="T8" y="T9"/>
                  </a:cxn>
                </a:cxnLst>
                <a:rect l="T15" t="T16" r="T17" b="T18"/>
                <a:pathLst>
                  <a:path w="1312" h="242">
                    <a:moveTo>
                      <a:pt x="1307" y="234"/>
                    </a:moveTo>
                    <a:lnTo>
                      <a:pt x="1312" y="242"/>
                    </a:lnTo>
                    <a:lnTo>
                      <a:pt x="5" y="7"/>
                    </a:lnTo>
                    <a:lnTo>
                      <a:pt x="0" y="0"/>
                    </a:lnTo>
                    <a:lnTo>
                      <a:pt x="1307" y="234"/>
                    </a:lnTo>
                    <a:close/>
                  </a:path>
                </a:pathLst>
              </a:custGeom>
              <a:solidFill>
                <a:srgbClr val="D7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59" name="Freeform 2091"/>
              <p:cNvSpPr>
                <a:spLocks/>
              </p:cNvSpPr>
              <p:nvPr/>
            </p:nvSpPr>
            <p:spPr bwMode="auto">
              <a:xfrm>
                <a:off x="976" y="1361"/>
                <a:ext cx="655" cy="118"/>
              </a:xfrm>
              <a:custGeom>
                <a:avLst/>
                <a:gdLst>
                  <a:gd name="T0" fmla="*/ 3 w 1309"/>
                  <a:gd name="T1" fmla="*/ 1 h 236"/>
                  <a:gd name="T2" fmla="*/ 3 w 1309"/>
                  <a:gd name="T3" fmla="*/ 1 h 236"/>
                  <a:gd name="T4" fmla="*/ 1 w 1309"/>
                  <a:gd name="T5" fmla="*/ 1 h 236"/>
                  <a:gd name="T6" fmla="*/ 0 w 1309"/>
                  <a:gd name="T7" fmla="*/ 0 h 236"/>
                  <a:gd name="T8" fmla="*/ 3 w 1309"/>
                  <a:gd name="T9" fmla="*/ 1 h 236"/>
                  <a:gd name="T10" fmla="*/ 0 60000 65536"/>
                  <a:gd name="T11" fmla="*/ 0 60000 65536"/>
                  <a:gd name="T12" fmla="*/ 0 60000 65536"/>
                  <a:gd name="T13" fmla="*/ 0 60000 65536"/>
                  <a:gd name="T14" fmla="*/ 0 60000 65536"/>
                  <a:gd name="T15" fmla="*/ 0 w 1309"/>
                  <a:gd name="T16" fmla="*/ 0 h 236"/>
                  <a:gd name="T17" fmla="*/ 1309 w 1309"/>
                  <a:gd name="T18" fmla="*/ 236 h 236"/>
                </a:gdLst>
                <a:ahLst/>
                <a:cxnLst>
                  <a:cxn ang="T10">
                    <a:pos x="T0" y="T1"/>
                  </a:cxn>
                  <a:cxn ang="T11">
                    <a:pos x="T2" y="T3"/>
                  </a:cxn>
                  <a:cxn ang="T12">
                    <a:pos x="T4" y="T5"/>
                  </a:cxn>
                  <a:cxn ang="T13">
                    <a:pos x="T6" y="T7"/>
                  </a:cxn>
                  <a:cxn ang="T14">
                    <a:pos x="T8" y="T9"/>
                  </a:cxn>
                </a:cxnLst>
                <a:rect l="T15" t="T16" r="T17" b="T18"/>
                <a:pathLst>
                  <a:path w="1309" h="236">
                    <a:moveTo>
                      <a:pt x="1307" y="234"/>
                    </a:moveTo>
                    <a:lnTo>
                      <a:pt x="1309" y="236"/>
                    </a:lnTo>
                    <a:lnTo>
                      <a:pt x="1" y="2"/>
                    </a:lnTo>
                    <a:lnTo>
                      <a:pt x="0" y="0"/>
                    </a:lnTo>
                    <a:lnTo>
                      <a:pt x="1307" y="234"/>
                    </a:lnTo>
                    <a:close/>
                  </a:path>
                </a:pathLst>
              </a:custGeom>
              <a:solidFill>
                <a:srgbClr val="D7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60" name="Freeform 2092"/>
              <p:cNvSpPr>
                <a:spLocks/>
              </p:cNvSpPr>
              <p:nvPr/>
            </p:nvSpPr>
            <p:spPr bwMode="auto">
              <a:xfrm>
                <a:off x="977" y="1362"/>
                <a:ext cx="655" cy="119"/>
              </a:xfrm>
              <a:custGeom>
                <a:avLst/>
                <a:gdLst>
                  <a:gd name="T0" fmla="*/ 3 w 1310"/>
                  <a:gd name="T1" fmla="*/ 1 h 237"/>
                  <a:gd name="T2" fmla="*/ 3 w 1310"/>
                  <a:gd name="T3" fmla="*/ 1 h 237"/>
                  <a:gd name="T4" fmla="*/ 1 w 1310"/>
                  <a:gd name="T5" fmla="*/ 1 h 237"/>
                  <a:gd name="T6" fmla="*/ 0 w 1310"/>
                  <a:gd name="T7" fmla="*/ 0 h 237"/>
                  <a:gd name="T8" fmla="*/ 3 w 1310"/>
                  <a:gd name="T9" fmla="*/ 1 h 237"/>
                  <a:gd name="T10" fmla="*/ 0 60000 65536"/>
                  <a:gd name="T11" fmla="*/ 0 60000 65536"/>
                  <a:gd name="T12" fmla="*/ 0 60000 65536"/>
                  <a:gd name="T13" fmla="*/ 0 60000 65536"/>
                  <a:gd name="T14" fmla="*/ 0 60000 65536"/>
                  <a:gd name="T15" fmla="*/ 0 w 1310"/>
                  <a:gd name="T16" fmla="*/ 0 h 237"/>
                  <a:gd name="T17" fmla="*/ 1310 w 1310"/>
                  <a:gd name="T18" fmla="*/ 237 h 237"/>
                </a:gdLst>
                <a:ahLst/>
                <a:cxnLst>
                  <a:cxn ang="T10">
                    <a:pos x="T0" y="T1"/>
                  </a:cxn>
                  <a:cxn ang="T11">
                    <a:pos x="T2" y="T3"/>
                  </a:cxn>
                  <a:cxn ang="T12">
                    <a:pos x="T4" y="T5"/>
                  </a:cxn>
                  <a:cxn ang="T13">
                    <a:pos x="T6" y="T7"/>
                  </a:cxn>
                  <a:cxn ang="T14">
                    <a:pos x="T8" y="T9"/>
                  </a:cxn>
                </a:cxnLst>
                <a:rect l="T15" t="T16" r="T17" b="T18"/>
                <a:pathLst>
                  <a:path w="1310" h="237">
                    <a:moveTo>
                      <a:pt x="1308" y="234"/>
                    </a:moveTo>
                    <a:lnTo>
                      <a:pt x="1310" y="237"/>
                    </a:lnTo>
                    <a:lnTo>
                      <a:pt x="2" y="1"/>
                    </a:lnTo>
                    <a:lnTo>
                      <a:pt x="0" y="0"/>
                    </a:lnTo>
                    <a:lnTo>
                      <a:pt x="1308" y="234"/>
                    </a:lnTo>
                    <a:close/>
                  </a:path>
                </a:pathLst>
              </a:custGeom>
              <a:solidFill>
                <a:srgbClr val="D2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61" name="Freeform 2093"/>
              <p:cNvSpPr>
                <a:spLocks/>
              </p:cNvSpPr>
              <p:nvPr/>
            </p:nvSpPr>
            <p:spPr bwMode="auto">
              <a:xfrm>
                <a:off x="978" y="1363"/>
                <a:ext cx="655" cy="120"/>
              </a:xfrm>
              <a:custGeom>
                <a:avLst/>
                <a:gdLst>
                  <a:gd name="T0" fmla="*/ 3 w 1309"/>
                  <a:gd name="T1" fmla="*/ 1 h 239"/>
                  <a:gd name="T2" fmla="*/ 3 w 1309"/>
                  <a:gd name="T3" fmla="*/ 1 h 239"/>
                  <a:gd name="T4" fmla="*/ 1 w 1309"/>
                  <a:gd name="T5" fmla="*/ 1 h 239"/>
                  <a:gd name="T6" fmla="*/ 0 w 1309"/>
                  <a:gd name="T7" fmla="*/ 0 h 239"/>
                  <a:gd name="T8" fmla="*/ 3 w 1309"/>
                  <a:gd name="T9" fmla="*/ 1 h 239"/>
                  <a:gd name="T10" fmla="*/ 0 60000 65536"/>
                  <a:gd name="T11" fmla="*/ 0 60000 65536"/>
                  <a:gd name="T12" fmla="*/ 0 60000 65536"/>
                  <a:gd name="T13" fmla="*/ 0 60000 65536"/>
                  <a:gd name="T14" fmla="*/ 0 60000 65536"/>
                  <a:gd name="T15" fmla="*/ 0 w 1309"/>
                  <a:gd name="T16" fmla="*/ 0 h 239"/>
                  <a:gd name="T17" fmla="*/ 1309 w 1309"/>
                  <a:gd name="T18" fmla="*/ 239 h 239"/>
                </a:gdLst>
                <a:ahLst/>
                <a:cxnLst>
                  <a:cxn ang="T10">
                    <a:pos x="T0" y="T1"/>
                  </a:cxn>
                  <a:cxn ang="T11">
                    <a:pos x="T2" y="T3"/>
                  </a:cxn>
                  <a:cxn ang="T12">
                    <a:pos x="T4" y="T5"/>
                  </a:cxn>
                  <a:cxn ang="T13">
                    <a:pos x="T6" y="T7"/>
                  </a:cxn>
                  <a:cxn ang="T14">
                    <a:pos x="T8" y="T9"/>
                  </a:cxn>
                </a:cxnLst>
                <a:rect l="T15" t="T16" r="T17" b="T18"/>
                <a:pathLst>
                  <a:path w="1309" h="239">
                    <a:moveTo>
                      <a:pt x="1308" y="236"/>
                    </a:moveTo>
                    <a:lnTo>
                      <a:pt x="1309" y="239"/>
                    </a:lnTo>
                    <a:lnTo>
                      <a:pt x="2" y="4"/>
                    </a:lnTo>
                    <a:lnTo>
                      <a:pt x="0" y="0"/>
                    </a:lnTo>
                    <a:lnTo>
                      <a:pt x="1308" y="236"/>
                    </a:lnTo>
                    <a:close/>
                  </a:path>
                </a:pathLst>
              </a:custGeom>
              <a:solidFill>
                <a:srgbClr val="CE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62" name="Freeform 2094"/>
              <p:cNvSpPr>
                <a:spLocks/>
              </p:cNvSpPr>
              <p:nvPr/>
            </p:nvSpPr>
            <p:spPr bwMode="auto">
              <a:xfrm>
                <a:off x="979" y="1365"/>
                <a:ext cx="657" cy="121"/>
              </a:xfrm>
              <a:custGeom>
                <a:avLst/>
                <a:gdLst>
                  <a:gd name="T0" fmla="*/ 3 w 1314"/>
                  <a:gd name="T1" fmla="*/ 1 h 242"/>
                  <a:gd name="T2" fmla="*/ 3 w 1314"/>
                  <a:gd name="T3" fmla="*/ 1 h 242"/>
                  <a:gd name="T4" fmla="*/ 1 w 1314"/>
                  <a:gd name="T5" fmla="*/ 1 h 242"/>
                  <a:gd name="T6" fmla="*/ 0 w 1314"/>
                  <a:gd name="T7" fmla="*/ 0 h 242"/>
                  <a:gd name="T8" fmla="*/ 3 w 1314"/>
                  <a:gd name="T9" fmla="*/ 1 h 242"/>
                  <a:gd name="T10" fmla="*/ 0 60000 65536"/>
                  <a:gd name="T11" fmla="*/ 0 60000 65536"/>
                  <a:gd name="T12" fmla="*/ 0 60000 65536"/>
                  <a:gd name="T13" fmla="*/ 0 60000 65536"/>
                  <a:gd name="T14" fmla="*/ 0 60000 65536"/>
                  <a:gd name="T15" fmla="*/ 0 w 1314"/>
                  <a:gd name="T16" fmla="*/ 0 h 242"/>
                  <a:gd name="T17" fmla="*/ 1314 w 1314"/>
                  <a:gd name="T18" fmla="*/ 242 h 242"/>
                </a:gdLst>
                <a:ahLst/>
                <a:cxnLst>
                  <a:cxn ang="T10">
                    <a:pos x="T0" y="T1"/>
                  </a:cxn>
                  <a:cxn ang="T11">
                    <a:pos x="T2" y="T3"/>
                  </a:cxn>
                  <a:cxn ang="T12">
                    <a:pos x="T4" y="T5"/>
                  </a:cxn>
                  <a:cxn ang="T13">
                    <a:pos x="T6" y="T7"/>
                  </a:cxn>
                  <a:cxn ang="T14">
                    <a:pos x="T8" y="T9"/>
                  </a:cxn>
                </a:cxnLst>
                <a:rect l="T15" t="T16" r="T17" b="T18"/>
                <a:pathLst>
                  <a:path w="1314" h="242">
                    <a:moveTo>
                      <a:pt x="1307" y="235"/>
                    </a:moveTo>
                    <a:lnTo>
                      <a:pt x="1314" y="242"/>
                    </a:lnTo>
                    <a:lnTo>
                      <a:pt x="6" y="4"/>
                    </a:lnTo>
                    <a:lnTo>
                      <a:pt x="0" y="0"/>
                    </a:lnTo>
                    <a:lnTo>
                      <a:pt x="1307" y="235"/>
                    </a:lnTo>
                    <a:close/>
                  </a:path>
                </a:pathLst>
              </a:custGeom>
              <a:solidFill>
                <a:srgbClr val="CA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63" name="Freeform 2095"/>
              <p:cNvSpPr>
                <a:spLocks/>
              </p:cNvSpPr>
              <p:nvPr/>
            </p:nvSpPr>
            <p:spPr bwMode="auto">
              <a:xfrm>
                <a:off x="979" y="1365"/>
                <a:ext cx="655" cy="119"/>
              </a:xfrm>
              <a:custGeom>
                <a:avLst/>
                <a:gdLst>
                  <a:gd name="T0" fmla="*/ 2 w 1311"/>
                  <a:gd name="T1" fmla="*/ 0 h 239"/>
                  <a:gd name="T2" fmla="*/ 2 w 1311"/>
                  <a:gd name="T3" fmla="*/ 0 h 239"/>
                  <a:gd name="T4" fmla="*/ 0 w 1311"/>
                  <a:gd name="T5" fmla="*/ 0 h 239"/>
                  <a:gd name="T6" fmla="*/ 0 w 1311"/>
                  <a:gd name="T7" fmla="*/ 0 h 239"/>
                  <a:gd name="T8" fmla="*/ 2 w 1311"/>
                  <a:gd name="T9" fmla="*/ 0 h 239"/>
                  <a:gd name="T10" fmla="*/ 0 60000 65536"/>
                  <a:gd name="T11" fmla="*/ 0 60000 65536"/>
                  <a:gd name="T12" fmla="*/ 0 60000 65536"/>
                  <a:gd name="T13" fmla="*/ 0 60000 65536"/>
                  <a:gd name="T14" fmla="*/ 0 60000 65536"/>
                  <a:gd name="T15" fmla="*/ 0 w 1311"/>
                  <a:gd name="T16" fmla="*/ 0 h 239"/>
                  <a:gd name="T17" fmla="*/ 1311 w 1311"/>
                  <a:gd name="T18" fmla="*/ 239 h 239"/>
                </a:gdLst>
                <a:ahLst/>
                <a:cxnLst>
                  <a:cxn ang="T10">
                    <a:pos x="T0" y="T1"/>
                  </a:cxn>
                  <a:cxn ang="T11">
                    <a:pos x="T2" y="T3"/>
                  </a:cxn>
                  <a:cxn ang="T12">
                    <a:pos x="T4" y="T5"/>
                  </a:cxn>
                  <a:cxn ang="T13">
                    <a:pos x="T6" y="T7"/>
                  </a:cxn>
                  <a:cxn ang="T14">
                    <a:pos x="T8" y="T9"/>
                  </a:cxn>
                </a:cxnLst>
                <a:rect l="T15" t="T16" r="T17" b="T18"/>
                <a:pathLst>
                  <a:path w="1311" h="239">
                    <a:moveTo>
                      <a:pt x="1307" y="235"/>
                    </a:moveTo>
                    <a:lnTo>
                      <a:pt x="1311" y="239"/>
                    </a:lnTo>
                    <a:lnTo>
                      <a:pt x="3" y="3"/>
                    </a:lnTo>
                    <a:lnTo>
                      <a:pt x="0" y="0"/>
                    </a:lnTo>
                    <a:lnTo>
                      <a:pt x="1307" y="235"/>
                    </a:lnTo>
                    <a:close/>
                  </a:path>
                </a:pathLst>
              </a:custGeom>
              <a:solidFill>
                <a:srgbClr val="CA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64" name="Freeform 2096"/>
              <p:cNvSpPr>
                <a:spLocks/>
              </p:cNvSpPr>
              <p:nvPr/>
            </p:nvSpPr>
            <p:spPr bwMode="auto">
              <a:xfrm>
                <a:off x="981" y="1366"/>
                <a:ext cx="655" cy="120"/>
              </a:xfrm>
              <a:custGeom>
                <a:avLst/>
                <a:gdLst>
                  <a:gd name="T0" fmla="*/ 2 w 1311"/>
                  <a:gd name="T1" fmla="*/ 1 h 239"/>
                  <a:gd name="T2" fmla="*/ 2 w 1311"/>
                  <a:gd name="T3" fmla="*/ 1 h 239"/>
                  <a:gd name="T4" fmla="*/ 0 w 1311"/>
                  <a:gd name="T5" fmla="*/ 1 h 239"/>
                  <a:gd name="T6" fmla="*/ 0 w 1311"/>
                  <a:gd name="T7" fmla="*/ 0 h 239"/>
                  <a:gd name="T8" fmla="*/ 2 w 1311"/>
                  <a:gd name="T9" fmla="*/ 1 h 239"/>
                  <a:gd name="T10" fmla="*/ 0 60000 65536"/>
                  <a:gd name="T11" fmla="*/ 0 60000 65536"/>
                  <a:gd name="T12" fmla="*/ 0 60000 65536"/>
                  <a:gd name="T13" fmla="*/ 0 60000 65536"/>
                  <a:gd name="T14" fmla="*/ 0 60000 65536"/>
                  <a:gd name="T15" fmla="*/ 0 w 1311"/>
                  <a:gd name="T16" fmla="*/ 0 h 239"/>
                  <a:gd name="T17" fmla="*/ 1311 w 1311"/>
                  <a:gd name="T18" fmla="*/ 239 h 239"/>
                </a:gdLst>
                <a:ahLst/>
                <a:cxnLst>
                  <a:cxn ang="T10">
                    <a:pos x="T0" y="T1"/>
                  </a:cxn>
                  <a:cxn ang="T11">
                    <a:pos x="T2" y="T3"/>
                  </a:cxn>
                  <a:cxn ang="T12">
                    <a:pos x="T4" y="T5"/>
                  </a:cxn>
                  <a:cxn ang="T13">
                    <a:pos x="T6" y="T7"/>
                  </a:cxn>
                  <a:cxn ang="T14">
                    <a:pos x="T8" y="T9"/>
                  </a:cxn>
                </a:cxnLst>
                <a:rect l="T15" t="T16" r="T17" b="T18"/>
                <a:pathLst>
                  <a:path w="1311" h="239">
                    <a:moveTo>
                      <a:pt x="1308" y="236"/>
                    </a:moveTo>
                    <a:lnTo>
                      <a:pt x="1311" y="239"/>
                    </a:lnTo>
                    <a:lnTo>
                      <a:pt x="3" y="1"/>
                    </a:lnTo>
                    <a:lnTo>
                      <a:pt x="0" y="0"/>
                    </a:lnTo>
                    <a:lnTo>
                      <a:pt x="1308" y="236"/>
                    </a:lnTo>
                    <a:close/>
                  </a:path>
                </a:pathLst>
              </a:custGeom>
              <a:solidFill>
                <a:srgbClr val="C1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65" name="Freeform 2097"/>
              <p:cNvSpPr>
                <a:spLocks/>
              </p:cNvSpPr>
              <p:nvPr/>
            </p:nvSpPr>
            <p:spPr bwMode="auto">
              <a:xfrm>
                <a:off x="982" y="1367"/>
                <a:ext cx="657" cy="121"/>
              </a:xfrm>
              <a:custGeom>
                <a:avLst/>
                <a:gdLst>
                  <a:gd name="T0" fmla="*/ 2 w 1315"/>
                  <a:gd name="T1" fmla="*/ 1 h 241"/>
                  <a:gd name="T2" fmla="*/ 2 w 1315"/>
                  <a:gd name="T3" fmla="*/ 1 h 241"/>
                  <a:gd name="T4" fmla="*/ 0 w 1315"/>
                  <a:gd name="T5" fmla="*/ 1 h 241"/>
                  <a:gd name="T6" fmla="*/ 0 w 1315"/>
                  <a:gd name="T7" fmla="*/ 0 h 241"/>
                  <a:gd name="T8" fmla="*/ 2 w 1315"/>
                  <a:gd name="T9" fmla="*/ 1 h 241"/>
                  <a:gd name="T10" fmla="*/ 0 60000 65536"/>
                  <a:gd name="T11" fmla="*/ 0 60000 65536"/>
                  <a:gd name="T12" fmla="*/ 0 60000 65536"/>
                  <a:gd name="T13" fmla="*/ 0 60000 65536"/>
                  <a:gd name="T14" fmla="*/ 0 60000 65536"/>
                  <a:gd name="T15" fmla="*/ 0 w 1315"/>
                  <a:gd name="T16" fmla="*/ 0 h 241"/>
                  <a:gd name="T17" fmla="*/ 1315 w 1315"/>
                  <a:gd name="T18" fmla="*/ 241 h 241"/>
                </a:gdLst>
                <a:ahLst/>
                <a:cxnLst>
                  <a:cxn ang="T10">
                    <a:pos x="T0" y="T1"/>
                  </a:cxn>
                  <a:cxn ang="T11">
                    <a:pos x="T2" y="T3"/>
                  </a:cxn>
                  <a:cxn ang="T12">
                    <a:pos x="T4" y="T5"/>
                  </a:cxn>
                  <a:cxn ang="T13">
                    <a:pos x="T6" y="T7"/>
                  </a:cxn>
                  <a:cxn ang="T14">
                    <a:pos x="T8" y="T9"/>
                  </a:cxn>
                </a:cxnLst>
                <a:rect l="T15" t="T16" r="T17" b="T18"/>
                <a:pathLst>
                  <a:path w="1315" h="241">
                    <a:moveTo>
                      <a:pt x="1308" y="238"/>
                    </a:moveTo>
                    <a:lnTo>
                      <a:pt x="1315" y="241"/>
                    </a:lnTo>
                    <a:lnTo>
                      <a:pt x="7" y="5"/>
                    </a:lnTo>
                    <a:lnTo>
                      <a:pt x="0" y="0"/>
                    </a:lnTo>
                    <a:lnTo>
                      <a:pt x="1308" y="238"/>
                    </a:lnTo>
                    <a:close/>
                  </a:path>
                </a:pathLst>
              </a:custGeom>
              <a:solidFill>
                <a:srgbClr val="B9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66" name="Freeform 2098"/>
              <p:cNvSpPr>
                <a:spLocks/>
              </p:cNvSpPr>
              <p:nvPr/>
            </p:nvSpPr>
            <p:spPr bwMode="auto">
              <a:xfrm>
                <a:off x="985" y="1370"/>
                <a:ext cx="659" cy="119"/>
              </a:xfrm>
              <a:custGeom>
                <a:avLst/>
                <a:gdLst>
                  <a:gd name="T0" fmla="*/ 3 w 1316"/>
                  <a:gd name="T1" fmla="*/ 0 h 240"/>
                  <a:gd name="T2" fmla="*/ 3 w 1316"/>
                  <a:gd name="T3" fmla="*/ 0 h 240"/>
                  <a:gd name="T4" fmla="*/ 1 w 1316"/>
                  <a:gd name="T5" fmla="*/ 0 h 240"/>
                  <a:gd name="T6" fmla="*/ 0 w 1316"/>
                  <a:gd name="T7" fmla="*/ 0 h 240"/>
                  <a:gd name="T8" fmla="*/ 3 w 1316"/>
                  <a:gd name="T9" fmla="*/ 0 h 240"/>
                  <a:gd name="T10" fmla="*/ 0 60000 65536"/>
                  <a:gd name="T11" fmla="*/ 0 60000 65536"/>
                  <a:gd name="T12" fmla="*/ 0 60000 65536"/>
                  <a:gd name="T13" fmla="*/ 0 60000 65536"/>
                  <a:gd name="T14" fmla="*/ 0 60000 65536"/>
                  <a:gd name="T15" fmla="*/ 0 w 1316"/>
                  <a:gd name="T16" fmla="*/ 0 h 240"/>
                  <a:gd name="T17" fmla="*/ 1316 w 1316"/>
                  <a:gd name="T18" fmla="*/ 240 h 240"/>
                </a:gdLst>
                <a:ahLst/>
                <a:cxnLst>
                  <a:cxn ang="T10">
                    <a:pos x="T0" y="T1"/>
                  </a:cxn>
                  <a:cxn ang="T11">
                    <a:pos x="T2" y="T3"/>
                  </a:cxn>
                  <a:cxn ang="T12">
                    <a:pos x="T4" y="T5"/>
                  </a:cxn>
                  <a:cxn ang="T13">
                    <a:pos x="T6" y="T7"/>
                  </a:cxn>
                  <a:cxn ang="T14">
                    <a:pos x="T8" y="T9"/>
                  </a:cxn>
                </a:cxnLst>
                <a:rect l="T15" t="T16" r="T17" b="T18"/>
                <a:pathLst>
                  <a:path w="1316" h="240">
                    <a:moveTo>
                      <a:pt x="1308" y="236"/>
                    </a:moveTo>
                    <a:lnTo>
                      <a:pt x="1316" y="240"/>
                    </a:lnTo>
                    <a:lnTo>
                      <a:pt x="7" y="2"/>
                    </a:lnTo>
                    <a:lnTo>
                      <a:pt x="0" y="0"/>
                    </a:lnTo>
                    <a:lnTo>
                      <a:pt x="1308" y="236"/>
                    </a:lnTo>
                    <a:close/>
                  </a:path>
                </a:pathLst>
              </a:custGeom>
              <a:solidFill>
                <a:srgbClr val="A55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67" name="Freeform 2099"/>
              <p:cNvSpPr>
                <a:spLocks/>
              </p:cNvSpPr>
              <p:nvPr/>
            </p:nvSpPr>
            <p:spPr bwMode="auto">
              <a:xfrm>
                <a:off x="1073" y="1205"/>
                <a:ext cx="660" cy="91"/>
              </a:xfrm>
              <a:custGeom>
                <a:avLst/>
                <a:gdLst>
                  <a:gd name="T0" fmla="*/ 2 w 1321"/>
                  <a:gd name="T1" fmla="*/ 1 h 182"/>
                  <a:gd name="T2" fmla="*/ 2 w 1321"/>
                  <a:gd name="T3" fmla="*/ 1 h 182"/>
                  <a:gd name="T4" fmla="*/ 0 w 1321"/>
                  <a:gd name="T5" fmla="*/ 0 h 182"/>
                  <a:gd name="T6" fmla="*/ 0 w 1321"/>
                  <a:gd name="T7" fmla="*/ 0 h 182"/>
                  <a:gd name="T8" fmla="*/ 2 w 1321"/>
                  <a:gd name="T9" fmla="*/ 1 h 182"/>
                  <a:gd name="T10" fmla="*/ 0 60000 65536"/>
                  <a:gd name="T11" fmla="*/ 0 60000 65536"/>
                  <a:gd name="T12" fmla="*/ 0 60000 65536"/>
                  <a:gd name="T13" fmla="*/ 0 60000 65536"/>
                  <a:gd name="T14" fmla="*/ 0 60000 65536"/>
                  <a:gd name="T15" fmla="*/ 0 w 1321"/>
                  <a:gd name="T16" fmla="*/ 0 h 182"/>
                  <a:gd name="T17" fmla="*/ 1321 w 1321"/>
                  <a:gd name="T18" fmla="*/ 182 h 182"/>
                </a:gdLst>
                <a:ahLst/>
                <a:cxnLst>
                  <a:cxn ang="T10">
                    <a:pos x="T0" y="T1"/>
                  </a:cxn>
                  <a:cxn ang="T11">
                    <a:pos x="T2" y="T3"/>
                  </a:cxn>
                  <a:cxn ang="T12">
                    <a:pos x="T4" y="T5"/>
                  </a:cxn>
                  <a:cxn ang="T13">
                    <a:pos x="T6" y="T7"/>
                  </a:cxn>
                  <a:cxn ang="T14">
                    <a:pos x="T8" y="T9"/>
                  </a:cxn>
                </a:cxnLst>
                <a:rect l="T15" t="T16" r="T17" b="T18"/>
                <a:pathLst>
                  <a:path w="1321" h="182">
                    <a:moveTo>
                      <a:pt x="1321" y="182"/>
                    </a:moveTo>
                    <a:lnTo>
                      <a:pt x="1313" y="180"/>
                    </a:lnTo>
                    <a:lnTo>
                      <a:pt x="0" y="0"/>
                    </a:lnTo>
                    <a:lnTo>
                      <a:pt x="9" y="0"/>
                    </a:lnTo>
                    <a:lnTo>
                      <a:pt x="1321" y="182"/>
                    </a:lnTo>
                    <a:close/>
                  </a:path>
                </a:pathLst>
              </a:custGeom>
              <a:solidFill>
                <a:srgbClr val="723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68" name="Freeform 2100"/>
              <p:cNvSpPr>
                <a:spLocks/>
              </p:cNvSpPr>
              <p:nvPr/>
            </p:nvSpPr>
            <p:spPr bwMode="auto">
              <a:xfrm>
                <a:off x="993" y="1205"/>
                <a:ext cx="736" cy="102"/>
              </a:xfrm>
              <a:custGeom>
                <a:avLst/>
                <a:gdLst>
                  <a:gd name="T0" fmla="*/ 3 w 1472"/>
                  <a:gd name="T1" fmla="*/ 1 h 203"/>
                  <a:gd name="T2" fmla="*/ 3 w 1472"/>
                  <a:gd name="T3" fmla="*/ 1 h 203"/>
                  <a:gd name="T4" fmla="*/ 0 w 1472"/>
                  <a:gd name="T5" fmla="*/ 1 h 203"/>
                  <a:gd name="T6" fmla="*/ 1 w 1472"/>
                  <a:gd name="T7" fmla="*/ 0 h 203"/>
                  <a:gd name="T8" fmla="*/ 3 w 1472"/>
                  <a:gd name="T9" fmla="*/ 1 h 203"/>
                  <a:gd name="T10" fmla="*/ 0 60000 65536"/>
                  <a:gd name="T11" fmla="*/ 0 60000 65536"/>
                  <a:gd name="T12" fmla="*/ 0 60000 65536"/>
                  <a:gd name="T13" fmla="*/ 0 60000 65536"/>
                  <a:gd name="T14" fmla="*/ 0 60000 65536"/>
                  <a:gd name="T15" fmla="*/ 0 w 1472"/>
                  <a:gd name="T16" fmla="*/ 0 h 203"/>
                  <a:gd name="T17" fmla="*/ 1472 w 1472"/>
                  <a:gd name="T18" fmla="*/ 203 h 203"/>
                </a:gdLst>
                <a:ahLst/>
                <a:cxnLst>
                  <a:cxn ang="T10">
                    <a:pos x="T0" y="T1"/>
                  </a:cxn>
                  <a:cxn ang="T11">
                    <a:pos x="T2" y="T3"/>
                  </a:cxn>
                  <a:cxn ang="T12">
                    <a:pos x="T4" y="T5"/>
                  </a:cxn>
                  <a:cxn ang="T13">
                    <a:pos x="T6" y="T7"/>
                  </a:cxn>
                  <a:cxn ang="T14">
                    <a:pos x="T8" y="T9"/>
                  </a:cxn>
                </a:cxnLst>
                <a:rect l="T15" t="T16" r="T17" b="T18"/>
                <a:pathLst>
                  <a:path w="1472" h="203">
                    <a:moveTo>
                      <a:pt x="1472" y="180"/>
                    </a:moveTo>
                    <a:lnTo>
                      <a:pt x="1309" y="203"/>
                    </a:lnTo>
                    <a:lnTo>
                      <a:pt x="0" y="17"/>
                    </a:lnTo>
                    <a:lnTo>
                      <a:pt x="159" y="0"/>
                    </a:lnTo>
                    <a:lnTo>
                      <a:pt x="1472" y="180"/>
                    </a:lnTo>
                    <a:close/>
                  </a:path>
                </a:pathLst>
              </a:custGeom>
              <a:solidFill>
                <a:srgbClr val="793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69" name="Freeform 2101"/>
              <p:cNvSpPr>
                <a:spLocks/>
              </p:cNvSpPr>
              <p:nvPr/>
            </p:nvSpPr>
            <p:spPr bwMode="auto">
              <a:xfrm>
                <a:off x="1627" y="1295"/>
                <a:ext cx="122" cy="194"/>
              </a:xfrm>
              <a:custGeom>
                <a:avLst/>
                <a:gdLst>
                  <a:gd name="T0" fmla="*/ 1 w 244"/>
                  <a:gd name="T1" fmla="*/ 0 h 389"/>
                  <a:gd name="T2" fmla="*/ 1 w 244"/>
                  <a:gd name="T3" fmla="*/ 0 h 389"/>
                  <a:gd name="T4" fmla="*/ 1 w 244"/>
                  <a:gd name="T5" fmla="*/ 0 h 389"/>
                  <a:gd name="T6" fmla="*/ 1 w 244"/>
                  <a:gd name="T7" fmla="*/ 0 h 389"/>
                  <a:gd name="T8" fmla="*/ 1 w 244"/>
                  <a:gd name="T9" fmla="*/ 0 h 389"/>
                  <a:gd name="T10" fmla="*/ 1 w 244"/>
                  <a:gd name="T11" fmla="*/ 0 h 389"/>
                  <a:gd name="T12" fmla="*/ 1 w 244"/>
                  <a:gd name="T13" fmla="*/ 0 h 389"/>
                  <a:gd name="T14" fmla="*/ 1 w 244"/>
                  <a:gd name="T15" fmla="*/ 0 h 389"/>
                  <a:gd name="T16" fmla="*/ 0 w 244"/>
                  <a:gd name="T17" fmla="*/ 0 h 389"/>
                  <a:gd name="T18" fmla="*/ 0 w 244"/>
                  <a:gd name="T19" fmla="*/ 0 h 389"/>
                  <a:gd name="T20" fmla="*/ 1 w 244"/>
                  <a:gd name="T21" fmla="*/ 0 h 389"/>
                  <a:gd name="T22" fmla="*/ 1 w 244"/>
                  <a:gd name="T23" fmla="*/ 0 h 389"/>
                  <a:gd name="T24" fmla="*/ 1 w 244"/>
                  <a:gd name="T25" fmla="*/ 0 h 389"/>
                  <a:gd name="T26" fmla="*/ 1 w 244"/>
                  <a:gd name="T27" fmla="*/ 0 h 389"/>
                  <a:gd name="T28" fmla="*/ 1 w 244"/>
                  <a:gd name="T29" fmla="*/ 0 h 389"/>
                  <a:gd name="T30" fmla="*/ 1 w 244"/>
                  <a:gd name="T31" fmla="*/ 0 h 389"/>
                  <a:gd name="T32" fmla="*/ 1 w 244"/>
                  <a:gd name="T33" fmla="*/ 0 h 389"/>
                  <a:gd name="T34" fmla="*/ 1 w 244"/>
                  <a:gd name="T35" fmla="*/ 0 h 389"/>
                  <a:gd name="T36" fmla="*/ 1 w 244"/>
                  <a:gd name="T37" fmla="*/ 0 h 389"/>
                  <a:gd name="T38" fmla="*/ 1 w 244"/>
                  <a:gd name="T39" fmla="*/ 0 h 389"/>
                  <a:gd name="T40" fmla="*/ 1 w 244"/>
                  <a:gd name="T41" fmla="*/ 0 h 389"/>
                  <a:gd name="T42" fmla="*/ 1 w 244"/>
                  <a:gd name="T43" fmla="*/ 0 h 389"/>
                  <a:gd name="T44" fmla="*/ 1 w 244"/>
                  <a:gd name="T45" fmla="*/ 0 h 389"/>
                  <a:gd name="T46" fmla="*/ 1 w 244"/>
                  <a:gd name="T47" fmla="*/ 0 h 389"/>
                  <a:gd name="T48" fmla="*/ 1 w 244"/>
                  <a:gd name="T49" fmla="*/ 0 h 389"/>
                  <a:gd name="T50" fmla="*/ 1 w 244"/>
                  <a:gd name="T51" fmla="*/ 0 h 389"/>
                  <a:gd name="T52" fmla="*/ 1 w 244"/>
                  <a:gd name="T53" fmla="*/ 0 h 389"/>
                  <a:gd name="T54" fmla="*/ 1 w 244"/>
                  <a:gd name="T55" fmla="*/ 0 h 389"/>
                  <a:gd name="T56" fmla="*/ 1 w 244"/>
                  <a:gd name="T57" fmla="*/ 0 h 389"/>
                  <a:gd name="T58" fmla="*/ 1 w 244"/>
                  <a:gd name="T59" fmla="*/ 0 h 389"/>
                  <a:gd name="T60" fmla="*/ 1 w 244"/>
                  <a:gd name="T61" fmla="*/ 0 h 389"/>
                  <a:gd name="T62" fmla="*/ 1 w 244"/>
                  <a:gd name="T63" fmla="*/ 0 h 389"/>
                  <a:gd name="T64" fmla="*/ 1 w 244"/>
                  <a:gd name="T65" fmla="*/ 0 h 389"/>
                  <a:gd name="T66" fmla="*/ 1 w 244"/>
                  <a:gd name="T67" fmla="*/ 0 h 389"/>
                  <a:gd name="T68" fmla="*/ 1 w 244"/>
                  <a:gd name="T69" fmla="*/ 0 h 389"/>
                  <a:gd name="T70" fmla="*/ 1 w 244"/>
                  <a:gd name="T71" fmla="*/ 0 h 389"/>
                  <a:gd name="T72" fmla="*/ 1 w 244"/>
                  <a:gd name="T73" fmla="*/ 0 h 3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4"/>
                  <a:gd name="T112" fmla="*/ 0 h 389"/>
                  <a:gd name="T113" fmla="*/ 244 w 244"/>
                  <a:gd name="T114" fmla="*/ 389 h 3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4" h="389">
                    <a:moveTo>
                      <a:pt x="41" y="23"/>
                    </a:moveTo>
                    <a:lnTo>
                      <a:pt x="33" y="25"/>
                    </a:lnTo>
                    <a:lnTo>
                      <a:pt x="25" y="30"/>
                    </a:lnTo>
                    <a:lnTo>
                      <a:pt x="18" y="36"/>
                    </a:lnTo>
                    <a:lnTo>
                      <a:pt x="11" y="45"/>
                    </a:lnTo>
                    <a:lnTo>
                      <a:pt x="6" y="55"/>
                    </a:lnTo>
                    <a:lnTo>
                      <a:pt x="3" y="65"/>
                    </a:lnTo>
                    <a:lnTo>
                      <a:pt x="1" y="76"/>
                    </a:lnTo>
                    <a:lnTo>
                      <a:pt x="0" y="90"/>
                    </a:lnTo>
                    <a:lnTo>
                      <a:pt x="0" y="334"/>
                    </a:lnTo>
                    <a:lnTo>
                      <a:pt x="1" y="346"/>
                    </a:lnTo>
                    <a:lnTo>
                      <a:pt x="3" y="357"/>
                    </a:lnTo>
                    <a:lnTo>
                      <a:pt x="6" y="367"/>
                    </a:lnTo>
                    <a:lnTo>
                      <a:pt x="11" y="375"/>
                    </a:lnTo>
                    <a:lnTo>
                      <a:pt x="18" y="382"/>
                    </a:lnTo>
                    <a:lnTo>
                      <a:pt x="25" y="385"/>
                    </a:lnTo>
                    <a:lnTo>
                      <a:pt x="33" y="389"/>
                    </a:lnTo>
                    <a:lnTo>
                      <a:pt x="41" y="389"/>
                    </a:lnTo>
                    <a:lnTo>
                      <a:pt x="204" y="360"/>
                    </a:lnTo>
                    <a:lnTo>
                      <a:pt x="212" y="357"/>
                    </a:lnTo>
                    <a:lnTo>
                      <a:pt x="221" y="352"/>
                    </a:lnTo>
                    <a:lnTo>
                      <a:pt x="227" y="346"/>
                    </a:lnTo>
                    <a:lnTo>
                      <a:pt x="232" y="337"/>
                    </a:lnTo>
                    <a:lnTo>
                      <a:pt x="237" y="327"/>
                    </a:lnTo>
                    <a:lnTo>
                      <a:pt x="241" y="317"/>
                    </a:lnTo>
                    <a:lnTo>
                      <a:pt x="244" y="306"/>
                    </a:lnTo>
                    <a:lnTo>
                      <a:pt x="244" y="294"/>
                    </a:lnTo>
                    <a:lnTo>
                      <a:pt x="244" y="55"/>
                    </a:lnTo>
                    <a:lnTo>
                      <a:pt x="244" y="43"/>
                    </a:lnTo>
                    <a:lnTo>
                      <a:pt x="241" y="31"/>
                    </a:lnTo>
                    <a:lnTo>
                      <a:pt x="237" y="23"/>
                    </a:lnTo>
                    <a:lnTo>
                      <a:pt x="232" y="15"/>
                    </a:lnTo>
                    <a:lnTo>
                      <a:pt x="227" y="8"/>
                    </a:lnTo>
                    <a:lnTo>
                      <a:pt x="221" y="3"/>
                    </a:lnTo>
                    <a:lnTo>
                      <a:pt x="212" y="2"/>
                    </a:lnTo>
                    <a:lnTo>
                      <a:pt x="204" y="0"/>
                    </a:lnTo>
                    <a:lnTo>
                      <a:pt x="41" y="23"/>
                    </a:lnTo>
                    <a:close/>
                  </a:path>
                </a:pathLst>
              </a:custGeom>
              <a:solidFill>
                <a:srgbClr val="FF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grpSp>
          <p:nvGrpSpPr>
            <p:cNvPr id="46113" name="Group 2102"/>
            <p:cNvGrpSpPr>
              <a:grpSpLocks/>
            </p:cNvGrpSpPr>
            <p:nvPr/>
          </p:nvGrpSpPr>
          <p:grpSpPr bwMode="auto">
            <a:xfrm>
              <a:off x="1654" y="1335"/>
              <a:ext cx="327" cy="164"/>
              <a:chOff x="1654" y="1335"/>
              <a:chExt cx="327" cy="164"/>
            </a:xfrm>
          </p:grpSpPr>
          <p:sp>
            <p:nvSpPr>
              <p:cNvPr id="47415" name="Freeform 2103"/>
              <p:cNvSpPr>
                <a:spLocks/>
              </p:cNvSpPr>
              <p:nvPr/>
            </p:nvSpPr>
            <p:spPr bwMode="auto">
              <a:xfrm>
                <a:off x="1693" y="1336"/>
                <a:ext cx="245" cy="34"/>
              </a:xfrm>
              <a:custGeom>
                <a:avLst/>
                <a:gdLst>
                  <a:gd name="T0" fmla="*/ 1 w 488"/>
                  <a:gd name="T1" fmla="*/ 1 h 68"/>
                  <a:gd name="T2" fmla="*/ 1 w 488"/>
                  <a:gd name="T3" fmla="*/ 1 h 68"/>
                  <a:gd name="T4" fmla="*/ 0 w 488"/>
                  <a:gd name="T5" fmla="*/ 1 h 68"/>
                  <a:gd name="T6" fmla="*/ 1 w 488"/>
                  <a:gd name="T7" fmla="*/ 0 h 68"/>
                  <a:gd name="T8" fmla="*/ 1 w 488"/>
                  <a:gd name="T9" fmla="*/ 1 h 68"/>
                  <a:gd name="T10" fmla="*/ 0 60000 65536"/>
                  <a:gd name="T11" fmla="*/ 0 60000 65536"/>
                  <a:gd name="T12" fmla="*/ 0 60000 65536"/>
                  <a:gd name="T13" fmla="*/ 0 60000 65536"/>
                  <a:gd name="T14" fmla="*/ 0 60000 65536"/>
                  <a:gd name="T15" fmla="*/ 0 w 488"/>
                  <a:gd name="T16" fmla="*/ 0 h 68"/>
                  <a:gd name="T17" fmla="*/ 488 w 488"/>
                  <a:gd name="T18" fmla="*/ 68 h 68"/>
                </a:gdLst>
                <a:ahLst/>
                <a:cxnLst>
                  <a:cxn ang="T10">
                    <a:pos x="T0" y="T1"/>
                  </a:cxn>
                  <a:cxn ang="T11">
                    <a:pos x="T2" y="T3"/>
                  </a:cxn>
                  <a:cxn ang="T12">
                    <a:pos x="T4" y="T5"/>
                  </a:cxn>
                  <a:cxn ang="T13">
                    <a:pos x="T6" y="T7"/>
                  </a:cxn>
                  <a:cxn ang="T14">
                    <a:pos x="T8" y="T9"/>
                  </a:cxn>
                </a:cxnLst>
                <a:rect l="T15" t="T16" r="T17" b="T18"/>
                <a:pathLst>
                  <a:path w="488" h="68">
                    <a:moveTo>
                      <a:pt x="488" y="67"/>
                    </a:moveTo>
                    <a:lnTo>
                      <a:pt x="480" y="68"/>
                    </a:lnTo>
                    <a:lnTo>
                      <a:pt x="0" y="2"/>
                    </a:lnTo>
                    <a:lnTo>
                      <a:pt x="10" y="0"/>
                    </a:lnTo>
                    <a:lnTo>
                      <a:pt x="488" y="67"/>
                    </a:lnTo>
                    <a:close/>
                  </a:path>
                </a:pathLst>
              </a:custGeom>
              <a:solidFill>
                <a:srgbClr val="793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16" name="Freeform 2104"/>
              <p:cNvSpPr>
                <a:spLocks/>
              </p:cNvSpPr>
              <p:nvPr/>
            </p:nvSpPr>
            <p:spPr bwMode="auto">
              <a:xfrm>
                <a:off x="1689" y="1337"/>
                <a:ext cx="244" cy="34"/>
              </a:xfrm>
              <a:custGeom>
                <a:avLst/>
                <a:gdLst>
                  <a:gd name="T0" fmla="*/ 0 w 489"/>
                  <a:gd name="T1" fmla="*/ 0 h 70"/>
                  <a:gd name="T2" fmla="*/ 0 w 489"/>
                  <a:gd name="T3" fmla="*/ 0 h 70"/>
                  <a:gd name="T4" fmla="*/ 0 w 489"/>
                  <a:gd name="T5" fmla="*/ 0 h 70"/>
                  <a:gd name="T6" fmla="*/ 0 w 489"/>
                  <a:gd name="T7" fmla="*/ 0 h 70"/>
                  <a:gd name="T8" fmla="*/ 0 w 489"/>
                  <a:gd name="T9" fmla="*/ 0 h 70"/>
                  <a:gd name="T10" fmla="*/ 0 60000 65536"/>
                  <a:gd name="T11" fmla="*/ 0 60000 65536"/>
                  <a:gd name="T12" fmla="*/ 0 60000 65536"/>
                  <a:gd name="T13" fmla="*/ 0 60000 65536"/>
                  <a:gd name="T14" fmla="*/ 0 60000 65536"/>
                  <a:gd name="T15" fmla="*/ 0 w 489"/>
                  <a:gd name="T16" fmla="*/ 0 h 70"/>
                  <a:gd name="T17" fmla="*/ 489 w 489"/>
                  <a:gd name="T18" fmla="*/ 70 h 70"/>
                </a:gdLst>
                <a:ahLst/>
                <a:cxnLst>
                  <a:cxn ang="T10">
                    <a:pos x="T0" y="T1"/>
                  </a:cxn>
                  <a:cxn ang="T11">
                    <a:pos x="T2" y="T3"/>
                  </a:cxn>
                  <a:cxn ang="T12">
                    <a:pos x="T4" y="T5"/>
                  </a:cxn>
                  <a:cxn ang="T13">
                    <a:pos x="T6" y="T7"/>
                  </a:cxn>
                  <a:cxn ang="T14">
                    <a:pos x="T8" y="T9"/>
                  </a:cxn>
                </a:cxnLst>
                <a:rect l="T15" t="T16" r="T17" b="T18"/>
                <a:pathLst>
                  <a:path w="489" h="70">
                    <a:moveTo>
                      <a:pt x="489" y="66"/>
                    </a:moveTo>
                    <a:lnTo>
                      <a:pt x="479" y="70"/>
                    </a:lnTo>
                    <a:lnTo>
                      <a:pt x="0" y="2"/>
                    </a:lnTo>
                    <a:lnTo>
                      <a:pt x="9" y="0"/>
                    </a:lnTo>
                    <a:lnTo>
                      <a:pt x="489" y="66"/>
                    </a:lnTo>
                    <a:close/>
                  </a:path>
                </a:pathLst>
              </a:custGeom>
              <a:solidFill>
                <a:srgbClr val="84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17" name="Freeform 2105"/>
              <p:cNvSpPr>
                <a:spLocks/>
              </p:cNvSpPr>
              <p:nvPr/>
            </p:nvSpPr>
            <p:spPr bwMode="auto">
              <a:xfrm>
                <a:off x="1685" y="1337"/>
                <a:ext cx="243" cy="37"/>
              </a:xfrm>
              <a:custGeom>
                <a:avLst/>
                <a:gdLst>
                  <a:gd name="T0" fmla="*/ 0 w 487"/>
                  <a:gd name="T1" fmla="*/ 1 h 73"/>
                  <a:gd name="T2" fmla="*/ 0 w 487"/>
                  <a:gd name="T3" fmla="*/ 1 h 73"/>
                  <a:gd name="T4" fmla="*/ 0 w 487"/>
                  <a:gd name="T5" fmla="*/ 1 h 73"/>
                  <a:gd name="T6" fmla="*/ 0 w 487"/>
                  <a:gd name="T7" fmla="*/ 0 h 73"/>
                  <a:gd name="T8" fmla="*/ 0 w 487"/>
                  <a:gd name="T9" fmla="*/ 1 h 73"/>
                  <a:gd name="T10" fmla="*/ 0 60000 65536"/>
                  <a:gd name="T11" fmla="*/ 0 60000 65536"/>
                  <a:gd name="T12" fmla="*/ 0 60000 65536"/>
                  <a:gd name="T13" fmla="*/ 0 60000 65536"/>
                  <a:gd name="T14" fmla="*/ 0 60000 65536"/>
                  <a:gd name="T15" fmla="*/ 0 w 487"/>
                  <a:gd name="T16" fmla="*/ 0 h 73"/>
                  <a:gd name="T17" fmla="*/ 487 w 487"/>
                  <a:gd name="T18" fmla="*/ 73 h 73"/>
                </a:gdLst>
                <a:ahLst/>
                <a:cxnLst>
                  <a:cxn ang="T10">
                    <a:pos x="T0" y="T1"/>
                  </a:cxn>
                  <a:cxn ang="T11">
                    <a:pos x="T2" y="T3"/>
                  </a:cxn>
                  <a:cxn ang="T12">
                    <a:pos x="T4" y="T5"/>
                  </a:cxn>
                  <a:cxn ang="T13">
                    <a:pos x="T6" y="T7"/>
                  </a:cxn>
                  <a:cxn ang="T14">
                    <a:pos x="T8" y="T9"/>
                  </a:cxn>
                </a:cxnLst>
                <a:rect l="T15" t="T16" r="T17" b="T18"/>
                <a:pathLst>
                  <a:path w="487" h="73">
                    <a:moveTo>
                      <a:pt x="487" y="68"/>
                    </a:moveTo>
                    <a:lnTo>
                      <a:pt x="479" y="73"/>
                    </a:lnTo>
                    <a:lnTo>
                      <a:pt x="0" y="5"/>
                    </a:lnTo>
                    <a:lnTo>
                      <a:pt x="8" y="0"/>
                    </a:lnTo>
                    <a:lnTo>
                      <a:pt x="487" y="68"/>
                    </a:lnTo>
                    <a:close/>
                  </a:path>
                </a:pathLst>
              </a:custGeom>
              <a:solidFill>
                <a:srgbClr val="904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18" name="Freeform 2106"/>
              <p:cNvSpPr>
                <a:spLocks/>
              </p:cNvSpPr>
              <p:nvPr/>
            </p:nvSpPr>
            <p:spPr bwMode="auto">
              <a:xfrm>
                <a:off x="1688" y="1337"/>
                <a:ext cx="240" cy="35"/>
              </a:xfrm>
              <a:custGeom>
                <a:avLst/>
                <a:gdLst>
                  <a:gd name="T0" fmla="*/ 0 w 482"/>
                  <a:gd name="T1" fmla="*/ 1 h 69"/>
                  <a:gd name="T2" fmla="*/ 0 w 482"/>
                  <a:gd name="T3" fmla="*/ 1 h 69"/>
                  <a:gd name="T4" fmla="*/ 0 w 482"/>
                  <a:gd name="T5" fmla="*/ 1 h 69"/>
                  <a:gd name="T6" fmla="*/ 0 w 482"/>
                  <a:gd name="T7" fmla="*/ 0 h 69"/>
                  <a:gd name="T8" fmla="*/ 0 w 482"/>
                  <a:gd name="T9" fmla="*/ 1 h 69"/>
                  <a:gd name="T10" fmla="*/ 0 60000 65536"/>
                  <a:gd name="T11" fmla="*/ 0 60000 65536"/>
                  <a:gd name="T12" fmla="*/ 0 60000 65536"/>
                  <a:gd name="T13" fmla="*/ 0 60000 65536"/>
                  <a:gd name="T14" fmla="*/ 0 60000 65536"/>
                  <a:gd name="T15" fmla="*/ 0 w 482"/>
                  <a:gd name="T16" fmla="*/ 0 h 69"/>
                  <a:gd name="T17" fmla="*/ 482 w 482"/>
                  <a:gd name="T18" fmla="*/ 69 h 69"/>
                </a:gdLst>
                <a:ahLst/>
                <a:cxnLst>
                  <a:cxn ang="T10">
                    <a:pos x="T0" y="T1"/>
                  </a:cxn>
                  <a:cxn ang="T11">
                    <a:pos x="T2" y="T3"/>
                  </a:cxn>
                  <a:cxn ang="T12">
                    <a:pos x="T4" y="T5"/>
                  </a:cxn>
                  <a:cxn ang="T13">
                    <a:pos x="T6" y="T7"/>
                  </a:cxn>
                  <a:cxn ang="T14">
                    <a:pos x="T8" y="T9"/>
                  </a:cxn>
                </a:cxnLst>
                <a:rect l="T15" t="T16" r="T17" b="T18"/>
                <a:pathLst>
                  <a:path w="482" h="69">
                    <a:moveTo>
                      <a:pt x="482" y="68"/>
                    </a:moveTo>
                    <a:lnTo>
                      <a:pt x="479" y="69"/>
                    </a:lnTo>
                    <a:lnTo>
                      <a:pt x="0" y="3"/>
                    </a:lnTo>
                    <a:lnTo>
                      <a:pt x="3" y="0"/>
                    </a:lnTo>
                    <a:lnTo>
                      <a:pt x="482" y="68"/>
                    </a:lnTo>
                    <a:close/>
                  </a:path>
                </a:pathLst>
              </a:custGeom>
              <a:solidFill>
                <a:srgbClr val="904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19" name="Freeform 2107"/>
              <p:cNvSpPr>
                <a:spLocks/>
              </p:cNvSpPr>
              <p:nvPr/>
            </p:nvSpPr>
            <p:spPr bwMode="auto">
              <a:xfrm>
                <a:off x="1685" y="1339"/>
                <a:ext cx="242" cy="35"/>
              </a:xfrm>
              <a:custGeom>
                <a:avLst/>
                <a:gdLst>
                  <a:gd name="T0" fmla="*/ 1 w 484"/>
                  <a:gd name="T1" fmla="*/ 1 h 70"/>
                  <a:gd name="T2" fmla="*/ 1 w 484"/>
                  <a:gd name="T3" fmla="*/ 1 h 70"/>
                  <a:gd name="T4" fmla="*/ 0 w 484"/>
                  <a:gd name="T5" fmla="*/ 1 h 70"/>
                  <a:gd name="T6" fmla="*/ 1 w 484"/>
                  <a:gd name="T7" fmla="*/ 0 h 70"/>
                  <a:gd name="T8" fmla="*/ 1 w 484"/>
                  <a:gd name="T9" fmla="*/ 1 h 70"/>
                  <a:gd name="T10" fmla="*/ 0 60000 65536"/>
                  <a:gd name="T11" fmla="*/ 0 60000 65536"/>
                  <a:gd name="T12" fmla="*/ 0 60000 65536"/>
                  <a:gd name="T13" fmla="*/ 0 60000 65536"/>
                  <a:gd name="T14" fmla="*/ 0 60000 65536"/>
                  <a:gd name="T15" fmla="*/ 0 w 484"/>
                  <a:gd name="T16" fmla="*/ 0 h 70"/>
                  <a:gd name="T17" fmla="*/ 484 w 484"/>
                  <a:gd name="T18" fmla="*/ 70 h 70"/>
                </a:gdLst>
                <a:ahLst/>
                <a:cxnLst>
                  <a:cxn ang="T10">
                    <a:pos x="T0" y="T1"/>
                  </a:cxn>
                  <a:cxn ang="T11">
                    <a:pos x="T2" y="T3"/>
                  </a:cxn>
                  <a:cxn ang="T12">
                    <a:pos x="T4" y="T5"/>
                  </a:cxn>
                  <a:cxn ang="T13">
                    <a:pos x="T6" y="T7"/>
                  </a:cxn>
                  <a:cxn ang="T14">
                    <a:pos x="T8" y="T9"/>
                  </a:cxn>
                </a:cxnLst>
                <a:rect l="T15" t="T16" r="T17" b="T18"/>
                <a:pathLst>
                  <a:path w="484" h="70">
                    <a:moveTo>
                      <a:pt x="484" y="66"/>
                    </a:moveTo>
                    <a:lnTo>
                      <a:pt x="479" y="70"/>
                    </a:lnTo>
                    <a:lnTo>
                      <a:pt x="0" y="2"/>
                    </a:lnTo>
                    <a:lnTo>
                      <a:pt x="5" y="0"/>
                    </a:lnTo>
                    <a:lnTo>
                      <a:pt x="484" y="66"/>
                    </a:lnTo>
                    <a:close/>
                  </a:path>
                </a:pathLst>
              </a:custGeom>
              <a:solidFill>
                <a:srgbClr val="954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20" name="Freeform 2108"/>
              <p:cNvSpPr>
                <a:spLocks/>
              </p:cNvSpPr>
              <p:nvPr/>
            </p:nvSpPr>
            <p:spPr bwMode="auto">
              <a:xfrm>
                <a:off x="1681" y="1340"/>
                <a:ext cx="243" cy="36"/>
              </a:xfrm>
              <a:custGeom>
                <a:avLst/>
                <a:gdLst>
                  <a:gd name="T0" fmla="*/ 0 w 487"/>
                  <a:gd name="T1" fmla="*/ 0 h 73"/>
                  <a:gd name="T2" fmla="*/ 0 w 487"/>
                  <a:gd name="T3" fmla="*/ 0 h 73"/>
                  <a:gd name="T4" fmla="*/ 0 w 487"/>
                  <a:gd name="T5" fmla="*/ 0 h 73"/>
                  <a:gd name="T6" fmla="*/ 0 w 487"/>
                  <a:gd name="T7" fmla="*/ 0 h 73"/>
                  <a:gd name="T8" fmla="*/ 0 w 487"/>
                  <a:gd name="T9" fmla="*/ 0 h 73"/>
                  <a:gd name="T10" fmla="*/ 0 60000 65536"/>
                  <a:gd name="T11" fmla="*/ 0 60000 65536"/>
                  <a:gd name="T12" fmla="*/ 0 60000 65536"/>
                  <a:gd name="T13" fmla="*/ 0 60000 65536"/>
                  <a:gd name="T14" fmla="*/ 0 60000 65536"/>
                  <a:gd name="T15" fmla="*/ 0 w 487"/>
                  <a:gd name="T16" fmla="*/ 0 h 73"/>
                  <a:gd name="T17" fmla="*/ 487 w 487"/>
                  <a:gd name="T18" fmla="*/ 73 h 73"/>
                </a:gdLst>
                <a:ahLst/>
                <a:cxnLst>
                  <a:cxn ang="T10">
                    <a:pos x="T0" y="T1"/>
                  </a:cxn>
                  <a:cxn ang="T11">
                    <a:pos x="T2" y="T3"/>
                  </a:cxn>
                  <a:cxn ang="T12">
                    <a:pos x="T4" y="T5"/>
                  </a:cxn>
                  <a:cxn ang="T13">
                    <a:pos x="T6" y="T7"/>
                  </a:cxn>
                  <a:cxn ang="T14">
                    <a:pos x="T8" y="T9"/>
                  </a:cxn>
                </a:cxnLst>
                <a:rect l="T15" t="T16" r="T17" b="T18"/>
                <a:pathLst>
                  <a:path w="487" h="73">
                    <a:moveTo>
                      <a:pt x="487" y="68"/>
                    </a:moveTo>
                    <a:lnTo>
                      <a:pt x="480" y="73"/>
                    </a:lnTo>
                    <a:lnTo>
                      <a:pt x="0" y="5"/>
                    </a:lnTo>
                    <a:lnTo>
                      <a:pt x="8" y="0"/>
                    </a:lnTo>
                    <a:lnTo>
                      <a:pt x="487" y="68"/>
                    </a:lnTo>
                    <a:close/>
                  </a:path>
                </a:pathLst>
              </a:custGeom>
              <a:solidFill>
                <a:srgbClr val="9B4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21" name="Freeform 2109"/>
              <p:cNvSpPr>
                <a:spLocks/>
              </p:cNvSpPr>
              <p:nvPr/>
            </p:nvSpPr>
            <p:spPr bwMode="auto">
              <a:xfrm>
                <a:off x="1683" y="1340"/>
                <a:ext cx="241" cy="35"/>
              </a:xfrm>
              <a:custGeom>
                <a:avLst/>
                <a:gdLst>
                  <a:gd name="T0" fmla="*/ 1 w 482"/>
                  <a:gd name="T1" fmla="*/ 1 h 69"/>
                  <a:gd name="T2" fmla="*/ 1 w 482"/>
                  <a:gd name="T3" fmla="*/ 1 h 69"/>
                  <a:gd name="T4" fmla="*/ 0 w 482"/>
                  <a:gd name="T5" fmla="*/ 1 h 69"/>
                  <a:gd name="T6" fmla="*/ 1 w 482"/>
                  <a:gd name="T7" fmla="*/ 0 h 69"/>
                  <a:gd name="T8" fmla="*/ 1 w 482"/>
                  <a:gd name="T9" fmla="*/ 1 h 69"/>
                  <a:gd name="T10" fmla="*/ 0 60000 65536"/>
                  <a:gd name="T11" fmla="*/ 0 60000 65536"/>
                  <a:gd name="T12" fmla="*/ 0 60000 65536"/>
                  <a:gd name="T13" fmla="*/ 0 60000 65536"/>
                  <a:gd name="T14" fmla="*/ 0 60000 65536"/>
                  <a:gd name="T15" fmla="*/ 0 w 482"/>
                  <a:gd name="T16" fmla="*/ 0 h 69"/>
                  <a:gd name="T17" fmla="*/ 482 w 482"/>
                  <a:gd name="T18" fmla="*/ 69 h 69"/>
                </a:gdLst>
                <a:ahLst/>
                <a:cxnLst>
                  <a:cxn ang="T10">
                    <a:pos x="T0" y="T1"/>
                  </a:cxn>
                  <a:cxn ang="T11">
                    <a:pos x="T2" y="T3"/>
                  </a:cxn>
                  <a:cxn ang="T12">
                    <a:pos x="T4" y="T5"/>
                  </a:cxn>
                  <a:cxn ang="T13">
                    <a:pos x="T6" y="T7"/>
                  </a:cxn>
                  <a:cxn ang="T14">
                    <a:pos x="T8" y="T9"/>
                  </a:cxn>
                </a:cxnLst>
                <a:rect l="T15" t="T16" r="T17" b="T18"/>
                <a:pathLst>
                  <a:path w="482" h="69">
                    <a:moveTo>
                      <a:pt x="482" y="68"/>
                    </a:moveTo>
                    <a:lnTo>
                      <a:pt x="478" y="69"/>
                    </a:lnTo>
                    <a:lnTo>
                      <a:pt x="0" y="1"/>
                    </a:lnTo>
                    <a:lnTo>
                      <a:pt x="3" y="0"/>
                    </a:lnTo>
                    <a:lnTo>
                      <a:pt x="482" y="68"/>
                    </a:lnTo>
                    <a:close/>
                  </a:path>
                </a:pathLst>
              </a:custGeom>
              <a:solidFill>
                <a:srgbClr val="9B4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22" name="Freeform 2110"/>
              <p:cNvSpPr>
                <a:spLocks/>
              </p:cNvSpPr>
              <p:nvPr/>
            </p:nvSpPr>
            <p:spPr bwMode="auto">
              <a:xfrm>
                <a:off x="1681" y="1341"/>
                <a:ext cx="242" cy="35"/>
              </a:xfrm>
              <a:custGeom>
                <a:avLst/>
                <a:gdLst>
                  <a:gd name="T0" fmla="*/ 1 w 483"/>
                  <a:gd name="T1" fmla="*/ 0 h 72"/>
                  <a:gd name="T2" fmla="*/ 1 w 483"/>
                  <a:gd name="T3" fmla="*/ 0 h 72"/>
                  <a:gd name="T4" fmla="*/ 0 w 483"/>
                  <a:gd name="T5" fmla="*/ 0 h 72"/>
                  <a:gd name="T6" fmla="*/ 1 w 483"/>
                  <a:gd name="T7" fmla="*/ 0 h 72"/>
                  <a:gd name="T8" fmla="*/ 1 w 483"/>
                  <a:gd name="T9" fmla="*/ 0 h 72"/>
                  <a:gd name="T10" fmla="*/ 0 60000 65536"/>
                  <a:gd name="T11" fmla="*/ 0 60000 65536"/>
                  <a:gd name="T12" fmla="*/ 0 60000 65536"/>
                  <a:gd name="T13" fmla="*/ 0 60000 65536"/>
                  <a:gd name="T14" fmla="*/ 0 60000 65536"/>
                  <a:gd name="T15" fmla="*/ 0 w 483"/>
                  <a:gd name="T16" fmla="*/ 0 h 72"/>
                  <a:gd name="T17" fmla="*/ 483 w 483"/>
                  <a:gd name="T18" fmla="*/ 72 h 72"/>
                </a:gdLst>
                <a:ahLst/>
                <a:cxnLst>
                  <a:cxn ang="T10">
                    <a:pos x="T0" y="T1"/>
                  </a:cxn>
                  <a:cxn ang="T11">
                    <a:pos x="T2" y="T3"/>
                  </a:cxn>
                  <a:cxn ang="T12">
                    <a:pos x="T4" y="T5"/>
                  </a:cxn>
                  <a:cxn ang="T13">
                    <a:pos x="T6" y="T7"/>
                  </a:cxn>
                  <a:cxn ang="T14">
                    <a:pos x="T8" y="T9"/>
                  </a:cxn>
                </a:cxnLst>
                <a:rect l="T15" t="T16" r="T17" b="T18"/>
                <a:pathLst>
                  <a:path w="483" h="72">
                    <a:moveTo>
                      <a:pt x="483" y="68"/>
                    </a:moveTo>
                    <a:lnTo>
                      <a:pt x="480" y="72"/>
                    </a:lnTo>
                    <a:lnTo>
                      <a:pt x="0" y="4"/>
                    </a:lnTo>
                    <a:lnTo>
                      <a:pt x="5" y="0"/>
                    </a:lnTo>
                    <a:lnTo>
                      <a:pt x="483" y="68"/>
                    </a:lnTo>
                    <a:close/>
                  </a:path>
                </a:pathLst>
              </a:custGeom>
              <a:solidFill>
                <a:srgbClr val="A0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23" name="Freeform 2111"/>
              <p:cNvSpPr>
                <a:spLocks/>
              </p:cNvSpPr>
              <p:nvPr/>
            </p:nvSpPr>
            <p:spPr bwMode="auto">
              <a:xfrm>
                <a:off x="1678" y="1342"/>
                <a:ext cx="243" cy="38"/>
              </a:xfrm>
              <a:custGeom>
                <a:avLst/>
                <a:gdLst>
                  <a:gd name="T0" fmla="*/ 0 w 487"/>
                  <a:gd name="T1" fmla="*/ 1 h 74"/>
                  <a:gd name="T2" fmla="*/ 0 w 487"/>
                  <a:gd name="T3" fmla="*/ 1 h 74"/>
                  <a:gd name="T4" fmla="*/ 0 w 487"/>
                  <a:gd name="T5" fmla="*/ 1 h 74"/>
                  <a:gd name="T6" fmla="*/ 0 w 487"/>
                  <a:gd name="T7" fmla="*/ 0 h 74"/>
                  <a:gd name="T8" fmla="*/ 0 w 487"/>
                  <a:gd name="T9" fmla="*/ 1 h 74"/>
                  <a:gd name="T10" fmla="*/ 0 60000 65536"/>
                  <a:gd name="T11" fmla="*/ 0 60000 65536"/>
                  <a:gd name="T12" fmla="*/ 0 60000 65536"/>
                  <a:gd name="T13" fmla="*/ 0 60000 65536"/>
                  <a:gd name="T14" fmla="*/ 0 60000 65536"/>
                  <a:gd name="T15" fmla="*/ 0 w 487"/>
                  <a:gd name="T16" fmla="*/ 0 h 74"/>
                  <a:gd name="T17" fmla="*/ 487 w 487"/>
                  <a:gd name="T18" fmla="*/ 74 h 74"/>
                </a:gdLst>
                <a:ahLst/>
                <a:cxnLst>
                  <a:cxn ang="T10">
                    <a:pos x="T0" y="T1"/>
                  </a:cxn>
                  <a:cxn ang="T11">
                    <a:pos x="T2" y="T3"/>
                  </a:cxn>
                  <a:cxn ang="T12">
                    <a:pos x="T4" y="T5"/>
                  </a:cxn>
                  <a:cxn ang="T13">
                    <a:pos x="T6" y="T7"/>
                  </a:cxn>
                  <a:cxn ang="T14">
                    <a:pos x="T8" y="T9"/>
                  </a:cxn>
                </a:cxnLst>
                <a:rect l="T15" t="T16" r="T17" b="T18"/>
                <a:pathLst>
                  <a:path w="487" h="74">
                    <a:moveTo>
                      <a:pt x="487" y="68"/>
                    </a:moveTo>
                    <a:lnTo>
                      <a:pt x="479" y="74"/>
                    </a:lnTo>
                    <a:lnTo>
                      <a:pt x="0" y="6"/>
                    </a:lnTo>
                    <a:lnTo>
                      <a:pt x="7" y="0"/>
                    </a:lnTo>
                    <a:lnTo>
                      <a:pt x="487" y="68"/>
                    </a:lnTo>
                    <a:close/>
                  </a:path>
                </a:pathLst>
              </a:custGeom>
              <a:solidFill>
                <a:srgbClr val="A55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24" name="Freeform 2112"/>
              <p:cNvSpPr>
                <a:spLocks/>
              </p:cNvSpPr>
              <p:nvPr/>
            </p:nvSpPr>
            <p:spPr bwMode="auto">
              <a:xfrm>
                <a:off x="1680" y="1342"/>
                <a:ext cx="241" cy="35"/>
              </a:xfrm>
              <a:custGeom>
                <a:avLst/>
                <a:gdLst>
                  <a:gd name="T0" fmla="*/ 1 w 482"/>
                  <a:gd name="T1" fmla="*/ 1 h 69"/>
                  <a:gd name="T2" fmla="*/ 1 w 482"/>
                  <a:gd name="T3" fmla="*/ 1 h 69"/>
                  <a:gd name="T4" fmla="*/ 0 w 482"/>
                  <a:gd name="T5" fmla="*/ 1 h 69"/>
                  <a:gd name="T6" fmla="*/ 1 w 482"/>
                  <a:gd name="T7" fmla="*/ 0 h 69"/>
                  <a:gd name="T8" fmla="*/ 1 w 482"/>
                  <a:gd name="T9" fmla="*/ 1 h 69"/>
                  <a:gd name="T10" fmla="*/ 0 60000 65536"/>
                  <a:gd name="T11" fmla="*/ 0 60000 65536"/>
                  <a:gd name="T12" fmla="*/ 0 60000 65536"/>
                  <a:gd name="T13" fmla="*/ 0 60000 65536"/>
                  <a:gd name="T14" fmla="*/ 0 60000 65536"/>
                  <a:gd name="T15" fmla="*/ 0 w 482"/>
                  <a:gd name="T16" fmla="*/ 0 h 69"/>
                  <a:gd name="T17" fmla="*/ 482 w 482"/>
                  <a:gd name="T18" fmla="*/ 69 h 69"/>
                </a:gdLst>
                <a:ahLst/>
                <a:cxnLst>
                  <a:cxn ang="T10">
                    <a:pos x="T0" y="T1"/>
                  </a:cxn>
                  <a:cxn ang="T11">
                    <a:pos x="T2" y="T3"/>
                  </a:cxn>
                  <a:cxn ang="T12">
                    <a:pos x="T4" y="T5"/>
                  </a:cxn>
                  <a:cxn ang="T13">
                    <a:pos x="T6" y="T7"/>
                  </a:cxn>
                  <a:cxn ang="T14">
                    <a:pos x="T8" y="T9"/>
                  </a:cxn>
                </a:cxnLst>
                <a:rect l="T15" t="T16" r="T17" b="T18"/>
                <a:pathLst>
                  <a:path w="482" h="69">
                    <a:moveTo>
                      <a:pt x="482" y="68"/>
                    </a:moveTo>
                    <a:lnTo>
                      <a:pt x="479" y="69"/>
                    </a:lnTo>
                    <a:lnTo>
                      <a:pt x="0" y="1"/>
                    </a:lnTo>
                    <a:lnTo>
                      <a:pt x="2" y="0"/>
                    </a:lnTo>
                    <a:lnTo>
                      <a:pt x="482" y="68"/>
                    </a:lnTo>
                    <a:close/>
                  </a:path>
                </a:pathLst>
              </a:custGeom>
              <a:solidFill>
                <a:srgbClr val="A55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25" name="Freeform 2113"/>
              <p:cNvSpPr>
                <a:spLocks/>
              </p:cNvSpPr>
              <p:nvPr/>
            </p:nvSpPr>
            <p:spPr bwMode="auto">
              <a:xfrm>
                <a:off x="1678" y="1343"/>
                <a:ext cx="241" cy="35"/>
              </a:xfrm>
              <a:custGeom>
                <a:avLst/>
                <a:gdLst>
                  <a:gd name="T0" fmla="*/ 1 w 482"/>
                  <a:gd name="T1" fmla="*/ 1 h 70"/>
                  <a:gd name="T2" fmla="*/ 1 w 482"/>
                  <a:gd name="T3" fmla="*/ 1 h 70"/>
                  <a:gd name="T4" fmla="*/ 0 w 482"/>
                  <a:gd name="T5" fmla="*/ 1 h 70"/>
                  <a:gd name="T6" fmla="*/ 1 w 482"/>
                  <a:gd name="T7" fmla="*/ 0 h 70"/>
                  <a:gd name="T8" fmla="*/ 1 w 482"/>
                  <a:gd name="T9" fmla="*/ 1 h 70"/>
                  <a:gd name="T10" fmla="*/ 0 60000 65536"/>
                  <a:gd name="T11" fmla="*/ 0 60000 65536"/>
                  <a:gd name="T12" fmla="*/ 0 60000 65536"/>
                  <a:gd name="T13" fmla="*/ 0 60000 65536"/>
                  <a:gd name="T14" fmla="*/ 0 60000 65536"/>
                  <a:gd name="T15" fmla="*/ 0 w 482"/>
                  <a:gd name="T16" fmla="*/ 0 h 70"/>
                  <a:gd name="T17" fmla="*/ 482 w 482"/>
                  <a:gd name="T18" fmla="*/ 70 h 70"/>
                </a:gdLst>
                <a:ahLst/>
                <a:cxnLst>
                  <a:cxn ang="T10">
                    <a:pos x="T0" y="T1"/>
                  </a:cxn>
                  <a:cxn ang="T11">
                    <a:pos x="T2" y="T3"/>
                  </a:cxn>
                  <a:cxn ang="T12">
                    <a:pos x="T4" y="T5"/>
                  </a:cxn>
                  <a:cxn ang="T13">
                    <a:pos x="T6" y="T7"/>
                  </a:cxn>
                  <a:cxn ang="T14">
                    <a:pos x="T8" y="T9"/>
                  </a:cxn>
                </a:cxnLst>
                <a:rect l="T15" t="T16" r="T17" b="T18"/>
                <a:pathLst>
                  <a:path w="482" h="70">
                    <a:moveTo>
                      <a:pt x="482" y="68"/>
                    </a:moveTo>
                    <a:lnTo>
                      <a:pt x="480" y="70"/>
                    </a:lnTo>
                    <a:lnTo>
                      <a:pt x="0" y="2"/>
                    </a:lnTo>
                    <a:lnTo>
                      <a:pt x="3" y="0"/>
                    </a:lnTo>
                    <a:lnTo>
                      <a:pt x="482" y="68"/>
                    </a:lnTo>
                    <a:close/>
                  </a:path>
                </a:pathLst>
              </a:custGeom>
              <a:solidFill>
                <a:srgbClr val="A85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26" name="Freeform 2114"/>
              <p:cNvSpPr>
                <a:spLocks/>
              </p:cNvSpPr>
              <p:nvPr/>
            </p:nvSpPr>
            <p:spPr bwMode="auto">
              <a:xfrm>
                <a:off x="1678" y="1344"/>
                <a:ext cx="241" cy="36"/>
              </a:xfrm>
              <a:custGeom>
                <a:avLst/>
                <a:gdLst>
                  <a:gd name="T0" fmla="*/ 1 w 482"/>
                  <a:gd name="T1" fmla="*/ 1 h 71"/>
                  <a:gd name="T2" fmla="*/ 1 w 482"/>
                  <a:gd name="T3" fmla="*/ 1 h 71"/>
                  <a:gd name="T4" fmla="*/ 0 w 482"/>
                  <a:gd name="T5" fmla="*/ 1 h 71"/>
                  <a:gd name="T6" fmla="*/ 1 w 482"/>
                  <a:gd name="T7" fmla="*/ 0 h 71"/>
                  <a:gd name="T8" fmla="*/ 1 w 482"/>
                  <a:gd name="T9" fmla="*/ 1 h 71"/>
                  <a:gd name="T10" fmla="*/ 0 60000 65536"/>
                  <a:gd name="T11" fmla="*/ 0 60000 65536"/>
                  <a:gd name="T12" fmla="*/ 0 60000 65536"/>
                  <a:gd name="T13" fmla="*/ 0 60000 65536"/>
                  <a:gd name="T14" fmla="*/ 0 60000 65536"/>
                  <a:gd name="T15" fmla="*/ 0 w 482"/>
                  <a:gd name="T16" fmla="*/ 0 h 71"/>
                  <a:gd name="T17" fmla="*/ 482 w 482"/>
                  <a:gd name="T18" fmla="*/ 71 h 71"/>
                </a:gdLst>
                <a:ahLst/>
                <a:cxnLst>
                  <a:cxn ang="T10">
                    <a:pos x="T0" y="T1"/>
                  </a:cxn>
                  <a:cxn ang="T11">
                    <a:pos x="T2" y="T3"/>
                  </a:cxn>
                  <a:cxn ang="T12">
                    <a:pos x="T4" y="T5"/>
                  </a:cxn>
                  <a:cxn ang="T13">
                    <a:pos x="T6" y="T7"/>
                  </a:cxn>
                  <a:cxn ang="T14">
                    <a:pos x="T8" y="T9"/>
                  </a:cxn>
                </a:cxnLst>
                <a:rect l="T15" t="T16" r="T17" b="T18"/>
                <a:pathLst>
                  <a:path w="482" h="71">
                    <a:moveTo>
                      <a:pt x="482" y="68"/>
                    </a:moveTo>
                    <a:lnTo>
                      <a:pt x="479" y="71"/>
                    </a:lnTo>
                    <a:lnTo>
                      <a:pt x="0" y="3"/>
                    </a:lnTo>
                    <a:lnTo>
                      <a:pt x="2" y="0"/>
                    </a:lnTo>
                    <a:lnTo>
                      <a:pt x="482" y="68"/>
                    </a:lnTo>
                    <a:close/>
                  </a:path>
                </a:pathLst>
              </a:custGeom>
              <a:solidFill>
                <a:srgbClr val="AB5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27" name="Freeform 2115"/>
              <p:cNvSpPr>
                <a:spLocks/>
              </p:cNvSpPr>
              <p:nvPr/>
            </p:nvSpPr>
            <p:spPr bwMode="auto">
              <a:xfrm>
                <a:off x="1674" y="1346"/>
                <a:ext cx="243" cy="37"/>
              </a:xfrm>
              <a:custGeom>
                <a:avLst/>
                <a:gdLst>
                  <a:gd name="T0" fmla="*/ 1 w 485"/>
                  <a:gd name="T1" fmla="*/ 0 h 75"/>
                  <a:gd name="T2" fmla="*/ 1 w 485"/>
                  <a:gd name="T3" fmla="*/ 0 h 75"/>
                  <a:gd name="T4" fmla="*/ 0 w 485"/>
                  <a:gd name="T5" fmla="*/ 0 h 75"/>
                  <a:gd name="T6" fmla="*/ 1 w 485"/>
                  <a:gd name="T7" fmla="*/ 0 h 75"/>
                  <a:gd name="T8" fmla="*/ 1 w 485"/>
                  <a:gd name="T9" fmla="*/ 0 h 75"/>
                  <a:gd name="T10" fmla="*/ 0 60000 65536"/>
                  <a:gd name="T11" fmla="*/ 0 60000 65536"/>
                  <a:gd name="T12" fmla="*/ 0 60000 65536"/>
                  <a:gd name="T13" fmla="*/ 0 60000 65536"/>
                  <a:gd name="T14" fmla="*/ 0 60000 65536"/>
                  <a:gd name="T15" fmla="*/ 0 w 485"/>
                  <a:gd name="T16" fmla="*/ 0 h 75"/>
                  <a:gd name="T17" fmla="*/ 485 w 485"/>
                  <a:gd name="T18" fmla="*/ 75 h 75"/>
                </a:gdLst>
                <a:ahLst/>
                <a:cxnLst>
                  <a:cxn ang="T10">
                    <a:pos x="T0" y="T1"/>
                  </a:cxn>
                  <a:cxn ang="T11">
                    <a:pos x="T2" y="T3"/>
                  </a:cxn>
                  <a:cxn ang="T12">
                    <a:pos x="T4" y="T5"/>
                  </a:cxn>
                  <a:cxn ang="T13">
                    <a:pos x="T6" y="T7"/>
                  </a:cxn>
                  <a:cxn ang="T14">
                    <a:pos x="T8" y="T9"/>
                  </a:cxn>
                </a:cxnLst>
                <a:rect l="T15" t="T16" r="T17" b="T18"/>
                <a:pathLst>
                  <a:path w="485" h="75">
                    <a:moveTo>
                      <a:pt x="485" y="68"/>
                    </a:moveTo>
                    <a:lnTo>
                      <a:pt x="478" y="75"/>
                    </a:lnTo>
                    <a:lnTo>
                      <a:pt x="0" y="7"/>
                    </a:lnTo>
                    <a:lnTo>
                      <a:pt x="6" y="0"/>
                    </a:lnTo>
                    <a:lnTo>
                      <a:pt x="485" y="68"/>
                    </a:lnTo>
                    <a:close/>
                  </a:path>
                </a:pathLst>
              </a:custGeom>
              <a:solidFill>
                <a:srgbClr val="AF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28" name="Freeform 2116"/>
              <p:cNvSpPr>
                <a:spLocks/>
              </p:cNvSpPr>
              <p:nvPr/>
            </p:nvSpPr>
            <p:spPr bwMode="auto">
              <a:xfrm>
                <a:off x="1676" y="1346"/>
                <a:ext cx="241" cy="35"/>
              </a:xfrm>
              <a:custGeom>
                <a:avLst/>
                <a:gdLst>
                  <a:gd name="T0" fmla="*/ 1 w 482"/>
                  <a:gd name="T1" fmla="*/ 1 h 70"/>
                  <a:gd name="T2" fmla="*/ 1 w 482"/>
                  <a:gd name="T3" fmla="*/ 1 h 70"/>
                  <a:gd name="T4" fmla="*/ 0 w 482"/>
                  <a:gd name="T5" fmla="*/ 1 h 70"/>
                  <a:gd name="T6" fmla="*/ 1 w 482"/>
                  <a:gd name="T7" fmla="*/ 0 h 70"/>
                  <a:gd name="T8" fmla="*/ 1 w 482"/>
                  <a:gd name="T9" fmla="*/ 1 h 70"/>
                  <a:gd name="T10" fmla="*/ 0 60000 65536"/>
                  <a:gd name="T11" fmla="*/ 0 60000 65536"/>
                  <a:gd name="T12" fmla="*/ 0 60000 65536"/>
                  <a:gd name="T13" fmla="*/ 0 60000 65536"/>
                  <a:gd name="T14" fmla="*/ 0 60000 65536"/>
                  <a:gd name="T15" fmla="*/ 0 w 482"/>
                  <a:gd name="T16" fmla="*/ 0 h 70"/>
                  <a:gd name="T17" fmla="*/ 482 w 482"/>
                  <a:gd name="T18" fmla="*/ 70 h 70"/>
                </a:gdLst>
                <a:ahLst/>
                <a:cxnLst>
                  <a:cxn ang="T10">
                    <a:pos x="T0" y="T1"/>
                  </a:cxn>
                  <a:cxn ang="T11">
                    <a:pos x="T2" y="T3"/>
                  </a:cxn>
                  <a:cxn ang="T12">
                    <a:pos x="T4" y="T5"/>
                  </a:cxn>
                  <a:cxn ang="T13">
                    <a:pos x="T6" y="T7"/>
                  </a:cxn>
                  <a:cxn ang="T14">
                    <a:pos x="T8" y="T9"/>
                  </a:cxn>
                </a:cxnLst>
                <a:rect l="T15" t="T16" r="T17" b="T18"/>
                <a:pathLst>
                  <a:path w="482" h="70">
                    <a:moveTo>
                      <a:pt x="482" y="68"/>
                    </a:moveTo>
                    <a:lnTo>
                      <a:pt x="480" y="70"/>
                    </a:lnTo>
                    <a:lnTo>
                      <a:pt x="0" y="2"/>
                    </a:lnTo>
                    <a:lnTo>
                      <a:pt x="3" y="0"/>
                    </a:lnTo>
                    <a:lnTo>
                      <a:pt x="482" y="68"/>
                    </a:lnTo>
                    <a:close/>
                  </a:path>
                </a:pathLst>
              </a:custGeom>
              <a:solidFill>
                <a:srgbClr val="AF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29" name="Freeform 2117"/>
              <p:cNvSpPr>
                <a:spLocks/>
              </p:cNvSpPr>
              <p:nvPr/>
            </p:nvSpPr>
            <p:spPr bwMode="auto">
              <a:xfrm>
                <a:off x="1675" y="1346"/>
                <a:ext cx="241" cy="36"/>
              </a:xfrm>
              <a:custGeom>
                <a:avLst/>
                <a:gdLst>
                  <a:gd name="T0" fmla="*/ 1 w 482"/>
                  <a:gd name="T1" fmla="*/ 1 h 71"/>
                  <a:gd name="T2" fmla="*/ 1 w 482"/>
                  <a:gd name="T3" fmla="*/ 1 h 71"/>
                  <a:gd name="T4" fmla="*/ 0 w 482"/>
                  <a:gd name="T5" fmla="*/ 1 h 71"/>
                  <a:gd name="T6" fmla="*/ 1 w 482"/>
                  <a:gd name="T7" fmla="*/ 0 h 71"/>
                  <a:gd name="T8" fmla="*/ 1 w 482"/>
                  <a:gd name="T9" fmla="*/ 1 h 71"/>
                  <a:gd name="T10" fmla="*/ 0 60000 65536"/>
                  <a:gd name="T11" fmla="*/ 0 60000 65536"/>
                  <a:gd name="T12" fmla="*/ 0 60000 65536"/>
                  <a:gd name="T13" fmla="*/ 0 60000 65536"/>
                  <a:gd name="T14" fmla="*/ 0 60000 65536"/>
                  <a:gd name="T15" fmla="*/ 0 w 482"/>
                  <a:gd name="T16" fmla="*/ 0 h 71"/>
                  <a:gd name="T17" fmla="*/ 482 w 482"/>
                  <a:gd name="T18" fmla="*/ 71 h 71"/>
                </a:gdLst>
                <a:ahLst/>
                <a:cxnLst>
                  <a:cxn ang="T10">
                    <a:pos x="T0" y="T1"/>
                  </a:cxn>
                  <a:cxn ang="T11">
                    <a:pos x="T2" y="T3"/>
                  </a:cxn>
                  <a:cxn ang="T12">
                    <a:pos x="T4" y="T5"/>
                  </a:cxn>
                  <a:cxn ang="T13">
                    <a:pos x="T6" y="T7"/>
                  </a:cxn>
                  <a:cxn ang="T14">
                    <a:pos x="T8" y="T9"/>
                  </a:cxn>
                </a:cxnLst>
                <a:rect l="T15" t="T16" r="T17" b="T18"/>
                <a:pathLst>
                  <a:path w="482" h="71">
                    <a:moveTo>
                      <a:pt x="482" y="68"/>
                    </a:moveTo>
                    <a:lnTo>
                      <a:pt x="479" y="71"/>
                    </a:lnTo>
                    <a:lnTo>
                      <a:pt x="0" y="2"/>
                    </a:lnTo>
                    <a:lnTo>
                      <a:pt x="2" y="0"/>
                    </a:lnTo>
                    <a:lnTo>
                      <a:pt x="482" y="68"/>
                    </a:lnTo>
                    <a:close/>
                  </a:path>
                </a:pathLst>
              </a:custGeom>
              <a:solidFill>
                <a:srgbClr val="B25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30" name="Freeform 2118"/>
              <p:cNvSpPr>
                <a:spLocks/>
              </p:cNvSpPr>
              <p:nvPr/>
            </p:nvSpPr>
            <p:spPr bwMode="auto">
              <a:xfrm>
                <a:off x="1674" y="1347"/>
                <a:ext cx="240" cy="36"/>
              </a:xfrm>
              <a:custGeom>
                <a:avLst/>
                <a:gdLst>
                  <a:gd name="T0" fmla="*/ 1 w 480"/>
                  <a:gd name="T1" fmla="*/ 1 h 71"/>
                  <a:gd name="T2" fmla="*/ 1 w 480"/>
                  <a:gd name="T3" fmla="*/ 1 h 71"/>
                  <a:gd name="T4" fmla="*/ 0 w 480"/>
                  <a:gd name="T5" fmla="*/ 1 h 71"/>
                  <a:gd name="T6" fmla="*/ 1 w 480"/>
                  <a:gd name="T7" fmla="*/ 0 h 71"/>
                  <a:gd name="T8" fmla="*/ 1 w 480"/>
                  <a:gd name="T9" fmla="*/ 1 h 71"/>
                  <a:gd name="T10" fmla="*/ 0 60000 65536"/>
                  <a:gd name="T11" fmla="*/ 0 60000 65536"/>
                  <a:gd name="T12" fmla="*/ 0 60000 65536"/>
                  <a:gd name="T13" fmla="*/ 0 60000 65536"/>
                  <a:gd name="T14" fmla="*/ 0 60000 65536"/>
                  <a:gd name="T15" fmla="*/ 0 w 480"/>
                  <a:gd name="T16" fmla="*/ 0 h 71"/>
                  <a:gd name="T17" fmla="*/ 480 w 480"/>
                  <a:gd name="T18" fmla="*/ 71 h 71"/>
                </a:gdLst>
                <a:ahLst/>
                <a:cxnLst>
                  <a:cxn ang="T10">
                    <a:pos x="T0" y="T1"/>
                  </a:cxn>
                  <a:cxn ang="T11">
                    <a:pos x="T2" y="T3"/>
                  </a:cxn>
                  <a:cxn ang="T12">
                    <a:pos x="T4" y="T5"/>
                  </a:cxn>
                  <a:cxn ang="T13">
                    <a:pos x="T6" y="T7"/>
                  </a:cxn>
                  <a:cxn ang="T14">
                    <a:pos x="T8" y="T9"/>
                  </a:cxn>
                </a:cxnLst>
                <a:rect l="T15" t="T16" r="T17" b="T18"/>
                <a:pathLst>
                  <a:path w="480" h="71">
                    <a:moveTo>
                      <a:pt x="480" y="69"/>
                    </a:moveTo>
                    <a:lnTo>
                      <a:pt x="478" y="71"/>
                    </a:lnTo>
                    <a:lnTo>
                      <a:pt x="0" y="3"/>
                    </a:lnTo>
                    <a:lnTo>
                      <a:pt x="1" y="0"/>
                    </a:lnTo>
                    <a:lnTo>
                      <a:pt x="480" y="69"/>
                    </a:lnTo>
                    <a:close/>
                  </a:path>
                </a:pathLst>
              </a:custGeom>
              <a:solidFill>
                <a:srgbClr val="B55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31" name="Freeform 2119"/>
              <p:cNvSpPr>
                <a:spLocks/>
              </p:cNvSpPr>
              <p:nvPr/>
            </p:nvSpPr>
            <p:spPr bwMode="auto">
              <a:xfrm>
                <a:off x="1671" y="1349"/>
                <a:ext cx="243" cy="38"/>
              </a:xfrm>
              <a:custGeom>
                <a:avLst/>
                <a:gdLst>
                  <a:gd name="T0" fmla="*/ 1 w 485"/>
                  <a:gd name="T1" fmla="*/ 1 h 76"/>
                  <a:gd name="T2" fmla="*/ 1 w 485"/>
                  <a:gd name="T3" fmla="*/ 1 h 76"/>
                  <a:gd name="T4" fmla="*/ 0 w 485"/>
                  <a:gd name="T5" fmla="*/ 1 h 76"/>
                  <a:gd name="T6" fmla="*/ 1 w 485"/>
                  <a:gd name="T7" fmla="*/ 0 h 76"/>
                  <a:gd name="T8" fmla="*/ 1 w 485"/>
                  <a:gd name="T9" fmla="*/ 1 h 76"/>
                  <a:gd name="T10" fmla="*/ 0 60000 65536"/>
                  <a:gd name="T11" fmla="*/ 0 60000 65536"/>
                  <a:gd name="T12" fmla="*/ 0 60000 65536"/>
                  <a:gd name="T13" fmla="*/ 0 60000 65536"/>
                  <a:gd name="T14" fmla="*/ 0 60000 65536"/>
                  <a:gd name="T15" fmla="*/ 0 w 485"/>
                  <a:gd name="T16" fmla="*/ 0 h 76"/>
                  <a:gd name="T17" fmla="*/ 485 w 485"/>
                  <a:gd name="T18" fmla="*/ 76 h 76"/>
                </a:gdLst>
                <a:ahLst/>
                <a:cxnLst>
                  <a:cxn ang="T10">
                    <a:pos x="T0" y="T1"/>
                  </a:cxn>
                  <a:cxn ang="T11">
                    <a:pos x="T2" y="T3"/>
                  </a:cxn>
                  <a:cxn ang="T12">
                    <a:pos x="T4" y="T5"/>
                  </a:cxn>
                  <a:cxn ang="T13">
                    <a:pos x="T6" y="T7"/>
                  </a:cxn>
                  <a:cxn ang="T14">
                    <a:pos x="T8" y="T9"/>
                  </a:cxn>
                </a:cxnLst>
                <a:rect l="T15" t="T16" r="T17" b="T18"/>
                <a:pathLst>
                  <a:path w="485" h="76">
                    <a:moveTo>
                      <a:pt x="485" y="68"/>
                    </a:moveTo>
                    <a:lnTo>
                      <a:pt x="478" y="76"/>
                    </a:lnTo>
                    <a:lnTo>
                      <a:pt x="0" y="8"/>
                    </a:lnTo>
                    <a:lnTo>
                      <a:pt x="7" y="0"/>
                    </a:lnTo>
                    <a:lnTo>
                      <a:pt x="485" y="68"/>
                    </a:lnTo>
                    <a:close/>
                  </a:path>
                </a:pathLst>
              </a:custGeom>
              <a:solidFill>
                <a:srgbClr val="B9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32" name="Freeform 2120"/>
              <p:cNvSpPr>
                <a:spLocks/>
              </p:cNvSpPr>
              <p:nvPr/>
            </p:nvSpPr>
            <p:spPr bwMode="auto">
              <a:xfrm>
                <a:off x="1673" y="1349"/>
                <a:ext cx="241" cy="36"/>
              </a:xfrm>
              <a:custGeom>
                <a:avLst/>
                <a:gdLst>
                  <a:gd name="T0" fmla="*/ 1 w 482"/>
                  <a:gd name="T1" fmla="*/ 1 h 71"/>
                  <a:gd name="T2" fmla="*/ 1 w 482"/>
                  <a:gd name="T3" fmla="*/ 1 h 71"/>
                  <a:gd name="T4" fmla="*/ 0 w 482"/>
                  <a:gd name="T5" fmla="*/ 1 h 71"/>
                  <a:gd name="T6" fmla="*/ 1 w 482"/>
                  <a:gd name="T7" fmla="*/ 0 h 71"/>
                  <a:gd name="T8" fmla="*/ 1 w 482"/>
                  <a:gd name="T9" fmla="*/ 1 h 71"/>
                  <a:gd name="T10" fmla="*/ 0 60000 65536"/>
                  <a:gd name="T11" fmla="*/ 0 60000 65536"/>
                  <a:gd name="T12" fmla="*/ 0 60000 65536"/>
                  <a:gd name="T13" fmla="*/ 0 60000 65536"/>
                  <a:gd name="T14" fmla="*/ 0 60000 65536"/>
                  <a:gd name="T15" fmla="*/ 0 w 482"/>
                  <a:gd name="T16" fmla="*/ 0 h 71"/>
                  <a:gd name="T17" fmla="*/ 482 w 482"/>
                  <a:gd name="T18" fmla="*/ 71 h 71"/>
                </a:gdLst>
                <a:ahLst/>
                <a:cxnLst>
                  <a:cxn ang="T10">
                    <a:pos x="T0" y="T1"/>
                  </a:cxn>
                  <a:cxn ang="T11">
                    <a:pos x="T2" y="T3"/>
                  </a:cxn>
                  <a:cxn ang="T12">
                    <a:pos x="T4" y="T5"/>
                  </a:cxn>
                  <a:cxn ang="T13">
                    <a:pos x="T6" y="T7"/>
                  </a:cxn>
                  <a:cxn ang="T14">
                    <a:pos x="T8" y="T9"/>
                  </a:cxn>
                </a:cxnLst>
                <a:rect l="T15" t="T16" r="T17" b="T18"/>
                <a:pathLst>
                  <a:path w="482" h="71">
                    <a:moveTo>
                      <a:pt x="482" y="68"/>
                    </a:moveTo>
                    <a:lnTo>
                      <a:pt x="479" y="71"/>
                    </a:lnTo>
                    <a:lnTo>
                      <a:pt x="0" y="2"/>
                    </a:lnTo>
                    <a:lnTo>
                      <a:pt x="4" y="0"/>
                    </a:lnTo>
                    <a:lnTo>
                      <a:pt x="482" y="68"/>
                    </a:lnTo>
                    <a:close/>
                  </a:path>
                </a:pathLst>
              </a:custGeom>
              <a:solidFill>
                <a:srgbClr val="B9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33" name="Freeform 2121"/>
              <p:cNvSpPr>
                <a:spLocks/>
              </p:cNvSpPr>
              <p:nvPr/>
            </p:nvSpPr>
            <p:spPr bwMode="auto">
              <a:xfrm>
                <a:off x="1672" y="1350"/>
                <a:ext cx="240" cy="36"/>
              </a:xfrm>
              <a:custGeom>
                <a:avLst/>
                <a:gdLst>
                  <a:gd name="T0" fmla="*/ 1 w 480"/>
                  <a:gd name="T1" fmla="*/ 0 h 73"/>
                  <a:gd name="T2" fmla="*/ 1 w 480"/>
                  <a:gd name="T3" fmla="*/ 0 h 73"/>
                  <a:gd name="T4" fmla="*/ 0 w 480"/>
                  <a:gd name="T5" fmla="*/ 0 h 73"/>
                  <a:gd name="T6" fmla="*/ 1 w 480"/>
                  <a:gd name="T7" fmla="*/ 0 h 73"/>
                  <a:gd name="T8" fmla="*/ 1 w 480"/>
                  <a:gd name="T9" fmla="*/ 0 h 73"/>
                  <a:gd name="T10" fmla="*/ 0 60000 65536"/>
                  <a:gd name="T11" fmla="*/ 0 60000 65536"/>
                  <a:gd name="T12" fmla="*/ 0 60000 65536"/>
                  <a:gd name="T13" fmla="*/ 0 60000 65536"/>
                  <a:gd name="T14" fmla="*/ 0 60000 65536"/>
                  <a:gd name="T15" fmla="*/ 0 w 480"/>
                  <a:gd name="T16" fmla="*/ 0 h 73"/>
                  <a:gd name="T17" fmla="*/ 480 w 480"/>
                  <a:gd name="T18" fmla="*/ 73 h 73"/>
                </a:gdLst>
                <a:ahLst/>
                <a:cxnLst>
                  <a:cxn ang="T10">
                    <a:pos x="T0" y="T1"/>
                  </a:cxn>
                  <a:cxn ang="T11">
                    <a:pos x="T2" y="T3"/>
                  </a:cxn>
                  <a:cxn ang="T12">
                    <a:pos x="T4" y="T5"/>
                  </a:cxn>
                  <a:cxn ang="T13">
                    <a:pos x="T6" y="T7"/>
                  </a:cxn>
                  <a:cxn ang="T14">
                    <a:pos x="T8" y="T9"/>
                  </a:cxn>
                </a:cxnLst>
                <a:rect l="T15" t="T16" r="T17" b="T18"/>
                <a:pathLst>
                  <a:path w="480" h="73">
                    <a:moveTo>
                      <a:pt x="480" y="69"/>
                    </a:moveTo>
                    <a:lnTo>
                      <a:pt x="478" y="73"/>
                    </a:lnTo>
                    <a:lnTo>
                      <a:pt x="0" y="3"/>
                    </a:lnTo>
                    <a:lnTo>
                      <a:pt x="1" y="0"/>
                    </a:lnTo>
                    <a:lnTo>
                      <a:pt x="480" y="69"/>
                    </a:lnTo>
                    <a:close/>
                  </a:path>
                </a:pathLst>
              </a:custGeom>
              <a:solidFill>
                <a:srgbClr val="BB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34" name="Freeform 2122"/>
              <p:cNvSpPr>
                <a:spLocks/>
              </p:cNvSpPr>
              <p:nvPr/>
            </p:nvSpPr>
            <p:spPr bwMode="auto">
              <a:xfrm>
                <a:off x="1671" y="1351"/>
                <a:ext cx="240" cy="36"/>
              </a:xfrm>
              <a:custGeom>
                <a:avLst/>
                <a:gdLst>
                  <a:gd name="T0" fmla="*/ 1 w 480"/>
                  <a:gd name="T1" fmla="*/ 1 h 71"/>
                  <a:gd name="T2" fmla="*/ 1 w 480"/>
                  <a:gd name="T3" fmla="*/ 1 h 71"/>
                  <a:gd name="T4" fmla="*/ 0 w 480"/>
                  <a:gd name="T5" fmla="*/ 1 h 71"/>
                  <a:gd name="T6" fmla="*/ 1 w 480"/>
                  <a:gd name="T7" fmla="*/ 0 h 71"/>
                  <a:gd name="T8" fmla="*/ 1 w 480"/>
                  <a:gd name="T9" fmla="*/ 1 h 71"/>
                  <a:gd name="T10" fmla="*/ 0 60000 65536"/>
                  <a:gd name="T11" fmla="*/ 0 60000 65536"/>
                  <a:gd name="T12" fmla="*/ 0 60000 65536"/>
                  <a:gd name="T13" fmla="*/ 0 60000 65536"/>
                  <a:gd name="T14" fmla="*/ 0 60000 65536"/>
                  <a:gd name="T15" fmla="*/ 0 w 480"/>
                  <a:gd name="T16" fmla="*/ 0 h 71"/>
                  <a:gd name="T17" fmla="*/ 480 w 480"/>
                  <a:gd name="T18" fmla="*/ 71 h 71"/>
                </a:gdLst>
                <a:ahLst/>
                <a:cxnLst>
                  <a:cxn ang="T10">
                    <a:pos x="T0" y="T1"/>
                  </a:cxn>
                  <a:cxn ang="T11">
                    <a:pos x="T2" y="T3"/>
                  </a:cxn>
                  <a:cxn ang="T12">
                    <a:pos x="T4" y="T5"/>
                  </a:cxn>
                  <a:cxn ang="T13">
                    <a:pos x="T6" y="T7"/>
                  </a:cxn>
                  <a:cxn ang="T14">
                    <a:pos x="T8" y="T9"/>
                  </a:cxn>
                </a:cxnLst>
                <a:rect l="T15" t="T16" r="T17" b="T18"/>
                <a:pathLst>
                  <a:path w="480" h="71">
                    <a:moveTo>
                      <a:pt x="480" y="70"/>
                    </a:moveTo>
                    <a:lnTo>
                      <a:pt x="478" y="71"/>
                    </a:lnTo>
                    <a:lnTo>
                      <a:pt x="0" y="3"/>
                    </a:lnTo>
                    <a:lnTo>
                      <a:pt x="2" y="0"/>
                    </a:lnTo>
                    <a:lnTo>
                      <a:pt x="480" y="70"/>
                    </a:lnTo>
                    <a:close/>
                  </a:path>
                </a:pathLst>
              </a:custGeom>
              <a:solidFill>
                <a:srgbClr val="BE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35" name="Freeform 2123"/>
              <p:cNvSpPr>
                <a:spLocks/>
              </p:cNvSpPr>
              <p:nvPr/>
            </p:nvSpPr>
            <p:spPr bwMode="auto">
              <a:xfrm>
                <a:off x="1668" y="1353"/>
                <a:ext cx="242" cy="39"/>
              </a:xfrm>
              <a:custGeom>
                <a:avLst/>
                <a:gdLst>
                  <a:gd name="T0" fmla="*/ 0 w 485"/>
                  <a:gd name="T1" fmla="*/ 1 h 78"/>
                  <a:gd name="T2" fmla="*/ 0 w 485"/>
                  <a:gd name="T3" fmla="*/ 1 h 78"/>
                  <a:gd name="T4" fmla="*/ 0 w 485"/>
                  <a:gd name="T5" fmla="*/ 1 h 78"/>
                  <a:gd name="T6" fmla="*/ 0 w 485"/>
                  <a:gd name="T7" fmla="*/ 0 h 78"/>
                  <a:gd name="T8" fmla="*/ 0 w 485"/>
                  <a:gd name="T9" fmla="*/ 1 h 78"/>
                  <a:gd name="T10" fmla="*/ 0 60000 65536"/>
                  <a:gd name="T11" fmla="*/ 0 60000 65536"/>
                  <a:gd name="T12" fmla="*/ 0 60000 65536"/>
                  <a:gd name="T13" fmla="*/ 0 60000 65536"/>
                  <a:gd name="T14" fmla="*/ 0 60000 65536"/>
                  <a:gd name="T15" fmla="*/ 0 w 485"/>
                  <a:gd name="T16" fmla="*/ 0 h 78"/>
                  <a:gd name="T17" fmla="*/ 485 w 485"/>
                  <a:gd name="T18" fmla="*/ 78 h 78"/>
                </a:gdLst>
                <a:ahLst/>
                <a:cxnLst>
                  <a:cxn ang="T10">
                    <a:pos x="T0" y="T1"/>
                  </a:cxn>
                  <a:cxn ang="T11">
                    <a:pos x="T2" y="T3"/>
                  </a:cxn>
                  <a:cxn ang="T12">
                    <a:pos x="T4" y="T5"/>
                  </a:cxn>
                  <a:cxn ang="T13">
                    <a:pos x="T6" y="T7"/>
                  </a:cxn>
                  <a:cxn ang="T14">
                    <a:pos x="T8" y="T9"/>
                  </a:cxn>
                </a:cxnLst>
                <a:rect l="T15" t="T16" r="T17" b="T18"/>
                <a:pathLst>
                  <a:path w="485" h="78">
                    <a:moveTo>
                      <a:pt x="485" y="68"/>
                    </a:moveTo>
                    <a:lnTo>
                      <a:pt x="479" y="78"/>
                    </a:lnTo>
                    <a:lnTo>
                      <a:pt x="0" y="9"/>
                    </a:lnTo>
                    <a:lnTo>
                      <a:pt x="7" y="0"/>
                    </a:lnTo>
                    <a:lnTo>
                      <a:pt x="485" y="68"/>
                    </a:lnTo>
                    <a:close/>
                  </a:path>
                </a:pathLst>
              </a:custGeom>
              <a:solidFill>
                <a:srgbClr val="C1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36" name="Freeform 2124"/>
              <p:cNvSpPr>
                <a:spLocks/>
              </p:cNvSpPr>
              <p:nvPr/>
            </p:nvSpPr>
            <p:spPr bwMode="auto">
              <a:xfrm>
                <a:off x="1670" y="1353"/>
                <a:ext cx="240" cy="36"/>
              </a:xfrm>
              <a:custGeom>
                <a:avLst/>
                <a:gdLst>
                  <a:gd name="T0" fmla="*/ 1 w 480"/>
                  <a:gd name="T1" fmla="*/ 1 h 72"/>
                  <a:gd name="T2" fmla="*/ 1 w 480"/>
                  <a:gd name="T3" fmla="*/ 1 h 72"/>
                  <a:gd name="T4" fmla="*/ 0 w 480"/>
                  <a:gd name="T5" fmla="*/ 1 h 72"/>
                  <a:gd name="T6" fmla="*/ 1 w 480"/>
                  <a:gd name="T7" fmla="*/ 0 h 72"/>
                  <a:gd name="T8" fmla="*/ 1 w 480"/>
                  <a:gd name="T9" fmla="*/ 1 h 72"/>
                  <a:gd name="T10" fmla="*/ 0 60000 65536"/>
                  <a:gd name="T11" fmla="*/ 0 60000 65536"/>
                  <a:gd name="T12" fmla="*/ 0 60000 65536"/>
                  <a:gd name="T13" fmla="*/ 0 60000 65536"/>
                  <a:gd name="T14" fmla="*/ 0 60000 65536"/>
                  <a:gd name="T15" fmla="*/ 0 w 480"/>
                  <a:gd name="T16" fmla="*/ 0 h 72"/>
                  <a:gd name="T17" fmla="*/ 480 w 480"/>
                  <a:gd name="T18" fmla="*/ 72 h 72"/>
                </a:gdLst>
                <a:ahLst/>
                <a:cxnLst>
                  <a:cxn ang="T10">
                    <a:pos x="T0" y="T1"/>
                  </a:cxn>
                  <a:cxn ang="T11">
                    <a:pos x="T2" y="T3"/>
                  </a:cxn>
                  <a:cxn ang="T12">
                    <a:pos x="T4" y="T5"/>
                  </a:cxn>
                  <a:cxn ang="T13">
                    <a:pos x="T6" y="T7"/>
                  </a:cxn>
                  <a:cxn ang="T14">
                    <a:pos x="T8" y="T9"/>
                  </a:cxn>
                </a:cxnLst>
                <a:rect l="T15" t="T16" r="T17" b="T18"/>
                <a:pathLst>
                  <a:path w="480" h="72">
                    <a:moveTo>
                      <a:pt x="480" y="68"/>
                    </a:moveTo>
                    <a:lnTo>
                      <a:pt x="479" y="72"/>
                    </a:lnTo>
                    <a:lnTo>
                      <a:pt x="0" y="2"/>
                    </a:lnTo>
                    <a:lnTo>
                      <a:pt x="2" y="0"/>
                    </a:lnTo>
                    <a:lnTo>
                      <a:pt x="480" y="68"/>
                    </a:lnTo>
                    <a:close/>
                  </a:path>
                </a:pathLst>
              </a:custGeom>
              <a:solidFill>
                <a:srgbClr val="C1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37" name="Freeform 2125"/>
              <p:cNvSpPr>
                <a:spLocks/>
              </p:cNvSpPr>
              <p:nvPr/>
            </p:nvSpPr>
            <p:spPr bwMode="auto">
              <a:xfrm>
                <a:off x="1669" y="1354"/>
                <a:ext cx="240" cy="36"/>
              </a:xfrm>
              <a:custGeom>
                <a:avLst/>
                <a:gdLst>
                  <a:gd name="T0" fmla="*/ 1 w 480"/>
                  <a:gd name="T1" fmla="*/ 1 h 71"/>
                  <a:gd name="T2" fmla="*/ 1 w 480"/>
                  <a:gd name="T3" fmla="*/ 1 h 71"/>
                  <a:gd name="T4" fmla="*/ 0 w 480"/>
                  <a:gd name="T5" fmla="*/ 1 h 71"/>
                  <a:gd name="T6" fmla="*/ 1 w 480"/>
                  <a:gd name="T7" fmla="*/ 0 h 71"/>
                  <a:gd name="T8" fmla="*/ 1 w 480"/>
                  <a:gd name="T9" fmla="*/ 1 h 71"/>
                  <a:gd name="T10" fmla="*/ 0 60000 65536"/>
                  <a:gd name="T11" fmla="*/ 0 60000 65536"/>
                  <a:gd name="T12" fmla="*/ 0 60000 65536"/>
                  <a:gd name="T13" fmla="*/ 0 60000 65536"/>
                  <a:gd name="T14" fmla="*/ 0 60000 65536"/>
                  <a:gd name="T15" fmla="*/ 0 w 480"/>
                  <a:gd name="T16" fmla="*/ 0 h 71"/>
                  <a:gd name="T17" fmla="*/ 480 w 480"/>
                  <a:gd name="T18" fmla="*/ 71 h 71"/>
                </a:gdLst>
                <a:ahLst/>
                <a:cxnLst>
                  <a:cxn ang="T10">
                    <a:pos x="T0" y="T1"/>
                  </a:cxn>
                  <a:cxn ang="T11">
                    <a:pos x="T2" y="T3"/>
                  </a:cxn>
                  <a:cxn ang="T12">
                    <a:pos x="T4" y="T5"/>
                  </a:cxn>
                  <a:cxn ang="T13">
                    <a:pos x="T6" y="T7"/>
                  </a:cxn>
                  <a:cxn ang="T14">
                    <a:pos x="T8" y="T9"/>
                  </a:cxn>
                </a:cxnLst>
                <a:rect l="T15" t="T16" r="T17" b="T18"/>
                <a:pathLst>
                  <a:path w="480" h="71">
                    <a:moveTo>
                      <a:pt x="480" y="70"/>
                    </a:moveTo>
                    <a:lnTo>
                      <a:pt x="478" y="71"/>
                    </a:lnTo>
                    <a:lnTo>
                      <a:pt x="0" y="2"/>
                    </a:lnTo>
                    <a:lnTo>
                      <a:pt x="1" y="0"/>
                    </a:lnTo>
                    <a:lnTo>
                      <a:pt x="480" y="70"/>
                    </a:lnTo>
                    <a:close/>
                  </a:path>
                </a:pathLst>
              </a:custGeom>
              <a:solidFill>
                <a:srgbClr val="C3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38" name="Freeform 2126"/>
              <p:cNvSpPr>
                <a:spLocks/>
              </p:cNvSpPr>
              <p:nvPr/>
            </p:nvSpPr>
            <p:spPr bwMode="auto">
              <a:xfrm>
                <a:off x="1668" y="1355"/>
                <a:ext cx="241" cy="36"/>
              </a:xfrm>
              <a:custGeom>
                <a:avLst/>
                <a:gdLst>
                  <a:gd name="T0" fmla="*/ 1 w 480"/>
                  <a:gd name="T1" fmla="*/ 0 h 73"/>
                  <a:gd name="T2" fmla="*/ 1 w 480"/>
                  <a:gd name="T3" fmla="*/ 0 h 73"/>
                  <a:gd name="T4" fmla="*/ 0 w 480"/>
                  <a:gd name="T5" fmla="*/ 0 h 73"/>
                  <a:gd name="T6" fmla="*/ 1 w 480"/>
                  <a:gd name="T7" fmla="*/ 0 h 73"/>
                  <a:gd name="T8" fmla="*/ 1 w 480"/>
                  <a:gd name="T9" fmla="*/ 0 h 73"/>
                  <a:gd name="T10" fmla="*/ 0 60000 65536"/>
                  <a:gd name="T11" fmla="*/ 0 60000 65536"/>
                  <a:gd name="T12" fmla="*/ 0 60000 65536"/>
                  <a:gd name="T13" fmla="*/ 0 60000 65536"/>
                  <a:gd name="T14" fmla="*/ 0 60000 65536"/>
                  <a:gd name="T15" fmla="*/ 0 w 480"/>
                  <a:gd name="T16" fmla="*/ 0 h 73"/>
                  <a:gd name="T17" fmla="*/ 480 w 480"/>
                  <a:gd name="T18" fmla="*/ 73 h 73"/>
                </a:gdLst>
                <a:ahLst/>
                <a:cxnLst>
                  <a:cxn ang="T10">
                    <a:pos x="T0" y="T1"/>
                  </a:cxn>
                  <a:cxn ang="T11">
                    <a:pos x="T2" y="T3"/>
                  </a:cxn>
                  <a:cxn ang="T12">
                    <a:pos x="T4" y="T5"/>
                  </a:cxn>
                  <a:cxn ang="T13">
                    <a:pos x="T6" y="T7"/>
                  </a:cxn>
                  <a:cxn ang="T14">
                    <a:pos x="T8" y="T9"/>
                  </a:cxn>
                </a:cxnLst>
                <a:rect l="T15" t="T16" r="T17" b="T18"/>
                <a:pathLst>
                  <a:path w="480" h="73">
                    <a:moveTo>
                      <a:pt x="480" y="69"/>
                    </a:moveTo>
                    <a:lnTo>
                      <a:pt x="478" y="73"/>
                    </a:lnTo>
                    <a:lnTo>
                      <a:pt x="0" y="3"/>
                    </a:lnTo>
                    <a:lnTo>
                      <a:pt x="2" y="0"/>
                    </a:lnTo>
                    <a:lnTo>
                      <a:pt x="480" y="69"/>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39" name="Freeform 2127"/>
              <p:cNvSpPr>
                <a:spLocks/>
              </p:cNvSpPr>
              <p:nvPr/>
            </p:nvSpPr>
            <p:spPr bwMode="auto">
              <a:xfrm>
                <a:off x="1668" y="1356"/>
                <a:ext cx="240" cy="36"/>
              </a:xfrm>
              <a:custGeom>
                <a:avLst/>
                <a:gdLst>
                  <a:gd name="T0" fmla="*/ 1 w 480"/>
                  <a:gd name="T1" fmla="*/ 1 h 71"/>
                  <a:gd name="T2" fmla="*/ 1 w 480"/>
                  <a:gd name="T3" fmla="*/ 1 h 71"/>
                  <a:gd name="T4" fmla="*/ 0 w 480"/>
                  <a:gd name="T5" fmla="*/ 1 h 71"/>
                  <a:gd name="T6" fmla="*/ 1 w 480"/>
                  <a:gd name="T7" fmla="*/ 0 h 71"/>
                  <a:gd name="T8" fmla="*/ 1 w 480"/>
                  <a:gd name="T9" fmla="*/ 1 h 71"/>
                  <a:gd name="T10" fmla="*/ 0 60000 65536"/>
                  <a:gd name="T11" fmla="*/ 0 60000 65536"/>
                  <a:gd name="T12" fmla="*/ 0 60000 65536"/>
                  <a:gd name="T13" fmla="*/ 0 60000 65536"/>
                  <a:gd name="T14" fmla="*/ 0 60000 65536"/>
                  <a:gd name="T15" fmla="*/ 0 w 480"/>
                  <a:gd name="T16" fmla="*/ 0 h 71"/>
                  <a:gd name="T17" fmla="*/ 480 w 480"/>
                  <a:gd name="T18" fmla="*/ 71 h 71"/>
                </a:gdLst>
                <a:ahLst/>
                <a:cxnLst>
                  <a:cxn ang="T10">
                    <a:pos x="T0" y="T1"/>
                  </a:cxn>
                  <a:cxn ang="T11">
                    <a:pos x="T2" y="T3"/>
                  </a:cxn>
                  <a:cxn ang="T12">
                    <a:pos x="T4" y="T5"/>
                  </a:cxn>
                  <a:cxn ang="T13">
                    <a:pos x="T6" y="T7"/>
                  </a:cxn>
                  <a:cxn ang="T14">
                    <a:pos x="T8" y="T9"/>
                  </a:cxn>
                </a:cxnLst>
                <a:rect l="T15" t="T16" r="T17" b="T18"/>
                <a:pathLst>
                  <a:path w="480" h="71">
                    <a:moveTo>
                      <a:pt x="480" y="70"/>
                    </a:moveTo>
                    <a:lnTo>
                      <a:pt x="479" y="71"/>
                    </a:lnTo>
                    <a:lnTo>
                      <a:pt x="0" y="2"/>
                    </a:lnTo>
                    <a:lnTo>
                      <a:pt x="2" y="0"/>
                    </a:lnTo>
                    <a:lnTo>
                      <a:pt x="480" y="70"/>
                    </a:lnTo>
                    <a:close/>
                  </a:path>
                </a:pathLst>
              </a:custGeom>
              <a:solidFill>
                <a:srgbClr val="C7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40" name="Freeform 2128"/>
              <p:cNvSpPr>
                <a:spLocks/>
              </p:cNvSpPr>
              <p:nvPr/>
            </p:nvSpPr>
            <p:spPr bwMode="auto">
              <a:xfrm>
                <a:off x="1664" y="1357"/>
                <a:ext cx="243" cy="40"/>
              </a:xfrm>
              <a:custGeom>
                <a:avLst/>
                <a:gdLst>
                  <a:gd name="T0" fmla="*/ 1 w 485"/>
                  <a:gd name="T1" fmla="*/ 1 h 79"/>
                  <a:gd name="T2" fmla="*/ 1 w 485"/>
                  <a:gd name="T3" fmla="*/ 1 h 79"/>
                  <a:gd name="T4" fmla="*/ 0 w 485"/>
                  <a:gd name="T5" fmla="*/ 1 h 79"/>
                  <a:gd name="T6" fmla="*/ 1 w 485"/>
                  <a:gd name="T7" fmla="*/ 0 h 79"/>
                  <a:gd name="T8" fmla="*/ 1 w 485"/>
                  <a:gd name="T9" fmla="*/ 1 h 79"/>
                  <a:gd name="T10" fmla="*/ 0 60000 65536"/>
                  <a:gd name="T11" fmla="*/ 0 60000 65536"/>
                  <a:gd name="T12" fmla="*/ 0 60000 65536"/>
                  <a:gd name="T13" fmla="*/ 0 60000 65536"/>
                  <a:gd name="T14" fmla="*/ 0 60000 65536"/>
                  <a:gd name="T15" fmla="*/ 0 w 485"/>
                  <a:gd name="T16" fmla="*/ 0 h 79"/>
                  <a:gd name="T17" fmla="*/ 485 w 485"/>
                  <a:gd name="T18" fmla="*/ 79 h 79"/>
                </a:gdLst>
                <a:ahLst/>
                <a:cxnLst>
                  <a:cxn ang="T10">
                    <a:pos x="T0" y="T1"/>
                  </a:cxn>
                  <a:cxn ang="T11">
                    <a:pos x="T2" y="T3"/>
                  </a:cxn>
                  <a:cxn ang="T12">
                    <a:pos x="T4" y="T5"/>
                  </a:cxn>
                  <a:cxn ang="T13">
                    <a:pos x="T6" y="T7"/>
                  </a:cxn>
                  <a:cxn ang="T14">
                    <a:pos x="T8" y="T9"/>
                  </a:cxn>
                </a:cxnLst>
                <a:rect l="T15" t="T16" r="T17" b="T18"/>
                <a:pathLst>
                  <a:path w="485" h="79">
                    <a:moveTo>
                      <a:pt x="485" y="69"/>
                    </a:moveTo>
                    <a:lnTo>
                      <a:pt x="480" y="79"/>
                    </a:lnTo>
                    <a:lnTo>
                      <a:pt x="0" y="10"/>
                    </a:lnTo>
                    <a:lnTo>
                      <a:pt x="6" y="0"/>
                    </a:lnTo>
                    <a:lnTo>
                      <a:pt x="485" y="69"/>
                    </a:lnTo>
                    <a:close/>
                  </a:path>
                </a:pathLst>
              </a:custGeom>
              <a:solidFill>
                <a:srgbClr val="CA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41" name="Freeform 2129"/>
              <p:cNvSpPr>
                <a:spLocks/>
              </p:cNvSpPr>
              <p:nvPr/>
            </p:nvSpPr>
            <p:spPr bwMode="auto">
              <a:xfrm>
                <a:off x="1667" y="1357"/>
                <a:ext cx="240" cy="36"/>
              </a:xfrm>
              <a:custGeom>
                <a:avLst/>
                <a:gdLst>
                  <a:gd name="T0" fmla="*/ 1 w 480"/>
                  <a:gd name="T1" fmla="*/ 1 h 71"/>
                  <a:gd name="T2" fmla="*/ 1 w 480"/>
                  <a:gd name="T3" fmla="*/ 1 h 71"/>
                  <a:gd name="T4" fmla="*/ 0 w 480"/>
                  <a:gd name="T5" fmla="*/ 1 h 71"/>
                  <a:gd name="T6" fmla="*/ 1 w 480"/>
                  <a:gd name="T7" fmla="*/ 0 h 71"/>
                  <a:gd name="T8" fmla="*/ 1 w 480"/>
                  <a:gd name="T9" fmla="*/ 1 h 71"/>
                  <a:gd name="T10" fmla="*/ 0 60000 65536"/>
                  <a:gd name="T11" fmla="*/ 0 60000 65536"/>
                  <a:gd name="T12" fmla="*/ 0 60000 65536"/>
                  <a:gd name="T13" fmla="*/ 0 60000 65536"/>
                  <a:gd name="T14" fmla="*/ 0 60000 65536"/>
                  <a:gd name="T15" fmla="*/ 0 w 480"/>
                  <a:gd name="T16" fmla="*/ 0 h 71"/>
                  <a:gd name="T17" fmla="*/ 480 w 480"/>
                  <a:gd name="T18" fmla="*/ 71 h 71"/>
                </a:gdLst>
                <a:ahLst/>
                <a:cxnLst>
                  <a:cxn ang="T10">
                    <a:pos x="T0" y="T1"/>
                  </a:cxn>
                  <a:cxn ang="T11">
                    <a:pos x="T2" y="T3"/>
                  </a:cxn>
                  <a:cxn ang="T12">
                    <a:pos x="T4" y="T5"/>
                  </a:cxn>
                  <a:cxn ang="T13">
                    <a:pos x="T6" y="T7"/>
                  </a:cxn>
                  <a:cxn ang="T14">
                    <a:pos x="T8" y="T9"/>
                  </a:cxn>
                </a:cxnLst>
                <a:rect l="T15" t="T16" r="T17" b="T18"/>
                <a:pathLst>
                  <a:path w="480" h="71">
                    <a:moveTo>
                      <a:pt x="480" y="69"/>
                    </a:moveTo>
                    <a:lnTo>
                      <a:pt x="478" y="71"/>
                    </a:lnTo>
                    <a:lnTo>
                      <a:pt x="0" y="1"/>
                    </a:lnTo>
                    <a:lnTo>
                      <a:pt x="1" y="0"/>
                    </a:lnTo>
                    <a:lnTo>
                      <a:pt x="480" y="69"/>
                    </a:lnTo>
                    <a:close/>
                  </a:path>
                </a:pathLst>
              </a:custGeom>
              <a:solidFill>
                <a:srgbClr val="CA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42" name="Freeform 2130"/>
              <p:cNvSpPr>
                <a:spLocks/>
              </p:cNvSpPr>
              <p:nvPr/>
            </p:nvSpPr>
            <p:spPr bwMode="auto">
              <a:xfrm>
                <a:off x="1666" y="1358"/>
                <a:ext cx="240" cy="37"/>
              </a:xfrm>
              <a:custGeom>
                <a:avLst/>
                <a:gdLst>
                  <a:gd name="T0" fmla="*/ 1 w 480"/>
                  <a:gd name="T1" fmla="*/ 1 h 73"/>
                  <a:gd name="T2" fmla="*/ 1 w 480"/>
                  <a:gd name="T3" fmla="*/ 1 h 73"/>
                  <a:gd name="T4" fmla="*/ 0 w 480"/>
                  <a:gd name="T5" fmla="*/ 1 h 73"/>
                  <a:gd name="T6" fmla="*/ 1 w 480"/>
                  <a:gd name="T7" fmla="*/ 0 h 73"/>
                  <a:gd name="T8" fmla="*/ 1 w 480"/>
                  <a:gd name="T9" fmla="*/ 1 h 73"/>
                  <a:gd name="T10" fmla="*/ 0 60000 65536"/>
                  <a:gd name="T11" fmla="*/ 0 60000 65536"/>
                  <a:gd name="T12" fmla="*/ 0 60000 65536"/>
                  <a:gd name="T13" fmla="*/ 0 60000 65536"/>
                  <a:gd name="T14" fmla="*/ 0 60000 65536"/>
                  <a:gd name="T15" fmla="*/ 0 w 480"/>
                  <a:gd name="T16" fmla="*/ 0 h 73"/>
                  <a:gd name="T17" fmla="*/ 480 w 480"/>
                  <a:gd name="T18" fmla="*/ 73 h 73"/>
                </a:gdLst>
                <a:ahLst/>
                <a:cxnLst>
                  <a:cxn ang="T10">
                    <a:pos x="T0" y="T1"/>
                  </a:cxn>
                  <a:cxn ang="T11">
                    <a:pos x="T2" y="T3"/>
                  </a:cxn>
                  <a:cxn ang="T12">
                    <a:pos x="T4" y="T5"/>
                  </a:cxn>
                  <a:cxn ang="T13">
                    <a:pos x="T6" y="T7"/>
                  </a:cxn>
                  <a:cxn ang="T14">
                    <a:pos x="T8" y="T9"/>
                  </a:cxn>
                </a:cxnLst>
                <a:rect l="T15" t="T16" r="T17" b="T18"/>
                <a:pathLst>
                  <a:path w="480" h="73">
                    <a:moveTo>
                      <a:pt x="480" y="70"/>
                    </a:moveTo>
                    <a:lnTo>
                      <a:pt x="478" y="73"/>
                    </a:lnTo>
                    <a:lnTo>
                      <a:pt x="0" y="4"/>
                    </a:lnTo>
                    <a:lnTo>
                      <a:pt x="2" y="0"/>
                    </a:lnTo>
                    <a:lnTo>
                      <a:pt x="480" y="70"/>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43" name="Freeform 2131"/>
              <p:cNvSpPr>
                <a:spLocks/>
              </p:cNvSpPr>
              <p:nvPr/>
            </p:nvSpPr>
            <p:spPr bwMode="auto">
              <a:xfrm>
                <a:off x="1665" y="1360"/>
                <a:ext cx="240" cy="35"/>
              </a:xfrm>
              <a:custGeom>
                <a:avLst/>
                <a:gdLst>
                  <a:gd name="T0" fmla="*/ 1 w 480"/>
                  <a:gd name="T1" fmla="*/ 0 h 71"/>
                  <a:gd name="T2" fmla="*/ 1 w 480"/>
                  <a:gd name="T3" fmla="*/ 0 h 71"/>
                  <a:gd name="T4" fmla="*/ 0 w 480"/>
                  <a:gd name="T5" fmla="*/ 0 h 71"/>
                  <a:gd name="T6" fmla="*/ 1 w 480"/>
                  <a:gd name="T7" fmla="*/ 0 h 71"/>
                  <a:gd name="T8" fmla="*/ 1 w 480"/>
                  <a:gd name="T9" fmla="*/ 0 h 71"/>
                  <a:gd name="T10" fmla="*/ 0 60000 65536"/>
                  <a:gd name="T11" fmla="*/ 0 60000 65536"/>
                  <a:gd name="T12" fmla="*/ 0 60000 65536"/>
                  <a:gd name="T13" fmla="*/ 0 60000 65536"/>
                  <a:gd name="T14" fmla="*/ 0 60000 65536"/>
                  <a:gd name="T15" fmla="*/ 0 w 480"/>
                  <a:gd name="T16" fmla="*/ 0 h 71"/>
                  <a:gd name="T17" fmla="*/ 480 w 480"/>
                  <a:gd name="T18" fmla="*/ 71 h 71"/>
                </a:gdLst>
                <a:ahLst/>
                <a:cxnLst>
                  <a:cxn ang="T10">
                    <a:pos x="T0" y="T1"/>
                  </a:cxn>
                  <a:cxn ang="T11">
                    <a:pos x="T2" y="T3"/>
                  </a:cxn>
                  <a:cxn ang="T12">
                    <a:pos x="T4" y="T5"/>
                  </a:cxn>
                  <a:cxn ang="T13">
                    <a:pos x="T6" y="T7"/>
                  </a:cxn>
                  <a:cxn ang="T14">
                    <a:pos x="T8" y="T9"/>
                  </a:cxn>
                </a:cxnLst>
                <a:rect l="T15" t="T16" r="T17" b="T18"/>
                <a:pathLst>
                  <a:path w="480" h="71">
                    <a:moveTo>
                      <a:pt x="480" y="69"/>
                    </a:moveTo>
                    <a:lnTo>
                      <a:pt x="479" y="71"/>
                    </a:lnTo>
                    <a:lnTo>
                      <a:pt x="0" y="1"/>
                    </a:lnTo>
                    <a:lnTo>
                      <a:pt x="2" y="0"/>
                    </a:lnTo>
                    <a:lnTo>
                      <a:pt x="480" y="69"/>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44" name="Freeform 2132"/>
              <p:cNvSpPr>
                <a:spLocks/>
              </p:cNvSpPr>
              <p:nvPr/>
            </p:nvSpPr>
            <p:spPr bwMode="auto">
              <a:xfrm>
                <a:off x="1664" y="1361"/>
                <a:ext cx="240" cy="36"/>
              </a:xfrm>
              <a:custGeom>
                <a:avLst/>
                <a:gdLst>
                  <a:gd name="T0" fmla="*/ 1 w 480"/>
                  <a:gd name="T1" fmla="*/ 0 h 73"/>
                  <a:gd name="T2" fmla="*/ 1 w 480"/>
                  <a:gd name="T3" fmla="*/ 0 h 73"/>
                  <a:gd name="T4" fmla="*/ 0 w 480"/>
                  <a:gd name="T5" fmla="*/ 0 h 73"/>
                  <a:gd name="T6" fmla="*/ 1 w 480"/>
                  <a:gd name="T7" fmla="*/ 0 h 73"/>
                  <a:gd name="T8" fmla="*/ 1 w 480"/>
                  <a:gd name="T9" fmla="*/ 0 h 73"/>
                  <a:gd name="T10" fmla="*/ 0 60000 65536"/>
                  <a:gd name="T11" fmla="*/ 0 60000 65536"/>
                  <a:gd name="T12" fmla="*/ 0 60000 65536"/>
                  <a:gd name="T13" fmla="*/ 0 60000 65536"/>
                  <a:gd name="T14" fmla="*/ 0 60000 65536"/>
                  <a:gd name="T15" fmla="*/ 0 w 480"/>
                  <a:gd name="T16" fmla="*/ 0 h 73"/>
                  <a:gd name="T17" fmla="*/ 480 w 480"/>
                  <a:gd name="T18" fmla="*/ 73 h 73"/>
                </a:gdLst>
                <a:ahLst/>
                <a:cxnLst>
                  <a:cxn ang="T10">
                    <a:pos x="T0" y="T1"/>
                  </a:cxn>
                  <a:cxn ang="T11">
                    <a:pos x="T2" y="T3"/>
                  </a:cxn>
                  <a:cxn ang="T12">
                    <a:pos x="T4" y="T5"/>
                  </a:cxn>
                  <a:cxn ang="T13">
                    <a:pos x="T6" y="T7"/>
                  </a:cxn>
                  <a:cxn ang="T14">
                    <a:pos x="T8" y="T9"/>
                  </a:cxn>
                </a:cxnLst>
                <a:rect l="T15" t="T16" r="T17" b="T18"/>
                <a:pathLst>
                  <a:path w="480" h="73">
                    <a:moveTo>
                      <a:pt x="480" y="70"/>
                    </a:moveTo>
                    <a:lnTo>
                      <a:pt x="480" y="73"/>
                    </a:lnTo>
                    <a:lnTo>
                      <a:pt x="0" y="4"/>
                    </a:lnTo>
                    <a:lnTo>
                      <a:pt x="1" y="0"/>
                    </a:lnTo>
                    <a:lnTo>
                      <a:pt x="480" y="70"/>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45" name="Freeform 2133"/>
              <p:cNvSpPr>
                <a:spLocks/>
              </p:cNvSpPr>
              <p:nvPr/>
            </p:nvSpPr>
            <p:spPr bwMode="auto">
              <a:xfrm>
                <a:off x="1662" y="1362"/>
                <a:ext cx="242" cy="40"/>
              </a:xfrm>
              <a:custGeom>
                <a:avLst/>
                <a:gdLst>
                  <a:gd name="T0" fmla="*/ 0 w 485"/>
                  <a:gd name="T1" fmla="*/ 1 h 79"/>
                  <a:gd name="T2" fmla="*/ 0 w 485"/>
                  <a:gd name="T3" fmla="*/ 1 h 79"/>
                  <a:gd name="T4" fmla="*/ 0 w 485"/>
                  <a:gd name="T5" fmla="*/ 1 h 79"/>
                  <a:gd name="T6" fmla="*/ 0 w 485"/>
                  <a:gd name="T7" fmla="*/ 0 h 79"/>
                  <a:gd name="T8" fmla="*/ 0 w 485"/>
                  <a:gd name="T9" fmla="*/ 1 h 79"/>
                  <a:gd name="T10" fmla="*/ 0 60000 65536"/>
                  <a:gd name="T11" fmla="*/ 0 60000 65536"/>
                  <a:gd name="T12" fmla="*/ 0 60000 65536"/>
                  <a:gd name="T13" fmla="*/ 0 60000 65536"/>
                  <a:gd name="T14" fmla="*/ 0 60000 65536"/>
                  <a:gd name="T15" fmla="*/ 0 w 485"/>
                  <a:gd name="T16" fmla="*/ 0 h 79"/>
                  <a:gd name="T17" fmla="*/ 485 w 485"/>
                  <a:gd name="T18" fmla="*/ 79 h 79"/>
                </a:gdLst>
                <a:ahLst/>
                <a:cxnLst>
                  <a:cxn ang="T10">
                    <a:pos x="T0" y="T1"/>
                  </a:cxn>
                  <a:cxn ang="T11">
                    <a:pos x="T2" y="T3"/>
                  </a:cxn>
                  <a:cxn ang="T12">
                    <a:pos x="T4" y="T5"/>
                  </a:cxn>
                  <a:cxn ang="T13">
                    <a:pos x="T6" y="T7"/>
                  </a:cxn>
                  <a:cxn ang="T14">
                    <a:pos x="T8" y="T9"/>
                  </a:cxn>
                </a:cxnLst>
                <a:rect l="T15" t="T16" r="T17" b="T18"/>
                <a:pathLst>
                  <a:path w="485" h="79">
                    <a:moveTo>
                      <a:pt x="485" y="69"/>
                    </a:moveTo>
                    <a:lnTo>
                      <a:pt x="478" y="79"/>
                    </a:lnTo>
                    <a:lnTo>
                      <a:pt x="0" y="9"/>
                    </a:lnTo>
                    <a:lnTo>
                      <a:pt x="5" y="0"/>
                    </a:lnTo>
                    <a:lnTo>
                      <a:pt x="485" y="69"/>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46" name="Freeform 2134"/>
              <p:cNvSpPr>
                <a:spLocks/>
              </p:cNvSpPr>
              <p:nvPr/>
            </p:nvSpPr>
            <p:spPr bwMode="auto">
              <a:xfrm>
                <a:off x="1664" y="1362"/>
                <a:ext cx="240" cy="37"/>
              </a:xfrm>
              <a:custGeom>
                <a:avLst/>
                <a:gdLst>
                  <a:gd name="T0" fmla="*/ 1 w 480"/>
                  <a:gd name="T1" fmla="*/ 1 h 73"/>
                  <a:gd name="T2" fmla="*/ 1 w 480"/>
                  <a:gd name="T3" fmla="*/ 1 h 73"/>
                  <a:gd name="T4" fmla="*/ 0 w 480"/>
                  <a:gd name="T5" fmla="*/ 1 h 73"/>
                  <a:gd name="T6" fmla="*/ 0 w 480"/>
                  <a:gd name="T7" fmla="*/ 0 h 73"/>
                  <a:gd name="T8" fmla="*/ 1 w 480"/>
                  <a:gd name="T9" fmla="*/ 1 h 73"/>
                  <a:gd name="T10" fmla="*/ 0 60000 65536"/>
                  <a:gd name="T11" fmla="*/ 0 60000 65536"/>
                  <a:gd name="T12" fmla="*/ 0 60000 65536"/>
                  <a:gd name="T13" fmla="*/ 0 60000 65536"/>
                  <a:gd name="T14" fmla="*/ 0 60000 65536"/>
                  <a:gd name="T15" fmla="*/ 0 w 480"/>
                  <a:gd name="T16" fmla="*/ 0 h 73"/>
                  <a:gd name="T17" fmla="*/ 480 w 480"/>
                  <a:gd name="T18" fmla="*/ 73 h 73"/>
                </a:gdLst>
                <a:ahLst/>
                <a:cxnLst>
                  <a:cxn ang="T10">
                    <a:pos x="T0" y="T1"/>
                  </a:cxn>
                  <a:cxn ang="T11">
                    <a:pos x="T2" y="T3"/>
                  </a:cxn>
                  <a:cxn ang="T12">
                    <a:pos x="T4" y="T5"/>
                  </a:cxn>
                  <a:cxn ang="T13">
                    <a:pos x="T6" y="T7"/>
                  </a:cxn>
                  <a:cxn ang="T14">
                    <a:pos x="T8" y="T9"/>
                  </a:cxn>
                </a:cxnLst>
                <a:rect l="T15" t="T16" r="T17" b="T18"/>
                <a:pathLst>
                  <a:path w="480" h="73">
                    <a:moveTo>
                      <a:pt x="480" y="69"/>
                    </a:moveTo>
                    <a:lnTo>
                      <a:pt x="478" y="73"/>
                    </a:lnTo>
                    <a:lnTo>
                      <a:pt x="0" y="1"/>
                    </a:lnTo>
                    <a:lnTo>
                      <a:pt x="0" y="0"/>
                    </a:lnTo>
                    <a:lnTo>
                      <a:pt x="480" y="69"/>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47" name="Freeform 2135"/>
              <p:cNvSpPr>
                <a:spLocks/>
              </p:cNvSpPr>
              <p:nvPr/>
            </p:nvSpPr>
            <p:spPr bwMode="auto">
              <a:xfrm>
                <a:off x="1663" y="1363"/>
                <a:ext cx="241" cy="37"/>
              </a:xfrm>
              <a:custGeom>
                <a:avLst/>
                <a:gdLst>
                  <a:gd name="T0" fmla="*/ 1 w 480"/>
                  <a:gd name="T1" fmla="*/ 1 h 73"/>
                  <a:gd name="T2" fmla="*/ 1 w 480"/>
                  <a:gd name="T3" fmla="*/ 1 h 73"/>
                  <a:gd name="T4" fmla="*/ 0 w 480"/>
                  <a:gd name="T5" fmla="*/ 1 h 73"/>
                  <a:gd name="T6" fmla="*/ 1 w 480"/>
                  <a:gd name="T7" fmla="*/ 0 h 73"/>
                  <a:gd name="T8" fmla="*/ 1 w 480"/>
                  <a:gd name="T9" fmla="*/ 1 h 73"/>
                  <a:gd name="T10" fmla="*/ 0 60000 65536"/>
                  <a:gd name="T11" fmla="*/ 0 60000 65536"/>
                  <a:gd name="T12" fmla="*/ 0 60000 65536"/>
                  <a:gd name="T13" fmla="*/ 0 60000 65536"/>
                  <a:gd name="T14" fmla="*/ 0 60000 65536"/>
                  <a:gd name="T15" fmla="*/ 0 w 480"/>
                  <a:gd name="T16" fmla="*/ 0 h 73"/>
                  <a:gd name="T17" fmla="*/ 480 w 480"/>
                  <a:gd name="T18" fmla="*/ 73 h 73"/>
                </a:gdLst>
                <a:ahLst/>
                <a:cxnLst>
                  <a:cxn ang="T10">
                    <a:pos x="T0" y="T1"/>
                  </a:cxn>
                  <a:cxn ang="T11">
                    <a:pos x="T2" y="T3"/>
                  </a:cxn>
                  <a:cxn ang="T12">
                    <a:pos x="T4" y="T5"/>
                  </a:cxn>
                  <a:cxn ang="T13">
                    <a:pos x="T6" y="T7"/>
                  </a:cxn>
                  <a:cxn ang="T14">
                    <a:pos x="T8" y="T9"/>
                  </a:cxn>
                </a:cxnLst>
                <a:rect l="T15" t="T16" r="T17" b="T18"/>
                <a:pathLst>
                  <a:path w="480" h="73">
                    <a:moveTo>
                      <a:pt x="480" y="72"/>
                    </a:moveTo>
                    <a:lnTo>
                      <a:pt x="478" y="73"/>
                    </a:lnTo>
                    <a:lnTo>
                      <a:pt x="0" y="4"/>
                    </a:lnTo>
                    <a:lnTo>
                      <a:pt x="2" y="0"/>
                    </a:lnTo>
                    <a:lnTo>
                      <a:pt x="480" y="72"/>
                    </a:lnTo>
                    <a:close/>
                  </a:path>
                </a:pathLst>
              </a:custGeom>
              <a:solidFill>
                <a:srgbClr val="D2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48" name="Freeform 2136"/>
              <p:cNvSpPr>
                <a:spLocks/>
              </p:cNvSpPr>
              <p:nvPr/>
            </p:nvSpPr>
            <p:spPr bwMode="auto">
              <a:xfrm>
                <a:off x="1663" y="1365"/>
                <a:ext cx="240" cy="36"/>
              </a:xfrm>
              <a:custGeom>
                <a:avLst/>
                <a:gdLst>
                  <a:gd name="T0" fmla="*/ 1 w 480"/>
                  <a:gd name="T1" fmla="*/ 0 h 73"/>
                  <a:gd name="T2" fmla="*/ 1 w 480"/>
                  <a:gd name="T3" fmla="*/ 0 h 73"/>
                  <a:gd name="T4" fmla="*/ 0 w 480"/>
                  <a:gd name="T5" fmla="*/ 0 h 73"/>
                  <a:gd name="T6" fmla="*/ 1 w 480"/>
                  <a:gd name="T7" fmla="*/ 0 h 73"/>
                  <a:gd name="T8" fmla="*/ 1 w 480"/>
                  <a:gd name="T9" fmla="*/ 0 h 73"/>
                  <a:gd name="T10" fmla="*/ 0 60000 65536"/>
                  <a:gd name="T11" fmla="*/ 0 60000 65536"/>
                  <a:gd name="T12" fmla="*/ 0 60000 65536"/>
                  <a:gd name="T13" fmla="*/ 0 60000 65536"/>
                  <a:gd name="T14" fmla="*/ 0 60000 65536"/>
                  <a:gd name="T15" fmla="*/ 0 w 480"/>
                  <a:gd name="T16" fmla="*/ 0 h 73"/>
                  <a:gd name="T17" fmla="*/ 480 w 480"/>
                  <a:gd name="T18" fmla="*/ 73 h 73"/>
                </a:gdLst>
                <a:ahLst/>
                <a:cxnLst>
                  <a:cxn ang="T10">
                    <a:pos x="T0" y="T1"/>
                  </a:cxn>
                  <a:cxn ang="T11">
                    <a:pos x="T2" y="T3"/>
                  </a:cxn>
                  <a:cxn ang="T12">
                    <a:pos x="T4" y="T5"/>
                  </a:cxn>
                  <a:cxn ang="T13">
                    <a:pos x="T6" y="T7"/>
                  </a:cxn>
                  <a:cxn ang="T14">
                    <a:pos x="T8" y="T9"/>
                  </a:cxn>
                </a:cxnLst>
                <a:rect l="T15" t="T16" r="T17" b="T18"/>
                <a:pathLst>
                  <a:path w="480" h="73">
                    <a:moveTo>
                      <a:pt x="480" y="69"/>
                    </a:moveTo>
                    <a:lnTo>
                      <a:pt x="479" y="73"/>
                    </a:lnTo>
                    <a:lnTo>
                      <a:pt x="0" y="1"/>
                    </a:lnTo>
                    <a:lnTo>
                      <a:pt x="2" y="0"/>
                    </a:lnTo>
                    <a:lnTo>
                      <a:pt x="480" y="69"/>
                    </a:lnTo>
                    <a:close/>
                  </a:path>
                </a:pathLst>
              </a:custGeom>
              <a:solidFill>
                <a:srgbClr val="D4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49" name="Freeform 2137"/>
              <p:cNvSpPr>
                <a:spLocks/>
              </p:cNvSpPr>
              <p:nvPr/>
            </p:nvSpPr>
            <p:spPr bwMode="auto">
              <a:xfrm>
                <a:off x="1662" y="1366"/>
                <a:ext cx="240" cy="36"/>
              </a:xfrm>
              <a:custGeom>
                <a:avLst/>
                <a:gdLst>
                  <a:gd name="T0" fmla="*/ 1 w 480"/>
                  <a:gd name="T1" fmla="*/ 0 h 73"/>
                  <a:gd name="T2" fmla="*/ 1 w 480"/>
                  <a:gd name="T3" fmla="*/ 0 h 73"/>
                  <a:gd name="T4" fmla="*/ 0 w 480"/>
                  <a:gd name="T5" fmla="*/ 0 h 73"/>
                  <a:gd name="T6" fmla="*/ 1 w 480"/>
                  <a:gd name="T7" fmla="*/ 0 h 73"/>
                  <a:gd name="T8" fmla="*/ 1 w 480"/>
                  <a:gd name="T9" fmla="*/ 0 h 73"/>
                  <a:gd name="T10" fmla="*/ 0 60000 65536"/>
                  <a:gd name="T11" fmla="*/ 0 60000 65536"/>
                  <a:gd name="T12" fmla="*/ 0 60000 65536"/>
                  <a:gd name="T13" fmla="*/ 0 60000 65536"/>
                  <a:gd name="T14" fmla="*/ 0 60000 65536"/>
                  <a:gd name="T15" fmla="*/ 0 w 480"/>
                  <a:gd name="T16" fmla="*/ 0 h 73"/>
                  <a:gd name="T17" fmla="*/ 480 w 480"/>
                  <a:gd name="T18" fmla="*/ 73 h 73"/>
                </a:gdLst>
                <a:ahLst/>
                <a:cxnLst>
                  <a:cxn ang="T10">
                    <a:pos x="T0" y="T1"/>
                  </a:cxn>
                  <a:cxn ang="T11">
                    <a:pos x="T2" y="T3"/>
                  </a:cxn>
                  <a:cxn ang="T12">
                    <a:pos x="T4" y="T5"/>
                  </a:cxn>
                  <a:cxn ang="T13">
                    <a:pos x="T6" y="T7"/>
                  </a:cxn>
                  <a:cxn ang="T14">
                    <a:pos x="T8" y="T9"/>
                  </a:cxn>
                </a:cxnLst>
                <a:rect l="T15" t="T16" r="T17" b="T18"/>
                <a:pathLst>
                  <a:path w="480" h="73">
                    <a:moveTo>
                      <a:pt x="480" y="72"/>
                    </a:moveTo>
                    <a:lnTo>
                      <a:pt x="478" y="73"/>
                    </a:lnTo>
                    <a:lnTo>
                      <a:pt x="0" y="3"/>
                    </a:lnTo>
                    <a:lnTo>
                      <a:pt x="1" y="0"/>
                    </a:lnTo>
                    <a:lnTo>
                      <a:pt x="480" y="72"/>
                    </a:lnTo>
                    <a:close/>
                  </a:path>
                </a:pathLst>
              </a:custGeom>
              <a:solidFill>
                <a:srgbClr val="D5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50" name="Freeform 2138"/>
              <p:cNvSpPr>
                <a:spLocks/>
              </p:cNvSpPr>
              <p:nvPr/>
            </p:nvSpPr>
            <p:spPr bwMode="auto">
              <a:xfrm>
                <a:off x="1660" y="1367"/>
                <a:ext cx="241" cy="41"/>
              </a:xfrm>
              <a:custGeom>
                <a:avLst/>
                <a:gdLst>
                  <a:gd name="T0" fmla="*/ 1 w 482"/>
                  <a:gd name="T1" fmla="*/ 1 h 82"/>
                  <a:gd name="T2" fmla="*/ 1 w 482"/>
                  <a:gd name="T3" fmla="*/ 1 h 82"/>
                  <a:gd name="T4" fmla="*/ 0 w 482"/>
                  <a:gd name="T5" fmla="*/ 1 h 82"/>
                  <a:gd name="T6" fmla="*/ 1 w 482"/>
                  <a:gd name="T7" fmla="*/ 0 h 82"/>
                  <a:gd name="T8" fmla="*/ 1 w 482"/>
                  <a:gd name="T9" fmla="*/ 1 h 82"/>
                  <a:gd name="T10" fmla="*/ 0 60000 65536"/>
                  <a:gd name="T11" fmla="*/ 0 60000 65536"/>
                  <a:gd name="T12" fmla="*/ 0 60000 65536"/>
                  <a:gd name="T13" fmla="*/ 0 60000 65536"/>
                  <a:gd name="T14" fmla="*/ 0 60000 65536"/>
                  <a:gd name="T15" fmla="*/ 0 w 482"/>
                  <a:gd name="T16" fmla="*/ 0 h 82"/>
                  <a:gd name="T17" fmla="*/ 482 w 482"/>
                  <a:gd name="T18" fmla="*/ 82 h 82"/>
                </a:gdLst>
                <a:ahLst/>
                <a:cxnLst>
                  <a:cxn ang="T10">
                    <a:pos x="T0" y="T1"/>
                  </a:cxn>
                  <a:cxn ang="T11">
                    <a:pos x="T2" y="T3"/>
                  </a:cxn>
                  <a:cxn ang="T12">
                    <a:pos x="T4" y="T5"/>
                  </a:cxn>
                  <a:cxn ang="T13">
                    <a:pos x="T6" y="T7"/>
                  </a:cxn>
                  <a:cxn ang="T14">
                    <a:pos x="T8" y="T9"/>
                  </a:cxn>
                </a:cxnLst>
                <a:rect l="T15" t="T16" r="T17" b="T18"/>
                <a:pathLst>
                  <a:path w="482" h="82">
                    <a:moveTo>
                      <a:pt x="482" y="70"/>
                    </a:moveTo>
                    <a:lnTo>
                      <a:pt x="479" y="82"/>
                    </a:lnTo>
                    <a:lnTo>
                      <a:pt x="0" y="10"/>
                    </a:lnTo>
                    <a:lnTo>
                      <a:pt x="4" y="0"/>
                    </a:lnTo>
                    <a:lnTo>
                      <a:pt x="482" y="70"/>
                    </a:lnTo>
                    <a:close/>
                  </a:path>
                </a:pathLst>
              </a:custGeom>
              <a:solidFill>
                <a:srgbClr val="D7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51" name="Freeform 2139"/>
              <p:cNvSpPr>
                <a:spLocks/>
              </p:cNvSpPr>
              <p:nvPr/>
            </p:nvSpPr>
            <p:spPr bwMode="auto">
              <a:xfrm>
                <a:off x="1662" y="1367"/>
                <a:ext cx="239" cy="37"/>
              </a:xfrm>
              <a:custGeom>
                <a:avLst/>
                <a:gdLst>
                  <a:gd name="T0" fmla="*/ 1 w 478"/>
                  <a:gd name="T1" fmla="*/ 1 h 74"/>
                  <a:gd name="T2" fmla="*/ 1 w 478"/>
                  <a:gd name="T3" fmla="*/ 1 h 74"/>
                  <a:gd name="T4" fmla="*/ 0 w 478"/>
                  <a:gd name="T5" fmla="*/ 1 h 74"/>
                  <a:gd name="T6" fmla="*/ 0 w 478"/>
                  <a:gd name="T7" fmla="*/ 0 h 74"/>
                  <a:gd name="T8" fmla="*/ 1 w 478"/>
                  <a:gd name="T9" fmla="*/ 1 h 74"/>
                  <a:gd name="T10" fmla="*/ 0 60000 65536"/>
                  <a:gd name="T11" fmla="*/ 0 60000 65536"/>
                  <a:gd name="T12" fmla="*/ 0 60000 65536"/>
                  <a:gd name="T13" fmla="*/ 0 60000 65536"/>
                  <a:gd name="T14" fmla="*/ 0 60000 65536"/>
                  <a:gd name="T15" fmla="*/ 0 w 478"/>
                  <a:gd name="T16" fmla="*/ 0 h 74"/>
                  <a:gd name="T17" fmla="*/ 478 w 478"/>
                  <a:gd name="T18" fmla="*/ 74 h 74"/>
                </a:gdLst>
                <a:ahLst/>
                <a:cxnLst>
                  <a:cxn ang="T10">
                    <a:pos x="T0" y="T1"/>
                  </a:cxn>
                  <a:cxn ang="T11">
                    <a:pos x="T2" y="T3"/>
                  </a:cxn>
                  <a:cxn ang="T12">
                    <a:pos x="T4" y="T5"/>
                  </a:cxn>
                  <a:cxn ang="T13">
                    <a:pos x="T6" y="T7"/>
                  </a:cxn>
                  <a:cxn ang="T14">
                    <a:pos x="T8" y="T9"/>
                  </a:cxn>
                </a:cxnLst>
                <a:rect l="T15" t="T16" r="T17" b="T18"/>
                <a:pathLst>
                  <a:path w="478" h="74">
                    <a:moveTo>
                      <a:pt x="478" y="70"/>
                    </a:moveTo>
                    <a:lnTo>
                      <a:pt x="478" y="74"/>
                    </a:lnTo>
                    <a:lnTo>
                      <a:pt x="0" y="2"/>
                    </a:lnTo>
                    <a:lnTo>
                      <a:pt x="0" y="0"/>
                    </a:lnTo>
                    <a:lnTo>
                      <a:pt x="478" y="70"/>
                    </a:lnTo>
                    <a:close/>
                  </a:path>
                </a:pathLst>
              </a:custGeom>
              <a:solidFill>
                <a:srgbClr val="D7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52" name="Freeform 2140"/>
              <p:cNvSpPr>
                <a:spLocks/>
              </p:cNvSpPr>
              <p:nvPr/>
            </p:nvSpPr>
            <p:spPr bwMode="auto">
              <a:xfrm>
                <a:off x="1661" y="1368"/>
                <a:ext cx="240" cy="37"/>
              </a:xfrm>
              <a:custGeom>
                <a:avLst/>
                <a:gdLst>
                  <a:gd name="T0" fmla="*/ 1 w 480"/>
                  <a:gd name="T1" fmla="*/ 1 h 73"/>
                  <a:gd name="T2" fmla="*/ 1 w 480"/>
                  <a:gd name="T3" fmla="*/ 1 h 73"/>
                  <a:gd name="T4" fmla="*/ 0 w 480"/>
                  <a:gd name="T5" fmla="*/ 1 h 73"/>
                  <a:gd name="T6" fmla="*/ 1 w 480"/>
                  <a:gd name="T7" fmla="*/ 0 h 73"/>
                  <a:gd name="T8" fmla="*/ 1 w 480"/>
                  <a:gd name="T9" fmla="*/ 1 h 73"/>
                  <a:gd name="T10" fmla="*/ 0 60000 65536"/>
                  <a:gd name="T11" fmla="*/ 0 60000 65536"/>
                  <a:gd name="T12" fmla="*/ 0 60000 65536"/>
                  <a:gd name="T13" fmla="*/ 0 60000 65536"/>
                  <a:gd name="T14" fmla="*/ 0 60000 65536"/>
                  <a:gd name="T15" fmla="*/ 0 w 480"/>
                  <a:gd name="T16" fmla="*/ 0 h 73"/>
                  <a:gd name="T17" fmla="*/ 480 w 480"/>
                  <a:gd name="T18" fmla="*/ 73 h 73"/>
                </a:gdLst>
                <a:ahLst/>
                <a:cxnLst>
                  <a:cxn ang="T10">
                    <a:pos x="T0" y="T1"/>
                  </a:cxn>
                  <a:cxn ang="T11">
                    <a:pos x="T2" y="T3"/>
                  </a:cxn>
                  <a:cxn ang="T12">
                    <a:pos x="T4" y="T5"/>
                  </a:cxn>
                  <a:cxn ang="T13">
                    <a:pos x="T6" y="T7"/>
                  </a:cxn>
                  <a:cxn ang="T14">
                    <a:pos x="T8" y="T9"/>
                  </a:cxn>
                </a:cxnLst>
                <a:rect l="T15" t="T16" r="T17" b="T18"/>
                <a:pathLst>
                  <a:path w="480" h="73">
                    <a:moveTo>
                      <a:pt x="480" y="72"/>
                    </a:moveTo>
                    <a:lnTo>
                      <a:pt x="478" y="73"/>
                    </a:lnTo>
                    <a:lnTo>
                      <a:pt x="0" y="2"/>
                    </a:lnTo>
                    <a:lnTo>
                      <a:pt x="2" y="0"/>
                    </a:lnTo>
                    <a:lnTo>
                      <a:pt x="480" y="72"/>
                    </a:lnTo>
                    <a:close/>
                  </a:path>
                </a:pathLst>
              </a:custGeom>
              <a:solidFill>
                <a:srgbClr val="D8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53" name="Freeform 2141"/>
              <p:cNvSpPr>
                <a:spLocks/>
              </p:cNvSpPr>
              <p:nvPr/>
            </p:nvSpPr>
            <p:spPr bwMode="auto">
              <a:xfrm>
                <a:off x="1661" y="1369"/>
                <a:ext cx="239" cy="37"/>
              </a:xfrm>
              <a:custGeom>
                <a:avLst/>
                <a:gdLst>
                  <a:gd name="T0" fmla="*/ 1 w 478"/>
                  <a:gd name="T1" fmla="*/ 0 h 75"/>
                  <a:gd name="T2" fmla="*/ 1 w 478"/>
                  <a:gd name="T3" fmla="*/ 0 h 75"/>
                  <a:gd name="T4" fmla="*/ 0 w 478"/>
                  <a:gd name="T5" fmla="*/ 0 h 75"/>
                  <a:gd name="T6" fmla="*/ 0 w 478"/>
                  <a:gd name="T7" fmla="*/ 0 h 75"/>
                  <a:gd name="T8" fmla="*/ 1 w 478"/>
                  <a:gd name="T9" fmla="*/ 0 h 75"/>
                  <a:gd name="T10" fmla="*/ 0 60000 65536"/>
                  <a:gd name="T11" fmla="*/ 0 60000 65536"/>
                  <a:gd name="T12" fmla="*/ 0 60000 65536"/>
                  <a:gd name="T13" fmla="*/ 0 60000 65536"/>
                  <a:gd name="T14" fmla="*/ 0 60000 65536"/>
                  <a:gd name="T15" fmla="*/ 0 w 478"/>
                  <a:gd name="T16" fmla="*/ 0 h 75"/>
                  <a:gd name="T17" fmla="*/ 478 w 478"/>
                  <a:gd name="T18" fmla="*/ 75 h 75"/>
                </a:gdLst>
                <a:ahLst/>
                <a:cxnLst>
                  <a:cxn ang="T10">
                    <a:pos x="T0" y="T1"/>
                  </a:cxn>
                  <a:cxn ang="T11">
                    <a:pos x="T2" y="T3"/>
                  </a:cxn>
                  <a:cxn ang="T12">
                    <a:pos x="T4" y="T5"/>
                  </a:cxn>
                  <a:cxn ang="T13">
                    <a:pos x="T6" y="T7"/>
                  </a:cxn>
                  <a:cxn ang="T14">
                    <a:pos x="T8" y="T9"/>
                  </a:cxn>
                </a:cxnLst>
                <a:rect l="T15" t="T16" r="T17" b="T18"/>
                <a:pathLst>
                  <a:path w="478" h="75">
                    <a:moveTo>
                      <a:pt x="478" y="71"/>
                    </a:moveTo>
                    <a:lnTo>
                      <a:pt x="478" y="75"/>
                    </a:lnTo>
                    <a:lnTo>
                      <a:pt x="0" y="3"/>
                    </a:lnTo>
                    <a:lnTo>
                      <a:pt x="0" y="0"/>
                    </a:lnTo>
                    <a:lnTo>
                      <a:pt x="478" y="71"/>
                    </a:lnTo>
                    <a:close/>
                  </a:path>
                </a:pathLst>
              </a:custGeom>
              <a:solidFill>
                <a:srgbClr val="D9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54" name="Freeform 2142"/>
              <p:cNvSpPr>
                <a:spLocks/>
              </p:cNvSpPr>
              <p:nvPr/>
            </p:nvSpPr>
            <p:spPr bwMode="auto">
              <a:xfrm>
                <a:off x="1660" y="1371"/>
                <a:ext cx="240" cy="36"/>
              </a:xfrm>
              <a:custGeom>
                <a:avLst/>
                <a:gdLst>
                  <a:gd name="T0" fmla="*/ 1 w 480"/>
                  <a:gd name="T1" fmla="*/ 0 h 73"/>
                  <a:gd name="T2" fmla="*/ 1 w 480"/>
                  <a:gd name="T3" fmla="*/ 0 h 73"/>
                  <a:gd name="T4" fmla="*/ 0 w 480"/>
                  <a:gd name="T5" fmla="*/ 0 h 73"/>
                  <a:gd name="T6" fmla="*/ 1 w 480"/>
                  <a:gd name="T7" fmla="*/ 0 h 73"/>
                  <a:gd name="T8" fmla="*/ 1 w 480"/>
                  <a:gd name="T9" fmla="*/ 0 h 73"/>
                  <a:gd name="T10" fmla="*/ 0 60000 65536"/>
                  <a:gd name="T11" fmla="*/ 0 60000 65536"/>
                  <a:gd name="T12" fmla="*/ 0 60000 65536"/>
                  <a:gd name="T13" fmla="*/ 0 60000 65536"/>
                  <a:gd name="T14" fmla="*/ 0 60000 65536"/>
                  <a:gd name="T15" fmla="*/ 0 w 480"/>
                  <a:gd name="T16" fmla="*/ 0 h 73"/>
                  <a:gd name="T17" fmla="*/ 480 w 480"/>
                  <a:gd name="T18" fmla="*/ 73 h 73"/>
                </a:gdLst>
                <a:ahLst/>
                <a:cxnLst>
                  <a:cxn ang="T10">
                    <a:pos x="T0" y="T1"/>
                  </a:cxn>
                  <a:cxn ang="T11">
                    <a:pos x="T2" y="T3"/>
                  </a:cxn>
                  <a:cxn ang="T12">
                    <a:pos x="T4" y="T5"/>
                  </a:cxn>
                  <a:cxn ang="T13">
                    <a:pos x="T6" y="T7"/>
                  </a:cxn>
                  <a:cxn ang="T14">
                    <a:pos x="T8" y="T9"/>
                  </a:cxn>
                </a:cxnLst>
                <a:rect l="T15" t="T16" r="T17" b="T18"/>
                <a:pathLst>
                  <a:path w="480" h="73">
                    <a:moveTo>
                      <a:pt x="480" y="72"/>
                    </a:moveTo>
                    <a:lnTo>
                      <a:pt x="479" y="73"/>
                    </a:lnTo>
                    <a:lnTo>
                      <a:pt x="0" y="2"/>
                    </a:lnTo>
                    <a:lnTo>
                      <a:pt x="2" y="0"/>
                    </a:lnTo>
                    <a:lnTo>
                      <a:pt x="480" y="72"/>
                    </a:lnTo>
                    <a:close/>
                  </a:path>
                </a:pathLst>
              </a:custGeom>
              <a:solidFill>
                <a:srgbClr val="DA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55" name="Freeform 2143"/>
              <p:cNvSpPr>
                <a:spLocks/>
              </p:cNvSpPr>
              <p:nvPr/>
            </p:nvSpPr>
            <p:spPr bwMode="auto">
              <a:xfrm>
                <a:off x="1660" y="1371"/>
                <a:ext cx="239" cy="37"/>
              </a:xfrm>
              <a:custGeom>
                <a:avLst/>
                <a:gdLst>
                  <a:gd name="T0" fmla="*/ 0 w 479"/>
                  <a:gd name="T1" fmla="*/ 1 h 73"/>
                  <a:gd name="T2" fmla="*/ 0 w 479"/>
                  <a:gd name="T3" fmla="*/ 1 h 73"/>
                  <a:gd name="T4" fmla="*/ 0 w 479"/>
                  <a:gd name="T5" fmla="*/ 1 h 73"/>
                  <a:gd name="T6" fmla="*/ 0 w 479"/>
                  <a:gd name="T7" fmla="*/ 0 h 73"/>
                  <a:gd name="T8" fmla="*/ 0 w 479"/>
                  <a:gd name="T9" fmla="*/ 1 h 73"/>
                  <a:gd name="T10" fmla="*/ 0 60000 65536"/>
                  <a:gd name="T11" fmla="*/ 0 60000 65536"/>
                  <a:gd name="T12" fmla="*/ 0 60000 65536"/>
                  <a:gd name="T13" fmla="*/ 0 60000 65536"/>
                  <a:gd name="T14" fmla="*/ 0 60000 65536"/>
                  <a:gd name="T15" fmla="*/ 0 w 479"/>
                  <a:gd name="T16" fmla="*/ 0 h 73"/>
                  <a:gd name="T17" fmla="*/ 479 w 479"/>
                  <a:gd name="T18" fmla="*/ 73 h 73"/>
                </a:gdLst>
                <a:ahLst/>
                <a:cxnLst>
                  <a:cxn ang="T10">
                    <a:pos x="T0" y="T1"/>
                  </a:cxn>
                  <a:cxn ang="T11">
                    <a:pos x="T2" y="T3"/>
                  </a:cxn>
                  <a:cxn ang="T12">
                    <a:pos x="T4" y="T5"/>
                  </a:cxn>
                  <a:cxn ang="T13">
                    <a:pos x="T6" y="T7"/>
                  </a:cxn>
                  <a:cxn ang="T14">
                    <a:pos x="T8" y="T9"/>
                  </a:cxn>
                </a:cxnLst>
                <a:rect l="T15" t="T16" r="T17" b="T18"/>
                <a:pathLst>
                  <a:path w="479" h="73">
                    <a:moveTo>
                      <a:pt x="479" y="71"/>
                    </a:moveTo>
                    <a:lnTo>
                      <a:pt x="479" y="73"/>
                    </a:lnTo>
                    <a:lnTo>
                      <a:pt x="0" y="1"/>
                    </a:lnTo>
                    <a:lnTo>
                      <a:pt x="0" y="0"/>
                    </a:lnTo>
                    <a:lnTo>
                      <a:pt x="479" y="71"/>
                    </a:lnTo>
                    <a:close/>
                  </a:path>
                </a:pathLst>
              </a:custGeom>
              <a:solidFill>
                <a:srgbClr val="DB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56" name="Freeform 2144"/>
              <p:cNvSpPr>
                <a:spLocks/>
              </p:cNvSpPr>
              <p:nvPr/>
            </p:nvSpPr>
            <p:spPr bwMode="auto">
              <a:xfrm>
                <a:off x="1658" y="1372"/>
                <a:ext cx="241" cy="43"/>
              </a:xfrm>
              <a:custGeom>
                <a:avLst/>
                <a:gdLst>
                  <a:gd name="T0" fmla="*/ 1 w 482"/>
                  <a:gd name="T1" fmla="*/ 1 h 85"/>
                  <a:gd name="T2" fmla="*/ 1 w 482"/>
                  <a:gd name="T3" fmla="*/ 1 h 85"/>
                  <a:gd name="T4" fmla="*/ 0 w 482"/>
                  <a:gd name="T5" fmla="*/ 1 h 85"/>
                  <a:gd name="T6" fmla="*/ 1 w 482"/>
                  <a:gd name="T7" fmla="*/ 0 h 85"/>
                  <a:gd name="T8" fmla="*/ 1 w 482"/>
                  <a:gd name="T9" fmla="*/ 1 h 85"/>
                  <a:gd name="T10" fmla="*/ 0 60000 65536"/>
                  <a:gd name="T11" fmla="*/ 0 60000 65536"/>
                  <a:gd name="T12" fmla="*/ 0 60000 65536"/>
                  <a:gd name="T13" fmla="*/ 0 60000 65536"/>
                  <a:gd name="T14" fmla="*/ 0 60000 65536"/>
                  <a:gd name="T15" fmla="*/ 0 w 482"/>
                  <a:gd name="T16" fmla="*/ 0 h 85"/>
                  <a:gd name="T17" fmla="*/ 482 w 482"/>
                  <a:gd name="T18" fmla="*/ 85 h 85"/>
                </a:gdLst>
                <a:ahLst/>
                <a:cxnLst>
                  <a:cxn ang="T10">
                    <a:pos x="T0" y="T1"/>
                  </a:cxn>
                  <a:cxn ang="T11">
                    <a:pos x="T2" y="T3"/>
                  </a:cxn>
                  <a:cxn ang="T12">
                    <a:pos x="T4" y="T5"/>
                  </a:cxn>
                  <a:cxn ang="T13">
                    <a:pos x="T6" y="T7"/>
                  </a:cxn>
                  <a:cxn ang="T14">
                    <a:pos x="T8" y="T9"/>
                  </a:cxn>
                </a:cxnLst>
                <a:rect l="T15" t="T16" r="T17" b="T18"/>
                <a:pathLst>
                  <a:path w="482" h="85">
                    <a:moveTo>
                      <a:pt x="482" y="72"/>
                    </a:moveTo>
                    <a:lnTo>
                      <a:pt x="478" y="85"/>
                    </a:lnTo>
                    <a:lnTo>
                      <a:pt x="0" y="12"/>
                    </a:lnTo>
                    <a:lnTo>
                      <a:pt x="3" y="0"/>
                    </a:lnTo>
                    <a:lnTo>
                      <a:pt x="482" y="72"/>
                    </a:lnTo>
                    <a:close/>
                  </a:path>
                </a:pathLst>
              </a:custGeom>
              <a:solidFill>
                <a:srgbClr val="DD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57" name="Freeform 2145"/>
              <p:cNvSpPr>
                <a:spLocks/>
              </p:cNvSpPr>
              <p:nvPr/>
            </p:nvSpPr>
            <p:spPr bwMode="auto">
              <a:xfrm>
                <a:off x="1659" y="1372"/>
                <a:ext cx="240" cy="38"/>
              </a:xfrm>
              <a:custGeom>
                <a:avLst/>
                <a:gdLst>
                  <a:gd name="T0" fmla="*/ 1 w 480"/>
                  <a:gd name="T1" fmla="*/ 1 h 75"/>
                  <a:gd name="T2" fmla="*/ 1 w 480"/>
                  <a:gd name="T3" fmla="*/ 1 h 75"/>
                  <a:gd name="T4" fmla="*/ 0 w 480"/>
                  <a:gd name="T5" fmla="*/ 1 h 75"/>
                  <a:gd name="T6" fmla="*/ 1 w 480"/>
                  <a:gd name="T7" fmla="*/ 0 h 75"/>
                  <a:gd name="T8" fmla="*/ 1 w 480"/>
                  <a:gd name="T9" fmla="*/ 1 h 75"/>
                  <a:gd name="T10" fmla="*/ 0 60000 65536"/>
                  <a:gd name="T11" fmla="*/ 0 60000 65536"/>
                  <a:gd name="T12" fmla="*/ 0 60000 65536"/>
                  <a:gd name="T13" fmla="*/ 0 60000 65536"/>
                  <a:gd name="T14" fmla="*/ 0 60000 65536"/>
                  <a:gd name="T15" fmla="*/ 0 w 480"/>
                  <a:gd name="T16" fmla="*/ 0 h 75"/>
                  <a:gd name="T17" fmla="*/ 480 w 480"/>
                  <a:gd name="T18" fmla="*/ 75 h 75"/>
                </a:gdLst>
                <a:ahLst/>
                <a:cxnLst>
                  <a:cxn ang="T10">
                    <a:pos x="T0" y="T1"/>
                  </a:cxn>
                  <a:cxn ang="T11">
                    <a:pos x="T2" y="T3"/>
                  </a:cxn>
                  <a:cxn ang="T12">
                    <a:pos x="T4" y="T5"/>
                  </a:cxn>
                  <a:cxn ang="T13">
                    <a:pos x="T6" y="T7"/>
                  </a:cxn>
                  <a:cxn ang="T14">
                    <a:pos x="T8" y="T9"/>
                  </a:cxn>
                </a:cxnLst>
                <a:rect l="T15" t="T16" r="T17" b="T18"/>
                <a:pathLst>
                  <a:path w="480" h="75">
                    <a:moveTo>
                      <a:pt x="480" y="72"/>
                    </a:moveTo>
                    <a:lnTo>
                      <a:pt x="478" y="75"/>
                    </a:lnTo>
                    <a:lnTo>
                      <a:pt x="0" y="4"/>
                    </a:lnTo>
                    <a:lnTo>
                      <a:pt x="1" y="0"/>
                    </a:lnTo>
                    <a:lnTo>
                      <a:pt x="480" y="72"/>
                    </a:lnTo>
                    <a:close/>
                  </a:path>
                </a:pathLst>
              </a:custGeom>
              <a:solidFill>
                <a:srgbClr val="DD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58" name="Freeform 2146"/>
              <p:cNvSpPr>
                <a:spLocks/>
              </p:cNvSpPr>
              <p:nvPr/>
            </p:nvSpPr>
            <p:spPr bwMode="auto">
              <a:xfrm>
                <a:off x="1659" y="1374"/>
                <a:ext cx="240" cy="36"/>
              </a:xfrm>
              <a:custGeom>
                <a:avLst/>
                <a:gdLst>
                  <a:gd name="T0" fmla="*/ 1 w 478"/>
                  <a:gd name="T1" fmla="*/ 0 h 73"/>
                  <a:gd name="T2" fmla="*/ 1 w 478"/>
                  <a:gd name="T3" fmla="*/ 0 h 73"/>
                  <a:gd name="T4" fmla="*/ 0 w 478"/>
                  <a:gd name="T5" fmla="*/ 0 h 73"/>
                  <a:gd name="T6" fmla="*/ 0 w 478"/>
                  <a:gd name="T7" fmla="*/ 0 h 73"/>
                  <a:gd name="T8" fmla="*/ 1 w 478"/>
                  <a:gd name="T9" fmla="*/ 0 h 73"/>
                  <a:gd name="T10" fmla="*/ 0 60000 65536"/>
                  <a:gd name="T11" fmla="*/ 0 60000 65536"/>
                  <a:gd name="T12" fmla="*/ 0 60000 65536"/>
                  <a:gd name="T13" fmla="*/ 0 60000 65536"/>
                  <a:gd name="T14" fmla="*/ 0 60000 65536"/>
                  <a:gd name="T15" fmla="*/ 0 w 478"/>
                  <a:gd name="T16" fmla="*/ 0 h 73"/>
                  <a:gd name="T17" fmla="*/ 478 w 478"/>
                  <a:gd name="T18" fmla="*/ 73 h 73"/>
                </a:gdLst>
                <a:ahLst/>
                <a:cxnLst>
                  <a:cxn ang="T10">
                    <a:pos x="T0" y="T1"/>
                  </a:cxn>
                  <a:cxn ang="T11">
                    <a:pos x="T2" y="T3"/>
                  </a:cxn>
                  <a:cxn ang="T12">
                    <a:pos x="T4" y="T5"/>
                  </a:cxn>
                  <a:cxn ang="T13">
                    <a:pos x="T6" y="T7"/>
                  </a:cxn>
                  <a:cxn ang="T14">
                    <a:pos x="T8" y="T9"/>
                  </a:cxn>
                </a:cxnLst>
                <a:rect l="T15" t="T16" r="T17" b="T18"/>
                <a:pathLst>
                  <a:path w="478" h="73">
                    <a:moveTo>
                      <a:pt x="478" y="71"/>
                    </a:moveTo>
                    <a:lnTo>
                      <a:pt x="478" y="73"/>
                    </a:lnTo>
                    <a:lnTo>
                      <a:pt x="0" y="1"/>
                    </a:lnTo>
                    <a:lnTo>
                      <a:pt x="0" y="0"/>
                    </a:lnTo>
                    <a:lnTo>
                      <a:pt x="478" y="71"/>
                    </a:lnTo>
                    <a:close/>
                  </a:path>
                </a:pathLst>
              </a:custGeom>
              <a:solidFill>
                <a:srgbClr val="DD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59" name="Freeform 2147"/>
              <p:cNvSpPr>
                <a:spLocks/>
              </p:cNvSpPr>
              <p:nvPr/>
            </p:nvSpPr>
            <p:spPr bwMode="auto">
              <a:xfrm>
                <a:off x="1658" y="1375"/>
                <a:ext cx="241" cy="37"/>
              </a:xfrm>
              <a:custGeom>
                <a:avLst/>
                <a:gdLst>
                  <a:gd name="T0" fmla="*/ 1 w 480"/>
                  <a:gd name="T1" fmla="*/ 0 h 75"/>
                  <a:gd name="T2" fmla="*/ 1 w 480"/>
                  <a:gd name="T3" fmla="*/ 0 h 75"/>
                  <a:gd name="T4" fmla="*/ 0 w 480"/>
                  <a:gd name="T5" fmla="*/ 0 h 75"/>
                  <a:gd name="T6" fmla="*/ 1 w 480"/>
                  <a:gd name="T7" fmla="*/ 0 h 75"/>
                  <a:gd name="T8" fmla="*/ 1 w 480"/>
                  <a:gd name="T9" fmla="*/ 0 h 75"/>
                  <a:gd name="T10" fmla="*/ 0 60000 65536"/>
                  <a:gd name="T11" fmla="*/ 0 60000 65536"/>
                  <a:gd name="T12" fmla="*/ 0 60000 65536"/>
                  <a:gd name="T13" fmla="*/ 0 60000 65536"/>
                  <a:gd name="T14" fmla="*/ 0 60000 65536"/>
                  <a:gd name="T15" fmla="*/ 0 w 480"/>
                  <a:gd name="T16" fmla="*/ 0 h 75"/>
                  <a:gd name="T17" fmla="*/ 480 w 480"/>
                  <a:gd name="T18" fmla="*/ 75 h 75"/>
                </a:gdLst>
                <a:ahLst/>
                <a:cxnLst>
                  <a:cxn ang="T10">
                    <a:pos x="T0" y="T1"/>
                  </a:cxn>
                  <a:cxn ang="T11">
                    <a:pos x="T2" y="T3"/>
                  </a:cxn>
                  <a:cxn ang="T12">
                    <a:pos x="T4" y="T5"/>
                  </a:cxn>
                  <a:cxn ang="T13">
                    <a:pos x="T6" y="T7"/>
                  </a:cxn>
                  <a:cxn ang="T14">
                    <a:pos x="T8" y="T9"/>
                  </a:cxn>
                </a:cxnLst>
                <a:rect l="T15" t="T16" r="T17" b="T18"/>
                <a:pathLst>
                  <a:path w="480" h="75">
                    <a:moveTo>
                      <a:pt x="480" y="72"/>
                    </a:moveTo>
                    <a:lnTo>
                      <a:pt x="478" y="75"/>
                    </a:lnTo>
                    <a:lnTo>
                      <a:pt x="0" y="2"/>
                    </a:lnTo>
                    <a:lnTo>
                      <a:pt x="2" y="0"/>
                    </a:lnTo>
                    <a:lnTo>
                      <a:pt x="480" y="72"/>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60" name="Freeform 2148"/>
              <p:cNvSpPr>
                <a:spLocks/>
              </p:cNvSpPr>
              <p:nvPr/>
            </p:nvSpPr>
            <p:spPr bwMode="auto">
              <a:xfrm>
                <a:off x="1658" y="1376"/>
                <a:ext cx="240" cy="37"/>
              </a:xfrm>
              <a:custGeom>
                <a:avLst/>
                <a:gdLst>
                  <a:gd name="T0" fmla="*/ 1 w 478"/>
                  <a:gd name="T1" fmla="*/ 0 h 75"/>
                  <a:gd name="T2" fmla="*/ 1 w 478"/>
                  <a:gd name="T3" fmla="*/ 0 h 75"/>
                  <a:gd name="T4" fmla="*/ 0 w 478"/>
                  <a:gd name="T5" fmla="*/ 0 h 75"/>
                  <a:gd name="T6" fmla="*/ 0 w 478"/>
                  <a:gd name="T7" fmla="*/ 0 h 75"/>
                  <a:gd name="T8" fmla="*/ 1 w 478"/>
                  <a:gd name="T9" fmla="*/ 0 h 75"/>
                  <a:gd name="T10" fmla="*/ 0 60000 65536"/>
                  <a:gd name="T11" fmla="*/ 0 60000 65536"/>
                  <a:gd name="T12" fmla="*/ 0 60000 65536"/>
                  <a:gd name="T13" fmla="*/ 0 60000 65536"/>
                  <a:gd name="T14" fmla="*/ 0 60000 65536"/>
                  <a:gd name="T15" fmla="*/ 0 w 478"/>
                  <a:gd name="T16" fmla="*/ 0 h 75"/>
                  <a:gd name="T17" fmla="*/ 478 w 478"/>
                  <a:gd name="T18" fmla="*/ 75 h 75"/>
                </a:gdLst>
                <a:ahLst/>
                <a:cxnLst>
                  <a:cxn ang="T10">
                    <a:pos x="T0" y="T1"/>
                  </a:cxn>
                  <a:cxn ang="T11">
                    <a:pos x="T2" y="T3"/>
                  </a:cxn>
                  <a:cxn ang="T12">
                    <a:pos x="T4" y="T5"/>
                  </a:cxn>
                  <a:cxn ang="T13">
                    <a:pos x="T6" y="T7"/>
                  </a:cxn>
                  <a:cxn ang="T14">
                    <a:pos x="T8" y="T9"/>
                  </a:cxn>
                </a:cxnLst>
                <a:rect l="T15" t="T16" r="T17" b="T18"/>
                <a:pathLst>
                  <a:path w="478" h="75">
                    <a:moveTo>
                      <a:pt x="478" y="73"/>
                    </a:moveTo>
                    <a:lnTo>
                      <a:pt x="478" y="75"/>
                    </a:lnTo>
                    <a:lnTo>
                      <a:pt x="0" y="3"/>
                    </a:lnTo>
                    <a:lnTo>
                      <a:pt x="0" y="0"/>
                    </a:lnTo>
                    <a:lnTo>
                      <a:pt x="478" y="73"/>
                    </a:lnTo>
                    <a:close/>
                  </a:path>
                </a:pathLst>
              </a:custGeom>
              <a:solidFill>
                <a:srgbClr val="DF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61" name="Freeform 2149"/>
              <p:cNvSpPr>
                <a:spLocks/>
              </p:cNvSpPr>
              <p:nvPr/>
            </p:nvSpPr>
            <p:spPr bwMode="auto">
              <a:xfrm>
                <a:off x="1658" y="1377"/>
                <a:ext cx="240" cy="38"/>
              </a:xfrm>
              <a:custGeom>
                <a:avLst/>
                <a:gdLst>
                  <a:gd name="T0" fmla="*/ 1 w 478"/>
                  <a:gd name="T1" fmla="*/ 1 h 75"/>
                  <a:gd name="T2" fmla="*/ 1 w 478"/>
                  <a:gd name="T3" fmla="*/ 1 h 75"/>
                  <a:gd name="T4" fmla="*/ 0 w 478"/>
                  <a:gd name="T5" fmla="*/ 1 h 75"/>
                  <a:gd name="T6" fmla="*/ 0 w 478"/>
                  <a:gd name="T7" fmla="*/ 0 h 75"/>
                  <a:gd name="T8" fmla="*/ 1 w 478"/>
                  <a:gd name="T9" fmla="*/ 1 h 75"/>
                  <a:gd name="T10" fmla="*/ 0 60000 65536"/>
                  <a:gd name="T11" fmla="*/ 0 60000 65536"/>
                  <a:gd name="T12" fmla="*/ 0 60000 65536"/>
                  <a:gd name="T13" fmla="*/ 0 60000 65536"/>
                  <a:gd name="T14" fmla="*/ 0 60000 65536"/>
                  <a:gd name="T15" fmla="*/ 0 w 478"/>
                  <a:gd name="T16" fmla="*/ 0 h 75"/>
                  <a:gd name="T17" fmla="*/ 478 w 478"/>
                  <a:gd name="T18" fmla="*/ 75 h 75"/>
                </a:gdLst>
                <a:ahLst/>
                <a:cxnLst>
                  <a:cxn ang="T10">
                    <a:pos x="T0" y="T1"/>
                  </a:cxn>
                  <a:cxn ang="T11">
                    <a:pos x="T2" y="T3"/>
                  </a:cxn>
                  <a:cxn ang="T12">
                    <a:pos x="T4" y="T5"/>
                  </a:cxn>
                  <a:cxn ang="T13">
                    <a:pos x="T6" y="T7"/>
                  </a:cxn>
                  <a:cxn ang="T14">
                    <a:pos x="T8" y="T9"/>
                  </a:cxn>
                </a:cxnLst>
                <a:rect l="T15" t="T16" r="T17" b="T18"/>
                <a:pathLst>
                  <a:path w="478" h="75">
                    <a:moveTo>
                      <a:pt x="478" y="72"/>
                    </a:moveTo>
                    <a:lnTo>
                      <a:pt x="478" y="75"/>
                    </a:lnTo>
                    <a:lnTo>
                      <a:pt x="0" y="2"/>
                    </a:lnTo>
                    <a:lnTo>
                      <a:pt x="0" y="0"/>
                    </a:lnTo>
                    <a:lnTo>
                      <a:pt x="478" y="72"/>
                    </a:lnTo>
                    <a:close/>
                  </a:path>
                </a:pathLst>
              </a:custGeom>
              <a:solidFill>
                <a:srgbClr val="E0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62" name="Freeform 2150"/>
              <p:cNvSpPr>
                <a:spLocks/>
              </p:cNvSpPr>
              <p:nvPr/>
            </p:nvSpPr>
            <p:spPr bwMode="auto">
              <a:xfrm>
                <a:off x="1657" y="1378"/>
                <a:ext cx="241" cy="42"/>
              </a:xfrm>
              <a:custGeom>
                <a:avLst/>
                <a:gdLst>
                  <a:gd name="T0" fmla="*/ 1 w 481"/>
                  <a:gd name="T1" fmla="*/ 0 h 85"/>
                  <a:gd name="T2" fmla="*/ 1 w 481"/>
                  <a:gd name="T3" fmla="*/ 0 h 85"/>
                  <a:gd name="T4" fmla="*/ 0 w 481"/>
                  <a:gd name="T5" fmla="*/ 0 h 85"/>
                  <a:gd name="T6" fmla="*/ 1 w 481"/>
                  <a:gd name="T7" fmla="*/ 0 h 85"/>
                  <a:gd name="T8" fmla="*/ 1 w 481"/>
                  <a:gd name="T9" fmla="*/ 0 h 85"/>
                  <a:gd name="T10" fmla="*/ 0 60000 65536"/>
                  <a:gd name="T11" fmla="*/ 0 60000 65536"/>
                  <a:gd name="T12" fmla="*/ 0 60000 65536"/>
                  <a:gd name="T13" fmla="*/ 0 60000 65536"/>
                  <a:gd name="T14" fmla="*/ 0 60000 65536"/>
                  <a:gd name="T15" fmla="*/ 0 w 481"/>
                  <a:gd name="T16" fmla="*/ 0 h 85"/>
                  <a:gd name="T17" fmla="*/ 481 w 481"/>
                  <a:gd name="T18" fmla="*/ 85 h 85"/>
                </a:gdLst>
                <a:ahLst/>
                <a:cxnLst>
                  <a:cxn ang="T10">
                    <a:pos x="T0" y="T1"/>
                  </a:cxn>
                  <a:cxn ang="T11">
                    <a:pos x="T2" y="T3"/>
                  </a:cxn>
                  <a:cxn ang="T12">
                    <a:pos x="T4" y="T5"/>
                  </a:cxn>
                  <a:cxn ang="T13">
                    <a:pos x="T6" y="T7"/>
                  </a:cxn>
                  <a:cxn ang="T14">
                    <a:pos x="T8" y="T9"/>
                  </a:cxn>
                </a:cxnLst>
                <a:rect l="T15" t="T16" r="T17" b="T18"/>
                <a:pathLst>
                  <a:path w="481" h="85">
                    <a:moveTo>
                      <a:pt x="481" y="73"/>
                    </a:moveTo>
                    <a:lnTo>
                      <a:pt x="478" y="85"/>
                    </a:lnTo>
                    <a:lnTo>
                      <a:pt x="0" y="12"/>
                    </a:lnTo>
                    <a:lnTo>
                      <a:pt x="3" y="0"/>
                    </a:lnTo>
                    <a:lnTo>
                      <a:pt x="481" y="73"/>
                    </a:lnTo>
                    <a:close/>
                  </a:path>
                </a:pathLst>
              </a:custGeom>
              <a:solidFill>
                <a:srgbClr val="E2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63" name="Freeform 2151"/>
              <p:cNvSpPr>
                <a:spLocks/>
              </p:cNvSpPr>
              <p:nvPr/>
            </p:nvSpPr>
            <p:spPr bwMode="auto">
              <a:xfrm>
                <a:off x="1658" y="1378"/>
                <a:ext cx="240" cy="37"/>
              </a:xfrm>
              <a:custGeom>
                <a:avLst/>
                <a:gdLst>
                  <a:gd name="T0" fmla="*/ 1 w 480"/>
                  <a:gd name="T1" fmla="*/ 0 h 75"/>
                  <a:gd name="T2" fmla="*/ 1 w 480"/>
                  <a:gd name="T3" fmla="*/ 0 h 75"/>
                  <a:gd name="T4" fmla="*/ 0 w 480"/>
                  <a:gd name="T5" fmla="*/ 0 h 75"/>
                  <a:gd name="T6" fmla="*/ 1 w 480"/>
                  <a:gd name="T7" fmla="*/ 0 h 75"/>
                  <a:gd name="T8" fmla="*/ 1 w 480"/>
                  <a:gd name="T9" fmla="*/ 0 h 75"/>
                  <a:gd name="T10" fmla="*/ 0 60000 65536"/>
                  <a:gd name="T11" fmla="*/ 0 60000 65536"/>
                  <a:gd name="T12" fmla="*/ 0 60000 65536"/>
                  <a:gd name="T13" fmla="*/ 0 60000 65536"/>
                  <a:gd name="T14" fmla="*/ 0 60000 65536"/>
                  <a:gd name="T15" fmla="*/ 0 w 480"/>
                  <a:gd name="T16" fmla="*/ 0 h 75"/>
                  <a:gd name="T17" fmla="*/ 480 w 480"/>
                  <a:gd name="T18" fmla="*/ 75 h 75"/>
                </a:gdLst>
                <a:ahLst/>
                <a:cxnLst>
                  <a:cxn ang="T10">
                    <a:pos x="T0" y="T1"/>
                  </a:cxn>
                  <a:cxn ang="T11">
                    <a:pos x="T2" y="T3"/>
                  </a:cxn>
                  <a:cxn ang="T12">
                    <a:pos x="T4" y="T5"/>
                  </a:cxn>
                  <a:cxn ang="T13">
                    <a:pos x="T6" y="T7"/>
                  </a:cxn>
                  <a:cxn ang="T14">
                    <a:pos x="T8" y="T9"/>
                  </a:cxn>
                </a:cxnLst>
                <a:rect l="T15" t="T16" r="T17" b="T18"/>
                <a:pathLst>
                  <a:path w="480" h="75">
                    <a:moveTo>
                      <a:pt x="480" y="73"/>
                    </a:moveTo>
                    <a:lnTo>
                      <a:pt x="479" y="75"/>
                    </a:lnTo>
                    <a:lnTo>
                      <a:pt x="0" y="3"/>
                    </a:lnTo>
                    <a:lnTo>
                      <a:pt x="2" y="0"/>
                    </a:lnTo>
                    <a:lnTo>
                      <a:pt x="480" y="73"/>
                    </a:lnTo>
                    <a:close/>
                  </a:path>
                </a:pathLst>
              </a:custGeom>
              <a:solidFill>
                <a:srgbClr val="E2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64" name="Freeform 2152"/>
              <p:cNvSpPr>
                <a:spLocks/>
              </p:cNvSpPr>
              <p:nvPr/>
            </p:nvSpPr>
            <p:spPr bwMode="auto">
              <a:xfrm>
                <a:off x="1658" y="1380"/>
                <a:ext cx="239" cy="37"/>
              </a:xfrm>
              <a:custGeom>
                <a:avLst/>
                <a:gdLst>
                  <a:gd name="T0" fmla="*/ 0 w 479"/>
                  <a:gd name="T1" fmla="*/ 0 h 75"/>
                  <a:gd name="T2" fmla="*/ 0 w 479"/>
                  <a:gd name="T3" fmla="*/ 0 h 75"/>
                  <a:gd name="T4" fmla="*/ 0 w 479"/>
                  <a:gd name="T5" fmla="*/ 0 h 75"/>
                  <a:gd name="T6" fmla="*/ 0 w 479"/>
                  <a:gd name="T7" fmla="*/ 0 h 75"/>
                  <a:gd name="T8" fmla="*/ 0 w 479"/>
                  <a:gd name="T9" fmla="*/ 0 h 75"/>
                  <a:gd name="T10" fmla="*/ 0 60000 65536"/>
                  <a:gd name="T11" fmla="*/ 0 60000 65536"/>
                  <a:gd name="T12" fmla="*/ 0 60000 65536"/>
                  <a:gd name="T13" fmla="*/ 0 60000 65536"/>
                  <a:gd name="T14" fmla="*/ 0 60000 65536"/>
                  <a:gd name="T15" fmla="*/ 0 w 479"/>
                  <a:gd name="T16" fmla="*/ 0 h 75"/>
                  <a:gd name="T17" fmla="*/ 479 w 479"/>
                  <a:gd name="T18" fmla="*/ 75 h 75"/>
                </a:gdLst>
                <a:ahLst/>
                <a:cxnLst>
                  <a:cxn ang="T10">
                    <a:pos x="T0" y="T1"/>
                  </a:cxn>
                  <a:cxn ang="T11">
                    <a:pos x="T2" y="T3"/>
                  </a:cxn>
                  <a:cxn ang="T12">
                    <a:pos x="T4" y="T5"/>
                  </a:cxn>
                  <a:cxn ang="T13">
                    <a:pos x="T6" y="T7"/>
                  </a:cxn>
                  <a:cxn ang="T14">
                    <a:pos x="T8" y="T9"/>
                  </a:cxn>
                </a:cxnLst>
                <a:rect l="T15" t="T16" r="T17" b="T18"/>
                <a:pathLst>
                  <a:path w="479" h="75">
                    <a:moveTo>
                      <a:pt x="479" y="72"/>
                    </a:moveTo>
                    <a:lnTo>
                      <a:pt x="479" y="75"/>
                    </a:lnTo>
                    <a:lnTo>
                      <a:pt x="0" y="4"/>
                    </a:lnTo>
                    <a:lnTo>
                      <a:pt x="0" y="0"/>
                    </a:lnTo>
                    <a:lnTo>
                      <a:pt x="479" y="72"/>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65" name="Freeform 2153"/>
              <p:cNvSpPr>
                <a:spLocks/>
              </p:cNvSpPr>
              <p:nvPr/>
            </p:nvSpPr>
            <p:spPr bwMode="auto">
              <a:xfrm>
                <a:off x="1657" y="1381"/>
                <a:ext cx="240" cy="38"/>
              </a:xfrm>
              <a:custGeom>
                <a:avLst/>
                <a:gdLst>
                  <a:gd name="T0" fmla="*/ 1 w 480"/>
                  <a:gd name="T1" fmla="*/ 1 h 75"/>
                  <a:gd name="T2" fmla="*/ 1 w 480"/>
                  <a:gd name="T3" fmla="*/ 1 h 75"/>
                  <a:gd name="T4" fmla="*/ 0 w 480"/>
                  <a:gd name="T5" fmla="*/ 1 h 75"/>
                  <a:gd name="T6" fmla="*/ 1 w 480"/>
                  <a:gd name="T7" fmla="*/ 0 h 75"/>
                  <a:gd name="T8" fmla="*/ 1 w 480"/>
                  <a:gd name="T9" fmla="*/ 1 h 75"/>
                  <a:gd name="T10" fmla="*/ 0 60000 65536"/>
                  <a:gd name="T11" fmla="*/ 0 60000 65536"/>
                  <a:gd name="T12" fmla="*/ 0 60000 65536"/>
                  <a:gd name="T13" fmla="*/ 0 60000 65536"/>
                  <a:gd name="T14" fmla="*/ 0 60000 65536"/>
                  <a:gd name="T15" fmla="*/ 0 w 480"/>
                  <a:gd name="T16" fmla="*/ 0 h 75"/>
                  <a:gd name="T17" fmla="*/ 480 w 480"/>
                  <a:gd name="T18" fmla="*/ 75 h 75"/>
                </a:gdLst>
                <a:ahLst/>
                <a:cxnLst>
                  <a:cxn ang="T10">
                    <a:pos x="T0" y="T1"/>
                  </a:cxn>
                  <a:cxn ang="T11">
                    <a:pos x="T2" y="T3"/>
                  </a:cxn>
                  <a:cxn ang="T12">
                    <a:pos x="T4" y="T5"/>
                  </a:cxn>
                  <a:cxn ang="T13">
                    <a:pos x="T6" y="T7"/>
                  </a:cxn>
                  <a:cxn ang="T14">
                    <a:pos x="T8" y="T9"/>
                  </a:cxn>
                </a:cxnLst>
                <a:rect l="T15" t="T16" r="T17" b="T18"/>
                <a:pathLst>
                  <a:path w="480" h="75">
                    <a:moveTo>
                      <a:pt x="480" y="71"/>
                    </a:moveTo>
                    <a:lnTo>
                      <a:pt x="478" y="75"/>
                    </a:lnTo>
                    <a:lnTo>
                      <a:pt x="0" y="1"/>
                    </a:lnTo>
                    <a:lnTo>
                      <a:pt x="1" y="0"/>
                    </a:lnTo>
                    <a:lnTo>
                      <a:pt x="480" y="71"/>
                    </a:lnTo>
                    <a:close/>
                  </a:path>
                </a:pathLst>
              </a:custGeom>
              <a:solidFill>
                <a:srgbClr val="E4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66" name="Freeform 2154"/>
              <p:cNvSpPr>
                <a:spLocks/>
              </p:cNvSpPr>
              <p:nvPr/>
            </p:nvSpPr>
            <p:spPr bwMode="auto">
              <a:xfrm>
                <a:off x="1657" y="1382"/>
                <a:ext cx="239" cy="38"/>
              </a:xfrm>
              <a:custGeom>
                <a:avLst/>
                <a:gdLst>
                  <a:gd name="T0" fmla="*/ 1 w 478"/>
                  <a:gd name="T1" fmla="*/ 0 h 77"/>
                  <a:gd name="T2" fmla="*/ 1 w 478"/>
                  <a:gd name="T3" fmla="*/ 0 h 77"/>
                  <a:gd name="T4" fmla="*/ 0 w 478"/>
                  <a:gd name="T5" fmla="*/ 0 h 77"/>
                  <a:gd name="T6" fmla="*/ 0 w 478"/>
                  <a:gd name="T7" fmla="*/ 0 h 77"/>
                  <a:gd name="T8" fmla="*/ 1 w 478"/>
                  <a:gd name="T9" fmla="*/ 0 h 77"/>
                  <a:gd name="T10" fmla="*/ 0 60000 65536"/>
                  <a:gd name="T11" fmla="*/ 0 60000 65536"/>
                  <a:gd name="T12" fmla="*/ 0 60000 65536"/>
                  <a:gd name="T13" fmla="*/ 0 60000 65536"/>
                  <a:gd name="T14" fmla="*/ 0 60000 65536"/>
                  <a:gd name="T15" fmla="*/ 0 w 478"/>
                  <a:gd name="T16" fmla="*/ 0 h 77"/>
                  <a:gd name="T17" fmla="*/ 478 w 478"/>
                  <a:gd name="T18" fmla="*/ 77 h 77"/>
                </a:gdLst>
                <a:ahLst/>
                <a:cxnLst>
                  <a:cxn ang="T10">
                    <a:pos x="T0" y="T1"/>
                  </a:cxn>
                  <a:cxn ang="T11">
                    <a:pos x="T2" y="T3"/>
                  </a:cxn>
                  <a:cxn ang="T12">
                    <a:pos x="T4" y="T5"/>
                  </a:cxn>
                  <a:cxn ang="T13">
                    <a:pos x="T6" y="T7"/>
                  </a:cxn>
                  <a:cxn ang="T14">
                    <a:pos x="T8" y="T9"/>
                  </a:cxn>
                </a:cxnLst>
                <a:rect l="T15" t="T16" r="T17" b="T18"/>
                <a:pathLst>
                  <a:path w="478" h="77">
                    <a:moveTo>
                      <a:pt x="478" y="74"/>
                    </a:moveTo>
                    <a:lnTo>
                      <a:pt x="478" y="77"/>
                    </a:lnTo>
                    <a:lnTo>
                      <a:pt x="0" y="4"/>
                    </a:lnTo>
                    <a:lnTo>
                      <a:pt x="0" y="0"/>
                    </a:lnTo>
                    <a:lnTo>
                      <a:pt x="478" y="74"/>
                    </a:lnTo>
                    <a:close/>
                  </a:path>
                </a:pathLst>
              </a:custGeom>
              <a:solidFill>
                <a:srgbClr val="E5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67" name="Freeform 2155"/>
              <p:cNvSpPr>
                <a:spLocks/>
              </p:cNvSpPr>
              <p:nvPr/>
            </p:nvSpPr>
            <p:spPr bwMode="auto">
              <a:xfrm>
                <a:off x="1655" y="1384"/>
                <a:ext cx="241" cy="43"/>
              </a:xfrm>
              <a:custGeom>
                <a:avLst/>
                <a:gdLst>
                  <a:gd name="T0" fmla="*/ 1 w 482"/>
                  <a:gd name="T1" fmla="*/ 1 h 86"/>
                  <a:gd name="T2" fmla="*/ 1 w 482"/>
                  <a:gd name="T3" fmla="*/ 1 h 86"/>
                  <a:gd name="T4" fmla="*/ 0 w 482"/>
                  <a:gd name="T5" fmla="*/ 1 h 86"/>
                  <a:gd name="T6" fmla="*/ 1 w 482"/>
                  <a:gd name="T7" fmla="*/ 0 h 86"/>
                  <a:gd name="T8" fmla="*/ 1 w 482"/>
                  <a:gd name="T9" fmla="*/ 1 h 86"/>
                  <a:gd name="T10" fmla="*/ 0 60000 65536"/>
                  <a:gd name="T11" fmla="*/ 0 60000 65536"/>
                  <a:gd name="T12" fmla="*/ 0 60000 65536"/>
                  <a:gd name="T13" fmla="*/ 0 60000 65536"/>
                  <a:gd name="T14" fmla="*/ 0 60000 65536"/>
                  <a:gd name="T15" fmla="*/ 0 w 482"/>
                  <a:gd name="T16" fmla="*/ 0 h 86"/>
                  <a:gd name="T17" fmla="*/ 482 w 482"/>
                  <a:gd name="T18" fmla="*/ 86 h 86"/>
                </a:gdLst>
                <a:ahLst/>
                <a:cxnLst>
                  <a:cxn ang="T10">
                    <a:pos x="T0" y="T1"/>
                  </a:cxn>
                  <a:cxn ang="T11">
                    <a:pos x="T2" y="T3"/>
                  </a:cxn>
                  <a:cxn ang="T12">
                    <a:pos x="T4" y="T5"/>
                  </a:cxn>
                  <a:cxn ang="T13">
                    <a:pos x="T6" y="T7"/>
                  </a:cxn>
                  <a:cxn ang="T14">
                    <a:pos x="T8" y="T9"/>
                  </a:cxn>
                </a:cxnLst>
                <a:rect l="T15" t="T16" r="T17" b="T18"/>
                <a:pathLst>
                  <a:path w="482" h="86">
                    <a:moveTo>
                      <a:pt x="482" y="73"/>
                    </a:moveTo>
                    <a:lnTo>
                      <a:pt x="481" y="86"/>
                    </a:lnTo>
                    <a:lnTo>
                      <a:pt x="0" y="11"/>
                    </a:lnTo>
                    <a:lnTo>
                      <a:pt x="4" y="0"/>
                    </a:lnTo>
                    <a:lnTo>
                      <a:pt x="482" y="73"/>
                    </a:lnTo>
                    <a:close/>
                  </a:path>
                </a:pathLst>
              </a:custGeom>
              <a:solidFill>
                <a:srgbClr val="E6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68" name="Freeform 2156"/>
              <p:cNvSpPr>
                <a:spLocks/>
              </p:cNvSpPr>
              <p:nvPr/>
            </p:nvSpPr>
            <p:spPr bwMode="auto">
              <a:xfrm>
                <a:off x="1656" y="1384"/>
                <a:ext cx="240" cy="39"/>
              </a:xfrm>
              <a:custGeom>
                <a:avLst/>
                <a:gdLst>
                  <a:gd name="T0" fmla="*/ 1 w 480"/>
                  <a:gd name="T1" fmla="*/ 1 h 78"/>
                  <a:gd name="T2" fmla="*/ 1 w 480"/>
                  <a:gd name="T3" fmla="*/ 1 h 78"/>
                  <a:gd name="T4" fmla="*/ 0 w 480"/>
                  <a:gd name="T5" fmla="*/ 1 h 78"/>
                  <a:gd name="T6" fmla="*/ 1 w 480"/>
                  <a:gd name="T7" fmla="*/ 0 h 78"/>
                  <a:gd name="T8" fmla="*/ 1 w 480"/>
                  <a:gd name="T9" fmla="*/ 1 h 78"/>
                  <a:gd name="T10" fmla="*/ 0 60000 65536"/>
                  <a:gd name="T11" fmla="*/ 0 60000 65536"/>
                  <a:gd name="T12" fmla="*/ 0 60000 65536"/>
                  <a:gd name="T13" fmla="*/ 0 60000 65536"/>
                  <a:gd name="T14" fmla="*/ 0 60000 65536"/>
                  <a:gd name="T15" fmla="*/ 0 w 480"/>
                  <a:gd name="T16" fmla="*/ 0 h 78"/>
                  <a:gd name="T17" fmla="*/ 480 w 480"/>
                  <a:gd name="T18" fmla="*/ 78 h 78"/>
                </a:gdLst>
                <a:ahLst/>
                <a:cxnLst>
                  <a:cxn ang="T10">
                    <a:pos x="T0" y="T1"/>
                  </a:cxn>
                  <a:cxn ang="T11">
                    <a:pos x="T2" y="T3"/>
                  </a:cxn>
                  <a:cxn ang="T12">
                    <a:pos x="T4" y="T5"/>
                  </a:cxn>
                  <a:cxn ang="T13">
                    <a:pos x="T6" y="T7"/>
                  </a:cxn>
                  <a:cxn ang="T14">
                    <a:pos x="T8" y="T9"/>
                  </a:cxn>
                </a:cxnLst>
                <a:rect l="T15" t="T16" r="T17" b="T18"/>
                <a:pathLst>
                  <a:path w="480" h="78">
                    <a:moveTo>
                      <a:pt x="480" y="73"/>
                    </a:moveTo>
                    <a:lnTo>
                      <a:pt x="479" y="78"/>
                    </a:lnTo>
                    <a:lnTo>
                      <a:pt x="0" y="3"/>
                    </a:lnTo>
                    <a:lnTo>
                      <a:pt x="2" y="0"/>
                    </a:lnTo>
                    <a:lnTo>
                      <a:pt x="480" y="73"/>
                    </a:lnTo>
                    <a:close/>
                  </a:path>
                </a:pathLst>
              </a:custGeom>
              <a:solidFill>
                <a:srgbClr val="E6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69" name="Freeform 2157"/>
              <p:cNvSpPr>
                <a:spLocks/>
              </p:cNvSpPr>
              <p:nvPr/>
            </p:nvSpPr>
            <p:spPr bwMode="auto">
              <a:xfrm>
                <a:off x="1656" y="1386"/>
                <a:ext cx="239" cy="39"/>
              </a:xfrm>
              <a:custGeom>
                <a:avLst/>
                <a:gdLst>
                  <a:gd name="T0" fmla="*/ 0 w 479"/>
                  <a:gd name="T1" fmla="*/ 1 h 78"/>
                  <a:gd name="T2" fmla="*/ 0 w 479"/>
                  <a:gd name="T3" fmla="*/ 1 h 78"/>
                  <a:gd name="T4" fmla="*/ 0 w 479"/>
                  <a:gd name="T5" fmla="*/ 1 h 78"/>
                  <a:gd name="T6" fmla="*/ 0 w 479"/>
                  <a:gd name="T7" fmla="*/ 0 h 78"/>
                  <a:gd name="T8" fmla="*/ 0 w 479"/>
                  <a:gd name="T9" fmla="*/ 1 h 78"/>
                  <a:gd name="T10" fmla="*/ 0 60000 65536"/>
                  <a:gd name="T11" fmla="*/ 0 60000 65536"/>
                  <a:gd name="T12" fmla="*/ 0 60000 65536"/>
                  <a:gd name="T13" fmla="*/ 0 60000 65536"/>
                  <a:gd name="T14" fmla="*/ 0 60000 65536"/>
                  <a:gd name="T15" fmla="*/ 0 w 479"/>
                  <a:gd name="T16" fmla="*/ 0 h 78"/>
                  <a:gd name="T17" fmla="*/ 479 w 479"/>
                  <a:gd name="T18" fmla="*/ 78 h 78"/>
                </a:gdLst>
                <a:ahLst/>
                <a:cxnLst>
                  <a:cxn ang="T10">
                    <a:pos x="T0" y="T1"/>
                  </a:cxn>
                  <a:cxn ang="T11">
                    <a:pos x="T2" y="T3"/>
                  </a:cxn>
                  <a:cxn ang="T12">
                    <a:pos x="T4" y="T5"/>
                  </a:cxn>
                  <a:cxn ang="T13">
                    <a:pos x="T6" y="T7"/>
                  </a:cxn>
                  <a:cxn ang="T14">
                    <a:pos x="T8" y="T9"/>
                  </a:cxn>
                </a:cxnLst>
                <a:rect l="T15" t="T16" r="T17" b="T18"/>
                <a:pathLst>
                  <a:path w="479" h="78">
                    <a:moveTo>
                      <a:pt x="479" y="75"/>
                    </a:moveTo>
                    <a:lnTo>
                      <a:pt x="479" y="78"/>
                    </a:lnTo>
                    <a:lnTo>
                      <a:pt x="0" y="5"/>
                    </a:lnTo>
                    <a:lnTo>
                      <a:pt x="0" y="0"/>
                    </a:lnTo>
                    <a:lnTo>
                      <a:pt x="479" y="75"/>
                    </a:lnTo>
                    <a:close/>
                  </a:path>
                </a:pathLst>
              </a:custGeom>
              <a:solidFill>
                <a:srgbClr val="E6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70" name="Freeform 2158"/>
              <p:cNvSpPr>
                <a:spLocks/>
              </p:cNvSpPr>
              <p:nvPr/>
            </p:nvSpPr>
            <p:spPr bwMode="auto">
              <a:xfrm>
                <a:off x="1655" y="1388"/>
                <a:ext cx="240" cy="39"/>
              </a:xfrm>
              <a:custGeom>
                <a:avLst/>
                <a:gdLst>
                  <a:gd name="T0" fmla="*/ 0 w 481"/>
                  <a:gd name="T1" fmla="*/ 1 h 78"/>
                  <a:gd name="T2" fmla="*/ 0 w 481"/>
                  <a:gd name="T3" fmla="*/ 1 h 78"/>
                  <a:gd name="T4" fmla="*/ 0 w 481"/>
                  <a:gd name="T5" fmla="*/ 1 h 78"/>
                  <a:gd name="T6" fmla="*/ 0 w 481"/>
                  <a:gd name="T7" fmla="*/ 0 h 78"/>
                  <a:gd name="T8" fmla="*/ 0 w 481"/>
                  <a:gd name="T9" fmla="*/ 1 h 78"/>
                  <a:gd name="T10" fmla="*/ 0 60000 65536"/>
                  <a:gd name="T11" fmla="*/ 0 60000 65536"/>
                  <a:gd name="T12" fmla="*/ 0 60000 65536"/>
                  <a:gd name="T13" fmla="*/ 0 60000 65536"/>
                  <a:gd name="T14" fmla="*/ 0 60000 65536"/>
                  <a:gd name="T15" fmla="*/ 0 w 481"/>
                  <a:gd name="T16" fmla="*/ 0 h 78"/>
                  <a:gd name="T17" fmla="*/ 481 w 481"/>
                  <a:gd name="T18" fmla="*/ 78 h 78"/>
                </a:gdLst>
                <a:ahLst/>
                <a:cxnLst>
                  <a:cxn ang="T10">
                    <a:pos x="T0" y="T1"/>
                  </a:cxn>
                  <a:cxn ang="T11">
                    <a:pos x="T2" y="T3"/>
                  </a:cxn>
                  <a:cxn ang="T12">
                    <a:pos x="T4" y="T5"/>
                  </a:cxn>
                  <a:cxn ang="T13">
                    <a:pos x="T6" y="T7"/>
                  </a:cxn>
                  <a:cxn ang="T14">
                    <a:pos x="T8" y="T9"/>
                  </a:cxn>
                </a:cxnLst>
                <a:rect l="T15" t="T16" r="T17" b="T18"/>
                <a:pathLst>
                  <a:path w="481" h="78">
                    <a:moveTo>
                      <a:pt x="481" y="73"/>
                    </a:moveTo>
                    <a:lnTo>
                      <a:pt x="481" y="78"/>
                    </a:lnTo>
                    <a:lnTo>
                      <a:pt x="0" y="3"/>
                    </a:lnTo>
                    <a:lnTo>
                      <a:pt x="2" y="0"/>
                    </a:lnTo>
                    <a:lnTo>
                      <a:pt x="481" y="73"/>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71" name="Freeform 2159"/>
              <p:cNvSpPr>
                <a:spLocks/>
              </p:cNvSpPr>
              <p:nvPr/>
            </p:nvSpPr>
            <p:spPr bwMode="auto">
              <a:xfrm>
                <a:off x="1655" y="1390"/>
                <a:ext cx="240" cy="44"/>
              </a:xfrm>
              <a:custGeom>
                <a:avLst/>
                <a:gdLst>
                  <a:gd name="T0" fmla="*/ 0 w 481"/>
                  <a:gd name="T1" fmla="*/ 1 h 88"/>
                  <a:gd name="T2" fmla="*/ 0 w 481"/>
                  <a:gd name="T3" fmla="*/ 1 h 88"/>
                  <a:gd name="T4" fmla="*/ 0 w 481"/>
                  <a:gd name="T5" fmla="*/ 1 h 88"/>
                  <a:gd name="T6" fmla="*/ 0 w 481"/>
                  <a:gd name="T7" fmla="*/ 0 h 88"/>
                  <a:gd name="T8" fmla="*/ 0 w 481"/>
                  <a:gd name="T9" fmla="*/ 1 h 88"/>
                  <a:gd name="T10" fmla="*/ 0 60000 65536"/>
                  <a:gd name="T11" fmla="*/ 0 60000 65536"/>
                  <a:gd name="T12" fmla="*/ 0 60000 65536"/>
                  <a:gd name="T13" fmla="*/ 0 60000 65536"/>
                  <a:gd name="T14" fmla="*/ 0 60000 65536"/>
                  <a:gd name="T15" fmla="*/ 0 w 481"/>
                  <a:gd name="T16" fmla="*/ 0 h 88"/>
                  <a:gd name="T17" fmla="*/ 481 w 481"/>
                  <a:gd name="T18" fmla="*/ 88 h 88"/>
                </a:gdLst>
                <a:ahLst/>
                <a:cxnLst>
                  <a:cxn ang="T10">
                    <a:pos x="T0" y="T1"/>
                  </a:cxn>
                  <a:cxn ang="T11">
                    <a:pos x="T2" y="T3"/>
                  </a:cxn>
                  <a:cxn ang="T12">
                    <a:pos x="T4" y="T5"/>
                  </a:cxn>
                  <a:cxn ang="T13">
                    <a:pos x="T6" y="T7"/>
                  </a:cxn>
                  <a:cxn ang="T14">
                    <a:pos x="T8" y="T9"/>
                  </a:cxn>
                </a:cxnLst>
                <a:rect l="T15" t="T16" r="T17" b="T18"/>
                <a:pathLst>
                  <a:path w="481" h="88">
                    <a:moveTo>
                      <a:pt x="481" y="75"/>
                    </a:moveTo>
                    <a:lnTo>
                      <a:pt x="479" y="88"/>
                    </a:lnTo>
                    <a:lnTo>
                      <a:pt x="0" y="14"/>
                    </a:lnTo>
                    <a:lnTo>
                      <a:pt x="0" y="0"/>
                    </a:lnTo>
                    <a:lnTo>
                      <a:pt x="481" y="75"/>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72" name="Freeform 2160"/>
              <p:cNvSpPr>
                <a:spLocks/>
              </p:cNvSpPr>
              <p:nvPr/>
            </p:nvSpPr>
            <p:spPr bwMode="auto">
              <a:xfrm>
                <a:off x="1654" y="1396"/>
                <a:ext cx="240" cy="44"/>
              </a:xfrm>
              <a:custGeom>
                <a:avLst/>
                <a:gdLst>
                  <a:gd name="T0" fmla="*/ 1 w 480"/>
                  <a:gd name="T1" fmla="*/ 1 h 88"/>
                  <a:gd name="T2" fmla="*/ 1 w 480"/>
                  <a:gd name="T3" fmla="*/ 1 h 88"/>
                  <a:gd name="T4" fmla="*/ 0 w 480"/>
                  <a:gd name="T5" fmla="*/ 1 h 88"/>
                  <a:gd name="T6" fmla="*/ 1 w 480"/>
                  <a:gd name="T7" fmla="*/ 0 h 88"/>
                  <a:gd name="T8" fmla="*/ 1 w 480"/>
                  <a:gd name="T9" fmla="*/ 1 h 88"/>
                  <a:gd name="T10" fmla="*/ 0 60000 65536"/>
                  <a:gd name="T11" fmla="*/ 0 60000 65536"/>
                  <a:gd name="T12" fmla="*/ 0 60000 65536"/>
                  <a:gd name="T13" fmla="*/ 0 60000 65536"/>
                  <a:gd name="T14" fmla="*/ 0 60000 65536"/>
                  <a:gd name="T15" fmla="*/ 0 w 480"/>
                  <a:gd name="T16" fmla="*/ 0 h 88"/>
                  <a:gd name="T17" fmla="*/ 480 w 480"/>
                  <a:gd name="T18" fmla="*/ 88 h 88"/>
                </a:gdLst>
                <a:ahLst/>
                <a:cxnLst>
                  <a:cxn ang="T10">
                    <a:pos x="T0" y="T1"/>
                  </a:cxn>
                  <a:cxn ang="T11">
                    <a:pos x="T2" y="T3"/>
                  </a:cxn>
                  <a:cxn ang="T12">
                    <a:pos x="T4" y="T5"/>
                  </a:cxn>
                  <a:cxn ang="T13">
                    <a:pos x="T6" y="T7"/>
                  </a:cxn>
                  <a:cxn ang="T14">
                    <a:pos x="T8" y="T9"/>
                  </a:cxn>
                </a:cxnLst>
                <a:rect l="T15" t="T16" r="T17" b="T18"/>
                <a:pathLst>
                  <a:path w="480" h="88">
                    <a:moveTo>
                      <a:pt x="480" y="74"/>
                    </a:moveTo>
                    <a:lnTo>
                      <a:pt x="478" y="88"/>
                    </a:lnTo>
                    <a:lnTo>
                      <a:pt x="0" y="13"/>
                    </a:lnTo>
                    <a:lnTo>
                      <a:pt x="1" y="0"/>
                    </a:lnTo>
                    <a:lnTo>
                      <a:pt x="480" y="74"/>
                    </a:lnTo>
                    <a:close/>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73" name="Freeform 2161"/>
              <p:cNvSpPr>
                <a:spLocks/>
              </p:cNvSpPr>
              <p:nvPr/>
            </p:nvSpPr>
            <p:spPr bwMode="auto">
              <a:xfrm>
                <a:off x="1654" y="1403"/>
                <a:ext cx="240" cy="44"/>
              </a:xfrm>
              <a:custGeom>
                <a:avLst/>
                <a:gdLst>
                  <a:gd name="T0" fmla="*/ 1 w 480"/>
                  <a:gd name="T1" fmla="*/ 1 h 88"/>
                  <a:gd name="T2" fmla="*/ 1 w 480"/>
                  <a:gd name="T3" fmla="*/ 1 h 88"/>
                  <a:gd name="T4" fmla="*/ 1 w 480"/>
                  <a:gd name="T5" fmla="*/ 1 h 88"/>
                  <a:gd name="T6" fmla="*/ 0 w 480"/>
                  <a:gd name="T7" fmla="*/ 0 h 88"/>
                  <a:gd name="T8" fmla="*/ 1 w 480"/>
                  <a:gd name="T9" fmla="*/ 1 h 88"/>
                  <a:gd name="T10" fmla="*/ 0 60000 65536"/>
                  <a:gd name="T11" fmla="*/ 0 60000 65536"/>
                  <a:gd name="T12" fmla="*/ 0 60000 65536"/>
                  <a:gd name="T13" fmla="*/ 0 60000 65536"/>
                  <a:gd name="T14" fmla="*/ 0 60000 65536"/>
                  <a:gd name="T15" fmla="*/ 0 w 480"/>
                  <a:gd name="T16" fmla="*/ 0 h 88"/>
                  <a:gd name="T17" fmla="*/ 480 w 480"/>
                  <a:gd name="T18" fmla="*/ 88 h 88"/>
                </a:gdLst>
                <a:ahLst/>
                <a:cxnLst>
                  <a:cxn ang="T10">
                    <a:pos x="T0" y="T1"/>
                  </a:cxn>
                  <a:cxn ang="T11">
                    <a:pos x="T2" y="T3"/>
                  </a:cxn>
                  <a:cxn ang="T12">
                    <a:pos x="T4" y="T5"/>
                  </a:cxn>
                  <a:cxn ang="T13">
                    <a:pos x="T6" y="T7"/>
                  </a:cxn>
                  <a:cxn ang="T14">
                    <a:pos x="T8" y="T9"/>
                  </a:cxn>
                </a:cxnLst>
                <a:rect l="T15" t="T16" r="T17" b="T18"/>
                <a:pathLst>
                  <a:path w="480" h="88">
                    <a:moveTo>
                      <a:pt x="478" y="75"/>
                    </a:moveTo>
                    <a:lnTo>
                      <a:pt x="480" y="88"/>
                    </a:lnTo>
                    <a:lnTo>
                      <a:pt x="1" y="12"/>
                    </a:lnTo>
                    <a:lnTo>
                      <a:pt x="0" y="0"/>
                    </a:lnTo>
                    <a:lnTo>
                      <a:pt x="478" y="75"/>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74" name="Freeform 2162"/>
              <p:cNvSpPr>
                <a:spLocks/>
              </p:cNvSpPr>
              <p:nvPr/>
            </p:nvSpPr>
            <p:spPr bwMode="auto">
              <a:xfrm>
                <a:off x="1655" y="1409"/>
                <a:ext cx="240" cy="44"/>
              </a:xfrm>
              <a:custGeom>
                <a:avLst/>
                <a:gdLst>
                  <a:gd name="T0" fmla="*/ 0 w 481"/>
                  <a:gd name="T1" fmla="*/ 1 h 88"/>
                  <a:gd name="T2" fmla="*/ 0 w 481"/>
                  <a:gd name="T3" fmla="*/ 1 h 88"/>
                  <a:gd name="T4" fmla="*/ 0 w 481"/>
                  <a:gd name="T5" fmla="*/ 1 h 88"/>
                  <a:gd name="T6" fmla="*/ 0 w 481"/>
                  <a:gd name="T7" fmla="*/ 0 h 88"/>
                  <a:gd name="T8" fmla="*/ 0 w 481"/>
                  <a:gd name="T9" fmla="*/ 1 h 88"/>
                  <a:gd name="T10" fmla="*/ 0 60000 65536"/>
                  <a:gd name="T11" fmla="*/ 0 60000 65536"/>
                  <a:gd name="T12" fmla="*/ 0 60000 65536"/>
                  <a:gd name="T13" fmla="*/ 0 60000 65536"/>
                  <a:gd name="T14" fmla="*/ 0 60000 65536"/>
                  <a:gd name="T15" fmla="*/ 0 w 481"/>
                  <a:gd name="T16" fmla="*/ 0 h 88"/>
                  <a:gd name="T17" fmla="*/ 481 w 481"/>
                  <a:gd name="T18" fmla="*/ 88 h 88"/>
                </a:gdLst>
                <a:ahLst/>
                <a:cxnLst>
                  <a:cxn ang="T10">
                    <a:pos x="T0" y="T1"/>
                  </a:cxn>
                  <a:cxn ang="T11">
                    <a:pos x="T2" y="T3"/>
                  </a:cxn>
                  <a:cxn ang="T12">
                    <a:pos x="T4" y="T5"/>
                  </a:cxn>
                  <a:cxn ang="T13">
                    <a:pos x="T6" y="T7"/>
                  </a:cxn>
                  <a:cxn ang="T14">
                    <a:pos x="T8" y="T9"/>
                  </a:cxn>
                </a:cxnLst>
                <a:rect l="T15" t="T16" r="T17" b="T18"/>
                <a:pathLst>
                  <a:path w="481" h="88">
                    <a:moveTo>
                      <a:pt x="479" y="76"/>
                    </a:moveTo>
                    <a:lnTo>
                      <a:pt x="481" y="88"/>
                    </a:lnTo>
                    <a:lnTo>
                      <a:pt x="0" y="11"/>
                    </a:lnTo>
                    <a:lnTo>
                      <a:pt x="0" y="0"/>
                    </a:lnTo>
                    <a:lnTo>
                      <a:pt x="479" y="76"/>
                    </a:lnTo>
                    <a:close/>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75" name="Freeform 2163"/>
              <p:cNvSpPr>
                <a:spLocks/>
              </p:cNvSpPr>
              <p:nvPr/>
            </p:nvSpPr>
            <p:spPr bwMode="auto">
              <a:xfrm>
                <a:off x="1655" y="1415"/>
                <a:ext cx="241" cy="44"/>
              </a:xfrm>
              <a:custGeom>
                <a:avLst/>
                <a:gdLst>
                  <a:gd name="T0" fmla="*/ 1 w 482"/>
                  <a:gd name="T1" fmla="*/ 0 h 90"/>
                  <a:gd name="T2" fmla="*/ 1 w 482"/>
                  <a:gd name="T3" fmla="*/ 0 h 90"/>
                  <a:gd name="T4" fmla="*/ 1 w 482"/>
                  <a:gd name="T5" fmla="*/ 0 h 90"/>
                  <a:gd name="T6" fmla="*/ 0 w 482"/>
                  <a:gd name="T7" fmla="*/ 0 h 90"/>
                  <a:gd name="T8" fmla="*/ 1 w 482"/>
                  <a:gd name="T9" fmla="*/ 0 h 90"/>
                  <a:gd name="T10" fmla="*/ 0 60000 65536"/>
                  <a:gd name="T11" fmla="*/ 0 60000 65536"/>
                  <a:gd name="T12" fmla="*/ 0 60000 65536"/>
                  <a:gd name="T13" fmla="*/ 0 60000 65536"/>
                  <a:gd name="T14" fmla="*/ 0 60000 65536"/>
                  <a:gd name="T15" fmla="*/ 0 w 482"/>
                  <a:gd name="T16" fmla="*/ 0 h 90"/>
                  <a:gd name="T17" fmla="*/ 482 w 482"/>
                  <a:gd name="T18" fmla="*/ 90 h 90"/>
                </a:gdLst>
                <a:ahLst/>
                <a:cxnLst>
                  <a:cxn ang="T10">
                    <a:pos x="T0" y="T1"/>
                  </a:cxn>
                  <a:cxn ang="T11">
                    <a:pos x="T2" y="T3"/>
                  </a:cxn>
                  <a:cxn ang="T12">
                    <a:pos x="T4" y="T5"/>
                  </a:cxn>
                  <a:cxn ang="T13">
                    <a:pos x="T6" y="T7"/>
                  </a:cxn>
                  <a:cxn ang="T14">
                    <a:pos x="T8" y="T9"/>
                  </a:cxn>
                </a:cxnLst>
                <a:rect l="T15" t="T16" r="T17" b="T18"/>
                <a:pathLst>
                  <a:path w="482" h="90">
                    <a:moveTo>
                      <a:pt x="481" y="77"/>
                    </a:moveTo>
                    <a:lnTo>
                      <a:pt x="482" y="90"/>
                    </a:lnTo>
                    <a:lnTo>
                      <a:pt x="4" y="12"/>
                    </a:lnTo>
                    <a:lnTo>
                      <a:pt x="0" y="0"/>
                    </a:lnTo>
                    <a:lnTo>
                      <a:pt x="481" y="77"/>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76" name="Freeform 2164"/>
              <p:cNvSpPr>
                <a:spLocks/>
              </p:cNvSpPr>
              <p:nvPr/>
            </p:nvSpPr>
            <p:spPr bwMode="auto">
              <a:xfrm>
                <a:off x="1655" y="1415"/>
                <a:ext cx="240" cy="40"/>
              </a:xfrm>
              <a:custGeom>
                <a:avLst/>
                <a:gdLst>
                  <a:gd name="T0" fmla="*/ 0 w 481"/>
                  <a:gd name="T1" fmla="*/ 0 h 82"/>
                  <a:gd name="T2" fmla="*/ 0 w 481"/>
                  <a:gd name="T3" fmla="*/ 0 h 82"/>
                  <a:gd name="T4" fmla="*/ 0 w 481"/>
                  <a:gd name="T5" fmla="*/ 0 h 82"/>
                  <a:gd name="T6" fmla="*/ 0 w 481"/>
                  <a:gd name="T7" fmla="*/ 0 h 82"/>
                  <a:gd name="T8" fmla="*/ 0 w 481"/>
                  <a:gd name="T9" fmla="*/ 0 h 82"/>
                  <a:gd name="T10" fmla="*/ 0 60000 65536"/>
                  <a:gd name="T11" fmla="*/ 0 60000 65536"/>
                  <a:gd name="T12" fmla="*/ 0 60000 65536"/>
                  <a:gd name="T13" fmla="*/ 0 60000 65536"/>
                  <a:gd name="T14" fmla="*/ 0 60000 65536"/>
                  <a:gd name="T15" fmla="*/ 0 w 481"/>
                  <a:gd name="T16" fmla="*/ 0 h 82"/>
                  <a:gd name="T17" fmla="*/ 481 w 481"/>
                  <a:gd name="T18" fmla="*/ 82 h 82"/>
                </a:gdLst>
                <a:ahLst/>
                <a:cxnLst>
                  <a:cxn ang="T10">
                    <a:pos x="T0" y="T1"/>
                  </a:cxn>
                  <a:cxn ang="T11">
                    <a:pos x="T2" y="T3"/>
                  </a:cxn>
                  <a:cxn ang="T12">
                    <a:pos x="T4" y="T5"/>
                  </a:cxn>
                  <a:cxn ang="T13">
                    <a:pos x="T6" y="T7"/>
                  </a:cxn>
                  <a:cxn ang="T14">
                    <a:pos x="T8" y="T9"/>
                  </a:cxn>
                </a:cxnLst>
                <a:rect l="T15" t="T16" r="T17" b="T18"/>
                <a:pathLst>
                  <a:path w="481" h="82">
                    <a:moveTo>
                      <a:pt x="481" y="77"/>
                    </a:moveTo>
                    <a:lnTo>
                      <a:pt x="481" y="82"/>
                    </a:lnTo>
                    <a:lnTo>
                      <a:pt x="2" y="5"/>
                    </a:lnTo>
                    <a:lnTo>
                      <a:pt x="0" y="0"/>
                    </a:lnTo>
                    <a:lnTo>
                      <a:pt x="481" y="77"/>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77" name="Freeform 2165"/>
              <p:cNvSpPr>
                <a:spLocks/>
              </p:cNvSpPr>
              <p:nvPr/>
            </p:nvSpPr>
            <p:spPr bwMode="auto">
              <a:xfrm>
                <a:off x="1656" y="1417"/>
                <a:ext cx="239" cy="40"/>
              </a:xfrm>
              <a:custGeom>
                <a:avLst/>
                <a:gdLst>
                  <a:gd name="T0" fmla="*/ 0 w 479"/>
                  <a:gd name="T1" fmla="*/ 1 h 80"/>
                  <a:gd name="T2" fmla="*/ 0 w 479"/>
                  <a:gd name="T3" fmla="*/ 1 h 80"/>
                  <a:gd name="T4" fmla="*/ 0 w 479"/>
                  <a:gd name="T5" fmla="*/ 1 h 80"/>
                  <a:gd name="T6" fmla="*/ 0 w 479"/>
                  <a:gd name="T7" fmla="*/ 0 h 80"/>
                  <a:gd name="T8" fmla="*/ 0 w 479"/>
                  <a:gd name="T9" fmla="*/ 1 h 80"/>
                  <a:gd name="T10" fmla="*/ 0 60000 65536"/>
                  <a:gd name="T11" fmla="*/ 0 60000 65536"/>
                  <a:gd name="T12" fmla="*/ 0 60000 65536"/>
                  <a:gd name="T13" fmla="*/ 0 60000 65536"/>
                  <a:gd name="T14" fmla="*/ 0 60000 65536"/>
                  <a:gd name="T15" fmla="*/ 0 w 479"/>
                  <a:gd name="T16" fmla="*/ 0 h 80"/>
                  <a:gd name="T17" fmla="*/ 479 w 479"/>
                  <a:gd name="T18" fmla="*/ 80 h 80"/>
                </a:gdLst>
                <a:ahLst/>
                <a:cxnLst>
                  <a:cxn ang="T10">
                    <a:pos x="T0" y="T1"/>
                  </a:cxn>
                  <a:cxn ang="T11">
                    <a:pos x="T2" y="T3"/>
                  </a:cxn>
                  <a:cxn ang="T12">
                    <a:pos x="T4" y="T5"/>
                  </a:cxn>
                  <a:cxn ang="T13">
                    <a:pos x="T6" y="T7"/>
                  </a:cxn>
                  <a:cxn ang="T14">
                    <a:pos x="T8" y="T9"/>
                  </a:cxn>
                </a:cxnLst>
                <a:rect l="T15" t="T16" r="T17" b="T18"/>
                <a:pathLst>
                  <a:path w="479" h="80">
                    <a:moveTo>
                      <a:pt x="479" y="77"/>
                    </a:moveTo>
                    <a:lnTo>
                      <a:pt x="479" y="80"/>
                    </a:lnTo>
                    <a:lnTo>
                      <a:pt x="0" y="4"/>
                    </a:lnTo>
                    <a:lnTo>
                      <a:pt x="0" y="0"/>
                    </a:lnTo>
                    <a:lnTo>
                      <a:pt x="479" y="77"/>
                    </a:lnTo>
                    <a:close/>
                  </a:path>
                </a:pathLst>
              </a:custGeom>
              <a:solidFill>
                <a:srgbClr val="E8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78" name="Freeform 2166"/>
              <p:cNvSpPr>
                <a:spLocks/>
              </p:cNvSpPr>
              <p:nvPr/>
            </p:nvSpPr>
            <p:spPr bwMode="auto">
              <a:xfrm>
                <a:off x="1656" y="1419"/>
                <a:ext cx="240" cy="40"/>
              </a:xfrm>
              <a:custGeom>
                <a:avLst/>
                <a:gdLst>
                  <a:gd name="T0" fmla="*/ 1 w 480"/>
                  <a:gd name="T1" fmla="*/ 0 h 81"/>
                  <a:gd name="T2" fmla="*/ 1 w 480"/>
                  <a:gd name="T3" fmla="*/ 0 h 81"/>
                  <a:gd name="T4" fmla="*/ 1 w 480"/>
                  <a:gd name="T5" fmla="*/ 0 h 81"/>
                  <a:gd name="T6" fmla="*/ 0 w 480"/>
                  <a:gd name="T7" fmla="*/ 0 h 81"/>
                  <a:gd name="T8" fmla="*/ 1 w 480"/>
                  <a:gd name="T9" fmla="*/ 0 h 81"/>
                  <a:gd name="T10" fmla="*/ 0 60000 65536"/>
                  <a:gd name="T11" fmla="*/ 0 60000 65536"/>
                  <a:gd name="T12" fmla="*/ 0 60000 65536"/>
                  <a:gd name="T13" fmla="*/ 0 60000 65536"/>
                  <a:gd name="T14" fmla="*/ 0 60000 65536"/>
                  <a:gd name="T15" fmla="*/ 0 w 480"/>
                  <a:gd name="T16" fmla="*/ 0 h 81"/>
                  <a:gd name="T17" fmla="*/ 480 w 480"/>
                  <a:gd name="T18" fmla="*/ 81 h 81"/>
                </a:gdLst>
                <a:ahLst/>
                <a:cxnLst>
                  <a:cxn ang="T10">
                    <a:pos x="T0" y="T1"/>
                  </a:cxn>
                  <a:cxn ang="T11">
                    <a:pos x="T2" y="T3"/>
                  </a:cxn>
                  <a:cxn ang="T12">
                    <a:pos x="T4" y="T5"/>
                  </a:cxn>
                  <a:cxn ang="T13">
                    <a:pos x="T6" y="T7"/>
                  </a:cxn>
                  <a:cxn ang="T14">
                    <a:pos x="T8" y="T9"/>
                  </a:cxn>
                </a:cxnLst>
                <a:rect l="T15" t="T16" r="T17" b="T18"/>
                <a:pathLst>
                  <a:path w="480" h="81">
                    <a:moveTo>
                      <a:pt x="479" y="76"/>
                    </a:moveTo>
                    <a:lnTo>
                      <a:pt x="480" y="81"/>
                    </a:lnTo>
                    <a:lnTo>
                      <a:pt x="2" y="3"/>
                    </a:lnTo>
                    <a:lnTo>
                      <a:pt x="0" y="0"/>
                    </a:lnTo>
                    <a:lnTo>
                      <a:pt x="479" y="76"/>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79" name="Freeform 2167"/>
              <p:cNvSpPr>
                <a:spLocks/>
              </p:cNvSpPr>
              <p:nvPr/>
            </p:nvSpPr>
            <p:spPr bwMode="auto">
              <a:xfrm>
                <a:off x="1657" y="1420"/>
                <a:ext cx="241" cy="45"/>
              </a:xfrm>
              <a:custGeom>
                <a:avLst/>
                <a:gdLst>
                  <a:gd name="T0" fmla="*/ 1 w 481"/>
                  <a:gd name="T1" fmla="*/ 1 h 90"/>
                  <a:gd name="T2" fmla="*/ 1 w 481"/>
                  <a:gd name="T3" fmla="*/ 1 h 90"/>
                  <a:gd name="T4" fmla="*/ 1 w 481"/>
                  <a:gd name="T5" fmla="*/ 1 h 90"/>
                  <a:gd name="T6" fmla="*/ 0 w 481"/>
                  <a:gd name="T7" fmla="*/ 0 h 90"/>
                  <a:gd name="T8" fmla="*/ 1 w 481"/>
                  <a:gd name="T9" fmla="*/ 1 h 90"/>
                  <a:gd name="T10" fmla="*/ 0 60000 65536"/>
                  <a:gd name="T11" fmla="*/ 0 60000 65536"/>
                  <a:gd name="T12" fmla="*/ 0 60000 65536"/>
                  <a:gd name="T13" fmla="*/ 0 60000 65536"/>
                  <a:gd name="T14" fmla="*/ 0 60000 65536"/>
                  <a:gd name="T15" fmla="*/ 0 w 481"/>
                  <a:gd name="T16" fmla="*/ 0 h 90"/>
                  <a:gd name="T17" fmla="*/ 481 w 481"/>
                  <a:gd name="T18" fmla="*/ 90 h 90"/>
                </a:gdLst>
                <a:ahLst/>
                <a:cxnLst>
                  <a:cxn ang="T10">
                    <a:pos x="T0" y="T1"/>
                  </a:cxn>
                  <a:cxn ang="T11">
                    <a:pos x="T2" y="T3"/>
                  </a:cxn>
                  <a:cxn ang="T12">
                    <a:pos x="T4" y="T5"/>
                  </a:cxn>
                  <a:cxn ang="T13">
                    <a:pos x="T6" y="T7"/>
                  </a:cxn>
                  <a:cxn ang="T14">
                    <a:pos x="T8" y="T9"/>
                  </a:cxn>
                </a:cxnLst>
                <a:rect l="T15" t="T16" r="T17" b="T18"/>
                <a:pathLst>
                  <a:path w="481" h="90">
                    <a:moveTo>
                      <a:pt x="478" y="78"/>
                    </a:moveTo>
                    <a:lnTo>
                      <a:pt x="481" y="90"/>
                    </a:lnTo>
                    <a:lnTo>
                      <a:pt x="3" y="11"/>
                    </a:lnTo>
                    <a:lnTo>
                      <a:pt x="0" y="0"/>
                    </a:lnTo>
                    <a:lnTo>
                      <a:pt x="478" y="78"/>
                    </a:lnTo>
                    <a:close/>
                  </a:path>
                </a:pathLst>
              </a:custGeom>
              <a:solidFill>
                <a:srgbClr val="E6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80" name="Freeform 2168"/>
              <p:cNvSpPr>
                <a:spLocks/>
              </p:cNvSpPr>
              <p:nvPr/>
            </p:nvSpPr>
            <p:spPr bwMode="auto">
              <a:xfrm>
                <a:off x="1657" y="1420"/>
                <a:ext cx="239" cy="41"/>
              </a:xfrm>
              <a:custGeom>
                <a:avLst/>
                <a:gdLst>
                  <a:gd name="T0" fmla="*/ 1 w 478"/>
                  <a:gd name="T1" fmla="*/ 1 h 81"/>
                  <a:gd name="T2" fmla="*/ 1 w 478"/>
                  <a:gd name="T3" fmla="*/ 1 h 81"/>
                  <a:gd name="T4" fmla="*/ 0 w 478"/>
                  <a:gd name="T5" fmla="*/ 1 h 81"/>
                  <a:gd name="T6" fmla="*/ 0 w 478"/>
                  <a:gd name="T7" fmla="*/ 0 h 81"/>
                  <a:gd name="T8" fmla="*/ 1 w 478"/>
                  <a:gd name="T9" fmla="*/ 1 h 81"/>
                  <a:gd name="T10" fmla="*/ 0 60000 65536"/>
                  <a:gd name="T11" fmla="*/ 0 60000 65536"/>
                  <a:gd name="T12" fmla="*/ 0 60000 65536"/>
                  <a:gd name="T13" fmla="*/ 0 60000 65536"/>
                  <a:gd name="T14" fmla="*/ 0 60000 65536"/>
                  <a:gd name="T15" fmla="*/ 0 w 478"/>
                  <a:gd name="T16" fmla="*/ 0 h 81"/>
                  <a:gd name="T17" fmla="*/ 478 w 478"/>
                  <a:gd name="T18" fmla="*/ 81 h 81"/>
                </a:gdLst>
                <a:ahLst/>
                <a:cxnLst>
                  <a:cxn ang="T10">
                    <a:pos x="T0" y="T1"/>
                  </a:cxn>
                  <a:cxn ang="T11">
                    <a:pos x="T2" y="T3"/>
                  </a:cxn>
                  <a:cxn ang="T12">
                    <a:pos x="T4" y="T5"/>
                  </a:cxn>
                  <a:cxn ang="T13">
                    <a:pos x="T6" y="T7"/>
                  </a:cxn>
                  <a:cxn ang="T14">
                    <a:pos x="T8" y="T9"/>
                  </a:cxn>
                </a:cxnLst>
                <a:rect l="T15" t="T16" r="T17" b="T18"/>
                <a:pathLst>
                  <a:path w="478" h="81">
                    <a:moveTo>
                      <a:pt x="478" y="78"/>
                    </a:moveTo>
                    <a:lnTo>
                      <a:pt x="478" y="81"/>
                    </a:lnTo>
                    <a:lnTo>
                      <a:pt x="0" y="3"/>
                    </a:lnTo>
                    <a:lnTo>
                      <a:pt x="0" y="0"/>
                    </a:lnTo>
                    <a:lnTo>
                      <a:pt x="478" y="78"/>
                    </a:lnTo>
                    <a:close/>
                  </a:path>
                </a:pathLst>
              </a:custGeom>
              <a:solidFill>
                <a:srgbClr val="E6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81" name="Freeform 2169"/>
              <p:cNvSpPr>
                <a:spLocks/>
              </p:cNvSpPr>
              <p:nvPr/>
            </p:nvSpPr>
            <p:spPr bwMode="auto">
              <a:xfrm>
                <a:off x="1657" y="1422"/>
                <a:ext cx="240" cy="40"/>
              </a:xfrm>
              <a:custGeom>
                <a:avLst/>
                <a:gdLst>
                  <a:gd name="T0" fmla="*/ 1 w 480"/>
                  <a:gd name="T1" fmla="*/ 1 h 80"/>
                  <a:gd name="T2" fmla="*/ 1 w 480"/>
                  <a:gd name="T3" fmla="*/ 1 h 80"/>
                  <a:gd name="T4" fmla="*/ 1 w 480"/>
                  <a:gd name="T5" fmla="*/ 1 h 80"/>
                  <a:gd name="T6" fmla="*/ 0 w 480"/>
                  <a:gd name="T7" fmla="*/ 0 h 80"/>
                  <a:gd name="T8" fmla="*/ 1 w 480"/>
                  <a:gd name="T9" fmla="*/ 1 h 80"/>
                  <a:gd name="T10" fmla="*/ 0 60000 65536"/>
                  <a:gd name="T11" fmla="*/ 0 60000 65536"/>
                  <a:gd name="T12" fmla="*/ 0 60000 65536"/>
                  <a:gd name="T13" fmla="*/ 0 60000 65536"/>
                  <a:gd name="T14" fmla="*/ 0 60000 65536"/>
                  <a:gd name="T15" fmla="*/ 0 w 480"/>
                  <a:gd name="T16" fmla="*/ 0 h 80"/>
                  <a:gd name="T17" fmla="*/ 480 w 480"/>
                  <a:gd name="T18" fmla="*/ 80 h 80"/>
                </a:gdLst>
                <a:ahLst/>
                <a:cxnLst>
                  <a:cxn ang="T10">
                    <a:pos x="T0" y="T1"/>
                  </a:cxn>
                  <a:cxn ang="T11">
                    <a:pos x="T2" y="T3"/>
                  </a:cxn>
                  <a:cxn ang="T12">
                    <a:pos x="T4" y="T5"/>
                  </a:cxn>
                  <a:cxn ang="T13">
                    <a:pos x="T6" y="T7"/>
                  </a:cxn>
                  <a:cxn ang="T14">
                    <a:pos x="T8" y="T9"/>
                  </a:cxn>
                </a:cxnLst>
                <a:rect l="T15" t="T16" r="T17" b="T18"/>
                <a:pathLst>
                  <a:path w="480" h="80">
                    <a:moveTo>
                      <a:pt x="478" y="78"/>
                    </a:moveTo>
                    <a:lnTo>
                      <a:pt x="480" y="80"/>
                    </a:lnTo>
                    <a:lnTo>
                      <a:pt x="1" y="3"/>
                    </a:lnTo>
                    <a:lnTo>
                      <a:pt x="0" y="0"/>
                    </a:lnTo>
                    <a:lnTo>
                      <a:pt x="478" y="78"/>
                    </a:lnTo>
                    <a:close/>
                  </a:path>
                </a:pathLst>
              </a:custGeom>
              <a:solidFill>
                <a:srgbClr val="E5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82" name="Freeform 2170"/>
              <p:cNvSpPr>
                <a:spLocks/>
              </p:cNvSpPr>
              <p:nvPr/>
            </p:nvSpPr>
            <p:spPr bwMode="auto">
              <a:xfrm>
                <a:off x="1658" y="1424"/>
                <a:ext cx="239" cy="40"/>
              </a:xfrm>
              <a:custGeom>
                <a:avLst/>
                <a:gdLst>
                  <a:gd name="T0" fmla="*/ 0 w 479"/>
                  <a:gd name="T1" fmla="*/ 1 h 80"/>
                  <a:gd name="T2" fmla="*/ 0 w 479"/>
                  <a:gd name="T3" fmla="*/ 1 h 80"/>
                  <a:gd name="T4" fmla="*/ 0 w 479"/>
                  <a:gd name="T5" fmla="*/ 1 h 80"/>
                  <a:gd name="T6" fmla="*/ 0 w 479"/>
                  <a:gd name="T7" fmla="*/ 0 h 80"/>
                  <a:gd name="T8" fmla="*/ 0 w 479"/>
                  <a:gd name="T9" fmla="*/ 1 h 80"/>
                  <a:gd name="T10" fmla="*/ 0 60000 65536"/>
                  <a:gd name="T11" fmla="*/ 0 60000 65536"/>
                  <a:gd name="T12" fmla="*/ 0 60000 65536"/>
                  <a:gd name="T13" fmla="*/ 0 60000 65536"/>
                  <a:gd name="T14" fmla="*/ 0 60000 65536"/>
                  <a:gd name="T15" fmla="*/ 0 w 479"/>
                  <a:gd name="T16" fmla="*/ 0 h 80"/>
                  <a:gd name="T17" fmla="*/ 479 w 479"/>
                  <a:gd name="T18" fmla="*/ 80 h 80"/>
                </a:gdLst>
                <a:ahLst/>
                <a:cxnLst>
                  <a:cxn ang="T10">
                    <a:pos x="T0" y="T1"/>
                  </a:cxn>
                  <a:cxn ang="T11">
                    <a:pos x="T2" y="T3"/>
                  </a:cxn>
                  <a:cxn ang="T12">
                    <a:pos x="T4" y="T5"/>
                  </a:cxn>
                  <a:cxn ang="T13">
                    <a:pos x="T6" y="T7"/>
                  </a:cxn>
                  <a:cxn ang="T14">
                    <a:pos x="T8" y="T9"/>
                  </a:cxn>
                </a:cxnLst>
                <a:rect l="T15" t="T16" r="T17" b="T18"/>
                <a:pathLst>
                  <a:path w="479" h="80">
                    <a:moveTo>
                      <a:pt x="479" y="77"/>
                    </a:moveTo>
                    <a:lnTo>
                      <a:pt x="479" y="80"/>
                    </a:lnTo>
                    <a:lnTo>
                      <a:pt x="0" y="2"/>
                    </a:lnTo>
                    <a:lnTo>
                      <a:pt x="0" y="0"/>
                    </a:lnTo>
                    <a:lnTo>
                      <a:pt x="479" y="77"/>
                    </a:lnTo>
                    <a:close/>
                  </a:path>
                </a:pathLst>
              </a:custGeom>
              <a:solidFill>
                <a:srgbClr val="E4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83" name="Freeform 2171"/>
              <p:cNvSpPr>
                <a:spLocks/>
              </p:cNvSpPr>
              <p:nvPr/>
            </p:nvSpPr>
            <p:spPr bwMode="auto">
              <a:xfrm>
                <a:off x="1658" y="1425"/>
                <a:ext cx="240" cy="40"/>
              </a:xfrm>
              <a:custGeom>
                <a:avLst/>
                <a:gdLst>
                  <a:gd name="T0" fmla="*/ 1 w 480"/>
                  <a:gd name="T1" fmla="*/ 0 h 82"/>
                  <a:gd name="T2" fmla="*/ 1 w 480"/>
                  <a:gd name="T3" fmla="*/ 0 h 82"/>
                  <a:gd name="T4" fmla="*/ 1 w 480"/>
                  <a:gd name="T5" fmla="*/ 0 h 82"/>
                  <a:gd name="T6" fmla="*/ 0 w 480"/>
                  <a:gd name="T7" fmla="*/ 0 h 82"/>
                  <a:gd name="T8" fmla="*/ 1 w 480"/>
                  <a:gd name="T9" fmla="*/ 0 h 82"/>
                  <a:gd name="T10" fmla="*/ 0 60000 65536"/>
                  <a:gd name="T11" fmla="*/ 0 60000 65536"/>
                  <a:gd name="T12" fmla="*/ 0 60000 65536"/>
                  <a:gd name="T13" fmla="*/ 0 60000 65536"/>
                  <a:gd name="T14" fmla="*/ 0 60000 65536"/>
                  <a:gd name="T15" fmla="*/ 0 w 480"/>
                  <a:gd name="T16" fmla="*/ 0 h 82"/>
                  <a:gd name="T17" fmla="*/ 480 w 480"/>
                  <a:gd name="T18" fmla="*/ 82 h 82"/>
                </a:gdLst>
                <a:ahLst/>
                <a:cxnLst>
                  <a:cxn ang="T10">
                    <a:pos x="T0" y="T1"/>
                  </a:cxn>
                  <a:cxn ang="T11">
                    <a:pos x="T2" y="T3"/>
                  </a:cxn>
                  <a:cxn ang="T12">
                    <a:pos x="T4" y="T5"/>
                  </a:cxn>
                  <a:cxn ang="T13">
                    <a:pos x="T6" y="T7"/>
                  </a:cxn>
                  <a:cxn ang="T14">
                    <a:pos x="T8" y="T9"/>
                  </a:cxn>
                </a:cxnLst>
                <a:rect l="T15" t="T16" r="T17" b="T18"/>
                <a:pathLst>
                  <a:path w="480" h="82">
                    <a:moveTo>
                      <a:pt x="479" y="78"/>
                    </a:moveTo>
                    <a:lnTo>
                      <a:pt x="480" y="82"/>
                    </a:lnTo>
                    <a:lnTo>
                      <a:pt x="2" y="3"/>
                    </a:lnTo>
                    <a:lnTo>
                      <a:pt x="0" y="0"/>
                    </a:lnTo>
                    <a:lnTo>
                      <a:pt x="479" y="78"/>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84" name="Freeform 2172"/>
              <p:cNvSpPr>
                <a:spLocks/>
              </p:cNvSpPr>
              <p:nvPr/>
            </p:nvSpPr>
            <p:spPr bwMode="auto">
              <a:xfrm>
                <a:off x="1658" y="1426"/>
                <a:ext cx="241" cy="44"/>
              </a:xfrm>
              <a:custGeom>
                <a:avLst/>
                <a:gdLst>
                  <a:gd name="T0" fmla="*/ 1 w 482"/>
                  <a:gd name="T1" fmla="*/ 0 h 89"/>
                  <a:gd name="T2" fmla="*/ 1 w 482"/>
                  <a:gd name="T3" fmla="*/ 0 h 89"/>
                  <a:gd name="T4" fmla="*/ 1 w 482"/>
                  <a:gd name="T5" fmla="*/ 0 h 89"/>
                  <a:gd name="T6" fmla="*/ 0 w 482"/>
                  <a:gd name="T7" fmla="*/ 0 h 89"/>
                  <a:gd name="T8" fmla="*/ 1 w 482"/>
                  <a:gd name="T9" fmla="*/ 0 h 89"/>
                  <a:gd name="T10" fmla="*/ 0 60000 65536"/>
                  <a:gd name="T11" fmla="*/ 0 60000 65536"/>
                  <a:gd name="T12" fmla="*/ 0 60000 65536"/>
                  <a:gd name="T13" fmla="*/ 0 60000 65536"/>
                  <a:gd name="T14" fmla="*/ 0 60000 65536"/>
                  <a:gd name="T15" fmla="*/ 0 w 482"/>
                  <a:gd name="T16" fmla="*/ 0 h 89"/>
                  <a:gd name="T17" fmla="*/ 482 w 482"/>
                  <a:gd name="T18" fmla="*/ 89 h 89"/>
                </a:gdLst>
                <a:ahLst/>
                <a:cxnLst>
                  <a:cxn ang="T10">
                    <a:pos x="T0" y="T1"/>
                  </a:cxn>
                  <a:cxn ang="T11">
                    <a:pos x="T2" y="T3"/>
                  </a:cxn>
                  <a:cxn ang="T12">
                    <a:pos x="T4" y="T5"/>
                  </a:cxn>
                  <a:cxn ang="T13">
                    <a:pos x="T6" y="T7"/>
                  </a:cxn>
                  <a:cxn ang="T14">
                    <a:pos x="T8" y="T9"/>
                  </a:cxn>
                </a:cxnLst>
                <a:rect l="T15" t="T16" r="T17" b="T18"/>
                <a:pathLst>
                  <a:path w="482" h="89">
                    <a:moveTo>
                      <a:pt x="478" y="79"/>
                    </a:moveTo>
                    <a:lnTo>
                      <a:pt x="482" y="89"/>
                    </a:lnTo>
                    <a:lnTo>
                      <a:pt x="3" y="10"/>
                    </a:lnTo>
                    <a:lnTo>
                      <a:pt x="0" y="0"/>
                    </a:lnTo>
                    <a:lnTo>
                      <a:pt x="478" y="79"/>
                    </a:lnTo>
                    <a:close/>
                  </a:path>
                </a:pathLst>
              </a:custGeom>
              <a:solidFill>
                <a:srgbClr val="E2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85" name="Freeform 2173"/>
              <p:cNvSpPr>
                <a:spLocks/>
              </p:cNvSpPr>
              <p:nvPr/>
            </p:nvSpPr>
            <p:spPr bwMode="auto">
              <a:xfrm>
                <a:off x="1658" y="1426"/>
                <a:ext cx="240" cy="40"/>
              </a:xfrm>
              <a:custGeom>
                <a:avLst/>
                <a:gdLst>
                  <a:gd name="T0" fmla="*/ 1 w 478"/>
                  <a:gd name="T1" fmla="*/ 1 h 80"/>
                  <a:gd name="T2" fmla="*/ 1 w 478"/>
                  <a:gd name="T3" fmla="*/ 1 h 80"/>
                  <a:gd name="T4" fmla="*/ 0 w 478"/>
                  <a:gd name="T5" fmla="*/ 1 h 80"/>
                  <a:gd name="T6" fmla="*/ 0 w 478"/>
                  <a:gd name="T7" fmla="*/ 0 h 80"/>
                  <a:gd name="T8" fmla="*/ 1 w 478"/>
                  <a:gd name="T9" fmla="*/ 1 h 80"/>
                  <a:gd name="T10" fmla="*/ 0 60000 65536"/>
                  <a:gd name="T11" fmla="*/ 0 60000 65536"/>
                  <a:gd name="T12" fmla="*/ 0 60000 65536"/>
                  <a:gd name="T13" fmla="*/ 0 60000 65536"/>
                  <a:gd name="T14" fmla="*/ 0 60000 65536"/>
                  <a:gd name="T15" fmla="*/ 0 w 478"/>
                  <a:gd name="T16" fmla="*/ 0 h 80"/>
                  <a:gd name="T17" fmla="*/ 478 w 478"/>
                  <a:gd name="T18" fmla="*/ 80 h 80"/>
                </a:gdLst>
                <a:ahLst/>
                <a:cxnLst>
                  <a:cxn ang="T10">
                    <a:pos x="T0" y="T1"/>
                  </a:cxn>
                  <a:cxn ang="T11">
                    <a:pos x="T2" y="T3"/>
                  </a:cxn>
                  <a:cxn ang="T12">
                    <a:pos x="T4" y="T5"/>
                  </a:cxn>
                  <a:cxn ang="T13">
                    <a:pos x="T6" y="T7"/>
                  </a:cxn>
                  <a:cxn ang="T14">
                    <a:pos x="T8" y="T9"/>
                  </a:cxn>
                </a:cxnLst>
                <a:rect l="T15" t="T16" r="T17" b="T18"/>
                <a:pathLst>
                  <a:path w="478" h="80">
                    <a:moveTo>
                      <a:pt x="478" y="79"/>
                    </a:moveTo>
                    <a:lnTo>
                      <a:pt x="478" y="80"/>
                    </a:lnTo>
                    <a:lnTo>
                      <a:pt x="0" y="4"/>
                    </a:lnTo>
                    <a:lnTo>
                      <a:pt x="0" y="0"/>
                    </a:lnTo>
                    <a:lnTo>
                      <a:pt x="478" y="79"/>
                    </a:lnTo>
                    <a:close/>
                  </a:path>
                </a:pathLst>
              </a:custGeom>
              <a:solidFill>
                <a:srgbClr val="E2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86" name="Freeform 2174"/>
              <p:cNvSpPr>
                <a:spLocks/>
              </p:cNvSpPr>
              <p:nvPr/>
            </p:nvSpPr>
            <p:spPr bwMode="auto">
              <a:xfrm>
                <a:off x="1658" y="1428"/>
                <a:ext cx="241" cy="40"/>
              </a:xfrm>
              <a:custGeom>
                <a:avLst/>
                <a:gdLst>
                  <a:gd name="T0" fmla="*/ 1 w 480"/>
                  <a:gd name="T1" fmla="*/ 1 h 80"/>
                  <a:gd name="T2" fmla="*/ 1 w 480"/>
                  <a:gd name="T3" fmla="*/ 1 h 80"/>
                  <a:gd name="T4" fmla="*/ 1 w 480"/>
                  <a:gd name="T5" fmla="*/ 1 h 80"/>
                  <a:gd name="T6" fmla="*/ 0 w 480"/>
                  <a:gd name="T7" fmla="*/ 0 h 80"/>
                  <a:gd name="T8" fmla="*/ 1 w 480"/>
                  <a:gd name="T9" fmla="*/ 1 h 80"/>
                  <a:gd name="T10" fmla="*/ 0 60000 65536"/>
                  <a:gd name="T11" fmla="*/ 0 60000 65536"/>
                  <a:gd name="T12" fmla="*/ 0 60000 65536"/>
                  <a:gd name="T13" fmla="*/ 0 60000 65536"/>
                  <a:gd name="T14" fmla="*/ 0 60000 65536"/>
                  <a:gd name="T15" fmla="*/ 0 w 480"/>
                  <a:gd name="T16" fmla="*/ 0 h 80"/>
                  <a:gd name="T17" fmla="*/ 480 w 480"/>
                  <a:gd name="T18" fmla="*/ 80 h 80"/>
                </a:gdLst>
                <a:ahLst/>
                <a:cxnLst>
                  <a:cxn ang="T10">
                    <a:pos x="T0" y="T1"/>
                  </a:cxn>
                  <a:cxn ang="T11">
                    <a:pos x="T2" y="T3"/>
                  </a:cxn>
                  <a:cxn ang="T12">
                    <a:pos x="T4" y="T5"/>
                  </a:cxn>
                  <a:cxn ang="T13">
                    <a:pos x="T6" y="T7"/>
                  </a:cxn>
                  <a:cxn ang="T14">
                    <a:pos x="T8" y="T9"/>
                  </a:cxn>
                </a:cxnLst>
                <a:rect l="T15" t="T16" r="T17" b="T18"/>
                <a:pathLst>
                  <a:path w="480" h="80">
                    <a:moveTo>
                      <a:pt x="478" y="76"/>
                    </a:moveTo>
                    <a:lnTo>
                      <a:pt x="480" y="80"/>
                    </a:lnTo>
                    <a:lnTo>
                      <a:pt x="2" y="1"/>
                    </a:lnTo>
                    <a:lnTo>
                      <a:pt x="0" y="0"/>
                    </a:lnTo>
                    <a:lnTo>
                      <a:pt x="478" y="76"/>
                    </a:lnTo>
                    <a:close/>
                  </a:path>
                </a:pathLst>
              </a:custGeom>
              <a:solidFill>
                <a:srgbClr val="E0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87" name="Freeform 2175"/>
              <p:cNvSpPr>
                <a:spLocks/>
              </p:cNvSpPr>
              <p:nvPr/>
            </p:nvSpPr>
            <p:spPr bwMode="auto">
              <a:xfrm>
                <a:off x="1659" y="1429"/>
                <a:ext cx="240" cy="40"/>
              </a:xfrm>
              <a:custGeom>
                <a:avLst/>
                <a:gdLst>
                  <a:gd name="T0" fmla="*/ 1 w 478"/>
                  <a:gd name="T1" fmla="*/ 0 h 82"/>
                  <a:gd name="T2" fmla="*/ 1 w 478"/>
                  <a:gd name="T3" fmla="*/ 0 h 82"/>
                  <a:gd name="T4" fmla="*/ 0 w 478"/>
                  <a:gd name="T5" fmla="*/ 0 h 82"/>
                  <a:gd name="T6" fmla="*/ 0 w 478"/>
                  <a:gd name="T7" fmla="*/ 0 h 82"/>
                  <a:gd name="T8" fmla="*/ 1 w 478"/>
                  <a:gd name="T9" fmla="*/ 0 h 82"/>
                  <a:gd name="T10" fmla="*/ 0 60000 65536"/>
                  <a:gd name="T11" fmla="*/ 0 60000 65536"/>
                  <a:gd name="T12" fmla="*/ 0 60000 65536"/>
                  <a:gd name="T13" fmla="*/ 0 60000 65536"/>
                  <a:gd name="T14" fmla="*/ 0 60000 65536"/>
                  <a:gd name="T15" fmla="*/ 0 w 478"/>
                  <a:gd name="T16" fmla="*/ 0 h 82"/>
                  <a:gd name="T17" fmla="*/ 478 w 478"/>
                  <a:gd name="T18" fmla="*/ 82 h 82"/>
                </a:gdLst>
                <a:ahLst/>
                <a:cxnLst>
                  <a:cxn ang="T10">
                    <a:pos x="T0" y="T1"/>
                  </a:cxn>
                  <a:cxn ang="T11">
                    <a:pos x="T2" y="T3"/>
                  </a:cxn>
                  <a:cxn ang="T12">
                    <a:pos x="T4" y="T5"/>
                  </a:cxn>
                  <a:cxn ang="T13">
                    <a:pos x="T6" y="T7"/>
                  </a:cxn>
                  <a:cxn ang="T14">
                    <a:pos x="T8" y="T9"/>
                  </a:cxn>
                </a:cxnLst>
                <a:rect l="T15" t="T16" r="T17" b="T18"/>
                <a:pathLst>
                  <a:path w="478" h="82">
                    <a:moveTo>
                      <a:pt x="478" y="79"/>
                    </a:moveTo>
                    <a:lnTo>
                      <a:pt x="478" y="82"/>
                    </a:lnTo>
                    <a:lnTo>
                      <a:pt x="0" y="4"/>
                    </a:lnTo>
                    <a:lnTo>
                      <a:pt x="0" y="0"/>
                    </a:lnTo>
                    <a:lnTo>
                      <a:pt x="478" y="79"/>
                    </a:lnTo>
                    <a:close/>
                  </a:path>
                </a:pathLst>
              </a:custGeom>
              <a:solidFill>
                <a:srgbClr val="DF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88" name="Freeform 2176"/>
              <p:cNvSpPr>
                <a:spLocks/>
              </p:cNvSpPr>
              <p:nvPr/>
            </p:nvSpPr>
            <p:spPr bwMode="auto">
              <a:xfrm>
                <a:off x="1659" y="1430"/>
                <a:ext cx="240" cy="40"/>
              </a:xfrm>
              <a:custGeom>
                <a:avLst/>
                <a:gdLst>
                  <a:gd name="T0" fmla="*/ 1 w 480"/>
                  <a:gd name="T1" fmla="*/ 1 h 80"/>
                  <a:gd name="T2" fmla="*/ 1 w 480"/>
                  <a:gd name="T3" fmla="*/ 1 h 80"/>
                  <a:gd name="T4" fmla="*/ 1 w 480"/>
                  <a:gd name="T5" fmla="*/ 1 h 80"/>
                  <a:gd name="T6" fmla="*/ 0 w 480"/>
                  <a:gd name="T7" fmla="*/ 0 h 80"/>
                  <a:gd name="T8" fmla="*/ 1 w 480"/>
                  <a:gd name="T9" fmla="*/ 1 h 80"/>
                  <a:gd name="T10" fmla="*/ 0 60000 65536"/>
                  <a:gd name="T11" fmla="*/ 0 60000 65536"/>
                  <a:gd name="T12" fmla="*/ 0 60000 65536"/>
                  <a:gd name="T13" fmla="*/ 0 60000 65536"/>
                  <a:gd name="T14" fmla="*/ 0 60000 65536"/>
                  <a:gd name="T15" fmla="*/ 0 w 480"/>
                  <a:gd name="T16" fmla="*/ 0 h 80"/>
                  <a:gd name="T17" fmla="*/ 480 w 480"/>
                  <a:gd name="T18" fmla="*/ 80 h 80"/>
                </a:gdLst>
                <a:ahLst/>
                <a:cxnLst>
                  <a:cxn ang="T10">
                    <a:pos x="T0" y="T1"/>
                  </a:cxn>
                  <a:cxn ang="T11">
                    <a:pos x="T2" y="T3"/>
                  </a:cxn>
                  <a:cxn ang="T12">
                    <a:pos x="T4" y="T5"/>
                  </a:cxn>
                  <a:cxn ang="T13">
                    <a:pos x="T6" y="T7"/>
                  </a:cxn>
                  <a:cxn ang="T14">
                    <a:pos x="T8" y="T9"/>
                  </a:cxn>
                </a:cxnLst>
                <a:rect l="T15" t="T16" r="T17" b="T18"/>
                <a:pathLst>
                  <a:path w="480" h="80">
                    <a:moveTo>
                      <a:pt x="478" y="78"/>
                    </a:moveTo>
                    <a:lnTo>
                      <a:pt x="480" y="80"/>
                    </a:lnTo>
                    <a:lnTo>
                      <a:pt x="1" y="1"/>
                    </a:lnTo>
                    <a:lnTo>
                      <a:pt x="0" y="0"/>
                    </a:lnTo>
                    <a:lnTo>
                      <a:pt x="478" y="78"/>
                    </a:lnTo>
                    <a:close/>
                  </a:path>
                </a:pathLst>
              </a:custGeom>
              <a:solidFill>
                <a:srgbClr val="DE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89" name="Freeform 2177"/>
              <p:cNvSpPr>
                <a:spLocks/>
              </p:cNvSpPr>
              <p:nvPr/>
            </p:nvSpPr>
            <p:spPr bwMode="auto">
              <a:xfrm>
                <a:off x="1660" y="1431"/>
                <a:ext cx="241" cy="44"/>
              </a:xfrm>
              <a:custGeom>
                <a:avLst/>
                <a:gdLst>
                  <a:gd name="T0" fmla="*/ 1 w 482"/>
                  <a:gd name="T1" fmla="*/ 1 h 88"/>
                  <a:gd name="T2" fmla="*/ 1 w 482"/>
                  <a:gd name="T3" fmla="*/ 1 h 88"/>
                  <a:gd name="T4" fmla="*/ 1 w 482"/>
                  <a:gd name="T5" fmla="*/ 1 h 88"/>
                  <a:gd name="T6" fmla="*/ 0 w 482"/>
                  <a:gd name="T7" fmla="*/ 0 h 88"/>
                  <a:gd name="T8" fmla="*/ 1 w 482"/>
                  <a:gd name="T9" fmla="*/ 1 h 88"/>
                  <a:gd name="T10" fmla="*/ 0 60000 65536"/>
                  <a:gd name="T11" fmla="*/ 0 60000 65536"/>
                  <a:gd name="T12" fmla="*/ 0 60000 65536"/>
                  <a:gd name="T13" fmla="*/ 0 60000 65536"/>
                  <a:gd name="T14" fmla="*/ 0 60000 65536"/>
                  <a:gd name="T15" fmla="*/ 0 w 482"/>
                  <a:gd name="T16" fmla="*/ 0 h 88"/>
                  <a:gd name="T17" fmla="*/ 482 w 482"/>
                  <a:gd name="T18" fmla="*/ 88 h 88"/>
                </a:gdLst>
                <a:ahLst/>
                <a:cxnLst>
                  <a:cxn ang="T10">
                    <a:pos x="T0" y="T1"/>
                  </a:cxn>
                  <a:cxn ang="T11">
                    <a:pos x="T2" y="T3"/>
                  </a:cxn>
                  <a:cxn ang="T12">
                    <a:pos x="T4" y="T5"/>
                  </a:cxn>
                  <a:cxn ang="T13">
                    <a:pos x="T6" y="T7"/>
                  </a:cxn>
                  <a:cxn ang="T14">
                    <a:pos x="T8" y="T9"/>
                  </a:cxn>
                </a:cxnLst>
                <a:rect l="T15" t="T16" r="T17" b="T18"/>
                <a:pathLst>
                  <a:path w="482" h="88">
                    <a:moveTo>
                      <a:pt x="479" y="79"/>
                    </a:moveTo>
                    <a:lnTo>
                      <a:pt x="482" y="88"/>
                    </a:lnTo>
                    <a:lnTo>
                      <a:pt x="4" y="10"/>
                    </a:lnTo>
                    <a:lnTo>
                      <a:pt x="0" y="0"/>
                    </a:lnTo>
                    <a:lnTo>
                      <a:pt x="479" y="79"/>
                    </a:lnTo>
                    <a:close/>
                  </a:path>
                </a:pathLst>
              </a:custGeom>
              <a:solidFill>
                <a:srgbClr val="DD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90" name="Freeform 2178"/>
              <p:cNvSpPr>
                <a:spLocks/>
              </p:cNvSpPr>
              <p:nvPr/>
            </p:nvSpPr>
            <p:spPr bwMode="auto">
              <a:xfrm>
                <a:off x="1660" y="1431"/>
                <a:ext cx="240" cy="41"/>
              </a:xfrm>
              <a:custGeom>
                <a:avLst/>
                <a:gdLst>
                  <a:gd name="T0" fmla="*/ 1 w 480"/>
                  <a:gd name="T1" fmla="*/ 1 h 82"/>
                  <a:gd name="T2" fmla="*/ 1 w 480"/>
                  <a:gd name="T3" fmla="*/ 1 h 82"/>
                  <a:gd name="T4" fmla="*/ 1 w 480"/>
                  <a:gd name="T5" fmla="*/ 1 h 82"/>
                  <a:gd name="T6" fmla="*/ 0 w 480"/>
                  <a:gd name="T7" fmla="*/ 0 h 82"/>
                  <a:gd name="T8" fmla="*/ 1 w 480"/>
                  <a:gd name="T9" fmla="*/ 1 h 82"/>
                  <a:gd name="T10" fmla="*/ 0 60000 65536"/>
                  <a:gd name="T11" fmla="*/ 0 60000 65536"/>
                  <a:gd name="T12" fmla="*/ 0 60000 65536"/>
                  <a:gd name="T13" fmla="*/ 0 60000 65536"/>
                  <a:gd name="T14" fmla="*/ 0 60000 65536"/>
                  <a:gd name="T15" fmla="*/ 0 w 480"/>
                  <a:gd name="T16" fmla="*/ 0 h 82"/>
                  <a:gd name="T17" fmla="*/ 480 w 480"/>
                  <a:gd name="T18" fmla="*/ 82 h 82"/>
                </a:gdLst>
                <a:ahLst/>
                <a:cxnLst>
                  <a:cxn ang="T10">
                    <a:pos x="T0" y="T1"/>
                  </a:cxn>
                  <a:cxn ang="T11">
                    <a:pos x="T2" y="T3"/>
                  </a:cxn>
                  <a:cxn ang="T12">
                    <a:pos x="T4" y="T5"/>
                  </a:cxn>
                  <a:cxn ang="T13">
                    <a:pos x="T6" y="T7"/>
                  </a:cxn>
                  <a:cxn ang="T14">
                    <a:pos x="T8" y="T9"/>
                  </a:cxn>
                </a:cxnLst>
                <a:rect l="T15" t="T16" r="T17" b="T18"/>
                <a:pathLst>
                  <a:path w="480" h="82">
                    <a:moveTo>
                      <a:pt x="479" y="79"/>
                    </a:moveTo>
                    <a:lnTo>
                      <a:pt x="480" y="82"/>
                    </a:lnTo>
                    <a:lnTo>
                      <a:pt x="2" y="4"/>
                    </a:lnTo>
                    <a:lnTo>
                      <a:pt x="0" y="0"/>
                    </a:lnTo>
                    <a:lnTo>
                      <a:pt x="479" y="79"/>
                    </a:lnTo>
                    <a:close/>
                  </a:path>
                </a:pathLst>
              </a:custGeom>
              <a:solidFill>
                <a:srgbClr val="DD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91" name="Freeform 2179"/>
              <p:cNvSpPr>
                <a:spLocks/>
              </p:cNvSpPr>
              <p:nvPr/>
            </p:nvSpPr>
            <p:spPr bwMode="auto">
              <a:xfrm>
                <a:off x="1661" y="1433"/>
                <a:ext cx="240" cy="41"/>
              </a:xfrm>
              <a:custGeom>
                <a:avLst/>
                <a:gdLst>
                  <a:gd name="T0" fmla="*/ 1 w 480"/>
                  <a:gd name="T1" fmla="*/ 1 h 81"/>
                  <a:gd name="T2" fmla="*/ 1 w 480"/>
                  <a:gd name="T3" fmla="*/ 1 h 81"/>
                  <a:gd name="T4" fmla="*/ 1 w 480"/>
                  <a:gd name="T5" fmla="*/ 1 h 81"/>
                  <a:gd name="T6" fmla="*/ 0 w 480"/>
                  <a:gd name="T7" fmla="*/ 0 h 81"/>
                  <a:gd name="T8" fmla="*/ 1 w 480"/>
                  <a:gd name="T9" fmla="*/ 1 h 81"/>
                  <a:gd name="T10" fmla="*/ 0 60000 65536"/>
                  <a:gd name="T11" fmla="*/ 0 60000 65536"/>
                  <a:gd name="T12" fmla="*/ 0 60000 65536"/>
                  <a:gd name="T13" fmla="*/ 0 60000 65536"/>
                  <a:gd name="T14" fmla="*/ 0 60000 65536"/>
                  <a:gd name="T15" fmla="*/ 0 w 480"/>
                  <a:gd name="T16" fmla="*/ 0 h 81"/>
                  <a:gd name="T17" fmla="*/ 480 w 480"/>
                  <a:gd name="T18" fmla="*/ 81 h 81"/>
                </a:gdLst>
                <a:ahLst/>
                <a:cxnLst>
                  <a:cxn ang="T10">
                    <a:pos x="T0" y="T1"/>
                  </a:cxn>
                  <a:cxn ang="T11">
                    <a:pos x="T2" y="T3"/>
                  </a:cxn>
                  <a:cxn ang="T12">
                    <a:pos x="T4" y="T5"/>
                  </a:cxn>
                  <a:cxn ang="T13">
                    <a:pos x="T6" y="T7"/>
                  </a:cxn>
                  <a:cxn ang="T14">
                    <a:pos x="T8" y="T9"/>
                  </a:cxn>
                </a:cxnLst>
                <a:rect l="T15" t="T16" r="T17" b="T18"/>
                <a:pathLst>
                  <a:path w="480" h="81">
                    <a:moveTo>
                      <a:pt x="478" y="78"/>
                    </a:moveTo>
                    <a:lnTo>
                      <a:pt x="480" y="81"/>
                    </a:lnTo>
                    <a:lnTo>
                      <a:pt x="2" y="3"/>
                    </a:lnTo>
                    <a:lnTo>
                      <a:pt x="0" y="0"/>
                    </a:lnTo>
                    <a:lnTo>
                      <a:pt x="478" y="78"/>
                    </a:lnTo>
                    <a:close/>
                  </a:path>
                </a:pathLst>
              </a:custGeom>
              <a:solidFill>
                <a:srgbClr val="DB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92" name="Freeform 2180"/>
              <p:cNvSpPr>
                <a:spLocks/>
              </p:cNvSpPr>
              <p:nvPr/>
            </p:nvSpPr>
            <p:spPr bwMode="auto">
              <a:xfrm>
                <a:off x="1662" y="1435"/>
                <a:ext cx="239" cy="40"/>
              </a:xfrm>
              <a:custGeom>
                <a:avLst/>
                <a:gdLst>
                  <a:gd name="T0" fmla="*/ 1 w 478"/>
                  <a:gd name="T1" fmla="*/ 0 h 81"/>
                  <a:gd name="T2" fmla="*/ 1 w 478"/>
                  <a:gd name="T3" fmla="*/ 0 h 81"/>
                  <a:gd name="T4" fmla="*/ 0 w 478"/>
                  <a:gd name="T5" fmla="*/ 0 h 81"/>
                  <a:gd name="T6" fmla="*/ 0 w 478"/>
                  <a:gd name="T7" fmla="*/ 0 h 81"/>
                  <a:gd name="T8" fmla="*/ 1 w 478"/>
                  <a:gd name="T9" fmla="*/ 0 h 81"/>
                  <a:gd name="T10" fmla="*/ 0 60000 65536"/>
                  <a:gd name="T11" fmla="*/ 0 60000 65536"/>
                  <a:gd name="T12" fmla="*/ 0 60000 65536"/>
                  <a:gd name="T13" fmla="*/ 0 60000 65536"/>
                  <a:gd name="T14" fmla="*/ 0 60000 65536"/>
                  <a:gd name="T15" fmla="*/ 0 w 478"/>
                  <a:gd name="T16" fmla="*/ 0 h 81"/>
                  <a:gd name="T17" fmla="*/ 478 w 478"/>
                  <a:gd name="T18" fmla="*/ 81 h 81"/>
                </a:gdLst>
                <a:ahLst/>
                <a:cxnLst>
                  <a:cxn ang="T10">
                    <a:pos x="T0" y="T1"/>
                  </a:cxn>
                  <a:cxn ang="T11">
                    <a:pos x="T2" y="T3"/>
                  </a:cxn>
                  <a:cxn ang="T12">
                    <a:pos x="T4" y="T5"/>
                  </a:cxn>
                  <a:cxn ang="T13">
                    <a:pos x="T6" y="T7"/>
                  </a:cxn>
                  <a:cxn ang="T14">
                    <a:pos x="T8" y="T9"/>
                  </a:cxn>
                </a:cxnLst>
                <a:rect l="T15" t="T16" r="T17" b="T18"/>
                <a:pathLst>
                  <a:path w="478" h="81">
                    <a:moveTo>
                      <a:pt x="478" y="78"/>
                    </a:moveTo>
                    <a:lnTo>
                      <a:pt x="478" y="81"/>
                    </a:lnTo>
                    <a:lnTo>
                      <a:pt x="0" y="3"/>
                    </a:lnTo>
                    <a:lnTo>
                      <a:pt x="0" y="0"/>
                    </a:lnTo>
                    <a:lnTo>
                      <a:pt x="478" y="78"/>
                    </a:lnTo>
                    <a:close/>
                  </a:path>
                </a:pathLst>
              </a:custGeom>
              <a:solidFill>
                <a:srgbClr val="D9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93" name="Freeform 2181"/>
              <p:cNvSpPr>
                <a:spLocks/>
              </p:cNvSpPr>
              <p:nvPr/>
            </p:nvSpPr>
            <p:spPr bwMode="auto">
              <a:xfrm>
                <a:off x="1662" y="1436"/>
                <a:ext cx="242" cy="44"/>
              </a:xfrm>
              <a:custGeom>
                <a:avLst/>
                <a:gdLst>
                  <a:gd name="T0" fmla="*/ 0 w 485"/>
                  <a:gd name="T1" fmla="*/ 1 h 88"/>
                  <a:gd name="T2" fmla="*/ 0 w 485"/>
                  <a:gd name="T3" fmla="*/ 1 h 88"/>
                  <a:gd name="T4" fmla="*/ 0 w 485"/>
                  <a:gd name="T5" fmla="*/ 1 h 88"/>
                  <a:gd name="T6" fmla="*/ 0 w 485"/>
                  <a:gd name="T7" fmla="*/ 0 h 88"/>
                  <a:gd name="T8" fmla="*/ 0 w 485"/>
                  <a:gd name="T9" fmla="*/ 1 h 88"/>
                  <a:gd name="T10" fmla="*/ 0 60000 65536"/>
                  <a:gd name="T11" fmla="*/ 0 60000 65536"/>
                  <a:gd name="T12" fmla="*/ 0 60000 65536"/>
                  <a:gd name="T13" fmla="*/ 0 60000 65536"/>
                  <a:gd name="T14" fmla="*/ 0 60000 65536"/>
                  <a:gd name="T15" fmla="*/ 0 w 485"/>
                  <a:gd name="T16" fmla="*/ 0 h 88"/>
                  <a:gd name="T17" fmla="*/ 485 w 485"/>
                  <a:gd name="T18" fmla="*/ 88 h 88"/>
                </a:gdLst>
                <a:ahLst/>
                <a:cxnLst>
                  <a:cxn ang="T10">
                    <a:pos x="T0" y="T1"/>
                  </a:cxn>
                  <a:cxn ang="T11">
                    <a:pos x="T2" y="T3"/>
                  </a:cxn>
                  <a:cxn ang="T12">
                    <a:pos x="T4" y="T5"/>
                  </a:cxn>
                  <a:cxn ang="T13">
                    <a:pos x="T6" y="T7"/>
                  </a:cxn>
                  <a:cxn ang="T14">
                    <a:pos x="T8" y="T9"/>
                  </a:cxn>
                </a:cxnLst>
                <a:rect l="T15" t="T16" r="T17" b="T18"/>
                <a:pathLst>
                  <a:path w="485" h="88">
                    <a:moveTo>
                      <a:pt x="478" y="78"/>
                    </a:moveTo>
                    <a:lnTo>
                      <a:pt x="485" y="88"/>
                    </a:lnTo>
                    <a:lnTo>
                      <a:pt x="5" y="9"/>
                    </a:lnTo>
                    <a:lnTo>
                      <a:pt x="0" y="0"/>
                    </a:lnTo>
                    <a:lnTo>
                      <a:pt x="478" y="78"/>
                    </a:lnTo>
                    <a:close/>
                  </a:path>
                </a:pathLst>
              </a:custGeom>
              <a:solidFill>
                <a:srgbClr val="D7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94" name="Freeform 2182"/>
              <p:cNvSpPr>
                <a:spLocks/>
              </p:cNvSpPr>
              <p:nvPr/>
            </p:nvSpPr>
            <p:spPr bwMode="auto">
              <a:xfrm>
                <a:off x="1662" y="1436"/>
                <a:ext cx="240" cy="41"/>
              </a:xfrm>
              <a:custGeom>
                <a:avLst/>
                <a:gdLst>
                  <a:gd name="T0" fmla="*/ 1 w 480"/>
                  <a:gd name="T1" fmla="*/ 1 h 82"/>
                  <a:gd name="T2" fmla="*/ 1 w 480"/>
                  <a:gd name="T3" fmla="*/ 1 h 82"/>
                  <a:gd name="T4" fmla="*/ 1 w 480"/>
                  <a:gd name="T5" fmla="*/ 1 h 82"/>
                  <a:gd name="T6" fmla="*/ 0 w 480"/>
                  <a:gd name="T7" fmla="*/ 0 h 82"/>
                  <a:gd name="T8" fmla="*/ 1 w 480"/>
                  <a:gd name="T9" fmla="*/ 1 h 82"/>
                  <a:gd name="T10" fmla="*/ 0 60000 65536"/>
                  <a:gd name="T11" fmla="*/ 0 60000 65536"/>
                  <a:gd name="T12" fmla="*/ 0 60000 65536"/>
                  <a:gd name="T13" fmla="*/ 0 60000 65536"/>
                  <a:gd name="T14" fmla="*/ 0 60000 65536"/>
                  <a:gd name="T15" fmla="*/ 0 w 480"/>
                  <a:gd name="T16" fmla="*/ 0 h 82"/>
                  <a:gd name="T17" fmla="*/ 480 w 480"/>
                  <a:gd name="T18" fmla="*/ 82 h 82"/>
                </a:gdLst>
                <a:ahLst/>
                <a:cxnLst>
                  <a:cxn ang="T10">
                    <a:pos x="T0" y="T1"/>
                  </a:cxn>
                  <a:cxn ang="T11">
                    <a:pos x="T2" y="T3"/>
                  </a:cxn>
                  <a:cxn ang="T12">
                    <a:pos x="T4" y="T5"/>
                  </a:cxn>
                  <a:cxn ang="T13">
                    <a:pos x="T6" y="T7"/>
                  </a:cxn>
                  <a:cxn ang="T14">
                    <a:pos x="T8" y="T9"/>
                  </a:cxn>
                </a:cxnLst>
                <a:rect l="T15" t="T16" r="T17" b="T18"/>
                <a:pathLst>
                  <a:path w="480" h="82">
                    <a:moveTo>
                      <a:pt x="478" y="78"/>
                    </a:moveTo>
                    <a:lnTo>
                      <a:pt x="480" y="82"/>
                    </a:lnTo>
                    <a:lnTo>
                      <a:pt x="1" y="4"/>
                    </a:lnTo>
                    <a:lnTo>
                      <a:pt x="0" y="0"/>
                    </a:lnTo>
                    <a:lnTo>
                      <a:pt x="478" y="78"/>
                    </a:lnTo>
                    <a:close/>
                  </a:path>
                </a:pathLst>
              </a:custGeom>
              <a:solidFill>
                <a:srgbClr val="D7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95" name="Freeform 2183"/>
              <p:cNvSpPr>
                <a:spLocks/>
              </p:cNvSpPr>
              <p:nvPr/>
            </p:nvSpPr>
            <p:spPr bwMode="auto">
              <a:xfrm>
                <a:off x="1663" y="1438"/>
                <a:ext cx="241" cy="41"/>
              </a:xfrm>
              <a:custGeom>
                <a:avLst/>
                <a:gdLst>
                  <a:gd name="T0" fmla="*/ 1 w 482"/>
                  <a:gd name="T1" fmla="*/ 1 h 81"/>
                  <a:gd name="T2" fmla="*/ 1 w 482"/>
                  <a:gd name="T3" fmla="*/ 1 h 81"/>
                  <a:gd name="T4" fmla="*/ 1 w 482"/>
                  <a:gd name="T5" fmla="*/ 1 h 81"/>
                  <a:gd name="T6" fmla="*/ 0 w 482"/>
                  <a:gd name="T7" fmla="*/ 0 h 81"/>
                  <a:gd name="T8" fmla="*/ 1 w 482"/>
                  <a:gd name="T9" fmla="*/ 1 h 81"/>
                  <a:gd name="T10" fmla="*/ 0 60000 65536"/>
                  <a:gd name="T11" fmla="*/ 0 60000 65536"/>
                  <a:gd name="T12" fmla="*/ 0 60000 65536"/>
                  <a:gd name="T13" fmla="*/ 0 60000 65536"/>
                  <a:gd name="T14" fmla="*/ 0 60000 65536"/>
                  <a:gd name="T15" fmla="*/ 0 w 482"/>
                  <a:gd name="T16" fmla="*/ 0 h 81"/>
                  <a:gd name="T17" fmla="*/ 482 w 482"/>
                  <a:gd name="T18" fmla="*/ 81 h 81"/>
                </a:gdLst>
                <a:ahLst/>
                <a:cxnLst>
                  <a:cxn ang="T10">
                    <a:pos x="T0" y="T1"/>
                  </a:cxn>
                  <a:cxn ang="T11">
                    <a:pos x="T2" y="T3"/>
                  </a:cxn>
                  <a:cxn ang="T12">
                    <a:pos x="T4" y="T5"/>
                  </a:cxn>
                  <a:cxn ang="T13">
                    <a:pos x="T6" y="T7"/>
                  </a:cxn>
                  <a:cxn ang="T14">
                    <a:pos x="T8" y="T9"/>
                  </a:cxn>
                </a:cxnLst>
                <a:rect l="T15" t="T16" r="T17" b="T18"/>
                <a:pathLst>
                  <a:path w="482" h="81">
                    <a:moveTo>
                      <a:pt x="479" y="78"/>
                    </a:moveTo>
                    <a:lnTo>
                      <a:pt x="482" y="81"/>
                    </a:lnTo>
                    <a:lnTo>
                      <a:pt x="2" y="3"/>
                    </a:lnTo>
                    <a:lnTo>
                      <a:pt x="0" y="0"/>
                    </a:lnTo>
                    <a:lnTo>
                      <a:pt x="479" y="78"/>
                    </a:lnTo>
                    <a:close/>
                  </a:path>
                </a:pathLst>
              </a:custGeom>
              <a:solidFill>
                <a:srgbClr val="D5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96" name="Freeform 2184"/>
              <p:cNvSpPr>
                <a:spLocks/>
              </p:cNvSpPr>
              <p:nvPr/>
            </p:nvSpPr>
            <p:spPr bwMode="auto">
              <a:xfrm>
                <a:off x="1663" y="1440"/>
                <a:ext cx="241" cy="40"/>
              </a:xfrm>
              <a:custGeom>
                <a:avLst/>
                <a:gdLst>
                  <a:gd name="T0" fmla="*/ 1 w 482"/>
                  <a:gd name="T1" fmla="*/ 0 h 81"/>
                  <a:gd name="T2" fmla="*/ 1 w 482"/>
                  <a:gd name="T3" fmla="*/ 0 h 81"/>
                  <a:gd name="T4" fmla="*/ 1 w 482"/>
                  <a:gd name="T5" fmla="*/ 0 h 81"/>
                  <a:gd name="T6" fmla="*/ 0 w 482"/>
                  <a:gd name="T7" fmla="*/ 0 h 81"/>
                  <a:gd name="T8" fmla="*/ 1 w 482"/>
                  <a:gd name="T9" fmla="*/ 0 h 81"/>
                  <a:gd name="T10" fmla="*/ 0 60000 65536"/>
                  <a:gd name="T11" fmla="*/ 0 60000 65536"/>
                  <a:gd name="T12" fmla="*/ 0 60000 65536"/>
                  <a:gd name="T13" fmla="*/ 0 60000 65536"/>
                  <a:gd name="T14" fmla="*/ 0 60000 65536"/>
                  <a:gd name="T15" fmla="*/ 0 w 482"/>
                  <a:gd name="T16" fmla="*/ 0 h 81"/>
                  <a:gd name="T17" fmla="*/ 482 w 482"/>
                  <a:gd name="T18" fmla="*/ 81 h 81"/>
                </a:gdLst>
                <a:ahLst/>
                <a:cxnLst>
                  <a:cxn ang="T10">
                    <a:pos x="T0" y="T1"/>
                  </a:cxn>
                  <a:cxn ang="T11">
                    <a:pos x="T2" y="T3"/>
                  </a:cxn>
                  <a:cxn ang="T12">
                    <a:pos x="T4" y="T5"/>
                  </a:cxn>
                  <a:cxn ang="T13">
                    <a:pos x="T6" y="T7"/>
                  </a:cxn>
                  <a:cxn ang="T14">
                    <a:pos x="T8" y="T9"/>
                  </a:cxn>
                </a:cxnLst>
                <a:rect l="T15" t="T16" r="T17" b="T18"/>
                <a:pathLst>
                  <a:path w="482" h="81">
                    <a:moveTo>
                      <a:pt x="480" y="78"/>
                    </a:moveTo>
                    <a:lnTo>
                      <a:pt x="482" y="81"/>
                    </a:lnTo>
                    <a:lnTo>
                      <a:pt x="2" y="2"/>
                    </a:lnTo>
                    <a:lnTo>
                      <a:pt x="0" y="0"/>
                    </a:lnTo>
                    <a:lnTo>
                      <a:pt x="480" y="78"/>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97" name="Freeform 2185"/>
              <p:cNvSpPr>
                <a:spLocks/>
              </p:cNvSpPr>
              <p:nvPr/>
            </p:nvSpPr>
            <p:spPr bwMode="auto">
              <a:xfrm>
                <a:off x="1664" y="1440"/>
                <a:ext cx="243" cy="44"/>
              </a:xfrm>
              <a:custGeom>
                <a:avLst/>
                <a:gdLst>
                  <a:gd name="T0" fmla="*/ 1 w 485"/>
                  <a:gd name="T1" fmla="*/ 1 h 88"/>
                  <a:gd name="T2" fmla="*/ 1 w 485"/>
                  <a:gd name="T3" fmla="*/ 1 h 88"/>
                  <a:gd name="T4" fmla="*/ 1 w 485"/>
                  <a:gd name="T5" fmla="*/ 1 h 88"/>
                  <a:gd name="T6" fmla="*/ 0 w 485"/>
                  <a:gd name="T7" fmla="*/ 0 h 88"/>
                  <a:gd name="T8" fmla="*/ 1 w 485"/>
                  <a:gd name="T9" fmla="*/ 1 h 88"/>
                  <a:gd name="T10" fmla="*/ 0 60000 65536"/>
                  <a:gd name="T11" fmla="*/ 0 60000 65536"/>
                  <a:gd name="T12" fmla="*/ 0 60000 65536"/>
                  <a:gd name="T13" fmla="*/ 0 60000 65536"/>
                  <a:gd name="T14" fmla="*/ 0 60000 65536"/>
                  <a:gd name="T15" fmla="*/ 0 w 485"/>
                  <a:gd name="T16" fmla="*/ 0 h 88"/>
                  <a:gd name="T17" fmla="*/ 485 w 485"/>
                  <a:gd name="T18" fmla="*/ 88 h 88"/>
                </a:gdLst>
                <a:ahLst/>
                <a:cxnLst>
                  <a:cxn ang="T10">
                    <a:pos x="T0" y="T1"/>
                  </a:cxn>
                  <a:cxn ang="T11">
                    <a:pos x="T2" y="T3"/>
                  </a:cxn>
                  <a:cxn ang="T12">
                    <a:pos x="T4" y="T5"/>
                  </a:cxn>
                  <a:cxn ang="T13">
                    <a:pos x="T6" y="T7"/>
                  </a:cxn>
                  <a:cxn ang="T14">
                    <a:pos x="T8" y="T9"/>
                  </a:cxn>
                </a:cxnLst>
                <a:rect l="T15" t="T16" r="T17" b="T18"/>
                <a:pathLst>
                  <a:path w="485" h="88">
                    <a:moveTo>
                      <a:pt x="480" y="79"/>
                    </a:moveTo>
                    <a:lnTo>
                      <a:pt x="485" y="88"/>
                    </a:lnTo>
                    <a:lnTo>
                      <a:pt x="6" y="8"/>
                    </a:lnTo>
                    <a:lnTo>
                      <a:pt x="0" y="0"/>
                    </a:lnTo>
                    <a:lnTo>
                      <a:pt x="480" y="79"/>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98" name="Freeform 2186"/>
              <p:cNvSpPr>
                <a:spLocks/>
              </p:cNvSpPr>
              <p:nvPr/>
            </p:nvSpPr>
            <p:spPr bwMode="auto">
              <a:xfrm>
                <a:off x="1664" y="1440"/>
                <a:ext cx="241" cy="42"/>
              </a:xfrm>
              <a:custGeom>
                <a:avLst/>
                <a:gdLst>
                  <a:gd name="T0" fmla="*/ 1 w 481"/>
                  <a:gd name="T1" fmla="*/ 1 h 83"/>
                  <a:gd name="T2" fmla="*/ 1 w 481"/>
                  <a:gd name="T3" fmla="*/ 1 h 83"/>
                  <a:gd name="T4" fmla="*/ 1 w 481"/>
                  <a:gd name="T5" fmla="*/ 1 h 83"/>
                  <a:gd name="T6" fmla="*/ 0 w 481"/>
                  <a:gd name="T7" fmla="*/ 0 h 83"/>
                  <a:gd name="T8" fmla="*/ 1 w 481"/>
                  <a:gd name="T9" fmla="*/ 1 h 83"/>
                  <a:gd name="T10" fmla="*/ 0 60000 65536"/>
                  <a:gd name="T11" fmla="*/ 0 60000 65536"/>
                  <a:gd name="T12" fmla="*/ 0 60000 65536"/>
                  <a:gd name="T13" fmla="*/ 0 60000 65536"/>
                  <a:gd name="T14" fmla="*/ 0 60000 65536"/>
                  <a:gd name="T15" fmla="*/ 0 w 481"/>
                  <a:gd name="T16" fmla="*/ 0 h 83"/>
                  <a:gd name="T17" fmla="*/ 481 w 481"/>
                  <a:gd name="T18" fmla="*/ 83 h 83"/>
                </a:gdLst>
                <a:ahLst/>
                <a:cxnLst>
                  <a:cxn ang="T10">
                    <a:pos x="T0" y="T1"/>
                  </a:cxn>
                  <a:cxn ang="T11">
                    <a:pos x="T2" y="T3"/>
                  </a:cxn>
                  <a:cxn ang="T12">
                    <a:pos x="T4" y="T5"/>
                  </a:cxn>
                  <a:cxn ang="T13">
                    <a:pos x="T6" y="T7"/>
                  </a:cxn>
                  <a:cxn ang="T14">
                    <a:pos x="T8" y="T9"/>
                  </a:cxn>
                </a:cxnLst>
                <a:rect l="T15" t="T16" r="T17" b="T18"/>
                <a:pathLst>
                  <a:path w="481" h="83">
                    <a:moveTo>
                      <a:pt x="480" y="79"/>
                    </a:moveTo>
                    <a:lnTo>
                      <a:pt x="481" y="83"/>
                    </a:lnTo>
                    <a:lnTo>
                      <a:pt x="3" y="3"/>
                    </a:lnTo>
                    <a:lnTo>
                      <a:pt x="0" y="0"/>
                    </a:lnTo>
                    <a:lnTo>
                      <a:pt x="480" y="79"/>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99" name="Freeform 2187"/>
              <p:cNvSpPr>
                <a:spLocks/>
              </p:cNvSpPr>
              <p:nvPr/>
            </p:nvSpPr>
            <p:spPr bwMode="auto">
              <a:xfrm>
                <a:off x="1666" y="1442"/>
                <a:ext cx="240" cy="41"/>
              </a:xfrm>
              <a:custGeom>
                <a:avLst/>
                <a:gdLst>
                  <a:gd name="T0" fmla="*/ 1 w 480"/>
                  <a:gd name="T1" fmla="*/ 1 h 81"/>
                  <a:gd name="T2" fmla="*/ 1 w 480"/>
                  <a:gd name="T3" fmla="*/ 1 h 81"/>
                  <a:gd name="T4" fmla="*/ 1 w 480"/>
                  <a:gd name="T5" fmla="*/ 1 h 81"/>
                  <a:gd name="T6" fmla="*/ 0 w 480"/>
                  <a:gd name="T7" fmla="*/ 0 h 81"/>
                  <a:gd name="T8" fmla="*/ 1 w 480"/>
                  <a:gd name="T9" fmla="*/ 1 h 81"/>
                  <a:gd name="T10" fmla="*/ 0 60000 65536"/>
                  <a:gd name="T11" fmla="*/ 0 60000 65536"/>
                  <a:gd name="T12" fmla="*/ 0 60000 65536"/>
                  <a:gd name="T13" fmla="*/ 0 60000 65536"/>
                  <a:gd name="T14" fmla="*/ 0 60000 65536"/>
                  <a:gd name="T15" fmla="*/ 0 w 480"/>
                  <a:gd name="T16" fmla="*/ 0 h 81"/>
                  <a:gd name="T17" fmla="*/ 480 w 480"/>
                  <a:gd name="T18" fmla="*/ 81 h 81"/>
                </a:gdLst>
                <a:ahLst/>
                <a:cxnLst>
                  <a:cxn ang="T10">
                    <a:pos x="T0" y="T1"/>
                  </a:cxn>
                  <a:cxn ang="T11">
                    <a:pos x="T2" y="T3"/>
                  </a:cxn>
                  <a:cxn ang="T12">
                    <a:pos x="T4" y="T5"/>
                  </a:cxn>
                  <a:cxn ang="T13">
                    <a:pos x="T6" y="T7"/>
                  </a:cxn>
                  <a:cxn ang="T14">
                    <a:pos x="T8" y="T9"/>
                  </a:cxn>
                </a:cxnLst>
                <a:rect l="T15" t="T16" r="T17" b="T18"/>
                <a:pathLst>
                  <a:path w="480" h="81">
                    <a:moveTo>
                      <a:pt x="478" y="80"/>
                    </a:moveTo>
                    <a:lnTo>
                      <a:pt x="480" y="81"/>
                    </a:lnTo>
                    <a:lnTo>
                      <a:pt x="2" y="3"/>
                    </a:lnTo>
                    <a:lnTo>
                      <a:pt x="0" y="0"/>
                    </a:lnTo>
                    <a:lnTo>
                      <a:pt x="478" y="80"/>
                    </a:lnTo>
                    <a:close/>
                  </a:path>
                </a:pathLst>
              </a:custGeom>
              <a:solidFill>
                <a:srgbClr val="CE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00" name="Freeform 2188"/>
              <p:cNvSpPr>
                <a:spLocks/>
              </p:cNvSpPr>
              <p:nvPr/>
            </p:nvSpPr>
            <p:spPr bwMode="auto">
              <a:xfrm>
                <a:off x="1667" y="1444"/>
                <a:ext cx="240" cy="40"/>
              </a:xfrm>
              <a:custGeom>
                <a:avLst/>
                <a:gdLst>
                  <a:gd name="T0" fmla="*/ 1 w 480"/>
                  <a:gd name="T1" fmla="*/ 0 h 82"/>
                  <a:gd name="T2" fmla="*/ 1 w 480"/>
                  <a:gd name="T3" fmla="*/ 0 h 82"/>
                  <a:gd name="T4" fmla="*/ 1 w 480"/>
                  <a:gd name="T5" fmla="*/ 0 h 82"/>
                  <a:gd name="T6" fmla="*/ 0 w 480"/>
                  <a:gd name="T7" fmla="*/ 0 h 82"/>
                  <a:gd name="T8" fmla="*/ 1 w 480"/>
                  <a:gd name="T9" fmla="*/ 0 h 82"/>
                  <a:gd name="T10" fmla="*/ 0 60000 65536"/>
                  <a:gd name="T11" fmla="*/ 0 60000 65536"/>
                  <a:gd name="T12" fmla="*/ 0 60000 65536"/>
                  <a:gd name="T13" fmla="*/ 0 60000 65536"/>
                  <a:gd name="T14" fmla="*/ 0 60000 65536"/>
                  <a:gd name="T15" fmla="*/ 0 w 480"/>
                  <a:gd name="T16" fmla="*/ 0 h 82"/>
                  <a:gd name="T17" fmla="*/ 480 w 480"/>
                  <a:gd name="T18" fmla="*/ 82 h 82"/>
                </a:gdLst>
                <a:ahLst/>
                <a:cxnLst>
                  <a:cxn ang="T10">
                    <a:pos x="T0" y="T1"/>
                  </a:cxn>
                  <a:cxn ang="T11">
                    <a:pos x="T2" y="T3"/>
                  </a:cxn>
                  <a:cxn ang="T12">
                    <a:pos x="T4" y="T5"/>
                  </a:cxn>
                  <a:cxn ang="T13">
                    <a:pos x="T6" y="T7"/>
                  </a:cxn>
                  <a:cxn ang="T14">
                    <a:pos x="T8" y="T9"/>
                  </a:cxn>
                </a:cxnLst>
                <a:rect l="T15" t="T16" r="T17" b="T18"/>
                <a:pathLst>
                  <a:path w="480" h="82">
                    <a:moveTo>
                      <a:pt x="478" y="78"/>
                    </a:moveTo>
                    <a:lnTo>
                      <a:pt x="480" y="82"/>
                    </a:lnTo>
                    <a:lnTo>
                      <a:pt x="1" y="2"/>
                    </a:lnTo>
                    <a:lnTo>
                      <a:pt x="0" y="0"/>
                    </a:lnTo>
                    <a:lnTo>
                      <a:pt x="478" y="78"/>
                    </a:ln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01" name="Freeform 2189"/>
              <p:cNvSpPr>
                <a:spLocks/>
              </p:cNvSpPr>
              <p:nvPr/>
            </p:nvSpPr>
            <p:spPr bwMode="auto">
              <a:xfrm>
                <a:off x="1668" y="1445"/>
                <a:ext cx="242" cy="43"/>
              </a:xfrm>
              <a:custGeom>
                <a:avLst/>
                <a:gdLst>
                  <a:gd name="T0" fmla="*/ 0 w 485"/>
                  <a:gd name="T1" fmla="*/ 1 h 86"/>
                  <a:gd name="T2" fmla="*/ 0 w 485"/>
                  <a:gd name="T3" fmla="*/ 1 h 86"/>
                  <a:gd name="T4" fmla="*/ 0 w 485"/>
                  <a:gd name="T5" fmla="*/ 1 h 86"/>
                  <a:gd name="T6" fmla="*/ 0 w 485"/>
                  <a:gd name="T7" fmla="*/ 0 h 86"/>
                  <a:gd name="T8" fmla="*/ 0 w 485"/>
                  <a:gd name="T9" fmla="*/ 1 h 86"/>
                  <a:gd name="T10" fmla="*/ 0 60000 65536"/>
                  <a:gd name="T11" fmla="*/ 0 60000 65536"/>
                  <a:gd name="T12" fmla="*/ 0 60000 65536"/>
                  <a:gd name="T13" fmla="*/ 0 60000 65536"/>
                  <a:gd name="T14" fmla="*/ 0 60000 65536"/>
                  <a:gd name="T15" fmla="*/ 0 w 485"/>
                  <a:gd name="T16" fmla="*/ 0 h 86"/>
                  <a:gd name="T17" fmla="*/ 485 w 485"/>
                  <a:gd name="T18" fmla="*/ 86 h 86"/>
                </a:gdLst>
                <a:ahLst/>
                <a:cxnLst>
                  <a:cxn ang="T10">
                    <a:pos x="T0" y="T1"/>
                  </a:cxn>
                  <a:cxn ang="T11">
                    <a:pos x="T2" y="T3"/>
                  </a:cxn>
                  <a:cxn ang="T12">
                    <a:pos x="T4" y="T5"/>
                  </a:cxn>
                  <a:cxn ang="T13">
                    <a:pos x="T6" y="T7"/>
                  </a:cxn>
                  <a:cxn ang="T14">
                    <a:pos x="T8" y="T9"/>
                  </a:cxn>
                </a:cxnLst>
                <a:rect l="T15" t="T16" r="T17" b="T18"/>
                <a:pathLst>
                  <a:path w="485" h="86">
                    <a:moveTo>
                      <a:pt x="479" y="80"/>
                    </a:moveTo>
                    <a:lnTo>
                      <a:pt x="485" y="86"/>
                    </a:lnTo>
                    <a:lnTo>
                      <a:pt x="7" y="7"/>
                    </a:lnTo>
                    <a:lnTo>
                      <a:pt x="0" y="0"/>
                    </a:lnTo>
                    <a:lnTo>
                      <a:pt x="479" y="80"/>
                    </a:lnTo>
                    <a:close/>
                  </a:path>
                </a:pathLst>
              </a:custGeom>
              <a:solidFill>
                <a:srgbClr val="CA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02" name="Freeform 2190"/>
              <p:cNvSpPr>
                <a:spLocks/>
              </p:cNvSpPr>
              <p:nvPr/>
            </p:nvSpPr>
            <p:spPr bwMode="auto">
              <a:xfrm>
                <a:off x="1668" y="1445"/>
                <a:ext cx="241" cy="41"/>
              </a:xfrm>
              <a:custGeom>
                <a:avLst/>
                <a:gdLst>
                  <a:gd name="T0" fmla="*/ 1 w 482"/>
                  <a:gd name="T1" fmla="*/ 0 h 83"/>
                  <a:gd name="T2" fmla="*/ 1 w 482"/>
                  <a:gd name="T3" fmla="*/ 0 h 83"/>
                  <a:gd name="T4" fmla="*/ 1 w 482"/>
                  <a:gd name="T5" fmla="*/ 0 h 83"/>
                  <a:gd name="T6" fmla="*/ 0 w 482"/>
                  <a:gd name="T7" fmla="*/ 0 h 83"/>
                  <a:gd name="T8" fmla="*/ 1 w 482"/>
                  <a:gd name="T9" fmla="*/ 0 h 83"/>
                  <a:gd name="T10" fmla="*/ 0 60000 65536"/>
                  <a:gd name="T11" fmla="*/ 0 60000 65536"/>
                  <a:gd name="T12" fmla="*/ 0 60000 65536"/>
                  <a:gd name="T13" fmla="*/ 0 60000 65536"/>
                  <a:gd name="T14" fmla="*/ 0 60000 65536"/>
                  <a:gd name="T15" fmla="*/ 0 w 482"/>
                  <a:gd name="T16" fmla="*/ 0 h 83"/>
                  <a:gd name="T17" fmla="*/ 482 w 482"/>
                  <a:gd name="T18" fmla="*/ 83 h 83"/>
                </a:gdLst>
                <a:ahLst/>
                <a:cxnLst>
                  <a:cxn ang="T10">
                    <a:pos x="T0" y="T1"/>
                  </a:cxn>
                  <a:cxn ang="T11">
                    <a:pos x="T2" y="T3"/>
                  </a:cxn>
                  <a:cxn ang="T12">
                    <a:pos x="T4" y="T5"/>
                  </a:cxn>
                  <a:cxn ang="T13">
                    <a:pos x="T6" y="T7"/>
                  </a:cxn>
                  <a:cxn ang="T14">
                    <a:pos x="T8" y="T9"/>
                  </a:cxn>
                </a:cxnLst>
                <a:rect l="T15" t="T16" r="T17" b="T18"/>
                <a:pathLst>
                  <a:path w="482" h="83">
                    <a:moveTo>
                      <a:pt x="479" y="80"/>
                    </a:moveTo>
                    <a:lnTo>
                      <a:pt x="482" y="83"/>
                    </a:lnTo>
                    <a:lnTo>
                      <a:pt x="4" y="3"/>
                    </a:lnTo>
                    <a:lnTo>
                      <a:pt x="0" y="0"/>
                    </a:lnTo>
                    <a:lnTo>
                      <a:pt x="479" y="80"/>
                    </a:lnTo>
                    <a:close/>
                  </a:path>
                </a:pathLst>
              </a:custGeom>
              <a:solidFill>
                <a:srgbClr val="CA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03" name="Freeform 2191"/>
              <p:cNvSpPr>
                <a:spLocks/>
              </p:cNvSpPr>
              <p:nvPr/>
            </p:nvSpPr>
            <p:spPr bwMode="auto">
              <a:xfrm>
                <a:off x="1669" y="1446"/>
                <a:ext cx="241" cy="42"/>
              </a:xfrm>
              <a:custGeom>
                <a:avLst/>
                <a:gdLst>
                  <a:gd name="T0" fmla="*/ 1 w 481"/>
                  <a:gd name="T1" fmla="*/ 1 h 83"/>
                  <a:gd name="T2" fmla="*/ 1 w 481"/>
                  <a:gd name="T3" fmla="*/ 1 h 83"/>
                  <a:gd name="T4" fmla="*/ 1 w 481"/>
                  <a:gd name="T5" fmla="*/ 1 h 83"/>
                  <a:gd name="T6" fmla="*/ 0 w 481"/>
                  <a:gd name="T7" fmla="*/ 0 h 83"/>
                  <a:gd name="T8" fmla="*/ 1 w 481"/>
                  <a:gd name="T9" fmla="*/ 1 h 83"/>
                  <a:gd name="T10" fmla="*/ 0 60000 65536"/>
                  <a:gd name="T11" fmla="*/ 0 60000 65536"/>
                  <a:gd name="T12" fmla="*/ 0 60000 65536"/>
                  <a:gd name="T13" fmla="*/ 0 60000 65536"/>
                  <a:gd name="T14" fmla="*/ 0 60000 65536"/>
                  <a:gd name="T15" fmla="*/ 0 w 481"/>
                  <a:gd name="T16" fmla="*/ 0 h 83"/>
                  <a:gd name="T17" fmla="*/ 481 w 481"/>
                  <a:gd name="T18" fmla="*/ 83 h 83"/>
                </a:gdLst>
                <a:ahLst/>
                <a:cxnLst>
                  <a:cxn ang="T10">
                    <a:pos x="T0" y="T1"/>
                  </a:cxn>
                  <a:cxn ang="T11">
                    <a:pos x="T2" y="T3"/>
                  </a:cxn>
                  <a:cxn ang="T12">
                    <a:pos x="T4" y="T5"/>
                  </a:cxn>
                  <a:cxn ang="T13">
                    <a:pos x="T6" y="T7"/>
                  </a:cxn>
                  <a:cxn ang="T14">
                    <a:pos x="T8" y="T9"/>
                  </a:cxn>
                </a:cxnLst>
                <a:rect l="T15" t="T16" r="T17" b="T18"/>
                <a:pathLst>
                  <a:path w="481" h="83">
                    <a:moveTo>
                      <a:pt x="478" y="80"/>
                    </a:moveTo>
                    <a:lnTo>
                      <a:pt x="481" y="83"/>
                    </a:lnTo>
                    <a:lnTo>
                      <a:pt x="3" y="4"/>
                    </a:lnTo>
                    <a:lnTo>
                      <a:pt x="0" y="0"/>
                    </a:lnTo>
                    <a:lnTo>
                      <a:pt x="478" y="80"/>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04" name="Freeform 2192"/>
              <p:cNvSpPr>
                <a:spLocks/>
              </p:cNvSpPr>
              <p:nvPr/>
            </p:nvSpPr>
            <p:spPr bwMode="auto">
              <a:xfrm>
                <a:off x="1671" y="1448"/>
                <a:ext cx="243" cy="43"/>
              </a:xfrm>
              <a:custGeom>
                <a:avLst/>
                <a:gdLst>
                  <a:gd name="T0" fmla="*/ 1 w 485"/>
                  <a:gd name="T1" fmla="*/ 1 h 86"/>
                  <a:gd name="T2" fmla="*/ 1 w 485"/>
                  <a:gd name="T3" fmla="*/ 1 h 86"/>
                  <a:gd name="T4" fmla="*/ 1 w 485"/>
                  <a:gd name="T5" fmla="*/ 1 h 86"/>
                  <a:gd name="T6" fmla="*/ 0 w 485"/>
                  <a:gd name="T7" fmla="*/ 0 h 86"/>
                  <a:gd name="T8" fmla="*/ 1 w 485"/>
                  <a:gd name="T9" fmla="*/ 1 h 86"/>
                  <a:gd name="T10" fmla="*/ 0 60000 65536"/>
                  <a:gd name="T11" fmla="*/ 0 60000 65536"/>
                  <a:gd name="T12" fmla="*/ 0 60000 65536"/>
                  <a:gd name="T13" fmla="*/ 0 60000 65536"/>
                  <a:gd name="T14" fmla="*/ 0 60000 65536"/>
                  <a:gd name="T15" fmla="*/ 0 w 485"/>
                  <a:gd name="T16" fmla="*/ 0 h 86"/>
                  <a:gd name="T17" fmla="*/ 485 w 485"/>
                  <a:gd name="T18" fmla="*/ 86 h 86"/>
                </a:gdLst>
                <a:ahLst/>
                <a:cxnLst>
                  <a:cxn ang="T10">
                    <a:pos x="T0" y="T1"/>
                  </a:cxn>
                  <a:cxn ang="T11">
                    <a:pos x="T2" y="T3"/>
                  </a:cxn>
                  <a:cxn ang="T12">
                    <a:pos x="T4" y="T5"/>
                  </a:cxn>
                  <a:cxn ang="T13">
                    <a:pos x="T6" y="T7"/>
                  </a:cxn>
                  <a:cxn ang="T14">
                    <a:pos x="T8" y="T9"/>
                  </a:cxn>
                </a:cxnLst>
                <a:rect l="T15" t="T16" r="T17" b="T18"/>
                <a:pathLst>
                  <a:path w="485" h="86">
                    <a:moveTo>
                      <a:pt x="478" y="79"/>
                    </a:moveTo>
                    <a:lnTo>
                      <a:pt x="485" y="86"/>
                    </a:lnTo>
                    <a:lnTo>
                      <a:pt x="7" y="6"/>
                    </a:lnTo>
                    <a:lnTo>
                      <a:pt x="0" y="0"/>
                    </a:lnTo>
                    <a:lnTo>
                      <a:pt x="478" y="79"/>
                    </a:lnTo>
                    <a:close/>
                  </a:path>
                </a:pathLst>
              </a:custGeom>
              <a:solidFill>
                <a:srgbClr val="C1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05" name="Freeform 2193"/>
              <p:cNvSpPr>
                <a:spLocks/>
              </p:cNvSpPr>
              <p:nvPr/>
            </p:nvSpPr>
            <p:spPr bwMode="auto">
              <a:xfrm>
                <a:off x="1671" y="1448"/>
                <a:ext cx="241" cy="41"/>
              </a:xfrm>
              <a:custGeom>
                <a:avLst/>
                <a:gdLst>
                  <a:gd name="T0" fmla="*/ 1 w 482"/>
                  <a:gd name="T1" fmla="*/ 0 h 83"/>
                  <a:gd name="T2" fmla="*/ 1 w 482"/>
                  <a:gd name="T3" fmla="*/ 0 h 83"/>
                  <a:gd name="T4" fmla="*/ 1 w 482"/>
                  <a:gd name="T5" fmla="*/ 0 h 83"/>
                  <a:gd name="T6" fmla="*/ 0 w 482"/>
                  <a:gd name="T7" fmla="*/ 0 h 83"/>
                  <a:gd name="T8" fmla="*/ 1 w 482"/>
                  <a:gd name="T9" fmla="*/ 0 h 83"/>
                  <a:gd name="T10" fmla="*/ 0 60000 65536"/>
                  <a:gd name="T11" fmla="*/ 0 60000 65536"/>
                  <a:gd name="T12" fmla="*/ 0 60000 65536"/>
                  <a:gd name="T13" fmla="*/ 0 60000 65536"/>
                  <a:gd name="T14" fmla="*/ 0 60000 65536"/>
                  <a:gd name="T15" fmla="*/ 0 w 482"/>
                  <a:gd name="T16" fmla="*/ 0 h 83"/>
                  <a:gd name="T17" fmla="*/ 482 w 482"/>
                  <a:gd name="T18" fmla="*/ 83 h 83"/>
                </a:gdLst>
                <a:ahLst/>
                <a:cxnLst>
                  <a:cxn ang="T10">
                    <a:pos x="T0" y="T1"/>
                  </a:cxn>
                  <a:cxn ang="T11">
                    <a:pos x="T2" y="T3"/>
                  </a:cxn>
                  <a:cxn ang="T12">
                    <a:pos x="T4" y="T5"/>
                  </a:cxn>
                  <a:cxn ang="T13">
                    <a:pos x="T6" y="T7"/>
                  </a:cxn>
                  <a:cxn ang="T14">
                    <a:pos x="T8" y="T9"/>
                  </a:cxn>
                </a:cxnLst>
                <a:rect l="T15" t="T16" r="T17" b="T18"/>
                <a:pathLst>
                  <a:path w="482" h="83">
                    <a:moveTo>
                      <a:pt x="478" y="79"/>
                    </a:moveTo>
                    <a:lnTo>
                      <a:pt x="482" y="83"/>
                    </a:lnTo>
                    <a:lnTo>
                      <a:pt x="3" y="3"/>
                    </a:lnTo>
                    <a:lnTo>
                      <a:pt x="0" y="0"/>
                    </a:lnTo>
                    <a:lnTo>
                      <a:pt x="478" y="79"/>
                    </a:lnTo>
                    <a:close/>
                  </a:path>
                </a:pathLst>
              </a:custGeom>
              <a:solidFill>
                <a:srgbClr val="C1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06" name="Freeform 2194"/>
              <p:cNvSpPr>
                <a:spLocks/>
              </p:cNvSpPr>
              <p:nvPr/>
            </p:nvSpPr>
            <p:spPr bwMode="auto">
              <a:xfrm>
                <a:off x="1673" y="1449"/>
                <a:ext cx="241" cy="42"/>
              </a:xfrm>
              <a:custGeom>
                <a:avLst/>
                <a:gdLst>
                  <a:gd name="T0" fmla="*/ 1 w 482"/>
                  <a:gd name="T1" fmla="*/ 1 h 83"/>
                  <a:gd name="T2" fmla="*/ 1 w 482"/>
                  <a:gd name="T3" fmla="*/ 1 h 83"/>
                  <a:gd name="T4" fmla="*/ 1 w 482"/>
                  <a:gd name="T5" fmla="*/ 1 h 83"/>
                  <a:gd name="T6" fmla="*/ 0 w 482"/>
                  <a:gd name="T7" fmla="*/ 0 h 83"/>
                  <a:gd name="T8" fmla="*/ 1 w 482"/>
                  <a:gd name="T9" fmla="*/ 1 h 83"/>
                  <a:gd name="T10" fmla="*/ 0 60000 65536"/>
                  <a:gd name="T11" fmla="*/ 0 60000 65536"/>
                  <a:gd name="T12" fmla="*/ 0 60000 65536"/>
                  <a:gd name="T13" fmla="*/ 0 60000 65536"/>
                  <a:gd name="T14" fmla="*/ 0 60000 65536"/>
                  <a:gd name="T15" fmla="*/ 0 w 482"/>
                  <a:gd name="T16" fmla="*/ 0 h 83"/>
                  <a:gd name="T17" fmla="*/ 482 w 482"/>
                  <a:gd name="T18" fmla="*/ 83 h 83"/>
                </a:gdLst>
                <a:ahLst/>
                <a:cxnLst>
                  <a:cxn ang="T10">
                    <a:pos x="T0" y="T1"/>
                  </a:cxn>
                  <a:cxn ang="T11">
                    <a:pos x="T2" y="T3"/>
                  </a:cxn>
                  <a:cxn ang="T12">
                    <a:pos x="T4" y="T5"/>
                  </a:cxn>
                  <a:cxn ang="T13">
                    <a:pos x="T6" y="T7"/>
                  </a:cxn>
                  <a:cxn ang="T14">
                    <a:pos x="T8" y="T9"/>
                  </a:cxn>
                </a:cxnLst>
                <a:rect l="T15" t="T16" r="T17" b="T18"/>
                <a:pathLst>
                  <a:path w="482" h="83">
                    <a:moveTo>
                      <a:pt x="479" y="80"/>
                    </a:moveTo>
                    <a:lnTo>
                      <a:pt x="482" y="83"/>
                    </a:lnTo>
                    <a:lnTo>
                      <a:pt x="4" y="3"/>
                    </a:lnTo>
                    <a:lnTo>
                      <a:pt x="0" y="0"/>
                    </a:lnTo>
                    <a:lnTo>
                      <a:pt x="479" y="80"/>
                    </a:lnTo>
                    <a:close/>
                  </a:path>
                </a:pathLst>
              </a:custGeom>
              <a:solidFill>
                <a:srgbClr val="BD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07" name="Freeform 2195"/>
              <p:cNvSpPr>
                <a:spLocks/>
              </p:cNvSpPr>
              <p:nvPr/>
            </p:nvSpPr>
            <p:spPr bwMode="auto">
              <a:xfrm>
                <a:off x="1674" y="1451"/>
                <a:ext cx="243" cy="43"/>
              </a:xfrm>
              <a:custGeom>
                <a:avLst/>
                <a:gdLst>
                  <a:gd name="T0" fmla="*/ 1 w 485"/>
                  <a:gd name="T1" fmla="*/ 0 h 87"/>
                  <a:gd name="T2" fmla="*/ 1 w 485"/>
                  <a:gd name="T3" fmla="*/ 0 h 87"/>
                  <a:gd name="T4" fmla="*/ 1 w 485"/>
                  <a:gd name="T5" fmla="*/ 0 h 87"/>
                  <a:gd name="T6" fmla="*/ 0 w 485"/>
                  <a:gd name="T7" fmla="*/ 0 h 87"/>
                  <a:gd name="T8" fmla="*/ 1 w 485"/>
                  <a:gd name="T9" fmla="*/ 0 h 87"/>
                  <a:gd name="T10" fmla="*/ 0 60000 65536"/>
                  <a:gd name="T11" fmla="*/ 0 60000 65536"/>
                  <a:gd name="T12" fmla="*/ 0 60000 65536"/>
                  <a:gd name="T13" fmla="*/ 0 60000 65536"/>
                  <a:gd name="T14" fmla="*/ 0 60000 65536"/>
                  <a:gd name="T15" fmla="*/ 0 w 485"/>
                  <a:gd name="T16" fmla="*/ 0 h 87"/>
                  <a:gd name="T17" fmla="*/ 485 w 485"/>
                  <a:gd name="T18" fmla="*/ 87 h 87"/>
                </a:gdLst>
                <a:ahLst/>
                <a:cxnLst>
                  <a:cxn ang="T10">
                    <a:pos x="T0" y="T1"/>
                  </a:cxn>
                  <a:cxn ang="T11">
                    <a:pos x="T2" y="T3"/>
                  </a:cxn>
                  <a:cxn ang="T12">
                    <a:pos x="T4" y="T5"/>
                  </a:cxn>
                  <a:cxn ang="T13">
                    <a:pos x="T6" y="T7"/>
                  </a:cxn>
                  <a:cxn ang="T14">
                    <a:pos x="T8" y="T9"/>
                  </a:cxn>
                </a:cxnLst>
                <a:rect l="T15" t="T16" r="T17" b="T18"/>
                <a:pathLst>
                  <a:path w="485" h="87">
                    <a:moveTo>
                      <a:pt x="478" y="80"/>
                    </a:moveTo>
                    <a:lnTo>
                      <a:pt x="485" y="87"/>
                    </a:lnTo>
                    <a:lnTo>
                      <a:pt x="6" y="5"/>
                    </a:lnTo>
                    <a:lnTo>
                      <a:pt x="0" y="0"/>
                    </a:lnTo>
                    <a:lnTo>
                      <a:pt x="478" y="80"/>
                    </a:lnTo>
                    <a:close/>
                  </a:path>
                </a:pathLst>
              </a:custGeom>
              <a:solidFill>
                <a:srgbClr val="B9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08" name="Freeform 2196"/>
              <p:cNvSpPr>
                <a:spLocks/>
              </p:cNvSpPr>
              <p:nvPr/>
            </p:nvSpPr>
            <p:spPr bwMode="auto">
              <a:xfrm>
                <a:off x="1678" y="1454"/>
                <a:ext cx="243" cy="42"/>
              </a:xfrm>
              <a:custGeom>
                <a:avLst/>
                <a:gdLst>
                  <a:gd name="T0" fmla="*/ 0 w 487"/>
                  <a:gd name="T1" fmla="*/ 0 h 85"/>
                  <a:gd name="T2" fmla="*/ 0 w 487"/>
                  <a:gd name="T3" fmla="*/ 0 h 85"/>
                  <a:gd name="T4" fmla="*/ 0 w 487"/>
                  <a:gd name="T5" fmla="*/ 0 h 85"/>
                  <a:gd name="T6" fmla="*/ 0 w 487"/>
                  <a:gd name="T7" fmla="*/ 0 h 85"/>
                  <a:gd name="T8" fmla="*/ 0 w 487"/>
                  <a:gd name="T9" fmla="*/ 0 h 85"/>
                  <a:gd name="T10" fmla="*/ 0 60000 65536"/>
                  <a:gd name="T11" fmla="*/ 0 60000 65536"/>
                  <a:gd name="T12" fmla="*/ 0 60000 65536"/>
                  <a:gd name="T13" fmla="*/ 0 60000 65536"/>
                  <a:gd name="T14" fmla="*/ 0 60000 65536"/>
                  <a:gd name="T15" fmla="*/ 0 w 487"/>
                  <a:gd name="T16" fmla="*/ 0 h 85"/>
                  <a:gd name="T17" fmla="*/ 487 w 487"/>
                  <a:gd name="T18" fmla="*/ 85 h 85"/>
                </a:gdLst>
                <a:ahLst/>
                <a:cxnLst>
                  <a:cxn ang="T10">
                    <a:pos x="T0" y="T1"/>
                  </a:cxn>
                  <a:cxn ang="T11">
                    <a:pos x="T2" y="T3"/>
                  </a:cxn>
                  <a:cxn ang="T12">
                    <a:pos x="T4" y="T5"/>
                  </a:cxn>
                  <a:cxn ang="T13">
                    <a:pos x="T6" y="T7"/>
                  </a:cxn>
                  <a:cxn ang="T14">
                    <a:pos x="T8" y="T9"/>
                  </a:cxn>
                </a:cxnLst>
                <a:rect l="T15" t="T16" r="T17" b="T18"/>
                <a:pathLst>
                  <a:path w="487" h="85">
                    <a:moveTo>
                      <a:pt x="479" y="82"/>
                    </a:moveTo>
                    <a:lnTo>
                      <a:pt x="487" y="85"/>
                    </a:lnTo>
                    <a:lnTo>
                      <a:pt x="7" y="5"/>
                    </a:lnTo>
                    <a:lnTo>
                      <a:pt x="0" y="0"/>
                    </a:lnTo>
                    <a:lnTo>
                      <a:pt x="479" y="82"/>
                    </a:lnTo>
                    <a:close/>
                  </a:path>
                </a:pathLst>
              </a:custGeom>
              <a:solidFill>
                <a:srgbClr val="AF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09" name="Freeform 2197"/>
              <p:cNvSpPr>
                <a:spLocks/>
              </p:cNvSpPr>
              <p:nvPr/>
            </p:nvSpPr>
            <p:spPr bwMode="auto">
              <a:xfrm>
                <a:off x="1681" y="1456"/>
                <a:ext cx="243" cy="42"/>
              </a:xfrm>
              <a:custGeom>
                <a:avLst/>
                <a:gdLst>
                  <a:gd name="T0" fmla="*/ 0 w 487"/>
                  <a:gd name="T1" fmla="*/ 1 h 83"/>
                  <a:gd name="T2" fmla="*/ 0 w 487"/>
                  <a:gd name="T3" fmla="*/ 1 h 83"/>
                  <a:gd name="T4" fmla="*/ 0 w 487"/>
                  <a:gd name="T5" fmla="*/ 1 h 83"/>
                  <a:gd name="T6" fmla="*/ 0 w 487"/>
                  <a:gd name="T7" fmla="*/ 0 h 83"/>
                  <a:gd name="T8" fmla="*/ 0 w 487"/>
                  <a:gd name="T9" fmla="*/ 1 h 83"/>
                  <a:gd name="T10" fmla="*/ 0 60000 65536"/>
                  <a:gd name="T11" fmla="*/ 0 60000 65536"/>
                  <a:gd name="T12" fmla="*/ 0 60000 65536"/>
                  <a:gd name="T13" fmla="*/ 0 60000 65536"/>
                  <a:gd name="T14" fmla="*/ 0 60000 65536"/>
                  <a:gd name="T15" fmla="*/ 0 w 487"/>
                  <a:gd name="T16" fmla="*/ 0 h 83"/>
                  <a:gd name="T17" fmla="*/ 487 w 487"/>
                  <a:gd name="T18" fmla="*/ 83 h 83"/>
                </a:gdLst>
                <a:ahLst/>
                <a:cxnLst>
                  <a:cxn ang="T10">
                    <a:pos x="T0" y="T1"/>
                  </a:cxn>
                  <a:cxn ang="T11">
                    <a:pos x="T2" y="T3"/>
                  </a:cxn>
                  <a:cxn ang="T12">
                    <a:pos x="T4" y="T5"/>
                  </a:cxn>
                  <a:cxn ang="T13">
                    <a:pos x="T6" y="T7"/>
                  </a:cxn>
                  <a:cxn ang="T14">
                    <a:pos x="T8" y="T9"/>
                  </a:cxn>
                </a:cxnLst>
                <a:rect l="T15" t="T16" r="T17" b="T18"/>
                <a:pathLst>
                  <a:path w="487" h="83">
                    <a:moveTo>
                      <a:pt x="480" y="80"/>
                    </a:moveTo>
                    <a:lnTo>
                      <a:pt x="487" y="83"/>
                    </a:lnTo>
                    <a:lnTo>
                      <a:pt x="8" y="4"/>
                    </a:lnTo>
                    <a:lnTo>
                      <a:pt x="0" y="0"/>
                    </a:lnTo>
                    <a:lnTo>
                      <a:pt x="480" y="80"/>
                    </a:lnTo>
                    <a:close/>
                  </a:path>
                </a:pathLst>
              </a:custGeom>
              <a:solidFill>
                <a:srgbClr val="A55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10" name="Freeform 2198"/>
              <p:cNvSpPr>
                <a:spLocks/>
              </p:cNvSpPr>
              <p:nvPr/>
            </p:nvSpPr>
            <p:spPr bwMode="auto">
              <a:xfrm>
                <a:off x="1685" y="1458"/>
                <a:ext cx="243" cy="41"/>
              </a:xfrm>
              <a:custGeom>
                <a:avLst/>
                <a:gdLst>
                  <a:gd name="T0" fmla="*/ 0 w 487"/>
                  <a:gd name="T1" fmla="*/ 1 h 81"/>
                  <a:gd name="T2" fmla="*/ 0 w 487"/>
                  <a:gd name="T3" fmla="*/ 1 h 81"/>
                  <a:gd name="T4" fmla="*/ 0 w 487"/>
                  <a:gd name="T5" fmla="*/ 1 h 81"/>
                  <a:gd name="T6" fmla="*/ 0 w 487"/>
                  <a:gd name="T7" fmla="*/ 0 h 81"/>
                  <a:gd name="T8" fmla="*/ 0 w 487"/>
                  <a:gd name="T9" fmla="*/ 1 h 81"/>
                  <a:gd name="T10" fmla="*/ 0 60000 65536"/>
                  <a:gd name="T11" fmla="*/ 0 60000 65536"/>
                  <a:gd name="T12" fmla="*/ 0 60000 65536"/>
                  <a:gd name="T13" fmla="*/ 0 60000 65536"/>
                  <a:gd name="T14" fmla="*/ 0 60000 65536"/>
                  <a:gd name="T15" fmla="*/ 0 w 487"/>
                  <a:gd name="T16" fmla="*/ 0 h 81"/>
                  <a:gd name="T17" fmla="*/ 487 w 487"/>
                  <a:gd name="T18" fmla="*/ 81 h 81"/>
                </a:gdLst>
                <a:ahLst/>
                <a:cxnLst>
                  <a:cxn ang="T10">
                    <a:pos x="T0" y="T1"/>
                  </a:cxn>
                  <a:cxn ang="T11">
                    <a:pos x="T2" y="T3"/>
                  </a:cxn>
                  <a:cxn ang="T12">
                    <a:pos x="T4" y="T5"/>
                  </a:cxn>
                  <a:cxn ang="T13">
                    <a:pos x="T6" y="T7"/>
                  </a:cxn>
                  <a:cxn ang="T14">
                    <a:pos x="T8" y="T9"/>
                  </a:cxn>
                </a:cxnLst>
                <a:rect l="T15" t="T16" r="T17" b="T18"/>
                <a:pathLst>
                  <a:path w="487" h="81">
                    <a:moveTo>
                      <a:pt x="479" y="79"/>
                    </a:moveTo>
                    <a:lnTo>
                      <a:pt x="487" y="81"/>
                    </a:lnTo>
                    <a:lnTo>
                      <a:pt x="8" y="1"/>
                    </a:lnTo>
                    <a:lnTo>
                      <a:pt x="0" y="0"/>
                    </a:lnTo>
                    <a:lnTo>
                      <a:pt x="479" y="79"/>
                    </a:lnTo>
                    <a:close/>
                  </a:path>
                </a:pathLst>
              </a:custGeom>
              <a:solidFill>
                <a:srgbClr val="9B4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11" name="Freeform 2199"/>
              <p:cNvSpPr>
                <a:spLocks/>
              </p:cNvSpPr>
              <p:nvPr/>
            </p:nvSpPr>
            <p:spPr bwMode="auto">
              <a:xfrm>
                <a:off x="1702" y="1335"/>
                <a:ext cx="244" cy="34"/>
              </a:xfrm>
              <a:custGeom>
                <a:avLst/>
                <a:gdLst>
                  <a:gd name="T0" fmla="*/ 1 w 487"/>
                  <a:gd name="T1" fmla="*/ 1 h 68"/>
                  <a:gd name="T2" fmla="*/ 1 w 487"/>
                  <a:gd name="T3" fmla="*/ 1 h 68"/>
                  <a:gd name="T4" fmla="*/ 0 w 487"/>
                  <a:gd name="T5" fmla="*/ 0 h 68"/>
                  <a:gd name="T6" fmla="*/ 1 w 487"/>
                  <a:gd name="T7" fmla="*/ 1 h 68"/>
                  <a:gd name="T8" fmla="*/ 1 w 487"/>
                  <a:gd name="T9" fmla="*/ 1 h 68"/>
                  <a:gd name="T10" fmla="*/ 0 60000 65536"/>
                  <a:gd name="T11" fmla="*/ 0 60000 65536"/>
                  <a:gd name="T12" fmla="*/ 0 60000 65536"/>
                  <a:gd name="T13" fmla="*/ 0 60000 65536"/>
                  <a:gd name="T14" fmla="*/ 0 60000 65536"/>
                  <a:gd name="T15" fmla="*/ 0 w 487"/>
                  <a:gd name="T16" fmla="*/ 0 h 68"/>
                  <a:gd name="T17" fmla="*/ 487 w 487"/>
                  <a:gd name="T18" fmla="*/ 68 h 68"/>
                </a:gdLst>
                <a:ahLst/>
                <a:cxnLst>
                  <a:cxn ang="T10">
                    <a:pos x="T0" y="T1"/>
                  </a:cxn>
                  <a:cxn ang="T11">
                    <a:pos x="T2" y="T3"/>
                  </a:cxn>
                  <a:cxn ang="T12">
                    <a:pos x="T4" y="T5"/>
                  </a:cxn>
                  <a:cxn ang="T13">
                    <a:pos x="T6" y="T7"/>
                  </a:cxn>
                  <a:cxn ang="T14">
                    <a:pos x="T8" y="T9"/>
                  </a:cxn>
                </a:cxnLst>
                <a:rect l="T15" t="T16" r="T17" b="T18"/>
                <a:pathLst>
                  <a:path w="487" h="68">
                    <a:moveTo>
                      <a:pt x="487" y="68"/>
                    </a:moveTo>
                    <a:lnTo>
                      <a:pt x="479" y="68"/>
                    </a:lnTo>
                    <a:lnTo>
                      <a:pt x="0" y="0"/>
                    </a:lnTo>
                    <a:lnTo>
                      <a:pt x="8" y="1"/>
                    </a:lnTo>
                    <a:lnTo>
                      <a:pt x="487" y="68"/>
                    </a:lnTo>
                    <a:close/>
                  </a:path>
                </a:pathLst>
              </a:custGeom>
              <a:solidFill>
                <a:srgbClr val="723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12" name="Freeform 2200"/>
              <p:cNvSpPr>
                <a:spLocks/>
              </p:cNvSpPr>
              <p:nvPr/>
            </p:nvSpPr>
            <p:spPr bwMode="auto">
              <a:xfrm>
                <a:off x="1698" y="1335"/>
                <a:ext cx="244" cy="34"/>
              </a:xfrm>
              <a:custGeom>
                <a:avLst/>
                <a:gdLst>
                  <a:gd name="T0" fmla="*/ 1 w 487"/>
                  <a:gd name="T1" fmla="*/ 1 h 68"/>
                  <a:gd name="T2" fmla="*/ 1 w 487"/>
                  <a:gd name="T3" fmla="*/ 1 h 68"/>
                  <a:gd name="T4" fmla="*/ 0 w 487"/>
                  <a:gd name="T5" fmla="*/ 1 h 68"/>
                  <a:gd name="T6" fmla="*/ 1 w 487"/>
                  <a:gd name="T7" fmla="*/ 0 h 68"/>
                  <a:gd name="T8" fmla="*/ 1 w 487"/>
                  <a:gd name="T9" fmla="*/ 1 h 68"/>
                  <a:gd name="T10" fmla="*/ 0 60000 65536"/>
                  <a:gd name="T11" fmla="*/ 0 60000 65536"/>
                  <a:gd name="T12" fmla="*/ 0 60000 65536"/>
                  <a:gd name="T13" fmla="*/ 0 60000 65536"/>
                  <a:gd name="T14" fmla="*/ 0 60000 65536"/>
                  <a:gd name="T15" fmla="*/ 0 w 487"/>
                  <a:gd name="T16" fmla="*/ 0 h 68"/>
                  <a:gd name="T17" fmla="*/ 487 w 487"/>
                  <a:gd name="T18" fmla="*/ 68 h 68"/>
                </a:gdLst>
                <a:ahLst/>
                <a:cxnLst>
                  <a:cxn ang="T10">
                    <a:pos x="T0" y="T1"/>
                  </a:cxn>
                  <a:cxn ang="T11">
                    <a:pos x="T2" y="T3"/>
                  </a:cxn>
                  <a:cxn ang="T12">
                    <a:pos x="T4" y="T5"/>
                  </a:cxn>
                  <a:cxn ang="T13">
                    <a:pos x="T6" y="T7"/>
                  </a:cxn>
                  <a:cxn ang="T14">
                    <a:pos x="T8" y="T9"/>
                  </a:cxn>
                </a:cxnLst>
                <a:rect l="T15" t="T16" r="T17" b="T18"/>
                <a:pathLst>
                  <a:path w="487" h="68">
                    <a:moveTo>
                      <a:pt x="487" y="68"/>
                    </a:moveTo>
                    <a:lnTo>
                      <a:pt x="478" y="68"/>
                    </a:lnTo>
                    <a:lnTo>
                      <a:pt x="0" y="1"/>
                    </a:lnTo>
                    <a:lnTo>
                      <a:pt x="8" y="0"/>
                    </a:lnTo>
                    <a:lnTo>
                      <a:pt x="487" y="68"/>
                    </a:lnTo>
                    <a:close/>
                  </a:path>
                </a:pathLst>
              </a:custGeom>
              <a:solidFill>
                <a:srgbClr val="753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513" name="Freeform 2201"/>
              <p:cNvSpPr>
                <a:spLocks/>
              </p:cNvSpPr>
              <p:nvPr/>
            </p:nvSpPr>
            <p:spPr bwMode="auto">
              <a:xfrm>
                <a:off x="1894" y="1369"/>
                <a:ext cx="87" cy="130"/>
              </a:xfrm>
              <a:custGeom>
                <a:avLst/>
                <a:gdLst>
                  <a:gd name="T0" fmla="*/ 0 w 175"/>
                  <a:gd name="T1" fmla="*/ 1 h 259"/>
                  <a:gd name="T2" fmla="*/ 0 w 175"/>
                  <a:gd name="T3" fmla="*/ 1 h 259"/>
                  <a:gd name="T4" fmla="*/ 0 w 175"/>
                  <a:gd name="T5" fmla="*/ 1 h 259"/>
                  <a:gd name="T6" fmla="*/ 0 w 175"/>
                  <a:gd name="T7" fmla="*/ 1 h 259"/>
                  <a:gd name="T8" fmla="*/ 0 w 175"/>
                  <a:gd name="T9" fmla="*/ 1 h 259"/>
                  <a:gd name="T10" fmla="*/ 0 w 175"/>
                  <a:gd name="T11" fmla="*/ 1 h 259"/>
                  <a:gd name="T12" fmla="*/ 0 w 175"/>
                  <a:gd name="T13" fmla="*/ 1 h 259"/>
                  <a:gd name="T14" fmla="*/ 0 w 175"/>
                  <a:gd name="T15" fmla="*/ 1 h 259"/>
                  <a:gd name="T16" fmla="*/ 0 w 175"/>
                  <a:gd name="T17" fmla="*/ 1 h 259"/>
                  <a:gd name="T18" fmla="*/ 0 w 175"/>
                  <a:gd name="T19" fmla="*/ 1 h 259"/>
                  <a:gd name="T20" fmla="*/ 0 w 175"/>
                  <a:gd name="T21" fmla="*/ 1 h 259"/>
                  <a:gd name="T22" fmla="*/ 0 w 175"/>
                  <a:gd name="T23" fmla="*/ 1 h 259"/>
                  <a:gd name="T24" fmla="*/ 0 w 175"/>
                  <a:gd name="T25" fmla="*/ 1 h 259"/>
                  <a:gd name="T26" fmla="*/ 0 w 175"/>
                  <a:gd name="T27" fmla="*/ 1 h 259"/>
                  <a:gd name="T28" fmla="*/ 0 w 175"/>
                  <a:gd name="T29" fmla="*/ 1 h 259"/>
                  <a:gd name="T30" fmla="*/ 0 w 175"/>
                  <a:gd name="T31" fmla="*/ 1 h 259"/>
                  <a:gd name="T32" fmla="*/ 0 w 175"/>
                  <a:gd name="T33" fmla="*/ 1 h 259"/>
                  <a:gd name="T34" fmla="*/ 0 w 175"/>
                  <a:gd name="T35" fmla="*/ 1 h 259"/>
                  <a:gd name="T36" fmla="*/ 0 w 175"/>
                  <a:gd name="T37" fmla="*/ 1 h 259"/>
                  <a:gd name="T38" fmla="*/ 0 w 175"/>
                  <a:gd name="T39" fmla="*/ 1 h 259"/>
                  <a:gd name="T40" fmla="*/ 0 w 175"/>
                  <a:gd name="T41" fmla="*/ 1 h 259"/>
                  <a:gd name="T42" fmla="*/ 0 w 175"/>
                  <a:gd name="T43" fmla="*/ 1 h 259"/>
                  <a:gd name="T44" fmla="*/ 0 w 175"/>
                  <a:gd name="T45" fmla="*/ 1 h 259"/>
                  <a:gd name="T46" fmla="*/ 0 w 175"/>
                  <a:gd name="T47" fmla="*/ 1 h 259"/>
                  <a:gd name="T48" fmla="*/ 0 w 175"/>
                  <a:gd name="T49" fmla="*/ 1 h 259"/>
                  <a:gd name="T50" fmla="*/ 0 w 175"/>
                  <a:gd name="T51" fmla="*/ 1 h 259"/>
                  <a:gd name="T52" fmla="*/ 0 w 175"/>
                  <a:gd name="T53" fmla="*/ 1 h 259"/>
                  <a:gd name="T54" fmla="*/ 0 w 175"/>
                  <a:gd name="T55" fmla="*/ 1 h 259"/>
                  <a:gd name="T56" fmla="*/ 0 w 175"/>
                  <a:gd name="T57" fmla="*/ 1 h 259"/>
                  <a:gd name="T58" fmla="*/ 0 w 175"/>
                  <a:gd name="T59" fmla="*/ 1 h 259"/>
                  <a:gd name="T60" fmla="*/ 0 w 175"/>
                  <a:gd name="T61" fmla="*/ 1 h 259"/>
                  <a:gd name="T62" fmla="*/ 0 w 175"/>
                  <a:gd name="T63" fmla="*/ 0 h 2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5"/>
                  <a:gd name="T97" fmla="*/ 0 h 259"/>
                  <a:gd name="T98" fmla="*/ 175 w 175"/>
                  <a:gd name="T99" fmla="*/ 259 h 2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5" h="259">
                    <a:moveTo>
                      <a:pt x="88" y="0"/>
                    </a:moveTo>
                    <a:lnTo>
                      <a:pt x="80" y="1"/>
                    </a:lnTo>
                    <a:lnTo>
                      <a:pt x="70" y="5"/>
                    </a:lnTo>
                    <a:lnTo>
                      <a:pt x="62" y="10"/>
                    </a:lnTo>
                    <a:lnTo>
                      <a:pt x="55" y="15"/>
                    </a:lnTo>
                    <a:lnTo>
                      <a:pt x="47" y="21"/>
                    </a:lnTo>
                    <a:lnTo>
                      <a:pt x="40" y="28"/>
                    </a:lnTo>
                    <a:lnTo>
                      <a:pt x="33" y="36"/>
                    </a:lnTo>
                    <a:lnTo>
                      <a:pt x="27" y="46"/>
                    </a:lnTo>
                    <a:lnTo>
                      <a:pt x="22" y="56"/>
                    </a:lnTo>
                    <a:lnTo>
                      <a:pt x="15" y="66"/>
                    </a:lnTo>
                    <a:lnTo>
                      <a:pt x="12" y="78"/>
                    </a:lnTo>
                    <a:lnTo>
                      <a:pt x="8" y="91"/>
                    </a:lnTo>
                    <a:lnTo>
                      <a:pt x="5" y="103"/>
                    </a:lnTo>
                    <a:lnTo>
                      <a:pt x="4" y="116"/>
                    </a:lnTo>
                    <a:lnTo>
                      <a:pt x="2" y="129"/>
                    </a:lnTo>
                    <a:lnTo>
                      <a:pt x="0" y="143"/>
                    </a:lnTo>
                    <a:lnTo>
                      <a:pt x="2" y="156"/>
                    </a:lnTo>
                    <a:lnTo>
                      <a:pt x="4" y="168"/>
                    </a:lnTo>
                    <a:lnTo>
                      <a:pt x="5" y="181"/>
                    </a:lnTo>
                    <a:lnTo>
                      <a:pt x="8" y="193"/>
                    </a:lnTo>
                    <a:lnTo>
                      <a:pt x="12" y="203"/>
                    </a:lnTo>
                    <a:lnTo>
                      <a:pt x="15" y="212"/>
                    </a:lnTo>
                    <a:lnTo>
                      <a:pt x="22" y="222"/>
                    </a:lnTo>
                    <a:lnTo>
                      <a:pt x="27" y="231"/>
                    </a:lnTo>
                    <a:lnTo>
                      <a:pt x="33" y="237"/>
                    </a:lnTo>
                    <a:lnTo>
                      <a:pt x="40" y="244"/>
                    </a:lnTo>
                    <a:lnTo>
                      <a:pt x="47" y="251"/>
                    </a:lnTo>
                    <a:lnTo>
                      <a:pt x="55" y="254"/>
                    </a:lnTo>
                    <a:lnTo>
                      <a:pt x="62" y="257"/>
                    </a:lnTo>
                    <a:lnTo>
                      <a:pt x="70" y="259"/>
                    </a:lnTo>
                    <a:lnTo>
                      <a:pt x="80" y="259"/>
                    </a:lnTo>
                    <a:lnTo>
                      <a:pt x="88" y="259"/>
                    </a:lnTo>
                    <a:lnTo>
                      <a:pt x="97" y="257"/>
                    </a:lnTo>
                    <a:lnTo>
                      <a:pt x="105" y="254"/>
                    </a:lnTo>
                    <a:lnTo>
                      <a:pt x="113" y="249"/>
                    </a:lnTo>
                    <a:lnTo>
                      <a:pt x="121" y="244"/>
                    </a:lnTo>
                    <a:lnTo>
                      <a:pt x="130" y="237"/>
                    </a:lnTo>
                    <a:lnTo>
                      <a:pt x="136" y="229"/>
                    </a:lnTo>
                    <a:lnTo>
                      <a:pt x="143" y="221"/>
                    </a:lnTo>
                    <a:lnTo>
                      <a:pt x="150" y="211"/>
                    </a:lnTo>
                    <a:lnTo>
                      <a:pt x="155" y="201"/>
                    </a:lnTo>
                    <a:lnTo>
                      <a:pt x="160" y="191"/>
                    </a:lnTo>
                    <a:lnTo>
                      <a:pt x="163" y="179"/>
                    </a:lnTo>
                    <a:lnTo>
                      <a:pt x="168" y="168"/>
                    </a:lnTo>
                    <a:lnTo>
                      <a:pt x="170" y="156"/>
                    </a:lnTo>
                    <a:lnTo>
                      <a:pt x="173" y="143"/>
                    </a:lnTo>
                    <a:lnTo>
                      <a:pt x="173" y="129"/>
                    </a:lnTo>
                    <a:lnTo>
                      <a:pt x="175" y="116"/>
                    </a:lnTo>
                    <a:lnTo>
                      <a:pt x="173" y="104"/>
                    </a:lnTo>
                    <a:lnTo>
                      <a:pt x="173" y="91"/>
                    </a:lnTo>
                    <a:lnTo>
                      <a:pt x="170" y="80"/>
                    </a:lnTo>
                    <a:lnTo>
                      <a:pt x="168" y="68"/>
                    </a:lnTo>
                    <a:lnTo>
                      <a:pt x="163" y="56"/>
                    </a:lnTo>
                    <a:lnTo>
                      <a:pt x="160" y="46"/>
                    </a:lnTo>
                    <a:lnTo>
                      <a:pt x="155" y="38"/>
                    </a:lnTo>
                    <a:lnTo>
                      <a:pt x="150" y="30"/>
                    </a:lnTo>
                    <a:lnTo>
                      <a:pt x="143" y="21"/>
                    </a:lnTo>
                    <a:lnTo>
                      <a:pt x="136" y="15"/>
                    </a:lnTo>
                    <a:lnTo>
                      <a:pt x="130" y="10"/>
                    </a:lnTo>
                    <a:lnTo>
                      <a:pt x="121" y="5"/>
                    </a:lnTo>
                    <a:lnTo>
                      <a:pt x="113" y="1"/>
                    </a:lnTo>
                    <a:lnTo>
                      <a:pt x="105" y="0"/>
                    </a:lnTo>
                    <a:lnTo>
                      <a:pt x="97" y="0"/>
                    </a:lnTo>
                    <a:lnTo>
                      <a:pt x="88" y="0"/>
                    </a:lnTo>
                    <a:close/>
                  </a:path>
                </a:pathLst>
              </a:custGeom>
              <a:solidFill>
                <a:srgbClr val="7AB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grpSp>
          <p:nvGrpSpPr>
            <p:cNvPr id="46114" name="Group 2202"/>
            <p:cNvGrpSpPr>
              <a:grpSpLocks/>
            </p:cNvGrpSpPr>
            <p:nvPr/>
          </p:nvGrpSpPr>
          <p:grpSpPr bwMode="auto">
            <a:xfrm>
              <a:off x="1774" y="1256"/>
              <a:ext cx="403" cy="382"/>
              <a:chOff x="1774" y="1256"/>
              <a:chExt cx="403" cy="382"/>
            </a:xfrm>
          </p:grpSpPr>
          <p:sp>
            <p:nvSpPr>
              <p:cNvPr id="47338" name="Freeform 2203"/>
              <p:cNvSpPr>
                <a:spLocks/>
              </p:cNvSpPr>
              <p:nvPr/>
            </p:nvSpPr>
            <p:spPr bwMode="auto">
              <a:xfrm>
                <a:off x="1791" y="1562"/>
                <a:ext cx="159" cy="35"/>
              </a:xfrm>
              <a:custGeom>
                <a:avLst/>
                <a:gdLst>
                  <a:gd name="T0" fmla="*/ 1 w 317"/>
                  <a:gd name="T1" fmla="*/ 1 h 70"/>
                  <a:gd name="T2" fmla="*/ 1 w 317"/>
                  <a:gd name="T3" fmla="*/ 1 h 70"/>
                  <a:gd name="T4" fmla="*/ 1 w 317"/>
                  <a:gd name="T5" fmla="*/ 1 h 70"/>
                  <a:gd name="T6" fmla="*/ 0 w 317"/>
                  <a:gd name="T7" fmla="*/ 0 h 70"/>
                  <a:gd name="T8" fmla="*/ 1 w 317"/>
                  <a:gd name="T9" fmla="*/ 1 h 70"/>
                  <a:gd name="T10" fmla="*/ 0 60000 65536"/>
                  <a:gd name="T11" fmla="*/ 0 60000 65536"/>
                  <a:gd name="T12" fmla="*/ 0 60000 65536"/>
                  <a:gd name="T13" fmla="*/ 0 60000 65536"/>
                  <a:gd name="T14" fmla="*/ 0 60000 65536"/>
                  <a:gd name="T15" fmla="*/ 0 w 317"/>
                  <a:gd name="T16" fmla="*/ 0 h 70"/>
                  <a:gd name="T17" fmla="*/ 317 w 317"/>
                  <a:gd name="T18" fmla="*/ 70 h 70"/>
                </a:gdLst>
                <a:ahLst/>
                <a:cxnLst>
                  <a:cxn ang="T10">
                    <a:pos x="T0" y="T1"/>
                  </a:cxn>
                  <a:cxn ang="T11">
                    <a:pos x="T2" y="T3"/>
                  </a:cxn>
                  <a:cxn ang="T12">
                    <a:pos x="T4" y="T5"/>
                  </a:cxn>
                  <a:cxn ang="T13">
                    <a:pos x="T6" y="T7"/>
                  </a:cxn>
                  <a:cxn ang="T14">
                    <a:pos x="T8" y="T9"/>
                  </a:cxn>
                </a:cxnLst>
                <a:rect l="T15" t="T16" r="T17" b="T18"/>
                <a:pathLst>
                  <a:path w="317" h="70">
                    <a:moveTo>
                      <a:pt x="302" y="63"/>
                    </a:moveTo>
                    <a:lnTo>
                      <a:pt x="317" y="70"/>
                    </a:lnTo>
                    <a:lnTo>
                      <a:pt x="15" y="9"/>
                    </a:lnTo>
                    <a:lnTo>
                      <a:pt x="0" y="0"/>
                    </a:lnTo>
                    <a:lnTo>
                      <a:pt x="302" y="63"/>
                    </a:lnTo>
                    <a:close/>
                  </a:path>
                </a:pathLst>
              </a:custGeom>
              <a:solidFill>
                <a:srgbClr val="6D6D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39" name="Freeform 2204"/>
              <p:cNvSpPr>
                <a:spLocks/>
              </p:cNvSpPr>
              <p:nvPr/>
            </p:nvSpPr>
            <p:spPr bwMode="auto">
              <a:xfrm>
                <a:off x="1799" y="1566"/>
                <a:ext cx="158" cy="36"/>
              </a:xfrm>
              <a:custGeom>
                <a:avLst/>
                <a:gdLst>
                  <a:gd name="T0" fmla="*/ 1 w 315"/>
                  <a:gd name="T1" fmla="*/ 0 h 73"/>
                  <a:gd name="T2" fmla="*/ 1 w 315"/>
                  <a:gd name="T3" fmla="*/ 0 h 73"/>
                  <a:gd name="T4" fmla="*/ 1 w 315"/>
                  <a:gd name="T5" fmla="*/ 0 h 73"/>
                  <a:gd name="T6" fmla="*/ 0 w 315"/>
                  <a:gd name="T7" fmla="*/ 0 h 73"/>
                  <a:gd name="T8" fmla="*/ 1 w 315"/>
                  <a:gd name="T9" fmla="*/ 0 h 73"/>
                  <a:gd name="T10" fmla="*/ 0 60000 65536"/>
                  <a:gd name="T11" fmla="*/ 0 60000 65536"/>
                  <a:gd name="T12" fmla="*/ 0 60000 65536"/>
                  <a:gd name="T13" fmla="*/ 0 60000 65536"/>
                  <a:gd name="T14" fmla="*/ 0 60000 65536"/>
                  <a:gd name="T15" fmla="*/ 0 w 315"/>
                  <a:gd name="T16" fmla="*/ 0 h 73"/>
                  <a:gd name="T17" fmla="*/ 315 w 315"/>
                  <a:gd name="T18" fmla="*/ 73 h 73"/>
                </a:gdLst>
                <a:ahLst/>
                <a:cxnLst>
                  <a:cxn ang="T10">
                    <a:pos x="T0" y="T1"/>
                  </a:cxn>
                  <a:cxn ang="T11">
                    <a:pos x="T2" y="T3"/>
                  </a:cxn>
                  <a:cxn ang="T12">
                    <a:pos x="T4" y="T5"/>
                  </a:cxn>
                  <a:cxn ang="T13">
                    <a:pos x="T6" y="T7"/>
                  </a:cxn>
                  <a:cxn ang="T14">
                    <a:pos x="T8" y="T9"/>
                  </a:cxn>
                </a:cxnLst>
                <a:rect l="T15" t="T16" r="T17" b="T18"/>
                <a:pathLst>
                  <a:path w="315" h="73">
                    <a:moveTo>
                      <a:pt x="302" y="61"/>
                    </a:moveTo>
                    <a:lnTo>
                      <a:pt x="315" y="73"/>
                    </a:lnTo>
                    <a:lnTo>
                      <a:pt x="13" y="10"/>
                    </a:lnTo>
                    <a:lnTo>
                      <a:pt x="0" y="0"/>
                    </a:lnTo>
                    <a:lnTo>
                      <a:pt x="302" y="61"/>
                    </a:lnTo>
                    <a:close/>
                  </a:path>
                </a:pathLst>
              </a:custGeom>
              <a:solidFill>
                <a:srgbClr val="8484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40" name="Freeform 2205"/>
              <p:cNvSpPr>
                <a:spLocks/>
              </p:cNvSpPr>
              <p:nvPr/>
            </p:nvSpPr>
            <p:spPr bwMode="auto">
              <a:xfrm>
                <a:off x="1799" y="1566"/>
                <a:ext cx="154" cy="32"/>
              </a:xfrm>
              <a:custGeom>
                <a:avLst/>
                <a:gdLst>
                  <a:gd name="T0" fmla="*/ 1 w 307"/>
                  <a:gd name="T1" fmla="*/ 1 h 64"/>
                  <a:gd name="T2" fmla="*/ 1 w 307"/>
                  <a:gd name="T3" fmla="*/ 1 h 64"/>
                  <a:gd name="T4" fmla="*/ 1 w 307"/>
                  <a:gd name="T5" fmla="*/ 1 h 64"/>
                  <a:gd name="T6" fmla="*/ 0 w 307"/>
                  <a:gd name="T7" fmla="*/ 0 h 64"/>
                  <a:gd name="T8" fmla="*/ 1 w 307"/>
                  <a:gd name="T9" fmla="*/ 1 h 64"/>
                  <a:gd name="T10" fmla="*/ 0 60000 65536"/>
                  <a:gd name="T11" fmla="*/ 0 60000 65536"/>
                  <a:gd name="T12" fmla="*/ 0 60000 65536"/>
                  <a:gd name="T13" fmla="*/ 0 60000 65536"/>
                  <a:gd name="T14" fmla="*/ 0 60000 65536"/>
                  <a:gd name="T15" fmla="*/ 0 w 307"/>
                  <a:gd name="T16" fmla="*/ 0 h 64"/>
                  <a:gd name="T17" fmla="*/ 307 w 307"/>
                  <a:gd name="T18" fmla="*/ 64 h 64"/>
                </a:gdLst>
                <a:ahLst/>
                <a:cxnLst>
                  <a:cxn ang="T10">
                    <a:pos x="T0" y="T1"/>
                  </a:cxn>
                  <a:cxn ang="T11">
                    <a:pos x="T2" y="T3"/>
                  </a:cxn>
                  <a:cxn ang="T12">
                    <a:pos x="T4" y="T5"/>
                  </a:cxn>
                  <a:cxn ang="T13">
                    <a:pos x="T6" y="T7"/>
                  </a:cxn>
                  <a:cxn ang="T14">
                    <a:pos x="T8" y="T9"/>
                  </a:cxn>
                </a:cxnLst>
                <a:rect l="T15" t="T16" r="T17" b="T18"/>
                <a:pathLst>
                  <a:path w="307" h="64">
                    <a:moveTo>
                      <a:pt x="302" y="61"/>
                    </a:moveTo>
                    <a:lnTo>
                      <a:pt x="307" y="64"/>
                    </a:lnTo>
                    <a:lnTo>
                      <a:pt x="3" y="3"/>
                    </a:lnTo>
                    <a:lnTo>
                      <a:pt x="0" y="0"/>
                    </a:lnTo>
                    <a:lnTo>
                      <a:pt x="302" y="61"/>
                    </a:lnTo>
                    <a:close/>
                  </a:path>
                </a:pathLst>
              </a:custGeom>
              <a:solidFill>
                <a:srgbClr val="8484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41" name="Freeform 2206"/>
              <p:cNvSpPr>
                <a:spLocks/>
              </p:cNvSpPr>
              <p:nvPr/>
            </p:nvSpPr>
            <p:spPr bwMode="auto">
              <a:xfrm>
                <a:off x="1801" y="1567"/>
                <a:ext cx="153" cy="33"/>
              </a:xfrm>
              <a:custGeom>
                <a:avLst/>
                <a:gdLst>
                  <a:gd name="T0" fmla="*/ 0 w 307"/>
                  <a:gd name="T1" fmla="*/ 1 h 65"/>
                  <a:gd name="T2" fmla="*/ 0 w 307"/>
                  <a:gd name="T3" fmla="*/ 1 h 65"/>
                  <a:gd name="T4" fmla="*/ 0 w 307"/>
                  <a:gd name="T5" fmla="*/ 1 h 65"/>
                  <a:gd name="T6" fmla="*/ 0 w 307"/>
                  <a:gd name="T7" fmla="*/ 0 h 65"/>
                  <a:gd name="T8" fmla="*/ 0 w 307"/>
                  <a:gd name="T9" fmla="*/ 1 h 65"/>
                  <a:gd name="T10" fmla="*/ 0 60000 65536"/>
                  <a:gd name="T11" fmla="*/ 0 60000 65536"/>
                  <a:gd name="T12" fmla="*/ 0 60000 65536"/>
                  <a:gd name="T13" fmla="*/ 0 60000 65536"/>
                  <a:gd name="T14" fmla="*/ 0 60000 65536"/>
                  <a:gd name="T15" fmla="*/ 0 w 307"/>
                  <a:gd name="T16" fmla="*/ 0 h 65"/>
                  <a:gd name="T17" fmla="*/ 307 w 307"/>
                  <a:gd name="T18" fmla="*/ 65 h 65"/>
                </a:gdLst>
                <a:ahLst/>
                <a:cxnLst>
                  <a:cxn ang="T10">
                    <a:pos x="T0" y="T1"/>
                  </a:cxn>
                  <a:cxn ang="T11">
                    <a:pos x="T2" y="T3"/>
                  </a:cxn>
                  <a:cxn ang="T12">
                    <a:pos x="T4" y="T5"/>
                  </a:cxn>
                  <a:cxn ang="T13">
                    <a:pos x="T6" y="T7"/>
                  </a:cxn>
                  <a:cxn ang="T14">
                    <a:pos x="T8" y="T9"/>
                  </a:cxn>
                </a:cxnLst>
                <a:rect l="T15" t="T16" r="T17" b="T18"/>
                <a:pathLst>
                  <a:path w="307" h="65">
                    <a:moveTo>
                      <a:pt x="304" y="61"/>
                    </a:moveTo>
                    <a:lnTo>
                      <a:pt x="307" y="65"/>
                    </a:lnTo>
                    <a:lnTo>
                      <a:pt x="5" y="3"/>
                    </a:lnTo>
                    <a:lnTo>
                      <a:pt x="0" y="0"/>
                    </a:lnTo>
                    <a:lnTo>
                      <a:pt x="304" y="61"/>
                    </a:lnTo>
                    <a:close/>
                  </a:path>
                </a:pathLst>
              </a:custGeom>
              <a:solidFill>
                <a:srgbClr val="88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42" name="Freeform 2207"/>
              <p:cNvSpPr>
                <a:spLocks/>
              </p:cNvSpPr>
              <p:nvPr/>
            </p:nvSpPr>
            <p:spPr bwMode="auto">
              <a:xfrm>
                <a:off x="1803" y="1569"/>
                <a:ext cx="154" cy="33"/>
              </a:xfrm>
              <a:custGeom>
                <a:avLst/>
                <a:gdLst>
                  <a:gd name="T0" fmla="*/ 1 w 307"/>
                  <a:gd name="T1" fmla="*/ 0 h 67"/>
                  <a:gd name="T2" fmla="*/ 1 w 307"/>
                  <a:gd name="T3" fmla="*/ 0 h 67"/>
                  <a:gd name="T4" fmla="*/ 1 w 307"/>
                  <a:gd name="T5" fmla="*/ 0 h 67"/>
                  <a:gd name="T6" fmla="*/ 0 w 307"/>
                  <a:gd name="T7" fmla="*/ 0 h 67"/>
                  <a:gd name="T8" fmla="*/ 1 w 307"/>
                  <a:gd name="T9" fmla="*/ 0 h 67"/>
                  <a:gd name="T10" fmla="*/ 0 60000 65536"/>
                  <a:gd name="T11" fmla="*/ 0 60000 65536"/>
                  <a:gd name="T12" fmla="*/ 0 60000 65536"/>
                  <a:gd name="T13" fmla="*/ 0 60000 65536"/>
                  <a:gd name="T14" fmla="*/ 0 60000 65536"/>
                  <a:gd name="T15" fmla="*/ 0 w 307"/>
                  <a:gd name="T16" fmla="*/ 0 h 67"/>
                  <a:gd name="T17" fmla="*/ 307 w 307"/>
                  <a:gd name="T18" fmla="*/ 67 h 67"/>
                </a:gdLst>
                <a:ahLst/>
                <a:cxnLst>
                  <a:cxn ang="T10">
                    <a:pos x="T0" y="T1"/>
                  </a:cxn>
                  <a:cxn ang="T11">
                    <a:pos x="T2" y="T3"/>
                  </a:cxn>
                  <a:cxn ang="T12">
                    <a:pos x="T4" y="T5"/>
                  </a:cxn>
                  <a:cxn ang="T13">
                    <a:pos x="T6" y="T7"/>
                  </a:cxn>
                  <a:cxn ang="T14">
                    <a:pos x="T8" y="T9"/>
                  </a:cxn>
                </a:cxnLst>
                <a:rect l="T15" t="T16" r="T17" b="T18"/>
                <a:pathLst>
                  <a:path w="307" h="67">
                    <a:moveTo>
                      <a:pt x="302" y="62"/>
                    </a:moveTo>
                    <a:lnTo>
                      <a:pt x="307" y="67"/>
                    </a:lnTo>
                    <a:lnTo>
                      <a:pt x="5" y="4"/>
                    </a:lnTo>
                    <a:lnTo>
                      <a:pt x="0" y="0"/>
                    </a:lnTo>
                    <a:lnTo>
                      <a:pt x="302" y="62"/>
                    </a:lnTo>
                    <a:close/>
                  </a:path>
                </a:pathLst>
              </a:custGeom>
              <a:solidFill>
                <a:srgbClr val="8D8D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43" name="Freeform 2208"/>
              <p:cNvSpPr>
                <a:spLocks/>
              </p:cNvSpPr>
              <p:nvPr/>
            </p:nvSpPr>
            <p:spPr bwMode="auto">
              <a:xfrm>
                <a:off x="1806" y="1571"/>
                <a:ext cx="156" cy="38"/>
              </a:xfrm>
              <a:custGeom>
                <a:avLst/>
                <a:gdLst>
                  <a:gd name="T0" fmla="*/ 1 w 312"/>
                  <a:gd name="T1" fmla="*/ 1 h 76"/>
                  <a:gd name="T2" fmla="*/ 1 w 312"/>
                  <a:gd name="T3" fmla="*/ 1 h 76"/>
                  <a:gd name="T4" fmla="*/ 1 w 312"/>
                  <a:gd name="T5" fmla="*/ 1 h 76"/>
                  <a:gd name="T6" fmla="*/ 0 w 312"/>
                  <a:gd name="T7" fmla="*/ 0 h 76"/>
                  <a:gd name="T8" fmla="*/ 1 w 312"/>
                  <a:gd name="T9" fmla="*/ 1 h 76"/>
                  <a:gd name="T10" fmla="*/ 0 60000 65536"/>
                  <a:gd name="T11" fmla="*/ 0 60000 65536"/>
                  <a:gd name="T12" fmla="*/ 0 60000 65536"/>
                  <a:gd name="T13" fmla="*/ 0 60000 65536"/>
                  <a:gd name="T14" fmla="*/ 0 60000 65536"/>
                  <a:gd name="T15" fmla="*/ 0 w 312"/>
                  <a:gd name="T16" fmla="*/ 0 h 76"/>
                  <a:gd name="T17" fmla="*/ 312 w 312"/>
                  <a:gd name="T18" fmla="*/ 76 h 76"/>
                </a:gdLst>
                <a:ahLst/>
                <a:cxnLst>
                  <a:cxn ang="T10">
                    <a:pos x="T0" y="T1"/>
                  </a:cxn>
                  <a:cxn ang="T11">
                    <a:pos x="T2" y="T3"/>
                  </a:cxn>
                  <a:cxn ang="T12">
                    <a:pos x="T4" y="T5"/>
                  </a:cxn>
                  <a:cxn ang="T13">
                    <a:pos x="T6" y="T7"/>
                  </a:cxn>
                  <a:cxn ang="T14">
                    <a:pos x="T8" y="T9"/>
                  </a:cxn>
                </a:cxnLst>
                <a:rect l="T15" t="T16" r="T17" b="T18"/>
                <a:pathLst>
                  <a:path w="312" h="76">
                    <a:moveTo>
                      <a:pt x="302" y="63"/>
                    </a:moveTo>
                    <a:lnTo>
                      <a:pt x="312" y="76"/>
                    </a:lnTo>
                    <a:lnTo>
                      <a:pt x="10" y="13"/>
                    </a:lnTo>
                    <a:lnTo>
                      <a:pt x="0" y="0"/>
                    </a:lnTo>
                    <a:lnTo>
                      <a:pt x="302" y="63"/>
                    </a:lnTo>
                    <a:close/>
                  </a:path>
                </a:pathLst>
              </a:custGeom>
              <a:solidFill>
                <a:srgbClr val="9292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44" name="Freeform 2209"/>
              <p:cNvSpPr>
                <a:spLocks/>
              </p:cNvSpPr>
              <p:nvPr/>
            </p:nvSpPr>
            <p:spPr bwMode="auto">
              <a:xfrm>
                <a:off x="1806" y="1571"/>
                <a:ext cx="152" cy="33"/>
              </a:xfrm>
              <a:custGeom>
                <a:avLst/>
                <a:gdLst>
                  <a:gd name="T0" fmla="*/ 0 w 306"/>
                  <a:gd name="T1" fmla="*/ 1 h 66"/>
                  <a:gd name="T2" fmla="*/ 0 w 306"/>
                  <a:gd name="T3" fmla="*/ 1 h 66"/>
                  <a:gd name="T4" fmla="*/ 0 w 306"/>
                  <a:gd name="T5" fmla="*/ 1 h 66"/>
                  <a:gd name="T6" fmla="*/ 0 w 306"/>
                  <a:gd name="T7" fmla="*/ 0 h 66"/>
                  <a:gd name="T8" fmla="*/ 0 w 306"/>
                  <a:gd name="T9" fmla="*/ 1 h 66"/>
                  <a:gd name="T10" fmla="*/ 0 60000 65536"/>
                  <a:gd name="T11" fmla="*/ 0 60000 65536"/>
                  <a:gd name="T12" fmla="*/ 0 60000 65536"/>
                  <a:gd name="T13" fmla="*/ 0 60000 65536"/>
                  <a:gd name="T14" fmla="*/ 0 60000 65536"/>
                  <a:gd name="T15" fmla="*/ 0 w 306"/>
                  <a:gd name="T16" fmla="*/ 0 h 66"/>
                  <a:gd name="T17" fmla="*/ 306 w 306"/>
                  <a:gd name="T18" fmla="*/ 66 h 66"/>
                </a:gdLst>
                <a:ahLst/>
                <a:cxnLst>
                  <a:cxn ang="T10">
                    <a:pos x="T0" y="T1"/>
                  </a:cxn>
                  <a:cxn ang="T11">
                    <a:pos x="T2" y="T3"/>
                  </a:cxn>
                  <a:cxn ang="T12">
                    <a:pos x="T4" y="T5"/>
                  </a:cxn>
                  <a:cxn ang="T13">
                    <a:pos x="T6" y="T7"/>
                  </a:cxn>
                  <a:cxn ang="T14">
                    <a:pos x="T8" y="T9"/>
                  </a:cxn>
                </a:cxnLst>
                <a:rect l="T15" t="T16" r="T17" b="T18"/>
                <a:pathLst>
                  <a:path w="306" h="66">
                    <a:moveTo>
                      <a:pt x="302" y="63"/>
                    </a:moveTo>
                    <a:lnTo>
                      <a:pt x="306" y="66"/>
                    </a:lnTo>
                    <a:lnTo>
                      <a:pt x="2" y="3"/>
                    </a:lnTo>
                    <a:lnTo>
                      <a:pt x="0" y="0"/>
                    </a:lnTo>
                    <a:lnTo>
                      <a:pt x="302" y="63"/>
                    </a:lnTo>
                    <a:close/>
                  </a:path>
                </a:pathLst>
              </a:custGeom>
              <a:solidFill>
                <a:srgbClr val="9292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45" name="Freeform 2210"/>
              <p:cNvSpPr>
                <a:spLocks/>
              </p:cNvSpPr>
              <p:nvPr/>
            </p:nvSpPr>
            <p:spPr bwMode="auto">
              <a:xfrm>
                <a:off x="1806" y="1572"/>
                <a:ext cx="153" cy="34"/>
              </a:xfrm>
              <a:custGeom>
                <a:avLst/>
                <a:gdLst>
                  <a:gd name="T0" fmla="*/ 1 w 305"/>
                  <a:gd name="T1" fmla="*/ 1 h 66"/>
                  <a:gd name="T2" fmla="*/ 1 w 305"/>
                  <a:gd name="T3" fmla="*/ 1 h 66"/>
                  <a:gd name="T4" fmla="*/ 1 w 305"/>
                  <a:gd name="T5" fmla="*/ 1 h 66"/>
                  <a:gd name="T6" fmla="*/ 0 w 305"/>
                  <a:gd name="T7" fmla="*/ 0 h 66"/>
                  <a:gd name="T8" fmla="*/ 1 w 305"/>
                  <a:gd name="T9" fmla="*/ 1 h 66"/>
                  <a:gd name="T10" fmla="*/ 0 60000 65536"/>
                  <a:gd name="T11" fmla="*/ 0 60000 65536"/>
                  <a:gd name="T12" fmla="*/ 0 60000 65536"/>
                  <a:gd name="T13" fmla="*/ 0 60000 65536"/>
                  <a:gd name="T14" fmla="*/ 0 60000 65536"/>
                  <a:gd name="T15" fmla="*/ 0 w 305"/>
                  <a:gd name="T16" fmla="*/ 0 h 66"/>
                  <a:gd name="T17" fmla="*/ 305 w 305"/>
                  <a:gd name="T18" fmla="*/ 66 h 66"/>
                </a:gdLst>
                <a:ahLst/>
                <a:cxnLst>
                  <a:cxn ang="T10">
                    <a:pos x="T0" y="T1"/>
                  </a:cxn>
                  <a:cxn ang="T11">
                    <a:pos x="T2" y="T3"/>
                  </a:cxn>
                  <a:cxn ang="T12">
                    <a:pos x="T4" y="T5"/>
                  </a:cxn>
                  <a:cxn ang="T13">
                    <a:pos x="T6" y="T7"/>
                  </a:cxn>
                  <a:cxn ang="T14">
                    <a:pos x="T8" y="T9"/>
                  </a:cxn>
                </a:cxnLst>
                <a:rect l="T15" t="T16" r="T17" b="T18"/>
                <a:pathLst>
                  <a:path w="305" h="66">
                    <a:moveTo>
                      <a:pt x="304" y="63"/>
                    </a:moveTo>
                    <a:lnTo>
                      <a:pt x="305" y="66"/>
                    </a:lnTo>
                    <a:lnTo>
                      <a:pt x="3" y="3"/>
                    </a:lnTo>
                    <a:lnTo>
                      <a:pt x="0" y="0"/>
                    </a:lnTo>
                    <a:lnTo>
                      <a:pt x="304" y="63"/>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46" name="Freeform 2211"/>
              <p:cNvSpPr>
                <a:spLocks/>
              </p:cNvSpPr>
              <p:nvPr/>
            </p:nvSpPr>
            <p:spPr bwMode="auto">
              <a:xfrm>
                <a:off x="1808" y="1574"/>
                <a:ext cx="153" cy="33"/>
              </a:xfrm>
              <a:custGeom>
                <a:avLst/>
                <a:gdLst>
                  <a:gd name="T0" fmla="*/ 1 w 306"/>
                  <a:gd name="T1" fmla="*/ 0 h 67"/>
                  <a:gd name="T2" fmla="*/ 1 w 306"/>
                  <a:gd name="T3" fmla="*/ 0 h 67"/>
                  <a:gd name="T4" fmla="*/ 1 w 306"/>
                  <a:gd name="T5" fmla="*/ 0 h 67"/>
                  <a:gd name="T6" fmla="*/ 0 w 306"/>
                  <a:gd name="T7" fmla="*/ 0 h 67"/>
                  <a:gd name="T8" fmla="*/ 1 w 306"/>
                  <a:gd name="T9" fmla="*/ 0 h 67"/>
                  <a:gd name="T10" fmla="*/ 0 60000 65536"/>
                  <a:gd name="T11" fmla="*/ 0 60000 65536"/>
                  <a:gd name="T12" fmla="*/ 0 60000 65536"/>
                  <a:gd name="T13" fmla="*/ 0 60000 65536"/>
                  <a:gd name="T14" fmla="*/ 0 60000 65536"/>
                  <a:gd name="T15" fmla="*/ 0 w 306"/>
                  <a:gd name="T16" fmla="*/ 0 h 67"/>
                  <a:gd name="T17" fmla="*/ 306 w 306"/>
                  <a:gd name="T18" fmla="*/ 67 h 67"/>
                </a:gdLst>
                <a:ahLst/>
                <a:cxnLst>
                  <a:cxn ang="T10">
                    <a:pos x="T0" y="T1"/>
                  </a:cxn>
                  <a:cxn ang="T11">
                    <a:pos x="T2" y="T3"/>
                  </a:cxn>
                  <a:cxn ang="T12">
                    <a:pos x="T4" y="T5"/>
                  </a:cxn>
                  <a:cxn ang="T13">
                    <a:pos x="T6" y="T7"/>
                  </a:cxn>
                  <a:cxn ang="T14">
                    <a:pos x="T8" y="T9"/>
                  </a:cxn>
                </a:cxnLst>
                <a:rect l="T15" t="T16" r="T17" b="T18"/>
                <a:pathLst>
                  <a:path w="306" h="67">
                    <a:moveTo>
                      <a:pt x="302" y="63"/>
                    </a:moveTo>
                    <a:lnTo>
                      <a:pt x="306" y="67"/>
                    </a:lnTo>
                    <a:lnTo>
                      <a:pt x="2" y="4"/>
                    </a:lnTo>
                    <a:lnTo>
                      <a:pt x="0" y="0"/>
                    </a:lnTo>
                    <a:lnTo>
                      <a:pt x="302" y="63"/>
                    </a:lnTo>
                    <a:close/>
                  </a:path>
                </a:pathLst>
              </a:custGeom>
              <a:solidFill>
                <a:srgbClr val="9797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47" name="Freeform 2212"/>
              <p:cNvSpPr>
                <a:spLocks/>
              </p:cNvSpPr>
              <p:nvPr/>
            </p:nvSpPr>
            <p:spPr bwMode="auto">
              <a:xfrm>
                <a:off x="1809" y="1576"/>
                <a:ext cx="153" cy="33"/>
              </a:xfrm>
              <a:custGeom>
                <a:avLst/>
                <a:gdLst>
                  <a:gd name="T0" fmla="*/ 1 w 305"/>
                  <a:gd name="T1" fmla="*/ 1 h 66"/>
                  <a:gd name="T2" fmla="*/ 1 w 305"/>
                  <a:gd name="T3" fmla="*/ 1 h 66"/>
                  <a:gd name="T4" fmla="*/ 1 w 305"/>
                  <a:gd name="T5" fmla="*/ 1 h 66"/>
                  <a:gd name="T6" fmla="*/ 0 w 305"/>
                  <a:gd name="T7" fmla="*/ 0 h 66"/>
                  <a:gd name="T8" fmla="*/ 1 w 305"/>
                  <a:gd name="T9" fmla="*/ 1 h 66"/>
                  <a:gd name="T10" fmla="*/ 0 60000 65536"/>
                  <a:gd name="T11" fmla="*/ 0 60000 65536"/>
                  <a:gd name="T12" fmla="*/ 0 60000 65536"/>
                  <a:gd name="T13" fmla="*/ 0 60000 65536"/>
                  <a:gd name="T14" fmla="*/ 0 60000 65536"/>
                  <a:gd name="T15" fmla="*/ 0 w 305"/>
                  <a:gd name="T16" fmla="*/ 0 h 66"/>
                  <a:gd name="T17" fmla="*/ 305 w 305"/>
                  <a:gd name="T18" fmla="*/ 66 h 66"/>
                </a:gdLst>
                <a:ahLst/>
                <a:cxnLst>
                  <a:cxn ang="T10">
                    <a:pos x="T0" y="T1"/>
                  </a:cxn>
                  <a:cxn ang="T11">
                    <a:pos x="T2" y="T3"/>
                  </a:cxn>
                  <a:cxn ang="T12">
                    <a:pos x="T4" y="T5"/>
                  </a:cxn>
                  <a:cxn ang="T13">
                    <a:pos x="T6" y="T7"/>
                  </a:cxn>
                  <a:cxn ang="T14">
                    <a:pos x="T8" y="T9"/>
                  </a:cxn>
                </a:cxnLst>
                <a:rect l="T15" t="T16" r="T17" b="T18"/>
                <a:pathLst>
                  <a:path w="305" h="66">
                    <a:moveTo>
                      <a:pt x="304" y="63"/>
                    </a:moveTo>
                    <a:lnTo>
                      <a:pt x="305" y="66"/>
                    </a:lnTo>
                    <a:lnTo>
                      <a:pt x="3" y="3"/>
                    </a:lnTo>
                    <a:lnTo>
                      <a:pt x="0" y="0"/>
                    </a:lnTo>
                    <a:lnTo>
                      <a:pt x="304" y="63"/>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48" name="Freeform 2213"/>
              <p:cNvSpPr>
                <a:spLocks/>
              </p:cNvSpPr>
              <p:nvPr/>
            </p:nvSpPr>
            <p:spPr bwMode="auto">
              <a:xfrm>
                <a:off x="1811" y="1577"/>
                <a:ext cx="155" cy="40"/>
              </a:xfrm>
              <a:custGeom>
                <a:avLst/>
                <a:gdLst>
                  <a:gd name="T0" fmla="*/ 0 w 311"/>
                  <a:gd name="T1" fmla="*/ 1 h 80"/>
                  <a:gd name="T2" fmla="*/ 0 w 311"/>
                  <a:gd name="T3" fmla="*/ 1 h 80"/>
                  <a:gd name="T4" fmla="*/ 0 w 311"/>
                  <a:gd name="T5" fmla="*/ 1 h 80"/>
                  <a:gd name="T6" fmla="*/ 0 w 311"/>
                  <a:gd name="T7" fmla="*/ 0 h 80"/>
                  <a:gd name="T8" fmla="*/ 0 w 311"/>
                  <a:gd name="T9" fmla="*/ 1 h 80"/>
                  <a:gd name="T10" fmla="*/ 0 60000 65536"/>
                  <a:gd name="T11" fmla="*/ 0 60000 65536"/>
                  <a:gd name="T12" fmla="*/ 0 60000 65536"/>
                  <a:gd name="T13" fmla="*/ 0 60000 65536"/>
                  <a:gd name="T14" fmla="*/ 0 60000 65536"/>
                  <a:gd name="T15" fmla="*/ 0 w 311"/>
                  <a:gd name="T16" fmla="*/ 0 h 80"/>
                  <a:gd name="T17" fmla="*/ 311 w 311"/>
                  <a:gd name="T18" fmla="*/ 80 h 80"/>
                </a:gdLst>
                <a:ahLst/>
                <a:cxnLst>
                  <a:cxn ang="T10">
                    <a:pos x="T0" y="T1"/>
                  </a:cxn>
                  <a:cxn ang="T11">
                    <a:pos x="T2" y="T3"/>
                  </a:cxn>
                  <a:cxn ang="T12">
                    <a:pos x="T4" y="T5"/>
                  </a:cxn>
                  <a:cxn ang="T13">
                    <a:pos x="T6" y="T7"/>
                  </a:cxn>
                  <a:cxn ang="T14">
                    <a:pos x="T8" y="T9"/>
                  </a:cxn>
                </a:cxnLst>
                <a:rect l="T15" t="T16" r="T17" b="T18"/>
                <a:pathLst>
                  <a:path w="311" h="80">
                    <a:moveTo>
                      <a:pt x="302" y="63"/>
                    </a:moveTo>
                    <a:lnTo>
                      <a:pt x="311" y="80"/>
                    </a:lnTo>
                    <a:lnTo>
                      <a:pt x="8" y="16"/>
                    </a:lnTo>
                    <a:lnTo>
                      <a:pt x="0" y="0"/>
                    </a:lnTo>
                    <a:lnTo>
                      <a:pt x="302" y="63"/>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49" name="Freeform 2214"/>
              <p:cNvSpPr>
                <a:spLocks/>
              </p:cNvSpPr>
              <p:nvPr/>
            </p:nvSpPr>
            <p:spPr bwMode="auto">
              <a:xfrm>
                <a:off x="1811" y="1577"/>
                <a:ext cx="152" cy="34"/>
              </a:xfrm>
              <a:custGeom>
                <a:avLst/>
                <a:gdLst>
                  <a:gd name="T0" fmla="*/ 1 w 304"/>
                  <a:gd name="T1" fmla="*/ 1 h 66"/>
                  <a:gd name="T2" fmla="*/ 1 w 304"/>
                  <a:gd name="T3" fmla="*/ 1 h 66"/>
                  <a:gd name="T4" fmla="*/ 1 w 304"/>
                  <a:gd name="T5" fmla="*/ 1 h 66"/>
                  <a:gd name="T6" fmla="*/ 0 w 304"/>
                  <a:gd name="T7" fmla="*/ 0 h 66"/>
                  <a:gd name="T8" fmla="*/ 1 w 304"/>
                  <a:gd name="T9" fmla="*/ 1 h 66"/>
                  <a:gd name="T10" fmla="*/ 0 60000 65536"/>
                  <a:gd name="T11" fmla="*/ 0 60000 65536"/>
                  <a:gd name="T12" fmla="*/ 0 60000 65536"/>
                  <a:gd name="T13" fmla="*/ 0 60000 65536"/>
                  <a:gd name="T14" fmla="*/ 0 60000 65536"/>
                  <a:gd name="T15" fmla="*/ 0 w 304"/>
                  <a:gd name="T16" fmla="*/ 0 h 66"/>
                  <a:gd name="T17" fmla="*/ 304 w 304"/>
                  <a:gd name="T18" fmla="*/ 66 h 66"/>
                </a:gdLst>
                <a:ahLst/>
                <a:cxnLst>
                  <a:cxn ang="T10">
                    <a:pos x="T0" y="T1"/>
                  </a:cxn>
                  <a:cxn ang="T11">
                    <a:pos x="T2" y="T3"/>
                  </a:cxn>
                  <a:cxn ang="T12">
                    <a:pos x="T4" y="T5"/>
                  </a:cxn>
                  <a:cxn ang="T13">
                    <a:pos x="T6" y="T7"/>
                  </a:cxn>
                  <a:cxn ang="T14">
                    <a:pos x="T8" y="T9"/>
                  </a:cxn>
                </a:cxnLst>
                <a:rect l="T15" t="T16" r="T17" b="T18"/>
                <a:pathLst>
                  <a:path w="304" h="66">
                    <a:moveTo>
                      <a:pt x="302" y="63"/>
                    </a:moveTo>
                    <a:lnTo>
                      <a:pt x="304" y="66"/>
                    </a:lnTo>
                    <a:lnTo>
                      <a:pt x="2" y="3"/>
                    </a:lnTo>
                    <a:lnTo>
                      <a:pt x="0" y="0"/>
                    </a:lnTo>
                    <a:lnTo>
                      <a:pt x="302" y="63"/>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50" name="Freeform 2215"/>
              <p:cNvSpPr>
                <a:spLocks/>
              </p:cNvSpPr>
              <p:nvPr/>
            </p:nvSpPr>
            <p:spPr bwMode="auto">
              <a:xfrm>
                <a:off x="1811" y="1579"/>
                <a:ext cx="152" cy="33"/>
              </a:xfrm>
              <a:custGeom>
                <a:avLst/>
                <a:gdLst>
                  <a:gd name="T0" fmla="*/ 1 w 304"/>
                  <a:gd name="T1" fmla="*/ 1 h 65"/>
                  <a:gd name="T2" fmla="*/ 1 w 304"/>
                  <a:gd name="T3" fmla="*/ 1 h 65"/>
                  <a:gd name="T4" fmla="*/ 1 w 304"/>
                  <a:gd name="T5" fmla="*/ 1 h 65"/>
                  <a:gd name="T6" fmla="*/ 0 w 304"/>
                  <a:gd name="T7" fmla="*/ 0 h 65"/>
                  <a:gd name="T8" fmla="*/ 1 w 304"/>
                  <a:gd name="T9" fmla="*/ 1 h 65"/>
                  <a:gd name="T10" fmla="*/ 0 60000 65536"/>
                  <a:gd name="T11" fmla="*/ 0 60000 65536"/>
                  <a:gd name="T12" fmla="*/ 0 60000 65536"/>
                  <a:gd name="T13" fmla="*/ 0 60000 65536"/>
                  <a:gd name="T14" fmla="*/ 0 60000 65536"/>
                  <a:gd name="T15" fmla="*/ 0 w 304"/>
                  <a:gd name="T16" fmla="*/ 0 h 65"/>
                  <a:gd name="T17" fmla="*/ 304 w 304"/>
                  <a:gd name="T18" fmla="*/ 65 h 65"/>
                </a:gdLst>
                <a:ahLst/>
                <a:cxnLst>
                  <a:cxn ang="T10">
                    <a:pos x="T0" y="T1"/>
                  </a:cxn>
                  <a:cxn ang="T11">
                    <a:pos x="T2" y="T3"/>
                  </a:cxn>
                  <a:cxn ang="T12">
                    <a:pos x="T4" y="T5"/>
                  </a:cxn>
                  <a:cxn ang="T13">
                    <a:pos x="T6" y="T7"/>
                  </a:cxn>
                  <a:cxn ang="T14">
                    <a:pos x="T8" y="T9"/>
                  </a:cxn>
                </a:cxnLst>
                <a:rect l="T15" t="T16" r="T17" b="T18"/>
                <a:pathLst>
                  <a:path w="304" h="65">
                    <a:moveTo>
                      <a:pt x="302" y="63"/>
                    </a:moveTo>
                    <a:lnTo>
                      <a:pt x="304" y="65"/>
                    </a:lnTo>
                    <a:lnTo>
                      <a:pt x="1" y="4"/>
                    </a:lnTo>
                    <a:lnTo>
                      <a:pt x="0" y="0"/>
                    </a:lnTo>
                    <a:lnTo>
                      <a:pt x="302" y="63"/>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51" name="Freeform 2216"/>
              <p:cNvSpPr>
                <a:spLocks/>
              </p:cNvSpPr>
              <p:nvPr/>
            </p:nvSpPr>
            <p:spPr bwMode="auto">
              <a:xfrm>
                <a:off x="1812" y="1581"/>
                <a:ext cx="152" cy="32"/>
              </a:xfrm>
              <a:custGeom>
                <a:avLst/>
                <a:gdLst>
                  <a:gd name="T0" fmla="*/ 1 w 304"/>
                  <a:gd name="T1" fmla="*/ 1 h 64"/>
                  <a:gd name="T2" fmla="*/ 1 w 304"/>
                  <a:gd name="T3" fmla="*/ 1 h 64"/>
                  <a:gd name="T4" fmla="*/ 0 w 304"/>
                  <a:gd name="T5" fmla="*/ 1 h 64"/>
                  <a:gd name="T6" fmla="*/ 0 w 304"/>
                  <a:gd name="T7" fmla="*/ 0 h 64"/>
                  <a:gd name="T8" fmla="*/ 1 w 304"/>
                  <a:gd name="T9" fmla="*/ 1 h 64"/>
                  <a:gd name="T10" fmla="*/ 0 60000 65536"/>
                  <a:gd name="T11" fmla="*/ 0 60000 65536"/>
                  <a:gd name="T12" fmla="*/ 0 60000 65536"/>
                  <a:gd name="T13" fmla="*/ 0 60000 65536"/>
                  <a:gd name="T14" fmla="*/ 0 60000 65536"/>
                  <a:gd name="T15" fmla="*/ 0 w 304"/>
                  <a:gd name="T16" fmla="*/ 0 h 64"/>
                  <a:gd name="T17" fmla="*/ 304 w 304"/>
                  <a:gd name="T18" fmla="*/ 64 h 64"/>
                </a:gdLst>
                <a:ahLst/>
                <a:cxnLst>
                  <a:cxn ang="T10">
                    <a:pos x="T0" y="T1"/>
                  </a:cxn>
                  <a:cxn ang="T11">
                    <a:pos x="T2" y="T3"/>
                  </a:cxn>
                  <a:cxn ang="T12">
                    <a:pos x="T4" y="T5"/>
                  </a:cxn>
                  <a:cxn ang="T13">
                    <a:pos x="T6" y="T7"/>
                  </a:cxn>
                  <a:cxn ang="T14">
                    <a:pos x="T8" y="T9"/>
                  </a:cxn>
                </a:cxnLst>
                <a:rect l="T15" t="T16" r="T17" b="T18"/>
                <a:pathLst>
                  <a:path w="304" h="64">
                    <a:moveTo>
                      <a:pt x="303" y="61"/>
                    </a:moveTo>
                    <a:lnTo>
                      <a:pt x="304" y="64"/>
                    </a:lnTo>
                    <a:lnTo>
                      <a:pt x="0" y="1"/>
                    </a:lnTo>
                    <a:lnTo>
                      <a:pt x="0" y="0"/>
                    </a:lnTo>
                    <a:lnTo>
                      <a:pt x="303" y="61"/>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52" name="Freeform 2217"/>
              <p:cNvSpPr>
                <a:spLocks/>
              </p:cNvSpPr>
              <p:nvPr/>
            </p:nvSpPr>
            <p:spPr bwMode="auto">
              <a:xfrm>
                <a:off x="1812" y="1582"/>
                <a:ext cx="153" cy="33"/>
              </a:xfrm>
              <a:custGeom>
                <a:avLst/>
                <a:gdLst>
                  <a:gd name="T0" fmla="*/ 1 w 306"/>
                  <a:gd name="T1" fmla="*/ 0 h 67"/>
                  <a:gd name="T2" fmla="*/ 1 w 306"/>
                  <a:gd name="T3" fmla="*/ 0 h 67"/>
                  <a:gd name="T4" fmla="*/ 1 w 306"/>
                  <a:gd name="T5" fmla="*/ 0 h 67"/>
                  <a:gd name="T6" fmla="*/ 0 w 306"/>
                  <a:gd name="T7" fmla="*/ 0 h 67"/>
                  <a:gd name="T8" fmla="*/ 1 w 306"/>
                  <a:gd name="T9" fmla="*/ 0 h 67"/>
                  <a:gd name="T10" fmla="*/ 0 60000 65536"/>
                  <a:gd name="T11" fmla="*/ 0 60000 65536"/>
                  <a:gd name="T12" fmla="*/ 0 60000 65536"/>
                  <a:gd name="T13" fmla="*/ 0 60000 65536"/>
                  <a:gd name="T14" fmla="*/ 0 60000 65536"/>
                  <a:gd name="T15" fmla="*/ 0 w 306"/>
                  <a:gd name="T16" fmla="*/ 0 h 67"/>
                  <a:gd name="T17" fmla="*/ 306 w 306"/>
                  <a:gd name="T18" fmla="*/ 67 h 67"/>
                </a:gdLst>
                <a:ahLst/>
                <a:cxnLst>
                  <a:cxn ang="T10">
                    <a:pos x="T0" y="T1"/>
                  </a:cxn>
                  <a:cxn ang="T11">
                    <a:pos x="T2" y="T3"/>
                  </a:cxn>
                  <a:cxn ang="T12">
                    <a:pos x="T4" y="T5"/>
                  </a:cxn>
                  <a:cxn ang="T13">
                    <a:pos x="T6" y="T7"/>
                  </a:cxn>
                  <a:cxn ang="T14">
                    <a:pos x="T8" y="T9"/>
                  </a:cxn>
                </a:cxnLst>
                <a:rect l="T15" t="T16" r="T17" b="T18"/>
                <a:pathLst>
                  <a:path w="306" h="67">
                    <a:moveTo>
                      <a:pt x="304" y="63"/>
                    </a:moveTo>
                    <a:lnTo>
                      <a:pt x="306" y="67"/>
                    </a:lnTo>
                    <a:lnTo>
                      <a:pt x="2" y="4"/>
                    </a:lnTo>
                    <a:lnTo>
                      <a:pt x="0" y="0"/>
                    </a:lnTo>
                    <a:lnTo>
                      <a:pt x="304" y="63"/>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53" name="Freeform 2218"/>
              <p:cNvSpPr>
                <a:spLocks/>
              </p:cNvSpPr>
              <p:nvPr/>
            </p:nvSpPr>
            <p:spPr bwMode="auto">
              <a:xfrm>
                <a:off x="1813" y="1583"/>
                <a:ext cx="152" cy="33"/>
              </a:xfrm>
              <a:custGeom>
                <a:avLst/>
                <a:gdLst>
                  <a:gd name="T0" fmla="*/ 1 w 304"/>
                  <a:gd name="T1" fmla="*/ 1 h 66"/>
                  <a:gd name="T2" fmla="*/ 1 w 304"/>
                  <a:gd name="T3" fmla="*/ 1 h 66"/>
                  <a:gd name="T4" fmla="*/ 1 w 304"/>
                  <a:gd name="T5" fmla="*/ 1 h 66"/>
                  <a:gd name="T6" fmla="*/ 0 w 304"/>
                  <a:gd name="T7" fmla="*/ 0 h 66"/>
                  <a:gd name="T8" fmla="*/ 1 w 304"/>
                  <a:gd name="T9" fmla="*/ 1 h 66"/>
                  <a:gd name="T10" fmla="*/ 0 60000 65536"/>
                  <a:gd name="T11" fmla="*/ 0 60000 65536"/>
                  <a:gd name="T12" fmla="*/ 0 60000 65536"/>
                  <a:gd name="T13" fmla="*/ 0 60000 65536"/>
                  <a:gd name="T14" fmla="*/ 0 60000 65536"/>
                  <a:gd name="T15" fmla="*/ 0 w 304"/>
                  <a:gd name="T16" fmla="*/ 0 h 66"/>
                  <a:gd name="T17" fmla="*/ 304 w 304"/>
                  <a:gd name="T18" fmla="*/ 66 h 66"/>
                </a:gdLst>
                <a:ahLst/>
                <a:cxnLst>
                  <a:cxn ang="T10">
                    <a:pos x="T0" y="T1"/>
                  </a:cxn>
                  <a:cxn ang="T11">
                    <a:pos x="T2" y="T3"/>
                  </a:cxn>
                  <a:cxn ang="T12">
                    <a:pos x="T4" y="T5"/>
                  </a:cxn>
                  <a:cxn ang="T13">
                    <a:pos x="T6" y="T7"/>
                  </a:cxn>
                  <a:cxn ang="T14">
                    <a:pos x="T8" y="T9"/>
                  </a:cxn>
                </a:cxnLst>
                <a:rect l="T15" t="T16" r="T17" b="T18"/>
                <a:pathLst>
                  <a:path w="304" h="66">
                    <a:moveTo>
                      <a:pt x="304" y="63"/>
                    </a:moveTo>
                    <a:lnTo>
                      <a:pt x="304" y="66"/>
                    </a:lnTo>
                    <a:lnTo>
                      <a:pt x="2" y="3"/>
                    </a:lnTo>
                    <a:lnTo>
                      <a:pt x="0" y="0"/>
                    </a:lnTo>
                    <a:lnTo>
                      <a:pt x="304" y="63"/>
                    </a:lnTo>
                    <a:close/>
                  </a:path>
                </a:pathLst>
              </a:custGeom>
              <a:solidFill>
                <a:srgbClr val="A2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54" name="Freeform 2219"/>
              <p:cNvSpPr>
                <a:spLocks/>
              </p:cNvSpPr>
              <p:nvPr/>
            </p:nvSpPr>
            <p:spPr bwMode="auto">
              <a:xfrm>
                <a:off x="1814" y="1585"/>
                <a:ext cx="152" cy="32"/>
              </a:xfrm>
              <a:custGeom>
                <a:avLst/>
                <a:gdLst>
                  <a:gd name="T0" fmla="*/ 1 w 304"/>
                  <a:gd name="T1" fmla="*/ 0 h 65"/>
                  <a:gd name="T2" fmla="*/ 1 w 304"/>
                  <a:gd name="T3" fmla="*/ 0 h 65"/>
                  <a:gd name="T4" fmla="*/ 1 w 304"/>
                  <a:gd name="T5" fmla="*/ 0 h 65"/>
                  <a:gd name="T6" fmla="*/ 0 w 304"/>
                  <a:gd name="T7" fmla="*/ 0 h 65"/>
                  <a:gd name="T8" fmla="*/ 1 w 304"/>
                  <a:gd name="T9" fmla="*/ 0 h 65"/>
                  <a:gd name="T10" fmla="*/ 0 60000 65536"/>
                  <a:gd name="T11" fmla="*/ 0 60000 65536"/>
                  <a:gd name="T12" fmla="*/ 0 60000 65536"/>
                  <a:gd name="T13" fmla="*/ 0 60000 65536"/>
                  <a:gd name="T14" fmla="*/ 0 60000 65536"/>
                  <a:gd name="T15" fmla="*/ 0 w 304"/>
                  <a:gd name="T16" fmla="*/ 0 h 65"/>
                  <a:gd name="T17" fmla="*/ 304 w 304"/>
                  <a:gd name="T18" fmla="*/ 65 h 65"/>
                </a:gdLst>
                <a:ahLst/>
                <a:cxnLst>
                  <a:cxn ang="T10">
                    <a:pos x="T0" y="T1"/>
                  </a:cxn>
                  <a:cxn ang="T11">
                    <a:pos x="T2" y="T3"/>
                  </a:cxn>
                  <a:cxn ang="T12">
                    <a:pos x="T4" y="T5"/>
                  </a:cxn>
                  <a:cxn ang="T13">
                    <a:pos x="T6" y="T7"/>
                  </a:cxn>
                  <a:cxn ang="T14">
                    <a:pos x="T8" y="T9"/>
                  </a:cxn>
                </a:cxnLst>
                <a:rect l="T15" t="T16" r="T17" b="T18"/>
                <a:pathLst>
                  <a:path w="304" h="65">
                    <a:moveTo>
                      <a:pt x="302" y="63"/>
                    </a:moveTo>
                    <a:lnTo>
                      <a:pt x="304" y="65"/>
                    </a:lnTo>
                    <a:lnTo>
                      <a:pt x="1" y="1"/>
                    </a:lnTo>
                    <a:lnTo>
                      <a:pt x="0" y="0"/>
                    </a:lnTo>
                    <a:lnTo>
                      <a:pt x="302" y="63"/>
                    </a:lnTo>
                    <a:close/>
                  </a:path>
                </a:pathLst>
              </a:custGeom>
              <a:solidFill>
                <a:srgbClr val="A4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55" name="Freeform 2220"/>
              <p:cNvSpPr>
                <a:spLocks/>
              </p:cNvSpPr>
              <p:nvPr/>
            </p:nvSpPr>
            <p:spPr bwMode="auto">
              <a:xfrm>
                <a:off x="1815" y="1586"/>
                <a:ext cx="153" cy="41"/>
              </a:xfrm>
              <a:custGeom>
                <a:avLst/>
                <a:gdLst>
                  <a:gd name="T0" fmla="*/ 0 w 308"/>
                  <a:gd name="T1" fmla="*/ 0 h 84"/>
                  <a:gd name="T2" fmla="*/ 0 w 308"/>
                  <a:gd name="T3" fmla="*/ 0 h 84"/>
                  <a:gd name="T4" fmla="*/ 0 w 308"/>
                  <a:gd name="T5" fmla="*/ 0 h 84"/>
                  <a:gd name="T6" fmla="*/ 0 w 308"/>
                  <a:gd name="T7" fmla="*/ 0 h 84"/>
                  <a:gd name="T8" fmla="*/ 0 w 308"/>
                  <a:gd name="T9" fmla="*/ 0 h 84"/>
                  <a:gd name="T10" fmla="*/ 0 60000 65536"/>
                  <a:gd name="T11" fmla="*/ 0 60000 65536"/>
                  <a:gd name="T12" fmla="*/ 0 60000 65536"/>
                  <a:gd name="T13" fmla="*/ 0 60000 65536"/>
                  <a:gd name="T14" fmla="*/ 0 60000 65536"/>
                  <a:gd name="T15" fmla="*/ 0 w 308"/>
                  <a:gd name="T16" fmla="*/ 0 h 84"/>
                  <a:gd name="T17" fmla="*/ 308 w 308"/>
                  <a:gd name="T18" fmla="*/ 84 h 84"/>
                </a:gdLst>
                <a:ahLst/>
                <a:cxnLst>
                  <a:cxn ang="T10">
                    <a:pos x="T0" y="T1"/>
                  </a:cxn>
                  <a:cxn ang="T11">
                    <a:pos x="T2" y="T3"/>
                  </a:cxn>
                  <a:cxn ang="T12">
                    <a:pos x="T4" y="T5"/>
                  </a:cxn>
                  <a:cxn ang="T13">
                    <a:pos x="T6" y="T7"/>
                  </a:cxn>
                  <a:cxn ang="T14">
                    <a:pos x="T8" y="T9"/>
                  </a:cxn>
                </a:cxnLst>
                <a:rect l="T15" t="T16" r="T17" b="T18"/>
                <a:pathLst>
                  <a:path w="308" h="84">
                    <a:moveTo>
                      <a:pt x="303" y="64"/>
                    </a:moveTo>
                    <a:lnTo>
                      <a:pt x="308" y="84"/>
                    </a:lnTo>
                    <a:lnTo>
                      <a:pt x="5" y="20"/>
                    </a:lnTo>
                    <a:lnTo>
                      <a:pt x="0" y="0"/>
                    </a:lnTo>
                    <a:lnTo>
                      <a:pt x="303" y="64"/>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56" name="Freeform 2221"/>
              <p:cNvSpPr>
                <a:spLocks/>
              </p:cNvSpPr>
              <p:nvPr/>
            </p:nvSpPr>
            <p:spPr bwMode="auto">
              <a:xfrm>
                <a:off x="1815" y="1586"/>
                <a:ext cx="152" cy="34"/>
              </a:xfrm>
              <a:custGeom>
                <a:avLst/>
                <a:gdLst>
                  <a:gd name="T0" fmla="*/ 1 w 304"/>
                  <a:gd name="T1" fmla="*/ 0 h 69"/>
                  <a:gd name="T2" fmla="*/ 1 w 304"/>
                  <a:gd name="T3" fmla="*/ 0 h 69"/>
                  <a:gd name="T4" fmla="*/ 0 w 304"/>
                  <a:gd name="T5" fmla="*/ 0 h 69"/>
                  <a:gd name="T6" fmla="*/ 0 w 304"/>
                  <a:gd name="T7" fmla="*/ 0 h 69"/>
                  <a:gd name="T8" fmla="*/ 1 w 304"/>
                  <a:gd name="T9" fmla="*/ 0 h 69"/>
                  <a:gd name="T10" fmla="*/ 0 60000 65536"/>
                  <a:gd name="T11" fmla="*/ 0 60000 65536"/>
                  <a:gd name="T12" fmla="*/ 0 60000 65536"/>
                  <a:gd name="T13" fmla="*/ 0 60000 65536"/>
                  <a:gd name="T14" fmla="*/ 0 60000 65536"/>
                  <a:gd name="T15" fmla="*/ 0 w 304"/>
                  <a:gd name="T16" fmla="*/ 0 h 69"/>
                  <a:gd name="T17" fmla="*/ 304 w 304"/>
                  <a:gd name="T18" fmla="*/ 69 h 69"/>
                </a:gdLst>
                <a:ahLst/>
                <a:cxnLst>
                  <a:cxn ang="T10">
                    <a:pos x="T0" y="T1"/>
                  </a:cxn>
                  <a:cxn ang="T11">
                    <a:pos x="T2" y="T3"/>
                  </a:cxn>
                  <a:cxn ang="T12">
                    <a:pos x="T4" y="T5"/>
                  </a:cxn>
                  <a:cxn ang="T13">
                    <a:pos x="T6" y="T7"/>
                  </a:cxn>
                  <a:cxn ang="T14">
                    <a:pos x="T8" y="T9"/>
                  </a:cxn>
                </a:cxnLst>
                <a:rect l="T15" t="T16" r="T17" b="T18"/>
                <a:pathLst>
                  <a:path w="304" h="69">
                    <a:moveTo>
                      <a:pt x="303" y="64"/>
                    </a:moveTo>
                    <a:lnTo>
                      <a:pt x="304" y="69"/>
                    </a:lnTo>
                    <a:lnTo>
                      <a:pt x="0" y="4"/>
                    </a:lnTo>
                    <a:lnTo>
                      <a:pt x="0" y="0"/>
                    </a:lnTo>
                    <a:lnTo>
                      <a:pt x="303" y="64"/>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57" name="Freeform 2222"/>
              <p:cNvSpPr>
                <a:spLocks/>
              </p:cNvSpPr>
              <p:nvPr/>
            </p:nvSpPr>
            <p:spPr bwMode="auto">
              <a:xfrm>
                <a:off x="1815" y="1587"/>
                <a:ext cx="152" cy="34"/>
              </a:xfrm>
              <a:custGeom>
                <a:avLst/>
                <a:gdLst>
                  <a:gd name="T0" fmla="*/ 1 w 304"/>
                  <a:gd name="T1" fmla="*/ 1 h 68"/>
                  <a:gd name="T2" fmla="*/ 1 w 304"/>
                  <a:gd name="T3" fmla="*/ 1 h 68"/>
                  <a:gd name="T4" fmla="*/ 1 w 304"/>
                  <a:gd name="T5" fmla="*/ 1 h 68"/>
                  <a:gd name="T6" fmla="*/ 0 w 304"/>
                  <a:gd name="T7" fmla="*/ 0 h 68"/>
                  <a:gd name="T8" fmla="*/ 1 w 304"/>
                  <a:gd name="T9" fmla="*/ 1 h 68"/>
                  <a:gd name="T10" fmla="*/ 0 60000 65536"/>
                  <a:gd name="T11" fmla="*/ 0 60000 65536"/>
                  <a:gd name="T12" fmla="*/ 0 60000 65536"/>
                  <a:gd name="T13" fmla="*/ 0 60000 65536"/>
                  <a:gd name="T14" fmla="*/ 0 60000 65536"/>
                  <a:gd name="T15" fmla="*/ 0 w 304"/>
                  <a:gd name="T16" fmla="*/ 0 h 68"/>
                  <a:gd name="T17" fmla="*/ 304 w 304"/>
                  <a:gd name="T18" fmla="*/ 68 h 68"/>
                </a:gdLst>
                <a:ahLst/>
                <a:cxnLst>
                  <a:cxn ang="T10">
                    <a:pos x="T0" y="T1"/>
                  </a:cxn>
                  <a:cxn ang="T11">
                    <a:pos x="T2" y="T3"/>
                  </a:cxn>
                  <a:cxn ang="T12">
                    <a:pos x="T4" y="T5"/>
                  </a:cxn>
                  <a:cxn ang="T13">
                    <a:pos x="T6" y="T7"/>
                  </a:cxn>
                  <a:cxn ang="T14">
                    <a:pos x="T8" y="T9"/>
                  </a:cxn>
                </a:cxnLst>
                <a:rect l="T15" t="T16" r="T17" b="T18"/>
                <a:pathLst>
                  <a:path w="304" h="68">
                    <a:moveTo>
                      <a:pt x="304" y="65"/>
                    </a:moveTo>
                    <a:lnTo>
                      <a:pt x="304" y="68"/>
                    </a:lnTo>
                    <a:lnTo>
                      <a:pt x="2" y="5"/>
                    </a:lnTo>
                    <a:lnTo>
                      <a:pt x="0" y="0"/>
                    </a:lnTo>
                    <a:lnTo>
                      <a:pt x="304" y="65"/>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58" name="Freeform 2223"/>
              <p:cNvSpPr>
                <a:spLocks/>
              </p:cNvSpPr>
              <p:nvPr/>
            </p:nvSpPr>
            <p:spPr bwMode="auto">
              <a:xfrm>
                <a:off x="1815" y="1590"/>
                <a:ext cx="153" cy="33"/>
              </a:xfrm>
              <a:custGeom>
                <a:avLst/>
                <a:gdLst>
                  <a:gd name="T0" fmla="*/ 1 w 304"/>
                  <a:gd name="T1" fmla="*/ 1 h 66"/>
                  <a:gd name="T2" fmla="*/ 1 w 304"/>
                  <a:gd name="T3" fmla="*/ 1 h 66"/>
                  <a:gd name="T4" fmla="*/ 1 w 304"/>
                  <a:gd name="T5" fmla="*/ 1 h 66"/>
                  <a:gd name="T6" fmla="*/ 0 w 304"/>
                  <a:gd name="T7" fmla="*/ 0 h 66"/>
                  <a:gd name="T8" fmla="*/ 1 w 304"/>
                  <a:gd name="T9" fmla="*/ 1 h 66"/>
                  <a:gd name="T10" fmla="*/ 0 60000 65536"/>
                  <a:gd name="T11" fmla="*/ 0 60000 65536"/>
                  <a:gd name="T12" fmla="*/ 0 60000 65536"/>
                  <a:gd name="T13" fmla="*/ 0 60000 65536"/>
                  <a:gd name="T14" fmla="*/ 0 60000 65536"/>
                  <a:gd name="T15" fmla="*/ 0 w 304"/>
                  <a:gd name="T16" fmla="*/ 0 h 66"/>
                  <a:gd name="T17" fmla="*/ 304 w 304"/>
                  <a:gd name="T18" fmla="*/ 66 h 66"/>
                </a:gdLst>
                <a:ahLst/>
                <a:cxnLst>
                  <a:cxn ang="T10">
                    <a:pos x="T0" y="T1"/>
                  </a:cxn>
                  <a:cxn ang="T11">
                    <a:pos x="T2" y="T3"/>
                  </a:cxn>
                  <a:cxn ang="T12">
                    <a:pos x="T4" y="T5"/>
                  </a:cxn>
                  <a:cxn ang="T13">
                    <a:pos x="T6" y="T7"/>
                  </a:cxn>
                  <a:cxn ang="T14">
                    <a:pos x="T8" y="T9"/>
                  </a:cxn>
                </a:cxnLst>
                <a:rect l="T15" t="T16" r="T17" b="T18"/>
                <a:pathLst>
                  <a:path w="304" h="66">
                    <a:moveTo>
                      <a:pt x="302" y="63"/>
                    </a:moveTo>
                    <a:lnTo>
                      <a:pt x="304" y="66"/>
                    </a:lnTo>
                    <a:lnTo>
                      <a:pt x="2" y="3"/>
                    </a:lnTo>
                    <a:lnTo>
                      <a:pt x="0" y="0"/>
                    </a:lnTo>
                    <a:lnTo>
                      <a:pt x="302" y="63"/>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59" name="Freeform 2224"/>
              <p:cNvSpPr>
                <a:spLocks/>
              </p:cNvSpPr>
              <p:nvPr/>
            </p:nvSpPr>
            <p:spPr bwMode="auto">
              <a:xfrm>
                <a:off x="1816" y="1592"/>
                <a:ext cx="152" cy="34"/>
              </a:xfrm>
              <a:custGeom>
                <a:avLst/>
                <a:gdLst>
                  <a:gd name="T0" fmla="*/ 1 w 304"/>
                  <a:gd name="T1" fmla="*/ 1 h 68"/>
                  <a:gd name="T2" fmla="*/ 1 w 304"/>
                  <a:gd name="T3" fmla="*/ 1 h 68"/>
                  <a:gd name="T4" fmla="*/ 0 w 304"/>
                  <a:gd name="T5" fmla="*/ 1 h 68"/>
                  <a:gd name="T6" fmla="*/ 0 w 304"/>
                  <a:gd name="T7" fmla="*/ 0 h 68"/>
                  <a:gd name="T8" fmla="*/ 1 w 304"/>
                  <a:gd name="T9" fmla="*/ 1 h 68"/>
                  <a:gd name="T10" fmla="*/ 0 60000 65536"/>
                  <a:gd name="T11" fmla="*/ 0 60000 65536"/>
                  <a:gd name="T12" fmla="*/ 0 60000 65536"/>
                  <a:gd name="T13" fmla="*/ 0 60000 65536"/>
                  <a:gd name="T14" fmla="*/ 0 60000 65536"/>
                  <a:gd name="T15" fmla="*/ 0 w 304"/>
                  <a:gd name="T16" fmla="*/ 0 h 68"/>
                  <a:gd name="T17" fmla="*/ 304 w 304"/>
                  <a:gd name="T18" fmla="*/ 68 h 68"/>
                </a:gdLst>
                <a:ahLst/>
                <a:cxnLst>
                  <a:cxn ang="T10">
                    <a:pos x="T0" y="T1"/>
                  </a:cxn>
                  <a:cxn ang="T11">
                    <a:pos x="T2" y="T3"/>
                  </a:cxn>
                  <a:cxn ang="T12">
                    <a:pos x="T4" y="T5"/>
                  </a:cxn>
                  <a:cxn ang="T13">
                    <a:pos x="T6" y="T7"/>
                  </a:cxn>
                  <a:cxn ang="T14">
                    <a:pos x="T8" y="T9"/>
                  </a:cxn>
                </a:cxnLst>
                <a:rect l="T15" t="T16" r="T17" b="T18"/>
                <a:pathLst>
                  <a:path w="304" h="68">
                    <a:moveTo>
                      <a:pt x="302" y="63"/>
                    </a:moveTo>
                    <a:lnTo>
                      <a:pt x="304" y="68"/>
                    </a:lnTo>
                    <a:lnTo>
                      <a:pt x="0" y="3"/>
                    </a:lnTo>
                    <a:lnTo>
                      <a:pt x="0" y="0"/>
                    </a:lnTo>
                    <a:lnTo>
                      <a:pt x="302" y="63"/>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60" name="Freeform 2225"/>
              <p:cNvSpPr>
                <a:spLocks/>
              </p:cNvSpPr>
              <p:nvPr/>
            </p:nvSpPr>
            <p:spPr bwMode="auto">
              <a:xfrm>
                <a:off x="1816" y="1593"/>
                <a:ext cx="152" cy="34"/>
              </a:xfrm>
              <a:custGeom>
                <a:avLst/>
                <a:gdLst>
                  <a:gd name="T0" fmla="*/ 1 w 304"/>
                  <a:gd name="T1" fmla="*/ 0 h 69"/>
                  <a:gd name="T2" fmla="*/ 1 w 304"/>
                  <a:gd name="T3" fmla="*/ 0 h 69"/>
                  <a:gd name="T4" fmla="*/ 1 w 304"/>
                  <a:gd name="T5" fmla="*/ 0 h 69"/>
                  <a:gd name="T6" fmla="*/ 0 w 304"/>
                  <a:gd name="T7" fmla="*/ 0 h 69"/>
                  <a:gd name="T8" fmla="*/ 1 w 304"/>
                  <a:gd name="T9" fmla="*/ 0 h 69"/>
                  <a:gd name="T10" fmla="*/ 0 60000 65536"/>
                  <a:gd name="T11" fmla="*/ 0 60000 65536"/>
                  <a:gd name="T12" fmla="*/ 0 60000 65536"/>
                  <a:gd name="T13" fmla="*/ 0 60000 65536"/>
                  <a:gd name="T14" fmla="*/ 0 60000 65536"/>
                  <a:gd name="T15" fmla="*/ 0 w 304"/>
                  <a:gd name="T16" fmla="*/ 0 h 69"/>
                  <a:gd name="T17" fmla="*/ 304 w 304"/>
                  <a:gd name="T18" fmla="*/ 69 h 69"/>
                </a:gdLst>
                <a:ahLst/>
                <a:cxnLst>
                  <a:cxn ang="T10">
                    <a:pos x="T0" y="T1"/>
                  </a:cxn>
                  <a:cxn ang="T11">
                    <a:pos x="T2" y="T3"/>
                  </a:cxn>
                  <a:cxn ang="T12">
                    <a:pos x="T4" y="T5"/>
                  </a:cxn>
                  <a:cxn ang="T13">
                    <a:pos x="T6" y="T7"/>
                  </a:cxn>
                  <a:cxn ang="T14">
                    <a:pos x="T8" y="T9"/>
                  </a:cxn>
                </a:cxnLst>
                <a:rect l="T15" t="T16" r="T17" b="T18"/>
                <a:pathLst>
                  <a:path w="304" h="69">
                    <a:moveTo>
                      <a:pt x="304" y="65"/>
                    </a:moveTo>
                    <a:lnTo>
                      <a:pt x="304" y="69"/>
                    </a:lnTo>
                    <a:lnTo>
                      <a:pt x="1" y="5"/>
                    </a:lnTo>
                    <a:lnTo>
                      <a:pt x="0" y="0"/>
                    </a:lnTo>
                    <a:lnTo>
                      <a:pt x="304" y="65"/>
                    </a:lnTo>
                    <a:close/>
                  </a:path>
                </a:pathLst>
              </a:custGeom>
              <a:solidFill>
                <a:srgbClr val="A9A9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61" name="Freeform 2226"/>
              <p:cNvSpPr>
                <a:spLocks/>
              </p:cNvSpPr>
              <p:nvPr/>
            </p:nvSpPr>
            <p:spPr bwMode="auto">
              <a:xfrm>
                <a:off x="1817" y="1596"/>
                <a:ext cx="152" cy="42"/>
              </a:xfrm>
              <a:custGeom>
                <a:avLst/>
                <a:gdLst>
                  <a:gd name="T0" fmla="*/ 1 w 304"/>
                  <a:gd name="T1" fmla="*/ 0 h 85"/>
                  <a:gd name="T2" fmla="*/ 1 w 304"/>
                  <a:gd name="T3" fmla="*/ 0 h 85"/>
                  <a:gd name="T4" fmla="*/ 1 w 304"/>
                  <a:gd name="T5" fmla="*/ 0 h 85"/>
                  <a:gd name="T6" fmla="*/ 0 w 304"/>
                  <a:gd name="T7" fmla="*/ 0 h 85"/>
                  <a:gd name="T8" fmla="*/ 1 w 304"/>
                  <a:gd name="T9" fmla="*/ 0 h 85"/>
                  <a:gd name="T10" fmla="*/ 0 60000 65536"/>
                  <a:gd name="T11" fmla="*/ 0 60000 65536"/>
                  <a:gd name="T12" fmla="*/ 0 60000 65536"/>
                  <a:gd name="T13" fmla="*/ 0 60000 65536"/>
                  <a:gd name="T14" fmla="*/ 0 60000 65536"/>
                  <a:gd name="T15" fmla="*/ 0 w 304"/>
                  <a:gd name="T16" fmla="*/ 0 h 85"/>
                  <a:gd name="T17" fmla="*/ 304 w 304"/>
                  <a:gd name="T18" fmla="*/ 85 h 85"/>
                </a:gdLst>
                <a:ahLst/>
                <a:cxnLst>
                  <a:cxn ang="T10">
                    <a:pos x="T0" y="T1"/>
                  </a:cxn>
                  <a:cxn ang="T11">
                    <a:pos x="T2" y="T3"/>
                  </a:cxn>
                  <a:cxn ang="T12">
                    <a:pos x="T4" y="T5"/>
                  </a:cxn>
                  <a:cxn ang="T13">
                    <a:pos x="T6" y="T7"/>
                  </a:cxn>
                  <a:cxn ang="T14">
                    <a:pos x="T8" y="T9"/>
                  </a:cxn>
                </a:cxnLst>
                <a:rect l="T15" t="T16" r="T17" b="T18"/>
                <a:pathLst>
                  <a:path w="304" h="85">
                    <a:moveTo>
                      <a:pt x="303" y="64"/>
                    </a:moveTo>
                    <a:lnTo>
                      <a:pt x="304" y="85"/>
                    </a:lnTo>
                    <a:lnTo>
                      <a:pt x="2" y="20"/>
                    </a:lnTo>
                    <a:lnTo>
                      <a:pt x="0" y="0"/>
                    </a:lnTo>
                    <a:lnTo>
                      <a:pt x="303" y="64"/>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62" name="Freeform 2227"/>
              <p:cNvSpPr>
                <a:spLocks/>
              </p:cNvSpPr>
              <p:nvPr/>
            </p:nvSpPr>
            <p:spPr bwMode="auto">
              <a:xfrm>
                <a:off x="1817" y="1278"/>
                <a:ext cx="152" cy="33"/>
              </a:xfrm>
              <a:custGeom>
                <a:avLst/>
                <a:gdLst>
                  <a:gd name="T0" fmla="*/ 1 w 304"/>
                  <a:gd name="T1" fmla="*/ 1 h 66"/>
                  <a:gd name="T2" fmla="*/ 1 w 304"/>
                  <a:gd name="T3" fmla="*/ 1 h 66"/>
                  <a:gd name="T4" fmla="*/ 0 w 304"/>
                  <a:gd name="T5" fmla="*/ 1 h 66"/>
                  <a:gd name="T6" fmla="*/ 1 w 304"/>
                  <a:gd name="T7" fmla="*/ 0 h 66"/>
                  <a:gd name="T8" fmla="*/ 1 w 304"/>
                  <a:gd name="T9" fmla="*/ 1 h 66"/>
                  <a:gd name="T10" fmla="*/ 0 60000 65536"/>
                  <a:gd name="T11" fmla="*/ 0 60000 65536"/>
                  <a:gd name="T12" fmla="*/ 0 60000 65536"/>
                  <a:gd name="T13" fmla="*/ 0 60000 65536"/>
                  <a:gd name="T14" fmla="*/ 0 60000 65536"/>
                  <a:gd name="T15" fmla="*/ 0 w 304"/>
                  <a:gd name="T16" fmla="*/ 0 h 66"/>
                  <a:gd name="T17" fmla="*/ 304 w 304"/>
                  <a:gd name="T18" fmla="*/ 66 h 66"/>
                </a:gdLst>
                <a:ahLst/>
                <a:cxnLst>
                  <a:cxn ang="T10">
                    <a:pos x="T0" y="T1"/>
                  </a:cxn>
                  <a:cxn ang="T11">
                    <a:pos x="T2" y="T3"/>
                  </a:cxn>
                  <a:cxn ang="T12">
                    <a:pos x="T4" y="T5"/>
                  </a:cxn>
                  <a:cxn ang="T13">
                    <a:pos x="T6" y="T7"/>
                  </a:cxn>
                  <a:cxn ang="T14">
                    <a:pos x="T8" y="T9"/>
                  </a:cxn>
                </a:cxnLst>
                <a:rect l="T15" t="T16" r="T17" b="T18"/>
                <a:pathLst>
                  <a:path w="304" h="66">
                    <a:moveTo>
                      <a:pt x="304" y="43"/>
                    </a:moveTo>
                    <a:lnTo>
                      <a:pt x="303" y="66"/>
                    </a:lnTo>
                    <a:lnTo>
                      <a:pt x="0" y="22"/>
                    </a:lnTo>
                    <a:lnTo>
                      <a:pt x="2" y="0"/>
                    </a:lnTo>
                    <a:lnTo>
                      <a:pt x="304" y="43"/>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63" name="Freeform 2228"/>
              <p:cNvSpPr>
                <a:spLocks/>
              </p:cNvSpPr>
              <p:nvPr/>
            </p:nvSpPr>
            <p:spPr bwMode="auto">
              <a:xfrm>
                <a:off x="1815" y="1288"/>
                <a:ext cx="153" cy="33"/>
              </a:xfrm>
              <a:custGeom>
                <a:avLst/>
                <a:gdLst>
                  <a:gd name="T0" fmla="*/ 0 w 308"/>
                  <a:gd name="T1" fmla="*/ 1 h 64"/>
                  <a:gd name="T2" fmla="*/ 0 w 308"/>
                  <a:gd name="T3" fmla="*/ 1 h 64"/>
                  <a:gd name="T4" fmla="*/ 0 w 308"/>
                  <a:gd name="T5" fmla="*/ 1 h 64"/>
                  <a:gd name="T6" fmla="*/ 0 w 308"/>
                  <a:gd name="T7" fmla="*/ 0 h 64"/>
                  <a:gd name="T8" fmla="*/ 0 w 308"/>
                  <a:gd name="T9" fmla="*/ 1 h 64"/>
                  <a:gd name="T10" fmla="*/ 0 60000 65536"/>
                  <a:gd name="T11" fmla="*/ 0 60000 65536"/>
                  <a:gd name="T12" fmla="*/ 0 60000 65536"/>
                  <a:gd name="T13" fmla="*/ 0 60000 65536"/>
                  <a:gd name="T14" fmla="*/ 0 60000 65536"/>
                  <a:gd name="T15" fmla="*/ 0 w 308"/>
                  <a:gd name="T16" fmla="*/ 0 h 64"/>
                  <a:gd name="T17" fmla="*/ 308 w 308"/>
                  <a:gd name="T18" fmla="*/ 64 h 64"/>
                </a:gdLst>
                <a:ahLst/>
                <a:cxnLst>
                  <a:cxn ang="T10">
                    <a:pos x="T0" y="T1"/>
                  </a:cxn>
                  <a:cxn ang="T11">
                    <a:pos x="T2" y="T3"/>
                  </a:cxn>
                  <a:cxn ang="T12">
                    <a:pos x="T4" y="T5"/>
                  </a:cxn>
                  <a:cxn ang="T13">
                    <a:pos x="T6" y="T7"/>
                  </a:cxn>
                  <a:cxn ang="T14">
                    <a:pos x="T8" y="T9"/>
                  </a:cxn>
                </a:cxnLst>
                <a:rect l="T15" t="T16" r="T17" b="T18"/>
                <a:pathLst>
                  <a:path w="308" h="64">
                    <a:moveTo>
                      <a:pt x="308" y="44"/>
                    </a:moveTo>
                    <a:lnTo>
                      <a:pt x="303" y="64"/>
                    </a:lnTo>
                    <a:lnTo>
                      <a:pt x="0" y="21"/>
                    </a:lnTo>
                    <a:lnTo>
                      <a:pt x="5" y="0"/>
                    </a:lnTo>
                    <a:lnTo>
                      <a:pt x="308" y="44"/>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64" name="Freeform 2229"/>
              <p:cNvSpPr>
                <a:spLocks/>
              </p:cNvSpPr>
              <p:nvPr/>
            </p:nvSpPr>
            <p:spPr bwMode="auto">
              <a:xfrm>
                <a:off x="1816" y="1288"/>
                <a:ext cx="152" cy="24"/>
              </a:xfrm>
              <a:custGeom>
                <a:avLst/>
                <a:gdLst>
                  <a:gd name="T0" fmla="*/ 1 w 304"/>
                  <a:gd name="T1" fmla="*/ 1 h 48"/>
                  <a:gd name="T2" fmla="*/ 1 w 304"/>
                  <a:gd name="T3" fmla="*/ 1 h 48"/>
                  <a:gd name="T4" fmla="*/ 0 w 304"/>
                  <a:gd name="T5" fmla="*/ 1 h 48"/>
                  <a:gd name="T6" fmla="*/ 1 w 304"/>
                  <a:gd name="T7" fmla="*/ 0 h 48"/>
                  <a:gd name="T8" fmla="*/ 1 w 304"/>
                  <a:gd name="T9" fmla="*/ 1 h 48"/>
                  <a:gd name="T10" fmla="*/ 0 60000 65536"/>
                  <a:gd name="T11" fmla="*/ 0 60000 65536"/>
                  <a:gd name="T12" fmla="*/ 0 60000 65536"/>
                  <a:gd name="T13" fmla="*/ 0 60000 65536"/>
                  <a:gd name="T14" fmla="*/ 0 60000 65536"/>
                  <a:gd name="T15" fmla="*/ 0 w 304"/>
                  <a:gd name="T16" fmla="*/ 0 h 48"/>
                  <a:gd name="T17" fmla="*/ 304 w 304"/>
                  <a:gd name="T18" fmla="*/ 48 h 48"/>
                </a:gdLst>
                <a:ahLst/>
                <a:cxnLst>
                  <a:cxn ang="T10">
                    <a:pos x="T0" y="T1"/>
                  </a:cxn>
                  <a:cxn ang="T11">
                    <a:pos x="T2" y="T3"/>
                  </a:cxn>
                  <a:cxn ang="T12">
                    <a:pos x="T4" y="T5"/>
                  </a:cxn>
                  <a:cxn ang="T13">
                    <a:pos x="T6" y="T7"/>
                  </a:cxn>
                  <a:cxn ang="T14">
                    <a:pos x="T8" y="T9"/>
                  </a:cxn>
                </a:cxnLst>
                <a:rect l="T15" t="T16" r="T17" b="T18"/>
                <a:pathLst>
                  <a:path w="304" h="48">
                    <a:moveTo>
                      <a:pt x="304" y="44"/>
                    </a:moveTo>
                    <a:lnTo>
                      <a:pt x="304" y="48"/>
                    </a:lnTo>
                    <a:lnTo>
                      <a:pt x="0" y="5"/>
                    </a:lnTo>
                    <a:lnTo>
                      <a:pt x="1" y="0"/>
                    </a:lnTo>
                    <a:lnTo>
                      <a:pt x="304" y="44"/>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65" name="Freeform 2230"/>
              <p:cNvSpPr>
                <a:spLocks/>
              </p:cNvSpPr>
              <p:nvPr/>
            </p:nvSpPr>
            <p:spPr bwMode="auto">
              <a:xfrm>
                <a:off x="1816" y="1291"/>
                <a:ext cx="152" cy="24"/>
              </a:xfrm>
              <a:custGeom>
                <a:avLst/>
                <a:gdLst>
                  <a:gd name="T0" fmla="*/ 1 w 304"/>
                  <a:gd name="T1" fmla="*/ 1 h 48"/>
                  <a:gd name="T2" fmla="*/ 1 w 304"/>
                  <a:gd name="T3" fmla="*/ 1 h 48"/>
                  <a:gd name="T4" fmla="*/ 0 w 304"/>
                  <a:gd name="T5" fmla="*/ 1 h 48"/>
                  <a:gd name="T6" fmla="*/ 0 w 304"/>
                  <a:gd name="T7" fmla="*/ 0 h 48"/>
                  <a:gd name="T8" fmla="*/ 1 w 304"/>
                  <a:gd name="T9" fmla="*/ 1 h 48"/>
                  <a:gd name="T10" fmla="*/ 0 60000 65536"/>
                  <a:gd name="T11" fmla="*/ 0 60000 65536"/>
                  <a:gd name="T12" fmla="*/ 0 60000 65536"/>
                  <a:gd name="T13" fmla="*/ 0 60000 65536"/>
                  <a:gd name="T14" fmla="*/ 0 60000 65536"/>
                  <a:gd name="T15" fmla="*/ 0 w 304"/>
                  <a:gd name="T16" fmla="*/ 0 h 48"/>
                  <a:gd name="T17" fmla="*/ 304 w 304"/>
                  <a:gd name="T18" fmla="*/ 48 h 48"/>
                </a:gdLst>
                <a:ahLst/>
                <a:cxnLst>
                  <a:cxn ang="T10">
                    <a:pos x="T0" y="T1"/>
                  </a:cxn>
                  <a:cxn ang="T11">
                    <a:pos x="T2" y="T3"/>
                  </a:cxn>
                  <a:cxn ang="T12">
                    <a:pos x="T4" y="T5"/>
                  </a:cxn>
                  <a:cxn ang="T13">
                    <a:pos x="T6" y="T7"/>
                  </a:cxn>
                  <a:cxn ang="T14">
                    <a:pos x="T8" y="T9"/>
                  </a:cxn>
                </a:cxnLst>
                <a:rect l="T15" t="T16" r="T17" b="T18"/>
                <a:pathLst>
                  <a:path w="304" h="48">
                    <a:moveTo>
                      <a:pt x="304" y="43"/>
                    </a:moveTo>
                    <a:lnTo>
                      <a:pt x="302" y="48"/>
                    </a:lnTo>
                    <a:lnTo>
                      <a:pt x="0" y="3"/>
                    </a:lnTo>
                    <a:lnTo>
                      <a:pt x="0" y="0"/>
                    </a:lnTo>
                    <a:lnTo>
                      <a:pt x="304" y="43"/>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66" name="Freeform 2231"/>
              <p:cNvSpPr>
                <a:spLocks/>
              </p:cNvSpPr>
              <p:nvPr/>
            </p:nvSpPr>
            <p:spPr bwMode="auto">
              <a:xfrm>
                <a:off x="1815" y="1292"/>
                <a:ext cx="153" cy="25"/>
              </a:xfrm>
              <a:custGeom>
                <a:avLst/>
                <a:gdLst>
                  <a:gd name="T0" fmla="*/ 1 w 304"/>
                  <a:gd name="T1" fmla="*/ 1 h 48"/>
                  <a:gd name="T2" fmla="*/ 1 w 304"/>
                  <a:gd name="T3" fmla="*/ 1 h 48"/>
                  <a:gd name="T4" fmla="*/ 0 w 304"/>
                  <a:gd name="T5" fmla="*/ 1 h 48"/>
                  <a:gd name="T6" fmla="*/ 1 w 304"/>
                  <a:gd name="T7" fmla="*/ 0 h 48"/>
                  <a:gd name="T8" fmla="*/ 1 w 304"/>
                  <a:gd name="T9" fmla="*/ 1 h 48"/>
                  <a:gd name="T10" fmla="*/ 0 60000 65536"/>
                  <a:gd name="T11" fmla="*/ 0 60000 65536"/>
                  <a:gd name="T12" fmla="*/ 0 60000 65536"/>
                  <a:gd name="T13" fmla="*/ 0 60000 65536"/>
                  <a:gd name="T14" fmla="*/ 0 60000 65536"/>
                  <a:gd name="T15" fmla="*/ 0 w 304"/>
                  <a:gd name="T16" fmla="*/ 0 h 48"/>
                  <a:gd name="T17" fmla="*/ 304 w 304"/>
                  <a:gd name="T18" fmla="*/ 48 h 48"/>
                </a:gdLst>
                <a:ahLst/>
                <a:cxnLst>
                  <a:cxn ang="T10">
                    <a:pos x="T0" y="T1"/>
                  </a:cxn>
                  <a:cxn ang="T11">
                    <a:pos x="T2" y="T3"/>
                  </a:cxn>
                  <a:cxn ang="T12">
                    <a:pos x="T4" y="T5"/>
                  </a:cxn>
                  <a:cxn ang="T13">
                    <a:pos x="T6" y="T7"/>
                  </a:cxn>
                  <a:cxn ang="T14">
                    <a:pos x="T8" y="T9"/>
                  </a:cxn>
                </a:cxnLst>
                <a:rect l="T15" t="T16" r="T17" b="T18"/>
                <a:pathLst>
                  <a:path w="304" h="48">
                    <a:moveTo>
                      <a:pt x="304" y="45"/>
                    </a:moveTo>
                    <a:lnTo>
                      <a:pt x="302" y="48"/>
                    </a:lnTo>
                    <a:lnTo>
                      <a:pt x="0" y="5"/>
                    </a:lnTo>
                    <a:lnTo>
                      <a:pt x="2" y="0"/>
                    </a:lnTo>
                    <a:lnTo>
                      <a:pt x="304" y="45"/>
                    </a:lnTo>
                    <a:close/>
                  </a:path>
                </a:pathLst>
              </a:custGeom>
              <a:solidFill>
                <a:srgbClr val="A9A9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67" name="Freeform 2232"/>
              <p:cNvSpPr>
                <a:spLocks/>
              </p:cNvSpPr>
              <p:nvPr/>
            </p:nvSpPr>
            <p:spPr bwMode="auto">
              <a:xfrm>
                <a:off x="1815" y="1295"/>
                <a:ext cx="152" cy="24"/>
              </a:xfrm>
              <a:custGeom>
                <a:avLst/>
                <a:gdLst>
                  <a:gd name="T0" fmla="*/ 1 w 304"/>
                  <a:gd name="T1" fmla="*/ 1 h 48"/>
                  <a:gd name="T2" fmla="*/ 1 w 304"/>
                  <a:gd name="T3" fmla="*/ 1 h 48"/>
                  <a:gd name="T4" fmla="*/ 0 w 304"/>
                  <a:gd name="T5" fmla="*/ 1 h 48"/>
                  <a:gd name="T6" fmla="*/ 1 w 304"/>
                  <a:gd name="T7" fmla="*/ 0 h 48"/>
                  <a:gd name="T8" fmla="*/ 1 w 304"/>
                  <a:gd name="T9" fmla="*/ 1 h 48"/>
                  <a:gd name="T10" fmla="*/ 0 60000 65536"/>
                  <a:gd name="T11" fmla="*/ 0 60000 65536"/>
                  <a:gd name="T12" fmla="*/ 0 60000 65536"/>
                  <a:gd name="T13" fmla="*/ 0 60000 65536"/>
                  <a:gd name="T14" fmla="*/ 0 60000 65536"/>
                  <a:gd name="T15" fmla="*/ 0 w 304"/>
                  <a:gd name="T16" fmla="*/ 0 h 48"/>
                  <a:gd name="T17" fmla="*/ 304 w 304"/>
                  <a:gd name="T18" fmla="*/ 48 h 48"/>
                </a:gdLst>
                <a:ahLst/>
                <a:cxnLst>
                  <a:cxn ang="T10">
                    <a:pos x="T0" y="T1"/>
                  </a:cxn>
                  <a:cxn ang="T11">
                    <a:pos x="T2" y="T3"/>
                  </a:cxn>
                  <a:cxn ang="T12">
                    <a:pos x="T4" y="T5"/>
                  </a:cxn>
                  <a:cxn ang="T13">
                    <a:pos x="T6" y="T7"/>
                  </a:cxn>
                  <a:cxn ang="T14">
                    <a:pos x="T8" y="T9"/>
                  </a:cxn>
                </a:cxnLst>
                <a:rect l="T15" t="T16" r="T17" b="T18"/>
                <a:pathLst>
                  <a:path w="304" h="48">
                    <a:moveTo>
                      <a:pt x="304" y="43"/>
                    </a:moveTo>
                    <a:lnTo>
                      <a:pt x="304" y="48"/>
                    </a:lnTo>
                    <a:lnTo>
                      <a:pt x="0" y="3"/>
                    </a:lnTo>
                    <a:lnTo>
                      <a:pt x="2" y="0"/>
                    </a:lnTo>
                    <a:lnTo>
                      <a:pt x="304" y="43"/>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68" name="Freeform 2233"/>
              <p:cNvSpPr>
                <a:spLocks/>
              </p:cNvSpPr>
              <p:nvPr/>
            </p:nvSpPr>
            <p:spPr bwMode="auto">
              <a:xfrm>
                <a:off x="1815" y="1297"/>
                <a:ext cx="152" cy="24"/>
              </a:xfrm>
              <a:custGeom>
                <a:avLst/>
                <a:gdLst>
                  <a:gd name="T0" fmla="*/ 1 w 304"/>
                  <a:gd name="T1" fmla="*/ 1 h 48"/>
                  <a:gd name="T2" fmla="*/ 1 w 304"/>
                  <a:gd name="T3" fmla="*/ 1 h 48"/>
                  <a:gd name="T4" fmla="*/ 0 w 304"/>
                  <a:gd name="T5" fmla="*/ 1 h 48"/>
                  <a:gd name="T6" fmla="*/ 0 w 304"/>
                  <a:gd name="T7" fmla="*/ 0 h 48"/>
                  <a:gd name="T8" fmla="*/ 1 w 304"/>
                  <a:gd name="T9" fmla="*/ 1 h 48"/>
                  <a:gd name="T10" fmla="*/ 0 60000 65536"/>
                  <a:gd name="T11" fmla="*/ 0 60000 65536"/>
                  <a:gd name="T12" fmla="*/ 0 60000 65536"/>
                  <a:gd name="T13" fmla="*/ 0 60000 65536"/>
                  <a:gd name="T14" fmla="*/ 0 60000 65536"/>
                  <a:gd name="T15" fmla="*/ 0 w 304"/>
                  <a:gd name="T16" fmla="*/ 0 h 48"/>
                  <a:gd name="T17" fmla="*/ 304 w 304"/>
                  <a:gd name="T18" fmla="*/ 48 h 48"/>
                </a:gdLst>
                <a:ahLst/>
                <a:cxnLst>
                  <a:cxn ang="T10">
                    <a:pos x="T0" y="T1"/>
                  </a:cxn>
                  <a:cxn ang="T11">
                    <a:pos x="T2" y="T3"/>
                  </a:cxn>
                  <a:cxn ang="T12">
                    <a:pos x="T4" y="T5"/>
                  </a:cxn>
                  <a:cxn ang="T13">
                    <a:pos x="T6" y="T7"/>
                  </a:cxn>
                  <a:cxn ang="T14">
                    <a:pos x="T8" y="T9"/>
                  </a:cxn>
                </a:cxnLst>
                <a:rect l="T15" t="T16" r="T17" b="T18"/>
                <a:pathLst>
                  <a:path w="304" h="48">
                    <a:moveTo>
                      <a:pt x="304" y="45"/>
                    </a:moveTo>
                    <a:lnTo>
                      <a:pt x="303" y="48"/>
                    </a:lnTo>
                    <a:lnTo>
                      <a:pt x="0" y="5"/>
                    </a:lnTo>
                    <a:lnTo>
                      <a:pt x="0" y="0"/>
                    </a:lnTo>
                    <a:lnTo>
                      <a:pt x="304" y="45"/>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69" name="Freeform 2234"/>
              <p:cNvSpPr>
                <a:spLocks/>
              </p:cNvSpPr>
              <p:nvPr/>
            </p:nvSpPr>
            <p:spPr bwMode="auto">
              <a:xfrm>
                <a:off x="1811" y="1299"/>
                <a:ext cx="155" cy="32"/>
              </a:xfrm>
              <a:custGeom>
                <a:avLst/>
                <a:gdLst>
                  <a:gd name="T0" fmla="*/ 0 w 311"/>
                  <a:gd name="T1" fmla="*/ 1 h 63"/>
                  <a:gd name="T2" fmla="*/ 0 w 311"/>
                  <a:gd name="T3" fmla="*/ 1 h 63"/>
                  <a:gd name="T4" fmla="*/ 0 w 311"/>
                  <a:gd name="T5" fmla="*/ 1 h 63"/>
                  <a:gd name="T6" fmla="*/ 0 w 311"/>
                  <a:gd name="T7" fmla="*/ 0 h 63"/>
                  <a:gd name="T8" fmla="*/ 0 w 311"/>
                  <a:gd name="T9" fmla="*/ 1 h 63"/>
                  <a:gd name="T10" fmla="*/ 0 60000 65536"/>
                  <a:gd name="T11" fmla="*/ 0 60000 65536"/>
                  <a:gd name="T12" fmla="*/ 0 60000 65536"/>
                  <a:gd name="T13" fmla="*/ 0 60000 65536"/>
                  <a:gd name="T14" fmla="*/ 0 60000 65536"/>
                  <a:gd name="T15" fmla="*/ 0 w 311"/>
                  <a:gd name="T16" fmla="*/ 0 h 63"/>
                  <a:gd name="T17" fmla="*/ 311 w 311"/>
                  <a:gd name="T18" fmla="*/ 63 h 63"/>
                </a:gdLst>
                <a:ahLst/>
                <a:cxnLst>
                  <a:cxn ang="T10">
                    <a:pos x="T0" y="T1"/>
                  </a:cxn>
                  <a:cxn ang="T11">
                    <a:pos x="T2" y="T3"/>
                  </a:cxn>
                  <a:cxn ang="T12">
                    <a:pos x="T4" y="T5"/>
                  </a:cxn>
                  <a:cxn ang="T13">
                    <a:pos x="T6" y="T7"/>
                  </a:cxn>
                  <a:cxn ang="T14">
                    <a:pos x="T8" y="T9"/>
                  </a:cxn>
                </a:cxnLst>
                <a:rect l="T15" t="T16" r="T17" b="T18"/>
                <a:pathLst>
                  <a:path w="311" h="63">
                    <a:moveTo>
                      <a:pt x="311" y="43"/>
                    </a:moveTo>
                    <a:lnTo>
                      <a:pt x="302" y="63"/>
                    </a:lnTo>
                    <a:lnTo>
                      <a:pt x="0" y="19"/>
                    </a:lnTo>
                    <a:lnTo>
                      <a:pt x="8" y="0"/>
                    </a:lnTo>
                    <a:lnTo>
                      <a:pt x="311" y="43"/>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70" name="Freeform 2235"/>
              <p:cNvSpPr>
                <a:spLocks/>
              </p:cNvSpPr>
              <p:nvPr/>
            </p:nvSpPr>
            <p:spPr bwMode="auto">
              <a:xfrm>
                <a:off x="1814" y="1299"/>
                <a:ext cx="152" cy="23"/>
              </a:xfrm>
              <a:custGeom>
                <a:avLst/>
                <a:gdLst>
                  <a:gd name="T0" fmla="*/ 1 w 304"/>
                  <a:gd name="T1" fmla="*/ 0 h 47"/>
                  <a:gd name="T2" fmla="*/ 1 w 304"/>
                  <a:gd name="T3" fmla="*/ 0 h 47"/>
                  <a:gd name="T4" fmla="*/ 0 w 304"/>
                  <a:gd name="T5" fmla="*/ 0 h 47"/>
                  <a:gd name="T6" fmla="*/ 1 w 304"/>
                  <a:gd name="T7" fmla="*/ 0 h 47"/>
                  <a:gd name="T8" fmla="*/ 1 w 304"/>
                  <a:gd name="T9" fmla="*/ 0 h 47"/>
                  <a:gd name="T10" fmla="*/ 0 60000 65536"/>
                  <a:gd name="T11" fmla="*/ 0 60000 65536"/>
                  <a:gd name="T12" fmla="*/ 0 60000 65536"/>
                  <a:gd name="T13" fmla="*/ 0 60000 65536"/>
                  <a:gd name="T14" fmla="*/ 0 60000 65536"/>
                  <a:gd name="T15" fmla="*/ 0 w 304"/>
                  <a:gd name="T16" fmla="*/ 0 h 47"/>
                  <a:gd name="T17" fmla="*/ 304 w 304"/>
                  <a:gd name="T18" fmla="*/ 47 h 47"/>
                </a:gdLst>
                <a:ahLst/>
                <a:cxnLst>
                  <a:cxn ang="T10">
                    <a:pos x="T0" y="T1"/>
                  </a:cxn>
                  <a:cxn ang="T11">
                    <a:pos x="T2" y="T3"/>
                  </a:cxn>
                  <a:cxn ang="T12">
                    <a:pos x="T4" y="T5"/>
                  </a:cxn>
                  <a:cxn ang="T13">
                    <a:pos x="T6" y="T7"/>
                  </a:cxn>
                  <a:cxn ang="T14">
                    <a:pos x="T8" y="T9"/>
                  </a:cxn>
                </a:cxnLst>
                <a:rect l="T15" t="T16" r="T17" b="T18"/>
                <a:pathLst>
                  <a:path w="304" h="47">
                    <a:moveTo>
                      <a:pt x="304" y="43"/>
                    </a:moveTo>
                    <a:lnTo>
                      <a:pt x="304" y="47"/>
                    </a:lnTo>
                    <a:lnTo>
                      <a:pt x="0" y="2"/>
                    </a:lnTo>
                    <a:lnTo>
                      <a:pt x="1" y="0"/>
                    </a:lnTo>
                    <a:lnTo>
                      <a:pt x="304" y="43"/>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71" name="Freeform 2236"/>
              <p:cNvSpPr>
                <a:spLocks/>
              </p:cNvSpPr>
              <p:nvPr/>
            </p:nvSpPr>
            <p:spPr bwMode="auto">
              <a:xfrm>
                <a:off x="1814" y="1300"/>
                <a:ext cx="152" cy="23"/>
              </a:xfrm>
              <a:custGeom>
                <a:avLst/>
                <a:gdLst>
                  <a:gd name="T0" fmla="*/ 1 w 304"/>
                  <a:gd name="T1" fmla="*/ 1 h 46"/>
                  <a:gd name="T2" fmla="*/ 1 w 304"/>
                  <a:gd name="T3" fmla="*/ 1 h 46"/>
                  <a:gd name="T4" fmla="*/ 0 w 304"/>
                  <a:gd name="T5" fmla="*/ 1 h 46"/>
                  <a:gd name="T6" fmla="*/ 0 w 304"/>
                  <a:gd name="T7" fmla="*/ 0 h 46"/>
                  <a:gd name="T8" fmla="*/ 1 w 304"/>
                  <a:gd name="T9" fmla="*/ 1 h 46"/>
                  <a:gd name="T10" fmla="*/ 0 60000 65536"/>
                  <a:gd name="T11" fmla="*/ 0 60000 65536"/>
                  <a:gd name="T12" fmla="*/ 0 60000 65536"/>
                  <a:gd name="T13" fmla="*/ 0 60000 65536"/>
                  <a:gd name="T14" fmla="*/ 0 60000 65536"/>
                  <a:gd name="T15" fmla="*/ 0 w 304"/>
                  <a:gd name="T16" fmla="*/ 0 h 46"/>
                  <a:gd name="T17" fmla="*/ 304 w 304"/>
                  <a:gd name="T18" fmla="*/ 46 h 46"/>
                </a:gdLst>
                <a:ahLst/>
                <a:cxnLst>
                  <a:cxn ang="T10">
                    <a:pos x="T0" y="T1"/>
                  </a:cxn>
                  <a:cxn ang="T11">
                    <a:pos x="T2" y="T3"/>
                  </a:cxn>
                  <a:cxn ang="T12">
                    <a:pos x="T4" y="T5"/>
                  </a:cxn>
                  <a:cxn ang="T13">
                    <a:pos x="T6" y="T7"/>
                  </a:cxn>
                  <a:cxn ang="T14">
                    <a:pos x="T8" y="T9"/>
                  </a:cxn>
                </a:cxnLst>
                <a:rect l="T15" t="T16" r="T17" b="T18"/>
                <a:pathLst>
                  <a:path w="304" h="46">
                    <a:moveTo>
                      <a:pt x="304" y="45"/>
                    </a:moveTo>
                    <a:lnTo>
                      <a:pt x="302" y="46"/>
                    </a:lnTo>
                    <a:lnTo>
                      <a:pt x="0" y="3"/>
                    </a:lnTo>
                    <a:lnTo>
                      <a:pt x="0" y="0"/>
                    </a:lnTo>
                    <a:lnTo>
                      <a:pt x="304" y="45"/>
                    </a:lnTo>
                    <a:close/>
                  </a:path>
                </a:pathLst>
              </a:custGeom>
              <a:solidFill>
                <a:srgbClr val="A4A4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72" name="Freeform 2237"/>
              <p:cNvSpPr>
                <a:spLocks/>
              </p:cNvSpPr>
              <p:nvPr/>
            </p:nvSpPr>
            <p:spPr bwMode="auto">
              <a:xfrm>
                <a:off x="1813" y="1302"/>
                <a:ext cx="152" cy="23"/>
              </a:xfrm>
              <a:custGeom>
                <a:avLst/>
                <a:gdLst>
                  <a:gd name="T0" fmla="*/ 1 w 304"/>
                  <a:gd name="T1" fmla="*/ 0 h 47"/>
                  <a:gd name="T2" fmla="*/ 1 w 304"/>
                  <a:gd name="T3" fmla="*/ 0 h 47"/>
                  <a:gd name="T4" fmla="*/ 0 w 304"/>
                  <a:gd name="T5" fmla="*/ 0 h 47"/>
                  <a:gd name="T6" fmla="*/ 1 w 304"/>
                  <a:gd name="T7" fmla="*/ 0 h 47"/>
                  <a:gd name="T8" fmla="*/ 1 w 304"/>
                  <a:gd name="T9" fmla="*/ 0 h 47"/>
                  <a:gd name="T10" fmla="*/ 0 60000 65536"/>
                  <a:gd name="T11" fmla="*/ 0 60000 65536"/>
                  <a:gd name="T12" fmla="*/ 0 60000 65536"/>
                  <a:gd name="T13" fmla="*/ 0 60000 65536"/>
                  <a:gd name="T14" fmla="*/ 0 60000 65536"/>
                  <a:gd name="T15" fmla="*/ 0 w 304"/>
                  <a:gd name="T16" fmla="*/ 0 h 47"/>
                  <a:gd name="T17" fmla="*/ 304 w 304"/>
                  <a:gd name="T18" fmla="*/ 47 h 47"/>
                </a:gdLst>
                <a:ahLst/>
                <a:cxnLst>
                  <a:cxn ang="T10">
                    <a:pos x="T0" y="T1"/>
                  </a:cxn>
                  <a:cxn ang="T11">
                    <a:pos x="T2" y="T3"/>
                  </a:cxn>
                  <a:cxn ang="T12">
                    <a:pos x="T4" y="T5"/>
                  </a:cxn>
                  <a:cxn ang="T13">
                    <a:pos x="T6" y="T7"/>
                  </a:cxn>
                  <a:cxn ang="T14">
                    <a:pos x="T8" y="T9"/>
                  </a:cxn>
                </a:cxnLst>
                <a:rect l="T15" t="T16" r="T17" b="T18"/>
                <a:pathLst>
                  <a:path w="304" h="47">
                    <a:moveTo>
                      <a:pt x="304" y="43"/>
                    </a:moveTo>
                    <a:lnTo>
                      <a:pt x="302" y="47"/>
                    </a:lnTo>
                    <a:lnTo>
                      <a:pt x="0" y="2"/>
                    </a:lnTo>
                    <a:lnTo>
                      <a:pt x="2" y="0"/>
                    </a:lnTo>
                    <a:lnTo>
                      <a:pt x="304" y="43"/>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73" name="Freeform 2238"/>
              <p:cNvSpPr>
                <a:spLocks/>
              </p:cNvSpPr>
              <p:nvPr/>
            </p:nvSpPr>
            <p:spPr bwMode="auto">
              <a:xfrm>
                <a:off x="1812" y="1302"/>
                <a:ext cx="152" cy="24"/>
              </a:xfrm>
              <a:custGeom>
                <a:avLst/>
                <a:gdLst>
                  <a:gd name="T0" fmla="*/ 1 w 304"/>
                  <a:gd name="T1" fmla="*/ 1 h 46"/>
                  <a:gd name="T2" fmla="*/ 1 w 304"/>
                  <a:gd name="T3" fmla="*/ 1 h 46"/>
                  <a:gd name="T4" fmla="*/ 0 w 304"/>
                  <a:gd name="T5" fmla="*/ 1 h 46"/>
                  <a:gd name="T6" fmla="*/ 1 w 304"/>
                  <a:gd name="T7" fmla="*/ 0 h 46"/>
                  <a:gd name="T8" fmla="*/ 1 w 304"/>
                  <a:gd name="T9" fmla="*/ 1 h 46"/>
                  <a:gd name="T10" fmla="*/ 0 60000 65536"/>
                  <a:gd name="T11" fmla="*/ 0 60000 65536"/>
                  <a:gd name="T12" fmla="*/ 0 60000 65536"/>
                  <a:gd name="T13" fmla="*/ 0 60000 65536"/>
                  <a:gd name="T14" fmla="*/ 0 60000 65536"/>
                  <a:gd name="T15" fmla="*/ 0 w 304"/>
                  <a:gd name="T16" fmla="*/ 0 h 46"/>
                  <a:gd name="T17" fmla="*/ 304 w 304"/>
                  <a:gd name="T18" fmla="*/ 46 h 46"/>
                </a:gdLst>
                <a:ahLst/>
                <a:cxnLst>
                  <a:cxn ang="T10">
                    <a:pos x="T0" y="T1"/>
                  </a:cxn>
                  <a:cxn ang="T11">
                    <a:pos x="T2" y="T3"/>
                  </a:cxn>
                  <a:cxn ang="T12">
                    <a:pos x="T4" y="T5"/>
                  </a:cxn>
                  <a:cxn ang="T13">
                    <a:pos x="T6" y="T7"/>
                  </a:cxn>
                  <a:cxn ang="T14">
                    <a:pos x="T8" y="T9"/>
                  </a:cxn>
                </a:cxnLst>
                <a:rect l="T15" t="T16" r="T17" b="T18"/>
                <a:pathLst>
                  <a:path w="304" h="46">
                    <a:moveTo>
                      <a:pt x="304" y="45"/>
                    </a:moveTo>
                    <a:lnTo>
                      <a:pt x="304" y="46"/>
                    </a:lnTo>
                    <a:lnTo>
                      <a:pt x="0" y="3"/>
                    </a:lnTo>
                    <a:lnTo>
                      <a:pt x="2" y="0"/>
                    </a:lnTo>
                    <a:lnTo>
                      <a:pt x="304" y="45"/>
                    </a:lnTo>
                    <a:close/>
                  </a:path>
                </a:pathLst>
              </a:custGeom>
              <a:solidFill>
                <a:srgbClr val="A2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74" name="Freeform 2239"/>
              <p:cNvSpPr>
                <a:spLocks/>
              </p:cNvSpPr>
              <p:nvPr/>
            </p:nvSpPr>
            <p:spPr bwMode="auto">
              <a:xfrm>
                <a:off x="1812" y="1304"/>
                <a:ext cx="152" cy="23"/>
              </a:xfrm>
              <a:custGeom>
                <a:avLst/>
                <a:gdLst>
                  <a:gd name="T0" fmla="*/ 1 w 304"/>
                  <a:gd name="T1" fmla="*/ 0 h 47"/>
                  <a:gd name="T2" fmla="*/ 1 w 304"/>
                  <a:gd name="T3" fmla="*/ 0 h 47"/>
                  <a:gd name="T4" fmla="*/ 0 w 304"/>
                  <a:gd name="T5" fmla="*/ 0 h 47"/>
                  <a:gd name="T6" fmla="*/ 0 w 304"/>
                  <a:gd name="T7" fmla="*/ 0 h 47"/>
                  <a:gd name="T8" fmla="*/ 1 w 304"/>
                  <a:gd name="T9" fmla="*/ 0 h 47"/>
                  <a:gd name="T10" fmla="*/ 0 60000 65536"/>
                  <a:gd name="T11" fmla="*/ 0 60000 65536"/>
                  <a:gd name="T12" fmla="*/ 0 60000 65536"/>
                  <a:gd name="T13" fmla="*/ 0 60000 65536"/>
                  <a:gd name="T14" fmla="*/ 0 60000 65536"/>
                  <a:gd name="T15" fmla="*/ 0 w 304"/>
                  <a:gd name="T16" fmla="*/ 0 h 47"/>
                  <a:gd name="T17" fmla="*/ 304 w 304"/>
                  <a:gd name="T18" fmla="*/ 47 h 47"/>
                </a:gdLst>
                <a:ahLst/>
                <a:cxnLst>
                  <a:cxn ang="T10">
                    <a:pos x="T0" y="T1"/>
                  </a:cxn>
                  <a:cxn ang="T11">
                    <a:pos x="T2" y="T3"/>
                  </a:cxn>
                  <a:cxn ang="T12">
                    <a:pos x="T4" y="T5"/>
                  </a:cxn>
                  <a:cxn ang="T13">
                    <a:pos x="T6" y="T7"/>
                  </a:cxn>
                  <a:cxn ang="T14">
                    <a:pos x="T8" y="T9"/>
                  </a:cxn>
                </a:cxnLst>
                <a:rect l="T15" t="T16" r="T17" b="T18"/>
                <a:pathLst>
                  <a:path w="304" h="47">
                    <a:moveTo>
                      <a:pt x="304" y="43"/>
                    </a:moveTo>
                    <a:lnTo>
                      <a:pt x="303" y="47"/>
                    </a:lnTo>
                    <a:lnTo>
                      <a:pt x="0" y="2"/>
                    </a:lnTo>
                    <a:lnTo>
                      <a:pt x="0" y="0"/>
                    </a:lnTo>
                    <a:lnTo>
                      <a:pt x="304" y="43"/>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75" name="Freeform 2240"/>
              <p:cNvSpPr>
                <a:spLocks/>
              </p:cNvSpPr>
              <p:nvPr/>
            </p:nvSpPr>
            <p:spPr bwMode="auto">
              <a:xfrm>
                <a:off x="1811" y="1305"/>
                <a:ext cx="152" cy="23"/>
              </a:xfrm>
              <a:custGeom>
                <a:avLst/>
                <a:gdLst>
                  <a:gd name="T0" fmla="*/ 1 w 304"/>
                  <a:gd name="T1" fmla="*/ 1 h 46"/>
                  <a:gd name="T2" fmla="*/ 1 w 304"/>
                  <a:gd name="T3" fmla="*/ 1 h 46"/>
                  <a:gd name="T4" fmla="*/ 0 w 304"/>
                  <a:gd name="T5" fmla="*/ 1 h 46"/>
                  <a:gd name="T6" fmla="*/ 1 w 304"/>
                  <a:gd name="T7" fmla="*/ 0 h 46"/>
                  <a:gd name="T8" fmla="*/ 1 w 304"/>
                  <a:gd name="T9" fmla="*/ 1 h 46"/>
                  <a:gd name="T10" fmla="*/ 0 60000 65536"/>
                  <a:gd name="T11" fmla="*/ 0 60000 65536"/>
                  <a:gd name="T12" fmla="*/ 0 60000 65536"/>
                  <a:gd name="T13" fmla="*/ 0 60000 65536"/>
                  <a:gd name="T14" fmla="*/ 0 60000 65536"/>
                  <a:gd name="T15" fmla="*/ 0 w 304"/>
                  <a:gd name="T16" fmla="*/ 0 h 46"/>
                  <a:gd name="T17" fmla="*/ 304 w 304"/>
                  <a:gd name="T18" fmla="*/ 46 h 46"/>
                </a:gdLst>
                <a:ahLst/>
                <a:cxnLst>
                  <a:cxn ang="T10">
                    <a:pos x="T0" y="T1"/>
                  </a:cxn>
                  <a:cxn ang="T11">
                    <a:pos x="T2" y="T3"/>
                  </a:cxn>
                  <a:cxn ang="T12">
                    <a:pos x="T4" y="T5"/>
                  </a:cxn>
                  <a:cxn ang="T13">
                    <a:pos x="T6" y="T7"/>
                  </a:cxn>
                  <a:cxn ang="T14">
                    <a:pos x="T8" y="T9"/>
                  </a:cxn>
                </a:cxnLst>
                <a:rect l="T15" t="T16" r="T17" b="T18"/>
                <a:pathLst>
                  <a:path w="304" h="46">
                    <a:moveTo>
                      <a:pt x="304" y="45"/>
                    </a:moveTo>
                    <a:lnTo>
                      <a:pt x="304" y="46"/>
                    </a:lnTo>
                    <a:lnTo>
                      <a:pt x="0" y="2"/>
                    </a:lnTo>
                    <a:lnTo>
                      <a:pt x="1" y="0"/>
                    </a:lnTo>
                    <a:lnTo>
                      <a:pt x="304" y="45"/>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76" name="Freeform 2241"/>
              <p:cNvSpPr>
                <a:spLocks/>
              </p:cNvSpPr>
              <p:nvPr/>
            </p:nvSpPr>
            <p:spPr bwMode="auto">
              <a:xfrm>
                <a:off x="1811" y="1306"/>
                <a:ext cx="152" cy="24"/>
              </a:xfrm>
              <a:custGeom>
                <a:avLst/>
                <a:gdLst>
                  <a:gd name="T0" fmla="*/ 1 w 304"/>
                  <a:gd name="T1" fmla="*/ 1 h 48"/>
                  <a:gd name="T2" fmla="*/ 1 w 304"/>
                  <a:gd name="T3" fmla="*/ 1 h 48"/>
                  <a:gd name="T4" fmla="*/ 0 w 304"/>
                  <a:gd name="T5" fmla="*/ 1 h 48"/>
                  <a:gd name="T6" fmla="*/ 0 w 304"/>
                  <a:gd name="T7" fmla="*/ 0 h 48"/>
                  <a:gd name="T8" fmla="*/ 1 w 304"/>
                  <a:gd name="T9" fmla="*/ 1 h 48"/>
                  <a:gd name="T10" fmla="*/ 0 60000 65536"/>
                  <a:gd name="T11" fmla="*/ 0 60000 65536"/>
                  <a:gd name="T12" fmla="*/ 0 60000 65536"/>
                  <a:gd name="T13" fmla="*/ 0 60000 65536"/>
                  <a:gd name="T14" fmla="*/ 0 60000 65536"/>
                  <a:gd name="T15" fmla="*/ 0 w 304"/>
                  <a:gd name="T16" fmla="*/ 0 h 48"/>
                  <a:gd name="T17" fmla="*/ 304 w 304"/>
                  <a:gd name="T18" fmla="*/ 48 h 48"/>
                </a:gdLst>
                <a:ahLst/>
                <a:cxnLst>
                  <a:cxn ang="T10">
                    <a:pos x="T0" y="T1"/>
                  </a:cxn>
                  <a:cxn ang="T11">
                    <a:pos x="T2" y="T3"/>
                  </a:cxn>
                  <a:cxn ang="T12">
                    <a:pos x="T4" y="T5"/>
                  </a:cxn>
                  <a:cxn ang="T13">
                    <a:pos x="T6" y="T7"/>
                  </a:cxn>
                  <a:cxn ang="T14">
                    <a:pos x="T8" y="T9"/>
                  </a:cxn>
                </a:cxnLst>
                <a:rect l="T15" t="T16" r="T17" b="T18"/>
                <a:pathLst>
                  <a:path w="304" h="48">
                    <a:moveTo>
                      <a:pt x="304" y="44"/>
                    </a:moveTo>
                    <a:lnTo>
                      <a:pt x="302" y="48"/>
                    </a:lnTo>
                    <a:lnTo>
                      <a:pt x="0" y="3"/>
                    </a:lnTo>
                    <a:lnTo>
                      <a:pt x="0" y="0"/>
                    </a:lnTo>
                    <a:lnTo>
                      <a:pt x="304" y="44"/>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77" name="Freeform 2242"/>
              <p:cNvSpPr>
                <a:spLocks/>
              </p:cNvSpPr>
              <p:nvPr/>
            </p:nvSpPr>
            <p:spPr bwMode="auto">
              <a:xfrm>
                <a:off x="1811" y="1307"/>
                <a:ext cx="152" cy="24"/>
              </a:xfrm>
              <a:custGeom>
                <a:avLst/>
                <a:gdLst>
                  <a:gd name="T0" fmla="*/ 1 w 304"/>
                  <a:gd name="T1" fmla="*/ 1 h 46"/>
                  <a:gd name="T2" fmla="*/ 1 w 304"/>
                  <a:gd name="T3" fmla="*/ 1 h 46"/>
                  <a:gd name="T4" fmla="*/ 0 w 304"/>
                  <a:gd name="T5" fmla="*/ 1 h 46"/>
                  <a:gd name="T6" fmla="*/ 1 w 304"/>
                  <a:gd name="T7" fmla="*/ 0 h 46"/>
                  <a:gd name="T8" fmla="*/ 1 w 304"/>
                  <a:gd name="T9" fmla="*/ 1 h 46"/>
                  <a:gd name="T10" fmla="*/ 0 60000 65536"/>
                  <a:gd name="T11" fmla="*/ 0 60000 65536"/>
                  <a:gd name="T12" fmla="*/ 0 60000 65536"/>
                  <a:gd name="T13" fmla="*/ 0 60000 65536"/>
                  <a:gd name="T14" fmla="*/ 0 60000 65536"/>
                  <a:gd name="T15" fmla="*/ 0 w 304"/>
                  <a:gd name="T16" fmla="*/ 0 h 46"/>
                  <a:gd name="T17" fmla="*/ 304 w 304"/>
                  <a:gd name="T18" fmla="*/ 46 h 46"/>
                </a:gdLst>
                <a:ahLst/>
                <a:cxnLst>
                  <a:cxn ang="T10">
                    <a:pos x="T0" y="T1"/>
                  </a:cxn>
                  <a:cxn ang="T11">
                    <a:pos x="T2" y="T3"/>
                  </a:cxn>
                  <a:cxn ang="T12">
                    <a:pos x="T4" y="T5"/>
                  </a:cxn>
                  <a:cxn ang="T13">
                    <a:pos x="T6" y="T7"/>
                  </a:cxn>
                  <a:cxn ang="T14">
                    <a:pos x="T8" y="T9"/>
                  </a:cxn>
                </a:cxnLst>
                <a:rect l="T15" t="T16" r="T17" b="T18"/>
                <a:pathLst>
                  <a:path w="304" h="46">
                    <a:moveTo>
                      <a:pt x="304" y="45"/>
                    </a:moveTo>
                    <a:lnTo>
                      <a:pt x="302" y="46"/>
                    </a:lnTo>
                    <a:lnTo>
                      <a:pt x="0" y="2"/>
                    </a:lnTo>
                    <a:lnTo>
                      <a:pt x="2" y="0"/>
                    </a:lnTo>
                    <a:lnTo>
                      <a:pt x="304" y="45"/>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78" name="Freeform 2243"/>
              <p:cNvSpPr>
                <a:spLocks/>
              </p:cNvSpPr>
              <p:nvPr/>
            </p:nvSpPr>
            <p:spPr bwMode="auto">
              <a:xfrm>
                <a:off x="1806" y="1308"/>
                <a:ext cx="156" cy="32"/>
              </a:xfrm>
              <a:custGeom>
                <a:avLst/>
                <a:gdLst>
                  <a:gd name="T0" fmla="*/ 1 w 312"/>
                  <a:gd name="T1" fmla="*/ 1 h 63"/>
                  <a:gd name="T2" fmla="*/ 1 w 312"/>
                  <a:gd name="T3" fmla="*/ 1 h 63"/>
                  <a:gd name="T4" fmla="*/ 0 w 312"/>
                  <a:gd name="T5" fmla="*/ 1 h 63"/>
                  <a:gd name="T6" fmla="*/ 1 w 312"/>
                  <a:gd name="T7" fmla="*/ 0 h 63"/>
                  <a:gd name="T8" fmla="*/ 1 w 312"/>
                  <a:gd name="T9" fmla="*/ 1 h 63"/>
                  <a:gd name="T10" fmla="*/ 0 60000 65536"/>
                  <a:gd name="T11" fmla="*/ 0 60000 65536"/>
                  <a:gd name="T12" fmla="*/ 0 60000 65536"/>
                  <a:gd name="T13" fmla="*/ 0 60000 65536"/>
                  <a:gd name="T14" fmla="*/ 0 60000 65536"/>
                  <a:gd name="T15" fmla="*/ 0 w 312"/>
                  <a:gd name="T16" fmla="*/ 0 h 63"/>
                  <a:gd name="T17" fmla="*/ 312 w 312"/>
                  <a:gd name="T18" fmla="*/ 63 h 63"/>
                </a:gdLst>
                <a:ahLst/>
                <a:cxnLst>
                  <a:cxn ang="T10">
                    <a:pos x="T0" y="T1"/>
                  </a:cxn>
                  <a:cxn ang="T11">
                    <a:pos x="T2" y="T3"/>
                  </a:cxn>
                  <a:cxn ang="T12">
                    <a:pos x="T4" y="T5"/>
                  </a:cxn>
                  <a:cxn ang="T13">
                    <a:pos x="T6" y="T7"/>
                  </a:cxn>
                  <a:cxn ang="T14">
                    <a:pos x="T8" y="T9"/>
                  </a:cxn>
                </a:cxnLst>
                <a:rect l="T15" t="T16" r="T17" b="T18"/>
                <a:pathLst>
                  <a:path w="312" h="63">
                    <a:moveTo>
                      <a:pt x="312" y="44"/>
                    </a:moveTo>
                    <a:lnTo>
                      <a:pt x="302" y="63"/>
                    </a:lnTo>
                    <a:lnTo>
                      <a:pt x="0" y="18"/>
                    </a:lnTo>
                    <a:lnTo>
                      <a:pt x="10" y="0"/>
                    </a:lnTo>
                    <a:lnTo>
                      <a:pt x="312" y="44"/>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79" name="Freeform 2244"/>
              <p:cNvSpPr>
                <a:spLocks/>
              </p:cNvSpPr>
              <p:nvPr/>
            </p:nvSpPr>
            <p:spPr bwMode="auto">
              <a:xfrm>
                <a:off x="1810" y="1308"/>
                <a:ext cx="152" cy="24"/>
              </a:xfrm>
              <a:custGeom>
                <a:avLst/>
                <a:gdLst>
                  <a:gd name="T0" fmla="*/ 1 w 304"/>
                  <a:gd name="T1" fmla="*/ 1 h 48"/>
                  <a:gd name="T2" fmla="*/ 1 w 304"/>
                  <a:gd name="T3" fmla="*/ 1 h 48"/>
                  <a:gd name="T4" fmla="*/ 0 w 304"/>
                  <a:gd name="T5" fmla="*/ 1 h 48"/>
                  <a:gd name="T6" fmla="*/ 1 w 304"/>
                  <a:gd name="T7" fmla="*/ 0 h 48"/>
                  <a:gd name="T8" fmla="*/ 1 w 304"/>
                  <a:gd name="T9" fmla="*/ 1 h 48"/>
                  <a:gd name="T10" fmla="*/ 0 60000 65536"/>
                  <a:gd name="T11" fmla="*/ 0 60000 65536"/>
                  <a:gd name="T12" fmla="*/ 0 60000 65536"/>
                  <a:gd name="T13" fmla="*/ 0 60000 65536"/>
                  <a:gd name="T14" fmla="*/ 0 60000 65536"/>
                  <a:gd name="T15" fmla="*/ 0 w 304"/>
                  <a:gd name="T16" fmla="*/ 0 h 48"/>
                  <a:gd name="T17" fmla="*/ 304 w 304"/>
                  <a:gd name="T18" fmla="*/ 48 h 48"/>
                </a:gdLst>
                <a:ahLst/>
                <a:cxnLst>
                  <a:cxn ang="T10">
                    <a:pos x="T0" y="T1"/>
                  </a:cxn>
                  <a:cxn ang="T11">
                    <a:pos x="T2" y="T3"/>
                  </a:cxn>
                  <a:cxn ang="T12">
                    <a:pos x="T4" y="T5"/>
                  </a:cxn>
                  <a:cxn ang="T13">
                    <a:pos x="T6" y="T7"/>
                  </a:cxn>
                  <a:cxn ang="T14">
                    <a:pos x="T8" y="T9"/>
                  </a:cxn>
                </a:cxnLst>
                <a:rect l="T15" t="T16" r="T17" b="T18"/>
                <a:pathLst>
                  <a:path w="304" h="48">
                    <a:moveTo>
                      <a:pt x="304" y="44"/>
                    </a:moveTo>
                    <a:lnTo>
                      <a:pt x="304" y="48"/>
                    </a:lnTo>
                    <a:lnTo>
                      <a:pt x="0" y="3"/>
                    </a:lnTo>
                    <a:lnTo>
                      <a:pt x="2" y="0"/>
                    </a:lnTo>
                    <a:lnTo>
                      <a:pt x="304" y="44"/>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80" name="Freeform 2245"/>
              <p:cNvSpPr>
                <a:spLocks/>
              </p:cNvSpPr>
              <p:nvPr/>
            </p:nvSpPr>
            <p:spPr bwMode="auto">
              <a:xfrm>
                <a:off x="1809" y="1310"/>
                <a:ext cx="153" cy="23"/>
              </a:xfrm>
              <a:custGeom>
                <a:avLst/>
                <a:gdLst>
                  <a:gd name="T0" fmla="*/ 1 w 305"/>
                  <a:gd name="T1" fmla="*/ 1 h 46"/>
                  <a:gd name="T2" fmla="*/ 1 w 305"/>
                  <a:gd name="T3" fmla="*/ 1 h 46"/>
                  <a:gd name="T4" fmla="*/ 0 w 305"/>
                  <a:gd name="T5" fmla="*/ 1 h 46"/>
                  <a:gd name="T6" fmla="*/ 1 w 305"/>
                  <a:gd name="T7" fmla="*/ 0 h 46"/>
                  <a:gd name="T8" fmla="*/ 1 w 305"/>
                  <a:gd name="T9" fmla="*/ 1 h 46"/>
                  <a:gd name="T10" fmla="*/ 0 60000 65536"/>
                  <a:gd name="T11" fmla="*/ 0 60000 65536"/>
                  <a:gd name="T12" fmla="*/ 0 60000 65536"/>
                  <a:gd name="T13" fmla="*/ 0 60000 65536"/>
                  <a:gd name="T14" fmla="*/ 0 60000 65536"/>
                  <a:gd name="T15" fmla="*/ 0 w 305"/>
                  <a:gd name="T16" fmla="*/ 0 h 46"/>
                  <a:gd name="T17" fmla="*/ 305 w 305"/>
                  <a:gd name="T18" fmla="*/ 46 h 46"/>
                </a:gdLst>
                <a:ahLst/>
                <a:cxnLst>
                  <a:cxn ang="T10">
                    <a:pos x="T0" y="T1"/>
                  </a:cxn>
                  <a:cxn ang="T11">
                    <a:pos x="T2" y="T3"/>
                  </a:cxn>
                  <a:cxn ang="T12">
                    <a:pos x="T4" y="T5"/>
                  </a:cxn>
                  <a:cxn ang="T13">
                    <a:pos x="T6" y="T7"/>
                  </a:cxn>
                  <a:cxn ang="T14">
                    <a:pos x="T8" y="T9"/>
                  </a:cxn>
                </a:cxnLst>
                <a:rect l="T15" t="T16" r="T17" b="T18"/>
                <a:pathLst>
                  <a:path w="305" h="46">
                    <a:moveTo>
                      <a:pt x="305" y="45"/>
                    </a:moveTo>
                    <a:lnTo>
                      <a:pt x="304" y="46"/>
                    </a:lnTo>
                    <a:lnTo>
                      <a:pt x="0" y="1"/>
                    </a:lnTo>
                    <a:lnTo>
                      <a:pt x="1" y="0"/>
                    </a:lnTo>
                    <a:lnTo>
                      <a:pt x="305" y="45"/>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81" name="Freeform 2246"/>
              <p:cNvSpPr>
                <a:spLocks/>
              </p:cNvSpPr>
              <p:nvPr/>
            </p:nvSpPr>
            <p:spPr bwMode="auto">
              <a:xfrm>
                <a:off x="1809" y="1311"/>
                <a:ext cx="152" cy="23"/>
              </a:xfrm>
              <a:custGeom>
                <a:avLst/>
                <a:gdLst>
                  <a:gd name="T0" fmla="*/ 1 w 304"/>
                  <a:gd name="T1" fmla="*/ 0 h 47"/>
                  <a:gd name="T2" fmla="*/ 1 w 304"/>
                  <a:gd name="T3" fmla="*/ 0 h 47"/>
                  <a:gd name="T4" fmla="*/ 0 w 304"/>
                  <a:gd name="T5" fmla="*/ 0 h 47"/>
                  <a:gd name="T6" fmla="*/ 0 w 304"/>
                  <a:gd name="T7" fmla="*/ 0 h 47"/>
                  <a:gd name="T8" fmla="*/ 1 w 304"/>
                  <a:gd name="T9" fmla="*/ 0 h 47"/>
                  <a:gd name="T10" fmla="*/ 0 60000 65536"/>
                  <a:gd name="T11" fmla="*/ 0 60000 65536"/>
                  <a:gd name="T12" fmla="*/ 0 60000 65536"/>
                  <a:gd name="T13" fmla="*/ 0 60000 65536"/>
                  <a:gd name="T14" fmla="*/ 0 60000 65536"/>
                  <a:gd name="T15" fmla="*/ 0 w 304"/>
                  <a:gd name="T16" fmla="*/ 0 h 47"/>
                  <a:gd name="T17" fmla="*/ 304 w 304"/>
                  <a:gd name="T18" fmla="*/ 47 h 47"/>
                </a:gdLst>
                <a:ahLst/>
                <a:cxnLst>
                  <a:cxn ang="T10">
                    <a:pos x="T0" y="T1"/>
                  </a:cxn>
                  <a:cxn ang="T11">
                    <a:pos x="T2" y="T3"/>
                  </a:cxn>
                  <a:cxn ang="T12">
                    <a:pos x="T4" y="T5"/>
                  </a:cxn>
                  <a:cxn ang="T13">
                    <a:pos x="T6" y="T7"/>
                  </a:cxn>
                  <a:cxn ang="T14">
                    <a:pos x="T8" y="T9"/>
                  </a:cxn>
                </a:cxnLst>
                <a:rect l="T15" t="T16" r="T17" b="T18"/>
                <a:pathLst>
                  <a:path w="304" h="47">
                    <a:moveTo>
                      <a:pt x="304" y="45"/>
                    </a:moveTo>
                    <a:lnTo>
                      <a:pt x="302" y="47"/>
                    </a:lnTo>
                    <a:lnTo>
                      <a:pt x="0" y="2"/>
                    </a:lnTo>
                    <a:lnTo>
                      <a:pt x="0" y="0"/>
                    </a:lnTo>
                    <a:lnTo>
                      <a:pt x="304" y="45"/>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82" name="Freeform 2247"/>
              <p:cNvSpPr>
                <a:spLocks/>
              </p:cNvSpPr>
              <p:nvPr/>
            </p:nvSpPr>
            <p:spPr bwMode="auto">
              <a:xfrm>
                <a:off x="1808" y="1312"/>
                <a:ext cx="152" cy="24"/>
              </a:xfrm>
              <a:custGeom>
                <a:avLst/>
                <a:gdLst>
                  <a:gd name="T0" fmla="*/ 1 w 304"/>
                  <a:gd name="T1" fmla="*/ 1 h 48"/>
                  <a:gd name="T2" fmla="*/ 1 w 304"/>
                  <a:gd name="T3" fmla="*/ 1 h 48"/>
                  <a:gd name="T4" fmla="*/ 0 w 304"/>
                  <a:gd name="T5" fmla="*/ 1 h 48"/>
                  <a:gd name="T6" fmla="*/ 1 w 304"/>
                  <a:gd name="T7" fmla="*/ 0 h 48"/>
                  <a:gd name="T8" fmla="*/ 1 w 304"/>
                  <a:gd name="T9" fmla="*/ 1 h 48"/>
                  <a:gd name="T10" fmla="*/ 0 60000 65536"/>
                  <a:gd name="T11" fmla="*/ 0 60000 65536"/>
                  <a:gd name="T12" fmla="*/ 0 60000 65536"/>
                  <a:gd name="T13" fmla="*/ 0 60000 65536"/>
                  <a:gd name="T14" fmla="*/ 0 60000 65536"/>
                  <a:gd name="T15" fmla="*/ 0 w 304"/>
                  <a:gd name="T16" fmla="*/ 0 h 48"/>
                  <a:gd name="T17" fmla="*/ 304 w 304"/>
                  <a:gd name="T18" fmla="*/ 48 h 48"/>
                </a:gdLst>
                <a:ahLst/>
                <a:cxnLst>
                  <a:cxn ang="T10">
                    <a:pos x="T0" y="T1"/>
                  </a:cxn>
                  <a:cxn ang="T11">
                    <a:pos x="T2" y="T3"/>
                  </a:cxn>
                  <a:cxn ang="T12">
                    <a:pos x="T4" y="T5"/>
                  </a:cxn>
                  <a:cxn ang="T13">
                    <a:pos x="T6" y="T7"/>
                  </a:cxn>
                  <a:cxn ang="T14">
                    <a:pos x="T8" y="T9"/>
                  </a:cxn>
                </a:cxnLst>
                <a:rect l="T15" t="T16" r="T17" b="T18"/>
                <a:pathLst>
                  <a:path w="304" h="48">
                    <a:moveTo>
                      <a:pt x="304" y="45"/>
                    </a:moveTo>
                    <a:lnTo>
                      <a:pt x="302" y="48"/>
                    </a:lnTo>
                    <a:lnTo>
                      <a:pt x="0" y="2"/>
                    </a:lnTo>
                    <a:lnTo>
                      <a:pt x="2" y="0"/>
                    </a:lnTo>
                    <a:lnTo>
                      <a:pt x="304" y="45"/>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83" name="Freeform 2248"/>
              <p:cNvSpPr>
                <a:spLocks/>
              </p:cNvSpPr>
              <p:nvPr/>
            </p:nvSpPr>
            <p:spPr bwMode="auto">
              <a:xfrm>
                <a:off x="1807" y="1312"/>
                <a:ext cx="152" cy="25"/>
              </a:xfrm>
              <a:custGeom>
                <a:avLst/>
                <a:gdLst>
                  <a:gd name="T0" fmla="*/ 1 w 304"/>
                  <a:gd name="T1" fmla="*/ 1 h 48"/>
                  <a:gd name="T2" fmla="*/ 1 w 304"/>
                  <a:gd name="T3" fmla="*/ 1 h 48"/>
                  <a:gd name="T4" fmla="*/ 0 w 304"/>
                  <a:gd name="T5" fmla="*/ 1 h 48"/>
                  <a:gd name="T6" fmla="*/ 1 w 304"/>
                  <a:gd name="T7" fmla="*/ 0 h 48"/>
                  <a:gd name="T8" fmla="*/ 1 w 304"/>
                  <a:gd name="T9" fmla="*/ 1 h 48"/>
                  <a:gd name="T10" fmla="*/ 0 60000 65536"/>
                  <a:gd name="T11" fmla="*/ 0 60000 65536"/>
                  <a:gd name="T12" fmla="*/ 0 60000 65536"/>
                  <a:gd name="T13" fmla="*/ 0 60000 65536"/>
                  <a:gd name="T14" fmla="*/ 0 60000 65536"/>
                  <a:gd name="T15" fmla="*/ 0 w 304"/>
                  <a:gd name="T16" fmla="*/ 0 h 48"/>
                  <a:gd name="T17" fmla="*/ 304 w 304"/>
                  <a:gd name="T18" fmla="*/ 48 h 48"/>
                </a:gdLst>
                <a:ahLst/>
                <a:cxnLst>
                  <a:cxn ang="T10">
                    <a:pos x="T0" y="T1"/>
                  </a:cxn>
                  <a:cxn ang="T11">
                    <a:pos x="T2" y="T3"/>
                  </a:cxn>
                  <a:cxn ang="T12">
                    <a:pos x="T4" y="T5"/>
                  </a:cxn>
                  <a:cxn ang="T13">
                    <a:pos x="T6" y="T7"/>
                  </a:cxn>
                  <a:cxn ang="T14">
                    <a:pos x="T8" y="T9"/>
                  </a:cxn>
                </a:cxnLst>
                <a:rect l="T15" t="T16" r="T17" b="T18"/>
                <a:pathLst>
                  <a:path w="304" h="48">
                    <a:moveTo>
                      <a:pt x="304" y="46"/>
                    </a:moveTo>
                    <a:lnTo>
                      <a:pt x="303" y="48"/>
                    </a:lnTo>
                    <a:lnTo>
                      <a:pt x="0" y="3"/>
                    </a:lnTo>
                    <a:lnTo>
                      <a:pt x="2" y="0"/>
                    </a:lnTo>
                    <a:lnTo>
                      <a:pt x="304" y="46"/>
                    </a:lnTo>
                    <a:close/>
                  </a:path>
                </a:pathLst>
              </a:custGeom>
              <a:solidFill>
                <a:srgbClr val="9797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84" name="Freeform 2249"/>
              <p:cNvSpPr>
                <a:spLocks/>
              </p:cNvSpPr>
              <p:nvPr/>
            </p:nvSpPr>
            <p:spPr bwMode="auto">
              <a:xfrm>
                <a:off x="1806" y="1314"/>
                <a:ext cx="152" cy="23"/>
              </a:xfrm>
              <a:custGeom>
                <a:avLst/>
                <a:gdLst>
                  <a:gd name="T0" fmla="*/ 1 w 304"/>
                  <a:gd name="T1" fmla="*/ 0 h 47"/>
                  <a:gd name="T2" fmla="*/ 1 w 304"/>
                  <a:gd name="T3" fmla="*/ 0 h 47"/>
                  <a:gd name="T4" fmla="*/ 0 w 304"/>
                  <a:gd name="T5" fmla="*/ 0 h 47"/>
                  <a:gd name="T6" fmla="*/ 1 w 304"/>
                  <a:gd name="T7" fmla="*/ 0 h 47"/>
                  <a:gd name="T8" fmla="*/ 1 w 304"/>
                  <a:gd name="T9" fmla="*/ 0 h 47"/>
                  <a:gd name="T10" fmla="*/ 0 60000 65536"/>
                  <a:gd name="T11" fmla="*/ 0 60000 65536"/>
                  <a:gd name="T12" fmla="*/ 0 60000 65536"/>
                  <a:gd name="T13" fmla="*/ 0 60000 65536"/>
                  <a:gd name="T14" fmla="*/ 0 60000 65536"/>
                  <a:gd name="T15" fmla="*/ 0 w 304"/>
                  <a:gd name="T16" fmla="*/ 0 h 47"/>
                  <a:gd name="T17" fmla="*/ 304 w 304"/>
                  <a:gd name="T18" fmla="*/ 47 h 47"/>
                </a:gdLst>
                <a:ahLst/>
                <a:cxnLst>
                  <a:cxn ang="T10">
                    <a:pos x="T0" y="T1"/>
                  </a:cxn>
                  <a:cxn ang="T11">
                    <a:pos x="T2" y="T3"/>
                  </a:cxn>
                  <a:cxn ang="T12">
                    <a:pos x="T4" y="T5"/>
                  </a:cxn>
                  <a:cxn ang="T13">
                    <a:pos x="T6" y="T7"/>
                  </a:cxn>
                  <a:cxn ang="T14">
                    <a:pos x="T8" y="T9"/>
                  </a:cxn>
                </a:cxnLst>
                <a:rect l="T15" t="T16" r="T17" b="T18"/>
                <a:pathLst>
                  <a:path w="304" h="47">
                    <a:moveTo>
                      <a:pt x="304" y="45"/>
                    </a:moveTo>
                    <a:lnTo>
                      <a:pt x="304" y="47"/>
                    </a:lnTo>
                    <a:lnTo>
                      <a:pt x="0" y="2"/>
                    </a:lnTo>
                    <a:lnTo>
                      <a:pt x="1" y="0"/>
                    </a:lnTo>
                    <a:lnTo>
                      <a:pt x="304" y="45"/>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85" name="Freeform 2250"/>
              <p:cNvSpPr>
                <a:spLocks/>
              </p:cNvSpPr>
              <p:nvPr/>
            </p:nvSpPr>
            <p:spPr bwMode="auto">
              <a:xfrm>
                <a:off x="1806" y="1315"/>
                <a:ext cx="152" cy="24"/>
              </a:xfrm>
              <a:custGeom>
                <a:avLst/>
                <a:gdLst>
                  <a:gd name="T0" fmla="*/ 0 w 306"/>
                  <a:gd name="T1" fmla="*/ 1 h 48"/>
                  <a:gd name="T2" fmla="*/ 0 w 306"/>
                  <a:gd name="T3" fmla="*/ 1 h 48"/>
                  <a:gd name="T4" fmla="*/ 0 w 306"/>
                  <a:gd name="T5" fmla="*/ 1 h 48"/>
                  <a:gd name="T6" fmla="*/ 0 w 306"/>
                  <a:gd name="T7" fmla="*/ 0 h 48"/>
                  <a:gd name="T8" fmla="*/ 0 w 306"/>
                  <a:gd name="T9" fmla="*/ 1 h 48"/>
                  <a:gd name="T10" fmla="*/ 0 60000 65536"/>
                  <a:gd name="T11" fmla="*/ 0 60000 65536"/>
                  <a:gd name="T12" fmla="*/ 0 60000 65536"/>
                  <a:gd name="T13" fmla="*/ 0 60000 65536"/>
                  <a:gd name="T14" fmla="*/ 0 60000 65536"/>
                  <a:gd name="T15" fmla="*/ 0 w 306"/>
                  <a:gd name="T16" fmla="*/ 0 h 48"/>
                  <a:gd name="T17" fmla="*/ 306 w 306"/>
                  <a:gd name="T18" fmla="*/ 48 h 48"/>
                </a:gdLst>
                <a:ahLst/>
                <a:cxnLst>
                  <a:cxn ang="T10">
                    <a:pos x="T0" y="T1"/>
                  </a:cxn>
                  <a:cxn ang="T11">
                    <a:pos x="T2" y="T3"/>
                  </a:cxn>
                  <a:cxn ang="T12">
                    <a:pos x="T4" y="T5"/>
                  </a:cxn>
                  <a:cxn ang="T13">
                    <a:pos x="T6" y="T7"/>
                  </a:cxn>
                  <a:cxn ang="T14">
                    <a:pos x="T8" y="T9"/>
                  </a:cxn>
                </a:cxnLst>
                <a:rect l="T15" t="T16" r="T17" b="T18"/>
                <a:pathLst>
                  <a:path w="306" h="48">
                    <a:moveTo>
                      <a:pt x="306" y="45"/>
                    </a:moveTo>
                    <a:lnTo>
                      <a:pt x="304" y="48"/>
                    </a:lnTo>
                    <a:lnTo>
                      <a:pt x="0" y="1"/>
                    </a:lnTo>
                    <a:lnTo>
                      <a:pt x="2" y="0"/>
                    </a:lnTo>
                    <a:lnTo>
                      <a:pt x="306" y="45"/>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86" name="Freeform 2251"/>
              <p:cNvSpPr>
                <a:spLocks/>
              </p:cNvSpPr>
              <p:nvPr/>
            </p:nvSpPr>
            <p:spPr bwMode="auto">
              <a:xfrm>
                <a:off x="1806" y="1316"/>
                <a:ext cx="152" cy="24"/>
              </a:xfrm>
              <a:custGeom>
                <a:avLst/>
                <a:gdLst>
                  <a:gd name="T0" fmla="*/ 1 w 304"/>
                  <a:gd name="T1" fmla="*/ 0 h 49"/>
                  <a:gd name="T2" fmla="*/ 1 w 304"/>
                  <a:gd name="T3" fmla="*/ 0 h 49"/>
                  <a:gd name="T4" fmla="*/ 0 w 304"/>
                  <a:gd name="T5" fmla="*/ 0 h 49"/>
                  <a:gd name="T6" fmla="*/ 0 w 304"/>
                  <a:gd name="T7" fmla="*/ 0 h 49"/>
                  <a:gd name="T8" fmla="*/ 1 w 304"/>
                  <a:gd name="T9" fmla="*/ 0 h 49"/>
                  <a:gd name="T10" fmla="*/ 0 60000 65536"/>
                  <a:gd name="T11" fmla="*/ 0 60000 65536"/>
                  <a:gd name="T12" fmla="*/ 0 60000 65536"/>
                  <a:gd name="T13" fmla="*/ 0 60000 65536"/>
                  <a:gd name="T14" fmla="*/ 0 60000 65536"/>
                  <a:gd name="T15" fmla="*/ 0 w 304"/>
                  <a:gd name="T16" fmla="*/ 0 h 49"/>
                  <a:gd name="T17" fmla="*/ 304 w 304"/>
                  <a:gd name="T18" fmla="*/ 49 h 49"/>
                </a:gdLst>
                <a:ahLst/>
                <a:cxnLst>
                  <a:cxn ang="T10">
                    <a:pos x="T0" y="T1"/>
                  </a:cxn>
                  <a:cxn ang="T11">
                    <a:pos x="T2" y="T3"/>
                  </a:cxn>
                  <a:cxn ang="T12">
                    <a:pos x="T4" y="T5"/>
                  </a:cxn>
                  <a:cxn ang="T13">
                    <a:pos x="T6" y="T7"/>
                  </a:cxn>
                  <a:cxn ang="T14">
                    <a:pos x="T8" y="T9"/>
                  </a:cxn>
                </a:cxnLst>
                <a:rect l="T15" t="T16" r="T17" b="T18"/>
                <a:pathLst>
                  <a:path w="304" h="49">
                    <a:moveTo>
                      <a:pt x="304" y="47"/>
                    </a:moveTo>
                    <a:lnTo>
                      <a:pt x="302" y="49"/>
                    </a:lnTo>
                    <a:lnTo>
                      <a:pt x="0" y="4"/>
                    </a:lnTo>
                    <a:lnTo>
                      <a:pt x="0" y="0"/>
                    </a:lnTo>
                    <a:lnTo>
                      <a:pt x="304" y="47"/>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87" name="Freeform 2252"/>
              <p:cNvSpPr>
                <a:spLocks/>
              </p:cNvSpPr>
              <p:nvPr/>
            </p:nvSpPr>
            <p:spPr bwMode="auto">
              <a:xfrm>
                <a:off x="1799" y="1317"/>
                <a:ext cx="158" cy="30"/>
              </a:xfrm>
              <a:custGeom>
                <a:avLst/>
                <a:gdLst>
                  <a:gd name="T0" fmla="*/ 1 w 315"/>
                  <a:gd name="T1" fmla="*/ 1 h 60"/>
                  <a:gd name="T2" fmla="*/ 1 w 315"/>
                  <a:gd name="T3" fmla="*/ 1 h 60"/>
                  <a:gd name="T4" fmla="*/ 0 w 315"/>
                  <a:gd name="T5" fmla="*/ 1 h 60"/>
                  <a:gd name="T6" fmla="*/ 1 w 315"/>
                  <a:gd name="T7" fmla="*/ 0 h 60"/>
                  <a:gd name="T8" fmla="*/ 1 w 315"/>
                  <a:gd name="T9" fmla="*/ 1 h 60"/>
                  <a:gd name="T10" fmla="*/ 0 60000 65536"/>
                  <a:gd name="T11" fmla="*/ 0 60000 65536"/>
                  <a:gd name="T12" fmla="*/ 0 60000 65536"/>
                  <a:gd name="T13" fmla="*/ 0 60000 65536"/>
                  <a:gd name="T14" fmla="*/ 0 60000 65536"/>
                  <a:gd name="T15" fmla="*/ 0 w 315"/>
                  <a:gd name="T16" fmla="*/ 0 h 60"/>
                  <a:gd name="T17" fmla="*/ 315 w 315"/>
                  <a:gd name="T18" fmla="*/ 60 h 60"/>
                </a:gdLst>
                <a:ahLst/>
                <a:cxnLst>
                  <a:cxn ang="T10">
                    <a:pos x="T0" y="T1"/>
                  </a:cxn>
                  <a:cxn ang="T11">
                    <a:pos x="T2" y="T3"/>
                  </a:cxn>
                  <a:cxn ang="T12">
                    <a:pos x="T4" y="T5"/>
                  </a:cxn>
                  <a:cxn ang="T13">
                    <a:pos x="T6" y="T7"/>
                  </a:cxn>
                  <a:cxn ang="T14">
                    <a:pos x="T8" y="T9"/>
                  </a:cxn>
                </a:cxnLst>
                <a:rect l="T15" t="T16" r="T17" b="T18"/>
                <a:pathLst>
                  <a:path w="315" h="60">
                    <a:moveTo>
                      <a:pt x="315" y="45"/>
                    </a:moveTo>
                    <a:lnTo>
                      <a:pt x="302" y="60"/>
                    </a:lnTo>
                    <a:lnTo>
                      <a:pt x="0" y="15"/>
                    </a:lnTo>
                    <a:lnTo>
                      <a:pt x="13" y="0"/>
                    </a:lnTo>
                    <a:lnTo>
                      <a:pt x="315" y="45"/>
                    </a:lnTo>
                    <a:close/>
                  </a:path>
                </a:pathLst>
              </a:custGeom>
              <a:solidFill>
                <a:srgbClr val="9292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88" name="Freeform 2253"/>
              <p:cNvSpPr>
                <a:spLocks/>
              </p:cNvSpPr>
              <p:nvPr/>
            </p:nvSpPr>
            <p:spPr bwMode="auto">
              <a:xfrm>
                <a:off x="1805" y="1317"/>
                <a:ext cx="152" cy="24"/>
              </a:xfrm>
              <a:custGeom>
                <a:avLst/>
                <a:gdLst>
                  <a:gd name="T0" fmla="*/ 1 w 304"/>
                  <a:gd name="T1" fmla="*/ 1 h 46"/>
                  <a:gd name="T2" fmla="*/ 1 w 304"/>
                  <a:gd name="T3" fmla="*/ 1 h 46"/>
                  <a:gd name="T4" fmla="*/ 0 w 304"/>
                  <a:gd name="T5" fmla="*/ 1 h 46"/>
                  <a:gd name="T6" fmla="*/ 1 w 304"/>
                  <a:gd name="T7" fmla="*/ 0 h 46"/>
                  <a:gd name="T8" fmla="*/ 1 w 304"/>
                  <a:gd name="T9" fmla="*/ 1 h 46"/>
                  <a:gd name="T10" fmla="*/ 0 60000 65536"/>
                  <a:gd name="T11" fmla="*/ 0 60000 65536"/>
                  <a:gd name="T12" fmla="*/ 0 60000 65536"/>
                  <a:gd name="T13" fmla="*/ 0 60000 65536"/>
                  <a:gd name="T14" fmla="*/ 0 60000 65536"/>
                  <a:gd name="T15" fmla="*/ 0 w 304"/>
                  <a:gd name="T16" fmla="*/ 0 h 46"/>
                  <a:gd name="T17" fmla="*/ 304 w 304"/>
                  <a:gd name="T18" fmla="*/ 46 h 46"/>
                </a:gdLst>
                <a:ahLst/>
                <a:cxnLst>
                  <a:cxn ang="T10">
                    <a:pos x="T0" y="T1"/>
                  </a:cxn>
                  <a:cxn ang="T11">
                    <a:pos x="T2" y="T3"/>
                  </a:cxn>
                  <a:cxn ang="T12">
                    <a:pos x="T4" y="T5"/>
                  </a:cxn>
                  <a:cxn ang="T13">
                    <a:pos x="T6" y="T7"/>
                  </a:cxn>
                  <a:cxn ang="T14">
                    <a:pos x="T8" y="T9"/>
                  </a:cxn>
                </a:cxnLst>
                <a:rect l="T15" t="T16" r="T17" b="T18"/>
                <a:pathLst>
                  <a:path w="304" h="46">
                    <a:moveTo>
                      <a:pt x="304" y="45"/>
                    </a:moveTo>
                    <a:lnTo>
                      <a:pt x="303" y="46"/>
                    </a:lnTo>
                    <a:lnTo>
                      <a:pt x="0" y="1"/>
                    </a:lnTo>
                    <a:lnTo>
                      <a:pt x="2" y="0"/>
                    </a:lnTo>
                    <a:lnTo>
                      <a:pt x="304" y="45"/>
                    </a:lnTo>
                    <a:close/>
                  </a:path>
                </a:pathLst>
              </a:custGeom>
              <a:solidFill>
                <a:srgbClr val="9292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89" name="Freeform 2254"/>
              <p:cNvSpPr>
                <a:spLocks/>
              </p:cNvSpPr>
              <p:nvPr/>
            </p:nvSpPr>
            <p:spPr bwMode="auto">
              <a:xfrm>
                <a:off x="1803" y="1318"/>
                <a:ext cx="153" cy="24"/>
              </a:xfrm>
              <a:custGeom>
                <a:avLst/>
                <a:gdLst>
                  <a:gd name="T0" fmla="*/ 1 w 306"/>
                  <a:gd name="T1" fmla="*/ 0 h 49"/>
                  <a:gd name="T2" fmla="*/ 1 w 306"/>
                  <a:gd name="T3" fmla="*/ 0 h 49"/>
                  <a:gd name="T4" fmla="*/ 0 w 306"/>
                  <a:gd name="T5" fmla="*/ 0 h 49"/>
                  <a:gd name="T6" fmla="*/ 1 w 306"/>
                  <a:gd name="T7" fmla="*/ 0 h 49"/>
                  <a:gd name="T8" fmla="*/ 1 w 306"/>
                  <a:gd name="T9" fmla="*/ 0 h 49"/>
                  <a:gd name="T10" fmla="*/ 0 60000 65536"/>
                  <a:gd name="T11" fmla="*/ 0 60000 65536"/>
                  <a:gd name="T12" fmla="*/ 0 60000 65536"/>
                  <a:gd name="T13" fmla="*/ 0 60000 65536"/>
                  <a:gd name="T14" fmla="*/ 0 60000 65536"/>
                  <a:gd name="T15" fmla="*/ 0 w 306"/>
                  <a:gd name="T16" fmla="*/ 0 h 49"/>
                  <a:gd name="T17" fmla="*/ 306 w 306"/>
                  <a:gd name="T18" fmla="*/ 49 h 49"/>
                </a:gdLst>
                <a:ahLst/>
                <a:cxnLst>
                  <a:cxn ang="T10">
                    <a:pos x="T0" y="T1"/>
                  </a:cxn>
                  <a:cxn ang="T11">
                    <a:pos x="T2" y="T3"/>
                  </a:cxn>
                  <a:cxn ang="T12">
                    <a:pos x="T4" y="T5"/>
                  </a:cxn>
                  <a:cxn ang="T13">
                    <a:pos x="T6" y="T7"/>
                  </a:cxn>
                  <a:cxn ang="T14">
                    <a:pos x="T8" y="T9"/>
                  </a:cxn>
                </a:cxnLst>
                <a:rect l="T15" t="T16" r="T17" b="T18"/>
                <a:pathLst>
                  <a:path w="306" h="49">
                    <a:moveTo>
                      <a:pt x="306" y="45"/>
                    </a:moveTo>
                    <a:lnTo>
                      <a:pt x="304" y="49"/>
                    </a:lnTo>
                    <a:lnTo>
                      <a:pt x="0" y="2"/>
                    </a:lnTo>
                    <a:lnTo>
                      <a:pt x="3" y="0"/>
                    </a:lnTo>
                    <a:lnTo>
                      <a:pt x="306" y="45"/>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90" name="Freeform 2255"/>
              <p:cNvSpPr>
                <a:spLocks/>
              </p:cNvSpPr>
              <p:nvPr/>
            </p:nvSpPr>
            <p:spPr bwMode="auto">
              <a:xfrm>
                <a:off x="1802" y="1319"/>
                <a:ext cx="153" cy="24"/>
              </a:xfrm>
              <a:custGeom>
                <a:avLst/>
                <a:gdLst>
                  <a:gd name="T0" fmla="*/ 1 w 306"/>
                  <a:gd name="T1" fmla="*/ 1 h 48"/>
                  <a:gd name="T2" fmla="*/ 1 w 306"/>
                  <a:gd name="T3" fmla="*/ 1 h 48"/>
                  <a:gd name="T4" fmla="*/ 0 w 306"/>
                  <a:gd name="T5" fmla="*/ 1 h 48"/>
                  <a:gd name="T6" fmla="*/ 1 w 306"/>
                  <a:gd name="T7" fmla="*/ 0 h 48"/>
                  <a:gd name="T8" fmla="*/ 1 w 306"/>
                  <a:gd name="T9" fmla="*/ 1 h 48"/>
                  <a:gd name="T10" fmla="*/ 0 60000 65536"/>
                  <a:gd name="T11" fmla="*/ 0 60000 65536"/>
                  <a:gd name="T12" fmla="*/ 0 60000 65536"/>
                  <a:gd name="T13" fmla="*/ 0 60000 65536"/>
                  <a:gd name="T14" fmla="*/ 0 60000 65536"/>
                  <a:gd name="T15" fmla="*/ 0 w 306"/>
                  <a:gd name="T16" fmla="*/ 0 h 48"/>
                  <a:gd name="T17" fmla="*/ 306 w 306"/>
                  <a:gd name="T18" fmla="*/ 48 h 48"/>
                </a:gdLst>
                <a:ahLst/>
                <a:cxnLst>
                  <a:cxn ang="T10">
                    <a:pos x="T0" y="T1"/>
                  </a:cxn>
                  <a:cxn ang="T11">
                    <a:pos x="T2" y="T3"/>
                  </a:cxn>
                  <a:cxn ang="T12">
                    <a:pos x="T4" y="T5"/>
                  </a:cxn>
                  <a:cxn ang="T13">
                    <a:pos x="T6" y="T7"/>
                  </a:cxn>
                  <a:cxn ang="T14">
                    <a:pos x="T8" y="T9"/>
                  </a:cxn>
                </a:cxnLst>
                <a:rect l="T15" t="T16" r="T17" b="T18"/>
                <a:pathLst>
                  <a:path w="306" h="48">
                    <a:moveTo>
                      <a:pt x="306" y="47"/>
                    </a:moveTo>
                    <a:lnTo>
                      <a:pt x="304" y="48"/>
                    </a:lnTo>
                    <a:lnTo>
                      <a:pt x="0" y="2"/>
                    </a:lnTo>
                    <a:lnTo>
                      <a:pt x="2" y="0"/>
                    </a:lnTo>
                    <a:lnTo>
                      <a:pt x="306" y="47"/>
                    </a:lnTo>
                    <a:close/>
                  </a:path>
                </a:pathLst>
              </a:custGeom>
              <a:solidFill>
                <a:srgbClr val="8E8E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91" name="Freeform 2256"/>
              <p:cNvSpPr>
                <a:spLocks/>
              </p:cNvSpPr>
              <p:nvPr/>
            </p:nvSpPr>
            <p:spPr bwMode="auto">
              <a:xfrm>
                <a:off x="1801" y="1320"/>
                <a:ext cx="153" cy="24"/>
              </a:xfrm>
              <a:custGeom>
                <a:avLst/>
                <a:gdLst>
                  <a:gd name="T0" fmla="*/ 1 w 305"/>
                  <a:gd name="T1" fmla="*/ 1 h 48"/>
                  <a:gd name="T2" fmla="*/ 1 w 305"/>
                  <a:gd name="T3" fmla="*/ 1 h 48"/>
                  <a:gd name="T4" fmla="*/ 0 w 305"/>
                  <a:gd name="T5" fmla="*/ 1 h 48"/>
                  <a:gd name="T6" fmla="*/ 1 w 305"/>
                  <a:gd name="T7" fmla="*/ 0 h 48"/>
                  <a:gd name="T8" fmla="*/ 1 w 305"/>
                  <a:gd name="T9" fmla="*/ 1 h 48"/>
                  <a:gd name="T10" fmla="*/ 0 60000 65536"/>
                  <a:gd name="T11" fmla="*/ 0 60000 65536"/>
                  <a:gd name="T12" fmla="*/ 0 60000 65536"/>
                  <a:gd name="T13" fmla="*/ 0 60000 65536"/>
                  <a:gd name="T14" fmla="*/ 0 60000 65536"/>
                  <a:gd name="T15" fmla="*/ 0 w 305"/>
                  <a:gd name="T16" fmla="*/ 0 h 48"/>
                  <a:gd name="T17" fmla="*/ 305 w 305"/>
                  <a:gd name="T18" fmla="*/ 48 h 48"/>
                </a:gdLst>
                <a:ahLst/>
                <a:cxnLst>
                  <a:cxn ang="T10">
                    <a:pos x="T0" y="T1"/>
                  </a:cxn>
                  <a:cxn ang="T11">
                    <a:pos x="T2" y="T3"/>
                  </a:cxn>
                  <a:cxn ang="T12">
                    <a:pos x="T4" y="T5"/>
                  </a:cxn>
                  <a:cxn ang="T13">
                    <a:pos x="T6" y="T7"/>
                  </a:cxn>
                  <a:cxn ang="T14">
                    <a:pos x="T8" y="T9"/>
                  </a:cxn>
                </a:cxnLst>
                <a:rect l="T15" t="T16" r="T17" b="T18"/>
                <a:pathLst>
                  <a:path w="305" h="48">
                    <a:moveTo>
                      <a:pt x="305" y="46"/>
                    </a:moveTo>
                    <a:lnTo>
                      <a:pt x="304" y="48"/>
                    </a:lnTo>
                    <a:lnTo>
                      <a:pt x="0" y="3"/>
                    </a:lnTo>
                    <a:lnTo>
                      <a:pt x="1" y="0"/>
                    </a:lnTo>
                    <a:lnTo>
                      <a:pt x="305" y="46"/>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92" name="Freeform 2257"/>
              <p:cNvSpPr>
                <a:spLocks/>
              </p:cNvSpPr>
              <p:nvPr/>
            </p:nvSpPr>
            <p:spPr bwMode="auto">
              <a:xfrm>
                <a:off x="1801" y="1322"/>
                <a:ext cx="152" cy="24"/>
              </a:xfrm>
              <a:custGeom>
                <a:avLst/>
                <a:gdLst>
                  <a:gd name="T0" fmla="*/ 0 w 306"/>
                  <a:gd name="T1" fmla="*/ 1 h 48"/>
                  <a:gd name="T2" fmla="*/ 0 w 306"/>
                  <a:gd name="T3" fmla="*/ 1 h 48"/>
                  <a:gd name="T4" fmla="*/ 0 w 306"/>
                  <a:gd name="T5" fmla="*/ 1 h 48"/>
                  <a:gd name="T6" fmla="*/ 0 w 306"/>
                  <a:gd name="T7" fmla="*/ 0 h 48"/>
                  <a:gd name="T8" fmla="*/ 0 w 306"/>
                  <a:gd name="T9" fmla="*/ 1 h 48"/>
                  <a:gd name="T10" fmla="*/ 0 60000 65536"/>
                  <a:gd name="T11" fmla="*/ 0 60000 65536"/>
                  <a:gd name="T12" fmla="*/ 0 60000 65536"/>
                  <a:gd name="T13" fmla="*/ 0 60000 65536"/>
                  <a:gd name="T14" fmla="*/ 0 60000 65536"/>
                  <a:gd name="T15" fmla="*/ 0 w 306"/>
                  <a:gd name="T16" fmla="*/ 0 h 48"/>
                  <a:gd name="T17" fmla="*/ 306 w 306"/>
                  <a:gd name="T18" fmla="*/ 48 h 48"/>
                </a:gdLst>
                <a:ahLst/>
                <a:cxnLst>
                  <a:cxn ang="T10">
                    <a:pos x="T0" y="T1"/>
                  </a:cxn>
                  <a:cxn ang="T11">
                    <a:pos x="T2" y="T3"/>
                  </a:cxn>
                  <a:cxn ang="T12">
                    <a:pos x="T4" y="T5"/>
                  </a:cxn>
                  <a:cxn ang="T13">
                    <a:pos x="T6" y="T7"/>
                  </a:cxn>
                  <a:cxn ang="T14">
                    <a:pos x="T8" y="T9"/>
                  </a:cxn>
                </a:cxnLst>
                <a:rect l="T15" t="T16" r="T17" b="T18"/>
                <a:pathLst>
                  <a:path w="306" h="48">
                    <a:moveTo>
                      <a:pt x="306" y="45"/>
                    </a:moveTo>
                    <a:lnTo>
                      <a:pt x="302" y="48"/>
                    </a:lnTo>
                    <a:lnTo>
                      <a:pt x="0" y="2"/>
                    </a:lnTo>
                    <a:lnTo>
                      <a:pt x="2" y="0"/>
                    </a:lnTo>
                    <a:lnTo>
                      <a:pt x="306" y="45"/>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93" name="Freeform 2258"/>
              <p:cNvSpPr>
                <a:spLocks/>
              </p:cNvSpPr>
              <p:nvPr/>
            </p:nvSpPr>
            <p:spPr bwMode="auto">
              <a:xfrm>
                <a:off x="1800" y="1322"/>
                <a:ext cx="152" cy="24"/>
              </a:xfrm>
              <a:custGeom>
                <a:avLst/>
                <a:gdLst>
                  <a:gd name="T0" fmla="*/ 1 w 304"/>
                  <a:gd name="T1" fmla="*/ 1 h 48"/>
                  <a:gd name="T2" fmla="*/ 1 w 304"/>
                  <a:gd name="T3" fmla="*/ 1 h 48"/>
                  <a:gd name="T4" fmla="*/ 0 w 304"/>
                  <a:gd name="T5" fmla="*/ 1 h 48"/>
                  <a:gd name="T6" fmla="*/ 1 w 304"/>
                  <a:gd name="T7" fmla="*/ 0 h 48"/>
                  <a:gd name="T8" fmla="*/ 1 w 304"/>
                  <a:gd name="T9" fmla="*/ 1 h 48"/>
                  <a:gd name="T10" fmla="*/ 0 60000 65536"/>
                  <a:gd name="T11" fmla="*/ 0 60000 65536"/>
                  <a:gd name="T12" fmla="*/ 0 60000 65536"/>
                  <a:gd name="T13" fmla="*/ 0 60000 65536"/>
                  <a:gd name="T14" fmla="*/ 0 60000 65536"/>
                  <a:gd name="T15" fmla="*/ 0 w 304"/>
                  <a:gd name="T16" fmla="*/ 0 h 48"/>
                  <a:gd name="T17" fmla="*/ 304 w 304"/>
                  <a:gd name="T18" fmla="*/ 48 h 48"/>
                </a:gdLst>
                <a:ahLst/>
                <a:cxnLst>
                  <a:cxn ang="T10">
                    <a:pos x="T0" y="T1"/>
                  </a:cxn>
                  <a:cxn ang="T11">
                    <a:pos x="T2" y="T3"/>
                  </a:cxn>
                  <a:cxn ang="T12">
                    <a:pos x="T4" y="T5"/>
                  </a:cxn>
                  <a:cxn ang="T13">
                    <a:pos x="T6" y="T7"/>
                  </a:cxn>
                  <a:cxn ang="T14">
                    <a:pos x="T8" y="T9"/>
                  </a:cxn>
                </a:cxnLst>
                <a:rect l="T15" t="T16" r="T17" b="T18"/>
                <a:pathLst>
                  <a:path w="304" h="48">
                    <a:moveTo>
                      <a:pt x="304" y="46"/>
                    </a:moveTo>
                    <a:lnTo>
                      <a:pt x="303" y="48"/>
                    </a:lnTo>
                    <a:lnTo>
                      <a:pt x="0" y="1"/>
                    </a:lnTo>
                    <a:lnTo>
                      <a:pt x="2" y="0"/>
                    </a:lnTo>
                    <a:lnTo>
                      <a:pt x="304" y="46"/>
                    </a:lnTo>
                    <a:close/>
                  </a:path>
                </a:pathLst>
              </a:custGeom>
              <a:solidFill>
                <a:srgbClr val="88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94" name="Freeform 2259"/>
              <p:cNvSpPr>
                <a:spLocks/>
              </p:cNvSpPr>
              <p:nvPr/>
            </p:nvSpPr>
            <p:spPr bwMode="auto">
              <a:xfrm>
                <a:off x="1799" y="1323"/>
                <a:ext cx="152" cy="24"/>
              </a:xfrm>
              <a:custGeom>
                <a:avLst/>
                <a:gdLst>
                  <a:gd name="T0" fmla="*/ 1 w 304"/>
                  <a:gd name="T1" fmla="*/ 0 h 49"/>
                  <a:gd name="T2" fmla="*/ 1 w 304"/>
                  <a:gd name="T3" fmla="*/ 0 h 49"/>
                  <a:gd name="T4" fmla="*/ 0 w 304"/>
                  <a:gd name="T5" fmla="*/ 0 h 49"/>
                  <a:gd name="T6" fmla="*/ 1 w 304"/>
                  <a:gd name="T7" fmla="*/ 0 h 49"/>
                  <a:gd name="T8" fmla="*/ 1 w 304"/>
                  <a:gd name="T9" fmla="*/ 0 h 49"/>
                  <a:gd name="T10" fmla="*/ 0 60000 65536"/>
                  <a:gd name="T11" fmla="*/ 0 60000 65536"/>
                  <a:gd name="T12" fmla="*/ 0 60000 65536"/>
                  <a:gd name="T13" fmla="*/ 0 60000 65536"/>
                  <a:gd name="T14" fmla="*/ 0 60000 65536"/>
                  <a:gd name="T15" fmla="*/ 0 w 304"/>
                  <a:gd name="T16" fmla="*/ 0 h 49"/>
                  <a:gd name="T17" fmla="*/ 304 w 304"/>
                  <a:gd name="T18" fmla="*/ 49 h 49"/>
                </a:gdLst>
                <a:ahLst/>
                <a:cxnLst>
                  <a:cxn ang="T10">
                    <a:pos x="T0" y="T1"/>
                  </a:cxn>
                  <a:cxn ang="T11">
                    <a:pos x="T2" y="T3"/>
                  </a:cxn>
                  <a:cxn ang="T12">
                    <a:pos x="T4" y="T5"/>
                  </a:cxn>
                  <a:cxn ang="T13">
                    <a:pos x="T6" y="T7"/>
                  </a:cxn>
                  <a:cxn ang="T14">
                    <a:pos x="T8" y="T9"/>
                  </a:cxn>
                </a:cxnLst>
                <a:rect l="T15" t="T16" r="T17" b="T18"/>
                <a:pathLst>
                  <a:path w="304" h="49">
                    <a:moveTo>
                      <a:pt x="304" y="47"/>
                    </a:moveTo>
                    <a:lnTo>
                      <a:pt x="302" y="49"/>
                    </a:lnTo>
                    <a:lnTo>
                      <a:pt x="0" y="4"/>
                    </a:lnTo>
                    <a:lnTo>
                      <a:pt x="1" y="0"/>
                    </a:lnTo>
                    <a:lnTo>
                      <a:pt x="304" y="47"/>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95" name="Freeform 2260"/>
              <p:cNvSpPr>
                <a:spLocks/>
              </p:cNvSpPr>
              <p:nvPr/>
            </p:nvSpPr>
            <p:spPr bwMode="auto">
              <a:xfrm>
                <a:off x="1791" y="1325"/>
                <a:ext cx="159" cy="29"/>
              </a:xfrm>
              <a:custGeom>
                <a:avLst/>
                <a:gdLst>
                  <a:gd name="T0" fmla="*/ 1 w 317"/>
                  <a:gd name="T1" fmla="*/ 1 h 58"/>
                  <a:gd name="T2" fmla="*/ 1 w 317"/>
                  <a:gd name="T3" fmla="*/ 1 h 58"/>
                  <a:gd name="T4" fmla="*/ 0 w 317"/>
                  <a:gd name="T5" fmla="*/ 1 h 58"/>
                  <a:gd name="T6" fmla="*/ 1 w 317"/>
                  <a:gd name="T7" fmla="*/ 0 h 58"/>
                  <a:gd name="T8" fmla="*/ 1 w 317"/>
                  <a:gd name="T9" fmla="*/ 1 h 58"/>
                  <a:gd name="T10" fmla="*/ 0 60000 65536"/>
                  <a:gd name="T11" fmla="*/ 0 60000 65536"/>
                  <a:gd name="T12" fmla="*/ 0 60000 65536"/>
                  <a:gd name="T13" fmla="*/ 0 60000 65536"/>
                  <a:gd name="T14" fmla="*/ 0 60000 65536"/>
                  <a:gd name="T15" fmla="*/ 0 w 317"/>
                  <a:gd name="T16" fmla="*/ 0 h 58"/>
                  <a:gd name="T17" fmla="*/ 317 w 317"/>
                  <a:gd name="T18" fmla="*/ 58 h 58"/>
                </a:gdLst>
                <a:ahLst/>
                <a:cxnLst>
                  <a:cxn ang="T10">
                    <a:pos x="T0" y="T1"/>
                  </a:cxn>
                  <a:cxn ang="T11">
                    <a:pos x="T2" y="T3"/>
                  </a:cxn>
                  <a:cxn ang="T12">
                    <a:pos x="T4" y="T5"/>
                  </a:cxn>
                  <a:cxn ang="T13">
                    <a:pos x="T6" y="T7"/>
                  </a:cxn>
                  <a:cxn ang="T14">
                    <a:pos x="T8" y="T9"/>
                  </a:cxn>
                </a:cxnLst>
                <a:rect l="T15" t="T16" r="T17" b="T18"/>
                <a:pathLst>
                  <a:path w="317" h="58">
                    <a:moveTo>
                      <a:pt x="317" y="45"/>
                    </a:moveTo>
                    <a:lnTo>
                      <a:pt x="302" y="58"/>
                    </a:lnTo>
                    <a:lnTo>
                      <a:pt x="0" y="11"/>
                    </a:lnTo>
                    <a:lnTo>
                      <a:pt x="15" y="0"/>
                    </a:lnTo>
                    <a:lnTo>
                      <a:pt x="317" y="45"/>
                    </a:lnTo>
                    <a:close/>
                  </a:path>
                </a:pathLst>
              </a:custGeom>
              <a:solidFill>
                <a:srgbClr val="8484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96" name="Freeform 2261"/>
              <p:cNvSpPr>
                <a:spLocks/>
              </p:cNvSpPr>
              <p:nvPr/>
            </p:nvSpPr>
            <p:spPr bwMode="auto">
              <a:xfrm>
                <a:off x="1797" y="1325"/>
                <a:ext cx="153" cy="24"/>
              </a:xfrm>
              <a:custGeom>
                <a:avLst/>
                <a:gdLst>
                  <a:gd name="T0" fmla="*/ 1 w 306"/>
                  <a:gd name="T1" fmla="*/ 1 h 48"/>
                  <a:gd name="T2" fmla="*/ 1 w 306"/>
                  <a:gd name="T3" fmla="*/ 1 h 48"/>
                  <a:gd name="T4" fmla="*/ 0 w 306"/>
                  <a:gd name="T5" fmla="*/ 1 h 48"/>
                  <a:gd name="T6" fmla="*/ 1 w 306"/>
                  <a:gd name="T7" fmla="*/ 0 h 48"/>
                  <a:gd name="T8" fmla="*/ 1 w 306"/>
                  <a:gd name="T9" fmla="*/ 1 h 48"/>
                  <a:gd name="T10" fmla="*/ 0 60000 65536"/>
                  <a:gd name="T11" fmla="*/ 0 60000 65536"/>
                  <a:gd name="T12" fmla="*/ 0 60000 65536"/>
                  <a:gd name="T13" fmla="*/ 0 60000 65536"/>
                  <a:gd name="T14" fmla="*/ 0 60000 65536"/>
                  <a:gd name="T15" fmla="*/ 0 w 306"/>
                  <a:gd name="T16" fmla="*/ 0 h 48"/>
                  <a:gd name="T17" fmla="*/ 306 w 306"/>
                  <a:gd name="T18" fmla="*/ 48 h 48"/>
                </a:gdLst>
                <a:ahLst/>
                <a:cxnLst>
                  <a:cxn ang="T10">
                    <a:pos x="T0" y="T1"/>
                  </a:cxn>
                  <a:cxn ang="T11">
                    <a:pos x="T2" y="T3"/>
                  </a:cxn>
                  <a:cxn ang="T12">
                    <a:pos x="T4" y="T5"/>
                  </a:cxn>
                  <a:cxn ang="T13">
                    <a:pos x="T6" y="T7"/>
                  </a:cxn>
                  <a:cxn ang="T14">
                    <a:pos x="T8" y="T9"/>
                  </a:cxn>
                </a:cxnLst>
                <a:rect l="T15" t="T16" r="T17" b="T18"/>
                <a:pathLst>
                  <a:path w="306" h="48">
                    <a:moveTo>
                      <a:pt x="306" y="45"/>
                    </a:moveTo>
                    <a:lnTo>
                      <a:pt x="305" y="48"/>
                    </a:lnTo>
                    <a:lnTo>
                      <a:pt x="0" y="1"/>
                    </a:lnTo>
                    <a:lnTo>
                      <a:pt x="4" y="0"/>
                    </a:lnTo>
                    <a:lnTo>
                      <a:pt x="306" y="45"/>
                    </a:lnTo>
                    <a:close/>
                  </a:path>
                </a:pathLst>
              </a:custGeom>
              <a:solidFill>
                <a:srgbClr val="8484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97" name="Freeform 2262"/>
              <p:cNvSpPr>
                <a:spLocks/>
              </p:cNvSpPr>
              <p:nvPr/>
            </p:nvSpPr>
            <p:spPr bwMode="auto">
              <a:xfrm>
                <a:off x="1796" y="1326"/>
                <a:ext cx="153" cy="24"/>
              </a:xfrm>
              <a:custGeom>
                <a:avLst/>
                <a:gdLst>
                  <a:gd name="T0" fmla="*/ 1 w 306"/>
                  <a:gd name="T1" fmla="*/ 0 h 49"/>
                  <a:gd name="T2" fmla="*/ 1 w 306"/>
                  <a:gd name="T3" fmla="*/ 0 h 49"/>
                  <a:gd name="T4" fmla="*/ 0 w 306"/>
                  <a:gd name="T5" fmla="*/ 0 h 49"/>
                  <a:gd name="T6" fmla="*/ 1 w 306"/>
                  <a:gd name="T7" fmla="*/ 0 h 49"/>
                  <a:gd name="T8" fmla="*/ 1 w 306"/>
                  <a:gd name="T9" fmla="*/ 0 h 49"/>
                  <a:gd name="T10" fmla="*/ 0 60000 65536"/>
                  <a:gd name="T11" fmla="*/ 0 60000 65536"/>
                  <a:gd name="T12" fmla="*/ 0 60000 65536"/>
                  <a:gd name="T13" fmla="*/ 0 60000 65536"/>
                  <a:gd name="T14" fmla="*/ 0 60000 65536"/>
                  <a:gd name="T15" fmla="*/ 0 w 306"/>
                  <a:gd name="T16" fmla="*/ 0 h 49"/>
                  <a:gd name="T17" fmla="*/ 306 w 306"/>
                  <a:gd name="T18" fmla="*/ 49 h 49"/>
                </a:gdLst>
                <a:ahLst/>
                <a:cxnLst>
                  <a:cxn ang="T10">
                    <a:pos x="T0" y="T1"/>
                  </a:cxn>
                  <a:cxn ang="T11">
                    <a:pos x="T2" y="T3"/>
                  </a:cxn>
                  <a:cxn ang="T12">
                    <a:pos x="T4" y="T5"/>
                  </a:cxn>
                  <a:cxn ang="T13">
                    <a:pos x="T6" y="T7"/>
                  </a:cxn>
                  <a:cxn ang="T14">
                    <a:pos x="T8" y="T9"/>
                  </a:cxn>
                </a:cxnLst>
                <a:rect l="T15" t="T16" r="T17" b="T18"/>
                <a:pathLst>
                  <a:path w="306" h="49">
                    <a:moveTo>
                      <a:pt x="306" y="47"/>
                    </a:moveTo>
                    <a:lnTo>
                      <a:pt x="302" y="49"/>
                    </a:lnTo>
                    <a:lnTo>
                      <a:pt x="0" y="2"/>
                    </a:lnTo>
                    <a:lnTo>
                      <a:pt x="1" y="0"/>
                    </a:lnTo>
                    <a:lnTo>
                      <a:pt x="306" y="47"/>
                    </a:lnTo>
                    <a:close/>
                  </a:path>
                </a:pathLst>
              </a:custGeom>
              <a:solidFill>
                <a:srgbClr val="8181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98" name="Freeform 2263"/>
              <p:cNvSpPr>
                <a:spLocks/>
              </p:cNvSpPr>
              <p:nvPr/>
            </p:nvSpPr>
            <p:spPr bwMode="auto">
              <a:xfrm>
                <a:off x="1795" y="1327"/>
                <a:ext cx="153" cy="24"/>
              </a:xfrm>
              <a:custGeom>
                <a:avLst/>
                <a:gdLst>
                  <a:gd name="T0" fmla="*/ 1 w 306"/>
                  <a:gd name="T1" fmla="*/ 1 h 48"/>
                  <a:gd name="T2" fmla="*/ 1 w 306"/>
                  <a:gd name="T3" fmla="*/ 1 h 48"/>
                  <a:gd name="T4" fmla="*/ 0 w 306"/>
                  <a:gd name="T5" fmla="*/ 1 h 48"/>
                  <a:gd name="T6" fmla="*/ 1 w 306"/>
                  <a:gd name="T7" fmla="*/ 0 h 48"/>
                  <a:gd name="T8" fmla="*/ 1 w 306"/>
                  <a:gd name="T9" fmla="*/ 1 h 48"/>
                  <a:gd name="T10" fmla="*/ 0 60000 65536"/>
                  <a:gd name="T11" fmla="*/ 0 60000 65536"/>
                  <a:gd name="T12" fmla="*/ 0 60000 65536"/>
                  <a:gd name="T13" fmla="*/ 0 60000 65536"/>
                  <a:gd name="T14" fmla="*/ 0 60000 65536"/>
                  <a:gd name="T15" fmla="*/ 0 w 306"/>
                  <a:gd name="T16" fmla="*/ 0 h 48"/>
                  <a:gd name="T17" fmla="*/ 306 w 306"/>
                  <a:gd name="T18" fmla="*/ 48 h 48"/>
                </a:gdLst>
                <a:ahLst/>
                <a:cxnLst>
                  <a:cxn ang="T10">
                    <a:pos x="T0" y="T1"/>
                  </a:cxn>
                  <a:cxn ang="T11">
                    <a:pos x="T2" y="T3"/>
                  </a:cxn>
                  <a:cxn ang="T12">
                    <a:pos x="T4" y="T5"/>
                  </a:cxn>
                  <a:cxn ang="T13">
                    <a:pos x="T6" y="T7"/>
                  </a:cxn>
                  <a:cxn ang="T14">
                    <a:pos x="T8" y="T9"/>
                  </a:cxn>
                </a:cxnLst>
                <a:rect l="T15" t="T16" r="T17" b="T18"/>
                <a:pathLst>
                  <a:path w="306" h="48">
                    <a:moveTo>
                      <a:pt x="306" y="47"/>
                    </a:moveTo>
                    <a:lnTo>
                      <a:pt x="305" y="48"/>
                    </a:lnTo>
                    <a:lnTo>
                      <a:pt x="0" y="2"/>
                    </a:lnTo>
                    <a:lnTo>
                      <a:pt x="4" y="0"/>
                    </a:lnTo>
                    <a:lnTo>
                      <a:pt x="306" y="47"/>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99" name="Freeform 2264"/>
              <p:cNvSpPr>
                <a:spLocks/>
              </p:cNvSpPr>
              <p:nvPr/>
            </p:nvSpPr>
            <p:spPr bwMode="auto">
              <a:xfrm>
                <a:off x="1794" y="1327"/>
                <a:ext cx="153" cy="24"/>
              </a:xfrm>
              <a:custGeom>
                <a:avLst/>
                <a:gdLst>
                  <a:gd name="T0" fmla="*/ 1 w 306"/>
                  <a:gd name="T1" fmla="*/ 1 h 48"/>
                  <a:gd name="T2" fmla="*/ 1 w 306"/>
                  <a:gd name="T3" fmla="*/ 1 h 48"/>
                  <a:gd name="T4" fmla="*/ 0 w 306"/>
                  <a:gd name="T5" fmla="*/ 1 h 48"/>
                  <a:gd name="T6" fmla="*/ 1 w 306"/>
                  <a:gd name="T7" fmla="*/ 0 h 48"/>
                  <a:gd name="T8" fmla="*/ 1 w 306"/>
                  <a:gd name="T9" fmla="*/ 1 h 48"/>
                  <a:gd name="T10" fmla="*/ 0 60000 65536"/>
                  <a:gd name="T11" fmla="*/ 0 60000 65536"/>
                  <a:gd name="T12" fmla="*/ 0 60000 65536"/>
                  <a:gd name="T13" fmla="*/ 0 60000 65536"/>
                  <a:gd name="T14" fmla="*/ 0 60000 65536"/>
                  <a:gd name="T15" fmla="*/ 0 w 306"/>
                  <a:gd name="T16" fmla="*/ 0 h 48"/>
                  <a:gd name="T17" fmla="*/ 306 w 306"/>
                  <a:gd name="T18" fmla="*/ 48 h 48"/>
                </a:gdLst>
                <a:ahLst/>
                <a:cxnLst>
                  <a:cxn ang="T10">
                    <a:pos x="T0" y="T1"/>
                  </a:cxn>
                  <a:cxn ang="T11">
                    <a:pos x="T2" y="T3"/>
                  </a:cxn>
                  <a:cxn ang="T12">
                    <a:pos x="T4" y="T5"/>
                  </a:cxn>
                  <a:cxn ang="T13">
                    <a:pos x="T6" y="T7"/>
                  </a:cxn>
                  <a:cxn ang="T14">
                    <a:pos x="T8" y="T9"/>
                  </a:cxn>
                </a:cxnLst>
                <a:rect l="T15" t="T16" r="T17" b="T18"/>
                <a:pathLst>
                  <a:path w="306" h="48">
                    <a:moveTo>
                      <a:pt x="306" y="46"/>
                    </a:moveTo>
                    <a:lnTo>
                      <a:pt x="302" y="48"/>
                    </a:lnTo>
                    <a:lnTo>
                      <a:pt x="0" y="1"/>
                    </a:lnTo>
                    <a:lnTo>
                      <a:pt x="1" y="0"/>
                    </a:lnTo>
                    <a:lnTo>
                      <a:pt x="306" y="46"/>
                    </a:lnTo>
                    <a:close/>
                  </a:path>
                </a:pathLst>
              </a:custGeom>
              <a:solidFill>
                <a:srgbClr val="7C7C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00" name="Freeform 2265"/>
              <p:cNvSpPr>
                <a:spLocks/>
              </p:cNvSpPr>
              <p:nvPr/>
            </p:nvSpPr>
            <p:spPr bwMode="auto">
              <a:xfrm>
                <a:off x="1792" y="1328"/>
                <a:ext cx="153" cy="25"/>
              </a:xfrm>
              <a:custGeom>
                <a:avLst/>
                <a:gdLst>
                  <a:gd name="T0" fmla="*/ 1 w 306"/>
                  <a:gd name="T1" fmla="*/ 1 h 50"/>
                  <a:gd name="T2" fmla="*/ 1 w 306"/>
                  <a:gd name="T3" fmla="*/ 1 h 50"/>
                  <a:gd name="T4" fmla="*/ 0 w 306"/>
                  <a:gd name="T5" fmla="*/ 1 h 50"/>
                  <a:gd name="T6" fmla="*/ 1 w 306"/>
                  <a:gd name="T7" fmla="*/ 0 h 50"/>
                  <a:gd name="T8" fmla="*/ 1 w 306"/>
                  <a:gd name="T9" fmla="*/ 1 h 50"/>
                  <a:gd name="T10" fmla="*/ 0 60000 65536"/>
                  <a:gd name="T11" fmla="*/ 0 60000 65536"/>
                  <a:gd name="T12" fmla="*/ 0 60000 65536"/>
                  <a:gd name="T13" fmla="*/ 0 60000 65536"/>
                  <a:gd name="T14" fmla="*/ 0 60000 65536"/>
                  <a:gd name="T15" fmla="*/ 0 w 306"/>
                  <a:gd name="T16" fmla="*/ 0 h 50"/>
                  <a:gd name="T17" fmla="*/ 306 w 306"/>
                  <a:gd name="T18" fmla="*/ 50 h 50"/>
                </a:gdLst>
                <a:ahLst/>
                <a:cxnLst>
                  <a:cxn ang="T10">
                    <a:pos x="T0" y="T1"/>
                  </a:cxn>
                  <a:cxn ang="T11">
                    <a:pos x="T2" y="T3"/>
                  </a:cxn>
                  <a:cxn ang="T12">
                    <a:pos x="T4" y="T5"/>
                  </a:cxn>
                  <a:cxn ang="T13">
                    <a:pos x="T6" y="T7"/>
                  </a:cxn>
                  <a:cxn ang="T14">
                    <a:pos x="T8" y="T9"/>
                  </a:cxn>
                </a:cxnLst>
                <a:rect l="T15" t="T16" r="T17" b="T18"/>
                <a:pathLst>
                  <a:path w="306" h="50">
                    <a:moveTo>
                      <a:pt x="306" y="47"/>
                    </a:moveTo>
                    <a:lnTo>
                      <a:pt x="305" y="50"/>
                    </a:lnTo>
                    <a:lnTo>
                      <a:pt x="0" y="4"/>
                    </a:lnTo>
                    <a:lnTo>
                      <a:pt x="4" y="0"/>
                    </a:lnTo>
                    <a:lnTo>
                      <a:pt x="306" y="47"/>
                    </a:lnTo>
                    <a:close/>
                  </a:path>
                </a:pathLst>
              </a:custGeom>
              <a:solidFill>
                <a:srgbClr val="7A7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01" name="Freeform 2266"/>
              <p:cNvSpPr>
                <a:spLocks/>
              </p:cNvSpPr>
              <p:nvPr/>
            </p:nvSpPr>
            <p:spPr bwMode="auto">
              <a:xfrm>
                <a:off x="1791" y="1330"/>
                <a:ext cx="153" cy="24"/>
              </a:xfrm>
              <a:custGeom>
                <a:avLst/>
                <a:gdLst>
                  <a:gd name="T0" fmla="*/ 1 w 306"/>
                  <a:gd name="T1" fmla="*/ 1 h 48"/>
                  <a:gd name="T2" fmla="*/ 1 w 306"/>
                  <a:gd name="T3" fmla="*/ 1 h 48"/>
                  <a:gd name="T4" fmla="*/ 0 w 306"/>
                  <a:gd name="T5" fmla="*/ 1 h 48"/>
                  <a:gd name="T6" fmla="*/ 1 w 306"/>
                  <a:gd name="T7" fmla="*/ 0 h 48"/>
                  <a:gd name="T8" fmla="*/ 1 w 306"/>
                  <a:gd name="T9" fmla="*/ 1 h 48"/>
                  <a:gd name="T10" fmla="*/ 0 60000 65536"/>
                  <a:gd name="T11" fmla="*/ 0 60000 65536"/>
                  <a:gd name="T12" fmla="*/ 0 60000 65536"/>
                  <a:gd name="T13" fmla="*/ 0 60000 65536"/>
                  <a:gd name="T14" fmla="*/ 0 60000 65536"/>
                  <a:gd name="T15" fmla="*/ 0 w 306"/>
                  <a:gd name="T16" fmla="*/ 0 h 48"/>
                  <a:gd name="T17" fmla="*/ 306 w 306"/>
                  <a:gd name="T18" fmla="*/ 48 h 48"/>
                </a:gdLst>
                <a:ahLst/>
                <a:cxnLst>
                  <a:cxn ang="T10">
                    <a:pos x="T0" y="T1"/>
                  </a:cxn>
                  <a:cxn ang="T11">
                    <a:pos x="T2" y="T3"/>
                  </a:cxn>
                  <a:cxn ang="T12">
                    <a:pos x="T4" y="T5"/>
                  </a:cxn>
                  <a:cxn ang="T13">
                    <a:pos x="T6" y="T7"/>
                  </a:cxn>
                  <a:cxn ang="T14">
                    <a:pos x="T8" y="T9"/>
                  </a:cxn>
                </a:cxnLst>
                <a:rect l="T15" t="T16" r="T17" b="T18"/>
                <a:pathLst>
                  <a:path w="306" h="48">
                    <a:moveTo>
                      <a:pt x="306" y="46"/>
                    </a:moveTo>
                    <a:lnTo>
                      <a:pt x="302" y="48"/>
                    </a:lnTo>
                    <a:lnTo>
                      <a:pt x="0" y="1"/>
                    </a:lnTo>
                    <a:lnTo>
                      <a:pt x="1" y="0"/>
                    </a:lnTo>
                    <a:lnTo>
                      <a:pt x="306" y="46"/>
                    </a:lnTo>
                    <a:close/>
                  </a:path>
                </a:pathLst>
              </a:custGeom>
              <a:solidFill>
                <a:srgbClr val="777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02" name="Freeform 2267"/>
              <p:cNvSpPr>
                <a:spLocks/>
              </p:cNvSpPr>
              <p:nvPr/>
            </p:nvSpPr>
            <p:spPr bwMode="auto">
              <a:xfrm>
                <a:off x="1783" y="1331"/>
                <a:ext cx="160" cy="27"/>
              </a:xfrm>
              <a:custGeom>
                <a:avLst/>
                <a:gdLst>
                  <a:gd name="T0" fmla="*/ 1 w 319"/>
                  <a:gd name="T1" fmla="*/ 0 h 55"/>
                  <a:gd name="T2" fmla="*/ 1 w 319"/>
                  <a:gd name="T3" fmla="*/ 0 h 55"/>
                  <a:gd name="T4" fmla="*/ 0 w 319"/>
                  <a:gd name="T5" fmla="*/ 0 h 55"/>
                  <a:gd name="T6" fmla="*/ 1 w 319"/>
                  <a:gd name="T7" fmla="*/ 0 h 55"/>
                  <a:gd name="T8" fmla="*/ 1 w 319"/>
                  <a:gd name="T9" fmla="*/ 0 h 55"/>
                  <a:gd name="T10" fmla="*/ 0 60000 65536"/>
                  <a:gd name="T11" fmla="*/ 0 60000 65536"/>
                  <a:gd name="T12" fmla="*/ 0 60000 65536"/>
                  <a:gd name="T13" fmla="*/ 0 60000 65536"/>
                  <a:gd name="T14" fmla="*/ 0 60000 65536"/>
                  <a:gd name="T15" fmla="*/ 0 w 319"/>
                  <a:gd name="T16" fmla="*/ 0 h 55"/>
                  <a:gd name="T17" fmla="*/ 319 w 319"/>
                  <a:gd name="T18" fmla="*/ 55 h 55"/>
                </a:gdLst>
                <a:ahLst/>
                <a:cxnLst>
                  <a:cxn ang="T10">
                    <a:pos x="T0" y="T1"/>
                  </a:cxn>
                  <a:cxn ang="T11">
                    <a:pos x="T2" y="T3"/>
                  </a:cxn>
                  <a:cxn ang="T12">
                    <a:pos x="T4" y="T5"/>
                  </a:cxn>
                  <a:cxn ang="T13">
                    <a:pos x="T6" y="T7"/>
                  </a:cxn>
                  <a:cxn ang="T14">
                    <a:pos x="T8" y="T9"/>
                  </a:cxn>
                </a:cxnLst>
                <a:rect l="T15" t="T16" r="T17" b="T18"/>
                <a:pathLst>
                  <a:path w="319" h="55">
                    <a:moveTo>
                      <a:pt x="319" y="47"/>
                    </a:moveTo>
                    <a:lnTo>
                      <a:pt x="303" y="55"/>
                    </a:lnTo>
                    <a:lnTo>
                      <a:pt x="0" y="9"/>
                    </a:lnTo>
                    <a:lnTo>
                      <a:pt x="17" y="0"/>
                    </a:lnTo>
                    <a:lnTo>
                      <a:pt x="319" y="47"/>
                    </a:ln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03" name="Freeform 2268"/>
              <p:cNvSpPr>
                <a:spLocks/>
              </p:cNvSpPr>
              <p:nvPr/>
            </p:nvSpPr>
            <p:spPr bwMode="auto">
              <a:xfrm>
                <a:off x="1789" y="1331"/>
                <a:ext cx="154" cy="24"/>
              </a:xfrm>
              <a:custGeom>
                <a:avLst/>
                <a:gdLst>
                  <a:gd name="T0" fmla="*/ 1 w 307"/>
                  <a:gd name="T1" fmla="*/ 0 h 49"/>
                  <a:gd name="T2" fmla="*/ 1 w 307"/>
                  <a:gd name="T3" fmla="*/ 0 h 49"/>
                  <a:gd name="T4" fmla="*/ 0 w 307"/>
                  <a:gd name="T5" fmla="*/ 0 h 49"/>
                  <a:gd name="T6" fmla="*/ 1 w 307"/>
                  <a:gd name="T7" fmla="*/ 0 h 49"/>
                  <a:gd name="T8" fmla="*/ 1 w 307"/>
                  <a:gd name="T9" fmla="*/ 0 h 49"/>
                  <a:gd name="T10" fmla="*/ 0 60000 65536"/>
                  <a:gd name="T11" fmla="*/ 0 60000 65536"/>
                  <a:gd name="T12" fmla="*/ 0 60000 65536"/>
                  <a:gd name="T13" fmla="*/ 0 60000 65536"/>
                  <a:gd name="T14" fmla="*/ 0 60000 65536"/>
                  <a:gd name="T15" fmla="*/ 0 w 307"/>
                  <a:gd name="T16" fmla="*/ 0 h 49"/>
                  <a:gd name="T17" fmla="*/ 307 w 307"/>
                  <a:gd name="T18" fmla="*/ 49 h 49"/>
                </a:gdLst>
                <a:ahLst/>
                <a:cxnLst>
                  <a:cxn ang="T10">
                    <a:pos x="T0" y="T1"/>
                  </a:cxn>
                  <a:cxn ang="T11">
                    <a:pos x="T2" y="T3"/>
                  </a:cxn>
                  <a:cxn ang="T12">
                    <a:pos x="T4" y="T5"/>
                  </a:cxn>
                  <a:cxn ang="T13">
                    <a:pos x="T6" y="T7"/>
                  </a:cxn>
                  <a:cxn ang="T14">
                    <a:pos x="T8" y="T9"/>
                  </a:cxn>
                </a:cxnLst>
                <a:rect l="T15" t="T16" r="T17" b="T18"/>
                <a:pathLst>
                  <a:path w="307" h="49">
                    <a:moveTo>
                      <a:pt x="307" y="47"/>
                    </a:moveTo>
                    <a:lnTo>
                      <a:pt x="304" y="49"/>
                    </a:lnTo>
                    <a:lnTo>
                      <a:pt x="0" y="2"/>
                    </a:lnTo>
                    <a:lnTo>
                      <a:pt x="5" y="0"/>
                    </a:lnTo>
                    <a:lnTo>
                      <a:pt x="307" y="47"/>
                    </a:lnTo>
                    <a:close/>
                  </a:path>
                </a:pathLst>
              </a:custGeom>
              <a:solidFill>
                <a:srgbClr val="7575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04" name="Freeform 2269"/>
              <p:cNvSpPr>
                <a:spLocks/>
              </p:cNvSpPr>
              <p:nvPr/>
            </p:nvSpPr>
            <p:spPr bwMode="auto">
              <a:xfrm>
                <a:off x="1787" y="1332"/>
                <a:ext cx="154" cy="24"/>
              </a:xfrm>
              <a:custGeom>
                <a:avLst/>
                <a:gdLst>
                  <a:gd name="T0" fmla="*/ 1 w 308"/>
                  <a:gd name="T1" fmla="*/ 1 h 48"/>
                  <a:gd name="T2" fmla="*/ 1 w 308"/>
                  <a:gd name="T3" fmla="*/ 1 h 48"/>
                  <a:gd name="T4" fmla="*/ 0 w 308"/>
                  <a:gd name="T5" fmla="*/ 1 h 48"/>
                  <a:gd name="T6" fmla="*/ 1 w 308"/>
                  <a:gd name="T7" fmla="*/ 0 h 48"/>
                  <a:gd name="T8" fmla="*/ 1 w 308"/>
                  <a:gd name="T9" fmla="*/ 1 h 48"/>
                  <a:gd name="T10" fmla="*/ 0 60000 65536"/>
                  <a:gd name="T11" fmla="*/ 0 60000 65536"/>
                  <a:gd name="T12" fmla="*/ 0 60000 65536"/>
                  <a:gd name="T13" fmla="*/ 0 60000 65536"/>
                  <a:gd name="T14" fmla="*/ 0 60000 65536"/>
                  <a:gd name="T15" fmla="*/ 0 w 308"/>
                  <a:gd name="T16" fmla="*/ 0 h 48"/>
                  <a:gd name="T17" fmla="*/ 308 w 308"/>
                  <a:gd name="T18" fmla="*/ 48 h 48"/>
                </a:gdLst>
                <a:ahLst/>
                <a:cxnLst>
                  <a:cxn ang="T10">
                    <a:pos x="T0" y="T1"/>
                  </a:cxn>
                  <a:cxn ang="T11">
                    <a:pos x="T2" y="T3"/>
                  </a:cxn>
                  <a:cxn ang="T12">
                    <a:pos x="T4" y="T5"/>
                  </a:cxn>
                  <a:cxn ang="T13">
                    <a:pos x="T6" y="T7"/>
                  </a:cxn>
                  <a:cxn ang="T14">
                    <a:pos x="T8" y="T9"/>
                  </a:cxn>
                </a:cxnLst>
                <a:rect l="T15" t="T16" r="T17" b="T18"/>
                <a:pathLst>
                  <a:path w="308" h="48">
                    <a:moveTo>
                      <a:pt x="308" y="47"/>
                    </a:moveTo>
                    <a:lnTo>
                      <a:pt x="303" y="48"/>
                    </a:lnTo>
                    <a:lnTo>
                      <a:pt x="0" y="2"/>
                    </a:lnTo>
                    <a:lnTo>
                      <a:pt x="4" y="0"/>
                    </a:lnTo>
                    <a:lnTo>
                      <a:pt x="308" y="47"/>
                    </a:lnTo>
                    <a:close/>
                  </a:path>
                </a:pathLst>
              </a:custGeom>
              <a:solidFill>
                <a:srgbClr val="70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05" name="Freeform 2270"/>
              <p:cNvSpPr>
                <a:spLocks/>
              </p:cNvSpPr>
              <p:nvPr/>
            </p:nvSpPr>
            <p:spPr bwMode="auto">
              <a:xfrm>
                <a:off x="1786" y="1332"/>
                <a:ext cx="152" cy="25"/>
              </a:xfrm>
              <a:custGeom>
                <a:avLst/>
                <a:gdLst>
                  <a:gd name="T0" fmla="*/ 0 w 306"/>
                  <a:gd name="T1" fmla="*/ 1 h 50"/>
                  <a:gd name="T2" fmla="*/ 0 w 306"/>
                  <a:gd name="T3" fmla="*/ 1 h 50"/>
                  <a:gd name="T4" fmla="*/ 0 w 306"/>
                  <a:gd name="T5" fmla="*/ 1 h 50"/>
                  <a:gd name="T6" fmla="*/ 0 w 306"/>
                  <a:gd name="T7" fmla="*/ 0 h 50"/>
                  <a:gd name="T8" fmla="*/ 0 w 306"/>
                  <a:gd name="T9" fmla="*/ 1 h 50"/>
                  <a:gd name="T10" fmla="*/ 0 60000 65536"/>
                  <a:gd name="T11" fmla="*/ 0 60000 65536"/>
                  <a:gd name="T12" fmla="*/ 0 60000 65536"/>
                  <a:gd name="T13" fmla="*/ 0 60000 65536"/>
                  <a:gd name="T14" fmla="*/ 0 60000 65536"/>
                  <a:gd name="T15" fmla="*/ 0 w 306"/>
                  <a:gd name="T16" fmla="*/ 0 h 50"/>
                  <a:gd name="T17" fmla="*/ 306 w 306"/>
                  <a:gd name="T18" fmla="*/ 50 h 50"/>
                </a:gdLst>
                <a:ahLst/>
                <a:cxnLst>
                  <a:cxn ang="T10">
                    <a:pos x="T0" y="T1"/>
                  </a:cxn>
                  <a:cxn ang="T11">
                    <a:pos x="T2" y="T3"/>
                  </a:cxn>
                  <a:cxn ang="T12">
                    <a:pos x="T4" y="T5"/>
                  </a:cxn>
                  <a:cxn ang="T13">
                    <a:pos x="T6" y="T7"/>
                  </a:cxn>
                  <a:cxn ang="T14">
                    <a:pos x="T8" y="T9"/>
                  </a:cxn>
                </a:cxnLst>
                <a:rect l="T15" t="T16" r="T17" b="T18"/>
                <a:pathLst>
                  <a:path w="306" h="50">
                    <a:moveTo>
                      <a:pt x="306" y="46"/>
                    </a:moveTo>
                    <a:lnTo>
                      <a:pt x="303" y="50"/>
                    </a:lnTo>
                    <a:lnTo>
                      <a:pt x="0" y="3"/>
                    </a:lnTo>
                    <a:lnTo>
                      <a:pt x="3" y="0"/>
                    </a:lnTo>
                    <a:lnTo>
                      <a:pt x="306" y="46"/>
                    </a:lnTo>
                    <a:close/>
                  </a:path>
                </a:pathLst>
              </a:custGeom>
              <a:solidFill>
                <a:srgbClr val="6C6C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06" name="Freeform 2271"/>
              <p:cNvSpPr>
                <a:spLocks/>
              </p:cNvSpPr>
              <p:nvPr/>
            </p:nvSpPr>
            <p:spPr bwMode="auto">
              <a:xfrm>
                <a:off x="1783" y="1334"/>
                <a:ext cx="154" cy="24"/>
              </a:xfrm>
              <a:custGeom>
                <a:avLst/>
                <a:gdLst>
                  <a:gd name="T0" fmla="*/ 1 w 308"/>
                  <a:gd name="T1" fmla="*/ 1 h 48"/>
                  <a:gd name="T2" fmla="*/ 1 w 308"/>
                  <a:gd name="T3" fmla="*/ 1 h 48"/>
                  <a:gd name="T4" fmla="*/ 0 w 308"/>
                  <a:gd name="T5" fmla="*/ 1 h 48"/>
                  <a:gd name="T6" fmla="*/ 1 w 308"/>
                  <a:gd name="T7" fmla="*/ 0 h 48"/>
                  <a:gd name="T8" fmla="*/ 1 w 308"/>
                  <a:gd name="T9" fmla="*/ 1 h 48"/>
                  <a:gd name="T10" fmla="*/ 0 60000 65536"/>
                  <a:gd name="T11" fmla="*/ 0 60000 65536"/>
                  <a:gd name="T12" fmla="*/ 0 60000 65536"/>
                  <a:gd name="T13" fmla="*/ 0 60000 65536"/>
                  <a:gd name="T14" fmla="*/ 0 60000 65536"/>
                  <a:gd name="T15" fmla="*/ 0 w 308"/>
                  <a:gd name="T16" fmla="*/ 0 h 48"/>
                  <a:gd name="T17" fmla="*/ 308 w 308"/>
                  <a:gd name="T18" fmla="*/ 48 h 48"/>
                </a:gdLst>
                <a:ahLst/>
                <a:cxnLst>
                  <a:cxn ang="T10">
                    <a:pos x="T0" y="T1"/>
                  </a:cxn>
                  <a:cxn ang="T11">
                    <a:pos x="T2" y="T3"/>
                  </a:cxn>
                  <a:cxn ang="T12">
                    <a:pos x="T4" y="T5"/>
                  </a:cxn>
                  <a:cxn ang="T13">
                    <a:pos x="T6" y="T7"/>
                  </a:cxn>
                  <a:cxn ang="T14">
                    <a:pos x="T8" y="T9"/>
                  </a:cxn>
                </a:cxnLst>
                <a:rect l="T15" t="T16" r="T17" b="T18"/>
                <a:pathLst>
                  <a:path w="308" h="48">
                    <a:moveTo>
                      <a:pt x="308" y="47"/>
                    </a:moveTo>
                    <a:lnTo>
                      <a:pt x="303" y="48"/>
                    </a:lnTo>
                    <a:lnTo>
                      <a:pt x="0" y="2"/>
                    </a:lnTo>
                    <a:lnTo>
                      <a:pt x="5" y="0"/>
                    </a:lnTo>
                    <a:lnTo>
                      <a:pt x="308" y="47"/>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07" name="Freeform 2272"/>
              <p:cNvSpPr>
                <a:spLocks/>
              </p:cNvSpPr>
              <p:nvPr/>
            </p:nvSpPr>
            <p:spPr bwMode="auto">
              <a:xfrm>
                <a:off x="1774" y="1335"/>
                <a:ext cx="160" cy="26"/>
              </a:xfrm>
              <a:custGeom>
                <a:avLst/>
                <a:gdLst>
                  <a:gd name="T0" fmla="*/ 0 w 321"/>
                  <a:gd name="T1" fmla="*/ 1 h 51"/>
                  <a:gd name="T2" fmla="*/ 0 w 321"/>
                  <a:gd name="T3" fmla="*/ 1 h 51"/>
                  <a:gd name="T4" fmla="*/ 0 w 321"/>
                  <a:gd name="T5" fmla="*/ 1 h 51"/>
                  <a:gd name="T6" fmla="*/ 0 w 321"/>
                  <a:gd name="T7" fmla="*/ 0 h 51"/>
                  <a:gd name="T8" fmla="*/ 0 w 321"/>
                  <a:gd name="T9" fmla="*/ 1 h 51"/>
                  <a:gd name="T10" fmla="*/ 0 60000 65536"/>
                  <a:gd name="T11" fmla="*/ 0 60000 65536"/>
                  <a:gd name="T12" fmla="*/ 0 60000 65536"/>
                  <a:gd name="T13" fmla="*/ 0 60000 65536"/>
                  <a:gd name="T14" fmla="*/ 0 60000 65536"/>
                  <a:gd name="T15" fmla="*/ 0 w 321"/>
                  <a:gd name="T16" fmla="*/ 0 h 51"/>
                  <a:gd name="T17" fmla="*/ 321 w 321"/>
                  <a:gd name="T18" fmla="*/ 51 h 51"/>
                </a:gdLst>
                <a:ahLst/>
                <a:cxnLst>
                  <a:cxn ang="T10">
                    <a:pos x="T0" y="T1"/>
                  </a:cxn>
                  <a:cxn ang="T11">
                    <a:pos x="T2" y="T3"/>
                  </a:cxn>
                  <a:cxn ang="T12">
                    <a:pos x="T4" y="T5"/>
                  </a:cxn>
                  <a:cxn ang="T13">
                    <a:pos x="T6" y="T7"/>
                  </a:cxn>
                  <a:cxn ang="T14">
                    <a:pos x="T8" y="T9"/>
                  </a:cxn>
                </a:cxnLst>
                <a:rect l="T15" t="T16" r="T17" b="T18"/>
                <a:pathLst>
                  <a:path w="321" h="51">
                    <a:moveTo>
                      <a:pt x="321" y="46"/>
                    </a:moveTo>
                    <a:lnTo>
                      <a:pt x="304" y="51"/>
                    </a:lnTo>
                    <a:lnTo>
                      <a:pt x="0" y="5"/>
                    </a:lnTo>
                    <a:lnTo>
                      <a:pt x="18" y="0"/>
                    </a:lnTo>
                    <a:lnTo>
                      <a:pt x="321" y="46"/>
                    </a:lnTo>
                    <a:close/>
                  </a:path>
                </a:pathLst>
              </a:custGeom>
              <a:solidFill>
                <a:srgbClr val="6464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08" name="Freeform 2273"/>
              <p:cNvSpPr>
                <a:spLocks/>
              </p:cNvSpPr>
              <p:nvPr/>
            </p:nvSpPr>
            <p:spPr bwMode="auto">
              <a:xfrm>
                <a:off x="1780" y="1335"/>
                <a:ext cx="154" cy="24"/>
              </a:xfrm>
              <a:custGeom>
                <a:avLst/>
                <a:gdLst>
                  <a:gd name="T0" fmla="*/ 0 w 309"/>
                  <a:gd name="T1" fmla="*/ 1 h 48"/>
                  <a:gd name="T2" fmla="*/ 0 w 309"/>
                  <a:gd name="T3" fmla="*/ 1 h 48"/>
                  <a:gd name="T4" fmla="*/ 0 w 309"/>
                  <a:gd name="T5" fmla="*/ 1 h 48"/>
                  <a:gd name="T6" fmla="*/ 0 w 309"/>
                  <a:gd name="T7" fmla="*/ 0 h 48"/>
                  <a:gd name="T8" fmla="*/ 0 w 309"/>
                  <a:gd name="T9" fmla="*/ 1 h 48"/>
                  <a:gd name="T10" fmla="*/ 0 60000 65536"/>
                  <a:gd name="T11" fmla="*/ 0 60000 65536"/>
                  <a:gd name="T12" fmla="*/ 0 60000 65536"/>
                  <a:gd name="T13" fmla="*/ 0 60000 65536"/>
                  <a:gd name="T14" fmla="*/ 0 60000 65536"/>
                  <a:gd name="T15" fmla="*/ 0 w 309"/>
                  <a:gd name="T16" fmla="*/ 0 h 48"/>
                  <a:gd name="T17" fmla="*/ 309 w 309"/>
                  <a:gd name="T18" fmla="*/ 48 h 48"/>
                </a:gdLst>
                <a:ahLst/>
                <a:cxnLst>
                  <a:cxn ang="T10">
                    <a:pos x="T0" y="T1"/>
                  </a:cxn>
                  <a:cxn ang="T11">
                    <a:pos x="T2" y="T3"/>
                  </a:cxn>
                  <a:cxn ang="T12">
                    <a:pos x="T4" y="T5"/>
                  </a:cxn>
                  <a:cxn ang="T13">
                    <a:pos x="T6" y="T7"/>
                  </a:cxn>
                  <a:cxn ang="T14">
                    <a:pos x="T8" y="T9"/>
                  </a:cxn>
                </a:cxnLst>
                <a:rect l="T15" t="T16" r="T17" b="T18"/>
                <a:pathLst>
                  <a:path w="309" h="48">
                    <a:moveTo>
                      <a:pt x="309" y="46"/>
                    </a:moveTo>
                    <a:lnTo>
                      <a:pt x="304" y="48"/>
                    </a:lnTo>
                    <a:lnTo>
                      <a:pt x="0" y="1"/>
                    </a:lnTo>
                    <a:lnTo>
                      <a:pt x="6" y="0"/>
                    </a:lnTo>
                    <a:lnTo>
                      <a:pt x="309" y="46"/>
                    </a:lnTo>
                    <a:close/>
                  </a:path>
                </a:pathLst>
              </a:custGeom>
              <a:solidFill>
                <a:srgbClr val="6464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09" name="Freeform 2274"/>
              <p:cNvSpPr>
                <a:spLocks/>
              </p:cNvSpPr>
              <p:nvPr/>
            </p:nvSpPr>
            <p:spPr bwMode="auto">
              <a:xfrm>
                <a:off x="1777" y="1336"/>
                <a:ext cx="155" cy="24"/>
              </a:xfrm>
              <a:custGeom>
                <a:avLst/>
                <a:gdLst>
                  <a:gd name="T0" fmla="*/ 1 w 309"/>
                  <a:gd name="T1" fmla="*/ 0 h 49"/>
                  <a:gd name="T2" fmla="*/ 1 w 309"/>
                  <a:gd name="T3" fmla="*/ 0 h 49"/>
                  <a:gd name="T4" fmla="*/ 0 w 309"/>
                  <a:gd name="T5" fmla="*/ 0 h 49"/>
                  <a:gd name="T6" fmla="*/ 1 w 309"/>
                  <a:gd name="T7" fmla="*/ 0 h 49"/>
                  <a:gd name="T8" fmla="*/ 1 w 309"/>
                  <a:gd name="T9" fmla="*/ 0 h 49"/>
                  <a:gd name="T10" fmla="*/ 0 60000 65536"/>
                  <a:gd name="T11" fmla="*/ 0 60000 65536"/>
                  <a:gd name="T12" fmla="*/ 0 60000 65536"/>
                  <a:gd name="T13" fmla="*/ 0 60000 65536"/>
                  <a:gd name="T14" fmla="*/ 0 60000 65536"/>
                  <a:gd name="T15" fmla="*/ 0 w 309"/>
                  <a:gd name="T16" fmla="*/ 0 h 49"/>
                  <a:gd name="T17" fmla="*/ 309 w 309"/>
                  <a:gd name="T18" fmla="*/ 49 h 49"/>
                </a:gdLst>
                <a:ahLst/>
                <a:cxnLst>
                  <a:cxn ang="T10">
                    <a:pos x="T0" y="T1"/>
                  </a:cxn>
                  <a:cxn ang="T11">
                    <a:pos x="T2" y="T3"/>
                  </a:cxn>
                  <a:cxn ang="T12">
                    <a:pos x="T4" y="T5"/>
                  </a:cxn>
                  <a:cxn ang="T13">
                    <a:pos x="T6" y="T7"/>
                  </a:cxn>
                  <a:cxn ang="T14">
                    <a:pos x="T8" y="T9"/>
                  </a:cxn>
                </a:cxnLst>
                <a:rect l="T15" t="T16" r="T17" b="T18"/>
                <a:pathLst>
                  <a:path w="309" h="49">
                    <a:moveTo>
                      <a:pt x="309" y="47"/>
                    </a:moveTo>
                    <a:lnTo>
                      <a:pt x="302" y="49"/>
                    </a:lnTo>
                    <a:lnTo>
                      <a:pt x="0" y="2"/>
                    </a:lnTo>
                    <a:lnTo>
                      <a:pt x="5" y="0"/>
                    </a:lnTo>
                    <a:lnTo>
                      <a:pt x="309" y="47"/>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10" name="Freeform 2275"/>
              <p:cNvSpPr>
                <a:spLocks/>
              </p:cNvSpPr>
              <p:nvPr/>
            </p:nvSpPr>
            <p:spPr bwMode="auto">
              <a:xfrm>
                <a:off x="1774" y="1337"/>
                <a:ext cx="154" cy="24"/>
              </a:xfrm>
              <a:custGeom>
                <a:avLst/>
                <a:gdLst>
                  <a:gd name="T0" fmla="*/ 0 w 309"/>
                  <a:gd name="T1" fmla="*/ 1 h 48"/>
                  <a:gd name="T2" fmla="*/ 0 w 309"/>
                  <a:gd name="T3" fmla="*/ 1 h 48"/>
                  <a:gd name="T4" fmla="*/ 0 w 309"/>
                  <a:gd name="T5" fmla="*/ 1 h 48"/>
                  <a:gd name="T6" fmla="*/ 0 w 309"/>
                  <a:gd name="T7" fmla="*/ 0 h 48"/>
                  <a:gd name="T8" fmla="*/ 0 w 309"/>
                  <a:gd name="T9" fmla="*/ 1 h 48"/>
                  <a:gd name="T10" fmla="*/ 0 60000 65536"/>
                  <a:gd name="T11" fmla="*/ 0 60000 65536"/>
                  <a:gd name="T12" fmla="*/ 0 60000 65536"/>
                  <a:gd name="T13" fmla="*/ 0 60000 65536"/>
                  <a:gd name="T14" fmla="*/ 0 60000 65536"/>
                  <a:gd name="T15" fmla="*/ 0 w 309"/>
                  <a:gd name="T16" fmla="*/ 0 h 48"/>
                  <a:gd name="T17" fmla="*/ 309 w 309"/>
                  <a:gd name="T18" fmla="*/ 48 h 48"/>
                </a:gdLst>
                <a:ahLst/>
                <a:cxnLst>
                  <a:cxn ang="T10">
                    <a:pos x="T0" y="T1"/>
                  </a:cxn>
                  <a:cxn ang="T11">
                    <a:pos x="T2" y="T3"/>
                  </a:cxn>
                  <a:cxn ang="T12">
                    <a:pos x="T4" y="T5"/>
                  </a:cxn>
                  <a:cxn ang="T13">
                    <a:pos x="T6" y="T7"/>
                  </a:cxn>
                  <a:cxn ang="T14">
                    <a:pos x="T8" y="T9"/>
                  </a:cxn>
                </a:cxnLst>
                <a:rect l="T15" t="T16" r="T17" b="T18"/>
                <a:pathLst>
                  <a:path w="309" h="48">
                    <a:moveTo>
                      <a:pt x="309" y="47"/>
                    </a:moveTo>
                    <a:lnTo>
                      <a:pt x="304" y="48"/>
                    </a:lnTo>
                    <a:lnTo>
                      <a:pt x="0" y="2"/>
                    </a:lnTo>
                    <a:lnTo>
                      <a:pt x="7" y="0"/>
                    </a:lnTo>
                    <a:lnTo>
                      <a:pt x="309" y="47"/>
                    </a:lnTo>
                    <a:close/>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11" name="Freeform 2276"/>
              <p:cNvSpPr>
                <a:spLocks/>
              </p:cNvSpPr>
              <p:nvPr/>
            </p:nvSpPr>
            <p:spPr bwMode="auto">
              <a:xfrm>
                <a:off x="1774" y="1337"/>
                <a:ext cx="152" cy="255"/>
              </a:xfrm>
              <a:custGeom>
                <a:avLst/>
                <a:gdLst>
                  <a:gd name="T0" fmla="*/ 1 w 304"/>
                  <a:gd name="T1" fmla="*/ 1 h 508"/>
                  <a:gd name="T2" fmla="*/ 1 w 304"/>
                  <a:gd name="T3" fmla="*/ 1 h 508"/>
                  <a:gd name="T4" fmla="*/ 0 w 304"/>
                  <a:gd name="T5" fmla="*/ 1 h 508"/>
                  <a:gd name="T6" fmla="*/ 0 w 304"/>
                  <a:gd name="T7" fmla="*/ 0 h 508"/>
                  <a:gd name="T8" fmla="*/ 1 w 304"/>
                  <a:gd name="T9" fmla="*/ 1 h 508"/>
                  <a:gd name="T10" fmla="*/ 0 60000 65536"/>
                  <a:gd name="T11" fmla="*/ 0 60000 65536"/>
                  <a:gd name="T12" fmla="*/ 0 60000 65536"/>
                  <a:gd name="T13" fmla="*/ 0 60000 65536"/>
                  <a:gd name="T14" fmla="*/ 0 60000 65536"/>
                  <a:gd name="T15" fmla="*/ 0 w 304"/>
                  <a:gd name="T16" fmla="*/ 0 h 508"/>
                  <a:gd name="T17" fmla="*/ 304 w 304"/>
                  <a:gd name="T18" fmla="*/ 508 h 508"/>
                </a:gdLst>
                <a:ahLst/>
                <a:cxnLst>
                  <a:cxn ang="T10">
                    <a:pos x="T0" y="T1"/>
                  </a:cxn>
                  <a:cxn ang="T11">
                    <a:pos x="T2" y="T3"/>
                  </a:cxn>
                  <a:cxn ang="T12">
                    <a:pos x="T4" y="T5"/>
                  </a:cxn>
                  <a:cxn ang="T13">
                    <a:pos x="T6" y="T7"/>
                  </a:cxn>
                  <a:cxn ang="T14">
                    <a:pos x="T8" y="T9"/>
                  </a:cxn>
                </a:cxnLst>
                <a:rect l="T15" t="T16" r="T17" b="T18"/>
                <a:pathLst>
                  <a:path w="304" h="508">
                    <a:moveTo>
                      <a:pt x="304" y="46"/>
                    </a:moveTo>
                    <a:lnTo>
                      <a:pt x="304" y="508"/>
                    </a:lnTo>
                    <a:lnTo>
                      <a:pt x="0" y="447"/>
                    </a:lnTo>
                    <a:lnTo>
                      <a:pt x="0" y="0"/>
                    </a:lnTo>
                    <a:lnTo>
                      <a:pt x="304" y="46"/>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12" name="Freeform 2277"/>
              <p:cNvSpPr>
                <a:spLocks/>
              </p:cNvSpPr>
              <p:nvPr/>
            </p:nvSpPr>
            <p:spPr bwMode="auto">
              <a:xfrm>
                <a:off x="2017" y="1302"/>
                <a:ext cx="160" cy="21"/>
              </a:xfrm>
              <a:custGeom>
                <a:avLst/>
                <a:gdLst>
                  <a:gd name="T0" fmla="*/ 1 w 319"/>
                  <a:gd name="T1" fmla="*/ 0 h 43"/>
                  <a:gd name="T2" fmla="*/ 1 w 319"/>
                  <a:gd name="T3" fmla="*/ 0 h 43"/>
                  <a:gd name="T4" fmla="*/ 0 w 319"/>
                  <a:gd name="T5" fmla="*/ 0 h 43"/>
                  <a:gd name="T6" fmla="*/ 1 w 319"/>
                  <a:gd name="T7" fmla="*/ 0 h 43"/>
                  <a:gd name="T8" fmla="*/ 1 w 319"/>
                  <a:gd name="T9" fmla="*/ 0 h 43"/>
                  <a:gd name="T10" fmla="*/ 0 60000 65536"/>
                  <a:gd name="T11" fmla="*/ 0 60000 65536"/>
                  <a:gd name="T12" fmla="*/ 0 60000 65536"/>
                  <a:gd name="T13" fmla="*/ 0 60000 65536"/>
                  <a:gd name="T14" fmla="*/ 0 60000 65536"/>
                  <a:gd name="T15" fmla="*/ 0 w 319"/>
                  <a:gd name="T16" fmla="*/ 0 h 43"/>
                  <a:gd name="T17" fmla="*/ 319 w 319"/>
                  <a:gd name="T18" fmla="*/ 43 h 43"/>
                </a:gdLst>
                <a:ahLst/>
                <a:cxnLst>
                  <a:cxn ang="T10">
                    <a:pos x="T0" y="T1"/>
                  </a:cxn>
                  <a:cxn ang="T11">
                    <a:pos x="T2" y="T3"/>
                  </a:cxn>
                  <a:cxn ang="T12">
                    <a:pos x="T4" y="T5"/>
                  </a:cxn>
                  <a:cxn ang="T13">
                    <a:pos x="T6" y="T7"/>
                  </a:cxn>
                  <a:cxn ang="T14">
                    <a:pos x="T8" y="T9"/>
                  </a:cxn>
                </a:cxnLst>
                <a:rect l="T15" t="T16" r="T17" b="T18"/>
                <a:pathLst>
                  <a:path w="319" h="43">
                    <a:moveTo>
                      <a:pt x="319" y="43"/>
                    </a:moveTo>
                    <a:lnTo>
                      <a:pt x="304" y="43"/>
                    </a:lnTo>
                    <a:lnTo>
                      <a:pt x="0" y="2"/>
                    </a:lnTo>
                    <a:lnTo>
                      <a:pt x="16" y="0"/>
                    </a:lnTo>
                    <a:lnTo>
                      <a:pt x="319" y="43"/>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13" name="Freeform 2278"/>
              <p:cNvSpPr>
                <a:spLocks/>
              </p:cNvSpPr>
              <p:nvPr/>
            </p:nvSpPr>
            <p:spPr bwMode="auto">
              <a:xfrm>
                <a:off x="1818" y="1256"/>
                <a:ext cx="319" cy="43"/>
              </a:xfrm>
              <a:custGeom>
                <a:avLst/>
                <a:gdLst>
                  <a:gd name="T0" fmla="*/ 1 w 638"/>
                  <a:gd name="T1" fmla="*/ 1 h 86"/>
                  <a:gd name="T2" fmla="*/ 1 w 638"/>
                  <a:gd name="T3" fmla="*/ 1 h 86"/>
                  <a:gd name="T4" fmla="*/ 0 w 638"/>
                  <a:gd name="T5" fmla="*/ 1 h 86"/>
                  <a:gd name="T6" fmla="*/ 1 w 638"/>
                  <a:gd name="T7" fmla="*/ 0 h 86"/>
                  <a:gd name="T8" fmla="*/ 1 w 638"/>
                  <a:gd name="T9" fmla="*/ 1 h 86"/>
                  <a:gd name="T10" fmla="*/ 0 60000 65536"/>
                  <a:gd name="T11" fmla="*/ 0 60000 65536"/>
                  <a:gd name="T12" fmla="*/ 0 60000 65536"/>
                  <a:gd name="T13" fmla="*/ 0 60000 65536"/>
                  <a:gd name="T14" fmla="*/ 0 60000 65536"/>
                  <a:gd name="T15" fmla="*/ 0 w 638"/>
                  <a:gd name="T16" fmla="*/ 0 h 86"/>
                  <a:gd name="T17" fmla="*/ 638 w 638"/>
                  <a:gd name="T18" fmla="*/ 86 h 86"/>
                </a:gdLst>
                <a:ahLst/>
                <a:cxnLst>
                  <a:cxn ang="T10">
                    <a:pos x="T0" y="T1"/>
                  </a:cxn>
                  <a:cxn ang="T11">
                    <a:pos x="T2" y="T3"/>
                  </a:cxn>
                  <a:cxn ang="T12">
                    <a:pos x="T4" y="T5"/>
                  </a:cxn>
                  <a:cxn ang="T13">
                    <a:pos x="T6" y="T7"/>
                  </a:cxn>
                  <a:cxn ang="T14">
                    <a:pos x="T8" y="T9"/>
                  </a:cxn>
                </a:cxnLst>
                <a:rect l="T15" t="T16" r="T17" b="T18"/>
                <a:pathLst>
                  <a:path w="638" h="86">
                    <a:moveTo>
                      <a:pt x="638" y="40"/>
                    </a:moveTo>
                    <a:lnTo>
                      <a:pt x="302" y="86"/>
                    </a:lnTo>
                    <a:lnTo>
                      <a:pt x="0" y="43"/>
                    </a:lnTo>
                    <a:lnTo>
                      <a:pt x="334" y="0"/>
                    </a:lnTo>
                    <a:lnTo>
                      <a:pt x="638" y="40"/>
                    </a:lnTo>
                    <a:close/>
                  </a:path>
                </a:pathLst>
              </a:cu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414" name="Freeform 2279"/>
              <p:cNvSpPr>
                <a:spLocks/>
              </p:cNvSpPr>
              <p:nvPr/>
            </p:nvSpPr>
            <p:spPr bwMode="auto">
              <a:xfrm>
                <a:off x="1926" y="1276"/>
                <a:ext cx="251" cy="362"/>
              </a:xfrm>
              <a:custGeom>
                <a:avLst/>
                <a:gdLst>
                  <a:gd name="T0" fmla="*/ 1 w 502"/>
                  <a:gd name="T1" fmla="*/ 1 h 724"/>
                  <a:gd name="T2" fmla="*/ 1 w 502"/>
                  <a:gd name="T3" fmla="*/ 1 h 724"/>
                  <a:gd name="T4" fmla="*/ 1 w 502"/>
                  <a:gd name="T5" fmla="*/ 1 h 724"/>
                  <a:gd name="T6" fmla="*/ 1 w 502"/>
                  <a:gd name="T7" fmla="*/ 1 h 724"/>
                  <a:gd name="T8" fmla="*/ 1 w 502"/>
                  <a:gd name="T9" fmla="*/ 1 h 724"/>
                  <a:gd name="T10" fmla="*/ 1 w 502"/>
                  <a:gd name="T11" fmla="*/ 1 h 724"/>
                  <a:gd name="T12" fmla="*/ 1 w 502"/>
                  <a:gd name="T13" fmla="*/ 1 h 724"/>
                  <a:gd name="T14" fmla="*/ 1 w 502"/>
                  <a:gd name="T15" fmla="*/ 1 h 724"/>
                  <a:gd name="T16" fmla="*/ 0 w 502"/>
                  <a:gd name="T17" fmla="*/ 1 h 724"/>
                  <a:gd name="T18" fmla="*/ 0 w 502"/>
                  <a:gd name="T19" fmla="*/ 2 h 724"/>
                  <a:gd name="T20" fmla="*/ 1 w 502"/>
                  <a:gd name="T21" fmla="*/ 2 h 724"/>
                  <a:gd name="T22" fmla="*/ 1 w 502"/>
                  <a:gd name="T23" fmla="*/ 2 h 724"/>
                  <a:gd name="T24" fmla="*/ 1 w 502"/>
                  <a:gd name="T25" fmla="*/ 2 h 724"/>
                  <a:gd name="T26" fmla="*/ 1 w 502"/>
                  <a:gd name="T27" fmla="*/ 2 h 724"/>
                  <a:gd name="T28" fmla="*/ 1 w 502"/>
                  <a:gd name="T29" fmla="*/ 2 h 724"/>
                  <a:gd name="T30" fmla="*/ 1 w 502"/>
                  <a:gd name="T31" fmla="*/ 2 h 724"/>
                  <a:gd name="T32" fmla="*/ 1 w 502"/>
                  <a:gd name="T33" fmla="*/ 2 h 724"/>
                  <a:gd name="T34" fmla="*/ 1 w 502"/>
                  <a:gd name="T35" fmla="*/ 2 h 724"/>
                  <a:gd name="T36" fmla="*/ 1 w 502"/>
                  <a:gd name="T37" fmla="*/ 2 h 724"/>
                  <a:gd name="T38" fmla="*/ 1 w 502"/>
                  <a:gd name="T39" fmla="*/ 2 h 724"/>
                  <a:gd name="T40" fmla="*/ 1 w 502"/>
                  <a:gd name="T41" fmla="*/ 2 h 724"/>
                  <a:gd name="T42" fmla="*/ 1 w 502"/>
                  <a:gd name="T43" fmla="*/ 2 h 724"/>
                  <a:gd name="T44" fmla="*/ 1 w 502"/>
                  <a:gd name="T45" fmla="*/ 2 h 724"/>
                  <a:gd name="T46" fmla="*/ 1 w 502"/>
                  <a:gd name="T47" fmla="*/ 2 h 724"/>
                  <a:gd name="T48" fmla="*/ 1 w 502"/>
                  <a:gd name="T49" fmla="*/ 2 h 724"/>
                  <a:gd name="T50" fmla="*/ 1 w 502"/>
                  <a:gd name="T51" fmla="*/ 2 h 724"/>
                  <a:gd name="T52" fmla="*/ 1 w 502"/>
                  <a:gd name="T53" fmla="*/ 2 h 724"/>
                  <a:gd name="T54" fmla="*/ 1 w 502"/>
                  <a:gd name="T55" fmla="*/ 1 h 724"/>
                  <a:gd name="T56" fmla="*/ 1 w 502"/>
                  <a:gd name="T57" fmla="*/ 1 h 724"/>
                  <a:gd name="T58" fmla="*/ 1 w 502"/>
                  <a:gd name="T59" fmla="*/ 1 h 724"/>
                  <a:gd name="T60" fmla="*/ 1 w 502"/>
                  <a:gd name="T61" fmla="*/ 1 h 724"/>
                  <a:gd name="T62" fmla="*/ 1 w 502"/>
                  <a:gd name="T63" fmla="*/ 1 h 724"/>
                  <a:gd name="T64" fmla="*/ 1 w 502"/>
                  <a:gd name="T65" fmla="*/ 1 h 724"/>
                  <a:gd name="T66" fmla="*/ 1 w 502"/>
                  <a:gd name="T67" fmla="*/ 1 h 724"/>
                  <a:gd name="T68" fmla="*/ 1 w 502"/>
                  <a:gd name="T69" fmla="*/ 1 h 724"/>
                  <a:gd name="T70" fmla="*/ 1 w 502"/>
                  <a:gd name="T71" fmla="*/ 0 h 724"/>
                  <a:gd name="T72" fmla="*/ 1 w 502"/>
                  <a:gd name="T73" fmla="*/ 1 h 7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2"/>
                  <a:gd name="T112" fmla="*/ 0 h 724"/>
                  <a:gd name="T113" fmla="*/ 502 w 502"/>
                  <a:gd name="T114" fmla="*/ 724 h 7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2" h="724">
                    <a:moveTo>
                      <a:pt x="86" y="46"/>
                    </a:moveTo>
                    <a:lnTo>
                      <a:pt x="85" y="69"/>
                    </a:lnTo>
                    <a:lnTo>
                      <a:pt x="80" y="89"/>
                    </a:lnTo>
                    <a:lnTo>
                      <a:pt x="71" y="109"/>
                    </a:lnTo>
                    <a:lnTo>
                      <a:pt x="61" y="128"/>
                    </a:lnTo>
                    <a:lnTo>
                      <a:pt x="48" y="143"/>
                    </a:lnTo>
                    <a:lnTo>
                      <a:pt x="33" y="156"/>
                    </a:lnTo>
                    <a:lnTo>
                      <a:pt x="17" y="164"/>
                    </a:lnTo>
                    <a:lnTo>
                      <a:pt x="0" y="169"/>
                    </a:lnTo>
                    <a:lnTo>
                      <a:pt x="0" y="631"/>
                    </a:lnTo>
                    <a:lnTo>
                      <a:pt x="17" y="631"/>
                    </a:lnTo>
                    <a:lnTo>
                      <a:pt x="33" y="634"/>
                    </a:lnTo>
                    <a:lnTo>
                      <a:pt x="48" y="641"/>
                    </a:lnTo>
                    <a:lnTo>
                      <a:pt x="61" y="653"/>
                    </a:lnTo>
                    <a:lnTo>
                      <a:pt x="71" y="666"/>
                    </a:lnTo>
                    <a:lnTo>
                      <a:pt x="80" y="683"/>
                    </a:lnTo>
                    <a:lnTo>
                      <a:pt x="85" y="703"/>
                    </a:lnTo>
                    <a:lnTo>
                      <a:pt x="86" y="724"/>
                    </a:lnTo>
                    <a:lnTo>
                      <a:pt x="422" y="654"/>
                    </a:lnTo>
                    <a:lnTo>
                      <a:pt x="424" y="633"/>
                    </a:lnTo>
                    <a:lnTo>
                      <a:pt x="429" y="613"/>
                    </a:lnTo>
                    <a:lnTo>
                      <a:pt x="435" y="593"/>
                    </a:lnTo>
                    <a:lnTo>
                      <a:pt x="445" y="575"/>
                    </a:lnTo>
                    <a:lnTo>
                      <a:pt x="457" y="560"/>
                    </a:lnTo>
                    <a:lnTo>
                      <a:pt x="472" y="548"/>
                    </a:lnTo>
                    <a:lnTo>
                      <a:pt x="487" y="538"/>
                    </a:lnTo>
                    <a:lnTo>
                      <a:pt x="502" y="533"/>
                    </a:lnTo>
                    <a:lnTo>
                      <a:pt x="502" y="94"/>
                    </a:lnTo>
                    <a:lnTo>
                      <a:pt x="487" y="94"/>
                    </a:lnTo>
                    <a:lnTo>
                      <a:pt x="472" y="91"/>
                    </a:lnTo>
                    <a:lnTo>
                      <a:pt x="457" y="83"/>
                    </a:lnTo>
                    <a:lnTo>
                      <a:pt x="445" y="71"/>
                    </a:lnTo>
                    <a:lnTo>
                      <a:pt x="435" y="58"/>
                    </a:lnTo>
                    <a:lnTo>
                      <a:pt x="429" y="41"/>
                    </a:lnTo>
                    <a:lnTo>
                      <a:pt x="424" y="21"/>
                    </a:lnTo>
                    <a:lnTo>
                      <a:pt x="422" y="0"/>
                    </a:lnTo>
                    <a:lnTo>
                      <a:pt x="86" y="46"/>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grpSp>
          <p:nvGrpSpPr>
            <p:cNvPr id="46115" name="Group 2280"/>
            <p:cNvGrpSpPr>
              <a:grpSpLocks/>
            </p:cNvGrpSpPr>
            <p:nvPr/>
          </p:nvGrpSpPr>
          <p:grpSpPr bwMode="auto">
            <a:xfrm>
              <a:off x="2005" y="1390"/>
              <a:ext cx="498" cy="205"/>
              <a:chOff x="2005" y="1390"/>
              <a:chExt cx="498" cy="205"/>
            </a:xfrm>
          </p:grpSpPr>
          <p:sp>
            <p:nvSpPr>
              <p:cNvPr id="47228" name="Freeform 2281"/>
              <p:cNvSpPr>
                <a:spLocks/>
              </p:cNvSpPr>
              <p:nvPr/>
            </p:nvSpPr>
            <p:spPr bwMode="auto">
              <a:xfrm>
                <a:off x="2052" y="1391"/>
                <a:ext cx="399" cy="55"/>
              </a:xfrm>
              <a:custGeom>
                <a:avLst/>
                <a:gdLst>
                  <a:gd name="T0" fmla="*/ 2 w 797"/>
                  <a:gd name="T1" fmla="*/ 0 h 111"/>
                  <a:gd name="T2" fmla="*/ 2 w 797"/>
                  <a:gd name="T3" fmla="*/ 0 h 111"/>
                  <a:gd name="T4" fmla="*/ 0 w 797"/>
                  <a:gd name="T5" fmla="*/ 0 h 111"/>
                  <a:gd name="T6" fmla="*/ 1 w 797"/>
                  <a:gd name="T7" fmla="*/ 0 h 111"/>
                  <a:gd name="T8" fmla="*/ 2 w 797"/>
                  <a:gd name="T9" fmla="*/ 0 h 111"/>
                  <a:gd name="T10" fmla="*/ 0 60000 65536"/>
                  <a:gd name="T11" fmla="*/ 0 60000 65536"/>
                  <a:gd name="T12" fmla="*/ 0 60000 65536"/>
                  <a:gd name="T13" fmla="*/ 0 60000 65536"/>
                  <a:gd name="T14" fmla="*/ 0 60000 65536"/>
                  <a:gd name="T15" fmla="*/ 0 w 797"/>
                  <a:gd name="T16" fmla="*/ 0 h 111"/>
                  <a:gd name="T17" fmla="*/ 797 w 797"/>
                  <a:gd name="T18" fmla="*/ 111 h 111"/>
                </a:gdLst>
                <a:ahLst/>
                <a:cxnLst>
                  <a:cxn ang="T10">
                    <a:pos x="T0" y="T1"/>
                  </a:cxn>
                  <a:cxn ang="T11">
                    <a:pos x="T2" y="T3"/>
                  </a:cxn>
                  <a:cxn ang="T12">
                    <a:pos x="T4" y="T5"/>
                  </a:cxn>
                  <a:cxn ang="T13">
                    <a:pos x="T6" y="T7"/>
                  </a:cxn>
                  <a:cxn ang="T14">
                    <a:pos x="T8" y="T9"/>
                  </a:cxn>
                </a:cxnLst>
                <a:rect l="T15" t="T16" r="T17" b="T18"/>
                <a:pathLst>
                  <a:path w="797" h="111">
                    <a:moveTo>
                      <a:pt x="797" y="110"/>
                    </a:moveTo>
                    <a:lnTo>
                      <a:pt x="787" y="111"/>
                    </a:lnTo>
                    <a:lnTo>
                      <a:pt x="0" y="2"/>
                    </a:lnTo>
                    <a:lnTo>
                      <a:pt x="10" y="0"/>
                    </a:lnTo>
                    <a:lnTo>
                      <a:pt x="797" y="110"/>
                    </a:lnTo>
                    <a:close/>
                  </a:path>
                </a:pathLst>
              </a:custGeom>
              <a:solidFill>
                <a:srgbClr val="793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29" name="Freeform 2282"/>
              <p:cNvSpPr>
                <a:spLocks/>
              </p:cNvSpPr>
              <p:nvPr/>
            </p:nvSpPr>
            <p:spPr bwMode="auto">
              <a:xfrm>
                <a:off x="2046" y="1391"/>
                <a:ext cx="400" cy="58"/>
              </a:xfrm>
              <a:custGeom>
                <a:avLst/>
                <a:gdLst>
                  <a:gd name="T0" fmla="*/ 2 w 799"/>
                  <a:gd name="T1" fmla="*/ 1 h 114"/>
                  <a:gd name="T2" fmla="*/ 2 w 799"/>
                  <a:gd name="T3" fmla="*/ 1 h 114"/>
                  <a:gd name="T4" fmla="*/ 0 w 799"/>
                  <a:gd name="T5" fmla="*/ 1 h 114"/>
                  <a:gd name="T6" fmla="*/ 1 w 799"/>
                  <a:gd name="T7" fmla="*/ 0 h 114"/>
                  <a:gd name="T8" fmla="*/ 2 w 799"/>
                  <a:gd name="T9" fmla="*/ 1 h 114"/>
                  <a:gd name="T10" fmla="*/ 0 60000 65536"/>
                  <a:gd name="T11" fmla="*/ 0 60000 65536"/>
                  <a:gd name="T12" fmla="*/ 0 60000 65536"/>
                  <a:gd name="T13" fmla="*/ 0 60000 65536"/>
                  <a:gd name="T14" fmla="*/ 0 60000 65536"/>
                  <a:gd name="T15" fmla="*/ 0 w 799"/>
                  <a:gd name="T16" fmla="*/ 0 h 114"/>
                  <a:gd name="T17" fmla="*/ 799 w 799"/>
                  <a:gd name="T18" fmla="*/ 114 h 114"/>
                </a:gdLst>
                <a:ahLst/>
                <a:cxnLst>
                  <a:cxn ang="T10">
                    <a:pos x="T0" y="T1"/>
                  </a:cxn>
                  <a:cxn ang="T11">
                    <a:pos x="T2" y="T3"/>
                  </a:cxn>
                  <a:cxn ang="T12">
                    <a:pos x="T4" y="T5"/>
                  </a:cxn>
                  <a:cxn ang="T13">
                    <a:pos x="T6" y="T7"/>
                  </a:cxn>
                  <a:cxn ang="T14">
                    <a:pos x="T8" y="T9"/>
                  </a:cxn>
                </a:cxnLst>
                <a:rect l="T15" t="T16" r="T17" b="T18"/>
                <a:pathLst>
                  <a:path w="799" h="114">
                    <a:moveTo>
                      <a:pt x="799" y="109"/>
                    </a:moveTo>
                    <a:lnTo>
                      <a:pt x="789" y="114"/>
                    </a:lnTo>
                    <a:lnTo>
                      <a:pt x="0" y="3"/>
                    </a:lnTo>
                    <a:lnTo>
                      <a:pt x="12" y="0"/>
                    </a:lnTo>
                    <a:lnTo>
                      <a:pt x="799" y="109"/>
                    </a:lnTo>
                    <a:close/>
                  </a:path>
                </a:pathLst>
              </a:custGeom>
              <a:solidFill>
                <a:srgbClr val="84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30" name="Freeform 2283"/>
              <p:cNvSpPr>
                <a:spLocks/>
              </p:cNvSpPr>
              <p:nvPr/>
            </p:nvSpPr>
            <p:spPr bwMode="auto">
              <a:xfrm>
                <a:off x="2049" y="1391"/>
                <a:ext cx="397" cy="56"/>
              </a:xfrm>
              <a:custGeom>
                <a:avLst/>
                <a:gdLst>
                  <a:gd name="T0" fmla="*/ 2 w 794"/>
                  <a:gd name="T1" fmla="*/ 1 h 111"/>
                  <a:gd name="T2" fmla="*/ 2 w 794"/>
                  <a:gd name="T3" fmla="*/ 1 h 111"/>
                  <a:gd name="T4" fmla="*/ 0 w 794"/>
                  <a:gd name="T5" fmla="*/ 1 h 111"/>
                  <a:gd name="T6" fmla="*/ 1 w 794"/>
                  <a:gd name="T7" fmla="*/ 0 h 111"/>
                  <a:gd name="T8" fmla="*/ 2 w 794"/>
                  <a:gd name="T9" fmla="*/ 1 h 111"/>
                  <a:gd name="T10" fmla="*/ 0 60000 65536"/>
                  <a:gd name="T11" fmla="*/ 0 60000 65536"/>
                  <a:gd name="T12" fmla="*/ 0 60000 65536"/>
                  <a:gd name="T13" fmla="*/ 0 60000 65536"/>
                  <a:gd name="T14" fmla="*/ 0 60000 65536"/>
                  <a:gd name="T15" fmla="*/ 0 w 794"/>
                  <a:gd name="T16" fmla="*/ 0 h 111"/>
                  <a:gd name="T17" fmla="*/ 794 w 794"/>
                  <a:gd name="T18" fmla="*/ 111 h 111"/>
                </a:gdLst>
                <a:ahLst/>
                <a:cxnLst>
                  <a:cxn ang="T10">
                    <a:pos x="T0" y="T1"/>
                  </a:cxn>
                  <a:cxn ang="T11">
                    <a:pos x="T2" y="T3"/>
                  </a:cxn>
                  <a:cxn ang="T12">
                    <a:pos x="T4" y="T5"/>
                  </a:cxn>
                  <a:cxn ang="T13">
                    <a:pos x="T6" y="T7"/>
                  </a:cxn>
                  <a:cxn ang="T14">
                    <a:pos x="T8" y="T9"/>
                  </a:cxn>
                </a:cxnLst>
                <a:rect l="T15" t="T16" r="T17" b="T18"/>
                <a:pathLst>
                  <a:path w="794" h="111">
                    <a:moveTo>
                      <a:pt x="794" y="109"/>
                    </a:moveTo>
                    <a:lnTo>
                      <a:pt x="789" y="111"/>
                    </a:lnTo>
                    <a:lnTo>
                      <a:pt x="0" y="1"/>
                    </a:lnTo>
                    <a:lnTo>
                      <a:pt x="7" y="0"/>
                    </a:lnTo>
                    <a:lnTo>
                      <a:pt x="794" y="109"/>
                    </a:lnTo>
                    <a:close/>
                  </a:path>
                </a:pathLst>
              </a:custGeom>
              <a:solidFill>
                <a:srgbClr val="84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31" name="Freeform 2284"/>
              <p:cNvSpPr>
                <a:spLocks/>
              </p:cNvSpPr>
              <p:nvPr/>
            </p:nvSpPr>
            <p:spPr bwMode="auto">
              <a:xfrm>
                <a:off x="2046" y="1392"/>
                <a:ext cx="398" cy="57"/>
              </a:xfrm>
              <a:custGeom>
                <a:avLst/>
                <a:gdLst>
                  <a:gd name="T0" fmla="*/ 2 w 794"/>
                  <a:gd name="T1" fmla="*/ 1 h 113"/>
                  <a:gd name="T2" fmla="*/ 2 w 794"/>
                  <a:gd name="T3" fmla="*/ 1 h 113"/>
                  <a:gd name="T4" fmla="*/ 0 w 794"/>
                  <a:gd name="T5" fmla="*/ 1 h 113"/>
                  <a:gd name="T6" fmla="*/ 1 w 794"/>
                  <a:gd name="T7" fmla="*/ 0 h 113"/>
                  <a:gd name="T8" fmla="*/ 2 w 794"/>
                  <a:gd name="T9" fmla="*/ 1 h 113"/>
                  <a:gd name="T10" fmla="*/ 0 60000 65536"/>
                  <a:gd name="T11" fmla="*/ 0 60000 65536"/>
                  <a:gd name="T12" fmla="*/ 0 60000 65536"/>
                  <a:gd name="T13" fmla="*/ 0 60000 65536"/>
                  <a:gd name="T14" fmla="*/ 0 60000 65536"/>
                  <a:gd name="T15" fmla="*/ 0 w 794"/>
                  <a:gd name="T16" fmla="*/ 0 h 113"/>
                  <a:gd name="T17" fmla="*/ 794 w 794"/>
                  <a:gd name="T18" fmla="*/ 113 h 113"/>
                </a:gdLst>
                <a:ahLst/>
                <a:cxnLst>
                  <a:cxn ang="T10">
                    <a:pos x="T0" y="T1"/>
                  </a:cxn>
                  <a:cxn ang="T11">
                    <a:pos x="T2" y="T3"/>
                  </a:cxn>
                  <a:cxn ang="T12">
                    <a:pos x="T4" y="T5"/>
                  </a:cxn>
                  <a:cxn ang="T13">
                    <a:pos x="T6" y="T7"/>
                  </a:cxn>
                  <a:cxn ang="T14">
                    <a:pos x="T8" y="T9"/>
                  </a:cxn>
                </a:cxnLst>
                <a:rect l="T15" t="T16" r="T17" b="T18"/>
                <a:pathLst>
                  <a:path w="794" h="113">
                    <a:moveTo>
                      <a:pt x="794" y="110"/>
                    </a:moveTo>
                    <a:lnTo>
                      <a:pt x="789" y="113"/>
                    </a:lnTo>
                    <a:lnTo>
                      <a:pt x="0" y="2"/>
                    </a:lnTo>
                    <a:lnTo>
                      <a:pt x="5" y="0"/>
                    </a:lnTo>
                    <a:lnTo>
                      <a:pt x="794" y="110"/>
                    </a:lnTo>
                    <a:close/>
                  </a:path>
                </a:pathLst>
              </a:custGeom>
              <a:solidFill>
                <a:srgbClr val="89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32" name="Freeform 2285"/>
              <p:cNvSpPr>
                <a:spLocks/>
              </p:cNvSpPr>
              <p:nvPr/>
            </p:nvSpPr>
            <p:spPr bwMode="auto">
              <a:xfrm>
                <a:off x="2041" y="1393"/>
                <a:ext cx="400" cy="58"/>
              </a:xfrm>
              <a:custGeom>
                <a:avLst/>
                <a:gdLst>
                  <a:gd name="T0" fmla="*/ 2 w 799"/>
                  <a:gd name="T1" fmla="*/ 1 h 116"/>
                  <a:gd name="T2" fmla="*/ 2 w 799"/>
                  <a:gd name="T3" fmla="*/ 1 h 116"/>
                  <a:gd name="T4" fmla="*/ 0 w 799"/>
                  <a:gd name="T5" fmla="*/ 1 h 116"/>
                  <a:gd name="T6" fmla="*/ 1 w 799"/>
                  <a:gd name="T7" fmla="*/ 0 h 116"/>
                  <a:gd name="T8" fmla="*/ 2 w 799"/>
                  <a:gd name="T9" fmla="*/ 1 h 116"/>
                  <a:gd name="T10" fmla="*/ 0 60000 65536"/>
                  <a:gd name="T11" fmla="*/ 0 60000 65536"/>
                  <a:gd name="T12" fmla="*/ 0 60000 65536"/>
                  <a:gd name="T13" fmla="*/ 0 60000 65536"/>
                  <a:gd name="T14" fmla="*/ 0 60000 65536"/>
                  <a:gd name="T15" fmla="*/ 0 w 799"/>
                  <a:gd name="T16" fmla="*/ 0 h 116"/>
                  <a:gd name="T17" fmla="*/ 799 w 799"/>
                  <a:gd name="T18" fmla="*/ 116 h 116"/>
                </a:gdLst>
                <a:ahLst/>
                <a:cxnLst>
                  <a:cxn ang="T10">
                    <a:pos x="T0" y="T1"/>
                  </a:cxn>
                  <a:cxn ang="T11">
                    <a:pos x="T2" y="T3"/>
                  </a:cxn>
                  <a:cxn ang="T12">
                    <a:pos x="T4" y="T5"/>
                  </a:cxn>
                  <a:cxn ang="T13">
                    <a:pos x="T6" y="T7"/>
                  </a:cxn>
                  <a:cxn ang="T14">
                    <a:pos x="T8" y="T9"/>
                  </a:cxn>
                </a:cxnLst>
                <a:rect l="T15" t="T16" r="T17" b="T18"/>
                <a:pathLst>
                  <a:path w="799" h="116">
                    <a:moveTo>
                      <a:pt x="799" y="111"/>
                    </a:moveTo>
                    <a:lnTo>
                      <a:pt x="789" y="116"/>
                    </a:lnTo>
                    <a:lnTo>
                      <a:pt x="0" y="5"/>
                    </a:lnTo>
                    <a:lnTo>
                      <a:pt x="10" y="0"/>
                    </a:lnTo>
                    <a:lnTo>
                      <a:pt x="799" y="111"/>
                    </a:lnTo>
                    <a:close/>
                  </a:path>
                </a:pathLst>
              </a:custGeom>
              <a:solidFill>
                <a:srgbClr val="8F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33" name="Freeform 2286"/>
              <p:cNvSpPr>
                <a:spLocks/>
              </p:cNvSpPr>
              <p:nvPr/>
            </p:nvSpPr>
            <p:spPr bwMode="auto">
              <a:xfrm>
                <a:off x="2044" y="1393"/>
                <a:ext cx="397" cy="56"/>
              </a:xfrm>
              <a:custGeom>
                <a:avLst/>
                <a:gdLst>
                  <a:gd name="T0" fmla="*/ 2 w 794"/>
                  <a:gd name="T1" fmla="*/ 0 h 113"/>
                  <a:gd name="T2" fmla="*/ 2 w 794"/>
                  <a:gd name="T3" fmla="*/ 0 h 113"/>
                  <a:gd name="T4" fmla="*/ 0 w 794"/>
                  <a:gd name="T5" fmla="*/ 0 h 113"/>
                  <a:gd name="T6" fmla="*/ 1 w 794"/>
                  <a:gd name="T7" fmla="*/ 0 h 113"/>
                  <a:gd name="T8" fmla="*/ 2 w 794"/>
                  <a:gd name="T9" fmla="*/ 0 h 113"/>
                  <a:gd name="T10" fmla="*/ 0 60000 65536"/>
                  <a:gd name="T11" fmla="*/ 0 60000 65536"/>
                  <a:gd name="T12" fmla="*/ 0 60000 65536"/>
                  <a:gd name="T13" fmla="*/ 0 60000 65536"/>
                  <a:gd name="T14" fmla="*/ 0 60000 65536"/>
                  <a:gd name="T15" fmla="*/ 0 w 794"/>
                  <a:gd name="T16" fmla="*/ 0 h 113"/>
                  <a:gd name="T17" fmla="*/ 794 w 794"/>
                  <a:gd name="T18" fmla="*/ 113 h 113"/>
                </a:gdLst>
                <a:ahLst/>
                <a:cxnLst>
                  <a:cxn ang="T10">
                    <a:pos x="T0" y="T1"/>
                  </a:cxn>
                  <a:cxn ang="T11">
                    <a:pos x="T2" y="T3"/>
                  </a:cxn>
                  <a:cxn ang="T12">
                    <a:pos x="T4" y="T5"/>
                  </a:cxn>
                  <a:cxn ang="T13">
                    <a:pos x="T6" y="T7"/>
                  </a:cxn>
                  <a:cxn ang="T14">
                    <a:pos x="T8" y="T9"/>
                  </a:cxn>
                </a:cxnLst>
                <a:rect l="T15" t="T16" r="T17" b="T18"/>
                <a:pathLst>
                  <a:path w="794" h="113">
                    <a:moveTo>
                      <a:pt x="794" y="111"/>
                    </a:moveTo>
                    <a:lnTo>
                      <a:pt x="789" y="113"/>
                    </a:lnTo>
                    <a:lnTo>
                      <a:pt x="0" y="2"/>
                    </a:lnTo>
                    <a:lnTo>
                      <a:pt x="5" y="0"/>
                    </a:lnTo>
                    <a:lnTo>
                      <a:pt x="794" y="111"/>
                    </a:lnTo>
                    <a:close/>
                  </a:path>
                </a:pathLst>
              </a:custGeom>
              <a:solidFill>
                <a:srgbClr val="8F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34" name="Freeform 2287"/>
              <p:cNvSpPr>
                <a:spLocks/>
              </p:cNvSpPr>
              <p:nvPr/>
            </p:nvSpPr>
            <p:spPr bwMode="auto">
              <a:xfrm>
                <a:off x="2041" y="1394"/>
                <a:ext cx="398" cy="57"/>
              </a:xfrm>
              <a:custGeom>
                <a:avLst/>
                <a:gdLst>
                  <a:gd name="T0" fmla="*/ 2 w 794"/>
                  <a:gd name="T1" fmla="*/ 1 h 114"/>
                  <a:gd name="T2" fmla="*/ 2 w 794"/>
                  <a:gd name="T3" fmla="*/ 1 h 114"/>
                  <a:gd name="T4" fmla="*/ 0 w 794"/>
                  <a:gd name="T5" fmla="*/ 1 h 114"/>
                  <a:gd name="T6" fmla="*/ 1 w 794"/>
                  <a:gd name="T7" fmla="*/ 0 h 114"/>
                  <a:gd name="T8" fmla="*/ 2 w 794"/>
                  <a:gd name="T9" fmla="*/ 1 h 114"/>
                  <a:gd name="T10" fmla="*/ 0 60000 65536"/>
                  <a:gd name="T11" fmla="*/ 0 60000 65536"/>
                  <a:gd name="T12" fmla="*/ 0 60000 65536"/>
                  <a:gd name="T13" fmla="*/ 0 60000 65536"/>
                  <a:gd name="T14" fmla="*/ 0 60000 65536"/>
                  <a:gd name="T15" fmla="*/ 0 w 794"/>
                  <a:gd name="T16" fmla="*/ 0 h 114"/>
                  <a:gd name="T17" fmla="*/ 794 w 794"/>
                  <a:gd name="T18" fmla="*/ 114 h 114"/>
                </a:gdLst>
                <a:ahLst/>
                <a:cxnLst>
                  <a:cxn ang="T10">
                    <a:pos x="T0" y="T1"/>
                  </a:cxn>
                  <a:cxn ang="T11">
                    <a:pos x="T2" y="T3"/>
                  </a:cxn>
                  <a:cxn ang="T12">
                    <a:pos x="T4" y="T5"/>
                  </a:cxn>
                  <a:cxn ang="T13">
                    <a:pos x="T6" y="T7"/>
                  </a:cxn>
                  <a:cxn ang="T14">
                    <a:pos x="T8" y="T9"/>
                  </a:cxn>
                </a:cxnLst>
                <a:rect l="T15" t="T16" r="T17" b="T18"/>
                <a:pathLst>
                  <a:path w="794" h="114">
                    <a:moveTo>
                      <a:pt x="794" y="111"/>
                    </a:moveTo>
                    <a:lnTo>
                      <a:pt x="789" y="114"/>
                    </a:lnTo>
                    <a:lnTo>
                      <a:pt x="0" y="3"/>
                    </a:lnTo>
                    <a:lnTo>
                      <a:pt x="5" y="0"/>
                    </a:lnTo>
                    <a:lnTo>
                      <a:pt x="794" y="111"/>
                    </a:lnTo>
                    <a:close/>
                  </a:path>
                </a:pathLst>
              </a:custGeom>
              <a:solidFill>
                <a:srgbClr val="94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35" name="Freeform 2288"/>
              <p:cNvSpPr>
                <a:spLocks/>
              </p:cNvSpPr>
              <p:nvPr/>
            </p:nvSpPr>
            <p:spPr bwMode="auto">
              <a:xfrm>
                <a:off x="2037" y="1395"/>
                <a:ext cx="399" cy="59"/>
              </a:xfrm>
              <a:custGeom>
                <a:avLst/>
                <a:gdLst>
                  <a:gd name="T0" fmla="*/ 2 w 797"/>
                  <a:gd name="T1" fmla="*/ 1 h 116"/>
                  <a:gd name="T2" fmla="*/ 2 w 797"/>
                  <a:gd name="T3" fmla="*/ 1 h 116"/>
                  <a:gd name="T4" fmla="*/ 0 w 797"/>
                  <a:gd name="T5" fmla="*/ 1 h 116"/>
                  <a:gd name="T6" fmla="*/ 1 w 797"/>
                  <a:gd name="T7" fmla="*/ 0 h 116"/>
                  <a:gd name="T8" fmla="*/ 2 w 797"/>
                  <a:gd name="T9" fmla="*/ 1 h 116"/>
                  <a:gd name="T10" fmla="*/ 0 60000 65536"/>
                  <a:gd name="T11" fmla="*/ 0 60000 65536"/>
                  <a:gd name="T12" fmla="*/ 0 60000 65536"/>
                  <a:gd name="T13" fmla="*/ 0 60000 65536"/>
                  <a:gd name="T14" fmla="*/ 0 60000 65536"/>
                  <a:gd name="T15" fmla="*/ 0 w 797"/>
                  <a:gd name="T16" fmla="*/ 0 h 116"/>
                  <a:gd name="T17" fmla="*/ 797 w 797"/>
                  <a:gd name="T18" fmla="*/ 116 h 116"/>
                </a:gdLst>
                <a:ahLst/>
                <a:cxnLst>
                  <a:cxn ang="T10">
                    <a:pos x="T0" y="T1"/>
                  </a:cxn>
                  <a:cxn ang="T11">
                    <a:pos x="T2" y="T3"/>
                  </a:cxn>
                  <a:cxn ang="T12">
                    <a:pos x="T4" y="T5"/>
                  </a:cxn>
                  <a:cxn ang="T13">
                    <a:pos x="T6" y="T7"/>
                  </a:cxn>
                  <a:cxn ang="T14">
                    <a:pos x="T8" y="T9"/>
                  </a:cxn>
                </a:cxnLst>
                <a:rect l="T15" t="T16" r="T17" b="T18"/>
                <a:pathLst>
                  <a:path w="797" h="116">
                    <a:moveTo>
                      <a:pt x="797" y="111"/>
                    </a:moveTo>
                    <a:lnTo>
                      <a:pt x="787" y="116"/>
                    </a:lnTo>
                    <a:lnTo>
                      <a:pt x="0" y="5"/>
                    </a:lnTo>
                    <a:lnTo>
                      <a:pt x="8" y="0"/>
                    </a:lnTo>
                    <a:lnTo>
                      <a:pt x="797" y="111"/>
                    </a:lnTo>
                    <a:close/>
                  </a:path>
                </a:pathLst>
              </a:custGeom>
              <a:solidFill>
                <a:srgbClr val="99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36" name="Freeform 2289"/>
              <p:cNvSpPr>
                <a:spLocks/>
              </p:cNvSpPr>
              <p:nvPr/>
            </p:nvSpPr>
            <p:spPr bwMode="auto">
              <a:xfrm>
                <a:off x="2040" y="1395"/>
                <a:ext cx="396" cy="57"/>
              </a:xfrm>
              <a:custGeom>
                <a:avLst/>
                <a:gdLst>
                  <a:gd name="T0" fmla="*/ 2 w 792"/>
                  <a:gd name="T1" fmla="*/ 1 h 113"/>
                  <a:gd name="T2" fmla="*/ 2 w 792"/>
                  <a:gd name="T3" fmla="*/ 1 h 113"/>
                  <a:gd name="T4" fmla="*/ 0 w 792"/>
                  <a:gd name="T5" fmla="*/ 1 h 113"/>
                  <a:gd name="T6" fmla="*/ 1 w 792"/>
                  <a:gd name="T7" fmla="*/ 0 h 113"/>
                  <a:gd name="T8" fmla="*/ 2 w 792"/>
                  <a:gd name="T9" fmla="*/ 1 h 113"/>
                  <a:gd name="T10" fmla="*/ 0 60000 65536"/>
                  <a:gd name="T11" fmla="*/ 0 60000 65536"/>
                  <a:gd name="T12" fmla="*/ 0 60000 65536"/>
                  <a:gd name="T13" fmla="*/ 0 60000 65536"/>
                  <a:gd name="T14" fmla="*/ 0 60000 65536"/>
                  <a:gd name="T15" fmla="*/ 0 w 792"/>
                  <a:gd name="T16" fmla="*/ 0 h 113"/>
                  <a:gd name="T17" fmla="*/ 792 w 792"/>
                  <a:gd name="T18" fmla="*/ 113 h 113"/>
                </a:gdLst>
                <a:ahLst/>
                <a:cxnLst>
                  <a:cxn ang="T10">
                    <a:pos x="T0" y="T1"/>
                  </a:cxn>
                  <a:cxn ang="T11">
                    <a:pos x="T2" y="T3"/>
                  </a:cxn>
                  <a:cxn ang="T12">
                    <a:pos x="T4" y="T5"/>
                  </a:cxn>
                  <a:cxn ang="T13">
                    <a:pos x="T6" y="T7"/>
                  </a:cxn>
                  <a:cxn ang="T14">
                    <a:pos x="T8" y="T9"/>
                  </a:cxn>
                </a:cxnLst>
                <a:rect l="T15" t="T16" r="T17" b="T18"/>
                <a:pathLst>
                  <a:path w="792" h="113">
                    <a:moveTo>
                      <a:pt x="792" y="111"/>
                    </a:moveTo>
                    <a:lnTo>
                      <a:pt x="789" y="113"/>
                    </a:lnTo>
                    <a:lnTo>
                      <a:pt x="0" y="2"/>
                    </a:lnTo>
                    <a:lnTo>
                      <a:pt x="3" y="0"/>
                    </a:lnTo>
                    <a:lnTo>
                      <a:pt x="792" y="111"/>
                    </a:lnTo>
                    <a:close/>
                  </a:path>
                </a:pathLst>
              </a:custGeom>
              <a:solidFill>
                <a:srgbClr val="99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37" name="Freeform 2290"/>
              <p:cNvSpPr>
                <a:spLocks/>
              </p:cNvSpPr>
              <p:nvPr/>
            </p:nvSpPr>
            <p:spPr bwMode="auto">
              <a:xfrm>
                <a:off x="2039" y="1396"/>
                <a:ext cx="395" cy="57"/>
              </a:xfrm>
              <a:custGeom>
                <a:avLst/>
                <a:gdLst>
                  <a:gd name="T0" fmla="*/ 1 w 791"/>
                  <a:gd name="T1" fmla="*/ 1 h 113"/>
                  <a:gd name="T2" fmla="*/ 1 w 791"/>
                  <a:gd name="T3" fmla="*/ 1 h 113"/>
                  <a:gd name="T4" fmla="*/ 0 w 791"/>
                  <a:gd name="T5" fmla="*/ 1 h 113"/>
                  <a:gd name="T6" fmla="*/ 0 w 791"/>
                  <a:gd name="T7" fmla="*/ 0 h 113"/>
                  <a:gd name="T8" fmla="*/ 1 w 791"/>
                  <a:gd name="T9" fmla="*/ 1 h 113"/>
                  <a:gd name="T10" fmla="*/ 0 60000 65536"/>
                  <a:gd name="T11" fmla="*/ 0 60000 65536"/>
                  <a:gd name="T12" fmla="*/ 0 60000 65536"/>
                  <a:gd name="T13" fmla="*/ 0 60000 65536"/>
                  <a:gd name="T14" fmla="*/ 0 60000 65536"/>
                  <a:gd name="T15" fmla="*/ 0 w 791"/>
                  <a:gd name="T16" fmla="*/ 0 h 113"/>
                  <a:gd name="T17" fmla="*/ 791 w 791"/>
                  <a:gd name="T18" fmla="*/ 113 h 113"/>
                </a:gdLst>
                <a:ahLst/>
                <a:cxnLst>
                  <a:cxn ang="T10">
                    <a:pos x="T0" y="T1"/>
                  </a:cxn>
                  <a:cxn ang="T11">
                    <a:pos x="T2" y="T3"/>
                  </a:cxn>
                  <a:cxn ang="T12">
                    <a:pos x="T4" y="T5"/>
                  </a:cxn>
                  <a:cxn ang="T13">
                    <a:pos x="T6" y="T7"/>
                  </a:cxn>
                  <a:cxn ang="T14">
                    <a:pos x="T8" y="T9"/>
                  </a:cxn>
                </a:cxnLst>
                <a:rect l="T15" t="T16" r="T17" b="T18"/>
                <a:pathLst>
                  <a:path w="791" h="113">
                    <a:moveTo>
                      <a:pt x="791" y="111"/>
                    </a:moveTo>
                    <a:lnTo>
                      <a:pt x="788" y="113"/>
                    </a:lnTo>
                    <a:lnTo>
                      <a:pt x="0" y="1"/>
                    </a:lnTo>
                    <a:lnTo>
                      <a:pt x="2" y="0"/>
                    </a:lnTo>
                    <a:lnTo>
                      <a:pt x="791" y="111"/>
                    </a:lnTo>
                    <a:close/>
                  </a:path>
                </a:pathLst>
              </a:custGeom>
              <a:solidFill>
                <a:srgbClr val="9C4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38" name="Freeform 2291"/>
              <p:cNvSpPr>
                <a:spLocks/>
              </p:cNvSpPr>
              <p:nvPr/>
            </p:nvSpPr>
            <p:spPr bwMode="auto">
              <a:xfrm>
                <a:off x="2037" y="1397"/>
                <a:ext cx="396" cy="57"/>
              </a:xfrm>
              <a:custGeom>
                <a:avLst/>
                <a:gdLst>
                  <a:gd name="T0" fmla="*/ 2 w 791"/>
                  <a:gd name="T1" fmla="*/ 1 h 113"/>
                  <a:gd name="T2" fmla="*/ 2 w 791"/>
                  <a:gd name="T3" fmla="*/ 1 h 113"/>
                  <a:gd name="T4" fmla="*/ 0 w 791"/>
                  <a:gd name="T5" fmla="*/ 1 h 113"/>
                  <a:gd name="T6" fmla="*/ 1 w 791"/>
                  <a:gd name="T7" fmla="*/ 0 h 113"/>
                  <a:gd name="T8" fmla="*/ 2 w 791"/>
                  <a:gd name="T9" fmla="*/ 1 h 113"/>
                  <a:gd name="T10" fmla="*/ 0 60000 65536"/>
                  <a:gd name="T11" fmla="*/ 0 60000 65536"/>
                  <a:gd name="T12" fmla="*/ 0 60000 65536"/>
                  <a:gd name="T13" fmla="*/ 0 60000 65536"/>
                  <a:gd name="T14" fmla="*/ 0 60000 65536"/>
                  <a:gd name="T15" fmla="*/ 0 w 791"/>
                  <a:gd name="T16" fmla="*/ 0 h 113"/>
                  <a:gd name="T17" fmla="*/ 791 w 791"/>
                  <a:gd name="T18" fmla="*/ 113 h 113"/>
                </a:gdLst>
                <a:ahLst/>
                <a:cxnLst>
                  <a:cxn ang="T10">
                    <a:pos x="T0" y="T1"/>
                  </a:cxn>
                  <a:cxn ang="T11">
                    <a:pos x="T2" y="T3"/>
                  </a:cxn>
                  <a:cxn ang="T12">
                    <a:pos x="T4" y="T5"/>
                  </a:cxn>
                  <a:cxn ang="T13">
                    <a:pos x="T6" y="T7"/>
                  </a:cxn>
                  <a:cxn ang="T14">
                    <a:pos x="T8" y="T9"/>
                  </a:cxn>
                </a:cxnLst>
                <a:rect l="T15" t="T16" r="T17" b="T18"/>
                <a:pathLst>
                  <a:path w="791" h="113">
                    <a:moveTo>
                      <a:pt x="791" y="112"/>
                    </a:moveTo>
                    <a:lnTo>
                      <a:pt x="787" y="113"/>
                    </a:lnTo>
                    <a:lnTo>
                      <a:pt x="0" y="2"/>
                    </a:lnTo>
                    <a:lnTo>
                      <a:pt x="3" y="0"/>
                    </a:lnTo>
                    <a:lnTo>
                      <a:pt x="791" y="112"/>
                    </a:lnTo>
                    <a:close/>
                  </a:path>
                </a:pathLst>
              </a:custGeom>
              <a:solidFill>
                <a:srgbClr val="9F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39" name="Freeform 2292"/>
              <p:cNvSpPr>
                <a:spLocks/>
              </p:cNvSpPr>
              <p:nvPr/>
            </p:nvSpPr>
            <p:spPr bwMode="auto">
              <a:xfrm>
                <a:off x="2032" y="1398"/>
                <a:ext cx="399" cy="60"/>
              </a:xfrm>
              <a:custGeom>
                <a:avLst/>
                <a:gdLst>
                  <a:gd name="T0" fmla="*/ 2 w 797"/>
                  <a:gd name="T1" fmla="*/ 1 h 120"/>
                  <a:gd name="T2" fmla="*/ 2 w 797"/>
                  <a:gd name="T3" fmla="*/ 1 h 120"/>
                  <a:gd name="T4" fmla="*/ 0 w 797"/>
                  <a:gd name="T5" fmla="*/ 1 h 120"/>
                  <a:gd name="T6" fmla="*/ 1 w 797"/>
                  <a:gd name="T7" fmla="*/ 0 h 120"/>
                  <a:gd name="T8" fmla="*/ 2 w 797"/>
                  <a:gd name="T9" fmla="*/ 1 h 120"/>
                  <a:gd name="T10" fmla="*/ 0 60000 65536"/>
                  <a:gd name="T11" fmla="*/ 0 60000 65536"/>
                  <a:gd name="T12" fmla="*/ 0 60000 65536"/>
                  <a:gd name="T13" fmla="*/ 0 60000 65536"/>
                  <a:gd name="T14" fmla="*/ 0 60000 65536"/>
                  <a:gd name="T15" fmla="*/ 0 w 797"/>
                  <a:gd name="T16" fmla="*/ 0 h 120"/>
                  <a:gd name="T17" fmla="*/ 797 w 797"/>
                  <a:gd name="T18" fmla="*/ 120 h 120"/>
                </a:gdLst>
                <a:ahLst/>
                <a:cxnLst>
                  <a:cxn ang="T10">
                    <a:pos x="T0" y="T1"/>
                  </a:cxn>
                  <a:cxn ang="T11">
                    <a:pos x="T2" y="T3"/>
                  </a:cxn>
                  <a:cxn ang="T12">
                    <a:pos x="T4" y="T5"/>
                  </a:cxn>
                  <a:cxn ang="T13">
                    <a:pos x="T6" y="T7"/>
                  </a:cxn>
                  <a:cxn ang="T14">
                    <a:pos x="T8" y="T9"/>
                  </a:cxn>
                </a:cxnLst>
                <a:rect l="T15" t="T16" r="T17" b="T18"/>
                <a:pathLst>
                  <a:path w="797" h="120">
                    <a:moveTo>
                      <a:pt x="797" y="111"/>
                    </a:moveTo>
                    <a:lnTo>
                      <a:pt x="787" y="120"/>
                    </a:lnTo>
                    <a:lnTo>
                      <a:pt x="0" y="7"/>
                    </a:lnTo>
                    <a:lnTo>
                      <a:pt x="10" y="0"/>
                    </a:lnTo>
                    <a:lnTo>
                      <a:pt x="797" y="111"/>
                    </a:lnTo>
                    <a:close/>
                  </a:path>
                </a:pathLst>
              </a:custGeom>
              <a:solidFill>
                <a:srgbClr val="A3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40" name="Freeform 2293"/>
              <p:cNvSpPr>
                <a:spLocks/>
              </p:cNvSpPr>
              <p:nvPr/>
            </p:nvSpPr>
            <p:spPr bwMode="auto">
              <a:xfrm>
                <a:off x="2036" y="1398"/>
                <a:ext cx="395" cy="57"/>
              </a:xfrm>
              <a:custGeom>
                <a:avLst/>
                <a:gdLst>
                  <a:gd name="T0" fmla="*/ 1 w 791"/>
                  <a:gd name="T1" fmla="*/ 0 h 115"/>
                  <a:gd name="T2" fmla="*/ 1 w 791"/>
                  <a:gd name="T3" fmla="*/ 0 h 115"/>
                  <a:gd name="T4" fmla="*/ 0 w 791"/>
                  <a:gd name="T5" fmla="*/ 0 h 115"/>
                  <a:gd name="T6" fmla="*/ 0 w 791"/>
                  <a:gd name="T7" fmla="*/ 0 h 115"/>
                  <a:gd name="T8" fmla="*/ 1 w 791"/>
                  <a:gd name="T9" fmla="*/ 0 h 115"/>
                  <a:gd name="T10" fmla="*/ 0 60000 65536"/>
                  <a:gd name="T11" fmla="*/ 0 60000 65536"/>
                  <a:gd name="T12" fmla="*/ 0 60000 65536"/>
                  <a:gd name="T13" fmla="*/ 0 60000 65536"/>
                  <a:gd name="T14" fmla="*/ 0 60000 65536"/>
                  <a:gd name="T15" fmla="*/ 0 w 791"/>
                  <a:gd name="T16" fmla="*/ 0 h 115"/>
                  <a:gd name="T17" fmla="*/ 791 w 791"/>
                  <a:gd name="T18" fmla="*/ 115 h 115"/>
                </a:gdLst>
                <a:ahLst/>
                <a:cxnLst>
                  <a:cxn ang="T10">
                    <a:pos x="T0" y="T1"/>
                  </a:cxn>
                  <a:cxn ang="T11">
                    <a:pos x="T2" y="T3"/>
                  </a:cxn>
                  <a:cxn ang="T12">
                    <a:pos x="T4" y="T5"/>
                  </a:cxn>
                  <a:cxn ang="T13">
                    <a:pos x="T6" y="T7"/>
                  </a:cxn>
                  <a:cxn ang="T14">
                    <a:pos x="T8" y="T9"/>
                  </a:cxn>
                </a:cxnLst>
                <a:rect l="T15" t="T16" r="T17" b="T18"/>
                <a:pathLst>
                  <a:path w="791" h="115">
                    <a:moveTo>
                      <a:pt x="791" y="111"/>
                    </a:moveTo>
                    <a:lnTo>
                      <a:pt x="788" y="115"/>
                    </a:lnTo>
                    <a:lnTo>
                      <a:pt x="0" y="2"/>
                    </a:lnTo>
                    <a:lnTo>
                      <a:pt x="4" y="0"/>
                    </a:lnTo>
                    <a:lnTo>
                      <a:pt x="791" y="111"/>
                    </a:lnTo>
                    <a:close/>
                  </a:path>
                </a:pathLst>
              </a:custGeom>
              <a:solidFill>
                <a:srgbClr val="A3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41" name="Freeform 2294"/>
              <p:cNvSpPr>
                <a:spLocks/>
              </p:cNvSpPr>
              <p:nvPr/>
            </p:nvSpPr>
            <p:spPr bwMode="auto">
              <a:xfrm>
                <a:off x="2034" y="1399"/>
                <a:ext cx="395" cy="57"/>
              </a:xfrm>
              <a:custGeom>
                <a:avLst/>
                <a:gdLst>
                  <a:gd name="T0" fmla="*/ 1 w 791"/>
                  <a:gd name="T1" fmla="*/ 1 h 114"/>
                  <a:gd name="T2" fmla="*/ 1 w 791"/>
                  <a:gd name="T3" fmla="*/ 1 h 114"/>
                  <a:gd name="T4" fmla="*/ 0 w 791"/>
                  <a:gd name="T5" fmla="*/ 1 h 114"/>
                  <a:gd name="T6" fmla="*/ 0 w 791"/>
                  <a:gd name="T7" fmla="*/ 0 h 114"/>
                  <a:gd name="T8" fmla="*/ 1 w 791"/>
                  <a:gd name="T9" fmla="*/ 1 h 114"/>
                  <a:gd name="T10" fmla="*/ 0 60000 65536"/>
                  <a:gd name="T11" fmla="*/ 0 60000 65536"/>
                  <a:gd name="T12" fmla="*/ 0 60000 65536"/>
                  <a:gd name="T13" fmla="*/ 0 60000 65536"/>
                  <a:gd name="T14" fmla="*/ 0 60000 65536"/>
                  <a:gd name="T15" fmla="*/ 0 w 791"/>
                  <a:gd name="T16" fmla="*/ 0 h 114"/>
                  <a:gd name="T17" fmla="*/ 791 w 791"/>
                  <a:gd name="T18" fmla="*/ 114 h 114"/>
                </a:gdLst>
                <a:ahLst/>
                <a:cxnLst>
                  <a:cxn ang="T10">
                    <a:pos x="T0" y="T1"/>
                  </a:cxn>
                  <a:cxn ang="T11">
                    <a:pos x="T2" y="T3"/>
                  </a:cxn>
                  <a:cxn ang="T12">
                    <a:pos x="T4" y="T5"/>
                  </a:cxn>
                  <a:cxn ang="T13">
                    <a:pos x="T6" y="T7"/>
                  </a:cxn>
                  <a:cxn ang="T14">
                    <a:pos x="T8" y="T9"/>
                  </a:cxn>
                </a:cxnLst>
                <a:rect l="T15" t="T16" r="T17" b="T18"/>
                <a:pathLst>
                  <a:path w="791" h="114">
                    <a:moveTo>
                      <a:pt x="791" y="113"/>
                    </a:moveTo>
                    <a:lnTo>
                      <a:pt x="788" y="114"/>
                    </a:lnTo>
                    <a:lnTo>
                      <a:pt x="0" y="3"/>
                    </a:lnTo>
                    <a:lnTo>
                      <a:pt x="3" y="0"/>
                    </a:lnTo>
                    <a:lnTo>
                      <a:pt x="791" y="113"/>
                    </a:lnTo>
                    <a:close/>
                  </a:path>
                </a:pathLst>
              </a:custGeom>
              <a:solidFill>
                <a:srgbClr val="A65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42" name="Freeform 2295"/>
              <p:cNvSpPr>
                <a:spLocks/>
              </p:cNvSpPr>
              <p:nvPr/>
            </p:nvSpPr>
            <p:spPr bwMode="auto">
              <a:xfrm>
                <a:off x="2032" y="1400"/>
                <a:ext cx="396" cy="58"/>
              </a:xfrm>
              <a:custGeom>
                <a:avLst/>
                <a:gdLst>
                  <a:gd name="T0" fmla="*/ 2 w 791"/>
                  <a:gd name="T1" fmla="*/ 1 h 115"/>
                  <a:gd name="T2" fmla="*/ 2 w 791"/>
                  <a:gd name="T3" fmla="*/ 1 h 115"/>
                  <a:gd name="T4" fmla="*/ 0 w 791"/>
                  <a:gd name="T5" fmla="*/ 1 h 115"/>
                  <a:gd name="T6" fmla="*/ 1 w 791"/>
                  <a:gd name="T7" fmla="*/ 0 h 115"/>
                  <a:gd name="T8" fmla="*/ 2 w 791"/>
                  <a:gd name="T9" fmla="*/ 1 h 115"/>
                  <a:gd name="T10" fmla="*/ 0 60000 65536"/>
                  <a:gd name="T11" fmla="*/ 0 60000 65536"/>
                  <a:gd name="T12" fmla="*/ 0 60000 65536"/>
                  <a:gd name="T13" fmla="*/ 0 60000 65536"/>
                  <a:gd name="T14" fmla="*/ 0 60000 65536"/>
                  <a:gd name="T15" fmla="*/ 0 w 791"/>
                  <a:gd name="T16" fmla="*/ 0 h 115"/>
                  <a:gd name="T17" fmla="*/ 791 w 791"/>
                  <a:gd name="T18" fmla="*/ 115 h 115"/>
                </a:gdLst>
                <a:ahLst/>
                <a:cxnLst>
                  <a:cxn ang="T10">
                    <a:pos x="T0" y="T1"/>
                  </a:cxn>
                  <a:cxn ang="T11">
                    <a:pos x="T2" y="T3"/>
                  </a:cxn>
                  <a:cxn ang="T12">
                    <a:pos x="T4" y="T5"/>
                  </a:cxn>
                  <a:cxn ang="T13">
                    <a:pos x="T6" y="T7"/>
                  </a:cxn>
                  <a:cxn ang="T14">
                    <a:pos x="T8" y="T9"/>
                  </a:cxn>
                </a:cxnLst>
                <a:rect l="T15" t="T16" r="T17" b="T18"/>
                <a:pathLst>
                  <a:path w="791" h="115">
                    <a:moveTo>
                      <a:pt x="791" y="111"/>
                    </a:moveTo>
                    <a:lnTo>
                      <a:pt x="787" y="115"/>
                    </a:lnTo>
                    <a:lnTo>
                      <a:pt x="0" y="2"/>
                    </a:lnTo>
                    <a:lnTo>
                      <a:pt x="3" y="0"/>
                    </a:lnTo>
                    <a:lnTo>
                      <a:pt x="791" y="111"/>
                    </a:lnTo>
                    <a:close/>
                  </a:path>
                </a:pathLst>
              </a:custGeom>
              <a:solidFill>
                <a:srgbClr val="A95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43" name="Freeform 2296"/>
              <p:cNvSpPr>
                <a:spLocks/>
              </p:cNvSpPr>
              <p:nvPr/>
            </p:nvSpPr>
            <p:spPr bwMode="auto">
              <a:xfrm>
                <a:off x="2028" y="1401"/>
                <a:ext cx="398" cy="61"/>
              </a:xfrm>
              <a:custGeom>
                <a:avLst/>
                <a:gdLst>
                  <a:gd name="T0" fmla="*/ 2 w 796"/>
                  <a:gd name="T1" fmla="*/ 1 h 121"/>
                  <a:gd name="T2" fmla="*/ 2 w 796"/>
                  <a:gd name="T3" fmla="*/ 1 h 121"/>
                  <a:gd name="T4" fmla="*/ 0 w 796"/>
                  <a:gd name="T5" fmla="*/ 1 h 121"/>
                  <a:gd name="T6" fmla="*/ 1 w 796"/>
                  <a:gd name="T7" fmla="*/ 0 h 121"/>
                  <a:gd name="T8" fmla="*/ 2 w 796"/>
                  <a:gd name="T9" fmla="*/ 1 h 121"/>
                  <a:gd name="T10" fmla="*/ 0 60000 65536"/>
                  <a:gd name="T11" fmla="*/ 0 60000 65536"/>
                  <a:gd name="T12" fmla="*/ 0 60000 65536"/>
                  <a:gd name="T13" fmla="*/ 0 60000 65536"/>
                  <a:gd name="T14" fmla="*/ 0 60000 65536"/>
                  <a:gd name="T15" fmla="*/ 0 w 796"/>
                  <a:gd name="T16" fmla="*/ 0 h 121"/>
                  <a:gd name="T17" fmla="*/ 796 w 796"/>
                  <a:gd name="T18" fmla="*/ 121 h 121"/>
                </a:gdLst>
                <a:ahLst/>
                <a:cxnLst>
                  <a:cxn ang="T10">
                    <a:pos x="T0" y="T1"/>
                  </a:cxn>
                  <a:cxn ang="T11">
                    <a:pos x="T2" y="T3"/>
                  </a:cxn>
                  <a:cxn ang="T12">
                    <a:pos x="T4" y="T5"/>
                  </a:cxn>
                  <a:cxn ang="T13">
                    <a:pos x="T6" y="T7"/>
                  </a:cxn>
                  <a:cxn ang="T14">
                    <a:pos x="T8" y="T9"/>
                  </a:cxn>
                </a:cxnLst>
                <a:rect l="T15" t="T16" r="T17" b="T18"/>
                <a:pathLst>
                  <a:path w="796" h="121">
                    <a:moveTo>
                      <a:pt x="796" y="113"/>
                    </a:moveTo>
                    <a:lnTo>
                      <a:pt x="788" y="121"/>
                    </a:lnTo>
                    <a:lnTo>
                      <a:pt x="0" y="8"/>
                    </a:lnTo>
                    <a:lnTo>
                      <a:pt x="9" y="0"/>
                    </a:lnTo>
                    <a:lnTo>
                      <a:pt x="796" y="113"/>
                    </a:lnTo>
                    <a:close/>
                  </a:path>
                </a:pathLst>
              </a:custGeom>
              <a:solidFill>
                <a:srgbClr val="AD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44" name="Freeform 2297"/>
              <p:cNvSpPr>
                <a:spLocks/>
              </p:cNvSpPr>
              <p:nvPr/>
            </p:nvSpPr>
            <p:spPr bwMode="auto">
              <a:xfrm>
                <a:off x="2032" y="1401"/>
                <a:ext cx="394" cy="58"/>
              </a:xfrm>
              <a:custGeom>
                <a:avLst/>
                <a:gdLst>
                  <a:gd name="T0" fmla="*/ 1 w 789"/>
                  <a:gd name="T1" fmla="*/ 1 h 114"/>
                  <a:gd name="T2" fmla="*/ 1 w 789"/>
                  <a:gd name="T3" fmla="*/ 1 h 114"/>
                  <a:gd name="T4" fmla="*/ 0 w 789"/>
                  <a:gd name="T5" fmla="*/ 1 h 114"/>
                  <a:gd name="T6" fmla="*/ 0 w 789"/>
                  <a:gd name="T7" fmla="*/ 0 h 114"/>
                  <a:gd name="T8" fmla="*/ 1 w 789"/>
                  <a:gd name="T9" fmla="*/ 1 h 114"/>
                  <a:gd name="T10" fmla="*/ 0 60000 65536"/>
                  <a:gd name="T11" fmla="*/ 0 60000 65536"/>
                  <a:gd name="T12" fmla="*/ 0 60000 65536"/>
                  <a:gd name="T13" fmla="*/ 0 60000 65536"/>
                  <a:gd name="T14" fmla="*/ 0 60000 65536"/>
                  <a:gd name="T15" fmla="*/ 0 w 789"/>
                  <a:gd name="T16" fmla="*/ 0 h 114"/>
                  <a:gd name="T17" fmla="*/ 789 w 789"/>
                  <a:gd name="T18" fmla="*/ 114 h 114"/>
                </a:gdLst>
                <a:ahLst/>
                <a:cxnLst>
                  <a:cxn ang="T10">
                    <a:pos x="T0" y="T1"/>
                  </a:cxn>
                  <a:cxn ang="T11">
                    <a:pos x="T2" y="T3"/>
                  </a:cxn>
                  <a:cxn ang="T12">
                    <a:pos x="T4" y="T5"/>
                  </a:cxn>
                  <a:cxn ang="T13">
                    <a:pos x="T6" y="T7"/>
                  </a:cxn>
                  <a:cxn ang="T14">
                    <a:pos x="T8" y="T9"/>
                  </a:cxn>
                </a:cxnLst>
                <a:rect l="T15" t="T16" r="T17" b="T18"/>
                <a:pathLst>
                  <a:path w="789" h="114">
                    <a:moveTo>
                      <a:pt x="789" y="113"/>
                    </a:moveTo>
                    <a:lnTo>
                      <a:pt x="788" y="114"/>
                    </a:lnTo>
                    <a:lnTo>
                      <a:pt x="0" y="1"/>
                    </a:lnTo>
                    <a:lnTo>
                      <a:pt x="2" y="0"/>
                    </a:lnTo>
                    <a:lnTo>
                      <a:pt x="789" y="113"/>
                    </a:lnTo>
                    <a:close/>
                  </a:path>
                </a:pathLst>
              </a:custGeom>
              <a:solidFill>
                <a:srgbClr val="AD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45" name="Freeform 2298"/>
              <p:cNvSpPr>
                <a:spLocks/>
              </p:cNvSpPr>
              <p:nvPr/>
            </p:nvSpPr>
            <p:spPr bwMode="auto">
              <a:xfrm>
                <a:off x="2031" y="1402"/>
                <a:ext cx="394" cy="58"/>
              </a:xfrm>
              <a:custGeom>
                <a:avLst/>
                <a:gdLst>
                  <a:gd name="T0" fmla="*/ 1 w 790"/>
                  <a:gd name="T1" fmla="*/ 0 h 117"/>
                  <a:gd name="T2" fmla="*/ 1 w 790"/>
                  <a:gd name="T3" fmla="*/ 0 h 117"/>
                  <a:gd name="T4" fmla="*/ 0 w 790"/>
                  <a:gd name="T5" fmla="*/ 0 h 117"/>
                  <a:gd name="T6" fmla="*/ 0 w 790"/>
                  <a:gd name="T7" fmla="*/ 0 h 117"/>
                  <a:gd name="T8" fmla="*/ 1 w 790"/>
                  <a:gd name="T9" fmla="*/ 0 h 117"/>
                  <a:gd name="T10" fmla="*/ 0 60000 65536"/>
                  <a:gd name="T11" fmla="*/ 0 60000 65536"/>
                  <a:gd name="T12" fmla="*/ 0 60000 65536"/>
                  <a:gd name="T13" fmla="*/ 0 60000 65536"/>
                  <a:gd name="T14" fmla="*/ 0 60000 65536"/>
                  <a:gd name="T15" fmla="*/ 0 w 790"/>
                  <a:gd name="T16" fmla="*/ 0 h 117"/>
                  <a:gd name="T17" fmla="*/ 790 w 790"/>
                  <a:gd name="T18" fmla="*/ 117 h 117"/>
                </a:gdLst>
                <a:ahLst/>
                <a:cxnLst>
                  <a:cxn ang="T10">
                    <a:pos x="T0" y="T1"/>
                  </a:cxn>
                  <a:cxn ang="T11">
                    <a:pos x="T2" y="T3"/>
                  </a:cxn>
                  <a:cxn ang="T12">
                    <a:pos x="T4" y="T5"/>
                  </a:cxn>
                  <a:cxn ang="T13">
                    <a:pos x="T6" y="T7"/>
                  </a:cxn>
                  <a:cxn ang="T14">
                    <a:pos x="T8" y="T9"/>
                  </a:cxn>
                </a:cxnLst>
                <a:rect l="T15" t="T16" r="T17" b="T18"/>
                <a:pathLst>
                  <a:path w="790" h="117">
                    <a:moveTo>
                      <a:pt x="790" y="113"/>
                    </a:moveTo>
                    <a:lnTo>
                      <a:pt x="788" y="117"/>
                    </a:lnTo>
                    <a:lnTo>
                      <a:pt x="0" y="2"/>
                    </a:lnTo>
                    <a:lnTo>
                      <a:pt x="2" y="0"/>
                    </a:lnTo>
                    <a:lnTo>
                      <a:pt x="790" y="113"/>
                    </a:lnTo>
                    <a:close/>
                  </a:path>
                </a:pathLst>
              </a:custGeom>
              <a:solidFill>
                <a:srgbClr val="AF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46" name="Freeform 2299"/>
              <p:cNvSpPr>
                <a:spLocks/>
              </p:cNvSpPr>
              <p:nvPr/>
            </p:nvSpPr>
            <p:spPr bwMode="auto">
              <a:xfrm>
                <a:off x="2029" y="1403"/>
                <a:ext cx="395" cy="58"/>
              </a:xfrm>
              <a:custGeom>
                <a:avLst/>
                <a:gdLst>
                  <a:gd name="T0" fmla="*/ 1 w 791"/>
                  <a:gd name="T1" fmla="*/ 1 h 116"/>
                  <a:gd name="T2" fmla="*/ 1 w 791"/>
                  <a:gd name="T3" fmla="*/ 1 h 116"/>
                  <a:gd name="T4" fmla="*/ 0 w 791"/>
                  <a:gd name="T5" fmla="*/ 1 h 116"/>
                  <a:gd name="T6" fmla="*/ 0 w 791"/>
                  <a:gd name="T7" fmla="*/ 0 h 116"/>
                  <a:gd name="T8" fmla="*/ 1 w 791"/>
                  <a:gd name="T9" fmla="*/ 1 h 116"/>
                  <a:gd name="T10" fmla="*/ 0 60000 65536"/>
                  <a:gd name="T11" fmla="*/ 0 60000 65536"/>
                  <a:gd name="T12" fmla="*/ 0 60000 65536"/>
                  <a:gd name="T13" fmla="*/ 0 60000 65536"/>
                  <a:gd name="T14" fmla="*/ 0 60000 65536"/>
                  <a:gd name="T15" fmla="*/ 0 w 791"/>
                  <a:gd name="T16" fmla="*/ 0 h 116"/>
                  <a:gd name="T17" fmla="*/ 791 w 791"/>
                  <a:gd name="T18" fmla="*/ 116 h 116"/>
                </a:gdLst>
                <a:ahLst/>
                <a:cxnLst>
                  <a:cxn ang="T10">
                    <a:pos x="T0" y="T1"/>
                  </a:cxn>
                  <a:cxn ang="T11">
                    <a:pos x="T2" y="T3"/>
                  </a:cxn>
                  <a:cxn ang="T12">
                    <a:pos x="T4" y="T5"/>
                  </a:cxn>
                  <a:cxn ang="T13">
                    <a:pos x="T6" y="T7"/>
                  </a:cxn>
                  <a:cxn ang="T14">
                    <a:pos x="T8" y="T9"/>
                  </a:cxn>
                </a:cxnLst>
                <a:rect l="T15" t="T16" r="T17" b="T18"/>
                <a:pathLst>
                  <a:path w="791" h="116">
                    <a:moveTo>
                      <a:pt x="791" y="115"/>
                    </a:moveTo>
                    <a:lnTo>
                      <a:pt x="788" y="116"/>
                    </a:lnTo>
                    <a:lnTo>
                      <a:pt x="0" y="3"/>
                    </a:lnTo>
                    <a:lnTo>
                      <a:pt x="3" y="0"/>
                    </a:lnTo>
                    <a:lnTo>
                      <a:pt x="791" y="115"/>
                    </a:lnTo>
                    <a:close/>
                  </a:path>
                </a:pathLst>
              </a:custGeom>
              <a:solidFill>
                <a:srgbClr val="B15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47" name="Freeform 2300"/>
              <p:cNvSpPr>
                <a:spLocks/>
              </p:cNvSpPr>
              <p:nvPr/>
            </p:nvSpPr>
            <p:spPr bwMode="auto">
              <a:xfrm>
                <a:off x="2028" y="1405"/>
                <a:ext cx="395" cy="57"/>
              </a:xfrm>
              <a:custGeom>
                <a:avLst/>
                <a:gdLst>
                  <a:gd name="T0" fmla="*/ 2 w 790"/>
                  <a:gd name="T1" fmla="*/ 0 h 115"/>
                  <a:gd name="T2" fmla="*/ 2 w 790"/>
                  <a:gd name="T3" fmla="*/ 0 h 115"/>
                  <a:gd name="T4" fmla="*/ 0 w 790"/>
                  <a:gd name="T5" fmla="*/ 0 h 115"/>
                  <a:gd name="T6" fmla="*/ 1 w 790"/>
                  <a:gd name="T7" fmla="*/ 0 h 115"/>
                  <a:gd name="T8" fmla="*/ 2 w 790"/>
                  <a:gd name="T9" fmla="*/ 0 h 115"/>
                  <a:gd name="T10" fmla="*/ 0 60000 65536"/>
                  <a:gd name="T11" fmla="*/ 0 60000 65536"/>
                  <a:gd name="T12" fmla="*/ 0 60000 65536"/>
                  <a:gd name="T13" fmla="*/ 0 60000 65536"/>
                  <a:gd name="T14" fmla="*/ 0 60000 65536"/>
                  <a:gd name="T15" fmla="*/ 0 w 790"/>
                  <a:gd name="T16" fmla="*/ 0 h 115"/>
                  <a:gd name="T17" fmla="*/ 790 w 790"/>
                  <a:gd name="T18" fmla="*/ 115 h 115"/>
                </a:gdLst>
                <a:ahLst/>
                <a:cxnLst>
                  <a:cxn ang="T10">
                    <a:pos x="T0" y="T1"/>
                  </a:cxn>
                  <a:cxn ang="T11">
                    <a:pos x="T2" y="T3"/>
                  </a:cxn>
                  <a:cxn ang="T12">
                    <a:pos x="T4" y="T5"/>
                  </a:cxn>
                  <a:cxn ang="T13">
                    <a:pos x="T6" y="T7"/>
                  </a:cxn>
                  <a:cxn ang="T14">
                    <a:pos x="T8" y="T9"/>
                  </a:cxn>
                </a:cxnLst>
                <a:rect l="T15" t="T16" r="T17" b="T18"/>
                <a:pathLst>
                  <a:path w="790" h="115">
                    <a:moveTo>
                      <a:pt x="790" y="113"/>
                    </a:moveTo>
                    <a:lnTo>
                      <a:pt x="788" y="115"/>
                    </a:lnTo>
                    <a:lnTo>
                      <a:pt x="0" y="2"/>
                    </a:lnTo>
                    <a:lnTo>
                      <a:pt x="2" y="0"/>
                    </a:lnTo>
                    <a:lnTo>
                      <a:pt x="790" y="113"/>
                    </a:lnTo>
                    <a:close/>
                  </a:path>
                </a:pathLst>
              </a:custGeom>
              <a:solidFill>
                <a:srgbClr val="B3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48" name="Freeform 2301"/>
              <p:cNvSpPr>
                <a:spLocks/>
              </p:cNvSpPr>
              <p:nvPr/>
            </p:nvSpPr>
            <p:spPr bwMode="auto">
              <a:xfrm>
                <a:off x="2024" y="1405"/>
                <a:ext cx="398" cy="62"/>
              </a:xfrm>
              <a:custGeom>
                <a:avLst/>
                <a:gdLst>
                  <a:gd name="T0" fmla="*/ 2 w 796"/>
                  <a:gd name="T1" fmla="*/ 1 h 123"/>
                  <a:gd name="T2" fmla="*/ 2 w 796"/>
                  <a:gd name="T3" fmla="*/ 1 h 123"/>
                  <a:gd name="T4" fmla="*/ 0 w 796"/>
                  <a:gd name="T5" fmla="*/ 1 h 123"/>
                  <a:gd name="T6" fmla="*/ 1 w 796"/>
                  <a:gd name="T7" fmla="*/ 0 h 123"/>
                  <a:gd name="T8" fmla="*/ 2 w 796"/>
                  <a:gd name="T9" fmla="*/ 1 h 123"/>
                  <a:gd name="T10" fmla="*/ 0 60000 65536"/>
                  <a:gd name="T11" fmla="*/ 0 60000 65536"/>
                  <a:gd name="T12" fmla="*/ 0 60000 65536"/>
                  <a:gd name="T13" fmla="*/ 0 60000 65536"/>
                  <a:gd name="T14" fmla="*/ 0 60000 65536"/>
                  <a:gd name="T15" fmla="*/ 0 w 796"/>
                  <a:gd name="T16" fmla="*/ 0 h 123"/>
                  <a:gd name="T17" fmla="*/ 796 w 796"/>
                  <a:gd name="T18" fmla="*/ 123 h 123"/>
                </a:gdLst>
                <a:ahLst/>
                <a:cxnLst>
                  <a:cxn ang="T10">
                    <a:pos x="T0" y="T1"/>
                  </a:cxn>
                  <a:cxn ang="T11">
                    <a:pos x="T2" y="T3"/>
                  </a:cxn>
                  <a:cxn ang="T12">
                    <a:pos x="T4" y="T5"/>
                  </a:cxn>
                  <a:cxn ang="T13">
                    <a:pos x="T6" y="T7"/>
                  </a:cxn>
                  <a:cxn ang="T14">
                    <a:pos x="T8" y="T9"/>
                  </a:cxn>
                </a:cxnLst>
                <a:rect l="T15" t="T16" r="T17" b="T18"/>
                <a:pathLst>
                  <a:path w="796" h="123">
                    <a:moveTo>
                      <a:pt x="796" y="113"/>
                    </a:moveTo>
                    <a:lnTo>
                      <a:pt x="788" y="123"/>
                    </a:lnTo>
                    <a:lnTo>
                      <a:pt x="0" y="8"/>
                    </a:lnTo>
                    <a:lnTo>
                      <a:pt x="8" y="0"/>
                    </a:lnTo>
                    <a:lnTo>
                      <a:pt x="796" y="113"/>
                    </a:lnTo>
                    <a:close/>
                  </a:path>
                </a:pathLst>
              </a:custGeom>
              <a:solidFill>
                <a:srgbClr val="B6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49" name="Freeform 2302"/>
              <p:cNvSpPr>
                <a:spLocks/>
              </p:cNvSpPr>
              <p:nvPr/>
            </p:nvSpPr>
            <p:spPr bwMode="auto">
              <a:xfrm>
                <a:off x="2027" y="1405"/>
                <a:ext cx="395" cy="59"/>
              </a:xfrm>
              <a:custGeom>
                <a:avLst/>
                <a:gdLst>
                  <a:gd name="T0" fmla="*/ 2 w 789"/>
                  <a:gd name="T1" fmla="*/ 1 h 116"/>
                  <a:gd name="T2" fmla="*/ 2 w 789"/>
                  <a:gd name="T3" fmla="*/ 1 h 116"/>
                  <a:gd name="T4" fmla="*/ 0 w 789"/>
                  <a:gd name="T5" fmla="*/ 1 h 116"/>
                  <a:gd name="T6" fmla="*/ 1 w 789"/>
                  <a:gd name="T7" fmla="*/ 0 h 116"/>
                  <a:gd name="T8" fmla="*/ 2 w 789"/>
                  <a:gd name="T9" fmla="*/ 1 h 116"/>
                  <a:gd name="T10" fmla="*/ 0 60000 65536"/>
                  <a:gd name="T11" fmla="*/ 0 60000 65536"/>
                  <a:gd name="T12" fmla="*/ 0 60000 65536"/>
                  <a:gd name="T13" fmla="*/ 0 60000 65536"/>
                  <a:gd name="T14" fmla="*/ 0 60000 65536"/>
                  <a:gd name="T15" fmla="*/ 0 w 789"/>
                  <a:gd name="T16" fmla="*/ 0 h 116"/>
                  <a:gd name="T17" fmla="*/ 789 w 789"/>
                  <a:gd name="T18" fmla="*/ 116 h 116"/>
                </a:gdLst>
                <a:ahLst/>
                <a:cxnLst>
                  <a:cxn ang="T10">
                    <a:pos x="T0" y="T1"/>
                  </a:cxn>
                  <a:cxn ang="T11">
                    <a:pos x="T2" y="T3"/>
                  </a:cxn>
                  <a:cxn ang="T12">
                    <a:pos x="T4" y="T5"/>
                  </a:cxn>
                  <a:cxn ang="T13">
                    <a:pos x="T6" y="T7"/>
                  </a:cxn>
                  <a:cxn ang="T14">
                    <a:pos x="T8" y="T9"/>
                  </a:cxn>
                </a:cxnLst>
                <a:rect l="T15" t="T16" r="T17" b="T18"/>
                <a:pathLst>
                  <a:path w="789" h="116">
                    <a:moveTo>
                      <a:pt x="789" y="113"/>
                    </a:moveTo>
                    <a:lnTo>
                      <a:pt x="787" y="116"/>
                    </a:lnTo>
                    <a:lnTo>
                      <a:pt x="0" y="2"/>
                    </a:lnTo>
                    <a:lnTo>
                      <a:pt x="1" y="0"/>
                    </a:lnTo>
                    <a:lnTo>
                      <a:pt x="789" y="113"/>
                    </a:lnTo>
                    <a:close/>
                  </a:path>
                </a:pathLst>
              </a:custGeom>
              <a:solidFill>
                <a:srgbClr val="B6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50" name="Freeform 2303"/>
              <p:cNvSpPr>
                <a:spLocks/>
              </p:cNvSpPr>
              <p:nvPr/>
            </p:nvSpPr>
            <p:spPr bwMode="auto">
              <a:xfrm>
                <a:off x="2026" y="1406"/>
                <a:ext cx="395" cy="58"/>
              </a:xfrm>
              <a:custGeom>
                <a:avLst/>
                <a:gdLst>
                  <a:gd name="T0" fmla="*/ 1 w 791"/>
                  <a:gd name="T1" fmla="*/ 1 h 116"/>
                  <a:gd name="T2" fmla="*/ 1 w 791"/>
                  <a:gd name="T3" fmla="*/ 1 h 116"/>
                  <a:gd name="T4" fmla="*/ 0 w 791"/>
                  <a:gd name="T5" fmla="*/ 1 h 116"/>
                  <a:gd name="T6" fmla="*/ 0 w 791"/>
                  <a:gd name="T7" fmla="*/ 0 h 116"/>
                  <a:gd name="T8" fmla="*/ 1 w 791"/>
                  <a:gd name="T9" fmla="*/ 1 h 116"/>
                  <a:gd name="T10" fmla="*/ 0 60000 65536"/>
                  <a:gd name="T11" fmla="*/ 0 60000 65536"/>
                  <a:gd name="T12" fmla="*/ 0 60000 65536"/>
                  <a:gd name="T13" fmla="*/ 0 60000 65536"/>
                  <a:gd name="T14" fmla="*/ 0 60000 65536"/>
                  <a:gd name="T15" fmla="*/ 0 w 791"/>
                  <a:gd name="T16" fmla="*/ 0 h 116"/>
                  <a:gd name="T17" fmla="*/ 791 w 791"/>
                  <a:gd name="T18" fmla="*/ 116 h 116"/>
                </a:gdLst>
                <a:ahLst/>
                <a:cxnLst>
                  <a:cxn ang="T10">
                    <a:pos x="T0" y="T1"/>
                  </a:cxn>
                  <a:cxn ang="T11">
                    <a:pos x="T2" y="T3"/>
                  </a:cxn>
                  <a:cxn ang="T12">
                    <a:pos x="T4" y="T5"/>
                  </a:cxn>
                  <a:cxn ang="T13">
                    <a:pos x="T6" y="T7"/>
                  </a:cxn>
                  <a:cxn ang="T14">
                    <a:pos x="T8" y="T9"/>
                  </a:cxn>
                </a:cxnLst>
                <a:rect l="T15" t="T16" r="T17" b="T18"/>
                <a:pathLst>
                  <a:path w="791" h="116">
                    <a:moveTo>
                      <a:pt x="791" y="114"/>
                    </a:moveTo>
                    <a:lnTo>
                      <a:pt x="790" y="116"/>
                    </a:lnTo>
                    <a:lnTo>
                      <a:pt x="0" y="1"/>
                    </a:lnTo>
                    <a:lnTo>
                      <a:pt x="4" y="0"/>
                    </a:lnTo>
                    <a:lnTo>
                      <a:pt x="791" y="114"/>
                    </a:lnTo>
                    <a:close/>
                  </a:path>
                </a:pathLst>
              </a:custGeom>
              <a:solidFill>
                <a:srgbClr val="B8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51" name="Freeform 2304"/>
              <p:cNvSpPr>
                <a:spLocks/>
              </p:cNvSpPr>
              <p:nvPr/>
            </p:nvSpPr>
            <p:spPr bwMode="auto">
              <a:xfrm>
                <a:off x="2025" y="1407"/>
                <a:ext cx="395" cy="59"/>
              </a:xfrm>
              <a:custGeom>
                <a:avLst/>
                <a:gdLst>
                  <a:gd name="T0" fmla="*/ 1 w 791"/>
                  <a:gd name="T1" fmla="*/ 1 h 118"/>
                  <a:gd name="T2" fmla="*/ 1 w 791"/>
                  <a:gd name="T3" fmla="*/ 1 h 118"/>
                  <a:gd name="T4" fmla="*/ 0 w 791"/>
                  <a:gd name="T5" fmla="*/ 1 h 118"/>
                  <a:gd name="T6" fmla="*/ 0 w 791"/>
                  <a:gd name="T7" fmla="*/ 0 h 118"/>
                  <a:gd name="T8" fmla="*/ 1 w 791"/>
                  <a:gd name="T9" fmla="*/ 1 h 118"/>
                  <a:gd name="T10" fmla="*/ 0 60000 65536"/>
                  <a:gd name="T11" fmla="*/ 0 60000 65536"/>
                  <a:gd name="T12" fmla="*/ 0 60000 65536"/>
                  <a:gd name="T13" fmla="*/ 0 60000 65536"/>
                  <a:gd name="T14" fmla="*/ 0 60000 65536"/>
                  <a:gd name="T15" fmla="*/ 0 w 791"/>
                  <a:gd name="T16" fmla="*/ 0 h 118"/>
                  <a:gd name="T17" fmla="*/ 791 w 791"/>
                  <a:gd name="T18" fmla="*/ 118 h 118"/>
                </a:gdLst>
                <a:ahLst/>
                <a:cxnLst>
                  <a:cxn ang="T10">
                    <a:pos x="T0" y="T1"/>
                  </a:cxn>
                  <a:cxn ang="T11">
                    <a:pos x="T2" y="T3"/>
                  </a:cxn>
                  <a:cxn ang="T12">
                    <a:pos x="T4" y="T5"/>
                  </a:cxn>
                  <a:cxn ang="T13">
                    <a:pos x="T6" y="T7"/>
                  </a:cxn>
                  <a:cxn ang="T14">
                    <a:pos x="T8" y="T9"/>
                  </a:cxn>
                </a:cxnLst>
                <a:rect l="T15" t="T16" r="T17" b="T18"/>
                <a:pathLst>
                  <a:path w="791" h="118">
                    <a:moveTo>
                      <a:pt x="791" y="115"/>
                    </a:moveTo>
                    <a:lnTo>
                      <a:pt x="787" y="118"/>
                    </a:lnTo>
                    <a:lnTo>
                      <a:pt x="0" y="4"/>
                    </a:lnTo>
                    <a:lnTo>
                      <a:pt x="1" y="0"/>
                    </a:lnTo>
                    <a:lnTo>
                      <a:pt x="791" y="115"/>
                    </a:lnTo>
                    <a:close/>
                  </a:path>
                </a:pathLst>
              </a:custGeom>
              <a:solidFill>
                <a:srgbClr val="BA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52" name="Freeform 2305"/>
              <p:cNvSpPr>
                <a:spLocks/>
              </p:cNvSpPr>
              <p:nvPr/>
            </p:nvSpPr>
            <p:spPr bwMode="auto">
              <a:xfrm>
                <a:off x="2024" y="1409"/>
                <a:ext cx="395" cy="58"/>
              </a:xfrm>
              <a:custGeom>
                <a:avLst/>
                <a:gdLst>
                  <a:gd name="T0" fmla="*/ 2 w 789"/>
                  <a:gd name="T1" fmla="*/ 1 h 116"/>
                  <a:gd name="T2" fmla="*/ 2 w 789"/>
                  <a:gd name="T3" fmla="*/ 1 h 116"/>
                  <a:gd name="T4" fmla="*/ 0 w 789"/>
                  <a:gd name="T5" fmla="*/ 1 h 116"/>
                  <a:gd name="T6" fmla="*/ 1 w 789"/>
                  <a:gd name="T7" fmla="*/ 0 h 116"/>
                  <a:gd name="T8" fmla="*/ 2 w 789"/>
                  <a:gd name="T9" fmla="*/ 1 h 116"/>
                  <a:gd name="T10" fmla="*/ 0 60000 65536"/>
                  <a:gd name="T11" fmla="*/ 0 60000 65536"/>
                  <a:gd name="T12" fmla="*/ 0 60000 65536"/>
                  <a:gd name="T13" fmla="*/ 0 60000 65536"/>
                  <a:gd name="T14" fmla="*/ 0 60000 65536"/>
                  <a:gd name="T15" fmla="*/ 0 w 789"/>
                  <a:gd name="T16" fmla="*/ 0 h 116"/>
                  <a:gd name="T17" fmla="*/ 789 w 789"/>
                  <a:gd name="T18" fmla="*/ 116 h 116"/>
                </a:gdLst>
                <a:ahLst/>
                <a:cxnLst>
                  <a:cxn ang="T10">
                    <a:pos x="T0" y="T1"/>
                  </a:cxn>
                  <a:cxn ang="T11">
                    <a:pos x="T2" y="T3"/>
                  </a:cxn>
                  <a:cxn ang="T12">
                    <a:pos x="T4" y="T5"/>
                  </a:cxn>
                  <a:cxn ang="T13">
                    <a:pos x="T6" y="T7"/>
                  </a:cxn>
                  <a:cxn ang="T14">
                    <a:pos x="T8" y="T9"/>
                  </a:cxn>
                </a:cxnLst>
                <a:rect l="T15" t="T16" r="T17" b="T18"/>
                <a:pathLst>
                  <a:path w="789" h="116">
                    <a:moveTo>
                      <a:pt x="789" y="114"/>
                    </a:moveTo>
                    <a:lnTo>
                      <a:pt x="788" y="116"/>
                    </a:lnTo>
                    <a:lnTo>
                      <a:pt x="0" y="1"/>
                    </a:lnTo>
                    <a:lnTo>
                      <a:pt x="2" y="0"/>
                    </a:lnTo>
                    <a:lnTo>
                      <a:pt x="789" y="114"/>
                    </a:lnTo>
                    <a:close/>
                  </a:path>
                </a:pathLst>
              </a:custGeom>
              <a:solidFill>
                <a:srgbClr val="BC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53" name="Freeform 2306"/>
              <p:cNvSpPr>
                <a:spLocks/>
              </p:cNvSpPr>
              <p:nvPr/>
            </p:nvSpPr>
            <p:spPr bwMode="auto">
              <a:xfrm>
                <a:off x="2021" y="1410"/>
                <a:ext cx="397" cy="62"/>
              </a:xfrm>
              <a:custGeom>
                <a:avLst/>
                <a:gdLst>
                  <a:gd name="T0" fmla="*/ 1 w 795"/>
                  <a:gd name="T1" fmla="*/ 0 h 125"/>
                  <a:gd name="T2" fmla="*/ 1 w 795"/>
                  <a:gd name="T3" fmla="*/ 0 h 125"/>
                  <a:gd name="T4" fmla="*/ 0 w 795"/>
                  <a:gd name="T5" fmla="*/ 0 h 125"/>
                  <a:gd name="T6" fmla="*/ 0 w 795"/>
                  <a:gd name="T7" fmla="*/ 0 h 125"/>
                  <a:gd name="T8" fmla="*/ 1 w 795"/>
                  <a:gd name="T9" fmla="*/ 0 h 125"/>
                  <a:gd name="T10" fmla="*/ 0 60000 65536"/>
                  <a:gd name="T11" fmla="*/ 0 60000 65536"/>
                  <a:gd name="T12" fmla="*/ 0 60000 65536"/>
                  <a:gd name="T13" fmla="*/ 0 60000 65536"/>
                  <a:gd name="T14" fmla="*/ 0 60000 65536"/>
                  <a:gd name="T15" fmla="*/ 0 w 795"/>
                  <a:gd name="T16" fmla="*/ 0 h 125"/>
                  <a:gd name="T17" fmla="*/ 795 w 795"/>
                  <a:gd name="T18" fmla="*/ 125 h 125"/>
                </a:gdLst>
                <a:ahLst/>
                <a:cxnLst>
                  <a:cxn ang="T10">
                    <a:pos x="T0" y="T1"/>
                  </a:cxn>
                  <a:cxn ang="T11">
                    <a:pos x="T2" y="T3"/>
                  </a:cxn>
                  <a:cxn ang="T12">
                    <a:pos x="T4" y="T5"/>
                  </a:cxn>
                  <a:cxn ang="T13">
                    <a:pos x="T6" y="T7"/>
                  </a:cxn>
                  <a:cxn ang="T14">
                    <a:pos x="T8" y="T9"/>
                  </a:cxn>
                </a:cxnLst>
                <a:rect l="T15" t="T16" r="T17" b="T18"/>
                <a:pathLst>
                  <a:path w="795" h="125">
                    <a:moveTo>
                      <a:pt x="795" y="115"/>
                    </a:moveTo>
                    <a:lnTo>
                      <a:pt x="788" y="125"/>
                    </a:lnTo>
                    <a:lnTo>
                      <a:pt x="0" y="10"/>
                    </a:lnTo>
                    <a:lnTo>
                      <a:pt x="7" y="0"/>
                    </a:lnTo>
                    <a:lnTo>
                      <a:pt x="795" y="115"/>
                    </a:lnTo>
                    <a:close/>
                  </a:path>
                </a:pathLst>
              </a:custGeom>
              <a:solidFill>
                <a:srgbClr val="BF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54" name="Freeform 2307"/>
              <p:cNvSpPr>
                <a:spLocks/>
              </p:cNvSpPr>
              <p:nvPr/>
            </p:nvSpPr>
            <p:spPr bwMode="auto">
              <a:xfrm>
                <a:off x="2023" y="1410"/>
                <a:ext cx="395" cy="59"/>
              </a:xfrm>
              <a:custGeom>
                <a:avLst/>
                <a:gdLst>
                  <a:gd name="T0" fmla="*/ 2 w 790"/>
                  <a:gd name="T1" fmla="*/ 1 h 118"/>
                  <a:gd name="T2" fmla="*/ 2 w 790"/>
                  <a:gd name="T3" fmla="*/ 1 h 118"/>
                  <a:gd name="T4" fmla="*/ 0 w 790"/>
                  <a:gd name="T5" fmla="*/ 1 h 118"/>
                  <a:gd name="T6" fmla="*/ 1 w 790"/>
                  <a:gd name="T7" fmla="*/ 0 h 118"/>
                  <a:gd name="T8" fmla="*/ 2 w 790"/>
                  <a:gd name="T9" fmla="*/ 1 h 118"/>
                  <a:gd name="T10" fmla="*/ 0 60000 65536"/>
                  <a:gd name="T11" fmla="*/ 0 60000 65536"/>
                  <a:gd name="T12" fmla="*/ 0 60000 65536"/>
                  <a:gd name="T13" fmla="*/ 0 60000 65536"/>
                  <a:gd name="T14" fmla="*/ 0 60000 65536"/>
                  <a:gd name="T15" fmla="*/ 0 w 790"/>
                  <a:gd name="T16" fmla="*/ 0 h 118"/>
                  <a:gd name="T17" fmla="*/ 790 w 790"/>
                  <a:gd name="T18" fmla="*/ 118 h 118"/>
                </a:gdLst>
                <a:ahLst/>
                <a:cxnLst>
                  <a:cxn ang="T10">
                    <a:pos x="T0" y="T1"/>
                  </a:cxn>
                  <a:cxn ang="T11">
                    <a:pos x="T2" y="T3"/>
                  </a:cxn>
                  <a:cxn ang="T12">
                    <a:pos x="T4" y="T5"/>
                  </a:cxn>
                  <a:cxn ang="T13">
                    <a:pos x="T6" y="T7"/>
                  </a:cxn>
                  <a:cxn ang="T14">
                    <a:pos x="T8" y="T9"/>
                  </a:cxn>
                </a:cxnLst>
                <a:rect l="T15" t="T16" r="T17" b="T18"/>
                <a:pathLst>
                  <a:path w="790" h="118">
                    <a:moveTo>
                      <a:pt x="790" y="115"/>
                    </a:moveTo>
                    <a:lnTo>
                      <a:pt x="788" y="118"/>
                    </a:lnTo>
                    <a:lnTo>
                      <a:pt x="0" y="4"/>
                    </a:lnTo>
                    <a:lnTo>
                      <a:pt x="2" y="0"/>
                    </a:lnTo>
                    <a:lnTo>
                      <a:pt x="790" y="115"/>
                    </a:lnTo>
                    <a:close/>
                  </a:path>
                </a:pathLst>
              </a:custGeom>
              <a:solidFill>
                <a:srgbClr val="BF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55" name="Freeform 2308"/>
              <p:cNvSpPr>
                <a:spLocks/>
              </p:cNvSpPr>
              <p:nvPr/>
            </p:nvSpPr>
            <p:spPr bwMode="auto">
              <a:xfrm>
                <a:off x="2022" y="1411"/>
                <a:ext cx="395" cy="58"/>
              </a:xfrm>
              <a:custGeom>
                <a:avLst/>
                <a:gdLst>
                  <a:gd name="T0" fmla="*/ 2 w 789"/>
                  <a:gd name="T1" fmla="*/ 1 h 116"/>
                  <a:gd name="T2" fmla="*/ 2 w 789"/>
                  <a:gd name="T3" fmla="*/ 1 h 116"/>
                  <a:gd name="T4" fmla="*/ 0 w 789"/>
                  <a:gd name="T5" fmla="*/ 1 h 116"/>
                  <a:gd name="T6" fmla="*/ 1 w 789"/>
                  <a:gd name="T7" fmla="*/ 0 h 116"/>
                  <a:gd name="T8" fmla="*/ 2 w 789"/>
                  <a:gd name="T9" fmla="*/ 1 h 116"/>
                  <a:gd name="T10" fmla="*/ 0 60000 65536"/>
                  <a:gd name="T11" fmla="*/ 0 60000 65536"/>
                  <a:gd name="T12" fmla="*/ 0 60000 65536"/>
                  <a:gd name="T13" fmla="*/ 0 60000 65536"/>
                  <a:gd name="T14" fmla="*/ 0 60000 65536"/>
                  <a:gd name="T15" fmla="*/ 0 w 789"/>
                  <a:gd name="T16" fmla="*/ 0 h 116"/>
                  <a:gd name="T17" fmla="*/ 789 w 789"/>
                  <a:gd name="T18" fmla="*/ 116 h 116"/>
                </a:gdLst>
                <a:ahLst/>
                <a:cxnLst>
                  <a:cxn ang="T10">
                    <a:pos x="T0" y="T1"/>
                  </a:cxn>
                  <a:cxn ang="T11">
                    <a:pos x="T2" y="T3"/>
                  </a:cxn>
                  <a:cxn ang="T12">
                    <a:pos x="T4" y="T5"/>
                  </a:cxn>
                  <a:cxn ang="T13">
                    <a:pos x="T6" y="T7"/>
                  </a:cxn>
                  <a:cxn ang="T14">
                    <a:pos x="T8" y="T9"/>
                  </a:cxn>
                </a:cxnLst>
                <a:rect l="T15" t="T16" r="T17" b="T18"/>
                <a:pathLst>
                  <a:path w="789" h="116">
                    <a:moveTo>
                      <a:pt x="789" y="114"/>
                    </a:moveTo>
                    <a:lnTo>
                      <a:pt x="787" y="116"/>
                    </a:lnTo>
                    <a:lnTo>
                      <a:pt x="0" y="1"/>
                    </a:lnTo>
                    <a:lnTo>
                      <a:pt x="1" y="0"/>
                    </a:lnTo>
                    <a:lnTo>
                      <a:pt x="789" y="114"/>
                    </a:lnTo>
                    <a:close/>
                  </a:path>
                </a:pathLst>
              </a:custGeom>
              <a:solidFill>
                <a:srgbClr val="C1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56" name="Freeform 2309"/>
              <p:cNvSpPr>
                <a:spLocks/>
              </p:cNvSpPr>
              <p:nvPr/>
            </p:nvSpPr>
            <p:spPr bwMode="auto">
              <a:xfrm>
                <a:off x="2022" y="1412"/>
                <a:ext cx="394" cy="59"/>
              </a:xfrm>
              <a:custGeom>
                <a:avLst/>
                <a:gdLst>
                  <a:gd name="T0" fmla="*/ 1 w 789"/>
                  <a:gd name="T1" fmla="*/ 1 h 118"/>
                  <a:gd name="T2" fmla="*/ 1 w 789"/>
                  <a:gd name="T3" fmla="*/ 1 h 118"/>
                  <a:gd name="T4" fmla="*/ 0 w 789"/>
                  <a:gd name="T5" fmla="*/ 1 h 118"/>
                  <a:gd name="T6" fmla="*/ 0 w 789"/>
                  <a:gd name="T7" fmla="*/ 0 h 118"/>
                  <a:gd name="T8" fmla="*/ 1 w 789"/>
                  <a:gd name="T9" fmla="*/ 1 h 118"/>
                  <a:gd name="T10" fmla="*/ 0 60000 65536"/>
                  <a:gd name="T11" fmla="*/ 0 60000 65536"/>
                  <a:gd name="T12" fmla="*/ 0 60000 65536"/>
                  <a:gd name="T13" fmla="*/ 0 60000 65536"/>
                  <a:gd name="T14" fmla="*/ 0 60000 65536"/>
                  <a:gd name="T15" fmla="*/ 0 w 789"/>
                  <a:gd name="T16" fmla="*/ 0 h 118"/>
                  <a:gd name="T17" fmla="*/ 789 w 789"/>
                  <a:gd name="T18" fmla="*/ 118 h 118"/>
                </a:gdLst>
                <a:ahLst/>
                <a:cxnLst>
                  <a:cxn ang="T10">
                    <a:pos x="T0" y="T1"/>
                  </a:cxn>
                  <a:cxn ang="T11">
                    <a:pos x="T2" y="T3"/>
                  </a:cxn>
                  <a:cxn ang="T12">
                    <a:pos x="T4" y="T5"/>
                  </a:cxn>
                  <a:cxn ang="T13">
                    <a:pos x="T6" y="T7"/>
                  </a:cxn>
                  <a:cxn ang="T14">
                    <a:pos x="T8" y="T9"/>
                  </a:cxn>
                </a:cxnLst>
                <a:rect l="T15" t="T16" r="T17" b="T18"/>
                <a:pathLst>
                  <a:path w="789" h="118">
                    <a:moveTo>
                      <a:pt x="789" y="115"/>
                    </a:moveTo>
                    <a:lnTo>
                      <a:pt x="788" y="118"/>
                    </a:lnTo>
                    <a:lnTo>
                      <a:pt x="0" y="2"/>
                    </a:lnTo>
                    <a:lnTo>
                      <a:pt x="2" y="0"/>
                    </a:lnTo>
                    <a:lnTo>
                      <a:pt x="789" y="115"/>
                    </a:lnTo>
                    <a:close/>
                  </a:path>
                </a:pathLst>
              </a:custGeom>
              <a:solidFill>
                <a:srgbClr val="C3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57" name="Freeform 2310"/>
              <p:cNvSpPr>
                <a:spLocks/>
              </p:cNvSpPr>
              <p:nvPr/>
            </p:nvSpPr>
            <p:spPr bwMode="auto">
              <a:xfrm>
                <a:off x="2021" y="1413"/>
                <a:ext cx="394" cy="59"/>
              </a:xfrm>
              <a:custGeom>
                <a:avLst/>
                <a:gdLst>
                  <a:gd name="T0" fmla="*/ 1 w 790"/>
                  <a:gd name="T1" fmla="*/ 1 h 118"/>
                  <a:gd name="T2" fmla="*/ 1 w 790"/>
                  <a:gd name="T3" fmla="*/ 1 h 118"/>
                  <a:gd name="T4" fmla="*/ 0 w 790"/>
                  <a:gd name="T5" fmla="*/ 1 h 118"/>
                  <a:gd name="T6" fmla="*/ 0 w 790"/>
                  <a:gd name="T7" fmla="*/ 0 h 118"/>
                  <a:gd name="T8" fmla="*/ 1 w 790"/>
                  <a:gd name="T9" fmla="*/ 1 h 118"/>
                  <a:gd name="T10" fmla="*/ 0 60000 65536"/>
                  <a:gd name="T11" fmla="*/ 0 60000 65536"/>
                  <a:gd name="T12" fmla="*/ 0 60000 65536"/>
                  <a:gd name="T13" fmla="*/ 0 60000 65536"/>
                  <a:gd name="T14" fmla="*/ 0 60000 65536"/>
                  <a:gd name="T15" fmla="*/ 0 w 790"/>
                  <a:gd name="T16" fmla="*/ 0 h 118"/>
                  <a:gd name="T17" fmla="*/ 790 w 790"/>
                  <a:gd name="T18" fmla="*/ 118 h 118"/>
                </a:gdLst>
                <a:ahLst/>
                <a:cxnLst>
                  <a:cxn ang="T10">
                    <a:pos x="T0" y="T1"/>
                  </a:cxn>
                  <a:cxn ang="T11">
                    <a:pos x="T2" y="T3"/>
                  </a:cxn>
                  <a:cxn ang="T12">
                    <a:pos x="T4" y="T5"/>
                  </a:cxn>
                  <a:cxn ang="T13">
                    <a:pos x="T6" y="T7"/>
                  </a:cxn>
                  <a:cxn ang="T14">
                    <a:pos x="T8" y="T9"/>
                  </a:cxn>
                </a:cxnLst>
                <a:rect l="T15" t="T16" r="T17" b="T18"/>
                <a:pathLst>
                  <a:path w="790" h="118">
                    <a:moveTo>
                      <a:pt x="790" y="116"/>
                    </a:moveTo>
                    <a:lnTo>
                      <a:pt x="788" y="118"/>
                    </a:lnTo>
                    <a:lnTo>
                      <a:pt x="0" y="3"/>
                    </a:lnTo>
                    <a:lnTo>
                      <a:pt x="2" y="0"/>
                    </a:lnTo>
                    <a:lnTo>
                      <a:pt x="790" y="116"/>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58" name="Freeform 2311"/>
              <p:cNvSpPr>
                <a:spLocks/>
              </p:cNvSpPr>
              <p:nvPr/>
            </p:nvSpPr>
            <p:spPr bwMode="auto">
              <a:xfrm>
                <a:off x="2017" y="1415"/>
                <a:ext cx="398" cy="63"/>
              </a:xfrm>
              <a:custGeom>
                <a:avLst/>
                <a:gdLst>
                  <a:gd name="T0" fmla="*/ 2 w 796"/>
                  <a:gd name="T1" fmla="*/ 1 h 126"/>
                  <a:gd name="T2" fmla="*/ 2 w 796"/>
                  <a:gd name="T3" fmla="*/ 1 h 126"/>
                  <a:gd name="T4" fmla="*/ 0 w 796"/>
                  <a:gd name="T5" fmla="*/ 1 h 126"/>
                  <a:gd name="T6" fmla="*/ 1 w 796"/>
                  <a:gd name="T7" fmla="*/ 0 h 126"/>
                  <a:gd name="T8" fmla="*/ 2 w 796"/>
                  <a:gd name="T9" fmla="*/ 1 h 126"/>
                  <a:gd name="T10" fmla="*/ 0 60000 65536"/>
                  <a:gd name="T11" fmla="*/ 0 60000 65536"/>
                  <a:gd name="T12" fmla="*/ 0 60000 65536"/>
                  <a:gd name="T13" fmla="*/ 0 60000 65536"/>
                  <a:gd name="T14" fmla="*/ 0 60000 65536"/>
                  <a:gd name="T15" fmla="*/ 0 w 796"/>
                  <a:gd name="T16" fmla="*/ 0 h 126"/>
                  <a:gd name="T17" fmla="*/ 796 w 796"/>
                  <a:gd name="T18" fmla="*/ 126 h 126"/>
                </a:gdLst>
                <a:ahLst/>
                <a:cxnLst>
                  <a:cxn ang="T10">
                    <a:pos x="T0" y="T1"/>
                  </a:cxn>
                  <a:cxn ang="T11">
                    <a:pos x="T2" y="T3"/>
                  </a:cxn>
                  <a:cxn ang="T12">
                    <a:pos x="T4" y="T5"/>
                  </a:cxn>
                  <a:cxn ang="T13">
                    <a:pos x="T6" y="T7"/>
                  </a:cxn>
                  <a:cxn ang="T14">
                    <a:pos x="T8" y="T9"/>
                  </a:cxn>
                </a:cxnLst>
                <a:rect l="T15" t="T16" r="T17" b="T18"/>
                <a:pathLst>
                  <a:path w="796" h="126">
                    <a:moveTo>
                      <a:pt x="796" y="115"/>
                    </a:moveTo>
                    <a:lnTo>
                      <a:pt x="789" y="126"/>
                    </a:lnTo>
                    <a:lnTo>
                      <a:pt x="0" y="10"/>
                    </a:lnTo>
                    <a:lnTo>
                      <a:pt x="8" y="0"/>
                    </a:lnTo>
                    <a:lnTo>
                      <a:pt x="796" y="115"/>
                    </a:lnTo>
                    <a:close/>
                  </a:path>
                </a:pathLst>
              </a:custGeom>
              <a:solidFill>
                <a:srgbClr val="C7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59" name="Freeform 2312"/>
              <p:cNvSpPr>
                <a:spLocks/>
              </p:cNvSpPr>
              <p:nvPr/>
            </p:nvSpPr>
            <p:spPr bwMode="auto">
              <a:xfrm>
                <a:off x="2020" y="1415"/>
                <a:ext cx="395" cy="59"/>
              </a:xfrm>
              <a:custGeom>
                <a:avLst/>
                <a:gdLst>
                  <a:gd name="T0" fmla="*/ 2 w 789"/>
                  <a:gd name="T1" fmla="*/ 1 h 118"/>
                  <a:gd name="T2" fmla="*/ 2 w 789"/>
                  <a:gd name="T3" fmla="*/ 1 h 118"/>
                  <a:gd name="T4" fmla="*/ 0 w 789"/>
                  <a:gd name="T5" fmla="*/ 1 h 118"/>
                  <a:gd name="T6" fmla="*/ 1 w 789"/>
                  <a:gd name="T7" fmla="*/ 0 h 118"/>
                  <a:gd name="T8" fmla="*/ 2 w 789"/>
                  <a:gd name="T9" fmla="*/ 1 h 118"/>
                  <a:gd name="T10" fmla="*/ 0 60000 65536"/>
                  <a:gd name="T11" fmla="*/ 0 60000 65536"/>
                  <a:gd name="T12" fmla="*/ 0 60000 65536"/>
                  <a:gd name="T13" fmla="*/ 0 60000 65536"/>
                  <a:gd name="T14" fmla="*/ 0 60000 65536"/>
                  <a:gd name="T15" fmla="*/ 0 w 789"/>
                  <a:gd name="T16" fmla="*/ 0 h 118"/>
                  <a:gd name="T17" fmla="*/ 789 w 789"/>
                  <a:gd name="T18" fmla="*/ 118 h 118"/>
                </a:gdLst>
                <a:ahLst/>
                <a:cxnLst>
                  <a:cxn ang="T10">
                    <a:pos x="T0" y="T1"/>
                  </a:cxn>
                  <a:cxn ang="T11">
                    <a:pos x="T2" y="T3"/>
                  </a:cxn>
                  <a:cxn ang="T12">
                    <a:pos x="T4" y="T5"/>
                  </a:cxn>
                  <a:cxn ang="T13">
                    <a:pos x="T6" y="T7"/>
                  </a:cxn>
                  <a:cxn ang="T14">
                    <a:pos x="T8" y="T9"/>
                  </a:cxn>
                </a:cxnLst>
                <a:rect l="T15" t="T16" r="T17" b="T18"/>
                <a:pathLst>
                  <a:path w="789" h="118">
                    <a:moveTo>
                      <a:pt x="789" y="115"/>
                    </a:moveTo>
                    <a:lnTo>
                      <a:pt x="787" y="118"/>
                    </a:lnTo>
                    <a:lnTo>
                      <a:pt x="0" y="2"/>
                    </a:lnTo>
                    <a:lnTo>
                      <a:pt x="1" y="0"/>
                    </a:lnTo>
                    <a:lnTo>
                      <a:pt x="789" y="115"/>
                    </a:lnTo>
                    <a:close/>
                  </a:path>
                </a:pathLst>
              </a:custGeom>
              <a:solidFill>
                <a:srgbClr val="C7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60" name="Freeform 2313"/>
              <p:cNvSpPr>
                <a:spLocks/>
              </p:cNvSpPr>
              <p:nvPr/>
            </p:nvSpPr>
            <p:spPr bwMode="auto">
              <a:xfrm>
                <a:off x="2019" y="1415"/>
                <a:ext cx="395" cy="59"/>
              </a:xfrm>
              <a:custGeom>
                <a:avLst/>
                <a:gdLst>
                  <a:gd name="T0" fmla="*/ 2 w 789"/>
                  <a:gd name="T1" fmla="*/ 1 h 118"/>
                  <a:gd name="T2" fmla="*/ 2 w 789"/>
                  <a:gd name="T3" fmla="*/ 1 h 118"/>
                  <a:gd name="T4" fmla="*/ 0 w 789"/>
                  <a:gd name="T5" fmla="*/ 1 h 118"/>
                  <a:gd name="T6" fmla="*/ 1 w 789"/>
                  <a:gd name="T7" fmla="*/ 0 h 118"/>
                  <a:gd name="T8" fmla="*/ 2 w 789"/>
                  <a:gd name="T9" fmla="*/ 1 h 118"/>
                  <a:gd name="T10" fmla="*/ 0 60000 65536"/>
                  <a:gd name="T11" fmla="*/ 0 60000 65536"/>
                  <a:gd name="T12" fmla="*/ 0 60000 65536"/>
                  <a:gd name="T13" fmla="*/ 0 60000 65536"/>
                  <a:gd name="T14" fmla="*/ 0 60000 65536"/>
                  <a:gd name="T15" fmla="*/ 0 w 789"/>
                  <a:gd name="T16" fmla="*/ 0 h 118"/>
                  <a:gd name="T17" fmla="*/ 789 w 789"/>
                  <a:gd name="T18" fmla="*/ 118 h 118"/>
                </a:gdLst>
                <a:ahLst/>
                <a:cxnLst>
                  <a:cxn ang="T10">
                    <a:pos x="T0" y="T1"/>
                  </a:cxn>
                  <a:cxn ang="T11">
                    <a:pos x="T2" y="T3"/>
                  </a:cxn>
                  <a:cxn ang="T12">
                    <a:pos x="T4" y="T5"/>
                  </a:cxn>
                  <a:cxn ang="T13">
                    <a:pos x="T6" y="T7"/>
                  </a:cxn>
                  <a:cxn ang="T14">
                    <a:pos x="T8" y="T9"/>
                  </a:cxn>
                </a:cxnLst>
                <a:rect l="T15" t="T16" r="T17" b="T18"/>
                <a:pathLst>
                  <a:path w="789" h="118">
                    <a:moveTo>
                      <a:pt x="789" y="116"/>
                    </a:moveTo>
                    <a:lnTo>
                      <a:pt x="788" y="118"/>
                    </a:lnTo>
                    <a:lnTo>
                      <a:pt x="0" y="2"/>
                    </a:lnTo>
                    <a:lnTo>
                      <a:pt x="2" y="0"/>
                    </a:lnTo>
                    <a:lnTo>
                      <a:pt x="789" y="116"/>
                    </a:lnTo>
                    <a:close/>
                  </a:path>
                </a:pathLst>
              </a:custGeom>
              <a:solidFill>
                <a:srgbClr val="C8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61" name="Freeform 2314"/>
              <p:cNvSpPr>
                <a:spLocks/>
              </p:cNvSpPr>
              <p:nvPr/>
            </p:nvSpPr>
            <p:spPr bwMode="auto">
              <a:xfrm>
                <a:off x="2018" y="1416"/>
                <a:ext cx="395" cy="60"/>
              </a:xfrm>
              <a:custGeom>
                <a:avLst/>
                <a:gdLst>
                  <a:gd name="T0" fmla="*/ 2 w 790"/>
                  <a:gd name="T1" fmla="*/ 1 h 119"/>
                  <a:gd name="T2" fmla="*/ 2 w 790"/>
                  <a:gd name="T3" fmla="*/ 1 h 119"/>
                  <a:gd name="T4" fmla="*/ 0 w 790"/>
                  <a:gd name="T5" fmla="*/ 1 h 119"/>
                  <a:gd name="T6" fmla="*/ 1 w 790"/>
                  <a:gd name="T7" fmla="*/ 0 h 119"/>
                  <a:gd name="T8" fmla="*/ 2 w 790"/>
                  <a:gd name="T9" fmla="*/ 1 h 119"/>
                  <a:gd name="T10" fmla="*/ 0 60000 65536"/>
                  <a:gd name="T11" fmla="*/ 0 60000 65536"/>
                  <a:gd name="T12" fmla="*/ 0 60000 65536"/>
                  <a:gd name="T13" fmla="*/ 0 60000 65536"/>
                  <a:gd name="T14" fmla="*/ 0 60000 65536"/>
                  <a:gd name="T15" fmla="*/ 0 w 790"/>
                  <a:gd name="T16" fmla="*/ 0 h 119"/>
                  <a:gd name="T17" fmla="*/ 790 w 790"/>
                  <a:gd name="T18" fmla="*/ 119 h 119"/>
                </a:gdLst>
                <a:ahLst/>
                <a:cxnLst>
                  <a:cxn ang="T10">
                    <a:pos x="T0" y="T1"/>
                  </a:cxn>
                  <a:cxn ang="T11">
                    <a:pos x="T2" y="T3"/>
                  </a:cxn>
                  <a:cxn ang="T12">
                    <a:pos x="T4" y="T5"/>
                  </a:cxn>
                  <a:cxn ang="T13">
                    <a:pos x="T6" y="T7"/>
                  </a:cxn>
                  <a:cxn ang="T14">
                    <a:pos x="T8" y="T9"/>
                  </a:cxn>
                </a:cxnLst>
                <a:rect l="T15" t="T16" r="T17" b="T18"/>
                <a:pathLst>
                  <a:path w="790" h="119">
                    <a:moveTo>
                      <a:pt x="790" y="116"/>
                    </a:moveTo>
                    <a:lnTo>
                      <a:pt x="788" y="119"/>
                    </a:lnTo>
                    <a:lnTo>
                      <a:pt x="0" y="3"/>
                    </a:lnTo>
                    <a:lnTo>
                      <a:pt x="2" y="0"/>
                    </a:lnTo>
                    <a:lnTo>
                      <a:pt x="790" y="116"/>
                    </a:lnTo>
                    <a:close/>
                  </a:path>
                </a:pathLst>
              </a:custGeom>
              <a:solidFill>
                <a:srgbClr val="CA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62" name="Freeform 2315"/>
              <p:cNvSpPr>
                <a:spLocks/>
              </p:cNvSpPr>
              <p:nvPr/>
            </p:nvSpPr>
            <p:spPr bwMode="auto">
              <a:xfrm>
                <a:off x="2017" y="1418"/>
                <a:ext cx="395" cy="59"/>
              </a:xfrm>
              <a:custGeom>
                <a:avLst/>
                <a:gdLst>
                  <a:gd name="T0" fmla="*/ 2 w 789"/>
                  <a:gd name="T1" fmla="*/ 1 h 118"/>
                  <a:gd name="T2" fmla="*/ 2 w 789"/>
                  <a:gd name="T3" fmla="*/ 1 h 118"/>
                  <a:gd name="T4" fmla="*/ 0 w 789"/>
                  <a:gd name="T5" fmla="*/ 1 h 118"/>
                  <a:gd name="T6" fmla="*/ 1 w 789"/>
                  <a:gd name="T7" fmla="*/ 0 h 118"/>
                  <a:gd name="T8" fmla="*/ 2 w 789"/>
                  <a:gd name="T9" fmla="*/ 1 h 118"/>
                  <a:gd name="T10" fmla="*/ 0 60000 65536"/>
                  <a:gd name="T11" fmla="*/ 0 60000 65536"/>
                  <a:gd name="T12" fmla="*/ 0 60000 65536"/>
                  <a:gd name="T13" fmla="*/ 0 60000 65536"/>
                  <a:gd name="T14" fmla="*/ 0 60000 65536"/>
                  <a:gd name="T15" fmla="*/ 0 w 789"/>
                  <a:gd name="T16" fmla="*/ 0 h 118"/>
                  <a:gd name="T17" fmla="*/ 789 w 789"/>
                  <a:gd name="T18" fmla="*/ 118 h 118"/>
                </a:gdLst>
                <a:ahLst/>
                <a:cxnLst>
                  <a:cxn ang="T10">
                    <a:pos x="T0" y="T1"/>
                  </a:cxn>
                  <a:cxn ang="T11">
                    <a:pos x="T2" y="T3"/>
                  </a:cxn>
                  <a:cxn ang="T12">
                    <a:pos x="T4" y="T5"/>
                  </a:cxn>
                  <a:cxn ang="T13">
                    <a:pos x="T6" y="T7"/>
                  </a:cxn>
                  <a:cxn ang="T14">
                    <a:pos x="T8" y="T9"/>
                  </a:cxn>
                </a:cxnLst>
                <a:rect l="T15" t="T16" r="T17" b="T18"/>
                <a:pathLst>
                  <a:path w="789" h="118">
                    <a:moveTo>
                      <a:pt x="789" y="116"/>
                    </a:moveTo>
                    <a:lnTo>
                      <a:pt x="787" y="118"/>
                    </a:lnTo>
                    <a:lnTo>
                      <a:pt x="0" y="2"/>
                    </a:lnTo>
                    <a:lnTo>
                      <a:pt x="1" y="0"/>
                    </a:lnTo>
                    <a:lnTo>
                      <a:pt x="789" y="116"/>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63" name="Freeform 2316"/>
              <p:cNvSpPr>
                <a:spLocks/>
              </p:cNvSpPr>
              <p:nvPr/>
            </p:nvSpPr>
            <p:spPr bwMode="auto">
              <a:xfrm>
                <a:off x="2017" y="1419"/>
                <a:ext cx="394" cy="59"/>
              </a:xfrm>
              <a:custGeom>
                <a:avLst/>
                <a:gdLst>
                  <a:gd name="T0" fmla="*/ 1 w 789"/>
                  <a:gd name="T1" fmla="*/ 1 h 117"/>
                  <a:gd name="T2" fmla="*/ 1 w 789"/>
                  <a:gd name="T3" fmla="*/ 1 h 117"/>
                  <a:gd name="T4" fmla="*/ 0 w 789"/>
                  <a:gd name="T5" fmla="*/ 1 h 117"/>
                  <a:gd name="T6" fmla="*/ 0 w 789"/>
                  <a:gd name="T7" fmla="*/ 0 h 117"/>
                  <a:gd name="T8" fmla="*/ 1 w 789"/>
                  <a:gd name="T9" fmla="*/ 1 h 117"/>
                  <a:gd name="T10" fmla="*/ 0 60000 65536"/>
                  <a:gd name="T11" fmla="*/ 0 60000 65536"/>
                  <a:gd name="T12" fmla="*/ 0 60000 65536"/>
                  <a:gd name="T13" fmla="*/ 0 60000 65536"/>
                  <a:gd name="T14" fmla="*/ 0 60000 65536"/>
                  <a:gd name="T15" fmla="*/ 0 w 789"/>
                  <a:gd name="T16" fmla="*/ 0 h 117"/>
                  <a:gd name="T17" fmla="*/ 789 w 789"/>
                  <a:gd name="T18" fmla="*/ 117 h 117"/>
                </a:gdLst>
                <a:ahLst/>
                <a:cxnLst>
                  <a:cxn ang="T10">
                    <a:pos x="T0" y="T1"/>
                  </a:cxn>
                  <a:cxn ang="T11">
                    <a:pos x="T2" y="T3"/>
                  </a:cxn>
                  <a:cxn ang="T12">
                    <a:pos x="T4" y="T5"/>
                  </a:cxn>
                  <a:cxn ang="T13">
                    <a:pos x="T6" y="T7"/>
                  </a:cxn>
                  <a:cxn ang="T14">
                    <a:pos x="T8" y="T9"/>
                  </a:cxn>
                </a:cxnLst>
                <a:rect l="T15" t="T16" r="T17" b="T18"/>
                <a:pathLst>
                  <a:path w="789" h="117">
                    <a:moveTo>
                      <a:pt x="789" y="116"/>
                    </a:moveTo>
                    <a:lnTo>
                      <a:pt x="789" y="117"/>
                    </a:lnTo>
                    <a:lnTo>
                      <a:pt x="0" y="1"/>
                    </a:lnTo>
                    <a:lnTo>
                      <a:pt x="2" y="0"/>
                    </a:lnTo>
                    <a:lnTo>
                      <a:pt x="789" y="116"/>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64" name="Freeform 2317"/>
              <p:cNvSpPr>
                <a:spLocks/>
              </p:cNvSpPr>
              <p:nvPr/>
            </p:nvSpPr>
            <p:spPr bwMode="auto">
              <a:xfrm>
                <a:off x="2014" y="1420"/>
                <a:ext cx="397" cy="64"/>
              </a:xfrm>
              <a:custGeom>
                <a:avLst/>
                <a:gdLst>
                  <a:gd name="T0" fmla="*/ 2 w 794"/>
                  <a:gd name="T1" fmla="*/ 0 h 130"/>
                  <a:gd name="T2" fmla="*/ 2 w 794"/>
                  <a:gd name="T3" fmla="*/ 0 h 130"/>
                  <a:gd name="T4" fmla="*/ 0 w 794"/>
                  <a:gd name="T5" fmla="*/ 0 h 130"/>
                  <a:gd name="T6" fmla="*/ 1 w 794"/>
                  <a:gd name="T7" fmla="*/ 0 h 130"/>
                  <a:gd name="T8" fmla="*/ 2 w 794"/>
                  <a:gd name="T9" fmla="*/ 0 h 130"/>
                  <a:gd name="T10" fmla="*/ 0 60000 65536"/>
                  <a:gd name="T11" fmla="*/ 0 60000 65536"/>
                  <a:gd name="T12" fmla="*/ 0 60000 65536"/>
                  <a:gd name="T13" fmla="*/ 0 60000 65536"/>
                  <a:gd name="T14" fmla="*/ 0 60000 65536"/>
                  <a:gd name="T15" fmla="*/ 0 w 794"/>
                  <a:gd name="T16" fmla="*/ 0 h 130"/>
                  <a:gd name="T17" fmla="*/ 794 w 794"/>
                  <a:gd name="T18" fmla="*/ 130 h 130"/>
                </a:gdLst>
                <a:ahLst/>
                <a:cxnLst>
                  <a:cxn ang="T10">
                    <a:pos x="T0" y="T1"/>
                  </a:cxn>
                  <a:cxn ang="T11">
                    <a:pos x="T2" y="T3"/>
                  </a:cxn>
                  <a:cxn ang="T12">
                    <a:pos x="T4" y="T5"/>
                  </a:cxn>
                  <a:cxn ang="T13">
                    <a:pos x="T6" y="T7"/>
                  </a:cxn>
                  <a:cxn ang="T14">
                    <a:pos x="T8" y="T9"/>
                  </a:cxn>
                </a:cxnLst>
                <a:rect l="T15" t="T16" r="T17" b="T18"/>
                <a:pathLst>
                  <a:path w="794" h="130">
                    <a:moveTo>
                      <a:pt x="794" y="116"/>
                    </a:moveTo>
                    <a:lnTo>
                      <a:pt x="788" y="130"/>
                    </a:lnTo>
                    <a:lnTo>
                      <a:pt x="0" y="12"/>
                    </a:lnTo>
                    <a:lnTo>
                      <a:pt x="5" y="0"/>
                    </a:lnTo>
                    <a:lnTo>
                      <a:pt x="794" y="116"/>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65" name="Freeform 2318"/>
              <p:cNvSpPr>
                <a:spLocks/>
              </p:cNvSpPr>
              <p:nvPr/>
            </p:nvSpPr>
            <p:spPr bwMode="auto">
              <a:xfrm>
                <a:off x="2017" y="1420"/>
                <a:ext cx="394" cy="59"/>
              </a:xfrm>
              <a:custGeom>
                <a:avLst/>
                <a:gdLst>
                  <a:gd name="T0" fmla="*/ 1 w 789"/>
                  <a:gd name="T1" fmla="*/ 0 h 120"/>
                  <a:gd name="T2" fmla="*/ 1 w 789"/>
                  <a:gd name="T3" fmla="*/ 0 h 120"/>
                  <a:gd name="T4" fmla="*/ 0 w 789"/>
                  <a:gd name="T5" fmla="*/ 0 h 120"/>
                  <a:gd name="T6" fmla="*/ 0 w 789"/>
                  <a:gd name="T7" fmla="*/ 0 h 120"/>
                  <a:gd name="T8" fmla="*/ 1 w 789"/>
                  <a:gd name="T9" fmla="*/ 0 h 120"/>
                  <a:gd name="T10" fmla="*/ 0 60000 65536"/>
                  <a:gd name="T11" fmla="*/ 0 60000 65536"/>
                  <a:gd name="T12" fmla="*/ 0 60000 65536"/>
                  <a:gd name="T13" fmla="*/ 0 60000 65536"/>
                  <a:gd name="T14" fmla="*/ 0 60000 65536"/>
                  <a:gd name="T15" fmla="*/ 0 w 789"/>
                  <a:gd name="T16" fmla="*/ 0 h 120"/>
                  <a:gd name="T17" fmla="*/ 789 w 789"/>
                  <a:gd name="T18" fmla="*/ 120 h 120"/>
                </a:gdLst>
                <a:ahLst/>
                <a:cxnLst>
                  <a:cxn ang="T10">
                    <a:pos x="T0" y="T1"/>
                  </a:cxn>
                  <a:cxn ang="T11">
                    <a:pos x="T2" y="T3"/>
                  </a:cxn>
                  <a:cxn ang="T12">
                    <a:pos x="T4" y="T5"/>
                  </a:cxn>
                  <a:cxn ang="T13">
                    <a:pos x="T6" y="T7"/>
                  </a:cxn>
                  <a:cxn ang="T14">
                    <a:pos x="T8" y="T9"/>
                  </a:cxn>
                </a:cxnLst>
                <a:rect l="T15" t="T16" r="T17" b="T18"/>
                <a:pathLst>
                  <a:path w="789" h="120">
                    <a:moveTo>
                      <a:pt x="789" y="116"/>
                    </a:moveTo>
                    <a:lnTo>
                      <a:pt x="788" y="120"/>
                    </a:lnTo>
                    <a:lnTo>
                      <a:pt x="0" y="3"/>
                    </a:lnTo>
                    <a:lnTo>
                      <a:pt x="0" y="0"/>
                    </a:lnTo>
                    <a:lnTo>
                      <a:pt x="789" y="116"/>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66" name="Freeform 2319"/>
              <p:cNvSpPr>
                <a:spLocks/>
              </p:cNvSpPr>
              <p:nvPr/>
            </p:nvSpPr>
            <p:spPr bwMode="auto">
              <a:xfrm>
                <a:off x="2016" y="1421"/>
                <a:ext cx="394" cy="59"/>
              </a:xfrm>
              <a:custGeom>
                <a:avLst/>
                <a:gdLst>
                  <a:gd name="T0" fmla="*/ 1 w 790"/>
                  <a:gd name="T1" fmla="*/ 1 h 118"/>
                  <a:gd name="T2" fmla="*/ 1 w 790"/>
                  <a:gd name="T3" fmla="*/ 1 h 118"/>
                  <a:gd name="T4" fmla="*/ 0 w 790"/>
                  <a:gd name="T5" fmla="*/ 1 h 118"/>
                  <a:gd name="T6" fmla="*/ 0 w 790"/>
                  <a:gd name="T7" fmla="*/ 0 h 118"/>
                  <a:gd name="T8" fmla="*/ 1 w 790"/>
                  <a:gd name="T9" fmla="*/ 1 h 118"/>
                  <a:gd name="T10" fmla="*/ 0 60000 65536"/>
                  <a:gd name="T11" fmla="*/ 0 60000 65536"/>
                  <a:gd name="T12" fmla="*/ 0 60000 65536"/>
                  <a:gd name="T13" fmla="*/ 0 60000 65536"/>
                  <a:gd name="T14" fmla="*/ 0 60000 65536"/>
                  <a:gd name="T15" fmla="*/ 0 w 790"/>
                  <a:gd name="T16" fmla="*/ 0 h 118"/>
                  <a:gd name="T17" fmla="*/ 790 w 790"/>
                  <a:gd name="T18" fmla="*/ 118 h 118"/>
                </a:gdLst>
                <a:ahLst/>
                <a:cxnLst>
                  <a:cxn ang="T10">
                    <a:pos x="T0" y="T1"/>
                  </a:cxn>
                  <a:cxn ang="T11">
                    <a:pos x="T2" y="T3"/>
                  </a:cxn>
                  <a:cxn ang="T12">
                    <a:pos x="T4" y="T5"/>
                  </a:cxn>
                  <a:cxn ang="T13">
                    <a:pos x="T6" y="T7"/>
                  </a:cxn>
                  <a:cxn ang="T14">
                    <a:pos x="T8" y="T9"/>
                  </a:cxn>
                </a:cxnLst>
                <a:rect l="T15" t="T16" r="T17" b="T18"/>
                <a:pathLst>
                  <a:path w="790" h="118">
                    <a:moveTo>
                      <a:pt x="790" y="117"/>
                    </a:moveTo>
                    <a:lnTo>
                      <a:pt x="788" y="118"/>
                    </a:lnTo>
                    <a:lnTo>
                      <a:pt x="0" y="2"/>
                    </a:lnTo>
                    <a:lnTo>
                      <a:pt x="2" y="0"/>
                    </a:lnTo>
                    <a:lnTo>
                      <a:pt x="790" y="117"/>
                    </a:lnTo>
                    <a:close/>
                  </a:path>
                </a:pathLst>
              </a:custGeom>
              <a:solidFill>
                <a:srgbClr val="D0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67" name="Freeform 2320"/>
              <p:cNvSpPr>
                <a:spLocks/>
              </p:cNvSpPr>
              <p:nvPr/>
            </p:nvSpPr>
            <p:spPr bwMode="auto">
              <a:xfrm>
                <a:off x="2015" y="1422"/>
                <a:ext cx="395" cy="60"/>
              </a:xfrm>
              <a:custGeom>
                <a:avLst/>
                <a:gdLst>
                  <a:gd name="T0" fmla="*/ 2 w 789"/>
                  <a:gd name="T1" fmla="*/ 1 h 120"/>
                  <a:gd name="T2" fmla="*/ 2 w 789"/>
                  <a:gd name="T3" fmla="*/ 1 h 120"/>
                  <a:gd name="T4" fmla="*/ 0 w 789"/>
                  <a:gd name="T5" fmla="*/ 1 h 120"/>
                  <a:gd name="T6" fmla="*/ 1 w 789"/>
                  <a:gd name="T7" fmla="*/ 0 h 120"/>
                  <a:gd name="T8" fmla="*/ 2 w 789"/>
                  <a:gd name="T9" fmla="*/ 1 h 120"/>
                  <a:gd name="T10" fmla="*/ 0 60000 65536"/>
                  <a:gd name="T11" fmla="*/ 0 60000 65536"/>
                  <a:gd name="T12" fmla="*/ 0 60000 65536"/>
                  <a:gd name="T13" fmla="*/ 0 60000 65536"/>
                  <a:gd name="T14" fmla="*/ 0 60000 65536"/>
                  <a:gd name="T15" fmla="*/ 0 w 789"/>
                  <a:gd name="T16" fmla="*/ 0 h 120"/>
                  <a:gd name="T17" fmla="*/ 789 w 789"/>
                  <a:gd name="T18" fmla="*/ 120 h 120"/>
                </a:gdLst>
                <a:ahLst/>
                <a:cxnLst>
                  <a:cxn ang="T10">
                    <a:pos x="T0" y="T1"/>
                  </a:cxn>
                  <a:cxn ang="T11">
                    <a:pos x="T2" y="T3"/>
                  </a:cxn>
                  <a:cxn ang="T12">
                    <a:pos x="T4" y="T5"/>
                  </a:cxn>
                  <a:cxn ang="T13">
                    <a:pos x="T6" y="T7"/>
                  </a:cxn>
                  <a:cxn ang="T14">
                    <a:pos x="T8" y="T9"/>
                  </a:cxn>
                </a:cxnLst>
                <a:rect l="T15" t="T16" r="T17" b="T18"/>
                <a:pathLst>
                  <a:path w="789" h="120">
                    <a:moveTo>
                      <a:pt x="789" y="116"/>
                    </a:moveTo>
                    <a:lnTo>
                      <a:pt x="787" y="120"/>
                    </a:lnTo>
                    <a:lnTo>
                      <a:pt x="0" y="2"/>
                    </a:lnTo>
                    <a:lnTo>
                      <a:pt x="1" y="0"/>
                    </a:lnTo>
                    <a:lnTo>
                      <a:pt x="789" y="116"/>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68" name="Freeform 2321"/>
              <p:cNvSpPr>
                <a:spLocks/>
              </p:cNvSpPr>
              <p:nvPr/>
            </p:nvSpPr>
            <p:spPr bwMode="auto">
              <a:xfrm>
                <a:off x="2015" y="1423"/>
                <a:ext cx="394" cy="60"/>
              </a:xfrm>
              <a:custGeom>
                <a:avLst/>
                <a:gdLst>
                  <a:gd name="T0" fmla="*/ 2 w 787"/>
                  <a:gd name="T1" fmla="*/ 1 h 119"/>
                  <a:gd name="T2" fmla="*/ 2 w 787"/>
                  <a:gd name="T3" fmla="*/ 1 h 119"/>
                  <a:gd name="T4" fmla="*/ 0 w 787"/>
                  <a:gd name="T5" fmla="*/ 1 h 119"/>
                  <a:gd name="T6" fmla="*/ 0 w 787"/>
                  <a:gd name="T7" fmla="*/ 0 h 119"/>
                  <a:gd name="T8" fmla="*/ 2 w 787"/>
                  <a:gd name="T9" fmla="*/ 1 h 119"/>
                  <a:gd name="T10" fmla="*/ 0 60000 65536"/>
                  <a:gd name="T11" fmla="*/ 0 60000 65536"/>
                  <a:gd name="T12" fmla="*/ 0 60000 65536"/>
                  <a:gd name="T13" fmla="*/ 0 60000 65536"/>
                  <a:gd name="T14" fmla="*/ 0 60000 65536"/>
                  <a:gd name="T15" fmla="*/ 0 w 787"/>
                  <a:gd name="T16" fmla="*/ 0 h 119"/>
                  <a:gd name="T17" fmla="*/ 787 w 787"/>
                  <a:gd name="T18" fmla="*/ 119 h 119"/>
                </a:gdLst>
                <a:ahLst/>
                <a:cxnLst>
                  <a:cxn ang="T10">
                    <a:pos x="T0" y="T1"/>
                  </a:cxn>
                  <a:cxn ang="T11">
                    <a:pos x="T2" y="T3"/>
                  </a:cxn>
                  <a:cxn ang="T12">
                    <a:pos x="T4" y="T5"/>
                  </a:cxn>
                  <a:cxn ang="T13">
                    <a:pos x="T6" y="T7"/>
                  </a:cxn>
                  <a:cxn ang="T14">
                    <a:pos x="T8" y="T9"/>
                  </a:cxn>
                </a:cxnLst>
                <a:rect l="T15" t="T16" r="T17" b="T18"/>
                <a:pathLst>
                  <a:path w="787" h="119">
                    <a:moveTo>
                      <a:pt x="787" y="118"/>
                    </a:moveTo>
                    <a:lnTo>
                      <a:pt x="787" y="119"/>
                    </a:lnTo>
                    <a:lnTo>
                      <a:pt x="0" y="3"/>
                    </a:lnTo>
                    <a:lnTo>
                      <a:pt x="0" y="0"/>
                    </a:lnTo>
                    <a:lnTo>
                      <a:pt x="787" y="118"/>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69" name="Freeform 2322"/>
              <p:cNvSpPr>
                <a:spLocks/>
              </p:cNvSpPr>
              <p:nvPr/>
            </p:nvSpPr>
            <p:spPr bwMode="auto">
              <a:xfrm>
                <a:off x="2014" y="1425"/>
                <a:ext cx="395" cy="59"/>
              </a:xfrm>
              <a:custGeom>
                <a:avLst/>
                <a:gdLst>
                  <a:gd name="T0" fmla="*/ 2 w 789"/>
                  <a:gd name="T1" fmla="*/ 0 h 120"/>
                  <a:gd name="T2" fmla="*/ 2 w 789"/>
                  <a:gd name="T3" fmla="*/ 0 h 120"/>
                  <a:gd name="T4" fmla="*/ 0 w 789"/>
                  <a:gd name="T5" fmla="*/ 0 h 120"/>
                  <a:gd name="T6" fmla="*/ 1 w 789"/>
                  <a:gd name="T7" fmla="*/ 0 h 120"/>
                  <a:gd name="T8" fmla="*/ 2 w 789"/>
                  <a:gd name="T9" fmla="*/ 0 h 120"/>
                  <a:gd name="T10" fmla="*/ 0 60000 65536"/>
                  <a:gd name="T11" fmla="*/ 0 60000 65536"/>
                  <a:gd name="T12" fmla="*/ 0 60000 65536"/>
                  <a:gd name="T13" fmla="*/ 0 60000 65536"/>
                  <a:gd name="T14" fmla="*/ 0 60000 65536"/>
                  <a:gd name="T15" fmla="*/ 0 w 789"/>
                  <a:gd name="T16" fmla="*/ 0 h 120"/>
                  <a:gd name="T17" fmla="*/ 789 w 789"/>
                  <a:gd name="T18" fmla="*/ 120 h 120"/>
                </a:gdLst>
                <a:ahLst/>
                <a:cxnLst>
                  <a:cxn ang="T10">
                    <a:pos x="T0" y="T1"/>
                  </a:cxn>
                  <a:cxn ang="T11">
                    <a:pos x="T2" y="T3"/>
                  </a:cxn>
                  <a:cxn ang="T12">
                    <a:pos x="T4" y="T5"/>
                  </a:cxn>
                  <a:cxn ang="T13">
                    <a:pos x="T6" y="T7"/>
                  </a:cxn>
                  <a:cxn ang="T14">
                    <a:pos x="T8" y="T9"/>
                  </a:cxn>
                </a:cxnLst>
                <a:rect l="T15" t="T16" r="T17" b="T18"/>
                <a:pathLst>
                  <a:path w="789" h="120">
                    <a:moveTo>
                      <a:pt x="789" y="116"/>
                    </a:moveTo>
                    <a:lnTo>
                      <a:pt x="788" y="120"/>
                    </a:lnTo>
                    <a:lnTo>
                      <a:pt x="0" y="2"/>
                    </a:lnTo>
                    <a:lnTo>
                      <a:pt x="2" y="0"/>
                    </a:lnTo>
                    <a:lnTo>
                      <a:pt x="789" y="116"/>
                    </a:lnTo>
                    <a:close/>
                  </a:path>
                </a:pathLst>
              </a:custGeom>
              <a:solidFill>
                <a:srgbClr val="D4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70" name="Freeform 2323"/>
              <p:cNvSpPr>
                <a:spLocks/>
              </p:cNvSpPr>
              <p:nvPr/>
            </p:nvSpPr>
            <p:spPr bwMode="auto">
              <a:xfrm>
                <a:off x="2012" y="1425"/>
                <a:ext cx="396" cy="66"/>
              </a:xfrm>
              <a:custGeom>
                <a:avLst/>
                <a:gdLst>
                  <a:gd name="T0" fmla="*/ 1 w 793"/>
                  <a:gd name="T1" fmla="*/ 1 h 131"/>
                  <a:gd name="T2" fmla="*/ 1 w 793"/>
                  <a:gd name="T3" fmla="*/ 1 h 131"/>
                  <a:gd name="T4" fmla="*/ 0 w 793"/>
                  <a:gd name="T5" fmla="*/ 1 h 131"/>
                  <a:gd name="T6" fmla="*/ 0 w 793"/>
                  <a:gd name="T7" fmla="*/ 0 h 131"/>
                  <a:gd name="T8" fmla="*/ 1 w 793"/>
                  <a:gd name="T9" fmla="*/ 1 h 131"/>
                  <a:gd name="T10" fmla="*/ 0 60000 65536"/>
                  <a:gd name="T11" fmla="*/ 0 60000 65536"/>
                  <a:gd name="T12" fmla="*/ 0 60000 65536"/>
                  <a:gd name="T13" fmla="*/ 0 60000 65536"/>
                  <a:gd name="T14" fmla="*/ 0 60000 65536"/>
                  <a:gd name="T15" fmla="*/ 0 w 793"/>
                  <a:gd name="T16" fmla="*/ 0 h 131"/>
                  <a:gd name="T17" fmla="*/ 793 w 793"/>
                  <a:gd name="T18" fmla="*/ 131 h 131"/>
                </a:gdLst>
                <a:ahLst/>
                <a:cxnLst>
                  <a:cxn ang="T10">
                    <a:pos x="T0" y="T1"/>
                  </a:cxn>
                  <a:cxn ang="T11">
                    <a:pos x="T2" y="T3"/>
                  </a:cxn>
                  <a:cxn ang="T12">
                    <a:pos x="T4" y="T5"/>
                  </a:cxn>
                  <a:cxn ang="T13">
                    <a:pos x="T6" y="T7"/>
                  </a:cxn>
                  <a:cxn ang="T14">
                    <a:pos x="T8" y="T9"/>
                  </a:cxn>
                </a:cxnLst>
                <a:rect l="T15" t="T16" r="T17" b="T18"/>
                <a:pathLst>
                  <a:path w="793" h="131">
                    <a:moveTo>
                      <a:pt x="793" y="118"/>
                    </a:moveTo>
                    <a:lnTo>
                      <a:pt x="788" y="131"/>
                    </a:lnTo>
                    <a:lnTo>
                      <a:pt x="0" y="11"/>
                    </a:lnTo>
                    <a:lnTo>
                      <a:pt x="5" y="0"/>
                    </a:lnTo>
                    <a:lnTo>
                      <a:pt x="793" y="118"/>
                    </a:lnTo>
                    <a:close/>
                  </a:path>
                </a:pathLst>
              </a:custGeom>
              <a:solidFill>
                <a:srgbClr val="D6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71" name="Freeform 2324"/>
              <p:cNvSpPr>
                <a:spLocks/>
              </p:cNvSpPr>
              <p:nvPr/>
            </p:nvSpPr>
            <p:spPr bwMode="auto">
              <a:xfrm>
                <a:off x="2013" y="1425"/>
                <a:ext cx="395" cy="60"/>
              </a:xfrm>
              <a:custGeom>
                <a:avLst/>
                <a:gdLst>
                  <a:gd name="T0" fmla="*/ 2 w 790"/>
                  <a:gd name="T1" fmla="*/ 1 h 119"/>
                  <a:gd name="T2" fmla="*/ 2 w 790"/>
                  <a:gd name="T3" fmla="*/ 1 h 119"/>
                  <a:gd name="T4" fmla="*/ 0 w 790"/>
                  <a:gd name="T5" fmla="*/ 1 h 119"/>
                  <a:gd name="T6" fmla="*/ 1 w 790"/>
                  <a:gd name="T7" fmla="*/ 0 h 119"/>
                  <a:gd name="T8" fmla="*/ 2 w 790"/>
                  <a:gd name="T9" fmla="*/ 1 h 119"/>
                  <a:gd name="T10" fmla="*/ 0 60000 65536"/>
                  <a:gd name="T11" fmla="*/ 0 60000 65536"/>
                  <a:gd name="T12" fmla="*/ 0 60000 65536"/>
                  <a:gd name="T13" fmla="*/ 0 60000 65536"/>
                  <a:gd name="T14" fmla="*/ 0 60000 65536"/>
                  <a:gd name="T15" fmla="*/ 0 w 790"/>
                  <a:gd name="T16" fmla="*/ 0 h 119"/>
                  <a:gd name="T17" fmla="*/ 790 w 790"/>
                  <a:gd name="T18" fmla="*/ 119 h 119"/>
                </a:gdLst>
                <a:ahLst/>
                <a:cxnLst>
                  <a:cxn ang="T10">
                    <a:pos x="T0" y="T1"/>
                  </a:cxn>
                  <a:cxn ang="T11">
                    <a:pos x="T2" y="T3"/>
                  </a:cxn>
                  <a:cxn ang="T12">
                    <a:pos x="T4" y="T5"/>
                  </a:cxn>
                  <a:cxn ang="T13">
                    <a:pos x="T6" y="T7"/>
                  </a:cxn>
                  <a:cxn ang="T14">
                    <a:pos x="T8" y="T9"/>
                  </a:cxn>
                </a:cxnLst>
                <a:rect l="T15" t="T16" r="T17" b="T18"/>
                <a:pathLst>
                  <a:path w="790" h="119">
                    <a:moveTo>
                      <a:pt x="790" y="118"/>
                    </a:moveTo>
                    <a:lnTo>
                      <a:pt x="788" y="119"/>
                    </a:lnTo>
                    <a:lnTo>
                      <a:pt x="0" y="1"/>
                    </a:lnTo>
                    <a:lnTo>
                      <a:pt x="2" y="0"/>
                    </a:lnTo>
                    <a:lnTo>
                      <a:pt x="790" y="118"/>
                    </a:lnTo>
                    <a:close/>
                  </a:path>
                </a:pathLst>
              </a:custGeom>
              <a:solidFill>
                <a:srgbClr val="D6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72" name="Freeform 2325"/>
              <p:cNvSpPr>
                <a:spLocks/>
              </p:cNvSpPr>
              <p:nvPr/>
            </p:nvSpPr>
            <p:spPr bwMode="auto">
              <a:xfrm>
                <a:off x="2013" y="1426"/>
                <a:ext cx="394" cy="61"/>
              </a:xfrm>
              <a:custGeom>
                <a:avLst/>
                <a:gdLst>
                  <a:gd name="T0" fmla="*/ 2 w 788"/>
                  <a:gd name="T1" fmla="*/ 1 h 122"/>
                  <a:gd name="T2" fmla="*/ 2 w 788"/>
                  <a:gd name="T3" fmla="*/ 1 h 122"/>
                  <a:gd name="T4" fmla="*/ 0 w 788"/>
                  <a:gd name="T5" fmla="*/ 1 h 122"/>
                  <a:gd name="T6" fmla="*/ 0 w 788"/>
                  <a:gd name="T7" fmla="*/ 0 h 122"/>
                  <a:gd name="T8" fmla="*/ 2 w 788"/>
                  <a:gd name="T9" fmla="*/ 1 h 122"/>
                  <a:gd name="T10" fmla="*/ 0 60000 65536"/>
                  <a:gd name="T11" fmla="*/ 0 60000 65536"/>
                  <a:gd name="T12" fmla="*/ 0 60000 65536"/>
                  <a:gd name="T13" fmla="*/ 0 60000 65536"/>
                  <a:gd name="T14" fmla="*/ 0 60000 65536"/>
                  <a:gd name="T15" fmla="*/ 0 w 788"/>
                  <a:gd name="T16" fmla="*/ 0 h 122"/>
                  <a:gd name="T17" fmla="*/ 788 w 788"/>
                  <a:gd name="T18" fmla="*/ 122 h 122"/>
                </a:gdLst>
                <a:ahLst/>
                <a:cxnLst>
                  <a:cxn ang="T10">
                    <a:pos x="T0" y="T1"/>
                  </a:cxn>
                  <a:cxn ang="T11">
                    <a:pos x="T2" y="T3"/>
                  </a:cxn>
                  <a:cxn ang="T12">
                    <a:pos x="T4" y="T5"/>
                  </a:cxn>
                  <a:cxn ang="T13">
                    <a:pos x="T6" y="T7"/>
                  </a:cxn>
                  <a:cxn ang="T14">
                    <a:pos x="T8" y="T9"/>
                  </a:cxn>
                </a:cxnLst>
                <a:rect l="T15" t="T16" r="T17" b="T18"/>
                <a:pathLst>
                  <a:path w="788" h="122">
                    <a:moveTo>
                      <a:pt x="788" y="118"/>
                    </a:moveTo>
                    <a:lnTo>
                      <a:pt x="788" y="122"/>
                    </a:lnTo>
                    <a:lnTo>
                      <a:pt x="0" y="4"/>
                    </a:lnTo>
                    <a:lnTo>
                      <a:pt x="0" y="0"/>
                    </a:lnTo>
                    <a:lnTo>
                      <a:pt x="788" y="118"/>
                    </a:lnTo>
                    <a:close/>
                  </a:path>
                </a:pathLst>
              </a:custGeom>
              <a:solidFill>
                <a:srgbClr val="D7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73" name="Freeform 2326"/>
              <p:cNvSpPr>
                <a:spLocks/>
              </p:cNvSpPr>
              <p:nvPr/>
            </p:nvSpPr>
            <p:spPr bwMode="auto">
              <a:xfrm>
                <a:off x="2012" y="1428"/>
                <a:ext cx="395" cy="61"/>
              </a:xfrm>
              <a:custGeom>
                <a:avLst/>
                <a:gdLst>
                  <a:gd name="T0" fmla="*/ 2 w 789"/>
                  <a:gd name="T1" fmla="*/ 1 h 121"/>
                  <a:gd name="T2" fmla="*/ 2 w 789"/>
                  <a:gd name="T3" fmla="*/ 1 h 121"/>
                  <a:gd name="T4" fmla="*/ 0 w 789"/>
                  <a:gd name="T5" fmla="*/ 1 h 121"/>
                  <a:gd name="T6" fmla="*/ 1 w 789"/>
                  <a:gd name="T7" fmla="*/ 0 h 121"/>
                  <a:gd name="T8" fmla="*/ 2 w 789"/>
                  <a:gd name="T9" fmla="*/ 1 h 121"/>
                  <a:gd name="T10" fmla="*/ 0 60000 65536"/>
                  <a:gd name="T11" fmla="*/ 0 60000 65536"/>
                  <a:gd name="T12" fmla="*/ 0 60000 65536"/>
                  <a:gd name="T13" fmla="*/ 0 60000 65536"/>
                  <a:gd name="T14" fmla="*/ 0 60000 65536"/>
                  <a:gd name="T15" fmla="*/ 0 w 789"/>
                  <a:gd name="T16" fmla="*/ 0 h 121"/>
                  <a:gd name="T17" fmla="*/ 789 w 789"/>
                  <a:gd name="T18" fmla="*/ 121 h 121"/>
                </a:gdLst>
                <a:ahLst/>
                <a:cxnLst>
                  <a:cxn ang="T10">
                    <a:pos x="T0" y="T1"/>
                  </a:cxn>
                  <a:cxn ang="T11">
                    <a:pos x="T2" y="T3"/>
                  </a:cxn>
                  <a:cxn ang="T12">
                    <a:pos x="T4" y="T5"/>
                  </a:cxn>
                  <a:cxn ang="T13">
                    <a:pos x="T6" y="T7"/>
                  </a:cxn>
                  <a:cxn ang="T14">
                    <a:pos x="T8" y="T9"/>
                  </a:cxn>
                </a:cxnLst>
                <a:rect l="T15" t="T16" r="T17" b="T18"/>
                <a:pathLst>
                  <a:path w="789" h="121">
                    <a:moveTo>
                      <a:pt x="789" y="118"/>
                    </a:moveTo>
                    <a:lnTo>
                      <a:pt x="787" y="121"/>
                    </a:lnTo>
                    <a:lnTo>
                      <a:pt x="0" y="1"/>
                    </a:lnTo>
                    <a:lnTo>
                      <a:pt x="1" y="0"/>
                    </a:lnTo>
                    <a:lnTo>
                      <a:pt x="789" y="118"/>
                    </a:lnTo>
                    <a:close/>
                  </a:path>
                </a:pathLst>
              </a:custGeom>
              <a:solidFill>
                <a:srgbClr val="D8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74" name="Freeform 2327"/>
              <p:cNvSpPr>
                <a:spLocks/>
              </p:cNvSpPr>
              <p:nvPr/>
            </p:nvSpPr>
            <p:spPr bwMode="auto">
              <a:xfrm>
                <a:off x="2012" y="1429"/>
                <a:ext cx="394" cy="60"/>
              </a:xfrm>
              <a:custGeom>
                <a:avLst/>
                <a:gdLst>
                  <a:gd name="T0" fmla="*/ 1 w 789"/>
                  <a:gd name="T1" fmla="*/ 0 h 122"/>
                  <a:gd name="T2" fmla="*/ 1 w 789"/>
                  <a:gd name="T3" fmla="*/ 0 h 122"/>
                  <a:gd name="T4" fmla="*/ 0 w 789"/>
                  <a:gd name="T5" fmla="*/ 0 h 122"/>
                  <a:gd name="T6" fmla="*/ 0 w 789"/>
                  <a:gd name="T7" fmla="*/ 0 h 122"/>
                  <a:gd name="T8" fmla="*/ 1 w 789"/>
                  <a:gd name="T9" fmla="*/ 0 h 122"/>
                  <a:gd name="T10" fmla="*/ 0 60000 65536"/>
                  <a:gd name="T11" fmla="*/ 0 60000 65536"/>
                  <a:gd name="T12" fmla="*/ 0 60000 65536"/>
                  <a:gd name="T13" fmla="*/ 0 60000 65536"/>
                  <a:gd name="T14" fmla="*/ 0 60000 65536"/>
                  <a:gd name="T15" fmla="*/ 0 w 789"/>
                  <a:gd name="T16" fmla="*/ 0 h 122"/>
                  <a:gd name="T17" fmla="*/ 789 w 789"/>
                  <a:gd name="T18" fmla="*/ 122 h 122"/>
                </a:gdLst>
                <a:ahLst/>
                <a:cxnLst>
                  <a:cxn ang="T10">
                    <a:pos x="T0" y="T1"/>
                  </a:cxn>
                  <a:cxn ang="T11">
                    <a:pos x="T2" y="T3"/>
                  </a:cxn>
                  <a:cxn ang="T12">
                    <a:pos x="T4" y="T5"/>
                  </a:cxn>
                  <a:cxn ang="T13">
                    <a:pos x="T6" y="T7"/>
                  </a:cxn>
                  <a:cxn ang="T14">
                    <a:pos x="T8" y="T9"/>
                  </a:cxn>
                </a:cxnLst>
                <a:rect l="T15" t="T16" r="T17" b="T18"/>
                <a:pathLst>
                  <a:path w="789" h="122">
                    <a:moveTo>
                      <a:pt x="789" y="120"/>
                    </a:moveTo>
                    <a:lnTo>
                      <a:pt x="788" y="122"/>
                    </a:lnTo>
                    <a:lnTo>
                      <a:pt x="0" y="4"/>
                    </a:lnTo>
                    <a:lnTo>
                      <a:pt x="2" y="0"/>
                    </a:lnTo>
                    <a:lnTo>
                      <a:pt x="789" y="120"/>
                    </a:lnTo>
                    <a:close/>
                  </a:path>
                </a:pathLst>
              </a:custGeom>
              <a:solidFill>
                <a:srgbClr val="D9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75" name="Freeform 2328"/>
              <p:cNvSpPr>
                <a:spLocks/>
              </p:cNvSpPr>
              <p:nvPr/>
            </p:nvSpPr>
            <p:spPr bwMode="auto">
              <a:xfrm>
                <a:off x="2012" y="1430"/>
                <a:ext cx="393" cy="61"/>
              </a:xfrm>
              <a:custGeom>
                <a:avLst/>
                <a:gdLst>
                  <a:gd name="T0" fmla="*/ 1 w 788"/>
                  <a:gd name="T1" fmla="*/ 1 h 121"/>
                  <a:gd name="T2" fmla="*/ 1 w 788"/>
                  <a:gd name="T3" fmla="*/ 1 h 121"/>
                  <a:gd name="T4" fmla="*/ 0 w 788"/>
                  <a:gd name="T5" fmla="*/ 1 h 121"/>
                  <a:gd name="T6" fmla="*/ 0 w 788"/>
                  <a:gd name="T7" fmla="*/ 0 h 121"/>
                  <a:gd name="T8" fmla="*/ 1 w 788"/>
                  <a:gd name="T9" fmla="*/ 1 h 121"/>
                  <a:gd name="T10" fmla="*/ 0 60000 65536"/>
                  <a:gd name="T11" fmla="*/ 0 60000 65536"/>
                  <a:gd name="T12" fmla="*/ 0 60000 65536"/>
                  <a:gd name="T13" fmla="*/ 0 60000 65536"/>
                  <a:gd name="T14" fmla="*/ 0 60000 65536"/>
                  <a:gd name="T15" fmla="*/ 0 w 788"/>
                  <a:gd name="T16" fmla="*/ 0 h 121"/>
                  <a:gd name="T17" fmla="*/ 788 w 788"/>
                  <a:gd name="T18" fmla="*/ 121 h 121"/>
                </a:gdLst>
                <a:ahLst/>
                <a:cxnLst>
                  <a:cxn ang="T10">
                    <a:pos x="T0" y="T1"/>
                  </a:cxn>
                  <a:cxn ang="T11">
                    <a:pos x="T2" y="T3"/>
                  </a:cxn>
                  <a:cxn ang="T12">
                    <a:pos x="T4" y="T5"/>
                  </a:cxn>
                  <a:cxn ang="T13">
                    <a:pos x="T6" y="T7"/>
                  </a:cxn>
                  <a:cxn ang="T14">
                    <a:pos x="T8" y="T9"/>
                  </a:cxn>
                </a:cxnLst>
                <a:rect l="T15" t="T16" r="T17" b="T18"/>
                <a:pathLst>
                  <a:path w="788" h="121">
                    <a:moveTo>
                      <a:pt x="788" y="118"/>
                    </a:moveTo>
                    <a:lnTo>
                      <a:pt x="788" y="121"/>
                    </a:lnTo>
                    <a:lnTo>
                      <a:pt x="0" y="1"/>
                    </a:lnTo>
                    <a:lnTo>
                      <a:pt x="0" y="0"/>
                    </a:lnTo>
                    <a:lnTo>
                      <a:pt x="788" y="118"/>
                    </a:lnTo>
                    <a:close/>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76" name="Freeform 2329"/>
              <p:cNvSpPr>
                <a:spLocks/>
              </p:cNvSpPr>
              <p:nvPr/>
            </p:nvSpPr>
            <p:spPr bwMode="auto">
              <a:xfrm>
                <a:off x="2009" y="1431"/>
                <a:ext cx="396" cy="67"/>
              </a:xfrm>
              <a:custGeom>
                <a:avLst/>
                <a:gdLst>
                  <a:gd name="T0" fmla="*/ 1 w 793"/>
                  <a:gd name="T1" fmla="*/ 1 h 133"/>
                  <a:gd name="T2" fmla="*/ 1 w 793"/>
                  <a:gd name="T3" fmla="*/ 1 h 133"/>
                  <a:gd name="T4" fmla="*/ 0 w 793"/>
                  <a:gd name="T5" fmla="*/ 1 h 133"/>
                  <a:gd name="T6" fmla="*/ 0 w 793"/>
                  <a:gd name="T7" fmla="*/ 0 h 133"/>
                  <a:gd name="T8" fmla="*/ 1 w 793"/>
                  <a:gd name="T9" fmla="*/ 1 h 133"/>
                  <a:gd name="T10" fmla="*/ 0 60000 65536"/>
                  <a:gd name="T11" fmla="*/ 0 60000 65536"/>
                  <a:gd name="T12" fmla="*/ 0 60000 65536"/>
                  <a:gd name="T13" fmla="*/ 0 60000 65536"/>
                  <a:gd name="T14" fmla="*/ 0 60000 65536"/>
                  <a:gd name="T15" fmla="*/ 0 w 793"/>
                  <a:gd name="T16" fmla="*/ 0 h 133"/>
                  <a:gd name="T17" fmla="*/ 793 w 793"/>
                  <a:gd name="T18" fmla="*/ 133 h 133"/>
                </a:gdLst>
                <a:ahLst/>
                <a:cxnLst>
                  <a:cxn ang="T10">
                    <a:pos x="T0" y="T1"/>
                  </a:cxn>
                  <a:cxn ang="T11">
                    <a:pos x="T2" y="T3"/>
                  </a:cxn>
                  <a:cxn ang="T12">
                    <a:pos x="T4" y="T5"/>
                  </a:cxn>
                  <a:cxn ang="T13">
                    <a:pos x="T6" y="T7"/>
                  </a:cxn>
                  <a:cxn ang="T14">
                    <a:pos x="T8" y="T9"/>
                  </a:cxn>
                </a:cxnLst>
                <a:rect l="T15" t="T16" r="T17" b="T18"/>
                <a:pathLst>
                  <a:path w="793" h="133">
                    <a:moveTo>
                      <a:pt x="793" y="120"/>
                    </a:moveTo>
                    <a:lnTo>
                      <a:pt x="788" y="133"/>
                    </a:lnTo>
                    <a:lnTo>
                      <a:pt x="0" y="14"/>
                    </a:lnTo>
                    <a:lnTo>
                      <a:pt x="5" y="0"/>
                    </a:lnTo>
                    <a:lnTo>
                      <a:pt x="793" y="120"/>
                    </a:lnTo>
                    <a:close/>
                  </a:path>
                </a:pathLst>
              </a:custGeom>
              <a:solidFill>
                <a:srgbClr val="DC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77" name="Freeform 2330"/>
              <p:cNvSpPr>
                <a:spLocks/>
              </p:cNvSpPr>
              <p:nvPr/>
            </p:nvSpPr>
            <p:spPr bwMode="auto">
              <a:xfrm>
                <a:off x="2011" y="1431"/>
                <a:ext cx="394" cy="61"/>
              </a:xfrm>
              <a:custGeom>
                <a:avLst/>
                <a:gdLst>
                  <a:gd name="T0" fmla="*/ 1 w 790"/>
                  <a:gd name="T1" fmla="*/ 1 h 122"/>
                  <a:gd name="T2" fmla="*/ 1 w 790"/>
                  <a:gd name="T3" fmla="*/ 1 h 122"/>
                  <a:gd name="T4" fmla="*/ 0 w 790"/>
                  <a:gd name="T5" fmla="*/ 1 h 122"/>
                  <a:gd name="T6" fmla="*/ 0 w 790"/>
                  <a:gd name="T7" fmla="*/ 0 h 122"/>
                  <a:gd name="T8" fmla="*/ 1 w 790"/>
                  <a:gd name="T9" fmla="*/ 1 h 122"/>
                  <a:gd name="T10" fmla="*/ 0 60000 65536"/>
                  <a:gd name="T11" fmla="*/ 0 60000 65536"/>
                  <a:gd name="T12" fmla="*/ 0 60000 65536"/>
                  <a:gd name="T13" fmla="*/ 0 60000 65536"/>
                  <a:gd name="T14" fmla="*/ 0 60000 65536"/>
                  <a:gd name="T15" fmla="*/ 0 w 790"/>
                  <a:gd name="T16" fmla="*/ 0 h 122"/>
                  <a:gd name="T17" fmla="*/ 790 w 790"/>
                  <a:gd name="T18" fmla="*/ 122 h 122"/>
                </a:gdLst>
                <a:ahLst/>
                <a:cxnLst>
                  <a:cxn ang="T10">
                    <a:pos x="T0" y="T1"/>
                  </a:cxn>
                  <a:cxn ang="T11">
                    <a:pos x="T2" y="T3"/>
                  </a:cxn>
                  <a:cxn ang="T12">
                    <a:pos x="T4" y="T5"/>
                  </a:cxn>
                  <a:cxn ang="T13">
                    <a:pos x="T6" y="T7"/>
                  </a:cxn>
                  <a:cxn ang="T14">
                    <a:pos x="T8" y="T9"/>
                  </a:cxn>
                </a:cxnLst>
                <a:rect l="T15" t="T16" r="T17" b="T18"/>
                <a:pathLst>
                  <a:path w="790" h="122">
                    <a:moveTo>
                      <a:pt x="790" y="120"/>
                    </a:moveTo>
                    <a:lnTo>
                      <a:pt x="788" y="122"/>
                    </a:lnTo>
                    <a:lnTo>
                      <a:pt x="0" y="4"/>
                    </a:lnTo>
                    <a:lnTo>
                      <a:pt x="2" y="0"/>
                    </a:lnTo>
                    <a:lnTo>
                      <a:pt x="790" y="120"/>
                    </a:lnTo>
                    <a:close/>
                  </a:path>
                </a:pathLst>
              </a:custGeom>
              <a:solidFill>
                <a:srgbClr val="DC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78" name="Freeform 2331"/>
              <p:cNvSpPr>
                <a:spLocks/>
              </p:cNvSpPr>
              <p:nvPr/>
            </p:nvSpPr>
            <p:spPr bwMode="auto">
              <a:xfrm>
                <a:off x="2011" y="1433"/>
                <a:ext cx="394" cy="61"/>
              </a:xfrm>
              <a:custGeom>
                <a:avLst/>
                <a:gdLst>
                  <a:gd name="T0" fmla="*/ 2 w 788"/>
                  <a:gd name="T1" fmla="*/ 1 h 121"/>
                  <a:gd name="T2" fmla="*/ 2 w 788"/>
                  <a:gd name="T3" fmla="*/ 1 h 121"/>
                  <a:gd name="T4" fmla="*/ 0 w 788"/>
                  <a:gd name="T5" fmla="*/ 1 h 121"/>
                  <a:gd name="T6" fmla="*/ 0 w 788"/>
                  <a:gd name="T7" fmla="*/ 0 h 121"/>
                  <a:gd name="T8" fmla="*/ 2 w 788"/>
                  <a:gd name="T9" fmla="*/ 1 h 121"/>
                  <a:gd name="T10" fmla="*/ 0 60000 65536"/>
                  <a:gd name="T11" fmla="*/ 0 60000 65536"/>
                  <a:gd name="T12" fmla="*/ 0 60000 65536"/>
                  <a:gd name="T13" fmla="*/ 0 60000 65536"/>
                  <a:gd name="T14" fmla="*/ 0 60000 65536"/>
                  <a:gd name="T15" fmla="*/ 0 w 788"/>
                  <a:gd name="T16" fmla="*/ 0 h 121"/>
                  <a:gd name="T17" fmla="*/ 788 w 788"/>
                  <a:gd name="T18" fmla="*/ 121 h 121"/>
                </a:gdLst>
                <a:ahLst/>
                <a:cxnLst>
                  <a:cxn ang="T10">
                    <a:pos x="T0" y="T1"/>
                  </a:cxn>
                  <a:cxn ang="T11">
                    <a:pos x="T2" y="T3"/>
                  </a:cxn>
                  <a:cxn ang="T12">
                    <a:pos x="T4" y="T5"/>
                  </a:cxn>
                  <a:cxn ang="T13">
                    <a:pos x="T6" y="T7"/>
                  </a:cxn>
                  <a:cxn ang="T14">
                    <a:pos x="T8" y="T9"/>
                  </a:cxn>
                </a:cxnLst>
                <a:rect l="T15" t="T16" r="T17" b="T18"/>
                <a:pathLst>
                  <a:path w="788" h="121">
                    <a:moveTo>
                      <a:pt x="788" y="118"/>
                    </a:moveTo>
                    <a:lnTo>
                      <a:pt x="788" y="121"/>
                    </a:lnTo>
                    <a:lnTo>
                      <a:pt x="0" y="1"/>
                    </a:lnTo>
                    <a:lnTo>
                      <a:pt x="0" y="0"/>
                    </a:lnTo>
                    <a:lnTo>
                      <a:pt x="788" y="118"/>
                    </a:lnTo>
                    <a:close/>
                  </a:path>
                </a:pathLst>
              </a:custGeom>
              <a:solidFill>
                <a:srgbClr val="DC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79" name="Freeform 2332"/>
              <p:cNvSpPr>
                <a:spLocks/>
              </p:cNvSpPr>
              <p:nvPr/>
            </p:nvSpPr>
            <p:spPr bwMode="auto">
              <a:xfrm>
                <a:off x="2010" y="1434"/>
                <a:ext cx="395" cy="61"/>
              </a:xfrm>
              <a:custGeom>
                <a:avLst/>
                <a:gdLst>
                  <a:gd name="T0" fmla="*/ 2 w 789"/>
                  <a:gd name="T1" fmla="*/ 0 h 123"/>
                  <a:gd name="T2" fmla="*/ 2 w 789"/>
                  <a:gd name="T3" fmla="*/ 0 h 123"/>
                  <a:gd name="T4" fmla="*/ 0 w 789"/>
                  <a:gd name="T5" fmla="*/ 0 h 123"/>
                  <a:gd name="T6" fmla="*/ 1 w 789"/>
                  <a:gd name="T7" fmla="*/ 0 h 123"/>
                  <a:gd name="T8" fmla="*/ 2 w 789"/>
                  <a:gd name="T9" fmla="*/ 0 h 123"/>
                  <a:gd name="T10" fmla="*/ 0 60000 65536"/>
                  <a:gd name="T11" fmla="*/ 0 60000 65536"/>
                  <a:gd name="T12" fmla="*/ 0 60000 65536"/>
                  <a:gd name="T13" fmla="*/ 0 60000 65536"/>
                  <a:gd name="T14" fmla="*/ 0 60000 65536"/>
                  <a:gd name="T15" fmla="*/ 0 w 789"/>
                  <a:gd name="T16" fmla="*/ 0 h 123"/>
                  <a:gd name="T17" fmla="*/ 789 w 789"/>
                  <a:gd name="T18" fmla="*/ 123 h 123"/>
                </a:gdLst>
                <a:ahLst/>
                <a:cxnLst>
                  <a:cxn ang="T10">
                    <a:pos x="T0" y="T1"/>
                  </a:cxn>
                  <a:cxn ang="T11">
                    <a:pos x="T2" y="T3"/>
                  </a:cxn>
                  <a:cxn ang="T12">
                    <a:pos x="T4" y="T5"/>
                  </a:cxn>
                  <a:cxn ang="T13">
                    <a:pos x="T6" y="T7"/>
                  </a:cxn>
                  <a:cxn ang="T14">
                    <a:pos x="T8" y="T9"/>
                  </a:cxn>
                </a:cxnLst>
                <a:rect l="T15" t="T16" r="T17" b="T18"/>
                <a:pathLst>
                  <a:path w="789" h="123">
                    <a:moveTo>
                      <a:pt x="789" y="120"/>
                    </a:moveTo>
                    <a:lnTo>
                      <a:pt x="787" y="123"/>
                    </a:lnTo>
                    <a:lnTo>
                      <a:pt x="0" y="4"/>
                    </a:lnTo>
                    <a:lnTo>
                      <a:pt x="1" y="0"/>
                    </a:lnTo>
                    <a:lnTo>
                      <a:pt x="789" y="120"/>
                    </a:lnTo>
                    <a:close/>
                  </a:path>
                </a:pathLst>
              </a:custGeom>
              <a:solidFill>
                <a:srgbClr val="DD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80" name="Freeform 2333"/>
              <p:cNvSpPr>
                <a:spLocks/>
              </p:cNvSpPr>
              <p:nvPr/>
            </p:nvSpPr>
            <p:spPr bwMode="auto">
              <a:xfrm>
                <a:off x="2010" y="1435"/>
                <a:ext cx="394" cy="61"/>
              </a:xfrm>
              <a:custGeom>
                <a:avLst/>
                <a:gdLst>
                  <a:gd name="T0" fmla="*/ 2 w 787"/>
                  <a:gd name="T1" fmla="*/ 1 h 121"/>
                  <a:gd name="T2" fmla="*/ 2 w 787"/>
                  <a:gd name="T3" fmla="*/ 1 h 121"/>
                  <a:gd name="T4" fmla="*/ 0 w 787"/>
                  <a:gd name="T5" fmla="*/ 1 h 121"/>
                  <a:gd name="T6" fmla="*/ 0 w 787"/>
                  <a:gd name="T7" fmla="*/ 0 h 121"/>
                  <a:gd name="T8" fmla="*/ 2 w 787"/>
                  <a:gd name="T9" fmla="*/ 1 h 121"/>
                  <a:gd name="T10" fmla="*/ 0 60000 65536"/>
                  <a:gd name="T11" fmla="*/ 0 60000 65536"/>
                  <a:gd name="T12" fmla="*/ 0 60000 65536"/>
                  <a:gd name="T13" fmla="*/ 0 60000 65536"/>
                  <a:gd name="T14" fmla="*/ 0 60000 65536"/>
                  <a:gd name="T15" fmla="*/ 0 w 787"/>
                  <a:gd name="T16" fmla="*/ 0 h 121"/>
                  <a:gd name="T17" fmla="*/ 787 w 787"/>
                  <a:gd name="T18" fmla="*/ 121 h 121"/>
                </a:gdLst>
                <a:ahLst/>
                <a:cxnLst>
                  <a:cxn ang="T10">
                    <a:pos x="T0" y="T1"/>
                  </a:cxn>
                  <a:cxn ang="T11">
                    <a:pos x="T2" y="T3"/>
                  </a:cxn>
                  <a:cxn ang="T12">
                    <a:pos x="T4" y="T5"/>
                  </a:cxn>
                  <a:cxn ang="T13">
                    <a:pos x="T6" y="T7"/>
                  </a:cxn>
                  <a:cxn ang="T14">
                    <a:pos x="T8" y="T9"/>
                  </a:cxn>
                </a:cxnLst>
                <a:rect l="T15" t="T16" r="T17" b="T18"/>
                <a:pathLst>
                  <a:path w="787" h="121">
                    <a:moveTo>
                      <a:pt x="787" y="119"/>
                    </a:moveTo>
                    <a:lnTo>
                      <a:pt x="786" y="121"/>
                    </a:lnTo>
                    <a:lnTo>
                      <a:pt x="0" y="1"/>
                    </a:lnTo>
                    <a:lnTo>
                      <a:pt x="0" y="0"/>
                    </a:lnTo>
                    <a:lnTo>
                      <a:pt x="787" y="119"/>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81" name="Freeform 2334"/>
              <p:cNvSpPr>
                <a:spLocks/>
              </p:cNvSpPr>
              <p:nvPr/>
            </p:nvSpPr>
            <p:spPr bwMode="auto">
              <a:xfrm>
                <a:off x="2009" y="1436"/>
                <a:ext cx="394" cy="62"/>
              </a:xfrm>
              <a:custGeom>
                <a:avLst/>
                <a:gdLst>
                  <a:gd name="T0" fmla="*/ 2 w 788"/>
                  <a:gd name="T1" fmla="*/ 1 h 123"/>
                  <a:gd name="T2" fmla="*/ 2 w 788"/>
                  <a:gd name="T3" fmla="*/ 1 h 123"/>
                  <a:gd name="T4" fmla="*/ 0 w 788"/>
                  <a:gd name="T5" fmla="*/ 1 h 123"/>
                  <a:gd name="T6" fmla="*/ 1 w 788"/>
                  <a:gd name="T7" fmla="*/ 0 h 123"/>
                  <a:gd name="T8" fmla="*/ 2 w 788"/>
                  <a:gd name="T9" fmla="*/ 1 h 123"/>
                  <a:gd name="T10" fmla="*/ 0 60000 65536"/>
                  <a:gd name="T11" fmla="*/ 0 60000 65536"/>
                  <a:gd name="T12" fmla="*/ 0 60000 65536"/>
                  <a:gd name="T13" fmla="*/ 0 60000 65536"/>
                  <a:gd name="T14" fmla="*/ 0 60000 65536"/>
                  <a:gd name="T15" fmla="*/ 0 w 788"/>
                  <a:gd name="T16" fmla="*/ 0 h 123"/>
                  <a:gd name="T17" fmla="*/ 788 w 788"/>
                  <a:gd name="T18" fmla="*/ 123 h 123"/>
                </a:gdLst>
                <a:ahLst/>
                <a:cxnLst>
                  <a:cxn ang="T10">
                    <a:pos x="T0" y="T1"/>
                  </a:cxn>
                  <a:cxn ang="T11">
                    <a:pos x="T2" y="T3"/>
                  </a:cxn>
                  <a:cxn ang="T12">
                    <a:pos x="T4" y="T5"/>
                  </a:cxn>
                  <a:cxn ang="T13">
                    <a:pos x="T6" y="T7"/>
                  </a:cxn>
                  <a:cxn ang="T14">
                    <a:pos x="T8" y="T9"/>
                  </a:cxn>
                </a:cxnLst>
                <a:rect l="T15" t="T16" r="T17" b="T18"/>
                <a:pathLst>
                  <a:path w="788" h="123">
                    <a:moveTo>
                      <a:pt x="788" y="120"/>
                    </a:moveTo>
                    <a:lnTo>
                      <a:pt x="788" y="123"/>
                    </a:lnTo>
                    <a:lnTo>
                      <a:pt x="0" y="4"/>
                    </a:lnTo>
                    <a:lnTo>
                      <a:pt x="2" y="0"/>
                    </a:lnTo>
                    <a:lnTo>
                      <a:pt x="788" y="120"/>
                    </a:lnTo>
                    <a:close/>
                  </a:path>
                </a:pathLst>
              </a:custGeom>
              <a:solidFill>
                <a:srgbClr val="DF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82" name="Freeform 2335"/>
              <p:cNvSpPr>
                <a:spLocks/>
              </p:cNvSpPr>
              <p:nvPr/>
            </p:nvSpPr>
            <p:spPr bwMode="auto">
              <a:xfrm>
                <a:off x="2007" y="1438"/>
                <a:ext cx="396" cy="67"/>
              </a:xfrm>
              <a:custGeom>
                <a:avLst/>
                <a:gdLst>
                  <a:gd name="T0" fmla="*/ 2 w 791"/>
                  <a:gd name="T1" fmla="*/ 1 h 134"/>
                  <a:gd name="T2" fmla="*/ 2 w 791"/>
                  <a:gd name="T3" fmla="*/ 1 h 134"/>
                  <a:gd name="T4" fmla="*/ 0 w 791"/>
                  <a:gd name="T5" fmla="*/ 1 h 134"/>
                  <a:gd name="T6" fmla="*/ 1 w 791"/>
                  <a:gd name="T7" fmla="*/ 0 h 134"/>
                  <a:gd name="T8" fmla="*/ 2 w 791"/>
                  <a:gd name="T9" fmla="*/ 1 h 134"/>
                  <a:gd name="T10" fmla="*/ 0 60000 65536"/>
                  <a:gd name="T11" fmla="*/ 0 60000 65536"/>
                  <a:gd name="T12" fmla="*/ 0 60000 65536"/>
                  <a:gd name="T13" fmla="*/ 0 60000 65536"/>
                  <a:gd name="T14" fmla="*/ 0 60000 65536"/>
                  <a:gd name="T15" fmla="*/ 0 w 791"/>
                  <a:gd name="T16" fmla="*/ 0 h 134"/>
                  <a:gd name="T17" fmla="*/ 791 w 791"/>
                  <a:gd name="T18" fmla="*/ 134 h 134"/>
                </a:gdLst>
                <a:ahLst/>
                <a:cxnLst>
                  <a:cxn ang="T10">
                    <a:pos x="T0" y="T1"/>
                  </a:cxn>
                  <a:cxn ang="T11">
                    <a:pos x="T2" y="T3"/>
                  </a:cxn>
                  <a:cxn ang="T12">
                    <a:pos x="T4" y="T5"/>
                  </a:cxn>
                  <a:cxn ang="T13">
                    <a:pos x="T6" y="T7"/>
                  </a:cxn>
                  <a:cxn ang="T14">
                    <a:pos x="T8" y="T9"/>
                  </a:cxn>
                </a:cxnLst>
                <a:rect l="T15" t="T16" r="T17" b="T18"/>
                <a:pathLst>
                  <a:path w="791" h="134">
                    <a:moveTo>
                      <a:pt x="791" y="119"/>
                    </a:moveTo>
                    <a:lnTo>
                      <a:pt x="787" y="134"/>
                    </a:lnTo>
                    <a:lnTo>
                      <a:pt x="0" y="13"/>
                    </a:lnTo>
                    <a:lnTo>
                      <a:pt x="3" y="0"/>
                    </a:lnTo>
                    <a:lnTo>
                      <a:pt x="791" y="119"/>
                    </a:lnTo>
                    <a:close/>
                  </a:path>
                </a:pathLst>
              </a:custGeom>
              <a:solidFill>
                <a:srgbClr val="E1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83" name="Freeform 2336"/>
              <p:cNvSpPr>
                <a:spLocks/>
              </p:cNvSpPr>
              <p:nvPr/>
            </p:nvSpPr>
            <p:spPr bwMode="auto">
              <a:xfrm>
                <a:off x="2008" y="1438"/>
                <a:ext cx="395" cy="61"/>
              </a:xfrm>
              <a:custGeom>
                <a:avLst/>
                <a:gdLst>
                  <a:gd name="T0" fmla="*/ 2 w 790"/>
                  <a:gd name="T1" fmla="*/ 0 h 123"/>
                  <a:gd name="T2" fmla="*/ 2 w 790"/>
                  <a:gd name="T3" fmla="*/ 0 h 123"/>
                  <a:gd name="T4" fmla="*/ 0 w 790"/>
                  <a:gd name="T5" fmla="*/ 0 h 123"/>
                  <a:gd name="T6" fmla="*/ 1 w 790"/>
                  <a:gd name="T7" fmla="*/ 0 h 123"/>
                  <a:gd name="T8" fmla="*/ 2 w 790"/>
                  <a:gd name="T9" fmla="*/ 0 h 123"/>
                  <a:gd name="T10" fmla="*/ 0 60000 65536"/>
                  <a:gd name="T11" fmla="*/ 0 60000 65536"/>
                  <a:gd name="T12" fmla="*/ 0 60000 65536"/>
                  <a:gd name="T13" fmla="*/ 0 60000 65536"/>
                  <a:gd name="T14" fmla="*/ 0 60000 65536"/>
                  <a:gd name="T15" fmla="*/ 0 w 790"/>
                  <a:gd name="T16" fmla="*/ 0 h 123"/>
                  <a:gd name="T17" fmla="*/ 790 w 790"/>
                  <a:gd name="T18" fmla="*/ 123 h 123"/>
                </a:gdLst>
                <a:ahLst/>
                <a:cxnLst>
                  <a:cxn ang="T10">
                    <a:pos x="T0" y="T1"/>
                  </a:cxn>
                  <a:cxn ang="T11">
                    <a:pos x="T2" y="T3"/>
                  </a:cxn>
                  <a:cxn ang="T12">
                    <a:pos x="T4" y="T5"/>
                  </a:cxn>
                  <a:cxn ang="T13">
                    <a:pos x="T6" y="T7"/>
                  </a:cxn>
                  <a:cxn ang="T14">
                    <a:pos x="T8" y="T9"/>
                  </a:cxn>
                </a:cxnLst>
                <a:rect l="T15" t="T16" r="T17" b="T18"/>
                <a:pathLst>
                  <a:path w="790" h="123">
                    <a:moveTo>
                      <a:pt x="790" y="119"/>
                    </a:moveTo>
                    <a:lnTo>
                      <a:pt x="788" y="123"/>
                    </a:lnTo>
                    <a:lnTo>
                      <a:pt x="0" y="3"/>
                    </a:lnTo>
                    <a:lnTo>
                      <a:pt x="2" y="0"/>
                    </a:lnTo>
                    <a:lnTo>
                      <a:pt x="790" y="119"/>
                    </a:lnTo>
                    <a:close/>
                  </a:path>
                </a:pathLst>
              </a:custGeom>
              <a:solidFill>
                <a:srgbClr val="E1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84" name="Freeform 2337"/>
              <p:cNvSpPr>
                <a:spLocks/>
              </p:cNvSpPr>
              <p:nvPr/>
            </p:nvSpPr>
            <p:spPr bwMode="auto">
              <a:xfrm>
                <a:off x="2008" y="1440"/>
                <a:ext cx="394" cy="61"/>
              </a:xfrm>
              <a:custGeom>
                <a:avLst/>
                <a:gdLst>
                  <a:gd name="T0" fmla="*/ 2 w 788"/>
                  <a:gd name="T1" fmla="*/ 0 h 123"/>
                  <a:gd name="T2" fmla="*/ 2 w 788"/>
                  <a:gd name="T3" fmla="*/ 0 h 123"/>
                  <a:gd name="T4" fmla="*/ 0 w 788"/>
                  <a:gd name="T5" fmla="*/ 0 h 123"/>
                  <a:gd name="T6" fmla="*/ 0 w 788"/>
                  <a:gd name="T7" fmla="*/ 0 h 123"/>
                  <a:gd name="T8" fmla="*/ 2 w 788"/>
                  <a:gd name="T9" fmla="*/ 0 h 123"/>
                  <a:gd name="T10" fmla="*/ 0 60000 65536"/>
                  <a:gd name="T11" fmla="*/ 0 60000 65536"/>
                  <a:gd name="T12" fmla="*/ 0 60000 65536"/>
                  <a:gd name="T13" fmla="*/ 0 60000 65536"/>
                  <a:gd name="T14" fmla="*/ 0 60000 65536"/>
                  <a:gd name="T15" fmla="*/ 0 w 788"/>
                  <a:gd name="T16" fmla="*/ 0 h 123"/>
                  <a:gd name="T17" fmla="*/ 788 w 788"/>
                  <a:gd name="T18" fmla="*/ 123 h 123"/>
                </a:gdLst>
                <a:ahLst/>
                <a:cxnLst>
                  <a:cxn ang="T10">
                    <a:pos x="T0" y="T1"/>
                  </a:cxn>
                  <a:cxn ang="T11">
                    <a:pos x="T2" y="T3"/>
                  </a:cxn>
                  <a:cxn ang="T12">
                    <a:pos x="T4" y="T5"/>
                  </a:cxn>
                  <a:cxn ang="T13">
                    <a:pos x="T6" y="T7"/>
                  </a:cxn>
                  <a:cxn ang="T14">
                    <a:pos x="T8" y="T9"/>
                  </a:cxn>
                </a:cxnLst>
                <a:rect l="T15" t="T16" r="T17" b="T18"/>
                <a:pathLst>
                  <a:path w="788" h="123">
                    <a:moveTo>
                      <a:pt x="788" y="120"/>
                    </a:moveTo>
                    <a:lnTo>
                      <a:pt x="788" y="123"/>
                    </a:lnTo>
                    <a:lnTo>
                      <a:pt x="0" y="3"/>
                    </a:lnTo>
                    <a:lnTo>
                      <a:pt x="0" y="0"/>
                    </a:lnTo>
                    <a:lnTo>
                      <a:pt x="788" y="120"/>
                    </a:lnTo>
                    <a:close/>
                  </a:path>
                </a:pathLst>
              </a:custGeom>
              <a:solidFill>
                <a:srgbClr val="E2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85" name="Freeform 2338"/>
              <p:cNvSpPr>
                <a:spLocks/>
              </p:cNvSpPr>
              <p:nvPr/>
            </p:nvSpPr>
            <p:spPr bwMode="auto">
              <a:xfrm>
                <a:off x="2007" y="1441"/>
                <a:ext cx="395" cy="62"/>
              </a:xfrm>
              <a:custGeom>
                <a:avLst/>
                <a:gdLst>
                  <a:gd name="T0" fmla="*/ 2 w 789"/>
                  <a:gd name="T1" fmla="*/ 0 h 125"/>
                  <a:gd name="T2" fmla="*/ 2 w 789"/>
                  <a:gd name="T3" fmla="*/ 0 h 125"/>
                  <a:gd name="T4" fmla="*/ 0 w 789"/>
                  <a:gd name="T5" fmla="*/ 0 h 125"/>
                  <a:gd name="T6" fmla="*/ 1 w 789"/>
                  <a:gd name="T7" fmla="*/ 0 h 125"/>
                  <a:gd name="T8" fmla="*/ 2 w 789"/>
                  <a:gd name="T9" fmla="*/ 0 h 125"/>
                  <a:gd name="T10" fmla="*/ 0 60000 65536"/>
                  <a:gd name="T11" fmla="*/ 0 60000 65536"/>
                  <a:gd name="T12" fmla="*/ 0 60000 65536"/>
                  <a:gd name="T13" fmla="*/ 0 60000 65536"/>
                  <a:gd name="T14" fmla="*/ 0 60000 65536"/>
                  <a:gd name="T15" fmla="*/ 0 w 789"/>
                  <a:gd name="T16" fmla="*/ 0 h 125"/>
                  <a:gd name="T17" fmla="*/ 789 w 789"/>
                  <a:gd name="T18" fmla="*/ 125 h 125"/>
                </a:gdLst>
                <a:ahLst/>
                <a:cxnLst>
                  <a:cxn ang="T10">
                    <a:pos x="T0" y="T1"/>
                  </a:cxn>
                  <a:cxn ang="T11">
                    <a:pos x="T2" y="T3"/>
                  </a:cxn>
                  <a:cxn ang="T12">
                    <a:pos x="T4" y="T5"/>
                  </a:cxn>
                  <a:cxn ang="T13">
                    <a:pos x="T6" y="T7"/>
                  </a:cxn>
                  <a:cxn ang="T14">
                    <a:pos x="T8" y="T9"/>
                  </a:cxn>
                </a:cxnLst>
                <a:rect l="T15" t="T16" r="T17" b="T18"/>
                <a:pathLst>
                  <a:path w="789" h="125">
                    <a:moveTo>
                      <a:pt x="789" y="120"/>
                    </a:moveTo>
                    <a:lnTo>
                      <a:pt x="787" y="125"/>
                    </a:lnTo>
                    <a:lnTo>
                      <a:pt x="0" y="4"/>
                    </a:lnTo>
                    <a:lnTo>
                      <a:pt x="1" y="0"/>
                    </a:lnTo>
                    <a:lnTo>
                      <a:pt x="789" y="120"/>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86" name="Freeform 2339"/>
              <p:cNvSpPr>
                <a:spLocks/>
              </p:cNvSpPr>
              <p:nvPr/>
            </p:nvSpPr>
            <p:spPr bwMode="auto">
              <a:xfrm>
                <a:off x="2007" y="1443"/>
                <a:ext cx="394" cy="62"/>
              </a:xfrm>
              <a:custGeom>
                <a:avLst/>
                <a:gdLst>
                  <a:gd name="T0" fmla="*/ 2 w 787"/>
                  <a:gd name="T1" fmla="*/ 1 h 124"/>
                  <a:gd name="T2" fmla="*/ 2 w 787"/>
                  <a:gd name="T3" fmla="*/ 1 h 124"/>
                  <a:gd name="T4" fmla="*/ 0 w 787"/>
                  <a:gd name="T5" fmla="*/ 1 h 124"/>
                  <a:gd name="T6" fmla="*/ 0 w 787"/>
                  <a:gd name="T7" fmla="*/ 0 h 124"/>
                  <a:gd name="T8" fmla="*/ 2 w 787"/>
                  <a:gd name="T9" fmla="*/ 1 h 124"/>
                  <a:gd name="T10" fmla="*/ 0 60000 65536"/>
                  <a:gd name="T11" fmla="*/ 0 60000 65536"/>
                  <a:gd name="T12" fmla="*/ 0 60000 65536"/>
                  <a:gd name="T13" fmla="*/ 0 60000 65536"/>
                  <a:gd name="T14" fmla="*/ 0 60000 65536"/>
                  <a:gd name="T15" fmla="*/ 0 w 787"/>
                  <a:gd name="T16" fmla="*/ 0 h 124"/>
                  <a:gd name="T17" fmla="*/ 787 w 787"/>
                  <a:gd name="T18" fmla="*/ 124 h 124"/>
                </a:gdLst>
                <a:ahLst/>
                <a:cxnLst>
                  <a:cxn ang="T10">
                    <a:pos x="T0" y="T1"/>
                  </a:cxn>
                  <a:cxn ang="T11">
                    <a:pos x="T2" y="T3"/>
                  </a:cxn>
                  <a:cxn ang="T12">
                    <a:pos x="T4" y="T5"/>
                  </a:cxn>
                  <a:cxn ang="T13">
                    <a:pos x="T6" y="T7"/>
                  </a:cxn>
                  <a:cxn ang="T14">
                    <a:pos x="T8" y="T9"/>
                  </a:cxn>
                </a:cxnLst>
                <a:rect l="T15" t="T16" r="T17" b="T18"/>
                <a:pathLst>
                  <a:path w="787" h="124">
                    <a:moveTo>
                      <a:pt x="787" y="121"/>
                    </a:moveTo>
                    <a:lnTo>
                      <a:pt x="787" y="124"/>
                    </a:lnTo>
                    <a:lnTo>
                      <a:pt x="0" y="3"/>
                    </a:lnTo>
                    <a:lnTo>
                      <a:pt x="0" y="0"/>
                    </a:lnTo>
                    <a:lnTo>
                      <a:pt x="787" y="121"/>
                    </a:lnTo>
                    <a:close/>
                  </a:path>
                </a:pathLst>
              </a:custGeom>
              <a:solidFill>
                <a:srgbClr val="E4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87" name="Freeform 2340"/>
              <p:cNvSpPr>
                <a:spLocks/>
              </p:cNvSpPr>
              <p:nvPr/>
            </p:nvSpPr>
            <p:spPr bwMode="auto">
              <a:xfrm>
                <a:off x="2006" y="1445"/>
                <a:ext cx="395" cy="68"/>
              </a:xfrm>
              <a:custGeom>
                <a:avLst/>
                <a:gdLst>
                  <a:gd name="T0" fmla="*/ 2 w 790"/>
                  <a:gd name="T1" fmla="*/ 1 h 136"/>
                  <a:gd name="T2" fmla="*/ 2 w 790"/>
                  <a:gd name="T3" fmla="*/ 1 h 136"/>
                  <a:gd name="T4" fmla="*/ 0 w 790"/>
                  <a:gd name="T5" fmla="*/ 1 h 136"/>
                  <a:gd name="T6" fmla="*/ 1 w 790"/>
                  <a:gd name="T7" fmla="*/ 0 h 136"/>
                  <a:gd name="T8" fmla="*/ 2 w 790"/>
                  <a:gd name="T9" fmla="*/ 1 h 136"/>
                  <a:gd name="T10" fmla="*/ 0 60000 65536"/>
                  <a:gd name="T11" fmla="*/ 0 60000 65536"/>
                  <a:gd name="T12" fmla="*/ 0 60000 65536"/>
                  <a:gd name="T13" fmla="*/ 0 60000 65536"/>
                  <a:gd name="T14" fmla="*/ 0 60000 65536"/>
                  <a:gd name="T15" fmla="*/ 0 w 790"/>
                  <a:gd name="T16" fmla="*/ 0 h 136"/>
                  <a:gd name="T17" fmla="*/ 790 w 790"/>
                  <a:gd name="T18" fmla="*/ 136 h 136"/>
                </a:gdLst>
                <a:ahLst/>
                <a:cxnLst>
                  <a:cxn ang="T10">
                    <a:pos x="T0" y="T1"/>
                  </a:cxn>
                  <a:cxn ang="T11">
                    <a:pos x="T2" y="T3"/>
                  </a:cxn>
                  <a:cxn ang="T12">
                    <a:pos x="T4" y="T5"/>
                  </a:cxn>
                  <a:cxn ang="T13">
                    <a:pos x="T6" y="T7"/>
                  </a:cxn>
                  <a:cxn ang="T14">
                    <a:pos x="T8" y="T9"/>
                  </a:cxn>
                </a:cxnLst>
                <a:rect l="T15" t="T16" r="T17" b="T18"/>
                <a:pathLst>
                  <a:path w="790" h="136">
                    <a:moveTo>
                      <a:pt x="790" y="121"/>
                    </a:moveTo>
                    <a:lnTo>
                      <a:pt x="787" y="136"/>
                    </a:lnTo>
                    <a:lnTo>
                      <a:pt x="0" y="13"/>
                    </a:lnTo>
                    <a:lnTo>
                      <a:pt x="3" y="0"/>
                    </a:lnTo>
                    <a:lnTo>
                      <a:pt x="790" y="121"/>
                    </a:lnTo>
                    <a:close/>
                  </a:path>
                </a:pathLst>
              </a:custGeom>
              <a:solidFill>
                <a:srgbClr val="E5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88" name="Freeform 2341"/>
              <p:cNvSpPr>
                <a:spLocks/>
              </p:cNvSpPr>
              <p:nvPr/>
            </p:nvSpPr>
            <p:spPr bwMode="auto">
              <a:xfrm>
                <a:off x="2007" y="1445"/>
                <a:ext cx="394" cy="63"/>
              </a:xfrm>
              <a:custGeom>
                <a:avLst/>
                <a:gdLst>
                  <a:gd name="T0" fmla="*/ 1 w 789"/>
                  <a:gd name="T1" fmla="*/ 1 h 126"/>
                  <a:gd name="T2" fmla="*/ 1 w 789"/>
                  <a:gd name="T3" fmla="*/ 1 h 126"/>
                  <a:gd name="T4" fmla="*/ 0 w 789"/>
                  <a:gd name="T5" fmla="*/ 1 h 126"/>
                  <a:gd name="T6" fmla="*/ 0 w 789"/>
                  <a:gd name="T7" fmla="*/ 0 h 126"/>
                  <a:gd name="T8" fmla="*/ 1 w 789"/>
                  <a:gd name="T9" fmla="*/ 1 h 126"/>
                  <a:gd name="T10" fmla="*/ 0 60000 65536"/>
                  <a:gd name="T11" fmla="*/ 0 60000 65536"/>
                  <a:gd name="T12" fmla="*/ 0 60000 65536"/>
                  <a:gd name="T13" fmla="*/ 0 60000 65536"/>
                  <a:gd name="T14" fmla="*/ 0 60000 65536"/>
                  <a:gd name="T15" fmla="*/ 0 w 789"/>
                  <a:gd name="T16" fmla="*/ 0 h 126"/>
                  <a:gd name="T17" fmla="*/ 789 w 789"/>
                  <a:gd name="T18" fmla="*/ 126 h 126"/>
                </a:gdLst>
                <a:ahLst/>
                <a:cxnLst>
                  <a:cxn ang="T10">
                    <a:pos x="T0" y="T1"/>
                  </a:cxn>
                  <a:cxn ang="T11">
                    <a:pos x="T2" y="T3"/>
                  </a:cxn>
                  <a:cxn ang="T12">
                    <a:pos x="T4" y="T5"/>
                  </a:cxn>
                  <a:cxn ang="T13">
                    <a:pos x="T6" y="T7"/>
                  </a:cxn>
                  <a:cxn ang="T14">
                    <a:pos x="T8" y="T9"/>
                  </a:cxn>
                </a:cxnLst>
                <a:rect l="T15" t="T16" r="T17" b="T18"/>
                <a:pathLst>
                  <a:path w="789" h="126">
                    <a:moveTo>
                      <a:pt x="789" y="121"/>
                    </a:moveTo>
                    <a:lnTo>
                      <a:pt x="788" y="126"/>
                    </a:lnTo>
                    <a:lnTo>
                      <a:pt x="0" y="3"/>
                    </a:lnTo>
                    <a:lnTo>
                      <a:pt x="2" y="0"/>
                    </a:lnTo>
                    <a:lnTo>
                      <a:pt x="789" y="121"/>
                    </a:lnTo>
                    <a:close/>
                  </a:path>
                </a:pathLst>
              </a:custGeom>
              <a:solidFill>
                <a:srgbClr val="E5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89" name="Freeform 2342"/>
              <p:cNvSpPr>
                <a:spLocks/>
              </p:cNvSpPr>
              <p:nvPr/>
            </p:nvSpPr>
            <p:spPr bwMode="auto">
              <a:xfrm>
                <a:off x="2007" y="1446"/>
                <a:ext cx="393" cy="64"/>
              </a:xfrm>
              <a:custGeom>
                <a:avLst/>
                <a:gdLst>
                  <a:gd name="T0" fmla="*/ 1 w 788"/>
                  <a:gd name="T1" fmla="*/ 1 h 128"/>
                  <a:gd name="T2" fmla="*/ 1 w 788"/>
                  <a:gd name="T3" fmla="*/ 1 h 128"/>
                  <a:gd name="T4" fmla="*/ 0 w 788"/>
                  <a:gd name="T5" fmla="*/ 1 h 128"/>
                  <a:gd name="T6" fmla="*/ 0 w 788"/>
                  <a:gd name="T7" fmla="*/ 0 h 128"/>
                  <a:gd name="T8" fmla="*/ 1 w 788"/>
                  <a:gd name="T9" fmla="*/ 1 h 128"/>
                  <a:gd name="T10" fmla="*/ 0 60000 65536"/>
                  <a:gd name="T11" fmla="*/ 0 60000 65536"/>
                  <a:gd name="T12" fmla="*/ 0 60000 65536"/>
                  <a:gd name="T13" fmla="*/ 0 60000 65536"/>
                  <a:gd name="T14" fmla="*/ 0 60000 65536"/>
                  <a:gd name="T15" fmla="*/ 0 w 788"/>
                  <a:gd name="T16" fmla="*/ 0 h 128"/>
                  <a:gd name="T17" fmla="*/ 788 w 788"/>
                  <a:gd name="T18" fmla="*/ 128 h 128"/>
                </a:gdLst>
                <a:ahLst/>
                <a:cxnLst>
                  <a:cxn ang="T10">
                    <a:pos x="T0" y="T1"/>
                  </a:cxn>
                  <a:cxn ang="T11">
                    <a:pos x="T2" y="T3"/>
                  </a:cxn>
                  <a:cxn ang="T12">
                    <a:pos x="T4" y="T5"/>
                  </a:cxn>
                  <a:cxn ang="T13">
                    <a:pos x="T6" y="T7"/>
                  </a:cxn>
                  <a:cxn ang="T14">
                    <a:pos x="T8" y="T9"/>
                  </a:cxn>
                </a:cxnLst>
                <a:rect l="T15" t="T16" r="T17" b="T18"/>
                <a:pathLst>
                  <a:path w="788" h="128">
                    <a:moveTo>
                      <a:pt x="788" y="123"/>
                    </a:moveTo>
                    <a:lnTo>
                      <a:pt x="788" y="128"/>
                    </a:lnTo>
                    <a:lnTo>
                      <a:pt x="0" y="5"/>
                    </a:lnTo>
                    <a:lnTo>
                      <a:pt x="0" y="0"/>
                    </a:lnTo>
                    <a:lnTo>
                      <a:pt x="788" y="123"/>
                    </a:lnTo>
                    <a:close/>
                  </a:path>
                </a:pathLst>
              </a:custGeom>
              <a:solidFill>
                <a:srgbClr val="E5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90" name="Freeform 2343"/>
              <p:cNvSpPr>
                <a:spLocks/>
              </p:cNvSpPr>
              <p:nvPr/>
            </p:nvSpPr>
            <p:spPr bwMode="auto">
              <a:xfrm>
                <a:off x="2006" y="1449"/>
                <a:ext cx="394" cy="64"/>
              </a:xfrm>
              <a:custGeom>
                <a:avLst/>
                <a:gdLst>
                  <a:gd name="T0" fmla="*/ 1 w 789"/>
                  <a:gd name="T1" fmla="*/ 1 h 128"/>
                  <a:gd name="T2" fmla="*/ 1 w 789"/>
                  <a:gd name="T3" fmla="*/ 1 h 128"/>
                  <a:gd name="T4" fmla="*/ 0 w 789"/>
                  <a:gd name="T5" fmla="*/ 1 h 128"/>
                  <a:gd name="T6" fmla="*/ 0 w 789"/>
                  <a:gd name="T7" fmla="*/ 0 h 128"/>
                  <a:gd name="T8" fmla="*/ 1 w 789"/>
                  <a:gd name="T9" fmla="*/ 1 h 128"/>
                  <a:gd name="T10" fmla="*/ 0 60000 65536"/>
                  <a:gd name="T11" fmla="*/ 0 60000 65536"/>
                  <a:gd name="T12" fmla="*/ 0 60000 65536"/>
                  <a:gd name="T13" fmla="*/ 0 60000 65536"/>
                  <a:gd name="T14" fmla="*/ 0 60000 65536"/>
                  <a:gd name="T15" fmla="*/ 0 w 789"/>
                  <a:gd name="T16" fmla="*/ 0 h 128"/>
                  <a:gd name="T17" fmla="*/ 789 w 789"/>
                  <a:gd name="T18" fmla="*/ 128 h 128"/>
                </a:gdLst>
                <a:ahLst/>
                <a:cxnLst>
                  <a:cxn ang="T10">
                    <a:pos x="T0" y="T1"/>
                  </a:cxn>
                  <a:cxn ang="T11">
                    <a:pos x="T2" y="T3"/>
                  </a:cxn>
                  <a:cxn ang="T12">
                    <a:pos x="T4" y="T5"/>
                  </a:cxn>
                  <a:cxn ang="T13">
                    <a:pos x="T6" y="T7"/>
                  </a:cxn>
                  <a:cxn ang="T14">
                    <a:pos x="T8" y="T9"/>
                  </a:cxn>
                </a:cxnLst>
                <a:rect l="T15" t="T16" r="T17" b="T18"/>
                <a:pathLst>
                  <a:path w="789" h="128">
                    <a:moveTo>
                      <a:pt x="789" y="123"/>
                    </a:moveTo>
                    <a:lnTo>
                      <a:pt x="787" y="128"/>
                    </a:lnTo>
                    <a:lnTo>
                      <a:pt x="0" y="5"/>
                    </a:lnTo>
                    <a:lnTo>
                      <a:pt x="1" y="0"/>
                    </a:lnTo>
                    <a:lnTo>
                      <a:pt x="789" y="123"/>
                    </a:lnTo>
                    <a:close/>
                  </a:path>
                </a:pathLst>
              </a:custGeom>
              <a:solidFill>
                <a:srgbClr val="E6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91" name="Freeform 2344"/>
              <p:cNvSpPr>
                <a:spLocks/>
              </p:cNvSpPr>
              <p:nvPr/>
            </p:nvSpPr>
            <p:spPr bwMode="auto">
              <a:xfrm>
                <a:off x="2005" y="1451"/>
                <a:ext cx="395" cy="69"/>
              </a:xfrm>
              <a:custGeom>
                <a:avLst/>
                <a:gdLst>
                  <a:gd name="T0" fmla="*/ 2 w 789"/>
                  <a:gd name="T1" fmla="*/ 1 h 138"/>
                  <a:gd name="T2" fmla="*/ 2 w 789"/>
                  <a:gd name="T3" fmla="*/ 1 h 138"/>
                  <a:gd name="T4" fmla="*/ 0 w 789"/>
                  <a:gd name="T5" fmla="*/ 1 h 138"/>
                  <a:gd name="T6" fmla="*/ 1 w 789"/>
                  <a:gd name="T7" fmla="*/ 0 h 138"/>
                  <a:gd name="T8" fmla="*/ 2 w 789"/>
                  <a:gd name="T9" fmla="*/ 1 h 138"/>
                  <a:gd name="T10" fmla="*/ 0 60000 65536"/>
                  <a:gd name="T11" fmla="*/ 0 60000 65536"/>
                  <a:gd name="T12" fmla="*/ 0 60000 65536"/>
                  <a:gd name="T13" fmla="*/ 0 60000 65536"/>
                  <a:gd name="T14" fmla="*/ 0 60000 65536"/>
                  <a:gd name="T15" fmla="*/ 0 w 789"/>
                  <a:gd name="T16" fmla="*/ 0 h 138"/>
                  <a:gd name="T17" fmla="*/ 789 w 789"/>
                  <a:gd name="T18" fmla="*/ 138 h 138"/>
                </a:gdLst>
                <a:ahLst/>
                <a:cxnLst>
                  <a:cxn ang="T10">
                    <a:pos x="T0" y="T1"/>
                  </a:cxn>
                  <a:cxn ang="T11">
                    <a:pos x="T2" y="T3"/>
                  </a:cxn>
                  <a:cxn ang="T12">
                    <a:pos x="T4" y="T5"/>
                  </a:cxn>
                  <a:cxn ang="T13">
                    <a:pos x="T6" y="T7"/>
                  </a:cxn>
                  <a:cxn ang="T14">
                    <a:pos x="T8" y="T9"/>
                  </a:cxn>
                </a:cxnLst>
                <a:rect l="T15" t="T16" r="T17" b="T18"/>
                <a:pathLst>
                  <a:path w="789" h="138">
                    <a:moveTo>
                      <a:pt x="789" y="123"/>
                    </a:moveTo>
                    <a:lnTo>
                      <a:pt x="787" y="138"/>
                    </a:lnTo>
                    <a:lnTo>
                      <a:pt x="0" y="14"/>
                    </a:lnTo>
                    <a:lnTo>
                      <a:pt x="2" y="0"/>
                    </a:lnTo>
                    <a:lnTo>
                      <a:pt x="789" y="123"/>
                    </a:lnTo>
                    <a:close/>
                  </a:path>
                </a:pathLst>
              </a:custGeom>
              <a:solidFill>
                <a:srgbClr val="E8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92" name="Freeform 2345"/>
              <p:cNvSpPr>
                <a:spLocks/>
              </p:cNvSpPr>
              <p:nvPr/>
            </p:nvSpPr>
            <p:spPr bwMode="auto">
              <a:xfrm>
                <a:off x="2006" y="1451"/>
                <a:ext cx="394" cy="65"/>
              </a:xfrm>
              <a:custGeom>
                <a:avLst/>
                <a:gdLst>
                  <a:gd name="T0" fmla="*/ 2 w 787"/>
                  <a:gd name="T1" fmla="*/ 1 h 130"/>
                  <a:gd name="T2" fmla="*/ 2 w 787"/>
                  <a:gd name="T3" fmla="*/ 1 h 130"/>
                  <a:gd name="T4" fmla="*/ 0 w 787"/>
                  <a:gd name="T5" fmla="*/ 1 h 130"/>
                  <a:gd name="T6" fmla="*/ 0 w 787"/>
                  <a:gd name="T7" fmla="*/ 0 h 130"/>
                  <a:gd name="T8" fmla="*/ 2 w 787"/>
                  <a:gd name="T9" fmla="*/ 1 h 130"/>
                  <a:gd name="T10" fmla="*/ 0 60000 65536"/>
                  <a:gd name="T11" fmla="*/ 0 60000 65536"/>
                  <a:gd name="T12" fmla="*/ 0 60000 65536"/>
                  <a:gd name="T13" fmla="*/ 0 60000 65536"/>
                  <a:gd name="T14" fmla="*/ 0 60000 65536"/>
                  <a:gd name="T15" fmla="*/ 0 w 787"/>
                  <a:gd name="T16" fmla="*/ 0 h 130"/>
                  <a:gd name="T17" fmla="*/ 787 w 787"/>
                  <a:gd name="T18" fmla="*/ 130 h 130"/>
                </a:gdLst>
                <a:ahLst/>
                <a:cxnLst>
                  <a:cxn ang="T10">
                    <a:pos x="T0" y="T1"/>
                  </a:cxn>
                  <a:cxn ang="T11">
                    <a:pos x="T2" y="T3"/>
                  </a:cxn>
                  <a:cxn ang="T12">
                    <a:pos x="T4" y="T5"/>
                  </a:cxn>
                  <a:cxn ang="T13">
                    <a:pos x="T6" y="T7"/>
                  </a:cxn>
                  <a:cxn ang="T14">
                    <a:pos x="T8" y="T9"/>
                  </a:cxn>
                </a:cxnLst>
                <a:rect l="T15" t="T16" r="T17" b="T18"/>
                <a:pathLst>
                  <a:path w="787" h="130">
                    <a:moveTo>
                      <a:pt x="787" y="123"/>
                    </a:moveTo>
                    <a:lnTo>
                      <a:pt x="787" y="130"/>
                    </a:lnTo>
                    <a:lnTo>
                      <a:pt x="0" y="7"/>
                    </a:lnTo>
                    <a:lnTo>
                      <a:pt x="0" y="0"/>
                    </a:lnTo>
                    <a:lnTo>
                      <a:pt x="787" y="123"/>
                    </a:lnTo>
                    <a:close/>
                  </a:path>
                </a:pathLst>
              </a:custGeom>
              <a:solidFill>
                <a:srgbClr val="E8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93" name="Freeform 2346"/>
              <p:cNvSpPr>
                <a:spLocks/>
              </p:cNvSpPr>
              <p:nvPr/>
            </p:nvSpPr>
            <p:spPr bwMode="auto">
              <a:xfrm>
                <a:off x="2005" y="1454"/>
                <a:ext cx="395" cy="66"/>
              </a:xfrm>
              <a:custGeom>
                <a:avLst/>
                <a:gdLst>
                  <a:gd name="T0" fmla="*/ 2 w 789"/>
                  <a:gd name="T1" fmla="*/ 1 h 131"/>
                  <a:gd name="T2" fmla="*/ 2 w 789"/>
                  <a:gd name="T3" fmla="*/ 1 h 131"/>
                  <a:gd name="T4" fmla="*/ 0 w 789"/>
                  <a:gd name="T5" fmla="*/ 1 h 131"/>
                  <a:gd name="T6" fmla="*/ 1 w 789"/>
                  <a:gd name="T7" fmla="*/ 0 h 131"/>
                  <a:gd name="T8" fmla="*/ 2 w 789"/>
                  <a:gd name="T9" fmla="*/ 1 h 131"/>
                  <a:gd name="T10" fmla="*/ 0 60000 65536"/>
                  <a:gd name="T11" fmla="*/ 0 60000 65536"/>
                  <a:gd name="T12" fmla="*/ 0 60000 65536"/>
                  <a:gd name="T13" fmla="*/ 0 60000 65536"/>
                  <a:gd name="T14" fmla="*/ 0 60000 65536"/>
                  <a:gd name="T15" fmla="*/ 0 w 789"/>
                  <a:gd name="T16" fmla="*/ 0 h 131"/>
                  <a:gd name="T17" fmla="*/ 789 w 789"/>
                  <a:gd name="T18" fmla="*/ 131 h 131"/>
                </a:gdLst>
                <a:ahLst/>
                <a:cxnLst>
                  <a:cxn ang="T10">
                    <a:pos x="T0" y="T1"/>
                  </a:cxn>
                  <a:cxn ang="T11">
                    <a:pos x="T2" y="T3"/>
                  </a:cxn>
                  <a:cxn ang="T12">
                    <a:pos x="T4" y="T5"/>
                  </a:cxn>
                  <a:cxn ang="T13">
                    <a:pos x="T6" y="T7"/>
                  </a:cxn>
                  <a:cxn ang="T14">
                    <a:pos x="T8" y="T9"/>
                  </a:cxn>
                </a:cxnLst>
                <a:rect l="T15" t="T16" r="T17" b="T18"/>
                <a:pathLst>
                  <a:path w="789" h="131">
                    <a:moveTo>
                      <a:pt x="789" y="123"/>
                    </a:moveTo>
                    <a:lnTo>
                      <a:pt x="787" y="131"/>
                    </a:lnTo>
                    <a:lnTo>
                      <a:pt x="0" y="7"/>
                    </a:lnTo>
                    <a:lnTo>
                      <a:pt x="2" y="0"/>
                    </a:lnTo>
                    <a:lnTo>
                      <a:pt x="789" y="123"/>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94" name="Freeform 2347"/>
              <p:cNvSpPr>
                <a:spLocks/>
              </p:cNvSpPr>
              <p:nvPr/>
            </p:nvSpPr>
            <p:spPr bwMode="auto">
              <a:xfrm>
                <a:off x="2005" y="1458"/>
                <a:ext cx="394" cy="70"/>
              </a:xfrm>
              <a:custGeom>
                <a:avLst/>
                <a:gdLst>
                  <a:gd name="T0" fmla="*/ 2 w 787"/>
                  <a:gd name="T1" fmla="*/ 1 h 139"/>
                  <a:gd name="T2" fmla="*/ 2 w 787"/>
                  <a:gd name="T3" fmla="*/ 1 h 139"/>
                  <a:gd name="T4" fmla="*/ 0 w 787"/>
                  <a:gd name="T5" fmla="*/ 1 h 139"/>
                  <a:gd name="T6" fmla="*/ 0 w 787"/>
                  <a:gd name="T7" fmla="*/ 0 h 139"/>
                  <a:gd name="T8" fmla="*/ 2 w 787"/>
                  <a:gd name="T9" fmla="*/ 1 h 139"/>
                  <a:gd name="T10" fmla="*/ 0 60000 65536"/>
                  <a:gd name="T11" fmla="*/ 0 60000 65536"/>
                  <a:gd name="T12" fmla="*/ 0 60000 65536"/>
                  <a:gd name="T13" fmla="*/ 0 60000 65536"/>
                  <a:gd name="T14" fmla="*/ 0 60000 65536"/>
                  <a:gd name="T15" fmla="*/ 0 w 787"/>
                  <a:gd name="T16" fmla="*/ 0 h 139"/>
                  <a:gd name="T17" fmla="*/ 787 w 787"/>
                  <a:gd name="T18" fmla="*/ 139 h 139"/>
                </a:gdLst>
                <a:ahLst/>
                <a:cxnLst>
                  <a:cxn ang="T10">
                    <a:pos x="T0" y="T1"/>
                  </a:cxn>
                  <a:cxn ang="T11">
                    <a:pos x="T2" y="T3"/>
                  </a:cxn>
                  <a:cxn ang="T12">
                    <a:pos x="T4" y="T5"/>
                  </a:cxn>
                  <a:cxn ang="T13">
                    <a:pos x="T6" y="T7"/>
                  </a:cxn>
                  <a:cxn ang="T14">
                    <a:pos x="T8" y="T9"/>
                  </a:cxn>
                </a:cxnLst>
                <a:rect l="T15" t="T16" r="T17" b="T18"/>
                <a:pathLst>
                  <a:path w="787" h="139">
                    <a:moveTo>
                      <a:pt x="787" y="124"/>
                    </a:moveTo>
                    <a:lnTo>
                      <a:pt x="787" y="139"/>
                    </a:lnTo>
                    <a:lnTo>
                      <a:pt x="0" y="15"/>
                    </a:lnTo>
                    <a:lnTo>
                      <a:pt x="0" y="0"/>
                    </a:lnTo>
                    <a:lnTo>
                      <a:pt x="787" y="124"/>
                    </a:lnTo>
                    <a:close/>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95" name="Freeform 2348"/>
              <p:cNvSpPr>
                <a:spLocks/>
              </p:cNvSpPr>
              <p:nvPr/>
            </p:nvSpPr>
            <p:spPr bwMode="auto">
              <a:xfrm>
                <a:off x="2005" y="1465"/>
                <a:ext cx="394" cy="70"/>
              </a:xfrm>
              <a:custGeom>
                <a:avLst/>
                <a:gdLst>
                  <a:gd name="T0" fmla="*/ 2 w 787"/>
                  <a:gd name="T1" fmla="*/ 1 h 139"/>
                  <a:gd name="T2" fmla="*/ 2 w 787"/>
                  <a:gd name="T3" fmla="*/ 1 h 139"/>
                  <a:gd name="T4" fmla="*/ 0 w 787"/>
                  <a:gd name="T5" fmla="*/ 1 h 139"/>
                  <a:gd name="T6" fmla="*/ 0 w 787"/>
                  <a:gd name="T7" fmla="*/ 0 h 139"/>
                  <a:gd name="T8" fmla="*/ 2 w 787"/>
                  <a:gd name="T9" fmla="*/ 1 h 139"/>
                  <a:gd name="T10" fmla="*/ 0 60000 65536"/>
                  <a:gd name="T11" fmla="*/ 0 60000 65536"/>
                  <a:gd name="T12" fmla="*/ 0 60000 65536"/>
                  <a:gd name="T13" fmla="*/ 0 60000 65536"/>
                  <a:gd name="T14" fmla="*/ 0 60000 65536"/>
                  <a:gd name="T15" fmla="*/ 0 w 787"/>
                  <a:gd name="T16" fmla="*/ 0 h 139"/>
                  <a:gd name="T17" fmla="*/ 787 w 787"/>
                  <a:gd name="T18" fmla="*/ 139 h 139"/>
                </a:gdLst>
                <a:ahLst/>
                <a:cxnLst>
                  <a:cxn ang="T10">
                    <a:pos x="T0" y="T1"/>
                  </a:cxn>
                  <a:cxn ang="T11">
                    <a:pos x="T2" y="T3"/>
                  </a:cxn>
                  <a:cxn ang="T12">
                    <a:pos x="T4" y="T5"/>
                  </a:cxn>
                  <a:cxn ang="T13">
                    <a:pos x="T6" y="T7"/>
                  </a:cxn>
                  <a:cxn ang="T14">
                    <a:pos x="T8" y="T9"/>
                  </a:cxn>
                </a:cxnLst>
                <a:rect l="T15" t="T16" r="T17" b="T18"/>
                <a:pathLst>
                  <a:path w="787" h="139">
                    <a:moveTo>
                      <a:pt x="787" y="124"/>
                    </a:moveTo>
                    <a:lnTo>
                      <a:pt x="787" y="139"/>
                    </a:lnTo>
                    <a:lnTo>
                      <a:pt x="0" y="13"/>
                    </a:lnTo>
                    <a:lnTo>
                      <a:pt x="0" y="0"/>
                    </a:lnTo>
                    <a:lnTo>
                      <a:pt x="787" y="124"/>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96" name="Freeform 2349"/>
              <p:cNvSpPr>
                <a:spLocks/>
              </p:cNvSpPr>
              <p:nvPr/>
            </p:nvSpPr>
            <p:spPr bwMode="auto">
              <a:xfrm>
                <a:off x="2005" y="1472"/>
                <a:ext cx="395" cy="71"/>
              </a:xfrm>
              <a:custGeom>
                <a:avLst/>
                <a:gdLst>
                  <a:gd name="T0" fmla="*/ 2 w 789"/>
                  <a:gd name="T1" fmla="*/ 1 h 141"/>
                  <a:gd name="T2" fmla="*/ 2 w 789"/>
                  <a:gd name="T3" fmla="*/ 1 h 141"/>
                  <a:gd name="T4" fmla="*/ 1 w 789"/>
                  <a:gd name="T5" fmla="*/ 1 h 141"/>
                  <a:gd name="T6" fmla="*/ 0 w 789"/>
                  <a:gd name="T7" fmla="*/ 0 h 141"/>
                  <a:gd name="T8" fmla="*/ 2 w 789"/>
                  <a:gd name="T9" fmla="*/ 1 h 141"/>
                  <a:gd name="T10" fmla="*/ 0 60000 65536"/>
                  <a:gd name="T11" fmla="*/ 0 60000 65536"/>
                  <a:gd name="T12" fmla="*/ 0 60000 65536"/>
                  <a:gd name="T13" fmla="*/ 0 60000 65536"/>
                  <a:gd name="T14" fmla="*/ 0 60000 65536"/>
                  <a:gd name="T15" fmla="*/ 0 w 789"/>
                  <a:gd name="T16" fmla="*/ 0 h 141"/>
                  <a:gd name="T17" fmla="*/ 789 w 789"/>
                  <a:gd name="T18" fmla="*/ 141 h 141"/>
                </a:gdLst>
                <a:ahLst/>
                <a:cxnLst>
                  <a:cxn ang="T10">
                    <a:pos x="T0" y="T1"/>
                  </a:cxn>
                  <a:cxn ang="T11">
                    <a:pos x="T2" y="T3"/>
                  </a:cxn>
                  <a:cxn ang="T12">
                    <a:pos x="T4" y="T5"/>
                  </a:cxn>
                  <a:cxn ang="T13">
                    <a:pos x="T6" y="T7"/>
                  </a:cxn>
                  <a:cxn ang="T14">
                    <a:pos x="T8" y="T9"/>
                  </a:cxn>
                </a:cxnLst>
                <a:rect l="T15" t="T16" r="T17" b="T18"/>
                <a:pathLst>
                  <a:path w="789" h="141">
                    <a:moveTo>
                      <a:pt x="787" y="126"/>
                    </a:moveTo>
                    <a:lnTo>
                      <a:pt x="789" y="141"/>
                    </a:lnTo>
                    <a:lnTo>
                      <a:pt x="2" y="13"/>
                    </a:lnTo>
                    <a:lnTo>
                      <a:pt x="0" y="0"/>
                    </a:lnTo>
                    <a:lnTo>
                      <a:pt x="787" y="126"/>
                    </a:lnTo>
                    <a:close/>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97" name="Freeform 2350"/>
              <p:cNvSpPr>
                <a:spLocks/>
              </p:cNvSpPr>
              <p:nvPr/>
            </p:nvSpPr>
            <p:spPr bwMode="auto">
              <a:xfrm>
                <a:off x="2005" y="1472"/>
                <a:ext cx="395" cy="67"/>
              </a:xfrm>
              <a:custGeom>
                <a:avLst/>
                <a:gdLst>
                  <a:gd name="T0" fmla="*/ 2 w 789"/>
                  <a:gd name="T1" fmla="*/ 1 h 134"/>
                  <a:gd name="T2" fmla="*/ 2 w 789"/>
                  <a:gd name="T3" fmla="*/ 1 h 134"/>
                  <a:gd name="T4" fmla="*/ 1 w 789"/>
                  <a:gd name="T5" fmla="*/ 1 h 134"/>
                  <a:gd name="T6" fmla="*/ 0 w 789"/>
                  <a:gd name="T7" fmla="*/ 0 h 134"/>
                  <a:gd name="T8" fmla="*/ 2 w 789"/>
                  <a:gd name="T9" fmla="*/ 1 h 134"/>
                  <a:gd name="T10" fmla="*/ 0 60000 65536"/>
                  <a:gd name="T11" fmla="*/ 0 60000 65536"/>
                  <a:gd name="T12" fmla="*/ 0 60000 65536"/>
                  <a:gd name="T13" fmla="*/ 0 60000 65536"/>
                  <a:gd name="T14" fmla="*/ 0 60000 65536"/>
                  <a:gd name="T15" fmla="*/ 0 w 789"/>
                  <a:gd name="T16" fmla="*/ 0 h 134"/>
                  <a:gd name="T17" fmla="*/ 789 w 789"/>
                  <a:gd name="T18" fmla="*/ 134 h 134"/>
                </a:gdLst>
                <a:ahLst/>
                <a:cxnLst>
                  <a:cxn ang="T10">
                    <a:pos x="T0" y="T1"/>
                  </a:cxn>
                  <a:cxn ang="T11">
                    <a:pos x="T2" y="T3"/>
                  </a:cxn>
                  <a:cxn ang="T12">
                    <a:pos x="T4" y="T5"/>
                  </a:cxn>
                  <a:cxn ang="T13">
                    <a:pos x="T6" y="T7"/>
                  </a:cxn>
                  <a:cxn ang="T14">
                    <a:pos x="T8" y="T9"/>
                  </a:cxn>
                </a:cxnLst>
                <a:rect l="T15" t="T16" r="T17" b="T18"/>
                <a:pathLst>
                  <a:path w="789" h="134">
                    <a:moveTo>
                      <a:pt x="787" y="126"/>
                    </a:moveTo>
                    <a:lnTo>
                      <a:pt x="789" y="134"/>
                    </a:lnTo>
                    <a:lnTo>
                      <a:pt x="2" y="6"/>
                    </a:lnTo>
                    <a:lnTo>
                      <a:pt x="0" y="0"/>
                    </a:lnTo>
                    <a:lnTo>
                      <a:pt x="787" y="126"/>
                    </a:lnTo>
                    <a:close/>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98" name="Freeform 2351"/>
              <p:cNvSpPr>
                <a:spLocks/>
              </p:cNvSpPr>
              <p:nvPr/>
            </p:nvSpPr>
            <p:spPr bwMode="auto">
              <a:xfrm>
                <a:off x="2006" y="1475"/>
                <a:ext cx="394" cy="68"/>
              </a:xfrm>
              <a:custGeom>
                <a:avLst/>
                <a:gdLst>
                  <a:gd name="T0" fmla="*/ 2 w 787"/>
                  <a:gd name="T1" fmla="*/ 1 h 135"/>
                  <a:gd name="T2" fmla="*/ 2 w 787"/>
                  <a:gd name="T3" fmla="*/ 1 h 135"/>
                  <a:gd name="T4" fmla="*/ 0 w 787"/>
                  <a:gd name="T5" fmla="*/ 1 h 135"/>
                  <a:gd name="T6" fmla="*/ 0 w 787"/>
                  <a:gd name="T7" fmla="*/ 0 h 135"/>
                  <a:gd name="T8" fmla="*/ 2 w 787"/>
                  <a:gd name="T9" fmla="*/ 1 h 135"/>
                  <a:gd name="T10" fmla="*/ 0 60000 65536"/>
                  <a:gd name="T11" fmla="*/ 0 60000 65536"/>
                  <a:gd name="T12" fmla="*/ 0 60000 65536"/>
                  <a:gd name="T13" fmla="*/ 0 60000 65536"/>
                  <a:gd name="T14" fmla="*/ 0 60000 65536"/>
                  <a:gd name="T15" fmla="*/ 0 w 787"/>
                  <a:gd name="T16" fmla="*/ 0 h 135"/>
                  <a:gd name="T17" fmla="*/ 787 w 787"/>
                  <a:gd name="T18" fmla="*/ 135 h 135"/>
                </a:gdLst>
                <a:ahLst/>
                <a:cxnLst>
                  <a:cxn ang="T10">
                    <a:pos x="T0" y="T1"/>
                  </a:cxn>
                  <a:cxn ang="T11">
                    <a:pos x="T2" y="T3"/>
                  </a:cxn>
                  <a:cxn ang="T12">
                    <a:pos x="T4" y="T5"/>
                  </a:cxn>
                  <a:cxn ang="T13">
                    <a:pos x="T6" y="T7"/>
                  </a:cxn>
                  <a:cxn ang="T14">
                    <a:pos x="T8" y="T9"/>
                  </a:cxn>
                </a:cxnLst>
                <a:rect l="T15" t="T16" r="T17" b="T18"/>
                <a:pathLst>
                  <a:path w="787" h="135">
                    <a:moveTo>
                      <a:pt x="787" y="128"/>
                    </a:moveTo>
                    <a:lnTo>
                      <a:pt x="787" y="135"/>
                    </a:lnTo>
                    <a:lnTo>
                      <a:pt x="0" y="7"/>
                    </a:lnTo>
                    <a:lnTo>
                      <a:pt x="0" y="0"/>
                    </a:lnTo>
                    <a:lnTo>
                      <a:pt x="787" y="128"/>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99" name="Freeform 2352"/>
              <p:cNvSpPr>
                <a:spLocks/>
              </p:cNvSpPr>
              <p:nvPr/>
            </p:nvSpPr>
            <p:spPr bwMode="auto">
              <a:xfrm>
                <a:off x="2006" y="1479"/>
                <a:ext cx="395" cy="70"/>
              </a:xfrm>
              <a:custGeom>
                <a:avLst/>
                <a:gdLst>
                  <a:gd name="T0" fmla="*/ 2 w 790"/>
                  <a:gd name="T1" fmla="*/ 0 h 141"/>
                  <a:gd name="T2" fmla="*/ 2 w 790"/>
                  <a:gd name="T3" fmla="*/ 0 h 141"/>
                  <a:gd name="T4" fmla="*/ 1 w 790"/>
                  <a:gd name="T5" fmla="*/ 0 h 141"/>
                  <a:gd name="T6" fmla="*/ 0 w 790"/>
                  <a:gd name="T7" fmla="*/ 0 h 141"/>
                  <a:gd name="T8" fmla="*/ 2 w 790"/>
                  <a:gd name="T9" fmla="*/ 0 h 141"/>
                  <a:gd name="T10" fmla="*/ 0 60000 65536"/>
                  <a:gd name="T11" fmla="*/ 0 60000 65536"/>
                  <a:gd name="T12" fmla="*/ 0 60000 65536"/>
                  <a:gd name="T13" fmla="*/ 0 60000 65536"/>
                  <a:gd name="T14" fmla="*/ 0 60000 65536"/>
                  <a:gd name="T15" fmla="*/ 0 w 790"/>
                  <a:gd name="T16" fmla="*/ 0 h 141"/>
                  <a:gd name="T17" fmla="*/ 790 w 790"/>
                  <a:gd name="T18" fmla="*/ 141 h 141"/>
                </a:gdLst>
                <a:ahLst/>
                <a:cxnLst>
                  <a:cxn ang="T10">
                    <a:pos x="T0" y="T1"/>
                  </a:cxn>
                  <a:cxn ang="T11">
                    <a:pos x="T2" y="T3"/>
                  </a:cxn>
                  <a:cxn ang="T12">
                    <a:pos x="T4" y="T5"/>
                  </a:cxn>
                  <a:cxn ang="T13">
                    <a:pos x="T6" y="T7"/>
                  </a:cxn>
                  <a:cxn ang="T14">
                    <a:pos x="T8" y="T9"/>
                  </a:cxn>
                </a:cxnLst>
                <a:rect l="T15" t="T16" r="T17" b="T18"/>
                <a:pathLst>
                  <a:path w="790" h="141">
                    <a:moveTo>
                      <a:pt x="787" y="128"/>
                    </a:moveTo>
                    <a:lnTo>
                      <a:pt x="790" y="141"/>
                    </a:lnTo>
                    <a:lnTo>
                      <a:pt x="3" y="13"/>
                    </a:lnTo>
                    <a:lnTo>
                      <a:pt x="0" y="0"/>
                    </a:lnTo>
                    <a:lnTo>
                      <a:pt x="787" y="128"/>
                    </a:lnTo>
                    <a:close/>
                  </a:path>
                </a:pathLst>
              </a:custGeom>
              <a:solidFill>
                <a:srgbClr val="E8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00" name="Freeform 2353"/>
              <p:cNvSpPr>
                <a:spLocks/>
              </p:cNvSpPr>
              <p:nvPr/>
            </p:nvSpPr>
            <p:spPr bwMode="auto">
              <a:xfrm>
                <a:off x="2006" y="1479"/>
                <a:ext cx="394" cy="66"/>
              </a:xfrm>
              <a:custGeom>
                <a:avLst/>
                <a:gdLst>
                  <a:gd name="T0" fmla="*/ 1 w 789"/>
                  <a:gd name="T1" fmla="*/ 0 h 133"/>
                  <a:gd name="T2" fmla="*/ 1 w 789"/>
                  <a:gd name="T3" fmla="*/ 0 h 133"/>
                  <a:gd name="T4" fmla="*/ 0 w 789"/>
                  <a:gd name="T5" fmla="*/ 0 h 133"/>
                  <a:gd name="T6" fmla="*/ 0 w 789"/>
                  <a:gd name="T7" fmla="*/ 0 h 133"/>
                  <a:gd name="T8" fmla="*/ 1 w 789"/>
                  <a:gd name="T9" fmla="*/ 0 h 133"/>
                  <a:gd name="T10" fmla="*/ 0 60000 65536"/>
                  <a:gd name="T11" fmla="*/ 0 60000 65536"/>
                  <a:gd name="T12" fmla="*/ 0 60000 65536"/>
                  <a:gd name="T13" fmla="*/ 0 60000 65536"/>
                  <a:gd name="T14" fmla="*/ 0 60000 65536"/>
                  <a:gd name="T15" fmla="*/ 0 w 789"/>
                  <a:gd name="T16" fmla="*/ 0 h 133"/>
                  <a:gd name="T17" fmla="*/ 789 w 789"/>
                  <a:gd name="T18" fmla="*/ 133 h 133"/>
                </a:gdLst>
                <a:ahLst/>
                <a:cxnLst>
                  <a:cxn ang="T10">
                    <a:pos x="T0" y="T1"/>
                  </a:cxn>
                  <a:cxn ang="T11">
                    <a:pos x="T2" y="T3"/>
                  </a:cxn>
                  <a:cxn ang="T12">
                    <a:pos x="T4" y="T5"/>
                  </a:cxn>
                  <a:cxn ang="T13">
                    <a:pos x="T6" y="T7"/>
                  </a:cxn>
                  <a:cxn ang="T14">
                    <a:pos x="T8" y="T9"/>
                  </a:cxn>
                </a:cxnLst>
                <a:rect l="T15" t="T16" r="T17" b="T18"/>
                <a:pathLst>
                  <a:path w="789" h="133">
                    <a:moveTo>
                      <a:pt x="787" y="128"/>
                    </a:moveTo>
                    <a:lnTo>
                      <a:pt x="789" y="133"/>
                    </a:lnTo>
                    <a:lnTo>
                      <a:pt x="1" y="5"/>
                    </a:lnTo>
                    <a:lnTo>
                      <a:pt x="0" y="0"/>
                    </a:lnTo>
                    <a:lnTo>
                      <a:pt x="787" y="128"/>
                    </a:lnTo>
                    <a:close/>
                  </a:path>
                </a:pathLst>
              </a:custGeom>
              <a:solidFill>
                <a:srgbClr val="E8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01" name="Freeform 2354"/>
              <p:cNvSpPr>
                <a:spLocks/>
              </p:cNvSpPr>
              <p:nvPr/>
            </p:nvSpPr>
            <p:spPr bwMode="auto">
              <a:xfrm>
                <a:off x="2007" y="1481"/>
                <a:ext cx="393" cy="67"/>
              </a:xfrm>
              <a:custGeom>
                <a:avLst/>
                <a:gdLst>
                  <a:gd name="T0" fmla="*/ 1 w 788"/>
                  <a:gd name="T1" fmla="*/ 1 h 133"/>
                  <a:gd name="T2" fmla="*/ 1 w 788"/>
                  <a:gd name="T3" fmla="*/ 1 h 133"/>
                  <a:gd name="T4" fmla="*/ 0 w 788"/>
                  <a:gd name="T5" fmla="*/ 1 h 133"/>
                  <a:gd name="T6" fmla="*/ 0 w 788"/>
                  <a:gd name="T7" fmla="*/ 0 h 133"/>
                  <a:gd name="T8" fmla="*/ 1 w 788"/>
                  <a:gd name="T9" fmla="*/ 1 h 133"/>
                  <a:gd name="T10" fmla="*/ 0 60000 65536"/>
                  <a:gd name="T11" fmla="*/ 0 60000 65536"/>
                  <a:gd name="T12" fmla="*/ 0 60000 65536"/>
                  <a:gd name="T13" fmla="*/ 0 60000 65536"/>
                  <a:gd name="T14" fmla="*/ 0 60000 65536"/>
                  <a:gd name="T15" fmla="*/ 0 w 788"/>
                  <a:gd name="T16" fmla="*/ 0 h 133"/>
                  <a:gd name="T17" fmla="*/ 788 w 788"/>
                  <a:gd name="T18" fmla="*/ 133 h 133"/>
                </a:gdLst>
                <a:ahLst/>
                <a:cxnLst>
                  <a:cxn ang="T10">
                    <a:pos x="T0" y="T1"/>
                  </a:cxn>
                  <a:cxn ang="T11">
                    <a:pos x="T2" y="T3"/>
                  </a:cxn>
                  <a:cxn ang="T12">
                    <a:pos x="T4" y="T5"/>
                  </a:cxn>
                  <a:cxn ang="T13">
                    <a:pos x="T6" y="T7"/>
                  </a:cxn>
                  <a:cxn ang="T14">
                    <a:pos x="T8" y="T9"/>
                  </a:cxn>
                </a:cxnLst>
                <a:rect l="T15" t="T16" r="T17" b="T18"/>
                <a:pathLst>
                  <a:path w="788" h="133">
                    <a:moveTo>
                      <a:pt x="788" y="128"/>
                    </a:moveTo>
                    <a:lnTo>
                      <a:pt x="788" y="133"/>
                    </a:lnTo>
                    <a:lnTo>
                      <a:pt x="0" y="3"/>
                    </a:lnTo>
                    <a:lnTo>
                      <a:pt x="0" y="0"/>
                    </a:lnTo>
                    <a:lnTo>
                      <a:pt x="788" y="128"/>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02" name="Freeform 2355"/>
              <p:cNvSpPr>
                <a:spLocks/>
              </p:cNvSpPr>
              <p:nvPr/>
            </p:nvSpPr>
            <p:spPr bwMode="auto">
              <a:xfrm>
                <a:off x="2007" y="1483"/>
                <a:ext cx="394" cy="66"/>
              </a:xfrm>
              <a:custGeom>
                <a:avLst/>
                <a:gdLst>
                  <a:gd name="T0" fmla="*/ 1 w 789"/>
                  <a:gd name="T1" fmla="*/ 0 h 133"/>
                  <a:gd name="T2" fmla="*/ 1 w 789"/>
                  <a:gd name="T3" fmla="*/ 0 h 133"/>
                  <a:gd name="T4" fmla="*/ 0 w 789"/>
                  <a:gd name="T5" fmla="*/ 0 h 133"/>
                  <a:gd name="T6" fmla="*/ 0 w 789"/>
                  <a:gd name="T7" fmla="*/ 0 h 133"/>
                  <a:gd name="T8" fmla="*/ 1 w 789"/>
                  <a:gd name="T9" fmla="*/ 0 h 133"/>
                  <a:gd name="T10" fmla="*/ 0 60000 65536"/>
                  <a:gd name="T11" fmla="*/ 0 60000 65536"/>
                  <a:gd name="T12" fmla="*/ 0 60000 65536"/>
                  <a:gd name="T13" fmla="*/ 0 60000 65536"/>
                  <a:gd name="T14" fmla="*/ 0 60000 65536"/>
                  <a:gd name="T15" fmla="*/ 0 w 789"/>
                  <a:gd name="T16" fmla="*/ 0 h 133"/>
                  <a:gd name="T17" fmla="*/ 789 w 789"/>
                  <a:gd name="T18" fmla="*/ 133 h 133"/>
                </a:gdLst>
                <a:ahLst/>
                <a:cxnLst>
                  <a:cxn ang="T10">
                    <a:pos x="T0" y="T1"/>
                  </a:cxn>
                  <a:cxn ang="T11">
                    <a:pos x="T2" y="T3"/>
                  </a:cxn>
                  <a:cxn ang="T12">
                    <a:pos x="T4" y="T5"/>
                  </a:cxn>
                  <a:cxn ang="T13">
                    <a:pos x="T6" y="T7"/>
                  </a:cxn>
                  <a:cxn ang="T14">
                    <a:pos x="T8" y="T9"/>
                  </a:cxn>
                </a:cxnLst>
                <a:rect l="T15" t="T16" r="T17" b="T18"/>
                <a:pathLst>
                  <a:path w="789" h="133">
                    <a:moveTo>
                      <a:pt x="788" y="130"/>
                    </a:moveTo>
                    <a:lnTo>
                      <a:pt x="789" y="133"/>
                    </a:lnTo>
                    <a:lnTo>
                      <a:pt x="2" y="5"/>
                    </a:lnTo>
                    <a:lnTo>
                      <a:pt x="0" y="0"/>
                    </a:lnTo>
                    <a:lnTo>
                      <a:pt x="788" y="130"/>
                    </a:lnTo>
                    <a:close/>
                  </a:path>
                </a:pathLst>
              </a:custGeom>
              <a:solidFill>
                <a:srgbClr val="E6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03" name="Freeform 2356"/>
              <p:cNvSpPr>
                <a:spLocks/>
              </p:cNvSpPr>
              <p:nvPr/>
            </p:nvSpPr>
            <p:spPr bwMode="auto">
              <a:xfrm>
                <a:off x="2007" y="1485"/>
                <a:ext cx="396" cy="71"/>
              </a:xfrm>
              <a:custGeom>
                <a:avLst/>
                <a:gdLst>
                  <a:gd name="T0" fmla="*/ 2 w 791"/>
                  <a:gd name="T1" fmla="*/ 1 h 142"/>
                  <a:gd name="T2" fmla="*/ 2 w 791"/>
                  <a:gd name="T3" fmla="*/ 1 h 142"/>
                  <a:gd name="T4" fmla="*/ 1 w 791"/>
                  <a:gd name="T5" fmla="*/ 1 h 142"/>
                  <a:gd name="T6" fmla="*/ 0 w 791"/>
                  <a:gd name="T7" fmla="*/ 0 h 142"/>
                  <a:gd name="T8" fmla="*/ 2 w 791"/>
                  <a:gd name="T9" fmla="*/ 1 h 142"/>
                  <a:gd name="T10" fmla="*/ 0 60000 65536"/>
                  <a:gd name="T11" fmla="*/ 0 60000 65536"/>
                  <a:gd name="T12" fmla="*/ 0 60000 65536"/>
                  <a:gd name="T13" fmla="*/ 0 60000 65536"/>
                  <a:gd name="T14" fmla="*/ 0 60000 65536"/>
                  <a:gd name="T15" fmla="*/ 0 w 791"/>
                  <a:gd name="T16" fmla="*/ 0 h 142"/>
                  <a:gd name="T17" fmla="*/ 791 w 791"/>
                  <a:gd name="T18" fmla="*/ 142 h 142"/>
                </a:gdLst>
                <a:ahLst/>
                <a:cxnLst>
                  <a:cxn ang="T10">
                    <a:pos x="T0" y="T1"/>
                  </a:cxn>
                  <a:cxn ang="T11">
                    <a:pos x="T2" y="T3"/>
                  </a:cxn>
                  <a:cxn ang="T12">
                    <a:pos x="T4" y="T5"/>
                  </a:cxn>
                  <a:cxn ang="T13">
                    <a:pos x="T6" y="T7"/>
                  </a:cxn>
                  <a:cxn ang="T14">
                    <a:pos x="T8" y="T9"/>
                  </a:cxn>
                </a:cxnLst>
                <a:rect l="T15" t="T16" r="T17" b="T18"/>
                <a:pathLst>
                  <a:path w="791" h="142">
                    <a:moveTo>
                      <a:pt x="787" y="128"/>
                    </a:moveTo>
                    <a:lnTo>
                      <a:pt x="791" y="142"/>
                    </a:lnTo>
                    <a:lnTo>
                      <a:pt x="3" y="12"/>
                    </a:lnTo>
                    <a:lnTo>
                      <a:pt x="0" y="0"/>
                    </a:lnTo>
                    <a:lnTo>
                      <a:pt x="787" y="128"/>
                    </a:lnTo>
                    <a:close/>
                  </a:path>
                </a:pathLst>
              </a:custGeom>
              <a:solidFill>
                <a:srgbClr val="E5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04" name="Freeform 2357"/>
              <p:cNvSpPr>
                <a:spLocks/>
              </p:cNvSpPr>
              <p:nvPr/>
            </p:nvSpPr>
            <p:spPr bwMode="auto">
              <a:xfrm>
                <a:off x="2007" y="1485"/>
                <a:ext cx="394" cy="66"/>
              </a:xfrm>
              <a:custGeom>
                <a:avLst/>
                <a:gdLst>
                  <a:gd name="T0" fmla="*/ 2 w 787"/>
                  <a:gd name="T1" fmla="*/ 1 h 132"/>
                  <a:gd name="T2" fmla="*/ 2 w 787"/>
                  <a:gd name="T3" fmla="*/ 1 h 132"/>
                  <a:gd name="T4" fmla="*/ 0 w 787"/>
                  <a:gd name="T5" fmla="*/ 1 h 132"/>
                  <a:gd name="T6" fmla="*/ 0 w 787"/>
                  <a:gd name="T7" fmla="*/ 0 h 132"/>
                  <a:gd name="T8" fmla="*/ 2 w 787"/>
                  <a:gd name="T9" fmla="*/ 1 h 132"/>
                  <a:gd name="T10" fmla="*/ 0 60000 65536"/>
                  <a:gd name="T11" fmla="*/ 0 60000 65536"/>
                  <a:gd name="T12" fmla="*/ 0 60000 65536"/>
                  <a:gd name="T13" fmla="*/ 0 60000 65536"/>
                  <a:gd name="T14" fmla="*/ 0 60000 65536"/>
                  <a:gd name="T15" fmla="*/ 0 w 787"/>
                  <a:gd name="T16" fmla="*/ 0 h 132"/>
                  <a:gd name="T17" fmla="*/ 787 w 787"/>
                  <a:gd name="T18" fmla="*/ 132 h 132"/>
                </a:gdLst>
                <a:ahLst/>
                <a:cxnLst>
                  <a:cxn ang="T10">
                    <a:pos x="T0" y="T1"/>
                  </a:cxn>
                  <a:cxn ang="T11">
                    <a:pos x="T2" y="T3"/>
                  </a:cxn>
                  <a:cxn ang="T12">
                    <a:pos x="T4" y="T5"/>
                  </a:cxn>
                  <a:cxn ang="T13">
                    <a:pos x="T6" y="T7"/>
                  </a:cxn>
                  <a:cxn ang="T14">
                    <a:pos x="T8" y="T9"/>
                  </a:cxn>
                </a:cxnLst>
                <a:rect l="T15" t="T16" r="T17" b="T18"/>
                <a:pathLst>
                  <a:path w="787" h="132">
                    <a:moveTo>
                      <a:pt x="787" y="128"/>
                    </a:moveTo>
                    <a:lnTo>
                      <a:pt x="787" y="132"/>
                    </a:lnTo>
                    <a:lnTo>
                      <a:pt x="0" y="4"/>
                    </a:lnTo>
                    <a:lnTo>
                      <a:pt x="0" y="0"/>
                    </a:lnTo>
                    <a:lnTo>
                      <a:pt x="787" y="128"/>
                    </a:lnTo>
                    <a:close/>
                  </a:path>
                </a:pathLst>
              </a:custGeom>
              <a:solidFill>
                <a:srgbClr val="E5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05" name="Freeform 2358"/>
              <p:cNvSpPr>
                <a:spLocks/>
              </p:cNvSpPr>
              <p:nvPr/>
            </p:nvSpPr>
            <p:spPr bwMode="auto">
              <a:xfrm>
                <a:off x="2007" y="1487"/>
                <a:ext cx="395" cy="66"/>
              </a:xfrm>
              <a:custGeom>
                <a:avLst/>
                <a:gdLst>
                  <a:gd name="T0" fmla="*/ 2 w 789"/>
                  <a:gd name="T1" fmla="*/ 1 h 131"/>
                  <a:gd name="T2" fmla="*/ 2 w 789"/>
                  <a:gd name="T3" fmla="*/ 1 h 131"/>
                  <a:gd name="T4" fmla="*/ 1 w 789"/>
                  <a:gd name="T5" fmla="*/ 1 h 131"/>
                  <a:gd name="T6" fmla="*/ 0 w 789"/>
                  <a:gd name="T7" fmla="*/ 0 h 131"/>
                  <a:gd name="T8" fmla="*/ 2 w 789"/>
                  <a:gd name="T9" fmla="*/ 1 h 131"/>
                  <a:gd name="T10" fmla="*/ 0 60000 65536"/>
                  <a:gd name="T11" fmla="*/ 0 60000 65536"/>
                  <a:gd name="T12" fmla="*/ 0 60000 65536"/>
                  <a:gd name="T13" fmla="*/ 0 60000 65536"/>
                  <a:gd name="T14" fmla="*/ 0 60000 65536"/>
                  <a:gd name="T15" fmla="*/ 0 w 789"/>
                  <a:gd name="T16" fmla="*/ 0 h 131"/>
                  <a:gd name="T17" fmla="*/ 789 w 789"/>
                  <a:gd name="T18" fmla="*/ 131 h 131"/>
                </a:gdLst>
                <a:ahLst/>
                <a:cxnLst>
                  <a:cxn ang="T10">
                    <a:pos x="T0" y="T1"/>
                  </a:cxn>
                  <a:cxn ang="T11">
                    <a:pos x="T2" y="T3"/>
                  </a:cxn>
                  <a:cxn ang="T12">
                    <a:pos x="T4" y="T5"/>
                  </a:cxn>
                  <a:cxn ang="T13">
                    <a:pos x="T6" y="T7"/>
                  </a:cxn>
                  <a:cxn ang="T14">
                    <a:pos x="T8" y="T9"/>
                  </a:cxn>
                </a:cxnLst>
                <a:rect l="T15" t="T16" r="T17" b="T18"/>
                <a:pathLst>
                  <a:path w="789" h="131">
                    <a:moveTo>
                      <a:pt x="787" y="128"/>
                    </a:moveTo>
                    <a:lnTo>
                      <a:pt x="789" y="131"/>
                    </a:lnTo>
                    <a:lnTo>
                      <a:pt x="1" y="3"/>
                    </a:lnTo>
                    <a:lnTo>
                      <a:pt x="0" y="0"/>
                    </a:lnTo>
                    <a:lnTo>
                      <a:pt x="787" y="128"/>
                    </a:lnTo>
                    <a:close/>
                  </a:path>
                </a:pathLst>
              </a:custGeom>
              <a:solidFill>
                <a:srgbClr val="E4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06" name="Freeform 2359"/>
              <p:cNvSpPr>
                <a:spLocks/>
              </p:cNvSpPr>
              <p:nvPr/>
            </p:nvSpPr>
            <p:spPr bwMode="auto">
              <a:xfrm>
                <a:off x="2008" y="1489"/>
                <a:ext cx="394" cy="65"/>
              </a:xfrm>
              <a:custGeom>
                <a:avLst/>
                <a:gdLst>
                  <a:gd name="T0" fmla="*/ 2 w 788"/>
                  <a:gd name="T1" fmla="*/ 0 h 131"/>
                  <a:gd name="T2" fmla="*/ 2 w 788"/>
                  <a:gd name="T3" fmla="*/ 0 h 131"/>
                  <a:gd name="T4" fmla="*/ 0 w 788"/>
                  <a:gd name="T5" fmla="*/ 0 h 131"/>
                  <a:gd name="T6" fmla="*/ 0 w 788"/>
                  <a:gd name="T7" fmla="*/ 0 h 131"/>
                  <a:gd name="T8" fmla="*/ 2 w 788"/>
                  <a:gd name="T9" fmla="*/ 0 h 131"/>
                  <a:gd name="T10" fmla="*/ 0 60000 65536"/>
                  <a:gd name="T11" fmla="*/ 0 60000 65536"/>
                  <a:gd name="T12" fmla="*/ 0 60000 65536"/>
                  <a:gd name="T13" fmla="*/ 0 60000 65536"/>
                  <a:gd name="T14" fmla="*/ 0 60000 65536"/>
                  <a:gd name="T15" fmla="*/ 0 w 788"/>
                  <a:gd name="T16" fmla="*/ 0 h 131"/>
                  <a:gd name="T17" fmla="*/ 788 w 788"/>
                  <a:gd name="T18" fmla="*/ 131 h 131"/>
                </a:gdLst>
                <a:ahLst/>
                <a:cxnLst>
                  <a:cxn ang="T10">
                    <a:pos x="T0" y="T1"/>
                  </a:cxn>
                  <a:cxn ang="T11">
                    <a:pos x="T2" y="T3"/>
                  </a:cxn>
                  <a:cxn ang="T12">
                    <a:pos x="T4" y="T5"/>
                  </a:cxn>
                  <a:cxn ang="T13">
                    <a:pos x="T6" y="T7"/>
                  </a:cxn>
                  <a:cxn ang="T14">
                    <a:pos x="T8" y="T9"/>
                  </a:cxn>
                </a:cxnLst>
                <a:rect l="T15" t="T16" r="T17" b="T18"/>
                <a:pathLst>
                  <a:path w="788" h="131">
                    <a:moveTo>
                      <a:pt x="788" y="128"/>
                    </a:moveTo>
                    <a:lnTo>
                      <a:pt x="788" y="131"/>
                    </a:lnTo>
                    <a:lnTo>
                      <a:pt x="0" y="2"/>
                    </a:lnTo>
                    <a:lnTo>
                      <a:pt x="0" y="0"/>
                    </a:lnTo>
                    <a:lnTo>
                      <a:pt x="788" y="128"/>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07" name="Freeform 2360"/>
              <p:cNvSpPr>
                <a:spLocks/>
              </p:cNvSpPr>
              <p:nvPr/>
            </p:nvSpPr>
            <p:spPr bwMode="auto">
              <a:xfrm>
                <a:off x="2008" y="1489"/>
                <a:ext cx="395" cy="67"/>
              </a:xfrm>
              <a:custGeom>
                <a:avLst/>
                <a:gdLst>
                  <a:gd name="T0" fmla="*/ 2 w 790"/>
                  <a:gd name="T1" fmla="*/ 1 h 133"/>
                  <a:gd name="T2" fmla="*/ 2 w 790"/>
                  <a:gd name="T3" fmla="*/ 1 h 133"/>
                  <a:gd name="T4" fmla="*/ 1 w 790"/>
                  <a:gd name="T5" fmla="*/ 1 h 133"/>
                  <a:gd name="T6" fmla="*/ 0 w 790"/>
                  <a:gd name="T7" fmla="*/ 0 h 133"/>
                  <a:gd name="T8" fmla="*/ 2 w 790"/>
                  <a:gd name="T9" fmla="*/ 1 h 133"/>
                  <a:gd name="T10" fmla="*/ 0 60000 65536"/>
                  <a:gd name="T11" fmla="*/ 0 60000 65536"/>
                  <a:gd name="T12" fmla="*/ 0 60000 65536"/>
                  <a:gd name="T13" fmla="*/ 0 60000 65536"/>
                  <a:gd name="T14" fmla="*/ 0 60000 65536"/>
                  <a:gd name="T15" fmla="*/ 0 w 790"/>
                  <a:gd name="T16" fmla="*/ 0 h 133"/>
                  <a:gd name="T17" fmla="*/ 790 w 790"/>
                  <a:gd name="T18" fmla="*/ 133 h 133"/>
                </a:gdLst>
                <a:ahLst/>
                <a:cxnLst>
                  <a:cxn ang="T10">
                    <a:pos x="T0" y="T1"/>
                  </a:cxn>
                  <a:cxn ang="T11">
                    <a:pos x="T2" y="T3"/>
                  </a:cxn>
                  <a:cxn ang="T12">
                    <a:pos x="T4" y="T5"/>
                  </a:cxn>
                  <a:cxn ang="T13">
                    <a:pos x="T6" y="T7"/>
                  </a:cxn>
                  <a:cxn ang="T14">
                    <a:pos x="T8" y="T9"/>
                  </a:cxn>
                </a:cxnLst>
                <a:rect l="T15" t="T16" r="T17" b="T18"/>
                <a:pathLst>
                  <a:path w="790" h="133">
                    <a:moveTo>
                      <a:pt x="788" y="129"/>
                    </a:moveTo>
                    <a:lnTo>
                      <a:pt x="790" y="133"/>
                    </a:lnTo>
                    <a:lnTo>
                      <a:pt x="2" y="3"/>
                    </a:lnTo>
                    <a:lnTo>
                      <a:pt x="0" y="0"/>
                    </a:lnTo>
                    <a:lnTo>
                      <a:pt x="788" y="129"/>
                    </a:lnTo>
                    <a:close/>
                  </a:path>
                </a:pathLst>
              </a:custGeom>
              <a:solidFill>
                <a:srgbClr val="E2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08" name="Freeform 2361"/>
              <p:cNvSpPr>
                <a:spLocks/>
              </p:cNvSpPr>
              <p:nvPr/>
            </p:nvSpPr>
            <p:spPr bwMode="auto">
              <a:xfrm>
                <a:off x="2009" y="1491"/>
                <a:ext cx="396" cy="71"/>
              </a:xfrm>
              <a:custGeom>
                <a:avLst/>
                <a:gdLst>
                  <a:gd name="T0" fmla="*/ 1 w 793"/>
                  <a:gd name="T1" fmla="*/ 0 h 143"/>
                  <a:gd name="T2" fmla="*/ 1 w 793"/>
                  <a:gd name="T3" fmla="*/ 0 h 143"/>
                  <a:gd name="T4" fmla="*/ 0 w 793"/>
                  <a:gd name="T5" fmla="*/ 0 h 143"/>
                  <a:gd name="T6" fmla="*/ 0 w 793"/>
                  <a:gd name="T7" fmla="*/ 0 h 143"/>
                  <a:gd name="T8" fmla="*/ 1 w 793"/>
                  <a:gd name="T9" fmla="*/ 0 h 143"/>
                  <a:gd name="T10" fmla="*/ 0 60000 65536"/>
                  <a:gd name="T11" fmla="*/ 0 60000 65536"/>
                  <a:gd name="T12" fmla="*/ 0 60000 65536"/>
                  <a:gd name="T13" fmla="*/ 0 60000 65536"/>
                  <a:gd name="T14" fmla="*/ 0 60000 65536"/>
                  <a:gd name="T15" fmla="*/ 0 w 793"/>
                  <a:gd name="T16" fmla="*/ 0 h 143"/>
                  <a:gd name="T17" fmla="*/ 793 w 793"/>
                  <a:gd name="T18" fmla="*/ 143 h 143"/>
                </a:gdLst>
                <a:ahLst/>
                <a:cxnLst>
                  <a:cxn ang="T10">
                    <a:pos x="T0" y="T1"/>
                  </a:cxn>
                  <a:cxn ang="T11">
                    <a:pos x="T2" y="T3"/>
                  </a:cxn>
                  <a:cxn ang="T12">
                    <a:pos x="T4" y="T5"/>
                  </a:cxn>
                  <a:cxn ang="T13">
                    <a:pos x="T6" y="T7"/>
                  </a:cxn>
                  <a:cxn ang="T14">
                    <a:pos x="T8" y="T9"/>
                  </a:cxn>
                </a:cxnLst>
                <a:rect l="T15" t="T16" r="T17" b="T18"/>
                <a:pathLst>
                  <a:path w="793" h="143">
                    <a:moveTo>
                      <a:pt x="788" y="130"/>
                    </a:moveTo>
                    <a:lnTo>
                      <a:pt x="793" y="143"/>
                    </a:lnTo>
                    <a:lnTo>
                      <a:pt x="5" y="12"/>
                    </a:lnTo>
                    <a:lnTo>
                      <a:pt x="0" y="0"/>
                    </a:lnTo>
                    <a:lnTo>
                      <a:pt x="788" y="130"/>
                    </a:lnTo>
                    <a:close/>
                  </a:path>
                </a:pathLst>
              </a:custGeom>
              <a:solidFill>
                <a:srgbClr val="E1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09" name="Freeform 2362"/>
              <p:cNvSpPr>
                <a:spLocks/>
              </p:cNvSpPr>
              <p:nvPr/>
            </p:nvSpPr>
            <p:spPr bwMode="auto">
              <a:xfrm>
                <a:off x="2009" y="1491"/>
                <a:ext cx="395" cy="67"/>
              </a:xfrm>
              <a:custGeom>
                <a:avLst/>
                <a:gdLst>
                  <a:gd name="T0" fmla="*/ 2 w 789"/>
                  <a:gd name="T1" fmla="*/ 1 h 133"/>
                  <a:gd name="T2" fmla="*/ 2 w 789"/>
                  <a:gd name="T3" fmla="*/ 1 h 133"/>
                  <a:gd name="T4" fmla="*/ 1 w 789"/>
                  <a:gd name="T5" fmla="*/ 1 h 133"/>
                  <a:gd name="T6" fmla="*/ 0 w 789"/>
                  <a:gd name="T7" fmla="*/ 0 h 133"/>
                  <a:gd name="T8" fmla="*/ 2 w 789"/>
                  <a:gd name="T9" fmla="*/ 1 h 133"/>
                  <a:gd name="T10" fmla="*/ 0 60000 65536"/>
                  <a:gd name="T11" fmla="*/ 0 60000 65536"/>
                  <a:gd name="T12" fmla="*/ 0 60000 65536"/>
                  <a:gd name="T13" fmla="*/ 0 60000 65536"/>
                  <a:gd name="T14" fmla="*/ 0 60000 65536"/>
                  <a:gd name="T15" fmla="*/ 0 w 789"/>
                  <a:gd name="T16" fmla="*/ 0 h 133"/>
                  <a:gd name="T17" fmla="*/ 789 w 789"/>
                  <a:gd name="T18" fmla="*/ 133 h 133"/>
                </a:gdLst>
                <a:ahLst/>
                <a:cxnLst>
                  <a:cxn ang="T10">
                    <a:pos x="T0" y="T1"/>
                  </a:cxn>
                  <a:cxn ang="T11">
                    <a:pos x="T2" y="T3"/>
                  </a:cxn>
                  <a:cxn ang="T12">
                    <a:pos x="T4" y="T5"/>
                  </a:cxn>
                  <a:cxn ang="T13">
                    <a:pos x="T6" y="T7"/>
                  </a:cxn>
                  <a:cxn ang="T14">
                    <a:pos x="T8" y="T9"/>
                  </a:cxn>
                </a:cxnLst>
                <a:rect l="T15" t="T16" r="T17" b="T18"/>
                <a:pathLst>
                  <a:path w="789" h="133">
                    <a:moveTo>
                      <a:pt x="788" y="130"/>
                    </a:moveTo>
                    <a:lnTo>
                      <a:pt x="789" y="133"/>
                    </a:lnTo>
                    <a:lnTo>
                      <a:pt x="2" y="3"/>
                    </a:lnTo>
                    <a:lnTo>
                      <a:pt x="0" y="0"/>
                    </a:lnTo>
                    <a:lnTo>
                      <a:pt x="788" y="130"/>
                    </a:lnTo>
                    <a:close/>
                  </a:path>
                </a:pathLst>
              </a:custGeom>
              <a:solidFill>
                <a:srgbClr val="E1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10" name="Freeform 2363"/>
              <p:cNvSpPr>
                <a:spLocks/>
              </p:cNvSpPr>
              <p:nvPr/>
            </p:nvSpPr>
            <p:spPr bwMode="auto">
              <a:xfrm>
                <a:off x="2010" y="1493"/>
                <a:ext cx="394" cy="66"/>
              </a:xfrm>
              <a:custGeom>
                <a:avLst/>
                <a:gdLst>
                  <a:gd name="T0" fmla="*/ 2 w 787"/>
                  <a:gd name="T1" fmla="*/ 0 h 133"/>
                  <a:gd name="T2" fmla="*/ 2 w 787"/>
                  <a:gd name="T3" fmla="*/ 0 h 133"/>
                  <a:gd name="T4" fmla="*/ 0 w 787"/>
                  <a:gd name="T5" fmla="*/ 0 h 133"/>
                  <a:gd name="T6" fmla="*/ 0 w 787"/>
                  <a:gd name="T7" fmla="*/ 0 h 133"/>
                  <a:gd name="T8" fmla="*/ 2 w 787"/>
                  <a:gd name="T9" fmla="*/ 0 h 133"/>
                  <a:gd name="T10" fmla="*/ 0 60000 65536"/>
                  <a:gd name="T11" fmla="*/ 0 60000 65536"/>
                  <a:gd name="T12" fmla="*/ 0 60000 65536"/>
                  <a:gd name="T13" fmla="*/ 0 60000 65536"/>
                  <a:gd name="T14" fmla="*/ 0 60000 65536"/>
                  <a:gd name="T15" fmla="*/ 0 w 787"/>
                  <a:gd name="T16" fmla="*/ 0 h 133"/>
                  <a:gd name="T17" fmla="*/ 787 w 787"/>
                  <a:gd name="T18" fmla="*/ 133 h 133"/>
                </a:gdLst>
                <a:ahLst/>
                <a:cxnLst>
                  <a:cxn ang="T10">
                    <a:pos x="T0" y="T1"/>
                  </a:cxn>
                  <a:cxn ang="T11">
                    <a:pos x="T2" y="T3"/>
                  </a:cxn>
                  <a:cxn ang="T12">
                    <a:pos x="T4" y="T5"/>
                  </a:cxn>
                  <a:cxn ang="T13">
                    <a:pos x="T6" y="T7"/>
                  </a:cxn>
                  <a:cxn ang="T14">
                    <a:pos x="T8" y="T9"/>
                  </a:cxn>
                </a:cxnLst>
                <a:rect l="T15" t="T16" r="T17" b="T18"/>
                <a:pathLst>
                  <a:path w="787" h="133">
                    <a:moveTo>
                      <a:pt x="787" y="130"/>
                    </a:moveTo>
                    <a:lnTo>
                      <a:pt x="787" y="133"/>
                    </a:lnTo>
                    <a:lnTo>
                      <a:pt x="0" y="4"/>
                    </a:lnTo>
                    <a:lnTo>
                      <a:pt x="0" y="0"/>
                    </a:lnTo>
                    <a:lnTo>
                      <a:pt x="787" y="130"/>
                    </a:lnTo>
                    <a:close/>
                  </a:path>
                </a:pathLst>
              </a:custGeom>
              <a:solidFill>
                <a:srgbClr val="DF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11" name="Freeform 2364"/>
              <p:cNvSpPr>
                <a:spLocks/>
              </p:cNvSpPr>
              <p:nvPr/>
            </p:nvSpPr>
            <p:spPr bwMode="auto">
              <a:xfrm>
                <a:off x="2010" y="1494"/>
                <a:ext cx="395" cy="67"/>
              </a:xfrm>
              <a:custGeom>
                <a:avLst/>
                <a:gdLst>
                  <a:gd name="T0" fmla="*/ 2 w 789"/>
                  <a:gd name="T1" fmla="*/ 1 h 133"/>
                  <a:gd name="T2" fmla="*/ 2 w 789"/>
                  <a:gd name="T3" fmla="*/ 1 h 133"/>
                  <a:gd name="T4" fmla="*/ 1 w 789"/>
                  <a:gd name="T5" fmla="*/ 1 h 133"/>
                  <a:gd name="T6" fmla="*/ 0 w 789"/>
                  <a:gd name="T7" fmla="*/ 0 h 133"/>
                  <a:gd name="T8" fmla="*/ 2 w 789"/>
                  <a:gd name="T9" fmla="*/ 1 h 133"/>
                  <a:gd name="T10" fmla="*/ 0 60000 65536"/>
                  <a:gd name="T11" fmla="*/ 0 60000 65536"/>
                  <a:gd name="T12" fmla="*/ 0 60000 65536"/>
                  <a:gd name="T13" fmla="*/ 0 60000 65536"/>
                  <a:gd name="T14" fmla="*/ 0 60000 65536"/>
                  <a:gd name="T15" fmla="*/ 0 w 789"/>
                  <a:gd name="T16" fmla="*/ 0 h 133"/>
                  <a:gd name="T17" fmla="*/ 789 w 789"/>
                  <a:gd name="T18" fmla="*/ 133 h 133"/>
                </a:gdLst>
                <a:ahLst/>
                <a:cxnLst>
                  <a:cxn ang="T10">
                    <a:pos x="T0" y="T1"/>
                  </a:cxn>
                  <a:cxn ang="T11">
                    <a:pos x="T2" y="T3"/>
                  </a:cxn>
                  <a:cxn ang="T12">
                    <a:pos x="T4" y="T5"/>
                  </a:cxn>
                  <a:cxn ang="T13">
                    <a:pos x="T6" y="T7"/>
                  </a:cxn>
                  <a:cxn ang="T14">
                    <a:pos x="T8" y="T9"/>
                  </a:cxn>
                </a:cxnLst>
                <a:rect l="T15" t="T16" r="T17" b="T18"/>
                <a:pathLst>
                  <a:path w="789" h="133">
                    <a:moveTo>
                      <a:pt x="787" y="129"/>
                    </a:moveTo>
                    <a:lnTo>
                      <a:pt x="789" y="133"/>
                    </a:lnTo>
                    <a:lnTo>
                      <a:pt x="1" y="1"/>
                    </a:lnTo>
                    <a:lnTo>
                      <a:pt x="0" y="0"/>
                    </a:lnTo>
                    <a:lnTo>
                      <a:pt x="787" y="129"/>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12" name="Freeform 2365"/>
              <p:cNvSpPr>
                <a:spLocks/>
              </p:cNvSpPr>
              <p:nvPr/>
            </p:nvSpPr>
            <p:spPr bwMode="auto">
              <a:xfrm>
                <a:off x="2011" y="1495"/>
                <a:ext cx="394" cy="67"/>
              </a:xfrm>
              <a:custGeom>
                <a:avLst/>
                <a:gdLst>
                  <a:gd name="T0" fmla="*/ 1 w 790"/>
                  <a:gd name="T1" fmla="*/ 0 h 135"/>
                  <a:gd name="T2" fmla="*/ 1 w 790"/>
                  <a:gd name="T3" fmla="*/ 0 h 135"/>
                  <a:gd name="T4" fmla="*/ 0 w 790"/>
                  <a:gd name="T5" fmla="*/ 0 h 135"/>
                  <a:gd name="T6" fmla="*/ 0 w 790"/>
                  <a:gd name="T7" fmla="*/ 0 h 135"/>
                  <a:gd name="T8" fmla="*/ 1 w 790"/>
                  <a:gd name="T9" fmla="*/ 0 h 135"/>
                  <a:gd name="T10" fmla="*/ 0 60000 65536"/>
                  <a:gd name="T11" fmla="*/ 0 60000 65536"/>
                  <a:gd name="T12" fmla="*/ 0 60000 65536"/>
                  <a:gd name="T13" fmla="*/ 0 60000 65536"/>
                  <a:gd name="T14" fmla="*/ 0 60000 65536"/>
                  <a:gd name="T15" fmla="*/ 0 w 790"/>
                  <a:gd name="T16" fmla="*/ 0 h 135"/>
                  <a:gd name="T17" fmla="*/ 790 w 790"/>
                  <a:gd name="T18" fmla="*/ 135 h 135"/>
                </a:gdLst>
                <a:ahLst/>
                <a:cxnLst>
                  <a:cxn ang="T10">
                    <a:pos x="T0" y="T1"/>
                  </a:cxn>
                  <a:cxn ang="T11">
                    <a:pos x="T2" y="T3"/>
                  </a:cxn>
                  <a:cxn ang="T12">
                    <a:pos x="T4" y="T5"/>
                  </a:cxn>
                  <a:cxn ang="T13">
                    <a:pos x="T6" y="T7"/>
                  </a:cxn>
                  <a:cxn ang="T14">
                    <a:pos x="T8" y="T9"/>
                  </a:cxn>
                </a:cxnLst>
                <a:rect l="T15" t="T16" r="T17" b="T18"/>
                <a:pathLst>
                  <a:path w="790" h="135">
                    <a:moveTo>
                      <a:pt x="788" y="132"/>
                    </a:moveTo>
                    <a:lnTo>
                      <a:pt x="790" y="135"/>
                    </a:lnTo>
                    <a:lnTo>
                      <a:pt x="2" y="4"/>
                    </a:lnTo>
                    <a:lnTo>
                      <a:pt x="0" y="0"/>
                    </a:lnTo>
                    <a:lnTo>
                      <a:pt x="788" y="132"/>
                    </a:lnTo>
                    <a:close/>
                  </a:path>
                </a:pathLst>
              </a:custGeom>
              <a:solidFill>
                <a:srgbClr val="DD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13" name="Freeform 2366"/>
              <p:cNvSpPr>
                <a:spLocks/>
              </p:cNvSpPr>
              <p:nvPr/>
            </p:nvSpPr>
            <p:spPr bwMode="auto">
              <a:xfrm>
                <a:off x="2012" y="1497"/>
                <a:ext cx="396" cy="71"/>
              </a:xfrm>
              <a:custGeom>
                <a:avLst/>
                <a:gdLst>
                  <a:gd name="T0" fmla="*/ 1 w 793"/>
                  <a:gd name="T1" fmla="*/ 0 h 143"/>
                  <a:gd name="T2" fmla="*/ 1 w 793"/>
                  <a:gd name="T3" fmla="*/ 0 h 143"/>
                  <a:gd name="T4" fmla="*/ 0 w 793"/>
                  <a:gd name="T5" fmla="*/ 0 h 143"/>
                  <a:gd name="T6" fmla="*/ 0 w 793"/>
                  <a:gd name="T7" fmla="*/ 0 h 143"/>
                  <a:gd name="T8" fmla="*/ 1 w 793"/>
                  <a:gd name="T9" fmla="*/ 0 h 143"/>
                  <a:gd name="T10" fmla="*/ 0 60000 65536"/>
                  <a:gd name="T11" fmla="*/ 0 60000 65536"/>
                  <a:gd name="T12" fmla="*/ 0 60000 65536"/>
                  <a:gd name="T13" fmla="*/ 0 60000 65536"/>
                  <a:gd name="T14" fmla="*/ 0 60000 65536"/>
                  <a:gd name="T15" fmla="*/ 0 w 793"/>
                  <a:gd name="T16" fmla="*/ 0 h 143"/>
                  <a:gd name="T17" fmla="*/ 793 w 793"/>
                  <a:gd name="T18" fmla="*/ 143 h 143"/>
                </a:gdLst>
                <a:ahLst/>
                <a:cxnLst>
                  <a:cxn ang="T10">
                    <a:pos x="T0" y="T1"/>
                  </a:cxn>
                  <a:cxn ang="T11">
                    <a:pos x="T2" y="T3"/>
                  </a:cxn>
                  <a:cxn ang="T12">
                    <a:pos x="T4" y="T5"/>
                  </a:cxn>
                  <a:cxn ang="T13">
                    <a:pos x="T6" y="T7"/>
                  </a:cxn>
                  <a:cxn ang="T14">
                    <a:pos x="T8" y="T9"/>
                  </a:cxn>
                </a:cxnLst>
                <a:rect l="T15" t="T16" r="T17" b="T18"/>
                <a:pathLst>
                  <a:path w="793" h="143">
                    <a:moveTo>
                      <a:pt x="788" y="131"/>
                    </a:moveTo>
                    <a:lnTo>
                      <a:pt x="793" y="143"/>
                    </a:lnTo>
                    <a:lnTo>
                      <a:pt x="5" y="10"/>
                    </a:lnTo>
                    <a:lnTo>
                      <a:pt x="0" y="0"/>
                    </a:lnTo>
                    <a:lnTo>
                      <a:pt x="788" y="131"/>
                    </a:lnTo>
                    <a:close/>
                  </a:path>
                </a:pathLst>
              </a:custGeom>
              <a:solidFill>
                <a:srgbClr val="DC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14" name="Freeform 2367"/>
              <p:cNvSpPr>
                <a:spLocks/>
              </p:cNvSpPr>
              <p:nvPr/>
            </p:nvSpPr>
            <p:spPr bwMode="auto">
              <a:xfrm>
                <a:off x="2012" y="1497"/>
                <a:ext cx="393" cy="67"/>
              </a:xfrm>
              <a:custGeom>
                <a:avLst/>
                <a:gdLst>
                  <a:gd name="T0" fmla="*/ 1 w 788"/>
                  <a:gd name="T1" fmla="*/ 1 h 134"/>
                  <a:gd name="T2" fmla="*/ 1 w 788"/>
                  <a:gd name="T3" fmla="*/ 1 h 134"/>
                  <a:gd name="T4" fmla="*/ 0 w 788"/>
                  <a:gd name="T5" fmla="*/ 1 h 134"/>
                  <a:gd name="T6" fmla="*/ 0 w 788"/>
                  <a:gd name="T7" fmla="*/ 0 h 134"/>
                  <a:gd name="T8" fmla="*/ 1 w 788"/>
                  <a:gd name="T9" fmla="*/ 1 h 134"/>
                  <a:gd name="T10" fmla="*/ 0 60000 65536"/>
                  <a:gd name="T11" fmla="*/ 0 60000 65536"/>
                  <a:gd name="T12" fmla="*/ 0 60000 65536"/>
                  <a:gd name="T13" fmla="*/ 0 60000 65536"/>
                  <a:gd name="T14" fmla="*/ 0 60000 65536"/>
                  <a:gd name="T15" fmla="*/ 0 w 788"/>
                  <a:gd name="T16" fmla="*/ 0 h 134"/>
                  <a:gd name="T17" fmla="*/ 788 w 788"/>
                  <a:gd name="T18" fmla="*/ 134 h 134"/>
                </a:gdLst>
                <a:ahLst/>
                <a:cxnLst>
                  <a:cxn ang="T10">
                    <a:pos x="T0" y="T1"/>
                  </a:cxn>
                  <a:cxn ang="T11">
                    <a:pos x="T2" y="T3"/>
                  </a:cxn>
                  <a:cxn ang="T12">
                    <a:pos x="T4" y="T5"/>
                  </a:cxn>
                  <a:cxn ang="T13">
                    <a:pos x="T6" y="T7"/>
                  </a:cxn>
                  <a:cxn ang="T14">
                    <a:pos x="T8" y="T9"/>
                  </a:cxn>
                </a:cxnLst>
                <a:rect l="T15" t="T16" r="T17" b="T18"/>
                <a:pathLst>
                  <a:path w="788" h="134">
                    <a:moveTo>
                      <a:pt x="788" y="131"/>
                    </a:moveTo>
                    <a:lnTo>
                      <a:pt x="788" y="134"/>
                    </a:lnTo>
                    <a:lnTo>
                      <a:pt x="0" y="3"/>
                    </a:lnTo>
                    <a:lnTo>
                      <a:pt x="0" y="0"/>
                    </a:lnTo>
                    <a:lnTo>
                      <a:pt x="788" y="131"/>
                    </a:lnTo>
                    <a:close/>
                  </a:path>
                </a:pathLst>
              </a:custGeom>
              <a:solidFill>
                <a:srgbClr val="DC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15" name="Freeform 2368"/>
              <p:cNvSpPr>
                <a:spLocks/>
              </p:cNvSpPr>
              <p:nvPr/>
            </p:nvSpPr>
            <p:spPr bwMode="auto">
              <a:xfrm>
                <a:off x="2012" y="1499"/>
                <a:ext cx="394" cy="66"/>
              </a:xfrm>
              <a:custGeom>
                <a:avLst/>
                <a:gdLst>
                  <a:gd name="T0" fmla="*/ 1 w 789"/>
                  <a:gd name="T1" fmla="*/ 0 h 133"/>
                  <a:gd name="T2" fmla="*/ 1 w 789"/>
                  <a:gd name="T3" fmla="*/ 0 h 133"/>
                  <a:gd name="T4" fmla="*/ 0 w 789"/>
                  <a:gd name="T5" fmla="*/ 0 h 133"/>
                  <a:gd name="T6" fmla="*/ 0 w 789"/>
                  <a:gd name="T7" fmla="*/ 0 h 133"/>
                  <a:gd name="T8" fmla="*/ 1 w 789"/>
                  <a:gd name="T9" fmla="*/ 0 h 133"/>
                  <a:gd name="T10" fmla="*/ 0 60000 65536"/>
                  <a:gd name="T11" fmla="*/ 0 60000 65536"/>
                  <a:gd name="T12" fmla="*/ 0 60000 65536"/>
                  <a:gd name="T13" fmla="*/ 0 60000 65536"/>
                  <a:gd name="T14" fmla="*/ 0 60000 65536"/>
                  <a:gd name="T15" fmla="*/ 0 w 789"/>
                  <a:gd name="T16" fmla="*/ 0 h 133"/>
                  <a:gd name="T17" fmla="*/ 789 w 789"/>
                  <a:gd name="T18" fmla="*/ 133 h 133"/>
                </a:gdLst>
                <a:ahLst/>
                <a:cxnLst>
                  <a:cxn ang="T10">
                    <a:pos x="T0" y="T1"/>
                  </a:cxn>
                  <a:cxn ang="T11">
                    <a:pos x="T2" y="T3"/>
                  </a:cxn>
                  <a:cxn ang="T12">
                    <a:pos x="T4" y="T5"/>
                  </a:cxn>
                  <a:cxn ang="T13">
                    <a:pos x="T6" y="T7"/>
                  </a:cxn>
                  <a:cxn ang="T14">
                    <a:pos x="T8" y="T9"/>
                  </a:cxn>
                </a:cxnLst>
                <a:rect l="T15" t="T16" r="T17" b="T18"/>
                <a:pathLst>
                  <a:path w="789" h="133">
                    <a:moveTo>
                      <a:pt x="788" y="131"/>
                    </a:moveTo>
                    <a:lnTo>
                      <a:pt x="789" y="133"/>
                    </a:lnTo>
                    <a:lnTo>
                      <a:pt x="2" y="2"/>
                    </a:lnTo>
                    <a:lnTo>
                      <a:pt x="0" y="0"/>
                    </a:lnTo>
                    <a:lnTo>
                      <a:pt x="788" y="131"/>
                    </a:lnTo>
                    <a:close/>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16" name="Freeform 2369"/>
              <p:cNvSpPr>
                <a:spLocks/>
              </p:cNvSpPr>
              <p:nvPr/>
            </p:nvSpPr>
            <p:spPr bwMode="auto">
              <a:xfrm>
                <a:off x="2012" y="1499"/>
                <a:ext cx="395" cy="68"/>
              </a:xfrm>
              <a:custGeom>
                <a:avLst/>
                <a:gdLst>
                  <a:gd name="T0" fmla="*/ 2 w 789"/>
                  <a:gd name="T1" fmla="*/ 1 h 134"/>
                  <a:gd name="T2" fmla="*/ 2 w 789"/>
                  <a:gd name="T3" fmla="*/ 1 h 134"/>
                  <a:gd name="T4" fmla="*/ 1 w 789"/>
                  <a:gd name="T5" fmla="*/ 1 h 134"/>
                  <a:gd name="T6" fmla="*/ 0 w 789"/>
                  <a:gd name="T7" fmla="*/ 0 h 134"/>
                  <a:gd name="T8" fmla="*/ 2 w 789"/>
                  <a:gd name="T9" fmla="*/ 1 h 134"/>
                  <a:gd name="T10" fmla="*/ 0 60000 65536"/>
                  <a:gd name="T11" fmla="*/ 0 60000 65536"/>
                  <a:gd name="T12" fmla="*/ 0 60000 65536"/>
                  <a:gd name="T13" fmla="*/ 0 60000 65536"/>
                  <a:gd name="T14" fmla="*/ 0 60000 65536"/>
                  <a:gd name="T15" fmla="*/ 0 w 789"/>
                  <a:gd name="T16" fmla="*/ 0 h 134"/>
                  <a:gd name="T17" fmla="*/ 789 w 789"/>
                  <a:gd name="T18" fmla="*/ 134 h 134"/>
                </a:gdLst>
                <a:ahLst/>
                <a:cxnLst>
                  <a:cxn ang="T10">
                    <a:pos x="T0" y="T1"/>
                  </a:cxn>
                  <a:cxn ang="T11">
                    <a:pos x="T2" y="T3"/>
                  </a:cxn>
                  <a:cxn ang="T12">
                    <a:pos x="T4" y="T5"/>
                  </a:cxn>
                  <a:cxn ang="T13">
                    <a:pos x="T6" y="T7"/>
                  </a:cxn>
                  <a:cxn ang="T14">
                    <a:pos x="T8" y="T9"/>
                  </a:cxn>
                </a:cxnLst>
                <a:rect l="T15" t="T16" r="T17" b="T18"/>
                <a:pathLst>
                  <a:path w="789" h="134">
                    <a:moveTo>
                      <a:pt x="787" y="131"/>
                    </a:moveTo>
                    <a:lnTo>
                      <a:pt x="789" y="134"/>
                    </a:lnTo>
                    <a:lnTo>
                      <a:pt x="1" y="3"/>
                    </a:lnTo>
                    <a:lnTo>
                      <a:pt x="0" y="0"/>
                    </a:lnTo>
                    <a:lnTo>
                      <a:pt x="787" y="131"/>
                    </a:lnTo>
                    <a:close/>
                  </a:path>
                </a:pathLst>
              </a:custGeom>
              <a:solidFill>
                <a:srgbClr val="D9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17" name="Freeform 2370"/>
              <p:cNvSpPr>
                <a:spLocks/>
              </p:cNvSpPr>
              <p:nvPr/>
            </p:nvSpPr>
            <p:spPr bwMode="auto">
              <a:xfrm>
                <a:off x="2013" y="1501"/>
                <a:ext cx="395" cy="67"/>
              </a:xfrm>
              <a:custGeom>
                <a:avLst/>
                <a:gdLst>
                  <a:gd name="T0" fmla="*/ 2 w 790"/>
                  <a:gd name="T1" fmla="*/ 0 h 135"/>
                  <a:gd name="T2" fmla="*/ 2 w 790"/>
                  <a:gd name="T3" fmla="*/ 0 h 135"/>
                  <a:gd name="T4" fmla="*/ 1 w 790"/>
                  <a:gd name="T5" fmla="*/ 0 h 135"/>
                  <a:gd name="T6" fmla="*/ 0 w 790"/>
                  <a:gd name="T7" fmla="*/ 0 h 135"/>
                  <a:gd name="T8" fmla="*/ 2 w 790"/>
                  <a:gd name="T9" fmla="*/ 0 h 135"/>
                  <a:gd name="T10" fmla="*/ 0 60000 65536"/>
                  <a:gd name="T11" fmla="*/ 0 60000 65536"/>
                  <a:gd name="T12" fmla="*/ 0 60000 65536"/>
                  <a:gd name="T13" fmla="*/ 0 60000 65536"/>
                  <a:gd name="T14" fmla="*/ 0 60000 65536"/>
                  <a:gd name="T15" fmla="*/ 0 w 790"/>
                  <a:gd name="T16" fmla="*/ 0 h 135"/>
                  <a:gd name="T17" fmla="*/ 790 w 790"/>
                  <a:gd name="T18" fmla="*/ 135 h 135"/>
                </a:gdLst>
                <a:ahLst/>
                <a:cxnLst>
                  <a:cxn ang="T10">
                    <a:pos x="T0" y="T1"/>
                  </a:cxn>
                  <a:cxn ang="T11">
                    <a:pos x="T2" y="T3"/>
                  </a:cxn>
                  <a:cxn ang="T12">
                    <a:pos x="T4" y="T5"/>
                  </a:cxn>
                  <a:cxn ang="T13">
                    <a:pos x="T6" y="T7"/>
                  </a:cxn>
                  <a:cxn ang="T14">
                    <a:pos x="T8" y="T9"/>
                  </a:cxn>
                </a:cxnLst>
                <a:rect l="T15" t="T16" r="T17" b="T18"/>
                <a:pathLst>
                  <a:path w="790" h="135">
                    <a:moveTo>
                      <a:pt x="788" y="131"/>
                    </a:moveTo>
                    <a:lnTo>
                      <a:pt x="790" y="135"/>
                    </a:lnTo>
                    <a:lnTo>
                      <a:pt x="2" y="2"/>
                    </a:lnTo>
                    <a:lnTo>
                      <a:pt x="0" y="0"/>
                    </a:lnTo>
                    <a:lnTo>
                      <a:pt x="788" y="131"/>
                    </a:lnTo>
                    <a:close/>
                  </a:path>
                </a:pathLst>
              </a:custGeom>
              <a:solidFill>
                <a:srgbClr val="D7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18" name="Freeform 2371"/>
              <p:cNvSpPr>
                <a:spLocks/>
              </p:cNvSpPr>
              <p:nvPr/>
            </p:nvSpPr>
            <p:spPr bwMode="auto">
              <a:xfrm>
                <a:off x="2014" y="1502"/>
                <a:ext cx="397" cy="71"/>
              </a:xfrm>
              <a:custGeom>
                <a:avLst/>
                <a:gdLst>
                  <a:gd name="T0" fmla="*/ 2 w 794"/>
                  <a:gd name="T1" fmla="*/ 0 h 143"/>
                  <a:gd name="T2" fmla="*/ 2 w 794"/>
                  <a:gd name="T3" fmla="*/ 0 h 143"/>
                  <a:gd name="T4" fmla="*/ 1 w 794"/>
                  <a:gd name="T5" fmla="*/ 0 h 143"/>
                  <a:gd name="T6" fmla="*/ 0 w 794"/>
                  <a:gd name="T7" fmla="*/ 0 h 143"/>
                  <a:gd name="T8" fmla="*/ 2 w 794"/>
                  <a:gd name="T9" fmla="*/ 0 h 143"/>
                  <a:gd name="T10" fmla="*/ 0 60000 65536"/>
                  <a:gd name="T11" fmla="*/ 0 60000 65536"/>
                  <a:gd name="T12" fmla="*/ 0 60000 65536"/>
                  <a:gd name="T13" fmla="*/ 0 60000 65536"/>
                  <a:gd name="T14" fmla="*/ 0 60000 65536"/>
                  <a:gd name="T15" fmla="*/ 0 w 794"/>
                  <a:gd name="T16" fmla="*/ 0 h 143"/>
                  <a:gd name="T17" fmla="*/ 794 w 794"/>
                  <a:gd name="T18" fmla="*/ 143 h 143"/>
                </a:gdLst>
                <a:ahLst/>
                <a:cxnLst>
                  <a:cxn ang="T10">
                    <a:pos x="T0" y="T1"/>
                  </a:cxn>
                  <a:cxn ang="T11">
                    <a:pos x="T2" y="T3"/>
                  </a:cxn>
                  <a:cxn ang="T12">
                    <a:pos x="T4" y="T5"/>
                  </a:cxn>
                  <a:cxn ang="T13">
                    <a:pos x="T6" y="T7"/>
                  </a:cxn>
                  <a:cxn ang="T14">
                    <a:pos x="T8" y="T9"/>
                  </a:cxn>
                </a:cxnLst>
                <a:rect l="T15" t="T16" r="T17" b="T18"/>
                <a:pathLst>
                  <a:path w="794" h="143">
                    <a:moveTo>
                      <a:pt x="788" y="133"/>
                    </a:moveTo>
                    <a:lnTo>
                      <a:pt x="794" y="143"/>
                    </a:lnTo>
                    <a:lnTo>
                      <a:pt x="5" y="10"/>
                    </a:lnTo>
                    <a:lnTo>
                      <a:pt x="0" y="0"/>
                    </a:lnTo>
                    <a:lnTo>
                      <a:pt x="788" y="133"/>
                    </a:lnTo>
                    <a:close/>
                  </a:path>
                </a:pathLst>
              </a:custGeom>
              <a:solidFill>
                <a:srgbClr val="D6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19" name="Freeform 2372"/>
              <p:cNvSpPr>
                <a:spLocks/>
              </p:cNvSpPr>
              <p:nvPr/>
            </p:nvSpPr>
            <p:spPr bwMode="auto">
              <a:xfrm>
                <a:off x="2014" y="1502"/>
                <a:ext cx="395" cy="68"/>
              </a:xfrm>
              <a:custGeom>
                <a:avLst/>
                <a:gdLst>
                  <a:gd name="T0" fmla="*/ 2 w 789"/>
                  <a:gd name="T1" fmla="*/ 1 h 136"/>
                  <a:gd name="T2" fmla="*/ 2 w 789"/>
                  <a:gd name="T3" fmla="*/ 1 h 136"/>
                  <a:gd name="T4" fmla="*/ 1 w 789"/>
                  <a:gd name="T5" fmla="*/ 1 h 136"/>
                  <a:gd name="T6" fmla="*/ 0 w 789"/>
                  <a:gd name="T7" fmla="*/ 0 h 136"/>
                  <a:gd name="T8" fmla="*/ 2 w 789"/>
                  <a:gd name="T9" fmla="*/ 1 h 136"/>
                  <a:gd name="T10" fmla="*/ 0 60000 65536"/>
                  <a:gd name="T11" fmla="*/ 0 60000 65536"/>
                  <a:gd name="T12" fmla="*/ 0 60000 65536"/>
                  <a:gd name="T13" fmla="*/ 0 60000 65536"/>
                  <a:gd name="T14" fmla="*/ 0 60000 65536"/>
                  <a:gd name="T15" fmla="*/ 0 w 789"/>
                  <a:gd name="T16" fmla="*/ 0 h 136"/>
                  <a:gd name="T17" fmla="*/ 789 w 789"/>
                  <a:gd name="T18" fmla="*/ 136 h 136"/>
                </a:gdLst>
                <a:ahLst/>
                <a:cxnLst>
                  <a:cxn ang="T10">
                    <a:pos x="T0" y="T1"/>
                  </a:cxn>
                  <a:cxn ang="T11">
                    <a:pos x="T2" y="T3"/>
                  </a:cxn>
                  <a:cxn ang="T12">
                    <a:pos x="T4" y="T5"/>
                  </a:cxn>
                  <a:cxn ang="T13">
                    <a:pos x="T6" y="T7"/>
                  </a:cxn>
                  <a:cxn ang="T14">
                    <a:pos x="T8" y="T9"/>
                  </a:cxn>
                </a:cxnLst>
                <a:rect l="T15" t="T16" r="T17" b="T18"/>
                <a:pathLst>
                  <a:path w="789" h="136">
                    <a:moveTo>
                      <a:pt x="788" y="133"/>
                    </a:moveTo>
                    <a:lnTo>
                      <a:pt x="789" y="136"/>
                    </a:lnTo>
                    <a:lnTo>
                      <a:pt x="2" y="3"/>
                    </a:lnTo>
                    <a:lnTo>
                      <a:pt x="0" y="0"/>
                    </a:lnTo>
                    <a:lnTo>
                      <a:pt x="788" y="133"/>
                    </a:lnTo>
                    <a:close/>
                  </a:path>
                </a:pathLst>
              </a:custGeom>
              <a:solidFill>
                <a:srgbClr val="D6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20" name="Freeform 2373"/>
              <p:cNvSpPr>
                <a:spLocks/>
              </p:cNvSpPr>
              <p:nvPr/>
            </p:nvSpPr>
            <p:spPr bwMode="auto">
              <a:xfrm>
                <a:off x="2015" y="1503"/>
                <a:ext cx="395" cy="69"/>
              </a:xfrm>
              <a:custGeom>
                <a:avLst/>
                <a:gdLst>
                  <a:gd name="T0" fmla="*/ 2 w 789"/>
                  <a:gd name="T1" fmla="*/ 1 h 136"/>
                  <a:gd name="T2" fmla="*/ 2 w 789"/>
                  <a:gd name="T3" fmla="*/ 1 h 136"/>
                  <a:gd name="T4" fmla="*/ 1 w 789"/>
                  <a:gd name="T5" fmla="*/ 1 h 136"/>
                  <a:gd name="T6" fmla="*/ 0 w 789"/>
                  <a:gd name="T7" fmla="*/ 0 h 136"/>
                  <a:gd name="T8" fmla="*/ 2 w 789"/>
                  <a:gd name="T9" fmla="*/ 1 h 136"/>
                  <a:gd name="T10" fmla="*/ 0 60000 65536"/>
                  <a:gd name="T11" fmla="*/ 0 60000 65536"/>
                  <a:gd name="T12" fmla="*/ 0 60000 65536"/>
                  <a:gd name="T13" fmla="*/ 0 60000 65536"/>
                  <a:gd name="T14" fmla="*/ 0 60000 65536"/>
                  <a:gd name="T15" fmla="*/ 0 w 789"/>
                  <a:gd name="T16" fmla="*/ 0 h 136"/>
                  <a:gd name="T17" fmla="*/ 789 w 789"/>
                  <a:gd name="T18" fmla="*/ 136 h 136"/>
                </a:gdLst>
                <a:ahLst/>
                <a:cxnLst>
                  <a:cxn ang="T10">
                    <a:pos x="T0" y="T1"/>
                  </a:cxn>
                  <a:cxn ang="T11">
                    <a:pos x="T2" y="T3"/>
                  </a:cxn>
                  <a:cxn ang="T12">
                    <a:pos x="T4" y="T5"/>
                  </a:cxn>
                  <a:cxn ang="T13">
                    <a:pos x="T6" y="T7"/>
                  </a:cxn>
                  <a:cxn ang="T14">
                    <a:pos x="T8" y="T9"/>
                  </a:cxn>
                </a:cxnLst>
                <a:rect l="T15" t="T16" r="T17" b="T18"/>
                <a:pathLst>
                  <a:path w="789" h="136">
                    <a:moveTo>
                      <a:pt x="787" y="133"/>
                    </a:moveTo>
                    <a:lnTo>
                      <a:pt x="789" y="136"/>
                    </a:lnTo>
                    <a:lnTo>
                      <a:pt x="1" y="3"/>
                    </a:lnTo>
                    <a:lnTo>
                      <a:pt x="0" y="0"/>
                    </a:lnTo>
                    <a:lnTo>
                      <a:pt x="787" y="133"/>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21" name="Freeform 2374"/>
              <p:cNvSpPr>
                <a:spLocks/>
              </p:cNvSpPr>
              <p:nvPr/>
            </p:nvSpPr>
            <p:spPr bwMode="auto">
              <a:xfrm>
                <a:off x="2016" y="1505"/>
                <a:ext cx="395" cy="68"/>
              </a:xfrm>
              <a:custGeom>
                <a:avLst/>
                <a:gdLst>
                  <a:gd name="T0" fmla="*/ 1 w 791"/>
                  <a:gd name="T1" fmla="*/ 0 h 137"/>
                  <a:gd name="T2" fmla="*/ 1 w 791"/>
                  <a:gd name="T3" fmla="*/ 0 h 137"/>
                  <a:gd name="T4" fmla="*/ 0 w 791"/>
                  <a:gd name="T5" fmla="*/ 0 h 137"/>
                  <a:gd name="T6" fmla="*/ 0 w 791"/>
                  <a:gd name="T7" fmla="*/ 0 h 137"/>
                  <a:gd name="T8" fmla="*/ 1 w 791"/>
                  <a:gd name="T9" fmla="*/ 0 h 137"/>
                  <a:gd name="T10" fmla="*/ 0 60000 65536"/>
                  <a:gd name="T11" fmla="*/ 0 60000 65536"/>
                  <a:gd name="T12" fmla="*/ 0 60000 65536"/>
                  <a:gd name="T13" fmla="*/ 0 60000 65536"/>
                  <a:gd name="T14" fmla="*/ 0 60000 65536"/>
                  <a:gd name="T15" fmla="*/ 0 w 791"/>
                  <a:gd name="T16" fmla="*/ 0 h 137"/>
                  <a:gd name="T17" fmla="*/ 791 w 791"/>
                  <a:gd name="T18" fmla="*/ 137 h 137"/>
                </a:gdLst>
                <a:ahLst/>
                <a:cxnLst>
                  <a:cxn ang="T10">
                    <a:pos x="T0" y="T1"/>
                  </a:cxn>
                  <a:cxn ang="T11">
                    <a:pos x="T2" y="T3"/>
                  </a:cxn>
                  <a:cxn ang="T12">
                    <a:pos x="T4" y="T5"/>
                  </a:cxn>
                  <a:cxn ang="T13">
                    <a:pos x="T6" y="T7"/>
                  </a:cxn>
                  <a:cxn ang="T14">
                    <a:pos x="T8" y="T9"/>
                  </a:cxn>
                </a:cxnLst>
                <a:rect l="T15" t="T16" r="T17" b="T18"/>
                <a:pathLst>
                  <a:path w="791" h="137">
                    <a:moveTo>
                      <a:pt x="788" y="133"/>
                    </a:moveTo>
                    <a:lnTo>
                      <a:pt x="791" y="137"/>
                    </a:lnTo>
                    <a:lnTo>
                      <a:pt x="2" y="4"/>
                    </a:lnTo>
                    <a:lnTo>
                      <a:pt x="0" y="0"/>
                    </a:lnTo>
                    <a:lnTo>
                      <a:pt x="788" y="133"/>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22" name="Freeform 2375"/>
              <p:cNvSpPr>
                <a:spLocks/>
              </p:cNvSpPr>
              <p:nvPr/>
            </p:nvSpPr>
            <p:spPr bwMode="auto">
              <a:xfrm>
                <a:off x="2017" y="1507"/>
                <a:ext cx="398" cy="71"/>
              </a:xfrm>
              <a:custGeom>
                <a:avLst/>
                <a:gdLst>
                  <a:gd name="T0" fmla="*/ 2 w 796"/>
                  <a:gd name="T1" fmla="*/ 0 h 143"/>
                  <a:gd name="T2" fmla="*/ 2 w 796"/>
                  <a:gd name="T3" fmla="*/ 0 h 143"/>
                  <a:gd name="T4" fmla="*/ 1 w 796"/>
                  <a:gd name="T5" fmla="*/ 0 h 143"/>
                  <a:gd name="T6" fmla="*/ 0 w 796"/>
                  <a:gd name="T7" fmla="*/ 0 h 143"/>
                  <a:gd name="T8" fmla="*/ 2 w 796"/>
                  <a:gd name="T9" fmla="*/ 0 h 143"/>
                  <a:gd name="T10" fmla="*/ 0 60000 65536"/>
                  <a:gd name="T11" fmla="*/ 0 60000 65536"/>
                  <a:gd name="T12" fmla="*/ 0 60000 65536"/>
                  <a:gd name="T13" fmla="*/ 0 60000 65536"/>
                  <a:gd name="T14" fmla="*/ 0 60000 65536"/>
                  <a:gd name="T15" fmla="*/ 0 w 796"/>
                  <a:gd name="T16" fmla="*/ 0 h 143"/>
                  <a:gd name="T17" fmla="*/ 796 w 796"/>
                  <a:gd name="T18" fmla="*/ 143 h 143"/>
                </a:gdLst>
                <a:ahLst/>
                <a:cxnLst>
                  <a:cxn ang="T10">
                    <a:pos x="T0" y="T1"/>
                  </a:cxn>
                  <a:cxn ang="T11">
                    <a:pos x="T2" y="T3"/>
                  </a:cxn>
                  <a:cxn ang="T12">
                    <a:pos x="T4" y="T5"/>
                  </a:cxn>
                  <a:cxn ang="T13">
                    <a:pos x="T6" y="T7"/>
                  </a:cxn>
                  <a:cxn ang="T14">
                    <a:pos x="T8" y="T9"/>
                  </a:cxn>
                </a:cxnLst>
                <a:rect l="T15" t="T16" r="T17" b="T18"/>
                <a:pathLst>
                  <a:path w="796" h="143">
                    <a:moveTo>
                      <a:pt x="789" y="133"/>
                    </a:moveTo>
                    <a:lnTo>
                      <a:pt x="796" y="143"/>
                    </a:lnTo>
                    <a:lnTo>
                      <a:pt x="8" y="10"/>
                    </a:lnTo>
                    <a:lnTo>
                      <a:pt x="0" y="0"/>
                    </a:lnTo>
                    <a:lnTo>
                      <a:pt x="789" y="133"/>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23" name="Freeform 2376"/>
              <p:cNvSpPr>
                <a:spLocks/>
              </p:cNvSpPr>
              <p:nvPr/>
            </p:nvSpPr>
            <p:spPr bwMode="auto">
              <a:xfrm>
                <a:off x="2017" y="1507"/>
                <a:ext cx="395" cy="68"/>
              </a:xfrm>
              <a:custGeom>
                <a:avLst/>
                <a:gdLst>
                  <a:gd name="T0" fmla="*/ 1 w 791"/>
                  <a:gd name="T1" fmla="*/ 1 h 136"/>
                  <a:gd name="T2" fmla="*/ 1 w 791"/>
                  <a:gd name="T3" fmla="*/ 1 h 136"/>
                  <a:gd name="T4" fmla="*/ 0 w 791"/>
                  <a:gd name="T5" fmla="*/ 1 h 136"/>
                  <a:gd name="T6" fmla="*/ 0 w 791"/>
                  <a:gd name="T7" fmla="*/ 0 h 136"/>
                  <a:gd name="T8" fmla="*/ 1 w 791"/>
                  <a:gd name="T9" fmla="*/ 1 h 136"/>
                  <a:gd name="T10" fmla="*/ 0 60000 65536"/>
                  <a:gd name="T11" fmla="*/ 0 60000 65536"/>
                  <a:gd name="T12" fmla="*/ 0 60000 65536"/>
                  <a:gd name="T13" fmla="*/ 0 60000 65536"/>
                  <a:gd name="T14" fmla="*/ 0 60000 65536"/>
                  <a:gd name="T15" fmla="*/ 0 w 791"/>
                  <a:gd name="T16" fmla="*/ 0 h 136"/>
                  <a:gd name="T17" fmla="*/ 791 w 791"/>
                  <a:gd name="T18" fmla="*/ 136 h 136"/>
                </a:gdLst>
                <a:ahLst/>
                <a:cxnLst>
                  <a:cxn ang="T10">
                    <a:pos x="T0" y="T1"/>
                  </a:cxn>
                  <a:cxn ang="T11">
                    <a:pos x="T2" y="T3"/>
                  </a:cxn>
                  <a:cxn ang="T12">
                    <a:pos x="T4" y="T5"/>
                  </a:cxn>
                  <a:cxn ang="T13">
                    <a:pos x="T6" y="T7"/>
                  </a:cxn>
                  <a:cxn ang="T14">
                    <a:pos x="T8" y="T9"/>
                  </a:cxn>
                </a:cxnLst>
                <a:rect l="T15" t="T16" r="T17" b="T18"/>
                <a:pathLst>
                  <a:path w="791" h="136">
                    <a:moveTo>
                      <a:pt x="789" y="133"/>
                    </a:moveTo>
                    <a:lnTo>
                      <a:pt x="791" y="136"/>
                    </a:lnTo>
                    <a:lnTo>
                      <a:pt x="3" y="3"/>
                    </a:lnTo>
                    <a:lnTo>
                      <a:pt x="0" y="0"/>
                    </a:lnTo>
                    <a:lnTo>
                      <a:pt x="789" y="133"/>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24" name="Freeform 2377"/>
              <p:cNvSpPr>
                <a:spLocks/>
              </p:cNvSpPr>
              <p:nvPr/>
            </p:nvSpPr>
            <p:spPr bwMode="auto">
              <a:xfrm>
                <a:off x="2018" y="1508"/>
                <a:ext cx="395" cy="69"/>
              </a:xfrm>
              <a:custGeom>
                <a:avLst/>
                <a:gdLst>
                  <a:gd name="T0" fmla="*/ 2 w 790"/>
                  <a:gd name="T1" fmla="*/ 1 h 136"/>
                  <a:gd name="T2" fmla="*/ 2 w 790"/>
                  <a:gd name="T3" fmla="*/ 1 h 136"/>
                  <a:gd name="T4" fmla="*/ 1 w 790"/>
                  <a:gd name="T5" fmla="*/ 1 h 136"/>
                  <a:gd name="T6" fmla="*/ 0 w 790"/>
                  <a:gd name="T7" fmla="*/ 0 h 136"/>
                  <a:gd name="T8" fmla="*/ 2 w 790"/>
                  <a:gd name="T9" fmla="*/ 1 h 136"/>
                  <a:gd name="T10" fmla="*/ 0 60000 65536"/>
                  <a:gd name="T11" fmla="*/ 0 60000 65536"/>
                  <a:gd name="T12" fmla="*/ 0 60000 65536"/>
                  <a:gd name="T13" fmla="*/ 0 60000 65536"/>
                  <a:gd name="T14" fmla="*/ 0 60000 65536"/>
                  <a:gd name="T15" fmla="*/ 0 w 790"/>
                  <a:gd name="T16" fmla="*/ 0 h 136"/>
                  <a:gd name="T17" fmla="*/ 790 w 790"/>
                  <a:gd name="T18" fmla="*/ 136 h 136"/>
                </a:gdLst>
                <a:ahLst/>
                <a:cxnLst>
                  <a:cxn ang="T10">
                    <a:pos x="T0" y="T1"/>
                  </a:cxn>
                  <a:cxn ang="T11">
                    <a:pos x="T2" y="T3"/>
                  </a:cxn>
                  <a:cxn ang="T12">
                    <a:pos x="T4" y="T5"/>
                  </a:cxn>
                  <a:cxn ang="T13">
                    <a:pos x="T6" y="T7"/>
                  </a:cxn>
                  <a:cxn ang="T14">
                    <a:pos x="T8" y="T9"/>
                  </a:cxn>
                </a:cxnLst>
                <a:rect l="T15" t="T16" r="T17" b="T18"/>
                <a:pathLst>
                  <a:path w="790" h="136">
                    <a:moveTo>
                      <a:pt x="788" y="133"/>
                    </a:moveTo>
                    <a:lnTo>
                      <a:pt x="790" y="136"/>
                    </a:lnTo>
                    <a:lnTo>
                      <a:pt x="2" y="3"/>
                    </a:lnTo>
                    <a:lnTo>
                      <a:pt x="0" y="0"/>
                    </a:lnTo>
                    <a:lnTo>
                      <a:pt x="788" y="133"/>
                    </a:lnTo>
                    <a:close/>
                  </a:path>
                </a:pathLst>
              </a:custGeom>
              <a:solidFill>
                <a:srgbClr val="CC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25" name="Freeform 2378"/>
              <p:cNvSpPr>
                <a:spLocks/>
              </p:cNvSpPr>
              <p:nvPr/>
            </p:nvSpPr>
            <p:spPr bwMode="auto">
              <a:xfrm>
                <a:off x="2019" y="1510"/>
                <a:ext cx="396" cy="68"/>
              </a:xfrm>
              <a:custGeom>
                <a:avLst/>
                <a:gdLst>
                  <a:gd name="T0" fmla="*/ 2 w 791"/>
                  <a:gd name="T1" fmla="*/ 0 h 137"/>
                  <a:gd name="T2" fmla="*/ 2 w 791"/>
                  <a:gd name="T3" fmla="*/ 0 h 137"/>
                  <a:gd name="T4" fmla="*/ 1 w 791"/>
                  <a:gd name="T5" fmla="*/ 0 h 137"/>
                  <a:gd name="T6" fmla="*/ 0 w 791"/>
                  <a:gd name="T7" fmla="*/ 0 h 137"/>
                  <a:gd name="T8" fmla="*/ 2 w 791"/>
                  <a:gd name="T9" fmla="*/ 0 h 137"/>
                  <a:gd name="T10" fmla="*/ 0 60000 65536"/>
                  <a:gd name="T11" fmla="*/ 0 60000 65536"/>
                  <a:gd name="T12" fmla="*/ 0 60000 65536"/>
                  <a:gd name="T13" fmla="*/ 0 60000 65536"/>
                  <a:gd name="T14" fmla="*/ 0 60000 65536"/>
                  <a:gd name="T15" fmla="*/ 0 w 791"/>
                  <a:gd name="T16" fmla="*/ 0 h 137"/>
                  <a:gd name="T17" fmla="*/ 791 w 791"/>
                  <a:gd name="T18" fmla="*/ 137 h 137"/>
                </a:gdLst>
                <a:ahLst/>
                <a:cxnLst>
                  <a:cxn ang="T10">
                    <a:pos x="T0" y="T1"/>
                  </a:cxn>
                  <a:cxn ang="T11">
                    <a:pos x="T2" y="T3"/>
                  </a:cxn>
                  <a:cxn ang="T12">
                    <a:pos x="T4" y="T5"/>
                  </a:cxn>
                  <a:cxn ang="T13">
                    <a:pos x="T6" y="T7"/>
                  </a:cxn>
                  <a:cxn ang="T14">
                    <a:pos x="T8" y="T9"/>
                  </a:cxn>
                </a:cxnLst>
                <a:rect l="T15" t="T16" r="T17" b="T18"/>
                <a:pathLst>
                  <a:path w="791" h="137">
                    <a:moveTo>
                      <a:pt x="788" y="133"/>
                    </a:moveTo>
                    <a:lnTo>
                      <a:pt x="791" y="137"/>
                    </a:lnTo>
                    <a:lnTo>
                      <a:pt x="3" y="4"/>
                    </a:lnTo>
                    <a:lnTo>
                      <a:pt x="0" y="0"/>
                    </a:lnTo>
                    <a:lnTo>
                      <a:pt x="788" y="133"/>
                    </a:lnTo>
                    <a:close/>
                  </a:path>
                </a:pathLst>
              </a:custGeom>
              <a:solidFill>
                <a:srgbClr val="C9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26" name="Freeform 2379"/>
              <p:cNvSpPr>
                <a:spLocks/>
              </p:cNvSpPr>
              <p:nvPr/>
            </p:nvSpPr>
            <p:spPr bwMode="auto">
              <a:xfrm>
                <a:off x="2021" y="1512"/>
                <a:ext cx="397" cy="70"/>
              </a:xfrm>
              <a:custGeom>
                <a:avLst/>
                <a:gdLst>
                  <a:gd name="T0" fmla="*/ 1 w 795"/>
                  <a:gd name="T1" fmla="*/ 0 h 141"/>
                  <a:gd name="T2" fmla="*/ 1 w 795"/>
                  <a:gd name="T3" fmla="*/ 0 h 141"/>
                  <a:gd name="T4" fmla="*/ 0 w 795"/>
                  <a:gd name="T5" fmla="*/ 0 h 141"/>
                  <a:gd name="T6" fmla="*/ 0 w 795"/>
                  <a:gd name="T7" fmla="*/ 0 h 141"/>
                  <a:gd name="T8" fmla="*/ 1 w 795"/>
                  <a:gd name="T9" fmla="*/ 0 h 141"/>
                  <a:gd name="T10" fmla="*/ 0 60000 65536"/>
                  <a:gd name="T11" fmla="*/ 0 60000 65536"/>
                  <a:gd name="T12" fmla="*/ 0 60000 65536"/>
                  <a:gd name="T13" fmla="*/ 0 60000 65536"/>
                  <a:gd name="T14" fmla="*/ 0 60000 65536"/>
                  <a:gd name="T15" fmla="*/ 0 w 795"/>
                  <a:gd name="T16" fmla="*/ 0 h 141"/>
                  <a:gd name="T17" fmla="*/ 795 w 795"/>
                  <a:gd name="T18" fmla="*/ 141 h 141"/>
                </a:gdLst>
                <a:ahLst/>
                <a:cxnLst>
                  <a:cxn ang="T10">
                    <a:pos x="T0" y="T1"/>
                  </a:cxn>
                  <a:cxn ang="T11">
                    <a:pos x="T2" y="T3"/>
                  </a:cxn>
                  <a:cxn ang="T12">
                    <a:pos x="T4" y="T5"/>
                  </a:cxn>
                  <a:cxn ang="T13">
                    <a:pos x="T6" y="T7"/>
                  </a:cxn>
                  <a:cxn ang="T14">
                    <a:pos x="T8" y="T9"/>
                  </a:cxn>
                </a:cxnLst>
                <a:rect l="T15" t="T16" r="T17" b="T18"/>
                <a:pathLst>
                  <a:path w="795" h="141">
                    <a:moveTo>
                      <a:pt x="788" y="133"/>
                    </a:moveTo>
                    <a:lnTo>
                      <a:pt x="795" y="141"/>
                    </a:lnTo>
                    <a:lnTo>
                      <a:pt x="7" y="6"/>
                    </a:lnTo>
                    <a:lnTo>
                      <a:pt x="0" y="0"/>
                    </a:lnTo>
                    <a:lnTo>
                      <a:pt x="788" y="133"/>
                    </a:lnTo>
                    <a:close/>
                  </a:path>
                </a:pathLst>
              </a:custGeom>
              <a:solidFill>
                <a:srgbClr val="C7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27" name="Freeform 2380"/>
              <p:cNvSpPr>
                <a:spLocks/>
              </p:cNvSpPr>
              <p:nvPr/>
            </p:nvSpPr>
            <p:spPr bwMode="auto">
              <a:xfrm>
                <a:off x="2021" y="1512"/>
                <a:ext cx="395" cy="69"/>
              </a:xfrm>
              <a:custGeom>
                <a:avLst/>
                <a:gdLst>
                  <a:gd name="T0" fmla="*/ 1 w 791"/>
                  <a:gd name="T1" fmla="*/ 1 h 138"/>
                  <a:gd name="T2" fmla="*/ 1 w 791"/>
                  <a:gd name="T3" fmla="*/ 1 h 138"/>
                  <a:gd name="T4" fmla="*/ 0 w 791"/>
                  <a:gd name="T5" fmla="*/ 1 h 138"/>
                  <a:gd name="T6" fmla="*/ 0 w 791"/>
                  <a:gd name="T7" fmla="*/ 0 h 138"/>
                  <a:gd name="T8" fmla="*/ 1 w 791"/>
                  <a:gd name="T9" fmla="*/ 1 h 138"/>
                  <a:gd name="T10" fmla="*/ 0 60000 65536"/>
                  <a:gd name="T11" fmla="*/ 0 60000 65536"/>
                  <a:gd name="T12" fmla="*/ 0 60000 65536"/>
                  <a:gd name="T13" fmla="*/ 0 60000 65536"/>
                  <a:gd name="T14" fmla="*/ 0 60000 65536"/>
                  <a:gd name="T15" fmla="*/ 0 w 791"/>
                  <a:gd name="T16" fmla="*/ 0 h 138"/>
                  <a:gd name="T17" fmla="*/ 791 w 791"/>
                  <a:gd name="T18" fmla="*/ 138 h 138"/>
                </a:gdLst>
                <a:ahLst/>
                <a:cxnLst>
                  <a:cxn ang="T10">
                    <a:pos x="T0" y="T1"/>
                  </a:cxn>
                  <a:cxn ang="T11">
                    <a:pos x="T2" y="T3"/>
                  </a:cxn>
                  <a:cxn ang="T12">
                    <a:pos x="T4" y="T5"/>
                  </a:cxn>
                  <a:cxn ang="T13">
                    <a:pos x="T6" y="T7"/>
                  </a:cxn>
                  <a:cxn ang="T14">
                    <a:pos x="T8" y="T9"/>
                  </a:cxn>
                </a:cxnLst>
                <a:rect l="T15" t="T16" r="T17" b="T18"/>
                <a:pathLst>
                  <a:path w="791" h="138">
                    <a:moveTo>
                      <a:pt x="788" y="133"/>
                    </a:moveTo>
                    <a:lnTo>
                      <a:pt x="791" y="138"/>
                    </a:lnTo>
                    <a:lnTo>
                      <a:pt x="4" y="3"/>
                    </a:lnTo>
                    <a:lnTo>
                      <a:pt x="0" y="0"/>
                    </a:lnTo>
                    <a:lnTo>
                      <a:pt x="788" y="133"/>
                    </a:lnTo>
                    <a:close/>
                  </a:path>
                </a:pathLst>
              </a:custGeom>
              <a:solidFill>
                <a:srgbClr val="C7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28" name="Freeform 2381"/>
              <p:cNvSpPr>
                <a:spLocks/>
              </p:cNvSpPr>
              <p:nvPr/>
            </p:nvSpPr>
            <p:spPr bwMode="auto">
              <a:xfrm>
                <a:off x="2022" y="1513"/>
                <a:ext cx="396" cy="69"/>
              </a:xfrm>
              <a:custGeom>
                <a:avLst/>
                <a:gdLst>
                  <a:gd name="T0" fmla="*/ 2 w 791"/>
                  <a:gd name="T1" fmla="*/ 1 h 138"/>
                  <a:gd name="T2" fmla="*/ 2 w 791"/>
                  <a:gd name="T3" fmla="*/ 1 h 138"/>
                  <a:gd name="T4" fmla="*/ 1 w 791"/>
                  <a:gd name="T5" fmla="*/ 1 h 138"/>
                  <a:gd name="T6" fmla="*/ 0 w 791"/>
                  <a:gd name="T7" fmla="*/ 0 h 138"/>
                  <a:gd name="T8" fmla="*/ 2 w 791"/>
                  <a:gd name="T9" fmla="*/ 1 h 138"/>
                  <a:gd name="T10" fmla="*/ 0 60000 65536"/>
                  <a:gd name="T11" fmla="*/ 0 60000 65536"/>
                  <a:gd name="T12" fmla="*/ 0 60000 65536"/>
                  <a:gd name="T13" fmla="*/ 0 60000 65536"/>
                  <a:gd name="T14" fmla="*/ 0 60000 65536"/>
                  <a:gd name="T15" fmla="*/ 0 w 791"/>
                  <a:gd name="T16" fmla="*/ 0 h 138"/>
                  <a:gd name="T17" fmla="*/ 791 w 791"/>
                  <a:gd name="T18" fmla="*/ 138 h 138"/>
                </a:gdLst>
                <a:ahLst/>
                <a:cxnLst>
                  <a:cxn ang="T10">
                    <a:pos x="T0" y="T1"/>
                  </a:cxn>
                  <a:cxn ang="T11">
                    <a:pos x="T2" y="T3"/>
                  </a:cxn>
                  <a:cxn ang="T12">
                    <a:pos x="T4" y="T5"/>
                  </a:cxn>
                  <a:cxn ang="T13">
                    <a:pos x="T6" y="T7"/>
                  </a:cxn>
                  <a:cxn ang="T14">
                    <a:pos x="T8" y="T9"/>
                  </a:cxn>
                </a:cxnLst>
                <a:rect l="T15" t="T16" r="T17" b="T18"/>
                <a:pathLst>
                  <a:path w="791" h="138">
                    <a:moveTo>
                      <a:pt x="787" y="135"/>
                    </a:moveTo>
                    <a:lnTo>
                      <a:pt x="791" y="138"/>
                    </a:lnTo>
                    <a:lnTo>
                      <a:pt x="3" y="3"/>
                    </a:lnTo>
                    <a:lnTo>
                      <a:pt x="0" y="0"/>
                    </a:lnTo>
                    <a:lnTo>
                      <a:pt x="787" y="135"/>
                    </a:lnTo>
                    <a:close/>
                  </a:path>
                </a:pathLst>
              </a:custGeom>
              <a:solidFill>
                <a:srgbClr val="C3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29" name="Freeform 2382"/>
              <p:cNvSpPr>
                <a:spLocks/>
              </p:cNvSpPr>
              <p:nvPr/>
            </p:nvSpPr>
            <p:spPr bwMode="auto">
              <a:xfrm>
                <a:off x="2024" y="1515"/>
                <a:ext cx="398" cy="71"/>
              </a:xfrm>
              <a:custGeom>
                <a:avLst/>
                <a:gdLst>
                  <a:gd name="T0" fmla="*/ 2 w 796"/>
                  <a:gd name="T1" fmla="*/ 1 h 141"/>
                  <a:gd name="T2" fmla="*/ 2 w 796"/>
                  <a:gd name="T3" fmla="*/ 1 h 141"/>
                  <a:gd name="T4" fmla="*/ 1 w 796"/>
                  <a:gd name="T5" fmla="*/ 1 h 141"/>
                  <a:gd name="T6" fmla="*/ 0 w 796"/>
                  <a:gd name="T7" fmla="*/ 0 h 141"/>
                  <a:gd name="T8" fmla="*/ 2 w 796"/>
                  <a:gd name="T9" fmla="*/ 1 h 141"/>
                  <a:gd name="T10" fmla="*/ 0 60000 65536"/>
                  <a:gd name="T11" fmla="*/ 0 60000 65536"/>
                  <a:gd name="T12" fmla="*/ 0 60000 65536"/>
                  <a:gd name="T13" fmla="*/ 0 60000 65536"/>
                  <a:gd name="T14" fmla="*/ 0 60000 65536"/>
                  <a:gd name="T15" fmla="*/ 0 w 796"/>
                  <a:gd name="T16" fmla="*/ 0 h 141"/>
                  <a:gd name="T17" fmla="*/ 796 w 796"/>
                  <a:gd name="T18" fmla="*/ 141 h 141"/>
                </a:gdLst>
                <a:ahLst/>
                <a:cxnLst>
                  <a:cxn ang="T10">
                    <a:pos x="T0" y="T1"/>
                  </a:cxn>
                  <a:cxn ang="T11">
                    <a:pos x="T2" y="T3"/>
                  </a:cxn>
                  <a:cxn ang="T12">
                    <a:pos x="T4" y="T5"/>
                  </a:cxn>
                  <a:cxn ang="T13">
                    <a:pos x="T6" y="T7"/>
                  </a:cxn>
                  <a:cxn ang="T14">
                    <a:pos x="T8" y="T9"/>
                  </a:cxn>
                </a:cxnLst>
                <a:rect l="T15" t="T16" r="T17" b="T18"/>
                <a:pathLst>
                  <a:path w="796" h="141">
                    <a:moveTo>
                      <a:pt x="788" y="135"/>
                    </a:moveTo>
                    <a:lnTo>
                      <a:pt x="796" y="141"/>
                    </a:lnTo>
                    <a:lnTo>
                      <a:pt x="8" y="7"/>
                    </a:lnTo>
                    <a:lnTo>
                      <a:pt x="0" y="0"/>
                    </a:lnTo>
                    <a:lnTo>
                      <a:pt x="788" y="135"/>
                    </a:lnTo>
                    <a:close/>
                  </a:path>
                </a:pathLst>
              </a:custGeom>
              <a:solidFill>
                <a:srgbClr val="BF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30" name="Freeform 2383"/>
              <p:cNvSpPr>
                <a:spLocks/>
              </p:cNvSpPr>
              <p:nvPr/>
            </p:nvSpPr>
            <p:spPr bwMode="auto">
              <a:xfrm>
                <a:off x="2024" y="1515"/>
                <a:ext cx="396" cy="69"/>
              </a:xfrm>
              <a:custGeom>
                <a:avLst/>
                <a:gdLst>
                  <a:gd name="T0" fmla="*/ 1 w 793"/>
                  <a:gd name="T1" fmla="*/ 1 h 138"/>
                  <a:gd name="T2" fmla="*/ 1 w 793"/>
                  <a:gd name="T3" fmla="*/ 1 h 138"/>
                  <a:gd name="T4" fmla="*/ 0 w 793"/>
                  <a:gd name="T5" fmla="*/ 1 h 138"/>
                  <a:gd name="T6" fmla="*/ 0 w 793"/>
                  <a:gd name="T7" fmla="*/ 0 h 138"/>
                  <a:gd name="T8" fmla="*/ 1 w 793"/>
                  <a:gd name="T9" fmla="*/ 1 h 138"/>
                  <a:gd name="T10" fmla="*/ 0 60000 65536"/>
                  <a:gd name="T11" fmla="*/ 0 60000 65536"/>
                  <a:gd name="T12" fmla="*/ 0 60000 65536"/>
                  <a:gd name="T13" fmla="*/ 0 60000 65536"/>
                  <a:gd name="T14" fmla="*/ 0 60000 65536"/>
                  <a:gd name="T15" fmla="*/ 0 w 793"/>
                  <a:gd name="T16" fmla="*/ 0 h 138"/>
                  <a:gd name="T17" fmla="*/ 793 w 793"/>
                  <a:gd name="T18" fmla="*/ 138 h 138"/>
                </a:gdLst>
                <a:ahLst/>
                <a:cxnLst>
                  <a:cxn ang="T10">
                    <a:pos x="T0" y="T1"/>
                  </a:cxn>
                  <a:cxn ang="T11">
                    <a:pos x="T2" y="T3"/>
                  </a:cxn>
                  <a:cxn ang="T12">
                    <a:pos x="T4" y="T5"/>
                  </a:cxn>
                  <a:cxn ang="T13">
                    <a:pos x="T6" y="T7"/>
                  </a:cxn>
                  <a:cxn ang="T14">
                    <a:pos x="T8" y="T9"/>
                  </a:cxn>
                </a:cxnLst>
                <a:rect l="T15" t="T16" r="T17" b="T18"/>
                <a:pathLst>
                  <a:path w="793" h="138">
                    <a:moveTo>
                      <a:pt x="788" y="135"/>
                    </a:moveTo>
                    <a:lnTo>
                      <a:pt x="793" y="138"/>
                    </a:lnTo>
                    <a:lnTo>
                      <a:pt x="3" y="4"/>
                    </a:lnTo>
                    <a:lnTo>
                      <a:pt x="0" y="0"/>
                    </a:lnTo>
                    <a:lnTo>
                      <a:pt x="788" y="135"/>
                    </a:lnTo>
                    <a:close/>
                  </a:path>
                </a:pathLst>
              </a:custGeom>
              <a:solidFill>
                <a:srgbClr val="BF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31" name="Freeform 2384"/>
              <p:cNvSpPr>
                <a:spLocks/>
              </p:cNvSpPr>
              <p:nvPr/>
            </p:nvSpPr>
            <p:spPr bwMode="auto">
              <a:xfrm>
                <a:off x="2026" y="1517"/>
                <a:ext cx="396" cy="69"/>
              </a:xfrm>
              <a:custGeom>
                <a:avLst/>
                <a:gdLst>
                  <a:gd name="T0" fmla="*/ 1 w 793"/>
                  <a:gd name="T1" fmla="*/ 1 h 137"/>
                  <a:gd name="T2" fmla="*/ 1 w 793"/>
                  <a:gd name="T3" fmla="*/ 1 h 137"/>
                  <a:gd name="T4" fmla="*/ 0 w 793"/>
                  <a:gd name="T5" fmla="*/ 1 h 137"/>
                  <a:gd name="T6" fmla="*/ 0 w 793"/>
                  <a:gd name="T7" fmla="*/ 0 h 137"/>
                  <a:gd name="T8" fmla="*/ 1 w 793"/>
                  <a:gd name="T9" fmla="*/ 1 h 137"/>
                  <a:gd name="T10" fmla="*/ 0 60000 65536"/>
                  <a:gd name="T11" fmla="*/ 0 60000 65536"/>
                  <a:gd name="T12" fmla="*/ 0 60000 65536"/>
                  <a:gd name="T13" fmla="*/ 0 60000 65536"/>
                  <a:gd name="T14" fmla="*/ 0 60000 65536"/>
                  <a:gd name="T15" fmla="*/ 0 w 793"/>
                  <a:gd name="T16" fmla="*/ 0 h 137"/>
                  <a:gd name="T17" fmla="*/ 793 w 793"/>
                  <a:gd name="T18" fmla="*/ 137 h 137"/>
                </a:gdLst>
                <a:ahLst/>
                <a:cxnLst>
                  <a:cxn ang="T10">
                    <a:pos x="T0" y="T1"/>
                  </a:cxn>
                  <a:cxn ang="T11">
                    <a:pos x="T2" y="T3"/>
                  </a:cxn>
                  <a:cxn ang="T12">
                    <a:pos x="T4" y="T5"/>
                  </a:cxn>
                  <a:cxn ang="T13">
                    <a:pos x="T6" y="T7"/>
                  </a:cxn>
                  <a:cxn ang="T14">
                    <a:pos x="T8" y="T9"/>
                  </a:cxn>
                </a:cxnLst>
                <a:rect l="T15" t="T16" r="T17" b="T18"/>
                <a:pathLst>
                  <a:path w="793" h="137">
                    <a:moveTo>
                      <a:pt x="790" y="134"/>
                    </a:moveTo>
                    <a:lnTo>
                      <a:pt x="793" y="137"/>
                    </a:lnTo>
                    <a:lnTo>
                      <a:pt x="5" y="3"/>
                    </a:lnTo>
                    <a:lnTo>
                      <a:pt x="0" y="0"/>
                    </a:lnTo>
                    <a:lnTo>
                      <a:pt x="790" y="134"/>
                    </a:lnTo>
                    <a:close/>
                  </a:path>
                </a:pathLst>
              </a:custGeom>
              <a:solidFill>
                <a:srgbClr val="BA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32" name="Freeform 2385"/>
              <p:cNvSpPr>
                <a:spLocks/>
              </p:cNvSpPr>
              <p:nvPr/>
            </p:nvSpPr>
            <p:spPr bwMode="auto">
              <a:xfrm>
                <a:off x="2028" y="1518"/>
                <a:ext cx="398" cy="71"/>
              </a:xfrm>
              <a:custGeom>
                <a:avLst/>
                <a:gdLst>
                  <a:gd name="T0" fmla="*/ 2 w 796"/>
                  <a:gd name="T1" fmla="*/ 1 h 141"/>
                  <a:gd name="T2" fmla="*/ 2 w 796"/>
                  <a:gd name="T3" fmla="*/ 1 h 141"/>
                  <a:gd name="T4" fmla="*/ 1 w 796"/>
                  <a:gd name="T5" fmla="*/ 1 h 141"/>
                  <a:gd name="T6" fmla="*/ 0 w 796"/>
                  <a:gd name="T7" fmla="*/ 0 h 141"/>
                  <a:gd name="T8" fmla="*/ 2 w 796"/>
                  <a:gd name="T9" fmla="*/ 1 h 141"/>
                  <a:gd name="T10" fmla="*/ 0 60000 65536"/>
                  <a:gd name="T11" fmla="*/ 0 60000 65536"/>
                  <a:gd name="T12" fmla="*/ 0 60000 65536"/>
                  <a:gd name="T13" fmla="*/ 0 60000 65536"/>
                  <a:gd name="T14" fmla="*/ 0 60000 65536"/>
                  <a:gd name="T15" fmla="*/ 0 w 796"/>
                  <a:gd name="T16" fmla="*/ 0 h 141"/>
                  <a:gd name="T17" fmla="*/ 796 w 796"/>
                  <a:gd name="T18" fmla="*/ 141 h 141"/>
                </a:gdLst>
                <a:ahLst/>
                <a:cxnLst>
                  <a:cxn ang="T10">
                    <a:pos x="T0" y="T1"/>
                  </a:cxn>
                  <a:cxn ang="T11">
                    <a:pos x="T2" y="T3"/>
                  </a:cxn>
                  <a:cxn ang="T12">
                    <a:pos x="T4" y="T5"/>
                  </a:cxn>
                  <a:cxn ang="T13">
                    <a:pos x="T6" y="T7"/>
                  </a:cxn>
                  <a:cxn ang="T14">
                    <a:pos x="T8" y="T9"/>
                  </a:cxn>
                </a:cxnLst>
                <a:rect l="T15" t="T16" r="T17" b="T18"/>
                <a:pathLst>
                  <a:path w="796" h="141">
                    <a:moveTo>
                      <a:pt x="788" y="134"/>
                    </a:moveTo>
                    <a:lnTo>
                      <a:pt x="796" y="141"/>
                    </a:lnTo>
                    <a:lnTo>
                      <a:pt x="9" y="7"/>
                    </a:lnTo>
                    <a:lnTo>
                      <a:pt x="0" y="0"/>
                    </a:lnTo>
                    <a:lnTo>
                      <a:pt x="788" y="134"/>
                    </a:lnTo>
                    <a:close/>
                  </a:path>
                </a:pathLst>
              </a:custGeom>
              <a:solidFill>
                <a:srgbClr val="B6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33" name="Freeform 2386"/>
              <p:cNvSpPr>
                <a:spLocks/>
              </p:cNvSpPr>
              <p:nvPr/>
            </p:nvSpPr>
            <p:spPr bwMode="auto">
              <a:xfrm>
                <a:off x="2032" y="1522"/>
                <a:ext cx="399" cy="70"/>
              </a:xfrm>
              <a:custGeom>
                <a:avLst/>
                <a:gdLst>
                  <a:gd name="T0" fmla="*/ 2 w 797"/>
                  <a:gd name="T1" fmla="*/ 1 h 139"/>
                  <a:gd name="T2" fmla="*/ 2 w 797"/>
                  <a:gd name="T3" fmla="*/ 1 h 139"/>
                  <a:gd name="T4" fmla="*/ 1 w 797"/>
                  <a:gd name="T5" fmla="*/ 1 h 139"/>
                  <a:gd name="T6" fmla="*/ 0 w 797"/>
                  <a:gd name="T7" fmla="*/ 0 h 139"/>
                  <a:gd name="T8" fmla="*/ 2 w 797"/>
                  <a:gd name="T9" fmla="*/ 1 h 139"/>
                  <a:gd name="T10" fmla="*/ 0 60000 65536"/>
                  <a:gd name="T11" fmla="*/ 0 60000 65536"/>
                  <a:gd name="T12" fmla="*/ 0 60000 65536"/>
                  <a:gd name="T13" fmla="*/ 0 60000 65536"/>
                  <a:gd name="T14" fmla="*/ 0 60000 65536"/>
                  <a:gd name="T15" fmla="*/ 0 w 797"/>
                  <a:gd name="T16" fmla="*/ 0 h 139"/>
                  <a:gd name="T17" fmla="*/ 797 w 797"/>
                  <a:gd name="T18" fmla="*/ 139 h 139"/>
                </a:gdLst>
                <a:ahLst/>
                <a:cxnLst>
                  <a:cxn ang="T10">
                    <a:pos x="T0" y="T1"/>
                  </a:cxn>
                  <a:cxn ang="T11">
                    <a:pos x="T2" y="T3"/>
                  </a:cxn>
                  <a:cxn ang="T12">
                    <a:pos x="T4" y="T5"/>
                  </a:cxn>
                  <a:cxn ang="T13">
                    <a:pos x="T6" y="T7"/>
                  </a:cxn>
                  <a:cxn ang="T14">
                    <a:pos x="T8" y="T9"/>
                  </a:cxn>
                </a:cxnLst>
                <a:rect l="T15" t="T16" r="T17" b="T18"/>
                <a:pathLst>
                  <a:path w="797" h="139">
                    <a:moveTo>
                      <a:pt x="787" y="134"/>
                    </a:moveTo>
                    <a:lnTo>
                      <a:pt x="797" y="139"/>
                    </a:lnTo>
                    <a:lnTo>
                      <a:pt x="10" y="5"/>
                    </a:lnTo>
                    <a:lnTo>
                      <a:pt x="0" y="0"/>
                    </a:lnTo>
                    <a:lnTo>
                      <a:pt x="787" y="134"/>
                    </a:lnTo>
                    <a:close/>
                  </a:path>
                </a:pathLst>
              </a:custGeom>
              <a:solidFill>
                <a:srgbClr val="AD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34" name="Freeform 2387"/>
              <p:cNvSpPr>
                <a:spLocks/>
              </p:cNvSpPr>
              <p:nvPr/>
            </p:nvSpPr>
            <p:spPr bwMode="auto">
              <a:xfrm>
                <a:off x="2037" y="1524"/>
                <a:ext cx="404" cy="70"/>
              </a:xfrm>
              <a:custGeom>
                <a:avLst/>
                <a:gdLst>
                  <a:gd name="T0" fmla="*/ 2 w 807"/>
                  <a:gd name="T1" fmla="*/ 1 h 139"/>
                  <a:gd name="T2" fmla="*/ 2 w 807"/>
                  <a:gd name="T3" fmla="*/ 1 h 139"/>
                  <a:gd name="T4" fmla="*/ 1 w 807"/>
                  <a:gd name="T5" fmla="*/ 1 h 139"/>
                  <a:gd name="T6" fmla="*/ 0 w 807"/>
                  <a:gd name="T7" fmla="*/ 0 h 139"/>
                  <a:gd name="T8" fmla="*/ 2 w 807"/>
                  <a:gd name="T9" fmla="*/ 1 h 139"/>
                  <a:gd name="T10" fmla="*/ 0 60000 65536"/>
                  <a:gd name="T11" fmla="*/ 0 60000 65536"/>
                  <a:gd name="T12" fmla="*/ 0 60000 65536"/>
                  <a:gd name="T13" fmla="*/ 0 60000 65536"/>
                  <a:gd name="T14" fmla="*/ 0 60000 65536"/>
                  <a:gd name="T15" fmla="*/ 0 w 807"/>
                  <a:gd name="T16" fmla="*/ 0 h 139"/>
                  <a:gd name="T17" fmla="*/ 807 w 807"/>
                  <a:gd name="T18" fmla="*/ 139 h 139"/>
                </a:gdLst>
                <a:ahLst/>
                <a:cxnLst>
                  <a:cxn ang="T10">
                    <a:pos x="T0" y="T1"/>
                  </a:cxn>
                  <a:cxn ang="T11">
                    <a:pos x="T2" y="T3"/>
                  </a:cxn>
                  <a:cxn ang="T12">
                    <a:pos x="T4" y="T5"/>
                  </a:cxn>
                  <a:cxn ang="T13">
                    <a:pos x="T6" y="T7"/>
                  </a:cxn>
                  <a:cxn ang="T14">
                    <a:pos x="T8" y="T9"/>
                  </a:cxn>
                </a:cxnLst>
                <a:rect l="T15" t="T16" r="T17" b="T18"/>
                <a:pathLst>
                  <a:path w="807" h="139">
                    <a:moveTo>
                      <a:pt x="787" y="134"/>
                    </a:moveTo>
                    <a:lnTo>
                      <a:pt x="807" y="139"/>
                    </a:lnTo>
                    <a:lnTo>
                      <a:pt x="18" y="5"/>
                    </a:lnTo>
                    <a:lnTo>
                      <a:pt x="0" y="0"/>
                    </a:lnTo>
                    <a:lnTo>
                      <a:pt x="787" y="134"/>
                    </a:lnTo>
                    <a:close/>
                  </a:path>
                </a:pathLst>
              </a:custGeom>
              <a:solidFill>
                <a:srgbClr val="A3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35" name="Freeform 2388"/>
              <p:cNvSpPr>
                <a:spLocks/>
              </p:cNvSpPr>
              <p:nvPr/>
            </p:nvSpPr>
            <p:spPr bwMode="auto">
              <a:xfrm>
                <a:off x="2062" y="1390"/>
                <a:ext cx="400" cy="55"/>
              </a:xfrm>
              <a:custGeom>
                <a:avLst/>
                <a:gdLst>
                  <a:gd name="T0" fmla="*/ 2 w 800"/>
                  <a:gd name="T1" fmla="*/ 0 h 112"/>
                  <a:gd name="T2" fmla="*/ 2 w 800"/>
                  <a:gd name="T3" fmla="*/ 0 h 112"/>
                  <a:gd name="T4" fmla="*/ 0 w 800"/>
                  <a:gd name="T5" fmla="*/ 0 h 112"/>
                  <a:gd name="T6" fmla="*/ 1 w 800"/>
                  <a:gd name="T7" fmla="*/ 0 h 112"/>
                  <a:gd name="T8" fmla="*/ 2 w 800"/>
                  <a:gd name="T9" fmla="*/ 0 h 112"/>
                  <a:gd name="T10" fmla="*/ 0 60000 65536"/>
                  <a:gd name="T11" fmla="*/ 0 60000 65536"/>
                  <a:gd name="T12" fmla="*/ 0 60000 65536"/>
                  <a:gd name="T13" fmla="*/ 0 60000 65536"/>
                  <a:gd name="T14" fmla="*/ 0 60000 65536"/>
                  <a:gd name="T15" fmla="*/ 0 w 800"/>
                  <a:gd name="T16" fmla="*/ 0 h 112"/>
                  <a:gd name="T17" fmla="*/ 800 w 800"/>
                  <a:gd name="T18" fmla="*/ 112 h 112"/>
                </a:gdLst>
                <a:ahLst/>
                <a:cxnLst>
                  <a:cxn ang="T10">
                    <a:pos x="T0" y="T1"/>
                  </a:cxn>
                  <a:cxn ang="T11">
                    <a:pos x="T2" y="T3"/>
                  </a:cxn>
                  <a:cxn ang="T12">
                    <a:pos x="T4" y="T5"/>
                  </a:cxn>
                  <a:cxn ang="T13">
                    <a:pos x="T6" y="T7"/>
                  </a:cxn>
                  <a:cxn ang="T14">
                    <a:pos x="T8" y="T9"/>
                  </a:cxn>
                </a:cxnLst>
                <a:rect l="T15" t="T16" r="T17" b="T18"/>
                <a:pathLst>
                  <a:path w="800" h="112">
                    <a:moveTo>
                      <a:pt x="800" y="112"/>
                    </a:moveTo>
                    <a:lnTo>
                      <a:pt x="790" y="112"/>
                    </a:lnTo>
                    <a:lnTo>
                      <a:pt x="0" y="0"/>
                    </a:lnTo>
                    <a:lnTo>
                      <a:pt x="10" y="2"/>
                    </a:lnTo>
                    <a:lnTo>
                      <a:pt x="800" y="112"/>
                    </a:lnTo>
                    <a:close/>
                  </a:path>
                </a:pathLst>
              </a:custGeom>
              <a:solidFill>
                <a:srgbClr val="723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36" name="Freeform 2389"/>
              <p:cNvSpPr>
                <a:spLocks/>
              </p:cNvSpPr>
              <p:nvPr/>
            </p:nvSpPr>
            <p:spPr bwMode="auto">
              <a:xfrm>
                <a:off x="2057" y="1390"/>
                <a:ext cx="400" cy="55"/>
              </a:xfrm>
              <a:custGeom>
                <a:avLst/>
                <a:gdLst>
                  <a:gd name="T0" fmla="*/ 2 w 799"/>
                  <a:gd name="T1" fmla="*/ 0 h 112"/>
                  <a:gd name="T2" fmla="*/ 2 w 799"/>
                  <a:gd name="T3" fmla="*/ 0 h 112"/>
                  <a:gd name="T4" fmla="*/ 0 w 799"/>
                  <a:gd name="T5" fmla="*/ 0 h 112"/>
                  <a:gd name="T6" fmla="*/ 1 w 799"/>
                  <a:gd name="T7" fmla="*/ 0 h 112"/>
                  <a:gd name="T8" fmla="*/ 2 w 799"/>
                  <a:gd name="T9" fmla="*/ 0 h 112"/>
                  <a:gd name="T10" fmla="*/ 0 60000 65536"/>
                  <a:gd name="T11" fmla="*/ 0 60000 65536"/>
                  <a:gd name="T12" fmla="*/ 0 60000 65536"/>
                  <a:gd name="T13" fmla="*/ 0 60000 65536"/>
                  <a:gd name="T14" fmla="*/ 0 60000 65536"/>
                  <a:gd name="T15" fmla="*/ 0 w 799"/>
                  <a:gd name="T16" fmla="*/ 0 h 112"/>
                  <a:gd name="T17" fmla="*/ 799 w 799"/>
                  <a:gd name="T18" fmla="*/ 112 h 112"/>
                </a:gdLst>
                <a:ahLst/>
                <a:cxnLst>
                  <a:cxn ang="T10">
                    <a:pos x="T0" y="T1"/>
                  </a:cxn>
                  <a:cxn ang="T11">
                    <a:pos x="T2" y="T3"/>
                  </a:cxn>
                  <a:cxn ang="T12">
                    <a:pos x="T4" y="T5"/>
                  </a:cxn>
                  <a:cxn ang="T13">
                    <a:pos x="T6" y="T7"/>
                  </a:cxn>
                  <a:cxn ang="T14">
                    <a:pos x="T8" y="T9"/>
                  </a:cxn>
                </a:cxnLst>
                <a:rect l="T15" t="T16" r="T17" b="T18"/>
                <a:pathLst>
                  <a:path w="799" h="112">
                    <a:moveTo>
                      <a:pt x="799" y="112"/>
                    </a:moveTo>
                    <a:lnTo>
                      <a:pt x="787" y="112"/>
                    </a:lnTo>
                    <a:lnTo>
                      <a:pt x="0" y="2"/>
                    </a:lnTo>
                    <a:lnTo>
                      <a:pt x="9" y="0"/>
                    </a:lnTo>
                    <a:lnTo>
                      <a:pt x="799" y="112"/>
                    </a:lnTo>
                    <a:close/>
                  </a:path>
                </a:pathLst>
              </a:custGeom>
              <a:solidFill>
                <a:srgbClr val="753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337" name="Freeform 2390"/>
              <p:cNvSpPr>
                <a:spLocks/>
              </p:cNvSpPr>
              <p:nvPr/>
            </p:nvSpPr>
            <p:spPr bwMode="auto">
              <a:xfrm>
                <a:off x="2399" y="1445"/>
                <a:ext cx="104" cy="150"/>
              </a:xfrm>
              <a:custGeom>
                <a:avLst/>
                <a:gdLst>
                  <a:gd name="T0" fmla="*/ 0 w 210"/>
                  <a:gd name="T1" fmla="*/ 1 h 299"/>
                  <a:gd name="T2" fmla="*/ 0 w 210"/>
                  <a:gd name="T3" fmla="*/ 1 h 299"/>
                  <a:gd name="T4" fmla="*/ 0 w 210"/>
                  <a:gd name="T5" fmla="*/ 1 h 299"/>
                  <a:gd name="T6" fmla="*/ 0 w 210"/>
                  <a:gd name="T7" fmla="*/ 1 h 299"/>
                  <a:gd name="T8" fmla="*/ 0 w 210"/>
                  <a:gd name="T9" fmla="*/ 1 h 299"/>
                  <a:gd name="T10" fmla="*/ 0 w 210"/>
                  <a:gd name="T11" fmla="*/ 1 h 299"/>
                  <a:gd name="T12" fmla="*/ 0 w 210"/>
                  <a:gd name="T13" fmla="*/ 1 h 299"/>
                  <a:gd name="T14" fmla="*/ 0 w 210"/>
                  <a:gd name="T15" fmla="*/ 1 h 299"/>
                  <a:gd name="T16" fmla="*/ 0 w 210"/>
                  <a:gd name="T17" fmla="*/ 1 h 299"/>
                  <a:gd name="T18" fmla="*/ 0 w 210"/>
                  <a:gd name="T19" fmla="*/ 1 h 299"/>
                  <a:gd name="T20" fmla="*/ 0 w 210"/>
                  <a:gd name="T21" fmla="*/ 1 h 299"/>
                  <a:gd name="T22" fmla="*/ 0 w 210"/>
                  <a:gd name="T23" fmla="*/ 1 h 299"/>
                  <a:gd name="T24" fmla="*/ 0 w 210"/>
                  <a:gd name="T25" fmla="*/ 1 h 299"/>
                  <a:gd name="T26" fmla="*/ 0 w 210"/>
                  <a:gd name="T27" fmla="*/ 1 h 299"/>
                  <a:gd name="T28" fmla="*/ 0 w 210"/>
                  <a:gd name="T29" fmla="*/ 1 h 299"/>
                  <a:gd name="T30" fmla="*/ 0 w 210"/>
                  <a:gd name="T31" fmla="*/ 1 h 299"/>
                  <a:gd name="T32" fmla="*/ 0 w 210"/>
                  <a:gd name="T33" fmla="*/ 1 h 299"/>
                  <a:gd name="T34" fmla="*/ 0 w 210"/>
                  <a:gd name="T35" fmla="*/ 1 h 299"/>
                  <a:gd name="T36" fmla="*/ 0 w 210"/>
                  <a:gd name="T37" fmla="*/ 1 h 299"/>
                  <a:gd name="T38" fmla="*/ 0 w 210"/>
                  <a:gd name="T39" fmla="*/ 1 h 299"/>
                  <a:gd name="T40" fmla="*/ 0 w 210"/>
                  <a:gd name="T41" fmla="*/ 1 h 299"/>
                  <a:gd name="T42" fmla="*/ 0 w 210"/>
                  <a:gd name="T43" fmla="*/ 1 h 299"/>
                  <a:gd name="T44" fmla="*/ 0 w 210"/>
                  <a:gd name="T45" fmla="*/ 1 h 299"/>
                  <a:gd name="T46" fmla="*/ 0 w 210"/>
                  <a:gd name="T47" fmla="*/ 1 h 299"/>
                  <a:gd name="T48" fmla="*/ 0 w 210"/>
                  <a:gd name="T49" fmla="*/ 1 h 299"/>
                  <a:gd name="T50" fmla="*/ 0 w 210"/>
                  <a:gd name="T51" fmla="*/ 1 h 299"/>
                  <a:gd name="T52" fmla="*/ 0 w 210"/>
                  <a:gd name="T53" fmla="*/ 1 h 299"/>
                  <a:gd name="T54" fmla="*/ 0 w 210"/>
                  <a:gd name="T55" fmla="*/ 1 h 299"/>
                  <a:gd name="T56" fmla="*/ 0 w 210"/>
                  <a:gd name="T57" fmla="*/ 1 h 299"/>
                  <a:gd name="T58" fmla="*/ 0 w 210"/>
                  <a:gd name="T59" fmla="*/ 1 h 299"/>
                  <a:gd name="T60" fmla="*/ 0 w 210"/>
                  <a:gd name="T61" fmla="*/ 1 h 299"/>
                  <a:gd name="T62" fmla="*/ 0 w 210"/>
                  <a:gd name="T63" fmla="*/ 0 h 2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0"/>
                  <a:gd name="T97" fmla="*/ 0 h 299"/>
                  <a:gd name="T98" fmla="*/ 210 w 210"/>
                  <a:gd name="T99" fmla="*/ 299 h 2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0" h="299">
                    <a:moveTo>
                      <a:pt x="105" y="0"/>
                    </a:moveTo>
                    <a:lnTo>
                      <a:pt x="95" y="1"/>
                    </a:lnTo>
                    <a:lnTo>
                      <a:pt x="85" y="6"/>
                    </a:lnTo>
                    <a:lnTo>
                      <a:pt x="75" y="11"/>
                    </a:lnTo>
                    <a:lnTo>
                      <a:pt x="65" y="16"/>
                    </a:lnTo>
                    <a:lnTo>
                      <a:pt x="55" y="25"/>
                    </a:lnTo>
                    <a:lnTo>
                      <a:pt x="47" y="33"/>
                    </a:lnTo>
                    <a:lnTo>
                      <a:pt x="39" y="43"/>
                    </a:lnTo>
                    <a:lnTo>
                      <a:pt x="32" y="53"/>
                    </a:lnTo>
                    <a:lnTo>
                      <a:pt x="25" y="64"/>
                    </a:lnTo>
                    <a:lnTo>
                      <a:pt x="19" y="78"/>
                    </a:lnTo>
                    <a:lnTo>
                      <a:pt x="14" y="91"/>
                    </a:lnTo>
                    <a:lnTo>
                      <a:pt x="9" y="104"/>
                    </a:lnTo>
                    <a:lnTo>
                      <a:pt x="5" y="119"/>
                    </a:lnTo>
                    <a:lnTo>
                      <a:pt x="2" y="134"/>
                    </a:lnTo>
                    <a:lnTo>
                      <a:pt x="0" y="149"/>
                    </a:lnTo>
                    <a:lnTo>
                      <a:pt x="0" y="164"/>
                    </a:lnTo>
                    <a:lnTo>
                      <a:pt x="0" y="179"/>
                    </a:lnTo>
                    <a:lnTo>
                      <a:pt x="2" y="194"/>
                    </a:lnTo>
                    <a:lnTo>
                      <a:pt x="5" y="207"/>
                    </a:lnTo>
                    <a:lnTo>
                      <a:pt x="9" y="221"/>
                    </a:lnTo>
                    <a:lnTo>
                      <a:pt x="14" y="234"/>
                    </a:lnTo>
                    <a:lnTo>
                      <a:pt x="19" y="246"/>
                    </a:lnTo>
                    <a:lnTo>
                      <a:pt x="25" y="256"/>
                    </a:lnTo>
                    <a:lnTo>
                      <a:pt x="32" y="266"/>
                    </a:lnTo>
                    <a:lnTo>
                      <a:pt x="39" y="274"/>
                    </a:lnTo>
                    <a:lnTo>
                      <a:pt x="47" y="280"/>
                    </a:lnTo>
                    <a:lnTo>
                      <a:pt x="55" y="287"/>
                    </a:lnTo>
                    <a:lnTo>
                      <a:pt x="65" y="292"/>
                    </a:lnTo>
                    <a:lnTo>
                      <a:pt x="75" y="295"/>
                    </a:lnTo>
                    <a:lnTo>
                      <a:pt x="85" y="297"/>
                    </a:lnTo>
                    <a:lnTo>
                      <a:pt x="95" y="299"/>
                    </a:lnTo>
                    <a:lnTo>
                      <a:pt x="105" y="297"/>
                    </a:lnTo>
                    <a:lnTo>
                      <a:pt x="117" y="294"/>
                    </a:lnTo>
                    <a:lnTo>
                      <a:pt x="127" y="290"/>
                    </a:lnTo>
                    <a:lnTo>
                      <a:pt x="137" y="285"/>
                    </a:lnTo>
                    <a:lnTo>
                      <a:pt x="147" y="279"/>
                    </a:lnTo>
                    <a:lnTo>
                      <a:pt x="155" y="271"/>
                    </a:lnTo>
                    <a:lnTo>
                      <a:pt x="163" y="262"/>
                    </a:lnTo>
                    <a:lnTo>
                      <a:pt x="172" y="252"/>
                    </a:lnTo>
                    <a:lnTo>
                      <a:pt x="180" y="242"/>
                    </a:lnTo>
                    <a:lnTo>
                      <a:pt x="187" y="231"/>
                    </a:lnTo>
                    <a:lnTo>
                      <a:pt x="192" y="217"/>
                    </a:lnTo>
                    <a:lnTo>
                      <a:pt x="197" y="206"/>
                    </a:lnTo>
                    <a:lnTo>
                      <a:pt x="202" y="191"/>
                    </a:lnTo>
                    <a:lnTo>
                      <a:pt x="205" y="177"/>
                    </a:lnTo>
                    <a:lnTo>
                      <a:pt x="208" y="163"/>
                    </a:lnTo>
                    <a:lnTo>
                      <a:pt x="208" y="148"/>
                    </a:lnTo>
                    <a:lnTo>
                      <a:pt x="210" y="133"/>
                    </a:lnTo>
                    <a:lnTo>
                      <a:pt x="208" y="118"/>
                    </a:lnTo>
                    <a:lnTo>
                      <a:pt x="208" y="104"/>
                    </a:lnTo>
                    <a:lnTo>
                      <a:pt x="205" y="89"/>
                    </a:lnTo>
                    <a:lnTo>
                      <a:pt x="202" y="76"/>
                    </a:lnTo>
                    <a:lnTo>
                      <a:pt x="197" y="64"/>
                    </a:lnTo>
                    <a:lnTo>
                      <a:pt x="192" y="53"/>
                    </a:lnTo>
                    <a:lnTo>
                      <a:pt x="187" y="43"/>
                    </a:lnTo>
                    <a:lnTo>
                      <a:pt x="180" y="33"/>
                    </a:lnTo>
                    <a:lnTo>
                      <a:pt x="172" y="25"/>
                    </a:lnTo>
                    <a:lnTo>
                      <a:pt x="163" y="18"/>
                    </a:lnTo>
                    <a:lnTo>
                      <a:pt x="155" y="11"/>
                    </a:lnTo>
                    <a:lnTo>
                      <a:pt x="147" y="6"/>
                    </a:lnTo>
                    <a:lnTo>
                      <a:pt x="137" y="3"/>
                    </a:lnTo>
                    <a:lnTo>
                      <a:pt x="127" y="0"/>
                    </a:lnTo>
                    <a:lnTo>
                      <a:pt x="117" y="0"/>
                    </a:lnTo>
                    <a:lnTo>
                      <a:pt x="105" y="0"/>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grpSp>
          <p:nvGrpSpPr>
            <p:cNvPr id="46116" name="Group 2391"/>
            <p:cNvGrpSpPr>
              <a:grpSpLocks/>
            </p:cNvGrpSpPr>
            <p:nvPr/>
          </p:nvGrpSpPr>
          <p:grpSpPr bwMode="auto">
            <a:xfrm>
              <a:off x="2226" y="1375"/>
              <a:ext cx="1430" cy="520"/>
              <a:chOff x="2226" y="1375"/>
              <a:chExt cx="1430" cy="520"/>
            </a:xfrm>
          </p:grpSpPr>
          <p:sp>
            <p:nvSpPr>
              <p:cNvPr id="47143" name="Freeform 2392"/>
              <p:cNvSpPr>
                <a:spLocks/>
              </p:cNvSpPr>
              <p:nvPr/>
            </p:nvSpPr>
            <p:spPr bwMode="auto">
              <a:xfrm>
                <a:off x="2253" y="1386"/>
                <a:ext cx="1227" cy="174"/>
              </a:xfrm>
              <a:custGeom>
                <a:avLst/>
                <a:gdLst>
                  <a:gd name="T0" fmla="*/ 4 w 2456"/>
                  <a:gd name="T1" fmla="*/ 0 h 349"/>
                  <a:gd name="T2" fmla="*/ 4 w 2456"/>
                  <a:gd name="T3" fmla="*/ 0 h 349"/>
                  <a:gd name="T4" fmla="*/ 0 w 2456"/>
                  <a:gd name="T5" fmla="*/ 0 h 349"/>
                  <a:gd name="T6" fmla="*/ 0 w 2456"/>
                  <a:gd name="T7" fmla="*/ 0 h 349"/>
                  <a:gd name="T8" fmla="*/ 4 w 2456"/>
                  <a:gd name="T9" fmla="*/ 0 h 349"/>
                  <a:gd name="T10" fmla="*/ 0 60000 65536"/>
                  <a:gd name="T11" fmla="*/ 0 60000 65536"/>
                  <a:gd name="T12" fmla="*/ 0 60000 65536"/>
                  <a:gd name="T13" fmla="*/ 0 60000 65536"/>
                  <a:gd name="T14" fmla="*/ 0 60000 65536"/>
                  <a:gd name="T15" fmla="*/ 0 w 2456"/>
                  <a:gd name="T16" fmla="*/ 0 h 349"/>
                  <a:gd name="T17" fmla="*/ 2456 w 2456"/>
                  <a:gd name="T18" fmla="*/ 349 h 349"/>
                </a:gdLst>
                <a:ahLst/>
                <a:cxnLst>
                  <a:cxn ang="T10">
                    <a:pos x="T0" y="T1"/>
                  </a:cxn>
                  <a:cxn ang="T11">
                    <a:pos x="T2" y="T3"/>
                  </a:cxn>
                  <a:cxn ang="T12">
                    <a:pos x="T4" y="T5"/>
                  </a:cxn>
                  <a:cxn ang="T13">
                    <a:pos x="T6" y="T7"/>
                  </a:cxn>
                  <a:cxn ang="T14">
                    <a:pos x="T8" y="T9"/>
                  </a:cxn>
                </a:cxnLst>
                <a:rect l="T15" t="T16" r="T17" b="T18"/>
                <a:pathLst>
                  <a:path w="2456" h="349">
                    <a:moveTo>
                      <a:pt x="2456" y="346"/>
                    </a:moveTo>
                    <a:lnTo>
                      <a:pt x="2441" y="349"/>
                    </a:lnTo>
                    <a:lnTo>
                      <a:pt x="0" y="3"/>
                    </a:lnTo>
                    <a:lnTo>
                      <a:pt x="15" y="0"/>
                    </a:lnTo>
                    <a:lnTo>
                      <a:pt x="2456" y="346"/>
                    </a:lnTo>
                    <a:close/>
                  </a:path>
                </a:pathLst>
              </a:custGeom>
              <a:solidFill>
                <a:srgbClr val="84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44" name="Freeform 2393"/>
              <p:cNvSpPr>
                <a:spLocks/>
              </p:cNvSpPr>
              <p:nvPr/>
            </p:nvSpPr>
            <p:spPr bwMode="auto">
              <a:xfrm>
                <a:off x="2256" y="1386"/>
                <a:ext cx="1224" cy="173"/>
              </a:xfrm>
              <a:custGeom>
                <a:avLst/>
                <a:gdLst>
                  <a:gd name="T0" fmla="*/ 4 w 2449"/>
                  <a:gd name="T1" fmla="*/ 0 h 347"/>
                  <a:gd name="T2" fmla="*/ 4 w 2449"/>
                  <a:gd name="T3" fmla="*/ 0 h 347"/>
                  <a:gd name="T4" fmla="*/ 0 w 2449"/>
                  <a:gd name="T5" fmla="*/ 0 h 347"/>
                  <a:gd name="T6" fmla="*/ 0 w 2449"/>
                  <a:gd name="T7" fmla="*/ 0 h 347"/>
                  <a:gd name="T8" fmla="*/ 4 w 2449"/>
                  <a:gd name="T9" fmla="*/ 0 h 347"/>
                  <a:gd name="T10" fmla="*/ 0 60000 65536"/>
                  <a:gd name="T11" fmla="*/ 0 60000 65536"/>
                  <a:gd name="T12" fmla="*/ 0 60000 65536"/>
                  <a:gd name="T13" fmla="*/ 0 60000 65536"/>
                  <a:gd name="T14" fmla="*/ 0 60000 65536"/>
                  <a:gd name="T15" fmla="*/ 0 w 2449"/>
                  <a:gd name="T16" fmla="*/ 0 h 347"/>
                  <a:gd name="T17" fmla="*/ 2449 w 2449"/>
                  <a:gd name="T18" fmla="*/ 347 h 347"/>
                </a:gdLst>
                <a:ahLst/>
                <a:cxnLst>
                  <a:cxn ang="T10">
                    <a:pos x="T0" y="T1"/>
                  </a:cxn>
                  <a:cxn ang="T11">
                    <a:pos x="T2" y="T3"/>
                  </a:cxn>
                  <a:cxn ang="T12">
                    <a:pos x="T4" y="T5"/>
                  </a:cxn>
                  <a:cxn ang="T13">
                    <a:pos x="T6" y="T7"/>
                  </a:cxn>
                  <a:cxn ang="T14">
                    <a:pos x="T8" y="T9"/>
                  </a:cxn>
                </a:cxnLst>
                <a:rect l="T15" t="T16" r="T17" b="T18"/>
                <a:pathLst>
                  <a:path w="2449" h="347">
                    <a:moveTo>
                      <a:pt x="2449" y="346"/>
                    </a:moveTo>
                    <a:lnTo>
                      <a:pt x="2441" y="347"/>
                    </a:lnTo>
                    <a:lnTo>
                      <a:pt x="0" y="2"/>
                    </a:lnTo>
                    <a:lnTo>
                      <a:pt x="8" y="0"/>
                    </a:lnTo>
                    <a:lnTo>
                      <a:pt x="2449" y="346"/>
                    </a:lnTo>
                    <a:close/>
                  </a:path>
                </a:pathLst>
              </a:custGeom>
              <a:solidFill>
                <a:srgbClr val="84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45" name="Freeform 2394"/>
              <p:cNvSpPr>
                <a:spLocks/>
              </p:cNvSpPr>
              <p:nvPr/>
            </p:nvSpPr>
            <p:spPr bwMode="auto">
              <a:xfrm>
                <a:off x="2253" y="1386"/>
                <a:ext cx="1223" cy="174"/>
              </a:xfrm>
              <a:custGeom>
                <a:avLst/>
                <a:gdLst>
                  <a:gd name="T0" fmla="*/ 4 w 2448"/>
                  <a:gd name="T1" fmla="*/ 1 h 347"/>
                  <a:gd name="T2" fmla="*/ 4 w 2448"/>
                  <a:gd name="T3" fmla="*/ 1 h 347"/>
                  <a:gd name="T4" fmla="*/ 0 w 2448"/>
                  <a:gd name="T5" fmla="*/ 1 h 347"/>
                  <a:gd name="T6" fmla="*/ 0 w 2448"/>
                  <a:gd name="T7" fmla="*/ 0 h 347"/>
                  <a:gd name="T8" fmla="*/ 4 w 2448"/>
                  <a:gd name="T9" fmla="*/ 1 h 347"/>
                  <a:gd name="T10" fmla="*/ 0 60000 65536"/>
                  <a:gd name="T11" fmla="*/ 0 60000 65536"/>
                  <a:gd name="T12" fmla="*/ 0 60000 65536"/>
                  <a:gd name="T13" fmla="*/ 0 60000 65536"/>
                  <a:gd name="T14" fmla="*/ 0 60000 65536"/>
                  <a:gd name="T15" fmla="*/ 0 w 2448"/>
                  <a:gd name="T16" fmla="*/ 0 h 347"/>
                  <a:gd name="T17" fmla="*/ 2448 w 2448"/>
                  <a:gd name="T18" fmla="*/ 347 h 347"/>
                </a:gdLst>
                <a:ahLst/>
                <a:cxnLst>
                  <a:cxn ang="T10">
                    <a:pos x="T0" y="T1"/>
                  </a:cxn>
                  <a:cxn ang="T11">
                    <a:pos x="T2" y="T3"/>
                  </a:cxn>
                  <a:cxn ang="T12">
                    <a:pos x="T4" y="T5"/>
                  </a:cxn>
                  <a:cxn ang="T13">
                    <a:pos x="T6" y="T7"/>
                  </a:cxn>
                  <a:cxn ang="T14">
                    <a:pos x="T8" y="T9"/>
                  </a:cxn>
                </a:cxnLst>
                <a:rect l="T15" t="T16" r="T17" b="T18"/>
                <a:pathLst>
                  <a:path w="2448" h="347">
                    <a:moveTo>
                      <a:pt x="2448" y="345"/>
                    </a:moveTo>
                    <a:lnTo>
                      <a:pt x="2441" y="347"/>
                    </a:lnTo>
                    <a:lnTo>
                      <a:pt x="0" y="1"/>
                    </a:lnTo>
                    <a:lnTo>
                      <a:pt x="7" y="0"/>
                    </a:lnTo>
                    <a:lnTo>
                      <a:pt x="2448" y="345"/>
                    </a:lnTo>
                    <a:close/>
                  </a:path>
                </a:pathLst>
              </a:custGeom>
              <a:solidFill>
                <a:srgbClr val="8A4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46" name="Freeform 2395"/>
              <p:cNvSpPr>
                <a:spLocks/>
              </p:cNvSpPr>
              <p:nvPr/>
            </p:nvSpPr>
            <p:spPr bwMode="auto">
              <a:xfrm>
                <a:off x="2247" y="1387"/>
                <a:ext cx="1226" cy="177"/>
              </a:xfrm>
              <a:custGeom>
                <a:avLst/>
                <a:gdLst>
                  <a:gd name="T0" fmla="*/ 4 w 2453"/>
                  <a:gd name="T1" fmla="*/ 1 h 354"/>
                  <a:gd name="T2" fmla="*/ 4 w 2453"/>
                  <a:gd name="T3" fmla="*/ 1 h 354"/>
                  <a:gd name="T4" fmla="*/ 0 w 2453"/>
                  <a:gd name="T5" fmla="*/ 1 h 354"/>
                  <a:gd name="T6" fmla="*/ 0 w 2453"/>
                  <a:gd name="T7" fmla="*/ 0 h 354"/>
                  <a:gd name="T8" fmla="*/ 4 w 2453"/>
                  <a:gd name="T9" fmla="*/ 1 h 354"/>
                  <a:gd name="T10" fmla="*/ 0 60000 65536"/>
                  <a:gd name="T11" fmla="*/ 0 60000 65536"/>
                  <a:gd name="T12" fmla="*/ 0 60000 65536"/>
                  <a:gd name="T13" fmla="*/ 0 60000 65536"/>
                  <a:gd name="T14" fmla="*/ 0 60000 65536"/>
                  <a:gd name="T15" fmla="*/ 0 w 2453"/>
                  <a:gd name="T16" fmla="*/ 0 h 354"/>
                  <a:gd name="T17" fmla="*/ 2453 w 2453"/>
                  <a:gd name="T18" fmla="*/ 354 h 354"/>
                </a:gdLst>
                <a:ahLst/>
                <a:cxnLst>
                  <a:cxn ang="T10">
                    <a:pos x="T0" y="T1"/>
                  </a:cxn>
                  <a:cxn ang="T11">
                    <a:pos x="T2" y="T3"/>
                  </a:cxn>
                  <a:cxn ang="T12">
                    <a:pos x="T4" y="T5"/>
                  </a:cxn>
                  <a:cxn ang="T13">
                    <a:pos x="T6" y="T7"/>
                  </a:cxn>
                  <a:cxn ang="T14">
                    <a:pos x="T8" y="T9"/>
                  </a:cxn>
                </a:cxnLst>
                <a:rect l="T15" t="T16" r="T17" b="T18"/>
                <a:pathLst>
                  <a:path w="2453" h="354">
                    <a:moveTo>
                      <a:pt x="2453" y="346"/>
                    </a:moveTo>
                    <a:lnTo>
                      <a:pt x="2440" y="354"/>
                    </a:lnTo>
                    <a:lnTo>
                      <a:pt x="0" y="5"/>
                    </a:lnTo>
                    <a:lnTo>
                      <a:pt x="12" y="0"/>
                    </a:lnTo>
                    <a:lnTo>
                      <a:pt x="2453" y="346"/>
                    </a:lnTo>
                    <a:close/>
                  </a:path>
                </a:pathLst>
              </a:custGeom>
              <a:solidFill>
                <a:srgbClr val="904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47" name="Freeform 2396"/>
              <p:cNvSpPr>
                <a:spLocks/>
              </p:cNvSpPr>
              <p:nvPr/>
            </p:nvSpPr>
            <p:spPr bwMode="auto">
              <a:xfrm>
                <a:off x="2251" y="1387"/>
                <a:ext cx="1222" cy="175"/>
              </a:xfrm>
              <a:custGeom>
                <a:avLst/>
                <a:gdLst>
                  <a:gd name="T0" fmla="*/ 5 w 2444"/>
                  <a:gd name="T1" fmla="*/ 1 h 349"/>
                  <a:gd name="T2" fmla="*/ 5 w 2444"/>
                  <a:gd name="T3" fmla="*/ 1 h 349"/>
                  <a:gd name="T4" fmla="*/ 0 w 2444"/>
                  <a:gd name="T5" fmla="*/ 1 h 349"/>
                  <a:gd name="T6" fmla="*/ 1 w 2444"/>
                  <a:gd name="T7" fmla="*/ 0 h 349"/>
                  <a:gd name="T8" fmla="*/ 5 w 2444"/>
                  <a:gd name="T9" fmla="*/ 1 h 349"/>
                  <a:gd name="T10" fmla="*/ 0 60000 65536"/>
                  <a:gd name="T11" fmla="*/ 0 60000 65536"/>
                  <a:gd name="T12" fmla="*/ 0 60000 65536"/>
                  <a:gd name="T13" fmla="*/ 0 60000 65536"/>
                  <a:gd name="T14" fmla="*/ 0 60000 65536"/>
                  <a:gd name="T15" fmla="*/ 0 w 2444"/>
                  <a:gd name="T16" fmla="*/ 0 h 349"/>
                  <a:gd name="T17" fmla="*/ 2444 w 2444"/>
                  <a:gd name="T18" fmla="*/ 349 h 349"/>
                </a:gdLst>
                <a:ahLst/>
                <a:cxnLst>
                  <a:cxn ang="T10">
                    <a:pos x="T0" y="T1"/>
                  </a:cxn>
                  <a:cxn ang="T11">
                    <a:pos x="T2" y="T3"/>
                  </a:cxn>
                  <a:cxn ang="T12">
                    <a:pos x="T4" y="T5"/>
                  </a:cxn>
                  <a:cxn ang="T13">
                    <a:pos x="T6" y="T7"/>
                  </a:cxn>
                  <a:cxn ang="T14">
                    <a:pos x="T8" y="T9"/>
                  </a:cxn>
                </a:cxnLst>
                <a:rect l="T15" t="T16" r="T17" b="T18"/>
                <a:pathLst>
                  <a:path w="2444" h="349">
                    <a:moveTo>
                      <a:pt x="2444" y="346"/>
                    </a:moveTo>
                    <a:lnTo>
                      <a:pt x="2441" y="349"/>
                    </a:lnTo>
                    <a:lnTo>
                      <a:pt x="0" y="2"/>
                    </a:lnTo>
                    <a:lnTo>
                      <a:pt x="3" y="0"/>
                    </a:lnTo>
                    <a:lnTo>
                      <a:pt x="2444" y="346"/>
                    </a:lnTo>
                    <a:close/>
                  </a:path>
                </a:pathLst>
              </a:custGeom>
              <a:solidFill>
                <a:srgbClr val="904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48" name="Freeform 2397"/>
              <p:cNvSpPr>
                <a:spLocks/>
              </p:cNvSpPr>
              <p:nvPr/>
            </p:nvSpPr>
            <p:spPr bwMode="auto">
              <a:xfrm>
                <a:off x="2249" y="1388"/>
                <a:ext cx="1222" cy="174"/>
              </a:xfrm>
              <a:custGeom>
                <a:avLst/>
                <a:gdLst>
                  <a:gd name="T0" fmla="*/ 4 w 2445"/>
                  <a:gd name="T1" fmla="*/ 0 h 349"/>
                  <a:gd name="T2" fmla="*/ 4 w 2445"/>
                  <a:gd name="T3" fmla="*/ 0 h 349"/>
                  <a:gd name="T4" fmla="*/ 0 w 2445"/>
                  <a:gd name="T5" fmla="*/ 0 h 349"/>
                  <a:gd name="T6" fmla="*/ 0 w 2445"/>
                  <a:gd name="T7" fmla="*/ 0 h 349"/>
                  <a:gd name="T8" fmla="*/ 4 w 2445"/>
                  <a:gd name="T9" fmla="*/ 0 h 349"/>
                  <a:gd name="T10" fmla="*/ 0 60000 65536"/>
                  <a:gd name="T11" fmla="*/ 0 60000 65536"/>
                  <a:gd name="T12" fmla="*/ 0 60000 65536"/>
                  <a:gd name="T13" fmla="*/ 0 60000 65536"/>
                  <a:gd name="T14" fmla="*/ 0 60000 65536"/>
                  <a:gd name="T15" fmla="*/ 0 w 2445"/>
                  <a:gd name="T16" fmla="*/ 0 h 349"/>
                  <a:gd name="T17" fmla="*/ 2445 w 2445"/>
                  <a:gd name="T18" fmla="*/ 349 h 349"/>
                </a:gdLst>
                <a:ahLst/>
                <a:cxnLst>
                  <a:cxn ang="T10">
                    <a:pos x="T0" y="T1"/>
                  </a:cxn>
                  <a:cxn ang="T11">
                    <a:pos x="T2" y="T3"/>
                  </a:cxn>
                  <a:cxn ang="T12">
                    <a:pos x="T4" y="T5"/>
                  </a:cxn>
                  <a:cxn ang="T13">
                    <a:pos x="T6" y="T7"/>
                  </a:cxn>
                  <a:cxn ang="T14">
                    <a:pos x="T8" y="T9"/>
                  </a:cxn>
                </a:cxnLst>
                <a:rect l="T15" t="T16" r="T17" b="T18"/>
                <a:pathLst>
                  <a:path w="2445" h="349">
                    <a:moveTo>
                      <a:pt x="2445" y="347"/>
                    </a:moveTo>
                    <a:lnTo>
                      <a:pt x="2441" y="349"/>
                    </a:lnTo>
                    <a:lnTo>
                      <a:pt x="0" y="0"/>
                    </a:lnTo>
                    <a:lnTo>
                      <a:pt x="4" y="0"/>
                    </a:lnTo>
                    <a:lnTo>
                      <a:pt x="2445" y="347"/>
                    </a:lnTo>
                    <a:close/>
                  </a:path>
                </a:pathLst>
              </a:custGeom>
              <a:solidFill>
                <a:srgbClr val="954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49" name="Freeform 2398"/>
              <p:cNvSpPr>
                <a:spLocks/>
              </p:cNvSpPr>
              <p:nvPr/>
            </p:nvSpPr>
            <p:spPr bwMode="auto">
              <a:xfrm>
                <a:off x="2248" y="1388"/>
                <a:ext cx="1222" cy="175"/>
              </a:xfrm>
              <a:custGeom>
                <a:avLst/>
                <a:gdLst>
                  <a:gd name="T0" fmla="*/ 5 w 2442"/>
                  <a:gd name="T1" fmla="*/ 0 h 351"/>
                  <a:gd name="T2" fmla="*/ 5 w 2442"/>
                  <a:gd name="T3" fmla="*/ 0 h 351"/>
                  <a:gd name="T4" fmla="*/ 0 w 2442"/>
                  <a:gd name="T5" fmla="*/ 0 h 351"/>
                  <a:gd name="T6" fmla="*/ 1 w 2442"/>
                  <a:gd name="T7" fmla="*/ 0 h 351"/>
                  <a:gd name="T8" fmla="*/ 5 w 2442"/>
                  <a:gd name="T9" fmla="*/ 0 h 351"/>
                  <a:gd name="T10" fmla="*/ 0 60000 65536"/>
                  <a:gd name="T11" fmla="*/ 0 60000 65536"/>
                  <a:gd name="T12" fmla="*/ 0 60000 65536"/>
                  <a:gd name="T13" fmla="*/ 0 60000 65536"/>
                  <a:gd name="T14" fmla="*/ 0 60000 65536"/>
                  <a:gd name="T15" fmla="*/ 0 w 2442"/>
                  <a:gd name="T16" fmla="*/ 0 h 351"/>
                  <a:gd name="T17" fmla="*/ 2442 w 2442"/>
                  <a:gd name="T18" fmla="*/ 351 h 351"/>
                </a:gdLst>
                <a:ahLst/>
                <a:cxnLst>
                  <a:cxn ang="T10">
                    <a:pos x="T0" y="T1"/>
                  </a:cxn>
                  <a:cxn ang="T11">
                    <a:pos x="T2" y="T3"/>
                  </a:cxn>
                  <a:cxn ang="T12">
                    <a:pos x="T4" y="T5"/>
                  </a:cxn>
                  <a:cxn ang="T13">
                    <a:pos x="T6" y="T7"/>
                  </a:cxn>
                  <a:cxn ang="T14">
                    <a:pos x="T8" y="T9"/>
                  </a:cxn>
                </a:cxnLst>
                <a:rect l="T15" t="T16" r="T17" b="T18"/>
                <a:pathLst>
                  <a:path w="2442" h="351">
                    <a:moveTo>
                      <a:pt x="2442" y="349"/>
                    </a:moveTo>
                    <a:lnTo>
                      <a:pt x="2439" y="351"/>
                    </a:lnTo>
                    <a:lnTo>
                      <a:pt x="0" y="2"/>
                    </a:lnTo>
                    <a:lnTo>
                      <a:pt x="1" y="0"/>
                    </a:lnTo>
                    <a:lnTo>
                      <a:pt x="2442" y="349"/>
                    </a:lnTo>
                    <a:close/>
                  </a:path>
                </a:pathLst>
              </a:custGeom>
              <a:solidFill>
                <a:srgbClr val="9A4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50" name="Freeform 2399"/>
              <p:cNvSpPr>
                <a:spLocks/>
              </p:cNvSpPr>
              <p:nvPr/>
            </p:nvSpPr>
            <p:spPr bwMode="auto">
              <a:xfrm>
                <a:off x="2247" y="1389"/>
                <a:ext cx="1221" cy="175"/>
              </a:xfrm>
              <a:custGeom>
                <a:avLst/>
                <a:gdLst>
                  <a:gd name="T0" fmla="*/ 4 w 2443"/>
                  <a:gd name="T1" fmla="*/ 1 h 350"/>
                  <a:gd name="T2" fmla="*/ 4 w 2443"/>
                  <a:gd name="T3" fmla="*/ 1 h 350"/>
                  <a:gd name="T4" fmla="*/ 0 w 2443"/>
                  <a:gd name="T5" fmla="*/ 1 h 350"/>
                  <a:gd name="T6" fmla="*/ 0 w 2443"/>
                  <a:gd name="T7" fmla="*/ 0 h 350"/>
                  <a:gd name="T8" fmla="*/ 4 w 2443"/>
                  <a:gd name="T9" fmla="*/ 1 h 350"/>
                  <a:gd name="T10" fmla="*/ 0 60000 65536"/>
                  <a:gd name="T11" fmla="*/ 0 60000 65536"/>
                  <a:gd name="T12" fmla="*/ 0 60000 65536"/>
                  <a:gd name="T13" fmla="*/ 0 60000 65536"/>
                  <a:gd name="T14" fmla="*/ 0 60000 65536"/>
                  <a:gd name="T15" fmla="*/ 0 w 2443"/>
                  <a:gd name="T16" fmla="*/ 0 h 350"/>
                  <a:gd name="T17" fmla="*/ 2443 w 2443"/>
                  <a:gd name="T18" fmla="*/ 350 h 350"/>
                </a:gdLst>
                <a:ahLst/>
                <a:cxnLst>
                  <a:cxn ang="T10">
                    <a:pos x="T0" y="T1"/>
                  </a:cxn>
                  <a:cxn ang="T11">
                    <a:pos x="T2" y="T3"/>
                  </a:cxn>
                  <a:cxn ang="T12">
                    <a:pos x="T4" y="T5"/>
                  </a:cxn>
                  <a:cxn ang="T13">
                    <a:pos x="T6" y="T7"/>
                  </a:cxn>
                  <a:cxn ang="T14">
                    <a:pos x="T8" y="T9"/>
                  </a:cxn>
                </a:cxnLst>
                <a:rect l="T15" t="T16" r="T17" b="T18"/>
                <a:pathLst>
                  <a:path w="2443" h="350">
                    <a:moveTo>
                      <a:pt x="2443" y="349"/>
                    </a:moveTo>
                    <a:lnTo>
                      <a:pt x="2440" y="350"/>
                    </a:lnTo>
                    <a:lnTo>
                      <a:pt x="0" y="1"/>
                    </a:lnTo>
                    <a:lnTo>
                      <a:pt x="4" y="0"/>
                    </a:lnTo>
                    <a:lnTo>
                      <a:pt x="2443" y="349"/>
                    </a:lnTo>
                    <a:close/>
                  </a:path>
                </a:pathLst>
              </a:custGeom>
              <a:solidFill>
                <a:srgbClr val="9F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51" name="Freeform 2400"/>
              <p:cNvSpPr>
                <a:spLocks/>
              </p:cNvSpPr>
              <p:nvPr/>
            </p:nvSpPr>
            <p:spPr bwMode="auto">
              <a:xfrm>
                <a:off x="2241" y="1390"/>
                <a:ext cx="1225" cy="180"/>
              </a:xfrm>
              <a:custGeom>
                <a:avLst/>
                <a:gdLst>
                  <a:gd name="T0" fmla="*/ 4 w 2451"/>
                  <a:gd name="T1" fmla="*/ 0 h 361"/>
                  <a:gd name="T2" fmla="*/ 4 w 2451"/>
                  <a:gd name="T3" fmla="*/ 0 h 361"/>
                  <a:gd name="T4" fmla="*/ 0 w 2451"/>
                  <a:gd name="T5" fmla="*/ 0 h 361"/>
                  <a:gd name="T6" fmla="*/ 0 w 2451"/>
                  <a:gd name="T7" fmla="*/ 0 h 361"/>
                  <a:gd name="T8" fmla="*/ 4 w 2451"/>
                  <a:gd name="T9" fmla="*/ 0 h 361"/>
                  <a:gd name="T10" fmla="*/ 0 60000 65536"/>
                  <a:gd name="T11" fmla="*/ 0 60000 65536"/>
                  <a:gd name="T12" fmla="*/ 0 60000 65536"/>
                  <a:gd name="T13" fmla="*/ 0 60000 65536"/>
                  <a:gd name="T14" fmla="*/ 0 60000 65536"/>
                  <a:gd name="T15" fmla="*/ 0 w 2451"/>
                  <a:gd name="T16" fmla="*/ 0 h 361"/>
                  <a:gd name="T17" fmla="*/ 2451 w 2451"/>
                  <a:gd name="T18" fmla="*/ 361 h 361"/>
                </a:gdLst>
                <a:ahLst/>
                <a:cxnLst>
                  <a:cxn ang="T10">
                    <a:pos x="T0" y="T1"/>
                  </a:cxn>
                  <a:cxn ang="T11">
                    <a:pos x="T2" y="T3"/>
                  </a:cxn>
                  <a:cxn ang="T12">
                    <a:pos x="T4" y="T5"/>
                  </a:cxn>
                  <a:cxn ang="T13">
                    <a:pos x="T6" y="T7"/>
                  </a:cxn>
                  <a:cxn ang="T14">
                    <a:pos x="T8" y="T9"/>
                  </a:cxn>
                </a:cxnLst>
                <a:rect l="T15" t="T16" r="T17" b="T18"/>
                <a:pathLst>
                  <a:path w="2451" h="361">
                    <a:moveTo>
                      <a:pt x="2451" y="349"/>
                    </a:moveTo>
                    <a:lnTo>
                      <a:pt x="2437" y="361"/>
                    </a:lnTo>
                    <a:lnTo>
                      <a:pt x="0" y="9"/>
                    </a:lnTo>
                    <a:lnTo>
                      <a:pt x="11" y="0"/>
                    </a:lnTo>
                    <a:lnTo>
                      <a:pt x="2451" y="349"/>
                    </a:lnTo>
                    <a:close/>
                  </a:path>
                </a:pathLst>
              </a:custGeom>
              <a:solidFill>
                <a:srgbClr val="A55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52" name="Freeform 2401"/>
              <p:cNvSpPr>
                <a:spLocks/>
              </p:cNvSpPr>
              <p:nvPr/>
            </p:nvSpPr>
            <p:spPr bwMode="auto">
              <a:xfrm>
                <a:off x="2245" y="1390"/>
                <a:ext cx="1221" cy="176"/>
              </a:xfrm>
              <a:custGeom>
                <a:avLst/>
                <a:gdLst>
                  <a:gd name="T0" fmla="*/ 4 w 2443"/>
                  <a:gd name="T1" fmla="*/ 0 h 353"/>
                  <a:gd name="T2" fmla="*/ 4 w 2443"/>
                  <a:gd name="T3" fmla="*/ 0 h 353"/>
                  <a:gd name="T4" fmla="*/ 0 w 2443"/>
                  <a:gd name="T5" fmla="*/ 0 h 353"/>
                  <a:gd name="T6" fmla="*/ 0 w 2443"/>
                  <a:gd name="T7" fmla="*/ 0 h 353"/>
                  <a:gd name="T8" fmla="*/ 4 w 2443"/>
                  <a:gd name="T9" fmla="*/ 0 h 353"/>
                  <a:gd name="T10" fmla="*/ 0 60000 65536"/>
                  <a:gd name="T11" fmla="*/ 0 60000 65536"/>
                  <a:gd name="T12" fmla="*/ 0 60000 65536"/>
                  <a:gd name="T13" fmla="*/ 0 60000 65536"/>
                  <a:gd name="T14" fmla="*/ 0 60000 65536"/>
                  <a:gd name="T15" fmla="*/ 0 w 2443"/>
                  <a:gd name="T16" fmla="*/ 0 h 353"/>
                  <a:gd name="T17" fmla="*/ 2443 w 2443"/>
                  <a:gd name="T18" fmla="*/ 353 h 353"/>
                </a:gdLst>
                <a:ahLst/>
                <a:cxnLst>
                  <a:cxn ang="T10">
                    <a:pos x="T0" y="T1"/>
                  </a:cxn>
                  <a:cxn ang="T11">
                    <a:pos x="T2" y="T3"/>
                  </a:cxn>
                  <a:cxn ang="T12">
                    <a:pos x="T4" y="T5"/>
                  </a:cxn>
                  <a:cxn ang="T13">
                    <a:pos x="T6" y="T7"/>
                  </a:cxn>
                  <a:cxn ang="T14">
                    <a:pos x="T8" y="T9"/>
                  </a:cxn>
                </a:cxnLst>
                <a:rect l="T15" t="T16" r="T17" b="T18"/>
                <a:pathLst>
                  <a:path w="2443" h="353">
                    <a:moveTo>
                      <a:pt x="2443" y="349"/>
                    </a:moveTo>
                    <a:lnTo>
                      <a:pt x="2439" y="353"/>
                    </a:lnTo>
                    <a:lnTo>
                      <a:pt x="0" y="2"/>
                    </a:lnTo>
                    <a:lnTo>
                      <a:pt x="3" y="0"/>
                    </a:lnTo>
                    <a:lnTo>
                      <a:pt x="2443" y="349"/>
                    </a:lnTo>
                    <a:close/>
                  </a:path>
                </a:pathLst>
              </a:custGeom>
              <a:solidFill>
                <a:srgbClr val="A55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53" name="Freeform 2402"/>
              <p:cNvSpPr>
                <a:spLocks/>
              </p:cNvSpPr>
              <p:nvPr/>
            </p:nvSpPr>
            <p:spPr bwMode="auto">
              <a:xfrm>
                <a:off x="2244" y="1391"/>
                <a:ext cx="1221" cy="176"/>
              </a:xfrm>
              <a:custGeom>
                <a:avLst/>
                <a:gdLst>
                  <a:gd name="T0" fmla="*/ 5 w 2441"/>
                  <a:gd name="T1" fmla="*/ 1 h 352"/>
                  <a:gd name="T2" fmla="*/ 5 w 2441"/>
                  <a:gd name="T3" fmla="*/ 1 h 352"/>
                  <a:gd name="T4" fmla="*/ 0 w 2441"/>
                  <a:gd name="T5" fmla="*/ 1 h 352"/>
                  <a:gd name="T6" fmla="*/ 1 w 2441"/>
                  <a:gd name="T7" fmla="*/ 0 h 352"/>
                  <a:gd name="T8" fmla="*/ 5 w 2441"/>
                  <a:gd name="T9" fmla="*/ 1 h 352"/>
                  <a:gd name="T10" fmla="*/ 0 60000 65536"/>
                  <a:gd name="T11" fmla="*/ 0 60000 65536"/>
                  <a:gd name="T12" fmla="*/ 0 60000 65536"/>
                  <a:gd name="T13" fmla="*/ 0 60000 65536"/>
                  <a:gd name="T14" fmla="*/ 0 60000 65536"/>
                  <a:gd name="T15" fmla="*/ 0 w 2441"/>
                  <a:gd name="T16" fmla="*/ 0 h 352"/>
                  <a:gd name="T17" fmla="*/ 2441 w 2441"/>
                  <a:gd name="T18" fmla="*/ 352 h 352"/>
                </a:gdLst>
                <a:ahLst/>
                <a:cxnLst>
                  <a:cxn ang="T10">
                    <a:pos x="T0" y="T1"/>
                  </a:cxn>
                  <a:cxn ang="T11">
                    <a:pos x="T2" y="T3"/>
                  </a:cxn>
                  <a:cxn ang="T12">
                    <a:pos x="T4" y="T5"/>
                  </a:cxn>
                  <a:cxn ang="T13">
                    <a:pos x="T6" y="T7"/>
                  </a:cxn>
                  <a:cxn ang="T14">
                    <a:pos x="T8" y="T9"/>
                  </a:cxn>
                </a:cxnLst>
                <a:rect l="T15" t="T16" r="T17" b="T18"/>
                <a:pathLst>
                  <a:path w="2441" h="352">
                    <a:moveTo>
                      <a:pt x="2441" y="351"/>
                    </a:moveTo>
                    <a:lnTo>
                      <a:pt x="2440" y="352"/>
                    </a:lnTo>
                    <a:lnTo>
                      <a:pt x="0" y="2"/>
                    </a:lnTo>
                    <a:lnTo>
                      <a:pt x="2" y="0"/>
                    </a:lnTo>
                    <a:lnTo>
                      <a:pt x="2441" y="351"/>
                    </a:lnTo>
                    <a:close/>
                  </a:path>
                </a:pathLst>
              </a:custGeom>
              <a:solidFill>
                <a:srgbClr val="A85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54" name="Freeform 2403"/>
              <p:cNvSpPr>
                <a:spLocks/>
              </p:cNvSpPr>
              <p:nvPr/>
            </p:nvSpPr>
            <p:spPr bwMode="auto">
              <a:xfrm>
                <a:off x="2243" y="1391"/>
                <a:ext cx="1221" cy="177"/>
              </a:xfrm>
              <a:custGeom>
                <a:avLst/>
                <a:gdLst>
                  <a:gd name="T0" fmla="*/ 5 w 2441"/>
                  <a:gd name="T1" fmla="*/ 1 h 354"/>
                  <a:gd name="T2" fmla="*/ 5 w 2441"/>
                  <a:gd name="T3" fmla="*/ 1 h 354"/>
                  <a:gd name="T4" fmla="*/ 0 w 2441"/>
                  <a:gd name="T5" fmla="*/ 1 h 354"/>
                  <a:gd name="T6" fmla="*/ 1 w 2441"/>
                  <a:gd name="T7" fmla="*/ 0 h 354"/>
                  <a:gd name="T8" fmla="*/ 5 w 2441"/>
                  <a:gd name="T9" fmla="*/ 1 h 354"/>
                  <a:gd name="T10" fmla="*/ 0 60000 65536"/>
                  <a:gd name="T11" fmla="*/ 0 60000 65536"/>
                  <a:gd name="T12" fmla="*/ 0 60000 65536"/>
                  <a:gd name="T13" fmla="*/ 0 60000 65536"/>
                  <a:gd name="T14" fmla="*/ 0 60000 65536"/>
                  <a:gd name="T15" fmla="*/ 0 w 2441"/>
                  <a:gd name="T16" fmla="*/ 0 h 354"/>
                  <a:gd name="T17" fmla="*/ 2441 w 2441"/>
                  <a:gd name="T18" fmla="*/ 354 h 354"/>
                </a:gdLst>
                <a:ahLst/>
                <a:cxnLst>
                  <a:cxn ang="T10">
                    <a:pos x="T0" y="T1"/>
                  </a:cxn>
                  <a:cxn ang="T11">
                    <a:pos x="T2" y="T3"/>
                  </a:cxn>
                  <a:cxn ang="T12">
                    <a:pos x="T4" y="T5"/>
                  </a:cxn>
                  <a:cxn ang="T13">
                    <a:pos x="T6" y="T7"/>
                  </a:cxn>
                  <a:cxn ang="T14">
                    <a:pos x="T8" y="T9"/>
                  </a:cxn>
                </a:cxnLst>
                <a:rect l="T15" t="T16" r="T17" b="T18"/>
                <a:pathLst>
                  <a:path w="2441" h="354">
                    <a:moveTo>
                      <a:pt x="2441" y="350"/>
                    </a:moveTo>
                    <a:lnTo>
                      <a:pt x="2437" y="354"/>
                    </a:lnTo>
                    <a:lnTo>
                      <a:pt x="0" y="1"/>
                    </a:lnTo>
                    <a:lnTo>
                      <a:pt x="1" y="0"/>
                    </a:lnTo>
                    <a:lnTo>
                      <a:pt x="2441" y="350"/>
                    </a:lnTo>
                    <a:close/>
                  </a:path>
                </a:pathLst>
              </a:custGeom>
              <a:solidFill>
                <a:srgbClr val="AC5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55" name="Freeform 2404"/>
              <p:cNvSpPr>
                <a:spLocks/>
              </p:cNvSpPr>
              <p:nvPr/>
            </p:nvSpPr>
            <p:spPr bwMode="auto">
              <a:xfrm>
                <a:off x="2242" y="1392"/>
                <a:ext cx="1220" cy="177"/>
              </a:xfrm>
              <a:custGeom>
                <a:avLst/>
                <a:gdLst>
                  <a:gd name="T0" fmla="*/ 4 w 2441"/>
                  <a:gd name="T1" fmla="*/ 1 h 354"/>
                  <a:gd name="T2" fmla="*/ 4 w 2441"/>
                  <a:gd name="T3" fmla="*/ 1 h 354"/>
                  <a:gd name="T4" fmla="*/ 0 w 2441"/>
                  <a:gd name="T5" fmla="*/ 1 h 354"/>
                  <a:gd name="T6" fmla="*/ 0 w 2441"/>
                  <a:gd name="T7" fmla="*/ 0 h 354"/>
                  <a:gd name="T8" fmla="*/ 4 w 2441"/>
                  <a:gd name="T9" fmla="*/ 1 h 354"/>
                  <a:gd name="T10" fmla="*/ 0 60000 65536"/>
                  <a:gd name="T11" fmla="*/ 0 60000 65536"/>
                  <a:gd name="T12" fmla="*/ 0 60000 65536"/>
                  <a:gd name="T13" fmla="*/ 0 60000 65536"/>
                  <a:gd name="T14" fmla="*/ 0 60000 65536"/>
                  <a:gd name="T15" fmla="*/ 0 w 2441"/>
                  <a:gd name="T16" fmla="*/ 0 h 354"/>
                  <a:gd name="T17" fmla="*/ 2441 w 2441"/>
                  <a:gd name="T18" fmla="*/ 354 h 354"/>
                </a:gdLst>
                <a:ahLst/>
                <a:cxnLst>
                  <a:cxn ang="T10">
                    <a:pos x="T0" y="T1"/>
                  </a:cxn>
                  <a:cxn ang="T11">
                    <a:pos x="T2" y="T3"/>
                  </a:cxn>
                  <a:cxn ang="T12">
                    <a:pos x="T4" y="T5"/>
                  </a:cxn>
                  <a:cxn ang="T13">
                    <a:pos x="T6" y="T7"/>
                  </a:cxn>
                  <a:cxn ang="T14">
                    <a:pos x="T8" y="T9"/>
                  </a:cxn>
                </a:cxnLst>
                <a:rect l="T15" t="T16" r="T17" b="T18"/>
                <a:pathLst>
                  <a:path w="2441" h="354">
                    <a:moveTo>
                      <a:pt x="2441" y="353"/>
                    </a:moveTo>
                    <a:lnTo>
                      <a:pt x="2440" y="354"/>
                    </a:lnTo>
                    <a:lnTo>
                      <a:pt x="0" y="2"/>
                    </a:lnTo>
                    <a:lnTo>
                      <a:pt x="4" y="0"/>
                    </a:lnTo>
                    <a:lnTo>
                      <a:pt x="2441" y="353"/>
                    </a:lnTo>
                    <a:close/>
                  </a:path>
                </a:pathLst>
              </a:custGeom>
              <a:solidFill>
                <a:srgbClr val="B0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56" name="Freeform 2405"/>
              <p:cNvSpPr>
                <a:spLocks/>
              </p:cNvSpPr>
              <p:nvPr/>
            </p:nvSpPr>
            <p:spPr bwMode="auto">
              <a:xfrm>
                <a:off x="2241" y="1393"/>
                <a:ext cx="1220" cy="177"/>
              </a:xfrm>
              <a:custGeom>
                <a:avLst/>
                <a:gdLst>
                  <a:gd name="T0" fmla="*/ 4 w 2441"/>
                  <a:gd name="T1" fmla="*/ 1 h 354"/>
                  <a:gd name="T2" fmla="*/ 4 w 2441"/>
                  <a:gd name="T3" fmla="*/ 1 h 354"/>
                  <a:gd name="T4" fmla="*/ 0 w 2441"/>
                  <a:gd name="T5" fmla="*/ 1 h 354"/>
                  <a:gd name="T6" fmla="*/ 0 w 2441"/>
                  <a:gd name="T7" fmla="*/ 0 h 354"/>
                  <a:gd name="T8" fmla="*/ 4 w 2441"/>
                  <a:gd name="T9" fmla="*/ 1 h 354"/>
                  <a:gd name="T10" fmla="*/ 0 60000 65536"/>
                  <a:gd name="T11" fmla="*/ 0 60000 65536"/>
                  <a:gd name="T12" fmla="*/ 0 60000 65536"/>
                  <a:gd name="T13" fmla="*/ 0 60000 65536"/>
                  <a:gd name="T14" fmla="*/ 0 60000 65536"/>
                  <a:gd name="T15" fmla="*/ 0 w 2441"/>
                  <a:gd name="T16" fmla="*/ 0 h 354"/>
                  <a:gd name="T17" fmla="*/ 2441 w 2441"/>
                  <a:gd name="T18" fmla="*/ 354 h 354"/>
                </a:gdLst>
                <a:ahLst/>
                <a:cxnLst>
                  <a:cxn ang="T10">
                    <a:pos x="T0" y="T1"/>
                  </a:cxn>
                  <a:cxn ang="T11">
                    <a:pos x="T2" y="T3"/>
                  </a:cxn>
                  <a:cxn ang="T12">
                    <a:pos x="T4" y="T5"/>
                  </a:cxn>
                  <a:cxn ang="T13">
                    <a:pos x="T6" y="T7"/>
                  </a:cxn>
                  <a:cxn ang="T14">
                    <a:pos x="T8" y="T9"/>
                  </a:cxn>
                </a:cxnLst>
                <a:rect l="T15" t="T16" r="T17" b="T18"/>
                <a:pathLst>
                  <a:path w="2441" h="354">
                    <a:moveTo>
                      <a:pt x="2441" y="352"/>
                    </a:moveTo>
                    <a:lnTo>
                      <a:pt x="2437" y="354"/>
                    </a:lnTo>
                    <a:lnTo>
                      <a:pt x="0" y="2"/>
                    </a:lnTo>
                    <a:lnTo>
                      <a:pt x="1" y="0"/>
                    </a:lnTo>
                    <a:lnTo>
                      <a:pt x="2441" y="352"/>
                    </a:lnTo>
                    <a:close/>
                  </a:path>
                </a:pathLst>
              </a:custGeom>
              <a:solidFill>
                <a:srgbClr val="B4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57" name="Freeform 2406"/>
              <p:cNvSpPr>
                <a:spLocks/>
              </p:cNvSpPr>
              <p:nvPr/>
            </p:nvSpPr>
            <p:spPr bwMode="auto">
              <a:xfrm>
                <a:off x="2236" y="1394"/>
                <a:ext cx="1224" cy="183"/>
              </a:xfrm>
              <a:custGeom>
                <a:avLst/>
                <a:gdLst>
                  <a:gd name="T0" fmla="*/ 5 w 2447"/>
                  <a:gd name="T1" fmla="*/ 0 h 367"/>
                  <a:gd name="T2" fmla="*/ 5 w 2447"/>
                  <a:gd name="T3" fmla="*/ 0 h 367"/>
                  <a:gd name="T4" fmla="*/ 0 w 2447"/>
                  <a:gd name="T5" fmla="*/ 0 h 367"/>
                  <a:gd name="T6" fmla="*/ 1 w 2447"/>
                  <a:gd name="T7" fmla="*/ 0 h 367"/>
                  <a:gd name="T8" fmla="*/ 5 w 2447"/>
                  <a:gd name="T9" fmla="*/ 0 h 367"/>
                  <a:gd name="T10" fmla="*/ 0 60000 65536"/>
                  <a:gd name="T11" fmla="*/ 0 60000 65536"/>
                  <a:gd name="T12" fmla="*/ 0 60000 65536"/>
                  <a:gd name="T13" fmla="*/ 0 60000 65536"/>
                  <a:gd name="T14" fmla="*/ 0 60000 65536"/>
                  <a:gd name="T15" fmla="*/ 0 w 2447"/>
                  <a:gd name="T16" fmla="*/ 0 h 367"/>
                  <a:gd name="T17" fmla="*/ 2447 w 2447"/>
                  <a:gd name="T18" fmla="*/ 367 h 367"/>
                </a:gdLst>
                <a:ahLst/>
                <a:cxnLst>
                  <a:cxn ang="T10">
                    <a:pos x="T0" y="T1"/>
                  </a:cxn>
                  <a:cxn ang="T11">
                    <a:pos x="T2" y="T3"/>
                  </a:cxn>
                  <a:cxn ang="T12">
                    <a:pos x="T4" y="T5"/>
                  </a:cxn>
                  <a:cxn ang="T13">
                    <a:pos x="T6" y="T7"/>
                  </a:cxn>
                  <a:cxn ang="T14">
                    <a:pos x="T8" y="T9"/>
                  </a:cxn>
                </a:cxnLst>
                <a:rect l="T15" t="T16" r="T17" b="T18"/>
                <a:pathLst>
                  <a:path w="2447" h="367">
                    <a:moveTo>
                      <a:pt x="2447" y="352"/>
                    </a:moveTo>
                    <a:lnTo>
                      <a:pt x="2436" y="367"/>
                    </a:lnTo>
                    <a:lnTo>
                      <a:pt x="0" y="11"/>
                    </a:lnTo>
                    <a:lnTo>
                      <a:pt x="10" y="0"/>
                    </a:lnTo>
                    <a:lnTo>
                      <a:pt x="2447" y="352"/>
                    </a:lnTo>
                    <a:close/>
                  </a:path>
                </a:pathLst>
              </a:custGeom>
              <a:solidFill>
                <a:srgbClr val="B9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58" name="Freeform 2407"/>
              <p:cNvSpPr>
                <a:spLocks/>
              </p:cNvSpPr>
              <p:nvPr/>
            </p:nvSpPr>
            <p:spPr bwMode="auto">
              <a:xfrm>
                <a:off x="2240" y="1394"/>
                <a:ext cx="1220" cy="178"/>
              </a:xfrm>
              <a:custGeom>
                <a:avLst/>
                <a:gdLst>
                  <a:gd name="T0" fmla="*/ 5 w 2439"/>
                  <a:gd name="T1" fmla="*/ 1 h 355"/>
                  <a:gd name="T2" fmla="*/ 5 w 2439"/>
                  <a:gd name="T3" fmla="*/ 1 h 355"/>
                  <a:gd name="T4" fmla="*/ 0 w 2439"/>
                  <a:gd name="T5" fmla="*/ 1 h 355"/>
                  <a:gd name="T6" fmla="*/ 1 w 2439"/>
                  <a:gd name="T7" fmla="*/ 0 h 355"/>
                  <a:gd name="T8" fmla="*/ 5 w 2439"/>
                  <a:gd name="T9" fmla="*/ 1 h 355"/>
                  <a:gd name="T10" fmla="*/ 0 60000 65536"/>
                  <a:gd name="T11" fmla="*/ 0 60000 65536"/>
                  <a:gd name="T12" fmla="*/ 0 60000 65536"/>
                  <a:gd name="T13" fmla="*/ 0 60000 65536"/>
                  <a:gd name="T14" fmla="*/ 0 60000 65536"/>
                  <a:gd name="T15" fmla="*/ 0 w 2439"/>
                  <a:gd name="T16" fmla="*/ 0 h 355"/>
                  <a:gd name="T17" fmla="*/ 2439 w 2439"/>
                  <a:gd name="T18" fmla="*/ 355 h 355"/>
                </a:gdLst>
                <a:ahLst/>
                <a:cxnLst>
                  <a:cxn ang="T10">
                    <a:pos x="T0" y="T1"/>
                  </a:cxn>
                  <a:cxn ang="T11">
                    <a:pos x="T2" y="T3"/>
                  </a:cxn>
                  <a:cxn ang="T12">
                    <a:pos x="T4" y="T5"/>
                  </a:cxn>
                  <a:cxn ang="T13">
                    <a:pos x="T6" y="T7"/>
                  </a:cxn>
                  <a:cxn ang="T14">
                    <a:pos x="T8" y="T9"/>
                  </a:cxn>
                </a:cxnLst>
                <a:rect l="T15" t="T16" r="T17" b="T18"/>
                <a:pathLst>
                  <a:path w="2439" h="355">
                    <a:moveTo>
                      <a:pt x="2439" y="352"/>
                    </a:moveTo>
                    <a:lnTo>
                      <a:pt x="2438" y="355"/>
                    </a:lnTo>
                    <a:lnTo>
                      <a:pt x="0" y="1"/>
                    </a:lnTo>
                    <a:lnTo>
                      <a:pt x="2" y="0"/>
                    </a:lnTo>
                    <a:lnTo>
                      <a:pt x="2439" y="352"/>
                    </a:lnTo>
                    <a:close/>
                  </a:path>
                </a:pathLst>
              </a:custGeom>
              <a:solidFill>
                <a:srgbClr val="B9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59" name="Freeform 2408"/>
              <p:cNvSpPr>
                <a:spLocks/>
              </p:cNvSpPr>
              <p:nvPr/>
            </p:nvSpPr>
            <p:spPr bwMode="auto">
              <a:xfrm>
                <a:off x="2239" y="1395"/>
                <a:ext cx="1220" cy="177"/>
              </a:xfrm>
              <a:custGeom>
                <a:avLst/>
                <a:gdLst>
                  <a:gd name="T0" fmla="*/ 5 w 2440"/>
                  <a:gd name="T1" fmla="*/ 0 h 356"/>
                  <a:gd name="T2" fmla="*/ 5 w 2440"/>
                  <a:gd name="T3" fmla="*/ 0 h 356"/>
                  <a:gd name="T4" fmla="*/ 0 w 2440"/>
                  <a:gd name="T5" fmla="*/ 0 h 356"/>
                  <a:gd name="T6" fmla="*/ 1 w 2440"/>
                  <a:gd name="T7" fmla="*/ 0 h 356"/>
                  <a:gd name="T8" fmla="*/ 5 w 2440"/>
                  <a:gd name="T9" fmla="*/ 0 h 356"/>
                  <a:gd name="T10" fmla="*/ 0 60000 65536"/>
                  <a:gd name="T11" fmla="*/ 0 60000 65536"/>
                  <a:gd name="T12" fmla="*/ 0 60000 65536"/>
                  <a:gd name="T13" fmla="*/ 0 60000 65536"/>
                  <a:gd name="T14" fmla="*/ 0 60000 65536"/>
                  <a:gd name="T15" fmla="*/ 0 w 2440"/>
                  <a:gd name="T16" fmla="*/ 0 h 356"/>
                  <a:gd name="T17" fmla="*/ 2440 w 2440"/>
                  <a:gd name="T18" fmla="*/ 356 h 356"/>
                </a:gdLst>
                <a:ahLst/>
                <a:cxnLst>
                  <a:cxn ang="T10">
                    <a:pos x="T0" y="T1"/>
                  </a:cxn>
                  <a:cxn ang="T11">
                    <a:pos x="T2" y="T3"/>
                  </a:cxn>
                  <a:cxn ang="T12">
                    <a:pos x="T4" y="T5"/>
                  </a:cxn>
                  <a:cxn ang="T13">
                    <a:pos x="T6" y="T7"/>
                  </a:cxn>
                  <a:cxn ang="T14">
                    <a:pos x="T8" y="T9"/>
                  </a:cxn>
                </a:cxnLst>
                <a:rect l="T15" t="T16" r="T17" b="T18"/>
                <a:pathLst>
                  <a:path w="2440" h="356">
                    <a:moveTo>
                      <a:pt x="2440" y="354"/>
                    </a:moveTo>
                    <a:lnTo>
                      <a:pt x="2438" y="356"/>
                    </a:lnTo>
                    <a:lnTo>
                      <a:pt x="0" y="2"/>
                    </a:lnTo>
                    <a:lnTo>
                      <a:pt x="2" y="0"/>
                    </a:lnTo>
                    <a:lnTo>
                      <a:pt x="2440" y="354"/>
                    </a:lnTo>
                    <a:close/>
                  </a:path>
                </a:pathLst>
              </a:custGeom>
              <a:solidFill>
                <a:srgbClr val="BB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60" name="Freeform 2409"/>
              <p:cNvSpPr>
                <a:spLocks/>
              </p:cNvSpPr>
              <p:nvPr/>
            </p:nvSpPr>
            <p:spPr bwMode="auto">
              <a:xfrm>
                <a:off x="2238" y="1395"/>
                <a:ext cx="1220" cy="179"/>
              </a:xfrm>
              <a:custGeom>
                <a:avLst/>
                <a:gdLst>
                  <a:gd name="T0" fmla="*/ 5 w 2439"/>
                  <a:gd name="T1" fmla="*/ 1 h 357"/>
                  <a:gd name="T2" fmla="*/ 5 w 2439"/>
                  <a:gd name="T3" fmla="*/ 1 h 357"/>
                  <a:gd name="T4" fmla="*/ 0 w 2439"/>
                  <a:gd name="T5" fmla="*/ 1 h 357"/>
                  <a:gd name="T6" fmla="*/ 1 w 2439"/>
                  <a:gd name="T7" fmla="*/ 0 h 357"/>
                  <a:gd name="T8" fmla="*/ 5 w 2439"/>
                  <a:gd name="T9" fmla="*/ 1 h 357"/>
                  <a:gd name="T10" fmla="*/ 0 60000 65536"/>
                  <a:gd name="T11" fmla="*/ 0 60000 65536"/>
                  <a:gd name="T12" fmla="*/ 0 60000 65536"/>
                  <a:gd name="T13" fmla="*/ 0 60000 65536"/>
                  <a:gd name="T14" fmla="*/ 0 60000 65536"/>
                  <a:gd name="T15" fmla="*/ 0 w 2439"/>
                  <a:gd name="T16" fmla="*/ 0 h 357"/>
                  <a:gd name="T17" fmla="*/ 2439 w 2439"/>
                  <a:gd name="T18" fmla="*/ 357 h 357"/>
                </a:gdLst>
                <a:ahLst/>
                <a:cxnLst>
                  <a:cxn ang="T10">
                    <a:pos x="T0" y="T1"/>
                  </a:cxn>
                  <a:cxn ang="T11">
                    <a:pos x="T2" y="T3"/>
                  </a:cxn>
                  <a:cxn ang="T12">
                    <a:pos x="T4" y="T5"/>
                  </a:cxn>
                  <a:cxn ang="T13">
                    <a:pos x="T6" y="T7"/>
                  </a:cxn>
                  <a:cxn ang="T14">
                    <a:pos x="T8" y="T9"/>
                  </a:cxn>
                </a:cxnLst>
                <a:rect l="T15" t="T16" r="T17" b="T18"/>
                <a:pathLst>
                  <a:path w="2439" h="357">
                    <a:moveTo>
                      <a:pt x="2439" y="354"/>
                    </a:moveTo>
                    <a:lnTo>
                      <a:pt x="2437" y="357"/>
                    </a:lnTo>
                    <a:lnTo>
                      <a:pt x="0" y="2"/>
                    </a:lnTo>
                    <a:lnTo>
                      <a:pt x="1" y="0"/>
                    </a:lnTo>
                    <a:lnTo>
                      <a:pt x="2439" y="354"/>
                    </a:lnTo>
                    <a:close/>
                  </a:path>
                </a:pathLst>
              </a:custGeom>
              <a:solidFill>
                <a:srgbClr val="BE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61" name="Freeform 2410"/>
              <p:cNvSpPr>
                <a:spLocks/>
              </p:cNvSpPr>
              <p:nvPr/>
            </p:nvSpPr>
            <p:spPr bwMode="auto">
              <a:xfrm>
                <a:off x="2238" y="1396"/>
                <a:ext cx="1219" cy="179"/>
              </a:xfrm>
              <a:custGeom>
                <a:avLst/>
                <a:gdLst>
                  <a:gd name="T0" fmla="*/ 4 w 2439"/>
                  <a:gd name="T1" fmla="*/ 1 h 357"/>
                  <a:gd name="T2" fmla="*/ 4 w 2439"/>
                  <a:gd name="T3" fmla="*/ 1 h 357"/>
                  <a:gd name="T4" fmla="*/ 0 w 2439"/>
                  <a:gd name="T5" fmla="*/ 1 h 357"/>
                  <a:gd name="T6" fmla="*/ 0 w 2439"/>
                  <a:gd name="T7" fmla="*/ 0 h 357"/>
                  <a:gd name="T8" fmla="*/ 4 w 2439"/>
                  <a:gd name="T9" fmla="*/ 1 h 357"/>
                  <a:gd name="T10" fmla="*/ 0 60000 65536"/>
                  <a:gd name="T11" fmla="*/ 0 60000 65536"/>
                  <a:gd name="T12" fmla="*/ 0 60000 65536"/>
                  <a:gd name="T13" fmla="*/ 0 60000 65536"/>
                  <a:gd name="T14" fmla="*/ 0 60000 65536"/>
                  <a:gd name="T15" fmla="*/ 0 w 2439"/>
                  <a:gd name="T16" fmla="*/ 0 h 357"/>
                  <a:gd name="T17" fmla="*/ 2439 w 2439"/>
                  <a:gd name="T18" fmla="*/ 357 h 357"/>
                </a:gdLst>
                <a:ahLst/>
                <a:cxnLst>
                  <a:cxn ang="T10">
                    <a:pos x="T0" y="T1"/>
                  </a:cxn>
                  <a:cxn ang="T11">
                    <a:pos x="T2" y="T3"/>
                  </a:cxn>
                  <a:cxn ang="T12">
                    <a:pos x="T4" y="T5"/>
                  </a:cxn>
                  <a:cxn ang="T13">
                    <a:pos x="T6" y="T7"/>
                  </a:cxn>
                  <a:cxn ang="T14">
                    <a:pos x="T8" y="T9"/>
                  </a:cxn>
                </a:cxnLst>
                <a:rect l="T15" t="T16" r="T17" b="T18"/>
                <a:pathLst>
                  <a:path w="2439" h="357">
                    <a:moveTo>
                      <a:pt x="2439" y="355"/>
                    </a:moveTo>
                    <a:lnTo>
                      <a:pt x="2438" y="357"/>
                    </a:lnTo>
                    <a:lnTo>
                      <a:pt x="0" y="3"/>
                    </a:lnTo>
                    <a:lnTo>
                      <a:pt x="2" y="0"/>
                    </a:lnTo>
                    <a:lnTo>
                      <a:pt x="2439" y="355"/>
                    </a:lnTo>
                    <a:close/>
                  </a:path>
                </a:pathLst>
              </a:custGeom>
              <a:solidFill>
                <a:srgbClr val="C1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62" name="Freeform 2411"/>
              <p:cNvSpPr>
                <a:spLocks/>
              </p:cNvSpPr>
              <p:nvPr/>
            </p:nvSpPr>
            <p:spPr bwMode="auto">
              <a:xfrm>
                <a:off x="2237" y="1398"/>
                <a:ext cx="1219" cy="179"/>
              </a:xfrm>
              <a:custGeom>
                <a:avLst/>
                <a:gdLst>
                  <a:gd name="T0" fmla="*/ 4 w 2440"/>
                  <a:gd name="T1" fmla="*/ 1 h 357"/>
                  <a:gd name="T2" fmla="*/ 4 w 2440"/>
                  <a:gd name="T3" fmla="*/ 1 h 357"/>
                  <a:gd name="T4" fmla="*/ 0 w 2440"/>
                  <a:gd name="T5" fmla="*/ 1 h 357"/>
                  <a:gd name="T6" fmla="*/ 0 w 2440"/>
                  <a:gd name="T7" fmla="*/ 0 h 357"/>
                  <a:gd name="T8" fmla="*/ 4 w 2440"/>
                  <a:gd name="T9" fmla="*/ 1 h 357"/>
                  <a:gd name="T10" fmla="*/ 0 60000 65536"/>
                  <a:gd name="T11" fmla="*/ 0 60000 65536"/>
                  <a:gd name="T12" fmla="*/ 0 60000 65536"/>
                  <a:gd name="T13" fmla="*/ 0 60000 65536"/>
                  <a:gd name="T14" fmla="*/ 0 60000 65536"/>
                  <a:gd name="T15" fmla="*/ 0 w 2440"/>
                  <a:gd name="T16" fmla="*/ 0 h 357"/>
                  <a:gd name="T17" fmla="*/ 2440 w 2440"/>
                  <a:gd name="T18" fmla="*/ 357 h 357"/>
                </a:gdLst>
                <a:ahLst/>
                <a:cxnLst>
                  <a:cxn ang="T10">
                    <a:pos x="T0" y="T1"/>
                  </a:cxn>
                  <a:cxn ang="T11">
                    <a:pos x="T2" y="T3"/>
                  </a:cxn>
                  <a:cxn ang="T12">
                    <a:pos x="T4" y="T5"/>
                  </a:cxn>
                  <a:cxn ang="T13">
                    <a:pos x="T6" y="T7"/>
                  </a:cxn>
                  <a:cxn ang="T14">
                    <a:pos x="T8" y="T9"/>
                  </a:cxn>
                </a:cxnLst>
                <a:rect l="T15" t="T16" r="T17" b="T18"/>
                <a:pathLst>
                  <a:path w="2440" h="357">
                    <a:moveTo>
                      <a:pt x="2440" y="354"/>
                    </a:moveTo>
                    <a:lnTo>
                      <a:pt x="2438" y="357"/>
                    </a:lnTo>
                    <a:lnTo>
                      <a:pt x="0" y="2"/>
                    </a:lnTo>
                    <a:lnTo>
                      <a:pt x="2" y="0"/>
                    </a:lnTo>
                    <a:lnTo>
                      <a:pt x="2440" y="354"/>
                    </a:lnTo>
                    <a:close/>
                  </a:path>
                </a:pathLst>
              </a:custGeom>
              <a:solidFill>
                <a:srgbClr val="C4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63" name="Freeform 2412"/>
              <p:cNvSpPr>
                <a:spLocks/>
              </p:cNvSpPr>
              <p:nvPr/>
            </p:nvSpPr>
            <p:spPr bwMode="auto">
              <a:xfrm>
                <a:off x="2236" y="1399"/>
                <a:ext cx="1220" cy="178"/>
              </a:xfrm>
              <a:custGeom>
                <a:avLst/>
                <a:gdLst>
                  <a:gd name="T0" fmla="*/ 5 w 2439"/>
                  <a:gd name="T1" fmla="*/ 0 h 357"/>
                  <a:gd name="T2" fmla="*/ 5 w 2439"/>
                  <a:gd name="T3" fmla="*/ 0 h 357"/>
                  <a:gd name="T4" fmla="*/ 0 w 2439"/>
                  <a:gd name="T5" fmla="*/ 0 h 357"/>
                  <a:gd name="T6" fmla="*/ 1 w 2439"/>
                  <a:gd name="T7" fmla="*/ 0 h 357"/>
                  <a:gd name="T8" fmla="*/ 5 w 2439"/>
                  <a:gd name="T9" fmla="*/ 0 h 357"/>
                  <a:gd name="T10" fmla="*/ 0 60000 65536"/>
                  <a:gd name="T11" fmla="*/ 0 60000 65536"/>
                  <a:gd name="T12" fmla="*/ 0 60000 65536"/>
                  <a:gd name="T13" fmla="*/ 0 60000 65536"/>
                  <a:gd name="T14" fmla="*/ 0 60000 65536"/>
                  <a:gd name="T15" fmla="*/ 0 w 2439"/>
                  <a:gd name="T16" fmla="*/ 0 h 357"/>
                  <a:gd name="T17" fmla="*/ 2439 w 2439"/>
                  <a:gd name="T18" fmla="*/ 357 h 357"/>
                </a:gdLst>
                <a:ahLst/>
                <a:cxnLst>
                  <a:cxn ang="T10">
                    <a:pos x="T0" y="T1"/>
                  </a:cxn>
                  <a:cxn ang="T11">
                    <a:pos x="T2" y="T3"/>
                  </a:cxn>
                  <a:cxn ang="T12">
                    <a:pos x="T4" y="T5"/>
                  </a:cxn>
                  <a:cxn ang="T13">
                    <a:pos x="T6" y="T7"/>
                  </a:cxn>
                  <a:cxn ang="T14">
                    <a:pos x="T8" y="T9"/>
                  </a:cxn>
                </a:cxnLst>
                <a:rect l="T15" t="T16" r="T17" b="T18"/>
                <a:pathLst>
                  <a:path w="2439" h="357">
                    <a:moveTo>
                      <a:pt x="2439" y="355"/>
                    </a:moveTo>
                    <a:lnTo>
                      <a:pt x="2436" y="357"/>
                    </a:lnTo>
                    <a:lnTo>
                      <a:pt x="0" y="1"/>
                    </a:lnTo>
                    <a:lnTo>
                      <a:pt x="1" y="0"/>
                    </a:lnTo>
                    <a:lnTo>
                      <a:pt x="2439" y="355"/>
                    </a:lnTo>
                    <a:close/>
                  </a:path>
                </a:pathLst>
              </a:custGeom>
              <a:solidFill>
                <a:srgbClr val="C7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64" name="Freeform 2413"/>
              <p:cNvSpPr>
                <a:spLocks/>
              </p:cNvSpPr>
              <p:nvPr/>
            </p:nvSpPr>
            <p:spPr bwMode="auto">
              <a:xfrm>
                <a:off x="2232" y="1400"/>
                <a:ext cx="1222" cy="187"/>
              </a:xfrm>
              <a:custGeom>
                <a:avLst/>
                <a:gdLst>
                  <a:gd name="T0" fmla="*/ 4 w 2445"/>
                  <a:gd name="T1" fmla="*/ 1 h 374"/>
                  <a:gd name="T2" fmla="*/ 4 w 2445"/>
                  <a:gd name="T3" fmla="*/ 1 h 374"/>
                  <a:gd name="T4" fmla="*/ 0 w 2445"/>
                  <a:gd name="T5" fmla="*/ 1 h 374"/>
                  <a:gd name="T6" fmla="*/ 0 w 2445"/>
                  <a:gd name="T7" fmla="*/ 0 h 374"/>
                  <a:gd name="T8" fmla="*/ 4 w 2445"/>
                  <a:gd name="T9" fmla="*/ 1 h 374"/>
                  <a:gd name="T10" fmla="*/ 0 60000 65536"/>
                  <a:gd name="T11" fmla="*/ 0 60000 65536"/>
                  <a:gd name="T12" fmla="*/ 0 60000 65536"/>
                  <a:gd name="T13" fmla="*/ 0 60000 65536"/>
                  <a:gd name="T14" fmla="*/ 0 60000 65536"/>
                  <a:gd name="T15" fmla="*/ 0 w 2445"/>
                  <a:gd name="T16" fmla="*/ 0 h 374"/>
                  <a:gd name="T17" fmla="*/ 2445 w 2445"/>
                  <a:gd name="T18" fmla="*/ 374 h 374"/>
                </a:gdLst>
                <a:ahLst/>
                <a:cxnLst>
                  <a:cxn ang="T10">
                    <a:pos x="T0" y="T1"/>
                  </a:cxn>
                  <a:cxn ang="T11">
                    <a:pos x="T2" y="T3"/>
                  </a:cxn>
                  <a:cxn ang="T12">
                    <a:pos x="T4" y="T5"/>
                  </a:cxn>
                  <a:cxn ang="T13">
                    <a:pos x="T6" y="T7"/>
                  </a:cxn>
                  <a:cxn ang="T14">
                    <a:pos x="T8" y="T9"/>
                  </a:cxn>
                </a:cxnLst>
                <a:rect l="T15" t="T16" r="T17" b="T18"/>
                <a:pathLst>
                  <a:path w="2445" h="374">
                    <a:moveTo>
                      <a:pt x="2445" y="356"/>
                    </a:moveTo>
                    <a:lnTo>
                      <a:pt x="2436" y="374"/>
                    </a:lnTo>
                    <a:lnTo>
                      <a:pt x="0" y="12"/>
                    </a:lnTo>
                    <a:lnTo>
                      <a:pt x="9" y="0"/>
                    </a:lnTo>
                    <a:lnTo>
                      <a:pt x="2445" y="356"/>
                    </a:lnTo>
                    <a:close/>
                  </a:path>
                </a:pathLst>
              </a:custGeom>
              <a:solidFill>
                <a:srgbClr val="CA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65" name="Freeform 2414"/>
              <p:cNvSpPr>
                <a:spLocks/>
              </p:cNvSpPr>
              <p:nvPr/>
            </p:nvSpPr>
            <p:spPr bwMode="auto">
              <a:xfrm>
                <a:off x="2235" y="1400"/>
                <a:ext cx="1219" cy="179"/>
              </a:xfrm>
              <a:custGeom>
                <a:avLst/>
                <a:gdLst>
                  <a:gd name="T0" fmla="*/ 5 w 2438"/>
                  <a:gd name="T1" fmla="*/ 0 h 359"/>
                  <a:gd name="T2" fmla="*/ 5 w 2438"/>
                  <a:gd name="T3" fmla="*/ 0 h 359"/>
                  <a:gd name="T4" fmla="*/ 0 w 2438"/>
                  <a:gd name="T5" fmla="*/ 0 h 359"/>
                  <a:gd name="T6" fmla="*/ 1 w 2438"/>
                  <a:gd name="T7" fmla="*/ 0 h 359"/>
                  <a:gd name="T8" fmla="*/ 5 w 2438"/>
                  <a:gd name="T9" fmla="*/ 0 h 359"/>
                  <a:gd name="T10" fmla="*/ 0 60000 65536"/>
                  <a:gd name="T11" fmla="*/ 0 60000 65536"/>
                  <a:gd name="T12" fmla="*/ 0 60000 65536"/>
                  <a:gd name="T13" fmla="*/ 0 60000 65536"/>
                  <a:gd name="T14" fmla="*/ 0 60000 65536"/>
                  <a:gd name="T15" fmla="*/ 0 w 2438"/>
                  <a:gd name="T16" fmla="*/ 0 h 359"/>
                  <a:gd name="T17" fmla="*/ 2438 w 2438"/>
                  <a:gd name="T18" fmla="*/ 359 h 359"/>
                </a:gdLst>
                <a:ahLst/>
                <a:cxnLst>
                  <a:cxn ang="T10">
                    <a:pos x="T0" y="T1"/>
                  </a:cxn>
                  <a:cxn ang="T11">
                    <a:pos x="T2" y="T3"/>
                  </a:cxn>
                  <a:cxn ang="T12">
                    <a:pos x="T4" y="T5"/>
                  </a:cxn>
                  <a:cxn ang="T13">
                    <a:pos x="T6" y="T7"/>
                  </a:cxn>
                  <a:cxn ang="T14">
                    <a:pos x="T8" y="T9"/>
                  </a:cxn>
                </a:cxnLst>
                <a:rect l="T15" t="T16" r="T17" b="T18"/>
                <a:pathLst>
                  <a:path w="2438" h="359">
                    <a:moveTo>
                      <a:pt x="2438" y="356"/>
                    </a:moveTo>
                    <a:lnTo>
                      <a:pt x="2438" y="359"/>
                    </a:lnTo>
                    <a:lnTo>
                      <a:pt x="0" y="2"/>
                    </a:lnTo>
                    <a:lnTo>
                      <a:pt x="2" y="0"/>
                    </a:lnTo>
                    <a:lnTo>
                      <a:pt x="2438" y="356"/>
                    </a:lnTo>
                    <a:close/>
                  </a:path>
                </a:pathLst>
              </a:custGeom>
              <a:solidFill>
                <a:srgbClr val="CA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66" name="Freeform 2415"/>
              <p:cNvSpPr>
                <a:spLocks/>
              </p:cNvSpPr>
              <p:nvPr/>
            </p:nvSpPr>
            <p:spPr bwMode="auto">
              <a:xfrm>
                <a:off x="2234" y="1400"/>
                <a:ext cx="1220" cy="180"/>
              </a:xfrm>
              <a:custGeom>
                <a:avLst/>
                <a:gdLst>
                  <a:gd name="T0" fmla="*/ 5 w 2440"/>
                  <a:gd name="T1" fmla="*/ 1 h 359"/>
                  <a:gd name="T2" fmla="*/ 5 w 2440"/>
                  <a:gd name="T3" fmla="*/ 1 h 359"/>
                  <a:gd name="T4" fmla="*/ 0 w 2440"/>
                  <a:gd name="T5" fmla="*/ 1 h 359"/>
                  <a:gd name="T6" fmla="*/ 1 w 2440"/>
                  <a:gd name="T7" fmla="*/ 0 h 359"/>
                  <a:gd name="T8" fmla="*/ 5 w 2440"/>
                  <a:gd name="T9" fmla="*/ 1 h 359"/>
                  <a:gd name="T10" fmla="*/ 0 60000 65536"/>
                  <a:gd name="T11" fmla="*/ 0 60000 65536"/>
                  <a:gd name="T12" fmla="*/ 0 60000 65536"/>
                  <a:gd name="T13" fmla="*/ 0 60000 65536"/>
                  <a:gd name="T14" fmla="*/ 0 60000 65536"/>
                  <a:gd name="T15" fmla="*/ 0 w 2440"/>
                  <a:gd name="T16" fmla="*/ 0 h 359"/>
                  <a:gd name="T17" fmla="*/ 2440 w 2440"/>
                  <a:gd name="T18" fmla="*/ 359 h 359"/>
                </a:gdLst>
                <a:ahLst/>
                <a:cxnLst>
                  <a:cxn ang="T10">
                    <a:pos x="T0" y="T1"/>
                  </a:cxn>
                  <a:cxn ang="T11">
                    <a:pos x="T2" y="T3"/>
                  </a:cxn>
                  <a:cxn ang="T12">
                    <a:pos x="T4" y="T5"/>
                  </a:cxn>
                  <a:cxn ang="T13">
                    <a:pos x="T6" y="T7"/>
                  </a:cxn>
                  <a:cxn ang="T14">
                    <a:pos x="T8" y="T9"/>
                  </a:cxn>
                </a:cxnLst>
                <a:rect l="T15" t="T16" r="T17" b="T18"/>
                <a:pathLst>
                  <a:path w="2440" h="359">
                    <a:moveTo>
                      <a:pt x="2440" y="357"/>
                    </a:moveTo>
                    <a:lnTo>
                      <a:pt x="2438" y="359"/>
                    </a:lnTo>
                    <a:lnTo>
                      <a:pt x="0" y="2"/>
                    </a:lnTo>
                    <a:lnTo>
                      <a:pt x="2" y="0"/>
                    </a:lnTo>
                    <a:lnTo>
                      <a:pt x="2440" y="357"/>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67" name="Freeform 2416"/>
              <p:cNvSpPr>
                <a:spLocks/>
              </p:cNvSpPr>
              <p:nvPr/>
            </p:nvSpPr>
            <p:spPr bwMode="auto">
              <a:xfrm>
                <a:off x="2234" y="1401"/>
                <a:ext cx="1219" cy="181"/>
              </a:xfrm>
              <a:custGeom>
                <a:avLst/>
                <a:gdLst>
                  <a:gd name="T0" fmla="*/ 5 w 2438"/>
                  <a:gd name="T1" fmla="*/ 1 h 360"/>
                  <a:gd name="T2" fmla="*/ 5 w 2438"/>
                  <a:gd name="T3" fmla="*/ 1 h 360"/>
                  <a:gd name="T4" fmla="*/ 0 w 2438"/>
                  <a:gd name="T5" fmla="*/ 1 h 360"/>
                  <a:gd name="T6" fmla="*/ 0 w 2438"/>
                  <a:gd name="T7" fmla="*/ 0 h 360"/>
                  <a:gd name="T8" fmla="*/ 5 w 2438"/>
                  <a:gd name="T9" fmla="*/ 1 h 360"/>
                  <a:gd name="T10" fmla="*/ 0 60000 65536"/>
                  <a:gd name="T11" fmla="*/ 0 60000 65536"/>
                  <a:gd name="T12" fmla="*/ 0 60000 65536"/>
                  <a:gd name="T13" fmla="*/ 0 60000 65536"/>
                  <a:gd name="T14" fmla="*/ 0 60000 65536"/>
                  <a:gd name="T15" fmla="*/ 0 w 2438"/>
                  <a:gd name="T16" fmla="*/ 0 h 360"/>
                  <a:gd name="T17" fmla="*/ 2438 w 2438"/>
                  <a:gd name="T18" fmla="*/ 360 h 360"/>
                </a:gdLst>
                <a:ahLst/>
                <a:cxnLst>
                  <a:cxn ang="T10">
                    <a:pos x="T0" y="T1"/>
                  </a:cxn>
                  <a:cxn ang="T11">
                    <a:pos x="T2" y="T3"/>
                  </a:cxn>
                  <a:cxn ang="T12">
                    <a:pos x="T4" y="T5"/>
                  </a:cxn>
                  <a:cxn ang="T13">
                    <a:pos x="T6" y="T7"/>
                  </a:cxn>
                  <a:cxn ang="T14">
                    <a:pos x="T8" y="T9"/>
                  </a:cxn>
                </a:cxnLst>
                <a:rect l="T15" t="T16" r="T17" b="T18"/>
                <a:pathLst>
                  <a:path w="2438" h="360">
                    <a:moveTo>
                      <a:pt x="2438" y="357"/>
                    </a:moveTo>
                    <a:lnTo>
                      <a:pt x="2436" y="360"/>
                    </a:lnTo>
                    <a:lnTo>
                      <a:pt x="0" y="1"/>
                    </a:lnTo>
                    <a:lnTo>
                      <a:pt x="0" y="0"/>
                    </a:lnTo>
                    <a:lnTo>
                      <a:pt x="2438" y="357"/>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68" name="Freeform 2417"/>
              <p:cNvSpPr>
                <a:spLocks/>
              </p:cNvSpPr>
              <p:nvPr/>
            </p:nvSpPr>
            <p:spPr bwMode="auto">
              <a:xfrm>
                <a:off x="2233" y="1402"/>
                <a:ext cx="1219" cy="181"/>
              </a:xfrm>
              <a:custGeom>
                <a:avLst/>
                <a:gdLst>
                  <a:gd name="T0" fmla="*/ 5 w 2437"/>
                  <a:gd name="T1" fmla="*/ 0 h 363"/>
                  <a:gd name="T2" fmla="*/ 5 w 2437"/>
                  <a:gd name="T3" fmla="*/ 0 h 363"/>
                  <a:gd name="T4" fmla="*/ 0 w 2437"/>
                  <a:gd name="T5" fmla="*/ 0 h 363"/>
                  <a:gd name="T6" fmla="*/ 1 w 2437"/>
                  <a:gd name="T7" fmla="*/ 0 h 363"/>
                  <a:gd name="T8" fmla="*/ 5 w 2437"/>
                  <a:gd name="T9" fmla="*/ 0 h 363"/>
                  <a:gd name="T10" fmla="*/ 0 60000 65536"/>
                  <a:gd name="T11" fmla="*/ 0 60000 65536"/>
                  <a:gd name="T12" fmla="*/ 0 60000 65536"/>
                  <a:gd name="T13" fmla="*/ 0 60000 65536"/>
                  <a:gd name="T14" fmla="*/ 0 60000 65536"/>
                  <a:gd name="T15" fmla="*/ 0 w 2437"/>
                  <a:gd name="T16" fmla="*/ 0 h 363"/>
                  <a:gd name="T17" fmla="*/ 2437 w 2437"/>
                  <a:gd name="T18" fmla="*/ 363 h 363"/>
                </a:gdLst>
                <a:ahLst/>
                <a:cxnLst>
                  <a:cxn ang="T10">
                    <a:pos x="T0" y="T1"/>
                  </a:cxn>
                  <a:cxn ang="T11">
                    <a:pos x="T2" y="T3"/>
                  </a:cxn>
                  <a:cxn ang="T12">
                    <a:pos x="T4" y="T5"/>
                  </a:cxn>
                  <a:cxn ang="T13">
                    <a:pos x="T6" y="T7"/>
                  </a:cxn>
                  <a:cxn ang="T14">
                    <a:pos x="T8" y="T9"/>
                  </a:cxn>
                </a:cxnLst>
                <a:rect l="T15" t="T16" r="T17" b="T18"/>
                <a:pathLst>
                  <a:path w="2437" h="363">
                    <a:moveTo>
                      <a:pt x="2437" y="359"/>
                    </a:moveTo>
                    <a:lnTo>
                      <a:pt x="2436" y="363"/>
                    </a:lnTo>
                    <a:lnTo>
                      <a:pt x="0" y="2"/>
                    </a:lnTo>
                    <a:lnTo>
                      <a:pt x="1" y="0"/>
                    </a:lnTo>
                    <a:lnTo>
                      <a:pt x="2437" y="359"/>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69" name="Freeform 2418"/>
              <p:cNvSpPr>
                <a:spLocks/>
              </p:cNvSpPr>
              <p:nvPr/>
            </p:nvSpPr>
            <p:spPr bwMode="auto">
              <a:xfrm>
                <a:off x="2233" y="1403"/>
                <a:ext cx="1218" cy="181"/>
              </a:xfrm>
              <a:custGeom>
                <a:avLst/>
                <a:gdLst>
                  <a:gd name="T0" fmla="*/ 4 w 2438"/>
                  <a:gd name="T1" fmla="*/ 1 h 362"/>
                  <a:gd name="T2" fmla="*/ 4 w 2438"/>
                  <a:gd name="T3" fmla="*/ 1 h 362"/>
                  <a:gd name="T4" fmla="*/ 0 w 2438"/>
                  <a:gd name="T5" fmla="*/ 1 h 362"/>
                  <a:gd name="T6" fmla="*/ 0 w 2438"/>
                  <a:gd name="T7" fmla="*/ 0 h 362"/>
                  <a:gd name="T8" fmla="*/ 4 w 2438"/>
                  <a:gd name="T9" fmla="*/ 1 h 362"/>
                  <a:gd name="T10" fmla="*/ 0 60000 65536"/>
                  <a:gd name="T11" fmla="*/ 0 60000 65536"/>
                  <a:gd name="T12" fmla="*/ 0 60000 65536"/>
                  <a:gd name="T13" fmla="*/ 0 60000 65536"/>
                  <a:gd name="T14" fmla="*/ 0 60000 65536"/>
                  <a:gd name="T15" fmla="*/ 0 w 2438"/>
                  <a:gd name="T16" fmla="*/ 0 h 362"/>
                  <a:gd name="T17" fmla="*/ 2438 w 2438"/>
                  <a:gd name="T18" fmla="*/ 362 h 362"/>
                </a:gdLst>
                <a:ahLst/>
                <a:cxnLst>
                  <a:cxn ang="T10">
                    <a:pos x="T0" y="T1"/>
                  </a:cxn>
                  <a:cxn ang="T11">
                    <a:pos x="T2" y="T3"/>
                  </a:cxn>
                  <a:cxn ang="T12">
                    <a:pos x="T4" y="T5"/>
                  </a:cxn>
                  <a:cxn ang="T13">
                    <a:pos x="T6" y="T7"/>
                  </a:cxn>
                  <a:cxn ang="T14">
                    <a:pos x="T8" y="T9"/>
                  </a:cxn>
                </a:cxnLst>
                <a:rect l="T15" t="T16" r="T17" b="T18"/>
                <a:pathLst>
                  <a:path w="2438" h="362">
                    <a:moveTo>
                      <a:pt x="2438" y="361"/>
                    </a:moveTo>
                    <a:lnTo>
                      <a:pt x="2438" y="362"/>
                    </a:lnTo>
                    <a:lnTo>
                      <a:pt x="0" y="2"/>
                    </a:lnTo>
                    <a:lnTo>
                      <a:pt x="2" y="0"/>
                    </a:lnTo>
                    <a:lnTo>
                      <a:pt x="2438" y="361"/>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70" name="Freeform 2419"/>
              <p:cNvSpPr>
                <a:spLocks/>
              </p:cNvSpPr>
              <p:nvPr/>
            </p:nvSpPr>
            <p:spPr bwMode="auto">
              <a:xfrm>
                <a:off x="2232" y="1404"/>
                <a:ext cx="1219" cy="182"/>
              </a:xfrm>
              <a:custGeom>
                <a:avLst/>
                <a:gdLst>
                  <a:gd name="T0" fmla="*/ 4 w 2440"/>
                  <a:gd name="T1" fmla="*/ 1 h 363"/>
                  <a:gd name="T2" fmla="*/ 4 w 2440"/>
                  <a:gd name="T3" fmla="*/ 1 h 363"/>
                  <a:gd name="T4" fmla="*/ 0 w 2440"/>
                  <a:gd name="T5" fmla="*/ 1 h 363"/>
                  <a:gd name="T6" fmla="*/ 0 w 2440"/>
                  <a:gd name="T7" fmla="*/ 0 h 363"/>
                  <a:gd name="T8" fmla="*/ 4 w 2440"/>
                  <a:gd name="T9" fmla="*/ 1 h 363"/>
                  <a:gd name="T10" fmla="*/ 0 60000 65536"/>
                  <a:gd name="T11" fmla="*/ 0 60000 65536"/>
                  <a:gd name="T12" fmla="*/ 0 60000 65536"/>
                  <a:gd name="T13" fmla="*/ 0 60000 65536"/>
                  <a:gd name="T14" fmla="*/ 0 60000 65536"/>
                  <a:gd name="T15" fmla="*/ 0 w 2440"/>
                  <a:gd name="T16" fmla="*/ 0 h 363"/>
                  <a:gd name="T17" fmla="*/ 2440 w 2440"/>
                  <a:gd name="T18" fmla="*/ 363 h 363"/>
                </a:gdLst>
                <a:ahLst/>
                <a:cxnLst>
                  <a:cxn ang="T10">
                    <a:pos x="T0" y="T1"/>
                  </a:cxn>
                  <a:cxn ang="T11">
                    <a:pos x="T2" y="T3"/>
                  </a:cxn>
                  <a:cxn ang="T12">
                    <a:pos x="T4" y="T5"/>
                  </a:cxn>
                  <a:cxn ang="T13">
                    <a:pos x="T6" y="T7"/>
                  </a:cxn>
                  <a:cxn ang="T14">
                    <a:pos x="T8" y="T9"/>
                  </a:cxn>
                </a:cxnLst>
                <a:rect l="T15" t="T16" r="T17" b="T18"/>
                <a:pathLst>
                  <a:path w="2440" h="363">
                    <a:moveTo>
                      <a:pt x="2440" y="360"/>
                    </a:moveTo>
                    <a:lnTo>
                      <a:pt x="2438" y="363"/>
                    </a:lnTo>
                    <a:lnTo>
                      <a:pt x="0" y="1"/>
                    </a:lnTo>
                    <a:lnTo>
                      <a:pt x="2" y="0"/>
                    </a:lnTo>
                    <a:lnTo>
                      <a:pt x="2440" y="360"/>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71" name="Freeform 2420"/>
              <p:cNvSpPr>
                <a:spLocks/>
              </p:cNvSpPr>
              <p:nvPr/>
            </p:nvSpPr>
            <p:spPr bwMode="auto">
              <a:xfrm>
                <a:off x="2232" y="1405"/>
                <a:ext cx="1219" cy="182"/>
              </a:xfrm>
              <a:custGeom>
                <a:avLst/>
                <a:gdLst>
                  <a:gd name="T0" fmla="*/ 5 w 2438"/>
                  <a:gd name="T1" fmla="*/ 1 h 364"/>
                  <a:gd name="T2" fmla="*/ 5 w 2438"/>
                  <a:gd name="T3" fmla="*/ 1 h 364"/>
                  <a:gd name="T4" fmla="*/ 0 w 2438"/>
                  <a:gd name="T5" fmla="*/ 1 h 364"/>
                  <a:gd name="T6" fmla="*/ 0 w 2438"/>
                  <a:gd name="T7" fmla="*/ 0 h 364"/>
                  <a:gd name="T8" fmla="*/ 5 w 2438"/>
                  <a:gd name="T9" fmla="*/ 1 h 364"/>
                  <a:gd name="T10" fmla="*/ 0 60000 65536"/>
                  <a:gd name="T11" fmla="*/ 0 60000 65536"/>
                  <a:gd name="T12" fmla="*/ 0 60000 65536"/>
                  <a:gd name="T13" fmla="*/ 0 60000 65536"/>
                  <a:gd name="T14" fmla="*/ 0 60000 65536"/>
                  <a:gd name="T15" fmla="*/ 0 w 2438"/>
                  <a:gd name="T16" fmla="*/ 0 h 364"/>
                  <a:gd name="T17" fmla="*/ 2438 w 2438"/>
                  <a:gd name="T18" fmla="*/ 364 h 364"/>
                </a:gdLst>
                <a:ahLst/>
                <a:cxnLst>
                  <a:cxn ang="T10">
                    <a:pos x="T0" y="T1"/>
                  </a:cxn>
                  <a:cxn ang="T11">
                    <a:pos x="T2" y="T3"/>
                  </a:cxn>
                  <a:cxn ang="T12">
                    <a:pos x="T4" y="T5"/>
                  </a:cxn>
                  <a:cxn ang="T13">
                    <a:pos x="T6" y="T7"/>
                  </a:cxn>
                  <a:cxn ang="T14">
                    <a:pos x="T8" y="T9"/>
                  </a:cxn>
                </a:cxnLst>
                <a:rect l="T15" t="T16" r="T17" b="T18"/>
                <a:pathLst>
                  <a:path w="2438" h="364">
                    <a:moveTo>
                      <a:pt x="2438" y="362"/>
                    </a:moveTo>
                    <a:lnTo>
                      <a:pt x="2436" y="364"/>
                    </a:lnTo>
                    <a:lnTo>
                      <a:pt x="0" y="2"/>
                    </a:lnTo>
                    <a:lnTo>
                      <a:pt x="0" y="0"/>
                    </a:lnTo>
                    <a:lnTo>
                      <a:pt x="2438" y="362"/>
                    </a:lnTo>
                    <a:close/>
                  </a:path>
                </a:pathLst>
              </a:custGeom>
              <a:solidFill>
                <a:srgbClr val="D5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72" name="Freeform 2421"/>
              <p:cNvSpPr>
                <a:spLocks/>
              </p:cNvSpPr>
              <p:nvPr/>
            </p:nvSpPr>
            <p:spPr bwMode="auto">
              <a:xfrm>
                <a:off x="2228" y="1405"/>
                <a:ext cx="1222" cy="192"/>
              </a:xfrm>
              <a:custGeom>
                <a:avLst/>
                <a:gdLst>
                  <a:gd name="T0" fmla="*/ 5 w 2442"/>
                  <a:gd name="T1" fmla="*/ 1 h 382"/>
                  <a:gd name="T2" fmla="*/ 5 w 2442"/>
                  <a:gd name="T3" fmla="*/ 1 h 382"/>
                  <a:gd name="T4" fmla="*/ 0 w 2442"/>
                  <a:gd name="T5" fmla="*/ 1 h 382"/>
                  <a:gd name="T6" fmla="*/ 1 w 2442"/>
                  <a:gd name="T7" fmla="*/ 0 h 382"/>
                  <a:gd name="T8" fmla="*/ 5 w 2442"/>
                  <a:gd name="T9" fmla="*/ 1 h 382"/>
                  <a:gd name="T10" fmla="*/ 0 60000 65536"/>
                  <a:gd name="T11" fmla="*/ 0 60000 65536"/>
                  <a:gd name="T12" fmla="*/ 0 60000 65536"/>
                  <a:gd name="T13" fmla="*/ 0 60000 65536"/>
                  <a:gd name="T14" fmla="*/ 0 60000 65536"/>
                  <a:gd name="T15" fmla="*/ 0 w 2442"/>
                  <a:gd name="T16" fmla="*/ 0 h 382"/>
                  <a:gd name="T17" fmla="*/ 2442 w 2442"/>
                  <a:gd name="T18" fmla="*/ 382 h 382"/>
                </a:gdLst>
                <a:ahLst/>
                <a:cxnLst>
                  <a:cxn ang="T10">
                    <a:pos x="T0" y="T1"/>
                  </a:cxn>
                  <a:cxn ang="T11">
                    <a:pos x="T2" y="T3"/>
                  </a:cxn>
                  <a:cxn ang="T12">
                    <a:pos x="T4" y="T5"/>
                  </a:cxn>
                  <a:cxn ang="T13">
                    <a:pos x="T6" y="T7"/>
                  </a:cxn>
                  <a:cxn ang="T14">
                    <a:pos x="T8" y="T9"/>
                  </a:cxn>
                </a:cxnLst>
                <a:rect l="T15" t="T16" r="T17" b="T18"/>
                <a:pathLst>
                  <a:path w="2442" h="382">
                    <a:moveTo>
                      <a:pt x="2442" y="362"/>
                    </a:moveTo>
                    <a:lnTo>
                      <a:pt x="2436" y="382"/>
                    </a:lnTo>
                    <a:lnTo>
                      <a:pt x="0" y="15"/>
                    </a:lnTo>
                    <a:lnTo>
                      <a:pt x="6" y="0"/>
                    </a:lnTo>
                    <a:lnTo>
                      <a:pt x="2442" y="362"/>
                    </a:lnTo>
                    <a:close/>
                  </a:path>
                </a:pathLst>
              </a:custGeom>
              <a:solidFill>
                <a:srgbClr val="D7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73" name="Freeform 2422"/>
              <p:cNvSpPr>
                <a:spLocks/>
              </p:cNvSpPr>
              <p:nvPr/>
            </p:nvSpPr>
            <p:spPr bwMode="auto">
              <a:xfrm>
                <a:off x="2231" y="1405"/>
                <a:ext cx="1219" cy="183"/>
              </a:xfrm>
              <a:custGeom>
                <a:avLst/>
                <a:gdLst>
                  <a:gd name="T0" fmla="*/ 5 w 2437"/>
                  <a:gd name="T1" fmla="*/ 1 h 365"/>
                  <a:gd name="T2" fmla="*/ 5 w 2437"/>
                  <a:gd name="T3" fmla="*/ 1 h 365"/>
                  <a:gd name="T4" fmla="*/ 0 w 2437"/>
                  <a:gd name="T5" fmla="*/ 1 h 365"/>
                  <a:gd name="T6" fmla="*/ 1 w 2437"/>
                  <a:gd name="T7" fmla="*/ 0 h 365"/>
                  <a:gd name="T8" fmla="*/ 5 w 2437"/>
                  <a:gd name="T9" fmla="*/ 1 h 365"/>
                  <a:gd name="T10" fmla="*/ 0 60000 65536"/>
                  <a:gd name="T11" fmla="*/ 0 60000 65536"/>
                  <a:gd name="T12" fmla="*/ 0 60000 65536"/>
                  <a:gd name="T13" fmla="*/ 0 60000 65536"/>
                  <a:gd name="T14" fmla="*/ 0 60000 65536"/>
                  <a:gd name="T15" fmla="*/ 0 w 2437"/>
                  <a:gd name="T16" fmla="*/ 0 h 365"/>
                  <a:gd name="T17" fmla="*/ 2437 w 2437"/>
                  <a:gd name="T18" fmla="*/ 365 h 365"/>
                </a:gdLst>
                <a:ahLst/>
                <a:cxnLst>
                  <a:cxn ang="T10">
                    <a:pos x="T0" y="T1"/>
                  </a:cxn>
                  <a:cxn ang="T11">
                    <a:pos x="T2" y="T3"/>
                  </a:cxn>
                  <a:cxn ang="T12">
                    <a:pos x="T4" y="T5"/>
                  </a:cxn>
                  <a:cxn ang="T13">
                    <a:pos x="T6" y="T7"/>
                  </a:cxn>
                  <a:cxn ang="T14">
                    <a:pos x="T8" y="T9"/>
                  </a:cxn>
                </a:cxnLst>
                <a:rect l="T15" t="T16" r="T17" b="T18"/>
                <a:pathLst>
                  <a:path w="2437" h="365">
                    <a:moveTo>
                      <a:pt x="2437" y="362"/>
                    </a:moveTo>
                    <a:lnTo>
                      <a:pt x="2437" y="365"/>
                    </a:lnTo>
                    <a:lnTo>
                      <a:pt x="0" y="2"/>
                    </a:lnTo>
                    <a:lnTo>
                      <a:pt x="1" y="0"/>
                    </a:lnTo>
                    <a:lnTo>
                      <a:pt x="2437" y="362"/>
                    </a:lnTo>
                    <a:close/>
                  </a:path>
                </a:pathLst>
              </a:custGeom>
              <a:solidFill>
                <a:srgbClr val="D7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74" name="Freeform 2423"/>
              <p:cNvSpPr>
                <a:spLocks/>
              </p:cNvSpPr>
              <p:nvPr/>
            </p:nvSpPr>
            <p:spPr bwMode="auto">
              <a:xfrm>
                <a:off x="2231" y="1406"/>
                <a:ext cx="1219" cy="183"/>
              </a:xfrm>
              <a:custGeom>
                <a:avLst/>
                <a:gdLst>
                  <a:gd name="T0" fmla="*/ 5 w 2437"/>
                  <a:gd name="T1" fmla="*/ 1 h 365"/>
                  <a:gd name="T2" fmla="*/ 5 w 2437"/>
                  <a:gd name="T3" fmla="*/ 1 h 365"/>
                  <a:gd name="T4" fmla="*/ 0 w 2437"/>
                  <a:gd name="T5" fmla="*/ 1 h 365"/>
                  <a:gd name="T6" fmla="*/ 0 w 2437"/>
                  <a:gd name="T7" fmla="*/ 0 h 365"/>
                  <a:gd name="T8" fmla="*/ 5 w 2437"/>
                  <a:gd name="T9" fmla="*/ 1 h 365"/>
                  <a:gd name="T10" fmla="*/ 0 60000 65536"/>
                  <a:gd name="T11" fmla="*/ 0 60000 65536"/>
                  <a:gd name="T12" fmla="*/ 0 60000 65536"/>
                  <a:gd name="T13" fmla="*/ 0 60000 65536"/>
                  <a:gd name="T14" fmla="*/ 0 60000 65536"/>
                  <a:gd name="T15" fmla="*/ 0 w 2437"/>
                  <a:gd name="T16" fmla="*/ 0 h 365"/>
                  <a:gd name="T17" fmla="*/ 2437 w 2437"/>
                  <a:gd name="T18" fmla="*/ 365 h 365"/>
                </a:gdLst>
                <a:ahLst/>
                <a:cxnLst>
                  <a:cxn ang="T10">
                    <a:pos x="T0" y="T1"/>
                  </a:cxn>
                  <a:cxn ang="T11">
                    <a:pos x="T2" y="T3"/>
                  </a:cxn>
                  <a:cxn ang="T12">
                    <a:pos x="T4" y="T5"/>
                  </a:cxn>
                  <a:cxn ang="T13">
                    <a:pos x="T6" y="T7"/>
                  </a:cxn>
                  <a:cxn ang="T14">
                    <a:pos x="T8" y="T9"/>
                  </a:cxn>
                </a:cxnLst>
                <a:rect l="T15" t="T16" r="T17" b="T18"/>
                <a:pathLst>
                  <a:path w="2437" h="365">
                    <a:moveTo>
                      <a:pt x="2437" y="363"/>
                    </a:moveTo>
                    <a:lnTo>
                      <a:pt x="2436" y="365"/>
                    </a:lnTo>
                    <a:lnTo>
                      <a:pt x="0" y="3"/>
                    </a:lnTo>
                    <a:lnTo>
                      <a:pt x="0" y="0"/>
                    </a:lnTo>
                    <a:lnTo>
                      <a:pt x="2437" y="363"/>
                    </a:lnTo>
                    <a:close/>
                  </a:path>
                </a:pathLst>
              </a:custGeom>
              <a:solidFill>
                <a:srgbClr val="D8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75" name="Freeform 2424"/>
              <p:cNvSpPr>
                <a:spLocks/>
              </p:cNvSpPr>
              <p:nvPr/>
            </p:nvSpPr>
            <p:spPr bwMode="auto">
              <a:xfrm>
                <a:off x="2230" y="1408"/>
                <a:ext cx="1219" cy="182"/>
              </a:xfrm>
              <a:custGeom>
                <a:avLst/>
                <a:gdLst>
                  <a:gd name="T0" fmla="*/ 5 w 2438"/>
                  <a:gd name="T1" fmla="*/ 1 h 364"/>
                  <a:gd name="T2" fmla="*/ 5 w 2438"/>
                  <a:gd name="T3" fmla="*/ 1 h 364"/>
                  <a:gd name="T4" fmla="*/ 0 w 2438"/>
                  <a:gd name="T5" fmla="*/ 1 h 364"/>
                  <a:gd name="T6" fmla="*/ 1 w 2438"/>
                  <a:gd name="T7" fmla="*/ 0 h 364"/>
                  <a:gd name="T8" fmla="*/ 5 w 2438"/>
                  <a:gd name="T9" fmla="*/ 1 h 364"/>
                  <a:gd name="T10" fmla="*/ 0 60000 65536"/>
                  <a:gd name="T11" fmla="*/ 0 60000 65536"/>
                  <a:gd name="T12" fmla="*/ 0 60000 65536"/>
                  <a:gd name="T13" fmla="*/ 0 60000 65536"/>
                  <a:gd name="T14" fmla="*/ 0 60000 65536"/>
                  <a:gd name="T15" fmla="*/ 0 w 2438"/>
                  <a:gd name="T16" fmla="*/ 0 h 364"/>
                  <a:gd name="T17" fmla="*/ 2438 w 2438"/>
                  <a:gd name="T18" fmla="*/ 364 h 364"/>
                </a:gdLst>
                <a:ahLst/>
                <a:cxnLst>
                  <a:cxn ang="T10">
                    <a:pos x="T0" y="T1"/>
                  </a:cxn>
                  <a:cxn ang="T11">
                    <a:pos x="T2" y="T3"/>
                  </a:cxn>
                  <a:cxn ang="T12">
                    <a:pos x="T4" y="T5"/>
                  </a:cxn>
                  <a:cxn ang="T13">
                    <a:pos x="T6" y="T7"/>
                  </a:cxn>
                  <a:cxn ang="T14">
                    <a:pos x="T8" y="T9"/>
                  </a:cxn>
                </a:cxnLst>
                <a:rect l="T15" t="T16" r="T17" b="T18"/>
                <a:pathLst>
                  <a:path w="2438" h="364">
                    <a:moveTo>
                      <a:pt x="2438" y="362"/>
                    </a:moveTo>
                    <a:lnTo>
                      <a:pt x="2438" y="364"/>
                    </a:lnTo>
                    <a:lnTo>
                      <a:pt x="0" y="2"/>
                    </a:lnTo>
                    <a:lnTo>
                      <a:pt x="2" y="0"/>
                    </a:lnTo>
                    <a:lnTo>
                      <a:pt x="2438" y="362"/>
                    </a:lnTo>
                    <a:close/>
                  </a:path>
                </a:pathLst>
              </a:custGeom>
              <a:solidFill>
                <a:srgbClr val="D9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76" name="Freeform 2425"/>
              <p:cNvSpPr>
                <a:spLocks/>
              </p:cNvSpPr>
              <p:nvPr/>
            </p:nvSpPr>
            <p:spPr bwMode="auto">
              <a:xfrm>
                <a:off x="2230" y="1409"/>
                <a:ext cx="1219" cy="183"/>
              </a:xfrm>
              <a:custGeom>
                <a:avLst/>
                <a:gdLst>
                  <a:gd name="T0" fmla="*/ 5 w 2438"/>
                  <a:gd name="T1" fmla="*/ 1 h 365"/>
                  <a:gd name="T2" fmla="*/ 5 w 2438"/>
                  <a:gd name="T3" fmla="*/ 1 h 365"/>
                  <a:gd name="T4" fmla="*/ 0 w 2438"/>
                  <a:gd name="T5" fmla="*/ 1 h 365"/>
                  <a:gd name="T6" fmla="*/ 0 w 2438"/>
                  <a:gd name="T7" fmla="*/ 0 h 365"/>
                  <a:gd name="T8" fmla="*/ 5 w 2438"/>
                  <a:gd name="T9" fmla="*/ 1 h 365"/>
                  <a:gd name="T10" fmla="*/ 0 60000 65536"/>
                  <a:gd name="T11" fmla="*/ 0 60000 65536"/>
                  <a:gd name="T12" fmla="*/ 0 60000 65536"/>
                  <a:gd name="T13" fmla="*/ 0 60000 65536"/>
                  <a:gd name="T14" fmla="*/ 0 60000 65536"/>
                  <a:gd name="T15" fmla="*/ 0 w 2438"/>
                  <a:gd name="T16" fmla="*/ 0 h 365"/>
                  <a:gd name="T17" fmla="*/ 2438 w 2438"/>
                  <a:gd name="T18" fmla="*/ 365 h 365"/>
                </a:gdLst>
                <a:ahLst/>
                <a:cxnLst>
                  <a:cxn ang="T10">
                    <a:pos x="T0" y="T1"/>
                  </a:cxn>
                  <a:cxn ang="T11">
                    <a:pos x="T2" y="T3"/>
                  </a:cxn>
                  <a:cxn ang="T12">
                    <a:pos x="T4" y="T5"/>
                  </a:cxn>
                  <a:cxn ang="T13">
                    <a:pos x="T6" y="T7"/>
                  </a:cxn>
                  <a:cxn ang="T14">
                    <a:pos x="T8" y="T9"/>
                  </a:cxn>
                </a:cxnLst>
                <a:rect l="T15" t="T16" r="T17" b="T18"/>
                <a:pathLst>
                  <a:path w="2438" h="365">
                    <a:moveTo>
                      <a:pt x="2438" y="362"/>
                    </a:moveTo>
                    <a:lnTo>
                      <a:pt x="2436" y="365"/>
                    </a:lnTo>
                    <a:lnTo>
                      <a:pt x="0" y="1"/>
                    </a:lnTo>
                    <a:lnTo>
                      <a:pt x="0" y="0"/>
                    </a:lnTo>
                    <a:lnTo>
                      <a:pt x="2438" y="362"/>
                    </a:lnTo>
                    <a:close/>
                  </a:path>
                </a:pathLst>
              </a:custGeom>
              <a:solidFill>
                <a:srgbClr val="DB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77" name="Freeform 2426"/>
              <p:cNvSpPr>
                <a:spLocks/>
              </p:cNvSpPr>
              <p:nvPr/>
            </p:nvSpPr>
            <p:spPr bwMode="auto">
              <a:xfrm>
                <a:off x="2229" y="1410"/>
                <a:ext cx="1219" cy="182"/>
              </a:xfrm>
              <a:custGeom>
                <a:avLst/>
                <a:gdLst>
                  <a:gd name="T0" fmla="*/ 5 w 2438"/>
                  <a:gd name="T1" fmla="*/ 0 h 366"/>
                  <a:gd name="T2" fmla="*/ 5 w 2438"/>
                  <a:gd name="T3" fmla="*/ 0 h 366"/>
                  <a:gd name="T4" fmla="*/ 0 w 2438"/>
                  <a:gd name="T5" fmla="*/ 0 h 366"/>
                  <a:gd name="T6" fmla="*/ 1 w 2438"/>
                  <a:gd name="T7" fmla="*/ 0 h 366"/>
                  <a:gd name="T8" fmla="*/ 5 w 2438"/>
                  <a:gd name="T9" fmla="*/ 0 h 366"/>
                  <a:gd name="T10" fmla="*/ 0 60000 65536"/>
                  <a:gd name="T11" fmla="*/ 0 60000 65536"/>
                  <a:gd name="T12" fmla="*/ 0 60000 65536"/>
                  <a:gd name="T13" fmla="*/ 0 60000 65536"/>
                  <a:gd name="T14" fmla="*/ 0 60000 65536"/>
                  <a:gd name="T15" fmla="*/ 0 w 2438"/>
                  <a:gd name="T16" fmla="*/ 0 h 366"/>
                  <a:gd name="T17" fmla="*/ 2438 w 2438"/>
                  <a:gd name="T18" fmla="*/ 366 h 366"/>
                </a:gdLst>
                <a:ahLst/>
                <a:cxnLst>
                  <a:cxn ang="T10">
                    <a:pos x="T0" y="T1"/>
                  </a:cxn>
                  <a:cxn ang="T11">
                    <a:pos x="T2" y="T3"/>
                  </a:cxn>
                  <a:cxn ang="T12">
                    <a:pos x="T4" y="T5"/>
                  </a:cxn>
                  <a:cxn ang="T13">
                    <a:pos x="T6" y="T7"/>
                  </a:cxn>
                  <a:cxn ang="T14">
                    <a:pos x="T8" y="T9"/>
                  </a:cxn>
                </a:cxnLst>
                <a:rect l="T15" t="T16" r="T17" b="T18"/>
                <a:pathLst>
                  <a:path w="2438" h="366">
                    <a:moveTo>
                      <a:pt x="2438" y="364"/>
                    </a:moveTo>
                    <a:lnTo>
                      <a:pt x="2436" y="366"/>
                    </a:lnTo>
                    <a:lnTo>
                      <a:pt x="0" y="2"/>
                    </a:lnTo>
                    <a:lnTo>
                      <a:pt x="2" y="0"/>
                    </a:lnTo>
                    <a:lnTo>
                      <a:pt x="2438" y="364"/>
                    </a:lnTo>
                    <a:close/>
                  </a:path>
                </a:pathLst>
              </a:custGeom>
              <a:solidFill>
                <a:srgbClr val="DC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78" name="Freeform 2427"/>
              <p:cNvSpPr>
                <a:spLocks/>
              </p:cNvSpPr>
              <p:nvPr/>
            </p:nvSpPr>
            <p:spPr bwMode="auto">
              <a:xfrm>
                <a:off x="2229" y="1410"/>
                <a:ext cx="1218" cy="184"/>
              </a:xfrm>
              <a:custGeom>
                <a:avLst/>
                <a:gdLst>
                  <a:gd name="T0" fmla="*/ 5 w 2436"/>
                  <a:gd name="T1" fmla="*/ 1 h 367"/>
                  <a:gd name="T2" fmla="*/ 5 w 2436"/>
                  <a:gd name="T3" fmla="*/ 1 h 367"/>
                  <a:gd name="T4" fmla="*/ 0 w 2436"/>
                  <a:gd name="T5" fmla="*/ 1 h 367"/>
                  <a:gd name="T6" fmla="*/ 0 w 2436"/>
                  <a:gd name="T7" fmla="*/ 0 h 367"/>
                  <a:gd name="T8" fmla="*/ 5 w 2436"/>
                  <a:gd name="T9" fmla="*/ 1 h 367"/>
                  <a:gd name="T10" fmla="*/ 0 60000 65536"/>
                  <a:gd name="T11" fmla="*/ 0 60000 65536"/>
                  <a:gd name="T12" fmla="*/ 0 60000 65536"/>
                  <a:gd name="T13" fmla="*/ 0 60000 65536"/>
                  <a:gd name="T14" fmla="*/ 0 60000 65536"/>
                  <a:gd name="T15" fmla="*/ 0 w 2436"/>
                  <a:gd name="T16" fmla="*/ 0 h 367"/>
                  <a:gd name="T17" fmla="*/ 2436 w 2436"/>
                  <a:gd name="T18" fmla="*/ 367 h 367"/>
                </a:gdLst>
                <a:ahLst/>
                <a:cxnLst>
                  <a:cxn ang="T10">
                    <a:pos x="T0" y="T1"/>
                  </a:cxn>
                  <a:cxn ang="T11">
                    <a:pos x="T2" y="T3"/>
                  </a:cxn>
                  <a:cxn ang="T12">
                    <a:pos x="T4" y="T5"/>
                  </a:cxn>
                  <a:cxn ang="T13">
                    <a:pos x="T6" y="T7"/>
                  </a:cxn>
                  <a:cxn ang="T14">
                    <a:pos x="T8" y="T9"/>
                  </a:cxn>
                </a:cxnLst>
                <a:rect l="T15" t="T16" r="T17" b="T18"/>
                <a:pathLst>
                  <a:path w="2436" h="367">
                    <a:moveTo>
                      <a:pt x="2436" y="364"/>
                    </a:moveTo>
                    <a:lnTo>
                      <a:pt x="2436" y="367"/>
                    </a:lnTo>
                    <a:lnTo>
                      <a:pt x="0" y="2"/>
                    </a:lnTo>
                    <a:lnTo>
                      <a:pt x="0" y="0"/>
                    </a:lnTo>
                    <a:lnTo>
                      <a:pt x="2436" y="364"/>
                    </a:lnTo>
                    <a:close/>
                  </a:path>
                </a:pathLst>
              </a:custGeom>
              <a:solidFill>
                <a:srgbClr val="DD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79" name="Freeform 2428"/>
              <p:cNvSpPr>
                <a:spLocks/>
              </p:cNvSpPr>
              <p:nvPr/>
            </p:nvSpPr>
            <p:spPr bwMode="auto">
              <a:xfrm>
                <a:off x="2228" y="1411"/>
                <a:ext cx="1219" cy="184"/>
              </a:xfrm>
              <a:custGeom>
                <a:avLst/>
                <a:gdLst>
                  <a:gd name="T0" fmla="*/ 5 w 2437"/>
                  <a:gd name="T1" fmla="*/ 1 h 367"/>
                  <a:gd name="T2" fmla="*/ 5 w 2437"/>
                  <a:gd name="T3" fmla="*/ 1 h 367"/>
                  <a:gd name="T4" fmla="*/ 0 w 2437"/>
                  <a:gd name="T5" fmla="*/ 1 h 367"/>
                  <a:gd name="T6" fmla="*/ 1 w 2437"/>
                  <a:gd name="T7" fmla="*/ 0 h 367"/>
                  <a:gd name="T8" fmla="*/ 5 w 2437"/>
                  <a:gd name="T9" fmla="*/ 1 h 367"/>
                  <a:gd name="T10" fmla="*/ 0 60000 65536"/>
                  <a:gd name="T11" fmla="*/ 0 60000 65536"/>
                  <a:gd name="T12" fmla="*/ 0 60000 65536"/>
                  <a:gd name="T13" fmla="*/ 0 60000 65536"/>
                  <a:gd name="T14" fmla="*/ 0 60000 65536"/>
                  <a:gd name="T15" fmla="*/ 0 w 2437"/>
                  <a:gd name="T16" fmla="*/ 0 h 367"/>
                  <a:gd name="T17" fmla="*/ 2437 w 2437"/>
                  <a:gd name="T18" fmla="*/ 367 h 367"/>
                </a:gdLst>
                <a:ahLst/>
                <a:cxnLst>
                  <a:cxn ang="T10">
                    <a:pos x="T0" y="T1"/>
                  </a:cxn>
                  <a:cxn ang="T11">
                    <a:pos x="T2" y="T3"/>
                  </a:cxn>
                  <a:cxn ang="T12">
                    <a:pos x="T4" y="T5"/>
                  </a:cxn>
                  <a:cxn ang="T13">
                    <a:pos x="T6" y="T7"/>
                  </a:cxn>
                  <a:cxn ang="T14">
                    <a:pos x="T8" y="T9"/>
                  </a:cxn>
                </a:cxnLst>
                <a:rect l="T15" t="T16" r="T17" b="T18"/>
                <a:pathLst>
                  <a:path w="2437" h="367">
                    <a:moveTo>
                      <a:pt x="2437" y="365"/>
                    </a:moveTo>
                    <a:lnTo>
                      <a:pt x="2436" y="367"/>
                    </a:lnTo>
                    <a:lnTo>
                      <a:pt x="0" y="1"/>
                    </a:lnTo>
                    <a:lnTo>
                      <a:pt x="1" y="0"/>
                    </a:lnTo>
                    <a:lnTo>
                      <a:pt x="2437" y="365"/>
                    </a:lnTo>
                    <a:close/>
                  </a:path>
                </a:pathLst>
              </a:custGeom>
              <a:solidFill>
                <a:srgbClr val="DF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80" name="Freeform 2429"/>
              <p:cNvSpPr>
                <a:spLocks/>
              </p:cNvSpPr>
              <p:nvPr/>
            </p:nvSpPr>
            <p:spPr bwMode="auto">
              <a:xfrm>
                <a:off x="2228" y="1412"/>
                <a:ext cx="1218" cy="185"/>
              </a:xfrm>
              <a:custGeom>
                <a:avLst/>
                <a:gdLst>
                  <a:gd name="T0" fmla="*/ 5 w 2436"/>
                  <a:gd name="T1" fmla="*/ 1 h 369"/>
                  <a:gd name="T2" fmla="*/ 5 w 2436"/>
                  <a:gd name="T3" fmla="*/ 1 h 369"/>
                  <a:gd name="T4" fmla="*/ 0 w 2436"/>
                  <a:gd name="T5" fmla="*/ 1 h 369"/>
                  <a:gd name="T6" fmla="*/ 0 w 2436"/>
                  <a:gd name="T7" fmla="*/ 0 h 369"/>
                  <a:gd name="T8" fmla="*/ 5 w 2436"/>
                  <a:gd name="T9" fmla="*/ 1 h 369"/>
                  <a:gd name="T10" fmla="*/ 0 60000 65536"/>
                  <a:gd name="T11" fmla="*/ 0 60000 65536"/>
                  <a:gd name="T12" fmla="*/ 0 60000 65536"/>
                  <a:gd name="T13" fmla="*/ 0 60000 65536"/>
                  <a:gd name="T14" fmla="*/ 0 60000 65536"/>
                  <a:gd name="T15" fmla="*/ 0 w 2436"/>
                  <a:gd name="T16" fmla="*/ 0 h 369"/>
                  <a:gd name="T17" fmla="*/ 2436 w 2436"/>
                  <a:gd name="T18" fmla="*/ 369 h 369"/>
                </a:gdLst>
                <a:ahLst/>
                <a:cxnLst>
                  <a:cxn ang="T10">
                    <a:pos x="T0" y="T1"/>
                  </a:cxn>
                  <a:cxn ang="T11">
                    <a:pos x="T2" y="T3"/>
                  </a:cxn>
                  <a:cxn ang="T12">
                    <a:pos x="T4" y="T5"/>
                  </a:cxn>
                  <a:cxn ang="T13">
                    <a:pos x="T6" y="T7"/>
                  </a:cxn>
                  <a:cxn ang="T14">
                    <a:pos x="T8" y="T9"/>
                  </a:cxn>
                </a:cxnLst>
                <a:rect l="T15" t="T16" r="T17" b="T18"/>
                <a:pathLst>
                  <a:path w="2436" h="369">
                    <a:moveTo>
                      <a:pt x="2436" y="366"/>
                    </a:moveTo>
                    <a:lnTo>
                      <a:pt x="2436" y="369"/>
                    </a:lnTo>
                    <a:lnTo>
                      <a:pt x="0" y="2"/>
                    </a:lnTo>
                    <a:lnTo>
                      <a:pt x="0" y="0"/>
                    </a:lnTo>
                    <a:lnTo>
                      <a:pt x="2436" y="366"/>
                    </a:lnTo>
                    <a:close/>
                  </a:path>
                </a:pathLst>
              </a:custGeom>
              <a:solidFill>
                <a:srgbClr val="E0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81" name="Freeform 2430"/>
              <p:cNvSpPr>
                <a:spLocks/>
              </p:cNvSpPr>
              <p:nvPr/>
            </p:nvSpPr>
            <p:spPr bwMode="auto">
              <a:xfrm>
                <a:off x="2227" y="1413"/>
                <a:ext cx="1219" cy="194"/>
              </a:xfrm>
              <a:custGeom>
                <a:avLst/>
                <a:gdLst>
                  <a:gd name="T0" fmla="*/ 4 w 2440"/>
                  <a:gd name="T1" fmla="*/ 0 h 389"/>
                  <a:gd name="T2" fmla="*/ 4 w 2440"/>
                  <a:gd name="T3" fmla="*/ 0 h 389"/>
                  <a:gd name="T4" fmla="*/ 0 w 2440"/>
                  <a:gd name="T5" fmla="*/ 0 h 389"/>
                  <a:gd name="T6" fmla="*/ 0 w 2440"/>
                  <a:gd name="T7" fmla="*/ 0 h 389"/>
                  <a:gd name="T8" fmla="*/ 4 w 2440"/>
                  <a:gd name="T9" fmla="*/ 0 h 389"/>
                  <a:gd name="T10" fmla="*/ 0 60000 65536"/>
                  <a:gd name="T11" fmla="*/ 0 60000 65536"/>
                  <a:gd name="T12" fmla="*/ 0 60000 65536"/>
                  <a:gd name="T13" fmla="*/ 0 60000 65536"/>
                  <a:gd name="T14" fmla="*/ 0 60000 65536"/>
                  <a:gd name="T15" fmla="*/ 0 w 2440"/>
                  <a:gd name="T16" fmla="*/ 0 h 389"/>
                  <a:gd name="T17" fmla="*/ 2440 w 2440"/>
                  <a:gd name="T18" fmla="*/ 389 h 389"/>
                </a:gdLst>
                <a:ahLst/>
                <a:cxnLst>
                  <a:cxn ang="T10">
                    <a:pos x="T0" y="T1"/>
                  </a:cxn>
                  <a:cxn ang="T11">
                    <a:pos x="T2" y="T3"/>
                  </a:cxn>
                  <a:cxn ang="T12">
                    <a:pos x="T4" y="T5"/>
                  </a:cxn>
                  <a:cxn ang="T13">
                    <a:pos x="T6" y="T7"/>
                  </a:cxn>
                  <a:cxn ang="T14">
                    <a:pos x="T8" y="T9"/>
                  </a:cxn>
                </a:cxnLst>
                <a:rect l="T15" t="T16" r="T17" b="T18"/>
                <a:pathLst>
                  <a:path w="2440" h="389">
                    <a:moveTo>
                      <a:pt x="2440" y="367"/>
                    </a:moveTo>
                    <a:lnTo>
                      <a:pt x="2435" y="389"/>
                    </a:lnTo>
                    <a:lnTo>
                      <a:pt x="0" y="15"/>
                    </a:lnTo>
                    <a:lnTo>
                      <a:pt x="4" y="0"/>
                    </a:lnTo>
                    <a:lnTo>
                      <a:pt x="2440" y="367"/>
                    </a:lnTo>
                    <a:close/>
                  </a:path>
                </a:pathLst>
              </a:custGeom>
              <a:solidFill>
                <a:srgbClr val="E2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82" name="Freeform 2431"/>
              <p:cNvSpPr>
                <a:spLocks/>
              </p:cNvSpPr>
              <p:nvPr/>
            </p:nvSpPr>
            <p:spPr bwMode="auto">
              <a:xfrm>
                <a:off x="2228" y="1413"/>
                <a:ext cx="1218" cy="185"/>
              </a:xfrm>
              <a:custGeom>
                <a:avLst/>
                <a:gdLst>
                  <a:gd name="T0" fmla="*/ 5 w 2436"/>
                  <a:gd name="T1" fmla="*/ 1 h 370"/>
                  <a:gd name="T2" fmla="*/ 5 w 2436"/>
                  <a:gd name="T3" fmla="*/ 1 h 370"/>
                  <a:gd name="T4" fmla="*/ 0 w 2436"/>
                  <a:gd name="T5" fmla="*/ 1 h 370"/>
                  <a:gd name="T6" fmla="*/ 0 w 2436"/>
                  <a:gd name="T7" fmla="*/ 0 h 370"/>
                  <a:gd name="T8" fmla="*/ 5 w 2436"/>
                  <a:gd name="T9" fmla="*/ 1 h 370"/>
                  <a:gd name="T10" fmla="*/ 0 60000 65536"/>
                  <a:gd name="T11" fmla="*/ 0 60000 65536"/>
                  <a:gd name="T12" fmla="*/ 0 60000 65536"/>
                  <a:gd name="T13" fmla="*/ 0 60000 65536"/>
                  <a:gd name="T14" fmla="*/ 0 60000 65536"/>
                  <a:gd name="T15" fmla="*/ 0 w 2436"/>
                  <a:gd name="T16" fmla="*/ 0 h 370"/>
                  <a:gd name="T17" fmla="*/ 2436 w 2436"/>
                  <a:gd name="T18" fmla="*/ 370 h 370"/>
                </a:gdLst>
                <a:ahLst/>
                <a:cxnLst>
                  <a:cxn ang="T10">
                    <a:pos x="T0" y="T1"/>
                  </a:cxn>
                  <a:cxn ang="T11">
                    <a:pos x="T2" y="T3"/>
                  </a:cxn>
                  <a:cxn ang="T12">
                    <a:pos x="T4" y="T5"/>
                  </a:cxn>
                  <a:cxn ang="T13">
                    <a:pos x="T6" y="T7"/>
                  </a:cxn>
                  <a:cxn ang="T14">
                    <a:pos x="T8" y="T9"/>
                  </a:cxn>
                </a:cxnLst>
                <a:rect l="T15" t="T16" r="T17" b="T18"/>
                <a:pathLst>
                  <a:path w="2436" h="370">
                    <a:moveTo>
                      <a:pt x="2436" y="367"/>
                    </a:moveTo>
                    <a:lnTo>
                      <a:pt x="2436" y="370"/>
                    </a:lnTo>
                    <a:lnTo>
                      <a:pt x="0" y="2"/>
                    </a:lnTo>
                    <a:lnTo>
                      <a:pt x="0" y="0"/>
                    </a:lnTo>
                    <a:lnTo>
                      <a:pt x="2436" y="367"/>
                    </a:lnTo>
                    <a:close/>
                  </a:path>
                </a:pathLst>
              </a:custGeom>
              <a:solidFill>
                <a:srgbClr val="E2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83" name="Freeform 2432"/>
              <p:cNvSpPr>
                <a:spLocks/>
              </p:cNvSpPr>
              <p:nvPr/>
            </p:nvSpPr>
            <p:spPr bwMode="auto">
              <a:xfrm>
                <a:off x="2228" y="1414"/>
                <a:ext cx="1218" cy="186"/>
              </a:xfrm>
              <a:custGeom>
                <a:avLst/>
                <a:gdLst>
                  <a:gd name="T0" fmla="*/ 4 w 2438"/>
                  <a:gd name="T1" fmla="*/ 1 h 372"/>
                  <a:gd name="T2" fmla="*/ 4 w 2438"/>
                  <a:gd name="T3" fmla="*/ 1 h 372"/>
                  <a:gd name="T4" fmla="*/ 0 w 2438"/>
                  <a:gd name="T5" fmla="*/ 1 h 372"/>
                  <a:gd name="T6" fmla="*/ 0 w 2438"/>
                  <a:gd name="T7" fmla="*/ 0 h 372"/>
                  <a:gd name="T8" fmla="*/ 4 w 2438"/>
                  <a:gd name="T9" fmla="*/ 1 h 372"/>
                  <a:gd name="T10" fmla="*/ 0 60000 65536"/>
                  <a:gd name="T11" fmla="*/ 0 60000 65536"/>
                  <a:gd name="T12" fmla="*/ 0 60000 65536"/>
                  <a:gd name="T13" fmla="*/ 0 60000 65536"/>
                  <a:gd name="T14" fmla="*/ 0 60000 65536"/>
                  <a:gd name="T15" fmla="*/ 0 w 2438"/>
                  <a:gd name="T16" fmla="*/ 0 h 372"/>
                  <a:gd name="T17" fmla="*/ 2438 w 2438"/>
                  <a:gd name="T18" fmla="*/ 372 h 372"/>
                </a:gdLst>
                <a:ahLst/>
                <a:cxnLst>
                  <a:cxn ang="T10">
                    <a:pos x="T0" y="T1"/>
                  </a:cxn>
                  <a:cxn ang="T11">
                    <a:pos x="T2" y="T3"/>
                  </a:cxn>
                  <a:cxn ang="T12">
                    <a:pos x="T4" y="T5"/>
                  </a:cxn>
                  <a:cxn ang="T13">
                    <a:pos x="T6" y="T7"/>
                  </a:cxn>
                  <a:cxn ang="T14">
                    <a:pos x="T8" y="T9"/>
                  </a:cxn>
                </a:cxnLst>
                <a:rect l="T15" t="T16" r="T17" b="T18"/>
                <a:pathLst>
                  <a:path w="2438" h="372">
                    <a:moveTo>
                      <a:pt x="2438" y="368"/>
                    </a:moveTo>
                    <a:lnTo>
                      <a:pt x="2436" y="372"/>
                    </a:lnTo>
                    <a:lnTo>
                      <a:pt x="0" y="3"/>
                    </a:lnTo>
                    <a:lnTo>
                      <a:pt x="2" y="0"/>
                    </a:lnTo>
                    <a:lnTo>
                      <a:pt x="2438" y="368"/>
                    </a:lnTo>
                    <a:close/>
                  </a:path>
                </a:pathLst>
              </a:custGeom>
              <a:solidFill>
                <a:srgbClr val="E2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84" name="Freeform 2433"/>
              <p:cNvSpPr>
                <a:spLocks/>
              </p:cNvSpPr>
              <p:nvPr/>
            </p:nvSpPr>
            <p:spPr bwMode="auto">
              <a:xfrm>
                <a:off x="2228" y="1415"/>
                <a:ext cx="1218" cy="186"/>
              </a:xfrm>
              <a:custGeom>
                <a:avLst/>
                <a:gdLst>
                  <a:gd name="T0" fmla="*/ 5 w 2436"/>
                  <a:gd name="T1" fmla="*/ 1 h 370"/>
                  <a:gd name="T2" fmla="*/ 5 w 2436"/>
                  <a:gd name="T3" fmla="*/ 1 h 370"/>
                  <a:gd name="T4" fmla="*/ 0 w 2436"/>
                  <a:gd name="T5" fmla="*/ 1 h 370"/>
                  <a:gd name="T6" fmla="*/ 0 w 2436"/>
                  <a:gd name="T7" fmla="*/ 0 h 370"/>
                  <a:gd name="T8" fmla="*/ 5 w 2436"/>
                  <a:gd name="T9" fmla="*/ 1 h 370"/>
                  <a:gd name="T10" fmla="*/ 0 60000 65536"/>
                  <a:gd name="T11" fmla="*/ 0 60000 65536"/>
                  <a:gd name="T12" fmla="*/ 0 60000 65536"/>
                  <a:gd name="T13" fmla="*/ 0 60000 65536"/>
                  <a:gd name="T14" fmla="*/ 0 60000 65536"/>
                  <a:gd name="T15" fmla="*/ 0 w 2436"/>
                  <a:gd name="T16" fmla="*/ 0 h 370"/>
                  <a:gd name="T17" fmla="*/ 2436 w 2436"/>
                  <a:gd name="T18" fmla="*/ 370 h 370"/>
                </a:gdLst>
                <a:ahLst/>
                <a:cxnLst>
                  <a:cxn ang="T10">
                    <a:pos x="T0" y="T1"/>
                  </a:cxn>
                  <a:cxn ang="T11">
                    <a:pos x="T2" y="T3"/>
                  </a:cxn>
                  <a:cxn ang="T12">
                    <a:pos x="T4" y="T5"/>
                  </a:cxn>
                  <a:cxn ang="T13">
                    <a:pos x="T6" y="T7"/>
                  </a:cxn>
                  <a:cxn ang="T14">
                    <a:pos x="T8" y="T9"/>
                  </a:cxn>
                </a:cxnLst>
                <a:rect l="T15" t="T16" r="T17" b="T18"/>
                <a:pathLst>
                  <a:path w="2436" h="370">
                    <a:moveTo>
                      <a:pt x="2436" y="369"/>
                    </a:moveTo>
                    <a:lnTo>
                      <a:pt x="2436" y="370"/>
                    </a:lnTo>
                    <a:lnTo>
                      <a:pt x="0" y="2"/>
                    </a:lnTo>
                    <a:lnTo>
                      <a:pt x="0" y="0"/>
                    </a:lnTo>
                    <a:lnTo>
                      <a:pt x="2436" y="369"/>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85" name="Freeform 2434"/>
              <p:cNvSpPr>
                <a:spLocks/>
              </p:cNvSpPr>
              <p:nvPr/>
            </p:nvSpPr>
            <p:spPr bwMode="auto">
              <a:xfrm>
                <a:off x="2228" y="1416"/>
                <a:ext cx="1218" cy="186"/>
              </a:xfrm>
              <a:custGeom>
                <a:avLst/>
                <a:gdLst>
                  <a:gd name="T0" fmla="*/ 5 w 2436"/>
                  <a:gd name="T1" fmla="*/ 1 h 372"/>
                  <a:gd name="T2" fmla="*/ 5 w 2436"/>
                  <a:gd name="T3" fmla="*/ 1 h 372"/>
                  <a:gd name="T4" fmla="*/ 0 w 2436"/>
                  <a:gd name="T5" fmla="*/ 1 h 372"/>
                  <a:gd name="T6" fmla="*/ 0 w 2436"/>
                  <a:gd name="T7" fmla="*/ 0 h 372"/>
                  <a:gd name="T8" fmla="*/ 5 w 2436"/>
                  <a:gd name="T9" fmla="*/ 1 h 372"/>
                  <a:gd name="T10" fmla="*/ 0 60000 65536"/>
                  <a:gd name="T11" fmla="*/ 0 60000 65536"/>
                  <a:gd name="T12" fmla="*/ 0 60000 65536"/>
                  <a:gd name="T13" fmla="*/ 0 60000 65536"/>
                  <a:gd name="T14" fmla="*/ 0 60000 65536"/>
                  <a:gd name="T15" fmla="*/ 0 w 2436"/>
                  <a:gd name="T16" fmla="*/ 0 h 372"/>
                  <a:gd name="T17" fmla="*/ 2436 w 2436"/>
                  <a:gd name="T18" fmla="*/ 372 h 372"/>
                </a:gdLst>
                <a:ahLst/>
                <a:cxnLst>
                  <a:cxn ang="T10">
                    <a:pos x="T0" y="T1"/>
                  </a:cxn>
                  <a:cxn ang="T11">
                    <a:pos x="T2" y="T3"/>
                  </a:cxn>
                  <a:cxn ang="T12">
                    <a:pos x="T4" y="T5"/>
                  </a:cxn>
                  <a:cxn ang="T13">
                    <a:pos x="T6" y="T7"/>
                  </a:cxn>
                  <a:cxn ang="T14">
                    <a:pos x="T8" y="T9"/>
                  </a:cxn>
                </a:cxnLst>
                <a:rect l="T15" t="T16" r="T17" b="T18"/>
                <a:pathLst>
                  <a:path w="2436" h="372">
                    <a:moveTo>
                      <a:pt x="2436" y="368"/>
                    </a:moveTo>
                    <a:lnTo>
                      <a:pt x="2434" y="372"/>
                    </a:lnTo>
                    <a:lnTo>
                      <a:pt x="0" y="1"/>
                    </a:lnTo>
                    <a:lnTo>
                      <a:pt x="0" y="0"/>
                    </a:lnTo>
                    <a:lnTo>
                      <a:pt x="2436" y="368"/>
                    </a:lnTo>
                    <a:close/>
                  </a:path>
                </a:pathLst>
              </a:custGeom>
              <a:solidFill>
                <a:srgbClr val="E4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86" name="Freeform 2435"/>
              <p:cNvSpPr>
                <a:spLocks/>
              </p:cNvSpPr>
              <p:nvPr/>
            </p:nvSpPr>
            <p:spPr bwMode="auto">
              <a:xfrm>
                <a:off x="2227" y="1417"/>
                <a:ext cx="1218" cy="187"/>
              </a:xfrm>
              <a:custGeom>
                <a:avLst/>
                <a:gdLst>
                  <a:gd name="T0" fmla="*/ 5 w 2436"/>
                  <a:gd name="T1" fmla="*/ 1 h 374"/>
                  <a:gd name="T2" fmla="*/ 5 w 2436"/>
                  <a:gd name="T3" fmla="*/ 1 h 374"/>
                  <a:gd name="T4" fmla="*/ 0 w 2436"/>
                  <a:gd name="T5" fmla="*/ 1 h 374"/>
                  <a:gd name="T6" fmla="*/ 1 w 2436"/>
                  <a:gd name="T7" fmla="*/ 0 h 374"/>
                  <a:gd name="T8" fmla="*/ 5 w 2436"/>
                  <a:gd name="T9" fmla="*/ 1 h 374"/>
                  <a:gd name="T10" fmla="*/ 0 60000 65536"/>
                  <a:gd name="T11" fmla="*/ 0 60000 65536"/>
                  <a:gd name="T12" fmla="*/ 0 60000 65536"/>
                  <a:gd name="T13" fmla="*/ 0 60000 65536"/>
                  <a:gd name="T14" fmla="*/ 0 60000 65536"/>
                  <a:gd name="T15" fmla="*/ 0 w 2436"/>
                  <a:gd name="T16" fmla="*/ 0 h 374"/>
                  <a:gd name="T17" fmla="*/ 2436 w 2436"/>
                  <a:gd name="T18" fmla="*/ 374 h 374"/>
                </a:gdLst>
                <a:ahLst/>
                <a:cxnLst>
                  <a:cxn ang="T10">
                    <a:pos x="T0" y="T1"/>
                  </a:cxn>
                  <a:cxn ang="T11">
                    <a:pos x="T2" y="T3"/>
                  </a:cxn>
                  <a:cxn ang="T12">
                    <a:pos x="T4" y="T5"/>
                  </a:cxn>
                  <a:cxn ang="T13">
                    <a:pos x="T6" y="T7"/>
                  </a:cxn>
                  <a:cxn ang="T14">
                    <a:pos x="T8" y="T9"/>
                  </a:cxn>
                </a:cxnLst>
                <a:rect l="T15" t="T16" r="T17" b="T18"/>
                <a:pathLst>
                  <a:path w="2436" h="374">
                    <a:moveTo>
                      <a:pt x="2436" y="371"/>
                    </a:moveTo>
                    <a:lnTo>
                      <a:pt x="2436" y="374"/>
                    </a:lnTo>
                    <a:lnTo>
                      <a:pt x="0" y="4"/>
                    </a:lnTo>
                    <a:lnTo>
                      <a:pt x="2" y="0"/>
                    </a:lnTo>
                    <a:lnTo>
                      <a:pt x="2436" y="371"/>
                    </a:lnTo>
                    <a:close/>
                  </a:path>
                </a:pathLst>
              </a:custGeom>
              <a:solidFill>
                <a:srgbClr val="E5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87" name="Freeform 2436"/>
              <p:cNvSpPr>
                <a:spLocks/>
              </p:cNvSpPr>
              <p:nvPr/>
            </p:nvSpPr>
            <p:spPr bwMode="auto">
              <a:xfrm>
                <a:off x="2227" y="1419"/>
                <a:ext cx="1218" cy="187"/>
              </a:xfrm>
              <a:custGeom>
                <a:avLst/>
                <a:gdLst>
                  <a:gd name="T0" fmla="*/ 5 w 2436"/>
                  <a:gd name="T1" fmla="*/ 1 h 373"/>
                  <a:gd name="T2" fmla="*/ 5 w 2436"/>
                  <a:gd name="T3" fmla="*/ 1 h 373"/>
                  <a:gd name="T4" fmla="*/ 0 w 2436"/>
                  <a:gd name="T5" fmla="*/ 1 h 373"/>
                  <a:gd name="T6" fmla="*/ 0 w 2436"/>
                  <a:gd name="T7" fmla="*/ 0 h 373"/>
                  <a:gd name="T8" fmla="*/ 5 w 2436"/>
                  <a:gd name="T9" fmla="*/ 1 h 373"/>
                  <a:gd name="T10" fmla="*/ 0 60000 65536"/>
                  <a:gd name="T11" fmla="*/ 0 60000 65536"/>
                  <a:gd name="T12" fmla="*/ 0 60000 65536"/>
                  <a:gd name="T13" fmla="*/ 0 60000 65536"/>
                  <a:gd name="T14" fmla="*/ 0 60000 65536"/>
                  <a:gd name="T15" fmla="*/ 0 w 2436"/>
                  <a:gd name="T16" fmla="*/ 0 h 373"/>
                  <a:gd name="T17" fmla="*/ 2436 w 2436"/>
                  <a:gd name="T18" fmla="*/ 373 h 373"/>
                </a:gdLst>
                <a:ahLst/>
                <a:cxnLst>
                  <a:cxn ang="T10">
                    <a:pos x="T0" y="T1"/>
                  </a:cxn>
                  <a:cxn ang="T11">
                    <a:pos x="T2" y="T3"/>
                  </a:cxn>
                  <a:cxn ang="T12">
                    <a:pos x="T4" y="T5"/>
                  </a:cxn>
                  <a:cxn ang="T13">
                    <a:pos x="T6" y="T7"/>
                  </a:cxn>
                  <a:cxn ang="T14">
                    <a:pos x="T8" y="T9"/>
                  </a:cxn>
                </a:cxnLst>
                <a:rect l="T15" t="T16" r="T17" b="T18"/>
                <a:pathLst>
                  <a:path w="2436" h="373">
                    <a:moveTo>
                      <a:pt x="2436" y="370"/>
                    </a:moveTo>
                    <a:lnTo>
                      <a:pt x="2436" y="373"/>
                    </a:lnTo>
                    <a:lnTo>
                      <a:pt x="0" y="1"/>
                    </a:lnTo>
                    <a:lnTo>
                      <a:pt x="0" y="0"/>
                    </a:lnTo>
                    <a:lnTo>
                      <a:pt x="2436" y="370"/>
                    </a:lnTo>
                    <a:close/>
                  </a:path>
                </a:pathLst>
              </a:custGeom>
              <a:solidFill>
                <a:srgbClr val="E6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88" name="Freeform 2437"/>
              <p:cNvSpPr>
                <a:spLocks/>
              </p:cNvSpPr>
              <p:nvPr/>
            </p:nvSpPr>
            <p:spPr bwMode="auto">
              <a:xfrm>
                <a:off x="2227" y="1420"/>
                <a:ext cx="1218" cy="187"/>
              </a:xfrm>
              <a:custGeom>
                <a:avLst/>
                <a:gdLst>
                  <a:gd name="T0" fmla="*/ 5 w 2436"/>
                  <a:gd name="T1" fmla="*/ 0 h 376"/>
                  <a:gd name="T2" fmla="*/ 5 w 2436"/>
                  <a:gd name="T3" fmla="*/ 0 h 376"/>
                  <a:gd name="T4" fmla="*/ 0 w 2436"/>
                  <a:gd name="T5" fmla="*/ 0 h 376"/>
                  <a:gd name="T6" fmla="*/ 0 w 2436"/>
                  <a:gd name="T7" fmla="*/ 0 h 376"/>
                  <a:gd name="T8" fmla="*/ 5 w 2436"/>
                  <a:gd name="T9" fmla="*/ 0 h 376"/>
                  <a:gd name="T10" fmla="*/ 0 60000 65536"/>
                  <a:gd name="T11" fmla="*/ 0 60000 65536"/>
                  <a:gd name="T12" fmla="*/ 0 60000 65536"/>
                  <a:gd name="T13" fmla="*/ 0 60000 65536"/>
                  <a:gd name="T14" fmla="*/ 0 60000 65536"/>
                  <a:gd name="T15" fmla="*/ 0 w 2436"/>
                  <a:gd name="T16" fmla="*/ 0 h 376"/>
                  <a:gd name="T17" fmla="*/ 2436 w 2436"/>
                  <a:gd name="T18" fmla="*/ 376 h 376"/>
                </a:gdLst>
                <a:ahLst/>
                <a:cxnLst>
                  <a:cxn ang="T10">
                    <a:pos x="T0" y="T1"/>
                  </a:cxn>
                  <a:cxn ang="T11">
                    <a:pos x="T2" y="T3"/>
                  </a:cxn>
                  <a:cxn ang="T12">
                    <a:pos x="T4" y="T5"/>
                  </a:cxn>
                  <a:cxn ang="T13">
                    <a:pos x="T6" y="T7"/>
                  </a:cxn>
                  <a:cxn ang="T14">
                    <a:pos x="T8" y="T9"/>
                  </a:cxn>
                </a:cxnLst>
                <a:rect l="T15" t="T16" r="T17" b="T18"/>
                <a:pathLst>
                  <a:path w="2436" h="376">
                    <a:moveTo>
                      <a:pt x="2436" y="372"/>
                    </a:moveTo>
                    <a:lnTo>
                      <a:pt x="2435" y="376"/>
                    </a:lnTo>
                    <a:lnTo>
                      <a:pt x="0" y="2"/>
                    </a:lnTo>
                    <a:lnTo>
                      <a:pt x="0" y="0"/>
                    </a:lnTo>
                    <a:lnTo>
                      <a:pt x="2436" y="372"/>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89" name="Freeform 2438"/>
              <p:cNvSpPr>
                <a:spLocks/>
              </p:cNvSpPr>
              <p:nvPr/>
            </p:nvSpPr>
            <p:spPr bwMode="auto">
              <a:xfrm>
                <a:off x="2226" y="1420"/>
                <a:ext cx="1218" cy="198"/>
              </a:xfrm>
              <a:custGeom>
                <a:avLst/>
                <a:gdLst>
                  <a:gd name="T0" fmla="*/ 5 w 2436"/>
                  <a:gd name="T1" fmla="*/ 1 h 395"/>
                  <a:gd name="T2" fmla="*/ 5 w 2436"/>
                  <a:gd name="T3" fmla="*/ 1 h 395"/>
                  <a:gd name="T4" fmla="*/ 0 w 2436"/>
                  <a:gd name="T5" fmla="*/ 1 h 395"/>
                  <a:gd name="T6" fmla="*/ 1 w 2436"/>
                  <a:gd name="T7" fmla="*/ 0 h 395"/>
                  <a:gd name="T8" fmla="*/ 5 w 2436"/>
                  <a:gd name="T9" fmla="*/ 1 h 395"/>
                  <a:gd name="T10" fmla="*/ 0 60000 65536"/>
                  <a:gd name="T11" fmla="*/ 0 60000 65536"/>
                  <a:gd name="T12" fmla="*/ 0 60000 65536"/>
                  <a:gd name="T13" fmla="*/ 0 60000 65536"/>
                  <a:gd name="T14" fmla="*/ 0 60000 65536"/>
                  <a:gd name="T15" fmla="*/ 0 w 2436"/>
                  <a:gd name="T16" fmla="*/ 0 h 395"/>
                  <a:gd name="T17" fmla="*/ 2436 w 2436"/>
                  <a:gd name="T18" fmla="*/ 395 h 395"/>
                </a:gdLst>
                <a:ahLst/>
                <a:cxnLst>
                  <a:cxn ang="T10">
                    <a:pos x="T0" y="T1"/>
                  </a:cxn>
                  <a:cxn ang="T11">
                    <a:pos x="T2" y="T3"/>
                  </a:cxn>
                  <a:cxn ang="T12">
                    <a:pos x="T4" y="T5"/>
                  </a:cxn>
                  <a:cxn ang="T13">
                    <a:pos x="T6" y="T7"/>
                  </a:cxn>
                  <a:cxn ang="T14">
                    <a:pos x="T8" y="T9"/>
                  </a:cxn>
                </a:cxnLst>
                <a:rect l="T15" t="T16" r="T17" b="T18"/>
                <a:pathLst>
                  <a:path w="2436" h="395">
                    <a:moveTo>
                      <a:pt x="2436" y="374"/>
                    </a:moveTo>
                    <a:lnTo>
                      <a:pt x="2434" y="395"/>
                    </a:lnTo>
                    <a:lnTo>
                      <a:pt x="0" y="16"/>
                    </a:lnTo>
                    <a:lnTo>
                      <a:pt x="1" y="0"/>
                    </a:lnTo>
                    <a:lnTo>
                      <a:pt x="2436" y="374"/>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90" name="Freeform 2439"/>
              <p:cNvSpPr>
                <a:spLocks/>
              </p:cNvSpPr>
              <p:nvPr/>
            </p:nvSpPr>
            <p:spPr bwMode="auto">
              <a:xfrm>
                <a:off x="2226" y="1420"/>
                <a:ext cx="1218" cy="193"/>
              </a:xfrm>
              <a:custGeom>
                <a:avLst/>
                <a:gdLst>
                  <a:gd name="T0" fmla="*/ 5 w 2436"/>
                  <a:gd name="T1" fmla="*/ 1 h 385"/>
                  <a:gd name="T2" fmla="*/ 5 w 2436"/>
                  <a:gd name="T3" fmla="*/ 1 h 385"/>
                  <a:gd name="T4" fmla="*/ 0 w 2436"/>
                  <a:gd name="T5" fmla="*/ 1 h 385"/>
                  <a:gd name="T6" fmla="*/ 1 w 2436"/>
                  <a:gd name="T7" fmla="*/ 0 h 385"/>
                  <a:gd name="T8" fmla="*/ 5 w 2436"/>
                  <a:gd name="T9" fmla="*/ 1 h 385"/>
                  <a:gd name="T10" fmla="*/ 0 60000 65536"/>
                  <a:gd name="T11" fmla="*/ 0 60000 65536"/>
                  <a:gd name="T12" fmla="*/ 0 60000 65536"/>
                  <a:gd name="T13" fmla="*/ 0 60000 65536"/>
                  <a:gd name="T14" fmla="*/ 0 60000 65536"/>
                  <a:gd name="T15" fmla="*/ 0 w 2436"/>
                  <a:gd name="T16" fmla="*/ 0 h 385"/>
                  <a:gd name="T17" fmla="*/ 2436 w 2436"/>
                  <a:gd name="T18" fmla="*/ 385 h 385"/>
                </a:gdLst>
                <a:ahLst/>
                <a:cxnLst>
                  <a:cxn ang="T10">
                    <a:pos x="T0" y="T1"/>
                  </a:cxn>
                  <a:cxn ang="T11">
                    <a:pos x="T2" y="T3"/>
                  </a:cxn>
                  <a:cxn ang="T12">
                    <a:pos x="T4" y="T5"/>
                  </a:cxn>
                  <a:cxn ang="T13">
                    <a:pos x="T6" y="T7"/>
                  </a:cxn>
                  <a:cxn ang="T14">
                    <a:pos x="T8" y="T9"/>
                  </a:cxn>
                </a:cxnLst>
                <a:rect l="T15" t="T16" r="T17" b="T18"/>
                <a:pathLst>
                  <a:path w="2436" h="385">
                    <a:moveTo>
                      <a:pt x="2436" y="374"/>
                    </a:moveTo>
                    <a:lnTo>
                      <a:pt x="2436" y="385"/>
                    </a:lnTo>
                    <a:lnTo>
                      <a:pt x="0" y="8"/>
                    </a:lnTo>
                    <a:lnTo>
                      <a:pt x="1" y="0"/>
                    </a:lnTo>
                    <a:lnTo>
                      <a:pt x="2436" y="374"/>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91" name="Freeform 2440"/>
              <p:cNvSpPr>
                <a:spLocks/>
              </p:cNvSpPr>
              <p:nvPr/>
            </p:nvSpPr>
            <p:spPr bwMode="auto">
              <a:xfrm>
                <a:off x="2226" y="1425"/>
                <a:ext cx="1218" cy="193"/>
              </a:xfrm>
              <a:custGeom>
                <a:avLst/>
                <a:gdLst>
                  <a:gd name="T0" fmla="*/ 5 w 2436"/>
                  <a:gd name="T1" fmla="*/ 0 h 387"/>
                  <a:gd name="T2" fmla="*/ 5 w 2436"/>
                  <a:gd name="T3" fmla="*/ 0 h 387"/>
                  <a:gd name="T4" fmla="*/ 0 w 2436"/>
                  <a:gd name="T5" fmla="*/ 0 h 387"/>
                  <a:gd name="T6" fmla="*/ 0 w 2436"/>
                  <a:gd name="T7" fmla="*/ 0 h 387"/>
                  <a:gd name="T8" fmla="*/ 5 w 2436"/>
                  <a:gd name="T9" fmla="*/ 0 h 387"/>
                  <a:gd name="T10" fmla="*/ 0 60000 65536"/>
                  <a:gd name="T11" fmla="*/ 0 60000 65536"/>
                  <a:gd name="T12" fmla="*/ 0 60000 65536"/>
                  <a:gd name="T13" fmla="*/ 0 60000 65536"/>
                  <a:gd name="T14" fmla="*/ 0 60000 65536"/>
                  <a:gd name="T15" fmla="*/ 0 w 2436"/>
                  <a:gd name="T16" fmla="*/ 0 h 387"/>
                  <a:gd name="T17" fmla="*/ 2436 w 2436"/>
                  <a:gd name="T18" fmla="*/ 387 h 387"/>
                </a:gdLst>
                <a:ahLst/>
                <a:cxnLst>
                  <a:cxn ang="T10">
                    <a:pos x="T0" y="T1"/>
                  </a:cxn>
                  <a:cxn ang="T11">
                    <a:pos x="T2" y="T3"/>
                  </a:cxn>
                  <a:cxn ang="T12">
                    <a:pos x="T4" y="T5"/>
                  </a:cxn>
                  <a:cxn ang="T13">
                    <a:pos x="T6" y="T7"/>
                  </a:cxn>
                  <a:cxn ang="T14">
                    <a:pos x="T8" y="T9"/>
                  </a:cxn>
                </a:cxnLst>
                <a:rect l="T15" t="T16" r="T17" b="T18"/>
                <a:pathLst>
                  <a:path w="2436" h="387">
                    <a:moveTo>
                      <a:pt x="2436" y="377"/>
                    </a:moveTo>
                    <a:lnTo>
                      <a:pt x="2434" y="387"/>
                    </a:lnTo>
                    <a:lnTo>
                      <a:pt x="0" y="8"/>
                    </a:lnTo>
                    <a:lnTo>
                      <a:pt x="0" y="0"/>
                    </a:lnTo>
                    <a:lnTo>
                      <a:pt x="2436" y="377"/>
                    </a:lnTo>
                    <a:close/>
                  </a:path>
                </a:pathLst>
              </a:custGeom>
              <a:solidFill>
                <a:srgbClr val="EA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92" name="Freeform 2441"/>
              <p:cNvSpPr>
                <a:spLocks/>
              </p:cNvSpPr>
              <p:nvPr/>
            </p:nvSpPr>
            <p:spPr bwMode="auto">
              <a:xfrm>
                <a:off x="2226" y="1429"/>
                <a:ext cx="1217" cy="418"/>
              </a:xfrm>
              <a:custGeom>
                <a:avLst/>
                <a:gdLst>
                  <a:gd name="T0" fmla="*/ 5 w 2434"/>
                  <a:gd name="T1" fmla="*/ 1 h 836"/>
                  <a:gd name="T2" fmla="*/ 5 w 2434"/>
                  <a:gd name="T3" fmla="*/ 2 h 836"/>
                  <a:gd name="T4" fmla="*/ 0 w 2434"/>
                  <a:gd name="T5" fmla="*/ 1 h 836"/>
                  <a:gd name="T6" fmla="*/ 0 w 2434"/>
                  <a:gd name="T7" fmla="*/ 0 h 836"/>
                  <a:gd name="T8" fmla="*/ 5 w 2434"/>
                  <a:gd name="T9" fmla="*/ 1 h 836"/>
                  <a:gd name="T10" fmla="*/ 0 60000 65536"/>
                  <a:gd name="T11" fmla="*/ 0 60000 65536"/>
                  <a:gd name="T12" fmla="*/ 0 60000 65536"/>
                  <a:gd name="T13" fmla="*/ 0 60000 65536"/>
                  <a:gd name="T14" fmla="*/ 0 60000 65536"/>
                  <a:gd name="T15" fmla="*/ 0 w 2434"/>
                  <a:gd name="T16" fmla="*/ 0 h 836"/>
                  <a:gd name="T17" fmla="*/ 2434 w 2434"/>
                  <a:gd name="T18" fmla="*/ 836 h 836"/>
                </a:gdLst>
                <a:ahLst/>
                <a:cxnLst>
                  <a:cxn ang="T10">
                    <a:pos x="T0" y="T1"/>
                  </a:cxn>
                  <a:cxn ang="T11">
                    <a:pos x="T2" y="T3"/>
                  </a:cxn>
                  <a:cxn ang="T12">
                    <a:pos x="T4" y="T5"/>
                  </a:cxn>
                  <a:cxn ang="T13">
                    <a:pos x="T6" y="T7"/>
                  </a:cxn>
                  <a:cxn ang="T14">
                    <a:pos x="T8" y="T9"/>
                  </a:cxn>
                </a:cxnLst>
                <a:rect l="T15" t="T16" r="T17" b="T18"/>
                <a:pathLst>
                  <a:path w="2434" h="836">
                    <a:moveTo>
                      <a:pt x="2434" y="379"/>
                    </a:moveTo>
                    <a:lnTo>
                      <a:pt x="2434" y="836"/>
                    </a:lnTo>
                    <a:lnTo>
                      <a:pt x="0" y="339"/>
                    </a:lnTo>
                    <a:lnTo>
                      <a:pt x="0" y="0"/>
                    </a:lnTo>
                    <a:lnTo>
                      <a:pt x="2434" y="379"/>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93" name="Freeform 2442"/>
              <p:cNvSpPr>
                <a:spLocks/>
              </p:cNvSpPr>
              <p:nvPr/>
            </p:nvSpPr>
            <p:spPr bwMode="auto">
              <a:xfrm>
                <a:off x="2226" y="1598"/>
                <a:ext cx="1218" cy="260"/>
              </a:xfrm>
              <a:custGeom>
                <a:avLst/>
                <a:gdLst>
                  <a:gd name="T0" fmla="*/ 5 w 2436"/>
                  <a:gd name="T1" fmla="*/ 0 h 521"/>
                  <a:gd name="T2" fmla="*/ 5 w 2436"/>
                  <a:gd name="T3" fmla="*/ 1 h 521"/>
                  <a:gd name="T4" fmla="*/ 1 w 2436"/>
                  <a:gd name="T5" fmla="*/ 0 h 521"/>
                  <a:gd name="T6" fmla="*/ 0 w 2436"/>
                  <a:gd name="T7" fmla="*/ 0 h 521"/>
                  <a:gd name="T8" fmla="*/ 5 w 2436"/>
                  <a:gd name="T9" fmla="*/ 0 h 521"/>
                  <a:gd name="T10" fmla="*/ 0 60000 65536"/>
                  <a:gd name="T11" fmla="*/ 0 60000 65536"/>
                  <a:gd name="T12" fmla="*/ 0 60000 65536"/>
                  <a:gd name="T13" fmla="*/ 0 60000 65536"/>
                  <a:gd name="T14" fmla="*/ 0 60000 65536"/>
                  <a:gd name="T15" fmla="*/ 0 w 2436"/>
                  <a:gd name="T16" fmla="*/ 0 h 521"/>
                  <a:gd name="T17" fmla="*/ 2436 w 2436"/>
                  <a:gd name="T18" fmla="*/ 521 h 521"/>
                </a:gdLst>
                <a:ahLst/>
                <a:cxnLst>
                  <a:cxn ang="T10">
                    <a:pos x="T0" y="T1"/>
                  </a:cxn>
                  <a:cxn ang="T11">
                    <a:pos x="T2" y="T3"/>
                  </a:cxn>
                  <a:cxn ang="T12">
                    <a:pos x="T4" y="T5"/>
                  </a:cxn>
                  <a:cxn ang="T13">
                    <a:pos x="T6" y="T7"/>
                  </a:cxn>
                  <a:cxn ang="T14">
                    <a:pos x="T8" y="T9"/>
                  </a:cxn>
                </a:cxnLst>
                <a:rect l="T15" t="T16" r="T17" b="T18"/>
                <a:pathLst>
                  <a:path w="2436" h="521">
                    <a:moveTo>
                      <a:pt x="2434" y="497"/>
                    </a:moveTo>
                    <a:lnTo>
                      <a:pt x="2436" y="521"/>
                    </a:lnTo>
                    <a:lnTo>
                      <a:pt x="1" y="15"/>
                    </a:lnTo>
                    <a:lnTo>
                      <a:pt x="0" y="0"/>
                    </a:lnTo>
                    <a:lnTo>
                      <a:pt x="2434" y="497"/>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94" name="Freeform 2443"/>
              <p:cNvSpPr>
                <a:spLocks/>
              </p:cNvSpPr>
              <p:nvPr/>
            </p:nvSpPr>
            <p:spPr bwMode="auto">
              <a:xfrm>
                <a:off x="2226" y="1598"/>
                <a:ext cx="1218" cy="254"/>
              </a:xfrm>
              <a:custGeom>
                <a:avLst/>
                <a:gdLst>
                  <a:gd name="T0" fmla="*/ 5 w 2436"/>
                  <a:gd name="T1" fmla="*/ 0 h 509"/>
                  <a:gd name="T2" fmla="*/ 5 w 2436"/>
                  <a:gd name="T3" fmla="*/ 0 h 509"/>
                  <a:gd name="T4" fmla="*/ 0 w 2436"/>
                  <a:gd name="T5" fmla="*/ 0 h 509"/>
                  <a:gd name="T6" fmla="*/ 0 w 2436"/>
                  <a:gd name="T7" fmla="*/ 0 h 509"/>
                  <a:gd name="T8" fmla="*/ 5 w 2436"/>
                  <a:gd name="T9" fmla="*/ 0 h 509"/>
                  <a:gd name="T10" fmla="*/ 0 60000 65536"/>
                  <a:gd name="T11" fmla="*/ 0 60000 65536"/>
                  <a:gd name="T12" fmla="*/ 0 60000 65536"/>
                  <a:gd name="T13" fmla="*/ 0 60000 65536"/>
                  <a:gd name="T14" fmla="*/ 0 60000 65536"/>
                  <a:gd name="T15" fmla="*/ 0 w 2436"/>
                  <a:gd name="T16" fmla="*/ 0 h 509"/>
                  <a:gd name="T17" fmla="*/ 2436 w 2436"/>
                  <a:gd name="T18" fmla="*/ 509 h 509"/>
                </a:gdLst>
                <a:ahLst/>
                <a:cxnLst>
                  <a:cxn ang="T10">
                    <a:pos x="T0" y="T1"/>
                  </a:cxn>
                  <a:cxn ang="T11">
                    <a:pos x="T2" y="T3"/>
                  </a:cxn>
                  <a:cxn ang="T12">
                    <a:pos x="T4" y="T5"/>
                  </a:cxn>
                  <a:cxn ang="T13">
                    <a:pos x="T6" y="T7"/>
                  </a:cxn>
                  <a:cxn ang="T14">
                    <a:pos x="T8" y="T9"/>
                  </a:cxn>
                </a:cxnLst>
                <a:rect l="T15" t="T16" r="T17" b="T18"/>
                <a:pathLst>
                  <a:path w="2436" h="509">
                    <a:moveTo>
                      <a:pt x="2434" y="497"/>
                    </a:moveTo>
                    <a:lnTo>
                      <a:pt x="2436" y="509"/>
                    </a:lnTo>
                    <a:lnTo>
                      <a:pt x="0" y="7"/>
                    </a:lnTo>
                    <a:lnTo>
                      <a:pt x="0" y="0"/>
                    </a:lnTo>
                    <a:lnTo>
                      <a:pt x="2434" y="497"/>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95" name="Freeform 2444"/>
              <p:cNvSpPr>
                <a:spLocks/>
              </p:cNvSpPr>
              <p:nvPr/>
            </p:nvSpPr>
            <p:spPr bwMode="auto">
              <a:xfrm>
                <a:off x="2226" y="1602"/>
                <a:ext cx="1218" cy="256"/>
              </a:xfrm>
              <a:custGeom>
                <a:avLst/>
                <a:gdLst>
                  <a:gd name="T0" fmla="*/ 5 w 2436"/>
                  <a:gd name="T1" fmla="*/ 0 h 514"/>
                  <a:gd name="T2" fmla="*/ 5 w 2436"/>
                  <a:gd name="T3" fmla="*/ 1 h 514"/>
                  <a:gd name="T4" fmla="*/ 1 w 2436"/>
                  <a:gd name="T5" fmla="*/ 0 h 514"/>
                  <a:gd name="T6" fmla="*/ 0 w 2436"/>
                  <a:gd name="T7" fmla="*/ 0 h 514"/>
                  <a:gd name="T8" fmla="*/ 5 w 2436"/>
                  <a:gd name="T9" fmla="*/ 0 h 514"/>
                  <a:gd name="T10" fmla="*/ 0 60000 65536"/>
                  <a:gd name="T11" fmla="*/ 0 60000 65536"/>
                  <a:gd name="T12" fmla="*/ 0 60000 65536"/>
                  <a:gd name="T13" fmla="*/ 0 60000 65536"/>
                  <a:gd name="T14" fmla="*/ 0 60000 65536"/>
                  <a:gd name="T15" fmla="*/ 0 w 2436"/>
                  <a:gd name="T16" fmla="*/ 0 h 514"/>
                  <a:gd name="T17" fmla="*/ 2436 w 2436"/>
                  <a:gd name="T18" fmla="*/ 514 h 514"/>
                </a:gdLst>
                <a:ahLst/>
                <a:cxnLst>
                  <a:cxn ang="T10">
                    <a:pos x="T0" y="T1"/>
                  </a:cxn>
                  <a:cxn ang="T11">
                    <a:pos x="T2" y="T3"/>
                  </a:cxn>
                  <a:cxn ang="T12">
                    <a:pos x="T4" y="T5"/>
                  </a:cxn>
                  <a:cxn ang="T13">
                    <a:pos x="T6" y="T7"/>
                  </a:cxn>
                  <a:cxn ang="T14">
                    <a:pos x="T8" y="T9"/>
                  </a:cxn>
                </a:cxnLst>
                <a:rect l="T15" t="T16" r="T17" b="T18"/>
                <a:pathLst>
                  <a:path w="2436" h="514">
                    <a:moveTo>
                      <a:pt x="2436" y="502"/>
                    </a:moveTo>
                    <a:lnTo>
                      <a:pt x="2436" y="514"/>
                    </a:lnTo>
                    <a:lnTo>
                      <a:pt x="1" y="8"/>
                    </a:lnTo>
                    <a:lnTo>
                      <a:pt x="0" y="0"/>
                    </a:lnTo>
                    <a:lnTo>
                      <a:pt x="2436" y="502"/>
                    </a:lnTo>
                    <a:close/>
                  </a:path>
                </a:pathLst>
              </a:custGeom>
              <a:solidFill>
                <a:srgbClr val="EA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96" name="Freeform 2445"/>
              <p:cNvSpPr>
                <a:spLocks/>
              </p:cNvSpPr>
              <p:nvPr/>
            </p:nvSpPr>
            <p:spPr bwMode="auto">
              <a:xfrm>
                <a:off x="2227" y="1606"/>
                <a:ext cx="1219" cy="262"/>
              </a:xfrm>
              <a:custGeom>
                <a:avLst/>
                <a:gdLst>
                  <a:gd name="T0" fmla="*/ 4 w 2440"/>
                  <a:gd name="T1" fmla="*/ 0 h 525"/>
                  <a:gd name="T2" fmla="*/ 4 w 2440"/>
                  <a:gd name="T3" fmla="*/ 1 h 525"/>
                  <a:gd name="T4" fmla="*/ 0 w 2440"/>
                  <a:gd name="T5" fmla="*/ 0 h 525"/>
                  <a:gd name="T6" fmla="*/ 0 w 2440"/>
                  <a:gd name="T7" fmla="*/ 0 h 525"/>
                  <a:gd name="T8" fmla="*/ 4 w 2440"/>
                  <a:gd name="T9" fmla="*/ 0 h 525"/>
                  <a:gd name="T10" fmla="*/ 0 60000 65536"/>
                  <a:gd name="T11" fmla="*/ 0 60000 65536"/>
                  <a:gd name="T12" fmla="*/ 0 60000 65536"/>
                  <a:gd name="T13" fmla="*/ 0 60000 65536"/>
                  <a:gd name="T14" fmla="*/ 0 60000 65536"/>
                  <a:gd name="T15" fmla="*/ 0 w 2440"/>
                  <a:gd name="T16" fmla="*/ 0 h 525"/>
                  <a:gd name="T17" fmla="*/ 2440 w 2440"/>
                  <a:gd name="T18" fmla="*/ 525 h 525"/>
                </a:gdLst>
                <a:ahLst/>
                <a:cxnLst>
                  <a:cxn ang="T10">
                    <a:pos x="T0" y="T1"/>
                  </a:cxn>
                  <a:cxn ang="T11">
                    <a:pos x="T2" y="T3"/>
                  </a:cxn>
                  <a:cxn ang="T12">
                    <a:pos x="T4" y="T5"/>
                  </a:cxn>
                  <a:cxn ang="T13">
                    <a:pos x="T6" y="T7"/>
                  </a:cxn>
                  <a:cxn ang="T14">
                    <a:pos x="T8" y="T9"/>
                  </a:cxn>
                </a:cxnLst>
                <a:rect l="T15" t="T16" r="T17" b="T18"/>
                <a:pathLst>
                  <a:path w="2440" h="525">
                    <a:moveTo>
                      <a:pt x="2435" y="506"/>
                    </a:moveTo>
                    <a:lnTo>
                      <a:pt x="2440" y="525"/>
                    </a:lnTo>
                    <a:lnTo>
                      <a:pt x="4" y="15"/>
                    </a:lnTo>
                    <a:lnTo>
                      <a:pt x="0" y="0"/>
                    </a:lnTo>
                    <a:lnTo>
                      <a:pt x="2435" y="506"/>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97" name="Freeform 2446"/>
              <p:cNvSpPr>
                <a:spLocks/>
              </p:cNvSpPr>
              <p:nvPr/>
            </p:nvSpPr>
            <p:spPr bwMode="auto">
              <a:xfrm>
                <a:off x="2227" y="1606"/>
                <a:ext cx="1218" cy="253"/>
              </a:xfrm>
              <a:custGeom>
                <a:avLst/>
                <a:gdLst>
                  <a:gd name="T0" fmla="*/ 5 w 2436"/>
                  <a:gd name="T1" fmla="*/ 0 h 507"/>
                  <a:gd name="T2" fmla="*/ 5 w 2436"/>
                  <a:gd name="T3" fmla="*/ 0 h 507"/>
                  <a:gd name="T4" fmla="*/ 0 w 2436"/>
                  <a:gd name="T5" fmla="*/ 0 h 507"/>
                  <a:gd name="T6" fmla="*/ 0 w 2436"/>
                  <a:gd name="T7" fmla="*/ 0 h 507"/>
                  <a:gd name="T8" fmla="*/ 5 w 2436"/>
                  <a:gd name="T9" fmla="*/ 0 h 507"/>
                  <a:gd name="T10" fmla="*/ 0 60000 65536"/>
                  <a:gd name="T11" fmla="*/ 0 60000 65536"/>
                  <a:gd name="T12" fmla="*/ 0 60000 65536"/>
                  <a:gd name="T13" fmla="*/ 0 60000 65536"/>
                  <a:gd name="T14" fmla="*/ 0 60000 65536"/>
                  <a:gd name="T15" fmla="*/ 0 w 2436"/>
                  <a:gd name="T16" fmla="*/ 0 h 507"/>
                  <a:gd name="T17" fmla="*/ 2436 w 2436"/>
                  <a:gd name="T18" fmla="*/ 507 h 507"/>
                </a:gdLst>
                <a:ahLst/>
                <a:cxnLst>
                  <a:cxn ang="T10">
                    <a:pos x="T0" y="T1"/>
                  </a:cxn>
                  <a:cxn ang="T11">
                    <a:pos x="T2" y="T3"/>
                  </a:cxn>
                  <a:cxn ang="T12">
                    <a:pos x="T4" y="T5"/>
                  </a:cxn>
                  <a:cxn ang="T13">
                    <a:pos x="T6" y="T7"/>
                  </a:cxn>
                  <a:cxn ang="T14">
                    <a:pos x="T8" y="T9"/>
                  </a:cxn>
                </a:cxnLst>
                <a:rect l="T15" t="T16" r="T17" b="T18"/>
                <a:pathLst>
                  <a:path w="2436" h="507">
                    <a:moveTo>
                      <a:pt x="2435" y="506"/>
                    </a:moveTo>
                    <a:lnTo>
                      <a:pt x="2436" y="507"/>
                    </a:lnTo>
                    <a:lnTo>
                      <a:pt x="0" y="4"/>
                    </a:lnTo>
                    <a:lnTo>
                      <a:pt x="0" y="0"/>
                    </a:lnTo>
                    <a:lnTo>
                      <a:pt x="2435" y="506"/>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98" name="Freeform 2447"/>
              <p:cNvSpPr>
                <a:spLocks/>
              </p:cNvSpPr>
              <p:nvPr/>
            </p:nvSpPr>
            <p:spPr bwMode="auto">
              <a:xfrm>
                <a:off x="2227" y="1607"/>
                <a:ext cx="1218" cy="254"/>
              </a:xfrm>
              <a:custGeom>
                <a:avLst/>
                <a:gdLst>
                  <a:gd name="T0" fmla="*/ 5 w 2436"/>
                  <a:gd name="T1" fmla="*/ 1 h 507"/>
                  <a:gd name="T2" fmla="*/ 5 w 2436"/>
                  <a:gd name="T3" fmla="*/ 1 h 507"/>
                  <a:gd name="T4" fmla="*/ 0 w 2436"/>
                  <a:gd name="T5" fmla="*/ 1 h 507"/>
                  <a:gd name="T6" fmla="*/ 0 w 2436"/>
                  <a:gd name="T7" fmla="*/ 0 h 507"/>
                  <a:gd name="T8" fmla="*/ 5 w 2436"/>
                  <a:gd name="T9" fmla="*/ 1 h 507"/>
                  <a:gd name="T10" fmla="*/ 0 60000 65536"/>
                  <a:gd name="T11" fmla="*/ 0 60000 65536"/>
                  <a:gd name="T12" fmla="*/ 0 60000 65536"/>
                  <a:gd name="T13" fmla="*/ 0 60000 65536"/>
                  <a:gd name="T14" fmla="*/ 0 60000 65536"/>
                  <a:gd name="T15" fmla="*/ 0 w 2436"/>
                  <a:gd name="T16" fmla="*/ 0 h 507"/>
                  <a:gd name="T17" fmla="*/ 2436 w 2436"/>
                  <a:gd name="T18" fmla="*/ 507 h 507"/>
                </a:gdLst>
                <a:ahLst/>
                <a:cxnLst>
                  <a:cxn ang="T10">
                    <a:pos x="T0" y="T1"/>
                  </a:cxn>
                  <a:cxn ang="T11">
                    <a:pos x="T2" y="T3"/>
                  </a:cxn>
                  <a:cxn ang="T12">
                    <a:pos x="T4" y="T5"/>
                  </a:cxn>
                  <a:cxn ang="T13">
                    <a:pos x="T6" y="T7"/>
                  </a:cxn>
                  <a:cxn ang="T14">
                    <a:pos x="T8" y="T9"/>
                  </a:cxn>
                </a:cxnLst>
                <a:rect l="T15" t="T16" r="T17" b="T18"/>
                <a:pathLst>
                  <a:path w="2436" h="507">
                    <a:moveTo>
                      <a:pt x="2436" y="503"/>
                    </a:moveTo>
                    <a:lnTo>
                      <a:pt x="2436" y="507"/>
                    </a:lnTo>
                    <a:lnTo>
                      <a:pt x="0" y="1"/>
                    </a:lnTo>
                    <a:lnTo>
                      <a:pt x="0" y="0"/>
                    </a:lnTo>
                    <a:lnTo>
                      <a:pt x="2436" y="503"/>
                    </a:lnTo>
                    <a:close/>
                  </a:path>
                </a:pathLst>
              </a:custGeom>
              <a:solidFill>
                <a:srgbClr val="E8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99" name="Freeform 2448"/>
              <p:cNvSpPr>
                <a:spLocks/>
              </p:cNvSpPr>
              <p:nvPr/>
            </p:nvSpPr>
            <p:spPr bwMode="auto">
              <a:xfrm>
                <a:off x="2227" y="1608"/>
                <a:ext cx="1218" cy="254"/>
              </a:xfrm>
              <a:custGeom>
                <a:avLst/>
                <a:gdLst>
                  <a:gd name="T0" fmla="*/ 5 w 2436"/>
                  <a:gd name="T1" fmla="*/ 0 h 509"/>
                  <a:gd name="T2" fmla="*/ 5 w 2436"/>
                  <a:gd name="T3" fmla="*/ 0 h 509"/>
                  <a:gd name="T4" fmla="*/ 1 w 2436"/>
                  <a:gd name="T5" fmla="*/ 0 h 509"/>
                  <a:gd name="T6" fmla="*/ 0 w 2436"/>
                  <a:gd name="T7" fmla="*/ 0 h 509"/>
                  <a:gd name="T8" fmla="*/ 5 w 2436"/>
                  <a:gd name="T9" fmla="*/ 0 h 509"/>
                  <a:gd name="T10" fmla="*/ 0 60000 65536"/>
                  <a:gd name="T11" fmla="*/ 0 60000 65536"/>
                  <a:gd name="T12" fmla="*/ 0 60000 65536"/>
                  <a:gd name="T13" fmla="*/ 0 60000 65536"/>
                  <a:gd name="T14" fmla="*/ 0 60000 65536"/>
                  <a:gd name="T15" fmla="*/ 0 w 2436"/>
                  <a:gd name="T16" fmla="*/ 0 h 509"/>
                  <a:gd name="T17" fmla="*/ 2436 w 2436"/>
                  <a:gd name="T18" fmla="*/ 509 h 509"/>
                </a:gdLst>
                <a:ahLst/>
                <a:cxnLst>
                  <a:cxn ang="T10">
                    <a:pos x="T0" y="T1"/>
                  </a:cxn>
                  <a:cxn ang="T11">
                    <a:pos x="T2" y="T3"/>
                  </a:cxn>
                  <a:cxn ang="T12">
                    <a:pos x="T4" y="T5"/>
                  </a:cxn>
                  <a:cxn ang="T13">
                    <a:pos x="T6" y="T7"/>
                  </a:cxn>
                  <a:cxn ang="T14">
                    <a:pos x="T8" y="T9"/>
                  </a:cxn>
                </a:cxnLst>
                <a:rect l="T15" t="T16" r="T17" b="T18"/>
                <a:pathLst>
                  <a:path w="2436" h="509">
                    <a:moveTo>
                      <a:pt x="2436" y="506"/>
                    </a:moveTo>
                    <a:lnTo>
                      <a:pt x="2436" y="509"/>
                    </a:lnTo>
                    <a:lnTo>
                      <a:pt x="2" y="2"/>
                    </a:lnTo>
                    <a:lnTo>
                      <a:pt x="0" y="0"/>
                    </a:lnTo>
                    <a:lnTo>
                      <a:pt x="2436" y="506"/>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00" name="Freeform 2449"/>
              <p:cNvSpPr>
                <a:spLocks/>
              </p:cNvSpPr>
              <p:nvPr/>
            </p:nvSpPr>
            <p:spPr bwMode="auto">
              <a:xfrm>
                <a:off x="2228" y="1609"/>
                <a:ext cx="1218" cy="254"/>
              </a:xfrm>
              <a:custGeom>
                <a:avLst/>
                <a:gdLst>
                  <a:gd name="T0" fmla="*/ 5 w 2436"/>
                  <a:gd name="T1" fmla="*/ 1 h 508"/>
                  <a:gd name="T2" fmla="*/ 5 w 2436"/>
                  <a:gd name="T3" fmla="*/ 1 h 508"/>
                  <a:gd name="T4" fmla="*/ 0 w 2436"/>
                  <a:gd name="T5" fmla="*/ 1 h 508"/>
                  <a:gd name="T6" fmla="*/ 0 w 2436"/>
                  <a:gd name="T7" fmla="*/ 0 h 508"/>
                  <a:gd name="T8" fmla="*/ 5 w 2436"/>
                  <a:gd name="T9" fmla="*/ 1 h 508"/>
                  <a:gd name="T10" fmla="*/ 0 60000 65536"/>
                  <a:gd name="T11" fmla="*/ 0 60000 65536"/>
                  <a:gd name="T12" fmla="*/ 0 60000 65536"/>
                  <a:gd name="T13" fmla="*/ 0 60000 65536"/>
                  <a:gd name="T14" fmla="*/ 0 60000 65536"/>
                  <a:gd name="T15" fmla="*/ 0 w 2436"/>
                  <a:gd name="T16" fmla="*/ 0 h 508"/>
                  <a:gd name="T17" fmla="*/ 2436 w 2436"/>
                  <a:gd name="T18" fmla="*/ 508 h 508"/>
                </a:gdLst>
                <a:ahLst/>
                <a:cxnLst>
                  <a:cxn ang="T10">
                    <a:pos x="T0" y="T1"/>
                  </a:cxn>
                  <a:cxn ang="T11">
                    <a:pos x="T2" y="T3"/>
                  </a:cxn>
                  <a:cxn ang="T12">
                    <a:pos x="T4" y="T5"/>
                  </a:cxn>
                  <a:cxn ang="T13">
                    <a:pos x="T6" y="T7"/>
                  </a:cxn>
                  <a:cxn ang="T14">
                    <a:pos x="T8" y="T9"/>
                  </a:cxn>
                </a:cxnLst>
                <a:rect l="T15" t="T16" r="T17" b="T18"/>
                <a:pathLst>
                  <a:path w="2436" h="508">
                    <a:moveTo>
                      <a:pt x="2434" y="507"/>
                    </a:moveTo>
                    <a:lnTo>
                      <a:pt x="2436" y="508"/>
                    </a:lnTo>
                    <a:lnTo>
                      <a:pt x="0" y="2"/>
                    </a:lnTo>
                    <a:lnTo>
                      <a:pt x="0" y="0"/>
                    </a:lnTo>
                    <a:lnTo>
                      <a:pt x="2434" y="507"/>
                    </a:lnTo>
                    <a:close/>
                  </a:path>
                </a:pathLst>
              </a:custGeom>
              <a:solidFill>
                <a:srgbClr val="E6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01" name="Freeform 2450"/>
              <p:cNvSpPr>
                <a:spLocks/>
              </p:cNvSpPr>
              <p:nvPr/>
            </p:nvSpPr>
            <p:spPr bwMode="auto">
              <a:xfrm>
                <a:off x="2228" y="1610"/>
                <a:ext cx="1218" cy="255"/>
              </a:xfrm>
              <a:custGeom>
                <a:avLst/>
                <a:gdLst>
                  <a:gd name="T0" fmla="*/ 5 w 2436"/>
                  <a:gd name="T1" fmla="*/ 1 h 510"/>
                  <a:gd name="T2" fmla="*/ 5 w 2436"/>
                  <a:gd name="T3" fmla="*/ 1 h 510"/>
                  <a:gd name="T4" fmla="*/ 0 w 2436"/>
                  <a:gd name="T5" fmla="*/ 1 h 510"/>
                  <a:gd name="T6" fmla="*/ 0 w 2436"/>
                  <a:gd name="T7" fmla="*/ 0 h 510"/>
                  <a:gd name="T8" fmla="*/ 5 w 2436"/>
                  <a:gd name="T9" fmla="*/ 1 h 510"/>
                  <a:gd name="T10" fmla="*/ 0 60000 65536"/>
                  <a:gd name="T11" fmla="*/ 0 60000 65536"/>
                  <a:gd name="T12" fmla="*/ 0 60000 65536"/>
                  <a:gd name="T13" fmla="*/ 0 60000 65536"/>
                  <a:gd name="T14" fmla="*/ 0 60000 65536"/>
                  <a:gd name="T15" fmla="*/ 0 w 2436"/>
                  <a:gd name="T16" fmla="*/ 0 h 510"/>
                  <a:gd name="T17" fmla="*/ 2436 w 2436"/>
                  <a:gd name="T18" fmla="*/ 510 h 510"/>
                </a:gdLst>
                <a:ahLst/>
                <a:cxnLst>
                  <a:cxn ang="T10">
                    <a:pos x="T0" y="T1"/>
                  </a:cxn>
                  <a:cxn ang="T11">
                    <a:pos x="T2" y="T3"/>
                  </a:cxn>
                  <a:cxn ang="T12">
                    <a:pos x="T4" y="T5"/>
                  </a:cxn>
                  <a:cxn ang="T13">
                    <a:pos x="T6" y="T7"/>
                  </a:cxn>
                  <a:cxn ang="T14">
                    <a:pos x="T8" y="T9"/>
                  </a:cxn>
                </a:cxnLst>
                <a:rect l="T15" t="T16" r="T17" b="T18"/>
                <a:pathLst>
                  <a:path w="2436" h="510">
                    <a:moveTo>
                      <a:pt x="2436" y="506"/>
                    </a:moveTo>
                    <a:lnTo>
                      <a:pt x="2436" y="510"/>
                    </a:lnTo>
                    <a:lnTo>
                      <a:pt x="0" y="3"/>
                    </a:lnTo>
                    <a:lnTo>
                      <a:pt x="0" y="0"/>
                    </a:lnTo>
                    <a:lnTo>
                      <a:pt x="2436" y="506"/>
                    </a:lnTo>
                    <a:close/>
                  </a:path>
                </a:pathLst>
              </a:custGeom>
              <a:solidFill>
                <a:srgbClr val="E5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02" name="Freeform 2451"/>
              <p:cNvSpPr>
                <a:spLocks/>
              </p:cNvSpPr>
              <p:nvPr/>
            </p:nvSpPr>
            <p:spPr bwMode="auto">
              <a:xfrm>
                <a:off x="2228" y="1612"/>
                <a:ext cx="1218" cy="255"/>
              </a:xfrm>
              <a:custGeom>
                <a:avLst/>
                <a:gdLst>
                  <a:gd name="T0" fmla="*/ 4 w 2438"/>
                  <a:gd name="T1" fmla="*/ 1 h 510"/>
                  <a:gd name="T2" fmla="*/ 4 w 2438"/>
                  <a:gd name="T3" fmla="*/ 1 h 510"/>
                  <a:gd name="T4" fmla="*/ 0 w 2438"/>
                  <a:gd name="T5" fmla="*/ 1 h 510"/>
                  <a:gd name="T6" fmla="*/ 0 w 2438"/>
                  <a:gd name="T7" fmla="*/ 0 h 510"/>
                  <a:gd name="T8" fmla="*/ 4 w 2438"/>
                  <a:gd name="T9" fmla="*/ 1 h 510"/>
                  <a:gd name="T10" fmla="*/ 0 60000 65536"/>
                  <a:gd name="T11" fmla="*/ 0 60000 65536"/>
                  <a:gd name="T12" fmla="*/ 0 60000 65536"/>
                  <a:gd name="T13" fmla="*/ 0 60000 65536"/>
                  <a:gd name="T14" fmla="*/ 0 60000 65536"/>
                  <a:gd name="T15" fmla="*/ 0 w 2438"/>
                  <a:gd name="T16" fmla="*/ 0 h 510"/>
                  <a:gd name="T17" fmla="*/ 2438 w 2438"/>
                  <a:gd name="T18" fmla="*/ 510 h 510"/>
                </a:gdLst>
                <a:ahLst/>
                <a:cxnLst>
                  <a:cxn ang="T10">
                    <a:pos x="T0" y="T1"/>
                  </a:cxn>
                  <a:cxn ang="T11">
                    <a:pos x="T2" y="T3"/>
                  </a:cxn>
                  <a:cxn ang="T12">
                    <a:pos x="T4" y="T5"/>
                  </a:cxn>
                  <a:cxn ang="T13">
                    <a:pos x="T6" y="T7"/>
                  </a:cxn>
                  <a:cxn ang="T14">
                    <a:pos x="T8" y="T9"/>
                  </a:cxn>
                </a:cxnLst>
                <a:rect l="T15" t="T16" r="T17" b="T18"/>
                <a:pathLst>
                  <a:path w="2438" h="510">
                    <a:moveTo>
                      <a:pt x="2436" y="507"/>
                    </a:moveTo>
                    <a:lnTo>
                      <a:pt x="2438" y="510"/>
                    </a:lnTo>
                    <a:lnTo>
                      <a:pt x="2" y="2"/>
                    </a:lnTo>
                    <a:lnTo>
                      <a:pt x="0" y="0"/>
                    </a:lnTo>
                    <a:lnTo>
                      <a:pt x="2436" y="507"/>
                    </a:lnTo>
                    <a:close/>
                  </a:path>
                </a:pathLst>
              </a:custGeom>
              <a:solidFill>
                <a:srgbClr val="E4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03" name="Freeform 2452"/>
              <p:cNvSpPr>
                <a:spLocks/>
              </p:cNvSpPr>
              <p:nvPr/>
            </p:nvSpPr>
            <p:spPr bwMode="auto">
              <a:xfrm>
                <a:off x="2228" y="1612"/>
                <a:ext cx="1218" cy="256"/>
              </a:xfrm>
              <a:custGeom>
                <a:avLst/>
                <a:gdLst>
                  <a:gd name="T0" fmla="*/ 5 w 2436"/>
                  <a:gd name="T1" fmla="*/ 1 h 511"/>
                  <a:gd name="T2" fmla="*/ 5 w 2436"/>
                  <a:gd name="T3" fmla="*/ 1 h 511"/>
                  <a:gd name="T4" fmla="*/ 0 w 2436"/>
                  <a:gd name="T5" fmla="*/ 1 h 511"/>
                  <a:gd name="T6" fmla="*/ 0 w 2436"/>
                  <a:gd name="T7" fmla="*/ 0 h 511"/>
                  <a:gd name="T8" fmla="*/ 5 w 2436"/>
                  <a:gd name="T9" fmla="*/ 1 h 511"/>
                  <a:gd name="T10" fmla="*/ 0 60000 65536"/>
                  <a:gd name="T11" fmla="*/ 0 60000 65536"/>
                  <a:gd name="T12" fmla="*/ 0 60000 65536"/>
                  <a:gd name="T13" fmla="*/ 0 60000 65536"/>
                  <a:gd name="T14" fmla="*/ 0 60000 65536"/>
                  <a:gd name="T15" fmla="*/ 0 w 2436"/>
                  <a:gd name="T16" fmla="*/ 0 h 511"/>
                  <a:gd name="T17" fmla="*/ 2436 w 2436"/>
                  <a:gd name="T18" fmla="*/ 511 h 511"/>
                </a:gdLst>
                <a:ahLst/>
                <a:cxnLst>
                  <a:cxn ang="T10">
                    <a:pos x="T0" y="T1"/>
                  </a:cxn>
                  <a:cxn ang="T11">
                    <a:pos x="T2" y="T3"/>
                  </a:cxn>
                  <a:cxn ang="T12">
                    <a:pos x="T4" y="T5"/>
                  </a:cxn>
                  <a:cxn ang="T13">
                    <a:pos x="T6" y="T7"/>
                  </a:cxn>
                  <a:cxn ang="T14">
                    <a:pos x="T8" y="T9"/>
                  </a:cxn>
                </a:cxnLst>
                <a:rect l="T15" t="T16" r="T17" b="T18"/>
                <a:pathLst>
                  <a:path w="2436" h="511">
                    <a:moveTo>
                      <a:pt x="2436" y="508"/>
                    </a:moveTo>
                    <a:lnTo>
                      <a:pt x="2436" y="511"/>
                    </a:lnTo>
                    <a:lnTo>
                      <a:pt x="0" y="1"/>
                    </a:lnTo>
                    <a:lnTo>
                      <a:pt x="0" y="0"/>
                    </a:lnTo>
                    <a:lnTo>
                      <a:pt x="2436" y="508"/>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04" name="Freeform 2453"/>
              <p:cNvSpPr>
                <a:spLocks/>
              </p:cNvSpPr>
              <p:nvPr/>
            </p:nvSpPr>
            <p:spPr bwMode="auto">
              <a:xfrm>
                <a:off x="2228" y="1613"/>
                <a:ext cx="1222" cy="264"/>
              </a:xfrm>
              <a:custGeom>
                <a:avLst/>
                <a:gdLst>
                  <a:gd name="T0" fmla="*/ 5 w 2442"/>
                  <a:gd name="T1" fmla="*/ 1 h 527"/>
                  <a:gd name="T2" fmla="*/ 5 w 2442"/>
                  <a:gd name="T3" fmla="*/ 2 h 527"/>
                  <a:gd name="T4" fmla="*/ 1 w 2442"/>
                  <a:gd name="T5" fmla="*/ 1 h 527"/>
                  <a:gd name="T6" fmla="*/ 0 w 2442"/>
                  <a:gd name="T7" fmla="*/ 0 h 527"/>
                  <a:gd name="T8" fmla="*/ 5 w 2442"/>
                  <a:gd name="T9" fmla="*/ 1 h 527"/>
                  <a:gd name="T10" fmla="*/ 0 60000 65536"/>
                  <a:gd name="T11" fmla="*/ 0 60000 65536"/>
                  <a:gd name="T12" fmla="*/ 0 60000 65536"/>
                  <a:gd name="T13" fmla="*/ 0 60000 65536"/>
                  <a:gd name="T14" fmla="*/ 0 60000 65536"/>
                  <a:gd name="T15" fmla="*/ 0 w 2442"/>
                  <a:gd name="T16" fmla="*/ 0 h 527"/>
                  <a:gd name="T17" fmla="*/ 2442 w 2442"/>
                  <a:gd name="T18" fmla="*/ 527 h 527"/>
                </a:gdLst>
                <a:ahLst/>
                <a:cxnLst>
                  <a:cxn ang="T10">
                    <a:pos x="T0" y="T1"/>
                  </a:cxn>
                  <a:cxn ang="T11">
                    <a:pos x="T2" y="T3"/>
                  </a:cxn>
                  <a:cxn ang="T12">
                    <a:pos x="T4" y="T5"/>
                  </a:cxn>
                  <a:cxn ang="T13">
                    <a:pos x="T6" y="T7"/>
                  </a:cxn>
                  <a:cxn ang="T14">
                    <a:pos x="T8" y="T9"/>
                  </a:cxn>
                </a:cxnLst>
                <a:rect l="T15" t="T16" r="T17" b="T18"/>
                <a:pathLst>
                  <a:path w="2442" h="527">
                    <a:moveTo>
                      <a:pt x="2436" y="510"/>
                    </a:moveTo>
                    <a:lnTo>
                      <a:pt x="2442" y="527"/>
                    </a:lnTo>
                    <a:lnTo>
                      <a:pt x="6" y="14"/>
                    </a:lnTo>
                    <a:lnTo>
                      <a:pt x="0" y="0"/>
                    </a:lnTo>
                    <a:lnTo>
                      <a:pt x="2436" y="510"/>
                    </a:lnTo>
                    <a:close/>
                  </a:path>
                </a:pathLst>
              </a:custGeom>
              <a:solidFill>
                <a:srgbClr val="E2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05" name="Freeform 2454"/>
              <p:cNvSpPr>
                <a:spLocks/>
              </p:cNvSpPr>
              <p:nvPr/>
            </p:nvSpPr>
            <p:spPr bwMode="auto">
              <a:xfrm>
                <a:off x="2228" y="1613"/>
                <a:ext cx="1219" cy="256"/>
              </a:xfrm>
              <a:custGeom>
                <a:avLst/>
                <a:gdLst>
                  <a:gd name="T0" fmla="*/ 5 w 2437"/>
                  <a:gd name="T1" fmla="*/ 1 h 512"/>
                  <a:gd name="T2" fmla="*/ 5 w 2437"/>
                  <a:gd name="T3" fmla="*/ 1 h 512"/>
                  <a:gd name="T4" fmla="*/ 1 w 2437"/>
                  <a:gd name="T5" fmla="*/ 1 h 512"/>
                  <a:gd name="T6" fmla="*/ 0 w 2437"/>
                  <a:gd name="T7" fmla="*/ 0 h 512"/>
                  <a:gd name="T8" fmla="*/ 5 w 2437"/>
                  <a:gd name="T9" fmla="*/ 1 h 512"/>
                  <a:gd name="T10" fmla="*/ 0 60000 65536"/>
                  <a:gd name="T11" fmla="*/ 0 60000 65536"/>
                  <a:gd name="T12" fmla="*/ 0 60000 65536"/>
                  <a:gd name="T13" fmla="*/ 0 60000 65536"/>
                  <a:gd name="T14" fmla="*/ 0 60000 65536"/>
                  <a:gd name="T15" fmla="*/ 0 w 2437"/>
                  <a:gd name="T16" fmla="*/ 0 h 512"/>
                  <a:gd name="T17" fmla="*/ 2437 w 2437"/>
                  <a:gd name="T18" fmla="*/ 512 h 512"/>
                </a:gdLst>
                <a:ahLst/>
                <a:cxnLst>
                  <a:cxn ang="T10">
                    <a:pos x="T0" y="T1"/>
                  </a:cxn>
                  <a:cxn ang="T11">
                    <a:pos x="T2" y="T3"/>
                  </a:cxn>
                  <a:cxn ang="T12">
                    <a:pos x="T4" y="T5"/>
                  </a:cxn>
                  <a:cxn ang="T13">
                    <a:pos x="T6" y="T7"/>
                  </a:cxn>
                  <a:cxn ang="T14">
                    <a:pos x="T8" y="T9"/>
                  </a:cxn>
                </a:cxnLst>
                <a:rect l="T15" t="T16" r="T17" b="T18"/>
                <a:pathLst>
                  <a:path w="2437" h="512">
                    <a:moveTo>
                      <a:pt x="2436" y="510"/>
                    </a:moveTo>
                    <a:lnTo>
                      <a:pt x="2437" y="512"/>
                    </a:lnTo>
                    <a:lnTo>
                      <a:pt x="1" y="4"/>
                    </a:lnTo>
                    <a:lnTo>
                      <a:pt x="0" y="0"/>
                    </a:lnTo>
                    <a:lnTo>
                      <a:pt x="2436" y="510"/>
                    </a:lnTo>
                    <a:close/>
                  </a:path>
                </a:pathLst>
              </a:custGeom>
              <a:solidFill>
                <a:srgbClr val="E2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06" name="Freeform 2455"/>
              <p:cNvSpPr>
                <a:spLocks/>
              </p:cNvSpPr>
              <p:nvPr/>
            </p:nvSpPr>
            <p:spPr bwMode="auto">
              <a:xfrm>
                <a:off x="2229" y="1615"/>
                <a:ext cx="1218" cy="256"/>
              </a:xfrm>
              <a:custGeom>
                <a:avLst/>
                <a:gdLst>
                  <a:gd name="T0" fmla="*/ 5 w 2436"/>
                  <a:gd name="T1" fmla="*/ 1 h 511"/>
                  <a:gd name="T2" fmla="*/ 5 w 2436"/>
                  <a:gd name="T3" fmla="*/ 1 h 511"/>
                  <a:gd name="T4" fmla="*/ 0 w 2436"/>
                  <a:gd name="T5" fmla="*/ 1 h 511"/>
                  <a:gd name="T6" fmla="*/ 0 w 2436"/>
                  <a:gd name="T7" fmla="*/ 0 h 511"/>
                  <a:gd name="T8" fmla="*/ 5 w 2436"/>
                  <a:gd name="T9" fmla="*/ 1 h 511"/>
                  <a:gd name="T10" fmla="*/ 0 60000 65536"/>
                  <a:gd name="T11" fmla="*/ 0 60000 65536"/>
                  <a:gd name="T12" fmla="*/ 0 60000 65536"/>
                  <a:gd name="T13" fmla="*/ 0 60000 65536"/>
                  <a:gd name="T14" fmla="*/ 0 60000 65536"/>
                  <a:gd name="T15" fmla="*/ 0 w 2436"/>
                  <a:gd name="T16" fmla="*/ 0 h 511"/>
                  <a:gd name="T17" fmla="*/ 2436 w 2436"/>
                  <a:gd name="T18" fmla="*/ 511 h 511"/>
                </a:gdLst>
                <a:ahLst/>
                <a:cxnLst>
                  <a:cxn ang="T10">
                    <a:pos x="T0" y="T1"/>
                  </a:cxn>
                  <a:cxn ang="T11">
                    <a:pos x="T2" y="T3"/>
                  </a:cxn>
                  <a:cxn ang="T12">
                    <a:pos x="T4" y="T5"/>
                  </a:cxn>
                  <a:cxn ang="T13">
                    <a:pos x="T6" y="T7"/>
                  </a:cxn>
                  <a:cxn ang="T14">
                    <a:pos x="T8" y="T9"/>
                  </a:cxn>
                </a:cxnLst>
                <a:rect l="T15" t="T16" r="T17" b="T18"/>
                <a:pathLst>
                  <a:path w="2436" h="511">
                    <a:moveTo>
                      <a:pt x="2436" y="508"/>
                    </a:moveTo>
                    <a:lnTo>
                      <a:pt x="2436" y="511"/>
                    </a:lnTo>
                    <a:lnTo>
                      <a:pt x="0" y="1"/>
                    </a:lnTo>
                    <a:lnTo>
                      <a:pt x="0" y="0"/>
                    </a:lnTo>
                    <a:lnTo>
                      <a:pt x="2436" y="508"/>
                    </a:lnTo>
                    <a:close/>
                  </a:path>
                </a:pathLst>
              </a:custGeom>
              <a:solidFill>
                <a:srgbClr val="E0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07" name="Freeform 2456"/>
              <p:cNvSpPr>
                <a:spLocks/>
              </p:cNvSpPr>
              <p:nvPr/>
            </p:nvSpPr>
            <p:spPr bwMode="auto">
              <a:xfrm>
                <a:off x="2229" y="1616"/>
                <a:ext cx="1219" cy="256"/>
              </a:xfrm>
              <a:custGeom>
                <a:avLst/>
                <a:gdLst>
                  <a:gd name="T0" fmla="*/ 5 w 2438"/>
                  <a:gd name="T1" fmla="*/ 0 h 514"/>
                  <a:gd name="T2" fmla="*/ 5 w 2438"/>
                  <a:gd name="T3" fmla="*/ 1 h 514"/>
                  <a:gd name="T4" fmla="*/ 1 w 2438"/>
                  <a:gd name="T5" fmla="*/ 0 h 514"/>
                  <a:gd name="T6" fmla="*/ 0 w 2438"/>
                  <a:gd name="T7" fmla="*/ 0 h 514"/>
                  <a:gd name="T8" fmla="*/ 5 w 2438"/>
                  <a:gd name="T9" fmla="*/ 0 h 514"/>
                  <a:gd name="T10" fmla="*/ 0 60000 65536"/>
                  <a:gd name="T11" fmla="*/ 0 60000 65536"/>
                  <a:gd name="T12" fmla="*/ 0 60000 65536"/>
                  <a:gd name="T13" fmla="*/ 0 60000 65536"/>
                  <a:gd name="T14" fmla="*/ 0 60000 65536"/>
                  <a:gd name="T15" fmla="*/ 0 w 2438"/>
                  <a:gd name="T16" fmla="*/ 0 h 514"/>
                  <a:gd name="T17" fmla="*/ 2438 w 2438"/>
                  <a:gd name="T18" fmla="*/ 514 h 514"/>
                </a:gdLst>
                <a:ahLst/>
                <a:cxnLst>
                  <a:cxn ang="T10">
                    <a:pos x="T0" y="T1"/>
                  </a:cxn>
                  <a:cxn ang="T11">
                    <a:pos x="T2" y="T3"/>
                  </a:cxn>
                  <a:cxn ang="T12">
                    <a:pos x="T4" y="T5"/>
                  </a:cxn>
                  <a:cxn ang="T13">
                    <a:pos x="T6" y="T7"/>
                  </a:cxn>
                  <a:cxn ang="T14">
                    <a:pos x="T8" y="T9"/>
                  </a:cxn>
                </a:cxnLst>
                <a:rect l="T15" t="T16" r="T17" b="T18"/>
                <a:pathLst>
                  <a:path w="2438" h="514">
                    <a:moveTo>
                      <a:pt x="2436" y="510"/>
                    </a:moveTo>
                    <a:lnTo>
                      <a:pt x="2438" y="514"/>
                    </a:lnTo>
                    <a:lnTo>
                      <a:pt x="2" y="2"/>
                    </a:lnTo>
                    <a:lnTo>
                      <a:pt x="0" y="0"/>
                    </a:lnTo>
                    <a:lnTo>
                      <a:pt x="2436" y="510"/>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08" name="Freeform 2457"/>
              <p:cNvSpPr>
                <a:spLocks/>
              </p:cNvSpPr>
              <p:nvPr/>
            </p:nvSpPr>
            <p:spPr bwMode="auto">
              <a:xfrm>
                <a:off x="2230" y="1616"/>
                <a:ext cx="1219" cy="258"/>
              </a:xfrm>
              <a:custGeom>
                <a:avLst/>
                <a:gdLst>
                  <a:gd name="T0" fmla="*/ 5 w 2438"/>
                  <a:gd name="T1" fmla="*/ 1 h 515"/>
                  <a:gd name="T2" fmla="*/ 5 w 2438"/>
                  <a:gd name="T3" fmla="*/ 2 h 515"/>
                  <a:gd name="T4" fmla="*/ 0 w 2438"/>
                  <a:gd name="T5" fmla="*/ 1 h 515"/>
                  <a:gd name="T6" fmla="*/ 0 w 2438"/>
                  <a:gd name="T7" fmla="*/ 0 h 515"/>
                  <a:gd name="T8" fmla="*/ 5 w 2438"/>
                  <a:gd name="T9" fmla="*/ 1 h 515"/>
                  <a:gd name="T10" fmla="*/ 0 60000 65536"/>
                  <a:gd name="T11" fmla="*/ 0 60000 65536"/>
                  <a:gd name="T12" fmla="*/ 0 60000 65536"/>
                  <a:gd name="T13" fmla="*/ 0 60000 65536"/>
                  <a:gd name="T14" fmla="*/ 0 60000 65536"/>
                  <a:gd name="T15" fmla="*/ 0 w 2438"/>
                  <a:gd name="T16" fmla="*/ 0 h 515"/>
                  <a:gd name="T17" fmla="*/ 2438 w 2438"/>
                  <a:gd name="T18" fmla="*/ 515 h 515"/>
                </a:gdLst>
                <a:ahLst/>
                <a:cxnLst>
                  <a:cxn ang="T10">
                    <a:pos x="T0" y="T1"/>
                  </a:cxn>
                  <a:cxn ang="T11">
                    <a:pos x="T2" y="T3"/>
                  </a:cxn>
                  <a:cxn ang="T12">
                    <a:pos x="T4" y="T5"/>
                  </a:cxn>
                  <a:cxn ang="T13">
                    <a:pos x="T6" y="T7"/>
                  </a:cxn>
                  <a:cxn ang="T14">
                    <a:pos x="T8" y="T9"/>
                  </a:cxn>
                </a:cxnLst>
                <a:rect l="T15" t="T16" r="T17" b="T18"/>
                <a:pathLst>
                  <a:path w="2438" h="515">
                    <a:moveTo>
                      <a:pt x="2436" y="512"/>
                    </a:moveTo>
                    <a:lnTo>
                      <a:pt x="2438" y="515"/>
                    </a:lnTo>
                    <a:lnTo>
                      <a:pt x="0" y="3"/>
                    </a:lnTo>
                    <a:lnTo>
                      <a:pt x="0" y="0"/>
                    </a:lnTo>
                    <a:lnTo>
                      <a:pt x="2436" y="512"/>
                    </a:lnTo>
                    <a:close/>
                  </a:path>
                </a:pathLst>
              </a:custGeom>
              <a:solidFill>
                <a:srgbClr val="DC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09" name="Freeform 2458"/>
              <p:cNvSpPr>
                <a:spLocks/>
              </p:cNvSpPr>
              <p:nvPr/>
            </p:nvSpPr>
            <p:spPr bwMode="auto">
              <a:xfrm>
                <a:off x="2230" y="1618"/>
                <a:ext cx="1219" cy="257"/>
              </a:xfrm>
              <a:custGeom>
                <a:avLst/>
                <a:gdLst>
                  <a:gd name="T0" fmla="*/ 5 w 2438"/>
                  <a:gd name="T1" fmla="*/ 1 h 514"/>
                  <a:gd name="T2" fmla="*/ 5 w 2438"/>
                  <a:gd name="T3" fmla="*/ 1 h 514"/>
                  <a:gd name="T4" fmla="*/ 1 w 2438"/>
                  <a:gd name="T5" fmla="*/ 1 h 514"/>
                  <a:gd name="T6" fmla="*/ 0 w 2438"/>
                  <a:gd name="T7" fmla="*/ 0 h 514"/>
                  <a:gd name="T8" fmla="*/ 5 w 2438"/>
                  <a:gd name="T9" fmla="*/ 1 h 514"/>
                  <a:gd name="T10" fmla="*/ 0 60000 65536"/>
                  <a:gd name="T11" fmla="*/ 0 60000 65536"/>
                  <a:gd name="T12" fmla="*/ 0 60000 65536"/>
                  <a:gd name="T13" fmla="*/ 0 60000 65536"/>
                  <a:gd name="T14" fmla="*/ 0 60000 65536"/>
                  <a:gd name="T15" fmla="*/ 0 w 2438"/>
                  <a:gd name="T16" fmla="*/ 0 h 514"/>
                  <a:gd name="T17" fmla="*/ 2438 w 2438"/>
                  <a:gd name="T18" fmla="*/ 514 h 514"/>
                </a:gdLst>
                <a:ahLst/>
                <a:cxnLst>
                  <a:cxn ang="T10">
                    <a:pos x="T0" y="T1"/>
                  </a:cxn>
                  <a:cxn ang="T11">
                    <a:pos x="T2" y="T3"/>
                  </a:cxn>
                  <a:cxn ang="T12">
                    <a:pos x="T4" y="T5"/>
                  </a:cxn>
                  <a:cxn ang="T13">
                    <a:pos x="T6" y="T7"/>
                  </a:cxn>
                  <a:cxn ang="T14">
                    <a:pos x="T8" y="T9"/>
                  </a:cxn>
                </a:cxnLst>
                <a:rect l="T15" t="T16" r="T17" b="T18"/>
                <a:pathLst>
                  <a:path w="2438" h="514">
                    <a:moveTo>
                      <a:pt x="2438" y="512"/>
                    </a:moveTo>
                    <a:lnTo>
                      <a:pt x="2438" y="514"/>
                    </a:lnTo>
                    <a:lnTo>
                      <a:pt x="2" y="2"/>
                    </a:lnTo>
                    <a:lnTo>
                      <a:pt x="0" y="0"/>
                    </a:lnTo>
                    <a:lnTo>
                      <a:pt x="2438" y="512"/>
                    </a:lnTo>
                    <a:close/>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10" name="Freeform 2459"/>
              <p:cNvSpPr>
                <a:spLocks/>
              </p:cNvSpPr>
              <p:nvPr/>
            </p:nvSpPr>
            <p:spPr bwMode="auto">
              <a:xfrm>
                <a:off x="2231" y="1619"/>
                <a:ext cx="1219" cy="258"/>
              </a:xfrm>
              <a:custGeom>
                <a:avLst/>
                <a:gdLst>
                  <a:gd name="T0" fmla="*/ 5 w 2437"/>
                  <a:gd name="T1" fmla="*/ 1 h 515"/>
                  <a:gd name="T2" fmla="*/ 5 w 2437"/>
                  <a:gd name="T3" fmla="*/ 2 h 515"/>
                  <a:gd name="T4" fmla="*/ 1 w 2437"/>
                  <a:gd name="T5" fmla="*/ 1 h 515"/>
                  <a:gd name="T6" fmla="*/ 0 w 2437"/>
                  <a:gd name="T7" fmla="*/ 0 h 515"/>
                  <a:gd name="T8" fmla="*/ 5 w 2437"/>
                  <a:gd name="T9" fmla="*/ 1 h 515"/>
                  <a:gd name="T10" fmla="*/ 0 60000 65536"/>
                  <a:gd name="T11" fmla="*/ 0 60000 65536"/>
                  <a:gd name="T12" fmla="*/ 0 60000 65536"/>
                  <a:gd name="T13" fmla="*/ 0 60000 65536"/>
                  <a:gd name="T14" fmla="*/ 0 60000 65536"/>
                  <a:gd name="T15" fmla="*/ 0 w 2437"/>
                  <a:gd name="T16" fmla="*/ 0 h 515"/>
                  <a:gd name="T17" fmla="*/ 2437 w 2437"/>
                  <a:gd name="T18" fmla="*/ 515 h 515"/>
                </a:gdLst>
                <a:ahLst/>
                <a:cxnLst>
                  <a:cxn ang="T10">
                    <a:pos x="T0" y="T1"/>
                  </a:cxn>
                  <a:cxn ang="T11">
                    <a:pos x="T2" y="T3"/>
                  </a:cxn>
                  <a:cxn ang="T12">
                    <a:pos x="T4" y="T5"/>
                  </a:cxn>
                  <a:cxn ang="T13">
                    <a:pos x="T6" y="T7"/>
                  </a:cxn>
                  <a:cxn ang="T14">
                    <a:pos x="T8" y="T9"/>
                  </a:cxn>
                </a:cxnLst>
                <a:rect l="T15" t="T16" r="T17" b="T18"/>
                <a:pathLst>
                  <a:path w="2437" h="515">
                    <a:moveTo>
                      <a:pt x="2436" y="512"/>
                    </a:moveTo>
                    <a:lnTo>
                      <a:pt x="2437" y="515"/>
                    </a:lnTo>
                    <a:lnTo>
                      <a:pt x="1" y="2"/>
                    </a:lnTo>
                    <a:lnTo>
                      <a:pt x="0" y="0"/>
                    </a:lnTo>
                    <a:lnTo>
                      <a:pt x="2436" y="512"/>
                    </a:lnTo>
                    <a:close/>
                  </a:path>
                </a:pathLst>
              </a:custGeom>
              <a:solidFill>
                <a:srgbClr val="D8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11" name="Freeform 2460"/>
              <p:cNvSpPr>
                <a:spLocks/>
              </p:cNvSpPr>
              <p:nvPr/>
            </p:nvSpPr>
            <p:spPr bwMode="auto">
              <a:xfrm>
                <a:off x="2232" y="1620"/>
                <a:ext cx="1222" cy="264"/>
              </a:xfrm>
              <a:custGeom>
                <a:avLst/>
                <a:gdLst>
                  <a:gd name="T0" fmla="*/ 4 w 2445"/>
                  <a:gd name="T1" fmla="*/ 1 h 528"/>
                  <a:gd name="T2" fmla="*/ 4 w 2445"/>
                  <a:gd name="T3" fmla="*/ 1 h 528"/>
                  <a:gd name="T4" fmla="*/ 0 w 2445"/>
                  <a:gd name="T5" fmla="*/ 1 h 528"/>
                  <a:gd name="T6" fmla="*/ 0 w 2445"/>
                  <a:gd name="T7" fmla="*/ 0 h 528"/>
                  <a:gd name="T8" fmla="*/ 4 w 2445"/>
                  <a:gd name="T9" fmla="*/ 1 h 528"/>
                  <a:gd name="T10" fmla="*/ 0 60000 65536"/>
                  <a:gd name="T11" fmla="*/ 0 60000 65536"/>
                  <a:gd name="T12" fmla="*/ 0 60000 65536"/>
                  <a:gd name="T13" fmla="*/ 0 60000 65536"/>
                  <a:gd name="T14" fmla="*/ 0 60000 65536"/>
                  <a:gd name="T15" fmla="*/ 0 w 2445"/>
                  <a:gd name="T16" fmla="*/ 0 h 528"/>
                  <a:gd name="T17" fmla="*/ 2445 w 2445"/>
                  <a:gd name="T18" fmla="*/ 528 h 528"/>
                </a:gdLst>
                <a:ahLst/>
                <a:cxnLst>
                  <a:cxn ang="T10">
                    <a:pos x="T0" y="T1"/>
                  </a:cxn>
                  <a:cxn ang="T11">
                    <a:pos x="T2" y="T3"/>
                  </a:cxn>
                  <a:cxn ang="T12">
                    <a:pos x="T4" y="T5"/>
                  </a:cxn>
                  <a:cxn ang="T13">
                    <a:pos x="T6" y="T7"/>
                  </a:cxn>
                  <a:cxn ang="T14">
                    <a:pos x="T8" y="T9"/>
                  </a:cxn>
                </a:cxnLst>
                <a:rect l="T15" t="T16" r="T17" b="T18"/>
                <a:pathLst>
                  <a:path w="2445" h="528">
                    <a:moveTo>
                      <a:pt x="2436" y="513"/>
                    </a:moveTo>
                    <a:lnTo>
                      <a:pt x="2445" y="528"/>
                    </a:lnTo>
                    <a:lnTo>
                      <a:pt x="9" y="11"/>
                    </a:lnTo>
                    <a:lnTo>
                      <a:pt x="0" y="0"/>
                    </a:lnTo>
                    <a:lnTo>
                      <a:pt x="2436" y="513"/>
                    </a:lnTo>
                    <a:close/>
                  </a:path>
                </a:pathLst>
              </a:custGeom>
              <a:solidFill>
                <a:srgbClr val="D7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12" name="Freeform 2461"/>
              <p:cNvSpPr>
                <a:spLocks/>
              </p:cNvSpPr>
              <p:nvPr/>
            </p:nvSpPr>
            <p:spPr bwMode="auto">
              <a:xfrm>
                <a:off x="2232" y="1620"/>
                <a:ext cx="1219" cy="258"/>
              </a:xfrm>
              <a:custGeom>
                <a:avLst/>
                <a:gdLst>
                  <a:gd name="T0" fmla="*/ 5 w 2438"/>
                  <a:gd name="T1" fmla="*/ 1 h 516"/>
                  <a:gd name="T2" fmla="*/ 5 w 2438"/>
                  <a:gd name="T3" fmla="*/ 1 h 516"/>
                  <a:gd name="T4" fmla="*/ 1 w 2438"/>
                  <a:gd name="T5" fmla="*/ 1 h 516"/>
                  <a:gd name="T6" fmla="*/ 0 w 2438"/>
                  <a:gd name="T7" fmla="*/ 0 h 516"/>
                  <a:gd name="T8" fmla="*/ 5 w 2438"/>
                  <a:gd name="T9" fmla="*/ 1 h 516"/>
                  <a:gd name="T10" fmla="*/ 0 60000 65536"/>
                  <a:gd name="T11" fmla="*/ 0 60000 65536"/>
                  <a:gd name="T12" fmla="*/ 0 60000 65536"/>
                  <a:gd name="T13" fmla="*/ 0 60000 65536"/>
                  <a:gd name="T14" fmla="*/ 0 60000 65536"/>
                  <a:gd name="T15" fmla="*/ 0 w 2438"/>
                  <a:gd name="T16" fmla="*/ 0 h 516"/>
                  <a:gd name="T17" fmla="*/ 2438 w 2438"/>
                  <a:gd name="T18" fmla="*/ 516 h 516"/>
                </a:gdLst>
                <a:ahLst/>
                <a:cxnLst>
                  <a:cxn ang="T10">
                    <a:pos x="T0" y="T1"/>
                  </a:cxn>
                  <a:cxn ang="T11">
                    <a:pos x="T2" y="T3"/>
                  </a:cxn>
                  <a:cxn ang="T12">
                    <a:pos x="T4" y="T5"/>
                  </a:cxn>
                  <a:cxn ang="T13">
                    <a:pos x="T6" y="T7"/>
                  </a:cxn>
                  <a:cxn ang="T14">
                    <a:pos x="T8" y="T9"/>
                  </a:cxn>
                </a:cxnLst>
                <a:rect l="T15" t="T16" r="T17" b="T18"/>
                <a:pathLst>
                  <a:path w="2438" h="516">
                    <a:moveTo>
                      <a:pt x="2436" y="513"/>
                    </a:moveTo>
                    <a:lnTo>
                      <a:pt x="2438" y="516"/>
                    </a:lnTo>
                    <a:lnTo>
                      <a:pt x="2" y="3"/>
                    </a:lnTo>
                    <a:lnTo>
                      <a:pt x="0" y="0"/>
                    </a:lnTo>
                    <a:lnTo>
                      <a:pt x="2436" y="513"/>
                    </a:lnTo>
                    <a:close/>
                  </a:path>
                </a:pathLst>
              </a:custGeom>
              <a:solidFill>
                <a:srgbClr val="D7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13" name="Freeform 2462"/>
              <p:cNvSpPr>
                <a:spLocks/>
              </p:cNvSpPr>
              <p:nvPr/>
            </p:nvSpPr>
            <p:spPr bwMode="auto">
              <a:xfrm>
                <a:off x="2233" y="1621"/>
                <a:ext cx="1218" cy="258"/>
              </a:xfrm>
              <a:custGeom>
                <a:avLst/>
                <a:gdLst>
                  <a:gd name="T0" fmla="*/ 4 w 2438"/>
                  <a:gd name="T1" fmla="*/ 2 h 515"/>
                  <a:gd name="T2" fmla="*/ 4 w 2438"/>
                  <a:gd name="T3" fmla="*/ 2 h 515"/>
                  <a:gd name="T4" fmla="*/ 0 w 2438"/>
                  <a:gd name="T5" fmla="*/ 1 h 515"/>
                  <a:gd name="T6" fmla="*/ 0 w 2438"/>
                  <a:gd name="T7" fmla="*/ 0 h 515"/>
                  <a:gd name="T8" fmla="*/ 4 w 2438"/>
                  <a:gd name="T9" fmla="*/ 2 h 515"/>
                  <a:gd name="T10" fmla="*/ 0 60000 65536"/>
                  <a:gd name="T11" fmla="*/ 0 60000 65536"/>
                  <a:gd name="T12" fmla="*/ 0 60000 65536"/>
                  <a:gd name="T13" fmla="*/ 0 60000 65536"/>
                  <a:gd name="T14" fmla="*/ 0 60000 65536"/>
                  <a:gd name="T15" fmla="*/ 0 w 2438"/>
                  <a:gd name="T16" fmla="*/ 0 h 515"/>
                  <a:gd name="T17" fmla="*/ 2438 w 2438"/>
                  <a:gd name="T18" fmla="*/ 515 h 515"/>
                </a:gdLst>
                <a:ahLst/>
                <a:cxnLst>
                  <a:cxn ang="T10">
                    <a:pos x="T0" y="T1"/>
                  </a:cxn>
                  <a:cxn ang="T11">
                    <a:pos x="T2" y="T3"/>
                  </a:cxn>
                  <a:cxn ang="T12">
                    <a:pos x="T4" y="T5"/>
                  </a:cxn>
                  <a:cxn ang="T13">
                    <a:pos x="T6" y="T7"/>
                  </a:cxn>
                  <a:cxn ang="T14">
                    <a:pos x="T8" y="T9"/>
                  </a:cxn>
                </a:cxnLst>
                <a:rect l="T15" t="T16" r="T17" b="T18"/>
                <a:pathLst>
                  <a:path w="2438" h="515">
                    <a:moveTo>
                      <a:pt x="2436" y="513"/>
                    </a:moveTo>
                    <a:lnTo>
                      <a:pt x="2438" y="515"/>
                    </a:lnTo>
                    <a:lnTo>
                      <a:pt x="2" y="2"/>
                    </a:lnTo>
                    <a:lnTo>
                      <a:pt x="0" y="0"/>
                    </a:lnTo>
                    <a:lnTo>
                      <a:pt x="2436" y="513"/>
                    </a:lnTo>
                    <a:close/>
                  </a:path>
                </a:pathLst>
              </a:custGeom>
              <a:solidFill>
                <a:srgbClr val="D4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14" name="Freeform 2463"/>
              <p:cNvSpPr>
                <a:spLocks/>
              </p:cNvSpPr>
              <p:nvPr/>
            </p:nvSpPr>
            <p:spPr bwMode="auto">
              <a:xfrm>
                <a:off x="2233" y="1622"/>
                <a:ext cx="1219" cy="259"/>
              </a:xfrm>
              <a:custGeom>
                <a:avLst/>
                <a:gdLst>
                  <a:gd name="T0" fmla="*/ 5 w 2437"/>
                  <a:gd name="T1" fmla="*/ 2 h 516"/>
                  <a:gd name="T2" fmla="*/ 5 w 2437"/>
                  <a:gd name="T3" fmla="*/ 2 h 516"/>
                  <a:gd name="T4" fmla="*/ 1 w 2437"/>
                  <a:gd name="T5" fmla="*/ 1 h 516"/>
                  <a:gd name="T6" fmla="*/ 0 w 2437"/>
                  <a:gd name="T7" fmla="*/ 0 h 516"/>
                  <a:gd name="T8" fmla="*/ 5 w 2437"/>
                  <a:gd name="T9" fmla="*/ 2 h 516"/>
                  <a:gd name="T10" fmla="*/ 0 60000 65536"/>
                  <a:gd name="T11" fmla="*/ 0 60000 65536"/>
                  <a:gd name="T12" fmla="*/ 0 60000 65536"/>
                  <a:gd name="T13" fmla="*/ 0 60000 65536"/>
                  <a:gd name="T14" fmla="*/ 0 60000 65536"/>
                  <a:gd name="T15" fmla="*/ 0 w 2437"/>
                  <a:gd name="T16" fmla="*/ 0 h 516"/>
                  <a:gd name="T17" fmla="*/ 2437 w 2437"/>
                  <a:gd name="T18" fmla="*/ 516 h 516"/>
                </a:gdLst>
                <a:ahLst/>
                <a:cxnLst>
                  <a:cxn ang="T10">
                    <a:pos x="T0" y="T1"/>
                  </a:cxn>
                  <a:cxn ang="T11">
                    <a:pos x="T2" y="T3"/>
                  </a:cxn>
                  <a:cxn ang="T12">
                    <a:pos x="T4" y="T5"/>
                  </a:cxn>
                  <a:cxn ang="T13">
                    <a:pos x="T6" y="T7"/>
                  </a:cxn>
                  <a:cxn ang="T14">
                    <a:pos x="T8" y="T9"/>
                  </a:cxn>
                </a:cxnLst>
                <a:rect l="T15" t="T16" r="T17" b="T18"/>
                <a:pathLst>
                  <a:path w="2437" h="516">
                    <a:moveTo>
                      <a:pt x="2436" y="513"/>
                    </a:moveTo>
                    <a:lnTo>
                      <a:pt x="2437" y="516"/>
                    </a:lnTo>
                    <a:lnTo>
                      <a:pt x="1" y="1"/>
                    </a:lnTo>
                    <a:lnTo>
                      <a:pt x="0" y="0"/>
                    </a:lnTo>
                    <a:lnTo>
                      <a:pt x="2436" y="513"/>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15" name="Freeform 2464"/>
              <p:cNvSpPr>
                <a:spLocks/>
              </p:cNvSpPr>
              <p:nvPr/>
            </p:nvSpPr>
            <p:spPr bwMode="auto">
              <a:xfrm>
                <a:off x="2234" y="1623"/>
                <a:ext cx="1219" cy="259"/>
              </a:xfrm>
              <a:custGeom>
                <a:avLst/>
                <a:gdLst>
                  <a:gd name="T0" fmla="*/ 5 w 2438"/>
                  <a:gd name="T1" fmla="*/ 1 h 519"/>
                  <a:gd name="T2" fmla="*/ 5 w 2438"/>
                  <a:gd name="T3" fmla="*/ 1 h 519"/>
                  <a:gd name="T4" fmla="*/ 1 w 2438"/>
                  <a:gd name="T5" fmla="*/ 0 h 519"/>
                  <a:gd name="T6" fmla="*/ 0 w 2438"/>
                  <a:gd name="T7" fmla="*/ 0 h 519"/>
                  <a:gd name="T8" fmla="*/ 5 w 2438"/>
                  <a:gd name="T9" fmla="*/ 1 h 519"/>
                  <a:gd name="T10" fmla="*/ 0 60000 65536"/>
                  <a:gd name="T11" fmla="*/ 0 60000 65536"/>
                  <a:gd name="T12" fmla="*/ 0 60000 65536"/>
                  <a:gd name="T13" fmla="*/ 0 60000 65536"/>
                  <a:gd name="T14" fmla="*/ 0 60000 65536"/>
                  <a:gd name="T15" fmla="*/ 0 w 2438"/>
                  <a:gd name="T16" fmla="*/ 0 h 519"/>
                  <a:gd name="T17" fmla="*/ 2438 w 2438"/>
                  <a:gd name="T18" fmla="*/ 519 h 519"/>
                </a:gdLst>
                <a:ahLst/>
                <a:cxnLst>
                  <a:cxn ang="T10">
                    <a:pos x="T0" y="T1"/>
                  </a:cxn>
                  <a:cxn ang="T11">
                    <a:pos x="T2" y="T3"/>
                  </a:cxn>
                  <a:cxn ang="T12">
                    <a:pos x="T4" y="T5"/>
                  </a:cxn>
                  <a:cxn ang="T13">
                    <a:pos x="T6" y="T7"/>
                  </a:cxn>
                  <a:cxn ang="T14">
                    <a:pos x="T8" y="T9"/>
                  </a:cxn>
                </a:cxnLst>
                <a:rect l="T15" t="T16" r="T17" b="T18"/>
                <a:pathLst>
                  <a:path w="2438" h="519">
                    <a:moveTo>
                      <a:pt x="2436" y="515"/>
                    </a:moveTo>
                    <a:lnTo>
                      <a:pt x="2438" y="519"/>
                    </a:lnTo>
                    <a:lnTo>
                      <a:pt x="2" y="4"/>
                    </a:lnTo>
                    <a:lnTo>
                      <a:pt x="0" y="0"/>
                    </a:lnTo>
                    <a:lnTo>
                      <a:pt x="2436" y="515"/>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16" name="Freeform 2465"/>
              <p:cNvSpPr>
                <a:spLocks/>
              </p:cNvSpPr>
              <p:nvPr/>
            </p:nvSpPr>
            <p:spPr bwMode="auto">
              <a:xfrm>
                <a:off x="2235" y="1625"/>
                <a:ext cx="1219" cy="259"/>
              </a:xfrm>
              <a:custGeom>
                <a:avLst/>
                <a:gdLst>
                  <a:gd name="T0" fmla="*/ 5 w 2438"/>
                  <a:gd name="T1" fmla="*/ 1 h 518"/>
                  <a:gd name="T2" fmla="*/ 5 w 2438"/>
                  <a:gd name="T3" fmla="*/ 1 h 518"/>
                  <a:gd name="T4" fmla="*/ 1 w 2438"/>
                  <a:gd name="T5" fmla="*/ 1 h 518"/>
                  <a:gd name="T6" fmla="*/ 0 w 2438"/>
                  <a:gd name="T7" fmla="*/ 0 h 518"/>
                  <a:gd name="T8" fmla="*/ 5 w 2438"/>
                  <a:gd name="T9" fmla="*/ 1 h 518"/>
                  <a:gd name="T10" fmla="*/ 0 60000 65536"/>
                  <a:gd name="T11" fmla="*/ 0 60000 65536"/>
                  <a:gd name="T12" fmla="*/ 0 60000 65536"/>
                  <a:gd name="T13" fmla="*/ 0 60000 65536"/>
                  <a:gd name="T14" fmla="*/ 0 60000 65536"/>
                  <a:gd name="T15" fmla="*/ 0 w 2438"/>
                  <a:gd name="T16" fmla="*/ 0 h 518"/>
                  <a:gd name="T17" fmla="*/ 2438 w 2438"/>
                  <a:gd name="T18" fmla="*/ 518 h 518"/>
                </a:gdLst>
                <a:ahLst/>
                <a:cxnLst>
                  <a:cxn ang="T10">
                    <a:pos x="T0" y="T1"/>
                  </a:cxn>
                  <a:cxn ang="T11">
                    <a:pos x="T2" y="T3"/>
                  </a:cxn>
                  <a:cxn ang="T12">
                    <a:pos x="T4" y="T5"/>
                  </a:cxn>
                  <a:cxn ang="T13">
                    <a:pos x="T6" y="T7"/>
                  </a:cxn>
                  <a:cxn ang="T14">
                    <a:pos x="T8" y="T9"/>
                  </a:cxn>
                </a:cxnLst>
                <a:rect l="T15" t="T16" r="T17" b="T18"/>
                <a:pathLst>
                  <a:path w="2438" h="518">
                    <a:moveTo>
                      <a:pt x="2436" y="515"/>
                    </a:moveTo>
                    <a:lnTo>
                      <a:pt x="2438" y="518"/>
                    </a:lnTo>
                    <a:lnTo>
                      <a:pt x="2" y="1"/>
                    </a:lnTo>
                    <a:lnTo>
                      <a:pt x="0" y="0"/>
                    </a:lnTo>
                    <a:lnTo>
                      <a:pt x="2436" y="515"/>
                    </a:ln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17" name="Freeform 2466"/>
              <p:cNvSpPr>
                <a:spLocks/>
              </p:cNvSpPr>
              <p:nvPr/>
            </p:nvSpPr>
            <p:spPr bwMode="auto">
              <a:xfrm>
                <a:off x="2236" y="1626"/>
                <a:ext cx="1224" cy="263"/>
              </a:xfrm>
              <a:custGeom>
                <a:avLst/>
                <a:gdLst>
                  <a:gd name="T0" fmla="*/ 5 w 2447"/>
                  <a:gd name="T1" fmla="*/ 1 h 527"/>
                  <a:gd name="T2" fmla="*/ 5 w 2447"/>
                  <a:gd name="T3" fmla="*/ 1 h 527"/>
                  <a:gd name="T4" fmla="*/ 1 w 2447"/>
                  <a:gd name="T5" fmla="*/ 0 h 527"/>
                  <a:gd name="T6" fmla="*/ 0 w 2447"/>
                  <a:gd name="T7" fmla="*/ 0 h 527"/>
                  <a:gd name="T8" fmla="*/ 5 w 2447"/>
                  <a:gd name="T9" fmla="*/ 1 h 527"/>
                  <a:gd name="T10" fmla="*/ 0 60000 65536"/>
                  <a:gd name="T11" fmla="*/ 0 60000 65536"/>
                  <a:gd name="T12" fmla="*/ 0 60000 65536"/>
                  <a:gd name="T13" fmla="*/ 0 60000 65536"/>
                  <a:gd name="T14" fmla="*/ 0 60000 65536"/>
                  <a:gd name="T15" fmla="*/ 0 w 2447"/>
                  <a:gd name="T16" fmla="*/ 0 h 527"/>
                  <a:gd name="T17" fmla="*/ 2447 w 2447"/>
                  <a:gd name="T18" fmla="*/ 527 h 527"/>
                </a:gdLst>
                <a:ahLst/>
                <a:cxnLst>
                  <a:cxn ang="T10">
                    <a:pos x="T0" y="T1"/>
                  </a:cxn>
                  <a:cxn ang="T11">
                    <a:pos x="T2" y="T3"/>
                  </a:cxn>
                  <a:cxn ang="T12">
                    <a:pos x="T4" y="T5"/>
                  </a:cxn>
                  <a:cxn ang="T13">
                    <a:pos x="T6" y="T7"/>
                  </a:cxn>
                  <a:cxn ang="T14">
                    <a:pos x="T8" y="T9"/>
                  </a:cxn>
                </a:cxnLst>
                <a:rect l="T15" t="T16" r="T17" b="T18"/>
                <a:pathLst>
                  <a:path w="2447" h="527">
                    <a:moveTo>
                      <a:pt x="2436" y="517"/>
                    </a:moveTo>
                    <a:lnTo>
                      <a:pt x="2447" y="527"/>
                    </a:lnTo>
                    <a:lnTo>
                      <a:pt x="10" y="9"/>
                    </a:lnTo>
                    <a:lnTo>
                      <a:pt x="0" y="0"/>
                    </a:lnTo>
                    <a:lnTo>
                      <a:pt x="2436" y="517"/>
                    </a:lnTo>
                    <a:close/>
                  </a:path>
                </a:pathLst>
              </a:custGeom>
              <a:solidFill>
                <a:srgbClr val="CA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18" name="Freeform 2467"/>
              <p:cNvSpPr>
                <a:spLocks/>
              </p:cNvSpPr>
              <p:nvPr/>
            </p:nvSpPr>
            <p:spPr bwMode="auto">
              <a:xfrm>
                <a:off x="2236" y="1626"/>
                <a:ext cx="1220" cy="260"/>
              </a:xfrm>
              <a:custGeom>
                <a:avLst/>
                <a:gdLst>
                  <a:gd name="T0" fmla="*/ 4 w 2441"/>
                  <a:gd name="T1" fmla="*/ 1 h 520"/>
                  <a:gd name="T2" fmla="*/ 4 w 2441"/>
                  <a:gd name="T3" fmla="*/ 1 h 520"/>
                  <a:gd name="T4" fmla="*/ 0 w 2441"/>
                  <a:gd name="T5" fmla="*/ 1 h 520"/>
                  <a:gd name="T6" fmla="*/ 0 w 2441"/>
                  <a:gd name="T7" fmla="*/ 0 h 520"/>
                  <a:gd name="T8" fmla="*/ 4 w 2441"/>
                  <a:gd name="T9" fmla="*/ 1 h 520"/>
                  <a:gd name="T10" fmla="*/ 0 60000 65536"/>
                  <a:gd name="T11" fmla="*/ 0 60000 65536"/>
                  <a:gd name="T12" fmla="*/ 0 60000 65536"/>
                  <a:gd name="T13" fmla="*/ 0 60000 65536"/>
                  <a:gd name="T14" fmla="*/ 0 60000 65536"/>
                  <a:gd name="T15" fmla="*/ 0 w 2441"/>
                  <a:gd name="T16" fmla="*/ 0 h 520"/>
                  <a:gd name="T17" fmla="*/ 2441 w 2441"/>
                  <a:gd name="T18" fmla="*/ 520 h 520"/>
                </a:gdLst>
                <a:ahLst/>
                <a:cxnLst>
                  <a:cxn ang="T10">
                    <a:pos x="T0" y="T1"/>
                  </a:cxn>
                  <a:cxn ang="T11">
                    <a:pos x="T2" y="T3"/>
                  </a:cxn>
                  <a:cxn ang="T12">
                    <a:pos x="T4" y="T5"/>
                  </a:cxn>
                  <a:cxn ang="T13">
                    <a:pos x="T6" y="T7"/>
                  </a:cxn>
                  <a:cxn ang="T14">
                    <a:pos x="T8" y="T9"/>
                  </a:cxn>
                </a:cxnLst>
                <a:rect l="T15" t="T16" r="T17" b="T18"/>
                <a:pathLst>
                  <a:path w="2441" h="520">
                    <a:moveTo>
                      <a:pt x="2436" y="517"/>
                    </a:moveTo>
                    <a:lnTo>
                      <a:pt x="2441" y="520"/>
                    </a:lnTo>
                    <a:lnTo>
                      <a:pt x="3" y="4"/>
                    </a:lnTo>
                    <a:lnTo>
                      <a:pt x="0" y="0"/>
                    </a:lnTo>
                    <a:lnTo>
                      <a:pt x="2436" y="517"/>
                    </a:lnTo>
                    <a:close/>
                  </a:path>
                </a:pathLst>
              </a:custGeom>
              <a:solidFill>
                <a:srgbClr val="CA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19" name="Freeform 2468"/>
              <p:cNvSpPr>
                <a:spLocks/>
              </p:cNvSpPr>
              <p:nvPr/>
            </p:nvSpPr>
            <p:spPr bwMode="auto">
              <a:xfrm>
                <a:off x="2238" y="1627"/>
                <a:ext cx="1220" cy="260"/>
              </a:xfrm>
              <a:custGeom>
                <a:avLst/>
                <a:gdLst>
                  <a:gd name="T0" fmla="*/ 4 w 2441"/>
                  <a:gd name="T1" fmla="*/ 1 h 520"/>
                  <a:gd name="T2" fmla="*/ 4 w 2441"/>
                  <a:gd name="T3" fmla="*/ 1 h 520"/>
                  <a:gd name="T4" fmla="*/ 0 w 2441"/>
                  <a:gd name="T5" fmla="*/ 1 h 520"/>
                  <a:gd name="T6" fmla="*/ 0 w 2441"/>
                  <a:gd name="T7" fmla="*/ 0 h 520"/>
                  <a:gd name="T8" fmla="*/ 4 w 2441"/>
                  <a:gd name="T9" fmla="*/ 1 h 520"/>
                  <a:gd name="T10" fmla="*/ 0 60000 65536"/>
                  <a:gd name="T11" fmla="*/ 0 60000 65536"/>
                  <a:gd name="T12" fmla="*/ 0 60000 65536"/>
                  <a:gd name="T13" fmla="*/ 0 60000 65536"/>
                  <a:gd name="T14" fmla="*/ 0 60000 65536"/>
                  <a:gd name="T15" fmla="*/ 0 w 2441"/>
                  <a:gd name="T16" fmla="*/ 0 h 520"/>
                  <a:gd name="T17" fmla="*/ 2441 w 2441"/>
                  <a:gd name="T18" fmla="*/ 520 h 520"/>
                </a:gdLst>
                <a:ahLst/>
                <a:cxnLst>
                  <a:cxn ang="T10">
                    <a:pos x="T0" y="T1"/>
                  </a:cxn>
                  <a:cxn ang="T11">
                    <a:pos x="T2" y="T3"/>
                  </a:cxn>
                  <a:cxn ang="T12">
                    <a:pos x="T4" y="T5"/>
                  </a:cxn>
                  <a:cxn ang="T13">
                    <a:pos x="T6" y="T7"/>
                  </a:cxn>
                  <a:cxn ang="T14">
                    <a:pos x="T8" y="T9"/>
                  </a:cxn>
                </a:cxnLst>
                <a:rect l="T15" t="T16" r="T17" b="T18"/>
                <a:pathLst>
                  <a:path w="2441" h="520">
                    <a:moveTo>
                      <a:pt x="2438" y="516"/>
                    </a:moveTo>
                    <a:lnTo>
                      <a:pt x="2441" y="520"/>
                    </a:lnTo>
                    <a:lnTo>
                      <a:pt x="3" y="1"/>
                    </a:lnTo>
                    <a:lnTo>
                      <a:pt x="0" y="0"/>
                    </a:lnTo>
                    <a:lnTo>
                      <a:pt x="2438" y="516"/>
                    </a:lnTo>
                    <a:close/>
                  </a:path>
                </a:pathLst>
              </a:custGeom>
              <a:solidFill>
                <a:srgbClr val="C4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20" name="Freeform 2469"/>
              <p:cNvSpPr>
                <a:spLocks/>
              </p:cNvSpPr>
              <p:nvPr/>
            </p:nvSpPr>
            <p:spPr bwMode="auto">
              <a:xfrm>
                <a:off x="2239" y="1628"/>
                <a:ext cx="1221" cy="261"/>
              </a:xfrm>
              <a:custGeom>
                <a:avLst/>
                <a:gdLst>
                  <a:gd name="T0" fmla="*/ 5 w 2441"/>
                  <a:gd name="T1" fmla="*/ 1 h 522"/>
                  <a:gd name="T2" fmla="*/ 5 w 2441"/>
                  <a:gd name="T3" fmla="*/ 1 h 522"/>
                  <a:gd name="T4" fmla="*/ 1 w 2441"/>
                  <a:gd name="T5" fmla="*/ 1 h 522"/>
                  <a:gd name="T6" fmla="*/ 0 w 2441"/>
                  <a:gd name="T7" fmla="*/ 0 h 522"/>
                  <a:gd name="T8" fmla="*/ 5 w 2441"/>
                  <a:gd name="T9" fmla="*/ 1 h 522"/>
                  <a:gd name="T10" fmla="*/ 0 60000 65536"/>
                  <a:gd name="T11" fmla="*/ 0 60000 65536"/>
                  <a:gd name="T12" fmla="*/ 0 60000 65536"/>
                  <a:gd name="T13" fmla="*/ 0 60000 65536"/>
                  <a:gd name="T14" fmla="*/ 0 60000 65536"/>
                  <a:gd name="T15" fmla="*/ 0 w 2441"/>
                  <a:gd name="T16" fmla="*/ 0 h 522"/>
                  <a:gd name="T17" fmla="*/ 2441 w 2441"/>
                  <a:gd name="T18" fmla="*/ 522 h 522"/>
                </a:gdLst>
                <a:ahLst/>
                <a:cxnLst>
                  <a:cxn ang="T10">
                    <a:pos x="T0" y="T1"/>
                  </a:cxn>
                  <a:cxn ang="T11">
                    <a:pos x="T2" y="T3"/>
                  </a:cxn>
                  <a:cxn ang="T12">
                    <a:pos x="T4" y="T5"/>
                  </a:cxn>
                  <a:cxn ang="T13">
                    <a:pos x="T6" y="T7"/>
                  </a:cxn>
                  <a:cxn ang="T14">
                    <a:pos x="T8" y="T9"/>
                  </a:cxn>
                </a:cxnLst>
                <a:rect l="T15" t="T16" r="T17" b="T18"/>
                <a:pathLst>
                  <a:path w="2441" h="522">
                    <a:moveTo>
                      <a:pt x="2438" y="519"/>
                    </a:moveTo>
                    <a:lnTo>
                      <a:pt x="2441" y="522"/>
                    </a:lnTo>
                    <a:lnTo>
                      <a:pt x="4" y="4"/>
                    </a:lnTo>
                    <a:lnTo>
                      <a:pt x="0" y="0"/>
                    </a:lnTo>
                    <a:lnTo>
                      <a:pt x="2438" y="519"/>
                    </a:lnTo>
                    <a:close/>
                  </a:path>
                </a:pathLst>
              </a:custGeom>
              <a:solidFill>
                <a:srgbClr val="BE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21" name="Freeform 2470"/>
              <p:cNvSpPr>
                <a:spLocks/>
              </p:cNvSpPr>
              <p:nvPr/>
            </p:nvSpPr>
            <p:spPr bwMode="auto">
              <a:xfrm>
                <a:off x="2241" y="1630"/>
                <a:ext cx="1225" cy="263"/>
              </a:xfrm>
              <a:custGeom>
                <a:avLst/>
                <a:gdLst>
                  <a:gd name="T0" fmla="*/ 4 w 2451"/>
                  <a:gd name="T1" fmla="*/ 1 h 526"/>
                  <a:gd name="T2" fmla="*/ 4 w 2451"/>
                  <a:gd name="T3" fmla="*/ 1 h 526"/>
                  <a:gd name="T4" fmla="*/ 0 w 2451"/>
                  <a:gd name="T5" fmla="*/ 1 h 526"/>
                  <a:gd name="T6" fmla="*/ 0 w 2451"/>
                  <a:gd name="T7" fmla="*/ 0 h 526"/>
                  <a:gd name="T8" fmla="*/ 4 w 2451"/>
                  <a:gd name="T9" fmla="*/ 1 h 526"/>
                  <a:gd name="T10" fmla="*/ 0 60000 65536"/>
                  <a:gd name="T11" fmla="*/ 0 60000 65536"/>
                  <a:gd name="T12" fmla="*/ 0 60000 65536"/>
                  <a:gd name="T13" fmla="*/ 0 60000 65536"/>
                  <a:gd name="T14" fmla="*/ 0 60000 65536"/>
                  <a:gd name="T15" fmla="*/ 0 w 2451"/>
                  <a:gd name="T16" fmla="*/ 0 h 526"/>
                  <a:gd name="T17" fmla="*/ 2451 w 2451"/>
                  <a:gd name="T18" fmla="*/ 526 h 526"/>
                </a:gdLst>
                <a:ahLst/>
                <a:cxnLst>
                  <a:cxn ang="T10">
                    <a:pos x="T0" y="T1"/>
                  </a:cxn>
                  <a:cxn ang="T11">
                    <a:pos x="T2" y="T3"/>
                  </a:cxn>
                  <a:cxn ang="T12">
                    <a:pos x="T4" y="T5"/>
                  </a:cxn>
                  <a:cxn ang="T13">
                    <a:pos x="T6" y="T7"/>
                  </a:cxn>
                  <a:cxn ang="T14">
                    <a:pos x="T8" y="T9"/>
                  </a:cxn>
                </a:cxnLst>
                <a:rect l="T15" t="T16" r="T17" b="T18"/>
                <a:pathLst>
                  <a:path w="2451" h="526">
                    <a:moveTo>
                      <a:pt x="2437" y="518"/>
                    </a:moveTo>
                    <a:lnTo>
                      <a:pt x="2451" y="526"/>
                    </a:lnTo>
                    <a:lnTo>
                      <a:pt x="11" y="6"/>
                    </a:lnTo>
                    <a:lnTo>
                      <a:pt x="0" y="0"/>
                    </a:lnTo>
                    <a:lnTo>
                      <a:pt x="2437" y="518"/>
                    </a:lnTo>
                    <a:close/>
                  </a:path>
                </a:pathLst>
              </a:custGeom>
              <a:solidFill>
                <a:srgbClr val="B9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22" name="Freeform 2471"/>
              <p:cNvSpPr>
                <a:spLocks/>
              </p:cNvSpPr>
              <p:nvPr/>
            </p:nvSpPr>
            <p:spPr bwMode="auto">
              <a:xfrm>
                <a:off x="2241" y="1630"/>
                <a:ext cx="1222" cy="261"/>
              </a:xfrm>
              <a:custGeom>
                <a:avLst/>
                <a:gdLst>
                  <a:gd name="T0" fmla="*/ 5 w 2444"/>
                  <a:gd name="T1" fmla="*/ 1 h 523"/>
                  <a:gd name="T2" fmla="*/ 5 w 2444"/>
                  <a:gd name="T3" fmla="*/ 1 h 523"/>
                  <a:gd name="T4" fmla="*/ 1 w 2444"/>
                  <a:gd name="T5" fmla="*/ 0 h 523"/>
                  <a:gd name="T6" fmla="*/ 0 w 2444"/>
                  <a:gd name="T7" fmla="*/ 0 h 523"/>
                  <a:gd name="T8" fmla="*/ 5 w 2444"/>
                  <a:gd name="T9" fmla="*/ 1 h 523"/>
                  <a:gd name="T10" fmla="*/ 0 60000 65536"/>
                  <a:gd name="T11" fmla="*/ 0 60000 65536"/>
                  <a:gd name="T12" fmla="*/ 0 60000 65536"/>
                  <a:gd name="T13" fmla="*/ 0 60000 65536"/>
                  <a:gd name="T14" fmla="*/ 0 60000 65536"/>
                  <a:gd name="T15" fmla="*/ 0 w 2444"/>
                  <a:gd name="T16" fmla="*/ 0 h 523"/>
                  <a:gd name="T17" fmla="*/ 2444 w 2444"/>
                  <a:gd name="T18" fmla="*/ 523 h 523"/>
                </a:gdLst>
                <a:ahLst/>
                <a:cxnLst>
                  <a:cxn ang="T10">
                    <a:pos x="T0" y="T1"/>
                  </a:cxn>
                  <a:cxn ang="T11">
                    <a:pos x="T2" y="T3"/>
                  </a:cxn>
                  <a:cxn ang="T12">
                    <a:pos x="T4" y="T5"/>
                  </a:cxn>
                  <a:cxn ang="T13">
                    <a:pos x="T6" y="T7"/>
                  </a:cxn>
                  <a:cxn ang="T14">
                    <a:pos x="T8" y="T9"/>
                  </a:cxn>
                </a:cxnLst>
                <a:rect l="T15" t="T16" r="T17" b="T18"/>
                <a:pathLst>
                  <a:path w="2444" h="523">
                    <a:moveTo>
                      <a:pt x="2437" y="518"/>
                    </a:moveTo>
                    <a:lnTo>
                      <a:pt x="2444" y="523"/>
                    </a:lnTo>
                    <a:lnTo>
                      <a:pt x="5" y="3"/>
                    </a:lnTo>
                    <a:lnTo>
                      <a:pt x="0" y="0"/>
                    </a:lnTo>
                    <a:lnTo>
                      <a:pt x="2437" y="518"/>
                    </a:lnTo>
                    <a:close/>
                  </a:path>
                </a:pathLst>
              </a:custGeom>
              <a:solidFill>
                <a:srgbClr val="B9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23" name="Freeform 2472"/>
              <p:cNvSpPr>
                <a:spLocks/>
              </p:cNvSpPr>
              <p:nvPr/>
            </p:nvSpPr>
            <p:spPr bwMode="auto">
              <a:xfrm>
                <a:off x="2243" y="1631"/>
                <a:ext cx="1223" cy="262"/>
              </a:xfrm>
              <a:custGeom>
                <a:avLst/>
                <a:gdLst>
                  <a:gd name="T0" fmla="*/ 5 w 2446"/>
                  <a:gd name="T1" fmla="*/ 2 h 523"/>
                  <a:gd name="T2" fmla="*/ 5 w 2446"/>
                  <a:gd name="T3" fmla="*/ 2 h 523"/>
                  <a:gd name="T4" fmla="*/ 1 w 2446"/>
                  <a:gd name="T5" fmla="*/ 1 h 523"/>
                  <a:gd name="T6" fmla="*/ 0 w 2446"/>
                  <a:gd name="T7" fmla="*/ 0 h 523"/>
                  <a:gd name="T8" fmla="*/ 5 w 2446"/>
                  <a:gd name="T9" fmla="*/ 2 h 523"/>
                  <a:gd name="T10" fmla="*/ 0 60000 65536"/>
                  <a:gd name="T11" fmla="*/ 0 60000 65536"/>
                  <a:gd name="T12" fmla="*/ 0 60000 65536"/>
                  <a:gd name="T13" fmla="*/ 0 60000 65536"/>
                  <a:gd name="T14" fmla="*/ 0 60000 65536"/>
                  <a:gd name="T15" fmla="*/ 0 w 2446"/>
                  <a:gd name="T16" fmla="*/ 0 h 523"/>
                  <a:gd name="T17" fmla="*/ 2446 w 2446"/>
                  <a:gd name="T18" fmla="*/ 523 h 523"/>
                </a:gdLst>
                <a:ahLst/>
                <a:cxnLst>
                  <a:cxn ang="T10">
                    <a:pos x="T0" y="T1"/>
                  </a:cxn>
                  <a:cxn ang="T11">
                    <a:pos x="T2" y="T3"/>
                  </a:cxn>
                  <a:cxn ang="T12">
                    <a:pos x="T4" y="T5"/>
                  </a:cxn>
                  <a:cxn ang="T13">
                    <a:pos x="T6" y="T7"/>
                  </a:cxn>
                  <a:cxn ang="T14">
                    <a:pos x="T8" y="T9"/>
                  </a:cxn>
                </a:cxnLst>
                <a:rect l="T15" t="T16" r="T17" b="T18"/>
                <a:pathLst>
                  <a:path w="2446" h="523">
                    <a:moveTo>
                      <a:pt x="2439" y="520"/>
                    </a:moveTo>
                    <a:lnTo>
                      <a:pt x="2446" y="523"/>
                    </a:lnTo>
                    <a:lnTo>
                      <a:pt x="6" y="3"/>
                    </a:lnTo>
                    <a:lnTo>
                      <a:pt x="0" y="0"/>
                    </a:lnTo>
                    <a:lnTo>
                      <a:pt x="2439" y="520"/>
                    </a:lnTo>
                    <a:close/>
                  </a:path>
                </a:pathLst>
              </a:custGeom>
              <a:solidFill>
                <a:srgbClr val="AF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24" name="Freeform 2473"/>
              <p:cNvSpPr>
                <a:spLocks/>
              </p:cNvSpPr>
              <p:nvPr/>
            </p:nvSpPr>
            <p:spPr bwMode="auto">
              <a:xfrm>
                <a:off x="2247" y="1633"/>
                <a:ext cx="1226" cy="262"/>
              </a:xfrm>
              <a:custGeom>
                <a:avLst/>
                <a:gdLst>
                  <a:gd name="T0" fmla="*/ 4 w 2453"/>
                  <a:gd name="T1" fmla="*/ 1 h 524"/>
                  <a:gd name="T2" fmla="*/ 4 w 2453"/>
                  <a:gd name="T3" fmla="*/ 1 h 524"/>
                  <a:gd name="T4" fmla="*/ 0 w 2453"/>
                  <a:gd name="T5" fmla="*/ 1 h 524"/>
                  <a:gd name="T6" fmla="*/ 0 w 2453"/>
                  <a:gd name="T7" fmla="*/ 0 h 524"/>
                  <a:gd name="T8" fmla="*/ 4 w 2453"/>
                  <a:gd name="T9" fmla="*/ 1 h 524"/>
                  <a:gd name="T10" fmla="*/ 0 60000 65536"/>
                  <a:gd name="T11" fmla="*/ 0 60000 65536"/>
                  <a:gd name="T12" fmla="*/ 0 60000 65536"/>
                  <a:gd name="T13" fmla="*/ 0 60000 65536"/>
                  <a:gd name="T14" fmla="*/ 0 60000 65536"/>
                  <a:gd name="T15" fmla="*/ 0 w 2453"/>
                  <a:gd name="T16" fmla="*/ 0 h 524"/>
                  <a:gd name="T17" fmla="*/ 2453 w 2453"/>
                  <a:gd name="T18" fmla="*/ 524 h 524"/>
                </a:gdLst>
                <a:ahLst/>
                <a:cxnLst>
                  <a:cxn ang="T10">
                    <a:pos x="T0" y="T1"/>
                  </a:cxn>
                  <a:cxn ang="T11">
                    <a:pos x="T2" y="T3"/>
                  </a:cxn>
                  <a:cxn ang="T12">
                    <a:pos x="T4" y="T5"/>
                  </a:cxn>
                  <a:cxn ang="T13">
                    <a:pos x="T6" y="T7"/>
                  </a:cxn>
                  <a:cxn ang="T14">
                    <a:pos x="T8" y="T9"/>
                  </a:cxn>
                </a:cxnLst>
                <a:rect l="T15" t="T16" r="T17" b="T18"/>
                <a:pathLst>
                  <a:path w="2453" h="524">
                    <a:moveTo>
                      <a:pt x="2440" y="520"/>
                    </a:moveTo>
                    <a:lnTo>
                      <a:pt x="2453" y="524"/>
                    </a:lnTo>
                    <a:lnTo>
                      <a:pt x="12" y="4"/>
                    </a:lnTo>
                    <a:lnTo>
                      <a:pt x="0" y="0"/>
                    </a:lnTo>
                    <a:lnTo>
                      <a:pt x="2440" y="520"/>
                    </a:lnTo>
                    <a:close/>
                  </a:path>
                </a:pathLst>
              </a:custGeom>
              <a:solidFill>
                <a:srgbClr val="A55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25" name="Freeform 2474"/>
              <p:cNvSpPr>
                <a:spLocks/>
              </p:cNvSpPr>
              <p:nvPr/>
            </p:nvSpPr>
            <p:spPr bwMode="auto">
              <a:xfrm>
                <a:off x="2391" y="1375"/>
                <a:ext cx="1237" cy="164"/>
              </a:xfrm>
              <a:custGeom>
                <a:avLst/>
                <a:gdLst>
                  <a:gd name="T0" fmla="*/ 5 w 2474"/>
                  <a:gd name="T1" fmla="*/ 0 h 329"/>
                  <a:gd name="T2" fmla="*/ 5 w 2474"/>
                  <a:gd name="T3" fmla="*/ 0 h 329"/>
                  <a:gd name="T4" fmla="*/ 0 w 2474"/>
                  <a:gd name="T5" fmla="*/ 0 h 329"/>
                  <a:gd name="T6" fmla="*/ 1 w 2474"/>
                  <a:gd name="T7" fmla="*/ 0 h 329"/>
                  <a:gd name="T8" fmla="*/ 5 w 2474"/>
                  <a:gd name="T9" fmla="*/ 0 h 329"/>
                  <a:gd name="T10" fmla="*/ 0 60000 65536"/>
                  <a:gd name="T11" fmla="*/ 0 60000 65536"/>
                  <a:gd name="T12" fmla="*/ 0 60000 65536"/>
                  <a:gd name="T13" fmla="*/ 0 60000 65536"/>
                  <a:gd name="T14" fmla="*/ 0 60000 65536"/>
                  <a:gd name="T15" fmla="*/ 0 w 2474"/>
                  <a:gd name="T16" fmla="*/ 0 h 329"/>
                  <a:gd name="T17" fmla="*/ 2474 w 2474"/>
                  <a:gd name="T18" fmla="*/ 329 h 329"/>
                </a:gdLst>
                <a:ahLst/>
                <a:cxnLst>
                  <a:cxn ang="T10">
                    <a:pos x="T0" y="T1"/>
                  </a:cxn>
                  <a:cxn ang="T11">
                    <a:pos x="T2" y="T3"/>
                  </a:cxn>
                  <a:cxn ang="T12">
                    <a:pos x="T4" y="T5"/>
                  </a:cxn>
                  <a:cxn ang="T13">
                    <a:pos x="T6" y="T7"/>
                  </a:cxn>
                  <a:cxn ang="T14">
                    <a:pos x="T8" y="T9"/>
                  </a:cxn>
                </a:cxnLst>
                <a:rect l="T15" t="T16" r="T17" b="T18"/>
                <a:pathLst>
                  <a:path w="2474" h="329">
                    <a:moveTo>
                      <a:pt x="2474" y="329"/>
                    </a:moveTo>
                    <a:lnTo>
                      <a:pt x="2460" y="329"/>
                    </a:lnTo>
                    <a:lnTo>
                      <a:pt x="0" y="0"/>
                    </a:lnTo>
                    <a:lnTo>
                      <a:pt x="13" y="0"/>
                    </a:lnTo>
                    <a:lnTo>
                      <a:pt x="2474" y="329"/>
                    </a:lnTo>
                    <a:close/>
                  </a:path>
                </a:pathLst>
              </a:custGeom>
              <a:solidFill>
                <a:srgbClr val="723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26" name="Freeform 2475"/>
              <p:cNvSpPr>
                <a:spLocks/>
              </p:cNvSpPr>
              <p:nvPr/>
            </p:nvSpPr>
            <p:spPr bwMode="auto">
              <a:xfrm>
                <a:off x="2260" y="1375"/>
                <a:ext cx="1362" cy="183"/>
              </a:xfrm>
              <a:custGeom>
                <a:avLst/>
                <a:gdLst>
                  <a:gd name="T0" fmla="*/ 6 w 2723"/>
                  <a:gd name="T1" fmla="*/ 0 h 368"/>
                  <a:gd name="T2" fmla="*/ 5 w 2723"/>
                  <a:gd name="T3" fmla="*/ 0 h 368"/>
                  <a:gd name="T4" fmla="*/ 0 w 2723"/>
                  <a:gd name="T5" fmla="*/ 0 h 368"/>
                  <a:gd name="T6" fmla="*/ 1 w 2723"/>
                  <a:gd name="T7" fmla="*/ 0 h 368"/>
                  <a:gd name="T8" fmla="*/ 6 w 2723"/>
                  <a:gd name="T9" fmla="*/ 0 h 368"/>
                  <a:gd name="T10" fmla="*/ 0 60000 65536"/>
                  <a:gd name="T11" fmla="*/ 0 60000 65536"/>
                  <a:gd name="T12" fmla="*/ 0 60000 65536"/>
                  <a:gd name="T13" fmla="*/ 0 60000 65536"/>
                  <a:gd name="T14" fmla="*/ 0 60000 65536"/>
                  <a:gd name="T15" fmla="*/ 0 w 2723"/>
                  <a:gd name="T16" fmla="*/ 0 h 368"/>
                  <a:gd name="T17" fmla="*/ 2723 w 2723"/>
                  <a:gd name="T18" fmla="*/ 368 h 368"/>
                </a:gdLst>
                <a:ahLst/>
                <a:cxnLst>
                  <a:cxn ang="T10">
                    <a:pos x="T0" y="T1"/>
                  </a:cxn>
                  <a:cxn ang="T11">
                    <a:pos x="T2" y="T3"/>
                  </a:cxn>
                  <a:cxn ang="T12">
                    <a:pos x="T4" y="T5"/>
                  </a:cxn>
                  <a:cxn ang="T13">
                    <a:pos x="T6" y="T7"/>
                  </a:cxn>
                  <a:cxn ang="T14">
                    <a:pos x="T8" y="T9"/>
                  </a:cxn>
                </a:cxnLst>
                <a:rect l="T15" t="T16" r="T17" b="T18"/>
                <a:pathLst>
                  <a:path w="2723" h="368">
                    <a:moveTo>
                      <a:pt x="2723" y="329"/>
                    </a:moveTo>
                    <a:lnTo>
                      <a:pt x="2441" y="368"/>
                    </a:lnTo>
                    <a:lnTo>
                      <a:pt x="0" y="22"/>
                    </a:lnTo>
                    <a:lnTo>
                      <a:pt x="263" y="0"/>
                    </a:lnTo>
                    <a:lnTo>
                      <a:pt x="2723" y="329"/>
                    </a:lnTo>
                    <a:close/>
                  </a:path>
                </a:pathLst>
              </a:custGeom>
              <a:solidFill>
                <a:srgbClr val="793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227" name="Freeform 2476"/>
              <p:cNvSpPr>
                <a:spLocks/>
              </p:cNvSpPr>
              <p:nvPr/>
            </p:nvSpPr>
            <p:spPr bwMode="auto">
              <a:xfrm>
                <a:off x="3443" y="1539"/>
                <a:ext cx="213" cy="356"/>
              </a:xfrm>
              <a:custGeom>
                <a:avLst/>
                <a:gdLst>
                  <a:gd name="T0" fmla="*/ 1 w 426"/>
                  <a:gd name="T1" fmla="*/ 1 h 712"/>
                  <a:gd name="T2" fmla="*/ 1 w 426"/>
                  <a:gd name="T3" fmla="*/ 1 h 712"/>
                  <a:gd name="T4" fmla="*/ 1 w 426"/>
                  <a:gd name="T5" fmla="*/ 1 h 712"/>
                  <a:gd name="T6" fmla="*/ 1 w 426"/>
                  <a:gd name="T7" fmla="*/ 1 h 712"/>
                  <a:gd name="T8" fmla="*/ 1 w 426"/>
                  <a:gd name="T9" fmla="*/ 1 h 712"/>
                  <a:gd name="T10" fmla="*/ 1 w 426"/>
                  <a:gd name="T11" fmla="*/ 1 h 712"/>
                  <a:gd name="T12" fmla="*/ 1 w 426"/>
                  <a:gd name="T13" fmla="*/ 1 h 712"/>
                  <a:gd name="T14" fmla="*/ 1 w 426"/>
                  <a:gd name="T15" fmla="*/ 1 h 712"/>
                  <a:gd name="T16" fmla="*/ 0 w 426"/>
                  <a:gd name="T17" fmla="*/ 1 h 712"/>
                  <a:gd name="T18" fmla="*/ 0 w 426"/>
                  <a:gd name="T19" fmla="*/ 2 h 712"/>
                  <a:gd name="T20" fmla="*/ 1 w 426"/>
                  <a:gd name="T21" fmla="*/ 2 h 712"/>
                  <a:gd name="T22" fmla="*/ 1 w 426"/>
                  <a:gd name="T23" fmla="*/ 2 h 712"/>
                  <a:gd name="T24" fmla="*/ 1 w 426"/>
                  <a:gd name="T25" fmla="*/ 2 h 712"/>
                  <a:gd name="T26" fmla="*/ 1 w 426"/>
                  <a:gd name="T27" fmla="*/ 2 h 712"/>
                  <a:gd name="T28" fmla="*/ 1 w 426"/>
                  <a:gd name="T29" fmla="*/ 2 h 712"/>
                  <a:gd name="T30" fmla="*/ 1 w 426"/>
                  <a:gd name="T31" fmla="*/ 2 h 712"/>
                  <a:gd name="T32" fmla="*/ 1 w 426"/>
                  <a:gd name="T33" fmla="*/ 2 h 712"/>
                  <a:gd name="T34" fmla="*/ 1 w 426"/>
                  <a:gd name="T35" fmla="*/ 2 h 712"/>
                  <a:gd name="T36" fmla="*/ 1 w 426"/>
                  <a:gd name="T37" fmla="*/ 2 h 712"/>
                  <a:gd name="T38" fmla="*/ 1 w 426"/>
                  <a:gd name="T39" fmla="*/ 2 h 712"/>
                  <a:gd name="T40" fmla="*/ 1 w 426"/>
                  <a:gd name="T41" fmla="*/ 2 h 712"/>
                  <a:gd name="T42" fmla="*/ 1 w 426"/>
                  <a:gd name="T43" fmla="*/ 2 h 712"/>
                  <a:gd name="T44" fmla="*/ 1 w 426"/>
                  <a:gd name="T45" fmla="*/ 2 h 712"/>
                  <a:gd name="T46" fmla="*/ 1 w 426"/>
                  <a:gd name="T47" fmla="*/ 2 h 712"/>
                  <a:gd name="T48" fmla="*/ 1 w 426"/>
                  <a:gd name="T49" fmla="*/ 2 h 712"/>
                  <a:gd name="T50" fmla="*/ 1 w 426"/>
                  <a:gd name="T51" fmla="*/ 2 h 712"/>
                  <a:gd name="T52" fmla="*/ 1 w 426"/>
                  <a:gd name="T53" fmla="*/ 2 h 712"/>
                  <a:gd name="T54" fmla="*/ 1 w 426"/>
                  <a:gd name="T55" fmla="*/ 1 h 712"/>
                  <a:gd name="T56" fmla="*/ 1 w 426"/>
                  <a:gd name="T57" fmla="*/ 1 h 712"/>
                  <a:gd name="T58" fmla="*/ 1 w 426"/>
                  <a:gd name="T59" fmla="*/ 1 h 712"/>
                  <a:gd name="T60" fmla="*/ 1 w 426"/>
                  <a:gd name="T61" fmla="*/ 1 h 712"/>
                  <a:gd name="T62" fmla="*/ 1 w 426"/>
                  <a:gd name="T63" fmla="*/ 1 h 712"/>
                  <a:gd name="T64" fmla="*/ 1 w 426"/>
                  <a:gd name="T65" fmla="*/ 1 h 712"/>
                  <a:gd name="T66" fmla="*/ 1 w 426"/>
                  <a:gd name="T67" fmla="*/ 1 h 712"/>
                  <a:gd name="T68" fmla="*/ 1 w 426"/>
                  <a:gd name="T69" fmla="*/ 0 h 712"/>
                  <a:gd name="T70" fmla="*/ 1 w 426"/>
                  <a:gd name="T71" fmla="*/ 0 h 712"/>
                  <a:gd name="T72" fmla="*/ 1 w 426"/>
                  <a:gd name="T73" fmla="*/ 1 h 7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26"/>
                  <a:gd name="T112" fmla="*/ 0 h 712"/>
                  <a:gd name="T113" fmla="*/ 426 w 426"/>
                  <a:gd name="T114" fmla="*/ 712 h 7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26" h="712">
                    <a:moveTo>
                      <a:pt x="75" y="39"/>
                    </a:moveTo>
                    <a:lnTo>
                      <a:pt x="60" y="42"/>
                    </a:lnTo>
                    <a:lnTo>
                      <a:pt x="47" y="50"/>
                    </a:lnTo>
                    <a:lnTo>
                      <a:pt x="33" y="62"/>
                    </a:lnTo>
                    <a:lnTo>
                      <a:pt x="22" y="77"/>
                    </a:lnTo>
                    <a:lnTo>
                      <a:pt x="13" y="95"/>
                    </a:lnTo>
                    <a:lnTo>
                      <a:pt x="7" y="115"/>
                    </a:lnTo>
                    <a:lnTo>
                      <a:pt x="2" y="137"/>
                    </a:lnTo>
                    <a:lnTo>
                      <a:pt x="0" y="158"/>
                    </a:lnTo>
                    <a:lnTo>
                      <a:pt x="0" y="615"/>
                    </a:lnTo>
                    <a:lnTo>
                      <a:pt x="2" y="639"/>
                    </a:lnTo>
                    <a:lnTo>
                      <a:pt x="7" y="658"/>
                    </a:lnTo>
                    <a:lnTo>
                      <a:pt x="13" y="675"/>
                    </a:lnTo>
                    <a:lnTo>
                      <a:pt x="22" y="690"/>
                    </a:lnTo>
                    <a:lnTo>
                      <a:pt x="33" y="700"/>
                    </a:lnTo>
                    <a:lnTo>
                      <a:pt x="47" y="708"/>
                    </a:lnTo>
                    <a:lnTo>
                      <a:pt x="60" y="712"/>
                    </a:lnTo>
                    <a:lnTo>
                      <a:pt x="75" y="712"/>
                    </a:lnTo>
                    <a:lnTo>
                      <a:pt x="357" y="653"/>
                    </a:lnTo>
                    <a:lnTo>
                      <a:pt x="371" y="648"/>
                    </a:lnTo>
                    <a:lnTo>
                      <a:pt x="384" y="639"/>
                    </a:lnTo>
                    <a:lnTo>
                      <a:pt x="396" y="627"/>
                    </a:lnTo>
                    <a:lnTo>
                      <a:pt x="406" y="612"/>
                    </a:lnTo>
                    <a:lnTo>
                      <a:pt x="414" y="595"/>
                    </a:lnTo>
                    <a:lnTo>
                      <a:pt x="421" y="575"/>
                    </a:lnTo>
                    <a:lnTo>
                      <a:pt x="424" y="555"/>
                    </a:lnTo>
                    <a:lnTo>
                      <a:pt x="426" y="534"/>
                    </a:lnTo>
                    <a:lnTo>
                      <a:pt x="426" y="97"/>
                    </a:lnTo>
                    <a:lnTo>
                      <a:pt x="424" y="75"/>
                    </a:lnTo>
                    <a:lnTo>
                      <a:pt x="421" y="55"/>
                    </a:lnTo>
                    <a:lnTo>
                      <a:pt x="414" y="39"/>
                    </a:lnTo>
                    <a:lnTo>
                      <a:pt x="406" y="24"/>
                    </a:lnTo>
                    <a:lnTo>
                      <a:pt x="396" y="12"/>
                    </a:lnTo>
                    <a:lnTo>
                      <a:pt x="384" y="4"/>
                    </a:lnTo>
                    <a:lnTo>
                      <a:pt x="371" y="0"/>
                    </a:lnTo>
                    <a:lnTo>
                      <a:pt x="357" y="0"/>
                    </a:lnTo>
                    <a:lnTo>
                      <a:pt x="75" y="39"/>
                    </a:lnTo>
                    <a:close/>
                  </a:path>
                </a:pathLst>
              </a:custGeom>
              <a:solidFill>
                <a:srgbClr val="FF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sp>
          <p:nvSpPr>
            <p:cNvPr id="46117" name="Freeform 2477"/>
            <p:cNvSpPr>
              <a:spLocks/>
            </p:cNvSpPr>
            <p:nvPr/>
          </p:nvSpPr>
          <p:spPr bwMode="auto">
            <a:xfrm>
              <a:off x="2499" y="1720"/>
              <a:ext cx="917" cy="201"/>
            </a:xfrm>
            <a:custGeom>
              <a:avLst/>
              <a:gdLst>
                <a:gd name="T0" fmla="*/ 4 w 1834"/>
                <a:gd name="T1" fmla="*/ 1 h 400"/>
                <a:gd name="T2" fmla="*/ 4 w 1834"/>
                <a:gd name="T3" fmla="*/ 0 h 400"/>
                <a:gd name="T4" fmla="*/ 0 w 1834"/>
                <a:gd name="T5" fmla="*/ 1 h 400"/>
                <a:gd name="T6" fmla="*/ 1 w 1834"/>
                <a:gd name="T7" fmla="*/ 1 h 400"/>
                <a:gd name="T8" fmla="*/ 4 w 1834"/>
                <a:gd name="T9" fmla="*/ 1 h 400"/>
                <a:gd name="T10" fmla="*/ 0 60000 65536"/>
                <a:gd name="T11" fmla="*/ 0 60000 65536"/>
                <a:gd name="T12" fmla="*/ 0 60000 65536"/>
                <a:gd name="T13" fmla="*/ 0 60000 65536"/>
                <a:gd name="T14" fmla="*/ 0 60000 65536"/>
                <a:gd name="T15" fmla="*/ 0 w 1834"/>
                <a:gd name="T16" fmla="*/ 0 h 400"/>
                <a:gd name="T17" fmla="*/ 1834 w 1834"/>
                <a:gd name="T18" fmla="*/ 400 h 400"/>
              </a:gdLst>
              <a:ahLst/>
              <a:cxnLst>
                <a:cxn ang="T10">
                  <a:pos x="T0" y="T1"/>
                </a:cxn>
                <a:cxn ang="T11">
                  <a:pos x="T2" y="T3"/>
                </a:cxn>
                <a:cxn ang="T12">
                  <a:pos x="T4" y="T5"/>
                </a:cxn>
                <a:cxn ang="T13">
                  <a:pos x="T6" y="T7"/>
                </a:cxn>
                <a:cxn ang="T14">
                  <a:pos x="T8" y="T9"/>
                </a:cxn>
              </a:cxnLst>
              <a:rect l="T15" t="T16" r="T17" b="T18"/>
              <a:pathLst>
                <a:path w="1834" h="400">
                  <a:moveTo>
                    <a:pt x="1834" y="38"/>
                  </a:moveTo>
                  <a:lnTo>
                    <a:pt x="1826" y="0"/>
                  </a:lnTo>
                  <a:lnTo>
                    <a:pt x="0" y="362"/>
                  </a:lnTo>
                  <a:lnTo>
                    <a:pt x="8" y="400"/>
                  </a:lnTo>
                  <a:lnTo>
                    <a:pt x="1834" y="38"/>
                  </a:ln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18" name="Freeform 2478"/>
            <p:cNvSpPr>
              <a:spLocks/>
            </p:cNvSpPr>
            <p:nvPr/>
          </p:nvSpPr>
          <p:spPr bwMode="auto">
            <a:xfrm>
              <a:off x="2094" y="1710"/>
              <a:ext cx="1239" cy="250"/>
            </a:xfrm>
            <a:custGeom>
              <a:avLst/>
              <a:gdLst>
                <a:gd name="T0" fmla="*/ 4 w 2479"/>
                <a:gd name="T1" fmla="*/ 1 h 500"/>
                <a:gd name="T2" fmla="*/ 4 w 2479"/>
                <a:gd name="T3" fmla="*/ 0 h 500"/>
                <a:gd name="T4" fmla="*/ 0 w 2479"/>
                <a:gd name="T5" fmla="*/ 1 h 500"/>
                <a:gd name="T6" fmla="*/ 0 w 2479"/>
                <a:gd name="T7" fmla="*/ 1 h 500"/>
                <a:gd name="T8" fmla="*/ 4 w 2479"/>
                <a:gd name="T9" fmla="*/ 1 h 500"/>
                <a:gd name="T10" fmla="*/ 0 60000 65536"/>
                <a:gd name="T11" fmla="*/ 0 60000 65536"/>
                <a:gd name="T12" fmla="*/ 0 60000 65536"/>
                <a:gd name="T13" fmla="*/ 0 60000 65536"/>
                <a:gd name="T14" fmla="*/ 0 60000 65536"/>
                <a:gd name="T15" fmla="*/ 0 w 2479"/>
                <a:gd name="T16" fmla="*/ 0 h 500"/>
                <a:gd name="T17" fmla="*/ 2479 w 2479"/>
                <a:gd name="T18" fmla="*/ 500 h 500"/>
              </a:gdLst>
              <a:ahLst/>
              <a:cxnLst>
                <a:cxn ang="T10">
                  <a:pos x="T0" y="T1"/>
                </a:cxn>
                <a:cxn ang="T11">
                  <a:pos x="T2" y="T3"/>
                </a:cxn>
                <a:cxn ang="T12">
                  <a:pos x="T4" y="T5"/>
                </a:cxn>
                <a:cxn ang="T13">
                  <a:pos x="T6" y="T7"/>
                </a:cxn>
                <a:cxn ang="T14">
                  <a:pos x="T8" y="T9"/>
                </a:cxn>
              </a:cxnLst>
              <a:rect l="T15" t="T16" r="T17" b="T18"/>
              <a:pathLst>
                <a:path w="2479" h="500">
                  <a:moveTo>
                    <a:pt x="2479" y="38"/>
                  </a:moveTo>
                  <a:lnTo>
                    <a:pt x="2472" y="0"/>
                  </a:lnTo>
                  <a:lnTo>
                    <a:pt x="0" y="462"/>
                  </a:lnTo>
                  <a:lnTo>
                    <a:pt x="6" y="500"/>
                  </a:lnTo>
                  <a:lnTo>
                    <a:pt x="2479" y="38"/>
                  </a:ln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19" name="Freeform 2479"/>
            <p:cNvSpPr>
              <a:spLocks/>
            </p:cNvSpPr>
            <p:nvPr/>
          </p:nvSpPr>
          <p:spPr bwMode="auto">
            <a:xfrm>
              <a:off x="673" y="1386"/>
              <a:ext cx="875" cy="131"/>
            </a:xfrm>
            <a:custGeom>
              <a:avLst/>
              <a:gdLst>
                <a:gd name="T0" fmla="*/ 4 w 1750"/>
                <a:gd name="T1" fmla="*/ 1 h 261"/>
                <a:gd name="T2" fmla="*/ 4 w 1750"/>
                <a:gd name="T3" fmla="*/ 0 h 261"/>
                <a:gd name="T4" fmla="*/ 0 w 1750"/>
                <a:gd name="T5" fmla="*/ 1 h 261"/>
                <a:gd name="T6" fmla="*/ 1 w 1750"/>
                <a:gd name="T7" fmla="*/ 1 h 261"/>
                <a:gd name="T8" fmla="*/ 4 w 1750"/>
                <a:gd name="T9" fmla="*/ 1 h 261"/>
                <a:gd name="T10" fmla="*/ 0 60000 65536"/>
                <a:gd name="T11" fmla="*/ 0 60000 65536"/>
                <a:gd name="T12" fmla="*/ 0 60000 65536"/>
                <a:gd name="T13" fmla="*/ 0 60000 65536"/>
                <a:gd name="T14" fmla="*/ 0 60000 65536"/>
                <a:gd name="T15" fmla="*/ 0 w 1750"/>
                <a:gd name="T16" fmla="*/ 0 h 261"/>
                <a:gd name="T17" fmla="*/ 1750 w 1750"/>
                <a:gd name="T18" fmla="*/ 261 h 261"/>
              </a:gdLst>
              <a:ahLst/>
              <a:cxnLst>
                <a:cxn ang="T10">
                  <a:pos x="T0" y="T1"/>
                </a:cxn>
                <a:cxn ang="T11">
                  <a:pos x="T2" y="T3"/>
                </a:cxn>
                <a:cxn ang="T12">
                  <a:pos x="T4" y="T5"/>
                </a:cxn>
                <a:cxn ang="T13">
                  <a:pos x="T6" y="T7"/>
                </a:cxn>
                <a:cxn ang="T14">
                  <a:pos x="T8" y="T9"/>
                </a:cxn>
              </a:cxnLst>
              <a:rect l="T15" t="T16" r="T17" b="T18"/>
              <a:pathLst>
                <a:path w="1750" h="261">
                  <a:moveTo>
                    <a:pt x="1750" y="38"/>
                  </a:moveTo>
                  <a:lnTo>
                    <a:pt x="1745" y="0"/>
                  </a:lnTo>
                  <a:lnTo>
                    <a:pt x="0" y="222"/>
                  </a:lnTo>
                  <a:lnTo>
                    <a:pt x="5" y="261"/>
                  </a:lnTo>
                  <a:lnTo>
                    <a:pt x="1750" y="38"/>
                  </a:ln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20" name="Freeform 2480"/>
            <p:cNvSpPr>
              <a:spLocks/>
            </p:cNvSpPr>
            <p:nvPr/>
          </p:nvSpPr>
          <p:spPr bwMode="auto">
            <a:xfrm>
              <a:off x="985" y="1403"/>
              <a:ext cx="627" cy="106"/>
            </a:xfrm>
            <a:custGeom>
              <a:avLst/>
              <a:gdLst>
                <a:gd name="T0" fmla="*/ 2 w 1255"/>
                <a:gd name="T1" fmla="*/ 0 h 213"/>
                <a:gd name="T2" fmla="*/ 2 w 1255"/>
                <a:gd name="T3" fmla="*/ 0 h 213"/>
                <a:gd name="T4" fmla="*/ 0 w 1255"/>
                <a:gd name="T5" fmla="*/ 0 h 213"/>
                <a:gd name="T6" fmla="*/ 0 w 1255"/>
                <a:gd name="T7" fmla="*/ 0 h 213"/>
                <a:gd name="T8" fmla="*/ 2 w 1255"/>
                <a:gd name="T9" fmla="*/ 0 h 213"/>
                <a:gd name="T10" fmla="*/ 0 60000 65536"/>
                <a:gd name="T11" fmla="*/ 0 60000 65536"/>
                <a:gd name="T12" fmla="*/ 0 60000 65536"/>
                <a:gd name="T13" fmla="*/ 0 60000 65536"/>
                <a:gd name="T14" fmla="*/ 0 60000 65536"/>
                <a:gd name="T15" fmla="*/ 0 w 1255"/>
                <a:gd name="T16" fmla="*/ 0 h 213"/>
                <a:gd name="T17" fmla="*/ 1255 w 1255"/>
                <a:gd name="T18" fmla="*/ 213 h 213"/>
              </a:gdLst>
              <a:ahLst/>
              <a:cxnLst>
                <a:cxn ang="T10">
                  <a:pos x="T0" y="T1"/>
                </a:cxn>
                <a:cxn ang="T11">
                  <a:pos x="T2" y="T3"/>
                </a:cxn>
                <a:cxn ang="T12">
                  <a:pos x="T4" y="T5"/>
                </a:cxn>
                <a:cxn ang="T13">
                  <a:pos x="T6" y="T7"/>
                </a:cxn>
                <a:cxn ang="T14">
                  <a:pos x="T8" y="T9"/>
                </a:cxn>
              </a:cxnLst>
              <a:rect l="T15" t="T16" r="T17" b="T18"/>
              <a:pathLst>
                <a:path w="1255" h="213">
                  <a:moveTo>
                    <a:pt x="1255" y="38"/>
                  </a:moveTo>
                  <a:lnTo>
                    <a:pt x="1250" y="0"/>
                  </a:lnTo>
                  <a:lnTo>
                    <a:pt x="0" y="174"/>
                  </a:lnTo>
                  <a:lnTo>
                    <a:pt x="5" y="213"/>
                  </a:lnTo>
                  <a:lnTo>
                    <a:pt x="1255" y="38"/>
                  </a:ln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21" name="Freeform 2481"/>
            <p:cNvSpPr>
              <a:spLocks/>
            </p:cNvSpPr>
            <p:nvPr/>
          </p:nvSpPr>
          <p:spPr bwMode="auto">
            <a:xfrm>
              <a:off x="987" y="1491"/>
              <a:ext cx="555" cy="166"/>
            </a:xfrm>
            <a:custGeom>
              <a:avLst/>
              <a:gdLst>
                <a:gd name="T0" fmla="*/ 1 w 1110"/>
                <a:gd name="T1" fmla="*/ 0 h 332"/>
                <a:gd name="T2" fmla="*/ 0 w 1110"/>
                <a:gd name="T3" fmla="*/ 1 h 332"/>
                <a:gd name="T4" fmla="*/ 2 w 1110"/>
                <a:gd name="T5" fmla="*/ 1 h 332"/>
                <a:gd name="T6" fmla="*/ 2 w 1110"/>
                <a:gd name="T7" fmla="*/ 1 h 332"/>
                <a:gd name="T8" fmla="*/ 1 w 1110"/>
                <a:gd name="T9" fmla="*/ 0 h 332"/>
                <a:gd name="T10" fmla="*/ 0 60000 65536"/>
                <a:gd name="T11" fmla="*/ 0 60000 65536"/>
                <a:gd name="T12" fmla="*/ 0 60000 65536"/>
                <a:gd name="T13" fmla="*/ 0 60000 65536"/>
                <a:gd name="T14" fmla="*/ 0 60000 65536"/>
                <a:gd name="T15" fmla="*/ 0 w 1110"/>
                <a:gd name="T16" fmla="*/ 0 h 332"/>
                <a:gd name="T17" fmla="*/ 1110 w 1110"/>
                <a:gd name="T18" fmla="*/ 332 h 332"/>
              </a:gdLst>
              <a:ahLst/>
              <a:cxnLst>
                <a:cxn ang="T10">
                  <a:pos x="T0" y="T1"/>
                </a:cxn>
                <a:cxn ang="T11">
                  <a:pos x="T2" y="T3"/>
                </a:cxn>
                <a:cxn ang="T12">
                  <a:pos x="T4" y="T5"/>
                </a:cxn>
                <a:cxn ang="T13">
                  <a:pos x="T6" y="T7"/>
                </a:cxn>
                <a:cxn ang="T14">
                  <a:pos x="T8" y="T9"/>
                </a:cxn>
              </a:cxnLst>
              <a:rect l="T15" t="T16" r="T17" b="T18"/>
              <a:pathLst>
                <a:path w="1110" h="332">
                  <a:moveTo>
                    <a:pt x="10" y="0"/>
                  </a:moveTo>
                  <a:lnTo>
                    <a:pt x="0" y="38"/>
                  </a:lnTo>
                  <a:lnTo>
                    <a:pt x="1100" y="332"/>
                  </a:lnTo>
                  <a:lnTo>
                    <a:pt x="1110" y="294"/>
                  </a:lnTo>
                  <a:lnTo>
                    <a:pt x="10" y="0"/>
                  </a:ln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nvGrpSpPr>
            <p:cNvPr id="46122" name="Group 2482"/>
            <p:cNvGrpSpPr>
              <a:grpSpLocks/>
            </p:cNvGrpSpPr>
            <p:nvPr/>
          </p:nvGrpSpPr>
          <p:grpSpPr bwMode="auto">
            <a:xfrm>
              <a:off x="607" y="1482"/>
              <a:ext cx="492" cy="230"/>
              <a:chOff x="607" y="1482"/>
              <a:chExt cx="492" cy="230"/>
            </a:xfrm>
          </p:grpSpPr>
          <p:sp>
            <p:nvSpPr>
              <p:cNvPr id="47062" name="Freeform 2483"/>
              <p:cNvSpPr>
                <a:spLocks/>
              </p:cNvSpPr>
              <p:nvPr/>
            </p:nvSpPr>
            <p:spPr bwMode="auto">
              <a:xfrm>
                <a:off x="641" y="1482"/>
                <a:ext cx="414" cy="129"/>
              </a:xfrm>
              <a:custGeom>
                <a:avLst/>
                <a:gdLst>
                  <a:gd name="T0" fmla="*/ 1 w 830"/>
                  <a:gd name="T1" fmla="*/ 1 h 257"/>
                  <a:gd name="T2" fmla="*/ 1 w 830"/>
                  <a:gd name="T3" fmla="*/ 1 h 257"/>
                  <a:gd name="T4" fmla="*/ 0 w 830"/>
                  <a:gd name="T5" fmla="*/ 1 h 257"/>
                  <a:gd name="T6" fmla="*/ 0 w 830"/>
                  <a:gd name="T7" fmla="*/ 0 h 257"/>
                  <a:gd name="T8" fmla="*/ 1 w 830"/>
                  <a:gd name="T9" fmla="*/ 1 h 257"/>
                  <a:gd name="T10" fmla="*/ 0 60000 65536"/>
                  <a:gd name="T11" fmla="*/ 0 60000 65536"/>
                  <a:gd name="T12" fmla="*/ 0 60000 65536"/>
                  <a:gd name="T13" fmla="*/ 0 60000 65536"/>
                  <a:gd name="T14" fmla="*/ 0 60000 65536"/>
                  <a:gd name="T15" fmla="*/ 0 w 830"/>
                  <a:gd name="T16" fmla="*/ 0 h 257"/>
                  <a:gd name="T17" fmla="*/ 830 w 830"/>
                  <a:gd name="T18" fmla="*/ 257 h 257"/>
                </a:gdLst>
                <a:ahLst/>
                <a:cxnLst>
                  <a:cxn ang="T10">
                    <a:pos x="T0" y="T1"/>
                  </a:cxn>
                  <a:cxn ang="T11">
                    <a:pos x="T2" y="T3"/>
                  </a:cxn>
                  <a:cxn ang="T12">
                    <a:pos x="T4" y="T5"/>
                  </a:cxn>
                  <a:cxn ang="T13">
                    <a:pos x="T6" y="T7"/>
                  </a:cxn>
                  <a:cxn ang="T14">
                    <a:pos x="T8" y="T9"/>
                  </a:cxn>
                </a:cxnLst>
                <a:rect l="T15" t="T16" r="T17" b="T18"/>
                <a:pathLst>
                  <a:path w="830" h="257">
                    <a:moveTo>
                      <a:pt x="830" y="252"/>
                    </a:moveTo>
                    <a:lnTo>
                      <a:pt x="813" y="257"/>
                    </a:lnTo>
                    <a:lnTo>
                      <a:pt x="0" y="3"/>
                    </a:lnTo>
                    <a:lnTo>
                      <a:pt x="17" y="0"/>
                    </a:lnTo>
                    <a:lnTo>
                      <a:pt x="830" y="252"/>
                    </a:lnTo>
                    <a:close/>
                  </a:path>
                </a:pathLst>
              </a:custGeom>
              <a:solidFill>
                <a:srgbClr val="88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63" name="Freeform 2484"/>
              <p:cNvSpPr>
                <a:spLocks/>
              </p:cNvSpPr>
              <p:nvPr/>
            </p:nvSpPr>
            <p:spPr bwMode="auto">
              <a:xfrm>
                <a:off x="647" y="1482"/>
                <a:ext cx="408" cy="127"/>
              </a:xfrm>
              <a:custGeom>
                <a:avLst/>
                <a:gdLst>
                  <a:gd name="T0" fmla="*/ 1 w 818"/>
                  <a:gd name="T1" fmla="*/ 1 h 254"/>
                  <a:gd name="T2" fmla="*/ 1 w 818"/>
                  <a:gd name="T3" fmla="*/ 1 h 254"/>
                  <a:gd name="T4" fmla="*/ 0 w 818"/>
                  <a:gd name="T5" fmla="*/ 1 h 254"/>
                  <a:gd name="T6" fmla="*/ 0 w 818"/>
                  <a:gd name="T7" fmla="*/ 0 h 254"/>
                  <a:gd name="T8" fmla="*/ 1 w 818"/>
                  <a:gd name="T9" fmla="*/ 1 h 254"/>
                  <a:gd name="T10" fmla="*/ 0 60000 65536"/>
                  <a:gd name="T11" fmla="*/ 0 60000 65536"/>
                  <a:gd name="T12" fmla="*/ 0 60000 65536"/>
                  <a:gd name="T13" fmla="*/ 0 60000 65536"/>
                  <a:gd name="T14" fmla="*/ 0 60000 65536"/>
                  <a:gd name="T15" fmla="*/ 0 w 818"/>
                  <a:gd name="T16" fmla="*/ 0 h 254"/>
                  <a:gd name="T17" fmla="*/ 818 w 818"/>
                  <a:gd name="T18" fmla="*/ 254 h 254"/>
                </a:gdLst>
                <a:ahLst/>
                <a:cxnLst>
                  <a:cxn ang="T10">
                    <a:pos x="T0" y="T1"/>
                  </a:cxn>
                  <a:cxn ang="T11">
                    <a:pos x="T2" y="T3"/>
                  </a:cxn>
                  <a:cxn ang="T12">
                    <a:pos x="T4" y="T5"/>
                  </a:cxn>
                  <a:cxn ang="T13">
                    <a:pos x="T6" y="T7"/>
                  </a:cxn>
                  <a:cxn ang="T14">
                    <a:pos x="T8" y="T9"/>
                  </a:cxn>
                </a:cxnLst>
                <a:rect l="T15" t="T16" r="T17" b="T18"/>
                <a:pathLst>
                  <a:path w="818" h="254">
                    <a:moveTo>
                      <a:pt x="818" y="252"/>
                    </a:moveTo>
                    <a:lnTo>
                      <a:pt x="814" y="254"/>
                    </a:lnTo>
                    <a:lnTo>
                      <a:pt x="0" y="1"/>
                    </a:lnTo>
                    <a:lnTo>
                      <a:pt x="5" y="0"/>
                    </a:lnTo>
                    <a:lnTo>
                      <a:pt x="818" y="252"/>
                    </a:lnTo>
                    <a:close/>
                  </a:path>
                </a:pathLst>
              </a:custGeom>
              <a:solidFill>
                <a:srgbClr val="88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64" name="Freeform 2485"/>
              <p:cNvSpPr>
                <a:spLocks/>
              </p:cNvSpPr>
              <p:nvPr/>
            </p:nvSpPr>
            <p:spPr bwMode="auto">
              <a:xfrm>
                <a:off x="645" y="1483"/>
                <a:ext cx="409" cy="126"/>
              </a:xfrm>
              <a:custGeom>
                <a:avLst/>
                <a:gdLst>
                  <a:gd name="T0" fmla="*/ 2 w 817"/>
                  <a:gd name="T1" fmla="*/ 0 h 253"/>
                  <a:gd name="T2" fmla="*/ 2 w 817"/>
                  <a:gd name="T3" fmla="*/ 0 h 253"/>
                  <a:gd name="T4" fmla="*/ 0 w 817"/>
                  <a:gd name="T5" fmla="*/ 0 h 253"/>
                  <a:gd name="T6" fmla="*/ 1 w 817"/>
                  <a:gd name="T7" fmla="*/ 0 h 253"/>
                  <a:gd name="T8" fmla="*/ 2 w 817"/>
                  <a:gd name="T9" fmla="*/ 0 h 253"/>
                  <a:gd name="T10" fmla="*/ 0 60000 65536"/>
                  <a:gd name="T11" fmla="*/ 0 60000 65536"/>
                  <a:gd name="T12" fmla="*/ 0 60000 65536"/>
                  <a:gd name="T13" fmla="*/ 0 60000 65536"/>
                  <a:gd name="T14" fmla="*/ 0 60000 65536"/>
                  <a:gd name="T15" fmla="*/ 0 w 817"/>
                  <a:gd name="T16" fmla="*/ 0 h 253"/>
                  <a:gd name="T17" fmla="*/ 817 w 817"/>
                  <a:gd name="T18" fmla="*/ 253 h 253"/>
                </a:gdLst>
                <a:ahLst/>
                <a:cxnLst>
                  <a:cxn ang="T10">
                    <a:pos x="T0" y="T1"/>
                  </a:cxn>
                  <a:cxn ang="T11">
                    <a:pos x="T2" y="T3"/>
                  </a:cxn>
                  <a:cxn ang="T12">
                    <a:pos x="T4" y="T5"/>
                  </a:cxn>
                  <a:cxn ang="T13">
                    <a:pos x="T6" y="T7"/>
                  </a:cxn>
                  <a:cxn ang="T14">
                    <a:pos x="T8" y="T9"/>
                  </a:cxn>
                </a:cxnLst>
                <a:rect l="T15" t="T16" r="T17" b="T18"/>
                <a:pathLst>
                  <a:path w="817" h="253">
                    <a:moveTo>
                      <a:pt x="817" y="253"/>
                    </a:moveTo>
                    <a:lnTo>
                      <a:pt x="812" y="253"/>
                    </a:lnTo>
                    <a:lnTo>
                      <a:pt x="0" y="0"/>
                    </a:lnTo>
                    <a:lnTo>
                      <a:pt x="3" y="0"/>
                    </a:lnTo>
                    <a:lnTo>
                      <a:pt x="817" y="253"/>
                    </a:lnTo>
                    <a:close/>
                  </a:path>
                </a:pathLst>
              </a:custGeom>
              <a:solidFill>
                <a:srgbClr val="8C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65" name="Freeform 2486"/>
              <p:cNvSpPr>
                <a:spLocks/>
              </p:cNvSpPr>
              <p:nvPr/>
            </p:nvSpPr>
            <p:spPr bwMode="auto">
              <a:xfrm>
                <a:off x="642" y="1483"/>
                <a:ext cx="409" cy="127"/>
              </a:xfrm>
              <a:custGeom>
                <a:avLst/>
                <a:gdLst>
                  <a:gd name="T0" fmla="*/ 2 w 817"/>
                  <a:gd name="T1" fmla="*/ 0 h 255"/>
                  <a:gd name="T2" fmla="*/ 2 w 817"/>
                  <a:gd name="T3" fmla="*/ 0 h 255"/>
                  <a:gd name="T4" fmla="*/ 0 w 817"/>
                  <a:gd name="T5" fmla="*/ 0 h 255"/>
                  <a:gd name="T6" fmla="*/ 1 w 817"/>
                  <a:gd name="T7" fmla="*/ 0 h 255"/>
                  <a:gd name="T8" fmla="*/ 2 w 817"/>
                  <a:gd name="T9" fmla="*/ 0 h 255"/>
                  <a:gd name="T10" fmla="*/ 0 60000 65536"/>
                  <a:gd name="T11" fmla="*/ 0 60000 65536"/>
                  <a:gd name="T12" fmla="*/ 0 60000 65536"/>
                  <a:gd name="T13" fmla="*/ 0 60000 65536"/>
                  <a:gd name="T14" fmla="*/ 0 60000 65536"/>
                  <a:gd name="T15" fmla="*/ 0 w 817"/>
                  <a:gd name="T16" fmla="*/ 0 h 255"/>
                  <a:gd name="T17" fmla="*/ 817 w 817"/>
                  <a:gd name="T18" fmla="*/ 255 h 255"/>
                </a:gdLst>
                <a:ahLst/>
                <a:cxnLst>
                  <a:cxn ang="T10">
                    <a:pos x="T0" y="T1"/>
                  </a:cxn>
                  <a:cxn ang="T11">
                    <a:pos x="T2" y="T3"/>
                  </a:cxn>
                  <a:cxn ang="T12">
                    <a:pos x="T4" y="T5"/>
                  </a:cxn>
                  <a:cxn ang="T13">
                    <a:pos x="T6" y="T7"/>
                  </a:cxn>
                  <a:cxn ang="T14">
                    <a:pos x="T8" y="T9"/>
                  </a:cxn>
                </a:cxnLst>
                <a:rect l="T15" t="T16" r="T17" b="T18"/>
                <a:pathLst>
                  <a:path w="817" h="255">
                    <a:moveTo>
                      <a:pt x="817" y="253"/>
                    </a:moveTo>
                    <a:lnTo>
                      <a:pt x="812" y="255"/>
                    </a:lnTo>
                    <a:lnTo>
                      <a:pt x="0" y="2"/>
                    </a:lnTo>
                    <a:lnTo>
                      <a:pt x="5" y="0"/>
                    </a:lnTo>
                    <a:lnTo>
                      <a:pt x="817" y="253"/>
                    </a:lnTo>
                    <a:close/>
                  </a:path>
                </a:pathLst>
              </a:custGeom>
              <a:solidFill>
                <a:srgbClr val="904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66" name="Freeform 2487"/>
              <p:cNvSpPr>
                <a:spLocks/>
              </p:cNvSpPr>
              <p:nvPr/>
            </p:nvSpPr>
            <p:spPr bwMode="auto">
              <a:xfrm>
                <a:off x="641" y="1484"/>
                <a:ext cx="408" cy="127"/>
              </a:xfrm>
              <a:custGeom>
                <a:avLst/>
                <a:gdLst>
                  <a:gd name="T0" fmla="*/ 2 w 816"/>
                  <a:gd name="T1" fmla="*/ 1 h 254"/>
                  <a:gd name="T2" fmla="*/ 2 w 816"/>
                  <a:gd name="T3" fmla="*/ 1 h 254"/>
                  <a:gd name="T4" fmla="*/ 0 w 816"/>
                  <a:gd name="T5" fmla="*/ 0 h 254"/>
                  <a:gd name="T6" fmla="*/ 1 w 816"/>
                  <a:gd name="T7" fmla="*/ 0 h 254"/>
                  <a:gd name="T8" fmla="*/ 2 w 816"/>
                  <a:gd name="T9" fmla="*/ 1 h 254"/>
                  <a:gd name="T10" fmla="*/ 0 60000 65536"/>
                  <a:gd name="T11" fmla="*/ 0 60000 65536"/>
                  <a:gd name="T12" fmla="*/ 0 60000 65536"/>
                  <a:gd name="T13" fmla="*/ 0 60000 65536"/>
                  <a:gd name="T14" fmla="*/ 0 60000 65536"/>
                  <a:gd name="T15" fmla="*/ 0 w 816"/>
                  <a:gd name="T16" fmla="*/ 0 h 254"/>
                  <a:gd name="T17" fmla="*/ 816 w 816"/>
                  <a:gd name="T18" fmla="*/ 254 h 254"/>
                </a:gdLst>
                <a:ahLst/>
                <a:cxnLst>
                  <a:cxn ang="T10">
                    <a:pos x="T0" y="T1"/>
                  </a:cxn>
                  <a:cxn ang="T11">
                    <a:pos x="T2" y="T3"/>
                  </a:cxn>
                  <a:cxn ang="T12">
                    <a:pos x="T4" y="T5"/>
                  </a:cxn>
                  <a:cxn ang="T13">
                    <a:pos x="T6" y="T7"/>
                  </a:cxn>
                  <a:cxn ang="T14">
                    <a:pos x="T8" y="T9"/>
                  </a:cxn>
                </a:cxnLst>
                <a:rect l="T15" t="T16" r="T17" b="T18"/>
                <a:pathLst>
                  <a:path w="816" h="254">
                    <a:moveTo>
                      <a:pt x="816" y="253"/>
                    </a:moveTo>
                    <a:lnTo>
                      <a:pt x="813" y="254"/>
                    </a:lnTo>
                    <a:lnTo>
                      <a:pt x="0" y="0"/>
                    </a:lnTo>
                    <a:lnTo>
                      <a:pt x="4" y="0"/>
                    </a:lnTo>
                    <a:lnTo>
                      <a:pt x="816" y="253"/>
                    </a:lnTo>
                    <a:close/>
                  </a:path>
                </a:pathLst>
              </a:custGeom>
              <a:solidFill>
                <a:srgbClr val="944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67" name="Freeform 2488"/>
              <p:cNvSpPr>
                <a:spLocks/>
              </p:cNvSpPr>
              <p:nvPr/>
            </p:nvSpPr>
            <p:spPr bwMode="auto">
              <a:xfrm>
                <a:off x="632" y="1484"/>
                <a:ext cx="415" cy="131"/>
              </a:xfrm>
              <a:custGeom>
                <a:avLst/>
                <a:gdLst>
                  <a:gd name="T0" fmla="*/ 2 w 829"/>
                  <a:gd name="T1" fmla="*/ 0 h 263"/>
                  <a:gd name="T2" fmla="*/ 2 w 829"/>
                  <a:gd name="T3" fmla="*/ 0 h 263"/>
                  <a:gd name="T4" fmla="*/ 0 w 829"/>
                  <a:gd name="T5" fmla="*/ 0 h 263"/>
                  <a:gd name="T6" fmla="*/ 1 w 829"/>
                  <a:gd name="T7" fmla="*/ 0 h 263"/>
                  <a:gd name="T8" fmla="*/ 2 w 829"/>
                  <a:gd name="T9" fmla="*/ 0 h 263"/>
                  <a:gd name="T10" fmla="*/ 0 60000 65536"/>
                  <a:gd name="T11" fmla="*/ 0 60000 65536"/>
                  <a:gd name="T12" fmla="*/ 0 60000 65536"/>
                  <a:gd name="T13" fmla="*/ 0 60000 65536"/>
                  <a:gd name="T14" fmla="*/ 0 60000 65536"/>
                  <a:gd name="T15" fmla="*/ 0 w 829"/>
                  <a:gd name="T16" fmla="*/ 0 h 263"/>
                  <a:gd name="T17" fmla="*/ 829 w 829"/>
                  <a:gd name="T18" fmla="*/ 263 h 263"/>
                </a:gdLst>
                <a:ahLst/>
                <a:cxnLst>
                  <a:cxn ang="T10">
                    <a:pos x="T0" y="T1"/>
                  </a:cxn>
                  <a:cxn ang="T11">
                    <a:pos x="T2" y="T3"/>
                  </a:cxn>
                  <a:cxn ang="T12">
                    <a:pos x="T4" y="T5"/>
                  </a:cxn>
                  <a:cxn ang="T13">
                    <a:pos x="T6" y="T7"/>
                  </a:cxn>
                  <a:cxn ang="T14">
                    <a:pos x="T8" y="T9"/>
                  </a:cxn>
                </a:cxnLst>
                <a:rect l="T15" t="T16" r="T17" b="T18"/>
                <a:pathLst>
                  <a:path w="829" h="263">
                    <a:moveTo>
                      <a:pt x="829" y="254"/>
                    </a:moveTo>
                    <a:lnTo>
                      <a:pt x="811" y="263"/>
                    </a:lnTo>
                    <a:lnTo>
                      <a:pt x="0" y="8"/>
                    </a:lnTo>
                    <a:lnTo>
                      <a:pt x="16" y="0"/>
                    </a:lnTo>
                    <a:lnTo>
                      <a:pt x="829" y="254"/>
                    </a:lnTo>
                    <a:close/>
                  </a:path>
                </a:pathLst>
              </a:custGeom>
              <a:solidFill>
                <a:srgbClr val="99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68" name="Freeform 2489"/>
              <p:cNvSpPr>
                <a:spLocks/>
              </p:cNvSpPr>
              <p:nvPr/>
            </p:nvSpPr>
            <p:spPr bwMode="auto">
              <a:xfrm>
                <a:off x="639" y="1484"/>
                <a:ext cx="408" cy="128"/>
              </a:xfrm>
              <a:custGeom>
                <a:avLst/>
                <a:gdLst>
                  <a:gd name="T0" fmla="*/ 2 w 816"/>
                  <a:gd name="T1" fmla="*/ 1 h 256"/>
                  <a:gd name="T2" fmla="*/ 2 w 816"/>
                  <a:gd name="T3" fmla="*/ 1 h 256"/>
                  <a:gd name="T4" fmla="*/ 0 w 816"/>
                  <a:gd name="T5" fmla="*/ 1 h 256"/>
                  <a:gd name="T6" fmla="*/ 1 w 816"/>
                  <a:gd name="T7" fmla="*/ 0 h 256"/>
                  <a:gd name="T8" fmla="*/ 2 w 816"/>
                  <a:gd name="T9" fmla="*/ 1 h 256"/>
                  <a:gd name="T10" fmla="*/ 0 60000 65536"/>
                  <a:gd name="T11" fmla="*/ 0 60000 65536"/>
                  <a:gd name="T12" fmla="*/ 0 60000 65536"/>
                  <a:gd name="T13" fmla="*/ 0 60000 65536"/>
                  <a:gd name="T14" fmla="*/ 0 60000 65536"/>
                  <a:gd name="T15" fmla="*/ 0 w 816"/>
                  <a:gd name="T16" fmla="*/ 0 h 256"/>
                  <a:gd name="T17" fmla="*/ 816 w 816"/>
                  <a:gd name="T18" fmla="*/ 256 h 256"/>
                </a:gdLst>
                <a:ahLst/>
                <a:cxnLst>
                  <a:cxn ang="T10">
                    <a:pos x="T0" y="T1"/>
                  </a:cxn>
                  <a:cxn ang="T11">
                    <a:pos x="T2" y="T3"/>
                  </a:cxn>
                  <a:cxn ang="T12">
                    <a:pos x="T4" y="T5"/>
                  </a:cxn>
                  <a:cxn ang="T13">
                    <a:pos x="T6" y="T7"/>
                  </a:cxn>
                  <a:cxn ang="T14">
                    <a:pos x="T8" y="T9"/>
                  </a:cxn>
                </a:cxnLst>
                <a:rect l="T15" t="T16" r="T17" b="T18"/>
                <a:pathLst>
                  <a:path w="816" h="256">
                    <a:moveTo>
                      <a:pt x="816" y="254"/>
                    </a:moveTo>
                    <a:lnTo>
                      <a:pt x="813" y="256"/>
                    </a:lnTo>
                    <a:lnTo>
                      <a:pt x="0" y="2"/>
                    </a:lnTo>
                    <a:lnTo>
                      <a:pt x="3" y="0"/>
                    </a:lnTo>
                    <a:lnTo>
                      <a:pt x="816" y="254"/>
                    </a:lnTo>
                    <a:close/>
                  </a:path>
                </a:pathLst>
              </a:custGeom>
              <a:solidFill>
                <a:srgbClr val="99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69" name="Freeform 2490"/>
              <p:cNvSpPr>
                <a:spLocks/>
              </p:cNvSpPr>
              <p:nvPr/>
            </p:nvSpPr>
            <p:spPr bwMode="auto">
              <a:xfrm>
                <a:off x="637" y="1484"/>
                <a:ext cx="408" cy="128"/>
              </a:xfrm>
              <a:custGeom>
                <a:avLst/>
                <a:gdLst>
                  <a:gd name="T0" fmla="*/ 2 w 816"/>
                  <a:gd name="T1" fmla="*/ 1 h 256"/>
                  <a:gd name="T2" fmla="*/ 2 w 816"/>
                  <a:gd name="T3" fmla="*/ 1 h 256"/>
                  <a:gd name="T4" fmla="*/ 0 w 816"/>
                  <a:gd name="T5" fmla="*/ 1 h 256"/>
                  <a:gd name="T6" fmla="*/ 1 w 816"/>
                  <a:gd name="T7" fmla="*/ 0 h 256"/>
                  <a:gd name="T8" fmla="*/ 2 w 816"/>
                  <a:gd name="T9" fmla="*/ 1 h 256"/>
                  <a:gd name="T10" fmla="*/ 0 60000 65536"/>
                  <a:gd name="T11" fmla="*/ 0 60000 65536"/>
                  <a:gd name="T12" fmla="*/ 0 60000 65536"/>
                  <a:gd name="T13" fmla="*/ 0 60000 65536"/>
                  <a:gd name="T14" fmla="*/ 0 60000 65536"/>
                  <a:gd name="T15" fmla="*/ 0 w 816"/>
                  <a:gd name="T16" fmla="*/ 0 h 256"/>
                  <a:gd name="T17" fmla="*/ 816 w 816"/>
                  <a:gd name="T18" fmla="*/ 256 h 256"/>
                </a:gdLst>
                <a:ahLst/>
                <a:cxnLst>
                  <a:cxn ang="T10">
                    <a:pos x="T0" y="T1"/>
                  </a:cxn>
                  <a:cxn ang="T11">
                    <a:pos x="T2" y="T3"/>
                  </a:cxn>
                  <a:cxn ang="T12">
                    <a:pos x="T4" y="T5"/>
                  </a:cxn>
                  <a:cxn ang="T13">
                    <a:pos x="T6" y="T7"/>
                  </a:cxn>
                  <a:cxn ang="T14">
                    <a:pos x="T8" y="T9"/>
                  </a:cxn>
                </a:cxnLst>
                <a:rect l="T15" t="T16" r="T17" b="T18"/>
                <a:pathLst>
                  <a:path w="816" h="256">
                    <a:moveTo>
                      <a:pt x="816" y="254"/>
                    </a:moveTo>
                    <a:lnTo>
                      <a:pt x="811" y="256"/>
                    </a:lnTo>
                    <a:lnTo>
                      <a:pt x="0" y="1"/>
                    </a:lnTo>
                    <a:lnTo>
                      <a:pt x="3" y="0"/>
                    </a:lnTo>
                    <a:lnTo>
                      <a:pt x="816" y="254"/>
                    </a:lnTo>
                    <a:close/>
                  </a:path>
                </a:pathLst>
              </a:custGeom>
              <a:solidFill>
                <a:srgbClr val="9B4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70" name="Freeform 2491"/>
              <p:cNvSpPr>
                <a:spLocks/>
              </p:cNvSpPr>
              <p:nvPr/>
            </p:nvSpPr>
            <p:spPr bwMode="auto">
              <a:xfrm>
                <a:off x="636" y="1485"/>
                <a:ext cx="407" cy="128"/>
              </a:xfrm>
              <a:custGeom>
                <a:avLst/>
                <a:gdLst>
                  <a:gd name="T0" fmla="*/ 1 w 815"/>
                  <a:gd name="T1" fmla="*/ 1 h 256"/>
                  <a:gd name="T2" fmla="*/ 1 w 815"/>
                  <a:gd name="T3" fmla="*/ 1 h 256"/>
                  <a:gd name="T4" fmla="*/ 0 w 815"/>
                  <a:gd name="T5" fmla="*/ 1 h 256"/>
                  <a:gd name="T6" fmla="*/ 0 w 815"/>
                  <a:gd name="T7" fmla="*/ 0 h 256"/>
                  <a:gd name="T8" fmla="*/ 1 w 815"/>
                  <a:gd name="T9" fmla="*/ 1 h 256"/>
                  <a:gd name="T10" fmla="*/ 0 60000 65536"/>
                  <a:gd name="T11" fmla="*/ 0 60000 65536"/>
                  <a:gd name="T12" fmla="*/ 0 60000 65536"/>
                  <a:gd name="T13" fmla="*/ 0 60000 65536"/>
                  <a:gd name="T14" fmla="*/ 0 60000 65536"/>
                  <a:gd name="T15" fmla="*/ 0 w 815"/>
                  <a:gd name="T16" fmla="*/ 0 h 256"/>
                  <a:gd name="T17" fmla="*/ 815 w 815"/>
                  <a:gd name="T18" fmla="*/ 256 h 256"/>
                </a:gdLst>
                <a:ahLst/>
                <a:cxnLst>
                  <a:cxn ang="T10">
                    <a:pos x="T0" y="T1"/>
                  </a:cxn>
                  <a:cxn ang="T11">
                    <a:pos x="T2" y="T3"/>
                  </a:cxn>
                  <a:cxn ang="T12">
                    <a:pos x="T4" y="T5"/>
                  </a:cxn>
                  <a:cxn ang="T13">
                    <a:pos x="T6" y="T7"/>
                  </a:cxn>
                  <a:cxn ang="T14">
                    <a:pos x="T8" y="T9"/>
                  </a:cxn>
                </a:cxnLst>
                <a:rect l="T15" t="T16" r="T17" b="T18"/>
                <a:pathLst>
                  <a:path w="815" h="256">
                    <a:moveTo>
                      <a:pt x="815" y="255"/>
                    </a:moveTo>
                    <a:lnTo>
                      <a:pt x="811" y="256"/>
                    </a:lnTo>
                    <a:lnTo>
                      <a:pt x="0" y="2"/>
                    </a:lnTo>
                    <a:lnTo>
                      <a:pt x="4" y="0"/>
                    </a:lnTo>
                    <a:lnTo>
                      <a:pt x="815" y="255"/>
                    </a:lnTo>
                    <a:close/>
                  </a:path>
                </a:pathLst>
              </a:custGeom>
              <a:solidFill>
                <a:srgbClr val="9E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71" name="Freeform 2492"/>
              <p:cNvSpPr>
                <a:spLocks/>
              </p:cNvSpPr>
              <p:nvPr/>
            </p:nvSpPr>
            <p:spPr bwMode="auto">
              <a:xfrm>
                <a:off x="634" y="1486"/>
                <a:ext cx="407" cy="128"/>
              </a:xfrm>
              <a:custGeom>
                <a:avLst/>
                <a:gdLst>
                  <a:gd name="T0" fmla="*/ 2 w 814"/>
                  <a:gd name="T1" fmla="*/ 1 h 256"/>
                  <a:gd name="T2" fmla="*/ 2 w 814"/>
                  <a:gd name="T3" fmla="*/ 1 h 256"/>
                  <a:gd name="T4" fmla="*/ 0 w 814"/>
                  <a:gd name="T5" fmla="*/ 1 h 256"/>
                  <a:gd name="T6" fmla="*/ 1 w 814"/>
                  <a:gd name="T7" fmla="*/ 0 h 256"/>
                  <a:gd name="T8" fmla="*/ 2 w 814"/>
                  <a:gd name="T9" fmla="*/ 1 h 256"/>
                  <a:gd name="T10" fmla="*/ 0 60000 65536"/>
                  <a:gd name="T11" fmla="*/ 0 60000 65536"/>
                  <a:gd name="T12" fmla="*/ 0 60000 65536"/>
                  <a:gd name="T13" fmla="*/ 0 60000 65536"/>
                  <a:gd name="T14" fmla="*/ 0 60000 65536"/>
                  <a:gd name="T15" fmla="*/ 0 w 814"/>
                  <a:gd name="T16" fmla="*/ 0 h 256"/>
                  <a:gd name="T17" fmla="*/ 814 w 814"/>
                  <a:gd name="T18" fmla="*/ 256 h 256"/>
                </a:gdLst>
                <a:ahLst/>
                <a:cxnLst>
                  <a:cxn ang="T10">
                    <a:pos x="T0" y="T1"/>
                  </a:cxn>
                  <a:cxn ang="T11">
                    <a:pos x="T2" y="T3"/>
                  </a:cxn>
                  <a:cxn ang="T12">
                    <a:pos x="T4" y="T5"/>
                  </a:cxn>
                  <a:cxn ang="T13">
                    <a:pos x="T6" y="T7"/>
                  </a:cxn>
                  <a:cxn ang="T14">
                    <a:pos x="T8" y="T9"/>
                  </a:cxn>
                </a:cxnLst>
                <a:rect l="T15" t="T16" r="T17" b="T18"/>
                <a:pathLst>
                  <a:path w="814" h="256">
                    <a:moveTo>
                      <a:pt x="814" y="254"/>
                    </a:moveTo>
                    <a:lnTo>
                      <a:pt x="811" y="256"/>
                    </a:lnTo>
                    <a:lnTo>
                      <a:pt x="0" y="2"/>
                    </a:lnTo>
                    <a:lnTo>
                      <a:pt x="3" y="0"/>
                    </a:lnTo>
                    <a:lnTo>
                      <a:pt x="814" y="254"/>
                    </a:lnTo>
                    <a:close/>
                  </a:path>
                </a:pathLst>
              </a:custGeom>
              <a:solidFill>
                <a:srgbClr val="A15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72" name="Freeform 2493"/>
              <p:cNvSpPr>
                <a:spLocks/>
              </p:cNvSpPr>
              <p:nvPr/>
            </p:nvSpPr>
            <p:spPr bwMode="auto">
              <a:xfrm>
                <a:off x="632" y="1487"/>
                <a:ext cx="407" cy="128"/>
              </a:xfrm>
              <a:custGeom>
                <a:avLst/>
                <a:gdLst>
                  <a:gd name="T0" fmla="*/ 2 w 814"/>
                  <a:gd name="T1" fmla="*/ 1 h 256"/>
                  <a:gd name="T2" fmla="*/ 2 w 814"/>
                  <a:gd name="T3" fmla="*/ 1 h 256"/>
                  <a:gd name="T4" fmla="*/ 0 w 814"/>
                  <a:gd name="T5" fmla="*/ 1 h 256"/>
                  <a:gd name="T6" fmla="*/ 1 w 814"/>
                  <a:gd name="T7" fmla="*/ 0 h 256"/>
                  <a:gd name="T8" fmla="*/ 2 w 814"/>
                  <a:gd name="T9" fmla="*/ 1 h 256"/>
                  <a:gd name="T10" fmla="*/ 0 60000 65536"/>
                  <a:gd name="T11" fmla="*/ 0 60000 65536"/>
                  <a:gd name="T12" fmla="*/ 0 60000 65536"/>
                  <a:gd name="T13" fmla="*/ 0 60000 65536"/>
                  <a:gd name="T14" fmla="*/ 0 60000 65536"/>
                  <a:gd name="T15" fmla="*/ 0 w 814"/>
                  <a:gd name="T16" fmla="*/ 0 h 256"/>
                  <a:gd name="T17" fmla="*/ 814 w 814"/>
                  <a:gd name="T18" fmla="*/ 256 h 256"/>
                </a:gdLst>
                <a:ahLst/>
                <a:cxnLst>
                  <a:cxn ang="T10">
                    <a:pos x="T0" y="T1"/>
                  </a:cxn>
                  <a:cxn ang="T11">
                    <a:pos x="T2" y="T3"/>
                  </a:cxn>
                  <a:cxn ang="T12">
                    <a:pos x="T4" y="T5"/>
                  </a:cxn>
                  <a:cxn ang="T13">
                    <a:pos x="T6" y="T7"/>
                  </a:cxn>
                  <a:cxn ang="T14">
                    <a:pos x="T8" y="T9"/>
                  </a:cxn>
                </a:cxnLst>
                <a:rect l="T15" t="T16" r="T17" b="T18"/>
                <a:pathLst>
                  <a:path w="814" h="256">
                    <a:moveTo>
                      <a:pt x="814" y="254"/>
                    </a:moveTo>
                    <a:lnTo>
                      <a:pt x="811" y="256"/>
                    </a:lnTo>
                    <a:lnTo>
                      <a:pt x="0" y="1"/>
                    </a:lnTo>
                    <a:lnTo>
                      <a:pt x="3" y="0"/>
                    </a:lnTo>
                    <a:lnTo>
                      <a:pt x="814" y="254"/>
                    </a:lnTo>
                    <a:close/>
                  </a:path>
                </a:pathLst>
              </a:custGeom>
              <a:solidFill>
                <a:srgbClr val="A45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73" name="Freeform 2494"/>
              <p:cNvSpPr>
                <a:spLocks/>
              </p:cNvSpPr>
              <p:nvPr/>
            </p:nvSpPr>
            <p:spPr bwMode="auto">
              <a:xfrm>
                <a:off x="626" y="1488"/>
                <a:ext cx="412" cy="133"/>
              </a:xfrm>
              <a:custGeom>
                <a:avLst/>
                <a:gdLst>
                  <a:gd name="T0" fmla="*/ 1 w 825"/>
                  <a:gd name="T1" fmla="*/ 1 h 266"/>
                  <a:gd name="T2" fmla="*/ 1 w 825"/>
                  <a:gd name="T3" fmla="*/ 1 h 266"/>
                  <a:gd name="T4" fmla="*/ 0 w 825"/>
                  <a:gd name="T5" fmla="*/ 1 h 266"/>
                  <a:gd name="T6" fmla="*/ 0 w 825"/>
                  <a:gd name="T7" fmla="*/ 0 h 266"/>
                  <a:gd name="T8" fmla="*/ 1 w 825"/>
                  <a:gd name="T9" fmla="*/ 1 h 266"/>
                  <a:gd name="T10" fmla="*/ 0 60000 65536"/>
                  <a:gd name="T11" fmla="*/ 0 60000 65536"/>
                  <a:gd name="T12" fmla="*/ 0 60000 65536"/>
                  <a:gd name="T13" fmla="*/ 0 60000 65536"/>
                  <a:gd name="T14" fmla="*/ 0 60000 65536"/>
                  <a:gd name="T15" fmla="*/ 0 w 825"/>
                  <a:gd name="T16" fmla="*/ 0 h 266"/>
                  <a:gd name="T17" fmla="*/ 825 w 825"/>
                  <a:gd name="T18" fmla="*/ 266 h 266"/>
                </a:gdLst>
                <a:ahLst/>
                <a:cxnLst>
                  <a:cxn ang="T10">
                    <a:pos x="T0" y="T1"/>
                  </a:cxn>
                  <a:cxn ang="T11">
                    <a:pos x="T2" y="T3"/>
                  </a:cxn>
                  <a:cxn ang="T12">
                    <a:pos x="T4" y="T5"/>
                  </a:cxn>
                  <a:cxn ang="T13">
                    <a:pos x="T6" y="T7"/>
                  </a:cxn>
                  <a:cxn ang="T14">
                    <a:pos x="T8" y="T9"/>
                  </a:cxn>
                </a:cxnLst>
                <a:rect l="T15" t="T16" r="T17" b="T18"/>
                <a:pathLst>
                  <a:path w="825" h="266">
                    <a:moveTo>
                      <a:pt x="825" y="255"/>
                    </a:moveTo>
                    <a:lnTo>
                      <a:pt x="810" y="266"/>
                    </a:lnTo>
                    <a:lnTo>
                      <a:pt x="0" y="10"/>
                    </a:lnTo>
                    <a:lnTo>
                      <a:pt x="14" y="0"/>
                    </a:lnTo>
                    <a:lnTo>
                      <a:pt x="825" y="255"/>
                    </a:lnTo>
                    <a:close/>
                  </a:path>
                </a:pathLst>
              </a:custGeom>
              <a:solidFill>
                <a:srgbClr val="A85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74" name="Freeform 2495"/>
              <p:cNvSpPr>
                <a:spLocks/>
              </p:cNvSpPr>
              <p:nvPr/>
            </p:nvSpPr>
            <p:spPr bwMode="auto">
              <a:xfrm>
                <a:off x="632" y="1488"/>
                <a:ext cx="406" cy="128"/>
              </a:xfrm>
              <a:custGeom>
                <a:avLst/>
                <a:gdLst>
                  <a:gd name="T0" fmla="*/ 1 w 813"/>
                  <a:gd name="T1" fmla="*/ 1 h 256"/>
                  <a:gd name="T2" fmla="*/ 1 w 813"/>
                  <a:gd name="T3" fmla="*/ 1 h 256"/>
                  <a:gd name="T4" fmla="*/ 0 w 813"/>
                  <a:gd name="T5" fmla="*/ 1 h 256"/>
                  <a:gd name="T6" fmla="*/ 0 w 813"/>
                  <a:gd name="T7" fmla="*/ 0 h 256"/>
                  <a:gd name="T8" fmla="*/ 1 w 813"/>
                  <a:gd name="T9" fmla="*/ 1 h 256"/>
                  <a:gd name="T10" fmla="*/ 0 60000 65536"/>
                  <a:gd name="T11" fmla="*/ 0 60000 65536"/>
                  <a:gd name="T12" fmla="*/ 0 60000 65536"/>
                  <a:gd name="T13" fmla="*/ 0 60000 65536"/>
                  <a:gd name="T14" fmla="*/ 0 60000 65536"/>
                  <a:gd name="T15" fmla="*/ 0 w 813"/>
                  <a:gd name="T16" fmla="*/ 0 h 256"/>
                  <a:gd name="T17" fmla="*/ 813 w 813"/>
                  <a:gd name="T18" fmla="*/ 256 h 256"/>
                </a:gdLst>
                <a:ahLst/>
                <a:cxnLst>
                  <a:cxn ang="T10">
                    <a:pos x="T0" y="T1"/>
                  </a:cxn>
                  <a:cxn ang="T11">
                    <a:pos x="T2" y="T3"/>
                  </a:cxn>
                  <a:cxn ang="T12">
                    <a:pos x="T4" y="T5"/>
                  </a:cxn>
                  <a:cxn ang="T13">
                    <a:pos x="T6" y="T7"/>
                  </a:cxn>
                  <a:cxn ang="T14">
                    <a:pos x="T8" y="T9"/>
                  </a:cxn>
                </a:cxnLst>
                <a:rect l="T15" t="T16" r="T17" b="T18"/>
                <a:pathLst>
                  <a:path w="813" h="256">
                    <a:moveTo>
                      <a:pt x="813" y="255"/>
                    </a:moveTo>
                    <a:lnTo>
                      <a:pt x="811" y="256"/>
                    </a:lnTo>
                    <a:lnTo>
                      <a:pt x="0" y="2"/>
                    </a:lnTo>
                    <a:lnTo>
                      <a:pt x="2" y="0"/>
                    </a:lnTo>
                    <a:lnTo>
                      <a:pt x="813" y="255"/>
                    </a:lnTo>
                    <a:close/>
                  </a:path>
                </a:pathLst>
              </a:custGeom>
              <a:solidFill>
                <a:srgbClr val="A85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75" name="Freeform 2496"/>
              <p:cNvSpPr>
                <a:spLocks/>
              </p:cNvSpPr>
              <p:nvPr/>
            </p:nvSpPr>
            <p:spPr bwMode="auto">
              <a:xfrm>
                <a:off x="631" y="1489"/>
                <a:ext cx="406" cy="127"/>
              </a:xfrm>
              <a:custGeom>
                <a:avLst/>
                <a:gdLst>
                  <a:gd name="T0" fmla="*/ 1 w 813"/>
                  <a:gd name="T1" fmla="*/ 0 h 256"/>
                  <a:gd name="T2" fmla="*/ 1 w 813"/>
                  <a:gd name="T3" fmla="*/ 0 h 256"/>
                  <a:gd name="T4" fmla="*/ 0 w 813"/>
                  <a:gd name="T5" fmla="*/ 0 h 256"/>
                  <a:gd name="T6" fmla="*/ 0 w 813"/>
                  <a:gd name="T7" fmla="*/ 0 h 256"/>
                  <a:gd name="T8" fmla="*/ 1 w 813"/>
                  <a:gd name="T9" fmla="*/ 0 h 256"/>
                  <a:gd name="T10" fmla="*/ 0 60000 65536"/>
                  <a:gd name="T11" fmla="*/ 0 60000 65536"/>
                  <a:gd name="T12" fmla="*/ 0 60000 65536"/>
                  <a:gd name="T13" fmla="*/ 0 60000 65536"/>
                  <a:gd name="T14" fmla="*/ 0 60000 65536"/>
                  <a:gd name="T15" fmla="*/ 0 w 813"/>
                  <a:gd name="T16" fmla="*/ 0 h 256"/>
                  <a:gd name="T17" fmla="*/ 813 w 813"/>
                  <a:gd name="T18" fmla="*/ 256 h 256"/>
                </a:gdLst>
                <a:ahLst/>
                <a:cxnLst>
                  <a:cxn ang="T10">
                    <a:pos x="T0" y="T1"/>
                  </a:cxn>
                  <a:cxn ang="T11">
                    <a:pos x="T2" y="T3"/>
                  </a:cxn>
                  <a:cxn ang="T12">
                    <a:pos x="T4" y="T5"/>
                  </a:cxn>
                  <a:cxn ang="T13">
                    <a:pos x="T6" y="T7"/>
                  </a:cxn>
                  <a:cxn ang="T14">
                    <a:pos x="T8" y="T9"/>
                  </a:cxn>
                </a:cxnLst>
                <a:rect l="T15" t="T16" r="T17" b="T18"/>
                <a:pathLst>
                  <a:path w="813" h="256">
                    <a:moveTo>
                      <a:pt x="813" y="254"/>
                    </a:moveTo>
                    <a:lnTo>
                      <a:pt x="810" y="256"/>
                    </a:lnTo>
                    <a:lnTo>
                      <a:pt x="0" y="2"/>
                    </a:lnTo>
                    <a:lnTo>
                      <a:pt x="2" y="0"/>
                    </a:lnTo>
                    <a:lnTo>
                      <a:pt x="813" y="254"/>
                    </a:lnTo>
                    <a:close/>
                  </a:path>
                </a:pathLst>
              </a:custGeom>
              <a:solidFill>
                <a:srgbClr val="AA5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76" name="Freeform 2497"/>
              <p:cNvSpPr>
                <a:spLocks/>
              </p:cNvSpPr>
              <p:nvPr/>
            </p:nvSpPr>
            <p:spPr bwMode="auto">
              <a:xfrm>
                <a:off x="629" y="1489"/>
                <a:ext cx="406" cy="128"/>
              </a:xfrm>
              <a:custGeom>
                <a:avLst/>
                <a:gdLst>
                  <a:gd name="T0" fmla="*/ 1 w 813"/>
                  <a:gd name="T1" fmla="*/ 1 h 256"/>
                  <a:gd name="T2" fmla="*/ 1 w 813"/>
                  <a:gd name="T3" fmla="*/ 1 h 256"/>
                  <a:gd name="T4" fmla="*/ 0 w 813"/>
                  <a:gd name="T5" fmla="*/ 1 h 256"/>
                  <a:gd name="T6" fmla="*/ 0 w 813"/>
                  <a:gd name="T7" fmla="*/ 0 h 256"/>
                  <a:gd name="T8" fmla="*/ 1 w 813"/>
                  <a:gd name="T9" fmla="*/ 1 h 256"/>
                  <a:gd name="T10" fmla="*/ 0 60000 65536"/>
                  <a:gd name="T11" fmla="*/ 0 60000 65536"/>
                  <a:gd name="T12" fmla="*/ 0 60000 65536"/>
                  <a:gd name="T13" fmla="*/ 0 60000 65536"/>
                  <a:gd name="T14" fmla="*/ 0 60000 65536"/>
                  <a:gd name="T15" fmla="*/ 0 w 813"/>
                  <a:gd name="T16" fmla="*/ 0 h 256"/>
                  <a:gd name="T17" fmla="*/ 813 w 813"/>
                  <a:gd name="T18" fmla="*/ 256 h 256"/>
                </a:gdLst>
                <a:ahLst/>
                <a:cxnLst>
                  <a:cxn ang="T10">
                    <a:pos x="T0" y="T1"/>
                  </a:cxn>
                  <a:cxn ang="T11">
                    <a:pos x="T2" y="T3"/>
                  </a:cxn>
                  <a:cxn ang="T12">
                    <a:pos x="T4" y="T5"/>
                  </a:cxn>
                  <a:cxn ang="T13">
                    <a:pos x="T6" y="T7"/>
                  </a:cxn>
                  <a:cxn ang="T14">
                    <a:pos x="T8" y="T9"/>
                  </a:cxn>
                </a:cxnLst>
                <a:rect l="T15" t="T16" r="T17" b="T18"/>
                <a:pathLst>
                  <a:path w="813" h="256">
                    <a:moveTo>
                      <a:pt x="813" y="254"/>
                    </a:moveTo>
                    <a:lnTo>
                      <a:pt x="811" y="256"/>
                    </a:lnTo>
                    <a:lnTo>
                      <a:pt x="0" y="1"/>
                    </a:lnTo>
                    <a:lnTo>
                      <a:pt x="3" y="0"/>
                    </a:lnTo>
                    <a:lnTo>
                      <a:pt x="813" y="254"/>
                    </a:lnTo>
                    <a:close/>
                  </a:path>
                </a:pathLst>
              </a:custGeom>
              <a:solidFill>
                <a:srgbClr val="AC5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77" name="Freeform 2498"/>
              <p:cNvSpPr>
                <a:spLocks/>
              </p:cNvSpPr>
              <p:nvPr/>
            </p:nvSpPr>
            <p:spPr bwMode="auto">
              <a:xfrm>
                <a:off x="628" y="1490"/>
                <a:ext cx="407" cy="129"/>
              </a:xfrm>
              <a:custGeom>
                <a:avLst/>
                <a:gdLst>
                  <a:gd name="T0" fmla="*/ 2 w 813"/>
                  <a:gd name="T1" fmla="*/ 1 h 258"/>
                  <a:gd name="T2" fmla="*/ 2 w 813"/>
                  <a:gd name="T3" fmla="*/ 1 h 258"/>
                  <a:gd name="T4" fmla="*/ 0 w 813"/>
                  <a:gd name="T5" fmla="*/ 1 h 258"/>
                  <a:gd name="T6" fmla="*/ 1 w 813"/>
                  <a:gd name="T7" fmla="*/ 0 h 258"/>
                  <a:gd name="T8" fmla="*/ 2 w 813"/>
                  <a:gd name="T9" fmla="*/ 1 h 258"/>
                  <a:gd name="T10" fmla="*/ 0 60000 65536"/>
                  <a:gd name="T11" fmla="*/ 0 60000 65536"/>
                  <a:gd name="T12" fmla="*/ 0 60000 65536"/>
                  <a:gd name="T13" fmla="*/ 0 60000 65536"/>
                  <a:gd name="T14" fmla="*/ 0 60000 65536"/>
                  <a:gd name="T15" fmla="*/ 0 w 813"/>
                  <a:gd name="T16" fmla="*/ 0 h 258"/>
                  <a:gd name="T17" fmla="*/ 813 w 813"/>
                  <a:gd name="T18" fmla="*/ 258 h 258"/>
                </a:gdLst>
                <a:ahLst/>
                <a:cxnLst>
                  <a:cxn ang="T10">
                    <a:pos x="T0" y="T1"/>
                  </a:cxn>
                  <a:cxn ang="T11">
                    <a:pos x="T2" y="T3"/>
                  </a:cxn>
                  <a:cxn ang="T12">
                    <a:pos x="T4" y="T5"/>
                  </a:cxn>
                  <a:cxn ang="T13">
                    <a:pos x="T6" y="T7"/>
                  </a:cxn>
                  <a:cxn ang="T14">
                    <a:pos x="T8" y="T9"/>
                  </a:cxn>
                </a:cxnLst>
                <a:rect l="T15" t="T16" r="T17" b="T18"/>
                <a:pathLst>
                  <a:path w="813" h="258">
                    <a:moveTo>
                      <a:pt x="813" y="255"/>
                    </a:moveTo>
                    <a:lnTo>
                      <a:pt x="810" y="258"/>
                    </a:lnTo>
                    <a:lnTo>
                      <a:pt x="0" y="2"/>
                    </a:lnTo>
                    <a:lnTo>
                      <a:pt x="2" y="0"/>
                    </a:lnTo>
                    <a:lnTo>
                      <a:pt x="813" y="255"/>
                    </a:lnTo>
                    <a:close/>
                  </a:path>
                </a:pathLst>
              </a:custGeom>
              <a:solidFill>
                <a:srgbClr val="AE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78" name="Freeform 2499"/>
              <p:cNvSpPr>
                <a:spLocks/>
              </p:cNvSpPr>
              <p:nvPr/>
            </p:nvSpPr>
            <p:spPr bwMode="auto">
              <a:xfrm>
                <a:off x="627" y="1491"/>
                <a:ext cx="406" cy="129"/>
              </a:xfrm>
              <a:custGeom>
                <a:avLst/>
                <a:gdLst>
                  <a:gd name="T0" fmla="*/ 1 w 813"/>
                  <a:gd name="T1" fmla="*/ 1 h 258"/>
                  <a:gd name="T2" fmla="*/ 1 w 813"/>
                  <a:gd name="T3" fmla="*/ 1 h 258"/>
                  <a:gd name="T4" fmla="*/ 0 w 813"/>
                  <a:gd name="T5" fmla="*/ 1 h 258"/>
                  <a:gd name="T6" fmla="*/ 0 w 813"/>
                  <a:gd name="T7" fmla="*/ 0 h 258"/>
                  <a:gd name="T8" fmla="*/ 1 w 813"/>
                  <a:gd name="T9" fmla="*/ 1 h 258"/>
                  <a:gd name="T10" fmla="*/ 0 60000 65536"/>
                  <a:gd name="T11" fmla="*/ 0 60000 65536"/>
                  <a:gd name="T12" fmla="*/ 0 60000 65536"/>
                  <a:gd name="T13" fmla="*/ 0 60000 65536"/>
                  <a:gd name="T14" fmla="*/ 0 60000 65536"/>
                  <a:gd name="T15" fmla="*/ 0 w 813"/>
                  <a:gd name="T16" fmla="*/ 0 h 258"/>
                  <a:gd name="T17" fmla="*/ 813 w 813"/>
                  <a:gd name="T18" fmla="*/ 258 h 258"/>
                </a:gdLst>
                <a:ahLst/>
                <a:cxnLst>
                  <a:cxn ang="T10">
                    <a:pos x="T0" y="T1"/>
                  </a:cxn>
                  <a:cxn ang="T11">
                    <a:pos x="T2" y="T3"/>
                  </a:cxn>
                  <a:cxn ang="T12">
                    <a:pos x="T4" y="T5"/>
                  </a:cxn>
                  <a:cxn ang="T13">
                    <a:pos x="T6" y="T7"/>
                  </a:cxn>
                  <a:cxn ang="T14">
                    <a:pos x="T8" y="T9"/>
                  </a:cxn>
                </a:cxnLst>
                <a:rect l="T15" t="T16" r="T17" b="T18"/>
                <a:pathLst>
                  <a:path w="813" h="258">
                    <a:moveTo>
                      <a:pt x="813" y="256"/>
                    </a:moveTo>
                    <a:lnTo>
                      <a:pt x="811" y="258"/>
                    </a:lnTo>
                    <a:lnTo>
                      <a:pt x="0" y="2"/>
                    </a:lnTo>
                    <a:lnTo>
                      <a:pt x="3" y="0"/>
                    </a:lnTo>
                    <a:lnTo>
                      <a:pt x="813" y="256"/>
                    </a:lnTo>
                    <a:close/>
                  </a:path>
                </a:pathLst>
              </a:custGeom>
              <a:solidFill>
                <a:srgbClr val="B0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79" name="Freeform 2500"/>
              <p:cNvSpPr>
                <a:spLocks/>
              </p:cNvSpPr>
              <p:nvPr/>
            </p:nvSpPr>
            <p:spPr bwMode="auto">
              <a:xfrm>
                <a:off x="626" y="1492"/>
                <a:ext cx="406" cy="129"/>
              </a:xfrm>
              <a:custGeom>
                <a:avLst/>
                <a:gdLst>
                  <a:gd name="T0" fmla="*/ 1 w 813"/>
                  <a:gd name="T1" fmla="*/ 1 h 257"/>
                  <a:gd name="T2" fmla="*/ 1 w 813"/>
                  <a:gd name="T3" fmla="*/ 1 h 257"/>
                  <a:gd name="T4" fmla="*/ 0 w 813"/>
                  <a:gd name="T5" fmla="*/ 1 h 257"/>
                  <a:gd name="T6" fmla="*/ 0 w 813"/>
                  <a:gd name="T7" fmla="*/ 0 h 257"/>
                  <a:gd name="T8" fmla="*/ 1 w 813"/>
                  <a:gd name="T9" fmla="*/ 1 h 257"/>
                  <a:gd name="T10" fmla="*/ 0 60000 65536"/>
                  <a:gd name="T11" fmla="*/ 0 60000 65536"/>
                  <a:gd name="T12" fmla="*/ 0 60000 65536"/>
                  <a:gd name="T13" fmla="*/ 0 60000 65536"/>
                  <a:gd name="T14" fmla="*/ 0 60000 65536"/>
                  <a:gd name="T15" fmla="*/ 0 w 813"/>
                  <a:gd name="T16" fmla="*/ 0 h 257"/>
                  <a:gd name="T17" fmla="*/ 813 w 813"/>
                  <a:gd name="T18" fmla="*/ 257 h 257"/>
                </a:gdLst>
                <a:ahLst/>
                <a:cxnLst>
                  <a:cxn ang="T10">
                    <a:pos x="T0" y="T1"/>
                  </a:cxn>
                  <a:cxn ang="T11">
                    <a:pos x="T2" y="T3"/>
                  </a:cxn>
                  <a:cxn ang="T12">
                    <a:pos x="T4" y="T5"/>
                  </a:cxn>
                  <a:cxn ang="T13">
                    <a:pos x="T6" y="T7"/>
                  </a:cxn>
                  <a:cxn ang="T14">
                    <a:pos x="T8" y="T9"/>
                  </a:cxn>
                </a:cxnLst>
                <a:rect l="T15" t="T16" r="T17" b="T18"/>
                <a:pathLst>
                  <a:path w="813" h="257">
                    <a:moveTo>
                      <a:pt x="813" y="256"/>
                    </a:moveTo>
                    <a:lnTo>
                      <a:pt x="810" y="257"/>
                    </a:lnTo>
                    <a:lnTo>
                      <a:pt x="0" y="1"/>
                    </a:lnTo>
                    <a:lnTo>
                      <a:pt x="2" y="0"/>
                    </a:lnTo>
                    <a:lnTo>
                      <a:pt x="813" y="256"/>
                    </a:lnTo>
                    <a:close/>
                  </a:path>
                </a:pathLst>
              </a:custGeom>
              <a:solidFill>
                <a:srgbClr val="B25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80" name="Freeform 2501"/>
              <p:cNvSpPr>
                <a:spLocks/>
              </p:cNvSpPr>
              <p:nvPr/>
            </p:nvSpPr>
            <p:spPr bwMode="auto">
              <a:xfrm>
                <a:off x="619" y="1493"/>
                <a:ext cx="411" cy="135"/>
              </a:xfrm>
              <a:custGeom>
                <a:avLst/>
                <a:gdLst>
                  <a:gd name="T0" fmla="*/ 1 w 823"/>
                  <a:gd name="T1" fmla="*/ 0 h 271"/>
                  <a:gd name="T2" fmla="*/ 1 w 823"/>
                  <a:gd name="T3" fmla="*/ 0 h 271"/>
                  <a:gd name="T4" fmla="*/ 0 w 823"/>
                  <a:gd name="T5" fmla="*/ 0 h 271"/>
                  <a:gd name="T6" fmla="*/ 0 w 823"/>
                  <a:gd name="T7" fmla="*/ 0 h 271"/>
                  <a:gd name="T8" fmla="*/ 1 w 823"/>
                  <a:gd name="T9" fmla="*/ 0 h 271"/>
                  <a:gd name="T10" fmla="*/ 0 60000 65536"/>
                  <a:gd name="T11" fmla="*/ 0 60000 65536"/>
                  <a:gd name="T12" fmla="*/ 0 60000 65536"/>
                  <a:gd name="T13" fmla="*/ 0 60000 65536"/>
                  <a:gd name="T14" fmla="*/ 0 60000 65536"/>
                  <a:gd name="T15" fmla="*/ 0 w 823"/>
                  <a:gd name="T16" fmla="*/ 0 h 271"/>
                  <a:gd name="T17" fmla="*/ 823 w 823"/>
                  <a:gd name="T18" fmla="*/ 271 h 271"/>
                </a:gdLst>
                <a:ahLst/>
                <a:cxnLst>
                  <a:cxn ang="T10">
                    <a:pos x="T0" y="T1"/>
                  </a:cxn>
                  <a:cxn ang="T11">
                    <a:pos x="T2" y="T3"/>
                  </a:cxn>
                  <a:cxn ang="T12">
                    <a:pos x="T4" y="T5"/>
                  </a:cxn>
                  <a:cxn ang="T13">
                    <a:pos x="T6" y="T7"/>
                  </a:cxn>
                  <a:cxn ang="T14">
                    <a:pos x="T8" y="T9"/>
                  </a:cxn>
                </a:cxnLst>
                <a:rect l="T15" t="T16" r="T17" b="T18"/>
                <a:pathLst>
                  <a:path w="823" h="271">
                    <a:moveTo>
                      <a:pt x="823" y="256"/>
                    </a:moveTo>
                    <a:lnTo>
                      <a:pt x="809" y="271"/>
                    </a:lnTo>
                    <a:lnTo>
                      <a:pt x="0" y="14"/>
                    </a:lnTo>
                    <a:lnTo>
                      <a:pt x="13" y="0"/>
                    </a:lnTo>
                    <a:lnTo>
                      <a:pt x="823" y="256"/>
                    </a:lnTo>
                    <a:close/>
                  </a:path>
                </a:pathLst>
              </a:custGeom>
              <a:solidFill>
                <a:srgbClr val="B55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81" name="Freeform 2502"/>
              <p:cNvSpPr>
                <a:spLocks/>
              </p:cNvSpPr>
              <p:nvPr/>
            </p:nvSpPr>
            <p:spPr bwMode="auto">
              <a:xfrm>
                <a:off x="625" y="1493"/>
                <a:ext cx="405" cy="128"/>
              </a:xfrm>
              <a:custGeom>
                <a:avLst/>
                <a:gdLst>
                  <a:gd name="T0" fmla="*/ 1 w 811"/>
                  <a:gd name="T1" fmla="*/ 0 h 258"/>
                  <a:gd name="T2" fmla="*/ 1 w 811"/>
                  <a:gd name="T3" fmla="*/ 0 h 258"/>
                  <a:gd name="T4" fmla="*/ 0 w 811"/>
                  <a:gd name="T5" fmla="*/ 0 h 258"/>
                  <a:gd name="T6" fmla="*/ 0 w 811"/>
                  <a:gd name="T7" fmla="*/ 0 h 258"/>
                  <a:gd name="T8" fmla="*/ 1 w 811"/>
                  <a:gd name="T9" fmla="*/ 0 h 258"/>
                  <a:gd name="T10" fmla="*/ 0 60000 65536"/>
                  <a:gd name="T11" fmla="*/ 0 60000 65536"/>
                  <a:gd name="T12" fmla="*/ 0 60000 65536"/>
                  <a:gd name="T13" fmla="*/ 0 60000 65536"/>
                  <a:gd name="T14" fmla="*/ 0 60000 65536"/>
                  <a:gd name="T15" fmla="*/ 0 w 811"/>
                  <a:gd name="T16" fmla="*/ 0 h 258"/>
                  <a:gd name="T17" fmla="*/ 811 w 811"/>
                  <a:gd name="T18" fmla="*/ 258 h 258"/>
                </a:gdLst>
                <a:ahLst/>
                <a:cxnLst>
                  <a:cxn ang="T10">
                    <a:pos x="T0" y="T1"/>
                  </a:cxn>
                  <a:cxn ang="T11">
                    <a:pos x="T2" y="T3"/>
                  </a:cxn>
                  <a:cxn ang="T12">
                    <a:pos x="T4" y="T5"/>
                  </a:cxn>
                  <a:cxn ang="T13">
                    <a:pos x="T6" y="T7"/>
                  </a:cxn>
                  <a:cxn ang="T14">
                    <a:pos x="T8" y="T9"/>
                  </a:cxn>
                </a:cxnLst>
                <a:rect l="T15" t="T16" r="T17" b="T18"/>
                <a:pathLst>
                  <a:path w="811" h="258">
                    <a:moveTo>
                      <a:pt x="811" y="256"/>
                    </a:moveTo>
                    <a:lnTo>
                      <a:pt x="809" y="258"/>
                    </a:lnTo>
                    <a:lnTo>
                      <a:pt x="0" y="2"/>
                    </a:lnTo>
                    <a:lnTo>
                      <a:pt x="1" y="0"/>
                    </a:lnTo>
                    <a:lnTo>
                      <a:pt x="811" y="256"/>
                    </a:lnTo>
                    <a:close/>
                  </a:path>
                </a:pathLst>
              </a:custGeom>
              <a:solidFill>
                <a:srgbClr val="B55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82" name="Freeform 2503"/>
              <p:cNvSpPr>
                <a:spLocks/>
              </p:cNvSpPr>
              <p:nvPr/>
            </p:nvSpPr>
            <p:spPr bwMode="auto">
              <a:xfrm>
                <a:off x="624" y="1494"/>
                <a:ext cx="406" cy="129"/>
              </a:xfrm>
              <a:custGeom>
                <a:avLst/>
                <a:gdLst>
                  <a:gd name="T0" fmla="*/ 2 w 811"/>
                  <a:gd name="T1" fmla="*/ 0 h 259"/>
                  <a:gd name="T2" fmla="*/ 2 w 811"/>
                  <a:gd name="T3" fmla="*/ 0 h 259"/>
                  <a:gd name="T4" fmla="*/ 0 w 811"/>
                  <a:gd name="T5" fmla="*/ 0 h 259"/>
                  <a:gd name="T6" fmla="*/ 1 w 811"/>
                  <a:gd name="T7" fmla="*/ 0 h 259"/>
                  <a:gd name="T8" fmla="*/ 2 w 811"/>
                  <a:gd name="T9" fmla="*/ 0 h 259"/>
                  <a:gd name="T10" fmla="*/ 0 60000 65536"/>
                  <a:gd name="T11" fmla="*/ 0 60000 65536"/>
                  <a:gd name="T12" fmla="*/ 0 60000 65536"/>
                  <a:gd name="T13" fmla="*/ 0 60000 65536"/>
                  <a:gd name="T14" fmla="*/ 0 60000 65536"/>
                  <a:gd name="T15" fmla="*/ 0 w 811"/>
                  <a:gd name="T16" fmla="*/ 0 h 259"/>
                  <a:gd name="T17" fmla="*/ 811 w 811"/>
                  <a:gd name="T18" fmla="*/ 259 h 259"/>
                </a:gdLst>
                <a:ahLst/>
                <a:cxnLst>
                  <a:cxn ang="T10">
                    <a:pos x="T0" y="T1"/>
                  </a:cxn>
                  <a:cxn ang="T11">
                    <a:pos x="T2" y="T3"/>
                  </a:cxn>
                  <a:cxn ang="T12">
                    <a:pos x="T4" y="T5"/>
                  </a:cxn>
                  <a:cxn ang="T13">
                    <a:pos x="T6" y="T7"/>
                  </a:cxn>
                  <a:cxn ang="T14">
                    <a:pos x="T8" y="T9"/>
                  </a:cxn>
                </a:cxnLst>
                <a:rect l="T15" t="T16" r="T17" b="T18"/>
                <a:pathLst>
                  <a:path w="811" h="259">
                    <a:moveTo>
                      <a:pt x="811" y="256"/>
                    </a:moveTo>
                    <a:lnTo>
                      <a:pt x="809" y="259"/>
                    </a:lnTo>
                    <a:lnTo>
                      <a:pt x="0" y="2"/>
                    </a:lnTo>
                    <a:lnTo>
                      <a:pt x="2" y="0"/>
                    </a:lnTo>
                    <a:lnTo>
                      <a:pt x="811" y="256"/>
                    </a:lnTo>
                    <a:close/>
                  </a:path>
                </a:pathLst>
              </a:custGeom>
              <a:solidFill>
                <a:srgbClr val="B65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83" name="Freeform 2504"/>
              <p:cNvSpPr>
                <a:spLocks/>
              </p:cNvSpPr>
              <p:nvPr/>
            </p:nvSpPr>
            <p:spPr bwMode="auto">
              <a:xfrm>
                <a:off x="623" y="1494"/>
                <a:ext cx="406" cy="130"/>
              </a:xfrm>
              <a:custGeom>
                <a:avLst/>
                <a:gdLst>
                  <a:gd name="T0" fmla="*/ 2 w 810"/>
                  <a:gd name="T1" fmla="*/ 1 h 259"/>
                  <a:gd name="T2" fmla="*/ 2 w 810"/>
                  <a:gd name="T3" fmla="*/ 1 h 259"/>
                  <a:gd name="T4" fmla="*/ 0 w 810"/>
                  <a:gd name="T5" fmla="*/ 1 h 259"/>
                  <a:gd name="T6" fmla="*/ 1 w 810"/>
                  <a:gd name="T7" fmla="*/ 0 h 259"/>
                  <a:gd name="T8" fmla="*/ 2 w 810"/>
                  <a:gd name="T9" fmla="*/ 1 h 259"/>
                  <a:gd name="T10" fmla="*/ 0 60000 65536"/>
                  <a:gd name="T11" fmla="*/ 0 60000 65536"/>
                  <a:gd name="T12" fmla="*/ 0 60000 65536"/>
                  <a:gd name="T13" fmla="*/ 0 60000 65536"/>
                  <a:gd name="T14" fmla="*/ 0 60000 65536"/>
                  <a:gd name="T15" fmla="*/ 0 w 810"/>
                  <a:gd name="T16" fmla="*/ 0 h 259"/>
                  <a:gd name="T17" fmla="*/ 810 w 810"/>
                  <a:gd name="T18" fmla="*/ 259 h 259"/>
                </a:gdLst>
                <a:ahLst/>
                <a:cxnLst>
                  <a:cxn ang="T10">
                    <a:pos x="T0" y="T1"/>
                  </a:cxn>
                  <a:cxn ang="T11">
                    <a:pos x="T2" y="T3"/>
                  </a:cxn>
                  <a:cxn ang="T12">
                    <a:pos x="T4" y="T5"/>
                  </a:cxn>
                  <a:cxn ang="T13">
                    <a:pos x="T6" y="T7"/>
                  </a:cxn>
                  <a:cxn ang="T14">
                    <a:pos x="T8" y="T9"/>
                  </a:cxn>
                </a:cxnLst>
                <a:rect l="T15" t="T16" r="T17" b="T18"/>
                <a:pathLst>
                  <a:path w="810" h="259">
                    <a:moveTo>
                      <a:pt x="810" y="257"/>
                    </a:moveTo>
                    <a:lnTo>
                      <a:pt x="809" y="259"/>
                    </a:lnTo>
                    <a:lnTo>
                      <a:pt x="0" y="1"/>
                    </a:lnTo>
                    <a:lnTo>
                      <a:pt x="1" y="0"/>
                    </a:lnTo>
                    <a:lnTo>
                      <a:pt x="810" y="257"/>
                    </a:lnTo>
                    <a:close/>
                  </a:path>
                </a:pathLst>
              </a:custGeom>
              <a:solidFill>
                <a:srgbClr val="B8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84" name="Freeform 2505"/>
              <p:cNvSpPr>
                <a:spLocks/>
              </p:cNvSpPr>
              <p:nvPr/>
            </p:nvSpPr>
            <p:spPr bwMode="auto">
              <a:xfrm>
                <a:off x="622" y="1495"/>
                <a:ext cx="406" cy="130"/>
              </a:xfrm>
              <a:custGeom>
                <a:avLst/>
                <a:gdLst>
                  <a:gd name="T0" fmla="*/ 2 w 811"/>
                  <a:gd name="T1" fmla="*/ 1 h 260"/>
                  <a:gd name="T2" fmla="*/ 2 w 811"/>
                  <a:gd name="T3" fmla="*/ 1 h 260"/>
                  <a:gd name="T4" fmla="*/ 0 w 811"/>
                  <a:gd name="T5" fmla="*/ 1 h 260"/>
                  <a:gd name="T6" fmla="*/ 1 w 811"/>
                  <a:gd name="T7" fmla="*/ 0 h 260"/>
                  <a:gd name="T8" fmla="*/ 2 w 811"/>
                  <a:gd name="T9" fmla="*/ 1 h 260"/>
                  <a:gd name="T10" fmla="*/ 0 60000 65536"/>
                  <a:gd name="T11" fmla="*/ 0 60000 65536"/>
                  <a:gd name="T12" fmla="*/ 0 60000 65536"/>
                  <a:gd name="T13" fmla="*/ 0 60000 65536"/>
                  <a:gd name="T14" fmla="*/ 0 60000 65536"/>
                  <a:gd name="T15" fmla="*/ 0 w 811"/>
                  <a:gd name="T16" fmla="*/ 0 h 260"/>
                  <a:gd name="T17" fmla="*/ 811 w 811"/>
                  <a:gd name="T18" fmla="*/ 260 h 260"/>
                </a:gdLst>
                <a:ahLst/>
                <a:cxnLst>
                  <a:cxn ang="T10">
                    <a:pos x="T0" y="T1"/>
                  </a:cxn>
                  <a:cxn ang="T11">
                    <a:pos x="T2" y="T3"/>
                  </a:cxn>
                  <a:cxn ang="T12">
                    <a:pos x="T4" y="T5"/>
                  </a:cxn>
                  <a:cxn ang="T13">
                    <a:pos x="T6" y="T7"/>
                  </a:cxn>
                  <a:cxn ang="T14">
                    <a:pos x="T8" y="T9"/>
                  </a:cxn>
                </a:cxnLst>
                <a:rect l="T15" t="T16" r="T17" b="T18"/>
                <a:pathLst>
                  <a:path w="811" h="260">
                    <a:moveTo>
                      <a:pt x="811" y="258"/>
                    </a:moveTo>
                    <a:lnTo>
                      <a:pt x="809" y="260"/>
                    </a:lnTo>
                    <a:lnTo>
                      <a:pt x="0" y="2"/>
                    </a:lnTo>
                    <a:lnTo>
                      <a:pt x="2" y="0"/>
                    </a:lnTo>
                    <a:lnTo>
                      <a:pt x="811" y="258"/>
                    </a:lnTo>
                    <a:close/>
                  </a:path>
                </a:pathLst>
              </a:custGeom>
              <a:solidFill>
                <a:srgbClr val="BA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85" name="Freeform 2506"/>
              <p:cNvSpPr>
                <a:spLocks/>
              </p:cNvSpPr>
              <p:nvPr/>
            </p:nvSpPr>
            <p:spPr bwMode="auto">
              <a:xfrm>
                <a:off x="622" y="1496"/>
                <a:ext cx="405" cy="130"/>
              </a:xfrm>
              <a:custGeom>
                <a:avLst/>
                <a:gdLst>
                  <a:gd name="T0" fmla="*/ 1 w 811"/>
                  <a:gd name="T1" fmla="*/ 1 h 259"/>
                  <a:gd name="T2" fmla="*/ 1 w 811"/>
                  <a:gd name="T3" fmla="*/ 1 h 259"/>
                  <a:gd name="T4" fmla="*/ 0 w 811"/>
                  <a:gd name="T5" fmla="*/ 1 h 259"/>
                  <a:gd name="T6" fmla="*/ 0 w 811"/>
                  <a:gd name="T7" fmla="*/ 0 h 259"/>
                  <a:gd name="T8" fmla="*/ 1 w 811"/>
                  <a:gd name="T9" fmla="*/ 1 h 259"/>
                  <a:gd name="T10" fmla="*/ 0 60000 65536"/>
                  <a:gd name="T11" fmla="*/ 0 60000 65536"/>
                  <a:gd name="T12" fmla="*/ 0 60000 65536"/>
                  <a:gd name="T13" fmla="*/ 0 60000 65536"/>
                  <a:gd name="T14" fmla="*/ 0 60000 65536"/>
                  <a:gd name="T15" fmla="*/ 0 w 811"/>
                  <a:gd name="T16" fmla="*/ 0 h 259"/>
                  <a:gd name="T17" fmla="*/ 811 w 811"/>
                  <a:gd name="T18" fmla="*/ 259 h 259"/>
                </a:gdLst>
                <a:ahLst/>
                <a:cxnLst>
                  <a:cxn ang="T10">
                    <a:pos x="T0" y="T1"/>
                  </a:cxn>
                  <a:cxn ang="T11">
                    <a:pos x="T2" y="T3"/>
                  </a:cxn>
                  <a:cxn ang="T12">
                    <a:pos x="T4" y="T5"/>
                  </a:cxn>
                  <a:cxn ang="T13">
                    <a:pos x="T6" y="T7"/>
                  </a:cxn>
                  <a:cxn ang="T14">
                    <a:pos x="T8" y="T9"/>
                  </a:cxn>
                </a:cxnLst>
                <a:rect l="T15" t="T16" r="T17" b="T18"/>
                <a:pathLst>
                  <a:path w="811" h="259">
                    <a:moveTo>
                      <a:pt x="811" y="258"/>
                    </a:moveTo>
                    <a:lnTo>
                      <a:pt x="808" y="259"/>
                    </a:lnTo>
                    <a:lnTo>
                      <a:pt x="0" y="2"/>
                    </a:lnTo>
                    <a:lnTo>
                      <a:pt x="2" y="0"/>
                    </a:lnTo>
                    <a:lnTo>
                      <a:pt x="811" y="258"/>
                    </a:lnTo>
                    <a:close/>
                  </a:path>
                </a:pathLst>
              </a:custGeom>
              <a:solidFill>
                <a:srgbClr val="BB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86" name="Freeform 2507"/>
              <p:cNvSpPr>
                <a:spLocks/>
              </p:cNvSpPr>
              <p:nvPr/>
            </p:nvSpPr>
            <p:spPr bwMode="auto">
              <a:xfrm>
                <a:off x="620" y="1497"/>
                <a:ext cx="405" cy="130"/>
              </a:xfrm>
              <a:custGeom>
                <a:avLst/>
                <a:gdLst>
                  <a:gd name="T0" fmla="*/ 1 w 811"/>
                  <a:gd name="T1" fmla="*/ 0 h 261"/>
                  <a:gd name="T2" fmla="*/ 1 w 811"/>
                  <a:gd name="T3" fmla="*/ 0 h 261"/>
                  <a:gd name="T4" fmla="*/ 0 w 811"/>
                  <a:gd name="T5" fmla="*/ 0 h 261"/>
                  <a:gd name="T6" fmla="*/ 0 w 811"/>
                  <a:gd name="T7" fmla="*/ 0 h 261"/>
                  <a:gd name="T8" fmla="*/ 1 w 811"/>
                  <a:gd name="T9" fmla="*/ 0 h 261"/>
                  <a:gd name="T10" fmla="*/ 0 60000 65536"/>
                  <a:gd name="T11" fmla="*/ 0 60000 65536"/>
                  <a:gd name="T12" fmla="*/ 0 60000 65536"/>
                  <a:gd name="T13" fmla="*/ 0 60000 65536"/>
                  <a:gd name="T14" fmla="*/ 0 60000 65536"/>
                  <a:gd name="T15" fmla="*/ 0 w 811"/>
                  <a:gd name="T16" fmla="*/ 0 h 261"/>
                  <a:gd name="T17" fmla="*/ 811 w 811"/>
                  <a:gd name="T18" fmla="*/ 261 h 261"/>
                </a:gdLst>
                <a:ahLst/>
                <a:cxnLst>
                  <a:cxn ang="T10">
                    <a:pos x="T0" y="T1"/>
                  </a:cxn>
                  <a:cxn ang="T11">
                    <a:pos x="T2" y="T3"/>
                  </a:cxn>
                  <a:cxn ang="T12">
                    <a:pos x="T4" y="T5"/>
                  </a:cxn>
                  <a:cxn ang="T13">
                    <a:pos x="T6" y="T7"/>
                  </a:cxn>
                  <a:cxn ang="T14">
                    <a:pos x="T8" y="T9"/>
                  </a:cxn>
                </a:cxnLst>
                <a:rect l="T15" t="T16" r="T17" b="T18"/>
                <a:pathLst>
                  <a:path w="811" h="261">
                    <a:moveTo>
                      <a:pt x="811" y="257"/>
                    </a:moveTo>
                    <a:lnTo>
                      <a:pt x="809" y="261"/>
                    </a:lnTo>
                    <a:lnTo>
                      <a:pt x="0" y="1"/>
                    </a:lnTo>
                    <a:lnTo>
                      <a:pt x="3" y="0"/>
                    </a:lnTo>
                    <a:lnTo>
                      <a:pt x="811" y="257"/>
                    </a:lnTo>
                    <a:close/>
                  </a:path>
                </a:pathLst>
              </a:custGeom>
              <a:solidFill>
                <a:srgbClr val="BD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87" name="Freeform 2508"/>
              <p:cNvSpPr>
                <a:spLocks/>
              </p:cNvSpPr>
              <p:nvPr/>
            </p:nvSpPr>
            <p:spPr bwMode="auto">
              <a:xfrm>
                <a:off x="619" y="1498"/>
                <a:ext cx="406" cy="130"/>
              </a:xfrm>
              <a:custGeom>
                <a:avLst/>
                <a:gdLst>
                  <a:gd name="T0" fmla="*/ 2 w 811"/>
                  <a:gd name="T1" fmla="*/ 0 h 261"/>
                  <a:gd name="T2" fmla="*/ 2 w 811"/>
                  <a:gd name="T3" fmla="*/ 0 h 261"/>
                  <a:gd name="T4" fmla="*/ 0 w 811"/>
                  <a:gd name="T5" fmla="*/ 0 h 261"/>
                  <a:gd name="T6" fmla="*/ 1 w 811"/>
                  <a:gd name="T7" fmla="*/ 0 h 261"/>
                  <a:gd name="T8" fmla="*/ 2 w 811"/>
                  <a:gd name="T9" fmla="*/ 0 h 261"/>
                  <a:gd name="T10" fmla="*/ 0 60000 65536"/>
                  <a:gd name="T11" fmla="*/ 0 60000 65536"/>
                  <a:gd name="T12" fmla="*/ 0 60000 65536"/>
                  <a:gd name="T13" fmla="*/ 0 60000 65536"/>
                  <a:gd name="T14" fmla="*/ 0 60000 65536"/>
                  <a:gd name="T15" fmla="*/ 0 w 811"/>
                  <a:gd name="T16" fmla="*/ 0 h 261"/>
                  <a:gd name="T17" fmla="*/ 811 w 811"/>
                  <a:gd name="T18" fmla="*/ 261 h 261"/>
                </a:gdLst>
                <a:ahLst/>
                <a:cxnLst>
                  <a:cxn ang="T10">
                    <a:pos x="T0" y="T1"/>
                  </a:cxn>
                  <a:cxn ang="T11">
                    <a:pos x="T2" y="T3"/>
                  </a:cxn>
                  <a:cxn ang="T12">
                    <a:pos x="T4" y="T5"/>
                  </a:cxn>
                  <a:cxn ang="T13">
                    <a:pos x="T6" y="T7"/>
                  </a:cxn>
                  <a:cxn ang="T14">
                    <a:pos x="T8" y="T9"/>
                  </a:cxn>
                </a:cxnLst>
                <a:rect l="T15" t="T16" r="T17" b="T18"/>
                <a:pathLst>
                  <a:path w="811" h="261">
                    <a:moveTo>
                      <a:pt x="811" y="260"/>
                    </a:moveTo>
                    <a:lnTo>
                      <a:pt x="809" y="261"/>
                    </a:lnTo>
                    <a:lnTo>
                      <a:pt x="0" y="4"/>
                    </a:lnTo>
                    <a:lnTo>
                      <a:pt x="2" y="0"/>
                    </a:lnTo>
                    <a:lnTo>
                      <a:pt x="811" y="260"/>
                    </a:lnTo>
                    <a:close/>
                  </a:path>
                </a:pathLst>
              </a:custGeom>
              <a:solidFill>
                <a:srgbClr val="BF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88" name="Freeform 2509"/>
              <p:cNvSpPr>
                <a:spLocks/>
              </p:cNvSpPr>
              <p:nvPr/>
            </p:nvSpPr>
            <p:spPr bwMode="auto">
              <a:xfrm>
                <a:off x="614" y="1499"/>
                <a:ext cx="410" cy="137"/>
              </a:xfrm>
              <a:custGeom>
                <a:avLst/>
                <a:gdLst>
                  <a:gd name="T0" fmla="*/ 2 w 819"/>
                  <a:gd name="T1" fmla="*/ 1 h 274"/>
                  <a:gd name="T2" fmla="*/ 2 w 819"/>
                  <a:gd name="T3" fmla="*/ 1 h 274"/>
                  <a:gd name="T4" fmla="*/ 0 w 819"/>
                  <a:gd name="T5" fmla="*/ 1 h 274"/>
                  <a:gd name="T6" fmla="*/ 1 w 819"/>
                  <a:gd name="T7" fmla="*/ 0 h 274"/>
                  <a:gd name="T8" fmla="*/ 2 w 819"/>
                  <a:gd name="T9" fmla="*/ 1 h 274"/>
                  <a:gd name="T10" fmla="*/ 0 60000 65536"/>
                  <a:gd name="T11" fmla="*/ 0 60000 65536"/>
                  <a:gd name="T12" fmla="*/ 0 60000 65536"/>
                  <a:gd name="T13" fmla="*/ 0 60000 65536"/>
                  <a:gd name="T14" fmla="*/ 0 60000 65536"/>
                  <a:gd name="T15" fmla="*/ 0 w 819"/>
                  <a:gd name="T16" fmla="*/ 0 h 274"/>
                  <a:gd name="T17" fmla="*/ 819 w 819"/>
                  <a:gd name="T18" fmla="*/ 274 h 274"/>
                </a:gdLst>
                <a:ahLst/>
                <a:cxnLst>
                  <a:cxn ang="T10">
                    <a:pos x="T0" y="T1"/>
                  </a:cxn>
                  <a:cxn ang="T11">
                    <a:pos x="T2" y="T3"/>
                  </a:cxn>
                  <a:cxn ang="T12">
                    <a:pos x="T4" y="T5"/>
                  </a:cxn>
                  <a:cxn ang="T13">
                    <a:pos x="T6" y="T7"/>
                  </a:cxn>
                  <a:cxn ang="T14">
                    <a:pos x="T8" y="T9"/>
                  </a:cxn>
                </a:cxnLst>
                <a:rect l="T15" t="T16" r="T17" b="T18"/>
                <a:pathLst>
                  <a:path w="819" h="274">
                    <a:moveTo>
                      <a:pt x="819" y="257"/>
                    </a:moveTo>
                    <a:lnTo>
                      <a:pt x="808" y="274"/>
                    </a:lnTo>
                    <a:lnTo>
                      <a:pt x="0" y="15"/>
                    </a:lnTo>
                    <a:lnTo>
                      <a:pt x="10" y="0"/>
                    </a:lnTo>
                    <a:lnTo>
                      <a:pt x="819" y="257"/>
                    </a:lnTo>
                    <a:close/>
                  </a:path>
                </a:pathLst>
              </a:custGeom>
              <a:solidFill>
                <a:srgbClr val="C1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89" name="Freeform 2510"/>
              <p:cNvSpPr>
                <a:spLocks/>
              </p:cNvSpPr>
              <p:nvPr/>
            </p:nvSpPr>
            <p:spPr bwMode="auto">
              <a:xfrm>
                <a:off x="619" y="1499"/>
                <a:ext cx="405" cy="130"/>
              </a:xfrm>
              <a:custGeom>
                <a:avLst/>
                <a:gdLst>
                  <a:gd name="T0" fmla="*/ 2 w 809"/>
                  <a:gd name="T1" fmla="*/ 1 h 259"/>
                  <a:gd name="T2" fmla="*/ 2 w 809"/>
                  <a:gd name="T3" fmla="*/ 1 h 259"/>
                  <a:gd name="T4" fmla="*/ 0 w 809"/>
                  <a:gd name="T5" fmla="*/ 1 h 259"/>
                  <a:gd name="T6" fmla="*/ 0 w 809"/>
                  <a:gd name="T7" fmla="*/ 0 h 259"/>
                  <a:gd name="T8" fmla="*/ 2 w 809"/>
                  <a:gd name="T9" fmla="*/ 1 h 259"/>
                  <a:gd name="T10" fmla="*/ 0 60000 65536"/>
                  <a:gd name="T11" fmla="*/ 0 60000 65536"/>
                  <a:gd name="T12" fmla="*/ 0 60000 65536"/>
                  <a:gd name="T13" fmla="*/ 0 60000 65536"/>
                  <a:gd name="T14" fmla="*/ 0 60000 65536"/>
                  <a:gd name="T15" fmla="*/ 0 w 809"/>
                  <a:gd name="T16" fmla="*/ 0 h 259"/>
                  <a:gd name="T17" fmla="*/ 809 w 809"/>
                  <a:gd name="T18" fmla="*/ 259 h 259"/>
                </a:gdLst>
                <a:ahLst/>
                <a:cxnLst>
                  <a:cxn ang="T10">
                    <a:pos x="T0" y="T1"/>
                  </a:cxn>
                  <a:cxn ang="T11">
                    <a:pos x="T2" y="T3"/>
                  </a:cxn>
                  <a:cxn ang="T12">
                    <a:pos x="T4" y="T5"/>
                  </a:cxn>
                  <a:cxn ang="T13">
                    <a:pos x="T6" y="T7"/>
                  </a:cxn>
                  <a:cxn ang="T14">
                    <a:pos x="T8" y="T9"/>
                  </a:cxn>
                </a:cxnLst>
                <a:rect l="T15" t="T16" r="T17" b="T18"/>
                <a:pathLst>
                  <a:path w="809" h="259">
                    <a:moveTo>
                      <a:pt x="809" y="257"/>
                    </a:moveTo>
                    <a:lnTo>
                      <a:pt x="808" y="259"/>
                    </a:lnTo>
                    <a:lnTo>
                      <a:pt x="0" y="1"/>
                    </a:lnTo>
                    <a:lnTo>
                      <a:pt x="0" y="0"/>
                    </a:lnTo>
                    <a:lnTo>
                      <a:pt x="809" y="257"/>
                    </a:lnTo>
                    <a:close/>
                  </a:path>
                </a:pathLst>
              </a:custGeom>
              <a:solidFill>
                <a:srgbClr val="C1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90" name="Freeform 2511"/>
              <p:cNvSpPr>
                <a:spLocks/>
              </p:cNvSpPr>
              <p:nvPr/>
            </p:nvSpPr>
            <p:spPr bwMode="auto">
              <a:xfrm>
                <a:off x="618" y="1500"/>
                <a:ext cx="405" cy="130"/>
              </a:xfrm>
              <a:custGeom>
                <a:avLst/>
                <a:gdLst>
                  <a:gd name="T0" fmla="*/ 2 w 809"/>
                  <a:gd name="T1" fmla="*/ 1 h 260"/>
                  <a:gd name="T2" fmla="*/ 2 w 809"/>
                  <a:gd name="T3" fmla="*/ 1 h 260"/>
                  <a:gd name="T4" fmla="*/ 0 w 809"/>
                  <a:gd name="T5" fmla="*/ 1 h 260"/>
                  <a:gd name="T6" fmla="*/ 1 w 809"/>
                  <a:gd name="T7" fmla="*/ 0 h 260"/>
                  <a:gd name="T8" fmla="*/ 2 w 809"/>
                  <a:gd name="T9" fmla="*/ 1 h 260"/>
                  <a:gd name="T10" fmla="*/ 0 60000 65536"/>
                  <a:gd name="T11" fmla="*/ 0 60000 65536"/>
                  <a:gd name="T12" fmla="*/ 0 60000 65536"/>
                  <a:gd name="T13" fmla="*/ 0 60000 65536"/>
                  <a:gd name="T14" fmla="*/ 0 60000 65536"/>
                  <a:gd name="T15" fmla="*/ 0 w 809"/>
                  <a:gd name="T16" fmla="*/ 0 h 260"/>
                  <a:gd name="T17" fmla="*/ 809 w 809"/>
                  <a:gd name="T18" fmla="*/ 260 h 260"/>
                </a:gdLst>
                <a:ahLst/>
                <a:cxnLst>
                  <a:cxn ang="T10">
                    <a:pos x="T0" y="T1"/>
                  </a:cxn>
                  <a:cxn ang="T11">
                    <a:pos x="T2" y="T3"/>
                  </a:cxn>
                  <a:cxn ang="T12">
                    <a:pos x="T4" y="T5"/>
                  </a:cxn>
                  <a:cxn ang="T13">
                    <a:pos x="T6" y="T7"/>
                  </a:cxn>
                  <a:cxn ang="T14">
                    <a:pos x="T8" y="T9"/>
                  </a:cxn>
                </a:cxnLst>
                <a:rect l="T15" t="T16" r="T17" b="T18"/>
                <a:pathLst>
                  <a:path w="809" h="260">
                    <a:moveTo>
                      <a:pt x="809" y="258"/>
                    </a:moveTo>
                    <a:lnTo>
                      <a:pt x="807" y="260"/>
                    </a:lnTo>
                    <a:lnTo>
                      <a:pt x="0" y="2"/>
                    </a:lnTo>
                    <a:lnTo>
                      <a:pt x="1" y="0"/>
                    </a:lnTo>
                    <a:lnTo>
                      <a:pt x="809" y="258"/>
                    </a:lnTo>
                    <a:close/>
                  </a:path>
                </a:pathLst>
              </a:custGeom>
              <a:solidFill>
                <a:srgbClr val="C2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91" name="Freeform 2512"/>
              <p:cNvSpPr>
                <a:spLocks/>
              </p:cNvSpPr>
              <p:nvPr/>
            </p:nvSpPr>
            <p:spPr bwMode="auto">
              <a:xfrm>
                <a:off x="617" y="1501"/>
                <a:ext cx="405" cy="130"/>
              </a:xfrm>
              <a:custGeom>
                <a:avLst/>
                <a:gdLst>
                  <a:gd name="T0" fmla="*/ 2 w 809"/>
                  <a:gd name="T1" fmla="*/ 0 h 261"/>
                  <a:gd name="T2" fmla="*/ 2 w 809"/>
                  <a:gd name="T3" fmla="*/ 0 h 261"/>
                  <a:gd name="T4" fmla="*/ 0 w 809"/>
                  <a:gd name="T5" fmla="*/ 0 h 261"/>
                  <a:gd name="T6" fmla="*/ 1 w 809"/>
                  <a:gd name="T7" fmla="*/ 0 h 261"/>
                  <a:gd name="T8" fmla="*/ 2 w 809"/>
                  <a:gd name="T9" fmla="*/ 0 h 261"/>
                  <a:gd name="T10" fmla="*/ 0 60000 65536"/>
                  <a:gd name="T11" fmla="*/ 0 60000 65536"/>
                  <a:gd name="T12" fmla="*/ 0 60000 65536"/>
                  <a:gd name="T13" fmla="*/ 0 60000 65536"/>
                  <a:gd name="T14" fmla="*/ 0 60000 65536"/>
                  <a:gd name="T15" fmla="*/ 0 w 809"/>
                  <a:gd name="T16" fmla="*/ 0 h 261"/>
                  <a:gd name="T17" fmla="*/ 809 w 809"/>
                  <a:gd name="T18" fmla="*/ 261 h 261"/>
                </a:gdLst>
                <a:ahLst/>
                <a:cxnLst>
                  <a:cxn ang="T10">
                    <a:pos x="T0" y="T1"/>
                  </a:cxn>
                  <a:cxn ang="T11">
                    <a:pos x="T2" y="T3"/>
                  </a:cxn>
                  <a:cxn ang="T12">
                    <a:pos x="T4" y="T5"/>
                  </a:cxn>
                  <a:cxn ang="T13">
                    <a:pos x="T6" y="T7"/>
                  </a:cxn>
                  <a:cxn ang="T14">
                    <a:pos x="T8" y="T9"/>
                  </a:cxn>
                </a:cxnLst>
                <a:rect l="T15" t="T16" r="T17" b="T18"/>
                <a:pathLst>
                  <a:path w="809" h="261">
                    <a:moveTo>
                      <a:pt x="809" y="258"/>
                    </a:moveTo>
                    <a:lnTo>
                      <a:pt x="809" y="261"/>
                    </a:lnTo>
                    <a:lnTo>
                      <a:pt x="0" y="2"/>
                    </a:lnTo>
                    <a:lnTo>
                      <a:pt x="2" y="0"/>
                    </a:lnTo>
                    <a:lnTo>
                      <a:pt x="809" y="258"/>
                    </a:lnTo>
                    <a:close/>
                  </a:path>
                </a:pathLst>
              </a:custGeom>
              <a:solidFill>
                <a:srgbClr val="C3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92" name="Freeform 2513"/>
              <p:cNvSpPr>
                <a:spLocks/>
              </p:cNvSpPr>
              <p:nvPr/>
            </p:nvSpPr>
            <p:spPr bwMode="auto">
              <a:xfrm>
                <a:off x="617" y="1502"/>
                <a:ext cx="405" cy="130"/>
              </a:xfrm>
              <a:custGeom>
                <a:avLst/>
                <a:gdLst>
                  <a:gd name="T0" fmla="*/ 1 w 811"/>
                  <a:gd name="T1" fmla="*/ 0 h 261"/>
                  <a:gd name="T2" fmla="*/ 1 w 811"/>
                  <a:gd name="T3" fmla="*/ 0 h 261"/>
                  <a:gd name="T4" fmla="*/ 0 w 811"/>
                  <a:gd name="T5" fmla="*/ 0 h 261"/>
                  <a:gd name="T6" fmla="*/ 0 w 811"/>
                  <a:gd name="T7" fmla="*/ 0 h 261"/>
                  <a:gd name="T8" fmla="*/ 1 w 811"/>
                  <a:gd name="T9" fmla="*/ 0 h 261"/>
                  <a:gd name="T10" fmla="*/ 0 60000 65536"/>
                  <a:gd name="T11" fmla="*/ 0 60000 65536"/>
                  <a:gd name="T12" fmla="*/ 0 60000 65536"/>
                  <a:gd name="T13" fmla="*/ 0 60000 65536"/>
                  <a:gd name="T14" fmla="*/ 0 60000 65536"/>
                  <a:gd name="T15" fmla="*/ 0 w 811"/>
                  <a:gd name="T16" fmla="*/ 0 h 261"/>
                  <a:gd name="T17" fmla="*/ 811 w 811"/>
                  <a:gd name="T18" fmla="*/ 261 h 261"/>
                </a:gdLst>
                <a:ahLst/>
                <a:cxnLst>
                  <a:cxn ang="T10">
                    <a:pos x="T0" y="T1"/>
                  </a:cxn>
                  <a:cxn ang="T11">
                    <a:pos x="T2" y="T3"/>
                  </a:cxn>
                  <a:cxn ang="T12">
                    <a:pos x="T4" y="T5"/>
                  </a:cxn>
                  <a:cxn ang="T13">
                    <a:pos x="T6" y="T7"/>
                  </a:cxn>
                  <a:cxn ang="T14">
                    <a:pos x="T8" y="T9"/>
                  </a:cxn>
                </a:cxnLst>
                <a:rect l="T15" t="T16" r="T17" b="T18"/>
                <a:pathLst>
                  <a:path w="811" h="261">
                    <a:moveTo>
                      <a:pt x="811" y="259"/>
                    </a:moveTo>
                    <a:lnTo>
                      <a:pt x="809" y="261"/>
                    </a:lnTo>
                    <a:lnTo>
                      <a:pt x="0" y="1"/>
                    </a:lnTo>
                    <a:lnTo>
                      <a:pt x="2" y="0"/>
                    </a:lnTo>
                    <a:lnTo>
                      <a:pt x="811" y="259"/>
                    </a:lnTo>
                    <a:close/>
                  </a:path>
                </a:pathLst>
              </a:custGeom>
              <a:solidFill>
                <a:srgbClr val="C4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93" name="Freeform 2514"/>
              <p:cNvSpPr>
                <a:spLocks/>
              </p:cNvSpPr>
              <p:nvPr/>
            </p:nvSpPr>
            <p:spPr bwMode="auto">
              <a:xfrm>
                <a:off x="617" y="1503"/>
                <a:ext cx="404" cy="130"/>
              </a:xfrm>
              <a:custGeom>
                <a:avLst/>
                <a:gdLst>
                  <a:gd name="T0" fmla="*/ 1 w 809"/>
                  <a:gd name="T1" fmla="*/ 0 h 261"/>
                  <a:gd name="T2" fmla="*/ 1 w 809"/>
                  <a:gd name="T3" fmla="*/ 0 h 261"/>
                  <a:gd name="T4" fmla="*/ 0 w 809"/>
                  <a:gd name="T5" fmla="*/ 0 h 261"/>
                  <a:gd name="T6" fmla="*/ 0 w 809"/>
                  <a:gd name="T7" fmla="*/ 0 h 261"/>
                  <a:gd name="T8" fmla="*/ 1 w 809"/>
                  <a:gd name="T9" fmla="*/ 0 h 261"/>
                  <a:gd name="T10" fmla="*/ 0 60000 65536"/>
                  <a:gd name="T11" fmla="*/ 0 60000 65536"/>
                  <a:gd name="T12" fmla="*/ 0 60000 65536"/>
                  <a:gd name="T13" fmla="*/ 0 60000 65536"/>
                  <a:gd name="T14" fmla="*/ 0 60000 65536"/>
                  <a:gd name="T15" fmla="*/ 0 w 809"/>
                  <a:gd name="T16" fmla="*/ 0 h 261"/>
                  <a:gd name="T17" fmla="*/ 809 w 809"/>
                  <a:gd name="T18" fmla="*/ 261 h 261"/>
                </a:gdLst>
                <a:ahLst/>
                <a:cxnLst>
                  <a:cxn ang="T10">
                    <a:pos x="T0" y="T1"/>
                  </a:cxn>
                  <a:cxn ang="T11">
                    <a:pos x="T2" y="T3"/>
                  </a:cxn>
                  <a:cxn ang="T12">
                    <a:pos x="T4" y="T5"/>
                  </a:cxn>
                  <a:cxn ang="T13">
                    <a:pos x="T6" y="T7"/>
                  </a:cxn>
                  <a:cxn ang="T14">
                    <a:pos x="T8" y="T9"/>
                  </a:cxn>
                </a:cxnLst>
                <a:rect l="T15" t="T16" r="T17" b="T18"/>
                <a:pathLst>
                  <a:path w="809" h="261">
                    <a:moveTo>
                      <a:pt x="809" y="260"/>
                    </a:moveTo>
                    <a:lnTo>
                      <a:pt x="808" y="261"/>
                    </a:lnTo>
                    <a:lnTo>
                      <a:pt x="0" y="2"/>
                    </a:lnTo>
                    <a:lnTo>
                      <a:pt x="0" y="0"/>
                    </a:lnTo>
                    <a:lnTo>
                      <a:pt x="809" y="260"/>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94" name="Freeform 2515"/>
              <p:cNvSpPr>
                <a:spLocks/>
              </p:cNvSpPr>
              <p:nvPr/>
            </p:nvSpPr>
            <p:spPr bwMode="auto">
              <a:xfrm>
                <a:off x="616" y="1503"/>
                <a:ext cx="404" cy="132"/>
              </a:xfrm>
              <a:custGeom>
                <a:avLst/>
                <a:gdLst>
                  <a:gd name="T0" fmla="*/ 1 w 809"/>
                  <a:gd name="T1" fmla="*/ 1 h 263"/>
                  <a:gd name="T2" fmla="*/ 1 w 809"/>
                  <a:gd name="T3" fmla="*/ 1 h 263"/>
                  <a:gd name="T4" fmla="*/ 0 w 809"/>
                  <a:gd name="T5" fmla="*/ 1 h 263"/>
                  <a:gd name="T6" fmla="*/ 0 w 809"/>
                  <a:gd name="T7" fmla="*/ 0 h 263"/>
                  <a:gd name="T8" fmla="*/ 1 w 809"/>
                  <a:gd name="T9" fmla="*/ 1 h 263"/>
                  <a:gd name="T10" fmla="*/ 0 60000 65536"/>
                  <a:gd name="T11" fmla="*/ 0 60000 65536"/>
                  <a:gd name="T12" fmla="*/ 0 60000 65536"/>
                  <a:gd name="T13" fmla="*/ 0 60000 65536"/>
                  <a:gd name="T14" fmla="*/ 0 60000 65536"/>
                  <a:gd name="T15" fmla="*/ 0 w 809"/>
                  <a:gd name="T16" fmla="*/ 0 h 263"/>
                  <a:gd name="T17" fmla="*/ 809 w 809"/>
                  <a:gd name="T18" fmla="*/ 263 h 263"/>
                </a:gdLst>
                <a:ahLst/>
                <a:cxnLst>
                  <a:cxn ang="T10">
                    <a:pos x="T0" y="T1"/>
                  </a:cxn>
                  <a:cxn ang="T11">
                    <a:pos x="T2" y="T3"/>
                  </a:cxn>
                  <a:cxn ang="T12">
                    <a:pos x="T4" y="T5"/>
                  </a:cxn>
                  <a:cxn ang="T13">
                    <a:pos x="T6" y="T7"/>
                  </a:cxn>
                  <a:cxn ang="T14">
                    <a:pos x="T8" y="T9"/>
                  </a:cxn>
                </a:cxnLst>
                <a:rect l="T15" t="T16" r="T17" b="T18"/>
                <a:pathLst>
                  <a:path w="809" h="263">
                    <a:moveTo>
                      <a:pt x="809" y="259"/>
                    </a:moveTo>
                    <a:lnTo>
                      <a:pt x="807" y="263"/>
                    </a:lnTo>
                    <a:lnTo>
                      <a:pt x="0" y="2"/>
                    </a:lnTo>
                    <a:lnTo>
                      <a:pt x="1" y="0"/>
                    </a:lnTo>
                    <a:lnTo>
                      <a:pt x="809" y="259"/>
                    </a:lnTo>
                    <a:close/>
                  </a:path>
                </a:pathLst>
              </a:custGeom>
              <a:solidFill>
                <a:srgbClr val="C6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95" name="Freeform 2516"/>
              <p:cNvSpPr>
                <a:spLocks/>
              </p:cNvSpPr>
              <p:nvPr/>
            </p:nvSpPr>
            <p:spPr bwMode="auto">
              <a:xfrm>
                <a:off x="615" y="1504"/>
                <a:ext cx="405" cy="132"/>
              </a:xfrm>
              <a:custGeom>
                <a:avLst/>
                <a:gdLst>
                  <a:gd name="T0" fmla="*/ 2 w 809"/>
                  <a:gd name="T1" fmla="*/ 1 h 262"/>
                  <a:gd name="T2" fmla="*/ 2 w 809"/>
                  <a:gd name="T3" fmla="*/ 1 h 262"/>
                  <a:gd name="T4" fmla="*/ 0 w 809"/>
                  <a:gd name="T5" fmla="*/ 1 h 262"/>
                  <a:gd name="T6" fmla="*/ 1 w 809"/>
                  <a:gd name="T7" fmla="*/ 0 h 262"/>
                  <a:gd name="T8" fmla="*/ 2 w 809"/>
                  <a:gd name="T9" fmla="*/ 1 h 262"/>
                  <a:gd name="T10" fmla="*/ 0 60000 65536"/>
                  <a:gd name="T11" fmla="*/ 0 60000 65536"/>
                  <a:gd name="T12" fmla="*/ 0 60000 65536"/>
                  <a:gd name="T13" fmla="*/ 0 60000 65536"/>
                  <a:gd name="T14" fmla="*/ 0 60000 65536"/>
                  <a:gd name="T15" fmla="*/ 0 w 809"/>
                  <a:gd name="T16" fmla="*/ 0 h 262"/>
                  <a:gd name="T17" fmla="*/ 809 w 809"/>
                  <a:gd name="T18" fmla="*/ 262 h 262"/>
                </a:gdLst>
                <a:ahLst/>
                <a:cxnLst>
                  <a:cxn ang="T10">
                    <a:pos x="T0" y="T1"/>
                  </a:cxn>
                  <a:cxn ang="T11">
                    <a:pos x="T2" y="T3"/>
                  </a:cxn>
                  <a:cxn ang="T12">
                    <a:pos x="T4" y="T5"/>
                  </a:cxn>
                  <a:cxn ang="T13">
                    <a:pos x="T6" y="T7"/>
                  </a:cxn>
                  <a:cxn ang="T14">
                    <a:pos x="T8" y="T9"/>
                  </a:cxn>
                </a:cxnLst>
                <a:rect l="T15" t="T16" r="T17" b="T18"/>
                <a:pathLst>
                  <a:path w="809" h="262">
                    <a:moveTo>
                      <a:pt x="809" y="261"/>
                    </a:moveTo>
                    <a:lnTo>
                      <a:pt x="807" y="262"/>
                    </a:lnTo>
                    <a:lnTo>
                      <a:pt x="0" y="1"/>
                    </a:lnTo>
                    <a:lnTo>
                      <a:pt x="2" y="0"/>
                    </a:lnTo>
                    <a:lnTo>
                      <a:pt x="809" y="261"/>
                    </a:lnTo>
                    <a:close/>
                  </a:path>
                </a:pathLst>
              </a:custGeom>
              <a:solidFill>
                <a:srgbClr val="C7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96" name="Freeform 2517"/>
              <p:cNvSpPr>
                <a:spLocks/>
              </p:cNvSpPr>
              <p:nvPr/>
            </p:nvSpPr>
            <p:spPr bwMode="auto">
              <a:xfrm>
                <a:off x="614" y="1505"/>
                <a:ext cx="405" cy="131"/>
              </a:xfrm>
              <a:custGeom>
                <a:avLst/>
                <a:gdLst>
                  <a:gd name="T0" fmla="*/ 2 w 809"/>
                  <a:gd name="T1" fmla="*/ 0 h 263"/>
                  <a:gd name="T2" fmla="*/ 2 w 809"/>
                  <a:gd name="T3" fmla="*/ 0 h 263"/>
                  <a:gd name="T4" fmla="*/ 0 w 809"/>
                  <a:gd name="T5" fmla="*/ 0 h 263"/>
                  <a:gd name="T6" fmla="*/ 1 w 809"/>
                  <a:gd name="T7" fmla="*/ 0 h 263"/>
                  <a:gd name="T8" fmla="*/ 2 w 809"/>
                  <a:gd name="T9" fmla="*/ 0 h 263"/>
                  <a:gd name="T10" fmla="*/ 0 60000 65536"/>
                  <a:gd name="T11" fmla="*/ 0 60000 65536"/>
                  <a:gd name="T12" fmla="*/ 0 60000 65536"/>
                  <a:gd name="T13" fmla="*/ 0 60000 65536"/>
                  <a:gd name="T14" fmla="*/ 0 60000 65536"/>
                  <a:gd name="T15" fmla="*/ 0 w 809"/>
                  <a:gd name="T16" fmla="*/ 0 h 263"/>
                  <a:gd name="T17" fmla="*/ 809 w 809"/>
                  <a:gd name="T18" fmla="*/ 263 h 263"/>
                </a:gdLst>
                <a:ahLst/>
                <a:cxnLst>
                  <a:cxn ang="T10">
                    <a:pos x="T0" y="T1"/>
                  </a:cxn>
                  <a:cxn ang="T11">
                    <a:pos x="T2" y="T3"/>
                  </a:cxn>
                  <a:cxn ang="T12">
                    <a:pos x="T4" y="T5"/>
                  </a:cxn>
                  <a:cxn ang="T13">
                    <a:pos x="T6" y="T7"/>
                  </a:cxn>
                  <a:cxn ang="T14">
                    <a:pos x="T8" y="T9"/>
                  </a:cxn>
                </a:cxnLst>
                <a:rect l="T15" t="T16" r="T17" b="T18"/>
                <a:pathLst>
                  <a:path w="809" h="263">
                    <a:moveTo>
                      <a:pt x="809" y="261"/>
                    </a:moveTo>
                    <a:lnTo>
                      <a:pt x="808" y="263"/>
                    </a:lnTo>
                    <a:lnTo>
                      <a:pt x="0" y="4"/>
                    </a:lnTo>
                    <a:lnTo>
                      <a:pt x="2" y="0"/>
                    </a:lnTo>
                    <a:lnTo>
                      <a:pt x="809" y="261"/>
                    </a:lnTo>
                    <a:close/>
                  </a:path>
                </a:pathLst>
              </a:custGeom>
              <a:solidFill>
                <a:srgbClr val="C8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97" name="Freeform 2518"/>
              <p:cNvSpPr>
                <a:spLocks/>
              </p:cNvSpPr>
              <p:nvPr/>
            </p:nvSpPr>
            <p:spPr bwMode="auto">
              <a:xfrm>
                <a:off x="611" y="1507"/>
                <a:ext cx="407" cy="139"/>
              </a:xfrm>
              <a:custGeom>
                <a:avLst/>
                <a:gdLst>
                  <a:gd name="T0" fmla="*/ 2 w 814"/>
                  <a:gd name="T1" fmla="*/ 1 h 277"/>
                  <a:gd name="T2" fmla="*/ 2 w 814"/>
                  <a:gd name="T3" fmla="*/ 1 h 277"/>
                  <a:gd name="T4" fmla="*/ 0 w 814"/>
                  <a:gd name="T5" fmla="*/ 1 h 277"/>
                  <a:gd name="T6" fmla="*/ 1 w 814"/>
                  <a:gd name="T7" fmla="*/ 0 h 277"/>
                  <a:gd name="T8" fmla="*/ 2 w 814"/>
                  <a:gd name="T9" fmla="*/ 1 h 277"/>
                  <a:gd name="T10" fmla="*/ 0 60000 65536"/>
                  <a:gd name="T11" fmla="*/ 0 60000 65536"/>
                  <a:gd name="T12" fmla="*/ 0 60000 65536"/>
                  <a:gd name="T13" fmla="*/ 0 60000 65536"/>
                  <a:gd name="T14" fmla="*/ 0 60000 65536"/>
                  <a:gd name="T15" fmla="*/ 0 w 814"/>
                  <a:gd name="T16" fmla="*/ 0 h 277"/>
                  <a:gd name="T17" fmla="*/ 814 w 814"/>
                  <a:gd name="T18" fmla="*/ 277 h 277"/>
                </a:gdLst>
                <a:ahLst/>
                <a:cxnLst>
                  <a:cxn ang="T10">
                    <a:pos x="T0" y="T1"/>
                  </a:cxn>
                  <a:cxn ang="T11">
                    <a:pos x="T2" y="T3"/>
                  </a:cxn>
                  <a:cxn ang="T12">
                    <a:pos x="T4" y="T5"/>
                  </a:cxn>
                  <a:cxn ang="T13">
                    <a:pos x="T6" y="T7"/>
                  </a:cxn>
                  <a:cxn ang="T14">
                    <a:pos x="T8" y="T9"/>
                  </a:cxn>
                </a:cxnLst>
                <a:rect l="T15" t="T16" r="T17" b="T18"/>
                <a:pathLst>
                  <a:path w="814" h="277">
                    <a:moveTo>
                      <a:pt x="814" y="259"/>
                    </a:moveTo>
                    <a:lnTo>
                      <a:pt x="805" y="277"/>
                    </a:lnTo>
                    <a:lnTo>
                      <a:pt x="0" y="16"/>
                    </a:lnTo>
                    <a:lnTo>
                      <a:pt x="6" y="0"/>
                    </a:lnTo>
                    <a:lnTo>
                      <a:pt x="814" y="259"/>
                    </a:lnTo>
                    <a:close/>
                  </a:path>
                </a:pathLst>
              </a:custGeom>
              <a:solidFill>
                <a:srgbClr val="CA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98" name="Freeform 2519"/>
              <p:cNvSpPr>
                <a:spLocks/>
              </p:cNvSpPr>
              <p:nvPr/>
            </p:nvSpPr>
            <p:spPr bwMode="auto">
              <a:xfrm>
                <a:off x="613" y="1507"/>
                <a:ext cx="405" cy="131"/>
              </a:xfrm>
              <a:custGeom>
                <a:avLst/>
                <a:gdLst>
                  <a:gd name="T0" fmla="*/ 2 w 809"/>
                  <a:gd name="T1" fmla="*/ 1 h 262"/>
                  <a:gd name="T2" fmla="*/ 2 w 809"/>
                  <a:gd name="T3" fmla="*/ 1 h 262"/>
                  <a:gd name="T4" fmla="*/ 0 w 809"/>
                  <a:gd name="T5" fmla="*/ 1 h 262"/>
                  <a:gd name="T6" fmla="*/ 1 w 809"/>
                  <a:gd name="T7" fmla="*/ 0 h 262"/>
                  <a:gd name="T8" fmla="*/ 2 w 809"/>
                  <a:gd name="T9" fmla="*/ 1 h 262"/>
                  <a:gd name="T10" fmla="*/ 0 60000 65536"/>
                  <a:gd name="T11" fmla="*/ 0 60000 65536"/>
                  <a:gd name="T12" fmla="*/ 0 60000 65536"/>
                  <a:gd name="T13" fmla="*/ 0 60000 65536"/>
                  <a:gd name="T14" fmla="*/ 0 60000 65536"/>
                  <a:gd name="T15" fmla="*/ 0 w 809"/>
                  <a:gd name="T16" fmla="*/ 0 h 262"/>
                  <a:gd name="T17" fmla="*/ 809 w 809"/>
                  <a:gd name="T18" fmla="*/ 262 h 262"/>
                </a:gdLst>
                <a:ahLst/>
                <a:cxnLst>
                  <a:cxn ang="T10">
                    <a:pos x="T0" y="T1"/>
                  </a:cxn>
                  <a:cxn ang="T11">
                    <a:pos x="T2" y="T3"/>
                  </a:cxn>
                  <a:cxn ang="T12">
                    <a:pos x="T4" y="T5"/>
                  </a:cxn>
                  <a:cxn ang="T13">
                    <a:pos x="T6" y="T7"/>
                  </a:cxn>
                  <a:cxn ang="T14">
                    <a:pos x="T8" y="T9"/>
                  </a:cxn>
                </a:cxnLst>
                <a:rect l="T15" t="T16" r="T17" b="T18"/>
                <a:pathLst>
                  <a:path w="809" h="262">
                    <a:moveTo>
                      <a:pt x="809" y="259"/>
                    </a:moveTo>
                    <a:lnTo>
                      <a:pt x="809" y="262"/>
                    </a:lnTo>
                    <a:lnTo>
                      <a:pt x="0" y="1"/>
                    </a:lnTo>
                    <a:lnTo>
                      <a:pt x="1" y="0"/>
                    </a:lnTo>
                    <a:lnTo>
                      <a:pt x="809" y="259"/>
                    </a:lnTo>
                    <a:close/>
                  </a:path>
                </a:pathLst>
              </a:custGeom>
              <a:solidFill>
                <a:srgbClr val="CA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99" name="Freeform 2520"/>
              <p:cNvSpPr>
                <a:spLocks/>
              </p:cNvSpPr>
              <p:nvPr/>
            </p:nvSpPr>
            <p:spPr bwMode="auto">
              <a:xfrm>
                <a:off x="613" y="1508"/>
                <a:ext cx="405" cy="132"/>
              </a:xfrm>
              <a:custGeom>
                <a:avLst/>
                <a:gdLst>
                  <a:gd name="T0" fmla="*/ 2 w 809"/>
                  <a:gd name="T1" fmla="*/ 0 h 265"/>
                  <a:gd name="T2" fmla="*/ 2 w 809"/>
                  <a:gd name="T3" fmla="*/ 0 h 265"/>
                  <a:gd name="T4" fmla="*/ 0 w 809"/>
                  <a:gd name="T5" fmla="*/ 0 h 265"/>
                  <a:gd name="T6" fmla="*/ 0 w 809"/>
                  <a:gd name="T7" fmla="*/ 0 h 265"/>
                  <a:gd name="T8" fmla="*/ 2 w 809"/>
                  <a:gd name="T9" fmla="*/ 0 h 265"/>
                  <a:gd name="T10" fmla="*/ 0 60000 65536"/>
                  <a:gd name="T11" fmla="*/ 0 60000 65536"/>
                  <a:gd name="T12" fmla="*/ 0 60000 65536"/>
                  <a:gd name="T13" fmla="*/ 0 60000 65536"/>
                  <a:gd name="T14" fmla="*/ 0 60000 65536"/>
                  <a:gd name="T15" fmla="*/ 0 w 809"/>
                  <a:gd name="T16" fmla="*/ 0 h 265"/>
                  <a:gd name="T17" fmla="*/ 809 w 809"/>
                  <a:gd name="T18" fmla="*/ 265 h 265"/>
                </a:gdLst>
                <a:ahLst/>
                <a:cxnLst>
                  <a:cxn ang="T10">
                    <a:pos x="T0" y="T1"/>
                  </a:cxn>
                  <a:cxn ang="T11">
                    <a:pos x="T2" y="T3"/>
                  </a:cxn>
                  <a:cxn ang="T12">
                    <a:pos x="T4" y="T5"/>
                  </a:cxn>
                  <a:cxn ang="T13">
                    <a:pos x="T6" y="T7"/>
                  </a:cxn>
                  <a:cxn ang="T14">
                    <a:pos x="T8" y="T9"/>
                  </a:cxn>
                </a:cxnLst>
                <a:rect l="T15" t="T16" r="T17" b="T18"/>
                <a:pathLst>
                  <a:path w="809" h="265">
                    <a:moveTo>
                      <a:pt x="809" y="261"/>
                    </a:moveTo>
                    <a:lnTo>
                      <a:pt x="807" y="265"/>
                    </a:lnTo>
                    <a:lnTo>
                      <a:pt x="0" y="4"/>
                    </a:lnTo>
                    <a:lnTo>
                      <a:pt x="0" y="0"/>
                    </a:lnTo>
                    <a:lnTo>
                      <a:pt x="809" y="261"/>
                    </a:lnTo>
                    <a:close/>
                  </a:path>
                </a:pathLst>
              </a:custGeom>
              <a:solidFill>
                <a:srgbClr val="CA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00" name="Freeform 2521"/>
              <p:cNvSpPr>
                <a:spLocks/>
              </p:cNvSpPr>
              <p:nvPr/>
            </p:nvSpPr>
            <p:spPr bwMode="auto">
              <a:xfrm>
                <a:off x="612" y="1509"/>
                <a:ext cx="405" cy="132"/>
              </a:xfrm>
              <a:custGeom>
                <a:avLst/>
                <a:gdLst>
                  <a:gd name="T0" fmla="*/ 2 w 809"/>
                  <a:gd name="T1" fmla="*/ 1 h 264"/>
                  <a:gd name="T2" fmla="*/ 2 w 809"/>
                  <a:gd name="T3" fmla="*/ 1 h 264"/>
                  <a:gd name="T4" fmla="*/ 0 w 809"/>
                  <a:gd name="T5" fmla="*/ 1 h 264"/>
                  <a:gd name="T6" fmla="*/ 1 w 809"/>
                  <a:gd name="T7" fmla="*/ 0 h 264"/>
                  <a:gd name="T8" fmla="*/ 2 w 809"/>
                  <a:gd name="T9" fmla="*/ 1 h 264"/>
                  <a:gd name="T10" fmla="*/ 0 60000 65536"/>
                  <a:gd name="T11" fmla="*/ 0 60000 65536"/>
                  <a:gd name="T12" fmla="*/ 0 60000 65536"/>
                  <a:gd name="T13" fmla="*/ 0 60000 65536"/>
                  <a:gd name="T14" fmla="*/ 0 60000 65536"/>
                  <a:gd name="T15" fmla="*/ 0 w 809"/>
                  <a:gd name="T16" fmla="*/ 0 h 264"/>
                  <a:gd name="T17" fmla="*/ 809 w 809"/>
                  <a:gd name="T18" fmla="*/ 264 h 264"/>
                </a:gdLst>
                <a:ahLst/>
                <a:cxnLst>
                  <a:cxn ang="T10">
                    <a:pos x="T0" y="T1"/>
                  </a:cxn>
                  <a:cxn ang="T11">
                    <a:pos x="T2" y="T3"/>
                  </a:cxn>
                  <a:cxn ang="T12">
                    <a:pos x="T4" y="T5"/>
                  </a:cxn>
                  <a:cxn ang="T13">
                    <a:pos x="T6" y="T7"/>
                  </a:cxn>
                  <a:cxn ang="T14">
                    <a:pos x="T8" y="T9"/>
                  </a:cxn>
                </a:cxnLst>
                <a:rect l="T15" t="T16" r="T17" b="T18"/>
                <a:pathLst>
                  <a:path w="809" h="264">
                    <a:moveTo>
                      <a:pt x="809" y="261"/>
                    </a:moveTo>
                    <a:lnTo>
                      <a:pt x="807" y="264"/>
                    </a:lnTo>
                    <a:lnTo>
                      <a:pt x="0" y="3"/>
                    </a:lnTo>
                    <a:lnTo>
                      <a:pt x="2" y="0"/>
                    </a:lnTo>
                    <a:lnTo>
                      <a:pt x="809" y="261"/>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01" name="Freeform 2522"/>
              <p:cNvSpPr>
                <a:spLocks/>
              </p:cNvSpPr>
              <p:nvPr/>
            </p:nvSpPr>
            <p:spPr bwMode="auto">
              <a:xfrm>
                <a:off x="612" y="1511"/>
                <a:ext cx="404" cy="132"/>
              </a:xfrm>
              <a:custGeom>
                <a:avLst/>
                <a:gdLst>
                  <a:gd name="T0" fmla="*/ 1 w 809"/>
                  <a:gd name="T1" fmla="*/ 1 h 264"/>
                  <a:gd name="T2" fmla="*/ 1 w 809"/>
                  <a:gd name="T3" fmla="*/ 1 h 264"/>
                  <a:gd name="T4" fmla="*/ 0 w 809"/>
                  <a:gd name="T5" fmla="*/ 1 h 264"/>
                  <a:gd name="T6" fmla="*/ 0 w 809"/>
                  <a:gd name="T7" fmla="*/ 0 h 264"/>
                  <a:gd name="T8" fmla="*/ 1 w 809"/>
                  <a:gd name="T9" fmla="*/ 1 h 264"/>
                  <a:gd name="T10" fmla="*/ 0 60000 65536"/>
                  <a:gd name="T11" fmla="*/ 0 60000 65536"/>
                  <a:gd name="T12" fmla="*/ 0 60000 65536"/>
                  <a:gd name="T13" fmla="*/ 0 60000 65536"/>
                  <a:gd name="T14" fmla="*/ 0 60000 65536"/>
                  <a:gd name="T15" fmla="*/ 0 w 809"/>
                  <a:gd name="T16" fmla="*/ 0 h 264"/>
                  <a:gd name="T17" fmla="*/ 809 w 809"/>
                  <a:gd name="T18" fmla="*/ 264 h 264"/>
                </a:gdLst>
                <a:ahLst/>
                <a:cxnLst>
                  <a:cxn ang="T10">
                    <a:pos x="T0" y="T1"/>
                  </a:cxn>
                  <a:cxn ang="T11">
                    <a:pos x="T2" y="T3"/>
                  </a:cxn>
                  <a:cxn ang="T12">
                    <a:pos x="T4" y="T5"/>
                  </a:cxn>
                  <a:cxn ang="T13">
                    <a:pos x="T6" y="T7"/>
                  </a:cxn>
                  <a:cxn ang="T14">
                    <a:pos x="T8" y="T9"/>
                  </a:cxn>
                </a:cxnLst>
                <a:rect l="T15" t="T16" r="T17" b="T18"/>
                <a:pathLst>
                  <a:path w="809" h="264">
                    <a:moveTo>
                      <a:pt x="809" y="261"/>
                    </a:moveTo>
                    <a:lnTo>
                      <a:pt x="808" y="264"/>
                    </a:lnTo>
                    <a:lnTo>
                      <a:pt x="0" y="2"/>
                    </a:lnTo>
                    <a:lnTo>
                      <a:pt x="2" y="0"/>
                    </a:lnTo>
                    <a:lnTo>
                      <a:pt x="809" y="261"/>
                    </a:ln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02" name="Freeform 2523"/>
              <p:cNvSpPr>
                <a:spLocks/>
              </p:cNvSpPr>
              <p:nvPr/>
            </p:nvSpPr>
            <p:spPr bwMode="auto">
              <a:xfrm>
                <a:off x="611" y="1512"/>
                <a:ext cx="404" cy="133"/>
              </a:xfrm>
              <a:custGeom>
                <a:avLst/>
                <a:gdLst>
                  <a:gd name="T0" fmla="*/ 1 w 809"/>
                  <a:gd name="T1" fmla="*/ 1 h 265"/>
                  <a:gd name="T2" fmla="*/ 1 w 809"/>
                  <a:gd name="T3" fmla="*/ 1 h 265"/>
                  <a:gd name="T4" fmla="*/ 0 w 809"/>
                  <a:gd name="T5" fmla="*/ 1 h 265"/>
                  <a:gd name="T6" fmla="*/ 0 w 809"/>
                  <a:gd name="T7" fmla="*/ 0 h 265"/>
                  <a:gd name="T8" fmla="*/ 1 w 809"/>
                  <a:gd name="T9" fmla="*/ 1 h 265"/>
                  <a:gd name="T10" fmla="*/ 0 60000 65536"/>
                  <a:gd name="T11" fmla="*/ 0 60000 65536"/>
                  <a:gd name="T12" fmla="*/ 0 60000 65536"/>
                  <a:gd name="T13" fmla="*/ 0 60000 65536"/>
                  <a:gd name="T14" fmla="*/ 0 60000 65536"/>
                  <a:gd name="T15" fmla="*/ 0 w 809"/>
                  <a:gd name="T16" fmla="*/ 0 h 265"/>
                  <a:gd name="T17" fmla="*/ 809 w 809"/>
                  <a:gd name="T18" fmla="*/ 265 h 265"/>
                </a:gdLst>
                <a:ahLst/>
                <a:cxnLst>
                  <a:cxn ang="T10">
                    <a:pos x="T0" y="T1"/>
                  </a:cxn>
                  <a:cxn ang="T11">
                    <a:pos x="T2" y="T3"/>
                  </a:cxn>
                  <a:cxn ang="T12">
                    <a:pos x="T4" y="T5"/>
                  </a:cxn>
                  <a:cxn ang="T13">
                    <a:pos x="T6" y="T7"/>
                  </a:cxn>
                  <a:cxn ang="T14">
                    <a:pos x="T8" y="T9"/>
                  </a:cxn>
                </a:cxnLst>
                <a:rect l="T15" t="T16" r="T17" b="T18"/>
                <a:pathLst>
                  <a:path w="809" h="265">
                    <a:moveTo>
                      <a:pt x="809" y="262"/>
                    </a:moveTo>
                    <a:lnTo>
                      <a:pt x="807" y="265"/>
                    </a:lnTo>
                    <a:lnTo>
                      <a:pt x="0" y="3"/>
                    </a:lnTo>
                    <a:lnTo>
                      <a:pt x="1" y="0"/>
                    </a:lnTo>
                    <a:lnTo>
                      <a:pt x="809" y="262"/>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03" name="Freeform 2524"/>
              <p:cNvSpPr>
                <a:spLocks/>
              </p:cNvSpPr>
              <p:nvPr/>
            </p:nvSpPr>
            <p:spPr bwMode="auto">
              <a:xfrm>
                <a:off x="611" y="1513"/>
                <a:ext cx="404" cy="133"/>
              </a:xfrm>
              <a:custGeom>
                <a:avLst/>
                <a:gdLst>
                  <a:gd name="T0" fmla="*/ 2 w 807"/>
                  <a:gd name="T1" fmla="*/ 1 h 264"/>
                  <a:gd name="T2" fmla="*/ 2 w 807"/>
                  <a:gd name="T3" fmla="*/ 1 h 264"/>
                  <a:gd name="T4" fmla="*/ 0 w 807"/>
                  <a:gd name="T5" fmla="*/ 1 h 264"/>
                  <a:gd name="T6" fmla="*/ 0 w 807"/>
                  <a:gd name="T7" fmla="*/ 0 h 264"/>
                  <a:gd name="T8" fmla="*/ 2 w 807"/>
                  <a:gd name="T9" fmla="*/ 1 h 264"/>
                  <a:gd name="T10" fmla="*/ 0 60000 65536"/>
                  <a:gd name="T11" fmla="*/ 0 60000 65536"/>
                  <a:gd name="T12" fmla="*/ 0 60000 65536"/>
                  <a:gd name="T13" fmla="*/ 0 60000 65536"/>
                  <a:gd name="T14" fmla="*/ 0 60000 65536"/>
                  <a:gd name="T15" fmla="*/ 0 w 807"/>
                  <a:gd name="T16" fmla="*/ 0 h 264"/>
                  <a:gd name="T17" fmla="*/ 807 w 807"/>
                  <a:gd name="T18" fmla="*/ 264 h 264"/>
                </a:gdLst>
                <a:ahLst/>
                <a:cxnLst>
                  <a:cxn ang="T10">
                    <a:pos x="T0" y="T1"/>
                  </a:cxn>
                  <a:cxn ang="T11">
                    <a:pos x="T2" y="T3"/>
                  </a:cxn>
                  <a:cxn ang="T12">
                    <a:pos x="T4" y="T5"/>
                  </a:cxn>
                  <a:cxn ang="T13">
                    <a:pos x="T6" y="T7"/>
                  </a:cxn>
                  <a:cxn ang="T14">
                    <a:pos x="T8" y="T9"/>
                  </a:cxn>
                </a:cxnLst>
                <a:rect l="T15" t="T16" r="T17" b="T18"/>
                <a:pathLst>
                  <a:path w="807" h="264">
                    <a:moveTo>
                      <a:pt x="807" y="262"/>
                    </a:moveTo>
                    <a:lnTo>
                      <a:pt x="805" y="264"/>
                    </a:lnTo>
                    <a:lnTo>
                      <a:pt x="0" y="3"/>
                    </a:lnTo>
                    <a:lnTo>
                      <a:pt x="0" y="0"/>
                    </a:lnTo>
                    <a:lnTo>
                      <a:pt x="807" y="262"/>
                    </a:lnTo>
                    <a:close/>
                  </a:path>
                </a:pathLst>
              </a:custGeom>
              <a:solidFill>
                <a:srgbClr val="CE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04" name="Freeform 2525"/>
              <p:cNvSpPr>
                <a:spLocks/>
              </p:cNvSpPr>
              <p:nvPr/>
            </p:nvSpPr>
            <p:spPr bwMode="auto">
              <a:xfrm>
                <a:off x="608" y="1515"/>
                <a:ext cx="406" cy="141"/>
              </a:xfrm>
              <a:custGeom>
                <a:avLst/>
                <a:gdLst>
                  <a:gd name="T0" fmla="*/ 2 w 810"/>
                  <a:gd name="T1" fmla="*/ 0 h 283"/>
                  <a:gd name="T2" fmla="*/ 2 w 810"/>
                  <a:gd name="T3" fmla="*/ 0 h 283"/>
                  <a:gd name="T4" fmla="*/ 0 w 810"/>
                  <a:gd name="T5" fmla="*/ 0 h 283"/>
                  <a:gd name="T6" fmla="*/ 1 w 810"/>
                  <a:gd name="T7" fmla="*/ 0 h 283"/>
                  <a:gd name="T8" fmla="*/ 2 w 810"/>
                  <a:gd name="T9" fmla="*/ 0 h 283"/>
                  <a:gd name="T10" fmla="*/ 0 60000 65536"/>
                  <a:gd name="T11" fmla="*/ 0 60000 65536"/>
                  <a:gd name="T12" fmla="*/ 0 60000 65536"/>
                  <a:gd name="T13" fmla="*/ 0 60000 65536"/>
                  <a:gd name="T14" fmla="*/ 0 60000 65536"/>
                  <a:gd name="T15" fmla="*/ 0 w 810"/>
                  <a:gd name="T16" fmla="*/ 0 h 283"/>
                  <a:gd name="T17" fmla="*/ 810 w 810"/>
                  <a:gd name="T18" fmla="*/ 283 h 283"/>
                </a:gdLst>
                <a:ahLst/>
                <a:cxnLst>
                  <a:cxn ang="T10">
                    <a:pos x="T0" y="T1"/>
                  </a:cxn>
                  <a:cxn ang="T11">
                    <a:pos x="T2" y="T3"/>
                  </a:cxn>
                  <a:cxn ang="T12">
                    <a:pos x="T4" y="T5"/>
                  </a:cxn>
                  <a:cxn ang="T13">
                    <a:pos x="T6" y="T7"/>
                  </a:cxn>
                  <a:cxn ang="T14">
                    <a:pos x="T8" y="T9"/>
                  </a:cxn>
                </a:cxnLst>
                <a:rect l="T15" t="T16" r="T17" b="T18"/>
                <a:pathLst>
                  <a:path w="810" h="283">
                    <a:moveTo>
                      <a:pt x="810" y="261"/>
                    </a:moveTo>
                    <a:lnTo>
                      <a:pt x="806" y="283"/>
                    </a:lnTo>
                    <a:lnTo>
                      <a:pt x="0" y="17"/>
                    </a:lnTo>
                    <a:lnTo>
                      <a:pt x="5" y="0"/>
                    </a:lnTo>
                    <a:lnTo>
                      <a:pt x="810" y="261"/>
                    </a:lnTo>
                    <a:close/>
                  </a:path>
                </a:pathLst>
              </a:custGeom>
              <a:solidFill>
                <a:srgbClr val="D0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05" name="Freeform 2526"/>
              <p:cNvSpPr>
                <a:spLocks/>
              </p:cNvSpPr>
              <p:nvPr/>
            </p:nvSpPr>
            <p:spPr bwMode="auto">
              <a:xfrm>
                <a:off x="609" y="1515"/>
                <a:ext cx="405" cy="136"/>
              </a:xfrm>
              <a:custGeom>
                <a:avLst/>
                <a:gdLst>
                  <a:gd name="T0" fmla="*/ 2 w 809"/>
                  <a:gd name="T1" fmla="*/ 0 h 273"/>
                  <a:gd name="T2" fmla="*/ 2 w 809"/>
                  <a:gd name="T3" fmla="*/ 0 h 273"/>
                  <a:gd name="T4" fmla="*/ 0 w 809"/>
                  <a:gd name="T5" fmla="*/ 0 h 273"/>
                  <a:gd name="T6" fmla="*/ 1 w 809"/>
                  <a:gd name="T7" fmla="*/ 0 h 273"/>
                  <a:gd name="T8" fmla="*/ 2 w 809"/>
                  <a:gd name="T9" fmla="*/ 0 h 273"/>
                  <a:gd name="T10" fmla="*/ 0 60000 65536"/>
                  <a:gd name="T11" fmla="*/ 0 60000 65536"/>
                  <a:gd name="T12" fmla="*/ 0 60000 65536"/>
                  <a:gd name="T13" fmla="*/ 0 60000 65536"/>
                  <a:gd name="T14" fmla="*/ 0 60000 65536"/>
                  <a:gd name="T15" fmla="*/ 0 w 809"/>
                  <a:gd name="T16" fmla="*/ 0 h 273"/>
                  <a:gd name="T17" fmla="*/ 809 w 809"/>
                  <a:gd name="T18" fmla="*/ 273 h 273"/>
                </a:gdLst>
                <a:ahLst/>
                <a:cxnLst>
                  <a:cxn ang="T10">
                    <a:pos x="T0" y="T1"/>
                  </a:cxn>
                  <a:cxn ang="T11">
                    <a:pos x="T2" y="T3"/>
                  </a:cxn>
                  <a:cxn ang="T12">
                    <a:pos x="T4" y="T5"/>
                  </a:cxn>
                  <a:cxn ang="T13">
                    <a:pos x="T6" y="T7"/>
                  </a:cxn>
                  <a:cxn ang="T14">
                    <a:pos x="T8" y="T9"/>
                  </a:cxn>
                </a:cxnLst>
                <a:rect l="T15" t="T16" r="T17" b="T18"/>
                <a:pathLst>
                  <a:path w="809" h="273">
                    <a:moveTo>
                      <a:pt x="809" y="261"/>
                    </a:moveTo>
                    <a:lnTo>
                      <a:pt x="808" y="273"/>
                    </a:lnTo>
                    <a:lnTo>
                      <a:pt x="0" y="9"/>
                    </a:lnTo>
                    <a:lnTo>
                      <a:pt x="4" y="0"/>
                    </a:lnTo>
                    <a:lnTo>
                      <a:pt x="809" y="261"/>
                    </a:lnTo>
                    <a:close/>
                  </a:path>
                </a:pathLst>
              </a:custGeom>
              <a:solidFill>
                <a:srgbClr val="D0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06" name="Freeform 2527"/>
              <p:cNvSpPr>
                <a:spLocks/>
              </p:cNvSpPr>
              <p:nvPr/>
            </p:nvSpPr>
            <p:spPr bwMode="auto">
              <a:xfrm>
                <a:off x="608" y="1519"/>
                <a:ext cx="405" cy="137"/>
              </a:xfrm>
              <a:custGeom>
                <a:avLst/>
                <a:gdLst>
                  <a:gd name="T0" fmla="*/ 2 w 809"/>
                  <a:gd name="T1" fmla="*/ 1 h 274"/>
                  <a:gd name="T2" fmla="*/ 2 w 809"/>
                  <a:gd name="T3" fmla="*/ 1 h 274"/>
                  <a:gd name="T4" fmla="*/ 0 w 809"/>
                  <a:gd name="T5" fmla="*/ 1 h 274"/>
                  <a:gd name="T6" fmla="*/ 1 w 809"/>
                  <a:gd name="T7" fmla="*/ 0 h 274"/>
                  <a:gd name="T8" fmla="*/ 2 w 809"/>
                  <a:gd name="T9" fmla="*/ 1 h 274"/>
                  <a:gd name="T10" fmla="*/ 0 60000 65536"/>
                  <a:gd name="T11" fmla="*/ 0 60000 65536"/>
                  <a:gd name="T12" fmla="*/ 0 60000 65536"/>
                  <a:gd name="T13" fmla="*/ 0 60000 65536"/>
                  <a:gd name="T14" fmla="*/ 0 60000 65536"/>
                  <a:gd name="T15" fmla="*/ 0 w 809"/>
                  <a:gd name="T16" fmla="*/ 0 h 274"/>
                  <a:gd name="T17" fmla="*/ 809 w 809"/>
                  <a:gd name="T18" fmla="*/ 274 h 274"/>
                </a:gdLst>
                <a:ahLst/>
                <a:cxnLst>
                  <a:cxn ang="T10">
                    <a:pos x="T0" y="T1"/>
                  </a:cxn>
                  <a:cxn ang="T11">
                    <a:pos x="T2" y="T3"/>
                  </a:cxn>
                  <a:cxn ang="T12">
                    <a:pos x="T4" y="T5"/>
                  </a:cxn>
                  <a:cxn ang="T13">
                    <a:pos x="T6" y="T7"/>
                  </a:cxn>
                  <a:cxn ang="T14">
                    <a:pos x="T8" y="T9"/>
                  </a:cxn>
                </a:cxnLst>
                <a:rect l="T15" t="T16" r="T17" b="T18"/>
                <a:pathLst>
                  <a:path w="809" h="274">
                    <a:moveTo>
                      <a:pt x="809" y="264"/>
                    </a:moveTo>
                    <a:lnTo>
                      <a:pt x="806" y="274"/>
                    </a:lnTo>
                    <a:lnTo>
                      <a:pt x="0" y="8"/>
                    </a:lnTo>
                    <a:lnTo>
                      <a:pt x="1" y="0"/>
                    </a:lnTo>
                    <a:lnTo>
                      <a:pt x="809" y="264"/>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07" name="Freeform 2528"/>
              <p:cNvSpPr>
                <a:spLocks/>
              </p:cNvSpPr>
              <p:nvPr/>
            </p:nvSpPr>
            <p:spPr bwMode="auto">
              <a:xfrm>
                <a:off x="607" y="1523"/>
                <a:ext cx="404" cy="138"/>
              </a:xfrm>
              <a:custGeom>
                <a:avLst/>
                <a:gdLst>
                  <a:gd name="T0" fmla="*/ 2 w 808"/>
                  <a:gd name="T1" fmla="*/ 1 h 276"/>
                  <a:gd name="T2" fmla="*/ 2 w 808"/>
                  <a:gd name="T3" fmla="*/ 1 h 276"/>
                  <a:gd name="T4" fmla="*/ 0 w 808"/>
                  <a:gd name="T5" fmla="*/ 1 h 276"/>
                  <a:gd name="T6" fmla="*/ 1 w 808"/>
                  <a:gd name="T7" fmla="*/ 0 h 276"/>
                  <a:gd name="T8" fmla="*/ 2 w 808"/>
                  <a:gd name="T9" fmla="*/ 1 h 276"/>
                  <a:gd name="T10" fmla="*/ 0 60000 65536"/>
                  <a:gd name="T11" fmla="*/ 0 60000 65536"/>
                  <a:gd name="T12" fmla="*/ 0 60000 65536"/>
                  <a:gd name="T13" fmla="*/ 0 60000 65536"/>
                  <a:gd name="T14" fmla="*/ 0 60000 65536"/>
                  <a:gd name="T15" fmla="*/ 0 w 808"/>
                  <a:gd name="T16" fmla="*/ 0 h 276"/>
                  <a:gd name="T17" fmla="*/ 808 w 808"/>
                  <a:gd name="T18" fmla="*/ 276 h 276"/>
                </a:gdLst>
                <a:ahLst/>
                <a:cxnLst>
                  <a:cxn ang="T10">
                    <a:pos x="T0" y="T1"/>
                  </a:cxn>
                  <a:cxn ang="T11">
                    <a:pos x="T2" y="T3"/>
                  </a:cxn>
                  <a:cxn ang="T12">
                    <a:pos x="T4" y="T5"/>
                  </a:cxn>
                  <a:cxn ang="T13">
                    <a:pos x="T6" y="T7"/>
                  </a:cxn>
                  <a:cxn ang="T14">
                    <a:pos x="T8" y="T9"/>
                  </a:cxn>
                </a:cxnLst>
                <a:rect l="T15" t="T16" r="T17" b="T18"/>
                <a:pathLst>
                  <a:path w="808" h="276">
                    <a:moveTo>
                      <a:pt x="808" y="266"/>
                    </a:moveTo>
                    <a:lnTo>
                      <a:pt x="806" y="276"/>
                    </a:lnTo>
                    <a:lnTo>
                      <a:pt x="0" y="10"/>
                    </a:lnTo>
                    <a:lnTo>
                      <a:pt x="2" y="0"/>
                    </a:lnTo>
                    <a:lnTo>
                      <a:pt x="808" y="266"/>
                    </a:lnTo>
                    <a:close/>
                  </a:path>
                </a:pathLst>
              </a:custGeom>
              <a:solidFill>
                <a:srgbClr val="D2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08" name="Freeform 2529"/>
              <p:cNvSpPr>
                <a:spLocks/>
              </p:cNvSpPr>
              <p:nvPr/>
            </p:nvSpPr>
            <p:spPr bwMode="auto">
              <a:xfrm>
                <a:off x="607" y="1528"/>
                <a:ext cx="403" cy="139"/>
              </a:xfrm>
              <a:custGeom>
                <a:avLst/>
                <a:gdLst>
                  <a:gd name="T0" fmla="*/ 2 w 806"/>
                  <a:gd name="T1" fmla="*/ 1 h 277"/>
                  <a:gd name="T2" fmla="*/ 2 w 806"/>
                  <a:gd name="T3" fmla="*/ 1 h 277"/>
                  <a:gd name="T4" fmla="*/ 0 w 806"/>
                  <a:gd name="T5" fmla="*/ 1 h 277"/>
                  <a:gd name="T6" fmla="*/ 0 w 806"/>
                  <a:gd name="T7" fmla="*/ 0 h 277"/>
                  <a:gd name="T8" fmla="*/ 2 w 806"/>
                  <a:gd name="T9" fmla="*/ 1 h 277"/>
                  <a:gd name="T10" fmla="*/ 0 60000 65536"/>
                  <a:gd name="T11" fmla="*/ 0 60000 65536"/>
                  <a:gd name="T12" fmla="*/ 0 60000 65536"/>
                  <a:gd name="T13" fmla="*/ 0 60000 65536"/>
                  <a:gd name="T14" fmla="*/ 0 60000 65536"/>
                  <a:gd name="T15" fmla="*/ 0 w 806"/>
                  <a:gd name="T16" fmla="*/ 0 h 277"/>
                  <a:gd name="T17" fmla="*/ 806 w 806"/>
                  <a:gd name="T18" fmla="*/ 277 h 277"/>
                </a:gdLst>
                <a:ahLst/>
                <a:cxnLst>
                  <a:cxn ang="T10">
                    <a:pos x="T0" y="T1"/>
                  </a:cxn>
                  <a:cxn ang="T11">
                    <a:pos x="T2" y="T3"/>
                  </a:cxn>
                  <a:cxn ang="T12">
                    <a:pos x="T4" y="T5"/>
                  </a:cxn>
                  <a:cxn ang="T13">
                    <a:pos x="T6" y="T7"/>
                  </a:cxn>
                  <a:cxn ang="T14">
                    <a:pos x="T8" y="T9"/>
                  </a:cxn>
                </a:cxnLst>
                <a:rect l="T15" t="T16" r="T17" b="T18"/>
                <a:pathLst>
                  <a:path w="806" h="277">
                    <a:moveTo>
                      <a:pt x="806" y="266"/>
                    </a:moveTo>
                    <a:lnTo>
                      <a:pt x="806" y="277"/>
                    </a:lnTo>
                    <a:lnTo>
                      <a:pt x="0" y="10"/>
                    </a:lnTo>
                    <a:lnTo>
                      <a:pt x="0" y="0"/>
                    </a:lnTo>
                    <a:lnTo>
                      <a:pt x="806" y="266"/>
                    </a:lnTo>
                    <a:close/>
                  </a:path>
                </a:pathLst>
              </a:custGeom>
              <a:solidFill>
                <a:srgbClr val="D2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09" name="Freeform 2530"/>
              <p:cNvSpPr>
                <a:spLocks/>
              </p:cNvSpPr>
              <p:nvPr/>
            </p:nvSpPr>
            <p:spPr bwMode="auto">
              <a:xfrm>
                <a:off x="607" y="1533"/>
                <a:ext cx="403" cy="139"/>
              </a:xfrm>
              <a:custGeom>
                <a:avLst/>
                <a:gdLst>
                  <a:gd name="T0" fmla="*/ 2 w 806"/>
                  <a:gd name="T1" fmla="*/ 1 h 277"/>
                  <a:gd name="T2" fmla="*/ 2 w 806"/>
                  <a:gd name="T3" fmla="*/ 1 h 277"/>
                  <a:gd name="T4" fmla="*/ 0 w 806"/>
                  <a:gd name="T5" fmla="*/ 1 h 277"/>
                  <a:gd name="T6" fmla="*/ 0 w 806"/>
                  <a:gd name="T7" fmla="*/ 0 h 277"/>
                  <a:gd name="T8" fmla="*/ 2 w 806"/>
                  <a:gd name="T9" fmla="*/ 1 h 277"/>
                  <a:gd name="T10" fmla="*/ 0 60000 65536"/>
                  <a:gd name="T11" fmla="*/ 0 60000 65536"/>
                  <a:gd name="T12" fmla="*/ 0 60000 65536"/>
                  <a:gd name="T13" fmla="*/ 0 60000 65536"/>
                  <a:gd name="T14" fmla="*/ 0 60000 65536"/>
                  <a:gd name="T15" fmla="*/ 0 w 806"/>
                  <a:gd name="T16" fmla="*/ 0 h 277"/>
                  <a:gd name="T17" fmla="*/ 806 w 806"/>
                  <a:gd name="T18" fmla="*/ 277 h 277"/>
                </a:gdLst>
                <a:ahLst/>
                <a:cxnLst>
                  <a:cxn ang="T10">
                    <a:pos x="T0" y="T1"/>
                  </a:cxn>
                  <a:cxn ang="T11">
                    <a:pos x="T2" y="T3"/>
                  </a:cxn>
                  <a:cxn ang="T12">
                    <a:pos x="T4" y="T5"/>
                  </a:cxn>
                  <a:cxn ang="T13">
                    <a:pos x="T6" y="T7"/>
                  </a:cxn>
                  <a:cxn ang="T14">
                    <a:pos x="T8" y="T9"/>
                  </a:cxn>
                </a:cxnLst>
                <a:rect l="T15" t="T16" r="T17" b="T18"/>
                <a:pathLst>
                  <a:path w="806" h="277">
                    <a:moveTo>
                      <a:pt x="806" y="267"/>
                    </a:moveTo>
                    <a:lnTo>
                      <a:pt x="806" y="277"/>
                    </a:lnTo>
                    <a:lnTo>
                      <a:pt x="0" y="8"/>
                    </a:lnTo>
                    <a:lnTo>
                      <a:pt x="0" y="0"/>
                    </a:lnTo>
                    <a:lnTo>
                      <a:pt x="806" y="267"/>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10" name="Freeform 2531"/>
              <p:cNvSpPr>
                <a:spLocks/>
              </p:cNvSpPr>
              <p:nvPr/>
            </p:nvSpPr>
            <p:spPr bwMode="auto">
              <a:xfrm>
                <a:off x="607" y="1533"/>
                <a:ext cx="403" cy="137"/>
              </a:xfrm>
              <a:custGeom>
                <a:avLst/>
                <a:gdLst>
                  <a:gd name="T0" fmla="*/ 2 w 806"/>
                  <a:gd name="T1" fmla="*/ 1 h 272"/>
                  <a:gd name="T2" fmla="*/ 2 w 806"/>
                  <a:gd name="T3" fmla="*/ 1 h 272"/>
                  <a:gd name="T4" fmla="*/ 0 w 806"/>
                  <a:gd name="T5" fmla="*/ 1 h 272"/>
                  <a:gd name="T6" fmla="*/ 0 w 806"/>
                  <a:gd name="T7" fmla="*/ 0 h 272"/>
                  <a:gd name="T8" fmla="*/ 2 w 806"/>
                  <a:gd name="T9" fmla="*/ 1 h 272"/>
                  <a:gd name="T10" fmla="*/ 0 60000 65536"/>
                  <a:gd name="T11" fmla="*/ 0 60000 65536"/>
                  <a:gd name="T12" fmla="*/ 0 60000 65536"/>
                  <a:gd name="T13" fmla="*/ 0 60000 65536"/>
                  <a:gd name="T14" fmla="*/ 0 60000 65536"/>
                  <a:gd name="T15" fmla="*/ 0 w 806"/>
                  <a:gd name="T16" fmla="*/ 0 h 272"/>
                  <a:gd name="T17" fmla="*/ 806 w 806"/>
                  <a:gd name="T18" fmla="*/ 272 h 272"/>
                </a:gdLst>
                <a:ahLst/>
                <a:cxnLst>
                  <a:cxn ang="T10">
                    <a:pos x="T0" y="T1"/>
                  </a:cxn>
                  <a:cxn ang="T11">
                    <a:pos x="T2" y="T3"/>
                  </a:cxn>
                  <a:cxn ang="T12">
                    <a:pos x="T4" y="T5"/>
                  </a:cxn>
                  <a:cxn ang="T13">
                    <a:pos x="T6" y="T7"/>
                  </a:cxn>
                  <a:cxn ang="T14">
                    <a:pos x="T8" y="T9"/>
                  </a:cxn>
                </a:cxnLst>
                <a:rect l="T15" t="T16" r="T17" b="T18"/>
                <a:pathLst>
                  <a:path w="806" h="272">
                    <a:moveTo>
                      <a:pt x="806" y="267"/>
                    </a:moveTo>
                    <a:lnTo>
                      <a:pt x="806" y="272"/>
                    </a:lnTo>
                    <a:lnTo>
                      <a:pt x="0" y="3"/>
                    </a:lnTo>
                    <a:lnTo>
                      <a:pt x="0" y="0"/>
                    </a:lnTo>
                    <a:lnTo>
                      <a:pt x="806" y="267"/>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11" name="Freeform 2532"/>
              <p:cNvSpPr>
                <a:spLocks/>
              </p:cNvSpPr>
              <p:nvPr/>
            </p:nvSpPr>
            <p:spPr bwMode="auto">
              <a:xfrm>
                <a:off x="607" y="1535"/>
                <a:ext cx="403" cy="137"/>
              </a:xfrm>
              <a:custGeom>
                <a:avLst/>
                <a:gdLst>
                  <a:gd name="T0" fmla="*/ 2 w 806"/>
                  <a:gd name="T1" fmla="*/ 1 h 274"/>
                  <a:gd name="T2" fmla="*/ 2 w 806"/>
                  <a:gd name="T3" fmla="*/ 1 h 274"/>
                  <a:gd name="T4" fmla="*/ 0 w 806"/>
                  <a:gd name="T5" fmla="*/ 1 h 274"/>
                  <a:gd name="T6" fmla="*/ 0 w 806"/>
                  <a:gd name="T7" fmla="*/ 0 h 274"/>
                  <a:gd name="T8" fmla="*/ 2 w 806"/>
                  <a:gd name="T9" fmla="*/ 1 h 274"/>
                  <a:gd name="T10" fmla="*/ 0 60000 65536"/>
                  <a:gd name="T11" fmla="*/ 0 60000 65536"/>
                  <a:gd name="T12" fmla="*/ 0 60000 65536"/>
                  <a:gd name="T13" fmla="*/ 0 60000 65536"/>
                  <a:gd name="T14" fmla="*/ 0 60000 65536"/>
                  <a:gd name="T15" fmla="*/ 0 w 806"/>
                  <a:gd name="T16" fmla="*/ 0 h 274"/>
                  <a:gd name="T17" fmla="*/ 806 w 806"/>
                  <a:gd name="T18" fmla="*/ 274 h 274"/>
                </a:gdLst>
                <a:ahLst/>
                <a:cxnLst>
                  <a:cxn ang="T10">
                    <a:pos x="T0" y="T1"/>
                  </a:cxn>
                  <a:cxn ang="T11">
                    <a:pos x="T2" y="T3"/>
                  </a:cxn>
                  <a:cxn ang="T12">
                    <a:pos x="T4" y="T5"/>
                  </a:cxn>
                  <a:cxn ang="T13">
                    <a:pos x="T6" y="T7"/>
                  </a:cxn>
                  <a:cxn ang="T14">
                    <a:pos x="T8" y="T9"/>
                  </a:cxn>
                </a:cxnLst>
                <a:rect l="T15" t="T16" r="T17" b="T18"/>
                <a:pathLst>
                  <a:path w="806" h="274">
                    <a:moveTo>
                      <a:pt x="806" y="269"/>
                    </a:moveTo>
                    <a:lnTo>
                      <a:pt x="806" y="274"/>
                    </a:lnTo>
                    <a:lnTo>
                      <a:pt x="0" y="5"/>
                    </a:lnTo>
                    <a:lnTo>
                      <a:pt x="0" y="0"/>
                    </a:lnTo>
                    <a:lnTo>
                      <a:pt x="806" y="269"/>
                    </a:lnTo>
                    <a:close/>
                  </a:path>
                </a:pathLst>
              </a:custGeom>
              <a:solidFill>
                <a:srgbClr val="D0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12" name="Freeform 2533"/>
              <p:cNvSpPr>
                <a:spLocks/>
              </p:cNvSpPr>
              <p:nvPr/>
            </p:nvSpPr>
            <p:spPr bwMode="auto">
              <a:xfrm>
                <a:off x="607" y="1538"/>
                <a:ext cx="404" cy="139"/>
              </a:xfrm>
              <a:custGeom>
                <a:avLst/>
                <a:gdLst>
                  <a:gd name="T0" fmla="*/ 2 w 808"/>
                  <a:gd name="T1" fmla="*/ 0 h 279"/>
                  <a:gd name="T2" fmla="*/ 2 w 808"/>
                  <a:gd name="T3" fmla="*/ 0 h 279"/>
                  <a:gd name="T4" fmla="*/ 1 w 808"/>
                  <a:gd name="T5" fmla="*/ 0 h 279"/>
                  <a:gd name="T6" fmla="*/ 0 w 808"/>
                  <a:gd name="T7" fmla="*/ 0 h 279"/>
                  <a:gd name="T8" fmla="*/ 2 w 808"/>
                  <a:gd name="T9" fmla="*/ 0 h 279"/>
                  <a:gd name="T10" fmla="*/ 0 60000 65536"/>
                  <a:gd name="T11" fmla="*/ 0 60000 65536"/>
                  <a:gd name="T12" fmla="*/ 0 60000 65536"/>
                  <a:gd name="T13" fmla="*/ 0 60000 65536"/>
                  <a:gd name="T14" fmla="*/ 0 60000 65536"/>
                  <a:gd name="T15" fmla="*/ 0 w 808"/>
                  <a:gd name="T16" fmla="*/ 0 h 279"/>
                  <a:gd name="T17" fmla="*/ 808 w 808"/>
                  <a:gd name="T18" fmla="*/ 279 h 279"/>
                </a:gdLst>
                <a:ahLst/>
                <a:cxnLst>
                  <a:cxn ang="T10">
                    <a:pos x="T0" y="T1"/>
                  </a:cxn>
                  <a:cxn ang="T11">
                    <a:pos x="T2" y="T3"/>
                  </a:cxn>
                  <a:cxn ang="T12">
                    <a:pos x="T4" y="T5"/>
                  </a:cxn>
                  <a:cxn ang="T13">
                    <a:pos x="T6" y="T7"/>
                  </a:cxn>
                  <a:cxn ang="T14">
                    <a:pos x="T8" y="T9"/>
                  </a:cxn>
                </a:cxnLst>
                <a:rect l="T15" t="T16" r="T17" b="T18"/>
                <a:pathLst>
                  <a:path w="808" h="279">
                    <a:moveTo>
                      <a:pt x="806" y="269"/>
                    </a:moveTo>
                    <a:lnTo>
                      <a:pt x="808" y="279"/>
                    </a:lnTo>
                    <a:lnTo>
                      <a:pt x="2" y="10"/>
                    </a:lnTo>
                    <a:lnTo>
                      <a:pt x="0" y="0"/>
                    </a:lnTo>
                    <a:lnTo>
                      <a:pt x="806" y="269"/>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13" name="Freeform 2534"/>
              <p:cNvSpPr>
                <a:spLocks/>
              </p:cNvSpPr>
              <p:nvPr/>
            </p:nvSpPr>
            <p:spPr bwMode="auto">
              <a:xfrm>
                <a:off x="607" y="1538"/>
                <a:ext cx="403" cy="136"/>
              </a:xfrm>
              <a:custGeom>
                <a:avLst/>
                <a:gdLst>
                  <a:gd name="T0" fmla="*/ 2 w 806"/>
                  <a:gd name="T1" fmla="*/ 0 h 273"/>
                  <a:gd name="T2" fmla="*/ 2 w 806"/>
                  <a:gd name="T3" fmla="*/ 0 h 273"/>
                  <a:gd name="T4" fmla="*/ 0 w 806"/>
                  <a:gd name="T5" fmla="*/ 0 h 273"/>
                  <a:gd name="T6" fmla="*/ 0 w 806"/>
                  <a:gd name="T7" fmla="*/ 0 h 273"/>
                  <a:gd name="T8" fmla="*/ 2 w 806"/>
                  <a:gd name="T9" fmla="*/ 0 h 273"/>
                  <a:gd name="T10" fmla="*/ 0 60000 65536"/>
                  <a:gd name="T11" fmla="*/ 0 60000 65536"/>
                  <a:gd name="T12" fmla="*/ 0 60000 65536"/>
                  <a:gd name="T13" fmla="*/ 0 60000 65536"/>
                  <a:gd name="T14" fmla="*/ 0 60000 65536"/>
                  <a:gd name="T15" fmla="*/ 0 w 806"/>
                  <a:gd name="T16" fmla="*/ 0 h 273"/>
                  <a:gd name="T17" fmla="*/ 806 w 806"/>
                  <a:gd name="T18" fmla="*/ 273 h 273"/>
                </a:gdLst>
                <a:ahLst/>
                <a:cxnLst>
                  <a:cxn ang="T10">
                    <a:pos x="T0" y="T1"/>
                  </a:cxn>
                  <a:cxn ang="T11">
                    <a:pos x="T2" y="T3"/>
                  </a:cxn>
                  <a:cxn ang="T12">
                    <a:pos x="T4" y="T5"/>
                  </a:cxn>
                  <a:cxn ang="T13">
                    <a:pos x="T6" y="T7"/>
                  </a:cxn>
                  <a:cxn ang="T14">
                    <a:pos x="T8" y="T9"/>
                  </a:cxn>
                </a:cxnLst>
                <a:rect l="T15" t="T16" r="T17" b="T18"/>
                <a:pathLst>
                  <a:path w="806" h="273">
                    <a:moveTo>
                      <a:pt x="806" y="269"/>
                    </a:moveTo>
                    <a:lnTo>
                      <a:pt x="806" y="273"/>
                    </a:lnTo>
                    <a:lnTo>
                      <a:pt x="0" y="3"/>
                    </a:lnTo>
                    <a:lnTo>
                      <a:pt x="0" y="0"/>
                    </a:lnTo>
                    <a:lnTo>
                      <a:pt x="806" y="269"/>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14" name="Freeform 2535"/>
              <p:cNvSpPr>
                <a:spLocks/>
              </p:cNvSpPr>
              <p:nvPr/>
            </p:nvSpPr>
            <p:spPr bwMode="auto">
              <a:xfrm>
                <a:off x="607" y="1539"/>
                <a:ext cx="403" cy="136"/>
              </a:xfrm>
              <a:custGeom>
                <a:avLst/>
                <a:gdLst>
                  <a:gd name="T0" fmla="*/ 2 w 806"/>
                  <a:gd name="T1" fmla="*/ 0 h 273"/>
                  <a:gd name="T2" fmla="*/ 2 w 806"/>
                  <a:gd name="T3" fmla="*/ 0 h 273"/>
                  <a:gd name="T4" fmla="*/ 0 w 806"/>
                  <a:gd name="T5" fmla="*/ 0 h 273"/>
                  <a:gd name="T6" fmla="*/ 0 w 806"/>
                  <a:gd name="T7" fmla="*/ 0 h 273"/>
                  <a:gd name="T8" fmla="*/ 2 w 806"/>
                  <a:gd name="T9" fmla="*/ 0 h 273"/>
                  <a:gd name="T10" fmla="*/ 0 60000 65536"/>
                  <a:gd name="T11" fmla="*/ 0 60000 65536"/>
                  <a:gd name="T12" fmla="*/ 0 60000 65536"/>
                  <a:gd name="T13" fmla="*/ 0 60000 65536"/>
                  <a:gd name="T14" fmla="*/ 0 60000 65536"/>
                  <a:gd name="T15" fmla="*/ 0 w 806"/>
                  <a:gd name="T16" fmla="*/ 0 h 273"/>
                  <a:gd name="T17" fmla="*/ 806 w 806"/>
                  <a:gd name="T18" fmla="*/ 273 h 273"/>
                </a:gdLst>
                <a:ahLst/>
                <a:cxnLst>
                  <a:cxn ang="T10">
                    <a:pos x="T0" y="T1"/>
                  </a:cxn>
                  <a:cxn ang="T11">
                    <a:pos x="T2" y="T3"/>
                  </a:cxn>
                  <a:cxn ang="T12">
                    <a:pos x="T4" y="T5"/>
                  </a:cxn>
                  <a:cxn ang="T13">
                    <a:pos x="T6" y="T7"/>
                  </a:cxn>
                  <a:cxn ang="T14">
                    <a:pos x="T8" y="T9"/>
                  </a:cxn>
                </a:cxnLst>
                <a:rect l="T15" t="T16" r="T17" b="T18"/>
                <a:pathLst>
                  <a:path w="806" h="273">
                    <a:moveTo>
                      <a:pt x="806" y="270"/>
                    </a:moveTo>
                    <a:lnTo>
                      <a:pt x="806" y="273"/>
                    </a:lnTo>
                    <a:lnTo>
                      <a:pt x="0" y="4"/>
                    </a:lnTo>
                    <a:lnTo>
                      <a:pt x="0" y="0"/>
                    </a:lnTo>
                    <a:lnTo>
                      <a:pt x="806" y="270"/>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15" name="Freeform 2536"/>
              <p:cNvSpPr>
                <a:spLocks/>
              </p:cNvSpPr>
              <p:nvPr/>
            </p:nvSpPr>
            <p:spPr bwMode="auto">
              <a:xfrm>
                <a:off x="607" y="1541"/>
                <a:ext cx="404" cy="136"/>
              </a:xfrm>
              <a:custGeom>
                <a:avLst/>
                <a:gdLst>
                  <a:gd name="T0" fmla="*/ 2 w 808"/>
                  <a:gd name="T1" fmla="*/ 1 h 272"/>
                  <a:gd name="T2" fmla="*/ 2 w 808"/>
                  <a:gd name="T3" fmla="*/ 1 h 272"/>
                  <a:gd name="T4" fmla="*/ 1 w 808"/>
                  <a:gd name="T5" fmla="*/ 1 h 272"/>
                  <a:gd name="T6" fmla="*/ 0 w 808"/>
                  <a:gd name="T7" fmla="*/ 0 h 272"/>
                  <a:gd name="T8" fmla="*/ 2 w 808"/>
                  <a:gd name="T9" fmla="*/ 1 h 272"/>
                  <a:gd name="T10" fmla="*/ 0 60000 65536"/>
                  <a:gd name="T11" fmla="*/ 0 60000 65536"/>
                  <a:gd name="T12" fmla="*/ 0 60000 65536"/>
                  <a:gd name="T13" fmla="*/ 0 60000 65536"/>
                  <a:gd name="T14" fmla="*/ 0 60000 65536"/>
                  <a:gd name="T15" fmla="*/ 0 w 808"/>
                  <a:gd name="T16" fmla="*/ 0 h 272"/>
                  <a:gd name="T17" fmla="*/ 808 w 808"/>
                  <a:gd name="T18" fmla="*/ 272 h 272"/>
                </a:gdLst>
                <a:ahLst/>
                <a:cxnLst>
                  <a:cxn ang="T10">
                    <a:pos x="T0" y="T1"/>
                  </a:cxn>
                  <a:cxn ang="T11">
                    <a:pos x="T2" y="T3"/>
                  </a:cxn>
                  <a:cxn ang="T12">
                    <a:pos x="T4" y="T5"/>
                  </a:cxn>
                  <a:cxn ang="T13">
                    <a:pos x="T6" y="T7"/>
                  </a:cxn>
                  <a:cxn ang="T14">
                    <a:pos x="T8" y="T9"/>
                  </a:cxn>
                </a:cxnLst>
                <a:rect l="T15" t="T16" r="T17" b="T18"/>
                <a:pathLst>
                  <a:path w="808" h="272">
                    <a:moveTo>
                      <a:pt x="806" y="269"/>
                    </a:moveTo>
                    <a:lnTo>
                      <a:pt x="808" y="272"/>
                    </a:lnTo>
                    <a:lnTo>
                      <a:pt x="2" y="3"/>
                    </a:lnTo>
                    <a:lnTo>
                      <a:pt x="0" y="0"/>
                    </a:lnTo>
                    <a:lnTo>
                      <a:pt x="806" y="269"/>
                    </a:lnTo>
                    <a:close/>
                  </a:path>
                </a:pathLst>
              </a:custGeom>
              <a:solidFill>
                <a:srgbClr val="CC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16" name="Freeform 2537"/>
              <p:cNvSpPr>
                <a:spLocks/>
              </p:cNvSpPr>
              <p:nvPr/>
            </p:nvSpPr>
            <p:spPr bwMode="auto">
              <a:xfrm>
                <a:off x="608" y="1543"/>
                <a:ext cx="406" cy="143"/>
              </a:xfrm>
              <a:custGeom>
                <a:avLst/>
                <a:gdLst>
                  <a:gd name="T0" fmla="*/ 2 w 810"/>
                  <a:gd name="T1" fmla="*/ 0 h 288"/>
                  <a:gd name="T2" fmla="*/ 2 w 810"/>
                  <a:gd name="T3" fmla="*/ 0 h 288"/>
                  <a:gd name="T4" fmla="*/ 1 w 810"/>
                  <a:gd name="T5" fmla="*/ 0 h 288"/>
                  <a:gd name="T6" fmla="*/ 0 w 810"/>
                  <a:gd name="T7" fmla="*/ 0 h 288"/>
                  <a:gd name="T8" fmla="*/ 2 w 810"/>
                  <a:gd name="T9" fmla="*/ 0 h 288"/>
                  <a:gd name="T10" fmla="*/ 0 60000 65536"/>
                  <a:gd name="T11" fmla="*/ 0 60000 65536"/>
                  <a:gd name="T12" fmla="*/ 0 60000 65536"/>
                  <a:gd name="T13" fmla="*/ 0 60000 65536"/>
                  <a:gd name="T14" fmla="*/ 0 60000 65536"/>
                  <a:gd name="T15" fmla="*/ 0 w 810"/>
                  <a:gd name="T16" fmla="*/ 0 h 288"/>
                  <a:gd name="T17" fmla="*/ 810 w 810"/>
                  <a:gd name="T18" fmla="*/ 288 h 288"/>
                </a:gdLst>
                <a:ahLst/>
                <a:cxnLst>
                  <a:cxn ang="T10">
                    <a:pos x="T0" y="T1"/>
                  </a:cxn>
                  <a:cxn ang="T11">
                    <a:pos x="T2" y="T3"/>
                  </a:cxn>
                  <a:cxn ang="T12">
                    <a:pos x="T4" y="T5"/>
                  </a:cxn>
                  <a:cxn ang="T13">
                    <a:pos x="T6" y="T7"/>
                  </a:cxn>
                  <a:cxn ang="T14">
                    <a:pos x="T8" y="T9"/>
                  </a:cxn>
                </a:cxnLst>
                <a:rect l="T15" t="T16" r="T17" b="T18"/>
                <a:pathLst>
                  <a:path w="810" h="288">
                    <a:moveTo>
                      <a:pt x="806" y="269"/>
                    </a:moveTo>
                    <a:lnTo>
                      <a:pt x="810" y="288"/>
                    </a:lnTo>
                    <a:lnTo>
                      <a:pt x="3" y="17"/>
                    </a:lnTo>
                    <a:lnTo>
                      <a:pt x="0" y="0"/>
                    </a:lnTo>
                    <a:lnTo>
                      <a:pt x="806" y="269"/>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17" name="Freeform 2538"/>
              <p:cNvSpPr>
                <a:spLocks/>
              </p:cNvSpPr>
              <p:nvPr/>
            </p:nvSpPr>
            <p:spPr bwMode="auto">
              <a:xfrm>
                <a:off x="608" y="1543"/>
                <a:ext cx="403" cy="136"/>
              </a:xfrm>
              <a:custGeom>
                <a:avLst/>
                <a:gdLst>
                  <a:gd name="T0" fmla="*/ 2 w 806"/>
                  <a:gd name="T1" fmla="*/ 0 h 273"/>
                  <a:gd name="T2" fmla="*/ 2 w 806"/>
                  <a:gd name="T3" fmla="*/ 0 h 273"/>
                  <a:gd name="T4" fmla="*/ 0 w 806"/>
                  <a:gd name="T5" fmla="*/ 0 h 273"/>
                  <a:gd name="T6" fmla="*/ 0 w 806"/>
                  <a:gd name="T7" fmla="*/ 0 h 273"/>
                  <a:gd name="T8" fmla="*/ 2 w 806"/>
                  <a:gd name="T9" fmla="*/ 0 h 273"/>
                  <a:gd name="T10" fmla="*/ 0 60000 65536"/>
                  <a:gd name="T11" fmla="*/ 0 60000 65536"/>
                  <a:gd name="T12" fmla="*/ 0 60000 65536"/>
                  <a:gd name="T13" fmla="*/ 0 60000 65536"/>
                  <a:gd name="T14" fmla="*/ 0 60000 65536"/>
                  <a:gd name="T15" fmla="*/ 0 w 806"/>
                  <a:gd name="T16" fmla="*/ 0 h 273"/>
                  <a:gd name="T17" fmla="*/ 806 w 806"/>
                  <a:gd name="T18" fmla="*/ 273 h 273"/>
                </a:gdLst>
                <a:ahLst/>
                <a:cxnLst>
                  <a:cxn ang="T10">
                    <a:pos x="T0" y="T1"/>
                  </a:cxn>
                  <a:cxn ang="T11">
                    <a:pos x="T2" y="T3"/>
                  </a:cxn>
                  <a:cxn ang="T12">
                    <a:pos x="T4" y="T5"/>
                  </a:cxn>
                  <a:cxn ang="T13">
                    <a:pos x="T6" y="T7"/>
                  </a:cxn>
                  <a:cxn ang="T14">
                    <a:pos x="T8" y="T9"/>
                  </a:cxn>
                </a:cxnLst>
                <a:rect l="T15" t="T16" r="T17" b="T18"/>
                <a:pathLst>
                  <a:path w="806" h="273">
                    <a:moveTo>
                      <a:pt x="806" y="269"/>
                    </a:moveTo>
                    <a:lnTo>
                      <a:pt x="806" y="273"/>
                    </a:lnTo>
                    <a:lnTo>
                      <a:pt x="0" y="2"/>
                    </a:lnTo>
                    <a:lnTo>
                      <a:pt x="0" y="0"/>
                    </a:lnTo>
                    <a:lnTo>
                      <a:pt x="806" y="269"/>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18" name="Freeform 2539"/>
              <p:cNvSpPr>
                <a:spLocks/>
              </p:cNvSpPr>
              <p:nvPr/>
            </p:nvSpPr>
            <p:spPr bwMode="auto">
              <a:xfrm>
                <a:off x="608" y="1543"/>
                <a:ext cx="404" cy="137"/>
              </a:xfrm>
              <a:custGeom>
                <a:avLst/>
                <a:gdLst>
                  <a:gd name="T0" fmla="*/ 2 w 807"/>
                  <a:gd name="T1" fmla="*/ 1 h 274"/>
                  <a:gd name="T2" fmla="*/ 2 w 807"/>
                  <a:gd name="T3" fmla="*/ 1 h 274"/>
                  <a:gd name="T4" fmla="*/ 0 w 807"/>
                  <a:gd name="T5" fmla="*/ 1 h 274"/>
                  <a:gd name="T6" fmla="*/ 0 w 807"/>
                  <a:gd name="T7" fmla="*/ 0 h 274"/>
                  <a:gd name="T8" fmla="*/ 2 w 807"/>
                  <a:gd name="T9" fmla="*/ 1 h 274"/>
                  <a:gd name="T10" fmla="*/ 0 60000 65536"/>
                  <a:gd name="T11" fmla="*/ 0 60000 65536"/>
                  <a:gd name="T12" fmla="*/ 0 60000 65536"/>
                  <a:gd name="T13" fmla="*/ 0 60000 65536"/>
                  <a:gd name="T14" fmla="*/ 0 60000 65536"/>
                  <a:gd name="T15" fmla="*/ 0 w 807"/>
                  <a:gd name="T16" fmla="*/ 0 h 274"/>
                  <a:gd name="T17" fmla="*/ 807 w 807"/>
                  <a:gd name="T18" fmla="*/ 274 h 274"/>
                </a:gdLst>
                <a:ahLst/>
                <a:cxnLst>
                  <a:cxn ang="T10">
                    <a:pos x="T0" y="T1"/>
                  </a:cxn>
                  <a:cxn ang="T11">
                    <a:pos x="T2" y="T3"/>
                  </a:cxn>
                  <a:cxn ang="T12">
                    <a:pos x="T4" y="T5"/>
                  </a:cxn>
                  <a:cxn ang="T13">
                    <a:pos x="T6" y="T7"/>
                  </a:cxn>
                  <a:cxn ang="T14">
                    <a:pos x="T8" y="T9"/>
                  </a:cxn>
                </a:cxnLst>
                <a:rect l="T15" t="T16" r="T17" b="T18"/>
                <a:pathLst>
                  <a:path w="807" h="274">
                    <a:moveTo>
                      <a:pt x="806" y="271"/>
                    </a:moveTo>
                    <a:lnTo>
                      <a:pt x="807" y="274"/>
                    </a:lnTo>
                    <a:lnTo>
                      <a:pt x="0" y="3"/>
                    </a:lnTo>
                    <a:lnTo>
                      <a:pt x="0" y="0"/>
                    </a:lnTo>
                    <a:lnTo>
                      <a:pt x="806" y="271"/>
                    </a:lnTo>
                    <a:close/>
                  </a:path>
                </a:pathLst>
              </a:custGeom>
              <a:solidFill>
                <a:srgbClr val="C9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19" name="Freeform 2540"/>
              <p:cNvSpPr>
                <a:spLocks/>
              </p:cNvSpPr>
              <p:nvPr/>
            </p:nvSpPr>
            <p:spPr bwMode="auto">
              <a:xfrm>
                <a:off x="608" y="1545"/>
                <a:ext cx="404" cy="137"/>
              </a:xfrm>
              <a:custGeom>
                <a:avLst/>
                <a:gdLst>
                  <a:gd name="T0" fmla="*/ 2 w 807"/>
                  <a:gd name="T1" fmla="*/ 1 h 274"/>
                  <a:gd name="T2" fmla="*/ 2 w 807"/>
                  <a:gd name="T3" fmla="*/ 1 h 274"/>
                  <a:gd name="T4" fmla="*/ 1 w 807"/>
                  <a:gd name="T5" fmla="*/ 1 h 274"/>
                  <a:gd name="T6" fmla="*/ 0 w 807"/>
                  <a:gd name="T7" fmla="*/ 0 h 274"/>
                  <a:gd name="T8" fmla="*/ 2 w 807"/>
                  <a:gd name="T9" fmla="*/ 1 h 274"/>
                  <a:gd name="T10" fmla="*/ 0 60000 65536"/>
                  <a:gd name="T11" fmla="*/ 0 60000 65536"/>
                  <a:gd name="T12" fmla="*/ 0 60000 65536"/>
                  <a:gd name="T13" fmla="*/ 0 60000 65536"/>
                  <a:gd name="T14" fmla="*/ 0 60000 65536"/>
                  <a:gd name="T15" fmla="*/ 0 w 807"/>
                  <a:gd name="T16" fmla="*/ 0 h 274"/>
                  <a:gd name="T17" fmla="*/ 807 w 807"/>
                  <a:gd name="T18" fmla="*/ 274 h 274"/>
                </a:gdLst>
                <a:ahLst/>
                <a:cxnLst>
                  <a:cxn ang="T10">
                    <a:pos x="T0" y="T1"/>
                  </a:cxn>
                  <a:cxn ang="T11">
                    <a:pos x="T2" y="T3"/>
                  </a:cxn>
                  <a:cxn ang="T12">
                    <a:pos x="T4" y="T5"/>
                  </a:cxn>
                  <a:cxn ang="T13">
                    <a:pos x="T6" y="T7"/>
                  </a:cxn>
                  <a:cxn ang="T14">
                    <a:pos x="T8" y="T9"/>
                  </a:cxn>
                </a:cxnLst>
                <a:rect l="T15" t="T16" r="T17" b="T18"/>
                <a:pathLst>
                  <a:path w="807" h="274">
                    <a:moveTo>
                      <a:pt x="807" y="271"/>
                    </a:moveTo>
                    <a:lnTo>
                      <a:pt x="807" y="274"/>
                    </a:lnTo>
                    <a:lnTo>
                      <a:pt x="1" y="3"/>
                    </a:lnTo>
                    <a:lnTo>
                      <a:pt x="0" y="0"/>
                    </a:lnTo>
                    <a:lnTo>
                      <a:pt x="807" y="271"/>
                    </a:lnTo>
                    <a:close/>
                  </a:path>
                </a:pathLst>
              </a:custGeom>
              <a:solidFill>
                <a:srgbClr val="C8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20" name="Freeform 2541"/>
              <p:cNvSpPr>
                <a:spLocks/>
              </p:cNvSpPr>
              <p:nvPr/>
            </p:nvSpPr>
            <p:spPr bwMode="auto">
              <a:xfrm>
                <a:off x="609" y="1547"/>
                <a:ext cx="404" cy="137"/>
              </a:xfrm>
              <a:custGeom>
                <a:avLst/>
                <a:gdLst>
                  <a:gd name="T0" fmla="*/ 2 w 808"/>
                  <a:gd name="T1" fmla="*/ 0 h 275"/>
                  <a:gd name="T2" fmla="*/ 2 w 808"/>
                  <a:gd name="T3" fmla="*/ 0 h 275"/>
                  <a:gd name="T4" fmla="*/ 0 w 808"/>
                  <a:gd name="T5" fmla="*/ 0 h 275"/>
                  <a:gd name="T6" fmla="*/ 0 w 808"/>
                  <a:gd name="T7" fmla="*/ 0 h 275"/>
                  <a:gd name="T8" fmla="*/ 2 w 808"/>
                  <a:gd name="T9" fmla="*/ 0 h 275"/>
                  <a:gd name="T10" fmla="*/ 0 60000 65536"/>
                  <a:gd name="T11" fmla="*/ 0 60000 65536"/>
                  <a:gd name="T12" fmla="*/ 0 60000 65536"/>
                  <a:gd name="T13" fmla="*/ 0 60000 65536"/>
                  <a:gd name="T14" fmla="*/ 0 60000 65536"/>
                  <a:gd name="T15" fmla="*/ 0 w 808"/>
                  <a:gd name="T16" fmla="*/ 0 h 275"/>
                  <a:gd name="T17" fmla="*/ 808 w 808"/>
                  <a:gd name="T18" fmla="*/ 275 h 275"/>
                </a:gdLst>
                <a:ahLst/>
                <a:cxnLst>
                  <a:cxn ang="T10">
                    <a:pos x="T0" y="T1"/>
                  </a:cxn>
                  <a:cxn ang="T11">
                    <a:pos x="T2" y="T3"/>
                  </a:cxn>
                  <a:cxn ang="T12">
                    <a:pos x="T4" y="T5"/>
                  </a:cxn>
                  <a:cxn ang="T13">
                    <a:pos x="T6" y="T7"/>
                  </a:cxn>
                  <a:cxn ang="T14">
                    <a:pos x="T8" y="T9"/>
                  </a:cxn>
                </a:cxnLst>
                <a:rect l="T15" t="T16" r="T17" b="T18"/>
                <a:pathLst>
                  <a:path w="808" h="275">
                    <a:moveTo>
                      <a:pt x="806" y="271"/>
                    </a:moveTo>
                    <a:lnTo>
                      <a:pt x="808" y="275"/>
                    </a:lnTo>
                    <a:lnTo>
                      <a:pt x="0" y="2"/>
                    </a:lnTo>
                    <a:lnTo>
                      <a:pt x="0" y="0"/>
                    </a:lnTo>
                    <a:lnTo>
                      <a:pt x="806" y="271"/>
                    </a:lnTo>
                    <a:close/>
                  </a:path>
                </a:pathLst>
              </a:custGeom>
              <a:solidFill>
                <a:srgbClr val="C6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21" name="Freeform 2542"/>
              <p:cNvSpPr>
                <a:spLocks/>
              </p:cNvSpPr>
              <p:nvPr/>
            </p:nvSpPr>
            <p:spPr bwMode="auto">
              <a:xfrm>
                <a:off x="609" y="1548"/>
                <a:ext cx="404" cy="137"/>
              </a:xfrm>
              <a:custGeom>
                <a:avLst/>
                <a:gdLst>
                  <a:gd name="T0" fmla="*/ 2 w 808"/>
                  <a:gd name="T1" fmla="*/ 1 h 274"/>
                  <a:gd name="T2" fmla="*/ 2 w 808"/>
                  <a:gd name="T3" fmla="*/ 1 h 274"/>
                  <a:gd name="T4" fmla="*/ 1 w 808"/>
                  <a:gd name="T5" fmla="*/ 1 h 274"/>
                  <a:gd name="T6" fmla="*/ 0 w 808"/>
                  <a:gd name="T7" fmla="*/ 0 h 274"/>
                  <a:gd name="T8" fmla="*/ 2 w 808"/>
                  <a:gd name="T9" fmla="*/ 1 h 274"/>
                  <a:gd name="T10" fmla="*/ 0 60000 65536"/>
                  <a:gd name="T11" fmla="*/ 0 60000 65536"/>
                  <a:gd name="T12" fmla="*/ 0 60000 65536"/>
                  <a:gd name="T13" fmla="*/ 0 60000 65536"/>
                  <a:gd name="T14" fmla="*/ 0 60000 65536"/>
                  <a:gd name="T15" fmla="*/ 0 w 808"/>
                  <a:gd name="T16" fmla="*/ 0 h 274"/>
                  <a:gd name="T17" fmla="*/ 808 w 808"/>
                  <a:gd name="T18" fmla="*/ 274 h 274"/>
                </a:gdLst>
                <a:ahLst/>
                <a:cxnLst>
                  <a:cxn ang="T10">
                    <a:pos x="T0" y="T1"/>
                  </a:cxn>
                  <a:cxn ang="T11">
                    <a:pos x="T2" y="T3"/>
                  </a:cxn>
                  <a:cxn ang="T12">
                    <a:pos x="T4" y="T5"/>
                  </a:cxn>
                  <a:cxn ang="T13">
                    <a:pos x="T6" y="T7"/>
                  </a:cxn>
                  <a:cxn ang="T14">
                    <a:pos x="T8" y="T9"/>
                  </a:cxn>
                </a:cxnLst>
                <a:rect l="T15" t="T16" r="T17" b="T18"/>
                <a:pathLst>
                  <a:path w="808" h="274">
                    <a:moveTo>
                      <a:pt x="808" y="273"/>
                    </a:moveTo>
                    <a:lnTo>
                      <a:pt x="808" y="274"/>
                    </a:lnTo>
                    <a:lnTo>
                      <a:pt x="2" y="3"/>
                    </a:lnTo>
                    <a:lnTo>
                      <a:pt x="0" y="0"/>
                    </a:lnTo>
                    <a:lnTo>
                      <a:pt x="808" y="273"/>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22" name="Freeform 2543"/>
              <p:cNvSpPr>
                <a:spLocks/>
              </p:cNvSpPr>
              <p:nvPr/>
            </p:nvSpPr>
            <p:spPr bwMode="auto">
              <a:xfrm>
                <a:off x="610" y="1549"/>
                <a:ext cx="404" cy="137"/>
              </a:xfrm>
              <a:custGeom>
                <a:avLst/>
                <a:gdLst>
                  <a:gd name="T0" fmla="*/ 2 w 807"/>
                  <a:gd name="T1" fmla="*/ 0 h 275"/>
                  <a:gd name="T2" fmla="*/ 2 w 807"/>
                  <a:gd name="T3" fmla="*/ 0 h 275"/>
                  <a:gd name="T4" fmla="*/ 0 w 807"/>
                  <a:gd name="T5" fmla="*/ 0 h 275"/>
                  <a:gd name="T6" fmla="*/ 0 w 807"/>
                  <a:gd name="T7" fmla="*/ 0 h 275"/>
                  <a:gd name="T8" fmla="*/ 2 w 807"/>
                  <a:gd name="T9" fmla="*/ 0 h 275"/>
                  <a:gd name="T10" fmla="*/ 0 60000 65536"/>
                  <a:gd name="T11" fmla="*/ 0 60000 65536"/>
                  <a:gd name="T12" fmla="*/ 0 60000 65536"/>
                  <a:gd name="T13" fmla="*/ 0 60000 65536"/>
                  <a:gd name="T14" fmla="*/ 0 60000 65536"/>
                  <a:gd name="T15" fmla="*/ 0 w 807"/>
                  <a:gd name="T16" fmla="*/ 0 h 275"/>
                  <a:gd name="T17" fmla="*/ 807 w 807"/>
                  <a:gd name="T18" fmla="*/ 275 h 275"/>
                </a:gdLst>
                <a:ahLst/>
                <a:cxnLst>
                  <a:cxn ang="T10">
                    <a:pos x="T0" y="T1"/>
                  </a:cxn>
                  <a:cxn ang="T11">
                    <a:pos x="T2" y="T3"/>
                  </a:cxn>
                  <a:cxn ang="T12">
                    <a:pos x="T4" y="T5"/>
                  </a:cxn>
                  <a:cxn ang="T13">
                    <a:pos x="T6" y="T7"/>
                  </a:cxn>
                  <a:cxn ang="T14">
                    <a:pos x="T8" y="T9"/>
                  </a:cxn>
                </a:cxnLst>
                <a:rect l="T15" t="T16" r="T17" b="T18"/>
                <a:pathLst>
                  <a:path w="807" h="275">
                    <a:moveTo>
                      <a:pt x="806" y="271"/>
                    </a:moveTo>
                    <a:lnTo>
                      <a:pt x="807" y="275"/>
                    </a:lnTo>
                    <a:lnTo>
                      <a:pt x="0" y="4"/>
                    </a:lnTo>
                    <a:lnTo>
                      <a:pt x="0" y="0"/>
                    </a:lnTo>
                    <a:lnTo>
                      <a:pt x="806" y="271"/>
                    </a:lnTo>
                    <a:close/>
                  </a:path>
                </a:pathLst>
              </a:custGeom>
              <a:solidFill>
                <a:srgbClr val="C4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23" name="Freeform 2544"/>
              <p:cNvSpPr>
                <a:spLocks/>
              </p:cNvSpPr>
              <p:nvPr/>
            </p:nvSpPr>
            <p:spPr bwMode="auto">
              <a:xfrm>
                <a:off x="610" y="1551"/>
                <a:ext cx="408" cy="144"/>
              </a:xfrm>
              <a:custGeom>
                <a:avLst/>
                <a:gdLst>
                  <a:gd name="T0" fmla="*/ 2 w 816"/>
                  <a:gd name="T1" fmla="*/ 1 h 287"/>
                  <a:gd name="T2" fmla="*/ 2 w 816"/>
                  <a:gd name="T3" fmla="*/ 1 h 287"/>
                  <a:gd name="T4" fmla="*/ 1 w 816"/>
                  <a:gd name="T5" fmla="*/ 1 h 287"/>
                  <a:gd name="T6" fmla="*/ 0 w 816"/>
                  <a:gd name="T7" fmla="*/ 0 h 287"/>
                  <a:gd name="T8" fmla="*/ 2 w 816"/>
                  <a:gd name="T9" fmla="*/ 1 h 287"/>
                  <a:gd name="T10" fmla="*/ 0 60000 65536"/>
                  <a:gd name="T11" fmla="*/ 0 60000 65536"/>
                  <a:gd name="T12" fmla="*/ 0 60000 65536"/>
                  <a:gd name="T13" fmla="*/ 0 60000 65536"/>
                  <a:gd name="T14" fmla="*/ 0 60000 65536"/>
                  <a:gd name="T15" fmla="*/ 0 w 816"/>
                  <a:gd name="T16" fmla="*/ 0 h 287"/>
                  <a:gd name="T17" fmla="*/ 816 w 816"/>
                  <a:gd name="T18" fmla="*/ 287 h 287"/>
                </a:gdLst>
                <a:ahLst/>
                <a:cxnLst>
                  <a:cxn ang="T10">
                    <a:pos x="T0" y="T1"/>
                  </a:cxn>
                  <a:cxn ang="T11">
                    <a:pos x="T2" y="T3"/>
                  </a:cxn>
                  <a:cxn ang="T12">
                    <a:pos x="T4" y="T5"/>
                  </a:cxn>
                  <a:cxn ang="T13">
                    <a:pos x="T6" y="T7"/>
                  </a:cxn>
                  <a:cxn ang="T14">
                    <a:pos x="T8" y="T9"/>
                  </a:cxn>
                </a:cxnLst>
                <a:rect l="T15" t="T16" r="T17" b="T18"/>
                <a:pathLst>
                  <a:path w="816" h="287">
                    <a:moveTo>
                      <a:pt x="807" y="271"/>
                    </a:moveTo>
                    <a:lnTo>
                      <a:pt x="816" y="287"/>
                    </a:lnTo>
                    <a:lnTo>
                      <a:pt x="8" y="15"/>
                    </a:lnTo>
                    <a:lnTo>
                      <a:pt x="0" y="0"/>
                    </a:lnTo>
                    <a:lnTo>
                      <a:pt x="807" y="271"/>
                    </a:lnTo>
                    <a:close/>
                  </a:path>
                </a:pathLst>
              </a:custGeom>
              <a:solidFill>
                <a:srgbClr val="C3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24" name="Freeform 2545"/>
              <p:cNvSpPr>
                <a:spLocks/>
              </p:cNvSpPr>
              <p:nvPr/>
            </p:nvSpPr>
            <p:spPr bwMode="auto">
              <a:xfrm>
                <a:off x="610" y="1551"/>
                <a:ext cx="405" cy="137"/>
              </a:xfrm>
              <a:custGeom>
                <a:avLst/>
                <a:gdLst>
                  <a:gd name="T0" fmla="*/ 2 w 809"/>
                  <a:gd name="T1" fmla="*/ 1 h 274"/>
                  <a:gd name="T2" fmla="*/ 2 w 809"/>
                  <a:gd name="T3" fmla="*/ 1 h 274"/>
                  <a:gd name="T4" fmla="*/ 1 w 809"/>
                  <a:gd name="T5" fmla="*/ 1 h 274"/>
                  <a:gd name="T6" fmla="*/ 0 w 809"/>
                  <a:gd name="T7" fmla="*/ 0 h 274"/>
                  <a:gd name="T8" fmla="*/ 2 w 809"/>
                  <a:gd name="T9" fmla="*/ 1 h 274"/>
                  <a:gd name="T10" fmla="*/ 0 60000 65536"/>
                  <a:gd name="T11" fmla="*/ 0 60000 65536"/>
                  <a:gd name="T12" fmla="*/ 0 60000 65536"/>
                  <a:gd name="T13" fmla="*/ 0 60000 65536"/>
                  <a:gd name="T14" fmla="*/ 0 60000 65536"/>
                  <a:gd name="T15" fmla="*/ 0 w 809"/>
                  <a:gd name="T16" fmla="*/ 0 h 274"/>
                  <a:gd name="T17" fmla="*/ 809 w 809"/>
                  <a:gd name="T18" fmla="*/ 274 h 274"/>
                </a:gdLst>
                <a:ahLst/>
                <a:cxnLst>
                  <a:cxn ang="T10">
                    <a:pos x="T0" y="T1"/>
                  </a:cxn>
                  <a:cxn ang="T11">
                    <a:pos x="T2" y="T3"/>
                  </a:cxn>
                  <a:cxn ang="T12">
                    <a:pos x="T4" y="T5"/>
                  </a:cxn>
                  <a:cxn ang="T13">
                    <a:pos x="T6" y="T7"/>
                  </a:cxn>
                  <a:cxn ang="T14">
                    <a:pos x="T8" y="T9"/>
                  </a:cxn>
                </a:cxnLst>
                <a:rect l="T15" t="T16" r="T17" b="T18"/>
                <a:pathLst>
                  <a:path w="809" h="274">
                    <a:moveTo>
                      <a:pt x="807" y="271"/>
                    </a:moveTo>
                    <a:lnTo>
                      <a:pt x="809" y="274"/>
                    </a:lnTo>
                    <a:lnTo>
                      <a:pt x="2" y="1"/>
                    </a:lnTo>
                    <a:lnTo>
                      <a:pt x="0" y="0"/>
                    </a:lnTo>
                    <a:lnTo>
                      <a:pt x="807" y="271"/>
                    </a:lnTo>
                    <a:close/>
                  </a:path>
                </a:pathLst>
              </a:custGeom>
              <a:solidFill>
                <a:srgbClr val="C3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25" name="Freeform 2546"/>
              <p:cNvSpPr>
                <a:spLocks/>
              </p:cNvSpPr>
              <p:nvPr/>
            </p:nvSpPr>
            <p:spPr bwMode="auto">
              <a:xfrm>
                <a:off x="611" y="1552"/>
                <a:ext cx="404" cy="138"/>
              </a:xfrm>
              <a:custGeom>
                <a:avLst/>
                <a:gdLst>
                  <a:gd name="T0" fmla="*/ 1 w 809"/>
                  <a:gd name="T1" fmla="*/ 1 h 276"/>
                  <a:gd name="T2" fmla="*/ 1 w 809"/>
                  <a:gd name="T3" fmla="*/ 1 h 276"/>
                  <a:gd name="T4" fmla="*/ 0 w 809"/>
                  <a:gd name="T5" fmla="*/ 1 h 276"/>
                  <a:gd name="T6" fmla="*/ 0 w 809"/>
                  <a:gd name="T7" fmla="*/ 0 h 276"/>
                  <a:gd name="T8" fmla="*/ 1 w 809"/>
                  <a:gd name="T9" fmla="*/ 1 h 276"/>
                  <a:gd name="T10" fmla="*/ 0 60000 65536"/>
                  <a:gd name="T11" fmla="*/ 0 60000 65536"/>
                  <a:gd name="T12" fmla="*/ 0 60000 65536"/>
                  <a:gd name="T13" fmla="*/ 0 60000 65536"/>
                  <a:gd name="T14" fmla="*/ 0 60000 65536"/>
                  <a:gd name="T15" fmla="*/ 0 w 809"/>
                  <a:gd name="T16" fmla="*/ 0 h 276"/>
                  <a:gd name="T17" fmla="*/ 809 w 809"/>
                  <a:gd name="T18" fmla="*/ 276 h 276"/>
                </a:gdLst>
                <a:ahLst/>
                <a:cxnLst>
                  <a:cxn ang="T10">
                    <a:pos x="T0" y="T1"/>
                  </a:cxn>
                  <a:cxn ang="T11">
                    <a:pos x="T2" y="T3"/>
                  </a:cxn>
                  <a:cxn ang="T12">
                    <a:pos x="T4" y="T5"/>
                  </a:cxn>
                  <a:cxn ang="T13">
                    <a:pos x="T6" y="T7"/>
                  </a:cxn>
                  <a:cxn ang="T14">
                    <a:pos x="T8" y="T9"/>
                  </a:cxn>
                </a:cxnLst>
                <a:rect l="T15" t="T16" r="T17" b="T18"/>
                <a:pathLst>
                  <a:path w="809" h="276">
                    <a:moveTo>
                      <a:pt x="807" y="273"/>
                    </a:moveTo>
                    <a:lnTo>
                      <a:pt x="809" y="276"/>
                    </a:lnTo>
                    <a:lnTo>
                      <a:pt x="1" y="4"/>
                    </a:lnTo>
                    <a:lnTo>
                      <a:pt x="0" y="0"/>
                    </a:lnTo>
                    <a:lnTo>
                      <a:pt x="807" y="273"/>
                    </a:lnTo>
                    <a:close/>
                  </a:path>
                </a:pathLst>
              </a:custGeom>
              <a:solidFill>
                <a:srgbClr val="C0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26" name="Freeform 2547"/>
              <p:cNvSpPr>
                <a:spLocks/>
              </p:cNvSpPr>
              <p:nvPr/>
            </p:nvSpPr>
            <p:spPr bwMode="auto">
              <a:xfrm>
                <a:off x="612" y="1553"/>
                <a:ext cx="404" cy="138"/>
              </a:xfrm>
              <a:custGeom>
                <a:avLst/>
                <a:gdLst>
                  <a:gd name="T0" fmla="*/ 1 w 809"/>
                  <a:gd name="T1" fmla="*/ 1 h 276"/>
                  <a:gd name="T2" fmla="*/ 1 w 809"/>
                  <a:gd name="T3" fmla="*/ 1 h 276"/>
                  <a:gd name="T4" fmla="*/ 0 w 809"/>
                  <a:gd name="T5" fmla="*/ 1 h 276"/>
                  <a:gd name="T6" fmla="*/ 0 w 809"/>
                  <a:gd name="T7" fmla="*/ 0 h 276"/>
                  <a:gd name="T8" fmla="*/ 1 w 809"/>
                  <a:gd name="T9" fmla="*/ 1 h 276"/>
                  <a:gd name="T10" fmla="*/ 0 60000 65536"/>
                  <a:gd name="T11" fmla="*/ 0 60000 65536"/>
                  <a:gd name="T12" fmla="*/ 0 60000 65536"/>
                  <a:gd name="T13" fmla="*/ 0 60000 65536"/>
                  <a:gd name="T14" fmla="*/ 0 60000 65536"/>
                  <a:gd name="T15" fmla="*/ 0 w 809"/>
                  <a:gd name="T16" fmla="*/ 0 h 276"/>
                  <a:gd name="T17" fmla="*/ 809 w 809"/>
                  <a:gd name="T18" fmla="*/ 276 h 276"/>
                </a:gdLst>
                <a:ahLst/>
                <a:cxnLst>
                  <a:cxn ang="T10">
                    <a:pos x="T0" y="T1"/>
                  </a:cxn>
                  <a:cxn ang="T11">
                    <a:pos x="T2" y="T3"/>
                  </a:cxn>
                  <a:cxn ang="T12">
                    <a:pos x="T4" y="T5"/>
                  </a:cxn>
                  <a:cxn ang="T13">
                    <a:pos x="T6" y="T7"/>
                  </a:cxn>
                  <a:cxn ang="T14">
                    <a:pos x="T8" y="T9"/>
                  </a:cxn>
                </a:cxnLst>
                <a:rect l="T15" t="T16" r="T17" b="T18"/>
                <a:pathLst>
                  <a:path w="809" h="276">
                    <a:moveTo>
                      <a:pt x="808" y="272"/>
                    </a:moveTo>
                    <a:lnTo>
                      <a:pt x="809" y="276"/>
                    </a:lnTo>
                    <a:lnTo>
                      <a:pt x="2" y="3"/>
                    </a:lnTo>
                    <a:lnTo>
                      <a:pt x="0" y="0"/>
                    </a:lnTo>
                    <a:lnTo>
                      <a:pt x="808" y="272"/>
                    </a:lnTo>
                    <a:close/>
                  </a:path>
                </a:pathLst>
              </a:custGeom>
              <a:solidFill>
                <a:srgbClr val="BE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27" name="Freeform 2548"/>
              <p:cNvSpPr>
                <a:spLocks/>
              </p:cNvSpPr>
              <p:nvPr/>
            </p:nvSpPr>
            <p:spPr bwMode="auto">
              <a:xfrm>
                <a:off x="612" y="1555"/>
                <a:ext cx="405" cy="138"/>
              </a:xfrm>
              <a:custGeom>
                <a:avLst/>
                <a:gdLst>
                  <a:gd name="T0" fmla="*/ 2 w 809"/>
                  <a:gd name="T1" fmla="*/ 1 h 276"/>
                  <a:gd name="T2" fmla="*/ 2 w 809"/>
                  <a:gd name="T3" fmla="*/ 1 h 276"/>
                  <a:gd name="T4" fmla="*/ 1 w 809"/>
                  <a:gd name="T5" fmla="*/ 1 h 276"/>
                  <a:gd name="T6" fmla="*/ 0 w 809"/>
                  <a:gd name="T7" fmla="*/ 0 h 276"/>
                  <a:gd name="T8" fmla="*/ 2 w 809"/>
                  <a:gd name="T9" fmla="*/ 1 h 276"/>
                  <a:gd name="T10" fmla="*/ 0 60000 65536"/>
                  <a:gd name="T11" fmla="*/ 0 60000 65536"/>
                  <a:gd name="T12" fmla="*/ 0 60000 65536"/>
                  <a:gd name="T13" fmla="*/ 0 60000 65536"/>
                  <a:gd name="T14" fmla="*/ 0 60000 65536"/>
                  <a:gd name="T15" fmla="*/ 0 w 809"/>
                  <a:gd name="T16" fmla="*/ 0 h 276"/>
                  <a:gd name="T17" fmla="*/ 809 w 809"/>
                  <a:gd name="T18" fmla="*/ 276 h 276"/>
                </a:gdLst>
                <a:ahLst/>
                <a:cxnLst>
                  <a:cxn ang="T10">
                    <a:pos x="T0" y="T1"/>
                  </a:cxn>
                  <a:cxn ang="T11">
                    <a:pos x="T2" y="T3"/>
                  </a:cxn>
                  <a:cxn ang="T12">
                    <a:pos x="T4" y="T5"/>
                  </a:cxn>
                  <a:cxn ang="T13">
                    <a:pos x="T6" y="T7"/>
                  </a:cxn>
                  <a:cxn ang="T14">
                    <a:pos x="T8" y="T9"/>
                  </a:cxn>
                </a:cxnLst>
                <a:rect l="T15" t="T16" r="T17" b="T18"/>
                <a:pathLst>
                  <a:path w="809" h="276">
                    <a:moveTo>
                      <a:pt x="807" y="273"/>
                    </a:moveTo>
                    <a:lnTo>
                      <a:pt x="809" y="276"/>
                    </a:lnTo>
                    <a:lnTo>
                      <a:pt x="2" y="3"/>
                    </a:lnTo>
                    <a:lnTo>
                      <a:pt x="0" y="0"/>
                    </a:lnTo>
                    <a:lnTo>
                      <a:pt x="807" y="273"/>
                    </a:lnTo>
                    <a:close/>
                  </a:path>
                </a:pathLst>
              </a:custGeom>
              <a:solidFill>
                <a:srgbClr val="BC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28" name="Freeform 2549"/>
              <p:cNvSpPr>
                <a:spLocks/>
              </p:cNvSpPr>
              <p:nvPr/>
            </p:nvSpPr>
            <p:spPr bwMode="auto">
              <a:xfrm>
                <a:off x="613" y="1557"/>
                <a:ext cx="405" cy="138"/>
              </a:xfrm>
              <a:custGeom>
                <a:avLst/>
                <a:gdLst>
                  <a:gd name="T0" fmla="*/ 2 w 809"/>
                  <a:gd name="T1" fmla="*/ 1 h 276"/>
                  <a:gd name="T2" fmla="*/ 2 w 809"/>
                  <a:gd name="T3" fmla="*/ 1 h 276"/>
                  <a:gd name="T4" fmla="*/ 1 w 809"/>
                  <a:gd name="T5" fmla="*/ 1 h 276"/>
                  <a:gd name="T6" fmla="*/ 0 w 809"/>
                  <a:gd name="T7" fmla="*/ 0 h 276"/>
                  <a:gd name="T8" fmla="*/ 2 w 809"/>
                  <a:gd name="T9" fmla="*/ 1 h 276"/>
                  <a:gd name="T10" fmla="*/ 0 60000 65536"/>
                  <a:gd name="T11" fmla="*/ 0 60000 65536"/>
                  <a:gd name="T12" fmla="*/ 0 60000 65536"/>
                  <a:gd name="T13" fmla="*/ 0 60000 65536"/>
                  <a:gd name="T14" fmla="*/ 0 60000 65536"/>
                  <a:gd name="T15" fmla="*/ 0 w 809"/>
                  <a:gd name="T16" fmla="*/ 0 h 276"/>
                  <a:gd name="T17" fmla="*/ 809 w 809"/>
                  <a:gd name="T18" fmla="*/ 276 h 276"/>
                </a:gdLst>
                <a:ahLst/>
                <a:cxnLst>
                  <a:cxn ang="T10">
                    <a:pos x="T0" y="T1"/>
                  </a:cxn>
                  <a:cxn ang="T11">
                    <a:pos x="T2" y="T3"/>
                  </a:cxn>
                  <a:cxn ang="T12">
                    <a:pos x="T4" y="T5"/>
                  </a:cxn>
                  <a:cxn ang="T13">
                    <a:pos x="T6" y="T7"/>
                  </a:cxn>
                  <a:cxn ang="T14">
                    <a:pos x="T8" y="T9"/>
                  </a:cxn>
                </a:cxnLst>
                <a:rect l="T15" t="T16" r="T17" b="T18"/>
                <a:pathLst>
                  <a:path w="809" h="276">
                    <a:moveTo>
                      <a:pt x="807" y="273"/>
                    </a:moveTo>
                    <a:lnTo>
                      <a:pt x="809" y="276"/>
                    </a:lnTo>
                    <a:lnTo>
                      <a:pt x="1" y="4"/>
                    </a:lnTo>
                    <a:lnTo>
                      <a:pt x="0" y="0"/>
                    </a:lnTo>
                    <a:lnTo>
                      <a:pt x="807" y="273"/>
                    </a:lnTo>
                    <a:close/>
                  </a:path>
                </a:pathLst>
              </a:custGeom>
              <a:solidFill>
                <a:srgbClr val="BA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29" name="Freeform 2550"/>
              <p:cNvSpPr>
                <a:spLocks/>
              </p:cNvSpPr>
              <p:nvPr/>
            </p:nvSpPr>
            <p:spPr bwMode="auto">
              <a:xfrm>
                <a:off x="614" y="1558"/>
                <a:ext cx="409" cy="143"/>
              </a:xfrm>
              <a:custGeom>
                <a:avLst/>
                <a:gdLst>
                  <a:gd name="T0" fmla="*/ 2 w 818"/>
                  <a:gd name="T1" fmla="*/ 1 h 285"/>
                  <a:gd name="T2" fmla="*/ 2 w 818"/>
                  <a:gd name="T3" fmla="*/ 1 h 285"/>
                  <a:gd name="T4" fmla="*/ 1 w 818"/>
                  <a:gd name="T5" fmla="*/ 1 h 285"/>
                  <a:gd name="T6" fmla="*/ 0 w 818"/>
                  <a:gd name="T7" fmla="*/ 0 h 285"/>
                  <a:gd name="T8" fmla="*/ 2 w 818"/>
                  <a:gd name="T9" fmla="*/ 1 h 285"/>
                  <a:gd name="T10" fmla="*/ 0 60000 65536"/>
                  <a:gd name="T11" fmla="*/ 0 60000 65536"/>
                  <a:gd name="T12" fmla="*/ 0 60000 65536"/>
                  <a:gd name="T13" fmla="*/ 0 60000 65536"/>
                  <a:gd name="T14" fmla="*/ 0 60000 65536"/>
                  <a:gd name="T15" fmla="*/ 0 w 818"/>
                  <a:gd name="T16" fmla="*/ 0 h 285"/>
                  <a:gd name="T17" fmla="*/ 818 w 818"/>
                  <a:gd name="T18" fmla="*/ 285 h 285"/>
                </a:gdLst>
                <a:ahLst/>
                <a:cxnLst>
                  <a:cxn ang="T10">
                    <a:pos x="T0" y="T1"/>
                  </a:cxn>
                  <a:cxn ang="T11">
                    <a:pos x="T2" y="T3"/>
                  </a:cxn>
                  <a:cxn ang="T12">
                    <a:pos x="T4" y="T5"/>
                  </a:cxn>
                  <a:cxn ang="T13">
                    <a:pos x="T6" y="T7"/>
                  </a:cxn>
                  <a:cxn ang="T14">
                    <a:pos x="T8" y="T9"/>
                  </a:cxn>
                </a:cxnLst>
                <a:rect l="T15" t="T16" r="T17" b="T18"/>
                <a:pathLst>
                  <a:path w="818" h="285">
                    <a:moveTo>
                      <a:pt x="808" y="272"/>
                    </a:moveTo>
                    <a:lnTo>
                      <a:pt x="818" y="285"/>
                    </a:lnTo>
                    <a:lnTo>
                      <a:pt x="10" y="11"/>
                    </a:lnTo>
                    <a:lnTo>
                      <a:pt x="0" y="0"/>
                    </a:lnTo>
                    <a:lnTo>
                      <a:pt x="808" y="272"/>
                    </a:lnTo>
                    <a:close/>
                  </a:path>
                </a:pathLst>
              </a:custGeom>
              <a:solidFill>
                <a:srgbClr val="B8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30" name="Freeform 2551"/>
              <p:cNvSpPr>
                <a:spLocks/>
              </p:cNvSpPr>
              <p:nvPr/>
            </p:nvSpPr>
            <p:spPr bwMode="auto">
              <a:xfrm>
                <a:off x="614" y="1558"/>
                <a:ext cx="405" cy="138"/>
              </a:xfrm>
              <a:custGeom>
                <a:avLst/>
                <a:gdLst>
                  <a:gd name="T0" fmla="*/ 2 w 809"/>
                  <a:gd name="T1" fmla="*/ 1 h 275"/>
                  <a:gd name="T2" fmla="*/ 2 w 809"/>
                  <a:gd name="T3" fmla="*/ 1 h 275"/>
                  <a:gd name="T4" fmla="*/ 1 w 809"/>
                  <a:gd name="T5" fmla="*/ 1 h 275"/>
                  <a:gd name="T6" fmla="*/ 0 w 809"/>
                  <a:gd name="T7" fmla="*/ 0 h 275"/>
                  <a:gd name="T8" fmla="*/ 2 w 809"/>
                  <a:gd name="T9" fmla="*/ 1 h 275"/>
                  <a:gd name="T10" fmla="*/ 0 60000 65536"/>
                  <a:gd name="T11" fmla="*/ 0 60000 65536"/>
                  <a:gd name="T12" fmla="*/ 0 60000 65536"/>
                  <a:gd name="T13" fmla="*/ 0 60000 65536"/>
                  <a:gd name="T14" fmla="*/ 0 60000 65536"/>
                  <a:gd name="T15" fmla="*/ 0 w 809"/>
                  <a:gd name="T16" fmla="*/ 0 h 275"/>
                  <a:gd name="T17" fmla="*/ 809 w 809"/>
                  <a:gd name="T18" fmla="*/ 275 h 275"/>
                </a:gdLst>
                <a:ahLst/>
                <a:cxnLst>
                  <a:cxn ang="T10">
                    <a:pos x="T0" y="T1"/>
                  </a:cxn>
                  <a:cxn ang="T11">
                    <a:pos x="T2" y="T3"/>
                  </a:cxn>
                  <a:cxn ang="T12">
                    <a:pos x="T4" y="T5"/>
                  </a:cxn>
                  <a:cxn ang="T13">
                    <a:pos x="T6" y="T7"/>
                  </a:cxn>
                  <a:cxn ang="T14">
                    <a:pos x="T8" y="T9"/>
                  </a:cxn>
                </a:cxnLst>
                <a:rect l="T15" t="T16" r="T17" b="T18"/>
                <a:pathLst>
                  <a:path w="809" h="275">
                    <a:moveTo>
                      <a:pt x="808" y="272"/>
                    </a:moveTo>
                    <a:lnTo>
                      <a:pt x="809" y="275"/>
                    </a:lnTo>
                    <a:lnTo>
                      <a:pt x="2" y="1"/>
                    </a:lnTo>
                    <a:lnTo>
                      <a:pt x="0" y="0"/>
                    </a:lnTo>
                    <a:lnTo>
                      <a:pt x="808" y="272"/>
                    </a:lnTo>
                    <a:close/>
                  </a:path>
                </a:pathLst>
              </a:custGeom>
              <a:solidFill>
                <a:srgbClr val="B8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31" name="Freeform 2552"/>
              <p:cNvSpPr>
                <a:spLocks/>
              </p:cNvSpPr>
              <p:nvPr/>
            </p:nvSpPr>
            <p:spPr bwMode="auto">
              <a:xfrm>
                <a:off x="615" y="1559"/>
                <a:ext cx="405" cy="139"/>
              </a:xfrm>
              <a:custGeom>
                <a:avLst/>
                <a:gdLst>
                  <a:gd name="T0" fmla="*/ 1 w 811"/>
                  <a:gd name="T1" fmla="*/ 1 h 278"/>
                  <a:gd name="T2" fmla="*/ 1 w 811"/>
                  <a:gd name="T3" fmla="*/ 1 h 278"/>
                  <a:gd name="T4" fmla="*/ 0 w 811"/>
                  <a:gd name="T5" fmla="*/ 1 h 278"/>
                  <a:gd name="T6" fmla="*/ 0 w 811"/>
                  <a:gd name="T7" fmla="*/ 0 h 278"/>
                  <a:gd name="T8" fmla="*/ 1 w 811"/>
                  <a:gd name="T9" fmla="*/ 1 h 278"/>
                  <a:gd name="T10" fmla="*/ 0 60000 65536"/>
                  <a:gd name="T11" fmla="*/ 0 60000 65536"/>
                  <a:gd name="T12" fmla="*/ 0 60000 65536"/>
                  <a:gd name="T13" fmla="*/ 0 60000 65536"/>
                  <a:gd name="T14" fmla="*/ 0 60000 65536"/>
                  <a:gd name="T15" fmla="*/ 0 w 811"/>
                  <a:gd name="T16" fmla="*/ 0 h 278"/>
                  <a:gd name="T17" fmla="*/ 811 w 811"/>
                  <a:gd name="T18" fmla="*/ 278 h 278"/>
                </a:gdLst>
                <a:ahLst/>
                <a:cxnLst>
                  <a:cxn ang="T10">
                    <a:pos x="T0" y="T1"/>
                  </a:cxn>
                  <a:cxn ang="T11">
                    <a:pos x="T2" y="T3"/>
                  </a:cxn>
                  <a:cxn ang="T12">
                    <a:pos x="T4" y="T5"/>
                  </a:cxn>
                  <a:cxn ang="T13">
                    <a:pos x="T6" y="T7"/>
                  </a:cxn>
                  <a:cxn ang="T14">
                    <a:pos x="T8" y="T9"/>
                  </a:cxn>
                </a:cxnLst>
                <a:rect l="T15" t="T16" r="T17" b="T18"/>
                <a:pathLst>
                  <a:path w="811" h="278">
                    <a:moveTo>
                      <a:pt x="807" y="274"/>
                    </a:moveTo>
                    <a:lnTo>
                      <a:pt x="811" y="278"/>
                    </a:lnTo>
                    <a:lnTo>
                      <a:pt x="3" y="4"/>
                    </a:lnTo>
                    <a:lnTo>
                      <a:pt x="0" y="0"/>
                    </a:lnTo>
                    <a:lnTo>
                      <a:pt x="807" y="274"/>
                    </a:lnTo>
                    <a:close/>
                  </a:path>
                </a:pathLst>
              </a:custGeom>
              <a:solidFill>
                <a:srgbClr val="B45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32" name="Freeform 2553"/>
              <p:cNvSpPr>
                <a:spLocks/>
              </p:cNvSpPr>
              <p:nvPr/>
            </p:nvSpPr>
            <p:spPr bwMode="auto">
              <a:xfrm>
                <a:off x="617" y="1561"/>
                <a:ext cx="404" cy="139"/>
              </a:xfrm>
              <a:custGeom>
                <a:avLst/>
                <a:gdLst>
                  <a:gd name="T0" fmla="*/ 1 w 809"/>
                  <a:gd name="T1" fmla="*/ 1 h 277"/>
                  <a:gd name="T2" fmla="*/ 1 w 809"/>
                  <a:gd name="T3" fmla="*/ 1 h 277"/>
                  <a:gd name="T4" fmla="*/ 0 w 809"/>
                  <a:gd name="T5" fmla="*/ 1 h 277"/>
                  <a:gd name="T6" fmla="*/ 0 w 809"/>
                  <a:gd name="T7" fmla="*/ 0 h 277"/>
                  <a:gd name="T8" fmla="*/ 1 w 809"/>
                  <a:gd name="T9" fmla="*/ 1 h 277"/>
                  <a:gd name="T10" fmla="*/ 0 60000 65536"/>
                  <a:gd name="T11" fmla="*/ 0 60000 65536"/>
                  <a:gd name="T12" fmla="*/ 0 60000 65536"/>
                  <a:gd name="T13" fmla="*/ 0 60000 65536"/>
                  <a:gd name="T14" fmla="*/ 0 60000 65536"/>
                  <a:gd name="T15" fmla="*/ 0 w 809"/>
                  <a:gd name="T16" fmla="*/ 0 h 277"/>
                  <a:gd name="T17" fmla="*/ 809 w 809"/>
                  <a:gd name="T18" fmla="*/ 277 h 277"/>
                </a:gdLst>
                <a:ahLst/>
                <a:cxnLst>
                  <a:cxn ang="T10">
                    <a:pos x="T0" y="T1"/>
                  </a:cxn>
                  <a:cxn ang="T11">
                    <a:pos x="T2" y="T3"/>
                  </a:cxn>
                  <a:cxn ang="T12">
                    <a:pos x="T4" y="T5"/>
                  </a:cxn>
                  <a:cxn ang="T13">
                    <a:pos x="T6" y="T7"/>
                  </a:cxn>
                  <a:cxn ang="T14">
                    <a:pos x="T8" y="T9"/>
                  </a:cxn>
                </a:cxnLst>
                <a:rect l="T15" t="T16" r="T17" b="T18"/>
                <a:pathLst>
                  <a:path w="809" h="277">
                    <a:moveTo>
                      <a:pt x="808" y="274"/>
                    </a:moveTo>
                    <a:lnTo>
                      <a:pt x="809" y="277"/>
                    </a:lnTo>
                    <a:lnTo>
                      <a:pt x="2" y="3"/>
                    </a:lnTo>
                    <a:lnTo>
                      <a:pt x="0" y="0"/>
                    </a:lnTo>
                    <a:lnTo>
                      <a:pt x="808" y="274"/>
                    </a:lnTo>
                    <a:close/>
                  </a:path>
                </a:pathLst>
              </a:custGeom>
              <a:solidFill>
                <a:srgbClr val="B15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33" name="Freeform 2554"/>
              <p:cNvSpPr>
                <a:spLocks/>
              </p:cNvSpPr>
              <p:nvPr/>
            </p:nvSpPr>
            <p:spPr bwMode="auto">
              <a:xfrm>
                <a:off x="617" y="1562"/>
                <a:ext cx="406" cy="139"/>
              </a:xfrm>
              <a:custGeom>
                <a:avLst/>
                <a:gdLst>
                  <a:gd name="T0" fmla="*/ 2 w 811"/>
                  <a:gd name="T1" fmla="*/ 1 h 277"/>
                  <a:gd name="T2" fmla="*/ 2 w 811"/>
                  <a:gd name="T3" fmla="*/ 1 h 277"/>
                  <a:gd name="T4" fmla="*/ 1 w 811"/>
                  <a:gd name="T5" fmla="*/ 1 h 277"/>
                  <a:gd name="T6" fmla="*/ 0 w 811"/>
                  <a:gd name="T7" fmla="*/ 0 h 277"/>
                  <a:gd name="T8" fmla="*/ 2 w 811"/>
                  <a:gd name="T9" fmla="*/ 1 h 277"/>
                  <a:gd name="T10" fmla="*/ 0 60000 65536"/>
                  <a:gd name="T11" fmla="*/ 0 60000 65536"/>
                  <a:gd name="T12" fmla="*/ 0 60000 65536"/>
                  <a:gd name="T13" fmla="*/ 0 60000 65536"/>
                  <a:gd name="T14" fmla="*/ 0 60000 65536"/>
                  <a:gd name="T15" fmla="*/ 0 w 811"/>
                  <a:gd name="T16" fmla="*/ 0 h 277"/>
                  <a:gd name="T17" fmla="*/ 811 w 811"/>
                  <a:gd name="T18" fmla="*/ 277 h 277"/>
                </a:gdLst>
                <a:ahLst/>
                <a:cxnLst>
                  <a:cxn ang="T10">
                    <a:pos x="T0" y="T1"/>
                  </a:cxn>
                  <a:cxn ang="T11">
                    <a:pos x="T2" y="T3"/>
                  </a:cxn>
                  <a:cxn ang="T12">
                    <a:pos x="T4" y="T5"/>
                  </a:cxn>
                  <a:cxn ang="T13">
                    <a:pos x="T6" y="T7"/>
                  </a:cxn>
                  <a:cxn ang="T14">
                    <a:pos x="T8" y="T9"/>
                  </a:cxn>
                </a:cxnLst>
                <a:rect l="T15" t="T16" r="T17" b="T18"/>
                <a:pathLst>
                  <a:path w="811" h="277">
                    <a:moveTo>
                      <a:pt x="807" y="274"/>
                    </a:moveTo>
                    <a:lnTo>
                      <a:pt x="811" y="277"/>
                    </a:lnTo>
                    <a:lnTo>
                      <a:pt x="3" y="3"/>
                    </a:lnTo>
                    <a:lnTo>
                      <a:pt x="0" y="0"/>
                    </a:lnTo>
                    <a:lnTo>
                      <a:pt x="807" y="274"/>
                    </a:lnTo>
                    <a:close/>
                  </a:path>
                </a:pathLst>
              </a:custGeom>
              <a:solidFill>
                <a:srgbClr val="AD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34" name="Freeform 2555"/>
              <p:cNvSpPr>
                <a:spLocks/>
              </p:cNvSpPr>
              <p:nvPr/>
            </p:nvSpPr>
            <p:spPr bwMode="auto">
              <a:xfrm>
                <a:off x="619" y="1564"/>
                <a:ext cx="411" cy="143"/>
              </a:xfrm>
              <a:custGeom>
                <a:avLst/>
                <a:gdLst>
                  <a:gd name="T0" fmla="*/ 2 w 821"/>
                  <a:gd name="T1" fmla="*/ 1 h 286"/>
                  <a:gd name="T2" fmla="*/ 2 w 821"/>
                  <a:gd name="T3" fmla="*/ 1 h 286"/>
                  <a:gd name="T4" fmla="*/ 1 w 821"/>
                  <a:gd name="T5" fmla="*/ 1 h 286"/>
                  <a:gd name="T6" fmla="*/ 0 w 821"/>
                  <a:gd name="T7" fmla="*/ 0 h 286"/>
                  <a:gd name="T8" fmla="*/ 2 w 821"/>
                  <a:gd name="T9" fmla="*/ 1 h 286"/>
                  <a:gd name="T10" fmla="*/ 0 60000 65536"/>
                  <a:gd name="T11" fmla="*/ 0 60000 65536"/>
                  <a:gd name="T12" fmla="*/ 0 60000 65536"/>
                  <a:gd name="T13" fmla="*/ 0 60000 65536"/>
                  <a:gd name="T14" fmla="*/ 0 60000 65536"/>
                  <a:gd name="T15" fmla="*/ 0 w 821"/>
                  <a:gd name="T16" fmla="*/ 0 h 286"/>
                  <a:gd name="T17" fmla="*/ 821 w 821"/>
                  <a:gd name="T18" fmla="*/ 286 h 286"/>
                </a:gdLst>
                <a:ahLst/>
                <a:cxnLst>
                  <a:cxn ang="T10">
                    <a:pos x="T0" y="T1"/>
                  </a:cxn>
                  <a:cxn ang="T11">
                    <a:pos x="T2" y="T3"/>
                  </a:cxn>
                  <a:cxn ang="T12">
                    <a:pos x="T4" y="T5"/>
                  </a:cxn>
                  <a:cxn ang="T13">
                    <a:pos x="T6" y="T7"/>
                  </a:cxn>
                  <a:cxn ang="T14">
                    <a:pos x="T8" y="T9"/>
                  </a:cxn>
                </a:cxnLst>
                <a:rect l="T15" t="T16" r="T17" b="T18"/>
                <a:pathLst>
                  <a:path w="821" h="286">
                    <a:moveTo>
                      <a:pt x="808" y="274"/>
                    </a:moveTo>
                    <a:lnTo>
                      <a:pt x="821" y="286"/>
                    </a:lnTo>
                    <a:lnTo>
                      <a:pt x="12" y="10"/>
                    </a:lnTo>
                    <a:lnTo>
                      <a:pt x="0" y="0"/>
                    </a:lnTo>
                    <a:lnTo>
                      <a:pt x="808" y="274"/>
                    </a:lnTo>
                    <a:close/>
                  </a:path>
                </a:pathLst>
              </a:custGeom>
              <a:solidFill>
                <a:srgbClr val="AA5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35" name="Freeform 2556"/>
              <p:cNvSpPr>
                <a:spLocks/>
              </p:cNvSpPr>
              <p:nvPr/>
            </p:nvSpPr>
            <p:spPr bwMode="auto">
              <a:xfrm>
                <a:off x="619" y="1564"/>
                <a:ext cx="407" cy="141"/>
              </a:xfrm>
              <a:custGeom>
                <a:avLst/>
                <a:gdLst>
                  <a:gd name="T0" fmla="*/ 2 w 814"/>
                  <a:gd name="T1" fmla="*/ 1 h 281"/>
                  <a:gd name="T2" fmla="*/ 2 w 814"/>
                  <a:gd name="T3" fmla="*/ 1 h 281"/>
                  <a:gd name="T4" fmla="*/ 1 w 814"/>
                  <a:gd name="T5" fmla="*/ 1 h 281"/>
                  <a:gd name="T6" fmla="*/ 0 w 814"/>
                  <a:gd name="T7" fmla="*/ 0 h 281"/>
                  <a:gd name="T8" fmla="*/ 2 w 814"/>
                  <a:gd name="T9" fmla="*/ 1 h 281"/>
                  <a:gd name="T10" fmla="*/ 0 60000 65536"/>
                  <a:gd name="T11" fmla="*/ 0 60000 65536"/>
                  <a:gd name="T12" fmla="*/ 0 60000 65536"/>
                  <a:gd name="T13" fmla="*/ 0 60000 65536"/>
                  <a:gd name="T14" fmla="*/ 0 60000 65536"/>
                  <a:gd name="T15" fmla="*/ 0 w 814"/>
                  <a:gd name="T16" fmla="*/ 0 h 281"/>
                  <a:gd name="T17" fmla="*/ 814 w 814"/>
                  <a:gd name="T18" fmla="*/ 281 h 281"/>
                </a:gdLst>
                <a:ahLst/>
                <a:cxnLst>
                  <a:cxn ang="T10">
                    <a:pos x="T0" y="T1"/>
                  </a:cxn>
                  <a:cxn ang="T11">
                    <a:pos x="T2" y="T3"/>
                  </a:cxn>
                  <a:cxn ang="T12">
                    <a:pos x="T4" y="T5"/>
                  </a:cxn>
                  <a:cxn ang="T13">
                    <a:pos x="T6" y="T7"/>
                  </a:cxn>
                  <a:cxn ang="T14">
                    <a:pos x="T8" y="T9"/>
                  </a:cxn>
                </a:cxnLst>
                <a:rect l="T15" t="T16" r="T17" b="T18"/>
                <a:pathLst>
                  <a:path w="814" h="281">
                    <a:moveTo>
                      <a:pt x="808" y="274"/>
                    </a:moveTo>
                    <a:lnTo>
                      <a:pt x="814" y="281"/>
                    </a:lnTo>
                    <a:lnTo>
                      <a:pt x="7" y="5"/>
                    </a:lnTo>
                    <a:lnTo>
                      <a:pt x="0" y="0"/>
                    </a:lnTo>
                    <a:lnTo>
                      <a:pt x="808" y="274"/>
                    </a:lnTo>
                    <a:close/>
                  </a:path>
                </a:pathLst>
              </a:custGeom>
              <a:solidFill>
                <a:srgbClr val="AA5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36" name="Freeform 2557"/>
              <p:cNvSpPr>
                <a:spLocks/>
              </p:cNvSpPr>
              <p:nvPr/>
            </p:nvSpPr>
            <p:spPr bwMode="auto">
              <a:xfrm>
                <a:off x="622" y="1567"/>
                <a:ext cx="408" cy="140"/>
              </a:xfrm>
              <a:custGeom>
                <a:avLst/>
                <a:gdLst>
                  <a:gd name="T0" fmla="*/ 2 w 814"/>
                  <a:gd name="T1" fmla="*/ 0 h 281"/>
                  <a:gd name="T2" fmla="*/ 2 w 814"/>
                  <a:gd name="T3" fmla="*/ 0 h 281"/>
                  <a:gd name="T4" fmla="*/ 1 w 814"/>
                  <a:gd name="T5" fmla="*/ 0 h 281"/>
                  <a:gd name="T6" fmla="*/ 0 w 814"/>
                  <a:gd name="T7" fmla="*/ 0 h 281"/>
                  <a:gd name="T8" fmla="*/ 2 w 814"/>
                  <a:gd name="T9" fmla="*/ 0 h 281"/>
                  <a:gd name="T10" fmla="*/ 0 60000 65536"/>
                  <a:gd name="T11" fmla="*/ 0 60000 65536"/>
                  <a:gd name="T12" fmla="*/ 0 60000 65536"/>
                  <a:gd name="T13" fmla="*/ 0 60000 65536"/>
                  <a:gd name="T14" fmla="*/ 0 60000 65536"/>
                  <a:gd name="T15" fmla="*/ 0 w 814"/>
                  <a:gd name="T16" fmla="*/ 0 h 281"/>
                  <a:gd name="T17" fmla="*/ 814 w 814"/>
                  <a:gd name="T18" fmla="*/ 281 h 281"/>
                </a:gdLst>
                <a:ahLst/>
                <a:cxnLst>
                  <a:cxn ang="T10">
                    <a:pos x="T0" y="T1"/>
                  </a:cxn>
                  <a:cxn ang="T11">
                    <a:pos x="T2" y="T3"/>
                  </a:cxn>
                  <a:cxn ang="T12">
                    <a:pos x="T4" y="T5"/>
                  </a:cxn>
                  <a:cxn ang="T13">
                    <a:pos x="T6" y="T7"/>
                  </a:cxn>
                  <a:cxn ang="T14">
                    <a:pos x="T8" y="T9"/>
                  </a:cxn>
                </a:cxnLst>
                <a:rect l="T15" t="T16" r="T17" b="T18"/>
                <a:pathLst>
                  <a:path w="814" h="281">
                    <a:moveTo>
                      <a:pt x="807" y="276"/>
                    </a:moveTo>
                    <a:lnTo>
                      <a:pt x="814" y="281"/>
                    </a:lnTo>
                    <a:lnTo>
                      <a:pt x="5" y="5"/>
                    </a:lnTo>
                    <a:lnTo>
                      <a:pt x="0" y="0"/>
                    </a:lnTo>
                    <a:lnTo>
                      <a:pt x="807" y="276"/>
                    </a:lnTo>
                    <a:close/>
                  </a:path>
                </a:pathLst>
              </a:custGeom>
              <a:solidFill>
                <a:srgbClr val="A2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37" name="Freeform 2558"/>
              <p:cNvSpPr>
                <a:spLocks/>
              </p:cNvSpPr>
              <p:nvPr/>
            </p:nvSpPr>
            <p:spPr bwMode="auto">
              <a:xfrm>
                <a:off x="625" y="1569"/>
                <a:ext cx="412" cy="141"/>
              </a:xfrm>
              <a:custGeom>
                <a:avLst/>
                <a:gdLst>
                  <a:gd name="T0" fmla="*/ 2 w 824"/>
                  <a:gd name="T1" fmla="*/ 0 h 283"/>
                  <a:gd name="T2" fmla="*/ 2 w 824"/>
                  <a:gd name="T3" fmla="*/ 0 h 283"/>
                  <a:gd name="T4" fmla="*/ 1 w 824"/>
                  <a:gd name="T5" fmla="*/ 0 h 283"/>
                  <a:gd name="T6" fmla="*/ 0 w 824"/>
                  <a:gd name="T7" fmla="*/ 0 h 283"/>
                  <a:gd name="T8" fmla="*/ 2 w 824"/>
                  <a:gd name="T9" fmla="*/ 0 h 283"/>
                  <a:gd name="T10" fmla="*/ 0 60000 65536"/>
                  <a:gd name="T11" fmla="*/ 0 60000 65536"/>
                  <a:gd name="T12" fmla="*/ 0 60000 65536"/>
                  <a:gd name="T13" fmla="*/ 0 60000 65536"/>
                  <a:gd name="T14" fmla="*/ 0 60000 65536"/>
                  <a:gd name="T15" fmla="*/ 0 w 824"/>
                  <a:gd name="T16" fmla="*/ 0 h 283"/>
                  <a:gd name="T17" fmla="*/ 824 w 824"/>
                  <a:gd name="T18" fmla="*/ 283 h 283"/>
                </a:gdLst>
                <a:ahLst/>
                <a:cxnLst>
                  <a:cxn ang="T10">
                    <a:pos x="T0" y="T1"/>
                  </a:cxn>
                  <a:cxn ang="T11">
                    <a:pos x="T2" y="T3"/>
                  </a:cxn>
                  <a:cxn ang="T12">
                    <a:pos x="T4" y="T5"/>
                  </a:cxn>
                  <a:cxn ang="T13">
                    <a:pos x="T6" y="T7"/>
                  </a:cxn>
                  <a:cxn ang="T14">
                    <a:pos x="T8" y="T9"/>
                  </a:cxn>
                </a:cxnLst>
                <a:rect l="T15" t="T16" r="T17" b="T18"/>
                <a:pathLst>
                  <a:path w="824" h="283">
                    <a:moveTo>
                      <a:pt x="809" y="276"/>
                    </a:moveTo>
                    <a:lnTo>
                      <a:pt x="824" y="283"/>
                    </a:lnTo>
                    <a:lnTo>
                      <a:pt x="15" y="7"/>
                    </a:lnTo>
                    <a:lnTo>
                      <a:pt x="0" y="0"/>
                    </a:lnTo>
                    <a:lnTo>
                      <a:pt x="809" y="276"/>
                    </a:lnTo>
                    <a:close/>
                  </a:path>
                </a:pathLst>
              </a:custGeom>
              <a:solidFill>
                <a:srgbClr val="9B4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38" name="Freeform 2559"/>
              <p:cNvSpPr>
                <a:spLocks/>
              </p:cNvSpPr>
              <p:nvPr/>
            </p:nvSpPr>
            <p:spPr bwMode="auto">
              <a:xfrm>
                <a:off x="657" y="1482"/>
                <a:ext cx="416" cy="128"/>
              </a:xfrm>
              <a:custGeom>
                <a:avLst/>
                <a:gdLst>
                  <a:gd name="T0" fmla="*/ 2 w 830"/>
                  <a:gd name="T1" fmla="*/ 1 h 256"/>
                  <a:gd name="T2" fmla="*/ 2 w 830"/>
                  <a:gd name="T3" fmla="*/ 1 h 256"/>
                  <a:gd name="T4" fmla="*/ 0 w 830"/>
                  <a:gd name="T5" fmla="*/ 0 h 256"/>
                  <a:gd name="T6" fmla="*/ 1 w 830"/>
                  <a:gd name="T7" fmla="*/ 1 h 256"/>
                  <a:gd name="T8" fmla="*/ 2 w 830"/>
                  <a:gd name="T9" fmla="*/ 1 h 256"/>
                  <a:gd name="T10" fmla="*/ 0 60000 65536"/>
                  <a:gd name="T11" fmla="*/ 0 60000 65536"/>
                  <a:gd name="T12" fmla="*/ 0 60000 65536"/>
                  <a:gd name="T13" fmla="*/ 0 60000 65536"/>
                  <a:gd name="T14" fmla="*/ 0 60000 65536"/>
                  <a:gd name="T15" fmla="*/ 0 w 830"/>
                  <a:gd name="T16" fmla="*/ 0 h 256"/>
                  <a:gd name="T17" fmla="*/ 830 w 830"/>
                  <a:gd name="T18" fmla="*/ 256 h 256"/>
                </a:gdLst>
                <a:ahLst/>
                <a:cxnLst>
                  <a:cxn ang="T10">
                    <a:pos x="T0" y="T1"/>
                  </a:cxn>
                  <a:cxn ang="T11">
                    <a:pos x="T2" y="T3"/>
                  </a:cxn>
                  <a:cxn ang="T12">
                    <a:pos x="T4" y="T5"/>
                  </a:cxn>
                  <a:cxn ang="T13">
                    <a:pos x="T6" y="T7"/>
                  </a:cxn>
                  <a:cxn ang="T14">
                    <a:pos x="T8" y="T9"/>
                  </a:cxn>
                </a:cxnLst>
                <a:rect l="T15" t="T16" r="T17" b="T18"/>
                <a:pathLst>
                  <a:path w="830" h="256">
                    <a:moveTo>
                      <a:pt x="830" y="256"/>
                    </a:moveTo>
                    <a:lnTo>
                      <a:pt x="814" y="252"/>
                    </a:lnTo>
                    <a:lnTo>
                      <a:pt x="0" y="0"/>
                    </a:lnTo>
                    <a:lnTo>
                      <a:pt x="15" y="3"/>
                    </a:lnTo>
                    <a:lnTo>
                      <a:pt x="830" y="256"/>
                    </a:lnTo>
                    <a:close/>
                  </a:path>
                </a:pathLst>
              </a:custGeom>
              <a:solidFill>
                <a:srgbClr val="743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39" name="Freeform 2560"/>
              <p:cNvSpPr>
                <a:spLocks/>
              </p:cNvSpPr>
              <p:nvPr/>
            </p:nvSpPr>
            <p:spPr bwMode="auto">
              <a:xfrm>
                <a:off x="649" y="1482"/>
                <a:ext cx="415" cy="126"/>
              </a:xfrm>
              <a:custGeom>
                <a:avLst/>
                <a:gdLst>
                  <a:gd name="T0" fmla="*/ 1 w 831"/>
                  <a:gd name="T1" fmla="*/ 1 h 252"/>
                  <a:gd name="T2" fmla="*/ 1 w 831"/>
                  <a:gd name="T3" fmla="*/ 1 h 252"/>
                  <a:gd name="T4" fmla="*/ 0 w 831"/>
                  <a:gd name="T5" fmla="*/ 0 h 252"/>
                  <a:gd name="T6" fmla="*/ 0 w 831"/>
                  <a:gd name="T7" fmla="*/ 0 h 252"/>
                  <a:gd name="T8" fmla="*/ 1 w 831"/>
                  <a:gd name="T9" fmla="*/ 1 h 252"/>
                  <a:gd name="T10" fmla="*/ 0 60000 65536"/>
                  <a:gd name="T11" fmla="*/ 0 60000 65536"/>
                  <a:gd name="T12" fmla="*/ 0 60000 65536"/>
                  <a:gd name="T13" fmla="*/ 0 60000 65536"/>
                  <a:gd name="T14" fmla="*/ 0 60000 65536"/>
                  <a:gd name="T15" fmla="*/ 0 w 831"/>
                  <a:gd name="T16" fmla="*/ 0 h 252"/>
                  <a:gd name="T17" fmla="*/ 831 w 831"/>
                  <a:gd name="T18" fmla="*/ 252 h 252"/>
                </a:gdLst>
                <a:ahLst/>
                <a:cxnLst>
                  <a:cxn ang="T10">
                    <a:pos x="T0" y="T1"/>
                  </a:cxn>
                  <a:cxn ang="T11">
                    <a:pos x="T2" y="T3"/>
                  </a:cxn>
                  <a:cxn ang="T12">
                    <a:pos x="T4" y="T5"/>
                  </a:cxn>
                  <a:cxn ang="T13">
                    <a:pos x="T6" y="T7"/>
                  </a:cxn>
                  <a:cxn ang="T14">
                    <a:pos x="T8" y="T9"/>
                  </a:cxn>
                </a:cxnLst>
                <a:rect l="T15" t="T16" r="T17" b="T18"/>
                <a:pathLst>
                  <a:path w="831" h="252">
                    <a:moveTo>
                      <a:pt x="831" y="252"/>
                    </a:moveTo>
                    <a:lnTo>
                      <a:pt x="813" y="252"/>
                    </a:lnTo>
                    <a:lnTo>
                      <a:pt x="0" y="0"/>
                    </a:lnTo>
                    <a:lnTo>
                      <a:pt x="17" y="0"/>
                    </a:lnTo>
                    <a:lnTo>
                      <a:pt x="831" y="252"/>
                    </a:lnTo>
                    <a:close/>
                  </a:path>
                </a:pathLst>
              </a:custGeom>
              <a:solidFill>
                <a:srgbClr val="783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40" name="Freeform 2561"/>
              <p:cNvSpPr>
                <a:spLocks/>
              </p:cNvSpPr>
              <p:nvPr/>
            </p:nvSpPr>
            <p:spPr bwMode="auto">
              <a:xfrm>
                <a:off x="653" y="1482"/>
                <a:ext cx="411" cy="126"/>
              </a:xfrm>
              <a:custGeom>
                <a:avLst/>
                <a:gdLst>
                  <a:gd name="T0" fmla="*/ 1 w 823"/>
                  <a:gd name="T1" fmla="*/ 1 h 252"/>
                  <a:gd name="T2" fmla="*/ 1 w 823"/>
                  <a:gd name="T3" fmla="*/ 1 h 252"/>
                  <a:gd name="T4" fmla="*/ 0 w 823"/>
                  <a:gd name="T5" fmla="*/ 0 h 252"/>
                  <a:gd name="T6" fmla="*/ 0 w 823"/>
                  <a:gd name="T7" fmla="*/ 0 h 252"/>
                  <a:gd name="T8" fmla="*/ 1 w 823"/>
                  <a:gd name="T9" fmla="*/ 1 h 252"/>
                  <a:gd name="T10" fmla="*/ 0 60000 65536"/>
                  <a:gd name="T11" fmla="*/ 0 60000 65536"/>
                  <a:gd name="T12" fmla="*/ 0 60000 65536"/>
                  <a:gd name="T13" fmla="*/ 0 60000 65536"/>
                  <a:gd name="T14" fmla="*/ 0 60000 65536"/>
                  <a:gd name="T15" fmla="*/ 0 w 823"/>
                  <a:gd name="T16" fmla="*/ 0 h 252"/>
                  <a:gd name="T17" fmla="*/ 823 w 823"/>
                  <a:gd name="T18" fmla="*/ 252 h 252"/>
                </a:gdLst>
                <a:ahLst/>
                <a:cxnLst>
                  <a:cxn ang="T10">
                    <a:pos x="T0" y="T1"/>
                  </a:cxn>
                  <a:cxn ang="T11">
                    <a:pos x="T2" y="T3"/>
                  </a:cxn>
                  <a:cxn ang="T12">
                    <a:pos x="T4" y="T5"/>
                  </a:cxn>
                  <a:cxn ang="T13">
                    <a:pos x="T6" y="T7"/>
                  </a:cxn>
                  <a:cxn ang="T14">
                    <a:pos x="T8" y="T9"/>
                  </a:cxn>
                </a:cxnLst>
                <a:rect l="T15" t="T16" r="T17" b="T18"/>
                <a:pathLst>
                  <a:path w="823" h="252">
                    <a:moveTo>
                      <a:pt x="823" y="252"/>
                    </a:moveTo>
                    <a:lnTo>
                      <a:pt x="815" y="252"/>
                    </a:lnTo>
                    <a:lnTo>
                      <a:pt x="0" y="0"/>
                    </a:lnTo>
                    <a:lnTo>
                      <a:pt x="9" y="0"/>
                    </a:lnTo>
                    <a:lnTo>
                      <a:pt x="823" y="252"/>
                    </a:lnTo>
                    <a:close/>
                  </a:path>
                </a:pathLst>
              </a:custGeom>
              <a:solidFill>
                <a:srgbClr val="783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41" name="Freeform 2562"/>
              <p:cNvSpPr>
                <a:spLocks/>
              </p:cNvSpPr>
              <p:nvPr/>
            </p:nvSpPr>
            <p:spPr bwMode="auto">
              <a:xfrm>
                <a:off x="649" y="1482"/>
                <a:ext cx="411" cy="126"/>
              </a:xfrm>
              <a:custGeom>
                <a:avLst/>
                <a:gdLst>
                  <a:gd name="T0" fmla="*/ 1 w 823"/>
                  <a:gd name="T1" fmla="*/ 1 h 252"/>
                  <a:gd name="T2" fmla="*/ 1 w 823"/>
                  <a:gd name="T3" fmla="*/ 1 h 252"/>
                  <a:gd name="T4" fmla="*/ 0 w 823"/>
                  <a:gd name="T5" fmla="*/ 0 h 252"/>
                  <a:gd name="T6" fmla="*/ 0 w 823"/>
                  <a:gd name="T7" fmla="*/ 0 h 252"/>
                  <a:gd name="T8" fmla="*/ 1 w 823"/>
                  <a:gd name="T9" fmla="*/ 1 h 252"/>
                  <a:gd name="T10" fmla="*/ 0 60000 65536"/>
                  <a:gd name="T11" fmla="*/ 0 60000 65536"/>
                  <a:gd name="T12" fmla="*/ 0 60000 65536"/>
                  <a:gd name="T13" fmla="*/ 0 60000 65536"/>
                  <a:gd name="T14" fmla="*/ 0 60000 65536"/>
                  <a:gd name="T15" fmla="*/ 0 w 823"/>
                  <a:gd name="T16" fmla="*/ 0 h 252"/>
                  <a:gd name="T17" fmla="*/ 823 w 823"/>
                  <a:gd name="T18" fmla="*/ 252 h 252"/>
                </a:gdLst>
                <a:ahLst/>
                <a:cxnLst>
                  <a:cxn ang="T10">
                    <a:pos x="T0" y="T1"/>
                  </a:cxn>
                  <a:cxn ang="T11">
                    <a:pos x="T2" y="T3"/>
                  </a:cxn>
                  <a:cxn ang="T12">
                    <a:pos x="T4" y="T5"/>
                  </a:cxn>
                  <a:cxn ang="T13">
                    <a:pos x="T6" y="T7"/>
                  </a:cxn>
                  <a:cxn ang="T14">
                    <a:pos x="T8" y="T9"/>
                  </a:cxn>
                </a:cxnLst>
                <a:rect l="T15" t="T16" r="T17" b="T18"/>
                <a:pathLst>
                  <a:path w="823" h="252">
                    <a:moveTo>
                      <a:pt x="823" y="252"/>
                    </a:moveTo>
                    <a:lnTo>
                      <a:pt x="813" y="252"/>
                    </a:lnTo>
                    <a:lnTo>
                      <a:pt x="0" y="0"/>
                    </a:lnTo>
                    <a:lnTo>
                      <a:pt x="8" y="0"/>
                    </a:lnTo>
                    <a:lnTo>
                      <a:pt x="823" y="252"/>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142" name="Freeform 2563"/>
              <p:cNvSpPr>
                <a:spLocks/>
              </p:cNvSpPr>
              <p:nvPr/>
            </p:nvSpPr>
            <p:spPr bwMode="auto">
              <a:xfrm>
                <a:off x="1010" y="1608"/>
                <a:ext cx="89" cy="104"/>
              </a:xfrm>
              <a:custGeom>
                <a:avLst/>
                <a:gdLst>
                  <a:gd name="T0" fmla="*/ 1 w 178"/>
                  <a:gd name="T1" fmla="*/ 0 h 208"/>
                  <a:gd name="T2" fmla="*/ 1 w 178"/>
                  <a:gd name="T3" fmla="*/ 1 h 208"/>
                  <a:gd name="T4" fmla="*/ 1 w 178"/>
                  <a:gd name="T5" fmla="*/ 1 h 208"/>
                  <a:gd name="T6" fmla="*/ 1 w 178"/>
                  <a:gd name="T7" fmla="*/ 1 h 208"/>
                  <a:gd name="T8" fmla="*/ 1 w 178"/>
                  <a:gd name="T9" fmla="*/ 1 h 208"/>
                  <a:gd name="T10" fmla="*/ 1 w 178"/>
                  <a:gd name="T11" fmla="*/ 1 h 208"/>
                  <a:gd name="T12" fmla="*/ 1 w 178"/>
                  <a:gd name="T13" fmla="*/ 1 h 208"/>
                  <a:gd name="T14" fmla="*/ 1 w 178"/>
                  <a:gd name="T15" fmla="*/ 1 h 208"/>
                  <a:gd name="T16" fmla="*/ 0 w 178"/>
                  <a:gd name="T17" fmla="*/ 1 h 208"/>
                  <a:gd name="T18" fmla="*/ 0 w 178"/>
                  <a:gd name="T19" fmla="*/ 1 h 208"/>
                  <a:gd name="T20" fmla="*/ 0 w 178"/>
                  <a:gd name="T21" fmla="*/ 1 h 208"/>
                  <a:gd name="T22" fmla="*/ 1 w 178"/>
                  <a:gd name="T23" fmla="*/ 1 h 208"/>
                  <a:gd name="T24" fmla="*/ 1 w 178"/>
                  <a:gd name="T25" fmla="*/ 1 h 208"/>
                  <a:gd name="T26" fmla="*/ 1 w 178"/>
                  <a:gd name="T27" fmla="*/ 1 h 208"/>
                  <a:gd name="T28" fmla="*/ 1 w 178"/>
                  <a:gd name="T29" fmla="*/ 1 h 208"/>
                  <a:gd name="T30" fmla="*/ 1 w 178"/>
                  <a:gd name="T31" fmla="*/ 1 h 208"/>
                  <a:gd name="T32" fmla="*/ 1 w 178"/>
                  <a:gd name="T33" fmla="*/ 1 h 208"/>
                  <a:gd name="T34" fmla="*/ 1 w 178"/>
                  <a:gd name="T35" fmla="*/ 1 h 208"/>
                  <a:gd name="T36" fmla="*/ 1 w 178"/>
                  <a:gd name="T37" fmla="*/ 1 h 208"/>
                  <a:gd name="T38" fmla="*/ 1 w 178"/>
                  <a:gd name="T39" fmla="*/ 1 h 208"/>
                  <a:gd name="T40" fmla="*/ 1 w 178"/>
                  <a:gd name="T41" fmla="*/ 1 h 208"/>
                  <a:gd name="T42" fmla="*/ 1 w 178"/>
                  <a:gd name="T43" fmla="*/ 1 h 208"/>
                  <a:gd name="T44" fmla="*/ 1 w 178"/>
                  <a:gd name="T45" fmla="*/ 1 h 208"/>
                  <a:gd name="T46" fmla="*/ 1 w 178"/>
                  <a:gd name="T47" fmla="*/ 1 h 208"/>
                  <a:gd name="T48" fmla="*/ 1 w 178"/>
                  <a:gd name="T49" fmla="*/ 1 h 208"/>
                  <a:gd name="T50" fmla="*/ 1 w 178"/>
                  <a:gd name="T51" fmla="*/ 1 h 208"/>
                  <a:gd name="T52" fmla="*/ 1 w 178"/>
                  <a:gd name="T53" fmla="*/ 1 h 208"/>
                  <a:gd name="T54" fmla="*/ 1 w 178"/>
                  <a:gd name="T55" fmla="*/ 1 h 208"/>
                  <a:gd name="T56" fmla="*/ 1 w 178"/>
                  <a:gd name="T57" fmla="*/ 1 h 208"/>
                  <a:gd name="T58" fmla="*/ 1 w 178"/>
                  <a:gd name="T59" fmla="*/ 1 h 208"/>
                  <a:gd name="T60" fmla="*/ 1 w 178"/>
                  <a:gd name="T61" fmla="*/ 1 h 208"/>
                  <a:gd name="T62" fmla="*/ 1 w 178"/>
                  <a:gd name="T63" fmla="*/ 1 h 208"/>
                  <a:gd name="T64" fmla="*/ 1 w 178"/>
                  <a:gd name="T65" fmla="*/ 1 h 208"/>
                  <a:gd name="T66" fmla="*/ 1 w 178"/>
                  <a:gd name="T67" fmla="*/ 1 h 208"/>
                  <a:gd name="T68" fmla="*/ 1 w 178"/>
                  <a:gd name="T69" fmla="*/ 1 h 208"/>
                  <a:gd name="T70" fmla="*/ 1 w 178"/>
                  <a:gd name="T71" fmla="*/ 0 h 208"/>
                  <a:gd name="T72" fmla="*/ 1 w 178"/>
                  <a:gd name="T73" fmla="*/ 0 h 2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8"/>
                  <a:gd name="T112" fmla="*/ 0 h 208"/>
                  <a:gd name="T113" fmla="*/ 178 w 178"/>
                  <a:gd name="T114" fmla="*/ 208 h 20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8" h="208">
                    <a:moveTo>
                      <a:pt x="90" y="0"/>
                    </a:moveTo>
                    <a:lnTo>
                      <a:pt x="73" y="5"/>
                    </a:lnTo>
                    <a:lnTo>
                      <a:pt x="55" y="14"/>
                    </a:lnTo>
                    <a:lnTo>
                      <a:pt x="40" y="25"/>
                    </a:lnTo>
                    <a:lnTo>
                      <a:pt x="26" y="40"/>
                    </a:lnTo>
                    <a:lnTo>
                      <a:pt x="15" y="57"/>
                    </a:lnTo>
                    <a:lnTo>
                      <a:pt x="6" y="75"/>
                    </a:lnTo>
                    <a:lnTo>
                      <a:pt x="2" y="97"/>
                    </a:lnTo>
                    <a:lnTo>
                      <a:pt x="0" y="107"/>
                    </a:lnTo>
                    <a:lnTo>
                      <a:pt x="0" y="118"/>
                    </a:lnTo>
                    <a:lnTo>
                      <a:pt x="0" y="128"/>
                    </a:lnTo>
                    <a:lnTo>
                      <a:pt x="2" y="138"/>
                    </a:lnTo>
                    <a:lnTo>
                      <a:pt x="6" y="157"/>
                    </a:lnTo>
                    <a:lnTo>
                      <a:pt x="15" y="173"/>
                    </a:lnTo>
                    <a:lnTo>
                      <a:pt x="25" y="186"/>
                    </a:lnTo>
                    <a:lnTo>
                      <a:pt x="38" y="198"/>
                    </a:lnTo>
                    <a:lnTo>
                      <a:pt x="53" y="205"/>
                    </a:lnTo>
                    <a:lnTo>
                      <a:pt x="70" y="208"/>
                    </a:lnTo>
                    <a:lnTo>
                      <a:pt x="88" y="208"/>
                    </a:lnTo>
                    <a:lnTo>
                      <a:pt x="105" y="203"/>
                    </a:lnTo>
                    <a:lnTo>
                      <a:pt x="121" y="195"/>
                    </a:lnTo>
                    <a:lnTo>
                      <a:pt x="138" y="183"/>
                    </a:lnTo>
                    <a:lnTo>
                      <a:pt x="149" y="168"/>
                    </a:lnTo>
                    <a:lnTo>
                      <a:pt x="161" y="152"/>
                    </a:lnTo>
                    <a:lnTo>
                      <a:pt x="169" y="132"/>
                    </a:lnTo>
                    <a:lnTo>
                      <a:pt x="174" y="112"/>
                    </a:lnTo>
                    <a:lnTo>
                      <a:pt x="176" y="102"/>
                    </a:lnTo>
                    <a:lnTo>
                      <a:pt x="178" y="92"/>
                    </a:lnTo>
                    <a:lnTo>
                      <a:pt x="176" y="80"/>
                    </a:lnTo>
                    <a:lnTo>
                      <a:pt x="176" y="70"/>
                    </a:lnTo>
                    <a:lnTo>
                      <a:pt x="171" y="52"/>
                    </a:lnTo>
                    <a:lnTo>
                      <a:pt x="163" y="35"/>
                    </a:lnTo>
                    <a:lnTo>
                      <a:pt x="153" y="22"/>
                    </a:lnTo>
                    <a:lnTo>
                      <a:pt x="139" y="10"/>
                    </a:lnTo>
                    <a:lnTo>
                      <a:pt x="124" y="4"/>
                    </a:lnTo>
                    <a:lnTo>
                      <a:pt x="108" y="0"/>
                    </a:lnTo>
                    <a:lnTo>
                      <a:pt x="90" y="0"/>
                    </a:lnTo>
                    <a:close/>
                  </a:path>
                </a:pathLst>
              </a:custGeom>
              <a:solidFill>
                <a:srgbClr val="FF8A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grpSp>
          <p:nvGrpSpPr>
            <p:cNvPr id="46123" name="Group 2564"/>
            <p:cNvGrpSpPr>
              <a:grpSpLocks/>
            </p:cNvGrpSpPr>
            <p:nvPr/>
          </p:nvGrpSpPr>
          <p:grpSpPr bwMode="auto">
            <a:xfrm>
              <a:off x="1037" y="1631"/>
              <a:ext cx="216" cy="116"/>
              <a:chOff x="1037" y="1631"/>
              <a:chExt cx="216" cy="116"/>
            </a:xfrm>
          </p:grpSpPr>
          <p:sp>
            <p:nvSpPr>
              <p:cNvPr id="47007" name="Freeform 2565"/>
              <p:cNvSpPr>
                <a:spLocks/>
              </p:cNvSpPr>
              <p:nvPr/>
            </p:nvSpPr>
            <p:spPr bwMode="auto">
              <a:xfrm>
                <a:off x="1054" y="1631"/>
                <a:ext cx="178" cy="58"/>
              </a:xfrm>
              <a:custGeom>
                <a:avLst/>
                <a:gdLst>
                  <a:gd name="T0" fmla="*/ 1 w 356"/>
                  <a:gd name="T1" fmla="*/ 1 h 115"/>
                  <a:gd name="T2" fmla="*/ 1 w 356"/>
                  <a:gd name="T3" fmla="*/ 1 h 115"/>
                  <a:gd name="T4" fmla="*/ 0 w 356"/>
                  <a:gd name="T5" fmla="*/ 1 h 115"/>
                  <a:gd name="T6" fmla="*/ 1 w 356"/>
                  <a:gd name="T7" fmla="*/ 0 h 115"/>
                  <a:gd name="T8" fmla="*/ 1 w 356"/>
                  <a:gd name="T9" fmla="*/ 1 h 115"/>
                  <a:gd name="T10" fmla="*/ 0 60000 65536"/>
                  <a:gd name="T11" fmla="*/ 0 60000 65536"/>
                  <a:gd name="T12" fmla="*/ 0 60000 65536"/>
                  <a:gd name="T13" fmla="*/ 0 60000 65536"/>
                  <a:gd name="T14" fmla="*/ 0 60000 65536"/>
                  <a:gd name="T15" fmla="*/ 0 w 356"/>
                  <a:gd name="T16" fmla="*/ 0 h 115"/>
                  <a:gd name="T17" fmla="*/ 356 w 356"/>
                  <a:gd name="T18" fmla="*/ 115 h 115"/>
                </a:gdLst>
                <a:ahLst/>
                <a:cxnLst>
                  <a:cxn ang="T10">
                    <a:pos x="T0" y="T1"/>
                  </a:cxn>
                  <a:cxn ang="T11">
                    <a:pos x="T2" y="T3"/>
                  </a:cxn>
                  <a:cxn ang="T12">
                    <a:pos x="T4" y="T5"/>
                  </a:cxn>
                  <a:cxn ang="T13">
                    <a:pos x="T6" y="T7"/>
                  </a:cxn>
                  <a:cxn ang="T14">
                    <a:pos x="T8" y="T9"/>
                  </a:cxn>
                </a:cxnLst>
                <a:rect l="T15" t="T16" r="T17" b="T18"/>
                <a:pathLst>
                  <a:path w="356" h="115">
                    <a:moveTo>
                      <a:pt x="356" y="110"/>
                    </a:moveTo>
                    <a:lnTo>
                      <a:pt x="347" y="115"/>
                    </a:lnTo>
                    <a:lnTo>
                      <a:pt x="0" y="3"/>
                    </a:lnTo>
                    <a:lnTo>
                      <a:pt x="8" y="0"/>
                    </a:lnTo>
                    <a:lnTo>
                      <a:pt x="356" y="110"/>
                    </a:lnTo>
                    <a:close/>
                  </a:path>
                </a:pathLst>
              </a:custGeom>
              <a:solidFill>
                <a:srgbClr val="98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08" name="Freeform 2566"/>
              <p:cNvSpPr>
                <a:spLocks/>
              </p:cNvSpPr>
              <p:nvPr/>
            </p:nvSpPr>
            <p:spPr bwMode="auto">
              <a:xfrm>
                <a:off x="1057" y="1631"/>
                <a:ext cx="175" cy="57"/>
              </a:xfrm>
              <a:custGeom>
                <a:avLst/>
                <a:gdLst>
                  <a:gd name="T0" fmla="*/ 0 w 351"/>
                  <a:gd name="T1" fmla="*/ 1 h 113"/>
                  <a:gd name="T2" fmla="*/ 0 w 351"/>
                  <a:gd name="T3" fmla="*/ 1 h 113"/>
                  <a:gd name="T4" fmla="*/ 0 w 351"/>
                  <a:gd name="T5" fmla="*/ 1 h 113"/>
                  <a:gd name="T6" fmla="*/ 0 w 351"/>
                  <a:gd name="T7" fmla="*/ 0 h 113"/>
                  <a:gd name="T8" fmla="*/ 0 w 351"/>
                  <a:gd name="T9" fmla="*/ 1 h 113"/>
                  <a:gd name="T10" fmla="*/ 0 60000 65536"/>
                  <a:gd name="T11" fmla="*/ 0 60000 65536"/>
                  <a:gd name="T12" fmla="*/ 0 60000 65536"/>
                  <a:gd name="T13" fmla="*/ 0 60000 65536"/>
                  <a:gd name="T14" fmla="*/ 0 60000 65536"/>
                  <a:gd name="T15" fmla="*/ 0 w 351"/>
                  <a:gd name="T16" fmla="*/ 0 h 113"/>
                  <a:gd name="T17" fmla="*/ 351 w 351"/>
                  <a:gd name="T18" fmla="*/ 113 h 113"/>
                </a:gdLst>
                <a:ahLst/>
                <a:cxnLst>
                  <a:cxn ang="T10">
                    <a:pos x="T0" y="T1"/>
                  </a:cxn>
                  <a:cxn ang="T11">
                    <a:pos x="T2" y="T3"/>
                  </a:cxn>
                  <a:cxn ang="T12">
                    <a:pos x="T4" y="T5"/>
                  </a:cxn>
                  <a:cxn ang="T13">
                    <a:pos x="T6" y="T7"/>
                  </a:cxn>
                  <a:cxn ang="T14">
                    <a:pos x="T8" y="T9"/>
                  </a:cxn>
                </a:cxnLst>
                <a:rect l="T15" t="T16" r="T17" b="T18"/>
                <a:pathLst>
                  <a:path w="351" h="113">
                    <a:moveTo>
                      <a:pt x="351" y="110"/>
                    </a:moveTo>
                    <a:lnTo>
                      <a:pt x="347" y="113"/>
                    </a:lnTo>
                    <a:lnTo>
                      <a:pt x="0" y="2"/>
                    </a:lnTo>
                    <a:lnTo>
                      <a:pt x="3" y="0"/>
                    </a:lnTo>
                    <a:lnTo>
                      <a:pt x="351" y="110"/>
                    </a:lnTo>
                    <a:close/>
                  </a:path>
                </a:pathLst>
              </a:custGeom>
              <a:solidFill>
                <a:srgbClr val="98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09" name="Freeform 2567"/>
              <p:cNvSpPr>
                <a:spLocks/>
              </p:cNvSpPr>
              <p:nvPr/>
            </p:nvSpPr>
            <p:spPr bwMode="auto">
              <a:xfrm>
                <a:off x="1054" y="1632"/>
                <a:ext cx="177" cy="57"/>
              </a:xfrm>
              <a:custGeom>
                <a:avLst/>
                <a:gdLst>
                  <a:gd name="T0" fmla="*/ 1 w 352"/>
                  <a:gd name="T1" fmla="*/ 1 h 113"/>
                  <a:gd name="T2" fmla="*/ 1 w 352"/>
                  <a:gd name="T3" fmla="*/ 1 h 113"/>
                  <a:gd name="T4" fmla="*/ 0 w 352"/>
                  <a:gd name="T5" fmla="*/ 1 h 113"/>
                  <a:gd name="T6" fmla="*/ 1 w 352"/>
                  <a:gd name="T7" fmla="*/ 0 h 113"/>
                  <a:gd name="T8" fmla="*/ 1 w 352"/>
                  <a:gd name="T9" fmla="*/ 1 h 113"/>
                  <a:gd name="T10" fmla="*/ 0 60000 65536"/>
                  <a:gd name="T11" fmla="*/ 0 60000 65536"/>
                  <a:gd name="T12" fmla="*/ 0 60000 65536"/>
                  <a:gd name="T13" fmla="*/ 0 60000 65536"/>
                  <a:gd name="T14" fmla="*/ 0 60000 65536"/>
                  <a:gd name="T15" fmla="*/ 0 w 352"/>
                  <a:gd name="T16" fmla="*/ 0 h 113"/>
                  <a:gd name="T17" fmla="*/ 352 w 352"/>
                  <a:gd name="T18" fmla="*/ 113 h 113"/>
                </a:gdLst>
                <a:ahLst/>
                <a:cxnLst>
                  <a:cxn ang="T10">
                    <a:pos x="T0" y="T1"/>
                  </a:cxn>
                  <a:cxn ang="T11">
                    <a:pos x="T2" y="T3"/>
                  </a:cxn>
                  <a:cxn ang="T12">
                    <a:pos x="T4" y="T5"/>
                  </a:cxn>
                  <a:cxn ang="T13">
                    <a:pos x="T6" y="T7"/>
                  </a:cxn>
                  <a:cxn ang="T14">
                    <a:pos x="T8" y="T9"/>
                  </a:cxn>
                </a:cxnLst>
                <a:rect l="T15" t="T16" r="T17" b="T18"/>
                <a:pathLst>
                  <a:path w="352" h="113">
                    <a:moveTo>
                      <a:pt x="352" y="111"/>
                    </a:moveTo>
                    <a:lnTo>
                      <a:pt x="347" y="113"/>
                    </a:lnTo>
                    <a:lnTo>
                      <a:pt x="0" y="1"/>
                    </a:lnTo>
                    <a:lnTo>
                      <a:pt x="5" y="0"/>
                    </a:lnTo>
                    <a:lnTo>
                      <a:pt x="352" y="111"/>
                    </a:lnTo>
                    <a:close/>
                  </a:path>
                </a:pathLst>
              </a:custGeom>
              <a:solidFill>
                <a:srgbClr val="A2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10" name="Freeform 2568"/>
              <p:cNvSpPr>
                <a:spLocks/>
              </p:cNvSpPr>
              <p:nvPr/>
            </p:nvSpPr>
            <p:spPr bwMode="auto">
              <a:xfrm>
                <a:off x="1051" y="1633"/>
                <a:ext cx="177" cy="58"/>
              </a:xfrm>
              <a:custGeom>
                <a:avLst/>
                <a:gdLst>
                  <a:gd name="T0" fmla="*/ 1 w 354"/>
                  <a:gd name="T1" fmla="*/ 0 h 117"/>
                  <a:gd name="T2" fmla="*/ 1 w 354"/>
                  <a:gd name="T3" fmla="*/ 0 h 117"/>
                  <a:gd name="T4" fmla="*/ 0 w 354"/>
                  <a:gd name="T5" fmla="*/ 0 h 117"/>
                  <a:gd name="T6" fmla="*/ 1 w 354"/>
                  <a:gd name="T7" fmla="*/ 0 h 117"/>
                  <a:gd name="T8" fmla="*/ 1 w 354"/>
                  <a:gd name="T9" fmla="*/ 0 h 117"/>
                  <a:gd name="T10" fmla="*/ 0 60000 65536"/>
                  <a:gd name="T11" fmla="*/ 0 60000 65536"/>
                  <a:gd name="T12" fmla="*/ 0 60000 65536"/>
                  <a:gd name="T13" fmla="*/ 0 60000 65536"/>
                  <a:gd name="T14" fmla="*/ 0 60000 65536"/>
                  <a:gd name="T15" fmla="*/ 0 w 354"/>
                  <a:gd name="T16" fmla="*/ 0 h 117"/>
                  <a:gd name="T17" fmla="*/ 354 w 354"/>
                  <a:gd name="T18" fmla="*/ 117 h 117"/>
                </a:gdLst>
                <a:ahLst/>
                <a:cxnLst>
                  <a:cxn ang="T10">
                    <a:pos x="T0" y="T1"/>
                  </a:cxn>
                  <a:cxn ang="T11">
                    <a:pos x="T2" y="T3"/>
                  </a:cxn>
                  <a:cxn ang="T12">
                    <a:pos x="T4" y="T5"/>
                  </a:cxn>
                  <a:cxn ang="T13">
                    <a:pos x="T6" y="T7"/>
                  </a:cxn>
                  <a:cxn ang="T14">
                    <a:pos x="T8" y="T9"/>
                  </a:cxn>
                </a:cxnLst>
                <a:rect l="T15" t="T16" r="T17" b="T18"/>
                <a:pathLst>
                  <a:path w="354" h="117">
                    <a:moveTo>
                      <a:pt x="354" y="112"/>
                    </a:moveTo>
                    <a:lnTo>
                      <a:pt x="348" y="117"/>
                    </a:lnTo>
                    <a:lnTo>
                      <a:pt x="0" y="7"/>
                    </a:lnTo>
                    <a:lnTo>
                      <a:pt x="7" y="0"/>
                    </a:lnTo>
                    <a:lnTo>
                      <a:pt x="354" y="112"/>
                    </a:lnTo>
                    <a:close/>
                  </a:path>
                </a:pathLst>
              </a:custGeom>
              <a:solidFill>
                <a:srgbClr val="AD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11" name="Freeform 2569"/>
              <p:cNvSpPr>
                <a:spLocks/>
              </p:cNvSpPr>
              <p:nvPr/>
            </p:nvSpPr>
            <p:spPr bwMode="auto">
              <a:xfrm>
                <a:off x="1054" y="1633"/>
                <a:ext cx="174" cy="57"/>
              </a:xfrm>
              <a:custGeom>
                <a:avLst/>
                <a:gdLst>
                  <a:gd name="T0" fmla="*/ 0 w 349"/>
                  <a:gd name="T1" fmla="*/ 1 h 113"/>
                  <a:gd name="T2" fmla="*/ 0 w 349"/>
                  <a:gd name="T3" fmla="*/ 1 h 113"/>
                  <a:gd name="T4" fmla="*/ 0 w 349"/>
                  <a:gd name="T5" fmla="*/ 1 h 113"/>
                  <a:gd name="T6" fmla="*/ 0 w 349"/>
                  <a:gd name="T7" fmla="*/ 0 h 113"/>
                  <a:gd name="T8" fmla="*/ 0 w 349"/>
                  <a:gd name="T9" fmla="*/ 1 h 113"/>
                  <a:gd name="T10" fmla="*/ 0 60000 65536"/>
                  <a:gd name="T11" fmla="*/ 0 60000 65536"/>
                  <a:gd name="T12" fmla="*/ 0 60000 65536"/>
                  <a:gd name="T13" fmla="*/ 0 60000 65536"/>
                  <a:gd name="T14" fmla="*/ 0 60000 65536"/>
                  <a:gd name="T15" fmla="*/ 0 w 349"/>
                  <a:gd name="T16" fmla="*/ 0 h 113"/>
                  <a:gd name="T17" fmla="*/ 349 w 349"/>
                  <a:gd name="T18" fmla="*/ 113 h 113"/>
                </a:gdLst>
                <a:ahLst/>
                <a:cxnLst>
                  <a:cxn ang="T10">
                    <a:pos x="T0" y="T1"/>
                  </a:cxn>
                  <a:cxn ang="T11">
                    <a:pos x="T2" y="T3"/>
                  </a:cxn>
                  <a:cxn ang="T12">
                    <a:pos x="T4" y="T5"/>
                  </a:cxn>
                  <a:cxn ang="T13">
                    <a:pos x="T6" y="T7"/>
                  </a:cxn>
                  <a:cxn ang="T14">
                    <a:pos x="T8" y="T9"/>
                  </a:cxn>
                </a:cxnLst>
                <a:rect l="T15" t="T16" r="T17" b="T18"/>
                <a:pathLst>
                  <a:path w="349" h="113">
                    <a:moveTo>
                      <a:pt x="349" y="112"/>
                    </a:moveTo>
                    <a:lnTo>
                      <a:pt x="348" y="113"/>
                    </a:lnTo>
                    <a:lnTo>
                      <a:pt x="0" y="4"/>
                    </a:lnTo>
                    <a:lnTo>
                      <a:pt x="2" y="0"/>
                    </a:lnTo>
                    <a:lnTo>
                      <a:pt x="349" y="112"/>
                    </a:lnTo>
                    <a:close/>
                  </a:path>
                </a:pathLst>
              </a:custGeom>
              <a:solidFill>
                <a:srgbClr val="AD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12" name="Freeform 2570"/>
              <p:cNvSpPr>
                <a:spLocks/>
              </p:cNvSpPr>
              <p:nvPr/>
            </p:nvSpPr>
            <p:spPr bwMode="auto">
              <a:xfrm>
                <a:off x="1052" y="1635"/>
                <a:ext cx="175" cy="55"/>
              </a:xfrm>
              <a:custGeom>
                <a:avLst/>
                <a:gdLst>
                  <a:gd name="T0" fmla="*/ 0 w 351"/>
                  <a:gd name="T1" fmla="*/ 0 h 111"/>
                  <a:gd name="T2" fmla="*/ 0 w 351"/>
                  <a:gd name="T3" fmla="*/ 0 h 111"/>
                  <a:gd name="T4" fmla="*/ 0 w 351"/>
                  <a:gd name="T5" fmla="*/ 0 h 111"/>
                  <a:gd name="T6" fmla="*/ 0 w 351"/>
                  <a:gd name="T7" fmla="*/ 0 h 111"/>
                  <a:gd name="T8" fmla="*/ 0 w 351"/>
                  <a:gd name="T9" fmla="*/ 0 h 111"/>
                  <a:gd name="T10" fmla="*/ 0 60000 65536"/>
                  <a:gd name="T11" fmla="*/ 0 60000 65536"/>
                  <a:gd name="T12" fmla="*/ 0 60000 65536"/>
                  <a:gd name="T13" fmla="*/ 0 60000 65536"/>
                  <a:gd name="T14" fmla="*/ 0 60000 65536"/>
                  <a:gd name="T15" fmla="*/ 0 w 351"/>
                  <a:gd name="T16" fmla="*/ 0 h 111"/>
                  <a:gd name="T17" fmla="*/ 351 w 351"/>
                  <a:gd name="T18" fmla="*/ 111 h 111"/>
                </a:gdLst>
                <a:ahLst/>
                <a:cxnLst>
                  <a:cxn ang="T10">
                    <a:pos x="T0" y="T1"/>
                  </a:cxn>
                  <a:cxn ang="T11">
                    <a:pos x="T2" y="T3"/>
                  </a:cxn>
                  <a:cxn ang="T12">
                    <a:pos x="T4" y="T5"/>
                  </a:cxn>
                  <a:cxn ang="T13">
                    <a:pos x="T6" y="T7"/>
                  </a:cxn>
                  <a:cxn ang="T14">
                    <a:pos x="T8" y="T9"/>
                  </a:cxn>
                </a:cxnLst>
                <a:rect l="T15" t="T16" r="T17" b="T18"/>
                <a:pathLst>
                  <a:path w="351" h="111">
                    <a:moveTo>
                      <a:pt x="351" y="109"/>
                    </a:moveTo>
                    <a:lnTo>
                      <a:pt x="347" y="111"/>
                    </a:lnTo>
                    <a:lnTo>
                      <a:pt x="0" y="1"/>
                    </a:lnTo>
                    <a:lnTo>
                      <a:pt x="3" y="0"/>
                    </a:lnTo>
                    <a:lnTo>
                      <a:pt x="351" y="109"/>
                    </a:lnTo>
                    <a:close/>
                  </a:path>
                </a:pathLst>
              </a:custGeom>
              <a:solidFill>
                <a:srgbClr val="B3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13" name="Freeform 2571"/>
              <p:cNvSpPr>
                <a:spLocks/>
              </p:cNvSpPr>
              <p:nvPr/>
            </p:nvSpPr>
            <p:spPr bwMode="auto">
              <a:xfrm>
                <a:off x="1051" y="1636"/>
                <a:ext cx="175" cy="55"/>
              </a:xfrm>
              <a:custGeom>
                <a:avLst/>
                <a:gdLst>
                  <a:gd name="T0" fmla="*/ 1 w 349"/>
                  <a:gd name="T1" fmla="*/ 0 h 112"/>
                  <a:gd name="T2" fmla="*/ 1 w 349"/>
                  <a:gd name="T3" fmla="*/ 0 h 112"/>
                  <a:gd name="T4" fmla="*/ 0 w 349"/>
                  <a:gd name="T5" fmla="*/ 0 h 112"/>
                  <a:gd name="T6" fmla="*/ 1 w 349"/>
                  <a:gd name="T7" fmla="*/ 0 h 112"/>
                  <a:gd name="T8" fmla="*/ 1 w 349"/>
                  <a:gd name="T9" fmla="*/ 0 h 112"/>
                  <a:gd name="T10" fmla="*/ 0 60000 65536"/>
                  <a:gd name="T11" fmla="*/ 0 60000 65536"/>
                  <a:gd name="T12" fmla="*/ 0 60000 65536"/>
                  <a:gd name="T13" fmla="*/ 0 60000 65536"/>
                  <a:gd name="T14" fmla="*/ 0 60000 65536"/>
                  <a:gd name="T15" fmla="*/ 0 w 349"/>
                  <a:gd name="T16" fmla="*/ 0 h 112"/>
                  <a:gd name="T17" fmla="*/ 349 w 349"/>
                  <a:gd name="T18" fmla="*/ 112 h 112"/>
                </a:gdLst>
                <a:ahLst/>
                <a:cxnLst>
                  <a:cxn ang="T10">
                    <a:pos x="T0" y="T1"/>
                  </a:cxn>
                  <a:cxn ang="T11">
                    <a:pos x="T2" y="T3"/>
                  </a:cxn>
                  <a:cxn ang="T12">
                    <a:pos x="T4" y="T5"/>
                  </a:cxn>
                  <a:cxn ang="T13">
                    <a:pos x="T6" y="T7"/>
                  </a:cxn>
                  <a:cxn ang="T14">
                    <a:pos x="T8" y="T9"/>
                  </a:cxn>
                </a:cxnLst>
                <a:rect l="T15" t="T16" r="T17" b="T18"/>
                <a:pathLst>
                  <a:path w="349" h="112">
                    <a:moveTo>
                      <a:pt x="349" y="110"/>
                    </a:moveTo>
                    <a:lnTo>
                      <a:pt x="348" y="112"/>
                    </a:lnTo>
                    <a:lnTo>
                      <a:pt x="0" y="2"/>
                    </a:lnTo>
                    <a:lnTo>
                      <a:pt x="2" y="0"/>
                    </a:lnTo>
                    <a:lnTo>
                      <a:pt x="349" y="110"/>
                    </a:lnTo>
                    <a:close/>
                  </a:path>
                </a:pathLst>
              </a:custGeom>
              <a:solidFill>
                <a:srgbClr val="BA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14" name="Freeform 2572"/>
              <p:cNvSpPr>
                <a:spLocks/>
              </p:cNvSpPr>
              <p:nvPr/>
            </p:nvSpPr>
            <p:spPr bwMode="auto">
              <a:xfrm>
                <a:off x="1047" y="1636"/>
                <a:ext cx="178" cy="59"/>
              </a:xfrm>
              <a:custGeom>
                <a:avLst/>
                <a:gdLst>
                  <a:gd name="T0" fmla="*/ 1 w 356"/>
                  <a:gd name="T1" fmla="*/ 1 h 118"/>
                  <a:gd name="T2" fmla="*/ 1 w 356"/>
                  <a:gd name="T3" fmla="*/ 1 h 118"/>
                  <a:gd name="T4" fmla="*/ 0 w 356"/>
                  <a:gd name="T5" fmla="*/ 1 h 118"/>
                  <a:gd name="T6" fmla="*/ 1 w 356"/>
                  <a:gd name="T7" fmla="*/ 0 h 118"/>
                  <a:gd name="T8" fmla="*/ 1 w 356"/>
                  <a:gd name="T9" fmla="*/ 1 h 118"/>
                  <a:gd name="T10" fmla="*/ 0 60000 65536"/>
                  <a:gd name="T11" fmla="*/ 0 60000 65536"/>
                  <a:gd name="T12" fmla="*/ 0 60000 65536"/>
                  <a:gd name="T13" fmla="*/ 0 60000 65536"/>
                  <a:gd name="T14" fmla="*/ 0 60000 65536"/>
                  <a:gd name="T15" fmla="*/ 0 w 356"/>
                  <a:gd name="T16" fmla="*/ 0 h 118"/>
                  <a:gd name="T17" fmla="*/ 356 w 356"/>
                  <a:gd name="T18" fmla="*/ 118 h 118"/>
                </a:gdLst>
                <a:ahLst/>
                <a:cxnLst>
                  <a:cxn ang="T10">
                    <a:pos x="T0" y="T1"/>
                  </a:cxn>
                  <a:cxn ang="T11">
                    <a:pos x="T2" y="T3"/>
                  </a:cxn>
                  <a:cxn ang="T12">
                    <a:pos x="T4" y="T5"/>
                  </a:cxn>
                  <a:cxn ang="T13">
                    <a:pos x="T6" y="T7"/>
                  </a:cxn>
                  <a:cxn ang="T14">
                    <a:pos x="T8" y="T9"/>
                  </a:cxn>
                </a:cxnLst>
                <a:rect l="T15" t="T16" r="T17" b="T18"/>
                <a:pathLst>
                  <a:path w="356" h="118">
                    <a:moveTo>
                      <a:pt x="356" y="110"/>
                    </a:moveTo>
                    <a:lnTo>
                      <a:pt x="347" y="118"/>
                    </a:lnTo>
                    <a:lnTo>
                      <a:pt x="0" y="7"/>
                    </a:lnTo>
                    <a:lnTo>
                      <a:pt x="8" y="0"/>
                    </a:lnTo>
                    <a:lnTo>
                      <a:pt x="356" y="110"/>
                    </a:lnTo>
                    <a:close/>
                  </a:path>
                </a:pathLst>
              </a:custGeom>
              <a:solidFill>
                <a:srgbClr val="C1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15" name="Freeform 2573"/>
              <p:cNvSpPr>
                <a:spLocks/>
              </p:cNvSpPr>
              <p:nvPr/>
            </p:nvSpPr>
            <p:spPr bwMode="auto">
              <a:xfrm>
                <a:off x="1049" y="1636"/>
                <a:ext cx="176" cy="56"/>
              </a:xfrm>
              <a:custGeom>
                <a:avLst/>
                <a:gdLst>
                  <a:gd name="T0" fmla="*/ 1 w 351"/>
                  <a:gd name="T1" fmla="*/ 1 h 111"/>
                  <a:gd name="T2" fmla="*/ 1 w 351"/>
                  <a:gd name="T3" fmla="*/ 1 h 111"/>
                  <a:gd name="T4" fmla="*/ 0 w 351"/>
                  <a:gd name="T5" fmla="*/ 1 h 111"/>
                  <a:gd name="T6" fmla="*/ 1 w 351"/>
                  <a:gd name="T7" fmla="*/ 0 h 111"/>
                  <a:gd name="T8" fmla="*/ 1 w 351"/>
                  <a:gd name="T9" fmla="*/ 1 h 111"/>
                  <a:gd name="T10" fmla="*/ 0 60000 65536"/>
                  <a:gd name="T11" fmla="*/ 0 60000 65536"/>
                  <a:gd name="T12" fmla="*/ 0 60000 65536"/>
                  <a:gd name="T13" fmla="*/ 0 60000 65536"/>
                  <a:gd name="T14" fmla="*/ 0 60000 65536"/>
                  <a:gd name="T15" fmla="*/ 0 w 351"/>
                  <a:gd name="T16" fmla="*/ 0 h 111"/>
                  <a:gd name="T17" fmla="*/ 351 w 351"/>
                  <a:gd name="T18" fmla="*/ 111 h 111"/>
                </a:gdLst>
                <a:ahLst/>
                <a:cxnLst>
                  <a:cxn ang="T10">
                    <a:pos x="T0" y="T1"/>
                  </a:cxn>
                  <a:cxn ang="T11">
                    <a:pos x="T2" y="T3"/>
                  </a:cxn>
                  <a:cxn ang="T12">
                    <a:pos x="T4" y="T5"/>
                  </a:cxn>
                  <a:cxn ang="T13">
                    <a:pos x="T6" y="T7"/>
                  </a:cxn>
                  <a:cxn ang="T14">
                    <a:pos x="T8" y="T9"/>
                  </a:cxn>
                </a:cxnLst>
                <a:rect l="T15" t="T16" r="T17" b="T18"/>
                <a:pathLst>
                  <a:path w="351" h="111">
                    <a:moveTo>
                      <a:pt x="351" y="110"/>
                    </a:moveTo>
                    <a:lnTo>
                      <a:pt x="347" y="111"/>
                    </a:lnTo>
                    <a:lnTo>
                      <a:pt x="0" y="2"/>
                    </a:lnTo>
                    <a:lnTo>
                      <a:pt x="3" y="0"/>
                    </a:lnTo>
                    <a:lnTo>
                      <a:pt x="351" y="110"/>
                    </a:lnTo>
                    <a:close/>
                  </a:path>
                </a:pathLst>
              </a:custGeom>
              <a:solidFill>
                <a:srgbClr val="C1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16" name="Freeform 2574"/>
              <p:cNvSpPr>
                <a:spLocks/>
              </p:cNvSpPr>
              <p:nvPr/>
            </p:nvSpPr>
            <p:spPr bwMode="auto">
              <a:xfrm>
                <a:off x="1049" y="1637"/>
                <a:ext cx="174" cy="57"/>
              </a:xfrm>
              <a:custGeom>
                <a:avLst/>
                <a:gdLst>
                  <a:gd name="T0" fmla="*/ 0 w 349"/>
                  <a:gd name="T1" fmla="*/ 1 h 113"/>
                  <a:gd name="T2" fmla="*/ 0 w 349"/>
                  <a:gd name="T3" fmla="*/ 1 h 113"/>
                  <a:gd name="T4" fmla="*/ 0 w 349"/>
                  <a:gd name="T5" fmla="*/ 1 h 113"/>
                  <a:gd name="T6" fmla="*/ 0 w 349"/>
                  <a:gd name="T7" fmla="*/ 0 h 113"/>
                  <a:gd name="T8" fmla="*/ 0 w 349"/>
                  <a:gd name="T9" fmla="*/ 1 h 113"/>
                  <a:gd name="T10" fmla="*/ 0 60000 65536"/>
                  <a:gd name="T11" fmla="*/ 0 60000 65536"/>
                  <a:gd name="T12" fmla="*/ 0 60000 65536"/>
                  <a:gd name="T13" fmla="*/ 0 60000 65536"/>
                  <a:gd name="T14" fmla="*/ 0 60000 65536"/>
                  <a:gd name="T15" fmla="*/ 0 w 349"/>
                  <a:gd name="T16" fmla="*/ 0 h 113"/>
                  <a:gd name="T17" fmla="*/ 349 w 349"/>
                  <a:gd name="T18" fmla="*/ 113 h 113"/>
                </a:gdLst>
                <a:ahLst/>
                <a:cxnLst>
                  <a:cxn ang="T10">
                    <a:pos x="T0" y="T1"/>
                  </a:cxn>
                  <a:cxn ang="T11">
                    <a:pos x="T2" y="T3"/>
                  </a:cxn>
                  <a:cxn ang="T12">
                    <a:pos x="T4" y="T5"/>
                  </a:cxn>
                  <a:cxn ang="T13">
                    <a:pos x="T6" y="T7"/>
                  </a:cxn>
                  <a:cxn ang="T14">
                    <a:pos x="T8" y="T9"/>
                  </a:cxn>
                </a:cxnLst>
                <a:rect l="T15" t="T16" r="T17" b="T18"/>
                <a:pathLst>
                  <a:path w="349" h="113">
                    <a:moveTo>
                      <a:pt x="349" y="109"/>
                    </a:moveTo>
                    <a:lnTo>
                      <a:pt x="348" y="113"/>
                    </a:lnTo>
                    <a:lnTo>
                      <a:pt x="0" y="1"/>
                    </a:lnTo>
                    <a:lnTo>
                      <a:pt x="2" y="0"/>
                    </a:lnTo>
                    <a:lnTo>
                      <a:pt x="349" y="109"/>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17" name="Freeform 2575"/>
              <p:cNvSpPr>
                <a:spLocks/>
              </p:cNvSpPr>
              <p:nvPr/>
            </p:nvSpPr>
            <p:spPr bwMode="auto">
              <a:xfrm>
                <a:off x="1048" y="1638"/>
                <a:ext cx="174" cy="57"/>
              </a:xfrm>
              <a:custGeom>
                <a:avLst/>
                <a:gdLst>
                  <a:gd name="T0" fmla="*/ 0 w 349"/>
                  <a:gd name="T1" fmla="*/ 1 h 113"/>
                  <a:gd name="T2" fmla="*/ 0 w 349"/>
                  <a:gd name="T3" fmla="*/ 1 h 113"/>
                  <a:gd name="T4" fmla="*/ 0 w 349"/>
                  <a:gd name="T5" fmla="*/ 1 h 113"/>
                  <a:gd name="T6" fmla="*/ 0 w 349"/>
                  <a:gd name="T7" fmla="*/ 0 h 113"/>
                  <a:gd name="T8" fmla="*/ 0 w 349"/>
                  <a:gd name="T9" fmla="*/ 1 h 113"/>
                  <a:gd name="T10" fmla="*/ 0 60000 65536"/>
                  <a:gd name="T11" fmla="*/ 0 60000 65536"/>
                  <a:gd name="T12" fmla="*/ 0 60000 65536"/>
                  <a:gd name="T13" fmla="*/ 0 60000 65536"/>
                  <a:gd name="T14" fmla="*/ 0 60000 65536"/>
                  <a:gd name="T15" fmla="*/ 0 w 349"/>
                  <a:gd name="T16" fmla="*/ 0 h 113"/>
                  <a:gd name="T17" fmla="*/ 349 w 349"/>
                  <a:gd name="T18" fmla="*/ 113 h 113"/>
                </a:gdLst>
                <a:ahLst/>
                <a:cxnLst>
                  <a:cxn ang="T10">
                    <a:pos x="T0" y="T1"/>
                  </a:cxn>
                  <a:cxn ang="T11">
                    <a:pos x="T2" y="T3"/>
                  </a:cxn>
                  <a:cxn ang="T12">
                    <a:pos x="T4" y="T5"/>
                  </a:cxn>
                  <a:cxn ang="T13">
                    <a:pos x="T6" y="T7"/>
                  </a:cxn>
                  <a:cxn ang="T14">
                    <a:pos x="T8" y="T9"/>
                  </a:cxn>
                </a:cxnLst>
                <a:rect l="T15" t="T16" r="T17" b="T18"/>
                <a:pathLst>
                  <a:path w="349" h="113">
                    <a:moveTo>
                      <a:pt x="349" y="112"/>
                    </a:moveTo>
                    <a:lnTo>
                      <a:pt x="347" y="113"/>
                    </a:lnTo>
                    <a:lnTo>
                      <a:pt x="0" y="2"/>
                    </a:lnTo>
                    <a:lnTo>
                      <a:pt x="1" y="0"/>
                    </a:lnTo>
                    <a:lnTo>
                      <a:pt x="349" y="112"/>
                    </a:lnTo>
                    <a:close/>
                  </a:path>
                </a:pathLst>
              </a:custGeom>
              <a:solidFill>
                <a:srgbClr val="C9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18" name="Freeform 2576"/>
              <p:cNvSpPr>
                <a:spLocks/>
              </p:cNvSpPr>
              <p:nvPr/>
            </p:nvSpPr>
            <p:spPr bwMode="auto">
              <a:xfrm>
                <a:off x="1047" y="1639"/>
                <a:ext cx="174" cy="56"/>
              </a:xfrm>
              <a:custGeom>
                <a:avLst/>
                <a:gdLst>
                  <a:gd name="T0" fmla="*/ 0 w 349"/>
                  <a:gd name="T1" fmla="*/ 0 h 113"/>
                  <a:gd name="T2" fmla="*/ 0 w 349"/>
                  <a:gd name="T3" fmla="*/ 0 h 113"/>
                  <a:gd name="T4" fmla="*/ 0 w 349"/>
                  <a:gd name="T5" fmla="*/ 0 h 113"/>
                  <a:gd name="T6" fmla="*/ 0 w 349"/>
                  <a:gd name="T7" fmla="*/ 0 h 113"/>
                  <a:gd name="T8" fmla="*/ 0 w 349"/>
                  <a:gd name="T9" fmla="*/ 0 h 113"/>
                  <a:gd name="T10" fmla="*/ 0 60000 65536"/>
                  <a:gd name="T11" fmla="*/ 0 60000 65536"/>
                  <a:gd name="T12" fmla="*/ 0 60000 65536"/>
                  <a:gd name="T13" fmla="*/ 0 60000 65536"/>
                  <a:gd name="T14" fmla="*/ 0 60000 65536"/>
                  <a:gd name="T15" fmla="*/ 0 w 349"/>
                  <a:gd name="T16" fmla="*/ 0 h 113"/>
                  <a:gd name="T17" fmla="*/ 349 w 349"/>
                  <a:gd name="T18" fmla="*/ 113 h 113"/>
                </a:gdLst>
                <a:ahLst/>
                <a:cxnLst>
                  <a:cxn ang="T10">
                    <a:pos x="T0" y="T1"/>
                  </a:cxn>
                  <a:cxn ang="T11">
                    <a:pos x="T2" y="T3"/>
                  </a:cxn>
                  <a:cxn ang="T12">
                    <a:pos x="T4" y="T5"/>
                  </a:cxn>
                  <a:cxn ang="T13">
                    <a:pos x="T6" y="T7"/>
                  </a:cxn>
                  <a:cxn ang="T14">
                    <a:pos x="T8" y="T9"/>
                  </a:cxn>
                </a:cxnLst>
                <a:rect l="T15" t="T16" r="T17" b="T18"/>
                <a:pathLst>
                  <a:path w="349" h="113">
                    <a:moveTo>
                      <a:pt x="349" y="111"/>
                    </a:moveTo>
                    <a:lnTo>
                      <a:pt x="347" y="113"/>
                    </a:lnTo>
                    <a:lnTo>
                      <a:pt x="0" y="2"/>
                    </a:lnTo>
                    <a:lnTo>
                      <a:pt x="2" y="0"/>
                    </a:lnTo>
                    <a:lnTo>
                      <a:pt x="349" y="111"/>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19" name="Freeform 2577"/>
              <p:cNvSpPr>
                <a:spLocks/>
              </p:cNvSpPr>
              <p:nvPr/>
            </p:nvSpPr>
            <p:spPr bwMode="auto">
              <a:xfrm>
                <a:off x="1044" y="1640"/>
                <a:ext cx="177" cy="60"/>
              </a:xfrm>
              <a:custGeom>
                <a:avLst/>
                <a:gdLst>
                  <a:gd name="T0" fmla="*/ 1 w 354"/>
                  <a:gd name="T1" fmla="*/ 1 h 119"/>
                  <a:gd name="T2" fmla="*/ 1 w 354"/>
                  <a:gd name="T3" fmla="*/ 1 h 119"/>
                  <a:gd name="T4" fmla="*/ 0 w 354"/>
                  <a:gd name="T5" fmla="*/ 1 h 119"/>
                  <a:gd name="T6" fmla="*/ 1 w 354"/>
                  <a:gd name="T7" fmla="*/ 0 h 119"/>
                  <a:gd name="T8" fmla="*/ 1 w 354"/>
                  <a:gd name="T9" fmla="*/ 1 h 119"/>
                  <a:gd name="T10" fmla="*/ 0 60000 65536"/>
                  <a:gd name="T11" fmla="*/ 0 60000 65536"/>
                  <a:gd name="T12" fmla="*/ 0 60000 65536"/>
                  <a:gd name="T13" fmla="*/ 0 60000 65536"/>
                  <a:gd name="T14" fmla="*/ 0 60000 65536"/>
                  <a:gd name="T15" fmla="*/ 0 w 354"/>
                  <a:gd name="T16" fmla="*/ 0 h 119"/>
                  <a:gd name="T17" fmla="*/ 354 w 354"/>
                  <a:gd name="T18" fmla="*/ 119 h 119"/>
                </a:gdLst>
                <a:ahLst/>
                <a:cxnLst>
                  <a:cxn ang="T10">
                    <a:pos x="T0" y="T1"/>
                  </a:cxn>
                  <a:cxn ang="T11">
                    <a:pos x="T2" y="T3"/>
                  </a:cxn>
                  <a:cxn ang="T12">
                    <a:pos x="T4" y="T5"/>
                  </a:cxn>
                  <a:cxn ang="T13">
                    <a:pos x="T6" y="T7"/>
                  </a:cxn>
                  <a:cxn ang="T14">
                    <a:pos x="T8" y="T9"/>
                  </a:cxn>
                </a:cxnLst>
                <a:rect l="T15" t="T16" r="T17" b="T18"/>
                <a:pathLst>
                  <a:path w="354" h="119">
                    <a:moveTo>
                      <a:pt x="354" y="111"/>
                    </a:moveTo>
                    <a:lnTo>
                      <a:pt x="348" y="119"/>
                    </a:lnTo>
                    <a:lnTo>
                      <a:pt x="0" y="9"/>
                    </a:lnTo>
                    <a:lnTo>
                      <a:pt x="7" y="0"/>
                    </a:lnTo>
                    <a:lnTo>
                      <a:pt x="354" y="111"/>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20" name="Freeform 2578"/>
              <p:cNvSpPr>
                <a:spLocks/>
              </p:cNvSpPr>
              <p:nvPr/>
            </p:nvSpPr>
            <p:spPr bwMode="auto">
              <a:xfrm>
                <a:off x="1046" y="1640"/>
                <a:ext cx="175" cy="56"/>
              </a:xfrm>
              <a:custGeom>
                <a:avLst/>
                <a:gdLst>
                  <a:gd name="T0" fmla="*/ 1 w 349"/>
                  <a:gd name="T1" fmla="*/ 1 h 112"/>
                  <a:gd name="T2" fmla="*/ 1 w 349"/>
                  <a:gd name="T3" fmla="*/ 1 h 112"/>
                  <a:gd name="T4" fmla="*/ 0 w 349"/>
                  <a:gd name="T5" fmla="*/ 1 h 112"/>
                  <a:gd name="T6" fmla="*/ 1 w 349"/>
                  <a:gd name="T7" fmla="*/ 0 h 112"/>
                  <a:gd name="T8" fmla="*/ 1 w 349"/>
                  <a:gd name="T9" fmla="*/ 1 h 112"/>
                  <a:gd name="T10" fmla="*/ 0 60000 65536"/>
                  <a:gd name="T11" fmla="*/ 0 60000 65536"/>
                  <a:gd name="T12" fmla="*/ 0 60000 65536"/>
                  <a:gd name="T13" fmla="*/ 0 60000 65536"/>
                  <a:gd name="T14" fmla="*/ 0 60000 65536"/>
                  <a:gd name="T15" fmla="*/ 0 w 349"/>
                  <a:gd name="T16" fmla="*/ 0 h 112"/>
                  <a:gd name="T17" fmla="*/ 349 w 349"/>
                  <a:gd name="T18" fmla="*/ 112 h 112"/>
                </a:gdLst>
                <a:ahLst/>
                <a:cxnLst>
                  <a:cxn ang="T10">
                    <a:pos x="T0" y="T1"/>
                  </a:cxn>
                  <a:cxn ang="T11">
                    <a:pos x="T2" y="T3"/>
                  </a:cxn>
                  <a:cxn ang="T12">
                    <a:pos x="T4" y="T5"/>
                  </a:cxn>
                  <a:cxn ang="T13">
                    <a:pos x="T6" y="T7"/>
                  </a:cxn>
                  <a:cxn ang="T14">
                    <a:pos x="T8" y="T9"/>
                  </a:cxn>
                </a:cxnLst>
                <a:rect l="T15" t="T16" r="T17" b="T18"/>
                <a:pathLst>
                  <a:path w="349" h="112">
                    <a:moveTo>
                      <a:pt x="349" y="111"/>
                    </a:moveTo>
                    <a:lnTo>
                      <a:pt x="348" y="112"/>
                    </a:lnTo>
                    <a:lnTo>
                      <a:pt x="0" y="3"/>
                    </a:lnTo>
                    <a:lnTo>
                      <a:pt x="2" y="0"/>
                    </a:lnTo>
                    <a:lnTo>
                      <a:pt x="349" y="111"/>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21" name="Freeform 2579"/>
              <p:cNvSpPr>
                <a:spLocks/>
              </p:cNvSpPr>
              <p:nvPr/>
            </p:nvSpPr>
            <p:spPr bwMode="auto">
              <a:xfrm>
                <a:off x="1045" y="1641"/>
                <a:ext cx="175" cy="57"/>
              </a:xfrm>
              <a:custGeom>
                <a:avLst/>
                <a:gdLst>
                  <a:gd name="T0" fmla="*/ 1 w 349"/>
                  <a:gd name="T1" fmla="*/ 1 h 113"/>
                  <a:gd name="T2" fmla="*/ 1 w 349"/>
                  <a:gd name="T3" fmla="*/ 1 h 113"/>
                  <a:gd name="T4" fmla="*/ 0 w 349"/>
                  <a:gd name="T5" fmla="*/ 1 h 113"/>
                  <a:gd name="T6" fmla="*/ 1 w 349"/>
                  <a:gd name="T7" fmla="*/ 0 h 113"/>
                  <a:gd name="T8" fmla="*/ 1 w 349"/>
                  <a:gd name="T9" fmla="*/ 1 h 113"/>
                  <a:gd name="T10" fmla="*/ 0 60000 65536"/>
                  <a:gd name="T11" fmla="*/ 0 60000 65536"/>
                  <a:gd name="T12" fmla="*/ 0 60000 65536"/>
                  <a:gd name="T13" fmla="*/ 0 60000 65536"/>
                  <a:gd name="T14" fmla="*/ 0 60000 65536"/>
                  <a:gd name="T15" fmla="*/ 0 w 349"/>
                  <a:gd name="T16" fmla="*/ 0 h 113"/>
                  <a:gd name="T17" fmla="*/ 349 w 349"/>
                  <a:gd name="T18" fmla="*/ 113 h 113"/>
                </a:gdLst>
                <a:ahLst/>
                <a:cxnLst>
                  <a:cxn ang="T10">
                    <a:pos x="T0" y="T1"/>
                  </a:cxn>
                  <a:cxn ang="T11">
                    <a:pos x="T2" y="T3"/>
                  </a:cxn>
                  <a:cxn ang="T12">
                    <a:pos x="T4" y="T5"/>
                  </a:cxn>
                  <a:cxn ang="T13">
                    <a:pos x="T6" y="T7"/>
                  </a:cxn>
                  <a:cxn ang="T14">
                    <a:pos x="T8" y="T9"/>
                  </a:cxn>
                </a:cxnLst>
                <a:rect l="T15" t="T16" r="T17" b="T18"/>
                <a:pathLst>
                  <a:path w="349" h="113">
                    <a:moveTo>
                      <a:pt x="349" y="109"/>
                    </a:moveTo>
                    <a:lnTo>
                      <a:pt x="347" y="113"/>
                    </a:lnTo>
                    <a:lnTo>
                      <a:pt x="0" y="1"/>
                    </a:lnTo>
                    <a:lnTo>
                      <a:pt x="1" y="0"/>
                    </a:lnTo>
                    <a:lnTo>
                      <a:pt x="349" y="109"/>
                    </a:lnTo>
                    <a:close/>
                  </a:path>
                </a:pathLst>
              </a:custGeom>
              <a:solidFill>
                <a:srgbClr val="D4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22" name="Freeform 2580"/>
              <p:cNvSpPr>
                <a:spLocks/>
              </p:cNvSpPr>
              <p:nvPr/>
            </p:nvSpPr>
            <p:spPr bwMode="auto">
              <a:xfrm>
                <a:off x="1044" y="1642"/>
                <a:ext cx="175" cy="57"/>
              </a:xfrm>
              <a:custGeom>
                <a:avLst/>
                <a:gdLst>
                  <a:gd name="T0" fmla="*/ 1 w 349"/>
                  <a:gd name="T1" fmla="*/ 1 h 113"/>
                  <a:gd name="T2" fmla="*/ 1 w 349"/>
                  <a:gd name="T3" fmla="*/ 1 h 113"/>
                  <a:gd name="T4" fmla="*/ 0 w 349"/>
                  <a:gd name="T5" fmla="*/ 1 h 113"/>
                  <a:gd name="T6" fmla="*/ 1 w 349"/>
                  <a:gd name="T7" fmla="*/ 0 h 113"/>
                  <a:gd name="T8" fmla="*/ 1 w 349"/>
                  <a:gd name="T9" fmla="*/ 1 h 113"/>
                  <a:gd name="T10" fmla="*/ 0 60000 65536"/>
                  <a:gd name="T11" fmla="*/ 0 60000 65536"/>
                  <a:gd name="T12" fmla="*/ 0 60000 65536"/>
                  <a:gd name="T13" fmla="*/ 0 60000 65536"/>
                  <a:gd name="T14" fmla="*/ 0 60000 65536"/>
                  <a:gd name="T15" fmla="*/ 0 w 349"/>
                  <a:gd name="T16" fmla="*/ 0 h 113"/>
                  <a:gd name="T17" fmla="*/ 349 w 349"/>
                  <a:gd name="T18" fmla="*/ 113 h 113"/>
                </a:gdLst>
                <a:ahLst/>
                <a:cxnLst>
                  <a:cxn ang="T10">
                    <a:pos x="T0" y="T1"/>
                  </a:cxn>
                  <a:cxn ang="T11">
                    <a:pos x="T2" y="T3"/>
                  </a:cxn>
                  <a:cxn ang="T12">
                    <a:pos x="T4" y="T5"/>
                  </a:cxn>
                  <a:cxn ang="T13">
                    <a:pos x="T6" y="T7"/>
                  </a:cxn>
                  <a:cxn ang="T14">
                    <a:pos x="T8" y="T9"/>
                  </a:cxn>
                </a:cxnLst>
                <a:rect l="T15" t="T16" r="T17" b="T18"/>
                <a:pathLst>
                  <a:path w="349" h="113">
                    <a:moveTo>
                      <a:pt x="349" y="112"/>
                    </a:moveTo>
                    <a:lnTo>
                      <a:pt x="347" y="113"/>
                    </a:lnTo>
                    <a:lnTo>
                      <a:pt x="0" y="2"/>
                    </a:lnTo>
                    <a:lnTo>
                      <a:pt x="2" y="0"/>
                    </a:lnTo>
                    <a:lnTo>
                      <a:pt x="349" y="112"/>
                    </a:lnTo>
                    <a:close/>
                  </a:path>
                </a:pathLst>
              </a:custGeom>
              <a:solidFill>
                <a:srgbClr val="D7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23" name="Freeform 2581"/>
              <p:cNvSpPr>
                <a:spLocks/>
              </p:cNvSpPr>
              <p:nvPr/>
            </p:nvSpPr>
            <p:spPr bwMode="auto">
              <a:xfrm>
                <a:off x="1044" y="1643"/>
                <a:ext cx="174" cy="57"/>
              </a:xfrm>
              <a:custGeom>
                <a:avLst/>
                <a:gdLst>
                  <a:gd name="T0" fmla="*/ 0 w 349"/>
                  <a:gd name="T1" fmla="*/ 1 h 113"/>
                  <a:gd name="T2" fmla="*/ 0 w 349"/>
                  <a:gd name="T3" fmla="*/ 1 h 113"/>
                  <a:gd name="T4" fmla="*/ 0 w 349"/>
                  <a:gd name="T5" fmla="*/ 1 h 113"/>
                  <a:gd name="T6" fmla="*/ 0 w 349"/>
                  <a:gd name="T7" fmla="*/ 0 h 113"/>
                  <a:gd name="T8" fmla="*/ 0 w 349"/>
                  <a:gd name="T9" fmla="*/ 1 h 113"/>
                  <a:gd name="T10" fmla="*/ 0 60000 65536"/>
                  <a:gd name="T11" fmla="*/ 0 60000 65536"/>
                  <a:gd name="T12" fmla="*/ 0 60000 65536"/>
                  <a:gd name="T13" fmla="*/ 0 60000 65536"/>
                  <a:gd name="T14" fmla="*/ 0 60000 65536"/>
                  <a:gd name="T15" fmla="*/ 0 w 349"/>
                  <a:gd name="T16" fmla="*/ 0 h 113"/>
                  <a:gd name="T17" fmla="*/ 349 w 349"/>
                  <a:gd name="T18" fmla="*/ 113 h 113"/>
                </a:gdLst>
                <a:ahLst/>
                <a:cxnLst>
                  <a:cxn ang="T10">
                    <a:pos x="T0" y="T1"/>
                  </a:cxn>
                  <a:cxn ang="T11">
                    <a:pos x="T2" y="T3"/>
                  </a:cxn>
                  <a:cxn ang="T12">
                    <a:pos x="T4" y="T5"/>
                  </a:cxn>
                  <a:cxn ang="T13">
                    <a:pos x="T6" y="T7"/>
                  </a:cxn>
                  <a:cxn ang="T14">
                    <a:pos x="T8" y="T9"/>
                  </a:cxn>
                </a:cxnLst>
                <a:rect l="T15" t="T16" r="T17" b="T18"/>
                <a:pathLst>
                  <a:path w="349" h="113">
                    <a:moveTo>
                      <a:pt x="349" y="111"/>
                    </a:moveTo>
                    <a:lnTo>
                      <a:pt x="348" y="113"/>
                    </a:lnTo>
                    <a:lnTo>
                      <a:pt x="0" y="3"/>
                    </a:lnTo>
                    <a:lnTo>
                      <a:pt x="2" y="0"/>
                    </a:lnTo>
                    <a:lnTo>
                      <a:pt x="349" y="111"/>
                    </a:lnTo>
                    <a:close/>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24" name="Freeform 2582"/>
              <p:cNvSpPr>
                <a:spLocks/>
              </p:cNvSpPr>
              <p:nvPr/>
            </p:nvSpPr>
            <p:spPr bwMode="auto">
              <a:xfrm>
                <a:off x="1041" y="1645"/>
                <a:ext cx="176" cy="60"/>
              </a:xfrm>
              <a:custGeom>
                <a:avLst/>
                <a:gdLst>
                  <a:gd name="T0" fmla="*/ 0 w 353"/>
                  <a:gd name="T1" fmla="*/ 0 h 122"/>
                  <a:gd name="T2" fmla="*/ 0 w 353"/>
                  <a:gd name="T3" fmla="*/ 0 h 122"/>
                  <a:gd name="T4" fmla="*/ 0 w 353"/>
                  <a:gd name="T5" fmla="*/ 0 h 122"/>
                  <a:gd name="T6" fmla="*/ 0 w 353"/>
                  <a:gd name="T7" fmla="*/ 0 h 122"/>
                  <a:gd name="T8" fmla="*/ 0 w 353"/>
                  <a:gd name="T9" fmla="*/ 0 h 122"/>
                  <a:gd name="T10" fmla="*/ 0 60000 65536"/>
                  <a:gd name="T11" fmla="*/ 0 60000 65536"/>
                  <a:gd name="T12" fmla="*/ 0 60000 65536"/>
                  <a:gd name="T13" fmla="*/ 0 60000 65536"/>
                  <a:gd name="T14" fmla="*/ 0 60000 65536"/>
                  <a:gd name="T15" fmla="*/ 0 w 353"/>
                  <a:gd name="T16" fmla="*/ 0 h 122"/>
                  <a:gd name="T17" fmla="*/ 353 w 353"/>
                  <a:gd name="T18" fmla="*/ 122 h 122"/>
                </a:gdLst>
                <a:ahLst/>
                <a:cxnLst>
                  <a:cxn ang="T10">
                    <a:pos x="T0" y="T1"/>
                  </a:cxn>
                  <a:cxn ang="T11">
                    <a:pos x="T2" y="T3"/>
                  </a:cxn>
                  <a:cxn ang="T12">
                    <a:pos x="T4" y="T5"/>
                  </a:cxn>
                  <a:cxn ang="T13">
                    <a:pos x="T6" y="T7"/>
                  </a:cxn>
                  <a:cxn ang="T14">
                    <a:pos x="T8" y="T9"/>
                  </a:cxn>
                </a:cxnLst>
                <a:rect l="T15" t="T16" r="T17" b="T18"/>
                <a:pathLst>
                  <a:path w="353" h="122">
                    <a:moveTo>
                      <a:pt x="353" y="110"/>
                    </a:moveTo>
                    <a:lnTo>
                      <a:pt x="348" y="122"/>
                    </a:lnTo>
                    <a:lnTo>
                      <a:pt x="0" y="10"/>
                    </a:lnTo>
                    <a:lnTo>
                      <a:pt x="5" y="0"/>
                    </a:lnTo>
                    <a:lnTo>
                      <a:pt x="353" y="110"/>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25" name="Freeform 2583"/>
              <p:cNvSpPr>
                <a:spLocks/>
              </p:cNvSpPr>
              <p:nvPr/>
            </p:nvSpPr>
            <p:spPr bwMode="auto">
              <a:xfrm>
                <a:off x="1044" y="1645"/>
                <a:ext cx="173" cy="56"/>
              </a:xfrm>
              <a:custGeom>
                <a:avLst/>
                <a:gdLst>
                  <a:gd name="T0" fmla="*/ 0 w 348"/>
                  <a:gd name="T1" fmla="*/ 0 h 113"/>
                  <a:gd name="T2" fmla="*/ 0 w 348"/>
                  <a:gd name="T3" fmla="*/ 0 h 113"/>
                  <a:gd name="T4" fmla="*/ 0 w 348"/>
                  <a:gd name="T5" fmla="*/ 0 h 113"/>
                  <a:gd name="T6" fmla="*/ 0 w 348"/>
                  <a:gd name="T7" fmla="*/ 0 h 113"/>
                  <a:gd name="T8" fmla="*/ 0 w 348"/>
                  <a:gd name="T9" fmla="*/ 0 h 113"/>
                  <a:gd name="T10" fmla="*/ 0 60000 65536"/>
                  <a:gd name="T11" fmla="*/ 0 60000 65536"/>
                  <a:gd name="T12" fmla="*/ 0 60000 65536"/>
                  <a:gd name="T13" fmla="*/ 0 60000 65536"/>
                  <a:gd name="T14" fmla="*/ 0 60000 65536"/>
                  <a:gd name="T15" fmla="*/ 0 w 348"/>
                  <a:gd name="T16" fmla="*/ 0 h 113"/>
                  <a:gd name="T17" fmla="*/ 348 w 348"/>
                  <a:gd name="T18" fmla="*/ 113 h 113"/>
                </a:gdLst>
                <a:ahLst/>
                <a:cxnLst>
                  <a:cxn ang="T10">
                    <a:pos x="T0" y="T1"/>
                  </a:cxn>
                  <a:cxn ang="T11">
                    <a:pos x="T2" y="T3"/>
                  </a:cxn>
                  <a:cxn ang="T12">
                    <a:pos x="T4" y="T5"/>
                  </a:cxn>
                  <a:cxn ang="T13">
                    <a:pos x="T6" y="T7"/>
                  </a:cxn>
                  <a:cxn ang="T14">
                    <a:pos x="T8" y="T9"/>
                  </a:cxn>
                </a:cxnLst>
                <a:rect l="T15" t="T16" r="T17" b="T18"/>
                <a:pathLst>
                  <a:path w="348" h="113">
                    <a:moveTo>
                      <a:pt x="348" y="110"/>
                    </a:moveTo>
                    <a:lnTo>
                      <a:pt x="346" y="113"/>
                    </a:lnTo>
                    <a:lnTo>
                      <a:pt x="0" y="2"/>
                    </a:lnTo>
                    <a:lnTo>
                      <a:pt x="0" y="0"/>
                    </a:lnTo>
                    <a:lnTo>
                      <a:pt x="348" y="110"/>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26" name="Freeform 2584"/>
              <p:cNvSpPr>
                <a:spLocks/>
              </p:cNvSpPr>
              <p:nvPr/>
            </p:nvSpPr>
            <p:spPr bwMode="auto">
              <a:xfrm>
                <a:off x="1043" y="1646"/>
                <a:ext cx="173" cy="57"/>
              </a:xfrm>
              <a:custGeom>
                <a:avLst/>
                <a:gdLst>
                  <a:gd name="T0" fmla="*/ 0 w 347"/>
                  <a:gd name="T1" fmla="*/ 0 h 115"/>
                  <a:gd name="T2" fmla="*/ 0 w 347"/>
                  <a:gd name="T3" fmla="*/ 0 h 115"/>
                  <a:gd name="T4" fmla="*/ 0 w 347"/>
                  <a:gd name="T5" fmla="*/ 0 h 115"/>
                  <a:gd name="T6" fmla="*/ 0 w 347"/>
                  <a:gd name="T7" fmla="*/ 0 h 115"/>
                  <a:gd name="T8" fmla="*/ 0 w 347"/>
                  <a:gd name="T9" fmla="*/ 0 h 115"/>
                  <a:gd name="T10" fmla="*/ 0 60000 65536"/>
                  <a:gd name="T11" fmla="*/ 0 60000 65536"/>
                  <a:gd name="T12" fmla="*/ 0 60000 65536"/>
                  <a:gd name="T13" fmla="*/ 0 60000 65536"/>
                  <a:gd name="T14" fmla="*/ 0 60000 65536"/>
                  <a:gd name="T15" fmla="*/ 0 w 347"/>
                  <a:gd name="T16" fmla="*/ 0 h 115"/>
                  <a:gd name="T17" fmla="*/ 347 w 347"/>
                  <a:gd name="T18" fmla="*/ 115 h 115"/>
                </a:gdLst>
                <a:ahLst/>
                <a:cxnLst>
                  <a:cxn ang="T10">
                    <a:pos x="T0" y="T1"/>
                  </a:cxn>
                  <a:cxn ang="T11">
                    <a:pos x="T2" y="T3"/>
                  </a:cxn>
                  <a:cxn ang="T12">
                    <a:pos x="T4" y="T5"/>
                  </a:cxn>
                  <a:cxn ang="T13">
                    <a:pos x="T6" y="T7"/>
                  </a:cxn>
                  <a:cxn ang="T14">
                    <a:pos x="T8" y="T9"/>
                  </a:cxn>
                </a:cxnLst>
                <a:rect l="T15" t="T16" r="T17" b="T18"/>
                <a:pathLst>
                  <a:path w="347" h="115">
                    <a:moveTo>
                      <a:pt x="347" y="111"/>
                    </a:moveTo>
                    <a:lnTo>
                      <a:pt x="347" y="115"/>
                    </a:lnTo>
                    <a:lnTo>
                      <a:pt x="0" y="3"/>
                    </a:lnTo>
                    <a:lnTo>
                      <a:pt x="1" y="0"/>
                    </a:lnTo>
                    <a:lnTo>
                      <a:pt x="347" y="111"/>
                    </a:lnTo>
                    <a:close/>
                  </a:path>
                </a:pathLst>
              </a:custGeom>
              <a:solidFill>
                <a:srgbClr val="E0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27" name="Freeform 2585"/>
              <p:cNvSpPr>
                <a:spLocks/>
              </p:cNvSpPr>
              <p:nvPr/>
            </p:nvSpPr>
            <p:spPr bwMode="auto">
              <a:xfrm>
                <a:off x="1042" y="1647"/>
                <a:ext cx="174" cy="57"/>
              </a:xfrm>
              <a:custGeom>
                <a:avLst/>
                <a:gdLst>
                  <a:gd name="T0" fmla="*/ 0 w 349"/>
                  <a:gd name="T1" fmla="*/ 1 h 113"/>
                  <a:gd name="T2" fmla="*/ 0 w 349"/>
                  <a:gd name="T3" fmla="*/ 1 h 113"/>
                  <a:gd name="T4" fmla="*/ 0 w 349"/>
                  <a:gd name="T5" fmla="*/ 1 h 113"/>
                  <a:gd name="T6" fmla="*/ 0 w 349"/>
                  <a:gd name="T7" fmla="*/ 0 h 113"/>
                  <a:gd name="T8" fmla="*/ 0 w 349"/>
                  <a:gd name="T9" fmla="*/ 1 h 113"/>
                  <a:gd name="T10" fmla="*/ 0 60000 65536"/>
                  <a:gd name="T11" fmla="*/ 0 60000 65536"/>
                  <a:gd name="T12" fmla="*/ 0 60000 65536"/>
                  <a:gd name="T13" fmla="*/ 0 60000 65536"/>
                  <a:gd name="T14" fmla="*/ 0 60000 65536"/>
                  <a:gd name="T15" fmla="*/ 0 w 349"/>
                  <a:gd name="T16" fmla="*/ 0 h 113"/>
                  <a:gd name="T17" fmla="*/ 349 w 349"/>
                  <a:gd name="T18" fmla="*/ 113 h 113"/>
                </a:gdLst>
                <a:ahLst/>
                <a:cxnLst>
                  <a:cxn ang="T10">
                    <a:pos x="T0" y="T1"/>
                  </a:cxn>
                  <a:cxn ang="T11">
                    <a:pos x="T2" y="T3"/>
                  </a:cxn>
                  <a:cxn ang="T12">
                    <a:pos x="T4" y="T5"/>
                  </a:cxn>
                  <a:cxn ang="T13">
                    <a:pos x="T6" y="T7"/>
                  </a:cxn>
                  <a:cxn ang="T14">
                    <a:pos x="T8" y="T9"/>
                  </a:cxn>
                </a:cxnLst>
                <a:rect l="T15" t="T16" r="T17" b="T18"/>
                <a:pathLst>
                  <a:path w="349" h="113">
                    <a:moveTo>
                      <a:pt x="349" y="112"/>
                    </a:moveTo>
                    <a:lnTo>
                      <a:pt x="347" y="113"/>
                    </a:lnTo>
                    <a:lnTo>
                      <a:pt x="0" y="2"/>
                    </a:lnTo>
                    <a:lnTo>
                      <a:pt x="2" y="0"/>
                    </a:lnTo>
                    <a:lnTo>
                      <a:pt x="349" y="112"/>
                    </a:lnTo>
                    <a:close/>
                  </a:path>
                </a:pathLst>
              </a:custGeom>
              <a:solidFill>
                <a:srgbClr val="E2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28" name="Freeform 2586"/>
              <p:cNvSpPr>
                <a:spLocks/>
              </p:cNvSpPr>
              <p:nvPr/>
            </p:nvSpPr>
            <p:spPr bwMode="auto">
              <a:xfrm>
                <a:off x="1041" y="1648"/>
                <a:ext cx="175" cy="57"/>
              </a:xfrm>
              <a:custGeom>
                <a:avLst/>
                <a:gdLst>
                  <a:gd name="T0" fmla="*/ 1 w 349"/>
                  <a:gd name="T1" fmla="*/ 0 h 115"/>
                  <a:gd name="T2" fmla="*/ 1 w 349"/>
                  <a:gd name="T3" fmla="*/ 0 h 115"/>
                  <a:gd name="T4" fmla="*/ 0 w 349"/>
                  <a:gd name="T5" fmla="*/ 0 h 115"/>
                  <a:gd name="T6" fmla="*/ 1 w 349"/>
                  <a:gd name="T7" fmla="*/ 0 h 115"/>
                  <a:gd name="T8" fmla="*/ 1 w 349"/>
                  <a:gd name="T9" fmla="*/ 0 h 115"/>
                  <a:gd name="T10" fmla="*/ 0 60000 65536"/>
                  <a:gd name="T11" fmla="*/ 0 60000 65536"/>
                  <a:gd name="T12" fmla="*/ 0 60000 65536"/>
                  <a:gd name="T13" fmla="*/ 0 60000 65536"/>
                  <a:gd name="T14" fmla="*/ 0 60000 65536"/>
                  <a:gd name="T15" fmla="*/ 0 w 349"/>
                  <a:gd name="T16" fmla="*/ 0 h 115"/>
                  <a:gd name="T17" fmla="*/ 349 w 349"/>
                  <a:gd name="T18" fmla="*/ 115 h 115"/>
                </a:gdLst>
                <a:ahLst/>
                <a:cxnLst>
                  <a:cxn ang="T10">
                    <a:pos x="T0" y="T1"/>
                  </a:cxn>
                  <a:cxn ang="T11">
                    <a:pos x="T2" y="T3"/>
                  </a:cxn>
                  <a:cxn ang="T12">
                    <a:pos x="T4" y="T5"/>
                  </a:cxn>
                  <a:cxn ang="T13">
                    <a:pos x="T6" y="T7"/>
                  </a:cxn>
                  <a:cxn ang="T14">
                    <a:pos x="T8" y="T9"/>
                  </a:cxn>
                </a:cxnLst>
                <a:rect l="T15" t="T16" r="T17" b="T18"/>
                <a:pathLst>
                  <a:path w="349" h="115">
                    <a:moveTo>
                      <a:pt x="349" y="111"/>
                    </a:moveTo>
                    <a:lnTo>
                      <a:pt x="348" y="115"/>
                    </a:lnTo>
                    <a:lnTo>
                      <a:pt x="0" y="3"/>
                    </a:lnTo>
                    <a:lnTo>
                      <a:pt x="2" y="0"/>
                    </a:lnTo>
                    <a:lnTo>
                      <a:pt x="349" y="111"/>
                    </a:lnTo>
                    <a:close/>
                  </a:path>
                </a:pathLst>
              </a:custGeom>
              <a:solidFill>
                <a:srgbClr val="E4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29" name="Freeform 2587"/>
              <p:cNvSpPr>
                <a:spLocks/>
              </p:cNvSpPr>
              <p:nvPr/>
            </p:nvSpPr>
            <p:spPr bwMode="auto">
              <a:xfrm>
                <a:off x="1039" y="1650"/>
                <a:ext cx="176" cy="61"/>
              </a:xfrm>
              <a:custGeom>
                <a:avLst/>
                <a:gdLst>
                  <a:gd name="T0" fmla="*/ 1 w 351"/>
                  <a:gd name="T1" fmla="*/ 0 h 123"/>
                  <a:gd name="T2" fmla="*/ 1 w 351"/>
                  <a:gd name="T3" fmla="*/ 0 h 123"/>
                  <a:gd name="T4" fmla="*/ 0 w 351"/>
                  <a:gd name="T5" fmla="*/ 0 h 123"/>
                  <a:gd name="T6" fmla="*/ 1 w 351"/>
                  <a:gd name="T7" fmla="*/ 0 h 123"/>
                  <a:gd name="T8" fmla="*/ 1 w 351"/>
                  <a:gd name="T9" fmla="*/ 0 h 123"/>
                  <a:gd name="T10" fmla="*/ 0 60000 65536"/>
                  <a:gd name="T11" fmla="*/ 0 60000 65536"/>
                  <a:gd name="T12" fmla="*/ 0 60000 65536"/>
                  <a:gd name="T13" fmla="*/ 0 60000 65536"/>
                  <a:gd name="T14" fmla="*/ 0 60000 65536"/>
                  <a:gd name="T15" fmla="*/ 0 w 351"/>
                  <a:gd name="T16" fmla="*/ 0 h 123"/>
                  <a:gd name="T17" fmla="*/ 351 w 351"/>
                  <a:gd name="T18" fmla="*/ 123 h 123"/>
                </a:gdLst>
                <a:ahLst/>
                <a:cxnLst>
                  <a:cxn ang="T10">
                    <a:pos x="T0" y="T1"/>
                  </a:cxn>
                  <a:cxn ang="T11">
                    <a:pos x="T2" y="T3"/>
                  </a:cxn>
                  <a:cxn ang="T12">
                    <a:pos x="T4" y="T5"/>
                  </a:cxn>
                  <a:cxn ang="T13">
                    <a:pos x="T6" y="T7"/>
                  </a:cxn>
                  <a:cxn ang="T14">
                    <a:pos x="T8" y="T9"/>
                  </a:cxn>
                </a:cxnLst>
                <a:rect l="T15" t="T16" r="T17" b="T18"/>
                <a:pathLst>
                  <a:path w="351" h="123">
                    <a:moveTo>
                      <a:pt x="351" y="112"/>
                    </a:moveTo>
                    <a:lnTo>
                      <a:pt x="346" y="123"/>
                    </a:lnTo>
                    <a:lnTo>
                      <a:pt x="0" y="10"/>
                    </a:lnTo>
                    <a:lnTo>
                      <a:pt x="3" y="0"/>
                    </a:lnTo>
                    <a:lnTo>
                      <a:pt x="351" y="112"/>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30" name="Freeform 2588"/>
              <p:cNvSpPr>
                <a:spLocks/>
              </p:cNvSpPr>
              <p:nvPr/>
            </p:nvSpPr>
            <p:spPr bwMode="auto">
              <a:xfrm>
                <a:off x="1041" y="1650"/>
                <a:ext cx="174" cy="56"/>
              </a:xfrm>
              <a:custGeom>
                <a:avLst/>
                <a:gdLst>
                  <a:gd name="T0" fmla="*/ 1 w 348"/>
                  <a:gd name="T1" fmla="*/ 0 h 113"/>
                  <a:gd name="T2" fmla="*/ 1 w 348"/>
                  <a:gd name="T3" fmla="*/ 0 h 113"/>
                  <a:gd name="T4" fmla="*/ 0 w 348"/>
                  <a:gd name="T5" fmla="*/ 0 h 113"/>
                  <a:gd name="T6" fmla="*/ 0 w 348"/>
                  <a:gd name="T7" fmla="*/ 0 h 113"/>
                  <a:gd name="T8" fmla="*/ 1 w 348"/>
                  <a:gd name="T9" fmla="*/ 0 h 113"/>
                  <a:gd name="T10" fmla="*/ 0 60000 65536"/>
                  <a:gd name="T11" fmla="*/ 0 60000 65536"/>
                  <a:gd name="T12" fmla="*/ 0 60000 65536"/>
                  <a:gd name="T13" fmla="*/ 0 60000 65536"/>
                  <a:gd name="T14" fmla="*/ 0 60000 65536"/>
                  <a:gd name="T15" fmla="*/ 0 w 348"/>
                  <a:gd name="T16" fmla="*/ 0 h 113"/>
                  <a:gd name="T17" fmla="*/ 348 w 348"/>
                  <a:gd name="T18" fmla="*/ 113 h 113"/>
                </a:gdLst>
                <a:ahLst/>
                <a:cxnLst>
                  <a:cxn ang="T10">
                    <a:pos x="T0" y="T1"/>
                  </a:cxn>
                  <a:cxn ang="T11">
                    <a:pos x="T2" y="T3"/>
                  </a:cxn>
                  <a:cxn ang="T12">
                    <a:pos x="T4" y="T5"/>
                  </a:cxn>
                  <a:cxn ang="T13">
                    <a:pos x="T6" y="T7"/>
                  </a:cxn>
                  <a:cxn ang="T14">
                    <a:pos x="T8" y="T9"/>
                  </a:cxn>
                </a:cxnLst>
                <a:rect l="T15" t="T16" r="T17" b="T18"/>
                <a:pathLst>
                  <a:path w="348" h="113">
                    <a:moveTo>
                      <a:pt x="348" y="112"/>
                    </a:moveTo>
                    <a:lnTo>
                      <a:pt x="346" y="113"/>
                    </a:lnTo>
                    <a:lnTo>
                      <a:pt x="0" y="2"/>
                    </a:lnTo>
                    <a:lnTo>
                      <a:pt x="0" y="0"/>
                    </a:lnTo>
                    <a:lnTo>
                      <a:pt x="348" y="112"/>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31" name="Freeform 2589"/>
              <p:cNvSpPr>
                <a:spLocks/>
              </p:cNvSpPr>
              <p:nvPr/>
            </p:nvSpPr>
            <p:spPr bwMode="auto">
              <a:xfrm>
                <a:off x="1040" y="1651"/>
                <a:ext cx="174" cy="56"/>
              </a:xfrm>
              <a:custGeom>
                <a:avLst/>
                <a:gdLst>
                  <a:gd name="T0" fmla="*/ 1 w 347"/>
                  <a:gd name="T1" fmla="*/ 0 h 113"/>
                  <a:gd name="T2" fmla="*/ 1 w 347"/>
                  <a:gd name="T3" fmla="*/ 0 h 113"/>
                  <a:gd name="T4" fmla="*/ 0 w 347"/>
                  <a:gd name="T5" fmla="*/ 0 h 113"/>
                  <a:gd name="T6" fmla="*/ 1 w 347"/>
                  <a:gd name="T7" fmla="*/ 0 h 113"/>
                  <a:gd name="T8" fmla="*/ 1 w 347"/>
                  <a:gd name="T9" fmla="*/ 0 h 113"/>
                  <a:gd name="T10" fmla="*/ 0 60000 65536"/>
                  <a:gd name="T11" fmla="*/ 0 60000 65536"/>
                  <a:gd name="T12" fmla="*/ 0 60000 65536"/>
                  <a:gd name="T13" fmla="*/ 0 60000 65536"/>
                  <a:gd name="T14" fmla="*/ 0 60000 65536"/>
                  <a:gd name="T15" fmla="*/ 0 w 347"/>
                  <a:gd name="T16" fmla="*/ 0 h 113"/>
                  <a:gd name="T17" fmla="*/ 347 w 347"/>
                  <a:gd name="T18" fmla="*/ 113 h 113"/>
                </a:gdLst>
                <a:ahLst/>
                <a:cxnLst>
                  <a:cxn ang="T10">
                    <a:pos x="T0" y="T1"/>
                  </a:cxn>
                  <a:cxn ang="T11">
                    <a:pos x="T2" y="T3"/>
                  </a:cxn>
                  <a:cxn ang="T12">
                    <a:pos x="T4" y="T5"/>
                  </a:cxn>
                  <a:cxn ang="T13">
                    <a:pos x="T6" y="T7"/>
                  </a:cxn>
                  <a:cxn ang="T14">
                    <a:pos x="T8" y="T9"/>
                  </a:cxn>
                </a:cxnLst>
                <a:rect l="T15" t="T16" r="T17" b="T18"/>
                <a:pathLst>
                  <a:path w="347" h="113">
                    <a:moveTo>
                      <a:pt x="347" y="111"/>
                    </a:moveTo>
                    <a:lnTo>
                      <a:pt x="347" y="113"/>
                    </a:lnTo>
                    <a:lnTo>
                      <a:pt x="0" y="2"/>
                    </a:lnTo>
                    <a:lnTo>
                      <a:pt x="1" y="0"/>
                    </a:lnTo>
                    <a:lnTo>
                      <a:pt x="347" y="111"/>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32" name="Freeform 2590"/>
              <p:cNvSpPr>
                <a:spLocks/>
              </p:cNvSpPr>
              <p:nvPr/>
            </p:nvSpPr>
            <p:spPr bwMode="auto">
              <a:xfrm>
                <a:off x="1040" y="1651"/>
                <a:ext cx="174" cy="58"/>
              </a:xfrm>
              <a:custGeom>
                <a:avLst/>
                <a:gdLst>
                  <a:gd name="T0" fmla="*/ 1 w 347"/>
                  <a:gd name="T1" fmla="*/ 1 h 114"/>
                  <a:gd name="T2" fmla="*/ 1 w 347"/>
                  <a:gd name="T3" fmla="*/ 1 h 114"/>
                  <a:gd name="T4" fmla="*/ 0 w 347"/>
                  <a:gd name="T5" fmla="*/ 1 h 114"/>
                  <a:gd name="T6" fmla="*/ 0 w 347"/>
                  <a:gd name="T7" fmla="*/ 0 h 114"/>
                  <a:gd name="T8" fmla="*/ 1 w 347"/>
                  <a:gd name="T9" fmla="*/ 1 h 114"/>
                  <a:gd name="T10" fmla="*/ 0 60000 65536"/>
                  <a:gd name="T11" fmla="*/ 0 60000 65536"/>
                  <a:gd name="T12" fmla="*/ 0 60000 65536"/>
                  <a:gd name="T13" fmla="*/ 0 60000 65536"/>
                  <a:gd name="T14" fmla="*/ 0 60000 65536"/>
                  <a:gd name="T15" fmla="*/ 0 w 347"/>
                  <a:gd name="T16" fmla="*/ 0 h 114"/>
                  <a:gd name="T17" fmla="*/ 347 w 347"/>
                  <a:gd name="T18" fmla="*/ 114 h 114"/>
                </a:gdLst>
                <a:ahLst/>
                <a:cxnLst>
                  <a:cxn ang="T10">
                    <a:pos x="T0" y="T1"/>
                  </a:cxn>
                  <a:cxn ang="T11">
                    <a:pos x="T2" y="T3"/>
                  </a:cxn>
                  <a:cxn ang="T12">
                    <a:pos x="T4" y="T5"/>
                  </a:cxn>
                  <a:cxn ang="T13">
                    <a:pos x="T6" y="T7"/>
                  </a:cxn>
                  <a:cxn ang="T14">
                    <a:pos x="T8" y="T9"/>
                  </a:cxn>
                </a:cxnLst>
                <a:rect l="T15" t="T16" r="T17" b="T18"/>
                <a:pathLst>
                  <a:path w="347" h="114">
                    <a:moveTo>
                      <a:pt x="347" y="111"/>
                    </a:moveTo>
                    <a:lnTo>
                      <a:pt x="345" y="114"/>
                    </a:lnTo>
                    <a:lnTo>
                      <a:pt x="0" y="1"/>
                    </a:lnTo>
                    <a:lnTo>
                      <a:pt x="0" y="0"/>
                    </a:lnTo>
                    <a:lnTo>
                      <a:pt x="347" y="111"/>
                    </a:lnTo>
                    <a:close/>
                  </a:path>
                </a:pathLst>
              </a:custGeom>
              <a:solidFill>
                <a:srgbClr val="E8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33" name="Freeform 2591"/>
              <p:cNvSpPr>
                <a:spLocks/>
              </p:cNvSpPr>
              <p:nvPr/>
            </p:nvSpPr>
            <p:spPr bwMode="auto">
              <a:xfrm>
                <a:off x="1039" y="1652"/>
                <a:ext cx="174" cy="58"/>
              </a:xfrm>
              <a:custGeom>
                <a:avLst/>
                <a:gdLst>
                  <a:gd name="T0" fmla="*/ 1 w 347"/>
                  <a:gd name="T1" fmla="*/ 1 h 115"/>
                  <a:gd name="T2" fmla="*/ 1 w 347"/>
                  <a:gd name="T3" fmla="*/ 1 h 115"/>
                  <a:gd name="T4" fmla="*/ 0 w 347"/>
                  <a:gd name="T5" fmla="*/ 1 h 115"/>
                  <a:gd name="T6" fmla="*/ 1 w 347"/>
                  <a:gd name="T7" fmla="*/ 0 h 115"/>
                  <a:gd name="T8" fmla="*/ 1 w 347"/>
                  <a:gd name="T9" fmla="*/ 1 h 115"/>
                  <a:gd name="T10" fmla="*/ 0 60000 65536"/>
                  <a:gd name="T11" fmla="*/ 0 60000 65536"/>
                  <a:gd name="T12" fmla="*/ 0 60000 65536"/>
                  <a:gd name="T13" fmla="*/ 0 60000 65536"/>
                  <a:gd name="T14" fmla="*/ 0 60000 65536"/>
                  <a:gd name="T15" fmla="*/ 0 w 347"/>
                  <a:gd name="T16" fmla="*/ 0 h 115"/>
                  <a:gd name="T17" fmla="*/ 347 w 347"/>
                  <a:gd name="T18" fmla="*/ 115 h 115"/>
                </a:gdLst>
                <a:ahLst/>
                <a:cxnLst>
                  <a:cxn ang="T10">
                    <a:pos x="T0" y="T1"/>
                  </a:cxn>
                  <a:cxn ang="T11">
                    <a:pos x="T2" y="T3"/>
                  </a:cxn>
                  <a:cxn ang="T12">
                    <a:pos x="T4" y="T5"/>
                  </a:cxn>
                  <a:cxn ang="T13">
                    <a:pos x="T6" y="T7"/>
                  </a:cxn>
                  <a:cxn ang="T14">
                    <a:pos x="T8" y="T9"/>
                  </a:cxn>
                </a:cxnLst>
                <a:rect l="T15" t="T16" r="T17" b="T18"/>
                <a:pathLst>
                  <a:path w="347" h="115">
                    <a:moveTo>
                      <a:pt x="347" y="113"/>
                    </a:moveTo>
                    <a:lnTo>
                      <a:pt x="347" y="115"/>
                    </a:lnTo>
                    <a:lnTo>
                      <a:pt x="0" y="4"/>
                    </a:lnTo>
                    <a:lnTo>
                      <a:pt x="2" y="0"/>
                    </a:lnTo>
                    <a:lnTo>
                      <a:pt x="347" y="113"/>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34" name="Freeform 2592"/>
              <p:cNvSpPr>
                <a:spLocks/>
              </p:cNvSpPr>
              <p:nvPr/>
            </p:nvSpPr>
            <p:spPr bwMode="auto">
              <a:xfrm>
                <a:off x="1039" y="1654"/>
                <a:ext cx="174" cy="57"/>
              </a:xfrm>
              <a:custGeom>
                <a:avLst/>
                <a:gdLst>
                  <a:gd name="T0" fmla="*/ 1 w 347"/>
                  <a:gd name="T1" fmla="*/ 1 h 114"/>
                  <a:gd name="T2" fmla="*/ 1 w 347"/>
                  <a:gd name="T3" fmla="*/ 1 h 114"/>
                  <a:gd name="T4" fmla="*/ 0 w 347"/>
                  <a:gd name="T5" fmla="*/ 1 h 114"/>
                  <a:gd name="T6" fmla="*/ 0 w 347"/>
                  <a:gd name="T7" fmla="*/ 0 h 114"/>
                  <a:gd name="T8" fmla="*/ 1 w 347"/>
                  <a:gd name="T9" fmla="*/ 1 h 114"/>
                  <a:gd name="T10" fmla="*/ 0 60000 65536"/>
                  <a:gd name="T11" fmla="*/ 0 60000 65536"/>
                  <a:gd name="T12" fmla="*/ 0 60000 65536"/>
                  <a:gd name="T13" fmla="*/ 0 60000 65536"/>
                  <a:gd name="T14" fmla="*/ 0 60000 65536"/>
                  <a:gd name="T15" fmla="*/ 0 w 347"/>
                  <a:gd name="T16" fmla="*/ 0 h 114"/>
                  <a:gd name="T17" fmla="*/ 347 w 347"/>
                  <a:gd name="T18" fmla="*/ 114 h 114"/>
                </a:gdLst>
                <a:ahLst/>
                <a:cxnLst>
                  <a:cxn ang="T10">
                    <a:pos x="T0" y="T1"/>
                  </a:cxn>
                  <a:cxn ang="T11">
                    <a:pos x="T2" y="T3"/>
                  </a:cxn>
                  <a:cxn ang="T12">
                    <a:pos x="T4" y="T5"/>
                  </a:cxn>
                  <a:cxn ang="T13">
                    <a:pos x="T6" y="T7"/>
                  </a:cxn>
                  <a:cxn ang="T14">
                    <a:pos x="T8" y="T9"/>
                  </a:cxn>
                </a:cxnLst>
                <a:rect l="T15" t="T16" r="T17" b="T18"/>
                <a:pathLst>
                  <a:path w="347" h="114">
                    <a:moveTo>
                      <a:pt x="347" y="111"/>
                    </a:moveTo>
                    <a:lnTo>
                      <a:pt x="346" y="114"/>
                    </a:lnTo>
                    <a:lnTo>
                      <a:pt x="0" y="1"/>
                    </a:lnTo>
                    <a:lnTo>
                      <a:pt x="0" y="0"/>
                    </a:lnTo>
                    <a:lnTo>
                      <a:pt x="347" y="111"/>
                    </a:lnTo>
                    <a:close/>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35" name="Freeform 2593"/>
              <p:cNvSpPr>
                <a:spLocks/>
              </p:cNvSpPr>
              <p:nvPr/>
            </p:nvSpPr>
            <p:spPr bwMode="auto">
              <a:xfrm>
                <a:off x="1038" y="1655"/>
                <a:ext cx="174" cy="62"/>
              </a:xfrm>
              <a:custGeom>
                <a:avLst/>
                <a:gdLst>
                  <a:gd name="T0" fmla="*/ 0 w 349"/>
                  <a:gd name="T1" fmla="*/ 0 h 125"/>
                  <a:gd name="T2" fmla="*/ 0 w 349"/>
                  <a:gd name="T3" fmla="*/ 0 h 125"/>
                  <a:gd name="T4" fmla="*/ 0 w 349"/>
                  <a:gd name="T5" fmla="*/ 0 h 125"/>
                  <a:gd name="T6" fmla="*/ 0 w 349"/>
                  <a:gd name="T7" fmla="*/ 0 h 125"/>
                  <a:gd name="T8" fmla="*/ 0 w 349"/>
                  <a:gd name="T9" fmla="*/ 0 h 125"/>
                  <a:gd name="T10" fmla="*/ 0 60000 65536"/>
                  <a:gd name="T11" fmla="*/ 0 60000 65536"/>
                  <a:gd name="T12" fmla="*/ 0 60000 65536"/>
                  <a:gd name="T13" fmla="*/ 0 60000 65536"/>
                  <a:gd name="T14" fmla="*/ 0 60000 65536"/>
                  <a:gd name="T15" fmla="*/ 0 w 349"/>
                  <a:gd name="T16" fmla="*/ 0 h 125"/>
                  <a:gd name="T17" fmla="*/ 349 w 349"/>
                  <a:gd name="T18" fmla="*/ 125 h 125"/>
                </a:gdLst>
                <a:ahLst/>
                <a:cxnLst>
                  <a:cxn ang="T10">
                    <a:pos x="T0" y="T1"/>
                  </a:cxn>
                  <a:cxn ang="T11">
                    <a:pos x="T2" y="T3"/>
                  </a:cxn>
                  <a:cxn ang="T12">
                    <a:pos x="T4" y="T5"/>
                  </a:cxn>
                  <a:cxn ang="T13">
                    <a:pos x="T6" y="T7"/>
                  </a:cxn>
                  <a:cxn ang="T14">
                    <a:pos x="T8" y="T9"/>
                  </a:cxn>
                </a:cxnLst>
                <a:rect l="T15" t="T16" r="T17" b="T18"/>
                <a:pathLst>
                  <a:path w="349" h="125">
                    <a:moveTo>
                      <a:pt x="349" y="113"/>
                    </a:moveTo>
                    <a:lnTo>
                      <a:pt x="347" y="125"/>
                    </a:lnTo>
                    <a:lnTo>
                      <a:pt x="0" y="12"/>
                    </a:lnTo>
                    <a:lnTo>
                      <a:pt x="3" y="0"/>
                    </a:lnTo>
                    <a:lnTo>
                      <a:pt x="349" y="113"/>
                    </a:lnTo>
                    <a:close/>
                  </a:path>
                </a:pathLst>
              </a:custGeom>
              <a:solidFill>
                <a:srgbClr val="EC7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36" name="Freeform 2594"/>
              <p:cNvSpPr>
                <a:spLocks/>
              </p:cNvSpPr>
              <p:nvPr/>
            </p:nvSpPr>
            <p:spPr bwMode="auto">
              <a:xfrm>
                <a:off x="1037" y="1661"/>
                <a:ext cx="174" cy="62"/>
              </a:xfrm>
              <a:custGeom>
                <a:avLst/>
                <a:gdLst>
                  <a:gd name="T0" fmla="*/ 0 w 349"/>
                  <a:gd name="T1" fmla="*/ 0 h 125"/>
                  <a:gd name="T2" fmla="*/ 0 w 349"/>
                  <a:gd name="T3" fmla="*/ 0 h 125"/>
                  <a:gd name="T4" fmla="*/ 0 w 349"/>
                  <a:gd name="T5" fmla="*/ 0 h 125"/>
                  <a:gd name="T6" fmla="*/ 0 w 349"/>
                  <a:gd name="T7" fmla="*/ 0 h 125"/>
                  <a:gd name="T8" fmla="*/ 0 w 349"/>
                  <a:gd name="T9" fmla="*/ 0 h 125"/>
                  <a:gd name="T10" fmla="*/ 0 60000 65536"/>
                  <a:gd name="T11" fmla="*/ 0 60000 65536"/>
                  <a:gd name="T12" fmla="*/ 0 60000 65536"/>
                  <a:gd name="T13" fmla="*/ 0 60000 65536"/>
                  <a:gd name="T14" fmla="*/ 0 60000 65536"/>
                  <a:gd name="T15" fmla="*/ 0 w 349"/>
                  <a:gd name="T16" fmla="*/ 0 h 125"/>
                  <a:gd name="T17" fmla="*/ 349 w 349"/>
                  <a:gd name="T18" fmla="*/ 125 h 125"/>
                </a:gdLst>
                <a:ahLst/>
                <a:cxnLst>
                  <a:cxn ang="T10">
                    <a:pos x="T0" y="T1"/>
                  </a:cxn>
                  <a:cxn ang="T11">
                    <a:pos x="T2" y="T3"/>
                  </a:cxn>
                  <a:cxn ang="T12">
                    <a:pos x="T4" y="T5"/>
                  </a:cxn>
                  <a:cxn ang="T13">
                    <a:pos x="T6" y="T7"/>
                  </a:cxn>
                  <a:cxn ang="T14">
                    <a:pos x="T8" y="T9"/>
                  </a:cxn>
                </a:cxnLst>
                <a:rect l="T15" t="T16" r="T17" b="T18"/>
                <a:pathLst>
                  <a:path w="349" h="125">
                    <a:moveTo>
                      <a:pt x="349" y="113"/>
                    </a:moveTo>
                    <a:lnTo>
                      <a:pt x="347" y="125"/>
                    </a:lnTo>
                    <a:lnTo>
                      <a:pt x="0" y="12"/>
                    </a:lnTo>
                    <a:lnTo>
                      <a:pt x="2" y="0"/>
                    </a:lnTo>
                    <a:lnTo>
                      <a:pt x="349" y="113"/>
                    </a:lnTo>
                    <a:close/>
                  </a:path>
                </a:pathLst>
              </a:custGeom>
              <a:solidFill>
                <a:srgbClr val="ED7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37" name="Freeform 2595"/>
              <p:cNvSpPr>
                <a:spLocks/>
              </p:cNvSpPr>
              <p:nvPr/>
            </p:nvSpPr>
            <p:spPr bwMode="auto">
              <a:xfrm>
                <a:off x="1038" y="1661"/>
                <a:ext cx="173" cy="58"/>
              </a:xfrm>
              <a:custGeom>
                <a:avLst/>
                <a:gdLst>
                  <a:gd name="T0" fmla="*/ 0 w 347"/>
                  <a:gd name="T1" fmla="*/ 1 h 116"/>
                  <a:gd name="T2" fmla="*/ 0 w 347"/>
                  <a:gd name="T3" fmla="*/ 1 h 116"/>
                  <a:gd name="T4" fmla="*/ 0 w 347"/>
                  <a:gd name="T5" fmla="*/ 1 h 116"/>
                  <a:gd name="T6" fmla="*/ 0 w 347"/>
                  <a:gd name="T7" fmla="*/ 0 h 116"/>
                  <a:gd name="T8" fmla="*/ 0 w 347"/>
                  <a:gd name="T9" fmla="*/ 1 h 116"/>
                  <a:gd name="T10" fmla="*/ 0 60000 65536"/>
                  <a:gd name="T11" fmla="*/ 0 60000 65536"/>
                  <a:gd name="T12" fmla="*/ 0 60000 65536"/>
                  <a:gd name="T13" fmla="*/ 0 60000 65536"/>
                  <a:gd name="T14" fmla="*/ 0 60000 65536"/>
                  <a:gd name="T15" fmla="*/ 0 w 347"/>
                  <a:gd name="T16" fmla="*/ 0 h 116"/>
                  <a:gd name="T17" fmla="*/ 347 w 347"/>
                  <a:gd name="T18" fmla="*/ 116 h 116"/>
                </a:gdLst>
                <a:ahLst/>
                <a:cxnLst>
                  <a:cxn ang="T10">
                    <a:pos x="T0" y="T1"/>
                  </a:cxn>
                  <a:cxn ang="T11">
                    <a:pos x="T2" y="T3"/>
                  </a:cxn>
                  <a:cxn ang="T12">
                    <a:pos x="T4" y="T5"/>
                  </a:cxn>
                  <a:cxn ang="T13">
                    <a:pos x="T6" y="T7"/>
                  </a:cxn>
                  <a:cxn ang="T14">
                    <a:pos x="T8" y="T9"/>
                  </a:cxn>
                </a:cxnLst>
                <a:rect l="T15" t="T16" r="T17" b="T18"/>
                <a:pathLst>
                  <a:path w="347" h="116">
                    <a:moveTo>
                      <a:pt x="347" y="113"/>
                    </a:moveTo>
                    <a:lnTo>
                      <a:pt x="347" y="116"/>
                    </a:lnTo>
                    <a:lnTo>
                      <a:pt x="0" y="3"/>
                    </a:lnTo>
                    <a:lnTo>
                      <a:pt x="0" y="0"/>
                    </a:lnTo>
                    <a:lnTo>
                      <a:pt x="347" y="113"/>
                    </a:lnTo>
                    <a:close/>
                  </a:path>
                </a:pathLst>
              </a:custGeom>
              <a:solidFill>
                <a:srgbClr val="ED7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38" name="Freeform 2596"/>
              <p:cNvSpPr>
                <a:spLocks/>
              </p:cNvSpPr>
              <p:nvPr/>
            </p:nvSpPr>
            <p:spPr bwMode="auto">
              <a:xfrm>
                <a:off x="1038" y="1662"/>
                <a:ext cx="173" cy="58"/>
              </a:xfrm>
              <a:custGeom>
                <a:avLst/>
                <a:gdLst>
                  <a:gd name="T0" fmla="*/ 0 w 347"/>
                  <a:gd name="T1" fmla="*/ 1 h 115"/>
                  <a:gd name="T2" fmla="*/ 0 w 347"/>
                  <a:gd name="T3" fmla="*/ 1 h 115"/>
                  <a:gd name="T4" fmla="*/ 0 w 347"/>
                  <a:gd name="T5" fmla="*/ 1 h 115"/>
                  <a:gd name="T6" fmla="*/ 0 w 347"/>
                  <a:gd name="T7" fmla="*/ 0 h 115"/>
                  <a:gd name="T8" fmla="*/ 0 w 347"/>
                  <a:gd name="T9" fmla="*/ 1 h 115"/>
                  <a:gd name="T10" fmla="*/ 0 60000 65536"/>
                  <a:gd name="T11" fmla="*/ 0 60000 65536"/>
                  <a:gd name="T12" fmla="*/ 0 60000 65536"/>
                  <a:gd name="T13" fmla="*/ 0 60000 65536"/>
                  <a:gd name="T14" fmla="*/ 0 60000 65536"/>
                  <a:gd name="T15" fmla="*/ 0 w 347"/>
                  <a:gd name="T16" fmla="*/ 0 h 115"/>
                  <a:gd name="T17" fmla="*/ 347 w 347"/>
                  <a:gd name="T18" fmla="*/ 115 h 115"/>
                </a:gdLst>
                <a:ahLst/>
                <a:cxnLst>
                  <a:cxn ang="T10">
                    <a:pos x="T0" y="T1"/>
                  </a:cxn>
                  <a:cxn ang="T11">
                    <a:pos x="T2" y="T3"/>
                  </a:cxn>
                  <a:cxn ang="T12">
                    <a:pos x="T4" y="T5"/>
                  </a:cxn>
                  <a:cxn ang="T13">
                    <a:pos x="T6" y="T7"/>
                  </a:cxn>
                  <a:cxn ang="T14">
                    <a:pos x="T8" y="T9"/>
                  </a:cxn>
                </a:cxnLst>
                <a:rect l="T15" t="T16" r="T17" b="T18"/>
                <a:pathLst>
                  <a:path w="347" h="115">
                    <a:moveTo>
                      <a:pt x="347" y="113"/>
                    </a:moveTo>
                    <a:lnTo>
                      <a:pt x="345" y="115"/>
                    </a:lnTo>
                    <a:lnTo>
                      <a:pt x="0" y="4"/>
                    </a:lnTo>
                    <a:lnTo>
                      <a:pt x="0" y="0"/>
                    </a:lnTo>
                    <a:lnTo>
                      <a:pt x="347" y="113"/>
                    </a:lnTo>
                    <a:close/>
                  </a:path>
                </a:pathLst>
              </a:custGeom>
              <a:solidFill>
                <a:srgbClr val="EC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39" name="Freeform 2597"/>
              <p:cNvSpPr>
                <a:spLocks/>
              </p:cNvSpPr>
              <p:nvPr/>
            </p:nvSpPr>
            <p:spPr bwMode="auto">
              <a:xfrm>
                <a:off x="1038" y="1664"/>
                <a:ext cx="173" cy="57"/>
              </a:xfrm>
              <a:custGeom>
                <a:avLst/>
                <a:gdLst>
                  <a:gd name="T0" fmla="*/ 1 w 345"/>
                  <a:gd name="T1" fmla="*/ 1 h 114"/>
                  <a:gd name="T2" fmla="*/ 1 w 345"/>
                  <a:gd name="T3" fmla="*/ 1 h 114"/>
                  <a:gd name="T4" fmla="*/ 0 w 345"/>
                  <a:gd name="T5" fmla="*/ 1 h 114"/>
                  <a:gd name="T6" fmla="*/ 0 w 345"/>
                  <a:gd name="T7" fmla="*/ 0 h 114"/>
                  <a:gd name="T8" fmla="*/ 1 w 345"/>
                  <a:gd name="T9" fmla="*/ 1 h 114"/>
                  <a:gd name="T10" fmla="*/ 0 60000 65536"/>
                  <a:gd name="T11" fmla="*/ 0 60000 65536"/>
                  <a:gd name="T12" fmla="*/ 0 60000 65536"/>
                  <a:gd name="T13" fmla="*/ 0 60000 65536"/>
                  <a:gd name="T14" fmla="*/ 0 60000 65536"/>
                  <a:gd name="T15" fmla="*/ 0 w 345"/>
                  <a:gd name="T16" fmla="*/ 0 h 114"/>
                  <a:gd name="T17" fmla="*/ 345 w 345"/>
                  <a:gd name="T18" fmla="*/ 114 h 114"/>
                </a:gdLst>
                <a:ahLst/>
                <a:cxnLst>
                  <a:cxn ang="T10">
                    <a:pos x="T0" y="T1"/>
                  </a:cxn>
                  <a:cxn ang="T11">
                    <a:pos x="T2" y="T3"/>
                  </a:cxn>
                  <a:cxn ang="T12">
                    <a:pos x="T4" y="T5"/>
                  </a:cxn>
                  <a:cxn ang="T13">
                    <a:pos x="T6" y="T7"/>
                  </a:cxn>
                  <a:cxn ang="T14">
                    <a:pos x="T8" y="T9"/>
                  </a:cxn>
                </a:cxnLst>
                <a:rect l="T15" t="T16" r="T17" b="T18"/>
                <a:pathLst>
                  <a:path w="345" h="114">
                    <a:moveTo>
                      <a:pt x="345" y="111"/>
                    </a:moveTo>
                    <a:lnTo>
                      <a:pt x="345" y="114"/>
                    </a:lnTo>
                    <a:lnTo>
                      <a:pt x="0" y="1"/>
                    </a:lnTo>
                    <a:lnTo>
                      <a:pt x="0" y="0"/>
                    </a:lnTo>
                    <a:lnTo>
                      <a:pt x="345" y="111"/>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40" name="Freeform 2598"/>
              <p:cNvSpPr>
                <a:spLocks/>
              </p:cNvSpPr>
              <p:nvPr/>
            </p:nvSpPr>
            <p:spPr bwMode="auto">
              <a:xfrm>
                <a:off x="1037" y="1665"/>
                <a:ext cx="174" cy="58"/>
              </a:xfrm>
              <a:custGeom>
                <a:avLst/>
                <a:gdLst>
                  <a:gd name="T0" fmla="*/ 1 w 347"/>
                  <a:gd name="T1" fmla="*/ 0 h 117"/>
                  <a:gd name="T2" fmla="*/ 1 w 347"/>
                  <a:gd name="T3" fmla="*/ 0 h 117"/>
                  <a:gd name="T4" fmla="*/ 0 w 347"/>
                  <a:gd name="T5" fmla="*/ 0 h 117"/>
                  <a:gd name="T6" fmla="*/ 1 w 347"/>
                  <a:gd name="T7" fmla="*/ 0 h 117"/>
                  <a:gd name="T8" fmla="*/ 1 w 347"/>
                  <a:gd name="T9" fmla="*/ 0 h 117"/>
                  <a:gd name="T10" fmla="*/ 0 60000 65536"/>
                  <a:gd name="T11" fmla="*/ 0 60000 65536"/>
                  <a:gd name="T12" fmla="*/ 0 60000 65536"/>
                  <a:gd name="T13" fmla="*/ 0 60000 65536"/>
                  <a:gd name="T14" fmla="*/ 0 60000 65536"/>
                  <a:gd name="T15" fmla="*/ 0 w 347"/>
                  <a:gd name="T16" fmla="*/ 0 h 117"/>
                  <a:gd name="T17" fmla="*/ 347 w 347"/>
                  <a:gd name="T18" fmla="*/ 117 h 117"/>
                </a:gdLst>
                <a:ahLst/>
                <a:cxnLst>
                  <a:cxn ang="T10">
                    <a:pos x="T0" y="T1"/>
                  </a:cxn>
                  <a:cxn ang="T11">
                    <a:pos x="T2" y="T3"/>
                  </a:cxn>
                  <a:cxn ang="T12">
                    <a:pos x="T4" y="T5"/>
                  </a:cxn>
                  <a:cxn ang="T13">
                    <a:pos x="T6" y="T7"/>
                  </a:cxn>
                  <a:cxn ang="T14">
                    <a:pos x="T8" y="T9"/>
                  </a:cxn>
                </a:cxnLst>
                <a:rect l="T15" t="T16" r="T17" b="T18"/>
                <a:pathLst>
                  <a:path w="347" h="117">
                    <a:moveTo>
                      <a:pt x="347" y="113"/>
                    </a:moveTo>
                    <a:lnTo>
                      <a:pt x="347" y="117"/>
                    </a:lnTo>
                    <a:lnTo>
                      <a:pt x="0" y="4"/>
                    </a:lnTo>
                    <a:lnTo>
                      <a:pt x="2" y="0"/>
                    </a:lnTo>
                    <a:lnTo>
                      <a:pt x="347" y="113"/>
                    </a:lnTo>
                    <a:close/>
                  </a:path>
                </a:pathLst>
              </a:custGeom>
              <a:solidFill>
                <a:srgbClr val="EA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41" name="Freeform 2599"/>
              <p:cNvSpPr>
                <a:spLocks/>
              </p:cNvSpPr>
              <p:nvPr/>
            </p:nvSpPr>
            <p:spPr bwMode="auto">
              <a:xfrm>
                <a:off x="1037" y="1666"/>
                <a:ext cx="174" cy="63"/>
              </a:xfrm>
              <a:custGeom>
                <a:avLst/>
                <a:gdLst>
                  <a:gd name="T0" fmla="*/ 1 w 347"/>
                  <a:gd name="T1" fmla="*/ 1 h 124"/>
                  <a:gd name="T2" fmla="*/ 1 w 347"/>
                  <a:gd name="T3" fmla="*/ 1 h 124"/>
                  <a:gd name="T4" fmla="*/ 1 w 347"/>
                  <a:gd name="T5" fmla="*/ 1 h 124"/>
                  <a:gd name="T6" fmla="*/ 0 w 347"/>
                  <a:gd name="T7" fmla="*/ 0 h 124"/>
                  <a:gd name="T8" fmla="*/ 1 w 347"/>
                  <a:gd name="T9" fmla="*/ 1 h 124"/>
                  <a:gd name="T10" fmla="*/ 0 60000 65536"/>
                  <a:gd name="T11" fmla="*/ 0 60000 65536"/>
                  <a:gd name="T12" fmla="*/ 0 60000 65536"/>
                  <a:gd name="T13" fmla="*/ 0 60000 65536"/>
                  <a:gd name="T14" fmla="*/ 0 60000 65536"/>
                  <a:gd name="T15" fmla="*/ 0 w 347"/>
                  <a:gd name="T16" fmla="*/ 0 h 124"/>
                  <a:gd name="T17" fmla="*/ 347 w 347"/>
                  <a:gd name="T18" fmla="*/ 124 h 124"/>
                </a:gdLst>
                <a:ahLst/>
                <a:cxnLst>
                  <a:cxn ang="T10">
                    <a:pos x="T0" y="T1"/>
                  </a:cxn>
                  <a:cxn ang="T11">
                    <a:pos x="T2" y="T3"/>
                  </a:cxn>
                  <a:cxn ang="T12">
                    <a:pos x="T4" y="T5"/>
                  </a:cxn>
                  <a:cxn ang="T13">
                    <a:pos x="T6" y="T7"/>
                  </a:cxn>
                  <a:cxn ang="T14">
                    <a:pos x="T8" y="T9"/>
                  </a:cxn>
                </a:cxnLst>
                <a:rect l="T15" t="T16" r="T17" b="T18"/>
                <a:pathLst>
                  <a:path w="347" h="124">
                    <a:moveTo>
                      <a:pt x="347" y="113"/>
                    </a:moveTo>
                    <a:lnTo>
                      <a:pt x="347" y="124"/>
                    </a:lnTo>
                    <a:lnTo>
                      <a:pt x="2" y="11"/>
                    </a:lnTo>
                    <a:lnTo>
                      <a:pt x="0" y="0"/>
                    </a:lnTo>
                    <a:lnTo>
                      <a:pt x="347" y="113"/>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42" name="Freeform 2600"/>
              <p:cNvSpPr>
                <a:spLocks/>
              </p:cNvSpPr>
              <p:nvPr/>
            </p:nvSpPr>
            <p:spPr bwMode="auto">
              <a:xfrm>
                <a:off x="1037" y="1666"/>
                <a:ext cx="174" cy="58"/>
              </a:xfrm>
              <a:custGeom>
                <a:avLst/>
                <a:gdLst>
                  <a:gd name="T0" fmla="*/ 1 w 347"/>
                  <a:gd name="T1" fmla="*/ 1 h 116"/>
                  <a:gd name="T2" fmla="*/ 1 w 347"/>
                  <a:gd name="T3" fmla="*/ 1 h 116"/>
                  <a:gd name="T4" fmla="*/ 1 w 347"/>
                  <a:gd name="T5" fmla="*/ 1 h 116"/>
                  <a:gd name="T6" fmla="*/ 0 w 347"/>
                  <a:gd name="T7" fmla="*/ 0 h 116"/>
                  <a:gd name="T8" fmla="*/ 1 w 347"/>
                  <a:gd name="T9" fmla="*/ 1 h 116"/>
                  <a:gd name="T10" fmla="*/ 0 60000 65536"/>
                  <a:gd name="T11" fmla="*/ 0 60000 65536"/>
                  <a:gd name="T12" fmla="*/ 0 60000 65536"/>
                  <a:gd name="T13" fmla="*/ 0 60000 65536"/>
                  <a:gd name="T14" fmla="*/ 0 60000 65536"/>
                  <a:gd name="T15" fmla="*/ 0 w 347"/>
                  <a:gd name="T16" fmla="*/ 0 h 116"/>
                  <a:gd name="T17" fmla="*/ 347 w 347"/>
                  <a:gd name="T18" fmla="*/ 116 h 116"/>
                </a:gdLst>
                <a:ahLst/>
                <a:cxnLst>
                  <a:cxn ang="T10">
                    <a:pos x="T0" y="T1"/>
                  </a:cxn>
                  <a:cxn ang="T11">
                    <a:pos x="T2" y="T3"/>
                  </a:cxn>
                  <a:cxn ang="T12">
                    <a:pos x="T4" y="T5"/>
                  </a:cxn>
                  <a:cxn ang="T13">
                    <a:pos x="T6" y="T7"/>
                  </a:cxn>
                  <a:cxn ang="T14">
                    <a:pos x="T8" y="T9"/>
                  </a:cxn>
                </a:cxnLst>
                <a:rect l="T15" t="T16" r="T17" b="T18"/>
                <a:pathLst>
                  <a:path w="347" h="116">
                    <a:moveTo>
                      <a:pt x="347" y="113"/>
                    </a:moveTo>
                    <a:lnTo>
                      <a:pt x="347" y="116"/>
                    </a:lnTo>
                    <a:lnTo>
                      <a:pt x="2" y="3"/>
                    </a:lnTo>
                    <a:lnTo>
                      <a:pt x="0" y="0"/>
                    </a:lnTo>
                    <a:lnTo>
                      <a:pt x="347" y="113"/>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43" name="Freeform 2601"/>
              <p:cNvSpPr>
                <a:spLocks/>
              </p:cNvSpPr>
              <p:nvPr/>
            </p:nvSpPr>
            <p:spPr bwMode="auto">
              <a:xfrm>
                <a:off x="1038" y="1668"/>
                <a:ext cx="173" cy="58"/>
              </a:xfrm>
              <a:custGeom>
                <a:avLst/>
                <a:gdLst>
                  <a:gd name="T0" fmla="*/ 1 w 345"/>
                  <a:gd name="T1" fmla="*/ 1 h 116"/>
                  <a:gd name="T2" fmla="*/ 1 w 345"/>
                  <a:gd name="T3" fmla="*/ 1 h 116"/>
                  <a:gd name="T4" fmla="*/ 0 w 345"/>
                  <a:gd name="T5" fmla="*/ 1 h 116"/>
                  <a:gd name="T6" fmla="*/ 0 w 345"/>
                  <a:gd name="T7" fmla="*/ 0 h 116"/>
                  <a:gd name="T8" fmla="*/ 1 w 345"/>
                  <a:gd name="T9" fmla="*/ 1 h 116"/>
                  <a:gd name="T10" fmla="*/ 0 60000 65536"/>
                  <a:gd name="T11" fmla="*/ 0 60000 65536"/>
                  <a:gd name="T12" fmla="*/ 0 60000 65536"/>
                  <a:gd name="T13" fmla="*/ 0 60000 65536"/>
                  <a:gd name="T14" fmla="*/ 0 60000 65536"/>
                  <a:gd name="T15" fmla="*/ 0 w 345"/>
                  <a:gd name="T16" fmla="*/ 0 h 116"/>
                  <a:gd name="T17" fmla="*/ 345 w 345"/>
                  <a:gd name="T18" fmla="*/ 116 h 116"/>
                </a:gdLst>
                <a:ahLst/>
                <a:cxnLst>
                  <a:cxn ang="T10">
                    <a:pos x="T0" y="T1"/>
                  </a:cxn>
                  <a:cxn ang="T11">
                    <a:pos x="T2" y="T3"/>
                  </a:cxn>
                  <a:cxn ang="T12">
                    <a:pos x="T4" y="T5"/>
                  </a:cxn>
                  <a:cxn ang="T13">
                    <a:pos x="T6" y="T7"/>
                  </a:cxn>
                  <a:cxn ang="T14">
                    <a:pos x="T8" y="T9"/>
                  </a:cxn>
                </a:cxnLst>
                <a:rect l="T15" t="T16" r="T17" b="T18"/>
                <a:pathLst>
                  <a:path w="345" h="116">
                    <a:moveTo>
                      <a:pt x="345" y="113"/>
                    </a:moveTo>
                    <a:lnTo>
                      <a:pt x="345" y="116"/>
                    </a:lnTo>
                    <a:lnTo>
                      <a:pt x="0" y="3"/>
                    </a:lnTo>
                    <a:lnTo>
                      <a:pt x="0" y="0"/>
                    </a:lnTo>
                    <a:lnTo>
                      <a:pt x="345" y="113"/>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44" name="Freeform 2602"/>
              <p:cNvSpPr>
                <a:spLocks/>
              </p:cNvSpPr>
              <p:nvPr/>
            </p:nvSpPr>
            <p:spPr bwMode="auto">
              <a:xfrm>
                <a:off x="1038" y="1670"/>
                <a:ext cx="173" cy="58"/>
              </a:xfrm>
              <a:custGeom>
                <a:avLst/>
                <a:gdLst>
                  <a:gd name="T0" fmla="*/ 1 w 345"/>
                  <a:gd name="T1" fmla="*/ 0 h 117"/>
                  <a:gd name="T2" fmla="*/ 1 w 345"/>
                  <a:gd name="T3" fmla="*/ 0 h 117"/>
                  <a:gd name="T4" fmla="*/ 0 w 345"/>
                  <a:gd name="T5" fmla="*/ 0 h 117"/>
                  <a:gd name="T6" fmla="*/ 0 w 345"/>
                  <a:gd name="T7" fmla="*/ 0 h 117"/>
                  <a:gd name="T8" fmla="*/ 1 w 345"/>
                  <a:gd name="T9" fmla="*/ 0 h 117"/>
                  <a:gd name="T10" fmla="*/ 0 60000 65536"/>
                  <a:gd name="T11" fmla="*/ 0 60000 65536"/>
                  <a:gd name="T12" fmla="*/ 0 60000 65536"/>
                  <a:gd name="T13" fmla="*/ 0 60000 65536"/>
                  <a:gd name="T14" fmla="*/ 0 60000 65536"/>
                  <a:gd name="T15" fmla="*/ 0 w 345"/>
                  <a:gd name="T16" fmla="*/ 0 h 117"/>
                  <a:gd name="T17" fmla="*/ 345 w 345"/>
                  <a:gd name="T18" fmla="*/ 117 h 117"/>
                </a:gdLst>
                <a:ahLst/>
                <a:cxnLst>
                  <a:cxn ang="T10">
                    <a:pos x="T0" y="T1"/>
                  </a:cxn>
                  <a:cxn ang="T11">
                    <a:pos x="T2" y="T3"/>
                  </a:cxn>
                  <a:cxn ang="T12">
                    <a:pos x="T4" y="T5"/>
                  </a:cxn>
                  <a:cxn ang="T13">
                    <a:pos x="T6" y="T7"/>
                  </a:cxn>
                  <a:cxn ang="T14">
                    <a:pos x="T8" y="T9"/>
                  </a:cxn>
                </a:cxnLst>
                <a:rect l="T15" t="T16" r="T17" b="T18"/>
                <a:pathLst>
                  <a:path w="345" h="117">
                    <a:moveTo>
                      <a:pt x="345" y="113"/>
                    </a:moveTo>
                    <a:lnTo>
                      <a:pt x="345" y="117"/>
                    </a:lnTo>
                    <a:lnTo>
                      <a:pt x="0" y="2"/>
                    </a:lnTo>
                    <a:lnTo>
                      <a:pt x="0" y="0"/>
                    </a:lnTo>
                    <a:lnTo>
                      <a:pt x="345" y="113"/>
                    </a:lnTo>
                    <a:close/>
                  </a:path>
                </a:pathLst>
              </a:custGeom>
              <a:solidFill>
                <a:srgbClr val="E5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45" name="Freeform 2603"/>
              <p:cNvSpPr>
                <a:spLocks/>
              </p:cNvSpPr>
              <p:nvPr/>
            </p:nvSpPr>
            <p:spPr bwMode="auto">
              <a:xfrm>
                <a:off x="1038" y="1670"/>
                <a:ext cx="173" cy="59"/>
              </a:xfrm>
              <a:custGeom>
                <a:avLst/>
                <a:gdLst>
                  <a:gd name="T0" fmla="*/ 1 w 345"/>
                  <a:gd name="T1" fmla="*/ 1 h 116"/>
                  <a:gd name="T2" fmla="*/ 1 w 345"/>
                  <a:gd name="T3" fmla="*/ 1 h 116"/>
                  <a:gd name="T4" fmla="*/ 0 w 345"/>
                  <a:gd name="T5" fmla="*/ 1 h 116"/>
                  <a:gd name="T6" fmla="*/ 0 w 345"/>
                  <a:gd name="T7" fmla="*/ 0 h 116"/>
                  <a:gd name="T8" fmla="*/ 1 w 345"/>
                  <a:gd name="T9" fmla="*/ 1 h 116"/>
                  <a:gd name="T10" fmla="*/ 0 60000 65536"/>
                  <a:gd name="T11" fmla="*/ 0 60000 65536"/>
                  <a:gd name="T12" fmla="*/ 0 60000 65536"/>
                  <a:gd name="T13" fmla="*/ 0 60000 65536"/>
                  <a:gd name="T14" fmla="*/ 0 60000 65536"/>
                  <a:gd name="T15" fmla="*/ 0 w 345"/>
                  <a:gd name="T16" fmla="*/ 0 h 116"/>
                  <a:gd name="T17" fmla="*/ 345 w 345"/>
                  <a:gd name="T18" fmla="*/ 116 h 116"/>
                </a:gdLst>
                <a:ahLst/>
                <a:cxnLst>
                  <a:cxn ang="T10">
                    <a:pos x="T0" y="T1"/>
                  </a:cxn>
                  <a:cxn ang="T11">
                    <a:pos x="T2" y="T3"/>
                  </a:cxn>
                  <a:cxn ang="T12">
                    <a:pos x="T4" y="T5"/>
                  </a:cxn>
                  <a:cxn ang="T13">
                    <a:pos x="T6" y="T7"/>
                  </a:cxn>
                  <a:cxn ang="T14">
                    <a:pos x="T8" y="T9"/>
                  </a:cxn>
                </a:cxnLst>
                <a:rect l="T15" t="T16" r="T17" b="T18"/>
                <a:pathLst>
                  <a:path w="345" h="116">
                    <a:moveTo>
                      <a:pt x="345" y="115"/>
                    </a:moveTo>
                    <a:lnTo>
                      <a:pt x="345" y="116"/>
                    </a:lnTo>
                    <a:lnTo>
                      <a:pt x="0" y="3"/>
                    </a:lnTo>
                    <a:lnTo>
                      <a:pt x="0" y="0"/>
                    </a:lnTo>
                    <a:lnTo>
                      <a:pt x="345" y="115"/>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46" name="Freeform 2604"/>
              <p:cNvSpPr>
                <a:spLocks/>
              </p:cNvSpPr>
              <p:nvPr/>
            </p:nvSpPr>
            <p:spPr bwMode="auto">
              <a:xfrm>
                <a:off x="1038" y="1672"/>
                <a:ext cx="174" cy="62"/>
              </a:xfrm>
              <a:custGeom>
                <a:avLst/>
                <a:gdLst>
                  <a:gd name="T0" fmla="*/ 0 w 349"/>
                  <a:gd name="T1" fmla="*/ 0 h 125"/>
                  <a:gd name="T2" fmla="*/ 0 w 349"/>
                  <a:gd name="T3" fmla="*/ 0 h 125"/>
                  <a:gd name="T4" fmla="*/ 0 w 349"/>
                  <a:gd name="T5" fmla="*/ 0 h 125"/>
                  <a:gd name="T6" fmla="*/ 0 w 349"/>
                  <a:gd name="T7" fmla="*/ 0 h 125"/>
                  <a:gd name="T8" fmla="*/ 0 w 349"/>
                  <a:gd name="T9" fmla="*/ 0 h 125"/>
                  <a:gd name="T10" fmla="*/ 0 60000 65536"/>
                  <a:gd name="T11" fmla="*/ 0 60000 65536"/>
                  <a:gd name="T12" fmla="*/ 0 60000 65536"/>
                  <a:gd name="T13" fmla="*/ 0 60000 65536"/>
                  <a:gd name="T14" fmla="*/ 0 60000 65536"/>
                  <a:gd name="T15" fmla="*/ 0 w 349"/>
                  <a:gd name="T16" fmla="*/ 0 h 125"/>
                  <a:gd name="T17" fmla="*/ 349 w 349"/>
                  <a:gd name="T18" fmla="*/ 125 h 125"/>
                </a:gdLst>
                <a:ahLst/>
                <a:cxnLst>
                  <a:cxn ang="T10">
                    <a:pos x="T0" y="T1"/>
                  </a:cxn>
                  <a:cxn ang="T11">
                    <a:pos x="T2" y="T3"/>
                  </a:cxn>
                  <a:cxn ang="T12">
                    <a:pos x="T4" y="T5"/>
                  </a:cxn>
                  <a:cxn ang="T13">
                    <a:pos x="T6" y="T7"/>
                  </a:cxn>
                  <a:cxn ang="T14">
                    <a:pos x="T8" y="T9"/>
                  </a:cxn>
                </a:cxnLst>
                <a:rect l="T15" t="T16" r="T17" b="T18"/>
                <a:pathLst>
                  <a:path w="349" h="125">
                    <a:moveTo>
                      <a:pt x="345" y="113"/>
                    </a:moveTo>
                    <a:lnTo>
                      <a:pt x="349" y="125"/>
                    </a:lnTo>
                    <a:lnTo>
                      <a:pt x="1" y="10"/>
                    </a:lnTo>
                    <a:lnTo>
                      <a:pt x="0" y="0"/>
                    </a:lnTo>
                    <a:lnTo>
                      <a:pt x="345" y="113"/>
                    </a:lnTo>
                    <a:close/>
                  </a:path>
                </a:pathLst>
              </a:custGeom>
              <a:solidFill>
                <a:srgbClr val="E1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47" name="Freeform 2605"/>
              <p:cNvSpPr>
                <a:spLocks/>
              </p:cNvSpPr>
              <p:nvPr/>
            </p:nvSpPr>
            <p:spPr bwMode="auto">
              <a:xfrm>
                <a:off x="1038" y="1672"/>
                <a:ext cx="173" cy="58"/>
              </a:xfrm>
              <a:custGeom>
                <a:avLst/>
                <a:gdLst>
                  <a:gd name="T0" fmla="*/ 0 w 347"/>
                  <a:gd name="T1" fmla="*/ 0 h 117"/>
                  <a:gd name="T2" fmla="*/ 0 w 347"/>
                  <a:gd name="T3" fmla="*/ 0 h 117"/>
                  <a:gd name="T4" fmla="*/ 0 w 347"/>
                  <a:gd name="T5" fmla="*/ 0 h 117"/>
                  <a:gd name="T6" fmla="*/ 0 w 347"/>
                  <a:gd name="T7" fmla="*/ 0 h 117"/>
                  <a:gd name="T8" fmla="*/ 0 w 347"/>
                  <a:gd name="T9" fmla="*/ 0 h 117"/>
                  <a:gd name="T10" fmla="*/ 0 60000 65536"/>
                  <a:gd name="T11" fmla="*/ 0 60000 65536"/>
                  <a:gd name="T12" fmla="*/ 0 60000 65536"/>
                  <a:gd name="T13" fmla="*/ 0 60000 65536"/>
                  <a:gd name="T14" fmla="*/ 0 60000 65536"/>
                  <a:gd name="T15" fmla="*/ 0 w 347"/>
                  <a:gd name="T16" fmla="*/ 0 h 117"/>
                  <a:gd name="T17" fmla="*/ 347 w 347"/>
                  <a:gd name="T18" fmla="*/ 117 h 117"/>
                </a:gdLst>
                <a:ahLst/>
                <a:cxnLst>
                  <a:cxn ang="T10">
                    <a:pos x="T0" y="T1"/>
                  </a:cxn>
                  <a:cxn ang="T11">
                    <a:pos x="T2" y="T3"/>
                  </a:cxn>
                  <a:cxn ang="T12">
                    <a:pos x="T4" y="T5"/>
                  </a:cxn>
                  <a:cxn ang="T13">
                    <a:pos x="T6" y="T7"/>
                  </a:cxn>
                  <a:cxn ang="T14">
                    <a:pos x="T8" y="T9"/>
                  </a:cxn>
                </a:cxnLst>
                <a:rect l="T15" t="T16" r="T17" b="T18"/>
                <a:pathLst>
                  <a:path w="347" h="117">
                    <a:moveTo>
                      <a:pt x="345" y="113"/>
                    </a:moveTo>
                    <a:lnTo>
                      <a:pt x="347" y="117"/>
                    </a:lnTo>
                    <a:lnTo>
                      <a:pt x="0" y="4"/>
                    </a:lnTo>
                    <a:lnTo>
                      <a:pt x="0" y="0"/>
                    </a:lnTo>
                    <a:lnTo>
                      <a:pt x="345" y="113"/>
                    </a:lnTo>
                    <a:close/>
                  </a:path>
                </a:pathLst>
              </a:custGeom>
              <a:solidFill>
                <a:srgbClr val="E1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48" name="Freeform 2606"/>
              <p:cNvSpPr>
                <a:spLocks/>
              </p:cNvSpPr>
              <p:nvPr/>
            </p:nvSpPr>
            <p:spPr bwMode="auto">
              <a:xfrm>
                <a:off x="1038" y="1674"/>
                <a:ext cx="173" cy="59"/>
              </a:xfrm>
              <a:custGeom>
                <a:avLst/>
                <a:gdLst>
                  <a:gd name="T0" fmla="*/ 0 w 347"/>
                  <a:gd name="T1" fmla="*/ 1 h 118"/>
                  <a:gd name="T2" fmla="*/ 0 w 347"/>
                  <a:gd name="T3" fmla="*/ 1 h 118"/>
                  <a:gd name="T4" fmla="*/ 0 w 347"/>
                  <a:gd name="T5" fmla="*/ 1 h 118"/>
                  <a:gd name="T6" fmla="*/ 0 w 347"/>
                  <a:gd name="T7" fmla="*/ 0 h 118"/>
                  <a:gd name="T8" fmla="*/ 0 w 347"/>
                  <a:gd name="T9" fmla="*/ 1 h 118"/>
                  <a:gd name="T10" fmla="*/ 0 60000 65536"/>
                  <a:gd name="T11" fmla="*/ 0 60000 65536"/>
                  <a:gd name="T12" fmla="*/ 0 60000 65536"/>
                  <a:gd name="T13" fmla="*/ 0 60000 65536"/>
                  <a:gd name="T14" fmla="*/ 0 60000 65536"/>
                  <a:gd name="T15" fmla="*/ 0 w 347"/>
                  <a:gd name="T16" fmla="*/ 0 h 118"/>
                  <a:gd name="T17" fmla="*/ 347 w 347"/>
                  <a:gd name="T18" fmla="*/ 118 h 118"/>
                </a:gdLst>
                <a:ahLst/>
                <a:cxnLst>
                  <a:cxn ang="T10">
                    <a:pos x="T0" y="T1"/>
                  </a:cxn>
                  <a:cxn ang="T11">
                    <a:pos x="T2" y="T3"/>
                  </a:cxn>
                  <a:cxn ang="T12">
                    <a:pos x="T4" y="T5"/>
                  </a:cxn>
                  <a:cxn ang="T13">
                    <a:pos x="T6" y="T7"/>
                  </a:cxn>
                  <a:cxn ang="T14">
                    <a:pos x="T8" y="T9"/>
                  </a:cxn>
                </a:cxnLst>
                <a:rect l="T15" t="T16" r="T17" b="T18"/>
                <a:pathLst>
                  <a:path w="347" h="118">
                    <a:moveTo>
                      <a:pt x="347" y="113"/>
                    </a:moveTo>
                    <a:lnTo>
                      <a:pt x="347" y="118"/>
                    </a:lnTo>
                    <a:lnTo>
                      <a:pt x="1" y="3"/>
                    </a:lnTo>
                    <a:lnTo>
                      <a:pt x="0" y="0"/>
                    </a:lnTo>
                    <a:lnTo>
                      <a:pt x="347" y="113"/>
                    </a:lnTo>
                    <a:close/>
                  </a:path>
                </a:pathLst>
              </a:custGeom>
              <a:solidFill>
                <a:srgbClr val="DC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49" name="Freeform 2607"/>
              <p:cNvSpPr>
                <a:spLocks/>
              </p:cNvSpPr>
              <p:nvPr/>
            </p:nvSpPr>
            <p:spPr bwMode="auto">
              <a:xfrm>
                <a:off x="1039" y="1675"/>
                <a:ext cx="173" cy="59"/>
              </a:xfrm>
              <a:custGeom>
                <a:avLst/>
                <a:gdLst>
                  <a:gd name="T0" fmla="*/ 0 w 348"/>
                  <a:gd name="T1" fmla="*/ 1 h 118"/>
                  <a:gd name="T2" fmla="*/ 0 w 348"/>
                  <a:gd name="T3" fmla="*/ 1 h 118"/>
                  <a:gd name="T4" fmla="*/ 0 w 348"/>
                  <a:gd name="T5" fmla="*/ 1 h 118"/>
                  <a:gd name="T6" fmla="*/ 0 w 348"/>
                  <a:gd name="T7" fmla="*/ 0 h 118"/>
                  <a:gd name="T8" fmla="*/ 0 w 348"/>
                  <a:gd name="T9" fmla="*/ 1 h 118"/>
                  <a:gd name="T10" fmla="*/ 0 60000 65536"/>
                  <a:gd name="T11" fmla="*/ 0 60000 65536"/>
                  <a:gd name="T12" fmla="*/ 0 60000 65536"/>
                  <a:gd name="T13" fmla="*/ 0 60000 65536"/>
                  <a:gd name="T14" fmla="*/ 0 60000 65536"/>
                  <a:gd name="T15" fmla="*/ 0 w 348"/>
                  <a:gd name="T16" fmla="*/ 0 h 118"/>
                  <a:gd name="T17" fmla="*/ 348 w 348"/>
                  <a:gd name="T18" fmla="*/ 118 h 118"/>
                </a:gdLst>
                <a:ahLst/>
                <a:cxnLst>
                  <a:cxn ang="T10">
                    <a:pos x="T0" y="T1"/>
                  </a:cxn>
                  <a:cxn ang="T11">
                    <a:pos x="T2" y="T3"/>
                  </a:cxn>
                  <a:cxn ang="T12">
                    <a:pos x="T4" y="T5"/>
                  </a:cxn>
                  <a:cxn ang="T13">
                    <a:pos x="T6" y="T7"/>
                  </a:cxn>
                  <a:cxn ang="T14">
                    <a:pos x="T8" y="T9"/>
                  </a:cxn>
                </a:cxnLst>
                <a:rect l="T15" t="T16" r="T17" b="T18"/>
                <a:pathLst>
                  <a:path w="348" h="118">
                    <a:moveTo>
                      <a:pt x="346" y="115"/>
                    </a:moveTo>
                    <a:lnTo>
                      <a:pt x="348" y="118"/>
                    </a:lnTo>
                    <a:lnTo>
                      <a:pt x="0" y="3"/>
                    </a:lnTo>
                    <a:lnTo>
                      <a:pt x="0" y="0"/>
                    </a:lnTo>
                    <a:lnTo>
                      <a:pt x="346" y="115"/>
                    </a:lnTo>
                    <a:close/>
                  </a:path>
                </a:pathLst>
              </a:custGeom>
              <a:solidFill>
                <a:srgbClr val="D8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50" name="Freeform 2608"/>
              <p:cNvSpPr>
                <a:spLocks/>
              </p:cNvSpPr>
              <p:nvPr/>
            </p:nvSpPr>
            <p:spPr bwMode="auto">
              <a:xfrm>
                <a:off x="1039" y="1677"/>
                <a:ext cx="175" cy="62"/>
              </a:xfrm>
              <a:custGeom>
                <a:avLst/>
                <a:gdLst>
                  <a:gd name="T0" fmla="*/ 0 w 351"/>
                  <a:gd name="T1" fmla="*/ 1 h 123"/>
                  <a:gd name="T2" fmla="*/ 0 w 351"/>
                  <a:gd name="T3" fmla="*/ 1 h 123"/>
                  <a:gd name="T4" fmla="*/ 0 w 351"/>
                  <a:gd name="T5" fmla="*/ 1 h 123"/>
                  <a:gd name="T6" fmla="*/ 0 w 351"/>
                  <a:gd name="T7" fmla="*/ 0 h 123"/>
                  <a:gd name="T8" fmla="*/ 0 w 351"/>
                  <a:gd name="T9" fmla="*/ 1 h 123"/>
                  <a:gd name="T10" fmla="*/ 0 60000 65536"/>
                  <a:gd name="T11" fmla="*/ 0 60000 65536"/>
                  <a:gd name="T12" fmla="*/ 0 60000 65536"/>
                  <a:gd name="T13" fmla="*/ 0 60000 65536"/>
                  <a:gd name="T14" fmla="*/ 0 60000 65536"/>
                  <a:gd name="T15" fmla="*/ 0 w 351"/>
                  <a:gd name="T16" fmla="*/ 0 h 123"/>
                  <a:gd name="T17" fmla="*/ 351 w 351"/>
                  <a:gd name="T18" fmla="*/ 123 h 123"/>
                </a:gdLst>
                <a:ahLst/>
                <a:cxnLst>
                  <a:cxn ang="T10">
                    <a:pos x="T0" y="T1"/>
                  </a:cxn>
                  <a:cxn ang="T11">
                    <a:pos x="T2" y="T3"/>
                  </a:cxn>
                  <a:cxn ang="T12">
                    <a:pos x="T4" y="T5"/>
                  </a:cxn>
                  <a:cxn ang="T13">
                    <a:pos x="T6" y="T7"/>
                  </a:cxn>
                  <a:cxn ang="T14">
                    <a:pos x="T8" y="T9"/>
                  </a:cxn>
                </a:cxnLst>
                <a:rect l="T15" t="T16" r="T17" b="T18"/>
                <a:pathLst>
                  <a:path w="351" h="123">
                    <a:moveTo>
                      <a:pt x="348" y="115"/>
                    </a:moveTo>
                    <a:lnTo>
                      <a:pt x="351" y="123"/>
                    </a:lnTo>
                    <a:lnTo>
                      <a:pt x="4" y="10"/>
                    </a:lnTo>
                    <a:lnTo>
                      <a:pt x="0" y="0"/>
                    </a:lnTo>
                    <a:lnTo>
                      <a:pt x="348" y="115"/>
                    </a:lnTo>
                    <a:close/>
                  </a:path>
                </a:pathLst>
              </a:custGeom>
              <a:solidFill>
                <a:srgbClr val="D4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51" name="Freeform 2609"/>
              <p:cNvSpPr>
                <a:spLocks/>
              </p:cNvSpPr>
              <p:nvPr/>
            </p:nvSpPr>
            <p:spPr bwMode="auto">
              <a:xfrm>
                <a:off x="1039" y="1677"/>
                <a:ext cx="173" cy="58"/>
              </a:xfrm>
              <a:custGeom>
                <a:avLst/>
                <a:gdLst>
                  <a:gd name="T0" fmla="*/ 0 w 348"/>
                  <a:gd name="T1" fmla="*/ 0 h 117"/>
                  <a:gd name="T2" fmla="*/ 0 w 348"/>
                  <a:gd name="T3" fmla="*/ 0 h 117"/>
                  <a:gd name="T4" fmla="*/ 0 w 348"/>
                  <a:gd name="T5" fmla="*/ 0 h 117"/>
                  <a:gd name="T6" fmla="*/ 0 w 348"/>
                  <a:gd name="T7" fmla="*/ 0 h 117"/>
                  <a:gd name="T8" fmla="*/ 0 w 348"/>
                  <a:gd name="T9" fmla="*/ 0 h 117"/>
                  <a:gd name="T10" fmla="*/ 0 60000 65536"/>
                  <a:gd name="T11" fmla="*/ 0 60000 65536"/>
                  <a:gd name="T12" fmla="*/ 0 60000 65536"/>
                  <a:gd name="T13" fmla="*/ 0 60000 65536"/>
                  <a:gd name="T14" fmla="*/ 0 60000 65536"/>
                  <a:gd name="T15" fmla="*/ 0 w 348"/>
                  <a:gd name="T16" fmla="*/ 0 h 117"/>
                  <a:gd name="T17" fmla="*/ 348 w 348"/>
                  <a:gd name="T18" fmla="*/ 117 h 117"/>
                </a:gdLst>
                <a:ahLst/>
                <a:cxnLst>
                  <a:cxn ang="T10">
                    <a:pos x="T0" y="T1"/>
                  </a:cxn>
                  <a:cxn ang="T11">
                    <a:pos x="T2" y="T3"/>
                  </a:cxn>
                  <a:cxn ang="T12">
                    <a:pos x="T4" y="T5"/>
                  </a:cxn>
                  <a:cxn ang="T13">
                    <a:pos x="T6" y="T7"/>
                  </a:cxn>
                  <a:cxn ang="T14">
                    <a:pos x="T8" y="T9"/>
                  </a:cxn>
                </a:cxnLst>
                <a:rect l="T15" t="T16" r="T17" b="T18"/>
                <a:pathLst>
                  <a:path w="348" h="117">
                    <a:moveTo>
                      <a:pt x="348" y="115"/>
                    </a:moveTo>
                    <a:lnTo>
                      <a:pt x="348" y="117"/>
                    </a:lnTo>
                    <a:lnTo>
                      <a:pt x="2" y="4"/>
                    </a:lnTo>
                    <a:lnTo>
                      <a:pt x="0" y="0"/>
                    </a:lnTo>
                    <a:lnTo>
                      <a:pt x="348" y="115"/>
                    </a:lnTo>
                    <a:close/>
                  </a:path>
                </a:pathLst>
              </a:custGeom>
              <a:solidFill>
                <a:srgbClr val="D4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52" name="Freeform 2610"/>
              <p:cNvSpPr>
                <a:spLocks/>
              </p:cNvSpPr>
              <p:nvPr/>
            </p:nvSpPr>
            <p:spPr bwMode="auto">
              <a:xfrm>
                <a:off x="1039" y="1679"/>
                <a:ext cx="174" cy="58"/>
              </a:xfrm>
              <a:custGeom>
                <a:avLst/>
                <a:gdLst>
                  <a:gd name="T0" fmla="*/ 1 w 347"/>
                  <a:gd name="T1" fmla="*/ 1 h 116"/>
                  <a:gd name="T2" fmla="*/ 1 w 347"/>
                  <a:gd name="T3" fmla="*/ 1 h 116"/>
                  <a:gd name="T4" fmla="*/ 1 w 347"/>
                  <a:gd name="T5" fmla="*/ 1 h 116"/>
                  <a:gd name="T6" fmla="*/ 0 w 347"/>
                  <a:gd name="T7" fmla="*/ 0 h 116"/>
                  <a:gd name="T8" fmla="*/ 1 w 347"/>
                  <a:gd name="T9" fmla="*/ 1 h 116"/>
                  <a:gd name="T10" fmla="*/ 0 60000 65536"/>
                  <a:gd name="T11" fmla="*/ 0 60000 65536"/>
                  <a:gd name="T12" fmla="*/ 0 60000 65536"/>
                  <a:gd name="T13" fmla="*/ 0 60000 65536"/>
                  <a:gd name="T14" fmla="*/ 0 60000 65536"/>
                  <a:gd name="T15" fmla="*/ 0 w 347"/>
                  <a:gd name="T16" fmla="*/ 0 h 116"/>
                  <a:gd name="T17" fmla="*/ 347 w 347"/>
                  <a:gd name="T18" fmla="*/ 116 h 116"/>
                </a:gdLst>
                <a:ahLst/>
                <a:cxnLst>
                  <a:cxn ang="T10">
                    <a:pos x="T0" y="T1"/>
                  </a:cxn>
                  <a:cxn ang="T11">
                    <a:pos x="T2" y="T3"/>
                  </a:cxn>
                  <a:cxn ang="T12">
                    <a:pos x="T4" y="T5"/>
                  </a:cxn>
                  <a:cxn ang="T13">
                    <a:pos x="T6" y="T7"/>
                  </a:cxn>
                  <a:cxn ang="T14">
                    <a:pos x="T8" y="T9"/>
                  </a:cxn>
                </a:cxnLst>
                <a:rect l="T15" t="T16" r="T17" b="T18"/>
                <a:pathLst>
                  <a:path w="347" h="116">
                    <a:moveTo>
                      <a:pt x="346" y="113"/>
                    </a:moveTo>
                    <a:lnTo>
                      <a:pt x="347" y="116"/>
                    </a:lnTo>
                    <a:lnTo>
                      <a:pt x="2" y="3"/>
                    </a:lnTo>
                    <a:lnTo>
                      <a:pt x="0" y="0"/>
                    </a:lnTo>
                    <a:lnTo>
                      <a:pt x="346" y="113"/>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53" name="Freeform 2611"/>
              <p:cNvSpPr>
                <a:spLocks/>
              </p:cNvSpPr>
              <p:nvPr/>
            </p:nvSpPr>
            <p:spPr bwMode="auto">
              <a:xfrm>
                <a:off x="1040" y="1680"/>
                <a:ext cx="174" cy="59"/>
              </a:xfrm>
              <a:custGeom>
                <a:avLst/>
                <a:gdLst>
                  <a:gd name="T0" fmla="*/ 1 w 347"/>
                  <a:gd name="T1" fmla="*/ 1 h 116"/>
                  <a:gd name="T2" fmla="*/ 1 w 347"/>
                  <a:gd name="T3" fmla="*/ 1 h 116"/>
                  <a:gd name="T4" fmla="*/ 0 w 347"/>
                  <a:gd name="T5" fmla="*/ 1 h 116"/>
                  <a:gd name="T6" fmla="*/ 0 w 347"/>
                  <a:gd name="T7" fmla="*/ 0 h 116"/>
                  <a:gd name="T8" fmla="*/ 1 w 347"/>
                  <a:gd name="T9" fmla="*/ 1 h 116"/>
                  <a:gd name="T10" fmla="*/ 0 60000 65536"/>
                  <a:gd name="T11" fmla="*/ 0 60000 65536"/>
                  <a:gd name="T12" fmla="*/ 0 60000 65536"/>
                  <a:gd name="T13" fmla="*/ 0 60000 65536"/>
                  <a:gd name="T14" fmla="*/ 0 60000 65536"/>
                  <a:gd name="T15" fmla="*/ 0 w 347"/>
                  <a:gd name="T16" fmla="*/ 0 h 116"/>
                  <a:gd name="T17" fmla="*/ 347 w 347"/>
                  <a:gd name="T18" fmla="*/ 116 h 116"/>
                </a:gdLst>
                <a:ahLst/>
                <a:cxnLst>
                  <a:cxn ang="T10">
                    <a:pos x="T0" y="T1"/>
                  </a:cxn>
                  <a:cxn ang="T11">
                    <a:pos x="T2" y="T3"/>
                  </a:cxn>
                  <a:cxn ang="T12">
                    <a:pos x="T4" y="T5"/>
                  </a:cxn>
                  <a:cxn ang="T13">
                    <a:pos x="T6" y="T7"/>
                  </a:cxn>
                  <a:cxn ang="T14">
                    <a:pos x="T8" y="T9"/>
                  </a:cxn>
                </a:cxnLst>
                <a:rect l="T15" t="T16" r="T17" b="T18"/>
                <a:pathLst>
                  <a:path w="347" h="116">
                    <a:moveTo>
                      <a:pt x="345" y="113"/>
                    </a:moveTo>
                    <a:lnTo>
                      <a:pt x="347" y="116"/>
                    </a:lnTo>
                    <a:lnTo>
                      <a:pt x="0" y="3"/>
                    </a:lnTo>
                    <a:lnTo>
                      <a:pt x="0" y="0"/>
                    </a:lnTo>
                    <a:lnTo>
                      <a:pt x="345" y="113"/>
                    </a:lnTo>
                    <a:close/>
                  </a:path>
                </a:pathLst>
              </a:custGeom>
              <a:solidFill>
                <a:srgbClr val="CA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54" name="Freeform 2612"/>
              <p:cNvSpPr>
                <a:spLocks/>
              </p:cNvSpPr>
              <p:nvPr/>
            </p:nvSpPr>
            <p:spPr bwMode="auto">
              <a:xfrm>
                <a:off x="1040" y="1682"/>
                <a:ext cx="176" cy="60"/>
              </a:xfrm>
              <a:custGeom>
                <a:avLst/>
                <a:gdLst>
                  <a:gd name="T0" fmla="*/ 1 w 352"/>
                  <a:gd name="T1" fmla="*/ 1 h 120"/>
                  <a:gd name="T2" fmla="*/ 1 w 352"/>
                  <a:gd name="T3" fmla="*/ 1 h 120"/>
                  <a:gd name="T4" fmla="*/ 1 w 352"/>
                  <a:gd name="T5" fmla="*/ 1 h 120"/>
                  <a:gd name="T6" fmla="*/ 0 w 352"/>
                  <a:gd name="T7" fmla="*/ 0 h 120"/>
                  <a:gd name="T8" fmla="*/ 1 w 352"/>
                  <a:gd name="T9" fmla="*/ 1 h 120"/>
                  <a:gd name="T10" fmla="*/ 0 60000 65536"/>
                  <a:gd name="T11" fmla="*/ 0 60000 65536"/>
                  <a:gd name="T12" fmla="*/ 0 60000 65536"/>
                  <a:gd name="T13" fmla="*/ 0 60000 65536"/>
                  <a:gd name="T14" fmla="*/ 0 60000 65536"/>
                  <a:gd name="T15" fmla="*/ 0 w 352"/>
                  <a:gd name="T16" fmla="*/ 0 h 120"/>
                  <a:gd name="T17" fmla="*/ 352 w 352"/>
                  <a:gd name="T18" fmla="*/ 120 h 120"/>
                </a:gdLst>
                <a:ahLst/>
                <a:cxnLst>
                  <a:cxn ang="T10">
                    <a:pos x="T0" y="T1"/>
                  </a:cxn>
                  <a:cxn ang="T11">
                    <a:pos x="T2" y="T3"/>
                  </a:cxn>
                  <a:cxn ang="T12">
                    <a:pos x="T4" y="T5"/>
                  </a:cxn>
                  <a:cxn ang="T13">
                    <a:pos x="T6" y="T7"/>
                  </a:cxn>
                  <a:cxn ang="T14">
                    <a:pos x="T8" y="T9"/>
                  </a:cxn>
                </a:cxnLst>
                <a:rect l="T15" t="T16" r="T17" b="T18"/>
                <a:pathLst>
                  <a:path w="352" h="120">
                    <a:moveTo>
                      <a:pt x="347" y="113"/>
                    </a:moveTo>
                    <a:lnTo>
                      <a:pt x="352" y="120"/>
                    </a:lnTo>
                    <a:lnTo>
                      <a:pt x="5" y="7"/>
                    </a:lnTo>
                    <a:lnTo>
                      <a:pt x="0" y="0"/>
                    </a:lnTo>
                    <a:lnTo>
                      <a:pt x="347" y="113"/>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55" name="Freeform 2613"/>
              <p:cNvSpPr>
                <a:spLocks/>
              </p:cNvSpPr>
              <p:nvPr/>
            </p:nvSpPr>
            <p:spPr bwMode="auto">
              <a:xfrm>
                <a:off x="1040" y="1682"/>
                <a:ext cx="175" cy="58"/>
              </a:xfrm>
              <a:custGeom>
                <a:avLst/>
                <a:gdLst>
                  <a:gd name="T0" fmla="*/ 1 w 349"/>
                  <a:gd name="T1" fmla="*/ 0 h 117"/>
                  <a:gd name="T2" fmla="*/ 1 w 349"/>
                  <a:gd name="T3" fmla="*/ 0 h 117"/>
                  <a:gd name="T4" fmla="*/ 1 w 349"/>
                  <a:gd name="T5" fmla="*/ 0 h 117"/>
                  <a:gd name="T6" fmla="*/ 0 w 349"/>
                  <a:gd name="T7" fmla="*/ 0 h 117"/>
                  <a:gd name="T8" fmla="*/ 1 w 349"/>
                  <a:gd name="T9" fmla="*/ 0 h 117"/>
                  <a:gd name="T10" fmla="*/ 0 60000 65536"/>
                  <a:gd name="T11" fmla="*/ 0 60000 65536"/>
                  <a:gd name="T12" fmla="*/ 0 60000 65536"/>
                  <a:gd name="T13" fmla="*/ 0 60000 65536"/>
                  <a:gd name="T14" fmla="*/ 0 60000 65536"/>
                  <a:gd name="T15" fmla="*/ 0 w 349"/>
                  <a:gd name="T16" fmla="*/ 0 h 117"/>
                  <a:gd name="T17" fmla="*/ 349 w 349"/>
                  <a:gd name="T18" fmla="*/ 117 h 117"/>
                </a:gdLst>
                <a:ahLst/>
                <a:cxnLst>
                  <a:cxn ang="T10">
                    <a:pos x="T0" y="T1"/>
                  </a:cxn>
                  <a:cxn ang="T11">
                    <a:pos x="T2" y="T3"/>
                  </a:cxn>
                  <a:cxn ang="T12">
                    <a:pos x="T4" y="T5"/>
                  </a:cxn>
                  <a:cxn ang="T13">
                    <a:pos x="T6" y="T7"/>
                  </a:cxn>
                  <a:cxn ang="T14">
                    <a:pos x="T8" y="T9"/>
                  </a:cxn>
                </a:cxnLst>
                <a:rect l="T15" t="T16" r="T17" b="T18"/>
                <a:pathLst>
                  <a:path w="349" h="117">
                    <a:moveTo>
                      <a:pt x="347" y="113"/>
                    </a:moveTo>
                    <a:lnTo>
                      <a:pt x="349" y="117"/>
                    </a:lnTo>
                    <a:lnTo>
                      <a:pt x="3" y="4"/>
                    </a:lnTo>
                    <a:lnTo>
                      <a:pt x="0" y="0"/>
                    </a:lnTo>
                    <a:lnTo>
                      <a:pt x="347" y="113"/>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56" name="Freeform 2614"/>
              <p:cNvSpPr>
                <a:spLocks/>
              </p:cNvSpPr>
              <p:nvPr/>
            </p:nvSpPr>
            <p:spPr bwMode="auto">
              <a:xfrm>
                <a:off x="1042" y="1684"/>
                <a:ext cx="174" cy="58"/>
              </a:xfrm>
              <a:custGeom>
                <a:avLst/>
                <a:gdLst>
                  <a:gd name="T0" fmla="*/ 0 w 349"/>
                  <a:gd name="T1" fmla="*/ 1 h 116"/>
                  <a:gd name="T2" fmla="*/ 0 w 349"/>
                  <a:gd name="T3" fmla="*/ 1 h 116"/>
                  <a:gd name="T4" fmla="*/ 0 w 349"/>
                  <a:gd name="T5" fmla="*/ 1 h 116"/>
                  <a:gd name="T6" fmla="*/ 0 w 349"/>
                  <a:gd name="T7" fmla="*/ 0 h 116"/>
                  <a:gd name="T8" fmla="*/ 0 w 349"/>
                  <a:gd name="T9" fmla="*/ 1 h 116"/>
                  <a:gd name="T10" fmla="*/ 0 60000 65536"/>
                  <a:gd name="T11" fmla="*/ 0 60000 65536"/>
                  <a:gd name="T12" fmla="*/ 0 60000 65536"/>
                  <a:gd name="T13" fmla="*/ 0 60000 65536"/>
                  <a:gd name="T14" fmla="*/ 0 60000 65536"/>
                  <a:gd name="T15" fmla="*/ 0 w 349"/>
                  <a:gd name="T16" fmla="*/ 0 h 116"/>
                  <a:gd name="T17" fmla="*/ 349 w 349"/>
                  <a:gd name="T18" fmla="*/ 116 h 116"/>
                </a:gdLst>
                <a:ahLst/>
                <a:cxnLst>
                  <a:cxn ang="T10">
                    <a:pos x="T0" y="T1"/>
                  </a:cxn>
                  <a:cxn ang="T11">
                    <a:pos x="T2" y="T3"/>
                  </a:cxn>
                  <a:cxn ang="T12">
                    <a:pos x="T4" y="T5"/>
                  </a:cxn>
                  <a:cxn ang="T13">
                    <a:pos x="T6" y="T7"/>
                  </a:cxn>
                  <a:cxn ang="T14">
                    <a:pos x="T8" y="T9"/>
                  </a:cxn>
                </a:cxnLst>
                <a:rect l="T15" t="T16" r="T17" b="T18"/>
                <a:pathLst>
                  <a:path w="349" h="116">
                    <a:moveTo>
                      <a:pt x="346" y="113"/>
                    </a:moveTo>
                    <a:lnTo>
                      <a:pt x="349" y="116"/>
                    </a:lnTo>
                    <a:lnTo>
                      <a:pt x="2" y="3"/>
                    </a:lnTo>
                    <a:lnTo>
                      <a:pt x="0" y="0"/>
                    </a:lnTo>
                    <a:lnTo>
                      <a:pt x="346" y="113"/>
                    </a:lnTo>
                    <a:close/>
                  </a:path>
                </a:pathLst>
              </a:custGeom>
              <a:solidFill>
                <a:srgbClr val="BC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57" name="Freeform 2615"/>
              <p:cNvSpPr>
                <a:spLocks/>
              </p:cNvSpPr>
              <p:nvPr/>
            </p:nvSpPr>
            <p:spPr bwMode="auto">
              <a:xfrm>
                <a:off x="1043" y="1685"/>
                <a:ext cx="177" cy="60"/>
              </a:xfrm>
              <a:custGeom>
                <a:avLst/>
                <a:gdLst>
                  <a:gd name="T0" fmla="*/ 1 w 354"/>
                  <a:gd name="T1" fmla="*/ 1 h 120"/>
                  <a:gd name="T2" fmla="*/ 1 w 354"/>
                  <a:gd name="T3" fmla="*/ 1 h 120"/>
                  <a:gd name="T4" fmla="*/ 1 w 354"/>
                  <a:gd name="T5" fmla="*/ 1 h 120"/>
                  <a:gd name="T6" fmla="*/ 0 w 354"/>
                  <a:gd name="T7" fmla="*/ 0 h 120"/>
                  <a:gd name="T8" fmla="*/ 1 w 354"/>
                  <a:gd name="T9" fmla="*/ 1 h 120"/>
                  <a:gd name="T10" fmla="*/ 0 60000 65536"/>
                  <a:gd name="T11" fmla="*/ 0 60000 65536"/>
                  <a:gd name="T12" fmla="*/ 0 60000 65536"/>
                  <a:gd name="T13" fmla="*/ 0 60000 65536"/>
                  <a:gd name="T14" fmla="*/ 0 60000 65536"/>
                  <a:gd name="T15" fmla="*/ 0 w 354"/>
                  <a:gd name="T16" fmla="*/ 0 h 120"/>
                  <a:gd name="T17" fmla="*/ 354 w 354"/>
                  <a:gd name="T18" fmla="*/ 120 h 120"/>
                </a:gdLst>
                <a:ahLst/>
                <a:cxnLst>
                  <a:cxn ang="T10">
                    <a:pos x="T0" y="T1"/>
                  </a:cxn>
                  <a:cxn ang="T11">
                    <a:pos x="T2" y="T3"/>
                  </a:cxn>
                  <a:cxn ang="T12">
                    <a:pos x="T4" y="T5"/>
                  </a:cxn>
                  <a:cxn ang="T13">
                    <a:pos x="T6" y="T7"/>
                  </a:cxn>
                  <a:cxn ang="T14">
                    <a:pos x="T8" y="T9"/>
                  </a:cxn>
                </a:cxnLst>
                <a:rect l="T15" t="T16" r="T17" b="T18"/>
                <a:pathLst>
                  <a:path w="354" h="120">
                    <a:moveTo>
                      <a:pt x="347" y="113"/>
                    </a:moveTo>
                    <a:lnTo>
                      <a:pt x="354" y="120"/>
                    </a:lnTo>
                    <a:lnTo>
                      <a:pt x="6" y="5"/>
                    </a:lnTo>
                    <a:lnTo>
                      <a:pt x="0" y="0"/>
                    </a:lnTo>
                    <a:lnTo>
                      <a:pt x="347" y="113"/>
                    </a:lnTo>
                    <a:close/>
                  </a:path>
                </a:pathLst>
              </a:custGeom>
              <a:solidFill>
                <a:srgbClr val="B3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58" name="Freeform 2616"/>
              <p:cNvSpPr>
                <a:spLocks/>
              </p:cNvSpPr>
              <p:nvPr/>
            </p:nvSpPr>
            <p:spPr bwMode="auto">
              <a:xfrm>
                <a:off x="1046" y="1688"/>
                <a:ext cx="177" cy="59"/>
              </a:xfrm>
              <a:custGeom>
                <a:avLst/>
                <a:gdLst>
                  <a:gd name="T0" fmla="*/ 1 w 354"/>
                  <a:gd name="T1" fmla="*/ 1 h 118"/>
                  <a:gd name="T2" fmla="*/ 1 w 354"/>
                  <a:gd name="T3" fmla="*/ 1 h 118"/>
                  <a:gd name="T4" fmla="*/ 1 w 354"/>
                  <a:gd name="T5" fmla="*/ 1 h 118"/>
                  <a:gd name="T6" fmla="*/ 0 w 354"/>
                  <a:gd name="T7" fmla="*/ 0 h 118"/>
                  <a:gd name="T8" fmla="*/ 1 w 354"/>
                  <a:gd name="T9" fmla="*/ 1 h 118"/>
                  <a:gd name="T10" fmla="*/ 0 60000 65536"/>
                  <a:gd name="T11" fmla="*/ 0 60000 65536"/>
                  <a:gd name="T12" fmla="*/ 0 60000 65536"/>
                  <a:gd name="T13" fmla="*/ 0 60000 65536"/>
                  <a:gd name="T14" fmla="*/ 0 60000 65536"/>
                  <a:gd name="T15" fmla="*/ 0 w 354"/>
                  <a:gd name="T16" fmla="*/ 0 h 118"/>
                  <a:gd name="T17" fmla="*/ 354 w 354"/>
                  <a:gd name="T18" fmla="*/ 118 h 118"/>
                </a:gdLst>
                <a:ahLst/>
                <a:cxnLst>
                  <a:cxn ang="T10">
                    <a:pos x="T0" y="T1"/>
                  </a:cxn>
                  <a:cxn ang="T11">
                    <a:pos x="T2" y="T3"/>
                  </a:cxn>
                  <a:cxn ang="T12">
                    <a:pos x="T4" y="T5"/>
                  </a:cxn>
                  <a:cxn ang="T13">
                    <a:pos x="T6" y="T7"/>
                  </a:cxn>
                  <a:cxn ang="T14">
                    <a:pos x="T8" y="T9"/>
                  </a:cxn>
                </a:cxnLst>
                <a:rect l="T15" t="T16" r="T17" b="T18"/>
                <a:pathLst>
                  <a:path w="354" h="118">
                    <a:moveTo>
                      <a:pt x="348" y="115"/>
                    </a:moveTo>
                    <a:lnTo>
                      <a:pt x="354" y="118"/>
                    </a:lnTo>
                    <a:lnTo>
                      <a:pt x="7" y="3"/>
                    </a:lnTo>
                    <a:lnTo>
                      <a:pt x="0" y="0"/>
                    </a:lnTo>
                    <a:lnTo>
                      <a:pt x="348" y="115"/>
                    </a:lnTo>
                    <a:close/>
                  </a:path>
                </a:pathLst>
              </a:custGeom>
              <a:solidFill>
                <a:srgbClr val="9E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59" name="Freeform 2617"/>
              <p:cNvSpPr>
                <a:spLocks/>
              </p:cNvSpPr>
              <p:nvPr/>
            </p:nvSpPr>
            <p:spPr bwMode="auto">
              <a:xfrm>
                <a:off x="1063" y="1631"/>
                <a:ext cx="178" cy="55"/>
              </a:xfrm>
              <a:custGeom>
                <a:avLst/>
                <a:gdLst>
                  <a:gd name="T0" fmla="*/ 1 w 355"/>
                  <a:gd name="T1" fmla="*/ 1 h 110"/>
                  <a:gd name="T2" fmla="*/ 1 w 355"/>
                  <a:gd name="T3" fmla="*/ 1 h 110"/>
                  <a:gd name="T4" fmla="*/ 0 w 355"/>
                  <a:gd name="T5" fmla="*/ 0 h 110"/>
                  <a:gd name="T6" fmla="*/ 1 w 355"/>
                  <a:gd name="T7" fmla="*/ 0 h 110"/>
                  <a:gd name="T8" fmla="*/ 1 w 355"/>
                  <a:gd name="T9" fmla="*/ 1 h 110"/>
                  <a:gd name="T10" fmla="*/ 0 60000 65536"/>
                  <a:gd name="T11" fmla="*/ 0 60000 65536"/>
                  <a:gd name="T12" fmla="*/ 0 60000 65536"/>
                  <a:gd name="T13" fmla="*/ 0 60000 65536"/>
                  <a:gd name="T14" fmla="*/ 0 60000 65536"/>
                  <a:gd name="T15" fmla="*/ 0 w 355"/>
                  <a:gd name="T16" fmla="*/ 0 h 110"/>
                  <a:gd name="T17" fmla="*/ 355 w 355"/>
                  <a:gd name="T18" fmla="*/ 110 h 110"/>
                </a:gdLst>
                <a:ahLst/>
                <a:cxnLst>
                  <a:cxn ang="T10">
                    <a:pos x="T0" y="T1"/>
                  </a:cxn>
                  <a:cxn ang="T11">
                    <a:pos x="T2" y="T3"/>
                  </a:cxn>
                  <a:cxn ang="T12">
                    <a:pos x="T4" y="T5"/>
                  </a:cxn>
                  <a:cxn ang="T13">
                    <a:pos x="T6" y="T7"/>
                  </a:cxn>
                  <a:cxn ang="T14">
                    <a:pos x="T8" y="T9"/>
                  </a:cxn>
                </a:cxnLst>
                <a:rect l="T15" t="T16" r="T17" b="T18"/>
                <a:pathLst>
                  <a:path w="355" h="110">
                    <a:moveTo>
                      <a:pt x="355" y="110"/>
                    </a:moveTo>
                    <a:lnTo>
                      <a:pt x="348" y="110"/>
                    </a:lnTo>
                    <a:lnTo>
                      <a:pt x="0" y="0"/>
                    </a:lnTo>
                    <a:lnTo>
                      <a:pt x="8" y="0"/>
                    </a:lnTo>
                    <a:lnTo>
                      <a:pt x="355" y="110"/>
                    </a:lnTo>
                    <a:close/>
                  </a:path>
                </a:pathLst>
              </a:custGeom>
              <a:solidFill>
                <a:srgbClr val="743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60" name="Freeform 2618"/>
              <p:cNvSpPr>
                <a:spLocks/>
              </p:cNvSpPr>
              <p:nvPr/>
            </p:nvSpPr>
            <p:spPr bwMode="auto">
              <a:xfrm>
                <a:off x="1059" y="1631"/>
                <a:ext cx="178" cy="55"/>
              </a:xfrm>
              <a:custGeom>
                <a:avLst/>
                <a:gdLst>
                  <a:gd name="T0" fmla="*/ 0 w 357"/>
                  <a:gd name="T1" fmla="*/ 1 h 110"/>
                  <a:gd name="T2" fmla="*/ 0 w 357"/>
                  <a:gd name="T3" fmla="*/ 1 h 110"/>
                  <a:gd name="T4" fmla="*/ 0 w 357"/>
                  <a:gd name="T5" fmla="*/ 0 h 110"/>
                  <a:gd name="T6" fmla="*/ 0 w 357"/>
                  <a:gd name="T7" fmla="*/ 0 h 110"/>
                  <a:gd name="T8" fmla="*/ 0 w 357"/>
                  <a:gd name="T9" fmla="*/ 1 h 110"/>
                  <a:gd name="T10" fmla="*/ 0 60000 65536"/>
                  <a:gd name="T11" fmla="*/ 0 60000 65536"/>
                  <a:gd name="T12" fmla="*/ 0 60000 65536"/>
                  <a:gd name="T13" fmla="*/ 0 60000 65536"/>
                  <a:gd name="T14" fmla="*/ 0 60000 65536"/>
                  <a:gd name="T15" fmla="*/ 0 w 357"/>
                  <a:gd name="T16" fmla="*/ 0 h 110"/>
                  <a:gd name="T17" fmla="*/ 357 w 357"/>
                  <a:gd name="T18" fmla="*/ 110 h 110"/>
                </a:gdLst>
                <a:ahLst/>
                <a:cxnLst>
                  <a:cxn ang="T10">
                    <a:pos x="T0" y="T1"/>
                  </a:cxn>
                  <a:cxn ang="T11">
                    <a:pos x="T2" y="T3"/>
                  </a:cxn>
                  <a:cxn ang="T12">
                    <a:pos x="T4" y="T5"/>
                  </a:cxn>
                  <a:cxn ang="T13">
                    <a:pos x="T6" y="T7"/>
                  </a:cxn>
                  <a:cxn ang="T14">
                    <a:pos x="T8" y="T9"/>
                  </a:cxn>
                </a:cxnLst>
                <a:rect l="T15" t="T16" r="T17" b="T18"/>
                <a:pathLst>
                  <a:path w="357" h="110">
                    <a:moveTo>
                      <a:pt x="357" y="110"/>
                    </a:moveTo>
                    <a:lnTo>
                      <a:pt x="348" y="110"/>
                    </a:lnTo>
                    <a:lnTo>
                      <a:pt x="0" y="0"/>
                    </a:lnTo>
                    <a:lnTo>
                      <a:pt x="9" y="0"/>
                    </a:lnTo>
                    <a:lnTo>
                      <a:pt x="357" y="110"/>
                    </a:lnTo>
                    <a:close/>
                  </a:path>
                </a:pathLst>
              </a:custGeom>
              <a:solidFill>
                <a:srgbClr val="81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61" name="Freeform 2619"/>
              <p:cNvSpPr>
                <a:spLocks/>
              </p:cNvSpPr>
              <p:nvPr/>
            </p:nvSpPr>
            <p:spPr bwMode="auto">
              <a:xfrm>
                <a:off x="1211" y="1686"/>
                <a:ext cx="42" cy="61"/>
              </a:xfrm>
              <a:custGeom>
                <a:avLst/>
                <a:gdLst>
                  <a:gd name="T0" fmla="*/ 0 w 85"/>
                  <a:gd name="T1" fmla="*/ 0 h 121"/>
                  <a:gd name="T2" fmla="*/ 0 w 85"/>
                  <a:gd name="T3" fmla="*/ 1 h 121"/>
                  <a:gd name="T4" fmla="*/ 0 w 85"/>
                  <a:gd name="T5" fmla="*/ 1 h 121"/>
                  <a:gd name="T6" fmla="*/ 0 w 85"/>
                  <a:gd name="T7" fmla="*/ 1 h 121"/>
                  <a:gd name="T8" fmla="*/ 0 w 85"/>
                  <a:gd name="T9" fmla="*/ 1 h 121"/>
                  <a:gd name="T10" fmla="*/ 0 w 85"/>
                  <a:gd name="T11" fmla="*/ 1 h 121"/>
                  <a:gd name="T12" fmla="*/ 0 w 85"/>
                  <a:gd name="T13" fmla="*/ 1 h 121"/>
                  <a:gd name="T14" fmla="*/ 0 w 85"/>
                  <a:gd name="T15" fmla="*/ 1 h 121"/>
                  <a:gd name="T16" fmla="*/ 0 w 85"/>
                  <a:gd name="T17" fmla="*/ 1 h 121"/>
                  <a:gd name="T18" fmla="*/ 0 w 85"/>
                  <a:gd name="T19" fmla="*/ 1 h 121"/>
                  <a:gd name="T20" fmla="*/ 0 w 85"/>
                  <a:gd name="T21" fmla="*/ 1 h 121"/>
                  <a:gd name="T22" fmla="*/ 0 w 85"/>
                  <a:gd name="T23" fmla="*/ 1 h 121"/>
                  <a:gd name="T24" fmla="*/ 0 w 85"/>
                  <a:gd name="T25" fmla="*/ 1 h 121"/>
                  <a:gd name="T26" fmla="*/ 0 w 85"/>
                  <a:gd name="T27" fmla="*/ 1 h 121"/>
                  <a:gd name="T28" fmla="*/ 0 w 85"/>
                  <a:gd name="T29" fmla="*/ 1 h 121"/>
                  <a:gd name="T30" fmla="*/ 0 w 85"/>
                  <a:gd name="T31" fmla="*/ 1 h 121"/>
                  <a:gd name="T32" fmla="*/ 0 w 85"/>
                  <a:gd name="T33" fmla="*/ 1 h 121"/>
                  <a:gd name="T34" fmla="*/ 0 w 85"/>
                  <a:gd name="T35" fmla="*/ 1 h 121"/>
                  <a:gd name="T36" fmla="*/ 0 w 85"/>
                  <a:gd name="T37" fmla="*/ 1 h 121"/>
                  <a:gd name="T38" fmla="*/ 0 w 85"/>
                  <a:gd name="T39" fmla="*/ 1 h 121"/>
                  <a:gd name="T40" fmla="*/ 0 w 85"/>
                  <a:gd name="T41" fmla="*/ 1 h 121"/>
                  <a:gd name="T42" fmla="*/ 0 w 85"/>
                  <a:gd name="T43" fmla="*/ 1 h 121"/>
                  <a:gd name="T44" fmla="*/ 0 w 85"/>
                  <a:gd name="T45" fmla="*/ 1 h 121"/>
                  <a:gd name="T46" fmla="*/ 0 w 85"/>
                  <a:gd name="T47" fmla="*/ 1 h 121"/>
                  <a:gd name="T48" fmla="*/ 0 w 85"/>
                  <a:gd name="T49" fmla="*/ 1 h 121"/>
                  <a:gd name="T50" fmla="*/ 0 w 85"/>
                  <a:gd name="T51" fmla="*/ 1 h 121"/>
                  <a:gd name="T52" fmla="*/ 0 w 85"/>
                  <a:gd name="T53" fmla="*/ 1 h 121"/>
                  <a:gd name="T54" fmla="*/ 0 w 85"/>
                  <a:gd name="T55" fmla="*/ 1 h 121"/>
                  <a:gd name="T56" fmla="*/ 0 w 85"/>
                  <a:gd name="T57" fmla="*/ 1 h 121"/>
                  <a:gd name="T58" fmla="*/ 0 w 85"/>
                  <a:gd name="T59" fmla="*/ 1 h 121"/>
                  <a:gd name="T60" fmla="*/ 0 w 85"/>
                  <a:gd name="T61" fmla="*/ 0 h 121"/>
                  <a:gd name="T62" fmla="*/ 0 w 85"/>
                  <a:gd name="T63" fmla="*/ 0 h 121"/>
                  <a:gd name="T64" fmla="*/ 0 w 85"/>
                  <a:gd name="T65" fmla="*/ 0 h 1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
                  <a:gd name="T100" fmla="*/ 0 h 121"/>
                  <a:gd name="T101" fmla="*/ 85 w 85"/>
                  <a:gd name="T102" fmla="*/ 121 h 1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 h="121">
                    <a:moveTo>
                      <a:pt x="44" y="0"/>
                    </a:moveTo>
                    <a:lnTo>
                      <a:pt x="35" y="5"/>
                    </a:lnTo>
                    <a:lnTo>
                      <a:pt x="29" y="10"/>
                    </a:lnTo>
                    <a:lnTo>
                      <a:pt x="20" y="18"/>
                    </a:lnTo>
                    <a:lnTo>
                      <a:pt x="14" y="26"/>
                    </a:lnTo>
                    <a:lnTo>
                      <a:pt x="9" y="38"/>
                    </a:lnTo>
                    <a:lnTo>
                      <a:pt x="4" y="49"/>
                    </a:lnTo>
                    <a:lnTo>
                      <a:pt x="2" y="61"/>
                    </a:lnTo>
                    <a:lnTo>
                      <a:pt x="0" y="73"/>
                    </a:lnTo>
                    <a:lnTo>
                      <a:pt x="0" y="84"/>
                    </a:lnTo>
                    <a:lnTo>
                      <a:pt x="4" y="96"/>
                    </a:lnTo>
                    <a:lnTo>
                      <a:pt x="7" y="104"/>
                    </a:lnTo>
                    <a:lnTo>
                      <a:pt x="12" y="111"/>
                    </a:lnTo>
                    <a:lnTo>
                      <a:pt x="19" y="118"/>
                    </a:lnTo>
                    <a:lnTo>
                      <a:pt x="25" y="121"/>
                    </a:lnTo>
                    <a:lnTo>
                      <a:pt x="32" y="121"/>
                    </a:lnTo>
                    <a:lnTo>
                      <a:pt x="42" y="119"/>
                    </a:lnTo>
                    <a:lnTo>
                      <a:pt x="50" y="116"/>
                    </a:lnTo>
                    <a:lnTo>
                      <a:pt x="57" y="111"/>
                    </a:lnTo>
                    <a:lnTo>
                      <a:pt x="65" y="103"/>
                    </a:lnTo>
                    <a:lnTo>
                      <a:pt x="72" y="93"/>
                    </a:lnTo>
                    <a:lnTo>
                      <a:pt x="77" y="83"/>
                    </a:lnTo>
                    <a:lnTo>
                      <a:pt x="80" y="71"/>
                    </a:lnTo>
                    <a:lnTo>
                      <a:pt x="83" y="59"/>
                    </a:lnTo>
                    <a:lnTo>
                      <a:pt x="85" y="48"/>
                    </a:lnTo>
                    <a:lnTo>
                      <a:pt x="83" y="36"/>
                    </a:lnTo>
                    <a:lnTo>
                      <a:pt x="82" y="26"/>
                    </a:lnTo>
                    <a:lnTo>
                      <a:pt x="78" y="16"/>
                    </a:lnTo>
                    <a:lnTo>
                      <a:pt x="73" y="10"/>
                    </a:lnTo>
                    <a:lnTo>
                      <a:pt x="67" y="3"/>
                    </a:lnTo>
                    <a:lnTo>
                      <a:pt x="60" y="0"/>
                    </a:lnTo>
                    <a:lnTo>
                      <a:pt x="53" y="0"/>
                    </a:lnTo>
                    <a:lnTo>
                      <a:pt x="44" y="0"/>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grpSp>
          <p:nvGrpSpPr>
            <p:cNvPr id="46124" name="Group 2620"/>
            <p:cNvGrpSpPr>
              <a:grpSpLocks/>
            </p:cNvGrpSpPr>
            <p:nvPr/>
          </p:nvGrpSpPr>
          <p:grpSpPr bwMode="auto">
            <a:xfrm>
              <a:off x="1160" y="1646"/>
              <a:ext cx="705" cy="323"/>
              <a:chOff x="1160" y="1646"/>
              <a:chExt cx="705" cy="323"/>
            </a:xfrm>
          </p:grpSpPr>
          <p:sp>
            <p:nvSpPr>
              <p:cNvPr id="46904" name="Freeform 2621"/>
              <p:cNvSpPr>
                <a:spLocks/>
              </p:cNvSpPr>
              <p:nvPr/>
            </p:nvSpPr>
            <p:spPr bwMode="auto">
              <a:xfrm>
                <a:off x="1201" y="1646"/>
                <a:ext cx="620" cy="196"/>
              </a:xfrm>
              <a:custGeom>
                <a:avLst/>
                <a:gdLst>
                  <a:gd name="T0" fmla="*/ 2 w 1242"/>
                  <a:gd name="T1" fmla="*/ 1 h 390"/>
                  <a:gd name="T2" fmla="*/ 2 w 1242"/>
                  <a:gd name="T3" fmla="*/ 1 h 390"/>
                  <a:gd name="T4" fmla="*/ 0 w 1242"/>
                  <a:gd name="T5" fmla="*/ 1 h 390"/>
                  <a:gd name="T6" fmla="*/ 0 w 1242"/>
                  <a:gd name="T7" fmla="*/ 0 h 390"/>
                  <a:gd name="T8" fmla="*/ 2 w 1242"/>
                  <a:gd name="T9" fmla="*/ 1 h 390"/>
                  <a:gd name="T10" fmla="*/ 0 60000 65536"/>
                  <a:gd name="T11" fmla="*/ 0 60000 65536"/>
                  <a:gd name="T12" fmla="*/ 0 60000 65536"/>
                  <a:gd name="T13" fmla="*/ 0 60000 65536"/>
                  <a:gd name="T14" fmla="*/ 0 60000 65536"/>
                  <a:gd name="T15" fmla="*/ 0 w 1242"/>
                  <a:gd name="T16" fmla="*/ 0 h 390"/>
                  <a:gd name="T17" fmla="*/ 1242 w 1242"/>
                  <a:gd name="T18" fmla="*/ 390 h 390"/>
                </a:gdLst>
                <a:ahLst/>
                <a:cxnLst>
                  <a:cxn ang="T10">
                    <a:pos x="T0" y="T1"/>
                  </a:cxn>
                  <a:cxn ang="T11">
                    <a:pos x="T2" y="T3"/>
                  </a:cxn>
                  <a:cxn ang="T12">
                    <a:pos x="T4" y="T5"/>
                  </a:cxn>
                  <a:cxn ang="T13">
                    <a:pos x="T6" y="T7"/>
                  </a:cxn>
                  <a:cxn ang="T14">
                    <a:pos x="T8" y="T9"/>
                  </a:cxn>
                </a:cxnLst>
                <a:rect l="T15" t="T16" r="T17" b="T18"/>
                <a:pathLst>
                  <a:path w="1242" h="390">
                    <a:moveTo>
                      <a:pt x="1242" y="387"/>
                    </a:moveTo>
                    <a:lnTo>
                      <a:pt x="1232" y="390"/>
                    </a:lnTo>
                    <a:lnTo>
                      <a:pt x="0" y="3"/>
                    </a:lnTo>
                    <a:lnTo>
                      <a:pt x="9" y="0"/>
                    </a:lnTo>
                    <a:lnTo>
                      <a:pt x="1242" y="387"/>
                    </a:lnTo>
                    <a:close/>
                  </a:path>
                </a:pathLst>
              </a:custGeom>
              <a:solidFill>
                <a:srgbClr val="98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05" name="Freeform 2622"/>
              <p:cNvSpPr>
                <a:spLocks/>
              </p:cNvSpPr>
              <p:nvPr/>
            </p:nvSpPr>
            <p:spPr bwMode="auto">
              <a:xfrm>
                <a:off x="1203" y="1646"/>
                <a:ext cx="618" cy="195"/>
              </a:xfrm>
              <a:custGeom>
                <a:avLst/>
                <a:gdLst>
                  <a:gd name="T0" fmla="*/ 2 w 1237"/>
                  <a:gd name="T1" fmla="*/ 1 h 389"/>
                  <a:gd name="T2" fmla="*/ 2 w 1237"/>
                  <a:gd name="T3" fmla="*/ 1 h 389"/>
                  <a:gd name="T4" fmla="*/ 0 w 1237"/>
                  <a:gd name="T5" fmla="*/ 1 h 389"/>
                  <a:gd name="T6" fmla="*/ 0 w 1237"/>
                  <a:gd name="T7" fmla="*/ 0 h 389"/>
                  <a:gd name="T8" fmla="*/ 2 w 1237"/>
                  <a:gd name="T9" fmla="*/ 1 h 389"/>
                  <a:gd name="T10" fmla="*/ 0 60000 65536"/>
                  <a:gd name="T11" fmla="*/ 0 60000 65536"/>
                  <a:gd name="T12" fmla="*/ 0 60000 65536"/>
                  <a:gd name="T13" fmla="*/ 0 60000 65536"/>
                  <a:gd name="T14" fmla="*/ 0 60000 65536"/>
                  <a:gd name="T15" fmla="*/ 0 w 1237"/>
                  <a:gd name="T16" fmla="*/ 0 h 389"/>
                  <a:gd name="T17" fmla="*/ 1237 w 1237"/>
                  <a:gd name="T18" fmla="*/ 389 h 389"/>
                </a:gdLst>
                <a:ahLst/>
                <a:cxnLst>
                  <a:cxn ang="T10">
                    <a:pos x="T0" y="T1"/>
                  </a:cxn>
                  <a:cxn ang="T11">
                    <a:pos x="T2" y="T3"/>
                  </a:cxn>
                  <a:cxn ang="T12">
                    <a:pos x="T4" y="T5"/>
                  </a:cxn>
                  <a:cxn ang="T13">
                    <a:pos x="T6" y="T7"/>
                  </a:cxn>
                  <a:cxn ang="T14">
                    <a:pos x="T8" y="T9"/>
                  </a:cxn>
                </a:cxnLst>
                <a:rect l="T15" t="T16" r="T17" b="T18"/>
                <a:pathLst>
                  <a:path w="1237" h="389">
                    <a:moveTo>
                      <a:pt x="1237" y="387"/>
                    </a:moveTo>
                    <a:lnTo>
                      <a:pt x="1232" y="389"/>
                    </a:lnTo>
                    <a:lnTo>
                      <a:pt x="0" y="1"/>
                    </a:lnTo>
                    <a:lnTo>
                      <a:pt x="4" y="0"/>
                    </a:lnTo>
                    <a:lnTo>
                      <a:pt x="1237" y="387"/>
                    </a:lnTo>
                    <a:close/>
                  </a:path>
                </a:pathLst>
              </a:custGeom>
              <a:solidFill>
                <a:srgbClr val="98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06" name="Freeform 2623"/>
              <p:cNvSpPr>
                <a:spLocks/>
              </p:cNvSpPr>
              <p:nvPr/>
            </p:nvSpPr>
            <p:spPr bwMode="auto">
              <a:xfrm>
                <a:off x="1201" y="1647"/>
                <a:ext cx="618" cy="195"/>
              </a:xfrm>
              <a:custGeom>
                <a:avLst/>
                <a:gdLst>
                  <a:gd name="T0" fmla="*/ 2 w 1237"/>
                  <a:gd name="T1" fmla="*/ 1 h 389"/>
                  <a:gd name="T2" fmla="*/ 2 w 1237"/>
                  <a:gd name="T3" fmla="*/ 1 h 389"/>
                  <a:gd name="T4" fmla="*/ 0 w 1237"/>
                  <a:gd name="T5" fmla="*/ 1 h 389"/>
                  <a:gd name="T6" fmla="*/ 0 w 1237"/>
                  <a:gd name="T7" fmla="*/ 0 h 389"/>
                  <a:gd name="T8" fmla="*/ 2 w 1237"/>
                  <a:gd name="T9" fmla="*/ 1 h 389"/>
                  <a:gd name="T10" fmla="*/ 0 60000 65536"/>
                  <a:gd name="T11" fmla="*/ 0 60000 65536"/>
                  <a:gd name="T12" fmla="*/ 0 60000 65536"/>
                  <a:gd name="T13" fmla="*/ 0 60000 65536"/>
                  <a:gd name="T14" fmla="*/ 0 60000 65536"/>
                  <a:gd name="T15" fmla="*/ 0 w 1237"/>
                  <a:gd name="T16" fmla="*/ 0 h 389"/>
                  <a:gd name="T17" fmla="*/ 1237 w 1237"/>
                  <a:gd name="T18" fmla="*/ 389 h 389"/>
                </a:gdLst>
                <a:ahLst/>
                <a:cxnLst>
                  <a:cxn ang="T10">
                    <a:pos x="T0" y="T1"/>
                  </a:cxn>
                  <a:cxn ang="T11">
                    <a:pos x="T2" y="T3"/>
                  </a:cxn>
                  <a:cxn ang="T12">
                    <a:pos x="T4" y="T5"/>
                  </a:cxn>
                  <a:cxn ang="T13">
                    <a:pos x="T6" y="T7"/>
                  </a:cxn>
                  <a:cxn ang="T14">
                    <a:pos x="T8" y="T9"/>
                  </a:cxn>
                </a:cxnLst>
                <a:rect l="T15" t="T16" r="T17" b="T18"/>
                <a:pathLst>
                  <a:path w="1237" h="389">
                    <a:moveTo>
                      <a:pt x="1237" y="388"/>
                    </a:moveTo>
                    <a:lnTo>
                      <a:pt x="1232" y="389"/>
                    </a:lnTo>
                    <a:lnTo>
                      <a:pt x="0" y="2"/>
                    </a:lnTo>
                    <a:lnTo>
                      <a:pt x="5" y="0"/>
                    </a:lnTo>
                    <a:lnTo>
                      <a:pt x="1237" y="388"/>
                    </a:lnTo>
                    <a:close/>
                  </a:path>
                </a:pathLst>
              </a:custGeom>
              <a:solidFill>
                <a:srgbClr val="9D4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07" name="Freeform 2624"/>
              <p:cNvSpPr>
                <a:spLocks/>
              </p:cNvSpPr>
              <p:nvPr/>
            </p:nvSpPr>
            <p:spPr bwMode="auto">
              <a:xfrm>
                <a:off x="1197" y="1648"/>
                <a:ext cx="619" cy="196"/>
              </a:xfrm>
              <a:custGeom>
                <a:avLst/>
                <a:gdLst>
                  <a:gd name="T0" fmla="*/ 2 w 1240"/>
                  <a:gd name="T1" fmla="*/ 1 h 392"/>
                  <a:gd name="T2" fmla="*/ 2 w 1240"/>
                  <a:gd name="T3" fmla="*/ 1 h 392"/>
                  <a:gd name="T4" fmla="*/ 0 w 1240"/>
                  <a:gd name="T5" fmla="*/ 1 h 392"/>
                  <a:gd name="T6" fmla="*/ 0 w 1240"/>
                  <a:gd name="T7" fmla="*/ 0 h 392"/>
                  <a:gd name="T8" fmla="*/ 2 w 1240"/>
                  <a:gd name="T9" fmla="*/ 1 h 392"/>
                  <a:gd name="T10" fmla="*/ 0 60000 65536"/>
                  <a:gd name="T11" fmla="*/ 0 60000 65536"/>
                  <a:gd name="T12" fmla="*/ 0 60000 65536"/>
                  <a:gd name="T13" fmla="*/ 0 60000 65536"/>
                  <a:gd name="T14" fmla="*/ 0 60000 65536"/>
                  <a:gd name="T15" fmla="*/ 0 w 1240"/>
                  <a:gd name="T16" fmla="*/ 0 h 392"/>
                  <a:gd name="T17" fmla="*/ 1240 w 1240"/>
                  <a:gd name="T18" fmla="*/ 392 h 392"/>
                </a:gdLst>
                <a:ahLst/>
                <a:cxnLst>
                  <a:cxn ang="T10">
                    <a:pos x="T0" y="T1"/>
                  </a:cxn>
                  <a:cxn ang="T11">
                    <a:pos x="T2" y="T3"/>
                  </a:cxn>
                  <a:cxn ang="T12">
                    <a:pos x="T4" y="T5"/>
                  </a:cxn>
                  <a:cxn ang="T13">
                    <a:pos x="T6" y="T7"/>
                  </a:cxn>
                  <a:cxn ang="T14">
                    <a:pos x="T8" y="T9"/>
                  </a:cxn>
                </a:cxnLst>
                <a:rect l="T15" t="T16" r="T17" b="T18"/>
                <a:pathLst>
                  <a:path w="1240" h="392">
                    <a:moveTo>
                      <a:pt x="1240" y="387"/>
                    </a:moveTo>
                    <a:lnTo>
                      <a:pt x="1231" y="392"/>
                    </a:lnTo>
                    <a:lnTo>
                      <a:pt x="0" y="3"/>
                    </a:lnTo>
                    <a:lnTo>
                      <a:pt x="8" y="0"/>
                    </a:lnTo>
                    <a:lnTo>
                      <a:pt x="1240" y="387"/>
                    </a:lnTo>
                    <a:close/>
                  </a:path>
                </a:pathLst>
              </a:custGeom>
              <a:solidFill>
                <a:srgbClr val="A3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08" name="Freeform 2625"/>
              <p:cNvSpPr>
                <a:spLocks/>
              </p:cNvSpPr>
              <p:nvPr/>
            </p:nvSpPr>
            <p:spPr bwMode="auto">
              <a:xfrm>
                <a:off x="1199" y="1648"/>
                <a:ext cx="617" cy="194"/>
              </a:xfrm>
              <a:custGeom>
                <a:avLst/>
                <a:gdLst>
                  <a:gd name="T0" fmla="*/ 2 w 1235"/>
                  <a:gd name="T1" fmla="*/ 0 h 389"/>
                  <a:gd name="T2" fmla="*/ 2 w 1235"/>
                  <a:gd name="T3" fmla="*/ 0 h 389"/>
                  <a:gd name="T4" fmla="*/ 0 w 1235"/>
                  <a:gd name="T5" fmla="*/ 0 h 389"/>
                  <a:gd name="T6" fmla="*/ 0 w 1235"/>
                  <a:gd name="T7" fmla="*/ 0 h 389"/>
                  <a:gd name="T8" fmla="*/ 2 w 1235"/>
                  <a:gd name="T9" fmla="*/ 0 h 389"/>
                  <a:gd name="T10" fmla="*/ 0 60000 65536"/>
                  <a:gd name="T11" fmla="*/ 0 60000 65536"/>
                  <a:gd name="T12" fmla="*/ 0 60000 65536"/>
                  <a:gd name="T13" fmla="*/ 0 60000 65536"/>
                  <a:gd name="T14" fmla="*/ 0 60000 65536"/>
                  <a:gd name="T15" fmla="*/ 0 w 1235"/>
                  <a:gd name="T16" fmla="*/ 0 h 389"/>
                  <a:gd name="T17" fmla="*/ 1235 w 1235"/>
                  <a:gd name="T18" fmla="*/ 389 h 389"/>
                </a:gdLst>
                <a:ahLst/>
                <a:cxnLst>
                  <a:cxn ang="T10">
                    <a:pos x="T0" y="T1"/>
                  </a:cxn>
                  <a:cxn ang="T11">
                    <a:pos x="T2" y="T3"/>
                  </a:cxn>
                  <a:cxn ang="T12">
                    <a:pos x="T4" y="T5"/>
                  </a:cxn>
                  <a:cxn ang="T13">
                    <a:pos x="T6" y="T7"/>
                  </a:cxn>
                  <a:cxn ang="T14">
                    <a:pos x="T8" y="T9"/>
                  </a:cxn>
                </a:cxnLst>
                <a:rect l="T15" t="T16" r="T17" b="T18"/>
                <a:pathLst>
                  <a:path w="1235" h="389">
                    <a:moveTo>
                      <a:pt x="1235" y="387"/>
                    </a:moveTo>
                    <a:lnTo>
                      <a:pt x="1231" y="389"/>
                    </a:lnTo>
                    <a:lnTo>
                      <a:pt x="0" y="2"/>
                    </a:lnTo>
                    <a:lnTo>
                      <a:pt x="3" y="0"/>
                    </a:lnTo>
                    <a:lnTo>
                      <a:pt x="1235" y="387"/>
                    </a:lnTo>
                    <a:close/>
                  </a:path>
                </a:pathLst>
              </a:custGeom>
              <a:solidFill>
                <a:srgbClr val="A3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09" name="Freeform 2626"/>
              <p:cNvSpPr>
                <a:spLocks/>
              </p:cNvSpPr>
              <p:nvPr/>
            </p:nvSpPr>
            <p:spPr bwMode="auto">
              <a:xfrm>
                <a:off x="1197" y="1649"/>
                <a:ext cx="618" cy="194"/>
              </a:xfrm>
              <a:custGeom>
                <a:avLst/>
                <a:gdLst>
                  <a:gd name="T0" fmla="*/ 3 w 1234"/>
                  <a:gd name="T1" fmla="*/ 0 h 389"/>
                  <a:gd name="T2" fmla="*/ 3 w 1234"/>
                  <a:gd name="T3" fmla="*/ 0 h 389"/>
                  <a:gd name="T4" fmla="*/ 0 w 1234"/>
                  <a:gd name="T5" fmla="*/ 0 h 389"/>
                  <a:gd name="T6" fmla="*/ 1 w 1234"/>
                  <a:gd name="T7" fmla="*/ 0 h 389"/>
                  <a:gd name="T8" fmla="*/ 3 w 1234"/>
                  <a:gd name="T9" fmla="*/ 0 h 389"/>
                  <a:gd name="T10" fmla="*/ 0 60000 65536"/>
                  <a:gd name="T11" fmla="*/ 0 60000 65536"/>
                  <a:gd name="T12" fmla="*/ 0 60000 65536"/>
                  <a:gd name="T13" fmla="*/ 0 60000 65536"/>
                  <a:gd name="T14" fmla="*/ 0 60000 65536"/>
                  <a:gd name="T15" fmla="*/ 0 w 1234"/>
                  <a:gd name="T16" fmla="*/ 0 h 389"/>
                  <a:gd name="T17" fmla="*/ 1234 w 1234"/>
                  <a:gd name="T18" fmla="*/ 389 h 389"/>
                </a:gdLst>
                <a:ahLst/>
                <a:cxnLst>
                  <a:cxn ang="T10">
                    <a:pos x="T0" y="T1"/>
                  </a:cxn>
                  <a:cxn ang="T11">
                    <a:pos x="T2" y="T3"/>
                  </a:cxn>
                  <a:cxn ang="T12">
                    <a:pos x="T4" y="T5"/>
                  </a:cxn>
                  <a:cxn ang="T13">
                    <a:pos x="T6" y="T7"/>
                  </a:cxn>
                  <a:cxn ang="T14">
                    <a:pos x="T8" y="T9"/>
                  </a:cxn>
                </a:cxnLst>
                <a:rect l="T15" t="T16" r="T17" b="T18"/>
                <a:pathLst>
                  <a:path w="1234" h="389">
                    <a:moveTo>
                      <a:pt x="1234" y="387"/>
                    </a:moveTo>
                    <a:lnTo>
                      <a:pt x="1231" y="389"/>
                    </a:lnTo>
                    <a:lnTo>
                      <a:pt x="0" y="1"/>
                    </a:lnTo>
                    <a:lnTo>
                      <a:pt x="3" y="0"/>
                    </a:lnTo>
                    <a:lnTo>
                      <a:pt x="1234" y="387"/>
                    </a:lnTo>
                    <a:close/>
                  </a:path>
                </a:pathLst>
              </a:custGeom>
              <a:solidFill>
                <a:srgbClr val="A65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10" name="Freeform 2627"/>
              <p:cNvSpPr>
                <a:spLocks/>
              </p:cNvSpPr>
              <p:nvPr/>
            </p:nvSpPr>
            <p:spPr bwMode="auto">
              <a:xfrm>
                <a:off x="1197" y="1650"/>
                <a:ext cx="616" cy="194"/>
              </a:xfrm>
              <a:custGeom>
                <a:avLst/>
                <a:gdLst>
                  <a:gd name="T0" fmla="*/ 2 w 1233"/>
                  <a:gd name="T1" fmla="*/ 0 h 389"/>
                  <a:gd name="T2" fmla="*/ 2 w 1233"/>
                  <a:gd name="T3" fmla="*/ 0 h 389"/>
                  <a:gd name="T4" fmla="*/ 0 w 1233"/>
                  <a:gd name="T5" fmla="*/ 0 h 389"/>
                  <a:gd name="T6" fmla="*/ 0 w 1233"/>
                  <a:gd name="T7" fmla="*/ 0 h 389"/>
                  <a:gd name="T8" fmla="*/ 2 w 1233"/>
                  <a:gd name="T9" fmla="*/ 0 h 389"/>
                  <a:gd name="T10" fmla="*/ 0 60000 65536"/>
                  <a:gd name="T11" fmla="*/ 0 60000 65536"/>
                  <a:gd name="T12" fmla="*/ 0 60000 65536"/>
                  <a:gd name="T13" fmla="*/ 0 60000 65536"/>
                  <a:gd name="T14" fmla="*/ 0 60000 65536"/>
                  <a:gd name="T15" fmla="*/ 0 w 1233"/>
                  <a:gd name="T16" fmla="*/ 0 h 389"/>
                  <a:gd name="T17" fmla="*/ 1233 w 1233"/>
                  <a:gd name="T18" fmla="*/ 389 h 389"/>
                </a:gdLst>
                <a:ahLst/>
                <a:cxnLst>
                  <a:cxn ang="T10">
                    <a:pos x="T0" y="T1"/>
                  </a:cxn>
                  <a:cxn ang="T11">
                    <a:pos x="T2" y="T3"/>
                  </a:cxn>
                  <a:cxn ang="T12">
                    <a:pos x="T4" y="T5"/>
                  </a:cxn>
                  <a:cxn ang="T13">
                    <a:pos x="T6" y="T7"/>
                  </a:cxn>
                  <a:cxn ang="T14">
                    <a:pos x="T8" y="T9"/>
                  </a:cxn>
                </a:cxnLst>
                <a:rect l="T15" t="T16" r="T17" b="T18"/>
                <a:pathLst>
                  <a:path w="1233" h="389">
                    <a:moveTo>
                      <a:pt x="1233" y="388"/>
                    </a:moveTo>
                    <a:lnTo>
                      <a:pt x="1231" y="389"/>
                    </a:lnTo>
                    <a:lnTo>
                      <a:pt x="0" y="0"/>
                    </a:lnTo>
                    <a:lnTo>
                      <a:pt x="2" y="0"/>
                    </a:lnTo>
                    <a:lnTo>
                      <a:pt x="1233" y="388"/>
                    </a:lnTo>
                    <a:close/>
                  </a:path>
                </a:pathLst>
              </a:custGeom>
              <a:solidFill>
                <a:srgbClr val="A95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11" name="Freeform 2628"/>
              <p:cNvSpPr>
                <a:spLocks/>
              </p:cNvSpPr>
              <p:nvPr/>
            </p:nvSpPr>
            <p:spPr bwMode="auto">
              <a:xfrm>
                <a:off x="1192" y="1650"/>
                <a:ext cx="620" cy="197"/>
              </a:xfrm>
              <a:custGeom>
                <a:avLst/>
                <a:gdLst>
                  <a:gd name="T0" fmla="*/ 3 w 1239"/>
                  <a:gd name="T1" fmla="*/ 1 h 394"/>
                  <a:gd name="T2" fmla="*/ 3 w 1239"/>
                  <a:gd name="T3" fmla="*/ 1 h 394"/>
                  <a:gd name="T4" fmla="*/ 0 w 1239"/>
                  <a:gd name="T5" fmla="*/ 1 h 394"/>
                  <a:gd name="T6" fmla="*/ 1 w 1239"/>
                  <a:gd name="T7" fmla="*/ 0 h 394"/>
                  <a:gd name="T8" fmla="*/ 3 w 1239"/>
                  <a:gd name="T9" fmla="*/ 1 h 394"/>
                  <a:gd name="T10" fmla="*/ 0 60000 65536"/>
                  <a:gd name="T11" fmla="*/ 0 60000 65536"/>
                  <a:gd name="T12" fmla="*/ 0 60000 65536"/>
                  <a:gd name="T13" fmla="*/ 0 60000 65536"/>
                  <a:gd name="T14" fmla="*/ 0 60000 65536"/>
                  <a:gd name="T15" fmla="*/ 0 w 1239"/>
                  <a:gd name="T16" fmla="*/ 0 h 394"/>
                  <a:gd name="T17" fmla="*/ 1239 w 1239"/>
                  <a:gd name="T18" fmla="*/ 394 h 394"/>
                </a:gdLst>
                <a:ahLst/>
                <a:cxnLst>
                  <a:cxn ang="T10">
                    <a:pos x="T0" y="T1"/>
                  </a:cxn>
                  <a:cxn ang="T11">
                    <a:pos x="T2" y="T3"/>
                  </a:cxn>
                  <a:cxn ang="T12">
                    <a:pos x="T4" y="T5"/>
                  </a:cxn>
                  <a:cxn ang="T13">
                    <a:pos x="T6" y="T7"/>
                  </a:cxn>
                  <a:cxn ang="T14">
                    <a:pos x="T8" y="T9"/>
                  </a:cxn>
                </a:cxnLst>
                <a:rect l="T15" t="T16" r="T17" b="T18"/>
                <a:pathLst>
                  <a:path w="1239" h="394">
                    <a:moveTo>
                      <a:pt x="1239" y="389"/>
                    </a:moveTo>
                    <a:lnTo>
                      <a:pt x="1229" y="394"/>
                    </a:lnTo>
                    <a:lnTo>
                      <a:pt x="0" y="5"/>
                    </a:lnTo>
                    <a:lnTo>
                      <a:pt x="8" y="0"/>
                    </a:lnTo>
                    <a:lnTo>
                      <a:pt x="1239" y="389"/>
                    </a:lnTo>
                    <a:close/>
                  </a:path>
                </a:pathLst>
              </a:custGeom>
              <a:solidFill>
                <a:srgbClr val="AD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12" name="Freeform 2629"/>
              <p:cNvSpPr>
                <a:spLocks/>
              </p:cNvSpPr>
              <p:nvPr/>
            </p:nvSpPr>
            <p:spPr bwMode="auto">
              <a:xfrm>
                <a:off x="1195" y="1650"/>
                <a:ext cx="617" cy="195"/>
              </a:xfrm>
              <a:custGeom>
                <a:avLst/>
                <a:gdLst>
                  <a:gd name="T0" fmla="*/ 3 w 1234"/>
                  <a:gd name="T1" fmla="*/ 0 h 391"/>
                  <a:gd name="T2" fmla="*/ 3 w 1234"/>
                  <a:gd name="T3" fmla="*/ 0 h 391"/>
                  <a:gd name="T4" fmla="*/ 0 w 1234"/>
                  <a:gd name="T5" fmla="*/ 0 h 391"/>
                  <a:gd name="T6" fmla="*/ 1 w 1234"/>
                  <a:gd name="T7" fmla="*/ 0 h 391"/>
                  <a:gd name="T8" fmla="*/ 3 w 1234"/>
                  <a:gd name="T9" fmla="*/ 0 h 391"/>
                  <a:gd name="T10" fmla="*/ 0 60000 65536"/>
                  <a:gd name="T11" fmla="*/ 0 60000 65536"/>
                  <a:gd name="T12" fmla="*/ 0 60000 65536"/>
                  <a:gd name="T13" fmla="*/ 0 60000 65536"/>
                  <a:gd name="T14" fmla="*/ 0 60000 65536"/>
                  <a:gd name="T15" fmla="*/ 0 w 1234"/>
                  <a:gd name="T16" fmla="*/ 0 h 391"/>
                  <a:gd name="T17" fmla="*/ 1234 w 1234"/>
                  <a:gd name="T18" fmla="*/ 391 h 391"/>
                </a:gdLst>
                <a:ahLst/>
                <a:cxnLst>
                  <a:cxn ang="T10">
                    <a:pos x="T0" y="T1"/>
                  </a:cxn>
                  <a:cxn ang="T11">
                    <a:pos x="T2" y="T3"/>
                  </a:cxn>
                  <a:cxn ang="T12">
                    <a:pos x="T4" y="T5"/>
                  </a:cxn>
                  <a:cxn ang="T13">
                    <a:pos x="T6" y="T7"/>
                  </a:cxn>
                  <a:cxn ang="T14">
                    <a:pos x="T8" y="T9"/>
                  </a:cxn>
                </a:cxnLst>
                <a:rect l="T15" t="T16" r="T17" b="T18"/>
                <a:pathLst>
                  <a:path w="1234" h="391">
                    <a:moveTo>
                      <a:pt x="1234" y="389"/>
                    </a:moveTo>
                    <a:lnTo>
                      <a:pt x="1231" y="391"/>
                    </a:lnTo>
                    <a:lnTo>
                      <a:pt x="0" y="2"/>
                    </a:lnTo>
                    <a:lnTo>
                      <a:pt x="3" y="0"/>
                    </a:lnTo>
                    <a:lnTo>
                      <a:pt x="1234" y="389"/>
                    </a:lnTo>
                    <a:close/>
                  </a:path>
                </a:pathLst>
              </a:custGeom>
              <a:solidFill>
                <a:srgbClr val="AD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13" name="Freeform 2630"/>
              <p:cNvSpPr>
                <a:spLocks/>
              </p:cNvSpPr>
              <p:nvPr/>
            </p:nvSpPr>
            <p:spPr bwMode="auto">
              <a:xfrm>
                <a:off x="1193" y="1651"/>
                <a:ext cx="618" cy="195"/>
              </a:xfrm>
              <a:custGeom>
                <a:avLst/>
                <a:gdLst>
                  <a:gd name="T0" fmla="*/ 3 w 1235"/>
                  <a:gd name="T1" fmla="*/ 0 h 391"/>
                  <a:gd name="T2" fmla="*/ 3 w 1235"/>
                  <a:gd name="T3" fmla="*/ 0 h 391"/>
                  <a:gd name="T4" fmla="*/ 0 w 1235"/>
                  <a:gd name="T5" fmla="*/ 0 h 391"/>
                  <a:gd name="T6" fmla="*/ 1 w 1235"/>
                  <a:gd name="T7" fmla="*/ 0 h 391"/>
                  <a:gd name="T8" fmla="*/ 3 w 1235"/>
                  <a:gd name="T9" fmla="*/ 0 h 391"/>
                  <a:gd name="T10" fmla="*/ 0 60000 65536"/>
                  <a:gd name="T11" fmla="*/ 0 60000 65536"/>
                  <a:gd name="T12" fmla="*/ 0 60000 65536"/>
                  <a:gd name="T13" fmla="*/ 0 60000 65536"/>
                  <a:gd name="T14" fmla="*/ 0 60000 65536"/>
                  <a:gd name="T15" fmla="*/ 0 w 1235"/>
                  <a:gd name="T16" fmla="*/ 0 h 391"/>
                  <a:gd name="T17" fmla="*/ 1235 w 1235"/>
                  <a:gd name="T18" fmla="*/ 391 h 391"/>
                </a:gdLst>
                <a:ahLst/>
                <a:cxnLst>
                  <a:cxn ang="T10">
                    <a:pos x="T0" y="T1"/>
                  </a:cxn>
                  <a:cxn ang="T11">
                    <a:pos x="T2" y="T3"/>
                  </a:cxn>
                  <a:cxn ang="T12">
                    <a:pos x="T4" y="T5"/>
                  </a:cxn>
                  <a:cxn ang="T13">
                    <a:pos x="T6" y="T7"/>
                  </a:cxn>
                  <a:cxn ang="T14">
                    <a:pos x="T8" y="T9"/>
                  </a:cxn>
                </a:cxnLst>
                <a:rect l="T15" t="T16" r="T17" b="T18"/>
                <a:pathLst>
                  <a:path w="1235" h="391">
                    <a:moveTo>
                      <a:pt x="1235" y="389"/>
                    </a:moveTo>
                    <a:lnTo>
                      <a:pt x="1232" y="391"/>
                    </a:lnTo>
                    <a:lnTo>
                      <a:pt x="0" y="2"/>
                    </a:lnTo>
                    <a:lnTo>
                      <a:pt x="4" y="0"/>
                    </a:lnTo>
                    <a:lnTo>
                      <a:pt x="1235" y="389"/>
                    </a:lnTo>
                    <a:close/>
                  </a:path>
                </a:pathLst>
              </a:custGeom>
              <a:solidFill>
                <a:srgbClr val="B0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14" name="Freeform 2631"/>
              <p:cNvSpPr>
                <a:spLocks/>
              </p:cNvSpPr>
              <p:nvPr/>
            </p:nvSpPr>
            <p:spPr bwMode="auto">
              <a:xfrm>
                <a:off x="1192" y="1651"/>
                <a:ext cx="617" cy="196"/>
              </a:xfrm>
              <a:custGeom>
                <a:avLst/>
                <a:gdLst>
                  <a:gd name="T0" fmla="*/ 3 w 1233"/>
                  <a:gd name="T1" fmla="*/ 1 h 390"/>
                  <a:gd name="T2" fmla="*/ 3 w 1233"/>
                  <a:gd name="T3" fmla="*/ 1 h 390"/>
                  <a:gd name="T4" fmla="*/ 0 w 1233"/>
                  <a:gd name="T5" fmla="*/ 1 h 390"/>
                  <a:gd name="T6" fmla="*/ 1 w 1233"/>
                  <a:gd name="T7" fmla="*/ 0 h 390"/>
                  <a:gd name="T8" fmla="*/ 3 w 1233"/>
                  <a:gd name="T9" fmla="*/ 1 h 390"/>
                  <a:gd name="T10" fmla="*/ 0 60000 65536"/>
                  <a:gd name="T11" fmla="*/ 0 60000 65536"/>
                  <a:gd name="T12" fmla="*/ 0 60000 65536"/>
                  <a:gd name="T13" fmla="*/ 0 60000 65536"/>
                  <a:gd name="T14" fmla="*/ 0 60000 65536"/>
                  <a:gd name="T15" fmla="*/ 0 w 1233"/>
                  <a:gd name="T16" fmla="*/ 0 h 390"/>
                  <a:gd name="T17" fmla="*/ 1233 w 1233"/>
                  <a:gd name="T18" fmla="*/ 390 h 390"/>
                </a:gdLst>
                <a:ahLst/>
                <a:cxnLst>
                  <a:cxn ang="T10">
                    <a:pos x="T0" y="T1"/>
                  </a:cxn>
                  <a:cxn ang="T11">
                    <a:pos x="T2" y="T3"/>
                  </a:cxn>
                  <a:cxn ang="T12">
                    <a:pos x="T4" y="T5"/>
                  </a:cxn>
                  <a:cxn ang="T13">
                    <a:pos x="T6" y="T7"/>
                  </a:cxn>
                  <a:cxn ang="T14">
                    <a:pos x="T8" y="T9"/>
                  </a:cxn>
                </a:cxnLst>
                <a:rect l="T15" t="T16" r="T17" b="T18"/>
                <a:pathLst>
                  <a:path w="1233" h="390">
                    <a:moveTo>
                      <a:pt x="1233" y="389"/>
                    </a:moveTo>
                    <a:lnTo>
                      <a:pt x="1229" y="390"/>
                    </a:lnTo>
                    <a:lnTo>
                      <a:pt x="0" y="1"/>
                    </a:lnTo>
                    <a:lnTo>
                      <a:pt x="1" y="0"/>
                    </a:lnTo>
                    <a:lnTo>
                      <a:pt x="1233" y="389"/>
                    </a:lnTo>
                    <a:close/>
                  </a:path>
                </a:pathLst>
              </a:custGeom>
              <a:solidFill>
                <a:srgbClr val="B3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15" name="Freeform 2632"/>
              <p:cNvSpPr>
                <a:spLocks/>
              </p:cNvSpPr>
              <p:nvPr/>
            </p:nvSpPr>
            <p:spPr bwMode="auto">
              <a:xfrm>
                <a:off x="1188" y="1652"/>
                <a:ext cx="619" cy="199"/>
              </a:xfrm>
              <a:custGeom>
                <a:avLst/>
                <a:gdLst>
                  <a:gd name="T0" fmla="*/ 3 w 1238"/>
                  <a:gd name="T1" fmla="*/ 1 h 398"/>
                  <a:gd name="T2" fmla="*/ 3 w 1238"/>
                  <a:gd name="T3" fmla="*/ 1 h 398"/>
                  <a:gd name="T4" fmla="*/ 0 w 1238"/>
                  <a:gd name="T5" fmla="*/ 1 h 398"/>
                  <a:gd name="T6" fmla="*/ 1 w 1238"/>
                  <a:gd name="T7" fmla="*/ 0 h 398"/>
                  <a:gd name="T8" fmla="*/ 3 w 1238"/>
                  <a:gd name="T9" fmla="*/ 1 h 398"/>
                  <a:gd name="T10" fmla="*/ 0 60000 65536"/>
                  <a:gd name="T11" fmla="*/ 0 60000 65536"/>
                  <a:gd name="T12" fmla="*/ 0 60000 65536"/>
                  <a:gd name="T13" fmla="*/ 0 60000 65536"/>
                  <a:gd name="T14" fmla="*/ 0 60000 65536"/>
                  <a:gd name="T15" fmla="*/ 0 w 1238"/>
                  <a:gd name="T16" fmla="*/ 0 h 398"/>
                  <a:gd name="T17" fmla="*/ 1238 w 1238"/>
                  <a:gd name="T18" fmla="*/ 398 h 398"/>
                </a:gdLst>
                <a:ahLst/>
                <a:cxnLst>
                  <a:cxn ang="T10">
                    <a:pos x="T0" y="T1"/>
                  </a:cxn>
                  <a:cxn ang="T11">
                    <a:pos x="T2" y="T3"/>
                  </a:cxn>
                  <a:cxn ang="T12">
                    <a:pos x="T4" y="T5"/>
                  </a:cxn>
                  <a:cxn ang="T13">
                    <a:pos x="T6" y="T7"/>
                  </a:cxn>
                  <a:cxn ang="T14">
                    <a:pos x="T8" y="T9"/>
                  </a:cxn>
                </a:cxnLst>
                <a:rect l="T15" t="T16" r="T17" b="T18"/>
                <a:pathLst>
                  <a:path w="1238" h="398">
                    <a:moveTo>
                      <a:pt x="1238" y="389"/>
                    </a:moveTo>
                    <a:lnTo>
                      <a:pt x="1230" y="398"/>
                    </a:lnTo>
                    <a:lnTo>
                      <a:pt x="0" y="7"/>
                    </a:lnTo>
                    <a:lnTo>
                      <a:pt x="9" y="0"/>
                    </a:lnTo>
                    <a:lnTo>
                      <a:pt x="1238" y="389"/>
                    </a:lnTo>
                    <a:close/>
                  </a:path>
                </a:pathLst>
              </a:custGeom>
              <a:solidFill>
                <a:srgbClr val="B7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16" name="Freeform 2633"/>
              <p:cNvSpPr>
                <a:spLocks/>
              </p:cNvSpPr>
              <p:nvPr/>
            </p:nvSpPr>
            <p:spPr bwMode="auto">
              <a:xfrm>
                <a:off x="1191" y="1652"/>
                <a:ext cx="616" cy="196"/>
              </a:xfrm>
              <a:custGeom>
                <a:avLst/>
                <a:gdLst>
                  <a:gd name="T0" fmla="*/ 2 w 1233"/>
                  <a:gd name="T1" fmla="*/ 0 h 393"/>
                  <a:gd name="T2" fmla="*/ 2 w 1233"/>
                  <a:gd name="T3" fmla="*/ 0 h 393"/>
                  <a:gd name="T4" fmla="*/ 0 w 1233"/>
                  <a:gd name="T5" fmla="*/ 0 h 393"/>
                  <a:gd name="T6" fmla="*/ 0 w 1233"/>
                  <a:gd name="T7" fmla="*/ 0 h 393"/>
                  <a:gd name="T8" fmla="*/ 2 w 1233"/>
                  <a:gd name="T9" fmla="*/ 0 h 393"/>
                  <a:gd name="T10" fmla="*/ 0 60000 65536"/>
                  <a:gd name="T11" fmla="*/ 0 60000 65536"/>
                  <a:gd name="T12" fmla="*/ 0 60000 65536"/>
                  <a:gd name="T13" fmla="*/ 0 60000 65536"/>
                  <a:gd name="T14" fmla="*/ 0 60000 65536"/>
                  <a:gd name="T15" fmla="*/ 0 w 1233"/>
                  <a:gd name="T16" fmla="*/ 0 h 393"/>
                  <a:gd name="T17" fmla="*/ 1233 w 1233"/>
                  <a:gd name="T18" fmla="*/ 393 h 393"/>
                </a:gdLst>
                <a:ahLst/>
                <a:cxnLst>
                  <a:cxn ang="T10">
                    <a:pos x="T0" y="T1"/>
                  </a:cxn>
                  <a:cxn ang="T11">
                    <a:pos x="T2" y="T3"/>
                  </a:cxn>
                  <a:cxn ang="T12">
                    <a:pos x="T4" y="T5"/>
                  </a:cxn>
                  <a:cxn ang="T13">
                    <a:pos x="T6" y="T7"/>
                  </a:cxn>
                  <a:cxn ang="T14">
                    <a:pos x="T8" y="T9"/>
                  </a:cxn>
                </a:cxnLst>
                <a:rect l="T15" t="T16" r="T17" b="T18"/>
                <a:pathLst>
                  <a:path w="1233" h="393">
                    <a:moveTo>
                      <a:pt x="1233" y="389"/>
                    </a:moveTo>
                    <a:lnTo>
                      <a:pt x="1232" y="393"/>
                    </a:lnTo>
                    <a:lnTo>
                      <a:pt x="0" y="2"/>
                    </a:lnTo>
                    <a:lnTo>
                      <a:pt x="4" y="0"/>
                    </a:lnTo>
                    <a:lnTo>
                      <a:pt x="1233" y="389"/>
                    </a:lnTo>
                    <a:close/>
                  </a:path>
                </a:pathLst>
              </a:custGeom>
              <a:solidFill>
                <a:srgbClr val="B7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17" name="Freeform 2634"/>
              <p:cNvSpPr>
                <a:spLocks/>
              </p:cNvSpPr>
              <p:nvPr/>
            </p:nvSpPr>
            <p:spPr bwMode="auto">
              <a:xfrm>
                <a:off x="1189" y="1653"/>
                <a:ext cx="617" cy="196"/>
              </a:xfrm>
              <a:custGeom>
                <a:avLst/>
                <a:gdLst>
                  <a:gd name="T0" fmla="*/ 2 w 1235"/>
                  <a:gd name="T1" fmla="*/ 1 h 392"/>
                  <a:gd name="T2" fmla="*/ 2 w 1235"/>
                  <a:gd name="T3" fmla="*/ 1 h 392"/>
                  <a:gd name="T4" fmla="*/ 0 w 1235"/>
                  <a:gd name="T5" fmla="*/ 1 h 392"/>
                  <a:gd name="T6" fmla="*/ 0 w 1235"/>
                  <a:gd name="T7" fmla="*/ 0 h 392"/>
                  <a:gd name="T8" fmla="*/ 2 w 1235"/>
                  <a:gd name="T9" fmla="*/ 1 h 392"/>
                  <a:gd name="T10" fmla="*/ 0 60000 65536"/>
                  <a:gd name="T11" fmla="*/ 0 60000 65536"/>
                  <a:gd name="T12" fmla="*/ 0 60000 65536"/>
                  <a:gd name="T13" fmla="*/ 0 60000 65536"/>
                  <a:gd name="T14" fmla="*/ 0 60000 65536"/>
                  <a:gd name="T15" fmla="*/ 0 w 1235"/>
                  <a:gd name="T16" fmla="*/ 0 h 392"/>
                  <a:gd name="T17" fmla="*/ 1235 w 1235"/>
                  <a:gd name="T18" fmla="*/ 392 h 392"/>
                </a:gdLst>
                <a:ahLst/>
                <a:cxnLst>
                  <a:cxn ang="T10">
                    <a:pos x="T0" y="T1"/>
                  </a:cxn>
                  <a:cxn ang="T11">
                    <a:pos x="T2" y="T3"/>
                  </a:cxn>
                  <a:cxn ang="T12">
                    <a:pos x="T4" y="T5"/>
                  </a:cxn>
                  <a:cxn ang="T13">
                    <a:pos x="T6" y="T7"/>
                  </a:cxn>
                  <a:cxn ang="T14">
                    <a:pos x="T8" y="T9"/>
                  </a:cxn>
                </a:cxnLst>
                <a:rect l="T15" t="T16" r="T17" b="T18"/>
                <a:pathLst>
                  <a:path w="1235" h="392">
                    <a:moveTo>
                      <a:pt x="1235" y="391"/>
                    </a:moveTo>
                    <a:lnTo>
                      <a:pt x="1231" y="392"/>
                    </a:lnTo>
                    <a:lnTo>
                      <a:pt x="0" y="2"/>
                    </a:lnTo>
                    <a:lnTo>
                      <a:pt x="3" y="0"/>
                    </a:lnTo>
                    <a:lnTo>
                      <a:pt x="1235" y="391"/>
                    </a:lnTo>
                    <a:close/>
                  </a:path>
                </a:pathLst>
              </a:custGeom>
              <a:solidFill>
                <a:srgbClr val="B9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18" name="Freeform 2635"/>
              <p:cNvSpPr>
                <a:spLocks/>
              </p:cNvSpPr>
              <p:nvPr/>
            </p:nvSpPr>
            <p:spPr bwMode="auto">
              <a:xfrm>
                <a:off x="1188" y="1654"/>
                <a:ext cx="617" cy="197"/>
              </a:xfrm>
              <a:custGeom>
                <a:avLst/>
                <a:gdLst>
                  <a:gd name="T0" fmla="*/ 3 w 1233"/>
                  <a:gd name="T1" fmla="*/ 1 h 394"/>
                  <a:gd name="T2" fmla="*/ 3 w 1233"/>
                  <a:gd name="T3" fmla="*/ 1 h 394"/>
                  <a:gd name="T4" fmla="*/ 0 w 1233"/>
                  <a:gd name="T5" fmla="*/ 1 h 394"/>
                  <a:gd name="T6" fmla="*/ 1 w 1233"/>
                  <a:gd name="T7" fmla="*/ 0 h 394"/>
                  <a:gd name="T8" fmla="*/ 3 w 1233"/>
                  <a:gd name="T9" fmla="*/ 1 h 394"/>
                  <a:gd name="T10" fmla="*/ 0 60000 65536"/>
                  <a:gd name="T11" fmla="*/ 0 60000 65536"/>
                  <a:gd name="T12" fmla="*/ 0 60000 65536"/>
                  <a:gd name="T13" fmla="*/ 0 60000 65536"/>
                  <a:gd name="T14" fmla="*/ 0 60000 65536"/>
                  <a:gd name="T15" fmla="*/ 0 w 1233"/>
                  <a:gd name="T16" fmla="*/ 0 h 394"/>
                  <a:gd name="T17" fmla="*/ 1233 w 1233"/>
                  <a:gd name="T18" fmla="*/ 394 h 394"/>
                </a:gdLst>
                <a:ahLst/>
                <a:cxnLst>
                  <a:cxn ang="T10">
                    <a:pos x="T0" y="T1"/>
                  </a:cxn>
                  <a:cxn ang="T11">
                    <a:pos x="T2" y="T3"/>
                  </a:cxn>
                  <a:cxn ang="T12">
                    <a:pos x="T4" y="T5"/>
                  </a:cxn>
                  <a:cxn ang="T13">
                    <a:pos x="T6" y="T7"/>
                  </a:cxn>
                  <a:cxn ang="T14">
                    <a:pos x="T8" y="T9"/>
                  </a:cxn>
                </a:cxnLst>
                <a:rect l="T15" t="T16" r="T17" b="T18"/>
                <a:pathLst>
                  <a:path w="1233" h="394">
                    <a:moveTo>
                      <a:pt x="1233" y="390"/>
                    </a:moveTo>
                    <a:lnTo>
                      <a:pt x="1230" y="394"/>
                    </a:lnTo>
                    <a:lnTo>
                      <a:pt x="0" y="3"/>
                    </a:lnTo>
                    <a:lnTo>
                      <a:pt x="2" y="0"/>
                    </a:lnTo>
                    <a:lnTo>
                      <a:pt x="1233" y="390"/>
                    </a:lnTo>
                    <a:close/>
                  </a:path>
                </a:pathLst>
              </a:custGeom>
              <a:solidFill>
                <a:srgbClr val="BC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19" name="Freeform 2636"/>
              <p:cNvSpPr>
                <a:spLocks/>
              </p:cNvSpPr>
              <p:nvPr/>
            </p:nvSpPr>
            <p:spPr bwMode="auto">
              <a:xfrm>
                <a:off x="1184" y="1656"/>
                <a:ext cx="619" cy="198"/>
              </a:xfrm>
              <a:custGeom>
                <a:avLst/>
                <a:gdLst>
                  <a:gd name="T0" fmla="*/ 3 w 1238"/>
                  <a:gd name="T1" fmla="*/ 0 h 397"/>
                  <a:gd name="T2" fmla="*/ 3 w 1238"/>
                  <a:gd name="T3" fmla="*/ 0 h 397"/>
                  <a:gd name="T4" fmla="*/ 0 w 1238"/>
                  <a:gd name="T5" fmla="*/ 0 h 397"/>
                  <a:gd name="T6" fmla="*/ 1 w 1238"/>
                  <a:gd name="T7" fmla="*/ 0 h 397"/>
                  <a:gd name="T8" fmla="*/ 3 w 1238"/>
                  <a:gd name="T9" fmla="*/ 0 h 397"/>
                  <a:gd name="T10" fmla="*/ 0 60000 65536"/>
                  <a:gd name="T11" fmla="*/ 0 60000 65536"/>
                  <a:gd name="T12" fmla="*/ 0 60000 65536"/>
                  <a:gd name="T13" fmla="*/ 0 60000 65536"/>
                  <a:gd name="T14" fmla="*/ 0 60000 65536"/>
                  <a:gd name="T15" fmla="*/ 0 w 1238"/>
                  <a:gd name="T16" fmla="*/ 0 h 397"/>
                  <a:gd name="T17" fmla="*/ 1238 w 1238"/>
                  <a:gd name="T18" fmla="*/ 397 h 397"/>
                </a:gdLst>
                <a:ahLst/>
                <a:cxnLst>
                  <a:cxn ang="T10">
                    <a:pos x="T0" y="T1"/>
                  </a:cxn>
                  <a:cxn ang="T11">
                    <a:pos x="T2" y="T3"/>
                  </a:cxn>
                  <a:cxn ang="T12">
                    <a:pos x="T4" y="T5"/>
                  </a:cxn>
                  <a:cxn ang="T13">
                    <a:pos x="T6" y="T7"/>
                  </a:cxn>
                  <a:cxn ang="T14">
                    <a:pos x="T8" y="T9"/>
                  </a:cxn>
                </a:cxnLst>
                <a:rect l="T15" t="T16" r="T17" b="T18"/>
                <a:pathLst>
                  <a:path w="1238" h="397">
                    <a:moveTo>
                      <a:pt x="1238" y="391"/>
                    </a:moveTo>
                    <a:lnTo>
                      <a:pt x="1230" y="397"/>
                    </a:lnTo>
                    <a:lnTo>
                      <a:pt x="0" y="5"/>
                    </a:lnTo>
                    <a:lnTo>
                      <a:pt x="8" y="0"/>
                    </a:lnTo>
                    <a:lnTo>
                      <a:pt x="1238" y="391"/>
                    </a:lnTo>
                    <a:close/>
                  </a:path>
                </a:pathLst>
              </a:custGeom>
              <a:solidFill>
                <a:srgbClr val="C0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20" name="Freeform 2637"/>
              <p:cNvSpPr>
                <a:spLocks/>
              </p:cNvSpPr>
              <p:nvPr/>
            </p:nvSpPr>
            <p:spPr bwMode="auto">
              <a:xfrm>
                <a:off x="1187" y="1656"/>
                <a:ext cx="616" cy="196"/>
              </a:xfrm>
              <a:custGeom>
                <a:avLst/>
                <a:gdLst>
                  <a:gd name="T0" fmla="*/ 2 w 1233"/>
                  <a:gd name="T1" fmla="*/ 1 h 392"/>
                  <a:gd name="T2" fmla="*/ 2 w 1233"/>
                  <a:gd name="T3" fmla="*/ 1 h 392"/>
                  <a:gd name="T4" fmla="*/ 0 w 1233"/>
                  <a:gd name="T5" fmla="*/ 1 h 392"/>
                  <a:gd name="T6" fmla="*/ 0 w 1233"/>
                  <a:gd name="T7" fmla="*/ 0 h 392"/>
                  <a:gd name="T8" fmla="*/ 2 w 1233"/>
                  <a:gd name="T9" fmla="*/ 1 h 392"/>
                  <a:gd name="T10" fmla="*/ 0 60000 65536"/>
                  <a:gd name="T11" fmla="*/ 0 60000 65536"/>
                  <a:gd name="T12" fmla="*/ 0 60000 65536"/>
                  <a:gd name="T13" fmla="*/ 0 60000 65536"/>
                  <a:gd name="T14" fmla="*/ 0 60000 65536"/>
                  <a:gd name="T15" fmla="*/ 0 w 1233"/>
                  <a:gd name="T16" fmla="*/ 0 h 392"/>
                  <a:gd name="T17" fmla="*/ 1233 w 1233"/>
                  <a:gd name="T18" fmla="*/ 392 h 392"/>
                </a:gdLst>
                <a:ahLst/>
                <a:cxnLst>
                  <a:cxn ang="T10">
                    <a:pos x="T0" y="T1"/>
                  </a:cxn>
                  <a:cxn ang="T11">
                    <a:pos x="T2" y="T3"/>
                  </a:cxn>
                  <a:cxn ang="T12">
                    <a:pos x="T4" y="T5"/>
                  </a:cxn>
                  <a:cxn ang="T13">
                    <a:pos x="T6" y="T7"/>
                  </a:cxn>
                  <a:cxn ang="T14">
                    <a:pos x="T8" y="T9"/>
                  </a:cxn>
                </a:cxnLst>
                <a:rect l="T15" t="T16" r="T17" b="T18"/>
                <a:pathLst>
                  <a:path w="1233" h="392">
                    <a:moveTo>
                      <a:pt x="1233" y="391"/>
                    </a:moveTo>
                    <a:lnTo>
                      <a:pt x="1231" y="392"/>
                    </a:lnTo>
                    <a:lnTo>
                      <a:pt x="0" y="2"/>
                    </a:lnTo>
                    <a:lnTo>
                      <a:pt x="3" y="0"/>
                    </a:lnTo>
                    <a:lnTo>
                      <a:pt x="1233" y="391"/>
                    </a:lnTo>
                    <a:close/>
                  </a:path>
                </a:pathLst>
              </a:custGeom>
              <a:solidFill>
                <a:srgbClr val="C0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21" name="Freeform 2638"/>
              <p:cNvSpPr>
                <a:spLocks/>
              </p:cNvSpPr>
              <p:nvPr/>
            </p:nvSpPr>
            <p:spPr bwMode="auto">
              <a:xfrm>
                <a:off x="1186" y="1656"/>
                <a:ext cx="616" cy="196"/>
              </a:xfrm>
              <a:custGeom>
                <a:avLst/>
                <a:gdLst>
                  <a:gd name="T0" fmla="*/ 2 w 1233"/>
                  <a:gd name="T1" fmla="*/ 1 h 392"/>
                  <a:gd name="T2" fmla="*/ 2 w 1233"/>
                  <a:gd name="T3" fmla="*/ 1 h 392"/>
                  <a:gd name="T4" fmla="*/ 0 w 1233"/>
                  <a:gd name="T5" fmla="*/ 1 h 392"/>
                  <a:gd name="T6" fmla="*/ 0 w 1233"/>
                  <a:gd name="T7" fmla="*/ 0 h 392"/>
                  <a:gd name="T8" fmla="*/ 2 w 1233"/>
                  <a:gd name="T9" fmla="*/ 1 h 392"/>
                  <a:gd name="T10" fmla="*/ 0 60000 65536"/>
                  <a:gd name="T11" fmla="*/ 0 60000 65536"/>
                  <a:gd name="T12" fmla="*/ 0 60000 65536"/>
                  <a:gd name="T13" fmla="*/ 0 60000 65536"/>
                  <a:gd name="T14" fmla="*/ 0 60000 65536"/>
                  <a:gd name="T15" fmla="*/ 0 w 1233"/>
                  <a:gd name="T16" fmla="*/ 0 h 392"/>
                  <a:gd name="T17" fmla="*/ 1233 w 1233"/>
                  <a:gd name="T18" fmla="*/ 392 h 392"/>
                </a:gdLst>
                <a:ahLst/>
                <a:cxnLst>
                  <a:cxn ang="T10">
                    <a:pos x="T0" y="T1"/>
                  </a:cxn>
                  <a:cxn ang="T11">
                    <a:pos x="T2" y="T3"/>
                  </a:cxn>
                  <a:cxn ang="T12">
                    <a:pos x="T4" y="T5"/>
                  </a:cxn>
                  <a:cxn ang="T13">
                    <a:pos x="T6" y="T7"/>
                  </a:cxn>
                  <a:cxn ang="T14">
                    <a:pos x="T8" y="T9"/>
                  </a:cxn>
                </a:cxnLst>
                <a:rect l="T15" t="T16" r="T17" b="T18"/>
                <a:pathLst>
                  <a:path w="1233" h="392">
                    <a:moveTo>
                      <a:pt x="1233" y="390"/>
                    </a:moveTo>
                    <a:lnTo>
                      <a:pt x="1232" y="392"/>
                    </a:lnTo>
                    <a:lnTo>
                      <a:pt x="0" y="1"/>
                    </a:lnTo>
                    <a:lnTo>
                      <a:pt x="2" y="0"/>
                    </a:lnTo>
                    <a:lnTo>
                      <a:pt x="1233" y="390"/>
                    </a:lnTo>
                    <a:close/>
                  </a:path>
                </a:pathLst>
              </a:custGeom>
              <a:solidFill>
                <a:srgbClr val="C2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22" name="Freeform 2639"/>
              <p:cNvSpPr>
                <a:spLocks/>
              </p:cNvSpPr>
              <p:nvPr/>
            </p:nvSpPr>
            <p:spPr bwMode="auto">
              <a:xfrm>
                <a:off x="1185" y="1657"/>
                <a:ext cx="616" cy="196"/>
              </a:xfrm>
              <a:custGeom>
                <a:avLst/>
                <a:gdLst>
                  <a:gd name="T0" fmla="*/ 2 w 1233"/>
                  <a:gd name="T1" fmla="*/ 0 h 393"/>
                  <a:gd name="T2" fmla="*/ 2 w 1233"/>
                  <a:gd name="T3" fmla="*/ 0 h 393"/>
                  <a:gd name="T4" fmla="*/ 0 w 1233"/>
                  <a:gd name="T5" fmla="*/ 0 h 393"/>
                  <a:gd name="T6" fmla="*/ 0 w 1233"/>
                  <a:gd name="T7" fmla="*/ 0 h 393"/>
                  <a:gd name="T8" fmla="*/ 2 w 1233"/>
                  <a:gd name="T9" fmla="*/ 0 h 393"/>
                  <a:gd name="T10" fmla="*/ 0 60000 65536"/>
                  <a:gd name="T11" fmla="*/ 0 60000 65536"/>
                  <a:gd name="T12" fmla="*/ 0 60000 65536"/>
                  <a:gd name="T13" fmla="*/ 0 60000 65536"/>
                  <a:gd name="T14" fmla="*/ 0 60000 65536"/>
                  <a:gd name="T15" fmla="*/ 0 w 1233"/>
                  <a:gd name="T16" fmla="*/ 0 h 393"/>
                  <a:gd name="T17" fmla="*/ 1233 w 1233"/>
                  <a:gd name="T18" fmla="*/ 393 h 393"/>
                </a:gdLst>
                <a:ahLst/>
                <a:cxnLst>
                  <a:cxn ang="T10">
                    <a:pos x="T0" y="T1"/>
                  </a:cxn>
                  <a:cxn ang="T11">
                    <a:pos x="T2" y="T3"/>
                  </a:cxn>
                  <a:cxn ang="T12">
                    <a:pos x="T4" y="T5"/>
                  </a:cxn>
                  <a:cxn ang="T13">
                    <a:pos x="T6" y="T7"/>
                  </a:cxn>
                  <a:cxn ang="T14">
                    <a:pos x="T8" y="T9"/>
                  </a:cxn>
                </a:cxnLst>
                <a:rect l="T15" t="T16" r="T17" b="T18"/>
                <a:pathLst>
                  <a:path w="1233" h="393">
                    <a:moveTo>
                      <a:pt x="1233" y="391"/>
                    </a:moveTo>
                    <a:lnTo>
                      <a:pt x="1229" y="393"/>
                    </a:lnTo>
                    <a:lnTo>
                      <a:pt x="0" y="0"/>
                    </a:lnTo>
                    <a:lnTo>
                      <a:pt x="1" y="0"/>
                    </a:lnTo>
                    <a:lnTo>
                      <a:pt x="1233" y="391"/>
                    </a:lnTo>
                    <a:close/>
                  </a:path>
                </a:pathLst>
              </a:custGeom>
              <a:solidFill>
                <a:srgbClr val="C4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23" name="Freeform 2640"/>
              <p:cNvSpPr>
                <a:spLocks/>
              </p:cNvSpPr>
              <p:nvPr/>
            </p:nvSpPr>
            <p:spPr bwMode="auto">
              <a:xfrm>
                <a:off x="1184" y="1657"/>
                <a:ext cx="616" cy="197"/>
              </a:xfrm>
              <a:custGeom>
                <a:avLst/>
                <a:gdLst>
                  <a:gd name="T0" fmla="*/ 3 w 1231"/>
                  <a:gd name="T1" fmla="*/ 1 h 394"/>
                  <a:gd name="T2" fmla="*/ 3 w 1231"/>
                  <a:gd name="T3" fmla="*/ 1 h 394"/>
                  <a:gd name="T4" fmla="*/ 0 w 1231"/>
                  <a:gd name="T5" fmla="*/ 1 h 394"/>
                  <a:gd name="T6" fmla="*/ 1 w 1231"/>
                  <a:gd name="T7" fmla="*/ 0 h 394"/>
                  <a:gd name="T8" fmla="*/ 3 w 1231"/>
                  <a:gd name="T9" fmla="*/ 1 h 394"/>
                  <a:gd name="T10" fmla="*/ 0 60000 65536"/>
                  <a:gd name="T11" fmla="*/ 0 60000 65536"/>
                  <a:gd name="T12" fmla="*/ 0 60000 65536"/>
                  <a:gd name="T13" fmla="*/ 0 60000 65536"/>
                  <a:gd name="T14" fmla="*/ 0 60000 65536"/>
                  <a:gd name="T15" fmla="*/ 0 w 1231"/>
                  <a:gd name="T16" fmla="*/ 0 h 394"/>
                  <a:gd name="T17" fmla="*/ 1231 w 1231"/>
                  <a:gd name="T18" fmla="*/ 394 h 394"/>
                </a:gdLst>
                <a:ahLst/>
                <a:cxnLst>
                  <a:cxn ang="T10">
                    <a:pos x="T0" y="T1"/>
                  </a:cxn>
                  <a:cxn ang="T11">
                    <a:pos x="T2" y="T3"/>
                  </a:cxn>
                  <a:cxn ang="T12">
                    <a:pos x="T4" y="T5"/>
                  </a:cxn>
                  <a:cxn ang="T13">
                    <a:pos x="T6" y="T7"/>
                  </a:cxn>
                  <a:cxn ang="T14">
                    <a:pos x="T8" y="T9"/>
                  </a:cxn>
                </a:cxnLst>
                <a:rect l="T15" t="T16" r="T17" b="T18"/>
                <a:pathLst>
                  <a:path w="1231" h="394">
                    <a:moveTo>
                      <a:pt x="1231" y="393"/>
                    </a:moveTo>
                    <a:lnTo>
                      <a:pt x="1230" y="394"/>
                    </a:lnTo>
                    <a:lnTo>
                      <a:pt x="0" y="2"/>
                    </a:lnTo>
                    <a:lnTo>
                      <a:pt x="2" y="0"/>
                    </a:lnTo>
                    <a:lnTo>
                      <a:pt x="1231" y="393"/>
                    </a:lnTo>
                    <a:close/>
                  </a:path>
                </a:pathLst>
              </a:custGeom>
              <a:solidFill>
                <a:srgbClr val="C6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24" name="Freeform 2641"/>
              <p:cNvSpPr>
                <a:spLocks/>
              </p:cNvSpPr>
              <p:nvPr/>
            </p:nvSpPr>
            <p:spPr bwMode="auto">
              <a:xfrm>
                <a:off x="1180" y="1658"/>
                <a:ext cx="619" cy="201"/>
              </a:xfrm>
              <a:custGeom>
                <a:avLst/>
                <a:gdLst>
                  <a:gd name="T0" fmla="*/ 3 w 1238"/>
                  <a:gd name="T1" fmla="*/ 1 h 402"/>
                  <a:gd name="T2" fmla="*/ 3 w 1238"/>
                  <a:gd name="T3" fmla="*/ 1 h 402"/>
                  <a:gd name="T4" fmla="*/ 0 w 1238"/>
                  <a:gd name="T5" fmla="*/ 1 h 402"/>
                  <a:gd name="T6" fmla="*/ 1 w 1238"/>
                  <a:gd name="T7" fmla="*/ 0 h 402"/>
                  <a:gd name="T8" fmla="*/ 3 w 1238"/>
                  <a:gd name="T9" fmla="*/ 1 h 402"/>
                  <a:gd name="T10" fmla="*/ 0 60000 65536"/>
                  <a:gd name="T11" fmla="*/ 0 60000 65536"/>
                  <a:gd name="T12" fmla="*/ 0 60000 65536"/>
                  <a:gd name="T13" fmla="*/ 0 60000 65536"/>
                  <a:gd name="T14" fmla="*/ 0 60000 65536"/>
                  <a:gd name="T15" fmla="*/ 0 w 1238"/>
                  <a:gd name="T16" fmla="*/ 0 h 402"/>
                  <a:gd name="T17" fmla="*/ 1238 w 1238"/>
                  <a:gd name="T18" fmla="*/ 402 h 402"/>
                </a:gdLst>
                <a:ahLst/>
                <a:cxnLst>
                  <a:cxn ang="T10">
                    <a:pos x="T0" y="T1"/>
                  </a:cxn>
                  <a:cxn ang="T11">
                    <a:pos x="T2" y="T3"/>
                  </a:cxn>
                  <a:cxn ang="T12">
                    <a:pos x="T4" y="T5"/>
                  </a:cxn>
                  <a:cxn ang="T13">
                    <a:pos x="T6" y="T7"/>
                  </a:cxn>
                  <a:cxn ang="T14">
                    <a:pos x="T8" y="T9"/>
                  </a:cxn>
                </a:cxnLst>
                <a:rect l="T15" t="T16" r="T17" b="T18"/>
                <a:pathLst>
                  <a:path w="1238" h="402">
                    <a:moveTo>
                      <a:pt x="1238" y="392"/>
                    </a:moveTo>
                    <a:lnTo>
                      <a:pt x="1231" y="402"/>
                    </a:lnTo>
                    <a:lnTo>
                      <a:pt x="0" y="8"/>
                    </a:lnTo>
                    <a:lnTo>
                      <a:pt x="8" y="0"/>
                    </a:lnTo>
                    <a:lnTo>
                      <a:pt x="1238" y="392"/>
                    </a:lnTo>
                    <a:close/>
                  </a:path>
                </a:pathLst>
              </a:custGeom>
              <a:solidFill>
                <a:srgbClr val="C9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25" name="Freeform 2642"/>
              <p:cNvSpPr>
                <a:spLocks/>
              </p:cNvSpPr>
              <p:nvPr/>
            </p:nvSpPr>
            <p:spPr bwMode="auto">
              <a:xfrm>
                <a:off x="1183" y="1658"/>
                <a:ext cx="616" cy="198"/>
              </a:xfrm>
              <a:custGeom>
                <a:avLst/>
                <a:gdLst>
                  <a:gd name="T0" fmla="*/ 3 w 1232"/>
                  <a:gd name="T1" fmla="*/ 1 h 396"/>
                  <a:gd name="T2" fmla="*/ 3 w 1232"/>
                  <a:gd name="T3" fmla="*/ 1 h 396"/>
                  <a:gd name="T4" fmla="*/ 0 w 1232"/>
                  <a:gd name="T5" fmla="*/ 1 h 396"/>
                  <a:gd name="T6" fmla="*/ 1 w 1232"/>
                  <a:gd name="T7" fmla="*/ 0 h 396"/>
                  <a:gd name="T8" fmla="*/ 3 w 1232"/>
                  <a:gd name="T9" fmla="*/ 1 h 396"/>
                  <a:gd name="T10" fmla="*/ 0 60000 65536"/>
                  <a:gd name="T11" fmla="*/ 0 60000 65536"/>
                  <a:gd name="T12" fmla="*/ 0 60000 65536"/>
                  <a:gd name="T13" fmla="*/ 0 60000 65536"/>
                  <a:gd name="T14" fmla="*/ 0 60000 65536"/>
                  <a:gd name="T15" fmla="*/ 0 w 1232"/>
                  <a:gd name="T16" fmla="*/ 0 h 396"/>
                  <a:gd name="T17" fmla="*/ 1232 w 1232"/>
                  <a:gd name="T18" fmla="*/ 396 h 396"/>
                </a:gdLst>
                <a:ahLst/>
                <a:cxnLst>
                  <a:cxn ang="T10">
                    <a:pos x="T0" y="T1"/>
                  </a:cxn>
                  <a:cxn ang="T11">
                    <a:pos x="T2" y="T3"/>
                  </a:cxn>
                  <a:cxn ang="T12">
                    <a:pos x="T4" y="T5"/>
                  </a:cxn>
                  <a:cxn ang="T13">
                    <a:pos x="T6" y="T7"/>
                  </a:cxn>
                  <a:cxn ang="T14">
                    <a:pos x="T8" y="T9"/>
                  </a:cxn>
                </a:cxnLst>
                <a:rect l="T15" t="T16" r="T17" b="T18"/>
                <a:pathLst>
                  <a:path w="1232" h="396">
                    <a:moveTo>
                      <a:pt x="1232" y="392"/>
                    </a:moveTo>
                    <a:lnTo>
                      <a:pt x="1230" y="396"/>
                    </a:lnTo>
                    <a:lnTo>
                      <a:pt x="0" y="3"/>
                    </a:lnTo>
                    <a:lnTo>
                      <a:pt x="2" y="0"/>
                    </a:lnTo>
                    <a:lnTo>
                      <a:pt x="1232" y="392"/>
                    </a:lnTo>
                    <a:close/>
                  </a:path>
                </a:pathLst>
              </a:custGeom>
              <a:solidFill>
                <a:srgbClr val="C9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26" name="Freeform 2643"/>
              <p:cNvSpPr>
                <a:spLocks/>
              </p:cNvSpPr>
              <p:nvPr/>
            </p:nvSpPr>
            <p:spPr bwMode="auto">
              <a:xfrm>
                <a:off x="1182" y="1660"/>
                <a:ext cx="616" cy="197"/>
              </a:xfrm>
              <a:custGeom>
                <a:avLst/>
                <a:gdLst>
                  <a:gd name="T0" fmla="*/ 3 w 1231"/>
                  <a:gd name="T1" fmla="*/ 1 h 394"/>
                  <a:gd name="T2" fmla="*/ 3 w 1231"/>
                  <a:gd name="T3" fmla="*/ 1 h 394"/>
                  <a:gd name="T4" fmla="*/ 0 w 1231"/>
                  <a:gd name="T5" fmla="*/ 1 h 394"/>
                  <a:gd name="T6" fmla="*/ 1 w 1231"/>
                  <a:gd name="T7" fmla="*/ 0 h 394"/>
                  <a:gd name="T8" fmla="*/ 3 w 1231"/>
                  <a:gd name="T9" fmla="*/ 1 h 394"/>
                  <a:gd name="T10" fmla="*/ 0 60000 65536"/>
                  <a:gd name="T11" fmla="*/ 0 60000 65536"/>
                  <a:gd name="T12" fmla="*/ 0 60000 65536"/>
                  <a:gd name="T13" fmla="*/ 0 60000 65536"/>
                  <a:gd name="T14" fmla="*/ 0 60000 65536"/>
                  <a:gd name="T15" fmla="*/ 0 w 1231"/>
                  <a:gd name="T16" fmla="*/ 0 h 394"/>
                  <a:gd name="T17" fmla="*/ 1231 w 1231"/>
                  <a:gd name="T18" fmla="*/ 394 h 394"/>
                </a:gdLst>
                <a:ahLst/>
                <a:cxnLst>
                  <a:cxn ang="T10">
                    <a:pos x="T0" y="T1"/>
                  </a:cxn>
                  <a:cxn ang="T11">
                    <a:pos x="T2" y="T3"/>
                  </a:cxn>
                  <a:cxn ang="T12">
                    <a:pos x="T4" y="T5"/>
                  </a:cxn>
                  <a:cxn ang="T13">
                    <a:pos x="T6" y="T7"/>
                  </a:cxn>
                  <a:cxn ang="T14">
                    <a:pos x="T8" y="T9"/>
                  </a:cxn>
                </a:cxnLst>
                <a:rect l="T15" t="T16" r="T17" b="T18"/>
                <a:pathLst>
                  <a:path w="1231" h="394">
                    <a:moveTo>
                      <a:pt x="1231" y="393"/>
                    </a:moveTo>
                    <a:lnTo>
                      <a:pt x="1229" y="394"/>
                    </a:lnTo>
                    <a:lnTo>
                      <a:pt x="0" y="2"/>
                    </a:lnTo>
                    <a:lnTo>
                      <a:pt x="1" y="0"/>
                    </a:lnTo>
                    <a:lnTo>
                      <a:pt x="1231" y="393"/>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27" name="Freeform 2644"/>
              <p:cNvSpPr>
                <a:spLocks/>
              </p:cNvSpPr>
              <p:nvPr/>
            </p:nvSpPr>
            <p:spPr bwMode="auto">
              <a:xfrm>
                <a:off x="1182" y="1661"/>
                <a:ext cx="615" cy="196"/>
              </a:xfrm>
              <a:custGeom>
                <a:avLst/>
                <a:gdLst>
                  <a:gd name="T0" fmla="*/ 2 w 1231"/>
                  <a:gd name="T1" fmla="*/ 0 h 394"/>
                  <a:gd name="T2" fmla="*/ 2 w 1231"/>
                  <a:gd name="T3" fmla="*/ 0 h 394"/>
                  <a:gd name="T4" fmla="*/ 0 w 1231"/>
                  <a:gd name="T5" fmla="*/ 0 h 394"/>
                  <a:gd name="T6" fmla="*/ 0 w 1231"/>
                  <a:gd name="T7" fmla="*/ 0 h 394"/>
                  <a:gd name="T8" fmla="*/ 2 w 1231"/>
                  <a:gd name="T9" fmla="*/ 0 h 394"/>
                  <a:gd name="T10" fmla="*/ 0 60000 65536"/>
                  <a:gd name="T11" fmla="*/ 0 60000 65536"/>
                  <a:gd name="T12" fmla="*/ 0 60000 65536"/>
                  <a:gd name="T13" fmla="*/ 0 60000 65536"/>
                  <a:gd name="T14" fmla="*/ 0 60000 65536"/>
                  <a:gd name="T15" fmla="*/ 0 w 1231"/>
                  <a:gd name="T16" fmla="*/ 0 h 394"/>
                  <a:gd name="T17" fmla="*/ 1231 w 1231"/>
                  <a:gd name="T18" fmla="*/ 394 h 394"/>
                </a:gdLst>
                <a:ahLst/>
                <a:cxnLst>
                  <a:cxn ang="T10">
                    <a:pos x="T0" y="T1"/>
                  </a:cxn>
                  <a:cxn ang="T11">
                    <a:pos x="T2" y="T3"/>
                  </a:cxn>
                  <a:cxn ang="T12">
                    <a:pos x="T4" y="T5"/>
                  </a:cxn>
                  <a:cxn ang="T13">
                    <a:pos x="T6" y="T7"/>
                  </a:cxn>
                  <a:cxn ang="T14">
                    <a:pos x="T8" y="T9"/>
                  </a:cxn>
                </a:cxnLst>
                <a:rect l="T15" t="T16" r="T17" b="T18"/>
                <a:pathLst>
                  <a:path w="1231" h="394">
                    <a:moveTo>
                      <a:pt x="1231" y="392"/>
                    </a:moveTo>
                    <a:lnTo>
                      <a:pt x="1230" y="394"/>
                    </a:lnTo>
                    <a:lnTo>
                      <a:pt x="0" y="2"/>
                    </a:lnTo>
                    <a:lnTo>
                      <a:pt x="2" y="0"/>
                    </a:lnTo>
                    <a:lnTo>
                      <a:pt x="1231" y="392"/>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28" name="Freeform 2645"/>
              <p:cNvSpPr>
                <a:spLocks/>
              </p:cNvSpPr>
              <p:nvPr/>
            </p:nvSpPr>
            <p:spPr bwMode="auto">
              <a:xfrm>
                <a:off x="1180" y="1661"/>
                <a:ext cx="616" cy="198"/>
              </a:xfrm>
              <a:custGeom>
                <a:avLst/>
                <a:gdLst>
                  <a:gd name="T0" fmla="*/ 2 w 1233"/>
                  <a:gd name="T1" fmla="*/ 1 h 395"/>
                  <a:gd name="T2" fmla="*/ 2 w 1233"/>
                  <a:gd name="T3" fmla="*/ 1 h 395"/>
                  <a:gd name="T4" fmla="*/ 0 w 1233"/>
                  <a:gd name="T5" fmla="*/ 1 h 395"/>
                  <a:gd name="T6" fmla="*/ 0 w 1233"/>
                  <a:gd name="T7" fmla="*/ 0 h 395"/>
                  <a:gd name="T8" fmla="*/ 2 w 1233"/>
                  <a:gd name="T9" fmla="*/ 1 h 395"/>
                  <a:gd name="T10" fmla="*/ 0 60000 65536"/>
                  <a:gd name="T11" fmla="*/ 0 60000 65536"/>
                  <a:gd name="T12" fmla="*/ 0 60000 65536"/>
                  <a:gd name="T13" fmla="*/ 0 60000 65536"/>
                  <a:gd name="T14" fmla="*/ 0 60000 65536"/>
                  <a:gd name="T15" fmla="*/ 0 w 1233"/>
                  <a:gd name="T16" fmla="*/ 0 h 395"/>
                  <a:gd name="T17" fmla="*/ 1233 w 1233"/>
                  <a:gd name="T18" fmla="*/ 395 h 395"/>
                </a:gdLst>
                <a:ahLst/>
                <a:cxnLst>
                  <a:cxn ang="T10">
                    <a:pos x="T0" y="T1"/>
                  </a:cxn>
                  <a:cxn ang="T11">
                    <a:pos x="T2" y="T3"/>
                  </a:cxn>
                  <a:cxn ang="T12">
                    <a:pos x="T4" y="T5"/>
                  </a:cxn>
                  <a:cxn ang="T13">
                    <a:pos x="T6" y="T7"/>
                  </a:cxn>
                  <a:cxn ang="T14">
                    <a:pos x="T8" y="T9"/>
                  </a:cxn>
                </a:cxnLst>
                <a:rect l="T15" t="T16" r="T17" b="T18"/>
                <a:pathLst>
                  <a:path w="1233" h="395">
                    <a:moveTo>
                      <a:pt x="1233" y="392"/>
                    </a:moveTo>
                    <a:lnTo>
                      <a:pt x="1231" y="395"/>
                    </a:lnTo>
                    <a:lnTo>
                      <a:pt x="0" y="1"/>
                    </a:lnTo>
                    <a:lnTo>
                      <a:pt x="3" y="0"/>
                    </a:lnTo>
                    <a:lnTo>
                      <a:pt x="1233" y="392"/>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29" name="Freeform 2646"/>
              <p:cNvSpPr>
                <a:spLocks/>
              </p:cNvSpPr>
              <p:nvPr/>
            </p:nvSpPr>
            <p:spPr bwMode="auto">
              <a:xfrm>
                <a:off x="1177" y="1662"/>
                <a:ext cx="619" cy="201"/>
              </a:xfrm>
              <a:custGeom>
                <a:avLst/>
                <a:gdLst>
                  <a:gd name="T0" fmla="*/ 3 w 1238"/>
                  <a:gd name="T1" fmla="*/ 1 h 402"/>
                  <a:gd name="T2" fmla="*/ 3 w 1238"/>
                  <a:gd name="T3" fmla="*/ 1 h 402"/>
                  <a:gd name="T4" fmla="*/ 0 w 1238"/>
                  <a:gd name="T5" fmla="*/ 1 h 402"/>
                  <a:gd name="T6" fmla="*/ 1 w 1238"/>
                  <a:gd name="T7" fmla="*/ 0 h 402"/>
                  <a:gd name="T8" fmla="*/ 3 w 1238"/>
                  <a:gd name="T9" fmla="*/ 1 h 402"/>
                  <a:gd name="T10" fmla="*/ 0 60000 65536"/>
                  <a:gd name="T11" fmla="*/ 0 60000 65536"/>
                  <a:gd name="T12" fmla="*/ 0 60000 65536"/>
                  <a:gd name="T13" fmla="*/ 0 60000 65536"/>
                  <a:gd name="T14" fmla="*/ 0 60000 65536"/>
                  <a:gd name="T15" fmla="*/ 0 w 1238"/>
                  <a:gd name="T16" fmla="*/ 0 h 402"/>
                  <a:gd name="T17" fmla="*/ 1238 w 1238"/>
                  <a:gd name="T18" fmla="*/ 402 h 402"/>
                </a:gdLst>
                <a:ahLst/>
                <a:cxnLst>
                  <a:cxn ang="T10">
                    <a:pos x="T0" y="T1"/>
                  </a:cxn>
                  <a:cxn ang="T11">
                    <a:pos x="T2" y="T3"/>
                  </a:cxn>
                  <a:cxn ang="T12">
                    <a:pos x="T4" y="T5"/>
                  </a:cxn>
                  <a:cxn ang="T13">
                    <a:pos x="T6" y="T7"/>
                  </a:cxn>
                  <a:cxn ang="T14">
                    <a:pos x="T8" y="T9"/>
                  </a:cxn>
                </a:cxnLst>
                <a:rect l="T15" t="T16" r="T17" b="T18"/>
                <a:pathLst>
                  <a:path w="1238" h="402">
                    <a:moveTo>
                      <a:pt x="1238" y="394"/>
                    </a:moveTo>
                    <a:lnTo>
                      <a:pt x="1230" y="402"/>
                    </a:lnTo>
                    <a:lnTo>
                      <a:pt x="0" y="9"/>
                    </a:lnTo>
                    <a:lnTo>
                      <a:pt x="7" y="0"/>
                    </a:lnTo>
                    <a:lnTo>
                      <a:pt x="1238" y="394"/>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30" name="Freeform 2647"/>
              <p:cNvSpPr>
                <a:spLocks/>
              </p:cNvSpPr>
              <p:nvPr/>
            </p:nvSpPr>
            <p:spPr bwMode="auto">
              <a:xfrm>
                <a:off x="1179" y="1662"/>
                <a:ext cx="617" cy="198"/>
              </a:xfrm>
              <a:custGeom>
                <a:avLst/>
                <a:gdLst>
                  <a:gd name="T0" fmla="*/ 3 w 1233"/>
                  <a:gd name="T1" fmla="*/ 1 h 396"/>
                  <a:gd name="T2" fmla="*/ 3 w 1233"/>
                  <a:gd name="T3" fmla="*/ 1 h 396"/>
                  <a:gd name="T4" fmla="*/ 0 w 1233"/>
                  <a:gd name="T5" fmla="*/ 1 h 396"/>
                  <a:gd name="T6" fmla="*/ 1 w 1233"/>
                  <a:gd name="T7" fmla="*/ 0 h 396"/>
                  <a:gd name="T8" fmla="*/ 3 w 1233"/>
                  <a:gd name="T9" fmla="*/ 1 h 396"/>
                  <a:gd name="T10" fmla="*/ 0 60000 65536"/>
                  <a:gd name="T11" fmla="*/ 0 60000 65536"/>
                  <a:gd name="T12" fmla="*/ 0 60000 65536"/>
                  <a:gd name="T13" fmla="*/ 0 60000 65536"/>
                  <a:gd name="T14" fmla="*/ 0 60000 65536"/>
                  <a:gd name="T15" fmla="*/ 0 w 1233"/>
                  <a:gd name="T16" fmla="*/ 0 h 396"/>
                  <a:gd name="T17" fmla="*/ 1233 w 1233"/>
                  <a:gd name="T18" fmla="*/ 396 h 396"/>
                </a:gdLst>
                <a:ahLst/>
                <a:cxnLst>
                  <a:cxn ang="T10">
                    <a:pos x="T0" y="T1"/>
                  </a:cxn>
                  <a:cxn ang="T11">
                    <a:pos x="T2" y="T3"/>
                  </a:cxn>
                  <a:cxn ang="T12">
                    <a:pos x="T4" y="T5"/>
                  </a:cxn>
                  <a:cxn ang="T13">
                    <a:pos x="T6" y="T7"/>
                  </a:cxn>
                  <a:cxn ang="T14">
                    <a:pos x="T8" y="T9"/>
                  </a:cxn>
                </a:cxnLst>
                <a:rect l="T15" t="T16" r="T17" b="T18"/>
                <a:pathLst>
                  <a:path w="1233" h="396">
                    <a:moveTo>
                      <a:pt x="1233" y="394"/>
                    </a:moveTo>
                    <a:lnTo>
                      <a:pt x="1230" y="396"/>
                    </a:lnTo>
                    <a:lnTo>
                      <a:pt x="0" y="2"/>
                    </a:lnTo>
                    <a:lnTo>
                      <a:pt x="2" y="0"/>
                    </a:lnTo>
                    <a:lnTo>
                      <a:pt x="1233" y="394"/>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31" name="Freeform 2648"/>
              <p:cNvSpPr>
                <a:spLocks/>
              </p:cNvSpPr>
              <p:nvPr/>
            </p:nvSpPr>
            <p:spPr bwMode="auto">
              <a:xfrm>
                <a:off x="1178" y="1663"/>
                <a:ext cx="616" cy="198"/>
              </a:xfrm>
              <a:custGeom>
                <a:avLst/>
                <a:gdLst>
                  <a:gd name="T0" fmla="*/ 3 w 1232"/>
                  <a:gd name="T1" fmla="*/ 1 h 396"/>
                  <a:gd name="T2" fmla="*/ 3 w 1232"/>
                  <a:gd name="T3" fmla="*/ 1 h 396"/>
                  <a:gd name="T4" fmla="*/ 0 w 1232"/>
                  <a:gd name="T5" fmla="*/ 1 h 396"/>
                  <a:gd name="T6" fmla="*/ 1 w 1232"/>
                  <a:gd name="T7" fmla="*/ 0 h 396"/>
                  <a:gd name="T8" fmla="*/ 3 w 1232"/>
                  <a:gd name="T9" fmla="*/ 1 h 396"/>
                  <a:gd name="T10" fmla="*/ 0 60000 65536"/>
                  <a:gd name="T11" fmla="*/ 0 60000 65536"/>
                  <a:gd name="T12" fmla="*/ 0 60000 65536"/>
                  <a:gd name="T13" fmla="*/ 0 60000 65536"/>
                  <a:gd name="T14" fmla="*/ 0 60000 65536"/>
                  <a:gd name="T15" fmla="*/ 0 w 1232"/>
                  <a:gd name="T16" fmla="*/ 0 h 396"/>
                  <a:gd name="T17" fmla="*/ 1232 w 1232"/>
                  <a:gd name="T18" fmla="*/ 396 h 396"/>
                </a:gdLst>
                <a:ahLst/>
                <a:cxnLst>
                  <a:cxn ang="T10">
                    <a:pos x="T0" y="T1"/>
                  </a:cxn>
                  <a:cxn ang="T11">
                    <a:pos x="T2" y="T3"/>
                  </a:cxn>
                  <a:cxn ang="T12">
                    <a:pos x="T4" y="T5"/>
                  </a:cxn>
                  <a:cxn ang="T13">
                    <a:pos x="T6" y="T7"/>
                  </a:cxn>
                  <a:cxn ang="T14">
                    <a:pos x="T8" y="T9"/>
                  </a:cxn>
                </a:cxnLst>
                <a:rect l="T15" t="T16" r="T17" b="T18"/>
                <a:pathLst>
                  <a:path w="1232" h="396">
                    <a:moveTo>
                      <a:pt x="1232" y="394"/>
                    </a:moveTo>
                    <a:lnTo>
                      <a:pt x="1230" y="396"/>
                    </a:lnTo>
                    <a:lnTo>
                      <a:pt x="0" y="2"/>
                    </a:lnTo>
                    <a:lnTo>
                      <a:pt x="2" y="0"/>
                    </a:lnTo>
                    <a:lnTo>
                      <a:pt x="1232" y="394"/>
                    </a:lnTo>
                    <a:close/>
                  </a:path>
                </a:pathLst>
              </a:custGeom>
              <a:solidFill>
                <a:srgbClr val="D2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32" name="Freeform 2649"/>
              <p:cNvSpPr>
                <a:spLocks/>
              </p:cNvSpPr>
              <p:nvPr/>
            </p:nvSpPr>
            <p:spPr bwMode="auto">
              <a:xfrm>
                <a:off x="1177" y="1664"/>
                <a:ext cx="616" cy="198"/>
              </a:xfrm>
              <a:custGeom>
                <a:avLst/>
                <a:gdLst>
                  <a:gd name="T0" fmla="*/ 3 w 1231"/>
                  <a:gd name="T1" fmla="*/ 0 h 397"/>
                  <a:gd name="T2" fmla="*/ 3 w 1231"/>
                  <a:gd name="T3" fmla="*/ 0 h 397"/>
                  <a:gd name="T4" fmla="*/ 0 w 1231"/>
                  <a:gd name="T5" fmla="*/ 0 h 397"/>
                  <a:gd name="T6" fmla="*/ 1 w 1231"/>
                  <a:gd name="T7" fmla="*/ 0 h 397"/>
                  <a:gd name="T8" fmla="*/ 3 w 1231"/>
                  <a:gd name="T9" fmla="*/ 0 h 397"/>
                  <a:gd name="T10" fmla="*/ 0 60000 65536"/>
                  <a:gd name="T11" fmla="*/ 0 60000 65536"/>
                  <a:gd name="T12" fmla="*/ 0 60000 65536"/>
                  <a:gd name="T13" fmla="*/ 0 60000 65536"/>
                  <a:gd name="T14" fmla="*/ 0 60000 65536"/>
                  <a:gd name="T15" fmla="*/ 0 w 1231"/>
                  <a:gd name="T16" fmla="*/ 0 h 397"/>
                  <a:gd name="T17" fmla="*/ 1231 w 1231"/>
                  <a:gd name="T18" fmla="*/ 397 h 397"/>
                </a:gdLst>
                <a:ahLst/>
                <a:cxnLst>
                  <a:cxn ang="T10">
                    <a:pos x="T0" y="T1"/>
                  </a:cxn>
                  <a:cxn ang="T11">
                    <a:pos x="T2" y="T3"/>
                  </a:cxn>
                  <a:cxn ang="T12">
                    <a:pos x="T4" y="T5"/>
                  </a:cxn>
                  <a:cxn ang="T13">
                    <a:pos x="T6" y="T7"/>
                  </a:cxn>
                  <a:cxn ang="T14">
                    <a:pos x="T8" y="T9"/>
                  </a:cxn>
                </a:cxnLst>
                <a:rect l="T15" t="T16" r="T17" b="T18"/>
                <a:pathLst>
                  <a:path w="1231" h="397">
                    <a:moveTo>
                      <a:pt x="1231" y="394"/>
                    </a:moveTo>
                    <a:lnTo>
                      <a:pt x="1229" y="397"/>
                    </a:lnTo>
                    <a:lnTo>
                      <a:pt x="0" y="3"/>
                    </a:lnTo>
                    <a:lnTo>
                      <a:pt x="1" y="0"/>
                    </a:lnTo>
                    <a:lnTo>
                      <a:pt x="1231" y="394"/>
                    </a:lnTo>
                    <a:close/>
                  </a:path>
                </a:pathLst>
              </a:custGeom>
              <a:solidFill>
                <a:srgbClr val="D4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33" name="Freeform 2650"/>
              <p:cNvSpPr>
                <a:spLocks/>
              </p:cNvSpPr>
              <p:nvPr/>
            </p:nvSpPr>
            <p:spPr bwMode="auto">
              <a:xfrm>
                <a:off x="1177" y="1666"/>
                <a:ext cx="615" cy="197"/>
              </a:xfrm>
              <a:custGeom>
                <a:avLst/>
                <a:gdLst>
                  <a:gd name="T0" fmla="*/ 2 w 1231"/>
                  <a:gd name="T1" fmla="*/ 0 h 395"/>
                  <a:gd name="T2" fmla="*/ 2 w 1231"/>
                  <a:gd name="T3" fmla="*/ 0 h 395"/>
                  <a:gd name="T4" fmla="*/ 0 w 1231"/>
                  <a:gd name="T5" fmla="*/ 0 h 395"/>
                  <a:gd name="T6" fmla="*/ 0 w 1231"/>
                  <a:gd name="T7" fmla="*/ 0 h 395"/>
                  <a:gd name="T8" fmla="*/ 2 w 1231"/>
                  <a:gd name="T9" fmla="*/ 0 h 395"/>
                  <a:gd name="T10" fmla="*/ 0 60000 65536"/>
                  <a:gd name="T11" fmla="*/ 0 60000 65536"/>
                  <a:gd name="T12" fmla="*/ 0 60000 65536"/>
                  <a:gd name="T13" fmla="*/ 0 60000 65536"/>
                  <a:gd name="T14" fmla="*/ 0 60000 65536"/>
                  <a:gd name="T15" fmla="*/ 0 w 1231"/>
                  <a:gd name="T16" fmla="*/ 0 h 395"/>
                  <a:gd name="T17" fmla="*/ 1231 w 1231"/>
                  <a:gd name="T18" fmla="*/ 395 h 395"/>
                </a:gdLst>
                <a:ahLst/>
                <a:cxnLst>
                  <a:cxn ang="T10">
                    <a:pos x="T0" y="T1"/>
                  </a:cxn>
                  <a:cxn ang="T11">
                    <a:pos x="T2" y="T3"/>
                  </a:cxn>
                  <a:cxn ang="T12">
                    <a:pos x="T4" y="T5"/>
                  </a:cxn>
                  <a:cxn ang="T13">
                    <a:pos x="T6" y="T7"/>
                  </a:cxn>
                  <a:cxn ang="T14">
                    <a:pos x="T8" y="T9"/>
                  </a:cxn>
                </a:cxnLst>
                <a:rect l="T15" t="T16" r="T17" b="T18"/>
                <a:pathLst>
                  <a:path w="1231" h="395">
                    <a:moveTo>
                      <a:pt x="1231" y="394"/>
                    </a:moveTo>
                    <a:lnTo>
                      <a:pt x="1230" y="395"/>
                    </a:lnTo>
                    <a:lnTo>
                      <a:pt x="0" y="2"/>
                    </a:lnTo>
                    <a:lnTo>
                      <a:pt x="2" y="0"/>
                    </a:lnTo>
                    <a:lnTo>
                      <a:pt x="1231" y="394"/>
                    </a:lnTo>
                    <a:close/>
                  </a:path>
                </a:pathLst>
              </a:custGeom>
              <a:solidFill>
                <a:srgbClr val="D6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34" name="Freeform 2651"/>
              <p:cNvSpPr>
                <a:spLocks/>
              </p:cNvSpPr>
              <p:nvPr/>
            </p:nvSpPr>
            <p:spPr bwMode="auto">
              <a:xfrm>
                <a:off x="1173" y="1666"/>
                <a:ext cx="618" cy="202"/>
              </a:xfrm>
              <a:custGeom>
                <a:avLst/>
                <a:gdLst>
                  <a:gd name="T0" fmla="*/ 3 w 1236"/>
                  <a:gd name="T1" fmla="*/ 1 h 403"/>
                  <a:gd name="T2" fmla="*/ 3 w 1236"/>
                  <a:gd name="T3" fmla="*/ 1 h 403"/>
                  <a:gd name="T4" fmla="*/ 0 w 1236"/>
                  <a:gd name="T5" fmla="*/ 1 h 403"/>
                  <a:gd name="T6" fmla="*/ 1 w 1236"/>
                  <a:gd name="T7" fmla="*/ 0 h 403"/>
                  <a:gd name="T8" fmla="*/ 3 w 1236"/>
                  <a:gd name="T9" fmla="*/ 1 h 403"/>
                  <a:gd name="T10" fmla="*/ 0 60000 65536"/>
                  <a:gd name="T11" fmla="*/ 0 60000 65536"/>
                  <a:gd name="T12" fmla="*/ 0 60000 65536"/>
                  <a:gd name="T13" fmla="*/ 0 60000 65536"/>
                  <a:gd name="T14" fmla="*/ 0 60000 65536"/>
                  <a:gd name="T15" fmla="*/ 0 w 1236"/>
                  <a:gd name="T16" fmla="*/ 0 h 403"/>
                  <a:gd name="T17" fmla="*/ 1236 w 1236"/>
                  <a:gd name="T18" fmla="*/ 403 h 403"/>
                </a:gdLst>
                <a:ahLst/>
                <a:cxnLst>
                  <a:cxn ang="T10">
                    <a:pos x="T0" y="T1"/>
                  </a:cxn>
                  <a:cxn ang="T11">
                    <a:pos x="T2" y="T3"/>
                  </a:cxn>
                  <a:cxn ang="T12">
                    <a:pos x="T4" y="T5"/>
                  </a:cxn>
                  <a:cxn ang="T13">
                    <a:pos x="T6" y="T7"/>
                  </a:cxn>
                  <a:cxn ang="T14">
                    <a:pos x="T8" y="T9"/>
                  </a:cxn>
                </a:cxnLst>
                <a:rect l="T15" t="T16" r="T17" b="T18"/>
                <a:pathLst>
                  <a:path w="1236" h="403">
                    <a:moveTo>
                      <a:pt x="1236" y="393"/>
                    </a:moveTo>
                    <a:lnTo>
                      <a:pt x="1229" y="403"/>
                    </a:lnTo>
                    <a:lnTo>
                      <a:pt x="0" y="8"/>
                    </a:lnTo>
                    <a:lnTo>
                      <a:pt x="6" y="0"/>
                    </a:lnTo>
                    <a:lnTo>
                      <a:pt x="1236" y="393"/>
                    </a:lnTo>
                    <a:close/>
                  </a:path>
                </a:pathLst>
              </a:custGeom>
              <a:solidFill>
                <a:srgbClr val="D8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35" name="Freeform 2652"/>
              <p:cNvSpPr>
                <a:spLocks/>
              </p:cNvSpPr>
              <p:nvPr/>
            </p:nvSpPr>
            <p:spPr bwMode="auto">
              <a:xfrm>
                <a:off x="1176" y="1666"/>
                <a:ext cx="615" cy="199"/>
              </a:xfrm>
              <a:custGeom>
                <a:avLst/>
                <a:gdLst>
                  <a:gd name="T0" fmla="*/ 2 w 1231"/>
                  <a:gd name="T1" fmla="*/ 1 h 397"/>
                  <a:gd name="T2" fmla="*/ 2 w 1231"/>
                  <a:gd name="T3" fmla="*/ 1 h 397"/>
                  <a:gd name="T4" fmla="*/ 0 w 1231"/>
                  <a:gd name="T5" fmla="*/ 1 h 397"/>
                  <a:gd name="T6" fmla="*/ 0 w 1231"/>
                  <a:gd name="T7" fmla="*/ 0 h 397"/>
                  <a:gd name="T8" fmla="*/ 2 w 1231"/>
                  <a:gd name="T9" fmla="*/ 1 h 397"/>
                  <a:gd name="T10" fmla="*/ 0 60000 65536"/>
                  <a:gd name="T11" fmla="*/ 0 60000 65536"/>
                  <a:gd name="T12" fmla="*/ 0 60000 65536"/>
                  <a:gd name="T13" fmla="*/ 0 60000 65536"/>
                  <a:gd name="T14" fmla="*/ 0 60000 65536"/>
                  <a:gd name="T15" fmla="*/ 0 w 1231"/>
                  <a:gd name="T16" fmla="*/ 0 h 397"/>
                  <a:gd name="T17" fmla="*/ 1231 w 1231"/>
                  <a:gd name="T18" fmla="*/ 397 h 397"/>
                </a:gdLst>
                <a:ahLst/>
                <a:cxnLst>
                  <a:cxn ang="T10">
                    <a:pos x="T0" y="T1"/>
                  </a:cxn>
                  <a:cxn ang="T11">
                    <a:pos x="T2" y="T3"/>
                  </a:cxn>
                  <a:cxn ang="T12">
                    <a:pos x="T4" y="T5"/>
                  </a:cxn>
                  <a:cxn ang="T13">
                    <a:pos x="T6" y="T7"/>
                  </a:cxn>
                  <a:cxn ang="T14">
                    <a:pos x="T8" y="T9"/>
                  </a:cxn>
                </a:cxnLst>
                <a:rect l="T15" t="T16" r="T17" b="T18"/>
                <a:pathLst>
                  <a:path w="1231" h="397">
                    <a:moveTo>
                      <a:pt x="1231" y="393"/>
                    </a:moveTo>
                    <a:lnTo>
                      <a:pt x="1229" y="397"/>
                    </a:lnTo>
                    <a:lnTo>
                      <a:pt x="0" y="1"/>
                    </a:lnTo>
                    <a:lnTo>
                      <a:pt x="1" y="0"/>
                    </a:lnTo>
                    <a:lnTo>
                      <a:pt x="1231" y="393"/>
                    </a:lnTo>
                    <a:close/>
                  </a:path>
                </a:pathLst>
              </a:custGeom>
              <a:solidFill>
                <a:srgbClr val="D8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36" name="Freeform 2653"/>
              <p:cNvSpPr>
                <a:spLocks/>
              </p:cNvSpPr>
              <p:nvPr/>
            </p:nvSpPr>
            <p:spPr bwMode="auto">
              <a:xfrm>
                <a:off x="1175" y="1667"/>
                <a:ext cx="616" cy="199"/>
              </a:xfrm>
              <a:custGeom>
                <a:avLst/>
                <a:gdLst>
                  <a:gd name="T0" fmla="*/ 3 w 1231"/>
                  <a:gd name="T1" fmla="*/ 1 h 397"/>
                  <a:gd name="T2" fmla="*/ 3 w 1231"/>
                  <a:gd name="T3" fmla="*/ 1 h 397"/>
                  <a:gd name="T4" fmla="*/ 0 w 1231"/>
                  <a:gd name="T5" fmla="*/ 1 h 397"/>
                  <a:gd name="T6" fmla="*/ 1 w 1231"/>
                  <a:gd name="T7" fmla="*/ 0 h 397"/>
                  <a:gd name="T8" fmla="*/ 3 w 1231"/>
                  <a:gd name="T9" fmla="*/ 1 h 397"/>
                  <a:gd name="T10" fmla="*/ 0 60000 65536"/>
                  <a:gd name="T11" fmla="*/ 0 60000 65536"/>
                  <a:gd name="T12" fmla="*/ 0 60000 65536"/>
                  <a:gd name="T13" fmla="*/ 0 60000 65536"/>
                  <a:gd name="T14" fmla="*/ 0 60000 65536"/>
                  <a:gd name="T15" fmla="*/ 0 w 1231"/>
                  <a:gd name="T16" fmla="*/ 0 h 397"/>
                  <a:gd name="T17" fmla="*/ 1231 w 1231"/>
                  <a:gd name="T18" fmla="*/ 397 h 397"/>
                </a:gdLst>
                <a:ahLst/>
                <a:cxnLst>
                  <a:cxn ang="T10">
                    <a:pos x="T0" y="T1"/>
                  </a:cxn>
                  <a:cxn ang="T11">
                    <a:pos x="T2" y="T3"/>
                  </a:cxn>
                  <a:cxn ang="T12">
                    <a:pos x="T4" y="T5"/>
                  </a:cxn>
                  <a:cxn ang="T13">
                    <a:pos x="T6" y="T7"/>
                  </a:cxn>
                  <a:cxn ang="T14">
                    <a:pos x="T8" y="T9"/>
                  </a:cxn>
                </a:cxnLst>
                <a:rect l="T15" t="T16" r="T17" b="T18"/>
                <a:pathLst>
                  <a:path w="1231" h="397">
                    <a:moveTo>
                      <a:pt x="1231" y="396"/>
                    </a:moveTo>
                    <a:lnTo>
                      <a:pt x="1229" y="397"/>
                    </a:lnTo>
                    <a:lnTo>
                      <a:pt x="0" y="2"/>
                    </a:lnTo>
                    <a:lnTo>
                      <a:pt x="2" y="0"/>
                    </a:lnTo>
                    <a:lnTo>
                      <a:pt x="1231" y="396"/>
                    </a:lnTo>
                    <a:close/>
                  </a:path>
                </a:pathLst>
              </a:custGeom>
              <a:solidFill>
                <a:srgbClr val="D9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37" name="Freeform 2654"/>
              <p:cNvSpPr>
                <a:spLocks/>
              </p:cNvSpPr>
              <p:nvPr/>
            </p:nvSpPr>
            <p:spPr bwMode="auto">
              <a:xfrm>
                <a:off x="1174" y="1668"/>
                <a:ext cx="616" cy="199"/>
              </a:xfrm>
              <a:custGeom>
                <a:avLst/>
                <a:gdLst>
                  <a:gd name="T0" fmla="*/ 3 w 1231"/>
                  <a:gd name="T1" fmla="*/ 0 h 399"/>
                  <a:gd name="T2" fmla="*/ 3 w 1231"/>
                  <a:gd name="T3" fmla="*/ 0 h 399"/>
                  <a:gd name="T4" fmla="*/ 0 w 1231"/>
                  <a:gd name="T5" fmla="*/ 0 h 399"/>
                  <a:gd name="T6" fmla="*/ 1 w 1231"/>
                  <a:gd name="T7" fmla="*/ 0 h 399"/>
                  <a:gd name="T8" fmla="*/ 3 w 1231"/>
                  <a:gd name="T9" fmla="*/ 0 h 399"/>
                  <a:gd name="T10" fmla="*/ 0 60000 65536"/>
                  <a:gd name="T11" fmla="*/ 0 60000 65536"/>
                  <a:gd name="T12" fmla="*/ 0 60000 65536"/>
                  <a:gd name="T13" fmla="*/ 0 60000 65536"/>
                  <a:gd name="T14" fmla="*/ 0 60000 65536"/>
                  <a:gd name="T15" fmla="*/ 0 w 1231"/>
                  <a:gd name="T16" fmla="*/ 0 h 399"/>
                  <a:gd name="T17" fmla="*/ 1231 w 1231"/>
                  <a:gd name="T18" fmla="*/ 399 h 399"/>
                </a:gdLst>
                <a:ahLst/>
                <a:cxnLst>
                  <a:cxn ang="T10">
                    <a:pos x="T0" y="T1"/>
                  </a:cxn>
                  <a:cxn ang="T11">
                    <a:pos x="T2" y="T3"/>
                  </a:cxn>
                  <a:cxn ang="T12">
                    <a:pos x="T4" y="T5"/>
                  </a:cxn>
                  <a:cxn ang="T13">
                    <a:pos x="T6" y="T7"/>
                  </a:cxn>
                  <a:cxn ang="T14">
                    <a:pos x="T8" y="T9"/>
                  </a:cxn>
                </a:cxnLst>
                <a:rect l="T15" t="T16" r="T17" b="T18"/>
                <a:pathLst>
                  <a:path w="1231" h="399">
                    <a:moveTo>
                      <a:pt x="1231" y="395"/>
                    </a:moveTo>
                    <a:lnTo>
                      <a:pt x="1230" y="399"/>
                    </a:lnTo>
                    <a:lnTo>
                      <a:pt x="0" y="3"/>
                    </a:lnTo>
                    <a:lnTo>
                      <a:pt x="2" y="0"/>
                    </a:lnTo>
                    <a:lnTo>
                      <a:pt x="1231" y="395"/>
                    </a:lnTo>
                    <a:close/>
                  </a:path>
                </a:pathLst>
              </a:custGeom>
              <a:solidFill>
                <a:srgbClr val="DB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38" name="Freeform 2655"/>
              <p:cNvSpPr>
                <a:spLocks/>
              </p:cNvSpPr>
              <p:nvPr/>
            </p:nvSpPr>
            <p:spPr bwMode="auto">
              <a:xfrm>
                <a:off x="1173" y="1670"/>
                <a:ext cx="616" cy="198"/>
              </a:xfrm>
              <a:custGeom>
                <a:avLst/>
                <a:gdLst>
                  <a:gd name="T0" fmla="*/ 3 w 1231"/>
                  <a:gd name="T1" fmla="*/ 0 h 397"/>
                  <a:gd name="T2" fmla="*/ 3 w 1231"/>
                  <a:gd name="T3" fmla="*/ 0 h 397"/>
                  <a:gd name="T4" fmla="*/ 0 w 1231"/>
                  <a:gd name="T5" fmla="*/ 0 h 397"/>
                  <a:gd name="T6" fmla="*/ 1 w 1231"/>
                  <a:gd name="T7" fmla="*/ 0 h 397"/>
                  <a:gd name="T8" fmla="*/ 3 w 1231"/>
                  <a:gd name="T9" fmla="*/ 0 h 397"/>
                  <a:gd name="T10" fmla="*/ 0 60000 65536"/>
                  <a:gd name="T11" fmla="*/ 0 60000 65536"/>
                  <a:gd name="T12" fmla="*/ 0 60000 65536"/>
                  <a:gd name="T13" fmla="*/ 0 60000 65536"/>
                  <a:gd name="T14" fmla="*/ 0 60000 65536"/>
                  <a:gd name="T15" fmla="*/ 0 w 1231"/>
                  <a:gd name="T16" fmla="*/ 0 h 397"/>
                  <a:gd name="T17" fmla="*/ 1231 w 1231"/>
                  <a:gd name="T18" fmla="*/ 397 h 397"/>
                </a:gdLst>
                <a:ahLst/>
                <a:cxnLst>
                  <a:cxn ang="T10">
                    <a:pos x="T0" y="T1"/>
                  </a:cxn>
                  <a:cxn ang="T11">
                    <a:pos x="T2" y="T3"/>
                  </a:cxn>
                  <a:cxn ang="T12">
                    <a:pos x="T4" y="T5"/>
                  </a:cxn>
                  <a:cxn ang="T13">
                    <a:pos x="T6" y="T7"/>
                  </a:cxn>
                  <a:cxn ang="T14">
                    <a:pos x="T8" y="T9"/>
                  </a:cxn>
                </a:cxnLst>
                <a:rect l="T15" t="T16" r="T17" b="T18"/>
                <a:pathLst>
                  <a:path w="1231" h="397">
                    <a:moveTo>
                      <a:pt x="1231" y="396"/>
                    </a:moveTo>
                    <a:lnTo>
                      <a:pt x="1229" y="397"/>
                    </a:lnTo>
                    <a:lnTo>
                      <a:pt x="0" y="2"/>
                    </a:lnTo>
                    <a:lnTo>
                      <a:pt x="1" y="0"/>
                    </a:lnTo>
                    <a:lnTo>
                      <a:pt x="1231" y="396"/>
                    </a:lnTo>
                    <a:close/>
                  </a:path>
                </a:pathLst>
              </a:custGeom>
              <a:solidFill>
                <a:srgbClr val="DC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39" name="Freeform 2656"/>
              <p:cNvSpPr>
                <a:spLocks/>
              </p:cNvSpPr>
              <p:nvPr/>
            </p:nvSpPr>
            <p:spPr bwMode="auto">
              <a:xfrm>
                <a:off x="1171" y="1670"/>
                <a:ext cx="617" cy="204"/>
              </a:xfrm>
              <a:custGeom>
                <a:avLst/>
                <a:gdLst>
                  <a:gd name="T0" fmla="*/ 3 w 1234"/>
                  <a:gd name="T1" fmla="*/ 1 h 407"/>
                  <a:gd name="T2" fmla="*/ 3 w 1234"/>
                  <a:gd name="T3" fmla="*/ 1 h 407"/>
                  <a:gd name="T4" fmla="*/ 0 w 1234"/>
                  <a:gd name="T5" fmla="*/ 1 h 407"/>
                  <a:gd name="T6" fmla="*/ 1 w 1234"/>
                  <a:gd name="T7" fmla="*/ 0 h 407"/>
                  <a:gd name="T8" fmla="*/ 3 w 1234"/>
                  <a:gd name="T9" fmla="*/ 1 h 407"/>
                  <a:gd name="T10" fmla="*/ 0 60000 65536"/>
                  <a:gd name="T11" fmla="*/ 0 60000 65536"/>
                  <a:gd name="T12" fmla="*/ 0 60000 65536"/>
                  <a:gd name="T13" fmla="*/ 0 60000 65536"/>
                  <a:gd name="T14" fmla="*/ 0 60000 65536"/>
                  <a:gd name="T15" fmla="*/ 0 w 1234"/>
                  <a:gd name="T16" fmla="*/ 0 h 407"/>
                  <a:gd name="T17" fmla="*/ 1234 w 1234"/>
                  <a:gd name="T18" fmla="*/ 407 h 407"/>
                </a:gdLst>
                <a:ahLst/>
                <a:cxnLst>
                  <a:cxn ang="T10">
                    <a:pos x="T0" y="T1"/>
                  </a:cxn>
                  <a:cxn ang="T11">
                    <a:pos x="T2" y="T3"/>
                  </a:cxn>
                  <a:cxn ang="T12">
                    <a:pos x="T4" y="T5"/>
                  </a:cxn>
                  <a:cxn ang="T13">
                    <a:pos x="T6" y="T7"/>
                  </a:cxn>
                  <a:cxn ang="T14">
                    <a:pos x="T8" y="T9"/>
                  </a:cxn>
                </a:cxnLst>
                <a:rect l="T15" t="T16" r="T17" b="T18"/>
                <a:pathLst>
                  <a:path w="1234" h="407">
                    <a:moveTo>
                      <a:pt x="1234" y="395"/>
                    </a:moveTo>
                    <a:lnTo>
                      <a:pt x="1228" y="407"/>
                    </a:lnTo>
                    <a:lnTo>
                      <a:pt x="0" y="10"/>
                    </a:lnTo>
                    <a:lnTo>
                      <a:pt x="5" y="0"/>
                    </a:lnTo>
                    <a:lnTo>
                      <a:pt x="1234" y="395"/>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40" name="Freeform 2657"/>
              <p:cNvSpPr>
                <a:spLocks/>
              </p:cNvSpPr>
              <p:nvPr/>
            </p:nvSpPr>
            <p:spPr bwMode="auto">
              <a:xfrm>
                <a:off x="1173" y="1670"/>
                <a:ext cx="615" cy="200"/>
              </a:xfrm>
              <a:custGeom>
                <a:avLst/>
                <a:gdLst>
                  <a:gd name="T0" fmla="*/ 3 w 1229"/>
                  <a:gd name="T1" fmla="*/ 1 h 399"/>
                  <a:gd name="T2" fmla="*/ 3 w 1229"/>
                  <a:gd name="T3" fmla="*/ 1 h 399"/>
                  <a:gd name="T4" fmla="*/ 0 w 1229"/>
                  <a:gd name="T5" fmla="*/ 1 h 399"/>
                  <a:gd name="T6" fmla="*/ 0 w 1229"/>
                  <a:gd name="T7" fmla="*/ 0 h 399"/>
                  <a:gd name="T8" fmla="*/ 3 w 1229"/>
                  <a:gd name="T9" fmla="*/ 1 h 399"/>
                  <a:gd name="T10" fmla="*/ 0 60000 65536"/>
                  <a:gd name="T11" fmla="*/ 0 60000 65536"/>
                  <a:gd name="T12" fmla="*/ 0 60000 65536"/>
                  <a:gd name="T13" fmla="*/ 0 60000 65536"/>
                  <a:gd name="T14" fmla="*/ 0 60000 65536"/>
                  <a:gd name="T15" fmla="*/ 0 w 1229"/>
                  <a:gd name="T16" fmla="*/ 0 h 399"/>
                  <a:gd name="T17" fmla="*/ 1229 w 1229"/>
                  <a:gd name="T18" fmla="*/ 399 h 399"/>
                </a:gdLst>
                <a:ahLst/>
                <a:cxnLst>
                  <a:cxn ang="T10">
                    <a:pos x="T0" y="T1"/>
                  </a:cxn>
                  <a:cxn ang="T11">
                    <a:pos x="T2" y="T3"/>
                  </a:cxn>
                  <a:cxn ang="T12">
                    <a:pos x="T4" y="T5"/>
                  </a:cxn>
                  <a:cxn ang="T13">
                    <a:pos x="T6" y="T7"/>
                  </a:cxn>
                  <a:cxn ang="T14">
                    <a:pos x="T8" y="T9"/>
                  </a:cxn>
                </a:cxnLst>
                <a:rect l="T15" t="T16" r="T17" b="T18"/>
                <a:pathLst>
                  <a:path w="1229" h="399">
                    <a:moveTo>
                      <a:pt x="1229" y="395"/>
                    </a:moveTo>
                    <a:lnTo>
                      <a:pt x="1227" y="399"/>
                    </a:lnTo>
                    <a:lnTo>
                      <a:pt x="0" y="2"/>
                    </a:lnTo>
                    <a:lnTo>
                      <a:pt x="0" y="0"/>
                    </a:lnTo>
                    <a:lnTo>
                      <a:pt x="1229" y="395"/>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41" name="Freeform 2658"/>
              <p:cNvSpPr>
                <a:spLocks/>
              </p:cNvSpPr>
              <p:nvPr/>
            </p:nvSpPr>
            <p:spPr bwMode="auto">
              <a:xfrm>
                <a:off x="1172" y="1671"/>
                <a:ext cx="615" cy="200"/>
              </a:xfrm>
              <a:custGeom>
                <a:avLst/>
                <a:gdLst>
                  <a:gd name="T0" fmla="*/ 3 w 1229"/>
                  <a:gd name="T1" fmla="*/ 1 h 398"/>
                  <a:gd name="T2" fmla="*/ 3 w 1229"/>
                  <a:gd name="T3" fmla="*/ 1 h 398"/>
                  <a:gd name="T4" fmla="*/ 0 w 1229"/>
                  <a:gd name="T5" fmla="*/ 1 h 398"/>
                  <a:gd name="T6" fmla="*/ 1 w 1229"/>
                  <a:gd name="T7" fmla="*/ 0 h 398"/>
                  <a:gd name="T8" fmla="*/ 3 w 1229"/>
                  <a:gd name="T9" fmla="*/ 1 h 398"/>
                  <a:gd name="T10" fmla="*/ 0 60000 65536"/>
                  <a:gd name="T11" fmla="*/ 0 60000 65536"/>
                  <a:gd name="T12" fmla="*/ 0 60000 65536"/>
                  <a:gd name="T13" fmla="*/ 0 60000 65536"/>
                  <a:gd name="T14" fmla="*/ 0 60000 65536"/>
                  <a:gd name="T15" fmla="*/ 0 w 1229"/>
                  <a:gd name="T16" fmla="*/ 0 h 398"/>
                  <a:gd name="T17" fmla="*/ 1229 w 1229"/>
                  <a:gd name="T18" fmla="*/ 398 h 398"/>
                </a:gdLst>
                <a:ahLst/>
                <a:cxnLst>
                  <a:cxn ang="T10">
                    <a:pos x="T0" y="T1"/>
                  </a:cxn>
                  <a:cxn ang="T11">
                    <a:pos x="T2" y="T3"/>
                  </a:cxn>
                  <a:cxn ang="T12">
                    <a:pos x="T4" y="T5"/>
                  </a:cxn>
                  <a:cxn ang="T13">
                    <a:pos x="T6" y="T7"/>
                  </a:cxn>
                  <a:cxn ang="T14">
                    <a:pos x="T8" y="T9"/>
                  </a:cxn>
                </a:cxnLst>
                <a:rect l="T15" t="T16" r="T17" b="T18"/>
                <a:pathLst>
                  <a:path w="1229" h="398">
                    <a:moveTo>
                      <a:pt x="1229" y="397"/>
                    </a:moveTo>
                    <a:lnTo>
                      <a:pt x="1229" y="398"/>
                    </a:lnTo>
                    <a:lnTo>
                      <a:pt x="0" y="1"/>
                    </a:lnTo>
                    <a:lnTo>
                      <a:pt x="2" y="0"/>
                    </a:lnTo>
                    <a:lnTo>
                      <a:pt x="1229" y="397"/>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42" name="Freeform 2659"/>
              <p:cNvSpPr>
                <a:spLocks/>
              </p:cNvSpPr>
              <p:nvPr/>
            </p:nvSpPr>
            <p:spPr bwMode="auto">
              <a:xfrm>
                <a:off x="1172" y="1672"/>
                <a:ext cx="615" cy="200"/>
              </a:xfrm>
              <a:custGeom>
                <a:avLst/>
                <a:gdLst>
                  <a:gd name="T0" fmla="*/ 2 w 1231"/>
                  <a:gd name="T1" fmla="*/ 1 h 399"/>
                  <a:gd name="T2" fmla="*/ 2 w 1231"/>
                  <a:gd name="T3" fmla="*/ 1 h 399"/>
                  <a:gd name="T4" fmla="*/ 0 w 1231"/>
                  <a:gd name="T5" fmla="*/ 1 h 399"/>
                  <a:gd name="T6" fmla="*/ 0 w 1231"/>
                  <a:gd name="T7" fmla="*/ 0 h 399"/>
                  <a:gd name="T8" fmla="*/ 2 w 1231"/>
                  <a:gd name="T9" fmla="*/ 1 h 399"/>
                  <a:gd name="T10" fmla="*/ 0 60000 65536"/>
                  <a:gd name="T11" fmla="*/ 0 60000 65536"/>
                  <a:gd name="T12" fmla="*/ 0 60000 65536"/>
                  <a:gd name="T13" fmla="*/ 0 60000 65536"/>
                  <a:gd name="T14" fmla="*/ 0 60000 65536"/>
                  <a:gd name="T15" fmla="*/ 0 w 1231"/>
                  <a:gd name="T16" fmla="*/ 0 h 399"/>
                  <a:gd name="T17" fmla="*/ 1231 w 1231"/>
                  <a:gd name="T18" fmla="*/ 399 h 399"/>
                </a:gdLst>
                <a:ahLst/>
                <a:cxnLst>
                  <a:cxn ang="T10">
                    <a:pos x="T0" y="T1"/>
                  </a:cxn>
                  <a:cxn ang="T11">
                    <a:pos x="T2" y="T3"/>
                  </a:cxn>
                  <a:cxn ang="T12">
                    <a:pos x="T4" y="T5"/>
                  </a:cxn>
                  <a:cxn ang="T13">
                    <a:pos x="T6" y="T7"/>
                  </a:cxn>
                  <a:cxn ang="T14">
                    <a:pos x="T8" y="T9"/>
                  </a:cxn>
                </a:cxnLst>
                <a:rect l="T15" t="T16" r="T17" b="T18"/>
                <a:pathLst>
                  <a:path w="1231" h="399">
                    <a:moveTo>
                      <a:pt x="1231" y="397"/>
                    </a:moveTo>
                    <a:lnTo>
                      <a:pt x="1230" y="399"/>
                    </a:lnTo>
                    <a:lnTo>
                      <a:pt x="0" y="2"/>
                    </a:lnTo>
                    <a:lnTo>
                      <a:pt x="2" y="0"/>
                    </a:lnTo>
                    <a:lnTo>
                      <a:pt x="1231" y="397"/>
                    </a:lnTo>
                    <a:close/>
                  </a:path>
                </a:pathLst>
              </a:custGeom>
              <a:solidFill>
                <a:srgbClr val="DF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43" name="Freeform 2660"/>
              <p:cNvSpPr>
                <a:spLocks/>
              </p:cNvSpPr>
              <p:nvPr/>
            </p:nvSpPr>
            <p:spPr bwMode="auto">
              <a:xfrm>
                <a:off x="1172" y="1673"/>
                <a:ext cx="614" cy="200"/>
              </a:xfrm>
              <a:custGeom>
                <a:avLst/>
                <a:gdLst>
                  <a:gd name="T0" fmla="*/ 2 w 1230"/>
                  <a:gd name="T1" fmla="*/ 1 h 400"/>
                  <a:gd name="T2" fmla="*/ 2 w 1230"/>
                  <a:gd name="T3" fmla="*/ 1 h 400"/>
                  <a:gd name="T4" fmla="*/ 0 w 1230"/>
                  <a:gd name="T5" fmla="*/ 1 h 400"/>
                  <a:gd name="T6" fmla="*/ 0 w 1230"/>
                  <a:gd name="T7" fmla="*/ 0 h 400"/>
                  <a:gd name="T8" fmla="*/ 2 w 1230"/>
                  <a:gd name="T9" fmla="*/ 1 h 400"/>
                  <a:gd name="T10" fmla="*/ 0 60000 65536"/>
                  <a:gd name="T11" fmla="*/ 0 60000 65536"/>
                  <a:gd name="T12" fmla="*/ 0 60000 65536"/>
                  <a:gd name="T13" fmla="*/ 0 60000 65536"/>
                  <a:gd name="T14" fmla="*/ 0 60000 65536"/>
                  <a:gd name="T15" fmla="*/ 0 w 1230"/>
                  <a:gd name="T16" fmla="*/ 0 h 400"/>
                  <a:gd name="T17" fmla="*/ 1230 w 1230"/>
                  <a:gd name="T18" fmla="*/ 400 h 400"/>
                </a:gdLst>
                <a:ahLst/>
                <a:cxnLst>
                  <a:cxn ang="T10">
                    <a:pos x="T0" y="T1"/>
                  </a:cxn>
                  <a:cxn ang="T11">
                    <a:pos x="T2" y="T3"/>
                  </a:cxn>
                  <a:cxn ang="T12">
                    <a:pos x="T4" y="T5"/>
                  </a:cxn>
                  <a:cxn ang="T13">
                    <a:pos x="T6" y="T7"/>
                  </a:cxn>
                  <a:cxn ang="T14">
                    <a:pos x="T8" y="T9"/>
                  </a:cxn>
                </a:cxnLst>
                <a:rect l="T15" t="T16" r="T17" b="T18"/>
                <a:pathLst>
                  <a:path w="1230" h="400">
                    <a:moveTo>
                      <a:pt x="1230" y="397"/>
                    </a:moveTo>
                    <a:lnTo>
                      <a:pt x="1228" y="400"/>
                    </a:lnTo>
                    <a:lnTo>
                      <a:pt x="0" y="3"/>
                    </a:lnTo>
                    <a:lnTo>
                      <a:pt x="0" y="0"/>
                    </a:lnTo>
                    <a:lnTo>
                      <a:pt x="1230" y="397"/>
                    </a:lnTo>
                    <a:close/>
                  </a:path>
                </a:pathLst>
              </a:custGeom>
              <a:solidFill>
                <a:srgbClr val="E0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44" name="Freeform 2661"/>
              <p:cNvSpPr>
                <a:spLocks/>
              </p:cNvSpPr>
              <p:nvPr/>
            </p:nvSpPr>
            <p:spPr bwMode="auto">
              <a:xfrm>
                <a:off x="1171" y="1675"/>
                <a:ext cx="615" cy="199"/>
              </a:xfrm>
              <a:custGeom>
                <a:avLst/>
                <a:gdLst>
                  <a:gd name="T0" fmla="*/ 3 w 1229"/>
                  <a:gd name="T1" fmla="*/ 0 h 399"/>
                  <a:gd name="T2" fmla="*/ 3 w 1229"/>
                  <a:gd name="T3" fmla="*/ 0 h 399"/>
                  <a:gd name="T4" fmla="*/ 0 w 1229"/>
                  <a:gd name="T5" fmla="*/ 0 h 399"/>
                  <a:gd name="T6" fmla="*/ 1 w 1229"/>
                  <a:gd name="T7" fmla="*/ 0 h 399"/>
                  <a:gd name="T8" fmla="*/ 3 w 1229"/>
                  <a:gd name="T9" fmla="*/ 0 h 399"/>
                  <a:gd name="T10" fmla="*/ 0 60000 65536"/>
                  <a:gd name="T11" fmla="*/ 0 60000 65536"/>
                  <a:gd name="T12" fmla="*/ 0 60000 65536"/>
                  <a:gd name="T13" fmla="*/ 0 60000 65536"/>
                  <a:gd name="T14" fmla="*/ 0 60000 65536"/>
                  <a:gd name="T15" fmla="*/ 0 w 1229"/>
                  <a:gd name="T16" fmla="*/ 0 h 399"/>
                  <a:gd name="T17" fmla="*/ 1229 w 1229"/>
                  <a:gd name="T18" fmla="*/ 399 h 399"/>
                </a:gdLst>
                <a:ahLst/>
                <a:cxnLst>
                  <a:cxn ang="T10">
                    <a:pos x="T0" y="T1"/>
                  </a:cxn>
                  <a:cxn ang="T11">
                    <a:pos x="T2" y="T3"/>
                  </a:cxn>
                  <a:cxn ang="T12">
                    <a:pos x="T4" y="T5"/>
                  </a:cxn>
                  <a:cxn ang="T13">
                    <a:pos x="T6" y="T7"/>
                  </a:cxn>
                  <a:cxn ang="T14">
                    <a:pos x="T8" y="T9"/>
                  </a:cxn>
                </a:cxnLst>
                <a:rect l="T15" t="T16" r="T17" b="T18"/>
                <a:pathLst>
                  <a:path w="1229" h="399">
                    <a:moveTo>
                      <a:pt x="1229" y="397"/>
                    </a:moveTo>
                    <a:lnTo>
                      <a:pt x="1228" y="399"/>
                    </a:lnTo>
                    <a:lnTo>
                      <a:pt x="0" y="2"/>
                    </a:lnTo>
                    <a:lnTo>
                      <a:pt x="1" y="0"/>
                    </a:lnTo>
                    <a:lnTo>
                      <a:pt x="1229" y="397"/>
                    </a:lnTo>
                    <a:close/>
                  </a:path>
                </a:pathLst>
              </a:custGeom>
              <a:solidFill>
                <a:srgbClr val="E1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45" name="Freeform 2662"/>
              <p:cNvSpPr>
                <a:spLocks/>
              </p:cNvSpPr>
              <p:nvPr/>
            </p:nvSpPr>
            <p:spPr bwMode="auto">
              <a:xfrm>
                <a:off x="1168" y="1675"/>
                <a:ext cx="617" cy="205"/>
              </a:xfrm>
              <a:custGeom>
                <a:avLst/>
                <a:gdLst>
                  <a:gd name="T0" fmla="*/ 3 w 1233"/>
                  <a:gd name="T1" fmla="*/ 1 h 409"/>
                  <a:gd name="T2" fmla="*/ 3 w 1233"/>
                  <a:gd name="T3" fmla="*/ 1 h 409"/>
                  <a:gd name="T4" fmla="*/ 0 w 1233"/>
                  <a:gd name="T5" fmla="*/ 1 h 409"/>
                  <a:gd name="T6" fmla="*/ 1 w 1233"/>
                  <a:gd name="T7" fmla="*/ 0 h 409"/>
                  <a:gd name="T8" fmla="*/ 3 w 1233"/>
                  <a:gd name="T9" fmla="*/ 1 h 409"/>
                  <a:gd name="T10" fmla="*/ 0 60000 65536"/>
                  <a:gd name="T11" fmla="*/ 0 60000 65536"/>
                  <a:gd name="T12" fmla="*/ 0 60000 65536"/>
                  <a:gd name="T13" fmla="*/ 0 60000 65536"/>
                  <a:gd name="T14" fmla="*/ 0 60000 65536"/>
                  <a:gd name="T15" fmla="*/ 0 w 1233"/>
                  <a:gd name="T16" fmla="*/ 0 h 409"/>
                  <a:gd name="T17" fmla="*/ 1233 w 1233"/>
                  <a:gd name="T18" fmla="*/ 409 h 409"/>
                </a:gdLst>
                <a:ahLst/>
                <a:cxnLst>
                  <a:cxn ang="T10">
                    <a:pos x="T0" y="T1"/>
                  </a:cxn>
                  <a:cxn ang="T11">
                    <a:pos x="T2" y="T3"/>
                  </a:cxn>
                  <a:cxn ang="T12">
                    <a:pos x="T4" y="T5"/>
                  </a:cxn>
                  <a:cxn ang="T13">
                    <a:pos x="T6" y="T7"/>
                  </a:cxn>
                  <a:cxn ang="T14">
                    <a:pos x="T8" y="T9"/>
                  </a:cxn>
                </a:cxnLst>
                <a:rect l="T15" t="T16" r="T17" b="T18"/>
                <a:pathLst>
                  <a:path w="1233" h="409">
                    <a:moveTo>
                      <a:pt x="1233" y="397"/>
                    </a:moveTo>
                    <a:lnTo>
                      <a:pt x="1228" y="409"/>
                    </a:lnTo>
                    <a:lnTo>
                      <a:pt x="0" y="10"/>
                    </a:lnTo>
                    <a:lnTo>
                      <a:pt x="5" y="0"/>
                    </a:lnTo>
                    <a:lnTo>
                      <a:pt x="1233" y="397"/>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46" name="Freeform 2663"/>
              <p:cNvSpPr>
                <a:spLocks/>
              </p:cNvSpPr>
              <p:nvPr/>
            </p:nvSpPr>
            <p:spPr bwMode="auto">
              <a:xfrm>
                <a:off x="1170" y="1675"/>
                <a:ext cx="615" cy="201"/>
              </a:xfrm>
              <a:custGeom>
                <a:avLst/>
                <a:gdLst>
                  <a:gd name="T0" fmla="*/ 3 w 1230"/>
                  <a:gd name="T1" fmla="*/ 1 h 400"/>
                  <a:gd name="T2" fmla="*/ 3 w 1230"/>
                  <a:gd name="T3" fmla="*/ 1 h 400"/>
                  <a:gd name="T4" fmla="*/ 0 w 1230"/>
                  <a:gd name="T5" fmla="*/ 1 h 400"/>
                  <a:gd name="T6" fmla="*/ 1 w 1230"/>
                  <a:gd name="T7" fmla="*/ 0 h 400"/>
                  <a:gd name="T8" fmla="*/ 3 w 1230"/>
                  <a:gd name="T9" fmla="*/ 1 h 400"/>
                  <a:gd name="T10" fmla="*/ 0 60000 65536"/>
                  <a:gd name="T11" fmla="*/ 0 60000 65536"/>
                  <a:gd name="T12" fmla="*/ 0 60000 65536"/>
                  <a:gd name="T13" fmla="*/ 0 60000 65536"/>
                  <a:gd name="T14" fmla="*/ 0 60000 65536"/>
                  <a:gd name="T15" fmla="*/ 0 w 1230"/>
                  <a:gd name="T16" fmla="*/ 0 h 400"/>
                  <a:gd name="T17" fmla="*/ 1230 w 1230"/>
                  <a:gd name="T18" fmla="*/ 400 h 400"/>
                </a:gdLst>
                <a:ahLst/>
                <a:cxnLst>
                  <a:cxn ang="T10">
                    <a:pos x="T0" y="T1"/>
                  </a:cxn>
                  <a:cxn ang="T11">
                    <a:pos x="T2" y="T3"/>
                  </a:cxn>
                  <a:cxn ang="T12">
                    <a:pos x="T4" y="T5"/>
                  </a:cxn>
                  <a:cxn ang="T13">
                    <a:pos x="T6" y="T7"/>
                  </a:cxn>
                  <a:cxn ang="T14">
                    <a:pos x="T8" y="T9"/>
                  </a:cxn>
                </a:cxnLst>
                <a:rect l="T15" t="T16" r="T17" b="T18"/>
                <a:pathLst>
                  <a:path w="1230" h="400">
                    <a:moveTo>
                      <a:pt x="1230" y="397"/>
                    </a:moveTo>
                    <a:lnTo>
                      <a:pt x="1230" y="400"/>
                    </a:lnTo>
                    <a:lnTo>
                      <a:pt x="0" y="2"/>
                    </a:lnTo>
                    <a:lnTo>
                      <a:pt x="2" y="0"/>
                    </a:lnTo>
                    <a:lnTo>
                      <a:pt x="1230" y="397"/>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47" name="Freeform 2664"/>
              <p:cNvSpPr>
                <a:spLocks/>
              </p:cNvSpPr>
              <p:nvPr/>
            </p:nvSpPr>
            <p:spPr bwMode="auto">
              <a:xfrm>
                <a:off x="1169" y="1676"/>
                <a:ext cx="616" cy="201"/>
              </a:xfrm>
              <a:custGeom>
                <a:avLst/>
                <a:gdLst>
                  <a:gd name="T0" fmla="*/ 3 w 1232"/>
                  <a:gd name="T1" fmla="*/ 1 h 402"/>
                  <a:gd name="T2" fmla="*/ 3 w 1232"/>
                  <a:gd name="T3" fmla="*/ 1 h 402"/>
                  <a:gd name="T4" fmla="*/ 0 w 1232"/>
                  <a:gd name="T5" fmla="*/ 1 h 402"/>
                  <a:gd name="T6" fmla="*/ 1 w 1232"/>
                  <a:gd name="T7" fmla="*/ 0 h 402"/>
                  <a:gd name="T8" fmla="*/ 3 w 1232"/>
                  <a:gd name="T9" fmla="*/ 1 h 402"/>
                  <a:gd name="T10" fmla="*/ 0 60000 65536"/>
                  <a:gd name="T11" fmla="*/ 0 60000 65536"/>
                  <a:gd name="T12" fmla="*/ 0 60000 65536"/>
                  <a:gd name="T13" fmla="*/ 0 60000 65536"/>
                  <a:gd name="T14" fmla="*/ 0 60000 65536"/>
                  <a:gd name="T15" fmla="*/ 0 w 1232"/>
                  <a:gd name="T16" fmla="*/ 0 h 402"/>
                  <a:gd name="T17" fmla="*/ 1232 w 1232"/>
                  <a:gd name="T18" fmla="*/ 402 h 402"/>
                </a:gdLst>
                <a:ahLst/>
                <a:cxnLst>
                  <a:cxn ang="T10">
                    <a:pos x="T0" y="T1"/>
                  </a:cxn>
                  <a:cxn ang="T11">
                    <a:pos x="T2" y="T3"/>
                  </a:cxn>
                  <a:cxn ang="T12">
                    <a:pos x="T4" y="T5"/>
                  </a:cxn>
                  <a:cxn ang="T13">
                    <a:pos x="T6" y="T7"/>
                  </a:cxn>
                  <a:cxn ang="T14">
                    <a:pos x="T8" y="T9"/>
                  </a:cxn>
                </a:cxnLst>
                <a:rect l="T15" t="T16" r="T17" b="T18"/>
                <a:pathLst>
                  <a:path w="1232" h="402">
                    <a:moveTo>
                      <a:pt x="1232" y="398"/>
                    </a:moveTo>
                    <a:lnTo>
                      <a:pt x="1230" y="402"/>
                    </a:lnTo>
                    <a:lnTo>
                      <a:pt x="0" y="3"/>
                    </a:lnTo>
                    <a:lnTo>
                      <a:pt x="2" y="0"/>
                    </a:lnTo>
                    <a:lnTo>
                      <a:pt x="1232" y="398"/>
                    </a:lnTo>
                    <a:close/>
                  </a:path>
                </a:pathLst>
              </a:custGeom>
              <a:solidFill>
                <a:srgbClr val="E4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48" name="Freeform 2665"/>
              <p:cNvSpPr>
                <a:spLocks/>
              </p:cNvSpPr>
              <p:nvPr/>
            </p:nvSpPr>
            <p:spPr bwMode="auto">
              <a:xfrm>
                <a:off x="1169" y="1678"/>
                <a:ext cx="615" cy="200"/>
              </a:xfrm>
              <a:custGeom>
                <a:avLst/>
                <a:gdLst>
                  <a:gd name="T0" fmla="*/ 3 w 1230"/>
                  <a:gd name="T1" fmla="*/ 1 h 400"/>
                  <a:gd name="T2" fmla="*/ 3 w 1230"/>
                  <a:gd name="T3" fmla="*/ 1 h 400"/>
                  <a:gd name="T4" fmla="*/ 0 w 1230"/>
                  <a:gd name="T5" fmla="*/ 1 h 400"/>
                  <a:gd name="T6" fmla="*/ 0 w 1230"/>
                  <a:gd name="T7" fmla="*/ 0 h 400"/>
                  <a:gd name="T8" fmla="*/ 3 w 1230"/>
                  <a:gd name="T9" fmla="*/ 1 h 400"/>
                  <a:gd name="T10" fmla="*/ 0 60000 65536"/>
                  <a:gd name="T11" fmla="*/ 0 60000 65536"/>
                  <a:gd name="T12" fmla="*/ 0 60000 65536"/>
                  <a:gd name="T13" fmla="*/ 0 60000 65536"/>
                  <a:gd name="T14" fmla="*/ 0 60000 65536"/>
                  <a:gd name="T15" fmla="*/ 0 w 1230"/>
                  <a:gd name="T16" fmla="*/ 0 h 400"/>
                  <a:gd name="T17" fmla="*/ 1230 w 1230"/>
                  <a:gd name="T18" fmla="*/ 400 h 400"/>
                </a:gdLst>
                <a:ahLst/>
                <a:cxnLst>
                  <a:cxn ang="T10">
                    <a:pos x="T0" y="T1"/>
                  </a:cxn>
                  <a:cxn ang="T11">
                    <a:pos x="T2" y="T3"/>
                  </a:cxn>
                  <a:cxn ang="T12">
                    <a:pos x="T4" y="T5"/>
                  </a:cxn>
                  <a:cxn ang="T13">
                    <a:pos x="T6" y="T7"/>
                  </a:cxn>
                  <a:cxn ang="T14">
                    <a:pos x="T8" y="T9"/>
                  </a:cxn>
                </a:cxnLst>
                <a:rect l="T15" t="T16" r="T17" b="T18"/>
                <a:pathLst>
                  <a:path w="1230" h="400">
                    <a:moveTo>
                      <a:pt x="1230" y="399"/>
                    </a:moveTo>
                    <a:lnTo>
                      <a:pt x="1228" y="400"/>
                    </a:lnTo>
                    <a:lnTo>
                      <a:pt x="0" y="2"/>
                    </a:lnTo>
                    <a:lnTo>
                      <a:pt x="0" y="0"/>
                    </a:lnTo>
                    <a:lnTo>
                      <a:pt x="1230" y="399"/>
                    </a:lnTo>
                    <a:close/>
                  </a:path>
                </a:pathLst>
              </a:custGeom>
              <a:solidFill>
                <a:srgbClr val="E5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49" name="Freeform 2666"/>
              <p:cNvSpPr>
                <a:spLocks/>
              </p:cNvSpPr>
              <p:nvPr/>
            </p:nvSpPr>
            <p:spPr bwMode="auto">
              <a:xfrm>
                <a:off x="1168" y="1679"/>
                <a:ext cx="615" cy="201"/>
              </a:xfrm>
              <a:custGeom>
                <a:avLst/>
                <a:gdLst>
                  <a:gd name="T0" fmla="*/ 3 w 1229"/>
                  <a:gd name="T1" fmla="*/ 1 h 402"/>
                  <a:gd name="T2" fmla="*/ 3 w 1229"/>
                  <a:gd name="T3" fmla="*/ 1 h 402"/>
                  <a:gd name="T4" fmla="*/ 0 w 1229"/>
                  <a:gd name="T5" fmla="*/ 1 h 402"/>
                  <a:gd name="T6" fmla="*/ 1 w 1229"/>
                  <a:gd name="T7" fmla="*/ 0 h 402"/>
                  <a:gd name="T8" fmla="*/ 3 w 1229"/>
                  <a:gd name="T9" fmla="*/ 1 h 402"/>
                  <a:gd name="T10" fmla="*/ 0 60000 65536"/>
                  <a:gd name="T11" fmla="*/ 0 60000 65536"/>
                  <a:gd name="T12" fmla="*/ 0 60000 65536"/>
                  <a:gd name="T13" fmla="*/ 0 60000 65536"/>
                  <a:gd name="T14" fmla="*/ 0 60000 65536"/>
                  <a:gd name="T15" fmla="*/ 0 w 1229"/>
                  <a:gd name="T16" fmla="*/ 0 h 402"/>
                  <a:gd name="T17" fmla="*/ 1229 w 1229"/>
                  <a:gd name="T18" fmla="*/ 402 h 402"/>
                </a:gdLst>
                <a:ahLst/>
                <a:cxnLst>
                  <a:cxn ang="T10">
                    <a:pos x="T0" y="T1"/>
                  </a:cxn>
                  <a:cxn ang="T11">
                    <a:pos x="T2" y="T3"/>
                  </a:cxn>
                  <a:cxn ang="T12">
                    <a:pos x="T4" y="T5"/>
                  </a:cxn>
                  <a:cxn ang="T13">
                    <a:pos x="T6" y="T7"/>
                  </a:cxn>
                  <a:cxn ang="T14">
                    <a:pos x="T8" y="T9"/>
                  </a:cxn>
                </a:cxnLst>
                <a:rect l="T15" t="T16" r="T17" b="T18"/>
                <a:pathLst>
                  <a:path w="1229" h="402">
                    <a:moveTo>
                      <a:pt x="1229" y="398"/>
                    </a:moveTo>
                    <a:lnTo>
                      <a:pt x="1228" y="402"/>
                    </a:lnTo>
                    <a:lnTo>
                      <a:pt x="0" y="3"/>
                    </a:lnTo>
                    <a:lnTo>
                      <a:pt x="1" y="0"/>
                    </a:lnTo>
                    <a:lnTo>
                      <a:pt x="1229" y="398"/>
                    </a:lnTo>
                    <a:close/>
                  </a:path>
                </a:pathLst>
              </a:custGeom>
              <a:solidFill>
                <a:srgbClr val="E6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50" name="Freeform 2667"/>
              <p:cNvSpPr>
                <a:spLocks/>
              </p:cNvSpPr>
              <p:nvPr/>
            </p:nvSpPr>
            <p:spPr bwMode="auto">
              <a:xfrm>
                <a:off x="1166" y="1680"/>
                <a:ext cx="616" cy="206"/>
              </a:xfrm>
              <a:custGeom>
                <a:avLst/>
                <a:gdLst>
                  <a:gd name="T0" fmla="*/ 2 w 1233"/>
                  <a:gd name="T1" fmla="*/ 1 h 410"/>
                  <a:gd name="T2" fmla="*/ 2 w 1233"/>
                  <a:gd name="T3" fmla="*/ 1 h 410"/>
                  <a:gd name="T4" fmla="*/ 0 w 1233"/>
                  <a:gd name="T5" fmla="*/ 1 h 410"/>
                  <a:gd name="T6" fmla="*/ 0 w 1233"/>
                  <a:gd name="T7" fmla="*/ 0 h 410"/>
                  <a:gd name="T8" fmla="*/ 2 w 1233"/>
                  <a:gd name="T9" fmla="*/ 1 h 410"/>
                  <a:gd name="T10" fmla="*/ 0 60000 65536"/>
                  <a:gd name="T11" fmla="*/ 0 60000 65536"/>
                  <a:gd name="T12" fmla="*/ 0 60000 65536"/>
                  <a:gd name="T13" fmla="*/ 0 60000 65536"/>
                  <a:gd name="T14" fmla="*/ 0 60000 65536"/>
                  <a:gd name="T15" fmla="*/ 0 w 1233"/>
                  <a:gd name="T16" fmla="*/ 0 h 410"/>
                  <a:gd name="T17" fmla="*/ 1233 w 1233"/>
                  <a:gd name="T18" fmla="*/ 410 h 410"/>
                </a:gdLst>
                <a:ahLst/>
                <a:cxnLst>
                  <a:cxn ang="T10">
                    <a:pos x="T0" y="T1"/>
                  </a:cxn>
                  <a:cxn ang="T11">
                    <a:pos x="T2" y="T3"/>
                  </a:cxn>
                  <a:cxn ang="T12">
                    <a:pos x="T4" y="T5"/>
                  </a:cxn>
                  <a:cxn ang="T13">
                    <a:pos x="T6" y="T7"/>
                  </a:cxn>
                  <a:cxn ang="T14">
                    <a:pos x="T8" y="T9"/>
                  </a:cxn>
                </a:cxnLst>
                <a:rect l="T15" t="T16" r="T17" b="T18"/>
                <a:pathLst>
                  <a:path w="1233" h="410">
                    <a:moveTo>
                      <a:pt x="1233" y="399"/>
                    </a:moveTo>
                    <a:lnTo>
                      <a:pt x="1228" y="410"/>
                    </a:lnTo>
                    <a:lnTo>
                      <a:pt x="0" y="10"/>
                    </a:lnTo>
                    <a:lnTo>
                      <a:pt x="5" y="0"/>
                    </a:lnTo>
                    <a:lnTo>
                      <a:pt x="1233" y="399"/>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51" name="Freeform 2668"/>
              <p:cNvSpPr>
                <a:spLocks/>
              </p:cNvSpPr>
              <p:nvPr/>
            </p:nvSpPr>
            <p:spPr bwMode="auto">
              <a:xfrm>
                <a:off x="1167" y="1680"/>
                <a:ext cx="615" cy="202"/>
              </a:xfrm>
              <a:custGeom>
                <a:avLst/>
                <a:gdLst>
                  <a:gd name="T0" fmla="*/ 3 w 1230"/>
                  <a:gd name="T1" fmla="*/ 1 h 402"/>
                  <a:gd name="T2" fmla="*/ 3 w 1230"/>
                  <a:gd name="T3" fmla="*/ 1 h 402"/>
                  <a:gd name="T4" fmla="*/ 0 w 1230"/>
                  <a:gd name="T5" fmla="*/ 1 h 402"/>
                  <a:gd name="T6" fmla="*/ 1 w 1230"/>
                  <a:gd name="T7" fmla="*/ 0 h 402"/>
                  <a:gd name="T8" fmla="*/ 3 w 1230"/>
                  <a:gd name="T9" fmla="*/ 1 h 402"/>
                  <a:gd name="T10" fmla="*/ 0 60000 65536"/>
                  <a:gd name="T11" fmla="*/ 0 60000 65536"/>
                  <a:gd name="T12" fmla="*/ 0 60000 65536"/>
                  <a:gd name="T13" fmla="*/ 0 60000 65536"/>
                  <a:gd name="T14" fmla="*/ 0 60000 65536"/>
                  <a:gd name="T15" fmla="*/ 0 w 1230"/>
                  <a:gd name="T16" fmla="*/ 0 h 402"/>
                  <a:gd name="T17" fmla="*/ 1230 w 1230"/>
                  <a:gd name="T18" fmla="*/ 402 h 402"/>
                </a:gdLst>
                <a:ahLst/>
                <a:cxnLst>
                  <a:cxn ang="T10">
                    <a:pos x="T0" y="T1"/>
                  </a:cxn>
                  <a:cxn ang="T11">
                    <a:pos x="T2" y="T3"/>
                  </a:cxn>
                  <a:cxn ang="T12">
                    <a:pos x="T4" y="T5"/>
                  </a:cxn>
                  <a:cxn ang="T13">
                    <a:pos x="T6" y="T7"/>
                  </a:cxn>
                  <a:cxn ang="T14">
                    <a:pos x="T8" y="T9"/>
                  </a:cxn>
                </a:cxnLst>
                <a:rect l="T15" t="T16" r="T17" b="T18"/>
                <a:pathLst>
                  <a:path w="1230" h="402">
                    <a:moveTo>
                      <a:pt x="1230" y="399"/>
                    </a:moveTo>
                    <a:lnTo>
                      <a:pt x="1228" y="402"/>
                    </a:lnTo>
                    <a:lnTo>
                      <a:pt x="0" y="3"/>
                    </a:lnTo>
                    <a:lnTo>
                      <a:pt x="2" y="0"/>
                    </a:lnTo>
                    <a:lnTo>
                      <a:pt x="1230" y="399"/>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52" name="Freeform 2669"/>
              <p:cNvSpPr>
                <a:spLocks/>
              </p:cNvSpPr>
              <p:nvPr/>
            </p:nvSpPr>
            <p:spPr bwMode="auto">
              <a:xfrm>
                <a:off x="1167" y="1682"/>
                <a:ext cx="614" cy="202"/>
              </a:xfrm>
              <a:custGeom>
                <a:avLst/>
                <a:gdLst>
                  <a:gd name="T0" fmla="*/ 2 w 1230"/>
                  <a:gd name="T1" fmla="*/ 1 h 404"/>
                  <a:gd name="T2" fmla="*/ 2 w 1230"/>
                  <a:gd name="T3" fmla="*/ 1 h 404"/>
                  <a:gd name="T4" fmla="*/ 0 w 1230"/>
                  <a:gd name="T5" fmla="*/ 1 h 404"/>
                  <a:gd name="T6" fmla="*/ 0 w 1230"/>
                  <a:gd name="T7" fmla="*/ 0 h 404"/>
                  <a:gd name="T8" fmla="*/ 2 w 1230"/>
                  <a:gd name="T9" fmla="*/ 1 h 404"/>
                  <a:gd name="T10" fmla="*/ 0 60000 65536"/>
                  <a:gd name="T11" fmla="*/ 0 60000 65536"/>
                  <a:gd name="T12" fmla="*/ 0 60000 65536"/>
                  <a:gd name="T13" fmla="*/ 0 60000 65536"/>
                  <a:gd name="T14" fmla="*/ 0 60000 65536"/>
                  <a:gd name="T15" fmla="*/ 0 w 1230"/>
                  <a:gd name="T16" fmla="*/ 0 h 404"/>
                  <a:gd name="T17" fmla="*/ 1230 w 1230"/>
                  <a:gd name="T18" fmla="*/ 404 h 404"/>
                </a:gdLst>
                <a:ahLst/>
                <a:cxnLst>
                  <a:cxn ang="T10">
                    <a:pos x="T0" y="T1"/>
                  </a:cxn>
                  <a:cxn ang="T11">
                    <a:pos x="T2" y="T3"/>
                  </a:cxn>
                  <a:cxn ang="T12">
                    <a:pos x="T4" y="T5"/>
                  </a:cxn>
                  <a:cxn ang="T13">
                    <a:pos x="T6" y="T7"/>
                  </a:cxn>
                  <a:cxn ang="T14">
                    <a:pos x="T8" y="T9"/>
                  </a:cxn>
                </a:cxnLst>
                <a:rect l="T15" t="T16" r="T17" b="T18"/>
                <a:pathLst>
                  <a:path w="1230" h="404">
                    <a:moveTo>
                      <a:pt x="1230" y="399"/>
                    </a:moveTo>
                    <a:lnTo>
                      <a:pt x="1228" y="404"/>
                    </a:lnTo>
                    <a:lnTo>
                      <a:pt x="0" y="4"/>
                    </a:lnTo>
                    <a:lnTo>
                      <a:pt x="2" y="0"/>
                    </a:lnTo>
                    <a:lnTo>
                      <a:pt x="1230" y="399"/>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53" name="Freeform 2670"/>
              <p:cNvSpPr>
                <a:spLocks/>
              </p:cNvSpPr>
              <p:nvPr/>
            </p:nvSpPr>
            <p:spPr bwMode="auto">
              <a:xfrm>
                <a:off x="1166" y="1684"/>
                <a:ext cx="615" cy="202"/>
              </a:xfrm>
              <a:custGeom>
                <a:avLst/>
                <a:gdLst>
                  <a:gd name="T0" fmla="*/ 3 w 1229"/>
                  <a:gd name="T1" fmla="*/ 1 h 403"/>
                  <a:gd name="T2" fmla="*/ 3 w 1229"/>
                  <a:gd name="T3" fmla="*/ 1 h 403"/>
                  <a:gd name="T4" fmla="*/ 0 w 1229"/>
                  <a:gd name="T5" fmla="*/ 1 h 403"/>
                  <a:gd name="T6" fmla="*/ 1 w 1229"/>
                  <a:gd name="T7" fmla="*/ 0 h 403"/>
                  <a:gd name="T8" fmla="*/ 3 w 1229"/>
                  <a:gd name="T9" fmla="*/ 1 h 403"/>
                  <a:gd name="T10" fmla="*/ 0 60000 65536"/>
                  <a:gd name="T11" fmla="*/ 0 60000 65536"/>
                  <a:gd name="T12" fmla="*/ 0 60000 65536"/>
                  <a:gd name="T13" fmla="*/ 0 60000 65536"/>
                  <a:gd name="T14" fmla="*/ 0 60000 65536"/>
                  <a:gd name="T15" fmla="*/ 0 w 1229"/>
                  <a:gd name="T16" fmla="*/ 0 h 403"/>
                  <a:gd name="T17" fmla="*/ 1229 w 1229"/>
                  <a:gd name="T18" fmla="*/ 403 h 403"/>
                </a:gdLst>
                <a:ahLst/>
                <a:cxnLst>
                  <a:cxn ang="T10">
                    <a:pos x="T0" y="T1"/>
                  </a:cxn>
                  <a:cxn ang="T11">
                    <a:pos x="T2" y="T3"/>
                  </a:cxn>
                  <a:cxn ang="T12">
                    <a:pos x="T4" y="T5"/>
                  </a:cxn>
                  <a:cxn ang="T13">
                    <a:pos x="T6" y="T7"/>
                  </a:cxn>
                  <a:cxn ang="T14">
                    <a:pos x="T8" y="T9"/>
                  </a:cxn>
                </a:cxnLst>
                <a:rect l="T15" t="T16" r="T17" b="T18"/>
                <a:pathLst>
                  <a:path w="1229" h="403">
                    <a:moveTo>
                      <a:pt x="1229" y="400"/>
                    </a:moveTo>
                    <a:lnTo>
                      <a:pt x="1228" y="403"/>
                    </a:lnTo>
                    <a:lnTo>
                      <a:pt x="0" y="3"/>
                    </a:lnTo>
                    <a:lnTo>
                      <a:pt x="1" y="0"/>
                    </a:lnTo>
                    <a:lnTo>
                      <a:pt x="1229" y="400"/>
                    </a:lnTo>
                    <a:close/>
                  </a:path>
                </a:pathLst>
              </a:custGeom>
              <a:solidFill>
                <a:srgbClr val="E8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54" name="Freeform 2671"/>
              <p:cNvSpPr>
                <a:spLocks/>
              </p:cNvSpPr>
              <p:nvPr/>
            </p:nvSpPr>
            <p:spPr bwMode="auto">
              <a:xfrm>
                <a:off x="1164" y="1685"/>
                <a:ext cx="616" cy="207"/>
              </a:xfrm>
              <a:custGeom>
                <a:avLst/>
                <a:gdLst>
                  <a:gd name="T0" fmla="*/ 3 w 1232"/>
                  <a:gd name="T1" fmla="*/ 1 h 414"/>
                  <a:gd name="T2" fmla="*/ 3 w 1232"/>
                  <a:gd name="T3" fmla="*/ 1 h 414"/>
                  <a:gd name="T4" fmla="*/ 0 w 1232"/>
                  <a:gd name="T5" fmla="*/ 1 h 414"/>
                  <a:gd name="T6" fmla="*/ 1 w 1232"/>
                  <a:gd name="T7" fmla="*/ 0 h 414"/>
                  <a:gd name="T8" fmla="*/ 3 w 1232"/>
                  <a:gd name="T9" fmla="*/ 1 h 414"/>
                  <a:gd name="T10" fmla="*/ 0 60000 65536"/>
                  <a:gd name="T11" fmla="*/ 0 60000 65536"/>
                  <a:gd name="T12" fmla="*/ 0 60000 65536"/>
                  <a:gd name="T13" fmla="*/ 0 60000 65536"/>
                  <a:gd name="T14" fmla="*/ 0 60000 65536"/>
                  <a:gd name="T15" fmla="*/ 0 w 1232"/>
                  <a:gd name="T16" fmla="*/ 0 h 414"/>
                  <a:gd name="T17" fmla="*/ 1232 w 1232"/>
                  <a:gd name="T18" fmla="*/ 414 h 414"/>
                </a:gdLst>
                <a:ahLst/>
                <a:cxnLst>
                  <a:cxn ang="T10">
                    <a:pos x="T0" y="T1"/>
                  </a:cxn>
                  <a:cxn ang="T11">
                    <a:pos x="T2" y="T3"/>
                  </a:cxn>
                  <a:cxn ang="T12">
                    <a:pos x="T4" y="T5"/>
                  </a:cxn>
                  <a:cxn ang="T13">
                    <a:pos x="T6" y="T7"/>
                  </a:cxn>
                  <a:cxn ang="T14">
                    <a:pos x="T8" y="T9"/>
                  </a:cxn>
                </a:cxnLst>
                <a:rect l="T15" t="T16" r="T17" b="T18"/>
                <a:pathLst>
                  <a:path w="1232" h="414">
                    <a:moveTo>
                      <a:pt x="1232" y="400"/>
                    </a:moveTo>
                    <a:lnTo>
                      <a:pt x="1228" y="414"/>
                    </a:lnTo>
                    <a:lnTo>
                      <a:pt x="0" y="10"/>
                    </a:lnTo>
                    <a:lnTo>
                      <a:pt x="4" y="0"/>
                    </a:lnTo>
                    <a:lnTo>
                      <a:pt x="1232" y="400"/>
                    </a:lnTo>
                    <a:close/>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55" name="Freeform 2672"/>
              <p:cNvSpPr>
                <a:spLocks/>
              </p:cNvSpPr>
              <p:nvPr/>
            </p:nvSpPr>
            <p:spPr bwMode="auto">
              <a:xfrm>
                <a:off x="1165" y="1685"/>
                <a:ext cx="615" cy="204"/>
              </a:xfrm>
              <a:custGeom>
                <a:avLst/>
                <a:gdLst>
                  <a:gd name="T0" fmla="*/ 3 w 1230"/>
                  <a:gd name="T1" fmla="*/ 1 h 407"/>
                  <a:gd name="T2" fmla="*/ 3 w 1230"/>
                  <a:gd name="T3" fmla="*/ 1 h 407"/>
                  <a:gd name="T4" fmla="*/ 0 w 1230"/>
                  <a:gd name="T5" fmla="*/ 1 h 407"/>
                  <a:gd name="T6" fmla="*/ 1 w 1230"/>
                  <a:gd name="T7" fmla="*/ 0 h 407"/>
                  <a:gd name="T8" fmla="*/ 3 w 1230"/>
                  <a:gd name="T9" fmla="*/ 1 h 407"/>
                  <a:gd name="T10" fmla="*/ 0 60000 65536"/>
                  <a:gd name="T11" fmla="*/ 0 60000 65536"/>
                  <a:gd name="T12" fmla="*/ 0 60000 65536"/>
                  <a:gd name="T13" fmla="*/ 0 60000 65536"/>
                  <a:gd name="T14" fmla="*/ 0 60000 65536"/>
                  <a:gd name="T15" fmla="*/ 0 w 1230"/>
                  <a:gd name="T16" fmla="*/ 0 h 407"/>
                  <a:gd name="T17" fmla="*/ 1230 w 1230"/>
                  <a:gd name="T18" fmla="*/ 407 h 407"/>
                </a:gdLst>
                <a:ahLst/>
                <a:cxnLst>
                  <a:cxn ang="T10">
                    <a:pos x="T0" y="T1"/>
                  </a:cxn>
                  <a:cxn ang="T11">
                    <a:pos x="T2" y="T3"/>
                  </a:cxn>
                  <a:cxn ang="T12">
                    <a:pos x="T4" y="T5"/>
                  </a:cxn>
                  <a:cxn ang="T13">
                    <a:pos x="T6" y="T7"/>
                  </a:cxn>
                  <a:cxn ang="T14">
                    <a:pos x="T8" y="T9"/>
                  </a:cxn>
                </a:cxnLst>
                <a:rect l="T15" t="T16" r="T17" b="T18"/>
                <a:pathLst>
                  <a:path w="1230" h="407">
                    <a:moveTo>
                      <a:pt x="1230" y="400"/>
                    </a:moveTo>
                    <a:lnTo>
                      <a:pt x="1228" y="407"/>
                    </a:lnTo>
                    <a:lnTo>
                      <a:pt x="0" y="5"/>
                    </a:lnTo>
                    <a:lnTo>
                      <a:pt x="2" y="0"/>
                    </a:lnTo>
                    <a:lnTo>
                      <a:pt x="1230" y="400"/>
                    </a:lnTo>
                    <a:close/>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56" name="Freeform 2673"/>
              <p:cNvSpPr>
                <a:spLocks/>
              </p:cNvSpPr>
              <p:nvPr/>
            </p:nvSpPr>
            <p:spPr bwMode="auto">
              <a:xfrm>
                <a:off x="1164" y="1688"/>
                <a:ext cx="615" cy="204"/>
              </a:xfrm>
              <a:custGeom>
                <a:avLst/>
                <a:gdLst>
                  <a:gd name="T0" fmla="*/ 3 w 1230"/>
                  <a:gd name="T1" fmla="*/ 0 h 409"/>
                  <a:gd name="T2" fmla="*/ 3 w 1230"/>
                  <a:gd name="T3" fmla="*/ 0 h 409"/>
                  <a:gd name="T4" fmla="*/ 0 w 1230"/>
                  <a:gd name="T5" fmla="*/ 0 h 409"/>
                  <a:gd name="T6" fmla="*/ 1 w 1230"/>
                  <a:gd name="T7" fmla="*/ 0 h 409"/>
                  <a:gd name="T8" fmla="*/ 3 w 1230"/>
                  <a:gd name="T9" fmla="*/ 0 h 409"/>
                  <a:gd name="T10" fmla="*/ 0 60000 65536"/>
                  <a:gd name="T11" fmla="*/ 0 60000 65536"/>
                  <a:gd name="T12" fmla="*/ 0 60000 65536"/>
                  <a:gd name="T13" fmla="*/ 0 60000 65536"/>
                  <a:gd name="T14" fmla="*/ 0 60000 65536"/>
                  <a:gd name="T15" fmla="*/ 0 w 1230"/>
                  <a:gd name="T16" fmla="*/ 0 h 409"/>
                  <a:gd name="T17" fmla="*/ 1230 w 1230"/>
                  <a:gd name="T18" fmla="*/ 409 h 409"/>
                </a:gdLst>
                <a:ahLst/>
                <a:cxnLst>
                  <a:cxn ang="T10">
                    <a:pos x="T0" y="T1"/>
                  </a:cxn>
                  <a:cxn ang="T11">
                    <a:pos x="T2" y="T3"/>
                  </a:cxn>
                  <a:cxn ang="T12">
                    <a:pos x="T4" y="T5"/>
                  </a:cxn>
                  <a:cxn ang="T13">
                    <a:pos x="T6" y="T7"/>
                  </a:cxn>
                  <a:cxn ang="T14">
                    <a:pos x="T8" y="T9"/>
                  </a:cxn>
                </a:cxnLst>
                <a:rect l="T15" t="T16" r="T17" b="T18"/>
                <a:pathLst>
                  <a:path w="1230" h="409">
                    <a:moveTo>
                      <a:pt x="1230" y="402"/>
                    </a:moveTo>
                    <a:lnTo>
                      <a:pt x="1228" y="409"/>
                    </a:lnTo>
                    <a:lnTo>
                      <a:pt x="0" y="5"/>
                    </a:lnTo>
                    <a:lnTo>
                      <a:pt x="2" y="0"/>
                    </a:lnTo>
                    <a:lnTo>
                      <a:pt x="1230" y="402"/>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57" name="Freeform 2674"/>
              <p:cNvSpPr>
                <a:spLocks/>
              </p:cNvSpPr>
              <p:nvPr/>
            </p:nvSpPr>
            <p:spPr bwMode="auto">
              <a:xfrm>
                <a:off x="1162" y="1690"/>
                <a:ext cx="616" cy="208"/>
              </a:xfrm>
              <a:custGeom>
                <a:avLst/>
                <a:gdLst>
                  <a:gd name="T0" fmla="*/ 3 w 1231"/>
                  <a:gd name="T1" fmla="*/ 1 h 415"/>
                  <a:gd name="T2" fmla="*/ 3 w 1231"/>
                  <a:gd name="T3" fmla="*/ 1 h 415"/>
                  <a:gd name="T4" fmla="*/ 0 w 1231"/>
                  <a:gd name="T5" fmla="*/ 1 h 415"/>
                  <a:gd name="T6" fmla="*/ 1 w 1231"/>
                  <a:gd name="T7" fmla="*/ 0 h 415"/>
                  <a:gd name="T8" fmla="*/ 3 w 1231"/>
                  <a:gd name="T9" fmla="*/ 1 h 415"/>
                  <a:gd name="T10" fmla="*/ 0 60000 65536"/>
                  <a:gd name="T11" fmla="*/ 0 60000 65536"/>
                  <a:gd name="T12" fmla="*/ 0 60000 65536"/>
                  <a:gd name="T13" fmla="*/ 0 60000 65536"/>
                  <a:gd name="T14" fmla="*/ 0 60000 65536"/>
                  <a:gd name="T15" fmla="*/ 0 w 1231"/>
                  <a:gd name="T16" fmla="*/ 0 h 415"/>
                  <a:gd name="T17" fmla="*/ 1231 w 1231"/>
                  <a:gd name="T18" fmla="*/ 415 h 415"/>
                </a:gdLst>
                <a:ahLst/>
                <a:cxnLst>
                  <a:cxn ang="T10">
                    <a:pos x="T0" y="T1"/>
                  </a:cxn>
                  <a:cxn ang="T11">
                    <a:pos x="T2" y="T3"/>
                  </a:cxn>
                  <a:cxn ang="T12">
                    <a:pos x="T4" y="T5"/>
                  </a:cxn>
                  <a:cxn ang="T13">
                    <a:pos x="T6" y="T7"/>
                  </a:cxn>
                  <a:cxn ang="T14">
                    <a:pos x="T8" y="T9"/>
                  </a:cxn>
                </a:cxnLst>
                <a:rect l="T15" t="T16" r="T17" b="T18"/>
                <a:pathLst>
                  <a:path w="1231" h="415">
                    <a:moveTo>
                      <a:pt x="1231" y="404"/>
                    </a:moveTo>
                    <a:lnTo>
                      <a:pt x="1228" y="415"/>
                    </a:lnTo>
                    <a:lnTo>
                      <a:pt x="0" y="11"/>
                    </a:lnTo>
                    <a:lnTo>
                      <a:pt x="3" y="0"/>
                    </a:lnTo>
                    <a:lnTo>
                      <a:pt x="1231" y="404"/>
                    </a:lnTo>
                    <a:close/>
                  </a:path>
                </a:pathLst>
              </a:custGeom>
              <a:solidFill>
                <a:srgbClr val="EC7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58" name="Freeform 2675"/>
              <p:cNvSpPr>
                <a:spLocks/>
              </p:cNvSpPr>
              <p:nvPr/>
            </p:nvSpPr>
            <p:spPr bwMode="auto">
              <a:xfrm>
                <a:off x="1162" y="1696"/>
                <a:ext cx="614" cy="209"/>
              </a:xfrm>
              <a:custGeom>
                <a:avLst/>
                <a:gdLst>
                  <a:gd name="T0" fmla="*/ 2 w 1230"/>
                  <a:gd name="T1" fmla="*/ 1 h 418"/>
                  <a:gd name="T2" fmla="*/ 2 w 1230"/>
                  <a:gd name="T3" fmla="*/ 1 h 418"/>
                  <a:gd name="T4" fmla="*/ 0 w 1230"/>
                  <a:gd name="T5" fmla="*/ 1 h 418"/>
                  <a:gd name="T6" fmla="*/ 0 w 1230"/>
                  <a:gd name="T7" fmla="*/ 0 h 418"/>
                  <a:gd name="T8" fmla="*/ 2 w 1230"/>
                  <a:gd name="T9" fmla="*/ 1 h 418"/>
                  <a:gd name="T10" fmla="*/ 0 60000 65536"/>
                  <a:gd name="T11" fmla="*/ 0 60000 65536"/>
                  <a:gd name="T12" fmla="*/ 0 60000 65536"/>
                  <a:gd name="T13" fmla="*/ 0 60000 65536"/>
                  <a:gd name="T14" fmla="*/ 0 60000 65536"/>
                  <a:gd name="T15" fmla="*/ 0 w 1230"/>
                  <a:gd name="T16" fmla="*/ 0 h 418"/>
                  <a:gd name="T17" fmla="*/ 1230 w 1230"/>
                  <a:gd name="T18" fmla="*/ 418 h 418"/>
                </a:gdLst>
                <a:ahLst/>
                <a:cxnLst>
                  <a:cxn ang="T10">
                    <a:pos x="T0" y="T1"/>
                  </a:cxn>
                  <a:cxn ang="T11">
                    <a:pos x="T2" y="T3"/>
                  </a:cxn>
                  <a:cxn ang="T12">
                    <a:pos x="T4" y="T5"/>
                  </a:cxn>
                  <a:cxn ang="T13">
                    <a:pos x="T6" y="T7"/>
                  </a:cxn>
                  <a:cxn ang="T14">
                    <a:pos x="T8" y="T9"/>
                  </a:cxn>
                </a:cxnLst>
                <a:rect l="T15" t="T16" r="T17" b="T18"/>
                <a:pathLst>
                  <a:path w="1230" h="418">
                    <a:moveTo>
                      <a:pt x="1230" y="404"/>
                    </a:moveTo>
                    <a:lnTo>
                      <a:pt x="1227" y="418"/>
                    </a:lnTo>
                    <a:lnTo>
                      <a:pt x="0" y="12"/>
                    </a:lnTo>
                    <a:lnTo>
                      <a:pt x="2" y="0"/>
                    </a:lnTo>
                    <a:lnTo>
                      <a:pt x="1230" y="404"/>
                    </a:lnTo>
                    <a:close/>
                  </a:path>
                </a:pathLst>
              </a:custGeom>
              <a:solidFill>
                <a:srgbClr val="ED7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59" name="Freeform 2676"/>
              <p:cNvSpPr>
                <a:spLocks/>
              </p:cNvSpPr>
              <p:nvPr/>
            </p:nvSpPr>
            <p:spPr bwMode="auto">
              <a:xfrm>
                <a:off x="1161" y="1702"/>
                <a:ext cx="614" cy="209"/>
              </a:xfrm>
              <a:custGeom>
                <a:avLst/>
                <a:gdLst>
                  <a:gd name="T0" fmla="*/ 3 w 1228"/>
                  <a:gd name="T1" fmla="*/ 0 h 419"/>
                  <a:gd name="T2" fmla="*/ 3 w 1228"/>
                  <a:gd name="T3" fmla="*/ 0 h 419"/>
                  <a:gd name="T4" fmla="*/ 0 w 1228"/>
                  <a:gd name="T5" fmla="*/ 0 h 419"/>
                  <a:gd name="T6" fmla="*/ 1 w 1228"/>
                  <a:gd name="T7" fmla="*/ 0 h 419"/>
                  <a:gd name="T8" fmla="*/ 3 w 1228"/>
                  <a:gd name="T9" fmla="*/ 0 h 419"/>
                  <a:gd name="T10" fmla="*/ 0 60000 65536"/>
                  <a:gd name="T11" fmla="*/ 0 60000 65536"/>
                  <a:gd name="T12" fmla="*/ 0 60000 65536"/>
                  <a:gd name="T13" fmla="*/ 0 60000 65536"/>
                  <a:gd name="T14" fmla="*/ 0 60000 65536"/>
                  <a:gd name="T15" fmla="*/ 0 w 1228"/>
                  <a:gd name="T16" fmla="*/ 0 h 419"/>
                  <a:gd name="T17" fmla="*/ 1228 w 1228"/>
                  <a:gd name="T18" fmla="*/ 419 h 419"/>
                </a:gdLst>
                <a:ahLst/>
                <a:cxnLst>
                  <a:cxn ang="T10">
                    <a:pos x="T0" y="T1"/>
                  </a:cxn>
                  <a:cxn ang="T11">
                    <a:pos x="T2" y="T3"/>
                  </a:cxn>
                  <a:cxn ang="T12">
                    <a:pos x="T4" y="T5"/>
                  </a:cxn>
                  <a:cxn ang="T13">
                    <a:pos x="T6" y="T7"/>
                  </a:cxn>
                  <a:cxn ang="T14">
                    <a:pos x="T8" y="T9"/>
                  </a:cxn>
                </a:cxnLst>
                <a:rect l="T15" t="T16" r="T17" b="T18"/>
                <a:pathLst>
                  <a:path w="1228" h="419">
                    <a:moveTo>
                      <a:pt x="1228" y="406"/>
                    </a:moveTo>
                    <a:lnTo>
                      <a:pt x="1226" y="419"/>
                    </a:lnTo>
                    <a:lnTo>
                      <a:pt x="0" y="12"/>
                    </a:lnTo>
                    <a:lnTo>
                      <a:pt x="1" y="0"/>
                    </a:lnTo>
                    <a:lnTo>
                      <a:pt x="1228" y="406"/>
                    </a:lnTo>
                    <a:close/>
                  </a:path>
                </a:pathLst>
              </a:custGeom>
              <a:solidFill>
                <a:srgbClr val="ED7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60" name="Freeform 2677"/>
              <p:cNvSpPr>
                <a:spLocks/>
              </p:cNvSpPr>
              <p:nvPr/>
            </p:nvSpPr>
            <p:spPr bwMode="auto">
              <a:xfrm>
                <a:off x="1160" y="1708"/>
                <a:ext cx="614" cy="210"/>
              </a:xfrm>
              <a:custGeom>
                <a:avLst/>
                <a:gdLst>
                  <a:gd name="T0" fmla="*/ 3 w 1228"/>
                  <a:gd name="T1" fmla="*/ 1 h 420"/>
                  <a:gd name="T2" fmla="*/ 3 w 1228"/>
                  <a:gd name="T3" fmla="*/ 1 h 420"/>
                  <a:gd name="T4" fmla="*/ 0 w 1228"/>
                  <a:gd name="T5" fmla="*/ 1 h 420"/>
                  <a:gd name="T6" fmla="*/ 1 w 1228"/>
                  <a:gd name="T7" fmla="*/ 0 h 420"/>
                  <a:gd name="T8" fmla="*/ 3 w 1228"/>
                  <a:gd name="T9" fmla="*/ 1 h 420"/>
                  <a:gd name="T10" fmla="*/ 0 60000 65536"/>
                  <a:gd name="T11" fmla="*/ 0 60000 65536"/>
                  <a:gd name="T12" fmla="*/ 0 60000 65536"/>
                  <a:gd name="T13" fmla="*/ 0 60000 65536"/>
                  <a:gd name="T14" fmla="*/ 0 60000 65536"/>
                  <a:gd name="T15" fmla="*/ 0 w 1228"/>
                  <a:gd name="T16" fmla="*/ 0 h 420"/>
                  <a:gd name="T17" fmla="*/ 1228 w 1228"/>
                  <a:gd name="T18" fmla="*/ 420 h 420"/>
                </a:gdLst>
                <a:ahLst/>
                <a:cxnLst>
                  <a:cxn ang="T10">
                    <a:pos x="T0" y="T1"/>
                  </a:cxn>
                  <a:cxn ang="T11">
                    <a:pos x="T2" y="T3"/>
                  </a:cxn>
                  <a:cxn ang="T12">
                    <a:pos x="T4" y="T5"/>
                  </a:cxn>
                  <a:cxn ang="T13">
                    <a:pos x="T6" y="T7"/>
                  </a:cxn>
                  <a:cxn ang="T14">
                    <a:pos x="T8" y="T9"/>
                  </a:cxn>
                </a:cxnLst>
                <a:rect l="T15" t="T16" r="T17" b="T18"/>
                <a:pathLst>
                  <a:path w="1228" h="420">
                    <a:moveTo>
                      <a:pt x="1228" y="407"/>
                    </a:moveTo>
                    <a:lnTo>
                      <a:pt x="1226" y="420"/>
                    </a:lnTo>
                    <a:lnTo>
                      <a:pt x="0" y="11"/>
                    </a:lnTo>
                    <a:lnTo>
                      <a:pt x="2" y="0"/>
                    </a:lnTo>
                    <a:lnTo>
                      <a:pt x="1228" y="407"/>
                    </a:lnTo>
                    <a:close/>
                  </a:path>
                </a:pathLst>
              </a:custGeom>
              <a:solidFill>
                <a:srgbClr val="EC7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61" name="Freeform 2678"/>
              <p:cNvSpPr>
                <a:spLocks/>
              </p:cNvSpPr>
              <p:nvPr/>
            </p:nvSpPr>
            <p:spPr bwMode="auto">
              <a:xfrm>
                <a:off x="1161" y="1708"/>
                <a:ext cx="613" cy="206"/>
              </a:xfrm>
              <a:custGeom>
                <a:avLst/>
                <a:gdLst>
                  <a:gd name="T0" fmla="*/ 3 w 1226"/>
                  <a:gd name="T1" fmla="*/ 1 h 412"/>
                  <a:gd name="T2" fmla="*/ 3 w 1226"/>
                  <a:gd name="T3" fmla="*/ 1 h 412"/>
                  <a:gd name="T4" fmla="*/ 0 w 1226"/>
                  <a:gd name="T5" fmla="*/ 1 h 412"/>
                  <a:gd name="T6" fmla="*/ 0 w 1226"/>
                  <a:gd name="T7" fmla="*/ 0 h 412"/>
                  <a:gd name="T8" fmla="*/ 3 w 1226"/>
                  <a:gd name="T9" fmla="*/ 1 h 412"/>
                  <a:gd name="T10" fmla="*/ 0 60000 65536"/>
                  <a:gd name="T11" fmla="*/ 0 60000 65536"/>
                  <a:gd name="T12" fmla="*/ 0 60000 65536"/>
                  <a:gd name="T13" fmla="*/ 0 60000 65536"/>
                  <a:gd name="T14" fmla="*/ 0 60000 65536"/>
                  <a:gd name="T15" fmla="*/ 0 w 1226"/>
                  <a:gd name="T16" fmla="*/ 0 h 412"/>
                  <a:gd name="T17" fmla="*/ 1226 w 1226"/>
                  <a:gd name="T18" fmla="*/ 412 h 412"/>
                </a:gdLst>
                <a:ahLst/>
                <a:cxnLst>
                  <a:cxn ang="T10">
                    <a:pos x="T0" y="T1"/>
                  </a:cxn>
                  <a:cxn ang="T11">
                    <a:pos x="T2" y="T3"/>
                  </a:cxn>
                  <a:cxn ang="T12">
                    <a:pos x="T4" y="T5"/>
                  </a:cxn>
                  <a:cxn ang="T13">
                    <a:pos x="T6" y="T7"/>
                  </a:cxn>
                  <a:cxn ang="T14">
                    <a:pos x="T8" y="T9"/>
                  </a:cxn>
                </a:cxnLst>
                <a:rect l="T15" t="T16" r="T17" b="T18"/>
                <a:pathLst>
                  <a:path w="1226" h="412">
                    <a:moveTo>
                      <a:pt x="1226" y="407"/>
                    </a:moveTo>
                    <a:lnTo>
                      <a:pt x="1226" y="412"/>
                    </a:lnTo>
                    <a:lnTo>
                      <a:pt x="0" y="3"/>
                    </a:lnTo>
                    <a:lnTo>
                      <a:pt x="0" y="0"/>
                    </a:lnTo>
                    <a:lnTo>
                      <a:pt x="1226" y="407"/>
                    </a:lnTo>
                    <a:close/>
                  </a:path>
                </a:pathLst>
              </a:custGeom>
              <a:solidFill>
                <a:srgbClr val="EC7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62" name="Freeform 2679"/>
              <p:cNvSpPr>
                <a:spLocks/>
              </p:cNvSpPr>
              <p:nvPr/>
            </p:nvSpPr>
            <p:spPr bwMode="auto">
              <a:xfrm>
                <a:off x="1161" y="1710"/>
                <a:ext cx="613" cy="206"/>
              </a:xfrm>
              <a:custGeom>
                <a:avLst/>
                <a:gdLst>
                  <a:gd name="T0" fmla="*/ 3 w 1226"/>
                  <a:gd name="T1" fmla="*/ 1 h 412"/>
                  <a:gd name="T2" fmla="*/ 3 w 1226"/>
                  <a:gd name="T3" fmla="*/ 1 h 412"/>
                  <a:gd name="T4" fmla="*/ 0 w 1226"/>
                  <a:gd name="T5" fmla="*/ 1 h 412"/>
                  <a:gd name="T6" fmla="*/ 0 w 1226"/>
                  <a:gd name="T7" fmla="*/ 0 h 412"/>
                  <a:gd name="T8" fmla="*/ 3 w 1226"/>
                  <a:gd name="T9" fmla="*/ 1 h 412"/>
                  <a:gd name="T10" fmla="*/ 0 60000 65536"/>
                  <a:gd name="T11" fmla="*/ 0 60000 65536"/>
                  <a:gd name="T12" fmla="*/ 0 60000 65536"/>
                  <a:gd name="T13" fmla="*/ 0 60000 65536"/>
                  <a:gd name="T14" fmla="*/ 0 60000 65536"/>
                  <a:gd name="T15" fmla="*/ 0 w 1226"/>
                  <a:gd name="T16" fmla="*/ 0 h 412"/>
                  <a:gd name="T17" fmla="*/ 1226 w 1226"/>
                  <a:gd name="T18" fmla="*/ 412 h 412"/>
                </a:gdLst>
                <a:ahLst/>
                <a:cxnLst>
                  <a:cxn ang="T10">
                    <a:pos x="T0" y="T1"/>
                  </a:cxn>
                  <a:cxn ang="T11">
                    <a:pos x="T2" y="T3"/>
                  </a:cxn>
                  <a:cxn ang="T12">
                    <a:pos x="T4" y="T5"/>
                  </a:cxn>
                  <a:cxn ang="T13">
                    <a:pos x="T6" y="T7"/>
                  </a:cxn>
                  <a:cxn ang="T14">
                    <a:pos x="T8" y="T9"/>
                  </a:cxn>
                </a:cxnLst>
                <a:rect l="T15" t="T16" r="T17" b="T18"/>
                <a:pathLst>
                  <a:path w="1226" h="412">
                    <a:moveTo>
                      <a:pt x="1226" y="409"/>
                    </a:moveTo>
                    <a:lnTo>
                      <a:pt x="1226" y="412"/>
                    </a:lnTo>
                    <a:lnTo>
                      <a:pt x="0" y="3"/>
                    </a:lnTo>
                    <a:lnTo>
                      <a:pt x="0" y="0"/>
                    </a:lnTo>
                    <a:lnTo>
                      <a:pt x="1226" y="409"/>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63" name="Freeform 2680"/>
              <p:cNvSpPr>
                <a:spLocks/>
              </p:cNvSpPr>
              <p:nvPr/>
            </p:nvSpPr>
            <p:spPr bwMode="auto">
              <a:xfrm>
                <a:off x="1160" y="1711"/>
                <a:ext cx="614" cy="207"/>
              </a:xfrm>
              <a:custGeom>
                <a:avLst/>
                <a:gdLst>
                  <a:gd name="T0" fmla="*/ 3 w 1228"/>
                  <a:gd name="T1" fmla="*/ 1 h 414"/>
                  <a:gd name="T2" fmla="*/ 3 w 1228"/>
                  <a:gd name="T3" fmla="*/ 1 h 414"/>
                  <a:gd name="T4" fmla="*/ 0 w 1228"/>
                  <a:gd name="T5" fmla="*/ 1 h 414"/>
                  <a:gd name="T6" fmla="*/ 1 w 1228"/>
                  <a:gd name="T7" fmla="*/ 0 h 414"/>
                  <a:gd name="T8" fmla="*/ 3 w 1228"/>
                  <a:gd name="T9" fmla="*/ 1 h 414"/>
                  <a:gd name="T10" fmla="*/ 0 60000 65536"/>
                  <a:gd name="T11" fmla="*/ 0 60000 65536"/>
                  <a:gd name="T12" fmla="*/ 0 60000 65536"/>
                  <a:gd name="T13" fmla="*/ 0 60000 65536"/>
                  <a:gd name="T14" fmla="*/ 0 60000 65536"/>
                  <a:gd name="T15" fmla="*/ 0 w 1228"/>
                  <a:gd name="T16" fmla="*/ 0 h 414"/>
                  <a:gd name="T17" fmla="*/ 1228 w 1228"/>
                  <a:gd name="T18" fmla="*/ 414 h 414"/>
                </a:gdLst>
                <a:ahLst/>
                <a:cxnLst>
                  <a:cxn ang="T10">
                    <a:pos x="T0" y="T1"/>
                  </a:cxn>
                  <a:cxn ang="T11">
                    <a:pos x="T2" y="T3"/>
                  </a:cxn>
                  <a:cxn ang="T12">
                    <a:pos x="T4" y="T5"/>
                  </a:cxn>
                  <a:cxn ang="T13">
                    <a:pos x="T6" y="T7"/>
                  </a:cxn>
                  <a:cxn ang="T14">
                    <a:pos x="T8" y="T9"/>
                  </a:cxn>
                </a:cxnLst>
                <a:rect l="T15" t="T16" r="T17" b="T18"/>
                <a:pathLst>
                  <a:path w="1228" h="414">
                    <a:moveTo>
                      <a:pt x="1228" y="409"/>
                    </a:moveTo>
                    <a:lnTo>
                      <a:pt x="1226" y="414"/>
                    </a:lnTo>
                    <a:lnTo>
                      <a:pt x="0" y="5"/>
                    </a:lnTo>
                    <a:lnTo>
                      <a:pt x="2" y="0"/>
                    </a:lnTo>
                    <a:lnTo>
                      <a:pt x="1228" y="409"/>
                    </a:lnTo>
                    <a:close/>
                  </a:path>
                </a:pathLst>
              </a:custGeom>
              <a:solidFill>
                <a:srgbClr val="EA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64" name="Freeform 2681"/>
              <p:cNvSpPr>
                <a:spLocks/>
              </p:cNvSpPr>
              <p:nvPr/>
            </p:nvSpPr>
            <p:spPr bwMode="auto">
              <a:xfrm>
                <a:off x="1160" y="1714"/>
                <a:ext cx="614" cy="211"/>
              </a:xfrm>
              <a:custGeom>
                <a:avLst/>
                <a:gdLst>
                  <a:gd name="T0" fmla="*/ 3 w 1228"/>
                  <a:gd name="T1" fmla="*/ 1 h 422"/>
                  <a:gd name="T2" fmla="*/ 3 w 1228"/>
                  <a:gd name="T3" fmla="*/ 1 h 422"/>
                  <a:gd name="T4" fmla="*/ 1 w 1228"/>
                  <a:gd name="T5" fmla="*/ 1 h 422"/>
                  <a:gd name="T6" fmla="*/ 0 w 1228"/>
                  <a:gd name="T7" fmla="*/ 0 h 422"/>
                  <a:gd name="T8" fmla="*/ 3 w 1228"/>
                  <a:gd name="T9" fmla="*/ 1 h 422"/>
                  <a:gd name="T10" fmla="*/ 0 60000 65536"/>
                  <a:gd name="T11" fmla="*/ 0 60000 65536"/>
                  <a:gd name="T12" fmla="*/ 0 60000 65536"/>
                  <a:gd name="T13" fmla="*/ 0 60000 65536"/>
                  <a:gd name="T14" fmla="*/ 0 60000 65536"/>
                  <a:gd name="T15" fmla="*/ 0 w 1228"/>
                  <a:gd name="T16" fmla="*/ 0 h 422"/>
                  <a:gd name="T17" fmla="*/ 1228 w 1228"/>
                  <a:gd name="T18" fmla="*/ 422 h 422"/>
                </a:gdLst>
                <a:ahLst/>
                <a:cxnLst>
                  <a:cxn ang="T10">
                    <a:pos x="T0" y="T1"/>
                  </a:cxn>
                  <a:cxn ang="T11">
                    <a:pos x="T2" y="T3"/>
                  </a:cxn>
                  <a:cxn ang="T12">
                    <a:pos x="T4" y="T5"/>
                  </a:cxn>
                  <a:cxn ang="T13">
                    <a:pos x="T6" y="T7"/>
                  </a:cxn>
                  <a:cxn ang="T14">
                    <a:pos x="T8" y="T9"/>
                  </a:cxn>
                </a:cxnLst>
                <a:rect l="T15" t="T16" r="T17" b="T18"/>
                <a:pathLst>
                  <a:path w="1228" h="422">
                    <a:moveTo>
                      <a:pt x="1226" y="409"/>
                    </a:moveTo>
                    <a:lnTo>
                      <a:pt x="1228" y="422"/>
                    </a:lnTo>
                    <a:lnTo>
                      <a:pt x="2" y="12"/>
                    </a:lnTo>
                    <a:lnTo>
                      <a:pt x="0" y="0"/>
                    </a:lnTo>
                    <a:lnTo>
                      <a:pt x="1226" y="409"/>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65" name="Freeform 2682"/>
              <p:cNvSpPr>
                <a:spLocks/>
              </p:cNvSpPr>
              <p:nvPr/>
            </p:nvSpPr>
            <p:spPr bwMode="auto">
              <a:xfrm>
                <a:off x="1160" y="1714"/>
                <a:ext cx="613" cy="206"/>
              </a:xfrm>
              <a:custGeom>
                <a:avLst/>
                <a:gdLst>
                  <a:gd name="T0" fmla="*/ 3 w 1226"/>
                  <a:gd name="T1" fmla="*/ 1 h 412"/>
                  <a:gd name="T2" fmla="*/ 3 w 1226"/>
                  <a:gd name="T3" fmla="*/ 1 h 412"/>
                  <a:gd name="T4" fmla="*/ 1 w 1226"/>
                  <a:gd name="T5" fmla="*/ 1 h 412"/>
                  <a:gd name="T6" fmla="*/ 0 w 1226"/>
                  <a:gd name="T7" fmla="*/ 0 h 412"/>
                  <a:gd name="T8" fmla="*/ 3 w 1226"/>
                  <a:gd name="T9" fmla="*/ 1 h 412"/>
                  <a:gd name="T10" fmla="*/ 0 60000 65536"/>
                  <a:gd name="T11" fmla="*/ 0 60000 65536"/>
                  <a:gd name="T12" fmla="*/ 0 60000 65536"/>
                  <a:gd name="T13" fmla="*/ 0 60000 65536"/>
                  <a:gd name="T14" fmla="*/ 0 60000 65536"/>
                  <a:gd name="T15" fmla="*/ 0 w 1226"/>
                  <a:gd name="T16" fmla="*/ 0 h 412"/>
                  <a:gd name="T17" fmla="*/ 1226 w 1226"/>
                  <a:gd name="T18" fmla="*/ 412 h 412"/>
                </a:gdLst>
                <a:ahLst/>
                <a:cxnLst>
                  <a:cxn ang="T10">
                    <a:pos x="T0" y="T1"/>
                  </a:cxn>
                  <a:cxn ang="T11">
                    <a:pos x="T2" y="T3"/>
                  </a:cxn>
                  <a:cxn ang="T12">
                    <a:pos x="T4" y="T5"/>
                  </a:cxn>
                  <a:cxn ang="T13">
                    <a:pos x="T6" y="T7"/>
                  </a:cxn>
                  <a:cxn ang="T14">
                    <a:pos x="T8" y="T9"/>
                  </a:cxn>
                </a:cxnLst>
                <a:rect l="T15" t="T16" r="T17" b="T18"/>
                <a:pathLst>
                  <a:path w="1226" h="412">
                    <a:moveTo>
                      <a:pt x="1226" y="409"/>
                    </a:moveTo>
                    <a:lnTo>
                      <a:pt x="1226" y="412"/>
                    </a:lnTo>
                    <a:lnTo>
                      <a:pt x="2" y="2"/>
                    </a:lnTo>
                    <a:lnTo>
                      <a:pt x="0" y="0"/>
                    </a:lnTo>
                    <a:lnTo>
                      <a:pt x="1226" y="409"/>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66" name="Freeform 2683"/>
              <p:cNvSpPr>
                <a:spLocks/>
              </p:cNvSpPr>
              <p:nvPr/>
            </p:nvSpPr>
            <p:spPr bwMode="auto">
              <a:xfrm>
                <a:off x="1161" y="1715"/>
                <a:ext cx="613" cy="206"/>
              </a:xfrm>
              <a:custGeom>
                <a:avLst/>
                <a:gdLst>
                  <a:gd name="T0" fmla="*/ 3 w 1226"/>
                  <a:gd name="T1" fmla="*/ 0 h 414"/>
                  <a:gd name="T2" fmla="*/ 3 w 1226"/>
                  <a:gd name="T3" fmla="*/ 0 h 414"/>
                  <a:gd name="T4" fmla="*/ 0 w 1226"/>
                  <a:gd name="T5" fmla="*/ 0 h 414"/>
                  <a:gd name="T6" fmla="*/ 0 w 1226"/>
                  <a:gd name="T7" fmla="*/ 0 h 414"/>
                  <a:gd name="T8" fmla="*/ 3 w 1226"/>
                  <a:gd name="T9" fmla="*/ 0 h 414"/>
                  <a:gd name="T10" fmla="*/ 0 60000 65536"/>
                  <a:gd name="T11" fmla="*/ 0 60000 65536"/>
                  <a:gd name="T12" fmla="*/ 0 60000 65536"/>
                  <a:gd name="T13" fmla="*/ 0 60000 65536"/>
                  <a:gd name="T14" fmla="*/ 0 60000 65536"/>
                  <a:gd name="T15" fmla="*/ 0 w 1226"/>
                  <a:gd name="T16" fmla="*/ 0 h 414"/>
                  <a:gd name="T17" fmla="*/ 1226 w 1226"/>
                  <a:gd name="T18" fmla="*/ 414 h 414"/>
                </a:gdLst>
                <a:ahLst/>
                <a:cxnLst>
                  <a:cxn ang="T10">
                    <a:pos x="T0" y="T1"/>
                  </a:cxn>
                  <a:cxn ang="T11">
                    <a:pos x="T2" y="T3"/>
                  </a:cxn>
                  <a:cxn ang="T12">
                    <a:pos x="T4" y="T5"/>
                  </a:cxn>
                  <a:cxn ang="T13">
                    <a:pos x="T6" y="T7"/>
                  </a:cxn>
                  <a:cxn ang="T14">
                    <a:pos x="T8" y="T9"/>
                  </a:cxn>
                </a:cxnLst>
                <a:rect l="T15" t="T16" r="T17" b="T18"/>
                <a:pathLst>
                  <a:path w="1226" h="414">
                    <a:moveTo>
                      <a:pt x="1224" y="410"/>
                    </a:moveTo>
                    <a:lnTo>
                      <a:pt x="1226" y="414"/>
                    </a:lnTo>
                    <a:lnTo>
                      <a:pt x="0" y="3"/>
                    </a:lnTo>
                    <a:lnTo>
                      <a:pt x="0" y="0"/>
                    </a:lnTo>
                    <a:lnTo>
                      <a:pt x="1224" y="410"/>
                    </a:lnTo>
                    <a:close/>
                  </a:path>
                </a:pathLst>
              </a:custGeom>
              <a:solidFill>
                <a:srgbClr val="E8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67" name="Freeform 2684"/>
              <p:cNvSpPr>
                <a:spLocks/>
              </p:cNvSpPr>
              <p:nvPr/>
            </p:nvSpPr>
            <p:spPr bwMode="auto">
              <a:xfrm>
                <a:off x="1161" y="1716"/>
                <a:ext cx="613" cy="207"/>
              </a:xfrm>
              <a:custGeom>
                <a:avLst/>
                <a:gdLst>
                  <a:gd name="T0" fmla="*/ 3 w 1226"/>
                  <a:gd name="T1" fmla="*/ 1 h 414"/>
                  <a:gd name="T2" fmla="*/ 3 w 1226"/>
                  <a:gd name="T3" fmla="*/ 1 h 414"/>
                  <a:gd name="T4" fmla="*/ 0 w 1226"/>
                  <a:gd name="T5" fmla="*/ 1 h 414"/>
                  <a:gd name="T6" fmla="*/ 0 w 1226"/>
                  <a:gd name="T7" fmla="*/ 0 h 414"/>
                  <a:gd name="T8" fmla="*/ 3 w 1226"/>
                  <a:gd name="T9" fmla="*/ 1 h 414"/>
                  <a:gd name="T10" fmla="*/ 0 60000 65536"/>
                  <a:gd name="T11" fmla="*/ 0 60000 65536"/>
                  <a:gd name="T12" fmla="*/ 0 60000 65536"/>
                  <a:gd name="T13" fmla="*/ 0 60000 65536"/>
                  <a:gd name="T14" fmla="*/ 0 60000 65536"/>
                  <a:gd name="T15" fmla="*/ 0 w 1226"/>
                  <a:gd name="T16" fmla="*/ 0 h 414"/>
                  <a:gd name="T17" fmla="*/ 1226 w 1226"/>
                  <a:gd name="T18" fmla="*/ 414 h 414"/>
                </a:gdLst>
                <a:ahLst/>
                <a:cxnLst>
                  <a:cxn ang="T10">
                    <a:pos x="T0" y="T1"/>
                  </a:cxn>
                  <a:cxn ang="T11">
                    <a:pos x="T2" y="T3"/>
                  </a:cxn>
                  <a:cxn ang="T12">
                    <a:pos x="T4" y="T5"/>
                  </a:cxn>
                  <a:cxn ang="T13">
                    <a:pos x="T6" y="T7"/>
                  </a:cxn>
                  <a:cxn ang="T14">
                    <a:pos x="T8" y="T9"/>
                  </a:cxn>
                </a:cxnLst>
                <a:rect l="T15" t="T16" r="T17" b="T18"/>
                <a:pathLst>
                  <a:path w="1226" h="414">
                    <a:moveTo>
                      <a:pt x="1226" y="411"/>
                    </a:moveTo>
                    <a:lnTo>
                      <a:pt x="1226" y="414"/>
                    </a:lnTo>
                    <a:lnTo>
                      <a:pt x="0" y="4"/>
                    </a:lnTo>
                    <a:lnTo>
                      <a:pt x="0" y="0"/>
                    </a:lnTo>
                    <a:lnTo>
                      <a:pt x="1226" y="411"/>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68" name="Freeform 2685"/>
              <p:cNvSpPr>
                <a:spLocks/>
              </p:cNvSpPr>
              <p:nvPr/>
            </p:nvSpPr>
            <p:spPr bwMode="auto">
              <a:xfrm>
                <a:off x="1161" y="1718"/>
                <a:ext cx="613" cy="207"/>
              </a:xfrm>
              <a:custGeom>
                <a:avLst/>
                <a:gdLst>
                  <a:gd name="T0" fmla="*/ 3 w 1226"/>
                  <a:gd name="T1" fmla="*/ 1 h 413"/>
                  <a:gd name="T2" fmla="*/ 3 w 1226"/>
                  <a:gd name="T3" fmla="*/ 1 h 413"/>
                  <a:gd name="T4" fmla="*/ 0 w 1226"/>
                  <a:gd name="T5" fmla="*/ 1 h 413"/>
                  <a:gd name="T6" fmla="*/ 0 w 1226"/>
                  <a:gd name="T7" fmla="*/ 0 h 413"/>
                  <a:gd name="T8" fmla="*/ 3 w 1226"/>
                  <a:gd name="T9" fmla="*/ 1 h 413"/>
                  <a:gd name="T10" fmla="*/ 0 60000 65536"/>
                  <a:gd name="T11" fmla="*/ 0 60000 65536"/>
                  <a:gd name="T12" fmla="*/ 0 60000 65536"/>
                  <a:gd name="T13" fmla="*/ 0 60000 65536"/>
                  <a:gd name="T14" fmla="*/ 0 60000 65536"/>
                  <a:gd name="T15" fmla="*/ 0 w 1226"/>
                  <a:gd name="T16" fmla="*/ 0 h 413"/>
                  <a:gd name="T17" fmla="*/ 1226 w 1226"/>
                  <a:gd name="T18" fmla="*/ 413 h 413"/>
                </a:gdLst>
                <a:ahLst/>
                <a:cxnLst>
                  <a:cxn ang="T10">
                    <a:pos x="T0" y="T1"/>
                  </a:cxn>
                  <a:cxn ang="T11">
                    <a:pos x="T2" y="T3"/>
                  </a:cxn>
                  <a:cxn ang="T12">
                    <a:pos x="T4" y="T5"/>
                  </a:cxn>
                  <a:cxn ang="T13">
                    <a:pos x="T6" y="T7"/>
                  </a:cxn>
                  <a:cxn ang="T14">
                    <a:pos x="T8" y="T9"/>
                  </a:cxn>
                </a:cxnLst>
                <a:rect l="T15" t="T16" r="T17" b="T18"/>
                <a:pathLst>
                  <a:path w="1226" h="413">
                    <a:moveTo>
                      <a:pt x="1226" y="410"/>
                    </a:moveTo>
                    <a:lnTo>
                      <a:pt x="1226" y="413"/>
                    </a:lnTo>
                    <a:lnTo>
                      <a:pt x="0" y="3"/>
                    </a:lnTo>
                    <a:lnTo>
                      <a:pt x="0" y="0"/>
                    </a:lnTo>
                    <a:lnTo>
                      <a:pt x="1226" y="410"/>
                    </a:lnTo>
                    <a:close/>
                  </a:path>
                </a:pathLst>
              </a:custGeom>
              <a:solidFill>
                <a:srgbClr val="E6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69" name="Freeform 2686"/>
              <p:cNvSpPr>
                <a:spLocks/>
              </p:cNvSpPr>
              <p:nvPr/>
            </p:nvSpPr>
            <p:spPr bwMode="auto">
              <a:xfrm>
                <a:off x="1161" y="1720"/>
                <a:ext cx="613" cy="211"/>
              </a:xfrm>
              <a:custGeom>
                <a:avLst/>
                <a:gdLst>
                  <a:gd name="T0" fmla="*/ 3 w 1226"/>
                  <a:gd name="T1" fmla="*/ 1 h 422"/>
                  <a:gd name="T2" fmla="*/ 3 w 1226"/>
                  <a:gd name="T3" fmla="*/ 1 h 422"/>
                  <a:gd name="T4" fmla="*/ 1 w 1226"/>
                  <a:gd name="T5" fmla="*/ 1 h 422"/>
                  <a:gd name="T6" fmla="*/ 0 w 1226"/>
                  <a:gd name="T7" fmla="*/ 0 h 422"/>
                  <a:gd name="T8" fmla="*/ 3 w 1226"/>
                  <a:gd name="T9" fmla="*/ 1 h 422"/>
                  <a:gd name="T10" fmla="*/ 0 60000 65536"/>
                  <a:gd name="T11" fmla="*/ 0 60000 65536"/>
                  <a:gd name="T12" fmla="*/ 0 60000 65536"/>
                  <a:gd name="T13" fmla="*/ 0 60000 65536"/>
                  <a:gd name="T14" fmla="*/ 0 60000 65536"/>
                  <a:gd name="T15" fmla="*/ 0 w 1226"/>
                  <a:gd name="T16" fmla="*/ 0 h 422"/>
                  <a:gd name="T17" fmla="*/ 1226 w 1226"/>
                  <a:gd name="T18" fmla="*/ 422 h 422"/>
                </a:gdLst>
                <a:ahLst/>
                <a:cxnLst>
                  <a:cxn ang="T10">
                    <a:pos x="T0" y="T1"/>
                  </a:cxn>
                  <a:cxn ang="T11">
                    <a:pos x="T2" y="T3"/>
                  </a:cxn>
                  <a:cxn ang="T12">
                    <a:pos x="T4" y="T5"/>
                  </a:cxn>
                  <a:cxn ang="T13">
                    <a:pos x="T6" y="T7"/>
                  </a:cxn>
                  <a:cxn ang="T14">
                    <a:pos x="T8" y="T9"/>
                  </a:cxn>
                </a:cxnLst>
                <a:rect l="T15" t="T16" r="T17" b="T18"/>
                <a:pathLst>
                  <a:path w="1226" h="422">
                    <a:moveTo>
                      <a:pt x="1226" y="410"/>
                    </a:moveTo>
                    <a:lnTo>
                      <a:pt x="1226" y="422"/>
                    </a:lnTo>
                    <a:lnTo>
                      <a:pt x="1" y="10"/>
                    </a:lnTo>
                    <a:lnTo>
                      <a:pt x="0" y="0"/>
                    </a:lnTo>
                    <a:lnTo>
                      <a:pt x="1226" y="410"/>
                    </a:lnTo>
                    <a:close/>
                  </a:path>
                </a:pathLst>
              </a:custGeom>
              <a:solidFill>
                <a:srgbClr val="E5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70" name="Freeform 2687"/>
              <p:cNvSpPr>
                <a:spLocks/>
              </p:cNvSpPr>
              <p:nvPr/>
            </p:nvSpPr>
            <p:spPr bwMode="auto">
              <a:xfrm>
                <a:off x="1161" y="1720"/>
                <a:ext cx="613" cy="206"/>
              </a:xfrm>
              <a:custGeom>
                <a:avLst/>
                <a:gdLst>
                  <a:gd name="T0" fmla="*/ 3 w 1226"/>
                  <a:gd name="T1" fmla="*/ 0 h 414"/>
                  <a:gd name="T2" fmla="*/ 3 w 1226"/>
                  <a:gd name="T3" fmla="*/ 0 h 414"/>
                  <a:gd name="T4" fmla="*/ 0 w 1226"/>
                  <a:gd name="T5" fmla="*/ 0 h 414"/>
                  <a:gd name="T6" fmla="*/ 0 w 1226"/>
                  <a:gd name="T7" fmla="*/ 0 h 414"/>
                  <a:gd name="T8" fmla="*/ 3 w 1226"/>
                  <a:gd name="T9" fmla="*/ 0 h 414"/>
                  <a:gd name="T10" fmla="*/ 0 60000 65536"/>
                  <a:gd name="T11" fmla="*/ 0 60000 65536"/>
                  <a:gd name="T12" fmla="*/ 0 60000 65536"/>
                  <a:gd name="T13" fmla="*/ 0 60000 65536"/>
                  <a:gd name="T14" fmla="*/ 0 60000 65536"/>
                  <a:gd name="T15" fmla="*/ 0 w 1226"/>
                  <a:gd name="T16" fmla="*/ 0 h 414"/>
                  <a:gd name="T17" fmla="*/ 1226 w 1226"/>
                  <a:gd name="T18" fmla="*/ 414 h 414"/>
                </a:gdLst>
                <a:ahLst/>
                <a:cxnLst>
                  <a:cxn ang="T10">
                    <a:pos x="T0" y="T1"/>
                  </a:cxn>
                  <a:cxn ang="T11">
                    <a:pos x="T2" y="T3"/>
                  </a:cxn>
                  <a:cxn ang="T12">
                    <a:pos x="T4" y="T5"/>
                  </a:cxn>
                  <a:cxn ang="T13">
                    <a:pos x="T6" y="T7"/>
                  </a:cxn>
                  <a:cxn ang="T14">
                    <a:pos x="T8" y="T9"/>
                  </a:cxn>
                </a:cxnLst>
                <a:rect l="T15" t="T16" r="T17" b="T18"/>
                <a:pathLst>
                  <a:path w="1226" h="414">
                    <a:moveTo>
                      <a:pt x="1226" y="410"/>
                    </a:moveTo>
                    <a:lnTo>
                      <a:pt x="1226" y="414"/>
                    </a:lnTo>
                    <a:lnTo>
                      <a:pt x="0" y="2"/>
                    </a:lnTo>
                    <a:lnTo>
                      <a:pt x="0" y="0"/>
                    </a:lnTo>
                    <a:lnTo>
                      <a:pt x="1226" y="410"/>
                    </a:lnTo>
                    <a:close/>
                  </a:path>
                </a:pathLst>
              </a:custGeom>
              <a:solidFill>
                <a:srgbClr val="E5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71" name="Freeform 2688"/>
              <p:cNvSpPr>
                <a:spLocks/>
              </p:cNvSpPr>
              <p:nvPr/>
            </p:nvSpPr>
            <p:spPr bwMode="auto">
              <a:xfrm>
                <a:off x="1161" y="1720"/>
                <a:ext cx="613" cy="208"/>
              </a:xfrm>
              <a:custGeom>
                <a:avLst/>
                <a:gdLst>
                  <a:gd name="T0" fmla="*/ 3 w 1226"/>
                  <a:gd name="T1" fmla="*/ 1 h 415"/>
                  <a:gd name="T2" fmla="*/ 3 w 1226"/>
                  <a:gd name="T3" fmla="*/ 1 h 415"/>
                  <a:gd name="T4" fmla="*/ 0 w 1226"/>
                  <a:gd name="T5" fmla="*/ 1 h 415"/>
                  <a:gd name="T6" fmla="*/ 0 w 1226"/>
                  <a:gd name="T7" fmla="*/ 0 h 415"/>
                  <a:gd name="T8" fmla="*/ 3 w 1226"/>
                  <a:gd name="T9" fmla="*/ 1 h 415"/>
                  <a:gd name="T10" fmla="*/ 0 60000 65536"/>
                  <a:gd name="T11" fmla="*/ 0 60000 65536"/>
                  <a:gd name="T12" fmla="*/ 0 60000 65536"/>
                  <a:gd name="T13" fmla="*/ 0 60000 65536"/>
                  <a:gd name="T14" fmla="*/ 0 60000 65536"/>
                  <a:gd name="T15" fmla="*/ 0 w 1226"/>
                  <a:gd name="T16" fmla="*/ 0 h 415"/>
                  <a:gd name="T17" fmla="*/ 1226 w 1226"/>
                  <a:gd name="T18" fmla="*/ 415 h 415"/>
                </a:gdLst>
                <a:ahLst/>
                <a:cxnLst>
                  <a:cxn ang="T10">
                    <a:pos x="T0" y="T1"/>
                  </a:cxn>
                  <a:cxn ang="T11">
                    <a:pos x="T2" y="T3"/>
                  </a:cxn>
                  <a:cxn ang="T12">
                    <a:pos x="T4" y="T5"/>
                  </a:cxn>
                  <a:cxn ang="T13">
                    <a:pos x="T6" y="T7"/>
                  </a:cxn>
                  <a:cxn ang="T14">
                    <a:pos x="T8" y="T9"/>
                  </a:cxn>
                </a:cxnLst>
                <a:rect l="T15" t="T16" r="T17" b="T18"/>
                <a:pathLst>
                  <a:path w="1226" h="415">
                    <a:moveTo>
                      <a:pt x="1226" y="412"/>
                    </a:moveTo>
                    <a:lnTo>
                      <a:pt x="1226" y="415"/>
                    </a:lnTo>
                    <a:lnTo>
                      <a:pt x="0" y="3"/>
                    </a:lnTo>
                    <a:lnTo>
                      <a:pt x="0" y="0"/>
                    </a:lnTo>
                    <a:lnTo>
                      <a:pt x="1226" y="412"/>
                    </a:lnTo>
                    <a:close/>
                  </a:path>
                </a:pathLst>
              </a:custGeom>
              <a:solidFill>
                <a:srgbClr val="E4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72" name="Freeform 2689"/>
              <p:cNvSpPr>
                <a:spLocks/>
              </p:cNvSpPr>
              <p:nvPr/>
            </p:nvSpPr>
            <p:spPr bwMode="auto">
              <a:xfrm>
                <a:off x="1161" y="1722"/>
                <a:ext cx="613" cy="208"/>
              </a:xfrm>
              <a:custGeom>
                <a:avLst/>
                <a:gdLst>
                  <a:gd name="T0" fmla="*/ 3 w 1226"/>
                  <a:gd name="T1" fmla="*/ 1 h 415"/>
                  <a:gd name="T2" fmla="*/ 3 w 1226"/>
                  <a:gd name="T3" fmla="*/ 1 h 415"/>
                  <a:gd name="T4" fmla="*/ 0 w 1226"/>
                  <a:gd name="T5" fmla="*/ 1 h 415"/>
                  <a:gd name="T6" fmla="*/ 0 w 1226"/>
                  <a:gd name="T7" fmla="*/ 0 h 415"/>
                  <a:gd name="T8" fmla="*/ 3 w 1226"/>
                  <a:gd name="T9" fmla="*/ 1 h 415"/>
                  <a:gd name="T10" fmla="*/ 0 60000 65536"/>
                  <a:gd name="T11" fmla="*/ 0 60000 65536"/>
                  <a:gd name="T12" fmla="*/ 0 60000 65536"/>
                  <a:gd name="T13" fmla="*/ 0 60000 65536"/>
                  <a:gd name="T14" fmla="*/ 0 60000 65536"/>
                  <a:gd name="T15" fmla="*/ 0 w 1226"/>
                  <a:gd name="T16" fmla="*/ 0 h 415"/>
                  <a:gd name="T17" fmla="*/ 1226 w 1226"/>
                  <a:gd name="T18" fmla="*/ 415 h 415"/>
                </a:gdLst>
                <a:ahLst/>
                <a:cxnLst>
                  <a:cxn ang="T10">
                    <a:pos x="T0" y="T1"/>
                  </a:cxn>
                  <a:cxn ang="T11">
                    <a:pos x="T2" y="T3"/>
                  </a:cxn>
                  <a:cxn ang="T12">
                    <a:pos x="T4" y="T5"/>
                  </a:cxn>
                  <a:cxn ang="T13">
                    <a:pos x="T6" y="T7"/>
                  </a:cxn>
                  <a:cxn ang="T14">
                    <a:pos x="T8" y="T9"/>
                  </a:cxn>
                </a:cxnLst>
                <a:rect l="T15" t="T16" r="T17" b="T18"/>
                <a:pathLst>
                  <a:path w="1226" h="415">
                    <a:moveTo>
                      <a:pt x="1226" y="412"/>
                    </a:moveTo>
                    <a:lnTo>
                      <a:pt x="1226" y="415"/>
                    </a:lnTo>
                    <a:lnTo>
                      <a:pt x="0" y="2"/>
                    </a:lnTo>
                    <a:lnTo>
                      <a:pt x="0" y="0"/>
                    </a:lnTo>
                    <a:lnTo>
                      <a:pt x="1226" y="412"/>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73" name="Freeform 2690"/>
              <p:cNvSpPr>
                <a:spLocks/>
              </p:cNvSpPr>
              <p:nvPr/>
            </p:nvSpPr>
            <p:spPr bwMode="auto">
              <a:xfrm>
                <a:off x="1161" y="1723"/>
                <a:ext cx="613" cy="208"/>
              </a:xfrm>
              <a:custGeom>
                <a:avLst/>
                <a:gdLst>
                  <a:gd name="T0" fmla="*/ 3 w 1226"/>
                  <a:gd name="T1" fmla="*/ 1 h 415"/>
                  <a:gd name="T2" fmla="*/ 3 w 1226"/>
                  <a:gd name="T3" fmla="*/ 1 h 415"/>
                  <a:gd name="T4" fmla="*/ 1 w 1226"/>
                  <a:gd name="T5" fmla="*/ 1 h 415"/>
                  <a:gd name="T6" fmla="*/ 0 w 1226"/>
                  <a:gd name="T7" fmla="*/ 0 h 415"/>
                  <a:gd name="T8" fmla="*/ 3 w 1226"/>
                  <a:gd name="T9" fmla="*/ 1 h 415"/>
                  <a:gd name="T10" fmla="*/ 0 60000 65536"/>
                  <a:gd name="T11" fmla="*/ 0 60000 65536"/>
                  <a:gd name="T12" fmla="*/ 0 60000 65536"/>
                  <a:gd name="T13" fmla="*/ 0 60000 65536"/>
                  <a:gd name="T14" fmla="*/ 0 60000 65536"/>
                  <a:gd name="T15" fmla="*/ 0 w 1226"/>
                  <a:gd name="T16" fmla="*/ 0 h 415"/>
                  <a:gd name="T17" fmla="*/ 1226 w 1226"/>
                  <a:gd name="T18" fmla="*/ 415 h 415"/>
                </a:gdLst>
                <a:ahLst/>
                <a:cxnLst>
                  <a:cxn ang="T10">
                    <a:pos x="T0" y="T1"/>
                  </a:cxn>
                  <a:cxn ang="T11">
                    <a:pos x="T2" y="T3"/>
                  </a:cxn>
                  <a:cxn ang="T12">
                    <a:pos x="T4" y="T5"/>
                  </a:cxn>
                  <a:cxn ang="T13">
                    <a:pos x="T6" y="T7"/>
                  </a:cxn>
                  <a:cxn ang="T14">
                    <a:pos x="T8" y="T9"/>
                  </a:cxn>
                </a:cxnLst>
                <a:rect l="T15" t="T16" r="T17" b="T18"/>
                <a:pathLst>
                  <a:path w="1226" h="415">
                    <a:moveTo>
                      <a:pt x="1226" y="413"/>
                    </a:moveTo>
                    <a:lnTo>
                      <a:pt x="1226" y="415"/>
                    </a:lnTo>
                    <a:lnTo>
                      <a:pt x="1" y="3"/>
                    </a:lnTo>
                    <a:lnTo>
                      <a:pt x="0" y="0"/>
                    </a:lnTo>
                    <a:lnTo>
                      <a:pt x="1226" y="413"/>
                    </a:lnTo>
                    <a:close/>
                  </a:path>
                </a:pathLst>
              </a:custGeom>
              <a:solidFill>
                <a:srgbClr val="E2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74" name="Freeform 2691"/>
              <p:cNvSpPr>
                <a:spLocks/>
              </p:cNvSpPr>
              <p:nvPr/>
            </p:nvSpPr>
            <p:spPr bwMode="auto">
              <a:xfrm>
                <a:off x="1162" y="1724"/>
                <a:ext cx="613" cy="212"/>
              </a:xfrm>
              <a:custGeom>
                <a:avLst/>
                <a:gdLst>
                  <a:gd name="T0" fmla="*/ 2 w 1227"/>
                  <a:gd name="T1" fmla="*/ 1 h 424"/>
                  <a:gd name="T2" fmla="*/ 2 w 1227"/>
                  <a:gd name="T3" fmla="*/ 1 h 424"/>
                  <a:gd name="T4" fmla="*/ 0 w 1227"/>
                  <a:gd name="T5" fmla="*/ 1 h 424"/>
                  <a:gd name="T6" fmla="*/ 0 w 1227"/>
                  <a:gd name="T7" fmla="*/ 0 h 424"/>
                  <a:gd name="T8" fmla="*/ 2 w 1227"/>
                  <a:gd name="T9" fmla="*/ 1 h 424"/>
                  <a:gd name="T10" fmla="*/ 0 60000 65536"/>
                  <a:gd name="T11" fmla="*/ 0 60000 65536"/>
                  <a:gd name="T12" fmla="*/ 0 60000 65536"/>
                  <a:gd name="T13" fmla="*/ 0 60000 65536"/>
                  <a:gd name="T14" fmla="*/ 0 60000 65536"/>
                  <a:gd name="T15" fmla="*/ 0 w 1227"/>
                  <a:gd name="T16" fmla="*/ 0 h 424"/>
                  <a:gd name="T17" fmla="*/ 1227 w 1227"/>
                  <a:gd name="T18" fmla="*/ 424 h 424"/>
                </a:gdLst>
                <a:ahLst/>
                <a:cxnLst>
                  <a:cxn ang="T10">
                    <a:pos x="T0" y="T1"/>
                  </a:cxn>
                  <a:cxn ang="T11">
                    <a:pos x="T2" y="T3"/>
                  </a:cxn>
                  <a:cxn ang="T12">
                    <a:pos x="T4" y="T5"/>
                  </a:cxn>
                  <a:cxn ang="T13">
                    <a:pos x="T6" y="T7"/>
                  </a:cxn>
                  <a:cxn ang="T14">
                    <a:pos x="T8" y="T9"/>
                  </a:cxn>
                </a:cxnLst>
                <a:rect l="T15" t="T16" r="T17" b="T18"/>
                <a:pathLst>
                  <a:path w="1227" h="424">
                    <a:moveTo>
                      <a:pt x="1225" y="412"/>
                    </a:moveTo>
                    <a:lnTo>
                      <a:pt x="1227" y="424"/>
                    </a:lnTo>
                    <a:lnTo>
                      <a:pt x="2" y="10"/>
                    </a:lnTo>
                    <a:lnTo>
                      <a:pt x="0" y="0"/>
                    </a:lnTo>
                    <a:lnTo>
                      <a:pt x="1225" y="412"/>
                    </a:lnTo>
                    <a:close/>
                  </a:path>
                </a:pathLst>
              </a:custGeom>
              <a:solidFill>
                <a:srgbClr val="E1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75" name="Freeform 2692"/>
              <p:cNvSpPr>
                <a:spLocks/>
              </p:cNvSpPr>
              <p:nvPr/>
            </p:nvSpPr>
            <p:spPr bwMode="auto">
              <a:xfrm>
                <a:off x="1162" y="1724"/>
                <a:ext cx="612" cy="208"/>
              </a:xfrm>
              <a:custGeom>
                <a:avLst/>
                <a:gdLst>
                  <a:gd name="T0" fmla="*/ 2 w 1225"/>
                  <a:gd name="T1" fmla="*/ 1 h 415"/>
                  <a:gd name="T2" fmla="*/ 2 w 1225"/>
                  <a:gd name="T3" fmla="*/ 1 h 415"/>
                  <a:gd name="T4" fmla="*/ 0 w 1225"/>
                  <a:gd name="T5" fmla="*/ 1 h 415"/>
                  <a:gd name="T6" fmla="*/ 0 w 1225"/>
                  <a:gd name="T7" fmla="*/ 0 h 415"/>
                  <a:gd name="T8" fmla="*/ 2 w 1225"/>
                  <a:gd name="T9" fmla="*/ 1 h 415"/>
                  <a:gd name="T10" fmla="*/ 0 60000 65536"/>
                  <a:gd name="T11" fmla="*/ 0 60000 65536"/>
                  <a:gd name="T12" fmla="*/ 0 60000 65536"/>
                  <a:gd name="T13" fmla="*/ 0 60000 65536"/>
                  <a:gd name="T14" fmla="*/ 0 60000 65536"/>
                  <a:gd name="T15" fmla="*/ 0 w 1225"/>
                  <a:gd name="T16" fmla="*/ 0 h 415"/>
                  <a:gd name="T17" fmla="*/ 1225 w 1225"/>
                  <a:gd name="T18" fmla="*/ 415 h 415"/>
                </a:gdLst>
                <a:ahLst/>
                <a:cxnLst>
                  <a:cxn ang="T10">
                    <a:pos x="T0" y="T1"/>
                  </a:cxn>
                  <a:cxn ang="T11">
                    <a:pos x="T2" y="T3"/>
                  </a:cxn>
                  <a:cxn ang="T12">
                    <a:pos x="T4" y="T5"/>
                  </a:cxn>
                  <a:cxn ang="T13">
                    <a:pos x="T6" y="T7"/>
                  </a:cxn>
                  <a:cxn ang="T14">
                    <a:pos x="T8" y="T9"/>
                  </a:cxn>
                </a:cxnLst>
                <a:rect l="T15" t="T16" r="T17" b="T18"/>
                <a:pathLst>
                  <a:path w="1225" h="415">
                    <a:moveTo>
                      <a:pt x="1225" y="412"/>
                    </a:moveTo>
                    <a:lnTo>
                      <a:pt x="1225" y="415"/>
                    </a:lnTo>
                    <a:lnTo>
                      <a:pt x="0" y="3"/>
                    </a:lnTo>
                    <a:lnTo>
                      <a:pt x="0" y="0"/>
                    </a:lnTo>
                    <a:lnTo>
                      <a:pt x="1225" y="412"/>
                    </a:lnTo>
                    <a:close/>
                  </a:path>
                </a:pathLst>
              </a:custGeom>
              <a:solidFill>
                <a:srgbClr val="E1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76" name="Freeform 2693"/>
              <p:cNvSpPr>
                <a:spLocks/>
              </p:cNvSpPr>
              <p:nvPr/>
            </p:nvSpPr>
            <p:spPr bwMode="auto">
              <a:xfrm>
                <a:off x="1162" y="1726"/>
                <a:ext cx="613" cy="208"/>
              </a:xfrm>
              <a:custGeom>
                <a:avLst/>
                <a:gdLst>
                  <a:gd name="T0" fmla="*/ 2 w 1227"/>
                  <a:gd name="T1" fmla="*/ 1 h 416"/>
                  <a:gd name="T2" fmla="*/ 2 w 1227"/>
                  <a:gd name="T3" fmla="*/ 1 h 416"/>
                  <a:gd name="T4" fmla="*/ 0 w 1227"/>
                  <a:gd name="T5" fmla="*/ 1 h 416"/>
                  <a:gd name="T6" fmla="*/ 0 w 1227"/>
                  <a:gd name="T7" fmla="*/ 0 h 416"/>
                  <a:gd name="T8" fmla="*/ 2 w 1227"/>
                  <a:gd name="T9" fmla="*/ 1 h 416"/>
                  <a:gd name="T10" fmla="*/ 0 60000 65536"/>
                  <a:gd name="T11" fmla="*/ 0 60000 65536"/>
                  <a:gd name="T12" fmla="*/ 0 60000 65536"/>
                  <a:gd name="T13" fmla="*/ 0 60000 65536"/>
                  <a:gd name="T14" fmla="*/ 0 60000 65536"/>
                  <a:gd name="T15" fmla="*/ 0 w 1227"/>
                  <a:gd name="T16" fmla="*/ 0 h 416"/>
                  <a:gd name="T17" fmla="*/ 1227 w 1227"/>
                  <a:gd name="T18" fmla="*/ 416 h 416"/>
                </a:gdLst>
                <a:ahLst/>
                <a:cxnLst>
                  <a:cxn ang="T10">
                    <a:pos x="T0" y="T1"/>
                  </a:cxn>
                  <a:cxn ang="T11">
                    <a:pos x="T2" y="T3"/>
                  </a:cxn>
                  <a:cxn ang="T12">
                    <a:pos x="T4" y="T5"/>
                  </a:cxn>
                  <a:cxn ang="T13">
                    <a:pos x="T6" y="T7"/>
                  </a:cxn>
                  <a:cxn ang="T14">
                    <a:pos x="T8" y="T9"/>
                  </a:cxn>
                </a:cxnLst>
                <a:rect l="T15" t="T16" r="T17" b="T18"/>
                <a:pathLst>
                  <a:path w="1227" h="416">
                    <a:moveTo>
                      <a:pt x="1225" y="412"/>
                    </a:moveTo>
                    <a:lnTo>
                      <a:pt x="1227" y="416"/>
                    </a:lnTo>
                    <a:lnTo>
                      <a:pt x="0" y="2"/>
                    </a:lnTo>
                    <a:lnTo>
                      <a:pt x="0" y="0"/>
                    </a:lnTo>
                    <a:lnTo>
                      <a:pt x="1225" y="412"/>
                    </a:lnTo>
                    <a:close/>
                  </a:path>
                </a:pathLst>
              </a:custGeom>
              <a:solidFill>
                <a:srgbClr val="DF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77" name="Freeform 2694"/>
              <p:cNvSpPr>
                <a:spLocks/>
              </p:cNvSpPr>
              <p:nvPr/>
            </p:nvSpPr>
            <p:spPr bwMode="auto">
              <a:xfrm>
                <a:off x="1162" y="1727"/>
                <a:ext cx="613" cy="209"/>
              </a:xfrm>
              <a:custGeom>
                <a:avLst/>
                <a:gdLst>
                  <a:gd name="T0" fmla="*/ 2 w 1227"/>
                  <a:gd name="T1" fmla="*/ 1 h 417"/>
                  <a:gd name="T2" fmla="*/ 2 w 1227"/>
                  <a:gd name="T3" fmla="*/ 1 h 417"/>
                  <a:gd name="T4" fmla="*/ 0 w 1227"/>
                  <a:gd name="T5" fmla="*/ 1 h 417"/>
                  <a:gd name="T6" fmla="*/ 0 w 1227"/>
                  <a:gd name="T7" fmla="*/ 0 h 417"/>
                  <a:gd name="T8" fmla="*/ 2 w 1227"/>
                  <a:gd name="T9" fmla="*/ 1 h 417"/>
                  <a:gd name="T10" fmla="*/ 0 60000 65536"/>
                  <a:gd name="T11" fmla="*/ 0 60000 65536"/>
                  <a:gd name="T12" fmla="*/ 0 60000 65536"/>
                  <a:gd name="T13" fmla="*/ 0 60000 65536"/>
                  <a:gd name="T14" fmla="*/ 0 60000 65536"/>
                  <a:gd name="T15" fmla="*/ 0 w 1227"/>
                  <a:gd name="T16" fmla="*/ 0 h 417"/>
                  <a:gd name="T17" fmla="*/ 1227 w 1227"/>
                  <a:gd name="T18" fmla="*/ 417 h 417"/>
                </a:gdLst>
                <a:ahLst/>
                <a:cxnLst>
                  <a:cxn ang="T10">
                    <a:pos x="T0" y="T1"/>
                  </a:cxn>
                  <a:cxn ang="T11">
                    <a:pos x="T2" y="T3"/>
                  </a:cxn>
                  <a:cxn ang="T12">
                    <a:pos x="T4" y="T5"/>
                  </a:cxn>
                  <a:cxn ang="T13">
                    <a:pos x="T6" y="T7"/>
                  </a:cxn>
                  <a:cxn ang="T14">
                    <a:pos x="T8" y="T9"/>
                  </a:cxn>
                </a:cxnLst>
                <a:rect l="T15" t="T16" r="T17" b="T18"/>
                <a:pathLst>
                  <a:path w="1227" h="417">
                    <a:moveTo>
                      <a:pt x="1227" y="414"/>
                    </a:moveTo>
                    <a:lnTo>
                      <a:pt x="1227" y="417"/>
                    </a:lnTo>
                    <a:lnTo>
                      <a:pt x="2" y="3"/>
                    </a:lnTo>
                    <a:lnTo>
                      <a:pt x="0" y="0"/>
                    </a:lnTo>
                    <a:lnTo>
                      <a:pt x="1227" y="414"/>
                    </a:lnTo>
                    <a:close/>
                  </a:path>
                </a:pathLst>
              </a:custGeom>
              <a:solidFill>
                <a:srgbClr val="DE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78" name="Freeform 2695"/>
              <p:cNvSpPr>
                <a:spLocks/>
              </p:cNvSpPr>
              <p:nvPr/>
            </p:nvSpPr>
            <p:spPr bwMode="auto">
              <a:xfrm>
                <a:off x="1162" y="1729"/>
                <a:ext cx="613" cy="207"/>
              </a:xfrm>
              <a:custGeom>
                <a:avLst/>
                <a:gdLst>
                  <a:gd name="T0" fmla="*/ 3 w 1225"/>
                  <a:gd name="T1" fmla="*/ 0 h 416"/>
                  <a:gd name="T2" fmla="*/ 3 w 1225"/>
                  <a:gd name="T3" fmla="*/ 0 h 416"/>
                  <a:gd name="T4" fmla="*/ 0 w 1225"/>
                  <a:gd name="T5" fmla="*/ 0 h 416"/>
                  <a:gd name="T6" fmla="*/ 0 w 1225"/>
                  <a:gd name="T7" fmla="*/ 0 h 416"/>
                  <a:gd name="T8" fmla="*/ 3 w 1225"/>
                  <a:gd name="T9" fmla="*/ 0 h 416"/>
                  <a:gd name="T10" fmla="*/ 0 60000 65536"/>
                  <a:gd name="T11" fmla="*/ 0 60000 65536"/>
                  <a:gd name="T12" fmla="*/ 0 60000 65536"/>
                  <a:gd name="T13" fmla="*/ 0 60000 65536"/>
                  <a:gd name="T14" fmla="*/ 0 60000 65536"/>
                  <a:gd name="T15" fmla="*/ 0 w 1225"/>
                  <a:gd name="T16" fmla="*/ 0 h 416"/>
                  <a:gd name="T17" fmla="*/ 1225 w 1225"/>
                  <a:gd name="T18" fmla="*/ 416 h 416"/>
                </a:gdLst>
                <a:ahLst/>
                <a:cxnLst>
                  <a:cxn ang="T10">
                    <a:pos x="T0" y="T1"/>
                  </a:cxn>
                  <a:cxn ang="T11">
                    <a:pos x="T2" y="T3"/>
                  </a:cxn>
                  <a:cxn ang="T12">
                    <a:pos x="T4" y="T5"/>
                  </a:cxn>
                  <a:cxn ang="T13">
                    <a:pos x="T6" y="T7"/>
                  </a:cxn>
                  <a:cxn ang="T14">
                    <a:pos x="T8" y="T9"/>
                  </a:cxn>
                </a:cxnLst>
                <a:rect l="T15" t="T16" r="T17" b="T18"/>
                <a:pathLst>
                  <a:path w="1225" h="416">
                    <a:moveTo>
                      <a:pt x="1225" y="414"/>
                    </a:moveTo>
                    <a:lnTo>
                      <a:pt x="1225" y="416"/>
                    </a:lnTo>
                    <a:lnTo>
                      <a:pt x="0" y="2"/>
                    </a:lnTo>
                    <a:lnTo>
                      <a:pt x="0" y="0"/>
                    </a:lnTo>
                    <a:lnTo>
                      <a:pt x="1225" y="414"/>
                    </a:lnTo>
                    <a:close/>
                  </a:path>
                </a:pathLst>
              </a:custGeom>
              <a:solidFill>
                <a:srgbClr val="DC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79" name="Freeform 2696"/>
              <p:cNvSpPr>
                <a:spLocks/>
              </p:cNvSpPr>
              <p:nvPr/>
            </p:nvSpPr>
            <p:spPr bwMode="auto">
              <a:xfrm>
                <a:off x="1162" y="1729"/>
                <a:ext cx="614" cy="213"/>
              </a:xfrm>
              <a:custGeom>
                <a:avLst/>
                <a:gdLst>
                  <a:gd name="T0" fmla="*/ 3 w 1228"/>
                  <a:gd name="T1" fmla="*/ 1 h 425"/>
                  <a:gd name="T2" fmla="*/ 3 w 1228"/>
                  <a:gd name="T3" fmla="*/ 1 h 425"/>
                  <a:gd name="T4" fmla="*/ 1 w 1228"/>
                  <a:gd name="T5" fmla="*/ 1 h 425"/>
                  <a:gd name="T6" fmla="*/ 0 w 1228"/>
                  <a:gd name="T7" fmla="*/ 0 h 425"/>
                  <a:gd name="T8" fmla="*/ 3 w 1228"/>
                  <a:gd name="T9" fmla="*/ 1 h 425"/>
                  <a:gd name="T10" fmla="*/ 0 60000 65536"/>
                  <a:gd name="T11" fmla="*/ 0 60000 65536"/>
                  <a:gd name="T12" fmla="*/ 0 60000 65536"/>
                  <a:gd name="T13" fmla="*/ 0 60000 65536"/>
                  <a:gd name="T14" fmla="*/ 0 60000 65536"/>
                  <a:gd name="T15" fmla="*/ 0 w 1228"/>
                  <a:gd name="T16" fmla="*/ 0 h 425"/>
                  <a:gd name="T17" fmla="*/ 1228 w 1228"/>
                  <a:gd name="T18" fmla="*/ 425 h 425"/>
                </a:gdLst>
                <a:ahLst/>
                <a:cxnLst>
                  <a:cxn ang="T10">
                    <a:pos x="T0" y="T1"/>
                  </a:cxn>
                  <a:cxn ang="T11">
                    <a:pos x="T2" y="T3"/>
                  </a:cxn>
                  <a:cxn ang="T12">
                    <a:pos x="T4" y="T5"/>
                  </a:cxn>
                  <a:cxn ang="T13">
                    <a:pos x="T6" y="T7"/>
                  </a:cxn>
                  <a:cxn ang="T14">
                    <a:pos x="T8" y="T9"/>
                  </a:cxn>
                </a:cxnLst>
                <a:rect l="T15" t="T16" r="T17" b="T18"/>
                <a:pathLst>
                  <a:path w="1228" h="425">
                    <a:moveTo>
                      <a:pt x="1225" y="414"/>
                    </a:moveTo>
                    <a:lnTo>
                      <a:pt x="1228" y="425"/>
                    </a:lnTo>
                    <a:lnTo>
                      <a:pt x="3" y="10"/>
                    </a:lnTo>
                    <a:lnTo>
                      <a:pt x="0" y="0"/>
                    </a:lnTo>
                    <a:lnTo>
                      <a:pt x="1225" y="414"/>
                    </a:lnTo>
                    <a:close/>
                  </a:path>
                </a:pathLst>
              </a:custGeom>
              <a:solidFill>
                <a:srgbClr val="DB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80" name="Freeform 2697"/>
              <p:cNvSpPr>
                <a:spLocks/>
              </p:cNvSpPr>
              <p:nvPr/>
            </p:nvSpPr>
            <p:spPr bwMode="auto">
              <a:xfrm>
                <a:off x="1162" y="1729"/>
                <a:ext cx="614" cy="210"/>
              </a:xfrm>
              <a:custGeom>
                <a:avLst/>
                <a:gdLst>
                  <a:gd name="T0" fmla="*/ 3 w 1226"/>
                  <a:gd name="T1" fmla="*/ 1 h 419"/>
                  <a:gd name="T2" fmla="*/ 3 w 1226"/>
                  <a:gd name="T3" fmla="*/ 1 h 419"/>
                  <a:gd name="T4" fmla="*/ 0 w 1226"/>
                  <a:gd name="T5" fmla="*/ 1 h 419"/>
                  <a:gd name="T6" fmla="*/ 0 w 1226"/>
                  <a:gd name="T7" fmla="*/ 0 h 419"/>
                  <a:gd name="T8" fmla="*/ 3 w 1226"/>
                  <a:gd name="T9" fmla="*/ 1 h 419"/>
                  <a:gd name="T10" fmla="*/ 0 60000 65536"/>
                  <a:gd name="T11" fmla="*/ 0 60000 65536"/>
                  <a:gd name="T12" fmla="*/ 0 60000 65536"/>
                  <a:gd name="T13" fmla="*/ 0 60000 65536"/>
                  <a:gd name="T14" fmla="*/ 0 60000 65536"/>
                  <a:gd name="T15" fmla="*/ 0 w 1226"/>
                  <a:gd name="T16" fmla="*/ 0 h 419"/>
                  <a:gd name="T17" fmla="*/ 1226 w 1226"/>
                  <a:gd name="T18" fmla="*/ 419 h 419"/>
                </a:gdLst>
                <a:ahLst/>
                <a:cxnLst>
                  <a:cxn ang="T10">
                    <a:pos x="T0" y="T1"/>
                  </a:cxn>
                  <a:cxn ang="T11">
                    <a:pos x="T2" y="T3"/>
                  </a:cxn>
                  <a:cxn ang="T12">
                    <a:pos x="T4" y="T5"/>
                  </a:cxn>
                  <a:cxn ang="T13">
                    <a:pos x="T6" y="T7"/>
                  </a:cxn>
                  <a:cxn ang="T14">
                    <a:pos x="T8" y="T9"/>
                  </a:cxn>
                </a:cxnLst>
                <a:rect l="T15" t="T16" r="T17" b="T18"/>
                <a:pathLst>
                  <a:path w="1226" h="419">
                    <a:moveTo>
                      <a:pt x="1225" y="414"/>
                    </a:moveTo>
                    <a:lnTo>
                      <a:pt x="1226" y="419"/>
                    </a:lnTo>
                    <a:lnTo>
                      <a:pt x="0" y="3"/>
                    </a:lnTo>
                    <a:lnTo>
                      <a:pt x="0" y="0"/>
                    </a:lnTo>
                    <a:lnTo>
                      <a:pt x="1225" y="414"/>
                    </a:lnTo>
                    <a:close/>
                  </a:path>
                </a:pathLst>
              </a:custGeom>
              <a:solidFill>
                <a:srgbClr val="DB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81" name="Freeform 2698"/>
              <p:cNvSpPr>
                <a:spLocks/>
              </p:cNvSpPr>
              <p:nvPr/>
            </p:nvSpPr>
            <p:spPr bwMode="auto">
              <a:xfrm>
                <a:off x="1162" y="1731"/>
                <a:ext cx="614" cy="210"/>
              </a:xfrm>
              <a:custGeom>
                <a:avLst/>
                <a:gdLst>
                  <a:gd name="T0" fmla="*/ 3 w 1226"/>
                  <a:gd name="T1" fmla="*/ 1 h 419"/>
                  <a:gd name="T2" fmla="*/ 3 w 1226"/>
                  <a:gd name="T3" fmla="*/ 1 h 419"/>
                  <a:gd name="T4" fmla="*/ 1 w 1226"/>
                  <a:gd name="T5" fmla="*/ 1 h 419"/>
                  <a:gd name="T6" fmla="*/ 0 w 1226"/>
                  <a:gd name="T7" fmla="*/ 0 h 419"/>
                  <a:gd name="T8" fmla="*/ 3 w 1226"/>
                  <a:gd name="T9" fmla="*/ 1 h 419"/>
                  <a:gd name="T10" fmla="*/ 0 60000 65536"/>
                  <a:gd name="T11" fmla="*/ 0 60000 65536"/>
                  <a:gd name="T12" fmla="*/ 0 60000 65536"/>
                  <a:gd name="T13" fmla="*/ 0 60000 65536"/>
                  <a:gd name="T14" fmla="*/ 0 60000 65536"/>
                  <a:gd name="T15" fmla="*/ 0 w 1226"/>
                  <a:gd name="T16" fmla="*/ 0 h 419"/>
                  <a:gd name="T17" fmla="*/ 1226 w 1226"/>
                  <a:gd name="T18" fmla="*/ 419 h 419"/>
                </a:gdLst>
                <a:ahLst/>
                <a:cxnLst>
                  <a:cxn ang="T10">
                    <a:pos x="T0" y="T1"/>
                  </a:cxn>
                  <a:cxn ang="T11">
                    <a:pos x="T2" y="T3"/>
                  </a:cxn>
                  <a:cxn ang="T12">
                    <a:pos x="T4" y="T5"/>
                  </a:cxn>
                  <a:cxn ang="T13">
                    <a:pos x="T6" y="T7"/>
                  </a:cxn>
                  <a:cxn ang="T14">
                    <a:pos x="T8" y="T9"/>
                  </a:cxn>
                </a:cxnLst>
                <a:rect l="T15" t="T16" r="T17" b="T18"/>
                <a:pathLst>
                  <a:path w="1226" h="419">
                    <a:moveTo>
                      <a:pt x="1226" y="416"/>
                    </a:moveTo>
                    <a:lnTo>
                      <a:pt x="1226" y="419"/>
                    </a:lnTo>
                    <a:lnTo>
                      <a:pt x="2" y="4"/>
                    </a:lnTo>
                    <a:lnTo>
                      <a:pt x="0" y="0"/>
                    </a:lnTo>
                    <a:lnTo>
                      <a:pt x="1226" y="416"/>
                    </a:lnTo>
                    <a:close/>
                  </a:path>
                </a:pathLst>
              </a:custGeom>
              <a:solidFill>
                <a:srgbClr val="D8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82" name="Freeform 2699"/>
              <p:cNvSpPr>
                <a:spLocks/>
              </p:cNvSpPr>
              <p:nvPr/>
            </p:nvSpPr>
            <p:spPr bwMode="auto">
              <a:xfrm>
                <a:off x="1163" y="1733"/>
                <a:ext cx="613" cy="209"/>
              </a:xfrm>
              <a:custGeom>
                <a:avLst/>
                <a:gdLst>
                  <a:gd name="T0" fmla="*/ 3 w 1226"/>
                  <a:gd name="T1" fmla="*/ 1 h 418"/>
                  <a:gd name="T2" fmla="*/ 3 w 1226"/>
                  <a:gd name="T3" fmla="*/ 1 h 418"/>
                  <a:gd name="T4" fmla="*/ 1 w 1226"/>
                  <a:gd name="T5" fmla="*/ 1 h 418"/>
                  <a:gd name="T6" fmla="*/ 0 w 1226"/>
                  <a:gd name="T7" fmla="*/ 0 h 418"/>
                  <a:gd name="T8" fmla="*/ 3 w 1226"/>
                  <a:gd name="T9" fmla="*/ 1 h 418"/>
                  <a:gd name="T10" fmla="*/ 0 60000 65536"/>
                  <a:gd name="T11" fmla="*/ 0 60000 65536"/>
                  <a:gd name="T12" fmla="*/ 0 60000 65536"/>
                  <a:gd name="T13" fmla="*/ 0 60000 65536"/>
                  <a:gd name="T14" fmla="*/ 0 60000 65536"/>
                  <a:gd name="T15" fmla="*/ 0 w 1226"/>
                  <a:gd name="T16" fmla="*/ 0 h 418"/>
                  <a:gd name="T17" fmla="*/ 1226 w 1226"/>
                  <a:gd name="T18" fmla="*/ 418 h 418"/>
                </a:gdLst>
                <a:ahLst/>
                <a:cxnLst>
                  <a:cxn ang="T10">
                    <a:pos x="T0" y="T1"/>
                  </a:cxn>
                  <a:cxn ang="T11">
                    <a:pos x="T2" y="T3"/>
                  </a:cxn>
                  <a:cxn ang="T12">
                    <a:pos x="T4" y="T5"/>
                  </a:cxn>
                  <a:cxn ang="T13">
                    <a:pos x="T6" y="T7"/>
                  </a:cxn>
                  <a:cxn ang="T14">
                    <a:pos x="T8" y="T9"/>
                  </a:cxn>
                </a:cxnLst>
                <a:rect l="T15" t="T16" r="T17" b="T18"/>
                <a:pathLst>
                  <a:path w="1226" h="418">
                    <a:moveTo>
                      <a:pt x="1224" y="415"/>
                    </a:moveTo>
                    <a:lnTo>
                      <a:pt x="1226" y="418"/>
                    </a:lnTo>
                    <a:lnTo>
                      <a:pt x="1" y="3"/>
                    </a:lnTo>
                    <a:lnTo>
                      <a:pt x="0" y="0"/>
                    </a:lnTo>
                    <a:lnTo>
                      <a:pt x="1224" y="415"/>
                    </a:lnTo>
                    <a:close/>
                  </a:path>
                </a:pathLst>
              </a:custGeom>
              <a:solidFill>
                <a:srgbClr val="D6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83" name="Freeform 2700"/>
              <p:cNvSpPr>
                <a:spLocks/>
              </p:cNvSpPr>
              <p:nvPr/>
            </p:nvSpPr>
            <p:spPr bwMode="auto">
              <a:xfrm>
                <a:off x="1164" y="1734"/>
                <a:ext cx="614" cy="213"/>
              </a:xfrm>
              <a:custGeom>
                <a:avLst/>
                <a:gdLst>
                  <a:gd name="T0" fmla="*/ 3 w 1228"/>
                  <a:gd name="T1" fmla="*/ 1 h 425"/>
                  <a:gd name="T2" fmla="*/ 3 w 1228"/>
                  <a:gd name="T3" fmla="*/ 1 h 425"/>
                  <a:gd name="T4" fmla="*/ 1 w 1228"/>
                  <a:gd name="T5" fmla="*/ 1 h 425"/>
                  <a:gd name="T6" fmla="*/ 0 w 1228"/>
                  <a:gd name="T7" fmla="*/ 0 h 425"/>
                  <a:gd name="T8" fmla="*/ 3 w 1228"/>
                  <a:gd name="T9" fmla="*/ 1 h 425"/>
                  <a:gd name="T10" fmla="*/ 0 60000 65536"/>
                  <a:gd name="T11" fmla="*/ 0 60000 65536"/>
                  <a:gd name="T12" fmla="*/ 0 60000 65536"/>
                  <a:gd name="T13" fmla="*/ 0 60000 65536"/>
                  <a:gd name="T14" fmla="*/ 0 60000 65536"/>
                  <a:gd name="T15" fmla="*/ 0 w 1228"/>
                  <a:gd name="T16" fmla="*/ 0 h 425"/>
                  <a:gd name="T17" fmla="*/ 1228 w 1228"/>
                  <a:gd name="T18" fmla="*/ 425 h 425"/>
                </a:gdLst>
                <a:ahLst/>
                <a:cxnLst>
                  <a:cxn ang="T10">
                    <a:pos x="T0" y="T1"/>
                  </a:cxn>
                  <a:cxn ang="T11">
                    <a:pos x="T2" y="T3"/>
                  </a:cxn>
                  <a:cxn ang="T12">
                    <a:pos x="T4" y="T5"/>
                  </a:cxn>
                  <a:cxn ang="T13">
                    <a:pos x="T6" y="T7"/>
                  </a:cxn>
                  <a:cxn ang="T14">
                    <a:pos x="T8" y="T9"/>
                  </a:cxn>
                </a:cxnLst>
                <a:rect l="T15" t="T16" r="T17" b="T18"/>
                <a:pathLst>
                  <a:path w="1228" h="425">
                    <a:moveTo>
                      <a:pt x="1225" y="415"/>
                    </a:moveTo>
                    <a:lnTo>
                      <a:pt x="1228" y="425"/>
                    </a:lnTo>
                    <a:lnTo>
                      <a:pt x="4" y="8"/>
                    </a:lnTo>
                    <a:lnTo>
                      <a:pt x="0" y="0"/>
                    </a:lnTo>
                    <a:lnTo>
                      <a:pt x="1225" y="415"/>
                    </a:lnTo>
                    <a:close/>
                  </a:path>
                </a:pathLst>
              </a:custGeom>
              <a:solidFill>
                <a:srgbClr val="D4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84" name="Freeform 2701"/>
              <p:cNvSpPr>
                <a:spLocks/>
              </p:cNvSpPr>
              <p:nvPr/>
            </p:nvSpPr>
            <p:spPr bwMode="auto">
              <a:xfrm>
                <a:off x="1164" y="1734"/>
                <a:ext cx="613" cy="210"/>
              </a:xfrm>
              <a:custGeom>
                <a:avLst/>
                <a:gdLst>
                  <a:gd name="T0" fmla="*/ 2 w 1227"/>
                  <a:gd name="T1" fmla="*/ 1 h 419"/>
                  <a:gd name="T2" fmla="*/ 2 w 1227"/>
                  <a:gd name="T3" fmla="*/ 1 h 419"/>
                  <a:gd name="T4" fmla="*/ 0 w 1227"/>
                  <a:gd name="T5" fmla="*/ 1 h 419"/>
                  <a:gd name="T6" fmla="*/ 0 w 1227"/>
                  <a:gd name="T7" fmla="*/ 0 h 419"/>
                  <a:gd name="T8" fmla="*/ 2 w 1227"/>
                  <a:gd name="T9" fmla="*/ 1 h 419"/>
                  <a:gd name="T10" fmla="*/ 0 60000 65536"/>
                  <a:gd name="T11" fmla="*/ 0 60000 65536"/>
                  <a:gd name="T12" fmla="*/ 0 60000 65536"/>
                  <a:gd name="T13" fmla="*/ 0 60000 65536"/>
                  <a:gd name="T14" fmla="*/ 0 60000 65536"/>
                  <a:gd name="T15" fmla="*/ 0 w 1227"/>
                  <a:gd name="T16" fmla="*/ 0 h 419"/>
                  <a:gd name="T17" fmla="*/ 1227 w 1227"/>
                  <a:gd name="T18" fmla="*/ 419 h 419"/>
                </a:gdLst>
                <a:ahLst/>
                <a:cxnLst>
                  <a:cxn ang="T10">
                    <a:pos x="T0" y="T1"/>
                  </a:cxn>
                  <a:cxn ang="T11">
                    <a:pos x="T2" y="T3"/>
                  </a:cxn>
                  <a:cxn ang="T12">
                    <a:pos x="T4" y="T5"/>
                  </a:cxn>
                  <a:cxn ang="T13">
                    <a:pos x="T6" y="T7"/>
                  </a:cxn>
                  <a:cxn ang="T14">
                    <a:pos x="T8" y="T9"/>
                  </a:cxn>
                </a:cxnLst>
                <a:rect l="T15" t="T16" r="T17" b="T18"/>
                <a:pathLst>
                  <a:path w="1227" h="419">
                    <a:moveTo>
                      <a:pt x="1225" y="415"/>
                    </a:moveTo>
                    <a:lnTo>
                      <a:pt x="1227" y="419"/>
                    </a:lnTo>
                    <a:lnTo>
                      <a:pt x="0" y="3"/>
                    </a:lnTo>
                    <a:lnTo>
                      <a:pt x="0" y="0"/>
                    </a:lnTo>
                    <a:lnTo>
                      <a:pt x="1225" y="415"/>
                    </a:lnTo>
                    <a:close/>
                  </a:path>
                </a:pathLst>
              </a:custGeom>
              <a:solidFill>
                <a:srgbClr val="D4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85" name="Freeform 2702"/>
              <p:cNvSpPr>
                <a:spLocks/>
              </p:cNvSpPr>
              <p:nvPr/>
            </p:nvSpPr>
            <p:spPr bwMode="auto">
              <a:xfrm>
                <a:off x="1164" y="1736"/>
                <a:ext cx="613" cy="209"/>
              </a:xfrm>
              <a:custGeom>
                <a:avLst/>
                <a:gdLst>
                  <a:gd name="T0" fmla="*/ 2 w 1227"/>
                  <a:gd name="T1" fmla="*/ 0 h 419"/>
                  <a:gd name="T2" fmla="*/ 2 w 1227"/>
                  <a:gd name="T3" fmla="*/ 0 h 419"/>
                  <a:gd name="T4" fmla="*/ 0 w 1227"/>
                  <a:gd name="T5" fmla="*/ 0 h 419"/>
                  <a:gd name="T6" fmla="*/ 0 w 1227"/>
                  <a:gd name="T7" fmla="*/ 0 h 419"/>
                  <a:gd name="T8" fmla="*/ 2 w 1227"/>
                  <a:gd name="T9" fmla="*/ 0 h 419"/>
                  <a:gd name="T10" fmla="*/ 0 60000 65536"/>
                  <a:gd name="T11" fmla="*/ 0 60000 65536"/>
                  <a:gd name="T12" fmla="*/ 0 60000 65536"/>
                  <a:gd name="T13" fmla="*/ 0 60000 65536"/>
                  <a:gd name="T14" fmla="*/ 0 60000 65536"/>
                  <a:gd name="T15" fmla="*/ 0 w 1227"/>
                  <a:gd name="T16" fmla="*/ 0 h 419"/>
                  <a:gd name="T17" fmla="*/ 1227 w 1227"/>
                  <a:gd name="T18" fmla="*/ 419 h 419"/>
                </a:gdLst>
                <a:ahLst/>
                <a:cxnLst>
                  <a:cxn ang="T10">
                    <a:pos x="T0" y="T1"/>
                  </a:cxn>
                  <a:cxn ang="T11">
                    <a:pos x="T2" y="T3"/>
                  </a:cxn>
                  <a:cxn ang="T12">
                    <a:pos x="T4" y="T5"/>
                  </a:cxn>
                  <a:cxn ang="T13">
                    <a:pos x="T6" y="T7"/>
                  </a:cxn>
                  <a:cxn ang="T14">
                    <a:pos x="T8" y="T9"/>
                  </a:cxn>
                </a:cxnLst>
                <a:rect l="T15" t="T16" r="T17" b="T18"/>
                <a:pathLst>
                  <a:path w="1227" h="419">
                    <a:moveTo>
                      <a:pt x="1227" y="416"/>
                    </a:moveTo>
                    <a:lnTo>
                      <a:pt x="1227" y="419"/>
                    </a:lnTo>
                    <a:lnTo>
                      <a:pt x="2" y="4"/>
                    </a:lnTo>
                    <a:lnTo>
                      <a:pt x="0" y="0"/>
                    </a:lnTo>
                    <a:lnTo>
                      <a:pt x="1227" y="416"/>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86" name="Freeform 2703"/>
              <p:cNvSpPr>
                <a:spLocks/>
              </p:cNvSpPr>
              <p:nvPr/>
            </p:nvSpPr>
            <p:spPr bwMode="auto">
              <a:xfrm>
                <a:off x="1165" y="1738"/>
                <a:ext cx="613" cy="209"/>
              </a:xfrm>
              <a:custGeom>
                <a:avLst/>
                <a:gdLst>
                  <a:gd name="T0" fmla="*/ 3 w 1226"/>
                  <a:gd name="T1" fmla="*/ 1 h 418"/>
                  <a:gd name="T2" fmla="*/ 3 w 1226"/>
                  <a:gd name="T3" fmla="*/ 1 h 418"/>
                  <a:gd name="T4" fmla="*/ 1 w 1226"/>
                  <a:gd name="T5" fmla="*/ 1 h 418"/>
                  <a:gd name="T6" fmla="*/ 0 w 1226"/>
                  <a:gd name="T7" fmla="*/ 0 h 418"/>
                  <a:gd name="T8" fmla="*/ 3 w 1226"/>
                  <a:gd name="T9" fmla="*/ 1 h 418"/>
                  <a:gd name="T10" fmla="*/ 0 60000 65536"/>
                  <a:gd name="T11" fmla="*/ 0 60000 65536"/>
                  <a:gd name="T12" fmla="*/ 0 60000 65536"/>
                  <a:gd name="T13" fmla="*/ 0 60000 65536"/>
                  <a:gd name="T14" fmla="*/ 0 60000 65536"/>
                  <a:gd name="T15" fmla="*/ 0 w 1226"/>
                  <a:gd name="T16" fmla="*/ 0 h 418"/>
                  <a:gd name="T17" fmla="*/ 1226 w 1226"/>
                  <a:gd name="T18" fmla="*/ 418 h 418"/>
                </a:gdLst>
                <a:ahLst/>
                <a:cxnLst>
                  <a:cxn ang="T10">
                    <a:pos x="T0" y="T1"/>
                  </a:cxn>
                  <a:cxn ang="T11">
                    <a:pos x="T2" y="T3"/>
                  </a:cxn>
                  <a:cxn ang="T12">
                    <a:pos x="T4" y="T5"/>
                  </a:cxn>
                  <a:cxn ang="T13">
                    <a:pos x="T6" y="T7"/>
                  </a:cxn>
                  <a:cxn ang="T14">
                    <a:pos x="T8" y="T9"/>
                  </a:cxn>
                </a:cxnLst>
                <a:rect l="T15" t="T16" r="T17" b="T18"/>
                <a:pathLst>
                  <a:path w="1226" h="418">
                    <a:moveTo>
                      <a:pt x="1225" y="415"/>
                    </a:moveTo>
                    <a:lnTo>
                      <a:pt x="1226" y="418"/>
                    </a:lnTo>
                    <a:lnTo>
                      <a:pt x="2" y="1"/>
                    </a:lnTo>
                    <a:lnTo>
                      <a:pt x="0" y="0"/>
                    </a:lnTo>
                    <a:lnTo>
                      <a:pt x="1225" y="415"/>
                    </a:lnTo>
                    <a:close/>
                  </a:path>
                </a:pathLst>
              </a:custGeom>
              <a:solidFill>
                <a:srgbClr val="CE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87" name="Freeform 2704"/>
              <p:cNvSpPr>
                <a:spLocks/>
              </p:cNvSpPr>
              <p:nvPr/>
            </p:nvSpPr>
            <p:spPr bwMode="auto">
              <a:xfrm>
                <a:off x="1166" y="1739"/>
                <a:ext cx="615" cy="212"/>
              </a:xfrm>
              <a:custGeom>
                <a:avLst/>
                <a:gdLst>
                  <a:gd name="T0" fmla="*/ 3 w 1229"/>
                  <a:gd name="T1" fmla="*/ 0 h 426"/>
                  <a:gd name="T2" fmla="*/ 3 w 1229"/>
                  <a:gd name="T3" fmla="*/ 0 h 426"/>
                  <a:gd name="T4" fmla="*/ 1 w 1229"/>
                  <a:gd name="T5" fmla="*/ 0 h 426"/>
                  <a:gd name="T6" fmla="*/ 0 w 1229"/>
                  <a:gd name="T7" fmla="*/ 0 h 426"/>
                  <a:gd name="T8" fmla="*/ 3 w 1229"/>
                  <a:gd name="T9" fmla="*/ 0 h 426"/>
                  <a:gd name="T10" fmla="*/ 0 60000 65536"/>
                  <a:gd name="T11" fmla="*/ 0 60000 65536"/>
                  <a:gd name="T12" fmla="*/ 0 60000 65536"/>
                  <a:gd name="T13" fmla="*/ 0 60000 65536"/>
                  <a:gd name="T14" fmla="*/ 0 60000 65536"/>
                  <a:gd name="T15" fmla="*/ 0 w 1229"/>
                  <a:gd name="T16" fmla="*/ 0 h 426"/>
                  <a:gd name="T17" fmla="*/ 1229 w 1229"/>
                  <a:gd name="T18" fmla="*/ 426 h 426"/>
                </a:gdLst>
                <a:ahLst/>
                <a:cxnLst>
                  <a:cxn ang="T10">
                    <a:pos x="T0" y="T1"/>
                  </a:cxn>
                  <a:cxn ang="T11">
                    <a:pos x="T2" y="T3"/>
                  </a:cxn>
                  <a:cxn ang="T12">
                    <a:pos x="T4" y="T5"/>
                  </a:cxn>
                  <a:cxn ang="T13">
                    <a:pos x="T6" y="T7"/>
                  </a:cxn>
                  <a:cxn ang="T14">
                    <a:pos x="T8" y="T9"/>
                  </a:cxn>
                </a:cxnLst>
                <a:rect l="T15" t="T16" r="T17" b="T18"/>
                <a:pathLst>
                  <a:path w="1229" h="426">
                    <a:moveTo>
                      <a:pt x="1224" y="417"/>
                    </a:moveTo>
                    <a:lnTo>
                      <a:pt x="1229" y="426"/>
                    </a:lnTo>
                    <a:lnTo>
                      <a:pt x="5" y="9"/>
                    </a:lnTo>
                    <a:lnTo>
                      <a:pt x="0" y="0"/>
                    </a:lnTo>
                    <a:lnTo>
                      <a:pt x="1224" y="417"/>
                    </a:ln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88" name="Freeform 2705"/>
              <p:cNvSpPr>
                <a:spLocks/>
              </p:cNvSpPr>
              <p:nvPr/>
            </p:nvSpPr>
            <p:spPr bwMode="auto">
              <a:xfrm>
                <a:off x="1166" y="1739"/>
                <a:ext cx="613" cy="210"/>
              </a:xfrm>
              <a:custGeom>
                <a:avLst/>
                <a:gdLst>
                  <a:gd name="T0" fmla="*/ 3 w 1226"/>
                  <a:gd name="T1" fmla="*/ 0 h 421"/>
                  <a:gd name="T2" fmla="*/ 3 w 1226"/>
                  <a:gd name="T3" fmla="*/ 0 h 421"/>
                  <a:gd name="T4" fmla="*/ 1 w 1226"/>
                  <a:gd name="T5" fmla="*/ 0 h 421"/>
                  <a:gd name="T6" fmla="*/ 0 w 1226"/>
                  <a:gd name="T7" fmla="*/ 0 h 421"/>
                  <a:gd name="T8" fmla="*/ 3 w 1226"/>
                  <a:gd name="T9" fmla="*/ 0 h 421"/>
                  <a:gd name="T10" fmla="*/ 0 60000 65536"/>
                  <a:gd name="T11" fmla="*/ 0 60000 65536"/>
                  <a:gd name="T12" fmla="*/ 0 60000 65536"/>
                  <a:gd name="T13" fmla="*/ 0 60000 65536"/>
                  <a:gd name="T14" fmla="*/ 0 60000 65536"/>
                  <a:gd name="T15" fmla="*/ 0 w 1226"/>
                  <a:gd name="T16" fmla="*/ 0 h 421"/>
                  <a:gd name="T17" fmla="*/ 1226 w 1226"/>
                  <a:gd name="T18" fmla="*/ 421 h 421"/>
                </a:gdLst>
                <a:ahLst/>
                <a:cxnLst>
                  <a:cxn ang="T10">
                    <a:pos x="T0" y="T1"/>
                  </a:cxn>
                  <a:cxn ang="T11">
                    <a:pos x="T2" y="T3"/>
                  </a:cxn>
                  <a:cxn ang="T12">
                    <a:pos x="T4" y="T5"/>
                  </a:cxn>
                  <a:cxn ang="T13">
                    <a:pos x="T6" y="T7"/>
                  </a:cxn>
                  <a:cxn ang="T14">
                    <a:pos x="T8" y="T9"/>
                  </a:cxn>
                </a:cxnLst>
                <a:rect l="T15" t="T16" r="T17" b="T18"/>
                <a:pathLst>
                  <a:path w="1226" h="421">
                    <a:moveTo>
                      <a:pt x="1224" y="417"/>
                    </a:moveTo>
                    <a:lnTo>
                      <a:pt x="1226" y="421"/>
                    </a:lnTo>
                    <a:lnTo>
                      <a:pt x="1" y="4"/>
                    </a:lnTo>
                    <a:lnTo>
                      <a:pt x="0" y="0"/>
                    </a:lnTo>
                    <a:lnTo>
                      <a:pt x="1224" y="417"/>
                    </a:ln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89" name="Freeform 2706"/>
              <p:cNvSpPr>
                <a:spLocks/>
              </p:cNvSpPr>
              <p:nvPr/>
            </p:nvSpPr>
            <p:spPr bwMode="auto">
              <a:xfrm>
                <a:off x="1167" y="1740"/>
                <a:ext cx="613" cy="210"/>
              </a:xfrm>
              <a:custGeom>
                <a:avLst/>
                <a:gdLst>
                  <a:gd name="T0" fmla="*/ 2 w 1227"/>
                  <a:gd name="T1" fmla="*/ 1 h 418"/>
                  <a:gd name="T2" fmla="*/ 2 w 1227"/>
                  <a:gd name="T3" fmla="*/ 1 h 418"/>
                  <a:gd name="T4" fmla="*/ 0 w 1227"/>
                  <a:gd name="T5" fmla="*/ 1 h 418"/>
                  <a:gd name="T6" fmla="*/ 0 w 1227"/>
                  <a:gd name="T7" fmla="*/ 0 h 418"/>
                  <a:gd name="T8" fmla="*/ 2 w 1227"/>
                  <a:gd name="T9" fmla="*/ 1 h 418"/>
                  <a:gd name="T10" fmla="*/ 0 60000 65536"/>
                  <a:gd name="T11" fmla="*/ 0 60000 65536"/>
                  <a:gd name="T12" fmla="*/ 0 60000 65536"/>
                  <a:gd name="T13" fmla="*/ 0 60000 65536"/>
                  <a:gd name="T14" fmla="*/ 0 60000 65536"/>
                  <a:gd name="T15" fmla="*/ 0 w 1227"/>
                  <a:gd name="T16" fmla="*/ 0 h 418"/>
                  <a:gd name="T17" fmla="*/ 1227 w 1227"/>
                  <a:gd name="T18" fmla="*/ 418 h 418"/>
                </a:gdLst>
                <a:ahLst/>
                <a:cxnLst>
                  <a:cxn ang="T10">
                    <a:pos x="T0" y="T1"/>
                  </a:cxn>
                  <a:cxn ang="T11">
                    <a:pos x="T2" y="T3"/>
                  </a:cxn>
                  <a:cxn ang="T12">
                    <a:pos x="T4" y="T5"/>
                  </a:cxn>
                  <a:cxn ang="T13">
                    <a:pos x="T6" y="T7"/>
                  </a:cxn>
                  <a:cxn ang="T14">
                    <a:pos x="T8" y="T9"/>
                  </a:cxn>
                </a:cxnLst>
                <a:rect l="T15" t="T16" r="T17" b="T18"/>
                <a:pathLst>
                  <a:path w="1227" h="418">
                    <a:moveTo>
                      <a:pt x="1225" y="417"/>
                    </a:moveTo>
                    <a:lnTo>
                      <a:pt x="1227" y="418"/>
                    </a:lnTo>
                    <a:lnTo>
                      <a:pt x="2" y="3"/>
                    </a:lnTo>
                    <a:lnTo>
                      <a:pt x="0" y="0"/>
                    </a:lnTo>
                    <a:lnTo>
                      <a:pt x="1225" y="417"/>
                    </a:lnTo>
                    <a:close/>
                  </a:path>
                </a:pathLst>
              </a:custGeom>
              <a:solidFill>
                <a:srgbClr val="C9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90" name="Freeform 2707"/>
              <p:cNvSpPr>
                <a:spLocks/>
              </p:cNvSpPr>
              <p:nvPr/>
            </p:nvSpPr>
            <p:spPr bwMode="auto">
              <a:xfrm>
                <a:off x="1167" y="1742"/>
                <a:ext cx="614" cy="209"/>
              </a:xfrm>
              <a:custGeom>
                <a:avLst/>
                <a:gdLst>
                  <a:gd name="T0" fmla="*/ 3 w 1226"/>
                  <a:gd name="T1" fmla="*/ 0 h 419"/>
                  <a:gd name="T2" fmla="*/ 3 w 1226"/>
                  <a:gd name="T3" fmla="*/ 0 h 419"/>
                  <a:gd name="T4" fmla="*/ 1 w 1226"/>
                  <a:gd name="T5" fmla="*/ 0 h 419"/>
                  <a:gd name="T6" fmla="*/ 0 w 1226"/>
                  <a:gd name="T7" fmla="*/ 0 h 419"/>
                  <a:gd name="T8" fmla="*/ 3 w 1226"/>
                  <a:gd name="T9" fmla="*/ 0 h 419"/>
                  <a:gd name="T10" fmla="*/ 0 60000 65536"/>
                  <a:gd name="T11" fmla="*/ 0 60000 65536"/>
                  <a:gd name="T12" fmla="*/ 0 60000 65536"/>
                  <a:gd name="T13" fmla="*/ 0 60000 65536"/>
                  <a:gd name="T14" fmla="*/ 0 60000 65536"/>
                  <a:gd name="T15" fmla="*/ 0 w 1226"/>
                  <a:gd name="T16" fmla="*/ 0 h 419"/>
                  <a:gd name="T17" fmla="*/ 1226 w 1226"/>
                  <a:gd name="T18" fmla="*/ 419 h 419"/>
                </a:gdLst>
                <a:ahLst/>
                <a:cxnLst>
                  <a:cxn ang="T10">
                    <a:pos x="T0" y="T1"/>
                  </a:cxn>
                  <a:cxn ang="T11">
                    <a:pos x="T2" y="T3"/>
                  </a:cxn>
                  <a:cxn ang="T12">
                    <a:pos x="T4" y="T5"/>
                  </a:cxn>
                  <a:cxn ang="T13">
                    <a:pos x="T6" y="T7"/>
                  </a:cxn>
                  <a:cxn ang="T14">
                    <a:pos x="T8" y="T9"/>
                  </a:cxn>
                </a:cxnLst>
                <a:rect l="T15" t="T16" r="T17" b="T18"/>
                <a:pathLst>
                  <a:path w="1226" h="419">
                    <a:moveTo>
                      <a:pt x="1225" y="415"/>
                    </a:moveTo>
                    <a:lnTo>
                      <a:pt x="1226" y="419"/>
                    </a:lnTo>
                    <a:lnTo>
                      <a:pt x="2" y="2"/>
                    </a:lnTo>
                    <a:lnTo>
                      <a:pt x="0" y="0"/>
                    </a:lnTo>
                    <a:lnTo>
                      <a:pt x="1225" y="415"/>
                    </a:lnTo>
                    <a:close/>
                  </a:path>
                </a:pathLst>
              </a:custGeom>
              <a:solidFill>
                <a:srgbClr val="C6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91" name="Freeform 2708"/>
              <p:cNvSpPr>
                <a:spLocks/>
              </p:cNvSpPr>
              <p:nvPr/>
            </p:nvSpPr>
            <p:spPr bwMode="auto">
              <a:xfrm>
                <a:off x="1168" y="1743"/>
                <a:ext cx="615" cy="212"/>
              </a:xfrm>
              <a:custGeom>
                <a:avLst/>
                <a:gdLst>
                  <a:gd name="T0" fmla="*/ 3 w 1229"/>
                  <a:gd name="T1" fmla="*/ 0 h 425"/>
                  <a:gd name="T2" fmla="*/ 3 w 1229"/>
                  <a:gd name="T3" fmla="*/ 0 h 425"/>
                  <a:gd name="T4" fmla="*/ 1 w 1229"/>
                  <a:gd name="T5" fmla="*/ 0 h 425"/>
                  <a:gd name="T6" fmla="*/ 0 w 1229"/>
                  <a:gd name="T7" fmla="*/ 0 h 425"/>
                  <a:gd name="T8" fmla="*/ 3 w 1229"/>
                  <a:gd name="T9" fmla="*/ 0 h 425"/>
                  <a:gd name="T10" fmla="*/ 0 60000 65536"/>
                  <a:gd name="T11" fmla="*/ 0 60000 65536"/>
                  <a:gd name="T12" fmla="*/ 0 60000 65536"/>
                  <a:gd name="T13" fmla="*/ 0 60000 65536"/>
                  <a:gd name="T14" fmla="*/ 0 60000 65536"/>
                  <a:gd name="T15" fmla="*/ 0 w 1229"/>
                  <a:gd name="T16" fmla="*/ 0 h 425"/>
                  <a:gd name="T17" fmla="*/ 1229 w 1229"/>
                  <a:gd name="T18" fmla="*/ 425 h 425"/>
                </a:gdLst>
                <a:ahLst/>
                <a:cxnLst>
                  <a:cxn ang="T10">
                    <a:pos x="T0" y="T1"/>
                  </a:cxn>
                  <a:cxn ang="T11">
                    <a:pos x="T2" y="T3"/>
                  </a:cxn>
                  <a:cxn ang="T12">
                    <a:pos x="T4" y="T5"/>
                  </a:cxn>
                  <a:cxn ang="T13">
                    <a:pos x="T6" y="T7"/>
                  </a:cxn>
                  <a:cxn ang="T14">
                    <a:pos x="T8" y="T9"/>
                  </a:cxn>
                </a:cxnLst>
                <a:rect l="T15" t="T16" r="T17" b="T18"/>
                <a:pathLst>
                  <a:path w="1229" h="425">
                    <a:moveTo>
                      <a:pt x="1224" y="417"/>
                    </a:moveTo>
                    <a:lnTo>
                      <a:pt x="1229" y="425"/>
                    </a:lnTo>
                    <a:lnTo>
                      <a:pt x="5" y="8"/>
                    </a:lnTo>
                    <a:lnTo>
                      <a:pt x="0" y="0"/>
                    </a:lnTo>
                    <a:lnTo>
                      <a:pt x="1224" y="417"/>
                    </a:lnTo>
                    <a:close/>
                  </a:path>
                </a:pathLst>
              </a:custGeom>
              <a:solidFill>
                <a:srgbClr val="C4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92" name="Freeform 2709"/>
              <p:cNvSpPr>
                <a:spLocks/>
              </p:cNvSpPr>
              <p:nvPr/>
            </p:nvSpPr>
            <p:spPr bwMode="auto">
              <a:xfrm>
                <a:off x="1168" y="1743"/>
                <a:ext cx="613" cy="211"/>
              </a:xfrm>
              <a:custGeom>
                <a:avLst/>
                <a:gdLst>
                  <a:gd name="T0" fmla="*/ 3 w 1226"/>
                  <a:gd name="T1" fmla="*/ 1 h 422"/>
                  <a:gd name="T2" fmla="*/ 3 w 1226"/>
                  <a:gd name="T3" fmla="*/ 1 h 422"/>
                  <a:gd name="T4" fmla="*/ 1 w 1226"/>
                  <a:gd name="T5" fmla="*/ 1 h 422"/>
                  <a:gd name="T6" fmla="*/ 0 w 1226"/>
                  <a:gd name="T7" fmla="*/ 0 h 422"/>
                  <a:gd name="T8" fmla="*/ 3 w 1226"/>
                  <a:gd name="T9" fmla="*/ 1 h 422"/>
                  <a:gd name="T10" fmla="*/ 0 60000 65536"/>
                  <a:gd name="T11" fmla="*/ 0 60000 65536"/>
                  <a:gd name="T12" fmla="*/ 0 60000 65536"/>
                  <a:gd name="T13" fmla="*/ 0 60000 65536"/>
                  <a:gd name="T14" fmla="*/ 0 60000 65536"/>
                  <a:gd name="T15" fmla="*/ 0 w 1226"/>
                  <a:gd name="T16" fmla="*/ 0 h 422"/>
                  <a:gd name="T17" fmla="*/ 1226 w 1226"/>
                  <a:gd name="T18" fmla="*/ 422 h 422"/>
                </a:gdLst>
                <a:ahLst/>
                <a:cxnLst>
                  <a:cxn ang="T10">
                    <a:pos x="T0" y="T1"/>
                  </a:cxn>
                  <a:cxn ang="T11">
                    <a:pos x="T2" y="T3"/>
                  </a:cxn>
                  <a:cxn ang="T12">
                    <a:pos x="T4" y="T5"/>
                  </a:cxn>
                  <a:cxn ang="T13">
                    <a:pos x="T6" y="T7"/>
                  </a:cxn>
                  <a:cxn ang="T14">
                    <a:pos x="T8" y="T9"/>
                  </a:cxn>
                </a:cxnLst>
                <a:rect l="T15" t="T16" r="T17" b="T18"/>
                <a:pathLst>
                  <a:path w="1226" h="422">
                    <a:moveTo>
                      <a:pt x="1224" y="417"/>
                    </a:moveTo>
                    <a:lnTo>
                      <a:pt x="1226" y="422"/>
                    </a:lnTo>
                    <a:lnTo>
                      <a:pt x="1" y="5"/>
                    </a:lnTo>
                    <a:lnTo>
                      <a:pt x="0" y="0"/>
                    </a:lnTo>
                    <a:lnTo>
                      <a:pt x="1224" y="417"/>
                    </a:lnTo>
                    <a:close/>
                  </a:path>
                </a:pathLst>
              </a:custGeom>
              <a:solidFill>
                <a:srgbClr val="C4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93" name="Freeform 2710"/>
              <p:cNvSpPr>
                <a:spLocks/>
              </p:cNvSpPr>
              <p:nvPr/>
            </p:nvSpPr>
            <p:spPr bwMode="auto">
              <a:xfrm>
                <a:off x="1169" y="1745"/>
                <a:ext cx="614" cy="210"/>
              </a:xfrm>
              <a:custGeom>
                <a:avLst/>
                <a:gdLst>
                  <a:gd name="T0" fmla="*/ 3 w 1228"/>
                  <a:gd name="T1" fmla="*/ 1 h 420"/>
                  <a:gd name="T2" fmla="*/ 3 w 1228"/>
                  <a:gd name="T3" fmla="*/ 1 h 420"/>
                  <a:gd name="T4" fmla="*/ 1 w 1228"/>
                  <a:gd name="T5" fmla="*/ 1 h 420"/>
                  <a:gd name="T6" fmla="*/ 0 w 1228"/>
                  <a:gd name="T7" fmla="*/ 0 h 420"/>
                  <a:gd name="T8" fmla="*/ 3 w 1228"/>
                  <a:gd name="T9" fmla="*/ 1 h 420"/>
                  <a:gd name="T10" fmla="*/ 0 60000 65536"/>
                  <a:gd name="T11" fmla="*/ 0 60000 65536"/>
                  <a:gd name="T12" fmla="*/ 0 60000 65536"/>
                  <a:gd name="T13" fmla="*/ 0 60000 65536"/>
                  <a:gd name="T14" fmla="*/ 0 60000 65536"/>
                  <a:gd name="T15" fmla="*/ 0 w 1228"/>
                  <a:gd name="T16" fmla="*/ 0 h 420"/>
                  <a:gd name="T17" fmla="*/ 1228 w 1228"/>
                  <a:gd name="T18" fmla="*/ 420 h 420"/>
                </a:gdLst>
                <a:ahLst/>
                <a:cxnLst>
                  <a:cxn ang="T10">
                    <a:pos x="T0" y="T1"/>
                  </a:cxn>
                  <a:cxn ang="T11">
                    <a:pos x="T2" y="T3"/>
                  </a:cxn>
                  <a:cxn ang="T12">
                    <a:pos x="T4" y="T5"/>
                  </a:cxn>
                  <a:cxn ang="T13">
                    <a:pos x="T6" y="T7"/>
                  </a:cxn>
                  <a:cxn ang="T14">
                    <a:pos x="T8" y="T9"/>
                  </a:cxn>
                </a:cxnLst>
                <a:rect l="T15" t="T16" r="T17" b="T18"/>
                <a:pathLst>
                  <a:path w="1228" h="420">
                    <a:moveTo>
                      <a:pt x="1225" y="417"/>
                    </a:moveTo>
                    <a:lnTo>
                      <a:pt x="1228" y="420"/>
                    </a:lnTo>
                    <a:lnTo>
                      <a:pt x="4" y="3"/>
                    </a:lnTo>
                    <a:lnTo>
                      <a:pt x="0" y="0"/>
                    </a:lnTo>
                    <a:lnTo>
                      <a:pt x="1225" y="417"/>
                    </a:lnTo>
                    <a:close/>
                  </a:path>
                </a:pathLst>
              </a:custGeom>
              <a:solidFill>
                <a:srgbClr val="BF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94" name="Freeform 2711"/>
              <p:cNvSpPr>
                <a:spLocks/>
              </p:cNvSpPr>
              <p:nvPr/>
            </p:nvSpPr>
            <p:spPr bwMode="auto">
              <a:xfrm>
                <a:off x="1171" y="1747"/>
                <a:ext cx="615" cy="213"/>
              </a:xfrm>
              <a:custGeom>
                <a:avLst/>
                <a:gdLst>
                  <a:gd name="T0" fmla="*/ 3 w 1229"/>
                  <a:gd name="T1" fmla="*/ 1 h 425"/>
                  <a:gd name="T2" fmla="*/ 3 w 1229"/>
                  <a:gd name="T3" fmla="*/ 1 h 425"/>
                  <a:gd name="T4" fmla="*/ 1 w 1229"/>
                  <a:gd name="T5" fmla="*/ 1 h 425"/>
                  <a:gd name="T6" fmla="*/ 0 w 1229"/>
                  <a:gd name="T7" fmla="*/ 0 h 425"/>
                  <a:gd name="T8" fmla="*/ 3 w 1229"/>
                  <a:gd name="T9" fmla="*/ 1 h 425"/>
                  <a:gd name="T10" fmla="*/ 0 60000 65536"/>
                  <a:gd name="T11" fmla="*/ 0 60000 65536"/>
                  <a:gd name="T12" fmla="*/ 0 60000 65536"/>
                  <a:gd name="T13" fmla="*/ 0 60000 65536"/>
                  <a:gd name="T14" fmla="*/ 0 60000 65536"/>
                  <a:gd name="T15" fmla="*/ 0 w 1229"/>
                  <a:gd name="T16" fmla="*/ 0 h 425"/>
                  <a:gd name="T17" fmla="*/ 1229 w 1229"/>
                  <a:gd name="T18" fmla="*/ 425 h 425"/>
                </a:gdLst>
                <a:ahLst/>
                <a:cxnLst>
                  <a:cxn ang="T10">
                    <a:pos x="T0" y="T1"/>
                  </a:cxn>
                  <a:cxn ang="T11">
                    <a:pos x="T2" y="T3"/>
                  </a:cxn>
                  <a:cxn ang="T12">
                    <a:pos x="T4" y="T5"/>
                  </a:cxn>
                  <a:cxn ang="T13">
                    <a:pos x="T6" y="T7"/>
                  </a:cxn>
                  <a:cxn ang="T14">
                    <a:pos x="T8" y="T9"/>
                  </a:cxn>
                </a:cxnLst>
                <a:rect l="T15" t="T16" r="T17" b="T18"/>
                <a:pathLst>
                  <a:path w="1229" h="425">
                    <a:moveTo>
                      <a:pt x="1224" y="417"/>
                    </a:moveTo>
                    <a:lnTo>
                      <a:pt x="1229" y="425"/>
                    </a:lnTo>
                    <a:lnTo>
                      <a:pt x="5" y="7"/>
                    </a:lnTo>
                    <a:lnTo>
                      <a:pt x="0" y="0"/>
                    </a:lnTo>
                    <a:lnTo>
                      <a:pt x="1224" y="417"/>
                    </a:lnTo>
                    <a:close/>
                  </a:path>
                </a:pathLst>
              </a:custGeom>
              <a:solidFill>
                <a:srgbClr val="BB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95" name="Freeform 2712"/>
              <p:cNvSpPr>
                <a:spLocks/>
              </p:cNvSpPr>
              <p:nvPr/>
            </p:nvSpPr>
            <p:spPr bwMode="auto">
              <a:xfrm>
                <a:off x="1171" y="1747"/>
                <a:ext cx="614" cy="210"/>
              </a:xfrm>
              <a:custGeom>
                <a:avLst/>
                <a:gdLst>
                  <a:gd name="T0" fmla="*/ 3 w 1228"/>
                  <a:gd name="T1" fmla="*/ 1 h 420"/>
                  <a:gd name="T2" fmla="*/ 3 w 1228"/>
                  <a:gd name="T3" fmla="*/ 1 h 420"/>
                  <a:gd name="T4" fmla="*/ 1 w 1228"/>
                  <a:gd name="T5" fmla="*/ 1 h 420"/>
                  <a:gd name="T6" fmla="*/ 0 w 1228"/>
                  <a:gd name="T7" fmla="*/ 0 h 420"/>
                  <a:gd name="T8" fmla="*/ 3 w 1228"/>
                  <a:gd name="T9" fmla="*/ 1 h 420"/>
                  <a:gd name="T10" fmla="*/ 0 60000 65536"/>
                  <a:gd name="T11" fmla="*/ 0 60000 65536"/>
                  <a:gd name="T12" fmla="*/ 0 60000 65536"/>
                  <a:gd name="T13" fmla="*/ 0 60000 65536"/>
                  <a:gd name="T14" fmla="*/ 0 60000 65536"/>
                  <a:gd name="T15" fmla="*/ 0 w 1228"/>
                  <a:gd name="T16" fmla="*/ 0 h 420"/>
                  <a:gd name="T17" fmla="*/ 1228 w 1228"/>
                  <a:gd name="T18" fmla="*/ 420 h 420"/>
                </a:gdLst>
                <a:ahLst/>
                <a:cxnLst>
                  <a:cxn ang="T10">
                    <a:pos x="T0" y="T1"/>
                  </a:cxn>
                  <a:cxn ang="T11">
                    <a:pos x="T2" y="T3"/>
                  </a:cxn>
                  <a:cxn ang="T12">
                    <a:pos x="T4" y="T5"/>
                  </a:cxn>
                  <a:cxn ang="T13">
                    <a:pos x="T6" y="T7"/>
                  </a:cxn>
                  <a:cxn ang="T14">
                    <a:pos x="T8" y="T9"/>
                  </a:cxn>
                </a:cxnLst>
                <a:rect l="T15" t="T16" r="T17" b="T18"/>
                <a:pathLst>
                  <a:path w="1228" h="420">
                    <a:moveTo>
                      <a:pt x="1224" y="417"/>
                    </a:moveTo>
                    <a:lnTo>
                      <a:pt x="1228" y="420"/>
                    </a:lnTo>
                    <a:lnTo>
                      <a:pt x="1" y="3"/>
                    </a:lnTo>
                    <a:lnTo>
                      <a:pt x="0" y="0"/>
                    </a:lnTo>
                    <a:lnTo>
                      <a:pt x="1224" y="417"/>
                    </a:lnTo>
                    <a:close/>
                  </a:path>
                </a:pathLst>
              </a:custGeom>
              <a:solidFill>
                <a:srgbClr val="BB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96" name="Freeform 2713"/>
              <p:cNvSpPr>
                <a:spLocks/>
              </p:cNvSpPr>
              <p:nvPr/>
            </p:nvSpPr>
            <p:spPr bwMode="auto">
              <a:xfrm>
                <a:off x="1172" y="1749"/>
                <a:ext cx="614" cy="211"/>
              </a:xfrm>
              <a:custGeom>
                <a:avLst/>
                <a:gdLst>
                  <a:gd name="T0" fmla="*/ 3 w 1228"/>
                  <a:gd name="T1" fmla="*/ 1 h 422"/>
                  <a:gd name="T2" fmla="*/ 3 w 1228"/>
                  <a:gd name="T3" fmla="*/ 1 h 422"/>
                  <a:gd name="T4" fmla="*/ 1 w 1228"/>
                  <a:gd name="T5" fmla="*/ 1 h 422"/>
                  <a:gd name="T6" fmla="*/ 0 w 1228"/>
                  <a:gd name="T7" fmla="*/ 0 h 422"/>
                  <a:gd name="T8" fmla="*/ 3 w 1228"/>
                  <a:gd name="T9" fmla="*/ 1 h 422"/>
                  <a:gd name="T10" fmla="*/ 0 60000 65536"/>
                  <a:gd name="T11" fmla="*/ 0 60000 65536"/>
                  <a:gd name="T12" fmla="*/ 0 60000 65536"/>
                  <a:gd name="T13" fmla="*/ 0 60000 65536"/>
                  <a:gd name="T14" fmla="*/ 0 60000 65536"/>
                  <a:gd name="T15" fmla="*/ 0 w 1228"/>
                  <a:gd name="T16" fmla="*/ 0 h 422"/>
                  <a:gd name="T17" fmla="*/ 1228 w 1228"/>
                  <a:gd name="T18" fmla="*/ 422 h 422"/>
                </a:gdLst>
                <a:ahLst/>
                <a:cxnLst>
                  <a:cxn ang="T10">
                    <a:pos x="T0" y="T1"/>
                  </a:cxn>
                  <a:cxn ang="T11">
                    <a:pos x="T2" y="T3"/>
                  </a:cxn>
                  <a:cxn ang="T12">
                    <a:pos x="T4" y="T5"/>
                  </a:cxn>
                  <a:cxn ang="T13">
                    <a:pos x="T6" y="T7"/>
                  </a:cxn>
                  <a:cxn ang="T14">
                    <a:pos x="T8" y="T9"/>
                  </a:cxn>
                </a:cxnLst>
                <a:rect l="T15" t="T16" r="T17" b="T18"/>
                <a:pathLst>
                  <a:path w="1228" h="422">
                    <a:moveTo>
                      <a:pt x="1227" y="417"/>
                    </a:moveTo>
                    <a:lnTo>
                      <a:pt x="1228" y="422"/>
                    </a:lnTo>
                    <a:lnTo>
                      <a:pt x="4" y="4"/>
                    </a:lnTo>
                    <a:lnTo>
                      <a:pt x="0" y="0"/>
                    </a:lnTo>
                    <a:lnTo>
                      <a:pt x="1227" y="417"/>
                    </a:lnTo>
                    <a:close/>
                  </a:path>
                </a:pathLst>
              </a:custGeom>
              <a:solidFill>
                <a:srgbClr val="B6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97" name="Freeform 2714"/>
              <p:cNvSpPr>
                <a:spLocks/>
              </p:cNvSpPr>
              <p:nvPr/>
            </p:nvSpPr>
            <p:spPr bwMode="auto">
              <a:xfrm>
                <a:off x="1173" y="1750"/>
                <a:ext cx="616" cy="212"/>
              </a:xfrm>
              <a:custGeom>
                <a:avLst/>
                <a:gdLst>
                  <a:gd name="T0" fmla="*/ 3 w 1231"/>
                  <a:gd name="T1" fmla="*/ 1 h 423"/>
                  <a:gd name="T2" fmla="*/ 3 w 1231"/>
                  <a:gd name="T3" fmla="*/ 1 h 423"/>
                  <a:gd name="T4" fmla="*/ 1 w 1231"/>
                  <a:gd name="T5" fmla="*/ 1 h 423"/>
                  <a:gd name="T6" fmla="*/ 0 w 1231"/>
                  <a:gd name="T7" fmla="*/ 0 h 423"/>
                  <a:gd name="T8" fmla="*/ 3 w 1231"/>
                  <a:gd name="T9" fmla="*/ 1 h 423"/>
                  <a:gd name="T10" fmla="*/ 0 60000 65536"/>
                  <a:gd name="T11" fmla="*/ 0 60000 65536"/>
                  <a:gd name="T12" fmla="*/ 0 60000 65536"/>
                  <a:gd name="T13" fmla="*/ 0 60000 65536"/>
                  <a:gd name="T14" fmla="*/ 0 60000 65536"/>
                  <a:gd name="T15" fmla="*/ 0 w 1231"/>
                  <a:gd name="T16" fmla="*/ 0 h 423"/>
                  <a:gd name="T17" fmla="*/ 1231 w 1231"/>
                  <a:gd name="T18" fmla="*/ 423 h 423"/>
                </a:gdLst>
                <a:ahLst/>
                <a:cxnLst>
                  <a:cxn ang="T10">
                    <a:pos x="T0" y="T1"/>
                  </a:cxn>
                  <a:cxn ang="T11">
                    <a:pos x="T2" y="T3"/>
                  </a:cxn>
                  <a:cxn ang="T12">
                    <a:pos x="T4" y="T5"/>
                  </a:cxn>
                  <a:cxn ang="T13">
                    <a:pos x="T6" y="T7"/>
                  </a:cxn>
                  <a:cxn ang="T14">
                    <a:pos x="T8" y="T9"/>
                  </a:cxn>
                </a:cxnLst>
                <a:rect l="T15" t="T16" r="T17" b="T18"/>
                <a:pathLst>
                  <a:path w="1231" h="423">
                    <a:moveTo>
                      <a:pt x="1224" y="418"/>
                    </a:moveTo>
                    <a:lnTo>
                      <a:pt x="1231" y="423"/>
                    </a:lnTo>
                    <a:lnTo>
                      <a:pt x="6" y="4"/>
                    </a:lnTo>
                    <a:lnTo>
                      <a:pt x="0" y="0"/>
                    </a:lnTo>
                    <a:lnTo>
                      <a:pt x="1224" y="418"/>
                    </a:lnTo>
                    <a:close/>
                  </a:path>
                </a:pathLst>
              </a:custGeom>
              <a:solidFill>
                <a:srgbClr val="B2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98" name="Freeform 2715"/>
              <p:cNvSpPr>
                <a:spLocks/>
              </p:cNvSpPr>
              <p:nvPr/>
            </p:nvSpPr>
            <p:spPr bwMode="auto">
              <a:xfrm>
                <a:off x="1177" y="1753"/>
                <a:ext cx="615" cy="212"/>
              </a:xfrm>
              <a:custGeom>
                <a:avLst/>
                <a:gdLst>
                  <a:gd name="T0" fmla="*/ 2 w 1231"/>
                  <a:gd name="T1" fmla="*/ 1 h 424"/>
                  <a:gd name="T2" fmla="*/ 2 w 1231"/>
                  <a:gd name="T3" fmla="*/ 1 h 424"/>
                  <a:gd name="T4" fmla="*/ 0 w 1231"/>
                  <a:gd name="T5" fmla="*/ 1 h 424"/>
                  <a:gd name="T6" fmla="*/ 0 w 1231"/>
                  <a:gd name="T7" fmla="*/ 0 h 424"/>
                  <a:gd name="T8" fmla="*/ 2 w 1231"/>
                  <a:gd name="T9" fmla="*/ 1 h 424"/>
                  <a:gd name="T10" fmla="*/ 0 60000 65536"/>
                  <a:gd name="T11" fmla="*/ 0 60000 65536"/>
                  <a:gd name="T12" fmla="*/ 0 60000 65536"/>
                  <a:gd name="T13" fmla="*/ 0 60000 65536"/>
                  <a:gd name="T14" fmla="*/ 0 60000 65536"/>
                  <a:gd name="T15" fmla="*/ 0 w 1231"/>
                  <a:gd name="T16" fmla="*/ 0 h 424"/>
                  <a:gd name="T17" fmla="*/ 1231 w 1231"/>
                  <a:gd name="T18" fmla="*/ 424 h 424"/>
                </a:gdLst>
                <a:ahLst/>
                <a:cxnLst>
                  <a:cxn ang="T10">
                    <a:pos x="T0" y="T1"/>
                  </a:cxn>
                  <a:cxn ang="T11">
                    <a:pos x="T2" y="T3"/>
                  </a:cxn>
                  <a:cxn ang="T12">
                    <a:pos x="T4" y="T5"/>
                  </a:cxn>
                  <a:cxn ang="T13">
                    <a:pos x="T6" y="T7"/>
                  </a:cxn>
                  <a:cxn ang="T14">
                    <a:pos x="T8" y="T9"/>
                  </a:cxn>
                </a:cxnLst>
                <a:rect l="T15" t="T16" r="T17" b="T18"/>
                <a:pathLst>
                  <a:path w="1231" h="424">
                    <a:moveTo>
                      <a:pt x="1225" y="419"/>
                    </a:moveTo>
                    <a:lnTo>
                      <a:pt x="1231" y="424"/>
                    </a:lnTo>
                    <a:lnTo>
                      <a:pt x="7" y="5"/>
                    </a:lnTo>
                    <a:lnTo>
                      <a:pt x="0" y="0"/>
                    </a:lnTo>
                    <a:lnTo>
                      <a:pt x="1225" y="419"/>
                    </a:lnTo>
                    <a:close/>
                  </a:path>
                </a:pathLst>
              </a:custGeom>
              <a:solidFill>
                <a:srgbClr val="A85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99" name="Freeform 2716"/>
              <p:cNvSpPr>
                <a:spLocks/>
              </p:cNvSpPr>
              <p:nvPr/>
            </p:nvSpPr>
            <p:spPr bwMode="auto">
              <a:xfrm>
                <a:off x="1180" y="1755"/>
                <a:ext cx="620" cy="213"/>
              </a:xfrm>
              <a:custGeom>
                <a:avLst/>
                <a:gdLst>
                  <a:gd name="T0" fmla="*/ 3 w 1239"/>
                  <a:gd name="T1" fmla="*/ 1 h 426"/>
                  <a:gd name="T2" fmla="*/ 3 w 1239"/>
                  <a:gd name="T3" fmla="*/ 1 h 426"/>
                  <a:gd name="T4" fmla="*/ 1 w 1239"/>
                  <a:gd name="T5" fmla="*/ 1 h 426"/>
                  <a:gd name="T6" fmla="*/ 0 w 1239"/>
                  <a:gd name="T7" fmla="*/ 0 h 426"/>
                  <a:gd name="T8" fmla="*/ 3 w 1239"/>
                  <a:gd name="T9" fmla="*/ 1 h 426"/>
                  <a:gd name="T10" fmla="*/ 0 60000 65536"/>
                  <a:gd name="T11" fmla="*/ 0 60000 65536"/>
                  <a:gd name="T12" fmla="*/ 0 60000 65536"/>
                  <a:gd name="T13" fmla="*/ 0 60000 65536"/>
                  <a:gd name="T14" fmla="*/ 0 60000 65536"/>
                  <a:gd name="T15" fmla="*/ 0 w 1239"/>
                  <a:gd name="T16" fmla="*/ 0 h 426"/>
                  <a:gd name="T17" fmla="*/ 1239 w 1239"/>
                  <a:gd name="T18" fmla="*/ 426 h 426"/>
                </a:gdLst>
                <a:ahLst/>
                <a:cxnLst>
                  <a:cxn ang="T10">
                    <a:pos x="T0" y="T1"/>
                  </a:cxn>
                  <a:cxn ang="T11">
                    <a:pos x="T2" y="T3"/>
                  </a:cxn>
                  <a:cxn ang="T12">
                    <a:pos x="T4" y="T5"/>
                  </a:cxn>
                  <a:cxn ang="T13">
                    <a:pos x="T6" y="T7"/>
                  </a:cxn>
                  <a:cxn ang="T14">
                    <a:pos x="T8" y="T9"/>
                  </a:cxn>
                </a:cxnLst>
                <a:rect l="T15" t="T16" r="T17" b="T18"/>
                <a:pathLst>
                  <a:path w="1239" h="426">
                    <a:moveTo>
                      <a:pt x="1224" y="419"/>
                    </a:moveTo>
                    <a:lnTo>
                      <a:pt x="1239" y="426"/>
                    </a:lnTo>
                    <a:lnTo>
                      <a:pt x="15" y="7"/>
                    </a:lnTo>
                    <a:lnTo>
                      <a:pt x="0" y="0"/>
                    </a:lnTo>
                    <a:lnTo>
                      <a:pt x="1224" y="419"/>
                    </a:lnTo>
                    <a:close/>
                  </a:path>
                </a:pathLst>
              </a:custGeom>
              <a:solidFill>
                <a:srgbClr val="9D4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00" name="Freeform 2717"/>
              <p:cNvSpPr>
                <a:spLocks/>
              </p:cNvSpPr>
              <p:nvPr/>
            </p:nvSpPr>
            <p:spPr bwMode="auto">
              <a:xfrm>
                <a:off x="1218" y="1646"/>
                <a:ext cx="621" cy="194"/>
              </a:xfrm>
              <a:custGeom>
                <a:avLst/>
                <a:gdLst>
                  <a:gd name="T0" fmla="*/ 3 w 1242"/>
                  <a:gd name="T1" fmla="*/ 1 h 387"/>
                  <a:gd name="T2" fmla="*/ 3 w 1242"/>
                  <a:gd name="T3" fmla="*/ 1 h 387"/>
                  <a:gd name="T4" fmla="*/ 0 w 1242"/>
                  <a:gd name="T5" fmla="*/ 0 h 387"/>
                  <a:gd name="T6" fmla="*/ 1 w 1242"/>
                  <a:gd name="T7" fmla="*/ 1 h 387"/>
                  <a:gd name="T8" fmla="*/ 3 w 1242"/>
                  <a:gd name="T9" fmla="*/ 1 h 387"/>
                  <a:gd name="T10" fmla="*/ 0 60000 65536"/>
                  <a:gd name="T11" fmla="*/ 0 60000 65536"/>
                  <a:gd name="T12" fmla="*/ 0 60000 65536"/>
                  <a:gd name="T13" fmla="*/ 0 60000 65536"/>
                  <a:gd name="T14" fmla="*/ 0 60000 65536"/>
                  <a:gd name="T15" fmla="*/ 0 w 1242"/>
                  <a:gd name="T16" fmla="*/ 0 h 387"/>
                  <a:gd name="T17" fmla="*/ 1242 w 1242"/>
                  <a:gd name="T18" fmla="*/ 387 h 387"/>
                </a:gdLst>
                <a:ahLst/>
                <a:cxnLst>
                  <a:cxn ang="T10">
                    <a:pos x="T0" y="T1"/>
                  </a:cxn>
                  <a:cxn ang="T11">
                    <a:pos x="T2" y="T3"/>
                  </a:cxn>
                  <a:cxn ang="T12">
                    <a:pos x="T4" y="T5"/>
                  </a:cxn>
                  <a:cxn ang="T13">
                    <a:pos x="T6" y="T7"/>
                  </a:cxn>
                  <a:cxn ang="T14">
                    <a:pos x="T8" y="T9"/>
                  </a:cxn>
                </a:cxnLst>
                <a:rect l="T15" t="T16" r="T17" b="T18"/>
                <a:pathLst>
                  <a:path w="1242" h="387">
                    <a:moveTo>
                      <a:pt x="1242" y="387"/>
                    </a:moveTo>
                    <a:lnTo>
                      <a:pt x="1233" y="385"/>
                    </a:lnTo>
                    <a:lnTo>
                      <a:pt x="0" y="0"/>
                    </a:lnTo>
                    <a:lnTo>
                      <a:pt x="9" y="1"/>
                    </a:lnTo>
                    <a:lnTo>
                      <a:pt x="1242" y="387"/>
                    </a:lnTo>
                    <a:close/>
                  </a:path>
                </a:pathLst>
              </a:custGeom>
              <a:solidFill>
                <a:srgbClr val="743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01" name="Freeform 2718"/>
              <p:cNvSpPr>
                <a:spLocks/>
              </p:cNvSpPr>
              <p:nvPr/>
            </p:nvSpPr>
            <p:spPr bwMode="auto">
              <a:xfrm>
                <a:off x="1214" y="1646"/>
                <a:ext cx="621" cy="193"/>
              </a:xfrm>
              <a:custGeom>
                <a:avLst/>
                <a:gdLst>
                  <a:gd name="T0" fmla="*/ 3 w 1241"/>
                  <a:gd name="T1" fmla="*/ 0 h 387"/>
                  <a:gd name="T2" fmla="*/ 3 w 1241"/>
                  <a:gd name="T3" fmla="*/ 0 h 387"/>
                  <a:gd name="T4" fmla="*/ 0 w 1241"/>
                  <a:gd name="T5" fmla="*/ 0 h 387"/>
                  <a:gd name="T6" fmla="*/ 1 w 1241"/>
                  <a:gd name="T7" fmla="*/ 0 h 387"/>
                  <a:gd name="T8" fmla="*/ 3 w 1241"/>
                  <a:gd name="T9" fmla="*/ 0 h 387"/>
                  <a:gd name="T10" fmla="*/ 0 60000 65536"/>
                  <a:gd name="T11" fmla="*/ 0 60000 65536"/>
                  <a:gd name="T12" fmla="*/ 0 60000 65536"/>
                  <a:gd name="T13" fmla="*/ 0 60000 65536"/>
                  <a:gd name="T14" fmla="*/ 0 60000 65536"/>
                  <a:gd name="T15" fmla="*/ 0 w 1241"/>
                  <a:gd name="T16" fmla="*/ 0 h 387"/>
                  <a:gd name="T17" fmla="*/ 1241 w 1241"/>
                  <a:gd name="T18" fmla="*/ 387 h 387"/>
                </a:gdLst>
                <a:ahLst/>
                <a:cxnLst>
                  <a:cxn ang="T10">
                    <a:pos x="T0" y="T1"/>
                  </a:cxn>
                  <a:cxn ang="T11">
                    <a:pos x="T2" y="T3"/>
                  </a:cxn>
                  <a:cxn ang="T12">
                    <a:pos x="T4" y="T5"/>
                  </a:cxn>
                  <a:cxn ang="T13">
                    <a:pos x="T6" y="T7"/>
                  </a:cxn>
                  <a:cxn ang="T14">
                    <a:pos x="T8" y="T9"/>
                  </a:cxn>
                </a:cxnLst>
                <a:rect l="T15" t="T16" r="T17" b="T18"/>
                <a:pathLst>
                  <a:path w="1241" h="387">
                    <a:moveTo>
                      <a:pt x="1241" y="387"/>
                    </a:moveTo>
                    <a:lnTo>
                      <a:pt x="1233" y="386"/>
                    </a:lnTo>
                    <a:lnTo>
                      <a:pt x="0" y="0"/>
                    </a:lnTo>
                    <a:lnTo>
                      <a:pt x="8" y="2"/>
                    </a:lnTo>
                    <a:lnTo>
                      <a:pt x="1241" y="387"/>
                    </a:lnTo>
                    <a:close/>
                  </a:path>
                </a:pathLst>
              </a:custGeom>
              <a:solidFill>
                <a:srgbClr val="783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02" name="Freeform 2719"/>
              <p:cNvSpPr>
                <a:spLocks/>
              </p:cNvSpPr>
              <p:nvPr/>
            </p:nvSpPr>
            <p:spPr bwMode="auto">
              <a:xfrm>
                <a:off x="1210" y="1646"/>
                <a:ext cx="620" cy="193"/>
              </a:xfrm>
              <a:custGeom>
                <a:avLst/>
                <a:gdLst>
                  <a:gd name="T0" fmla="*/ 2 w 1241"/>
                  <a:gd name="T1" fmla="*/ 0 h 387"/>
                  <a:gd name="T2" fmla="*/ 2 w 1241"/>
                  <a:gd name="T3" fmla="*/ 0 h 387"/>
                  <a:gd name="T4" fmla="*/ 0 w 1241"/>
                  <a:gd name="T5" fmla="*/ 0 h 387"/>
                  <a:gd name="T6" fmla="*/ 0 w 1241"/>
                  <a:gd name="T7" fmla="*/ 0 h 387"/>
                  <a:gd name="T8" fmla="*/ 2 w 1241"/>
                  <a:gd name="T9" fmla="*/ 0 h 387"/>
                  <a:gd name="T10" fmla="*/ 0 60000 65536"/>
                  <a:gd name="T11" fmla="*/ 0 60000 65536"/>
                  <a:gd name="T12" fmla="*/ 0 60000 65536"/>
                  <a:gd name="T13" fmla="*/ 0 60000 65536"/>
                  <a:gd name="T14" fmla="*/ 0 60000 65536"/>
                  <a:gd name="T15" fmla="*/ 0 w 1241"/>
                  <a:gd name="T16" fmla="*/ 0 h 387"/>
                  <a:gd name="T17" fmla="*/ 1241 w 1241"/>
                  <a:gd name="T18" fmla="*/ 387 h 387"/>
                </a:gdLst>
                <a:ahLst/>
                <a:cxnLst>
                  <a:cxn ang="T10">
                    <a:pos x="T0" y="T1"/>
                  </a:cxn>
                  <a:cxn ang="T11">
                    <a:pos x="T2" y="T3"/>
                  </a:cxn>
                  <a:cxn ang="T12">
                    <a:pos x="T4" y="T5"/>
                  </a:cxn>
                  <a:cxn ang="T13">
                    <a:pos x="T6" y="T7"/>
                  </a:cxn>
                  <a:cxn ang="T14">
                    <a:pos x="T8" y="T9"/>
                  </a:cxn>
                </a:cxnLst>
                <a:rect l="T15" t="T16" r="T17" b="T18"/>
                <a:pathLst>
                  <a:path w="1241" h="387">
                    <a:moveTo>
                      <a:pt x="1241" y="386"/>
                    </a:moveTo>
                    <a:lnTo>
                      <a:pt x="1231" y="387"/>
                    </a:lnTo>
                    <a:lnTo>
                      <a:pt x="0" y="0"/>
                    </a:lnTo>
                    <a:lnTo>
                      <a:pt x="8" y="0"/>
                    </a:lnTo>
                    <a:lnTo>
                      <a:pt x="1241" y="386"/>
                    </a:lnTo>
                    <a:close/>
                  </a:path>
                </a:pathLst>
              </a:custGeom>
              <a:solidFill>
                <a:srgbClr val="81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03" name="Freeform 2720"/>
              <p:cNvSpPr>
                <a:spLocks/>
              </p:cNvSpPr>
              <p:nvPr/>
            </p:nvSpPr>
            <p:spPr bwMode="auto">
              <a:xfrm>
                <a:off x="1205" y="1646"/>
                <a:ext cx="620" cy="194"/>
              </a:xfrm>
              <a:custGeom>
                <a:avLst/>
                <a:gdLst>
                  <a:gd name="T0" fmla="*/ 2 w 1241"/>
                  <a:gd name="T1" fmla="*/ 0 h 389"/>
                  <a:gd name="T2" fmla="*/ 2 w 1241"/>
                  <a:gd name="T3" fmla="*/ 0 h 389"/>
                  <a:gd name="T4" fmla="*/ 0 w 1241"/>
                  <a:gd name="T5" fmla="*/ 0 h 389"/>
                  <a:gd name="T6" fmla="*/ 0 w 1241"/>
                  <a:gd name="T7" fmla="*/ 0 h 389"/>
                  <a:gd name="T8" fmla="*/ 2 w 1241"/>
                  <a:gd name="T9" fmla="*/ 0 h 389"/>
                  <a:gd name="T10" fmla="*/ 0 60000 65536"/>
                  <a:gd name="T11" fmla="*/ 0 60000 65536"/>
                  <a:gd name="T12" fmla="*/ 0 60000 65536"/>
                  <a:gd name="T13" fmla="*/ 0 60000 65536"/>
                  <a:gd name="T14" fmla="*/ 0 60000 65536"/>
                  <a:gd name="T15" fmla="*/ 0 w 1241"/>
                  <a:gd name="T16" fmla="*/ 0 h 389"/>
                  <a:gd name="T17" fmla="*/ 1241 w 1241"/>
                  <a:gd name="T18" fmla="*/ 389 h 389"/>
                </a:gdLst>
                <a:ahLst/>
                <a:cxnLst>
                  <a:cxn ang="T10">
                    <a:pos x="T0" y="T1"/>
                  </a:cxn>
                  <a:cxn ang="T11">
                    <a:pos x="T2" y="T3"/>
                  </a:cxn>
                  <a:cxn ang="T12">
                    <a:pos x="T4" y="T5"/>
                  </a:cxn>
                  <a:cxn ang="T13">
                    <a:pos x="T6" y="T7"/>
                  </a:cxn>
                  <a:cxn ang="T14">
                    <a:pos x="T8" y="T9"/>
                  </a:cxn>
                </a:cxnLst>
                <a:rect l="T15" t="T16" r="T17" b="T18"/>
                <a:pathLst>
                  <a:path w="1241" h="389">
                    <a:moveTo>
                      <a:pt x="1241" y="387"/>
                    </a:moveTo>
                    <a:lnTo>
                      <a:pt x="1233" y="389"/>
                    </a:lnTo>
                    <a:lnTo>
                      <a:pt x="0" y="2"/>
                    </a:lnTo>
                    <a:lnTo>
                      <a:pt x="10" y="0"/>
                    </a:lnTo>
                    <a:lnTo>
                      <a:pt x="1241" y="387"/>
                    </a:lnTo>
                    <a:close/>
                  </a:path>
                </a:pathLst>
              </a:custGeom>
              <a:solidFill>
                <a:srgbClr val="8C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04" name="Freeform 2721"/>
              <p:cNvSpPr>
                <a:spLocks/>
              </p:cNvSpPr>
              <p:nvPr/>
            </p:nvSpPr>
            <p:spPr bwMode="auto">
              <a:xfrm>
                <a:off x="1207" y="1646"/>
                <a:ext cx="618" cy="194"/>
              </a:xfrm>
              <a:custGeom>
                <a:avLst/>
                <a:gdLst>
                  <a:gd name="T0" fmla="*/ 3 w 1236"/>
                  <a:gd name="T1" fmla="*/ 0 h 389"/>
                  <a:gd name="T2" fmla="*/ 3 w 1236"/>
                  <a:gd name="T3" fmla="*/ 0 h 389"/>
                  <a:gd name="T4" fmla="*/ 0 w 1236"/>
                  <a:gd name="T5" fmla="*/ 0 h 389"/>
                  <a:gd name="T6" fmla="*/ 1 w 1236"/>
                  <a:gd name="T7" fmla="*/ 0 h 389"/>
                  <a:gd name="T8" fmla="*/ 3 w 1236"/>
                  <a:gd name="T9" fmla="*/ 0 h 389"/>
                  <a:gd name="T10" fmla="*/ 0 60000 65536"/>
                  <a:gd name="T11" fmla="*/ 0 60000 65536"/>
                  <a:gd name="T12" fmla="*/ 0 60000 65536"/>
                  <a:gd name="T13" fmla="*/ 0 60000 65536"/>
                  <a:gd name="T14" fmla="*/ 0 60000 65536"/>
                  <a:gd name="T15" fmla="*/ 0 w 1236"/>
                  <a:gd name="T16" fmla="*/ 0 h 389"/>
                  <a:gd name="T17" fmla="*/ 1236 w 1236"/>
                  <a:gd name="T18" fmla="*/ 389 h 389"/>
                </a:gdLst>
                <a:ahLst/>
                <a:cxnLst>
                  <a:cxn ang="T10">
                    <a:pos x="T0" y="T1"/>
                  </a:cxn>
                  <a:cxn ang="T11">
                    <a:pos x="T2" y="T3"/>
                  </a:cxn>
                  <a:cxn ang="T12">
                    <a:pos x="T4" y="T5"/>
                  </a:cxn>
                  <a:cxn ang="T13">
                    <a:pos x="T6" y="T7"/>
                  </a:cxn>
                  <a:cxn ang="T14">
                    <a:pos x="T8" y="T9"/>
                  </a:cxn>
                </a:cxnLst>
                <a:rect l="T15" t="T16" r="T17" b="T18"/>
                <a:pathLst>
                  <a:path w="1236" h="389">
                    <a:moveTo>
                      <a:pt x="1236" y="387"/>
                    </a:moveTo>
                    <a:lnTo>
                      <a:pt x="1231" y="389"/>
                    </a:lnTo>
                    <a:lnTo>
                      <a:pt x="0" y="2"/>
                    </a:lnTo>
                    <a:lnTo>
                      <a:pt x="5" y="0"/>
                    </a:lnTo>
                    <a:lnTo>
                      <a:pt x="1236" y="387"/>
                    </a:lnTo>
                    <a:close/>
                  </a:path>
                </a:pathLst>
              </a:custGeom>
              <a:solidFill>
                <a:srgbClr val="8C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05" name="Freeform 2722"/>
              <p:cNvSpPr>
                <a:spLocks/>
              </p:cNvSpPr>
              <p:nvPr/>
            </p:nvSpPr>
            <p:spPr bwMode="auto">
              <a:xfrm>
                <a:off x="1205" y="1646"/>
                <a:ext cx="618" cy="194"/>
              </a:xfrm>
              <a:custGeom>
                <a:avLst/>
                <a:gdLst>
                  <a:gd name="T0" fmla="*/ 3 w 1236"/>
                  <a:gd name="T1" fmla="*/ 1 h 387"/>
                  <a:gd name="T2" fmla="*/ 3 w 1236"/>
                  <a:gd name="T3" fmla="*/ 1 h 387"/>
                  <a:gd name="T4" fmla="*/ 0 w 1236"/>
                  <a:gd name="T5" fmla="*/ 0 h 387"/>
                  <a:gd name="T6" fmla="*/ 1 w 1236"/>
                  <a:gd name="T7" fmla="*/ 0 h 387"/>
                  <a:gd name="T8" fmla="*/ 3 w 1236"/>
                  <a:gd name="T9" fmla="*/ 1 h 387"/>
                  <a:gd name="T10" fmla="*/ 0 60000 65536"/>
                  <a:gd name="T11" fmla="*/ 0 60000 65536"/>
                  <a:gd name="T12" fmla="*/ 0 60000 65536"/>
                  <a:gd name="T13" fmla="*/ 0 60000 65536"/>
                  <a:gd name="T14" fmla="*/ 0 60000 65536"/>
                  <a:gd name="T15" fmla="*/ 0 w 1236"/>
                  <a:gd name="T16" fmla="*/ 0 h 387"/>
                  <a:gd name="T17" fmla="*/ 1236 w 1236"/>
                  <a:gd name="T18" fmla="*/ 387 h 387"/>
                </a:gdLst>
                <a:ahLst/>
                <a:cxnLst>
                  <a:cxn ang="T10">
                    <a:pos x="T0" y="T1"/>
                  </a:cxn>
                  <a:cxn ang="T11">
                    <a:pos x="T2" y="T3"/>
                  </a:cxn>
                  <a:cxn ang="T12">
                    <a:pos x="T4" y="T5"/>
                  </a:cxn>
                  <a:cxn ang="T13">
                    <a:pos x="T6" y="T7"/>
                  </a:cxn>
                  <a:cxn ang="T14">
                    <a:pos x="T8" y="T9"/>
                  </a:cxn>
                </a:cxnLst>
                <a:rect l="T15" t="T16" r="T17" b="T18"/>
                <a:pathLst>
                  <a:path w="1236" h="387">
                    <a:moveTo>
                      <a:pt x="1236" y="387"/>
                    </a:moveTo>
                    <a:lnTo>
                      <a:pt x="1233" y="387"/>
                    </a:lnTo>
                    <a:lnTo>
                      <a:pt x="0" y="0"/>
                    </a:lnTo>
                    <a:lnTo>
                      <a:pt x="5" y="0"/>
                    </a:lnTo>
                    <a:lnTo>
                      <a:pt x="1236" y="387"/>
                    </a:lnTo>
                    <a:close/>
                  </a:path>
                </a:pathLst>
              </a:custGeom>
              <a:solidFill>
                <a:srgbClr val="92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7006" name="Freeform 2723"/>
              <p:cNvSpPr>
                <a:spLocks/>
              </p:cNvSpPr>
              <p:nvPr/>
            </p:nvSpPr>
            <p:spPr bwMode="auto">
              <a:xfrm>
                <a:off x="1773" y="1838"/>
                <a:ext cx="92" cy="131"/>
              </a:xfrm>
              <a:custGeom>
                <a:avLst/>
                <a:gdLst>
                  <a:gd name="T0" fmla="*/ 1 w 183"/>
                  <a:gd name="T1" fmla="*/ 1 h 261"/>
                  <a:gd name="T2" fmla="*/ 1 w 183"/>
                  <a:gd name="T3" fmla="*/ 1 h 261"/>
                  <a:gd name="T4" fmla="*/ 1 w 183"/>
                  <a:gd name="T5" fmla="*/ 1 h 261"/>
                  <a:gd name="T6" fmla="*/ 1 w 183"/>
                  <a:gd name="T7" fmla="*/ 1 h 261"/>
                  <a:gd name="T8" fmla="*/ 1 w 183"/>
                  <a:gd name="T9" fmla="*/ 1 h 261"/>
                  <a:gd name="T10" fmla="*/ 1 w 183"/>
                  <a:gd name="T11" fmla="*/ 1 h 261"/>
                  <a:gd name="T12" fmla="*/ 1 w 183"/>
                  <a:gd name="T13" fmla="*/ 1 h 261"/>
                  <a:gd name="T14" fmla="*/ 1 w 183"/>
                  <a:gd name="T15" fmla="*/ 1 h 261"/>
                  <a:gd name="T16" fmla="*/ 1 w 183"/>
                  <a:gd name="T17" fmla="*/ 1 h 261"/>
                  <a:gd name="T18" fmla="*/ 1 w 183"/>
                  <a:gd name="T19" fmla="*/ 1 h 261"/>
                  <a:gd name="T20" fmla="*/ 1 w 183"/>
                  <a:gd name="T21" fmla="*/ 1 h 261"/>
                  <a:gd name="T22" fmla="*/ 1 w 183"/>
                  <a:gd name="T23" fmla="*/ 1 h 261"/>
                  <a:gd name="T24" fmla="*/ 1 w 183"/>
                  <a:gd name="T25" fmla="*/ 1 h 261"/>
                  <a:gd name="T26" fmla="*/ 1 w 183"/>
                  <a:gd name="T27" fmla="*/ 1 h 261"/>
                  <a:gd name="T28" fmla="*/ 1 w 183"/>
                  <a:gd name="T29" fmla="*/ 1 h 261"/>
                  <a:gd name="T30" fmla="*/ 1 w 183"/>
                  <a:gd name="T31" fmla="*/ 1 h 261"/>
                  <a:gd name="T32" fmla="*/ 1 w 183"/>
                  <a:gd name="T33" fmla="*/ 1 h 261"/>
                  <a:gd name="T34" fmla="*/ 1 w 183"/>
                  <a:gd name="T35" fmla="*/ 1 h 261"/>
                  <a:gd name="T36" fmla="*/ 1 w 183"/>
                  <a:gd name="T37" fmla="*/ 1 h 261"/>
                  <a:gd name="T38" fmla="*/ 1 w 183"/>
                  <a:gd name="T39" fmla="*/ 1 h 261"/>
                  <a:gd name="T40" fmla="*/ 1 w 183"/>
                  <a:gd name="T41" fmla="*/ 1 h 261"/>
                  <a:gd name="T42" fmla="*/ 1 w 183"/>
                  <a:gd name="T43" fmla="*/ 1 h 261"/>
                  <a:gd name="T44" fmla="*/ 1 w 183"/>
                  <a:gd name="T45" fmla="*/ 1 h 261"/>
                  <a:gd name="T46" fmla="*/ 1 w 183"/>
                  <a:gd name="T47" fmla="*/ 1 h 261"/>
                  <a:gd name="T48" fmla="*/ 1 w 183"/>
                  <a:gd name="T49" fmla="*/ 1 h 261"/>
                  <a:gd name="T50" fmla="*/ 1 w 183"/>
                  <a:gd name="T51" fmla="*/ 1 h 261"/>
                  <a:gd name="T52" fmla="*/ 1 w 183"/>
                  <a:gd name="T53" fmla="*/ 1 h 261"/>
                  <a:gd name="T54" fmla="*/ 1 w 183"/>
                  <a:gd name="T55" fmla="*/ 1 h 261"/>
                  <a:gd name="T56" fmla="*/ 1 w 183"/>
                  <a:gd name="T57" fmla="*/ 1 h 261"/>
                  <a:gd name="T58" fmla="*/ 1 w 183"/>
                  <a:gd name="T59" fmla="*/ 1 h 261"/>
                  <a:gd name="T60" fmla="*/ 1 w 183"/>
                  <a:gd name="T61" fmla="*/ 1 h 261"/>
                  <a:gd name="T62" fmla="*/ 1 w 183"/>
                  <a:gd name="T63" fmla="*/ 1 h 2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3"/>
                  <a:gd name="T97" fmla="*/ 0 h 261"/>
                  <a:gd name="T98" fmla="*/ 183 w 183"/>
                  <a:gd name="T99" fmla="*/ 261 h 2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3" h="261">
                    <a:moveTo>
                      <a:pt x="97" y="3"/>
                    </a:moveTo>
                    <a:lnTo>
                      <a:pt x="87" y="6"/>
                    </a:lnTo>
                    <a:lnTo>
                      <a:pt x="78" y="11"/>
                    </a:lnTo>
                    <a:lnTo>
                      <a:pt x="68" y="16"/>
                    </a:lnTo>
                    <a:lnTo>
                      <a:pt x="60" y="25"/>
                    </a:lnTo>
                    <a:lnTo>
                      <a:pt x="52" y="31"/>
                    </a:lnTo>
                    <a:lnTo>
                      <a:pt x="45" y="41"/>
                    </a:lnTo>
                    <a:lnTo>
                      <a:pt x="37" y="49"/>
                    </a:lnTo>
                    <a:lnTo>
                      <a:pt x="30" y="59"/>
                    </a:lnTo>
                    <a:lnTo>
                      <a:pt x="24" y="71"/>
                    </a:lnTo>
                    <a:lnTo>
                      <a:pt x="19" y="83"/>
                    </a:lnTo>
                    <a:lnTo>
                      <a:pt x="14" y="94"/>
                    </a:lnTo>
                    <a:lnTo>
                      <a:pt x="10" y="108"/>
                    </a:lnTo>
                    <a:lnTo>
                      <a:pt x="7" y="119"/>
                    </a:lnTo>
                    <a:lnTo>
                      <a:pt x="4" y="133"/>
                    </a:lnTo>
                    <a:lnTo>
                      <a:pt x="2" y="146"/>
                    </a:lnTo>
                    <a:lnTo>
                      <a:pt x="0" y="159"/>
                    </a:lnTo>
                    <a:lnTo>
                      <a:pt x="2" y="172"/>
                    </a:lnTo>
                    <a:lnTo>
                      <a:pt x="2" y="184"/>
                    </a:lnTo>
                    <a:lnTo>
                      <a:pt x="4" y="196"/>
                    </a:lnTo>
                    <a:lnTo>
                      <a:pt x="7" y="207"/>
                    </a:lnTo>
                    <a:lnTo>
                      <a:pt x="10" y="217"/>
                    </a:lnTo>
                    <a:lnTo>
                      <a:pt x="15" y="226"/>
                    </a:lnTo>
                    <a:lnTo>
                      <a:pt x="20" y="234"/>
                    </a:lnTo>
                    <a:lnTo>
                      <a:pt x="25" y="242"/>
                    </a:lnTo>
                    <a:lnTo>
                      <a:pt x="32" y="247"/>
                    </a:lnTo>
                    <a:lnTo>
                      <a:pt x="38" y="252"/>
                    </a:lnTo>
                    <a:lnTo>
                      <a:pt x="47" y="257"/>
                    </a:lnTo>
                    <a:lnTo>
                      <a:pt x="53" y="259"/>
                    </a:lnTo>
                    <a:lnTo>
                      <a:pt x="62" y="261"/>
                    </a:lnTo>
                    <a:lnTo>
                      <a:pt x="70" y="261"/>
                    </a:lnTo>
                    <a:lnTo>
                      <a:pt x="80" y="261"/>
                    </a:lnTo>
                    <a:lnTo>
                      <a:pt x="88" y="257"/>
                    </a:lnTo>
                    <a:lnTo>
                      <a:pt x="98" y="254"/>
                    </a:lnTo>
                    <a:lnTo>
                      <a:pt x="107" y="249"/>
                    </a:lnTo>
                    <a:lnTo>
                      <a:pt x="117" y="244"/>
                    </a:lnTo>
                    <a:lnTo>
                      <a:pt x="125" y="237"/>
                    </a:lnTo>
                    <a:lnTo>
                      <a:pt x="132" y="229"/>
                    </a:lnTo>
                    <a:lnTo>
                      <a:pt x="140" y="221"/>
                    </a:lnTo>
                    <a:lnTo>
                      <a:pt x="146" y="211"/>
                    </a:lnTo>
                    <a:lnTo>
                      <a:pt x="153" y="201"/>
                    </a:lnTo>
                    <a:lnTo>
                      <a:pt x="160" y="189"/>
                    </a:lnTo>
                    <a:lnTo>
                      <a:pt x="165" y="179"/>
                    </a:lnTo>
                    <a:lnTo>
                      <a:pt x="170" y="166"/>
                    </a:lnTo>
                    <a:lnTo>
                      <a:pt x="173" y="154"/>
                    </a:lnTo>
                    <a:lnTo>
                      <a:pt x="176" y="143"/>
                    </a:lnTo>
                    <a:lnTo>
                      <a:pt x="180" y="129"/>
                    </a:lnTo>
                    <a:lnTo>
                      <a:pt x="181" y="116"/>
                    </a:lnTo>
                    <a:lnTo>
                      <a:pt x="183" y="103"/>
                    </a:lnTo>
                    <a:lnTo>
                      <a:pt x="181" y="89"/>
                    </a:lnTo>
                    <a:lnTo>
                      <a:pt x="181" y="78"/>
                    </a:lnTo>
                    <a:lnTo>
                      <a:pt x="180" y="66"/>
                    </a:lnTo>
                    <a:lnTo>
                      <a:pt x="176" y="56"/>
                    </a:lnTo>
                    <a:lnTo>
                      <a:pt x="173" y="46"/>
                    </a:lnTo>
                    <a:lnTo>
                      <a:pt x="170" y="36"/>
                    </a:lnTo>
                    <a:lnTo>
                      <a:pt x="165" y="28"/>
                    </a:lnTo>
                    <a:lnTo>
                      <a:pt x="158" y="21"/>
                    </a:lnTo>
                    <a:lnTo>
                      <a:pt x="153" y="15"/>
                    </a:lnTo>
                    <a:lnTo>
                      <a:pt x="146" y="10"/>
                    </a:lnTo>
                    <a:lnTo>
                      <a:pt x="138" y="6"/>
                    </a:lnTo>
                    <a:lnTo>
                      <a:pt x="132" y="3"/>
                    </a:lnTo>
                    <a:lnTo>
                      <a:pt x="123" y="1"/>
                    </a:lnTo>
                    <a:lnTo>
                      <a:pt x="115" y="0"/>
                    </a:lnTo>
                    <a:lnTo>
                      <a:pt x="105" y="1"/>
                    </a:lnTo>
                    <a:lnTo>
                      <a:pt x="97" y="3"/>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grpSp>
          <p:nvGrpSpPr>
            <p:cNvPr id="46125" name="Group 2724"/>
            <p:cNvGrpSpPr>
              <a:grpSpLocks/>
            </p:cNvGrpSpPr>
            <p:nvPr/>
          </p:nvGrpSpPr>
          <p:grpSpPr bwMode="auto">
            <a:xfrm>
              <a:off x="1799" y="1872"/>
              <a:ext cx="339" cy="168"/>
              <a:chOff x="1799" y="1872"/>
              <a:chExt cx="339" cy="168"/>
            </a:xfrm>
          </p:grpSpPr>
          <p:sp>
            <p:nvSpPr>
              <p:cNvPr id="46836" name="Freeform 2725"/>
              <p:cNvSpPr>
                <a:spLocks/>
              </p:cNvSpPr>
              <p:nvPr/>
            </p:nvSpPr>
            <p:spPr bwMode="auto">
              <a:xfrm>
                <a:off x="1824" y="1872"/>
                <a:ext cx="282" cy="88"/>
              </a:xfrm>
              <a:custGeom>
                <a:avLst/>
                <a:gdLst>
                  <a:gd name="T0" fmla="*/ 1 w 565"/>
                  <a:gd name="T1" fmla="*/ 1 h 176"/>
                  <a:gd name="T2" fmla="*/ 1 w 565"/>
                  <a:gd name="T3" fmla="*/ 1 h 176"/>
                  <a:gd name="T4" fmla="*/ 0 w 565"/>
                  <a:gd name="T5" fmla="*/ 1 h 176"/>
                  <a:gd name="T6" fmla="*/ 0 w 565"/>
                  <a:gd name="T7" fmla="*/ 0 h 176"/>
                  <a:gd name="T8" fmla="*/ 1 w 565"/>
                  <a:gd name="T9" fmla="*/ 1 h 176"/>
                  <a:gd name="T10" fmla="*/ 0 60000 65536"/>
                  <a:gd name="T11" fmla="*/ 0 60000 65536"/>
                  <a:gd name="T12" fmla="*/ 0 60000 65536"/>
                  <a:gd name="T13" fmla="*/ 0 60000 65536"/>
                  <a:gd name="T14" fmla="*/ 0 60000 65536"/>
                  <a:gd name="T15" fmla="*/ 0 w 565"/>
                  <a:gd name="T16" fmla="*/ 0 h 176"/>
                  <a:gd name="T17" fmla="*/ 565 w 565"/>
                  <a:gd name="T18" fmla="*/ 176 h 176"/>
                </a:gdLst>
                <a:ahLst/>
                <a:cxnLst>
                  <a:cxn ang="T10">
                    <a:pos x="T0" y="T1"/>
                  </a:cxn>
                  <a:cxn ang="T11">
                    <a:pos x="T2" y="T3"/>
                  </a:cxn>
                  <a:cxn ang="T12">
                    <a:pos x="T4" y="T5"/>
                  </a:cxn>
                  <a:cxn ang="T13">
                    <a:pos x="T6" y="T7"/>
                  </a:cxn>
                  <a:cxn ang="T14">
                    <a:pos x="T8" y="T9"/>
                  </a:cxn>
                </a:cxnLst>
                <a:rect l="T15" t="T16" r="T17" b="T18"/>
                <a:pathLst>
                  <a:path w="565" h="176">
                    <a:moveTo>
                      <a:pt x="565" y="173"/>
                    </a:moveTo>
                    <a:lnTo>
                      <a:pt x="551" y="176"/>
                    </a:lnTo>
                    <a:lnTo>
                      <a:pt x="0" y="3"/>
                    </a:lnTo>
                    <a:lnTo>
                      <a:pt x="11" y="0"/>
                    </a:lnTo>
                    <a:lnTo>
                      <a:pt x="565" y="173"/>
                    </a:lnTo>
                    <a:close/>
                  </a:path>
                </a:pathLst>
              </a:custGeom>
              <a:solidFill>
                <a:srgbClr val="88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37" name="Freeform 2726"/>
              <p:cNvSpPr>
                <a:spLocks/>
              </p:cNvSpPr>
              <p:nvPr/>
            </p:nvSpPr>
            <p:spPr bwMode="auto">
              <a:xfrm>
                <a:off x="1828" y="1872"/>
                <a:ext cx="278" cy="87"/>
              </a:xfrm>
              <a:custGeom>
                <a:avLst/>
                <a:gdLst>
                  <a:gd name="T0" fmla="*/ 1 w 557"/>
                  <a:gd name="T1" fmla="*/ 0 h 175"/>
                  <a:gd name="T2" fmla="*/ 1 w 557"/>
                  <a:gd name="T3" fmla="*/ 0 h 175"/>
                  <a:gd name="T4" fmla="*/ 0 w 557"/>
                  <a:gd name="T5" fmla="*/ 0 h 175"/>
                  <a:gd name="T6" fmla="*/ 0 w 557"/>
                  <a:gd name="T7" fmla="*/ 0 h 175"/>
                  <a:gd name="T8" fmla="*/ 1 w 557"/>
                  <a:gd name="T9" fmla="*/ 0 h 175"/>
                  <a:gd name="T10" fmla="*/ 0 60000 65536"/>
                  <a:gd name="T11" fmla="*/ 0 60000 65536"/>
                  <a:gd name="T12" fmla="*/ 0 60000 65536"/>
                  <a:gd name="T13" fmla="*/ 0 60000 65536"/>
                  <a:gd name="T14" fmla="*/ 0 60000 65536"/>
                  <a:gd name="T15" fmla="*/ 0 w 557"/>
                  <a:gd name="T16" fmla="*/ 0 h 175"/>
                  <a:gd name="T17" fmla="*/ 557 w 557"/>
                  <a:gd name="T18" fmla="*/ 175 h 175"/>
                </a:gdLst>
                <a:ahLst/>
                <a:cxnLst>
                  <a:cxn ang="T10">
                    <a:pos x="T0" y="T1"/>
                  </a:cxn>
                  <a:cxn ang="T11">
                    <a:pos x="T2" y="T3"/>
                  </a:cxn>
                  <a:cxn ang="T12">
                    <a:pos x="T4" y="T5"/>
                  </a:cxn>
                  <a:cxn ang="T13">
                    <a:pos x="T6" y="T7"/>
                  </a:cxn>
                  <a:cxn ang="T14">
                    <a:pos x="T8" y="T9"/>
                  </a:cxn>
                </a:cxnLst>
                <a:rect l="T15" t="T16" r="T17" b="T18"/>
                <a:pathLst>
                  <a:path w="557" h="175">
                    <a:moveTo>
                      <a:pt x="557" y="173"/>
                    </a:moveTo>
                    <a:lnTo>
                      <a:pt x="552" y="175"/>
                    </a:lnTo>
                    <a:lnTo>
                      <a:pt x="0" y="2"/>
                    </a:lnTo>
                    <a:lnTo>
                      <a:pt x="3" y="0"/>
                    </a:lnTo>
                    <a:lnTo>
                      <a:pt x="557" y="173"/>
                    </a:lnTo>
                    <a:close/>
                  </a:path>
                </a:pathLst>
              </a:custGeom>
              <a:solidFill>
                <a:srgbClr val="88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38" name="Freeform 2727"/>
              <p:cNvSpPr>
                <a:spLocks/>
              </p:cNvSpPr>
              <p:nvPr/>
            </p:nvSpPr>
            <p:spPr bwMode="auto">
              <a:xfrm>
                <a:off x="1825" y="1872"/>
                <a:ext cx="279" cy="87"/>
              </a:xfrm>
              <a:custGeom>
                <a:avLst/>
                <a:gdLst>
                  <a:gd name="T0" fmla="*/ 2 w 557"/>
                  <a:gd name="T1" fmla="*/ 1 h 173"/>
                  <a:gd name="T2" fmla="*/ 2 w 557"/>
                  <a:gd name="T3" fmla="*/ 1 h 173"/>
                  <a:gd name="T4" fmla="*/ 0 w 557"/>
                  <a:gd name="T5" fmla="*/ 0 h 173"/>
                  <a:gd name="T6" fmla="*/ 1 w 557"/>
                  <a:gd name="T7" fmla="*/ 0 h 173"/>
                  <a:gd name="T8" fmla="*/ 2 w 557"/>
                  <a:gd name="T9" fmla="*/ 1 h 173"/>
                  <a:gd name="T10" fmla="*/ 0 60000 65536"/>
                  <a:gd name="T11" fmla="*/ 0 60000 65536"/>
                  <a:gd name="T12" fmla="*/ 0 60000 65536"/>
                  <a:gd name="T13" fmla="*/ 0 60000 65536"/>
                  <a:gd name="T14" fmla="*/ 0 60000 65536"/>
                  <a:gd name="T15" fmla="*/ 0 w 557"/>
                  <a:gd name="T16" fmla="*/ 0 h 173"/>
                  <a:gd name="T17" fmla="*/ 557 w 557"/>
                  <a:gd name="T18" fmla="*/ 173 h 173"/>
                </a:gdLst>
                <a:ahLst/>
                <a:cxnLst>
                  <a:cxn ang="T10">
                    <a:pos x="T0" y="T1"/>
                  </a:cxn>
                  <a:cxn ang="T11">
                    <a:pos x="T2" y="T3"/>
                  </a:cxn>
                  <a:cxn ang="T12">
                    <a:pos x="T4" y="T5"/>
                  </a:cxn>
                  <a:cxn ang="T13">
                    <a:pos x="T6" y="T7"/>
                  </a:cxn>
                  <a:cxn ang="T14">
                    <a:pos x="T8" y="T9"/>
                  </a:cxn>
                </a:cxnLst>
                <a:rect l="T15" t="T16" r="T17" b="T18"/>
                <a:pathLst>
                  <a:path w="557" h="173">
                    <a:moveTo>
                      <a:pt x="557" y="173"/>
                    </a:moveTo>
                    <a:lnTo>
                      <a:pt x="552" y="173"/>
                    </a:lnTo>
                    <a:lnTo>
                      <a:pt x="0" y="0"/>
                    </a:lnTo>
                    <a:lnTo>
                      <a:pt x="5" y="0"/>
                    </a:lnTo>
                    <a:lnTo>
                      <a:pt x="557" y="173"/>
                    </a:lnTo>
                    <a:close/>
                  </a:path>
                </a:pathLst>
              </a:custGeom>
              <a:solidFill>
                <a:srgbClr val="8D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39" name="Freeform 2728"/>
              <p:cNvSpPr>
                <a:spLocks/>
              </p:cNvSpPr>
              <p:nvPr/>
            </p:nvSpPr>
            <p:spPr bwMode="auto">
              <a:xfrm>
                <a:off x="1824" y="1872"/>
                <a:ext cx="277" cy="88"/>
              </a:xfrm>
              <a:custGeom>
                <a:avLst/>
                <a:gdLst>
                  <a:gd name="T0" fmla="*/ 1 w 555"/>
                  <a:gd name="T1" fmla="*/ 1 h 174"/>
                  <a:gd name="T2" fmla="*/ 1 w 555"/>
                  <a:gd name="T3" fmla="*/ 1 h 174"/>
                  <a:gd name="T4" fmla="*/ 0 w 555"/>
                  <a:gd name="T5" fmla="*/ 1 h 174"/>
                  <a:gd name="T6" fmla="*/ 0 w 555"/>
                  <a:gd name="T7" fmla="*/ 0 h 174"/>
                  <a:gd name="T8" fmla="*/ 1 w 555"/>
                  <a:gd name="T9" fmla="*/ 1 h 174"/>
                  <a:gd name="T10" fmla="*/ 0 60000 65536"/>
                  <a:gd name="T11" fmla="*/ 0 60000 65536"/>
                  <a:gd name="T12" fmla="*/ 0 60000 65536"/>
                  <a:gd name="T13" fmla="*/ 0 60000 65536"/>
                  <a:gd name="T14" fmla="*/ 0 60000 65536"/>
                  <a:gd name="T15" fmla="*/ 0 w 555"/>
                  <a:gd name="T16" fmla="*/ 0 h 174"/>
                  <a:gd name="T17" fmla="*/ 555 w 555"/>
                  <a:gd name="T18" fmla="*/ 174 h 174"/>
                </a:gdLst>
                <a:ahLst/>
                <a:cxnLst>
                  <a:cxn ang="T10">
                    <a:pos x="T0" y="T1"/>
                  </a:cxn>
                  <a:cxn ang="T11">
                    <a:pos x="T2" y="T3"/>
                  </a:cxn>
                  <a:cxn ang="T12">
                    <a:pos x="T4" y="T5"/>
                  </a:cxn>
                  <a:cxn ang="T13">
                    <a:pos x="T6" y="T7"/>
                  </a:cxn>
                  <a:cxn ang="T14">
                    <a:pos x="T8" y="T9"/>
                  </a:cxn>
                </a:cxnLst>
                <a:rect l="T15" t="T16" r="T17" b="T18"/>
                <a:pathLst>
                  <a:path w="555" h="174">
                    <a:moveTo>
                      <a:pt x="555" y="173"/>
                    </a:moveTo>
                    <a:lnTo>
                      <a:pt x="551" y="174"/>
                    </a:lnTo>
                    <a:lnTo>
                      <a:pt x="0" y="1"/>
                    </a:lnTo>
                    <a:lnTo>
                      <a:pt x="3" y="0"/>
                    </a:lnTo>
                    <a:lnTo>
                      <a:pt x="555" y="173"/>
                    </a:lnTo>
                    <a:close/>
                  </a:path>
                </a:pathLst>
              </a:custGeom>
              <a:solidFill>
                <a:srgbClr val="93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40" name="Freeform 2729"/>
              <p:cNvSpPr>
                <a:spLocks/>
              </p:cNvSpPr>
              <p:nvPr/>
            </p:nvSpPr>
            <p:spPr bwMode="auto">
              <a:xfrm>
                <a:off x="1818" y="1873"/>
                <a:ext cx="282" cy="90"/>
              </a:xfrm>
              <a:custGeom>
                <a:avLst/>
                <a:gdLst>
                  <a:gd name="T0" fmla="*/ 2 w 563"/>
                  <a:gd name="T1" fmla="*/ 1 h 180"/>
                  <a:gd name="T2" fmla="*/ 2 w 563"/>
                  <a:gd name="T3" fmla="*/ 1 h 180"/>
                  <a:gd name="T4" fmla="*/ 0 w 563"/>
                  <a:gd name="T5" fmla="*/ 1 h 180"/>
                  <a:gd name="T6" fmla="*/ 1 w 563"/>
                  <a:gd name="T7" fmla="*/ 0 h 180"/>
                  <a:gd name="T8" fmla="*/ 2 w 563"/>
                  <a:gd name="T9" fmla="*/ 1 h 180"/>
                  <a:gd name="T10" fmla="*/ 0 60000 65536"/>
                  <a:gd name="T11" fmla="*/ 0 60000 65536"/>
                  <a:gd name="T12" fmla="*/ 0 60000 65536"/>
                  <a:gd name="T13" fmla="*/ 0 60000 65536"/>
                  <a:gd name="T14" fmla="*/ 0 60000 65536"/>
                  <a:gd name="T15" fmla="*/ 0 w 563"/>
                  <a:gd name="T16" fmla="*/ 0 h 180"/>
                  <a:gd name="T17" fmla="*/ 563 w 563"/>
                  <a:gd name="T18" fmla="*/ 180 h 180"/>
                </a:gdLst>
                <a:ahLst/>
                <a:cxnLst>
                  <a:cxn ang="T10">
                    <a:pos x="T0" y="T1"/>
                  </a:cxn>
                  <a:cxn ang="T11">
                    <a:pos x="T2" y="T3"/>
                  </a:cxn>
                  <a:cxn ang="T12">
                    <a:pos x="T4" y="T5"/>
                  </a:cxn>
                  <a:cxn ang="T13">
                    <a:pos x="T6" y="T7"/>
                  </a:cxn>
                  <a:cxn ang="T14">
                    <a:pos x="T8" y="T9"/>
                  </a:cxn>
                </a:cxnLst>
                <a:rect l="T15" t="T16" r="T17" b="T18"/>
                <a:pathLst>
                  <a:path w="563" h="180">
                    <a:moveTo>
                      <a:pt x="563" y="173"/>
                    </a:moveTo>
                    <a:lnTo>
                      <a:pt x="550" y="180"/>
                    </a:lnTo>
                    <a:lnTo>
                      <a:pt x="0" y="7"/>
                    </a:lnTo>
                    <a:lnTo>
                      <a:pt x="12" y="0"/>
                    </a:lnTo>
                    <a:lnTo>
                      <a:pt x="563" y="173"/>
                    </a:lnTo>
                    <a:close/>
                  </a:path>
                </a:pathLst>
              </a:custGeom>
              <a:solidFill>
                <a:srgbClr val="9A4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41" name="Freeform 2730"/>
              <p:cNvSpPr>
                <a:spLocks/>
              </p:cNvSpPr>
              <p:nvPr/>
            </p:nvSpPr>
            <p:spPr bwMode="auto">
              <a:xfrm>
                <a:off x="1822" y="1873"/>
                <a:ext cx="278" cy="87"/>
              </a:xfrm>
              <a:custGeom>
                <a:avLst/>
                <a:gdLst>
                  <a:gd name="T0" fmla="*/ 2 w 555"/>
                  <a:gd name="T1" fmla="*/ 0 h 175"/>
                  <a:gd name="T2" fmla="*/ 2 w 555"/>
                  <a:gd name="T3" fmla="*/ 0 h 175"/>
                  <a:gd name="T4" fmla="*/ 0 w 555"/>
                  <a:gd name="T5" fmla="*/ 0 h 175"/>
                  <a:gd name="T6" fmla="*/ 1 w 555"/>
                  <a:gd name="T7" fmla="*/ 0 h 175"/>
                  <a:gd name="T8" fmla="*/ 2 w 555"/>
                  <a:gd name="T9" fmla="*/ 0 h 175"/>
                  <a:gd name="T10" fmla="*/ 0 60000 65536"/>
                  <a:gd name="T11" fmla="*/ 0 60000 65536"/>
                  <a:gd name="T12" fmla="*/ 0 60000 65536"/>
                  <a:gd name="T13" fmla="*/ 0 60000 65536"/>
                  <a:gd name="T14" fmla="*/ 0 60000 65536"/>
                  <a:gd name="T15" fmla="*/ 0 w 555"/>
                  <a:gd name="T16" fmla="*/ 0 h 175"/>
                  <a:gd name="T17" fmla="*/ 555 w 555"/>
                  <a:gd name="T18" fmla="*/ 175 h 175"/>
                </a:gdLst>
                <a:ahLst/>
                <a:cxnLst>
                  <a:cxn ang="T10">
                    <a:pos x="T0" y="T1"/>
                  </a:cxn>
                  <a:cxn ang="T11">
                    <a:pos x="T2" y="T3"/>
                  </a:cxn>
                  <a:cxn ang="T12">
                    <a:pos x="T4" y="T5"/>
                  </a:cxn>
                  <a:cxn ang="T13">
                    <a:pos x="T6" y="T7"/>
                  </a:cxn>
                  <a:cxn ang="T14">
                    <a:pos x="T8" y="T9"/>
                  </a:cxn>
                </a:cxnLst>
                <a:rect l="T15" t="T16" r="T17" b="T18"/>
                <a:pathLst>
                  <a:path w="555" h="175">
                    <a:moveTo>
                      <a:pt x="555" y="173"/>
                    </a:moveTo>
                    <a:lnTo>
                      <a:pt x="552" y="175"/>
                    </a:lnTo>
                    <a:lnTo>
                      <a:pt x="0" y="2"/>
                    </a:lnTo>
                    <a:lnTo>
                      <a:pt x="4" y="0"/>
                    </a:lnTo>
                    <a:lnTo>
                      <a:pt x="555" y="173"/>
                    </a:lnTo>
                    <a:close/>
                  </a:path>
                </a:pathLst>
              </a:custGeom>
              <a:solidFill>
                <a:srgbClr val="9A4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42" name="Freeform 2731"/>
              <p:cNvSpPr>
                <a:spLocks/>
              </p:cNvSpPr>
              <p:nvPr/>
            </p:nvSpPr>
            <p:spPr bwMode="auto">
              <a:xfrm>
                <a:off x="1820" y="1874"/>
                <a:ext cx="278" cy="87"/>
              </a:xfrm>
              <a:custGeom>
                <a:avLst/>
                <a:gdLst>
                  <a:gd name="T0" fmla="*/ 2 w 555"/>
                  <a:gd name="T1" fmla="*/ 0 h 175"/>
                  <a:gd name="T2" fmla="*/ 2 w 555"/>
                  <a:gd name="T3" fmla="*/ 0 h 175"/>
                  <a:gd name="T4" fmla="*/ 0 w 555"/>
                  <a:gd name="T5" fmla="*/ 0 h 175"/>
                  <a:gd name="T6" fmla="*/ 1 w 555"/>
                  <a:gd name="T7" fmla="*/ 0 h 175"/>
                  <a:gd name="T8" fmla="*/ 2 w 555"/>
                  <a:gd name="T9" fmla="*/ 0 h 175"/>
                  <a:gd name="T10" fmla="*/ 0 60000 65536"/>
                  <a:gd name="T11" fmla="*/ 0 60000 65536"/>
                  <a:gd name="T12" fmla="*/ 0 60000 65536"/>
                  <a:gd name="T13" fmla="*/ 0 60000 65536"/>
                  <a:gd name="T14" fmla="*/ 0 60000 65536"/>
                  <a:gd name="T15" fmla="*/ 0 w 555"/>
                  <a:gd name="T16" fmla="*/ 0 h 175"/>
                  <a:gd name="T17" fmla="*/ 555 w 555"/>
                  <a:gd name="T18" fmla="*/ 175 h 175"/>
                </a:gdLst>
                <a:ahLst/>
                <a:cxnLst>
                  <a:cxn ang="T10">
                    <a:pos x="T0" y="T1"/>
                  </a:cxn>
                  <a:cxn ang="T11">
                    <a:pos x="T2" y="T3"/>
                  </a:cxn>
                  <a:cxn ang="T12">
                    <a:pos x="T4" y="T5"/>
                  </a:cxn>
                  <a:cxn ang="T13">
                    <a:pos x="T6" y="T7"/>
                  </a:cxn>
                  <a:cxn ang="T14">
                    <a:pos x="T8" y="T9"/>
                  </a:cxn>
                </a:cxnLst>
                <a:rect l="T15" t="T16" r="T17" b="T18"/>
                <a:pathLst>
                  <a:path w="555" h="175">
                    <a:moveTo>
                      <a:pt x="555" y="173"/>
                    </a:moveTo>
                    <a:lnTo>
                      <a:pt x="552" y="175"/>
                    </a:lnTo>
                    <a:lnTo>
                      <a:pt x="0" y="2"/>
                    </a:lnTo>
                    <a:lnTo>
                      <a:pt x="3" y="0"/>
                    </a:lnTo>
                    <a:lnTo>
                      <a:pt x="555" y="173"/>
                    </a:lnTo>
                    <a:close/>
                  </a:path>
                </a:pathLst>
              </a:custGeom>
              <a:solidFill>
                <a:srgbClr val="9E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43" name="Freeform 2732"/>
              <p:cNvSpPr>
                <a:spLocks/>
              </p:cNvSpPr>
              <p:nvPr/>
            </p:nvSpPr>
            <p:spPr bwMode="auto">
              <a:xfrm>
                <a:off x="1819" y="1875"/>
                <a:ext cx="277" cy="87"/>
              </a:xfrm>
              <a:custGeom>
                <a:avLst/>
                <a:gdLst>
                  <a:gd name="T0" fmla="*/ 1 w 555"/>
                  <a:gd name="T1" fmla="*/ 1 h 174"/>
                  <a:gd name="T2" fmla="*/ 1 w 555"/>
                  <a:gd name="T3" fmla="*/ 1 h 174"/>
                  <a:gd name="T4" fmla="*/ 0 w 555"/>
                  <a:gd name="T5" fmla="*/ 1 h 174"/>
                  <a:gd name="T6" fmla="*/ 0 w 555"/>
                  <a:gd name="T7" fmla="*/ 0 h 174"/>
                  <a:gd name="T8" fmla="*/ 1 w 555"/>
                  <a:gd name="T9" fmla="*/ 1 h 174"/>
                  <a:gd name="T10" fmla="*/ 0 60000 65536"/>
                  <a:gd name="T11" fmla="*/ 0 60000 65536"/>
                  <a:gd name="T12" fmla="*/ 0 60000 65536"/>
                  <a:gd name="T13" fmla="*/ 0 60000 65536"/>
                  <a:gd name="T14" fmla="*/ 0 60000 65536"/>
                  <a:gd name="T15" fmla="*/ 0 w 555"/>
                  <a:gd name="T16" fmla="*/ 0 h 174"/>
                  <a:gd name="T17" fmla="*/ 555 w 555"/>
                  <a:gd name="T18" fmla="*/ 174 h 174"/>
                </a:gdLst>
                <a:ahLst/>
                <a:cxnLst>
                  <a:cxn ang="T10">
                    <a:pos x="T0" y="T1"/>
                  </a:cxn>
                  <a:cxn ang="T11">
                    <a:pos x="T2" y="T3"/>
                  </a:cxn>
                  <a:cxn ang="T12">
                    <a:pos x="T4" y="T5"/>
                  </a:cxn>
                  <a:cxn ang="T13">
                    <a:pos x="T6" y="T7"/>
                  </a:cxn>
                  <a:cxn ang="T14">
                    <a:pos x="T8" y="T9"/>
                  </a:cxn>
                </a:cxnLst>
                <a:rect l="T15" t="T16" r="T17" b="T18"/>
                <a:pathLst>
                  <a:path w="555" h="174">
                    <a:moveTo>
                      <a:pt x="555" y="173"/>
                    </a:moveTo>
                    <a:lnTo>
                      <a:pt x="551" y="174"/>
                    </a:lnTo>
                    <a:lnTo>
                      <a:pt x="0" y="1"/>
                    </a:lnTo>
                    <a:lnTo>
                      <a:pt x="3" y="0"/>
                    </a:lnTo>
                    <a:lnTo>
                      <a:pt x="555" y="173"/>
                    </a:lnTo>
                    <a:close/>
                  </a:path>
                </a:pathLst>
              </a:custGeom>
              <a:solidFill>
                <a:srgbClr val="A2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44" name="Freeform 2733"/>
              <p:cNvSpPr>
                <a:spLocks/>
              </p:cNvSpPr>
              <p:nvPr/>
            </p:nvSpPr>
            <p:spPr bwMode="auto">
              <a:xfrm>
                <a:off x="1818" y="1876"/>
                <a:ext cx="277" cy="87"/>
              </a:xfrm>
              <a:custGeom>
                <a:avLst/>
                <a:gdLst>
                  <a:gd name="T0" fmla="*/ 2 w 553"/>
                  <a:gd name="T1" fmla="*/ 0 h 175"/>
                  <a:gd name="T2" fmla="*/ 2 w 553"/>
                  <a:gd name="T3" fmla="*/ 0 h 175"/>
                  <a:gd name="T4" fmla="*/ 0 w 553"/>
                  <a:gd name="T5" fmla="*/ 0 h 175"/>
                  <a:gd name="T6" fmla="*/ 1 w 553"/>
                  <a:gd name="T7" fmla="*/ 0 h 175"/>
                  <a:gd name="T8" fmla="*/ 2 w 553"/>
                  <a:gd name="T9" fmla="*/ 0 h 175"/>
                  <a:gd name="T10" fmla="*/ 0 60000 65536"/>
                  <a:gd name="T11" fmla="*/ 0 60000 65536"/>
                  <a:gd name="T12" fmla="*/ 0 60000 65536"/>
                  <a:gd name="T13" fmla="*/ 0 60000 65536"/>
                  <a:gd name="T14" fmla="*/ 0 60000 65536"/>
                  <a:gd name="T15" fmla="*/ 0 w 553"/>
                  <a:gd name="T16" fmla="*/ 0 h 175"/>
                  <a:gd name="T17" fmla="*/ 553 w 553"/>
                  <a:gd name="T18" fmla="*/ 175 h 175"/>
                </a:gdLst>
                <a:ahLst/>
                <a:cxnLst>
                  <a:cxn ang="T10">
                    <a:pos x="T0" y="T1"/>
                  </a:cxn>
                  <a:cxn ang="T11">
                    <a:pos x="T2" y="T3"/>
                  </a:cxn>
                  <a:cxn ang="T12">
                    <a:pos x="T4" y="T5"/>
                  </a:cxn>
                  <a:cxn ang="T13">
                    <a:pos x="T6" y="T7"/>
                  </a:cxn>
                  <a:cxn ang="T14">
                    <a:pos x="T8" y="T9"/>
                  </a:cxn>
                </a:cxnLst>
                <a:rect l="T15" t="T16" r="T17" b="T18"/>
                <a:pathLst>
                  <a:path w="553" h="175">
                    <a:moveTo>
                      <a:pt x="553" y="173"/>
                    </a:moveTo>
                    <a:lnTo>
                      <a:pt x="550" y="175"/>
                    </a:lnTo>
                    <a:lnTo>
                      <a:pt x="0" y="2"/>
                    </a:lnTo>
                    <a:lnTo>
                      <a:pt x="2" y="0"/>
                    </a:lnTo>
                    <a:lnTo>
                      <a:pt x="553" y="173"/>
                    </a:lnTo>
                    <a:close/>
                  </a:path>
                </a:pathLst>
              </a:custGeom>
              <a:solidFill>
                <a:srgbClr val="A65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45" name="Freeform 2734"/>
              <p:cNvSpPr>
                <a:spLocks/>
              </p:cNvSpPr>
              <p:nvPr/>
            </p:nvSpPr>
            <p:spPr bwMode="auto">
              <a:xfrm>
                <a:off x="1812" y="1877"/>
                <a:ext cx="281" cy="90"/>
              </a:xfrm>
              <a:custGeom>
                <a:avLst/>
                <a:gdLst>
                  <a:gd name="T0" fmla="*/ 1 w 562"/>
                  <a:gd name="T1" fmla="*/ 0 h 181"/>
                  <a:gd name="T2" fmla="*/ 1 w 562"/>
                  <a:gd name="T3" fmla="*/ 0 h 181"/>
                  <a:gd name="T4" fmla="*/ 0 w 562"/>
                  <a:gd name="T5" fmla="*/ 0 h 181"/>
                  <a:gd name="T6" fmla="*/ 1 w 562"/>
                  <a:gd name="T7" fmla="*/ 0 h 181"/>
                  <a:gd name="T8" fmla="*/ 1 w 562"/>
                  <a:gd name="T9" fmla="*/ 0 h 181"/>
                  <a:gd name="T10" fmla="*/ 0 60000 65536"/>
                  <a:gd name="T11" fmla="*/ 0 60000 65536"/>
                  <a:gd name="T12" fmla="*/ 0 60000 65536"/>
                  <a:gd name="T13" fmla="*/ 0 60000 65536"/>
                  <a:gd name="T14" fmla="*/ 0 60000 65536"/>
                  <a:gd name="T15" fmla="*/ 0 w 562"/>
                  <a:gd name="T16" fmla="*/ 0 h 181"/>
                  <a:gd name="T17" fmla="*/ 562 w 562"/>
                  <a:gd name="T18" fmla="*/ 181 h 181"/>
                </a:gdLst>
                <a:ahLst/>
                <a:cxnLst>
                  <a:cxn ang="T10">
                    <a:pos x="T0" y="T1"/>
                  </a:cxn>
                  <a:cxn ang="T11">
                    <a:pos x="T2" y="T3"/>
                  </a:cxn>
                  <a:cxn ang="T12">
                    <a:pos x="T4" y="T5"/>
                  </a:cxn>
                  <a:cxn ang="T13">
                    <a:pos x="T6" y="T7"/>
                  </a:cxn>
                  <a:cxn ang="T14">
                    <a:pos x="T8" y="T9"/>
                  </a:cxn>
                </a:cxnLst>
                <a:rect l="T15" t="T16" r="T17" b="T18"/>
                <a:pathLst>
                  <a:path w="562" h="181">
                    <a:moveTo>
                      <a:pt x="562" y="173"/>
                    </a:moveTo>
                    <a:lnTo>
                      <a:pt x="552" y="181"/>
                    </a:lnTo>
                    <a:lnTo>
                      <a:pt x="0" y="8"/>
                    </a:lnTo>
                    <a:lnTo>
                      <a:pt x="12" y="0"/>
                    </a:lnTo>
                    <a:lnTo>
                      <a:pt x="562" y="173"/>
                    </a:lnTo>
                    <a:close/>
                  </a:path>
                </a:pathLst>
              </a:custGeom>
              <a:solidFill>
                <a:srgbClr val="AA5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46" name="Freeform 2735"/>
              <p:cNvSpPr>
                <a:spLocks/>
              </p:cNvSpPr>
              <p:nvPr/>
            </p:nvSpPr>
            <p:spPr bwMode="auto">
              <a:xfrm>
                <a:off x="1816" y="1877"/>
                <a:ext cx="277" cy="87"/>
              </a:xfrm>
              <a:custGeom>
                <a:avLst/>
                <a:gdLst>
                  <a:gd name="T0" fmla="*/ 2 w 553"/>
                  <a:gd name="T1" fmla="*/ 0 h 175"/>
                  <a:gd name="T2" fmla="*/ 2 w 553"/>
                  <a:gd name="T3" fmla="*/ 0 h 175"/>
                  <a:gd name="T4" fmla="*/ 0 w 553"/>
                  <a:gd name="T5" fmla="*/ 0 h 175"/>
                  <a:gd name="T6" fmla="*/ 1 w 553"/>
                  <a:gd name="T7" fmla="*/ 0 h 175"/>
                  <a:gd name="T8" fmla="*/ 2 w 553"/>
                  <a:gd name="T9" fmla="*/ 0 h 175"/>
                  <a:gd name="T10" fmla="*/ 0 60000 65536"/>
                  <a:gd name="T11" fmla="*/ 0 60000 65536"/>
                  <a:gd name="T12" fmla="*/ 0 60000 65536"/>
                  <a:gd name="T13" fmla="*/ 0 60000 65536"/>
                  <a:gd name="T14" fmla="*/ 0 60000 65536"/>
                  <a:gd name="T15" fmla="*/ 0 w 553"/>
                  <a:gd name="T16" fmla="*/ 0 h 175"/>
                  <a:gd name="T17" fmla="*/ 553 w 553"/>
                  <a:gd name="T18" fmla="*/ 175 h 175"/>
                </a:gdLst>
                <a:ahLst/>
                <a:cxnLst>
                  <a:cxn ang="T10">
                    <a:pos x="T0" y="T1"/>
                  </a:cxn>
                  <a:cxn ang="T11">
                    <a:pos x="T2" y="T3"/>
                  </a:cxn>
                  <a:cxn ang="T12">
                    <a:pos x="T4" y="T5"/>
                  </a:cxn>
                  <a:cxn ang="T13">
                    <a:pos x="T6" y="T7"/>
                  </a:cxn>
                  <a:cxn ang="T14">
                    <a:pos x="T8" y="T9"/>
                  </a:cxn>
                </a:cxnLst>
                <a:rect l="T15" t="T16" r="T17" b="T18"/>
                <a:pathLst>
                  <a:path w="553" h="175">
                    <a:moveTo>
                      <a:pt x="553" y="173"/>
                    </a:moveTo>
                    <a:lnTo>
                      <a:pt x="551" y="175"/>
                    </a:lnTo>
                    <a:lnTo>
                      <a:pt x="0" y="2"/>
                    </a:lnTo>
                    <a:lnTo>
                      <a:pt x="3" y="0"/>
                    </a:lnTo>
                    <a:lnTo>
                      <a:pt x="553" y="173"/>
                    </a:lnTo>
                    <a:close/>
                  </a:path>
                </a:pathLst>
              </a:custGeom>
              <a:solidFill>
                <a:srgbClr val="AA5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47" name="Freeform 2736"/>
              <p:cNvSpPr>
                <a:spLocks/>
              </p:cNvSpPr>
              <p:nvPr/>
            </p:nvSpPr>
            <p:spPr bwMode="auto">
              <a:xfrm>
                <a:off x="1815" y="1877"/>
                <a:ext cx="277" cy="88"/>
              </a:xfrm>
              <a:custGeom>
                <a:avLst/>
                <a:gdLst>
                  <a:gd name="T0" fmla="*/ 2 w 553"/>
                  <a:gd name="T1" fmla="*/ 1 h 174"/>
                  <a:gd name="T2" fmla="*/ 2 w 553"/>
                  <a:gd name="T3" fmla="*/ 1 h 174"/>
                  <a:gd name="T4" fmla="*/ 0 w 553"/>
                  <a:gd name="T5" fmla="*/ 1 h 174"/>
                  <a:gd name="T6" fmla="*/ 1 w 553"/>
                  <a:gd name="T7" fmla="*/ 0 h 174"/>
                  <a:gd name="T8" fmla="*/ 2 w 553"/>
                  <a:gd name="T9" fmla="*/ 1 h 174"/>
                  <a:gd name="T10" fmla="*/ 0 60000 65536"/>
                  <a:gd name="T11" fmla="*/ 0 60000 65536"/>
                  <a:gd name="T12" fmla="*/ 0 60000 65536"/>
                  <a:gd name="T13" fmla="*/ 0 60000 65536"/>
                  <a:gd name="T14" fmla="*/ 0 60000 65536"/>
                  <a:gd name="T15" fmla="*/ 0 w 553"/>
                  <a:gd name="T16" fmla="*/ 0 h 174"/>
                  <a:gd name="T17" fmla="*/ 553 w 553"/>
                  <a:gd name="T18" fmla="*/ 174 h 174"/>
                </a:gdLst>
                <a:ahLst/>
                <a:cxnLst>
                  <a:cxn ang="T10">
                    <a:pos x="T0" y="T1"/>
                  </a:cxn>
                  <a:cxn ang="T11">
                    <a:pos x="T2" y="T3"/>
                  </a:cxn>
                  <a:cxn ang="T12">
                    <a:pos x="T4" y="T5"/>
                  </a:cxn>
                  <a:cxn ang="T13">
                    <a:pos x="T6" y="T7"/>
                  </a:cxn>
                  <a:cxn ang="T14">
                    <a:pos x="T8" y="T9"/>
                  </a:cxn>
                </a:cxnLst>
                <a:rect l="T15" t="T16" r="T17" b="T18"/>
                <a:pathLst>
                  <a:path w="553" h="174">
                    <a:moveTo>
                      <a:pt x="553" y="173"/>
                    </a:moveTo>
                    <a:lnTo>
                      <a:pt x="552" y="174"/>
                    </a:lnTo>
                    <a:lnTo>
                      <a:pt x="0" y="1"/>
                    </a:lnTo>
                    <a:lnTo>
                      <a:pt x="2" y="0"/>
                    </a:lnTo>
                    <a:lnTo>
                      <a:pt x="553" y="173"/>
                    </a:lnTo>
                    <a:close/>
                  </a:path>
                </a:pathLst>
              </a:custGeom>
              <a:solidFill>
                <a:srgbClr val="AC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48" name="Freeform 2737"/>
              <p:cNvSpPr>
                <a:spLocks/>
              </p:cNvSpPr>
              <p:nvPr/>
            </p:nvSpPr>
            <p:spPr bwMode="auto">
              <a:xfrm>
                <a:off x="1815" y="1878"/>
                <a:ext cx="276" cy="87"/>
              </a:xfrm>
              <a:custGeom>
                <a:avLst/>
                <a:gdLst>
                  <a:gd name="T0" fmla="*/ 1 w 554"/>
                  <a:gd name="T1" fmla="*/ 0 h 175"/>
                  <a:gd name="T2" fmla="*/ 1 w 554"/>
                  <a:gd name="T3" fmla="*/ 0 h 175"/>
                  <a:gd name="T4" fmla="*/ 0 w 554"/>
                  <a:gd name="T5" fmla="*/ 0 h 175"/>
                  <a:gd name="T6" fmla="*/ 0 w 554"/>
                  <a:gd name="T7" fmla="*/ 0 h 175"/>
                  <a:gd name="T8" fmla="*/ 1 w 554"/>
                  <a:gd name="T9" fmla="*/ 0 h 175"/>
                  <a:gd name="T10" fmla="*/ 0 60000 65536"/>
                  <a:gd name="T11" fmla="*/ 0 60000 65536"/>
                  <a:gd name="T12" fmla="*/ 0 60000 65536"/>
                  <a:gd name="T13" fmla="*/ 0 60000 65536"/>
                  <a:gd name="T14" fmla="*/ 0 60000 65536"/>
                  <a:gd name="T15" fmla="*/ 0 w 554"/>
                  <a:gd name="T16" fmla="*/ 0 h 175"/>
                  <a:gd name="T17" fmla="*/ 554 w 554"/>
                  <a:gd name="T18" fmla="*/ 175 h 175"/>
                </a:gdLst>
                <a:ahLst/>
                <a:cxnLst>
                  <a:cxn ang="T10">
                    <a:pos x="T0" y="T1"/>
                  </a:cxn>
                  <a:cxn ang="T11">
                    <a:pos x="T2" y="T3"/>
                  </a:cxn>
                  <a:cxn ang="T12">
                    <a:pos x="T4" y="T5"/>
                  </a:cxn>
                  <a:cxn ang="T13">
                    <a:pos x="T6" y="T7"/>
                  </a:cxn>
                  <a:cxn ang="T14">
                    <a:pos x="T8" y="T9"/>
                  </a:cxn>
                </a:cxnLst>
                <a:rect l="T15" t="T16" r="T17" b="T18"/>
                <a:pathLst>
                  <a:path w="554" h="175">
                    <a:moveTo>
                      <a:pt x="554" y="173"/>
                    </a:moveTo>
                    <a:lnTo>
                      <a:pt x="550" y="175"/>
                    </a:lnTo>
                    <a:lnTo>
                      <a:pt x="0" y="2"/>
                    </a:lnTo>
                    <a:lnTo>
                      <a:pt x="2" y="0"/>
                    </a:lnTo>
                    <a:lnTo>
                      <a:pt x="554" y="173"/>
                    </a:lnTo>
                    <a:close/>
                  </a:path>
                </a:pathLst>
              </a:custGeom>
              <a:solidFill>
                <a:srgbClr val="AF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49" name="Freeform 2738"/>
              <p:cNvSpPr>
                <a:spLocks/>
              </p:cNvSpPr>
              <p:nvPr/>
            </p:nvSpPr>
            <p:spPr bwMode="auto">
              <a:xfrm>
                <a:off x="1814" y="1879"/>
                <a:ext cx="276" cy="87"/>
              </a:xfrm>
              <a:custGeom>
                <a:avLst/>
                <a:gdLst>
                  <a:gd name="T0" fmla="*/ 2 w 551"/>
                  <a:gd name="T1" fmla="*/ 0 h 175"/>
                  <a:gd name="T2" fmla="*/ 2 w 551"/>
                  <a:gd name="T3" fmla="*/ 0 h 175"/>
                  <a:gd name="T4" fmla="*/ 0 w 551"/>
                  <a:gd name="T5" fmla="*/ 0 h 175"/>
                  <a:gd name="T6" fmla="*/ 1 w 551"/>
                  <a:gd name="T7" fmla="*/ 0 h 175"/>
                  <a:gd name="T8" fmla="*/ 2 w 551"/>
                  <a:gd name="T9" fmla="*/ 0 h 175"/>
                  <a:gd name="T10" fmla="*/ 0 60000 65536"/>
                  <a:gd name="T11" fmla="*/ 0 60000 65536"/>
                  <a:gd name="T12" fmla="*/ 0 60000 65536"/>
                  <a:gd name="T13" fmla="*/ 0 60000 65536"/>
                  <a:gd name="T14" fmla="*/ 0 60000 65536"/>
                  <a:gd name="T15" fmla="*/ 0 w 551"/>
                  <a:gd name="T16" fmla="*/ 0 h 175"/>
                  <a:gd name="T17" fmla="*/ 551 w 551"/>
                  <a:gd name="T18" fmla="*/ 175 h 175"/>
                </a:gdLst>
                <a:ahLst/>
                <a:cxnLst>
                  <a:cxn ang="T10">
                    <a:pos x="T0" y="T1"/>
                  </a:cxn>
                  <a:cxn ang="T11">
                    <a:pos x="T2" y="T3"/>
                  </a:cxn>
                  <a:cxn ang="T12">
                    <a:pos x="T4" y="T5"/>
                  </a:cxn>
                  <a:cxn ang="T13">
                    <a:pos x="T6" y="T7"/>
                  </a:cxn>
                  <a:cxn ang="T14">
                    <a:pos x="T8" y="T9"/>
                  </a:cxn>
                </a:cxnLst>
                <a:rect l="T15" t="T16" r="T17" b="T18"/>
                <a:pathLst>
                  <a:path w="551" h="175">
                    <a:moveTo>
                      <a:pt x="551" y="173"/>
                    </a:moveTo>
                    <a:lnTo>
                      <a:pt x="550" y="175"/>
                    </a:lnTo>
                    <a:lnTo>
                      <a:pt x="0" y="2"/>
                    </a:lnTo>
                    <a:lnTo>
                      <a:pt x="1" y="0"/>
                    </a:lnTo>
                    <a:lnTo>
                      <a:pt x="551" y="173"/>
                    </a:lnTo>
                    <a:close/>
                  </a:path>
                </a:pathLst>
              </a:custGeom>
              <a:solidFill>
                <a:srgbClr val="B2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50" name="Freeform 2739"/>
              <p:cNvSpPr>
                <a:spLocks/>
              </p:cNvSpPr>
              <p:nvPr/>
            </p:nvSpPr>
            <p:spPr bwMode="auto">
              <a:xfrm>
                <a:off x="1812" y="1880"/>
                <a:ext cx="277" cy="87"/>
              </a:xfrm>
              <a:custGeom>
                <a:avLst/>
                <a:gdLst>
                  <a:gd name="T0" fmla="*/ 1 w 554"/>
                  <a:gd name="T1" fmla="*/ 1 h 174"/>
                  <a:gd name="T2" fmla="*/ 1 w 554"/>
                  <a:gd name="T3" fmla="*/ 1 h 174"/>
                  <a:gd name="T4" fmla="*/ 0 w 554"/>
                  <a:gd name="T5" fmla="*/ 1 h 174"/>
                  <a:gd name="T6" fmla="*/ 1 w 554"/>
                  <a:gd name="T7" fmla="*/ 0 h 174"/>
                  <a:gd name="T8" fmla="*/ 1 w 554"/>
                  <a:gd name="T9" fmla="*/ 1 h 174"/>
                  <a:gd name="T10" fmla="*/ 0 60000 65536"/>
                  <a:gd name="T11" fmla="*/ 0 60000 65536"/>
                  <a:gd name="T12" fmla="*/ 0 60000 65536"/>
                  <a:gd name="T13" fmla="*/ 0 60000 65536"/>
                  <a:gd name="T14" fmla="*/ 0 60000 65536"/>
                  <a:gd name="T15" fmla="*/ 0 w 554"/>
                  <a:gd name="T16" fmla="*/ 0 h 174"/>
                  <a:gd name="T17" fmla="*/ 554 w 554"/>
                  <a:gd name="T18" fmla="*/ 174 h 174"/>
                </a:gdLst>
                <a:ahLst/>
                <a:cxnLst>
                  <a:cxn ang="T10">
                    <a:pos x="T0" y="T1"/>
                  </a:cxn>
                  <a:cxn ang="T11">
                    <a:pos x="T2" y="T3"/>
                  </a:cxn>
                  <a:cxn ang="T12">
                    <a:pos x="T4" y="T5"/>
                  </a:cxn>
                  <a:cxn ang="T13">
                    <a:pos x="T6" y="T7"/>
                  </a:cxn>
                  <a:cxn ang="T14">
                    <a:pos x="T8" y="T9"/>
                  </a:cxn>
                </a:cxnLst>
                <a:rect l="T15" t="T16" r="T17" b="T18"/>
                <a:pathLst>
                  <a:path w="554" h="174">
                    <a:moveTo>
                      <a:pt x="554" y="173"/>
                    </a:moveTo>
                    <a:lnTo>
                      <a:pt x="552" y="174"/>
                    </a:lnTo>
                    <a:lnTo>
                      <a:pt x="0" y="1"/>
                    </a:lnTo>
                    <a:lnTo>
                      <a:pt x="4" y="0"/>
                    </a:lnTo>
                    <a:lnTo>
                      <a:pt x="554" y="173"/>
                    </a:lnTo>
                    <a:close/>
                  </a:path>
                </a:pathLst>
              </a:custGeom>
              <a:solidFill>
                <a:srgbClr val="B55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51" name="Freeform 2740"/>
              <p:cNvSpPr>
                <a:spLocks/>
              </p:cNvSpPr>
              <p:nvPr/>
            </p:nvSpPr>
            <p:spPr bwMode="auto">
              <a:xfrm>
                <a:off x="1808" y="1881"/>
                <a:ext cx="280" cy="92"/>
              </a:xfrm>
              <a:custGeom>
                <a:avLst/>
                <a:gdLst>
                  <a:gd name="T0" fmla="*/ 1 w 560"/>
                  <a:gd name="T1" fmla="*/ 0 h 185"/>
                  <a:gd name="T2" fmla="*/ 1 w 560"/>
                  <a:gd name="T3" fmla="*/ 0 h 185"/>
                  <a:gd name="T4" fmla="*/ 0 w 560"/>
                  <a:gd name="T5" fmla="*/ 0 h 185"/>
                  <a:gd name="T6" fmla="*/ 1 w 560"/>
                  <a:gd name="T7" fmla="*/ 0 h 185"/>
                  <a:gd name="T8" fmla="*/ 1 w 560"/>
                  <a:gd name="T9" fmla="*/ 0 h 185"/>
                  <a:gd name="T10" fmla="*/ 0 60000 65536"/>
                  <a:gd name="T11" fmla="*/ 0 60000 65536"/>
                  <a:gd name="T12" fmla="*/ 0 60000 65536"/>
                  <a:gd name="T13" fmla="*/ 0 60000 65536"/>
                  <a:gd name="T14" fmla="*/ 0 60000 65536"/>
                  <a:gd name="T15" fmla="*/ 0 w 560"/>
                  <a:gd name="T16" fmla="*/ 0 h 185"/>
                  <a:gd name="T17" fmla="*/ 560 w 560"/>
                  <a:gd name="T18" fmla="*/ 185 h 185"/>
                </a:gdLst>
                <a:ahLst/>
                <a:cxnLst>
                  <a:cxn ang="T10">
                    <a:pos x="T0" y="T1"/>
                  </a:cxn>
                  <a:cxn ang="T11">
                    <a:pos x="T2" y="T3"/>
                  </a:cxn>
                  <a:cxn ang="T12">
                    <a:pos x="T4" y="T5"/>
                  </a:cxn>
                  <a:cxn ang="T13">
                    <a:pos x="T6" y="T7"/>
                  </a:cxn>
                  <a:cxn ang="T14">
                    <a:pos x="T8" y="T9"/>
                  </a:cxn>
                </a:cxnLst>
                <a:rect l="T15" t="T16" r="T17" b="T18"/>
                <a:pathLst>
                  <a:path w="560" h="185">
                    <a:moveTo>
                      <a:pt x="560" y="173"/>
                    </a:moveTo>
                    <a:lnTo>
                      <a:pt x="550" y="185"/>
                    </a:lnTo>
                    <a:lnTo>
                      <a:pt x="0" y="10"/>
                    </a:lnTo>
                    <a:lnTo>
                      <a:pt x="8" y="0"/>
                    </a:lnTo>
                    <a:lnTo>
                      <a:pt x="560" y="173"/>
                    </a:lnTo>
                    <a:close/>
                  </a:path>
                </a:pathLst>
              </a:custGeom>
              <a:solidFill>
                <a:srgbClr val="B8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52" name="Freeform 2741"/>
              <p:cNvSpPr>
                <a:spLocks/>
              </p:cNvSpPr>
              <p:nvPr/>
            </p:nvSpPr>
            <p:spPr bwMode="auto">
              <a:xfrm>
                <a:off x="1811" y="1881"/>
                <a:ext cx="277" cy="88"/>
              </a:xfrm>
              <a:custGeom>
                <a:avLst/>
                <a:gdLst>
                  <a:gd name="T0" fmla="*/ 2 w 553"/>
                  <a:gd name="T1" fmla="*/ 0 h 177"/>
                  <a:gd name="T2" fmla="*/ 2 w 553"/>
                  <a:gd name="T3" fmla="*/ 0 h 177"/>
                  <a:gd name="T4" fmla="*/ 0 w 553"/>
                  <a:gd name="T5" fmla="*/ 0 h 177"/>
                  <a:gd name="T6" fmla="*/ 1 w 553"/>
                  <a:gd name="T7" fmla="*/ 0 h 177"/>
                  <a:gd name="T8" fmla="*/ 2 w 553"/>
                  <a:gd name="T9" fmla="*/ 0 h 177"/>
                  <a:gd name="T10" fmla="*/ 0 60000 65536"/>
                  <a:gd name="T11" fmla="*/ 0 60000 65536"/>
                  <a:gd name="T12" fmla="*/ 0 60000 65536"/>
                  <a:gd name="T13" fmla="*/ 0 60000 65536"/>
                  <a:gd name="T14" fmla="*/ 0 60000 65536"/>
                  <a:gd name="T15" fmla="*/ 0 w 553"/>
                  <a:gd name="T16" fmla="*/ 0 h 177"/>
                  <a:gd name="T17" fmla="*/ 553 w 553"/>
                  <a:gd name="T18" fmla="*/ 177 h 177"/>
                </a:gdLst>
                <a:ahLst/>
                <a:cxnLst>
                  <a:cxn ang="T10">
                    <a:pos x="T0" y="T1"/>
                  </a:cxn>
                  <a:cxn ang="T11">
                    <a:pos x="T2" y="T3"/>
                  </a:cxn>
                  <a:cxn ang="T12">
                    <a:pos x="T4" y="T5"/>
                  </a:cxn>
                  <a:cxn ang="T13">
                    <a:pos x="T6" y="T7"/>
                  </a:cxn>
                  <a:cxn ang="T14">
                    <a:pos x="T8" y="T9"/>
                  </a:cxn>
                </a:cxnLst>
                <a:rect l="T15" t="T16" r="T17" b="T18"/>
                <a:pathLst>
                  <a:path w="553" h="177">
                    <a:moveTo>
                      <a:pt x="553" y="173"/>
                    </a:moveTo>
                    <a:lnTo>
                      <a:pt x="551" y="177"/>
                    </a:lnTo>
                    <a:lnTo>
                      <a:pt x="0" y="2"/>
                    </a:lnTo>
                    <a:lnTo>
                      <a:pt x="1" y="0"/>
                    </a:lnTo>
                    <a:lnTo>
                      <a:pt x="553" y="173"/>
                    </a:lnTo>
                    <a:close/>
                  </a:path>
                </a:pathLst>
              </a:custGeom>
              <a:solidFill>
                <a:srgbClr val="B8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53" name="Freeform 2742"/>
              <p:cNvSpPr>
                <a:spLocks/>
              </p:cNvSpPr>
              <p:nvPr/>
            </p:nvSpPr>
            <p:spPr bwMode="auto">
              <a:xfrm>
                <a:off x="1811" y="1882"/>
                <a:ext cx="276" cy="88"/>
              </a:xfrm>
              <a:custGeom>
                <a:avLst/>
                <a:gdLst>
                  <a:gd name="T0" fmla="*/ 1 w 553"/>
                  <a:gd name="T1" fmla="*/ 1 h 176"/>
                  <a:gd name="T2" fmla="*/ 1 w 553"/>
                  <a:gd name="T3" fmla="*/ 1 h 176"/>
                  <a:gd name="T4" fmla="*/ 0 w 553"/>
                  <a:gd name="T5" fmla="*/ 1 h 176"/>
                  <a:gd name="T6" fmla="*/ 0 w 553"/>
                  <a:gd name="T7" fmla="*/ 0 h 176"/>
                  <a:gd name="T8" fmla="*/ 1 w 553"/>
                  <a:gd name="T9" fmla="*/ 1 h 176"/>
                  <a:gd name="T10" fmla="*/ 0 60000 65536"/>
                  <a:gd name="T11" fmla="*/ 0 60000 65536"/>
                  <a:gd name="T12" fmla="*/ 0 60000 65536"/>
                  <a:gd name="T13" fmla="*/ 0 60000 65536"/>
                  <a:gd name="T14" fmla="*/ 0 60000 65536"/>
                  <a:gd name="T15" fmla="*/ 0 w 553"/>
                  <a:gd name="T16" fmla="*/ 0 h 176"/>
                  <a:gd name="T17" fmla="*/ 553 w 553"/>
                  <a:gd name="T18" fmla="*/ 176 h 176"/>
                </a:gdLst>
                <a:ahLst/>
                <a:cxnLst>
                  <a:cxn ang="T10">
                    <a:pos x="T0" y="T1"/>
                  </a:cxn>
                  <a:cxn ang="T11">
                    <a:pos x="T2" y="T3"/>
                  </a:cxn>
                  <a:cxn ang="T12">
                    <a:pos x="T4" y="T5"/>
                  </a:cxn>
                  <a:cxn ang="T13">
                    <a:pos x="T6" y="T7"/>
                  </a:cxn>
                  <a:cxn ang="T14">
                    <a:pos x="T8" y="T9"/>
                  </a:cxn>
                </a:cxnLst>
                <a:rect l="T15" t="T16" r="T17" b="T18"/>
                <a:pathLst>
                  <a:path w="553" h="176">
                    <a:moveTo>
                      <a:pt x="553" y="175"/>
                    </a:moveTo>
                    <a:lnTo>
                      <a:pt x="550" y="176"/>
                    </a:lnTo>
                    <a:lnTo>
                      <a:pt x="0" y="2"/>
                    </a:lnTo>
                    <a:lnTo>
                      <a:pt x="2" y="0"/>
                    </a:lnTo>
                    <a:lnTo>
                      <a:pt x="553" y="175"/>
                    </a:lnTo>
                    <a:close/>
                  </a:path>
                </a:pathLst>
              </a:custGeom>
              <a:solidFill>
                <a:srgbClr val="BA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54" name="Freeform 2743"/>
              <p:cNvSpPr>
                <a:spLocks/>
              </p:cNvSpPr>
              <p:nvPr/>
            </p:nvSpPr>
            <p:spPr bwMode="auto">
              <a:xfrm>
                <a:off x="1810" y="1882"/>
                <a:ext cx="276" cy="89"/>
              </a:xfrm>
              <a:custGeom>
                <a:avLst/>
                <a:gdLst>
                  <a:gd name="T0" fmla="*/ 1 w 552"/>
                  <a:gd name="T1" fmla="*/ 1 h 178"/>
                  <a:gd name="T2" fmla="*/ 1 w 552"/>
                  <a:gd name="T3" fmla="*/ 1 h 178"/>
                  <a:gd name="T4" fmla="*/ 0 w 552"/>
                  <a:gd name="T5" fmla="*/ 1 h 178"/>
                  <a:gd name="T6" fmla="*/ 1 w 552"/>
                  <a:gd name="T7" fmla="*/ 0 h 178"/>
                  <a:gd name="T8" fmla="*/ 1 w 552"/>
                  <a:gd name="T9" fmla="*/ 1 h 178"/>
                  <a:gd name="T10" fmla="*/ 0 60000 65536"/>
                  <a:gd name="T11" fmla="*/ 0 60000 65536"/>
                  <a:gd name="T12" fmla="*/ 0 60000 65536"/>
                  <a:gd name="T13" fmla="*/ 0 60000 65536"/>
                  <a:gd name="T14" fmla="*/ 0 60000 65536"/>
                  <a:gd name="T15" fmla="*/ 0 w 552"/>
                  <a:gd name="T16" fmla="*/ 0 h 178"/>
                  <a:gd name="T17" fmla="*/ 552 w 552"/>
                  <a:gd name="T18" fmla="*/ 178 h 178"/>
                </a:gdLst>
                <a:ahLst/>
                <a:cxnLst>
                  <a:cxn ang="T10">
                    <a:pos x="T0" y="T1"/>
                  </a:cxn>
                  <a:cxn ang="T11">
                    <a:pos x="T2" y="T3"/>
                  </a:cxn>
                  <a:cxn ang="T12">
                    <a:pos x="T4" y="T5"/>
                  </a:cxn>
                  <a:cxn ang="T13">
                    <a:pos x="T6" y="T7"/>
                  </a:cxn>
                  <a:cxn ang="T14">
                    <a:pos x="T8" y="T9"/>
                  </a:cxn>
                </a:cxnLst>
                <a:rect l="T15" t="T16" r="T17" b="T18"/>
                <a:pathLst>
                  <a:path w="552" h="178">
                    <a:moveTo>
                      <a:pt x="552" y="174"/>
                    </a:moveTo>
                    <a:lnTo>
                      <a:pt x="550" y="178"/>
                    </a:lnTo>
                    <a:lnTo>
                      <a:pt x="0" y="1"/>
                    </a:lnTo>
                    <a:lnTo>
                      <a:pt x="2" y="0"/>
                    </a:lnTo>
                    <a:lnTo>
                      <a:pt x="552" y="174"/>
                    </a:lnTo>
                    <a:close/>
                  </a:path>
                </a:pathLst>
              </a:custGeom>
              <a:solidFill>
                <a:srgbClr val="BC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55" name="Freeform 2744"/>
              <p:cNvSpPr>
                <a:spLocks/>
              </p:cNvSpPr>
              <p:nvPr/>
            </p:nvSpPr>
            <p:spPr bwMode="auto">
              <a:xfrm>
                <a:off x="1809" y="1883"/>
                <a:ext cx="276" cy="89"/>
              </a:xfrm>
              <a:custGeom>
                <a:avLst/>
                <a:gdLst>
                  <a:gd name="T0" fmla="*/ 2 w 551"/>
                  <a:gd name="T1" fmla="*/ 1 h 178"/>
                  <a:gd name="T2" fmla="*/ 2 w 551"/>
                  <a:gd name="T3" fmla="*/ 1 h 178"/>
                  <a:gd name="T4" fmla="*/ 0 w 551"/>
                  <a:gd name="T5" fmla="*/ 1 h 178"/>
                  <a:gd name="T6" fmla="*/ 1 w 551"/>
                  <a:gd name="T7" fmla="*/ 0 h 178"/>
                  <a:gd name="T8" fmla="*/ 2 w 551"/>
                  <a:gd name="T9" fmla="*/ 1 h 178"/>
                  <a:gd name="T10" fmla="*/ 0 60000 65536"/>
                  <a:gd name="T11" fmla="*/ 0 60000 65536"/>
                  <a:gd name="T12" fmla="*/ 0 60000 65536"/>
                  <a:gd name="T13" fmla="*/ 0 60000 65536"/>
                  <a:gd name="T14" fmla="*/ 0 60000 65536"/>
                  <a:gd name="T15" fmla="*/ 0 w 551"/>
                  <a:gd name="T16" fmla="*/ 0 h 178"/>
                  <a:gd name="T17" fmla="*/ 551 w 551"/>
                  <a:gd name="T18" fmla="*/ 178 h 178"/>
                </a:gdLst>
                <a:ahLst/>
                <a:cxnLst>
                  <a:cxn ang="T10">
                    <a:pos x="T0" y="T1"/>
                  </a:cxn>
                  <a:cxn ang="T11">
                    <a:pos x="T2" y="T3"/>
                  </a:cxn>
                  <a:cxn ang="T12">
                    <a:pos x="T4" y="T5"/>
                  </a:cxn>
                  <a:cxn ang="T13">
                    <a:pos x="T6" y="T7"/>
                  </a:cxn>
                  <a:cxn ang="T14">
                    <a:pos x="T8" y="T9"/>
                  </a:cxn>
                </a:cxnLst>
                <a:rect l="T15" t="T16" r="T17" b="T18"/>
                <a:pathLst>
                  <a:path w="551" h="178">
                    <a:moveTo>
                      <a:pt x="551" y="177"/>
                    </a:moveTo>
                    <a:lnTo>
                      <a:pt x="550" y="178"/>
                    </a:lnTo>
                    <a:lnTo>
                      <a:pt x="0" y="4"/>
                    </a:lnTo>
                    <a:lnTo>
                      <a:pt x="1" y="0"/>
                    </a:lnTo>
                    <a:lnTo>
                      <a:pt x="551" y="177"/>
                    </a:lnTo>
                    <a:close/>
                  </a:path>
                </a:pathLst>
              </a:custGeom>
              <a:solidFill>
                <a:srgbClr val="BE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56" name="Freeform 2745"/>
              <p:cNvSpPr>
                <a:spLocks/>
              </p:cNvSpPr>
              <p:nvPr/>
            </p:nvSpPr>
            <p:spPr bwMode="auto">
              <a:xfrm>
                <a:off x="1808" y="1885"/>
                <a:ext cx="276" cy="88"/>
              </a:xfrm>
              <a:custGeom>
                <a:avLst/>
                <a:gdLst>
                  <a:gd name="T0" fmla="*/ 1 w 552"/>
                  <a:gd name="T1" fmla="*/ 1 h 176"/>
                  <a:gd name="T2" fmla="*/ 1 w 552"/>
                  <a:gd name="T3" fmla="*/ 1 h 176"/>
                  <a:gd name="T4" fmla="*/ 0 w 552"/>
                  <a:gd name="T5" fmla="*/ 1 h 176"/>
                  <a:gd name="T6" fmla="*/ 1 w 552"/>
                  <a:gd name="T7" fmla="*/ 0 h 176"/>
                  <a:gd name="T8" fmla="*/ 1 w 552"/>
                  <a:gd name="T9" fmla="*/ 1 h 176"/>
                  <a:gd name="T10" fmla="*/ 0 60000 65536"/>
                  <a:gd name="T11" fmla="*/ 0 60000 65536"/>
                  <a:gd name="T12" fmla="*/ 0 60000 65536"/>
                  <a:gd name="T13" fmla="*/ 0 60000 65536"/>
                  <a:gd name="T14" fmla="*/ 0 60000 65536"/>
                  <a:gd name="T15" fmla="*/ 0 w 552"/>
                  <a:gd name="T16" fmla="*/ 0 h 176"/>
                  <a:gd name="T17" fmla="*/ 552 w 552"/>
                  <a:gd name="T18" fmla="*/ 176 h 176"/>
                </a:gdLst>
                <a:ahLst/>
                <a:cxnLst>
                  <a:cxn ang="T10">
                    <a:pos x="T0" y="T1"/>
                  </a:cxn>
                  <a:cxn ang="T11">
                    <a:pos x="T2" y="T3"/>
                  </a:cxn>
                  <a:cxn ang="T12">
                    <a:pos x="T4" y="T5"/>
                  </a:cxn>
                  <a:cxn ang="T13">
                    <a:pos x="T6" y="T7"/>
                  </a:cxn>
                  <a:cxn ang="T14">
                    <a:pos x="T8" y="T9"/>
                  </a:cxn>
                </a:cxnLst>
                <a:rect l="T15" t="T16" r="T17" b="T18"/>
                <a:pathLst>
                  <a:path w="552" h="176">
                    <a:moveTo>
                      <a:pt x="552" y="174"/>
                    </a:moveTo>
                    <a:lnTo>
                      <a:pt x="550" y="176"/>
                    </a:lnTo>
                    <a:lnTo>
                      <a:pt x="0" y="1"/>
                    </a:lnTo>
                    <a:lnTo>
                      <a:pt x="2" y="0"/>
                    </a:lnTo>
                    <a:lnTo>
                      <a:pt x="552" y="174"/>
                    </a:lnTo>
                    <a:close/>
                  </a:path>
                </a:pathLst>
              </a:custGeom>
              <a:solidFill>
                <a:srgbClr val="C0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57" name="Freeform 2746"/>
              <p:cNvSpPr>
                <a:spLocks/>
              </p:cNvSpPr>
              <p:nvPr/>
            </p:nvSpPr>
            <p:spPr bwMode="auto">
              <a:xfrm>
                <a:off x="1804" y="1886"/>
                <a:ext cx="279" cy="94"/>
              </a:xfrm>
              <a:custGeom>
                <a:avLst/>
                <a:gdLst>
                  <a:gd name="T0" fmla="*/ 1 w 558"/>
                  <a:gd name="T1" fmla="*/ 1 h 188"/>
                  <a:gd name="T2" fmla="*/ 1 w 558"/>
                  <a:gd name="T3" fmla="*/ 1 h 188"/>
                  <a:gd name="T4" fmla="*/ 0 w 558"/>
                  <a:gd name="T5" fmla="*/ 1 h 188"/>
                  <a:gd name="T6" fmla="*/ 1 w 558"/>
                  <a:gd name="T7" fmla="*/ 0 h 188"/>
                  <a:gd name="T8" fmla="*/ 1 w 558"/>
                  <a:gd name="T9" fmla="*/ 1 h 188"/>
                  <a:gd name="T10" fmla="*/ 0 60000 65536"/>
                  <a:gd name="T11" fmla="*/ 0 60000 65536"/>
                  <a:gd name="T12" fmla="*/ 0 60000 65536"/>
                  <a:gd name="T13" fmla="*/ 0 60000 65536"/>
                  <a:gd name="T14" fmla="*/ 0 60000 65536"/>
                  <a:gd name="T15" fmla="*/ 0 w 558"/>
                  <a:gd name="T16" fmla="*/ 0 h 188"/>
                  <a:gd name="T17" fmla="*/ 558 w 558"/>
                  <a:gd name="T18" fmla="*/ 188 h 188"/>
                </a:gdLst>
                <a:ahLst/>
                <a:cxnLst>
                  <a:cxn ang="T10">
                    <a:pos x="T0" y="T1"/>
                  </a:cxn>
                  <a:cxn ang="T11">
                    <a:pos x="T2" y="T3"/>
                  </a:cxn>
                  <a:cxn ang="T12">
                    <a:pos x="T4" y="T5"/>
                  </a:cxn>
                  <a:cxn ang="T13">
                    <a:pos x="T6" y="T7"/>
                  </a:cxn>
                  <a:cxn ang="T14">
                    <a:pos x="T8" y="T9"/>
                  </a:cxn>
                </a:cxnLst>
                <a:rect l="T15" t="T16" r="T17" b="T18"/>
                <a:pathLst>
                  <a:path w="558" h="188">
                    <a:moveTo>
                      <a:pt x="558" y="175"/>
                    </a:moveTo>
                    <a:lnTo>
                      <a:pt x="550" y="188"/>
                    </a:lnTo>
                    <a:lnTo>
                      <a:pt x="0" y="12"/>
                    </a:lnTo>
                    <a:lnTo>
                      <a:pt x="8" y="0"/>
                    </a:lnTo>
                    <a:lnTo>
                      <a:pt x="558" y="175"/>
                    </a:lnTo>
                    <a:close/>
                  </a:path>
                </a:pathLst>
              </a:custGeom>
              <a:solidFill>
                <a:srgbClr val="C3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58" name="Freeform 2747"/>
              <p:cNvSpPr>
                <a:spLocks/>
              </p:cNvSpPr>
              <p:nvPr/>
            </p:nvSpPr>
            <p:spPr bwMode="auto">
              <a:xfrm>
                <a:off x="1807" y="1886"/>
                <a:ext cx="276" cy="89"/>
              </a:xfrm>
              <a:custGeom>
                <a:avLst/>
                <a:gdLst>
                  <a:gd name="T0" fmla="*/ 1 w 552"/>
                  <a:gd name="T1" fmla="*/ 1 h 178"/>
                  <a:gd name="T2" fmla="*/ 1 w 552"/>
                  <a:gd name="T3" fmla="*/ 1 h 178"/>
                  <a:gd name="T4" fmla="*/ 0 w 552"/>
                  <a:gd name="T5" fmla="*/ 1 h 178"/>
                  <a:gd name="T6" fmla="*/ 1 w 552"/>
                  <a:gd name="T7" fmla="*/ 0 h 178"/>
                  <a:gd name="T8" fmla="*/ 1 w 552"/>
                  <a:gd name="T9" fmla="*/ 1 h 178"/>
                  <a:gd name="T10" fmla="*/ 0 60000 65536"/>
                  <a:gd name="T11" fmla="*/ 0 60000 65536"/>
                  <a:gd name="T12" fmla="*/ 0 60000 65536"/>
                  <a:gd name="T13" fmla="*/ 0 60000 65536"/>
                  <a:gd name="T14" fmla="*/ 0 60000 65536"/>
                  <a:gd name="T15" fmla="*/ 0 w 552"/>
                  <a:gd name="T16" fmla="*/ 0 h 178"/>
                  <a:gd name="T17" fmla="*/ 552 w 552"/>
                  <a:gd name="T18" fmla="*/ 178 h 178"/>
                </a:gdLst>
                <a:ahLst/>
                <a:cxnLst>
                  <a:cxn ang="T10">
                    <a:pos x="T0" y="T1"/>
                  </a:cxn>
                  <a:cxn ang="T11">
                    <a:pos x="T2" y="T3"/>
                  </a:cxn>
                  <a:cxn ang="T12">
                    <a:pos x="T4" y="T5"/>
                  </a:cxn>
                  <a:cxn ang="T13">
                    <a:pos x="T6" y="T7"/>
                  </a:cxn>
                  <a:cxn ang="T14">
                    <a:pos x="T8" y="T9"/>
                  </a:cxn>
                </a:cxnLst>
                <a:rect l="T15" t="T16" r="T17" b="T18"/>
                <a:pathLst>
                  <a:path w="552" h="178">
                    <a:moveTo>
                      <a:pt x="552" y="175"/>
                    </a:moveTo>
                    <a:lnTo>
                      <a:pt x="550" y="178"/>
                    </a:lnTo>
                    <a:lnTo>
                      <a:pt x="0" y="2"/>
                    </a:lnTo>
                    <a:lnTo>
                      <a:pt x="2" y="0"/>
                    </a:lnTo>
                    <a:lnTo>
                      <a:pt x="552" y="175"/>
                    </a:lnTo>
                    <a:close/>
                  </a:path>
                </a:pathLst>
              </a:custGeom>
              <a:solidFill>
                <a:srgbClr val="C3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59" name="Freeform 2748"/>
              <p:cNvSpPr>
                <a:spLocks/>
              </p:cNvSpPr>
              <p:nvPr/>
            </p:nvSpPr>
            <p:spPr bwMode="auto">
              <a:xfrm>
                <a:off x="1806" y="1887"/>
                <a:ext cx="276" cy="88"/>
              </a:xfrm>
              <a:custGeom>
                <a:avLst/>
                <a:gdLst>
                  <a:gd name="T0" fmla="*/ 2 w 551"/>
                  <a:gd name="T1" fmla="*/ 0 h 178"/>
                  <a:gd name="T2" fmla="*/ 2 w 551"/>
                  <a:gd name="T3" fmla="*/ 0 h 178"/>
                  <a:gd name="T4" fmla="*/ 0 w 551"/>
                  <a:gd name="T5" fmla="*/ 0 h 178"/>
                  <a:gd name="T6" fmla="*/ 1 w 551"/>
                  <a:gd name="T7" fmla="*/ 0 h 178"/>
                  <a:gd name="T8" fmla="*/ 2 w 551"/>
                  <a:gd name="T9" fmla="*/ 0 h 178"/>
                  <a:gd name="T10" fmla="*/ 0 60000 65536"/>
                  <a:gd name="T11" fmla="*/ 0 60000 65536"/>
                  <a:gd name="T12" fmla="*/ 0 60000 65536"/>
                  <a:gd name="T13" fmla="*/ 0 60000 65536"/>
                  <a:gd name="T14" fmla="*/ 0 60000 65536"/>
                  <a:gd name="T15" fmla="*/ 0 w 551"/>
                  <a:gd name="T16" fmla="*/ 0 h 178"/>
                  <a:gd name="T17" fmla="*/ 551 w 551"/>
                  <a:gd name="T18" fmla="*/ 178 h 178"/>
                </a:gdLst>
                <a:ahLst/>
                <a:cxnLst>
                  <a:cxn ang="T10">
                    <a:pos x="T0" y="T1"/>
                  </a:cxn>
                  <a:cxn ang="T11">
                    <a:pos x="T2" y="T3"/>
                  </a:cxn>
                  <a:cxn ang="T12">
                    <a:pos x="T4" y="T5"/>
                  </a:cxn>
                  <a:cxn ang="T13">
                    <a:pos x="T6" y="T7"/>
                  </a:cxn>
                  <a:cxn ang="T14">
                    <a:pos x="T8" y="T9"/>
                  </a:cxn>
                </a:cxnLst>
                <a:rect l="T15" t="T16" r="T17" b="T18"/>
                <a:pathLst>
                  <a:path w="551" h="178">
                    <a:moveTo>
                      <a:pt x="551" y="176"/>
                    </a:moveTo>
                    <a:lnTo>
                      <a:pt x="550" y="178"/>
                    </a:lnTo>
                    <a:lnTo>
                      <a:pt x="0" y="2"/>
                    </a:lnTo>
                    <a:lnTo>
                      <a:pt x="1" y="0"/>
                    </a:lnTo>
                    <a:lnTo>
                      <a:pt x="551" y="176"/>
                    </a:lnTo>
                    <a:close/>
                  </a:path>
                </a:pathLst>
              </a:custGeom>
              <a:solidFill>
                <a:srgbClr val="C4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60" name="Freeform 2749"/>
              <p:cNvSpPr>
                <a:spLocks/>
              </p:cNvSpPr>
              <p:nvPr/>
            </p:nvSpPr>
            <p:spPr bwMode="auto">
              <a:xfrm>
                <a:off x="1806" y="1887"/>
                <a:ext cx="275" cy="89"/>
              </a:xfrm>
              <a:custGeom>
                <a:avLst/>
                <a:gdLst>
                  <a:gd name="T0" fmla="*/ 1 w 552"/>
                  <a:gd name="T1" fmla="*/ 1 h 177"/>
                  <a:gd name="T2" fmla="*/ 1 w 552"/>
                  <a:gd name="T3" fmla="*/ 1 h 177"/>
                  <a:gd name="T4" fmla="*/ 0 w 552"/>
                  <a:gd name="T5" fmla="*/ 1 h 177"/>
                  <a:gd name="T6" fmla="*/ 0 w 552"/>
                  <a:gd name="T7" fmla="*/ 0 h 177"/>
                  <a:gd name="T8" fmla="*/ 1 w 552"/>
                  <a:gd name="T9" fmla="*/ 1 h 177"/>
                  <a:gd name="T10" fmla="*/ 0 60000 65536"/>
                  <a:gd name="T11" fmla="*/ 0 60000 65536"/>
                  <a:gd name="T12" fmla="*/ 0 60000 65536"/>
                  <a:gd name="T13" fmla="*/ 0 60000 65536"/>
                  <a:gd name="T14" fmla="*/ 0 60000 65536"/>
                  <a:gd name="T15" fmla="*/ 0 w 552"/>
                  <a:gd name="T16" fmla="*/ 0 h 177"/>
                  <a:gd name="T17" fmla="*/ 552 w 552"/>
                  <a:gd name="T18" fmla="*/ 177 h 177"/>
                </a:gdLst>
                <a:ahLst/>
                <a:cxnLst>
                  <a:cxn ang="T10">
                    <a:pos x="T0" y="T1"/>
                  </a:cxn>
                  <a:cxn ang="T11">
                    <a:pos x="T2" y="T3"/>
                  </a:cxn>
                  <a:cxn ang="T12">
                    <a:pos x="T4" y="T5"/>
                  </a:cxn>
                  <a:cxn ang="T13">
                    <a:pos x="T6" y="T7"/>
                  </a:cxn>
                  <a:cxn ang="T14">
                    <a:pos x="T8" y="T9"/>
                  </a:cxn>
                </a:cxnLst>
                <a:rect l="T15" t="T16" r="T17" b="T18"/>
                <a:pathLst>
                  <a:path w="552" h="177">
                    <a:moveTo>
                      <a:pt x="552" y="176"/>
                    </a:moveTo>
                    <a:lnTo>
                      <a:pt x="550" y="177"/>
                    </a:lnTo>
                    <a:lnTo>
                      <a:pt x="0" y="3"/>
                    </a:lnTo>
                    <a:lnTo>
                      <a:pt x="2" y="0"/>
                    </a:lnTo>
                    <a:lnTo>
                      <a:pt x="552" y="176"/>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61" name="Freeform 2750"/>
              <p:cNvSpPr>
                <a:spLocks/>
              </p:cNvSpPr>
              <p:nvPr/>
            </p:nvSpPr>
            <p:spPr bwMode="auto">
              <a:xfrm>
                <a:off x="1806" y="1889"/>
                <a:ext cx="275" cy="89"/>
              </a:xfrm>
              <a:custGeom>
                <a:avLst/>
                <a:gdLst>
                  <a:gd name="T0" fmla="*/ 1 w 550"/>
                  <a:gd name="T1" fmla="*/ 1 h 178"/>
                  <a:gd name="T2" fmla="*/ 1 w 550"/>
                  <a:gd name="T3" fmla="*/ 1 h 178"/>
                  <a:gd name="T4" fmla="*/ 0 w 550"/>
                  <a:gd name="T5" fmla="*/ 1 h 178"/>
                  <a:gd name="T6" fmla="*/ 0 w 550"/>
                  <a:gd name="T7" fmla="*/ 0 h 178"/>
                  <a:gd name="T8" fmla="*/ 1 w 550"/>
                  <a:gd name="T9" fmla="*/ 1 h 178"/>
                  <a:gd name="T10" fmla="*/ 0 60000 65536"/>
                  <a:gd name="T11" fmla="*/ 0 60000 65536"/>
                  <a:gd name="T12" fmla="*/ 0 60000 65536"/>
                  <a:gd name="T13" fmla="*/ 0 60000 65536"/>
                  <a:gd name="T14" fmla="*/ 0 60000 65536"/>
                  <a:gd name="T15" fmla="*/ 0 w 550"/>
                  <a:gd name="T16" fmla="*/ 0 h 178"/>
                  <a:gd name="T17" fmla="*/ 550 w 550"/>
                  <a:gd name="T18" fmla="*/ 178 h 178"/>
                </a:gdLst>
                <a:ahLst/>
                <a:cxnLst>
                  <a:cxn ang="T10">
                    <a:pos x="T0" y="T1"/>
                  </a:cxn>
                  <a:cxn ang="T11">
                    <a:pos x="T2" y="T3"/>
                  </a:cxn>
                  <a:cxn ang="T12">
                    <a:pos x="T4" y="T5"/>
                  </a:cxn>
                  <a:cxn ang="T13">
                    <a:pos x="T6" y="T7"/>
                  </a:cxn>
                  <a:cxn ang="T14">
                    <a:pos x="T8" y="T9"/>
                  </a:cxn>
                </a:cxnLst>
                <a:rect l="T15" t="T16" r="T17" b="T18"/>
                <a:pathLst>
                  <a:path w="550" h="178">
                    <a:moveTo>
                      <a:pt x="550" y="174"/>
                    </a:moveTo>
                    <a:lnTo>
                      <a:pt x="550" y="178"/>
                    </a:lnTo>
                    <a:lnTo>
                      <a:pt x="0" y="2"/>
                    </a:lnTo>
                    <a:lnTo>
                      <a:pt x="0" y="0"/>
                    </a:lnTo>
                    <a:lnTo>
                      <a:pt x="550" y="174"/>
                    </a:lnTo>
                    <a:close/>
                  </a:path>
                </a:pathLst>
              </a:custGeom>
              <a:solidFill>
                <a:srgbClr val="C6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62" name="Freeform 2751"/>
              <p:cNvSpPr>
                <a:spLocks/>
              </p:cNvSpPr>
              <p:nvPr/>
            </p:nvSpPr>
            <p:spPr bwMode="auto">
              <a:xfrm>
                <a:off x="1805" y="1890"/>
                <a:ext cx="276" cy="89"/>
              </a:xfrm>
              <a:custGeom>
                <a:avLst/>
                <a:gdLst>
                  <a:gd name="T0" fmla="*/ 1 w 552"/>
                  <a:gd name="T1" fmla="*/ 1 h 177"/>
                  <a:gd name="T2" fmla="*/ 1 w 552"/>
                  <a:gd name="T3" fmla="*/ 1 h 177"/>
                  <a:gd name="T4" fmla="*/ 0 w 552"/>
                  <a:gd name="T5" fmla="*/ 1 h 177"/>
                  <a:gd name="T6" fmla="*/ 1 w 552"/>
                  <a:gd name="T7" fmla="*/ 0 h 177"/>
                  <a:gd name="T8" fmla="*/ 1 w 552"/>
                  <a:gd name="T9" fmla="*/ 1 h 177"/>
                  <a:gd name="T10" fmla="*/ 0 60000 65536"/>
                  <a:gd name="T11" fmla="*/ 0 60000 65536"/>
                  <a:gd name="T12" fmla="*/ 0 60000 65536"/>
                  <a:gd name="T13" fmla="*/ 0 60000 65536"/>
                  <a:gd name="T14" fmla="*/ 0 60000 65536"/>
                  <a:gd name="T15" fmla="*/ 0 w 552"/>
                  <a:gd name="T16" fmla="*/ 0 h 177"/>
                  <a:gd name="T17" fmla="*/ 552 w 552"/>
                  <a:gd name="T18" fmla="*/ 177 h 177"/>
                </a:gdLst>
                <a:ahLst/>
                <a:cxnLst>
                  <a:cxn ang="T10">
                    <a:pos x="T0" y="T1"/>
                  </a:cxn>
                  <a:cxn ang="T11">
                    <a:pos x="T2" y="T3"/>
                  </a:cxn>
                  <a:cxn ang="T12">
                    <a:pos x="T4" y="T5"/>
                  </a:cxn>
                  <a:cxn ang="T13">
                    <a:pos x="T6" y="T7"/>
                  </a:cxn>
                  <a:cxn ang="T14">
                    <a:pos x="T8" y="T9"/>
                  </a:cxn>
                </a:cxnLst>
                <a:rect l="T15" t="T16" r="T17" b="T18"/>
                <a:pathLst>
                  <a:path w="552" h="177">
                    <a:moveTo>
                      <a:pt x="552" y="176"/>
                    </a:moveTo>
                    <a:lnTo>
                      <a:pt x="550" y="177"/>
                    </a:lnTo>
                    <a:lnTo>
                      <a:pt x="0" y="1"/>
                    </a:lnTo>
                    <a:lnTo>
                      <a:pt x="2" y="0"/>
                    </a:lnTo>
                    <a:lnTo>
                      <a:pt x="552" y="176"/>
                    </a:lnTo>
                    <a:close/>
                  </a:path>
                </a:pathLst>
              </a:custGeom>
              <a:solidFill>
                <a:srgbClr val="C8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63" name="Freeform 2752"/>
              <p:cNvSpPr>
                <a:spLocks/>
              </p:cNvSpPr>
              <p:nvPr/>
            </p:nvSpPr>
            <p:spPr bwMode="auto">
              <a:xfrm>
                <a:off x="1804" y="1891"/>
                <a:ext cx="276" cy="89"/>
              </a:xfrm>
              <a:custGeom>
                <a:avLst/>
                <a:gdLst>
                  <a:gd name="T0" fmla="*/ 2 w 551"/>
                  <a:gd name="T1" fmla="*/ 1 h 178"/>
                  <a:gd name="T2" fmla="*/ 2 w 551"/>
                  <a:gd name="T3" fmla="*/ 1 h 178"/>
                  <a:gd name="T4" fmla="*/ 0 w 551"/>
                  <a:gd name="T5" fmla="*/ 1 h 178"/>
                  <a:gd name="T6" fmla="*/ 1 w 551"/>
                  <a:gd name="T7" fmla="*/ 0 h 178"/>
                  <a:gd name="T8" fmla="*/ 2 w 551"/>
                  <a:gd name="T9" fmla="*/ 1 h 178"/>
                  <a:gd name="T10" fmla="*/ 0 60000 65536"/>
                  <a:gd name="T11" fmla="*/ 0 60000 65536"/>
                  <a:gd name="T12" fmla="*/ 0 60000 65536"/>
                  <a:gd name="T13" fmla="*/ 0 60000 65536"/>
                  <a:gd name="T14" fmla="*/ 0 60000 65536"/>
                  <a:gd name="T15" fmla="*/ 0 w 551"/>
                  <a:gd name="T16" fmla="*/ 0 h 178"/>
                  <a:gd name="T17" fmla="*/ 551 w 551"/>
                  <a:gd name="T18" fmla="*/ 178 h 178"/>
                </a:gdLst>
                <a:ahLst/>
                <a:cxnLst>
                  <a:cxn ang="T10">
                    <a:pos x="T0" y="T1"/>
                  </a:cxn>
                  <a:cxn ang="T11">
                    <a:pos x="T2" y="T3"/>
                  </a:cxn>
                  <a:cxn ang="T12">
                    <a:pos x="T4" y="T5"/>
                  </a:cxn>
                  <a:cxn ang="T13">
                    <a:pos x="T6" y="T7"/>
                  </a:cxn>
                  <a:cxn ang="T14">
                    <a:pos x="T8" y="T9"/>
                  </a:cxn>
                </a:cxnLst>
                <a:rect l="T15" t="T16" r="T17" b="T18"/>
                <a:pathLst>
                  <a:path w="551" h="178">
                    <a:moveTo>
                      <a:pt x="551" y="176"/>
                    </a:moveTo>
                    <a:lnTo>
                      <a:pt x="550" y="178"/>
                    </a:lnTo>
                    <a:lnTo>
                      <a:pt x="0" y="2"/>
                    </a:lnTo>
                    <a:lnTo>
                      <a:pt x="1" y="0"/>
                    </a:lnTo>
                    <a:lnTo>
                      <a:pt x="551" y="176"/>
                    </a:lnTo>
                    <a:close/>
                  </a:path>
                </a:pathLst>
              </a:custGeom>
              <a:solidFill>
                <a:srgbClr val="C9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64" name="Freeform 2753"/>
              <p:cNvSpPr>
                <a:spLocks/>
              </p:cNvSpPr>
              <p:nvPr/>
            </p:nvSpPr>
            <p:spPr bwMode="auto">
              <a:xfrm>
                <a:off x="1801" y="1891"/>
                <a:ext cx="278" cy="96"/>
              </a:xfrm>
              <a:custGeom>
                <a:avLst/>
                <a:gdLst>
                  <a:gd name="T0" fmla="*/ 2 w 555"/>
                  <a:gd name="T1" fmla="*/ 1 h 191"/>
                  <a:gd name="T2" fmla="*/ 2 w 555"/>
                  <a:gd name="T3" fmla="*/ 1 h 191"/>
                  <a:gd name="T4" fmla="*/ 0 w 555"/>
                  <a:gd name="T5" fmla="*/ 1 h 191"/>
                  <a:gd name="T6" fmla="*/ 1 w 555"/>
                  <a:gd name="T7" fmla="*/ 0 h 191"/>
                  <a:gd name="T8" fmla="*/ 2 w 555"/>
                  <a:gd name="T9" fmla="*/ 1 h 191"/>
                  <a:gd name="T10" fmla="*/ 0 60000 65536"/>
                  <a:gd name="T11" fmla="*/ 0 60000 65536"/>
                  <a:gd name="T12" fmla="*/ 0 60000 65536"/>
                  <a:gd name="T13" fmla="*/ 0 60000 65536"/>
                  <a:gd name="T14" fmla="*/ 0 60000 65536"/>
                  <a:gd name="T15" fmla="*/ 0 w 555"/>
                  <a:gd name="T16" fmla="*/ 0 h 191"/>
                  <a:gd name="T17" fmla="*/ 555 w 555"/>
                  <a:gd name="T18" fmla="*/ 191 h 191"/>
                </a:gdLst>
                <a:ahLst/>
                <a:cxnLst>
                  <a:cxn ang="T10">
                    <a:pos x="T0" y="T1"/>
                  </a:cxn>
                  <a:cxn ang="T11">
                    <a:pos x="T2" y="T3"/>
                  </a:cxn>
                  <a:cxn ang="T12">
                    <a:pos x="T4" y="T5"/>
                  </a:cxn>
                  <a:cxn ang="T13">
                    <a:pos x="T6" y="T7"/>
                  </a:cxn>
                  <a:cxn ang="T14">
                    <a:pos x="T8" y="T9"/>
                  </a:cxn>
                </a:cxnLst>
                <a:rect l="T15" t="T16" r="T17" b="T18"/>
                <a:pathLst>
                  <a:path w="555" h="191">
                    <a:moveTo>
                      <a:pt x="555" y="176"/>
                    </a:moveTo>
                    <a:lnTo>
                      <a:pt x="548" y="191"/>
                    </a:lnTo>
                    <a:lnTo>
                      <a:pt x="0" y="15"/>
                    </a:lnTo>
                    <a:lnTo>
                      <a:pt x="5" y="0"/>
                    </a:lnTo>
                    <a:lnTo>
                      <a:pt x="555" y="176"/>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65" name="Freeform 2754"/>
              <p:cNvSpPr>
                <a:spLocks/>
              </p:cNvSpPr>
              <p:nvPr/>
            </p:nvSpPr>
            <p:spPr bwMode="auto">
              <a:xfrm>
                <a:off x="1804" y="1891"/>
                <a:ext cx="275" cy="90"/>
              </a:xfrm>
              <a:custGeom>
                <a:avLst/>
                <a:gdLst>
                  <a:gd name="T0" fmla="*/ 1 w 550"/>
                  <a:gd name="T1" fmla="*/ 1 h 179"/>
                  <a:gd name="T2" fmla="*/ 1 w 550"/>
                  <a:gd name="T3" fmla="*/ 1 h 179"/>
                  <a:gd name="T4" fmla="*/ 0 w 550"/>
                  <a:gd name="T5" fmla="*/ 1 h 179"/>
                  <a:gd name="T6" fmla="*/ 0 w 550"/>
                  <a:gd name="T7" fmla="*/ 0 h 179"/>
                  <a:gd name="T8" fmla="*/ 1 w 550"/>
                  <a:gd name="T9" fmla="*/ 1 h 179"/>
                  <a:gd name="T10" fmla="*/ 0 60000 65536"/>
                  <a:gd name="T11" fmla="*/ 0 60000 65536"/>
                  <a:gd name="T12" fmla="*/ 0 60000 65536"/>
                  <a:gd name="T13" fmla="*/ 0 60000 65536"/>
                  <a:gd name="T14" fmla="*/ 0 60000 65536"/>
                  <a:gd name="T15" fmla="*/ 0 w 550"/>
                  <a:gd name="T16" fmla="*/ 0 h 179"/>
                  <a:gd name="T17" fmla="*/ 550 w 550"/>
                  <a:gd name="T18" fmla="*/ 179 h 179"/>
                </a:gdLst>
                <a:ahLst/>
                <a:cxnLst>
                  <a:cxn ang="T10">
                    <a:pos x="T0" y="T1"/>
                  </a:cxn>
                  <a:cxn ang="T11">
                    <a:pos x="T2" y="T3"/>
                  </a:cxn>
                  <a:cxn ang="T12">
                    <a:pos x="T4" y="T5"/>
                  </a:cxn>
                  <a:cxn ang="T13">
                    <a:pos x="T6" y="T7"/>
                  </a:cxn>
                  <a:cxn ang="T14">
                    <a:pos x="T8" y="T9"/>
                  </a:cxn>
                </a:cxnLst>
                <a:rect l="T15" t="T16" r="T17" b="T18"/>
                <a:pathLst>
                  <a:path w="550" h="179">
                    <a:moveTo>
                      <a:pt x="550" y="176"/>
                    </a:moveTo>
                    <a:lnTo>
                      <a:pt x="548" y="179"/>
                    </a:lnTo>
                    <a:lnTo>
                      <a:pt x="0" y="3"/>
                    </a:lnTo>
                    <a:lnTo>
                      <a:pt x="0" y="0"/>
                    </a:lnTo>
                    <a:lnTo>
                      <a:pt x="550" y="176"/>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66" name="Freeform 2755"/>
              <p:cNvSpPr>
                <a:spLocks/>
              </p:cNvSpPr>
              <p:nvPr/>
            </p:nvSpPr>
            <p:spPr bwMode="auto">
              <a:xfrm>
                <a:off x="1803" y="1893"/>
                <a:ext cx="275" cy="89"/>
              </a:xfrm>
              <a:custGeom>
                <a:avLst/>
                <a:gdLst>
                  <a:gd name="T0" fmla="*/ 1 w 550"/>
                  <a:gd name="T1" fmla="*/ 1 h 178"/>
                  <a:gd name="T2" fmla="*/ 1 w 550"/>
                  <a:gd name="T3" fmla="*/ 1 h 178"/>
                  <a:gd name="T4" fmla="*/ 0 w 550"/>
                  <a:gd name="T5" fmla="*/ 1 h 178"/>
                  <a:gd name="T6" fmla="*/ 1 w 550"/>
                  <a:gd name="T7" fmla="*/ 0 h 178"/>
                  <a:gd name="T8" fmla="*/ 1 w 550"/>
                  <a:gd name="T9" fmla="*/ 1 h 178"/>
                  <a:gd name="T10" fmla="*/ 0 60000 65536"/>
                  <a:gd name="T11" fmla="*/ 0 60000 65536"/>
                  <a:gd name="T12" fmla="*/ 0 60000 65536"/>
                  <a:gd name="T13" fmla="*/ 0 60000 65536"/>
                  <a:gd name="T14" fmla="*/ 0 60000 65536"/>
                  <a:gd name="T15" fmla="*/ 0 w 550"/>
                  <a:gd name="T16" fmla="*/ 0 h 178"/>
                  <a:gd name="T17" fmla="*/ 550 w 550"/>
                  <a:gd name="T18" fmla="*/ 178 h 178"/>
                </a:gdLst>
                <a:ahLst/>
                <a:cxnLst>
                  <a:cxn ang="T10">
                    <a:pos x="T0" y="T1"/>
                  </a:cxn>
                  <a:cxn ang="T11">
                    <a:pos x="T2" y="T3"/>
                  </a:cxn>
                  <a:cxn ang="T12">
                    <a:pos x="T4" y="T5"/>
                  </a:cxn>
                  <a:cxn ang="T13">
                    <a:pos x="T6" y="T7"/>
                  </a:cxn>
                  <a:cxn ang="T14">
                    <a:pos x="T8" y="T9"/>
                  </a:cxn>
                </a:cxnLst>
                <a:rect l="T15" t="T16" r="T17" b="T18"/>
                <a:pathLst>
                  <a:path w="550" h="178">
                    <a:moveTo>
                      <a:pt x="550" y="176"/>
                    </a:moveTo>
                    <a:lnTo>
                      <a:pt x="550" y="178"/>
                    </a:lnTo>
                    <a:lnTo>
                      <a:pt x="0" y="2"/>
                    </a:lnTo>
                    <a:lnTo>
                      <a:pt x="2" y="0"/>
                    </a:lnTo>
                    <a:lnTo>
                      <a:pt x="550" y="176"/>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67" name="Freeform 2756"/>
              <p:cNvSpPr>
                <a:spLocks/>
              </p:cNvSpPr>
              <p:nvPr/>
            </p:nvSpPr>
            <p:spPr bwMode="auto">
              <a:xfrm>
                <a:off x="1802" y="1894"/>
                <a:ext cx="276" cy="90"/>
              </a:xfrm>
              <a:custGeom>
                <a:avLst/>
                <a:gdLst>
                  <a:gd name="T0" fmla="*/ 1 w 552"/>
                  <a:gd name="T1" fmla="*/ 1 h 179"/>
                  <a:gd name="T2" fmla="*/ 1 w 552"/>
                  <a:gd name="T3" fmla="*/ 1 h 179"/>
                  <a:gd name="T4" fmla="*/ 0 w 552"/>
                  <a:gd name="T5" fmla="*/ 1 h 179"/>
                  <a:gd name="T6" fmla="*/ 1 w 552"/>
                  <a:gd name="T7" fmla="*/ 0 h 179"/>
                  <a:gd name="T8" fmla="*/ 1 w 552"/>
                  <a:gd name="T9" fmla="*/ 1 h 179"/>
                  <a:gd name="T10" fmla="*/ 0 60000 65536"/>
                  <a:gd name="T11" fmla="*/ 0 60000 65536"/>
                  <a:gd name="T12" fmla="*/ 0 60000 65536"/>
                  <a:gd name="T13" fmla="*/ 0 60000 65536"/>
                  <a:gd name="T14" fmla="*/ 0 60000 65536"/>
                  <a:gd name="T15" fmla="*/ 0 w 552"/>
                  <a:gd name="T16" fmla="*/ 0 h 179"/>
                  <a:gd name="T17" fmla="*/ 552 w 552"/>
                  <a:gd name="T18" fmla="*/ 179 h 179"/>
                </a:gdLst>
                <a:ahLst/>
                <a:cxnLst>
                  <a:cxn ang="T10">
                    <a:pos x="T0" y="T1"/>
                  </a:cxn>
                  <a:cxn ang="T11">
                    <a:pos x="T2" y="T3"/>
                  </a:cxn>
                  <a:cxn ang="T12">
                    <a:pos x="T4" y="T5"/>
                  </a:cxn>
                  <a:cxn ang="T13">
                    <a:pos x="T6" y="T7"/>
                  </a:cxn>
                  <a:cxn ang="T14">
                    <a:pos x="T8" y="T9"/>
                  </a:cxn>
                </a:cxnLst>
                <a:rect l="T15" t="T16" r="T17" b="T18"/>
                <a:pathLst>
                  <a:path w="552" h="179">
                    <a:moveTo>
                      <a:pt x="552" y="176"/>
                    </a:moveTo>
                    <a:lnTo>
                      <a:pt x="550" y="179"/>
                    </a:lnTo>
                    <a:lnTo>
                      <a:pt x="0" y="2"/>
                    </a:lnTo>
                    <a:lnTo>
                      <a:pt x="2" y="0"/>
                    </a:lnTo>
                    <a:lnTo>
                      <a:pt x="552" y="176"/>
                    </a:lnTo>
                    <a:close/>
                  </a:path>
                </a:pathLst>
              </a:custGeom>
              <a:solidFill>
                <a:srgbClr val="CC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68" name="Freeform 2757"/>
              <p:cNvSpPr>
                <a:spLocks/>
              </p:cNvSpPr>
              <p:nvPr/>
            </p:nvSpPr>
            <p:spPr bwMode="auto">
              <a:xfrm>
                <a:off x="1802" y="1895"/>
                <a:ext cx="275" cy="90"/>
              </a:xfrm>
              <a:custGeom>
                <a:avLst/>
                <a:gdLst>
                  <a:gd name="T0" fmla="*/ 1 w 550"/>
                  <a:gd name="T1" fmla="*/ 1 h 179"/>
                  <a:gd name="T2" fmla="*/ 1 w 550"/>
                  <a:gd name="T3" fmla="*/ 1 h 179"/>
                  <a:gd name="T4" fmla="*/ 0 w 550"/>
                  <a:gd name="T5" fmla="*/ 1 h 179"/>
                  <a:gd name="T6" fmla="*/ 0 w 550"/>
                  <a:gd name="T7" fmla="*/ 0 h 179"/>
                  <a:gd name="T8" fmla="*/ 1 w 550"/>
                  <a:gd name="T9" fmla="*/ 1 h 179"/>
                  <a:gd name="T10" fmla="*/ 0 60000 65536"/>
                  <a:gd name="T11" fmla="*/ 0 60000 65536"/>
                  <a:gd name="T12" fmla="*/ 0 60000 65536"/>
                  <a:gd name="T13" fmla="*/ 0 60000 65536"/>
                  <a:gd name="T14" fmla="*/ 0 60000 65536"/>
                  <a:gd name="T15" fmla="*/ 0 w 550"/>
                  <a:gd name="T16" fmla="*/ 0 h 179"/>
                  <a:gd name="T17" fmla="*/ 550 w 550"/>
                  <a:gd name="T18" fmla="*/ 179 h 179"/>
                </a:gdLst>
                <a:ahLst/>
                <a:cxnLst>
                  <a:cxn ang="T10">
                    <a:pos x="T0" y="T1"/>
                  </a:cxn>
                  <a:cxn ang="T11">
                    <a:pos x="T2" y="T3"/>
                  </a:cxn>
                  <a:cxn ang="T12">
                    <a:pos x="T4" y="T5"/>
                  </a:cxn>
                  <a:cxn ang="T13">
                    <a:pos x="T6" y="T7"/>
                  </a:cxn>
                  <a:cxn ang="T14">
                    <a:pos x="T8" y="T9"/>
                  </a:cxn>
                </a:cxnLst>
                <a:rect l="T15" t="T16" r="T17" b="T18"/>
                <a:pathLst>
                  <a:path w="550" h="179">
                    <a:moveTo>
                      <a:pt x="550" y="177"/>
                    </a:moveTo>
                    <a:lnTo>
                      <a:pt x="550" y="179"/>
                    </a:lnTo>
                    <a:lnTo>
                      <a:pt x="0" y="3"/>
                    </a:lnTo>
                    <a:lnTo>
                      <a:pt x="0" y="0"/>
                    </a:lnTo>
                    <a:lnTo>
                      <a:pt x="550" y="177"/>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69" name="Freeform 2758"/>
              <p:cNvSpPr>
                <a:spLocks/>
              </p:cNvSpPr>
              <p:nvPr/>
            </p:nvSpPr>
            <p:spPr bwMode="auto">
              <a:xfrm>
                <a:off x="1801" y="1896"/>
                <a:ext cx="276" cy="90"/>
              </a:xfrm>
              <a:custGeom>
                <a:avLst/>
                <a:gdLst>
                  <a:gd name="T0" fmla="*/ 2 w 551"/>
                  <a:gd name="T1" fmla="*/ 1 h 179"/>
                  <a:gd name="T2" fmla="*/ 2 w 551"/>
                  <a:gd name="T3" fmla="*/ 1 h 179"/>
                  <a:gd name="T4" fmla="*/ 0 w 551"/>
                  <a:gd name="T5" fmla="*/ 1 h 179"/>
                  <a:gd name="T6" fmla="*/ 1 w 551"/>
                  <a:gd name="T7" fmla="*/ 0 h 179"/>
                  <a:gd name="T8" fmla="*/ 2 w 551"/>
                  <a:gd name="T9" fmla="*/ 1 h 179"/>
                  <a:gd name="T10" fmla="*/ 0 60000 65536"/>
                  <a:gd name="T11" fmla="*/ 0 60000 65536"/>
                  <a:gd name="T12" fmla="*/ 0 60000 65536"/>
                  <a:gd name="T13" fmla="*/ 0 60000 65536"/>
                  <a:gd name="T14" fmla="*/ 0 60000 65536"/>
                  <a:gd name="T15" fmla="*/ 0 w 551"/>
                  <a:gd name="T16" fmla="*/ 0 h 179"/>
                  <a:gd name="T17" fmla="*/ 551 w 551"/>
                  <a:gd name="T18" fmla="*/ 179 h 179"/>
                </a:gdLst>
                <a:ahLst/>
                <a:cxnLst>
                  <a:cxn ang="T10">
                    <a:pos x="T0" y="T1"/>
                  </a:cxn>
                  <a:cxn ang="T11">
                    <a:pos x="T2" y="T3"/>
                  </a:cxn>
                  <a:cxn ang="T12">
                    <a:pos x="T4" y="T5"/>
                  </a:cxn>
                  <a:cxn ang="T13">
                    <a:pos x="T6" y="T7"/>
                  </a:cxn>
                  <a:cxn ang="T14">
                    <a:pos x="T8" y="T9"/>
                  </a:cxn>
                </a:cxnLst>
                <a:rect l="T15" t="T16" r="T17" b="T18"/>
                <a:pathLst>
                  <a:path w="551" h="179">
                    <a:moveTo>
                      <a:pt x="551" y="176"/>
                    </a:moveTo>
                    <a:lnTo>
                      <a:pt x="550" y="179"/>
                    </a:lnTo>
                    <a:lnTo>
                      <a:pt x="0" y="2"/>
                    </a:lnTo>
                    <a:lnTo>
                      <a:pt x="1" y="0"/>
                    </a:lnTo>
                    <a:lnTo>
                      <a:pt x="551" y="176"/>
                    </a:lnTo>
                    <a:close/>
                  </a:path>
                </a:pathLst>
              </a:custGeom>
              <a:solidFill>
                <a:srgbClr val="CE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70" name="Freeform 2759"/>
              <p:cNvSpPr>
                <a:spLocks/>
              </p:cNvSpPr>
              <p:nvPr/>
            </p:nvSpPr>
            <p:spPr bwMode="auto">
              <a:xfrm>
                <a:off x="1801" y="1897"/>
                <a:ext cx="275" cy="90"/>
              </a:xfrm>
              <a:custGeom>
                <a:avLst/>
                <a:gdLst>
                  <a:gd name="T0" fmla="*/ 1 w 550"/>
                  <a:gd name="T1" fmla="*/ 1 h 179"/>
                  <a:gd name="T2" fmla="*/ 1 w 550"/>
                  <a:gd name="T3" fmla="*/ 1 h 179"/>
                  <a:gd name="T4" fmla="*/ 0 w 550"/>
                  <a:gd name="T5" fmla="*/ 1 h 179"/>
                  <a:gd name="T6" fmla="*/ 0 w 550"/>
                  <a:gd name="T7" fmla="*/ 0 h 179"/>
                  <a:gd name="T8" fmla="*/ 1 w 550"/>
                  <a:gd name="T9" fmla="*/ 1 h 179"/>
                  <a:gd name="T10" fmla="*/ 0 60000 65536"/>
                  <a:gd name="T11" fmla="*/ 0 60000 65536"/>
                  <a:gd name="T12" fmla="*/ 0 60000 65536"/>
                  <a:gd name="T13" fmla="*/ 0 60000 65536"/>
                  <a:gd name="T14" fmla="*/ 0 60000 65536"/>
                  <a:gd name="T15" fmla="*/ 0 w 550"/>
                  <a:gd name="T16" fmla="*/ 0 h 179"/>
                  <a:gd name="T17" fmla="*/ 550 w 550"/>
                  <a:gd name="T18" fmla="*/ 179 h 179"/>
                </a:gdLst>
                <a:ahLst/>
                <a:cxnLst>
                  <a:cxn ang="T10">
                    <a:pos x="T0" y="T1"/>
                  </a:cxn>
                  <a:cxn ang="T11">
                    <a:pos x="T2" y="T3"/>
                  </a:cxn>
                  <a:cxn ang="T12">
                    <a:pos x="T4" y="T5"/>
                  </a:cxn>
                  <a:cxn ang="T13">
                    <a:pos x="T6" y="T7"/>
                  </a:cxn>
                  <a:cxn ang="T14">
                    <a:pos x="T8" y="T9"/>
                  </a:cxn>
                </a:cxnLst>
                <a:rect l="T15" t="T16" r="T17" b="T18"/>
                <a:pathLst>
                  <a:path w="550" h="179">
                    <a:moveTo>
                      <a:pt x="550" y="177"/>
                    </a:moveTo>
                    <a:lnTo>
                      <a:pt x="548" y="179"/>
                    </a:lnTo>
                    <a:lnTo>
                      <a:pt x="0" y="3"/>
                    </a:lnTo>
                    <a:lnTo>
                      <a:pt x="0" y="0"/>
                    </a:lnTo>
                    <a:lnTo>
                      <a:pt x="550" y="177"/>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71" name="Freeform 2760"/>
              <p:cNvSpPr>
                <a:spLocks/>
              </p:cNvSpPr>
              <p:nvPr/>
            </p:nvSpPr>
            <p:spPr bwMode="auto">
              <a:xfrm>
                <a:off x="1799" y="1899"/>
                <a:ext cx="277" cy="96"/>
              </a:xfrm>
              <a:custGeom>
                <a:avLst/>
                <a:gdLst>
                  <a:gd name="T0" fmla="*/ 2 w 553"/>
                  <a:gd name="T1" fmla="*/ 0 h 193"/>
                  <a:gd name="T2" fmla="*/ 2 w 553"/>
                  <a:gd name="T3" fmla="*/ 0 h 193"/>
                  <a:gd name="T4" fmla="*/ 0 w 553"/>
                  <a:gd name="T5" fmla="*/ 0 h 193"/>
                  <a:gd name="T6" fmla="*/ 1 w 553"/>
                  <a:gd name="T7" fmla="*/ 0 h 193"/>
                  <a:gd name="T8" fmla="*/ 2 w 553"/>
                  <a:gd name="T9" fmla="*/ 0 h 193"/>
                  <a:gd name="T10" fmla="*/ 0 60000 65536"/>
                  <a:gd name="T11" fmla="*/ 0 60000 65536"/>
                  <a:gd name="T12" fmla="*/ 0 60000 65536"/>
                  <a:gd name="T13" fmla="*/ 0 60000 65536"/>
                  <a:gd name="T14" fmla="*/ 0 60000 65536"/>
                  <a:gd name="T15" fmla="*/ 0 w 553"/>
                  <a:gd name="T16" fmla="*/ 0 h 193"/>
                  <a:gd name="T17" fmla="*/ 553 w 553"/>
                  <a:gd name="T18" fmla="*/ 193 h 193"/>
                </a:gdLst>
                <a:ahLst/>
                <a:cxnLst>
                  <a:cxn ang="T10">
                    <a:pos x="T0" y="T1"/>
                  </a:cxn>
                  <a:cxn ang="T11">
                    <a:pos x="T2" y="T3"/>
                  </a:cxn>
                  <a:cxn ang="T12">
                    <a:pos x="T4" y="T5"/>
                  </a:cxn>
                  <a:cxn ang="T13">
                    <a:pos x="T6" y="T7"/>
                  </a:cxn>
                  <a:cxn ang="T14">
                    <a:pos x="T8" y="T9"/>
                  </a:cxn>
                </a:cxnLst>
                <a:rect l="T15" t="T16" r="T17" b="T18"/>
                <a:pathLst>
                  <a:path w="553" h="193">
                    <a:moveTo>
                      <a:pt x="553" y="176"/>
                    </a:moveTo>
                    <a:lnTo>
                      <a:pt x="550" y="193"/>
                    </a:lnTo>
                    <a:lnTo>
                      <a:pt x="0" y="13"/>
                    </a:lnTo>
                    <a:lnTo>
                      <a:pt x="5" y="0"/>
                    </a:lnTo>
                    <a:lnTo>
                      <a:pt x="553" y="176"/>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72" name="Freeform 2761"/>
              <p:cNvSpPr>
                <a:spLocks/>
              </p:cNvSpPr>
              <p:nvPr/>
            </p:nvSpPr>
            <p:spPr bwMode="auto">
              <a:xfrm>
                <a:off x="1801" y="1899"/>
                <a:ext cx="275" cy="92"/>
              </a:xfrm>
              <a:custGeom>
                <a:avLst/>
                <a:gdLst>
                  <a:gd name="T0" fmla="*/ 1 w 550"/>
                  <a:gd name="T1" fmla="*/ 1 h 184"/>
                  <a:gd name="T2" fmla="*/ 1 w 550"/>
                  <a:gd name="T3" fmla="*/ 1 h 184"/>
                  <a:gd name="T4" fmla="*/ 0 w 550"/>
                  <a:gd name="T5" fmla="*/ 1 h 184"/>
                  <a:gd name="T6" fmla="*/ 1 w 550"/>
                  <a:gd name="T7" fmla="*/ 0 h 184"/>
                  <a:gd name="T8" fmla="*/ 1 w 550"/>
                  <a:gd name="T9" fmla="*/ 1 h 184"/>
                  <a:gd name="T10" fmla="*/ 0 60000 65536"/>
                  <a:gd name="T11" fmla="*/ 0 60000 65536"/>
                  <a:gd name="T12" fmla="*/ 0 60000 65536"/>
                  <a:gd name="T13" fmla="*/ 0 60000 65536"/>
                  <a:gd name="T14" fmla="*/ 0 60000 65536"/>
                  <a:gd name="T15" fmla="*/ 0 w 550"/>
                  <a:gd name="T16" fmla="*/ 0 h 184"/>
                  <a:gd name="T17" fmla="*/ 550 w 550"/>
                  <a:gd name="T18" fmla="*/ 184 h 184"/>
                </a:gdLst>
                <a:ahLst/>
                <a:cxnLst>
                  <a:cxn ang="T10">
                    <a:pos x="T0" y="T1"/>
                  </a:cxn>
                  <a:cxn ang="T11">
                    <a:pos x="T2" y="T3"/>
                  </a:cxn>
                  <a:cxn ang="T12">
                    <a:pos x="T4" y="T5"/>
                  </a:cxn>
                  <a:cxn ang="T13">
                    <a:pos x="T6" y="T7"/>
                  </a:cxn>
                  <a:cxn ang="T14">
                    <a:pos x="T8" y="T9"/>
                  </a:cxn>
                </a:cxnLst>
                <a:rect l="T15" t="T16" r="T17" b="T18"/>
                <a:pathLst>
                  <a:path w="550" h="184">
                    <a:moveTo>
                      <a:pt x="550" y="176"/>
                    </a:moveTo>
                    <a:lnTo>
                      <a:pt x="548" y="184"/>
                    </a:lnTo>
                    <a:lnTo>
                      <a:pt x="0" y="7"/>
                    </a:lnTo>
                    <a:lnTo>
                      <a:pt x="2" y="0"/>
                    </a:lnTo>
                    <a:lnTo>
                      <a:pt x="550" y="176"/>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73" name="Freeform 2762"/>
              <p:cNvSpPr>
                <a:spLocks/>
              </p:cNvSpPr>
              <p:nvPr/>
            </p:nvSpPr>
            <p:spPr bwMode="auto">
              <a:xfrm>
                <a:off x="1799" y="1902"/>
                <a:ext cx="276" cy="93"/>
              </a:xfrm>
              <a:custGeom>
                <a:avLst/>
                <a:gdLst>
                  <a:gd name="T0" fmla="*/ 2 w 551"/>
                  <a:gd name="T1" fmla="*/ 1 h 186"/>
                  <a:gd name="T2" fmla="*/ 2 w 551"/>
                  <a:gd name="T3" fmla="*/ 1 h 186"/>
                  <a:gd name="T4" fmla="*/ 0 w 551"/>
                  <a:gd name="T5" fmla="*/ 1 h 186"/>
                  <a:gd name="T6" fmla="*/ 1 w 551"/>
                  <a:gd name="T7" fmla="*/ 0 h 186"/>
                  <a:gd name="T8" fmla="*/ 2 w 551"/>
                  <a:gd name="T9" fmla="*/ 1 h 186"/>
                  <a:gd name="T10" fmla="*/ 0 60000 65536"/>
                  <a:gd name="T11" fmla="*/ 0 60000 65536"/>
                  <a:gd name="T12" fmla="*/ 0 60000 65536"/>
                  <a:gd name="T13" fmla="*/ 0 60000 65536"/>
                  <a:gd name="T14" fmla="*/ 0 60000 65536"/>
                  <a:gd name="T15" fmla="*/ 0 w 551"/>
                  <a:gd name="T16" fmla="*/ 0 h 186"/>
                  <a:gd name="T17" fmla="*/ 551 w 551"/>
                  <a:gd name="T18" fmla="*/ 186 h 186"/>
                </a:gdLst>
                <a:ahLst/>
                <a:cxnLst>
                  <a:cxn ang="T10">
                    <a:pos x="T0" y="T1"/>
                  </a:cxn>
                  <a:cxn ang="T11">
                    <a:pos x="T2" y="T3"/>
                  </a:cxn>
                  <a:cxn ang="T12">
                    <a:pos x="T4" y="T5"/>
                  </a:cxn>
                  <a:cxn ang="T13">
                    <a:pos x="T6" y="T7"/>
                  </a:cxn>
                  <a:cxn ang="T14">
                    <a:pos x="T8" y="T9"/>
                  </a:cxn>
                </a:cxnLst>
                <a:rect l="T15" t="T16" r="T17" b="T18"/>
                <a:pathLst>
                  <a:path w="551" h="186">
                    <a:moveTo>
                      <a:pt x="551" y="177"/>
                    </a:moveTo>
                    <a:lnTo>
                      <a:pt x="550" y="186"/>
                    </a:lnTo>
                    <a:lnTo>
                      <a:pt x="0" y="6"/>
                    </a:lnTo>
                    <a:lnTo>
                      <a:pt x="3" y="0"/>
                    </a:lnTo>
                    <a:lnTo>
                      <a:pt x="551" y="177"/>
                    </a:lnTo>
                    <a:close/>
                  </a:path>
                </a:pathLst>
              </a:custGeom>
              <a:solidFill>
                <a:srgbClr val="D2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74" name="Freeform 2763"/>
              <p:cNvSpPr>
                <a:spLocks/>
              </p:cNvSpPr>
              <p:nvPr/>
            </p:nvSpPr>
            <p:spPr bwMode="auto">
              <a:xfrm>
                <a:off x="1799" y="1906"/>
                <a:ext cx="275" cy="98"/>
              </a:xfrm>
              <a:custGeom>
                <a:avLst/>
                <a:gdLst>
                  <a:gd name="T0" fmla="*/ 1 w 550"/>
                  <a:gd name="T1" fmla="*/ 1 h 196"/>
                  <a:gd name="T2" fmla="*/ 1 w 550"/>
                  <a:gd name="T3" fmla="*/ 1 h 196"/>
                  <a:gd name="T4" fmla="*/ 0 w 550"/>
                  <a:gd name="T5" fmla="*/ 1 h 196"/>
                  <a:gd name="T6" fmla="*/ 0 w 550"/>
                  <a:gd name="T7" fmla="*/ 0 h 196"/>
                  <a:gd name="T8" fmla="*/ 1 w 550"/>
                  <a:gd name="T9" fmla="*/ 1 h 196"/>
                  <a:gd name="T10" fmla="*/ 0 60000 65536"/>
                  <a:gd name="T11" fmla="*/ 0 60000 65536"/>
                  <a:gd name="T12" fmla="*/ 0 60000 65536"/>
                  <a:gd name="T13" fmla="*/ 0 60000 65536"/>
                  <a:gd name="T14" fmla="*/ 0 60000 65536"/>
                  <a:gd name="T15" fmla="*/ 0 w 550"/>
                  <a:gd name="T16" fmla="*/ 0 h 196"/>
                  <a:gd name="T17" fmla="*/ 550 w 550"/>
                  <a:gd name="T18" fmla="*/ 196 h 196"/>
                </a:gdLst>
                <a:ahLst/>
                <a:cxnLst>
                  <a:cxn ang="T10">
                    <a:pos x="T0" y="T1"/>
                  </a:cxn>
                  <a:cxn ang="T11">
                    <a:pos x="T2" y="T3"/>
                  </a:cxn>
                  <a:cxn ang="T12">
                    <a:pos x="T4" y="T5"/>
                  </a:cxn>
                  <a:cxn ang="T13">
                    <a:pos x="T6" y="T7"/>
                  </a:cxn>
                  <a:cxn ang="T14">
                    <a:pos x="T8" y="T9"/>
                  </a:cxn>
                </a:cxnLst>
                <a:rect l="T15" t="T16" r="T17" b="T18"/>
                <a:pathLst>
                  <a:path w="550" h="196">
                    <a:moveTo>
                      <a:pt x="550" y="180"/>
                    </a:moveTo>
                    <a:lnTo>
                      <a:pt x="548" y="196"/>
                    </a:lnTo>
                    <a:lnTo>
                      <a:pt x="0" y="17"/>
                    </a:lnTo>
                    <a:lnTo>
                      <a:pt x="0" y="0"/>
                    </a:lnTo>
                    <a:lnTo>
                      <a:pt x="550" y="180"/>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75" name="Freeform 2764"/>
              <p:cNvSpPr>
                <a:spLocks/>
              </p:cNvSpPr>
              <p:nvPr/>
            </p:nvSpPr>
            <p:spPr bwMode="auto">
              <a:xfrm>
                <a:off x="1799" y="1906"/>
                <a:ext cx="275" cy="93"/>
              </a:xfrm>
              <a:custGeom>
                <a:avLst/>
                <a:gdLst>
                  <a:gd name="T0" fmla="*/ 1 w 550"/>
                  <a:gd name="T1" fmla="*/ 0 h 188"/>
                  <a:gd name="T2" fmla="*/ 1 w 550"/>
                  <a:gd name="T3" fmla="*/ 0 h 188"/>
                  <a:gd name="T4" fmla="*/ 0 w 550"/>
                  <a:gd name="T5" fmla="*/ 0 h 188"/>
                  <a:gd name="T6" fmla="*/ 0 w 550"/>
                  <a:gd name="T7" fmla="*/ 0 h 188"/>
                  <a:gd name="T8" fmla="*/ 1 w 550"/>
                  <a:gd name="T9" fmla="*/ 0 h 188"/>
                  <a:gd name="T10" fmla="*/ 0 60000 65536"/>
                  <a:gd name="T11" fmla="*/ 0 60000 65536"/>
                  <a:gd name="T12" fmla="*/ 0 60000 65536"/>
                  <a:gd name="T13" fmla="*/ 0 60000 65536"/>
                  <a:gd name="T14" fmla="*/ 0 60000 65536"/>
                  <a:gd name="T15" fmla="*/ 0 w 550"/>
                  <a:gd name="T16" fmla="*/ 0 h 188"/>
                  <a:gd name="T17" fmla="*/ 550 w 550"/>
                  <a:gd name="T18" fmla="*/ 188 h 188"/>
                </a:gdLst>
                <a:ahLst/>
                <a:cxnLst>
                  <a:cxn ang="T10">
                    <a:pos x="T0" y="T1"/>
                  </a:cxn>
                  <a:cxn ang="T11">
                    <a:pos x="T2" y="T3"/>
                  </a:cxn>
                  <a:cxn ang="T12">
                    <a:pos x="T4" y="T5"/>
                  </a:cxn>
                  <a:cxn ang="T13">
                    <a:pos x="T6" y="T7"/>
                  </a:cxn>
                  <a:cxn ang="T14">
                    <a:pos x="T8" y="T9"/>
                  </a:cxn>
                </a:cxnLst>
                <a:rect l="T15" t="T16" r="T17" b="T18"/>
                <a:pathLst>
                  <a:path w="550" h="188">
                    <a:moveTo>
                      <a:pt x="550" y="180"/>
                    </a:moveTo>
                    <a:lnTo>
                      <a:pt x="548" y="188"/>
                    </a:lnTo>
                    <a:lnTo>
                      <a:pt x="0" y="9"/>
                    </a:lnTo>
                    <a:lnTo>
                      <a:pt x="0" y="0"/>
                    </a:lnTo>
                    <a:lnTo>
                      <a:pt x="550" y="180"/>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76" name="Freeform 2765"/>
              <p:cNvSpPr>
                <a:spLocks/>
              </p:cNvSpPr>
              <p:nvPr/>
            </p:nvSpPr>
            <p:spPr bwMode="auto">
              <a:xfrm>
                <a:off x="1799" y="1910"/>
                <a:ext cx="274" cy="94"/>
              </a:xfrm>
              <a:custGeom>
                <a:avLst/>
                <a:gdLst>
                  <a:gd name="T0" fmla="*/ 1 w 548"/>
                  <a:gd name="T1" fmla="*/ 1 h 187"/>
                  <a:gd name="T2" fmla="*/ 1 w 548"/>
                  <a:gd name="T3" fmla="*/ 1 h 187"/>
                  <a:gd name="T4" fmla="*/ 0 w 548"/>
                  <a:gd name="T5" fmla="*/ 1 h 187"/>
                  <a:gd name="T6" fmla="*/ 0 w 548"/>
                  <a:gd name="T7" fmla="*/ 0 h 187"/>
                  <a:gd name="T8" fmla="*/ 1 w 548"/>
                  <a:gd name="T9" fmla="*/ 1 h 187"/>
                  <a:gd name="T10" fmla="*/ 0 60000 65536"/>
                  <a:gd name="T11" fmla="*/ 0 60000 65536"/>
                  <a:gd name="T12" fmla="*/ 0 60000 65536"/>
                  <a:gd name="T13" fmla="*/ 0 60000 65536"/>
                  <a:gd name="T14" fmla="*/ 0 60000 65536"/>
                  <a:gd name="T15" fmla="*/ 0 w 548"/>
                  <a:gd name="T16" fmla="*/ 0 h 187"/>
                  <a:gd name="T17" fmla="*/ 548 w 548"/>
                  <a:gd name="T18" fmla="*/ 187 h 187"/>
                </a:gdLst>
                <a:ahLst/>
                <a:cxnLst>
                  <a:cxn ang="T10">
                    <a:pos x="T0" y="T1"/>
                  </a:cxn>
                  <a:cxn ang="T11">
                    <a:pos x="T2" y="T3"/>
                  </a:cxn>
                  <a:cxn ang="T12">
                    <a:pos x="T4" y="T5"/>
                  </a:cxn>
                  <a:cxn ang="T13">
                    <a:pos x="T6" y="T7"/>
                  </a:cxn>
                  <a:cxn ang="T14">
                    <a:pos x="T8" y="T9"/>
                  </a:cxn>
                </a:cxnLst>
                <a:rect l="T15" t="T16" r="T17" b="T18"/>
                <a:pathLst>
                  <a:path w="548" h="187">
                    <a:moveTo>
                      <a:pt x="548" y="179"/>
                    </a:moveTo>
                    <a:lnTo>
                      <a:pt x="548" y="187"/>
                    </a:lnTo>
                    <a:lnTo>
                      <a:pt x="0" y="8"/>
                    </a:lnTo>
                    <a:lnTo>
                      <a:pt x="0" y="0"/>
                    </a:lnTo>
                    <a:lnTo>
                      <a:pt x="548" y="179"/>
                    </a:lnTo>
                    <a:close/>
                  </a:path>
                </a:pathLst>
              </a:custGeom>
              <a:solidFill>
                <a:srgbClr val="D2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77" name="Freeform 2766"/>
              <p:cNvSpPr>
                <a:spLocks/>
              </p:cNvSpPr>
              <p:nvPr/>
            </p:nvSpPr>
            <p:spPr bwMode="auto">
              <a:xfrm>
                <a:off x="1799" y="1914"/>
                <a:ext cx="275" cy="98"/>
              </a:xfrm>
              <a:custGeom>
                <a:avLst/>
                <a:gdLst>
                  <a:gd name="T0" fmla="*/ 1 w 550"/>
                  <a:gd name="T1" fmla="*/ 1 h 196"/>
                  <a:gd name="T2" fmla="*/ 1 w 550"/>
                  <a:gd name="T3" fmla="*/ 1 h 196"/>
                  <a:gd name="T4" fmla="*/ 0 w 550"/>
                  <a:gd name="T5" fmla="*/ 1 h 196"/>
                  <a:gd name="T6" fmla="*/ 0 w 550"/>
                  <a:gd name="T7" fmla="*/ 0 h 196"/>
                  <a:gd name="T8" fmla="*/ 1 w 550"/>
                  <a:gd name="T9" fmla="*/ 1 h 196"/>
                  <a:gd name="T10" fmla="*/ 0 60000 65536"/>
                  <a:gd name="T11" fmla="*/ 0 60000 65536"/>
                  <a:gd name="T12" fmla="*/ 0 60000 65536"/>
                  <a:gd name="T13" fmla="*/ 0 60000 65536"/>
                  <a:gd name="T14" fmla="*/ 0 60000 65536"/>
                  <a:gd name="T15" fmla="*/ 0 w 550"/>
                  <a:gd name="T16" fmla="*/ 0 h 196"/>
                  <a:gd name="T17" fmla="*/ 550 w 550"/>
                  <a:gd name="T18" fmla="*/ 196 h 196"/>
                </a:gdLst>
                <a:ahLst/>
                <a:cxnLst>
                  <a:cxn ang="T10">
                    <a:pos x="T0" y="T1"/>
                  </a:cxn>
                  <a:cxn ang="T11">
                    <a:pos x="T2" y="T3"/>
                  </a:cxn>
                  <a:cxn ang="T12">
                    <a:pos x="T4" y="T5"/>
                  </a:cxn>
                  <a:cxn ang="T13">
                    <a:pos x="T6" y="T7"/>
                  </a:cxn>
                  <a:cxn ang="T14">
                    <a:pos x="T8" y="T9"/>
                  </a:cxn>
                </a:cxnLst>
                <a:rect l="T15" t="T16" r="T17" b="T18"/>
                <a:pathLst>
                  <a:path w="550" h="196">
                    <a:moveTo>
                      <a:pt x="548" y="179"/>
                    </a:moveTo>
                    <a:lnTo>
                      <a:pt x="550" y="196"/>
                    </a:lnTo>
                    <a:lnTo>
                      <a:pt x="0" y="15"/>
                    </a:lnTo>
                    <a:lnTo>
                      <a:pt x="0" y="0"/>
                    </a:lnTo>
                    <a:lnTo>
                      <a:pt x="548" y="179"/>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78" name="Freeform 2767"/>
              <p:cNvSpPr>
                <a:spLocks/>
              </p:cNvSpPr>
              <p:nvPr/>
            </p:nvSpPr>
            <p:spPr bwMode="auto">
              <a:xfrm>
                <a:off x="1799" y="1914"/>
                <a:ext cx="274" cy="92"/>
              </a:xfrm>
              <a:custGeom>
                <a:avLst/>
                <a:gdLst>
                  <a:gd name="T0" fmla="*/ 1 w 548"/>
                  <a:gd name="T1" fmla="*/ 1 h 184"/>
                  <a:gd name="T2" fmla="*/ 1 w 548"/>
                  <a:gd name="T3" fmla="*/ 1 h 184"/>
                  <a:gd name="T4" fmla="*/ 0 w 548"/>
                  <a:gd name="T5" fmla="*/ 1 h 184"/>
                  <a:gd name="T6" fmla="*/ 0 w 548"/>
                  <a:gd name="T7" fmla="*/ 0 h 184"/>
                  <a:gd name="T8" fmla="*/ 1 w 548"/>
                  <a:gd name="T9" fmla="*/ 1 h 184"/>
                  <a:gd name="T10" fmla="*/ 0 60000 65536"/>
                  <a:gd name="T11" fmla="*/ 0 60000 65536"/>
                  <a:gd name="T12" fmla="*/ 0 60000 65536"/>
                  <a:gd name="T13" fmla="*/ 0 60000 65536"/>
                  <a:gd name="T14" fmla="*/ 0 60000 65536"/>
                  <a:gd name="T15" fmla="*/ 0 w 548"/>
                  <a:gd name="T16" fmla="*/ 0 h 184"/>
                  <a:gd name="T17" fmla="*/ 548 w 548"/>
                  <a:gd name="T18" fmla="*/ 184 h 184"/>
                </a:gdLst>
                <a:ahLst/>
                <a:cxnLst>
                  <a:cxn ang="T10">
                    <a:pos x="T0" y="T1"/>
                  </a:cxn>
                  <a:cxn ang="T11">
                    <a:pos x="T2" y="T3"/>
                  </a:cxn>
                  <a:cxn ang="T12">
                    <a:pos x="T4" y="T5"/>
                  </a:cxn>
                  <a:cxn ang="T13">
                    <a:pos x="T6" y="T7"/>
                  </a:cxn>
                  <a:cxn ang="T14">
                    <a:pos x="T8" y="T9"/>
                  </a:cxn>
                </a:cxnLst>
                <a:rect l="T15" t="T16" r="T17" b="T18"/>
                <a:pathLst>
                  <a:path w="548" h="184">
                    <a:moveTo>
                      <a:pt x="548" y="179"/>
                    </a:moveTo>
                    <a:lnTo>
                      <a:pt x="548" y="184"/>
                    </a:lnTo>
                    <a:lnTo>
                      <a:pt x="0" y="3"/>
                    </a:lnTo>
                    <a:lnTo>
                      <a:pt x="0" y="0"/>
                    </a:lnTo>
                    <a:lnTo>
                      <a:pt x="548" y="179"/>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79" name="Freeform 2768"/>
              <p:cNvSpPr>
                <a:spLocks/>
              </p:cNvSpPr>
              <p:nvPr/>
            </p:nvSpPr>
            <p:spPr bwMode="auto">
              <a:xfrm>
                <a:off x="1799" y="1916"/>
                <a:ext cx="274" cy="92"/>
              </a:xfrm>
              <a:custGeom>
                <a:avLst/>
                <a:gdLst>
                  <a:gd name="T0" fmla="*/ 1 w 548"/>
                  <a:gd name="T1" fmla="*/ 0 h 185"/>
                  <a:gd name="T2" fmla="*/ 1 w 548"/>
                  <a:gd name="T3" fmla="*/ 0 h 185"/>
                  <a:gd name="T4" fmla="*/ 0 w 548"/>
                  <a:gd name="T5" fmla="*/ 0 h 185"/>
                  <a:gd name="T6" fmla="*/ 0 w 548"/>
                  <a:gd name="T7" fmla="*/ 0 h 185"/>
                  <a:gd name="T8" fmla="*/ 1 w 548"/>
                  <a:gd name="T9" fmla="*/ 0 h 185"/>
                  <a:gd name="T10" fmla="*/ 0 60000 65536"/>
                  <a:gd name="T11" fmla="*/ 0 60000 65536"/>
                  <a:gd name="T12" fmla="*/ 0 60000 65536"/>
                  <a:gd name="T13" fmla="*/ 0 60000 65536"/>
                  <a:gd name="T14" fmla="*/ 0 60000 65536"/>
                  <a:gd name="T15" fmla="*/ 0 w 548"/>
                  <a:gd name="T16" fmla="*/ 0 h 185"/>
                  <a:gd name="T17" fmla="*/ 548 w 548"/>
                  <a:gd name="T18" fmla="*/ 185 h 185"/>
                </a:gdLst>
                <a:ahLst/>
                <a:cxnLst>
                  <a:cxn ang="T10">
                    <a:pos x="T0" y="T1"/>
                  </a:cxn>
                  <a:cxn ang="T11">
                    <a:pos x="T2" y="T3"/>
                  </a:cxn>
                  <a:cxn ang="T12">
                    <a:pos x="T4" y="T5"/>
                  </a:cxn>
                  <a:cxn ang="T13">
                    <a:pos x="T6" y="T7"/>
                  </a:cxn>
                  <a:cxn ang="T14">
                    <a:pos x="T8" y="T9"/>
                  </a:cxn>
                </a:cxnLst>
                <a:rect l="T15" t="T16" r="T17" b="T18"/>
                <a:pathLst>
                  <a:path w="548" h="185">
                    <a:moveTo>
                      <a:pt x="548" y="181"/>
                    </a:moveTo>
                    <a:lnTo>
                      <a:pt x="548" y="185"/>
                    </a:lnTo>
                    <a:lnTo>
                      <a:pt x="0" y="3"/>
                    </a:lnTo>
                    <a:lnTo>
                      <a:pt x="0" y="0"/>
                    </a:lnTo>
                    <a:lnTo>
                      <a:pt x="548" y="181"/>
                    </a:lnTo>
                    <a:close/>
                  </a:path>
                </a:pathLst>
              </a:custGeom>
              <a:solidFill>
                <a:srgbClr val="D0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80" name="Freeform 2769"/>
              <p:cNvSpPr>
                <a:spLocks/>
              </p:cNvSpPr>
              <p:nvPr/>
            </p:nvSpPr>
            <p:spPr bwMode="auto">
              <a:xfrm>
                <a:off x="1799" y="1917"/>
                <a:ext cx="275" cy="93"/>
              </a:xfrm>
              <a:custGeom>
                <a:avLst/>
                <a:gdLst>
                  <a:gd name="T0" fmla="*/ 1 w 550"/>
                  <a:gd name="T1" fmla="*/ 0 h 187"/>
                  <a:gd name="T2" fmla="*/ 1 w 550"/>
                  <a:gd name="T3" fmla="*/ 0 h 187"/>
                  <a:gd name="T4" fmla="*/ 0 w 550"/>
                  <a:gd name="T5" fmla="*/ 0 h 187"/>
                  <a:gd name="T6" fmla="*/ 0 w 550"/>
                  <a:gd name="T7" fmla="*/ 0 h 187"/>
                  <a:gd name="T8" fmla="*/ 1 w 550"/>
                  <a:gd name="T9" fmla="*/ 0 h 187"/>
                  <a:gd name="T10" fmla="*/ 0 60000 65536"/>
                  <a:gd name="T11" fmla="*/ 0 60000 65536"/>
                  <a:gd name="T12" fmla="*/ 0 60000 65536"/>
                  <a:gd name="T13" fmla="*/ 0 60000 65536"/>
                  <a:gd name="T14" fmla="*/ 0 60000 65536"/>
                  <a:gd name="T15" fmla="*/ 0 w 550"/>
                  <a:gd name="T16" fmla="*/ 0 h 187"/>
                  <a:gd name="T17" fmla="*/ 550 w 550"/>
                  <a:gd name="T18" fmla="*/ 187 h 187"/>
                </a:gdLst>
                <a:ahLst/>
                <a:cxnLst>
                  <a:cxn ang="T10">
                    <a:pos x="T0" y="T1"/>
                  </a:cxn>
                  <a:cxn ang="T11">
                    <a:pos x="T2" y="T3"/>
                  </a:cxn>
                  <a:cxn ang="T12">
                    <a:pos x="T4" y="T5"/>
                  </a:cxn>
                  <a:cxn ang="T13">
                    <a:pos x="T6" y="T7"/>
                  </a:cxn>
                  <a:cxn ang="T14">
                    <a:pos x="T8" y="T9"/>
                  </a:cxn>
                </a:cxnLst>
                <a:rect l="T15" t="T16" r="T17" b="T18"/>
                <a:pathLst>
                  <a:path w="550" h="187">
                    <a:moveTo>
                      <a:pt x="548" y="182"/>
                    </a:moveTo>
                    <a:lnTo>
                      <a:pt x="550" y="187"/>
                    </a:lnTo>
                    <a:lnTo>
                      <a:pt x="0" y="5"/>
                    </a:lnTo>
                    <a:lnTo>
                      <a:pt x="0" y="0"/>
                    </a:lnTo>
                    <a:lnTo>
                      <a:pt x="548" y="182"/>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81" name="Freeform 2770"/>
              <p:cNvSpPr>
                <a:spLocks/>
              </p:cNvSpPr>
              <p:nvPr/>
            </p:nvSpPr>
            <p:spPr bwMode="auto">
              <a:xfrm>
                <a:off x="1799" y="1920"/>
                <a:ext cx="275" cy="92"/>
              </a:xfrm>
              <a:custGeom>
                <a:avLst/>
                <a:gdLst>
                  <a:gd name="T0" fmla="*/ 1 w 550"/>
                  <a:gd name="T1" fmla="*/ 0 h 185"/>
                  <a:gd name="T2" fmla="*/ 1 w 550"/>
                  <a:gd name="T3" fmla="*/ 0 h 185"/>
                  <a:gd name="T4" fmla="*/ 0 w 550"/>
                  <a:gd name="T5" fmla="*/ 0 h 185"/>
                  <a:gd name="T6" fmla="*/ 0 w 550"/>
                  <a:gd name="T7" fmla="*/ 0 h 185"/>
                  <a:gd name="T8" fmla="*/ 1 w 550"/>
                  <a:gd name="T9" fmla="*/ 0 h 185"/>
                  <a:gd name="T10" fmla="*/ 0 60000 65536"/>
                  <a:gd name="T11" fmla="*/ 0 60000 65536"/>
                  <a:gd name="T12" fmla="*/ 0 60000 65536"/>
                  <a:gd name="T13" fmla="*/ 0 60000 65536"/>
                  <a:gd name="T14" fmla="*/ 0 60000 65536"/>
                  <a:gd name="T15" fmla="*/ 0 w 550"/>
                  <a:gd name="T16" fmla="*/ 0 h 185"/>
                  <a:gd name="T17" fmla="*/ 550 w 550"/>
                  <a:gd name="T18" fmla="*/ 185 h 185"/>
                </a:gdLst>
                <a:ahLst/>
                <a:cxnLst>
                  <a:cxn ang="T10">
                    <a:pos x="T0" y="T1"/>
                  </a:cxn>
                  <a:cxn ang="T11">
                    <a:pos x="T2" y="T3"/>
                  </a:cxn>
                  <a:cxn ang="T12">
                    <a:pos x="T4" y="T5"/>
                  </a:cxn>
                  <a:cxn ang="T13">
                    <a:pos x="T6" y="T7"/>
                  </a:cxn>
                  <a:cxn ang="T14">
                    <a:pos x="T8" y="T9"/>
                  </a:cxn>
                </a:cxnLst>
                <a:rect l="T15" t="T16" r="T17" b="T18"/>
                <a:pathLst>
                  <a:path w="550" h="185">
                    <a:moveTo>
                      <a:pt x="550" y="182"/>
                    </a:moveTo>
                    <a:lnTo>
                      <a:pt x="550" y="185"/>
                    </a:lnTo>
                    <a:lnTo>
                      <a:pt x="0" y="4"/>
                    </a:lnTo>
                    <a:lnTo>
                      <a:pt x="0" y="0"/>
                    </a:lnTo>
                    <a:lnTo>
                      <a:pt x="550" y="182"/>
                    </a:lnTo>
                    <a:close/>
                  </a:path>
                </a:pathLst>
              </a:custGeom>
              <a:solidFill>
                <a:srgbClr val="CE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82" name="Freeform 2771"/>
              <p:cNvSpPr>
                <a:spLocks/>
              </p:cNvSpPr>
              <p:nvPr/>
            </p:nvSpPr>
            <p:spPr bwMode="auto">
              <a:xfrm>
                <a:off x="1799" y="1921"/>
                <a:ext cx="277" cy="98"/>
              </a:xfrm>
              <a:custGeom>
                <a:avLst/>
                <a:gdLst>
                  <a:gd name="T0" fmla="*/ 2 w 553"/>
                  <a:gd name="T1" fmla="*/ 1 h 196"/>
                  <a:gd name="T2" fmla="*/ 2 w 553"/>
                  <a:gd name="T3" fmla="*/ 1 h 196"/>
                  <a:gd name="T4" fmla="*/ 1 w 553"/>
                  <a:gd name="T5" fmla="*/ 1 h 196"/>
                  <a:gd name="T6" fmla="*/ 0 w 553"/>
                  <a:gd name="T7" fmla="*/ 0 h 196"/>
                  <a:gd name="T8" fmla="*/ 2 w 553"/>
                  <a:gd name="T9" fmla="*/ 1 h 196"/>
                  <a:gd name="T10" fmla="*/ 0 60000 65536"/>
                  <a:gd name="T11" fmla="*/ 0 60000 65536"/>
                  <a:gd name="T12" fmla="*/ 0 60000 65536"/>
                  <a:gd name="T13" fmla="*/ 0 60000 65536"/>
                  <a:gd name="T14" fmla="*/ 0 60000 65536"/>
                  <a:gd name="T15" fmla="*/ 0 w 553"/>
                  <a:gd name="T16" fmla="*/ 0 h 196"/>
                  <a:gd name="T17" fmla="*/ 553 w 553"/>
                  <a:gd name="T18" fmla="*/ 196 h 196"/>
                </a:gdLst>
                <a:ahLst/>
                <a:cxnLst>
                  <a:cxn ang="T10">
                    <a:pos x="T0" y="T1"/>
                  </a:cxn>
                  <a:cxn ang="T11">
                    <a:pos x="T2" y="T3"/>
                  </a:cxn>
                  <a:cxn ang="T12">
                    <a:pos x="T4" y="T5"/>
                  </a:cxn>
                  <a:cxn ang="T13">
                    <a:pos x="T6" y="T7"/>
                  </a:cxn>
                  <a:cxn ang="T14">
                    <a:pos x="T8" y="T9"/>
                  </a:cxn>
                </a:cxnLst>
                <a:rect l="T15" t="T16" r="T17" b="T18"/>
                <a:pathLst>
                  <a:path w="553" h="196">
                    <a:moveTo>
                      <a:pt x="550" y="181"/>
                    </a:moveTo>
                    <a:lnTo>
                      <a:pt x="553" y="196"/>
                    </a:lnTo>
                    <a:lnTo>
                      <a:pt x="3" y="13"/>
                    </a:lnTo>
                    <a:lnTo>
                      <a:pt x="0" y="0"/>
                    </a:lnTo>
                    <a:lnTo>
                      <a:pt x="550" y="181"/>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83" name="Freeform 2772"/>
              <p:cNvSpPr>
                <a:spLocks/>
              </p:cNvSpPr>
              <p:nvPr/>
            </p:nvSpPr>
            <p:spPr bwMode="auto">
              <a:xfrm>
                <a:off x="1799" y="1921"/>
                <a:ext cx="275" cy="93"/>
              </a:xfrm>
              <a:custGeom>
                <a:avLst/>
                <a:gdLst>
                  <a:gd name="T0" fmla="*/ 1 w 550"/>
                  <a:gd name="T1" fmla="*/ 1 h 184"/>
                  <a:gd name="T2" fmla="*/ 1 w 550"/>
                  <a:gd name="T3" fmla="*/ 1 h 184"/>
                  <a:gd name="T4" fmla="*/ 1 w 550"/>
                  <a:gd name="T5" fmla="*/ 1 h 184"/>
                  <a:gd name="T6" fmla="*/ 0 w 550"/>
                  <a:gd name="T7" fmla="*/ 0 h 184"/>
                  <a:gd name="T8" fmla="*/ 1 w 550"/>
                  <a:gd name="T9" fmla="*/ 1 h 184"/>
                  <a:gd name="T10" fmla="*/ 0 60000 65536"/>
                  <a:gd name="T11" fmla="*/ 0 60000 65536"/>
                  <a:gd name="T12" fmla="*/ 0 60000 65536"/>
                  <a:gd name="T13" fmla="*/ 0 60000 65536"/>
                  <a:gd name="T14" fmla="*/ 0 60000 65536"/>
                  <a:gd name="T15" fmla="*/ 0 w 550"/>
                  <a:gd name="T16" fmla="*/ 0 h 184"/>
                  <a:gd name="T17" fmla="*/ 550 w 550"/>
                  <a:gd name="T18" fmla="*/ 184 h 184"/>
                </a:gdLst>
                <a:ahLst/>
                <a:cxnLst>
                  <a:cxn ang="T10">
                    <a:pos x="T0" y="T1"/>
                  </a:cxn>
                  <a:cxn ang="T11">
                    <a:pos x="T2" y="T3"/>
                  </a:cxn>
                  <a:cxn ang="T12">
                    <a:pos x="T4" y="T5"/>
                  </a:cxn>
                  <a:cxn ang="T13">
                    <a:pos x="T6" y="T7"/>
                  </a:cxn>
                  <a:cxn ang="T14">
                    <a:pos x="T8" y="T9"/>
                  </a:cxn>
                </a:cxnLst>
                <a:rect l="T15" t="T16" r="T17" b="T18"/>
                <a:pathLst>
                  <a:path w="550" h="184">
                    <a:moveTo>
                      <a:pt x="550" y="181"/>
                    </a:moveTo>
                    <a:lnTo>
                      <a:pt x="550" y="184"/>
                    </a:lnTo>
                    <a:lnTo>
                      <a:pt x="1" y="3"/>
                    </a:lnTo>
                    <a:lnTo>
                      <a:pt x="0" y="0"/>
                    </a:lnTo>
                    <a:lnTo>
                      <a:pt x="550" y="181"/>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84" name="Freeform 2773"/>
              <p:cNvSpPr>
                <a:spLocks/>
              </p:cNvSpPr>
              <p:nvPr/>
            </p:nvSpPr>
            <p:spPr bwMode="auto">
              <a:xfrm>
                <a:off x="1800" y="1923"/>
                <a:ext cx="275" cy="92"/>
              </a:xfrm>
              <a:custGeom>
                <a:avLst/>
                <a:gdLst>
                  <a:gd name="T0" fmla="*/ 1 w 550"/>
                  <a:gd name="T1" fmla="*/ 0 h 185"/>
                  <a:gd name="T2" fmla="*/ 1 w 550"/>
                  <a:gd name="T3" fmla="*/ 0 h 185"/>
                  <a:gd name="T4" fmla="*/ 0 w 550"/>
                  <a:gd name="T5" fmla="*/ 0 h 185"/>
                  <a:gd name="T6" fmla="*/ 0 w 550"/>
                  <a:gd name="T7" fmla="*/ 0 h 185"/>
                  <a:gd name="T8" fmla="*/ 1 w 550"/>
                  <a:gd name="T9" fmla="*/ 0 h 185"/>
                  <a:gd name="T10" fmla="*/ 0 60000 65536"/>
                  <a:gd name="T11" fmla="*/ 0 60000 65536"/>
                  <a:gd name="T12" fmla="*/ 0 60000 65536"/>
                  <a:gd name="T13" fmla="*/ 0 60000 65536"/>
                  <a:gd name="T14" fmla="*/ 0 60000 65536"/>
                  <a:gd name="T15" fmla="*/ 0 w 550"/>
                  <a:gd name="T16" fmla="*/ 0 h 185"/>
                  <a:gd name="T17" fmla="*/ 550 w 550"/>
                  <a:gd name="T18" fmla="*/ 185 h 185"/>
                </a:gdLst>
                <a:ahLst/>
                <a:cxnLst>
                  <a:cxn ang="T10">
                    <a:pos x="T0" y="T1"/>
                  </a:cxn>
                  <a:cxn ang="T11">
                    <a:pos x="T2" y="T3"/>
                  </a:cxn>
                  <a:cxn ang="T12">
                    <a:pos x="T4" y="T5"/>
                  </a:cxn>
                  <a:cxn ang="T13">
                    <a:pos x="T6" y="T7"/>
                  </a:cxn>
                  <a:cxn ang="T14">
                    <a:pos x="T8" y="T9"/>
                  </a:cxn>
                </a:cxnLst>
                <a:rect l="T15" t="T16" r="T17" b="T18"/>
                <a:pathLst>
                  <a:path w="550" h="185">
                    <a:moveTo>
                      <a:pt x="549" y="181"/>
                    </a:moveTo>
                    <a:lnTo>
                      <a:pt x="550" y="185"/>
                    </a:lnTo>
                    <a:lnTo>
                      <a:pt x="0" y="2"/>
                    </a:lnTo>
                    <a:lnTo>
                      <a:pt x="0" y="0"/>
                    </a:lnTo>
                    <a:lnTo>
                      <a:pt x="549" y="181"/>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85" name="Freeform 2774"/>
              <p:cNvSpPr>
                <a:spLocks/>
              </p:cNvSpPr>
              <p:nvPr/>
            </p:nvSpPr>
            <p:spPr bwMode="auto">
              <a:xfrm>
                <a:off x="1800" y="1924"/>
                <a:ext cx="275" cy="93"/>
              </a:xfrm>
              <a:custGeom>
                <a:avLst/>
                <a:gdLst>
                  <a:gd name="T0" fmla="*/ 1 w 550"/>
                  <a:gd name="T1" fmla="*/ 1 h 186"/>
                  <a:gd name="T2" fmla="*/ 1 w 550"/>
                  <a:gd name="T3" fmla="*/ 1 h 186"/>
                  <a:gd name="T4" fmla="*/ 1 w 550"/>
                  <a:gd name="T5" fmla="*/ 1 h 186"/>
                  <a:gd name="T6" fmla="*/ 0 w 550"/>
                  <a:gd name="T7" fmla="*/ 0 h 186"/>
                  <a:gd name="T8" fmla="*/ 1 w 550"/>
                  <a:gd name="T9" fmla="*/ 1 h 186"/>
                  <a:gd name="T10" fmla="*/ 0 60000 65536"/>
                  <a:gd name="T11" fmla="*/ 0 60000 65536"/>
                  <a:gd name="T12" fmla="*/ 0 60000 65536"/>
                  <a:gd name="T13" fmla="*/ 0 60000 65536"/>
                  <a:gd name="T14" fmla="*/ 0 60000 65536"/>
                  <a:gd name="T15" fmla="*/ 0 w 550"/>
                  <a:gd name="T16" fmla="*/ 0 h 186"/>
                  <a:gd name="T17" fmla="*/ 550 w 550"/>
                  <a:gd name="T18" fmla="*/ 186 h 186"/>
                </a:gdLst>
                <a:ahLst/>
                <a:cxnLst>
                  <a:cxn ang="T10">
                    <a:pos x="T0" y="T1"/>
                  </a:cxn>
                  <a:cxn ang="T11">
                    <a:pos x="T2" y="T3"/>
                  </a:cxn>
                  <a:cxn ang="T12">
                    <a:pos x="T4" y="T5"/>
                  </a:cxn>
                  <a:cxn ang="T13">
                    <a:pos x="T6" y="T7"/>
                  </a:cxn>
                  <a:cxn ang="T14">
                    <a:pos x="T8" y="T9"/>
                  </a:cxn>
                </a:cxnLst>
                <a:rect l="T15" t="T16" r="T17" b="T18"/>
                <a:pathLst>
                  <a:path w="550" h="186">
                    <a:moveTo>
                      <a:pt x="550" y="183"/>
                    </a:moveTo>
                    <a:lnTo>
                      <a:pt x="550" y="186"/>
                    </a:lnTo>
                    <a:lnTo>
                      <a:pt x="2" y="3"/>
                    </a:lnTo>
                    <a:lnTo>
                      <a:pt x="0" y="0"/>
                    </a:lnTo>
                    <a:lnTo>
                      <a:pt x="550" y="183"/>
                    </a:lnTo>
                    <a:close/>
                  </a:path>
                </a:pathLst>
              </a:custGeom>
              <a:solidFill>
                <a:srgbClr val="C9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86" name="Freeform 2775"/>
              <p:cNvSpPr>
                <a:spLocks/>
              </p:cNvSpPr>
              <p:nvPr/>
            </p:nvSpPr>
            <p:spPr bwMode="auto">
              <a:xfrm>
                <a:off x="1801" y="1926"/>
                <a:ext cx="274" cy="92"/>
              </a:xfrm>
              <a:custGeom>
                <a:avLst/>
                <a:gdLst>
                  <a:gd name="T0" fmla="*/ 1 w 548"/>
                  <a:gd name="T1" fmla="*/ 0 h 185"/>
                  <a:gd name="T2" fmla="*/ 1 w 548"/>
                  <a:gd name="T3" fmla="*/ 0 h 185"/>
                  <a:gd name="T4" fmla="*/ 0 w 548"/>
                  <a:gd name="T5" fmla="*/ 0 h 185"/>
                  <a:gd name="T6" fmla="*/ 0 w 548"/>
                  <a:gd name="T7" fmla="*/ 0 h 185"/>
                  <a:gd name="T8" fmla="*/ 1 w 548"/>
                  <a:gd name="T9" fmla="*/ 0 h 185"/>
                  <a:gd name="T10" fmla="*/ 0 60000 65536"/>
                  <a:gd name="T11" fmla="*/ 0 60000 65536"/>
                  <a:gd name="T12" fmla="*/ 0 60000 65536"/>
                  <a:gd name="T13" fmla="*/ 0 60000 65536"/>
                  <a:gd name="T14" fmla="*/ 0 60000 65536"/>
                  <a:gd name="T15" fmla="*/ 0 w 548"/>
                  <a:gd name="T16" fmla="*/ 0 h 185"/>
                  <a:gd name="T17" fmla="*/ 548 w 548"/>
                  <a:gd name="T18" fmla="*/ 185 h 185"/>
                </a:gdLst>
                <a:ahLst/>
                <a:cxnLst>
                  <a:cxn ang="T10">
                    <a:pos x="T0" y="T1"/>
                  </a:cxn>
                  <a:cxn ang="T11">
                    <a:pos x="T2" y="T3"/>
                  </a:cxn>
                  <a:cxn ang="T12">
                    <a:pos x="T4" y="T5"/>
                  </a:cxn>
                  <a:cxn ang="T13">
                    <a:pos x="T6" y="T7"/>
                  </a:cxn>
                  <a:cxn ang="T14">
                    <a:pos x="T8" y="T9"/>
                  </a:cxn>
                </a:cxnLst>
                <a:rect l="T15" t="T16" r="T17" b="T18"/>
                <a:pathLst>
                  <a:path w="548" h="185">
                    <a:moveTo>
                      <a:pt x="548" y="183"/>
                    </a:moveTo>
                    <a:lnTo>
                      <a:pt x="548" y="185"/>
                    </a:lnTo>
                    <a:lnTo>
                      <a:pt x="0" y="3"/>
                    </a:lnTo>
                    <a:lnTo>
                      <a:pt x="0" y="0"/>
                    </a:lnTo>
                    <a:lnTo>
                      <a:pt x="548" y="183"/>
                    </a:lnTo>
                    <a:close/>
                  </a:path>
                </a:pathLst>
              </a:custGeom>
              <a:solidFill>
                <a:srgbClr val="C8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87" name="Freeform 2776"/>
              <p:cNvSpPr>
                <a:spLocks/>
              </p:cNvSpPr>
              <p:nvPr/>
            </p:nvSpPr>
            <p:spPr bwMode="auto">
              <a:xfrm>
                <a:off x="1801" y="1927"/>
                <a:ext cx="275" cy="92"/>
              </a:xfrm>
              <a:custGeom>
                <a:avLst/>
                <a:gdLst>
                  <a:gd name="T0" fmla="*/ 1 w 550"/>
                  <a:gd name="T1" fmla="*/ 0 h 185"/>
                  <a:gd name="T2" fmla="*/ 1 w 550"/>
                  <a:gd name="T3" fmla="*/ 0 h 185"/>
                  <a:gd name="T4" fmla="*/ 0 w 550"/>
                  <a:gd name="T5" fmla="*/ 0 h 185"/>
                  <a:gd name="T6" fmla="*/ 0 w 550"/>
                  <a:gd name="T7" fmla="*/ 0 h 185"/>
                  <a:gd name="T8" fmla="*/ 1 w 550"/>
                  <a:gd name="T9" fmla="*/ 0 h 185"/>
                  <a:gd name="T10" fmla="*/ 0 60000 65536"/>
                  <a:gd name="T11" fmla="*/ 0 60000 65536"/>
                  <a:gd name="T12" fmla="*/ 0 60000 65536"/>
                  <a:gd name="T13" fmla="*/ 0 60000 65536"/>
                  <a:gd name="T14" fmla="*/ 0 60000 65536"/>
                  <a:gd name="T15" fmla="*/ 0 w 550"/>
                  <a:gd name="T16" fmla="*/ 0 h 185"/>
                  <a:gd name="T17" fmla="*/ 550 w 550"/>
                  <a:gd name="T18" fmla="*/ 185 h 185"/>
                </a:gdLst>
                <a:ahLst/>
                <a:cxnLst>
                  <a:cxn ang="T10">
                    <a:pos x="T0" y="T1"/>
                  </a:cxn>
                  <a:cxn ang="T11">
                    <a:pos x="T2" y="T3"/>
                  </a:cxn>
                  <a:cxn ang="T12">
                    <a:pos x="T4" y="T5"/>
                  </a:cxn>
                  <a:cxn ang="T13">
                    <a:pos x="T6" y="T7"/>
                  </a:cxn>
                  <a:cxn ang="T14">
                    <a:pos x="T8" y="T9"/>
                  </a:cxn>
                </a:cxnLst>
                <a:rect l="T15" t="T16" r="T17" b="T18"/>
                <a:pathLst>
                  <a:path w="550" h="185">
                    <a:moveTo>
                      <a:pt x="548" y="182"/>
                    </a:moveTo>
                    <a:lnTo>
                      <a:pt x="550" y="185"/>
                    </a:lnTo>
                    <a:lnTo>
                      <a:pt x="0" y="2"/>
                    </a:lnTo>
                    <a:lnTo>
                      <a:pt x="0" y="0"/>
                    </a:lnTo>
                    <a:lnTo>
                      <a:pt x="548" y="182"/>
                    </a:lnTo>
                    <a:close/>
                  </a:path>
                </a:pathLst>
              </a:custGeom>
              <a:solidFill>
                <a:srgbClr val="C6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88" name="Freeform 2777"/>
              <p:cNvSpPr>
                <a:spLocks/>
              </p:cNvSpPr>
              <p:nvPr/>
            </p:nvSpPr>
            <p:spPr bwMode="auto">
              <a:xfrm>
                <a:off x="1801" y="1928"/>
                <a:ext cx="277" cy="98"/>
              </a:xfrm>
              <a:custGeom>
                <a:avLst/>
                <a:gdLst>
                  <a:gd name="T0" fmla="*/ 1 w 555"/>
                  <a:gd name="T1" fmla="*/ 1 h 196"/>
                  <a:gd name="T2" fmla="*/ 1 w 555"/>
                  <a:gd name="T3" fmla="*/ 1 h 196"/>
                  <a:gd name="T4" fmla="*/ 0 w 555"/>
                  <a:gd name="T5" fmla="*/ 1 h 196"/>
                  <a:gd name="T6" fmla="*/ 0 w 555"/>
                  <a:gd name="T7" fmla="*/ 0 h 196"/>
                  <a:gd name="T8" fmla="*/ 1 w 555"/>
                  <a:gd name="T9" fmla="*/ 1 h 196"/>
                  <a:gd name="T10" fmla="*/ 0 60000 65536"/>
                  <a:gd name="T11" fmla="*/ 0 60000 65536"/>
                  <a:gd name="T12" fmla="*/ 0 60000 65536"/>
                  <a:gd name="T13" fmla="*/ 0 60000 65536"/>
                  <a:gd name="T14" fmla="*/ 0 60000 65536"/>
                  <a:gd name="T15" fmla="*/ 0 w 555"/>
                  <a:gd name="T16" fmla="*/ 0 h 196"/>
                  <a:gd name="T17" fmla="*/ 555 w 555"/>
                  <a:gd name="T18" fmla="*/ 196 h 196"/>
                </a:gdLst>
                <a:ahLst/>
                <a:cxnLst>
                  <a:cxn ang="T10">
                    <a:pos x="T0" y="T1"/>
                  </a:cxn>
                  <a:cxn ang="T11">
                    <a:pos x="T2" y="T3"/>
                  </a:cxn>
                  <a:cxn ang="T12">
                    <a:pos x="T4" y="T5"/>
                  </a:cxn>
                  <a:cxn ang="T13">
                    <a:pos x="T6" y="T7"/>
                  </a:cxn>
                  <a:cxn ang="T14">
                    <a:pos x="T8" y="T9"/>
                  </a:cxn>
                </a:cxnLst>
                <a:rect l="T15" t="T16" r="T17" b="T18"/>
                <a:pathLst>
                  <a:path w="555" h="196">
                    <a:moveTo>
                      <a:pt x="550" y="183"/>
                    </a:moveTo>
                    <a:lnTo>
                      <a:pt x="555" y="196"/>
                    </a:lnTo>
                    <a:lnTo>
                      <a:pt x="7" y="13"/>
                    </a:lnTo>
                    <a:lnTo>
                      <a:pt x="0" y="0"/>
                    </a:lnTo>
                    <a:lnTo>
                      <a:pt x="550" y="183"/>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89" name="Freeform 2778"/>
              <p:cNvSpPr>
                <a:spLocks/>
              </p:cNvSpPr>
              <p:nvPr/>
            </p:nvSpPr>
            <p:spPr bwMode="auto">
              <a:xfrm>
                <a:off x="1801" y="1928"/>
                <a:ext cx="275" cy="93"/>
              </a:xfrm>
              <a:custGeom>
                <a:avLst/>
                <a:gdLst>
                  <a:gd name="T0" fmla="*/ 1 w 552"/>
                  <a:gd name="T1" fmla="*/ 1 h 186"/>
                  <a:gd name="T2" fmla="*/ 1 w 552"/>
                  <a:gd name="T3" fmla="*/ 1 h 186"/>
                  <a:gd name="T4" fmla="*/ 0 w 552"/>
                  <a:gd name="T5" fmla="*/ 1 h 186"/>
                  <a:gd name="T6" fmla="*/ 0 w 552"/>
                  <a:gd name="T7" fmla="*/ 0 h 186"/>
                  <a:gd name="T8" fmla="*/ 1 w 552"/>
                  <a:gd name="T9" fmla="*/ 1 h 186"/>
                  <a:gd name="T10" fmla="*/ 0 60000 65536"/>
                  <a:gd name="T11" fmla="*/ 0 60000 65536"/>
                  <a:gd name="T12" fmla="*/ 0 60000 65536"/>
                  <a:gd name="T13" fmla="*/ 0 60000 65536"/>
                  <a:gd name="T14" fmla="*/ 0 60000 65536"/>
                  <a:gd name="T15" fmla="*/ 0 w 552"/>
                  <a:gd name="T16" fmla="*/ 0 h 186"/>
                  <a:gd name="T17" fmla="*/ 552 w 552"/>
                  <a:gd name="T18" fmla="*/ 186 h 186"/>
                </a:gdLst>
                <a:ahLst/>
                <a:cxnLst>
                  <a:cxn ang="T10">
                    <a:pos x="T0" y="T1"/>
                  </a:cxn>
                  <a:cxn ang="T11">
                    <a:pos x="T2" y="T3"/>
                  </a:cxn>
                  <a:cxn ang="T12">
                    <a:pos x="T4" y="T5"/>
                  </a:cxn>
                  <a:cxn ang="T13">
                    <a:pos x="T6" y="T7"/>
                  </a:cxn>
                  <a:cxn ang="T14">
                    <a:pos x="T8" y="T9"/>
                  </a:cxn>
                </a:cxnLst>
                <a:rect l="T15" t="T16" r="T17" b="T18"/>
                <a:pathLst>
                  <a:path w="552" h="186">
                    <a:moveTo>
                      <a:pt x="550" y="183"/>
                    </a:moveTo>
                    <a:lnTo>
                      <a:pt x="552" y="186"/>
                    </a:lnTo>
                    <a:lnTo>
                      <a:pt x="2" y="3"/>
                    </a:lnTo>
                    <a:lnTo>
                      <a:pt x="0" y="0"/>
                    </a:lnTo>
                    <a:lnTo>
                      <a:pt x="550" y="183"/>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90" name="Freeform 2779"/>
              <p:cNvSpPr>
                <a:spLocks/>
              </p:cNvSpPr>
              <p:nvPr/>
            </p:nvSpPr>
            <p:spPr bwMode="auto">
              <a:xfrm>
                <a:off x="1801" y="1930"/>
                <a:ext cx="276" cy="93"/>
              </a:xfrm>
              <a:custGeom>
                <a:avLst/>
                <a:gdLst>
                  <a:gd name="T0" fmla="*/ 2 w 551"/>
                  <a:gd name="T1" fmla="*/ 0 h 187"/>
                  <a:gd name="T2" fmla="*/ 2 w 551"/>
                  <a:gd name="T3" fmla="*/ 0 h 187"/>
                  <a:gd name="T4" fmla="*/ 1 w 551"/>
                  <a:gd name="T5" fmla="*/ 0 h 187"/>
                  <a:gd name="T6" fmla="*/ 0 w 551"/>
                  <a:gd name="T7" fmla="*/ 0 h 187"/>
                  <a:gd name="T8" fmla="*/ 2 w 551"/>
                  <a:gd name="T9" fmla="*/ 0 h 187"/>
                  <a:gd name="T10" fmla="*/ 0 60000 65536"/>
                  <a:gd name="T11" fmla="*/ 0 60000 65536"/>
                  <a:gd name="T12" fmla="*/ 0 60000 65536"/>
                  <a:gd name="T13" fmla="*/ 0 60000 65536"/>
                  <a:gd name="T14" fmla="*/ 0 60000 65536"/>
                  <a:gd name="T15" fmla="*/ 0 w 551"/>
                  <a:gd name="T16" fmla="*/ 0 h 187"/>
                  <a:gd name="T17" fmla="*/ 551 w 551"/>
                  <a:gd name="T18" fmla="*/ 187 h 187"/>
                </a:gdLst>
                <a:ahLst/>
                <a:cxnLst>
                  <a:cxn ang="T10">
                    <a:pos x="T0" y="T1"/>
                  </a:cxn>
                  <a:cxn ang="T11">
                    <a:pos x="T2" y="T3"/>
                  </a:cxn>
                  <a:cxn ang="T12">
                    <a:pos x="T4" y="T5"/>
                  </a:cxn>
                  <a:cxn ang="T13">
                    <a:pos x="T6" y="T7"/>
                  </a:cxn>
                  <a:cxn ang="T14">
                    <a:pos x="T8" y="T9"/>
                  </a:cxn>
                </a:cxnLst>
                <a:rect l="T15" t="T16" r="T17" b="T18"/>
                <a:pathLst>
                  <a:path w="551" h="187">
                    <a:moveTo>
                      <a:pt x="550" y="183"/>
                    </a:moveTo>
                    <a:lnTo>
                      <a:pt x="551" y="187"/>
                    </a:lnTo>
                    <a:lnTo>
                      <a:pt x="1" y="4"/>
                    </a:lnTo>
                    <a:lnTo>
                      <a:pt x="0" y="0"/>
                    </a:lnTo>
                    <a:lnTo>
                      <a:pt x="550" y="183"/>
                    </a:lnTo>
                    <a:close/>
                  </a:path>
                </a:pathLst>
              </a:custGeom>
              <a:solidFill>
                <a:srgbClr val="C2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91" name="Freeform 2780"/>
              <p:cNvSpPr>
                <a:spLocks/>
              </p:cNvSpPr>
              <p:nvPr/>
            </p:nvSpPr>
            <p:spPr bwMode="auto">
              <a:xfrm>
                <a:off x="1802" y="1931"/>
                <a:ext cx="275" cy="93"/>
              </a:xfrm>
              <a:custGeom>
                <a:avLst/>
                <a:gdLst>
                  <a:gd name="T0" fmla="*/ 1 w 550"/>
                  <a:gd name="T1" fmla="*/ 1 h 186"/>
                  <a:gd name="T2" fmla="*/ 1 w 550"/>
                  <a:gd name="T3" fmla="*/ 1 h 186"/>
                  <a:gd name="T4" fmla="*/ 1 w 550"/>
                  <a:gd name="T5" fmla="*/ 1 h 186"/>
                  <a:gd name="T6" fmla="*/ 0 w 550"/>
                  <a:gd name="T7" fmla="*/ 0 h 186"/>
                  <a:gd name="T8" fmla="*/ 1 w 550"/>
                  <a:gd name="T9" fmla="*/ 1 h 186"/>
                  <a:gd name="T10" fmla="*/ 0 60000 65536"/>
                  <a:gd name="T11" fmla="*/ 0 60000 65536"/>
                  <a:gd name="T12" fmla="*/ 0 60000 65536"/>
                  <a:gd name="T13" fmla="*/ 0 60000 65536"/>
                  <a:gd name="T14" fmla="*/ 0 60000 65536"/>
                  <a:gd name="T15" fmla="*/ 0 w 550"/>
                  <a:gd name="T16" fmla="*/ 0 h 186"/>
                  <a:gd name="T17" fmla="*/ 550 w 550"/>
                  <a:gd name="T18" fmla="*/ 186 h 186"/>
                </a:gdLst>
                <a:ahLst/>
                <a:cxnLst>
                  <a:cxn ang="T10">
                    <a:pos x="T0" y="T1"/>
                  </a:cxn>
                  <a:cxn ang="T11">
                    <a:pos x="T2" y="T3"/>
                  </a:cxn>
                  <a:cxn ang="T12">
                    <a:pos x="T4" y="T5"/>
                  </a:cxn>
                  <a:cxn ang="T13">
                    <a:pos x="T6" y="T7"/>
                  </a:cxn>
                  <a:cxn ang="T14">
                    <a:pos x="T8" y="T9"/>
                  </a:cxn>
                </a:cxnLst>
                <a:rect l="T15" t="T16" r="T17" b="T18"/>
                <a:pathLst>
                  <a:path w="550" h="186">
                    <a:moveTo>
                      <a:pt x="550" y="183"/>
                    </a:moveTo>
                    <a:lnTo>
                      <a:pt x="550" y="186"/>
                    </a:lnTo>
                    <a:lnTo>
                      <a:pt x="2" y="3"/>
                    </a:lnTo>
                    <a:lnTo>
                      <a:pt x="0" y="0"/>
                    </a:lnTo>
                    <a:lnTo>
                      <a:pt x="550" y="183"/>
                    </a:lnTo>
                    <a:close/>
                  </a:path>
                </a:pathLst>
              </a:custGeom>
              <a:solidFill>
                <a:srgbClr val="BF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92" name="Freeform 2781"/>
              <p:cNvSpPr>
                <a:spLocks/>
              </p:cNvSpPr>
              <p:nvPr/>
            </p:nvSpPr>
            <p:spPr bwMode="auto">
              <a:xfrm>
                <a:off x="1803" y="1933"/>
                <a:ext cx="275" cy="93"/>
              </a:xfrm>
              <a:custGeom>
                <a:avLst/>
                <a:gdLst>
                  <a:gd name="T0" fmla="*/ 1 w 550"/>
                  <a:gd name="T1" fmla="*/ 1 h 186"/>
                  <a:gd name="T2" fmla="*/ 1 w 550"/>
                  <a:gd name="T3" fmla="*/ 1 h 186"/>
                  <a:gd name="T4" fmla="*/ 1 w 550"/>
                  <a:gd name="T5" fmla="*/ 1 h 186"/>
                  <a:gd name="T6" fmla="*/ 0 w 550"/>
                  <a:gd name="T7" fmla="*/ 0 h 186"/>
                  <a:gd name="T8" fmla="*/ 1 w 550"/>
                  <a:gd name="T9" fmla="*/ 1 h 186"/>
                  <a:gd name="T10" fmla="*/ 0 60000 65536"/>
                  <a:gd name="T11" fmla="*/ 0 60000 65536"/>
                  <a:gd name="T12" fmla="*/ 0 60000 65536"/>
                  <a:gd name="T13" fmla="*/ 0 60000 65536"/>
                  <a:gd name="T14" fmla="*/ 0 60000 65536"/>
                  <a:gd name="T15" fmla="*/ 0 w 550"/>
                  <a:gd name="T16" fmla="*/ 0 h 186"/>
                  <a:gd name="T17" fmla="*/ 550 w 550"/>
                  <a:gd name="T18" fmla="*/ 186 h 186"/>
                </a:gdLst>
                <a:ahLst/>
                <a:cxnLst>
                  <a:cxn ang="T10">
                    <a:pos x="T0" y="T1"/>
                  </a:cxn>
                  <a:cxn ang="T11">
                    <a:pos x="T2" y="T3"/>
                  </a:cxn>
                  <a:cxn ang="T12">
                    <a:pos x="T4" y="T5"/>
                  </a:cxn>
                  <a:cxn ang="T13">
                    <a:pos x="T6" y="T7"/>
                  </a:cxn>
                  <a:cxn ang="T14">
                    <a:pos x="T8" y="T9"/>
                  </a:cxn>
                </a:cxnLst>
                <a:rect l="T15" t="T16" r="T17" b="T18"/>
                <a:pathLst>
                  <a:path w="550" h="186">
                    <a:moveTo>
                      <a:pt x="548" y="183"/>
                    </a:moveTo>
                    <a:lnTo>
                      <a:pt x="550" y="186"/>
                    </a:lnTo>
                    <a:lnTo>
                      <a:pt x="2" y="3"/>
                    </a:lnTo>
                    <a:lnTo>
                      <a:pt x="0" y="0"/>
                    </a:lnTo>
                    <a:lnTo>
                      <a:pt x="548" y="183"/>
                    </a:lnTo>
                    <a:close/>
                  </a:path>
                </a:pathLst>
              </a:custGeom>
              <a:solidFill>
                <a:srgbClr val="BC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93" name="Freeform 2782"/>
              <p:cNvSpPr>
                <a:spLocks/>
              </p:cNvSpPr>
              <p:nvPr/>
            </p:nvSpPr>
            <p:spPr bwMode="auto">
              <a:xfrm>
                <a:off x="1804" y="1935"/>
                <a:ext cx="278" cy="97"/>
              </a:xfrm>
              <a:custGeom>
                <a:avLst/>
                <a:gdLst>
                  <a:gd name="T0" fmla="*/ 1 w 556"/>
                  <a:gd name="T1" fmla="*/ 0 h 195"/>
                  <a:gd name="T2" fmla="*/ 1 w 556"/>
                  <a:gd name="T3" fmla="*/ 0 h 195"/>
                  <a:gd name="T4" fmla="*/ 1 w 556"/>
                  <a:gd name="T5" fmla="*/ 0 h 195"/>
                  <a:gd name="T6" fmla="*/ 0 w 556"/>
                  <a:gd name="T7" fmla="*/ 0 h 195"/>
                  <a:gd name="T8" fmla="*/ 1 w 556"/>
                  <a:gd name="T9" fmla="*/ 0 h 195"/>
                  <a:gd name="T10" fmla="*/ 0 60000 65536"/>
                  <a:gd name="T11" fmla="*/ 0 60000 65536"/>
                  <a:gd name="T12" fmla="*/ 0 60000 65536"/>
                  <a:gd name="T13" fmla="*/ 0 60000 65536"/>
                  <a:gd name="T14" fmla="*/ 0 60000 65536"/>
                  <a:gd name="T15" fmla="*/ 0 w 556"/>
                  <a:gd name="T16" fmla="*/ 0 h 195"/>
                  <a:gd name="T17" fmla="*/ 556 w 556"/>
                  <a:gd name="T18" fmla="*/ 195 h 195"/>
                </a:gdLst>
                <a:ahLst/>
                <a:cxnLst>
                  <a:cxn ang="T10">
                    <a:pos x="T0" y="T1"/>
                  </a:cxn>
                  <a:cxn ang="T11">
                    <a:pos x="T2" y="T3"/>
                  </a:cxn>
                  <a:cxn ang="T12">
                    <a:pos x="T4" y="T5"/>
                  </a:cxn>
                  <a:cxn ang="T13">
                    <a:pos x="T6" y="T7"/>
                  </a:cxn>
                  <a:cxn ang="T14">
                    <a:pos x="T8" y="T9"/>
                  </a:cxn>
                </a:cxnLst>
                <a:rect l="T15" t="T16" r="T17" b="T18"/>
                <a:pathLst>
                  <a:path w="556" h="195">
                    <a:moveTo>
                      <a:pt x="548" y="183"/>
                    </a:moveTo>
                    <a:lnTo>
                      <a:pt x="556" y="195"/>
                    </a:lnTo>
                    <a:lnTo>
                      <a:pt x="6" y="10"/>
                    </a:lnTo>
                    <a:lnTo>
                      <a:pt x="0" y="0"/>
                    </a:lnTo>
                    <a:lnTo>
                      <a:pt x="548" y="183"/>
                    </a:lnTo>
                    <a:close/>
                  </a:path>
                </a:pathLst>
              </a:custGeom>
              <a:solidFill>
                <a:srgbClr val="BA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94" name="Freeform 2783"/>
              <p:cNvSpPr>
                <a:spLocks/>
              </p:cNvSpPr>
              <p:nvPr/>
            </p:nvSpPr>
            <p:spPr bwMode="auto">
              <a:xfrm>
                <a:off x="1804" y="1935"/>
                <a:ext cx="276" cy="93"/>
              </a:xfrm>
              <a:custGeom>
                <a:avLst/>
                <a:gdLst>
                  <a:gd name="T0" fmla="*/ 2 w 551"/>
                  <a:gd name="T1" fmla="*/ 1 h 186"/>
                  <a:gd name="T2" fmla="*/ 2 w 551"/>
                  <a:gd name="T3" fmla="*/ 1 h 186"/>
                  <a:gd name="T4" fmla="*/ 1 w 551"/>
                  <a:gd name="T5" fmla="*/ 1 h 186"/>
                  <a:gd name="T6" fmla="*/ 0 w 551"/>
                  <a:gd name="T7" fmla="*/ 0 h 186"/>
                  <a:gd name="T8" fmla="*/ 2 w 551"/>
                  <a:gd name="T9" fmla="*/ 1 h 186"/>
                  <a:gd name="T10" fmla="*/ 0 60000 65536"/>
                  <a:gd name="T11" fmla="*/ 0 60000 65536"/>
                  <a:gd name="T12" fmla="*/ 0 60000 65536"/>
                  <a:gd name="T13" fmla="*/ 0 60000 65536"/>
                  <a:gd name="T14" fmla="*/ 0 60000 65536"/>
                  <a:gd name="T15" fmla="*/ 0 w 551"/>
                  <a:gd name="T16" fmla="*/ 0 h 186"/>
                  <a:gd name="T17" fmla="*/ 551 w 551"/>
                  <a:gd name="T18" fmla="*/ 186 h 186"/>
                </a:gdLst>
                <a:ahLst/>
                <a:cxnLst>
                  <a:cxn ang="T10">
                    <a:pos x="T0" y="T1"/>
                  </a:cxn>
                  <a:cxn ang="T11">
                    <a:pos x="T2" y="T3"/>
                  </a:cxn>
                  <a:cxn ang="T12">
                    <a:pos x="T4" y="T5"/>
                  </a:cxn>
                  <a:cxn ang="T13">
                    <a:pos x="T6" y="T7"/>
                  </a:cxn>
                  <a:cxn ang="T14">
                    <a:pos x="T8" y="T9"/>
                  </a:cxn>
                </a:cxnLst>
                <a:rect l="T15" t="T16" r="T17" b="T18"/>
                <a:pathLst>
                  <a:path w="551" h="186">
                    <a:moveTo>
                      <a:pt x="548" y="183"/>
                    </a:moveTo>
                    <a:lnTo>
                      <a:pt x="551" y="186"/>
                    </a:lnTo>
                    <a:lnTo>
                      <a:pt x="1" y="4"/>
                    </a:lnTo>
                    <a:lnTo>
                      <a:pt x="0" y="0"/>
                    </a:lnTo>
                    <a:lnTo>
                      <a:pt x="548" y="183"/>
                    </a:lnTo>
                    <a:close/>
                  </a:path>
                </a:pathLst>
              </a:custGeom>
              <a:solidFill>
                <a:srgbClr val="BA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95" name="Freeform 2784"/>
              <p:cNvSpPr>
                <a:spLocks/>
              </p:cNvSpPr>
              <p:nvPr/>
            </p:nvSpPr>
            <p:spPr bwMode="auto">
              <a:xfrm>
                <a:off x="1805" y="1936"/>
                <a:ext cx="276" cy="94"/>
              </a:xfrm>
              <a:custGeom>
                <a:avLst/>
                <a:gdLst>
                  <a:gd name="T0" fmla="*/ 1 w 552"/>
                  <a:gd name="T1" fmla="*/ 1 h 187"/>
                  <a:gd name="T2" fmla="*/ 1 w 552"/>
                  <a:gd name="T3" fmla="*/ 1 h 187"/>
                  <a:gd name="T4" fmla="*/ 1 w 552"/>
                  <a:gd name="T5" fmla="*/ 1 h 187"/>
                  <a:gd name="T6" fmla="*/ 0 w 552"/>
                  <a:gd name="T7" fmla="*/ 0 h 187"/>
                  <a:gd name="T8" fmla="*/ 1 w 552"/>
                  <a:gd name="T9" fmla="*/ 1 h 187"/>
                  <a:gd name="T10" fmla="*/ 0 60000 65536"/>
                  <a:gd name="T11" fmla="*/ 0 60000 65536"/>
                  <a:gd name="T12" fmla="*/ 0 60000 65536"/>
                  <a:gd name="T13" fmla="*/ 0 60000 65536"/>
                  <a:gd name="T14" fmla="*/ 0 60000 65536"/>
                  <a:gd name="T15" fmla="*/ 0 w 552"/>
                  <a:gd name="T16" fmla="*/ 0 h 187"/>
                  <a:gd name="T17" fmla="*/ 552 w 552"/>
                  <a:gd name="T18" fmla="*/ 187 h 187"/>
                </a:gdLst>
                <a:ahLst/>
                <a:cxnLst>
                  <a:cxn ang="T10">
                    <a:pos x="T0" y="T1"/>
                  </a:cxn>
                  <a:cxn ang="T11">
                    <a:pos x="T2" y="T3"/>
                  </a:cxn>
                  <a:cxn ang="T12">
                    <a:pos x="T4" y="T5"/>
                  </a:cxn>
                  <a:cxn ang="T13">
                    <a:pos x="T6" y="T7"/>
                  </a:cxn>
                  <a:cxn ang="T14">
                    <a:pos x="T8" y="T9"/>
                  </a:cxn>
                </a:cxnLst>
                <a:rect l="T15" t="T16" r="T17" b="T18"/>
                <a:pathLst>
                  <a:path w="552" h="187">
                    <a:moveTo>
                      <a:pt x="550" y="182"/>
                    </a:moveTo>
                    <a:lnTo>
                      <a:pt x="552" y="187"/>
                    </a:lnTo>
                    <a:lnTo>
                      <a:pt x="4" y="3"/>
                    </a:lnTo>
                    <a:lnTo>
                      <a:pt x="0" y="0"/>
                    </a:lnTo>
                    <a:lnTo>
                      <a:pt x="550" y="182"/>
                    </a:lnTo>
                    <a:close/>
                  </a:path>
                </a:pathLst>
              </a:custGeom>
              <a:solidFill>
                <a:srgbClr val="B6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96" name="Freeform 2785"/>
              <p:cNvSpPr>
                <a:spLocks/>
              </p:cNvSpPr>
              <p:nvPr/>
            </p:nvSpPr>
            <p:spPr bwMode="auto">
              <a:xfrm>
                <a:off x="1806" y="1938"/>
                <a:ext cx="276" cy="94"/>
              </a:xfrm>
              <a:custGeom>
                <a:avLst/>
                <a:gdLst>
                  <a:gd name="T0" fmla="*/ 2 w 551"/>
                  <a:gd name="T1" fmla="*/ 1 h 188"/>
                  <a:gd name="T2" fmla="*/ 2 w 551"/>
                  <a:gd name="T3" fmla="*/ 1 h 188"/>
                  <a:gd name="T4" fmla="*/ 1 w 551"/>
                  <a:gd name="T5" fmla="*/ 1 h 188"/>
                  <a:gd name="T6" fmla="*/ 0 w 551"/>
                  <a:gd name="T7" fmla="*/ 0 h 188"/>
                  <a:gd name="T8" fmla="*/ 2 w 551"/>
                  <a:gd name="T9" fmla="*/ 1 h 188"/>
                  <a:gd name="T10" fmla="*/ 0 60000 65536"/>
                  <a:gd name="T11" fmla="*/ 0 60000 65536"/>
                  <a:gd name="T12" fmla="*/ 0 60000 65536"/>
                  <a:gd name="T13" fmla="*/ 0 60000 65536"/>
                  <a:gd name="T14" fmla="*/ 0 60000 65536"/>
                  <a:gd name="T15" fmla="*/ 0 w 551"/>
                  <a:gd name="T16" fmla="*/ 0 h 188"/>
                  <a:gd name="T17" fmla="*/ 551 w 551"/>
                  <a:gd name="T18" fmla="*/ 188 h 188"/>
                </a:gdLst>
                <a:ahLst/>
                <a:cxnLst>
                  <a:cxn ang="T10">
                    <a:pos x="T0" y="T1"/>
                  </a:cxn>
                  <a:cxn ang="T11">
                    <a:pos x="T2" y="T3"/>
                  </a:cxn>
                  <a:cxn ang="T12">
                    <a:pos x="T4" y="T5"/>
                  </a:cxn>
                  <a:cxn ang="T13">
                    <a:pos x="T6" y="T7"/>
                  </a:cxn>
                  <a:cxn ang="T14">
                    <a:pos x="T8" y="T9"/>
                  </a:cxn>
                </a:cxnLst>
                <a:rect l="T15" t="T16" r="T17" b="T18"/>
                <a:pathLst>
                  <a:path w="551" h="188">
                    <a:moveTo>
                      <a:pt x="548" y="184"/>
                    </a:moveTo>
                    <a:lnTo>
                      <a:pt x="551" y="188"/>
                    </a:lnTo>
                    <a:lnTo>
                      <a:pt x="1" y="3"/>
                    </a:lnTo>
                    <a:lnTo>
                      <a:pt x="0" y="0"/>
                    </a:lnTo>
                    <a:lnTo>
                      <a:pt x="548" y="184"/>
                    </a:lnTo>
                    <a:close/>
                  </a:path>
                </a:pathLst>
              </a:custGeom>
              <a:solidFill>
                <a:srgbClr val="B2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97" name="Freeform 2786"/>
              <p:cNvSpPr>
                <a:spLocks/>
              </p:cNvSpPr>
              <p:nvPr/>
            </p:nvSpPr>
            <p:spPr bwMode="auto">
              <a:xfrm>
                <a:off x="1807" y="1940"/>
                <a:ext cx="280" cy="96"/>
              </a:xfrm>
              <a:custGeom>
                <a:avLst/>
                <a:gdLst>
                  <a:gd name="T0" fmla="*/ 1 w 560"/>
                  <a:gd name="T1" fmla="*/ 0 h 193"/>
                  <a:gd name="T2" fmla="*/ 1 w 560"/>
                  <a:gd name="T3" fmla="*/ 0 h 193"/>
                  <a:gd name="T4" fmla="*/ 1 w 560"/>
                  <a:gd name="T5" fmla="*/ 0 h 193"/>
                  <a:gd name="T6" fmla="*/ 0 w 560"/>
                  <a:gd name="T7" fmla="*/ 0 h 193"/>
                  <a:gd name="T8" fmla="*/ 1 w 560"/>
                  <a:gd name="T9" fmla="*/ 0 h 193"/>
                  <a:gd name="T10" fmla="*/ 0 60000 65536"/>
                  <a:gd name="T11" fmla="*/ 0 60000 65536"/>
                  <a:gd name="T12" fmla="*/ 0 60000 65536"/>
                  <a:gd name="T13" fmla="*/ 0 60000 65536"/>
                  <a:gd name="T14" fmla="*/ 0 60000 65536"/>
                  <a:gd name="T15" fmla="*/ 0 w 560"/>
                  <a:gd name="T16" fmla="*/ 0 h 193"/>
                  <a:gd name="T17" fmla="*/ 560 w 560"/>
                  <a:gd name="T18" fmla="*/ 193 h 193"/>
                </a:gdLst>
                <a:ahLst/>
                <a:cxnLst>
                  <a:cxn ang="T10">
                    <a:pos x="T0" y="T1"/>
                  </a:cxn>
                  <a:cxn ang="T11">
                    <a:pos x="T2" y="T3"/>
                  </a:cxn>
                  <a:cxn ang="T12">
                    <a:pos x="T4" y="T5"/>
                  </a:cxn>
                  <a:cxn ang="T13">
                    <a:pos x="T6" y="T7"/>
                  </a:cxn>
                  <a:cxn ang="T14">
                    <a:pos x="T8" y="T9"/>
                  </a:cxn>
                </a:cxnLst>
                <a:rect l="T15" t="T16" r="T17" b="T18"/>
                <a:pathLst>
                  <a:path w="560" h="193">
                    <a:moveTo>
                      <a:pt x="550" y="185"/>
                    </a:moveTo>
                    <a:lnTo>
                      <a:pt x="560" y="193"/>
                    </a:lnTo>
                    <a:lnTo>
                      <a:pt x="10" y="9"/>
                    </a:lnTo>
                    <a:lnTo>
                      <a:pt x="0" y="0"/>
                    </a:lnTo>
                    <a:lnTo>
                      <a:pt x="550" y="185"/>
                    </a:lnTo>
                    <a:close/>
                  </a:path>
                </a:pathLst>
              </a:custGeom>
              <a:solidFill>
                <a:srgbClr val="AE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98" name="Freeform 2787"/>
              <p:cNvSpPr>
                <a:spLocks/>
              </p:cNvSpPr>
              <p:nvPr/>
            </p:nvSpPr>
            <p:spPr bwMode="auto">
              <a:xfrm>
                <a:off x="1807" y="1940"/>
                <a:ext cx="278" cy="94"/>
              </a:xfrm>
              <a:custGeom>
                <a:avLst/>
                <a:gdLst>
                  <a:gd name="T0" fmla="*/ 2 w 555"/>
                  <a:gd name="T1" fmla="*/ 1 h 188"/>
                  <a:gd name="T2" fmla="*/ 2 w 555"/>
                  <a:gd name="T3" fmla="*/ 1 h 188"/>
                  <a:gd name="T4" fmla="*/ 1 w 555"/>
                  <a:gd name="T5" fmla="*/ 1 h 188"/>
                  <a:gd name="T6" fmla="*/ 0 w 555"/>
                  <a:gd name="T7" fmla="*/ 0 h 188"/>
                  <a:gd name="T8" fmla="*/ 2 w 555"/>
                  <a:gd name="T9" fmla="*/ 1 h 188"/>
                  <a:gd name="T10" fmla="*/ 0 60000 65536"/>
                  <a:gd name="T11" fmla="*/ 0 60000 65536"/>
                  <a:gd name="T12" fmla="*/ 0 60000 65536"/>
                  <a:gd name="T13" fmla="*/ 0 60000 65536"/>
                  <a:gd name="T14" fmla="*/ 0 60000 65536"/>
                  <a:gd name="T15" fmla="*/ 0 w 555"/>
                  <a:gd name="T16" fmla="*/ 0 h 188"/>
                  <a:gd name="T17" fmla="*/ 555 w 555"/>
                  <a:gd name="T18" fmla="*/ 188 h 188"/>
                </a:gdLst>
                <a:ahLst/>
                <a:cxnLst>
                  <a:cxn ang="T10">
                    <a:pos x="T0" y="T1"/>
                  </a:cxn>
                  <a:cxn ang="T11">
                    <a:pos x="T2" y="T3"/>
                  </a:cxn>
                  <a:cxn ang="T12">
                    <a:pos x="T4" y="T5"/>
                  </a:cxn>
                  <a:cxn ang="T13">
                    <a:pos x="T6" y="T7"/>
                  </a:cxn>
                  <a:cxn ang="T14">
                    <a:pos x="T8" y="T9"/>
                  </a:cxn>
                </a:cxnLst>
                <a:rect l="T15" t="T16" r="T17" b="T18"/>
                <a:pathLst>
                  <a:path w="555" h="188">
                    <a:moveTo>
                      <a:pt x="550" y="185"/>
                    </a:moveTo>
                    <a:lnTo>
                      <a:pt x="555" y="188"/>
                    </a:lnTo>
                    <a:lnTo>
                      <a:pt x="5" y="4"/>
                    </a:lnTo>
                    <a:lnTo>
                      <a:pt x="0" y="0"/>
                    </a:lnTo>
                    <a:lnTo>
                      <a:pt x="550" y="185"/>
                    </a:lnTo>
                    <a:close/>
                  </a:path>
                </a:pathLst>
              </a:custGeom>
              <a:solidFill>
                <a:srgbClr val="AE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99" name="Freeform 2788"/>
              <p:cNvSpPr>
                <a:spLocks/>
              </p:cNvSpPr>
              <p:nvPr/>
            </p:nvSpPr>
            <p:spPr bwMode="auto">
              <a:xfrm>
                <a:off x="1810" y="1941"/>
                <a:ext cx="277" cy="95"/>
              </a:xfrm>
              <a:custGeom>
                <a:avLst/>
                <a:gdLst>
                  <a:gd name="T0" fmla="*/ 1 w 555"/>
                  <a:gd name="T1" fmla="*/ 1 h 189"/>
                  <a:gd name="T2" fmla="*/ 1 w 555"/>
                  <a:gd name="T3" fmla="*/ 1 h 189"/>
                  <a:gd name="T4" fmla="*/ 0 w 555"/>
                  <a:gd name="T5" fmla="*/ 1 h 189"/>
                  <a:gd name="T6" fmla="*/ 0 w 555"/>
                  <a:gd name="T7" fmla="*/ 0 h 189"/>
                  <a:gd name="T8" fmla="*/ 1 w 555"/>
                  <a:gd name="T9" fmla="*/ 1 h 189"/>
                  <a:gd name="T10" fmla="*/ 0 60000 65536"/>
                  <a:gd name="T11" fmla="*/ 0 60000 65536"/>
                  <a:gd name="T12" fmla="*/ 0 60000 65536"/>
                  <a:gd name="T13" fmla="*/ 0 60000 65536"/>
                  <a:gd name="T14" fmla="*/ 0 60000 65536"/>
                  <a:gd name="T15" fmla="*/ 0 w 555"/>
                  <a:gd name="T16" fmla="*/ 0 h 189"/>
                  <a:gd name="T17" fmla="*/ 555 w 555"/>
                  <a:gd name="T18" fmla="*/ 189 h 189"/>
                </a:gdLst>
                <a:ahLst/>
                <a:cxnLst>
                  <a:cxn ang="T10">
                    <a:pos x="T0" y="T1"/>
                  </a:cxn>
                  <a:cxn ang="T11">
                    <a:pos x="T2" y="T3"/>
                  </a:cxn>
                  <a:cxn ang="T12">
                    <a:pos x="T4" y="T5"/>
                  </a:cxn>
                  <a:cxn ang="T13">
                    <a:pos x="T6" y="T7"/>
                  </a:cxn>
                  <a:cxn ang="T14">
                    <a:pos x="T8" y="T9"/>
                  </a:cxn>
                </a:cxnLst>
                <a:rect l="T15" t="T16" r="T17" b="T18"/>
                <a:pathLst>
                  <a:path w="555" h="189">
                    <a:moveTo>
                      <a:pt x="550" y="184"/>
                    </a:moveTo>
                    <a:lnTo>
                      <a:pt x="555" y="189"/>
                    </a:lnTo>
                    <a:lnTo>
                      <a:pt x="5" y="5"/>
                    </a:lnTo>
                    <a:lnTo>
                      <a:pt x="0" y="0"/>
                    </a:lnTo>
                    <a:lnTo>
                      <a:pt x="550" y="184"/>
                    </a:lnTo>
                    <a:close/>
                  </a:path>
                </a:pathLst>
              </a:custGeom>
              <a:solidFill>
                <a:srgbClr val="A65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00" name="Freeform 2789"/>
              <p:cNvSpPr>
                <a:spLocks/>
              </p:cNvSpPr>
              <p:nvPr/>
            </p:nvSpPr>
            <p:spPr bwMode="auto">
              <a:xfrm>
                <a:off x="1812" y="1944"/>
                <a:ext cx="280" cy="95"/>
              </a:xfrm>
              <a:custGeom>
                <a:avLst/>
                <a:gdLst>
                  <a:gd name="T0" fmla="*/ 1 w 560"/>
                  <a:gd name="T1" fmla="*/ 0 h 191"/>
                  <a:gd name="T2" fmla="*/ 1 w 560"/>
                  <a:gd name="T3" fmla="*/ 0 h 191"/>
                  <a:gd name="T4" fmla="*/ 1 w 560"/>
                  <a:gd name="T5" fmla="*/ 0 h 191"/>
                  <a:gd name="T6" fmla="*/ 0 w 560"/>
                  <a:gd name="T7" fmla="*/ 0 h 191"/>
                  <a:gd name="T8" fmla="*/ 1 w 560"/>
                  <a:gd name="T9" fmla="*/ 0 h 191"/>
                  <a:gd name="T10" fmla="*/ 0 60000 65536"/>
                  <a:gd name="T11" fmla="*/ 0 60000 65536"/>
                  <a:gd name="T12" fmla="*/ 0 60000 65536"/>
                  <a:gd name="T13" fmla="*/ 0 60000 65536"/>
                  <a:gd name="T14" fmla="*/ 0 60000 65536"/>
                  <a:gd name="T15" fmla="*/ 0 w 560"/>
                  <a:gd name="T16" fmla="*/ 0 h 191"/>
                  <a:gd name="T17" fmla="*/ 560 w 560"/>
                  <a:gd name="T18" fmla="*/ 191 h 191"/>
                </a:gdLst>
                <a:ahLst/>
                <a:cxnLst>
                  <a:cxn ang="T10">
                    <a:pos x="T0" y="T1"/>
                  </a:cxn>
                  <a:cxn ang="T11">
                    <a:pos x="T2" y="T3"/>
                  </a:cxn>
                  <a:cxn ang="T12">
                    <a:pos x="T4" y="T5"/>
                  </a:cxn>
                  <a:cxn ang="T13">
                    <a:pos x="T6" y="T7"/>
                  </a:cxn>
                  <a:cxn ang="T14">
                    <a:pos x="T8" y="T9"/>
                  </a:cxn>
                </a:cxnLst>
                <a:rect l="T15" t="T16" r="T17" b="T18"/>
                <a:pathLst>
                  <a:path w="560" h="191">
                    <a:moveTo>
                      <a:pt x="550" y="184"/>
                    </a:moveTo>
                    <a:lnTo>
                      <a:pt x="560" y="191"/>
                    </a:lnTo>
                    <a:lnTo>
                      <a:pt x="10" y="5"/>
                    </a:lnTo>
                    <a:lnTo>
                      <a:pt x="0" y="0"/>
                    </a:lnTo>
                    <a:lnTo>
                      <a:pt x="550" y="184"/>
                    </a:lnTo>
                    <a:close/>
                  </a:path>
                </a:pathLst>
              </a:custGeom>
              <a:solidFill>
                <a:srgbClr val="9F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01" name="Freeform 2790"/>
              <p:cNvSpPr>
                <a:spLocks/>
              </p:cNvSpPr>
              <p:nvPr/>
            </p:nvSpPr>
            <p:spPr bwMode="auto">
              <a:xfrm>
                <a:off x="1836" y="1872"/>
                <a:ext cx="283" cy="88"/>
              </a:xfrm>
              <a:custGeom>
                <a:avLst/>
                <a:gdLst>
                  <a:gd name="T0" fmla="*/ 2 w 564"/>
                  <a:gd name="T1" fmla="*/ 1 h 176"/>
                  <a:gd name="T2" fmla="*/ 2 w 564"/>
                  <a:gd name="T3" fmla="*/ 1 h 176"/>
                  <a:gd name="T4" fmla="*/ 0 w 564"/>
                  <a:gd name="T5" fmla="*/ 0 h 176"/>
                  <a:gd name="T6" fmla="*/ 1 w 564"/>
                  <a:gd name="T7" fmla="*/ 1 h 176"/>
                  <a:gd name="T8" fmla="*/ 2 w 564"/>
                  <a:gd name="T9" fmla="*/ 1 h 176"/>
                  <a:gd name="T10" fmla="*/ 0 60000 65536"/>
                  <a:gd name="T11" fmla="*/ 0 60000 65536"/>
                  <a:gd name="T12" fmla="*/ 0 60000 65536"/>
                  <a:gd name="T13" fmla="*/ 0 60000 65536"/>
                  <a:gd name="T14" fmla="*/ 0 60000 65536"/>
                  <a:gd name="T15" fmla="*/ 0 w 564"/>
                  <a:gd name="T16" fmla="*/ 0 h 176"/>
                  <a:gd name="T17" fmla="*/ 564 w 564"/>
                  <a:gd name="T18" fmla="*/ 176 h 176"/>
                </a:gdLst>
                <a:ahLst/>
                <a:cxnLst>
                  <a:cxn ang="T10">
                    <a:pos x="T0" y="T1"/>
                  </a:cxn>
                  <a:cxn ang="T11">
                    <a:pos x="T2" y="T3"/>
                  </a:cxn>
                  <a:cxn ang="T12">
                    <a:pos x="T4" y="T5"/>
                  </a:cxn>
                  <a:cxn ang="T13">
                    <a:pos x="T6" y="T7"/>
                  </a:cxn>
                  <a:cxn ang="T14">
                    <a:pos x="T8" y="T9"/>
                  </a:cxn>
                </a:cxnLst>
                <a:rect l="T15" t="T16" r="T17" b="T18"/>
                <a:pathLst>
                  <a:path w="564" h="176">
                    <a:moveTo>
                      <a:pt x="564" y="176"/>
                    </a:moveTo>
                    <a:lnTo>
                      <a:pt x="551" y="173"/>
                    </a:lnTo>
                    <a:lnTo>
                      <a:pt x="0" y="0"/>
                    </a:lnTo>
                    <a:lnTo>
                      <a:pt x="9" y="3"/>
                    </a:lnTo>
                    <a:lnTo>
                      <a:pt x="564" y="176"/>
                    </a:lnTo>
                    <a:close/>
                  </a:path>
                </a:pathLst>
              </a:custGeom>
              <a:solidFill>
                <a:srgbClr val="743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02" name="Freeform 2791"/>
              <p:cNvSpPr>
                <a:spLocks/>
              </p:cNvSpPr>
              <p:nvPr/>
            </p:nvSpPr>
            <p:spPr bwMode="auto">
              <a:xfrm>
                <a:off x="1830" y="1872"/>
                <a:ext cx="282" cy="86"/>
              </a:xfrm>
              <a:custGeom>
                <a:avLst/>
                <a:gdLst>
                  <a:gd name="T0" fmla="*/ 1 w 565"/>
                  <a:gd name="T1" fmla="*/ 0 h 173"/>
                  <a:gd name="T2" fmla="*/ 1 w 565"/>
                  <a:gd name="T3" fmla="*/ 0 h 173"/>
                  <a:gd name="T4" fmla="*/ 0 w 565"/>
                  <a:gd name="T5" fmla="*/ 0 h 173"/>
                  <a:gd name="T6" fmla="*/ 0 w 565"/>
                  <a:gd name="T7" fmla="*/ 0 h 173"/>
                  <a:gd name="T8" fmla="*/ 1 w 565"/>
                  <a:gd name="T9" fmla="*/ 0 h 173"/>
                  <a:gd name="T10" fmla="*/ 0 60000 65536"/>
                  <a:gd name="T11" fmla="*/ 0 60000 65536"/>
                  <a:gd name="T12" fmla="*/ 0 60000 65536"/>
                  <a:gd name="T13" fmla="*/ 0 60000 65536"/>
                  <a:gd name="T14" fmla="*/ 0 60000 65536"/>
                  <a:gd name="T15" fmla="*/ 0 w 565"/>
                  <a:gd name="T16" fmla="*/ 0 h 173"/>
                  <a:gd name="T17" fmla="*/ 565 w 565"/>
                  <a:gd name="T18" fmla="*/ 173 h 173"/>
                </a:gdLst>
                <a:ahLst/>
                <a:cxnLst>
                  <a:cxn ang="T10">
                    <a:pos x="T0" y="T1"/>
                  </a:cxn>
                  <a:cxn ang="T11">
                    <a:pos x="T2" y="T3"/>
                  </a:cxn>
                  <a:cxn ang="T12">
                    <a:pos x="T4" y="T5"/>
                  </a:cxn>
                  <a:cxn ang="T13">
                    <a:pos x="T6" y="T7"/>
                  </a:cxn>
                  <a:cxn ang="T14">
                    <a:pos x="T8" y="T9"/>
                  </a:cxn>
                </a:cxnLst>
                <a:rect l="T15" t="T16" r="T17" b="T18"/>
                <a:pathLst>
                  <a:path w="565" h="173">
                    <a:moveTo>
                      <a:pt x="565" y="173"/>
                    </a:moveTo>
                    <a:lnTo>
                      <a:pt x="554" y="173"/>
                    </a:lnTo>
                    <a:lnTo>
                      <a:pt x="0" y="0"/>
                    </a:lnTo>
                    <a:lnTo>
                      <a:pt x="14" y="0"/>
                    </a:lnTo>
                    <a:lnTo>
                      <a:pt x="565" y="173"/>
                    </a:lnTo>
                    <a:close/>
                  </a:path>
                </a:pathLst>
              </a:custGeom>
              <a:solidFill>
                <a:srgbClr val="783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903" name="Freeform 2792"/>
              <p:cNvSpPr>
                <a:spLocks/>
              </p:cNvSpPr>
              <p:nvPr/>
            </p:nvSpPr>
            <p:spPr bwMode="auto">
              <a:xfrm>
                <a:off x="2073" y="1958"/>
                <a:ext cx="65" cy="82"/>
              </a:xfrm>
              <a:custGeom>
                <a:avLst/>
                <a:gdLst>
                  <a:gd name="T0" fmla="*/ 1 w 130"/>
                  <a:gd name="T1" fmla="*/ 0 h 164"/>
                  <a:gd name="T2" fmla="*/ 1 w 130"/>
                  <a:gd name="T3" fmla="*/ 1 h 164"/>
                  <a:gd name="T4" fmla="*/ 1 w 130"/>
                  <a:gd name="T5" fmla="*/ 1 h 164"/>
                  <a:gd name="T6" fmla="*/ 1 w 130"/>
                  <a:gd name="T7" fmla="*/ 1 h 164"/>
                  <a:gd name="T8" fmla="*/ 1 w 130"/>
                  <a:gd name="T9" fmla="*/ 1 h 164"/>
                  <a:gd name="T10" fmla="*/ 1 w 130"/>
                  <a:gd name="T11" fmla="*/ 1 h 164"/>
                  <a:gd name="T12" fmla="*/ 1 w 130"/>
                  <a:gd name="T13" fmla="*/ 1 h 164"/>
                  <a:gd name="T14" fmla="*/ 1 w 130"/>
                  <a:gd name="T15" fmla="*/ 1 h 164"/>
                  <a:gd name="T16" fmla="*/ 0 w 130"/>
                  <a:gd name="T17" fmla="*/ 1 h 164"/>
                  <a:gd name="T18" fmla="*/ 1 w 130"/>
                  <a:gd name="T19" fmla="*/ 1 h 164"/>
                  <a:gd name="T20" fmla="*/ 1 w 130"/>
                  <a:gd name="T21" fmla="*/ 1 h 164"/>
                  <a:gd name="T22" fmla="*/ 1 w 130"/>
                  <a:gd name="T23" fmla="*/ 1 h 164"/>
                  <a:gd name="T24" fmla="*/ 1 w 130"/>
                  <a:gd name="T25" fmla="*/ 1 h 164"/>
                  <a:gd name="T26" fmla="*/ 1 w 130"/>
                  <a:gd name="T27" fmla="*/ 1 h 164"/>
                  <a:gd name="T28" fmla="*/ 1 w 130"/>
                  <a:gd name="T29" fmla="*/ 1 h 164"/>
                  <a:gd name="T30" fmla="*/ 1 w 130"/>
                  <a:gd name="T31" fmla="*/ 1 h 164"/>
                  <a:gd name="T32" fmla="*/ 1 w 130"/>
                  <a:gd name="T33" fmla="*/ 1 h 164"/>
                  <a:gd name="T34" fmla="*/ 1 w 130"/>
                  <a:gd name="T35" fmla="*/ 1 h 164"/>
                  <a:gd name="T36" fmla="*/ 1 w 130"/>
                  <a:gd name="T37" fmla="*/ 1 h 164"/>
                  <a:gd name="T38" fmla="*/ 1 w 130"/>
                  <a:gd name="T39" fmla="*/ 1 h 164"/>
                  <a:gd name="T40" fmla="*/ 1 w 130"/>
                  <a:gd name="T41" fmla="*/ 1 h 164"/>
                  <a:gd name="T42" fmla="*/ 1 w 130"/>
                  <a:gd name="T43" fmla="*/ 1 h 164"/>
                  <a:gd name="T44" fmla="*/ 1 w 130"/>
                  <a:gd name="T45" fmla="*/ 1 h 164"/>
                  <a:gd name="T46" fmla="*/ 1 w 130"/>
                  <a:gd name="T47" fmla="*/ 1 h 164"/>
                  <a:gd name="T48" fmla="*/ 1 w 130"/>
                  <a:gd name="T49" fmla="*/ 1 h 164"/>
                  <a:gd name="T50" fmla="*/ 1 w 130"/>
                  <a:gd name="T51" fmla="*/ 1 h 164"/>
                  <a:gd name="T52" fmla="*/ 1 w 130"/>
                  <a:gd name="T53" fmla="*/ 1 h 164"/>
                  <a:gd name="T54" fmla="*/ 1 w 130"/>
                  <a:gd name="T55" fmla="*/ 1 h 164"/>
                  <a:gd name="T56" fmla="*/ 1 w 130"/>
                  <a:gd name="T57" fmla="*/ 1 h 164"/>
                  <a:gd name="T58" fmla="*/ 1 w 130"/>
                  <a:gd name="T59" fmla="*/ 1 h 164"/>
                  <a:gd name="T60" fmla="*/ 1 w 130"/>
                  <a:gd name="T61" fmla="*/ 1 h 164"/>
                  <a:gd name="T62" fmla="*/ 1 w 130"/>
                  <a:gd name="T63" fmla="*/ 0 h 164"/>
                  <a:gd name="T64" fmla="*/ 1 w 130"/>
                  <a:gd name="T65" fmla="*/ 0 h 1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164"/>
                  <a:gd name="T101" fmla="*/ 130 w 130"/>
                  <a:gd name="T102" fmla="*/ 164 h 1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164">
                    <a:moveTo>
                      <a:pt x="67" y="0"/>
                    </a:moveTo>
                    <a:lnTo>
                      <a:pt x="53" y="3"/>
                    </a:lnTo>
                    <a:lnTo>
                      <a:pt x="40" y="10"/>
                    </a:lnTo>
                    <a:lnTo>
                      <a:pt x="30" y="18"/>
                    </a:lnTo>
                    <a:lnTo>
                      <a:pt x="20" y="30"/>
                    </a:lnTo>
                    <a:lnTo>
                      <a:pt x="12" y="43"/>
                    </a:lnTo>
                    <a:lnTo>
                      <a:pt x="5" y="58"/>
                    </a:lnTo>
                    <a:lnTo>
                      <a:pt x="2" y="75"/>
                    </a:lnTo>
                    <a:lnTo>
                      <a:pt x="0" y="91"/>
                    </a:lnTo>
                    <a:lnTo>
                      <a:pt x="2" y="108"/>
                    </a:lnTo>
                    <a:lnTo>
                      <a:pt x="5" y="123"/>
                    </a:lnTo>
                    <a:lnTo>
                      <a:pt x="10" y="136"/>
                    </a:lnTo>
                    <a:lnTo>
                      <a:pt x="18" y="148"/>
                    </a:lnTo>
                    <a:lnTo>
                      <a:pt x="28" y="156"/>
                    </a:lnTo>
                    <a:lnTo>
                      <a:pt x="38" y="163"/>
                    </a:lnTo>
                    <a:lnTo>
                      <a:pt x="52" y="164"/>
                    </a:lnTo>
                    <a:lnTo>
                      <a:pt x="63" y="164"/>
                    </a:lnTo>
                    <a:lnTo>
                      <a:pt x="77" y="161"/>
                    </a:lnTo>
                    <a:lnTo>
                      <a:pt x="88" y="154"/>
                    </a:lnTo>
                    <a:lnTo>
                      <a:pt x="100" y="144"/>
                    </a:lnTo>
                    <a:lnTo>
                      <a:pt x="110" y="133"/>
                    </a:lnTo>
                    <a:lnTo>
                      <a:pt x="118" y="120"/>
                    </a:lnTo>
                    <a:lnTo>
                      <a:pt x="123" y="105"/>
                    </a:lnTo>
                    <a:lnTo>
                      <a:pt x="128" y="90"/>
                    </a:lnTo>
                    <a:lnTo>
                      <a:pt x="130" y="73"/>
                    </a:lnTo>
                    <a:lnTo>
                      <a:pt x="128" y="56"/>
                    </a:lnTo>
                    <a:lnTo>
                      <a:pt x="125" y="41"/>
                    </a:lnTo>
                    <a:lnTo>
                      <a:pt x="118" y="28"/>
                    </a:lnTo>
                    <a:lnTo>
                      <a:pt x="111" y="17"/>
                    </a:lnTo>
                    <a:lnTo>
                      <a:pt x="101" y="8"/>
                    </a:lnTo>
                    <a:lnTo>
                      <a:pt x="91" y="3"/>
                    </a:lnTo>
                    <a:lnTo>
                      <a:pt x="78" y="0"/>
                    </a:lnTo>
                    <a:lnTo>
                      <a:pt x="67" y="0"/>
                    </a:lnTo>
                    <a:close/>
                  </a:path>
                </a:pathLst>
              </a:custGeom>
              <a:solidFill>
                <a:srgbClr val="82C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grpSp>
          <p:nvGrpSpPr>
            <p:cNvPr id="46126" name="Group 2793"/>
            <p:cNvGrpSpPr>
              <a:grpSpLocks/>
            </p:cNvGrpSpPr>
            <p:nvPr/>
          </p:nvGrpSpPr>
          <p:grpSpPr bwMode="auto">
            <a:xfrm>
              <a:off x="1938" y="1895"/>
              <a:ext cx="1090" cy="487"/>
              <a:chOff x="1938" y="1895"/>
              <a:chExt cx="1090" cy="487"/>
            </a:xfrm>
          </p:grpSpPr>
          <p:sp>
            <p:nvSpPr>
              <p:cNvPr id="46712" name="Freeform 2794"/>
              <p:cNvSpPr>
                <a:spLocks/>
              </p:cNvSpPr>
              <p:nvPr/>
            </p:nvSpPr>
            <p:spPr bwMode="auto">
              <a:xfrm>
                <a:off x="1991" y="1896"/>
                <a:ext cx="978" cy="305"/>
              </a:xfrm>
              <a:custGeom>
                <a:avLst/>
                <a:gdLst>
                  <a:gd name="T0" fmla="*/ 4 w 1955"/>
                  <a:gd name="T1" fmla="*/ 1 h 612"/>
                  <a:gd name="T2" fmla="*/ 4 w 1955"/>
                  <a:gd name="T3" fmla="*/ 1 h 612"/>
                  <a:gd name="T4" fmla="*/ 0 w 1955"/>
                  <a:gd name="T5" fmla="*/ 0 h 612"/>
                  <a:gd name="T6" fmla="*/ 1 w 1955"/>
                  <a:gd name="T7" fmla="*/ 0 h 612"/>
                  <a:gd name="T8" fmla="*/ 4 w 1955"/>
                  <a:gd name="T9" fmla="*/ 1 h 612"/>
                  <a:gd name="T10" fmla="*/ 0 60000 65536"/>
                  <a:gd name="T11" fmla="*/ 0 60000 65536"/>
                  <a:gd name="T12" fmla="*/ 0 60000 65536"/>
                  <a:gd name="T13" fmla="*/ 0 60000 65536"/>
                  <a:gd name="T14" fmla="*/ 0 60000 65536"/>
                  <a:gd name="T15" fmla="*/ 0 w 1955"/>
                  <a:gd name="T16" fmla="*/ 0 h 612"/>
                  <a:gd name="T17" fmla="*/ 1955 w 1955"/>
                  <a:gd name="T18" fmla="*/ 612 h 612"/>
                </a:gdLst>
                <a:ahLst/>
                <a:cxnLst>
                  <a:cxn ang="T10">
                    <a:pos x="T0" y="T1"/>
                  </a:cxn>
                  <a:cxn ang="T11">
                    <a:pos x="T2" y="T3"/>
                  </a:cxn>
                  <a:cxn ang="T12">
                    <a:pos x="T4" y="T5"/>
                  </a:cxn>
                  <a:cxn ang="T13">
                    <a:pos x="T6" y="T7"/>
                  </a:cxn>
                  <a:cxn ang="T14">
                    <a:pos x="T8" y="T9"/>
                  </a:cxn>
                </a:cxnLst>
                <a:rect l="T15" t="T16" r="T17" b="T18"/>
                <a:pathLst>
                  <a:path w="1955" h="612">
                    <a:moveTo>
                      <a:pt x="1955" y="607"/>
                    </a:moveTo>
                    <a:lnTo>
                      <a:pt x="1942" y="612"/>
                    </a:lnTo>
                    <a:lnTo>
                      <a:pt x="0" y="4"/>
                    </a:lnTo>
                    <a:lnTo>
                      <a:pt x="11" y="0"/>
                    </a:lnTo>
                    <a:lnTo>
                      <a:pt x="1955" y="607"/>
                    </a:lnTo>
                    <a:close/>
                  </a:path>
                </a:pathLst>
              </a:custGeom>
              <a:solidFill>
                <a:srgbClr val="98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13" name="Freeform 2795"/>
              <p:cNvSpPr>
                <a:spLocks/>
              </p:cNvSpPr>
              <p:nvPr/>
            </p:nvSpPr>
            <p:spPr bwMode="auto">
              <a:xfrm>
                <a:off x="1995" y="1896"/>
                <a:ext cx="974" cy="304"/>
              </a:xfrm>
              <a:custGeom>
                <a:avLst/>
                <a:gdLst>
                  <a:gd name="T0" fmla="*/ 4 w 1947"/>
                  <a:gd name="T1" fmla="*/ 1 h 608"/>
                  <a:gd name="T2" fmla="*/ 4 w 1947"/>
                  <a:gd name="T3" fmla="*/ 1 h 608"/>
                  <a:gd name="T4" fmla="*/ 0 w 1947"/>
                  <a:gd name="T5" fmla="*/ 0 h 608"/>
                  <a:gd name="T6" fmla="*/ 1 w 1947"/>
                  <a:gd name="T7" fmla="*/ 0 h 608"/>
                  <a:gd name="T8" fmla="*/ 4 w 1947"/>
                  <a:gd name="T9" fmla="*/ 1 h 608"/>
                  <a:gd name="T10" fmla="*/ 0 60000 65536"/>
                  <a:gd name="T11" fmla="*/ 0 60000 65536"/>
                  <a:gd name="T12" fmla="*/ 0 60000 65536"/>
                  <a:gd name="T13" fmla="*/ 0 60000 65536"/>
                  <a:gd name="T14" fmla="*/ 0 60000 65536"/>
                  <a:gd name="T15" fmla="*/ 0 w 1947"/>
                  <a:gd name="T16" fmla="*/ 0 h 608"/>
                  <a:gd name="T17" fmla="*/ 1947 w 1947"/>
                  <a:gd name="T18" fmla="*/ 608 h 608"/>
                </a:gdLst>
                <a:ahLst/>
                <a:cxnLst>
                  <a:cxn ang="T10">
                    <a:pos x="T0" y="T1"/>
                  </a:cxn>
                  <a:cxn ang="T11">
                    <a:pos x="T2" y="T3"/>
                  </a:cxn>
                  <a:cxn ang="T12">
                    <a:pos x="T4" y="T5"/>
                  </a:cxn>
                  <a:cxn ang="T13">
                    <a:pos x="T6" y="T7"/>
                  </a:cxn>
                  <a:cxn ang="T14">
                    <a:pos x="T8" y="T9"/>
                  </a:cxn>
                </a:cxnLst>
                <a:rect l="T15" t="T16" r="T17" b="T18"/>
                <a:pathLst>
                  <a:path w="1947" h="608">
                    <a:moveTo>
                      <a:pt x="1947" y="607"/>
                    </a:moveTo>
                    <a:lnTo>
                      <a:pt x="1944" y="608"/>
                    </a:lnTo>
                    <a:lnTo>
                      <a:pt x="0" y="0"/>
                    </a:lnTo>
                    <a:lnTo>
                      <a:pt x="3" y="0"/>
                    </a:lnTo>
                    <a:lnTo>
                      <a:pt x="1947" y="607"/>
                    </a:lnTo>
                    <a:close/>
                  </a:path>
                </a:pathLst>
              </a:custGeom>
              <a:solidFill>
                <a:srgbClr val="98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14" name="Freeform 2796"/>
              <p:cNvSpPr>
                <a:spLocks/>
              </p:cNvSpPr>
              <p:nvPr/>
            </p:nvSpPr>
            <p:spPr bwMode="auto">
              <a:xfrm>
                <a:off x="1992" y="1896"/>
                <a:ext cx="975" cy="305"/>
              </a:xfrm>
              <a:custGeom>
                <a:avLst/>
                <a:gdLst>
                  <a:gd name="T0" fmla="*/ 4 w 1949"/>
                  <a:gd name="T1" fmla="*/ 1 h 610"/>
                  <a:gd name="T2" fmla="*/ 4 w 1949"/>
                  <a:gd name="T3" fmla="*/ 1 h 610"/>
                  <a:gd name="T4" fmla="*/ 0 w 1949"/>
                  <a:gd name="T5" fmla="*/ 1 h 610"/>
                  <a:gd name="T6" fmla="*/ 1 w 1949"/>
                  <a:gd name="T7" fmla="*/ 0 h 610"/>
                  <a:gd name="T8" fmla="*/ 4 w 1949"/>
                  <a:gd name="T9" fmla="*/ 1 h 610"/>
                  <a:gd name="T10" fmla="*/ 0 60000 65536"/>
                  <a:gd name="T11" fmla="*/ 0 60000 65536"/>
                  <a:gd name="T12" fmla="*/ 0 60000 65536"/>
                  <a:gd name="T13" fmla="*/ 0 60000 65536"/>
                  <a:gd name="T14" fmla="*/ 0 60000 65536"/>
                  <a:gd name="T15" fmla="*/ 0 w 1949"/>
                  <a:gd name="T16" fmla="*/ 0 h 610"/>
                  <a:gd name="T17" fmla="*/ 1949 w 1949"/>
                  <a:gd name="T18" fmla="*/ 610 h 610"/>
                </a:gdLst>
                <a:ahLst/>
                <a:cxnLst>
                  <a:cxn ang="T10">
                    <a:pos x="T0" y="T1"/>
                  </a:cxn>
                  <a:cxn ang="T11">
                    <a:pos x="T2" y="T3"/>
                  </a:cxn>
                  <a:cxn ang="T12">
                    <a:pos x="T4" y="T5"/>
                  </a:cxn>
                  <a:cxn ang="T13">
                    <a:pos x="T6" y="T7"/>
                  </a:cxn>
                  <a:cxn ang="T14">
                    <a:pos x="T8" y="T9"/>
                  </a:cxn>
                </a:cxnLst>
                <a:rect l="T15" t="T16" r="T17" b="T18"/>
                <a:pathLst>
                  <a:path w="1949" h="610">
                    <a:moveTo>
                      <a:pt x="1949" y="608"/>
                    </a:moveTo>
                    <a:lnTo>
                      <a:pt x="1944" y="610"/>
                    </a:lnTo>
                    <a:lnTo>
                      <a:pt x="0" y="2"/>
                    </a:lnTo>
                    <a:lnTo>
                      <a:pt x="5" y="0"/>
                    </a:lnTo>
                    <a:lnTo>
                      <a:pt x="1949" y="608"/>
                    </a:lnTo>
                    <a:close/>
                  </a:path>
                </a:pathLst>
              </a:custGeom>
              <a:solidFill>
                <a:srgbClr val="9B4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15" name="Freeform 2797"/>
              <p:cNvSpPr>
                <a:spLocks/>
              </p:cNvSpPr>
              <p:nvPr/>
            </p:nvSpPr>
            <p:spPr bwMode="auto">
              <a:xfrm>
                <a:off x="1991" y="1896"/>
                <a:ext cx="974" cy="305"/>
              </a:xfrm>
              <a:custGeom>
                <a:avLst/>
                <a:gdLst>
                  <a:gd name="T0" fmla="*/ 4 w 1947"/>
                  <a:gd name="T1" fmla="*/ 1 h 610"/>
                  <a:gd name="T2" fmla="*/ 4 w 1947"/>
                  <a:gd name="T3" fmla="*/ 1 h 610"/>
                  <a:gd name="T4" fmla="*/ 0 w 1947"/>
                  <a:gd name="T5" fmla="*/ 1 h 610"/>
                  <a:gd name="T6" fmla="*/ 1 w 1947"/>
                  <a:gd name="T7" fmla="*/ 0 h 610"/>
                  <a:gd name="T8" fmla="*/ 4 w 1947"/>
                  <a:gd name="T9" fmla="*/ 1 h 610"/>
                  <a:gd name="T10" fmla="*/ 0 60000 65536"/>
                  <a:gd name="T11" fmla="*/ 0 60000 65536"/>
                  <a:gd name="T12" fmla="*/ 0 60000 65536"/>
                  <a:gd name="T13" fmla="*/ 0 60000 65536"/>
                  <a:gd name="T14" fmla="*/ 0 60000 65536"/>
                  <a:gd name="T15" fmla="*/ 0 w 1947"/>
                  <a:gd name="T16" fmla="*/ 0 h 610"/>
                  <a:gd name="T17" fmla="*/ 1947 w 1947"/>
                  <a:gd name="T18" fmla="*/ 610 h 610"/>
                </a:gdLst>
                <a:ahLst/>
                <a:cxnLst>
                  <a:cxn ang="T10">
                    <a:pos x="T0" y="T1"/>
                  </a:cxn>
                  <a:cxn ang="T11">
                    <a:pos x="T2" y="T3"/>
                  </a:cxn>
                  <a:cxn ang="T12">
                    <a:pos x="T4" y="T5"/>
                  </a:cxn>
                  <a:cxn ang="T13">
                    <a:pos x="T6" y="T7"/>
                  </a:cxn>
                  <a:cxn ang="T14">
                    <a:pos x="T8" y="T9"/>
                  </a:cxn>
                </a:cxnLst>
                <a:rect l="T15" t="T16" r="T17" b="T18"/>
                <a:pathLst>
                  <a:path w="1947" h="610">
                    <a:moveTo>
                      <a:pt x="1947" y="608"/>
                    </a:moveTo>
                    <a:lnTo>
                      <a:pt x="1942" y="610"/>
                    </a:lnTo>
                    <a:lnTo>
                      <a:pt x="0" y="2"/>
                    </a:lnTo>
                    <a:lnTo>
                      <a:pt x="3" y="0"/>
                    </a:lnTo>
                    <a:lnTo>
                      <a:pt x="1947" y="608"/>
                    </a:lnTo>
                    <a:close/>
                  </a:path>
                </a:pathLst>
              </a:custGeom>
              <a:solidFill>
                <a:srgbClr val="9F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16" name="Freeform 2798"/>
              <p:cNvSpPr>
                <a:spLocks/>
              </p:cNvSpPr>
              <p:nvPr/>
            </p:nvSpPr>
            <p:spPr bwMode="auto">
              <a:xfrm>
                <a:off x="1985" y="1897"/>
                <a:ext cx="977" cy="308"/>
              </a:xfrm>
              <a:custGeom>
                <a:avLst/>
                <a:gdLst>
                  <a:gd name="T0" fmla="*/ 4 w 1954"/>
                  <a:gd name="T1" fmla="*/ 2 h 614"/>
                  <a:gd name="T2" fmla="*/ 4 w 1954"/>
                  <a:gd name="T3" fmla="*/ 2 h 614"/>
                  <a:gd name="T4" fmla="*/ 0 w 1954"/>
                  <a:gd name="T5" fmla="*/ 1 h 614"/>
                  <a:gd name="T6" fmla="*/ 1 w 1954"/>
                  <a:gd name="T7" fmla="*/ 0 h 614"/>
                  <a:gd name="T8" fmla="*/ 4 w 1954"/>
                  <a:gd name="T9" fmla="*/ 2 h 614"/>
                  <a:gd name="T10" fmla="*/ 0 60000 65536"/>
                  <a:gd name="T11" fmla="*/ 0 60000 65536"/>
                  <a:gd name="T12" fmla="*/ 0 60000 65536"/>
                  <a:gd name="T13" fmla="*/ 0 60000 65536"/>
                  <a:gd name="T14" fmla="*/ 0 60000 65536"/>
                  <a:gd name="T15" fmla="*/ 0 w 1954"/>
                  <a:gd name="T16" fmla="*/ 0 h 614"/>
                  <a:gd name="T17" fmla="*/ 1954 w 1954"/>
                  <a:gd name="T18" fmla="*/ 614 h 614"/>
                </a:gdLst>
                <a:ahLst/>
                <a:cxnLst>
                  <a:cxn ang="T10">
                    <a:pos x="T0" y="T1"/>
                  </a:cxn>
                  <a:cxn ang="T11">
                    <a:pos x="T2" y="T3"/>
                  </a:cxn>
                  <a:cxn ang="T12">
                    <a:pos x="T4" y="T5"/>
                  </a:cxn>
                  <a:cxn ang="T13">
                    <a:pos x="T6" y="T7"/>
                  </a:cxn>
                  <a:cxn ang="T14">
                    <a:pos x="T8" y="T9"/>
                  </a:cxn>
                </a:cxnLst>
                <a:rect l="T15" t="T16" r="T17" b="T18"/>
                <a:pathLst>
                  <a:path w="1954" h="614">
                    <a:moveTo>
                      <a:pt x="1954" y="608"/>
                    </a:moveTo>
                    <a:lnTo>
                      <a:pt x="1942" y="614"/>
                    </a:lnTo>
                    <a:lnTo>
                      <a:pt x="0" y="3"/>
                    </a:lnTo>
                    <a:lnTo>
                      <a:pt x="12" y="0"/>
                    </a:lnTo>
                    <a:lnTo>
                      <a:pt x="1954" y="608"/>
                    </a:lnTo>
                    <a:close/>
                  </a:path>
                </a:pathLst>
              </a:custGeom>
              <a:solidFill>
                <a:srgbClr val="A3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17" name="Freeform 2799"/>
              <p:cNvSpPr>
                <a:spLocks/>
              </p:cNvSpPr>
              <p:nvPr/>
            </p:nvSpPr>
            <p:spPr bwMode="auto">
              <a:xfrm>
                <a:off x="1989" y="1897"/>
                <a:ext cx="973" cy="305"/>
              </a:xfrm>
              <a:custGeom>
                <a:avLst/>
                <a:gdLst>
                  <a:gd name="T0" fmla="*/ 4 w 1946"/>
                  <a:gd name="T1" fmla="*/ 2 h 609"/>
                  <a:gd name="T2" fmla="*/ 4 w 1946"/>
                  <a:gd name="T3" fmla="*/ 2 h 609"/>
                  <a:gd name="T4" fmla="*/ 0 w 1946"/>
                  <a:gd name="T5" fmla="*/ 0 h 609"/>
                  <a:gd name="T6" fmla="*/ 1 w 1946"/>
                  <a:gd name="T7" fmla="*/ 0 h 609"/>
                  <a:gd name="T8" fmla="*/ 4 w 1946"/>
                  <a:gd name="T9" fmla="*/ 2 h 609"/>
                  <a:gd name="T10" fmla="*/ 0 60000 65536"/>
                  <a:gd name="T11" fmla="*/ 0 60000 65536"/>
                  <a:gd name="T12" fmla="*/ 0 60000 65536"/>
                  <a:gd name="T13" fmla="*/ 0 60000 65536"/>
                  <a:gd name="T14" fmla="*/ 0 60000 65536"/>
                  <a:gd name="T15" fmla="*/ 0 w 1946"/>
                  <a:gd name="T16" fmla="*/ 0 h 609"/>
                  <a:gd name="T17" fmla="*/ 1946 w 1946"/>
                  <a:gd name="T18" fmla="*/ 609 h 609"/>
                </a:gdLst>
                <a:ahLst/>
                <a:cxnLst>
                  <a:cxn ang="T10">
                    <a:pos x="T0" y="T1"/>
                  </a:cxn>
                  <a:cxn ang="T11">
                    <a:pos x="T2" y="T3"/>
                  </a:cxn>
                  <a:cxn ang="T12">
                    <a:pos x="T4" y="T5"/>
                  </a:cxn>
                  <a:cxn ang="T13">
                    <a:pos x="T6" y="T7"/>
                  </a:cxn>
                  <a:cxn ang="T14">
                    <a:pos x="T8" y="T9"/>
                  </a:cxn>
                </a:cxnLst>
                <a:rect l="T15" t="T16" r="T17" b="T18"/>
                <a:pathLst>
                  <a:path w="1946" h="609">
                    <a:moveTo>
                      <a:pt x="1946" y="608"/>
                    </a:moveTo>
                    <a:lnTo>
                      <a:pt x="1944" y="609"/>
                    </a:lnTo>
                    <a:lnTo>
                      <a:pt x="0" y="0"/>
                    </a:lnTo>
                    <a:lnTo>
                      <a:pt x="4" y="0"/>
                    </a:lnTo>
                    <a:lnTo>
                      <a:pt x="1946" y="608"/>
                    </a:lnTo>
                    <a:close/>
                  </a:path>
                </a:pathLst>
              </a:custGeom>
              <a:solidFill>
                <a:srgbClr val="A3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18" name="Freeform 2800"/>
              <p:cNvSpPr>
                <a:spLocks/>
              </p:cNvSpPr>
              <p:nvPr/>
            </p:nvSpPr>
            <p:spPr bwMode="auto">
              <a:xfrm>
                <a:off x="1987" y="1897"/>
                <a:ext cx="974" cy="306"/>
              </a:xfrm>
              <a:custGeom>
                <a:avLst/>
                <a:gdLst>
                  <a:gd name="T0" fmla="*/ 4 w 1947"/>
                  <a:gd name="T1" fmla="*/ 2 h 611"/>
                  <a:gd name="T2" fmla="*/ 4 w 1947"/>
                  <a:gd name="T3" fmla="*/ 2 h 611"/>
                  <a:gd name="T4" fmla="*/ 0 w 1947"/>
                  <a:gd name="T5" fmla="*/ 1 h 611"/>
                  <a:gd name="T6" fmla="*/ 1 w 1947"/>
                  <a:gd name="T7" fmla="*/ 0 h 611"/>
                  <a:gd name="T8" fmla="*/ 4 w 1947"/>
                  <a:gd name="T9" fmla="*/ 2 h 611"/>
                  <a:gd name="T10" fmla="*/ 0 60000 65536"/>
                  <a:gd name="T11" fmla="*/ 0 60000 65536"/>
                  <a:gd name="T12" fmla="*/ 0 60000 65536"/>
                  <a:gd name="T13" fmla="*/ 0 60000 65536"/>
                  <a:gd name="T14" fmla="*/ 0 60000 65536"/>
                  <a:gd name="T15" fmla="*/ 0 w 1947"/>
                  <a:gd name="T16" fmla="*/ 0 h 611"/>
                  <a:gd name="T17" fmla="*/ 1947 w 1947"/>
                  <a:gd name="T18" fmla="*/ 611 h 611"/>
                </a:gdLst>
                <a:ahLst/>
                <a:cxnLst>
                  <a:cxn ang="T10">
                    <a:pos x="T0" y="T1"/>
                  </a:cxn>
                  <a:cxn ang="T11">
                    <a:pos x="T2" y="T3"/>
                  </a:cxn>
                  <a:cxn ang="T12">
                    <a:pos x="T4" y="T5"/>
                  </a:cxn>
                  <a:cxn ang="T13">
                    <a:pos x="T6" y="T7"/>
                  </a:cxn>
                  <a:cxn ang="T14">
                    <a:pos x="T8" y="T9"/>
                  </a:cxn>
                </a:cxnLst>
                <a:rect l="T15" t="T16" r="T17" b="T18"/>
                <a:pathLst>
                  <a:path w="1947" h="611">
                    <a:moveTo>
                      <a:pt x="1947" y="609"/>
                    </a:moveTo>
                    <a:lnTo>
                      <a:pt x="1944" y="611"/>
                    </a:lnTo>
                    <a:lnTo>
                      <a:pt x="0" y="1"/>
                    </a:lnTo>
                    <a:lnTo>
                      <a:pt x="3" y="0"/>
                    </a:lnTo>
                    <a:lnTo>
                      <a:pt x="1947" y="609"/>
                    </a:lnTo>
                    <a:close/>
                  </a:path>
                </a:pathLst>
              </a:custGeom>
              <a:solidFill>
                <a:srgbClr val="A55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19" name="Freeform 2801"/>
              <p:cNvSpPr>
                <a:spLocks/>
              </p:cNvSpPr>
              <p:nvPr/>
            </p:nvSpPr>
            <p:spPr bwMode="auto">
              <a:xfrm>
                <a:off x="1987" y="1898"/>
                <a:ext cx="973" cy="306"/>
              </a:xfrm>
              <a:custGeom>
                <a:avLst/>
                <a:gdLst>
                  <a:gd name="T0" fmla="*/ 4 w 1946"/>
                  <a:gd name="T1" fmla="*/ 1 h 612"/>
                  <a:gd name="T2" fmla="*/ 4 w 1946"/>
                  <a:gd name="T3" fmla="*/ 1 h 612"/>
                  <a:gd name="T4" fmla="*/ 0 w 1946"/>
                  <a:gd name="T5" fmla="*/ 1 h 612"/>
                  <a:gd name="T6" fmla="*/ 1 w 1946"/>
                  <a:gd name="T7" fmla="*/ 0 h 612"/>
                  <a:gd name="T8" fmla="*/ 4 w 1946"/>
                  <a:gd name="T9" fmla="*/ 1 h 612"/>
                  <a:gd name="T10" fmla="*/ 0 60000 65536"/>
                  <a:gd name="T11" fmla="*/ 0 60000 65536"/>
                  <a:gd name="T12" fmla="*/ 0 60000 65536"/>
                  <a:gd name="T13" fmla="*/ 0 60000 65536"/>
                  <a:gd name="T14" fmla="*/ 0 60000 65536"/>
                  <a:gd name="T15" fmla="*/ 0 w 1946"/>
                  <a:gd name="T16" fmla="*/ 0 h 612"/>
                  <a:gd name="T17" fmla="*/ 1946 w 1946"/>
                  <a:gd name="T18" fmla="*/ 612 h 612"/>
                </a:gdLst>
                <a:ahLst/>
                <a:cxnLst>
                  <a:cxn ang="T10">
                    <a:pos x="T0" y="T1"/>
                  </a:cxn>
                  <a:cxn ang="T11">
                    <a:pos x="T2" y="T3"/>
                  </a:cxn>
                  <a:cxn ang="T12">
                    <a:pos x="T4" y="T5"/>
                  </a:cxn>
                  <a:cxn ang="T13">
                    <a:pos x="T6" y="T7"/>
                  </a:cxn>
                  <a:cxn ang="T14">
                    <a:pos x="T8" y="T9"/>
                  </a:cxn>
                </a:cxnLst>
                <a:rect l="T15" t="T16" r="T17" b="T18"/>
                <a:pathLst>
                  <a:path w="1946" h="612">
                    <a:moveTo>
                      <a:pt x="1946" y="610"/>
                    </a:moveTo>
                    <a:lnTo>
                      <a:pt x="1943" y="612"/>
                    </a:lnTo>
                    <a:lnTo>
                      <a:pt x="0" y="2"/>
                    </a:lnTo>
                    <a:lnTo>
                      <a:pt x="2" y="0"/>
                    </a:lnTo>
                    <a:lnTo>
                      <a:pt x="1946" y="610"/>
                    </a:lnTo>
                    <a:close/>
                  </a:path>
                </a:pathLst>
              </a:custGeom>
              <a:solidFill>
                <a:srgbClr val="A85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20" name="Freeform 2802"/>
              <p:cNvSpPr>
                <a:spLocks/>
              </p:cNvSpPr>
              <p:nvPr/>
            </p:nvSpPr>
            <p:spPr bwMode="auto">
              <a:xfrm>
                <a:off x="1985" y="1899"/>
                <a:ext cx="973" cy="306"/>
              </a:xfrm>
              <a:custGeom>
                <a:avLst/>
                <a:gdLst>
                  <a:gd name="T0" fmla="*/ 4 w 1946"/>
                  <a:gd name="T1" fmla="*/ 2 h 611"/>
                  <a:gd name="T2" fmla="*/ 4 w 1946"/>
                  <a:gd name="T3" fmla="*/ 2 h 611"/>
                  <a:gd name="T4" fmla="*/ 0 w 1946"/>
                  <a:gd name="T5" fmla="*/ 0 h 611"/>
                  <a:gd name="T6" fmla="*/ 1 w 1946"/>
                  <a:gd name="T7" fmla="*/ 0 h 611"/>
                  <a:gd name="T8" fmla="*/ 4 w 1946"/>
                  <a:gd name="T9" fmla="*/ 2 h 611"/>
                  <a:gd name="T10" fmla="*/ 0 60000 65536"/>
                  <a:gd name="T11" fmla="*/ 0 60000 65536"/>
                  <a:gd name="T12" fmla="*/ 0 60000 65536"/>
                  <a:gd name="T13" fmla="*/ 0 60000 65536"/>
                  <a:gd name="T14" fmla="*/ 0 60000 65536"/>
                  <a:gd name="T15" fmla="*/ 0 w 1946"/>
                  <a:gd name="T16" fmla="*/ 0 h 611"/>
                  <a:gd name="T17" fmla="*/ 1946 w 1946"/>
                  <a:gd name="T18" fmla="*/ 611 h 611"/>
                </a:gdLst>
                <a:ahLst/>
                <a:cxnLst>
                  <a:cxn ang="T10">
                    <a:pos x="T0" y="T1"/>
                  </a:cxn>
                  <a:cxn ang="T11">
                    <a:pos x="T2" y="T3"/>
                  </a:cxn>
                  <a:cxn ang="T12">
                    <a:pos x="T4" y="T5"/>
                  </a:cxn>
                  <a:cxn ang="T13">
                    <a:pos x="T6" y="T7"/>
                  </a:cxn>
                  <a:cxn ang="T14">
                    <a:pos x="T8" y="T9"/>
                  </a:cxn>
                </a:cxnLst>
                <a:rect l="T15" t="T16" r="T17" b="T18"/>
                <a:pathLst>
                  <a:path w="1946" h="611">
                    <a:moveTo>
                      <a:pt x="1946" y="610"/>
                    </a:moveTo>
                    <a:lnTo>
                      <a:pt x="1942" y="611"/>
                    </a:lnTo>
                    <a:lnTo>
                      <a:pt x="0" y="0"/>
                    </a:lnTo>
                    <a:lnTo>
                      <a:pt x="3" y="0"/>
                    </a:lnTo>
                    <a:lnTo>
                      <a:pt x="1946" y="610"/>
                    </a:lnTo>
                    <a:close/>
                  </a:path>
                </a:pathLst>
              </a:custGeom>
              <a:solidFill>
                <a:srgbClr val="AB5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21" name="Freeform 2803"/>
              <p:cNvSpPr>
                <a:spLocks/>
              </p:cNvSpPr>
              <p:nvPr/>
            </p:nvSpPr>
            <p:spPr bwMode="auto">
              <a:xfrm>
                <a:off x="1979" y="1899"/>
                <a:ext cx="977" cy="310"/>
              </a:xfrm>
              <a:custGeom>
                <a:avLst/>
                <a:gdLst>
                  <a:gd name="T0" fmla="*/ 4 w 1954"/>
                  <a:gd name="T1" fmla="*/ 1 h 620"/>
                  <a:gd name="T2" fmla="*/ 4 w 1954"/>
                  <a:gd name="T3" fmla="*/ 1 h 620"/>
                  <a:gd name="T4" fmla="*/ 0 w 1954"/>
                  <a:gd name="T5" fmla="*/ 1 h 620"/>
                  <a:gd name="T6" fmla="*/ 1 w 1954"/>
                  <a:gd name="T7" fmla="*/ 0 h 620"/>
                  <a:gd name="T8" fmla="*/ 4 w 1954"/>
                  <a:gd name="T9" fmla="*/ 1 h 620"/>
                  <a:gd name="T10" fmla="*/ 0 60000 65536"/>
                  <a:gd name="T11" fmla="*/ 0 60000 65536"/>
                  <a:gd name="T12" fmla="*/ 0 60000 65536"/>
                  <a:gd name="T13" fmla="*/ 0 60000 65536"/>
                  <a:gd name="T14" fmla="*/ 0 60000 65536"/>
                  <a:gd name="T15" fmla="*/ 0 w 1954"/>
                  <a:gd name="T16" fmla="*/ 0 h 620"/>
                  <a:gd name="T17" fmla="*/ 1954 w 1954"/>
                  <a:gd name="T18" fmla="*/ 620 h 620"/>
                </a:gdLst>
                <a:ahLst/>
                <a:cxnLst>
                  <a:cxn ang="T10">
                    <a:pos x="T0" y="T1"/>
                  </a:cxn>
                  <a:cxn ang="T11">
                    <a:pos x="T2" y="T3"/>
                  </a:cxn>
                  <a:cxn ang="T12">
                    <a:pos x="T4" y="T5"/>
                  </a:cxn>
                  <a:cxn ang="T13">
                    <a:pos x="T6" y="T7"/>
                  </a:cxn>
                  <a:cxn ang="T14">
                    <a:pos x="T8" y="T9"/>
                  </a:cxn>
                </a:cxnLst>
                <a:rect l="T15" t="T16" r="T17" b="T18"/>
                <a:pathLst>
                  <a:path w="1954" h="620">
                    <a:moveTo>
                      <a:pt x="1954" y="611"/>
                    </a:moveTo>
                    <a:lnTo>
                      <a:pt x="1943" y="620"/>
                    </a:lnTo>
                    <a:lnTo>
                      <a:pt x="0" y="7"/>
                    </a:lnTo>
                    <a:lnTo>
                      <a:pt x="12" y="0"/>
                    </a:lnTo>
                    <a:lnTo>
                      <a:pt x="1954" y="611"/>
                    </a:lnTo>
                    <a:close/>
                  </a:path>
                </a:pathLst>
              </a:custGeom>
              <a:solidFill>
                <a:srgbClr val="AE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22" name="Freeform 2804"/>
              <p:cNvSpPr>
                <a:spLocks/>
              </p:cNvSpPr>
              <p:nvPr/>
            </p:nvSpPr>
            <p:spPr bwMode="auto">
              <a:xfrm>
                <a:off x="1983" y="1899"/>
                <a:ext cx="973" cy="307"/>
              </a:xfrm>
              <a:custGeom>
                <a:avLst/>
                <a:gdLst>
                  <a:gd name="T0" fmla="*/ 4 w 1945"/>
                  <a:gd name="T1" fmla="*/ 2 h 613"/>
                  <a:gd name="T2" fmla="*/ 4 w 1945"/>
                  <a:gd name="T3" fmla="*/ 2 h 613"/>
                  <a:gd name="T4" fmla="*/ 0 w 1945"/>
                  <a:gd name="T5" fmla="*/ 1 h 613"/>
                  <a:gd name="T6" fmla="*/ 1 w 1945"/>
                  <a:gd name="T7" fmla="*/ 0 h 613"/>
                  <a:gd name="T8" fmla="*/ 4 w 1945"/>
                  <a:gd name="T9" fmla="*/ 2 h 613"/>
                  <a:gd name="T10" fmla="*/ 0 60000 65536"/>
                  <a:gd name="T11" fmla="*/ 0 60000 65536"/>
                  <a:gd name="T12" fmla="*/ 0 60000 65536"/>
                  <a:gd name="T13" fmla="*/ 0 60000 65536"/>
                  <a:gd name="T14" fmla="*/ 0 60000 65536"/>
                  <a:gd name="T15" fmla="*/ 0 w 1945"/>
                  <a:gd name="T16" fmla="*/ 0 h 613"/>
                  <a:gd name="T17" fmla="*/ 1945 w 1945"/>
                  <a:gd name="T18" fmla="*/ 613 h 613"/>
                </a:gdLst>
                <a:ahLst/>
                <a:cxnLst>
                  <a:cxn ang="T10">
                    <a:pos x="T0" y="T1"/>
                  </a:cxn>
                  <a:cxn ang="T11">
                    <a:pos x="T2" y="T3"/>
                  </a:cxn>
                  <a:cxn ang="T12">
                    <a:pos x="T4" y="T5"/>
                  </a:cxn>
                  <a:cxn ang="T13">
                    <a:pos x="T6" y="T7"/>
                  </a:cxn>
                  <a:cxn ang="T14">
                    <a:pos x="T8" y="T9"/>
                  </a:cxn>
                </a:cxnLst>
                <a:rect l="T15" t="T16" r="T17" b="T18"/>
                <a:pathLst>
                  <a:path w="1945" h="613">
                    <a:moveTo>
                      <a:pt x="1945" y="611"/>
                    </a:moveTo>
                    <a:lnTo>
                      <a:pt x="1942" y="613"/>
                    </a:lnTo>
                    <a:lnTo>
                      <a:pt x="0" y="2"/>
                    </a:lnTo>
                    <a:lnTo>
                      <a:pt x="3" y="0"/>
                    </a:lnTo>
                    <a:lnTo>
                      <a:pt x="1945" y="611"/>
                    </a:lnTo>
                    <a:close/>
                  </a:path>
                </a:pathLst>
              </a:custGeom>
              <a:solidFill>
                <a:srgbClr val="AE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23" name="Freeform 2805"/>
              <p:cNvSpPr>
                <a:spLocks/>
              </p:cNvSpPr>
              <p:nvPr/>
            </p:nvSpPr>
            <p:spPr bwMode="auto">
              <a:xfrm>
                <a:off x="1982" y="1900"/>
                <a:ext cx="973" cy="307"/>
              </a:xfrm>
              <a:custGeom>
                <a:avLst/>
                <a:gdLst>
                  <a:gd name="T0" fmla="*/ 4 w 1946"/>
                  <a:gd name="T1" fmla="*/ 1 h 614"/>
                  <a:gd name="T2" fmla="*/ 4 w 1946"/>
                  <a:gd name="T3" fmla="*/ 1 h 614"/>
                  <a:gd name="T4" fmla="*/ 0 w 1946"/>
                  <a:gd name="T5" fmla="*/ 1 h 614"/>
                  <a:gd name="T6" fmla="*/ 1 w 1946"/>
                  <a:gd name="T7" fmla="*/ 0 h 614"/>
                  <a:gd name="T8" fmla="*/ 4 w 1946"/>
                  <a:gd name="T9" fmla="*/ 1 h 614"/>
                  <a:gd name="T10" fmla="*/ 0 60000 65536"/>
                  <a:gd name="T11" fmla="*/ 0 60000 65536"/>
                  <a:gd name="T12" fmla="*/ 0 60000 65536"/>
                  <a:gd name="T13" fmla="*/ 0 60000 65536"/>
                  <a:gd name="T14" fmla="*/ 0 60000 65536"/>
                  <a:gd name="T15" fmla="*/ 0 w 1946"/>
                  <a:gd name="T16" fmla="*/ 0 h 614"/>
                  <a:gd name="T17" fmla="*/ 1946 w 1946"/>
                  <a:gd name="T18" fmla="*/ 614 h 614"/>
                </a:gdLst>
                <a:ahLst/>
                <a:cxnLst>
                  <a:cxn ang="T10">
                    <a:pos x="T0" y="T1"/>
                  </a:cxn>
                  <a:cxn ang="T11">
                    <a:pos x="T2" y="T3"/>
                  </a:cxn>
                  <a:cxn ang="T12">
                    <a:pos x="T4" y="T5"/>
                  </a:cxn>
                  <a:cxn ang="T13">
                    <a:pos x="T6" y="T7"/>
                  </a:cxn>
                  <a:cxn ang="T14">
                    <a:pos x="T8" y="T9"/>
                  </a:cxn>
                </a:cxnLst>
                <a:rect l="T15" t="T16" r="T17" b="T18"/>
                <a:pathLst>
                  <a:path w="1946" h="614">
                    <a:moveTo>
                      <a:pt x="1946" y="611"/>
                    </a:moveTo>
                    <a:lnTo>
                      <a:pt x="1943" y="614"/>
                    </a:lnTo>
                    <a:lnTo>
                      <a:pt x="0" y="1"/>
                    </a:lnTo>
                    <a:lnTo>
                      <a:pt x="4" y="0"/>
                    </a:lnTo>
                    <a:lnTo>
                      <a:pt x="1946" y="611"/>
                    </a:lnTo>
                    <a:close/>
                  </a:path>
                </a:pathLst>
              </a:custGeom>
              <a:solidFill>
                <a:srgbClr val="B05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24" name="Freeform 2806"/>
              <p:cNvSpPr>
                <a:spLocks/>
              </p:cNvSpPr>
              <p:nvPr/>
            </p:nvSpPr>
            <p:spPr bwMode="auto">
              <a:xfrm>
                <a:off x="1981" y="1901"/>
                <a:ext cx="972" cy="307"/>
              </a:xfrm>
              <a:custGeom>
                <a:avLst/>
                <a:gdLst>
                  <a:gd name="T0" fmla="*/ 4 w 1944"/>
                  <a:gd name="T1" fmla="*/ 1 h 615"/>
                  <a:gd name="T2" fmla="*/ 4 w 1944"/>
                  <a:gd name="T3" fmla="*/ 1 h 615"/>
                  <a:gd name="T4" fmla="*/ 0 w 1944"/>
                  <a:gd name="T5" fmla="*/ 0 h 615"/>
                  <a:gd name="T6" fmla="*/ 1 w 1944"/>
                  <a:gd name="T7" fmla="*/ 0 h 615"/>
                  <a:gd name="T8" fmla="*/ 4 w 1944"/>
                  <a:gd name="T9" fmla="*/ 1 h 615"/>
                  <a:gd name="T10" fmla="*/ 0 60000 65536"/>
                  <a:gd name="T11" fmla="*/ 0 60000 65536"/>
                  <a:gd name="T12" fmla="*/ 0 60000 65536"/>
                  <a:gd name="T13" fmla="*/ 0 60000 65536"/>
                  <a:gd name="T14" fmla="*/ 0 60000 65536"/>
                  <a:gd name="T15" fmla="*/ 0 w 1944"/>
                  <a:gd name="T16" fmla="*/ 0 h 615"/>
                  <a:gd name="T17" fmla="*/ 1944 w 1944"/>
                  <a:gd name="T18" fmla="*/ 615 h 615"/>
                </a:gdLst>
                <a:ahLst/>
                <a:cxnLst>
                  <a:cxn ang="T10">
                    <a:pos x="T0" y="T1"/>
                  </a:cxn>
                  <a:cxn ang="T11">
                    <a:pos x="T2" y="T3"/>
                  </a:cxn>
                  <a:cxn ang="T12">
                    <a:pos x="T4" y="T5"/>
                  </a:cxn>
                  <a:cxn ang="T13">
                    <a:pos x="T6" y="T7"/>
                  </a:cxn>
                  <a:cxn ang="T14">
                    <a:pos x="T8" y="T9"/>
                  </a:cxn>
                </a:cxnLst>
                <a:rect l="T15" t="T16" r="T17" b="T18"/>
                <a:pathLst>
                  <a:path w="1944" h="615">
                    <a:moveTo>
                      <a:pt x="1944" y="613"/>
                    </a:moveTo>
                    <a:lnTo>
                      <a:pt x="1940" y="615"/>
                    </a:lnTo>
                    <a:lnTo>
                      <a:pt x="0" y="2"/>
                    </a:lnTo>
                    <a:lnTo>
                      <a:pt x="1" y="0"/>
                    </a:lnTo>
                    <a:lnTo>
                      <a:pt x="1944" y="613"/>
                    </a:lnTo>
                    <a:close/>
                  </a:path>
                </a:pathLst>
              </a:custGeom>
              <a:solidFill>
                <a:srgbClr val="B3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25" name="Freeform 2807"/>
              <p:cNvSpPr>
                <a:spLocks/>
              </p:cNvSpPr>
              <p:nvPr/>
            </p:nvSpPr>
            <p:spPr bwMode="auto">
              <a:xfrm>
                <a:off x="1979" y="1901"/>
                <a:ext cx="972" cy="308"/>
              </a:xfrm>
              <a:custGeom>
                <a:avLst/>
                <a:gdLst>
                  <a:gd name="T0" fmla="*/ 4 w 1944"/>
                  <a:gd name="T1" fmla="*/ 2 h 615"/>
                  <a:gd name="T2" fmla="*/ 4 w 1944"/>
                  <a:gd name="T3" fmla="*/ 2 h 615"/>
                  <a:gd name="T4" fmla="*/ 0 w 1944"/>
                  <a:gd name="T5" fmla="*/ 1 h 615"/>
                  <a:gd name="T6" fmla="*/ 1 w 1944"/>
                  <a:gd name="T7" fmla="*/ 0 h 615"/>
                  <a:gd name="T8" fmla="*/ 4 w 1944"/>
                  <a:gd name="T9" fmla="*/ 2 h 615"/>
                  <a:gd name="T10" fmla="*/ 0 60000 65536"/>
                  <a:gd name="T11" fmla="*/ 0 60000 65536"/>
                  <a:gd name="T12" fmla="*/ 0 60000 65536"/>
                  <a:gd name="T13" fmla="*/ 0 60000 65536"/>
                  <a:gd name="T14" fmla="*/ 0 60000 65536"/>
                  <a:gd name="T15" fmla="*/ 0 w 1944"/>
                  <a:gd name="T16" fmla="*/ 0 h 615"/>
                  <a:gd name="T17" fmla="*/ 1944 w 1944"/>
                  <a:gd name="T18" fmla="*/ 615 h 615"/>
                </a:gdLst>
                <a:ahLst/>
                <a:cxnLst>
                  <a:cxn ang="T10">
                    <a:pos x="T0" y="T1"/>
                  </a:cxn>
                  <a:cxn ang="T11">
                    <a:pos x="T2" y="T3"/>
                  </a:cxn>
                  <a:cxn ang="T12">
                    <a:pos x="T4" y="T5"/>
                  </a:cxn>
                  <a:cxn ang="T13">
                    <a:pos x="T6" y="T7"/>
                  </a:cxn>
                  <a:cxn ang="T14">
                    <a:pos x="T8" y="T9"/>
                  </a:cxn>
                </a:cxnLst>
                <a:rect l="T15" t="T16" r="T17" b="T18"/>
                <a:pathLst>
                  <a:path w="1944" h="615">
                    <a:moveTo>
                      <a:pt x="1944" y="613"/>
                    </a:moveTo>
                    <a:lnTo>
                      <a:pt x="1943" y="615"/>
                    </a:lnTo>
                    <a:lnTo>
                      <a:pt x="0" y="2"/>
                    </a:lnTo>
                    <a:lnTo>
                      <a:pt x="4" y="0"/>
                    </a:lnTo>
                    <a:lnTo>
                      <a:pt x="1944" y="613"/>
                    </a:lnTo>
                    <a:close/>
                  </a:path>
                </a:pathLst>
              </a:custGeom>
              <a:solidFill>
                <a:srgbClr val="B55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26" name="Freeform 2808"/>
              <p:cNvSpPr>
                <a:spLocks/>
              </p:cNvSpPr>
              <p:nvPr/>
            </p:nvSpPr>
            <p:spPr bwMode="auto">
              <a:xfrm>
                <a:off x="1973" y="1902"/>
                <a:ext cx="977" cy="312"/>
              </a:xfrm>
              <a:custGeom>
                <a:avLst/>
                <a:gdLst>
                  <a:gd name="T0" fmla="*/ 4 w 1954"/>
                  <a:gd name="T1" fmla="*/ 2 h 623"/>
                  <a:gd name="T2" fmla="*/ 4 w 1954"/>
                  <a:gd name="T3" fmla="*/ 2 h 623"/>
                  <a:gd name="T4" fmla="*/ 0 w 1954"/>
                  <a:gd name="T5" fmla="*/ 1 h 623"/>
                  <a:gd name="T6" fmla="*/ 1 w 1954"/>
                  <a:gd name="T7" fmla="*/ 0 h 623"/>
                  <a:gd name="T8" fmla="*/ 4 w 1954"/>
                  <a:gd name="T9" fmla="*/ 2 h 623"/>
                  <a:gd name="T10" fmla="*/ 0 60000 65536"/>
                  <a:gd name="T11" fmla="*/ 0 60000 65536"/>
                  <a:gd name="T12" fmla="*/ 0 60000 65536"/>
                  <a:gd name="T13" fmla="*/ 0 60000 65536"/>
                  <a:gd name="T14" fmla="*/ 0 60000 65536"/>
                  <a:gd name="T15" fmla="*/ 0 w 1954"/>
                  <a:gd name="T16" fmla="*/ 0 h 623"/>
                  <a:gd name="T17" fmla="*/ 1954 w 1954"/>
                  <a:gd name="T18" fmla="*/ 623 h 623"/>
                </a:gdLst>
                <a:ahLst/>
                <a:cxnLst>
                  <a:cxn ang="T10">
                    <a:pos x="T0" y="T1"/>
                  </a:cxn>
                  <a:cxn ang="T11">
                    <a:pos x="T2" y="T3"/>
                  </a:cxn>
                  <a:cxn ang="T12">
                    <a:pos x="T4" y="T5"/>
                  </a:cxn>
                  <a:cxn ang="T13">
                    <a:pos x="T6" y="T7"/>
                  </a:cxn>
                  <a:cxn ang="T14">
                    <a:pos x="T8" y="T9"/>
                  </a:cxn>
                </a:cxnLst>
                <a:rect l="T15" t="T16" r="T17" b="T18"/>
                <a:pathLst>
                  <a:path w="1954" h="623">
                    <a:moveTo>
                      <a:pt x="1954" y="613"/>
                    </a:moveTo>
                    <a:lnTo>
                      <a:pt x="1942" y="623"/>
                    </a:lnTo>
                    <a:lnTo>
                      <a:pt x="0" y="6"/>
                    </a:lnTo>
                    <a:lnTo>
                      <a:pt x="11" y="0"/>
                    </a:lnTo>
                    <a:lnTo>
                      <a:pt x="1954" y="613"/>
                    </a:lnTo>
                    <a:close/>
                  </a:path>
                </a:pathLst>
              </a:custGeom>
              <a:solidFill>
                <a:srgbClr val="B8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27" name="Freeform 2809"/>
              <p:cNvSpPr>
                <a:spLocks/>
              </p:cNvSpPr>
              <p:nvPr/>
            </p:nvSpPr>
            <p:spPr bwMode="auto">
              <a:xfrm>
                <a:off x="1978" y="1902"/>
                <a:ext cx="972" cy="308"/>
              </a:xfrm>
              <a:custGeom>
                <a:avLst/>
                <a:gdLst>
                  <a:gd name="T0" fmla="*/ 4 w 1944"/>
                  <a:gd name="T1" fmla="*/ 2 h 614"/>
                  <a:gd name="T2" fmla="*/ 4 w 1944"/>
                  <a:gd name="T3" fmla="*/ 2 h 614"/>
                  <a:gd name="T4" fmla="*/ 0 w 1944"/>
                  <a:gd name="T5" fmla="*/ 1 h 614"/>
                  <a:gd name="T6" fmla="*/ 1 w 1944"/>
                  <a:gd name="T7" fmla="*/ 0 h 614"/>
                  <a:gd name="T8" fmla="*/ 4 w 1944"/>
                  <a:gd name="T9" fmla="*/ 2 h 614"/>
                  <a:gd name="T10" fmla="*/ 0 60000 65536"/>
                  <a:gd name="T11" fmla="*/ 0 60000 65536"/>
                  <a:gd name="T12" fmla="*/ 0 60000 65536"/>
                  <a:gd name="T13" fmla="*/ 0 60000 65536"/>
                  <a:gd name="T14" fmla="*/ 0 60000 65536"/>
                  <a:gd name="T15" fmla="*/ 0 w 1944"/>
                  <a:gd name="T16" fmla="*/ 0 h 614"/>
                  <a:gd name="T17" fmla="*/ 1944 w 1944"/>
                  <a:gd name="T18" fmla="*/ 614 h 614"/>
                </a:gdLst>
                <a:ahLst/>
                <a:cxnLst>
                  <a:cxn ang="T10">
                    <a:pos x="T0" y="T1"/>
                  </a:cxn>
                  <a:cxn ang="T11">
                    <a:pos x="T2" y="T3"/>
                  </a:cxn>
                  <a:cxn ang="T12">
                    <a:pos x="T4" y="T5"/>
                  </a:cxn>
                  <a:cxn ang="T13">
                    <a:pos x="T6" y="T7"/>
                  </a:cxn>
                  <a:cxn ang="T14">
                    <a:pos x="T8" y="T9"/>
                  </a:cxn>
                </a:cxnLst>
                <a:rect l="T15" t="T16" r="T17" b="T18"/>
                <a:pathLst>
                  <a:path w="1944" h="614">
                    <a:moveTo>
                      <a:pt x="1944" y="613"/>
                    </a:moveTo>
                    <a:lnTo>
                      <a:pt x="1940" y="614"/>
                    </a:lnTo>
                    <a:lnTo>
                      <a:pt x="0" y="1"/>
                    </a:lnTo>
                    <a:lnTo>
                      <a:pt x="1" y="0"/>
                    </a:lnTo>
                    <a:lnTo>
                      <a:pt x="1944" y="613"/>
                    </a:lnTo>
                    <a:close/>
                  </a:path>
                </a:pathLst>
              </a:custGeom>
              <a:solidFill>
                <a:srgbClr val="B8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28" name="Freeform 2810"/>
              <p:cNvSpPr>
                <a:spLocks/>
              </p:cNvSpPr>
              <p:nvPr/>
            </p:nvSpPr>
            <p:spPr bwMode="auto">
              <a:xfrm>
                <a:off x="1977" y="1903"/>
                <a:ext cx="972" cy="308"/>
              </a:xfrm>
              <a:custGeom>
                <a:avLst/>
                <a:gdLst>
                  <a:gd name="T0" fmla="*/ 4 w 1944"/>
                  <a:gd name="T1" fmla="*/ 2 h 615"/>
                  <a:gd name="T2" fmla="*/ 4 w 1944"/>
                  <a:gd name="T3" fmla="*/ 2 h 615"/>
                  <a:gd name="T4" fmla="*/ 0 w 1944"/>
                  <a:gd name="T5" fmla="*/ 1 h 615"/>
                  <a:gd name="T6" fmla="*/ 1 w 1944"/>
                  <a:gd name="T7" fmla="*/ 0 h 615"/>
                  <a:gd name="T8" fmla="*/ 4 w 1944"/>
                  <a:gd name="T9" fmla="*/ 2 h 615"/>
                  <a:gd name="T10" fmla="*/ 0 60000 65536"/>
                  <a:gd name="T11" fmla="*/ 0 60000 65536"/>
                  <a:gd name="T12" fmla="*/ 0 60000 65536"/>
                  <a:gd name="T13" fmla="*/ 0 60000 65536"/>
                  <a:gd name="T14" fmla="*/ 0 60000 65536"/>
                  <a:gd name="T15" fmla="*/ 0 w 1944"/>
                  <a:gd name="T16" fmla="*/ 0 h 615"/>
                  <a:gd name="T17" fmla="*/ 1944 w 1944"/>
                  <a:gd name="T18" fmla="*/ 615 h 615"/>
                </a:gdLst>
                <a:ahLst/>
                <a:cxnLst>
                  <a:cxn ang="T10">
                    <a:pos x="T0" y="T1"/>
                  </a:cxn>
                  <a:cxn ang="T11">
                    <a:pos x="T2" y="T3"/>
                  </a:cxn>
                  <a:cxn ang="T12">
                    <a:pos x="T4" y="T5"/>
                  </a:cxn>
                  <a:cxn ang="T13">
                    <a:pos x="T6" y="T7"/>
                  </a:cxn>
                  <a:cxn ang="T14">
                    <a:pos x="T8" y="T9"/>
                  </a:cxn>
                </a:cxnLst>
                <a:rect l="T15" t="T16" r="T17" b="T18"/>
                <a:pathLst>
                  <a:path w="1944" h="615">
                    <a:moveTo>
                      <a:pt x="1944" y="613"/>
                    </a:moveTo>
                    <a:lnTo>
                      <a:pt x="1943" y="615"/>
                    </a:lnTo>
                    <a:lnTo>
                      <a:pt x="0" y="2"/>
                    </a:lnTo>
                    <a:lnTo>
                      <a:pt x="4" y="0"/>
                    </a:lnTo>
                    <a:lnTo>
                      <a:pt x="1944" y="613"/>
                    </a:lnTo>
                    <a:close/>
                  </a:path>
                </a:pathLst>
              </a:custGeom>
              <a:solidFill>
                <a:srgbClr val="B9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29" name="Freeform 2811"/>
              <p:cNvSpPr>
                <a:spLocks/>
              </p:cNvSpPr>
              <p:nvPr/>
            </p:nvSpPr>
            <p:spPr bwMode="auto">
              <a:xfrm>
                <a:off x="1976" y="1904"/>
                <a:ext cx="972" cy="308"/>
              </a:xfrm>
              <a:custGeom>
                <a:avLst/>
                <a:gdLst>
                  <a:gd name="T0" fmla="*/ 4 w 1944"/>
                  <a:gd name="T1" fmla="*/ 1 h 616"/>
                  <a:gd name="T2" fmla="*/ 4 w 1944"/>
                  <a:gd name="T3" fmla="*/ 1 h 616"/>
                  <a:gd name="T4" fmla="*/ 0 w 1944"/>
                  <a:gd name="T5" fmla="*/ 1 h 616"/>
                  <a:gd name="T6" fmla="*/ 1 w 1944"/>
                  <a:gd name="T7" fmla="*/ 0 h 616"/>
                  <a:gd name="T8" fmla="*/ 4 w 1944"/>
                  <a:gd name="T9" fmla="*/ 1 h 616"/>
                  <a:gd name="T10" fmla="*/ 0 60000 65536"/>
                  <a:gd name="T11" fmla="*/ 0 60000 65536"/>
                  <a:gd name="T12" fmla="*/ 0 60000 65536"/>
                  <a:gd name="T13" fmla="*/ 0 60000 65536"/>
                  <a:gd name="T14" fmla="*/ 0 60000 65536"/>
                  <a:gd name="T15" fmla="*/ 0 w 1944"/>
                  <a:gd name="T16" fmla="*/ 0 h 616"/>
                  <a:gd name="T17" fmla="*/ 1944 w 1944"/>
                  <a:gd name="T18" fmla="*/ 616 h 616"/>
                </a:gdLst>
                <a:ahLst/>
                <a:cxnLst>
                  <a:cxn ang="T10">
                    <a:pos x="T0" y="T1"/>
                  </a:cxn>
                  <a:cxn ang="T11">
                    <a:pos x="T2" y="T3"/>
                  </a:cxn>
                  <a:cxn ang="T12">
                    <a:pos x="T4" y="T5"/>
                  </a:cxn>
                  <a:cxn ang="T13">
                    <a:pos x="T6" y="T7"/>
                  </a:cxn>
                  <a:cxn ang="T14">
                    <a:pos x="T8" y="T9"/>
                  </a:cxn>
                </a:cxnLst>
                <a:rect l="T15" t="T16" r="T17" b="T18"/>
                <a:pathLst>
                  <a:path w="1944" h="616">
                    <a:moveTo>
                      <a:pt x="1944" y="613"/>
                    </a:moveTo>
                    <a:lnTo>
                      <a:pt x="1940" y="616"/>
                    </a:lnTo>
                    <a:lnTo>
                      <a:pt x="0" y="2"/>
                    </a:lnTo>
                    <a:lnTo>
                      <a:pt x="1" y="0"/>
                    </a:lnTo>
                    <a:lnTo>
                      <a:pt x="1944" y="613"/>
                    </a:lnTo>
                    <a:close/>
                  </a:path>
                </a:pathLst>
              </a:custGeom>
              <a:solidFill>
                <a:srgbClr val="BB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30" name="Freeform 2812"/>
              <p:cNvSpPr>
                <a:spLocks/>
              </p:cNvSpPr>
              <p:nvPr/>
            </p:nvSpPr>
            <p:spPr bwMode="auto">
              <a:xfrm>
                <a:off x="1975" y="1905"/>
                <a:ext cx="971" cy="308"/>
              </a:xfrm>
              <a:custGeom>
                <a:avLst/>
                <a:gdLst>
                  <a:gd name="T0" fmla="*/ 4 w 1942"/>
                  <a:gd name="T1" fmla="*/ 1 h 616"/>
                  <a:gd name="T2" fmla="*/ 4 w 1942"/>
                  <a:gd name="T3" fmla="*/ 1 h 616"/>
                  <a:gd name="T4" fmla="*/ 0 w 1942"/>
                  <a:gd name="T5" fmla="*/ 0 h 616"/>
                  <a:gd name="T6" fmla="*/ 1 w 1942"/>
                  <a:gd name="T7" fmla="*/ 0 h 616"/>
                  <a:gd name="T8" fmla="*/ 4 w 1942"/>
                  <a:gd name="T9" fmla="*/ 1 h 616"/>
                  <a:gd name="T10" fmla="*/ 0 60000 65536"/>
                  <a:gd name="T11" fmla="*/ 0 60000 65536"/>
                  <a:gd name="T12" fmla="*/ 0 60000 65536"/>
                  <a:gd name="T13" fmla="*/ 0 60000 65536"/>
                  <a:gd name="T14" fmla="*/ 0 60000 65536"/>
                  <a:gd name="T15" fmla="*/ 0 w 1942"/>
                  <a:gd name="T16" fmla="*/ 0 h 616"/>
                  <a:gd name="T17" fmla="*/ 1942 w 1942"/>
                  <a:gd name="T18" fmla="*/ 616 h 616"/>
                </a:gdLst>
                <a:ahLst/>
                <a:cxnLst>
                  <a:cxn ang="T10">
                    <a:pos x="T0" y="T1"/>
                  </a:cxn>
                  <a:cxn ang="T11">
                    <a:pos x="T2" y="T3"/>
                  </a:cxn>
                  <a:cxn ang="T12">
                    <a:pos x="T4" y="T5"/>
                  </a:cxn>
                  <a:cxn ang="T13">
                    <a:pos x="T6" y="T7"/>
                  </a:cxn>
                  <a:cxn ang="T14">
                    <a:pos x="T8" y="T9"/>
                  </a:cxn>
                </a:cxnLst>
                <a:rect l="T15" t="T16" r="T17" b="T18"/>
                <a:pathLst>
                  <a:path w="1942" h="616">
                    <a:moveTo>
                      <a:pt x="1942" y="614"/>
                    </a:moveTo>
                    <a:lnTo>
                      <a:pt x="1941" y="616"/>
                    </a:lnTo>
                    <a:lnTo>
                      <a:pt x="0" y="0"/>
                    </a:lnTo>
                    <a:lnTo>
                      <a:pt x="2" y="0"/>
                    </a:lnTo>
                    <a:lnTo>
                      <a:pt x="1942" y="614"/>
                    </a:lnTo>
                    <a:close/>
                  </a:path>
                </a:pathLst>
              </a:custGeom>
              <a:solidFill>
                <a:srgbClr val="BD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31" name="Freeform 2813"/>
              <p:cNvSpPr>
                <a:spLocks/>
              </p:cNvSpPr>
              <p:nvPr/>
            </p:nvSpPr>
            <p:spPr bwMode="auto">
              <a:xfrm>
                <a:off x="1973" y="1905"/>
                <a:ext cx="972" cy="309"/>
              </a:xfrm>
              <a:custGeom>
                <a:avLst/>
                <a:gdLst>
                  <a:gd name="T0" fmla="*/ 4 w 1944"/>
                  <a:gd name="T1" fmla="*/ 1 h 618"/>
                  <a:gd name="T2" fmla="*/ 4 w 1944"/>
                  <a:gd name="T3" fmla="*/ 1 h 618"/>
                  <a:gd name="T4" fmla="*/ 0 w 1944"/>
                  <a:gd name="T5" fmla="*/ 1 h 618"/>
                  <a:gd name="T6" fmla="*/ 1 w 1944"/>
                  <a:gd name="T7" fmla="*/ 0 h 618"/>
                  <a:gd name="T8" fmla="*/ 4 w 1944"/>
                  <a:gd name="T9" fmla="*/ 1 h 618"/>
                  <a:gd name="T10" fmla="*/ 0 60000 65536"/>
                  <a:gd name="T11" fmla="*/ 0 60000 65536"/>
                  <a:gd name="T12" fmla="*/ 0 60000 65536"/>
                  <a:gd name="T13" fmla="*/ 0 60000 65536"/>
                  <a:gd name="T14" fmla="*/ 0 60000 65536"/>
                  <a:gd name="T15" fmla="*/ 0 w 1944"/>
                  <a:gd name="T16" fmla="*/ 0 h 618"/>
                  <a:gd name="T17" fmla="*/ 1944 w 1944"/>
                  <a:gd name="T18" fmla="*/ 618 h 618"/>
                </a:gdLst>
                <a:ahLst/>
                <a:cxnLst>
                  <a:cxn ang="T10">
                    <a:pos x="T0" y="T1"/>
                  </a:cxn>
                  <a:cxn ang="T11">
                    <a:pos x="T2" y="T3"/>
                  </a:cxn>
                  <a:cxn ang="T12">
                    <a:pos x="T4" y="T5"/>
                  </a:cxn>
                  <a:cxn ang="T13">
                    <a:pos x="T6" y="T7"/>
                  </a:cxn>
                  <a:cxn ang="T14">
                    <a:pos x="T8" y="T9"/>
                  </a:cxn>
                </a:cxnLst>
                <a:rect l="T15" t="T16" r="T17" b="T18"/>
                <a:pathLst>
                  <a:path w="1944" h="618">
                    <a:moveTo>
                      <a:pt x="1944" y="616"/>
                    </a:moveTo>
                    <a:lnTo>
                      <a:pt x="1942" y="618"/>
                    </a:lnTo>
                    <a:lnTo>
                      <a:pt x="0" y="1"/>
                    </a:lnTo>
                    <a:lnTo>
                      <a:pt x="3" y="0"/>
                    </a:lnTo>
                    <a:lnTo>
                      <a:pt x="1944" y="616"/>
                    </a:lnTo>
                    <a:close/>
                  </a:path>
                </a:pathLst>
              </a:custGeom>
              <a:solidFill>
                <a:srgbClr val="BF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32" name="Freeform 2814"/>
              <p:cNvSpPr>
                <a:spLocks/>
              </p:cNvSpPr>
              <p:nvPr/>
            </p:nvSpPr>
            <p:spPr bwMode="auto">
              <a:xfrm>
                <a:off x="1968" y="1906"/>
                <a:ext cx="977" cy="313"/>
              </a:xfrm>
              <a:custGeom>
                <a:avLst/>
                <a:gdLst>
                  <a:gd name="T0" fmla="*/ 4 w 1952"/>
                  <a:gd name="T1" fmla="*/ 1 h 627"/>
                  <a:gd name="T2" fmla="*/ 4 w 1952"/>
                  <a:gd name="T3" fmla="*/ 1 h 627"/>
                  <a:gd name="T4" fmla="*/ 0 w 1952"/>
                  <a:gd name="T5" fmla="*/ 0 h 627"/>
                  <a:gd name="T6" fmla="*/ 1 w 1952"/>
                  <a:gd name="T7" fmla="*/ 0 h 627"/>
                  <a:gd name="T8" fmla="*/ 4 w 1952"/>
                  <a:gd name="T9" fmla="*/ 1 h 627"/>
                  <a:gd name="T10" fmla="*/ 0 60000 65536"/>
                  <a:gd name="T11" fmla="*/ 0 60000 65536"/>
                  <a:gd name="T12" fmla="*/ 0 60000 65536"/>
                  <a:gd name="T13" fmla="*/ 0 60000 65536"/>
                  <a:gd name="T14" fmla="*/ 0 60000 65536"/>
                  <a:gd name="T15" fmla="*/ 0 w 1952"/>
                  <a:gd name="T16" fmla="*/ 0 h 627"/>
                  <a:gd name="T17" fmla="*/ 1952 w 1952"/>
                  <a:gd name="T18" fmla="*/ 627 h 627"/>
                </a:gdLst>
                <a:ahLst/>
                <a:cxnLst>
                  <a:cxn ang="T10">
                    <a:pos x="T0" y="T1"/>
                  </a:cxn>
                  <a:cxn ang="T11">
                    <a:pos x="T2" y="T3"/>
                  </a:cxn>
                  <a:cxn ang="T12">
                    <a:pos x="T4" y="T5"/>
                  </a:cxn>
                  <a:cxn ang="T13">
                    <a:pos x="T6" y="T7"/>
                  </a:cxn>
                  <a:cxn ang="T14">
                    <a:pos x="T8" y="T9"/>
                  </a:cxn>
                </a:cxnLst>
                <a:rect l="T15" t="T16" r="T17" b="T18"/>
                <a:pathLst>
                  <a:path w="1952" h="627">
                    <a:moveTo>
                      <a:pt x="1952" y="617"/>
                    </a:moveTo>
                    <a:lnTo>
                      <a:pt x="1941" y="627"/>
                    </a:lnTo>
                    <a:lnTo>
                      <a:pt x="0" y="9"/>
                    </a:lnTo>
                    <a:lnTo>
                      <a:pt x="10" y="0"/>
                    </a:lnTo>
                    <a:lnTo>
                      <a:pt x="1952" y="617"/>
                    </a:lnTo>
                    <a:close/>
                  </a:path>
                </a:pathLst>
              </a:custGeom>
              <a:solidFill>
                <a:srgbClr val="C1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33" name="Freeform 2815"/>
              <p:cNvSpPr>
                <a:spLocks/>
              </p:cNvSpPr>
              <p:nvPr/>
            </p:nvSpPr>
            <p:spPr bwMode="auto">
              <a:xfrm>
                <a:off x="1973" y="1906"/>
                <a:ext cx="972" cy="309"/>
              </a:xfrm>
              <a:custGeom>
                <a:avLst/>
                <a:gdLst>
                  <a:gd name="T0" fmla="*/ 4 w 1944"/>
                  <a:gd name="T1" fmla="*/ 1 h 618"/>
                  <a:gd name="T2" fmla="*/ 4 w 1944"/>
                  <a:gd name="T3" fmla="*/ 1 h 618"/>
                  <a:gd name="T4" fmla="*/ 0 w 1944"/>
                  <a:gd name="T5" fmla="*/ 1 h 618"/>
                  <a:gd name="T6" fmla="*/ 1 w 1944"/>
                  <a:gd name="T7" fmla="*/ 0 h 618"/>
                  <a:gd name="T8" fmla="*/ 4 w 1944"/>
                  <a:gd name="T9" fmla="*/ 1 h 618"/>
                  <a:gd name="T10" fmla="*/ 0 60000 65536"/>
                  <a:gd name="T11" fmla="*/ 0 60000 65536"/>
                  <a:gd name="T12" fmla="*/ 0 60000 65536"/>
                  <a:gd name="T13" fmla="*/ 0 60000 65536"/>
                  <a:gd name="T14" fmla="*/ 0 60000 65536"/>
                  <a:gd name="T15" fmla="*/ 0 w 1944"/>
                  <a:gd name="T16" fmla="*/ 0 h 618"/>
                  <a:gd name="T17" fmla="*/ 1944 w 1944"/>
                  <a:gd name="T18" fmla="*/ 618 h 618"/>
                </a:gdLst>
                <a:ahLst/>
                <a:cxnLst>
                  <a:cxn ang="T10">
                    <a:pos x="T0" y="T1"/>
                  </a:cxn>
                  <a:cxn ang="T11">
                    <a:pos x="T2" y="T3"/>
                  </a:cxn>
                  <a:cxn ang="T12">
                    <a:pos x="T4" y="T5"/>
                  </a:cxn>
                  <a:cxn ang="T13">
                    <a:pos x="T6" y="T7"/>
                  </a:cxn>
                  <a:cxn ang="T14">
                    <a:pos x="T8" y="T9"/>
                  </a:cxn>
                </a:cxnLst>
                <a:rect l="T15" t="T16" r="T17" b="T18"/>
                <a:pathLst>
                  <a:path w="1944" h="618">
                    <a:moveTo>
                      <a:pt x="1944" y="617"/>
                    </a:moveTo>
                    <a:lnTo>
                      <a:pt x="1941" y="618"/>
                    </a:lnTo>
                    <a:lnTo>
                      <a:pt x="0" y="2"/>
                    </a:lnTo>
                    <a:lnTo>
                      <a:pt x="2" y="0"/>
                    </a:lnTo>
                    <a:lnTo>
                      <a:pt x="1944" y="617"/>
                    </a:lnTo>
                    <a:close/>
                  </a:path>
                </a:pathLst>
              </a:custGeom>
              <a:solidFill>
                <a:srgbClr val="C1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34" name="Freeform 2816"/>
              <p:cNvSpPr>
                <a:spLocks/>
              </p:cNvSpPr>
              <p:nvPr/>
            </p:nvSpPr>
            <p:spPr bwMode="auto">
              <a:xfrm>
                <a:off x="1972" y="1906"/>
                <a:ext cx="971" cy="310"/>
              </a:xfrm>
              <a:custGeom>
                <a:avLst/>
                <a:gdLst>
                  <a:gd name="T0" fmla="*/ 3 w 1943"/>
                  <a:gd name="T1" fmla="*/ 2 h 618"/>
                  <a:gd name="T2" fmla="*/ 3 w 1943"/>
                  <a:gd name="T3" fmla="*/ 2 h 618"/>
                  <a:gd name="T4" fmla="*/ 0 w 1943"/>
                  <a:gd name="T5" fmla="*/ 1 h 618"/>
                  <a:gd name="T6" fmla="*/ 0 w 1943"/>
                  <a:gd name="T7" fmla="*/ 0 h 618"/>
                  <a:gd name="T8" fmla="*/ 3 w 1943"/>
                  <a:gd name="T9" fmla="*/ 2 h 618"/>
                  <a:gd name="T10" fmla="*/ 0 60000 65536"/>
                  <a:gd name="T11" fmla="*/ 0 60000 65536"/>
                  <a:gd name="T12" fmla="*/ 0 60000 65536"/>
                  <a:gd name="T13" fmla="*/ 0 60000 65536"/>
                  <a:gd name="T14" fmla="*/ 0 60000 65536"/>
                  <a:gd name="T15" fmla="*/ 0 w 1943"/>
                  <a:gd name="T16" fmla="*/ 0 h 618"/>
                  <a:gd name="T17" fmla="*/ 1943 w 1943"/>
                  <a:gd name="T18" fmla="*/ 618 h 618"/>
                </a:gdLst>
                <a:ahLst/>
                <a:cxnLst>
                  <a:cxn ang="T10">
                    <a:pos x="T0" y="T1"/>
                  </a:cxn>
                  <a:cxn ang="T11">
                    <a:pos x="T2" y="T3"/>
                  </a:cxn>
                  <a:cxn ang="T12">
                    <a:pos x="T4" y="T5"/>
                  </a:cxn>
                  <a:cxn ang="T13">
                    <a:pos x="T6" y="T7"/>
                  </a:cxn>
                  <a:cxn ang="T14">
                    <a:pos x="T8" y="T9"/>
                  </a:cxn>
                </a:cxnLst>
                <a:rect l="T15" t="T16" r="T17" b="T18"/>
                <a:pathLst>
                  <a:path w="1943" h="618">
                    <a:moveTo>
                      <a:pt x="1943" y="616"/>
                    </a:moveTo>
                    <a:lnTo>
                      <a:pt x="1941" y="618"/>
                    </a:lnTo>
                    <a:lnTo>
                      <a:pt x="0" y="2"/>
                    </a:lnTo>
                    <a:lnTo>
                      <a:pt x="2" y="0"/>
                    </a:lnTo>
                    <a:lnTo>
                      <a:pt x="1943" y="616"/>
                    </a:lnTo>
                    <a:close/>
                  </a:path>
                </a:pathLst>
              </a:custGeom>
              <a:solidFill>
                <a:srgbClr val="C2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35" name="Freeform 2817"/>
              <p:cNvSpPr>
                <a:spLocks/>
              </p:cNvSpPr>
              <p:nvPr/>
            </p:nvSpPr>
            <p:spPr bwMode="auto">
              <a:xfrm>
                <a:off x="1971" y="1907"/>
                <a:ext cx="971" cy="310"/>
              </a:xfrm>
              <a:custGeom>
                <a:avLst/>
                <a:gdLst>
                  <a:gd name="T0" fmla="*/ 4 w 1942"/>
                  <a:gd name="T1" fmla="*/ 2 h 619"/>
                  <a:gd name="T2" fmla="*/ 4 w 1942"/>
                  <a:gd name="T3" fmla="*/ 2 h 619"/>
                  <a:gd name="T4" fmla="*/ 0 w 1942"/>
                  <a:gd name="T5" fmla="*/ 1 h 619"/>
                  <a:gd name="T6" fmla="*/ 1 w 1942"/>
                  <a:gd name="T7" fmla="*/ 0 h 619"/>
                  <a:gd name="T8" fmla="*/ 4 w 1942"/>
                  <a:gd name="T9" fmla="*/ 2 h 619"/>
                  <a:gd name="T10" fmla="*/ 0 60000 65536"/>
                  <a:gd name="T11" fmla="*/ 0 60000 65536"/>
                  <a:gd name="T12" fmla="*/ 0 60000 65536"/>
                  <a:gd name="T13" fmla="*/ 0 60000 65536"/>
                  <a:gd name="T14" fmla="*/ 0 60000 65536"/>
                  <a:gd name="T15" fmla="*/ 0 w 1942"/>
                  <a:gd name="T16" fmla="*/ 0 h 619"/>
                  <a:gd name="T17" fmla="*/ 1942 w 1942"/>
                  <a:gd name="T18" fmla="*/ 619 h 619"/>
                </a:gdLst>
                <a:ahLst/>
                <a:cxnLst>
                  <a:cxn ang="T10">
                    <a:pos x="T0" y="T1"/>
                  </a:cxn>
                  <a:cxn ang="T11">
                    <a:pos x="T2" y="T3"/>
                  </a:cxn>
                  <a:cxn ang="T12">
                    <a:pos x="T4" y="T5"/>
                  </a:cxn>
                  <a:cxn ang="T13">
                    <a:pos x="T6" y="T7"/>
                  </a:cxn>
                  <a:cxn ang="T14">
                    <a:pos x="T8" y="T9"/>
                  </a:cxn>
                </a:cxnLst>
                <a:rect l="T15" t="T16" r="T17" b="T18"/>
                <a:pathLst>
                  <a:path w="1942" h="619">
                    <a:moveTo>
                      <a:pt x="1942" y="616"/>
                    </a:moveTo>
                    <a:lnTo>
                      <a:pt x="1941" y="619"/>
                    </a:lnTo>
                    <a:lnTo>
                      <a:pt x="0" y="1"/>
                    </a:lnTo>
                    <a:lnTo>
                      <a:pt x="1" y="0"/>
                    </a:lnTo>
                    <a:lnTo>
                      <a:pt x="1942" y="616"/>
                    </a:lnTo>
                    <a:close/>
                  </a:path>
                </a:pathLst>
              </a:custGeom>
              <a:solidFill>
                <a:srgbClr val="C4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36" name="Freeform 2818"/>
              <p:cNvSpPr>
                <a:spLocks/>
              </p:cNvSpPr>
              <p:nvPr/>
            </p:nvSpPr>
            <p:spPr bwMode="auto">
              <a:xfrm>
                <a:off x="1969" y="1908"/>
                <a:ext cx="972" cy="310"/>
              </a:xfrm>
              <a:custGeom>
                <a:avLst/>
                <a:gdLst>
                  <a:gd name="T0" fmla="*/ 3 w 1945"/>
                  <a:gd name="T1" fmla="*/ 1 h 620"/>
                  <a:gd name="T2" fmla="*/ 3 w 1945"/>
                  <a:gd name="T3" fmla="*/ 1 h 620"/>
                  <a:gd name="T4" fmla="*/ 0 w 1945"/>
                  <a:gd name="T5" fmla="*/ 1 h 620"/>
                  <a:gd name="T6" fmla="*/ 0 w 1945"/>
                  <a:gd name="T7" fmla="*/ 0 h 620"/>
                  <a:gd name="T8" fmla="*/ 3 w 1945"/>
                  <a:gd name="T9" fmla="*/ 1 h 620"/>
                  <a:gd name="T10" fmla="*/ 0 60000 65536"/>
                  <a:gd name="T11" fmla="*/ 0 60000 65536"/>
                  <a:gd name="T12" fmla="*/ 0 60000 65536"/>
                  <a:gd name="T13" fmla="*/ 0 60000 65536"/>
                  <a:gd name="T14" fmla="*/ 0 60000 65536"/>
                  <a:gd name="T15" fmla="*/ 0 w 1945"/>
                  <a:gd name="T16" fmla="*/ 0 h 620"/>
                  <a:gd name="T17" fmla="*/ 1945 w 1945"/>
                  <a:gd name="T18" fmla="*/ 620 h 620"/>
                </a:gdLst>
                <a:ahLst/>
                <a:cxnLst>
                  <a:cxn ang="T10">
                    <a:pos x="T0" y="T1"/>
                  </a:cxn>
                  <a:cxn ang="T11">
                    <a:pos x="T2" y="T3"/>
                  </a:cxn>
                  <a:cxn ang="T12">
                    <a:pos x="T4" y="T5"/>
                  </a:cxn>
                  <a:cxn ang="T13">
                    <a:pos x="T6" y="T7"/>
                  </a:cxn>
                  <a:cxn ang="T14">
                    <a:pos x="T8" y="T9"/>
                  </a:cxn>
                </a:cxnLst>
                <a:rect l="T15" t="T16" r="T17" b="T18"/>
                <a:pathLst>
                  <a:path w="1945" h="620">
                    <a:moveTo>
                      <a:pt x="1945" y="618"/>
                    </a:moveTo>
                    <a:lnTo>
                      <a:pt x="1941" y="620"/>
                    </a:lnTo>
                    <a:lnTo>
                      <a:pt x="0" y="2"/>
                    </a:lnTo>
                    <a:lnTo>
                      <a:pt x="4" y="0"/>
                    </a:lnTo>
                    <a:lnTo>
                      <a:pt x="1945" y="618"/>
                    </a:lnTo>
                    <a:close/>
                  </a:path>
                </a:pathLst>
              </a:custGeom>
              <a:solidFill>
                <a:srgbClr val="C6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37" name="Freeform 2819"/>
              <p:cNvSpPr>
                <a:spLocks/>
              </p:cNvSpPr>
              <p:nvPr/>
            </p:nvSpPr>
            <p:spPr bwMode="auto">
              <a:xfrm>
                <a:off x="1968" y="1909"/>
                <a:ext cx="972" cy="310"/>
              </a:xfrm>
              <a:custGeom>
                <a:avLst/>
                <a:gdLst>
                  <a:gd name="T0" fmla="*/ 4 w 1942"/>
                  <a:gd name="T1" fmla="*/ 1 h 620"/>
                  <a:gd name="T2" fmla="*/ 4 w 1942"/>
                  <a:gd name="T3" fmla="*/ 1 h 620"/>
                  <a:gd name="T4" fmla="*/ 0 w 1942"/>
                  <a:gd name="T5" fmla="*/ 1 h 620"/>
                  <a:gd name="T6" fmla="*/ 1 w 1942"/>
                  <a:gd name="T7" fmla="*/ 0 h 620"/>
                  <a:gd name="T8" fmla="*/ 4 w 1942"/>
                  <a:gd name="T9" fmla="*/ 1 h 620"/>
                  <a:gd name="T10" fmla="*/ 0 60000 65536"/>
                  <a:gd name="T11" fmla="*/ 0 60000 65536"/>
                  <a:gd name="T12" fmla="*/ 0 60000 65536"/>
                  <a:gd name="T13" fmla="*/ 0 60000 65536"/>
                  <a:gd name="T14" fmla="*/ 0 60000 65536"/>
                  <a:gd name="T15" fmla="*/ 0 w 1942"/>
                  <a:gd name="T16" fmla="*/ 0 h 620"/>
                  <a:gd name="T17" fmla="*/ 1942 w 1942"/>
                  <a:gd name="T18" fmla="*/ 620 h 620"/>
                </a:gdLst>
                <a:ahLst/>
                <a:cxnLst>
                  <a:cxn ang="T10">
                    <a:pos x="T0" y="T1"/>
                  </a:cxn>
                  <a:cxn ang="T11">
                    <a:pos x="T2" y="T3"/>
                  </a:cxn>
                  <a:cxn ang="T12">
                    <a:pos x="T4" y="T5"/>
                  </a:cxn>
                  <a:cxn ang="T13">
                    <a:pos x="T6" y="T7"/>
                  </a:cxn>
                  <a:cxn ang="T14">
                    <a:pos x="T8" y="T9"/>
                  </a:cxn>
                </a:cxnLst>
                <a:rect l="T15" t="T16" r="T17" b="T18"/>
                <a:pathLst>
                  <a:path w="1942" h="620">
                    <a:moveTo>
                      <a:pt x="1942" y="618"/>
                    </a:moveTo>
                    <a:lnTo>
                      <a:pt x="1941" y="620"/>
                    </a:lnTo>
                    <a:lnTo>
                      <a:pt x="0" y="2"/>
                    </a:lnTo>
                    <a:lnTo>
                      <a:pt x="1" y="0"/>
                    </a:lnTo>
                    <a:lnTo>
                      <a:pt x="1942" y="618"/>
                    </a:lnTo>
                    <a:close/>
                  </a:path>
                </a:pathLst>
              </a:custGeom>
              <a:solidFill>
                <a:srgbClr val="C8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38" name="Freeform 2820"/>
              <p:cNvSpPr>
                <a:spLocks/>
              </p:cNvSpPr>
              <p:nvPr/>
            </p:nvSpPr>
            <p:spPr bwMode="auto">
              <a:xfrm>
                <a:off x="1963" y="1910"/>
                <a:ext cx="976" cy="315"/>
              </a:xfrm>
              <a:custGeom>
                <a:avLst/>
                <a:gdLst>
                  <a:gd name="T0" fmla="*/ 4 w 1951"/>
                  <a:gd name="T1" fmla="*/ 1 h 631"/>
                  <a:gd name="T2" fmla="*/ 4 w 1951"/>
                  <a:gd name="T3" fmla="*/ 1 h 631"/>
                  <a:gd name="T4" fmla="*/ 0 w 1951"/>
                  <a:gd name="T5" fmla="*/ 0 h 631"/>
                  <a:gd name="T6" fmla="*/ 1 w 1951"/>
                  <a:gd name="T7" fmla="*/ 0 h 631"/>
                  <a:gd name="T8" fmla="*/ 4 w 1951"/>
                  <a:gd name="T9" fmla="*/ 1 h 631"/>
                  <a:gd name="T10" fmla="*/ 0 60000 65536"/>
                  <a:gd name="T11" fmla="*/ 0 60000 65536"/>
                  <a:gd name="T12" fmla="*/ 0 60000 65536"/>
                  <a:gd name="T13" fmla="*/ 0 60000 65536"/>
                  <a:gd name="T14" fmla="*/ 0 60000 65536"/>
                  <a:gd name="T15" fmla="*/ 0 w 1951"/>
                  <a:gd name="T16" fmla="*/ 0 h 631"/>
                  <a:gd name="T17" fmla="*/ 1951 w 1951"/>
                  <a:gd name="T18" fmla="*/ 631 h 631"/>
                </a:gdLst>
                <a:ahLst/>
                <a:cxnLst>
                  <a:cxn ang="T10">
                    <a:pos x="T0" y="T1"/>
                  </a:cxn>
                  <a:cxn ang="T11">
                    <a:pos x="T2" y="T3"/>
                  </a:cxn>
                  <a:cxn ang="T12">
                    <a:pos x="T4" y="T5"/>
                  </a:cxn>
                  <a:cxn ang="T13">
                    <a:pos x="T6" y="T7"/>
                  </a:cxn>
                  <a:cxn ang="T14">
                    <a:pos x="T8" y="T9"/>
                  </a:cxn>
                </a:cxnLst>
                <a:rect l="T15" t="T16" r="T17" b="T18"/>
                <a:pathLst>
                  <a:path w="1951" h="631">
                    <a:moveTo>
                      <a:pt x="1951" y="618"/>
                    </a:moveTo>
                    <a:lnTo>
                      <a:pt x="1941" y="631"/>
                    </a:lnTo>
                    <a:lnTo>
                      <a:pt x="0" y="10"/>
                    </a:lnTo>
                    <a:lnTo>
                      <a:pt x="10" y="0"/>
                    </a:lnTo>
                    <a:lnTo>
                      <a:pt x="1951" y="618"/>
                    </a:lnTo>
                    <a:close/>
                  </a:path>
                </a:pathLst>
              </a:custGeom>
              <a:solidFill>
                <a:srgbClr val="CA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39" name="Freeform 2821"/>
              <p:cNvSpPr>
                <a:spLocks/>
              </p:cNvSpPr>
              <p:nvPr/>
            </p:nvSpPr>
            <p:spPr bwMode="auto">
              <a:xfrm>
                <a:off x="1968" y="1910"/>
                <a:ext cx="971" cy="310"/>
              </a:xfrm>
              <a:custGeom>
                <a:avLst/>
                <a:gdLst>
                  <a:gd name="T0" fmla="*/ 3 w 1943"/>
                  <a:gd name="T1" fmla="*/ 1 h 621"/>
                  <a:gd name="T2" fmla="*/ 3 w 1943"/>
                  <a:gd name="T3" fmla="*/ 1 h 621"/>
                  <a:gd name="T4" fmla="*/ 0 w 1943"/>
                  <a:gd name="T5" fmla="*/ 0 h 621"/>
                  <a:gd name="T6" fmla="*/ 0 w 1943"/>
                  <a:gd name="T7" fmla="*/ 0 h 621"/>
                  <a:gd name="T8" fmla="*/ 3 w 1943"/>
                  <a:gd name="T9" fmla="*/ 1 h 621"/>
                  <a:gd name="T10" fmla="*/ 0 60000 65536"/>
                  <a:gd name="T11" fmla="*/ 0 60000 65536"/>
                  <a:gd name="T12" fmla="*/ 0 60000 65536"/>
                  <a:gd name="T13" fmla="*/ 0 60000 65536"/>
                  <a:gd name="T14" fmla="*/ 0 60000 65536"/>
                  <a:gd name="T15" fmla="*/ 0 w 1943"/>
                  <a:gd name="T16" fmla="*/ 0 h 621"/>
                  <a:gd name="T17" fmla="*/ 1943 w 1943"/>
                  <a:gd name="T18" fmla="*/ 621 h 621"/>
                </a:gdLst>
                <a:ahLst/>
                <a:cxnLst>
                  <a:cxn ang="T10">
                    <a:pos x="T0" y="T1"/>
                  </a:cxn>
                  <a:cxn ang="T11">
                    <a:pos x="T2" y="T3"/>
                  </a:cxn>
                  <a:cxn ang="T12">
                    <a:pos x="T4" y="T5"/>
                  </a:cxn>
                  <a:cxn ang="T13">
                    <a:pos x="T6" y="T7"/>
                  </a:cxn>
                  <a:cxn ang="T14">
                    <a:pos x="T8" y="T9"/>
                  </a:cxn>
                </a:cxnLst>
                <a:rect l="T15" t="T16" r="T17" b="T18"/>
                <a:pathLst>
                  <a:path w="1943" h="621">
                    <a:moveTo>
                      <a:pt x="1943" y="618"/>
                    </a:moveTo>
                    <a:lnTo>
                      <a:pt x="1941" y="621"/>
                    </a:lnTo>
                    <a:lnTo>
                      <a:pt x="0" y="1"/>
                    </a:lnTo>
                    <a:lnTo>
                      <a:pt x="2" y="0"/>
                    </a:lnTo>
                    <a:lnTo>
                      <a:pt x="1943" y="618"/>
                    </a:lnTo>
                    <a:close/>
                  </a:path>
                </a:pathLst>
              </a:custGeom>
              <a:solidFill>
                <a:srgbClr val="CA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40" name="Freeform 2822"/>
              <p:cNvSpPr>
                <a:spLocks/>
              </p:cNvSpPr>
              <p:nvPr/>
            </p:nvSpPr>
            <p:spPr bwMode="auto">
              <a:xfrm>
                <a:off x="1967" y="1911"/>
                <a:ext cx="971" cy="310"/>
              </a:xfrm>
              <a:custGeom>
                <a:avLst/>
                <a:gdLst>
                  <a:gd name="T0" fmla="*/ 3 w 1943"/>
                  <a:gd name="T1" fmla="*/ 1 h 622"/>
                  <a:gd name="T2" fmla="*/ 3 w 1943"/>
                  <a:gd name="T3" fmla="*/ 1 h 622"/>
                  <a:gd name="T4" fmla="*/ 0 w 1943"/>
                  <a:gd name="T5" fmla="*/ 0 h 622"/>
                  <a:gd name="T6" fmla="*/ 0 w 1943"/>
                  <a:gd name="T7" fmla="*/ 0 h 622"/>
                  <a:gd name="T8" fmla="*/ 3 w 1943"/>
                  <a:gd name="T9" fmla="*/ 1 h 622"/>
                  <a:gd name="T10" fmla="*/ 0 60000 65536"/>
                  <a:gd name="T11" fmla="*/ 0 60000 65536"/>
                  <a:gd name="T12" fmla="*/ 0 60000 65536"/>
                  <a:gd name="T13" fmla="*/ 0 60000 65536"/>
                  <a:gd name="T14" fmla="*/ 0 60000 65536"/>
                  <a:gd name="T15" fmla="*/ 0 w 1943"/>
                  <a:gd name="T16" fmla="*/ 0 h 622"/>
                  <a:gd name="T17" fmla="*/ 1943 w 1943"/>
                  <a:gd name="T18" fmla="*/ 622 h 622"/>
                </a:gdLst>
                <a:ahLst/>
                <a:cxnLst>
                  <a:cxn ang="T10">
                    <a:pos x="T0" y="T1"/>
                  </a:cxn>
                  <a:cxn ang="T11">
                    <a:pos x="T2" y="T3"/>
                  </a:cxn>
                  <a:cxn ang="T12">
                    <a:pos x="T4" y="T5"/>
                  </a:cxn>
                  <a:cxn ang="T13">
                    <a:pos x="T6" y="T7"/>
                  </a:cxn>
                  <a:cxn ang="T14">
                    <a:pos x="T8" y="T9"/>
                  </a:cxn>
                </a:cxnLst>
                <a:rect l="T15" t="T16" r="T17" b="T18"/>
                <a:pathLst>
                  <a:path w="1943" h="622">
                    <a:moveTo>
                      <a:pt x="1943" y="620"/>
                    </a:moveTo>
                    <a:lnTo>
                      <a:pt x="1941" y="622"/>
                    </a:lnTo>
                    <a:lnTo>
                      <a:pt x="0" y="2"/>
                    </a:lnTo>
                    <a:lnTo>
                      <a:pt x="2" y="0"/>
                    </a:lnTo>
                    <a:lnTo>
                      <a:pt x="1943" y="620"/>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41" name="Freeform 2823"/>
              <p:cNvSpPr>
                <a:spLocks/>
              </p:cNvSpPr>
              <p:nvPr/>
            </p:nvSpPr>
            <p:spPr bwMode="auto">
              <a:xfrm>
                <a:off x="1966" y="1911"/>
                <a:ext cx="971" cy="311"/>
              </a:xfrm>
              <a:custGeom>
                <a:avLst/>
                <a:gdLst>
                  <a:gd name="T0" fmla="*/ 4 w 1942"/>
                  <a:gd name="T1" fmla="*/ 2 h 621"/>
                  <a:gd name="T2" fmla="*/ 4 w 1942"/>
                  <a:gd name="T3" fmla="*/ 2 h 621"/>
                  <a:gd name="T4" fmla="*/ 0 w 1942"/>
                  <a:gd name="T5" fmla="*/ 1 h 621"/>
                  <a:gd name="T6" fmla="*/ 1 w 1942"/>
                  <a:gd name="T7" fmla="*/ 0 h 621"/>
                  <a:gd name="T8" fmla="*/ 4 w 1942"/>
                  <a:gd name="T9" fmla="*/ 2 h 621"/>
                  <a:gd name="T10" fmla="*/ 0 60000 65536"/>
                  <a:gd name="T11" fmla="*/ 0 60000 65536"/>
                  <a:gd name="T12" fmla="*/ 0 60000 65536"/>
                  <a:gd name="T13" fmla="*/ 0 60000 65536"/>
                  <a:gd name="T14" fmla="*/ 0 60000 65536"/>
                  <a:gd name="T15" fmla="*/ 0 w 1942"/>
                  <a:gd name="T16" fmla="*/ 0 h 621"/>
                  <a:gd name="T17" fmla="*/ 1942 w 1942"/>
                  <a:gd name="T18" fmla="*/ 621 h 621"/>
                </a:gdLst>
                <a:ahLst/>
                <a:cxnLst>
                  <a:cxn ang="T10">
                    <a:pos x="T0" y="T1"/>
                  </a:cxn>
                  <a:cxn ang="T11">
                    <a:pos x="T2" y="T3"/>
                  </a:cxn>
                  <a:cxn ang="T12">
                    <a:pos x="T4" y="T5"/>
                  </a:cxn>
                  <a:cxn ang="T13">
                    <a:pos x="T6" y="T7"/>
                  </a:cxn>
                  <a:cxn ang="T14">
                    <a:pos x="T8" y="T9"/>
                  </a:cxn>
                </a:cxnLst>
                <a:rect l="T15" t="T16" r="T17" b="T18"/>
                <a:pathLst>
                  <a:path w="1942" h="621">
                    <a:moveTo>
                      <a:pt x="1942" y="620"/>
                    </a:moveTo>
                    <a:lnTo>
                      <a:pt x="1941" y="621"/>
                    </a:lnTo>
                    <a:lnTo>
                      <a:pt x="0" y="2"/>
                    </a:lnTo>
                    <a:lnTo>
                      <a:pt x="1" y="0"/>
                    </a:lnTo>
                    <a:lnTo>
                      <a:pt x="1942" y="620"/>
                    </a:ln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42" name="Freeform 2824"/>
              <p:cNvSpPr>
                <a:spLocks/>
              </p:cNvSpPr>
              <p:nvPr/>
            </p:nvSpPr>
            <p:spPr bwMode="auto">
              <a:xfrm>
                <a:off x="1965" y="1912"/>
                <a:ext cx="971" cy="311"/>
              </a:xfrm>
              <a:custGeom>
                <a:avLst/>
                <a:gdLst>
                  <a:gd name="T0" fmla="*/ 3 w 1943"/>
                  <a:gd name="T1" fmla="*/ 2 h 621"/>
                  <a:gd name="T2" fmla="*/ 3 w 1943"/>
                  <a:gd name="T3" fmla="*/ 2 h 621"/>
                  <a:gd name="T4" fmla="*/ 0 w 1943"/>
                  <a:gd name="T5" fmla="*/ 1 h 621"/>
                  <a:gd name="T6" fmla="*/ 0 w 1943"/>
                  <a:gd name="T7" fmla="*/ 0 h 621"/>
                  <a:gd name="T8" fmla="*/ 3 w 1943"/>
                  <a:gd name="T9" fmla="*/ 2 h 621"/>
                  <a:gd name="T10" fmla="*/ 0 60000 65536"/>
                  <a:gd name="T11" fmla="*/ 0 60000 65536"/>
                  <a:gd name="T12" fmla="*/ 0 60000 65536"/>
                  <a:gd name="T13" fmla="*/ 0 60000 65536"/>
                  <a:gd name="T14" fmla="*/ 0 60000 65536"/>
                  <a:gd name="T15" fmla="*/ 0 w 1943"/>
                  <a:gd name="T16" fmla="*/ 0 h 621"/>
                  <a:gd name="T17" fmla="*/ 1943 w 1943"/>
                  <a:gd name="T18" fmla="*/ 621 h 621"/>
                </a:gdLst>
                <a:ahLst/>
                <a:cxnLst>
                  <a:cxn ang="T10">
                    <a:pos x="T0" y="T1"/>
                  </a:cxn>
                  <a:cxn ang="T11">
                    <a:pos x="T2" y="T3"/>
                  </a:cxn>
                  <a:cxn ang="T12">
                    <a:pos x="T4" y="T5"/>
                  </a:cxn>
                  <a:cxn ang="T13">
                    <a:pos x="T6" y="T7"/>
                  </a:cxn>
                  <a:cxn ang="T14">
                    <a:pos x="T8" y="T9"/>
                  </a:cxn>
                </a:cxnLst>
                <a:rect l="T15" t="T16" r="T17" b="T18"/>
                <a:pathLst>
                  <a:path w="1943" h="621">
                    <a:moveTo>
                      <a:pt x="1943" y="619"/>
                    </a:moveTo>
                    <a:lnTo>
                      <a:pt x="1941" y="621"/>
                    </a:lnTo>
                    <a:lnTo>
                      <a:pt x="0" y="1"/>
                    </a:lnTo>
                    <a:lnTo>
                      <a:pt x="2" y="0"/>
                    </a:lnTo>
                    <a:lnTo>
                      <a:pt x="1943" y="619"/>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43" name="Freeform 2825"/>
              <p:cNvSpPr>
                <a:spLocks/>
              </p:cNvSpPr>
              <p:nvPr/>
            </p:nvSpPr>
            <p:spPr bwMode="auto">
              <a:xfrm>
                <a:off x="1964" y="1913"/>
                <a:ext cx="971" cy="312"/>
              </a:xfrm>
              <a:custGeom>
                <a:avLst/>
                <a:gdLst>
                  <a:gd name="T0" fmla="*/ 3 w 1943"/>
                  <a:gd name="T1" fmla="*/ 2 h 623"/>
                  <a:gd name="T2" fmla="*/ 3 w 1943"/>
                  <a:gd name="T3" fmla="*/ 2 h 623"/>
                  <a:gd name="T4" fmla="*/ 0 w 1943"/>
                  <a:gd name="T5" fmla="*/ 1 h 623"/>
                  <a:gd name="T6" fmla="*/ 0 w 1943"/>
                  <a:gd name="T7" fmla="*/ 0 h 623"/>
                  <a:gd name="T8" fmla="*/ 3 w 1943"/>
                  <a:gd name="T9" fmla="*/ 2 h 623"/>
                  <a:gd name="T10" fmla="*/ 0 60000 65536"/>
                  <a:gd name="T11" fmla="*/ 0 60000 65536"/>
                  <a:gd name="T12" fmla="*/ 0 60000 65536"/>
                  <a:gd name="T13" fmla="*/ 0 60000 65536"/>
                  <a:gd name="T14" fmla="*/ 0 60000 65536"/>
                  <a:gd name="T15" fmla="*/ 0 w 1943"/>
                  <a:gd name="T16" fmla="*/ 0 h 623"/>
                  <a:gd name="T17" fmla="*/ 1943 w 1943"/>
                  <a:gd name="T18" fmla="*/ 623 h 623"/>
                </a:gdLst>
                <a:ahLst/>
                <a:cxnLst>
                  <a:cxn ang="T10">
                    <a:pos x="T0" y="T1"/>
                  </a:cxn>
                  <a:cxn ang="T11">
                    <a:pos x="T2" y="T3"/>
                  </a:cxn>
                  <a:cxn ang="T12">
                    <a:pos x="T4" y="T5"/>
                  </a:cxn>
                  <a:cxn ang="T13">
                    <a:pos x="T6" y="T7"/>
                  </a:cxn>
                  <a:cxn ang="T14">
                    <a:pos x="T8" y="T9"/>
                  </a:cxn>
                </a:cxnLst>
                <a:rect l="T15" t="T16" r="T17" b="T18"/>
                <a:pathLst>
                  <a:path w="1943" h="623">
                    <a:moveTo>
                      <a:pt x="1943" y="620"/>
                    </a:moveTo>
                    <a:lnTo>
                      <a:pt x="1941" y="623"/>
                    </a:lnTo>
                    <a:lnTo>
                      <a:pt x="0" y="2"/>
                    </a:lnTo>
                    <a:lnTo>
                      <a:pt x="2" y="0"/>
                    </a:lnTo>
                    <a:lnTo>
                      <a:pt x="1943" y="620"/>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44" name="Freeform 2826"/>
              <p:cNvSpPr>
                <a:spLocks/>
              </p:cNvSpPr>
              <p:nvPr/>
            </p:nvSpPr>
            <p:spPr bwMode="auto">
              <a:xfrm>
                <a:off x="1963" y="1914"/>
                <a:ext cx="972" cy="311"/>
              </a:xfrm>
              <a:custGeom>
                <a:avLst/>
                <a:gdLst>
                  <a:gd name="T0" fmla="*/ 4 w 1942"/>
                  <a:gd name="T1" fmla="*/ 1 h 623"/>
                  <a:gd name="T2" fmla="*/ 4 w 1942"/>
                  <a:gd name="T3" fmla="*/ 1 h 623"/>
                  <a:gd name="T4" fmla="*/ 0 w 1942"/>
                  <a:gd name="T5" fmla="*/ 0 h 623"/>
                  <a:gd name="T6" fmla="*/ 1 w 1942"/>
                  <a:gd name="T7" fmla="*/ 0 h 623"/>
                  <a:gd name="T8" fmla="*/ 4 w 1942"/>
                  <a:gd name="T9" fmla="*/ 1 h 623"/>
                  <a:gd name="T10" fmla="*/ 0 60000 65536"/>
                  <a:gd name="T11" fmla="*/ 0 60000 65536"/>
                  <a:gd name="T12" fmla="*/ 0 60000 65536"/>
                  <a:gd name="T13" fmla="*/ 0 60000 65536"/>
                  <a:gd name="T14" fmla="*/ 0 60000 65536"/>
                  <a:gd name="T15" fmla="*/ 0 w 1942"/>
                  <a:gd name="T16" fmla="*/ 0 h 623"/>
                  <a:gd name="T17" fmla="*/ 1942 w 1942"/>
                  <a:gd name="T18" fmla="*/ 623 h 623"/>
                </a:gdLst>
                <a:ahLst/>
                <a:cxnLst>
                  <a:cxn ang="T10">
                    <a:pos x="T0" y="T1"/>
                  </a:cxn>
                  <a:cxn ang="T11">
                    <a:pos x="T2" y="T3"/>
                  </a:cxn>
                  <a:cxn ang="T12">
                    <a:pos x="T4" y="T5"/>
                  </a:cxn>
                  <a:cxn ang="T13">
                    <a:pos x="T6" y="T7"/>
                  </a:cxn>
                  <a:cxn ang="T14">
                    <a:pos x="T8" y="T9"/>
                  </a:cxn>
                </a:cxnLst>
                <a:rect l="T15" t="T16" r="T17" b="T18"/>
                <a:pathLst>
                  <a:path w="1942" h="623">
                    <a:moveTo>
                      <a:pt x="1942" y="621"/>
                    </a:moveTo>
                    <a:lnTo>
                      <a:pt x="1941" y="623"/>
                    </a:lnTo>
                    <a:lnTo>
                      <a:pt x="0" y="2"/>
                    </a:lnTo>
                    <a:lnTo>
                      <a:pt x="1" y="0"/>
                    </a:lnTo>
                    <a:lnTo>
                      <a:pt x="1942" y="621"/>
                    </a:lnTo>
                    <a:close/>
                  </a:path>
                </a:pathLst>
              </a:custGeom>
              <a:solidFill>
                <a:srgbClr val="D0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45" name="Freeform 2827"/>
              <p:cNvSpPr>
                <a:spLocks/>
              </p:cNvSpPr>
              <p:nvPr/>
            </p:nvSpPr>
            <p:spPr bwMode="auto">
              <a:xfrm>
                <a:off x="1959" y="1915"/>
                <a:ext cx="975" cy="317"/>
              </a:xfrm>
              <a:custGeom>
                <a:avLst/>
                <a:gdLst>
                  <a:gd name="T0" fmla="*/ 4 w 1950"/>
                  <a:gd name="T1" fmla="*/ 1 h 634"/>
                  <a:gd name="T2" fmla="*/ 4 w 1950"/>
                  <a:gd name="T3" fmla="*/ 1 h 634"/>
                  <a:gd name="T4" fmla="*/ 0 w 1950"/>
                  <a:gd name="T5" fmla="*/ 1 h 634"/>
                  <a:gd name="T6" fmla="*/ 1 w 1950"/>
                  <a:gd name="T7" fmla="*/ 0 h 634"/>
                  <a:gd name="T8" fmla="*/ 4 w 1950"/>
                  <a:gd name="T9" fmla="*/ 1 h 634"/>
                  <a:gd name="T10" fmla="*/ 0 60000 65536"/>
                  <a:gd name="T11" fmla="*/ 0 60000 65536"/>
                  <a:gd name="T12" fmla="*/ 0 60000 65536"/>
                  <a:gd name="T13" fmla="*/ 0 60000 65536"/>
                  <a:gd name="T14" fmla="*/ 0 60000 65536"/>
                  <a:gd name="T15" fmla="*/ 0 w 1950"/>
                  <a:gd name="T16" fmla="*/ 0 h 634"/>
                  <a:gd name="T17" fmla="*/ 1950 w 1950"/>
                  <a:gd name="T18" fmla="*/ 634 h 634"/>
                </a:gdLst>
                <a:ahLst/>
                <a:cxnLst>
                  <a:cxn ang="T10">
                    <a:pos x="T0" y="T1"/>
                  </a:cxn>
                  <a:cxn ang="T11">
                    <a:pos x="T2" y="T3"/>
                  </a:cxn>
                  <a:cxn ang="T12">
                    <a:pos x="T4" y="T5"/>
                  </a:cxn>
                  <a:cxn ang="T13">
                    <a:pos x="T6" y="T7"/>
                  </a:cxn>
                  <a:cxn ang="T14">
                    <a:pos x="T8" y="T9"/>
                  </a:cxn>
                </a:cxnLst>
                <a:rect l="T15" t="T16" r="T17" b="T18"/>
                <a:pathLst>
                  <a:path w="1950" h="634">
                    <a:moveTo>
                      <a:pt x="1950" y="621"/>
                    </a:moveTo>
                    <a:lnTo>
                      <a:pt x="1940" y="634"/>
                    </a:lnTo>
                    <a:lnTo>
                      <a:pt x="0" y="9"/>
                    </a:lnTo>
                    <a:lnTo>
                      <a:pt x="9" y="0"/>
                    </a:lnTo>
                    <a:lnTo>
                      <a:pt x="1950" y="621"/>
                    </a:lnTo>
                    <a:close/>
                  </a:path>
                </a:pathLst>
              </a:custGeom>
              <a:solidFill>
                <a:srgbClr val="D2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46" name="Freeform 2828"/>
              <p:cNvSpPr>
                <a:spLocks/>
              </p:cNvSpPr>
              <p:nvPr/>
            </p:nvSpPr>
            <p:spPr bwMode="auto">
              <a:xfrm>
                <a:off x="1963" y="1915"/>
                <a:ext cx="971" cy="311"/>
              </a:xfrm>
              <a:custGeom>
                <a:avLst/>
                <a:gdLst>
                  <a:gd name="T0" fmla="*/ 3 w 1943"/>
                  <a:gd name="T1" fmla="*/ 1 h 623"/>
                  <a:gd name="T2" fmla="*/ 3 w 1943"/>
                  <a:gd name="T3" fmla="*/ 1 h 623"/>
                  <a:gd name="T4" fmla="*/ 0 w 1943"/>
                  <a:gd name="T5" fmla="*/ 0 h 623"/>
                  <a:gd name="T6" fmla="*/ 0 w 1943"/>
                  <a:gd name="T7" fmla="*/ 0 h 623"/>
                  <a:gd name="T8" fmla="*/ 3 w 1943"/>
                  <a:gd name="T9" fmla="*/ 1 h 623"/>
                  <a:gd name="T10" fmla="*/ 0 60000 65536"/>
                  <a:gd name="T11" fmla="*/ 0 60000 65536"/>
                  <a:gd name="T12" fmla="*/ 0 60000 65536"/>
                  <a:gd name="T13" fmla="*/ 0 60000 65536"/>
                  <a:gd name="T14" fmla="*/ 0 60000 65536"/>
                  <a:gd name="T15" fmla="*/ 0 w 1943"/>
                  <a:gd name="T16" fmla="*/ 0 h 623"/>
                  <a:gd name="T17" fmla="*/ 1943 w 1943"/>
                  <a:gd name="T18" fmla="*/ 623 h 623"/>
                </a:gdLst>
                <a:ahLst/>
                <a:cxnLst>
                  <a:cxn ang="T10">
                    <a:pos x="T0" y="T1"/>
                  </a:cxn>
                  <a:cxn ang="T11">
                    <a:pos x="T2" y="T3"/>
                  </a:cxn>
                  <a:cxn ang="T12">
                    <a:pos x="T4" y="T5"/>
                  </a:cxn>
                  <a:cxn ang="T13">
                    <a:pos x="T6" y="T7"/>
                  </a:cxn>
                  <a:cxn ang="T14">
                    <a:pos x="T8" y="T9"/>
                  </a:cxn>
                </a:cxnLst>
                <a:rect l="T15" t="T16" r="T17" b="T18"/>
                <a:pathLst>
                  <a:path w="1943" h="623">
                    <a:moveTo>
                      <a:pt x="1943" y="621"/>
                    </a:moveTo>
                    <a:lnTo>
                      <a:pt x="1941" y="623"/>
                    </a:lnTo>
                    <a:lnTo>
                      <a:pt x="0" y="1"/>
                    </a:lnTo>
                    <a:lnTo>
                      <a:pt x="2" y="0"/>
                    </a:lnTo>
                    <a:lnTo>
                      <a:pt x="1943" y="621"/>
                    </a:lnTo>
                    <a:close/>
                  </a:path>
                </a:pathLst>
              </a:custGeom>
              <a:solidFill>
                <a:srgbClr val="D2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47" name="Freeform 2829"/>
              <p:cNvSpPr>
                <a:spLocks/>
              </p:cNvSpPr>
              <p:nvPr/>
            </p:nvSpPr>
            <p:spPr bwMode="auto">
              <a:xfrm>
                <a:off x="1962" y="1916"/>
                <a:ext cx="971" cy="312"/>
              </a:xfrm>
              <a:custGeom>
                <a:avLst/>
                <a:gdLst>
                  <a:gd name="T0" fmla="*/ 3 w 1943"/>
                  <a:gd name="T1" fmla="*/ 1 h 625"/>
                  <a:gd name="T2" fmla="*/ 3 w 1943"/>
                  <a:gd name="T3" fmla="*/ 1 h 625"/>
                  <a:gd name="T4" fmla="*/ 0 w 1943"/>
                  <a:gd name="T5" fmla="*/ 0 h 625"/>
                  <a:gd name="T6" fmla="*/ 0 w 1943"/>
                  <a:gd name="T7" fmla="*/ 0 h 625"/>
                  <a:gd name="T8" fmla="*/ 3 w 1943"/>
                  <a:gd name="T9" fmla="*/ 1 h 625"/>
                  <a:gd name="T10" fmla="*/ 0 60000 65536"/>
                  <a:gd name="T11" fmla="*/ 0 60000 65536"/>
                  <a:gd name="T12" fmla="*/ 0 60000 65536"/>
                  <a:gd name="T13" fmla="*/ 0 60000 65536"/>
                  <a:gd name="T14" fmla="*/ 0 60000 65536"/>
                  <a:gd name="T15" fmla="*/ 0 w 1943"/>
                  <a:gd name="T16" fmla="*/ 0 h 625"/>
                  <a:gd name="T17" fmla="*/ 1943 w 1943"/>
                  <a:gd name="T18" fmla="*/ 625 h 625"/>
                </a:gdLst>
                <a:ahLst/>
                <a:cxnLst>
                  <a:cxn ang="T10">
                    <a:pos x="T0" y="T1"/>
                  </a:cxn>
                  <a:cxn ang="T11">
                    <a:pos x="T2" y="T3"/>
                  </a:cxn>
                  <a:cxn ang="T12">
                    <a:pos x="T4" y="T5"/>
                  </a:cxn>
                  <a:cxn ang="T13">
                    <a:pos x="T6" y="T7"/>
                  </a:cxn>
                  <a:cxn ang="T14">
                    <a:pos x="T8" y="T9"/>
                  </a:cxn>
                </a:cxnLst>
                <a:rect l="T15" t="T16" r="T17" b="T18"/>
                <a:pathLst>
                  <a:path w="1943" h="625">
                    <a:moveTo>
                      <a:pt x="1943" y="622"/>
                    </a:moveTo>
                    <a:lnTo>
                      <a:pt x="1941" y="625"/>
                    </a:lnTo>
                    <a:lnTo>
                      <a:pt x="0" y="2"/>
                    </a:lnTo>
                    <a:lnTo>
                      <a:pt x="2" y="0"/>
                    </a:lnTo>
                    <a:lnTo>
                      <a:pt x="1943" y="622"/>
                    </a:lnTo>
                    <a:close/>
                  </a:path>
                </a:pathLst>
              </a:custGeom>
              <a:solidFill>
                <a:srgbClr val="D2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48" name="Freeform 2830"/>
              <p:cNvSpPr>
                <a:spLocks/>
              </p:cNvSpPr>
              <p:nvPr/>
            </p:nvSpPr>
            <p:spPr bwMode="auto">
              <a:xfrm>
                <a:off x="1962" y="1916"/>
                <a:ext cx="970" cy="313"/>
              </a:xfrm>
              <a:custGeom>
                <a:avLst/>
                <a:gdLst>
                  <a:gd name="T0" fmla="*/ 3 w 1941"/>
                  <a:gd name="T1" fmla="*/ 2 h 625"/>
                  <a:gd name="T2" fmla="*/ 3 w 1941"/>
                  <a:gd name="T3" fmla="*/ 2 h 625"/>
                  <a:gd name="T4" fmla="*/ 0 w 1941"/>
                  <a:gd name="T5" fmla="*/ 1 h 625"/>
                  <a:gd name="T6" fmla="*/ 0 w 1941"/>
                  <a:gd name="T7" fmla="*/ 0 h 625"/>
                  <a:gd name="T8" fmla="*/ 3 w 1941"/>
                  <a:gd name="T9" fmla="*/ 2 h 625"/>
                  <a:gd name="T10" fmla="*/ 0 60000 65536"/>
                  <a:gd name="T11" fmla="*/ 0 60000 65536"/>
                  <a:gd name="T12" fmla="*/ 0 60000 65536"/>
                  <a:gd name="T13" fmla="*/ 0 60000 65536"/>
                  <a:gd name="T14" fmla="*/ 0 60000 65536"/>
                  <a:gd name="T15" fmla="*/ 0 w 1941"/>
                  <a:gd name="T16" fmla="*/ 0 h 625"/>
                  <a:gd name="T17" fmla="*/ 1941 w 1941"/>
                  <a:gd name="T18" fmla="*/ 625 h 625"/>
                </a:gdLst>
                <a:ahLst/>
                <a:cxnLst>
                  <a:cxn ang="T10">
                    <a:pos x="T0" y="T1"/>
                  </a:cxn>
                  <a:cxn ang="T11">
                    <a:pos x="T2" y="T3"/>
                  </a:cxn>
                  <a:cxn ang="T12">
                    <a:pos x="T4" y="T5"/>
                  </a:cxn>
                  <a:cxn ang="T13">
                    <a:pos x="T6" y="T7"/>
                  </a:cxn>
                  <a:cxn ang="T14">
                    <a:pos x="T8" y="T9"/>
                  </a:cxn>
                </a:cxnLst>
                <a:rect l="T15" t="T16" r="T17" b="T18"/>
                <a:pathLst>
                  <a:path w="1941" h="625">
                    <a:moveTo>
                      <a:pt x="1941" y="623"/>
                    </a:moveTo>
                    <a:lnTo>
                      <a:pt x="1940" y="625"/>
                    </a:lnTo>
                    <a:lnTo>
                      <a:pt x="0" y="1"/>
                    </a:lnTo>
                    <a:lnTo>
                      <a:pt x="0" y="0"/>
                    </a:lnTo>
                    <a:lnTo>
                      <a:pt x="1941" y="623"/>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49" name="Freeform 2831"/>
              <p:cNvSpPr>
                <a:spLocks/>
              </p:cNvSpPr>
              <p:nvPr/>
            </p:nvSpPr>
            <p:spPr bwMode="auto">
              <a:xfrm>
                <a:off x="1961" y="1917"/>
                <a:ext cx="970" cy="313"/>
              </a:xfrm>
              <a:custGeom>
                <a:avLst/>
                <a:gdLst>
                  <a:gd name="T0" fmla="*/ 3 w 1941"/>
                  <a:gd name="T1" fmla="*/ 2 h 625"/>
                  <a:gd name="T2" fmla="*/ 3 w 1941"/>
                  <a:gd name="T3" fmla="*/ 2 h 625"/>
                  <a:gd name="T4" fmla="*/ 0 w 1941"/>
                  <a:gd name="T5" fmla="*/ 1 h 625"/>
                  <a:gd name="T6" fmla="*/ 0 w 1941"/>
                  <a:gd name="T7" fmla="*/ 0 h 625"/>
                  <a:gd name="T8" fmla="*/ 3 w 1941"/>
                  <a:gd name="T9" fmla="*/ 2 h 625"/>
                  <a:gd name="T10" fmla="*/ 0 60000 65536"/>
                  <a:gd name="T11" fmla="*/ 0 60000 65536"/>
                  <a:gd name="T12" fmla="*/ 0 60000 65536"/>
                  <a:gd name="T13" fmla="*/ 0 60000 65536"/>
                  <a:gd name="T14" fmla="*/ 0 60000 65536"/>
                  <a:gd name="T15" fmla="*/ 0 w 1941"/>
                  <a:gd name="T16" fmla="*/ 0 h 625"/>
                  <a:gd name="T17" fmla="*/ 1941 w 1941"/>
                  <a:gd name="T18" fmla="*/ 625 h 625"/>
                </a:gdLst>
                <a:ahLst/>
                <a:cxnLst>
                  <a:cxn ang="T10">
                    <a:pos x="T0" y="T1"/>
                  </a:cxn>
                  <a:cxn ang="T11">
                    <a:pos x="T2" y="T3"/>
                  </a:cxn>
                  <a:cxn ang="T12">
                    <a:pos x="T4" y="T5"/>
                  </a:cxn>
                  <a:cxn ang="T13">
                    <a:pos x="T6" y="T7"/>
                  </a:cxn>
                  <a:cxn ang="T14">
                    <a:pos x="T8" y="T9"/>
                  </a:cxn>
                </a:cxnLst>
                <a:rect l="T15" t="T16" r="T17" b="T18"/>
                <a:pathLst>
                  <a:path w="1941" h="625">
                    <a:moveTo>
                      <a:pt x="1941" y="624"/>
                    </a:moveTo>
                    <a:lnTo>
                      <a:pt x="1939" y="625"/>
                    </a:lnTo>
                    <a:lnTo>
                      <a:pt x="0" y="2"/>
                    </a:lnTo>
                    <a:lnTo>
                      <a:pt x="1" y="0"/>
                    </a:lnTo>
                    <a:lnTo>
                      <a:pt x="1941" y="624"/>
                    </a:lnTo>
                    <a:close/>
                  </a:path>
                </a:pathLst>
              </a:custGeom>
              <a:solidFill>
                <a:srgbClr val="D4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50" name="Freeform 2832"/>
              <p:cNvSpPr>
                <a:spLocks/>
              </p:cNvSpPr>
              <p:nvPr/>
            </p:nvSpPr>
            <p:spPr bwMode="auto">
              <a:xfrm>
                <a:off x="1960" y="1918"/>
                <a:ext cx="970" cy="313"/>
              </a:xfrm>
              <a:custGeom>
                <a:avLst/>
                <a:gdLst>
                  <a:gd name="T0" fmla="*/ 3 w 1941"/>
                  <a:gd name="T1" fmla="*/ 1 h 627"/>
                  <a:gd name="T2" fmla="*/ 3 w 1941"/>
                  <a:gd name="T3" fmla="*/ 1 h 627"/>
                  <a:gd name="T4" fmla="*/ 0 w 1941"/>
                  <a:gd name="T5" fmla="*/ 0 h 627"/>
                  <a:gd name="T6" fmla="*/ 0 w 1941"/>
                  <a:gd name="T7" fmla="*/ 0 h 627"/>
                  <a:gd name="T8" fmla="*/ 3 w 1941"/>
                  <a:gd name="T9" fmla="*/ 1 h 627"/>
                  <a:gd name="T10" fmla="*/ 0 60000 65536"/>
                  <a:gd name="T11" fmla="*/ 0 60000 65536"/>
                  <a:gd name="T12" fmla="*/ 0 60000 65536"/>
                  <a:gd name="T13" fmla="*/ 0 60000 65536"/>
                  <a:gd name="T14" fmla="*/ 0 60000 65536"/>
                  <a:gd name="T15" fmla="*/ 0 w 1941"/>
                  <a:gd name="T16" fmla="*/ 0 h 627"/>
                  <a:gd name="T17" fmla="*/ 1941 w 1941"/>
                  <a:gd name="T18" fmla="*/ 627 h 627"/>
                </a:gdLst>
                <a:ahLst/>
                <a:cxnLst>
                  <a:cxn ang="T10">
                    <a:pos x="T0" y="T1"/>
                  </a:cxn>
                  <a:cxn ang="T11">
                    <a:pos x="T2" y="T3"/>
                  </a:cxn>
                  <a:cxn ang="T12">
                    <a:pos x="T4" y="T5"/>
                  </a:cxn>
                  <a:cxn ang="T13">
                    <a:pos x="T6" y="T7"/>
                  </a:cxn>
                  <a:cxn ang="T14">
                    <a:pos x="T8" y="T9"/>
                  </a:cxn>
                </a:cxnLst>
                <a:rect l="T15" t="T16" r="T17" b="T18"/>
                <a:pathLst>
                  <a:path w="1941" h="627">
                    <a:moveTo>
                      <a:pt x="1941" y="623"/>
                    </a:moveTo>
                    <a:lnTo>
                      <a:pt x="1939" y="627"/>
                    </a:lnTo>
                    <a:lnTo>
                      <a:pt x="0" y="2"/>
                    </a:lnTo>
                    <a:lnTo>
                      <a:pt x="2" y="0"/>
                    </a:lnTo>
                    <a:lnTo>
                      <a:pt x="1941" y="623"/>
                    </a:lnTo>
                    <a:close/>
                  </a:path>
                </a:pathLst>
              </a:custGeom>
              <a:solidFill>
                <a:srgbClr val="D5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51" name="Freeform 2833"/>
              <p:cNvSpPr>
                <a:spLocks/>
              </p:cNvSpPr>
              <p:nvPr/>
            </p:nvSpPr>
            <p:spPr bwMode="auto">
              <a:xfrm>
                <a:off x="1959" y="1919"/>
                <a:ext cx="971" cy="313"/>
              </a:xfrm>
              <a:custGeom>
                <a:avLst/>
                <a:gdLst>
                  <a:gd name="T0" fmla="*/ 4 w 1941"/>
                  <a:gd name="T1" fmla="*/ 1 h 626"/>
                  <a:gd name="T2" fmla="*/ 4 w 1941"/>
                  <a:gd name="T3" fmla="*/ 1 h 626"/>
                  <a:gd name="T4" fmla="*/ 0 w 1941"/>
                  <a:gd name="T5" fmla="*/ 1 h 626"/>
                  <a:gd name="T6" fmla="*/ 1 w 1941"/>
                  <a:gd name="T7" fmla="*/ 0 h 626"/>
                  <a:gd name="T8" fmla="*/ 4 w 1941"/>
                  <a:gd name="T9" fmla="*/ 1 h 626"/>
                  <a:gd name="T10" fmla="*/ 0 60000 65536"/>
                  <a:gd name="T11" fmla="*/ 0 60000 65536"/>
                  <a:gd name="T12" fmla="*/ 0 60000 65536"/>
                  <a:gd name="T13" fmla="*/ 0 60000 65536"/>
                  <a:gd name="T14" fmla="*/ 0 60000 65536"/>
                  <a:gd name="T15" fmla="*/ 0 w 1941"/>
                  <a:gd name="T16" fmla="*/ 0 h 626"/>
                  <a:gd name="T17" fmla="*/ 1941 w 1941"/>
                  <a:gd name="T18" fmla="*/ 626 h 626"/>
                </a:gdLst>
                <a:ahLst/>
                <a:cxnLst>
                  <a:cxn ang="T10">
                    <a:pos x="T0" y="T1"/>
                  </a:cxn>
                  <a:cxn ang="T11">
                    <a:pos x="T2" y="T3"/>
                  </a:cxn>
                  <a:cxn ang="T12">
                    <a:pos x="T4" y="T5"/>
                  </a:cxn>
                  <a:cxn ang="T13">
                    <a:pos x="T6" y="T7"/>
                  </a:cxn>
                  <a:cxn ang="T14">
                    <a:pos x="T8" y="T9"/>
                  </a:cxn>
                </a:cxnLst>
                <a:rect l="T15" t="T16" r="T17" b="T18"/>
                <a:pathLst>
                  <a:path w="1941" h="626">
                    <a:moveTo>
                      <a:pt x="1941" y="625"/>
                    </a:moveTo>
                    <a:lnTo>
                      <a:pt x="1940" y="626"/>
                    </a:lnTo>
                    <a:lnTo>
                      <a:pt x="0" y="1"/>
                    </a:lnTo>
                    <a:lnTo>
                      <a:pt x="2" y="0"/>
                    </a:lnTo>
                    <a:lnTo>
                      <a:pt x="1941" y="625"/>
                    </a:lnTo>
                    <a:close/>
                  </a:path>
                </a:pathLst>
              </a:custGeom>
              <a:solidFill>
                <a:srgbClr val="D6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52" name="Freeform 2834"/>
              <p:cNvSpPr>
                <a:spLocks/>
              </p:cNvSpPr>
              <p:nvPr/>
            </p:nvSpPr>
            <p:spPr bwMode="auto">
              <a:xfrm>
                <a:off x="1955" y="1920"/>
                <a:ext cx="974" cy="320"/>
              </a:xfrm>
              <a:custGeom>
                <a:avLst/>
                <a:gdLst>
                  <a:gd name="T0" fmla="*/ 4 w 1948"/>
                  <a:gd name="T1" fmla="*/ 2 h 640"/>
                  <a:gd name="T2" fmla="*/ 4 w 1948"/>
                  <a:gd name="T3" fmla="*/ 2 h 640"/>
                  <a:gd name="T4" fmla="*/ 0 w 1948"/>
                  <a:gd name="T5" fmla="*/ 1 h 640"/>
                  <a:gd name="T6" fmla="*/ 1 w 1948"/>
                  <a:gd name="T7" fmla="*/ 0 h 640"/>
                  <a:gd name="T8" fmla="*/ 4 w 1948"/>
                  <a:gd name="T9" fmla="*/ 2 h 640"/>
                  <a:gd name="T10" fmla="*/ 0 60000 65536"/>
                  <a:gd name="T11" fmla="*/ 0 60000 65536"/>
                  <a:gd name="T12" fmla="*/ 0 60000 65536"/>
                  <a:gd name="T13" fmla="*/ 0 60000 65536"/>
                  <a:gd name="T14" fmla="*/ 0 60000 65536"/>
                  <a:gd name="T15" fmla="*/ 0 w 1948"/>
                  <a:gd name="T16" fmla="*/ 0 h 640"/>
                  <a:gd name="T17" fmla="*/ 1948 w 1948"/>
                  <a:gd name="T18" fmla="*/ 640 h 640"/>
                </a:gdLst>
                <a:ahLst/>
                <a:cxnLst>
                  <a:cxn ang="T10">
                    <a:pos x="T0" y="T1"/>
                  </a:cxn>
                  <a:cxn ang="T11">
                    <a:pos x="T2" y="T3"/>
                  </a:cxn>
                  <a:cxn ang="T12">
                    <a:pos x="T4" y="T5"/>
                  </a:cxn>
                  <a:cxn ang="T13">
                    <a:pos x="T6" y="T7"/>
                  </a:cxn>
                  <a:cxn ang="T14">
                    <a:pos x="T8" y="T9"/>
                  </a:cxn>
                </a:cxnLst>
                <a:rect l="T15" t="T16" r="T17" b="T18"/>
                <a:pathLst>
                  <a:path w="1948" h="640">
                    <a:moveTo>
                      <a:pt x="1948" y="625"/>
                    </a:moveTo>
                    <a:lnTo>
                      <a:pt x="1938" y="640"/>
                    </a:lnTo>
                    <a:lnTo>
                      <a:pt x="0" y="12"/>
                    </a:lnTo>
                    <a:lnTo>
                      <a:pt x="8" y="0"/>
                    </a:lnTo>
                    <a:lnTo>
                      <a:pt x="1948" y="625"/>
                    </a:lnTo>
                    <a:close/>
                  </a:path>
                </a:pathLst>
              </a:custGeom>
              <a:solidFill>
                <a:srgbClr val="D8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53" name="Freeform 2835"/>
              <p:cNvSpPr>
                <a:spLocks/>
              </p:cNvSpPr>
              <p:nvPr/>
            </p:nvSpPr>
            <p:spPr bwMode="auto">
              <a:xfrm>
                <a:off x="1958" y="1920"/>
                <a:ext cx="971" cy="313"/>
              </a:xfrm>
              <a:custGeom>
                <a:avLst/>
                <a:gdLst>
                  <a:gd name="T0" fmla="*/ 4 w 1941"/>
                  <a:gd name="T1" fmla="*/ 1 h 627"/>
                  <a:gd name="T2" fmla="*/ 4 w 1941"/>
                  <a:gd name="T3" fmla="*/ 1 h 627"/>
                  <a:gd name="T4" fmla="*/ 0 w 1941"/>
                  <a:gd name="T5" fmla="*/ 0 h 627"/>
                  <a:gd name="T6" fmla="*/ 1 w 1941"/>
                  <a:gd name="T7" fmla="*/ 0 h 627"/>
                  <a:gd name="T8" fmla="*/ 4 w 1941"/>
                  <a:gd name="T9" fmla="*/ 1 h 627"/>
                  <a:gd name="T10" fmla="*/ 0 60000 65536"/>
                  <a:gd name="T11" fmla="*/ 0 60000 65536"/>
                  <a:gd name="T12" fmla="*/ 0 60000 65536"/>
                  <a:gd name="T13" fmla="*/ 0 60000 65536"/>
                  <a:gd name="T14" fmla="*/ 0 60000 65536"/>
                  <a:gd name="T15" fmla="*/ 0 w 1941"/>
                  <a:gd name="T16" fmla="*/ 0 h 627"/>
                  <a:gd name="T17" fmla="*/ 1941 w 1941"/>
                  <a:gd name="T18" fmla="*/ 627 h 627"/>
                </a:gdLst>
                <a:ahLst/>
                <a:cxnLst>
                  <a:cxn ang="T10">
                    <a:pos x="T0" y="T1"/>
                  </a:cxn>
                  <a:cxn ang="T11">
                    <a:pos x="T2" y="T3"/>
                  </a:cxn>
                  <a:cxn ang="T12">
                    <a:pos x="T4" y="T5"/>
                  </a:cxn>
                  <a:cxn ang="T13">
                    <a:pos x="T6" y="T7"/>
                  </a:cxn>
                  <a:cxn ang="T14">
                    <a:pos x="T8" y="T9"/>
                  </a:cxn>
                </a:cxnLst>
                <a:rect l="T15" t="T16" r="T17" b="T18"/>
                <a:pathLst>
                  <a:path w="1941" h="627">
                    <a:moveTo>
                      <a:pt x="1941" y="625"/>
                    </a:moveTo>
                    <a:lnTo>
                      <a:pt x="1939" y="627"/>
                    </a:lnTo>
                    <a:lnTo>
                      <a:pt x="0" y="2"/>
                    </a:lnTo>
                    <a:lnTo>
                      <a:pt x="1" y="0"/>
                    </a:lnTo>
                    <a:lnTo>
                      <a:pt x="1941" y="625"/>
                    </a:lnTo>
                    <a:close/>
                  </a:path>
                </a:pathLst>
              </a:custGeom>
              <a:solidFill>
                <a:srgbClr val="D8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54" name="Freeform 2836"/>
              <p:cNvSpPr>
                <a:spLocks/>
              </p:cNvSpPr>
              <p:nvPr/>
            </p:nvSpPr>
            <p:spPr bwMode="auto">
              <a:xfrm>
                <a:off x="1958" y="1921"/>
                <a:ext cx="970" cy="314"/>
              </a:xfrm>
              <a:custGeom>
                <a:avLst/>
                <a:gdLst>
                  <a:gd name="T0" fmla="*/ 3 w 1941"/>
                  <a:gd name="T1" fmla="*/ 1 h 628"/>
                  <a:gd name="T2" fmla="*/ 3 w 1941"/>
                  <a:gd name="T3" fmla="*/ 1 h 628"/>
                  <a:gd name="T4" fmla="*/ 0 w 1941"/>
                  <a:gd name="T5" fmla="*/ 1 h 628"/>
                  <a:gd name="T6" fmla="*/ 0 w 1941"/>
                  <a:gd name="T7" fmla="*/ 0 h 628"/>
                  <a:gd name="T8" fmla="*/ 3 w 1941"/>
                  <a:gd name="T9" fmla="*/ 1 h 628"/>
                  <a:gd name="T10" fmla="*/ 0 60000 65536"/>
                  <a:gd name="T11" fmla="*/ 0 60000 65536"/>
                  <a:gd name="T12" fmla="*/ 0 60000 65536"/>
                  <a:gd name="T13" fmla="*/ 0 60000 65536"/>
                  <a:gd name="T14" fmla="*/ 0 60000 65536"/>
                  <a:gd name="T15" fmla="*/ 0 w 1941"/>
                  <a:gd name="T16" fmla="*/ 0 h 628"/>
                  <a:gd name="T17" fmla="*/ 1941 w 1941"/>
                  <a:gd name="T18" fmla="*/ 628 h 628"/>
                </a:gdLst>
                <a:ahLst/>
                <a:cxnLst>
                  <a:cxn ang="T10">
                    <a:pos x="T0" y="T1"/>
                  </a:cxn>
                  <a:cxn ang="T11">
                    <a:pos x="T2" y="T3"/>
                  </a:cxn>
                  <a:cxn ang="T12">
                    <a:pos x="T4" y="T5"/>
                  </a:cxn>
                  <a:cxn ang="T13">
                    <a:pos x="T6" y="T7"/>
                  </a:cxn>
                  <a:cxn ang="T14">
                    <a:pos x="T8" y="T9"/>
                  </a:cxn>
                </a:cxnLst>
                <a:rect l="T15" t="T16" r="T17" b="T18"/>
                <a:pathLst>
                  <a:path w="1941" h="628">
                    <a:moveTo>
                      <a:pt x="1941" y="625"/>
                    </a:moveTo>
                    <a:lnTo>
                      <a:pt x="1939" y="628"/>
                    </a:lnTo>
                    <a:lnTo>
                      <a:pt x="0" y="2"/>
                    </a:lnTo>
                    <a:lnTo>
                      <a:pt x="2" y="0"/>
                    </a:lnTo>
                    <a:lnTo>
                      <a:pt x="1941" y="625"/>
                    </a:lnTo>
                    <a:close/>
                  </a:path>
                </a:pathLst>
              </a:custGeom>
              <a:solidFill>
                <a:srgbClr val="D8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55" name="Freeform 2837"/>
              <p:cNvSpPr>
                <a:spLocks/>
              </p:cNvSpPr>
              <p:nvPr/>
            </p:nvSpPr>
            <p:spPr bwMode="auto">
              <a:xfrm>
                <a:off x="1957" y="1921"/>
                <a:ext cx="970" cy="314"/>
              </a:xfrm>
              <a:custGeom>
                <a:avLst/>
                <a:gdLst>
                  <a:gd name="T0" fmla="*/ 3 w 1941"/>
                  <a:gd name="T1" fmla="*/ 1 h 628"/>
                  <a:gd name="T2" fmla="*/ 3 w 1941"/>
                  <a:gd name="T3" fmla="*/ 1 h 628"/>
                  <a:gd name="T4" fmla="*/ 0 w 1941"/>
                  <a:gd name="T5" fmla="*/ 1 h 628"/>
                  <a:gd name="T6" fmla="*/ 0 w 1941"/>
                  <a:gd name="T7" fmla="*/ 0 h 628"/>
                  <a:gd name="T8" fmla="*/ 3 w 1941"/>
                  <a:gd name="T9" fmla="*/ 1 h 628"/>
                  <a:gd name="T10" fmla="*/ 0 60000 65536"/>
                  <a:gd name="T11" fmla="*/ 0 60000 65536"/>
                  <a:gd name="T12" fmla="*/ 0 60000 65536"/>
                  <a:gd name="T13" fmla="*/ 0 60000 65536"/>
                  <a:gd name="T14" fmla="*/ 0 60000 65536"/>
                  <a:gd name="T15" fmla="*/ 0 w 1941"/>
                  <a:gd name="T16" fmla="*/ 0 h 628"/>
                  <a:gd name="T17" fmla="*/ 1941 w 1941"/>
                  <a:gd name="T18" fmla="*/ 628 h 628"/>
                </a:gdLst>
                <a:ahLst/>
                <a:cxnLst>
                  <a:cxn ang="T10">
                    <a:pos x="T0" y="T1"/>
                  </a:cxn>
                  <a:cxn ang="T11">
                    <a:pos x="T2" y="T3"/>
                  </a:cxn>
                  <a:cxn ang="T12">
                    <a:pos x="T4" y="T5"/>
                  </a:cxn>
                  <a:cxn ang="T13">
                    <a:pos x="T6" y="T7"/>
                  </a:cxn>
                  <a:cxn ang="T14">
                    <a:pos x="T8" y="T9"/>
                  </a:cxn>
                </a:cxnLst>
                <a:rect l="T15" t="T16" r="T17" b="T18"/>
                <a:pathLst>
                  <a:path w="1941" h="628">
                    <a:moveTo>
                      <a:pt x="1941" y="626"/>
                    </a:moveTo>
                    <a:lnTo>
                      <a:pt x="1940" y="628"/>
                    </a:lnTo>
                    <a:lnTo>
                      <a:pt x="0" y="1"/>
                    </a:lnTo>
                    <a:lnTo>
                      <a:pt x="2" y="0"/>
                    </a:lnTo>
                    <a:lnTo>
                      <a:pt x="1941" y="626"/>
                    </a:lnTo>
                    <a:close/>
                  </a:path>
                </a:pathLst>
              </a:custGeom>
              <a:solidFill>
                <a:srgbClr val="D9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56" name="Freeform 2838"/>
              <p:cNvSpPr>
                <a:spLocks/>
              </p:cNvSpPr>
              <p:nvPr/>
            </p:nvSpPr>
            <p:spPr bwMode="auto">
              <a:xfrm>
                <a:off x="1956" y="1922"/>
                <a:ext cx="970" cy="315"/>
              </a:xfrm>
              <a:custGeom>
                <a:avLst/>
                <a:gdLst>
                  <a:gd name="T0" fmla="*/ 3 w 1941"/>
                  <a:gd name="T1" fmla="*/ 1 h 630"/>
                  <a:gd name="T2" fmla="*/ 3 w 1941"/>
                  <a:gd name="T3" fmla="*/ 1 h 630"/>
                  <a:gd name="T4" fmla="*/ 0 w 1941"/>
                  <a:gd name="T5" fmla="*/ 1 h 630"/>
                  <a:gd name="T6" fmla="*/ 0 w 1941"/>
                  <a:gd name="T7" fmla="*/ 0 h 630"/>
                  <a:gd name="T8" fmla="*/ 3 w 1941"/>
                  <a:gd name="T9" fmla="*/ 1 h 630"/>
                  <a:gd name="T10" fmla="*/ 0 60000 65536"/>
                  <a:gd name="T11" fmla="*/ 0 60000 65536"/>
                  <a:gd name="T12" fmla="*/ 0 60000 65536"/>
                  <a:gd name="T13" fmla="*/ 0 60000 65536"/>
                  <a:gd name="T14" fmla="*/ 0 60000 65536"/>
                  <a:gd name="T15" fmla="*/ 0 w 1941"/>
                  <a:gd name="T16" fmla="*/ 0 h 630"/>
                  <a:gd name="T17" fmla="*/ 1941 w 1941"/>
                  <a:gd name="T18" fmla="*/ 630 h 630"/>
                </a:gdLst>
                <a:ahLst/>
                <a:cxnLst>
                  <a:cxn ang="T10">
                    <a:pos x="T0" y="T1"/>
                  </a:cxn>
                  <a:cxn ang="T11">
                    <a:pos x="T2" y="T3"/>
                  </a:cxn>
                  <a:cxn ang="T12">
                    <a:pos x="T4" y="T5"/>
                  </a:cxn>
                  <a:cxn ang="T13">
                    <a:pos x="T6" y="T7"/>
                  </a:cxn>
                  <a:cxn ang="T14">
                    <a:pos x="T8" y="T9"/>
                  </a:cxn>
                </a:cxnLst>
                <a:rect l="T15" t="T16" r="T17" b="T18"/>
                <a:pathLst>
                  <a:path w="1941" h="630">
                    <a:moveTo>
                      <a:pt x="1941" y="627"/>
                    </a:moveTo>
                    <a:lnTo>
                      <a:pt x="1939" y="630"/>
                    </a:lnTo>
                    <a:lnTo>
                      <a:pt x="0" y="4"/>
                    </a:lnTo>
                    <a:lnTo>
                      <a:pt x="1" y="0"/>
                    </a:lnTo>
                    <a:lnTo>
                      <a:pt x="1941" y="627"/>
                    </a:lnTo>
                    <a:close/>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57" name="Freeform 2839"/>
              <p:cNvSpPr>
                <a:spLocks/>
              </p:cNvSpPr>
              <p:nvPr/>
            </p:nvSpPr>
            <p:spPr bwMode="auto">
              <a:xfrm>
                <a:off x="1956" y="1924"/>
                <a:ext cx="969" cy="314"/>
              </a:xfrm>
              <a:custGeom>
                <a:avLst/>
                <a:gdLst>
                  <a:gd name="T0" fmla="*/ 3 w 1939"/>
                  <a:gd name="T1" fmla="*/ 1 h 628"/>
                  <a:gd name="T2" fmla="*/ 3 w 1939"/>
                  <a:gd name="T3" fmla="*/ 1 h 628"/>
                  <a:gd name="T4" fmla="*/ 0 w 1939"/>
                  <a:gd name="T5" fmla="*/ 1 h 628"/>
                  <a:gd name="T6" fmla="*/ 0 w 1939"/>
                  <a:gd name="T7" fmla="*/ 0 h 628"/>
                  <a:gd name="T8" fmla="*/ 3 w 1939"/>
                  <a:gd name="T9" fmla="*/ 1 h 628"/>
                  <a:gd name="T10" fmla="*/ 0 60000 65536"/>
                  <a:gd name="T11" fmla="*/ 0 60000 65536"/>
                  <a:gd name="T12" fmla="*/ 0 60000 65536"/>
                  <a:gd name="T13" fmla="*/ 0 60000 65536"/>
                  <a:gd name="T14" fmla="*/ 0 60000 65536"/>
                  <a:gd name="T15" fmla="*/ 0 w 1939"/>
                  <a:gd name="T16" fmla="*/ 0 h 628"/>
                  <a:gd name="T17" fmla="*/ 1939 w 1939"/>
                  <a:gd name="T18" fmla="*/ 628 h 628"/>
                </a:gdLst>
                <a:ahLst/>
                <a:cxnLst>
                  <a:cxn ang="T10">
                    <a:pos x="T0" y="T1"/>
                  </a:cxn>
                  <a:cxn ang="T11">
                    <a:pos x="T2" y="T3"/>
                  </a:cxn>
                  <a:cxn ang="T12">
                    <a:pos x="T4" y="T5"/>
                  </a:cxn>
                  <a:cxn ang="T13">
                    <a:pos x="T6" y="T7"/>
                  </a:cxn>
                  <a:cxn ang="T14">
                    <a:pos x="T8" y="T9"/>
                  </a:cxn>
                </a:cxnLst>
                <a:rect l="T15" t="T16" r="T17" b="T18"/>
                <a:pathLst>
                  <a:path w="1939" h="628">
                    <a:moveTo>
                      <a:pt x="1939" y="626"/>
                    </a:moveTo>
                    <a:lnTo>
                      <a:pt x="1937" y="628"/>
                    </a:lnTo>
                    <a:lnTo>
                      <a:pt x="0" y="1"/>
                    </a:lnTo>
                    <a:lnTo>
                      <a:pt x="0" y="0"/>
                    </a:lnTo>
                    <a:lnTo>
                      <a:pt x="1939" y="626"/>
                    </a:lnTo>
                    <a:close/>
                  </a:path>
                </a:pathLst>
              </a:custGeom>
              <a:solidFill>
                <a:srgbClr val="DB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58" name="Freeform 2840"/>
              <p:cNvSpPr>
                <a:spLocks/>
              </p:cNvSpPr>
              <p:nvPr/>
            </p:nvSpPr>
            <p:spPr bwMode="auto">
              <a:xfrm>
                <a:off x="1955" y="1925"/>
                <a:ext cx="970" cy="315"/>
              </a:xfrm>
              <a:custGeom>
                <a:avLst/>
                <a:gdLst>
                  <a:gd name="T0" fmla="*/ 4 w 1939"/>
                  <a:gd name="T1" fmla="*/ 1 h 630"/>
                  <a:gd name="T2" fmla="*/ 4 w 1939"/>
                  <a:gd name="T3" fmla="*/ 1 h 630"/>
                  <a:gd name="T4" fmla="*/ 0 w 1939"/>
                  <a:gd name="T5" fmla="*/ 1 h 630"/>
                  <a:gd name="T6" fmla="*/ 1 w 1939"/>
                  <a:gd name="T7" fmla="*/ 0 h 630"/>
                  <a:gd name="T8" fmla="*/ 4 w 1939"/>
                  <a:gd name="T9" fmla="*/ 1 h 630"/>
                  <a:gd name="T10" fmla="*/ 0 60000 65536"/>
                  <a:gd name="T11" fmla="*/ 0 60000 65536"/>
                  <a:gd name="T12" fmla="*/ 0 60000 65536"/>
                  <a:gd name="T13" fmla="*/ 0 60000 65536"/>
                  <a:gd name="T14" fmla="*/ 0 60000 65536"/>
                  <a:gd name="T15" fmla="*/ 0 w 1939"/>
                  <a:gd name="T16" fmla="*/ 0 h 630"/>
                  <a:gd name="T17" fmla="*/ 1939 w 1939"/>
                  <a:gd name="T18" fmla="*/ 630 h 630"/>
                </a:gdLst>
                <a:ahLst/>
                <a:cxnLst>
                  <a:cxn ang="T10">
                    <a:pos x="T0" y="T1"/>
                  </a:cxn>
                  <a:cxn ang="T11">
                    <a:pos x="T2" y="T3"/>
                  </a:cxn>
                  <a:cxn ang="T12">
                    <a:pos x="T4" y="T5"/>
                  </a:cxn>
                  <a:cxn ang="T13">
                    <a:pos x="T6" y="T7"/>
                  </a:cxn>
                  <a:cxn ang="T14">
                    <a:pos x="T8" y="T9"/>
                  </a:cxn>
                </a:cxnLst>
                <a:rect l="T15" t="T16" r="T17" b="T18"/>
                <a:pathLst>
                  <a:path w="1939" h="630">
                    <a:moveTo>
                      <a:pt x="1939" y="627"/>
                    </a:moveTo>
                    <a:lnTo>
                      <a:pt x="1938" y="630"/>
                    </a:lnTo>
                    <a:lnTo>
                      <a:pt x="0" y="2"/>
                    </a:lnTo>
                    <a:lnTo>
                      <a:pt x="2" y="0"/>
                    </a:lnTo>
                    <a:lnTo>
                      <a:pt x="1939" y="627"/>
                    </a:lnTo>
                    <a:close/>
                  </a:path>
                </a:pathLst>
              </a:custGeom>
              <a:solidFill>
                <a:srgbClr val="DC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59" name="Freeform 2841"/>
              <p:cNvSpPr>
                <a:spLocks/>
              </p:cNvSpPr>
              <p:nvPr/>
            </p:nvSpPr>
            <p:spPr bwMode="auto">
              <a:xfrm>
                <a:off x="1951" y="1926"/>
                <a:ext cx="973" cy="321"/>
              </a:xfrm>
              <a:custGeom>
                <a:avLst/>
                <a:gdLst>
                  <a:gd name="T0" fmla="*/ 4 w 1946"/>
                  <a:gd name="T1" fmla="*/ 1 h 643"/>
                  <a:gd name="T2" fmla="*/ 4 w 1946"/>
                  <a:gd name="T3" fmla="*/ 1 h 643"/>
                  <a:gd name="T4" fmla="*/ 0 w 1946"/>
                  <a:gd name="T5" fmla="*/ 0 h 643"/>
                  <a:gd name="T6" fmla="*/ 1 w 1946"/>
                  <a:gd name="T7" fmla="*/ 0 h 643"/>
                  <a:gd name="T8" fmla="*/ 4 w 1946"/>
                  <a:gd name="T9" fmla="*/ 1 h 643"/>
                  <a:gd name="T10" fmla="*/ 0 60000 65536"/>
                  <a:gd name="T11" fmla="*/ 0 60000 65536"/>
                  <a:gd name="T12" fmla="*/ 0 60000 65536"/>
                  <a:gd name="T13" fmla="*/ 0 60000 65536"/>
                  <a:gd name="T14" fmla="*/ 0 60000 65536"/>
                  <a:gd name="T15" fmla="*/ 0 w 1946"/>
                  <a:gd name="T16" fmla="*/ 0 h 643"/>
                  <a:gd name="T17" fmla="*/ 1946 w 1946"/>
                  <a:gd name="T18" fmla="*/ 643 h 643"/>
                </a:gdLst>
                <a:ahLst/>
                <a:cxnLst>
                  <a:cxn ang="T10">
                    <a:pos x="T0" y="T1"/>
                  </a:cxn>
                  <a:cxn ang="T11">
                    <a:pos x="T2" y="T3"/>
                  </a:cxn>
                  <a:cxn ang="T12">
                    <a:pos x="T4" y="T5"/>
                  </a:cxn>
                  <a:cxn ang="T13">
                    <a:pos x="T6" y="T7"/>
                  </a:cxn>
                  <a:cxn ang="T14">
                    <a:pos x="T8" y="T9"/>
                  </a:cxn>
                </a:cxnLst>
                <a:rect l="T15" t="T16" r="T17" b="T18"/>
                <a:pathLst>
                  <a:path w="1946" h="643">
                    <a:moveTo>
                      <a:pt x="1946" y="628"/>
                    </a:moveTo>
                    <a:lnTo>
                      <a:pt x="1937" y="643"/>
                    </a:lnTo>
                    <a:lnTo>
                      <a:pt x="0" y="12"/>
                    </a:lnTo>
                    <a:lnTo>
                      <a:pt x="8" y="0"/>
                    </a:lnTo>
                    <a:lnTo>
                      <a:pt x="1946" y="628"/>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60" name="Freeform 2842"/>
              <p:cNvSpPr>
                <a:spLocks/>
              </p:cNvSpPr>
              <p:nvPr/>
            </p:nvSpPr>
            <p:spPr bwMode="auto">
              <a:xfrm>
                <a:off x="1954" y="1926"/>
                <a:ext cx="970" cy="314"/>
              </a:xfrm>
              <a:custGeom>
                <a:avLst/>
                <a:gdLst>
                  <a:gd name="T0" fmla="*/ 4 w 1940"/>
                  <a:gd name="T1" fmla="*/ 1 h 630"/>
                  <a:gd name="T2" fmla="*/ 4 w 1940"/>
                  <a:gd name="T3" fmla="*/ 1 h 630"/>
                  <a:gd name="T4" fmla="*/ 0 w 1940"/>
                  <a:gd name="T5" fmla="*/ 0 h 630"/>
                  <a:gd name="T6" fmla="*/ 1 w 1940"/>
                  <a:gd name="T7" fmla="*/ 0 h 630"/>
                  <a:gd name="T8" fmla="*/ 4 w 1940"/>
                  <a:gd name="T9" fmla="*/ 1 h 630"/>
                  <a:gd name="T10" fmla="*/ 0 60000 65536"/>
                  <a:gd name="T11" fmla="*/ 0 60000 65536"/>
                  <a:gd name="T12" fmla="*/ 0 60000 65536"/>
                  <a:gd name="T13" fmla="*/ 0 60000 65536"/>
                  <a:gd name="T14" fmla="*/ 0 60000 65536"/>
                  <a:gd name="T15" fmla="*/ 0 w 1940"/>
                  <a:gd name="T16" fmla="*/ 0 h 630"/>
                  <a:gd name="T17" fmla="*/ 1940 w 1940"/>
                  <a:gd name="T18" fmla="*/ 630 h 630"/>
                </a:gdLst>
                <a:ahLst/>
                <a:cxnLst>
                  <a:cxn ang="T10">
                    <a:pos x="T0" y="T1"/>
                  </a:cxn>
                  <a:cxn ang="T11">
                    <a:pos x="T2" y="T3"/>
                  </a:cxn>
                  <a:cxn ang="T12">
                    <a:pos x="T4" y="T5"/>
                  </a:cxn>
                  <a:cxn ang="T13">
                    <a:pos x="T6" y="T7"/>
                  </a:cxn>
                  <a:cxn ang="T14">
                    <a:pos x="T8" y="T9"/>
                  </a:cxn>
                </a:cxnLst>
                <a:rect l="T15" t="T16" r="T17" b="T18"/>
                <a:pathLst>
                  <a:path w="1940" h="630">
                    <a:moveTo>
                      <a:pt x="1940" y="628"/>
                    </a:moveTo>
                    <a:lnTo>
                      <a:pt x="1938" y="630"/>
                    </a:lnTo>
                    <a:lnTo>
                      <a:pt x="0" y="2"/>
                    </a:lnTo>
                    <a:lnTo>
                      <a:pt x="2" y="0"/>
                    </a:lnTo>
                    <a:lnTo>
                      <a:pt x="1940" y="628"/>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61" name="Freeform 2843"/>
              <p:cNvSpPr>
                <a:spLocks/>
              </p:cNvSpPr>
              <p:nvPr/>
            </p:nvSpPr>
            <p:spPr bwMode="auto">
              <a:xfrm>
                <a:off x="1953" y="1926"/>
                <a:ext cx="970" cy="316"/>
              </a:xfrm>
              <a:custGeom>
                <a:avLst/>
                <a:gdLst>
                  <a:gd name="T0" fmla="*/ 4 w 1939"/>
                  <a:gd name="T1" fmla="*/ 2 h 631"/>
                  <a:gd name="T2" fmla="*/ 4 w 1939"/>
                  <a:gd name="T3" fmla="*/ 2 h 631"/>
                  <a:gd name="T4" fmla="*/ 0 w 1939"/>
                  <a:gd name="T5" fmla="*/ 1 h 631"/>
                  <a:gd name="T6" fmla="*/ 1 w 1939"/>
                  <a:gd name="T7" fmla="*/ 0 h 631"/>
                  <a:gd name="T8" fmla="*/ 4 w 1939"/>
                  <a:gd name="T9" fmla="*/ 2 h 631"/>
                  <a:gd name="T10" fmla="*/ 0 60000 65536"/>
                  <a:gd name="T11" fmla="*/ 0 60000 65536"/>
                  <a:gd name="T12" fmla="*/ 0 60000 65536"/>
                  <a:gd name="T13" fmla="*/ 0 60000 65536"/>
                  <a:gd name="T14" fmla="*/ 0 60000 65536"/>
                  <a:gd name="T15" fmla="*/ 0 w 1939"/>
                  <a:gd name="T16" fmla="*/ 0 h 631"/>
                  <a:gd name="T17" fmla="*/ 1939 w 1939"/>
                  <a:gd name="T18" fmla="*/ 631 h 631"/>
                </a:gdLst>
                <a:ahLst/>
                <a:cxnLst>
                  <a:cxn ang="T10">
                    <a:pos x="T0" y="T1"/>
                  </a:cxn>
                  <a:cxn ang="T11">
                    <a:pos x="T2" y="T3"/>
                  </a:cxn>
                  <a:cxn ang="T12">
                    <a:pos x="T4" y="T5"/>
                  </a:cxn>
                  <a:cxn ang="T13">
                    <a:pos x="T6" y="T7"/>
                  </a:cxn>
                  <a:cxn ang="T14">
                    <a:pos x="T8" y="T9"/>
                  </a:cxn>
                </a:cxnLst>
                <a:rect l="T15" t="T16" r="T17" b="T18"/>
                <a:pathLst>
                  <a:path w="1939" h="631">
                    <a:moveTo>
                      <a:pt x="1939" y="628"/>
                    </a:moveTo>
                    <a:lnTo>
                      <a:pt x="1937" y="631"/>
                    </a:lnTo>
                    <a:lnTo>
                      <a:pt x="0" y="3"/>
                    </a:lnTo>
                    <a:lnTo>
                      <a:pt x="1" y="0"/>
                    </a:lnTo>
                    <a:lnTo>
                      <a:pt x="1939" y="628"/>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62" name="Freeform 2844"/>
              <p:cNvSpPr>
                <a:spLocks/>
              </p:cNvSpPr>
              <p:nvPr/>
            </p:nvSpPr>
            <p:spPr bwMode="auto">
              <a:xfrm>
                <a:off x="1953" y="1928"/>
                <a:ext cx="969" cy="316"/>
              </a:xfrm>
              <a:custGeom>
                <a:avLst/>
                <a:gdLst>
                  <a:gd name="T0" fmla="*/ 3 w 1939"/>
                  <a:gd name="T1" fmla="*/ 1 h 632"/>
                  <a:gd name="T2" fmla="*/ 3 w 1939"/>
                  <a:gd name="T3" fmla="*/ 1 h 632"/>
                  <a:gd name="T4" fmla="*/ 0 w 1939"/>
                  <a:gd name="T5" fmla="*/ 1 h 632"/>
                  <a:gd name="T6" fmla="*/ 0 w 1939"/>
                  <a:gd name="T7" fmla="*/ 0 h 632"/>
                  <a:gd name="T8" fmla="*/ 3 w 1939"/>
                  <a:gd name="T9" fmla="*/ 1 h 632"/>
                  <a:gd name="T10" fmla="*/ 0 60000 65536"/>
                  <a:gd name="T11" fmla="*/ 0 60000 65536"/>
                  <a:gd name="T12" fmla="*/ 0 60000 65536"/>
                  <a:gd name="T13" fmla="*/ 0 60000 65536"/>
                  <a:gd name="T14" fmla="*/ 0 60000 65536"/>
                  <a:gd name="T15" fmla="*/ 0 w 1939"/>
                  <a:gd name="T16" fmla="*/ 0 h 632"/>
                  <a:gd name="T17" fmla="*/ 1939 w 1939"/>
                  <a:gd name="T18" fmla="*/ 632 h 632"/>
                </a:gdLst>
                <a:ahLst/>
                <a:cxnLst>
                  <a:cxn ang="T10">
                    <a:pos x="T0" y="T1"/>
                  </a:cxn>
                  <a:cxn ang="T11">
                    <a:pos x="T2" y="T3"/>
                  </a:cxn>
                  <a:cxn ang="T12">
                    <a:pos x="T4" y="T5"/>
                  </a:cxn>
                  <a:cxn ang="T13">
                    <a:pos x="T6" y="T7"/>
                  </a:cxn>
                  <a:cxn ang="T14">
                    <a:pos x="T8" y="T9"/>
                  </a:cxn>
                </a:cxnLst>
                <a:rect l="T15" t="T16" r="T17" b="T18"/>
                <a:pathLst>
                  <a:path w="1939" h="632">
                    <a:moveTo>
                      <a:pt x="1939" y="628"/>
                    </a:moveTo>
                    <a:lnTo>
                      <a:pt x="1938" y="632"/>
                    </a:lnTo>
                    <a:lnTo>
                      <a:pt x="0" y="2"/>
                    </a:lnTo>
                    <a:lnTo>
                      <a:pt x="2" y="0"/>
                    </a:lnTo>
                    <a:lnTo>
                      <a:pt x="1939" y="628"/>
                    </a:lnTo>
                    <a:close/>
                  </a:path>
                </a:pathLst>
              </a:custGeom>
              <a:solidFill>
                <a:srgbClr val="DF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63" name="Freeform 2845"/>
              <p:cNvSpPr>
                <a:spLocks/>
              </p:cNvSpPr>
              <p:nvPr/>
            </p:nvSpPr>
            <p:spPr bwMode="auto">
              <a:xfrm>
                <a:off x="1952" y="1929"/>
                <a:ext cx="969" cy="316"/>
              </a:xfrm>
              <a:custGeom>
                <a:avLst/>
                <a:gdLst>
                  <a:gd name="T0" fmla="*/ 3 w 1940"/>
                  <a:gd name="T1" fmla="*/ 1 h 633"/>
                  <a:gd name="T2" fmla="*/ 3 w 1940"/>
                  <a:gd name="T3" fmla="*/ 1 h 633"/>
                  <a:gd name="T4" fmla="*/ 0 w 1940"/>
                  <a:gd name="T5" fmla="*/ 0 h 633"/>
                  <a:gd name="T6" fmla="*/ 0 w 1940"/>
                  <a:gd name="T7" fmla="*/ 0 h 633"/>
                  <a:gd name="T8" fmla="*/ 3 w 1940"/>
                  <a:gd name="T9" fmla="*/ 1 h 633"/>
                  <a:gd name="T10" fmla="*/ 0 60000 65536"/>
                  <a:gd name="T11" fmla="*/ 0 60000 65536"/>
                  <a:gd name="T12" fmla="*/ 0 60000 65536"/>
                  <a:gd name="T13" fmla="*/ 0 60000 65536"/>
                  <a:gd name="T14" fmla="*/ 0 60000 65536"/>
                  <a:gd name="T15" fmla="*/ 0 w 1940"/>
                  <a:gd name="T16" fmla="*/ 0 h 633"/>
                  <a:gd name="T17" fmla="*/ 1940 w 1940"/>
                  <a:gd name="T18" fmla="*/ 633 h 633"/>
                </a:gdLst>
                <a:ahLst/>
                <a:cxnLst>
                  <a:cxn ang="T10">
                    <a:pos x="T0" y="T1"/>
                  </a:cxn>
                  <a:cxn ang="T11">
                    <a:pos x="T2" y="T3"/>
                  </a:cxn>
                  <a:cxn ang="T12">
                    <a:pos x="T4" y="T5"/>
                  </a:cxn>
                  <a:cxn ang="T13">
                    <a:pos x="T6" y="T7"/>
                  </a:cxn>
                  <a:cxn ang="T14">
                    <a:pos x="T8" y="T9"/>
                  </a:cxn>
                </a:cxnLst>
                <a:rect l="T15" t="T16" r="T17" b="T18"/>
                <a:pathLst>
                  <a:path w="1940" h="633">
                    <a:moveTo>
                      <a:pt x="1940" y="630"/>
                    </a:moveTo>
                    <a:lnTo>
                      <a:pt x="1938" y="633"/>
                    </a:lnTo>
                    <a:lnTo>
                      <a:pt x="0" y="3"/>
                    </a:lnTo>
                    <a:lnTo>
                      <a:pt x="2" y="0"/>
                    </a:lnTo>
                    <a:lnTo>
                      <a:pt x="1940" y="630"/>
                    </a:lnTo>
                    <a:close/>
                  </a:path>
                </a:pathLst>
              </a:custGeom>
              <a:solidFill>
                <a:srgbClr val="E0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64" name="Freeform 2846"/>
              <p:cNvSpPr>
                <a:spLocks/>
              </p:cNvSpPr>
              <p:nvPr/>
            </p:nvSpPr>
            <p:spPr bwMode="auto">
              <a:xfrm>
                <a:off x="1951" y="1931"/>
                <a:ext cx="969" cy="316"/>
              </a:xfrm>
              <a:custGeom>
                <a:avLst/>
                <a:gdLst>
                  <a:gd name="T0" fmla="*/ 3 w 1939"/>
                  <a:gd name="T1" fmla="*/ 1 h 633"/>
                  <a:gd name="T2" fmla="*/ 3 w 1939"/>
                  <a:gd name="T3" fmla="*/ 1 h 633"/>
                  <a:gd name="T4" fmla="*/ 0 w 1939"/>
                  <a:gd name="T5" fmla="*/ 0 h 633"/>
                  <a:gd name="T6" fmla="*/ 0 w 1939"/>
                  <a:gd name="T7" fmla="*/ 0 h 633"/>
                  <a:gd name="T8" fmla="*/ 3 w 1939"/>
                  <a:gd name="T9" fmla="*/ 1 h 633"/>
                  <a:gd name="T10" fmla="*/ 0 60000 65536"/>
                  <a:gd name="T11" fmla="*/ 0 60000 65536"/>
                  <a:gd name="T12" fmla="*/ 0 60000 65536"/>
                  <a:gd name="T13" fmla="*/ 0 60000 65536"/>
                  <a:gd name="T14" fmla="*/ 0 60000 65536"/>
                  <a:gd name="T15" fmla="*/ 0 w 1939"/>
                  <a:gd name="T16" fmla="*/ 0 h 633"/>
                  <a:gd name="T17" fmla="*/ 1939 w 1939"/>
                  <a:gd name="T18" fmla="*/ 633 h 633"/>
                </a:gdLst>
                <a:ahLst/>
                <a:cxnLst>
                  <a:cxn ang="T10">
                    <a:pos x="T0" y="T1"/>
                  </a:cxn>
                  <a:cxn ang="T11">
                    <a:pos x="T2" y="T3"/>
                  </a:cxn>
                  <a:cxn ang="T12">
                    <a:pos x="T4" y="T5"/>
                  </a:cxn>
                  <a:cxn ang="T13">
                    <a:pos x="T6" y="T7"/>
                  </a:cxn>
                  <a:cxn ang="T14">
                    <a:pos x="T8" y="T9"/>
                  </a:cxn>
                </a:cxnLst>
                <a:rect l="T15" t="T16" r="T17" b="T18"/>
                <a:pathLst>
                  <a:path w="1939" h="633">
                    <a:moveTo>
                      <a:pt x="1939" y="630"/>
                    </a:moveTo>
                    <a:lnTo>
                      <a:pt x="1937" y="633"/>
                    </a:lnTo>
                    <a:lnTo>
                      <a:pt x="0" y="2"/>
                    </a:lnTo>
                    <a:lnTo>
                      <a:pt x="1" y="0"/>
                    </a:lnTo>
                    <a:lnTo>
                      <a:pt x="1939" y="630"/>
                    </a:lnTo>
                    <a:close/>
                  </a:path>
                </a:pathLst>
              </a:custGeom>
              <a:solidFill>
                <a:srgbClr val="E1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65" name="Freeform 2847"/>
              <p:cNvSpPr>
                <a:spLocks/>
              </p:cNvSpPr>
              <p:nvPr/>
            </p:nvSpPr>
            <p:spPr bwMode="auto">
              <a:xfrm>
                <a:off x="1948" y="1931"/>
                <a:ext cx="972" cy="324"/>
              </a:xfrm>
              <a:custGeom>
                <a:avLst/>
                <a:gdLst>
                  <a:gd name="T0" fmla="*/ 4 w 1944"/>
                  <a:gd name="T1" fmla="*/ 2 h 648"/>
                  <a:gd name="T2" fmla="*/ 4 w 1944"/>
                  <a:gd name="T3" fmla="*/ 2 h 648"/>
                  <a:gd name="T4" fmla="*/ 0 w 1944"/>
                  <a:gd name="T5" fmla="*/ 1 h 648"/>
                  <a:gd name="T6" fmla="*/ 1 w 1944"/>
                  <a:gd name="T7" fmla="*/ 0 h 648"/>
                  <a:gd name="T8" fmla="*/ 4 w 1944"/>
                  <a:gd name="T9" fmla="*/ 2 h 648"/>
                  <a:gd name="T10" fmla="*/ 0 60000 65536"/>
                  <a:gd name="T11" fmla="*/ 0 60000 65536"/>
                  <a:gd name="T12" fmla="*/ 0 60000 65536"/>
                  <a:gd name="T13" fmla="*/ 0 60000 65536"/>
                  <a:gd name="T14" fmla="*/ 0 60000 65536"/>
                  <a:gd name="T15" fmla="*/ 0 w 1944"/>
                  <a:gd name="T16" fmla="*/ 0 h 648"/>
                  <a:gd name="T17" fmla="*/ 1944 w 1944"/>
                  <a:gd name="T18" fmla="*/ 648 h 648"/>
                </a:gdLst>
                <a:ahLst/>
                <a:cxnLst>
                  <a:cxn ang="T10">
                    <a:pos x="T0" y="T1"/>
                  </a:cxn>
                  <a:cxn ang="T11">
                    <a:pos x="T2" y="T3"/>
                  </a:cxn>
                  <a:cxn ang="T12">
                    <a:pos x="T4" y="T5"/>
                  </a:cxn>
                  <a:cxn ang="T13">
                    <a:pos x="T6" y="T7"/>
                  </a:cxn>
                  <a:cxn ang="T14">
                    <a:pos x="T8" y="T9"/>
                  </a:cxn>
                </a:cxnLst>
                <a:rect l="T15" t="T16" r="T17" b="T18"/>
                <a:pathLst>
                  <a:path w="1944" h="648">
                    <a:moveTo>
                      <a:pt x="1944" y="631"/>
                    </a:moveTo>
                    <a:lnTo>
                      <a:pt x="1936" y="648"/>
                    </a:lnTo>
                    <a:lnTo>
                      <a:pt x="0" y="13"/>
                    </a:lnTo>
                    <a:lnTo>
                      <a:pt x="7" y="0"/>
                    </a:lnTo>
                    <a:lnTo>
                      <a:pt x="1944" y="631"/>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66" name="Freeform 2848"/>
              <p:cNvSpPr>
                <a:spLocks/>
              </p:cNvSpPr>
              <p:nvPr/>
            </p:nvSpPr>
            <p:spPr bwMode="auto">
              <a:xfrm>
                <a:off x="1950" y="1931"/>
                <a:ext cx="970" cy="318"/>
              </a:xfrm>
              <a:custGeom>
                <a:avLst/>
                <a:gdLst>
                  <a:gd name="T0" fmla="*/ 4 w 1939"/>
                  <a:gd name="T1" fmla="*/ 2 h 634"/>
                  <a:gd name="T2" fmla="*/ 4 w 1939"/>
                  <a:gd name="T3" fmla="*/ 2 h 634"/>
                  <a:gd name="T4" fmla="*/ 0 w 1939"/>
                  <a:gd name="T5" fmla="*/ 1 h 634"/>
                  <a:gd name="T6" fmla="*/ 1 w 1939"/>
                  <a:gd name="T7" fmla="*/ 0 h 634"/>
                  <a:gd name="T8" fmla="*/ 4 w 1939"/>
                  <a:gd name="T9" fmla="*/ 2 h 634"/>
                  <a:gd name="T10" fmla="*/ 0 60000 65536"/>
                  <a:gd name="T11" fmla="*/ 0 60000 65536"/>
                  <a:gd name="T12" fmla="*/ 0 60000 65536"/>
                  <a:gd name="T13" fmla="*/ 0 60000 65536"/>
                  <a:gd name="T14" fmla="*/ 0 60000 65536"/>
                  <a:gd name="T15" fmla="*/ 0 w 1939"/>
                  <a:gd name="T16" fmla="*/ 0 h 634"/>
                  <a:gd name="T17" fmla="*/ 1939 w 1939"/>
                  <a:gd name="T18" fmla="*/ 634 h 634"/>
                </a:gdLst>
                <a:ahLst/>
                <a:cxnLst>
                  <a:cxn ang="T10">
                    <a:pos x="T0" y="T1"/>
                  </a:cxn>
                  <a:cxn ang="T11">
                    <a:pos x="T2" y="T3"/>
                  </a:cxn>
                  <a:cxn ang="T12">
                    <a:pos x="T4" y="T5"/>
                  </a:cxn>
                  <a:cxn ang="T13">
                    <a:pos x="T6" y="T7"/>
                  </a:cxn>
                  <a:cxn ang="T14">
                    <a:pos x="T8" y="T9"/>
                  </a:cxn>
                </a:cxnLst>
                <a:rect l="T15" t="T16" r="T17" b="T18"/>
                <a:pathLst>
                  <a:path w="1939" h="634">
                    <a:moveTo>
                      <a:pt x="1939" y="631"/>
                    </a:moveTo>
                    <a:lnTo>
                      <a:pt x="1938" y="634"/>
                    </a:lnTo>
                    <a:lnTo>
                      <a:pt x="0" y="3"/>
                    </a:lnTo>
                    <a:lnTo>
                      <a:pt x="2" y="0"/>
                    </a:lnTo>
                    <a:lnTo>
                      <a:pt x="1939" y="631"/>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67" name="Freeform 2849"/>
              <p:cNvSpPr>
                <a:spLocks/>
              </p:cNvSpPr>
              <p:nvPr/>
            </p:nvSpPr>
            <p:spPr bwMode="auto">
              <a:xfrm>
                <a:off x="1949" y="1933"/>
                <a:ext cx="970" cy="318"/>
              </a:xfrm>
              <a:custGeom>
                <a:avLst/>
                <a:gdLst>
                  <a:gd name="T0" fmla="*/ 4 w 1939"/>
                  <a:gd name="T1" fmla="*/ 1 h 636"/>
                  <a:gd name="T2" fmla="*/ 4 w 1939"/>
                  <a:gd name="T3" fmla="*/ 1 h 636"/>
                  <a:gd name="T4" fmla="*/ 0 w 1939"/>
                  <a:gd name="T5" fmla="*/ 1 h 636"/>
                  <a:gd name="T6" fmla="*/ 1 w 1939"/>
                  <a:gd name="T7" fmla="*/ 0 h 636"/>
                  <a:gd name="T8" fmla="*/ 4 w 1939"/>
                  <a:gd name="T9" fmla="*/ 1 h 636"/>
                  <a:gd name="T10" fmla="*/ 0 60000 65536"/>
                  <a:gd name="T11" fmla="*/ 0 60000 65536"/>
                  <a:gd name="T12" fmla="*/ 0 60000 65536"/>
                  <a:gd name="T13" fmla="*/ 0 60000 65536"/>
                  <a:gd name="T14" fmla="*/ 0 60000 65536"/>
                  <a:gd name="T15" fmla="*/ 0 w 1939"/>
                  <a:gd name="T16" fmla="*/ 0 h 636"/>
                  <a:gd name="T17" fmla="*/ 1939 w 1939"/>
                  <a:gd name="T18" fmla="*/ 636 h 636"/>
                </a:gdLst>
                <a:ahLst/>
                <a:cxnLst>
                  <a:cxn ang="T10">
                    <a:pos x="T0" y="T1"/>
                  </a:cxn>
                  <a:cxn ang="T11">
                    <a:pos x="T2" y="T3"/>
                  </a:cxn>
                  <a:cxn ang="T12">
                    <a:pos x="T4" y="T5"/>
                  </a:cxn>
                  <a:cxn ang="T13">
                    <a:pos x="T6" y="T7"/>
                  </a:cxn>
                  <a:cxn ang="T14">
                    <a:pos x="T8" y="T9"/>
                  </a:cxn>
                </a:cxnLst>
                <a:rect l="T15" t="T16" r="T17" b="T18"/>
                <a:pathLst>
                  <a:path w="1939" h="636">
                    <a:moveTo>
                      <a:pt x="1939" y="631"/>
                    </a:moveTo>
                    <a:lnTo>
                      <a:pt x="1935" y="636"/>
                    </a:lnTo>
                    <a:lnTo>
                      <a:pt x="0" y="3"/>
                    </a:lnTo>
                    <a:lnTo>
                      <a:pt x="1" y="0"/>
                    </a:lnTo>
                    <a:lnTo>
                      <a:pt x="1939" y="631"/>
                    </a:lnTo>
                    <a:close/>
                  </a:path>
                </a:pathLst>
              </a:custGeom>
              <a:solidFill>
                <a:srgbClr val="E4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68" name="Freeform 2850"/>
              <p:cNvSpPr>
                <a:spLocks/>
              </p:cNvSpPr>
              <p:nvPr/>
            </p:nvSpPr>
            <p:spPr bwMode="auto">
              <a:xfrm>
                <a:off x="1948" y="1935"/>
                <a:ext cx="969" cy="318"/>
              </a:xfrm>
              <a:custGeom>
                <a:avLst/>
                <a:gdLst>
                  <a:gd name="T0" fmla="*/ 4 w 1937"/>
                  <a:gd name="T1" fmla="*/ 1 h 637"/>
                  <a:gd name="T2" fmla="*/ 4 w 1937"/>
                  <a:gd name="T3" fmla="*/ 1 h 637"/>
                  <a:gd name="T4" fmla="*/ 0 w 1937"/>
                  <a:gd name="T5" fmla="*/ 0 h 637"/>
                  <a:gd name="T6" fmla="*/ 1 w 1937"/>
                  <a:gd name="T7" fmla="*/ 0 h 637"/>
                  <a:gd name="T8" fmla="*/ 4 w 1937"/>
                  <a:gd name="T9" fmla="*/ 1 h 637"/>
                  <a:gd name="T10" fmla="*/ 0 60000 65536"/>
                  <a:gd name="T11" fmla="*/ 0 60000 65536"/>
                  <a:gd name="T12" fmla="*/ 0 60000 65536"/>
                  <a:gd name="T13" fmla="*/ 0 60000 65536"/>
                  <a:gd name="T14" fmla="*/ 0 60000 65536"/>
                  <a:gd name="T15" fmla="*/ 0 w 1937"/>
                  <a:gd name="T16" fmla="*/ 0 h 637"/>
                  <a:gd name="T17" fmla="*/ 1937 w 1937"/>
                  <a:gd name="T18" fmla="*/ 637 h 637"/>
                </a:gdLst>
                <a:ahLst/>
                <a:cxnLst>
                  <a:cxn ang="T10">
                    <a:pos x="T0" y="T1"/>
                  </a:cxn>
                  <a:cxn ang="T11">
                    <a:pos x="T2" y="T3"/>
                  </a:cxn>
                  <a:cxn ang="T12">
                    <a:pos x="T4" y="T5"/>
                  </a:cxn>
                  <a:cxn ang="T13">
                    <a:pos x="T6" y="T7"/>
                  </a:cxn>
                  <a:cxn ang="T14">
                    <a:pos x="T8" y="T9"/>
                  </a:cxn>
                </a:cxnLst>
                <a:rect l="T15" t="T16" r="T17" b="T18"/>
                <a:pathLst>
                  <a:path w="1937" h="637">
                    <a:moveTo>
                      <a:pt x="1937" y="633"/>
                    </a:moveTo>
                    <a:lnTo>
                      <a:pt x="1936" y="637"/>
                    </a:lnTo>
                    <a:lnTo>
                      <a:pt x="0" y="4"/>
                    </a:lnTo>
                    <a:lnTo>
                      <a:pt x="2" y="0"/>
                    </a:lnTo>
                    <a:lnTo>
                      <a:pt x="1937" y="633"/>
                    </a:lnTo>
                    <a:close/>
                  </a:path>
                </a:pathLst>
              </a:custGeom>
              <a:solidFill>
                <a:srgbClr val="E5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69" name="Freeform 2851"/>
              <p:cNvSpPr>
                <a:spLocks/>
              </p:cNvSpPr>
              <p:nvPr/>
            </p:nvSpPr>
            <p:spPr bwMode="auto">
              <a:xfrm>
                <a:off x="1948" y="1936"/>
                <a:ext cx="968" cy="319"/>
              </a:xfrm>
              <a:custGeom>
                <a:avLst/>
                <a:gdLst>
                  <a:gd name="T0" fmla="*/ 3 w 1938"/>
                  <a:gd name="T1" fmla="*/ 1 h 638"/>
                  <a:gd name="T2" fmla="*/ 3 w 1938"/>
                  <a:gd name="T3" fmla="*/ 1 h 638"/>
                  <a:gd name="T4" fmla="*/ 0 w 1938"/>
                  <a:gd name="T5" fmla="*/ 1 h 638"/>
                  <a:gd name="T6" fmla="*/ 0 w 1938"/>
                  <a:gd name="T7" fmla="*/ 0 h 638"/>
                  <a:gd name="T8" fmla="*/ 3 w 1938"/>
                  <a:gd name="T9" fmla="*/ 1 h 638"/>
                  <a:gd name="T10" fmla="*/ 0 60000 65536"/>
                  <a:gd name="T11" fmla="*/ 0 60000 65536"/>
                  <a:gd name="T12" fmla="*/ 0 60000 65536"/>
                  <a:gd name="T13" fmla="*/ 0 60000 65536"/>
                  <a:gd name="T14" fmla="*/ 0 60000 65536"/>
                  <a:gd name="T15" fmla="*/ 0 w 1938"/>
                  <a:gd name="T16" fmla="*/ 0 h 638"/>
                  <a:gd name="T17" fmla="*/ 1938 w 1938"/>
                  <a:gd name="T18" fmla="*/ 638 h 638"/>
                </a:gdLst>
                <a:ahLst/>
                <a:cxnLst>
                  <a:cxn ang="T10">
                    <a:pos x="T0" y="T1"/>
                  </a:cxn>
                  <a:cxn ang="T11">
                    <a:pos x="T2" y="T3"/>
                  </a:cxn>
                  <a:cxn ang="T12">
                    <a:pos x="T4" y="T5"/>
                  </a:cxn>
                  <a:cxn ang="T13">
                    <a:pos x="T6" y="T7"/>
                  </a:cxn>
                  <a:cxn ang="T14">
                    <a:pos x="T8" y="T9"/>
                  </a:cxn>
                </a:cxnLst>
                <a:rect l="T15" t="T16" r="T17" b="T18"/>
                <a:pathLst>
                  <a:path w="1938" h="638">
                    <a:moveTo>
                      <a:pt x="1938" y="633"/>
                    </a:moveTo>
                    <a:lnTo>
                      <a:pt x="1936" y="638"/>
                    </a:lnTo>
                    <a:lnTo>
                      <a:pt x="0" y="3"/>
                    </a:lnTo>
                    <a:lnTo>
                      <a:pt x="2" y="0"/>
                    </a:lnTo>
                    <a:lnTo>
                      <a:pt x="1938" y="633"/>
                    </a:lnTo>
                    <a:close/>
                  </a:path>
                </a:pathLst>
              </a:custGeom>
              <a:solidFill>
                <a:srgbClr val="E6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70" name="Freeform 2852"/>
              <p:cNvSpPr>
                <a:spLocks/>
              </p:cNvSpPr>
              <p:nvPr/>
            </p:nvSpPr>
            <p:spPr bwMode="auto">
              <a:xfrm>
                <a:off x="1944" y="1938"/>
                <a:ext cx="972" cy="326"/>
              </a:xfrm>
              <a:custGeom>
                <a:avLst/>
                <a:gdLst>
                  <a:gd name="T0" fmla="*/ 4 w 1942"/>
                  <a:gd name="T1" fmla="*/ 2 h 651"/>
                  <a:gd name="T2" fmla="*/ 4 w 1942"/>
                  <a:gd name="T3" fmla="*/ 2 h 651"/>
                  <a:gd name="T4" fmla="*/ 0 w 1942"/>
                  <a:gd name="T5" fmla="*/ 1 h 651"/>
                  <a:gd name="T6" fmla="*/ 1 w 1942"/>
                  <a:gd name="T7" fmla="*/ 0 h 651"/>
                  <a:gd name="T8" fmla="*/ 4 w 1942"/>
                  <a:gd name="T9" fmla="*/ 2 h 651"/>
                  <a:gd name="T10" fmla="*/ 0 60000 65536"/>
                  <a:gd name="T11" fmla="*/ 0 60000 65536"/>
                  <a:gd name="T12" fmla="*/ 0 60000 65536"/>
                  <a:gd name="T13" fmla="*/ 0 60000 65536"/>
                  <a:gd name="T14" fmla="*/ 0 60000 65536"/>
                  <a:gd name="T15" fmla="*/ 0 w 1942"/>
                  <a:gd name="T16" fmla="*/ 0 h 651"/>
                  <a:gd name="T17" fmla="*/ 1942 w 1942"/>
                  <a:gd name="T18" fmla="*/ 651 h 651"/>
                </a:gdLst>
                <a:ahLst/>
                <a:cxnLst>
                  <a:cxn ang="T10">
                    <a:pos x="T0" y="T1"/>
                  </a:cxn>
                  <a:cxn ang="T11">
                    <a:pos x="T2" y="T3"/>
                  </a:cxn>
                  <a:cxn ang="T12">
                    <a:pos x="T4" y="T5"/>
                  </a:cxn>
                  <a:cxn ang="T13">
                    <a:pos x="T6" y="T7"/>
                  </a:cxn>
                  <a:cxn ang="T14">
                    <a:pos x="T8" y="T9"/>
                  </a:cxn>
                </a:cxnLst>
                <a:rect l="T15" t="T16" r="T17" b="T18"/>
                <a:pathLst>
                  <a:path w="1942" h="651">
                    <a:moveTo>
                      <a:pt x="1942" y="635"/>
                    </a:moveTo>
                    <a:lnTo>
                      <a:pt x="1935" y="651"/>
                    </a:lnTo>
                    <a:lnTo>
                      <a:pt x="0" y="13"/>
                    </a:lnTo>
                    <a:lnTo>
                      <a:pt x="6" y="0"/>
                    </a:lnTo>
                    <a:lnTo>
                      <a:pt x="1942" y="635"/>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71" name="Freeform 2853"/>
              <p:cNvSpPr>
                <a:spLocks/>
              </p:cNvSpPr>
              <p:nvPr/>
            </p:nvSpPr>
            <p:spPr bwMode="auto">
              <a:xfrm>
                <a:off x="1947" y="1938"/>
                <a:ext cx="969" cy="320"/>
              </a:xfrm>
              <a:custGeom>
                <a:avLst/>
                <a:gdLst>
                  <a:gd name="T0" fmla="*/ 4 w 1937"/>
                  <a:gd name="T1" fmla="*/ 2 h 640"/>
                  <a:gd name="T2" fmla="*/ 4 w 1937"/>
                  <a:gd name="T3" fmla="*/ 2 h 640"/>
                  <a:gd name="T4" fmla="*/ 0 w 1937"/>
                  <a:gd name="T5" fmla="*/ 1 h 640"/>
                  <a:gd name="T6" fmla="*/ 1 w 1937"/>
                  <a:gd name="T7" fmla="*/ 0 h 640"/>
                  <a:gd name="T8" fmla="*/ 4 w 1937"/>
                  <a:gd name="T9" fmla="*/ 2 h 640"/>
                  <a:gd name="T10" fmla="*/ 0 60000 65536"/>
                  <a:gd name="T11" fmla="*/ 0 60000 65536"/>
                  <a:gd name="T12" fmla="*/ 0 60000 65536"/>
                  <a:gd name="T13" fmla="*/ 0 60000 65536"/>
                  <a:gd name="T14" fmla="*/ 0 60000 65536"/>
                  <a:gd name="T15" fmla="*/ 0 w 1937"/>
                  <a:gd name="T16" fmla="*/ 0 h 640"/>
                  <a:gd name="T17" fmla="*/ 1937 w 1937"/>
                  <a:gd name="T18" fmla="*/ 640 h 640"/>
                </a:gdLst>
                <a:ahLst/>
                <a:cxnLst>
                  <a:cxn ang="T10">
                    <a:pos x="T0" y="T1"/>
                  </a:cxn>
                  <a:cxn ang="T11">
                    <a:pos x="T2" y="T3"/>
                  </a:cxn>
                  <a:cxn ang="T12">
                    <a:pos x="T4" y="T5"/>
                  </a:cxn>
                  <a:cxn ang="T13">
                    <a:pos x="T6" y="T7"/>
                  </a:cxn>
                  <a:cxn ang="T14">
                    <a:pos x="T8" y="T9"/>
                  </a:cxn>
                </a:cxnLst>
                <a:rect l="T15" t="T16" r="T17" b="T18"/>
                <a:pathLst>
                  <a:path w="1937" h="640">
                    <a:moveTo>
                      <a:pt x="1937" y="635"/>
                    </a:moveTo>
                    <a:lnTo>
                      <a:pt x="1935" y="640"/>
                    </a:lnTo>
                    <a:lnTo>
                      <a:pt x="0" y="3"/>
                    </a:lnTo>
                    <a:lnTo>
                      <a:pt x="1" y="0"/>
                    </a:lnTo>
                    <a:lnTo>
                      <a:pt x="1937" y="635"/>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72" name="Freeform 2854"/>
              <p:cNvSpPr>
                <a:spLocks/>
              </p:cNvSpPr>
              <p:nvPr/>
            </p:nvSpPr>
            <p:spPr bwMode="auto">
              <a:xfrm>
                <a:off x="1946" y="1940"/>
                <a:ext cx="969" cy="321"/>
              </a:xfrm>
              <a:custGeom>
                <a:avLst/>
                <a:gdLst>
                  <a:gd name="T0" fmla="*/ 4 w 1937"/>
                  <a:gd name="T1" fmla="*/ 1 h 643"/>
                  <a:gd name="T2" fmla="*/ 4 w 1937"/>
                  <a:gd name="T3" fmla="*/ 1 h 643"/>
                  <a:gd name="T4" fmla="*/ 0 w 1937"/>
                  <a:gd name="T5" fmla="*/ 0 h 643"/>
                  <a:gd name="T6" fmla="*/ 1 w 1937"/>
                  <a:gd name="T7" fmla="*/ 0 h 643"/>
                  <a:gd name="T8" fmla="*/ 4 w 1937"/>
                  <a:gd name="T9" fmla="*/ 1 h 643"/>
                  <a:gd name="T10" fmla="*/ 0 60000 65536"/>
                  <a:gd name="T11" fmla="*/ 0 60000 65536"/>
                  <a:gd name="T12" fmla="*/ 0 60000 65536"/>
                  <a:gd name="T13" fmla="*/ 0 60000 65536"/>
                  <a:gd name="T14" fmla="*/ 0 60000 65536"/>
                  <a:gd name="T15" fmla="*/ 0 w 1937"/>
                  <a:gd name="T16" fmla="*/ 0 h 643"/>
                  <a:gd name="T17" fmla="*/ 1937 w 1937"/>
                  <a:gd name="T18" fmla="*/ 643 h 643"/>
                </a:gdLst>
                <a:ahLst/>
                <a:cxnLst>
                  <a:cxn ang="T10">
                    <a:pos x="T0" y="T1"/>
                  </a:cxn>
                  <a:cxn ang="T11">
                    <a:pos x="T2" y="T3"/>
                  </a:cxn>
                  <a:cxn ang="T12">
                    <a:pos x="T4" y="T5"/>
                  </a:cxn>
                  <a:cxn ang="T13">
                    <a:pos x="T6" y="T7"/>
                  </a:cxn>
                  <a:cxn ang="T14">
                    <a:pos x="T8" y="T9"/>
                  </a:cxn>
                </a:cxnLst>
                <a:rect l="T15" t="T16" r="T17" b="T18"/>
                <a:pathLst>
                  <a:path w="1937" h="643">
                    <a:moveTo>
                      <a:pt x="1937" y="637"/>
                    </a:moveTo>
                    <a:lnTo>
                      <a:pt x="1934" y="643"/>
                    </a:lnTo>
                    <a:lnTo>
                      <a:pt x="0" y="5"/>
                    </a:lnTo>
                    <a:lnTo>
                      <a:pt x="2" y="0"/>
                    </a:lnTo>
                    <a:lnTo>
                      <a:pt x="1937" y="637"/>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73" name="Freeform 2855"/>
              <p:cNvSpPr>
                <a:spLocks/>
              </p:cNvSpPr>
              <p:nvPr/>
            </p:nvSpPr>
            <p:spPr bwMode="auto">
              <a:xfrm>
                <a:off x="1944" y="1942"/>
                <a:ext cx="969" cy="322"/>
              </a:xfrm>
              <a:custGeom>
                <a:avLst/>
                <a:gdLst>
                  <a:gd name="T0" fmla="*/ 4 w 1937"/>
                  <a:gd name="T1" fmla="*/ 2 h 643"/>
                  <a:gd name="T2" fmla="*/ 4 w 1937"/>
                  <a:gd name="T3" fmla="*/ 2 h 643"/>
                  <a:gd name="T4" fmla="*/ 0 w 1937"/>
                  <a:gd name="T5" fmla="*/ 1 h 643"/>
                  <a:gd name="T6" fmla="*/ 1 w 1937"/>
                  <a:gd name="T7" fmla="*/ 0 h 643"/>
                  <a:gd name="T8" fmla="*/ 4 w 1937"/>
                  <a:gd name="T9" fmla="*/ 2 h 643"/>
                  <a:gd name="T10" fmla="*/ 0 60000 65536"/>
                  <a:gd name="T11" fmla="*/ 0 60000 65536"/>
                  <a:gd name="T12" fmla="*/ 0 60000 65536"/>
                  <a:gd name="T13" fmla="*/ 0 60000 65536"/>
                  <a:gd name="T14" fmla="*/ 0 60000 65536"/>
                  <a:gd name="T15" fmla="*/ 0 w 1937"/>
                  <a:gd name="T16" fmla="*/ 0 h 643"/>
                  <a:gd name="T17" fmla="*/ 1937 w 1937"/>
                  <a:gd name="T18" fmla="*/ 643 h 643"/>
                </a:gdLst>
                <a:ahLst/>
                <a:cxnLst>
                  <a:cxn ang="T10">
                    <a:pos x="T0" y="T1"/>
                  </a:cxn>
                  <a:cxn ang="T11">
                    <a:pos x="T2" y="T3"/>
                  </a:cxn>
                  <a:cxn ang="T12">
                    <a:pos x="T4" y="T5"/>
                  </a:cxn>
                  <a:cxn ang="T13">
                    <a:pos x="T6" y="T7"/>
                  </a:cxn>
                  <a:cxn ang="T14">
                    <a:pos x="T8" y="T9"/>
                  </a:cxn>
                </a:cxnLst>
                <a:rect l="T15" t="T16" r="T17" b="T18"/>
                <a:pathLst>
                  <a:path w="1937" h="643">
                    <a:moveTo>
                      <a:pt x="1937" y="638"/>
                    </a:moveTo>
                    <a:lnTo>
                      <a:pt x="1935" y="643"/>
                    </a:lnTo>
                    <a:lnTo>
                      <a:pt x="0" y="5"/>
                    </a:lnTo>
                    <a:lnTo>
                      <a:pt x="3" y="0"/>
                    </a:lnTo>
                    <a:lnTo>
                      <a:pt x="1937" y="638"/>
                    </a:lnTo>
                    <a:close/>
                  </a:path>
                </a:pathLst>
              </a:custGeom>
              <a:solidFill>
                <a:srgbClr val="E8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74" name="Freeform 2856"/>
              <p:cNvSpPr>
                <a:spLocks/>
              </p:cNvSpPr>
              <p:nvPr/>
            </p:nvSpPr>
            <p:spPr bwMode="auto">
              <a:xfrm>
                <a:off x="1942" y="1945"/>
                <a:ext cx="970" cy="328"/>
              </a:xfrm>
              <a:custGeom>
                <a:avLst/>
                <a:gdLst>
                  <a:gd name="T0" fmla="*/ 4 w 1940"/>
                  <a:gd name="T1" fmla="*/ 1 h 657"/>
                  <a:gd name="T2" fmla="*/ 4 w 1940"/>
                  <a:gd name="T3" fmla="*/ 1 h 657"/>
                  <a:gd name="T4" fmla="*/ 0 w 1940"/>
                  <a:gd name="T5" fmla="*/ 0 h 657"/>
                  <a:gd name="T6" fmla="*/ 1 w 1940"/>
                  <a:gd name="T7" fmla="*/ 0 h 657"/>
                  <a:gd name="T8" fmla="*/ 4 w 1940"/>
                  <a:gd name="T9" fmla="*/ 1 h 657"/>
                  <a:gd name="T10" fmla="*/ 0 60000 65536"/>
                  <a:gd name="T11" fmla="*/ 0 60000 65536"/>
                  <a:gd name="T12" fmla="*/ 0 60000 65536"/>
                  <a:gd name="T13" fmla="*/ 0 60000 65536"/>
                  <a:gd name="T14" fmla="*/ 0 60000 65536"/>
                  <a:gd name="T15" fmla="*/ 0 w 1940"/>
                  <a:gd name="T16" fmla="*/ 0 h 657"/>
                  <a:gd name="T17" fmla="*/ 1940 w 1940"/>
                  <a:gd name="T18" fmla="*/ 657 h 657"/>
                </a:gdLst>
                <a:ahLst/>
                <a:cxnLst>
                  <a:cxn ang="T10">
                    <a:pos x="T0" y="T1"/>
                  </a:cxn>
                  <a:cxn ang="T11">
                    <a:pos x="T2" y="T3"/>
                  </a:cxn>
                  <a:cxn ang="T12">
                    <a:pos x="T4" y="T5"/>
                  </a:cxn>
                  <a:cxn ang="T13">
                    <a:pos x="T6" y="T7"/>
                  </a:cxn>
                  <a:cxn ang="T14">
                    <a:pos x="T8" y="T9"/>
                  </a:cxn>
                </a:cxnLst>
                <a:rect l="T15" t="T16" r="T17" b="T18"/>
                <a:pathLst>
                  <a:path w="1940" h="657">
                    <a:moveTo>
                      <a:pt x="1940" y="638"/>
                    </a:moveTo>
                    <a:lnTo>
                      <a:pt x="1935" y="657"/>
                    </a:lnTo>
                    <a:lnTo>
                      <a:pt x="0" y="14"/>
                    </a:lnTo>
                    <a:lnTo>
                      <a:pt x="5" y="0"/>
                    </a:lnTo>
                    <a:lnTo>
                      <a:pt x="1940" y="638"/>
                    </a:lnTo>
                    <a:close/>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75" name="Freeform 2857"/>
              <p:cNvSpPr>
                <a:spLocks/>
              </p:cNvSpPr>
              <p:nvPr/>
            </p:nvSpPr>
            <p:spPr bwMode="auto">
              <a:xfrm>
                <a:off x="1943" y="1945"/>
                <a:ext cx="969" cy="323"/>
              </a:xfrm>
              <a:custGeom>
                <a:avLst/>
                <a:gdLst>
                  <a:gd name="T0" fmla="*/ 4 w 1937"/>
                  <a:gd name="T1" fmla="*/ 1 h 647"/>
                  <a:gd name="T2" fmla="*/ 4 w 1937"/>
                  <a:gd name="T3" fmla="*/ 1 h 647"/>
                  <a:gd name="T4" fmla="*/ 0 w 1937"/>
                  <a:gd name="T5" fmla="*/ 0 h 647"/>
                  <a:gd name="T6" fmla="*/ 1 w 1937"/>
                  <a:gd name="T7" fmla="*/ 0 h 647"/>
                  <a:gd name="T8" fmla="*/ 4 w 1937"/>
                  <a:gd name="T9" fmla="*/ 1 h 647"/>
                  <a:gd name="T10" fmla="*/ 0 60000 65536"/>
                  <a:gd name="T11" fmla="*/ 0 60000 65536"/>
                  <a:gd name="T12" fmla="*/ 0 60000 65536"/>
                  <a:gd name="T13" fmla="*/ 0 60000 65536"/>
                  <a:gd name="T14" fmla="*/ 0 60000 65536"/>
                  <a:gd name="T15" fmla="*/ 0 w 1937"/>
                  <a:gd name="T16" fmla="*/ 0 h 647"/>
                  <a:gd name="T17" fmla="*/ 1937 w 1937"/>
                  <a:gd name="T18" fmla="*/ 647 h 647"/>
                </a:gdLst>
                <a:ahLst/>
                <a:cxnLst>
                  <a:cxn ang="T10">
                    <a:pos x="T0" y="T1"/>
                  </a:cxn>
                  <a:cxn ang="T11">
                    <a:pos x="T2" y="T3"/>
                  </a:cxn>
                  <a:cxn ang="T12">
                    <a:pos x="T4" y="T5"/>
                  </a:cxn>
                  <a:cxn ang="T13">
                    <a:pos x="T6" y="T7"/>
                  </a:cxn>
                  <a:cxn ang="T14">
                    <a:pos x="T8" y="T9"/>
                  </a:cxn>
                </a:cxnLst>
                <a:rect l="T15" t="T16" r="T17" b="T18"/>
                <a:pathLst>
                  <a:path w="1937" h="647">
                    <a:moveTo>
                      <a:pt x="1937" y="638"/>
                    </a:moveTo>
                    <a:lnTo>
                      <a:pt x="1934" y="647"/>
                    </a:lnTo>
                    <a:lnTo>
                      <a:pt x="0" y="7"/>
                    </a:lnTo>
                    <a:lnTo>
                      <a:pt x="2" y="0"/>
                    </a:lnTo>
                    <a:lnTo>
                      <a:pt x="1937" y="638"/>
                    </a:lnTo>
                    <a:close/>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76" name="Freeform 2858"/>
              <p:cNvSpPr>
                <a:spLocks/>
              </p:cNvSpPr>
              <p:nvPr/>
            </p:nvSpPr>
            <p:spPr bwMode="auto">
              <a:xfrm>
                <a:off x="1942" y="1948"/>
                <a:ext cx="969" cy="325"/>
              </a:xfrm>
              <a:custGeom>
                <a:avLst/>
                <a:gdLst>
                  <a:gd name="T0" fmla="*/ 4 w 1937"/>
                  <a:gd name="T1" fmla="*/ 2 h 650"/>
                  <a:gd name="T2" fmla="*/ 4 w 1937"/>
                  <a:gd name="T3" fmla="*/ 2 h 650"/>
                  <a:gd name="T4" fmla="*/ 0 w 1937"/>
                  <a:gd name="T5" fmla="*/ 1 h 650"/>
                  <a:gd name="T6" fmla="*/ 1 w 1937"/>
                  <a:gd name="T7" fmla="*/ 0 h 650"/>
                  <a:gd name="T8" fmla="*/ 4 w 1937"/>
                  <a:gd name="T9" fmla="*/ 2 h 650"/>
                  <a:gd name="T10" fmla="*/ 0 60000 65536"/>
                  <a:gd name="T11" fmla="*/ 0 60000 65536"/>
                  <a:gd name="T12" fmla="*/ 0 60000 65536"/>
                  <a:gd name="T13" fmla="*/ 0 60000 65536"/>
                  <a:gd name="T14" fmla="*/ 0 60000 65536"/>
                  <a:gd name="T15" fmla="*/ 0 w 1937"/>
                  <a:gd name="T16" fmla="*/ 0 h 650"/>
                  <a:gd name="T17" fmla="*/ 1937 w 1937"/>
                  <a:gd name="T18" fmla="*/ 650 h 650"/>
                </a:gdLst>
                <a:ahLst/>
                <a:cxnLst>
                  <a:cxn ang="T10">
                    <a:pos x="T0" y="T1"/>
                  </a:cxn>
                  <a:cxn ang="T11">
                    <a:pos x="T2" y="T3"/>
                  </a:cxn>
                  <a:cxn ang="T12">
                    <a:pos x="T4" y="T5"/>
                  </a:cxn>
                  <a:cxn ang="T13">
                    <a:pos x="T6" y="T7"/>
                  </a:cxn>
                  <a:cxn ang="T14">
                    <a:pos x="T8" y="T9"/>
                  </a:cxn>
                </a:cxnLst>
                <a:rect l="T15" t="T16" r="T17" b="T18"/>
                <a:pathLst>
                  <a:path w="1937" h="650">
                    <a:moveTo>
                      <a:pt x="1937" y="640"/>
                    </a:moveTo>
                    <a:lnTo>
                      <a:pt x="1935" y="650"/>
                    </a:lnTo>
                    <a:lnTo>
                      <a:pt x="0" y="7"/>
                    </a:lnTo>
                    <a:lnTo>
                      <a:pt x="3" y="0"/>
                    </a:lnTo>
                    <a:lnTo>
                      <a:pt x="1937" y="640"/>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77" name="Freeform 2859"/>
              <p:cNvSpPr>
                <a:spLocks/>
              </p:cNvSpPr>
              <p:nvPr/>
            </p:nvSpPr>
            <p:spPr bwMode="auto">
              <a:xfrm>
                <a:off x="1940" y="1951"/>
                <a:ext cx="970" cy="330"/>
              </a:xfrm>
              <a:custGeom>
                <a:avLst/>
                <a:gdLst>
                  <a:gd name="T0" fmla="*/ 4 w 1939"/>
                  <a:gd name="T1" fmla="*/ 2 h 659"/>
                  <a:gd name="T2" fmla="*/ 4 w 1939"/>
                  <a:gd name="T3" fmla="*/ 2 h 659"/>
                  <a:gd name="T4" fmla="*/ 0 w 1939"/>
                  <a:gd name="T5" fmla="*/ 1 h 659"/>
                  <a:gd name="T6" fmla="*/ 1 w 1939"/>
                  <a:gd name="T7" fmla="*/ 0 h 659"/>
                  <a:gd name="T8" fmla="*/ 4 w 1939"/>
                  <a:gd name="T9" fmla="*/ 2 h 659"/>
                  <a:gd name="T10" fmla="*/ 0 60000 65536"/>
                  <a:gd name="T11" fmla="*/ 0 60000 65536"/>
                  <a:gd name="T12" fmla="*/ 0 60000 65536"/>
                  <a:gd name="T13" fmla="*/ 0 60000 65536"/>
                  <a:gd name="T14" fmla="*/ 0 60000 65536"/>
                  <a:gd name="T15" fmla="*/ 0 w 1939"/>
                  <a:gd name="T16" fmla="*/ 0 h 659"/>
                  <a:gd name="T17" fmla="*/ 1939 w 1939"/>
                  <a:gd name="T18" fmla="*/ 659 h 659"/>
                </a:gdLst>
                <a:ahLst/>
                <a:cxnLst>
                  <a:cxn ang="T10">
                    <a:pos x="T0" y="T1"/>
                  </a:cxn>
                  <a:cxn ang="T11">
                    <a:pos x="T2" y="T3"/>
                  </a:cxn>
                  <a:cxn ang="T12">
                    <a:pos x="T4" y="T5"/>
                  </a:cxn>
                  <a:cxn ang="T13">
                    <a:pos x="T6" y="T7"/>
                  </a:cxn>
                  <a:cxn ang="T14">
                    <a:pos x="T8" y="T9"/>
                  </a:cxn>
                </a:cxnLst>
                <a:rect l="T15" t="T16" r="T17" b="T18"/>
                <a:pathLst>
                  <a:path w="1939" h="659">
                    <a:moveTo>
                      <a:pt x="1939" y="643"/>
                    </a:moveTo>
                    <a:lnTo>
                      <a:pt x="1934" y="659"/>
                    </a:lnTo>
                    <a:lnTo>
                      <a:pt x="0" y="15"/>
                    </a:lnTo>
                    <a:lnTo>
                      <a:pt x="4" y="0"/>
                    </a:lnTo>
                    <a:lnTo>
                      <a:pt x="1939" y="643"/>
                    </a:lnTo>
                    <a:close/>
                  </a:path>
                </a:pathLst>
              </a:custGeom>
              <a:solidFill>
                <a:srgbClr val="EC7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78" name="Freeform 2860"/>
              <p:cNvSpPr>
                <a:spLocks/>
              </p:cNvSpPr>
              <p:nvPr/>
            </p:nvSpPr>
            <p:spPr bwMode="auto">
              <a:xfrm>
                <a:off x="1938" y="1959"/>
                <a:ext cx="969" cy="332"/>
              </a:xfrm>
              <a:custGeom>
                <a:avLst/>
                <a:gdLst>
                  <a:gd name="T0" fmla="*/ 4 w 1937"/>
                  <a:gd name="T1" fmla="*/ 2 h 664"/>
                  <a:gd name="T2" fmla="*/ 4 w 1937"/>
                  <a:gd name="T3" fmla="*/ 2 h 664"/>
                  <a:gd name="T4" fmla="*/ 0 w 1937"/>
                  <a:gd name="T5" fmla="*/ 1 h 664"/>
                  <a:gd name="T6" fmla="*/ 1 w 1937"/>
                  <a:gd name="T7" fmla="*/ 0 h 664"/>
                  <a:gd name="T8" fmla="*/ 4 w 1937"/>
                  <a:gd name="T9" fmla="*/ 2 h 664"/>
                  <a:gd name="T10" fmla="*/ 0 60000 65536"/>
                  <a:gd name="T11" fmla="*/ 0 60000 65536"/>
                  <a:gd name="T12" fmla="*/ 0 60000 65536"/>
                  <a:gd name="T13" fmla="*/ 0 60000 65536"/>
                  <a:gd name="T14" fmla="*/ 0 60000 65536"/>
                  <a:gd name="T15" fmla="*/ 0 w 1937"/>
                  <a:gd name="T16" fmla="*/ 0 h 664"/>
                  <a:gd name="T17" fmla="*/ 1937 w 1937"/>
                  <a:gd name="T18" fmla="*/ 664 h 664"/>
                </a:gdLst>
                <a:ahLst/>
                <a:cxnLst>
                  <a:cxn ang="T10">
                    <a:pos x="T0" y="T1"/>
                  </a:cxn>
                  <a:cxn ang="T11">
                    <a:pos x="T2" y="T3"/>
                  </a:cxn>
                  <a:cxn ang="T12">
                    <a:pos x="T4" y="T5"/>
                  </a:cxn>
                  <a:cxn ang="T13">
                    <a:pos x="T6" y="T7"/>
                  </a:cxn>
                  <a:cxn ang="T14">
                    <a:pos x="T8" y="T9"/>
                  </a:cxn>
                </a:cxnLst>
                <a:rect l="T15" t="T16" r="T17" b="T18"/>
                <a:pathLst>
                  <a:path w="1937" h="664">
                    <a:moveTo>
                      <a:pt x="1937" y="644"/>
                    </a:moveTo>
                    <a:lnTo>
                      <a:pt x="1934" y="664"/>
                    </a:lnTo>
                    <a:lnTo>
                      <a:pt x="0" y="13"/>
                    </a:lnTo>
                    <a:lnTo>
                      <a:pt x="3" y="0"/>
                    </a:lnTo>
                    <a:lnTo>
                      <a:pt x="1937" y="644"/>
                    </a:lnTo>
                    <a:close/>
                  </a:path>
                </a:pathLst>
              </a:custGeom>
              <a:solidFill>
                <a:srgbClr val="ED7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79" name="Freeform 2861"/>
              <p:cNvSpPr>
                <a:spLocks/>
              </p:cNvSpPr>
              <p:nvPr/>
            </p:nvSpPr>
            <p:spPr bwMode="auto">
              <a:xfrm>
                <a:off x="1938" y="1965"/>
                <a:ext cx="968" cy="335"/>
              </a:xfrm>
              <a:custGeom>
                <a:avLst/>
                <a:gdLst>
                  <a:gd name="T0" fmla="*/ 4 w 1936"/>
                  <a:gd name="T1" fmla="*/ 2 h 670"/>
                  <a:gd name="T2" fmla="*/ 4 w 1936"/>
                  <a:gd name="T3" fmla="*/ 2 h 670"/>
                  <a:gd name="T4" fmla="*/ 0 w 1936"/>
                  <a:gd name="T5" fmla="*/ 1 h 670"/>
                  <a:gd name="T6" fmla="*/ 1 w 1936"/>
                  <a:gd name="T7" fmla="*/ 0 h 670"/>
                  <a:gd name="T8" fmla="*/ 4 w 1936"/>
                  <a:gd name="T9" fmla="*/ 2 h 670"/>
                  <a:gd name="T10" fmla="*/ 0 60000 65536"/>
                  <a:gd name="T11" fmla="*/ 0 60000 65536"/>
                  <a:gd name="T12" fmla="*/ 0 60000 65536"/>
                  <a:gd name="T13" fmla="*/ 0 60000 65536"/>
                  <a:gd name="T14" fmla="*/ 0 60000 65536"/>
                  <a:gd name="T15" fmla="*/ 0 w 1936"/>
                  <a:gd name="T16" fmla="*/ 0 h 670"/>
                  <a:gd name="T17" fmla="*/ 1936 w 1936"/>
                  <a:gd name="T18" fmla="*/ 670 h 670"/>
                </a:gdLst>
                <a:ahLst/>
                <a:cxnLst>
                  <a:cxn ang="T10">
                    <a:pos x="T0" y="T1"/>
                  </a:cxn>
                  <a:cxn ang="T11">
                    <a:pos x="T2" y="T3"/>
                  </a:cxn>
                  <a:cxn ang="T12">
                    <a:pos x="T4" y="T5"/>
                  </a:cxn>
                  <a:cxn ang="T13">
                    <a:pos x="T6" y="T7"/>
                  </a:cxn>
                  <a:cxn ang="T14">
                    <a:pos x="T8" y="T9"/>
                  </a:cxn>
                </a:cxnLst>
                <a:rect l="T15" t="T16" r="T17" b="T18"/>
                <a:pathLst>
                  <a:path w="1936" h="670">
                    <a:moveTo>
                      <a:pt x="1936" y="651"/>
                    </a:moveTo>
                    <a:lnTo>
                      <a:pt x="1933" y="670"/>
                    </a:lnTo>
                    <a:lnTo>
                      <a:pt x="0" y="15"/>
                    </a:lnTo>
                    <a:lnTo>
                      <a:pt x="2" y="0"/>
                    </a:lnTo>
                    <a:lnTo>
                      <a:pt x="1936" y="651"/>
                    </a:lnTo>
                    <a:close/>
                  </a:path>
                </a:pathLst>
              </a:custGeom>
              <a:solidFill>
                <a:srgbClr val="ED7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80" name="Freeform 2862"/>
              <p:cNvSpPr>
                <a:spLocks/>
              </p:cNvSpPr>
              <p:nvPr/>
            </p:nvSpPr>
            <p:spPr bwMode="auto">
              <a:xfrm>
                <a:off x="1938" y="1973"/>
                <a:ext cx="966" cy="336"/>
              </a:xfrm>
              <a:custGeom>
                <a:avLst/>
                <a:gdLst>
                  <a:gd name="T0" fmla="*/ 3 w 1933"/>
                  <a:gd name="T1" fmla="*/ 1 h 673"/>
                  <a:gd name="T2" fmla="*/ 3 w 1933"/>
                  <a:gd name="T3" fmla="*/ 1 h 673"/>
                  <a:gd name="T4" fmla="*/ 0 w 1933"/>
                  <a:gd name="T5" fmla="*/ 0 h 673"/>
                  <a:gd name="T6" fmla="*/ 0 w 1933"/>
                  <a:gd name="T7" fmla="*/ 0 h 673"/>
                  <a:gd name="T8" fmla="*/ 3 w 1933"/>
                  <a:gd name="T9" fmla="*/ 1 h 673"/>
                  <a:gd name="T10" fmla="*/ 0 60000 65536"/>
                  <a:gd name="T11" fmla="*/ 0 60000 65536"/>
                  <a:gd name="T12" fmla="*/ 0 60000 65536"/>
                  <a:gd name="T13" fmla="*/ 0 60000 65536"/>
                  <a:gd name="T14" fmla="*/ 0 60000 65536"/>
                  <a:gd name="T15" fmla="*/ 0 w 1933"/>
                  <a:gd name="T16" fmla="*/ 0 h 673"/>
                  <a:gd name="T17" fmla="*/ 1933 w 1933"/>
                  <a:gd name="T18" fmla="*/ 673 h 673"/>
                </a:gdLst>
                <a:ahLst/>
                <a:cxnLst>
                  <a:cxn ang="T10">
                    <a:pos x="T0" y="T1"/>
                  </a:cxn>
                  <a:cxn ang="T11">
                    <a:pos x="T2" y="T3"/>
                  </a:cxn>
                  <a:cxn ang="T12">
                    <a:pos x="T4" y="T5"/>
                  </a:cxn>
                  <a:cxn ang="T13">
                    <a:pos x="T6" y="T7"/>
                  </a:cxn>
                  <a:cxn ang="T14">
                    <a:pos x="T8" y="T9"/>
                  </a:cxn>
                </a:cxnLst>
                <a:rect l="T15" t="T16" r="T17" b="T18"/>
                <a:pathLst>
                  <a:path w="1933" h="673">
                    <a:moveTo>
                      <a:pt x="1933" y="655"/>
                    </a:moveTo>
                    <a:lnTo>
                      <a:pt x="1933" y="673"/>
                    </a:lnTo>
                    <a:lnTo>
                      <a:pt x="0" y="15"/>
                    </a:lnTo>
                    <a:lnTo>
                      <a:pt x="0" y="0"/>
                    </a:lnTo>
                    <a:lnTo>
                      <a:pt x="1933" y="655"/>
                    </a:lnTo>
                    <a:close/>
                  </a:path>
                </a:pathLst>
              </a:custGeom>
              <a:solidFill>
                <a:srgbClr val="EC7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81" name="Freeform 2863"/>
              <p:cNvSpPr>
                <a:spLocks/>
              </p:cNvSpPr>
              <p:nvPr/>
            </p:nvSpPr>
            <p:spPr bwMode="auto">
              <a:xfrm>
                <a:off x="1938" y="1973"/>
                <a:ext cx="966" cy="331"/>
              </a:xfrm>
              <a:custGeom>
                <a:avLst/>
                <a:gdLst>
                  <a:gd name="T0" fmla="*/ 3 w 1933"/>
                  <a:gd name="T1" fmla="*/ 2 h 661"/>
                  <a:gd name="T2" fmla="*/ 3 w 1933"/>
                  <a:gd name="T3" fmla="*/ 2 h 661"/>
                  <a:gd name="T4" fmla="*/ 0 w 1933"/>
                  <a:gd name="T5" fmla="*/ 1 h 661"/>
                  <a:gd name="T6" fmla="*/ 0 w 1933"/>
                  <a:gd name="T7" fmla="*/ 0 h 661"/>
                  <a:gd name="T8" fmla="*/ 3 w 1933"/>
                  <a:gd name="T9" fmla="*/ 2 h 661"/>
                  <a:gd name="T10" fmla="*/ 0 60000 65536"/>
                  <a:gd name="T11" fmla="*/ 0 60000 65536"/>
                  <a:gd name="T12" fmla="*/ 0 60000 65536"/>
                  <a:gd name="T13" fmla="*/ 0 60000 65536"/>
                  <a:gd name="T14" fmla="*/ 0 60000 65536"/>
                  <a:gd name="T15" fmla="*/ 0 w 1933"/>
                  <a:gd name="T16" fmla="*/ 0 h 661"/>
                  <a:gd name="T17" fmla="*/ 1933 w 1933"/>
                  <a:gd name="T18" fmla="*/ 661 h 661"/>
                </a:gdLst>
                <a:ahLst/>
                <a:cxnLst>
                  <a:cxn ang="T10">
                    <a:pos x="T0" y="T1"/>
                  </a:cxn>
                  <a:cxn ang="T11">
                    <a:pos x="T2" y="T3"/>
                  </a:cxn>
                  <a:cxn ang="T12">
                    <a:pos x="T4" y="T5"/>
                  </a:cxn>
                  <a:cxn ang="T13">
                    <a:pos x="T6" y="T7"/>
                  </a:cxn>
                  <a:cxn ang="T14">
                    <a:pos x="T8" y="T9"/>
                  </a:cxn>
                </a:cxnLst>
                <a:rect l="T15" t="T16" r="T17" b="T18"/>
                <a:pathLst>
                  <a:path w="1933" h="661">
                    <a:moveTo>
                      <a:pt x="1933" y="655"/>
                    </a:moveTo>
                    <a:lnTo>
                      <a:pt x="1933" y="661"/>
                    </a:lnTo>
                    <a:lnTo>
                      <a:pt x="0" y="5"/>
                    </a:lnTo>
                    <a:lnTo>
                      <a:pt x="0" y="0"/>
                    </a:lnTo>
                    <a:lnTo>
                      <a:pt x="1933" y="655"/>
                    </a:lnTo>
                    <a:close/>
                  </a:path>
                </a:pathLst>
              </a:custGeom>
              <a:solidFill>
                <a:srgbClr val="EC7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82" name="Freeform 2864"/>
              <p:cNvSpPr>
                <a:spLocks/>
              </p:cNvSpPr>
              <p:nvPr/>
            </p:nvSpPr>
            <p:spPr bwMode="auto">
              <a:xfrm>
                <a:off x="1938" y="1975"/>
                <a:ext cx="966" cy="331"/>
              </a:xfrm>
              <a:custGeom>
                <a:avLst/>
                <a:gdLst>
                  <a:gd name="T0" fmla="*/ 3 w 1933"/>
                  <a:gd name="T1" fmla="*/ 2 h 661"/>
                  <a:gd name="T2" fmla="*/ 3 w 1933"/>
                  <a:gd name="T3" fmla="*/ 2 h 661"/>
                  <a:gd name="T4" fmla="*/ 0 w 1933"/>
                  <a:gd name="T5" fmla="*/ 1 h 661"/>
                  <a:gd name="T6" fmla="*/ 0 w 1933"/>
                  <a:gd name="T7" fmla="*/ 0 h 661"/>
                  <a:gd name="T8" fmla="*/ 3 w 1933"/>
                  <a:gd name="T9" fmla="*/ 2 h 661"/>
                  <a:gd name="T10" fmla="*/ 0 60000 65536"/>
                  <a:gd name="T11" fmla="*/ 0 60000 65536"/>
                  <a:gd name="T12" fmla="*/ 0 60000 65536"/>
                  <a:gd name="T13" fmla="*/ 0 60000 65536"/>
                  <a:gd name="T14" fmla="*/ 0 60000 65536"/>
                  <a:gd name="T15" fmla="*/ 0 w 1933"/>
                  <a:gd name="T16" fmla="*/ 0 h 661"/>
                  <a:gd name="T17" fmla="*/ 1933 w 1933"/>
                  <a:gd name="T18" fmla="*/ 661 h 661"/>
                </a:gdLst>
                <a:ahLst/>
                <a:cxnLst>
                  <a:cxn ang="T10">
                    <a:pos x="T0" y="T1"/>
                  </a:cxn>
                  <a:cxn ang="T11">
                    <a:pos x="T2" y="T3"/>
                  </a:cxn>
                  <a:cxn ang="T12">
                    <a:pos x="T4" y="T5"/>
                  </a:cxn>
                  <a:cxn ang="T13">
                    <a:pos x="T6" y="T7"/>
                  </a:cxn>
                  <a:cxn ang="T14">
                    <a:pos x="T8" y="T9"/>
                  </a:cxn>
                </a:cxnLst>
                <a:rect l="T15" t="T16" r="T17" b="T18"/>
                <a:pathLst>
                  <a:path w="1933" h="661">
                    <a:moveTo>
                      <a:pt x="1933" y="656"/>
                    </a:moveTo>
                    <a:lnTo>
                      <a:pt x="1933" y="661"/>
                    </a:lnTo>
                    <a:lnTo>
                      <a:pt x="0" y="5"/>
                    </a:lnTo>
                    <a:lnTo>
                      <a:pt x="0" y="0"/>
                    </a:lnTo>
                    <a:lnTo>
                      <a:pt x="1933" y="656"/>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83" name="Freeform 2865"/>
              <p:cNvSpPr>
                <a:spLocks/>
              </p:cNvSpPr>
              <p:nvPr/>
            </p:nvSpPr>
            <p:spPr bwMode="auto">
              <a:xfrm>
                <a:off x="1938" y="1978"/>
                <a:ext cx="966" cy="331"/>
              </a:xfrm>
              <a:custGeom>
                <a:avLst/>
                <a:gdLst>
                  <a:gd name="T0" fmla="*/ 3 w 1933"/>
                  <a:gd name="T1" fmla="*/ 1 h 663"/>
                  <a:gd name="T2" fmla="*/ 3 w 1933"/>
                  <a:gd name="T3" fmla="*/ 1 h 663"/>
                  <a:gd name="T4" fmla="*/ 0 w 1933"/>
                  <a:gd name="T5" fmla="*/ 0 h 663"/>
                  <a:gd name="T6" fmla="*/ 0 w 1933"/>
                  <a:gd name="T7" fmla="*/ 0 h 663"/>
                  <a:gd name="T8" fmla="*/ 3 w 1933"/>
                  <a:gd name="T9" fmla="*/ 1 h 663"/>
                  <a:gd name="T10" fmla="*/ 0 60000 65536"/>
                  <a:gd name="T11" fmla="*/ 0 60000 65536"/>
                  <a:gd name="T12" fmla="*/ 0 60000 65536"/>
                  <a:gd name="T13" fmla="*/ 0 60000 65536"/>
                  <a:gd name="T14" fmla="*/ 0 60000 65536"/>
                  <a:gd name="T15" fmla="*/ 0 w 1933"/>
                  <a:gd name="T16" fmla="*/ 0 h 663"/>
                  <a:gd name="T17" fmla="*/ 1933 w 1933"/>
                  <a:gd name="T18" fmla="*/ 663 h 663"/>
                </a:gdLst>
                <a:ahLst/>
                <a:cxnLst>
                  <a:cxn ang="T10">
                    <a:pos x="T0" y="T1"/>
                  </a:cxn>
                  <a:cxn ang="T11">
                    <a:pos x="T2" y="T3"/>
                  </a:cxn>
                  <a:cxn ang="T12">
                    <a:pos x="T4" y="T5"/>
                  </a:cxn>
                  <a:cxn ang="T13">
                    <a:pos x="T6" y="T7"/>
                  </a:cxn>
                  <a:cxn ang="T14">
                    <a:pos x="T8" y="T9"/>
                  </a:cxn>
                </a:cxnLst>
                <a:rect l="T15" t="T16" r="T17" b="T18"/>
                <a:pathLst>
                  <a:path w="1933" h="663">
                    <a:moveTo>
                      <a:pt x="1933" y="656"/>
                    </a:moveTo>
                    <a:lnTo>
                      <a:pt x="1933" y="663"/>
                    </a:lnTo>
                    <a:lnTo>
                      <a:pt x="0" y="5"/>
                    </a:lnTo>
                    <a:lnTo>
                      <a:pt x="0" y="0"/>
                    </a:lnTo>
                    <a:lnTo>
                      <a:pt x="1933" y="656"/>
                    </a:lnTo>
                    <a:close/>
                  </a:path>
                </a:pathLst>
              </a:custGeom>
              <a:solidFill>
                <a:srgbClr val="EA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84" name="Freeform 2866"/>
              <p:cNvSpPr>
                <a:spLocks/>
              </p:cNvSpPr>
              <p:nvPr/>
            </p:nvSpPr>
            <p:spPr bwMode="auto">
              <a:xfrm>
                <a:off x="1938" y="1980"/>
                <a:ext cx="966" cy="339"/>
              </a:xfrm>
              <a:custGeom>
                <a:avLst/>
                <a:gdLst>
                  <a:gd name="T0" fmla="*/ 3 w 1933"/>
                  <a:gd name="T1" fmla="*/ 2 h 676"/>
                  <a:gd name="T2" fmla="*/ 3 w 1933"/>
                  <a:gd name="T3" fmla="*/ 2 h 676"/>
                  <a:gd name="T4" fmla="*/ 0 w 1933"/>
                  <a:gd name="T5" fmla="*/ 1 h 676"/>
                  <a:gd name="T6" fmla="*/ 0 w 1933"/>
                  <a:gd name="T7" fmla="*/ 0 h 676"/>
                  <a:gd name="T8" fmla="*/ 3 w 1933"/>
                  <a:gd name="T9" fmla="*/ 2 h 676"/>
                  <a:gd name="T10" fmla="*/ 0 60000 65536"/>
                  <a:gd name="T11" fmla="*/ 0 60000 65536"/>
                  <a:gd name="T12" fmla="*/ 0 60000 65536"/>
                  <a:gd name="T13" fmla="*/ 0 60000 65536"/>
                  <a:gd name="T14" fmla="*/ 0 60000 65536"/>
                  <a:gd name="T15" fmla="*/ 0 w 1933"/>
                  <a:gd name="T16" fmla="*/ 0 h 676"/>
                  <a:gd name="T17" fmla="*/ 1933 w 1933"/>
                  <a:gd name="T18" fmla="*/ 676 h 676"/>
                </a:gdLst>
                <a:ahLst/>
                <a:cxnLst>
                  <a:cxn ang="T10">
                    <a:pos x="T0" y="T1"/>
                  </a:cxn>
                  <a:cxn ang="T11">
                    <a:pos x="T2" y="T3"/>
                  </a:cxn>
                  <a:cxn ang="T12">
                    <a:pos x="T4" y="T5"/>
                  </a:cxn>
                  <a:cxn ang="T13">
                    <a:pos x="T6" y="T7"/>
                  </a:cxn>
                  <a:cxn ang="T14">
                    <a:pos x="T8" y="T9"/>
                  </a:cxn>
                </a:cxnLst>
                <a:rect l="T15" t="T16" r="T17" b="T18"/>
                <a:pathLst>
                  <a:path w="1933" h="676">
                    <a:moveTo>
                      <a:pt x="1933" y="658"/>
                    </a:moveTo>
                    <a:lnTo>
                      <a:pt x="1933" y="676"/>
                    </a:lnTo>
                    <a:lnTo>
                      <a:pt x="2" y="15"/>
                    </a:lnTo>
                    <a:lnTo>
                      <a:pt x="0" y="0"/>
                    </a:lnTo>
                    <a:lnTo>
                      <a:pt x="1933" y="658"/>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85" name="Freeform 2867"/>
              <p:cNvSpPr>
                <a:spLocks/>
              </p:cNvSpPr>
              <p:nvPr/>
            </p:nvSpPr>
            <p:spPr bwMode="auto">
              <a:xfrm>
                <a:off x="1938" y="1980"/>
                <a:ext cx="966" cy="333"/>
              </a:xfrm>
              <a:custGeom>
                <a:avLst/>
                <a:gdLst>
                  <a:gd name="T0" fmla="*/ 3 w 1933"/>
                  <a:gd name="T1" fmla="*/ 2 h 664"/>
                  <a:gd name="T2" fmla="*/ 3 w 1933"/>
                  <a:gd name="T3" fmla="*/ 2 h 664"/>
                  <a:gd name="T4" fmla="*/ 0 w 1933"/>
                  <a:gd name="T5" fmla="*/ 1 h 664"/>
                  <a:gd name="T6" fmla="*/ 0 w 1933"/>
                  <a:gd name="T7" fmla="*/ 0 h 664"/>
                  <a:gd name="T8" fmla="*/ 3 w 1933"/>
                  <a:gd name="T9" fmla="*/ 2 h 664"/>
                  <a:gd name="T10" fmla="*/ 0 60000 65536"/>
                  <a:gd name="T11" fmla="*/ 0 60000 65536"/>
                  <a:gd name="T12" fmla="*/ 0 60000 65536"/>
                  <a:gd name="T13" fmla="*/ 0 60000 65536"/>
                  <a:gd name="T14" fmla="*/ 0 60000 65536"/>
                  <a:gd name="T15" fmla="*/ 0 w 1933"/>
                  <a:gd name="T16" fmla="*/ 0 h 664"/>
                  <a:gd name="T17" fmla="*/ 1933 w 1933"/>
                  <a:gd name="T18" fmla="*/ 664 h 664"/>
                </a:gdLst>
                <a:ahLst/>
                <a:cxnLst>
                  <a:cxn ang="T10">
                    <a:pos x="T0" y="T1"/>
                  </a:cxn>
                  <a:cxn ang="T11">
                    <a:pos x="T2" y="T3"/>
                  </a:cxn>
                  <a:cxn ang="T12">
                    <a:pos x="T4" y="T5"/>
                  </a:cxn>
                  <a:cxn ang="T13">
                    <a:pos x="T6" y="T7"/>
                  </a:cxn>
                  <a:cxn ang="T14">
                    <a:pos x="T8" y="T9"/>
                  </a:cxn>
                </a:cxnLst>
                <a:rect l="T15" t="T16" r="T17" b="T18"/>
                <a:pathLst>
                  <a:path w="1933" h="664">
                    <a:moveTo>
                      <a:pt x="1933" y="658"/>
                    </a:moveTo>
                    <a:lnTo>
                      <a:pt x="1933" y="664"/>
                    </a:lnTo>
                    <a:lnTo>
                      <a:pt x="0" y="5"/>
                    </a:lnTo>
                    <a:lnTo>
                      <a:pt x="0" y="0"/>
                    </a:lnTo>
                    <a:lnTo>
                      <a:pt x="1933" y="658"/>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86" name="Freeform 2868"/>
              <p:cNvSpPr>
                <a:spLocks/>
              </p:cNvSpPr>
              <p:nvPr/>
            </p:nvSpPr>
            <p:spPr bwMode="auto">
              <a:xfrm>
                <a:off x="1938" y="1983"/>
                <a:ext cx="966" cy="332"/>
              </a:xfrm>
              <a:custGeom>
                <a:avLst/>
                <a:gdLst>
                  <a:gd name="T0" fmla="*/ 3 w 1933"/>
                  <a:gd name="T1" fmla="*/ 2 h 664"/>
                  <a:gd name="T2" fmla="*/ 3 w 1933"/>
                  <a:gd name="T3" fmla="*/ 2 h 664"/>
                  <a:gd name="T4" fmla="*/ 0 w 1933"/>
                  <a:gd name="T5" fmla="*/ 1 h 664"/>
                  <a:gd name="T6" fmla="*/ 0 w 1933"/>
                  <a:gd name="T7" fmla="*/ 0 h 664"/>
                  <a:gd name="T8" fmla="*/ 3 w 1933"/>
                  <a:gd name="T9" fmla="*/ 2 h 664"/>
                  <a:gd name="T10" fmla="*/ 0 60000 65536"/>
                  <a:gd name="T11" fmla="*/ 0 60000 65536"/>
                  <a:gd name="T12" fmla="*/ 0 60000 65536"/>
                  <a:gd name="T13" fmla="*/ 0 60000 65536"/>
                  <a:gd name="T14" fmla="*/ 0 60000 65536"/>
                  <a:gd name="T15" fmla="*/ 0 w 1933"/>
                  <a:gd name="T16" fmla="*/ 0 h 664"/>
                  <a:gd name="T17" fmla="*/ 1933 w 1933"/>
                  <a:gd name="T18" fmla="*/ 664 h 664"/>
                </a:gdLst>
                <a:ahLst/>
                <a:cxnLst>
                  <a:cxn ang="T10">
                    <a:pos x="T0" y="T1"/>
                  </a:cxn>
                  <a:cxn ang="T11">
                    <a:pos x="T2" y="T3"/>
                  </a:cxn>
                  <a:cxn ang="T12">
                    <a:pos x="T4" y="T5"/>
                  </a:cxn>
                  <a:cxn ang="T13">
                    <a:pos x="T6" y="T7"/>
                  </a:cxn>
                  <a:cxn ang="T14">
                    <a:pos x="T8" y="T9"/>
                  </a:cxn>
                </a:cxnLst>
                <a:rect l="T15" t="T16" r="T17" b="T18"/>
                <a:pathLst>
                  <a:path w="1933" h="664">
                    <a:moveTo>
                      <a:pt x="1933" y="659"/>
                    </a:moveTo>
                    <a:lnTo>
                      <a:pt x="1933" y="664"/>
                    </a:lnTo>
                    <a:lnTo>
                      <a:pt x="0" y="5"/>
                    </a:lnTo>
                    <a:lnTo>
                      <a:pt x="0" y="0"/>
                    </a:lnTo>
                    <a:lnTo>
                      <a:pt x="1933" y="659"/>
                    </a:lnTo>
                    <a:close/>
                  </a:path>
                </a:pathLst>
              </a:custGeom>
              <a:solidFill>
                <a:srgbClr val="E8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87" name="Freeform 2869"/>
              <p:cNvSpPr>
                <a:spLocks/>
              </p:cNvSpPr>
              <p:nvPr/>
            </p:nvSpPr>
            <p:spPr bwMode="auto">
              <a:xfrm>
                <a:off x="1938" y="1985"/>
                <a:ext cx="966" cy="334"/>
              </a:xfrm>
              <a:custGeom>
                <a:avLst/>
                <a:gdLst>
                  <a:gd name="T0" fmla="*/ 3 w 1933"/>
                  <a:gd name="T1" fmla="*/ 2 h 666"/>
                  <a:gd name="T2" fmla="*/ 3 w 1933"/>
                  <a:gd name="T3" fmla="*/ 2 h 666"/>
                  <a:gd name="T4" fmla="*/ 0 w 1933"/>
                  <a:gd name="T5" fmla="*/ 1 h 666"/>
                  <a:gd name="T6" fmla="*/ 0 w 1933"/>
                  <a:gd name="T7" fmla="*/ 0 h 666"/>
                  <a:gd name="T8" fmla="*/ 3 w 1933"/>
                  <a:gd name="T9" fmla="*/ 2 h 666"/>
                  <a:gd name="T10" fmla="*/ 0 60000 65536"/>
                  <a:gd name="T11" fmla="*/ 0 60000 65536"/>
                  <a:gd name="T12" fmla="*/ 0 60000 65536"/>
                  <a:gd name="T13" fmla="*/ 0 60000 65536"/>
                  <a:gd name="T14" fmla="*/ 0 60000 65536"/>
                  <a:gd name="T15" fmla="*/ 0 w 1933"/>
                  <a:gd name="T16" fmla="*/ 0 h 666"/>
                  <a:gd name="T17" fmla="*/ 1933 w 1933"/>
                  <a:gd name="T18" fmla="*/ 666 h 666"/>
                </a:gdLst>
                <a:ahLst/>
                <a:cxnLst>
                  <a:cxn ang="T10">
                    <a:pos x="T0" y="T1"/>
                  </a:cxn>
                  <a:cxn ang="T11">
                    <a:pos x="T2" y="T3"/>
                  </a:cxn>
                  <a:cxn ang="T12">
                    <a:pos x="T4" y="T5"/>
                  </a:cxn>
                  <a:cxn ang="T13">
                    <a:pos x="T6" y="T7"/>
                  </a:cxn>
                  <a:cxn ang="T14">
                    <a:pos x="T8" y="T9"/>
                  </a:cxn>
                </a:cxnLst>
                <a:rect l="T15" t="T16" r="T17" b="T18"/>
                <a:pathLst>
                  <a:path w="1933" h="666">
                    <a:moveTo>
                      <a:pt x="1933" y="659"/>
                    </a:moveTo>
                    <a:lnTo>
                      <a:pt x="1933" y="666"/>
                    </a:lnTo>
                    <a:lnTo>
                      <a:pt x="2" y="5"/>
                    </a:lnTo>
                    <a:lnTo>
                      <a:pt x="0" y="0"/>
                    </a:lnTo>
                    <a:lnTo>
                      <a:pt x="1933" y="659"/>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88" name="Freeform 2870"/>
              <p:cNvSpPr>
                <a:spLocks/>
              </p:cNvSpPr>
              <p:nvPr/>
            </p:nvSpPr>
            <p:spPr bwMode="auto">
              <a:xfrm>
                <a:off x="1938" y="1988"/>
                <a:ext cx="966" cy="340"/>
              </a:xfrm>
              <a:custGeom>
                <a:avLst/>
                <a:gdLst>
                  <a:gd name="T0" fmla="*/ 4 w 1931"/>
                  <a:gd name="T1" fmla="*/ 2 h 679"/>
                  <a:gd name="T2" fmla="*/ 4 w 1931"/>
                  <a:gd name="T3" fmla="*/ 2 h 679"/>
                  <a:gd name="T4" fmla="*/ 1 w 1931"/>
                  <a:gd name="T5" fmla="*/ 1 h 679"/>
                  <a:gd name="T6" fmla="*/ 0 w 1931"/>
                  <a:gd name="T7" fmla="*/ 0 h 679"/>
                  <a:gd name="T8" fmla="*/ 4 w 1931"/>
                  <a:gd name="T9" fmla="*/ 2 h 679"/>
                  <a:gd name="T10" fmla="*/ 0 60000 65536"/>
                  <a:gd name="T11" fmla="*/ 0 60000 65536"/>
                  <a:gd name="T12" fmla="*/ 0 60000 65536"/>
                  <a:gd name="T13" fmla="*/ 0 60000 65536"/>
                  <a:gd name="T14" fmla="*/ 0 60000 65536"/>
                  <a:gd name="T15" fmla="*/ 0 w 1931"/>
                  <a:gd name="T16" fmla="*/ 0 h 679"/>
                  <a:gd name="T17" fmla="*/ 1931 w 1931"/>
                  <a:gd name="T18" fmla="*/ 679 h 679"/>
                </a:gdLst>
                <a:ahLst/>
                <a:cxnLst>
                  <a:cxn ang="T10">
                    <a:pos x="T0" y="T1"/>
                  </a:cxn>
                  <a:cxn ang="T11">
                    <a:pos x="T2" y="T3"/>
                  </a:cxn>
                  <a:cxn ang="T12">
                    <a:pos x="T4" y="T5"/>
                  </a:cxn>
                  <a:cxn ang="T13">
                    <a:pos x="T6" y="T7"/>
                  </a:cxn>
                  <a:cxn ang="T14">
                    <a:pos x="T8" y="T9"/>
                  </a:cxn>
                </a:cxnLst>
                <a:rect l="T15" t="T16" r="T17" b="T18"/>
                <a:pathLst>
                  <a:path w="1931" h="679">
                    <a:moveTo>
                      <a:pt x="1931" y="661"/>
                    </a:moveTo>
                    <a:lnTo>
                      <a:pt x="1931" y="679"/>
                    </a:lnTo>
                    <a:lnTo>
                      <a:pt x="2" y="15"/>
                    </a:lnTo>
                    <a:lnTo>
                      <a:pt x="0" y="0"/>
                    </a:lnTo>
                    <a:lnTo>
                      <a:pt x="1931" y="661"/>
                    </a:lnTo>
                    <a:close/>
                  </a:path>
                </a:pathLst>
              </a:custGeom>
              <a:solidFill>
                <a:srgbClr val="E6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89" name="Freeform 2871"/>
              <p:cNvSpPr>
                <a:spLocks/>
              </p:cNvSpPr>
              <p:nvPr/>
            </p:nvSpPr>
            <p:spPr bwMode="auto">
              <a:xfrm>
                <a:off x="1938" y="1988"/>
                <a:ext cx="966" cy="332"/>
              </a:xfrm>
              <a:custGeom>
                <a:avLst/>
                <a:gdLst>
                  <a:gd name="T0" fmla="*/ 4 w 1931"/>
                  <a:gd name="T1" fmla="*/ 2 h 664"/>
                  <a:gd name="T2" fmla="*/ 4 w 1931"/>
                  <a:gd name="T3" fmla="*/ 2 h 664"/>
                  <a:gd name="T4" fmla="*/ 0 w 1931"/>
                  <a:gd name="T5" fmla="*/ 1 h 664"/>
                  <a:gd name="T6" fmla="*/ 0 w 1931"/>
                  <a:gd name="T7" fmla="*/ 0 h 664"/>
                  <a:gd name="T8" fmla="*/ 4 w 1931"/>
                  <a:gd name="T9" fmla="*/ 2 h 664"/>
                  <a:gd name="T10" fmla="*/ 0 60000 65536"/>
                  <a:gd name="T11" fmla="*/ 0 60000 65536"/>
                  <a:gd name="T12" fmla="*/ 0 60000 65536"/>
                  <a:gd name="T13" fmla="*/ 0 60000 65536"/>
                  <a:gd name="T14" fmla="*/ 0 60000 65536"/>
                  <a:gd name="T15" fmla="*/ 0 w 1931"/>
                  <a:gd name="T16" fmla="*/ 0 h 664"/>
                  <a:gd name="T17" fmla="*/ 1931 w 1931"/>
                  <a:gd name="T18" fmla="*/ 664 h 664"/>
                </a:gdLst>
                <a:ahLst/>
                <a:cxnLst>
                  <a:cxn ang="T10">
                    <a:pos x="T0" y="T1"/>
                  </a:cxn>
                  <a:cxn ang="T11">
                    <a:pos x="T2" y="T3"/>
                  </a:cxn>
                  <a:cxn ang="T12">
                    <a:pos x="T4" y="T5"/>
                  </a:cxn>
                  <a:cxn ang="T13">
                    <a:pos x="T6" y="T7"/>
                  </a:cxn>
                  <a:cxn ang="T14">
                    <a:pos x="T8" y="T9"/>
                  </a:cxn>
                </a:cxnLst>
                <a:rect l="T15" t="T16" r="T17" b="T18"/>
                <a:pathLst>
                  <a:path w="1931" h="664">
                    <a:moveTo>
                      <a:pt x="1931" y="661"/>
                    </a:moveTo>
                    <a:lnTo>
                      <a:pt x="1931" y="664"/>
                    </a:lnTo>
                    <a:lnTo>
                      <a:pt x="0" y="3"/>
                    </a:lnTo>
                    <a:lnTo>
                      <a:pt x="0" y="0"/>
                    </a:lnTo>
                    <a:lnTo>
                      <a:pt x="1931" y="661"/>
                    </a:lnTo>
                    <a:close/>
                  </a:path>
                </a:pathLst>
              </a:custGeom>
              <a:solidFill>
                <a:srgbClr val="E6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90" name="Freeform 2872"/>
              <p:cNvSpPr>
                <a:spLocks/>
              </p:cNvSpPr>
              <p:nvPr/>
            </p:nvSpPr>
            <p:spPr bwMode="auto">
              <a:xfrm>
                <a:off x="1938" y="1990"/>
                <a:ext cx="966" cy="332"/>
              </a:xfrm>
              <a:custGeom>
                <a:avLst/>
                <a:gdLst>
                  <a:gd name="T0" fmla="*/ 4 w 1931"/>
                  <a:gd name="T1" fmla="*/ 1 h 665"/>
                  <a:gd name="T2" fmla="*/ 4 w 1931"/>
                  <a:gd name="T3" fmla="*/ 1 h 665"/>
                  <a:gd name="T4" fmla="*/ 0 w 1931"/>
                  <a:gd name="T5" fmla="*/ 0 h 665"/>
                  <a:gd name="T6" fmla="*/ 0 w 1931"/>
                  <a:gd name="T7" fmla="*/ 0 h 665"/>
                  <a:gd name="T8" fmla="*/ 4 w 1931"/>
                  <a:gd name="T9" fmla="*/ 1 h 665"/>
                  <a:gd name="T10" fmla="*/ 0 60000 65536"/>
                  <a:gd name="T11" fmla="*/ 0 60000 65536"/>
                  <a:gd name="T12" fmla="*/ 0 60000 65536"/>
                  <a:gd name="T13" fmla="*/ 0 60000 65536"/>
                  <a:gd name="T14" fmla="*/ 0 60000 65536"/>
                  <a:gd name="T15" fmla="*/ 0 w 1931"/>
                  <a:gd name="T16" fmla="*/ 0 h 665"/>
                  <a:gd name="T17" fmla="*/ 1931 w 1931"/>
                  <a:gd name="T18" fmla="*/ 665 h 665"/>
                </a:gdLst>
                <a:ahLst/>
                <a:cxnLst>
                  <a:cxn ang="T10">
                    <a:pos x="T0" y="T1"/>
                  </a:cxn>
                  <a:cxn ang="T11">
                    <a:pos x="T2" y="T3"/>
                  </a:cxn>
                  <a:cxn ang="T12">
                    <a:pos x="T4" y="T5"/>
                  </a:cxn>
                  <a:cxn ang="T13">
                    <a:pos x="T6" y="T7"/>
                  </a:cxn>
                  <a:cxn ang="T14">
                    <a:pos x="T8" y="T9"/>
                  </a:cxn>
                </a:cxnLst>
                <a:rect l="T15" t="T16" r="T17" b="T18"/>
                <a:pathLst>
                  <a:path w="1931" h="665">
                    <a:moveTo>
                      <a:pt x="1931" y="661"/>
                    </a:moveTo>
                    <a:lnTo>
                      <a:pt x="1931" y="665"/>
                    </a:lnTo>
                    <a:lnTo>
                      <a:pt x="0" y="3"/>
                    </a:lnTo>
                    <a:lnTo>
                      <a:pt x="0" y="0"/>
                    </a:lnTo>
                    <a:lnTo>
                      <a:pt x="1931" y="661"/>
                    </a:lnTo>
                    <a:close/>
                  </a:path>
                </a:pathLst>
              </a:custGeom>
              <a:solidFill>
                <a:srgbClr val="E5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91" name="Freeform 2873"/>
              <p:cNvSpPr>
                <a:spLocks/>
              </p:cNvSpPr>
              <p:nvPr/>
            </p:nvSpPr>
            <p:spPr bwMode="auto">
              <a:xfrm>
                <a:off x="1938" y="1991"/>
                <a:ext cx="966" cy="333"/>
              </a:xfrm>
              <a:custGeom>
                <a:avLst/>
                <a:gdLst>
                  <a:gd name="T0" fmla="*/ 4 w 1931"/>
                  <a:gd name="T1" fmla="*/ 2 h 665"/>
                  <a:gd name="T2" fmla="*/ 4 w 1931"/>
                  <a:gd name="T3" fmla="*/ 2 h 665"/>
                  <a:gd name="T4" fmla="*/ 0 w 1931"/>
                  <a:gd name="T5" fmla="*/ 1 h 665"/>
                  <a:gd name="T6" fmla="*/ 0 w 1931"/>
                  <a:gd name="T7" fmla="*/ 0 h 665"/>
                  <a:gd name="T8" fmla="*/ 4 w 1931"/>
                  <a:gd name="T9" fmla="*/ 2 h 665"/>
                  <a:gd name="T10" fmla="*/ 0 60000 65536"/>
                  <a:gd name="T11" fmla="*/ 0 60000 65536"/>
                  <a:gd name="T12" fmla="*/ 0 60000 65536"/>
                  <a:gd name="T13" fmla="*/ 0 60000 65536"/>
                  <a:gd name="T14" fmla="*/ 0 60000 65536"/>
                  <a:gd name="T15" fmla="*/ 0 w 1931"/>
                  <a:gd name="T16" fmla="*/ 0 h 665"/>
                  <a:gd name="T17" fmla="*/ 1931 w 1931"/>
                  <a:gd name="T18" fmla="*/ 665 h 665"/>
                </a:gdLst>
                <a:ahLst/>
                <a:cxnLst>
                  <a:cxn ang="T10">
                    <a:pos x="T0" y="T1"/>
                  </a:cxn>
                  <a:cxn ang="T11">
                    <a:pos x="T2" y="T3"/>
                  </a:cxn>
                  <a:cxn ang="T12">
                    <a:pos x="T4" y="T5"/>
                  </a:cxn>
                  <a:cxn ang="T13">
                    <a:pos x="T6" y="T7"/>
                  </a:cxn>
                  <a:cxn ang="T14">
                    <a:pos x="T8" y="T9"/>
                  </a:cxn>
                </a:cxnLst>
                <a:rect l="T15" t="T16" r="T17" b="T18"/>
                <a:pathLst>
                  <a:path w="1931" h="665">
                    <a:moveTo>
                      <a:pt x="1931" y="662"/>
                    </a:moveTo>
                    <a:lnTo>
                      <a:pt x="1931" y="665"/>
                    </a:lnTo>
                    <a:lnTo>
                      <a:pt x="0" y="2"/>
                    </a:lnTo>
                    <a:lnTo>
                      <a:pt x="0" y="0"/>
                    </a:lnTo>
                    <a:lnTo>
                      <a:pt x="1931" y="662"/>
                    </a:lnTo>
                    <a:close/>
                  </a:path>
                </a:pathLst>
              </a:custGeom>
              <a:solidFill>
                <a:srgbClr val="E4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92" name="Freeform 2874"/>
              <p:cNvSpPr>
                <a:spLocks/>
              </p:cNvSpPr>
              <p:nvPr/>
            </p:nvSpPr>
            <p:spPr bwMode="auto">
              <a:xfrm>
                <a:off x="1938" y="1992"/>
                <a:ext cx="966" cy="334"/>
              </a:xfrm>
              <a:custGeom>
                <a:avLst/>
                <a:gdLst>
                  <a:gd name="T0" fmla="*/ 4 w 1931"/>
                  <a:gd name="T1" fmla="*/ 2 h 668"/>
                  <a:gd name="T2" fmla="*/ 4 w 1931"/>
                  <a:gd name="T3" fmla="*/ 2 h 668"/>
                  <a:gd name="T4" fmla="*/ 1 w 1931"/>
                  <a:gd name="T5" fmla="*/ 1 h 668"/>
                  <a:gd name="T6" fmla="*/ 0 w 1931"/>
                  <a:gd name="T7" fmla="*/ 0 h 668"/>
                  <a:gd name="T8" fmla="*/ 4 w 1931"/>
                  <a:gd name="T9" fmla="*/ 2 h 668"/>
                  <a:gd name="T10" fmla="*/ 0 60000 65536"/>
                  <a:gd name="T11" fmla="*/ 0 60000 65536"/>
                  <a:gd name="T12" fmla="*/ 0 60000 65536"/>
                  <a:gd name="T13" fmla="*/ 0 60000 65536"/>
                  <a:gd name="T14" fmla="*/ 0 60000 65536"/>
                  <a:gd name="T15" fmla="*/ 0 w 1931"/>
                  <a:gd name="T16" fmla="*/ 0 h 668"/>
                  <a:gd name="T17" fmla="*/ 1931 w 1931"/>
                  <a:gd name="T18" fmla="*/ 668 h 668"/>
                </a:gdLst>
                <a:ahLst/>
                <a:cxnLst>
                  <a:cxn ang="T10">
                    <a:pos x="T0" y="T1"/>
                  </a:cxn>
                  <a:cxn ang="T11">
                    <a:pos x="T2" y="T3"/>
                  </a:cxn>
                  <a:cxn ang="T12">
                    <a:pos x="T4" y="T5"/>
                  </a:cxn>
                  <a:cxn ang="T13">
                    <a:pos x="T6" y="T7"/>
                  </a:cxn>
                  <a:cxn ang="T14">
                    <a:pos x="T8" y="T9"/>
                  </a:cxn>
                </a:cxnLst>
                <a:rect l="T15" t="T16" r="T17" b="T18"/>
                <a:pathLst>
                  <a:path w="1931" h="668">
                    <a:moveTo>
                      <a:pt x="1931" y="663"/>
                    </a:moveTo>
                    <a:lnTo>
                      <a:pt x="1931" y="668"/>
                    </a:lnTo>
                    <a:lnTo>
                      <a:pt x="2" y="3"/>
                    </a:lnTo>
                    <a:lnTo>
                      <a:pt x="0" y="0"/>
                    </a:lnTo>
                    <a:lnTo>
                      <a:pt x="1931" y="663"/>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93" name="Freeform 2875"/>
              <p:cNvSpPr>
                <a:spLocks/>
              </p:cNvSpPr>
              <p:nvPr/>
            </p:nvSpPr>
            <p:spPr bwMode="auto">
              <a:xfrm>
                <a:off x="1939" y="1994"/>
                <a:ext cx="965" cy="334"/>
              </a:xfrm>
              <a:custGeom>
                <a:avLst/>
                <a:gdLst>
                  <a:gd name="T0" fmla="*/ 4 w 1929"/>
                  <a:gd name="T1" fmla="*/ 2 h 668"/>
                  <a:gd name="T2" fmla="*/ 4 w 1929"/>
                  <a:gd name="T3" fmla="*/ 2 h 668"/>
                  <a:gd name="T4" fmla="*/ 0 w 1929"/>
                  <a:gd name="T5" fmla="*/ 1 h 668"/>
                  <a:gd name="T6" fmla="*/ 0 w 1929"/>
                  <a:gd name="T7" fmla="*/ 0 h 668"/>
                  <a:gd name="T8" fmla="*/ 4 w 1929"/>
                  <a:gd name="T9" fmla="*/ 2 h 668"/>
                  <a:gd name="T10" fmla="*/ 0 60000 65536"/>
                  <a:gd name="T11" fmla="*/ 0 60000 65536"/>
                  <a:gd name="T12" fmla="*/ 0 60000 65536"/>
                  <a:gd name="T13" fmla="*/ 0 60000 65536"/>
                  <a:gd name="T14" fmla="*/ 0 60000 65536"/>
                  <a:gd name="T15" fmla="*/ 0 w 1929"/>
                  <a:gd name="T16" fmla="*/ 0 h 668"/>
                  <a:gd name="T17" fmla="*/ 1929 w 1929"/>
                  <a:gd name="T18" fmla="*/ 668 h 668"/>
                </a:gdLst>
                <a:ahLst/>
                <a:cxnLst>
                  <a:cxn ang="T10">
                    <a:pos x="T0" y="T1"/>
                  </a:cxn>
                  <a:cxn ang="T11">
                    <a:pos x="T2" y="T3"/>
                  </a:cxn>
                  <a:cxn ang="T12">
                    <a:pos x="T4" y="T5"/>
                  </a:cxn>
                  <a:cxn ang="T13">
                    <a:pos x="T6" y="T7"/>
                  </a:cxn>
                  <a:cxn ang="T14">
                    <a:pos x="T8" y="T9"/>
                  </a:cxn>
                </a:cxnLst>
                <a:rect l="T15" t="T16" r="T17" b="T18"/>
                <a:pathLst>
                  <a:path w="1929" h="668">
                    <a:moveTo>
                      <a:pt x="1929" y="665"/>
                    </a:moveTo>
                    <a:lnTo>
                      <a:pt x="1929" y="668"/>
                    </a:lnTo>
                    <a:lnTo>
                      <a:pt x="0" y="4"/>
                    </a:lnTo>
                    <a:lnTo>
                      <a:pt x="0" y="0"/>
                    </a:lnTo>
                    <a:lnTo>
                      <a:pt x="1929" y="665"/>
                    </a:lnTo>
                    <a:close/>
                  </a:path>
                </a:pathLst>
              </a:custGeom>
              <a:solidFill>
                <a:srgbClr val="E2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94" name="Freeform 2876"/>
              <p:cNvSpPr>
                <a:spLocks/>
              </p:cNvSpPr>
              <p:nvPr/>
            </p:nvSpPr>
            <p:spPr bwMode="auto">
              <a:xfrm>
                <a:off x="1939" y="1995"/>
                <a:ext cx="967" cy="340"/>
              </a:xfrm>
              <a:custGeom>
                <a:avLst/>
                <a:gdLst>
                  <a:gd name="T0" fmla="*/ 4 w 1932"/>
                  <a:gd name="T1" fmla="*/ 2 h 679"/>
                  <a:gd name="T2" fmla="*/ 4 w 1932"/>
                  <a:gd name="T3" fmla="*/ 2 h 679"/>
                  <a:gd name="T4" fmla="*/ 1 w 1932"/>
                  <a:gd name="T5" fmla="*/ 1 h 679"/>
                  <a:gd name="T6" fmla="*/ 0 w 1932"/>
                  <a:gd name="T7" fmla="*/ 0 h 679"/>
                  <a:gd name="T8" fmla="*/ 4 w 1932"/>
                  <a:gd name="T9" fmla="*/ 2 h 679"/>
                  <a:gd name="T10" fmla="*/ 0 60000 65536"/>
                  <a:gd name="T11" fmla="*/ 0 60000 65536"/>
                  <a:gd name="T12" fmla="*/ 0 60000 65536"/>
                  <a:gd name="T13" fmla="*/ 0 60000 65536"/>
                  <a:gd name="T14" fmla="*/ 0 60000 65536"/>
                  <a:gd name="T15" fmla="*/ 0 w 1932"/>
                  <a:gd name="T16" fmla="*/ 0 h 679"/>
                  <a:gd name="T17" fmla="*/ 1932 w 1932"/>
                  <a:gd name="T18" fmla="*/ 679 h 679"/>
                </a:gdLst>
                <a:ahLst/>
                <a:cxnLst>
                  <a:cxn ang="T10">
                    <a:pos x="T0" y="T1"/>
                  </a:cxn>
                  <a:cxn ang="T11">
                    <a:pos x="T2" y="T3"/>
                  </a:cxn>
                  <a:cxn ang="T12">
                    <a:pos x="T4" y="T5"/>
                  </a:cxn>
                  <a:cxn ang="T13">
                    <a:pos x="T6" y="T7"/>
                  </a:cxn>
                  <a:cxn ang="T14">
                    <a:pos x="T8" y="T9"/>
                  </a:cxn>
                </a:cxnLst>
                <a:rect l="T15" t="T16" r="T17" b="T18"/>
                <a:pathLst>
                  <a:path w="1932" h="679">
                    <a:moveTo>
                      <a:pt x="1929" y="664"/>
                    </a:moveTo>
                    <a:lnTo>
                      <a:pt x="1932" y="679"/>
                    </a:lnTo>
                    <a:lnTo>
                      <a:pt x="3" y="13"/>
                    </a:lnTo>
                    <a:lnTo>
                      <a:pt x="0" y="0"/>
                    </a:lnTo>
                    <a:lnTo>
                      <a:pt x="1929" y="664"/>
                    </a:lnTo>
                    <a:close/>
                  </a:path>
                </a:pathLst>
              </a:custGeom>
              <a:solidFill>
                <a:srgbClr val="E1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95" name="Freeform 2877"/>
              <p:cNvSpPr>
                <a:spLocks/>
              </p:cNvSpPr>
              <p:nvPr/>
            </p:nvSpPr>
            <p:spPr bwMode="auto">
              <a:xfrm>
                <a:off x="1939" y="1995"/>
                <a:ext cx="966" cy="334"/>
              </a:xfrm>
              <a:custGeom>
                <a:avLst/>
                <a:gdLst>
                  <a:gd name="T0" fmla="*/ 4 w 1930"/>
                  <a:gd name="T1" fmla="*/ 2 h 666"/>
                  <a:gd name="T2" fmla="*/ 4 w 1930"/>
                  <a:gd name="T3" fmla="*/ 2 h 666"/>
                  <a:gd name="T4" fmla="*/ 0 w 1930"/>
                  <a:gd name="T5" fmla="*/ 1 h 666"/>
                  <a:gd name="T6" fmla="*/ 0 w 1930"/>
                  <a:gd name="T7" fmla="*/ 0 h 666"/>
                  <a:gd name="T8" fmla="*/ 4 w 1930"/>
                  <a:gd name="T9" fmla="*/ 2 h 666"/>
                  <a:gd name="T10" fmla="*/ 0 60000 65536"/>
                  <a:gd name="T11" fmla="*/ 0 60000 65536"/>
                  <a:gd name="T12" fmla="*/ 0 60000 65536"/>
                  <a:gd name="T13" fmla="*/ 0 60000 65536"/>
                  <a:gd name="T14" fmla="*/ 0 60000 65536"/>
                  <a:gd name="T15" fmla="*/ 0 w 1930"/>
                  <a:gd name="T16" fmla="*/ 0 h 666"/>
                  <a:gd name="T17" fmla="*/ 1930 w 1930"/>
                  <a:gd name="T18" fmla="*/ 666 h 666"/>
                </a:gdLst>
                <a:ahLst/>
                <a:cxnLst>
                  <a:cxn ang="T10">
                    <a:pos x="T0" y="T1"/>
                  </a:cxn>
                  <a:cxn ang="T11">
                    <a:pos x="T2" y="T3"/>
                  </a:cxn>
                  <a:cxn ang="T12">
                    <a:pos x="T4" y="T5"/>
                  </a:cxn>
                  <a:cxn ang="T13">
                    <a:pos x="T6" y="T7"/>
                  </a:cxn>
                  <a:cxn ang="T14">
                    <a:pos x="T8" y="T9"/>
                  </a:cxn>
                </a:cxnLst>
                <a:rect l="T15" t="T16" r="T17" b="T18"/>
                <a:pathLst>
                  <a:path w="1930" h="666">
                    <a:moveTo>
                      <a:pt x="1929" y="664"/>
                    </a:moveTo>
                    <a:lnTo>
                      <a:pt x="1930" y="666"/>
                    </a:lnTo>
                    <a:lnTo>
                      <a:pt x="0" y="1"/>
                    </a:lnTo>
                    <a:lnTo>
                      <a:pt x="0" y="0"/>
                    </a:lnTo>
                    <a:lnTo>
                      <a:pt x="1929" y="664"/>
                    </a:lnTo>
                    <a:close/>
                  </a:path>
                </a:pathLst>
              </a:custGeom>
              <a:solidFill>
                <a:srgbClr val="E1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96" name="Freeform 2878"/>
              <p:cNvSpPr>
                <a:spLocks/>
              </p:cNvSpPr>
              <p:nvPr/>
            </p:nvSpPr>
            <p:spPr bwMode="auto">
              <a:xfrm>
                <a:off x="1939" y="1996"/>
                <a:ext cx="966" cy="334"/>
              </a:xfrm>
              <a:custGeom>
                <a:avLst/>
                <a:gdLst>
                  <a:gd name="T0" fmla="*/ 4 w 1930"/>
                  <a:gd name="T1" fmla="*/ 2 h 668"/>
                  <a:gd name="T2" fmla="*/ 4 w 1930"/>
                  <a:gd name="T3" fmla="*/ 2 h 668"/>
                  <a:gd name="T4" fmla="*/ 0 w 1930"/>
                  <a:gd name="T5" fmla="*/ 1 h 668"/>
                  <a:gd name="T6" fmla="*/ 0 w 1930"/>
                  <a:gd name="T7" fmla="*/ 0 h 668"/>
                  <a:gd name="T8" fmla="*/ 4 w 1930"/>
                  <a:gd name="T9" fmla="*/ 2 h 668"/>
                  <a:gd name="T10" fmla="*/ 0 60000 65536"/>
                  <a:gd name="T11" fmla="*/ 0 60000 65536"/>
                  <a:gd name="T12" fmla="*/ 0 60000 65536"/>
                  <a:gd name="T13" fmla="*/ 0 60000 65536"/>
                  <a:gd name="T14" fmla="*/ 0 60000 65536"/>
                  <a:gd name="T15" fmla="*/ 0 w 1930"/>
                  <a:gd name="T16" fmla="*/ 0 h 668"/>
                  <a:gd name="T17" fmla="*/ 1930 w 1930"/>
                  <a:gd name="T18" fmla="*/ 668 h 668"/>
                </a:gdLst>
                <a:ahLst/>
                <a:cxnLst>
                  <a:cxn ang="T10">
                    <a:pos x="T0" y="T1"/>
                  </a:cxn>
                  <a:cxn ang="T11">
                    <a:pos x="T2" y="T3"/>
                  </a:cxn>
                  <a:cxn ang="T12">
                    <a:pos x="T4" y="T5"/>
                  </a:cxn>
                  <a:cxn ang="T13">
                    <a:pos x="T6" y="T7"/>
                  </a:cxn>
                  <a:cxn ang="T14">
                    <a:pos x="T8" y="T9"/>
                  </a:cxn>
                </a:cxnLst>
                <a:rect l="T15" t="T16" r="T17" b="T18"/>
                <a:pathLst>
                  <a:path w="1930" h="668">
                    <a:moveTo>
                      <a:pt x="1930" y="665"/>
                    </a:moveTo>
                    <a:lnTo>
                      <a:pt x="1930" y="668"/>
                    </a:lnTo>
                    <a:lnTo>
                      <a:pt x="0" y="4"/>
                    </a:lnTo>
                    <a:lnTo>
                      <a:pt x="0" y="0"/>
                    </a:lnTo>
                    <a:lnTo>
                      <a:pt x="1930" y="665"/>
                    </a:lnTo>
                    <a:close/>
                  </a:path>
                </a:pathLst>
              </a:custGeom>
              <a:solidFill>
                <a:srgbClr val="E0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97" name="Freeform 2879"/>
              <p:cNvSpPr>
                <a:spLocks/>
              </p:cNvSpPr>
              <p:nvPr/>
            </p:nvSpPr>
            <p:spPr bwMode="auto">
              <a:xfrm>
                <a:off x="1939" y="1998"/>
                <a:ext cx="966" cy="334"/>
              </a:xfrm>
              <a:custGeom>
                <a:avLst/>
                <a:gdLst>
                  <a:gd name="T0" fmla="*/ 4 w 1930"/>
                  <a:gd name="T1" fmla="*/ 2 h 668"/>
                  <a:gd name="T2" fmla="*/ 4 w 1930"/>
                  <a:gd name="T3" fmla="*/ 2 h 668"/>
                  <a:gd name="T4" fmla="*/ 1 w 1930"/>
                  <a:gd name="T5" fmla="*/ 1 h 668"/>
                  <a:gd name="T6" fmla="*/ 0 w 1930"/>
                  <a:gd name="T7" fmla="*/ 0 h 668"/>
                  <a:gd name="T8" fmla="*/ 4 w 1930"/>
                  <a:gd name="T9" fmla="*/ 2 h 668"/>
                  <a:gd name="T10" fmla="*/ 0 60000 65536"/>
                  <a:gd name="T11" fmla="*/ 0 60000 65536"/>
                  <a:gd name="T12" fmla="*/ 0 60000 65536"/>
                  <a:gd name="T13" fmla="*/ 0 60000 65536"/>
                  <a:gd name="T14" fmla="*/ 0 60000 65536"/>
                  <a:gd name="T15" fmla="*/ 0 w 1930"/>
                  <a:gd name="T16" fmla="*/ 0 h 668"/>
                  <a:gd name="T17" fmla="*/ 1930 w 1930"/>
                  <a:gd name="T18" fmla="*/ 668 h 668"/>
                </a:gdLst>
                <a:ahLst/>
                <a:cxnLst>
                  <a:cxn ang="T10">
                    <a:pos x="T0" y="T1"/>
                  </a:cxn>
                  <a:cxn ang="T11">
                    <a:pos x="T2" y="T3"/>
                  </a:cxn>
                  <a:cxn ang="T12">
                    <a:pos x="T4" y="T5"/>
                  </a:cxn>
                  <a:cxn ang="T13">
                    <a:pos x="T6" y="T7"/>
                  </a:cxn>
                  <a:cxn ang="T14">
                    <a:pos x="T8" y="T9"/>
                  </a:cxn>
                </a:cxnLst>
                <a:rect l="T15" t="T16" r="T17" b="T18"/>
                <a:pathLst>
                  <a:path w="1930" h="668">
                    <a:moveTo>
                      <a:pt x="1930" y="664"/>
                    </a:moveTo>
                    <a:lnTo>
                      <a:pt x="1930" y="668"/>
                    </a:lnTo>
                    <a:lnTo>
                      <a:pt x="1" y="1"/>
                    </a:lnTo>
                    <a:lnTo>
                      <a:pt x="0" y="0"/>
                    </a:lnTo>
                    <a:lnTo>
                      <a:pt x="1930" y="664"/>
                    </a:lnTo>
                    <a:close/>
                  </a:path>
                </a:pathLst>
              </a:custGeom>
              <a:solidFill>
                <a:srgbClr val="DF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98" name="Freeform 2880"/>
              <p:cNvSpPr>
                <a:spLocks/>
              </p:cNvSpPr>
              <p:nvPr/>
            </p:nvSpPr>
            <p:spPr bwMode="auto">
              <a:xfrm>
                <a:off x="1940" y="1999"/>
                <a:ext cx="966" cy="334"/>
              </a:xfrm>
              <a:custGeom>
                <a:avLst/>
                <a:gdLst>
                  <a:gd name="T0" fmla="*/ 4 w 1931"/>
                  <a:gd name="T1" fmla="*/ 2 h 668"/>
                  <a:gd name="T2" fmla="*/ 4 w 1931"/>
                  <a:gd name="T3" fmla="*/ 2 h 668"/>
                  <a:gd name="T4" fmla="*/ 0 w 1931"/>
                  <a:gd name="T5" fmla="*/ 1 h 668"/>
                  <a:gd name="T6" fmla="*/ 0 w 1931"/>
                  <a:gd name="T7" fmla="*/ 0 h 668"/>
                  <a:gd name="T8" fmla="*/ 4 w 1931"/>
                  <a:gd name="T9" fmla="*/ 2 h 668"/>
                  <a:gd name="T10" fmla="*/ 0 60000 65536"/>
                  <a:gd name="T11" fmla="*/ 0 60000 65536"/>
                  <a:gd name="T12" fmla="*/ 0 60000 65536"/>
                  <a:gd name="T13" fmla="*/ 0 60000 65536"/>
                  <a:gd name="T14" fmla="*/ 0 60000 65536"/>
                  <a:gd name="T15" fmla="*/ 0 w 1931"/>
                  <a:gd name="T16" fmla="*/ 0 h 668"/>
                  <a:gd name="T17" fmla="*/ 1931 w 1931"/>
                  <a:gd name="T18" fmla="*/ 668 h 668"/>
                </a:gdLst>
                <a:ahLst/>
                <a:cxnLst>
                  <a:cxn ang="T10">
                    <a:pos x="T0" y="T1"/>
                  </a:cxn>
                  <a:cxn ang="T11">
                    <a:pos x="T2" y="T3"/>
                  </a:cxn>
                  <a:cxn ang="T12">
                    <a:pos x="T4" y="T5"/>
                  </a:cxn>
                  <a:cxn ang="T13">
                    <a:pos x="T6" y="T7"/>
                  </a:cxn>
                  <a:cxn ang="T14">
                    <a:pos x="T8" y="T9"/>
                  </a:cxn>
                </a:cxnLst>
                <a:rect l="T15" t="T16" r="T17" b="T18"/>
                <a:pathLst>
                  <a:path w="1931" h="668">
                    <a:moveTo>
                      <a:pt x="1929" y="667"/>
                    </a:moveTo>
                    <a:lnTo>
                      <a:pt x="1931" y="668"/>
                    </a:lnTo>
                    <a:lnTo>
                      <a:pt x="0" y="2"/>
                    </a:lnTo>
                    <a:lnTo>
                      <a:pt x="0" y="0"/>
                    </a:lnTo>
                    <a:lnTo>
                      <a:pt x="1929" y="667"/>
                    </a:lnTo>
                    <a:close/>
                  </a:path>
                </a:pathLst>
              </a:custGeom>
              <a:solidFill>
                <a:srgbClr val="DE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99" name="Freeform 2881"/>
              <p:cNvSpPr>
                <a:spLocks/>
              </p:cNvSpPr>
              <p:nvPr/>
            </p:nvSpPr>
            <p:spPr bwMode="auto">
              <a:xfrm>
                <a:off x="1940" y="1999"/>
                <a:ext cx="966" cy="335"/>
              </a:xfrm>
              <a:custGeom>
                <a:avLst/>
                <a:gdLst>
                  <a:gd name="T0" fmla="*/ 4 w 1931"/>
                  <a:gd name="T1" fmla="*/ 2 h 670"/>
                  <a:gd name="T2" fmla="*/ 4 w 1931"/>
                  <a:gd name="T3" fmla="*/ 2 h 670"/>
                  <a:gd name="T4" fmla="*/ 0 w 1931"/>
                  <a:gd name="T5" fmla="*/ 1 h 670"/>
                  <a:gd name="T6" fmla="*/ 0 w 1931"/>
                  <a:gd name="T7" fmla="*/ 0 h 670"/>
                  <a:gd name="T8" fmla="*/ 4 w 1931"/>
                  <a:gd name="T9" fmla="*/ 2 h 670"/>
                  <a:gd name="T10" fmla="*/ 0 60000 65536"/>
                  <a:gd name="T11" fmla="*/ 0 60000 65536"/>
                  <a:gd name="T12" fmla="*/ 0 60000 65536"/>
                  <a:gd name="T13" fmla="*/ 0 60000 65536"/>
                  <a:gd name="T14" fmla="*/ 0 60000 65536"/>
                  <a:gd name="T15" fmla="*/ 0 w 1931"/>
                  <a:gd name="T16" fmla="*/ 0 h 670"/>
                  <a:gd name="T17" fmla="*/ 1931 w 1931"/>
                  <a:gd name="T18" fmla="*/ 670 h 670"/>
                </a:gdLst>
                <a:ahLst/>
                <a:cxnLst>
                  <a:cxn ang="T10">
                    <a:pos x="T0" y="T1"/>
                  </a:cxn>
                  <a:cxn ang="T11">
                    <a:pos x="T2" y="T3"/>
                  </a:cxn>
                  <a:cxn ang="T12">
                    <a:pos x="T4" y="T5"/>
                  </a:cxn>
                  <a:cxn ang="T13">
                    <a:pos x="T6" y="T7"/>
                  </a:cxn>
                  <a:cxn ang="T14">
                    <a:pos x="T8" y="T9"/>
                  </a:cxn>
                </a:cxnLst>
                <a:rect l="T15" t="T16" r="T17" b="T18"/>
                <a:pathLst>
                  <a:path w="1931" h="670">
                    <a:moveTo>
                      <a:pt x="1931" y="666"/>
                    </a:moveTo>
                    <a:lnTo>
                      <a:pt x="1931" y="670"/>
                    </a:lnTo>
                    <a:lnTo>
                      <a:pt x="0" y="3"/>
                    </a:lnTo>
                    <a:lnTo>
                      <a:pt x="0" y="0"/>
                    </a:lnTo>
                    <a:lnTo>
                      <a:pt x="1931" y="666"/>
                    </a:lnTo>
                    <a:close/>
                  </a:path>
                </a:pathLst>
              </a:custGeom>
              <a:solidFill>
                <a:srgbClr val="DD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00" name="Freeform 2882"/>
              <p:cNvSpPr>
                <a:spLocks/>
              </p:cNvSpPr>
              <p:nvPr/>
            </p:nvSpPr>
            <p:spPr bwMode="auto">
              <a:xfrm>
                <a:off x="1940" y="2001"/>
                <a:ext cx="966" cy="334"/>
              </a:xfrm>
              <a:custGeom>
                <a:avLst/>
                <a:gdLst>
                  <a:gd name="T0" fmla="*/ 4 w 1931"/>
                  <a:gd name="T1" fmla="*/ 2 h 668"/>
                  <a:gd name="T2" fmla="*/ 4 w 1931"/>
                  <a:gd name="T3" fmla="*/ 2 h 668"/>
                  <a:gd name="T4" fmla="*/ 1 w 1931"/>
                  <a:gd name="T5" fmla="*/ 1 h 668"/>
                  <a:gd name="T6" fmla="*/ 0 w 1931"/>
                  <a:gd name="T7" fmla="*/ 0 h 668"/>
                  <a:gd name="T8" fmla="*/ 4 w 1931"/>
                  <a:gd name="T9" fmla="*/ 2 h 668"/>
                  <a:gd name="T10" fmla="*/ 0 60000 65536"/>
                  <a:gd name="T11" fmla="*/ 0 60000 65536"/>
                  <a:gd name="T12" fmla="*/ 0 60000 65536"/>
                  <a:gd name="T13" fmla="*/ 0 60000 65536"/>
                  <a:gd name="T14" fmla="*/ 0 60000 65536"/>
                  <a:gd name="T15" fmla="*/ 0 w 1931"/>
                  <a:gd name="T16" fmla="*/ 0 h 668"/>
                  <a:gd name="T17" fmla="*/ 1931 w 1931"/>
                  <a:gd name="T18" fmla="*/ 668 h 668"/>
                </a:gdLst>
                <a:ahLst/>
                <a:cxnLst>
                  <a:cxn ang="T10">
                    <a:pos x="T0" y="T1"/>
                  </a:cxn>
                  <a:cxn ang="T11">
                    <a:pos x="T2" y="T3"/>
                  </a:cxn>
                  <a:cxn ang="T12">
                    <a:pos x="T4" y="T5"/>
                  </a:cxn>
                  <a:cxn ang="T13">
                    <a:pos x="T6" y="T7"/>
                  </a:cxn>
                  <a:cxn ang="T14">
                    <a:pos x="T8" y="T9"/>
                  </a:cxn>
                </a:cxnLst>
                <a:rect l="T15" t="T16" r="T17" b="T18"/>
                <a:pathLst>
                  <a:path w="1931" h="668">
                    <a:moveTo>
                      <a:pt x="1931" y="667"/>
                    </a:moveTo>
                    <a:lnTo>
                      <a:pt x="1931" y="668"/>
                    </a:lnTo>
                    <a:lnTo>
                      <a:pt x="2" y="2"/>
                    </a:lnTo>
                    <a:lnTo>
                      <a:pt x="0" y="0"/>
                    </a:lnTo>
                    <a:lnTo>
                      <a:pt x="1931" y="667"/>
                    </a:lnTo>
                    <a:close/>
                  </a:path>
                </a:pathLst>
              </a:custGeom>
              <a:solidFill>
                <a:srgbClr val="DC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01" name="Freeform 2883"/>
              <p:cNvSpPr>
                <a:spLocks/>
              </p:cNvSpPr>
              <p:nvPr/>
            </p:nvSpPr>
            <p:spPr bwMode="auto">
              <a:xfrm>
                <a:off x="1941" y="2002"/>
                <a:ext cx="966" cy="341"/>
              </a:xfrm>
              <a:custGeom>
                <a:avLst/>
                <a:gdLst>
                  <a:gd name="T0" fmla="*/ 4 w 1932"/>
                  <a:gd name="T1" fmla="*/ 1 h 683"/>
                  <a:gd name="T2" fmla="*/ 4 w 1932"/>
                  <a:gd name="T3" fmla="*/ 1 h 683"/>
                  <a:gd name="T4" fmla="*/ 1 w 1932"/>
                  <a:gd name="T5" fmla="*/ 0 h 683"/>
                  <a:gd name="T6" fmla="*/ 0 w 1932"/>
                  <a:gd name="T7" fmla="*/ 0 h 683"/>
                  <a:gd name="T8" fmla="*/ 4 w 1932"/>
                  <a:gd name="T9" fmla="*/ 1 h 683"/>
                  <a:gd name="T10" fmla="*/ 0 60000 65536"/>
                  <a:gd name="T11" fmla="*/ 0 60000 65536"/>
                  <a:gd name="T12" fmla="*/ 0 60000 65536"/>
                  <a:gd name="T13" fmla="*/ 0 60000 65536"/>
                  <a:gd name="T14" fmla="*/ 0 60000 65536"/>
                  <a:gd name="T15" fmla="*/ 0 w 1932"/>
                  <a:gd name="T16" fmla="*/ 0 h 683"/>
                  <a:gd name="T17" fmla="*/ 1932 w 1932"/>
                  <a:gd name="T18" fmla="*/ 683 h 683"/>
                </a:gdLst>
                <a:ahLst/>
                <a:cxnLst>
                  <a:cxn ang="T10">
                    <a:pos x="T0" y="T1"/>
                  </a:cxn>
                  <a:cxn ang="T11">
                    <a:pos x="T2" y="T3"/>
                  </a:cxn>
                  <a:cxn ang="T12">
                    <a:pos x="T4" y="T5"/>
                  </a:cxn>
                  <a:cxn ang="T13">
                    <a:pos x="T6" y="T7"/>
                  </a:cxn>
                  <a:cxn ang="T14">
                    <a:pos x="T8" y="T9"/>
                  </a:cxn>
                </a:cxnLst>
                <a:rect l="T15" t="T16" r="T17" b="T18"/>
                <a:pathLst>
                  <a:path w="1932" h="683">
                    <a:moveTo>
                      <a:pt x="1929" y="666"/>
                    </a:moveTo>
                    <a:lnTo>
                      <a:pt x="1932" y="683"/>
                    </a:lnTo>
                    <a:lnTo>
                      <a:pt x="3" y="12"/>
                    </a:lnTo>
                    <a:lnTo>
                      <a:pt x="0" y="0"/>
                    </a:lnTo>
                    <a:lnTo>
                      <a:pt x="1929" y="666"/>
                    </a:lnTo>
                    <a:close/>
                  </a:path>
                </a:pathLst>
              </a:custGeom>
              <a:solidFill>
                <a:srgbClr val="DB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02" name="Freeform 2884"/>
              <p:cNvSpPr>
                <a:spLocks/>
              </p:cNvSpPr>
              <p:nvPr/>
            </p:nvSpPr>
            <p:spPr bwMode="auto">
              <a:xfrm>
                <a:off x="1941" y="2002"/>
                <a:ext cx="965" cy="335"/>
              </a:xfrm>
              <a:custGeom>
                <a:avLst/>
                <a:gdLst>
                  <a:gd name="T0" fmla="*/ 3 w 1931"/>
                  <a:gd name="T1" fmla="*/ 2 h 670"/>
                  <a:gd name="T2" fmla="*/ 3 w 1931"/>
                  <a:gd name="T3" fmla="*/ 2 h 670"/>
                  <a:gd name="T4" fmla="*/ 0 w 1931"/>
                  <a:gd name="T5" fmla="*/ 1 h 670"/>
                  <a:gd name="T6" fmla="*/ 0 w 1931"/>
                  <a:gd name="T7" fmla="*/ 0 h 670"/>
                  <a:gd name="T8" fmla="*/ 3 w 1931"/>
                  <a:gd name="T9" fmla="*/ 2 h 670"/>
                  <a:gd name="T10" fmla="*/ 0 60000 65536"/>
                  <a:gd name="T11" fmla="*/ 0 60000 65536"/>
                  <a:gd name="T12" fmla="*/ 0 60000 65536"/>
                  <a:gd name="T13" fmla="*/ 0 60000 65536"/>
                  <a:gd name="T14" fmla="*/ 0 60000 65536"/>
                  <a:gd name="T15" fmla="*/ 0 w 1931"/>
                  <a:gd name="T16" fmla="*/ 0 h 670"/>
                  <a:gd name="T17" fmla="*/ 1931 w 1931"/>
                  <a:gd name="T18" fmla="*/ 670 h 670"/>
                </a:gdLst>
                <a:ahLst/>
                <a:cxnLst>
                  <a:cxn ang="T10">
                    <a:pos x="T0" y="T1"/>
                  </a:cxn>
                  <a:cxn ang="T11">
                    <a:pos x="T2" y="T3"/>
                  </a:cxn>
                  <a:cxn ang="T12">
                    <a:pos x="T4" y="T5"/>
                  </a:cxn>
                  <a:cxn ang="T13">
                    <a:pos x="T6" y="T7"/>
                  </a:cxn>
                  <a:cxn ang="T14">
                    <a:pos x="T8" y="T9"/>
                  </a:cxn>
                </a:cxnLst>
                <a:rect l="T15" t="T16" r="T17" b="T18"/>
                <a:pathLst>
                  <a:path w="1931" h="670">
                    <a:moveTo>
                      <a:pt x="1929" y="666"/>
                    </a:moveTo>
                    <a:lnTo>
                      <a:pt x="1931" y="670"/>
                    </a:lnTo>
                    <a:lnTo>
                      <a:pt x="0" y="2"/>
                    </a:lnTo>
                    <a:lnTo>
                      <a:pt x="0" y="0"/>
                    </a:lnTo>
                    <a:lnTo>
                      <a:pt x="1929" y="666"/>
                    </a:lnTo>
                    <a:close/>
                  </a:path>
                </a:pathLst>
              </a:custGeom>
              <a:solidFill>
                <a:srgbClr val="DB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03" name="Freeform 2885"/>
              <p:cNvSpPr>
                <a:spLocks/>
              </p:cNvSpPr>
              <p:nvPr/>
            </p:nvSpPr>
            <p:spPr bwMode="auto">
              <a:xfrm>
                <a:off x="1941" y="2003"/>
                <a:ext cx="965" cy="335"/>
              </a:xfrm>
              <a:custGeom>
                <a:avLst/>
                <a:gdLst>
                  <a:gd name="T0" fmla="*/ 3 w 1931"/>
                  <a:gd name="T1" fmla="*/ 1 h 671"/>
                  <a:gd name="T2" fmla="*/ 3 w 1931"/>
                  <a:gd name="T3" fmla="*/ 1 h 671"/>
                  <a:gd name="T4" fmla="*/ 0 w 1931"/>
                  <a:gd name="T5" fmla="*/ 0 h 671"/>
                  <a:gd name="T6" fmla="*/ 0 w 1931"/>
                  <a:gd name="T7" fmla="*/ 0 h 671"/>
                  <a:gd name="T8" fmla="*/ 3 w 1931"/>
                  <a:gd name="T9" fmla="*/ 1 h 671"/>
                  <a:gd name="T10" fmla="*/ 0 60000 65536"/>
                  <a:gd name="T11" fmla="*/ 0 60000 65536"/>
                  <a:gd name="T12" fmla="*/ 0 60000 65536"/>
                  <a:gd name="T13" fmla="*/ 0 60000 65536"/>
                  <a:gd name="T14" fmla="*/ 0 60000 65536"/>
                  <a:gd name="T15" fmla="*/ 0 w 1931"/>
                  <a:gd name="T16" fmla="*/ 0 h 671"/>
                  <a:gd name="T17" fmla="*/ 1931 w 1931"/>
                  <a:gd name="T18" fmla="*/ 671 h 671"/>
                </a:gdLst>
                <a:ahLst/>
                <a:cxnLst>
                  <a:cxn ang="T10">
                    <a:pos x="T0" y="T1"/>
                  </a:cxn>
                  <a:cxn ang="T11">
                    <a:pos x="T2" y="T3"/>
                  </a:cxn>
                  <a:cxn ang="T12">
                    <a:pos x="T4" y="T5"/>
                  </a:cxn>
                  <a:cxn ang="T13">
                    <a:pos x="T6" y="T7"/>
                  </a:cxn>
                  <a:cxn ang="T14">
                    <a:pos x="T8" y="T9"/>
                  </a:cxn>
                </a:cxnLst>
                <a:rect l="T15" t="T16" r="T17" b="T18"/>
                <a:pathLst>
                  <a:path w="1931" h="671">
                    <a:moveTo>
                      <a:pt x="1931" y="668"/>
                    </a:moveTo>
                    <a:lnTo>
                      <a:pt x="1931" y="671"/>
                    </a:lnTo>
                    <a:lnTo>
                      <a:pt x="2" y="3"/>
                    </a:lnTo>
                    <a:lnTo>
                      <a:pt x="0" y="0"/>
                    </a:lnTo>
                    <a:lnTo>
                      <a:pt x="1931" y="668"/>
                    </a:lnTo>
                    <a:close/>
                  </a:path>
                </a:pathLst>
              </a:custGeom>
              <a:solidFill>
                <a:srgbClr val="D9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04" name="Freeform 2886"/>
              <p:cNvSpPr>
                <a:spLocks/>
              </p:cNvSpPr>
              <p:nvPr/>
            </p:nvSpPr>
            <p:spPr bwMode="auto">
              <a:xfrm>
                <a:off x="1942" y="2004"/>
                <a:ext cx="964" cy="336"/>
              </a:xfrm>
              <a:custGeom>
                <a:avLst/>
                <a:gdLst>
                  <a:gd name="T0" fmla="*/ 3 w 1929"/>
                  <a:gd name="T1" fmla="*/ 2 h 671"/>
                  <a:gd name="T2" fmla="*/ 3 w 1929"/>
                  <a:gd name="T3" fmla="*/ 2 h 671"/>
                  <a:gd name="T4" fmla="*/ 0 w 1929"/>
                  <a:gd name="T5" fmla="*/ 1 h 671"/>
                  <a:gd name="T6" fmla="*/ 0 w 1929"/>
                  <a:gd name="T7" fmla="*/ 0 h 671"/>
                  <a:gd name="T8" fmla="*/ 3 w 1929"/>
                  <a:gd name="T9" fmla="*/ 2 h 671"/>
                  <a:gd name="T10" fmla="*/ 0 60000 65536"/>
                  <a:gd name="T11" fmla="*/ 0 60000 65536"/>
                  <a:gd name="T12" fmla="*/ 0 60000 65536"/>
                  <a:gd name="T13" fmla="*/ 0 60000 65536"/>
                  <a:gd name="T14" fmla="*/ 0 60000 65536"/>
                  <a:gd name="T15" fmla="*/ 0 w 1929"/>
                  <a:gd name="T16" fmla="*/ 0 h 671"/>
                  <a:gd name="T17" fmla="*/ 1929 w 1929"/>
                  <a:gd name="T18" fmla="*/ 671 h 671"/>
                </a:gdLst>
                <a:ahLst/>
                <a:cxnLst>
                  <a:cxn ang="T10">
                    <a:pos x="T0" y="T1"/>
                  </a:cxn>
                  <a:cxn ang="T11">
                    <a:pos x="T2" y="T3"/>
                  </a:cxn>
                  <a:cxn ang="T12">
                    <a:pos x="T4" y="T5"/>
                  </a:cxn>
                  <a:cxn ang="T13">
                    <a:pos x="T6" y="T7"/>
                  </a:cxn>
                  <a:cxn ang="T14">
                    <a:pos x="T8" y="T9"/>
                  </a:cxn>
                </a:cxnLst>
                <a:rect l="T15" t="T16" r="T17" b="T18"/>
                <a:pathLst>
                  <a:path w="1929" h="671">
                    <a:moveTo>
                      <a:pt x="1929" y="668"/>
                    </a:moveTo>
                    <a:lnTo>
                      <a:pt x="1929" y="671"/>
                    </a:lnTo>
                    <a:lnTo>
                      <a:pt x="0" y="2"/>
                    </a:lnTo>
                    <a:lnTo>
                      <a:pt x="0" y="0"/>
                    </a:lnTo>
                    <a:lnTo>
                      <a:pt x="1929" y="668"/>
                    </a:lnTo>
                    <a:close/>
                  </a:path>
                </a:pathLst>
              </a:custGeom>
              <a:solidFill>
                <a:srgbClr val="D8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05" name="Freeform 2887"/>
              <p:cNvSpPr>
                <a:spLocks/>
              </p:cNvSpPr>
              <p:nvPr/>
            </p:nvSpPr>
            <p:spPr bwMode="auto">
              <a:xfrm>
                <a:off x="1942" y="2005"/>
                <a:ext cx="965" cy="337"/>
              </a:xfrm>
              <a:custGeom>
                <a:avLst/>
                <a:gdLst>
                  <a:gd name="T0" fmla="*/ 4 w 1930"/>
                  <a:gd name="T1" fmla="*/ 2 h 673"/>
                  <a:gd name="T2" fmla="*/ 4 w 1930"/>
                  <a:gd name="T3" fmla="*/ 2 h 673"/>
                  <a:gd name="T4" fmla="*/ 1 w 1930"/>
                  <a:gd name="T5" fmla="*/ 1 h 673"/>
                  <a:gd name="T6" fmla="*/ 0 w 1930"/>
                  <a:gd name="T7" fmla="*/ 0 h 673"/>
                  <a:gd name="T8" fmla="*/ 4 w 1930"/>
                  <a:gd name="T9" fmla="*/ 2 h 673"/>
                  <a:gd name="T10" fmla="*/ 0 60000 65536"/>
                  <a:gd name="T11" fmla="*/ 0 60000 65536"/>
                  <a:gd name="T12" fmla="*/ 0 60000 65536"/>
                  <a:gd name="T13" fmla="*/ 0 60000 65536"/>
                  <a:gd name="T14" fmla="*/ 0 60000 65536"/>
                  <a:gd name="T15" fmla="*/ 0 w 1930"/>
                  <a:gd name="T16" fmla="*/ 0 h 673"/>
                  <a:gd name="T17" fmla="*/ 1930 w 1930"/>
                  <a:gd name="T18" fmla="*/ 673 h 673"/>
                </a:gdLst>
                <a:ahLst/>
                <a:cxnLst>
                  <a:cxn ang="T10">
                    <a:pos x="T0" y="T1"/>
                  </a:cxn>
                  <a:cxn ang="T11">
                    <a:pos x="T2" y="T3"/>
                  </a:cxn>
                  <a:cxn ang="T12">
                    <a:pos x="T4" y="T5"/>
                  </a:cxn>
                  <a:cxn ang="T13">
                    <a:pos x="T6" y="T7"/>
                  </a:cxn>
                  <a:cxn ang="T14">
                    <a:pos x="T8" y="T9"/>
                  </a:cxn>
                </a:cxnLst>
                <a:rect l="T15" t="T16" r="T17" b="T18"/>
                <a:pathLst>
                  <a:path w="1930" h="673">
                    <a:moveTo>
                      <a:pt x="1929" y="669"/>
                    </a:moveTo>
                    <a:lnTo>
                      <a:pt x="1930" y="673"/>
                    </a:lnTo>
                    <a:lnTo>
                      <a:pt x="1" y="3"/>
                    </a:lnTo>
                    <a:lnTo>
                      <a:pt x="0" y="0"/>
                    </a:lnTo>
                    <a:lnTo>
                      <a:pt x="1929" y="669"/>
                    </a:lnTo>
                    <a:close/>
                  </a:path>
                </a:pathLst>
              </a:custGeom>
              <a:solidFill>
                <a:srgbClr val="D7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06" name="Freeform 2888"/>
              <p:cNvSpPr>
                <a:spLocks/>
              </p:cNvSpPr>
              <p:nvPr/>
            </p:nvSpPr>
            <p:spPr bwMode="auto">
              <a:xfrm>
                <a:off x="1943" y="2007"/>
                <a:ext cx="964" cy="336"/>
              </a:xfrm>
              <a:custGeom>
                <a:avLst/>
                <a:gdLst>
                  <a:gd name="T0" fmla="*/ 3 w 1929"/>
                  <a:gd name="T1" fmla="*/ 1 h 673"/>
                  <a:gd name="T2" fmla="*/ 3 w 1929"/>
                  <a:gd name="T3" fmla="*/ 1 h 673"/>
                  <a:gd name="T4" fmla="*/ 0 w 1929"/>
                  <a:gd name="T5" fmla="*/ 0 h 673"/>
                  <a:gd name="T6" fmla="*/ 0 w 1929"/>
                  <a:gd name="T7" fmla="*/ 0 h 673"/>
                  <a:gd name="T8" fmla="*/ 3 w 1929"/>
                  <a:gd name="T9" fmla="*/ 1 h 673"/>
                  <a:gd name="T10" fmla="*/ 0 60000 65536"/>
                  <a:gd name="T11" fmla="*/ 0 60000 65536"/>
                  <a:gd name="T12" fmla="*/ 0 60000 65536"/>
                  <a:gd name="T13" fmla="*/ 0 60000 65536"/>
                  <a:gd name="T14" fmla="*/ 0 60000 65536"/>
                  <a:gd name="T15" fmla="*/ 0 w 1929"/>
                  <a:gd name="T16" fmla="*/ 0 h 673"/>
                  <a:gd name="T17" fmla="*/ 1929 w 1929"/>
                  <a:gd name="T18" fmla="*/ 673 h 673"/>
                </a:gdLst>
                <a:ahLst/>
                <a:cxnLst>
                  <a:cxn ang="T10">
                    <a:pos x="T0" y="T1"/>
                  </a:cxn>
                  <a:cxn ang="T11">
                    <a:pos x="T2" y="T3"/>
                  </a:cxn>
                  <a:cxn ang="T12">
                    <a:pos x="T4" y="T5"/>
                  </a:cxn>
                  <a:cxn ang="T13">
                    <a:pos x="T6" y="T7"/>
                  </a:cxn>
                  <a:cxn ang="T14">
                    <a:pos x="T8" y="T9"/>
                  </a:cxn>
                </a:cxnLst>
                <a:rect l="T15" t="T16" r="T17" b="T18"/>
                <a:pathLst>
                  <a:path w="1929" h="673">
                    <a:moveTo>
                      <a:pt x="1929" y="670"/>
                    </a:moveTo>
                    <a:lnTo>
                      <a:pt x="1929" y="673"/>
                    </a:lnTo>
                    <a:lnTo>
                      <a:pt x="0" y="2"/>
                    </a:lnTo>
                    <a:lnTo>
                      <a:pt x="0" y="0"/>
                    </a:lnTo>
                    <a:lnTo>
                      <a:pt x="1929" y="670"/>
                    </a:lnTo>
                    <a:close/>
                  </a:path>
                </a:pathLst>
              </a:custGeom>
              <a:solidFill>
                <a:srgbClr val="D6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07" name="Freeform 2889"/>
              <p:cNvSpPr>
                <a:spLocks/>
              </p:cNvSpPr>
              <p:nvPr/>
            </p:nvSpPr>
            <p:spPr bwMode="auto">
              <a:xfrm>
                <a:off x="1943" y="2008"/>
                <a:ext cx="967" cy="342"/>
              </a:xfrm>
              <a:custGeom>
                <a:avLst/>
                <a:gdLst>
                  <a:gd name="T0" fmla="*/ 4 w 1934"/>
                  <a:gd name="T1" fmla="*/ 2 h 684"/>
                  <a:gd name="T2" fmla="*/ 4 w 1934"/>
                  <a:gd name="T3" fmla="*/ 2 h 684"/>
                  <a:gd name="T4" fmla="*/ 1 w 1934"/>
                  <a:gd name="T5" fmla="*/ 1 h 684"/>
                  <a:gd name="T6" fmla="*/ 0 w 1934"/>
                  <a:gd name="T7" fmla="*/ 0 h 684"/>
                  <a:gd name="T8" fmla="*/ 4 w 1934"/>
                  <a:gd name="T9" fmla="*/ 2 h 684"/>
                  <a:gd name="T10" fmla="*/ 0 60000 65536"/>
                  <a:gd name="T11" fmla="*/ 0 60000 65536"/>
                  <a:gd name="T12" fmla="*/ 0 60000 65536"/>
                  <a:gd name="T13" fmla="*/ 0 60000 65536"/>
                  <a:gd name="T14" fmla="*/ 0 60000 65536"/>
                  <a:gd name="T15" fmla="*/ 0 w 1934"/>
                  <a:gd name="T16" fmla="*/ 0 h 684"/>
                  <a:gd name="T17" fmla="*/ 1934 w 1934"/>
                  <a:gd name="T18" fmla="*/ 684 h 684"/>
                </a:gdLst>
                <a:ahLst/>
                <a:cxnLst>
                  <a:cxn ang="T10">
                    <a:pos x="T0" y="T1"/>
                  </a:cxn>
                  <a:cxn ang="T11">
                    <a:pos x="T2" y="T3"/>
                  </a:cxn>
                  <a:cxn ang="T12">
                    <a:pos x="T4" y="T5"/>
                  </a:cxn>
                  <a:cxn ang="T13">
                    <a:pos x="T6" y="T7"/>
                  </a:cxn>
                  <a:cxn ang="T14">
                    <a:pos x="T8" y="T9"/>
                  </a:cxn>
                </a:cxnLst>
                <a:rect l="T15" t="T16" r="T17" b="T18"/>
                <a:pathLst>
                  <a:path w="1934" h="684">
                    <a:moveTo>
                      <a:pt x="1929" y="671"/>
                    </a:moveTo>
                    <a:lnTo>
                      <a:pt x="1934" y="684"/>
                    </a:lnTo>
                    <a:lnTo>
                      <a:pt x="5" y="11"/>
                    </a:lnTo>
                    <a:lnTo>
                      <a:pt x="0" y="0"/>
                    </a:lnTo>
                    <a:lnTo>
                      <a:pt x="1929" y="671"/>
                    </a:lnTo>
                    <a:close/>
                  </a:path>
                </a:pathLst>
              </a:custGeom>
              <a:solidFill>
                <a:srgbClr val="D5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08" name="Freeform 2890"/>
              <p:cNvSpPr>
                <a:spLocks/>
              </p:cNvSpPr>
              <p:nvPr/>
            </p:nvSpPr>
            <p:spPr bwMode="auto">
              <a:xfrm>
                <a:off x="1943" y="2008"/>
                <a:ext cx="965" cy="337"/>
              </a:xfrm>
              <a:custGeom>
                <a:avLst/>
                <a:gdLst>
                  <a:gd name="T0" fmla="*/ 3 w 1931"/>
                  <a:gd name="T1" fmla="*/ 2 h 674"/>
                  <a:gd name="T2" fmla="*/ 3 w 1931"/>
                  <a:gd name="T3" fmla="*/ 2 h 674"/>
                  <a:gd name="T4" fmla="*/ 0 w 1931"/>
                  <a:gd name="T5" fmla="*/ 1 h 674"/>
                  <a:gd name="T6" fmla="*/ 0 w 1931"/>
                  <a:gd name="T7" fmla="*/ 0 h 674"/>
                  <a:gd name="T8" fmla="*/ 3 w 1931"/>
                  <a:gd name="T9" fmla="*/ 2 h 674"/>
                  <a:gd name="T10" fmla="*/ 0 60000 65536"/>
                  <a:gd name="T11" fmla="*/ 0 60000 65536"/>
                  <a:gd name="T12" fmla="*/ 0 60000 65536"/>
                  <a:gd name="T13" fmla="*/ 0 60000 65536"/>
                  <a:gd name="T14" fmla="*/ 0 60000 65536"/>
                  <a:gd name="T15" fmla="*/ 0 w 1931"/>
                  <a:gd name="T16" fmla="*/ 0 h 674"/>
                  <a:gd name="T17" fmla="*/ 1931 w 1931"/>
                  <a:gd name="T18" fmla="*/ 674 h 674"/>
                </a:gdLst>
                <a:ahLst/>
                <a:cxnLst>
                  <a:cxn ang="T10">
                    <a:pos x="T0" y="T1"/>
                  </a:cxn>
                  <a:cxn ang="T11">
                    <a:pos x="T2" y="T3"/>
                  </a:cxn>
                  <a:cxn ang="T12">
                    <a:pos x="T4" y="T5"/>
                  </a:cxn>
                  <a:cxn ang="T13">
                    <a:pos x="T6" y="T7"/>
                  </a:cxn>
                  <a:cxn ang="T14">
                    <a:pos x="T8" y="T9"/>
                  </a:cxn>
                </a:cxnLst>
                <a:rect l="T15" t="T16" r="T17" b="T18"/>
                <a:pathLst>
                  <a:path w="1931" h="674">
                    <a:moveTo>
                      <a:pt x="1929" y="671"/>
                    </a:moveTo>
                    <a:lnTo>
                      <a:pt x="1931" y="674"/>
                    </a:lnTo>
                    <a:lnTo>
                      <a:pt x="2" y="3"/>
                    </a:lnTo>
                    <a:lnTo>
                      <a:pt x="0" y="0"/>
                    </a:lnTo>
                    <a:lnTo>
                      <a:pt x="1929" y="671"/>
                    </a:lnTo>
                    <a:close/>
                  </a:path>
                </a:pathLst>
              </a:custGeom>
              <a:solidFill>
                <a:srgbClr val="D5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09" name="Freeform 2891"/>
              <p:cNvSpPr>
                <a:spLocks/>
              </p:cNvSpPr>
              <p:nvPr/>
            </p:nvSpPr>
            <p:spPr bwMode="auto">
              <a:xfrm>
                <a:off x="1943" y="2009"/>
                <a:ext cx="966" cy="338"/>
              </a:xfrm>
              <a:custGeom>
                <a:avLst/>
                <a:gdLst>
                  <a:gd name="T0" fmla="*/ 4 w 1931"/>
                  <a:gd name="T1" fmla="*/ 2 h 675"/>
                  <a:gd name="T2" fmla="*/ 4 w 1931"/>
                  <a:gd name="T3" fmla="*/ 2 h 675"/>
                  <a:gd name="T4" fmla="*/ 1 w 1931"/>
                  <a:gd name="T5" fmla="*/ 1 h 675"/>
                  <a:gd name="T6" fmla="*/ 0 w 1931"/>
                  <a:gd name="T7" fmla="*/ 0 h 675"/>
                  <a:gd name="T8" fmla="*/ 4 w 1931"/>
                  <a:gd name="T9" fmla="*/ 2 h 675"/>
                  <a:gd name="T10" fmla="*/ 0 60000 65536"/>
                  <a:gd name="T11" fmla="*/ 0 60000 65536"/>
                  <a:gd name="T12" fmla="*/ 0 60000 65536"/>
                  <a:gd name="T13" fmla="*/ 0 60000 65536"/>
                  <a:gd name="T14" fmla="*/ 0 60000 65536"/>
                  <a:gd name="T15" fmla="*/ 0 w 1931"/>
                  <a:gd name="T16" fmla="*/ 0 h 675"/>
                  <a:gd name="T17" fmla="*/ 1931 w 1931"/>
                  <a:gd name="T18" fmla="*/ 675 h 675"/>
                </a:gdLst>
                <a:ahLst/>
                <a:cxnLst>
                  <a:cxn ang="T10">
                    <a:pos x="T0" y="T1"/>
                  </a:cxn>
                  <a:cxn ang="T11">
                    <a:pos x="T2" y="T3"/>
                  </a:cxn>
                  <a:cxn ang="T12">
                    <a:pos x="T4" y="T5"/>
                  </a:cxn>
                  <a:cxn ang="T13">
                    <a:pos x="T6" y="T7"/>
                  </a:cxn>
                  <a:cxn ang="T14">
                    <a:pos x="T8" y="T9"/>
                  </a:cxn>
                </a:cxnLst>
                <a:rect l="T15" t="T16" r="T17" b="T18"/>
                <a:pathLst>
                  <a:path w="1931" h="675">
                    <a:moveTo>
                      <a:pt x="1929" y="671"/>
                    </a:moveTo>
                    <a:lnTo>
                      <a:pt x="1931" y="675"/>
                    </a:lnTo>
                    <a:lnTo>
                      <a:pt x="2" y="3"/>
                    </a:lnTo>
                    <a:lnTo>
                      <a:pt x="0" y="0"/>
                    </a:lnTo>
                    <a:lnTo>
                      <a:pt x="1929" y="671"/>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10" name="Freeform 2892"/>
              <p:cNvSpPr>
                <a:spLocks/>
              </p:cNvSpPr>
              <p:nvPr/>
            </p:nvSpPr>
            <p:spPr bwMode="auto">
              <a:xfrm>
                <a:off x="1944" y="2011"/>
                <a:ext cx="966" cy="337"/>
              </a:xfrm>
              <a:custGeom>
                <a:avLst/>
                <a:gdLst>
                  <a:gd name="T0" fmla="*/ 4 w 1930"/>
                  <a:gd name="T1" fmla="*/ 1 h 675"/>
                  <a:gd name="T2" fmla="*/ 4 w 1930"/>
                  <a:gd name="T3" fmla="*/ 1 h 675"/>
                  <a:gd name="T4" fmla="*/ 1 w 1930"/>
                  <a:gd name="T5" fmla="*/ 0 h 675"/>
                  <a:gd name="T6" fmla="*/ 0 w 1930"/>
                  <a:gd name="T7" fmla="*/ 0 h 675"/>
                  <a:gd name="T8" fmla="*/ 4 w 1930"/>
                  <a:gd name="T9" fmla="*/ 1 h 675"/>
                  <a:gd name="T10" fmla="*/ 0 60000 65536"/>
                  <a:gd name="T11" fmla="*/ 0 60000 65536"/>
                  <a:gd name="T12" fmla="*/ 0 60000 65536"/>
                  <a:gd name="T13" fmla="*/ 0 60000 65536"/>
                  <a:gd name="T14" fmla="*/ 0 60000 65536"/>
                  <a:gd name="T15" fmla="*/ 0 w 1930"/>
                  <a:gd name="T16" fmla="*/ 0 h 675"/>
                  <a:gd name="T17" fmla="*/ 1930 w 1930"/>
                  <a:gd name="T18" fmla="*/ 675 h 675"/>
                </a:gdLst>
                <a:ahLst/>
                <a:cxnLst>
                  <a:cxn ang="T10">
                    <a:pos x="T0" y="T1"/>
                  </a:cxn>
                  <a:cxn ang="T11">
                    <a:pos x="T2" y="T3"/>
                  </a:cxn>
                  <a:cxn ang="T12">
                    <a:pos x="T4" y="T5"/>
                  </a:cxn>
                  <a:cxn ang="T13">
                    <a:pos x="T6" y="T7"/>
                  </a:cxn>
                  <a:cxn ang="T14">
                    <a:pos x="T8" y="T9"/>
                  </a:cxn>
                </a:cxnLst>
                <a:rect l="T15" t="T16" r="T17" b="T18"/>
                <a:pathLst>
                  <a:path w="1930" h="675">
                    <a:moveTo>
                      <a:pt x="1929" y="672"/>
                    </a:moveTo>
                    <a:lnTo>
                      <a:pt x="1930" y="675"/>
                    </a:lnTo>
                    <a:lnTo>
                      <a:pt x="1" y="4"/>
                    </a:lnTo>
                    <a:lnTo>
                      <a:pt x="0" y="0"/>
                    </a:lnTo>
                    <a:lnTo>
                      <a:pt x="1929" y="672"/>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11" name="Freeform 2893"/>
              <p:cNvSpPr>
                <a:spLocks/>
              </p:cNvSpPr>
              <p:nvPr/>
            </p:nvSpPr>
            <p:spPr bwMode="auto">
              <a:xfrm>
                <a:off x="1945" y="2013"/>
                <a:ext cx="965" cy="337"/>
              </a:xfrm>
              <a:custGeom>
                <a:avLst/>
                <a:gdLst>
                  <a:gd name="T0" fmla="*/ 4 w 1929"/>
                  <a:gd name="T1" fmla="*/ 2 h 674"/>
                  <a:gd name="T2" fmla="*/ 4 w 1929"/>
                  <a:gd name="T3" fmla="*/ 2 h 674"/>
                  <a:gd name="T4" fmla="*/ 0 w 1929"/>
                  <a:gd name="T5" fmla="*/ 1 h 674"/>
                  <a:gd name="T6" fmla="*/ 0 w 1929"/>
                  <a:gd name="T7" fmla="*/ 0 h 674"/>
                  <a:gd name="T8" fmla="*/ 4 w 1929"/>
                  <a:gd name="T9" fmla="*/ 2 h 674"/>
                  <a:gd name="T10" fmla="*/ 0 60000 65536"/>
                  <a:gd name="T11" fmla="*/ 0 60000 65536"/>
                  <a:gd name="T12" fmla="*/ 0 60000 65536"/>
                  <a:gd name="T13" fmla="*/ 0 60000 65536"/>
                  <a:gd name="T14" fmla="*/ 0 60000 65536"/>
                  <a:gd name="T15" fmla="*/ 0 w 1929"/>
                  <a:gd name="T16" fmla="*/ 0 h 674"/>
                  <a:gd name="T17" fmla="*/ 1929 w 1929"/>
                  <a:gd name="T18" fmla="*/ 674 h 674"/>
                </a:gdLst>
                <a:ahLst/>
                <a:cxnLst>
                  <a:cxn ang="T10">
                    <a:pos x="T0" y="T1"/>
                  </a:cxn>
                  <a:cxn ang="T11">
                    <a:pos x="T2" y="T3"/>
                  </a:cxn>
                  <a:cxn ang="T12">
                    <a:pos x="T4" y="T5"/>
                  </a:cxn>
                  <a:cxn ang="T13">
                    <a:pos x="T6" y="T7"/>
                  </a:cxn>
                  <a:cxn ang="T14">
                    <a:pos x="T8" y="T9"/>
                  </a:cxn>
                </a:cxnLst>
                <a:rect l="T15" t="T16" r="T17" b="T18"/>
                <a:pathLst>
                  <a:path w="1929" h="674">
                    <a:moveTo>
                      <a:pt x="1929" y="671"/>
                    </a:moveTo>
                    <a:lnTo>
                      <a:pt x="1929" y="674"/>
                    </a:lnTo>
                    <a:lnTo>
                      <a:pt x="0" y="1"/>
                    </a:lnTo>
                    <a:lnTo>
                      <a:pt x="0" y="0"/>
                    </a:lnTo>
                    <a:lnTo>
                      <a:pt x="1929" y="671"/>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12" name="Freeform 2894"/>
              <p:cNvSpPr>
                <a:spLocks/>
              </p:cNvSpPr>
              <p:nvPr/>
            </p:nvSpPr>
            <p:spPr bwMode="auto">
              <a:xfrm>
                <a:off x="1945" y="2014"/>
                <a:ext cx="968" cy="343"/>
              </a:xfrm>
              <a:custGeom>
                <a:avLst/>
                <a:gdLst>
                  <a:gd name="T0" fmla="*/ 4 w 1936"/>
                  <a:gd name="T1" fmla="*/ 1 h 687"/>
                  <a:gd name="T2" fmla="*/ 4 w 1936"/>
                  <a:gd name="T3" fmla="*/ 1 h 687"/>
                  <a:gd name="T4" fmla="*/ 1 w 1936"/>
                  <a:gd name="T5" fmla="*/ 0 h 687"/>
                  <a:gd name="T6" fmla="*/ 0 w 1936"/>
                  <a:gd name="T7" fmla="*/ 0 h 687"/>
                  <a:gd name="T8" fmla="*/ 4 w 1936"/>
                  <a:gd name="T9" fmla="*/ 1 h 687"/>
                  <a:gd name="T10" fmla="*/ 0 60000 65536"/>
                  <a:gd name="T11" fmla="*/ 0 60000 65536"/>
                  <a:gd name="T12" fmla="*/ 0 60000 65536"/>
                  <a:gd name="T13" fmla="*/ 0 60000 65536"/>
                  <a:gd name="T14" fmla="*/ 0 60000 65536"/>
                  <a:gd name="T15" fmla="*/ 0 w 1936"/>
                  <a:gd name="T16" fmla="*/ 0 h 687"/>
                  <a:gd name="T17" fmla="*/ 1936 w 1936"/>
                  <a:gd name="T18" fmla="*/ 687 h 687"/>
                </a:gdLst>
                <a:ahLst/>
                <a:cxnLst>
                  <a:cxn ang="T10">
                    <a:pos x="T0" y="T1"/>
                  </a:cxn>
                  <a:cxn ang="T11">
                    <a:pos x="T2" y="T3"/>
                  </a:cxn>
                  <a:cxn ang="T12">
                    <a:pos x="T4" y="T5"/>
                  </a:cxn>
                  <a:cxn ang="T13">
                    <a:pos x="T6" y="T7"/>
                  </a:cxn>
                  <a:cxn ang="T14">
                    <a:pos x="T8" y="T9"/>
                  </a:cxn>
                </a:cxnLst>
                <a:rect l="T15" t="T16" r="T17" b="T18"/>
                <a:pathLst>
                  <a:path w="1936" h="687">
                    <a:moveTo>
                      <a:pt x="1929" y="673"/>
                    </a:moveTo>
                    <a:lnTo>
                      <a:pt x="1936" y="687"/>
                    </a:lnTo>
                    <a:lnTo>
                      <a:pt x="7" y="12"/>
                    </a:lnTo>
                    <a:lnTo>
                      <a:pt x="0" y="0"/>
                    </a:lnTo>
                    <a:lnTo>
                      <a:pt x="1929" y="673"/>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13" name="Freeform 2895"/>
              <p:cNvSpPr>
                <a:spLocks/>
              </p:cNvSpPr>
              <p:nvPr/>
            </p:nvSpPr>
            <p:spPr bwMode="auto">
              <a:xfrm>
                <a:off x="1945" y="2014"/>
                <a:ext cx="966" cy="338"/>
              </a:xfrm>
              <a:custGeom>
                <a:avLst/>
                <a:gdLst>
                  <a:gd name="T0" fmla="*/ 4 w 1931"/>
                  <a:gd name="T1" fmla="*/ 1 h 677"/>
                  <a:gd name="T2" fmla="*/ 4 w 1931"/>
                  <a:gd name="T3" fmla="*/ 1 h 677"/>
                  <a:gd name="T4" fmla="*/ 1 w 1931"/>
                  <a:gd name="T5" fmla="*/ 0 h 677"/>
                  <a:gd name="T6" fmla="*/ 0 w 1931"/>
                  <a:gd name="T7" fmla="*/ 0 h 677"/>
                  <a:gd name="T8" fmla="*/ 4 w 1931"/>
                  <a:gd name="T9" fmla="*/ 1 h 677"/>
                  <a:gd name="T10" fmla="*/ 0 60000 65536"/>
                  <a:gd name="T11" fmla="*/ 0 60000 65536"/>
                  <a:gd name="T12" fmla="*/ 0 60000 65536"/>
                  <a:gd name="T13" fmla="*/ 0 60000 65536"/>
                  <a:gd name="T14" fmla="*/ 0 60000 65536"/>
                  <a:gd name="T15" fmla="*/ 0 w 1931"/>
                  <a:gd name="T16" fmla="*/ 0 h 677"/>
                  <a:gd name="T17" fmla="*/ 1931 w 1931"/>
                  <a:gd name="T18" fmla="*/ 677 h 677"/>
                </a:gdLst>
                <a:ahLst/>
                <a:cxnLst>
                  <a:cxn ang="T10">
                    <a:pos x="T0" y="T1"/>
                  </a:cxn>
                  <a:cxn ang="T11">
                    <a:pos x="T2" y="T3"/>
                  </a:cxn>
                  <a:cxn ang="T12">
                    <a:pos x="T4" y="T5"/>
                  </a:cxn>
                  <a:cxn ang="T13">
                    <a:pos x="T6" y="T7"/>
                  </a:cxn>
                  <a:cxn ang="T14">
                    <a:pos x="T8" y="T9"/>
                  </a:cxn>
                </a:cxnLst>
                <a:rect l="T15" t="T16" r="T17" b="T18"/>
                <a:pathLst>
                  <a:path w="1931" h="677">
                    <a:moveTo>
                      <a:pt x="1929" y="673"/>
                    </a:moveTo>
                    <a:lnTo>
                      <a:pt x="1931" y="677"/>
                    </a:lnTo>
                    <a:lnTo>
                      <a:pt x="2" y="4"/>
                    </a:lnTo>
                    <a:lnTo>
                      <a:pt x="0" y="0"/>
                    </a:lnTo>
                    <a:lnTo>
                      <a:pt x="1929" y="673"/>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14" name="Freeform 2896"/>
              <p:cNvSpPr>
                <a:spLocks/>
              </p:cNvSpPr>
              <p:nvPr/>
            </p:nvSpPr>
            <p:spPr bwMode="auto">
              <a:xfrm>
                <a:off x="1946" y="2015"/>
                <a:ext cx="965" cy="338"/>
              </a:xfrm>
              <a:custGeom>
                <a:avLst/>
                <a:gdLst>
                  <a:gd name="T0" fmla="*/ 3 w 1931"/>
                  <a:gd name="T1" fmla="*/ 2 h 676"/>
                  <a:gd name="T2" fmla="*/ 3 w 1931"/>
                  <a:gd name="T3" fmla="*/ 2 h 676"/>
                  <a:gd name="T4" fmla="*/ 0 w 1931"/>
                  <a:gd name="T5" fmla="*/ 1 h 676"/>
                  <a:gd name="T6" fmla="*/ 0 w 1931"/>
                  <a:gd name="T7" fmla="*/ 0 h 676"/>
                  <a:gd name="T8" fmla="*/ 3 w 1931"/>
                  <a:gd name="T9" fmla="*/ 2 h 676"/>
                  <a:gd name="T10" fmla="*/ 0 60000 65536"/>
                  <a:gd name="T11" fmla="*/ 0 60000 65536"/>
                  <a:gd name="T12" fmla="*/ 0 60000 65536"/>
                  <a:gd name="T13" fmla="*/ 0 60000 65536"/>
                  <a:gd name="T14" fmla="*/ 0 60000 65536"/>
                  <a:gd name="T15" fmla="*/ 0 w 1931"/>
                  <a:gd name="T16" fmla="*/ 0 h 676"/>
                  <a:gd name="T17" fmla="*/ 1931 w 1931"/>
                  <a:gd name="T18" fmla="*/ 676 h 676"/>
                </a:gdLst>
                <a:ahLst/>
                <a:cxnLst>
                  <a:cxn ang="T10">
                    <a:pos x="T0" y="T1"/>
                  </a:cxn>
                  <a:cxn ang="T11">
                    <a:pos x="T2" y="T3"/>
                  </a:cxn>
                  <a:cxn ang="T12">
                    <a:pos x="T4" y="T5"/>
                  </a:cxn>
                  <a:cxn ang="T13">
                    <a:pos x="T6" y="T7"/>
                  </a:cxn>
                  <a:cxn ang="T14">
                    <a:pos x="T8" y="T9"/>
                  </a:cxn>
                </a:cxnLst>
                <a:rect l="T15" t="T16" r="T17" b="T18"/>
                <a:pathLst>
                  <a:path w="1931" h="676">
                    <a:moveTo>
                      <a:pt x="1929" y="673"/>
                    </a:moveTo>
                    <a:lnTo>
                      <a:pt x="1931" y="676"/>
                    </a:lnTo>
                    <a:lnTo>
                      <a:pt x="2" y="3"/>
                    </a:lnTo>
                    <a:lnTo>
                      <a:pt x="0" y="0"/>
                    </a:lnTo>
                    <a:lnTo>
                      <a:pt x="1929" y="673"/>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15" name="Freeform 2897"/>
              <p:cNvSpPr>
                <a:spLocks/>
              </p:cNvSpPr>
              <p:nvPr/>
            </p:nvSpPr>
            <p:spPr bwMode="auto">
              <a:xfrm>
                <a:off x="1947" y="2017"/>
                <a:ext cx="965" cy="338"/>
              </a:xfrm>
              <a:custGeom>
                <a:avLst/>
                <a:gdLst>
                  <a:gd name="T0" fmla="*/ 4 w 1930"/>
                  <a:gd name="T1" fmla="*/ 2 h 676"/>
                  <a:gd name="T2" fmla="*/ 4 w 1930"/>
                  <a:gd name="T3" fmla="*/ 2 h 676"/>
                  <a:gd name="T4" fmla="*/ 1 w 1930"/>
                  <a:gd name="T5" fmla="*/ 1 h 676"/>
                  <a:gd name="T6" fmla="*/ 0 w 1930"/>
                  <a:gd name="T7" fmla="*/ 0 h 676"/>
                  <a:gd name="T8" fmla="*/ 4 w 1930"/>
                  <a:gd name="T9" fmla="*/ 2 h 676"/>
                  <a:gd name="T10" fmla="*/ 0 60000 65536"/>
                  <a:gd name="T11" fmla="*/ 0 60000 65536"/>
                  <a:gd name="T12" fmla="*/ 0 60000 65536"/>
                  <a:gd name="T13" fmla="*/ 0 60000 65536"/>
                  <a:gd name="T14" fmla="*/ 0 60000 65536"/>
                  <a:gd name="T15" fmla="*/ 0 w 1930"/>
                  <a:gd name="T16" fmla="*/ 0 h 676"/>
                  <a:gd name="T17" fmla="*/ 1930 w 1930"/>
                  <a:gd name="T18" fmla="*/ 676 h 676"/>
                </a:gdLst>
                <a:ahLst/>
                <a:cxnLst>
                  <a:cxn ang="T10">
                    <a:pos x="T0" y="T1"/>
                  </a:cxn>
                  <a:cxn ang="T11">
                    <a:pos x="T2" y="T3"/>
                  </a:cxn>
                  <a:cxn ang="T12">
                    <a:pos x="T4" y="T5"/>
                  </a:cxn>
                  <a:cxn ang="T13">
                    <a:pos x="T6" y="T7"/>
                  </a:cxn>
                  <a:cxn ang="T14">
                    <a:pos x="T8" y="T9"/>
                  </a:cxn>
                </a:cxnLst>
                <a:rect l="T15" t="T16" r="T17" b="T18"/>
                <a:pathLst>
                  <a:path w="1930" h="676">
                    <a:moveTo>
                      <a:pt x="1929" y="673"/>
                    </a:moveTo>
                    <a:lnTo>
                      <a:pt x="1930" y="676"/>
                    </a:lnTo>
                    <a:lnTo>
                      <a:pt x="1" y="2"/>
                    </a:lnTo>
                    <a:lnTo>
                      <a:pt x="0" y="0"/>
                    </a:lnTo>
                    <a:lnTo>
                      <a:pt x="1929" y="673"/>
                    </a:lnTo>
                    <a:close/>
                  </a:path>
                </a:pathLst>
              </a:custGeom>
              <a:solidFill>
                <a:srgbClr val="C9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16" name="Freeform 2898"/>
              <p:cNvSpPr>
                <a:spLocks/>
              </p:cNvSpPr>
              <p:nvPr/>
            </p:nvSpPr>
            <p:spPr bwMode="auto">
              <a:xfrm>
                <a:off x="1948" y="2018"/>
                <a:ext cx="965" cy="339"/>
              </a:xfrm>
              <a:custGeom>
                <a:avLst/>
                <a:gdLst>
                  <a:gd name="T0" fmla="*/ 3 w 1931"/>
                  <a:gd name="T1" fmla="*/ 2 h 678"/>
                  <a:gd name="T2" fmla="*/ 3 w 1931"/>
                  <a:gd name="T3" fmla="*/ 2 h 678"/>
                  <a:gd name="T4" fmla="*/ 0 w 1931"/>
                  <a:gd name="T5" fmla="*/ 1 h 678"/>
                  <a:gd name="T6" fmla="*/ 0 w 1931"/>
                  <a:gd name="T7" fmla="*/ 0 h 678"/>
                  <a:gd name="T8" fmla="*/ 3 w 1931"/>
                  <a:gd name="T9" fmla="*/ 2 h 678"/>
                  <a:gd name="T10" fmla="*/ 0 60000 65536"/>
                  <a:gd name="T11" fmla="*/ 0 60000 65536"/>
                  <a:gd name="T12" fmla="*/ 0 60000 65536"/>
                  <a:gd name="T13" fmla="*/ 0 60000 65536"/>
                  <a:gd name="T14" fmla="*/ 0 60000 65536"/>
                  <a:gd name="T15" fmla="*/ 0 w 1931"/>
                  <a:gd name="T16" fmla="*/ 0 h 678"/>
                  <a:gd name="T17" fmla="*/ 1931 w 1931"/>
                  <a:gd name="T18" fmla="*/ 678 h 678"/>
                </a:gdLst>
                <a:ahLst/>
                <a:cxnLst>
                  <a:cxn ang="T10">
                    <a:pos x="T0" y="T1"/>
                  </a:cxn>
                  <a:cxn ang="T11">
                    <a:pos x="T2" y="T3"/>
                  </a:cxn>
                  <a:cxn ang="T12">
                    <a:pos x="T4" y="T5"/>
                  </a:cxn>
                  <a:cxn ang="T13">
                    <a:pos x="T6" y="T7"/>
                  </a:cxn>
                  <a:cxn ang="T14">
                    <a:pos x="T8" y="T9"/>
                  </a:cxn>
                </a:cxnLst>
                <a:rect l="T15" t="T16" r="T17" b="T18"/>
                <a:pathLst>
                  <a:path w="1931" h="678">
                    <a:moveTo>
                      <a:pt x="1929" y="674"/>
                    </a:moveTo>
                    <a:lnTo>
                      <a:pt x="1931" y="678"/>
                    </a:lnTo>
                    <a:lnTo>
                      <a:pt x="2" y="3"/>
                    </a:lnTo>
                    <a:lnTo>
                      <a:pt x="0" y="0"/>
                    </a:lnTo>
                    <a:lnTo>
                      <a:pt x="1929" y="674"/>
                    </a:lnTo>
                    <a:close/>
                  </a:path>
                </a:pathLst>
              </a:custGeom>
              <a:solidFill>
                <a:srgbClr val="C7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17" name="Freeform 2899"/>
              <p:cNvSpPr>
                <a:spLocks/>
              </p:cNvSpPr>
              <p:nvPr/>
            </p:nvSpPr>
            <p:spPr bwMode="auto">
              <a:xfrm>
                <a:off x="1948" y="2019"/>
                <a:ext cx="968" cy="344"/>
              </a:xfrm>
              <a:custGeom>
                <a:avLst/>
                <a:gdLst>
                  <a:gd name="T0" fmla="*/ 4 w 1936"/>
                  <a:gd name="T1" fmla="*/ 2 h 686"/>
                  <a:gd name="T2" fmla="*/ 4 w 1936"/>
                  <a:gd name="T3" fmla="*/ 2 h 686"/>
                  <a:gd name="T4" fmla="*/ 1 w 1936"/>
                  <a:gd name="T5" fmla="*/ 1 h 686"/>
                  <a:gd name="T6" fmla="*/ 0 w 1936"/>
                  <a:gd name="T7" fmla="*/ 0 h 686"/>
                  <a:gd name="T8" fmla="*/ 4 w 1936"/>
                  <a:gd name="T9" fmla="*/ 2 h 686"/>
                  <a:gd name="T10" fmla="*/ 0 60000 65536"/>
                  <a:gd name="T11" fmla="*/ 0 60000 65536"/>
                  <a:gd name="T12" fmla="*/ 0 60000 65536"/>
                  <a:gd name="T13" fmla="*/ 0 60000 65536"/>
                  <a:gd name="T14" fmla="*/ 0 60000 65536"/>
                  <a:gd name="T15" fmla="*/ 0 w 1936"/>
                  <a:gd name="T16" fmla="*/ 0 h 686"/>
                  <a:gd name="T17" fmla="*/ 1936 w 1936"/>
                  <a:gd name="T18" fmla="*/ 686 h 686"/>
                </a:gdLst>
                <a:ahLst/>
                <a:cxnLst>
                  <a:cxn ang="T10">
                    <a:pos x="T0" y="T1"/>
                  </a:cxn>
                  <a:cxn ang="T11">
                    <a:pos x="T2" y="T3"/>
                  </a:cxn>
                  <a:cxn ang="T12">
                    <a:pos x="T4" y="T5"/>
                  </a:cxn>
                  <a:cxn ang="T13">
                    <a:pos x="T6" y="T7"/>
                  </a:cxn>
                  <a:cxn ang="T14">
                    <a:pos x="T8" y="T9"/>
                  </a:cxn>
                </a:cxnLst>
                <a:rect l="T15" t="T16" r="T17" b="T18"/>
                <a:pathLst>
                  <a:path w="1936" h="686">
                    <a:moveTo>
                      <a:pt x="1929" y="675"/>
                    </a:moveTo>
                    <a:lnTo>
                      <a:pt x="1936" y="686"/>
                    </a:lnTo>
                    <a:lnTo>
                      <a:pt x="6" y="10"/>
                    </a:lnTo>
                    <a:lnTo>
                      <a:pt x="0" y="0"/>
                    </a:lnTo>
                    <a:lnTo>
                      <a:pt x="1929" y="675"/>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18" name="Freeform 2900"/>
              <p:cNvSpPr>
                <a:spLocks/>
              </p:cNvSpPr>
              <p:nvPr/>
            </p:nvSpPr>
            <p:spPr bwMode="auto">
              <a:xfrm>
                <a:off x="1948" y="2019"/>
                <a:ext cx="966" cy="339"/>
              </a:xfrm>
              <a:custGeom>
                <a:avLst/>
                <a:gdLst>
                  <a:gd name="T0" fmla="*/ 4 w 1931"/>
                  <a:gd name="T1" fmla="*/ 2 h 678"/>
                  <a:gd name="T2" fmla="*/ 4 w 1931"/>
                  <a:gd name="T3" fmla="*/ 2 h 678"/>
                  <a:gd name="T4" fmla="*/ 1 w 1931"/>
                  <a:gd name="T5" fmla="*/ 1 h 678"/>
                  <a:gd name="T6" fmla="*/ 0 w 1931"/>
                  <a:gd name="T7" fmla="*/ 0 h 678"/>
                  <a:gd name="T8" fmla="*/ 4 w 1931"/>
                  <a:gd name="T9" fmla="*/ 2 h 678"/>
                  <a:gd name="T10" fmla="*/ 0 60000 65536"/>
                  <a:gd name="T11" fmla="*/ 0 60000 65536"/>
                  <a:gd name="T12" fmla="*/ 0 60000 65536"/>
                  <a:gd name="T13" fmla="*/ 0 60000 65536"/>
                  <a:gd name="T14" fmla="*/ 0 60000 65536"/>
                  <a:gd name="T15" fmla="*/ 0 w 1931"/>
                  <a:gd name="T16" fmla="*/ 0 h 678"/>
                  <a:gd name="T17" fmla="*/ 1931 w 1931"/>
                  <a:gd name="T18" fmla="*/ 678 h 678"/>
                </a:gdLst>
                <a:ahLst/>
                <a:cxnLst>
                  <a:cxn ang="T10">
                    <a:pos x="T0" y="T1"/>
                  </a:cxn>
                  <a:cxn ang="T11">
                    <a:pos x="T2" y="T3"/>
                  </a:cxn>
                  <a:cxn ang="T12">
                    <a:pos x="T4" y="T5"/>
                  </a:cxn>
                  <a:cxn ang="T13">
                    <a:pos x="T6" y="T7"/>
                  </a:cxn>
                  <a:cxn ang="T14">
                    <a:pos x="T8" y="T9"/>
                  </a:cxn>
                </a:cxnLst>
                <a:rect l="T15" t="T16" r="T17" b="T18"/>
                <a:pathLst>
                  <a:path w="1931" h="678">
                    <a:moveTo>
                      <a:pt x="1929" y="675"/>
                    </a:moveTo>
                    <a:lnTo>
                      <a:pt x="1931" y="678"/>
                    </a:lnTo>
                    <a:lnTo>
                      <a:pt x="2" y="3"/>
                    </a:lnTo>
                    <a:lnTo>
                      <a:pt x="0" y="0"/>
                    </a:lnTo>
                    <a:lnTo>
                      <a:pt x="1929" y="675"/>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19" name="Freeform 2901"/>
              <p:cNvSpPr>
                <a:spLocks/>
              </p:cNvSpPr>
              <p:nvPr/>
            </p:nvSpPr>
            <p:spPr bwMode="auto">
              <a:xfrm>
                <a:off x="1949" y="2021"/>
                <a:ext cx="967" cy="339"/>
              </a:xfrm>
              <a:custGeom>
                <a:avLst/>
                <a:gdLst>
                  <a:gd name="T0" fmla="*/ 4 w 1932"/>
                  <a:gd name="T1" fmla="*/ 2 h 678"/>
                  <a:gd name="T2" fmla="*/ 4 w 1932"/>
                  <a:gd name="T3" fmla="*/ 2 h 678"/>
                  <a:gd name="T4" fmla="*/ 1 w 1932"/>
                  <a:gd name="T5" fmla="*/ 1 h 678"/>
                  <a:gd name="T6" fmla="*/ 0 w 1932"/>
                  <a:gd name="T7" fmla="*/ 0 h 678"/>
                  <a:gd name="T8" fmla="*/ 4 w 1932"/>
                  <a:gd name="T9" fmla="*/ 2 h 678"/>
                  <a:gd name="T10" fmla="*/ 0 60000 65536"/>
                  <a:gd name="T11" fmla="*/ 0 60000 65536"/>
                  <a:gd name="T12" fmla="*/ 0 60000 65536"/>
                  <a:gd name="T13" fmla="*/ 0 60000 65536"/>
                  <a:gd name="T14" fmla="*/ 0 60000 65536"/>
                  <a:gd name="T15" fmla="*/ 0 w 1932"/>
                  <a:gd name="T16" fmla="*/ 0 h 678"/>
                  <a:gd name="T17" fmla="*/ 1932 w 1932"/>
                  <a:gd name="T18" fmla="*/ 678 h 678"/>
                </a:gdLst>
                <a:ahLst/>
                <a:cxnLst>
                  <a:cxn ang="T10">
                    <a:pos x="T0" y="T1"/>
                  </a:cxn>
                  <a:cxn ang="T11">
                    <a:pos x="T2" y="T3"/>
                  </a:cxn>
                  <a:cxn ang="T12">
                    <a:pos x="T4" y="T5"/>
                  </a:cxn>
                  <a:cxn ang="T13">
                    <a:pos x="T6" y="T7"/>
                  </a:cxn>
                  <a:cxn ang="T14">
                    <a:pos x="T8" y="T9"/>
                  </a:cxn>
                </a:cxnLst>
                <a:rect l="T15" t="T16" r="T17" b="T18"/>
                <a:pathLst>
                  <a:path w="1932" h="678">
                    <a:moveTo>
                      <a:pt x="1929" y="675"/>
                    </a:moveTo>
                    <a:lnTo>
                      <a:pt x="1932" y="678"/>
                    </a:lnTo>
                    <a:lnTo>
                      <a:pt x="3" y="4"/>
                    </a:lnTo>
                    <a:lnTo>
                      <a:pt x="0" y="0"/>
                    </a:lnTo>
                    <a:lnTo>
                      <a:pt x="1929" y="675"/>
                    </a:lnTo>
                    <a:close/>
                  </a:path>
                </a:pathLst>
              </a:custGeom>
              <a:solidFill>
                <a:srgbClr val="C2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20" name="Freeform 2902"/>
              <p:cNvSpPr>
                <a:spLocks/>
              </p:cNvSpPr>
              <p:nvPr/>
            </p:nvSpPr>
            <p:spPr bwMode="auto">
              <a:xfrm>
                <a:off x="1951" y="2023"/>
                <a:ext cx="965" cy="340"/>
              </a:xfrm>
              <a:custGeom>
                <a:avLst/>
                <a:gdLst>
                  <a:gd name="T0" fmla="*/ 3 w 1931"/>
                  <a:gd name="T1" fmla="*/ 2 h 679"/>
                  <a:gd name="T2" fmla="*/ 3 w 1931"/>
                  <a:gd name="T3" fmla="*/ 2 h 679"/>
                  <a:gd name="T4" fmla="*/ 0 w 1931"/>
                  <a:gd name="T5" fmla="*/ 1 h 679"/>
                  <a:gd name="T6" fmla="*/ 0 w 1931"/>
                  <a:gd name="T7" fmla="*/ 0 h 679"/>
                  <a:gd name="T8" fmla="*/ 3 w 1931"/>
                  <a:gd name="T9" fmla="*/ 2 h 679"/>
                  <a:gd name="T10" fmla="*/ 0 60000 65536"/>
                  <a:gd name="T11" fmla="*/ 0 60000 65536"/>
                  <a:gd name="T12" fmla="*/ 0 60000 65536"/>
                  <a:gd name="T13" fmla="*/ 0 60000 65536"/>
                  <a:gd name="T14" fmla="*/ 0 60000 65536"/>
                  <a:gd name="T15" fmla="*/ 0 w 1931"/>
                  <a:gd name="T16" fmla="*/ 0 h 679"/>
                  <a:gd name="T17" fmla="*/ 1931 w 1931"/>
                  <a:gd name="T18" fmla="*/ 679 h 679"/>
                </a:gdLst>
                <a:ahLst/>
                <a:cxnLst>
                  <a:cxn ang="T10">
                    <a:pos x="T0" y="T1"/>
                  </a:cxn>
                  <a:cxn ang="T11">
                    <a:pos x="T2" y="T3"/>
                  </a:cxn>
                  <a:cxn ang="T12">
                    <a:pos x="T4" y="T5"/>
                  </a:cxn>
                  <a:cxn ang="T13">
                    <a:pos x="T6" y="T7"/>
                  </a:cxn>
                  <a:cxn ang="T14">
                    <a:pos x="T8" y="T9"/>
                  </a:cxn>
                </a:cxnLst>
                <a:rect l="T15" t="T16" r="T17" b="T18"/>
                <a:pathLst>
                  <a:path w="1931" h="679">
                    <a:moveTo>
                      <a:pt x="1929" y="674"/>
                    </a:moveTo>
                    <a:lnTo>
                      <a:pt x="1931" y="679"/>
                    </a:lnTo>
                    <a:lnTo>
                      <a:pt x="1" y="3"/>
                    </a:lnTo>
                    <a:lnTo>
                      <a:pt x="0" y="0"/>
                    </a:lnTo>
                    <a:lnTo>
                      <a:pt x="1929" y="674"/>
                    </a:lnTo>
                    <a:close/>
                  </a:path>
                </a:pathLst>
              </a:custGeom>
              <a:solidFill>
                <a:srgbClr val="BF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21" name="Freeform 2903"/>
              <p:cNvSpPr>
                <a:spLocks/>
              </p:cNvSpPr>
              <p:nvPr/>
            </p:nvSpPr>
            <p:spPr bwMode="auto">
              <a:xfrm>
                <a:off x="1952" y="2024"/>
                <a:ext cx="968" cy="344"/>
              </a:xfrm>
              <a:custGeom>
                <a:avLst/>
                <a:gdLst>
                  <a:gd name="T0" fmla="*/ 3 w 1938"/>
                  <a:gd name="T1" fmla="*/ 2 h 686"/>
                  <a:gd name="T2" fmla="*/ 3 w 1938"/>
                  <a:gd name="T3" fmla="*/ 2 h 686"/>
                  <a:gd name="T4" fmla="*/ 0 w 1938"/>
                  <a:gd name="T5" fmla="*/ 1 h 686"/>
                  <a:gd name="T6" fmla="*/ 0 w 1938"/>
                  <a:gd name="T7" fmla="*/ 0 h 686"/>
                  <a:gd name="T8" fmla="*/ 3 w 1938"/>
                  <a:gd name="T9" fmla="*/ 2 h 686"/>
                  <a:gd name="T10" fmla="*/ 0 60000 65536"/>
                  <a:gd name="T11" fmla="*/ 0 60000 65536"/>
                  <a:gd name="T12" fmla="*/ 0 60000 65536"/>
                  <a:gd name="T13" fmla="*/ 0 60000 65536"/>
                  <a:gd name="T14" fmla="*/ 0 60000 65536"/>
                  <a:gd name="T15" fmla="*/ 0 w 1938"/>
                  <a:gd name="T16" fmla="*/ 0 h 686"/>
                  <a:gd name="T17" fmla="*/ 1938 w 1938"/>
                  <a:gd name="T18" fmla="*/ 686 h 686"/>
                </a:gdLst>
                <a:ahLst/>
                <a:cxnLst>
                  <a:cxn ang="T10">
                    <a:pos x="T0" y="T1"/>
                  </a:cxn>
                  <a:cxn ang="T11">
                    <a:pos x="T2" y="T3"/>
                  </a:cxn>
                  <a:cxn ang="T12">
                    <a:pos x="T4" y="T5"/>
                  </a:cxn>
                  <a:cxn ang="T13">
                    <a:pos x="T6" y="T7"/>
                  </a:cxn>
                  <a:cxn ang="T14">
                    <a:pos x="T8" y="T9"/>
                  </a:cxn>
                </a:cxnLst>
                <a:rect l="T15" t="T16" r="T17" b="T18"/>
                <a:pathLst>
                  <a:path w="1938" h="686">
                    <a:moveTo>
                      <a:pt x="1930" y="676"/>
                    </a:moveTo>
                    <a:lnTo>
                      <a:pt x="1938" y="686"/>
                    </a:lnTo>
                    <a:lnTo>
                      <a:pt x="9" y="8"/>
                    </a:lnTo>
                    <a:lnTo>
                      <a:pt x="0" y="0"/>
                    </a:lnTo>
                    <a:lnTo>
                      <a:pt x="1930" y="676"/>
                    </a:lnTo>
                    <a:close/>
                  </a:path>
                </a:pathLst>
              </a:custGeom>
              <a:solidFill>
                <a:srgbClr val="BC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22" name="Freeform 2904"/>
              <p:cNvSpPr>
                <a:spLocks/>
              </p:cNvSpPr>
              <p:nvPr/>
            </p:nvSpPr>
            <p:spPr bwMode="auto">
              <a:xfrm>
                <a:off x="1952" y="2024"/>
                <a:ext cx="966" cy="341"/>
              </a:xfrm>
              <a:custGeom>
                <a:avLst/>
                <a:gdLst>
                  <a:gd name="T0" fmla="*/ 3 w 1933"/>
                  <a:gd name="T1" fmla="*/ 2 h 681"/>
                  <a:gd name="T2" fmla="*/ 3 w 1933"/>
                  <a:gd name="T3" fmla="*/ 2 h 681"/>
                  <a:gd name="T4" fmla="*/ 0 w 1933"/>
                  <a:gd name="T5" fmla="*/ 1 h 681"/>
                  <a:gd name="T6" fmla="*/ 0 w 1933"/>
                  <a:gd name="T7" fmla="*/ 0 h 681"/>
                  <a:gd name="T8" fmla="*/ 3 w 1933"/>
                  <a:gd name="T9" fmla="*/ 2 h 681"/>
                  <a:gd name="T10" fmla="*/ 0 60000 65536"/>
                  <a:gd name="T11" fmla="*/ 0 60000 65536"/>
                  <a:gd name="T12" fmla="*/ 0 60000 65536"/>
                  <a:gd name="T13" fmla="*/ 0 60000 65536"/>
                  <a:gd name="T14" fmla="*/ 0 60000 65536"/>
                  <a:gd name="T15" fmla="*/ 0 w 1933"/>
                  <a:gd name="T16" fmla="*/ 0 h 681"/>
                  <a:gd name="T17" fmla="*/ 1933 w 1933"/>
                  <a:gd name="T18" fmla="*/ 681 h 681"/>
                </a:gdLst>
                <a:ahLst/>
                <a:cxnLst>
                  <a:cxn ang="T10">
                    <a:pos x="T0" y="T1"/>
                  </a:cxn>
                  <a:cxn ang="T11">
                    <a:pos x="T2" y="T3"/>
                  </a:cxn>
                  <a:cxn ang="T12">
                    <a:pos x="T4" y="T5"/>
                  </a:cxn>
                  <a:cxn ang="T13">
                    <a:pos x="T6" y="T7"/>
                  </a:cxn>
                  <a:cxn ang="T14">
                    <a:pos x="T8" y="T9"/>
                  </a:cxn>
                </a:cxnLst>
                <a:rect l="T15" t="T16" r="T17" b="T18"/>
                <a:pathLst>
                  <a:path w="1933" h="681">
                    <a:moveTo>
                      <a:pt x="1930" y="676"/>
                    </a:moveTo>
                    <a:lnTo>
                      <a:pt x="1933" y="681"/>
                    </a:lnTo>
                    <a:lnTo>
                      <a:pt x="5" y="3"/>
                    </a:lnTo>
                    <a:lnTo>
                      <a:pt x="0" y="0"/>
                    </a:lnTo>
                    <a:lnTo>
                      <a:pt x="1930" y="676"/>
                    </a:lnTo>
                    <a:close/>
                  </a:path>
                </a:pathLst>
              </a:custGeom>
              <a:solidFill>
                <a:srgbClr val="BC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23" name="Freeform 2905"/>
              <p:cNvSpPr>
                <a:spLocks/>
              </p:cNvSpPr>
              <p:nvPr/>
            </p:nvSpPr>
            <p:spPr bwMode="auto">
              <a:xfrm>
                <a:off x="1954" y="2026"/>
                <a:ext cx="966" cy="342"/>
              </a:xfrm>
              <a:custGeom>
                <a:avLst/>
                <a:gdLst>
                  <a:gd name="T0" fmla="*/ 3 w 1933"/>
                  <a:gd name="T1" fmla="*/ 2 h 683"/>
                  <a:gd name="T2" fmla="*/ 3 w 1933"/>
                  <a:gd name="T3" fmla="*/ 2 h 683"/>
                  <a:gd name="T4" fmla="*/ 0 w 1933"/>
                  <a:gd name="T5" fmla="*/ 1 h 683"/>
                  <a:gd name="T6" fmla="*/ 0 w 1933"/>
                  <a:gd name="T7" fmla="*/ 0 h 683"/>
                  <a:gd name="T8" fmla="*/ 3 w 1933"/>
                  <a:gd name="T9" fmla="*/ 2 h 683"/>
                  <a:gd name="T10" fmla="*/ 0 60000 65536"/>
                  <a:gd name="T11" fmla="*/ 0 60000 65536"/>
                  <a:gd name="T12" fmla="*/ 0 60000 65536"/>
                  <a:gd name="T13" fmla="*/ 0 60000 65536"/>
                  <a:gd name="T14" fmla="*/ 0 60000 65536"/>
                  <a:gd name="T15" fmla="*/ 0 w 1933"/>
                  <a:gd name="T16" fmla="*/ 0 h 683"/>
                  <a:gd name="T17" fmla="*/ 1933 w 1933"/>
                  <a:gd name="T18" fmla="*/ 683 h 683"/>
                </a:gdLst>
                <a:ahLst/>
                <a:cxnLst>
                  <a:cxn ang="T10">
                    <a:pos x="T0" y="T1"/>
                  </a:cxn>
                  <a:cxn ang="T11">
                    <a:pos x="T2" y="T3"/>
                  </a:cxn>
                  <a:cxn ang="T12">
                    <a:pos x="T4" y="T5"/>
                  </a:cxn>
                  <a:cxn ang="T13">
                    <a:pos x="T6" y="T7"/>
                  </a:cxn>
                  <a:cxn ang="T14">
                    <a:pos x="T8" y="T9"/>
                  </a:cxn>
                </a:cxnLst>
                <a:rect l="T15" t="T16" r="T17" b="T18"/>
                <a:pathLst>
                  <a:path w="1933" h="683">
                    <a:moveTo>
                      <a:pt x="1928" y="678"/>
                    </a:moveTo>
                    <a:lnTo>
                      <a:pt x="1933" y="683"/>
                    </a:lnTo>
                    <a:lnTo>
                      <a:pt x="4" y="5"/>
                    </a:lnTo>
                    <a:lnTo>
                      <a:pt x="0" y="0"/>
                    </a:lnTo>
                    <a:lnTo>
                      <a:pt x="1928" y="678"/>
                    </a:lnTo>
                    <a:close/>
                  </a:path>
                </a:pathLst>
              </a:custGeom>
              <a:solidFill>
                <a:srgbClr val="B7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24" name="Freeform 2906"/>
              <p:cNvSpPr>
                <a:spLocks/>
              </p:cNvSpPr>
              <p:nvPr/>
            </p:nvSpPr>
            <p:spPr bwMode="auto">
              <a:xfrm>
                <a:off x="1956" y="2029"/>
                <a:ext cx="969" cy="343"/>
              </a:xfrm>
              <a:custGeom>
                <a:avLst/>
                <a:gdLst>
                  <a:gd name="T0" fmla="*/ 4 w 1937"/>
                  <a:gd name="T1" fmla="*/ 2 h 686"/>
                  <a:gd name="T2" fmla="*/ 4 w 1937"/>
                  <a:gd name="T3" fmla="*/ 2 h 686"/>
                  <a:gd name="T4" fmla="*/ 1 w 1937"/>
                  <a:gd name="T5" fmla="*/ 1 h 686"/>
                  <a:gd name="T6" fmla="*/ 0 w 1937"/>
                  <a:gd name="T7" fmla="*/ 0 h 686"/>
                  <a:gd name="T8" fmla="*/ 4 w 1937"/>
                  <a:gd name="T9" fmla="*/ 2 h 686"/>
                  <a:gd name="T10" fmla="*/ 0 60000 65536"/>
                  <a:gd name="T11" fmla="*/ 0 60000 65536"/>
                  <a:gd name="T12" fmla="*/ 0 60000 65536"/>
                  <a:gd name="T13" fmla="*/ 0 60000 65536"/>
                  <a:gd name="T14" fmla="*/ 0 60000 65536"/>
                  <a:gd name="T15" fmla="*/ 0 w 1937"/>
                  <a:gd name="T16" fmla="*/ 0 h 686"/>
                  <a:gd name="T17" fmla="*/ 1937 w 1937"/>
                  <a:gd name="T18" fmla="*/ 686 h 686"/>
                </a:gdLst>
                <a:ahLst/>
                <a:cxnLst>
                  <a:cxn ang="T10">
                    <a:pos x="T0" y="T1"/>
                  </a:cxn>
                  <a:cxn ang="T11">
                    <a:pos x="T2" y="T3"/>
                  </a:cxn>
                  <a:cxn ang="T12">
                    <a:pos x="T4" y="T5"/>
                  </a:cxn>
                  <a:cxn ang="T13">
                    <a:pos x="T6" y="T7"/>
                  </a:cxn>
                  <a:cxn ang="T14">
                    <a:pos x="T8" y="T9"/>
                  </a:cxn>
                </a:cxnLst>
                <a:rect l="T15" t="T16" r="T17" b="T18"/>
                <a:pathLst>
                  <a:path w="1937" h="686">
                    <a:moveTo>
                      <a:pt x="1929" y="678"/>
                    </a:moveTo>
                    <a:lnTo>
                      <a:pt x="1937" y="686"/>
                    </a:lnTo>
                    <a:lnTo>
                      <a:pt x="8" y="7"/>
                    </a:lnTo>
                    <a:lnTo>
                      <a:pt x="0" y="0"/>
                    </a:lnTo>
                    <a:lnTo>
                      <a:pt x="1929" y="678"/>
                    </a:lnTo>
                    <a:close/>
                  </a:path>
                </a:pathLst>
              </a:custGeom>
              <a:solidFill>
                <a:srgbClr val="B3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25" name="Freeform 2907"/>
              <p:cNvSpPr>
                <a:spLocks/>
              </p:cNvSpPr>
              <p:nvPr/>
            </p:nvSpPr>
            <p:spPr bwMode="auto">
              <a:xfrm>
                <a:off x="1956" y="2029"/>
                <a:ext cx="966" cy="341"/>
              </a:xfrm>
              <a:custGeom>
                <a:avLst/>
                <a:gdLst>
                  <a:gd name="T0" fmla="*/ 4 w 1932"/>
                  <a:gd name="T1" fmla="*/ 1 h 683"/>
                  <a:gd name="T2" fmla="*/ 4 w 1932"/>
                  <a:gd name="T3" fmla="*/ 1 h 683"/>
                  <a:gd name="T4" fmla="*/ 1 w 1932"/>
                  <a:gd name="T5" fmla="*/ 0 h 683"/>
                  <a:gd name="T6" fmla="*/ 0 w 1932"/>
                  <a:gd name="T7" fmla="*/ 0 h 683"/>
                  <a:gd name="T8" fmla="*/ 4 w 1932"/>
                  <a:gd name="T9" fmla="*/ 1 h 683"/>
                  <a:gd name="T10" fmla="*/ 0 60000 65536"/>
                  <a:gd name="T11" fmla="*/ 0 60000 65536"/>
                  <a:gd name="T12" fmla="*/ 0 60000 65536"/>
                  <a:gd name="T13" fmla="*/ 0 60000 65536"/>
                  <a:gd name="T14" fmla="*/ 0 60000 65536"/>
                  <a:gd name="T15" fmla="*/ 0 w 1932"/>
                  <a:gd name="T16" fmla="*/ 0 h 683"/>
                  <a:gd name="T17" fmla="*/ 1932 w 1932"/>
                  <a:gd name="T18" fmla="*/ 683 h 683"/>
                </a:gdLst>
                <a:ahLst/>
                <a:cxnLst>
                  <a:cxn ang="T10">
                    <a:pos x="T0" y="T1"/>
                  </a:cxn>
                  <a:cxn ang="T11">
                    <a:pos x="T2" y="T3"/>
                  </a:cxn>
                  <a:cxn ang="T12">
                    <a:pos x="T4" y="T5"/>
                  </a:cxn>
                  <a:cxn ang="T13">
                    <a:pos x="T6" y="T7"/>
                  </a:cxn>
                  <a:cxn ang="T14">
                    <a:pos x="T8" y="T9"/>
                  </a:cxn>
                </a:cxnLst>
                <a:rect l="T15" t="T16" r="T17" b="T18"/>
                <a:pathLst>
                  <a:path w="1932" h="683">
                    <a:moveTo>
                      <a:pt x="1929" y="678"/>
                    </a:moveTo>
                    <a:lnTo>
                      <a:pt x="1932" y="683"/>
                    </a:lnTo>
                    <a:lnTo>
                      <a:pt x="5" y="3"/>
                    </a:lnTo>
                    <a:lnTo>
                      <a:pt x="0" y="0"/>
                    </a:lnTo>
                    <a:lnTo>
                      <a:pt x="1929" y="678"/>
                    </a:lnTo>
                    <a:close/>
                  </a:path>
                </a:pathLst>
              </a:custGeom>
              <a:solidFill>
                <a:srgbClr val="B3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26" name="Freeform 2908"/>
              <p:cNvSpPr>
                <a:spLocks/>
              </p:cNvSpPr>
              <p:nvPr/>
            </p:nvSpPr>
            <p:spPr bwMode="auto">
              <a:xfrm>
                <a:off x="1958" y="2030"/>
                <a:ext cx="967" cy="342"/>
              </a:xfrm>
              <a:custGeom>
                <a:avLst/>
                <a:gdLst>
                  <a:gd name="T0" fmla="*/ 4 w 1932"/>
                  <a:gd name="T1" fmla="*/ 2 h 683"/>
                  <a:gd name="T2" fmla="*/ 4 w 1932"/>
                  <a:gd name="T3" fmla="*/ 2 h 683"/>
                  <a:gd name="T4" fmla="*/ 1 w 1932"/>
                  <a:gd name="T5" fmla="*/ 1 h 683"/>
                  <a:gd name="T6" fmla="*/ 0 w 1932"/>
                  <a:gd name="T7" fmla="*/ 0 h 683"/>
                  <a:gd name="T8" fmla="*/ 4 w 1932"/>
                  <a:gd name="T9" fmla="*/ 2 h 683"/>
                  <a:gd name="T10" fmla="*/ 0 60000 65536"/>
                  <a:gd name="T11" fmla="*/ 0 60000 65536"/>
                  <a:gd name="T12" fmla="*/ 0 60000 65536"/>
                  <a:gd name="T13" fmla="*/ 0 60000 65536"/>
                  <a:gd name="T14" fmla="*/ 0 60000 65536"/>
                  <a:gd name="T15" fmla="*/ 0 w 1932"/>
                  <a:gd name="T16" fmla="*/ 0 h 683"/>
                  <a:gd name="T17" fmla="*/ 1932 w 1932"/>
                  <a:gd name="T18" fmla="*/ 683 h 683"/>
                </a:gdLst>
                <a:ahLst/>
                <a:cxnLst>
                  <a:cxn ang="T10">
                    <a:pos x="T0" y="T1"/>
                  </a:cxn>
                  <a:cxn ang="T11">
                    <a:pos x="T2" y="T3"/>
                  </a:cxn>
                  <a:cxn ang="T12">
                    <a:pos x="T4" y="T5"/>
                  </a:cxn>
                  <a:cxn ang="T13">
                    <a:pos x="T6" y="T7"/>
                  </a:cxn>
                  <a:cxn ang="T14">
                    <a:pos x="T8" y="T9"/>
                  </a:cxn>
                </a:cxnLst>
                <a:rect l="T15" t="T16" r="T17" b="T18"/>
                <a:pathLst>
                  <a:path w="1932" h="683">
                    <a:moveTo>
                      <a:pt x="1927" y="680"/>
                    </a:moveTo>
                    <a:lnTo>
                      <a:pt x="1932" y="683"/>
                    </a:lnTo>
                    <a:lnTo>
                      <a:pt x="3" y="4"/>
                    </a:lnTo>
                    <a:lnTo>
                      <a:pt x="0" y="0"/>
                    </a:lnTo>
                    <a:lnTo>
                      <a:pt x="1927" y="680"/>
                    </a:lnTo>
                    <a:close/>
                  </a:path>
                </a:pathLst>
              </a:custGeom>
              <a:solidFill>
                <a:srgbClr val="AE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27" name="Freeform 2909"/>
              <p:cNvSpPr>
                <a:spLocks/>
              </p:cNvSpPr>
              <p:nvPr/>
            </p:nvSpPr>
            <p:spPr bwMode="auto">
              <a:xfrm>
                <a:off x="1960" y="2032"/>
                <a:ext cx="970" cy="343"/>
              </a:xfrm>
              <a:custGeom>
                <a:avLst/>
                <a:gdLst>
                  <a:gd name="T0" fmla="*/ 4 w 1939"/>
                  <a:gd name="T1" fmla="*/ 2 h 686"/>
                  <a:gd name="T2" fmla="*/ 4 w 1939"/>
                  <a:gd name="T3" fmla="*/ 2 h 686"/>
                  <a:gd name="T4" fmla="*/ 1 w 1939"/>
                  <a:gd name="T5" fmla="*/ 1 h 686"/>
                  <a:gd name="T6" fmla="*/ 0 w 1939"/>
                  <a:gd name="T7" fmla="*/ 0 h 686"/>
                  <a:gd name="T8" fmla="*/ 4 w 1939"/>
                  <a:gd name="T9" fmla="*/ 2 h 686"/>
                  <a:gd name="T10" fmla="*/ 0 60000 65536"/>
                  <a:gd name="T11" fmla="*/ 0 60000 65536"/>
                  <a:gd name="T12" fmla="*/ 0 60000 65536"/>
                  <a:gd name="T13" fmla="*/ 0 60000 65536"/>
                  <a:gd name="T14" fmla="*/ 0 60000 65536"/>
                  <a:gd name="T15" fmla="*/ 0 w 1939"/>
                  <a:gd name="T16" fmla="*/ 0 h 686"/>
                  <a:gd name="T17" fmla="*/ 1939 w 1939"/>
                  <a:gd name="T18" fmla="*/ 686 h 686"/>
                </a:gdLst>
                <a:ahLst/>
                <a:cxnLst>
                  <a:cxn ang="T10">
                    <a:pos x="T0" y="T1"/>
                  </a:cxn>
                  <a:cxn ang="T11">
                    <a:pos x="T2" y="T3"/>
                  </a:cxn>
                  <a:cxn ang="T12">
                    <a:pos x="T4" y="T5"/>
                  </a:cxn>
                  <a:cxn ang="T13">
                    <a:pos x="T6" y="T7"/>
                  </a:cxn>
                  <a:cxn ang="T14">
                    <a:pos x="T8" y="T9"/>
                  </a:cxn>
                </a:cxnLst>
                <a:rect l="T15" t="T16" r="T17" b="T18"/>
                <a:pathLst>
                  <a:path w="1939" h="686">
                    <a:moveTo>
                      <a:pt x="1929" y="679"/>
                    </a:moveTo>
                    <a:lnTo>
                      <a:pt x="1939" y="686"/>
                    </a:lnTo>
                    <a:lnTo>
                      <a:pt x="10" y="6"/>
                    </a:lnTo>
                    <a:lnTo>
                      <a:pt x="0" y="0"/>
                    </a:lnTo>
                    <a:lnTo>
                      <a:pt x="1929" y="679"/>
                    </a:lnTo>
                    <a:close/>
                  </a:path>
                </a:pathLst>
              </a:custGeom>
              <a:solidFill>
                <a:srgbClr val="A95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28" name="Freeform 2910"/>
              <p:cNvSpPr>
                <a:spLocks/>
              </p:cNvSpPr>
              <p:nvPr/>
            </p:nvSpPr>
            <p:spPr bwMode="auto">
              <a:xfrm>
                <a:off x="1965" y="2035"/>
                <a:ext cx="975" cy="345"/>
              </a:xfrm>
              <a:custGeom>
                <a:avLst/>
                <a:gdLst>
                  <a:gd name="T0" fmla="*/ 4 w 1949"/>
                  <a:gd name="T1" fmla="*/ 2 h 690"/>
                  <a:gd name="T2" fmla="*/ 4 w 1949"/>
                  <a:gd name="T3" fmla="*/ 2 h 690"/>
                  <a:gd name="T4" fmla="*/ 1 w 1949"/>
                  <a:gd name="T5" fmla="*/ 1 h 690"/>
                  <a:gd name="T6" fmla="*/ 0 w 1949"/>
                  <a:gd name="T7" fmla="*/ 0 h 690"/>
                  <a:gd name="T8" fmla="*/ 4 w 1949"/>
                  <a:gd name="T9" fmla="*/ 2 h 690"/>
                  <a:gd name="T10" fmla="*/ 0 60000 65536"/>
                  <a:gd name="T11" fmla="*/ 0 60000 65536"/>
                  <a:gd name="T12" fmla="*/ 0 60000 65536"/>
                  <a:gd name="T13" fmla="*/ 0 60000 65536"/>
                  <a:gd name="T14" fmla="*/ 0 60000 65536"/>
                  <a:gd name="T15" fmla="*/ 0 w 1949"/>
                  <a:gd name="T16" fmla="*/ 0 h 690"/>
                  <a:gd name="T17" fmla="*/ 1949 w 1949"/>
                  <a:gd name="T18" fmla="*/ 690 h 690"/>
                </a:gdLst>
                <a:ahLst/>
                <a:cxnLst>
                  <a:cxn ang="T10">
                    <a:pos x="T0" y="T1"/>
                  </a:cxn>
                  <a:cxn ang="T11">
                    <a:pos x="T2" y="T3"/>
                  </a:cxn>
                  <a:cxn ang="T12">
                    <a:pos x="T4" y="T5"/>
                  </a:cxn>
                  <a:cxn ang="T13">
                    <a:pos x="T6" y="T7"/>
                  </a:cxn>
                  <a:cxn ang="T14">
                    <a:pos x="T8" y="T9"/>
                  </a:cxn>
                </a:cxnLst>
                <a:rect l="T15" t="T16" r="T17" b="T18"/>
                <a:pathLst>
                  <a:path w="1949" h="690">
                    <a:moveTo>
                      <a:pt x="1929" y="680"/>
                    </a:moveTo>
                    <a:lnTo>
                      <a:pt x="1949" y="690"/>
                    </a:lnTo>
                    <a:lnTo>
                      <a:pt x="20" y="10"/>
                    </a:lnTo>
                    <a:lnTo>
                      <a:pt x="0" y="0"/>
                    </a:lnTo>
                    <a:lnTo>
                      <a:pt x="1929" y="680"/>
                    </a:lnTo>
                    <a:close/>
                  </a:path>
                </a:pathLst>
              </a:custGeom>
              <a:solidFill>
                <a:srgbClr val="9F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29" name="Freeform 2911"/>
              <p:cNvSpPr>
                <a:spLocks/>
              </p:cNvSpPr>
              <p:nvPr/>
            </p:nvSpPr>
            <p:spPr bwMode="auto">
              <a:xfrm>
                <a:off x="2014" y="1895"/>
                <a:ext cx="979" cy="304"/>
              </a:xfrm>
              <a:custGeom>
                <a:avLst/>
                <a:gdLst>
                  <a:gd name="T0" fmla="*/ 4 w 1958"/>
                  <a:gd name="T1" fmla="*/ 1 h 608"/>
                  <a:gd name="T2" fmla="*/ 4 w 1958"/>
                  <a:gd name="T3" fmla="*/ 1 h 608"/>
                  <a:gd name="T4" fmla="*/ 0 w 1958"/>
                  <a:gd name="T5" fmla="*/ 0 h 608"/>
                  <a:gd name="T6" fmla="*/ 1 w 1958"/>
                  <a:gd name="T7" fmla="*/ 1 h 608"/>
                  <a:gd name="T8" fmla="*/ 4 w 1958"/>
                  <a:gd name="T9" fmla="*/ 1 h 608"/>
                  <a:gd name="T10" fmla="*/ 0 60000 65536"/>
                  <a:gd name="T11" fmla="*/ 0 60000 65536"/>
                  <a:gd name="T12" fmla="*/ 0 60000 65536"/>
                  <a:gd name="T13" fmla="*/ 0 60000 65536"/>
                  <a:gd name="T14" fmla="*/ 0 60000 65536"/>
                  <a:gd name="T15" fmla="*/ 0 w 1958"/>
                  <a:gd name="T16" fmla="*/ 0 h 608"/>
                  <a:gd name="T17" fmla="*/ 1958 w 1958"/>
                  <a:gd name="T18" fmla="*/ 608 h 608"/>
                </a:gdLst>
                <a:ahLst/>
                <a:cxnLst>
                  <a:cxn ang="T10">
                    <a:pos x="T0" y="T1"/>
                  </a:cxn>
                  <a:cxn ang="T11">
                    <a:pos x="T2" y="T3"/>
                  </a:cxn>
                  <a:cxn ang="T12">
                    <a:pos x="T4" y="T5"/>
                  </a:cxn>
                  <a:cxn ang="T13">
                    <a:pos x="T6" y="T7"/>
                  </a:cxn>
                  <a:cxn ang="T14">
                    <a:pos x="T8" y="T9"/>
                  </a:cxn>
                </a:cxnLst>
                <a:rect l="T15" t="T16" r="T17" b="T18"/>
                <a:pathLst>
                  <a:path w="1958" h="608">
                    <a:moveTo>
                      <a:pt x="1958" y="608"/>
                    </a:moveTo>
                    <a:lnTo>
                      <a:pt x="1946" y="606"/>
                    </a:lnTo>
                    <a:lnTo>
                      <a:pt x="0" y="0"/>
                    </a:lnTo>
                    <a:lnTo>
                      <a:pt x="12" y="3"/>
                    </a:lnTo>
                    <a:lnTo>
                      <a:pt x="1958" y="608"/>
                    </a:lnTo>
                    <a:close/>
                  </a:path>
                </a:pathLst>
              </a:custGeom>
              <a:solidFill>
                <a:srgbClr val="743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30" name="Freeform 2912"/>
              <p:cNvSpPr>
                <a:spLocks/>
              </p:cNvSpPr>
              <p:nvPr/>
            </p:nvSpPr>
            <p:spPr bwMode="auto">
              <a:xfrm>
                <a:off x="2008" y="1895"/>
                <a:ext cx="979" cy="303"/>
              </a:xfrm>
              <a:custGeom>
                <a:avLst/>
                <a:gdLst>
                  <a:gd name="T0" fmla="*/ 4 w 1958"/>
                  <a:gd name="T1" fmla="*/ 1 h 606"/>
                  <a:gd name="T2" fmla="*/ 4 w 1958"/>
                  <a:gd name="T3" fmla="*/ 1 h 606"/>
                  <a:gd name="T4" fmla="*/ 0 w 1958"/>
                  <a:gd name="T5" fmla="*/ 0 h 606"/>
                  <a:gd name="T6" fmla="*/ 1 w 1958"/>
                  <a:gd name="T7" fmla="*/ 0 h 606"/>
                  <a:gd name="T8" fmla="*/ 4 w 1958"/>
                  <a:gd name="T9" fmla="*/ 1 h 606"/>
                  <a:gd name="T10" fmla="*/ 0 60000 65536"/>
                  <a:gd name="T11" fmla="*/ 0 60000 65536"/>
                  <a:gd name="T12" fmla="*/ 0 60000 65536"/>
                  <a:gd name="T13" fmla="*/ 0 60000 65536"/>
                  <a:gd name="T14" fmla="*/ 0 60000 65536"/>
                  <a:gd name="T15" fmla="*/ 0 w 1958"/>
                  <a:gd name="T16" fmla="*/ 0 h 606"/>
                  <a:gd name="T17" fmla="*/ 1958 w 1958"/>
                  <a:gd name="T18" fmla="*/ 606 h 606"/>
                </a:gdLst>
                <a:ahLst/>
                <a:cxnLst>
                  <a:cxn ang="T10">
                    <a:pos x="T0" y="T1"/>
                  </a:cxn>
                  <a:cxn ang="T11">
                    <a:pos x="T2" y="T3"/>
                  </a:cxn>
                  <a:cxn ang="T12">
                    <a:pos x="T4" y="T5"/>
                  </a:cxn>
                  <a:cxn ang="T13">
                    <a:pos x="T6" y="T7"/>
                  </a:cxn>
                  <a:cxn ang="T14">
                    <a:pos x="T8" y="T9"/>
                  </a:cxn>
                </a:cxnLst>
                <a:rect l="T15" t="T16" r="T17" b="T18"/>
                <a:pathLst>
                  <a:path w="1958" h="606">
                    <a:moveTo>
                      <a:pt x="1958" y="606"/>
                    </a:moveTo>
                    <a:lnTo>
                      <a:pt x="1946" y="604"/>
                    </a:lnTo>
                    <a:lnTo>
                      <a:pt x="0" y="0"/>
                    </a:lnTo>
                    <a:lnTo>
                      <a:pt x="12" y="0"/>
                    </a:lnTo>
                    <a:lnTo>
                      <a:pt x="1958" y="606"/>
                    </a:lnTo>
                    <a:close/>
                  </a:path>
                </a:pathLst>
              </a:custGeom>
              <a:solidFill>
                <a:srgbClr val="783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31" name="Freeform 2913"/>
              <p:cNvSpPr>
                <a:spLocks/>
              </p:cNvSpPr>
              <p:nvPr/>
            </p:nvSpPr>
            <p:spPr bwMode="auto">
              <a:xfrm>
                <a:off x="2002" y="1895"/>
                <a:ext cx="979" cy="303"/>
              </a:xfrm>
              <a:custGeom>
                <a:avLst/>
                <a:gdLst>
                  <a:gd name="T0" fmla="*/ 4 w 1957"/>
                  <a:gd name="T1" fmla="*/ 1 h 606"/>
                  <a:gd name="T2" fmla="*/ 4 w 1957"/>
                  <a:gd name="T3" fmla="*/ 1 h 606"/>
                  <a:gd name="T4" fmla="*/ 0 w 1957"/>
                  <a:gd name="T5" fmla="*/ 0 h 606"/>
                  <a:gd name="T6" fmla="*/ 1 w 1957"/>
                  <a:gd name="T7" fmla="*/ 0 h 606"/>
                  <a:gd name="T8" fmla="*/ 4 w 1957"/>
                  <a:gd name="T9" fmla="*/ 1 h 606"/>
                  <a:gd name="T10" fmla="*/ 0 60000 65536"/>
                  <a:gd name="T11" fmla="*/ 0 60000 65536"/>
                  <a:gd name="T12" fmla="*/ 0 60000 65536"/>
                  <a:gd name="T13" fmla="*/ 0 60000 65536"/>
                  <a:gd name="T14" fmla="*/ 0 60000 65536"/>
                  <a:gd name="T15" fmla="*/ 0 w 1957"/>
                  <a:gd name="T16" fmla="*/ 0 h 606"/>
                  <a:gd name="T17" fmla="*/ 1957 w 1957"/>
                  <a:gd name="T18" fmla="*/ 606 h 606"/>
                </a:gdLst>
                <a:ahLst/>
                <a:cxnLst>
                  <a:cxn ang="T10">
                    <a:pos x="T0" y="T1"/>
                  </a:cxn>
                  <a:cxn ang="T11">
                    <a:pos x="T2" y="T3"/>
                  </a:cxn>
                  <a:cxn ang="T12">
                    <a:pos x="T4" y="T5"/>
                  </a:cxn>
                  <a:cxn ang="T13">
                    <a:pos x="T6" y="T7"/>
                  </a:cxn>
                  <a:cxn ang="T14">
                    <a:pos x="T8" y="T9"/>
                  </a:cxn>
                </a:cxnLst>
                <a:rect l="T15" t="T16" r="T17" b="T18"/>
                <a:pathLst>
                  <a:path w="1957" h="606">
                    <a:moveTo>
                      <a:pt x="1957" y="604"/>
                    </a:moveTo>
                    <a:lnTo>
                      <a:pt x="1946" y="606"/>
                    </a:lnTo>
                    <a:lnTo>
                      <a:pt x="0" y="0"/>
                    </a:lnTo>
                    <a:lnTo>
                      <a:pt x="11" y="0"/>
                    </a:lnTo>
                    <a:lnTo>
                      <a:pt x="1957" y="604"/>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32" name="Freeform 2914"/>
              <p:cNvSpPr>
                <a:spLocks/>
              </p:cNvSpPr>
              <p:nvPr/>
            </p:nvSpPr>
            <p:spPr bwMode="auto">
              <a:xfrm>
                <a:off x="1997" y="1895"/>
                <a:ext cx="978" cy="304"/>
              </a:xfrm>
              <a:custGeom>
                <a:avLst/>
                <a:gdLst>
                  <a:gd name="T0" fmla="*/ 3 w 1958"/>
                  <a:gd name="T1" fmla="*/ 1 h 608"/>
                  <a:gd name="T2" fmla="*/ 3 w 1958"/>
                  <a:gd name="T3" fmla="*/ 1 h 608"/>
                  <a:gd name="T4" fmla="*/ 0 w 1958"/>
                  <a:gd name="T5" fmla="*/ 1 h 608"/>
                  <a:gd name="T6" fmla="*/ 0 w 1958"/>
                  <a:gd name="T7" fmla="*/ 0 h 608"/>
                  <a:gd name="T8" fmla="*/ 3 w 1958"/>
                  <a:gd name="T9" fmla="*/ 1 h 608"/>
                  <a:gd name="T10" fmla="*/ 0 60000 65536"/>
                  <a:gd name="T11" fmla="*/ 0 60000 65536"/>
                  <a:gd name="T12" fmla="*/ 0 60000 65536"/>
                  <a:gd name="T13" fmla="*/ 0 60000 65536"/>
                  <a:gd name="T14" fmla="*/ 0 60000 65536"/>
                  <a:gd name="T15" fmla="*/ 0 w 1958"/>
                  <a:gd name="T16" fmla="*/ 0 h 608"/>
                  <a:gd name="T17" fmla="*/ 1958 w 1958"/>
                  <a:gd name="T18" fmla="*/ 608 h 608"/>
                </a:gdLst>
                <a:ahLst/>
                <a:cxnLst>
                  <a:cxn ang="T10">
                    <a:pos x="T0" y="T1"/>
                  </a:cxn>
                  <a:cxn ang="T11">
                    <a:pos x="T2" y="T3"/>
                  </a:cxn>
                  <a:cxn ang="T12">
                    <a:pos x="T4" y="T5"/>
                  </a:cxn>
                  <a:cxn ang="T13">
                    <a:pos x="T6" y="T7"/>
                  </a:cxn>
                  <a:cxn ang="T14">
                    <a:pos x="T8" y="T9"/>
                  </a:cxn>
                </a:cxnLst>
                <a:rect l="T15" t="T16" r="T17" b="T18"/>
                <a:pathLst>
                  <a:path w="1958" h="608">
                    <a:moveTo>
                      <a:pt x="1958" y="606"/>
                    </a:moveTo>
                    <a:lnTo>
                      <a:pt x="1944" y="608"/>
                    </a:lnTo>
                    <a:lnTo>
                      <a:pt x="0" y="1"/>
                    </a:lnTo>
                    <a:lnTo>
                      <a:pt x="12" y="0"/>
                    </a:lnTo>
                    <a:lnTo>
                      <a:pt x="1958" y="606"/>
                    </a:lnTo>
                    <a:close/>
                  </a:path>
                </a:pathLst>
              </a:custGeom>
              <a:solidFill>
                <a:srgbClr val="8C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33" name="Freeform 2915"/>
              <p:cNvSpPr>
                <a:spLocks/>
              </p:cNvSpPr>
              <p:nvPr/>
            </p:nvSpPr>
            <p:spPr bwMode="auto">
              <a:xfrm>
                <a:off x="2000" y="1895"/>
                <a:ext cx="975" cy="304"/>
              </a:xfrm>
              <a:custGeom>
                <a:avLst/>
                <a:gdLst>
                  <a:gd name="T0" fmla="*/ 3 w 1951"/>
                  <a:gd name="T1" fmla="*/ 1 h 608"/>
                  <a:gd name="T2" fmla="*/ 3 w 1951"/>
                  <a:gd name="T3" fmla="*/ 1 h 608"/>
                  <a:gd name="T4" fmla="*/ 0 w 1951"/>
                  <a:gd name="T5" fmla="*/ 0 h 608"/>
                  <a:gd name="T6" fmla="*/ 0 w 1951"/>
                  <a:gd name="T7" fmla="*/ 0 h 608"/>
                  <a:gd name="T8" fmla="*/ 3 w 1951"/>
                  <a:gd name="T9" fmla="*/ 1 h 608"/>
                  <a:gd name="T10" fmla="*/ 0 60000 65536"/>
                  <a:gd name="T11" fmla="*/ 0 60000 65536"/>
                  <a:gd name="T12" fmla="*/ 0 60000 65536"/>
                  <a:gd name="T13" fmla="*/ 0 60000 65536"/>
                  <a:gd name="T14" fmla="*/ 0 60000 65536"/>
                  <a:gd name="T15" fmla="*/ 0 w 1951"/>
                  <a:gd name="T16" fmla="*/ 0 h 608"/>
                  <a:gd name="T17" fmla="*/ 1951 w 1951"/>
                  <a:gd name="T18" fmla="*/ 608 h 608"/>
                </a:gdLst>
                <a:ahLst/>
                <a:cxnLst>
                  <a:cxn ang="T10">
                    <a:pos x="T0" y="T1"/>
                  </a:cxn>
                  <a:cxn ang="T11">
                    <a:pos x="T2" y="T3"/>
                  </a:cxn>
                  <a:cxn ang="T12">
                    <a:pos x="T4" y="T5"/>
                  </a:cxn>
                  <a:cxn ang="T13">
                    <a:pos x="T6" y="T7"/>
                  </a:cxn>
                  <a:cxn ang="T14">
                    <a:pos x="T8" y="T9"/>
                  </a:cxn>
                </a:cxnLst>
                <a:rect l="T15" t="T16" r="T17" b="T18"/>
                <a:pathLst>
                  <a:path w="1951" h="608">
                    <a:moveTo>
                      <a:pt x="1951" y="606"/>
                    </a:moveTo>
                    <a:lnTo>
                      <a:pt x="1944" y="608"/>
                    </a:lnTo>
                    <a:lnTo>
                      <a:pt x="0" y="0"/>
                    </a:lnTo>
                    <a:lnTo>
                      <a:pt x="5" y="0"/>
                    </a:lnTo>
                    <a:lnTo>
                      <a:pt x="1951" y="606"/>
                    </a:lnTo>
                    <a:close/>
                  </a:path>
                </a:pathLst>
              </a:custGeom>
              <a:solidFill>
                <a:srgbClr val="8C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34" name="Freeform 2916"/>
              <p:cNvSpPr>
                <a:spLocks/>
              </p:cNvSpPr>
              <p:nvPr/>
            </p:nvSpPr>
            <p:spPr bwMode="auto">
              <a:xfrm>
                <a:off x="1997" y="1895"/>
                <a:ext cx="975" cy="304"/>
              </a:xfrm>
              <a:custGeom>
                <a:avLst/>
                <a:gdLst>
                  <a:gd name="T0" fmla="*/ 3 w 1951"/>
                  <a:gd name="T1" fmla="*/ 1 h 608"/>
                  <a:gd name="T2" fmla="*/ 3 w 1951"/>
                  <a:gd name="T3" fmla="*/ 1 h 608"/>
                  <a:gd name="T4" fmla="*/ 0 w 1951"/>
                  <a:gd name="T5" fmla="*/ 1 h 608"/>
                  <a:gd name="T6" fmla="*/ 0 w 1951"/>
                  <a:gd name="T7" fmla="*/ 0 h 608"/>
                  <a:gd name="T8" fmla="*/ 3 w 1951"/>
                  <a:gd name="T9" fmla="*/ 1 h 608"/>
                  <a:gd name="T10" fmla="*/ 0 60000 65536"/>
                  <a:gd name="T11" fmla="*/ 0 60000 65536"/>
                  <a:gd name="T12" fmla="*/ 0 60000 65536"/>
                  <a:gd name="T13" fmla="*/ 0 60000 65536"/>
                  <a:gd name="T14" fmla="*/ 0 60000 65536"/>
                  <a:gd name="T15" fmla="*/ 0 w 1951"/>
                  <a:gd name="T16" fmla="*/ 0 h 608"/>
                  <a:gd name="T17" fmla="*/ 1951 w 1951"/>
                  <a:gd name="T18" fmla="*/ 608 h 608"/>
                </a:gdLst>
                <a:ahLst/>
                <a:cxnLst>
                  <a:cxn ang="T10">
                    <a:pos x="T0" y="T1"/>
                  </a:cxn>
                  <a:cxn ang="T11">
                    <a:pos x="T2" y="T3"/>
                  </a:cxn>
                  <a:cxn ang="T12">
                    <a:pos x="T4" y="T5"/>
                  </a:cxn>
                  <a:cxn ang="T13">
                    <a:pos x="T6" y="T7"/>
                  </a:cxn>
                  <a:cxn ang="T14">
                    <a:pos x="T8" y="T9"/>
                  </a:cxn>
                </a:cxnLst>
                <a:rect l="T15" t="T16" r="T17" b="T18"/>
                <a:pathLst>
                  <a:path w="1951" h="608">
                    <a:moveTo>
                      <a:pt x="1951" y="608"/>
                    </a:moveTo>
                    <a:lnTo>
                      <a:pt x="1944" y="608"/>
                    </a:lnTo>
                    <a:lnTo>
                      <a:pt x="0" y="1"/>
                    </a:lnTo>
                    <a:lnTo>
                      <a:pt x="7" y="0"/>
                    </a:lnTo>
                    <a:lnTo>
                      <a:pt x="1951" y="608"/>
                    </a:lnTo>
                    <a:close/>
                  </a:path>
                </a:pathLst>
              </a:custGeom>
              <a:solidFill>
                <a:srgbClr val="92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835" name="Freeform 2917"/>
              <p:cNvSpPr>
                <a:spLocks/>
              </p:cNvSpPr>
              <p:nvPr/>
            </p:nvSpPr>
            <p:spPr bwMode="auto">
              <a:xfrm>
                <a:off x="2904" y="2197"/>
                <a:ext cx="124" cy="185"/>
              </a:xfrm>
              <a:custGeom>
                <a:avLst/>
                <a:gdLst>
                  <a:gd name="T0" fmla="*/ 1 w 247"/>
                  <a:gd name="T1" fmla="*/ 1 h 369"/>
                  <a:gd name="T2" fmla="*/ 1 w 247"/>
                  <a:gd name="T3" fmla="*/ 1 h 369"/>
                  <a:gd name="T4" fmla="*/ 1 w 247"/>
                  <a:gd name="T5" fmla="*/ 1 h 369"/>
                  <a:gd name="T6" fmla="*/ 1 w 247"/>
                  <a:gd name="T7" fmla="*/ 1 h 369"/>
                  <a:gd name="T8" fmla="*/ 1 w 247"/>
                  <a:gd name="T9" fmla="*/ 1 h 369"/>
                  <a:gd name="T10" fmla="*/ 1 w 247"/>
                  <a:gd name="T11" fmla="*/ 1 h 369"/>
                  <a:gd name="T12" fmla="*/ 1 w 247"/>
                  <a:gd name="T13" fmla="*/ 1 h 369"/>
                  <a:gd name="T14" fmla="*/ 0 w 247"/>
                  <a:gd name="T15" fmla="*/ 1 h 369"/>
                  <a:gd name="T16" fmla="*/ 0 w 247"/>
                  <a:gd name="T17" fmla="*/ 1 h 369"/>
                  <a:gd name="T18" fmla="*/ 1 w 247"/>
                  <a:gd name="T19" fmla="*/ 1 h 369"/>
                  <a:gd name="T20" fmla="*/ 1 w 247"/>
                  <a:gd name="T21" fmla="*/ 1 h 369"/>
                  <a:gd name="T22" fmla="*/ 1 w 247"/>
                  <a:gd name="T23" fmla="*/ 1 h 369"/>
                  <a:gd name="T24" fmla="*/ 1 w 247"/>
                  <a:gd name="T25" fmla="*/ 1 h 369"/>
                  <a:gd name="T26" fmla="*/ 1 w 247"/>
                  <a:gd name="T27" fmla="*/ 1 h 369"/>
                  <a:gd name="T28" fmla="*/ 1 w 247"/>
                  <a:gd name="T29" fmla="*/ 1 h 369"/>
                  <a:gd name="T30" fmla="*/ 1 w 247"/>
                  <a:gd name="T31" fmla="*/ 1 h 369"/>
                  <a:gd name="T32" fmla="*/ 1 w 247"/>
                  <a:gd name="T33" fmla="*/ 1 h 369"/>
                  <a:gd name="T34" fmla="*/ 1 w 247"/>
                  <a:gd name="T35" fmla="*/ 1 h 369"/>
                  <a:gd name="T36" fmla="*/ 1 w 247"/>
                  <a:gd name="T37" fmla="*/ 1 h 369"/>
                  <a:gd name="T38" fmla="*/ 1 w 247"/>
                  <a:gd name="T39" fmla="*/ 1 h 369"/>
                  <a:gd name="T40" fmla="*/ 1 w 247"/>
                  <a:gd name="T41" fmla="*/ 1 h 369"/>
                  <a:gd name="T42" fmla="*/ 1 w 247"/>
                  <a:gd name="T43" fmla="*/ 1 h 369"/>
                  <a:gd name="T44" fmla="*/ 1 w 247"/>
                  <a:gd name="T45" fmla="*/ 1 h 369"/>
                  <a:gd name="T46" fmla="*/ 1 w 247"/>
                  <a:gd name="T47" fmla="*/ 1 h 369"/>
                  <a:gd name="T48" fmla="*/ 1 w 247"/>
                  <a:gd name="T49" fmla="*/ 1 h 369"/>
                  <a:gd name="T50" fmla="*/ 1 w 247"/>
                  <a:gd name="T51" fmla="*/ 1 h 369"/>
                  <a:gd name="T52" fmla="*/ 1 w 247"/>
                  <a:gd name="T53" fmla="*/ 1 h 369"/>
                  <a:gd name="T54" fmla="*/ 1 w 247"/>
                  <a:gd name="T55" fmla="*/ 1 h 369"/>
                  <a:gd name="T56" fmla="*/ 1 w 247"/>
                  <a:gd name="T57" fmla="*/ 1 h 369"/>
                  <a:gd name="T58" fmla="*/ 1 w 247"/>
                  <a:gd name="T59" fmla="*/ 1 h 369"/>
                  <a:gd name="T60" fmla="*/ 1 w 247"/>
                  <a:gd name="T61" fmla="*/ 1 h 369"/>
                  <a:gd name="T62" fmla="*/ 1 w 247"/>
                  <a:gd name="T63" fmla="*/ 1 h 3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7"/>
                  <a:gd name="T97" fmla="*/ 0 h 369"/>
                  <a:gd name="T98" fmla="*/ 247 w 247"/>
                  <a:gd name="T99" fmla="*/ 369 h 3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7" h="369">
                    <a:moveTo>
                      <a:pt x="129" y="4"/>
                    </a:moveTo>
                    <a:lnTo>
                      <a:pt x="116" y="9"/>
                    </a:lnTo>
                    <a:lnTo>
                      <a:pt x="104" y="15"/>
                    </a:lnTo>
                    <a:lnTo>
                      <a:pt x="93" y="24"/>
                    </a:lnTo>
                    <a:lnTo>
                      <a:pt x="81" y="34"/>
                    </a:lnTo>
                    <a:lnTo>
                      <a:pt x="70" y="44"/>
                    </a:lnTo>
                    <a:lnTo>
                      <a:pt x="60" y="57"/>
                    </a:lnTo>
                    <a:lnTo>
                      <a:pt x="50" y="70"/>
                    </a:lnTo>
                    <a:lnTo>
                      <a:pt x="40" y="85"/>
                    </a:lnTo>
                    <a:lnTo>
                      <a:pt x="31" y="100"/>
                    </a:lnTo>
                    <a:lnTo>
                      <a:pt x="23" y="117"/>
                    </a:lnTo>
                    <a:lnTo>
                      <a:pt x="16" y="133"/>
                    </a:lnTo>
                    <a:lnTo>
                      <a:pt x="11" y="152"/>
                    </a:lnTo>
                    <a:lnTo>
                      <a:pt x="6" y="168"/>
                    </a:lnTo>
                    <a:lnTo>
                      <a:pt x="3" y="188"/>
                    </a:lnTo>
                    <a:lnTo>
                      <a:pt x="0" y="207"/>
                    </a:lnTo>
                    <a:lnTo>
                      <a:pt x="0" y="225"/>
                    </a:lnTo>
                    <a:lnTo>
                      <a:pt x="0" y="243"/>
                    </a:lnTo>
                    <a:lnTo>
                      <a:pt x="0" y="261"/>
                    </a:lnTo>
                    <a:lnTo>
                      <a:pt x="3" y="276"/>
                    </a:lnTo>
                    <a:lnTo>
                      <a:pt x="6" y="293"/>
                    </a:lnTo>
                    <a:lnTo>
                      <a:pt x="11" y="306"/>
                    </a:lnTo>
                    <a:lnTo>
                      <a:pt x="18" y="320"/>
                    </a:lnTo>
                    <a:lnTo>
                      <a:pt x="25" y="331"/>
                    </a:lnTo>
                    <a:lnTo>
                      <a:pt x="33" y="341"/>
                    </a:lnTo>
                    <a:lnTo>
                      <a:pt x="41" y="349"/>
                    </a:lnTo>
                    <a:lnTo>
                      <a:pt x="51" y="356"/>
                    </a:lnTo>
                    <a:lnTo>
                      <a:pt x="61" y="363"/>
                    </a:lnTo>
                    <a:lnTo>
                      <a:pt x="71" y="366"/>
                    </a:lnTo>
                    <a:lnTo>
                      <a:pt x="83" y="368"/>
                    </a:lnTo>
                    <a:lnTo>
                      <a:pt x="94" y="369"/>
                    </a:lnTo>
                    <a:lnTo>
                      <a:pt x="106" y="368"/>
                    </a:lnTo>
                    <a:lnTo>
                      <a:pt x="119" y="364"/>
                    </a:lnTo>
                    <a:lnTo>
                      <a:pt x="133" y="359"/>
                    </a:lnTo>
                    <a:lnTo>
                      <a:pt x="144" y="353"/>
                    </a:lnTo>
                    <a:lnTo>
                      <a:pt x="156" y="344"/>
                    </a:lnTo>
                    <a:lnTo>
                      <a:pt x="168" y="334"/>
                    </a:lnTo>
                    <a:lnTo>
                      <a:pt x="179" y="323"/>
                    </a:lnTo>
                    <a:lnTo>
                      <a:pt x="189" y="311"/>
                    </a:lnTo>
                    <a:lnTo>
                      <a:pt x="199" y="298"/>
                    </a:lnTo>
                    <a:lnTo>
                      <a:pt x="207" y="283"/>
                    </a:lnTo>
                    <a:lnTo>
                      <a:pt x="216" y="268"/>
                    </a:lnTo>
                    <a:lnTo>
                      <a:pt x="222" y="251"/>
                    </a:lnTo>
                    <a:lnTo>
                      <a:pt x="229" y="235"/>
                    </a:lnTo>
                    <a:lnTo>
                      <a:pt x="236" y="218"/>
                    </a:lnTo>
                    <a:lnTo>
                      <a:pt x="239" y="200"/>
                    </a:lnTo>
                    <a:lnTo>
                      <a:pt x="242" y="183"/>
                    </a:lnTo>
                    <a:lnTo>
                      <a:pt x="246" y="165"/>
                    </a:lnTo>
                    <a:lnTo>
                      <a:pt x="247" y="147"/>
                    </a:lnTo>
                    <a:lnTo>
                      <a:pt x="247" y="128"/>
                    </a:lnTo>
                    <a:lnTo>
                      <a:pt x="246" y="110"/>
                    </a:lnTo>
                    <a:lnTo>
                      <a:pt x="242" y="95"/>
                    </a:lnTo>
                    <a:lnTo>
                      <a:pt x="239" y="80"/>
                    </a:lnTo>
                    <a:lnTo>
                      <a:pt x="234" y="65"/>
                    </a:lnTo>
                    <a:lnTo>
                      <a:pt x="229" y="52"/>
                    </a:lnTo>
                    <a:lnTo>
                      <a:pt x="222" y="40"/>
                    </a:lnTo>
                    <a:lnTo>
                      <a:pt x="216" y="30"/>
                    </a:lnTo>
                    <a:lnTo>
                      <a:pt x="207" y="22"/>
                    </a:lnTo>
                    <a:lnTo>
                      <a:pt x="197" y="14"/>
                    </a:lnTo>
                    <a:lnTo>
                      <a:pt x="188" y="9"/>
                    </a:lnTo>
                    <a:lnTo>
                      <a:pt x="178" y="4"/>
                    </a:lnTo>
                    <a:lnTo>
                      <a:pt x="166" y="2"/>
                    </a:lnTo>
                    <a:lnTo>
                      <a:pt x="154" y="0"/>
                    </a:lnTo>
                    <a:lnTo>
                      <a:pt x="143" y="2"/>
                    </a:lnTo>
                    <a:lnTo>
                      <a:pt x="129" y="4"/>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grpSp>
          <p:nvGrpSpPr>
            <p:cNvPr id="46127" name="Group 2918"/>
            <p:cNvGrpSpPr>
              <a:grpSpLocks/>
            </p:cNvGrpSpPr>
            <p:nvPr/>
          </p:nvGrpSpPr>
          <p:grpSpPr bwMode="auto">
            <a:xfrm>
              <a:off x="2944" y="2254"/>
              <a:ext cx="339" cy="168"/>
              <a:chOff x="2944" y="2254"/>
              <a:chExt cx="339" cy="168"/>
            </a:xfrm>
          </p:grpSpPr>
          <p:sp>
            <p:nvSpPr>
              <p:cNvPr id="46644" name="Freeform 2919"/>
              <p:cNvSpPr>
                <a:spLocks/>
              </p:cNvSpPr>
              <p:nvPr/>
            </p:nvSpPr>
            <p:spPr bwMode="auto">
              <a:xfrm>
                <a:off x="2969" y="2254"/>
                <a:ext cx="282" cy="88"/>
              </a:xfrm>
              <a:custGeom>
                <a:avLst/>
                <a:gdLst>
                  <a:gd name="T0" fmla="*/ 1 w 565"/>
                  <a:gd name="T1" fmla="*/ 0 h 177"/>
                  <a:gd name="T2" fmla="*/ 1 w 565"/>
                  <a:gd name="T3" fmla="*/ 0 h 177"/>
                  <a:gd name="T4" fmla="*/ 0 w 565"/>
                  <a:gd name="T5" fmla="*/ 0 h 177"/>
                  <a:gd name="T6" fmla="*/ 0 w 565"/>
                  <a:gd name="T7" fmla="*/ 0 h 177"/>
                  <a:gd name="T8" fmla="*/ 1 w 565"/>
                  <a:gd name="T9" fmla="*/ 0 h 177"/>
                  <a:gd name="T10" fmla="*/ 0 60000 65536"/>
                  <a:gd name="T11" fmla="*/ 0 60000 65536"/>
                  <a:gd name="T12" fmla="*/ 0 60000 65536"/>
                  <a:gd name="T13" fmla="*/ 0 60000 65536"/>
                  <a:gd name="T14" fmla="*/ 0 60000 65536"/>
                  <a:gd name="T15" fmla="*/ 0 w 565"/>
                  <a:gd name="T16" fmla="*/ 0 h 177"/>
                  <a:gd name="T17" fmla="*/ 565 w 565"/>
                  <a:gd name="T18" fmla="*/ 177 h 177"/>
                </a:gdLst>
                <a:ahLst/>
                <a:cxnLst>
                  <a:cxn ang="T10">
                    <a:pos x="T0" y="T1"/>
                  </a:cxn>
                  <a:cxn ang="T11">
                    <a:pos x="T2" y="T3"/>
                  </a:cxn>
                  <a:cxn ang="T12">
                    <a:pos x="T4" y="T5"/>
                  </a:cxn>
                  <a:cxn ang="T13">
                    <a:pos x="T6" y="T7"/>
                  </a:cxn>
                  <a:cxn ang="T14">
                    <a:pos x="T8" y="T9"/>
                  </a:cxn>
                </a:cxnLst>
                <a:rect l="T15" t="T16" r="T17" b="T18"/>
                <a:pathLst>
                  <a:path w="565" h="177">
                    <a:moveTo>
                      <a:pt x="565" y="173"/>
                    </a:moveTo>
                    <a:lnTo>
                      <a:pt x="552" y="177"/>
                    </a:lnTo>
                    <a:lnTo>
                      <a:pt x="0" y="4"/>
                    </a:lnTo>
                    <a:lnTo>
                      <a:pt x="12" y="0"/>
                    </a:lnTo>
                    <a:lnTo>
                      <a:pt x="565" y="173"/>
                    </a:lnTo>
                    <a:close/>
                  </a:path>
                </a:pathLst>
              </a:custGeom>
              <a:solidFill>
                <a:srgbClr val="88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45" name="Freeform 2920"/>
              <p:cNvSpPr>
                <a:spLocks/>
              </p:cNvSpPr>
              <p:nvPr/>
            </p:nvSpPr>
            <p:spPr bwMode="auto">
              <a:xfrm>
                <a:off x="2973" y="2254"/>
                <a:ext cx="278" cy="87"/>
              </a:xfrm>
              <a:custGeom>
                <a:avLst/>
                <a:gdLst>
                  <a:gd name="T0" fmla="*/ 1 w 556"/>
                  <a:gd name="T1" fmla="*/ 0 h 175"/>
                  <a:gd name="T2" fmla="*/ 1 w 556"/>
                  <a:gd name="T3" fmla="*/ 0 h 175"/>
                  <a:gd name="T4" fmla="*/ 0 w 556"/>
                  <a:gd name="T5" fmla="*/ 0 h 175"/>
                  <a:gd name="T6" fmla="*/ 1 w 556"/>
                  <a:gd name="T7" fmla="*/ 0 h 175"/>
                  <a:gd name="T8" fmla="*/ 1 w 556"/>
                  <a:gd name="T9" fmla="*/ 0 h 175"/>
                  <a:gd name="T10" fmla="*/ 0 60000 65536"/>
                  <a:gd name="T11" fmla="*/ 0 60000 65536"/>
                  <a:gd name="T12" fmla="*/ 0 60000 65536"/>
                  <a:gd name="T13" fmla="*/ 0 60000 65536"/>
                  <a:gd name="T14" fmla="*/ 0 60000 65536"/>
                  <a:gd name="T15" fmla="*/ 0 w 556"/>
                  <a:gd name="T16" fmla="*/ 0 h 175"/>
                  <a:gd name="T17" fmla="*/ 556 w 556"/>
                  <a:gd name="T18" fmla="*/ 175 h 175"/>
                </a:gdLst>
                <a:ahLst/>
                <a:cxnLst>
                  <a:cxn ang="T10">
                    <a:pos x="T0" y="T1"/>
                  </a:cxn>
                  <a:cxn ang="T11">
                    <a:pos x="T2" y="T3"/>
                  </a:cxn>
                  <a:cxn ang="T12">
                    <a:pos x="T4" y="T5"/>
                  </a:cxn>
                  <a:cxn ang="T13">
                    <a:pos x="T6" y="T7"/>
                  </a:cxn>
                  <a:cxn ang="T14">
                    <a:pos x="T8" y="T9"/>
                  </a:cxn>
                </a:cxnLst>
                <a:rect l="T15" t="T16" r="T17" b="T18"/>
                <a:pathLst>
                  <a:path w="556" h="175">
                    <a:moveTo>
                      <a:pt x="556" y="173"/>
                    </a:moveTo>
                    <a:lnTo>
                      <a:pt x="551" y="175"/>
                    </a:lnTo>
                    <a:lnTo>
                      <a:pt x="0" y="2"/>
                    </a:lnTo>
                    <a:lnTo>
                      <a:pt x="3" y="0"/>
                    </a:lnTo>
                    <a:lnTo>
                      <a:pt x="556" y="173"/>
                    </a:lnTo>
                    <a:close/>
                  </a:path>
                </a:pathLst>
              </a:custGeom>
              <a:solidFill>
                <a:srgbClr val="88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46" name="Freeform 2921"/>
              <p:cNvSpPr>
                <a:spLocks/>
              </p:cNvSpPr>
              <p:nvPr/>
            </p:nvSpPr>
            <p:spPr bwMode="auto">
              <a:xfrm>
                <a:off x="2970" y="2255"/>
                <a:ext cx="279" cy="86"/>
              </a:xfrm>
              <a:custGeom>
                <a:avLst/>
                <a:gdLst>
                  <a:gd name="T0" fmla="*/ 2 w 556"/>
                  <a:gd name="T1" fmla="*/ 0 h 173"/>
                  <a:gd name="T2" fmla="*/ 2 w 556"/>
                  <a:gd name="T3" fmla="*/ 0 h 173"/>
                  <a:gd name="T4" fmla="*/ 0 w 556"/>
                  <a:gd name="T5" fmla="*/ 0 h 173"/>
                  <a:gd name="T6" fmla="*/ 1 w 556"/>
                  <a:gd name="T7" fmla="*/ 0 h 173"/>
                  <a:gd name="T8" fmla="*/ 2 w 556"/>
                  <a:gd name="T9" fmla="*/ 0 h 173"/>
                  <a:gd name="T10" fmla="*/ 0 60000 65536"/>
                  <a:gd name="T11" fmla="*/ 0 60000 65536"/>
                  <a:gd name="T12" fmla="*/ 0 60000 65536"/>
                  <a:gd name="T13" fmla="*/ 0 60000 65536"/>
                  <a:gd name="T14" fmla="*/ 0 60000 65536"/>
                  <a:gd name="T15" fmla="*/ 0 w 556"/>
                  <a:gd name="T16" fmla="*/ 0 h 173"/>
                  <a:gd name="T17" fmla="*/ 556 w 556"/>
                  <a:gd name="T18" fmla="*/ 173 h 173"/>
                </a:gdLst>
                <a:ahLst/>
                <a:cxnLst>
                  <a:cxn ang="T10">
                    <a:pos x="T0" y="T1"/>
                  </a:cxn>
                  <a:cxn ang="T11">
                    <a:pos x="T2" y="T3"/>
                  </a:cxn>
                  <a:cxn ang="T12">
                    <a:pos x="T4" y="T5"/>
                  </a:cxn>
                  <a:cxn ang="T13">
                    <a:pos x="T6" y="T7"/>
                  </a:cxn>
                  <a:cxn ang="T14">
                    <a:pos x="T8" y="T9"/>
                  </a:cxn>
                </a:cxnLst>
                <a:rect l="T15" t="T16" r="T17" b="T18"/>
                <a:pathLst>
                  <a:path w="556" h="173">
                    <a:moveTo>
                      <a:pt x="556" y="173"/>
                    </a:moveTo>
                    <a:lnTo>
                      <a:pt x="551" y="173"/>
                    </a:lnTo>
                    <a:lnTo>
                      <a:pt x="0" y="0"/>
                    </a:lnTo>
                    <a:lnTo>
                      <a:pt x="5" y="0"/>
                    </a:lnTo>
                    <a:lnTo>
                      <a:pt x="556" y="173"/>
                    </a:lnTo>
                    <a:close/>
                  </a:path>
                </a:pathLst>
              </a:custGeom>
              <a:solidFill>
                <a:srgbClr val="8D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47" name="Freeform 2922"/>
              <p:cNvSpPr>
                <a:spLocks/>
              </p:cNvSpPr>
              <p:nvPr/>
            </p:nvSpPr>
            <p:spPr bwMode="auto">
              <a:xfrm>
                <a:off x="2969" y="2255"/>
                <a:ext cx="277" cy="87"/>
              </a:xfrm>
              <a:custGeom>
                <a:avLst/>
                <a:gdLst>
                  <a:gd name="T0" fmla="*/ 1 w 555"/>
                  <a:gd name="T1" fmla="*/ 0 h 175"/>
                  <a:gd name="T2" fmla="*/ 1 w 555"/>
                  <a:gd name="T3" fmla="*/ 0 h 175"/>
                  <a:gd name="T4" fmla="*/ 0 w 555"/>
                  <a:gd name="T5" fmla="*/ 0 h 175"/>
                  <a:gd name="T6" fmla="*/ 0 w 555"/>
                  <a:gd name="T7" fmla="*/ 0 h 175"/>
                  <a:gd name="T8" fmla="*/ 1 w 555"/>
                  <a:gd name="T9" fmla="*/ 0 h 175"/>
                  <a:gd name="T10" fmla="*/ 0 60000 65536"/>
                  <a:gd name="T11" fmla="*/ 0 60000 65536"/>
                  <a:gd name="T12" fmla="*/ 0 60000 65536"/>
                  <a:gd name="T13" fmla="*/ 0 60000 65536"/>
                  <a:gd name="T14" fmla="*/ 0 60000 65536"/>
                  <a:gd name="T15" fmla="*/ 0 w 555"/>
                  <a:gd name="T16" fmla="*/ 0 h 175"/>
                  <a:gd name="T17" fmla="*/ 555 w 555"/>
                  <a:gd name="T18" fmla="*/ 175 h 175"/>
                </a:gdLst>
                <a:ahLst/>
                <a:cxnLst>
                  <a:cxn ang="T10">
                    <a:pos x="T0" y="T1"/>
                  </a:cxn>
                  <a:cxn ang="T11">
                    <a:pos x="T2" y="T3"/>
                  </a:cxn>
                  <a:cxn ang="T12">
                    <a:pos x="T4" y="T5"/>
                  </a:cxn>
                  <a:cxn ang="T13">
                    <a:pos x="T6" y="T7"/>
                  </a:cxn>
                  <a:cxn ang="T14">
                    <a:pos x="T8" y="T9"/>
                  </a:cxn>
                </a:cxnLst>
                <a:rect l="T15" t="T16" r="T17" b="T18"/>
                <a:pathLst>
                  <a:path w="555" h="175">
                    <a:moveTo>
                      <a:pt x="555" y="173"/>
                    </a:moveTo>
                    <a:lnTo>
                      <a:pt x="552" y="175"/>
                    </a:lnTo>
                    <a:lnTo>
                      <a:pt x="0" y="2"/>
                    </a:lnTo>
                    <a:lnTo>
                      <a:pt x="4" y="0"/>
                    </a:lnTo>
                    <a:lnTo>
                      <a:pt x="555" y="173"/>
                    </a:lnTo>
                    <a:close/>
                  </a:path>
                </a:pathLst>
              </a:custGeom>
              <a:solidFill>
                <a:srgbClr val="93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48" name="Freeform 2923"/>
              <p:cNvSpPr>
                <a:spLocks/>
              </p:cNvSpPr>
              <p:nvPr/>
            </p:nvSpPr>
            <p:spPr bwMode="auto">
              <a:xfrm>
                <a:off x="2963" y="2255"/>
                <a:ext cx="282" cy="90"/>
              </a:xfrm>
              <a:custGeom>
                <a:avLst/>
                <a:gdLst>
                  <a:gd name="T0" fmla="*/ 2 w 563"/>
                  <a:gd name="T1" fmla="*/ 1 h 179"/>
                  <a:gd name="T2" fmla="*/ 2 w 563"/>
                  <a:gd name="T3" fmla="*/ 1 h 179"/>
                  <a:gd name="T4" fmla="*/ 0 w 563"/>
                  <a:gd name="T5" fmla="*/ 1 h 179"/>
                  <a:gd name="T6" fmla="*/ 1 w 563"/>
                  <a:gd name="T7" fmla="*/ 0 h 179"/>
                  <a:gd name="T8" fmla="*/ 2 w 563"/>
                  <a:gd name="T9" fmla="*/ 1 h 179"/>
                  <a:gd name="T10" fmla="*/ 0 60000 65536"/>
                  <a:gd name="T11" fmla="*/ 0 60000 65536"/>
                  <a:gd name="T12" fmla="*/ 0 60000 65536"/>
                  <a:gd name="T13" fmla="*/ 0 60000 65536"/>
                  <a:gd name="T14" fmla="*/ 0 60000 65536"/>
                  <a:gd name="T15" fmla="*/ 0 w 563"/>
                  <a:gd name="T16" fmla="*/ 0 h 179"/>
                  <a:gd name="T17" fmla="*/ 563 w 563"/>
                  <a:gd name="T18" fmla="*/ 179 h 179"/>
                </a:gdLst>
                <a:ahLst/>
                <a:cxnLst>
                  <a:cxn ang="T10">
                    <a:pos x="T0" y="T1"/>
                  </a:cxn>
                  <a:cxn ang="T11">
                    <a:pos x="T2" y="T3"/>
                  </a:cxn>
                  <a:cxn ang="T12">
                    <a:pos x="T4" y="T5"/>
                  </a:cxn>
                  <a:cxn ang="T13">
                    <a:pos x="T6" y="T7"/>
                  </a:cxn>
                  <a:cxn ang="T14">
                    <a:pos x="T8" y="T9"/>
                  </a:cxn>
                </a:cxnLst>
                <a:rect l="T15" t="T16" r="T17" b="T18"/>
                <a:pathLst>
                  <a:path w="563" h="179">
                    <a:moveTo>
                      <a:pt x="563" y="173"/>
                    </a:moveTo>
                    <a:lnTo>
                      <a:pt x="550" y="179"/>
                    </a:lnTo>
                    <a:lnTo>
                      <a:pt x="0" y="6"/>
                    </a:lnTo>
                    <a:lnTo>
                      <a:pt x="11" y="0"/>
                    </a:lnTo>
                    <a:lnTo>
                      <a:pt x="563" y="173"/>
                    </a:lnTo>
                    <a:close/>
                  </a:path>
                </a:pathLst>
              </a:custGeom>
              <a:solidFill>
                <a:srgbClr val="9A4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49" name="Freeform 2924"/>
              <p:cNvSpPr>
                <a:spLocks/>
              </p:cNvSpPr>
              <p:nvPr/>
            </p:nvSpPr>
            <p:spPr bwMode="auto">
              <a:xfrm>
                <a:off x="2967" y="2255"/>
                <a:ext cx="278" cy="88"/>
              </a:xfrm>
              <a:custGeom>
                <a:avLst/>
                <a:gdLst>
                  <a:gd name="T0" fmla="*/ 2 w 555"/>
                  <a:gd name="T1" fmla="*/ 1 h 174"/>
                  <a:gd name="T2" fmla="*/ 2 w 555"/>
                  <a:gd name="T3" fmla="*/ 1 h 174"/>
                  <a:gd name="T4" fmla="*/ 0 w 555"/>
                  <a:gd name="T5" fmla="*/ 1 h 174"/>
                  <a:gd name="T6" fmla="*/ 1 w 555"/>
                  <a:gd name="T7" fmla="*/ 0 h 174"/>
                  <a:gd name="T8" fmla="*/ 2 w 555"/>
                  <a:gd name="T9" fmla="*/ 1 h 174"/>
                  <a:gd name="T10" fmla="*/ 0 60000 65536"/>
                  <a:gd name="T11" fmla="*/ 0 60000 65536"/>
                  <a:gd name="T12" fmla="*/ 0 60000 65536"/>
                  <a:gd name="T13" fmla="*/ 0 60000 65536"/>
                  <a:gd name="T14" fmla="*/ 0 60000 65536"/>
                  <a:gd name="T15" fmla="*/ 0 w 555"/>
                  <a:gd name="T16" fmla="*/ 0 h 174"/>
                  <a:gd name="T17" fmla="*/ 555 w 555"/>
                  <a:gd name="T18" fmla="*/ 174 h 174"/>
                </a:gdLst>
                <a:ahLst/>
                <a:cxnLst>
                  <a:cxn ang="T10">
                    <a:pos x="T0" y="T1"/>
                  </a:cxn>
                  <a:cxn ang="T11">
                    <a:pos x="T2" y="T3"/>
                  </a:cxn>
                  <a:cxn ang="T12">
                    <a:pos x="T4" y="T5"/>
                  </a:cxn>
                  <a:cxn ang="T13">
                    <a:pos x="T6" y="T7"/>
                  </a:cxn>
                  <a:cxn ang="T14">
                    <a:pos x="T8" y="T9"/>
                  </a:cxn>
                </a:cxnLst>
                <a:rect l="T15" t="T16" r="T17" b="T18"/>
                <a:pathLst>
                  <a:path w="555" h="174">
                    <a:moveTo>
                      <a:pt x="555" y="173"/>
                    </a:moveTo>
                    <a:lnTo>
                      <a:pt x="552" y="174"/>
                    </a:lnTo>
                    <a:lnTo>
                      <a:pt x="0" y="1"/>
                    </a:lnTo>
                    <a:lnTo>
                      <a:pt x="3" y="0"/>
                    </a:lnTo>
                    <a:lnTo>
                      <a:pt x="555" y="173"/>
                    </a:lnTo>
                    <a:close/>
                  </a:path>
                </a:pathLst>
              </a:custGeom>
              <a:solidFill>
                <a:srgbClr val="9A4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50" name="Freeform 2925"/>
              <p:cNvSpPr>
                <a:spLocks/>
              </p:cNvSpPr>
              <p:nvPr/>
            </p:nvSpPr>
            <p:spPr bwMode="auto">
              <a:xfrm>
                <a:off x="2965" y="2256"/>
                <a:ext cx="278" cy="87"/>
              </a:xfrm>
              <a:custGeom>
                <a:avLst/>
                <a:gdLst>
                  <a:gd name="T0" fmla="*/ 2 w 555"/>
                  <a:gd name="T1" fmla="*/ 0 h 175"/>
                  <a:gd name="T2" fmla="*/ 2 w 555"/>
                  <a:gd name="T3" fmla="*/ 0 h 175"/>
                  <a:gd name="T4" fmla="*/ 0 w 555"/>
                  <a:gd name="T5" fmla="*/ 0 h 175"/>
                  <a:gd name="T6" fmla="*/ 1 w 555"/>
                  <a:gd name="T7" fmla="*/ 0 h 175"/>
                  <a:gd name="T8" fmla="*/ 2 w 555"/>
                  <a:gd name="T9" fmla="*/ 0 h 175"/>
                  <a:gd name="T10" fmla="*/ 0 60000 65536"/>
                  <a:gd name="T11" fmla="*/ 0 60000 65536"/>
                  <a:gd name="T12" fmla="*/ 0 60000 65536"/>
                  <a:gd name="T13" fmla="*/ 0 60000 65536"/>
                  <a:gd name="T14" fmla="*/ 0 60000 65536"/>
                  <a:gd name="T15" fmla="*/ 0 w 555"/>
                  <a:gd name="T16" fmla="*/ 0 h 175"/>
                  <a:gd name="T17" fmla="*/ 555 w 555"/>
                  <a:gd name="T18" fmla="*/ 175 h 175"/>
                </a:gdLst>
                <a:ahLst/>
                <a:cxnLst>
                  <a:cxn ang="T10">
                    <a:pos x="T0" y="T1"/>
                  </a:cxn>
                  <a:cxn ang="T11">
                    <a:pos x="T2" y="T3"/>
                  </a:cxn>
                  <a:cxn ang="T12">
                    <a:pos x="T4" y="T5"/>
                  </a:cxn>
                  <a:cxn ang="T13">
                    <a:pos x="T6" y="T7"/>
                  </a:cxn>
                  <a:cxn ang="T14">
                    <a:pos x="T8" y="T9"/>
                  </a:cxn>
                </a:cxnLst>
                <a:rect l="T15" t="T16" r="T17" b="T18"/>
                <a:pathLst>
                  <a:path w="555" h="175">
                    <a:moveTo>
                      <a:pt x="555" y="173"/>
                    </a:moveTo>
                    <a:lnTo>
                      <a:pt x="551" y="175"/>
                    </a:lnTo>
                    <a:lnTo>
                      <a:pt x="0" y="2"/>
                    </a:lnTo>
                    <a:lnTo>
                      <a:pt x="3" y="0"/>
                    </a:lnTo>
                    <a:lnTo>
                      <a:pt x="555" y="173"/>
                    </a:lnTo>
                    <a:close/>
                  </a:path>
                </a:pathLst>
              </a:custGeom>
              <a:solidFill>
                <a:srgbClr val="9E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51" name="Freeform 2926"/>
              <p:cNvSpPr>
                <a:spLocks/>
              </p:cNvSpPr>
              <p:nvPr/>
            </p:nvSpPr>
            <p:spPr bwMode="auto">
              <a:xfrm>
                <a:off x="2964" y="2257"/>
                <a:ext cx="277" cy="87"/>
              </a:xfrm>
              <a:custGeom>
                <a:avLst/>
                <a:gdLst>
                  <a:gd name="T0" fmla="*/ 1 w 555"/>
                  <a:gd name="T1" fmla="*/ 0 h 175"/>
                  <a:gd name="T2" fmla="*/ 1 w 555"/>
                  <a:gd name="T3" fmla="*/ 0 h 175"/>
                  <a:gd name="T4" fmla="*/ 0 w 555"/>
                  <a:gd name="T5" fmla="*/ 0 h 175"/>
                  <a:gd name="T6" fmla="*/ 0 w 555"/>
                  <a:gd name="T7" fmla="*/ 0 h 175"/>
                  <a:gd name="T8" fmla="*/ 1 w 555"/>
                  <a:gd name="T9" fmla="*/ 0 h 175"/>
                  <a:gd name="T10" fmla="*/ 0 60000 65536"/>
                  <a:gd name="T11" fmla="*/ 0 60000 65536"/>
                  <a:gd name="T12" fmla="*/ 0 60000 65536"/>
                  <a:gd name="T13" fmla="*/ 0 60000 65536"/>
                  <a:gd name="T14" fmla="*/ 0 60000 65536"/>
                  <a:gd name="T15" fmla="*/ 0 w 555"/>
                  <a:gd name="T16" fmla="*/ 0 h 175"/>
                  <a:gd name="T17" fmla="*/ 555 w 555"/>
                  <a:gd name="T18" fmla="*/ 175 h 175"/>
                </a:gdLst>
                <a:ahLst/>
                <a:cxnLst>
                  <a:cxn ang="T10">
                    <a:pos x="T0" y="T1"/>
                  </a:cxn>
                  <a:cxn ang="T11">
                    <a:pos x="T2" y="T3"/>
                  </a:cxn>
                  <a:cxn ang="T12">
                    <a:pos x="T4" y="T5"/>
                  </a:cxn>
                  <a:cxn ang="T13">
                    <a:pos x="T6" y="T7"/>
                  </a:cxn>
                  <a:cxn ang="T14">
                    <a:pos x="T8" y="T9"/>
                  </a:cxn>
                </a:cxnLst>
                <a:rect l="T15" t="T16" r="T17" b="T18"/>
                <a:pathLst>
                  <a:path w="555" h="175">
                    <a:moveTo>
                      <a:pt x="555" y="173"/>
                    </a:moveTo>
                    <a:lnTo>
                      <a:pt x="552" y="175"/>
                    </a:lnTo>
                    <a:lnTo>
                      <a:pt x="0" y="2"/>
                    </a:lnTo>
                    <a:lnTo>
                      <a:pt x="4" y="0"/>
                    </a:lnTo>
                    <a:lnTo>
                      <a:pt x="555" y="173"/>
                    </a:lnTo>
                    <a:close/>
                  </a:path>
                </a:pathLst>
              </a:custGeom>
              <a:solidFill>
                <a:srgbClr val="A2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52" name="Freeform 2927"/>
              <p:cNvSpPr>
                <a:spLocks/>
              </p:cNvSpPr>
              <p:nvPr/>
            </p:nvSpPr>
            <p:spPr bwMode="auto">
              <a:xfrm>
                <a:off x="2963" y="2258"/>
                <a:ext cx="277" cy="87"/>
              </a:xfrm>
              <a:custGeom>
                <a:avLst/>
                <a:gdLst>
                  <a:gd name="T0" fmla="*/ 2 w 553"/>
                  <a:gd name="T1" fmla="*/ 1 h 174"/>
                  <a:gd name="T2" fmla="*/ 2 w 553"/>
                  <a:gd name="T3" fmla="*/ 1 h 174"/>
                  <a:gd name="T4" fmla="*/ 0 w 553"/>
                  <a:gd name="T5" fmla="*/ 1 h 174"/>
                  <a:gd name="T6" fmla="*/ 1 w 553"/>
                  <a:gd name="T7" fmla="*/ 0 h 174"/>
                  <a:gd name="T8" fmla="*/ 2 w 553"/>
                  <a:gd name="T9" fmla="*/ 1 h 174"/>
                  <a:gd name="T10" fmla="*/ 0 60000 65536"/>
                  <a:gd name="T11" fmla="*/ 0 60000 65536"/>
                  <a:gd name="T12" fmla="*/ 0 60000 65536"/>
                  <a:gd name="T13" fmla="*/ 0 60000 65536"/>
                  <a:gd name="T14" fmla="*/ 0 60000 65536"/>
                  <a:gd name="T15" fmla="*/ 0 w 553"/>
                  <a:gd name="T16" fmla="*/ 0 h 174"/>
                  <a:gd name="T17" fmla="*/ 553 w 553"/>
                  <a:gd name="T18" fmla="*/ 174 h 174"/>
                </a:gdLst>
                <a:ahLst/>
                <a:cxnLst>
                  <a:cxn ang="T10">
                    <a:pos x="T0" y="T1"/>
                  </a:cxn>
                  <a:cxn ang="T11">
                    <a:pos x="T2" y="T3"/>
                  </a:cxn>
                  <a:cxn ang="T12">
                    <a:pos x="T4" y="T5"/>
                  </a:cxn>
                  <a:cxn ang="T13">
                    <a:pos x="T6" y="T7"/>
                  </a:cxn>
                  <a:cxn ang="T14">
                    <a:pos x="T8" y="T9"/>
                  </a:cxn>
                </a:cxnLst>
                <a:rect l="T15" t="T16" r="T17" b="T18"/>
                <a:pathLst>
                  <a:path w="553" h="174">
                    <a:moveTo>
                      <a:pt x="553" y="173"/>
                    </a:moveTo>
                    <a:lnTo>
                      <a:pt x="550" y="174"/>
                    </a:lnTo>
                    <a:lnTo>
                      <a:pt x="0" y="1"/>
                    </a:lnTo>
                    <a:lnTo>
                      <a:pt x="1" y="0"/>
                    </a:lnTo>
                    <a:lnTo>
                      <a:pt x="553" y="173"/>
                    </a:lnTo>
                    <a:close/>
                  </a:path>
                </a:pathLst>
              </a:custGeom>
              <a:solidFill>
                <a:srgbClr val="A65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53" name="Freeform 2928"/>
              <p:cNvSpPr>
                <a:spLocks/>
              </p:cNvSpPr>
              <p:nvPr/>
            </p:nvSpPr>
            <p:spPr bwMode="auto">
              <a:xfrm>
                <a:off x="2957" y="2259"/>
                <a:ext cx="281" cy="90"/>
              </a:xfrm>
              <a:custGeom>
                <a:avLst/>
                <a:gdLst>
                  <a:gd name="T0" fmla="*/ 1 w 562"/>
                  <a:gd name="T1" fmla="*/ 0 h 182"/>
                  <a:gd name="T2" fmla="*/ 1 w 562"/>
                  <a:gd name="T3" fmla="*/ 0 h 182"/>
                  <a:gd name="T4" fmla="*/ 0 w 562"/>
                  <a:gd name="T5" fmla="*/ 0 h 182"/>
                  <a:gd name="T6" fmla="*/ 1 w 562"/>
                  <a:gd name="T7" fmla="*/ 0 h 182"/>
                  <a:gd name="T8" fmla="*/ 1 w 562"/>
                  <a:gd name="T9" fmla="*/ 0 h 182"/>
                  <a:gd name="T10" fmla="*/ 0 60000 65536"/>
                  <a:gd name="T11" fmla="*/ 0 60000 65536"/>
                  <a:gd name="T12" fmla="*/ 0 60000 65536"/>
                  <a:gd name="T13" fmla="*/ 0 60000 65536"/>
                  <a:gd name="T14" fmla="*/ 0 60000 65536"/>
                  <a:gd name="T15" fmla="*/ 0 w 562"/>
                  <a:gd name="T16" fmla="*/ 0 h 182"/>
                  <a:gd name="T17" fmla="*/ 562 w 562"/>
                  <a:gd name="T18" fmla="*/ 182 h 182"/>
                </a:gdLst>
                <a:ahLst/>
                <a:cxnLst>
                  <a:cxn ang="T10">
                    <a:pos x="T0" y="T1"/>
                  </a:cxn>
                  <a:cxn ang="T11">
                    <a:pos x="T2" y="T3"/>
                  </a:cxn>
                  <a:cxn ang="T12">
                    <a:pos x="T4" y="T5"/>
                  </a:cxn>
                  <a:cxn ang="T13">
                    <a:pos x="T6" y="T7"/>
                  </a:cxn>
                  <a:cxn ang="T14">
                    <a:pos x="T8" y="T9"/>
                  </a:cxn>
                </a:cxnLst>
                <a:rect l="T15" t="T16" r="T17" b="T18"/>
                <a:pathLst>
                  <a:path w="562" h="182">
                    <a:moveTo>
                      <a:pt x="562" y="173"/>
                    </a:moveTo>
                    <a:lnTo>
                      <a:pt x="552" y="182"/>
                    </a:lnTo>
                    <a:lnTo>
                      <a:pt x="0" y="9"/>
                    </a:lnTo>
                    <a:lnTo>
                      <a:pt x="12" y="0"/>
                    </a:lnTo>
                    <a:lnTo>
                      <a:pt x="562" y="173"/>
                    </a:lnTo>
                    <a:close/>
                  </a:path>
                </a:pathLst>
              </a:custGeom>
              <a:solidFill>
                <a:srgbClr val="AA5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54" name="Freeform 2929"/>
              <p:cNvSpPr>
                <a:spLocks/>
              </p:cNvSpPr>
              <p:nvPr/>
            </p:nvSpPr>
            <p:spPr bwMode="auto">
              <a:xfrm>
                <a:off x="2961" y="2259"/>
                <a:ext cx="277" cy="87"/>
              </a:xfrm>
              <a:custGeom>
                <a:avLst/>
                <a:gdLst>
                  <a:gd name="T0" fmla="*/ 1 w 554"/>
                  <a:gd name="T1" fmla="*/ 0 h 175"/>
                  <a:gd name="T2" fmla="*/ 1 w 554"/>
                  <a:gd name="T3" fmla="*/ 0 h 175"/>
                  <a:gd name="T4" fmla="*/ 0 w 554"/>
                  <a:gd name="T5" fmla="*/ 0 h 175"/>
                  <a:gd name="T6" fmla="*/ 1 w 554"/>
                  <a:gd name="T7" fmla="*/ 0 h 175"/>
                  <a:gd name="T8" fmla="*/ 1 w 554"/>
                  <a:gd name="T9" fmla="*/ 0 h 175"/>
                  <a:gd name="T10" fmla="*/ 0 60000 65536"/>
                  <a:gd name="T11" fmla="*/ 0 60000 65536"/>
                  <a:gd name="T12" fmla="*/ 0 60000 65536"/>
                  <a:gd name="T13" fmla="*/ 0 60000 65536"/>
                  <a:gd name="T14" fmla="*/ 0 60000 65536"/>
                  <a:gd name="T15" fmla="*/ 0 w 554"/>
                  <a:gd name="T16" fmla="*/ 0 h 175"/>
                  <a:gd name="T17" fmla="*/ 554 w 554"/>
                  <a:gd name="T18" fmla="*/ 175 h 175"/>
                </a:gdLst>
                <a:ahLst/>
                <a:cxnLst>
                  <a:cxn ang="T10">
                    <a:pos x="T0" y="T1"/>
                  </a:cxn>
                  <a:cxn ang="T11">
                    <a:pos x="T2" y="T3"/>
                  </a:cxn>
                  <a:cxn ang="T12">
                    <a:pos x="T4" y="T5"/>
                  </a:cxn>
                  <a:cxn ang="T13">
                    <a:pos x="T6" y="T7"/>
                  </a:cxn>
                  <a:cxn ang="T14">
                    <a:pos x="T8" y="T9"/>
                  </a:cxn>
                </a:cxnLst>
                <a:rect l="T15" t="T16" r="T17" b="T18"/>
                <a:pathLst>
                  <a:path w="554" h="175">
                    <a:moveTo>
                      <a:pt x="554" y="173"/>
                    </a:moveTo>
                    <a:lnTo>
                      <a:pt x="552" y="175"/>
                    </a:lnTo>
                    <a:lnTo>
                      <a:pt x="0" y="2"/>
                    </a:lnTo>
                    <a:lnTo>
                      <a:pt x="4" y="0"/>
                    </a:lnTo>
                    <a:lnTo>
                      <a:pt x="554" y="173"/>
                    </a:lnTo>
                    <a:close/>
                  </a:path>
                </a:pathLst>
              </a:custGeom>
              <a:solidFill>
                <a:srgbClr val="AA5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55" name="Freeform 2930"/>
              <p:cNvSpPr>
                <a:spLocks/>
              </p:cNvSpPr>
              <p:nvPr/>
            </p:nvSpPr>
            <p:spPr bwMode="auto">
              <a:xfrm>
                <a:off x="2960" y="2260"/>
                <a:ext cx="277" cy="87"/>
              </a:xfrm>
              <a:custGeom>
                <a:avLst/>
                <a:gdLst>
                  <a:gd name="T0" fmla="*/ 2 w 553"/>
                  <a:gd name="T1" fmla="*/ 0 h 175"/>
                  <a:gd name="T2" fmla="*/ 2 w 553"/>
                  <a:gd name="T3" fmla="*/ 0 h 175"/>
                  <a:gd name="T4" fmla="*/ 0 w 553"/>
                  <a:gd name="T5" fmla="*/ 0 h 175"/>
                  <a:gd name="T6" fmla="*/ 1 w 553"/>
                  <a:gd name="T7" fmla="*/ 0 h 175"/>
                  <a:gd name="T8" fmla="*/ 2 w 553"/>
                  <a:gd name="T9" fmla="*/ 0 h 175"/>
                  <a:gd name="T10" fmla="*/ 0 60000 65536"/>
                  <a:gd name="T11" fmla="*/ 0 60000 65536"/>
                  <a:gd name="T12" fmla="*/ 0 60000 65536"/>
                  <a:gd name="T13" fmla="*/ 0 60000 65536"/>
                  <a:gd name="T14" fmla="*/ 0 60000 65536"/>
                  <a:gd name="T15" fmla="*/ 0 w 553"/>
                  <a:gd name="T16" fmla="*/ 0 h 175"/>
                  <a:gd name="T17" fmla="*/ 553 w 553"/>
                  <a:gd name="T18" fmla="*/ 175 h 175"/>
                </a:gdLst>
                <a:ahLst/>
                <a:cxnLst>
                  <a:cxn ang="T10">
                    <a:pos x="T0" y="T1"/>
                  </a:cxn>
                  <a:cxn ang="T11">
                    <a:pos x="T2" y="T3"/>
                  </a:cxn>
                  <a:cxn ang="T12">
                    <a:pos x="T4" y="T5"/>
                  </a:cxn>
                  <a:cxn ang="T13">
                    <a:pos x="T6" y="T7"/>
                  </a:cxn>
                  <a:cxn ang="T14">
                    <a:pos x="T8" y="T9"/>
                  </a:cxn>
                </a:cxnLst>
                <a:rect l="T15" t="T16" r="T17" b="T18"/>
                <a:pathLst>
                  <a:path w="553" h="175">
                    <a:moveTo>
                      <a:pt x="553" y="173"/>
                    </a:moveTo>
                    <a:lnTo>
                      <a:pt x="551" y="175"/>
                    </a:lnTo>
                    <a:lnTo>
                      <a:pt x="0" y="2"/>
                    </a:lnTo>
                    <a:lnTo>
                      <a:pt x="1" y="0"/>
                    </a:lnTo>
                    <a:lnTo>
                      <a:pt x="553" y="173"/>
                    </a:lnTo>
                    <a:close/>
                  </a:path>
                </a:pathLst>
              </a:custGeom>
              <a:solidFill>
                <a:srgbClr val="AC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56" name="Freeform 2931"/>
              <p:cNvSpPr>
                <a:spLocks/>
              </p:cNvSpPr>
              <p:nvPr/>
            </p:nvSpPr>
            <p:spPr bwMode="auto">
              <a:xfrm>
                <a:off x="2960" y="2260"/>
                <a:ext cx="276" cy="88"/>
              </a:xfrm>
              <a:custGeom>
                <a:avLst/>
                <a:gdLst>
                  <a:gd name="T0" fmla="*/ 1 w 553"/>
                  <a:gd name="T1" fmla="*/ 1 h 174"/>
                  <a:gd name="T2" fmla="*/ 1 w 553"/>
                  <a:gd name="T3" fmla="*/ 1 h 174"/>
                  <a:gd name="T4" fmla="*/ 0 w 553"/>
                  <a:gd name="T5" fmla="*/ 1 h 174"/>
                  <a:gd name="T6" fmla="*/ 0 w 553"/>
                  <a:gd name="T7" fmla="*/ 0 h 174"/>
                  <a:gd name="T8" fmla="*/ 1 w 553"/>
                  <a:gd name="T9" fmla="*/ 1 h 174"/>
                  <a:gd name="T10" fmla="*/ 0 60000 65536"/>
                  <a:gd name="T11" fmla="*/ 0 60000 65536"/>
                  <a:gd name="T12" fmla="*/ 0 60000 65536"/>
                  <a:gd name="T13" fmla="*/ 0 60000 65536"/>
                  <a:gd name="T14" fmla="*/ 0 60000 65536"/>
                  <a:gd name="T15" fmla="*/ 0 w 553"/>
                  <a:gd name="T16" fmla="*/ 0 h 174"/>
                  <a:gd name="T17" fmla="*/ 553 w 553"/>
                  <a:gd name="T18" fmla="*/ 174 h 174"/>
                </a:gdLst>
                <a:ahLst/>
                <a:cxnLst>
                  <a:cxn ang="T10">
                    <a:pos x="T0" y="T1"/>
                  </a:cxn>
                  <a:cxn ang="T11">
                    <a:pos x="T2" y="T3"/>
                  </a:cxn>
                  <a:cxn ang="T12">
                    <a:pos x="T4" y="T5"/>
                  </a:cxn>
                  <a:cxn ang="T13">
                    <a:pos x="T6" y="T7"/>
                  </a:cxn>
                  <a:cxn ang="T14">
                    <a:pos x="T8" y="T9"/>
                  </a:cxn>
                </a:cxnLst>
                <a:rect l="T15" t="T16" r="T17" b="T18"/>
                <a:pathLst>
                  <a:path w="553" h="174">
                    <a:moveTo>
                      <a:pt x="553" y="173"/>
                    </a:moveTo>
                    <a:lnTo>
                      <a:pt x="550" y="174"/>
                    </a:lnTo>
                    <a:lnTo>
                      <a:pt x="0" y="1"/>
                    </a:lnTo>
                    <a:lnTo>
                      <a:pt x="2" y="0"/>
                    </a:lnTo>
                    <a:lnTo>
                      <a:pt x="553" y="173"/>
                    </a:lnTo>
                    <a:close/>
                  </a:path>
                </a:pathLst>
              </a:custGeom>
              <a:solidFill>
                <a:srgbClr val="AF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57" name="Freeform 2932"/>
              <p:cNvSpPr>
                <a:spLocks/>
              </p:cNvSpPr>
              <p:nvPr/>
            </p:nvSpPr>
            <p:spPr bwMode="auto">
              <a:xfrm>
                <a:off x="2959" y="2261"/>
                <a:ext cx="276" cy="87"/>
              </a:xfrm>
              <a:custGeom>
                <a:avLst/>
                <a:gdLst>
                  <a:gd name="T0" fmla="*/ 1 w 552"/>
                  <a:gd name="T1" fmla="*/ 0 h 175"/>
                  <a:gd name="T2" fmla="*/ 1 w 552"/>
                  <a:gd name="T3" fmla="*/ 0 h 175"/>
                  <a:gd name="T4" fmla="*/ 0 w 552"/>
                  <a:gd name="T5" fmla="*/ 0 h 175"/>
                  <a:gd name="T6" fmla="*/ 1 w 552"/>
                  <a:gd name="T7" fmla="*/ 0 h 175"/>
                  <a:gd name="T8" fmla="*/ 1 w 552"/>
                  <a:gd name="T9" fmla="*/ 0 h 175"/>
                  <a:gd name="T10" fmla="*/ 0 60000 65536"/>
                  <a:gd name="T11" fmla="*/ 0 60000 65536"/>
                  <a:gd name="T12" fmla="*/ 0 60000 65536"/>
                  <a:gd name="T13" fmla="*/ 0 60000 65536"/>
                  <a:gd name="T14" fmla="*/ 0 60000 65536"/>
                  <a:gd name="T15" fmla="*/ 0 w 552"/>
                  <a:gd name="T16" fmla="*/ 0 h 175"/>
                  <a:gd name="T17" fmla="*/ 552 w 552"/>
                  <a:gd name="T18" fmla="*/ 175 h 175"/>
                </a:gdLst>
                <a:ahLst/>
                <a:cxnLst>
                  <a:cxn ang="T10">
                    <a:pos x="T0" y="T1"/>
                  </a:cxn>
                  <a:cxn ang="T11">
                    <a:pos x="T2" y="T3"/>
                  </a:cxn>
                  <a:cxn ang="T12">
                    <a:pos x="T4" y="T5"/>
                  </a:cxn>
                  <a:cxn ang="T13">
                    <a:pos x="T6" y="T7"/>
                  </a:cxn>
                  <a:cxn ang="T14">
                    <a:pos x="T8" y="T9"/>
                  </a:cxn>
                </a:cxnLst>
                <a:rect l="T15" t="T16" r="T17" b="T18"/>
                <a:pathLst>
                  <a:path w="552" h="175">
                    <a:moveTo>
                      <a:pt x="552" y="173"/>
                    </a:moveTo>
                    <a:lnTo>
                      <a:pt x="550" y="175"/>
                    </a:lnTo>
                    <a:lnTo>
                      <a:pt x="0" y="2"/>
                    </a:lnTo>
                    <a:lnTo>
                      <a:pt x="2" y="0"/>
                    </a:lnTo>
                    <a:lnTo>
                      <a:pt x="552" y="173"/>
                    </a:lnTo>
                    <a:close/>
                  </a:path>
                </a:pathLst>
              </a:custGeom>
              <a:solidFill>
                <a:srgbClr val="B2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58" name="Freeform 2933"/>
              <p:cNvSpPr>
                <a:spLocks/>
              </p:cNvSpPr>
              <p:nvPr/>
            </p:nvSpPr>
            <p:spPr bwMode="auto">
              <a:xfrm>
                <a:off x="2957" y="2262"/>
                <a:ext cx="277" cy="87"/>
              </a:xfrm>
              <a:custGeom>
                <a:avLst/>
                <a:gdLst>
                  <a:gd name="T0" fmla="*/ 2 w 553"/>
                  <a:gd name="T1" fmla="*/ 0 h 175"/>
                  <a:gd name="T2" fmla="*/ 2 w 553"/>
                  <a:gd name="T3" fmla="*/ 0 h 175"/>
                  <a:gd name="T4" fmla="*/ 0 w 553"/>
                  <a:gd name="T5" fmla="*/ 0 h 175"/>
                  <a:gd name="T6" fmla="*/ 1 w 553"/>
                  <a:gd name="T7" fmla="*/ 0 h 175"/>
                  <a:gd name="T8" fmla="*/ 2 w 553"/>
                  <a:gd name="T9" fmla="*/ 0 h 175"/>
                  <a:gd name="T10" fmla="*/ 0 60000 65536"/>
                  <a:gd name="T11" fmla="*/ 0 60000 65536"/>
                  <a:gd name="T12" fmla="*/ 0 60000 65536"/>
                  <a:gd name="T13" fmla="*/ 0 60000 65536"/>
                  <a:gd name="T14" fmla="*/ 0 60000 65536"/>
                  <a:gd name="T15" fmla="*/ 0 w 553"/>
                  <a:gd name="T16" fmla="*/ 0 h 175"/>
                  <a:gd name="T17" fmla="*/ 553 w 553"/>
                  <a:gd name="T18" fmla="*/ 175 h 175"/>
                </a:gdLst>
                <a:ahLst/>
                <a:cxnLst>
                  <a:cxn ang="T10">
                    <a:pos x="T0" y="T1"/>
                  </a:cxn>
                  <a:cxn ang="T11">
                    <a:pos x="T2" y="T3"/>
                  </a:cxn>
                  <a:cxn ang="T12">
                    <a:pos x="T4" y="T5"/>
                  </a:cxn>
                  <a:cxn ang="T13">
                    <a:pos x="T6" y="T7"/>
                  </a:cxn>
                  <a:cxn ang="T14">
                    <a:pos x="T8" y="T9"/>
                  </a:cxn>
                </a:cxnLst>
                <a:rect l="T15" t="T16" r="T17" b="T18"/>
                <a:pathLst>
                  <a:path w="553" h="175">
                    <a:moveTo>
                      <a:pt x="553" y="173"/>
                    </a:moveTo>
                    <a:lnTo>
                      <a:pt x="552" y="175"/>
                    </a:lnTo>
                    <a:lnTo>
                      <a:pt x="0" y="2"/>
                    </a:lnTo>
                    <a:lnTo>
                      <a:pt x="3" y="0"/>
                    </a:lnTo>
                    <a:lnTo>
                      <a:pt x="553" y="173"/>
                    </a:lnTo>
                    <a:close/>
                  </a:path>
                </a:pathLst>
              </a:custGeom>
              <a:solidFill>
                <a:srgbClr val="B55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59" name="Freeform 2934"/>
              <p:cNvSpPr>
                <a:spLocks/>
              </p:cNvSpPr>
              <p:nvPr/>
            </p:nvSpPr>
            <p:spPr bwMode="auto">
              <a:xfrm>
                <a:off x="2953" y="2263"/>
                <a:ext cx="280" cy="92"/>
              </a:xfrm>
              <a:custGeom>
                <a:avLst/>
                <a:gdLst>
                  <a:gd name="T0" fmla="*/ 1 w 560"/>
                  <a:gd name="T1" fmla="*/ 1 h 184"/>
                  <a:gd name="T2" fmla="*/ 1 w 560"/>
                  <a:gd name="T3" fmla="*/ 1 h 184"/>
                  <a:gd name="T4" fmla="*/ 0 w 560"/>
                  <a:gd name="T5" fmla="*/ 1 h 184"/>
                  <a:gd name="T6" fmla="*/ 1 w 560"/>
                  <a:gd name="T7" fmla="*/ 0 h 184"/>
                  <a:gd name="T8" fmla="*/ 1 w 560"/>
                  <a:gd name="T9" fmla="*/ 1 h 184"/>
                  <a:gd name="T10" fmla="*/ 0 60000 65536"/>
                  <a:gd name="T11" fmla="*/ 0 60000 65536"/>
                  <a:gd name="T12" fmla="*/ 0 60000 65536"/>
                  <a:gd name="T13" fmla="*/ 0 60000 65536"/>
                  <a:gd name="T14" fmla="*/ 0 60000 65536"/>
                  <a:gd name="T15" fmla="*/ 0 w 560"/>
                  <a:gd name="T16" fmla="*/ 0 h 184"/>
                  <a:gd name="T17" fmla="*/ 560 w 560"/>
                  <a:gd name="T18" fmla="*/ 184 h 184"/>
                </a:gdLst>
                <a:ahLst/>
                <a:cxnLst>
                  <a:cxn ang="T10">
                    <a:pos x="T0" y="T1"/>
                  </a:cxn>
                  <a:cxn ang="T11">
                    <a:pos x="T2" y="T3"/>
                  </a:cxn>
                  <a:cxn ang="T12">
                    <a:pos x="T4" y="T5"/>
                  </a:cxn>
                  <a:cxn ang="T13">
                    <a:pos x="T6" y="T7"/>
                  </a:cxn>
                  <a:cxn ang="T14">
                    <a:pos x="T8" y="T9"/>
                  </a:cxn>
                </a:cxnLst>
                <a:rect l="T15" t="T16" r="T17" b="T18"/>
                <a:pathLst>
                  <a:path w="560" h="184">
                    <a:moveTo>
                      <a:pt x="560" y="173"/>
                    </a:moveTo>
                    <a:lnTo>
                      <a:pt x="550" y="184"/>
                    </a:lnTo>
                    <a:lnTo>
                      <a:pt x="0" y="10"/>
                    </a:lnTo>
                    <a:lnTo>
                      <a:pt x="8" y="0"/>
                    </a:lnTo>
                    <a:lnTo>
                      <a:pt x="560" y="173"/>
                    </a:lnTo>
                    <a:close/>
                  </a:path>
                </a:pathLst>
              </a:custGeom>
              <a:solidFill>
                <a:srgbClr val="B8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60" name="Freeform 2935"/>
              <p:cNvSpPr>
                <a:spLocks/>
              </p:cNvSpPr>
              <p:nvPr/>
            </p:nvSpPr>
            <p:spPr bwMode="auto">
              <a:xfrm>
                <a:off x="2956" y="2263"/>
                <a:ext cx="277" cy="88"/>
              </a:xfrm>
              <a:custGeom>
                <a:avLst/>
                <a:gdLst>
                  <a:gd name="T0" fmla="*/ 1 w 554"/>
                  <a:gd name="T1" fmla="*/ 1 h 176"/>
                  <a:gd name="T2" fmla="*/ 1 w 554"/>
                  <a:gd name="T3" fmla="*/ 1 h 176"/>
                  <a:gd name="T4" fmla="*/ 0 w 554"/>
                  <a:gd name="T5" fmla="*/ 1 h 176"/>
                  <a:gd name="T6" fmla="*/ 1 w 554"/>
                  <a:gd name="T7" fmla="*/ 0 h 176"/>
                  <a:gd name="T8" fmla="*/ 1 w 554"/>
                  <a:gd name="T9" fmla="*/ 1 h 176"/>
                  <a:gd name="T10" fmla="*/ 0 60000 65536"/>
                  <a:gd name="T11" fmla="*/ 0 60000 65536"/>
                  <a:gd name="T12" fmla="*/ 0 60000 65536"/>
                  <a:gd name="T13" fmla="*/ 0 60000 65536"/>
                  <a:gd name="T14" fmla="*/ 0 60000 65536"/>
                  <a:gd name="T15" fmla="*/ 0 w 554"/>
                  <a:gd name="T16" fmla="*/ 0 h 176"/>
                  <a:gd name="T17" fmla="*/ 554 w 554"/>
                  <a:gd name="T18" fmla="*/ 176 h 176"/>
                </a:gdLst>
                <a:ahLst/>
                <a:cxnLst>
                  <a:cxn ang="T10">
                    <a:pos x="T0" y="T1"/>
                  </a:cxn>
                  <a:cxn ang="T11">
                    <a:pos x="T2" y="T3"/>
                  </a:cxn>
                  <a:cxn ang="T12">
                    <a:pos x="T4" y="T5"/>
                  </a:cxn>
                  <a:cxn ang="T13">
                    <a:pos x="T6" y="T7"/>
                  </a:cxn>
                  <a:cxn ang="T14">
                    <a:pos x="T8" y="T9"/>
                  </a:cxn>
                </a:cxnLst>
                <a:rect l="T15" t="T16" r="T17" b="T18"/>
                <a:pathLst>
                  <a:path w="554" h="176">
                    <a:moveTo>
                      <a:pt x="554" y="173"/>
                    </a:moveTo>
                    <a:lnTo>
                      <a:pt x="552" y="176"/>
                    </a:lnTo>
                    <a:lnTo>
                      <a:pt x="0" y="1"/>
                    </a:lnTo>
                    <a:lnTo>
                      <a:pt x="2" y="0"/>
                    </a:lnTo>
                    <a:lnTo>
                      <a:pt x="554" y="173"/>
                    </a:lnTo>
                    <a:close/>
                  </a:path>
                </a:pathLst>
              </a:custGeom>
              <a:solidFill>
                <a:srgbClr val="B8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61" name="Freeform 2936"/>
              <p:cNvSpPr>
                <a:spLocks/>
              </p:cNvSpPr>
              <p:nvPr/>
            </p:nvSpPr>
            <p:spPr bwMode="auto">
              <a:xfrm>
                <a:off x="2955" y="2264"/>
                <a:ext cx="277" cy="88"/>
              </a:xfrm>
              <a:custGeom>
                <a:avLst/>
                <a:gdLst>
                  <a:gd name="T0" fmla="*/ 2 w 553"/>
                  <a:gd name="T1" fmla="*/ 0 h 177"/>
                  <a:gd name="T2" fmla="*/ 2 w 553"/>
                  <a:gd name="T3" fmla="*/ 0 h 177"/>
                  <a:gd name="T4" fmla="*/ 0 w 553"/>
                  <a:gd name="T5" fmla="*/ 0 h 177"/>
                  <a:gd name="T6" fmla="*/ 1 w 553"/>
                  <a:gd name="T7" fmla="*/ 0 h 177"/>
                  <a:gd name="T8" fmla="*/ 2 w 553"/>
                  <a:gd name="T9" fmla="*/ 0 h 177"/>
                  <a:gd name="T10" fmla="*/ 0 60000 65536"/>
                  <a:gd name="T11" fmla="*/ 0 60000 65536"/>
                  <a:gd name="T12" fmla="*/ 0 60000 65536"/>
                  <a:gd name="T13" fmla="*/ 0 60000 65536"/>
                  <a:gd name="T14" fmla="*/ 0 60000 65536"/>
                  <a:gd name="T15" fmla="*/ 0 w 553"/>
                  <a:gd name="T16" fmla="*/ 0 h 177"/>
                  <a:gd name="T17" fmla="*/ 553 w 553"/>
                  <a:gd name="T18" fmla="*/ 177 h 177"/>
                </a:gdLst>
                <a:ahLst/>
                <a:cxnLst>
                  <a:cxn ang="T10">
                    <a:pos x="T0" y="T1"/>
                  </a:cxn>
                  <a:cxn ang="T11">
                    <a:pos x="T2" y="T3"/>
                  </a:cxn>
                  <a:cxn ang="T12">
                    <a:pos x="T4" y="T5"/>
                  </a:cxn>
                  <a:cxn ang="T13">
                    <a:pos x="T6" y="T7"/>
                  </a:cxn>
                  <a:cxn ang="T14">
                    <a:pos x="T8" y="T9"/>
                  </a:cxn>
                </a:cxnLst>
                <a:rect l="T15" t="T16" r="T17" b="T18"/>
                <a:pathLst>
                  <a:path w="553" h="177">
                    <a:moveTo>
                      <a:pt x="553" y="175"/>
                    </a:moveTo>
                    <a:lnTo>
                      <a:pt x="550" y="177"/>
                    </a:lnTo>
                    <a:lnTo>
                      <a:pt x="0" y="2"/>
                    </a:lnTo>
                    <a:lnTo>
                      <a:pt x="1" y="0"/>
                    </a:lnTo>
                    <a:lnTo>
                      <a:pt x="553" y="175"/>
                    </a:lnTo>
                    <a:close/>
                  </a:path>
                </a:pathLst>
              </a:custGeom>
              <a:solidFill>
                <a:srgbClr val="BA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62" name="Freeform 2937"/>
              <p:cNvSpPr>
                <a:spLocks/>
              </p:cNvSpPr>
              <p:nvPr/>
            </p:nvSpPr>
            <p:spPr bwMode="auto">
              <a:xfrm>
                <a:off x="2955" y="2265"/>
                <a:ext cx="275" cy="88"/>
              </a:xfrm>
              <a:custGeom>
                <a:avLst/>
                <a:gdLst>
                  <a:gd name="T0" fmla="*/ 1 w 552"/>
                  <a:gd name="T1" fmla="*/ 0 h 178"/>
                  <a:gd name="T2" fmla="*/ 1 w 552"/>
                  <a:gd name="T3" fmla="*/ 0 h 178"/>
                  <a:gd name="T4" fmla="*/ 0 w 552"/>
                  <a:gd name="T5" fmla="*/ 0 h 178"/>
                  <a:gd name="T6" fmla="*/ 0 w 552"/>
                  <a:gd name="T7" fmla="*/ 0 h 178"/>
                  <a:gd name="T8" fmla="*/ 1 w 552"/>
                  <a:gd name="T9" fmla="*/ 0 h 178"/>
                  <a:gd name="T10" fmla="*/ 0 60000 65536"/>
                  <a:gd name="T11" fmla="*/ 0 60000 65536"/>
                  <a:gd name="T12" fmla="*/ 0 60000 65536"/>
                  <a:gd name="T13" fmla="*/ 0 60000 65536"/>
                  <a:gd name="T14" fmla="*/ 0 60000 65536"/>
                  <a:gd name="T15" fmla="*/ 0 w 552"/>
                  <a:gd name="T16" fmla="*/ 0 h 178"/>
                  <a:gd name="T17" fmla="*/ 552 w 552"/>
                  <a:gd name="T18" fmla="*/ 178 h 178"/>
                </a:gdLst>
                <a:ahLst/>
                <a:cxnLst>
                  <a:cxn ang="T10">
                    <a:pos x="T0" y="T1"/>
                  </a:cxn>
                  <a:cxn ang="T11">
                    <a:pos x="T2" y="T3"/>
                  </a:cxn>
                  <a:cxn ang="T12">
                    <a:pos x="T4" y="T5"/>
                  </a:cxn>
                  <a:cxn ang="T13">
                    <a:pos x="T6" y="T7"/>
                  </a:cxn>
                  <a:cxn ang="T14">
                    <a:pos x="T8" y="T9"/>
                  </a:cxn>
                </a:cxnLst>
                <a:rect l="T15" t="T16" r="T17" b="T18"/>
                <a:pathLst>
                  <a:path w="552" h="178">
                    <a:moveTo>
                      <a:pt x="552" y="175"/>
                    </a:moveTo>
                    <a:lnTo>
                      <a:pt x="550" y="178"/>
                    </a:lnTo>
                    <a:lnTo>
                      <a:pt x="0" y="2"/>
                    </a:lnTo>
                    <a:lnTo>
                      <a:pt x="2" y="0"/>
                    </a:lnTo>
                    <a:lnTo>
                      <a:pt x="552" y="175"/>
                    </a:lnTo>
                    <a:close/>
                  </a:path>
                </a:pathLst>
              </a:custGeom>
              <a:solidFill>
                <a:srgbClr val="BC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63" name="Freeform 2938"/>
              <p:cNvSpPr>
                <a:spLocks/>
              </p:cNvSpPr>
              <p:nvPr/>
            </p:nvSpPr>
            <p:spPr bwMode="auto">
              <a:xfrm>
                <a:off x="2954" y="2265"/>
                <a:ext cx="276" cy="89"/>
              </a:xfrm>
              <a:custGeom>
                <a:avLst/>
                <a:gdLst>
                  <a:gd name="T0" fmla="*/ 1 w 552"/>
                  <a:gd name="T1" fmla="*/ 1 h 178"/>
                  <a:gd name="T2" fmla="*/ 1 w 552"/>
                  <a:gd name="T3" fmla="*/ 1 h 178"/>
                  <a:gd name="T4" fmla="*/ 0 w 552"/>
                  <a:gd name="T5" fmla="*/ 1 h 178"/>
                  <a:gd name="T6" fmla="*/ 1 w 552"/>
                  <a:gd name="T7" fmla="*/ 0 h 178"/>
                  <a:gd name="T8" fmla="*/ 1 w 552"/>
                  <a:gd name="T9" fmla="*/ 1 h 178"/>
                  <a:gd name="T10" fmla="*/ 0 60000 65536"/>
                  <a:gd name="T11" fmla="*/ 0 60000 65536"/>
                  <a:gd name="T12" fmla="*/ 0 60000 65536"/>
                  <a:gd name="T13" fmla="*/ 0 60000 65536"/>
                  <a:gd name="T14" fmla="*/ 0 60000 65536"/>
                  <a:gd name="T15" fmla="*/ 0 w 552"/>
                  <a:gd name="T16" fmla="*/ 0 h 178"/>
                  <a:gd name="T17" fmla="*/ 552 w 552"/>
                  <a:gd name="T18" fmla="*/ 178 h 178"/>
                </a:gdLst>
                <a:ahLst/>
                <a:cxnLst>
                  <a:cxn ang="T10">
                    <a:pos x="T0" y="T1"/>
                  </a:cxn>
                  <a:cxn ang="T11">
                    <a:pos x="T2" y="T3"/>
                  </a:cxn>
                  <a:cxn ang="T12">
                    <a:pos x="T4" y="T5"/>
                  </a:cxn>
                  <a:cxn ang="T13">
                    <a:pos x="T6" y="T7"/>
                  </a:cxn>
                  <a:cxn ang="T14">
                    <a:pos x="T8" y="T9"/>
                  </a:cxn>
                </a:cxnLst>
                <a:rect l="T15" t="T16" r="T17" b="T18"/>
                <a:pathLst>
                  <a:path w="552" h="178">
                    <a:moveTo>
                      <a:pt x="552" y="176"/>
                    </a:moveTo>
                    <a:lnTo>
                      <a:pt x="550" y="178"/>
                    </a:lnTo>
                    <a:lnTo>
                      <a:pt x="0" y="3"/>
                    </a:lnTo>
                    <a:lnTo>
                      <a:pt x="2" y="0"/>
                    </a:lnTo>
                    <a:lnTo>
                      <a:pt x="552" y="176"/>
                    </a:lnTo>
                    <a:close/>
                  </a:path>
                </a:pathLst>
              </a:custGeom>
              <a:solidFill>
                <a:srgbClr val="BE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64" name="Freeform 2939"/>
              <p:cNvSpPr>
                <a:spLocks/>
              </p:cNvSpPr>
              <p:nvPr/>
            </p:nvSpPr>
            <p:spPr bwMode="auto">
              <a:xfrm>
                <a:off x="2953" y="2267"/>
                <a:ext cx="276" cy="88"/>
              </a:xfrm>
              <a:custGeom>
                <a:avLst/>
                <a:gdLst>
                  <a:gd name="T0" fmla="*/ 2 w 551"/>
                  <a:gd name="T1" fmla="*/ 1 h 176"/>
                  <a:gd name="T2" fmla="*/ 2 w 551"/>
                  <a:gd name="T3" fmla="*/ 1 h 176"/>
                  <a:gd name="T4" fmla="*/ 0 w 551"/>
                  <a:gd name="T5" fmla="*/ 1 h 176"/>
                  <a:gd name="T6" fmla="*/ 1 w 551"/>
                  <a:gd name="T7" fmla="*/ 0 h 176"/>
                  <a:gd name="T8" fmla="*/ 2 w 551"/>
                  <a:gd name="T9" fmla="*/ 1 h 176"/>
                  <a:gd name="T10" fmla="*/ 0 60000 65536"/>
                  <a:gd name="T11" fmla="*/ 0 60000 65536"/>
                  <a:gd name="T12" fmla="*/ 0 60000 65536"/>
                  <a:gd name="T13" fmla="*/ 0 60000 65536"/>
                  <a:gd name="T14" fmla="*/ 0 60000 65536"/>
                  <a:gd name="T15" fmla="*/ 0 w 551"/>
                  <a:gd name="T16" fmla="*/ 0 h 176"/>
                  <a:gd name="T17" fmla="*/ 551 w 551"/>
                  <a:gd name="T18" fmla="*/ 176 h 176"/>
                </a:gdLst>
                <a:ahLst/>
                <a:cxnLst>
                  <a:cxn ang="T10">
                    <a:pos x="T0" y="T1"/>
                  </a:cxn>
                  <a:cxn ang="T11">
                    <a:pos x="T2" y="T3"/>
                  </a:cxn>
                  <a:cxn ang="T12">
                    <a:pos x="T4" y="T5"/>
                  </a:cxn>
                  <a:cxn ang="T13">
                    <a:pos x="T6" y="T7"/>
                  </a:cxn>
                  <a:cxn ang="T14">
                    <a:pos x="T8" y="T9"/>
                  </a:cxn>
                </a:cxnLst>
                <a:rect l="T15" t="T16" r="T17" b="T18"/>
                <a:pathLst>
                  <a:path w="551" h="176">
                    <a:moveTo>
                      <a:pt x="551" y="175"/>
                    </a:moveTo>
                    <a:lnTo>
                      <a:pt x="550" y="176"/>
                    </a:lnTo>
                    <a:lnTo>
                      <a:pt x="0" y="2"/>
                    </a:lnTo>
                    <a:lnTo>
                      <a:pt x="1" y="0"/>
                    </a:lnTo>
                    <a:lnTo>
                      <a:pt x="551" y="175"/>
                    </a:lnTo>
                    <a:close/>
                  </a:path>
                </a:pathLst>
              </a:custGeom>
              <a:solidFill>
                <a:srgbClr val="C0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65" name="Freeform 2940"/>
              <p:cNvSpPr>
                <a:spLocks/>
              </p:cNvSpPr>
              <p:nvPr/>
            </p:nvSpPr>
            <p:spPr bwMode="auto">
              <a:xfrm>
                <a:off x="2949" y="2268"/>
                <a:ext cx="279" cy="94"/>
              </a:xfrm>
              <a:custGeom>
                <a:avLst/>
                <a:gdLst>
                  <a:gd name="T0" fmla="*/ 1 w 559"/>
                  <a:gd name="T1" fmla="*/ 1 h 187"/>
                  <a:gd name="T2" fmla="*/ 1 w 559"/>
                  <a:gd name="T3" fmla="*/ 1 h 187"/>
                  <a:gd name="T4" fmla="*/ 0 w 559"/>
                  <a:gd name="T5" fmla="*/ 1 h 187"/>
                  <a:gd name="T6" fmla="*/ 0 w 559"/>
                  <a:gd name="T7" fmla="*/ 0 h 187"/>
                  <a:gd name="T8" fmla="*/ 1 w 559"/>
                  <a:gd name="T9" fmla="*/ 1 h 187"/>
                  <a:gd name="T10" fmla="*/ 0 60000 65536"/>
                  <a:gd name="T11" fmla="*/ 0 60000 65536"/>
                  <a:gd name="T12" fmla="*/ 0 60000 65536"/>
                  <a:gd name="T13" fmla="*/ 0 60000 65536"/>
                  <a:gd name="T14" fmla="*/ 0 60000 65536"/>
                  <a:gd name="T15" fmla="*/ 0 w 559"/>
                  <a:gd name="T16" fmla="*/ 0 h 187"/>
                  <a:gd name="T17" fmla="*/ 559 w 559"/>
                  <a:gd name="T18" fmla="*/ 187 h 187"/>
                </a:gdLst>
                <a:ahLst/>
                <a:cxnLst>
                  <a:cxn ang="T10">
                    <a:pos x="T0" y="T1"/>
                  </a:cxn>
                  <a:cxn ang="T11">
                    <a:pos x="T2" y="T3"/>
                  </a:cxn>
                  <a:cxn ang="T12">
                    <a:pos x="T4" y="T5"/>
                  </a:cxn>
                  <a:cxn ang="T13">
                    <a:pos x="T6" y="T7"/>
                  </a:cxn>
                  <a:cxn ang="T14">
                    <a:pos x="T8" y="T9"/>
                  </a:cxn>
                </a:cxnLst>
                <a:rect l="T15" t="T16" r="T17" b="T18"/>
                <a:pathLst>
                  <a:path w="559" h="187">
                    <a:moveTo>
                      <a:pt x="559" y="174"/>
                    </a:moveTo>
                    <a:lnTo>
                      <a:pt x="550" y="187"/>
                    </a:lnTo>
                    <a:lnTo>
                      <a:pt x="0" y="11"/>
                    </a:lnTo>
                    <a:lnTo>
                      <a:pt x="9" y="0"/>
                    </a:lnTo>
                    <a:lnTo>
                      <a:pt x="559" y="174"/>
                    </a:lnTo>
                    <a:close/>
                  </a:path>
                </a:pathLst>
              </a:custGeom>
              <a:solidFill>
                <a:srgbClr val="C3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66" name="Freeform 2941"/>
              <p:cNvSpPr>
                <a:spLocks/>
              </p:cNvSpPr>
              <p:nvPr/>
            </p:nvSpPr>
            <p:spPr bwMode="auto">
              <a:xfrm>
                <a:off x="2952" y="2268"/>
                <a:ext cx="276" cy="89"/>
              </a:xfrm>
              <a:custGeom>
                <a:avLst/>
                <a:gdLst>
                  <a:gd name="T0" fmla="*/ 1 w 552"/>
                  <a:gd name="T1" fmla="*/ 1 h 178"/>
                  <a:gd name="T2" fmla="*/ 1 w 552"/>
                  <a:gd name="T3" fmla="*/ 1 h 178"/>
                  <a:gd name="T4" fmla="*/ 0 w 552"/>
                  <a:gd name="T5" fmla="*/ 1 h 178"/>
                  <a:gd name="T6" fmla="*/ 1 w 552"/>
                  <a:gd name="T7" fmla="*/ 0 h 178"/>
                  <a:gd name="T8" fmla="*/ 1 w 552"/>
                  <a:gd name="T9" fmla="*/ 1 h 178"/>
                  <a:gd name="T10" fmla="*/ 0 60000 65536"/>
                  <a:gd name="T11" fmla="*/ 0 60000 65536"/>
                  <a:gd name="T12" fmla="*/ 0 60000 65536"/>
                  <a:gd name="T13" fmla="*/ 0 60000 65536"/>
                  <a:gd name="T14" fmla="*/ 0 60000 65536"/>
                  <a:gd name="T15" fmla="*/ 0 w 552"/>
                  <a:gd name="T16" fmla="*/ 0 h 178"/>
                  <a:gd name="T17" fmla="*/ 552 w 552"/>
                  <a:gd name="T18" fmla="*/ 178 h 178"/>
                </a:gdLst>
                <a:ahLst/>
                <a:cxnLst>
                  <a:cxn ang="T10">
                    <a:pos x="T0" y="T1"/>
                  </a:cxn>
                  <a:cxn ang="T11">
                    <a:pos x="T2" y="T3"/>
                  </a:cxn>
                  <a:cxn ang="T12">
                    <a:pos x="T4" y="T5"/>
                  </a:cxn>
                  <a:cxn ang="T13">
                    <a:pos x="T6" y="T7"/>
                  </a:cxn>
                  <a:cxn ang="T14">
                    <a:pos x="T8" y="T9"/>
                  </a:cxn>
                </a:cxnLst>
                <a:rect l="T15" t="T16" r="T17" b="T18"/>
                <a:pathLst>
                  <a:path w="552" h="178">
                    <a:moveTo>
                      <a:pt x="552" y="174"/>
                    </a:moveTo>
                    <a:lnTo>
                      <a:pt x="550" y="178"/>
                    </a:lnTo>
                    <a:lnTo>
                      <a:pt x="0" y="1"/>
                    </a:lnTo>
                    <a:lnTo>
                      <a:pt x="2" y="0"/>
                    </a:lnTo>
                    <a:lnTo>
                      <a:pt x="552" y="174"/>
                    </a:lnTo>
                    <a:close/>
                  </a:path>
                </a:pathLst>
              </a:custGeom>
              <a:solidFill>
                <a:srgbClr val="C3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67" name="Freeform 2942"/>
              <p:cNvSpPr>
                <a:spLocks/>
              </p:cNvSpPr>
              <p:nvPr/>
            </p:nvSpPr>
            <p:spPr bwMode="auto">
              <a:xfrm>
                <a:off x="2951" y="2269"/>
                <a:ext cx="276" cy="89"/>
              </a:xfrm>
              <a:custGeom>
                <a:avLst/>
                <a:gdLst>
                  <a:gd name="T0" fmla="*/ 1 w 552"/>
                  <a:gd name="T1" fmla="*/ 1 h 178"/>
                  <a:gd name="T2" fmla="*/ 1 w 552"/>
                  <a:gd name="T3" fmla="*/ 1 h 178"/>
                  <a:gd name="T4" fmla="*/ 0 w 552"/>
                  <a:gd name="T5" fmla="*/ 1 h 178"/>
                  <a:gd name="T6" fmla="*/ 1 w 552"/>
                  <a:gd name="T7" fmla="*/ 0 h 178"/>
                  <a:gd name="T8" fmla="*/ 1 w 552"/>
                  <a:gd name="T9" fmla="*/ 1 h 178"/>
                  <a:gd name="T10" fmla="*/ 0 60000 65536"/>
                  <a:gd name="T11" fmla="*/ 0 60000 65536"/>
                  <a:gd name="T12" fmla="*/ 0 60000 65536"/>
                  <a:gd name="T13" fmla="*/ 0 60000 65536"/>
                  <a:gd name="T14" fmla="*/ 0 60000 65536"/>
                  <a:gd name="T15" fmla="*/ 0 w 552"/>
                  <a:gd name="T16" fmla="*/ 0 h 178"/>
                  <a:gd name="T17" fmla="*/ 552 w 552"/>
                  <a:gd name="T18" fmla="*/ 178 h 178"/>
                </a:gdLst>
                <a:ahLst/>
                <a:cxnLst>
                  <a:cxn ang="T10">
                    <a:pos x="T0" y="T1"/>
                  </a:cxn>
                  <a:cxn ang="T11">
                    <a:pos x="T2" y="T3"/>
                  </a:cxn>
                  <a:cxn ang="T12">
                    <a:pos x="T4" y="T5"/>
                  </a:cxn>
                  <a:cxn ang="T13">
                    <a:pos x="T6" y="T7"/>
                  </a:cxn>
                  <a:cxn ang="T14">
                    <a:pos x="T8" y="T9"/>
                  </a:cxn>
                </a:cxnLst>
                <a:rect l="T15" t="T16" r="T17" b="T18"/>
                <a:pathLst>
                  <a:path w="552" h="178">
                    <a:moveTo>
                      <a:pt x="552" y="177"/>
                    </a:moveTo>
                    <a:lnTo>
                      <a:pt x="550" y="178"/>
                    </a:lnTo>
                    <a:lnTo>
                      <a:pt x="0" y="2"/>
                    </a:lnTo>
                    <a:lnTo>
                      <a:pt x="2" y="0"/>
                    </a:lnTo>
                    <a:lnTo>
                      <a:pt x="552" y="177"/>
                    </a:lnTo>
                    <a:close/>
                  </a:path>
                </a:pathLst>
              </a:custGeom>
              <a:solidFill>
                <a:srgbClr val="C4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68" name="Freeform 2943"/>
              <p:cNvSpPr>
                <a:spLocks/>
              </p:cNvSpPr>
              <p:nvPr/>
            </p:nvSpPr>
            <p:spPr bwMode="auto">
              <a:xfrm>
                <a:off x="2950" y="2270"/>
                <a:ext cx="276" cy="88"/>
              </a:xfrm>
              <a:custGeom>
                <a:avLst/>
                <a:gdLst>
                  <a:gd name="T0" fmla="*/ 2 w 551"/>
                  <a:gd name="T1" fmla="*/ 0 h 178"/>
                  <a:gd name="T2" fmla="*/ 2 w 551"/>
                  <a:gd name="T3" fmla="*/ 0 h 178"/>
                  <a:gd name="T4" fmla="*/ 0 w 551"/>
                  <a:gd name="T5" fmla="*/ 0 h 178"/>
                  <a:gd name="T6" fmla="*/ 1 w 551"/>
                  <a:gd name="T7" fmla="*/ 0 h 178"/>
                  <a:gd name="T8" fmla="*/ 2 w 551"/>
                  <a:gd name="T9" fmla="*/ 0 h 178"/>
                  <a:gd name="T10" fmla="*/ 0 60000 65536"/>
                  <a:gd name="T11" fmla="*/ 0 60000 65536"/>
                  <a:gd name="T12" fmla="*/ 0 60000 65536"/>
                  <a:gd name="T13" fmla="*/ 0 60000 65536"/>
                  <a:gd name="T14" fmla="*/ 0 60000 65536"/>
                  <a:gd name="T15" fmla="*/ 0 w 551"/>
                  <a:gd name="T16" fmla="*/ 0 h 178"/>
                  <a:gd name="T17" fmla="*/ 551 w 551"/>
                  <a:gd name="T18" fmla="*/ 178 h 178"/>
                </a:gdLst>
                <a:ahLst/>
                <a:cxnLst>
                  <a:cxn ang="T10">
                    <a:pos x="T0" y="T1"/>
                  </a:cxn>
                  <a:cxn ang="T11">
                    <a:pos x="T2" y="T3"/>
                  </a:cxn>
                  <a:cxn ang="T12">
                    <a:pos x="T4" y="T5"/>
                  </a:cxn>
                  <a:cxn ang="T13">
                    <a:pos x="T6" y="T7"/>
                  </a:cxn>
                  <a:cxn ang="T14">
                    <a:pos x="T8" y="T9"/>
                  </a:cxn>
                </a:cxnLst>
                <a:rect l="T15" t="T16" r="T17" b="T18"/>
                <a:pathLst>
                  <a:path w="551" h="178">
                    <a:moveTo>
                      <a:pt x="551" y="176"/>
                    </a:moveTo>
                    <a:lnTo>
                      <a:pt x="550" y="178"/>
                    </a:lnTo>
                    <a:lnTo>
                      <a:pt x="0" y="3"/>
                    </a:lnTo>
                    <a:lnTo>
                      <a:pt x="1" y="0"/>
                    </a:lnTo>
                    <a:lnTo>
                      <a:pt x="551" y="176"/>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69" name="Freeform 2944"/>
              <p:cNvSpPr>
                <a:spLocks/>
              </p:cNvSpPr>
              <p:nvPr/>
            </p:nvSpPr>
            <p:spPr bwMode="auto">
              <a:xfrm>
                <a:off x="2950" y="2271"/>
                <a:ext cx="275" cy="89"/>
              </a:xfrm>
              <a:custGeom>
                <a:avLst/>
                <a:gdLst>
                  <a:gd name="T0" fmla="*/ 1 w 550"/>
                  <a:gd name="T1" fmla="*/ 1 h 178"/>
                  <a:gd name="T2" fmla="*/ 1 w 550"/>
                  <a:gd name="T3" fmla="*/ 1 h 178"/>
                  <a:gd name="T4" fmla="*/ 0 w 550"/>
                  <a:gd name="T5" fmla="*/ 1 h 178"/>
                  <a:gd name="T6" fmla="*/ 0 w 550"/>
                  <a:gd name="T7" fmla="*/ 0 h 178"/>
                  <a:gd name="T8" fmla="*/ 1 w 550"/>
                  <a:gd name="T9" fmla="*/ 1 h 178"/>
                  <a:gd name="T10" fmla="*/ 0 60000 65536"/>
                  <a:gd name="T11" fmla="*/ 0 60000 65536"/>
                  <a:gd name="T12" fmla="*/ 0 60000 65536"/>
                  <a:gd name="T13" fmla="*/ 0 60000 65536"/>
                  <a:gd name="T14" fmla="*/ 0 60000 65536"/>
                  <a:gd name="T15" fmla="*/ 0 w 550"/>
                  <a:gd name="T16" fmla="*/ 0 h 178"/>
                  <a:gd name="T17" fmla="*/ 550 w 550"/>
                  <a:gd name="T18" fmla="*/ 178 h 178"/>
                </a:gdLst>
                <a:ahLst/>
                <a:cxnLst>
                  <a:cxn ang="T10">
                    <a:pos x="T0" y="T1"/>
                  </a:cxn>
                  <a:cxn ang="T11">
                    <a:pos x="T2" y="T3"/>
                  </a:cxn>
                  <a:cxn ang="T12">
                    <a:pos x="T4" y="T5"/>
                  </a:cxn>
                  <a:cxn ang="T13">
                    <a:pos x="T6" y="T7"/>
                  </a:cxn>
                  <a:cxn ang="T14">
                    <a:pos x="T8" y="T9"/>
                  </a:cxn>
                </a:cxnLst>
                <a:rect l="T15" t="T16" r="T17" b="T18"/>
                <a:pathLst>
                  <a:path w="550" h="178">
                    <a:moveTo>
                      <a:pt x="550" y="175"/>
                    </a:moveTo>
                    <a:lnTo>
                      <a:pt x="550" y="178"/>
                    </a:lnTo>
                    <a:lnTo>
                      <a:pt x="0" y="2"/>
                    </a:lnTo>
                    <a:lnTo>
                      <a:pt x="0" y="0"/>
                    </a:lnTo>
                    <a:lnTo>
                      <a:pt x="550" y="175"/>
                    </a:lnTo>
                    <a:close/>
                  </a:path>
                </a:pathLst>
              </a:custGeom>
              <a:solidFill>
                <a:srgbClr val="C6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70" name="Freeform 2945"/>
              <p:cNvSpPr>
                <a:spLocks/>
              </p:cNvSpPr>
              <p:nvPr/>
            </p:nvSpPr>
            <p:spPr bwMode="auto">
              <a:xfrm>
                <a:off x="2950" y="2272"/>
                <a:ext cx="275" cy="89"/>
              </a:xfrm>
              <a:custGeom>
                <a:avLst/>
                <a:gdLst>
                  <a:gd name="T0" fmla="*/ 1 w 552"/>
                  <a:gd name="T1" fmla="*/ 1 h 178"/>
                  <a:gd name="T2" fmla="*/ 1 w 552"/>
                  <a:gd name="T3" fmla="*/ 1 h 178"/>
                  <a:gd name="T4" fmla="*/ 0 w 552"/>
                  <a:gd name="T5" fmla="*/ 1 h 178"/>
                  <a:gd name="T6" fmla="*/ 0 w 552"/>
                  <a:gd name="T7" fmla="*/ 0 h 178"/>
                  <a:gd name="T8" fmla="*/ 1 w 552"/>
                  <a:gd name="T9" fmla="*/ 1 h 178"/>
                  <a:gd name="T10" fmla="*/ 0 60000 65536"/>
                  <a:gd name="T11" fmla="*/ 0 60000 65536"/>
                  <a:gd name="T12" fmla="*/ 0 60000 65536"/>
                  <a:gd name="T13" fmla="*/ 0 60000 65536"/>
                  <a:gd name="T14" fmla="*/ 0 60000 65536"/>
                  <a:gd name="T15" fmla="*/ 0 w 552"/>
                  <a:gd name="T16" fmla="*/ 0 h 178"/>
                  <a:gd name="T17" fmla="*/ 552 w 552"/>
                  <a:gd name="T18" fmla="*/ 178 h 178"/>
                </a:gdLst>
                <a:ahLst/>
                <a:cxnLst>
                  <a:cxn ang="T10">
                    <a:pos x="T0" y="T1"/>
                  </a:cxn>
                  <a:cxn ang="T11">
                    <a:pos x="T2" y="T3"/>
                  </a:cxn>
                  <a:cxn ang="T12">
                    <a:pos x="T4" y="T5"/>
                  </a:cxn>
                  <a:cxn ang="T13">
                    <a:pos x="T6" y="T7"/>
                  </a:cxn>
                  <a:cxn ang="T14">
                    <a:pos x="T8" y="T9"/>
                  </a:cxn>
                </a:cxnLst>
                <a:rect l="T15" t="T16" r="T17" b="T18"/>
                <a:pathLst>
                  <a:path w="552" h="178">
                    <a:moveTo>
                      <a:pt x="552" y="176"/>
                    </a:moveTo>
                    <a:lnTo>
                      <a:pt x="550" y="178"/>
                    </a:lnTo>
                    <a:lnTo>
                      <a:pt x="0" y="2"/>
                    </a:lnTo>
                    <a:lnTo>
                      <a:pt x="2" y="0"/>
                    </a:lnTo>
                    <a:lnTo>
                      <a:pt x="552" y="176"/>
                    </a:lnTo>
                    <a:close/>
                  </a:path>
                </a:pathLst>
              </a:custGeom>
              <a:solidFill>
                <a:srgbClr val="C8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71" name="Freeform 2946"/>
              <p:cNvSpPr>
                <a:spLocks/>
              </p:cNvSpPr>
              <p:nvPr/>
            </p:nvSpPr>
            <p:spPr bwMode="auto">
              <a:xfrm>
                <a:off x="2949" y="2273"/>
                <a:ext cx="276" cy="89"/>
              </a:xfrm>
              <a:custGeom>
                <a:avLst/>
                <a:gdLst>
                  <a:gd name="T0" fmla="*/ 1 w 552"/>
                  <a:gd name="T1" fmla="*/ 1 h 177"/>
                  <a:gd name="T2" fmla="*/ 1 w 552"/>
                  <a:gd name="T3" fmla="*/ 1 h 177"/>
                  <a:gd name="T4" fmla="*/ 0 w 552"/>
                  <a:gd name="T5" fmla="*/ 1 h 177"/>
                  <a:gd name="T6" fmla="*/ 1 w 552"/>
                  <a:gd name="T7" fmla="*/ 0 h 177"/>
                  <a:gd name="T8" fmla="*/ 1 w 552"/>
                  <a:gd name="T9" fmla="*/ 1 h 177"/>
                  <a:gd name="T10" fmla="*/ 0 60000 65536"/>
                  <a:gd name="T11" fmla="*/ 0 60000 65536"/>
                  <a:gd name="T12" fmla="*/ 0 60000 65536"/>
                  <a:gd name="T13" fmla="*/ 0 60000 65536"/>
                  <a:gd name="T14" fmla="*/ 0 60000 65536"/>
                  <a:gd name="T15" fmla="*/ 0 w 552"/>
                  <a:gd name="T16" fmla="*/ 0 h 177"/>
                  <a:gd name="T17" fmla="*/ 552 w 552"/>
                  <a:gd name="T18" fmla="*/ 177 h 177"/>
                </a:gdLst>
                <a:ahLst/>
                <a:cxnLst>
                  <a:cxn ang="T10">
                    <a:pos x="T0" y="T1"/>
                  </a:cxn>
                  <a:cxn ang="T11">
                    <a:pos x="T2" y="T3"/>
                  </a:cxn>
                  <a:cxn ang="T12">
                    <a:pos x="T4" y="T5"/>
                  </a:cxn>
                  <a:cxn ang="T13">
                    <a:pos x="T6" y="T7"/>
                  </a:cxn>
                  <a:cxn ang="T14">
                    <a:pos x="T8" y="T9"/>
                  </a:cxn>
                </a:cxnLst>
                <a:rect l="T15" t="T16" r="T17" b="T18"/>
                <a:pathLst>
                  <a:path w="552" h="177">
                    <a:moveTo>
                      <a:pt x="552" y="176"/>
                    </a:moveTo>
                    <a:lnTo>
                      <a:pt x="550" y="177"/>
                    </a:lnTo>
                    <a:lnTo>
                      <a:pt x="0" y="1"/>
                    </a:lnTo>
                    <a:lnTo>
                      <a:pt x="2" y="0"/>
                    </a:lnTo>
                    <a:lnTo>
                      <a:pt x="552" y="176"/>
                    </a:lnTo>
                    <a:close/>
                  </a:path>
                </a:pathLst>
              </a:custGeom>
              <a:solidFill>
                <a:srgbClr val="C9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72" name="Freeform 2947"/>
              <p:cNvSpPr>
                <a:spLocks/>
              </p:cNvSpPr>
              <p:nvPr/>
            </p:nvSpPr>
            <p:spPr bwMode="auto">
              <a:xfrm>
                <a:off x="2946" y="2274"/>
                <a:ext cx="278" cy="95"/>
              </a:xfrm>
              <a:custGeom>
                <a:avLst/>
                <a:gdLst>
                  <a:gd name="T0" fmla="*/ 2 w 555"/>
                  <a:gd name="T1" fmla="*/ 0 h 191"/>
                  <a:gd name="T2" fmla="*/ 2 w 555"/>
                  <a:gd name="T3" fmla="*/ 0 h 191"/>
                  <a:gd name="T4" fmla="*/ 0 w 555"/>
                  <a:gd name="T5" fmla="*/ 0 h 191"/>
                  <a:gd name="T6" fmla="*/ 1 w 555"/>
                  <a:gd name="T7" fmla="*/ 0 h 191"/>
                  <a:gd name="T8" fmla="*/ 2 w 555"/>
                  <a:gd name="T9" fmla="*/ 0 h 191"/>
                  <a:gd name="T10" fmla="*/ 0 60000 65536"/>
                  <a:gd name="T11" fmla="*/ 0 60000 65536"/>
                  <a:gd name="T12" fmla="*/ 0 60000 65536"/>
                  <a:gd name="T13" fmla="*/ 0 60000 65536"/>
                  <a:gd name="T14" fmla="*/ 0 60000 65536"/>
                  <a:gd name="T15" fmla="*/ 0 w 555"/>
                  <a:gd name="T16" fmla="*/ 0 h 191"/>
                  <a:gd name="T17" fmla="*/ 555 w 555"/>
                  <a:gd name="T18" fmla="*/ 191 h 191"/>
                </a:gdLst>
                <a:ahLst/>
                <a:cxnLst>
                  <a:cxn ang="T10">
                    <a:pos x="T0" y="T1"/>
                  </a:cxn>
                  <a:cxn ang="T11">
                    <a:pos x="T2" y="T3"/>
                  </a:cxn>
                  <a:cxn ang="T12">
                    <a:pos x="T4" y="T5"/>
                  </a:cxn>
                  <a:cxn ang="T13">
                    <a:pos x="T6" y="T7"/>
                  </a:cxn>
                  <a:cxn ang="T14">
                    <a:pos x="T8" y="T9"/>
                  </a:cxn>
                </a:cxnLst>
                <a:rect l="T15" t="T16" r="T17" b="T18"/>
                <a:pathLst>
                  <a:path w="555" h="191">
                    <a:moveTo>
                      <a:pt x="555" y="176"/>
                    </a:moveTo>
                    <a:lnTo>
                      <a:pt x="549" y="191"/>
                    </a:lnTo>
                    <a:lnTo>
                      <a:pt x="0" y="15"/>
                    </a:lnTo>
                    <a:lnTo>
                      <a:pt x="5" y="0"/>
                    </a:lnTo>
                    <a:lnTo>
                      <a:pt x="555" y="176"/>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73" name="Freeform 2948"/>
              <p:cNvSpPr>
                <a:spLocks/>
              </p:cNvSpPr>
              <p:nvPr/>
            </p:nvSpPr>
            <p:spPr bwMode="auto">
              <a:xfrm>
                <a:off x="2949" y="2274"/>
                <a:ext cx="275" cy="89"/>
              </a:xfrm>
              <a:custGeom>
                <a:avLst/>
                <a:gdLst>
                  <a:gd name="T0" fmla="*/ 1 w 550"/>
                  <a:gd name="T1" fmla="*/ 0 h 180"/>
                  <a:gd name="T2" fmla="*/ 1 w 550"/>
                  <a:gd name="T3" fmla="*/ 0 h 180"/>
                  <a:gd name="T4" fmla="*/ 0 w 550"/>
                  <a:gd name="T5" fmla="*/ 0 h 180"/>
                  <a:gd name="T6" fmla="*/ 0 w 550"/>
                  <a:gd name="T7" fmla="*/ 0 h 180"/>
                  <a:gd name="T8" fmla="*/ 1 w 550"/>
                  <a:gd name="T9" fmla="*/ 0 h 180"/>
                  <a:gd name="T10" fmla="*/ 0 60000 65536"/>
                  <a:gd name="T11" fmla="*/ 0 60000 65536"/>
                  <a:gd name="T12" fmla="*/ 0 60000 65536"/>
                  <a:gd name="T13" fmla="*/ 0 60000 65536"/>
                  <a:gd name="T14" fmla="*/ 0 60000 65536"/>
                  <a:gd name="T15" fmla="*/ 0 w 550"/>
                  <a:gd name="T16" fmla="*/ 0 h 180"/>
                  <a:gd name="T17" fmla="*/ 550 w 550"/>
                  <a:gd name="T18" fmla="*/ 180 h 180"/>
                </a:gdLst>
                <a:ahLst/>
                <a:cxnLst>
                  <a:cxn ang="T10">
                    <a:pos x="T0" y="T1"/>
                  </a:cxn>
                  <a:cxn ang="T11">
                    <a:pos x="T2" y="T3"/>
                  </a:cxn>
                  <a:cxn ang="T12">
                    <a:pos x="T4" y="T5"/>
                  </a:cxn>
                  <a:cxn ang="T13">
                    <a:pos x="T6" y="T7"/>
                  </a:cxn>
                  <a:cxn ang="T14">
                    <a:pos x="T8" y="T9"/>
                  </a:cxn>
                </a:cxnLst>
                <a:rect l="T15" t="T16" r="T17" b="T18"/>
                <a:pathLst>
                  <a:path w="550" h="180">
                    <a:moveTo>
                      <a:pt x="550" y="176"/>
                    </a:moveTo>
                    <a:lnTo>
                      <a:pt x="549" y="180"/>
                    </a:lnTo>
                    <a:lnTo>
                      <a:pt x="0" y="4"/>
                    </a:lnTo>
                    <a:lnTo>
                      <a:pt x="0" y="0"/>
                    </a:lnTo>
                    <a:lnTo>
                      <a:pt x="550" y="176"/>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74" name="Freeform 2949"/>
              <p:cNvSpPr>
                <a:spLocks/>
              </p:cNvSpPr>
              <p:nvPr/>
            </p:nvSpPr>
            <p:spPr bwMode="auto">
              <a:xfrm>
                <a:off x="2948" y="2275"/>
                <a:ext cx="275" cy="89"/>
              </a:xfrm>
              <a:custGeom>
                <a:avLst/>
                <a:gdLst>
                  <a:gd name="T0" fmla="*/ 1 w 550"/>
                  <a:gd name="T1" fmla="*/ 1 h 177"/>
                  <a:gd name="T2" fmla="*/ 1 w 550"/>
                  <a:gd name="T3" fmla="*/ 1 h 177"/>
                  <a:gd name="T4" fmla="*/ 0 w 550"/>
                  <a:gd name="T5" fmla="*/ 1 h 177"/>
                  <a:gd name="T6" fmla="*/ 1 w 550"/>
                  <a:gd name="T7" fmla="*/ 0 h 177"/>
                  <a:gd name="T8" fmla="*/ 1 w 550"/>
                  <a:gd name="T9" fmla="*/ 1 h 177"/>
                  <a:gd name="T10" fmla="*/ 0 60000 65536"/>
                  <a:gd name="T11" fmla="*/ 0 60000 65536"/>
                  <a:gd name="T12" fmla="*/ 0 60000 65536"/>
                  <a:gd name="T13" fmla="*/ 0 60000 65536"/>
                  <a:gd name="T14" fmla="*/ 0 60000 65536"/>
                  <a:gd name="T15" fmla="*/ 0 w 550"/>
                  <a:gd name="T16" fmla="*/ 0 h 177"/>
                  <a:gd name="T17" fmla="*/ 550 w 550"/>
                  <a:gd name="T18" fmla="*/ 177 h 177"/>
                </a:gdLst>
                <a:ahLst/>
                <a:cxnLst>
                  <a:cxn ang="T10">
                    <a:pos x="T0" y="T1"/>
                  </a:cxn>
                  <a:cxn ang="T11">
                    <a:pos x="T2" y="T3"/>
                  </a:cxn>
                  <a:cxn ang="T12">
                    <a:pos x="T4" y="T5"/>
                  </a:cxn>
                  <a:cxn ang="T13">
                    <a:pos x="T6" y="T7"/>
                  </a:cxn>
                  <a:cxn ang="T14">
                    <a:pos x="T8" y="T9"/>
                  </a:cxn>
                </a:cxnLst>
                <a:rect l="T15" t="T16" r="T17" b="T18"/>
                <a:pathLst>
                  <a:path w="550" h="177">
                    <a:moveTo>
                      <a:pt x="550" y="176"/>
                    </a:moveTo>
                    <a:lnTo>
                      <a:pt x="550" y="177"/>
                    </a:lnTo>
                    <a:lnTo>
                      <a:pt x="0" y="1"/>
                    </a:lnTo>
                    <a:lnTo>
                      <a:pt x="1" y="0"/>
                    </a:lnTo>
                    <a:lnTo>
                      <a:pt x="550" y="176"/>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75" name="Freeform 2950"/>
              <p:cNvSpPr>
                <a:spLocks/>
              </p:cNvSpPr>
              <p:nvPr/>
            </p:nvSpPr>
            <p:spPr bwMode="auto">
              <a:xfrm>
                <a:off x="2947" y="2276"/>
                <a:ext cx="276" cy="90"/>
              </a:xfrm>
              <a:custGeom>
                <a:avLst/>
                <a:gdLst>
                  <a:gd name="T0" fmla="*/ 1 w 552"/>
                  <a:gd name="T1" fmla="*/ 1 h 180"/>
                  <a:gd name="T2" fmla="*/ 1 w 552"/>
                  <a:gd name="T3" fmla="*/ 1 h 180"/>
                  <a:gd name="T4" fmla="*/ 0 w 552"/>
                  <a:gd name="T5" fmla="*/ 1 h 180"/>
                  <a:gd name="T6" fmla="*/ 1 w 552"/>
                  <a:gd name="T7" fmla="*/ 0 h 180"/>
                  <a:gd name="T8" fmla="*/ 1 w 552"/>
                  <a:gd name="T9" fmla="*/ 1 h 180"/>
                  <a:gd name="T10" fmla="*/ 0 60000 65536"/>
                  <a:gd name="T11" fmla="*/ 0 60000 65536"/>
                  <a:gd name="T12" fmla="*/ 0 60000 65536"/>
                  <a:gd name="T13" fmla="*/ 0 60000 65536"/>
                  <a:gd name="T14" fmla="*/ 0 60000 65536"/>
                  <a:gd name="T15" fmla="*/ 0 w 552"/>
                  <a:gd name="T16" fmla="*/ 0 h 180"/>
                  <a:gd name="T17" fmla="*/ 552 w 552"/>
                  <a:gd name="T18" fmla="*/ 180 h 180"/>
                </a:gdLst>
                <a:ahLst/>
                <a:cxnLst>
                  <a:cxn ang="T10">
                    <a:pos x="T0" y="T1"/>
                  </a:cxn>
                  <a:cxn ang="T11">
                    <a:pos x="T2" y="T3"/>
                  </a:cxn>
                  <a:cxn ang="T12">
                    <a:pos x="T4" y="T5"/>
                  </a:cxn>
                  <a:cxn ang="T13">
                    <a:pos x="T6" y="T7"/>
                  </a:cxn>
                  <a:cxn ang="T14">
                    <a:pos x="T8" y="T9"/>
                  </a:cxn>
                </a:cxnLst>
                <a:rect l="T15" t="T16" r="T17" b="T18"/>
                <a:pathLst>
                  <a:path w="552" h="180">
                    <a:moveTo>
                      <a:pt x="552" y="176"/>
                    </a:moveTo>
                    <a:lnTo>
                      <a:pt x="550" y="180"/>
                    </a:lnTo>
                    <a:lnTo>
                      <a:pt x="0" y="2"/>
                    </a:lnTo>
                    <a:lnTo>
                      <a:pt x="2" y="0"/>
                    </a:lnTo>
                    <a:lnTo>
                      <a:pt x="552" y="176"/>
                    </a:lnTo>
                    <a:close/>
                  </a:path>
                </a:pathLst>
              </a:custGeom>
              <a:solidFill>
                <a:srgbClr val="CC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76" name="Freeform 2951"/>
              <p:cNvSpPr>
                <a:spLocks/>
              </p:cNvSpPr>
              <p:nvPr/>
            </p:nvSpPr>
            <p:spPr bwMode="auto">
              <a:xfrm>
                <a:off x="2947" y="2277"/>
                <a:ext cx="275" cy="90"/>
              </a:xfrm>
              <a:custGeom>
                <a:avLst/>
                <a:gdLst>
                  <a:gd name="T0" fmla="*/ 1 w 550"/>
                  <a:gd name="T1" fmla="*/ 1 h 179"/>
                  <a:gd name="T2" fmla="*/ 1 w 550"/>
                  <a:gd name="T3" fmla="*/ 1 h 179"/>
                  <a:gd name="T4" fmla="*/ 0 w 550"/>
                  <a:gd name="T5" fmla="*/ 1 h 179"/>
                  <a:gd name="T6" fmla="*/ 0 w 550"/>
                  <a:gd name="T7" fmla="*/ 0 h 179"/>
                  <a:gd name="T8" fmla="*/ 1 w 550"/>
                  <a:gd name="T9" fmla="*/ 1 h 179"/>
                  <a:gd name="T10" fmla="*/ 0 60000 65536"/>
                  <a:gd name="T11" fmla="*/ 0 60000 65536"/>
                  <a:gd name="T12" fmla="*/ 0 60000 65536"/>
                  <a:gd name="T13" fmla="*/ 0 60000 65536"/>
                  <a:gd name="T14" fmla="*/ 0 60000 65536"/>
                  <a:gd name="T15" fmla="*/ 0 w 550"/>
                  <a:gd name="T16" fmla="*/ 0 h 179"/>
                  <a:gd name="T17" fmla="*/ 550 w 550"/>
                  <a:gd name="T18" fmla="*/ 179 h 179"/>
                </a:gdLst>
                <a:ahLst/>
                <a:cxnLst>
                  <a:cxn ang="T10">
                    <a:pos x="T0" y="T1"/>
                  </a:cxn>
                  <a:cxn ang="T11">
                    <a:pos x="T2" y="T3"/>
                  </a:cxn>
                  <a:cxn ang="T12">
                    <a:pos x="T4" y="T5"/>
                  </a:cxn>
                  <a:cxn ang="T13">
                    <a:pos x="T6" y="T7"/>
                  </a:cxn>
                  <a:cxn ang="T14">
                    <a:pos x="T8" y="T9"/>
                  </a:cxn>
                </a:cxnLst>
                <a:rect l="T15" t="T16" r="T17" b="T18"/>
                <a:pathLst>
                  <a:path w="550" h="179">
                    <a:moveTo>
                      <a:pt x="550" y="178"/>
                    </a:moveTo>
                    <a:lnTo>
                      <a:pt x="550" y="179"/>
                    </a:lnTo>
                    <a:lnTo>
                      <a:pt x="0" y="3"/>
                    </a:lnTo>
                    <a:lnTo>
                      <a:pt x="0" y="0"/>
                    </a:lnTo>
                    <a:lnTo>
                      <a:pt x="550" y="178"/>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77" name="Freeform 2952"/>
              <p:cNvSpPr>
                <a:spLocks/>
              </p:cNvSpPr>
              <p:nvPr/>
            </p:nvSpPr>
            <p:spPr bwMode="auto">
              <a:xfrm>
                <a:off x="2946" y="2279"/>
                <a:ext cx="276" cy="89"/>
              </a:xfrm>
              <a:custGeom>
                <a:avLst/>
                <a:gdLst>
                  <a:gd name="T0" fmla="*/ 1 w 552"/>
                  <a:gd name="T1" fmla="*/ 0 h 180"/>
                  <a:gd name="T2" fmla="*/ 1 w 552"/>
                  <a:gd name="T3" fmla="*/ 0 h 180"/>
                  <a:gd name="T4" fmla="*/ 0 w 552"/>
                  <a:gd name="T5" fmla="*/ 0 h 180"/>
                  <a:gd name="T6" fmla="*/ 1 w 552"/>
                  <a:gd name="T7" fmla="*/ 0 h 180"/>
                  <a:gd name="T8" fmla="*/ 1 w 552"/>
                  <a:gd name="T9" fmla="*/ 0 h 180"/>
                  <a:gd name="T10" fmla="*/ 0 60000 65536"/>
                  <a:gd name="T11" fmla="*/ 0 60000 65536"/>
                  <a:gd name="T12" fmla="*/ 0 60000 65536"/>
                  <a:gd name="T13" fmla="*/ 0 60000 65536"/>
                  <a:gd name="T14" fmla="*/ 0 60000 65536"/>
                  <a:gd name="T15" fmla="*/ 0 w 552"/>
                  <a:gd name="T16" fmla="*/ 0 h 180"/>
                  <a:gd name="T17" fmla="*/ 552 w 552"/>
                  <a:gd name="T18" fmla="*/ 180 h 180"/>
                </a:gdLst>
                <a:ahLst/>
                <a:cxnLst>
                  <a:cxn ang="T10">
                    <a:pos x="T0" y="T1"/>
                  </a:cxn>
                  <a:cxn ang="T11">
                    <a:pos x="T2" y="T3"/>
                  </a:cxn>
                  <a:cxn ang="T12">
                    <a:pos x="T4" y="T5"/>
                  </a:cxn>
                  <a:cxn ang="T13">
                    <a:pos x="T6" y="T7"/>
                  </a:cxn>
                  <a:cxn ang="T14">
                    <a:pos x="T8" y="T9"/>
                  </a:cxn>
                </a:cxnLst>
                <a:rect l="T15" t="T16" r="T17" b="T18"/>
                <a:pathLst>
                  <a:path w="552" h="180">
                    <a:moveTo>
                      <a:pt x="552" y="176"/>
                    </a:moveTo>
                    <a:lnTo>
                      <a:pt x="550" y="180"/>
                    </a:lnTo>
                    <a:lnTo>
                      <a:pt x="0" y="2"/>
                    </a:lnTo>
                    <a:lnTo>
                      <a:pt x="2" y="0"/>
                    </a:lnTo>
                    <a:lnTo>
                      <a:pt x="552" y="176"/>
                    </a:lnTo>
                    <a:close/>
                  </a:path>
                </a:pathLst>
              </a:custGeom>
              <a:solidFill>
                <a:srgbClr val="CE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78" name="Freeform 2953"/>
              <p:cNvSpPr>
                <a:spLocks/>
              </p:cNvSpPr>
              <p:nvPr/>
            </p:nvSpPr>
            <p:spPr bwMode="auto">
              <a:xfrm>
                <a:off x="2946" y="2279"/>
                <a:ext cx="275" cy="90"/>
              </a:xfrm>
              <a:custGeom>
                <a:avLst/>
                <a:gdLst>
                  <a:gd name="T0" fmla="*/ 1 w 550"/>
                  <a:gd name="T1" fmla="*/ 1 h 179"/>
                  <a:gd name="T2" fmla="*/ 1 w 550"/>
                  <a:gd name="T3" fmla="*/ 1 h 179"/>
                  <a:gd name="T4" fmla="*/ 0 w 550"/>
                  <a:gd name="T5" fmla="*/ 1 h 179"/>
                  <a:gd name="T6" fmla="*/ 0 w 550"/>
                  <a:gd name="T7" fmla="*/ 0 h 179"/>
                  <a:gd name="T8" fmla="*/ 1 w 550"/>
                  <a:gd name="T9" fmla="*/ 1 h 179"/>
                  <a:gd name="T10" fmla="*/ 0 60000 65536"/>
                  <a:gd name="T11" fmla="*/ 0 60000 65536"/>
                  <a:gd name="T12" fmla="*/ 0 60000 65536"/>
                  <a:gd name="T13" fmla="*/ 0 60000 65536"/>
                  <a:gd name="T14" fmla="*/ 0 60000 65536"/>
                  <a:gd name="T15" fmla="*/ 0 w 550"/>
                  <a:gd name="T16" fmla="*/ 0 h 179"/>
                  <a:gd name="T17" fmla="*/ 550 w 550"/>
                  <a:gd name="T18" fmla="*/ 179 h 179"/>
                </a:gdLst>
                <a:ahLst/>
                <a:cxnLst>
                  <a:cxn ang="T10">
                    <a:pos x="T0" y="T1"/>
                  </a:cxn>
                  <a:cxn ang="T11">
                    <a:pos x="T2" y="T3"/>
                  </a:cxn>
                  <a:cxn ang="T12">
                    <a:pos x="T4" y="T5"/>
                  </a:cxn>
                  <a:cxn ang="T13">
                    <a:pos x="T6" y="T7"/>
                  </a:cxn>
                  <a:cxn ang="T14">
                    <a:pos x="T8" y="T9"/>
                  </a:cxn>
                </a:cxnLst>
                <a:rect l="T15" t="T16" r="T17" b="T18"/>
                <a:pathLst>
                  <a:path w="550" h="179">
                    <a:moveTo>
                      <a:pt x="550" y="178"/>
                    </a:moveTo>
                    <a:lnTo>
                      <a:pt x="549" y="179"/>
                    </a:lnTo>
                    <a:lnTo>
                      <a:pt x="0" y="3"/>
                    </a:lnTo>
                    <a:lnTo>
                      <a:pt x="0" y="0"/>
                    </a:lnTo>
                    <a:lnTo>
                      <a:pt x="550" y="178"/>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79" name="Freeform 2954"/>
              <p:cNvSpPr>
                <a:spLocks/>
              </p:cNvSpPr>
              <p:nvPr/>
            </p:nvSpPr>
            <p:spPr bwMode="auto">
              <a:xfrm>
                <a:off x="2944" y="2281"/>
                <a:ext cx="276" cy="97"/>
              </a:xfrm>
              <a:custGeom>
                <a:avLst/>
                <a:gdLst>
                  <a:gd name="T0" fmla="*/ 1 w 553"/>
                  <a:gd name="T1" fmla="*/ 1 h 193"/>
                  <a:gd name="T2" fmla="*/ 1 w 553"/>
                  <a:gd name="T3" fmla="*/ 1 h 193"/>
                  <a:gd name="T4" fmla="*/ 0 w 553"/>
                  <a:gd name="T5" fmla="*/ 1 h 193"/>
                  <a:gd name="T6" fmla="*/ 0 w 553"/>
                  <a:gd name="T7" fmla="*/ 0 h 193"/>
                  <a:gd name="T8" fmla="*/ 1 w 553"/>
                  <a:gd name="T9" fmla="*/ 1 h 193"/>
                  <a:gd name="T10" fmla="*/ 0 60000 65536"/>
                  <a:gd name="T11" fmla="*/ 0 60000 65536"/>
                  <a:gd name="T12" fmla="*/ 0 60000 65536"/>
                  <a:gd name="T13" fmla="*/ 0 60000 65536"/>
                  <a:gd name="T14" fmla="*/ 0 60000 65536"/>
                  <a:gd name="T15" fmla="*/ 0 w 553"/>
                  <a:gd name="T16" fmla="*/ 0 h 193"/>
                  <a:gd name="T17" fmla="*/ 553 w 553"/>
                  <a:gd name="T18" fmla="*/ 193 h 193"/>
                </a:gdLst>
                <a:ahLst/>
                <a:cxnLst>
                  <a:cxn ang="T10">
                    <a:pos x="T0" y="T1"/>
                  </a:cxn>
                  <a:cxn ang="T11">
                    <a:pos x="T2" y="T3"/>
                  </a:cxn>
                  <a:cxn ang="T12">
                    <a:pos x="T4" y="T5"/>
                  </a:cxn>
                  <a:cxn ang="T13">
                    <a:pos x="T6" y="T7"/>
                  </a:cxn>
                  <a:cxn ang="T14">
                    <a:pos x="T8" y="T9"/>
                  </a:cxn>
                </a:cxnLst>
                <a:rect l="T15" t="T16" r="T17" b="T18"/>
                <a:pathLst>
                  <a:path w="553" h="193">
                    <a:moveTo>
                      <a:pt x="553" y="176"/>
                    </a:moveTo>
                    <a:lnTo>
                      <a:pt x="550" y="193"/>
                    </a:lnTo>
                    <a:lnTo>
                      <a:pt x="0" y="14"/>
                    </a:lnTo>
                    <a:lnTo>
                      <a:pt x="4" y="0"/>
                    </a:lnTo>
                    <a:lnTo>
                      <a:pt x="553" y="176"/>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80" name="Freeform 2955"/>
              <p:cNvSpPr>
                <a:spLocks/>
              </p:cNvSpPr>
              <p:nvPr/>
            </p:nvSpPr>
            <p:spPr bwMode="auto">
              <a:xfrm>
                <a:off x="2945" y="2281"/>
                <a:ext cx="275" cy="92"/>
              </a:xfrm>
              <a:custGeom>
                <a:avLst/>
                <a:gdLst>
                  <a:gd name="T0" fmla="*/ 1 w 550"/>
                  <a:gd name="T1" fmla="*/ 0 h 185"/>
                  <a:gd name="T2" fmla="*/ 1 w 550"/>
                  <a:gd name="T3" fmla="*/ 0 h 185"/>
                  <a:gd name="T4" fmla="*/ 0 w 550"/>
                  <a:gd name="T5" fmla="*/ 0 h 185"/>
                  <a:gd name="T6" fmla="*/ 1 w 550"/>
                  <a:gd name="T7" fmla="*/ 0 h 185"/>
                  <a:gd name="T8" fmla="*/ 1 w 550"/>
                  <a:gd name="T9" fmla="*/ 0 h 185"/>
                  <a:gd name="T10" fmla="*/ 0 60000 65536"/>
                  <a:gd name="T11" fmla="*/ 0 60000 65536"/>
                  <a:gd name="T12" fmla="*/ 0 60000 65536"/>
                  <a:gd name="T13" fmla="*/ 0 60000 65536"/>
                  <a:gd name="T14" fmla="*/ 0 60000 65536"/>
                  <a:gd name="T15" fmla="*/ 0 w 550"/>
                  <a:gd name="T16" fmla="*/ 0 h 185"/>
                  <a:gd name="T17" fmla="*/ 550 w 550"/>
                  <a:gd name="T18" fmla="*/ 185 h 185"/>
                </a:gdLst>
                <a:ahLst/>
                <a:cxnLst>
                  <a:cxn ang="T10">
                    <a:pos x="T0" y="T1"/>
                  </a:cxn>
                  <a:cxn ang="T11">
                    <a:pos x="T2" y="T3"/>
                  </a:cxn>
                  <a:cxn ang="T12">
                    <a:pos x="T4" y="T5"/>
                  </a:cxn>
                  <a:cxn ang="T13">
                    <a:pos x="T6" y="T7"/>
                  </a:cxn>
                  <a:cxn ang="T14">
                    <a:pos x="T8" y="T9"/>
                  </a:cxn>
                </a:cxnLst>
                <a:rect l="T15" t="T16" r="T17" b="T18"/>
                <a:pathLst>
                  <a:path w="550" h="185">
                    <a:moveTo>
                      <a:pt x="550" y="176"/>
                    </a:moveTo>
                    <a:lnTo>
                      <a:pt x="548" y="185"/>
                    </a:lnTo>
                    <a:lnTo>
                      <a:pt x="0" y="7"/>
                    </a:lnTo>
                    <a:lnTo>
                      <a:pt x="1" y="0"/>
                    </a:lnTo>
                    <a:lnTo>
                      <a:pt x="550" y="176"/>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81" name="Freeform 2956"/>
              <p:cNvSpPr>
                <a:spLocks/>
              </p:cNvSpPr>
              <p:nvPr/>
            </p:nvSpPr>
            <p:spPr bwMode="auto">
              <a:xfrm>
                <a:off x="2944" y="2284"/>
                <a:ext cx="276" cy="94"/>
              </a:xfrm>
              <a:custGeom>
                <a:avLst/>
                <a:gdLst>
                  <a:gd name="T0" fmla="*/ 2 w 551"/>
                  <a:gd name="T1" fmla="*/ 1 h 186"/>
                  <a:gd name="T2" fmla="*/ 2 w 551"/>
                  <a:gd name="T3" fmla="*/ 1 h 186"/>
                  <a:gd name="T4" fmla="*/ 0 w 551"/>
                  <a:gd name="T5" fmla="*/ 1 h 186"/>
                  <a:gd name="T6" fmla="*/ 1 w 551"/>
                  <a:gd name="T7" fmla="*/ 0 h 186"/>
                  <a:gd name="T8" fmla="*/ 2 w 551"/>
                  <a:gd name="T9" fmla="*/ 1 h 186"/>
                  <a:gd name="T10" fmla="*/ 0 60000 65536"/>
                  <a:gd name="T11" fmla="*/ 0 60000 65536"/>
                  <a:gd name="T12" fmla="*/ 0 60000 65536"/>
                  <a:gd name="T13" fmla="*/ 0 60000 65536"/>
                  <a:gd name="T14" fmla="*/ 0 60000 65536"/>
                  <a:gd name="T15" fmla="*/ 0 w 551"/>
                  <a:gd name="T16" fmla="*/ 0 h 186"/>
                  <a:gd name="T17" fmla="*/ 551 w 551"/>
                  <a:gd name="T18" fmla="*/ 186 h 186"/>
                </a:gdLst>
                <a:ahLst/>
                <a:cxnLst>
                  <a:cxn ang="T10">
                    <a:pos x="T0" y="T1"/>
                  </a:cxn>
                  <a:cxn ang="T11">
                    <a:pos x="T2" y="T3"/>
                  </a:cxn>
                  <a:cxn ang="T12">
                    <a:pos x="T4" y="T5"/>
                  </a:cxn>
                  <a:cxn ang="T13">
                    <a:pos x="T6" y="T7"/>
                  </a:cxn>
                  <a:cxn ang="T14">
                    <a:pos x="T8" y="T9"/>
                  </a:cxn>
                </a:cxnLst>
                <a:rect l="T15" t="T16" r="T17" b="T18"/>
                <a:pathLst>
                  <a:path w="551" h="186">
                    <a:moveTo>
                      <a:pt x="551" y="178"/>
                    </a:moveTo>
                    <a:lnTo>
                      <a:pt x="550" y="186"/>
                    </a:lnTo>
                    <a:lnTo>
                      <a:pt x="0" y="7"/>
                    </a:lnTo>
                    <a:lnTo>
                      <a:pt x="3" y="0"/>
                    </a:lnTo>
                    <a:lnTo>
                      <a:pt x="551" y="178"/>
                    </a:lnTo>
                    <a:close/>
                  </a:path>
                </a:pathLst>
              </a:custGeom>
              <a:solidFill>
                <a:srgbClr val="D2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82" name="Freeform 2957"/>
              <p:cNvSpPr>
                <a:spLocks/>
              </p:cNvSpPr>
              <p:nvPr/>
            </p:nvSpPr>
            <p:spPr bwMode="auto">
              <a:xfrm>
                <a:off x="2944" y="2288"/>
                <a:ext cx="275" cy="98"/>
              </a:xfrm>
              <a:custGeom>
                <a:avLst/>
                <a:gdLst>
                  <a:gd name="T0" fmla="*/ 1 w 550"/>
                  <a:gd name="T1" fmla="*/ 1 h 196"/>
                  <a:gd name="T2" fmla="*/ 1 w 550"/>
                  <a:gd name="T3" fmla="*/ 1 h 196"/>
                  <a:gd name="T4" fmla="*/ 0 w 550"/>
                  <a:gd name="T5" fmla="*/ 1 h 196"/>
                  <a:gd name="T6" fmla="*/ 0 w 550"/>
                  <a:gd name="T7" fmla="*/ 0 h 196"/>
                  <a:gd name="T8" fmla="*/ 1 w 550"/>
                  <a:gd name="T9" fmla="*/ 1 h 196"/>
                  <a:gd name="T10" fmla="*/ 0 60000 65536"/>
                  <a:gd name="T11" fmla="*/ 0 60000 65536"/>
                  <a:gd name="T12" fmla="*/ 0 60000 65536"/>
                  <a:gd name="T13" fmla="*/ 0 60000 65536"/>
                  <a:gd name="T14" fmla="*/ 0 60000 65536"/>
                  <a:gd name="T15" fmla="*/ 0 w 550"/>
                  <a:gd name="T16" fmla="*/ 0 h 196"/>
                  <a:gd name="T17" fmla="*/ 550 w 550"/>
                  <a:gd name="T18" fmla="*/ 196 h 196"/>
                </a:gdLst>
                <a:ahLst/>
                <a:cxnLst>
                  <a:cxn ang="T10">
                    <a:pos x="T0" y="T1"/>
                  </a:cxn>
                  <a:cxn ang="T11">
                    <a:pos x="T2" y="T3"/>
                  </a:cxn>
                  <a:cxn ang="T12">
                    <a:pos x="T4" y="T5"/>
                  </a:cxn>
                  <a:cxn ang="T13">
                    <a:pos x="T6" y="T7"/>
                  </a:cxn>
                  <a:cxn ang="T14">
                    <a:pos x="T8" y="T9"/>
                  </a:cxn>
                </a:cxnLst>
                <a:rect l="T15" t="T16" r="T17" b="T18"/>
                <a:pathLst>
                  <a:path w="550" h="196">
                    <a:moveTo>
                      <a:pt x="550" y="179"/>
                    </a:moveTo>
                    <a:lnTo>
                      <a:pt x="548" y="196"/>
                    </a:lnTo>
                    <a:lnTo>
                      <a:pt x="0" y="16"/>
                    </a:lnTo>
                    <a:lnTo>
                      <a:pt x="0" y="0"/>
                    </a:lnTo>
                    <a:lnTo>
                      <a:pt x="550" y="179"/>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83" name="Freeform 2958"/>
              <p:cNvSpPr>
                <a:spLocks/>
              </p:cNvSpPr>
              <p:nvPr/>
            </p:nvSpPr>
            <p:spPr bwMode="auto">
              <a:xfrm>
                <a:off x="2944" y="2288"/>
                <a:ext cx="275" cy="94"/>
              </a:xfrm>
              <a:custGeom>
                <a:avLst/>
                <a:gdLst>
                  <a:gd name="T0" fmla="*/ 1 w 550"/>
                  <a:gd name="T1" fmla="*/ 1 h 187"/>
                  <a:gd name="T2" fmla="*/ 1 w 550"/>
                  <a:gd name="T3" fmla="*/ 1 h 187"/>
                  <a:gd name="T4" fmla="*/ 0 w 550"/>
                  <a:gd name="T5" fmla="*/ 1 h 187"/>
                  <a:gd name="T6" fmla="*/ 0 w 550"/>
                  <a:gd name="T7" fmla="*/ 0 h 187"/>
                  <a:gd name="T8" fmla="*/ 1 w 550"/>
                  <a:gd name="T9" fmla="*/ 1 h 187"/>
                  <a:gd name="T10" fmla="*/ 0 60000 65536"/>
                  <a:gd name="T11" fmla="*/ 0 60000 65536"/>
                  <a:gd name="T12" fmla="*/ 0 60000 65536"/>
                  <a:gd name="T13" fmla="*/ 0 60000 65536"/>
                  <a:gd name="T14" fmla="*/ 0 60000 65536"/>
                  <a:gd name="T15" fmla="*/ 0 w 550"/>
                  <a:gd name="T16" fmla="*/ 0 h 187"/>
                  <a:gd name="T17" fmla="*/ 550 w 550"/>
                  <a:gd name="T18" fmla="*/ 187 h 187"/>
                </a:gdLst>
                <a:ahLst/>
                <a:cxnLst>
                  <a:cxn ang="T10">
                    <a:pos x="T0" y="T1"/>
                  </a:cxn>
                  <a:cxn ang="T11">
                    <a:pos x="T2" y="T3"/>
                  </a:cxn>
                  <a:cxn ang="T12">
                    <a:pos x="T4" y="T5"/>
                  </a:cxn>
                  <a:cxn ang="T13">
                    <a:pos x="T6" y="T7"/>
                  </a:cxn>
                  <a:cxn ang="T14">
                    <a:pos x="T8" y="T9"/>
                  </a:cxn>
                </a:cxnLst>
                <a:rect l="T15" t="T16" r="T17" b="T18"/>
                <a:pathLst>
                  <a:path w="550" h="187">
                    <a:moveTo>
                      <a:pt x="550" y="179"/>
                    </a:moveTo>
                    <a:lnTo>
                      <a:pt x="548" y="187"/>
                    </a:lnTo>
                    <a:lnTo>
                      <a:pt x="0" y="8"/>
                    </a:lnTo>
                    <a:lnTo>
                      <a:pt x="0" y="0"/>
                    </a:lnTo>
                    <a:lnTo>
                      <a:pt x="550" y="179"/>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84" name="Freeform 2959"/>
              <p:cNvSpPr>
                <a:spLocks/>
              </p:cNvSpPr>
              <p:nvPr/>
            </p:nvSpPr>
            <p:spPr bwMode="auto">
              <a:xfrm>
                <a:off x="2944" y="2292"/>
                <a:ext cx="274" cy="94"/>
              </a:xfrm>
              <a:custGeom>
                <a:avLst/>
                <a:gdLst>
                  <a:gd name="T0" fmla="*/ 1 w 548"/>
                  <a:gd name="T1" fmla="*/ 1 h 188"/>
                  <a:gd name="T2" fmla="*/ 1 w 548"/>
                  <a:gd name="T3" fmla="*/ 1 h 188"/>
                  <a:gd name="T4" fmla="*/ 0 w 548"/>
                  <a:gd name="T5" fmla="*/ 1 h 188"/>
                  <a:gd name="T6" fmla="*/ 0 w 548"/>
                  <a:gd name="T7" fmla="*/ 0 h 188"/>
                  <a:gd name="T8" fmla="*/ 1 w 548"/>
                  <a:gd name="T9" fmla="*/ 1 h 188"/>
                  <a:gd name="T10" fmla="*/ 0 60000 65536"/>
                  <a:gd name="T11" fmla="*/ 0 60000 65536"/>
                  <a:gd name="T12" fmla="*/ 0 60000 65536"/>
                  <a:gd name="T13" fmla="*/ 0 60000 65536"/>
                  <a:gd name="T14" fmla="*/ 0 60000 65536"/>
                  <a:gd name="T15" fmla="*/ 0 w 548"/>
                  <a:gd name="T16" fmla="*/ 0 h 188"/>
                  <a:gd name="T17" fmla="*/ 548 w 548"/>
                  <a:gd name="T18" fmla="*/ 188 h 188"/>
                </a:gdLst>
                <a:ahLst/>
                <a:cxnLst>
                  <a:cxn ang="T10">
                    <a:pos x="T0" y="T1"/>
                  </a:cxn>
                  <a:cxn ang="T11">
                    <a:pos x="T2" y="T3"/>
                  </a:cxn>
                  <a:cxn ang="T12">
                    <a:pos x="T4" y="T5"/>
                  </a:cxn>
                  <a:cxn ang="T13">
                    <a:pos x="T6" y="T7"/>
                  </a:cxn>
                  <a:cxn ang="T14">
                    <a:pos x="T8" y="T9"/>
                  </a:cxn>
                </a:cxnLst>
                <a:rect l="T15" t="T16" r="T17" b="T18"/>
                <a:pathLst>
                  <a:path w="548" h="188">
                    <a:moveTo>
                      <a:pt x="548" y="179"/>
                    </a:moveTo>
                    <a:lnTo>
                      <a:pt x="548" y="188"/>
                    </a:lnTo>
                    <a:lnTo>
                      <a:pt x="0" y="8"/>
                    </a:lnTo>
                    <a:lnTo>
                      <a:pt x="0" y="0"/>
                    </a:lnTo>
                    <a:lnTo>
                      <a:pt x="548" y="179"/>
                    </a:lnTo>
                    <a:close/>
                  </a:path>
                </a:pathLst>
              </a:custGeom>
              <a:solidFill>
                <a:srgbClr val="D2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85" name="Freeform 2960"/>
              <p:cNvSpPr>
                <a:spLocks/>
              </p:cNvSpPr>
              <p:nvPr/>
            </p:nvSpPr>
            <p:spPr bwMode="auto">
              <a:xfrm>
                <a:off x="2944" y="2296"/>
                <a:ext cx="275" cy="98"/>
              </a:xfrm>
              <a:custGeom>
                <a:avLst/>
                <a:gdLst>
                  <a:gd name="T0" fmla="*/ 1 w 550"/>
                  <a:gd name="T1" fmla="*/ 1 h 196"/>
                  <a:gd name="T2" fmla="*/ 1 w 550"/>
                  <a:gd name="T3" fmla="*/ 1 h 196"/>
                  <a:gd name="T4" fmla="*/ 0 w 550"/>
                  <a:gd name="T5" fmla="*/ 1 h 196"/>
                  <a:gd name="T6" fmla="*/ 0 w 550"/>
                  <a:gd name="T7" fmla="*/ 0 h 196"/>
                  <a:gd name="T8" fmla="*/ 1 w 550"/>
                  <a:gd name="T9" fmla="*/ 1 h 196"/>
                  <a:gd name="T10" fmla="*/ 0 60000 65536"/>
                  <a:gd name="T11" fmla="*/ 0 60000 65536"/>
                  <a:gd name="T12" fmla="*/ 0 60000 65536"/>
                  <a:gd name="T13" fmla="*/ 0 60000 65536"/>
                  <a:gd name="T14" fmla="*/ 0 60000 65536"/>
                  <a:gd name="T15" fmla="*/ 0 w 550"/>
                  <a:gd name="T16" fmla="*/ 0 h 196"/>
                  <a:gd name="T17" fmla="*/ 550 w 550"/>
                  <a:gd name="T18" fmla="*/ 196 h 196"/>
                </a:gdLst>
                <a:ahLst/>
                <a:cxnLst>
                  <a:cxn ang="T10">
                    <a:pos x="T0" y="T1"/>
                  </a:cxn>
                  <a:cxn ang="T11">
                    <a:pos x="T2" y="T3"/>
                  </a:cxn>
                  <a:cxn ang="T12">
                    <a:pos x="T4" y="T5"/>
                  </a:cxn>
                  <a:cxn ang="T13">
                    <a:pos x="T6" y="T7"/>
                  </a:cxn>
                  <a:cxn ang="T14">
                    <a:pos x="T8" y="T9"/>
                  </a:cxn>
                </a:cxnLst>
                <a:rect l="T15" t="T16" r="T17" b="T18"/>
                <a:pathLst>
                  <a:path w="550" h="196">
                    <a:moveTo>
                      <a:pt x="548" y="180"/>
                    </a:moveTo>
                    <a:lnTo>
                      <a:pt x="550" y="196"/>
                    </a:lnTo>
                    <a:lnTo>
                      <a:pt x="0" y="15"/>
                    </a:lnTo>
                    <a:lnTo>
                      <a:pt x="0" y="0"/>
                    </a:lnTo>
                    <a:lnTo>
                      <a:pt x="548" y="180"/>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86" name="Freeform 2961"/>
              <p:cNvSpPr>
                <a:spLocks/>
              </p:cNvSpPr>
              <p:nvPr/>
            </p:nvSpPr>
            <p:spPr bwMode="auto">
              <a:xfrm>
                <a:off x="2944" y="2296"/>
                <a:ext cx="274" cy="92"/>
              </a:xfrm>
              <a:custGeom>
                <a:avLst/>
                <a:gdLst>
                  <a:gd name="T0" fmla="*/ 1 w 548"/>
                  <a:gd name="T1" fmla="*/ 0 h 185"/>
                  <a:gd name="T2" fmla="*/ 1 w 548"/>
                  <a:gd name="T3" fmla="*/ 0 h 185"/>
                  <a:gd name="T4" fmla="*/ 0 w 548"/>
                  <a:gd name="T5" fmla="*/ 0 h 185"/>
                  <a:gd name="T6" fmla="*/ 0 w 548"/>
                  <a:gd name="T7" fmla="*/ 0 h 185"/>
                  <a:gd name="T8" fmla="*/ 1 w 548"/>
                  <a:gd name="T9" fmla="*/ 0 h 185"/>
                  <a:gd name="T10" fmla="*/ 0 60000 65536"/>
                  <a:gd name="T11" fmla="*/ 0 60000 65536"/>
                  <a:gd name="T12" fmla="*/ 0 60000 65536"/>
                  <a:gd name="T13" fmla="*/ 0 60000 65536"/>
                  <a:gd name="T14" fmla="*/ 0 60000 65536"/>
                  <a:gd name="T15" fmla="*/ 0 w 548"/>
                  <a:gd name="T16" fmla="*/ 0 h 185"/>
                  <a:gd name="T17" fmla="*/ 548 w 548"/>
                  <a:gd name="T18" fmla="*/ 185 h 185"/>
                </a:gdLst>
                <a:ahLst/>
                <a:cxnLst>
                  <a:cxn ang="T10">
                    <a:pos x="T0" y="T1"/>
                  </a:cxn>
                  <a:cxn ang="T11">
                    <a:pos x="T2" y="T3"/>
                  </a:cxn>
                  <a:cxn ang="T12">
                    <a:pos x="T4" y="T5"/>
                  </a:cxn>
                  <a:cxn ang="T13">
                    <a:pos x="T6" y="T7"/>
                  </a:cxn>
                  <a:cxn ang="T14">
                    <a:pos x="T8" y="T9"/>
                  </a:cxn>
                </a:cxnLst>
                <a:rect l="T15" t="T16" r="T17" b="T18"/>
                <a:pathLst>
                  <a:path w="548" h="185">
                    <a:moveTo>
                      <a:pt x="548" y="180"/>
                    </a:moveTo>
                    <a:lnTo>
                      <a:pt x="548" y="185"/>
                    </a:lnTo>
                    <a:lnTo>
                      <a:pt x="0" y="4"/>
                    </a:lnTo>
                    <a:lnTo>
                      <a:pt x="0" y="0"/>
                    </a:lnTo>
                    <a:lnTo>
                      <a:pt x="548" y="180"/>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87" name="Freeform 2962"/>
              <p:cNvSpPr>
                <a:spLocks/>
              </p:cNvSpPr>
              <p:nvPr/>
            </p:nvSpPr>
            <p:spPr bwMode="auto">
              <a:xfrm>
                <a:off x="2944" y="2298"/>
                <a:ext cx="274" cy="92"/>
              </a:xfrm>
              <a:custGeom>
                <a:avLst/>
                <a:gdLst>
                  <a:gd name="T0" fmla="*/ 1 w 548"/>
                  <a:gd name="T1" fmla="*/ 1 h 184"/>
                  <a:gd name="T2" fmla="*/ 1 w 548"/>
                  <a:gd name="T3" fmla="*/ 1 h 184"/>
                  <a:gd name="T4" fmla="*/ 0 w 548"/>
                  <a:gd name="T5" fmla="*/ 1 h 184"/>
                  <a:gd name="T6" fmla="*/ 0 w 548"/>
                  <a:gd name="T7" fmla="*/ 0 h 184"/>
                  <a:gd name="T8" fmla="*/ 1 w 548"/>
                  <a:gd name="T9" fmla="*/ 1 h 184"/>
                  <a:gd name="T10" fmla="*/ 0 60000 65536"/>
                  <a:gd name="T11" fmla="*/ 0 60000 65536"/>
                  <a:gd name="T12" fmla="*/ 0 60000 65536"/>
                  <a:gd name="T13" fmla="*/ 0 60000 65536"/>
                  <a:gd name="T14" fmla="*/ 0 60000 65536"/>
                  <a:gd name="T15" fmla="*/ 0 w 548"/>
                  <a:gd name="T16" fmla="*/ 0 h 184"/>
                  <a:gd name="T17" fmla="*/ 548 w 548"/>
                  <a:gd name="T18" fmla="*/ 184 h 184"/>
                </a:gdLst>
                <a:ahLst/>
                <a:cxnLst>
                  <a:cxn ang="T10">
                    <a:pos x="T0" y="T1"/>
                  </a:cxn>
                  <a:cxn ang="T11">
                    <a:pos x="T2" y="T3"/>
                  </a:cxn>
                  <a:cxn ang="T12">
                    <a:pos x="T4" y="T5"/>
                  </a:cxn>
                  <a:cxn ang="T13">
                    <a:pos x="T6" y="T7"/>
                  </a:cxn>
                  <a:cxn ang="T14">
                    <a:pos x="T8" y="T9"/>
                  </a:cxn>
                </a:cxnLst>
                <a:rect l="T15" t="T16" r="T17" b="T18"/>
                <a:pathLst>
                  <a:path w="548" h="184">
                    <a:moveTo>
                      <a:pt x="548" y="181"/>
                    </a:moveTo>
                    <a:lnTo>
                      <a:pt x="548" y="184"/>
                    </a:lnTo>
                    <a:lnTo>
                      <a:pt x="0" y="3"/>
                    </a:lnTo>
                    <a:lnTo>
                      <a:pt x="0" y="0"/>
                    </a:lnTo>
                    <a:lnTo>
                      <a:pt x="548" y="181"/>
                    </a:lnTo>
                    <a:close/>
                  </a:path>
                </a:pathLst>
              </a:custGeom>
              <a:solidFill>
                <a:srgbClr val="D0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88" name="Freeform 2963"/>
              <p:cNvSpPr>
                <a:spLocks/>
              </p:cNvSpPr>
              <p:nvPr/>
            </p:nvSpPr>
            <p:spPr bwMode="auto">
              <a:xfrm>
                <a:off x="2944" y="2299"/>
                <a:ext cx="275" cy="93"/>
              </a:xfrm>
              <a:custGeom>
                <a:avLst/>
                <a:gdLst>
                  <a:gd name="T0" fmla="*/ 1 w 550"/>
                  <a:gd name="T1" fmla="*/ 1 h 186"/>
                  <a:gd name="T2" fmla="*/ 1 w 550"/>
                  <a:gd name="T3" fmla="*/ 1 h 186"/>
                  <a:gd name="T4" fmla="*/ 0 w 550"/>
                  <a:gd name="T5" fmla="*/ 1 h 186"/>
                  <a:gd name="T6" fmla="*/ 0 w 550"/>
                  <a:gd name="T7" fmla="*/ 0 h 186"/>
                  <a:gd name="T8" fmla="*/ 1 w 550"/>
                  <a:gd name="T9" fmla="*/ 1 h 186"/>
                  <a:gd name="T10" fmla="*/ 0 60000 65536"/>
                  <a:gd name="T11" fmla="*/ 0 60000 65536"/>
                  <a:gd name="T12" fmla="*/ 0 60000 65536"/>
                  <a:gd name="T13" fmla="*/ 0 60000 65536"/>
                  <a:gd name="T14" fmla="*/ 0 60000 65536"/>
                  <a:gd name="T15" fmla="*/ 0 w 550"/>
                  <a:gd name="T16" fmla="*/ 0 h 186"/>
                  <a:gd name="T17" fmla="*/ 550 w 550"/>
                  <a:gd name="T18" fmla="*/ 186 h 186"/>
                </a:gdLst>
                <a:ahLst/>
                <a:cxnLst>
                  <a:cxn ang="T10">
                    <a:pos x="T0" y="T1"/>
                  </a:cxn>
                  <a:cxn ang="T11">
                    <a:pos x="T2" y="T3"/>
                  </a:cxn>
                  <a:cxn ang="T12">
                    <a:pos x="T4" y="T5"/>
                  </a:cxn>
                  <a:cxn ang="T13">
                    <a:pos x="T6" y="T7"/>
                  </a:cxn>
                  <a:cxn ang="T14">
                    <a:pos x="T8" y="T9"/>
                  </a:cxn>
                </a:cxnLst>
                <a:rect l="T15" t="T16" r="T17" b="T18"/>
                <a:pathLst>
                  <a:path w="550" h="186">
                    <a:moveTo>
                      <a:pt x="548" y="181"/>
                    </a:moveTo>
                    <a:lnTo>
                      <a:pt x="550" y="186"/>
                    </a:lnTo>
                    <a:lnTo>
                      <a:pt x="0" y="5"/>
                    </a:lnTo>
                    <a:lnTo>
                      <a:pt x="0" y="0"/>
                    </a:lnTo>
                    <a:lnTo>
                      <a:pt x="548" y="181"/>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89" name="Freeform 2964"/>
              <p:cNvSpPr>
                <a:spLocks/>
              </p:cNvSpPr>
              <p:nvPr/>
            </p:nvSpPr>
            <p:spPr bwMode="auto">
              <a:xfrm>
                <a:off x="2944" y="2302"/>
                <a:ext cx="275" cy="92"/>
              </a:xfrm>
              <a:custGeom>
                <a:avLst/>
                <a:gdLst>
                  <a:gd name="T0" fmla="*/ 1 w 550"/>
                  <a:gd name="T1" fmla="*/ 1 h 184"/>
                  <a:gd name="T2" fmla="*/ 1 w 550"/>
                  <a:gd name="T3" fmla="*/ 1 h 184"/>
                  <a:gd name="T4" fmla="*/ 0 w 550"/>
                  <a:gd name="T5" fmla="*/ 1 h 184"/>
                  <a:gd name="T6" fmla="*/ 0 w 550"/>
                  <a:gd name="T7" fmla="*/ 0 h 184"/>
                  <a:gd name="T8" fmla="*/ 1 w 550"/>
                  <a:gd name="T9" fmla="*/ 1 h 184"/>
                  <a:gd name="T10" fmla="*/ 0 60000 65536"/>
                  <a:gd name="T11" fmla="*/ 0 60000 65536"/>
                  <a:gd name="T12" fmla="*/ 0 60000 65536"/>
                  <a:gd name="T13" fmla="*/ 0 60000 65536"/>
                  <a:gd name="T14" fmla="*/ 0 60000 65536"/>
                  <a:gd name="T15" fmla="*/ 0 w 550"/>
                  <a:gd name="T16" fmla="*/ 0 h 184"/>
                  <a:gd name="T17" fmla="*/ 550 w 550"/>
                  <a:gd name="T18" fmla="*/ 184 h 184"/>
                </a:gdLst>
                <a:ahLst/>
                <a:cxnLst>
                  <a:cxn ang="T10">
                    <a:pos x="T0" y="T1"/>
                  </a:cxn>
                  <a:cxn ang="T11">
                    <a:pos x="T2" y="T3"/>
                  </a:cxn>
                  <a:cxn ang="T12">
                    <a:pos x="T4" y="T5"/>
                  </a:cxn>
                  <a:cxn ang="T13">
                    <a:pos x="T6" y="T7"/>
                  </a:cxn>
                  <a:cxn ang="T14">
                    <a:pos x="T8" y="T9"/>
                  </a:cxn>
                </a:cxnLst>
                <a:rect l="T15" t="T16" r="T17" b="T18"/>
                <a:pathLst>
                  <a:path w="550" h="184">
                    <a:moveTo>
                      <a:pt x="550" y="181"/>
                    </a:moveTo>
                    <a:lnTo>
                      <a:pt x="550" y="184"/>
                    </a:lnTo>
                    <a:lnTo>
                      <a:pt x="0" y="3"/>
                    </a:lnTo>
                    <a:lnTo>
                      <a:pt x="0" y="0"/>
                    </a:lnTo>
                    <a:lnTo>
                      <a:pt x="550" y="181"/>
                    </a:lnTo>
                    <a:close/>
                  </a:path>
                </a:pathLst>
              </a:custGeom>
              <a:solidFill>
                <a:srgbClr val="CE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90" name="Freeform 2965"/>
              <p:cNvSpPr>
                <a:spLocks/>
              </p:cNvSpPr>
              <p:nvPr/>
            </p:nvSpPr>
            <p:spPr bwMode="auto">
              <a:xfrm>
                <a:off x="2944" y="2304"/>
                <a:ext cx="276" cy="98"/>
              </a:xfrm>
              <a:custGeom>
                <a:avLst/>
                <a:gdLst>
                  <a:gd name="T0" fmla="*/ 1 w 553"/>
                  <a:gd name="T1" fmla="*/ 1 h 196"/>
                  <a:gd name="T2" fmla="*/ 1 w 553"/>
                  <a:gd name="T3" fmla="*/ 1 h 196"/>
                  <a:gd name="T4" fmla="*/ 0 w 553"/>
                  <a:gd name="T5" fmla="*/ 1 h 196"/>
                  <a:gd name="T6" fmla="*/ 0 w 553"/>
                  <a:gd name="T7" fmla="*/ 0 h 196"/>
                  <a:gd name="T8" fmla="*/ 1 w 553"/>
                  <a:gd name="T9" fmla="*/ 1 h 196"/>
                  <a:gd name="T10" fmla="*/ 0 60000 65536"/>
                  <a:gd name="T11" fmla="*/ 0 60000 65536"/>
                  <a:gd name="T12" fmla="*/ 0 60000 65536"/>
                  <a:gd name="T13" fmla="*/ 0 60000 65536"/>
                  <a:gd name="T14" fmla="*/ 0 60000 65536"/>
                  <a:gd name="T15" fmla="*/ 0 w 553"/>
                  <a:gd name="T16" fmla="*/ 0 h 196"/>
                  <a:gd name="T17" fmla="*/ 553 w 553"/>
                  <a:gd name="T18" fmla="*/ 196 h 196"/>
                </a:gdLst>
                <a:ahLst/>
                <a:cxnLst>
                  <a:cxn ang="T10">
                    <a:pos x="T0" y="T1"/>
                  </a:cxn>
                  <a:cxn ang="T11">
                    <a:pos x="T2" y="T3"/>
                  </a:cxn>
                  <a:cxn ang="T12">
                    <a:pos x="T4" y="T5"/>
                  </a:cxn>
                  <a:cxn ang="T13">
                    <a:pos x="T6" y="T7"/>
                  </a:cxn>
                  <a:cxn ang="T14">
                    <a:pos x="T8" y="T9"/>
                  </a:cxn>
                </a:cxnLst>
                <a:rect l="T15" t="T16" r="T17" b="T18"/>
                <a:pathLst>
                  <a:path w="553" h="196">
                    <a:moveTo>
                      <a:pt x="550" y="181"/>
                    </a:moveTo>
                    <a:lnTo>
                      <a:pt x="553" y="196"/>
                    </a:lnTo>
                    <a:lnTo>
                      <a:pt x="3" y="13"/>
                    </a:lnTo>
                    <a:lnTo>
                      <a:pt x="0" y="0"/>
                    </a:lnTo>
                    <a:lnTo>
                      <a:pt x="550" y="181"/>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91" name="Freeform 2966"/>
              <p:cNvSpPr>
                <a:spLocks/>
              </p:cNvSpPr>
              <p:nvPr/>
            </p:nvSpPr>
            <p:spPr bwMode="auto">
              <a:xfrm>
                <a:off x="2944" y="2304"/>
                <a:ext cx="275" cy="92"/>
              </a:xfrm>
              <a:custGeom>
                <a:avLst/>
                <a:gdLst>
                  <a:gd name="T0" fmla="*/ 1 w 550"/>
                  <a:gd name="T1" fmla="*/ 0 h 185"/>
                  <a:gd name="T2" fmla="*/ 1 w 550"/>
                  <a:gd name="T3" fmla="*/ 0 h 185"/>
                  <a:gd name="T4" fmla="*/ 1 w 550"/>
                  <a:gd name="T5" fmla="*/ 0 h 185"/>
                  <a:gd name="T6" fmla="*/ 0 w 550"/>
                  <a:gd name="T7" fmla="*/ 0 h 185"/>
                  <a:gd name="T8" fmla="*/ 1 w 550"/>
                  <a:gd name="T9" fmla="*/ 0 h 185"/>
                  <a:gd name="T10" fmla="*/ 0 60000 65536"/>
                  <a:gd name="T11" fmla="*/ 0 60000 65536"/>
                  <a:gd name="T12" fmla="*/ 0 60000 65536"/>
                  <a:gd name="T13" fmla="*/ 0 60000 65536"/>
                  <a:gd name="T14" fmla="*/ 0 60000 65536"/>
                  <a:gd name="T15" fmla="*/ 0 w 550"/>
                  <a:gd name="T16" fmla="*/ 0 h 185"/>
                  <a:gd name="T17" fmla="*/ 550 w 550"/>
                  <a:gd name="T18" fmla="*/ 185 h 185"/>
                </a:gdLst>
                <a:ahLst/>
                <a:cxnLst>
                  <a:cxn ang="T10">
                    <a:pos x="T0" y="T1"/>
                  </a:cxn>
                  <a:cxn ang="T11">
                    <a:pos x="T2" y="T3"/>
                  </a:cxn>
                  <a:cxn ang="T12">
                    <a:pos x="T4" y="T5"/>
                  </a:cxn>
                  <a:cxn ang="T13">
                    <a:pos x="T6" y="T7"/>
                  </a:cxn>
                  <a:cxn ang="T14">
                    <a:pos x="T8" y="T9"/>
                  </a:cxn>
                </a:cxnLst>
                <a:rect l="T15" t="T16" r="T17" b="T18"/>
                <a:pathLst>
                  <a:path w="550" h="185">
                    <a:moveTo>
                      <a:pt x="550" y="181"/>
                    </a:moveTo>
                    <a:lnTo>
                      <a:pt x="550" y="185"/>
                    </a:lnTo>
                    <a:lnTo>
                      <a:pt x="1" y="3"/>
                    </a:lnTo>
                    <a:lnTo>
                      <a:pt x="0" y="0"/>
                    </a:lnTo>
                    <a:lnTo>
                      <a:pt x="550" y="181"/>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92" name="Freeform 2967"/>
              <p:cNvSpPr>
                <a:spLocks/>
              </p:cNvSpPr>
              <p:nvPr/>
            </p:nvSpPr>
            <p:spPr bwMode="auto">
              <a:xfrm>
                <a:off x="2945" y="2305"/>
                <a:ext cx="275" cy="92"/>
              </a:xfrm>
              <a:custGeom>
                <a:avLst/>
                <a:gdLst>
                  <a:gd name="T0" fmla="*/ 1 w 550"/>
                  <a:gd name="T1" fmla="*/ 0 h 185"/>
                  <a:gd name="T2" fmla="*/ 1 w 550"/>
                  <a:gd name="T3" fmla="*/ 0 h 185"/>
                  <a:gd name="T4" fmla="*/ 0 w 550"/>
                  <a:gd name="T5" fmla="*/ 0 h 185"/>
                  <a:gd name="T6" fmla="*/ 0 w 550"/>
                  <a:gd name="T7" fmla="*/ 0 h 185"/>
                  <a:gd name="T8" fmla="*/ 1 w 550"/>
                  <a:gd name="T9" fmla="*/ 0 h 185"/>
                  <a:gd name="T10" fmla="*/ 0 60000 65536"/>
                  <a:gd name="T11" fmla="*/ 0 60000 65536"/>
                  <a:gd name="T12" fmla="*/ 0 60000 65536"/>
                  <a:gd name="T13" fmla="*/ 0 60000 65536"/>
                  <a:gd name="T14" fmla="*/ 0 60000 65536"/>
                  <a:gd name="T15" fmla="*/ 0 w 550"/>
                  <a:gd name="T16" fmla="*/ 0 h 185"/>
                  <a:gd name="T17" fmla="*/ 550 w 550"/>
                  <a:gd name="T18" fmla="*/ 185 h 185"/>
                </a:gdLst>
                <a:ahLst/>
                <a:cxnLst>
                  <a:cxn ang="T10">
                    <a:pos x="T0" y="T1"/>
                  </a:cxn>
                  <a:cxn ang="T11">
                    <a:pos x="T2" y="T3"/>
                  </a:cxn>
                  <a:cxn ang="T12">
                    <a:pos x="T4" y="T5"/>
                  </a:cxn>
                  <a:cxn ang="T13">
                    <a:pos x="T6" y="T7"/>
                  </a:cxn>
                  <a:cxn ang="T14">
                    <a:pos x="T8" y="T9"/>
                  </a:cxn>
                </a:cxnLst>
                <a:rect l="T15" t="T16" r="T17" b="T18"/>
                <a:pathLst>
                  <a:path w="550" h="185">
                    <a:moveTo>
                      <a:pt x="549" y="182"/>
                    </a:moveTo>
                    <a:lnTo>
                      <a:pt x="550" y="185"/>
                    </a:lnTo>
                    <a:lnTo>
                      <a:pt x="0" y="2"/>
                    </a:lnTo>
                    <a:lnTo>
                      <a:pt x="0" y="0"/>
                    </a:lnTo>
                    <a:lnTo>
                      <a:pt x="549" y="182"/>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93" name="Freeform 2968"/>
              <p:cNvSpPr>
                <a:spLocks/>
              </p:cNvSpPr>
              <p:nvPr/>
            </p:nvSpPr>
            <p:spPr bwMode="auto">
              <a:xfrm>
                <a:off x="2945" y="2306"/>
                <a:ext cx="275" cy="93"/>
              </a:xfrm>
              <a:custGeom>
                <a:avLst/>
                <a:gdLst>
                  <a:gd name="T0" fmla="*/ 1 w 550"/>
                  <a:gd name="T1" fmla="*/ 1 h 186"/>
                  <a:gd name="T2" fmla="*/ 1 w 550"/>
                  <a:gd name="T3" fmla="*/ 1 h 186"/>
                  <a:gd name="T4" fmla="*/ 1 w 550"/>
                  <a:gd name="T5" fmla="*/ 1 h 186"/>
                  <a:gd name="T6" fmla="*/ 0 w 550"/>
                  <a:gd name="T7" fmla="*/ 0 h 186"/>
                  <a:gd name="T8" fmla="*/ 1 w 550"/>
                  <a:gd name="T9" fmla="*/ 1 h 186"/>
                  <a:gd name="T10" fmla="*/ 0 60000 65536"/>
                  <a:gd name="T11" fmla="*/ 0 60000 65536"/>
                  <a:gd name="T12" fmla="*/ 0 60000 65536"/>
                  <a:gd name="T13" fmla="*/ 0 60000 65536"/>
                  <a:gd name="T14" fmla="*/ 0 60000 65536"/>
                  <a:gd name="T15" fmla="*/ 0 w 550"/>
                  <a:gd name="T16" fmla="*/ 0 h 186"/>
                  <a:gd name="T17" fmla="*/ 550 w 550"/>
                  <a:gd name="T18" fmla="*/ 186 h 186"/>
                </a:gdLst>
                <a:ahLst/>
                <a:cxnLst>
                  <a:cxn ang="T10">
                    <a:pos x="T0" y="T1"/>
                  </a:cxn>
                  <a:cxn ang="T11">
                    <a:pos x="T2" y="T3"/>
                  </a:cxn>
                  <a:cxn ang="T12">
                    <a:pos x="T4" y="T5"/>
                  </a:cxn>
                  <a:cxn ang="T13">
                    <a:pos x="T6" y="T7"/>
                  </a:cxn>
                  <a:cxn ang="T14">
                    <a:pos x="T8" y="T9"/>
                  </a:cxn>
                </a:cxnLst>
                <a:rect l="T15" t="T16" r="T17" b="T18"/>
                <a:pathLst>
                  <a:path w="550" h="186">
                    <a:moveTo>
                      <a:pt x="550" y="183"/>
                    </a:moveTo>
                    <a:lnTo>
                      <a:pt x="550" y="186"/>
                    </a:lnTo>
                    <a:lnTo>
                      <a:pt x="2" y="3"/>
                    </a:lnTo>
                    <a:lnTo>
                      <a:pt x="0" y="0"/>
                    </a:lnTo>
                    <a:lnTo>
                      <a:pt x="550" y="183"/>
                    </a:lnTo>
                    <a:close/>
                  </a:path>
                </a:pathLst>
              </a:custGeom>
              <a:solidFill>
                <a:srgbClr val="C9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94" name="Freeform 2969"/>
              <p:cNvSpPr>
                <a:spLocks/>
              </p:cNvSpPr>
              <p:nvPr/>
            </p:nvSpPr>
            <p:spPr bwMode="auto">
              <a:xfrm>
                <a:off x="2945" y="2308"/>
                <a:ext cx="275" cy="92"/>
              </a:xfrm>
              <a:custGeom>
                <a:avLst/>
                <a:gdLst>
                  <a:gd name="T0" fmla="*/ 2 w 548"/>
                  <a:gd name="T1" fmla="*/ 0 h 185"/>
                  <a:gd name="T2" fmla="*/ 2 w 548"/>
                  <a:gd name="T3" fmla="*/ 0 h 185"/>
                  <a:gd name="T4" fmla="*/ 0 w 548"/>
                  <a:gd name="T5" fmla="*/ 0 h 185"/>
                  <a:gd name="T6" fmla="*/ 0 w 548"/>
                  <a:gd name="T7" fmla="*/ 0 h 185"/>
                  <a:gd name="T8" fmla="*/ 2 w 548"/>
                  <a:gd name="T9" fmla="*/ 0 h 185"/>
                  <a:gd name="T10" fmla="*/ 0 60000 65536"/>
                  <a:gd name="T11" fmla="*/ 0 60000 65536"/>
                  <a:gd name="T12" fmla="*/ 0 60000 65536"/>
                  <a:gd name="T13" fmla="*/ 0 60000 65536"/>
                  <a:gd name="T14" fmla="*/ 0 60000 65536"/>
                  <a:gd name="T15" fmla="*/ 0 w 548"/>
                  <a:gd name="T16" fmla="*/ 0 h 185"/>
                  <a:gd name="T17" fmla="*/ 548 w 548"/>
                  <a:gd name="T18" fmla="*/ 185 h 185"/>
                </a:gdLst>
                <a:ahLst/>
                <a:cxnLst>
                  <a:cxn ang="T10">
                    <a:pos x="T0" y="T1"/>
                  </a:cxn>
                  <a:cxn ang="T11">
                    <a:pos x="T2" y="T3"/>
                  </a:cxn>
                  <a:cxn ang="T12">
                    <a:pos x="T4" y="T5"/>
                  </a:cxn>
                  <a:cxn ang="T13">
                    <a:pos x="T6" y="T7"/>
                  </a:cxn>
                  <a:cxn ang="T14">
                    <a:pos x="T8" y="T9"/>
                  </a:cxn>
                </a:cxnLst>
                <a:rect l="T15" t="T16" r="T17" b="T18"/>
                <a:pathLst>
                  <a:path w="548" h="185">
                    <a:moveTo>
                      <a:pt x="548" y="183"/>
                    </a:moveTo>
                    <a:lnTo>
                      <a:pt x="548" y="185"/>
                    </a:lnTo>
                    <a:lnTo>
                      <a:pt x="0" y="4"/>
                    </a:lnTo>
                    <a:lnTo>
                      <a:pt x="0" y="0"/>
                    </a:lnTo>
                    <a:lnTo>
                      <a:pt x="548" y="183"/>
                    </a:lnTo>
                    <a:close/>
                  </a:path>
                </a:pathLst>
              </a:custGeom>
              <a:solidFill>
                <a:srgbClr val="C8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95" name="Freeform 2970"/>
              <p:cNvSpPr>
                <a:spLocks/>
              </p:cNvSpPr>
              <p:nvPr/>
            </p:nvSpPr>
            <p:spPr bwMode="auto">
              <a:xfrm>
                <a:off x="2945" y="2309"/>
                <a:ext cx="275" cy="93"/>
              </a:xfrm>
              <a:custGeom>
                <a:avLst/>
                <a:gdLst>
                  <a:gd name="T0" fmla="*/ 1 w 550"/>
                  <a:gd name="T1" fmla="*/ 1 h 184"/>
                  <a:gd name="T2" fmla="*/ 1 w 550"/>
                  <a:gd name="T3" fmla="*/ 1 h 184"/>
                  <a:gd name="T4" fmla="*/ 0 w 550"/>
                  <a:gd name="T5" fmla="*/ 1 h 184"/>
                  <a:gd name="T6" fmla="*/ 0 w 550"/>
                  <a:gd name="T7" fmla="*/ 0 h 184"/>
                  <a:gd name="T8" fmla="*/ 1 w 550"/>
                  <a:gd name="T9" fmla="*/ 1 h 184"/>
                  <a:gd name="T10" fmla="*/ 0 60000 65536"/>
                  <a:gd name="T11" fmla="*/ 0 60000 65536"/>
                  <a:gd name="T12" fmla="*/ 0 60000 65536"/>
                  <a:gd name="T13" fmla="*/ 0 60000 65536"/>
                  <a:gd name="T14" fmla="*/ 0 60000 65536"/>
                  <a:gd name="T15" fmla="*/ 0 w 550"/>
                  <a:gd name="T16" fmla="*/ 0 h 184"/>
                  <a:gd name="T17" fmla="*/ 550 w 550"/>
                  <a:gd name="T18" fmla="*/ 184 h 184"/>
                </a:gdLst>
                <a:ahLst/>
                <a:cxnLst>
                  <a:cxn ang="T10">
                    <a:pos x="T0" y="T1"/>
                  </a:cxn>
                  <a:cxn ang="T11">
                    <a:pos x="T2" y="T3"/>
                  </a:cxn>
                  <a:cxn ang="T12">
                    <a:pos x="T4" y="T5"/>
                  </a:cxn>
                  <a:cxn ang="T13">
                    <a:pos x="T6" y="T7"/>
                  </a:cxn>
                  <a:cxn ang="T14">
                    <a:pos x="T8" y="T9"/>
                  </a:cxn>
                </a:cxnLst>
                <a:rect l="T15" t="T16" r="T17" b="T18"/>
                <a:pathLst>
                  <a:path w="550" h="184">
                    <a:moveTo>
                      <a:pt x="548" y="181"/>
                    </a:moveTo>
                    <a:lnTo>
                      <a:pt x="550" y="184"/>
                    </a:lnTo>
                    <a:lnTo>
                      <a:pt x="0" y="1"/>
                    </a:lnTo>
                    <a:lnTo>
                      <a:pt x="0" y="0"/>
                    </a:lnTo>
                    <a:lnTo>
                      <a:pt x="548" y="181"/>
                    </a:lnTo>
                    <a:close/>
                  </a:path>
                </a:pathLst>
              </a:custGeom>
              <a:solidFill>
                <a:srgbClr val="C6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96" name="Freeform 2971"/>
              <p:cNvSpPr>
                <a:spLocks/>
              </p:cNvSpPr>
              <p:nvPr/>
            </p:nvSpPr>
            <p:spPr bwMode="auto">
              <a:xfrm>
                <a:off x="2945" y="2310"/>
                <a:ext cx="278" cy="98"/>
              </a:xfrm>
              <a:custGeom>
                <a:avLst/>
                <a:gdLst>
                  <a:gd name="T0" fmla="*/ 2 w 555"/>
                  <a:gd name="T1" fmla="*/ 0 h 197"/>
                  <a:gd name="T2" fmla="*/ 2 w 555"/>
                  <a:gd name="T3" fmla="*/ 0 h 197"/>
                  <a:gd name="T4" fmla="*/ 1 w 555"/>
                  <a:gd name="T5" fmla="*/ 0 h 197"/>
                  <a:gd name="T6" fmla="*/ 0 w 555"/>
                  <a:gd name="T7" fmla="*/ 0 h 197"/>
                  <a:gd name="T8" fmla="*/ 2 w 555"/>
                  <a:gd name="T9" fmla="*/ 0 h 197"/>
                  <a:gd name="T10" fmla="*/ 0 60000 65536"/>
                  <a:gd name="T11" fmla="*/ 0 60000 65536"/>
                  <a:gd name="T12" fmla="*/ 0 60000 65536"/>
                  <a:gd name="T13" fmla="*/ 0 60000 65536"/>
                  <a:gd name="T14" fmla="*/ 0 60000 65536"/>
                  <a:gd name="T15" fmla="*/ 0 w 555"/>
                  <a:gd name="T16" fmla="*/ 0 h 197"/>
                  <a:gd name="T17" fmla="*/ 555 w 555"/>
                  <a:gd name="T18" fmla="*/ 197 h 197"/>
                </a:gdLst>
                <a:ahLst/>
                <a:cxnLst>
                  <a:cxn ang="T10">
                    <a:pos x="T0" y="T1"/>
                  </a:cxn>
                  <a:cxn ang="T11">
                    <a:pos x="T2" y="T3"/>
                  </a:cxn>
                  <a:cxn ang="T12">
                    <a:pos x="T4" y="T5"/>
                  </a:cxn>
                  <a:cxn ang="T13">
                    <a:pos x="T6" y="T7"/>
                  </a:cxn>
                  <a:cxn ang="T14">
                    <a:pos x="T8" y="T9"/>
                  </a:cxn>
                </a:cxnLst>
                <a:rect l="T15" t="T16" r="T17" b="T18"/>
                <a:pathLst>
                  <a:path w="555" h="197">
                    <a:moveTo>
                      <a:pt x="550" y="183"/>
                    </a:moveTo>
                    <a:lnTo>
                      <a:pt x="555" y="197"/>
                    </a:lnTo>
                    <a:lnTo>
                      <a:pt x="6" y="14"/>
                    </a:lnTo>
                    <a:lnTo>
                      <a:pt x="0" y="0"/>
                    </a:lnTo>
                    <a:lnTo>
                      <a:pt x="550" y="183"/>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97" name="Freeform 2972"/>
              <p:cNvSpPr>
                <a:spLocks/>
              </p:cNvSpPr>
              <p:nvPr/>
            </p:nvSpPr>
            <p:spPr bwMode="auto">
              <a:xfrm>
                <a:off x="2945" y="2310"/>
                <a:ext cx="276" cy="93"/>
              </a:xfrm>
              <a:custGeom>
                <a:avLst/>
                <a:gdLst>
                  <a:gd name="T0" fmla="*/ 2 w 551"/>
                  <a:gd name="T1" fmla="*/ 0 h 187"/>
                  <a:gd name="T2" fmla="*/ 2 w 551"/>
                  <a:gd name="T3" fmla="*/ 0 h 187"/>
                  <a:gd name="T4" fmla="*/ 1 w 551"/>
                  <a:gd name="T5" fmla="*/ 0 h 187"/>
                  <a:gd name="T6" fmla="*/ 0 w 551"/>
                  <a:gd name="T7" fmla="*/ 0 h 187"/>
                  <a:gd name="T8" fmla="*/ 2 w 551"/>
                  <a:gd name="T9" fmla="*/ 0 h 187"/>
                  <a:gd name="T10" fmla="*/ 0 60000 65536"/>
                  <a:gd name="T11" fmla="*/ 0 60000 65536"/>
                  <a:gd name="T12" fmla="*/ 0 60000 65536"/>
                  <a:gd name="T13" fmla="*/ 0 60000 65536"/>
                  <a:gd name="T14" fmla="*/ 0 60000 65536"/>
                  <a:gd name="T15" fmla="*/ 0 w 551"/>
                  <a:gd name="T16" fmla="*/ 0 h 187"/>
                  <a:gd name="T17" fmla="*/ 551 w 551"/>
                  <a:gd name="T18" fmla="*/ 187 h 187"/>
                </a:gdLst>
                <a:ahLst/>
                <a:cxnLst>
                  <a:cxn ang="T10">
                    <a:pos x="T0" y="T1"/>
                  </a:cxn>
                  <a:cxn ang="T11">
                    <a:pos x="T2" y="T3"/>
                  </a:cxn>
                  <a:cxn ang="T12">
                    <a:pos x="T4" y="T5"/>
                  </a:cxn>
                  <a:cxn ang="T13">
                    <a:pos x="T6" y="T7"/>
                  </a:cxn>
                  <a:cxn ang="T14">
                    <a:pos x="T8" y="T9"/>
                  </a:cxn>
                </a:cxnLst>
                <a:rect l="T15" t="T16" r="T17" b="T18"/>
                <a:pathLst>
                  <a:path w="551" h="187">
                    <a:moveTo>
                      <a:pt x="550" y="183"/>
                    </a:moveTo>
                    <a:lnTo>
                      <a:pt x="551" y="187"/>
                    </a:lnTo>
                    <a:lnTo>
                      <a:pt x="1" y="4"/>
                    </a:lnTo>
                    <a:lnTo>
                      <a:pt x="0" y="0"/>
                    </a:lnTo>
                    <a:lnTo>
                      <a:pt x="550" y="183"/>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98" name="Freeform 2973"/>
              <p:cNvSpPr>
                <a:spLocks/>
              </p:cNvSpPr>
              <p:nvPr/>
            </p:nvSpPr>
            <p:spPr bwMode="auto">
              <a:xfrm>
                <a:off x="2946" y="2312"/>
                <a:ext cx="276" cy="93"/>
              </a:xfrm>
              <a:custGeom>
                <a:avLst/>
                <a:gdLst>
                  <a:gd name="T0" fmla="*/ 1 w 552"/>
                  <a:gd name="T1" fmla="*/ 1 h 186"/>
                  <a:gd name="T2" fmla="*/ 1 w 552"/>
                  <a:gd name="T3" fmla="*/ 1 h 186"/>
                  <a:gd name="T4" fmla="*/ 1 w 552"/>
                  <a:gd name="T5" fmla="*/ 1 h 186"/>
                  <a:gd name="T6" fmla="*/ 0 w 552"/>
                  <a:gd name="T7" fmla="*/ 0 h 186"/>
                  <a:gd name="T8" fmla="*/ 1 w 552"/>
                  <a:gd name="T9" fmla="*/ 1 h 186"/>
                  <a:gd name="T10" fmla="*/ 0 60000 65536"/>
                  <a:gd name="T11" fmla="*/ 0 60000 65536"/>
                  <a:gd name="T12" fmla="*/ 0 60000 65536"/>
                  <a:gd name="T13" fmla="*/ 0 60000 65536"/>
                  <a:gd name="T14" fmla="*/ 0 60000 65536"/>
                  <a:gd name="T15" fmla="*/ 0 w 552"/>
                  <a:gd name="T16" fmla="*/ 0 h 186"/>
                  <a:gd name="T17" fmla="*/ 552 w 552"/>
                  <a:gd name="T18" fmla="*/ 186 h 186"/>
                </a:gdLst>
                <a:ahLst/>
                <a:cxnLst>
                  <a:cxn ang="T10">
                    <a:pos x="T0" y="T1"/>
                  </a:cxn>
                  <a:cxn ang="T11">
                    <a:pos x="T2" y="T3"/>
                  </a:cxn>
                  <a:cxn ang="T12">
                    <a:pos x="T4" y="T5"/>
                  </a:cxn>
                  <a:cxn ang="T13">
                    <a:pos x="T6" y="T7"/>
                  </a:cxn>
                  <a:cxn ang="T14">
                    <a:pos x="T8" y="T9"/>
                  </a:cxn>
                </a:cxnLst>
                <a:rect l="T15" t="T16" r="T17" b="T18"/>
                <a:pathLst>
                  <a:path w="552" h="186">
                    <a:moveTo>
                      <a:pt x="550" y="183"/>
                    </a:moveTo>
                    <a:lnTo>
                      <a:pt x="552" y="186"/>
                    </a:lnTo>
                    <a:lnTo>
                      <a:pt x="2" y="3"/>
                    </a:lnTo>
                    <a:lnTo>
                      <a:pt x="0" y="0"/>
                    </a:lnTo>
                    <a:lnTo>
                      <a:pt x="550" y="183"/>
                    </a:lnTo>
                    <a:close/>
                  </a:path>
                </a:pathLst>
              </a:custGeom>
              <a:solidFill>
                <a:srgbClr val="C2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99" name="Freeform 2974"/>
              <p:cNvSpPr>
                <a:spLocks/>
              </p:cNvSpPr>
              <p:nvPr/>
            </p:nvSpPr>
            <p:spPr bwMode="auto">
              <a:xfrm>
                <a:off x="2947" y="2314"/>
                <a:ext cx="275" cy="93"/>
              </a:xfrm>
              <a:custGeom>
                <a:avLst/>
                <a:gdLst>
                  <a:gd name="T0" fmla="*/ 1 w 550"/>
                  <a:gd name="T1" fmla="*/ 1 h 186"/>
                  <a:gd name="T2" fmla="*/ 1 w 550"/>
                  <a:gd name="T3" fmla="*/ 1 h 186"/>
                  <a:gd name="T4" fmla="*/ 1 w 550"/>
                  <a:gd name="T5" fmla="*/ 1 h 186"/>
                  <a:gd name="T6" fmla="*/ 0 w 550"/>
                  <a:gd name="T7" fmla="*/ 0 h 186"/>
                  <a:gd name="T8" fmla="*/ 1 w 550"/>
                  <a:gd name="T9" fmla="*/ 1 h 186"/>
                  <a:gd name="T10" fmla="*/ 0 60000 65536"/>
                  <a:gd name="T11" fmla="*/ 0 60000 65536"/>
                  <a:gd name="T12" fmla="*/ 0 60000 65536"/>
                  <a:gd name="T13" fmla="*/ 0 60000 65536"/>
                  <a:gd name="T14" fmla="*/ 0 60000 65536"/>
                  <a:gd name="T15" fmla="*/ 0 w 550"/>
                  <a:gd name="T16" fmla="*/ 0 h 186"/>
                  <a:gd name="T17" fmla="*/ 550 w 550"/>
                  <a:gd name="T18" fmla="*/ 186 h 186"/>
                </a:gdLst>
                <a:ahLst/>
                <a:cxnLst>
                  <a:cxn ang="T10">
                    <a:pos x="T0" y="T1"/>
                  </a:cxn>
                  <a:cxn ang="T11">
                    <a:pos x="T2" y="T3"/>
                  </a:cxn>
                  <a:cxn ang="T12">
                    <a:pos x="T4" y="T5"/>
                  </a:cxn>
                  <a:cxn ang="T13">
                    <a:pos x="T6" y="T7"/>
                  </a:cxn>
                  <a:cxn ang="T14">
                    <a:pos x="T8" y="T9"/>
                  </a:cxn>
                </a:cxnLst>
                <a:rect l="T15" t="T16" r="T17" b="T18"/>
                <a:pathLst>
                  <a:path w="550" h="186">
                    <a:moveTo>
                      <a:pt x="550" y="183"/>
                    </a:moveTo>
                    <a:lnTo>
                      <a:pt x="550" y="186"/>
                    </a:lnTo>
                    <a:lnTo>
                      <a:pt x="2" y="3"/>
                    </a:lnTo>
                    <a:lnTo>
                      <a:pt x="0" y="0"/>
                    </a:lnTo>
                    <a:lnTo>
                      <a:pt x="550" y="183"/>
                    </a:lnTo>
                    <a:close/>
                  </a:path>
                </a:pathLst>
              </a:custGeom>
              <a:solidFill>
                <a:srgbClr val="BF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00" name="Freeform 2975"/>
              <p:cNvSpPr>
                <a:spLocks/>
              </p:cNvSpPr>
              <p:nvPr/>
            </p:nvSpPr>
            <p:spPr bwMode="auto">
              <a:xfrm>
                <a:off x="2948" y="2315"/>
                <a:ext cx="275" cy="93"/>
              </a:xfrm>
              <a:custGeom>
                <a:avLst/>
                <a:gdLst>
                  <a:gd name="T0" fmla="*/ 1 w 550"/>
                  <a:gd name="T1" fmla="*/ 0 h 187"/>
                  <a:gd name="T2" fmla="*/ 1 w 550"/>
                  <a:gd name="T3" fmla="*/ 0 h 187"/>
                  <a:gd name="T4" fmla="*/ 1 w 550"/>
                  <a:gd name="T5" fmla="*/ 0 h 187"/>
                  <a:gd name="T6" fmla="*/ 0 w 550"/>
                  <a:gd name="T7" fmla="*/ 0 h 187"/>
                  <a:gd name="T8" fmla="*/ 1 w 550"/>
                  <a:gd name="T9" fmla="*/ 0 h 187"/>
                  <a:gd name="T10" fmla="*/ 0 60000 65536"/>
                  <a:gd name="T11" fmla="*/ 0 60000 65536"/>
                  <a:gd name="T12" fmla="*/ 0 60000 65536"/>
                  <a:gd name="T13" fmla="*/ 0 60000 65536"/>
                  <a:gd name="T14" fmla="*/ 0 60000 65536"/>
                  <a:gd name="T15" fmla="*/ 0 w 550"/>
                  <a:gd name="T16" fmla="*/ 0 h 187"/>
                  <a:gd name="T17" fmla="*/ 550 w 550"/>
                  <a:gd name="T18" fmla="*/ 187 h 187"/>
                </a:gdLst>
                <a:ahLst/>
                <a:cxnLst>
                  <a:cxn ang="T10">
                    <a:pos x="T0" y="T1"/>
                  </a:cxn>
                  <a:cxn ang="T11">
                    <a:pos x="T2" y="T3"/>
                  </a:cxn>
                  <a:cxn ang="T12">
                    <a:pos x="T4" y="T5"/>
                  </a:cxn>
                  <a:cxn ang="T13">
                    <a:pos x="T6" y="T7"/>
                  </a:cxn>
                  <a:cxn ang="T14">
                    <a:pos x="T8" y="T9"/>
                  </a:cxn>
                </a:cxnLst>
                <a:rect l="T15" t="T16" r="T17" b="T18"/>
                <a:pathLst>
                  <a:path w="550" h="187">
                    <a:moveTo>
                      <a:pt x="548" y="183"/>
                    </a:moveTo>
                    <a:lnTo>
                      <a:pt x="550" y="187"/>
                    </a:lnTo>
                    <a:lnTo>
                      <a:pt x="1" y="4"/>
                    </a:lnTo>
                    <a:lnTo>
                      <a:pt x="0" y="0"/>
                    </a:lnTo>
                    <a:lnTo>
                      <a:pt x="548" y="183"/>
                    </a:lnTo>
                    <a:close/>
                  </a:path>
                </a:pathLst>
              </a:custGeom>
              <a:solidFill>
                <a:srgbClr val="BC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01" name="Freeform 2976"/>
              <p:cNvSpPr>
                <a:spLocks/>
              </p:cNvSpPr>
              <p:nvPr/>
            </p:nvSpPr>
            <p:spPr bwMode="auto">
              <a:xfrm>
                <a:off x="2949" y="2317"/>
                <a:ext cx="278" cy="97"/>
              </a:xfrm>
              <a:custGeom>
                <a:avLst/>
                <a:gdLst>
                  <a:gd name="T0" fmla="*/ 1 w 557"/>
                  <a:gd name="T1" fmla="*/ 1 h 194"/>
                  <a:gd name="T2" fmla="*/ 1 w 557"/>
                  <a:gd name="T3" fmla="*/ 1 h 194"/>
                  <a:gd name="T4" fmla="*/ 0 w 557"/>
                  <a:gd name="T5" fmla="*/ 1 h 194"/>
                  <a:gd name="T6" fmla="*/ 0 w 557"/>
                  <a:gd name="T7" fmla="*/ 0 h 194"/>
                  <a:gd name="T8" fmla="*/ 1 w 557"/>
                  <a:gd name="T9" fmla="*/ 1 h 194"/>
                  <a:gd name="T10" fmla="*/ 0 60000 65536"/>
                  <a:gd name="T11" fmla="*/ 0 60000 65536"/>
                  <a:gd name="T12" fmla="*/ 0 60000 65536"/>
                  <a:gd name="T13" fmla="*/ 0 60000 65536"/>
                  <a:gd name="T14" fmla="*/ 0 60000 65536"/>
                  <a:gd name="T15" fmla="*/ 0 w 557"/>
                  <a:gd name="T16" fmla="*/ 0 h 194"/>
                  <a:gd name="T17" fmla="*/ 557 w 557"/>
                  <a:gd name="T18" fmla="*/ 194 h 194"/>
                </a:gdLst>
                <a:ahLst/>
                <a:cxnLst>
                  <a:cxn ang="T10">
                    <a:pos x="T0" y="T1"/>
                  </a:cxn>
                  <a:cxn ang="T11">
                    <a:pos x="T2" y="T3"/>
                  </a:cxn>
                  <a:cxn ang="T12">
                    <a:pos x="T4" y="T5"/>
                  </a:cxn>
                  <a:cxn ang="T13">
                    <a:pos x="T6" y="T7"/>
                  </a:cxn>
                  <a:cxn ang="T14">
                    <a:pos x="T8" y="T9"/>
                  </a:cxn>
                </a:cxnLst>
                <a:rect l="T15" t="T16" r="T17" b="T18"/>
                <a:pathLst>
                  <a:path w="557" h="194">
                    <a:moveTo>
                      <a:pt x="549" y="183"/>
                    </a:moveTo>
                    <a:lnTo>
                      <a:pt x="557" y="194"/>
                    </a:lnTo>
                    <a:lnTo>
                      <a:pt x="7" y="10"/>
                    </a:lnTo>
                    <a:lnTo>
                      <a:pt x="0" y="0"/>
                    </a:lnTo>
                    <a:lnTo>
                      <a:pt x="549" y="183"/>
                    </a:lnTo>
                    <a:close/>
                  </a:path>
                </a:pathLst>
              </a:custGeom>
              <a:solidFill>
                <a:srgbClr val="BA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02" name="Freeform 2977"/>
              <p:cNvSpPr>
                <a:spLocks/>
              </p:cNvSpPr>
              <p:nvPr/>
            </p:nvSpPr>
            <p:spPr bwMode="auto">
              <a:xfrm>
                <a:off x="2949" y="2317"/>
                <a:ext cx="276" cy="93"/>
              </a:xfrm>
              <a:custGeom>
                <a:avLst/>
                <a:gdLst>
                  <a:gd name="T0" fmla="*/ 1 w 552"/>
                  <a:gd name="T1" fmla="*/ 1 h 186"/>
                  <a:gd name="T2" fmla="*/ 1 w 552"/>
                  <a:gd name="T3" fmla="*/ 1 h 186"/>
                  <a:gd name="T4" fmla="*/ 1 w 552"/>
                  <a:gd name="T5" fmla="*/ 1 h 186"/>
                  <a:gd name="T6" fmla="*/ 0 w 552"/>
                  <a:gd name="T7" fmla="*/ 0 h 186"/>
                  <a:gd name="T8" fmla="*/ 1 w 552"/>
                  <a:gd name="T9" fmla="*/ 1 h 186"/>
                  <a:gd name="T10" fmla="*/ 0 60000 65536"/>
                  <a:gd name="T11" fmla="*/ 0 60000 65536"/>
                  <a:gd name="T12" fmla="*/ 0 60000 65536"/>
                  <a:gd name="T13" fmla="*/ 0 60000 65536"/>
                  <a:gd name="T14" fmla="*/ 0 60000 65536"/>
                  <a:gd name="T15" fmla="*/ 0 w 552"/>
                  <a:gd name="T16" fmla="*/ 0 h 186"/>
                  <a:gd name="T17" fmla="*/ 552 w 552"/>
                  <a:gd name="T18" fmla="*/ 186 h 186"/>
                </a:gdLst>
                <a:ahLst/>
                <a:cxnLst>
                  <a:cxn ang="T10">
                    <a:pos x="T0" y="T1"/>
                  </a:cxn>
                  <a:cxn ang="T11">
                    <a:pos x="T2" y="T3"/>
                  </a:cxn>
                  <a:cxn ang="T12">
                    <a:pos x="T4" y="T5"/>
                  </a:cxn>
                  <a:cxn ang="T13">
                    <a:pos x="T6" y="T7"/>
                  </a:cxn>
                  <a:cxn ang="T14">
                    <a:pos x="T8" y="T9"/>
                  </a:cxn>
                </a:cxnLst>
                <a:rect l="T15" t="T16" r="T17" b="T18"/>
                <a:pathLst>
                  <a:path w="552" h="186">
                    <a:moveTo>
                      <a:pt x="549" y="183"/>
                    </a:moveTo>
                    <a:lnTo>
                      <a:pt x="552" y="186"/>
                    </a:lnTo>
                    <a:lnTo>
                      <a:pt x="2" y="3"/>
                    </a:lnTo>
                    <a:lnTo>
                      <a:pt x="0" y="0"/>
                    </a:lnTo>
                    <a:lnTo>
                      <a:pt x="549" y="183"/>
                    </a:lnTo>
                    <a:close/>
                  </a:path>
                </a:pathLst>
              </a:custGeom>
              <a:solidFill>
                <a:srgbClr val="BA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03" name="Freeform 2978"/>
              <p:cNvSpPr>
                <a:spLocks/>
              </p:cNvSpPr>
              <p:nvPr/>
            </p:nvSpPr>
            <p:spPr bwMode="auto">
              <a:xfrm>
                <a:off x="2950" y="2319"/>
                <a:ext cx="275" cy="93"/>
              </a:xfrm>
              <a:custGeom>
                <a:avLst/>
                <a:gdLst>
                  <a:gd name="T0" fmla="*/ 1 w 552"/>
                  <a:gd name="T1" fmla="*/ 0 h 188"/>
                  <a:gd name="T2" fmla="*/ 1 w 552"/>
                  <a:gd name="T3" fmla="*/ 0 h 188"/>
                  <a:gd name="T4" fmla="*/ 0 w 552"/>
                  <a:gd name="T5" fmla="*/ 0 h 188"/>
                  <a:gd name="T6" fmla="*/ 0 w 552"/>
                  <a:gd name="T7" fmla="*/ 0 h 188"/>
                  <a:gd name="T8" fmla="*/ 1 w 552"/>
                  <a:gd name="T9" fmla="*/ 0 h 188"/>
                  <a:gd name="T10" fmla="*/ 0 60000 65536"/>
                  <a:gd name="T11" fmla="*/ 0 60000 65536"/>
                  <a:gd name="T12" fmla="*/ 0 60000 65536"/>
                  <a:gd name="T13" fmla="*/ 0 60000 65536"/>
                  <a:gd name="T14" fmla="*/ 0 60000 65536"/>
                  <a:gd name="T15" fmla="*/ 0 w 552"/>
                  <a:gd name="T16" fmla="*/ 0 h 188"/>
                  <a:gd name="T17" fmla="*/ 552 w 552"/>
                  <a:gd name="T18" fmla="*/ 188 h 188"/>
                </a:gdLst>
                <a:ahLst/>
                <a:cxnLst>
                  <a:cxn ang="T10">
                    <a:pos x="T0" y="T1"/>
                  </a:cxn>
                  <a:cxn ang="T11">
                    <a:pos x="T2" y="T3"/>
                  </a:cxn>
                  <a:cxn ang="T12">
                    <a:pos x="T4" y="T5"/>
                  </a:cxn>
                  <a:cxn ang="T13">
                    <a:pos x="T6" y="T7"/>
                  </a:cxn>
                  <a:cxn ang="T14">
                    <a:pos x="T8" y="T9"/>
                  </a:cxn>
                </a:cxnLst>
                <a:rect l="T15" t="T16" r="T17" b="T18"/>
                <a:pathLst>
                  <a:path w="552" h="188">
                    <a:moveTo>
                      <a:pt x="550" y="183"/>
                    </a:moveTo>
                    <a:lnTo>
                      <a:pt x="552" y="188"/>
                    </a:lnTo>
                    <a:lnTo>
                      <a:pt x="3" y="3"/>
                    </a:lnTo>
                    <a:lnTo>
                      <a:pt x="0" y="0"/>
                    </a:lnTo>
                    <a:lnTo>
                      <a:pt x="550" y="183"/>
                    </a:lnTo>
                    <a:close/>
                  </a:path>
                </a:pathLst>
              </a:custGeom>
              <a:solidFill>
                <a:srgbClr val="B6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04" name="Freeform 2979"/>
              <p:cNvSpPr>
                <a:spLocks/>
              </p:cNvSpPr>
              <p:nvPr/>
            </p:nvSpPr>
            <p:spPr bwMode="auto">
              <a:xfrm>
                <a:off x="2951" y="2320"/>
                <a:ext cx="276" cy="94"/>
              </a:xfrm>
              <a:custGeom>
                <a:avLst/>
                <a:gdLst>
                  <a:gd name="T0" fmla="*/ 1 w 552"/>
                  <a:gd name="T1" fmla="*/ 1 h 188"/>
                  <a:gd name="T2" fmla="*/ 1 w 552"/>
                  <a:gd name="T3" fmla="*/ 1 h 188"/>
                  <a:gd name="T4" fmla="*/ 1 w 552"/>
                  <a:gd name="T5" fmla="*/ 1 h 188"/>
                  <a:gd name="T6" fmla="*/ 0 w 552"/>
                  <a:gd name="T7" fmla="*/ 0 h 188"/>
                  <a:gd name="T8" fmla="*/ 1 w 552"/>
                  <a:gd name="T9" fmla="*/ 1 h 188"/>
                  <a:gd name="T10" fmla="*/ 0 60000 65536"/>
                  <a:gd name="T11" fmla="*/ 0 60000 65536"/>
                  <a:gd name="T12" fmla="*/ 0 60000 65536"/>
                  <a:gd name="T13" fmla="*/ 0 60000 65536"/>
                  <a:gd name="T14" fmla="*/ 0 60000 65536"/>
                  <a:gd name="T15" fmla="*/ 0 w 552"/>
                  <a:gd name="T16" fmla="*/ 0 h 188"/>
                  <a:gd name="T17" fmla="*/ 552 w 552"/>
                  <a:gd name="T18" fmla="*/ 188 h 188"/>
                </a:gdLst>
                <a:ahLst/>
                <a:cxnLst>
                  <a:cxn ang="T10">
                    <a:pos x="T0" y="T1"/>
                  </a:cxn>
                  <a:cxn ang="T11">
                    <a:pos x="T2" y="T3"/>
                  </a:cxn>
                  <a:cxn ang="T12">
                    <a:pos x="T4" y="T5"/>
                  </a:cxn>
                  <a:cxn ang="T13">
                    <a:pos x="T6" y="T7"/>
                  </a:cxn>
                  <a:cxn ang="T14">
                    <a:pos x="T8" y="T9"/>
                  </a:cxn>
                </a:cxnLst>
                <a:rect l="T15" t="T16" r="T17" b="T18"/>
                <a:pathLst>
                  <a:path w="552" h="188">
                    <a:moveTo>
                      <a:pt x="549" y="185"/>
                    </a:moveTo>
                    <a:lnTo>
                      <a:pt x="552" y="188"/>
                    </a:lnTo>
                    <a:lnTo>
                      <a:pt x="2" y="4"/>
                    </a:lnTo>
                    <a:lnTo>
                      <a:pt x="0" y="0"/>
                    </a:lnTo>
                    <a:lnTo>
                      <a:pt x="549" y="185"/>
                    </a:lnTo>
                    <a:close/>
                  </a:path>
                </a:pathLst>
              </a:custGeom>
              <a:solidFill>
                <a:srgbClr val="B2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05" name="Freeform 2980"/>
              <p:cNvSpPr>
                <a:spLocks/>
              </p:cNvSpPr>
              <p:nvPr/>
            </p:nvSpPr>
            <p:spPr bwMode="auto">
              <a:xfrm>
                <a:off x="2952" y="2322"/>
                <a:ext cx="280" cy="96"/>
              </a:xfrm>
              <a:custGeom>
                <a:avLst/>
                <a:gdLst>
                  <a:gd name="T0" fmla="*/ 1 w 560"/>
                  <a:gd name="T1" fmla="*/ 1 h 192"/>
                  <a:gd name="T2" fmla="*/ 1 w 560"/>
                  <a:gd name="T3" fmla="*/ 1 h 192"/>
                  <a:gd name="T4" fmla="*/ 1 w 560"/>
                  <a:gd name="T5" fmla="*/ 1 h 192"/>
                  <a:gd name="T6" fmla="*/ 0 w 560"/>
                  <a:gd name="T7" fmla="*/ 0 h 192"/>
                  <a:gd name="T8" fmla="*/ 1 w 560"/>
                  <a:gd name="T9" fmla="*/ 1 h 192"/>
                  <a:gd name="T10" fmla="*/ 0 60000 65536"/>
                  <a:gd name="T11" fmla="*/ 0 60000 65536"/>
                  <a:gd name="T12" fmla="*/ 0 60000 65536"/>
                  <a:gd name="T13" fmla="*/ 0 60000 65536"/>
                  <a:gd name="T14" fmla="*/ 0 60000 65536"/>
                  <a:gd name="T15" fmla="*/ 0 w 560"/>
                  <a:gd name="T16" fmla="*/ 0 h 192"/>
                  <a:gd name="T17" fmla="*/ 560 w 560"/>
                  <a:gd name="T18" fmla="*/ 192 h 192"/>
                </a:gdLst>
                <a:ahLst/>
                <a:cxnLst>
                  <a:cxn ang="T10">
                    <a:pos x="T0" y="T1"/>
                  </a:cxn>
                  <a:cxn ang="T11">
                    <a:pos x="T2" y="T3"/>
                  </a:cxn>
                  <a:cxn ang="T12">
                    <a:pos x="T4" y="T5"/>
                  </a:cxn>
                  <a:cxn ang="T13">
                    <a:pos x="T6" y="T7"/>
                  </a:cxn>
                  <a:cxn ang="T14">
                    <a:pos x="T8" y="T9"/>
                  </a:cxn>
                </a:cxnLst>
                <a:rect l="T15" t="T16" r="T17" b="T18"/>
                <a:pathLst>
                  <a:path w="560" h="192">
                    <a:moveTo>
                      <a:pt x="550" y="184"/>
                    </a:moveTo>
                    <a:lnTo>
                      <a:pt x="560" y="192"/>
                    </a:lnTo>
                    <a:lnTo>
                      <a:pt x="10" y="8"/>
                    </a:lnTo>
                    <a:lnTo>
                      <a:pt x="0" y="0"/>
                    </a:lnTo>
                    <a:lnTo>
                      <a:pt x="550" y="184"/>
                    </a:lnTo>
                    <a:close/>
                  </a:path>
                </a:pathLst>
              </a:custGeom>
              <a:solidFill>
                <a:srgbClr val="AE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06" name="Freeform 2981"/>
              <p:cNvSpPr>
                <a:spLocks/>
              </p:cNvSpPr>
              <p:nvPr/>
            </p:nvSpPr>
            <p:spPr bwMode="auto">
              <a:xfrm>
                <a:off x="2952" y="2322"/>
                <a:ext cx="278" cy="94"/>
              </a:xfrm>
              <a:custGeom>
                <a:avLst/>
                <a:gdLst>
                  <a:gd name="T0" fmla="*/ 2 w 555"/>
                  <a:gd name="T1" fmla="*/ 1 h 187"/>
                  <a:gd name="T2" fmla="*/ 2 w 555"/>
                  <a:gd name="T3" fmla="*/ 1 h 187"/>
                  <a:gd name="T4" fmla="*/ 1 w 555"/>
                  <a:gd name="T5" fmla="*/ 1 h 187"/>
                  <a:gd name="T6" fmla="*/ 0 w 555"/>
                  <a:gd name="T7" fmla="*/ 0 h 187"/>
                  <a:gd name="T8" fmla="*/ 2 w 555"/>
                  <a:gd name="T9" fmla="*/ 1 h 187"/>
                  <a:gd name="T10" fmla="*/ 0 60000 65536"/>
                  <a:gd name="T11" fmla="*/ 0 60000 65536"/>
                  <a:gd name="T12" fmla="*/ 0 60000 65536"/>
                  <a:gd name="T13" fmla="*/ 0 60000 65536"/>
                  <a:gd name="T14" fmla="*/ 0 60000 65536"/>
                  <a:gd name="T15" fmla="*/ 0 w 555"/>
                  <a:gd name="T16" fmla="*/ 0 h 187"/>
                  <a:gd name="T17" fmla="*/ 555 w 555"/>
                  <a:gd name="T18" fmla="*/ 187 h 187"/>
                </a:gdLst>
                <a:ahLst/>
                <a:cxnLst>
                  <a:cxn ang="T10">
                    <a:pos x="T0" y="T1"/>
                  </a:cxn>
                  <a:cxn ang="T11">
                    <a:pos x="T2" y="T3"/>
                  </a:cxn>
                  <a:cxn ang="T12">
                    <a:pos x="T4" y="T5"/>
                  </a:cxn>
                  <a:cxn ang="T13">
                    <a:pos x="T6" y="T7"/>
                  </a:cxn>
                  <a:cxn ang="T14">
                    <a:pos x="T8" y="T9"/>
                  </a:cxn>
                </a:cxnLst>
                <a:rect l="T15" t="T16" r="T17" b="T18"/>
                <a:pathLst>
                  <a:path w="555" h="187">
                    <a:moveTo>
                      <a:pt x="550" y="184"/>
                    </a:moveTo>
                    <a:lnTo>
                      <a:pt x="555" y="187"/>
                    </a:lnTo>
                    <a:lnTo>
                      <a:pt x="5" y="3"/>
                    </a:lnTo>
                    <a:lnTo>
                      <a:pt x="0" y="0"/>
                    </a:lnTo>
                    <a:lnTo>
                      <a:pt x="550" y="184"/>
                    </a:lnTo>
                    <a:close/>
                  </a:path>
                </a:pathLst>
              </a:custGeom>
              <a:solidFill>
                <a:srgbClr val="AE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07" name="Freeform 2982"/>
              <p:cNvSpPr>
                <a:spLocks/>
              </p:cNvSpPr>
              <p:nvPr/>
            </p:nvSpPr>
            <p:spPr bwMode="auto">
              <a:xfrm>
                <a:off x="2955" y="2324"/>
                <a:ext cx="277" cy="94"/>
              </a:xfrm>
              <a:custGeom>
                <a:avLst/>
                <a:gdLst>
                  <a:gd name="T0" fmla="*/ 1 w 555"/>
                  <a:gd name="T1" fmla="*/ 0 h 189"/>
                  <a:gd name="T2" fmla="*/ 1 w 555"/>
                  <a:gd name="T3" fmla="*/ 0 h 189"/>
                  <a:gd name="T4" fmla="*/ 0 w 555"/>
                  <a:gd name="T5" fmla="*/ 0 h 189"/>
                  <a:gd name="T6" fmla="*/ 0 w 555"/>
                  <a:gd name="T7" fmla="*/ 0 h 189"/>
                  <a:gd name="T8" fmla="*/ 1 w 555"/>
                  <a:gd name="T9" fmla="*/ 0 h 189"/>
                  <a:gd name="T10" fmla="*/ 0 60000 65536"/>
                  <a:gd name="T11" fmla="*/ 0 60000 65536"/>
                  <a:gd name="T12" fmla="*/ 0 60000 65536"/>
                  <a:gd name="T13" fmla="*/ 0 60000 65536"/>
                  <a:gd name="T14" fmla="*/ 0 60000 65536"/>
                  <a:gd name="T15" fmla="*/ 0 w 555"/>
                  <a:gd name="T16" fmla="*/ 0 h 189"/>
                  <a:gd name="T17" fmla="*/ 555 w 555"/>
                  <a:gd name="T18" fmla="*/ 189 h 189"/>
                </a:gdLst>
                <a:ahLst/>
                <a:cxnLst>
                  <a:cxn ang="T10">
                    <a:pos x="T0" y="T1"/>
                  </a:cxn>
                  <a:cxn ang="T11">
                    <a:pos x="T2" y="T3"/>
                  </a:cxn>
                  <a:cxn ang="T12">
                    <a:pos x="T4" y="T5"/>
                  </a:cxn>
                  <a:cxn ang="T13">
                    <a:pos x="T6" y="T7"/>
                  </a:cxn>
                  <a:cxn ang="T14">
                    <a:pos x="T8" y="T9"/>
                  </a:cxn>
                </a:cxnLst>
                <a:rect l="T15" t="T16" r="T17" b="T18"/>
                <a:pathLst>
                  <a:path w="555" h="189">
                    <a:moveTo>
                      <a:pt x="550" y="184"/>
                    </a:moveTo>
                    <a:lnTo>
                      <a:pt x="555" y="189"/>
                    </a:lnTo>
                    <a:lnTo>
                      <a:pt x="5" y="5"/>
                    </a:lnTo>
                    <a:lnTo>
                      <a:pt x="0" y="0"/>
                    </a:lnTo>
                    <a:lnTo>
                      <a:pt x="550" y="184"/>
                    </a:lnTo>
                    <a:close/>
                  </a:path>
                </a:pathLst>
              </a:custGeom>
              <a:solidFill>
                <a:srgbClr val="A65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08" name="Freeform 2983"/>
              <p:cNvSpPr>
                <a:spLocks/>
              </p:cNvSpPr>
              <p:nvPr/>
            </p:nvSpPr>
            <p:spPr bwMode="auto">
              <a:xfrm>
                <a:off x="2957" y="2326"/>
                <a:ext cx="280" cy="96"/>
              </a:xfrm>
              <a:custGeom>
                <a:avLst/>
                <a:gdLst>
                  <a:gd name="T0" fmla="*/ 1 w 560"/>
                  <a:gd name="T1" fmla="*/ 1 h 191"/>
                  <a:gd name="T2" fmla="*/ 1 w 560"/>
                  <a:gd name="T3" fmla="*/ 1 h 191"/>
                  <a:gd name="T4" fmla="*/ 1 w 560"/>
                  <a:gd name="T5" fmla="*/ 1 h 191"/>
                  <a:gd name="T6" fmla="*/ 0 w 560"/>
                  <a:gd name="T7" fmla="*/ 0 h 191"/>
                  <a:gd name="T8" fmla="*/ 1 w 560"/>
                  <a:gd name="T9" fmla="*/ 1 h 191"/>
                  <a:gd name="T10" fmla="*/ 0 60000 65536"/>
                  <a:gd name="T11" fmla="*/ 0 60000 65536"/>
                  <a:gd name="T12" fmla="*/ 0 60000 65536"/>
                  <a:gd name="T13" fmla="*/ 0 60000 65536"/>
                  <a:gd name="T14" fmla="*/ 0 60000 65536"/>
                  <a:gd name="T15" fmla="*/ 0 w 560"/>
                  <a:gd name="T16" fmla="*/ 0 h 191"/>
                  <a:gd name="T17" fmla="*/ 560 w 560"/>
                  <a:gd name="T18" fmla="*/ 191 h 191"/>
                </a:gdLst>
                <a:ahLst/>
                <a:cxnLst>
                  <a:cxn ang="T10">
                    <a:pos x="T0" y="T1"/>
                  </a:cxn>
                  <a:cxn ang="T11">
                    <a:pos x="T2" y="T3"/>
                  </a:cxn>
                  <a:cxn ang="T12">
                    <a:pos x="T4" y="T5"/>
                  </a:cxn>
                  <a:cxn ang="T13">
                    <a:pos x="T6" y="T7"/>
                  </a:cxn>
                  <a:cxn ang="T14">
                    <a:pos x="T8" y="T9"/>
                  </a:cxn>
                </a:cxnLst>
                <a:rect l="T15" t="T16" r="T17" b="T18"/>
                <a:pathLst>
                  <a:path w="560" h="191">
                    <a:moveTo>
                      <a:pt x="550" y="184"/>
                    </a:moveTo>
                    <a:lnTo>
                      <a:pt x="560" y="191"/>
                    </a:lnTo>
                    <a:lnTo>
                      <a:pt x="10" y="5"/>
                    </a:lnTo>
                    <a:lnTo>
                      <a:pt x="0" y="0"/>
                    </a:lnTo>
                    <a:lnTo>
                      <a:pt x="550" y="184"/>
                    </a:lnTo>
                    <a:close/>
                  </a:path>
                </a:pathLst>
              </a:custGeom>
              <a:solidFill>
                <a:srgbClr val="9F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09" name="Freeform 2984"/>
              <p:cNvSpPr>
                <a:spLocks/>
              </p:cNvSpPr>
              <p:nvPr/>
            </p:nvSpPr>
            <p:spPr bwMode="auto">
              <a:xfrm>
                <a:off x="2981" y="2254"/>
                <a:ext cx="283" cy="88"/>
              </a:xfrm>
              <a:custGeom>
                <a:avLst/>
                <a:gdLst>
                  <a:gd name="T0" fmla="*/ 2 w 565"/>
                  <a:gd name="T1" fmla="*/ 0 h 177"/>
                  <a:gd name="T2" fmla="*/ 2 w 565"/>
                  <a:gd name="T3" fmla="*/ 0 h 177"/>
                  <a:gd name="T4" fmla="*/ 0 w 565"/>
                  <a:gd name="T5" fmla="*/ 0 h 177"/>
                  <a:gd name="T6" fmla="*/ 1 w 565"/>
                  <a:gd name="T7" fmla="*/ 0 h 177"/>
                  <a:gd name="T8" fmla="*/ 2 w 565"/>
                  <a:gd name="T9" fmla="*/ 0 h 177"/>
                  <a:gd name="T10" fmla="*/ 0 60000 65536"/>
                  <a:gd name="T11" fmla="*/ 0 60000 65536"/>
                  <a:gd name="T12" fmla="*/ 0 60000 65536"/>
                  <a:gd name="T13" fmla="*/ 0 60000 65536"/>
                  <a:gd name="T14" fmla="*/ 0 60000 65536"/>
                  <a:gd name="T15" fmla="*/ 0 w 565"/>
                  <a:gd name="T16" fmla="*/ 0 h 177"/>
                  <a:gd name="T17" fmla="*/ 565 w 565"/>
                  <a:gd name="T18" fmla="*/ 177 h 177"/>
                </a:gdLst>
                <a:ahLst/>
                <a:cxnLst>
                  <a:cxn ang="T10">
                    <a:pos x="T0" y="T1"/>
                  </a:cxn>
                  <a:cxn ang="T11">
                    <a:pos x="T2" y="T3"/>
                  </a:cxn>
                  <a:cxn ang="T12">
                    <a:pos x="T4" y="T5"/>
                  </a:cxn>
                  <a:cxn ang="T13">
                    <a:pos x="T6" y="T7"/>
                  </a:cxn>
                  <a:cxn ang="T14">
                    <a:pos x="T8" y="T9"/>
                  </a:cxn>
                </a:cxnLst>
                <a:rect l="T15" t="T16" r="T17" b="T18"/>
                <a:pathLst>
                  <a:path w="565" h="177">
                    <a:moveTo>
                      <a:pt x="565" y="177"/>
                    </a:moveTo>
                    <a:lnTo>
                      <a:pt x="552" y="173"/>
                    </a:lnTo>
                    <a:lnTo>
                      <a:pt x="0" y="0"/>
                    </a:lnTo>
                    <a:lnTo>
                      <a:pt x="10" y="4"/>
                    </a:lnTo>
                    <a:lnTo>
                      <a:pt x="565" y="177"/>
                    </a:lnTo>
                    <a:close/>
                  </a:path>
                </a:pathLst>
              </a:custGeom>
              <a:solidFill>
                <a:srgbClr val="743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10" name="Freeform 2985"/>
              <p:cNvSpPr>
                <a:spLocks/>
              </p:cNvSpPr>
              <p:nvPr/>
            </p:nvSpPr>
            <p:spPr bwMode="auto">
              <a:xfrm>
                <a:off x="2974" y="2254"/>
                <a:ext cx="283" cy="86"/>
              </a:xfrm>
              <a:custGeom>
                <a:avLst/>
                <a:gdLst>
                  <a:gd name="T0" fmla="*/ 2 w 565"/>
                  <a:gd name="T1" fmla="*/ 0 h 173"/>
                  <a:gd name="T2" fmla="*/ 2 w 565"/>
                  <a:gd name="T3" fmla="*/ 0 h 173"/>
                  <a:gd name="T4" fmla="*/ 0 w 565"/>
                  <a:gd name="T5" fmla="*/ 0 h 173"/>
                  <a:gd name="T6" fmla="*/ 1 w 565"/>
                  <a:gd name="T7" fmla="*/ 0 h 173"/>
                  <a:gd name="T8" fmla="*/ 2 w 565"/>
                  <a:gd name="T9" fmla="*/ 0 h 173"/>
                  <a:gd name="T10" fmla="*/ 0 60000 65536"/>
                  <a:gd name="T11" fmla="*/ 0 60000 65536"/>
                  <a:gd name="T12" fmla="*/ 0 60000 65536"/>
                  <a:gd name="T13" fmla="*/ 0 60000 65536"/>
                  <a:gd name="T14" fmla="*/ 0 60000 65536"/>
                  <a:gd name="T15" fmla="*/ 0 w 565"/>
                  <a:gd name="T16" fmla="*/ 0 h 173"/>
                  <a:gd name="T17" fmla="*/ 565 w 565"/>
                  <a:gd name="T18" fmla="*/ 173 h 173"/>
                </a:gdLst>
                <a:ahLst/>
                <a:cxnLst>
                  <a:cxn ang="T10">
                    <a:pos x="T0" y="T1"/>
                  </a:cxn>
                  <a:cxn ang="T11">
                    <a:pos x="T2" y="T3"/>
                  </a:cxn>
                  <a:cxn ang="T12">
                    <a:pos x="T4" y="T5"/>
                  </a:cxn>
                  <a:cxn ang="T13">
                    <a:pos x="T6" y="T7"/>
                  </a:cxn>
                  <a:cxn ang="T14">
                    <a:pos x="T8" y="T9"/>
                  </a:cxn>
                </a:cxnLst>
                <a:rect l="T15" t="T16" r="T17" b="T18"/>
                <a:pathLst>
                  <a:path w="565" h="173">
                    <a:moveTo>
                      <a:pt x="565" y="173"/>
                    </a:moveTo>
                    <a:lnTo>
                      <a:pt x="553" y="173"/>
                    </a:lnTo>
                    <a:lnTo>
                      <a:pt x="0" y="0"/>
                    </a:lnTo>
                    <a:lnTo>
                      <a:pt x="13" y="0"/>
                    </a:lnTo>
                    <a:lnTo>
                      <a:pt x="565" y="173"/>
                    </a:lnTo>
                    <a:close/>
                  </a:path>
                </a:pathLst>
              </a:custGeom>
              <a:solidFill>
                <a:srgbClr val="783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711" name="Freeform 2986"/>
              <p:cNvSpPr>
                <a:spLocks/>
              </p:cNvSpPr>
              <p:nvPr/>
            </p:nvSpPr>
            <p:spPr bwMode="auto">
              <a:xfrm>
                <a:off x="3218" y="2340"/>
                <a:ext cx="65" cy="82"/>
              </a:xfrm>
              <a:custGeom>
                <a:avLst/>
                <a:gdLst>
                  <a:gd name="T0" fmla="*/ 1 w 129"/>
                  <a:gd name="T1" fmla="*/ 0 h 165"/>
                  <a:gd name="T2" fmla="*/ 1 w 129"/>
                  <a:gd name="T3" fmla="*/ 0 h 165"/>
                  <a:gd name="T4" fmla="*/ 1 w 129"/>
                  <a:gd name="T5" fmla="*/ 0 h 165"/>
                  <a:gd name="T6" fmla="*/ 1 w 129"/>
                  <a:gd name="T7" fmla="*/ 0 h 165"/>
                  <a:gd name="T8" fmla="*/ 1 w 129"/>
                  <a:gd name="T9" fmla="*/ 0 h 165"/>
                  <a:gd name="T10" fmla="*/ 1 w 129"/>
                  <a:gd name="T11" fmla="*/ 0 h 165"/>
                  <a:gd name="T12" fmla="*/ 1 w 129"/>
                  <a:gd name="T13" fmla="*/ 0 h 165"/>
                  <a:gd name="T14" fmla="*/ 1 w 129"/>
                  <a:gd name="T15" fmla="*/ 0 h 165"/>
                  <a:gd name="T16" fmla="*/ 0 w 129"/>
                  <a:gd name="T17" fmla="*/ 0 h 165"/>
                  <a:gd name="T18" fmla="*/ 1 w 129"/>
                  <a:gd name="T19" fmla="*/ 0 h 165"/>
                  <a:gd name="T20" fmla="*/ 1 w 129"/>
                  <a:gd name="T21" fmla="*/ 0 h 165"/>
                  <a:gd name="T22" fmla="*/ 1 w 129"/>
                  <a:gd name="T23" fmla="*/ 0 h 165"/>
                  <a:gd name="T24" fmla="*/ 1 w 129"/>
                  <a:gd name="T25" fmla="*/ 0 h 165"/>
                  <a:gd name="T26" fmla="*/ 1 w 129"/>
                  <a:gd name="T27" fmla="*/ 0 h 165"/>
                  <a:gd name="T28" fmla="*/ 1 w 129"/>
                  <a:gd name="T29" fmla="*/ 0 h 165"/>
                  <a:gd name="T30" fmla="*/ 1 w 129"/>
                  <a:gd name="T31" fmla="*/ 0 h 165"/>
                  <a:gd name="T32" fmla="*/ 1 w 129"/>
                  <a:gd name="T33" fmla="*/ 0 h 165"/>
                  <a:gd name="T34" fmla="*/ 1 w 129"/>
                  <a:gd name="T35" fmla="*/ 0 h 165"/>
                  <a:gd name="T36" fmla="*/ 1 w 129"/>
                  <a:gd name="T37" fmla="*/ 0 h 165"/>
                  <a:gd name="T38" fmla="*/ 1 w 129"/>
                  <a:gd name="T39" fmla="*/ 0 h 165"/>
                  <a:gd name="T40" fmla="*/ 1 w 129"/>
                  <a:gd name="T41" fmla="*/ 0 h 165"/>
                  <a:gd name="T42" fmla="*/ 1 w 129"/>
                  <a:gd name="T43" fmla="*/ 0 h 165"/>
                  <a:gd name="T44" fmla="*/ 1 w 129"/>
                  <a:gd name="T45" fmla="*/ 0 h 165"/>
                  <a:gd name="T46" fmla="*/ 1 w 129"/>
                  <a:gd name="T47" fmla="*/ 0 h 165"/>
                  <a:gd name="T48" fmla="*/ 1 w 129"/>
                  <a:gd name="T49" fmla="*/ 0 h 165"/>
                  <a:gd name="T50" fmla="*/ 1 w 129"/>
                  <a:gd name="T51" fmla="*/ 0 h 165"/>
                  <a:gd name="T52" fmla="*/ 1 w 129"/>
                  <a:gd name="T53" fmla="*/ 0 h 165"/>
                  <a:gd name="T54" fmla="*/ 1 w 129"/>
                  <a:gd name="T55" fmla="*/ 0 h 165"/>
                  <a:gd name="T56" fmla="*/ 1 w 129"/>
                  <a:gd name="T57" fmla="*/ 0 h 165"/>
                  <a:gd name="T58" fmla="*/ 1 w 129"/>
                  <a:gd name="T59" fmla="*/ 0 h 165"/>
                  <a:gd name="T60" fmla="*/ 1 w 129"/>
                  <a:gd name="T61" fmla="*/ 0 h 165"/>
                  <a:gd name="T62" fmla="*/ 1 w 129"/>
                  <a:gd name="T63" fmla="*/ 0 h 165"/>
                  <a:gd name="T64" fmla="*/ 1 w 129"/>
                  <a:gd name="T65" fmla="*/ 0 h 1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65"/>
                  <a:gd name="T101" fmla="*/ 129 w 129"/>
                  <a:gd name="T102" fmla="*/ 165 h 1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65">
                    <a:moveTo>
                      <a:pt x="66" y="0"/>
                    </a:moveTo>
                    <a:lnTo>
                      <a:pt x="53" y="4"/>
                    </a:lnTo>
                    <a:lnTo>
                      <a:pt x="40" y="10"/>
                    </a:lnTo>
                    <a:lnTo>
                      <a:pt x="30" y="19"/>
                    </a:lnTo>
                    <a:lnTo>
                      <a:pt x="20" y="30"/>
                    </a:lnTo>
                    <a:lnTo>
                      <a:pt x="11" y="43"/>
                    </a:lnTo>
                    <a:lnTo>
                      <a:pt x="5" y="58"/>
                    </a:lnTo>
                    <a:lnTo>
                      <a:pt x="2" y="75"/>
                    </a:lnTo>
                    <a:lnTo>
                      <a:pt x="0" y="92"/>
                    </a:lnTo>
                    <a:lnTo>
                      <a:pt x="2" y="108"/>
                    </a:lnTo>
                    <a:lnTo>
                      <a:pt x="5" y="123"/>
                    </a:lnTo>
                    <a:lnTo>
                      <a:pt x="10" y="137"/>
                    </a:lnTo>
                    <a:lnTo>
                      <a:pt x="18" y="148"/>
                    </a:lnTo>
                    <a:lnTo>
                      <a:pt x="28" y="156"/>
                    </a:lnTo>
                    <a:lnTo>
                      <a:pt x="38" y="163"/>
                    </a:lnTo>
                    <a:lnTo>
                      <a:pt x="51" y="165"/>
                    </a:lnTo>
                    <a:lnTo>
                      <a:pt x="63" y="165"/>
                    </a:lnTo>
                    <a:lnTo>
                      <a:pt x="76" y="161"/>
                    </a:lnTo>
                    <a:lnTo>
                      <a:pt x="88" y="155"/>
                    </a:lnTo>
                    <a:lnTo>
                      <a:pt x="100" y="145"/>
                    </a:lnTo>
                    <a:lnTo>
                      <a:pt x="110" y="133"/>
                    </a:lnTo>
                    <a:lnTo>
                      <a:pt x="118" y="120"/>
                    </a:lnTo>
                    <a:lnTo>
                      <a:pt x="123" y="105"/>
                    </a:lnTo>
                    <a:lnTo>
                      <a:pt x="128" y="90"/>
                    </a:lnTo>
                    <a:lnTo>
                      <a:pt x="129" y="73"/>
                    </a:lnTo>
                    <a:lnTo>
                      <a:pt x="128" y="57"/>
                    </a:lnTo>
                    <a:lnTo>
                      <a:pt x="124" y="42"/>
                    </a:lnTo>
                    <a:lnTo>
                      <a:pt x="118" y="29"/>
                    </a:lnTo>
                    <a:lnTo>
                      <a:pt x="111" y="17"/>
                    </a:lnTo>
                    <a:lnTo>
                      <a:pt x="101" y="9"/>
                    </a:lnTo>
                    <a:lnTo>
                      <a:pt x="91" y="4"/>
                    </a:lnTo>
                    <a:lnTo>
                      <a:pt x="78" y="0"/>
                    </a:lnTo>
                    <a:lnTo>
                      <a:pt x="66" y="0"/>
                    </a:lnTo>
                    <a:close/>
                  </a:path>
                </a:pathLst>
              </a:custGeom>
              <a:solidFill>
                <a:srgbClr val="C3C3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grpSp>
          <p:nvGrpSpPr>
            <p:cNvPr id="46128" name="Group 2987"/>
            <p:cNvGrpSpPr>
              <a:grpSpLocks/>
            </p:cNvGrpSpPr>
            <p:nvPr/>
          </p:nvGrpSpPr>
          <p:grpSpPr bwMode="auto">
            <a:xfrm>
              <a:off x="3057" y="2243"/>
              <a:ext cx="300" cy="239"/>
              <a:chOff x="3057" y="2243"/>
              <a:chExt cx="300" cy="239"/>
            </a:xfrm>
          </p:grpSpPr>
          <p:sp>
            <p:nvSpPr>
              <p:cNvPr id="46520" name="Freeform 2988"/>
              <p:cNvSpPr>
                <a:spLocks/>
              </p:cNvSpPr>
              <p:nvPr/>
            </p:nvSpPr>
            <p:spPr bwMode="auto">
              <a:xfrm>
                <a:off x="3115" y="2245"/>
                <a:ext cx="183" cy="57"/>
              </a:xfrm>
              <a:custGeom>
                <a:avLst/>
                <a:gdLst>
                  <a:gd name="T0" fmla="*/ 1 w 365"/>
                  <a:gd name="T1" fmla="*/ 0 h 115"/>
                  <a:gd name="T2" fmla="*/ 1 w 365"/>
                  <a:gd name="T3" fmla="*/ 0 h 115"/>
                  <a:gd name="T4" fmla="*/ 0 w 365"/>
                  <a:gd name="T5" fmla="*/ 0 h 115"/>
                  <a:gd name="T6" fmla="*/ 1 w 365"/>
                  <a:gd name="T7" fmla="*/ 0 h 115"/>
                  <a:gd name="T8" fmla="*/ 1 w 365"/>
                  <a:gd name="T9" fmla="*/ 0 h 115"/>
                  <a:gd name="T10" fmla="*/ 0 60000 65536"/>
                  <a:gd name="T11" fmla="*/ 0 60000 65536"/>
                  <a:gd name="T12" fmla="*/ 0 60000 65536"/>
                  <a:gd name="T13" fmla="*/ 0 60000 65536"/>
                  <a:gd name="T14" fmla="*/ 0 60000 65536"/>
                  <a:gd name="T15" fmla="*/ 0 w 365"/>
                  <a:gd name="T16" fmla="*/ 0 h 115"/>
                  <a:gd name="T17" fmla="*/ 365 w 365"/>
                  <a:gd name="T18" fmla="*/ 115 h 115"/>
                </a:gdLst>
                <a:ahLst/>
                <a:cxnLst>
                  <a:cxn ang="T10">
                    <a:pos x="T0" y="T1"/>
                  </a:cxn>
                  <a:cxn ang="T11">
                    <a:pos x="T2" y="T3"/>
                  </a:cxn>
                  <a:cxn ang="T12">
                    <a:pos x="T4" y="T5"/>
                  </a:cxn>
                  <a:cxn ang="T13">
                    <a:pos x="T6" y="T7"/>
                  </a:cxn>
                  <a:cxn ang="T14">
                    <a:pos x="T8" y="T9"/>
                  </a:cxn>
                </a:cxnLst>
                <a:rect l="T15" t="T16" r="T17" b="T18"/>
                <a:pathLst>
                  <a:path w="365" h="115">
                    <a:moveTo>
                      <a:pt x="365" y="110"/>
                    </a:moveTo>
                    <a:lnTo>
                      <a:pt x="352" y="115"/>
                    </a:lnTo>
                    <a:lnTo>
                      <a:pt x="0" y="5"/>
                    </a:lnTo>
                    <a:lnTo>
                      <a:pt x="13" y="0"/>
                    </a:lnTo>
                    <a:lnTo>
                      <a:pt x="365" y="110"/>
                    </a:lnTo>
                    <a:close/>
                  </a:path>
                </a:pathLst>
              </a:custGeom>
              <a:solidFill>
                <a:srgbClr val="98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21" name="Freeform 2989"/>
              <p:cNvSpPr>
                <a:spLocks/>
              </p:cNvSpPr>
              <p:nvPr/>
            </p:nvSpPr>
            <p:spPr bwMode="auto">
              <a:xfrm>
                <a:off x="3119" y="2245"/>
                <a:ext cx="179" cy="55"/>
              </a:xfrm>
              <a:custGeom>
                <a:avLst/>
                <a:gdLst>
                  <a:gd name="T0" fmla="*/ 1 w 357"/>
                  <a:gd name="T1" fmla="*/ 0 h 112"/>
                  <a:gd name="T2" fmla="*/ 1 w 357"/>
                  <a:gd name="T3" fmla="*/ 0 h 112"/>
                  <a:gd name="T4" fmla="*/ 0 w 357"/>
                  <a:gd name="T5" fmla="*/ 0 h 112"/>
                  <a:gd name="T6" fmla="*/ 1 w 357"/>
                  <a:gd name="T7" fmla="*/ 0 h 112"/>
                  <a:gd name="T8" fmla="*/ 1 w 357"/>
                  <a:gd name="T9" fmla="*/ 0 h 112"/>
                  <a:gd name="T10" fmla="*/ 0 60000 65536"/>
                  <a:gd name="T11" fmla="*/ 0 60000 65536"/>
                  <a:gd name="T12" fmla="*/ 0 60000 65536"/>
                  <a:gd name="T13" fmla="*/ 0 60000 65536"/>
                  <a:gd name="T14" fmla="*/ 0 60000 65536"/>
                  <a:gd name="T15" fmla="*/ 0 w 357"/>
                  <a:gd name="T16" fmla="*/ 0 h 112"/>
                  <a:gd name="T17" fmla="*/ 357 w 357"/>
                  <a:gd name="T18" fmla="*/ 112 h 112"/>
                </a:gdLst>
                <a:ahLst/>
                <a:cxnLst>
                  <a:cxn ang="T10">
                    <a:pos x="T0" y="T1"/>
                  </a:cxn>
                  <a:cxn ang="T11">
                    <a:pos x="T2" y="T3"/>
                  </a:cxn>
                  <a:cxn ang="T12">
                    <a:pos x="T4" y="T5"/>
                  </a:cxn>
                  <a:cxn ang="T13">
                    <a:pos x="T6" y="T7"/>
                  </a:cxn>
                  <a:cxn ang="T14">
                    <a:pos x="T8" y="T9"/>
                  </a:cxn>
                </a:cxnLst>
                <a:rect l="T15" t="T16" r="T17" b="T18"/>
                <a:pathLst>
                  <a:path w="357" h="112">
                    <a:moveTo>
                      <a:pt x="357" y="110"/>
                    </a:moveTo>
                    <a:lnTo>
                      <a:pt x="354" y="112"/>
                    </a:lnTo>
                    <a:lnTo>
                      <a:pt x="0" y="2"/>
                    </a:lnTo>
                    <a:lnTo>
                      <a:pt x="5" y="0"/>
                    </a:lnTo>
                    <a:lnTo>
                      <a:pt x="357" y="110"/>
                    </a:lnTo>
                    <a:close/>
                  </a:path>
                </a:pathLst>
              </a:custGeom>
              <a:solidFill>
                <a:srgbClr val="98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22" name="Freeform 2990"/>
              <p:cNvSpPr>
                <a:spLocks/>
              </p:cNvSpPr>
              <p:nvPr/>
            </p:nvSpPr>
            <p:spPr bwMode="auto">
              <a:xfrm>
                <a:off x="3117" y="2245"/>
                <a:ext cx="179" cy="56"/>
              </a:xfrm>
              <a:custGeom>
                <a:avLst/>
                <a:gdLst>
                  <a:gd name="T0" fmla="*/ 1 w 357"/>
                  <a:gd name="T1" fmla="*/ 1 h 111"/>
                  <a:gd name="T2" fmla="*/ 1 w 357"/>
                  <a:gd name="T3" fmla="*/ 1 h 111"/>
                  <a:gd name="T4" fmla="*/ 0 w 357"/>
                  <a:gd name="T5" fmla="*/ 1 h 111"/>
                  <a:gd name="T6" fmla="*/ 1 w 357"/>
                  <a:gd name="T7" fmla="*/ 0 h 111"/>
                  <a:gd name="T8" fmla="*/ 1 w 357"/>
                  <a:gd name="T9" fmla="*/ 1 h 111"/>
                  <a:gd name="T10" fmla="*/ 0 60000 65536"/>
                  <a:gd name="T11" fmla="*/ 0 60000 65536"/>
                  <a:gd name="T12" fmla="*/ 0 60000 65536"/>
                  <a:gd name="T13" fmla="*/ 0 60000 65536"/>
                  <a:gd name="T14" fmla="*/ 0 60000 65536"/>
                  <a:gd name="T15" fmla="*/ 0 w 357"/>
                  <a:gd name="T16" fmla="*/ 0 h 111"/>
                  <a:gd name="T17" fmla="*/ 357 w 357"/>
                  <a:gd name="T18" fmla="*/ 111 h 111"/>
                </a:gdLst>
                <a:ahLst/>
                <a:cxnLst>
                  <a:cxn ang="T10">
                    <a:pos x="T0" y="T1"/>
                  </a:cxn>
                  <a:cxn ang="T11">
                    <a:pos x="T2" y="T3"/>
                  </a:cxn>
                  <a:cxn ang="T12">
                    <a:pos x="T4" y="T5"/>
                  </a:cxn>
                  <a:cxn ang="T13">
                    <a:pos x="T6" y="T7"/>
                  </a:cxn>
                  <a:cxn ang="T14">
                    <a:pos x="T8" y="T9"/>
                  </a:cxn>
                </a:cxnLst>
                <a:rect l="T15" t="T16" r="T17" b="T18"/>
                <a:pathLst>
                  <a:path w="357" h="111">
                    <a:moveTo>
                      <a:pt x="357" y="110"/>
                    </a:moveTo>
                    <a:lnTo>
                      <a:pt x="352" y="111"/>
                    </a:lnTo>
                    <a:lnTo>
                      <a:pt x="0" y="2"/>
                    </a:lnTo>
                    <a:lnTo>
                      <a:pt x="3" y="0"/>
                    </a:lnTo>
                    <a:lnTo>
                      <a:pt x="357" y="110"/>
                    </a:lnTo>
                    <a:close/>
                  </a:path>
                </a:pathLst>
              </a:custGeom>
              <a:solidFill>
                <a:srgbClr val="9B4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23" name="Freeform 2991"/>
              <p:cNvSpPr>
                <a:spLocks/>
              </p:cNvSpPr>
              <p:nvPr/>
            </p:nvSpPr>
            <p:spPr bwMode="auto">
              <a:xfrm>
                <a:off x="3115" y="2246"/>
                <a:ext cx="179" cy="56"/>
              </a:xfrm>
              <a:custGeom>
                <a:avLst/>
                <a:gdLst>
                  <a:gd name="T0" fmla="*/ 1 w 357"/>
                  <a:gd name="T1" fmla="*/ 1 h 111"/>
                  <a:gd name="T2" fmla="*/ 1 w 357"/>
                  <a:gd name="T3" fmla="*/ 1 h 111"/>
                  <a:gd name="T4" fmla="*/ 0 w 357"/>
                  <a:gd name="T5" fmla="*/ 1 h 111"/>
                  <a:gd name="T6" fmla="*/ 1 w 357"/>
                  <a:gd name="T7" fmla="*/ 0 h 111"/>
                  <a:gd name="T8" fmla="*/ 1 w 357"/>
                  <a:gd name="T9" fmla="*/ 1 h 111"/>
                  <a:gd name="T10" fmla="*/ 0 60000 65536"/>
                  <a:gd name="T11" fmla="*/ 0 60000 65536"/>
                  <a:gd name="T12" fmla="*/ 0 60000 65536"/>
                  <a:gd name="T13" fmla="*/ 0 60000 65536"/>
                  <a:gd name="T14" fmla="*/ 0 60000 65536"/>
                  <a:gd name="T15" fmla="*/ 0 w 357"/>
                  <a:gd name="T16" fmla="*/ 0 h 111"/>
                  <a:gd name="T17" fmla="*/ 357 w 357"/>
                  <a:gd name="T18" fmla="*/ 111 h 111"/>
                </a:gdLst>
                <a:ahLst/>
                <a:cxnLst>
                  <a:cxn ang="T10">
                    <a:pos x="T0" y="T1"/>
                  </a:cxn>
                  <a:cxn ang="T11">
                    <a:pos x="T2" y="T3"/>
                  </a:cxn>
                  <a:cxn ang="T12">
                    <a:pos x="T4" y="T5"/>
                  </a:cxn>
                  <a:cxn ang="T13">
                    <a:pos x="T6" y="T7"/>
                  </a:cxn>
                  <a:cxn ang="T14">
                    <a:pos x="T8" y="T9"/>
                  </a:cxn>
                </a:cxnLst>
                <a:rect l="T15" t="T16" r="T17" b="T18"/>
                <a:pathLst>
                  <a:path w="357" h="111">
                    <a:moveTo>
                      <a:pt x="357" y="109"/>
                    </a:moveTo>
                    <a:lnTo>
                      <a:pt x="352" y="111"/>
                    </a:lnTo>
                    <a:lnTo>
                      <a:pt x="0" y="1"/>
                    </a:lnTo>
                    <a:lnTo>
                      <a:pt x="5" y="0"/>
                    </a:lnTo>
                    <a:lnTo>
                      <a:pt x="357" y="109"/>
                    </a:lnTo>
                    <a:close/>
                  </a:path>
                </a:pathLst>
              </a:custGeom>
              <a:solidFill>
                <a:srgbClr val="9F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24" name="Freeform 2992"/>
              <p:cNvSpPr>
                <a:spLocks/>
              </p:cNvSpPr>
              <p:nvPr/>
            </p:nvSpPr>
            <p:spPr bwMode="auto">
              <a:xfrm>
                <a:off x="3109" y="2247"/>
                <a:ext cx="182" cy="58"/>
              </a:xfrm>
              <a:custGeom>
                <a:avLst/>
                <a:gdLst>
                  <a:gd name="T0" fmla="*/ 1 w 364"/>
                  <a:gd name="T1" fmla="*/ 1 h 116"/>
                  <a:gd name="T2" fmla="*/ 1 w 364"/>
                  <a:gd name="T3" fmla="*/ 1 h 116"/>
                  <a:gd name="T4" fmla="*/ 0 w 364"/>
                  <a:gd name="T5" fmla="*/ 1 h 116"/>
                  <a:gd name="T6" fmla="*/ 1 w 364"/>
                  <a:gd name="T7" fmla="*/ 0 h 116"/>
                  <a:gd name="T8" fmla="*/ 1 w 364"/>
                  <a:gd name="T9" fmla="*/ 1 h 116"/>
                  <a:gd name="T10" fmla="*/ 0 60000 65536"/>
                  <a:gd name="T11" fmla="*/ 0 60000 65536"/>
                  <a:gd name="T12" fmla="*/ 0 60000 65536"/>
                  <a:gd name="T13" fmla="*/ 0 60000 65536"/>
                  <a:gd name="T14" fmla="*/ 0 60000 65536"/>
                  <a:gd name="T15" fmla="*/ 0 w 364"/>
                  <a:gd name="T16" fmla="*/ 0 h 116"/>
                  <a:gd name="T17" fmla="*/ 364 w 364"/>
                  <a:gd name="T18" fmla="*/ 116 h 116"/>
                </a:gdLst>
                <a:ahLst/>
                <a:cxnLst>
                  <a:cxn ang="T10">
                    <a:pos x="T0" y="T1"/>
                  </a:cxn>
                  <a:cxn ang="T11">
                    <a:pos x="T2" y="T3"/>
                  </a:cxn>
                  <a:cxn ang="T12">
                    <a:pos x="T4" y="T5"/>
                  </a:cxn>
                  <a:cxn ang="T13">
                    <a:pos x="T6" y="T7"/>
                  </a:cxn>
                  <a:cxn ang="T14">
                    <a:pos x="T8" y="T9"/>
                  </a:cxn>
                </a:cxnLst>
                <a:rect l="T15" t="T16" r="T17" b="T18"/>
                <a:pathLst>
                  <a:path w="364" h="116">
                    <a:moveTo>
                      <a:pt x="364" y="110"/>
                    </a:moveTo>
                    <a:lnTo>
                      <a:pt x="352" y="116"/>
                    </a:lnTo>
                    <a:lnTo>
                      <a:pt x="0" y="5"/>
                    </a:lnTo>
                    <a:lnTo>
                      <a:pt x="12" y="0"/>
                    </a:lnTo>
                    <a:lnTo>
                      <a:pt x="364" y="110"/>
                    </a:lnTo>
                    <a:close/>
                  </a:path>
                </a:pathLst>
              </a:custGeom>
              <a:solidFill>
                <a:srgbClr val="A3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25" name="Freeform 2993"/>
              <p:cNvSpPr>
                <a:spLocks/>
              </p:cNvSpPr>
              <p:nvPr/>
            </p:nvSpPr>
            <p:spPr bwMode="auto">
              <a:xfrm>
                <a:off x="3113" y="2247"/>
                <a:ext cx="178" cy="56"/>
              </a:xfrm>
              <a:custGeom>
                <a:avLst/>
                <a:gdLst>
                  <a:gd name="T0" fmla="*/ 1 w 356"/>
                  <a:gd name="T1" fmla="*/ 1 h 111"/>
                  <a:gd name="T2" fmla="*/ 1 w 356"/>
                  <a:gd name="T3" fmla="*/ 1 h 111"/>
                  <a:gd name="T4" fmla="*/ 0 w 356"/>
                  <a:gd name="T5" fmla="*/ 1 h 111"/>
                  <a:gd name="T6" fmla="*/ 1 w 356"/>
                  <a:gd name="T7" fmla="*/ 0 h 111"/>
                  <a:gd name="T8" fmla="*/ 1 w 356"/>
                  <a:gd name="T9" fmla="*/ 1 h 111"/>
                  <a:gd name="T10" fmla="*/ 0 60000 65536"/>
                  <a:gd name="T11" fmla="*/ 0 60000 65536"/>
                  <a:gd name="T12" fmla="*/ 0 60000 65536"/>
                  <a:gd name="T13" fmla="*/ 0 60000 65536"/>
                  <a:gd name="T14" fmla="*/ 0 60000 65536"/>
                  <a:gd name="T15" fmla="*/ 0 w 356"/>
                  <a:gd name="T16" fmla="*/ 0 h 111"/>
                  <a:gd name="T17" fmla="*/ 356 w 356"/>
                  <a:gd name="T18" fmla="*/ 111 h 111"/>
                </a:gdLst>
                <a:ahLst/>
                <a:cxnLst>
                  <a:cxn ang="T10">
                    <a:pos x="T0" y="T1"/>
                  </a:cxn>
                  <a:cxn ang="T11">
                    <a:pos x="T2" y="T3"/>
                  </a:cxn>
                  <a:cxn ang="T12">
                    <a:pos x="T4" y="T5"/>
                  </a:cxn>
                  <a:cxn ang="T13">
                    <a:pos x="T6" y="T7"/>
                  </a:cxn>
                  <a:cxn ang="T14">
                    <a:pos x="T8" y="T9"/>
                  </a:cxn>
                </a:cxnLst>
                <a:rect l="T15" t="T16" r="T17" b="T18"/>
                <a:pathLst>
                  <a:path w="356" h="111">
                    <a:moveTo>
                      <a:pt x="356" y="110"/>
                    </a:moveTo>
                    <a:lnTo>
                      <a:pt x="354" y="111"/>
                    </a:lnTo>
                    <a:lnTo>
                      <a:pt x="0" y="2"/>
                    </a:lnTo>
                    <a:lnTo>
                      <a:pt x="4" y="0"/>
                    </a:lnTo>
                    <a:lnTo>
                      <a:pt x="356" y="110"/>
                    </a:lnTo>
                    <a:close/>
                  </a:path>
                </a:pathLst>
              </a:custGeom>
              <a:solidFill>
                <a:srgbClr val="A3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26" name="Freeform 2994"/>
              <p:cNvSpPr>
                <a:spLocks/>
              </p:cNvSpPr>
              <p:nvPr/>
            </p:nvSpPr>
            <p:spPr bwMode="auto">
              <a:xfrm>
                <a:off x="3112" y="2248"/>
                <a:ext cx="178" cy="56"/>
              </a:xfrm>
              <a:custGeom>
                <a:avLst/>
                <a:gdLst>
                  <a:gd name="T0" fmla="*/ 0 w 357"/>
                  <a:gd name="T1" fmla="*/ 1 h 111"/>
                  <a:gd name="T2" fmla="*/ 0 w 357"/>
                  <a:gd name="T3" fmla="*/ 1 h 111"/>
                  <a:gd name="T4" fmla="*/ 0 w 357"/>
                  <a:gd name="T5" fmla="*/ 1 h 111"/>
                  <a:gd name="T6" fmla="*/ 0 w 357"/>
                  <a:gd name="T7" fmla="*/ 0 h 111"/>
                  <a:gd name="T8" fmla="*/ 0 w 357"/>
                  <a:gd name="T9" fmla="*/ 1 h 111"/>
                  <a:gd name="T10" fmla="*/ 0 60000 65536"/>
                  <a:gd name="T11" fmla="*/ 0 60000 65536"/>
                  <a:gd name="T12" fmla="*/ 0 60000 65536"/>
                  <a:gd name="T13" fmla="*/ 0 60000 65536"/>
                  <a:gd name="T14" fmla="*/ 0 60000 65536"/>
                  <a:gd name="T15" fmla="*/ 0 w 357"/>
                  <a:gd name="T16" fmla="*/ 0 h 111"/>
                  <a:gd name="T17" fmla="*/ 357 w 357"/>
                  <a:gd name="T18" fmla="*/ 111 h 111"/>
                </a:gdLst>
                <a:ahLst/>
                <a:cxnLst>
                  <a:cxn ang="T10">
                    <a:pos x="T0" y="T1"/>
                  </a:cxn>
                  <a:cxn ang="T11">
                    <a:pos x="T2" y="T3"/>
                  </a:cxn>
                  <a:cxn ang="T12">
                    <a:pos x="T4" y="T5"/>
                  </a:cxn>
                  <a:cxn ang="T13">
                    <a:pos x="T6" y="T7"/>
                  </a:cxn>
                  <a:cxn ang="T14">
                    <a:pos x="T8" y="T9"/>
                  </a:cxn>
                </a:cxnLst>
                <a:rect l="T15" t="T16" r="T17" b="T18"/>
                <a:pathLst>
                  <a:path w="357" h="111">
                    <a:moveTo>
                      <a:pt x="357" y="109"/>
                    </a:moveTo>
                    <a:lnTo>
                      <a:pt x="354" y="111"/>
                    </a:lnTo>
                    <a:lnTo>
                      <a:pt x="0" y="1"/>
                    </a:lnTo>
                    <a:lnTo>
                      <a:pt x="3" y="0"/>
                    </a:lnTo>
                    <a:lnTo>
                      <a:pt x="357" y="109"/>
                    </a:lnTo>
                    <a:close/>
                  </a:path>
                </a:pathLst>
              </a:custGeom>
              <a:solidFill>
                <a:srgbClr val="A55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27" name="Freeform 2995"/>
              <p:cNvSpPr>
                <a:spLocks/>
              </p:cNvSpPr>
              <p:nvPr/>
            </p:nvSpPr>
            <p:spPr bwMode="auto">
              <a:xfrm>
                <a:off x="3111" y="2249"/>
                <a:ext cx="178" cy="55"/>
              </a:xfrm>
              <a:custGeom>
                <a:avLst/>
                <a:gdLst>
                  <a:gd name="T0" fmla="*/ 1 w 356"/>
                  <a:gd name="T1" fmla="*/ 0 h 112"/>
                  <a:gd name="T2" fmla="*/ 1 w 356"/>
                  <a:gd name="T3" fmla="*/ 0 h 112"/>
                  <a:gd name="T4" fmla="*/ 0 w 356"/>
                  <a:gd name="T5" fmla="*/ 0 h 112"/>
                  <a:gd name="T6" fmla="*/ 1 w 356"/>
                  <a:gd name="T7" fmla="*/ 0 h 112"/>
                  <a:gd name="T8" fmla="*/ 1 w 356"/>
                  <a:gd name="T9" fmla="*/ 0 h 112"/>
                  <a:gd name="T10" fmla="*/ 0 60000 65536"/>
                  <a:gd name="T11" fmla="*/ 0 60000 65536"/>
                  <a:gd name="T12" fmla="*/ 0 60000 65536"/>
                  <a:gd name="T13" fmla="*/ 0 60000 65536"/>
                  <a:gd name="T14" fmla="*/ 0 60000 65536"/>
                  <a:gd name="T15" fmla="*/ 0 w 356"/>
                  <a:gd name="T16" fmla="*/ 0 h 112"/>
                  <a:gd name="T17" fmla="*/ 356 w 356"/>
                  <a:gd name="T18" fmla="*/ 112 h 112"/>
                </a:gdLst>
                <a:ahLst/>
                <a:cxnLst>
                  <a:cxn ang="T10">
                    <a:pos x="T0" y="T1"/>
                  </a:cxn>
                  <a:cxn ang="T11">
                    <a:pos x="T2" y="T3"/>
                  </a:cxn>
                  <a:cxn ang="T12">
                    <a:pos x="T4" y="T5"/>
                  </a:cxn>
                  <a:cxn ang="T13">
                    <a:pos x="T6" y="T7"/>
                  </a:cxn>
                  <a:cxn ang="T14">
                    <a:pos x="T8" y="T9"/>
                  </a:cxn>
                </a:cxnLst>
                <a:rect l="T15" t="T16" r="T17" b="T18"/>
                <a:pathLst>
                  <a:path w="356" h="112">
                    <a:moveTo>
                      <a:pt x="356" y="110"/>
                    </a:moveTo>
                    <a:lnTo>
                      <a:pt x="353" y="112"/>
                    </a:lnTo>
                    <a:lnTo>
                      <a:pt x="0" y="2"/>
                    </a:lnTo>
                    <a:lnTo>
                      <a:pt x="2" y="0"/>
                    </a:lnTo>
                    <a:lnTo>
                      <a:pt x="356" y="110"/>
                    </a:lnTo>
                    <a:close/>
                  </a:path>
                </a:pathLst>
              </a:custGeom>
              <a:solidFill>
                <a:srgbClr val="A85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28" name="Freeform 2996"/>
              <p:cNvSpPr>
                <a:spLocks/>
              </p:cNvSpPr>
              <p:nvPr/>
            </p:nvSpPr>
            <p:spPr bwMode="auto">
              <a:xfrm>
                <a:off x="3109" y="2250"/>
                <a:ext cx="178" cy="55"/>
              </a:xfrm>
              <a:custGeom>
                <a:avLst/>
                <a:gdLst>
                  <a:gd name="T0" fmla="*/ 1 w 356"/>
                  <a:gd name="T1" fmla="*/ 0 h 111"/>
                  <a:gd name="T2" fmla="*/ 1 w 356"/>
                  <a:gd name="T3" fmla="*/ 0 h 111"/>
                  <a:gd name="T4" fmla="*/ 0 w 356"/>
                  <a:gd name="T5" fmla="*/ 0 h 111"/>
                  <a:gd name="T6" fmla="*/ 1 w 356"/>
                  <a:gd name="T7" fmla="*/ 0 h 111"/>
                  <a:gd name="T8" fmla="*/ 1 w 356"/>
                  <a:gd name="T9" fmla="*/ 0 h 111"/>
                  <a:gd name="T10" fmla="*/ 0 60000 65536"/>
                  <a:gd name="T11" fmla="*/ 0 60000 65536"/>
                  <a:gd name="T12" fmla="*/ 0 60000 65536"/>
                  <a:gd name="T13" fmla="*/ 0 60000 65536"/>
                  <a:gd name="T14" fmla="*/ 0 60000 65536"/>
                  <a:gd name="T15" fmla="*/ 0 w 356"/>
                  <a:gd name="T16" fmla="*/ 0 h 111"/>
                  <a:gd name="T17" fmla="*/ 356 w 356"/>
                  <a:gd name="T18" fmla="*/ 111 h 111"/>
                </a:gdLst>
                <a:ahLst/>
                <a:cxnLst>
                  <a:cxn ang="T10">
                    <a:pos x="T0" y="T1"/>
                  </a:cxn>
                  <a:cxn ang="T11">
                    <a:pos x="T2" y="T3"/>
                  </a:cxn>
                  <a:cxn ang="T12">
                    <a:pos x="T4" y="T5"/>
                  </a:cxn>
                  <a:cxn ang="T13">
                    <a:pos x="T6" y="T7"/>
                  </a:cxn>
                  <a:cxn ang="T14">
                    <a:pos x="T8" y="T9"/>
                  </a:cxn>
                </a:cxnLst>
                <a:rect l="T15" t="T16" r="T17" b="T18"/>
                <a:pathLst>
                  <a:path w="356" h="111">
                    <a:moveTo>
                      <a:pt x="356" y="110"/>
                    </a:moveTo>
                    <a:lnTo>
                      <a:pt x="352" y="111"/>
                    </a:lnTo>
                    <a:lnTo>
                      <a:pt x="0" y="0"/>
                    </a:lnTo>
                    <a:lnTo>
                      <a:pt x="3" y="0"/>
                    </a:lnTo>
                    <a:lnTo>
                      <a:pt x="356" y="110"/>
                    </a:lnTo>
                    <a:close/>
                  </a:path>
                </a:pathLst>
              </a:custGeom>
              <a:solidFill>
                <a:srgbClr val="AB5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29" name="Freeform 2997"/>
              <p:cNvSpPr>
                <a:spLocks/>
              </p:cNvSpPr>
              <p:nvPr/>
            </p:nvSpPr>
            <p:spPr bwMode="auto">
              <a:xfrm>
                <a:off x="3102" y="2250"/>
                <a:ext cx="183" cy="59"/>
              </a:xfrm>
              <a:custGeom>
                <a:avLst/>
                <a:gdLst>
                  <a:gd name="T0" fmla="*/ 1 w 365"/>
                  <a:gd name="T1" fmla="*/ 0 h 120"/>
                  <a:gd name="T2" fmla="*/ 1 w 365"/>
                  <a:gd name="T3" fmla="*/ 0 h 120"/>
                  <a:gd name="T4" fmla="*/ 0 w 365"/>
                  <a:gd name="T5" fmla="*/ 0 h 120"/>
                  <a:gd name="T6" fmla="*/ 1 w 365"/>
                  <a:gd name="T7" fmla="*/ 0 h 120"/>
                  <a:gd name="T8" fmla="*/ 1 w 365"/>
                  <a:gd name="T9" fmla="*/ 0 h 120"/>
                  <a:gd name="T10" fmla="*/ 0 60000 65536"/>
                  <a:gd name="T11" fmla="*/ 0 60000 65536"/>
                  <a:gd name="T12" fmla="*/ 0 60000 65536"/>
                  <a:gd name="T13" fmla="*/ 0 60000 65536"/>
                  <a:gd name="T14" fmla="*/ 0 60000 65536"/>
                  <a:gd name="T15" fmla="*/ 0 w 365"/>
                  <a:gd name="T16" fmla="*/ 0 h 120"/>
                  <a:gd name="T17" fmla="*/ 365 w 365"/>
                  <a:gd name="T18" fmla="*/ 120 h 120"/>
                </a:gdLst>
                <a:ahLst/>
                <a:cxnLst>
                  <a:cxn ang="T10">
                    <a:pos x="T0" y="T1"/>
                  </a:cxn>
                  <a:cxn ang="T11">
                    <a:pos x="T2" y="T3"/>
                  </a:cxn>
                  <a:cxn ang="T12">
                    <a:pos x="T4" y="T5"/>
                  </a:cxn>
                  <a:cxn ang="T13">
                    <a:pos x="T6" y="T7"/>
                  </a:cxn>
                  <a:cxn ang="T14">
                    <a:pos x="T8" y="T9"/>
                  </a:cxn>
                </a:cxnLst>
                <a:rect l="T15" t="T16" r="T17" b="T18"/>
                <a:pathLst>
                  <a:path w="365" h="120">
                    <a:moveTo>
                      <a:pt x="365" y="111"/>
                    </a:moveTo>
                    <a:lnTo>
                      <a:pt x="354" y="120"/>
                    </a:lnTo>
                    <a:lnTo>
                      <a:pt x="0" y="8"/>
                    </a:lnTo>
                    <a:lnTo>
                      <a:pt x="13" y="0"/>
                    </a:lnTo>
                    <a:lnTo>
                      <a:pt x="365" y="111"/>
                    </a:lnTo>
                    <a:close/>
                  </a:path>
                </a:pathLst>
              </a:custGeom>
              <a:solidFill>
                <a:srgbClr val="AE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30" name="Freeform 2998"/>
              <p:cNvSpPr>
                <a:spLocks/>
              </p:cNvSpPr>
              <p:nvPr/>
            </p:nvSpPr>
            <p:spPr bwMode="auto">
              <a:xfrm>
                <a:off x="3107" y="2250"/>
                <a:ext cx="178" cy="56"/>
              </a:xfrm>
              <a:custGeom>
                <a:avLst/>
                <a:gdLst>
                  <a:gd name="T0" fmla="*/ 1 w 355"/>
                  <a:gd name="T1" fmla="*/ 0 h 113"/>
                  <a:gd name="T2" fmla="*/ 1 w 355"/>
                  <a:gd name="T3" fmla="*/ 0 h 113"/>
                  <a:gd name="T4" fmla="*/ 0 w 355"/>
                  <a:gd name="T5" fmla="*/ 0 h 113"/>
                  <a:gd name="T6" fmla="*/ 1 w 355"/>
                  <a:gd name="T7" fmla="*/ 0 h 113"/>
                  <a:gd name="T8" fmla="*/ 1 w 355"/>
                  <a:gd name="T9" fmla="*/ 0 h 113"/>
                  <a:gd name="T10" fmla="*/ 0 60000 65536"/>
                  <a:gd name="T11" fmla="*/ 0 60000 65536"/>
                  <a:gd name="T12" fmla="*/ 0 60000 65536"/>
                  <a:gd name="T13" fmla="*/ 0 60000 65536"/>
                  <a:gd name="T14" fmla="*/ 0 60000 65536"/>
                  <a:gd name="T15" fmla="*/ 0 w 355"/>
                  <a:gd name="T16" fmla="*/ 0 h 113"/>
                  <a:gd name="T17" fmla="*/ 355 w 355"/>
                  <a:gd name="T18" fmla="*/ 113 h 113"/>
                </a:gdLst>
                <a:ahLst/>
                <a:cxnLst>
                  <a:cxn ang="T10">
                    <a:pos x="T0" y="T1"/>
                  </a:cxn>
                  <a:cxn ang="T11">
                    <a:pos x="T2" y="T3"/>
                  </a:cxn>
                  <a:cxn ang="T12">
                    <a:pos x="T4" y="T5"/>
                  </a:cxn>
                  <a:cxn ang="T13">
                    <a:pos x="T6" y="T7"/>
                  </a:cxn>
                  <a:cxn ang="T14">
                    <a:pos x="T8" y="T9"/>
                  </a:cxn>
                </a:cxnLst>
                <a:rect l="T15" t="T16" r="T17" b="T18"/>
                <a:pathLst>
                  <a:path w="355" h="113">
                    <a:moveTo>
                      <a:pt x="355" y="111"/>
                    </a:moveTo>
                    <a:lnTo>
                      <a:pt x="352" y="113"/>
                    </a:lnTo>
                    <a:lnTo>
                      <a:pt x="0" y="3"/>
                    </a:lnTo>
                    <a:lnTo>
                      <a:pt x="3" y="0"/>
                    </a:lnTo>
                    <a:lnTo>
                      <a:pt x="355" y="111"/>
                    </a:lnTo>
                    <a:close/>
                  </a:path>
                </a:pathLst>
              </a:custGeom>
              <a:solidFill>
                <a:srgbClr val="AE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31" name="Freeform 2999"/>
              <p:cNvSpPr>
                <a:spLocks/>
              </p:cNvSpPr>
              <p:nvPr/>
            </p:nvSpPr>
            <p:spPr bwMode="auto">
              <a:xfrm>
                <a:off x="3106" y="2251"/>
                <a:ext cx="178" cy="57"/>
              </a:xfrm>
              <a:custGeom>
                <a:avLst/>
                <a:gdLst>
                  <a:gd name="T0" fmla="*/ 1 w 355"/>
                  <a:gd name="T1" fmla="*/ 1 h 113"/>
                  <a:gd name="T2" fmla="*/ 1 w 355"/>
                  <a:gd name="T3" fmla="*/ 1 h 113"/>
                  <a:gd name="T4" fmla="*/ 0 w 355"/>
                  <a:gd name="T5" fmla="*/ 1 h 113"/>
                  <a:gd name="T6" fmla="*/ 1 w 355"/>
                  <a:gd name="T7" fmla="*/ 0 h 113"/>
                  <a:gd name="T8" fmla="*/ 1 w 355"/>
                  <a:gd name="T9" fmla="*/ 1 h 113"/>
                  <a:gd name="T10" fmla="*/ 0 60000 65536"/>
                  <a:gd name="T11" fmla="*/ 0 60000 65536"/>
                  <a:gd name="T12" fmla="*/ 0 60000 65536"/>
                  <a:gd name="T13" fmla="*/ 0 60000 65536"/>
                  <a:gd name="T14" fmla="*/ 0 60000 65536"/>
                  <a:gd name="T15" fmla="*/ 0 w 355"/>
                  <a:gd name="T16" fmla="*/ 0 h 113"/>
                  <a:gd name="T17" fmla="*/ 355 w 355"/>
                  <a:gd name="T18" fmla="*/ 113 h 113"/>
                </a:gdLst>
                <a:ahLst/>
                <a:cxnLst>
                  <a:cxn ang="T10">
                    <a:pos x="T0" y="T1"/>
                  </a:cxn>
                  <a:cxn ang="T11">
                    <a:pos x="T2" y="T3"/>
                  </a:cxn>
                  <a:cxn ang="T12">
                    <a:pos x="T4" y="T5"/>
                  </a:cxn>
                  <a:cxn ang="T13">
                    <a:pos x="T6" y="T7"/>
                  </a:cxn>
                  <a:cxn ang="T14">
                    <a:pos x="T8" y="T9"/>
                  </a:cxn>
                </a:cxnLst>
                <a:rect l="T15" t="T16" r="T17" b="T18"/>
                <a:pathLst>
                  <a:path w="355" h="113">
                    <a:moveTo>
                      <a:pt x="355" y="110"/>
                    </a:moveTo>
                    <a:lnTo>
                      <a:pt x="352" y="113"/>
                    </a:lnTo>
                    <a:lnTo>
                      <a:pt x="0" y="2"/>
                    </a:lnTo>
                    <a:lnTo>
                      <a:pt x="3" y="0"/>
                    </a:lnTo>
                    <a:lnTo>
                      <a:pt x="355" y="110"/>
                    </a:lnTo>
                    <a:close/>
                  </a:path>
                </a:pathLst>
              </a:custGeom>
              <a:solidFill>
                <a:srgbClr val="B05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32" name="Freeform 3000"/>
              <p:cNvSpPr>
                <a:spLocks/>
              </p:cNvSpPr>
              <p:nvPr/>
            </p:nvSpPr>
            <p:spPr bwMode="auto">
              <a:xfrm>
                <a:off x="3104" y="2252"/>
                <a:ext cx="178" cy="57"/>
              </a:xfrm>
              <a:custGeom>
                <a:avLst/>
                <a:gdLst>
                  <a:gd name="T0" fmla="*/ 1 w 356"/>
                  <a:gd name="T1" fmla="*/ 1 h 113"/>
                  <a:gd name="T2" fmla="*/ 1 w 356"/>
                  <a:gd name="T3" fmla="*/ 1 h 113"/>
                  <a:gd name="T4" fmla="*/ 0 w 356"/>
                  <a:gd name="T5" fmla="*/ 1 h 113"/>
                  <a:gd name="T6" fmla="*/ 1 w 356"/>
                  <a:gd name="T7" fmla="*/ 0 h 113"/>
                  <a:gd name="T8" fmla="*/ 1 w 356"/>
                  <a:gd name="T9" fmla="*/ 1 h 113"/>
                  <a:gd name="T10" fmla="*/ 0 60000 65536"/>
                  <a:gd name="T11" fmla="*/ 0 60000 65536"/>
                  <a:gd name="T12" fmla="*/ 0 60000 65536"/>
                  <a:gd name="T13" fmla="*/ 0 60000 65536"/>
                  <a:gd name="T14" fmla="*/ 0 60000 65536"/>
                  <a:gd name="T15" fmla="*/ 0 w 356"/>
                  <a:gd name="T16" fmla="*/ 0 h 113"/>
                  <a:gd name="T17" fmla="*/ 356 w 356"/>
                  <a:gd name="T18" fmla="*/ 113 h 113"/>
                </a:gdLst>
                <a:ahLst/>
                <a:cxnLst>
                  <a:cxn ang="T10">
                    <a:pos x="T0" y="T1"/>
                  </a:cxn>
                  <a:cxn ang="T11">
                    <a:pos x="T2" y="T3"/>
                  </a:cxn>
                  <a:cxn ang="T12">
                    <a:pos x="T4" y="T5"/>
                  </a:cxn>
                  <a:cxn ang="T13">
                    <a:pos x="T6" y="T7"/>
                  </a:cxn>
                  <a:cxn ang="T14">
                    <a:pos x="T8" y="T9"/>
                  </a:cxn>
                </a:cxnLst>
                <a:rect l="T15" t="T16" r="T17" b="T18"/>
                <a:pathLst>
                  <a:path w="356" h="113">
                    <a:moveTo>
                      <a:pt x="356" y="111"/>
                    </a:moveTo>
                    <a:lnTo>
                      <a:pt x="352" y="113"/>
                    </a:lnTo>
                    <a:lnTo>
                      <a:pt x="0" y="2"/>
                    </a:lnTo>
                    <a:lnTo>
                      <a:pt x="4" y="0"/>
                    </a:lnTo>
                    <a:lnTo>
                      <a:pt x="356" y="111"/>
                    </a:lnTo>
                    <a:close/>
                  </a:path>
                </a:pathLst>
              </a:custGeom>
              <a:solidFill>
                <a:srgbClr val="B3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33" name="Freeform 3001"/>
              <p:cNvSpPr>
                <a:spLocks/>
              </p:cNvSpPr>
              <p:nvPr/>
            </p:nvSpPr>
            <p:spPr bwMode="auto">
              <a:xfrm>
                <a:off x="3102" y="2253"/>
                <a:ext cx="178" cy="56"/>
              </a:xfrm>
              <a:custGeom>
                <a:avLst/>
                <a:gdLst>
                  <a:gd name="T0" fmla="*/ 1 w 355"/>
                  <a:gd name="T1" fmla="*/ 0 h 113"/>
                  <a:gd name="T2" fmla="*/ 1 w 355"/>
                  <a:gd name="T3" fmla="*/ 0 h 113"/>
                  <a:gd name="T4" fmla="*/ 0 w 355"/>
                  <a:gd name="T5" fmla="*/ 0 h 113"/>
                  <a:gd name="T6" fmla="*/ 1 w 355"/>
                  <a:gd name="T7" fmla="*/ 0 h 113"/>
                  <a:gd name="T8" fmla="*/ 1 w 355"/>
                  <a:gd name="T9" fmla="*/ 0 h 113"/>
                  <a:gd name="T10" fmla="*/ 0 60000 65536"/>
                  <a:gd name="T11" fmla="*/ 0 60000 65536"/>
                  <a:gd name="T12" fmla="*/ 0 60000 65536"/>
                  <a:gd name="T13" fmla="*/ 0 60000 65536"/>
                  <a:gd name="T14" fmla="*/ 0 60000 65536"/>
                  <a:gd name="T15" fmla="*/ 0 w 355"/>
                  <a:gd name="T16" fmla="*/ 0 h 113"/>
                  <a:gd name="T17" fmla="*/ 355 w 355"/>
                  <a:gd name="T18" fmla="*/ 113 h 113"/>
                </a:gdLst>
                <a:ahLst/>
                <a:cxnLst>
                  <a:cxn ang="T10">
                    <a:pos x="T0" y="T1"/>
                  </a:cxn>
                  <a:cxn ang="T11">
                    <a:pos x="T2" y="T3"/>
                  </a:cxn>
                  <a:cxn ang="T12">
                    <a:pos x="T4" y="T5"/>
                  </a:cxn>
                  <a:cxn ang="T13">
                    <a:pos x="T6" y="T7"/>
                  </a:cxn>
                  <a:cxn ang="T14">
                    <a:pos x="T8" y="T9"/>
                  </a:cxn>
                </a:cxnLst>
                <a:rect l="T15" t="T16" r="T17" b="T18"/>
                <a:pathLst>
                  <a:path w="355" h="113">
                    <a:moveTo>
                      <a:pt x="355" y="111"/>
                    </a:moveTo>
                    <a:lnTo>
                      <a:pt x="354" y="113"/>
                    </a:lnTo>
                    <a:lnTo>
                      <a:pt x="0" y="1"/>
                    </a:lnTo>
                    <a:lnTo>
                      <a:pt x="3" y="0"/>
                    </a:lnTo>
                    <a:lnTo>
                      <a:pt x="355" y="111"/>
                    </a:lnTo>
                    <a:close/>
                  </a:path>
                </a:pathLst>
              </a:custGeom>
              <a:solidFill>
                <a:srgbClr val="B55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34" name="Freeform 3002"/>
              <p:cNvSpPr>
                <a:spLocks/>
              </p:cNvSpPr>
              <p:nvPr/>
            </p:nvSpPr>
            <p:spPr bwMode="auto">
              <a:xfrm>
                <a:off x="3097" y="2254"/>
                <a:ext cx="182" cy="60"/>
              </a:xfrm>
              <a:custGeom>
                <a:avLst/>
                <a:gdLst>
                  <a:gd name="T0" fmla="*/ 0 w 366"/>
                  <a:gd name="T1" fmla="*/ 0 h 122"/>
                  <a:gd name="T2" fmla="*/ 0 w 366"/>
                  <a:gd name="T3" fmla="*/ 0 h 122"/>
                  <a:gd name="T4" fmla="*/ 0 w 366"/>
                  <a:gd name="T5" fmla="*/ 0 h 122"/>
                  <a:gd name="T6" fmla="*/ 0 w 366"/>
                  <a:gd name="T7" fmla="*/ 0 h 122"/>
                  <a:gd name="T8" fmla="*/ 0 w 366"/>
                  <a:gd name="T9" fmla="*/ 0 h 122"/>
                  <a:gd name="T10" fmla="*/ 0 60000 65536"/>
                  <a:gd name="T11" fmla="*/ 0 60000 65536"/>
                  <a:gd name="T12" fmla="*/ 0 60000 65536"/>
                  <a:gd name="T13" fmla="*/ 0 60000 65536"/>
                  <a:gd name="T14" fmla="*/ 0 60000 65536"/>
                  <a:gd name="T15" fmla="*/ 0 w 366"/>
                  <a:gd name="T16" fmla="*/ 0 h 122"/>
                  <a:gd name="T17" fmla="*/ 366 w 366"/>
                  <a:gd name="T18" fmla="*/ 122 h 122"/>
                </a:gdLst>
                <a:ahLst/>
                <a:cxnLst>
                  <a:cxn ang="T10">
                    <a:pos x="T0" y="T1"/>
                  </a:cxn>
                  <a:cxn ang="T11">
                    <a:pos x="T2" y="T3"/>
                  </a:cxn>
                  <a:cxn ang="T12">
                    <a:pos x="T4" y="T5"/>
                  </a:cxn>
                  <a:cxn ang="T13">
                    <a:pos x="T6" y="T7"/>
                  </a:cxn>
                  <a:cxn ang="T14">
                    <a:pos x="T8" y="T9"/>
                  </a:cxn>
                </a:cxnLst>
                <a:rect l="T15" t="T16" r="T17" b="T18"/>
                <a:pathLst>
                  <a:path w="366" h="122">
                    <a:moveTo>
                      <a:pt x="366" y="112"/>
                    </a:moveTo>
                    <a:lnTo>
                      <a:pt x="354" y="122"/>
                    </a:lnTo>
                    <a:lnTo>
                      <a:pt x="0" y="10"/>
                    </a:lnTo>
                    <a:lnTo>
                      <a:pt x="12" y="0"/>
                    </a:lnTo>
                    <a:lnTo>
                      <a:pt x="366" y="112"/>
                    </a:lnTo>
                    <a:close/>
                  </a:path>
                </a:pathLst>
              </a:custGeom>
              <a:solidFill>
                <a:srgbClr val="B8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35" name="Freeform 3003"/>
              <p:cNvSpPr>
                <a:spLocks/>
              </p:cNvSpPr>
              <p:nvPr/>
            </p:nvSpPr>
            <p:spPr bwMode="auto">
              <a:xfrm>
                <a:off x="3102" y="2254"/>
                <a:ext cx="177" cy="56"/>
              </a:xfrm>
              <a:custGeom>
                <a:avLst/>
                <a:gdLst>
                  <a:gd name="T0" fmla="*/ 0 w 356"/>
                  <a:gd name="T1" fmla="*/ 0 h 113"/>
                  <a:gd name="T2" fmla="*/ 0 w 356"/>
                  <a:gd name="T3" fmla="*/ 0 h 113"/>
                  <a:gd name="T4" fmla="*/ 0 w 356"/>
                  <a:gd name="T5" fmla="*/ 0 h 113"/>
                  <a:gd name="T6" fmla="*/ 0 w 356"/>
                  <a:gd name="T7" fmla="*/ 0 h 113"/>
                  <a:gd name="T8" fmla="*/ 0 w 356"/>
                  <a:gd name="T9" fmla="*/ 0 h 113"/>
                  <a:gd name="T10" fmla="*/ 0 60000 65536"/>
                  <a:gd name="T11" fmla="*/ 0 60000 65536"/>
                  <a:gd name="T12" fmla="*/ 0 60000 65536"/>
                  <a:gd name="T13" fmla="*/ 0 60000 65536"/>
                  <a:gd name="T14" fmla="*/ 0 60000 65536"/>
                  <a:gd name="T15" fmla="*/ 0 w 356"/>
                  <a:gd name="T16" fmla="*/ 0 h 113"/>
                  <a:gd name="T17" fmla="*/ 356 w 356"/>
                  <a:gd name="T18" fmla="*/ 113 h 113"/>
                </a:gdLst>
                <a:ahLst/>
                <a:cxnLst>
                  <a:cxn ang="T10">
                    <a:pos x="T0" y="T1"/>
                  </a:cxn>
                  <a:cxn ang="T11">
                    <a:pos x="T2" y="T3"/>
                  </a:cxn>
                  <a:cxn ang="T12">
                    <a:pos x="T4" y="T5"/>
                  </a:cxn>
                  <a:cxn ang="T13">
                    <a:pos x="T6" y="T7"/>
                  </a:cxn>
                  <a:cxn ang="T14">
                    <a:pos x="T8" y="T9"/>
                  </a:cxn>
                </a:cxnLst>
                <a:rect l="T15" t="T16" r="T17" b="T18"/>
                <a:pathLst>
                  <a:path w="356" h="113">
                    <a:moveTo>
                      <a:pt x="356" y="112"/>
                    </a:moveTo>
                    <a:lnTo>
                      <a:pt x="352" y="113"/>
                    </a:lnTo>
                    <a:lnTo>
                      <a:pt x="0" y="2"/>
                    </a:lnTo>
                    <a:lnTo>
                      <a:pt x="2" y="0"/>
                    </a:lnTo>
                    <a:lnTo>
                      <a:pt x="356" y="112"/>
                    </a:lnTo>
                    <a:close/>
                  </a:path>
                </a:pathLst>
              </a:custGeom>
              <a:solidFill>
                <a:srgbClr val="B8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36" name="Freeform 3004"/>
              <p:cNvSpPr>
                <a:spLocks/>
              </p:cNvSpPr>
              <p:nvPr/>
            </p:nvSpPr>
            <p:spPr bwMode="auto">
              <a:xfrm>
                <a:off x="3101" y="2255"/>
                <a:ext cx="177" cy="56"/>
              </a:xfrm>
              <a:custGeom>
                <a:avLst/>
                <a:gdLst>
                  <a:gd name="T0" fmla="*/ 1 w 353"/>
                  <a:gd name="T1" fmla="*/ 0 h 113"/>
                  <a:gd name="T2" fmla="*/ 1 w 353"/>
                  <a:gd name="T3" fmla="*/ 0 h 113"/>
                  <a:gd name="T4" fmla="*/ 0 w 353"/>
                  <a:gd name="T5" fmla="*/ 0 h 113"/>
                  <a:gd name="T6" fmla="*/ 1 w 353"/>
                  <a:gd name="T7" fmla="*/ 0 h 113"/>
                  <a:gd name="T8" fmla="*/ 1 w 353"/>
                  <a:gd name="T9" fmla="*/ 0 h 113"/>
                  <a:gd name="T10" fmla="*/ 0 60000 65536"/>
                  <a:gd name="T11" fmla="*/ 0 60000 65536"/>
                  <a:gd name="T12" fmla="*/ 0 60000 65536"/>
                  <a:gd name="T13" fmla="*/ 0 60000 65536"/>
                  <a:gd name="T14" fmla="*/ 0 60000 65536"/>
                  <a:gd name="T15" fmla="*/ 0 w 353"/>
                  <a:gd name="T16" fmla="*/ 0 h 113"/>
                  <a:gd name="T17" fmla="*/ 353 w 353"/>
                  <a:gd name="T18" fmla="*/ 113 h 113"/>
                </a:gdLst>
                <a:ahLst/>
                <a:cxnLst>
                  <a:cxn ang="T10">
                    <a:pos x="T0" y="T1"/>
                  </a:cxn>
                  <a:cxn ang="T11">
                    <a:pos x="T2" y="T3"/>
                  </a:cxn>
                  <a:cxn ang="T12">
                    <a:pos x="T4" y="T5"/>
                  </a:cxn>
                  <a:cxn ang="T13">
                    <a:pos x="T6" y="T7"/>
                  </a:cxn>
                  <a:cxn ang="T14">
                    <a:pos x="T8" y="T9"/>
                  </a:cxn>
                </a:cxnLst>
                <a:rect l="T15" t="T16" r="T17" b="T18"/>
                <a:pathLst>
                  <a:path w="353" h="113">
                    <a:moveTo>
                      <a:pt x="353" y="111"/>
                    </a:moveTo>
                    <a:lnTo>
                      <a:pt x="352" y="113"/>
                    </a:lnTo>
                    <a:lnTo>
                      <a:pt x="0" y="2"/>
                    </a:lnTo>
                    <a:lnTo>
                      <a:pt x="1" y="0"/>
                    </a:lnTo>
                    <a:lnTo>
                      <a:pt x="353" y="111"/>
                    </a:lnTo>
                    <a:close/>
                  </a:path>
                </a:pathLst>
              </a:custGeom>
              <a:solidFill>
                <a:srgbClr val="B9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37" name="Freeform 3005"/>
              <p:cNvSpPr>
                <a:spLocks/>
              </p:cNvSpPr>
              <p:nvPr/>
            </p:nvSpPr>
            <p:spPr bwMode="auto">
              <a:xfrm>
                <a:off x="3099" y="2255"/>
                <a:ext cx="178" cy="58"/>
              </a:xfrm>
              <a:custGeom>
                <a:avLst/>
                <a:gdLst>
                  <a:gd name="T0" fmla="*/ 1 w 356"/>
                  <a:gd name="T1" fmla="*/ 1 h 114"/>
                  <a:gd name="T2" fmla="*/ 1 w 356"/>
                  <a:gd name="T3" fmla="*/ 1 h 114"/>
                  <a:gd name="T4" fmla="*/ 0 w 356"/>
                  <a:gd name="T5" fmla="*/ 1 h 114"/>
                  <a:gd name="T6" fmla="*/ 1 w 356"/>
                  <a:gd name="T7" fmla="*/ 0 h 114"/>
                  <a:gd name="T8" fmla="*/ 1 w 356"/>
                  <a:gd name="T9" fmla="*/ 1 h 114"/>
                  <a:gd name="T10" fmla="*/ 0 60000 65536"/>
                  <a:gd name="T11" fmla="*/ 0 60000 65536"/>
                  <a:gd name="T12" fmla="*/ 0 60000 65536"/>
                  <a:gd name="T13" fmla="*/ 0 60000 65536"/>
                  <a:gd name="T14" fmla="*/ 0 60000 65536"/>
                  <a:gd name="T15" fmla="*/ 0 w 356"/>
                  <a:gd name="T16" fmla="*/ 0 h 114"/>
                  <a:gd name="T17" fmla="*/ 356 w 356"/>
                  <a:gd name="T18" fmla="*/ 114 h 114"/>
                </a:gdLst>
                <a:ahLst/>
                <a:cxnLst>
                  <a:cxn ang="T10">
                    <a:pos x="T0" y="T1"/>
                  </a:cxn>
                  <a:cxn ang="T11">
                    <a:pos x="T2" y="T3"/>
                  </a:cxn>
                  <a:cxn ang="T12">
                    <a:pos x="T4" y="T5"/>
                  </a:cxn>
                  <a:cxn ang="T13">
                    <a:pos x="T6" y="T7"/>
                  </a:cxn>
                  <a:cxn ang="T14">
                    <a:pos x="T8" y="T9"/>
                  </a:cxn>
                </a:cxnLst>
                <a:rect l="T15" t="T16" r="T17" b="T18"/>
                <a:pathLst>
                  <a:path w="356" h="114">
                    <a:moveTo>
                      <a:pt x="356" y="111"/>
                    </a:moveTo>
                    <a:lnTo>
                      <a:pt x="353" y="114"/>
                    </a:lnTo>
                    <a:lnTo>
                      <a:pt x="0" y="1"/>
                    </a:lnTo>
                    <a:lnTo>
                      <a:pt x="4" y="0"/>
                    </a:lnTo>
                    <a:lnTo>
                      <a:pt x="356" y="111"/>
                    </a:lnTo>
                    <a:close/>
                  </a:path>
                </a:pathLst>
              </a:custGeom>
              <a:solidFill>
                <a:srgbClr val="BB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38" name="Freeform 3006"/>
              <p:cNvSpPr>
                <a:spLocks/>
              </p:cNvSpPr>
              <p:nvPr/>
            </p:nvSpPr>
            <p:spPr bwMode="auto">
              <a:xfrm>
                <a:off x="3098" y="2256"/>
                <a:ext cx="177" cy="58"/>
              </a:xfrm>
              <a:custGeom>
                <a:avLst/>
                <a:gdLst>
                  <a:gd name="T0" fmla="*/ 1 w 354"/>
                  <a:gd name="T1" fmla="*/ 1 h 115"/>
                  <a:gd name="T2" fmla="*/ 1 w 354"/>
                  <a:gd name="T3" fmla="*/ 1 h 115"/>
                  <a:gd name="T4" fmla="*/ 0 w 354"/>
                  <a:gd name="T5" fmla="*/ 1 h 115"/>
                  <a:gd name="T6" fmla="*/ 1 w 354"/>
                  <a:gd name="T7" fmla="*/ 0 h 115"/>
                  <a:gd name="T8" fmla="*/ 1 w 354"/>
                  <a:gd name="T9" fmla="*/ 1 h 115"/>
                  <a:gd name="T10" fmla="*/ 0 60000 65536"/>
                  <a:gd name="T11" fmla="*/ 0 60000 65536"/>
                  <a:gd name="T12" fmla="*/ 0 60000 65536"/>
                  <a:gd name="T13" fmla="*/ 0 60000 65536"/>
                  <a:gd name="T14" fmla="*/ 0 60000 65536"/>
                  <a:gd name="T15" fmla="*/ 0 w 354"/>
                  <a:gd name="T16" fmla="*/ 0 h 115"/>
                  <a:gd name="T17" fmla="*/ 354 w 354"/>
                  <a:gd name="T18" fmla="*/ 115 h 115"/>
                </a:gdLst>
                <a:ahLst/>
                <a:cxnLst>
                  <a:cxn ang="T10">
                    <a:pos x="T0" y="T1"/>
                  </a:cxn>
                  <a:cxn ang="T11">
                    <a:pos x="T2" y="T3"/>
                  </a:cxn>
                  <a:cxn ang="T12">
                    <a:pos x="T4" y="T5"/>
                  </a:cxn>
                  <a:cxn ang="T13">
                    <a:pos x="T6" y="T7"/>
                  </a:cxn>
                  <a:cxn ang="T14">
                    <a:pos x="T8" y="T9"/>
                  </a:cxn>
                </a:cxnLst>
                <a:rect l="T15" t="T16" r="T17" b="T18"/>
                <a:pathLst>
                  <a:path w="354" h="115">
                    <a:moveTo>
                      <a:pt x="354" y="113"/>
                    </a:moveTo>
                    <a:lnTo>
                      <a:pt x="352" y="115"/>
                    </a:lnTo>
                    <a:lnTo>
                      <a:pt x="0" y="2"/>
                    </a:lnTo>
                    <a:lnTo>
                      <a:pt x="1" y="0"/>
                    </a:lnTo>
                    <a:lnTo>
                      <a:pt x="354" y="113"/>
                    </a:lnTo>
                    <a:close/>
                  </a:path>
                </a:pathLst>
              </a:custGeom>
              <a:solidFill>
                <a:srgbClr val="BD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39" name="Freeform 3007"/>
              <p:cNvSpPr>
                <a:spLocks/>
              </p:cNvSpPr>
              <p:nvPr/>
            </p:nvSpPr>
            <p:spPr bwMode="auto">
              <a:xfrm>
                <a:off x="3097" y="2257"/>
                <a:ext cx="177" cy="57"/>
              </a:xfrm>
              <a:custGeom>
                <a:avLst/>
                <a:gdLst>
                  <a:gd name="T0" fmla="*/ 0 w 356"/>
                  <a:gd name="T1" fmla="*/ 0 h 115"/>
                  <a:gd name="T2" fmla="*/ 0 w 356"/>
                  <a:gd name="T3" fmla="*/ 0 h 115"/>
                  <a:gd name="T4" fmla="*/ 0 w 356"/>
                  <a:gd name="T5" fmla="*/ 0 h 115"/>
                  <a:gd name="T6" fmla="*/ 0 w 356"/>
                  <a:gd name="T7" fmla="*/ 0 h 115"/>
                  <a:gd name="T8" fmla="*/ 0 w 356"/>
                  <a:gd name="T9" fmla="*/ 0 h 115"/>
                  <a:gd name="T10" fmla="*/ 0 60000 65536"/>
                  <a:gd name="T11" fmla="*/ 0 60000 65536"/>
                  <a:gd name="T12" fmla="*/ 0 60000 65536"/>
                  <a:gd name="T13" fmla="*/ 0 60000 65536"/>
                  <a:gd name="T14" fmla="*/ 0 60000 65536"/>
                  <a:gd name="T15" fmla="*/ 0 w 356"/>
                  <a:gd name="T16" fmla="*/ 0 h 115"/>
                  <a:gd name="T17" fmla="*/ 356 w 356"/>
                  <a:gd name="T18" fmla="*/ 115 h 115"/>
                </a:gdLst>
                <a:ahLst/>
                <a:cxnLst>
                  <a:cxn ang="T10">
                    <a:pos x="T0" y="T1"/>
                  </a:cxn>
                  <a:cxn ang="T11">
                    <a:pos x="T2" y="T3"/>
                  </a:cxn>
                  <a:cxn ang="T12">
                    <a:pos x="T4" y="T5"/>
                  </a:cxn>
                  <a:cxn ang="T13">
                    <a:pos x="T6" y="T7"/>
                  </a:cxn>
                  <a:cxn ang="T14">
                    <a:pos x="T8" y="T9"/>
                  </a:cxn>
                </a:cxnLst>
                <a:rect l="T15" t="T16" r="T17" b="T18"/>
                <a:pathLst>
                  <a:path w="356" h="115">
                    <a:moveTo>
                      <a:pt x="356" y="113"/>
                    </a:moveTo>
                    <a:lnTo>
                      <a:pt x="354" y="115"/>
                    </a:lnTo>
                    <a:lnTo>
                      <a:pt x="0" y="3"/>
                    </a:lnTo>
                    <a:lnTo>
                      <a:pt x="4" y="0"/>
                    </a:lnTo>
                    <a:lnTo>
                      <a:pt x="356" y="113"/>
                    </a:lnTo>
                    <a:close/>
                  </a:path>
                </a:pathLst>
              </a:custGeom>
              <a:solidFill>
                <a:srgbClr val="BF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40" name="Freeform 3008"/>
              <p:cNvSpPr>
                <a:spLocks/>
              </p:cNvSpPr>
              <p:nvPr/>
            </p:nvSpPr>
            <p:spPr bwMode="auto">
              <a:xfrm>
                <a:off x="3092" y="2259"/>
                <a:ext cx="182" cy="60"/>
              </a:xfrm>
              <a:custGeom>
                <a:avLst/>
                <a:gdLst>
                  <a:gd name="T0" fmla="*/ 1 w 364"/>
                  <a:gd name="T1" fmla="*/ 0 h 122"/>
                  <a:gd name="T2" fmla="*/ 1 w 364"/>
                  <a:gd name="T3" fmla="*/ 0 h 122"/>
                  <a:gd name="T4" fmla="*/ 0 w 364"/>
                  <a:gd name="T5" fmla="*/ 0 h 122"/>
                  <a:gd name="T6" fmla="*/ 1 w 364"/>
                  <a:gd name="T7" fmla="*/ 0 h 122"/>
                  <a:gd name="T8" fmla="*/ 1 w 364"/>
                  <a:gd name="T9" fmla="*/ 0 h 122"/>
                  <a:gd name="T10" fmla="*/ 0 60000 65536"/>
                  <a:gd name="T11" fmla="*/ 0 60000 65536"/>
                  <a:gd name="T12" fmla="*/ 0 60000 65536"/>
                  <a:gd name="T13" fmla="*/ 0 60000 65536"/>
                  <a:gd name="T14" fmla="*/ 0 60000 65536"/>
                  <a:gd name="T15" fmla="*/ 0 w 364"/>
                  <a:gd name="T16" fmla="*/ 0 h 122"/>
                  <a:gd name="T17" fmla="*/ 364 w 364"/>
                  <a:gd name="T18" fmla="*/ 122 h 122"/>
                </a:gdLst>
                <a:ahLst/>
                <a:cxnLst>
                  <a:cxn ang="T10">
                    <a:pos x="T0" y="T1"/>
                  </a:cxn>
                  <a:cxn ang="T11">
                    <a:pos x="T2" y="T3"/>
                  </a:cxn>
                  <a:cxn ang="T12">
                    <a:pos x="T4" y="T5"/>
                  </a:cxn>
                  <a:cxn ang="T13">
                    <a:pos x="T6" y="T7"/>
                  </a:cxn>
                  <a:cxn ang="T14">
                    <a:pos x="T8" y="T9"/>
                  </a:cxn>
                </a:cxnLst>
                <a:rect l="T15" t="T16" r="T17" b="T18"/>
                <a:pathLst>
                  <a:path w="364" h="122">
                    <a:moveTo>
                      <a:pt x="364" y="112"/>
                    </a:moveTo>
                    <a:lnTo>
                      <a:pt x="353" y="122"/>
                    </a:lnTo>
                    <a:lnTo>
                      <a:pt x="0" y="10"/>
                    </a:lnTo>
                    <a:lnTo>
                      <a:pt x="10" y="0"/>
                    </a:lnTo>
                    <a:lnTo>
                      <a:pt x="364" y="112"/>
                    </a:lnTo>
                    <a:close/>
                  </a:path>
                </a:pathLst>
              </a:custGeom>
              <a:solidFill>
                <a:srgbClr val="C1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41" name="Freeform 3009"/>
              <p:cNvSpPr>
                <a:spLocks/>
              </p:cNvSpPr>
              <p:nvPr/>
            </p:nvSpPr>
            <p:spPr bwMode="auto">
              <a:xfrm>
                <a:off x="3096" y="2259"/>
                <a:ext cx="178" cy="56"/>
              </a:xfrm>
              <a:custGeom>
                <a:avLst/>
                <a:gdLst>
                  <a:gd name="T0" fmla="*/ 1 w 355"/>
                  <a:gd name="T1" fmla="*/ 0 h 113"/>
                  <a:gd name="T2" fmla="*/ 1 w 355"/>
                  <a:gd name="T3" fmla="*/ 0 h 113"/>
                  <a:gd name="T4" fmla="*/ 0 w 355"/>
                  <a:gd name="T5" fmla="*/ 0 h 113"/>
                  <a:gd name="T6" fmla="*/ 1 w 355"/>
                  <a:gd name="T7" fmla="*/ 0 h 113"/>
                  <a:gd name="T8" fmla="*/ 1 w 355"/>
                  <a:gd name="T9" fmla="*/ 0 h 113"/>
                  <a:gd name="T10" fmla="*/ 0 60000 65536"/>
                  <a:gd name="T11" fmla="*/ 0 60000 65536"/>
                  <a:gd name="T12" fmla="*/ 0 60000 65536"/>
                  <a:gd name="T13" fmla="*/ 0 60000 65536"/>
                  <a:gd name="T14" fmla="*/ 0 60000 65536"/>
                  <a:gd name="T15" fmla="*/ 0 w 355"/>
                  <a:gd name="T16" fmla="*/ 0 h 113"/>
                  <a:gd name="T17" fmla="*/ 355 w 355"/>
                  <a:gd name="T18" fmla="*/ 113 h 113"/>
                </a:gdLst>
                <a:ahLst/>
                <a:cxnLst>
                  <a:cxn ang="T10">
                    <a:pos x="T0" y="T1"/>
                  </a:cxn>
                  <a:cxn ang="T11">
                    <a:pos x="T2" y="T3"/>
                  </a:cxn>
                  <a:cxn ang="T12">
                    <a:pos x="T4" y="T5"/>
                  </a:cxn>
                  <a:cxn ang="T13">
                    <a:pos x="T6" y="T7"/>
                  </a:cxn>
                  <a:cxn ang="T14">
                    <a:pos x="T8" y="T9"/>
                  </a:cxn>
                </a:cxnLst>
                <a:rect l="T15" t="T16" r="T17" b="T18"/>
                <a:pathLst>
                  <a:path w="355" h="113">
                    <a:moveTo>
                      <a:pt x="355" y="112"/>
                    </a:moveTo>
                    <a:lnTo>
                      <a:pt x="352" y="113"/>
                    </a:lnTo>
                    <a:lnTo>
                      <a:pt x="0" y="2"/>
                    </a:lnTo>
                    <a:lnTo>
                      <a:pt x="1" y="0"/>
                    </a:lnTo>
                    <a:lnTo>
                      <a:pt x="355" y="112"/>
                    </a:lnTo>
                    <a:close/>
                  </a:path>
                </a:pathLst>
              </a:custGeom>
              <a:solidFill>
                <a:srgbClr val="C1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42" name="Freeform 3010"/>
              <p:cNvSpPr>
                <a:spLocks/>
              </p:cNvSpPr>
              <p:nvPr/>
            </p:nvSpPr>
            <p:spPr bwMode="auto">
              <a:xfrm>
                <a:off x="3095" y="2260"/>
                <a:ext cx="177" cy="56"/>
              </a:xfrm>
              <a:custGeom>
                <a:avLst/>
                <a:gdLst>
                  <a:gd name="T0" fmla="*/ 1 w 354"/>
                  <a:gd name="T1" fmla="*/ 0 h 113"/>
                  <a:gd name="T2" fmla="*/ 1 w 354"/>
                  <a:gd name="T3" fmla="*/ 0 h 113"/>
                  <a:gd name="T4" fmla="*/ 0 w 354"/>
                  <a:gd name="T5" fmla="*/ 0 h 113"/>
                  <a:gd name="T6" fmla="*/ 1 w 354"/>
                  <a:gd name="T7" fmla="*/ 0 h 113"/>
                  <a:gd name="T8" fmla="*/ 1 w 354"/>
                  <a:gd name="T9" fmla="*/ 0 h 113"/>
                  <a:gd name="T10" fmla="*/ 0 60000 65536"/>
                  <a:gd name="T11" fmla="*/ 0 60000 65536"/>
                  <a:gd name="T12" fmla="*/ 0 60000 65536"/>
                  <a:gd name="T13" fmla="*/ 0 60000 65536"/>
                  <a:gd name="T14" fmla="*/ 0 60000 65536"/>
                  <a:gd name="T15" fmla="*/ 0 w 354"/>
                  <a:gd name="T16" fmla="*/ 0 h 113"/>
                  <a:gd name="T17" fmla="*/ 354 w 354"/>
                  <a:gd name="T18" fmla="*/ 113 h 113"/>
                </a:gdLst>
                <a:ahLst/>
                <a:cxnLst>
                  <a:cxn ang="T10">
                    <a:pos x="T0" y="T1"/>
                  </a:cxn>
                  <a:cxn ang="T11">
                    <a:pos x="T2" y="T3"/>
                  </a:cxn>
                  <a:cxn ang="T12">
                    <a:pos x="T4" y="T5"/>
                  </a:cxn>
                  <a:cxn ang="T13">
                    <a:pos x="T6" y="T7"/>
                  </a:cxn>
                  <a:cxn ang="T14">
                    <a:pos x="T8" y="T9"/>
                  </a:cxn>
                </a:cxnLst>
                <a:rect l="T15" t="T16" r="T17" b="T18"/>
                <a:pathLst>
                  <a:path w="354" h="113">
                    <a:moveTo>
                      <a:pt x="354" y="111"/>
                    </a:moveTo>
                    <a:lnTo>
                      <a:pt x="352" y="113"/>
                    </a:lnTo>
                    <a:lnTo>
                      <a:pt x="0" y="2"/>
                    </a:lnTo>
                    <a:lnTo>
                      <a:pt x="2" y="0"/>
                    </a:lnTo>
                    <a:lnTo>
                      <a:pt x="354" y="111"/>
                    </a:lnTo>
                    <a:close/>
                  </a:path>
                </a:pathLst>
              </a:custGeom>
              <a:solidFill>
                <a:srgbClr val="C2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43" name="Freeform 3011"/>
              <p:cNvSpPr>
                <a:spLocks/>
              </p:cNvSpPr>
              <p:nvPr/>
            </p:nvSpPr>
            <p:spPr bwMode="auto">
              <a:xfrm>
                <a:off x="3093" y="2260"/>
                <a:ext cx="178" cy="58"/>
              </a:xfrm>
              <a:custGeom>
                <a:avLst/>
                <a:gdLst>
                  <a:gd name="T0" fmla="*/ 1 w 355"/>
                  <a:gd name="T1" fmla="*/ 1 h 114"/>
                  <a:gd name="T2" fmla="*/ 1 w 355"/>
                  <a:gd name="T3" fmla="*/ 1 h 114"/>
                  <a:gd name="T4" fmla="*/ 0 w 355"/>
                  <a:gd name="T5" fmla="*/ 1 h 114"/>
                  <a:gd name="T6" fmla="*/ 1 w 355"/>
                  <a:gd name="T7" fmla="*/ 0 h 114"/>
                  <a:gd name="T8" fmla="*/ 1 w 355"/>
                  <a:gd name="T9" fmla="*/ 1 h 114"/>
                  <a:gd name="T10" fmla="*/ 0 60000 65536"/>
                  <a:gd name="T11" fmla="*/ 0 60000 65536"/>
                  <a:gd name="T12" fmla="*/ 0 60000 65536"/>
                  <a:gd name="T13" fmla="*/ 0 60000 65536"/>
                  <a:gd name="T14" fmla="*/ 0 60000 65536"/>
                  <a:gd name="T15" fmla="*/ 0 w 355"/>
                  <a:gd name="T16" fmla="*/ 0 h 114"/>
                  <a:gd name="T17" fmla="*/ 355 w 355"/>
                  <a:gd name="T18" fmla="*/ 114 h 114"/>
                </a:gdLst>
                <a:ahLst/>
                <a:cxnLst>
                  <a:cxn ang="T10">
                    <a:pos x="T0" y="T1"/>
                  </a:cxn>
                  <a:cxn ang="T11">
                    <a:pos x="T2" y="T3"/>
                  </a:cxn>
                  <a:cxn ang="T12">
                    <a:pos x="T4" y="T5"/>
                  </a:cxn>
                  <a:cxn ang="T13">
                    <a:pos x="T6" y="T7"/>
                  </a:cxn>
                  <a:cxn ang="T14">
                    <a:pos x="T8" y="T9"/>
                  </a:cxn>
                </a:cxnLst>
                <a:rect l="T15" t="T16" r="T17" b="T18"/>
                <a:pathLst>
                  <a:path w="355" h="114">
                    <a:moveTo>
                      <a:pt x="355" y="111"/>
                    </a:moveTo>
                    <a:lnTo>
                      <a:pt x="354" y="114"/>
                    </a:lnTo>
                    <a:lnTo>
                      <a:pt x="0" y="1"/>
                    </a:lnTo>
                    <a:lnTo>
                      <a:pt x="3" y="0"/>
                    </a:lnTo>
                    <a:lnTo>
                      <a:pt x="355" y="111"/>
                    </a:lnTo>
                    <a:close/>
                  </a:path>
                </a:pathLst>
              </a:custGeom>
              <a:solidFill>
                <a:srgbClr val="C4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44" name="Freeform 3012"/>
              <p:cNvSpPr>
                <a:spLocks/>
              </p:cNvSpPr>
              <p:nvPr/>
            </p:nvSpPr>
            <p:spPr bwMode="auto">
              <a:xfrm>
                <a:off x="3092" y="2261"/>
                <a:ext cx="178" cy="58"/>
              </a:xfrm>
              <a:custGeom>
                <a:avLst/>
                <a:gdLst>
                  <a:gd name="T0" fmla="*/ 1 w 356"/>
                  <a:gd name="T1" fmla="*/ 1 h 115"/>
                  <a:gd name="T2" fmla="*/ 1 w 356"/>
                  <a:gd name="T3" fmla="*/ 1 h 115"/>
                  <a:gd name="T4" fmla="*/ 0 w 356"/>
                  <a:gd name="T5" fmla="*/ 1 h 115"/>
                  <a:gd name="T6" fmla="*/ 1 w 356"/>
                  <a:gd name="T7" fmla="*/ 0 h 115"/>
                  <a:gd name="T8" fmla="*/ 1 w 356"/>
                  <a:gd name="T9" fmla="*/ 1 h 115"/>
                  <a:gd name="T10" fmla="*/ 0 60000 65536"/>
                  <a:gd name="T11" fmla="*/ 0 60000 65536"/>
                  <a:gd name="T12" fmla="*/ 0 60000 65536"/>
                  <a:gd name="T13" fmla="*/ 0 60000 65536"/>
                  <a:gd name="T14" fmla="*/ 0 60000 65536"/>
                  <a:gd name="T15" fmla="*/ 0 w 356"/>
                  <a:gd name="T16" fmla="*/ 0 h 115"/>
                  <a:gd name="T17" fmla="*/ 356 w 356"/>
                  <a:gd name="T18" fmla="*/ 115 h 115"/>
                </a:gdLst>
                <a:ahLst/>
                <a:cxnLst>
                  <a:cxn ang="T10">
                    <a:pos x="T0" y="T1"/>
                  </a:cxn>
                  <a:cxn ang="T11">
                    <a:pos x="T2" y="T3"/>
                  </a:cxn>
                  <a:cxn ang="T12">
                    <a:pos x="T4" y="T5"/>
                  </a:cxn>
                  <a:cxn ang="T13">
                    <a:pos x="T6" y="T7"/>
                  </a:cxn>
                  <a:cxn ang="T14">
                    <a:pos x="T8" y="T9"/>
                  </a:cxn>
                </a:cxnLst>
                <a:rect l="T15" t="T16" r="T17" b="T18"/>
                <a:pathLst>
                  <a:path w="356" h="115">
                    <a:moveTo>
                      <a:pt x="356" y="113"/>
                    </a:moveTo>
                    <a:lnTo>
                      <a:pt x="352" y="115"/>
                    </a:lnTo>
                    <a:lnTo>
                      <a:pt x="0" y="4"/>
                    </a:lnTo>
                    <a:lnTo>
                      <a:pt x="2" y="0"/>
                    </a:lnTo>
                    <a:lnTo>
                      <a:pt x="356" y="113"/>
                    </a:lnTo>
                    <a:close/>
                  </a:path>
                </a:pathLst>
              </a:custGeom>
              <a:solidFill>
                <a:srgbClr val="C6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45" name="Freeform 3013"/>
              <p:cNvSpPr>
                <a:spLocks/>
              </p:cNvSpPr>
              <p:nvPr/>
            </p:nvSpPr>
            <p:spPr bwMode="auto">
              <a:xfrm>
                <a:off x="3092" y="2263"/>
                <a:ext cx="177" cy="56"/>
              </a:xfrm>
              <a:custGeom>
                <a:avLst/>
                <a:gdLst>
                  <a:gd name="T0" fmla="*/ 1 w 354"/>
                  <a:gd name="T1" fmla="*/ 0 h 113"/>
                  <a:gd name="T2" fmla="*/ 1 w 354"/>
                  <a:gd name="T3" fmla="*/ 0 h 113"/>
                  <a:gd name="T4" fmla="*/ 0 w 354"/>
                  <a:gd name="T5" fmla="*/ 0 h 113"/>
                  <a:gd name="T6" fmla="*/ 1 w 354"/>
                  <a:gd name="T7" fmla="*/ 0 h 113"/>
                  <a:gd name="T8" fmla="*/ 1 w 354"/>
                  <a:gd name="T9" fmla="*/ 0 h 113"/>
                  <a:gd name="T10" fmla="*/ 0 60000 65536"/>
                  <a:gd name="T11" fmla="*/ 0 60000 65536"/>
                  <a:gd name="T12" fmla="*/ 0 60000 65536"/>
                  <a:gd name="T13" fmla="*/ 0 60000 65536"/>
                  <a:gd name="T14" fmla="*/ 0 60000 65536"/>
                  <a:gd name="T15" fmla="*/ 0 w 354"/>
                  <a:gd name="T16" fmla="*/ 0 h 113"/>
                  <a:gd name="T17" fmla="*/ 354 w 354"/>
                  <a:gd name="T18" fmla="*/ 113 h 113"/>
                </a:gdLst>
                <a:ahLst/>
                <a:cxnLst>
                  <a:cxn ang="T10">
                    <a:pos x="T0" y="T1"/>
                  </a:cxn>
                  <a:cxn ang="T11">
                    <a:pos x="T2" y="T3"/>
                  </a:cxn>
                  <a:cxn ang="T12">
                    <a:pos x="T4" y="T5"/>
                  </a:cxn>
                  <a:cxn ang="T13">
                    <a:pos x="T6" y="T7"/>
                  </a:cxn>
                  <a:cxn ang="T14">
                    <a:pos x="T8" y="T9"/>
                  </a:cxn>
                </a:cxnLst>
                <a:rect l="T15" t="T16" r="T17" b="T18"/>
                <a:pathLst>
                  <a:path w="354" h="113">
                    <a:moveTo>
                      <a:pt x="354" y="111"/>
                    </a:moveTo>
                    <a:lnTo>
                      <a:pt x="353" y="113"/>
                    </a:lnTo>
                    <a:lnTo>
                      <a:pt x="0" y="1"/>
                    </a:lnTo>
                    <a:lnTo>
                      <a:pt x="2" y="0"/>
                    </a:lnTo>
                    <a:lnTo>
                      <a:pt x="354" y="111"/>
                    </a:lnTo>
                    <a:close/>
                  </a:path>
                </a:pathLst>
              </a:custGeom>
              <a:solidFill>
                <a:srgbClr val="C8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46" name="Freeform 3014"/>
              <p:cNvSpPr>
                <a:spLocks/>
              </p:cNvSpPr>
              <p:nvPr/>
            </p:nvSpPr>
            <p:spPr bwMode="auto">
              <a:xfrm>
                <a:off x="3086" y="2264"/>
                <a:ext cx="182" cy="62"/>
              </a:xfrm>
              <a:custGeom>
                <a:avLst/>
                <a:gdLst>
                  <a:gd name="T0" fmla="*/ 1 w 364"/>
                  <a:gd name="T1" fmla="*/ 0 h 125"/>
                  <a:gd name="T2" fmla="*/ 1 w 364"/>
                  <a:gd name="T3" fmla="*/ 0 h 125"/>
                  <a:gd name="T4" fmla="*/ 0 w 364"/>
                  <a:gd name="T5" fmla="*/ 0 h 125"/>
                  <a:gd name="T6" fmla="*/ 1 w 364"/>
                  <a:gd name="T7" fmla="*/ 0 h 125"/>
                  <a:gd name="T8" fmla="*/ 1 w 364"/>
                  <a:gd name="T9" fmla="*/ 0 h 125"/>
                  <a:gd name="T10" fmla="*/ 0 60000 65536"/>
                  <a:gd name="T11" fmla="*/ 0 60000 65536"/>
                  <a:gd name="T12" fmla="*/ 0 60000 65536"/>
                  <a:gd name="T13" fmla="*/ 0 60000 65536"/>
                  <a:gd name="T14" fmla="*/ 0 60000 65536"/>
                  <a:gd name="T15" fmla="*/ 0 w 364"/>
                  <a:gd name="T16" fmla="*/ 0 h 125"/>
                  <a:gd name="T17" fmla="*/ 364 w 364"/>
                  <a:gd name="T18" fmla="*/ 125 h 125"/>
                </a:gdLst>
                <a:ahLst/>
                <a:cxnLst>
                  <a:cxn ang="T10">
                    <a:pos x="T0" y="T1"/>
                  </a:cxn>
                  <a:cxn ang="T11">
                    <a:pos x="T2" y="T3"/>
                  </a:cxn>
                  <a:cxn ang="T12">
                    <a:pos x="T4" y="T5"/>
                  </a:cxn>
                  <a:cxn ang="T13">
                    <a:pos x="T6" y="T7"/>
                  </a:cxn>
                  <a:cxn ang="T14">
                    <a:pos x="T8" y="T9"/>
                  </a:cxn>
                </a:cxnLst>
                <a:rect l="T15" t="T16" r="T17" b="T18"/>
                <a:pathLst>
                  <a:path w="364" h="125">
                    <a:moveTo>
                      <a:pt x="364" y="112"/>
                    </a:moveTo>
                    <a:lnTo>
                      <a:pt x="354" y="125"/>
                    </a:lnTo>
                    <a:lnTo>
                      <a:pt x="0" y="12"/>
                    </a:lnTo>
                    <a:lnTo>
                      <a:pt x="11" y="0"/>
                    </a:lnTo>
                    <a:lnTo>
                      <a:pt x="364" y="112"/>
                    </a:lnTo>
                    <a:close/>
                  </a:path>
                </a:pathLst>
              </a:custGeom>
              <a:solidFill>
                <a:srgbClr val="CA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47" name="Freeform 3015"/>
              <p:cNvSpPr>
                <a:spLocks/>
              </p:cNvSpPr>
              <p:nvPr/>
            </p:nvSpPr>
            <p:spPr bwMode="auto">
              <a:xfrm>
                <a:off x="3091" y="2264"/>
                <a:ext cx="177" cy="57"/>
              </a:xfrm>
              <a:custGeom>
                <a:avLst/>
                <a:gdLst>
                  <a:gd name="T0" fmla="*/ 1 w 354"/>
                  <a:gd name="T1" fmla="*/ 0 h 115"/>
                  <a:gd name="T2" fmla="*/ 1 w 354"/>
                  <a:gd name="T3" fmla="*/ 0 h 115"/>
                  <a:gd name="T4" fmla="*/ 0 w 354"/>
                  <a:gd name="T5" fmla="*/ 0 h 115"/>
                  <a:gd name="T6" fmla="*/ 1 w 354"/>
                  <a:gd name="T7" fmla="*/ 0 h 115"/>
                  <a:gd name="T8" fmla="*/ 1 w 354"/>
                  <a:gd name="T9" fmla="*/ 0 h 115"/>
                  <a:gd name="T10" fmla="*/ 0 60000 65536"/>
                  <a:gd name="T11" fmla="*/ 0 60000 65536"/>
                  <a:gd name="T12" fmla="*/ 0 60000 65536"/>
                  <a:gd name="T13" fmla="*/ 0 60000 65536"/>
                  <a:gd name="T14" fmla="*/ 0 60000 65536"/>
                  <a:gd name="T15" fmla="*/ 0 w 354"/>
                  <a:gd name="T16" fmla="*/ 0 h 115"/>
                  <a:gd name="T17" fmla="*/ 354 w 354"/>
                  <a:gd name="T18" fmla="*/ 115 h 115"/>
                </a:gdLst>
                <a:ahLst/>
                <a:cxnLst>
                  <a:cxn ang="T10">
                    <a:pos x="T0" y="T1"/>
                  </a:cxn>
                  <a:cxn ang="T11">
                    <a:pos x="T2" y="T3"/>
                  </a:cxn>
                  <a:cxn ang="T12">
                    <a:pos x="T4" y="T5"/>
                  </a:cxn>
                  <a:cxn ang="T13">
                    <a:pos x="T6" y="T7"/>
                  </a:cxn>
                  <a:cxn ang="T14">
                    <a:pos x="T8" y="T9"/>
                  </a:cxn>
                </a:cxnLst>
                <a:rect l="T15" t="T16" r="T17" b="T18"/>
                <a:pathLst>
                  <a:path w="354" h="115">
                    <a:moveTo>
                      <a:pt x="354" y="112"/>
                    </a:moveTo>
                    <a:lnTo>
                      <a:pt x="352" y="115"/>
                    </a:lnTo>
                    <a:lnTo>
                      <a:pt x="0" y="2"/>
                    </a:lnTo>
                    <a:lnTo>
                      <a:pt x="1" y="0"/>
                    </a:lnTo>
                    <a:lnTo>
                      <a:pt x="354" y="112"/>
                    </a:lnTo>
                    <a:close/>
                  </a:path>
                </a:pathLst>
              </a:custGeom>
              <a:solidFill>
                <a:srgbClr val="CA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48" name="Freeform 3016"/>
              <p:cNvSpPr>
                <a:spLocks/>
              </p:cNvSpPr>
              <p:nvPr/>
            </p:nvSpPr>
            <p:spPr bwMode="auto">
              <a:xfrm>
                <a:off x="3090" y="2265"/>
                <a:ext cx="177" cy="57"/>
              </a:xfrm>
              <a:custGeom>
                <a:avLst/>
                <a:gdLst>
                  <a:gd name="T0" fmla="*/ 1 w 354"/>
                  <a:gd name="T1" fmla="*/ 0 h 115"/>
                  <a:gd name="T2" fmla="*/ 1 w 354"/>
                  <a:gd name="T3" fmla="*/ 0 h 115"/>
                  <a:gd name="T4" fmla="*/ 0 w 354"/>
                  <a:gd name="T5" fmla="*/ 0 h 115"/>
                  <a:gd name="T6" fmla="*/ 1 w 354"/>
                  <a:gd name="T7" fmla="*/ 0 h 115"/>
                  <a:gd name="T8" fmla="*/ 1 w 354"/>
                  <a:gd name="T9" fmla="*/ 0 h 115"/>
                  <a:gd name="T10" fmla="*/ 0 60000 65536"/>
                  <a:gd name="T11" fmla="*/ 0 60000 65536"/>
                  <a:gd name="T12" fmla="*/ 0 60000 65536"/>
                  <a:gd name="T13" fmla="*/ 0 60000 65536"/>
                  <a:gd name="T14" fmla="*/ 0 60000 65536"/>
                  <a:gd name="T15" fmla="*/ 0 w 354"/>
                  <a:gd name="T16" fmla="*/ 0 h 115"/>
                  <a:gd name="T17" fmla="*/ 354 w 354"/>
                  <a:gd name="T18" fmla="*/ 115 h 115"/>
                </a:gdLst>
                <a:ahLst/>
                <a:cxnLst>
                  <a:cxn ang="T10">
                    <a:pos x="T0" y="T1"/>
                  </a:cxn>
                  <a:cxn ang="T11">
                    <a:pos x="T2" y="T3"/>
                  </a:cxn>
                  <a:cxn ang="T12">
                    <a:pos x="T4" y="T5"/>
                  </a:cxn>
                  <a:cxn ang="T13">
                    <a:pos x="T6" y="T7"/>
                  </a:cxn>
                  <a:cxn ang="T14">
                    <a:pos x="T8" y="T9"/>
                  </a:cxn>
                </a:cxnLst>
                <a:rect l="T15" t="T16" r="T17" b="T18"/>
                <a:pathLst>
                  <a:path w="354" h="115">
                    <a:moveTo>
                      <a:pt x="354" y="113"/>
                    </a:moveTo>
                    <a:lnTo>
                      <a:pt x="352" y="115"/>
                    </a:lnTo>
                    <a:lnTo>
                      <a:pt x="0" y="2"/>
                    </a:lnTo>
                    <a:lnTo>
                      <a:pt x="2" y="0"/>
                    </a:lnTo>
                    <a:lnTo>
                      <a:pt x="354" y="113"/>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49" name="Freeform 3017"/>
              <p:cNvSpPr>
                <a:spLocks/>
              </p:cNvSpPr>
              <p:nvPr/>
            </p:nvSpPr>
            <p:spPr bwMode="auto">
              <a:xfrm>
                <a:off x="3089" y="2265"/>
                <a:ext cx="177" cy="58"/>
              </a:xfrm>
              <a:custGeom>
                <a:avLst/>
                <a:gdLst>
                  <a:gd name="T0" fmla="*/ 1 w 354"/>
                  <a:gd name="T1" fmla="*/ 1 h 114"/>
                  <a:gd name="T2" fmla="*/ 1 w 354"/>
                  <a:gd name="T3" fmla="*/ 1 h 114"/>
                  <a:gd name="T4" fmla="*/ 0 w 354"/>
                  <a:gd name="T5" fmla="*/ 1 h 114"/>
                  <a:gd name="T6" fmla="*/ 1 w 354"/>
                  <a:gd name="T7" fmla="*/ 0 h 114"/>
                  <a:gd name="T8" fmla="*/ 1 w 354"/>
                  <a:gd name="T9" fmla="*/ 1 h 114"/>
                  <a:gd name="T10" fmla="*/ 0 60000 65536"/>
                  <a:gd name="T11" fmla="*/ 0 60000 65536"/>
                  <a:gd name="T12" fmla="*/ 0 60000 65536"/>
                  <a:gd name="T13" fmla="*/ 0 60000 65536"/>
                  <a:gd name="T14" fmla="*/ 0 60000 65536"/>
                  <a:gd name="T15" fmla="*/ 0 w 354"/>
                  <a:gd name="T16" fmla="*/ 0 h 114"/>
                  <a:gd name="T17" fmla="*/ 354 w 354"/>
                  <a:gd name="T18" fmla="*/ 114 h 114"/>
                </a:gdLst>
                <a:ahLst/>
                <a:cxnLst>
                  <a:cxn ang="T10">
                    <a:pos x="T0" y="T1"/>
                  </a:cxn>
                  <a:cxn ang="T11">
                    <a:pos x="T2" y="T3"/>
                  </a:cxn>
                  <a:cxn ang="T12">
                    <a:pos x="T4" y="T5"/>
                  </a:cxn>
                  <a:cxn ang="T13">
                    <a:pos x="T6" y="T7"/>
                  </a:cxn>
                  <a:cxn ang="T14">
                    <a:pos x="T8" y="T9"/>
                  </a:cxn>
                </a:cxnLst>
                <a:rect l="T15" t="T16" r="T17" b="T18"/>
                <a:pathLst>
                  <a:path w="354" h="114">
                    <a:moveTo>
                      <a:pt x="354" y="113"/>
                    </a:moveTo>
                    <a:lnTo>
                      <a:pt x="353" y="114"/>
                    </a:lnTo>
                    <a:lnTo>
                      <a:pt x="0" y="1"/>
                    </a:lnTo>
                    <a:lnTo>
                      <a:pt x="2" y="0"/>
                    </a:lnTo>
                    <a:lnTo>
                      <a:pt x="354" y="113"/>
                    </a:ln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50" name="Freeform 3018"/>
              <p:cNvSpPr>
                <a:spLocks/>
              </p:cNvSpPr>
              <p:nvPr/>
            </p:nvSpPr>
            <p:spPr bwMode="auto">
              <a:xfrm>
                <a:off x="3088" y="2266"/>
                <a:ext cx="177" cy="58"/>
              </a:xfrm>
              <a:custGeom>
                <a:avLst/>
                <a:gdLst>
                  <a:gd name="T0" fmla="*/ 1 w 354"/>
                  <a:gd name="T1" fmla="*/ 1 h 115"/>
                  <a:gd name="T2" fmla="*/ 1 w 354"/>
                  <a:gd name="T3" fmla="*/ 1 h 115"/>
                  <a:gd name="T4" fmla="*/ 0 w 354"/>
                  <a:gd name="T5" fmla="*/ 1 h 115"/>
                  <a:gd name="T6" fmla="*/ 1 w 354"/>
                  <a:gd name="T7" fmla="*/ 0 h 115"/>
                  <a:gd name="T8" fmla="*/ 1 w 354"/>
                  <a:gd name="T9" fmla="*/ 1 h 115"/>
                  <a:gd name="T10" fmla="*/ 0 60000 65536"/>
                  <a:gd name="T11" fmla="*/ 0 60000 65536"/>
                  <a:gd name="T12" fmla="*/ 0 60000 65536"/>
                  <a:gd name="T13" fmla="*/ 0 60000 65536"/>
                  <a:gd name="T14" fmla="*/ 0 60000 65536"/>
                  <a:gd name="T15" fmla="*/ 0 w 354"/>
                  <a:gd name="T16" fmla="*/ 0 h 115"/>
                  <a:gd name="T17" fmla="*/ 354 w 354"/>
                  <a:gd name="T18" fmla="*/ 115 h 115"/>
                </a:gdLst>
                <a:ahLst/>
                <a:cxnLst>
                  <a:cxn ang="T10">
                    <a:pos x="T0" y="T1"/>
                  </a:cxn>
                  <a:cxn ang="T11">
                    <a:pos x="T2" y="T3"/>
                  </a:cxn>
                  <a:cxn ang="T12">
                    <a:pos x="T4" y="T5"/>
                  </a:cxn>
                  <a:cxn ang="T13">
                    <a:pos x="T6" y="T7"/>
                  </a:cxn>
                  <a:cxn ang="T14">
                    <a:pos x="T8" y="T9"/>
                  </a:cxn>
                </a:cxnLst>
                <a:rect l="T15" t="T16" r="T17" b="T18"/>
                <a:pathLst>
                  <a:path w="354" h="115">
                    <a:moveTo>
                      <a:pt x="354" y="113"/>
                    </a:moveTo>
                    <a:lnTo>
                      <a:pt x="352" y="115"/>
                    </a:lnTo>
                    <a:lnTo>
                      <a:pt x="0" y="4"/>
                    </a:lnTo>
                    <a:lnTo>
                      <a:pt x="1" y="0"/>
                    </a:lnTo>
                    <a:lnTo>
                      <a:pt x="354" y="113"/>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51" name="Freeform 3019"/>
              <p:cNvSpPr>
                <a:spLocks/>
              </p:cNvSpPr>
              <p:nvPr/>
            </p:nvSpPr>
            <p:spPr bwMode="auto">
              <a:xfrm>
                <a:off x="3087" y="2268"/>
                <a:ext cx="177" cy="57"/>
              </a:xfrm>
              <a:custGeom>
                <a:avLst/>
                <a:gdLst>
                  <a:gd name="T0" fmla="*/ 1 w 354"/>
                  <a:gd name="T1" fmla="*/ 1 h 114"/>
                  <a:gd name="T2" fmla="*/ 1 w 354"/>
                  <a:gd name="T3" fmla="*/ 1 h 114"/>
                  <a:gd name="T4" fmla="*/ 0 w 354"/>
                  <a:gd name="T5" fmla="*/ 1 h 114"/>
                  <a:gd name="T6" fmla="*/ 1 w 354"/>
                  <a:gd name="T7" fmla="*/ 0 h 114"/>
                  <a:gd name="T8" fmla="*/ 1 w 354"/>
                  <a:gd name="T9" fmla="*/ 1 h 114"/>
                  <a:gd name="T10" fmla="*/ 0 60000 65536"/>
                  <a:gd name="T11" fmla="*/ 0 60000 65536"/>
                  <a:gd name="T12" fmla="*/ 0 60000 65536"/>
                  <a:gd name="T13" fmla="*/ 0 60000 65536"/>
                  <a:gd name="T14" fmla="*/ 0 60000 65536"/>
                  <a:gd name="T15" fmla="*/ 0 w 354"/>
                  <a:gd name="T16" fmla="*/ 0 h 114"/>
                  <a:gd name="T17" fmla="*/ 354 w 354"/>
                  <a:gd name="T18" fmla="*/ 114 h 114"/>
                </a:gdLst>
                <a:ahLst/>
                <a:cxnLst>
                  <a:cxn ang="T10">
                    <a:pos x="T0" y="T1"/>
                  </a:cxn>
                  <a:cxn ang="T11">
                    <a:pos x="T2" y="T3"/>
                  </a:cxn>
                  <a:cxn ang="T12">
                    <a:pos x="T4" y="T5"/>
                  </a:cxn>
                  <a:cxn ang="T13">
                    <a:pos x="T6" y="T7"/>
                  </a:cxn>
                  <a:cxn ang="T14">
                    <a:pos x="T8" y="T9"/>
                  </a:cxn>
                </a:cxnLst>
                <a:rect l="T15" t="T16" r="T17" b="T18"/>
                <a:pathLst>
                  <a:path w="354" h="114">
                    <a:moveTo>
                      <a:pt x="354" y="111"/>
                    </a:moveTo>
                    <a:lnTo>
                      <a:pt x="352" y="114"/>
                    </a:lnTo>
                    <a:lnTo>
                      <a:pt x="0" y="1"/>
                    </a:lnTo>
                    <a:lnTo>
                      <a:pt x="2" y="0"/>
                    </a:lnTo>
                    <a:lnTo>
                      <a:pt x="354" y="111"/>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52" name="Freeform 3020"/>
              <p:cNvSpPr>
                <a:spLocks/>
              </p:cNvSpPr>
              <p:nvPr/>
            </p:nvSpPr>
            <p:spPr bwMode="auto">
              <a:xfrm>
                <a:off x="3086" y="2269"/>
                <a:ext cx="178" cy="57"/>
              </a:xfrm>
              <a:custGeom>
                <a:avLst/>
                <a:gdLst>
                  <a:gd name="T0" fmla="*/ 1 w 355"/>
                  <a:gd name="T1" fmla="*/ 0 h 115"/>
                  <a:gd name="T2" fmla="*/ 1 w 355"/>
                  <a:gd name="T3" fmla="*/ 0 h 115"/>
                  <a:gd name="T4" fmla="*/ 0 w 355"/>
                  <a:gd name="T5" fmla="*/ 0 h 115"/>
                  <a:gd name="T6" fmla="*/ 1 w 355"/>
                  <a:gd name="T7" fmla="*/ 0 h 115"/>
                  <a:gd name="T8" fmla="*/ 1 w 355"/>
                  <a:gd name="T9" fmla="*/ 0 h 115"/>
                  <a:gd name="T10" fmla="*/ 0 60000 65536"/>
                  <a:gd name="T11" fmla="*/ 0 60000 65536"/>
                  <a:gd name="T12" fmla="*/ 0 60000 65536"/>
                  <a:gd name="T13" fmla="*/ 0 60000 65536"/>
                  <a:gd name="T14" fmla="*/ 0 60000 65536"/>
                  <a:gd name="T15" fmla="*/ 0 w 355"/>
                  <a:gd name="T16" fmla="*/ 0 h 115"/>
                  <a:gd name="T17" fmla="*/ 355 w 355"/>
                  <a:gd name="T18" fmla="*/ 115 h 115"/>
                </a:gdLst>
                <a:ahLst/>
                <a:cxnLst>
                  <a:cxn ang="T10">
                    <a:pos x="T0" y="T1"/>
                  </a:cxn>
                  <a:cxn ang="T11">
                    <a:pos x="T2" y="T3"/>
                  </a:cxn>
                  <a:cxn ang="T12">
                    <a:pos x="T4" y="T5"/>
                  </a:cxn>
                  <a:cxn ang="T13">
                    <a:pos x="T6" y="T7"/>
                  </a:cxn>
                  <a:cxn ang="T14">
                    <a:pos x="T8" y="T9"/>
                  </a:cxn>
                </a:cxnLst>
                <a:rect l="T15" t="T16" r="T17" b="T18"/>
                <a:pathLst>
                  <a:path w="355" h="115">
                    <a:moveTo>
                      <a:pt x="355" y="113"/>
                    </a:moveTo>
                    <a:lnTo>
                      <a:pt x="354" y="115"/>
                    </a:lnTo>
                    <a:lnTo>
                      <a:pt x="0" y="2"/>
                    </a:lnTo>
                    <a:lnTo>
                      <a:pt x="3" y="0"/>
                    </a:lnTo>
                    <a:lnTo>
                      <a:pt x="355" y="113"/>
                    </a:lnTo>
                    <a:close/>
                  </a:path>
                </a:pathLst>
              </a:custGeom>
              <a:solidFill>
                <a:srgbClr val="D0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53" name="Freeform 3021"/>
              <p:cNvSpPr>
                <a:spLocks/>
              </p:cNvSpPr>
              <p:nvPr/>
            </p:nvSpPr>
            <p:spPr bwMode="auto">
              <a:xfrm>
                <a:off x="3082" y="2270"/>
                <a:ext cx="181" cy="63"/>
              </a:xfrm>
              <a:custGeom>
                <a:avLst/>
                <a:gdLst>
                  <a:gd name="T0" fmla="*/ 0 w 363"/>
                  <a:gd name="T1" fmla="*/ 1 h 126"/>
                  <a:gd name="T2" fmla="*/ 0 w 363"/>
                  <a:gd name="T3" fmla="*/ 1 h 126"/>
                  <a:gd name="T4" fmla="*/ 0 w 363"/>
                  <a:gd name="T5" fmla="*/ 1 h 126"/>
                  <a:gd name="T6" fmla="*/ 0 w 363"/>
                  <a:gd name="T7" fmla="*/ 0 h 126"/>
                  <a:gd name="T8" fmla="*/ 0 w 363"/>
                  <a:gd name="T9" fmla="*/ 1 h 126"/>
                  <a:gd name="T10" fmla="*/ 0 60000 65536"/>
                  <a:gd name="T11" fmla="*/ 0 60000 65536"/>
                  <a:gd name="T12" fmla="*/ 0 60000 65536"/>
                  <a:gd name="T13" fmla="*/ 0 60000 65536"/>
                  <a:gd name="T14" fmla="*/ 0 60000 65536"/>
                  <a:gd name="T15" fmla="*/ 0 w 363"/>
                  <a:gd name="T16" fmla="*/ 0 h 126"/>
                  <a:gd name="T17" fmla="*/ 363 w 363"/>
                  <a:gd name="T18" fmla="*/ 126 h 126"/>
                </a:gdLst>
                <a:ahLst/>
                <a:cxnLst>
                  <a:cxn ang="T10">
                    <a:pos x="T0" y="T1"/>
                  </a:cxn>
                  <a:cxn ang="T11">
                    <a:pos x="T2" y="T3"/>
                  </a:cxn>
                  <a:cxn ang="T12">
                    <a:pos x="T4" y="T5"/>
                  </a:cxn>
                  <a:cxn ang="T13">
                    <a:pos x="T6" y="T7"/>
                  </a:cxn>
                  <a:cxn ang="T14">
                    <a:pos x="T8" y="T9"/>
                  </a:cxn>
                </a:cxnLst>
                <a:rect l="T15" t="T16" r="T17" b="T18"/>
                <a:pathLst>
                  <a:path w="363" h="126">
                    <a:moveTo>
                      <a:pt x="363" y="113"/>
                    </a:moveTo>
                    <a:lnTo>
                      <a:pt x="353" y="126"/>
                    </a:lnTo>
                    <a:lnTo>
                      <a:pt x="0" y="13"/>
                    </a:lnTo>
                    <a:lnTo>
                      <a:pt x="9" y="0"/>
                    </a:lnTo>
                    <a:lnTo>
                      <a:pt x="363" y="113"/>
                    </a:lnTo>
                    <a:close/>
                  </a:path>
                </a:pathLst>
              </a:custGeom>
              <a:solidFill>
                <a:srgbClr val="D2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54" name="Freeform 3022"/>
              <p:cNvSpPr>
                <a:spLocks/>
              </p:cNvSpPr>
              <p:nvPr/>
            </p:nvSpPr>
            <p:spPr bwMode="auto">
              <a:xfrm>
                <a:off x="3085" y="2270"/>
                <a:ext cx="178" cy="57"/>
              </a:xfrm>
              <a:custGeom>
                <a:avLst/>
                <a:gdLst>
                  <a:gd name="T0" fmla="*/ 1 w 356"/>
                  <a:gd name="T1" fmla="*/ 0 h 115"/>
                  <a:gd name="T2" fmla="*/ 1 w 356"/>
                  <a:gd name="T3" fmla="*/ 0 h 115"/>
                  <a:gd name="T4" fmla="*/ 0 w 356"/>
                  <a:gd name="T5" fmla="*/ 0 h 115"/>
                  <a:gd name="T6" fmla="*/ 1 w 356"/>
                  <a:gd name="T7" fmla="*/ 0 h 115"/>
                  <a:gd name="T8" fmla="*/ 1 w 356"/>
                  <a:gd name="T9" fmla="*/ 0 h 115"/>
                  <a:gd name="T10" fmla="*/ 0 60000 65536"/>
                  <a:gd name="T11" fmla="*/ 0 60000 65536"/>
                  <a:gd name="T12" fmla="*/ 0 60000 65536"/>
                  <a:gd name="T13" fmla="*/ 0 60000 65536"/>
                  <a:gd name="T14" fmla="*/ 0 60000 65536"/>
                  <a:gd name="T15" fmla="*/ 0 w 356"/>
                  <a:gd name="T16" fmla="*/ 0 h 115"/>
                  <a:gd name="T17" fmla="*/ 356 w 356"/>
                  <a:gd name="T18" fmla="*/ 115 h 115"/>
                </a:gdLst>
                <a:ahLst/>
                <a:cxnLst>
                  <a:cxn ang="T10">
                    <a:pos x="T0" y="T1"/>
                  </a:cxn>
                  <a:cxn ang="T11">
                    <a:pos x="T2" y="T3"/>
                  </a:cxn>
                  <a:cxn ang="T12">
                    <a:pos x="T4" y="T5"/>
                  </a:cxn>
                  <a:cxn ang="T13">
                    <a:pos x="T6" y="T7"/>
                  </a:cxn>
                  <a:cxn ang="T14">
                    <a:pos x="T8" y="T9"/>
                  </a:cxn>
                </a:cxnLst>
                <a:rect l="T15" t="T16" r="T17" b="T18"/>
                <a:pathLst>
                  <a:path w="356" h="115">
                    <a:moveTo>
                      <a:pt x="356" y="113"/>
                    </a:moveTo>
                    <a:lnTo>
                      <a:pt x="354" y="115"/>
                    </a:lnTo>
                    <a:lnTo>
                      <a:pt x="0" y="2"/>
                    </a:lnTo>
                    <a:lnTo>
                      <a:pt x="2" y="0"/>
                    </a:lnTo>
                    <a:lnTo>
                      <a:pt x="356" y="113"/>
                    </a:lnTo>
                    <a:close/>
                  </a:path>
                </a:pathLst>
              </a:custGeom>
              <a:solidFill>
                <a:srgbClr val="D2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55" name="Freeform 3023"/>
              <p:cNvSpPr>
                <a:spLocks/>
              </p:cNvSpPr>
              <p:nvPr/>
            </p:nvSpPr>
            <p:spPr bwMode="auto">
              <a:xfrm>
                <a:off x="3084" y="2270"/>
                <a:ext cx="178" cy="59"/>
              </a:xfrm>
              <a:custGeom>
                <a:avLst/>
                <a:gdLst>
                  <a:gd name="T0" fmla="*/ 1 w 356"/>
                  <a:gd name="T1" fmla="*/ 1 h 116"/>
                  <a:gd name="T2" fmla="*/ 1 w 356"/>
                  <a:gd name="T3" fmla="*/ 1 h 116"/>
                  <a:gd name="T4" fmla="*/ 0 w 356"/>
                  <a:gd name="T5" fmla="*/ 1 h 116"/>
                  <a:gd name="T6" fmla="*/ 1 w 356"/>
                  <a:gd name="T7" fmla="*/ 0 h 116"/>
                  <a:gd name="T8" fmla="*/ 1 w 356"/>
                  <a:gd name="T9" fmla="*/ 1 h 116"/>
                  <a:gd name="T10" fmla="*/ 0 60000 65536"/>
                  <a:gd name="T11" fmla="*/ 0 60000 65536"/>
                  <a:gd name="T12" fmla="*/ 0 60000 65536"/>
                  <a:gd name="T13" fmla="*/ 0 60000 65536"/>
                  <a:gd name="T14" fmla="*/ 0 60000 65536"/>
                  <a:gd name="T15" fmla="*/ 0 w 356"/>
                  <a:gd name="T16" fmla="*/ 0 h 116"/>
                  <a:gd name="T17" fmla="*/ 356 w 356"/>
                  <a:gd name="T18" fmla="*/ 116 h 116"/>
                </a:gdLst>
                <a:ahLst/>
                <a:cxnLst>
                  <a:cxn ang="T10">
                    <a:pos x="T0" y="T1"/>
                  </a:cxn>
                  <a:cxn ang="T11">
                    <a:pos x="T2" y="T3"/>
                  </a:cxn>
                  <a:cxn ang="T12">
                    <a:pos x="T4" y="T5"/>
                  </a:cxn>
                  <a:cxn ang="T13">
                    <a:pos x="T6" y="T7"/>
                  </a:cxn>
                  <a:cxn ang="T14">
                    <a:pos x="T8" y="T9"/>
                  </a:cxn>
                </a:cxnLst>
                <a:rect l="T15" t="T16" r="T17" b="T18"/>
                <a:pathLst>
                  <a:path w="356" h="116">
                    <a:moveTo>
                      <a:pt x="356" y="113"/>
                    </a:moveTo>
                    <a:lnTo>
                      <a:pt x="354" y="116"/>
                    </a:lnTo>
                    <a:lnTo>
                      <a:pt x="0" y="1"/>
                    </a:lnTo>
                    <a:lnTo>
                      <a:pt x="2" y="0"/>
                    </a:lnTo>
                    <a:lnTo>
                      <a:pt x="356" y="113"/>
                    </a:lnTo>
                    <a:close/>
                  </a:path>
                </a:pathLst>
              </a:custGeom>
              <a:solidFill>
                <a:srgbClr val="D2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56" name="Freeform 3024"/>
              <p:cNvSpPr>
                <a:spLocks/>
              </p:cNvSpPr>
              <p:nvPr/>
            </p:nvSpPr>
            <p:spPr bwMode="auto">
              <a:xfrm>
                <a:off x="3083" y="2271"/>
                <a:ext cx="178" cy="58"/>
              </a:xfrm>
              <a:custGeom>
                <a:avLst/>
                <a:gdLst>
                  <a:gd name="T0" fmla="*/ 1 w 355"/>
                  <a:gd name="T1" fmla="*/ 0 h 117"/>
                  <a:gd name="T2" fmla="*/ 1 w 355"/>
                  <a:gd name="T3" fmla="*/ 0 h 117"/>
                  <a:gd name="T4" fmla="*/ 0 w 355"/>
                  <a:gd name="T5" fmla="*/ 0 h 117"/>
                  <a:gd name="T6" fmla="*/ 1 w 355"/>
                  <a:gd name="T7" fmla="*/ 0 h 117"/>
                  <a:gd name="T8" fmla="*/ 1 w 355"/>
                  <a:gd name="T9" fmla="*/ 0 h 117"/>
                  <a:gd name="T10" fmla="*/ 0 60000 65536"/>
                  <a:gd name="T11" fmla="*/ 0 60000 65536"/>
                  <a:gd name="T12" fmla="*/ 0 60000 65536"/>
                  <a:gd name="T13" fmla="*/ 0 60000 65536"/>
                  <a:gd name="T14" fmla="*/ 0 60000 65536"/>
                  <a:gd name="T15" fmla="*/ 0 w 355"/>
                  <a:gd name="T16" fmla="*/ 0 h 117"/>
                  <a:gd name="T17" fmla="*/ 355 w 355"/>
                  <a:gd name="T18" fmla="*/ 117 h 117"/>
                </a:gdLst>
                <a:ahLst/>
                <a:cxnLst>
                  <a:cxn ang="T10">
                    <a:pos x="T0" y="T1"/>
                  </a:cxn>
                  <a:cxn ang="T11">
                    <a:pos x="T2" y="T3"/>
                  </a:cxn>
                  <a:cxn ang="T12">
                    <a:pos x="T4" y="T5"/>
                  </a:cxn>
                  <a:cxn ang="T13">
                    <a:pos x="T6" y="T7"/>
                  </a:cxn>
                  <a:cxn ang="T14">
                    <a:pos x="T8" y="T9"/>
                  </a:cxn>
                </a:cxnLst>
                <a:rect l="T15" t="T16" r="T17" b="T18"/>
                <a:pathLst>
                  <a:path w="355" h="117">
                    <a:moveTo>
                      <a:pt x="355" y="115"/>
                    </a:moveTo>
                    <a:lnTo>
                      <a:pt x="354" y="117"/>
                    </a:lnTo>
                    <a:lnTo>
                      <a:pt x="0" y="4"/>
                    </a:lnTo>
                    <a:lnTo>
                      <a:pt x="1" y="0"/>
                    </a:lnTo>
                    <a:lnTo>
                      <a:pt x="355" y="115"/>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57" name="Freeform 3025"/>
              <p:cNvSpPr>
                <a:spLocks/>
              </p:cNvSpPr>
              <p:nvPr/>
            </p:nvSpPr>
            <p:spPr bwMode="auto">
              <a:xfrm>
                <a:off x="3083" y="2273"/>
                <a:ext cx="177" cy="57"/>
              </a:xfrm>
              <a:custGeom>
                <a:avLst/>
                <a:gdLst>
                  <a:gd name="T0" fmla="*/ 0 w 356"/>
                  <a:gd name="T1" fmla="*/ 1 h 114"/>
                  <a:gd name="T2" fmla="*/ 0 w 356"/>
                  <a:gd name="T3" fmla="*/ 1 h 114"/>
                  <a:gd name="T4" fmla="*/ 0 w 356"/>
                  <a:gd name="T5" fmla="*/ 1 h 114"/>
                  <a:gd name="T6" fmla="*/ 0 w 356"/>
                  <a:gd name="T7" fmla="*/ 0 h 114"/>
                  <a:gd name="T8" fmla="*/ 0 w 356"/>
                  <a:gd name="T9" fmla="*/ 1 h 114"/>
                  <a:gd name="T10" fmla="*/ 0 60000 65536"/>
                  <a:gd name="T11" fmla="*/ 0 60000 65536"/>
                  <a:gd name="T12" fmla="*/ 0 60000 65536"/>
                  <a:gd name="T13" fmla="*/ 0 60000 65536"/>
                  <a:gd name="T14" fmla="*/ 0 60000 65536"/>
                  <a:gd name="T15" fmla="*/ 0 w 356"/>
                  <a:gd name="T16" fmla="*/ 0 h 114"/>
                  <a:gd name="T17" fmla="*/ 356 w 356"/>
                  <a:gd name="T18" fmla="*/ 114 h 114"/>
                </a:gdLst>
                <a:ahLst/>
                <a:cxnLst>
                  <a:cxn ang="T10">
                    <a:pos x="T0" y="T1"/>
                  </a:cxn>
                  <a:cxn ang="T11">
                    <a:pos x="T2" y="T3"/>
                  </a:cxn>
                  <a:cxn ang="T12">
                    <a:pos x="T4" y="T5"/>
                  </a:cxn>
                  <a:cxn ang="T13">
                    <a:pos x="T6" y="T7"/>
                  </a:cxn>
                  <a:cxn ang="T14">
                    <a:pos x="T8" y="T9"/>
                  </a:cxn>
                </a:cxnLst>
                <a:rect l="T15" t="T16" r="T17" b="T18"/>
                <a:pathLst>
                  <a:path w="356" h="114">
                    <a:moveTo>
                      <a:pt x="356" y="113"/>
                    </a:moveTo>
                    <a:lnTo>
                      <a:pt x="354" y="114"/>
                    </a:lnTo>
                    <a:lnTo>
                      <a:pt x="0" y="1"/>
                    </a:lnTo>
                    <a:lnTo>
                      <a:pt x="2" y="0"/>
                    </a:lnTo>
                    <a:lnTo>
                      <a:pt x="356" y="113"/>
                    </a:lnTo>
                    <a:close/>
                  </a:path>
                </a:pathLst>
              </a:custGeom>
              <a:solidFill>
                <a:srgbClr val="D4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58" name="Freeform 3026"/>
              <p:cNvSpPr>
                <a:spLocks/>
              </p:cNvSpPr>
              <p:nvPr/>
            </p:nvSpPr>
            <p:spPr bwMode="auto">
              <a:xfrm>
                <a:off x="3082" y="2274"/>
                <a:ext cx="177" cy="58"/>
              </a:xfrm>
              <a:custGeom>
                <a:avLst/>
                <a:gdLst>
                  <a:gd name="T0" fmla="*/ 0 w 356"/>
                  <a:gd name="T1" fmla="*/ 0 h 117"/>
                  <a:gd name="T2" fmla="*/ 0 w 356"/>
                  <a:gd name="T3" fmla="*/ 0 h 117"/>
                  <a:gd name="T4" fmla="*/ 0 w 356"/>
                  <a:gd name="T5" fmla="*/ 0 h 117"/>
                  <a:gd name="T6" fmla="*/ 0 w 356"/>
                  <a:gd name="T7" fmla="*/ 0 h 117"/>
                  <a:gd name="T8" fmla="*/ 0 w 356"/>
                  <a:gd name="T9" fmla="*/ 0 h 117"/>
                  <a:gd name="T10" fmla="*/ 0 60000 65536"/>
                  <a:gd name="T11" fmla="*/ 0 60000 65536"/>
                  <a:gd name="T12" fmla="*/ 0 60000 65536"/>
                  <a:gd name="T13" fmla="*/ 0 60000 65536"/>
                  <a:gd name="T14" fmla="*/ 0 60000 65536"/>
                  <a:gd name="T15" fmla="*/ 0 w 356"/>
                  <a:gd name="T16" fmla="*/ 0 h 117"/>
                  <a:gd name="T17" fmla="*/ 356 w 356"/>
                  <a:gd name="T18" fmla="*/ 117 h 117"/>
                </a:gdLst>
                <a:ahLst/>
                <a:cxnLst>
                  <a:cxn ang="T10">
                    <a:pos x="T0" y="T1"/>
                  </a:cxn>
                  <a:cxn ang="T11">
                    <a:pos x="T2" y="T3"/>
                  </a:cxn>
                  <a:cxn ang="T12">
                    <a:pos x="T4" y="T5"/>
                  </a:cxn>
                  <a:cxn ang="T13">
                    <a:pos x="T6" y="T7"/>
                  </a:cxn>
                  <a:cxn ang="T14">
                    <a:pos x="T8" y="T9"/>
                  </a:cxn>
                </a:cxnLst>
                <a:rect l="T15" t="T16" r="T17" b="T18"/>
                <a:pathLst>
                  <a:path w="356" h="117">
                    <a:moveTo>
                      <a:pt x="356" y="113"/>
                    </a:moveTo>
                    <a:lnTo>
                      <a:pt x="354" y="117"/>
                    </a:lnTo>
                    <a:lnTo>
                      <a:pt x="0" y="2"/>
                    </a:lnTo>
                    <a:lnTo>
                      <a:pt x="2" y="0"/>
                    </a:lnTo>
                    <a:lnTo>
                      <a:pt x="356" y="113"/>
                    </a:lnTo>
                    <a:close/>
                  </a:path>
                </a:pathLst>
              </a:custGeom>
              <a:solidFill>
                <a:srgbClr val="D5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59" name="Freeform 3027"/>
              <p:cNvSpPr>
                <a:spLocks/>
              </p:cNvSpPr>
              <p:nvPr/>
            </p:nvSpPr>
            <p:spPr bwMode="auto">
              <a:xfrm>
                <a:off x="3082" y="2275"/>
                <a:ext cx="177" cy="58"/>
              </a:xfrm>
              <a:custGeom>
                <a:avLst/>
                <a:gdLst>
                  <a:gd name="T0" fmla="*/ 1 w 354"/>
                  <a:gd name="T1" fmla="*/ 1 h 116"/>
                  <a:gd name="T2" fmla="*/ 1 w 354"/>
                  <a:gd name="T3" fmla="*/ 1 h 116"/>
                  <a:gd name="T4" fmla="*/ 0 w 354"/>
                  <a:gd name="T5" fmla="*/ 1 h 116"/>
                  <a:gd name="T6" fmla="*/ 0 w 354"/>
                  <a:gd name="T7" fmla="*/ 0 h 116"/>
                  <a:gd name="T8" fmla="*/ 1 w 354"/>
                  <a:gd name="T9" fmla="*/ 1 h 116"/>
                  <a:gd name="T10" fmla="*/ 0 60000 65536"/>
                  <a:gd name="T11" fmla="*/ 0 60000 65536"/>
                  <a:gd name="T12" fmla="*/ 0 60000 65536"/>
                  <a:gd name="T13" fmla="*/ 0 60000 65536"/>
                  <a:gd name="T14" fmla="*/ 0 60000 65536"/>
                  <a:gd name="T15" fmla="*/ 0 w 354"/>
                  <a:gd name="T16" fmla="*/ 0 h 116"/>
                  <a:gd name="T17" fmla="*/ 354 w 354"/>
                  <a:gd name="T18" fmla="*/ 116 h 116"/>
                </a:gdLst>
                <a:ahLst/>
                <a:cxnLst>
                  <a:cxn ang="T10">
                    <a:pos x="T0" y="T1"/>
                  </a:cxn>
                  <a:cxn ang="T11">
                    <a:pos x="T2" y="T3"/>
                  </a:cxn>
                  <a:cxn ang="T12">
                    <a:pos x="T4" y="T5"/>
                  </a:cxn>
                  <a:cxn ang="T13">
                    <a:pos x="T6" y="T7"/>
                  </a:cxn>
                  <a:cxn ang="T14">
                    <a:pos x="T8" y="T9"/>
                  </a:cxn>
                </a:cxnLst>
                <a:rect l="T15" t="T16" r="T17" b="T18"/>
                <a:pathLst>
                  <a:path w="354" h="116">
                    <a:moveTo>
                      <a:pt x="354" y="115"/>
                    </a:moveTo>
                    <a:lnTo>
                      <a:pt x="353" y="116"/>
                    </a:lnTo>
                    <a:lnTo>
                      <a:pt x="0" y="3"/>
                    </a:lnTo>
                    <a:lnTo>
                      <a:pt x="0" y="0"/>
                    </a:lnTo>
                    <a:lnTo>
                      <a:pt x="354" y="115"/>
                    </a:lnTo>
                    <a:close/>
                  </a:path>
                </a:pathLst>
              </a:custGeom>
              <a:solidFill>
                <a:srgbClr val="D6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60" name="Freeform 3028"/>
              <p:cNvSpPr>
                <a:spLocks/>
              </p:cNvSpPr>
              <p:nvPr/>
            </p:nvSpPr>
            <p:spPr bwMode="auto">
              <a:xfrm>
                <a:off x="3077" y="2276"/>
                <a:ext cx="181" cy="64"/>
              </a:xfrm>
              <a:custGeom>
                <a:avLst/>
                <a:gdLst>
                  <a:gd name="T0" fmla="*/ 0 w 363"/>
                  <a:gd name="T1" fmla="*/ 1 h 128"/>
                  <a:gd name="T2" fmla="*/ 0 w 363"/>
                  <a:gd name="T3" fmla="*/ 1 h 128"/>
                  <a:gd name="T4" fmla="*/ 0 w 363"/>
                  <a:gd name="T5" fmla="*/ 1 h 128"/>
                  <a:gd name="T6" fmla="*/ 0 w 363"/>
                  <a:gd name="T7" fmla="*/ 0 h 128"/>
                  <a:gd name="T8" fmla="*/ 0 w 363"/>
                  <a:gd name="T9" fmla="*/ 1 h 128"/>
                  <a:gd name="T10" fmla="*/ 0 60000 65536"/>
                  <a:gd name="T11" fmla="*/ 0 60000 65536"/>
                  <a:gd name="T12" fmla="*/ 0 60000 65536"/>
                  <a:gd name="T13" fmla="*/ 0 60000 65536"/>
                  <a:gd name="T14" fmla="*/ 0 60000 65536"/>
                  <a:gd name="T15" fmla="*/ 0 w 363"/>
                  <a:gd name="T16" fmla="*/ 0 h 128"/>
                  <a:gd name="T17" fmla="*/ 363 w 363"/>
                  <a:gd name="T18" fmla="*/ 128 h 128"/>
                </a:gdLst>
                <a:ahLst/>
                <a:cxnLst>
                  <a:cxn ang="T10">
                    <a:pos x="T0" y="T1"/>
                  </a:cxn>
                  <a:cxn ang="T11">
                    <a:pos x="T2" y="T3"/>
                  </a:cxn>
                  <a:cxn ang="T12">
                    <a:pos x="T4" y="T5"/>
                  </a:cxn>
                  <a:cxn ang="T13">
                    <a:pos x="T6" y="T7"/>
                  </a:cxn>
                  <a:cxn ang="T14">
                    <a:pos x="T8" y="T9"/>
                  </a:cxn>
                </a:cxnLst>
                <a:rect l="T15" t="T16" r="T17" b="T18"/>
                <a:pathLst>
                  <a:path w="363" h="128">
                    <a:moveTo>
                      <a:pt x="363" y="113"/>
                    </a:moveTo>
                    <a:lnTo>
                      <a:pt x="353" y="128"/>
                    </a:lnTo>
                    <a:lnTo>
                      <a:pt x="0" y="14"/>
                    </a:lnTo>
                    <a:lnTo>
                      <a:pt x="10" y="0"/>
                    </a:lnTo>
                    <a:lnTo>
                      <a:pt x="363" y="113"/>
                    </a:lnTo>
                    <a:close/>
                  </a:path>
                </a:pathLst>
              </a:custGeom>
              <a:solidFill>
                <a:srgbClr val="D8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61" name="Freeform 3029"/>
              <p:cNvSpPr>
                <a:spLocks/>
              </p:cNvSpPr>
              <p:nvPr/>
            </p:nvSpPr>
            <p:spPr bwMode="auto">
              <a:xfrm>
                <a:off x="3081" y="2276"/>
                <a:ext cx="177" cy="57"/>
              </a:xfrm>
              <a:custGeom>
                <a:avLst/>
                <a:gdLst>
                  <a:gd name="T0" fmla="*/ 1 w 354"/>
                  <a:gd name="T1" fmla="*/ 0 h 115"/>
                  <a:gd name="T2" fmla="*/ 1 w 354"/>
                  <a:gd name="T3" fmla="*/ 0 h 115"/>
                  <a:gd name="T4" fmla="*/ 0 w 354"/>
                  <a:gd name="T5" fmla="*/ 0 h 115"/>
                  <a:gd name="T6" fmla="*/ 1 w 354"/>
                  <a:gd name="T7" fmla="*/ 0 h 115"/>
                  <a:gd name="T8" fmla="*/ 1 w 354"/>
                  <a:gd name="T9" fmla="*/ 0 h 115"/>
                  <a:gd name="T10" fmla="*/ 0 60000 65536"/>
                  <a:gd name="T11" fmla="*/ 0 60000 65536"/>
                  <a:gd name="T12" fmla="*/ 0 60000 65536"/>
                  <a:gd name="T13" fmla="*/ 0 60000 65536"/>
                  <a:gd name="T14" fmla="*/ 0 60000 65536"/>
                  <a:gd name="T15" fmla="*/ 0 w 354"/>
                  <a:gd name="T16" fmla="*/ 0 h 115"/>
                  <a:gd name="T17" fmla="*/ 354 w 354"/>
                  <a:gd name="T18" fmla="*/ 115 h 115"/>
                </a:gdLst>
                <a:ahLst/>
                <a:cxnLst>
                  <a:cxn ang="T10">
                    <a:pos x="T0" y="T1"/>
                  </a:cxn>
                  <a:cxn ang="T11">
                    <a:pos x="T2" y="T3"/>
                  </a:cxn>
                  <a:cxn ang="T12">
                    <a:pos x="T4" y="T5"/>
                  </a:cxn>
                  <a:cxn ang="T13">
                    <a:pos x="T6" y="T7"/>
                  </a:cxn>
                  <a:cxn ang="T14">
                    <a:pos x="T8" y="T9"/>
                  </a:cxn>
                </a:cxnLst>
                <a:rect l="T15" t="T16" r="T17" b="T18"/>
                <a:pathLst>
                  <a:path w="354" h="115">
                    <a:moveTo>
                      <a:pt x="354" y="113"/>
                    </a:moveTo>
                    <a:lnTo>
                      <a:pt x="352" y="115"/>
                    </a:lnTo>
                    <a:lnTo>
                      <a:pt x="0" y="2"/>
                    </a:lnTo>
                    <a:lnTo>
                      <a:pt x="1" y="0"/>
                    </a:lnTo>
                    <a:lnTo>
                      <a:pt x="354" y="113"/>
                    </a:lnTo>
                    <a:close/>
                  </a:path>
                </a:pathLst>
              </a:custGeom>
              <a:solidFill>
                <a:srgbClr val="D8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62" name="Freeform 3030"/>
              <p:cNvSpPr>
                <a:spLocks/>
              </p:cNvSpPr>
              <p:nvPr/>
            </p:nvSpPr>
            <p:spPr bwMode="auto">
              <a:xfrm>
                <a:off x="3080" y="2277"/>
                <a:ext cx="177" cy="58"/>
              </a:xfrm>
              <a:custGeom>
                <a:avLst/>
                <a:gdLst>
                  <a:gd name="T0" fmla="*/ 1 w 354"/>
                  <a:gd name="T1" fmla="*/ 1 h 116"/>
                  <a:gd name="T2" fmla="*/ 1 w 354"/>
                  <a:gd name="T3" fmla="*/ 1 h 116"/>
                  <a:gd name="T4" fmla="*/ 0 w 354"/>
                  <a:gd name="T5" fmla="*/ 1 h 116"/>
                  <a:gd name="T6" fmla="*/ 1 w 354"/>
                  <a:gd name="T7" fmla="*/ 0 h 116"/>
                  <a:gd name="T8" fmla="*/ 1 w 354"/>
                  <a:gd name="T9" fmla="*/ 1 h 116"/>
                  <a:gd name="T10" fmla="*/ 0 60000 65536"/>
                  <a:gd name="T11" fmla="*/ 0 60000 65536"/>
                  <a:gd name="T12" fmla="*/ 0 60000 65536"/>
                  <a:gd name="T13" fmla="*/ 0 60000 65536"/>
                  <a:gd name="T14" fmla="*/ 0 60000 65536"/>
                  <a:gd name="T15" fmla="*/ 0 w 354"/>
                  <a:gd name="T16" fmla="*/ 0 h 116"/>
                  <a:gd name="T17" fmla="*/ 354 w 354"/>
                  <a:gd name="T18" fmla="*/ 116 h 116"/>
                </a:gdLst>
                <a:ahLst/>
                <a:cxnLst>
                  <a:cxn ang="T10">
                    <a:pos x="T0" y="T1"/>
                  </a:cxn>
                  <a:cxn ang="T11">
                    <a:pos x="T2" y="T3"/>
                  </a:cxn>
                  <a:cxn ang="T12">
                    <a:pos x="T4" y="T5"/>
                  </a:cxn>
                  <a:cxn ang="T13">
                    <a:pos x="T6" y="T7"/>
                  </a:cxn>
                  <a:cxn ang="T14">
                    <a:pos x="T8" y="T9"/>
                  </a:cxn>
                </a:cxnLst>
                <a:rect l="T15" t="T16" r="T17" b="T18"/>
                <a:pathLst>
                  <a:path w="354" h="116">
                    <a:moveTo>
                      <a:pt x="354" y="113"/>
                    </a:moveTo>
                    <a:lnTo>
                      <a:pt x="352" y="116"/>
                    </a:lnTo>
                    <a:lnTo>
                      <a:pt x="0" y="2"/>
                    </a:lnTo>
                    <a:lnTo>
                      <a:pt x="2" y="0"/>
                    </a:lnTo>
                    <a:lnTo>
                      <a:pt x="354" y="113"/>
                    </a:lnTo>
                    <a:close/>
                  </a:path>
                </a:pathLst>
              </a:custGeom>
              <a:solidFill>
                <a:srgbClr val="D8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63" name="Freeform 3031"/>
              <p:cNvSpPr>
                <a:spLocks/>
              </p:cNvSpPr>
              <p:nvPr/>
            </p:nvSpPr>
            <p:spPr bwMode="auto">
              <a:xfrm>
                <a:off x="3079" y="2278"/>
                <a:ext cx="177" cy="58"/>
              </a:xfrm>
              <a:custGeom>
                <a:avLst/>
                <a:gdLst>
                  <a:gd name="T0" fmla="*/ 1 w 354"/>
                  <a:gd name="T1" fmla="*/ 1 h 116"/>
                  <a:gd name="T2" fmla="*/ 1 w 354"/>
                  <a:gd name="T3" fmla="*/ 1 h 116"/>
                  <a:gd name="T4" fmla="*/ 0 w 354"/>
                  <a:gd name="T5" fmla="*/ 1 h 116"/>
                  <a:gd name="T6" fmla="*/ 1 w 354"/>
                  <a:gd name="T7" fmla="*/ 0 h 116"/>
                  <a:gd name="T8" fmla="*/ 1 w 354"/>
                  <a:gd name="T9" fmla="*/ 1 h 116"/>
                  <a:gd name="T10" fmla="*/ 0 60000 65536"/>
                  <a:gd name="T11" fmla="*/ 0 60000 65536"/>
                  <a:gd name="T12" fmla="*/ 0 60000 65536"/>
                  <a:gd name="T13" fmla="*/ 0 60000 65536"/>
                  <a:gd name="T14" fmla="*/ 0 60000 65536"/>
                  <a:gd name="T15" fmla="*/ 0 w 354"/>
                  <a:gd name="T16" fmla="*/ 0 h 116"/>
                  <a:gd name="T17" fmla="*/ 354 w 354"/>
                  <a:gd name="T18" fmla="*/ 116 h 116"/>
                </a:gdLst>
                <a:ahLst/>
                <a:cxnLst>
                  <a:cxn ang="T10">
                    <a:pos x="T0" y="T1"/>
                  </a:cxn>
                  <a:cxn ang="T11">
                    <a:pos x="T2" y="T3"/>
                  </a:cxn>
                  <a:cxn ang="T12">
                    <a:pos x="T4" y="T5"/>
                  </a:cxn>
                  <a:cxn ang="T13">
                    <a:pos x="T6" y="T7"/>
                  </a:cxn>
                  <a:cxn ang="T14">
                    <a:pos x="T8" y="T9"/>
                  </a:cxn>
                </a:cxnLst>
                <a:rect l="T15" t="T16" r="T17" b="T18"/>
                <a:pathLst>
                  <a:path w="354" h="116">
                    <a:moveTo>
                      <a:pt x="354" y="114"/>
                    </a:moveTo>
                    <a:lnTo>
                      <a:pt x="353" y="116"/>
                    </a:lnTo>
                    <a:lnTo>
                      <a:pt x="0" y="3"/>
                    </a:lnTo>
                    <a:lnTo>
                      <a:pt x="2" y="0"/>
                    </a:lnTo>
                    <a:lnTo>
                      <a:pt x="354" y="114"/>
                    </a:lnTo>
                    <a:close/>
                  </a:path>
                </a:pathLst>
              </a:custGeom>
              <a:solidFill>
                <a:srgbClr val="D9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64" name="Freeform 3032"/>
              <p:cNvSpPr>
                <a:spLocks/>
              </p:cNvSpPr>
              <p:nvPr/>
            </p:nvSpPr>
            <p:spPr bwMode="auto">
              <a:xfrm>
                <a:off x="3078" y="2279"/>
                <a:ext cx="177" cy="59"/>
              </a:xfrm>
              <a:custGeom>
                <a:avLst/>
                <a:gdLst>
                  <a:gd name="T0" fmla="*/ 1 w 354"/>
                  <a:gd name="T1" fmla="*/ 1 h 116"/>
                  <a:gd name="T2" fmla="*/ 1 w 354"/>
                  <a:gd name="T3" fmla="*/ 1 h 116"/>
                  <a:gd name="T4" fmla="*/ 0 w 354"/>
                  <a:gd name="T5" fmla="*/ 1 h 116"/>
                  <a:gd name="T6" fmla="*/ 1 w 354"/>
                  <a:gd name="T7" fmla="*/ 0 h 116"/>
                  <a:gd name="T8" fmla="*/ 1 w 354"/>
                  <a:gd name="T9" fmla="*/ 1 h 116"/>
                  <a:gd name="T10" fmla="*/ 0 60000 65536"/>
                  <a:gd name="T11" fmla="*/ 0 60000 65536"/>
                  <a:gd name="T12" fmla="*/ 0 60000 65536"/>
                  <a:gd name="T13" fmla="*/ 0 60000 65536"/>
                  <a:gd name="T14" fmla="*/ 0 60000 65536"/>
                  <a:gd name="T15" fmla="*/ 0 w 354"/>
                  <a:gd name="T16" fmla="*/ 0 h 116"/>
                  <a:gd name="T17" fmla="*/ 354 w 354"/>
                  <a:gd name="T18" fmla="*/ 116 h 116"/>
                </a:gdLst>
                <a:ahLst/>
                <a:cxnLst>
                  <a:cxn ang="T10">
                    <a:pos x="T0" y="T1"/>
                  </a:cxn>
                  <a:cxn ang="T11">
                    <a:pos x="T2" y="T3"/>
                  </a:cxn>
                  <a:cxn ang="T12">
                    <a:pos x="T4" y="T5"/>
                  </a:cxn>
                  <a:cxn ang="T13">
                    <a:pos x="T6" y="T7"/>
                  </a:cxn>
                  <a:cxn ang="T14">
                    <a:pos x="T8" y="T9"/>
                  </a:cxn>
                </a:cxnLst>
                <a:rect l="T15" t="T16" r="T17" b="T18"/>
                <a:pathLst>
                  <a:path w="354" h="116">
                    <a:moveTo>
                      <a:pt x="354" y="113"/>
                    </a:moveTo>
                    <a:lnTo>
                      <a:pt x="352" y="116"/>
                    </a:lnTo>
                    <a:lnTo>
                      <a:pt x="0" y="2"/>
                    </a:lnTo>
                    <a:lnTo>
                      <a:pt x="1" y="0"/>
                    </a:lnTo>
                    <a:lnTo>
                      <a:pt x="354" y="113"/>
                    </a:lnTo>
                    <a:close/>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65" name="Freeform 3033"/>
              <p:cNvSpPr>
                <a:spLocks/>
              </p:cNvSpPr>
              <p:nvPr/>
            </p:nvSpPr>
            <p:spPr bwMode="auto">
              <a:xfrm>
                <a:off x="3078" y="2280"/>
                <a:ext cx="176" cy="58"/>
              </a:xfrm>
              <a:custGeom>
                <a:avLst/>
                <a:gdLst>
                  <a:gd name="T0" fmla="*/ 0 w 354"/>
                  <a:gd name="T1" fmla="*/ 1 h 116"/>
                  <a:gd name="T2" fmla="*/ 0 w 354"/>
                  <a:gd name="T3" fmla="*/ 1 h 116"/>
                  <a:gd name="T4" fmla="*/ 0 w 354"/>
                  <a:gd name="T5" fmla="*/ 1 h 116"/>
                  <a:gd name="T6" fmla="*/ 0 w 354"/>
                  <a:gd name="T7" fmla="*/ 0 h 116"/>
                  <a:gd name="T8" fmla="*/ 0 w 354"/>
                  <a:gd name="T9" fmla="*/ 1 h 116"/>
                  <a:gd name="T10" fmla="*/ 0 60000 65536"/>
                  <a:gd name="T11" fmla="*/ 0 60000 65536"/>
                  <a:gd name="T12" fmla="*/ 0 60000 65536"/>
                  <a:gd name="T13" fmla="*/ 0 60000 65536"/>
                  <a:gd name="T14" fmla="*/ 0 60000 65536"/>
                  <a:gd name="T15" fmla="*/ 0 w 354"/>
                  <a:gd name="T16" fmla="*/ 0 h 116"/>
                  <a:gd name="T17" fmla="*/ 354 w 354"/>
                  <a:gd name="T18" fmla="*/ 116 h 116"/>
                </a:gdLst>
                <a:ahLst/>
                <a:cxnLst>
                  <a:cxn ang="T10">
                    <a:pos x="T0" y="T1"/>
                  </a:cxn>
                  <a:cxn ang="T11">
                    <a:pos x="T2" y="T3"/>
                  </a:cxn>
                  <a:cxn ang="T12">
                    <a:pos x="T4" y="T5"/>
                  </a:cxn>
                  <a:cxn ang="T13">
                    <a:pos x="T6" y="T7"/>
                  </a:cxn>
                  <a:cxn ang="T14">
                    <a:pos x="T8" y="T9"/>
                  </a:cxn>
                </a:cxnLst>
                <a:rect l="T15" t="T16" r="T17" b="T18"/>
                <a:pathLst>
                  <a:path w="354" h="116">
                    <a:moveTo>
                      <a:pt x="354" y="114"/>
                    </a:moveTo>
                    <a:lnTo>
                      <a:pt x="352" y="116"/>
                    </a:lnTo>
                    <a:lnTo>
                      <a:pt x="0" y="3"/>
                    </a:lnTo>
                    <a:lnTo>
                      <a:pt x="2" y="0"/>
                    </a:lnTo>
                    <a:lnTo>
                      <a:pt x="354" y="114"/>
                    </a:lnTo>
                    <a:close/>
                  </a:path>
                </a:pathLst>
              </a:custGeom>
              <a:solidFill>
                <a:srgbClr val="DB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66" name="Freeform 3034"/>
              <p:cNvSpPr>
                <a:spLocks/>
              </p:cNvSpPr>
              <p:nvPr/>
            </p:nvSpPr>
            <p:spPr bwMode="auto">
              <a:xfrm>
                <a:off x="3077" y="2282"/>
                <a:ext cx="177" cy="58"/>
              </a:xfrm>
              <a:custGeom>
                <a:avLst/>
                <a:gdLst>
                  <a:gd name="T0" fmla="*/ 1 w 354"/>
                  <a:gd name="T1" fmla="*/ 1 h 116"/>
                  <a:gd name="T2" fmla="*/ 1 w 354"/>
                  <a:gd name="T3" fmla="*/ 1 h 116"/>
                  <a:gd name="T4" fmla="*/ 0 w 354"/>
                  <a:gd name="T5" fmla="*/ 1 h 116"/>
                  <a:gd name="T6" fmla="*/ 1 w 354"/>
                  <a:gd name="T7" fmla="*/ 0 h 116"/>
                  <a:gd name="T8" fmla="*/ 1 w 354"/>
                  <a:gd name="T9" fmla="*/ 1 h 116"/>
                  <a:gd name="T10" fmla="*/ 0 60000 65536"/>
                  <a:gd name="T11" fmla="*/ 0 60000 65536"/>
                  <a:gd name="T12" fmla="*/ 0 60000 65536"/>
                  <a:gd name="T13" fmla="*/ 0 60000 65536"/>
                  <a:gd name="T14" fmla="*/ 0 60000 65536"/>
                  <a:gd name="T15" fmla="*/ 0 w 354"/>
                  <a:gd name="T16" fmla="*/ 0 h 116"/>
                  <a:gd name="T17" fmla="*/ 354 w 354"/>
                  <a:gd name="T18" fmla="*/ 116 h 116"/>
                </a:gdLst>
                <a:ahLst/>
                <a:cxnLst>
                  <a:cxn ang="T10">
                    <a:pos x="T0" y="T1"/>
                  </a:cxn>
                  <a:cxn ang="T11">
                    <a:pos x="T2" y="T3"/>
                  </a:cxn>
                  <a:cxn ang="T12">
                    <a:pos x="T4" y="T5"/>
                  </a:cxn>
                  <a:cxn ang="T13">
                    <a:pos x="T6" y="T7"/>
                  </a:cxn>
                  <a:cxn ang="T14">
                    <a:pos x="T8" y="T9"/>
                  </a:cxn>
                </a:cxnLst>
                <a:rect l="T15" t="T16" r="T17" b="T18"/>
                <a:pathLst>
                  <a:path w="354" h="116">
                    <a:moveTo>
                      <a:pt x="354" y="113"/>
                    </a:moveTo>
                    <a:lnTo>
                      <a:pt x="353" y="116"/>
                    </a:lnTo>
                    <a:lnTo>
                      <a:pt x="0" y="2"/>
                    </a:lnTo>
                    <a:lnTo>
                      <a:pt x="2" y="0"/>
                    </a:lnTo>
                    <a:lnTo>
                      <a:pt x="354" y="113"/>
                    </a:lnTo>
                    <a:close/>
                  </a:path>
                </a:pathLst>
              </a:custGeom>
              <a:solidFill>
                <a:srgbClr val="DC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67" name="Freeform 3035"/>
              <p:cNvSpPr>
                <a:spLocks/>
              </p:cNvSpPr>
              <p:nvPr/>
            </p:nvSpPr>
            <p:spPr bwMode="auto">
              <a:xfrm>
                <a:off x="3073" y="2283"/>
                <a:ext cx="180" cy="65"/>
              </a:xfrm>
              <a:custGeom>
                <a:avLst/>
                <a:gdLst>
                  <a:gd name="T0" fmla="*/ 0 w 361"/>
                  <a:gd name="T1" fmla="*/ 1 h 129"/>
                  <a:gd name="T2" fmla="*/ 0 w 361"/>
                  <a:gd name="T3" fmla="*/ 1 h 129"/>
                  <a:gd name="T4" fmla="*/ 0 w 361"/>
                  <a:gd name="T5" fmla="*/ 1 h 129"/>
                  <a:gd name="T6" fmla="*/ 0 w 361"/>
                  <a:gd name="T7" fmla="*/ 0 h 129"/>
                  <a:gd name="T8" fmla="*/ 0 w 361"/>
                  <a:gd name="T9" fmla="*/ 1 h 129"/>
                  <a:gd name="T10" fmla="*/ 0 60000 65536"/>
                  <a:gd name="T11" fmla="*/ 0 60000 65536"/>
                  <a:gd name="T12" fmla="*/ 0 60000 65536"/>
                  <a:gd name="T13" fmla="*/ 0 60000 65536"/>
                  <a:gd name="T14" fmla="*/ 0 60000 65536"/>
                  <a:gd name="T15" fmla="*/ 0 w 361"/>
                  <a:gd name="T16" fmla="*/ 0 h 129"/>
                  <a:gd name="T17" fmla="*/ 361 w 361"/>
                  <a:gd name="T18" fmla="*/ 129 h 129"/>
                </a:gdLst>
                <a:ahLst/>
                <a:cxnLst>
                  <a:cxn ang="T10">
                    <a:pos x="T0" y="T1"/>
                  </a:cxn>
                  <a:cxn ang="T11">
                    <a:pos x="T2" y="T3"/>
                  </a:cxn>
                  <a:cxn ang="T12">
                    <a:pos x="T4" y="T5"/>
                  </a:cxn>
                  <a:cxn ang="T13">
                    <a:pos x="T6" y="T7"/>
                  </a:cxn>
                  <a:cxn ang="T14">
                    <a:pos x="T8" y="T9"/>
                  </a:cxn>
                </a:cxnLst>
                <a:rect l="T15" t="T16" r="T17" b="T18"/>
                <a:pathLst>
                  <a:path w="361" h="129">
                    <a:moveTo>
                      <a:pt x="361" y="114"/>
                    </a:moveTo>
                    <a:lnTo>
                      <a:pt x="352" y="129"/>
                    </a:lnTo>
                    <a:lnTo>
                      <a:pt x="0" y="15"/>
                    </a:lnTo>
                    <a:lnTo>
                      <a:pt x="8" y="0"/>
                    </a:lnTo>
                    <a:lnTo>
                      <a:pt x="361" y="114"/>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68" name="Freeform 3036"/>
              <p:cNvSpPr>
                <a:spLocks/>
              </p:cNvSpPr>
              <p:nvPr/>
            </p:nvSpPr>
            <p:spPr bwMode="auto">
              <a:xfrm>
                <a:off x="3076" y="2283"/>
                <a:ext cx="177" cy="58"/>
              </a:xfrm>
              <a:custGeom>
                <a:avLst/>
                <a:gdLst>
                  <a:gd name="T0" fmla="*/ 1 w 354"/>
                  <a:gd name="T1" fmla="*/ 1 h 116"/>
                  <a:gd name="T2" fmla="*/ 1 w 354"/>
                  <a:gd name="T3" fmla="*/ 1 h 116"/>
                  <a:gd name="T4" fmla="*/ 0 w 354"/>
                  <a:gd name="T5" fmla="*/ 1 h 116"/>
                  <a:gd name="T6" fmla="*/ 1 w 354"/>
                  <a:gd name="T7" fmla="*/ 0 h 116"/>
                  <a:gd name="T8" fmla="*/ 1 w 354"/>
                  <a:gd name="T9" fmla="*/ 1 h 116"/>
                  <a:gd name="T10" fmla="*/ 0 60000 65536"/>
                  <a:gd name="T11" fmla="*/ 0 60000 65536"/>
                  <a:gd name="T12" fmla="*/ 0 60000 65536"/>
                  <a:gd name="T13" fmla="*/ 0 60000 65536"/>
                  <a:gd name="T14" fmla="*/ 0 60000 65536"/>
                  <a:gd name="T15" fmla="*/ 0 w 354"/>
                  <a:gd name="T16" fmla="*/ 0 h 116"/>
                  <a:gd name="T17" fmla="*/ 354 w 354"/>
                  <a:gd name="T18" fmla="*/ 116 h 116"/>
                </a:gdLst>
                <a:ahLst/>
                <a:cxnLst>
                  <a:cxn ang="T10">
                    <a:pos x="T0" y="T1"/>
                  </a:cxn>
                  <a:cxn ang="T11">
                    <a:pos x="T2" y="T3"/>
                  </a:cxn>
                  <a:cxn ang="T12">
                    <a:pos x="T4" y="T5"/>
                  </a:cxn>
                  <a:cxn ang="T13">
                    <a:pos x="T6" y="T7"/>
                  </a:cxn>
                  <a:cxn ang="T14">
                    <a:pos x="T8" y="T9"/>
                  </a:cxn>
                </a:cxnLst>
                <a:rect l="T15" t="T16" r="T17" b="T18"/>
                <a:pathLst>
                  <a:path w="354" h="116">
                    <a:moveTo>
                      <a:pt x="354" y="114"/>
                    </a:moveTo>
                    <a:lnTo>
                      <a:pt x="352" y="116"/>
                    </a:lnTo>
                    <a:lnTo>
                      <a:pt x="0" y="3"/>
                    </a:lnTo>
                    <a:lnTo>
                      <a:pt x="1" y="0"/>
                    </a:lnTo>
                    <a:lnTo>
                      <a:pt x="354" y="114"/>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69" name="Freeform 3037"/>
              <p:cNvSpPr>
                <a:spLocks/>
              </p:cNvSpPr>
              <p:nvPr/>
            </p:nvSpPr>
            <p:spPr bwMode="auto">
              <a:xfrm>
                <a:off x="3075" y="2284"/>
                <a:ext cx="177" cy="59"/>
              </a:xfrm>
              <a:custGeom>
                <a:avLst/>
                <a:gdLst>
                  <a:gd name="T0" fmla="*/ 1 w 354"/>
                  <a:gd name="T1" fmla="*/ 1 h 116"/>
                  <a:gd name="T2" fmla="*/ 1 w 354"/>
                  <a:gd name="T3" fmla="*/ 1 h 116"/>
                  <a:gd name="T4" fmla="*/ 0 w 354"/>
                  <a:gd name="T5" fmla="*/ 1 h 116"/>
                  <a:gd name="T6" fmla="*/ 1 w 354"/>
                  <a:gd name="T7" fmla="*/ 0 h 116"/>
                  <a:gd name="T8" fmla="*/ 1 w 354"/>
                  <a:gd name="T9" fmla="*/ 1 h 116"/>
                  <a:gd name="T10" fmla="*/ 0 60000 65536"/>
                  <a:gd name="T11" fmla="*/ 0 60000 65536"/>
                  <a:gd name="T12" fmla="*/ 0 60000 65536"/>
                  <a:gd name="T13" fmla="*/ 0 60000 65536"/>
                  <a:gd name="T14" fmla="*/ 0 60000 65536"/>
                  <a:gd name="T15" fmla="*/ 0 w 354"/>
                  <a:gd name="T16" fmla="*/ 0 h 116"/>
                  <a:gd name="T17" fmla="*/ 354 w 354"/>
                  <a:gd name="T18" fmla="*/ 116 h 116"/>
                </a:gdLst>
                <a:ahLst/>
                <a:cxnLst>
                  <a:cxn ang="T10">
                    <a:pos x="T0" y="T1"/>
                  </a:cxn>
                  <a:cxn ang="T11">
                    <a:pos x="T2" y="T3"/>
                  </a:cxn>
                  <a:cxn ang="T12">
                    <a:pos x="T4" y="T5"/>
                  </a:cxn>
                  <a:cxn ang="T13">
                    <a:pos x="T6" y="T7"/>
                  </a:cxn>
                  <a:cxn ang="T14">
                    <a:pos x="T8" y="T9"/>
                  </a:cxn>
                </a:cxnLst>
                <a:rect l="T15" t="T16" r="T17" b="T18"/>
                <a:pathLst>
                  <a:path w="354" h="116">
                    <a:moveTo>
                      <a:pt x="354" y="113"/>
                    </a:moveTo>
                    <a:lnTo>
                      <a:pt x="352" y="116"/>
                    </a:lnTo>
                    <a:lnTo>
                      <a:pt x="0" y="3"/>
                    </a:lnTo>
                    <a:lnTo>
                      <a:pt x="2" y="0"/>
                    </a:lnTo>
                    <a:lnTo>
                      <a:pt x="354" y="113"/>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70" name="Freeform 3038"/>
              <p:cNvSpPr>
                <a:spLocks/>
              </p:cNvSpPr>
              <p:nvPr/>
            </p:nvSpPr>
            <p:spPr bwMode="auto">
              <a:xfrm>
                <a:off x="3074" y="2286"/>
                <a:ext cx="177" cy="58"/>
              </a:xfrm>
              <a:custGeom>
                <a:avLst/>
                <a:gdLst>
                  <a:gd name="T0" fmla="*/ 1 w 354"/>
                  <a:gd name="T1" fmla="*/ 0 h 117"/>
                  <a:gd name="T2" fmla="*/ 1 w 354"/>
                  <a:gd name="T3" fmla="*/ 0 h 117"/>
                  <a:gd name="T4" fmla="*/ 0 w 354"/>
                  <a:gd name="T5" fmla="*/ 0 h 117"/>
                  <a:gd name="T6" fmla="*/ 1 w 354"/>
                  <a:gd name="T7" fmla="*/ 0 h 117"/>
                  <a:gd name="T8" fmla="*/ 1 w 354"/>
                  <a:gd name="T9" fmla="*/ 0 h 117"/>
                  <a:gd name="T10" fmla="*/ 0 60000 65536"/>
                  <a:gd name="T11" fmla="*/ 0 60000 65536"/>
                  <a:gd name="T12" fmla="*/ 0 60000 65536"/>
                  <a:gd name="T13" fmla="*/ 0 60000 65536"/>
                  <a:gd name="T14" fmla="*/ 0 60000 65536"/>
                  <a:gd name="T15" fmla="*/ 0 w 354"/>
                  <a:gd name="T16" fmla="*/ 0 h 117"/>
                  <a:gd name="T17" fmla="*/ 354 w 354"/>
                  <a:gd name="T18" fmla="*/ 117 h 117"/>
                </a:gdLst>
                <a:ahLst/>
                <a:cxnLst>
                  <a:cxn ang="T10">
                    <a:pos x="T0" y="T1"/>
                  </a:cxn>
                  <a:cxn ang="T11">
                    <a:pos x="T2" y="T3"/>
                  </a:cxn>
                  <a:cxn ang="T12">
                    <a:pos x="T4" y="T5"/>
                  </a:cxn>
                  <a:cxn ang="T13">
                    <a:pos x="T6" y="T7"/>
                  </a:cxn>
                  <a:cxn ang="T14">
                    <a:pos x="T8" y="T9"/>
                  </a:cxn>
                </a:cxnLst>
                <a:rect l="T15" t="T16" r="T17" b="T18"/>
                <a:pathLst>
                  <a:path w="354" h="117">
                    <a:moveTo>
                      <a:pt x="354" y="113"/>
                    </a:moveTo>
                    <a:lnTo>
                      <a:pt x="353" y="117"/>
                    </a:lnTo>
                    <a:lnTo>
                      <a:pt x="0" y="2"/>
                    </a:lnTo>
                    <a:lnTo>
                      <a:pt x="2" y="0"/>
                    </a:lnTo>
                    <a:lnTo>
                      <a:pt x="354" y="113"/>
                    </a:lnTo>
                    <a:close/>
                  </a:path>
                </a:pathLst>
              </a:custGeom>
              <a:solidFill>
                <a:srgbClr val="DF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71" name="Freeform 3039"/>
              <p:cNvSpPr>
                <a:spLocks/>
              </p:cNvSpPr>
              <p:nvPr/>
            </p:nvSpPr>
            <p:spPr bwMode="auto">
              <a:xfrm>
                <a:off x="3073" y="2287"/>
                <a:ext cx="177" cy="59"/>
              </a:xfrm>
              <a:custGeom>
                <a:avLst/>
                <a:gdLst>
                  <a:gd name="T0" fmla="*/ 1 w 354"/>
                  <a:gd name="T1" fmla="*/ 1 h 118"/>
                  <a:gd name="T2" fmla="*/ 1 w 354"/>
                  <a:gd name="T3" fmla="*/ 1 h 118"/>
                  <a:gd name="T4" fmla="*/ 0 w 354"/>
                  <a:gd name="T5" fmla="*/ 1 h 118"/>
                  <a:gd name="T6" fmla="*/ 1 w 354"/>
                  <a:gd name="T7" fmla="*/ 0 h 118"/>
                  <a:gd name="T8" fmla="*/ 1 w 354"/>
                  <a:gd name="T9" fmla="*/ 1 h 118"/>
                  <a:gd name="T10" fmla="*/ 0 60000 65536"/>
                  <a:gd name="T11" fmla="*/ 0 60000 65536"/>
                  <a:gd name="T12" fmla="*/ 0 60000 65536"/>
                  <a:gd name="T13" fmla="*/ 0 60000 65536"/>
                  <a:gd name="T14" fmla="*/ 0 60000 65536"/>
                  <a:gd name="T15" fmla="*/ 0 w 354"/>
                  <a:gd name="T16" fmla="*/ 0 h 118"/>
                  <a:gd name="T17" fmla="*/ 354 w 354"/>
                  <a:gd name="T18" fmla="*/ 118 h 118"/>
                </a:gdLst>
                <a:ahLst/>
                <a:cxnLst>
                  <a:cxn ang="T10">
                    <a:pos x="T0" y="T1"/>
                  </a:cxn>
                  <a:cxn ang="T11">
                    <a:pos x="T2" y="T3"/>
                  </a:cxn>
                  <a:cxn ang="T12">
                    <a:pos x="T4" y="T5"/>
                  </a:cxn>
                  <a:cxn ang="T13">
                    <a:pos x="T6" y="T7"/>
                  </a:cxn>
                  <a:cxn ang="T14">
                    <a:pos x="T8" y="T9"/>
                  </a:cxn>
                </a:cxnLst>
                <a:rect l="T15" t="T16" r="T17" b="T18"/>
                <a:pathLst>
                  <a:path w="354" h="118">
                    <a:moveTo>
                      <a:pt x="354" y="115"/>
                    </a:moveTo>
                    <a:lnTo>
                      <a:pt x="352" y="118"/>
                    </a:lnTo>
                    <a:lnTo>
                      <a:pt x="0" y="3"/>
                    </a:lnTo>
                    <a:lnTo>
                      <a:pt x="1" y="0"/>
                    </a:lnTo>
                    <a:lnTo>
                      <a:pt x="354" y="115"/>
                    </a:lnTo>
                    <a:close/>
                  </a:path>
                </a:pathLst>
              </a:custGeom>
              <a:solidFill>
                <a:srgbClr val="E0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72" name="Freeform 3040"/>
              <p:cNvSpPr>
                <a:spLocks/>
              </p:cNvSpPr>
              <p:nvPr/>
            </p:nvSpPr>
            <p:spPr bwMode="auto">
              <a:xfrm>
                <a:off x="3073" y="2289"/>
                <a:ext cx="176" cy="59"/>
              </a:xfrm>
              <a:custGeom>
                <a:avLst/>
                <a:gdLst>
                  <a:gd name="T0" fmla="*/ 0 w 354"/>
                  <a:gd name="T1" fmla="*/ 1 h 118"/>
                  <a:gd name="T2" fmla="*/ 0 w 354"/>
                  <a:gd name="T3" fmla="*/ 1 h 118"/>
                  <a:gd name="T4" fmla="*/ 0 w 354"/>
                  <a:gd name="T5" fmla="*/ 1 h 118"/>
                  <a:gd name="T6" fmla="*/ 0 w 354"/>
                  <a:gd name="T7" fmla="*/ 0 h 118"/>
                  <a:gd name="T8" fmla="*/ 0 w 354"/>
                  <a:gd name="T9" fmla="*/ 1 h 118"/>
                  <a:gd name="T10" fmla="*/ 0 60000 65536"/>
                  <a:gd name="T11" fmla="*/ 0 60000 65536"/>
                  <a:gd name="T12" fmla="*/ 0 60000 65536"/>
                  <a:gd name="T13" fmla="*/ 0 60000 65536"/>
                  <a:gd name="T14" fmla="*/ 0 60000 65536"/>
                  <a:gd name="T15" fmla="*/ 0 w 354"/>
                  <a:gd name="T16" fmla="*/ 0 h 118"/>
                  <a:gd name="T17" fmla="*/ 354 w 354"/>
                  <a:gd name="T18" fmla="*/ 118 h 118"/>
                </a:gdLst>
                <a:ahLst/>
                <a:cxnLst>
                  <a:cxn ang="T10">
                    <a:pos x="T0" y="T1"/>
                  </a:cxn>
                  <a:cxn ang="T11">
                    <a:pos x="T2" y="T3"/>
                  </a:cxn>
                  <a:cxn ang="T12">
                    <a:pos x="T4" y="T5"/>
                  </a:cxn>
                  <a:cxn ang="T13">
                    <a:pos x="T6" y="T7"/>
                  </a:cxn>
                  <a:cxn ang="T14">
                    <a:pos x="T8" y="T9"/>
                  </a:cxn>
                </a:cxnLst>
                <a:rect l="T15" t="T16" r="T17" b="T18"/>
                <a:pathLst>
                  <a:path w="354" h="118">
                    <a:moveTo>
                      <a:pt x="354" y="115"/>
                    </a:moveTo>
                    <a:lnTo>
                      <a:pt x="352" y="118"/>
                    </a:lnTo>
                    <a:lnTo>
                      <a:pt x="0" y="4"/>
                    </a:lnTo>
                    <a:lnTo>
                      <a:pt x="2" y="0"/>
                    </a:lnTo>
                    <a:lnTo>
                      <a:pt x="354" y="115"/>
                    </a:lnTo>
                    <a:close/>
                  </a:path>
                </a:pathLst>
              </a:custGeom>
              <a:solidFill>
                <a:srgbClr val="E1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73" name="Freeform 3041"/>
              <p:cNvSpPr>
                <a:spLocks/>
              </p:cNvSpPr>
              <p:nvPr/>
            </p:nvSpPr>
            <p:spPr bwMode="auto">
              <a:xfrm>
                <a:off x="3068" y="2290"/>
                <a:ext cx="181" cy="66"/>
              </a:xfrm>
              <a:custGeom>
                <a:avLst/>
                <a:gdLst>
                  <a:gd name="T0" fmla="*/ 1 w 360"/>
                  <a:gd name="T1" fmla="*/ 1 h 131"/>
                  <a:gd name="T2" fmla="*/ 1 w 360"/>
                  <a:gd name="T3" fmla="*/ 1 h 131"/>
                  <a:gd name="T4" fmla="*/ 0 w 360"/>
                  <a:gd name="T5" fmla="*/ 1 h 131"/>
                  <a:gd name="T6" fmla="*/ 1 w 360"/>
                  <a:gd name="T7" fmla="*/ 0 h 131"/>
                  <a:gd name="T8" fmla="*/ 1 w 360"/>
                  <a:gd name="T9" fmla="*/ 1 h 131"/>
                  <a:gd name="T10" fmla="*/ 0 60000 65536"/>
                  <a:gd name="T11" fmla="*/ 0 60000 65536"/>
                  <a:gd name="T12" fmla="*/ 0 60000 65536"/>
                  <a:gd name="T13" fmla="*/ 0 60000 65536"/>
                  <a:gd name="T14" fmla="*/ 0 60000 65536"/>
                  <a:gd name="T15" fmla="*/ 0 w 360"/>
                  <a:gd name="T16" fmla="*/ 0 h 131"/>
                  <a:gd name="T17" fmla="*/ 360 w 360"/>
                  <a:gd name="T18" fmla="*/ 131 h 131"/>
                </a:gdLst>
                <a:ahLst/>
                <a:cxnLst>
                  <a:cxn ang="T10">
                    <a:pos x="T0" y="T1"/>
                  </a:cxn>
                  <a:cxn ang="T11">
                    <a:pos x="T2" y="T3"/>
                  </a:cxn>
                  <a:cxn ang="T12">
                    <a:pos x="T4" y="T5"/>
                  </a:cxn>
                  <a:cxn ang="T13">
                    <a:pos x="T6" y="T7"/>
                  </a:cxn>
                  <a:cxn ang="T14">
                    <a:pos x="T8" y="T9"/>
                  </a:cxn>
                </a:cxnLst>
                <a:rect l="T15" t="T16" r="T17" b="T18"/>
                <a:pathLst>
                  <a:path w="360" h="131">
                    <a:moveTo>
                      <a:pt x="360" y="114"/>
                    </a:moveTo>
                    <a:lnTo>
                      <a:pt x="352" y="131"/>
                    </a:lnTo>
                    <a:lnTo>
                      <a:pt x="0" y="15"/>
                    </a:lnTo>
                    <a:lnTo>
                      <a:pt x="8" y="0"/>
                    </a:lnTo>
                    <a:lnTo>
                      <a:pt x="360" y="114"/>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74" name="Freeform 3042"/>
              <p:cNvSpPr>
                <a:spLocks/>
              </p:cNvSpPr>
              <p:nvPr/>
            </p:nvSpPr>
            <p:spPr bwMode="auto">
              <a:xfrm>
                <a:off x="3072" y="2290"/>
                <a:ext cx="177" cy="59"/>
              </a:xfrm>
              <a:custGeom>
                <a:avLst/>
                <a:gdLst>
                  <a:gd name="T0" fmla="*/ 1 w 354"/>
                  <a:gd name="T1" fmla="*/ 1 h 118"/>
                  <a:gd name="T2" fmla="*/ 1 w 354"/>
                  <a:gd name="T3" fmla="*/ 1 h 118"/>
                  <a:gd name="T4" fmla="*/ 0 w 354"/>
                  <a:gd name="T5" fmla="*/ 1 h 118"/>
                  <a:gd name="T6" fmla="*/ 1 w 354"/>
                  <a:gd name="T7" fmla="*/ 0 h 118"/>
                  <a:gd name="T8" fmla="*/ 1 w 354"/>
                  <a:gd name="T9" fmla="*/ 1 h 118"/>
                  <a:gd name="T10" fmla="*/ 0 60000 65536"/>
                  <a:gd name="T11" fmla="*/ 0 60000 65536"/>
                  <a:gd name="T12" fmla="*/ 0 60000 65536"/>
                  <a:gd name="T13" fmla="*/ 0 60000 65536"/>
                  <a:gd name="T14" fmla="*/ 0 60000 65536"/>
                  <a:gd name="T15" fmla="*/ 0 w 354"/>
                  <a:gd name="T16" fmla="*/ 0 h 118"/>
                  <a:gd name="T17" fmla="*/ 354 w 354"/>
                  <a:gd name="T18" fmla="*/ 118 h 118"/>
                </a:gdLst>
                <a:ahLst/>
                <a:cxnLst>
                  <a:cxn ang="T10">
                    <a:pos x="T0" y="T1"/>
                  </a:cxn>
                  <a:cxn ang="T11">
                    <a:pos x="T2" y="T3"/>
                  </a:cxn>
                  <a:cxn ang="T12">
                    <a:pos x="T4" y="T5"/>
                  </a:cxn>
                  <a:cxn ang="T13">
                    <a:pos x="T6" y="T7"/>
                  </a:cxn>
                  <a:cxn ang="T14">
                    <a:pos x="T8" y="T9"/>
                  </a:cxn>
                </a:cxnLst>
                <a:rect l="T15" t="T16" r="T17" b="T18"/>
                <a:pathLst>
                  <a:path w="354" h="118">
                    <a:moveTo>
                      <a:pt x="354" y="114"/>
                    </a:moveTo>
                    <a:lnTo>
                      <a:pt x="353" y="118"/>
                    </a:lnTo>
                    <a:lnTo>
                      <a:pt x="0" y="3"/>
                    </a:lnTo>
                    <a:lnTo>
                      <a:pt x="2" y="0"/>
                    </a:lnTo>
                    <a:lnTo>
                      <a:pt x="354" y="114"/>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75" name="Freeform 3043"/>
              <p:cNvSpPr>
                <a:spLocks/>
              </p:cNvSpPr>
              <p:nvPr/>
            </p:nvSpPr>
            <p:spPr bwMode="auto">
              <a:xfrm>
                <a:off x="3071" y="2292"/>
                <a:ext cx="177" cy="60"/>
              </a:xfrm>
              <a:custGeom>
                <a:avLst/>
                <a:gdLst>
                  <a:gd name="T0" fmla="*/ 1 w 354"/>
                  <a:gd name="T1" fmla="*/ 1 h 120"/>
                  <a:gd name="T2" fmla="*/ 1 w 354"/>
                  <a:gd name="T3" fmla="*/ 1 h 120"/>
                  <a:gd name="T4" fmla="*/ 0 w 354"/>
                  <a:gd name="T5" fmla="*/ 1 h 120"/>
                  <a:gd name="T6" fmla="*/ 1 w 354"/>
                  <a:gd name="T7" fmla="*/ 0 h 120"/>
                  <a:gd name="T8" fmla="*/ 1 w 354"/>
                  <a:gd name="T9" fmla="*/ 1 h 120"/>
                  <a:gd name="T10" fmla="*/ 0 60000 65536"/>
                  <a:gd name="T11" fmla="*/ 0 60000 65536"/>
                  <a:gd name="T12" fmla="*/ 0 60000 65536"/>
                  <a:gd name="T13" fmla="*/ 0 60000 65536"/>
                  <a:gd name="T14" fmla="*/ 0 60000 65536"/>
                  <a:gd name="T15" fmla="*/ 0 w 354"/>
                  <a:gd name="T16" fmla="*/ 0 h 120"/>
                  <a:gd name="T17" fmla="*/ 354 w 354"/>
                  <a:gd name="T18" fmla="*/ 120 h 120"/>
                </a:gdLst>
                <a:ahLst/>
                <a:cxnLst>
                  <a:cxn ang="T10">
                    <a:pos x="T0" y="T1"/>
                  </a:cxn>
                  <a:cxn ang="T11">
                    <a:pos x="T2" y="T3"/>
                  </a:cxn>
                  <a:cxn ang="T12">
                    <a:pos x="T4" y="T5"/>
                  </a:cxn>
                  <a:cxn ang="T13">
                    <a:pos x="T6" y="T7"/>
                  </a:cxn>
                  <a:cxn ang="T14">
                    <a:pos x="T8" y="T9"/>
                  </a:cxn>
                </a:cxnLst>
                <a:rect l="T15" t="T16" r="T17" b="T18"/>
                <a:pathLst>
                  <a:path w="354" h="120">
                    <a:moveTo>
                      <a:pt x="354" y="115"/>
                    </a:moveTo>
                    <a:lnTo>
                      <a:pt x="350" y="120"/>
                    </a:lnTo>
                    <a:lnTo>
                      <a:pt x="0" y="5"/>
                    </a:lnTo>
                    <a:lnTo>
                      <a:pt x="1" y="0"/>
                    </a:lnTo>
                    <a:lnTo>
                      <a:pt x="354" y="115"/>
                    </a:lnTo>
                    <a:close/>
                  </a:path>
                </a:pathLst>
              </a:custGeom>
              <a:solidFill>
                <a:srgbClr val="E4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76" name="Freeform 3044"/>
              <p:cNvSpPr>
                <a:spLocks/>
              </p:cNvSpPr>
              <p:nvPr/>
            </p:nvSpPr>
            <p:spPr bwMode="auto">
              <a:xfrm>
                <a:off x="3070" y="2294"/>
                <a:ext cx="176" cy="59"/>
              </a:xfrm>
              <a:custGeom>
                <a:avLst/>
                <a:gdLst>
                  <a:gd name="T0" fmla="*/ 1 w 352"/>
                  <a:gd name="T1" fmla="*/ 1 h 118"/>
                  <a:gd name="T2" fmla="*/ 1 w 352"/>
                  <a:gd name="T3" fmla="*/ 1 h 118"/>
                  <a:gd name="T4" fmla="*/ 0 w 352"/>
                  <a:gd name="T5" fmla="*/ 1 h 118"/>
                  <a:gd name="T6" fmla="*/ 1 w 352"/>
                  <a:gd name="T7" fmla="*/ 0 h 118"/>
                  <a:gd name="T8" fmla="*/ 1 w 352"/>
                  <a:gd name="T9" fmla="*/ 1 h 118"/>
                  <a:gd name="T10" fmla="*/ 0 60000 65536"/>
                  <a:gd name="T11" fmla="*/ 0 60000 65536"/>
                  <a:gd name="T12" fmla="*/ 0 60000 65536"/>
                  <a:gd name="T13" fmla="*/ 0 60000 65536"/>
                  <a:gd name="T14" fmla="*/ 0 60000 65536"/>
                  <a:gd name="T15" fmla="*/ 0 w 352"/>
                  <a:gd name="T16" fmla="*/ 0 h 118"/>
                  <a:gd name="T17" fmla="*/ 352 w 352"/>
                  <a:gd name="T18" fmla="*/ 118 h 118"/>
                </a:gdLst>
                <a:ahLst/>
                <a:cxnLst>
                  <a:cxn ang="T10">
                    <a:pos x="T0" y="T1"/>
                  </a:cxn>
                  <a:cxn ang="T11">
                    <a:pos x="T2" y="T3"/>
                  </a:cxn>
                  <a:cxn ang="T12">
                    <a:pos x="T4" y="T5"/>
                  </a:cxn>
                  <a:cxn ang="T13">
                    <a:pos x="T6" y="T7"/>
                  </a:cxn>
                  <a:cxn ang="T14">
                    <a:pos x="T8" y="T9"/>
                  </a:cxn>
                </a:cxnLst>
                <a:rect l="T15" t="T16" r="T17" b="T18"/>
                <a:pathLst>
                  <a:path w="352" h="118">
                    <a:moveTo>
                      <a:pt x="352" y="115"/>
                    </a:moveTo>
                    <a:lnTo>
                      <a:pt x="351" y="118"/>
                    </a:lnTo>
                    <a:lnTo>
                      <a:pt x="0" y="3"/>
                    </a:lnTo>
                    <a:lnTo>
                      <a:pt x="2" y="0"/>
                    </a:lnTo>
                    <a:lnTo>
                      <a:pt x="352" y="115"/>
                    </a:lnTo>
                    <a:close/>
                  </a:path>
                </a:pathLst>
              </a:custGeom>
              <a:solidFill>
                <a:srgbClr val="E5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77" name="Freeform 3045"/>
              <p:cNvSpPr>
                <a:spLocks/>
              </p:cNvSpPr>
              <p:nvPr/>
            </p:nvSpPr>
            <p:spPr bwMode="auto">
              <a:xfrm>
                <a:off x="3068" y="2296"/>
                <a:ext cx="177" cy="60"/>
              </a:xfrm>
              <a:custGeom>
                <a:avLst/>
                <a:gdLst>
                  <a:gd name="T0" fmla="*/ 1 w 354"/>
                  <a:gd name="T1" fmla="*/ 1 h 120"/>
                  <a:gd name="T2" fmla="*/ 1 w 354"/>
                  <a:gd name="T3" fmla="*/ 1 h 120"/>
                  <a:gd name="T4" fmla="*/ 0 w 354"/>
                  <a:gd name="T5" fmla="*/ 1 h 120"/>
                  <a:gd name="T6" fmla="*/ 1 w 354"/>
                  <a:gd name="T7" fmla="*/ 0 h 120"/>
                  <a:gd name="T8" fmla="*/ 1 w 354"/>
                  <a:gd name="T9" fmla="*/ 1 h 120"/>
                  <a:gd name="T10" fmla="*/ 0 60000 65536"/>
                  <a:gd name="T11" fmla="*/ 0 60000 65536"/>
                  <a:gd name="T12" fmla="*/ 0 60000 65536"/>
                  <a:gd name="T13" fmla="*/ 0 60000 65536"/>
                  <a:gd name="T14" fmla="*/ 0 60000 65536"/>
                  <a:gd name="T15" fmla="*/ 0 w 354"/>
                  <a:gd name="T16" fmla="*/ 0 h 120"/>
                  <a:gd name="T17" fmla="*/ 354 w 354"/>
                  <a:gd name="T18" fmla="*/ 120 h 120"/>
                </a:gdLst>
                <a:ahLst/>
                <a:cxnLst>
                  <a:cxn ang="T10">
                    <a:pos x="T0" y="T1"/>
                  </a:cxn>
                  <a:cxn ang="T11">
                    <a:pos x="T2" y="T3"/>
                  </a:cxn>
                  <a:cxn ang="T12">
                    <a:pos x="T4" y="T5"/>
                  </a:cxn>
                  <a:cxn ang="T13">
                    <a:pos x="T6" y="T7"/>
                  </a:cxn>
                  <a:cxn ang="T14">
                    <a:pos x="T8" y="T9"/>
                  </a:cxn>
                </a:cxnLst>
                <a:rect l="T15" t="T16" r="T17" b="T18"/>
                <a:pathLst>
                  <a:path w="354" h="120">
                    <a:moveTo>
                      <a:pt x="354" y="115"/>
                    </a:moveTo>
                    <a:lnTo>
                      <a:pt x="352" y="120"/>
                    </a:lnTo>
                    <a:lnTo>
                      <a:pt x="0" y="4"/>
                    </a:lnTo>
                    <a:lnTo>
                      <a:pt x="3" y="0"/>
                    </a:lnTo>
                    <a:lnTo>
                      <a:pt x="354" y="115"/>
                    </a:lnTo>
                    <a:close/>
                  </a:path>
                </a:pathLst>
              </a:custGeom>
              <a:solidFill>
                <a:srgbClr val="E6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78" name="Freeform 3046"/>
              <p:cNvSpPr>
                <a:spLocks/>
              </p:cNvSpPr>
              <p:nvPr/>
            </p:nvSpPr>
            <p:spPr bwMode="auto">
              <a:xfrm>
                <a:off x="3065" y="2298"/>
                <a:ext cx="180" cy="66"/>
              </a:xfrm>
              <a:custGeom>
                <a:avLst/>
                <a:gdLst>
                  <a:gd name="T0" fmla="*/ 1 w 359"/>
                  <a:gd name="T1" fmla="*/ 1 h 132"/>
                  <a:gd name="T2" fmla="*/ 1 w 359"/>
                  <a:gd name="T3" fmla="*/ 1 h 132"/>
                  <a:gd name="T4" fmla="*/ 0 w 359"/>
                  <a:gd name="T5" fmla="*/ 1 h 132"/>
                  <a:gd name="T6" fmla="*/ 1 w 359"/>
                  <a:gd name="T7" fmla="*/ 0 h 132"/>
                  <a:gd name="T8" fmla="*/ 1 w 359"/>
                  <a:gd name="T9" fmla="*/ 1 h 132"/>
                  <a:gd name="T10" fmla="*/ 0 60000 65536"/>
                  <a:gd name="T11" fmla="*/ 0 60000 65536"/>
                  <a:gd name="T12" fmla="*/ 0 60000 65536"/>
                  <a:gd name="T13" fmla="*/ 0 60000 65536"/>
                  <a:gd name="T14" fmla="*/ 0 60000 65536"/>
                  <a:gd name="T15" fmla="*/ 0 w 359"/>
                  <a:gd name="T16" fmla="*/ 0 h 132"/>
                  <a:gd name="T17" fmla="*/ 359 w 359"/>
                  <a:gd name="T18" fmla="*/ 132 h 132"/>
                </a:gdLst>
                <a:ahLst/>
                <a:cxnLst>
                  <a:cxn ang="T10">
                    <a:pos x="T0" y="T1"/>
                  </a:cxn>
                  <a:cxn ang="T11">
                    <a:pos x="T2" y="T3"/>
                  </a:cxn>
                  <a:cxn ang="T12">
                    <a:pos x="T4" y="T5"/>
                  </a:cxn>
                  <a:cxn ang="T13">
                    <a:pos x="T6" y="T7"/>
                  </a:cxn>
                  <a:cxn ang="T14">
                    <a:pos x="T8" y="T9"/>
                  </a:cxn>
                </a:cxnLst>
                <a:rect l="T15" t="T16" r="T17" b="T18"/>
                <a:pathLst>
                  <a:path w="359" h="132">
                    <a:moveTo>
                      <a:pt x="359" y="116"/>
                    </a:moveTo>
                    <a:lnTo>
                      <a:pt x="352" y="132"/>
                    </a:lnTo>
                    <a:lnTo>
                      <a:pt x="0" y="16"/>
                    </a:lnTo>
                    <a:lnTo>
                      <a:pt x="7" y="0"/>
                    </a:lnTo>
                    <a:lnTo>
                      <a:pt x="359" y="116"/>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79" name="Freeform 3047"/>
              <p:cNvSpPr>
                <a:spLocks/>
              </p:cNvSpPr>
              <p:nvPr/>
            </p:nvSpPr>
            <p:spPr bwMode="auto">
              <a:xfrm>
                <a:off x="3068" y="2298"/>
                <a:ext cx="177" cy="60"/>
              </a:xfrm>
              <a:custGeom>
                <a:avLst/>
                <a:gdLst>
                  <a:gd name="T0" fmla="*/ 1 w 354"/>
                  <a:gd name="T1" fmla="*/ 0 h 121"/>
                  <a:gd name="T2" fmla="*/ 1 w 354"/>
                  <a:gd name="T3" fmla="*/ 0 h 121"/>
                  <a:gd name="T4" fmla="*/ 0 w 354"/>
                  <a:gd name="T5" fmla="*/ 0 h 121"/>
                  <a:gd name="T6" fmla="*/ 1 w 354"/>
                  <a:gd name="T7" fmla="*/ 0 h 121"/>
                  <a:gd name="T8" fmla="*/ 1 w 354"/>
                  <a:gd name="T9" fmla="*/ 0 h 121"/>
                  <a:gd name="T10" fmla="*/ 0 60000 65536"/>
                  <a:gd name="T11" fmla="*/ 0 60000 65536"/>
                  <a:gd name="T12" fmla="*/ 0 60000 65536"/>
                  <a:gd name="T13" fmla="*/ 0 60000 65536"/>
                  <a:gd name="T14" fmla="*/ 0 60000 65536"/>
                  <a:gd name="T15" fmla="*/ 0 w 354"/>
                  <a:gd name="T16" fmla="*/ 0 h 121"/>
                  <a:gd name="T17" fmla="*/ 354 w 354"/>
                  <a:gd name="T18" fmla="*/ 121 h 121"/>
                </a:gdLst>
                <a:ahLst/>
                <a:cxnLst>
                  <a:cxn ang="T10">
                    <a:pos x="T0" y="T1"/>
                  </a:cxn>
                  <a:cxn ang="T11">
                    <a:pos x="T2" y="T3"/>
                  </a:cxn>
                  <a:cxn ang="T12">
                    <a:pos x="T4" y="T5"/>
                  </a:cxn>
                  <a:cxn ang="T13">
                    <a:pos x="T6" y="T7"/>
                  </a:cxn>
                  <a:cxn ang="T14">
                    <a:pos x="T8" y="T9"/>
                  </a:cxn>
                </a:cxnLst>
                <a:rect l="T15" t="T16" r="T17" b="T18"/>
                <a:pathLst>
                  <a:path w="354" h="121">
                    <a:moveTo>
                      <a:pt x="354" y="116"/>
                    </a:moveTo>
                    <a:lnTo>
                      <a:pt x="352" y="121"/>
                    </a:lnTo>
                    <a:lnTo>
                      <a:pt x="0" y="6"/>
                    </a:lnTo>
                    <a:lnTo>
                      <a:pt x="2" y="0"/>
                    </a:lnTo>
                    <a:lnTo>
                      <a:pt x="354" y="116"/>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80" name="Freeform 3048"/>
              <p:cNvSpPr>
                <a:spLocks/>
              </p:cNvSpPr>
              <p:nvPr/>
            </p:nvSpPr>
            <p:spPr bwMode="auto">
              <a:xfrm>
                <a:off x="3067" y="2301"/>
                <a:ext cx="177" cy="61"/>
              </a:xfrm>
              <a:custGeom>
                <a:avLst/>
                <a:gdLst>
                  <a:gd name="T0" fmla="*/ 1 w 354"/>
                  <a:gd name="T1" fmla="*/ 1 h 121"/>
                  <a:gd name="T2" fmla="*/ 1 w 354"/>
                  <a:gd name="T3" fmla="*/ 1 h 121"/>
                  <a:gd name="T4" fmla="*/ 0 w 354"/>
                  <a:gd name="T5" fmla="*/ 1 h 121"/>
                  <a:gd name="T6" fmla="*/ 1 w 354"/>
                  <a:gd name="T7" fmla="*/ 0 h 121"/>
                  <a:gd name="T8" fmla="*/ 1 w 354"/>
                  <a:gd name="T9" fmla="*/ 1 h 121"/>
                  <a:gd name="T10" fmla="*/ 0 60000 65536"/>
                  <a:gd name="T11" fmla="*/ 0 60000 65536"/>
                  <a:gd name="T12" fmla="*/ 0 60000 65536"/>
                  <a:gd name="T13" fmla="*/ 0 60000 65536"/>
                  <a:gd name="T14" fmla="*/ 0 60000 65536"/>
                  <a:gd name="T15" fmla="*/ 0 w 354"/>
                  <a:gd name="T16" fmla="*/ 0 h 121"/>
                  <a:gd name="T17" fmla="*/ 354 w 354"/>
                  <a:gd name="T18" fmla="*/ 121 h 121"/>
                </a:gdLst>
                <a:ahLst/>
                <a:cxnLst>
                  <a:cxn ang="T10">
                    <a:pos x="T0" y="T1"/>
                  </a:cxn>
                  <a:cxn ang="T11">
                    <a:pos x="T2" y="T3"/>
                  </a:cxn>
                  <a:cxn ang="T12">
                    <a:pos x="T4" y="T5"/>
                  </a:cxn>
                  <a:cxn ang="T13">
                    <a:pos x="T6" y="T7"/>
                  </a:cxn>
                  <a:cxn ang="T14">
                    <a:pos x="T8" y="T9"/>
                  </a:cxn>
                </a:cxnLst>
                <a:rect l="T15" t="T16" r="T17" b="T18"/>
                <a:pathLst>
                  <a:path w="354" h="121">
                    <a:moveTo>
                      <a:pt x="354" y="115"/>
                    </a:moveTo>
                    <a:lnTo>
                      <a:pt x="351" y="121"/>
                    </a:lnTo>
                    <a:lnTo>
                      <a:pt x="0" y="5"/>
                    </a:lnTo>
                    <a:lnTo>
                      <a:pt x="2" y="0"/>
                    </a:lnTo>
                    <a:lnTo>
                      <a:pt x="354" y="115"/>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81" name="Freeform 3049"/>
              <p:cNvSpPr>
                <a:spLocks/>
              </p:cNvSpPr>
              <p:nvPr/>
            </p:nvSpPr>
            <p:spPr bwMode="auto">
              <a:xfrm>
                <a:off x="3065" y="2304"/>
                <a:ext cx="177" cy="60"/>
              </a:xfrm>
              <a:custGeom>
                <a:avLst/>
                <a:gdLst>
                  <a:gd name="T0" fmla="*/ 1 w 354"/>
                  <a:gd name="T1" fmla="*/ 0 h 121"/>
                  <a:gd name="T2" fmla="*/ 1 w 354"/>
                  <a:gd name="T3" fmla="*/ 0 h 121"/>
                  <a:gd name="T4" fmla="*/ 0 w 354"/>
                  <a:gd name="T5" fmla="*/ 0 h 121"/>
                  <a:gd name="T6" fmla="*/ 1 w 354"/>
                  <a:gd name="T7" fmla="*/ 0 h 121"/>
                  <a:gd name="T8" fmla="*/ 1 w 354"/>
                  <a:gd name="T9" fmla="*/ 0 h 121"/>
                  <a:gd name="T10" fmla="*/ 0 60000 65536"/>
                  <a:gd name="T11" fmla="*/ 0 60000 65536"/>
                  <a:gd name="T12" fmla="*/ 0 60000 65536"/>
                  <a:gd name="T13" fmla="*/ 0 60000 65536"/>
                  <a:gd name="T14" fmla="*/ 0 60000 65536"/>
                  <a:gd name="T15" fmla="*/ 0 w 354"/>
                  <a:gd name="T16" fmla="*/ 0 h 121"/>
                  <a:gd name="T17" fmla="*/ 354 w 354"/>
                  <a:gd name="T18" fmla="*/ 121 h 121"/>
                </a:gdLst>
                <a:ahLst/>
                <a:cxnLst>
                  <a:cxn ang="T10">
                    <a:pos x="T0" y="T1"/>
                  </a:cxn>
                  <a:cxn ang="T11">
                    <a:pos x="T2" y="T3"/>
                  </a:cxn>
                  <a:cxn ang="T12">
                    <a:pos x="T4" y="T5"/>
                  </a:cxn>
                  <a:cxn ang="T13">
                    <a:pos x="T6" y="T7"/>
                  </a:cxn>
                  <a:cxn ang="T14">
                    <a:pos x="T8" y="T9"/>
                  </a:cxn>
                </a:cxnLst>
                <a:rect l="T15" t="T16" r="T17" b="T18"/>
                <a:pathLst>
                  <a:path w="354" h="121">
                    <a:moveTo>
                      <a:pt x="354" y="116"/>
                    </a:moveTo>
                    <a:lnTo>
                      <a:pt x="352" y="121"/>
                    </a:lnTo>
                    <a:lnTo>
                      <a:pt x="0" y="5"/>
                    </a:lnTo>
                    <a:lnTo>
                      <a:pt x="3" y="0"/>
                    </a:lnTo>
                    <a:lnTo>
                      <a:pt x="354" y="116"/>
                    </a:lnTo>
                    <a:close/>
                  </a:path>
                </a:pathLst>
              </a:custGeom>
              <a:solidFill>
                <a:srgbClr val="E8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82" name="Freeform 3050"/>
              <p:cNvSpPr>
                <a:spLocks/>
              </p:cNvSpPr>
              <p:nvPr/>
            </p:nvSpPr>
            <p:spPr bwMode="auto">
              <a:xfrm>
                <a:off x="3063" y="2306"/>
                <a:ext cx="178" cy="67"/>
              </a:xfrm>
              <a:custGeom>
                <a:avLst/>
                <a:gdLst>
                  <a:gd name="T0" fmla="*/ 0 w 357"/>
                  <a:gd name="T1" fmla="*/ 0 h 135"/>
                  <a:gd name="T2" fmla="*/ 0 w 357"/>
                  <a:gd name="T3" fmla="*/ 0 h 135"/>
                  <a:gd name="T4" fmla="*/ 0 w 357"/>
                  <a:gd name="T5" fmla="*/ 0 h 135"/>
                  <a:gd name="T6" fmla="*/ 0 w 357"/>
                  <a:gd name="T7" fmla="*/ 0 h 135"/>
                  <a:gd name="T8" fmla="*/ 0 w 357"/>
                  <a:gd name="T9" fmla="*/ 0 h 135"/>
                  <a:gd name="T10" fmla="*/ 0 60000 65536"/>
                  <a:gd name="T11" fmla="*/ 0 60000 65536"/>
                  <a:gd name="T12" fmla="*/ 0 60000 65536"/>
                  <a:gd name="T13" fmla="*/ 0 60000 65536"/>
                  <a:gd name="T14" fmla="*/ 0 60000 65536"/>
                  <a:gd name="T15" fmla="*/ 0 w 357"/>
                  <a:gd name="T16" fmla="*/ 0 h 135"/>
                  <a:gd name="T17" fmla="*/ 357 w 357"/>
                  <a:gd name="T18" fmla="*/ 135 h 135"/>
                </a:gdLst>
                <a:ahLst/>
                <a:cxnLst>
                  <a:cxn ang="T10">
                    <a:pos x="T0" y="T1"/>
                  </a:cxn>
                  <a:cxn ang="T11">
                    <a:pos x="T2" y="T3"/>
                  </a:cxn>
                  <a:cxn ang="T12">
                    <a:pos x="T4" y="T5"/>
                  </a:cxn>
                  <a:cxn ang="T13">
                    <a:pos x="T6" y="T7"/>
                  </a:cxn>
                  <a:cxn ang="T14">
                    <a:pos x="T8" y="T9"/>
                  </a:cxn>
                </a:cxnLst>
                <a:rect l="T15" t="T16" r="T17" b="T18"/>
                <a:pathLst>
                  <a:path w="357" h="135">
                    <a:moveTo>
                      <a:pt x="357" y="116"/>
                    </a:moveTo>
                    <a:lnTo>
                      <a:pt x="352" y="135"/>
                    </a:lnTo>
                    <a:lnTo>
                      <a:pt x="0" y="17"/>
                    </a:lnTo>
                    <a:lnTo>
                      <a:pt x="5" y="0"/>
                    </a:lnTo>
                    <a:lnTo>
                      <a:pt x="357" y="116"/>
                    </a:lnTo>
                    <a:close/>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83" name="Freeform 3051"/>
              <p:cNvSpPr>
                <a:spLocks/>
              </p:cNvSpPr>
              <p:nvPr/>
            </p:nvSpPr>
            <p:spPr bwMode="auto">
              <a:xfrm>
                <a:off x="3064" y="2306"/>
                <a:ext cx="177" cy="62"/>
              </a:xfrm>
              <a:custGeom>
                <a:avLst/>
                <a:gdLst>
                  <a:gd name="T0" fmla="*/ 1 w 354"/>
                  <a:gd name="T1" fmla="*/ 0 h 125"/>
                  <a:gd name="T2" fmla="*/ 1 w 354"/>
                  <a:gd name="T3" fmla="*/ 0 h 125"/>
                  <a:gd name="T4" fmla="*/ 0 w 354"/>
                  <a:gd name="T5" fmla="*/ 0 h 125"/>
                  <a:gd name="T6" fmla="*/ 1 w 354"/>
                  <a:gd name="T7" fmla="*/ 0 h 125"/>
                  <a:gd name="T8" fmla="*/ 1 w 354"/>
                  <a:gd name="T9" fmla="*/ 0 h 125"/>
                  <a:gd name="T10" fmla="*/ 0 60000 65536"/>
                  <a:gd name="T11" fmla="*/ 0 60000 65536"/>
                  <a:gd name="T12" fmla="*/ 0 60000 65536"/>
                  <a:gd name="T13" fmla="*/ 0 60000 65536"/>
                  <a:gd name="T14" fmla="*/ 0 60000 65536"/>
                  <a:gd name="T15" fmla="*/ 0 w 354"/>
                  <a:gd name="T16" fmla="*/ 0 h 125"/>
                  <a:gd name="T17" fmla="*/ 354 w 354"/>
                  <a:gd name="T18" fmla="*/ 125 h 125"/>
                </a:gdLst>
                <a:ahLst/>
                <a:cxnLst>
                  <a:cxn ang="T10">
                    <a:pos x="T0" y="T1"/>
                  </a:cxn>
                  <a:cxn ang="T11">
                    <a:pos x="T2" y="T3"/>
                  </a:cxn>
                  <a:cxn ang="T12">
                    <a:pos x="T4" y="T5"/>
                  </a:cxn>
                  <a:cxn ang="T13">
                    <a:pos x="T6" y="T7"/>
                  </a:cxn>
                  <a:cxn ang="T14">
                    <a:pos x="T8" y="T9"/>
                  </a:cxn>
                </a:cxnLst>
                <a:rect l="T15" t="T16" r="T17" b="T18"/>
                <a:pathLst>
                  <a:path w="354" h="125">
                    <a:moveTo>
                      <a:pt x="354" y="116"/>
                    </a:moveTo>
                    <a:lnTo>
                      <a:pt x="351" y="125"/>
                    </a:lnTo>
                    <a:lnTo>
                      <a:pt x="0" y="8"/>
                    </a:lnTo>
                    <a:lnTo>
                      <a:pt x="2" y="0"/>
                    </a:lnTo>
                    <a:lnTo>
                      <a:pt x="354" y="116"/>
                    </a:lnTo>
                    <a:close/>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84" name="Freeform 3052"/>
              <p:cNvSpPr>
                <a:spLocks/>
              </p:cNvSpPr>
              <p:nvPr/>
            </p:nvSpPr>
            <p:spPr bwMode="auto">
              <a:xfrm>
                <a:off x="3063" y="2310"/>
                <a:ext cx="177" cy="63"/>
              </a:xfrm>
              <a:custGeom>
                <a:avLst/>
                <a:gdLst>
                  <a:gd name="T0" fmla="*/ 1 w 354"/>
                  <a:gd name="T1" fmla="*/ 0 h 127"/>
                  <a:gd name="T2" fmla="*/ 1 w 354"/>
                  <a:gd name="T3" fmla="*/ 0 h 127"/>
                  <a:gd name="T4" fmla="*/ 0 w 354"/>
                  <a:gd name="T5" fmla="*/ 0 h 127"/>
                  <a:gd name="T6" fmla="*/ 1 w 354"/>
                  <a:gd name="T7" fmla="*/ 0 h 127"/>
                  <a:gd name="T8" fmla="*/ 1 w 354"/>
                  <a:gd name="T9" fmla="*/ 0 h 127"/>
                  <a:gd name="T10" fmla="*/ 0 60000 65536"/>
                  <a:gd name="T11" fmla="*/ 0 60000 65536"/>
                  <a:gd name="T12" fmla="*/ 0 60000 65536"/>
                  <a:gd name="T13" fmla="*/ 0 60000 65536"/>
                  <a:gd name="T14" fmla="*/ 0 60000 65536"/>
                  <a:gd name="T15" fmla="*/ 0 w 354"/>
                  <a:gd name="T16" fmla="*/ 0 h 127"/>
                  <a:gd name="T17" fmla="*/ 354 w 354"/>
                  <a:gd name="T18" fmla="*/ 127 h 127"/>
                </a:gdLst>
                <a:ahLst/>
                <a:cxnLst>
                  <a:cxn ang="T10">
                    <a:pos x="T0" y="T1"/>
                  </a:cxn>
                  <a:cxn ang="T11">
                    <a:pos x="T2" y="T3"/>
                  </a:cxn>
                  <a:cxn ang="T12">
                    <a:pos x="T4" y="T5"/>
                  </a:cxn>
                  <a:cxn ang="T13">
                    <a:pos x="T6" y="T7"/>
                  </a:cxn>
                  <a:cxn ang="T14">
                    <a:pos x="T8" y="T9"/>
                  </a:cxn>
                </a:cxnLst>
                <a:rect l="T15" t="T16" r="T17" b="T18"/>
                <a:pathLst>
                  <a:path w="354" h="127">
                    <a:moveTo>
                      <a:pt x="354" y="117"/>
                    </a:moveTo>
                    <a:lnTo>
                      <a:pt x="352" y="127"/>
                    </a:lnTo>
                    <a:lnTo>
                      <a:pt x="0" y="9"/>
                    </a:lnTo>
                    <a:lnTo>
                      <a:pt x="3" y="0"/>
                    </a:lnTo>
                    <a:lnTo>
                      <a:pt x="354" y="117"/>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85" name="Freeform 3053"/>
              <p:cNvSpPr>
                <a:spLocks/>
              </p:cNvSpPr>
              <p:nvPr/>
            </p:nvSpPr>
            <p:spPr bwMode="auto">
              <a:xfrm>
                <a:off x="3060" y="2314"/>
                <a:ext cx="179" cy="68"/>
              </a:xfrm>
              <a:custGeom>
                <a:avLst/>
                <a:gdLst>
                  <a:gd name="T0" fmla="*/ 1 w 357"/>
                  <a:gd name="T1" fmla="*/ 1 h 134"/>
                  <a:gd name="T2" fmla="*/ 1 w 357"/>
                  <a:gd name="T3" fmla="*/ 1 h 134"/>
                  <a:gd name="T4" fmla="*/ 0 w 357"/>
                  <a:gd name="T5" fmla="*/ 1 h 134"/>
                  <a:gd name="T6" fmla="*/ 1 w 357"/>
                  <a:gd name="T7" fmla="*/ 0 h 134"/>
                  <a:gd name="T8" fmla="*/ 1 w 357"/>
                  <a:gd name="T9" fmla="*/ 1 h 134"/>
                  <a:gd name="T10" fmla="*/ 0 60000 65536"/>
                  <a:gd name="T11" fmla="*/ 0 60000 65536"/>
                  <a:gd name="T12" fmla="*/ 0 60000 65536"/>
                  <a:gd name="T13" fmla="*/ 0 60000 65536"/>
                  <a:gd name="T14" fmla="*/ 0 60000 65536"/>
                  <a:gd name="T15" fmla="*/ 0 w 357"/>
                  <a:gd name="T16" fmla="*/ 0 h 134"/>
                  <a:gd name="T17" fmla="*/ 357 w 357"/>
                  <a:gd name="T18" fmla="*/ 134 h 134"/>
                </a:gdLst>
                <a:ahLst/>
                <a:cxnLst>
                  <a:cxn ang="T10">
                    <a:pos x="T0" y="T1"/>
                  </a:cxn>
                  <a:cxn ang="T11">
                    <a:pos x="T2" y="T3"/>
                  </a:cxn>
                  <a:cxn ang="T12">
                    <a:pos x="T4" y="T5"/>
                  </a:cxn>
                  <a:cxn ang="T13">
                    <a:pos x="T6" y="T7"/>
                  </a:cxn>
                  <a:cxn ang="T14">
                    <a:pos x="T8" y="T9"/>
                  </a:cxn>
                </a:cxnLst>
                <a:rect l="T15" t="T16" r="T17" b="T18"/>
                <a:pathLst>
                  <a:path w="357" h="134">
                    <a:moveTo>
                      <a:pt x="357" y="118"/>
                    </a:moveTo>
                    <a:lnTo>
                      <a:pt x="352" y="134"/>
                    </a:lnTo>
                    <a:lnTo>
                      <a:pt x="0" y="18"/>
                    </a:lnTo>
                    <a:lnTo>
                      <a:pt x="5" y="0"/>
                    </a:lnTo>
                    <a:lnTo>
                      <a:pt x="357" y="118"/>
                    </a:lnTo>
                    <a:close/>
                  </a:path>
                </a:pathLst>
              </a:custGeom>
              <a:solidFill>
                <a:srgbClr val="EC7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86" name="Freeform 3054"/>
              <p:cNvSpPr>
                <a:spLocks/>
              </p:cNvSpPr>
              <p:nvPr/>
            </p:nvSpPr>
            <p:spPr bwMode="auto">
              <a:xfrm>
                <a:off x="3058" y="2324"/>
                <a:ext cx="178" cy="68"/>
              </a:xfrm>
              <a:custGeom>
                <a:avLst/>
                <a:gdLst>
                  <a:gd name="T0" fmla="*/ 1 w 355"/>
                  <a:gd name="T1" fmla="*/ 1 h 136"/>
                  <a:gd name="T2" fmla="*/ 1 w 355"/>
                  <a:gd name="T3" fmla="*/ 1 h 136"/>
                  <a:gd name="T4" fmla="*/ 0 w 355"/>
                  <a:gd name="T5" fmla="*/ 1 h 136"/>
                  <a:gd name="T6" fmla="*/ 1 w 355"/>
                  <a:gd name="T7" fmla="*/ 0 h 136"/>
                  <a:gd name="T8" fmla="*/ 1 w 355"/>
                  <a:gd name="T9" fmla="*/ 1 h 136"/>
                  <a:gd name="T10" fmla="*/ 0 60000 65536"/>
                  <a:gd name="T11" fmla="*/ 0 60000 65536"/>
                  <a:gd name="T12" fmla="*/ 0 60000 65536"/>
                  <a:gd name="T13" fmla="*/ 0 60000 65536"/>
                  <a:gd name="T14" fmla="*/ 0 60000 65536"/>
                  <a:gd name="T15" fmla="*/ 0 w 355"/>
                  <a:gd name="T16" fmla="*/ 0 h 136"/>
                  <a:gd name="T17" fmla="*/ 355 w 355"/>
                  <a:gd name="T18" fmla="*/ 136 h 136"/>
                </a:gdLst>
                <a:ahLst/>
                <a:cxnLst>
                  <a:cxn ang="T10">
                    <a:pos x="T0" y="T1"/>
                  </a:cxn>
                  <a:cxn ang="T11">
                    <a:pos x="T2" y="T3"/>
                  </a:cxn>
                  <a:cxn ang="T12">
                    <a:pos x="T4" y="T5"/>
                  </a:cxn>
                  <a:cxn ang="T13">
                    <a:pos x="T6" y="T7"/>
                  </a:cxn>
                  <a:cxn ang="T14">
                    <a:pos x="T8" y="T9"/>
                  </a:cxn>
                </a:cxnLst>
                <a:rect l="T15" t="T16" r="T17" b="T18"/>
                <a:pathLst>
                  <a:path w="355" h="136">
                    <a:moveTo>
                      <a:pt x="355" y="116"/>
                    </a:moveTo>
                    <a:lnTo>
                      <a:pt x="352" y="136"/>
                    </a:lnTo>
                    <a:lnTo>
                      <a:pt x="0" y="17"/>
                    </a:lnTo>
                    <a:lnTo>
                      <a:pt x="3" y="0"/>
                    </a:lnTo>
                    <a:lnTo>
                      <a:pt x="355" y="116"/>
                    </a:lnTo>
                    <a:close/>
                  </a:path>
                </a:pathLst>
              </a:custGeom>
              <a:solidFill>
                <a:srgbClr val="ED7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87" name="Freeform 3055"/>
              <p:cNvSpPr>
                <a:spLocks/>
              </p:cNvSpPr>
              <p:nvPr/>
            </p:nvSpPr>
            <p:spPr bwMode="auto">
              <a:xfrm>
                <a:off x="3058" y="2332"/>
                <a:ext cx="177" cy="69"/>
              </a:xfrm>
              <a:custGeom>
                <a:avLst/>
                <a:gdLst>
                  <a:gd name="T0" fmla="*/ 1 w 354"/>
                  <a:gd name="T1" fmla="*/ 1 h 138"/>
                  <a:gd name="T2" fmla="*/ 1 w 354"/>
                  <a:gd name="T3" fmla="*/ 1 h 138"/>
                  <a:gd name="T4" fmla="*/ 0 w 354"/>
                  <a:gd name="T5" fmla="*/ 1 h 138"/>
                  <a:gd name="T6" fmla="*/ 1 w 354"/>
                  <a:gd name="T7" fmla="*/ 0 h 138"/>
                  <a:gd name="T8" fmla="*/ 1 w 354"/>
                  <a:gd name="T9" fmla="*/ 1 h 138"/>
                  <a:gd name="T10" fmla="*/ 0 60000 65536"/>
                  <a:gd name="T11" fmla="*/ 0 60000 65536"/>
                  <a:gd name="T12" fmla="*/ 0 60000 65536"/>
                  <a:gd name="T13" fmla="*/ 0 60000 65536"/>
                  <a:gd name="T14" fmla="*/ 0 60000 65536"/>
                  <a:gd name="T15" fmla="*/ 0 w 354"/>
                  <a:gd name="T16" fmla="*/ 0 h 138"/>
                  <a:gd name="T17" fmla="*/ 354 w 354"/>
                  <a:gd name="T18" fmla="*/ 138 h 138"/>
                </a:gdLst>
                <a:ahLst/>
                <a:cxnLst>
                  <a:cxn ang="T10">
                    <a:pos x="T0" y="T1"/>
                  </a:cxn>
                  <a:cxn ang="T11">
                    <a:pos x="T2" y="T3"/>
                  </a:cxn>
                  <a:cxn ang="T12">
                    <a:pos x="T4" y="T5"/>
                  </a:cxn>
                  <a:cxn ang="T13">
                    <a:pos x="T6" y="T7"/>
                  </a:cxn>
                  <a:cxn ang="T14">
                    <a:pos x="T8" y="T9"/>
                  </a:cxn>
                </a:cxnLst>
                <a:rect l="T15" t="T16" r="T17" b="T18"/>
                <a:pathLst>
                  <a:path w="354" h="138">
                    <a:moveTo>
                      <a:pt x="354" y="119"/>
                    </a:moveTo>
                    <a:lnTo>
                      <a:pt x="351" y="138"/>
                    </a:lnTo>
                    <a:lnTo>
                      <a:pt x="0" y="18"/>
                    </a:lnTo>
                    <a:lnTo>
                      <a:pt x="2" y="0"/>
                    </a:lnTo>
                    <a:lnTo>
                      <a:pt x="354" y="119"/>
                    </a:lnTo>
                    <a:close/>
                  </a:path>
                </a:pathLst>
              </a:custGeom>
              <a:solidFill>
                <a:srgbClr val="ED7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88" name="Freeform 3056"/>
              <p:cNvSpPr>
                <a:spLocks/>
              </p:cNvSpPr>
              <p:nvPr/>
            </p:nvSpPr>
            <p:spPr bwMode="auto">
              <a:xfrm>
                <a:off x="3057" y="2341"/>
                <a:ext cx="176" cy="69"/>
              </a:xfrm>
              <a:custGeom>
                <a:avLst/>
                <a:gdLst>
                  <a:gd name="T0" fmla="*/ 0 w 353"/>
                  <a:gd name="T1" fmla="*/ 1 h 138"/>
                  <a:gd name="T2" fmla="*/ 0 w 353"/>
                  <a:gd name="T3" fmla="*/ 1 h 138"/>
                  <a:gd name="T4" fmla="*/ 0 w 353"/>
                  <a:gd name="T5" fmla="*/ 1 h 138"/>
                  <a:gd name="T6" fmla="*/ 0 w 353"/>
                  <a:gd name="T7" fmla="*/ 0 h 138"/>
                  <a:gd name="T8" fmla="*/ 0 w 353"/>
                  <a:gd name="T9" fmla="*/ 1 h 138"/>
                  <a:gd name="T10" fmla="*/ 0 60000 65536"/>
                  <a:gd name="T11" fmla="*/ 0 60000 65536"/>
                  <a:gd name="T12" fmla="*/ 0 60000 65536"/>
                  <a:gd name="T13" fmla="*/ 0 60000 65536"/>
                  <a:gd name="T14" fmla="*/ 0 60000 65536"/>
                  <a:gd name="T15" fmla="*/ 0 w 353"/>
                  <a:gd name="T16" fmla="*/ 0 h 138"/>
                  <a:gd name="T17" fmla="*/ 353 w 353"/>
                  <a:gd name="T18" fmla="*/ 138 h 138"/>
                </a:gdLst>
                <a:ahLst/>
                <a:cxnLst>
                  <a:cxn ang="T10">
                    <a:pos x="T0" y="T1"/>
                  </a:cxn>
                  <a:cxn ang="T11">
                    <a:pos x="T2" y="T3"/>
                  </a:cxn>
                  <a:cxn ang="T12">
                    <a:pos x="T4" y="T5"/>
                  </a:cxn>
                  <a:cxn ang="T13">
                    <a:pos x="T6" y="T7"/>
                  </a:cxn>
                  <a:cxn ang="T14">
                    <a:pos x="T8" y="T9"/>
                  </a:cxn>
                </a:cxnLst>
                <a:rect l="T15" t="T16" r="T17" b="T18"/>
                <a:pathLst>
                  <a:path w="353" h="138">
                    <a:moveTo>
                      <a:pt x="353" y="120"/>
                    </a:moveTo>
                    <a:lnTo>
                      <a:pt x="353" y="138"/>
                    </a:lnTo>
                    <a:lnTo>
                      <a:pt x="0" y="18"/>
                    </a:lnTo>
                    <a:lnTo>
                      <a:pt x="2" y="0"/>
                    </a:lnTo>
                    <a:lnTo>
                      <a:pt x="353" y="120"/>
                    </a:lnTo>
                    <a:close/>
                  </a:path>
                </a:pathLst>
              </a:custGeom>
              <a:solidFill>
                <a:srgbClr val="EC7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89" name="Freeform 3057"/>
              <p:cNvSpPr>
                <a:spLocks/>
              </p:cNvSpPr>
              <p:nvPr/>
            </p:nvSpPr>
            <p:spPr bwMode="auto">
              <a:xfrm>
                <a:off x="3058" y="2341"/>
                <a:ext cx="175" cy="63"/>
              </a:xfrm>
              <a:custGeom>
                <a:avLst/>
                <a:gdLst>
                  <a:gd name="T0" fmla="*/ 0 w 351"/>
                  <a:gd name="T1" fmla="*/ 1 h 126"/>
                  <a:gd name="T2" fmla="*/ 0 w 351"/>
                  <a:gd name="T3" fmla="*/ 1 h 126"/>
                  <a:gd name="T4" fmla="*/ 0 w 351"/>
                  <a:gd name="T5" fmla="*/ 1 h 126"/>
                  <a:gd name="T6" fmla="*/ 0 w 351"/>
                  <a:gd name="T7" fmla="*/ 0 h 126"/>
                  <a:gd name="T8" fmla="*/ 0 w 351"/>
                  <a:gd name="T9" fmla="*/ 1 h 126"/>
                  <a:gd name="T10" fmla="*/ 0 60000 65536"/>
                  <a:gd name="T11" fmla="*/ 0 60000 65536"/>
                  <a:gd name="T12" fmla="*/ 0 60000 65536"/>
                  <a:gd name="T13" fmla="*/ 0 60000 65536"/>
                  <a:gd name="T14" fmla="*/ 0 60000 65536"/>
                  <a:gd name="T15" fmla="*/ 0 w 351"/>
                  <a:gd name="T16" fmla="*/ 0 h 126"/>
                  <a:gd name="T17" fmla="*/ 351 w 351"/>
                  <a:gd name="T18" fmla="*/ 126 h 126"/>
                </a:gdLst>
                <a:ahLst/>
                <a:cxnLst>
                  <a:cxn ang="T10">
                    <a:pos x="T0" y="T1"/>
                  </a:cxn>
                  <a:cxn ang="T11">
                    <a:pos x="T2" y="T3"/>
                  </a:cxn>
                  <a:cxn ang="T12">
                    <a:pos x="T4" y="T5"/>
                  </a:cxn>
                  <a:cxn ang="T13">
                    <a:pos x="T6" y="T7"/>
                  </a:cxn>
                  <a:cxn ang="T14">
                    <a:pos x="T8" y="T9"/>
                  </a:cxn>
                </a:cxnLst>
                <a:rect l="T15" t="T16" r="T17" b="T18"/>
                <a:pathLst>
                  <a:path w="351" h="126">
                    <a:moveTo>
                      <a:pt x="351" y="120"/>
                    </a:moveTo>
                    <a:lnTo>
                      <a:pt x="351" y="126"/>
                    </a:lnTo>
                    <a:lnTo>
                      <a:pt x="0" y="7"/>
                    </a:lnTo>
                    <a:lnTo>
                      <a:pt x="0" y="0"/>
                    </a:lnTo>
                    <a:lnTo>
                      <a:pt x="351" y="120"/>
                    </a:lnTo>
                    <a:close/>
                  </a:path>
                </a:pathLst>
              </a:custGeom>
              <a:solidFill>
                <a:srgbClr val="EC7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90" name="Freeform 3058"/>
              <p:cNvSpPr>
                <a:spLocks/>
              </p:cNvSpPr>
              <p:nvPr/>
            </p:nvSpPr>
            <p:spPr bwMode="auto">
              <a:xfrm>
                <a:off x="3057" y="2344"/>
                <a:ext cx="176" cy="63"/>
              </a:xfrm>
              <a:custGeom>
                <a:avLst/>
                <a:gdLst>
                  <a:gd name="T0" fmla="*/ 0 w 353"/>
                  <a:gd name="T1" fmla="*/ 1 h 124"/>
                  <a:gd name="T2" fmla="*/ 0 w 353"/>
                  <a:gd name="T3" fmla="*/ 1 h 124"/>
                  <a:gd name="T4" fmla="*/ 0 w 353"/>
                  <a:gd name="T5" fmla="*/ 1 h 124"/>
                  <a:gd name="T6" fmla="*/ 0 w 353"/>
                  <a:gd name="T7" fmla="*/ 0 h 124"/>
                  <a:gd name="T8" fmla="*/ 0 w 353"/>
                  <a:gd name="T9" fmla="*/ 1 h 124"/>
                  <a:gd name="T10" fmla="*/ 0 60000 65536"/>
                  <a:gd name="T11" fmla="*/ 0 60000 65536"/>
                  <a:gd name="T12" fmla="*/ 0 60000 65536"/>
                  <a:gd name="T13" fmla="*/ 0 60000 65536"/>
                  <a:gd name="T14" fmla="*/ 0 60000 65536"/>
                  <a:gd name="T15" fmla="*/ 0 w 353"/>
                  <a:gd name="T16" fmla="*/ 0 h 124"/>
                  <a:gd name="T17" fmla="*/ 353 w 353"/>
                  <a:gd name="T18" fmla="*/ 124 h 124"/>
                </a:gdLst>
                <a:ahLst/>
                <a:cxnLst>
                  <a:cxn ang="T10">
                    <a:pos x="T0" y="T1"/>
                  </a:cxn>
                  <a:cxn ang="T11">
                    <a:pos x="T2" y="T3"/>
                  </a:cxn>
                  <a:cxn ang="T12">
                    <a:pos x="T4" y="T5"/>
                  </a:cxn>
                  <a:cxn ang="T13">
                    <a:pos x="T6" y="T7"/>
                  </a:cxn>
                  <a:cxn ang="T14">
                    <a:pos x="T8" y="T9"/>
                  </a:cxn>
                </a:cxnLst>
                <a:rect l="T15" t="T16" r="T17" b="T18"/>
                <a:pathLst>
                  <a:path w="353" h="124">
                    <a:moveTo>
                      <a:pt x="353" y="119"/>
                    </a:moveTo>
                    <a:lnTo>
                      <a:pt x="353" y="124"/>
                    </a:lnTo>
                    <a:lnTo>
                      <a:pt x="0" y="6"/>
                    </a:lnTo>
                    <a:lnTo>
                      <a:pt x="2" y="0"/>
                    </a:lnTo>
                    <a:lnTo>
                      <a:pt x="353" y="119"/>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91" name="Freeform 3059"/>
              <p:cNvSpPr>
                <a:spLocks/>
              </p:cNvSpPr>
              <p:nvPr/>
            </p:nvSpPr>
            <p:spPr bwMode="auto">
              <a:xfrm>
                <a:off x="3057" y="2348"/>
                <a:ext cx="176" cy="62"/>
              </a:xfrm>
              <a:custGeom>
                <a:avLst/>
                <a:gdLst>
                  <a:gd name="T0" fmla="*/ 0 w 353"/>
                  <a:gd name="T1" fmla="*/ 0 h 125"/>
                  <a:gd name="T2" fmla="*/ 0 w 353"/>
                  <a:gd name="T3" fmla="*/ 0 h 125"/>
                  <a:gd name="T4" fmla="*/ 0 w 353"/>
                  <a:gd name="T5" fmla="*/ 0 h 125"/>
                  <a:gd name="T6" fmla="*/ 0 w 353"/>
                  <a:gd name="T7" fmla="*/ 0 h 125"/>
                  <a:gd name="T8" fmla="*/ 0 w 353"/>
                  <a:gd name="T9" fmla="*/ 0 h 125"/>
                  <a:gd name="T10" fmla="*/ 0 60000 65536"/>
                  <a:gd name="T11" fmla="*/ 0 60000 65536"/>
                  <a:gd name="T12" fmla="*/ 0 60000 65536"/>
                  <a:gd name="T13" fmla="*/ 0 60000 65536"/>
                  <a:gd name="T14" fmla="*/ 0 60000 65536"/>
                  <a:gd name="T15" fmla="*/ 0 w 353"/>
                  <a:gd name="T16" fmla="*/ 0 h 125"/>
                  <a:gd name="T17" fmla="*/ 353 w 353"/>
                  <a:gd name="T18" fmla="*/ 125 h 125"/>
                </a:gdLst>
                <a:ahLst/>
                <a:cxnLst>
                  <a:cxn ang="T10">
                    <a:pos x="T0" y="T1"/>
                  </a:cxn>
                  <a:cxn ang="T11">
                    <a:pos x="T2" y="T3"/>
                  </a:cxn>
                  <a:cxn ang="T12">
                    <a:pos x="T4" y="T5"/>
                  </a:cxn>
                  <a:cxn ang="T13">
                    <a:pos x="T6" y="T7"/>
                  </a:cxn>
                  <a:cxn ang="T14">
                    <a:pos x="T8" y="T9"/>
                  </a:cxn>
                </a:cxnLst>
                <a:rect l="T15" t="T16" r="T17" b="T18"/>
                <a:pathLst>
                  <a:path w="353" h="125">
                    <a:moveTo>
                      <a:pt x="353" y="118"/>
                    </a:moveTo>
                    <a:lnTo>
                      <a:pt x="353" y="125"/>
                    </a:lnTo>
                    <a:lnTo>
                      <a:pt x="0" y="5"/>
                    </a:lnTo>
                    <a:lnTo>
                      <a:pt x="0" y="0"/>
                    </a:lnTo>
                    <a:lnTo>
                      <a:pt x="353" y="118"/>
                    </a:lnTo>
                    <a:close/>
                  </a:path>
                </a:pathLst>
              </a:custGeom>
              <a:solidFill>
                <a:srgbClr val="EA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92" name="Freeform 3060"/>
              <p:cNvSpPr>
                <a:spLocks/>
              </p:cNvSpPr>
              <p:nvPr/>
            </p:nvSpPr>
            <p:spPr bwMode="auto">
              <a:xfrm>
                <a:off x="3057" y="2350"/>
                <a:ext cx="176" cy="69"/>
              </a:xfrm>
              <a:custGeom>
                <a:avLst/>
                <a:gdLst>
                  <a:gd name="T0" fmla="*/ 0 w 353"/>
                  <a:gd name="T1" fmla="*/ 1 h 138"/>
                  <a:gd name="T2" fmla="*/ 0 w 353"/>
                  <a:gd name="T3" fmla="*/ 1 h 138"/>
                  <a:gd name="T4" fmla="*/ 0 w 353"/>
                  <a:gd name="T5" fmla="*/ 1 h 138"/>
                  <a:gd name="T6" fmla="*/ 0 w 353"/>
                  <a:gd name="T7" fmla="*/ 0 h 138"/>
                  <a:gd name="T8" fmla="*/ 0 w 353"/>
                  <a:gd name="T9" fmla="*/ 1 h 138"/>
                  <a:gd name="T10" fmla="*/ 0 60000 65536"/>
                  <a:gd name="T11" fmla="*/ 0 60000 65536"/>
                  <a:gd name="T12" fmla="*/ 0 60000 65536"/>
                  <a:gd name="T13" fmla="*/ 0 60000 65536"/>
                  <a:gd name="T14" fmla="*/ 0 60000 65536"/>
                  <a:gd name="T15" fmla="*/ 0 w 353"/>
                  <a:gd name="T16" fmla="*/ 0 h 138"/>
                  <a:gd name="T17" fmla="*/ 353 w 353"/>
                  <a:gd name="T18" fmla="*/ 138 h 138"/>
                </a:gdLst>
                <a:ahLst/>
                <a:cxnLst>
                  <a:cxn ang="T10">
                    <a:pos x="T0" y="T1"/>
                  </a:cxn>
                  <a:cxn ang="T11">
                    <a:pos x="T2" y="T3"/>
                  </a:cxn>
                  <a:cxn ang="T12">
                    <a:pos x="T4" y="T5"/>
                  </a:cxn>
                  <a:cxn ang="T13">
                    <a:pos x="T6" y="T7"/>
                  </a:cxn>
                  <a:cxn ang="T14">
                    <a:pos x="T8" y="T9"/>
                  </a:cxn>
                </a:cxnLst>
                <a:rect l="T15" t="T16" r="T17" b="T18"/>
                <a:pathLst>
                  <a:path w="353" h="138">
                    <a:moveTo>
                      <a:pt x="353" y="120"/>
                    </a:moveTo>
                    <a:lnTo>
                      <a:pt x="353" y="138"/>
                    </a:lnTo>
                    <a:lnTo>
                      <a:pt x="0" y="18"/>
                    </a:lnTo>
                    <a:lnTo>
                      <a:pt x="0" y="0"/>
                    </a:lnTo>
                    <a:lnTo>
                      <a:pt x="353" y="120"/>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93" name="Freeform 3061"/>
              <p:cNvSpPr>
                <a:spLocks/>
              </p:cNvSpPr>
              <p:nvPr/>
            </p:nvSpPr>
            <p:spPr bwMode="auto">
              <a:xfrm>
                <a:off x="3057" y="2350"/>
                <a:ext cx="176" cy="63"/>
              </a:xfrm>
              <a:custGeom>
                <a:avLst/>
                <a:gdLst>
                  <a:gd name="T0" fmla="*/ 0 w 353"/>
                  <a:gd name="T1" fmla="*/ 1 h 126"/>
                  <a:gd name="T2" fmla="*/ 0 w 353"/>
                  <a:gd name="T3" fmla="*/ 1 h 126"/>
                  <a:gd name="T4" fmla="*/ 0 w 353"/>
                  <a:gd name="T5" fmla="*/ 1 h 126"/>
                  <a:gd name="T6" fmla="*/ 0 w 353"/>
                  <a:gd name="T7" fmla="*/ 0 h 126"/>
                  <a:gd name="T8" fmla="*/ 0 w 353"/>
                  <a:gd name="T9" fmla="*/ 1 h 126"/>
                  <a:gd name="T10" fmla="*/ 0 60000 65536"/>
                  <a:gd name="T11" fmla="*/ 0 60000 65536"/>
                  <a:gd name="T12" fmla="*/ 0 60000 65536"/>
                  <a:gd name="T13" fmla="*/ 0 60000 65536"/>
                  <a:gd name="T14" fmla="*/ 0 60000 65536"/>
                  <a:gd name="T15" fmla="*/ 0 w 353"/>
                  <a:gd name="T16" fmla="*/ 0 h 126"/>
                  <a:gd name="T17" fmla="*/ 353 w 353"/>
                  <a:gd name="T18" fmla="*/ 126 h 126"/>
                </a:gdLst>
                <a:ahLst/>
                <a:cxnLst>
                  <a:cxn ang="T10">
                    <a:pos x="T0" y="T1"/>
                  </a:cxn>
                  <a:cxn ang="T11">
                    <a:pos x="T2" y="T3"/>
                  </a:cxn>
                  <a:cxn ang="T12">
                    <a:pos x="T4" y="T5"/>
                  </a:cxn>
                  <a:cxn ang="T13">
                    <a:pos x="T6" y="T7"/>
                  </a:cxn>
                  <a:cxn ang="T14">
                    <a:pos x="T8" y="T9"/>
                  </a:cxn>
                </a:cxnLst>
                <a:rect l="T15" t="T16" r="T17" b="T18"/>
                <a:pathLst>
                  <a:path w="353" h="126">
                    <a:moveTo>
                      <a:pt x="353" y="120"/>
                    </a:moveTo>
                    <a:lnTo>
                      <a:pt x="353" y="126"/>
                    </a:lnTo>
                    <a:lnTo>
                      <a:pt x="0" y="7"/>
                    </a:lnTo>
                    <a:lnTo>
                      <a:pt x="0" y="0"/>
                    </a:lnTo>
                    <a:lnTo>
                      <a:pt x="353" y="120"/>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94" name="Freeform 3062"/>
              <p:cNvSpPr>
                <a:spLocks/>
              </p:cNvSpPr>
              <p:nvPr/>
            </p:nvSpPr>
            <p:spPr bwMode="auto">
              <a:xfrm>
                <a:off x="3057" y="2353"/>
                <a:ext cx="176" cy="63"/>
              </a:xfrm>
              <a:custGeom>
                <a:avLst/>
                <a:gdLst>
                  <a:gd name="T0" fmla="*/ 0 w 353"/>
                  <a:gd name="T1" fmla="*/ 1 h 124"/>
                  <a:gd name="T2" fmla="*/ 0 w 353"/>
                  <a:gd name="T3" fmla="*/ 1 h 124"/>
                  <a:gd name="T4" fmla="*/ 0 w 353"/>
                  <a:gd name="T5" fmla="*/ 1 h 124"/>
                  <a:gd name="T6" fmla="*/ 0 w 353"/>
                  <a:gd name="T7" fmla="*/ 0 h 124"/>
                  <a:gd name="T8" fmla="*/ 0 w 353"/>
                  <a:gd name="T9" fmla="*/ 1 h 124"/>
                  <a:gd name="T10" fmla="*/ 0 60000 65536"/>
                  <a:gd name="T11" fmla="*/ 0 60000 65536"/>
                  <a:gd name="T12" fmla="*/ 0 60000 65536"/>
                  <a:gd name="T13" fmla="*/ 0 60000 65536"/>
                  <a:gd name="T14" fmla="*/ 0 60000 65536"/>
                  <a:gd name="T15" fmla="*/ 0 w 353"/>
                  <a:gd name="T16" fmla="*/ 0 h 124"/>
                  <a:gd name="T17" fmla="*/ 353 w 353"/>
                  <a:gd name="T18" fmla="*/ 124 h 124"/>
                </a:gdLst>
                <a:ahLst/>
                <a:cxnLst>
                  <a:cxn ang="T10">
                    <a:pos x="T0" y="T1"/>
                  </a:cxn>
                  <a:cxn ang="T11">
                    <a:pos x="T2" y="T3"/>
                  </a:cxn>
                  <a:cxn ang="T12">
                    <a:pos x="T4" y="T5"/>
                  </a:cxn>
                  <a:cxn ang="T13">
                    <a:pos x="T6" y="T7"/>
                  </a:cxn>
                  <a:cxn ang="T14">
                    <a:pos x="T8" y="T9"/>
                  </a:cxn>
                </a:cxnLst>
                <a:rect l="T15" t="T16" r="T17" b="T18"/>
                <a:pathLst>
                  <a:path w="353" h="124">
                    <a:moveTo>
                      <a:pt x="353" y="119"/>
                    </a:moveTo>
                    <a:lnTo>
                      <a:pt x="353" y="124"/>
                    </a:lnTo>
                    <a:lnTo>
                      <a:pt x="0" y="5"/>
                    </a:lnTo>
                    <a:lnTo>
                      <a:pt x="0" y="0"/>
                    </a:lnTo>
                    <a:lnTo>
                      <a:pt x="353" y="119"/>
                    </a:lnTo>
                    <a:close/>
                  </a:path>
                </a:pathLst>
              </a:custGeom>
              <a:solidFill>
                <a:srgbClr val="E8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95" name="Freeform 3063"/>
              <p:cNvSpPr>
                <a:spLocks/>
              </p:cNvSpPr>
              <p:nvPr/>
            </p:nvSpPr>
            <p:spPr bwMode="auto">
              <a:xfrm>
                <a:off x="3057" y="2356"/>
                <a:ext cx="176" cy="63"/>
              </a:xfrm>
              <a:custGeom>
                <a:avLst/>
                <a:gdLst>
                  <a:gd name="T0" fmla="*/ 0 w 353"/>
                  <a:gd name="T1" fmla="*/ 1 h 126"/>
                  <a:gd name="T2" fmla="*/ 0 w 353"/>
                  <a:gd name="T3" fmla="*/ 1 h 126"/>
                  <a:gd name="T4" fmla="*/ 0 w 353"/>
                  <a:gd name="T5" fmla="*/ 1 h 126"/>
                  <a:gd name="T6" fmla="*/ 0 w 353"/>
                  <a:gd name="T7" fmla="*/ 0 h 126"/>
                  <a:gd name="T8" fmla="*/ 0 w 353"/>
                  <a:gd name="T9" fmla="*/ 1 h 126"/>
                  <a:gd name="T10" fmla="*/ 0 60000 65536"/>
                  <a:gd name="T11" fmla="*/ 0 60000 65536"/>
                  <a:gd name="T12" fmla="*/ 0 60000 65536"/>
                  <a:gd name="T13" fmla="*/ 0 60000 65536"/>
                  <a:gd name="T14" fmla="*/ 0 60000 65536"/>
                  <a:gd name="T15" fmla="*/ 0 w 353"/>
                  <a:gd name="T16" fmla="*/ 0 h 126"/>
                  <a:gd name="T17" fmla="*/ 353 w 353"/>
                  <a:gd name="T18" fmla="*/ 126 h 126"/>
                </a:gdLst>
                <a:ahLst/>
                <a:cxnLst>
                  <a:cxn ang="T10">
                    <a:pos x="T0" y="T1"/>
                  </a:cxn>
                  <a:cxn ang="T11">
                    <a:pos x="T2" y="T3"/>
                  </a:cxn>
                  <a:cxn ang="T12">
                    <a:pos x="T4" y="T5"/>
                  </a:cxn>
                  <a:cxn ang="T13">
                    <a:pos x="T6" y="T7"/>
                  </a:cxn>
                  <a:cxn ang="T14">
                    <a:pos x="T8" y="T9"/>
                  </a:cxn>
                </a:cxnLst>
                <a:rect l="T15" t="T16" r="T17" b="T18"/>
                <a:pathLst>
                  <a:path w="353" h="126">
                    <a:moveTo>
                      <a:pt x="353" y="119"/>
                    </a:moveTo>
                    <a:lnTo>
                      <a:pt x="353" y="126"/>
                    </a:lnTo>
                    <a:lnTo>
                      <a:pt x="0" y="6"/>
                    </a:lnTo>
                    <a:lnTo>
                      <a:pt x="0" y="0"/>
                    </a:lnTo>
                    <a:lnTo>
                      <a:pt x="353" y="119"/>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96" name="Freeform 3064"/>
              <p:cNvSpPr>
                <a:spLocks/>
              </p:cNvSpPr>
              <p:nvPr/>
            </p:nvSpPr>
            <p:spPr bwMode="auto">
              <a:xfrm>
                <a:off x="3057" y="2359"/>
                <a:ext cx="176" cy="69"/>
              </a:xfrm>
              <a:custGeom>
                <a:avLst/>
                <a:gdLst>
                  <a:gd name="T0" fmla="*/ 0 w 353"/>
                  <a:gd name="T1" fmla="*/ 1 h 138"/>
                  <a:gd name="T2" fmla="*/ 0 w 353"/>
                  <a:gd name="T3" fmla="*/ 1 h 138"/>
                  <a:gd name="T4" fmla="*/ 0 w 353"/>
                  <a:gd name="T5" fmla="*/ 1 h 138"/>
                  <a:gd name="T6" fmla="*/ 0 w 353"/>
                  <a:gd name="T7" fmla="*/ 0 h 138"/>
                  <a:gd name="T8" fmla="*/ 0 w 353"/>
                  <a:gd name="T9" fmla="*/ 1 h 138"/>
                  <a:gd name="T10" fmla="*/ 0 60000 65536"/>
                  <a:gd name="T11" fmla="*/ 0 60000 65536"/>
                  <a:gd name="T12" fmla="*/ 0 60000 65536"/>
                  <a:gd name="T13" fmla="*/ 0 60000 65536"/>
                  <a:gd name="T14" fmla="*/ 0 60000 65536"/>
                  <a:gd name="T15" fmla="*/ 0 w 353"/>
                  <a:gd name="T16" fmla="*/ 0 h 138"/>
                  <a:gd name="T17" fmla="*/ 353 w 353"/>
                  <a:gd name="T18" fmla="*/ 138 h 138"/>
                </a:gdLst>
                <a:ahLst/>
                <a:cxnLst>
                  <a:cxn ang="T10">
                    <a:pos x="T0" y="T1"/>
                  </a:cxn>
                  <a:cxn ang="T11">
                    <a:pos x="T2" y="T3"/>
                  </a:cxn>
                  <a:cxn ang="T12">
                    <a:pos x="T4" y="T5"/>
                  </a:cxn>
                  <a:cxn ang="T13">
                    <a:pos x="T6" y="T7"/>
                  </a:cxn>
                  <a:cxn ang="T14">
                    <a:pos x="T8" y="T9"/>
                  </a:cxn>
                </a:cxnLst>
                <a:rect l="T15" t="T16" r="T17" b="T18"/>
                <a:pathLst>
                  <a:path w="353" h="138">
                    <a:moveTo>
                      <a:pt x="353" y="120"/>
                    </a:moveTo>
                    <a:lnTo>
                      <a:pt x="353" y="138"/>
                    </a:lnTo>
                    <a:lnTo>
                      <a:pt x="2" y="17"/>
                    </a:lnTo>
                    <a:lnTo>
                      <a:pt x="0" y="0"/>
                    </a:lnTo>
                    <a:lnTo>
                      <a:pt x="353" y="120"/>
                    </a:lnTo>
                    <a:close/>
                  </a:path>
                </a:pathLst>
              </a:custGeom>
              <a:solidFill>
                <a:srgbClr val="E6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97" name="Freeform 3065"/>
              <p:cNvSpPr>
                <a:spLocks/>
              </p:cNvSpPr>
              <p:nvPr/>
            </p:nvSpPr>
            <p:spPr bwMode="auto">
              <a:xfrm>
                <a:off x="3057" y="2359"/>
                <a:ext cx="176" cy="62"/>
              </a:xfrm>
              <a:custGeom>
                <a:avLst/>
                <a:gdLst>
                  <a:gd name="T0" fmla="*/ 0 w 353"/>
                  <a:gd name="T1" fmla="*/ 1 h 123"/>
                  <a:gd name="T2" fmla="*/ 0 w 353"/>
                  <a:gd name="T3" fmla="*/ 1 h 123"/>
                  <a:gd name="T4" fmla="*/ 0 w 353"/>
                  <a:gd name="T5" fmla="*/ 1 h 123"/>
                  <a:gd name="T6" fmla="*/ 0 w 353"/>
                  <a:gd name="T7" fmla="*/ 0 h 123"/>
                  <a:gd name="T8" fmla="*/ 0 w 353"/>
                  <a:gd name="T9" fmla="*/ 1 h 123"/>
                  <a:gd name="T10" fmla="*/ 0 60000 65536"/>
                  <a:gd name="T11" fmla="*/ 0 60000 65536"/>
                  <a:gd name="T12" fmla="*/ 0 60000 65536"/>
                  <a:gd name="T13" fmla="*/ 0 60000 65536"/>
                  <a:gd name="T14" fmla="*/ 0 60000 65536"/>
                  <a:gd name="T15" fmla="*/ 0 w 353"/>
                  <a:gd name="T16" fmla="*/ 0 h 123"/>
                  <a:gd name="T17" fmla="*/ 353 w 353"/>
                  <a:gd name="T18" fmla="*/ 123 h 123"/>
                </a:gdLst>
                <a:ahLst/>
                <a:cxnLst>
                  <a:cxn ang="T10">
                    <a:pos x="T0" y="T1"/>
                  </a:cxn>
                  <a:cxn ang="T11">
                    <a:pos x="T2" y="T3"/>
                  </a:cxn>
                  <a:cxn ang="T12">
                    <a:pos x="T4" y="T5"/>
                  </a:cxn>
                  <a:cxn ang="T13">
                    <a:pos x="T6" y="T7"/>
                  </a:cxn>
                  <a:cxn ang="T14">
                    <a:pos x="T8" y="T9"/>
                  </a:cxn>
                </a:cxnLst>
                <a:rect l="T15" t="T16" r="T17" b="T18"/>
                <a:pathLst>
                  <a:path w="353" h="123">
                    <a:moveTo>
                      <a:pt x="353" y="120"/>
                    </a:moveTo>
                    <a:lnTo>
                      <a:pt x="353" y="123"/>
                    </a:lnTo>
                    <a:lnTo>
                      <a:pt x="2" y="4"/>
                    </a:lnTo>
                    <a:lnTo>
                      <a:pt x="0" y="0"/>
                    </a:lnTo>
                    <a:lnTo>
                      <a:pt x="353" y="120"/>
                    </a:lnTo>
                    <a:close/>
                  </a:path>
                </a:pathLst>
              </a:custGeom>
              <a:solidFill>
                <a:srgbClr val="E6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98" name="Freeform 3066"/>
              <p:cNvSpPr>
                <a:spLocks/>
              </p:cNvSpPr>
              <p:nvPr/>
            </p:nvSpPr>
            <p:spPr bwMode="auto">
              <a:xfrm>
                <a:off x="3058" y="2361"/>
                <a:ext cx="175" cy="61"/>
              </a:xfrm>
              <a:custGeom>
                <a:avLst/>
                <a:gdLst>
                  <a:gd name="T0" fmla="*/ 0 w 351"/>
                  <a:gd name="T1" fmla="*/ 0 h 123"/>
                  <a:gd name="T2" fmla="*/ 0 w 351"/>
                  <a:gd name="T3" fmla="*/ 0 h 123"/>
                  <a:gd name="T4" fmla="*/ 0 w 351"/>
                  <a:gd name="T5" fmla="*/ 0 h 123"/>
                  <a:gd name="T6" fmla="*/ 0 w 351"/>
                  <a:gd name="T7" fmla="*/ 0 h 123"/>
                  <a:gd name="T8" fmla="*/ 0 w 351"/>
                  <a:gd name="T9" fmla="*/ 0 h 123"/>
                  <a:gd name="T10" fmla="*/ 0 60000 65536"/>
                  <a:gd name="T11" fmla="*/ 0 60000 65536"/>
                  <a:gd name="T12" fmla="*/ 0 60000 65536"/>
                  <a:gd name="T13" fmla="*/ 0 60000 65536"/>
                  <a:gd name="T14" fmla="*/ 0 60000 65536"/>
                  <a:gd name="T15" fmla="*/ 0 w 351"/>
                  <a:gd name="T16" fmla="*/ 0 h 123"/>
                  <a:gd name="T17" fmla="*/ 351 w 351"/>
                  <a:gd name="T18" fmla="*/ 123 h 123"/>
                </a:gdLst>
                <a:ahLst/>
                <a:cxnLst>
                  <a:cxn ang="T10">
                    <a:pos x="T0" y="T1"/>
                  </a:cxn>
                  <a:cxn ang="T11">
                    <a:pos x="T2" y="T3"/>
                  </a:cxn>
                  <a:cxn ang="T12">
                    <a:pos x="T4" y="T5"/>
                  </a:cxn>
                  <a:cxn ang="T13">
                    <a:pos x="T6" y="T7"/>
                  </a:cxn>
                  <a:cxn ang="T14">
                    <a:pos x="T8" y="T9"/>
                  </a:cxn>
                </a:cxnLst>
                <a:rect l="T15" t="T16" r="T17" b="T18"/>
                <a:pathLst>
                  <a:path w="351" h="123">
                    <a:moveTo>
                      <a:pt x="351" y="119"/>
                    </a:moveTo>
                    <a:lnTo>
                      <a:pt x="351" y="123"/>
                    </a:lnTo>
                    <a:lnTo>
                      <a:pt x="0" y="3"/>
                    </a:lnTo>
                    <a:lnTo>
                      <a:pt x="0" y="0"/>
                    </a:lnTo>
                    <a:lnTo>
                      <a:pt x="351" y="119"/>
                    </a:lnTo>
                    <a:close/>
                  </a:path>
                </a:pathLst>
              </a:custGeom>
              <a:solidFill>
                <a:srgbClr val="E5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99" name="Freeform 3067"/>
              <p:cNvSpPr>
                <a:spLocks/>
              </p:cNvSpPr>
              <p:nvPr/>
            </p:nvSpPr>
            <p:spPr bwMode="auto">
              <a:xfrm>
                <a:off x="3058" y="2363"/>
                <a:ext cx="175" cy="61"/>
              </a:xfrm>
              <a:custGeom>
                <a:avLst/>
                <a:gdLst>
                  <a:gd name="T0" fmla="*/ 0 w 351"/>
                  <a:gd name="T1" fmla="*/ 0 h 123"/>
                  <a:gd name="T2" fmla="*/ 0 w 351"/>
                  <a:gd name="T3" fmla="*/ 0 h 123"/>
                  <a:gd name="T4" fmla="*/ 0 w 351"/>
                  <a:gd name="T5" fmla="*/ 0 h 123"/>
                  <a:gd name="T6" fmla="*/ 0 w 351"/>
                  <a:gd name="T7" fmla="*/ 0 h 123"/>
                  <a:gd name="T8" fmla="*/ 0 w 351"/>
                  <a:gd name="T9" fmla="*/ 0 h 123"/>
                  <a:gd name="T10" fmla="*/ 0 60000 65536"/>
                  <a:gd name="T11" fmla="*/ 0 60000 65536"/>
                  <a:gd name="T12" fmla="*/ 0 60000 65536"/>
                  <a:gd name="T13" fmla="*/ 0 60000 65536"/>
                  <a:gd name="T14" fmla="*/ 0 60000 65536"/>
                  <a:gd name="T15" fmla="*/ 0 w 351"/>
                  <a:gd name="T16" fmla="*/ 0 h 123"/>
                  <a:gd name="T17" fmla="*/ 351 w 351"/>
                  <a:gd name="T18" fmla="*/ 123 h 123"/>
                </a:gdLst>
                <a:ahLst/>
                <a:cxnLst>
                  <a:cxn ang="T10">
                    <a:pos x="T0" y="T1"/>
                  </a:cxn>
                  <a:cxn ang="T11">
                    <a:pos x="T2" y="T3"/>
                  </a:cxn>
                  <a:cxn ang="T12">
                    <a:pos x="T4" y="T5"/>
                  </a:cxn>
                  <a:cxn ang="T13">
                    <a:pos x="T6" y="T7"/>
                  </a:cxn>
                  <a:cxn ang="T14">
                    <a:pos x="T8" y="T9"/>
                  </a:cxn>
                </a:cxnLst>
                <a:rect l="T15" t="T16" r="T17" b="T18"/>
                <a:pathLst>
                  <a:path w="351" h="123">
                    <a:moveTo>
                      <a:pt x="351" y="120"/>
                    </a:moveTo>
                    <a:lnTo>
                      <a:pt x="351" y="123"/>
                    </a:lnTo>
                    <a:lnTo>
                      <a:pt x="0" y="3"/>
                    </a:lnTo>
                    <a:lnTo>
                      <a:pt x="0" y="0"/>
                    </a:lnTo>
                    <a:lnTo>
                      <a:pt x="351" y="120"/>
                    </a:lnTo>
                    <a:close/>
                  </a:path>
                </a:pathLst>
              </a:custGeom>
              <a:solidFill>
                <a:srgbClr val="E4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00" name="Freeform 3068"/>
              <p:cNvSpPr>
                <a:spLocks/>
              </p:cNvSpPr>
              <p:nvPr/>
            </p:nvSpPr>
            <p:spPr bwMode="auto">
              <a:xfrm>
                <a:off x="3058" y="2364"/>
                <a:ext cx="175" cy="63"/>
              </a:xfrm>
              <a:custGeom>
                <a:avLst/>
                <a:gdLst>
                  <a:gd name="T0" fmla="*/ 0 w 351"/>
                  <a:gd name="T1" fmla="*/ 1 h 125"/>
                  <a:gd name="T2" fmla="*/ 0 w 351"/>
                  <a:gd name="T3" fmla="*/ 1 h 125"/>
                  <a:gd name="T4" fmla="*/ 0 w 351"/>
                  <a:gd name="T5" fmla="*/ 1 h 125"/>
                  <a:gd name="T6" fmla="*/ 0 w 351"/>
                  <a:gd name="T7" fmla="*/ 0 h 125"/>
                  <a:gd name="T8" fmla="*/ 0 w 351"/>
                  <a:gd name="T9" fmla="*/ 1 h 125"/>
                  <a:gd name="T10" fmla="*/ 0 60000 65536"/>
                  <a:gd name="T11" fmla="*/ 0 60000 65536"/>
                  <a:gd name="T12" fmla="*/ 0 60000 65536"/>
                  <a:gd name="T13" fmla="*/ 0 60000 65536"/>
                  <a:gd name="T14" fmla="*/ 0 60000 65536"/>
                  <a:gd name="T15" fmla="*/ 0 w 351"/>
                  <a:gd name="T16" fmla="*/ 0 h 125"/>
                  <a:gd name="T17" fmla="*/ 351 w 351"/>
                  <a:gd name="T18" fmla="*/ 125 h 125"/>
                </a:gdLst>
                <a:ahLst/>
                <a:cxnLst>
                  <a:cxn ang="T10">
                    <a:pos x="T0" y="T1"/>
                  </a:cxn>
                  <a:cxn ang="T11">
                    <a:pos x="T2" y="T3"/>
                  </a:cxn>
                  <a:cxn ang="T12">
                    <a:pos x="T4" y="T5"/>
                  </a:cxn>
                  <a:cxn ang="T13">
                    <a:pos x="T6" y="T7"/>
                  </a:cxn>
                  <a:cxn ang="T14">
                    <a:pos x="T8" y="T9"/>
                  </a:cxn>
                </a:cxnLst>
                <a:rect l="T15" t="T16" r="T17" b="T18"/>
                <a:pathLst>
                  <a:path w="351" h="125">
                    <a:moveTo>
                      <a:pt x="351" y="120"/>
                    </a:moveTo>
                    <a:lnTo>
                      <a:pt x="351" y="125"/>
                    </a:lnTo>
                    <a:lnTo>
                      <a:pt x="0" y="4"/>
                    </a:lnTo>
                    <a:lnTo>
                      <a:pt x="0" y="0"/>
                    </a:lnTo>
                    <a:lnTo>
                      <a:pt x="351" y="120"/>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01" name="Freeform 3069"/>
              <p:cNvSpPr>
                <a:spLocks/>
              </p:cNvSpPr>
              <p:nvPr/>
            </p:nvSpPr>
            <p:spPr bwMode="auto">
              <a:xfrm>
                <a:off x="3058" y="2366"/>
                <a:ext cx="175" cy="62"/>
              </a:xfrm>
              <a:custGeom>
                <a:avLst/>
                <a:gdLst>
                  <a:gd name="T0" fmla="*/ 0 w 351"/>
                  <a:gd name="T1" fmla="*/ 1 h 124"/>
                  <a:gd name="T2" fmla="*/ 0 w 351"/>
                  <a:gd name="T3" fmla="*/ 1 h 124"/>
                  <a:gd name="T4" fmla="*/ 0 w 351"/>
                  <a:gd name="T5" fmla="*/ 1 h 124"/>
                  <a:gd name="T6" fmla="*/ 0 w 351"/>
                  <a:gd name="T7" fmla="*/ 0 h 124"/>
                  <a:gd name="T8" fmla="*/ 0 w 351"/>
                  <a:gd name="T9" fmla="*/ 1 h 124"/>
                  <a:gd name="T10" fmla="*/ 0 60000 65536"/>
                  <a:gd name="T11" fmla="*/ 0 60000 65536"/>
                  <a:gd name="T12" fmla="*/ 0 60000 65536"/>
                  <a:gd name="T13" fmla="*/ 0 60000 65536"/>
                  <a:gd name="T14" fmla="*/ 0 60000 65536"/>
                  <a:gd name="T15" fmla="*/ 0 w 351"/>
                  <a:gd name="T16" fmla="*/ 0 h 124"/>
                  <a:gd name="T17" fmla="*/ 351 w 351"/>
                  <a:gd name="T18" fmla="*/ 124 h 124"/>
                </a:gdLst>
                <a:ahLst/>
                <a:cxnLst>
                  <a:cxn ang="T10">
                    <a:pos x="T0" y="T1"/>
                  </a:cxn>
                  <a:cxn ang="T11">
                    <a:pos x="T2" y="T3"/>
                  </a:cxn>
                  <a:cxn ang="T12">
                    <a:pos x="T4" y="T5"/>
                  </a:cxn>
                  <a:cxn ang="T13">
                    <a:pos x="T6" y="T7"/>
                  </a:cxn>
                  <a:cxn ang="T14">
                    <a:pos x="T8" y="T9"/>
                  </a:cxn>
                </a:cxnLst>
                <a:rect l="T15" t="T16" r="T17" b="T18"/>
                <a:pathLst>
                  <a:path w="351" h="124">
                    <a:moveTo>
                      <a:pt x="351" y="121"/>
                    </a:moveTo>
                    <a:lnTo>
                      <a:pt x="351" y="124"/>
                    </a:lnTo>
                    <a:lnTo>
                      <a:pt x="0" y="3"/>
                    </a:lnTo>
                    <a:lnTo>
                      <a:pt x="0" y="0"/>
                    </a:lnTo>
                    <a:lnTo>
                      <a:pt x="351" y="121"/>
                    </a:lnTo>
                    <a:close/>
                  </a:path>
                </a:pathLst>
              </a:custGeom>
              <a:solidFill>
                <a:srgbClr val="E2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02" name="Freeform 3070"/>
              <p:cNvSpPr>
                <a:spLocks/>
              </p:cNvSpPr>
              <p:nvPr/>
            </p:nvSpPr>
            <p:spPr bwMode="auto">
              <a:xfrm>
                <a:off x="3058" y="2368"/>
                <a:ext cx="177" cy="68"/>
              </a:xfrm>
              <a:custGeom>
                <a:avLst/>
                <a:gdLst>
                  <a:gd name="T0" fmla="*/ 1 w 354"/>
                  <a:gd name="T1" fmla="*/ 1 h 136"/>
                  <a:gd name="T2" fmla="*/ 1 w 354"/>
                  <a:gd name="T3" fmla="*/ 1 h 136"/>
                  <a:gd name="T4" fmla="*/ 1 w 354"/>
                  <a:gd name="T5" fmla="*/ 1 h 136"/>
                  <a:gd name="T6" fmla="*/ 0 w 354"/>
                  <a:gd name="T7" fmla="*/ 0 h 136"/>
                  <a:gd name="T8" fmla="*/ 1 w 354"/>
                  <a:gd name="T9" fmla="*/ 1 h 136"/>
                  <a:gd name="T10" fmla="*/ 0 60000 65536"/>
                  <a:gd name="T11" fmla="*/ 0 60000 65536"/>
                  <a:gd name="T12" fmla="*/ 0 60000 65536"/>
                  <a:gd name="T13" fmla="*/ 0 60000 65536"/>
                  <a:gd name="T14" fmla="*/ 0 60000 65536"/>
                  <a:gd name="T15" fmla="*/ 0 w 354"/>
                  <a:gd name="T16" fmla="*/ 0 h 136"/>
                  <a:gd name="T17" fmla="*/ 354 w 354"/>
                  <a:gd name="T18" fmla="*/ 136 h 136"/>
                </a:gdLst>
                <a:ahLst/>
                <a:cxnLst>
                  <a:cxn ang="T10">
                    <a:pos x="T0" y="T1"/>
                  </a:cxn>
                  <a:cxn ang="T11">
                    <a:pos x="T2" y="T3"/>
                  </a:cxn>
                  <a:cxn ang="T12">
                    <a:pos x="T4" y="T5"/>
                  </a:cxn>
                  <a:cxn ang="T13">
                    <a:pos x="T6" y="T7"/>
                  </a:cxn>
                  <a:cxn ang="T14">
                    <a:pos x="T8" y="T9"/>
                  </a:cxn>
                </a:cxnLst>
                <a:rect l="T15" t="T16" r="T17" b="T18"/>
                <a:pathLst>
                  <a:path w="354" h="136">
                    <a:moveTo>
                      <a:pt x="351" y="121"/>
                    </a:moveTo>
                    <a:lnTo>
                      <a:pt x="354" y="136"/>
                    </a:lnTo>
                    <a:lnTo>
                      <a:pt x="3" y="17"/>
                    </a:lnTo>
                    <a:lnTo>
                      <a:pt x="0" y="0"/>
                    </a:lnTo>
                    <a:lnTo>
                      <a:pt x="351" y="121"/>
                    </a:lnTo>
                    <a:close/>
                  </a:path>
                </a:pathLst>
              </a:custGeom>
              <a:solidFill>
                <a:srgbClr val="E1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03" name="Freeform 3071"/>
              <p:cNvSpPr>
                <a:spLocks/>
              </p:cNvSpPr>
              <p:nvPr/>
            </p:nvSpPr>
            <p:spPr bwMode="auto">
              <a:xfrm>
                <a:off x="3058" y="2368"/>
                <a:ext cx="176" cy="61"/>
              </a:xfrm>
              <a:custGeom>
                <a:avLst/>
                <a:gdLst>
                  <a:gd name="T0" fmla="*/ 1 w 352"/>
                  <a:gd name="T1" fmla="*/ 0 h 123"/>
                  <a:gd name="T2" fmla="*/ 1 w 352"/>
                  <a:gd name="T3" fmla="*/ 0 h 123"/>
                  <a:gd name="T4" fmla="*/ 1 w 352"/>
                  <a:gd name="T5" fmla="*/ 0 h 123"/>
                  <a:gd name="T6" fmla="*/ 0 w 352"/>
                  <a:gd name="T7" fmla="*/ 0 h 123"/>
                  <a:gd name="T8" fmla="*/ 1 w 352"/>
                  <a:gd name="T9" fmla="*/ 0 h 123"/>
                  <a:gd name="T10" fmla="*/ 0 60000 65536"/>
                  <a:gd name="T11" fmla="*/ 0 60000 65536"/>
                  <a:gd name="T12" fmla="*/ 0 60000 65536"/>
                  <a:gd name="T13" fmla="*/ 0 60000 65536"/>
                  <a:gd name="T14" fmla="*/ 0 60000 65536"/>
                  <a:gd name="T15" fmla="*/ 0 w 352"/>
                  <a:gd name="T16" fmla="*/ 0 h 123"/>
                  <a:gd name="T17" fmla="*/ 352 w 352"/>
                  <a:gd name="T18" fmla="*/ 123 h 123"/>
                </a:gdLst>
                <a:ahLst/>
                <a:cxnLst>
                  <a:cxn ang="T10">
                    <a:pos x="T0" y="T1"/>
                  </a:cxn>
                  <a:cxn ang="T11">
                    <a:pos x="T2" y="T3"/>
                  </a:cxn>
                  <a:cxn ang="T12">
                    <a:pos x="T4" y="T5"/>
                  </a:cxn>
                  <a:cxn ang="T13">
                    <a:pos x="T6" y="T7"/>
                  </a:cxn>
                  <a:cxn ang="T14">
                    <a:pos x="T8" y="T9"/>
                  </a:cxn>
                </a:cxnLst>
                <a:rect l="T15" t="T16" r="T17" b="T18"/>
                <a:pathLst>
                  <a:path w="352" h="123">
                    <a:moveTo>
                      <a:pt x="351" y="121"/>
                    </a:moveTo>
                    <a:lnTo>
                      <a:pt x="352" y="123"/>
                    </a:lnTo>
                    <a:lnTo>
                      <a:pt x="2" y="3"/>
                    </a:lnTo>
                    <a:lnTo>
                      <a:pt x="0" y="0"/>
                    </a:lnTo>
                    <a:lnTo>
                      <a:pt x="351" y="121"/>
                    </a:lnTo>
                    <a:close/>
                  </a:path>
                </a:pathLst>
              </a:custGeom>
              <a:solidFill>
                <a:srgbClr val="E1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04" name="Freeform 3072"/>
              <p:cNvSpPr>
                <a:spLocks/>
              </p:cNvSpPr>
              <p:nvPr/>
            </p:nvSpPr>
            <p:spPr bwMode="auto">
              <a:xfrm>
                <a:off x="3058" y="2369"/>
                <a:ext cx="176" cy="62"/>
              </a:xfrm>
              <a:custGeom>
                <a:avLst/>
                <a:gdLst>
                  <a:gd name="T0" fmla="*/ 1 w 350"/>
                  <a:gd name="T1" fmla="*/ 1 h 123"/>
                  <a:gd name="T2" fmla="*/ 1 w 350"/>
                  <a:gd name="T3" fmla="*/ 1 h 123"/>
                  <a:gd name="T4" fmla="*/ 0 w 350"/>
                  <a:gd name="T5" fmla="*/ 1 h 123"/>
                  <a:gd name="T6" fmla="*/ 0 w 350"/>
                  <a:gd name="T7" fmla="*/ 0 h 123"/>
                  <a:gd name="T8" fmla="*/ 1 w 350"/>
                  <a:gd name="T9" fmla="*/ 1 h 123"/>
                  <a:gd name="T10" fmla="*/ 0 60000 65536"/>
                  <a:gd name="T11" fmla="*/ 0 60000 65536"/>
                  <a:gd name="T12" fmla="*/ 0 60000 65536"/>
                  <a:gd name="T13" fmla="*/ 0 60000 65536"/>
                  <a:gd name="T14" fmla="*/ 0 60000 65536"/>
                  <a:gd name="T15" fmla="*/ 0 w 350"/>
                  <a:gd name="T16" fmla="*/ 0 h 123"/>
                  <a:gd name="T17" fmla="*/ 350 w 350"/>
                  <a:gd name="T18" fmla="*/ 123 h 123"/>
                </a:gdLst>
                <a:ahLst/>
                <a:cxnLst>
                  <a:cxn ang="T10">
                    <a:pos x="T0" y="T1"/>
                  </a:cxn>
                  <a:cxn ang="T11">
                    <a:pos x="T2" y="T3"/>
                  </a:cxn>
                  <a:cxn ang="T12">
                    <a:pos x="T4" y="T5"/>
                  </a:cxn>
                  <a:cxn ang="T13">
                    <a:pos x="T6" y="T7"/>
                  </a:cxn>
                  <a:cxn ang="T14">
                    <a:pos x="T8" y="T9"/>
                  </a:cxn>
                </a:cxnLst>
                <a:rect l="T15" t="T16" r="T17" b="T18"/>
                <a:pathLst>
                  <a:path w="350" h="123">
                    <a:moveTo>
                      <a:pt x="350" y="120"/>
                    </a:moveTo>
                    <a:lnTo>
                      <a:pt x="350" y="123"/>
                    </a:lnTo>
                    <a:lnTo>
                      <a:pt x="0" y="2"/>
                    </a:lnTo>
                    <a:lnTo>
                      <a:pt x="0" y="0"/>
                    </a:lnTo>
                    <a:lnTo>
                      <a:pt x="350" y="120"/>
                    </a:lnTo>
                    <a:close/>
                  </a:path>
                </a:pathLst>
              </a:custGeom>
              <a:solidFill>
                <a:srgbClr val="E0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05" name="Freeform 3073"/>
              <p:cNvSpPr>
                <a:spLocks/>
              </p:cNvSpPr>
              <p:nvPr/>
            </p:nvSpPr>
            <p:spPr bwMode="auto">
              <a:xfrm>
                <a:off x="3058" y="2370"/>
                <a:ext cx="176" cy="62"/>
              </a:xfrm>
              <a:custGeom>
                <a:avLst/>
                <a:gdLst>
                  <a:gd name="T0" fmla="*/ 1 w 350"/>
                  <a:gd name="T1" fmla="*/ 0 h 125"/>
                  <a:gd name="T2" fmla="*/ 1 w 350"/>
                  <a:gd name="T3" fmla="*/ 0 h 125"/>
                  <a:gd name="T4" fmla="*/ 0 w 350"/>
                  <a:gd name="T5" fmla="*/ 0 h 125"/>
                  <a:gd name="T6" fmla="*/ 0 w 350"/>
                  <a:gd name="T7" fmla="*/ 0 h 125"/>
                  <a:gd name="T8" fmla="*/ 1 w 350"/>
                  <a:gd name="T9" fmla="*/ 0 h 125"/>
                  <a:gd name="T10" fmla="*/ 0 60000 65536"/>
                  <a:gd name="T11" fmla="*/ 0 60000 65536"/>
                  <a:gd name="T12" fmla="*/ 0 60000 65536"/>
                  <a:gd name="T13" fmla="*/ 0 60000 65536"/>
                  <a:gd name="T14" fmla="*/ 0 60000 65536"/>
                  <a:gd name="T15" fmla="*/ 0 w 350"/>
                  <a:gd name="T16" fmla="*/ 0 h 125"/>
                  <a:gd name="T17" fmla="*/ 350 w 350"/>
                  <a:gd name="T18" fmla="*/ 125 h 125"/>
                </a:gdLst>
                <a:ahLst/>
                <a:cxnLst>
                  <a:cxn ang="T10">
                    <a:pos x="T0" y="T1"/>
                  </a:cxn>
                  <a:cxn ang="T11">
                    <a:pos x="T2" y="T3"/>
                  </a:cxn>
                  <a:cxn ang="T12">
                    <a:pos x="T4" y="T5"/>
                  </a:cxn>
                  <a:cxn ang="T13">
                    <a:pos x="T6" y="T7"/>
                  </a:cxn>
                  <a:cxn ang="T14">
                    <a:pos x="T8" y="T9"/>
                  </a:cxn>
                </a:cxnLst>
                <a:rect l="T15" t="T16" r="T17" b="T18"/>
                <a:pathLst>
                  <a:path w="350" h="125">
                    <a:moveTo>
                      <a:pt x="350" y="121"/>
                    </a:moveTo>
                    <a:lnTo>
                      <a:pt x="350" y="125"/>
                    </a:lnTo>
                    <a:lnTo>
                      <a:pt x="0" y="3"/>
                    </a:lnTo>
                    <a:lnTo>
                      <a:pt x="0" y="0"/>
                    </a:lnTo>
                    <a:lnTo>
                      <a:pt x="350" y="121"/>
                    </a:lnTo>
                    <a:close/>
                  </a:path>
                </a:pathLst>
              </a:custGeom>
              <a:solidFill>
                <a:srgbClr val="DF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06" name="Freeform 3074"/>
              <p:cNvSpPr>
                <a:spLocks/>
              </p:cNvSpPr>
              <p:nvPr/>
            </p:nvSpPr>
            <p:spPr bwMode="auto">
              <a:xfrm>
                <a:off x="3058" y="2372"/>
                <a:ext cx="177" cy="61"/>
              </a:xfrm>
              <a:custGeom>
                <a:avLst/>
                <a:gdLst>
                  <a:gd name="T0" fmla="*/ 1 w 352"/>
                  <a:gd name="T1" fmla="*/ 0 h 123"/>
                  <a:gd name="T2" fmla="*/ 1 w 352"/>
                  <a:gd name="T3" fmla="*/ 0 h 123"/>
                  <a:gd name="T4" fmla="*/ 0 w 352"/>
                  <a:gd name="T5" fmla="*/ 0 h 123"/>
                  <a:gd name="T6" fmla="*/ 0 w 352"/>
                  <a:gd name="T7" fmla="*/ 0 h 123"/>
                  <a:gd name="T8" fmla="*/ 1 w 352"/>
                  <a:gd name="T9" fmla="*/ 0 h 123"/>
                  <a:gd name="T10" fmla="*/ 0 60000 65536"/>
                  <a:gd name="T11" fmla="*/ 0 60000 65536"/>
                  <a:gd name="T12" fmla="*/ 0 60000 65536"/>
                  <a:gd name="T13" fmla="*/ 0 60000 65536"/>
                  <a:gd name="T14" fmla="*/ 0 60000 65536"/>
                  <a:gd name="T15" fmla="*/ 0 w 352"/>
                  <a:gd name="T16" fmla="*/ 0 h 123"/>
                  <a:gd name="T17" fmla="*/ 352 w 352"/>
                  <a:gd name="T18" fmla="*/ 123 h 123"/>
                </a:gdLst>
                <a:ahLst/>
                <a:cxnLst>
                  <a:cxn ang="T10">
                    <a:pos x="T0" y="T1"/>
                  </a:cxn>
                  <a:cxn ang="T11">
                    <a:pos x="T2" y="T3"/>
                  </a:cxn>
                  <a:cxn ang="T12">
                    <a:pos x="T4" y="T5"/>
                  </a:cxn>
                  <a:cxn ang="T13">
                    <a:pos x="T6" y="T7"/>
                  </a:cxn>
                  <a:cxn ang="T14">
                    <a:pos x="T8" y="T9"/>
                  </a:cxn>
                </a:cxnLst>
                <a:rect l="T15" t="T16" r="T17" b="T18"/>
                <a:pathLst>
                  <a:path w="352" h="123">
                    <a:moveTo>
                      <a:pt x="350" y="122"/>
                    </a:moveTo>
                    <a:lnTo>
                      <a:pt x="352" y="123"/>
                    </a:lnTo>
                    <a:lnTo>
                      <a:pt x="0" y="2"/>
                    </a:lnTo>
                    <a:lnTo>
                      <a:pt x="0" y="0"/>
                    </a:lnTo>
                    <a:lnTo>
                      <a:pt x="350" y="122"/>
                    </a:lnTo>
                    <a:close/>
                  </a:path>
                </a:pathLst>
              </a:custGeom>
              <a:solidFill>
                <a:srgbClr val="DE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07" name="Freeform 3075"/>
              <p:cNvSpPr>
                <a:spLocks/>
              </p:cNvSpPr>
              <p:nvPr/>
            </p:nvSpPr>
            <p:spPr bwMode="auto">
              <a:xfrm>
                <a:off x="3058" y="2373"/>
                <a:ext cx="177" cy="62"/>
              </a:xfrm>
              <a:custGeom>
                <a:avLst/>
                <a:gdLst>
                  <a:gd name="T0" fmla="*/ 1 w 352"/>
                  <a:gd name="T1" fmla="*/ 0 h 125"/>
                  <a:gd name="T2" fmla="*/ 1 w 352"/>
                  <a:gd name="T3" fmla="*/ 0 h 125"/>
                  <a:gd name="T4" fmla="*/ 1 w 352"/>
                  <a:gd name="T5" fmla="*/ 0 h 125"/>
                  <a:gd name="T6" fmla="*/ 0 w 352"/>
                  <a:gd name="T7" fmla="*/ 0 h 125"/>
                  <a:gd name="T8" fmla="*/ 1 w 352"/>
                  <a:gd name="T9" fmla="*/ 0 h 125"/>
                  <a:gd name="T10" fmla="*/ 0 60000 65536"/>
                  <a:gd name="T11" fmla="*/ 0 60000 65536"/>
                  <a:gd name="T12" fmla="*/ 0 60000 65536"/>
                  <a:gd name="T13" fmla="*/ 0 60000 65536"/>
                  <a:gd name="T14" fmla="*/ 0 60000 65536"/>
                  <a:gd name="T15" fmla="*/ 0 w 352"/>
                  <a:gd name="T16" fmla="*/ 0 h 125"/>
                  <a:gd name="T17" fmla="*/ 352 w 352"/>
                  <a:gd name="T18" fmla="*/ 125 h 125"/>
                </a:gdLst>
                <a:ahLst/>
                <a:cxnLst>
                  <a:cxn ang="T10">
                    <a:pos x="T0" y="T1"/>
                  </a:cxn>
                  <a:cxn ang="T11">
                    <a:pos x="T2" y="T3"/>
                  </a:cxn>
                  <a:cxn ang="T12">
                    <a:pos x="T4" y="T5"/>
                  </a:cxn>
                  <a:cxn ang="T13">
                    <a:pos x="T6" y="T7"/>
                  </a:cxn>
                  <a:cxn ang="T14">
                    <a:pos x="T8" y="T9"/>
                  </a:cxn>
                </a:cxnLst>
                <a:rect l="T15" t="T16" r="T17" b="T18"/>
                <a:pathLst>
                  <a:path w="352" h="125">
                    <a:moveTo>
                      <a:pt x="352" y="121"/>
                    </a:moveTo>
                    <a:lnTo>
                      <a:pt x="352" y="125"/>
                    </a:lnTo>
                    <a:lnTo>
                      <a:pt x="1" y="3"/>
                    </a:lnTo>
                    <a:lnTo>
                      <a:pt x="0" y="0"/>
                    </a:lnTo>
                    <a:lnTo>
                      <a:pt x="352" y="121"/>
                    </a:lnTo>
                    <a:close/>
                  </a:path>
                </a:pathLst>
              </a:custGeom>
              <a:solidFill>
                <a:srgbClr val="DD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08" name="Freeform 3076"/>
              <p:cNvSpPr>
                <a:spLocks/>
              </p:cNvSpPr>
              <p:nvPr/>
            </p:nvSpPr>
            <p:spPr bwMode="auto">
              <a:xfrm>
                <a:off x="3059" y="2374"/>
                <a:ext cx="176" cy="62"/>
              </a:xfrm>
              <a:custGeom>
                <a:avLst/>
                <a:gdLst>
                  <a:gd name="T0" fmla="*/ 1 w 351"/>
                  <a:gd name="T1" fmla="*/ 1 h 123"/>
                  <a:gd name="T2" fmla="*/ 1 w 351"/>
                  <a:gd name="T3" fmla="*/ 1 h 123"/>
                  <a:gd name="T4" fmla="*/ 0 w 351"/>
                  <a:gd name="T5" fmla="*/ 1 h 123"/>
                  <a:gd name="T6" fmla="*/ 0 w 351"/>
                  <a:gd name="T7" fmla="*/ 0 h 123"/>
                  <a:gd name="T8" fmla="*/ 1 w 351"/>
                  <a:gd name="T9" fmla="*/ 1 h 123"/>
                  <a:gd name="T10" fmla="*/ 0 60000 65536"/>
                  <a:gd name="T11" fmla="*/ 0 60000 65536"/>
                  <a:gd name="T12" fmla="*/ 0 60000 65536"/>
                  <a:gd name="T13" fmla="*/ 0 60000 65536"/>
                  <a:gd name="T14" fmla="*/ 0 60000 65536"/>
                  <a:gd name="T15" fmla="*/ 0 w 351"/>
                  <a:gd name="T16" fmla="*/ 0 h 123"/>
                  <a:gd name="T17" fmla="*/ 351 w 351"/>
                  <a:gd name="T18" fmla="*/ 123 h 123"/>
                </a:gdLst>
                <a:ahLst/>
                <a:cxnLst>
                  <a:cxn ang="T10">
                    <a:pos x="T0" y="T1"/>
                  </a:cxn>
                  <a:cxn ang="T11">
                    <a:pos x="T2" y="T3"/>
                  </a:cxn>
                  <a:cxn ang="T12">
                    <a:pos x="T4" y="T5"/>
                  </a:cxn>
                  <a:cxn ang="T13">
                    <a:pos x="T6" y="T7"/>
                  </a:cxn>
                  <a:cxn ang="T14">
                    <a:pos x="T8" y="T9"/>
                  </a:cxn>
                </a:cxnLst>
                <a:rect l="T15" t="T16" r="T17" b="T18"/>
                <a:pathLst>
                  <a:path w="351" h="123">
                    <a:moveTo>
                      <a:pt x="351" y="122"/>
                    </a:moveTo>
                    <a:lnTo>
                      <a:pt x="351" y="123"/>
                    </a:lnTo>
                    <a:lnTo>
                      <a:pt x="0" y="4"/>
                    </a:lnTo>
                    <a:lnTo>
                      <a:pt x="0" y="0"/>
                    </a:lnTo>
                    <a:lnTo>
                      <a:pt x="351" y="122"/>
                    </a:lnTo>
                    <a:close/>
                  </a:path>
                </a:pathLst>
              </a:custGeom>
              <a:solidFill>
                <a:srgbClr val="DC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09" name="Freeform 3077"/>
              <p:cNvSpPr>
                <a:spLocks/>
              </p:cNvSpPr>
              <p:nvPr/>
            </p:nvSpPr>
            <p:spPr bwMode="auto">
              <a:xfrm>
                <a:off x="3059" y="2376"/>
                <a:ext cx="177" cy="68"/>
              </a:xfrm>
              <a:custGeom>
                <a:avLst/>
                <a:gdLst>
                  <a:gd name="T0" fmla="*/ 1 w 354"/>
                  <a:gd name="T1" fmla="*/ 1 h 136"/>
                  <a:gd name="T2" fmla="*/ 1 w 354"/>
                  <a:gd name="T3" fmla="*/ 1 h 136"/>
                  <a:gd name="T4" fmla="*/ 1 w 354"/>
                  <a:gd name="T5" fmla="*/ 1 h 136"/>
                  <a:gd name="T6" fmla="*/ 0 w 354"/>
                  <a:gd name="T7" fmla="*/ 0 h 136"/>
                  <a:gd name="T8" fmla="*/ 1 w 354"/>
                  <a:gd name="T9" fmla="*/ 1 h 136"/>
                  <a:gd name="T10" fmla="*/ 0 60000 65536"/>
                  <a:gd name="T11" fmla="*/ 0 60000 65536"/>
                  <a:gd name="T12" fmla="*/ 0 60000 65536"/>
                  <a:gd name="T13" fmla="*/ 0 60000 65536"/>
                  <a:gd name="T14" fmla="*/ 0 60000 65536"/>
                  <a:gd name="T15" fmla="*/ 0 w 354"/>
                  <a:gd name="T16" fmla="*/ 0 h 136"/>
                  <a:gd name="T17" fmla="*/ 354 w 354"/>
                  <a:gd name="T18" fmla="*/ 136 h 136"/>
                </a:gdLst>
                <a:ahLst/>
                <a:cxnLst>
                  <a:cxn ang="T10">
                    <a:pos x="T0" y="T1"/>
                  </a:cxn>
                  <a:cxn ang="T11">
                    <a:pos x="T2" y="T3"/>
                  </a:cxn>
                  <a:cxn ang="T12">
                    <a:pos x="T4" y="T5"/>
                  </a:cxn>
                  <a:cxn ang="T13">
                    <a:pos x="T6" y="T7"/>
                  </a:cxn>
                  <a:cxn ang="T14">
                    <a:pos x="T8" y="T9"/>
                  </a:cxn>
                </a:cxnLst>
                <a:rect l="T15" t="T16" r="T17" b="T18"/>
                <a:pathLst>
                  <a:path w="354" h="136">
                    <a:moveTo>
                      <a:pt x="351" y="119"/>
                    </a:moveTo>
                    <a:lnTo>
                      <a:pt x="354" y="136"/>
                    </a:lnTo>
                    <a:lnTo>
                      <a:pt x="4" y="13"/>
                    </a:lnTo>
                    <a:lnTo>
                      <a:pt x="0" y="0"/>
                    </a:lnTo>
                    <a:lnTo>
                      <a:pt x="351" y="119"/>
                    </a:lnTo>
                    <a:close/>
                  </a:path>
                </a:pathLst>
              </a:custGeom>
              <a:solidFill>
                <a:srgbClr val="DB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10" name="Freeform 3078"/>
              <p:cNvSpPr>
                <a:spLocks/>
              </p:cNvSpPr>
              <p:nvPr/>
            </p:nvSpPr>
            <p:spPr bwMode="auto">
              <a:xfrm>
                <a:off x="3059" y="2376"/>
                <a:ext cx="176" cy="61"/>
              </a:xfrm>
              <a:custGeom>
                <a:avLst/>
                <a:gdLst>
                  <a:gd name="T0" fmla="*/ 0 w 353"/>
                  <a:gd name="T1" fmla="*/ 0 h 123"/>
                  <a:gd name="T2" fmla="*/ 0 w 353"/>
                  <a:gd name="T3" fmla="*/ 0 h 123"/>
                  <a:gd name="T4" fmla="*/ 0 w 353"/>
                  <a:gd name="T5" fmla="*/ 0 h 123"/>
                  <a:gd name="T6" fmla="*/ 0 w 353"/>
                  <a:gd name="T7" fmla="*/ 0 h 123"/>
                  <a:gd name="T8" fmla="*/ 0 w 353"/>
                  <a:gd name="T9" fmla="*/ 0 h 123"/>
                  <a:gd name="T10" fmla="*/ 0 60000 65536"/>
                  <a:gd name="T11" fmla="*/ 0 60000 65536"/>
                  <a:gd name="T12" fmla="*/ 0 60000 65536"/>
                  <a:gd name="T13" fmla="*/ 0 60000 65536"/>
                  <a:gd name="T14" fmla="*/ 0 60000 65536"/>
                  <a:gd name="T15" fmla="*/ 0 w 353"/>
                  <a:gd name="T16" fmla="*/ 0 h 123"/>
                  <a:gd name="T17" fmla="*/ 353 w 353"/>
                  <a:gd name="T18" fmla="*/ 123 h 123"/>
                </a:gdLst>
                <a:ahLst/>
                <a:cxnLst>
                  <a:cxn ang="T10">
                    <a:pos x="T0" y="T1"/>
                  </a:cxn>
                  <a:cxn ang="T11">
                    <a:pos x="T2" y="T3"/>
                  </a:cxn>
                  <a:cxn ang="T12">
                    <a:pos x="T4" y="T5"/>
                  </a:cxn>
                  <a:cxn ang="T13">
                    <a:pos x="T6" y="T7"/>
                  </a:cxn>
                  <a:cxn ang="T14">
                    <a:pos x="T8" y="T9"/>
                  </a:cxn>
                </a:cxnLst>
                <a:rect l="T15" t="T16" r="T17" b="T18"/>
                <a:pathLst>
                  <a:path w="353" h="123">
                    <a:moveTo>
                      <a:pt x="351" y="119"/>
                    </a:moveTo>
                    <a:lnTo>
                      <a:pt x="353" y="123"/>
                    </a:lnTo>
                    <a:lnTo>
                      <a:pt x="2" y="1"/>
                    </a:lnTo>
                    <a:lnTo>
                      <a:pt x="0" y="0"/>
                    </a:lnTo>
                    <a:lnTo>
                      <a:pt x="351" y="119"/>
                    </a:lnTo>
                    <a:close/>
                  </a:path>
                </a:pathLst>
              </a:custGeom>
              <a:solidFill>
                <a:srgbClr val="DB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11" name="Freeform 3079"/>
              <p:cNvSpPr>
                <a:spLocks/>
              </p:cNvSpPr>
              <p:nvPr/>
            </p:nvSpPr>
            <p:spPr bwMode="auto">
              <a:xfrm>
                <a:off x="3060" y="2377"/>
                <a:ext cx="175" cy="62"/>
              </a:xfrm>
              <a:custGeom>
                <a:avLst/>
                <a:gdLst>
                  <a:gd name="T0" fmla="*/ 0 w 351"/>
                  <a:gd name="T1" fmla="*/ 0 h 125"/>
                  <a:gd name="T2" fmla="*/ 0 w 351"/>
                  <a:gd name="T3" fmla="*/ 0 h 125"/>
                  <a:gd name="T4" fmla="*/ 0 w 351"/>
                  <a:gd name="T5" fmla="*/ 0 h 125"/>
                  <a:gd name="T6" fmla="*/ 0 w 351"/>
                  <a:gd name="T7" fmla="*/ 0 h 125"/>
                  <a:gd name="T8" fmla="*/ 0 w 351"/>
                  <a:gd name="T9" fmla="*/ 0 h 125"/>
                  <a:gd name="T10" fmla="*/ 0 60000 65536"/>
                  <a:gd name="T11" fmla="*/ 0 60000 65536"/>
                  <a:gd name="T12" fmla="*/ 0 60000 65536"/>
                  <a:gd name="T13" fmla="*/ 0 60000 65536"/>
                  <a:gd name="T14" fmla="*/ 0 60000 65536"/>
                  <a:gd name="T15" fmla="*/ 0 w 351"/>
                  <a:gd name="T16" fmla="*/ 0 h 125"/>
                  <a:gd name="T17" fmla="*/ 351 w 351"/>
                  <a:gd name="T18" fmla="*/ 125 h 125"/>
                </a:gdLst>
                <a:ahLst/>
                <a:cxnLst>
                  <a:cxn ang="T10">
                    <a:pos x="T0" y="T1"/>
                  </a:cxn>
                  <a:cxn ang="T11">
                    <a:pos x="T2" y="T3"/>
                  </a:cxn>
                  <a:cxn ang="T12">
                    <a:pos x="T4" y="T5"/>
                  </a:cxn>
                  <a:cxn ang="T13">
                    <a:pos x="T6" y="T7"/>
                  </a:cxn>
                  <a:cxn ang="T14">
                    <a:pos x="T8" y="T9"/>
                  </a:cxn>
                </a:cxnLst>
                <a:rect l="T15" t="T16" r="T17" b="T18"/>
                <a:pathLst>
                  <a:path w="351" h="125">
                    <a:moveTo>
                      <a:pt x="351" y="122"/>
                    </a:moveTo>
                    <a:lnTo>
                      <a:pt x="351" y="125"/>
                    </a:lnTo>
                    <a:lnTo>
                      <a:pt x="0" y="4"/>
                    </a:lnTo>
                    <a:lnTo>
                      <a:pt x="0" y="0"/>
                    </a:lnTo>
                    <a:lnTo>
                      <a:pt x="351" y="122"/>
                    </a:lnTo>
                    <a:close/>
                  </a:path>
                </a:pathLst>
              </a:custGeom>
              <a:solidFill>
                <a:srgbClr val="D9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12" name="Freeform 3080"/>
              <p:cNvSpPr>
                <a:spLocks/>
              </p:cNvSpPr>
              <p:nvPr/>
            </p:nvSpPr>
            <p:spPr bwMode="auto">
              <a:xfrm>
                <a:off x="3060" y="2378"/>
                <a:ext cx="175" cy="63"/>
              </a:xfrm>
              <a:custGeom>
                <a:avLst/>
                <a:gdLst>
                  <a:gd name="T0" fmla="*/ 0 w 351"/>
                  <a:gd name="T1" fmla="*/ 1 h 124"/>
                  <a:gd name="T2" fmla="*/ 0 w 351"/>
                  <a:gd name="T3" fmla="*/ 1 h 124"/>
                  <a:gd name="T4" fmla="*/ 0 w 351"/>
                  <a:gd name="T5" fmla="*/ 1 h 124"/>
                  <a:gd name="T6" fmla="*/ 0 w 351"/>
                  <a:gd name="T7" fmla="*/ 0 h 124"/>
                  <a:gd name="T8" fmla="*/ 0 w 351"/>
                  <a:gd name="T9" fmla="*/ 1 h 124"/>
                  <a:gd name="T10" fmla="*/ 0 60000 65536"/>
                  <a:gd name="T11" fmla="*/ 0 60000 65536"/>
                  <a:gd name="T12" fmla="*/ 0 60000 65536"/>
                  <a:gd name="T13" fmla="*/ 0 60000 65536"/>
                  <a:gd name="T14" fmla="*/ 0 60000 65536"/>
                  <a:gd name="T15" fmla="*/ 0 w 351"/>
                  <a:gd name="T16" fmla="*/ 0 h 124"/>
                  <a:gd name="T17" fmla="*/ 351 w 351"/>
                  <a:gd name="T18" fmla="*/ 124 h 124"/>
                </a:gdLst>
                <a:ahLst/>
                <a:cxnLst>
                  <a:cxn ang="T10">
                    <a:pos x="T0" y="T1"/>
                  </a:cxn>
                  <a:cxn ang="T11">
                    <a:pos x="T2" y="T3"/>
                  </a:cxn>
                  <a:cxn ang="T12">
                    <a:pos x="T4" y="T5"/>
                  </a:cxn>
                  <a:cxn ang="T13">
                    <a:pos x="T6" y="T7"/>
                  </a:cxn>
                  <a:cxn ang="T14">
                    <a:pos x="T8" y="T9"/>
                  </a:cxn>
                </a:cxnLst>
                <a:rect l="T15" t="T16" r="T17" b="T18"/>
                <a:pathLst>
                  <a:path w="351" h="124">
                    <a:moveTo>
                      <a:pt x="351" y="121"/>
                    </a:moveTo>
                    <a:lnTo>
                      <a:pt x="351" y="124"/>
                    </a:lnTo>
                    <a:lnTo>
                      <a:pt x="0" y="3"/>
                    </a:lnTo>
                    <a:lnTo>
                      <a:pt x="0" y="0"/>
                    </a:lnTo>
                    <a:lnTo>
                      <a:pt x="351" y="121"/>
                    </a:lnTo>
                    <a:close/>
                  </a:path>
                </a:pathLst>
              </a:custGeom>
              <a:solidFill>
                <a:srgbClr val="D8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13" name="Freeform 3081"/>
              <p:cNvSpPr>
                <a:spLocks/>
              </p:cNvSpPr>
              <p:nvPr/>
            </p:nvSpPr>
            <p:spPr bwMode="auto">
              <a:xfrm>
                <a:off x="3060" y="2380"/>
                <a:ext cx="176" cy="62"/>
              </a:xfrm>
              <a:custGeom>
                <a:avLst/>
                <a:gdLst>
                  <a:gd name="T0" fmla="*/ 1 w 352"/>
                  <a:gd name="T1" fmla="*/ 0 h 125"/>
                  <a:gd name="T2" fmla="*/ 1 w 352"/>
                  <a:gd name="T3" fmla="*/ 0 h 125"/>
                  <a:gd name="T4" fmla="*/ 1 w 352"/>
                  <a:gd name="T5" fmla="*/ 0 h 125"/>
                  <a:gd name="T6" fmla="*/ 0 w 352"/>
                  <a:gd name="T7" fmla="*/ 0 h 125"/>
                  <a:gd name="T8" fmla="*/ 1 w 352"/>
                  <a:gd name="T9" fmla="*/ 0 h 125"/>
                  <a:gd name="T10" fmla="*/ 0 60000 65536"/>
                  <a:gd name="T11" fmla="*/ 0 60000 65536"/>
                  <a:gd name="T12" fmla="*/ 0 60000 65536"/>
                  <a:gd name="T13" fmla="*/ 0 60000 65536"/>
                  <a:gd name="T14" fmla="*/ 0 60000 65536"/>
                  <a:gd name="T15" fmla="*/ 0 w 352"/>
                  <a:gd name="T16" fmla="*/ 0 h 125"/>
                  <a:gd name="T17" fmla="*/ 352 w 352"/>
                  <a:gd name="T18" fmla="*/ 125 h 125"/>
                </a:gdLst>
                <a:ahLst/>
                <a:cxnLst>
                  <a:cxn ang="T10">
                    <a:pos x="T0" y="T1"/>
                  </a:cxn>
                  <a:cxn ang="T11">
                    <a:pos x="T2" y="T3"/>
                  </a:cxn>
                  <a:cxn ang="T12">
                    <a:pos x="T4" y="T5"/>
                  </a:cxn>
                  <a:cxn ang="T13">
                    <a:pos x="T6" y="T7"/>
                  </a:cxn>
                  <a:cxn ang="T14">
                    <a:pos x="T8" y="T9"/>
                  </a:cxn>
                </a:cxnLst>
                <a:rect l="T15" t="T16" r="T17" b="T18"/>
                <a:pathLst>
                  <a:path w="352" h="125">
                    <a:moveTo>
                      <a:pt x="351" y="121"/>
                    </a:moveTo>
                    <a:lnTo>
                      <a:pt x="352" y="125"/>
                    </a:lnTo>
                    <a:lnTo>
                      <a:pt x="2" y="3"/>
                    </a:lnTo>
                    <a:lnTo>
                      <a:pt x="0" y="0"/>
                    </a:lnTo>
                    <a:lnTo>
                      <a:pt x="351" y="121"/>
                    </a:lnTo>
                    <a:close/>
                  </a:path>
                </a:pathLst>
              </a:custGeom>
              <a:solidFill>
                <a:srgbClr val="D7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14" name="Freeform 3082"/>
              <p:cNvSpPr>
                <a:spLocks/>
              </p:cNvSpPr>
              <p:nvPr/>
            </p:nvSpPr>
            <p:spPr bwMode="auto">
              <a:xfrm>
                <a:off x="3061" y="2382"/>
                <a:ext cx="175" cy="62"/>
              </a:xfrm>
              <a:custGeom>
                <a:avLst/>
                <a:gdLst>
                  <a:gd name="T0" fmla="*/ 1 w 350"/>
                  <a:gd name="T1" fmla="*/ 0 h 125"/>
                  <a:gd name="T2" fmla="*/ 1 w 350"/>
                  <a:gd name="T3" fmla="*/ 0 h 125"/>
                  <a:gd name="T4" fmla="*/ 0 w 350"/>
                  <a:gd name="T5" fmla="*/ 0 h 125"/>
                  <a:gd name="T6" fmla="*/ 0 w 350"/>
                  <a:gd name="T7" fmla="*/ 0 h 125"/>
                  <a:gd name="T8" fmla="*/ 1 w 350"/>
                  <a:gd name="T9" fmla="*/ 0 h 125"/>
                  <a:gd name="T10" fmla="*/ 0 60000 65536"/>
                  <a:gd name="T11" fmla="*/ 0 60000 65536"/>
                  <a:gd name="T12" fmla="*/ 0 60000 65536"/>
                  <a:gd name="T13" fmla="*/ 0 60000 65536"/>
                  <a:gd name="T14" fmla="*/ 0 60000 65536"/>
                  <a:gd name="T15" fmla="*/ 0 w 350"/>
                  <a:gd name="T16" fmla="*/ 0 h 125"/>
                  <a:gd name="T17" fmla="*/ 350 w 350"/>
                  <a:gd name="T18" fmla="*/ 125 h 125"/>
                </a:gdLst>
                <a:ahLst/>
                <a:cxnLst>
                  <a:cxn ang="T10">
                    <a:pos x="T0" y="T1"/>
                  </a:cxn>
                  <a:cxn ang="T11">
                    <a:pos x="T2" y="T3"/>
                  </a:cxn>
                  <a:cxn ang="T12">
                    <a:pos x="T4" y="T5"/>
                  </a:cxn>
                  <a:cxn ang="T13">
                    <a:pos x="T6" y="T7"/>
                  </a:cxn>
                  <a:cxn ang="T14">
                    <a:pos x="T8" y="T9"/>
                  </a:cxn>
                </a:cxnLst>
                <a:rect l="T15" t="T16" r="T17" b="T18"/>
                <a:pathLst>
                  <a:path w="350" h="125">
                    <a:moveTo>
                      <a:pt x="350" y="122"/>
                    </a:moveTo>
                    <a:lnTo>
                      <a:pt x="350" y="125"/>
                    </a:lnTo>
                    <a:lnTo>
                      <a:pt x="0" y="2"/>
                    </a:lnTo>
                    <a:lnTo>
                      <a:pt x="0" y="0"/>
                    </a:lnTo>
                    <a:lnTo>
                      <a:pt x="350" y="122"/>
                    </a:lnTo>
                    <a:close/>
                  </a:path>
                </a:pathLst>
              </a:custGeom>
              <a:solidFill>
                <a:srgbClr val="D6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15" name="Freeform 3083"/>
              <p:cNvSpPr>
                <a:spLocks/>
              </p:cNvSpPr>
              <p:nvPr/>
            </p:nvSpPr>
            <p:spPr bwMode="auto">
              <a:xfrm>
                <a:off x="3061" y="2383"/>
                <a:ext cx="178" cy="68"/>
              </a:xfrm>
              <a:custGeom>
                <a:avLst/>
                <a:gdLst>
                  <a:gd name="T0" fmla="*/ 1 w 355"/>
                  <a:gd name="T1" fmla="*/ 1 h 136"/>
                  <a:gd name="T2" fmla="*/ 1 w 355"/>
                  <a:gd name="T3" fmla="*/ 1 h 136"/>
                  <a:gd name="T4" fmla="*/ 1 w 355"/>
                  <a:gd name="T5" fmla="*/ 1 h 136"/>
                  <a:gd name="T6" fmla="*/ 0 w 355"/>
                  <a:gd name="T7" fmla="*/ 0 h 136"/>
                  <a:gd name="T8" fmla="*/ 1 w 355"/>
                  <a:gd name="T9" fmla="*/ 1 h 136"/>
                  <a:gd name="T10" fmla="*/ 0 60000 65536"/>
                  <a:gd name="T11" fmla="*/ 0 60000 65536"/>
                  <a:gd name="T12" fmla="*/ 0 60000 65536"/>
                  <a:gd name="T13" fmla="*/ 0 60000 65536"/>
                  <a:gd name="T14" fmla="*/ 0 60000 65536"/>
                  <a:gd name="T15" fmla="*/ 0 w 355"/>
                  <a:gd name="T16" fmla="*/ 0 h 136"/>
                  <a:gd name="T17" fmla="*/ 355 w 355"/>
                  <a:gd name="T18" fmla="*/ 136 h 136"/>
                </a:gdLst>
                <a:ahLst/>
                <a:cxnLst>
                  <a:cxn ang="T10">
                    <a:pos x="T0" y="T1"/>
                  </a:cxn>
                  <a:cxn ang="T11">
                    <a:pos x="T2" y="T3"/>
                  </a:cxn>
                  <a:cxn ang="T12">
                    <a:pos x="T4" y="T5"/>
                  </a:cxn>
                  <a:cxn ang="T13">
                    <a:pos x="T6" y="T7"/>
                  </a:cxn>
                  <a:cxn ang="T14">
                    <a:pos x="T8" y="T9"/>
                  </a:cxn>
                </a:cxnLst>
                <a:rect l="T15" t="T16" r="T17" b="T18"/>
                <a:pathLst>
                  <a:path w="355" h="136">
                    <a:moveTo>
                      <a:pt x="350" y="123"/>
                    </a:moveTo>
                    <a:lnTo>
                      <a:pt x="355" y="136"/>
                    </a:lnTo>
                    <a:lnTo>
                      <a:pt x="5" y="15"/>
                    </a:lnTo>
                    <a:lnTo>
                      <a:pt x="0" y="0"/>
                    </a:lnTo>
                    <a:lnTo>
                      <a:pt x="350" y="123"/>
                    </a:lnTo>
                    <a:close/>
                  </a:path>
                </a:pathLst>
              </a:custGeom>
              <a:solidFill>
                <a:srgbClr val="D5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16" name="Freeform 3084"/>
              <p:cNvSpPr>
                <a:spLocks/>
              </p:cNvSpPr>
              <p:nvPr/>
            </p:nvSpPr>
            <p:spPr bwMode="auto">
              <a:xfrm>
                <a:off x="3061" y="2383"/>
                <a:ext cx="176" cy="63"/>
              </a:xfrm>
              <a:custGeom>
                <a:avLst/>
                <a:gdLst>
                  <a:gd name="T0" fmla="*/ 1 w 352"/>
                  <a:gd name="T1" fmla="*/ 1 h 126"/>
                  <a:gd name="T2" fmla="*/ 1 w 352"/>
                  <a:gd name="T3" fmla="*/ 1 h 126"/>
                  <a:gd name="T4" fmla="*/ 1 w 352"/>
                  <a:gd name="T5" fmla="*/ 1 h 126"/>
                  <a:gd name="T6" fmla="*/ 0 w 352"/>
                  <a:gd name="T7" fmla="*/ 0 h 126"/>
                  <a:gd name="T8" fmla="*/ 1 w 352"/>
                  <a:gd name="T9" fmla="*/ 1 h 126"/>
                  <a:gd name="T10" fmla="*/ 0 60000 65536"/>
                  <a:gd name="T11" fmla="*/ 0 60000 65536"/>
                  <a:gd name="T12" fmla="*/ 0 60000 65536"/>
                  <a:gd name="T13" fmla="*/ 0 60000 65536"/>
                  <a:gd name="T14" fmla="*/ 0 60000 65536"/>
                  <a:gd name="T15" fmla="*/ 0 w 352"/>
                  <a:gd name="T16" fmla="*/ 0 h 126"/>
                  <a:gd name="T17" fmla="*/ 352 w 352"/>
                  <a:gd name="T18" fmla="*/ 126 h 126"/>
                </a:gdLst>
                <a:ahLst/>
                <a:cxnLst>
                  <a:cxn ang="T10">
                    <a:pos x="T0" y="T1"/>
                  </a:cxn>
                  <a:cxn ang="T11">
                    <a:pos x="T2" y="T3"/>
                  </a:cxn>
                  <a:cxn ang="T12">
                    <a:pos x="T4" y="T5"/>
                  </a:cxn>
                  <a:cxn ang="T13">
                    <a:pos x="T6" y="T7"/>
                  </a:cxn>
                  <a:cxn ang="T14">
                    <a:pos x="T8" y="T9"/>
                  </a:cxn>
                </a:cxnLst>
                <a:rect l="T15" t="T16" r="T17" b="T18"/>
                <a:pathLst>
                  <a:path w="352" h="126">
                    <a:moveTo>
                      <a:pt x="350" y="123"/>
                    </a:moveTo>
                    <a:lnTo>
                      <a:pt x="352" y="126"/>
                    </a:lnTo>
                    <a:lnTo>
                      <a:pt x="1" y="3"/>
                    </a:lnTo>
                    <a:lnTo>
                      <a:pt x="0" y="0"/>
                    </a:lnTo>
                    <a:lnTo>
                      <a:pt x="350" y="123"/>
                    </a:lnTo>
                    <a:close/>
                  </a:path>
                </a:pathLst>
              </a:custGeom>
              <a:solidFill>
                <a:srgbClr val="D5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17" name="Freeform 3085"/>
              <p:cNvSpPr>
                <a:spLocks/>
              </p:cNvSpPr>
              <p:nvPr/>
            </p:nvSpPr>
            <p:spPr bwMode="auto">
              <a:xfrm>
                <a:off x="3062" y="2384"/>
                <a:ext cx="176" cy="63"/>
              </a:xfrm>
              <a:custGeom>
                <a:avLst/>
                <a:gdLst>
                  <a:gd name="T0" fmla="*/ 0 w 353"/>
                  <a:gd name="T1" fmla="*/ 0 h 127"/>
                  <a:gd name="T2" fmla="*/ 0 w 353"/>
                  <a:gd name="T3" fmla="*/ 0 h 127"/>
                  <a:gd name="T4" fmla="*/ 0 w 353"/>
                  <a:gd name="T5" fmla="*/ 0 h 127"/>
                  <a:gd name="T6" fmla="*/ 0 w 353"/>
                  <a:gd name="T7" fmla="*/ 0 h 127"/>
                  <a:gd name="T8" fmla="*/ 0 w 353"/>
                  <a:gd name="T9" fmla="*/ 0 h 127"/>
                  <a:gd name="T10" fmla="*/ 0 60000 65536"/>
                  <a:gd name="T11" fmla="*/ 0 60000 65536"/>
                  <a:gd name="T12" fmla="*/ 0 60000 65536"/>
                  <a:gd name="T13" fmla="*/ 0 60000 65536"/>
                  <a:gd name="T14" fmla="*/ 0 60000 65536"/>
                  <a:gd name="T15" fmla="*/ 0 w 353"/>
                  <a:gd name="T16" fmla="*/ 0 h 127"/>
                  <a:gd name="T17" fmla="*/ 353 w 353"/>
                  <a:gd name="T18" fmla="*/ 127 h 127"/>
                </a:gdLst>
                <a:ahLst/>
                <a:cxnLst>
                  <a:cxn ang="T10">
                    <a:pos x="T0" y="T1"/>
                  </a:cxn>
                  <a:cxn ang="T11">
                    <a:pos x="T2" y="T3"/>
                  </a:cxn>
                  <a:cxn ang="T12">
                    <a:pos x="T4" y="T5"/>
                  </a:cxn>
                  <a:cxn ang="T13">
                    <a:pos x="T6" y="T7"/>
                  </a:cxn>
                  <a:cxn ang="T14">
                    <a:pos x="T8" y="T9"/>
                  </a:cxn>
                </a:cxnLst>
                <a:rect l="T15" t="T16" r="T17" b="T18"/>
                <a:pathLst>
                  <a:path w="353" h="127">
                    <a:moveTo>
                      <a:pt x="351" y="123"/>
                    </a:moveTo>
                    <a:lnTo>
                      <a:pt x="353" y="127"/>
                    </a:lnTo>
                    <a:lnTo>
                      <a:pt x="2" y="5"/>
                    </a:lnTo>
                    <a:lnTo>
                      <a:pt x="0" y="0"/>
                    </a:lnTo>
                    <a:lnTo>
                      <a:pt x="351" y="123"/>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18" name="Freeform 3086"/>
              <p:cNvSpPr>
                <a:spLocks/>
              </p:cNvSpPr>
              <p:nvPr/>
            </p:nvSpPr>
            <p:spPr bwMode="auto">
              <a:xfrm>
                <a:off x="3063" y="2387"/>
                <a:ext cx="176" cy="62"/>
              </a:xfrm>
              <a:custGeom>
                <a:avLst/>
                <a:gdLst>
                  <a:gd name="T0" fmla="*/ 1 w 352"/>
                  <a:gd name="T1" fmla="*/ 0 h 125"/>
                  <a:gd name="T2" fmla="*/ 1 w 352"/>
                  <a:gd name="T3" fmla="*/ 0 h 125"/>
                  <a:gd name="T4" fmla="*/ 1 w 352"/>
                  <a:gd name="T5" fmla="*/ 0 h 125"/>
                  <a:gd name="T6" fmla="*/ 0 w 352"/>
                  <a:gd name="T7" fmla="*/ 0 h 125"/>
                  <a:gd name="T8" fmla="*/ 1 w 352"/>
                  <a:gd name="T9" fmla="*/ 0 h 125"/>
                  <a:gd name="T10" fmla="*/ 0 60000 65536"/>
                  <a:gd name="T11" fmla="*/ 0 60000 65536"/>
                  <a:gd name="T12" fmla="*/ 0 60000 65536"/>
                  <a:gd name="T13" fmla="*/ 0 60000 65536"/>
                  <a:gd name="T14" fmla="*/ 0 60000 65536"/>
                  <a:gd name="T15" fmla="*/ 0 w 352"/>
                  <a:gd name="T16" fmla="*/ 0 h 125"/>
                  <a:gd name="T17" fmla="*/ 352 w 352"/>
                  <a:gd name="T18" fmla="*/ 125 h 125"/>
                </a:gdLst>
                <a:ahLst/>
                <a:cxnLst>
                  <a:cxn ang="T10">
                    <a:pos x="T0" y="T1"/>
                  </a:cxn>
                  <a:cxn ang="T11">
                    <a:pos x="T2" y="T3"/>
                  </a:cxn>
                  <a:cxn ang="T12">
                    <a:pos x="T4" y="T5"/>
                  </a:cxn>
                  <a:cxn ang="T13">
                    <a:pos x="T6" y="T7"/>
                  </a:cxn>
                  <a:cxn ang="T14">
                    <a:pos x="T8" y="T9"/>
                  </a:cxn>
                </a:cxnLst>
                <a:rect l="T15" t="T16" r="T17" b="T18"/>
                <a:pathLst>
                  <a:path w="352" h="125">
                    <a:moveTo>
                      <a:pt x="351" y="122"/>
                    </a:moveTo>
                    <a:lnTo>
                      <a:pt x="352" y="125"/>
                    </a:lnTo>
                    <a:lnTo>
                      <a:pt x="2" y="4"/>
                    </a:lnTo>
                    <a:lnTo>
                      <a:pt x="0" y="0"/>
                    </a:lnTo>
                    <a:lnTo>
                      <a:pt x="351" y="122"/>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19" name="Freeform 3087"/>
              <p:cNvSpPr>
                <a:spLocks/>
              </p:cNvSpPr>
              <p:nvPr/>
            </p:nvSpPr>
            <p:spPr bwMode="auto">
              <a:xfrm>
                <a:off x="3063" y="2388"/>
                <a:ext cx="176" cy="63"/>
              </a:xfrm>
              <a:custGeom>
                <a:avLst/>
                <a:gdLst>
                  <a:gd name="T0" fmla="*/ 1 w 350"/>
                  <a:gd name="T1" fmla="*/ 1 h 124"/>
                  <a:gd name="T2" fmla="*/ 1 w 350"/>
                  <a:gd name="T3" fmla="*/ 1 h 124"/>
                  <a:gd name="T4" fmla="*/ 0 w 350"/>
                  <a:gd name="T5" fmla="*/ 1 h 124"/>
                  <a:gd name="T6" fmla="*/ 0 w 350"/>
                  <a:gd name="T7" fmla="*/ 0 h 124"/>
                  <a:gd name="T8" fmla="*/ 1 w 350"/>
                  <a:gd name="T9" fmla="*/ 1 h 124"/>
                  <a:gd name="T10" fmla="*/ 0 60000 65536"/>
                  <a:gd name="T11" fmla="*/ 0 60000 65536"/>
                  <a:gd name="T12" fmla="*/ 0 60000 65536"/>
                  <a:gd name="T13" fmla="*/ 0 60000 65536"/>
                  <a:gd name="T14" fmla="*/ 0 60000 65536"/>
                  <a:gd name="T15" fmla="*/ 0 w 350"/>
                  <a:gd name="T16" fmla="*/ 0 h 124"/>
                  <a:gd name="T17" fmla="*/ 350 w 350"/>
                  <a:gd name="T18" fmla="*/ 124 h 124"/>
                </a:gdLst>
                <a:ahLst/>
                <a:cxnLst>
                  <a:cxn ang="T10">
                    <a:pos x="T0" y="T1"/>
                  </a:cxn>
                  <a:cxn ang="T11">
                    <a:pos x="T2" y="T3"/>
                  </a:cxn>
                  <a:cxn ang="T12">
                    <a:pos x="T4" y="T5"/>
                  </a:cxn>
                  <a:cxn ang="T13">
                    <a:pos x="T6" y="T7"/>
                  </a:cxn>
                  <a:cxn ang="T14">
                    <a:pos x="T8" y="T9"/>
                  </a:cxn>
                </a:cxnLst>
                <a:rect l="T15" t="T16" r="T17" b="T18"/>
                <a:pathLst>
                  <a:path w="350" h="124">
                    <a:moveTo>
                      <a:pt x="350" y="121"/>
                    </a:moveTo>
                    <a:lnTo>
                      <a:pt x="350" y="124"/>
                    </a:lnTo>
                    <a:lnTo>
                      <a:pt x="0" y="3"/>
                    </a:lnTo>
                    <a:lnTo>
                      <a:pt x="0" y="0"/>
                    </a:lnTo>
                    <a:lnTo>
                      <a:pt x="350" y="121"/>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20" name="Freeform 3088"/>
              <p:cNvSpPr>
                <a:spLocks/>
              </p:cNvSpPr>
              <p:nvPr/>
            </p:nvSpPr>
            <p:spPr bwMode="auto">
              <a:xfrm>
                <a:off x="3063" y="2390"/>
                <a:ext cx="179" cy="67"/>
              </a:xfrm>
              <a:custGeom>
                <a:avLst/>
                <a:gdLst>
                  <a:gd name="T0" fmla="*/ 1 w 357"/>
                  <a:gd name="T1" fmla="*/ 0 h 135"/>
                  <a:gd name="T2" fmla="*/ 1 w 357"/>
                  <a:gd name="T3" fmla="*/ 0 h 135"/>
                  <a:gd name="T4" fmla="*/ 1 w 357"/>
                  <a:gd name="T5" fmla="*/ 0 h 135"/>
                  <a:gd name="T6" fmla="*/ 0 w 357"/>
                  <a:gd name="T7" fmla="*/ 0 h 135"/>
                  <a:gd name="T8" fmla="*/ 1 w 357"/>
                  <a:gd name="T9" fmla="*/ 0 h 135"/>
                  <a:gd name="T10" fmla="*/ 0 60000 65536"/>
                  <a:gd name="T11" fmla="*/ 0 60000 65536"/>
                  <a:gd name="T12" fmla="*/ 0 60000 65536"/>
                  <a:gd name="T13" fmla="*/ 0 60000 65536"/>
                  <a:gd name="T14" fmla="*/ 0 60000 65536"/>
                  <a:gd name="T15" fmla="*/ 0 w 357"/>
                  <a:gd name="T16" fmla="*/ 0 h 135"/>
                  <a:gd name="T17" fmla="*/ 357 w 357"/>
                  <a:gd name="T18" fmla="*/ 135 h 135"/>
                </a:gdLst>
                <a:ahLst/>
                <a:cxnLst>
                  <a:cxn ang="T10">
                    <a:pos x="T0" y="T1"/>
                  </a:cxn>
                  <a:cxn ang="T11">
                    <a:pos x="T2" y="T3"/>
                  </a:cxn>
                  <a:cxn ang="T12">
                    <a:pos x="T4" y="T5"/>
                  </a:cxn>
                  <a:cxn ang="T13">
                    <a:pos x="T6" y="T7"/>
                  </a:cxn>
                  <a:cxn ang="T14">
                    <a:pos x="T8" y="T9"/>
                  </a:cxn>
                </a:cxnLst>
                <a:rect l="T15" t="T16" r="T17" b="T18"/>
                <a:pathLst>
                  <a:path w="357" h="135">
                    <a:moveTo>
                      <a:pt x="350" y="121"/>
                    </a:moveTo>
                    <a:lnTo>
                      <a:pt x="357" y="135"/>
                    </a:lnTo>
                    <a:lnTo>
                      <a:pt x="6" y="12"/>
                    </a:lnTo>
                    <a:lnTo>
                      <a:pt x="0" y="0"/>
                    </a:lnTo>
                    <a:lnTo>
                      <a:pt x="350" y="121"/>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21" name="Freeform 3089"/>
              <p:cNvSpPr>
                <a:spLocks/>
              </p:cNvSpPr>
              <p:nvPr/>
            </p:nvSpPr>
            <p:spPr bwMode="auto">
              <a:xfrm>
                <a:off x="3063" y="2390"/>
                <a:ext cx="177" cy="62"/>
              </a:xfrm>
              <a:custGeom>
                <a:avLst/>
                <a:gdLst>
                  <a:gd name="T0" fmla="*/ 1 w 352"/>
                  <a:gd name="T1" fmla="*/ 0 h 125"/>
                  <a:gd name="T2" fmla="*/ 1 w 352"/>
                  <a:gd name="T3" fmla="*/ 0 h 125"/>
                  <a:gd name="T4" fmla="*/ 1 w 352"/>
                  <a:gd name="T5" fmla="*/ 0 h 125"/>
                  <a:gd name="T6" fmla="*/ 0 w 352"/>
                  <a:gd name="T7" fmla="*/ 0 h 125"/>
                  <a:gd name="T8" fmla="*/ 1 w 352"/>
                  <a:gd name="T9" fmla="*/ 0 h 125"/>
                  <a:gd name="T10" fmla="*/ 0 60000 65536"/>
                  <a:gd name="T11" fmla="*/ 0 60000 65536"/>
                  <a:gd name="T12" fmla="*/ 0 60000 65536"/>
                  <a:gd name="T13" fmla="*/ 0 60000 65536"/>
                  <a:gd name="T14" fmla="*/ 0 60000 65536"/>
                  <a:gd name="T15" fmla="*/ 0 w 352"/>
                  <a:gd name="T16" fmla="*/ 0 h 125"/>
                  <a:gd name="T17" fmla="*/ 352 w 352"/>
                  <a:gd name="T18" fmla="*/ 125 h 125"/>
                </a:gdLst>
                <a:ahLst/>
                <a:cxnLst>
                  <a:cxn ang="T10">
                    <a:pos x="T0" y="T1"/>
                  </a:cxn>
                  <a:cxn ang="T11">
                    <a:pos x="T2" y="T3"/>
                  </a:cxn>
                  <a:cxn ang="T12">
                    <a:pos x="T4" y="T5"/>
                  </a:cxn>
                  <a:cxn ang="T13">
                    <a:pos x="T6" y="T7"/>
                  </a:cxn>
                  <a:cxn ang="T14">
                    <a:pos x="T8" y="T9"/>
                  </a:cxn>
                </a:cxnLst>
                <a:rect l="T15" t="T16" r="T17" b="T18"/>
                <a:pathLst>
                  <a:path w="352" h="125">
                    <a:moveTo>
                      <a:pt x="350" y="121"/>
                    </a:moveTo>
                    <a:lnTo>
                      <a:pt x="352" y="125"/>
                    </a:lnTo>
                    <a:lnTo>
                      <a:pt x="1" y="3"/>
                    </a:lnTo>
                    <a:lnTo>
                      <a:pt x="0" y="0"/>
                    </a:lnTo>
                    <a:lnTo>
                      <a:pt x="350" y="121"/>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22" name="Freeform 3090"/>
              <p:cNvSpPr>
                <a:spLocks/>
              </p:cNvSpPr>
              <p:nvPr/>
            </p:nvSpPr>
            <p:spPr bwMode="auto">
              <a:xfrm>
                <a:off x="3064" y="2392"/>
                <a:ext cx="176" cy="62"/>
              </a:xfrm>
              <a:custGeom>
                <a:avLst/>
                <a:gdLst>
                  <a:gd name="T0" fmla="*/ 0 w 353"/>
                  <a:gd name="T1" fmla="*/ 0 h 125"/>
                  <a:gd name="T2" fmla="*/ 0 w 353"/>
                  <a:gd name="T3" fmla="*/ 0 h 125"/>
                  <a:gd name="T4" fmla="*/ 0 w 353"/>
                  <a:gd name="T5" fmla="*/ 0 h 125"/>
                  <a:gd name="T6" fmla="*/ 0 w 353"/>
                  <a:gd name="T7" fmla="*/ 0 h 125"/>
                  <a:gd name="T8" fmla="*/ 0 w 353"/>
                  <a:gd name="T9" fmla="*/ 0 h 125"/>
                  <a:gd name="T10" fmla="*/ 0 60000 65536"/>
                  <a:gd name="T11" fmla="*/ 0 60000 65536"/>
                  <a:gd name="T12" fmla="*/ 0 60000 65536"/>
                  <a:gd name="T13" fmla="*/ 0 60000 65536"/>
                  <a:gd name="T14" fmla="*/ 0 60000 65536"/>
                  <a:gd name="T15" fmla="*/ 0 w 353"/>
                  <a:gd name="T16" fmla="*/ 0 h 125"/>
                  <a:gd name="T17" fmla="*/ 353 w 353"/>
                  <a:gd name="T18" fmla="*/ 125 h 125"/>
                </a:gdLst>
                <a:ahLst/>
                <a:cxnLst>
                  <a:cxn ang="T10">
                    <a:pos x="T0" y="T1"/>
                  </a:cxn>
                  <a:cxn ang="T11">
                    <a:pos x="T2" y="T3"/>
                  </a:cxn>
                  <a:cxn ang="T12">
                    <a:pos x="T4" y="T5"/>
                  </a:cxn>
                  <a:cxn ang="T13">
                    <a:pos x="T6" y="T7"/>
                  </a:cxn>
                  <a:cxn ang="T14">
                    <a:pos x="T8" y="T9"/>
                  </a:cxn>
                </a:cxnLst>
                <a:rect l="T15" t="T16" r="T17" b="T18"/>
                <a:pathLst>
                  <a:path w="353" h="125">
                    <a:moveTo>
                      <a:pt x="351" y="122"/>
                    </a:moveTo>
                    <a:lnTo>
                      <a:pt x="353" y="125"/>
                    </a:lnTo>
                    <a:lnTo>
                      <a:pt x="2" y="2"/>
                    </a:lnTo>
                    <a:lnTo>
                      <a:pt x="0" y="0"/>
                    </a:lnTo>
                    <a:lnTo>
                      <a:pt x="351" y="122"/>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23" name="Freeform 3091"/>
              <p:cNvSpPr>
                <a:spLocks/>
              </p:cNvSpPr>
              <p:nvPr/>
            </p:nvSpPr>
            <p:spPr bwMode="auto">
              <a:xfrm>
                <a:off x="3065" y="2392"/>
                <a:ext cx="176" cy="64"/>
              </a:xfrm>
              <a:custGeom>
                <a:avLst/>
                <a:gdLst>
                  <a:gd name="T0" fmla="*/ 1 w 352"/>
                  <a:gd name="T1" fmla="*/ 1 h 126"/>
                  <a:gd name="T2" fmla="*/ 1 w 352"/>
                  <a:gd name="T3" fmla="*/ 1 h 126"/>
                  <a:gd name="T4" fmla="*/ 1 w 352"/>
                  <a:gd name="T5" fmla="*/ 1 h 126"/>
                  <a:gd name="T6" fmla="*/ 0 w 352"/>
                  <a:gd name="T7" fmla="*/ 0 h 126"/>
                  <a:gd name="T8" fmla="*/ 1 w 352"/>
                  <a:gd name="T9" fmla="*/ 1 h 126"/>
                  <a:gd name="T10" fmla="*/ 0 60000 65536"/>
                  <a:gd name="T11" fmla="*/ 0 60000 65536"/>
                  <a:gd name="T12" fmla="*/ 0 60000 65536"/>
                  <a:gd name="T13" fmla="*/ 0 60000 65536"/>
                  <a:gd name="T14" fmla="*/ 0 60000 65536"/>
                  <a:gd name="T15" fmla="*/ 0 w 352"/>
                  <a:gd name="T16" fmla="*/ 0 h 126"/>
                  <a:gd name="T17" fmla="*/ 352 w 352"/>
                  <a:gd name="T18" fmla="*/ 126 h 126"/>
                </a:gdLst>
                <a:ahLst/>
                <a:cxnLst>
                  <a:cxn ang="T10">
                    <a:pos x="T0" y="T1"/>
                  </a:cxn>
                  <a:cxn ang="T11">
                    <a:pos x="T2" y="T3"/>
                  </a:cxn>
                  <a:cxn ang="T12">
                    <a:pos x="T4" y="T5"/>
                  </a:cxn>
                  <a:cxn ang="T13">
                    <a:pos x="T6" y="T7"/>
                  </a:cxn>
                  <a:cxn ang="T14">
                    <a:pos x="T8" y="T9"/>
                  </a:cxn>
                </a:cxnLst>
                <a:rect l="T15" t="T16" r="T17" b="T18"/>
                <a:pathLst>
                  <a:path w="352" h="126">
                    <a:moveTo>
                      <a:pt x="351" y="123"/>
                    </a:moveTo>
                    <a:lnTo>
                      <a:pt x="352" y="126"/>
                    </a:lnTo>
                    <a:lnTo>
                      <a:pt x="2" y="3"/>
                    </a:lnTo>
                    <a:lnTo>
                      <a:pt x="0" y="0"/>
                    </a:lnTo>
                    <a:lnTo>
                      <a:pt x="351" y="123"/>
                    </a:lnTo>
                    <a:close/>
                  </a:path>
                </a:pathLst>
              </a:custGeom>
              <a:solidFill>
                <a:srgbClr val="C9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24" name="Freeform 3092"/>
              <p:cNvSpPr>
                <a:spLocks/>
              </p:cNvSpPr>
              <p:nvPr/>
            </p:nvSpPr>
            <p:spPr bwMode="auto">
              <a:xfrm>
                <a:off x="3066" y="2394"/>
                <a:ext cx="176" cy="63"/>
              </a:xfrm>
              <a:custGeom>
                <a:avLst/>
                <a:gdLst>
                  <a:gd name="T0" fmla="*/ 1 w 352"/>
                  <a:gd name="T1" fmla="*/ 0 h 127"/>
                  <a:gd name="T2" fmla="*/ 1 w 352"/>
                  <a:gd name="T3" fmla="*/ 0 h 127"/>
                  <a:gd name="T4" fmla="*/ 1 w 352"/>
                  <a:gd name="T5" fmla="*/ 0 h 127"/>
                  <a:gd name="T6" fmla="*/ 0 w 352"/>
                  <a:gd name="T7" fmla="*/ 0 h 127"/>
                  <a:gd name="T8" fmla="*/ 1 w 352"/>
                  <a:gd name="T9" fmla="*/ 0 h 127"/>
                  <a:gd name="T10" fmla="*/ 0 60000 65536"/>
                  <a:gd name="T11" fmla="*/ 0 60000 65536"/>
                  <a:gd name="T12" fmla="*/ 0 60000 65536"/>
                  <a:gd name="T13" fmla="*/ 0 60000 65536"/>
                  <a:gd name="T14" fmla="*/ 0 60000 65536"/>
                  <a:gd name="T15" fmla="*/ 0 w 352"/>
                  <a:gd name="T16" fmla="*/ 0 h 127"/>
                  <a:gd name="T17" fmla="*/ 352 w 352"/>
                  <a:gd name="T18" fmla="*/ 127 h 127"/>
                </a:gdLst>
                <a:ahLst/>
                <a:cxnLst>
                  <a:cxn ang="T10">
                    <a:pos x="T0" y="T1"/>
                  </a:cxn>
                  <a:cxn ang="T11">
                    <a:pos x="T2" y="T3"/>
                  </a:cxn>
                  <a:cxn ang="T12">
                    <a:pos x="T4" y="T5"/>
                  </a:cxn>
                  <a:cxn ang="T13">
                    <a:pos x="T6" y="T7"/>
                  </a:cxn>
                  <a:cxn ang="T14">
                    <a:pos x="T8" y="T9"/>
                  </a:cxn>
                </a:cxnLst>
                <a:rect l="T15" t="T16" r="T17" b="T18"/>
                <a:pathLst>
                  <a:path w="352" h="127">
                    <a:moveTo>
                      <a:pt x="350" y="123"/>
                    </a:moveTo>
                    <a:lnTo>
                      <a:pt x="352" y="127"/>
                    </a:lnTo>
                    <a:lnTo>
                      <a:pt x="1" y="4"/>
                    </a:lnTo>
                    <a:lnTo>
                      <a:pt x="0" y="0"/>
                    </a:lnTo>
                    <a:lnTo>
                      <a:pt x="350" y="123"/>
                    </a:lnTo>
                    <a:close/>
                  </a:path>
                </a:pathLst>
              </a:custGeom>
              <a:solidFill>
                <a:srgbClr val="C7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25" name="Freeform 3093"/>
              <p:cNvSpPr>
                <a:spLocks/>
              </p:cNvSpPr>
              <p:nvPr/>
            </p:nvSpPr>
            <p:spPr bwMode="auto">
              <a:xfrm>
                <a:off x="3067" y="2396"/>
                <a:ext cx="178" cy="67"/>
              </a:xfrm>
              <a:custGeom>
                <a:avLst/>
                <a:gdLst>
                  <a:gd name="T0" fmla="*/ 0 w 358"/>
                  <a:gd name="T1" fmla="*/ 1 h 134"/>
                  <a:gd name="T2" fmla="*/ 0 w 358"/>
                  <a:gd name="T3" fmla="*/ 1 h 134"/>
                  <a:gd name="T4" fmla="*/ 0 w 358"/>
                  <a:gd name="T5" fmla="*/ 1 h 134"/>
                  <a:gd name="T6" fmla="*/ 0 w 358"/>
                  <a:gd name="T7" fmla="*/ 0 h 134"/>
                  <a:gd name="T8" fmla="*/ 0 w 358"/>
                  <a:gd name="T9" fmla="*/ 1 h 134"/>
                  <a:gd name="T10" fmla="*/ 0 60000 65536"/>
                  <a:gd name="T11" fmla="*/ 0 60000 65536"/>
                  <a:gd name="T12" fmla="*/ 0 60000 65536"/>
                  <a:gd name="T13" fmla="*/ 0 60000 65536"/>
                  <a:gd name="T14" fmla="*/ 0 60000 65536"/>
                  <a:gd name="T15" fmla="*/ 0 w 358"/>
                  <a:gd name="T16" fmla="*/ 0 h 134"/>
                  <a:gd name="T17" fmla="*/ 358 w 358"/>
                  <a:gd name="T18" fmla="*/ 134 h 134"/>
                </a:gdLst>
                <a:ahLst/>
                <a:cxnLst>
                  <a:cxn ang="T10">
                    <a:pos x="T0" y="T1"/>
                  </a:cxn>
                  <a:cxn ang="T11">
                    <a:pos x="T2" y="T3"/>
                  </a:cxn>
                  <a:cxn ang="T12">
                    <a:pos x="T4" y="T5"/>
                  </a:cxn>
                  <a:cxn ang="T13">
                    <a:pos x="T6" y="T7"/>
                  </a:cxn>
                  <a:cxn ang="T14">
                    <a:pos x="T8" y="T9"/>
                  </a:cxn>
                </a:cxnLst>
                <a:rect l="T15" t="T16" r="T17" b="T18"/>
                <a:pathLst>
                  <a:path w="358" h="134">
                    <a:moveTo>
                      <a:pt x="351" y="123"/>
                    </a:moveTo>
                    <a:lnTo>
                      <a:pt x="358" y="134"/>
                    </a:lnTo>
                    <a:lnTo>
                      <a:pt x="7" y="11"/>
                    </a:lnTo>
                    <a:lnTo>
                      <a:pt x="0" y="0"/>
                    </a:lnTo>
                    <a:lnTo>
                      <a:pt x="351" y="123"/>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26" name="Freeform 3094"/>
              <p:cNvSpPr>
                <a:spLocks/>
              </p:cNvSpPr>
              <p:nvPr/>
            </p:nvSpPr>
            <p:spPr bwMode="auto">
              <a:xfrm>
                <a:off x="3067" y="2396"/>
                <a:ext cx="176" cy="63"/>
              </a:xfrm>
              <a:custGeom>
                <a:avLst/>
                <a:gdLst>
                  <a:gd name="T0" fmla="*/ 0 w 353"/>
                  <a:gd name="T1" fmla="*/ 1 h 126"/>
                  <a:gd name="T2" fmla="*/ 0 w 353"/>
                  <a:gd name="T3" fmla="*/ 1 h 126"/>
                  <a:gd name="T4" fmla="*/ 0 w 353"/>
                  <a:gd name="T5" fmla="*/ 1 h 126"/>
                  <a:gd name="T6" fmla="*/ 0 w 353"/>
                  <a:gd name="T7" fmla="*/ 0 h 126"/>
                  <a:gd name="T8" fmla="*/ 0 w 353"/>
                  <a:gd name="T9" fmla="*/ 1 h 126"/>
                  <a:gd name="T10" fmla="*/ 0 60000 65536"/>
                  <a:gd name="T11" fmla="*/ 0 60000 65536"/>
                  <a:gd name="T12" fmla="*/ 0 60000 65536"/>
                  <a:gd name="T13" fmla="*/ 0 60000 65536"/>
                  <a:gd name="T14" fmla="*/ 0 60000 65536"/>
                  <a:gd name="T15" fmla="*/ 0 w 353"/>
                  <a:gd name="T16" fmla="*/ 0 h 126"/>
                  <a:gd name="T17" fmla="*/ 353 w 353"/>
                  <a:gd name="T18" fmla="*/ 126 h 126"/>
                </a:gdLst>
                <a:ahLst/>
                <a:cxnLst>
                  <a:cxn ang="T10">
                    <a:pos x="T0" y="T1"/>
                  </a:cxn>
                  <a:cxn ang="T11">
                    <a:pos x="T2" y="T3"/>
                  </a:cxn>
                  <a:cxn ang="T12">
                    <a:pos x="T4" y="T5"/>
                  </a:cxn>
                  <a:cxn ang="T13">
                    <a:pos x="T6" y="T7"/>
                  </a:cxn>
                  <a:cxn ang="T14">
                    <a:pos x="T8" y="T9"/>
                  </a:cxn>
                </a:cxnLst>
                <a:rect l="T15" t="T16" r="T17" b="T18"/>
                <a:pathLst>
                  <a:path w="353" h="126">
                    <a:moveTo>
                      <a:pt x="351" y="123"/>
                    </a:moveTo>
                    <a:lnTo>
                      <a:pt x="353" y="126"/>
                    </a:lnTo>
                    <a:lnTo>
                      <a:pt x="2" y="3"/>
                    </a:lnTo>
                    <a:lnTo>
                      <a:pt x="0" y="0"/>
                    </a:lnTo>
                    <a:lnTo>
                      <a:pt x="351" y="123"/>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27" name="Freeform 3095"/>
              <p:cNvSpPr>
                <a:spLocks/>
              </p:cNvSpPr>
              <p:nvPr/>
            </p:nvSpPr>
            <p:spPr bwMode="auto">
              <a:xfrm>
                <a:off x="3068" y="2397"/>
                <a:ext cx="177" cy="64"/>
              </a:xfrm>
              <a:custGeom>
                <a:avLst/>
                <a:gdLst>
                  <a:gd name="T0" fmla="*/ 1 w 354"/>
                  <a:gd name="T1" fmla="*/ 1 h 126"/>
                  <a:gd name="T2" fmla="*/ 1 w 354"/>
                  <a:gd name="T3" fmla="*/ 1 h 126"/>
                  <a:gd name="T4" fmla="*/ 1 w 354"/>
                  <a:gd name="T5" fmla="*/ 1 h 126"/>
                  <a:gd name="T6" fmla="*/ 0 w 354"/>
                  <a:gd name="T7" fmla="*/ 0 h 126"/>
                  <a:gd name="T8" fmla="*/ 1 w 354"/>
                  <a:gd name="T9" fmla="*/ 1 h 126"/>
                  <a:gd name="T10" fmla="*/ 0 60000 65536"/>
                  <a:gd name="T11" fmla="*/ 0 60000 65536"/>
                  <a:gd name="T12" fmla="*/ 0 60000 65536"/>
                  <a:gd name="T13" fmla="*/ 0 60000 65536"/>
                  <a:gd name="T14" fmla="*/ 0 60000 65536"/>
                  <a:gd name="T15" fmla="*/ 0 w 354"/>
                  <a:gd name="T16" fmla="*/ 0 h 126"/>
                  <a:gd name="T17" fmla="*/ 354 w 354"/>
                  <a:gd name="T18" fmla="*/ 126 h 126"/>
                </a:gdLst>
                <a:ahLst/>
                <a:cxnLst>
                  <a:cxn ang="T10">
                    <a:pos x="T0" y="T1"/>
                  </a:cxn>
                  <a:cxn ang="T11">
                    <a:pos x="T2" y="T3"/>
                  </a:cxn>
                  <a:cxn ang="T12">
                    <a:pos x="T4" y="T5"/>
                  </a:cxn>
                  <a:cxn ang="T13">
                    <a:pos x="T6" y="T7"/>
                  </a:cxn>
                  <a:cxn ang="T14">
                    <a:pos x="T8" y="T9"/>
                  </a:cxn>
                </a:cxnLst>
                <a:rect l="T15" t="T16" r="T17" b="T18"/>
                <a:pathLst>
                  <a:path w="354" h="126">
                    <a:moveTo>
                      <a:pt x="351" y="123"/>
                    </a:moveTo>
                    <a:lnTo>
                      <a:pt x="354" y="126"/>
                    </a:lnTo>
                    <a:lnTo>
                      <a:pt x="3" y="5"/>
                    </a:lnTo>
                    <a:lnTo>
                      <a:pt x="0" y="0"/>
                    </a:lnTo>
                    <a:lnTo>
                      <a:pt x="351" y="123"/>
                    </a:lnTo>
                    <a:close/>
                  </a:path>
                </a:pathLst>
              </a:custGeom>
              <a:solidFill>
                <a:srgbClr val="C2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28" name="Freeform 3096"/>
              <p:cNvSpPr>
                <a:spLocks/>
              </p:cNvSpPr>
              <p:nvPr/>
            </p:nvSpPr>
            <p:spPr bwMode="auto">
              <a:xfrm>
                <a:off x="3069" y="2400"/>
                <a:ext cx="176" cy="63"/>
              </a:xfrm>
              <a:custGeom>
                <a:avLst/>
                <a:gdLst>
                  <a:gd name="T0" fmla="*/ 0 w 353"/>
                  <a:gd name="T1" fmla="*/ 1 h 126"/>
                  <a:gd name="T2" fmla="*/ 0 w 353"/>
                  <a:gd name="T3" fmla="*/ 1 h 126"/>
                  <a:gd name="T4" fmla="*/ 0 w 353"/>
                  <a:gd name="T5" fmla="*/ 1 h 126"/>
                  <a:gd name="T6" fmla="*/ 0 w 353"/>
                  <a:gd name="T7" fmla="*/ 0 h 126"/>
                  <a:gd name="T8" fmla="*/ 0 w 353"/>
                  <a:gd name="T9" fmla="*/ 1 h 126"/>
                  <a:gd name="T10" fmla="*/ 0 60000 65536"/>
                  <a:gd name="T11" fmla="*/ 0 60000 65536"/>
                  <a:gd name="T12" fmla="*/ 0 60000 65536"/>
                  <a:gd name="T13" fmla="*/ 0 60000 65536"/>
                  <a:gd name="T14" fmla="*/ 0 60000 65536"/>
                  <a:gd name="T15" fmla="*/ 0 w 353"/>
                  <a:gd name="T16" fmla="*/ 0 h 126"/>
                  <a:gd name="T17" fmla="*/ 353 w 353"/>
                  <a:gd name="T18" fmla="*/ 126 h 126"/>
                </a:gdLst>
                <a:ahLst/>
                <a:cxnLst>
                  <a:cxn ang="T10">
                    <a:pos x="T0" y="T1"/>
                  </a:cxn>
                  <a:cxn ang="T11">
                    <a:pos x="T2" y="T3"/>
                  </a:cxn>
                  <a:cxn ang="T12">
                    <a:pos x="T4" y="T5"/>
                  </a:cxn>
                  <a:cxn ang="T13">
                    <a:pos x="T6" y="T7"/>
                  </a:cxn>
                  <a:cxn ang="T14">
                    <a:pos x="T8" y="T9"/>
                  </a:cxn>
                </a:cxnLst>
                <a:rect l="T15" t="T16" r="T17" b="T18"/>
                <a:pathLst>
                  <a:path w="353" h="126">
                    <a:moveTo>
                      <a:pt x="351" y="121"/>
                    </a:moveTo>
                    <a:lnTo>
                      <a:pt x="353" y="126"/>
                    </a:lnTo>
                    <a:lnTo>
                      <a:pt x="2" y="3"/>
                    </a:lnTo>
                    <a:lnTo>
                      <a:pt x="0" y="0"/>
                    </a:lnTo>
                    <a:lnTo>
                      <a:pt x="351" y="121"/>
                    </a:lnTo>
                    <a:close/>
                  </a:path>
                </a:pathLst>
              </a:custGeom>
              <a:solidFill>
                <a:srgbClr val="BF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29" name="Freeform 3097"/>
              <p:cNvSpPr>
                <a:spLocks/>
              </p:cNvSpPr>
              <p:nvPr/>
            </p:nvSpPr>
            <p:spPr bwMode="auto">
              <a:xfrm>
                <a:off x="3070" y="2402"/>
                <a:ext cx="179" cy="66"/>
              </a:xfrm>
              <a:custGeom>
                <a:avLst/>
                <a:gdLst>
                  <a:gd name="T0" fmla="*/ 0 w 359"/>
                  <a:gd name="T1" fmla="*/ 0 h 133"/>
                  <a:gd name="T2" fmla="*/ 0 w 359"/>
                  <a:gd name="T3" fmla="*/ 0 h 133"/>
                  <a:gd name="T4" fmla="*/ 0 w 359"/>
                  <a:gd name="T5" fmla="*/ 0 h 133"/>
                  <a:gd name="T6" fmla="*/ 0 w 359"/>
                  <a:gd name="T7" fmla="*/ 0 h 133"/>
                  <a:gd name="T8" fmla="*/ 0 w 359"/>
                  <a:gd name="T9" fmla="*/ 0 h 133"/>
                  <a:gd name="T10" fmla="*/ 0 60000 65536"/>
                  <a:gd name="T11" fmla="*/ 0 60000 65536"/>
                  <a:gd name="T12" fmla="*/ 0 60000 65536"/>
                  <a:gd name="T13" fmla="*/ 0 60000 65536"/>
                  <a:gd name="T14" fmla="*/ 0 60000 65536"/>
                  <a:gd name="T15" fmla="*/ 0 w 359"/>
                  <a:gd name="T16" fmla="*/ 0 h 133"/>
                  <a:gd name="T17" fmla="*/ 359 w 359"/>
                  <a:gd name="T18" fmla="*/ 133 h 133"/>
                </a:gdLst>
                <a:ahLst/>
                <a:cxnLst>
                  <a:cxn ang="T10">
                    <a:pos x="T0" y="T1"/>
                  </a:cxn>
                  <a:cxn ang="T11">
                    <a:pos x="T2" y="T3"/>
                  </a:cxn>
                  <a:cxn ang="T12">
                    <a:pos x="T4" y="T5"/>
                  </a:cxn>
                  <a:cxn ang="T13">
                    <a:pos x="T6" y="T7"/>
                  </a:cxn>
                  <a:cxn ang="T14">
                    <a:pos x="T8" y="T9"/>
                  </a:cxn>
                </a:cxnLst>
                <a:rect l="T15" t="T16" r="T17" b="T18"/>
                <a:pathLst>
                  <a:path w="359" h="133">
                    <a:moveTo>
                      <a:pt x="351" y="123"/>
                    </a:moveTo>
                    <a:lnTo>
                      <a:pt x="359" y="133"/>
                    </a:lnTo>
                    <a:lnTo>
                      <a:pt x="8" y="10"/>
                    </a:lnTo>
                    <a:lnTo>
                      <a:pt x="0" y="0"/>
                    </a:lnTo>
                    <a:lnTo>
                      <a:pt x="351" y="123"/>
                    </a:lnTo>
                    <a:close/>
                  </a:path>
                </a:pathLst>
              </a:custGeom>
              <a:solidFill>
                <a:srgbClr val="BC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30" name="Freeform 3098"/>
              <p:cNvSpPr>
                <a:spLocks/>
              </p:cNvSpPr>
              <p:nvPr/>
            </p:nvSpPr>
            <p:spPr bwMode="auto">
              <a:xfrm>
                <a:off x="3070" y="2402"/>
                <a:ext cx="177" cy="64"/>
              </a:xfrm>
              <a:custGeom>
                <a:avLst/>
                <a:gdLst>
                  <a:gd name="T0" fmla="*/ 1 w 354"/>
                  <a:gd name="T1" fmla="*/ 1 h 128"/>
                  <a:gd name="T2" fmla="*/ 1 w 354"/>
                  <a:gd name="T3" fmla="*/ 1 h 128"/>
                  <a:gd name="T4" fmla="*/ 1 w 354"/>
                  <a:gd name="T5" fmla="*/ 1 h 128"/>
                  <a:gd name="T6" fmla="*/ 0 w 354"/>
                  <a:gd name="T7" fmla="*/ 0 h 128"/>
                  <a:gd name="T8" fmla="*/ 1 w 354"/>
                  <a:gd name="T9" fmla="*/ 1 h 128"/>
                  <a:gd name="T10" fmla="*/ 0 60000 65536"/>
                  <a:gd name="T11" fmla="*/ 0 60000 65536"/>
                  <a:gd name="T12" fmla="*/ 0 60000 65536"/>
                  <a:gd name="T13" fmla="*/ 0 60000 65536"/>
                  <a:gd name="T14" fmla="*/ 0 60000 65536"/>
                  <a:gd name="T15" fmla="*/ 0 w 354"/>
                  <a:gd name="T16" fmla="*/ 0 h 128"/>
                  <a:gd name="T17" fmla="*/ 354 w 354"/>
                  <a:gd name="T18" fmla="*/ 128 h 128"/>
                </a:gdLst>
                <a:ahLst/>
                <a:cxnLst>
                  <a:cxn ang="T10">
                    <a:pos x="T0" y="T1"/>
                  </a:cxn>
                  <a:cxn ang="T11">
                    <a:pos x="T2" y="T3"/>
                  </a:cxn>
                  <a:cxn ang="T12">
                    <a:pos x="T4" y="T5"/>
                  </a:cxn>
                  <a:cxn ang="T13">
                    <a:pos x="T6" y="T7"/>
                  </a:cxn>
                  <a:cxn ang="T14">
                    <a:pos x="T8" y="T9"/>
                  </a:cxn>
                </a:cxnLst>
                <a:rect l="T15" t="T16" r="T17" b="T18"/>
                <a:pathLst>
                  <a:path w="354" h="128">
                    <a:moveTo>
                      <a:pt x="351" y="123"/>
                    </a:moveTo>
                    <a:lnTo>
                      <a:pt x="354" y="128"/>
                    </a:lnTo>
                    <a:lnTo>
                      <a:pt x="5" y="5"/>
                    </a:lnTo>
                    <a:lnTo>
                      <a:pt x="0" y="0"/>
                    </a:lnTo>
                    <a:lnTo>
                      <a:pt x="351" y="123"/>
                    </a:lnTo>
                    <a:close/>
                  </a:path>
                </a:pathLst>
              </a:custGeom>
              <a:solidFill>
                <a:srgbClr val="BC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31" name="Freeform 3099"/>
              <p:cNvSpPr>
                <a:spLocks/>
              </p:cNvSpPr>
              <p:nvPr/>
            </p:nvSpPr>
            <p:spPr bwMode="auto">
              <a:xfrm>
                <a:off x="3073" y="2404"/>
                <a:ext cx="176" cy="64"/>
              </a:xfrm>
              <a:custGeom>
                <a:avLst/>
                <a:gdLst>
                  <a:gd name="T0" fmla="*/ 0 w 354"/>
                  <a:gd name="T1" fmla="*/ 1 h 128"/>
                  <a:gd name="T2" fmla="*/ 0 w 354"/>
                  <a:gd name="T3" fmla="*/ 1 h 128"/>
                  <a:gd name="T4" fmla="*/ 0 w 354"/>
                  <a:gd name="T5" fmla="*/ 1 h 128"/>
                  <a:gd name="T6" fmla="*/ 0 w 354"/>
                  <a:gd name="T7" fmla="*/ 0 h 128"/>
                  <a:gd name="T8" fmla="*/ 0 w 354"/>
                  <a:gd name="T9" fmla="*/ 1 h 128"/>
                  <a:gd name="T10" fmla="*/ 0 60000 65536"/>
                  <a:gd name="T11" fmla="*/ 0 60000 65536"/>
                  <a:gd name="T12" fmla="*/ 0 60000 65536"/>
                  <a:gd name="T13" fmla="*/ 0 60000 65536"/>
                  <a:gd name="T14" fmla="*/ 0 60000 65536"/>
                  <a:gd name="T15" fmla="*/ 0 w 354"/>
                  <a:gd name="T16" fmla="*/ 0 h 128"/>
                  <a:gd name="T17" fmla="*/ 354 w 354"/>
                  <a:gd name="T18" fmla="*/ 128 h 128"/>
                </a:gdLst>
                <a:ahLst/>
                <a:cxnLst>
                  <a:cxn ang="T10">
                    <a:pos x="T0" y="T1"/>
                  </a:cxn>
                  <a:cxn ang="T11">
                    <a:pos x="T2" y="T3"/>
                  </a:cxn>
                  <a:cxn ang="T12">
                    <a:pos x="T4" y="T5"/>
                  </a:cxn>
                  <a:cxn ang="T13">
                    <a:pos x="T6" y="T7"/>
                  </a:cxn>
                  <a:cxn ang="T14">
                    <a:pos x="T8" y="T9"/>
                  </a:cxn>
                </a:cxnLst>
                <a:rect l="T15" t="T16" r="T17" b="T18"/>
                <a:pathLst>
                  <a:path w="354" h="128">
                    <a:moveTo>
                      <a:pt x="349" y="123"/>
                    </a:moveTo>
                    <a:lnTo>
                      <a:pt x="354" y="128"/>
                    </a:lnTo>
                    <a:lnTo>
                      <a:pt x="3" y="5"/>
                    </a:lnTo>
                    <a:lnTo>
                      <a:pt x="0" y="0"/>
                    </a:lnTo>
                    <a:lnTo>
                      <a:pt x="349" y="123"/>
                    </a:lnTo>
                    <a:close/>
                  </a:path>
                </a:pathLst>
              </a:custGeom>
              <a:solidFill>
                <a:srgbClr val="B7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32" name="Freeform 3100"/>
              <p:cNvSpPr>
                <a:spLocks/>
              </p:cNvSpPr>
              <p:nvPr/>
            </p:nvSpPr>
            <p:spPr bwMode="auto">
              <a:xfrm>
                <a:off x="3074" y="2407"/>
                <a:ext cx="180" cy="65"/>
              </a:xfrm>
              <a:custGeom>
                <a:avLst/>
                <a:gdLst>
                  <a:gd name="T0" fmla="*/ 1 w 359"/>
                  <a:gd name="T1" fmla="*/ 0 h 131"/>
                  <a:gd name="T2" fmla="*/ 1 w 359"/>
                  <a:gd name="T3" fmla="*/ 0 h 131"/>
                  <a:gd name="T4" fmla="*/ 1 w 359"/>
                  <a:gd name="T5" fmla="*/ 0 h 131"/>
                  <a:gd name="T6" fmla="*/ 0 w 359"/>
                  <a:gd name="T7" fmla="*/ 0 h 131"/>
                  <a:gd name="T8" fmla="*/ 1 w 359"/>
                  <a:gd name="T9" fmla="*/ 0 h 131"/>
                  <a:gd name="T10" fmla="*/ 0 60000 65536"/>
                  <a:gd name="T11" fmla="*/ 0 60000 65536"/>
                  <a:gd name="T12" fmla="*/ 0 60000 65536"/>
                  <a:gd name="T13" fmla="*/ 0 60000 65536"/>
                  <a:gd name="T14" fmla="*/ 0 60000 65536"/>
                  <a:gd name="T15" fmla="*/ 0 w 359"/>
                  <a:gd name="T16" fmla="*/ 0 h 131"/>
                  <a:gd name="T17" fmla="*/ 359 w 359"/>
                  <a:gd name="T18" fmla="*/ 131 h 131"/>
                </a:gdLst>
                <a:ahLst/>
                <a:cxnLst>
                  <a:cxn ang="T10">
                    <a:pos x="T0" y="T1"/>
                  </a:cxn>
                  <a:cxn ang="T11">
                    <a:pos x="T2" y="T3"/>
                  </a:cxn>
                  <a:cxn ang="T12">
                    <a:pos x="T4" y="T5"/>
                  </a:cxn>
                  <a:cxn ang="T13">
                    <a:pos x="T6" y="T7"/>
                  </a:cxn>
                  <a:cxn ang="T14">
                    <a:pos x="T8" y="T9"/>
                  </a:cxn>
                </a:cxnLst>
                <a:rect l="T15" t="T16" r="T17" b="T18"/>
                <a:pathLst>
                  <a:path w="359" h="131">
                    <a:moveTo>
                      <a:pt x="351" y="123"/>
                    </a:moveTo>
                    <a:lnTo>
                      <a:pt x="359" y="131"/>
                    </a:lnTo>
                    <a:lnTo>
                      <a:pt x="9" y="9"/>
                    </a:lnTo>
                    <a:lnTo>
                      <a:pt x="0" y="0"/>
                    </a:lnTo>
                    <a:lnTo>
                      <a:pt x="351" y="123"/>
                    </a:lnTo>
                    <a:close/>
                  </a:path>
                </a:pathLst>
              </a:custGeom>
              <a:solidFill>
                <a:srgbClr val="B3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33" name="Freeform 3101"/>
              <p:cNvSpPr>
                <a:spLocks/>
              </p:cNvSpPr>
              <p:nvPr/>
            </p:nvSpPr>
            <p:spPr bwMode="auto">
              <a:xfrm>
                <a:off x="3074" y="2407"/>
                <a:ext cx="177" cy="64"/>
              </a:xfrm>
              <a:custGeom>
                <a:avLst/>
                <a:gdLst>
                  <a:gd name="T0" fmla="*/ 1 w 354"/>
                  <a:gd name="T1" fmla="*/ 1 h 128"/>
                  <a:gd name="T2" fmla="*/ 1 w 354"/>
                  <a:gd name="T3" fmla="*/ 1 h 128"/>
                  <a:gd name="T4" fmla="*/ 1 w 354"/>
                  <a:gd name="T5" fmla="*/ 1 h 128"/>
                  <a:gd name="T6" fmla="*/ 0 w 354"/>
                  <a:gd name="T7" fmla="*/ 0 h 128"/>
                  <a:gd name="T8" fmla="*/ 1 w 354"/>
                  <a:gd name="T9" fmla="*/ 1 h 128"/>
                  <a:gd name="T10" fmla="*/ 0 60000 65536"/>
                  <a:gd name="T11" fmla="*/ 0 60000 65536"/>
                  <a:gd name="T12" fmla="*/ 0 60000 65536"/>
                  <a:gd name="T13" fmla="*/ 0 60000 65536"/>
                  <a:gd name="T14" fmla="*/ 0 60000 65536"/>
                  <a:gd name="T15" fmla="*/ 0 w 354"/>
                  <a:gd name="T16" fmla="*/ 0 h 128"/>
                  <a:gd name="T17" fmla="*/ 354 w 354"/>
                  <a:gd name="T18" fmla="*/ 128 h 128"/>
                </a:gdLst>
                <a:ahLst/>
                <a:cxnLst>
                  <a:cxn ang="T10">
                    <a:pos x="T0" y="T1"/>
                  </a:cxn>
                  <a:cxn ang="T11">
                    <a:pos x="T2" y="T3"/>
                  </a:cxn>
                  <a:cxn ang="T12">
                    <a:pos x="T4" y="T5"/>
                  </a:cxn>
                  <a:cxn ang="T13">
                    <a:pos x="T6" y="T7"/>
                  </a:cxn>
                  <a:cxn ang="T14">
                    <a:pos x="T8" y="T9"/>
                  </a:cxn>
                </a:cxnLst>
                <a:rect l="T15" t="T16" r="T17" b="T18"/>
                <a:pathLst>
                  <a:path w="354" h="128">
                    <a:moveTo>
                      <a:pt x="351" y="123"/>
                    </a:moveTo>
                    <a:lnTo>
                      <a:pt x="354" y="128"/>
                    </a:lnTo>
                    <a:lnTo>
                      <a:pt x="5" y="4"/>
                    </a:lnTo>
                    <a:lnTo>
                      <a:pt x="0" y="0"/>
                    </a:lnTo>
                    <a:lnTo>
                      <a:pt x="351" y="123"/>
                    </a:lnTo>
                    <a:close/>
                  </a:path>
                </a:pathLst>
              </a:custGeom>
              <a:solidFill>
                <a:srgbClr val="B3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34" name="Freeform 3102"/>
              <p:cNvSpPr>
                <a:spLocks/>
              </p:cNvSpPr>
              <p:nvPr/>
            </p:nvSpPr>
            <p:spPr bwMode="auto">
              <a:xfrm>
                <a:off x="3077" y="2408"/>
                <a:ext cx="177" cy="64"/>
              </a:xfrm>
              <a:custGeom>
                <a:avLst/>
                <a:gdLst>
                  <a:gd name="T0" fmla="*/ 1 w 354"/>
                  <a:gd name="T1" fmla="*/ 1 h 127"/>
                  <a:gd name="T2" fmla="*/ 1 w 354"/>
                  <a:gd name="T3" fmla="*/ 1 h 127"/>
                  <a:gd name="T4" fmla="*/ 1 w 354"/>
                  <a:gd name="T5" fmla="*/ 1 h 127"/>
                  <a:gd name="T6" fmla="*/ 0 w 354"/>
                  <a:gd name="T7" fmla="*/ 0 h 127"/>
                  <a:gd name="T8" fmla="*/ 1 w 354"/>
                  <a:gd name="T9" fmla="*/ 1 h 127"/>
                  <a:gd name="T10" fmla="*/ 0 60000 65536"/>
                  <a:gd name="T11" fmla="*/ 0 60000 65536"/>
                  <a:gd name="T12" fmla="*/ 0 60000 65536"/>
                  <a:gd name="T13" fmla="*/ 0 60000 65536"/>
                  <a:gd name="T14" fmla="*/ 0 60000 65536"/>
                  <a:gd name="T15" fmla="*/ 0 w 354"/>
                  <a:gd name="T16" fmla="*/ 0 h 127"/>
                  <a:gd name="T17" fmla="*/ 354 w 354"/>
                  <a:gd name="T18" fmla="*/ 127 h 127"/>
                </a:gdLst>
                <a:ahLst/>
                <a:cxnLst>
                  <a:cxn ang="T10">
                    <a:pos x="T0" y="T1"/>
                  </a:cxn>
                  <a:cxn ang="T11">
                    <a:pos x="T2" y="T3"/>
                  </a:cxn>
                  <a:cxn ang="T12">
                    <a:pos x="T4" y="T5"/>
                  </a:cxn>
                  <a:cxn ang="T13">
                    <a:pos x="T6" y="T7"/>
                  </a:cxn>
                  <a:cxn ang="T14">
                    <a:pos x="T8" y="T9"/>
                  </a:cxn>
                </a:cxnLst>
                <a:rect l="T15" t="T16" r="T17" b="T18"/>
                <a:pathLst>
                  <a:path w="354" h="127">
                    <a:moveTo>
                      <a:pt x="349" y="124"/>
                    </a:moveTo>
                    <a:lnTo>
                      <a:pt x="354" y="127"/>
                    </a:lnTo>
                    <a:lnTo>
                      <a:pt x="4" y="5"/>
                    </a:lnTo>
                    <a:lnTo>
                      <a:pt x="0" y="0"/>
                    </a:lnTo>
                    <a:lnTo>
                      <a:pt x="349" y="124"/>
                    </a:lnTo>
                    <a:close/>
                  </a:path>
                </a:pathLst>
              </a:custGeom>
              <a:solidFill>
                <a:srgbClr val="AE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35" name="Freeform 3103"/>
              <p:cNvSpPr>
                <a:spLocks/>
              </p:cNvSpPr>
              <p:nvPr/>
            </p:nvSpPr>
            <p:spPr bwMode="auto">
              <a:xfrm>
                <a:off x="3078" y="2411"/>
                <a:ext cx="181" cy="65"/>
              </a:xfrm>
              <a:custGeom>
                <a:avLst/>
                <a:gdLst>
                  <a:gd name="T0" fmla="*/ 1 w 360"/>
                  <a:gd name="T1" fmla="*/ 1 h 129"/>
                  <a:gd name="T2" fmla="*/ 1 w 360"/>
                  <a:gd name="T3" fmla="*/ 1 h 129"/>
                  <a:gd name="T4" fmla="*/ 1 w 360"/>
                  <a:gd name="T5" fmla="*/ 1 h 129"/>
                  <a:gd name="T6" fmla="*/ 0 w 360"/>
                  <a:gd name="T7" fmla="*/ 0 h 129"/>
                  <a:gd name="T8" fmla="*/ 1 w 360"/>
                  <a:gd name="T9" fmla="*/ 1 h 129"/>
                  <a:gd name="T10" fmla="*/ 0 60000 65536"/>
                  <a:gd name="T11" fmla="*/ 0 60000 65536"/>
                  <a:gd name="T12" fmla="*/ 0 60000 65536"/>
                  <a:gd name="T13" fmla="*/ 0 60000 65536"/>
                  <a:gd name="T14" fmla="*/ 0 60000 65536"/>
                  <a:gd name="T15" fmla="*/ 0 w 360"/>
                  <a:gd name="T16" fmla="*/ 0 h 129"/>
                  <a:gd name="T17" fmla="*/ 360 w 360"/>
                  <a:gd name="T18" fmla="*/ 129 h 129"/>
                </a:gdLst>
                <a:ahLst/>
                <a:cxnLst>
                  <a:cxn ang="T10">
                    <a:pos x="T0" y="T1"/>
                  </a:cxn>
                  <a:cxn ang="T11">
                    <a:pos x="T2" y="T3"/>
                  </a:cxn>
                  <a:cxn ang="T12">
                    <a:pos x="T4" y="T5"/>
                  </a:cxn>
                  <a:cxn ang="T13">
                    <a:pos x="T6" y="T7"/>
                  </a:cxn>
                  <a:cxn ang="T14">
                    <a:pos x="T8" y="T9"/>
                  </a:cxn>
                </a:cxnLst>
                <a:rect l="T15" t="T16" r="T17" b="T18"/>
                <a:pathLst>
                  <a:path w="360" h="129">
                    <a:moveTo>
                      <a:pt x="350" y="122"/>
                    </a:moveTo>
                    <a:lnTo>
                      <a:pt x="360" y="129"/>
                    </a:lnTo>
                    <a:lnTo>
                      <a:pt x="10" y="6"/>
                    </a:lnTo>
                    <a:lnTo>
                      <a:pt x="0" y="0"/>
                    </a:lnTo>
                    <a:lnTo>
                      <a:pt x="350" y="122"/>
                    </a:lnTo>
                    <a:close/>
                  </a:path>
                </a:pathLst>
              </a:custGeom>
              <a:solidFill>
                <a:srgbClr val="A95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36" name="Freeform 3104"/>
              <p:cNvSpPr>
                <a:spLocks/>
              </p:cNvSpPr>
              <p:nvPr/>
            </p:nvSpPr>
            <p:spPr bwMode="auto">
              <a:xfrm>
                <a:off x="3083" y="2414"/>
                <a:ext cx="186" cy="67"/>
              </a:xfrm>
              <a:custGeom>
                <a:avLst/>
                <a:gdLst>
                  <a:gd name="T0" fmla="*/ 1 w 370"/>
                  <a:gd name="T1" fmla="*/ 1 h 133"/>
                  <a:gd name="T2" fmla="*/ 1 w 370"/>
                  <a:gd name="T3" fmla="*/ 1 h 133"/>
                  <a:gd name="T4" fmla="*/ 1 w 370"/>
                  <a:gd name="T5" fmla="*/ 1 h 133"/>
                  <a:gd name="T6" fmla="*/ 0 w 370"/>
                  <a:gd name="T7" fmla="*/ 0 h 133"/>
                  <a:gd name="T8" fmla="*/ 1 w 370"/>
                  <a:gd name="T9" fmla="*/ 1 h 133"/>
                  <a:gd name="T10" fmla="*/ 0 60000 65536"/>
                  <a:gd name="T11" fmla="*/ 0 60000 65536"/>
                  <a:gd name="T12" fmla="*/ 0 60000 65536"/>
                  <a:gd name="T13" fmla="*/ 0 60000 65536"/>
                  <a:gd name="T14" fmla="*/ 0 60000 65536"/>
                  <a:gd name="T15" fmla="*/ 0 w 370"/>
                  <a:gd name="T16" fmla="*/ 0 h 133"/>
                  <a:gd name="T17" fmla="*/ 370 w 370"/>
                  <a:gd name="T18" fmla="*/ 133 h 133"/>
                </a:gdLst>
                <a:ahLst/>
                <a:cxnLst>
                  <a:cxn ang="T10">
                    <a:pos x="T0" y="T1"/>
                  </a:cxn>
                  <a:cxn ang="T11">
                    <a:pos x="T2" y="T3"/>
                  </a:cxn>
                  <a:cxn ang="T12">
                    <a:pos x="T4" y="T5"/>
                  </a:cxn>
                  <a:cxn ang="T13">
                    <a:pos x="T6" y="T7"/>
                  </a:cxn>
                  <a:cxn ang="T14">
                    <a:pos x="T8" y="T9"/>
                  </a:cxn>
                </a:cxnLst>
                <a:rect l="T15" t="T16" r="T17" b="T18"/>
                <a:pathLst>
                  <a:path w="370" h="133">
                    <a:moveTo>
                      <a:pt x="350" y="123"/>
                    </a:moveTo>
                    <a:lnTo>
                      <a:pt x="370" y="133"/>
                    </a:lnTo>
                    <a:lnTo>
                      <a:pt x="20" y="10"/>
                    </a:lnTo>
                    <a:lnTo>
                      <a:pt x="0" y="0"/>
                    </a:lnTo>
                    <a:lnTo>
                      <a:pt x="350" y="123"/>
                    </a:lnTo>
                    <a:close/>
                  </a:path>
                </a:pathLst>
              </a:custGeom>
              <a:solidFill>
                <a:srgbClr val="9F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37" name="Freeform 3105"/>
              <p:cNvSpPr>
                <a:spLocks/>
              </p:cNvSpPr>
              <p:nvPr/>
            </p:nvSpPr>
            <p:spPr bwMode="auto">
              <a:xfrm>
                <a:off x="3140" y="2244"/>
                <a:ext cx="182" cy="55"/>
              </a:xfrm>
              <a:custGeom>
                <a:avLst/>
                <a:gdLst>
                  <a:gd name="T0" fmla="*/ 1 w 364"/>
                  <a:gd name="T1" fmla="*/ 0 h 111"/>
                  <a:gd name="T2" fmla="*/ 1 w 364"/>
                  <a:gd name="T3" fmla="*/ 0 h 111"/>
                  <a:gd name="T4" fmla="*/ 0 w 364"/>
                  <a:gd name="T5" fmla="*/ 0 h 111"/>
                  <a:gd name="T6" fmla="*/ 1 w 364"/>
                  <a:gd name="T7" fmla="*/ 0 h 111"/>
                  <a:gd name="T8" fmla="*/ 1 w 364"/>
                  <a:gd name="T9" fmla="*/ 0 h 111"/>
                  <a:gd name="T10" fmla="*/ 0 60000 65536"/>
                  <a:gd name="T11" fmla="*/ 0 60000 65536"/>
                  <a:gd name="T12" fmla="*/ 0 60000 65536"/>
                  <a:gd name="T13" fmla="*/ 0 60000 65536"/>
                  <a:gd name="T14" fmla="*/ 0 60000 65536"/>
                  <a:gd name="T15" fmla="*/ 0 w 364"/>
                  <a:gd name="T16" fmla="*/ 0 h 111"/>
                  <a:gd name="T17" fmla="*/ 364 w 364"/>
                  <a:gd name="T18" fmla="*/ 111 h 111"/>
                </a:gdLst>
                <a:ahLst/>
                <a:cxnLst>
                  <a:cxn ang="T10">
                    <a:pos x="T0" y="T1"/>
                  </a:cxn>
                  <a:cxn ang="T11">
                    <a:pos x="T2" y="T3"/>
                  </a:cxn>
                  <a:cxn ang="T12">
                    <a:pos x="T4" y="T5"/>
                  </a:cxn>
                  <a:cxn ang="T13">
                    <a:pos x="T6" y="T7"/>
                  </a:cxn>
                  <a:cxn ang="T14">
                    <a:pos x="T8" y="T9"/>
                  </a:cxn>
                </a:cxnLst>
                <a:rect l="T15" t="T16" r="T17" b="T18"/>
                <a:pathLst>
                  <a:path w="364" h="111">
                    <a:moveTo>
                      <a:pt x="364" y="111"/>
                    </a:moveTo>
                    <a:lnTo>
                      <a:pt x="352" y="109"/>
                    </a:lnTo>
                    <a:lnTo>
                      <a:pt x="0" y="0"/>
                    </a:lnTo>
                    <a:lnTo>
                      <a:pt x="10" y="1"/>
                    </a:lnTo>
                    <a:lnTo>
                      <a:pt x="364" y="111"/>
                    </a:lnTo>
                    <a:close/>
                  </a:path>
                </a:pathLst>
              </a:custGeom>
              <a:solidFill>
                <a:srgbClr val="743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38" name="Freeform 3106"/>
              <p:cNvSpPr>
                <a:spLocks/>
              </p:cNvSpPr>
              <p:nvPr/>
            </p:nvSpPr>
            <p:spPr bwMode="auto">
              <a:xfrm>
                <a:off x="3134" y="2243"/>
                <a:ext cx="182" cy="56"/>
              </a:xfrm>
              <a:custGeom>
                <a:avLst/>
                <a:gdLst>
                  <a:gd name="T0" fmla="*/ 1 w 364"/>
                  <a:gd name="T1" fmla="*/ 1 h 111"/>
                  <a:gd name="T2" fmla="*/ 1 w 364"/>
                  <a:gd name="T3" fmla="*/ 1 h 111"/>
                  <a:gd name="T4" fmla="*/ 0 w 364"/>
                  <a:gd name="T5" fmla="*/ 0 h 111"/>
                  <a:gd name="T6" fmla="*/ 1 w 364"/>
                  <a:gd name="T7" fmla="*/ 1 h 111"/>
                  <a:gd name="T8" fmla="*/ 1 w 364"/>
                  <a:gd name="T9" fmla="*/ 1 h 111"/>
                  <a:gd name="T10" fmla="*/ 0 60000 65536"/>
                  <a:gd name="T11" fmla="*/ 0 60000 65536"/>
                  <a:gd name="T12" fmla="*/ 0 60000 65536"/>
                  <a:gd name="T13" fmla="*/ 0 60000 65536"/>
                  <a:gd name="T14" fmla="*/ 0 60000 65536"/>
                  <a:gd name="T15" fmla="*/ 0 w 364"/>
                  <a:gd name="T16" fmla="*/ 0 h 111"/>
                  <a:gd name="T17" fmla="*/ 364 w 364"/>
                  <a:gd name="T18" fmla="*/ 111 h 111"/>
                </a:gdLst>
                <a:ahLst/>
                <a:cxnLst>
                  <a:cxn ang="T10">
                    <a:pos x="T0" y="T1"/>
                  </a:cxn>
                  <a:cxn ang="T11">
                    <a:pos x="T2" y="T3"/>
                  </a:cxn>
                  <a:cxn ang="T12">
                    <a:pos x="T4" y="T5"/>
                  </a:cxn>
                  <a:cxn ang="T13">
                    <a:pos x="T6" y="T7"/>
                  </a:cxn>
                  <a:cxn ang="T14">
                    <a:pos x="T8" y="T9"/>
                  </a:cxn>
                </a:cxnLst>
                <a:rect l="T15" t="T16" r="T17" b="T18"/>
                <a:pathLst>
                  <a:path w="364" h="111">
                    <a:moveTo>
                      <a:pt x="364" y="111"/>
                    </a:moveTo>
                    <a:lnTo>
                      <a:pt x="352" y="110"/>
                    </a:lnTo>
                    <a:lnTo>
                      <a:pt x="0" y="0"/>
                    </a:lnTo>
                    <a:lnTo>
                      <a:pt x="12" y="2"/>
                    </a:lnTo>
                    <a:lnTo>
                      <a:pt x="364" y="111"/>
                    </a:lnTo>
                    <a:close/>
                  </a:path>
                </a:pathLst>
              </a:custGeom>
              <a:solidFill>
                <a:srgbClr val="783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39" name="Freeform 3107"/>
              <p:cNvSpPr>
                <a:spLocks/>
              </p:cNvSpPr>
              <p:nvPr/>
            </p:nvSpPr>
            <p:spPr bwMode="auto">
              <a:xfrm>
                <a:off x="3127" y="2243"/>
                <a:ext cx="183" cy="56"/>
              </a:xfrm>
              <a:custGeom>
                <a:avLst/>
                <a:gdLst>
                  <a:gd name="T0" fmla="*/ 1 w 365"/>
                  <a:gd name="T1" fmla="*/ 1 h 111"/>
                  <a:gd name="T2" fmla="*/ 1 w 365"/>
                  <a:gd name="T3" fmla="*/ 1 h 111"/>
                  <a:gd name="T4" fmla="*/ 0 w 365"/>
                  <a:gd name="T5" fmla="*/ 1 h 111"/>
                  <a:gd name="T6" fmla="*/ 1 w 365"/>
                  <a:gd name="T7" fmla="*/ 0 h 111"/>
                  <a:gd name="T8" fmla="*/ 1 w 365"/>
                  <a:gd name="T9" fmla="*/ 1 h 111"/>
                  <a:gd name="T10" fmla="*/ 0 60000 65536"/>
                  <a:gd name="T11" fmla="*/ 0 60000 65536"/>
                  <a:gd name="T12" fmla="*/ 0 60000 65536"/>
                  <a:gd name="T13" fmla="*/ 0 60000 65536"/>
                  <a:gd name="T14" fmla="*/ 0 60000 65536"/>
                  <a:gd name="T15" fmla="*/ 0 w 365"/>
                  <a:gd name="T16" fmla="*/ 0 h 111"/>
                  <a:gd name="T17" fmla="*/ 365 w 365"/>
                  <a:gd name="T18" fmla="*/ 111 h 111"/>
                </a:gdLst>
                <a:ahLst/>
                <a:cxnLst>
                  <a:cxn ang="T10">
                    <a:pos x="T0" y="T1"/>
                  </a:cxn>
                  <a:cxn ang="T11">
                    <a:pos x="T2" y="T3"/>
                  </a:cxn>
                  <a:cxn ang="T12">
                    <a:pos x="T4" y="T5"/>
                  </a:cxn>
                  <a:cxn ang="T13">
                    <a:pos x="T6" y="T7"/>
                  </a:cxn>
                  <a:cxn ang="T14">
                    <a:pos x="T8" y="T9"/>
                  </a:cxn>
                </a:cxnLst>
                <a:rect l="T15" t="T16" r="T17" b="T18"/>
                <a:pathLst>
                  <a:path w="365" h="111">
                    <a:moveTo>
                      <a:pt x="365" y="110"/>
                    </a:moveTo>
                    <a:lnTo>
                      <a:pt x="354" y="111"/>
                    </a:lnTo>
                    <a:lnTo>
                      <a:pt x="0" y="2"/>
                    </a:lnTo>
                    <a:lnTo>
                      <a:pt x="13" y="0"/>
                    </a:lnTo>
                    <a:lnTo>
                      <a:pt x="365" y="11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40" name="Freeform 3108"/>
              <p:cNvSpPr>
                <a:spLocks/>
              </p:cNvSpPr>
              <p:nvPr/>
            </p:nvSpPr>
            <p:spPr bwMode="auto">
              <a:xfrm>
                <a:off x="3122" y="2244"/>
                <a:ext cx="182" cy="55"/>
              </a:xfrm>
              <a:custGeom>
                <a:avLst/>
                <a:gdLst>
                  <a:gd name="T0" fmla="*/ 0 w 366"/>
                  <a:gd name="T1" fmla="*/ 0 h 111"/>
                  <a:gd name="T2" fmla="*/ 0 w 366"/>
                  <a:gd name="T3" fmla="*/ 0 h 111"/>
                  <a:gd name="T4" fmla="*/ 0 w 366"/>
                  <a:gd name="T5" fmla="*/ 0 h 111"/>
                  <a:gd name="T6" fmla="*/ 0 w 366"/>
                  <a:gd name="T7" fmla="*/ 0 h 111"/>
                  <a:gd name="T8" fmla="*/ 0 w 366"/>
                  <a:gd name="T9" fmla="*/ 0 h 111"/>
                  <a:gd name="T10" fmla="*/ 0 60000 65536"/>
                  <a:gd name="T11" fmla="*/ 0 60000 65536"/>
                  <a:gd name="T12" fmla="*/ 0 60000 65536"/>
                  <a:gd name="T13" fmla="*/ 0 60000 65536"/>
                  <a:gd name="T14" fmla="*/ 0 60000 65536"/>
                  <a:gd name="T15" fmla="*/ 0 w 366"/>
                  <a:gd name="T16" fmla="*/ 0 h 111"/>
                  <a:gd name="T17" fmla="*/ 366 w 366"/>
                  <a:gd name="T18" fmla="*/ 111 h 111"/>
                </a:gdLst>
                <a:ahLst/>
                <a:cxnLst>
                  <a:cxn ang="T10">
                    <a:pos x="T0" y="T1"/>
                  </a:cxn>
                  <a:cxn ang="T11">
                    <a:pos x="T2" y="T3"/>
                  </a:cxn>
                  <a:cxn ang="T12">
                    <a:pos x="T4" y="T5"/>
                  </a:cxn>
                  <a:cxn ang="T13">
                    <a:pos x="T6" y="T7"/>
                  </a:cxn>
                  <a:cxn ang="T14">
                    <a:pos x="T8" y="T9"/>
                  </a:cxn>
                </a:cxnLst>
                <a:rect l="T15" t="T16" r="T17" b="T18"/>
                <a:pathLst>
                  <a:path w="366" h="111">
                    <a:moveTo>
                      <a:pt x="366" y="109"/>
                    </a:moveTo>
                    <a:lnTo>
                      <a:pt x="352" y="111"/>
                    </a:lnTo>
                    <a:lnTo>
                      <a:pt x="0" y="1"/>
                    </a:lnTo>
                    <a:lnTo>
                      <a:pt x="12" y="0"/>
                    </a:lnTo>
                    <a:lnTo>
                      <a:pt x="366" y="109"/>
                    </a:lnTo>
                    <a:close/>
                  </a:path>
                </a:pathLst>
              </a:custGeom>
              <a:solidFill>
                <a:srgbClr val="8C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41" name="Freeform 3109"/>
              <p:cNvSpPr>
                <a:spLocks/>
              </p:cNvSpPr>
              <p:nvPr/>
            </p:nvSpPr>
            <p:spPr bwMode="auto">
              <a:xfrm>
                <a:off x="3125" y="2244"/>
                <a:ext cx="179" cy="55"/>
              </a:xfrm>
              <a:custGeom>
                <a:avLst/>
                <a:gdLst>
                  <a:gd name="T0" fmla="*/ 0 w 359"/>
                  <a:gd name="T1" fmla="*/ 0 h 111"/>
                  <a:gd name="T2" fmla="*/ 0 w 359"/>
                  <a:gd name="T3" fmla="*/ 0 h 111"/>
                  <a:gd name="T4" fmla="*/ 0 w 359"/>
                  <a:gd name="T5" fmla="*/ 0 h 111"/>
                  <a:gd name="T6" fmla="*/ 0 w 359"/>
                  <a:gd name="T7" fmla="*/ 0 h 111"/>
                  <a:gd name="T8" fmla="*/ 0 w 359"/>
                  <a:gd name="T9" fmla="*/ 0 h 111"/>
                  <a:gd name="T10" fmla="*/ 0 60000 65536"/>
                  <a:gd name="T11" fmla="*/ 0 60000 65536"/>
                  <a:gd name="T12" fmla="*/ 0 60000 65536"/>
                  <a:gd name="T13" fmla="*/ 0 60000 65536"/>
                  <a:gd name="T14" fmla="*/ 0 60000 65536"/>
                  <a:gd name="T15" fmla="*/ 0 w 359"/>
                  <a:gd name="T16" fmla="*/ 0 h 111"/>
                  <a:gd name="T17" fmla="*/ 359 w 359"/>
                  <a:gd name="T18" fmla="*/ 111 h 111"/>
                </a:gdLst>
                <a:ahLst/>
                <a:cxnLst>
                  <a:cxn ang="T10">
                    <a:pos x="T0" y="T1"/>
                  </a:cxn>
                  <a:cxn ang="T11">
                    <a:pos x="T2" y="T3"/>
                  </a:cxn>
                  <a:cxn ang="T12">
                    <a:pos x="T4" y="T5"/>
                  </a:cxn>
                  <a:cxn ang="T13">
                    <a:pos x="T6" y="T7"/>
                  </a:cxn>
                  <a:cxn ang="T14">
                    <a:pos x="T8" y="T9"/>
                  </a:cxn>
                </a:cxnLst>
                <a:rect l="T15" t="T16" r="T17" b="T18"/>
                <a:pathLst>
                  <a:path w="359" h="111">
                    <a:moveTo>
                      <a:pt x="359" y="109"/>
                    </a:moveTo>
                    <a:lnTo>
                      <a:pt x="352" y="111"/>
                    </a:lnTo>
                    <a:lnTo>
                      <a:pt x="0" y="0"/>
                    </a:lnTo>
                    <a:lnTo>
                      <a:pt x="5" y="0"/>
                    </a:lnTo>
                    <a:lnTo>
                      <a:pt x="359" y="109"/>
                    </a:lnTo>
                    <a:close/>
                  </a:path>
                </a:pathLst>
              </a:custGeom>
              <a:solidFill>
                <a:srgbClr val="8C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42" name="Freeform 3110"/>
              <p:cNvSpPr>
                <a:spLocks/>
              </p:cNvSpPr>
              <p:nvPr/>
            </p:nvSpPr>
            <p:spPr bwMode="auto">
              <a:xfrm>
                <a:off x="3122" y="2244"/>
                <a:ext cx="179" cy="55"/>
              </a:xfrm>
              <a:custGeom>
                <a:avLst/>
                <a:gdLst>
                  <a:gd name="T0" fmla="*/ 0 w 359"/>
                  <a:gd name="T1" fmla="*/ 0 h 111"/>
                  <a:gd name="T2" fmla="*/ 0 w 359"/>
                  <a:gd name="T3" fmla="*/ 0 h 111"/>
                  <a:gd name="T4" fmla="*/ 0 w 359"/>
                  <a:gd name="T5" fmla="*/ 0 h 111"/>
                  <a:gd name="T6" fmla="*/ 0 w 359"/>
                  <a:gd name="T7" fmla="*/ 0 h 111"/>
                  <a:gd name="T8" fmla="*/ 0 w 359"/>
                  <a:gd name="T9" fmla="*/ 0 h 111"/>
                  <a:gd name="T10" fmla="*/ 0 60000 65536"/>
                  <a:gd name="T11" fmla="*/ 0 60000 65536"/>
                  <a:gd name="T12" fmla="*/ 0 60000 65536"/>
                  <a:gd name="T13" fmla="*/ 0 60000 65536"/>
                  <a:gd name="T14" fmla="*/ 0 60000 65536"/>
                  <a:gd name="T15" fmla="*/ 0 w 359"/>
                  <a:gd name="T16" fmla="*/ 0 h 111"/>
                  <a:gd name="T17" fmla="*/ 359 w 359"/>
                  <a:gd name="T18" fmla="*/ 111 h 111"/>
                </a:gdLst>
                <a:ahLst/>
                <a:cxnLst>
                  <a:cxn ang="T10">
                    <a:pos x="T0" y="T1"/>
                  </a:cxn>
                  <a:cxn ang="T11">
                    <a:pos x="T2" y="T3"/>
                  </a:cxn>
                  <a:cxn ang="T12">
                    <a:pos x="T4" y="T5"/>
                  </a:cxn>
                  <a:cxn ang="T13">
                    <a:pos x="T6" y="T7"/>
                  </a:cxn>
                  <a:cxn ang="T14">
                    <a:pos x="T8" y="T9"/>
                  </a:cxn>
                </a:cxnLst>
                <a:rect l="T15" t="T16" r="T17" b="T18"/>
                <a:pathLst>
                  <a:path w="359" h="111">
                    <a:moveTo>
                      <a:pt x="359" y="111"/>
                    </a:moveTo>
                    <a:lnTo>
                      <a:pt x="352" y="111"/>
                    </a:lnTo>
                    <a:lnTo>
                      <a:pt x="0" y="1"/>
                    </a:lnTo>
                    <a:lnTo>
                      <a:pt x="7" y="0"/>
                    </a:lnTo>
                    <a:lnTo>
                      <a:pt x="359" y="111"/>
                    </a:lnTo>
                    <a:close/>
                  </a:path>
                </a:pathLst>
              </a:custGeom>
              <a:solidFill>
                <a:srgbClr val="92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643" name="Freeform 3111"/>
              <p:cNvSpPr>
                <a:spLocks/>
              </p:cNvSpPr>
              <p:nvPr/>
            </p:nvSpPr>
            <p:spPr bwMode="auto">
              <a:xfrm>
                <a:off x="3233" y="2298"/>
                <a:ext cx="124" cy="184"/>
              </a:xfrm>
              <a:custGeom>
                <a:avLst/>
                <a:gdLst>
                  <a:gd name="T0" fmla="*/ 1 w 247"/>
                  <a:gd name="T1" fmla="*/ 1 h 368"/>
                  <a:gd name="T2" fmla="*/ 1 w 247"/>
                  <a:gd name="T3" fmla="*/ 1 h 368"/>
                  <a:gd name="T4" fmla="*/ 1 w 247"/>
                  <a:gd name="T5" fmla="*/ 1 h 368"/>
                  <a:gd name="T6" fmla="*/ 1 w 247"/>
                  <a:gd name="T7" fmla="*/ 1 h 368"/>
                  <a:gd name="T8" fmla="*/ 1 w 247"/>
                  <a:gd name="T9" fmla="*/ 1 h 368"/>
                  <a:gd name="T10" fmla="*/ 1 w 247"/>
                  <a:gd name="T11" fmla="*/ 1 h 368"/>
                  <a:gd name="T12" fmla="*/ 1 w 247"/>
                  <a:gd name="T13" fmla="*/ 1 h 368"/>
                  <a:gd name="T14" fmla="*/ 0 w 247"/>
                  <a:gd name="T15" fmla="*/ 1 h 368"/>
                  <a:gd name="T16" fmla="*/ 0 w 247"/>
                  <a:gd name="T17" fmla="*/ 1 h 368"/>
                  <a:gd name="T18" fmla="*/ 1 w 247"/>
                  <a:gd name="T19" fmla="*/ 1 h 368"/>
                  <a:gd name="T20" fmla="*/ 1 w 247"/>
                  <a:gd name="T21" fmla="*/ 1 h 368"/>
                  <a:gd name="T22" fmla="*/ 1 w 247"/>
                  <a:gd name="T23" fmla="*/ 1 h 368"/>
                  <a:gd name="T24" fmla="*/ 1 w 247"/>
                  <a:gd name="T25" fmla="*/ 1 h 368"/>
                  <a:gd name="T26" fmla="*/ 1 w 247"/>
                  <a:gd name="T27" fmla="*/ 1 h 368"/>
                  <a:gd name="T28" fmla="*/ 1 w 247"/>
                  <a:gd name="T29" fmla="*/ 1 h 368"/>
                  <a:gd name="T30" fmla="*/ 1 w 247"/>
                  <a:gd name="T31" fmla="*/ 1 h 368"/>
                  <a:gd name="T32" fmla="*/ 1 w 247"/>
                  <a:gd name="T33" fmla="*/ 1 h 368"/>
                  <a:gd name="T34" fmla="*/ 1 w 247"/>
                  <a:gd name="T35" fmla="*/ 1 h 368"/>
                  <a:gd name="T36" fmla="*/ 1 w 247"/>
                  <a:gd name="T37" fmla="*/ 1 h 368"/>
                  <a:gd name="T38" fmla="*/ 1 w 247"/>
                  <a:gd name="T39" fmla="*/ 1 h 368"/>
                  <a:gd name="T40" fmla="*/ 1 w 247"/>
                  <a:gd name="T41" fmla="*/ 1 h 368"/>
                  <a:gd name="T42" fmla="*/ 1 w 247"/>
                  <a:gd name="T43" fmla="*/ 1 h 368"/>
                  <a:gd name="T44" fmla="*/ 1 w 247"/>
                  <a:gd name="T45" fmla="*/ 1 h 368"/>
                  <a:gd name="T46" fmla="*/ 1 w 247"/>
                  <a:gd name="T47" fmla="*/ 1 h 368"/>
                  <a:gd name="T48" fmla="*/ 1 w 247"/>
                  <a:gd name="T49" fmla="*/ 1 h 368"/>
                  <a:gd name="T50" fmla="*/ 1 w 247"/>
                  <a:gd name="T51" fmla="*/ 1 h 368"/>
                  <a:gd name="T52" fmla="*/ 1 w 247"/>
                  <a:gd name="T53" fmla="*/ 1 h 368"/>
                  <a:gd name="T54" fmla="*/ 1 w 247"/>
                  <a:gd name="T55" fmla="*/ 1 h 368"/>
                  <a:gd name="T56" fmla="*/ 1 w 247"/>
                  <a:gd name="T57" fmla="*/ 1 h 368"/>
                  <a:gd name="T58" fmla="*/ 1 w 247"/>
                  <a:gd name="T59" fmla="*/ 1 h 368"/>
                  <a:gd name="T60" fmla="*/ 1 w 247"/>
                  <a:gd name="T61" fmla="*/ 1 h 368"/>
                  <a:gd name="T62" fmla="*/ 1 w 247"/>
                  <a:gd name="T63" fmla="*/ 1 h 3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7"/>
                  <a:gd name="T97" fmla="*/ 0 h 368"/>
                  <a:gd name="T98" fmla="*/ 247 w 247"/>
                  <a:gd name="T99" fmla="*/ 368 h 3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7" h="368">
                    <a:moveTo>
                      <a:pt x="129" y="3"/>
                    </a:moveTo>
                    <a:lnTo>
                      <a:pt x="116" y="8"/>
                    </a:lnTo>
                    <a:lnTo>
                      <a:pt x="104" y="14"/>
                    </a:lnTo>
                    <a:lnTo>
                      <a:pt x="93" y="23"/>
                    </a:lnTo>
                    <a:lnTo>
                      <a:pt x="81" y="33"/>
                    </a:lnTo>
                    <a:lnTo>
                      <a:pt x="70" y="43"/>
                    </a:lnTo>
                    <a:lnTo>
                      <a:pt x="60" y="56"/>
                    </a:lnTo>
                    <a:lnTo>
                      <a:pt x="50" y="69"/>
                    </a:lnTo>
                    <a:lnTo>
                      <a:pt x="40" y="84"/>
                    </a:lnTo>
                    <a:lnTo>
                      <a:pt x="31" y="99"/>
                    </a:lnTo>
                    <a:lnTo>
                      <a:pt x="23" y="116"/>
                    </a:lnTo>
                    <a:lnTo>
                      <a:pt x="16" y="132"/>
                    </a:lnTo>
                    <a:lnTo>
                      <a:pt x="11" y="151"/>
                    </a:lnTo>
                    <a:lnTo>
                      <a:pt x="6" y="167"/>
                    </a:lnTo>
                    <a:lnTo>
                      <a:pt x="3" y="187"/>
                    </a:lnTo>
                    <a:lnTo>
                      <a:pt x="0" y="206"/>
                    </a:lnTo>
                    <a:lnTo>
                      <a:pt x="0" y="224"/>
                    </a:lnTo>
                    <a:lnTo>
                      <a:pt x="0" y="242"/>
                    </a:lnTo>
                    <a:lnTo>
                      <a:pt x="0" y="260"/>
                    </a:lnTo>
                    <a:lnTo>
                      <a:pt x="3" y="275"/>
                    </a:lnTo>
                    <a:lnTo>
                      <a:pt x="6" y="292"/>
                    </a:lnTo>
                    <a:lnTo>
                      <a:pt x="11" y="305"/>
                    </a:lnTo>
                    <a:lnTo>
                      <a:pt x="18" y="319"/>
                    </a:lnTo>
                    <a:lnTo>
                      <a:pt x="25" y="330"/>
                    </a:lnTo>
                    <a:lnTo>
                      <a:pt x="33" y="340"/>
                    </a:lnTo>
                    <a:lnTo>
                      <a:pt x="41" y="348"/>
                    </a:lnTo>
                    <a:lnTo>
                      <a:pt x="51" y="355"/>
                    </a:lnTo>
                    <a:lnTo>
                      <a:pt x="61" y="362"/>
                    </a:lnTo>
                    <a:lnTo>
                      <a:pt x="71" y="365"/>
                    </a:lnTo>
                    <a:lnTo>
                      <a:pt x="83" y="367"/>
                    </a:lnTo>
                    <a:lnTo>
                      <a:pt x="94" y="368"/>
                    </a:lnTo>
                    <a:lnTo>
                      <a:pt x="106" y="367"/>
                    </a:lnTo>
                    <a:lnTo>
                      <a:pt x="119" y="363"/>
                    </a:lnTo>
                    <a:lnTo>
                      <a:pt x="133" y="358"/>
                    </a:lnTo>
                    <a:lnTo>
                      <a:pt x="144" y="352"/>
                    </a:lnTo>
                    <a:lnTo>
                      <a:pt x="156" y="343"/>
                    </a:lnTo>
                    <a:lnTo>
                      <a:pt x="168" y="334"/>
                    </a:lnTo>
                    <a:lnTo>
                      <a:pt x="179" y="322"/>
                    </a:lnTo>
                    <a:lnTo>
                      <a:pt x="189" y="310"/>
                    </a:lnTo>
                    <a:lnTo>
                      <a:pt x="199" y="297"/>
                    </a:lnTo>
                    <a:lnTo>
                      <a:pt x="207" y="282"/>
                    </a:lnTo>
                    <a:lnTo>
                      <a:pt x="216" y="267"/>
                    </a:lnTo>
                    <a:lnTo>
                      <a:pt x="222" y="250"/>
                    </a:lnTo>
                    <a:lnTo>
                      <a:pt x="229" y="234"/>
                    </a:lnTo>
                    <a:lnTo>
                      <a:pt x="236" y="217"/>
                    </a:lnTo>
                    <a:lnTo>
                      <a:pt x="239" y="199"/>
                    </a:lnTo>
                    <a:lnTo>
                      <a:pt x="242" y="182"/>
                    </a:lnTo>
                    <a:lnTo>
                      <a:pt x="246" y="164"/>
                    </a:lnTo>
                    <a:lnTo>
                      <a:pt x="247" y="146"/>
                    </a:lnTo>
                    <a:lnTo>
                      <a:pt x="247" y="127"/>
                    </a:lnTo>
                    <a:lnTo>
                      <a:pt x="246" y="109"/>
                    </a:lnTo>
                    <a:lnTo>
                      <a:pt x="242" y="94"/>
                    </a:lnTo>
                    <a:lnTo>
                      <a:pt x="239" y="79"/>
                    </a:lnTo>
                    <a:lnTo>
                      <a:pt x="234" y="64"/>
                    </a:lnTo>
                    <a:lnTo>
                      <a:pt x="229" y="51"/>
                    </a:lnTo>
                    <a:lnTo>
                      <a:pt x="222" y="39"/>
                    </a:lnTo>
                    <a:lnTo>
                      <a:pt x="216" y="29"/>
                    </a:lnTo>
                    <a:lnTo>
                      <a:pt x="207" y="21"/>
                    </a:lnTo>
                    <a:lnTo>
                      <a:pt x="197" y="13"/>
                    </a:lnTo>
                    <a:lnTo>
                      <a:pt x="188" y="8"/>
                    </a:lnTo>
                    <a:lnTo>
                      <a:pt x="178" y="3"/>
                    </a:lnTo>
                    <a:lnTo>
                      <a:pt x="166" y="1"/>
                    </a:lnTo>
                    <a:lnTo>
                      <a:pt x="154" y="0"/>
                    </a:lnTo>
                    <a:lnTo>
                      <a:pt x="143" y="1"/>
                    </a:lnTo>
                    <a:lnTo>
                      <a:pt x="129" y="3"/>
                    </a:lnTo>
                    <a:close/>
                  </a:path>
                </a:pathLst>
              </a:custGeom>
              <a:solidFill>
                <a:srgbClr val="FF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sp>
          <p:nvSpPr>
            <p:cNvPr id="46129" name="Rectangle 3112"/>
            <p:cNvSpPr>
              <a:spLocks noChangeArrowheads="1"/>
            </p:cNvSpPr>
            <p:nvPr/>
          </p:nvSpPr>
          <p:spPr bwMode="auto">
            <a:xfrm>
              <a:off x="2938" y="2461"/>
              <a:ext cx="2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46130" name="Rectangle 3113"/>
            <p:cNvSpPr>
              <a:spLocks noChangeArrowheads="1"/>
            </p:cNvSpPr>
            <p:nvPr/>
          </p:nvSpPr>
          <p:spPr bwMode="auto">
            <a:xfrm>
              <a:off x="2999" y="2471"/>
              <a:ext cx="17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000" smtClean="0">
                  <a:solidFill>
                    <a:srgbClr val="000000"/>
                  </a:solidFill>
                  <a:latin typeface="Arial" pitchFamily="34" charset="0"/>
                </a:rPr>
                <a:t>BPM</a:t>
              </a:r>
              <a:endParaRPr lang="en-US" smtClean="0">
                <a:solidFill>
                  <a:srgbClr val="000000"/>
                </a:solidFill>
                <a:latin typeface="Arial" pitchFamily="34" charset="0"/>
              </a:endParaRPr>
            </a:p>
          </p:txBody>
        </p:sp>
        <p:grpSp>
          <p:nvGrpSpPr>
            <p:cNvPr id="46131" name="Group 3114"/>
            <p:cNvGrpSpPr>
              <a:grpSpLocks/>
            </p:cNvGrpSpPr>
            <p:nvPr/>
          </p:nvGrpSpPr>
          <p:grpSpPr bwMode="auto">
            <a:xfrm>
              <a:off x="3507" y="1610"/>
              <a:ext cx="268" cy="213"/>
              <a:chOff x="3507" y="1610"/>
              <a:chExt cx="268" cy="213"/>
            </a:xfrm>
          </p:grpSpPr>
          <p:grpSp>
            <p:nvGrpSpPr>
              <p:cNvPr id="46272" name="Group 3115"/>
              <p:cNvGrpSpPr>
                <a:grpSpLocks/>
              </p:cNvGrpSpPr>
              <p:nvPr/>
            </p:nvGrpSpPr>
            <p:grpSpPr bwMode="auto">
              <a:xfrm>
                <a:off x="3507" y="1610"/>
                <a:ext cx="268" cy="213"/>
                <a:chOff x="3507" y="1610"/>
                <a:chExt cx="268" cy="213"/>
              </a:xfrm>
            </p:grpSpPr>
            <p:sp>
              <p:nvSpPr>
                <p:cNvPr id="46320" name="Freeform 3116"/>
                <p:cNvSpPr>
                  <a:spLocks/>
                </p:cNvSpPr>
                <p:nvPr/>
              </p:nvSpPr>
              <p:spPr bwMode="auto">
                <a:xfrm>
                  <a:off x="3556" y="1796"/>
                  <a:ext cx="154" cy="27"/>
                </a:xfrm>
                <a:custGeom>
                  <a:avLst/>
                  <a:gdLst>
                    <a:gd name="T0" fmla="*/ 1 w 308"/>
                    <a:gd name="T1" fmla="*/ 0 h 55"/>
                    <a:gd name="T2" fmla="*/ 1 w 308"/>
                    <a:gd name="T3" fmla="*/ 0 h 55"/>
                    <a:gd name="T4" fmla="*/ 1 w 308"/>
                    <a:gd name="T5" fmla="*/ 0 h 55"/>
                    <a:gd name="T6" fmla="*/ 0 w 308"/>
                    <a:gd name="T7" fmla="*/ 0 h 55"/>
                    <a:gd name="T8" fmla="*/ 1 w 308"/>
                    <a:gd name="T9" fmla="*/ 0 h 55"/>
                    <a:gd name="T10" fmla="*/ 0 60000 65536"/>
                    <a:gd name="T11" fmla="*/ 0 60000 65536"/>
                    <a:gd name="T12" fmla="*/ 0 60000 65536"/>
                    <a:gd name="T13" fmla="*/ 0 60000 65536"/>
                    <a:gd name="T14" fmla="*/ 0 60000 65536"/>
                    <a:gd name="T15" fmla="*/ 0 w 308"/>
                    <a:gd name="T16" fmla="*/ 0 h 55"/>
                    <a:gd name="T17" fmla="*/ 308 w 308"/>
                    <a:gd name="T18" fmla="*/ 55 h 55"/>
                  </a:gdLst>
                  <a:ahLst/>
                  <a:cxnLst>
                    <a:cxn ang="T10">
                      <a:pos x="T0" y="T1"/>
                    </a:cxn>
                    <a:cxn ang="T11">
                      <a:pos x="T2" y="T3"/>
                    </a:cxn>
                    <a:cxn ang="T12">
                      <a:pos x="T4" y="T5"/>
                    </a:cxn>
                    <a:cxn ang="T13">
                      <a:pos x="T6" y="T7"/>
                    </a:cxn>
                    <a:cxn ang="T14">
                      <a:pos x="T8" y="T9"/>
                    </a:cxn>
                  </a:cxnLst>
                  <a:rect l="T15" t="T16" r="T17" b="T18"/>
                  <a:pathLst>
                    <a:path w="308" h="55">
                      <a:moveTo>
                        <a:pt x="294" y="53"/>
                      </a:moveTo>
                      <a:lnTo>
                        <a:pt x="308" y="55"/>
                      </a:lnTo>
                      <a:lnTo>
                        <a:pt x="12" y="2"/>
                      </a:lnTo>
                      <a:lnTo>
                        <a:pt x="0" y="0"/>
                      </a:lnTo>
                      <a:lnTo>
                        <a:pt x="294" y="53"/>
                      </a:lnTo>
                      <a:close/>
                    </a:path>
                  </a:pathLst>
                </a:custGeom>
                <a:solidFill>
                  <a:srgbClr val="703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21" name="Freeform 3117"/>
                <p:cNvSpPr>
                  <a:spLocks/>
                </p:cNvSpPr>
                <p:nvPr/>
              </p:nvSpPr>
              <p:spPr bwMode="auto">
                <a:xfrm>
                  <a:off x="3562" y="1796"/>
                  <a:ext cx="154" cy="27"/>
                </a:xfrm>
                <a:custGeom>
                  <a:avLst/>
                  <a:gdLst>
                    <a:gd name="T0" fmla="*/ 1 w 307"/>
                    <a:gd name="T1" fmla="*/ 0 h 55"/>
                    <a:gd name="T2" fmla="*/ 1 w 307"/>
                    <a:gd name="T3" fmla="*/ 0 h 55"/>
                    <a:gd name="T4" fmla="*/ 1 w 307"/>
                    <a:gd name="T5" fmla="*/ 0 h 55"/>
                    <a:gd name="T6" fmla="*/ 0 w 307"/>
                    <a:gd name="T7" fmla="*/ 0 h 55"/>
                    <a:gd name="T8" fmla="*/ 1 w 307"/>
                    <a:gd name="T9" fmla="*/ 0 h 55"/>
                    <a:gd name="T10" fmla="*/ 0 60000 65536"/>
                    <a:gd name="T11" fmla="*/ 0 60000 65536"/>
                    <a:gd name="T12" fmla="*/ 0 60000 65536"/>
                    <a:gd name="T13" fmla="*/ 0 60000 65536"/>
                    <a:gd name="T14" fmla="*/ 0 60000 65536"/>
                    <a:gd name="T15" fmla="*/ 0 w 307"/>
                    <a:gd name="T16" fmla="*/ 0 h 55"/>
                    <a:gd name="T17" fmla="*/ 307 w 307"/>
                    <a:gd name="T18" fmla="*/ 55 h 55"/>
                  </a:gdLst>
                  <a:ahLst/>
                  <a:cxnLst>
                    <a:cxn ang="T10">
                      <a:pos x="T0" y="T1"/>
                    </a:cxn>
                    <a:cxn ang="T11">
                      <a:pos x="T2" y="T3"/>
                    </a:cxn>
                    <a:cxn ang="T12">
                      <a:pos x="T4" y="T5"/>
                    </a:cxn>
                    <a:cxn ang="T13">
                      <a:pos x="T6" y="T7"/>
                    </a:cxn>
                    <a:cxn ang="T14">
                      <a:pos x="T8" y="T9"/>
                    </a:cxn>
                  </a:cxnLst>
                  <a:rect l="T15" t="T16" r="T17" b="T18"/>
                  <a:pathLst>
                    <a:path w="307" h="55">
                      <a:moveTo>
                        <a:pt x="296" y="55"/>
                      </a:moveTo>
                      <a:lnTo>
                        <a:pt x="307" y="53"/>
                      </a:lnTo>
                      <a:lnTo>
                        <a:pt x="11" y="0"/>
                      </a:lnTo>
                      <a:lnTo>
                        <a:pt x="0" y="2"/>
                      </a:lnTo>
                      <a:lnTo>
                        <a:pt x="296" y="55"/>
                      </a:lnTo>
                      <a:close/>
                    </a:path>
                  </a:pathLst>
                </a:custGeom>
                <a:solidFill>
                  <a:srgbClr val="753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22" name="Freeform 3118"/>
                <p:cNvSpPr>
                  <a:spLocks/>
                </p:cNvSpPr>
                <p:nvPr/>
              </p:nvSpPr>
              <p:spPr bwMode="auto">
                <a:xfrm>
                  <a:off x="3568" y="1794"/>
                  <a:ext cx="153" cy="29"/>
                </a:xfrm>
                <a:custGeom>
                  <a:avLst/>
                  <a:gdLst>
                    <a:gd name="T0" fmla="*/ 0 w 308"/>
                    <a:gd name="T1" fmla="*/ 1 h 56"/>
                    <a:gd name="T2" fmla="*/ 0 w 308"/>
                    <a:gd name="T3" fmla="*/ 1 h 56"/>
                    <a:gd name="T4" fmla="*/ 0 w 308"/>
                    <a:gd name="T5" fmla="*/ 0 h 56"/>
                    <a:gd name="T6" fmla="*/ 0 w 308"/>
                    <a:gd name="T7" fmla="*/ 1 h 56"/>
                    <a:gd name="T8" fmla="*/ 0 w 308"/>
                    <a:gd name="T9" fmla="*/ 1 h 56"/>
                    <a:gd name="T10" fmla="*/ 0 60000 65536"/>
                    <a:gd name="T11" fmla="*/ 0 60000 65536"/>
                    <a:gd name="T12" fmla="*/ 0 60000 65536"/>
                    <a:gd name="T13" fmla="*/ 0 60000 65536"/>
                    <a:gd name="T14" fmla="*/ 0 60000 65536"/>
                    <a:gd name="T15" fmla="*/ 0 w 308"/>
                    <a:gd name="T16" fmla="*/ 0 h 56"/>
                    <a:gd name="T17" fmla="*/ 308 w 308"/>
                    <a:gd name="T18" fmla="*/ 56 h 56"/>
                  </a:gdLst>
                  <a:ahLst/>
                  <a:cxnLst>
                    <a:cxn ang="T10">
                      <a:pos x="T0" y="T1"/>
                    </a:cxn>
                    <a:cxn ang="T11">
                      <a:pos x="T2" y="T3"/>
                    </a:cxn>
                    <a:cxn ang="T12">
                      <a:pos x="T4" y="T5"/>
                    </a:cxn>
                    <a:cxn ang="T13">
                      <a:pos x="T6" y="T7"/>
                    </a:cxn>
                    <a:cxn ang="T14">
                      <a:pos x="T8" y="T9"/>
                    </a:cxn>
                  </a:cxnLst>
                  <a:rect l="T15" t="T16" r="T17" b="T18"/>
                  <a:pathLst>
                    <a:path w="308" h="56">
                      <a:moveTo>
                        <a:pt x="296" y="56"/>
                      </a:moveTo>
                      <a:lnTo>
                        <a:pt x="308" y="53"/>
                      </a:lnTo>
                      <a:lnTo>
                        <a:pt x="14" y="0"/>
                      </a:lnTo>
                      <a:lnTo>
                        <a:pt x="0" y="3"/>
                      </a:lnTo>
                      <a:lnTo>
                        <a:pt x="296" y="56"/>
                      </a:lnTo>
                      <a:close/>
                    </a:path>
                  </a:pathLst>
                </a:custGeom>
                <a:solidFill>
                  <a:srgbClr val="793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23" name="Freeform 3119"/>
                <p:cNvSpPr>
                  <a:spLocks/>
                </p:cNvSpPr>
                <p:nvPr/>
              </p:nvSpPr>
              <p:spPr bwMode="auto">
                <a:xfrm>
                  <a:off x="3568" y="1795"/>
                  <a:ext cx="151" cy="28"/>
                </a:xfrm>
                <a:custGeom>
                  <a:avLst/>
                  <a:gdLst>
                    <a:gd name="T0" fmla="*/ 0 w 303"/>
                    <a:gd name="T1" fmla="*/ 1 h 55"/>
                    <a:gd name="T2" fmla="*/ 0 w 303"/>
                    <a:gd name="T3" fmla="*/ 1 h 55"/>
                    <a:gd name="T4" fmla="*/ 0 w 303"/>
                    <a:gd name="T5" fmla="*/ 0 h 55"/>
                    <a:gd name="T6" fmla="*/ 0 w 303"/>
                    <a:gd name="T7" fmla="*/ 1 h 55"/>
                    <a:gd name="T8" fmla="*/ 0 w 303"/>
                    <a:gd name="T9" fmla="*/ 1 h 55"/>
                    <a:gd name="T10" fmla="*/ 0 60000 65536"/>
                    <a:gd name="T11" fmla="*/ 0 60000 65536"/>
                    <a:gd name="T12" fmla="*/ 0 60000 65536"/>
                    <a:gd name="T13" fmla="*/ 0 60000 65536"/>
                    <a:gd name="T14" fmla="*/ 0 60000 65536"/>
                    <a:gd name="T15" fmla="*/ 0 w 303"/>
                    <a:gd name="T16" fmla="*/ 0 h 55"/>
                    <a:gd name="T17" fmla="*/ 303 w 303"/>
                    <a:gd name="T18" fmla="*/ 55 h 55"/>
                  </a:gdLst>
                  <a:ahLst/>
                  <a:cxnLst>
                    <a:cxn ang="T10">
                      <a:pos x="T0" y="T1"/>
                    </a:cxn>
                    <a:cxn ang="T11">
                      <a:pos x="T2" y="T3"/>
                    </a:cxn>
                    <a:cxn ang="T12">
                      <a:pos x="T4" y="T5"/>
                    </a:cxn>
                    <a:cxn ang="T13">
                      <a:pos x="T6" y="T7"/>
                    </a:cxn>
                    <a:cxn ang="T14">
                      <a:pos x="T8" y="T9"/>
                    </a:cxn>
                  </a:cxnLst>
                  <a:rect l="T15" t="T16" r="T17" b="T18"/>
                  <a:pathLst>
                    <a:path w="303" h="55">
                      <a:moveTo>
                        <a:pt x="296" y="55"/>
                      </a:moveTo>
                      <a:lnTo>
                        <a:pt x="303" y="53"/>
                      </a:lnTo>
                      <a:lnTo>
                        <a:pt x="7" y="0"/>
                      </a:lnTo>
                      <a:lnTo>
                        <a:pt x="0" y="2"/>
                      </a:lnTo>
                      <a:lnTo>
                        <a:pt x="296" y="55"/>
                      </a:lnTo>
                      <a:close/>
                    </a:path>
                  </a:pathLst>
                </a:custGeom>
                <a:solidFill>
                  <a:srgbClr val="793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24" name="Freeform 3120"/>
                <p:cNvSpPr>
                  <a:spLocks/>
                </p:cNvSpPr>
                <p:nvPr/>
              </p:nvSpPr>
              <p:spPr bwMode="auto">
                <a:xfrm>
                  <a:off x="3571" y="1794"/>
                  <a:ext cx="150" cy="28"/>
                </a:xfrm>
                <a:custGeom>
                  <a:avLst/>
                  <a:gdLst>
                    <a:gd name="T0" fmla="*/ 0 w 301"/>
                    <a:gd name="T1" fmla="*/ 1 h 54"/>
                    <a:gd name="T2" fmla="*/ 0 w 301"/>
                    <a:gd name="T3" fmla="*/ 1 h 54"/>
                    <a:gd name="T4" fmla="*/ 0 w 301"/>
                    <a:gd name="T5" fmla="*/ 0 h 54"/>
                    <a:gd name="T6" fmla="*/ 0 w 301"/>
                    <a:gd name="T7" fmla="*/ 1 h 54"/>
                    <a:gd name="T8" fmla="*/ 0 w 301"/>
                    <a:gd name="T9" fmla="*/ 1 h 54"/>
                    <a:gd name="T10" fmla="*/ 0 60000 65536"/>
                    <a:gd name="T11" fmla="*/ 0 60000 65536"/>
                    <a:gd name="T12" fmla="*/ 0 60000 65536"/>
                    <a:gd name="T13" fmla="*/ 0 60000 65536"/>
                    <a:gd name="T14" fmla="*/ 0 60000 65536"/>
                    <a:gd name="T15" fmla="*/ 0 w 301"/>
                    <a:gd name="T16" fmla="*/ 0 h 54"/>
                    <a:gd name="T17" fmla="*/ 301 w 301"/>
                    <a:gd name="T18" fmla="*/ 54 h 54"/>
                  </a:gdLst>
                  <a:ahLst/>
                  <a:cxnLst>
                    <a:cxn ang="T10">
                      <a:pos x="T0" y="T1"/>
                    </a:cxn>
                    <a:cxn ang="T11">
                      <a:pos x="T2" y="T3"/>
                    </a:cxn>
                    <a:cxn ang="T12">
                      <a:pos x="T4" y="T5"/>
                    </a:cxn>
                    <a:cxn ang="T13">
                      <a:pos x="T6" y="T7"/>
                    </a:cxn>
                    <a:cxn ang="T14">
                      <a:pos x="T8" y="T9"/>
                    </a:cxn>
                  </a:cxnLst>
                  <a:rect l="T15" t="T16" r="T17" b="T18"/>
                  <a:pathLst>
                    <a:path w="301" h="54">
                      <a:moveTo>
                        <a:pt x="296" y="54"/>
                      </a:moveTo>
                      <a:lnTo>
                        <a:pt x="301" y="53"/>
                      </a:lnTo>
                      <a:lnTo>
                        <a:pt x="7" y="0"/>
                      </a:lnTo>
                      <a:lnTo>
                        <a:pt x="0" y="1"/>
                      </a:lnTo>
                      <a:lnTo>
                        <a:pt x="296" y="54"/>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25" name="Freeform 3121"/>
                <p:cNvSpPr>
                  <a:spLocks/>
                </p:cNvSpPr>
                <p:nvPr/>
              </p:nvSpPr>
              <p:spPr bwMode="auto">
                <a:xfrm>
                  <a:off x="3574" y="1792"/>
                  <a:ext cx="154" cy="29"/>
                </a:xfrm>
                <a:custGeom>
                  <a:avLst/>
                  <a:gdLst>
                    <a:gd name="T0" fmla="*/ 1 w 307"/>
                    <a:gd name="T1" fmla="*/ 1 h 58"/>
                    <a:gd name="T2" fmla="*/ 1 w 307"/>
                    <a:gd name="T3" fmla="*/ 1 h 58"/>
                    <a:gd name="T4" fmla="*/ 1 w 307"/>
                    <a:gd name="T5" fmla="*/ 0 h 58"/>
                    <a:gd name="T6" fmla="*/ 0 w 307"/>
                    <a:gd name="T7" fmla="*/ 1 h 58"/>
                    <a:gd name="T8" fmla="*/ 1 w 307"/>
                    <a:gd name="T9" fmla="*/ 1 h 58"/>
                    <a:gd name="T10" fmla="*/ 0 60000 65536"/>
                    <a:gd name="T11" fmla="*/ 0 60000 65536"/>
                    <a:gd name="T12" fmla="*/ 0 60000 65536"/>
                    <a:gd name="T13" fmla="*/ 0 60000 65536"/>
                    <a:gd name="T14" fmla="*/ 0 60000 65536"/>
                    <a:gd name="T15" fmla="*/ 0 w 307"/>
                    <a:gd name="T16" fmla="*/ 0 h 58"/>
                    <a:gd name="T17" fmla="*/ 307 w 307"/>
                    <a:gd name="T18" fmla="*/ 58 h 58"/>
                  </a:gdLst>
                  <a:ahLst/>
                  <a:cxnLst>
                    <a:cxn ang="T10">
                      <a:pos x="T0" y="T1"/>
                    </a:cxn>
                    <a:cxn ang="T11">
                      <a:pos x="T2" y="T3"/>
                    </a:cxn>
                    <a:cxn ang="T12">
                      <a:pos x="T4" y="T5"/>
                    </a:cxn>
                    <a:cxn ang="T13">
                      <a:pos x="T6" y="T7"/>
                    </a:cxn>
                    <a:cxn ang="T14">
                      <a:pos x="T8" y="T9"/>
                    </a:cxn>
                  </a:cxnLst>
                  <a:rect l="T15" t="T16" r="T17" b="T18"/>
                  <a:pathLst>
                    <a:path w="307" h="58">
                      <a:moveTo>
                        <a:pt x="294" y="58"/>
                      </a:moveTo>
                      <a:lnTo>
                        <a:pt x="307" y="53"/>
                      </a:lnTo>
                      <a:lnTo>
                        <a:pt x="11" y="0"/>
                      </a:lnTo>
                      <a:lnTo>
                        <a:pt x="0" y="5"/>
                      </a:lnTo>
                      <a:lnTo>
                        <a:pt x="294" y="58"/>
                      </a:lnTo>
                      <a:close/>
                    </a:path>
                  </a:pathLst>
                </a:custGeom>
                <a:solidFill>
                  <a:srgbClr val="85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26" name="Freeform 3122"/>
                <p:cNvSpPr>
                  <a:spLocks/>
                </p:cNvSpPr>
                <p:nvPr/>
              </p:nvSpPr>
              <p:spPr bwMode="auto">
                <a:xfrm>
                  <a:off x="3574" y="1793"/>
                  <a:ext cx="151" cy="28"/>
                </a:xfrm>
                <a:custGeom>
                  <a:avLst/>
                  <a:gdLst>
                    <a:gd name="T0" fmla="*/ 1 w 300"/>
                    <a:gd name="T1" fmla="*/ 1 h 55"/>
                    <a:gd name="T2" fmla="*/ 1 w 300"/>
                    <a:gd name="T3" fmla="*/ 1 h 55"/>
                    <a:gd name="T4" fmla="*/ 1 w 300"/>
                    <a:gd name="T5" fmla="*/ 0 h 55"/>
                    <a:gd name="T6" fmla="*/ 0 w 300"/>
                    <a:gd name="T7" fmla="*/ 1 h 55"/>
                    <a:gd name="T8" fmla="*/ 1 w 300"/>
                    <a:gd name="T9" fmla="*/ 1 h 55"/>
                    <a:gd name="T10" fmla="*/ 0 60000 65536"/>
                    <a:gd name="T11" fmla="*/ 0 60000 65536"/>
                    <a:gd name="T12" fmla="*/ 0 60000 65536"/>
                    <a:gd name="T13" fmla="*/ 0 60000 65536"/>
                    <a:gd name="T14" fmla="*/ 0 60000 65536"/>
                    <a:gd name="T15" fmla="*/ 0 w 300"/>
                    <a:gd name="T16" fmla="*/ 0 h 55"/>
                    <a:gd name="T17" fmla="*/ 300 w 300"/>
                    <a:gd name="T18" fmla="*/ 55 h 55"/>
                  </a:gdLst>
                  <a:ahLst/>
                  <a:cxnLst>
                    <a:cxn ang="T10">
                      <a:pos x="T0" y="T1"/>
                    </a:cxn>
                    <a:cxn ang="T11">
                      <a:pos x="T2" y="T3"/>
                    </a:cxn>
                    <a:cxn ang="T12">
                      <a:pos x="T4" y="T5"/>
                    </a:cxn>
                    <a:cxn ang="T13">
                      <a:pos x="T6" y="T7"/>
                    </a:cxn>
                    <a:cxn ang="T14">
                      <a:pos x="T8" y="T9"/>
                    </a:cxn>
                  </a:cxnLst>
                  <a:rect l="T15" t="T16" r="T17" b="T18"/>
                  <a:pathLst>
                    <a:path w="300" h="55">
                      <a:moveTo>
                        <a:pt x="294" y="55"/>
                      </a:moveTo>
                      <a:lnTo>
                        <a:pt x="300" y="53"/>
                      </a:lnTo>
                      <a:lnTo>
                        <a:pt x="5" y="0"/>
                      </a:lnTo>
                      <a:lnTo>
                        <a:pt x="0" y="2"/>
                      </a:lnTo>
                      <a:lnTo>
                        <a:pt x="294" y="55"/>
                      </a:lnTo>
                      <a:close/>
                    </a:path>
                  </a:pathLst>
                </a:custGeom>
                <a:solidFill>
                  <a:srgbClr val="85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27" name="Freeform 3123"/>
                <p:cNvSpPr>
                  <a:spLocks/>
                </p:cNvSpPr>
                <p:nvPr/>
              </p:nvSpPr>
              <p:spPr bwMode="auto">
                <a:xfrm>
                  <a:off x="3577" y="1792"/>
                  <a:ext cx="151" cy="28"/>
                </a:xfrm>
                <a:custGeom>
                  <a:avLst/>
                  <a:gdLst>
                    <a:gd name="T0" fmla="*/ 1 w 302"/>
                    <a:gd name="T1" fmla="*/ 1 h 56"/>
                    <a:gd name="T2" fmla="*/ 1 w 302"/>
                    <a:gd name="T3" fmla="*/ 1 h 56"/>
                    <a:gd name="T4" fmla="*/ 1 w 302"/>
                    <a:gd name="T5" fmla="*/ 0 h 56"/>
                    <a:gd name="T6" fmla="*/ 0 w 302"/>
                    <a:gd name="T7" fmla="*/ 1 h 56"/>
                    <a:gd name="T8" fmla="*/ 1 w 302"/>
                    <a:gd name="T9" fmla="*/ 1 h 56"/>
                    <a:gd name="T10" fmla="*/ 0 60000 65536"/>
                    <a:gd name="T11" fmla="*/ 0 60000 65536"/>
                    <a:gd name="T12" fmla="*/ 0 60000 65536"/>
                    <a:gd name="T13" fmla="*/ 0 60000 65536"/>
                    <a:gd name="T14" fmla="*/ 0 60000 65536"/>
                    <a:gd name="T15" fmla="*/ 0 w 302"/>
                    <a:gd name="T16" fmla="*/ 0 h 56"/>
                    <a:gd name="T17" fmla="*/ 302 w 302"/>
                    <a:gd name="T18" fmla="*/ 56 h 56"/>
                  </a:gdLst>
                  <a:ahLst/>
                  <a:cxnLst>
                    <a:cxn ang="T10">
                      <a:pos x="T0" y="T1"/>
                    </a:cxn>
                    <a:cxn ang="T11">
                      <a:pos x="T2" y="T3"/>
                    </a:cxn>
                    <a:cxn ang="T12">
                      <a:pos x="T4" y="T5"/>
                    </a:cxn>
                    <a:cxn ang="T13">
                      <a:pos x="T6" y="T7"/>
                    </a:cxn>
                    <a:cxn ang="T14">
                      <a:pos x="T8" y="T9"/>
                    </a:cxn>
                  </a:cxnLst>
                  <a:rect l="T15" t="T16" r="T17" b="T18"/>
                  <a:pathLst>
                    <a:path w="302" h="56">
                      <a:moveTo>
                        <a:pt x="295" y="56"/>
                      </a:moveTo>
                      <a:lnTo>
                        <a:pt x="302" y="53"/>
                      </a:lnTo>
                      <a:lnTo>
                        <a:pt x="6" y="0"/>
                      </a:lnTo>
                      <a:lnTo>
                        <a:pt x="0" y="3"/>
                      </a:lnTo>
                      <a:lnTo>
                        <a:pt x="295" y="56"/>
                      </a:lnTo>
                      <a:close/>
                    </a:path>
                  </a:pathLst>
                </a:custGeom>
                <a:solidFill>
                  <a:srgbClr val="8B4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28" name="Freeform 3124"/>
                <p:cNvSpPr>
                  <a:spLocks/>
                </p:cNvSpPr>
                <p:nvPr/>
              </p:nvSpPr>
              <p:spPr bwMode="auto">
                <a:xfrm>
                  <a:off x="3580" y="1788"/>
                  <a:ext cx="153" cy="30"/>
                </a:xfrm>
                <a:custGeom>
                  <a:avLst/>
                  <a:gdLst>
                    <a:gd name="T0" fmla="*/ 1 w 306"/>
                    <a:gd name="T1" fmla="*/ 1 h 60"/>
                    <a:gd name="T2" fmla="*/ 1 w 306"/>
                    <a:gd name="T3" fmla="*/ 1 h 60"/>
                    <a:gd name="T4" fmla="*/ 1 w 306"/>
                    <a:gd name="T5" fmla="*/ 0 h 60"/>
                    <a:gd name="T6" fmla="*/ 0 w 306"/>
                    <a:gd name="T7" fmla="*/ 1 h 60"/>
                    <a:gd name="T8" fmla="*/ 1 w 306"/>
                    <a:gd name="T9" fmla="*/ 1 h 60"/>
                    <a:gd name="T10" fmla="*/ 0 60000 65536"/>
                    <a:gd name="T11" fmla="*/ 0 60000 65536"/>
                    <a:gd name="T12" fmla="*/ 0 60000 65536"/>
                    <a:gd name="T13" fmla="*/ 0 60000 65536"/>
                    <a:gd name="T14" fmla="*/ 0 60000 65536"/>
                    <a:gd name="T15" fmla="*/ 0 w 306"/>
                    <a:gd name="T16" fmla="*/ 0 h 60"/>
                    <a:gd name="T17" fmla="*/ 306 w 306"/>
                    <a:gd name="T18" fmla="*/ 60 h 60"/>
                  </a:gdLst>
                  <a:ahLst/>
                  <a:cxnLst>
                    <a:cxn ang="T10">
                      <a:pos x="T0" y="T1"/>
                    </a:cxn>
                    <a:cxn ang="T11">
                      <a:pos x="T2" y="T3"/>
                    </a:cxn>
                    <a:cxn ang="T12">
                      <a:pos x="T4" y="T5"/>
                    </a:cxn>
                    <a:cxn ang="T13">
                      <a:pos x="T6" y="T7"/>
                    </a:cxn>
                    <a:cxn ang="T14">
                      <a:pos x="T8" y="T9"/>
                    </a:cxn>
                  </a:cxnLst>
                  <a:rect l="T15" t="T16" r="T17" b="T18"/>
                  <a:pathLst>
                    <a:path w="306" h="60">
                      <a:moveTo>
                        <a:pt x="296" y="60"/>
                      </a:moveTo>
                      <a:lnTo>
                        <a:pt x="306" y="53"/>
                      </a:lnTo>
                      <a:lnTo>
                        <a:pt x="12" y="0"/>
                      </a:lnTo>
                      <a:lnTo>
                        <a:pt x="0" y="7"/>
                      </a:lnTo>
                      <a:lnTo>
                        <a:pt x="296" y="60"/>
                      </a:lnTo>
                      <a:close/>
                    </a:path>
                  </a:pathLst>
                </a:custGeom>
                <a:solidFill>
                  <a:srgbClr val="914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29" name="Freeform 3125"/>
                <p:cNvSpPr>
                  <a:spLocks/>
                </p:cNvSpPr>
                <p:nvPr/>
              </p:nvSpPr>
              <p:spPr bwMode="auto">
                <a:xfrm>
                  <a:off x="3580" y="1791"/>
                  <a:ext cx="150" cy="27"/>
                </a:xfrm>
                <a:custGeom>
                  <a:avLst/>
                  <a:gdLst>
                    <a:gd name="T0" fmla="*/ 1 w 299"/>
                    <a:gd name="T1" fmla="*/ 0 h 55"/>
                    <a:gd name="T2" fmla="*/ 1 w 299"/>
                    <a:gd name="T3" fmla="*/ 0 h 55"/>
                    <a:gd name="T4" fmla="*/ 1 w 299"/>
                    <a:gd name="T5" fmla="*/ 0 h 55"/>
                    <a:gd name="T6" fmla="*/ 0 w 299"/>
                    <a:gd name="T7" fmla="*/ 0 h 55"/>
                    <a:gd name="T8" fmla="*/ 1 w 299"/>
                    <a:gd name="T9" fmla="*/ 0 h 55"/>
                    <a:gd name="T10" fmla="*/ 0 60000 65536"/>
                    <a:gd name="T11" fmla="*/ 0 60000 65536"/>
                    <a:gd name="T12" fmla="*/ 0 60000 65536"/>
                    <a:gd name="T13" fmla="*/ 0 60000 65536"/>
                    <a:gd name="T14" fmla="*/ 0 60000 65536"/>
                    <a:gd name="T15" fmla="*/ 0 w 299"/>
                    <a:gd name="T16" fmla="*/ 0 h 55"/>
                    <a:gd name="T17" fmla="*/ 299 w 299"/>
                    <a:gd name="T18" fmla="*/ 55 h 55"/>
                  </a:gdLst>
                  <a:ahLst/>
                  <a:cxnLst>
                    <a:cxn ang="T10">
                      <a:pos x="T0" y="T1"/>
                    </a:cxn>
                    <a:cxn ang="T11">
                      <a:pos x="T2" y="T3"/>
                    </a:cxn>
                    <a:cxn ang="T12">
                      <a:pos x="T4" y="T5"/>
                    </a:cxn>
                    <a:cxn ang="T13">
                      <a:pos x="T6" y="T7"/>
                    </a:cxn>
                    <a:cxn ang="T14">
                      <a:pos x="T8" y="T9"/>
                    </a:cxn>
                  </a:cxnLst>
                  <a:rect l="T15" t="T16" r="T17" b="T18"/>
                  <a:pathLst>
                    <a:path w="299" h="55">
                      <a:moveTo>
                        <a:pt x="296" y="55"/>
                      </a:moveTo>
                      <a:lnTo>
                        <a:pt x="299" y="53"/>
                      </a:lnTo>
                      <a:lnTo>
                        <a:pt x="4" y="0"/>
                      </a:lnTo>
                      <a:lnTo>
                        <a:pt x="0" y="2"/>
                      </a:lnTo>
                      <a:lnTo>
                        <a:pt x="296" y="55"/>
                      </a:lnTo>
                      <a:close/>
                    </a:path>
                  </a:pathLst>
                </a:custGeom>
                <a:solidFill>
                  <a:srgbClr val="914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30" name="Freeform 3126"/>
                <p:cNvSpPr>
                  <a:spLocks/>
                </p:cNvSpPr>
                <p:nvPr/>
              </p:nvSpPr>
              <p:spPr bwMode="auto">
                <a:xfrm>
                  <a:off x="3582" y="1790"/>
                  <a:ext cx="149" cy="28"/>
                </a:xfrm>
                <a:custGeom>
                  <a:avLst/>
                  <a:gdLst>
                    <a:gd name="T0" fmla="*/ 0 w 299"/>
                    <a:gd name="T1" fmla="*/ 1 h 55"/>
                    <a:gd name="T2" fmla="*/ 0 w 299"/>
                    <a:gd name="T3" fmla="*/ 1 h 55"/>
                    <a:gd name="T4" fmla="*/ 0 w 299"/>
                    <a:gd name="T5" fmla="*/ 0 h 55"/>
                    <a:gd name="T6" fmla="*/ 0 w 299"/>
                    <a:gd name="T7" fmla="*/ 1 h 55"/>
                    <a:gd name="T8" fmla="*/ 0 w 299"/>
                    <a:gd name="T9" fmla="*/ 1 h 55"/>
                    <a:gd name="T10" fmla="*/ 0 60000 65536"/>
                    <a:gd name="T11" fmla="*/ 0 60000 65536"/>
                    <a:gd name="T12" fmla="*/ 0 60000 65536"/>
                    <a:gd name="T13" fmla="*/ 0 60000 65536"/>
                    <a:gd name="T14" fmla="*/ 0 60000 65536"/>
                    <a:gd name="T15" fmla="*/ 0 w 299"/>
                    <a:gd name="T16" fmla="*/ 0 h 55"/>
                    <a:gd name="T17" fmla="*/ 299 w 299"/>
                    <a:gd name="T18" fmla="*/ 55 h 55"/>
                  </a:gdLst>
                  <a:ahLst/>
                  <a:cxnLst>
                    <a:cxn ang="T10">
                      <a:pos x="T0" y="T1"/>
                    </a:cxn>
                    <a:cxn ang="T11">
                      <a:pos x="T2" y="T3"/>
                    </a:cxn>
                    <a:cxn ang="T12">
                      <a:pos x="T4" y="T5"/>
                    </a:cxn>
                    <a:cxn ang="T13">
                      <a:pos x="T6" y="T7"/>
                    </a:cxn>
                    <a:cxn ang="T14">
                      <a:pos x="T8" y="T9"/>
                    </a:cxn>
                  </a:cxnLst>
                  <a:rect l="T15" t="T16" r="T17" b="T18"/>
                  <a:pathLst>
                    <a:path w="299" h="55">
                      <a:moveTo>
                        <a:pt x="295" y="55"/>
                      </a:moveTo>
                      <a:lnTo>
                        <a:pt x="299" y="52"/>
                      </a:lnTo>
                      <a:lnTo>
                        <a:pt x="5" y="0"/>
                      </a:lnTo>
                      <a:lnTo>
                        <a:pt x="0" y="2"/>
                      </a:lnTo>
                      <a:lnTo>
                        <a:pt x="295" y="55"/>
                      </a:lnTo>
                      <a:close/>
                    </a:path>
                  </a:pathLst>
                </a:custGeom>
                <a:solidFill>
                  <a:srgbClr val="94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31" name="Freeform 3127"/>
                <p:cNvSpPr>
                  <a:spLocks/>
                </p:cNvSpPr>
                <p:nvPr/>
              </p:nvSpPr>
              <p:spPr bwMode="auto">
                <a:xfrm>
                  <a:off x="3584" y="1788"/>
                  <a:ext cx="149" cy="28"/>
                </a:xfrm>
                <a:custGeom>
                  <a:avLst/>
                  <a:gdLst>
                    <a:gd name="T0" fmla="*/ 1 w 297"/>
                    <a:gd name="T1" fmla="*/ 1 h 55"/>
                    <a:gd name="T2" fmla="*/ 1 w 297"/>
                    <a:gd name="T3" fmla="*/ 1 h 55"/>
                    <a:gd name="T4" fmla="*/ 1 w 297"/>
                    <a:gd name="T5" fmla="*/ 0 h 55"/>
                    <a:gd name="T6" fmla="*/ 0 w 297"/>
                    <a:gd name="T7" fmla="*/ 1 h 55"/>
                    <a:gd name="T8" fmla="*/ 1 w 297"/>
                    <a:gd name="T9" fmla="*/ 1 h 55"/>
                    <a:gd name="T10" fmla="*/ 0 60000 65536"/>
                    <a:gd name="T11" fmla="*/ 0 60000 65536"/>
                    <a:gd name="T12" fmla="*/ 0 60000 65536"/>
                    <a:gd name="T13" fmla="*/ 0 60000 65536"/>
                    <a:gd name="T14" fmla="*/ 0 60000 65536"/>
                    <a:gd name="T15" fmla="*/ 0 w 297"/>
                    <a:gd name="T16" fmla="*/ 0 h 55"/>
                    <a:gd name="T17" fmla="*/ 297 w 297"/>
                    <a:gd name="T18" fmla="*/ 55 h 55"/>
                  </a:gdLst>
                  <a:ahLst/>
                  <a:cxnLst>
                    <a:cxn ang="T10">
                      <a:pos x="T0" y="T1"/>
                    </a:cxn>
                    <a:cxn ang="T11">
                      <a:pos x="T2" y="T3"/>
                    </a:cxn>
                    <a:cxn ang="T12">
                      <a:pos x="T4" y="T5"/>
                    </a:cxn>
                    <a:cxn ang="T13">
                      <a:pos x="T6" y="T7"/>
                    </a:cxn>
                    <a:cxn ang="T14">
                      <a:pos x="T8" y="T9"/>
                    </a:cxn>
                  </a:cxnLst>
                  <a:rect l="T15" t="T16" r="T17" b="T18"/>
                  <a:pathLst>
                    <a:path w="297" h="55">
                      <a:moveTo>
                        <a:pt x="294" y="55"/>
                      </a:moveTo>
                      <a:lnTo>
                        <a:pt x="297" y="53"/>
                      </a:lnTo>
                      <a:lnTo>
                        <a:pt x="3" y="0"/>
                      </a:lnTo>
                      <a:lnTo>
                        <a:pt x="0" y="3"/>
                      </a:lnTo>
                      <a:lnTo>
                        <a:pt x="294" y="55"/>
                      </a:lnTo>
                      <a:close/>
                    </a:path>
                  </a:pathLst>
                </a:custGeom>
                <a:solidFill>
                  <a:srgbClr val="984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32" name="Freeform 3128"/>
                <p:cNvSpPr>
                  <a:spLocks/>
                </p:cNvSpPr>
                <p:nvPr/>
              </p:nvSpPr>
              <p:spPr bwMode="auto">
                <a:xfrm>
                  <a:off x="3586" y="1785"/>
                  <a:ext cx="153" cy="30"/>
                </a:xfrm>
                <a:custGeom>
                  <a:avLst/>
                  <a:gdLst>
                    <a:gd name="T0" fmla="*/ 1 w 306"/>
                    <a:gd name="T1" fmla="*/ 1 h 60"/>
                    <a:gd name="T2" fmla="*/ 1 w 306"/>
                    <a:gd name="T3" fmla="*/ 1 h 60"/>
                    <a:gd name="T4" fmla="*/ 1 w 306"/>
                    <a:gd name="T5" fmla="*/ 0 h 60"/>
                    <a:gd name="T6" fmla="*/ 0 w 306"/>
                    <a:gd name="T7" fmla="*/ 1 h 60"/>
                    <a:gd name="T8" fmla="*/ 1 w 306"/>
                    <a:gd name="T9" fmla="*/ 1 h 60"/>
                    <a:gd name="T10" fmla="*/ 0 60000 65536"/>
                    <a:gd name="T11" fmla="*/ 0 60000 65536"/>
                    <a:gd name="T12" fmla="*/ 0 60000 65536"/>
                    <a:gd name="T13" fmla="*/ 0 60000 65536"/>
                    <a:gd name="T14" fmla="*/ 0 60000 65536"/>
                    <a:gd name="T15" fmla="*/ 0 w 306"/>
                    <a:gd name="T16" fmla="*/ 0 h 60"/>
                    <a:gd name="T17" fmla="*/ 306 w 306"/>
                    <a:gd name="T18" fmla="*/ 60 h 60"/>
                  </a:gdLst>
                  <a:ahLst/>
                  <a:cxnLst>
                    <a:cxn ang="T10">
                      <a:pos x="T0" y="T1"/>
                    </a:cxn>
                    <a:cxn ang="T11">
                      <a:pos x="T2" y="T3"/>
                    </a:cxn>
                    <a:cxn ang="T12">
                      <a:pos x="T4" y="T5"/>
                    </a:cxn>
                    <a:cxn ang="T13">
                      <a:pos x="T6" y="T7"/>
                    </a:cxn>
                    <a:cxn ang="T14">
                      <a:pos x="T8" y="T9"/>
                    </a:cxn>
                  </a:cxnLst>
                  <a:rect l="T15" t="T16" r="T17" b="T18"/>
                  <a:pathLst>
                    <a:path w="306" h="60">
                      <a:moveTo>
                        <a:pt x="294" y="60"/>
                      </a:moveTo>
                      <a:lnTo>
                        <a:pt x="306" y="52"/>
                      </a:lnTo>
                      <a:lnTo>
                        <a:pt x="10" y="0"/>
                      </a:lnTo>
                      <a:lnTo>
                        <a:pt x="0" y="7"/>
                      </a:lnTo>
                      <a:lnTo>
                        <a:pt x="294" y="60"/>
                      </a:lnTo>
                      <a:close/>
                    </a:path>
                  </a:pathLst>
                </a:custGeom>
                <a:solidFill>
                  <a:srgbClr val="9D4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33" name="Freeform 3129"/>
                <p:cNvSpPr>
                  <a:spLocks/>
                </p:cNvSpPr>
                <p:nvPr/>
              </p:nvSpPr>
              <p:spPr bwMode="auto">
                <a:xfrm>
                  <a:off x="3586" y="1788"/>
                  <a:ext cx="149" cy="27"/>
                </a:xfrm>
                <a:custGeom>
                  <a:avLst/>
                  <a:gdLst>
                    <a:gd name="T0" fmla="*/ 1 w 297"/>
                    <a:gd name="T1" fmla="*/ 0 h 55"/>
                    <a:gd name="T2" fmla="*/ 1 w 297"/>
                    <a:gd name="T3" fmla="*/ 0 h 55"/>
                    <a:gd name="T4" fmla="*/ 1 w 297"/>
                    <a:gd name="T5" fmla="*/ 0 h 55"/>
                    <a:gd name="T6" fmla="*/ 0 w 297"/>
                    <a:gd name="T7" fmla="*/ 0 h 55"/>
                    <a:gd name="T8" fmla="*/ 1 w 297"/>
                    <a:gd name="T9" fmla="*/ 0 h 55"/>
                    <a:gd name="T10" fmla="*/ 0 60000 65536"/>
                    <a:gd name="T11" fmla="*/ 0 60000 65536"/>
                    <a:gd name="T12" fmla="*/ 0 60000 65536"/>
                    <a:gd name="T13" fmla="*/ 0 60000 65536"/>
                    <a:gd name="T14" fmla="*/ 0 60000 65536"/>
                    <a:gd name="T15" fmla="*/ 0 w 297"/>
                    <a:gd name="T16" fmla="*/ 0 h 55"/>
                    <a:gd name="T17" fmla="*/ 297 w 297"/>
                    <a:gd name="T18" fmla="*/ 55 h 55"/>
                  </a:gdLst>
                  <a:ahLst/>
                  <a:cxnLst>
                    <a:cxn ang="T10">
                      <a:pos x="T0" y="T1"/>
                    </a:cxn>
                    <a:cxn ang="T11">
                      <a:pos x="T2" y="T3"/>
                    </a:cxn>
                    <a:cxn ang="T12">
                      <a:pos x="T4" y="T5"/>
                    </a:cxn>
                    <a:cxn ang="T13">
                      <a:pos x="T6" y="T7"/>
                    </a:cxn>
                    <a:cxn ang="T14">
                      <a:pos x="T8" y="T9"/>
                    </a:cxn>
                  </a:cxnLst>
                  <a:rect l="T15" t="T16" r="T17" b="T18"/>
                  <a:pathLst>
                    <a:path w="297" h="55">
                      <a:moveTo>
                        <a:pt x="294" y="55"/>
                      </a:moveTo>
                      <a:lnTo>
                        <a:pt x="297" y="53"/>
                      </a:lnTo>
                      <a:lnTo>
                        <a:pt x="2" y="0"/>
                      </a:lnTo>
                      <a:lnTo>
                        <a:pt x="0" y="2"/>
                      </a:lnTo>
                      <a:lnTo>
                        <a:pt x="294" y="55"/>
                      </a:lnTo>
                      <a:close/>
                    </a:path>
                  </a:pathLst>
                </a:custGeom>
                <a:solidFill>
                  <a:srgbClr val="9D4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34" name="Freeform 3130"/>
                <p:cNvSpPr>
                  <a:spLocks/>
                </p:cNvSpPr>
                <p:nvPr/>
              </p:nvSpPr>
              <p:spPr bwMode="auto">
                <a:xfrm>
                  <a:off x="3587" y="1787"/>
                  <a:ext cx="149" cy="27"/>
                </a:xfrm>
                <a:custGeom>
                  <a:avLst/>
                  <a:gdLst>
                    <a:gd name="T0" fmla="*/ 0 w 299"/>
                    <a:gd name="T1" fmla="*/ 1 h 54"/>
                    <a:gd name="T2" fmla="*/ 0 w 299"/>
                    <a:gd name="T3" fmla="*/ 1 h 54"/>
                    <a:gd name="T4" fmla="*/ 0 w 299"/>
                    <a:gd name="T5" fmla="*/ 0 h 54"/>
                    <a:gd name="T6" fmla="*/ 0 w 299"/>
                    <a:gd name="T7" fmla="*/ 1 h 54"/>
                    <a:gd name="T8" fmla="*/ 0 w 299"/>
                    <a:gd name="T9" fmla="*/ 1 h 54"/>
                    <a:gd name="T10" fmla="*/ 0 60000 65536"/>
                    <a:gd name="T11" fmla="*/ 0 60000 65536"/>
                    <a:gd name="T12" fmla="*/ 0 60000 65536"/>
                    <a:gd name="T13" fmla="*/ 0 60000 65536"/>
                    <a:gd name="T14" fmla="*/ 0 60000 65536"/>
                    <a:gd name="T15" fmla="*/ 0 w 299"/>
                    <a:gd name="T16" fmla="*/ 0 h 54"/>
                    <a:gd name="T17" fmla="*/ 299 w 299"/>
                    <a:gd name="T18" fmla="*/ 54 h 54"/>
                  </a:gdLst>
                  <a:ahLst/>
                  <a:cxnLst>
                    <a:cxn ang="T10">
                      <a:pos x="T0" y="T1"/>
                    </a:cxn>
                    <a:cxn ang="T11">
                      <a:pos x="T2" y="T3"/>
                    </a:cxn>
                    <a:cxn ang="T12">
                      <a:pos x="T4" y="T5"/>
                    </a:cxn>
                    <a:cxn ang="T13">
                      <a:pos x="T6" y="T7"/>
                    </a:cxn>
                    <a:cxn ang="T14">
                      <a:pos x="T8" y="T9"/>
                    </a:cxn>
                  </a:cxnLst>
                  <a:rect l="T15" t="T16" r="T17" b="T18"/>
                  <a:pathLst>
                    <a:path w="299" h="54">
                      <a:moveTo>
                        <a:pt x="295" y="54"/>
                      </a:moveTo>
                      <a:lnTo>
                        <a:pt x="299" y="53"/>
                      </a:lnTo>
                      <a:lnTo>
                        <a:pt x="3" y="0"/>
                      </a:lnTo>
                      <a:lnTo>
                        <a:pt x="0" y="1"/>
                      </a:lnTo>
                      <a:lnTo>
                        <a:pt x="295" y="54"/>
                      </a:lnTo>
                      <a:close/>
                    </a:path>
                  </a:pathLst>
                </a:custGeom>
                <a:solidFill>
                  <a:srgbClr val="9F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35" name="Freeform 3131"/>
                <p:cNvSpPr>
                  <a:spLocks/>
                </p:cNvSpPr>
                <p:nvPr/>
              </p:nvSpPr>
              <p:spPr bwMode="auto">
                <a:xfrm>
                  <a:off x="3588" y="1786"/>
                  <a:ext cx="149" cy="27"/>
                </a:xfrm>
                <a:custGeom>
                  <a:avLst/>
                  <a:gdLst>
                    <a:gd name="T0" fmla="*/ 1 w 297"/>
                    <a:gd name="T1" fmla="*/ 0 h 55"/>
                    <a:gd name="T2" fmla="*/ 1 w 297"/>
                    <a:gd name="T3" fmla="*/ 0 h 55"/>
                    <a:gd name="T4" fmla="*/ 1 w 297"/>
                    <a:gd name="T5" fmla="*/ 0 h 55"/>
                    <a:gd name="T6" fmla="*/ 0 w 297"/>
                    <a:gd name="T7" fmla="*/ 0 h 55"/>
                    <a:gd name="T8" fmla="*/ 1 w 297"/>
                    <a:gd name="T9" fmla="*/ 0 h 55"/>
                    <a:gd name="T10" fmla="*/ 0 60000 65536"/>
                    <a:gd name="T11" fmla="*/ 0 60000 65536"/>
                    <a:gd name="T12" fmla="*/ 0 60000 65536"/>
                    <a:gd name="T13" fmla="*/ 0 60000 65536"/>
                    <a:gd name="T14" fmla="*/ 0 60000 65536"/>
                    <a:gd name="T15" fmla="*/ 0 w 297"/>
                    <a:gd name="T16" fmla="*/ 0 h 55"/>
                    <a:gd name="T17" fmla="*/ 297 w 297"/>
                    <a:gd name="T18" fmla="*/ 55 h 55"/>
                  </a:gdLst>
                  <a:ahLst/>
                  <a:cxnLst>
                    <a:cxn ang="T10">
                      <a:pos x="T0" y="T1"/>
                    </a:cxn>
                    <a:cxn ang="T11">
                      <a:pos x="T2" y="T3"/>
                    </a:cxn>
                    <a:cxn ang="T12">
                      <a:pos x="T4" y="T5"/>
                    </a:cxn>
                    <a:cxn ang="T13">
                      <a:pos x="T6" y="T7"/>
                    </a:cxn>
                    <a:cxn ang="T14">
                      <a:pos x="T8" y="T9"/>
                    </a:cxn>
                  </a:cxnLst>
                  <a:rect l="T15" t="T16" r="T17" b="T18"/>
                  <a:pathLst>
                    <a:path w="297" h="55">
                      <a:moveTo>
                        <a:pt x="296" y="55"/>
                      </a:moveTo>
                      <a:lnTo>
                        <a:pt x="297" y="51"/>
                      </a:lnTo>
                      <a:lnTo>
                        <a:pt x="3" y="0"/>
                      </a:lnTo>
                      <a:lnTo>
                        <a:pt x="0" y="2"/>
                      </a:lnTo>
                      <a:lnTo>
                        <a:pt x="296" y="55"/>
                      </a:lnTo>
                      <a:close/>
                    </a:path>
                  </a:pathLst>
                </a:custGeom>
                <a:solidFill>
                  <a:srgbClr val="A2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36" name="Freeform 3132"/>
                <p:cNvSpPr>
                  <a:spLocks/>
                </p:cNvSpPr>
                <p:nvPr/>
              </p:nvSpPr>
              <p:spPr bwMode="auto">
                <a:xfrm>
                  <a:off x="3590" y="1785"/>
                  <a:ext cx="149" cy="27"/>
                </a:xfrm>
                <a:custGeom>
                  <a:avLst/>
                  <a:gdLst>
                    <a:gd name="T0" fmla="*/ 1 w 298"/>
                    <a:gd name="T1" fmla="*/ 1 h 53"/>
                    <a:gd name="T2" fmla="*/ 1 w 298"/>
                    <a:gd name="T3" fmla="*/ 1 h 53"/>
                    <a:gd name="T4" fmla="*/ 1 w 298"/>
                    <a:gd name="T5" fmla="*/ 0 h 53"/>
                    <a:gd name="T6" fmla="*/ 0 w 298"/>
                    <a:gd name="T7" fmla="*/ 1 h 53"/>
                    <a:gd name="T8" fmla="*/ 1 w 298"/>
                    <a:gd name="T9" fmla="*/ 1 h 53"/>
                    <a:gd name="T10" fmla="*/ 0 60000 65536"/>
                    <a:gd name="T11" fmla="*/ 0 60000 65536"/>
                    <a:gd name="T12" fmla="*/ 0 60000 65536"/>
                    <a:gd name="T13" fmla="*/ 0 60000 65536"/>
                    <a:gd name="T14" fmla="*/ 0 60000 65536"/>
                    <a:gd name="T15" fmla="*/ 0 w 298"/>
                    <a:gd name="T16" fmla="*/ 0 h 53"/>
                    <a:gd name="T17" fmla="*/ 298 w 298"/>
                    <a:gd name="T18" fmla="*/ 53 h 53"/>
                  </a:gdLst>
                  <a:ahLst/>
                  <a:cxnLst>
                    <a:cxn ang="T10">
                      <a:pos x="T0" y="T1"/>
                    </a:cxn>
                    <a:cxn ang="T11">
                      <a:pos x="T2" y="T3"/>
                    </a:cxn>
                    <a:cxn ang="T12">
                      <a:pos x="T4" y="T5"/>
                    </a:cxn>
                    <a:cxn ang="T13">
                      <a:pos x="T6" y="T7"/>
                    </a:cxn>
                    <a:cxn ang="T14">
                      <a:pos x="T8" y="T9"/>
                    </a:cxn>
                  </a:cxnLst>
                  <a:rect l="T15" t="T16" r="T17" b="T18"/>
                  <a:pathLst>
                    <a:path w="298" h="53">
                      <a:moveTo>
                        <a:pt x="294" y="53"/>
                      </a:moveTo>
                      <a:lnTo>
                        <a:pt x="298" y="52"/>
                      </a:lnTo>
                      <a:lnTo>
                        <a:pt x="2" y="0"/>
                      </a:lnTo>
                      <a:lnTo>
                        <a:pt x="0" y="2"/>
                      </a:lnTo>
                      <a:lnTo>
                        <a:pt x="294" y="53"/>
                      </a:lnTo>
                      <a:close/>
                    </a:path>
                  </a:pathLst>
                </a:custGeom>
                <a:solidFill>
                  <a:srgbClr val="A55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37" name="Freeform 3133"/>
                <p:cNvSpPr>
                  <a:spLocks/>
                </p:cNvSpPr>
                <p:nvPr/>
              </p:nvSpPr>
              <p:spPr bwMode="auto">
                <a:xfrm>
                  <a:off x="3591" y="1780"/>
                  <a:ext cx="153" cy="31"/>
                </a:xfrm>
                <a:custGeom>
                  <a:avLst/>
                  <a:gdLst>
                    <a:gd name="T0" fmla="*/ 1 w 306"/>
                    <a:gd name="T1" fmla="*/ 1 h 62"/>
                    <a:gd name="T2" fmla="*/ 1 w 306"/>
                    <a:gd name="T3" fmla="*/ 1 h 62"/>
                    <a:gd name="T4" fmla="*/ 1 w 306"/>
                    <a:gd name="T5" fmla="*/ 0 h 62"/>
                    <a:gd name="T6" fmla="*/ 0 w 306"/>
                    <a:gd name="T7" fmla="*/ 1 h 62"/>
                    <a:gd name="T8" fmla="*/ 1 w 306"/>
                    <a:gd name="T9" fmla="*/ 1 h 62"/>
                    <a:gd name="T10" fmla="*/ 0 60000 65536"/>
                    <a:gd name="T11" fmla="*/ 0 60000 65536"/>
                    <a:gd name="T12" fmla="*/ 0 60000 65536"/>
                    <a:gd name="T13" fmla="*/ 0 60000 65536"/>
                    <a:gd name="T14" fmla="*/ 0 60000 65536"/>
                    <a:gd name="T15" fmla="*/ 0 w 306"/>
                    <a:gd name="T16" fmla="*/ 0 h 62"/>
                    <a:gd name="T17" fmla="*/ 306 w 306"/>
                    <a:gd name="T18" fmla="*/ 62 h 62"/>
                  </a:gdLst>
                  <a:ahLst/>
                  <a:cxnLst>
                    <a:cxn ang="T10">
                      <a:pos x="T0" y="T1"/>
                    </a:cxn>
                    <a:cxn ang="T11">
                      <a:pos x="T2" y="T3"/>
                    </a:cxn>
                    <a:cxn ang="T12">
                      <a:pos x="T4" y="T5"/>
                    </a:cxn>
                    <a:cxn ang="T13">
                      <a:pos x="T6" y="T7"/>
                    </a:cxn>
                    <a:cxn ang="T14">
                      <a:pos x="T8" y="T9"/>
                    </a:cxn>
                  </a:cxnLst>
                  <a:rect l="T15" t="T16" r="T17" b="T18"/>
                  <a:pathLst>
                    <a:path w="306" h="62">
                      <a:moveTo>
                        <a:pt x="296" y="62"/>
                      </a:moveTo>
                      <a:lnTo>
                        <a:pt x="306" y="52"/>
                      </a:lnTo>
                      <a:lnTo>
                        <a:pt x="12" y="0"/>
                      </a:lnTo>
                      <a:lnTo>
                        <a:pt x="0" y="10"/>
                      </a:lnTo>
                      <a:lnTo>
                        <a:pt x="296" y="62"/>
                      </a:lnTo>
                      <a:close/>
                    </a:path>
                  </a:pathLst>
                </a:custGeom>
                <a:solidFill>
                  <a:srgbClr val="A85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38" name="Freeform 3134"/>
                <p:cNvSpPr>
                  <a:spLocks/>
                </p:cNvSpPr>
                <p:nvPr/>
              </p:nvSpPr>
              <p:spPr bwMode="auto">
                <a:xfrm>
                  <a:off x="3591" y="1783"/>
                  <a:ext cx="150" cy="28"/>
                </a:xfrm>
                <a:custGeom>
                  <a:avLst/>
                  <a:gdLst>
                    <a:gd name="T0" fmla="*/ 1 w 299"/>
                    <a:gd name="T1" fmla="*/ 1 h 55"/>
                    <a:gd name="T2" fmla="*/ 1 w 299"/>
                    <a:gd name="T3" fmla="*/ 1 h 55"/>
                    <a:gd name="T4" fmla="*/ 1 w 299"/>
                    <a:gd name="T5" fmla="*/ 0 h 55"/>
                    <a:gd name="T6" fmla="*/ 0 w 299"/>
                    <a:gd name="T7" fmla="*/ 1 h 55"/>
                    <a:gd name="T8" fmla="*/ 1 w 299"/>
                    <a:gd name="T9" fmla="*/ 1 h 55"/>
                    <a:gd name="T10" fmla="*/ 0 60000 65536"/>
                    <a:gd name="T11" fmla="*/ 0 60000 65536"/>
                    <a:gd name="T12" fmla="*/ 0 60000 65536"/>
                    <a:gd name="T13" fmla="*/ 0 60000 65536"/>
                    <a:gd name="T14" fmla="*/ 0 60000 65536"/>
                    <a:gd name="T15" fmla="*/ 0 w 299"/>
                    <a:gd name="T16" fmla="*/ 0 h 55"/>
                    <a:gd name="T17" fmla="*/ 299 w 299"/>
                    <a:gd name="T18" fmla="*/ 55 h 55"/>
                  </a:gdLst>
                  <a:ahLst/>
                  <a:cxnLst>
                    <a:cxn ang="T10">
                      <a:pos x="T0" y="T1"/>
                    </a:cxn>
                    <a:cxn ang="T11">
                      <a:pos x="T2" y="T3"/>
                    </a:cxn>
                    <a:cxn ang="T12">
                      <a:pos x="T4" y="T5"/>
                    </a:cxn>
                    <a:cxn ang="T13">
                      <a:pos x="T6" y="T7"/>
                    </a:cxn>
                    <a:cxn ang="T14">
                      <a:pos x="T8" y="T9"/>
                    </a:cxn>
                  </a:cxnLst>
                  <a:rect l="T15" t="T16" r="T17" b="T18"/>
                  <a:pathLst>
                    <a:path w="299" h="55">
                      <a:moveTo>
                        <a:pt x="296" y="55"/>
                      </a:moveTo>
                      <a:lnTo>
                        <a:pt x="299" y="53"/>
                      </a:lnTo>
                      <a:lnTo>
                        <a:pt x="3" y="0"/>
                      </a:lnTo>
                      <a:lnTo>
                        <a:pt x="0" y="3"/>
                      </a:lnTo>
                      <a:lnTo>
                        <a:pt x="296" y="55"/>
                      </a:lnTo>
                      <a:close/>
                    </a:path>
                  </a:pathLst>
                </a:custGeom>
                <a:solidFill>
                  <a:srgbClr val="A85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39" name="Freeform 3135"/>
                <p:cNvSpPr>
                  <a:spLocks/>
                </p:cNvSpPr>
                <p:nvPr/>
              </p:nvSpPr>
              <p:spPr bwMode="auto">
                <a:xfrm>
                  <a:off x="3593" y="1783"/>
                  <a:ext cx="148" cy="27"/>
                </a:xfrm>
                <a:custGeom>
                  <a:avLst/>
                  <a:gdLst>
                    <a:gd name="T0" fmla="*/ 0 w 298"/>
                    <a:gd name="T1" fmla="*/ 0 h 55"/>
                    <a:gd name="T2" fmla="*/ 0 w 298"/>
                    <a:gd name="T3" fmla="*/ 0 h 55"/>
                    <a:gd name="T4" fmla="*/ 0 w 298"/>
                    <a:gd name="T5" fmla="*/ 0 h 55"/>
                    <a:gd name="T6" fmla="*/ 0 w 298"/>
                    <a:gd name="T7" fmla="*/ 0 h 55"/>
                    <a:gd name="T8" fmla="*/ 0 w 298"/>
                    <a:gd name="T9" fmla="*/ 0 h 55"/>
                    <a:gd name="T10" fmla="*/ 0 60000 65536"/>
                    <a:gd name="T11" fmla="*/ 0 60000 65536"/>
                    <a:gd name="T12" fmla="*/ 0 60000 65536"/>
                    <a:gd name="T13" fmla="*/ 0 60000 65536"/>
                    <a:gd name="T14" fmla="*/ 0 60000 65536"/>
                    <a:gd name="T15" fmla="*/ 0 w 298"/>
                    <a:gd name="T16" fmla="*/ 0 h 55"/>
                    <a:gd name="T17" fmla="*/ 298 w 298"/>
                    <a:gd name="T18" fmla="*/ 55 h 55"/>
                  </a:gdLst>
                  <a:ahLst/>
                  <a:cxnLst>
                    <a:cxn ang="T10">
                      <a:pos x="T0" y="T1"/>
                    </a:cxn>
                    <a:cxn ang="T11">
                      <a:pos x="T2" y="T3"/>
                    </a:cxn>
                    <a:cxn ang="T12">
                      <a:pos x="T4" y="T5"/>
                    </a:cxn>
                    <a:cxn ang="T13">
                      <a:pos x="T6" y="T7"/>
                    </a:cxn>
                    <a:cxn ang="T14">
                      <a:pos x="T8" y="T9"/>
                    </a:cxn>
                  </a:cxnLst>
                  <a:rect l="T15" t="T16" r="T17" b="T18"/>
                  <a:pathLst>
                    <a:path w="298" h="55">
                      <a:moveTo>
                        <a:pt x="296" y="55"/>
                      </a:moveTo>
                      <a:lnTo>
                        <a:pt x="298" y="52"/>
                      </a:lnTo>
                      <a:lnTo>
                        <a:pt x="4" y="0"/>
                      </a:lnTo>
                      <a:lnTo>
                        <a:pt x="0" y="2"/>
                      </a:lnTo>
                      <a:lnTo>
                        <a:pt x="296" y="55"/>
                      </a:lnTo>
                      <a:close/>
                    </a:path>
                  </a:pathLst>
                </a:custGeom>
                <a:solidFill>
                  <a:srgbClr val="AA5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40" name="Freeform 3136"/>
                <p:cNvSpPr>
                  <a:spLocks/>
                </p:cNvSpPr>
                <p:nvPr/>
              </p:nvSpPr>
              <p:spPr bwMode="auto">
                <a:xfrm>
                  <a:off x="3594" y="1781"/>
                  <a:ext cx="149" cy="27"/>
                </a:xfrm>
                <a:custGeom>
                  <a:avLst/>
                  <a:gdLst>
                    <a:gd name="T0" fmla="*/ 1 w 297"/>
                    <a:gd name="T1" fmla="*/ 0 h 55"/>
                    <a:gd name="T2" fmla="*/ 1 w 297"/>
                    <a:gd name="T3" fmla="*/ 0 h 55"/>
                    <a:gd name="T4" fmla="*/ 1 w 297"/>
                    <a:gd name="T5" fmla="*/ 0 h 55"/>
                    <a:gd name="T6" fmla="*/ 0 w 297"/>
                    <a:gd name="T7" fmla="*/ 0 h 55"/>
                    <a:gd name="T8" fmla="*/ 1 w 297"/>
                    <a:gd name="T9" fmla="*/ 0 h 55"/>
                    <a:gd name="T10" fmla="*/ 0 60000 65536"/>
                    <a:gd name="T11" fmla="*/ 0 60000 65536"/>
                    <a:gd name="T12" fmla="*/ 0 60000 65536"/>
                    <a:gd name="T13" fmla="*/ 0 60000 65536"/>
                    <a:gd name="T14" fmla="*/ 0 60000 65536"/>
                    <a:gd name="T15" fmla="*/ 0 w 297"/>
                    <a:gd name="T16" fmla="*/ 0 h 55"/>
                    <a:gd name="T17" fmla="*/ 297 w 297"/>
                    <a:gd name="T18" fmla="*/ 55 h 55"/>
                  </a:gdLst>
                  <a:ahLst/>
                  <a:cxnLst>
                    <a:cxn ang="T10">
                      <a:pos x="T0" y="T1"/>
                    </a:cxn>
                    <a:cxn ang="T11">
                      <a:pos x="T2" y="T3"/>
                    </a:cxn>
                    <a:cxn ang="T12">
                      <a:pos x="T4" y="T5"/>
                    </a:cxn>
                    <a:cxn ang="T13">
                      <a:pos x="T6" y="T7"/>
                    </a:cxn>
                    <a:cxn ang="T14">
                      <a:pos x="T8" y="T9"/>
                    </a:cxn>
                  </a:cxnLst>
                  <a:rect l="T15" t="T16" r="T17" b="T18"/>
                  <a:pathLst>
                    <a:path w="297" h="55">
                      <a:moveTo>
                        <a:pt x="294" y="55"/>
                      </a:moveTo>
                      <a:lnTo>
                        <a:pt x="297" y="53"/>
                      </a:lnTo>
                      <a:lnTo>
                        <a:pt x="1" y="0"/>
                      </a:lnTo>
                      <a:lnTo>
                        <a:pt x="0" y="3"/>
                      </a:lnTo>
                      <a:lnTo>
                        <a:pt x="294" y="55"/>
                      </a:lnTo>
                      <a:close/>
                    </a:path>
                  </a:pathLst>
                </a:custGeom>
                <a:solidFill>
                  <a:srgbClr val="AD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41" name="Freeform 3137"/>
                <p:cNvSpPr>
                  <a:spLocks/>
                </p:cNvSpPr>
                <p:nvPr/>
              </p:nvSpPr>
              <p:spPr bwMode="auto">
                <a:xfrm>
                  <a:off x="3595" y="1780"/>
                  <a:ext cx="149" cy="28"/>
                </a:xfrm>
                <a:custGeom>
                  <a:avLst/>
                  <a:gdLst>
                    <a:gd name="T0" fmla="*/ 1 w 298"/>
                    <a:gd name="T1" fmla="*/ 1 h 55"/>
                    <a:gd name="T2" fmla="*/ 1 w 298"/>
                    <a:gd name="T3" fmla="*/ 1 h 55"/>
                    <a:gd name="T4" fmla="*/ 1 w 298"/>
                    <a:gd name="T5" fmla="*/ 0 h 55"/>
                    <a:gd name="T6" fmla="*/ 0 w 298"/>
                    <a:gd name="T7" fmla="*/ 1 h 55"/>
                    <a:gd name="T8" fmla="*/ 1 w 298"/>
                    <a:gd name="T9" fmla="*/ 1 h 55"/>
                    <a:gd name="T10" fmla="*/ 0 60000 65536"/>
                    <a:gd name="T11" fmla="*/ 0 60000 65536"/>
                    <a:gd name="T12" fmla="*/ 0 60000 65536"/>
                    <a:gd name="T13" fmla="*/ 0 60000 65536"/>
                    <a:gd name="T14" fmla="*/ 0 60000 65536"/>
                    <a:gd name="T15" fmla="*/ 0 w 298"/>
                    <a:gd name="T16" fmla="*/ 0 h 55"/>
                    <a:gd name="T17" fmla="*/ 298 w 298"/>
                    <a:gd name="T18" fmla="*/ 55 h 55"/>
                  </a:gdLst>
                  <a:ahLst/>
                  <a:cxnLst>
                    <a:cxn ang="T10">
                      <a:pos x="T0" y="T1"/>
                    </a:cxn>
                    <a:cxn ang="T11">
                      <a:pos x="T2" y="T3"/>
                    </a:cxn>
                    <a:cxn ang="T12">
                      <a:pos x="T4" y="T5"/>
                    </a:cxn>
                    <a:cxn ang="T13">
                      <a:pos x="T6" y="T7"/>
                    </a:cxn>
                    <a:cxn ang="T14">
                      <a:pos x="T8" y="T9"/>
                    </a:cxn>
                  </a:cxnLst>
                  <a:rect l="T15" t="T16" r="T17" b="T18"/>
                  <a:pathLst>
                    <a:path w="298" h="55">
                      <a:moveTo>
                        <a:pt x="296" y="55"/>
                      </a:moveTo>
                      <a:lnTo>
                        <a:pt x="298" y="52"/>
                      </a:lnTo>
                      <a:lnTo>
                        <a:pt x="4" y="0"/>
                      </a:lnTo>
                      <a:lnTo>
                        <a:pt x="0" y="2"/>
                      </a:lnTo>
                      <a:lnTo>
                        <a:pt x="296" y="55"/>
                      </a:lnTo>
                      <a:close/>
                    </a:path>
                  </a:pathLst>
                </a:custGeom>
                <a:solidFill>
                  <a:srgbClr val="AF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42" name="Freeform 3138"/>
                <p:cNvSpPr>
                  <a:spLocks/>
                </p:cNvSpPr>
                <p:nvPr/>
              </p:nvSpPr>
              <p:spPr bwMode="auto">
                <a:xfrm>
                  <a:off x="3597" y="1774"/>
                  <a:ext cx="152" cy="32"/>
                </a:xfrm>
                <a:custGeom>
                  <a:avLst/>
                  <a:gdLst>
                    <a:gd name="T0" fmla="*/ 1 w 304"/>
                    <a:gd name="T1" fmla="*/ 1 h 63"/>
                    <a:gd name="T2" fmla="*/ 1 w 304"/>
                    <a:gd name="T3" fmla="*/ 1 h 63"/>
                    <a:gd name="T4" fmla="*/ 1 w 304"/>
                    <a:gd name="T5" fmla="*/ 0 h 63"/>
                    <a:gd name="T6" fmla="*/ 0 w 304"/>
                    <a:gd name="T7" fmla="*/ 1 h 63"/>
                    <a:gd name="T8" fmla="*/ 1 w 304"/>
                    <a:gd name="T9" fmla="*/ 1 h 63"/>
                    <a:gd name="T10" fmla="*/ 0 60000 65536"/>
                    <a:gd name="T11" fmla="*/ 0 60000 65536"/>
                    <a:gd name="T12" fmla="*/ 0 60000 65536"/>
                    <a:gd name="T13" fmla="*/ 0 60000 65536"/>
                    <a:gd name="T14" fmla="*/ 0 60000 65536"/>
                    <a:gd name="T15" fmla="*/ 0 w 304"/>
                    <a:gd name="T16" fmla="*/ 0 h 63"/>
                    <a:gd name="T17" fmla="*/ 304 w 304"/>
                    <a:gd name="T18" fmla="*/ 63 h 63"/>
                  </a:gdLst>
                  <a:ahLst/>
                  <a:cxnLst>
                    <a:cxn ang="T10">
                      <a:pos x="T0" y="T1"/>
                    </a:cxn>
                    <a:cxn ang="T11">
                      <a:pos x="T2" y="T3"/>
                    </a:cxn>
                    <a:cxn ang="T12">
                      <a:pos x="T4" y="T5"/>
                    </a:cxn>
                    <a:cxn ang="T13">
                      <a:pos x="T6" y="T7"/>
                    </a:cxn>
                    <a:cxn ang="T14">
                      <a:pos x="T8" y="T9"/>
                    </a:cxn>
                  </a:cxnLst>
                  <a:rect l="T15" t="T16" r="T17" b="T18"/>
                  <a:pathLst>
                    <a:path w="304" h="63">
                      <a:moveTo>
                        <a:pt x="294" y="63"/>
                      </a:moveTo>
                      <a:lnTo>
                        <a:pt x="304" y="51"/>
                      </a:lnTo>
                      <a:lnTo>
                        <a:pt x="10" y="0"/>
                      </a:lnTo>
                      <a:lnTo>
                        <a:pt x="0" y="11"/>
                      </a:lnTo>
                      <a:lnTo>
                        <a:pt x="294" y="63"/>
                      </a:lnTo>
                      <a:close/>
                    </a:path>
                  </a:pathLst>
                </a:custGeom>
                <a:solidFill>
                  <a:srgbClr val="B2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43" name="Freeform 3139"/>
                <p:cNvSpPr>
                  <a:spLocks/>
                </p:cNvSpPr>
                <p:nvPr/>
              </p:nvSpPr>
              <p:spPr bwMode="auto">
                <a:xfrm>
                  <a:off x="3597" y="1779"/>
                  <a:ext cx="148" cy="27"/>
                </a:xfrm>
                <a:custGeom>
                  <a:avLst/>
                  <a:gdLst>
                    <a:gd name="T0" fmla="*/ 1 w 295"/>
                    <a:gd name="T1" fmla="*/ 1 h 53"/>
                    <a:gd name="T2" fmla="*/ 1 w 295"/>
                    <a:gd name="T3" fmla="*/ 1 h 53"/>
                    <a:gd name="T4" fmla="*/ 1 w 295"/>
                    <a:gd name="T5" fmla="*/ 0 h 53"/>
                    <a:gd name="T6" fmla="*/ 0 w 295"/>
                    <a:gd name="T7" fmla="*/ 1 h 53"/>
                    <a:gd name="T8" fmla="*/ 1 w 295"/>
                    <a:gd name="T9" fmla="*/ 1 h 53"/>
                    <a:gd name="T10" fmla="*/ 0 60000 65536"/>
                    <a:gd name="T11" fmla="*/ 0 60000 65536"/>
                    <a:gd name="T12" fmla="*/ 0 60000 65536"/>
                    <a:gd name="T13" fmla="*/ 0 60000 65536"/>
                    <a:gd name="T14" fmla="*/ 0 60000 65536"/>
                    <a:gd name="T15" fmla="*/ 0 w 295"/>
                    <a:gd name="T16" fmla="*/ 0 h 53"/>
                    <a:gd name="T17" fmla="*/ 295 w 295"/>
                    <a:gd name="T18" fmla="*/ 53 h 53"/>
                  </a:gdLst>
                  <a:ahLst/>
                  <a:cxnLst>
                    <a:cxn ang="T10">
                      <a:pos x="T0" y="T1"/>
                    </a:cxn>
                    <a:cxn ang="T11">
                      <a:pos x="T2" y="T3"/>
                    </a:cxn>
                    <a:cxn ang="T12">
                      <a:pos x="T4" y="T5"/>
                    </a:cxn>
                    <a:cxn ang="T13">
                      <a:pos x="T6" y="T7"/>
                    </a:cxn>
                    <a:cxn ang="T14">
                      <a:pos x="T8" y="T9"/>
                    </a:cxn>
                  </a:cxnLst>
                  <a:rect l="T15" t="T16" r="T17" b="T18"/>
                  <a:pathLst>
                    <a:path w="295" h="53">
                      <a:moveTo>
                        <a:pt x="294" y="53"/>
                      </a:moveTo>
                      <a:lnTo>
                        <a:pt x="295" y="51"/>
                      </a:lnTo>
                      <a:lnTo>
                        <a:pt x="1" y="0"/>
                      </a:lnTo>
                      <a:lnTo>
                        <a:pt x="0" y="1"/>
                      </a:lnTo>
                      <a:lnTo>
                        <a:pt x="294" y="53"/>
                      </a:lnTo>
                      <a:close/>
                    </a:path>
                  </a:pathLst>
                </a:custGeom>
                <a:solidFill>
                  <a:srgbClr val="B2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44" name="Freeform 3140"/>
                <p:cNvSpPr>
                  <a:spLocks/>
                </p:cNvSpPr>
                <p:nvPr/>
              </p:nvSpPr>
              <p:spPr bwMode="auto">
                <a:xfrm>
                  <a:off x="3598" y="1778"/>
                  <a:ext cx="148" cy="27"/>
                </a:xfrm>
                <a:custGeom>
                  <a:avLst/>
                  <a:gdLst>
                    <a:gd name="T0" fmla="*/ 0 w 298"/>
                    <a:gd name="T1" fmla="*/ 0 h 55"/>
                    <a:gd name="T2" fmla="*/ 0 w 298"/>
                    <a:gd name="T3" fmla="*/ 0 h 55"/>
                    <a:gd name="T4" fmla="*/ 0 w 298"/>
                    <a:gd name="T5" fmla="*/ 0 h 55"/>
                    <a:gd name="T6" fmla="*/ 0 w 298"/>
                    <a:gd name="T7" fmla="*/ 0 h 55"/>
                    <a:gd name="T8" fmla="*/ 0 w 298"/>
                    <a:gd name="T9" fmla="*/ 0 h 55"/>
                    <a:gd name="T10" fmla="*/ 0 60000 65536"/>
                    <a:gd name="T11" fmla="*/ 0 60000 65536"/>
                    <a:gd name="T12" fmla="*/ 0 60000 65536"/>
                    <a:gd name="T13" fmla="*/ 0 60000 65536"/>
                    <a:gd name="T14" fmla="*/ 0 60000 65536"/>
                    <a:gd name="T15" fmla="*/ 0 w 298"/>
                    <a:gd name="T16" fmla="*/ 0 h 55"/>
                    <a:gd name="T17" fmla="*/ 298 w 298"/>
                    <a:gd name="T18" fmla="*/ 55 h 55"/>
                  </a:gdLst>
                  <a:ahLst/>
                  <a:cxnLst>
                    <a:cxn ang="T10">
                      <a:pos x="T0" y="T1"/>
                    </a:cxn>
                    <a:cxn ang="T11">
                      <a:pos x="T2" y="T3"/>
                    </a:cxn>
                    <a:cxn ang="T12">
                      <a:pos x="T4" y="T5"/>
                    </a:cxn>
                    <a:cxn ang="T13">
                      <a:pos x="T6" y="T7"/>
                    </a:cxn>
                    <a:cxn ang="T14">
                      <a:pos x="T8" y="T9"/>
                    </a:cxn>
                  </a:cxnLst>
                  <a:rect l="T15" t="T16" r="T17" b="T18"/>
                  <a:pathLst>
                    <a:path w="298" h="55">
                      <a:moveTo>
                        <a:pt x="294" y="55"/>
                      </a:moveTo>
                      <a:lnTo>
                        <a:pt x="298" y="52"/>
                      </a:lnTo>
                      <a:lnTo>
                        <a:pt x="2" y="0"/>
                      </a:lnTo>
                      <a:lnTo>
                        <a:pt x="0" y="4"/>
                      </a:lnTo>
                      <a:lnTo>
                        <a:pt x="294" y="55"/>
                      </a:lnTo>
                      <a:close/>
                    </a:path>
                  </a:pathLst>
                </a:custGeom>
                <a:solidFill>
                  <a:srgbClr val="B3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45" name="Freeform 3141"/>
                <p:cNvSpPr>
                  <a:spLocks/>
                </p:cNvSpPr>
                <p:nvPr/>
              </p:nvSpPr>
              <p:spPr bwMode="auto">
                <a:xfrm>
                  <a:off x="3598" y="1777"/>
                  <a:ext cx="149" cy="26"/>
                </a:xfrm>
                <a:custGeom>
                  <a:avLst/>
                  <a:gdLst>
                    <a:gd name="T0" fmla="*/ 1 w 297"/>
                    <a:gd name="T1" fmla="*/ 0 h 53"/>
                    <a:gd name="T2" fmla="*/ 1 w 297"/>
                    <a:gd name="T3" fmla="*/ 0 h 53"/>
                    <a:gd name="T4" fmla="*/ 1 w 297"/>
                    <a:gd name="T5" fmla="*/ 0 h 53"/>
                    <a:gd name="T6" fmla="*/ 0 w 297"/>
                    <a:gd name="T7" fmla="*/ 0 h 53"/>
                    <a:gd name="T8" fmla="*/ 1 w 297"/>
                    <a:gd name="T9" fmla="*/ 0 h 53"/>
                    <a:gd name="T10" fmla="*/ 0 60000 65536"/>
                    <a:gd name="T11" fmla="*/ 0 60000 65536"/>
                    <a:gd name="T12" fmla="*/ 0 60000 65536"/>
                    <a:gd name="T13" fmla="*/ 0 60000 65536"/>
                    <a:gd name="T14" fmla="*/ 0 60000 65536"/>
                    <a:gd name="T15" fmla="*/ 0 w 297"/>
                    <a:gd name="T16" fmla="*/ 0 h 53"/>
                    <a:gd name="T17" fmla="*/ 297 w 297"/>
                    <a:gd name="T18" fmla="*/ 53 h 53"/>
                  </a:gdLst>
                  <a:ahLst/>
                  <a:cxnLst>
                    <a:cxn ang="T10">
                      <a:pos x="T0" y="T1"/>
                    </a:cxn>
                    <a:cxn ang="T11">
                      <a:pos x="T2" y="T3"/>
                    </a:cxn>
                    <a:cxn ang="T12">
                      <a:pos x="T4" y="T5"/>
                    </a:cxn>
                    <a:cxn ang="T13">
                      <a:pos x="T6" y="T7"/>
                    </a:cxn>
                    <a:cxn ang="T14">
                      <a:pos x="T8" y="T9"/>
                    </a:cxn>
                  </a:cxnLst>
                  <a:rect l="T15" t="T16" r="T17" b="T18"/>
                  <a:pathLst>
                    <a:path w="297" h="53">
                      <a:moveTo>
                        <a:pt x="296" y="53"/>
                      </a:moveTo>
                      <a:lnTo>
                        <a:pt x="297" y="51"/>
                      </a:lnTo>
                      <a:lnTo>
                        <a:pt x="2" y="0"/>
                      </a:lnTo>
                      <a:lnTo>
                        <a:pt x="0" y="1"/>
                      </a:lnTo>
                      <a:lnTo>
                        <a:pt x="296" y="53"/>
                      </a:lnTo>
                      <a:close/>
                    </a:path>
                  </a:pathLst>
                </a:custGeom>
                <a:solidFill>
                  <a:srgbClr val="B55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46" name="Freeform 3142"/>
                <p:cNvSpPr>
                  <a:spLocks/>
                </p:cNvSpPr>
                <p:nvPr/>
              </p:nvSpPr>
              <p:spPr bwMode="auto">
                <a:xfrm>
                  <a:off x="3599" y="1776"/>
                  <a:ext cx="149" cy="27"/>
                </a:xfrm>
                <a:custGeom>
                  <a:avLst/>
                  <a:gdLst>
                    <a:gd name="T0" fmla="*/ 1 w 297"/>
                    <a:gd name="T1" fmla="*/ 1 h 53"/>
                    <a:gd name="T2" fmla="*/ 1 w 297"/>
                    <a:gd name="T3" fmla="*/ 1 h 53"/>
                    <a:gd name="T4" fmla="*/ 1 w 297"/>
                    <a:gd name="T5" fmla="*/ 0 h 53"/>
                    <a:gd name="T6" fmla="*/ 0 w 297"/>
                    <a:gd name="T7" fmla="*/ 1 h 53"/>
                    <a:gd name="T8" fmla="*/ 1 w 297"/>
                    <a:gd name="T9" fmla="*/ 1 h 53"/>
                    <a:gd name="T10" fmla="*/ 0 60000 65536"/>
                    <a:gd name="T11" fmla="*/ 0 60000 65536"/>
                    <a:gd name="T12" fmla="*/ 0 60000 65536"/>
                    <a:gd name="T13" fmla="*/ 0 60000 65536"/>
                    <a:gd name="T14" fmla="*/ 0 60000 65536"/>
                    <a:gd name="T15" fmla="*/ 0 w 297"/>
                    <a:gd name="T16" fmla="*/ 0 h 53"/>
                    <a:gd name="T17" fmla="*/ 297 w 297"/>
                    <a:gd name="T18" fmla="*/ 53 h 53"/>
                  </a:gdLst>
                  <a:ahLst/>
                  <a:cxnLst>
                    <a:cxn ang="T10">
                      <a:pos x="T0" y="T1"/>
                    </a:cxn>
                    <a:cxn ang="T11">
                      <a:pos x="T2" y="T3"/>
                    </a:cxn>
                    <a:cxn ang="T12">
                      <a:pos x="T4" y="T5"/>
                    </a:cxn>
                    <a:cxn ang="T13">
                      <a:pos x="T6" y="T7"/>
                    </a:cxn>
                    <a:cxn ang="T14">
                      <a:pos x="T8" y="T9"/>
                    </a:cxn>
                  </a:cxnLst>
                  <a:rect l="T15" t="T16" r="T17" b="T18"/>
                  <a:pathLst>
                    <a:path w="297" h="53">
                      <a:moveTo>
                        <a:pt x="295" y="53"/>
                      </a:moveTo>
                      <a:lnTo>
                        <a:pt x="297" y="52"/>
                      </a:lnTo>
                      <a:lnTo>
                        <a:pt x="1" y="0"/>
                      </a:lnTo>
                      <a:lnTo>
                        <a:pt x="0" y="2"/>
                      </a:lnTo>
                      <a:lnTo>
                        <a:pt x="295" y="53"/>
                      </a:lnTo>
                      <a:close/>
                    </a:path>
                  </a:pathLst>
                </a:custGeom>
                <a:solidFill>
                  <a:srgbClr val="B7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47" name="Freeform 3143"/>
                <p:cNvSpPr>
                  <a:spLocks/>
                </p:cNvSpPr>
                <p:nvPr/>
              </p:nvSpPr>
              <p:spPr bwMode="auto">
                <a:xfrm>
                  <a:off x="3600" y="1774"/>
                  <a:ext cx="149" cy="28"/>
                </a:xfrm>
                <a:custGeom>
                  <a:avLst/>
                  <a:gdLst>
                    <a:gd name="T0" fmla="*/ 1 w 298"/>
                    <a:gd name="T1" fmla="*/ 1 h 55"/>
                    <a:gd name="T2" fmla="*/ 1 w 298"/>
                    <a:gd name="T3" fmla="*/ 1 h 55"/>
                    <a:gd name="T4" fmla="*/ 1 w 298"/>
                    <a:gd name="T5" fmla="*/ 0 h 55"/>
                    <a:gd name="T6" fmla="*/ 0 w 298"/>
                    <a:gd name="T7" fmla="*/ 1 h 55"/>
                    <a:gd name="T8" fmla="*/ 1 w 298"/>
                    <a:gd name="T9" fmla="*/ 1 h 55"/>
                    <a:gd name="T10" fmla="*/ 0 60000 65536"/>
                    <a:gd name="T11" fmla="*/ 0 60000 65536"/>
                    <a:gd name="T12" fmla="*/ 0 60000 65536"/>
                    <a:gd name="T13" fmla="*/ 0 60000 65536"/>
                    <a:gd name="T14" fmla="*/ 0 60000 65536"/>
                    <a:gd name="T15" fmla="*/ 0 w 298"/>
                    <a:gd name="T16" fmla="*/ 0 h 55"/>
                    <a:gd name="T17" fmla="*/ 298 w 298"/>
                    <a:gd name="T18" fmla="*/ 55 h 55"/>
                  </a:gdLst>
                  <a:ahLst/>
                  <a:cxnLst>
                    <a:cxn ang="T10">
                      <a:pos x="T0" y="T1"/>
                    </a:cxn>
                    <a:cxn ang="T11">
                      <a:pos x="T2" y="T3"/>
                    </a:cxn>
                    <a:cxn ang="T12">
                      <a:pos x="T4" y="T5"/>
                    </a:cxn>
                    <a:cxn ang="T13">
                      <a:pos x="T6" y="T7"/>
                    </a:cxn>
                    <a:cxn ang="T14">
                      <a:pos x="T8" y="T9"/>
                    </a:cxn>
                  </a:cxnLst>
                  <a:rect l="T15" t="T16" r="T17" b="T18"/>
                  <a:pathLst>
                    <a:path w="298" h="55">
                      <a:moveTo>
                        <a:pt x="296" y="55"/>
                      </a:moveTo>
                      <a:lnTo>
                        <a:pt x="298" y="51"/>
                      </a:lnTo>
                      <a:lnTo>
                        <a:pt x="4" y="0"/>
                      </a:lnTo>
                      <a:lnTo>
                        <a:pt x="0" y="3"/>
                      </a:lnTo>
                      <a:lnTo>
                        <a:pt x="296" y="55"/>
                      </a:lnTo>
                      <a:close/>
                    </a:path>
                  </a:pathLst>
                </a:custGeom>
                <a:solidFill>
                  <a:srgbClr val="B9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48" name="Freeform 3144"/>
                <p:cNvSpPr>
                  <a:spLocks/>
                </p:cNvSpPr>
                <p:nvPr/>
              </p:nvSpPr>
              <p:spPr bwMode="auto">
                <a:xfrm>
                  <a:off x="3602" y="1769"/>
                  <a:ext cx="152" cy="31"/>
                </a:xfrm>
                <a:custGeom>
                  <a:avLst/>
                  <a:gdLst>
                    <a:gd name="T0" fmla="*/ 1 w 304"/>
                    <a:gd name="T1" fmla="*/ 0 h 63"/>
                    <a:gd name="T2" fmla="*/ 1 w 304"/>
                    <a:gd name="T3" fmla="*/ 0 h 63"/>
                    <a:gd name="T4" fmla="*/ 1 w 304"/>
                    <a:gd name="T5" fmla="*/ 0 h 63"/>
                    <a:gd name="T6" fmla="*/ 0 w 304"/>
                    <a:gd name="T7" fmla="*/ 0 h 63"/>
                    <a:gd name="T8" fmla="*/ 1 w 304"/>
                    <a:gd name="T9" fmla="*/ 0 h 63"/>
                    <a:gd name="T10" fmla="*/ 0 60000 65536"/>
                    <a:gd name="T11" fmla="*/ 0 60000 65536"/>
                    <a:gd name="T12" fmla="*/ 0 60000 65536"/>
                    <a:gd name="T13" fmla="*/ 0 60000 65536"/>
                    <a:gd name="T14" fmla="*/ 0 60000 65536"/>
                    <a:gd name="T15" fmla="*/ 0 w 304"/>
                    <a:gd name="T16" fmla="*/ 0 h 63"/>
                    <a:gd name="T17" fmla="*/ 304 w 304"/>
                    <a:gd name="T18" fmla="*/ 63 h 63"/>
                  </a:gdLst>
                  <a:ahLst/>
                  <a:cxnLst>
                    <a:cxn ang="T10">
                      <a:pos x="T0" y="T1"/>
                    </a:cxn>
                    <a:cxn ang="T11">
                      <a:pos x="T2" y="T3"/>
                    </a:cxn>
                    <a:cxn ang="T12">
                      <a:pos x="T4" y="T5"/>
                    </a:cxn>
                    <a:cxn ang="T13">
                      <a:pos x="T6" y="T7"/>
                    </a:cxn>
                    <a:cxn ang="T14">
                      <a:pos x="T8" y="T9"/>
                    </a:cxn>
                  </a:cxnLst>
                  <a:rect l="T15" t="T16" r="T17" b="T18"/>
                  <a:pathLst>
                    <a:path w="304" h="63">
                      <a:moveTo>
                        <a:pt x="294" y="63"/>
                      </a:moveTo>
                      <a:lnTo>
                        <a:pt x="304" y="52"/>
                      </a:lnTo>
                      <a:lnTo>
                        <a:pt x="8" y="0"/>
                      </a:lnTo>
                      <a:lnTo>
                        <a:pt x="0" y="12"/>
                      </a:lnTo>
                      <a:lnTo>
                        <a:pt x="294" y="63"/>
                      </a:lnTo>
                      <a:close/>
                    </a:path>
                  </a:pathLst>
                </a:custGeom>
                <a:solidFill>
                  <a:srgbClr val="BB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49" name="Freeform 3145"/>
                <p:cNvSpPr>
                  <a:spLocks/>
                </p:cNvSpPr>
                <p:nvPr/>
              </p:nvSpPr>
              <p:spPr bwMode="auto">
                <a:xfrm>
                  <a:off x="3602" y="1774"/>
                  <a:ext cx="148" cy="26"/>
                </a:xfrm>
                <a:custGeom>
                  <a:avLst/>
                  <a:gdLst>
                    <a:gd name="T0" fmla="*/ 1 w 295"/>
                    <a:gd name="T1" fmla="*/ 0 h 53"/>
                    <a:gd name="T2" fmla="*/ 1 w 295"/>
                    <a:gd name="T3" fmla="*/ 0 h 53"/>
                    <a:gd name="T4" fmla="*/ 1 w 295"/>
                    <a:gd name="T5" fmla="*/ 0 h 53"/>
                    <a:gd name="T6" fmla="*/ 0 w 295"/>
                    <a:gd name="T7" fmla="*/ 0 h 53"/>
                    <a:gd name="T8" fmla="*/ 1 w 295"/>
                    <a:gd name="T9" fmla="*/ 0 h 53"/>
                    <a:gd name="T10" fmla="*/ 0 60000 65536"/>
                    <a:gd name="T11" fmla="*/ 0 60000 65536"/>
                    <a:gd name="T12" fmla="*/ 0 60000 65536"/>
                    <a:gd name="T13" fmla="*/ 0 60000 65536"/>
                    <a:gd name="T14" fmla="*/ 0 60000 65536"/>
                    <a:gd name="T15" fmla="*/ 0 w 295"/>
                    <a:gd name="T16" fmla="*/ 0 h 53"/>
                    <a:gd name="T17" fmla="*/ 295 w 295"/>
                    <a:gd name="T18" fmla="*/ 53 h 53"/>
                  </a:gdLst>
                  <a:ahLst/>
                  <a:cxnLst>
                    <a:cxn ang="T10">
                      <a:pos x="T0" y="T1"/>
                    </a:cxn>
                    <a:cxn ang="T11">
                      <a:pos x="T2" y="T3"/>
                    </a:cxn>
                    <a:cxn ang="T12">
                      <a:pos x="T4" y="T5"/>
                    </a:cxn>
                    <a:cxn ang="T13">
                      <a:pos x="T6" y="T7"/>
                    </a:cxn>
                    <a:cxn ang="T14">
                      <a:pos x="T8" y="T9"/>
                    </a:cxn>
                  </a:cxnLst>
                  <a:rect l="T15" t="T16" r="T17" b="T18"/>
                  <a:pathLst>
                    <a:path w="295" h="53">
                      <a:moveTo>
                        <a:pt x="294" y="53"/>
                      </a:moveTo>
                      <a:lnTo>
                        <a:pt x="295" y="52"/>
                      </a:lnTo>
                      <a:lnTo>
                        <a:pt x="1" y="0"/>
                      </a:lnTo>
                      <a:lnTo>
                        <a:pt x="0" y="2"/>
                      </a:lnTo>
                      <a:lnTo>
                        <a:pt x="294" y="53"/>
                      </a:lnTo>
                      <a:close/>
                    </a:path>
                  </a:pathLst>
                </a:custGeom>
                <a:solidFill>
                  <a:srgbClr val="BB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50" name="Freeform 3146"/>
                <p:cNvSpPr>
                  <a:spLocks/>
                </p:cNvSpPr>
                <p:nvPr/>
              </p:nvSpPr>
              <p:spPr bwMode="auto">
                <a:xfrm>
                  <a:off x="3603" y="1773"/>
                  <a:ext cx="147" cy="26"/>
                </a:xfrm>
                <a:custGeom>
                  <a:avLst/>
                  <a:gdLst>
                    <a:gd name="T0" fmla="*/ 0 w 296"/>
                    <a:gd name="T1" fmla="*/ 0 h 54"/>
                    <a:gd name="T2" fmla="*/ 0 w 296"/>
                    <a:gd name="T3" fmla="*/ 0 h 54"/>
                    <a:gd name="T4" fmla="*/ 0 w 296"/>
                    <a:gd name="T5" fmla="*/ 0 h 54"/>
                    <a:gd name="T6" fmla="*/ 0 w 296"/>
                    <a:gd name="T7" fmla="*/ 0 h 54"/>
                    <a:gd name="T8" fmla="*/ 0 w 296"/>
                    <a:gd name="T9" fmla="*/ 0 h 54"/>
                    <a:gd name="T10" fmla="*/ 0 60000 65536"/>
                    <a:gd name="T11" fmla="*/ 0 60000 65536"/>
                    <a:gd name="T12" fmla="*/ 0 60000 65536"/>
                    <a:gd name="T13" fmla="*/ 0 60000 65536"/>
                    <a:gd name="T14" fmla="*/ 0 60000 65536"/>
                    <a:gd name="T15" fmla="*/ 0 w 296"/>
                    <a:gd name="T16" fmla="*/ 0 h 54"/>
                    <a:gd name="T17" fmla="*/ 296 w 296"/>
                    <a:gd name="T18" fmla="*/ 54 h 54"/>
                  </a:gdLst>
                  <a:ahLst/>
                  <a:cxnLst>
                    <a:cxn ang="T10">
                      <a:pos x="T0" y="T1"/>
                    </a:cxn>
                    <a:cxn ang="T11">
                      <a:pos x="T2" y="T3"/>
                    </a:cxn>
                    <a:cxn ang="T12">
                      <a:pos x="T4" y="T5"/>
                    </a:cxn>
                    <a:cxn ang="T13">
                      <a:pos x="T6" y="T7"/>
                    </a:cxn>
                    <a:cxn ang="T14">
                      <a:pos x="T8" y="T9"/>
                    </a:cxn>
                  </a:cxnLst>
                  <a:rect l="T15" t="T16" r="T17" b="T18"/>
                  <a:pathLst>
                    <a:path w="296" h="54">
                      <a:moveTo>
                        <a:pt x="294" y="54"/>
                      </a:moveTo>
                      <a:lnTo>
                        <a:pt x="296" y="50"/>
                      </a:lnTo>
                      <a:lnTo>
                        <a:pt x="2" y="0"/>
                      </a:lnTo>
                      <a:lnTo>
                        <a:pt x="0" y="2"/>
                      </a:lnTo>
                      <a:lnTo>
                        <a:pt x="294" y="54"/>
                      </a:lnTo>
                      <a:close/>
                    </a:path>
                  </a:pathLst>
                </a:custGeom>
                <a:solidFill>
                  <a:srgbClr val="BC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51" name="Freeform 3147"/>
                <p:cNvSpPr>
                  <a:spLocks/>
                </p:cNvSpPr>
                <p:nvPr/>
              </p:nvSpPr>
              <p:spPr bwMode="auto">
                <a:xfrm>
                  <a:off x="3603" y="1771"/>
                  <a:ext cx="149" cy="27"/>
                </a:xfrm>
                <a:custGeom>
                  <a:avLst/>
                  <a:gdLst>
                    <a:gd name="T0" fmla="*/ 1 w 297"/>
                    <a:gd name="T1" fmla="*/ 1 h 53"/>
                    <a:gd name="T2" fmla="*/ 1 w 297"/>
                    <a:gd name="T3" fmla="*/ 1 h 53"/>
                    <a:gd name="T4" fmla="*/ 1 w 297"/>
                    <a:gd name="T5" fmla="*/ 0 h 53"/>
                    <a:gd name="T6" fmla="*/ 0 w 297"/>
                    <a:gd name="T7" fmla="*/ 1 h 53"/>
                    <a:gd name="T8" fmla="*/ 1 w 297"/>
                    <a:gd name="T9" fmla="*/ 1 h 53"/>
                    <a:gd name="T10" fmla="*/ 0 60000 65536"/>
                    <a:gd name="T11" fmla="*/ 0 60000 65536"/>
                    <a:gd name="T12" fmla="*/ 0 60000 65536"/>
                    <a:gd name="T13" fmla="*/ 0 60000 65536"/>
                    <a:gd name="T14" fmla="*/ 0 60000 65536"/>
                    <a:gd name="T15" fmla="*/ 0 w 297"/>
                    <a:gd name="T16" fmla="*/ 0 h 53"/>
                    <a:gd name="T17" fmla="*/ 297 w 297"/>
                    <a:gd name="T18" fmla="*/ 53 h 53"/>
                  </a:gdLst>
                  <a:ahLst/>
                  <a:cxnLst>
                    <a:cxn ang="T10">
                      <a:pos x="T0" y="T1"/>
                    </a:cxn>
                    <a:cxn ang="T11">
                      <a:pos x="T2" y="T3"/>
                    </a:cxn>
                    <a:cxn ang="T12">
                      <a:pos x="T4" y="T5"/>
                    </a:cxn>
                    <a:cxn ang="T13">
                      <a:pos x="T6" y="T7"/>
                    </a:cxn>
                    <a:cxn ang="T14">
                      <a:pos x="T8" y="T9"/>
                    </a:cxn>
                  </a:cxnLst>
                  <a:rect l="T15" t="T16" r="T17" b="T18"/>
                  <a:pathLst>
                    <a:path w="297" h="53">
                      <a:moveTo>
                        <a:pt x="294" y="53"/>
                      </a:moveTo>
                      <a:lnTo>
                        <a:pt x="297" y="52"/>
                      </a:lnTo>
                      <a:lnTo>
                        <a:pt x="2" y="0"/>
                      </a:lnTo>
                      <a:lnTo>
                        <a:pt x="0" y="3"/>
                      </a:lnTo>
                      <a:lnTo>
                        <a:pt x="294" y="53"/>
                      </a:lnTo>
                      <a:close/>
                    </a:path>
                  </a:pathLst>
                </a:custGeom>
                <a:solidFill>
                  <a:srgbClr val="BE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52" name="Freeform 3148"/>
                <p:cNvSpPr>
                  <a:spLocks/>
                </p:cNvSpPr>
                <p:nvPr/>
              </p:nvSpPr>
              <p:spPr bwMode="auto">
                <a:xfrm>
                  <a:off x="3604" y="1770"/>
                  <a:ext cx="149" cy="27"/>
                </a:xfrm>
                <a:custGeom>
                  <a:avLst/>
                  <a:gdLst>
                    <a:gd name="T0" fmla="*/ 1 w 297"/>
                    <a:gd name="T1" fmla="*/ 1 h 54"/>
                    <a:gd name="T2" fmla="*/ 1 w 297"/>
                    <a:gd name="T3" fmla="*/ 1 h 54"/>
                    <a:gd name="T4" fmla="*/ 1 w 297"/>
                    <a:gd name="T5" fmla="*/ 0 h 54"/>
                    <a:gd name="T6" fmla="*/ 0 w 297"/>
                    <a:gd name="T7" fmla="*/ 1 h 54"/>
                    <a:gd name="T8" fmla="*/ 1 w 297"/>
                    <a:gd name="T9" fmla="*/ 1 h 54"/>
                    <a:gd name="T10" fmla="*/ 0 60000 65536"/>
                    <a:gd name="T11" fmla="*/ 0 60000 65536"/>
                    <a:gd name="T12" fmla="*/ 0 60000 65536"/>
                    <a:gd name="T13" fmla="*/ 0 60000 65536"/>
                    <a:gd name="T14" fmla="*/ 0 60000 65536"/>
                    <a:gd name="T15" fmla="*/ 0 w 297"/>
                    <a:gd name="T16" fmla="*/ 0 h 54"/>
                    <a:gd name="T17" fmla="*/ 297 w 297"/>
                    <a:gd name="T18" fmla="*/ 54 h 54"/>
                  </a:gdLst>
                  <a:ahLst/>
                  <a:cxnLst>
                    <a:cxn ang="T10">
                      <a:pos x="T0" y="T1"/>
                    </a:cxn>
                    <a:cxn ang="T11">
                      <a:pos x="T2" y="T3"/>
                    </a:cxn>
                    <a:cxn ang="T12">
                      <a:pos x="T4" y="T5"/>
                    </a:cxn>
                    <a:cxn ang="T13">
                      <a:pos x="T6" y="T7"/>
                    </a:cxn>
                    <a:cxn ang="T14">
                      <a:pos x="T8" y="T9"/>
                    </a:cxn>
                  </a:cxnLst>
                  <a:rect l="T15" t="T16" r="T17" b="T18"/>
                  <a:pathLst>
                    <a:path w="297" h="54">
                      <a:moveTo>
                        <a:pt x="295" y="54"/>
                      </a:moveTo>
                      <a:lnTo>
                        <a:pt x="297" y="50"/>
                      </a:lnTo>
                      <a:lnTo>
                        <a:pt x="1" y="0"/>
                      </a:lnTo>
                      <a:lnTo>
                        <a:pt x="0" y="2"/>
                      </a:lnTo>
                      <a:lnTo>
                        <a:pt x="295" y="54"/>
                      </a:lnTo>
                      <a:close/>
                    </a:path>
                  </a:pathLst>
                </a:custGeom>
                <a:solidFill>
                  <a:srgbClr val="C0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53" name="Freeform 3149"/>
                <p:cNvSpPr>
                  <a:spLocks/>
                </p:cNvSpPr>
                <p:nvPr/>
              </p:nvSpPr>
              <p:spPr bwMode="auto">
                <a:xfrm>
                  <a:off x="3605" y="1769"/>
                  <a:ext cx="149" cy="26"/>
                </a:xfrm>
                <a:custGeom>
                  <a:avLst/>
                  <a:gdLst>
                    <a:gd name="T0" fmla="*/ 1 w 298"/>
                    <a:gd name="T1" fmla="*/ 0 h 53"/>
                    <a:gd name="T2" fmla="*/ 1 w 298"/>
                    <a:gd name="T3" fmla="*/ 0 h 53"/>
                    <a:gd name="T4" fmla="*/ 1 w 298"/>
                    <a:gd name="T5" fmla="*/ 0 h 53"/>
                    <a:gd name="T6" fmla="*/ 0 w 298"/>
                    <a:gd name="T7" fmla="*/ 0 h 53"/>
                    <a:gd name="T8" fmla="*/ 1 w 298"/>
                    <a:gd name="T9" fmla="*/ 0 h 53"/>
                    <a:gd name="T10" fmla="*/ 0 60000 65536"/>
                    <a:gd name="T11" fmla="*/ 0 60000 65536"/>
                    <a:gd name="T12" fmla="*/ 0 60000 65536"/>
                    <a:gd name="T13" fmla="*/ 0 60000 65536"/>
                    <a:gd name="T14" fmla="*/ 0 60000 65536"/>
                    <a:gd name="T15" fmla="*/ 0 w 298"/>
                    <a:gd name="T16" fmla="*/ 0 h 53"/>
                    <a:gd name="T17" fmla="*/ 298 w 298"/>
                    <a:gd name="T18" fmla="*/ 53 h 53"/>
                  </a:gdLst>
                  <a:ahLst/>
                  <a:cxnLst>
                    <a:cxn ang="T10">
                      <a:pos x="T0" y="T1"/>
                    </a:cxn>
                    <a:cxn ang="T11">
                      <a:pos x="T2" y="T3"/>
                    </a:cxn>
                    <a:cxn ang="T12">
                      <a:pos x="T4" y="T5"/>
                    </a:cxn>
                    <a:cxn ang="T13">
                      <a:pos x="T6" y="T7"/>
                    </a:cxn>
                    <a:cxn ang="T14">
                      <a:pos x="T8" y="T9"/>
                    </a:cxn>
                  </a:cxnLst>
                  <a:rect l="T15" t="T16" r="T17" b="T18"/>
                  <a:pathLst>
                    <a:path w="298" h="53">
                      <a:moveTo>
                        <a:pt x="296" y="53"/>
                      </a:moveTo>
                      <a:lnTo>
                        <a:pt x="298" y="52"/>
                      </a:lnTo>
                      <a:lnTo>
                        <a:pt x="2" y="0"/>
                      </a:lnTo>
                      <a:lnTo>
                        <a:pt x="0" y="3"/>
                      </a:lnTo>
                      <a:lnTo>
                        <a:pt x="296" y="53"/>
                      </a:lnTo>
                      <a:close/>
                    </a:path>
                  </a:pathLst>
                </a:custGeom>
                <a:solidFill>
                  <a:srgbClr val="C2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54" name="Freeform 3150"/>
                <p:cNvSpPr>
                  <a:spLocks/>
                </p:cNvSpPr>
                <p:nvPr/>
              </p:nvSpPr>
              <p:spPr bwMode="auto">
                <a:xfrm>
                  <a:off x="3606" y="1762"/>
                  <a:ext cx="152" cy="32"/>
                </a:xfrm>
                <a:custGeom>
                  <a:avLst/>
                  <a:gdLst>
                    <a:gd name="T0" fmla="*/ 1 w 304"/>
                    <a:gd name="T1" fmla="*/ 0 h 65"/>
                    <a:gd name="T2" fmla="*/ 1 w 304"/>
                    <a:gd name="T3" fmla="*/ 0 h 65"/>
                    <a:gd name="T4" fmla="*/ 1 w 304"/>
                    <a:gd name="T5" fmla="*/ 0 h 65"/>
                    <a:gd name="T6" fmla="*/ 0 w 304"/>
                    <a:gd name="T7" fmla="*/ 0 h 65"/>
                    <a:gd name="T8" fmla="*/ 1 w 304"/>
                    <a:gd name="T9" fmla="*/ 0 h 65"/>
                    <a:gd name="T10" fmla="*/ 0 60000 65536"/>
                    <a:gd name="T11" fmla="*/ 0 60000 65536"/>
                    <a:gd name="T12" fmla="*/ 0 60000 65536"/>
                    <a:gd name="T13" fmla="*/ 0 60000 65536"/>
                    <a:gd name="T14" fmla="*/ 0 60000 65536"/>
                    <a:gd name="T15" fmla="*/ 0 w 304"/>
                    <a:gd name="T16" fmla="*/ 0 h 65"/>
                    <a:gd name="T17" fmla="*/ 304 w 304"/>
                    <a:gd name="T18" fmla="*/ 65 h 65"/>
                  </a:gdLst>
                  <a:ahLst/>
                  <a:cxnLst>
                    <a:cxn ang="T10">
                      <a:pos x="T0" y="T1"/>
                    </a:cxn>
                    <a:cxn ang="T11">
                      <a:pos x="T2" y="T3"/>
                    </a:cxn>
                    <a:cxn ang="T12">
                      <a:pos x="T4" y="T5"/>
                    </a:cxn>
                    <a:cxn ang="T13">
                      <a:pos x="T6" y="T7"/>
                    </a:cxn>
                    <a:cxn ang="T14">
                      <a:pos x="T8" y="T9"/>
                    </a:cxn>
                  </a:cxnLst>
                  <a:rect l="T15" t="T16" r="T17" b="T18"/>
                  <a:pathLst>
                    <a:path w="304" h="65">
                      <a:moveTo>
                        <a:pt x="296" y="65"/>
                      </a:moveTo>
                      <a:lnTo>
                        <a:pt x="304" y="51"/>
                      </a:lnTo>
                      <a:lnTo>
                        <a:pt x="8" y="0"/>
                      </a:lnTo>
                      <a:lnTo>
                        <a:pt x="0" y="13"/>
                      </a:lnTo>
                      <a:lnTo>
                        <a:pt x="296" y="65"/>
                      </a:lnTo>
                      <a:close/>
                    </a:path>
                  </a:pathLst>
                </a:custGeom>
                <a:solidFill>
                  <a:srgbClr val="C4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55" name="Freeform 3151"/>
                <p:cNvSpPr>
                  <a:spLocks/>
                </p:cNvSpPr>
                <p:nvPr/>
              </p:nvSpPr>
              <p:spPr bwMode="auto">
                <a:xfrm>
                  <a:off x="3606" y="1768"/>
                  <a:ext cx="149" cy="26"/>
                </a:xfrm>
                <a:custGeom>
                  <a:avLst/>
                  <a:gdLst>
                    <a:gd name="T0" fmla="*/ 1 w 297"/>
                    <a:gd name="T1" fmla="*/ 0 h 54"/>
                    <a:gd name="T2" fmla="*/ 1 w 297"/>
                    <a:gd name="T3" fmla="*/ 0 h 54"/>
                    <a:gd name="T4" fmla="*/ 1 w 297"/>
                    <a:gd name="T5" fmla="*/ 0 h 54"/>
                    <a:gd name="T6" fmla="*/ 0 w 297"/>
                    <a:gd name="T7" fmla="*/ 0 h 54"/>
                    <a:gd name="T8" fmla="*/ 1 w 297"/>
                    <a:gd name="T9" fmla="*/ 0 h 54"/>
                    <a:gd name="T10" fmla="*/ 0 60000 65536"/>
                    <a:gd name="T11" fmla="*/ 0 60000 65536"/>
                    <a:gd name="T12" fmla="*/ 0 60000 65536"/>
                    <a:gd name="T13" fmla="*/ 0 60000 65536"/>
                    <a:gd name="T14" fmla="*/ 0 60000 65536"/>
                    <a:gd name="T15" fmla="*/ 0 w 297"/>
                    <a:gd name="T16" fmla="*/ 0 h 54"/>
                    <a:gd name="T17" fmla="*/ 297 w 297"/>
                    <a:gd name="T18" fmla="*/ 54 h 54"/>
                  </a:gdLst>
                  <a:ahLst/>
                  <a:cxnLst>
                    <a:cxn ang="T10">
                      <a:pos x="T0" y="T1"/>
                    </a:cxn>
                    <a:cxn ang="T11">
                      <a:pos x="T2" y="T3"/>
                    </a:cxn>
                    <a:cxn ang="T12">
                      <a:pos x="T4" y="T5"/>
                    </a:cxn>
                    <a:cxn ang="T13">
                      <a:pos x="T6" y="T7"/>
                    </a:cxn>
                    <a:cxn ang="T14">
                      <a:pos x="T8" y="T9"/>
                    </a:cxn>
                  </a:cxnLst>
                  <a:rect l="T15" t="T16" r="T17" b="T18"/>
                  <a:pathLst>
                    <a:path w="297" h="54">
                      <a:moveTo>
                        <a:pt x="296" y="54"/>
                      </a:moveTo>
                      <a:lnTo>
                        <a:pt x="297" y="52"/>
                      </a:lnTo>
                      <a:lnTo>
                        <a:pt x="2" y="0"/>
                      </a:lnTo>
                      <a:lnTo>
                        <a:pt x="0" y="2"/>
                      </a:lnTo>
                      <a:lnTo>
                        <a:pt x="296" y="54"/>
                      </a:lnTo>
                      <a:close/>
                    </a:path>
                  </a:pathLst>
                </a:custGeom>
                <a:solidFill>
                  <a:srgbClr val="C4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56" name="Freeform 3152"/>
                <p:cNvSpPr>
                  <a:spLocks/>
                </p:cNvSpPr>
                <p:nvPr/>
              </p:nvSpPr>
              <p:spPr bwMode="auto">
                <a:xfrm>
                  <a:off x="3607" y="1767"/>
                  <a:ext cx="148" cy="26"/>
                </a:xfrm>
                <a:custGeom>
                  <a:avLst/>
                  <a:gdLst>
                    <a:gd name="T0" fmla="*/ 1 w 295"/>
                    <a:gd name="T1" fmla="*/ 0 h 53"/>
                    <a:gd name="T2" fmla="*/ 1 w 295"/>
                    <a:gd name="T3" fmla="*/ 0 h 53"/>
                    <a:gd name="T4" fmla="*/ 1 w 295"/>
                    <a:gd name="T5" fmla="*/ 0 h 53"/>
                    <a:gd name="T6" fmla="*/ 0 w 295"/>
                    <a:gd name="T7" fmla="*/ 0 h 53"/>
                    <a:gd name="T8" fmla="*/ 1 w 295"/>
                    <a:gd name="T9" fmla="*/ 0 h 53"/>
                    <a:gd name="T10" fmla="*/ 0 60000 65536"/>
                    <a:gd name="T11" fmla="*/ 0 60000 65536"/>
                    <a:gd name="T12" fmla="*/ 0 60000 65536"/>
                    <a:gd name="T13" fmla="*/ 0 60000 65536"/>
                    <a:gd name="T14" fmla="*/ 0 60000 65536"/>
                    <a:gd name="T15" fmla="*/ 0 w 295"/>
                    <a:gd name="T16" fmla="*/ 0 h 53"/>
                    <a:gd name="T17" fmla="*/ 295 w 295"/>
                    <a:gd name="T18" fmla="*/ 53 h 53"/>
                  </a:gdLst>
                  <a:ahLst/>
                  <a:cxnLst>
                    <a:cxn ang="T10">
                      <a:pos x="T0" y="T1"/>
                    </a:cxn>
                    <a:cxn ang="T11">
                      <a:pos x="T2" y="T3"/>
                    </a:cxn>
                    <a:cxn ang="T12">
                      <a:pos x="T4" y="T5"/>
                    </a:cxn>
                    <a:cxn ang="T13">
                      <a:pos x="T6" y="T7"/>
                    </a:cxn>
                    <a:cxn ang="T14">
                      <a:pos x="T8" y="T9"/>
                    </a:cxn>
                  </a:cxnLst>
                  <a:rect l="T15" t="T16" r="T17" b="T18"/>
                  <a:pathLst>
                    <a:path w="295" h="53">
                      <a:moveTo>
                        <a:pt x="295" y="53"/>
                      </a:moveTo>
                      <a:lnTo>
                        <a:pt x="295" y="50"/>
                      </a:lnTo>
                      <a:lnTo>
                        <a:pt x="1" y="0"/>
                      </a:lnTo>
                      <a:lnTo>
                        <a:pt x="0" y="1"/>
                      </a:lnTo>
                      <a:lnTo>
                        <a:pt x="295" y="53"/>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57" name="Freeform 3153"/>
                <p:cNvSpPr>
                  <a:spLocks/>
                </p:cNvSpPr>
                <p:nvPr/>
              </p:nvSpPr>
              <p:spPr bwMode="auto">
                <a:xfrm>
                  <a:off x="3608" y="1765"/>
                  <a:ext cx="147" cy="27"/>
                </a:xfrm>
                <a:custGeom>
                  <a:avLst/>
                  <a:gdLst>
                    <a:gd name="T0" fmla="*/ 0 w 296"/>
                    <a:gd name="T1" fmla="*/ 1 h 54"/>
                    <a:gd name="T2" fmla="*/ 0 w 296"/>
                    <a:gd name="T3" fmla="*/ 1 h 54"/>
                    <a:gd name="T4" fmla="*/ 0 w 296"/>
                    <a:gd name="T5" fmla="*/ 0 h 54"/>
                    <a:gd name="T6" fmla="*/ 0 w 296"/>
                    <a:gd name="T7" fmla="*/ 1 h 54"/>
                    <a:gd name="T8" fmla="*/ 0 w 296"/>
                    <a:gd name="T9" fmla="*/ 1 h 54"/>
                    <a:gd name="T10" fmla="*/ 0 60000 65536"/>
                    <a:gd name="T11" fmla="*/ 0 60000 65536"/>
                    <a:gd name="T12" fmla="*/ 0 60000 65536"/>
                    <a:gd name="T13" fmla="*/ 0 60000 65536"/>
                    <a:gd name="T14" fmla="*/ 0 60000 65536"/>
                    <a:gd name="T15" fmla="*/ 0 w 296"/>
                    <a:gd name="T16" fmla="*/ 0 h 54"/>
                    <a:gd name="T17" fmla="*/ 296 w 296"/>
                    <a:gd name="T18" fmla="*/ 54 h 54"/>
                  </a:gdLst>
                  <a:ahLst/>
                  <a:cxnLst>
                    <a:cxn ang="T10">
                      <a:pos x="T0" y="T1"/>
                    </a:cxn>
                    <a:cxn ang="T11">
                      <a:pos x="T2" y="T3"/>
                    </a:cxn>
                    <a:cxn ang="T12">
                      <a:pos x="T4" y="T5"/>
                    </a:cxn>
                    <a:cxn ang="T13">
                      <a:pos x="T6" y="T7"/>
                    </a:cxn>
                    <a:cxn ang="T14">
                      <a:pos x="T8" y="T9"/>
                    </a:cxn>
                  </a:cxnLst>
                  <a:rect l="T15" t="T16" r="T17" b="T18"/>
                  <a:pathLst>
                    <a:path w="296" h="54">
                      <a:moveTo>
                        <a:pt x="294" y="54"/>
                      </a:moveTo>
                      <a:lnTo>
                        <a:pt x="296" y="52"/>
                      </a:lnTo>
                      <a:lnTo>
                        <a:pt x="2" y="0"/>
                      </a:lnTo>
                      <a:lnTo>
                        <a:pt x="0" y="4"/>
                      </a:lnTo>
                      <a:lnTo>
                        <a:pt x="294" y="54"/>
                      </a:lnTo>
                      <a:close/>
                    </a:path>
                  </a:pathLst>
                </a:custGeom>
                <a:solidFill>
                  <a:srgbClr val="C6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58" name="Freeform 3154"/>
                <p:cNvSpPr>
                  <a:spLocks/>
                </p:cNvSpPr>
                <p:nvPr/>
              </p:nvSpPr>
              <p:spPr bwMode="auto">
                <a:xfrm>
                  <a:off x="3608" y="1764"/>
                  <a:ext cx="148" cy="27"/>
                </a:xfrm>
                <a:custGeom>
                  <a:avLst/>
                  <a:gdLst>
                    <a:gd name="T0" fmla="*/ 1 w 296"/>
                    <a:gd name="T1" fmla="*/ 1 h 53"/>
                    <a:gd name="T2" fmla="*/ 1 w 296"/>
                    <a:gd name="T3" fmla="*/ 1 h 53"/>
                    <a:gd name="T4" fmla="*/ 0 w 296"/>
                    <a:gd name="T5" fmla="*/ 0 h 53"/>
                    <a:gd name="T6" fmla="*/ 0 w 296"/>
                    <a:gd name="T7" fmla="*/ 1 h 53"/>
                    <a:gd name="T8" fmla="*/ 1 w 296"/>
                    <a:gd name="T9" fmla="*/ 1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4" y="53"/>
                      </a:moveTo>
                      <a:lnTo>
                        <a:pt x="296" y="50"/>
                      </a:lnTo>
                      <a:lnTo>
                        <a:pt x="0" y="0"/>
                      </a:lnTo>
                      <a:lnTo>
                        <a:pt x="0" y="1"/>
                      </a:lnTo>
                      <a:lnTo>
                        <a:pt x="294" y="53"/>
                      </a:lnTo>
                      <a:close/>
                    </a:path>
                  </a:pathLst>
                </a:custGeom>
                <a:solidFill>
                  <a:srgbClr val="C7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59" name="Freeform 3155"/>
                <p:cNvSpPr>
                  <a:spLocks/>
                </p:cNvSpPr>
                <p:nvPr/>
              </p:nvSpPr>
              <p:spPr bwMode="auto">
                <a:xfrm>
                  <a:off x="3608" y="1764"/>
                  <a:ext cx="149" cy="25"/>
                </a:xfrm>
                <a:custGeom>
                  <a:avLst/>
                  <a:gdLst>
                    <a:gd name="T0" fmla="*/ 1 w 297"/>
                    <a:gd name="T1" fmla="*/ 0 h 52"/>
                    <a:gd name="T2" fmla="*/ 1 w 297"/>
                    <a:gd name="T3" fmla="*/ 0 h 52"/>
                    <a:gd name="T4" fmla="*/ 1 w 297"/>
                    <a:gd name="T5" fmla="*/ 0 h 52"/>
                    <a:gd name="T6" fmla="*/ 0 w 297"/>
                    <a:gd name="T7" fmla="*/ 0 h 52"/>
                    <a:gd name="T8" fmla="*/ 1 w 297"/>
                    <a:gd name="T9" fmla="*/ 0 h 52"/>
                    <a:gd name="T10" fmla="*/ 0 60000 65536"/>
                    <a:gd name="T11" fmla="*/ 0 60000 65536"/>
                    <a:gd name="T12" fmla="*/ 0 60000 65536"/>
                    <a:gd name="T13" fmla="*/ 0 60000 65536"/>
                    <a:gd name="T14" fmla="*/ 0 60000 65536"/>
                    <a:gd name="T15" fmla="*/ 0 w 297"/>
                    <a:gd name="T16" fmla="*/ 0 h 52"/>
                    <a:gd name="T17" fmla="*/ 297 w 297"/>
                    <a:gd name="T18" fmla="*/ 52 h 52"/>
                  </a:gdLst>
                  <a:ahLst/>
                  <a:cxnLst>
                    <a:cxn ang="T10">
                      <a:pos x="T0" y="T1"/>
                    </a:cxn>
                    <a:cxn ang="T11">
                      <a:pos x="T2" y="T3"/>
                    </a:cxn>
                    <a:cxn ang="T12">
                      <a:pos x="T4" y="T5"/>
                    </a:cxn>
                    <a:cxn ang="T13">
                      <a:pos x="T6" y="T7"/>
                    </a:cxn>
                    <a:cxn ang="T14">
                      <a:pos x="T8" y="T9"/>
                    </a:cxn>
                  </a:cxnLst>
                  <a:rect l="T15" t="T16" r="T17" b="T18"/>
                  <a:pathLst>
                    <a:path w="297" h="52">
                      <a:moveTo>
                        <a:pt x="296" y="52"/>
                      </a:moveTo>
                      <a:lnTo>
                        <a:pt x="297" y="50"/>
                      </a:lnTo>
                      <a:lnTo>
                        <a:pt x="1" y="0"/>
                      </a:lnTo>
                      <a:lnTo>
                        <a:pt x="0" y="2"/>
                      </a:lnTo>
                      <a:lnTo>
                        <a:pt x="296" y="52"/>
                      </a:lnTo>
                      <a:close/>
                    </a:path>
                  </a:pathLst>
                </a:custGeom>
                <a:solidFill>
                  <a:srgbClr val="C9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60" name="Freeform 3156"/>
                <p:cNvSpPr>
                  <a:spLocks/>
                </p:cNvSpPr>
                <p:nvPr/>
              </p:nvSpPr>
              <p:spPr bwMode="auto">
                <a:xfrm>
                  <a:off x="3609" y="1762"/>
                  <a:ext cx="149" cy="26"/>
                </a:xfrm>
                <a:custGeom>
                  <a:avLst/>
                  <a:gdLst>
                    <a:gd name="T0" fmla="*/ 1 w 298"/>
                    <a:gd name="T1" fmla="*/ 0 h 53"/>
                    <a:gd name="T2" fmla="*/ 1 w 298"/>
                    <a:gd name="T3" fmla="*/ 0 h 53"/>
                    <a:gd name="T4" fmla="*/ 1 w 298"/>
                    <a:gd name="T5" fmla="*/ 0 h 53"/>
                    <a:gd name="T6" fmla="*/ 0 w 298"/>
                    <a:gd name="T7" fmla="*/ 0 h 53"/>
                    <a:gd name="T8" fmla="*/ 1 w 298"/>
                    <a:gd name="T9" fmla="*/ 0 h 53"/>
                    <a:gd name="T10" fmla="*/ 0 60000 65536"/>
                    <a:gd name="T11" fmla="*/ 0 60000 65536"/>
                    <a:gd name="T12" fmla="*/ 0 60000 65536"/>
                    <a:gd name="T13" fmla="*/ 0 60000 65536"/>
                    <a:gd name="T14" fmla="*/ 0 60000 65536"/>
                    <a:gd name="T15" fmla="*/ 0 w 298"/>
                    <a:gd name="T16" fmla="*/ 0 h 53"/>
                    <a:gd name="T17" fmla="*/ 298 w 298"/>
                    <a:gd name="T18" fmla="*/ 53 h 53"/>
                  </a:gdLst>
                  <a:ahLst/>
                  <a:cxnLst>
                    <a:cxn ang="T10">
                      <a:pos x="T0" y="T1"/>
                    </a:cxn>
                    <a:cxn ang="T11">
                      <a:pos x="T2" y="T3"/>
                    </a:cxn>
                    <a:cxn ang="T12">
                      <a:pos x="T4" y="T5"/>
                    </a:cxn>
                    <a:cxn ang="T13">
                      <a:pos x="T6" y="T7"/>
                    </a:cxn>
                    <a:cxn ang="T14">
                      <a:pos x="T8" y="T9"/>
                    </a:cxn>
                  </a:cxnLst>
                  <a:rect l="T15" t="T16" r="T17" b="T18"/>
                  <a:pathLst>
                    <a:path w="298" h="53">
                      <a:moveTo>
                        <a:pt x="296" y="53"/>
                      </a:moveTo>
                      <a:lnTo>
                        <a:pt x="298" y="51"/>
                      </a:lnTo>
                      <a:lnTo>
                        <a:pt x="2" y="0"/>
                      </a:lnTo>
                      <a:lnTo>
                        <a:pt x="0" y="3"/>
                      </a:lnTo>
                      <a:lnTo>
                        <a:pt x="296" y="53"/>
                      </a:lnTo>
                      <a:close/>
                    </a:path>
                  </a:pathLst>
                </a:custGeom>
                <a:solidFill>
                  <a:srgbClr val="CA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61" name="Freeform 3157"/>
                <p:cNvSpPr>
                  <a:spLocks/>
                </p:cNvSpPr>
                <p:nvPr/>
              </p:nvSpPr>
              <p:spPr bwMode="auto">
                <a:xfrm>
                  <a:off x="3610" y="1755"/>
                  <a:ext cx="151" cy="33"/>
                </a:xfrm>
                <a:custGeom>
                  <a:avLst/>
                  <a:gdLst>
                    <a:gd name="T0" fmla="*/ 0 w 303"/>
                    <a:gd name="T1" fmla="*/ 1 h 65"/>
                    <a:gd name="T2" fmla="*/ 0 w 303"/>
                    <a:gd name="T3" fmla="*/ 1 h 65"/>
                    <a:gd name="T4" fmla="*/ 0 w 303"/>
                    <a:gd name="T5" fmla="*/ 0 h 65"/>
                    <a:gd name="T6" fmla="*/ 0 w 303"/>
                    <a:gd name="T7" fmla="*/ 1 h 65"/>
                    <a:gd name="T8" fmla="*/ 0 w 303"/>
                    <a:gd name="T9" fmla="*/ 1 h 65"/>
                    <a:gd name="T10" fmla="*/ 0 60000 65536"/>
                    <a:gd name="T11" fmla="*/ 0 60000 65536"/>
                    <a:gd name="T12" fmla="*/ 0 60000 65536"/>
                    <a:gd name="T13" fmla="*/ 0 60000 65536"/>
                    <a:gd name="T14" fmla="*/ 0 60000 65536"/>
                    <a:gd name="T15" fmla="*/ 0 w 303"/>
                    <a:gd name="T16" fmla="*/ 0 h 65"/>
                    <a:gd name="T17" fmla="*/ 303 w 303"/>
                    <a:gd name="T18" fmla="*/ 65 h 65"/>
                  </a:gdLst>
                  <a:ahLst/>
                  <a:cxnLst>
                    <a:cxn ang="T10">
                      <a:pos x="T0" y="T1"/>
                    </a:cxn>
                    <a:cxn ang="T11">
                      <a:pos x="T2" y="T3"/>
                    </a:cxn>
                    <a:cxn ang="T12">
                      <a:pos x="T4" y="T5"/>
                    </a:cxn>
                    <a:cxn ang="T13">
                      <a:pos x="T6" y="T7"/>
                    </a:cxn>
                    <a:cxn ang="T14">
                      <a:pos x="T8" y="T9"/>
                    </a:cxn>
                  </a:cxnLst>
                  <a:rect l="T15" t="T16" r="T17" b="T18"/>
                  <a:pathLst>
                    <a:path w="303" h="65">
                      <a:moveTo>
                        <a:pt x="296" y="65"/>
                      </a:moveTo>
                      <a:lnTo>
                        <a:pt x="303" y="50"/>
                      </a:lnTo>
                      <a:lnTo>
                        <a:pt x="8" y="0"/>
                      </a:lnTo>
                      <a:lnTo>
                        <a:pt x="0" y="14"/>
                      </a:lnTo>
                      <a:lnTo>
                        <a:pt x="296" y="65"/>
                      </a:ln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62" name="Freeform 3158"/>
                <p:cNvSpPr>
                  <a:spLocks/>
                </p:cNvSpPr>
                <p:nvPr/>
              </p:nvSpPr>
              <p:spPr bwMode="auto">
                <a:xfrm>
                  <a:off x="3610" y="1761"/>
                  <a:ext cx="149" cy="27"/>
                </a:xfrm>
                <a:custGeom>
                  <a:avLst/>
                  <a:gdLst>
                    <a:gd name="T0" fmla="*/ 1 w 298"/>
                    <a:gd name="T1" fmla="*/ 1 h 53"/>
                    <a:gd name="T2" fmla="*/ 1 w 298"/>
                    <a:gd name="T3" fmla="*/ 1 h 53"/>
                    <a:gd name="T4" fmla="*/ 1 w 298"/>
                    <a:gd name="T5" fmla="*/ 0 h 53"/>
                    <a:gd name="T6" fmla="*/ 0 w 298"/>
                    <a:gd name="T7" fmla="*/ 1 h 53"/>
                    <a:gd name="T8" fmla="*/ 1 w 298"/>
                    <a:gd name="T9" fmla="*/ 1 h 53"/>
                    <a:gd name="T10" fmla="*/ 0 60000 65536"/>
                    <a:gd name="T11" fmla="*/ 0 60000 65536"/>
                    <a:gd name="T12" fmla="*/ 0 60000 65536"/>
                    <a:gd name="T13" fmla="*/ 0 60000 65536"/>
                    <a:gd name="T14" fmla="*/ 0 60000 65536"/>
                    <a:gd name="T15" fmla="*/ 0 w 298"/>
                    <a:gd name="T16" fmla="*/ 0 h 53"/>
                    <a:gd name="T17" fmla="*/ 298 w 298"/>
                    <a:gd name="T18" fmla="*/ 53 h 53"/>
                  </a:gdLst>
                  <a:ahLst/>
                  <a:cxnLst>
                    <a:cxn ang="T10">
                      <a:pos x="T0" y="T1"/>
                    </a:cxn>
                    <a:cxn ang="T11">
                      <a:pos x="T2" y="T3"/>
                    </a:cxn>
                    <a:cxn ang="T12">
                      <a:pos x="T4" y="T5"/>
                    </a:cxn>
                    <a:cxn ang="T13">
                      <a:pos x="T6" y="T7"/>
                    </a:cxn>
                    <a:cxn ang="T14">
                      <a:pos x="T8" y="T9"/>
                    </a:cxn>
                  </a:cxnLst>
                  <a:rect l="T15" t="T16" r="T17" b="T18"/>
                  <a:pathLst>
                    <a:path w="298" h="53">
                      <a:moveTo>
                        <a:pt x="296" y="53"/>
                      </a:moveTo>
                      <a:lnTo>
                        <a:pt x="298" y="50"/>
                      </a:lnTo>
                      <a:lnTo>
                        <a:pt x="2" y="0"/>
                      </a:lnTo>
                      <a:lnTo>
                        <a:pt x="0" y="2"/>
                      </a:lnTo>
                      <a:lnTo>
                        <a:pt x="296" y="53"/>
                      </a:ln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63" name="Freeform 3159"/>
                <p:cNvSpPr>
                  <a:spLocks/>
                </p:cNvSpPr>
                <p:nvPr/>
              </p:nvSpPr>
              <p:spPr bwMode="auto">
                <a:xfrm>
                  <a:off x="3611" y="1759"/>
                  <a:ext cx="148" cy="27"/>
                </a:xfrm>
                <a:custGeom>
                  <a:avLst/>
                  <a:gdLst>
                    <a:gd name="T0" fmla="*/ 1 w 296"/>
                    <a:gd name="T1" fmla="*/ 1 h 53"/>
                    <a:gd name="T2" fmla="*/ 1 w 296"/>
                    <a:gd name="T3" fmla="*/ 1 h 53"/>
                    <a:gd name="T4" fmla="*/ 1 w 296"/>
                    <a:gd name="T5" fmla="*/ 0 h 53"/>
                    <a:gd name="T6" fmla="*/ 0 w 296"/>
                    <a:gd name="T7" fmla="*/ 1 h 53"/>
                    <a:gd name="T8" fmla="*/ 1 w 296"/>
                    <a:gd name="T9" fmla="*/ 1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6" y="53"/>
                      </a:moveTo>
                      <a:lnTo>
                        <a:pt x="296" y="51"/>
                      </a:lnTo>
                      <a:lnTo>
                        <a:pt x="1" y="0"/>
                      </a:lnTo>
                      <a:lnTo>
                        <a:pt x="0" y="3"/>
                      </a:lnTo>
                      <a:lnTo>
                        <a:pt x="296" y="53"/>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64" name="Freeform 3160"/>
                <p:cNvSpPr>
                  <a:spLocks/>
                </p:cNvSpPr>
                <p:nvPr/>
              </p:nvSpPr>
              <p:spPr bwMode="auto">
                <a:xfrm>
                  <a:off x="3612" y="1759"/>
                  <a:ext cx="148" cy="26"/>
                </a:xfrm>
                <a:custGeom>
                  <a:avLst/>
                  <a:gdLst>
                    <a:gd name="T0" fmla="*/ 1 w 296"/>
                    <a:gd name="T1" fmla="*/ 0 h 53"/>
                    <a:gd name="T2" fmla="*/ 1 w 296"/>
                    <a:gd name="T3" fmla="*/ 0 h 53"/>
                    <a:gd name="T4" fmla="*/ 0 w 296"/>
                    <a:gd name="T5" fmla="*/ 0 h 53"/>
                    <a:gd name="T6" fmla="*/ 0 w 296"/>
                    <a:gd name="T7" fmla="*/ 0 h 53"/>
                    <a:gd name="T8" fmla="*/ 1 w 296"/>
                    <a:gd name="T9" fmla="*/ 0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5" y="53"/>
                      </a:moveTo>
                      <a:lnTo>
                        <a:pt x="296" y="50"/>
                      </a:lnTo>
                      <a:lnTo>
                        <a:pt x="0" y="0"/>
                      </a:lnTo>
                      <a:lnTo>
                        <a:pt x="0" y="2"/>
                      </a:lnTo>
                      <a:lnTo>
                        <a:pt x="295" y="53"/>
                      </a:lnTo>
                      <a:close/>
                    </a:path>
                  </a:pathLst>
                </a:custGeom>
                <a:solidFill>
                  <a:srgbClr val="CE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65" name="Freeform 3161"/>
                <p:cNvSpPr>
                  <a:spLocks/>
                </p:cNvSpPr>
                <p:nvPr/>
              </p:nvSpPr>
              <p:spPr bwMode="auto">
                <a:xfrm>
                  <a:off x="3612" y="1757"/>
                  <a:ext cx="148" cy="26"/>
                </a:xfrm>
                <a:custGeom>
                  <a:avLst/>
                  <a:gdLst>
                    <a:gd name="T0" fmla="*/ 0 w 298"/>
                    <a:gd name="T1" fmla="*/ 0 h 53"/>
                    <a:gd name="T2" fmla="*/ 0 w 298"/>
                    <a:gd name="T3" fmla="*/ 0 h 53"/>
                    <a:gd name="T4" fmla="*/ 0 w 298"/>
                    <a:gd name="T5" fmla="*/ 0 h 53"/>
                    <a:gd name="T6" fmla="*/ 0 w 298"/>
                    <a:gd name="T7" fmla="*/ 0 h 53"/>
                    <a:gd name="T8" fmla="*/ 0 w 298"/>
                    <a:gd name="T9" fmla="*/ 0 h 53"/>
                    <a:gd name="T10" fmla="*/ 0 60000 65536"/>
                    <a:gd name="T11" fmla="*/ 0 60000 65536"/>
                    <a:gd name="T12" fmla="*/ 0 60000 65536"/>
                    <a:gd name="T13" fmla="*/ 0 60000 65536"/>
                    <a:gd name="T14" fmla="*/ 0 60000 65536"/>
                    <a:gd name="T15" fmla="*/ 0 w 298"/>
                    <a:gd name="T16" fmla="*/ 0 h 53"/>
                    <a:gd name="T17" fmla="*/ 298 w 298"/>
                    <a:gd name="T18" fmla="*/ 53 h 53"/>
                  </a:gdLst>
                  <a:ahLst/>
                  <a:cxnLst>
                    <a:cxn ang="T10">
                      <a:pos x="T0" y="T1"/>
                    </a:cxn>
                    <a:cxn ang="T11">
                      <a:pos x="T2" y="T3"/>
                    </a:cxn>
                    <a:cxn ang="T12">
                      <a:pos x="T4" y="T5"/>
                    </a:cxn>
                    <a:cxn ang="T13">
                      <a:pos x="T6" y="T7"/>
                    </a:cxn>
                    <a:cxn ang="T14">
                      <a:pos x="T8" y="T9"/>
                    </a:cxn>
                  </a:cxnLst>
                  <a:rect l="T15" t="T16" r="T17" b="T18"/>
                  <a:pathLst>
                    <a:path w="298" h="53">
                      <a:moveTo>
                        <a:pt x="296" y="53"/>
                      </a:moveTo>
                      <a:lnTo>
                        <a:pt x="298" y="51"/>
                      </a:lnTo>
                      <a:lnTo>
                        <a:pt x="2" y="0"/>
                      </a:lnTo>
                      <a:lnTo>
                        <a:pt x="0" y="3"/>
                      </a:lnTo>
                      <a:lnTo>
                        <a:pt x="296" y="53"/>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66" name="Freeform 3162"/>
                <p:cNvSpPr>
                  <a:spLocks/>
                </p:cNvSpPr>
                <p:nvPr/>
              </p:nvSpPr>
              <p:spPr bwMode="auto">
                <a:xfrm>
                  <a:off x="3613" y="1756"/>
                  <a:ext cx="148" cy="27"/>
                </a:xfrm>
                <a:custGeom>
                  <a:avLst/>
                  <a:gdLst>
                    <a:gd name="T0" fmla="*/ 0 w 298"/>
                    <a:gd name="T1" fmla="*/ 1 h 53"/>
                    <a:gd name="T2" fmla="*/ 0 w 298"/>
                    <a:gd name="T3" fmla="*/ 1 h 53"/>
                    <a:gd name="T4" fmla="*/ 0 w 298"/>
                    <a:gd name="T5" fmla="*/ 0 h 53"/>
                    <a:gd name="T6" fmla="*/ 0 w 298"/>
                    <a:gd name="T7" fmla="*/ 1 h 53"/>
                    <a:gd name="T8" fmla="*/ 0 w 298"/>
                    <a:gd name="T9" fmla="*/ 1 h 53"/>
                    <a:gd name="T10" fmla="*/ 0 60000 65536"/>
                    <a:gd name="T11" fmla="*/ 0 60000 65536"/>
                    <a:gd name="T12" fmla="*/ 0 60000 65536"/>
                    <a:gd name="T13" fmla="*/ 0 60000 65536"/>
                    <a:gd name="T14" fmla="*/ 0 60000 65536"/>
                    <a:gd name="T15" fmla="*/ 0 w 298"/>
                    <a:gd name="T16" fmla="*/ 0 h 53"/>
                    <a:gd name="T17" fmla="*/ 298 w 298"/>
                    <a:gd name="T18" fmla="*/ 53 h 53"/>
                  </a:gdLst>
                  <a:ahLst/>
                  <a:cxnLst>
                    <a:cxn ang="T10">
                      <a:pos x="T0" y="T1"/>
                    </a:cxn>
                    <a:cxn ang="T11">
                      <a:pos x="T2" y="T3"/>
                    </a:cxn>
                    <a:cxn ang="T12">
                      <a:pos x="T4" y="T5"/>
                    </a:cxn>
                    <a:cxn ang="T13">
                      <a:pos x="T6" y="T7"/>
                    </a:cxn>
                    <a:cxn ang="T14">
                      <a:pos x="T8" y="T9"/>
                    </a:cxn>
                  </a:cxnLst>
                  <a:rect l="T15" t="T16" r="T17" b="T18"/>
                  <a:pathLst>
                    <a:path w="298" h="53">
                      <a:moveTo>
                        <a:pt x="296" y="53"/>
                      </a:moveTo>
                      <a:lnTo>
                        <a:pt x="298" y="50"/>
                      </a:lnTo>
                      <a:lnTo>
                        <a:pt x="2" y="0"/>
                      </a:lnTo>
                      <a:lnTo>
                        <a:pt x="0" y="2"/>
                      </a:lnTo>
                      <a:lnTo>
                        <a:pt x="296" y="53"/>
                      </a:lnTo>
                      <a:close/>
                    </a:path>
                  </a:pathLst>
                </a:custGeom>
                <a:solidFill>
                  <a:srgbClr val="D0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67" name="Freeform 3163"/>
                <p:cNvSpPr>
                  <a:spLocks/>
                </p:cNvSpPr>
                <p:nvPr/>
              </p:nvSpPr>
              <p:spPr bwMode="auto">
                <a:xfrm>
                  <a:off x="3613" y="1755"/>
                  <a:ext cx="148" cy="26"/>
                </a:xfrm>
                <a:custGeom>
                  <a:avLst/>
                  <a:gdLst>
                    <a:gd name="T0" fmla="*/ 1 w 296"/>
                    <a:gd name="T1" fmla="*/ 1 h 52"/>
                    <a:gd name="T2" fmla="*/ 1 w 296"/>
                    <a:gd name="T3" fmla="*/ 1 h 52"/>
                    <a:gd name="T4" fmla="*/ 1 w 296"/>
                    <a:gd name="T5" fmla="*/ 0 h 52"/>
                    <a:gd name="T6" fmla="*/ 0 w 296"/>
                    <a:gd name="T7" fmla="*/ 1 h 52"/>
                    <a:gd name="T8" fmla="*/ 1 w 296"/>
                    <a:gd name="T9" fmla="*/ 1 h 52"/>
                    <a:gd name="T10" fmla="*/ 0 60000 65536"/>
                    <a:gd name="T11" fmla="*/ 0 60000 65536"/>
                    <a:gd name="T12" fmla="*/ 0 60000 65536"/>
                    <a:gd name="T13" fmla="*/ 0 60000 65536"/>
                    <a:gd name="T14" fmla="*/ 0 60000 65536"/>
                    <a:gd name="T15" fmla="*/ 0 w 296"/>
                    <a:gd name="T16" fmla="*/ 0 h 52"/>
                    <a:gd name="T17" fmla="*/ 296 w 296"/>
                    <a:gd name="T18" fmla="*/ 52 h 52"/>
                  </a:gdLst>
                  <a:ahLst/>
                  <a:cxnLst>
                    <a:cxn ang="T10">
                      <a:pos x="T0" y="T1"/>
                    </a:cxn>
                    <a:cxn ang="T11">
                      <a:pos x="T2" y="T3"/>
                    </a:cxn>
                    <a:cxn ang="T12">
                      <a:pos x="T4" y="T5"/>
                    </a:cxn>
                    <a:cxn ang="T13">
                      <a:pos x="T6" y="T7"/>
                    </a:cxn>
                    <a:cxn ang="T14">
                      <a:pos x="T8" y="T9"/>
                    </a:cxn>
                  </a:cxnLst>
                  <a:rect l="T15" t="T16" r="T17" b="T18"/>
                  <a:pathLst>
                    <a:path w="296" h="52">
                      <a:moveTo>
                        <a:pt x="296" y="52"/>
                      </a:moveTo>
                      <a:lnTo>
                        <a:pt x="296" y="50"/>
                      </a:lnTo>
                      <a:lnTo>
                        <a:pt x="1" y="0"/>
                      </a:lnTo>
                      <a:lnTo>
                        <a:pt x="0" y="2"/>
                      </a:lnTo>
                      <a:lnTo>
                        <a:pt x="296" y="52"/>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68" name="Freeform 3164"/>
                <p:cNvSpPr>
                  <a:spLocks/>
                </p:cNvSpPr>
                <p:nvPr/>
              </p:nvSpPr>
              <p:spPr bwMode="auto">
                <a:xfrm>
                  <a:off x="3614" y="1747"/>
                  <a:ext cx="151" cy="33"/>
                </a:xfrm>
                <a:custGeom>
                  <a:avLst/>
                  <a:gdLst>
                    <a:gd name="T0" fmla="*/ 1 w 301"/>
                    <a:gd name="T1" fmla="*/ 1 h 66"/>
                    <a:gd name="T2" fmla="*/ 1 w 301"/>
                    <a:gd name="T3" fmla="*/ 1 h 66"/>
                    <a:gd name="T4" fmla="*/ 1 w 301"/>
                    <a:gd name="T5" fmla="*/ 0 h 66"/>
                    <a:gd name="T6" fmla="*/ 0 w 301"/>
                    <a:gd name="T7" fmla="*/ 1 h 66"/>
                    <a:gd name="T8" fmla="*/ 1 w 301"/>
                    <a:gd name="T9" fmla="*/ 1 h 66"/>
                    <a:gd name="T10" fmla="*/ 0 60000 65536"/>
                    <a:gd name="T11" fmla="*/ 0 60000 65536"/>
                    <a:gd name="T12" fmla="*/ 0 60000 65536"/>
                    <a:gd name="T13" fmla="*/ 0 60000 65536"/>
                    <a:gd name="T14" fmla="*/ 0 60000 65536"/>
                    <a:gd name="T15" fmla="*/ 0 w 301"/>
                    <a:gd name="T16" fmla="*/ 0 h 66"/>
                    <a:gd name="T17" fmla="*/ 301 w 301"/>
                    <a:gd name="T18" fmla="*/ 66 h 66"/>
                  </a:gdLst>
                  <a:ahLst/>
                  <a:cxnLst>
                    <a:cxn ang="T10">
                      <a:pos x="T0" y="T1"/>
                    </a:cxn>
                    <a:cxn ang="T11">
                      <a:pos x="T2" y="T3"/>
                    </a:cxn>
                    <a:cxn ang="T12">
                      <a:pos x="T4" y="T5"/>
                    </a:cxn>
                    <a:cxn ang="T13">
                      <a:pos x="T6" y="T7"/>
                    </a:cxn>
                    <a:cxn ang="T14">
                      <a:pos x="T8" y="T9"/>
                    </a:cxn>
                  </a:cxnLst>
                  <a:rect l="T15" t="T16" r="T17" b="T18"/>
                  <a:pathLst>
                    <a:path w="301" h="66">
                      <a:moveTo>
                        <a:pt x="295" y="66"/>
                      </a:moveTo>
                      <a:lnTo>
                        <a:pt x="301" y="50"/>
                      </a:lnTo>
                      <a:lnTo>
                        <a:pt x="7" y="0"/>
                      </a:lnTo>
                      <a:lnTo>
                        <a:pt x="0" y="16"/>
                      </a:lnTo>
                      <a:lnTo>
                        <a:pt x="295" y="66"/>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69" name="Freeform 3165"/>
                <p:cNvSpPr>
                  <a:spLocks/>
                </p:cNvSpPr>
                <p:nvPr/>
              </p:nvSpPr>
              <p:spPr bwMode="auto">
                <a:xfrm>
                  <a:off x="3614" y="1754"/>
                  <a:ext cx="148" cy="26"/>
                </a:xfrm>
                <a:custGeom>
                  <a:avLst/>
                  <a:gdLst>
                    <a:gd name="T0" fmla="*/ 1 w 296"/>
                    <a:gd name="T1" fmla="*/ 0 h 53"/>
                    <a:gd name="T2" fmla="*/ 1 w 296"/>
                    <a:gd name="T3" fmla="*/ 0 h 53"/>
                    <a:gd name="T4" fmla="*/ 0 w 296"/>
                    <a:gd name="T5" fmla="*/ 0 h 53"/>
                    <a:gd name="T6" fmla="*/ 0 w 296"/>
                    <a:gd name="T7" fmla="*/ 0 h 53"/>
                    <a:gd name="T8" fmla="*/ 1 w 296"/>
                    <a:gd name="T9" fmla="*/ 0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5" y="53"/>
                      </a:moveTo>
                      <a:lnTo>
                        <a:pt x="296" y="50"/>
                      </a:lnTo>
                      <a:lnTo>
                        <a:pt x="0" y="0"/>
                      </a:lnTo>
                      <a:lnTo>
                        <a:pt x="0" y="3"/>
                      </a:lnTo>
                      <a:lnTo>
                        <a:pt x="295" y="53"/>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70" name="Freeform 3166"/>
                <p:cNvSpPr>
                  <a:spLocks/>
                </p:cNvSpPr>
                <p:nvPr/>
              </p:nvSpPr>
              <p:spPr bwMode="auto">
                <a:xfrm>
                  <a:off x="3614" y="1753"/>
                  <a:ext cx="149" cy="26"/>
                </a:xfrm>
                <a:custGeom>
                  <a:avLst/>
                  <a:gdLst>
                    <a:gd name="T0" fmla="*/ 1 w 298"/>
                    <a:gd name="T1" fmla="*/ 1 h 52"/>
                    <a:gd name="T2" fmla="*/ 1 w 298"/>
                    <a:gd name="T3" fmla="*/ 1 h 52"/>
                    <a:gd name="T4" fmla="*/ 1 w 298"/>
                    <a:gd name="T5" fmla="*/ 0 h 52"/>
                    <a:gd name="T6" fmla="*/ 0 w 298"/>
                    <a:gd name="T7" fmla="*/ 1 h 52"/>
                    <a:gd name="T8" fmla="*/ 1 w 298"/>
                    <a:gd name="T9" fmla="*/ 1 h 52"/>
                    <a:gd name="T10" fmla="*/ 0 60000 65536"/>
                    <a:gd name="T11" fmla="*/ 0 60000 65536"/>
                    <a:gd name="T12" fmla="*/ 0 60000 65536"/>
                    <a:gd name="T13" fmla="*/ 0 60000 65536"/>
                    <a:gd name="T14" fmla="*/ 0 60000 65536"/>
                    <a:gd name="T15" fmla="*/ 0 w 298"/>
                    <a:gd name="T16" fmla="*/ 0 h 52"/>
                    <a:gd name="T17" fmla="*/ 298 w 298"/>
                    <a:gd name="T18" fmla="*/ 52 h 52"/>
                  </a:gdLst>
                  <a:ahLst/>
                  <a:cxnLst>
                    <a:cxn ang="T10">
                      <a:pos x="T0" y="T1"/>
                    </a:cxn>
                    <a:cxn ang="T11">
                      <a:pos x="T2" y="T3"/>
                    </a:cxn>
                    <a:cxn ang="T12">
                      <a:pos x="T4" y="T5"/>
                    </a:cxn>
                    <a:cxn ang="T13">
                      <a:pos x="T6" y="T7"/>
                    </a:cxn>
                    <a:cxn ang="T14">
                      <a:pos x="T8" y="T9"/>
                    </a:cxn>
                  </a:cxnLst>
                  <a:rect l="T15" t="T16" r="T17" b="T18"/>
                  <a:pathLst>
                    <a:path w="298" h="52">
                      <a:moveTo>
                        <a:pt x="296" y="52"/>
                      </a:moveTo>
                      <a:lnTo>
                        <a:pt x="298" y="50"/>
                      </a:lnTo>
                      <a:lnTo>
                        <a:pt x="2" y="0"/>
                      </a:lnTo>
                      <a:lnTo>
                        <a:pt x="0" y="2"/>
                      </a:lnTo>
                      <a:lnTo>
                        <a:pt x="296" y="52"/>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71" name="Freeform 3167"/>
                <p:cNvSpPr>
                  <a:spLocks/>
                </p:cNvSpPr>
                <p:nvPr/>
              </p:nvSpPr>
              <p:spPr bwMode="auto">
                <a:xfrm>
                  <a:off x="3615" y="1751"/>
                  <a:ext cx="148" cy="27"/>
                </a:xfrm>
                <a:custGeom>
                  <a:avLst/>
                  <a:gdLst>
                    <a:gd name="T0" fmla="*/ 1 w 296"/>
                    <a:gd name="T1" fmla="*/ 1 h 53"/>
                    <a:gd name="T2" fmla="*/ 1 w 296"/>
                    <a:gd name="T3" fmla="*/ 1 h 53"/>
                    <a:gd name="T4" fmla="*/ 1 w 296"/>
                    <a:gd name="T5" fmla="*/ 0 h 53"/>
                    <a:gd name="T6" fmla="*/ 0 w 296"/>
                    <a:gd name="T7" fmla="*/ 1 h 53"/>
                    <a:gd name="T8" fmla="*/ 1 w 296"/>
                    <a:gd name="T9" fmla="*/ 1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6" y="53"/>
                      </a:moveTo>
                      <a:lnTo>
                        <a:pt x="296" y="50"/>
                      </a:lnTo>
                      <a:lnTo>
                        <a:pt x="2" y="0"/>
                      </a:lnTo>
                      <a:lnTo>
                        <a:pt x="0" y="3"/>
                      </a:lnTo>
                      <a:lnTo>
                        <a:pt x="296" y="53"/>
                      </a:lnTo>
                      <a:close/>
                    </a:path>
                  </a:pathLst>
                </a:custGeom>
                <a:solidFill>
                  <a:srgbClr val="D4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72" name="Freeform 3168"/>
                <p:cNvSpPr>
                  <a:spLocks/>
                </p:cNvSpPr>
                <p:nvPr/>
              </p:nvSpPr>
              <p:spPr bwMode="auto">
                <a:xfrm>
                  <a:off x="3616" y="1750"/>
                  <a:ext cx="148" cy="26"/>
                </a:xfrm>
                <a:custGeom>
                  <a:avLst/>
                  <a:gdLst>
                    <a:gd name="T0" fmla="*/ 1 w 296"/>
                    <a:gd name="T1" fmla="*/ 1 h 51"/>
                    <a:gd name="T2" fmla="*/ 1 w 296"/>
                    <a:gd name="T3" fmla="*/ 1 h 51"/>
                    <a:gd name="T4" fmla="*/ 0 w 296"/>
                    <a:gd name="T5" fmla="*/ 0 h 51"/>
                    <a:gd name="T6" fmla="*/ 0 w 296"/>
                    <a:gd name="T7" fmla="*/ 1 h 51"/>
                    <a:gd name="T8" fmla="*/ 1 w 296"/>
                    <a:gd name="T9" fmla="*/ 1 h 51"/>
                    <a:gd name="T10" fmla="*/ 0 60000 65536"/>
                    <a:gd name="T11" fmla="*/ 0 60000 65536"/>
                    <a:gd name="T12" fmla="*/ 0 60000 65536"/>
                    <a:gd name="T13" fmla="*/ 0 60000 65536"/>
                    <a:gd name="T14" fmla="*/ 0 60000 65536"/>
                    <a:gd name="T15" fmla="*/ 0 w 296"/>
                    <a:gd name="T16" fmla="*/ 0 h 51"/>
                    <a:gd name="T17" fmla="*/ 296 w 296"/>
                    <a:gd name="T18" fmla="*/ 51 h 51"/>
                  </a:gdLst>
                  <a:ahLst/>
                  <a:cxnLst>
                    <a:cxn ang="T10">
                      <a:pos x="T0" y="T1"/>
                    </a:cxn>
                    <a:cxn ang="T11">
                      <a:pos x="T2" y="T3"/>
                    </a:cxn>
                    <a:cxn ang="T12">
                      <a:pos x="T4" y="T5"/>
                    </a:cxn>
                    <a:cxn ang="T13">
                      <a:pos x="T6" y="T7"/>
                    </a:cxn>
                    <a:cxn ang="T14">
                      <a:pos x="T8" y="T9"/>
                    </a:cxn>
                  </a:cxnLst>
                  <a:rect l="T15" t="T16" r="T17" b="T18"/>
                  <a:pathLst>
                    <a:path w="296" h="51">
                      <a:moveTo>
                        <a:pt x="294" y="51"/>
                      </a:moveTo>
                      <a:lnTo>
                        <a:pt x="296" y="48"/>
                      </a:lnTo>
                      <a:lnTo>
                        <a:pt x="0" y="0"/>
                      </a:lnTo>
                      <a:lnTo>
                        <a:pt x="0" y="1"/>
                      </a:lnTo>
                      <a:lnTo>
                        <a:pt x="294" y="51"/>
                      </a:lnTo>
                      <a:close/>
                    </a:path>
                  </a:pathLst>
                </a:custGeom>
                <a:solidFill>
                  <a:srgbClr val="D5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73" name="Freeform 3169"/>
                <p:cNvSpPr>
                  <a:spLocks/>
                </p:cNvSpPr>
                <p:nvPr/>
              </p:nvSpPr>
              <p:spPr bwMode="auto">
                <a:xfrm>
                  <a:off x="3616" y="1749"/>
                  <a:ext cx="149" cy="25"/>
                </a:xfrm>
                <a:custGeom>
                  <a:avLst/>
                  <a:gdLst>
                    <a:gd name="T0" fmla="*/ 1 w 297"/>
                    <a:gd name="T1" fmla="*/ 0 h 52"/>
                    <a:gd name="T2" fmla="*/ 1 w 297"/>
                    <a:gd name="T3" fmla="*/ 0 h 52"/>
                    <a:gd name="T4" fmla="*/ 1 w 297"/>
                    <a:gd name="T5" fmla="*/ 0 h 52"/>
                    <a:gd name="T6" fmla="*/ 0 w 297"/>
                    <a:gd name="T7" fmla="*/ 0 h 52"/>
                    <a:gd name="T8" fmla="*/ 1 w 297"/>
                    <a:gd name="T9" fmla="*/ 0 h 52"/>
                    <a:gd name="T10" fmla="*/ 0 60000 65536"/>
                    <a:gd name="T11" fmla="*/ 0 60000 65536"/>
                    <a:gd name="T12" fmla="*/ 0 60000 65536"/>
                    <a:gd name="T13" fmla="*/ 0 60000 65536"/>
                    <a:gd name="T14" fmla="*/ 0 60000 65536"/>
                    <a:gd name="T15" fmla="*/ 0 w 297"/>
                    <a:gd name="T16" fmla="*/ 0 h 52"/>
                    <a:gd name="T17" fmla="*/ 297 w 297"/>
                    <a:gd name="T18" fmla="*/ 52 h 52"/>
                  </a:gdLst>
                  <a:ahLst/>
                  <a:cxnLst>
                    <a:cxn ang="T10">
                      <a:pos x="T0" y="T1"/>
                    </a:cxn>
                    <a:cxn ang="T11">
                      <a:pos x="T2" y="T3"/>
                    </a:cxn>
                    <a:cxn ang="T12">
                      <a:pos x="T4" y="T5"/>
                    </a:cxn>
                    <a:cxn ang="T13">
                      <a:pos x="T6" y="T7"/>
                    </a:cxn>
                    <a:cxn ang="T14">
                      <a:pos x="T8" y="T9"/>
                    </a:cxn>
                  </a:cxnLst>
                  <a:rect l="T15" t="T16" r="T17" b="T18"/>
                  <a:pathLst>
                    <a:path w="297" h="52">
                      <a:moveTo>
                        <a:pt x="296" y="52"/>
                      </a:moveTo>
                      <a:lnTo>
                        <a:pt x="297" y="50"/>
                      </a:lnTo>
                      <a:lnTo>
                        <a:pt x="1" y="0"/>
                      </a:lnTo>
                      <a:lnTo>
                        <a:pt x="0" y="4"/>
                      </a:lnTo>
                      <a:lnTo>
                        <a:pt x="296" y="52"/>
                      </a:lnTo>
                      <a:close/>
                    </a:path>
                  </a:pathLst>
                </a:custGeom>
                <a:solidFill>
                  <a:srgbClr val="D6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74" name="Freeform 3170"/>
                <p:cNvSpPr>
                  <a:spLocks/>
                </p:cNvSpPr>
                <p:nvPr/>
              </p:nvSpPr>
              <p:spPr bwMode="auto">
                <a:xfrm>
                  <a:off x="3617" y="1747"/>
                  <a:ext cx="148" cy="27"/>
                </a:xfrm>
                <a:custGeom>
                  <a:avLst/>
                  <a:gdLst>
                    <a:gd name="T0" fmla="*/ 1 w 296"/>
                    <a:gd name="T1" fmla="*/ 1 h 53"/>
                    <a:gd name="T2" fmla="*/ 1 w 296"/>
                    <a:gd name="T3" fmla="*/ 1 h 53"/>
                    <a:gd name="T4" fmla="*/ 1 w 296"/>
                    <a:gd name="T5" fmla="*/ 0 h 53"/>
                    <a:gd name="T6" fmla="*/ 0 w 296"/>
                    <a:gd name="T7" fmla="*/ 1 h 53"/>
                    <a:gd name="T8" fmla="*/ 1 w 296"/>
                    <a:gd name="T9" fmla="*/ 1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6" y="53"/>
                      </a:moveTo>
                      <a:lnTo>
                        <a:pt x="296" y="50"/>
                      </a:lnTo>
                      <a:lnTo>
                        <a:pt x="2" y="0"/>
                      </a:lnTo>
                      <a:lnTo>
                        <a:pt x="0" y="3"/>
                      </a:lnTo>
                      <a:lnTo>
                        <a:pt x="296" y="53"/>
                      </a:lnTo>
                      <a:close/>
                    </a:path>
                  </a:pathLst>
                </a:custGeom>
                <a:solidFill>
                  <a:srgbClr val="D7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75" name="Freeform 3171"/>
                <p:cNvSpPr>
                  <a:spLocks/>
                </p:cNvSpPr>
                <p:nvPr/>
              </p:nvSpPr>
              <p:spPr bwMode="auto">
                <a:xfrm>
                  <a:off x="3618" y="1739"/>
                  <a:ext cx="150" cy="33"/>
                </a:xfrm>
                <a:custGeom>
                  <a:avLst/>
                  <a:gdLst>
                    <a:gd name="T0" fmla="*/ 0 w 301"/>
                    <a:gd name="T1" fmla="*/ 1 h 65"/>
                    <a:gd name="T2" fmla="*/ 0 w 301"/>
                    <a:gd name="T3" fmla="*/ 1 h 65"/>
                    <a:gd name="T4" fmla="*/ 0 w 301"/>
                    <a:gd name="T5" fmla="*/ 0 h 65"/>
                    <a:gd name="T6" fmla="*/ 0 w 301"/>
                    <a:gd name="T7" fmla="*/ 1 h 65"/>
                    <a:gd name="T8" fmla="*/ 0 w 301"/>
                    <a:gd name="T9" fmla="*/ 1 h 65"/>
                    <a:gd name="T10" fmla="*/ 0 60000 65536"/>
                    <a:gd name="T11" fmla="*/ 0 60000 65536"/>
                    <a:gd name="T12" fmla="*/ 0 60000 65536"/>
                    <a:gd name="T13" fmla="*/ 0 60000 65536"/>
                    <a:gd name="T14" fmla="*/ 0 60000 65536"/>
                    <a:gd name="T15" fmla="*/ 0 w 301"/>
                    <a:gd name="T16" fmla="*/ 0 h 65"/>
                    <a:gd name="T17" fmla="*/ 301 w 301"/>
                    <a:gd name="T18" fmla="*/ 65 h 65"/>
                  </a:gdLst>
                  <a:ahLst/>
                  <a:cxnLst>
                    <a:cxn ang="T10">
                      <a:pos x="T0" y="T1"/>
                    </a:cxn>
                    <a:cxn ang="T11">
                      <a:pos x="T2" y="T3"/>
                    </a:cxn>
                    <a:cxn ang="T12">
                      <a:pos x="T4" y="T5"/>
                    </a:cxn>
                    <a:cxn ang="T13">
                      <a:pos x="T6" y="T7"/>
                    </a:cxn>
                    <a:cxn ang="T14">
                      <a:pos x="T8" y="T9"/>
                    </a:cxn>
                  </a:cxnLst>
                  <a:rect l="T15" t="T16" r="T17" b="T18"/>
                  <a:pathLst>
                    <a:path w="301" h="65">
                      <a:moveTo>
                        <a:pt x="294" y="65"/>
                      </a:moveTo>
                      <a:lnTo>
                        <a:pt x="301" y="48"/>
                      </a:lnTo>
                      <a:lnTo>
                        <a:pt x="5" y="0"/>
                      </a:lnTo>
                      <a:lnTo>
                        <a:pt x="0" y="15"/>
                      </a:lnTo>
                      <a:lnTo>
                        <a:pt x="294" y="65"/>
                      </a:lnTo>
                      <a:close/>
                    </a:path>
                  </a:pathLst>
                </a:custGeom>
                <a:solidFill>
                  <a:srgbClr val="D9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76" name="Freeform 3172"/>
                <p:cNvSpPr>
                  <a:spLocks/>
                </p:cNvSpPr>
                <p:nvPr/>
              </p:nvSpPr>
              <p:spPr bwMode="auto">
                <a:xfrm>
                  <a:off x="3618" y="1746"/>
                  <a:ext cx="147" cy="26"/>
                </a:xfrm>
                <a:custGeom>
                  <a:avLst/>
                  <a:gdLst>
                    <a:gd name="T0" fmla="*/ 0 w 296"/>
                    <a:gd name="T1" fmla="*/ 1 h 52"/>
                    <a:gd name="T2" fmla="*/ 0 w 296"/>
                    <a:gd name="T3" fmla="*/ 1 h 52"/>
                    <a:gd name="T4" fmla="*/ 0 w 296"/>
                    <a:gd name="T5" fmla="*/ 0 h 52"/>
                    <a:gd name="T6" fmla="*/ 0 w 296"/>
                    <a:gd name="T7" fmla="*/ 1 h 52"/>
                    <a:gd name="T8" fmla="*/ 0 w 296"/>
                    <a:gd name="T9" fmla="*/ 1 h 52"/>
                    <a:gd name="T10" fmla="*/ 0 60000 65536"/>
                    <a:gd name="T11" fmla="*/ 0 60000 65536"/>
                    <a:gd name="T12" fmla="*/ 0 60000 65536"/>
                    <a:gd name="T13" fmla="*/ 0 60000 65536"/>
                    <a:gd name="T14" fmla="*/ 0 60000 65536"/>
                    <a:gd name="T15" fmla="*/ 0 w 296"/>
                    <a:gd name="T16" fmla="*/ 0 h 52"/>
                    <a:gd name="T17" fmla="*/ 296 w 296"/>
                    <a:gd name="T18" fmla="*/ 52 h 52"/>
                  </a:gdLst>
                  <a:ahLst/>
                  <a:cxnLst>
                    <a:cxn ang="T10">
                      <a:pos x="T0" y="T1"/>
                    </a:cxn>
                    <a:cxn ang="T11">
                      <a:pos x="T2" y="T3"/>
                    </a:cxn>
                    <a:cxn ang="T12">
                      <a:pos x="T4" y="T5"/>
                    </a:cxn>
                    <a:cxn ang="T13">
                      <a:pos x="T6" y="T7"/>
                    </a:cxn>
                    <a:cxn ang="T14">
                      <a:pos x="T8" y="T9"/>
                    </a:cxn>
                  </a:cxnLst>
                  <a:rect l="T15" t="T16" r="T17" b="T18"/>
                  <a:pathLst>
                    <a:path w="296" h="52">
                      <a:moveTo>
                        <a:pt x="294" y="52"/>
                      </a:moveTo>
                      <a:lnTo>
                        <a:pt x="296" y="48"/>
                      </a:lnTo>
                      <a:lnTo>
                        <a:pt x="0" y="0"/>
                      </a:lnTo>
                      <a:lnTo>
                        <a:pt x="0" y="2"/>
                      </a:lnTo>
                      <a:lnTo>
                        <a:pt x="294" y="52"/>
                      </a:lnTo>
                      <a:close/>
                    </a:path>
                  </a:pathLst>
                </a:custGeom>
                <a:solidFill>
                  <a:srgbClr val="D9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77" name="Freeform 3173"/>
                <p:cNvSpPr>
                  <a:spLocks/>
                </p:cNvSpPr>
                <p:nvPr/>
              </p:nvSpPr>
              <p:spPr bwMode="auto">
                <a:xfrm>
                  <a:off x="3618" y="1744"/>
                  <a:ext cx="148" cy="26"/>
                </a:xfrm>
                <a:custGeom>
                  <a:avLst/>
                  <a:gdLst>
                    <a:gd name="T0" fmla="*/ 0 w 298"/>
                    <a:gd name="T1" fmla="*/ 1 h 51"/>
                    <a:gd name="T2" fmla="*/ 0 w 298"/>
                    <a:gd name="T3" fmla="*/ 1 h 51"/>
                    <a:gd name="T4" fmla="*/ 0 w 298"/>
                    <a:gd name="T5" fmla="*/ 0 h 51"/>
                    <a:gd name="T6" fmla="*/ 0 w 298"/>
                    <a:gd name="T7" fmla="*/ 1 h 51"/>
                    <a:gd name="T8" fmla="*/ 0 w 298"/>
                    <a:gd name="T9" fmla="*/ 1 h 51"/>
                    <a:gd name="T10" fmla="*/ 0 60000 65536"/>
                    <a:gd name="T11" fmla="*/ 0 60000 65536"/>
                    <a:gd name="T12" fmla="*/ 0 60000 65536"/>
                    <a:gd name="T13" fmla="*/ 0 60000 65536"/>
                    <a:gd name="T14" fmla="*/ 0 60000 65536"/>
                    <a:gd name="T15" fmla="*/ 0 w 298"/>
                    <a:gd name="T16" fmla="*/ 0 h 51"/>
                    <a:gd name="T17" fmla="*/ 298 w 298"/>
                    <a:gd name="T18" fmla="*/ 51 h 51"/>
                  </a:gdLst>
                  <a:ahLst/>
                  <a:cxnLst>
                    <a:cxn ang="T10">
                      <a:pos x="T0" y="T1"/>
                    </a:cxn>
                    <a:cxn ang="T11">
                      <a:pos x="T2" y="T3"/>
                    </a:cxn>
                    <a:cxn ang="T12">
                      <a:pos x="T4" y="T5"/>
                    </a:cxn>
                    <a:cxn ang="T13">
                      <a:pos x="T6" y="T7"/>
                    </a:cxn>
                    <a:cxn ang="T14">
                      <a:pos x="T8" y="T9"/>
                    </a:cxn>
                  </a:cxnLst>
                  <a:rect l="T15" t="T16" r="T17" b="T18"/>
                  <a:pathLst>
                    <a:path w="298" h="51">
                      <a:moveTo>
                        <a:pt x="296" y="51"/>
                      </a:moveTo>
                      <a:lnTo>
                        <a:pt x="298" y="48"/>
                      </a:lnTo>
                      <a:lnTo>
                        <a:pt x="2" y="0"/>
                      </a:lnTo>
                      <a:lnTo>
                        <a:pt x="0" y="3"/>
                      </a:lnTo>
                      <a:lnTo>
                        <a:pt x="296" y="51"/>
                      </a:lnTo>
                      <a:close/>
                    </a:path>
                  </a:pathLst>
                </a:custGeom>
                <a:solidFill>
                  <a:srgbClr val="D9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78" name="Freeform 3174"/>
                <p:cNvSpPr>
                  <a:spLocks/>
                </p:cNvSpPr>
                <p:nvPr/>
              </p:nvSpPr>
              <p:spPr bwMode="auto">
                <a:xfrm>
                  <a:off x="3618" y="1743"/>
                  <a:ext cx="149" cy="26"/>
                </a:xfrm>
                <a:custGeom>
                  <a:avLst/>
                  <a:gdLst>
                    <a:gd name="T0" fmla="*/ 1 w 297"/>
                    <a:gd name="T1" fmla="*/ 1 h 51"/>
                    <a:gd name="T2" fmla="*/ 1 w 297"/>
                    <a:gd name="T3" fmla="*/ 1 h 51"/>
                    <a:gd name="T4" fmla="*/ 1 w 297"/>
                    <a:gd name="T5" fmla="*/ 0 h 51"/>
                    <a:gd name="T6" fmla="*/ 0 w 297"/>
                    <a:gd name="T7" fmla="*/ 1 h 51"/>
                    <a:gd name="T8" fmla="*/ 1 w 297"/>
                    <a:gd name="T9" fmla="*/ 1 h 51"/>
                    <a:gd name="T10" fmla="*/ 0 60000 65536"/>
                    <a:gd name="T11" fmla="*/ 0 60000 65536"/>
                    <a:gd name="T12" fmla="*/ 0 60000 65536"/>
                    <a:gd name="T13" fmla="*/ 0 60000 65536"/>
                    <a:gd name="T14" fmla="*/ 0 60000 65536"/>
                    <a:gd name="T15" fmla="*/ 0 w 297"/>
                    <a:gd name="T16" fmla="*/ 0 h 51"/>
                    <a:gd name="T17" fmla="*/ 297 w 297"/>
                    <a:gd name="T18" fmla="*/ 51 h 51"/>
                  </a:gdLst>
                  <a:ahLst/>
                  <a:cxnLst>
                    <a:cxn ang="T10">
                      <a:pos x="T0" y="T1"/>
                    </a:cxn>
                    <a:cxn ang="T11">
                      <a:pos x="T2" y="T3"/>
                    </a:cxn>
                    <a:cxn ang="T12">
                      <a:pos x="T4" y="T5"/>
                    </a:cxn>
                    <a:cxn ang="T13">
                      <a:pos x="T6" y="T7"/>
                    </a:cxn>
                    <a:cxn ang="T14">
                      <a:pos x="T8" y="T9"/>
                    </a:cxn>
                  </a:cxnLst>
                  <a:rect l="T15" t="T16" r="T17" b="T18"/>
                  <a:pathLst>
                    <a:path w="297" h="51">
                      <a:moveTo>
                        <a:pt x="296" y="51"/>
                      </a:moveTo>
                      <a:lnTo>
                        <a:pt x="297" y="48"/>
                      </a:lnTo>
                      <a:lnTo>
                        <a:pt x="1" y="0"/>
                      </a:lnTo>
                      <a:lnTo>
                        <a:pt x="0" y="3"/>
                      </a:lnTo>
                      <a:lnTo>
                        <a:pt x="296" y="51"/>
                      </a:lnTo>
                      <a:close/>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79" name="Freeform 3175"/>
                <p:cNvSpPr>
                  <a:spLocks/>
                </p:cNvSpPr>
                <p:nvPr/>
              </p:nvSpPr>
              <p:spPr bwMode="auto">
                <a:xfrm>
                  <a:off x="3619" y="1741"/>
                  <a:ext cx="148" cy="26"/>
                </a:xfrm>
                <a:custGeom>
                  <a:avLst/>
                  <a:gdLst>
                    <a:gd name="T0" fmla="*/ 1 w 296"/>
                    <a:gd name="T1" fmla="*/ 1 h 52"/>
                    <a:gd name="T2" fmla="*/ 1 w 296"/>
                    <a:gd name="T3" fmla="*/ 1 h 52"/>
                    <a:gd name="T4" fmla="*/ 1 w 296"/>
                    <a:gd name="T5" fmla="*/ 0 h 52"/>
                    <a:gd name="T6" fmla="*/ 0 w 296"/>
                    <a:gd name="T7" fmla="*/ 1 h 52"/>
                    <a:gd name="T8" fmla="*/ 1 w 296"/>
                    <a:gd name="T9" fmla="*/ 1 h 52"/>
                    <a:gd name="T10" fmla="*/ 0 60000 65536"/>
                    <a:gd name="T11" fmla="*/ 0 60000 65536"/>
                    <a:gd name="T12" fmla="*/ 0 60000 65536"/>
                    <a:gd name="T13" fmla="*/ 0 60000 65536"/>
                    <a:gd name="T14" fmla="*/ 0 60000 65536"/>
                    <a:gd name="T15" fmla="*/ 0 w 296"/>
                    <a:gd name="T16" fmla="*/ 0 h 52"/>
                    <a:gd name="T17" fmla="*/ 296 w 296"/>
                    <a:gd name="T18" fmla="*/ 52 h 52"/>
                  </a:gdLst>
                  <a:ahLst/>
                  <a:cxnLst>
                    <a:cxn ang="T10">
                      <a:pos x="T0" y="T1"/>
                    </a:cxn>
                    <a:cxn ang="T11">
                      <a:pos x="T2" y="T3"/>
                    </a:cxn>
                    <a:cxn ang="T12">
                      <a:pos x="T4" y="T5"/>
                    </a:cxn>
                    <a:cxn ang="T13">
                      <a:pos x="T6" y="T7"/>
                    </a:cxn>
                    <a:cxn ang="T14">
                      <a:pos x="T8" y="T9"/>
                    </a:cxn>
                  </a:cxnLst>
                  <a:rect l="T15" t="T16" r="T17" b="T18"/>
                  <a:pathLst>
                    <a:path w="296" h="52">
                      <a:moveTo>
                        <a:pt x="296" y="52"/>
                      </a:moveTo>
                      <a:lnTo>
                        <a:pt x="296" y="48"/>
                      </a:lnTo>
                      <a:lnTo>
                        <a:pt x="2" y="0"/>
                      </a:lnTo>
                      <a:lnTo>
                        <a:pt x="0" y="4"/>
                      </a:lnTo>
                      <a:lnTo>
                        <a:pt x="296" y="52"/>
                      </a:lnTo>
                      <a:close/>
                    </a:path>
                  </a:pathLst>
                </a:custGeom>
                <a:solidFill>
                  <a:srgbClr val="DB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80" name="Freeform 3176"/>
                <p:cNvSpPr>
                  <a:spLocks/>
                </p:cNvSpPr>
                <p:nvPr/>
              </p:nvSpPr>
              <p:spPr bwMode="auto">
                <a:xfrm>
                  <a:off x="3620" y="1739"/>
                  <a:ext cx="148" cy="26"/>
                </a:xfrm>
                <a:custGeom>
                  <a:avLst/>
                  <a:gdLst>
                    <a:gd name="T0" fmla="*/ 1 w 296"/>
                    <a:gd name="T1" fmla="*/ 1 h 51"/>
                    <a:gd name="T2" fmla="*/ 1 w 296"/>
                    <a:gd name="T3" fmla="*/ 1 h 51"/>
                    <a:gd name="T4" fmla="*/ 0 w 296"/>
                    <a:gd name="T5" fmla="*/ 0 h 51"/>
                    <a:gd name="T6" fmla="*/ 0 w 296"/>
                    <a:gd name="T7" fmla="*/ 1 h 51"/>
                    <a:gd name="T8" fmla="*/ 1 w 296"/>
                    <a:gd name="T9" fmla="*/ 1 h 51"/>
                    <a:gd name="T10" fmla="*/ 0 60000 65536"/>
                    <a:gd name="T11" fmla="*/ 0 60000 65536"/>
                    <a:gd name="T12" fmla="*/ 0 60000 65536"/>
                    <a:gd name="T13" fmla="*/ 0 60000 65536"/>
                    <a:gd name="T14" fmla="*/ 0 60000 65536"/>
                    <a:gd name="T15" fmla="*/ 0 w 296"/>
                    <a:gd name="T16" fmla="*/ 0 h 51"/>
                    <a:gd name="T17" fmla="*/ 296 w 296"/>
                    <a:gd name="T18" fmla="*/ 51 h 51"/>
                  </a:gdLst>
                  <a:ahLst/>
                  <a:cxnLst>
                    <a:cxn ang="T10">
                      <a:pos x="T0" y="T1"/>
                    </a:cxn>
                    <a:cxn ang="T11">
                      <a:pos x="T2" y="T3"/>
                    </a:cxn>
                    <a:cxn ang="T12">
                      <a:pos x="T4" y="T5"/>
                    </a:cxn>
                    <a:cxn ang="T13">
                      <a:pos x="T6" y="T7"/>
                    </a:cxn>
                    <a:cxn ang="T14">
                      <a:pos x="T8" y="T9"/>
                    </a:cxn>
                  </a:cxnLst>
                  <a:rect l="T15" t="T16" r="T17" b="T18"/>
                  <a:pathLst>
                    <a:path w="296" h="51">
                      <a:moveTo>
                        <a:pt x="294" y="51"/>
                      </a:moveTo>
                      <a:lnTo>
                        <a:pt x="296" y="48"/>
                      </a:lnTo>
                      <a:lnTo>
                        <a:pt x="0" y="0"/>
                      </a:lnTo>
                      <a:lnTo>
                        <a:pt x="0" y="3"/>
                      </a:lnTo>
                      <a:lnTo>
                        <a:pt x="294" y="51"/>
                      </a:lnTo>
                      <a:close/>
                    </a:path>
                  </a:pathLst>
                </a:custGeom>
                <a:solidFill>
                  <a:srgbClr val="DC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81" name="Freeform 3177"/>
                <p:cNvSpPr>
                  <a:spLocks/>
                </p:cNvSpPr>
                <p:nvPr/>
              </p:nvSpPr>
              <p:spPr bwMode="auto">
                <a:xfrm>
                  <a:off x="3620" y="1731"/>
                  <a:ext cx="150" cy="33"/>
                </a:xfrm>
                <a:custGeom>
                  <a:avLst/>
                  <a:gdLst>
                    <a:gd name="T0" fmla="*/ 0 w 301"/>
                    <a:gd name="T1" fmla="*/ 1 h 65"/>
                    <a:gd name="T2" fmla="*/ 0 w 301"/>
                    <a:gd name="T3" fmla="*/ 1 h 65"/>
                    <a:gd name="T4" fmla="*/ 0 w 301"/>
                    <a:gd name="T5" fmla="*/ 0 h 65"/>
                    <a:gd name="T6" fmla="*/ 0 w 301"/>
                    <a:gd name="T7" fmla="*/ 1 h 65"/>
                    <a:gd name="T8" fmla="*/ 0 w 301"/>
                    <a:gd name="T9" fmla="*/ 1 h 65"/>
                    <a:gd name="T10" fmla="*/ 0 60000 65536"/>
                    <a:gd name="T11" fmla="*/ 0 60000 65536"/>
                    <a:gd name="T12" fmla="*/ 0 60000 65536"/>
                    <a:gd name="T13" fmla="*/ 0 60000 65536"/>
                    <a:gd name="T14" fmla="*/ 0 60000 65536"/>
                    <a:gd name="T15" fmla="*/ 0 w 301"/>
                    <a:gd name="T16" fmla="*/ 0 h 65"/>
                    <a:gd name="T17" fmla="*/ 301 w 301"/>
                    <a:gd name="T18" fmla="*/ 65 h 65"/>
                  </a:gdLst>
                  <a:ahLst/>
                  <a:cxnLst>
                    <a:cxn ang="T10">
                      <a:pos x="T0" y="T1"/>
                    </a:cxn>
                    <a:cxn ang="T11">
                      <a:pos x="T2" y="T3"/>
                    </a:cxn>
                    <a:cxn ang="T12">
                      <a:pos x="T4" y="T5"/>
                    </a:cxn>
                    <a:cxn ang="T13">
                      <a:pos x="T6" y="T7"/>
                    </a:cxn>
                    <a:cxn ang="T14">
                      <a:pos x="T8" y="T9"/>
                    </a:cxn>
                  </a:cxnLst>
                  <a:rect l="T15" t="T16" r="T17" b="T18"/>
                  <a:pathLst>
                    <a:path w="301" h="65">
                      <a:moveTo>
                        <a:pt x="296" y="65"/>
                      </a:moveTo>
                      <a:lnTo>
                        <a:pt x="301" y="48"/>
                      </a:lnTo>
                      <a:lnTo>
                        <a:pt x="5" y="0"/>
                      </a:lnTo>
                      <a:lnTo>
                        <a:pt x="0" y="17"/>
                      </a:lnTo>
                      <a:lnTo>
                        <a:pt x="296" y="65"/>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82" name="Freeform 3178"/>
                <p:cNvSpPr>
                  <a:spLocks/>
                </p:cNvSpPr>
                <p:nvPr/>
              </p:nvSpPr>
              <p:spPr bwMode="auto">
                <a:xfrm>
                  <a:off x="3620" y="1738"/>
                  <a:ext cx="149" cy="26"/>
                </a:xfrm>
                <a:custGeom>
                  <a:avLst/>
                  <a:gdLst>
                    <a:gd name="T0" fmla="*/ 1 w 298"/>
                    <a:gd name="T1" fmla="*/ 1 h 51"/>
                    <a:gd name="T2" fmla="*/ 1 w 298"/>
                    <a:gd name="T3" fmla="*/ 1 h 51"/>
                    <a:gd name="T4" fmla="*/ 1 w 298"/>
                    <a:gd name="T5" fmla="*/ 0 h 51"/>
                    <a:gd name="T6" fmla="*/ 0 w 298"/>
                    <a:gd name="T7" fmla="*/ 1 h 51"/>
                    <a:gd name="T8" fmla="*/ 1 w 298"/>
                    <a:gd name="T9" fmla="*/ 1 h 51"/>
                    <a:gd name="T10" fmla="*/ 0 60000 65536"/>
                    <a:gd name="T11" fmla="*/ 0 60000 65536"/>
                    <a:gd name="T12" fmla="*/ 0 60000 65536"/>
                    <a:gd name="T13" fmla="*/ 0 60000 65536"/>
                    <a:gd name="T14" fmla="*/ 0 60000 65536"/>
                    <a:gd name="T15" fmla="*/ 0 w 298"/>
                    <a:gd name="T16" fmla="*/ 0 h 51"/>
                    <a:gd name="T17" fmla="*/ 298 w 298"/>
                    <a:gd name="T18" fmla="*/ 51 h 51"/>
                  </a:gdLst>
                  <a:ahLst/>
                  <a:cxnLst>
                    <a:cxn ang="T10">
                      <a:pos x="T0" y="T1"/>
                    </a:cxn>
                    <a:cxn ang="T11">
                      <a:pos x="T2" y="T3"/>
                    </a:cxn>
                    <a:cxn ang="T12">
                      <a:pos x="T4" y="T5"/>
                    </a:cxn>
                    <a:cxn ang="T13">
                      <a:pos x="T6" y="T7"/>
                    </a:cxn>
                    <a:cxn ang="T14">
                      <a:pos x="T8" y="T9"/>
                    </a:cxn>
                  </a:cxnLst>
                  <a:rect l="T15" t="T16" r="T17" b="T18"/>
                  <a:pathLst>
                    <a:path w="298" h="51">
                      <a:moveTo>
                        <a:pt x="296" y="51"/>
                      </a:moveTo>
                      <a:lnTo>
                        <a:pt x="298" y="48"/>
                      </a:lnTo>
                      <a:lnTo>
                        <a:pt x="2" y="0"/>
                      </a:lnTo>
                      <a:lnTo>
                        <a:pt x="0" y="3"/>
                      </a:lnTo>
                      <a:lnTo>
                        <a:pt x="296" y="51"/>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83" name="Freeform 3179"/>
                <p:cNvSpPr>
                  <a:spLocks/>
                </p:cNvSpPr>
                <p:nvPr/>
              </p:nvSpPr>
              <p:spPr bwMode="auto">
                <a:xfrm>
                  <a:off x="3621" y="1736"/>
                  <a:ext cx="148" cy="26"/>
                </a:xfrm>
                <a:custGeom>
                  <a:avLst/>
                  <a:gdLst>
                    <a:gd name="T0" fmla="*/ 1 w 296"/>
                    <a:gd name="T1" fmla="*/ 1 h 52"/>
                    <a:gd name="T2" fmla="*/ 1 w 296"/>
                    <a:gd name="T3" fmla="*/ 1 h 52"/>
                    <a:gd name="T4" fmla="*/ 0 w 296"/>
                    <a:gd name="T5" fmla="*/ 0 h 52"/>
                    <a:gd name="T6" fmla="*/ 0 w 296"/>
                    <a:gd name="T7" fmla="*/ 1 h 52"/>
                    <a:gd name="T8" fmla="*/ 1 w 296"/>
                    <a:gd name="T9" fmla="*/ 1 h 52"/>
                    <a:gd name="T10" fmla="*/ 0 60000 65536"/>
                    <a:gd name="T11" fmla="*/ 0 60000 65536"/>
                    <a:gd name="T12" fmla="*/ 0 60000 65536"/>
                    <a:gd name="T13" fmla="*/ 0 60000 65536"/>
                    <a:gd name="T14" fmla="*/ 0 60000 65536"/>
                    <a:gd name="T15" fmla="*/ 0 w 296"/>
                    <a:gd name="T16" fmla="*/ 0 h 52"/>
                    <a:gd name="T17" fmla="*/ 296 w 296"/>
                    <a:gd name="T18" fmla="*/ 52 h 52"/>
                  </a:gdLst>
                  <a:ahLst/>
                  <a:cxnLst>
                    <a:cxn ang="T10">
                      <a:pos x="T0" y="T1"/>
                    </a:cxn>
                    <a:cxn ang="T11">
                      <a:pos x="T2" y="T3"/>
                    </a:cxn>
                    <a:cxn ang="T12">
                      <a:pos x="T4" y="T5"/>
                    </a:cxn>
                    <a:cxn ang="T13">
                      <a:pos x="T6" y="T7"/>
                    </a:cxn>
                    <a:cxn ang="T14">
                      <a:pos x="T8" y="T9"/>
                    </a:cxn>
                  </a:cxnLst>
                  <a:rect l="T15" t="T16" r="T17" b="T18"/>
                  <a:pathLst>
                    <a:path w="296" h="52">
                      <a:moveTo>
                        <a:pt x="296" y="52"/>
                      </a:moveTo>
                      <a:lnTo>
                        <a:pt x="296" y="48"/>
                      </a:lnTo>
                      <a:lnTo>
                        <a:pt x="0" y="0"/>
                      </a:lnTo>
                      <a:lnTo>
                        <a:pt x="0" y="4"/>
                      </a:lnTo>
                      <a:lnTo>
                        <a:pt x="296" y="52"/>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84" name="Freeform 3180"/>
                <p:cNvSpPr>
                  <a:spLocks/>
                </p:cNvSpPr>
                <p:nvPr/>
              </p:nvSpPr>
              <p:spPr bwMode="auto">
                <a:xfrm>
                  <a:off x="3621" y="1734"/>
                  <a:ext cx="149" cy="26"/>
                </a:xfrm>
                <a:custGeom>
                  <a:avLst/>
                  <a:gdLst>
                    <a:gd name="T0" fmla="*/ 1 w 297"/>
                    <a:gd name="T1" fmla="*/ 1 h 51"/>
                    <a:gd name="T2" fmla="*/ 1 w 297"/>
                    <a:gd name="T3" fmla="*/ 1 h 51"/>
                    <a:gd name="T4" fmla="*/ 1 w 297"/>
                    <a:gd name="T5" fmla="*/ 0 h 51"/>
                    <a:gd name="T6" fmla="*/ 0 w 297"/>
                    <a:gd name="T7" fmla="*/ 1 h 51"/>
                    <a:gd name="T8" fmla="*/ 1 w 297"/>
                    <a:gd name="T9" fmla="*/ 1 h 51"/>
                    <a:gd name="T10" fmla="*/ 0 60000 65536"/>
                    <a:gd name="T11" fmla="*/ 0 60000 65536"/>
                    <a:gd name="T12" fmla="*/ 0 60000 65536"/>
                    <a:gd name="T13" fmla="*/ 0 60000 65536"/>
                    <a:gd name="T14" fmla="*/ 0 60000 65536"/>
                    <a:gd name="T15" fmla="*/ 0 w 297"/>
                    <a:gd name="T16" fmla="*/ 0 h 51"/>
                    <a:gd name="T17" fmla="*/ 297 w 297"/>
                    <a:gd name="T18" fmla="*/ 51 h 51"/>
                  </a:gdLst>
                  <a:ahLst/>
                  <a:cxnLst>
                    <a:cxn ang="T10">
                      <a:pos x="T0" y="T1"/>
                    </a:cxn>
                    <a:cxn ang="T11">
                      <a:pos x="T2" y="T3"/>
                    </a:cxn>
                    <a:cxn ang="T12">
                      <a:pos x="T4" y="T5"/>
                    </a:cxn>
                    <a:cxn ang="T13">
                      <a:pos x="T6" y="T7"/>
                    </a:cxn>
                    <a:cxn ang="T14">
                      <a:pos x="T8" y="T9"/>
                    </a:cxn>
                  </a:cxnLst>
                  <a:rect l="T15" t="T16" r="T17" b="T18"/>
                  <a:pathLst>
                    <a:path w="297" h="51">
                      <a:moveTo>
                        <a:pt x="296" y="51"/>
                      </a:moveTo>
                      <a:lnTo>
                        <a:pt x="297" y="48"/>
                      </a:lnTo>
                      <a:lnTo>
                        <a:pt x="1" y="0"/>
                      </a:lnTo>
                      <a:lnTo>
                        <a:pt x="0" y="3"/>
                      </a:lnTo>
                      <a:lnTo>
                        <a:pt x="296" y="51"/>
                      </a:lnTo>
                      <a:close/>
                    </a:path>
                  </a:pathLst>
                </a:custGeom>
                <a:solidFill>
                  <a:srgbClr val="DF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85" name="Freeform 3181"/>
                <p:cNvSpPr>
                  <a:spLocks/>
                </p:cNvSpPr>
                <p:nvPr/>
              </p:nvSpPr>
              <p:spPr bwMode="auto">
                <a:xfrm>
                  <a:off x="3622" y="1733"/>
                  <a:ext cx="148" cy="26"/>
                </a:xfrm>
                <a:custGeom>
                  <a:avLst/>
                  <a:gdLst>
                    <a:gd name="T0" fmla="*/ 1 w 296"/>
                    <a:gd name="T1" fmla="*/ 1 h 51"/>
                    <a:gd name="T2" fmla="*/ 1 w 296"/>
                    <a:gd name="T3" fmla="*/ 1 h 51"/>
                    <a:gd name="T4" fmla="*/ 1 w 296"/>
                    <a:gd name="T5" fmla="*/ 0 h 51"/>
                    <a:gd name="T6" fmla="*/ 0 w 296"/>
                    <a:gd name="T7" fmla="*/ 1 h 51"/>
                    <a:gd name="T8" fmla="*/ 1 w 296"/>
                    <a:gd name="T9" fmla="*/ 1 h 51"/>
                    <a:gd name="T10" fmla="*/ 0 60000 65536"/>
                    <a:gd name="T11" fmla="*/ 0 60000 65536"/>
                    <a:gd name="T12" fmla="*/ 0 60000 65536"/>
                    <a:gd name="T13" fmla="*/ 0 60000 65536"/>
                    <a:gd name="T14" fmla="*/ 0 60000 65536"/>
                    <a:gd name="T15" fmla="*/ 0 w 296"/>
                    <a:gd name="T16" fmla="*/ 0 h 51"/>
                    <a:gd name="T17" fmla="*/ 296 w 296"/>
                    <a:gd name="T18" fmla="*/ 51 h 51"/>
                  </a:gdLst>
                  <a:ahLst/>
                  <a:cxnLst>
                    <a:cxn ang="T10">
                      <a:pos x="T0" y="T1"/>
                    </a:cxn>
                    <a:cxn ang="T11">
                      <a:pos x="T2" y="T3"/>
                    </a:cxn>
                    <a:cxn ang="T12">
                      <a:pos x="T4" y="T5"/>
                    </a:cxn>
                    <a:cxn ang="T13">
                      <a:pos x="T6" y="T7"/>
                    </a:cxn>
                    <a:cxn ang="T14">
                      <a:pos x="T8" y="T9"/>
                    </a:cxn>
                  </a:cxnLst>
                  <a:rect l="T15" t="T16" r="T17" b="T18"/>
                  <a:pathLst>
                    <a:path w="296" h="51">
                      <a:moveTo>
                        <a:pt x="296" y="51"/>
                      </a:moveTo>
                      <a:lnTo>
                        <a:pt x="296" y="48"/>
                      </a:lnTo>
                      <a:lnTo>
                        <a:pt x="2" y="0"/>
                      </a:lnTo>
                      <a:lnTo>
                        <a:pt x="0" y="3"/>
                      </a:lnTo>
                      <a:lnTo>
                        <a:pt x="296" y="51"/>
                      </a:lnTo>
                      <a:close/>
                    </a:path>
                  </a:pathLst>
                </a:custGeom>
                <a:solidFill>
                  <a:srgbClr val="E0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86" name="Freeform 3182"/>
                <p:cNvSpPr>
                  <a:spLocks/>
                </p:cNvSpPr>
                <p:nvPr/>
              </p:nvSpPr>
              <p:spPr bwMode="auto">
                <a:xfrm>
                  <a:off x="3623" y="1731"/>
                  <a:ext cx="147" cy="26"/>
                </a:xfrm>
                <a:custGeom>
                  <a:avLst/>
                  <a:gdLst>
                    <a:gd name="T0" fmla="*/ 0 w 296"/>
                    <a:gd name="T1" fmla="*/ 1 h 52"/>
                    <a:gd name="T2" fmla="*/ 0 w 296"/>
                    <a:gd name="T3" fmla="*/ 1 h 52"/>
                    <a:gd name="T4" fmla="*/ 0 w 296"/>
                    <a:gd name="T5" fmla="*/ 0 h 52"/>
                    <a:gd name="T6" fmla="*/ 0 w 296"/>
                    <a:gd name="T7" fmla="*/ 1 h 52"/>
                    <a:gd name="T8" fmla="*/ 0 w 296"/>
                    <a:gd name="T9" fmla="*/ 1 h 52"/>
                    <a:gd name="T10" fmla="*/ 0 60000 65536"/>
                    <a:gd name="T11" fmla="*/ 0 60000 65536"/>
                    <a:gd name="T12" fmla="*/ 0 60000 65536"/>
                    <a:gd name="T13" fmla="*/ 0 60000 65536"/>
                    <a:gd name="T14" fmla="*/ 0 60000 65536"/>
                    <a:gd name="T15" fmla="*/ 0 w 296"/>
                    <a:gd name="T16" fmla="*/ 0 h 52"/>
                    <a:gd name="T17" fmla="*/ 296 w 296"/>
                    <a:gd name="T18" fmla="*/ 52 h 52"/>
                  </a:gdLst>
                  <a:ahLst/>
                  <a:cxnLst>
                    <a:cxn ang="T10">
                      <a:pos x="T0" y="T1"/>
                    </a:cxn>
                    <a:cxn ang="T11">
                      <a:pos x="T2" y="T3"/>
                    </a:cxn>
                    <a:cxn ang="T12">
                      <a:pos x="T4" y="T5"/>
                    </a:cxn>
                    <a:cxn ang="T13">
                      <a:pos x="T6" y="T7"/>
                    </a:cxn>
                    <a:cxn ang="T14">
                      <a:pos x="T8" y="T9"/>
                    </a:cxn>
                  </a:cxnLst>
                  <a:rect l="T15" t="T16" r="T17" b="T18"/>
                  <a:pathLst>
                    <a:path w="296" h="52">
                      <a:moveTo>
                        <a:pt x="294" y="52"/>
                      </a:moveTo>
                      <a:lnTo>
                        <a:pt x="296" y="48"/>
                      </a:lnTo>
                      <a:lnTo>
                        <a:pt x="0" y="0"/>
                      </a:lnTo>
                      <a:lnTo>
                        <a:pt x="0" y="4"/>
                      </a:lnTo>
                      <a:lnTo>
                        <a:pt x="294" y="52"/>
                      </a:lnTo>
                      <a:close/>
                    </a:path>
                  </a:pathLst>
                </a:custGeom>
                <a:solidFill>
                  <a:srgbClr val="E1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87" name="Freeform 3183"/>
                <p:cNvSpPr>
                  <a:spLocks/>
                </p:cNvSpPr>
                <p:nvPr/>
              </p:nvSpPr>
              <p:spPr bwMode="auto">
                <a:xfrm>
                  <a:off x="3623" y="1722"/>
                  <a:ext cx="149" cy="33"/>
                </a:xfrm>
                <a:custGeom>
                  <a:avLst/>
                  <a:gdLst>
                    <a:gd name="T0" fmla="*/ 0 w 299"/>
                    <a:gd name="T1" fmla="*/ 1 h 66"/>
                    <a:gd name="T2" fmla="*/ 0 w 299"/>
                    <a:gd name="T3" fmla="*/ 1 h 66"/>
                    <a:gd name="T4" fmla="*/ 0 w 299"/>
                    <a:gd name="T5" fmla="*/ 0 h 66"/>
                    <a:gd name="T6" fmla="*/ 0 w 299"/>
                    <a:gd name="T7" fmla="*/ 1 h 66"/>
                    <a:gd name="T8" fmla="*/ 0 w 299"/>
                    <a:gd name="T9" fmla="*/ 1 h 66"/>
                    <a:gd name="T10" fmla="*/ 0 60000 65536"/>
                    <a:gd name="T11" fmla="*/ 0 60000 65536"/>
                    <a:gd name="T12" fmla="*/ 0 60000 65536"/>
                    <a:gd name="T13" fmla="*/ 0 60000 65536"/>
                    <a:gd name="T14" fmla="*/ 0 60000 65536"/>
                    <a:gd name="T15" fmla="*/ 0 w 299"/>
                    <a:gd name="T16" fmla="*/ 0 h 66"/>
                    <a:gd name="T17" fmla="*/ 299 w 299"/>
                    <a:gd name="T18" fmla="*/ 66 h 66"/>
                  </a:gdLst>
                  <a:ahLst/>
                  <a:cxnLst>
                    <a:cxn ang="T10">
                      <a:pos x="T0" y="T1"/>
                    </a:cxn>
                    <a:cxn ang="T11">
                      <a:pos x="T2" y="T3"/>
                    </a:cxn>
                    <a:cxn ang="T12">
                      <a:pos x="T4" y="T5"/>
                    </a:cxn>
                    <a:cxn ang="T13">
                      <a:pos x="T6" y="T7"/>
                    </a:cxn>
                    <a:cxn ang="T14">
                      <a:pos x="T8" y="T9"/>
                    </a:cxn>
                  </a:cxnLst>
                  <a:rect l="T15" t="T16" r="T17" b="T18"/>
                  <a:pathLst>
                    <a:path w="299" h="66">
                      <a:moveTo>
                        <a:pt x="296" y="66"/>
                      </a:moveTo>
                      <a:lnTo>
                        <a:pt x="299" y="48"/>
                      </a:lnTo>
                      <a:lnTo>
                        <a:pt x="5" y="0"/>
                      </a:lnTo>
                      <a:lnTo>
                        <a:pt x="0" y="18"/>
                      </a:lnTo>
                      <a:lnTo>
                        <a:pt x="296" y="66"/>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88" name="Freeform 3184"/>
                <p:cNvSpPr>
                  <a:spLocks/>
                </p:cNvSpPr>
                <p:nvPr/>
              </p:nvSpPr>
              <p:spPr bwMode="auto">
                <a:xfrm>
                  <a:off x="3623" y="1728"/>
                  <a:ext cx="148" cy="27"/>
                </a:xfrm>
                <a:custGeom>
                  <a:avLst/>
                  <a:gdLst>
                    <a:gd name="T0" fmla="*/ 0 w 298"/>
                    <a:gd name="T1" fmla="*/ 1 h 54"/>
                    <a:gd name="T2" fmla="*/ 0 w 298"/>
                    <a:gd name="T3" fmla="*/ 1 h 54"/>
                    <a:gd name="T4" fmla="*/ 0 w 298"/>
                    <a:gd name="T5" fmla="*/ 0 h 54"/>
                    <a:gd name="T6" fmla="*/ 0 w 298"/>
                    <a:gd name="T7" fmla="*/ 1 h 54"/>
                    <a:gd name="T8" fmla="*/ 0 w 298"/>
                    <a:gd name="T9" fmla="*/ 1 h 54"/>
                    <a:gd name="T10" fmla="*/ 0 60000 65536"/>
                    <a:gd name="T11" fmla="*/ 0 60000 65536"/>
                    <a:gd name="T12" fmla="*/ 0 60000 65536"/>
                    <a:gd name="T13" fmla="*/ 0 60000 65536"/>
                    <a:gd name="T14" fmla="*/ 0 60000 65536"/>
                    <a:gd name="T15" fmla="*/ 0 w 298"/>
                    <a:gd name="T16" fmla="*/ 0 h 54"/>
                    <a:gd name="T17" fmla="*/ 298 w 298"/>
                    <a:gd name="T18" fmla="*/ 54 h 54"/>
                  </a:gdLst>
                  <a:ahLst/>
                  <a:cxnLst>
                    <a:cxn ang="T10">
                      <a:pos x="T0" y="T1"/>
                    </a:cxn>
                    <a:cxn ang="T11">
                      <a:pos x="T2" y="T3"/>
                    </a:cxn>
                    <a:cxn ang="T12">
                      <a:pos x="T4" y="T5"/>
                    </a:cxn>
                    <a:cxn ang="T13">
                      <a:pos x="T6" y="T7"/>
                    </a:cxn>
                    <a:cxn ang="T14">
                      <a:pos x="T8" y="T9"/>
                    </a:cxn>
                  </a:cxnLst>
                  <a:rect l="T15" t="T16" r="T17" b="T18"/>
                  <a:pathLst>
                    <a:path w="298" h="54">
                      <a:moveTo>
                        <a:pt x="296" y="54"/>
                      </a:moveTo>
                      <a:lnTo>
                        <a:pt x="298" y="48"/>
                      </a:lnTo>
                      <a:lnTo>
                        <a:pt x="2" y="0"/>
                      </a:lnTo>
                      <a:lnTo>
                        <a:pt x="0" y="6"/>
                      </a:lnTo>
                      <a:lnTo>
                        <a:pt x="296" y="54"/>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89" name="Freeform 3185"/>
                <p:cNvSpPr>
                  <a:spLocks/>
                </p:cNvSpPr>
                <p:nvPr/>
              </p:nvSpPr>
              <p:spPr bwMode="auto">
                <a:xfrm>
                  <a:off x="3623" y="1725"/>
                  <a:ext cx="149" cy="27"/>
                </a:xfrm>
                <a:custGeom>
                  <a:avLst/>
                  <a:gdLst>
                    <a:gd name="T0" fmla="*/ 1 w 297"/>
                    <a:gd name="T1" fmla="*/ 1 h 53"/>
                    <a:gd name="T2" fmla="*/ 1 w 297"/>
                    <a:gd name="T3" fmla="*/ 1 h 53"/>
                    <a:gd name="T4" fmla="*/ 1 w 297"/>
                    <a:gd name="T5" fmla="*/ 0 h 53"/>
                    <a:gd name="T6" fmla="*/ 0 w 297"/>
                    <a:gd name="T7" fmla="*/ 1 h 53"/>
                    <a:gd name="T8" fmla="*/ 1 w 297"/>
                    <a:gd name="T9" fmla="*/ 1 h 53"/>
                    <a:gd name="T10" fmla="*/ 0 60000 65536"/>
                    <a:gd name="T11" fmla="*/ 0 60000 65536"/>
                    <a:gd name="T12" fmla="*/ 0 60000 65536"/>
                    <a:gd name="T13" fmla="*/ 0 60000 65536"/>
                    <a:gd name="T14" fmla="*/ 0 60000 65536"/>
                    <a:gd name="T15" fmla="*/ 0 w 297"/>
                    <a:gd name="T16" fmla="*/ 0 h 53"/>
                    <a:gd name="T17" fmla="*/ 297 w 297"/>
                    <a:gd name="T18" fmla="*/ 53 h 53"/>
                  </a:gdLst>
                  <a:ahLst/>
                  <a:cxnLst>
                    <a:cxn ang="T10">
                      <a:pos x="T0" y="T1"/>
                    </a:cxn>
                    <a:cxn ang="T11">
                      <a:pos x="T2" y="T3"/>
                    </a:cxn>
                    <a:cxn ang="T12">
                      <a:pos x="T4" y="T5"/>
                    </a:cxn>
                    <a:cxn ang="T13">
                      <a:pos x="T6" y="T7"/>
                    </a:cxn>
                    <a:cxn ang="T14">
                      <a:pos x="T8" y="T9"/>
                    </a:cxn>
                  </a:cxnLst>
                  <a:rect l="T15" t="T16" r="T17" b="T18"/>
                  <a:pathLst>
                    <a:path w="297" h="53">
                      <a:moveTo>
                        <a:pt x="296" y="53"/>
                      </a:moveTo>
                      <a:lnTo>
                        <a:pt x="297" y="48"/>
                      </a:lnTo>
                      <a:lnTo>
                        <a:pt x="1" y="0"/>
                      </a:lnTo>
                      <a:lnTo>
                        <a:pt x="0" y="5"/>
                      </a:lnTo>
                      <a:lnTo>
                        <a:pt x="296" y="53"/>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90" name="Freeform 3186"/>
                <p:cNvSpPr>
                  <a:spLocks/>
                </p:cNvSpPr>
                <p:nvPr/>
              </p:nvSpPr>
              <p:spPr bwMode="auto">
                <a:xfrm>
                  <a:off x="3624" y="1722"/>
                  <a:ext cx="148" cy="27"/>
                </a:xfrm>
                <a:custGeom>
                  <a:avLst/>
                  <a:gdLst>
                    <a:gd name="T0" fmla="*/ 1 w 296"/>
                    <a:gd name="T1" fmla="*/ 0 h 55"/>
                    <a:gd name="T2" fmla="*/ 1 w 296"/>
                    <a:gd name="T3" fmla="*/ 0 h 55"/>
                    <a:gd name="T4" fmla="*/ 1 w 296"/>
                    <a:gd name="T5" fmla="*/ 0 h 55"/>
                    <a:gd name="T6" fmla="*/ 0 w 296"/>
                    <a:gd name="T7" fmla="*/ 0 h 55"/>
                    <a:gd name="T8" fmla="*/ 1 w 296"/>
                    <a:gd name="T9" fmla="*/ 0 h 55"/>
                    <a:gd name="T10" fmla="*/ 0 60000 65536"/>
                    <a:gd name="T11" fmla="*/ 0 60000 65536"/>
                    <a:gd name="T12" fmla="*/ 0 60000 65536"/>
                    <a:gd name="T13" fmla="*/ 0 60000 65536"/>
                    <a:gd name="T14" fmla="*/ 0 60000 65536"/>
                    <a:gd name="T15" fmla="*/ 0 w 296"/>
                    <a:gd name="T16" fmla="*/ 0 h 55"/>
                    <a:gd name="T17" fmla="*/ 296 w 296"/>
                    <a:gd name="T18" fmla="*/ 55 h 55"/>
                  </a:gdLst>
                  <a:ahLst/>
                  <a:cxnLst>
                    <a:cxn ang="T10">
                      <a:pos x="T0" y="T1"/>
                    </a:cxn>
                    <a:cxn ang="T11">
                      <a:pos x="T2" y="T3"/>
                    </a:cxn>
                    <a:cxn ang="T12">
                      <a:pos x="T4" y="T5"/>
                    </a:cxn>
                    <a:cxn ang="T13">
                      <a:pos x="T6" y="T7"/>
                    </a:cxn>
                    <a:cxn ang="T14">
                      <a:pos x="T8" y="T9"/>
                    </a:cxn>
                  </a:cxnLst>
                  <a:rect l="T15" t="T16" r="T17" b="T18"/>
                  <a:pathLst>
                    <a:path w="296" h="55">
                      <a:moveTo>
                        <a:pt x="296" y="55"/>
                      </a:moveTo>
                      <a:lnTo>
                        <a:pt x="296" y="48"/>
                      </a:lnTo>
                      <a:lnTo>
                        <a:pt x="2" y="0"/>
                      </a:lnTo>
                      <a:lnTo>
                        <a:pt x="0" y="7"/>
                      </a:lnTo>
                      <a:lnTo>
                        <a:pt x="296" y="55"/>
                      </a:lnTo>
                      <a:close/>
                    </a:path>
                  </a:pathLst>
                </a:custGeom>
                <a:solidFill>
                  <a:srgbClr val="E4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91" name="Freeform 3187"/>
                <p:cNvSpPr>
                  <a:spLocks/>
                </p:cNvSpPr>
                <p:nvPr/>
              </p:nvSpPr>
              <p:spPr bwMode="auto">
                <a:xfrm>
                  <a:off x="3625" y="1713"/>
                  <a:ext cx="149" cy="33"/>
                </a:xfrm>
                <a:custGeom>
                  <a:avLst/>
                  <a:gdLst>
                    <a:gd name="T0" fmla="*/ 1 w 297"/>
                    <a:gd name="T1" fmla="*/ 1 h 66"/>
                    <a:gd name="T2" fmla="*/ 1 w 297"/>
                    <a:gd name="T3" fmla="*/ 1 h 66"/>
                    <a:gd name="T4" fmla="*/ 1 w 297"/>
                    <a:gd name="T5" fmla="*/ 0 h 66"/>
                    <a:gd name="T6" fmla="*/ 0 w 297"/>
                    <a:gd name="T7" fmla="*/ 1 h 66"/>
                    <a:gd name="T8" fmla="*/ 1 w 297"/>
                    <a:gd name="T9" fmla="*/ 1 h 66"/>
                    <a:gd name="T10" fmla="*/ 0 60000 65536"/>
                    <a:gd name="T11" fmla="*/ 0 60000 65536"/>
                    <a:gd name="T12" fmla="*/ 0 60000 65536"/>
                    <a:gd name="T13" fmla="*/ 0 60000 65536"/>
                    <a:gd name="T14" fmla="*/ 0 60000 65536"/>
                    <a:gd name="T15" fmla="*/ 0 w 297"/>
                    <a:gd name="T16" fmla="*/ 0 h 66"/>
                    <a:gd name="T17" fmla="*/ 297 w 297"/>
                    <a:gd name="T18" fmla="*/ 66 h 66"/>
                  </a:gdLst>
                  <a:ahLst/>
                  <a:cxnLst>
                    <a:cxn ang="T10">
                      <a:pos x="T0" y="T1"/>
                    </a:cxn>
                    <a:cxn ang="T11">
                      <a:pos x="T2" y="T3"/>
                    </a:cxn>
                    <a:cxn ang="T12">
                      <a:pos x="T4" y="T5"/>
                    </a:cxn>
                    <a:cxn ang="T13">
                      <a:pos x="T6" y="T7"/>
                    </a:cxn>
                    <a:cxn ang="T14">
                      <a:pos x="T8" y="T9"/>
                    </a:cxn>
                  </a:cxnLst>
                  <a:rect l="T15" t="T16" r="T17" b="T18"/>
                  <a:pathLst>
                    <a:path w="297" h="66">
                      <a:moveTo>
                        <a:pt x="294" y="66"/>
                      </a:moveTo>
                      <a:lnTo>
                        <a:pt x="297" y="48"/>
                      </a:lnTo>
                      <a:lnTo>
                        <a:pt x="2" y="0"/>
                      </a:lnTo>
                      <a:lnTo>
                        <a:pt x="0" y="18"/>
                      </a:lnTo>
                      <a:lnTo>
                        <a:pt x="294" y="66"/>
                      </a:lnTo>
                      <a:close/>
                    </a:path>
                  </a:pathLst>
                </a:custGeom>
                <a:solidFill>
                  <a:srgbClr val="E6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92" name="Freeform 3188"/>
                <p:cNvSpPr>
                  <a:spLocks/>
                </p:cNvSpPr>
                <p:nvPr/>
              </p:nvSpPr>
              <p:spPr bwMode="auto">
                <a:xfrm>
                  <a:off x="3625" y="1720"/>
                  <a:ext cx="148" cy="26"/>
                </a:xfrm>
                <a:custGeom>
                  <a:avLst/>
                  <a:gdLst>
                    <a:gd name="T0" fmla="*/ 1 w 296"/>
                    <a:gd name="T1" fmla="*/ 0 h 53"/>
                    <a:gd name="T2" fmla="*/ 1 w 296"/>
                    <a:gd name="T3" fmla="*/ 0 h 53"/>
                    <a:gd name="T4" fmla="*/ 0 w 296"/>
                    <a:gd name="T5" fmla="*/ 0 h 53"/>
                    <a:gd name="T6" fmla="*/ 0 w 296"/>
                    <a:gd name="T7" fmla="*/ 0 h 53"/>
                    <a:gd name="T8" fmla="*/ 1 w 296"/>
                    <a:gd name="T9" fmla="*/ 0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4" y="53"/>
                      </a:moveTo>
                      <a:lnTo>
                        <a:pt x="296" y="47"/>
                      </a:lnTo>
                      <a:lnTo>
                        <a:pt x="0" y="0"/>
                      </a:lnTo>
                      <a:lnTo>
                        <a:pt x="0" y="5"/>
                      </a:lnTo>
                      <a:lnTo>
                        <a:pt x="294" y="53"/>
                      </a:lnTo>
                      <a:close/>
                    </a:path>
                  </a:pathLst>
                </a:custGeom>
                <a:solidFill>
                  <a:srgbClr val="E6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93" name="Freeform 3189"/>
                <p:cNvSpPr>
                  <a:spLocks/>
                </p:cNvSpPr>
                <p:nvPr/>
              </p:nvSpPr>
              <p:spPr bwMode="auto">
                <a:xfrm>
                  <a:off x="3625" y="1716"/>
                  <a:ext cx="149" cy="27"/>
                </a:xfrm>
                <a:custGeom>
                  <a:avLst/>
                  <a:gdLst>
                    <a:gd name="T0" fmla="*/ 1 w 297"/>
                    <a:gd name="T1" fmla="*/ 1 h 54"/>
                    <a:gd name="T2" fmla="*/ 1 w 297"/>
                    <a:gd name="T3" fmla="*/ 1 h 54"/>
                    <a:gd name="T4" fmla="*/ 1 w 297"/>
                    <a:gd name="T5" fmla="*/ 0 h 54"/>
                    <a:gd name="T6" fmla="*/ 0 w 297"/>
                    <a:gd name="T7" fmla="*/ 1 h 54"/>
                    <a:gd name="T8" fmla="*/ 1 w 297"/>
                    <a:gd name="T9" fmla="*/ 1 h 54"/>
                    <a:gd name="T10" fmla="*/ 0 60000 65536"/>
                    <a:gd name="T11" fmla="*/ 0 60000 65536"/>
                    <a:gd name="T12" fmla="*/ 0 60000 65536"/>
                    <a:gd name="T13" fmla="*/ 0 60000 65536"/>
                    <a:gd name="T14" fmla="*/ 0 60000 65536"/>
                    <a:gd name="T15" fmla="*/ 0 w 297"/>
                    <a:gd name="T16" fmla="*/ 0 h 54"/>
                    <a:gd name="T17" fmla="*/ 297 w 297"/>
                    <a:gd name="T18" fmla="*/ 54 h 54"/>
                  </a:gdLst>
                  <a:ahLst/>
                  <a:cxnLst>
                    <a:cxn ang="T10">
                      <a:pos x="T0" y="T1"/>
                    </a:cxn>
                    <a:cxn ang="T11">
                      <a:pos x="T2" y="T3"/>
                    </a:cxn>
                    <a:cxn ang="T12">
                      <a:pos x="T4" y="T5"/>
                    </a:cxn>
                    <a:cxn ang="T13">
                      <a:pos x="T6" y="T7"/>
                    </a:cxn>
                    <a:cxn ang="T14">
                      <a:pos x="T8" y="T9"/>
                    </a:cxn>
                  </a:cxnLst>
                  <a:rect l="T15" t="T16" r="T17" b="T18"/>
                  <a:pathLst>
                    <a:path w="297" h="54">
                      <a:moveTo>
                        <a:pt x="296" y="54"/>
                      </a:moveTo>
                      <a:lnTo>
                        <a:pt x="297" y="47"/>
                      </a:lnTo>
                      <a:lnTo>
                        <a:pt x="2" y="0"/>
                      </a:lnTo>
                      <a:lnTo>
                        <a:pt x="0" y="7"/>
                      </a:lnTo>
                      <a:lnTo>
                        <a:pt x="296" y="54"/>
                      </a:lnTo>
                      <a:close/>
                    </a:path>
                  </a:pathLst>
                </a:custGeom>
                <a:solidFill>
                  <a:srgbClr val="E6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94" name="Freeform 3190"/>
                <p:cNvSpPr>
                  <a:spLocks/>
                </p:cNvSpPr>
                <p:nvPr/>
              </p:nvSpPr>
              <p:spPr bwMode="auto">
                <a:xfrm>
                  <a:off x="3626" y="1713"/>
                  <a:ext cx="148" cy="26"/>
                </a:xfrm>
                <a:custGeom>
                  <a:avLst/>
                  <a:gdLst>
                    <a:gd name="T0" fmla="*/ 1 w 295"/>
                    <a:gd name="T1" fmla="*/ 0 h 53"/>
                    <a:gd name="T2" fmla="*/ 1 w 295"/>
                    <a:gd name="T3" fmla="*/ 0 h 53"/>
                    <a:gd name="T4" fmla="*/ 0 w 295"/>
                    <a:gd name="T5" fmla="*/ 0 h 53"/>
                    <a:gd name="T6" fmla="*/ 0 w 295"/>
                    <a:gd name="T7" fmla="*/ 0 h 53"/>
                    <a:gd name="T8" fmla="*/ 1 w 295"/>
                    <a:gd name="T9" fmla="*/ 0 h 53"/>
                    <a:gd name="T10" fmla="*/ 0 60000 65536"/>
                    <a:gd name="T11" fmla="*/ 0 60000 65536"/>
                    <a:gd name="T12" fmla="*/ 0 60000 65536"/>
                    <a:gd name="T13" fmla="*/ 0 60000 65536"/>
                    <a:gd name="T14" fmla="*/ 0 60000 65536"/>
                    <a:gd name="T15" fmla="*/ 0 w 295"/>
                    <a:gd name="T16" fmla="*/ 0 h 53"/>
                    <a:gd name="T17" fmla="*/ 295 w 295"/>
                    <a:gd name="T18" fmla="*/ 53 h 53"/>
                  </a:gdLst>
                  <a:ahLst/>
                  <a:cxnLst>
                    <a:cxn ang="T10">
                      <a:pos x="T0" y="T1"/>
                    </a:cxn>
                    <a:cxn ang="T11">
                      <a:pos x="T2" y="T3"/>
                    </a:cxn>
                    <a:cxn ang="T12">
                      <a:pos x="T4" y="T5"/>
                    </a:cxn>
                    <a:cxn ang="T13">
                      <a:pos x="T6" y="T7"/>
                    </a:cxn>
                    <a:cxn ang="T14">
                      <a:pos x="T8" y="T9"/>
                    </a:cxn>
                  </a:cxnLst>
                  <a:rect l="T15" t="T16" r="T17" b="T18"/>
                  <a:pathLst>
                    <a:path w="295" h="53">
                      <a:moveTo>
                        <a:pt x="295" y="53"/>
                      </a:moveTo>
                      <a:lnTo>
                        <a:pt x="295" y="48"/>
                      </a:lnTo>
                      <a:lnTo>
                        <a:pt x="0" y="0"/>
                      </a:lnTo>
                      <a:lnTo>
                        <a:pt x="0" y="6"/>
                      </a:lnTo>
                      <a:lnTo>
                        <a:pt x="295" y="53"/>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95" name="Freeform 3191"/>
                <p:cNvSpPr>
                  <a:spLocks/>
                </p:cNvSpPr>
                <p:nvPr/>
              </p:nvSpPr>
              <p:spPr bwMode="auto">
                <a:xfrm>
                  <a:off x="3626" y="1704"/>
                  <a:ext cx="149" cy="33"/>
                </a:xfrm>
                <a:custGeom>
                  <a:avLst/>
                  <a:gdLst>
                    <a:gd name="T0" fmla="*/ 1 w 297"/>
                    <a:gd name="T1" fmla="*/ 0 h 67"/>
                    <a:gd name="T2" fmla="*/ 1 w 297"/>
                    <a:gd name="T3" fmla="*/ 0 h 67"/>
                    <a:gd name="T4" fmla="*/ 1 w 297"/>
                    <a:gd name="T5" fmla="*/ 0 h 67"/>
                    <a:gd name="T6" fmla="*/ 0 w 297"/>
                    <a:gd name="T7" fmla="*/ 0 h 67"/>
                    <a:gd name="T8" fmla="*/ 1 w 297"/>
                    <a:gd name="T9" fmla="*/ 0 h 67"/>
                    <a:gd name="T10" fmla="*/ 0 60000 65536"/>
                    <a:gd name="T11" fmla="*/ 0 60000 65536"/>
                    <a:gd name="T12" fmla="*/ 0 60000 65536"/>
                    <a:gd name="T13" fmla="*/ 0 60000 65536"/>
                    <a:gd name="T14" fmla="*/ 0 60000 65536"/>
                    <a:gd name="T15" fmla="*/ 0 w 297"/>
                    <a:gd name="T16" fmla="*/ 0 h 67"/>
                    <a:gd name="T17" fmla="*/ 297 w 297"/>
                    <a:gd name="T18" fmla="*/ 67 h 67"/>
                  </a:gdLst>
                  <a:ahLst/>
                  <a:cxnLst>
                    <a:cxn ang="T10">
                      <a:pos x="T0" y="T1"/>
                    </a:cxn>
                    <a:cxn ang="T11">
                      <a:pos x="T2" y="T3"/>
                    </a:cxn>
                    <a:cxn ang="T12">
                      <a:pos x="T4" y="T5"/>
                    </a:cxn>
                    <a:cxn ang="T13">
                      <a:pos x="T6" y="T7"/>
                    </a:cxn>
                    <a:cxn ang="T14">
                      <a:pos x="T8" y="T9"/>
                    </a:cxn>
                  </a:cxnLst>
                  <a:rect l="T15" t="T16" r="T17" b="T18"/>
                  <a:pathLst>
                    <a:path w="297" h="67">
                      <a:moveTo>
                        <a:pt x="295" y="67"/>
                      </a:moveTo>
                      <a:lnTo>
                        <a:pt x="297" y="47"/>
                      </a:lnTo>
                      <a:lnTo>
                        <a:pt x="1" y="0"/>
                      </a:lnTo>
                      <a:lnTo>
                        <a:pt x="0" y="19"/>
                      </a:lnTo>
                      <a:lnTo>
                        <a:pt x="295" y="67"/>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96" name="Freeform 3192"/>
                <p:cNvSpPr>
                  <a:spLocks/>
                </p:cNvSpPr>
                <p:nvPr/>
              </p:nvSpPr>
              <p:spPr bwMode="auto">
                <a:xfrm>
                  <a:off x="3627" y="1695"/>
                  <a:ext cx="148" cy="32"/>
                </a:xfrm>
                <a:custGeom>
                  <a:avLst/>
                  <a:gdLst>
                    <a:gd name="T0" fmla="*/ 0 w 298"/>
                    <a:gd name="T1" fmla="*/ 0 h 65"/>
                    <a:gd name="T2" fmla="*/ 0 w 298"/>
                    <a:gd name="T3" fmla="*/ 0 h 65"/>
                    <a:gd name="T4" fmla="*/ 0 w 298"/>
                    <a:gd name="T5" fmla="*/ 0 h 65"/>
                    <a:gd name="T6" fmla="*/ 0 w 298"/>
                    <a:gd name="T7" fmla="*/ 0 h 65"/>
                    <a:gd name="T8" fmla="*/ 0 w 298"/>
                    <a:gd name="T9" fmla="*/ 0 h 65"/>
                    <a:gd name="T10" fmla="*/ 0 60000 65536"/>
                    <a:gd name="T11" fmla="*/ 0 60000 65536"/>
                    <a:gd name="T12" fmla="*/ 0 60000 65536"/>
                    <a:gd name="T13" fmla="*/ 0 60000 65536"/>
                    <a:gd name="T14" fmla="*/ 0 60000 65536"/>
                    <a:gd name="T15" fmla="*/ 0 w 298"/>
                    <a:gd name="T16" fmla="*/ 0 h 65"/>
                    <a:gd name="T17" fmla="*/ 298 w 298"/>
                    <a:gd name="T18" fmla="*/ 65 h 65"/>
                  </a:gdLst>
                  <a:ahLst/>
                  <a:cxnLst>
                    <a:cxn ang="T10">
                      <a:pos x="T0" y="T1"/>
                    </a:cxn>
                    <a:cxn ang="T11">
                      <a:pos x="T2" y="T3"/>
                    </a:cxn>
                    <a:cxn ang="T12">
                      <a:pos x="T4" y="T5"/>
                    </a:cxn>
                    <a:cxn ang="T13">
                      <a:pos x="T6" y="T7"/>
                    </a:cxn>
                    <a:cxn ang="T14">
                      <a:pos x="T8" y="T9"/>
                    </a:cxn>
                  </a:cxnLst>
                  <a:rect l="T15" t="T16" r="T17" b="T18"/>
                  <a:pathLst>
                    <a:path w="298" h="65">
                      <a:moveTo>
                        <a:pt x="296" y="65"/>
                      </a:moveTo>
                      <a:lnTo>
                        <a:pt x="298" y="45"/>
                      </a:lnTo>
                      <a:lnTo>
                        <a:pt x="2" y="0"/>
                      </a:lnTo>
                      <a:lnTo>
                        <a:pt x="0" y="18"/>
                      </a:lnTo>
                      <a:lnTo>
                        <a:pt x="296" y="65"/>
                      </a:lnTo>
                      <a:close/>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97" name="Freeform 3193"/>
                <p:cNvSpPr>
                  <a:spLocks/>
                </p:cNvSpPr>
                <p:nvPr/>
              </p:nvSpPr>
              <p:spPr bwMode="auto">
                <a:xfrm>
                  <a:off x="3627" y="1685"/>
                  <a:ext cx="148" cy="32"/>
                </a:xfrm>
                <a:custGeom>
                  <a:avLst/>
                  <a:gdLst>
                    <a:gd name="T0" fmla="*/ 0 w 298"/>
                    <a:gd name="T1" fmla="*/ 1 h 63"/>
                    <a:gd name="T2" fmla="*/ 0 w 298"/>
                    <a:gd name="T3" fmla="*/ 1 h 63"/>
                    <a:gd name="T4" fmla="*/ 0 w 298"/>
                    <a:gd name="T5" fmla="*/ 0 h 63"/>
                    <a:gd name="T6" fmla="*/ 0 w 298"/>
                    <a:gd name="T7" fmla="*/ 1 h 63"/>
                    <a:gd name="T8" fmla="*/ 0 w 298"/>
                    <a:gd name="T9" fmla="*/ 1 h 63"/>
                    <a:gd name="T10" fmla="*/ 0 60000 65536"/>
                    <a:gd name="T11" fmla="*/ 0 60000 65536"/>
                    <a:gd name="T12" fmla="*/ 0 60000 65536"/>
                    <a:gd name="T13" fmla="*/ 0 60000 65536"/>
                    <a:gd name="T14" fmla="*/ 0 60000 65536"/>
                    <a:gd name="T15" fmla="*/ 0 w 298"/>
                    <a:gd name="T16" fmla="*/ 0 h 63"/>
                    <a:gd name="T17" fmla="*/ 298 w 298"/>
                    <a:gd name="T18" fmla="*/ 63 h 63"/>
                  </a:gdLst>
                  <a:ahLst/>
                  <a:cxnLst>
                    <a:cxn ang="T10">
                      <a:pos x="T0" y="T1"/>
                    </a:cxn>
                    <a:cxn ang="T11">
                      <a:pos x="T2" y="T3"/>
                    </a:cxn>
                    <a:cxn ang="T12">
                      <a:pos x="T4" y="T5"/>
                    </a:cxn>
                    <a:cxn ang="T13">
                      <a:pos x="T6" y="T7"/>
                    </a:cxn>
                    <a:cxn ang="T14">
                      <a:pos x="T8" y="T9"/>
                    </a:cxn>
                  </a:cxnLst>
                  <a:rect l="T15" t="T16" r="T17" b="T18"/>
                  <a:pathLst>
                    <a:path w="298" h="63">
                      <a:moveTo>
                        <a:pt x="298" y="63"/>
                      </a:moveTo>
                      <a:lnTo>
                        <a:pt x="296" y="45"/>
                      </a:lnTo>
                      <a:lnTo>
                        <a:pt x="0" y="0"/>
                      </a:lnTo>
                      <a:lnTo>
                        <a:pt x="2" y="18"/>
                      </a:lnTo>
                      <a:lnTo>
                        <a:pt x="298" y="63"/>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98" name="Freeform 3194"/>
                <p:cNvSpPr>
                  <a:spLocks/>
                </p:cNvSpPr>
                <p:nvPr/>
              </p:nvSpPr>
              <p:spPr bwMode="auto">
                <a:xfrm>
                  <a:off x="3626" y="1676"/>
                  <a:ext cx="149" cy="32"/>
                </a:xfrm>
                <a:custGeom>
                  <a:avLst/>
                  <a:gdLst>
                    <a:gd name="T0" fmla="*/ 1 w 297"/>
                    <a:gd name="T1" fmla="*/ 1 h 63"/>
                    <a:gd name="T2" fmla="*/ 1 w 297"/>
                    <a:gd name="T3" fmla="*/ 1 h 63"/>
                    <a:gd name="T4" fmla="*/ 0 w 297"/>
                    <a:gd name="T5" fmla="*/ 0 h 63"/>
                    <a:gd name="T6" fmla="*/ 1 w 297"/>
                    <a:gd name="T7" fmla="*/ 1 h 63"/>
                    <a:gd name="T8" fmla="*/ 1 w 297"/>
                    <a:gd name="T9" fmla="*/ 1 h 63"/>
                    <a:gd name="T10" fmla="*/ 0 60000 65536"/>
                    <a:gd name="T11" fmla="*/ 0 60000 65536"/>
                    <a:gd name="T12" fmla="*/ 0 60000 65536"/>
                    <a:gd name="T13" fmla="*/ 0 60000 65536"/>
                    <a:gd name="T14" fmla="*/ 0 60000 65536"/>
                    <a:gd name="T15" fmla="*/ 0 w 297"/>
                    <a:gd name="T16" fmla="*/ 0 h 63"/>
                    <a:gd name="T17" fmla="*/ 297 w 297"/>
                    <a:gd name="T18" fmla="*/ 63 h 63"/>
                  </a:gdLst>
                  <a:ahLst/>
                  <a:cxnLst>
                    <a:cxn ang="T10">
                      <a:pos x="T0" y="T1"/>
                    </a:cxn>
                    <a:cxn ang="T11">
                      <a:pos x="T2" y="T3"/>
                    </a:cxn>
                    <a:cxn ang="T12">
                      <a:pos x="T4" y="T5"/>
                    </a:cxn>
                    <a:cxn ang="T13">
                      <a:pos x="T6" y="T7"/>
                    </a:cxn>
                    <a:cxn ang="T14">
                      <a:pos x="T8" y="T9"/>
                    </a:cxn>
                  </a:cxnLst>
                  <a:rect l="T15" t="T16" r="T17" b="T18"/>
                  <a:pathLst>
                    <a:path w="297" h="63">
                      <a:moveTo>
                        <a:pt x="297" y="63"/>
                      </a:moveTo>
                      <a:lnTo>
                        <a:pt x="295" y="44"/>
                      </a:lnTo>
                      <a:lnTo>
                        <a:pt x="0" y="0"/>
                      </a:lnTo>
                      <a:lnTo>
                        <a:pt x="1" y="18"/>
                      </a:lnTo>
                      <a:lnTo>
                        <a:pt x="297" y="63"/>
                      </a:lnTo>
                      <a:close/>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99" name="Freeform 3195"/>
                <p:cNvSpPr>
                  <a:spLocks/>
                </p:cNvSpPr>
                <p:nvPr/>
              </p:nvSpPr>
              <p:spPr bwMode="auto">
                <a:xfrm>
                  <a:off x="3625" y="1667"/>
                  <a:ext cx="149" cy="32"/>
                </a:xfrm>
                <a:custGeom>
                  <a:avLst/>
                  <a:gdLst>
                    <a:gd name="T0" fmla="*/ 1 w 297"/>
                    <a:gd name="T1" fmla="*/ 1 h 63"/>
                    <a:gd name="T2" fmla="*/ 1 w 297"/>
                    <a:gd name="T3" fmla="*/ 1 h 63"/>
                    <a:gd name="T4" fmla="*/ 0 w 297"/>
                    <a:gd name="T5" fmla="*/ 0 h 63"/>
                    <a:gd name="T6" fmla="*/ 1 w 297"/>
                    <a:gd name="T7" fmla="*/ 1 h 63"/>
                    <a:gd name="T8" fmla="*/ 1 w 297"/>
                    <a:gd name="T9" fmla="*/ 1 h 63"/>
                    <a:gd name="T10" fmla="*/ 0 60000 65536"/>
                    <a:gd name="T11" fmla="*/ 0 60000 65536"/>
                    <a:gd name="T12" fmla="*/ 0 60000 65536"/>
                    <a:gd name="T13" fmla="*/ 0 60000 65536"/>
                    <a:gd name="T14" fmla="*/ 0 60000 65536"/>
                    <a:gd name="T15" fmla="*/ 0 w 297"/>
                    <a:gd name="T16" fmla="*/ 0 h 63"/>
                    <a:gd name="T17" fmla="*/ 297 w 297"/>
                    <a:gd name="T18" fmla="*/ 63 h 63"/>
                  </a:gdLst>
                  <a:ahLst/>
                  <a:cxnLst>
                    <a:cxn ang="T10">
                      <a:pos x="T0" y="T1"/>
                    </a:cxn>
                    <a:cxn ang="T11">
                      <a:pos x="T2" y="T3"/>
                    </a:cxn>
                    <a:cxn ang="T12">
                      <a:pos x="T4" y="T5"/>
                    </a:cxn>
                    <a:cxn ang="T13">
                      <a:pos x="T6" y="T7"/>
                    </a:cxn>
                    <a:cxn ang="T14">
                      <a:pos x="T8" y="T9"/>
                    </a:cxn>
                  </a:cxnLst>
                  <a:rect l="T15" t="T16" r="T17" b="T18"/>
                  <a:pathLst>
                    <a:path w="297" h="63">
                      <a:moveTo>
                        <a:pt x="297" y="63"/>
                      </a:moveTo>
                      <a:lnTo>
                        <a:pt x="294" y="45"/>
                      </a:lnTo>
                      <a:lnTo>
                        <a:pt x="0" y="0"/>
                      </a:lnTo>
                      <a:lnTo>
                        <a:pt x="2" y="19"/>
                      </a:lnTo>
                      <a:lnTo>
                        <a:pt x="297" y="63"/>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00" name="Freeform 3196"/>
                <p:cNvSpPr>
                  <a:spLocks/>
                </p:cNvSpPr>
                <p:nvPr/>
              </p:nvSpPr>
              <p:spPr bwMode="auto">
                <a:xfrm>
                  <a:off x="3626" y="1673"/>
                  <a:ext cx="148" cy="26"/>
                </a:xfrm>
                <a:custGeom>
                  <a:avLst/>
                  <a:gdLst>
                    <a:gd name="T0" fmla="*/ 1 w 295"/>
                    <a:gd name="T1" fmla="*/ 1 h 51"/>
                    <a:gd name="T2" fmla="*/ 1 w 295"/>
                    <a:gd name="T3" fmla="*/ 1 h 51"/>
                    <a:gd name="T4" fmla="*/ 0 w 295"/>
                    <a:gd name="T5" fmla="*/ 0 h 51"/>
                    <a:gd name="T6" fmla="*/ 0 w 295"/>
                    <a:gd name="T7" fmla="*/ 1 h 51"/>
                    <a:gd name="T8" fmla="*/ 1 w 295"/>
                    <a:gd name="T9" fmla="*/ 1 h 51"/>
                    <a:gd name="T10" fmla="*/ 0 60000 65536"/>
                    <a:gd name="T11" fmla="*/ 0 60000 65536"/>
                    <a:gd name="T12" fmla="*/ 0 60000 65536"/>
                    <a:gd name="T13" fmla="*/ 0 60000 65536"/>
                    <a:gd name="T14" fmla="*/ 0 60000 65536"/>
                    <a:gd name="T15" fmla="*/ 0 w 295"/>
                    <a:gd name="T16" fmla="*/ 0 h 51"/>
                    <a:gd name="T17" fmla="*/ 295 w 295"/>
                    <a:gd name="T18" fmla="*/ 51 h 51"/>
                  </a:gdLst>
                  <a:ahLst/>
                  <a:cxnLst>
                    <a:cxn ang="T10">
                      <a:pos x="T0" y="T1"/>
                    </a:cxn>
                    <a:cxn ang="T11">
                      <a:pos x="T2" y="T3"/>
                    </a:cxn>
                    <a:cxn ang="T12">
                      <a:pos x="T4" y="T5"/>
                    </a:cxn>
                    <a:cxn ang="T13">
                      <a:pos x="T6" y="T7"/>
                    </a:cxn>
                    <a:cxn ang="T14">
                      <a:pos x="T8" y="T9"/>
                    </a:cxn>
                  </a:cxnLst>
                  <a:rect l="T15" t="T16" r="T17" b="T18"/>
                  <a:pathLst>
                    <a:path w="295" h="51">
                      <a:moveTo>
                        <a:pt x="295" y="51"/>
                      </a:moveTo>
                      <a:lnTo>
                        <a:pt x="295" y="45"/>
                      </a:lnTo>
                      <a:lnTo>
                        <a:pt x="0" y="0"/>
                      </a:lnTo>
                      <a:lnTo>
                        <a:pt x="0" y="7"/>
                      </a:lnTo>
                      <a:lnTo>
                        <a:pt x="295" y="51"/>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01" name="Freeform 3197"/>
                <p:cNvSpPr>
                  <a:spLocks/>
                </p:cNvSpPr>
                <p:nvPr/>
              </p:nvSpPr>
              <p:spPr bwMode="auto">
                <a:xfrm>
                  <a:off x="3625" y="1670"/>
                  <a:ext cx="149" cy="25"/>
                </a:xfrm>
                <a:custGeom>
                  <a:avLst/>
                  <a:gdLst>
                    <a:gd name="T0" fmla="*/ 1 w 297"/>
                    <a:gd name="T1" fmla="*/ 1 h 50"/>
                    <a:gd name="T2" fmla="*/ 1 w 297"/>
                    <a:gd name="T3" fmla="*/ 1 h 50"/>
                    <a:gd name="T4" fmla="*/ 0 w 297"/>
                    <a:gd name="T5" fmla="*/ 0 h 50"/>
                    <a:gd name="T6" fmla="*/ 1 w 297"/>
                    <a:gd name="T7" fmla="*/ 1 h 50"/>
                    <a:gd name="T8" fmla="*/ 1 w 297"/>
                    <a:gd name="T9" fmla="*/ 1 h 50"/>
                    <a:gd name="T10" fmla="*/ 0 60000 65536"/>
                    <a:gd name="T11" fmla="*/ 0 60000 65536"/>
                    <a:gd name="T12" fmla="*/ 0 60000 65536"/>
                    <a:gd name="T13" fmla="*/ 0 60000 65536"/>
                    <a:gd name="T14" fmla="*/ 0 60000 65536"/>
                    <a:gd name="T15" fmla="*/ 0 w 297"/>
                    <a:gd name="T16" fmla="*/ 0 h 50"/>
                    <a:gd name="T17" fmla="*/ 297 w 297"/>
                    <a:gd name="T18" fmla="*/ 50 h 50"/>
                  </a:gdLst>
                  <a:ahLst/>
                  <a:cxnLst>
                    <a:cxn ang="T10">
                      <a:pos x="T0" y="T1"/>
                    </a:cxn>
                    <a:cxn ang="T11">
                      <a:pos x="T2" y="T3"/>
                    </a:cxn>
                    <a:cxn ang="T12">
                      <a:pos x="T4" y="T5"/>
                    </a:cxn>
                    <a:cxn ang="T13">
                      <a:pos x="T6" y="T7"/>
                    </a:cxn>
                    <a:cxn ang="T14">
                      <a:pos x="T8" y="T9"/>
                    </a:cxn>
                  </a:cxnLst>
                  <a:rect l="T15" t="T16" r="T17" b="T18"/>
                  <a:pathLst>
                    <a:path w="297" h="50">
                      <a:moveTo>
                        <a:pt x="297" y="50"/>
                      </a:moveTo>
                      <a:lnTo>
                        <a:pt x="296" y="45"/>
                      </a:lnTo>
                      <a:lnTo>
                        <a:pt x="0" y="0"/>
                      </a:lnTo>
                      <a:lnTo>
                        <a:pt x="2" y="5"/>
                      </a:lnTo>
                      <a:lnTo>
                        <a:pt x="297" y="50"/>
                      </a:lnTo>
                      <a:close/>
                    </a:path>
                  </a:pathLst>
                </a:custGeom>
                <a:solidFill>
                  <a:srgbClr val="E8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02" name="Freeform 3198"/>
                <p:cNvSpPr>
                  <a:spLocks/>
                </p:cNvSpPr>
                <p:nvPr/>
              </p:nvSpPr>
              <p:spPr bwMode="auto">
                <a:xfrm>
                  <a:off x="3625" y="1667"/>
                  <a:ext cx="148" cy="26"/>
                </a:xfrm>
                <a:custGeom>
                  <a:avLst/>
                  <a:gdLst>
                    <a:gd name="T0" fmla="*/ 1 w 296"/>
                    <a:gd name="T1" fmla="*/ 1 h 52"/>
                    <a:gd name="T2" fmla="*/ 1 w 296"/>
                    <a:gd name="T3" fmla="*/ 1 h 52"/>
                    <a:gd name="T4" fmla="*/ 0 w 296"/>
                    <a:gd name="T5" fmla="*/ 0 h 52"/>
                    <a:gd name="T6" fmla="*/ 0 w 296"/>
                    <a:gd name="T7" fmla="*/ 1 h 52"/>
                    <a:gd name="T8" fmla="*/ 1 w 296"/>
                    <a:gd name="T9" fmla="*/ 1 h 52"/>
                    <a:gd name="T10" fmla="*/ 0 60000 65536"/>
                    <a:gd name="T11" fmla="*/ 0 60000 65536"/>
                    <a:gd name="T12" fmla="*/ 0 60000 65536"/>
                    <a:gd name="T13" fmla="*/ 0 60000 65536"/>
                    <a:gd name="T14" fmla="*/ 0 60000 65536"/>
                    <a:gd name="T15" fmla="*/ 0 w 296"/>
                    <a:gd name="T16" fmla="*/ 0 h 52"/>
                    <a:gd name="T17" fmla="*/ 296 w 296"/>
                    <a:gd name="T18" fmla="*/ 52 h 52"/>
                  </a:gdLst>
                  <a:ahLst/>
                  <a:cxnLst>
                    <a:cxn ang="T10">
                      <a:pos x="T0" y="T1"/>
                    </a:cxn>
                    <a:cxn ang="T11">
                      <a:pos x="T2" y="T3"/>
                    </a:cxn>
                    <a:cxn ang="T12">
                      <a:pos x="T4" y="T5"/>
                    </a:cxn>
                    <a:cxn ang="T13">
                      <a:pos x="T6" y="T7"/>
                    </a:cxn>
                    <a:cxn ang="T14">
                      <a:pos x="T8" y="T9"/>
                    </a:cxn>
                  </a:cxnLst>
                  <a:rect l="T15" t="T16" r="T17" b="T18"/>
                  <a:pathLst>
                    <a:path w="296" h="52">
                      <a:moveTo>
                        <a:pt x="296" y="52"/>
                      </a:moveTo>
                      <a:lnTo>
                        <a:pt x="294" y="45"/>
                      </a:lnTo>
                      <a:lnTo>
                        <a:pt x="0" y="0"/>
                      </a:lnTo>
                      <a:lnTo>
                        <a:pt x="0" y="7"/>
                      </a:lnTo>
                      <a:lnTo>
                        <a:pt x="296" y="52"/>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03" name="Freeform 3199"/>
                <p:cNvSpPr>
                  <a:spLocks/>
                </p:cNvSpPr>
                <p:nvPr/>
              </p:nvSpPr>
              <p:spPr bwMode="auto">
                <a:xfrm>
                  <a:off x="3623" y="1660"/>
                  <a:ext cx="149" cy="30"/>
                </a:xfrm>
                <a:custGeom>
                  <a:avLst/>
                  <a:gdLst>
                    <a:gd name="T0" fmla="*/ 0 w 299"/>
                    <a:gd name="T1" fmla="*/ 1 h 60"/>
                    <a:gd name="T2" fmla="*/ 0 w 299"/>
                    <a:gd name="T3" fmla="*/ 1 h 60"/>
                    <a:gd name="T4" fmla="*/ 0 w 299"/>
                    <a:gd name="T5" fmla="*/ 0 h 60"/>
                    <a:gd name="T6" fmla="*/ 0 w 299"/>
                    <a:gd name="T7" fmla="*/ 1 h 60"/>
                    <a:gd name="T8" fmla="*/ 0 w 299"/>
                    <a:gd name="T9" fmla="*/ 1 h 60"/>
                    <a:gd name="T10" fmla="*/ 0 60000 65536"/>
                    <a:gd name="T11" fmla="*/ 0 60000 65536"/>
                    <a:gd name="T12" fmla="*/ 0 60000 65536"/>
                    <a:gd name="T13" fmla="*/ 0 60000 65536"/>
                    <a:gd name="T14" fmla="*/ 0 60000 65536"/>
                    <a:gd name="T15" fmla="*/ 0 w 299"/>
                    <a:gd name="T16" fmla="*/ 0 h 60"/>
                    <a:gd name="T17" fmla="*/ 299 w 299"/>
                    <a:gd name="T18" fmla="*/ 60 h 60"/>
                  </a:gdLst>
                  <a:ahLst/>
                  <a:cxnLst>
                    <a:cxn ang="T10">
                      <a:pos x="T0" y="T1"/>
                    </a:cxn>
                    <a:cxn ang="T11">
                      <a:pos x="T2" y="T3"/>
                    </a:cxn>
                    <a:cxn ang="T12">
                      <a:pos x="T4" y="T5"/>
                    </a:cxn>
                    <a:cxn ang="T13">
                      <a:pos x="T6" y="T7"/>
                    </a:cxn>
                    <a:cxn ang="T14">
                      <a:pos x="T8" y="T9"/>
                    </a:cxn>
                  </a:cxnLst>
                  <a:rect l="T15" t="T16" r="T17" b="T18"/>
                  <a:pathLst>
                    <a:path w="299" h="60">
                      <a:moveTo>
                        <a:pt x="299" y="60"/>
                      </a:moveTo>
                      <a:lnTo>
                        <a:pt x="296" y="44"/>
                      </a:lnTo>
                      <a:lnTo>
                        <a:pt x="0" y="0"/>
                      </a:lnTo>
                      <a:lnTo>
                        <a:pt x="5" y="15"/>
                      </a:lnTo>
                      <a:lnTo>
                        <a:pt x="299" y="60"/>
                      </a:lnTo>
                      <a:close/>
                    </a:path>
                  </a:pathLst>
                </a:custGeom>
                <a:solidFill>
                  <a:srgbClr val="E6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04" name="Freeform 3200"/>
                <p:cNvSpPr>
                  <a:spLocks/>
                </p:cNvSpPr>
                <p:nvPr/>
              </p:nvSpPr>
              <p:spPr bwMode="auto">
                <a:xfrm>
                  <a:off x="3624" y="1665"/>
                  <a:ext cx="148" cy="25"/>
                </a:xfrm>
                <a:custGeom>
                  <a:avLst/>
                  <a:gdLst>
                    <a:gd name="T0" fmla="*/ 1 w 296"/>
                    <a:gd name="T1" fmla="*/ 1 h 50"/>
                    <a:gd name="T2" fmla="*/ 1 w 296"/>
                    <a:gd name="T3" fmla="*/ 1 h 50"/>
                    <a:gd name="T4" fmla="*/ 0 w 296"/>
                    <a:gd name="T5" fmla="*/ 0 h 50"/>
                    <a:gd name="T6" fmla="*/ 1 w 296"/>
                    <a:gd name="T7" fmla="*/ 1 h 50"/>
                    <a:gd name="T8" fmla="*/ 1 w 296"/>
                    <a:gd name="T9" fmla="*/ 1 h 50"/>
                    <a:gd name="T10" fmla="*/ 0 60000 65536"/>
                    <a:gd name="T11" fmla="*/ 0 60000 65536"/>
                    <a:gd name="T12" fmla="*/ 0 60000 65536"/>
                    <a:gd name="T13" fmla="*/ 0 60000 65536"/>
                    <a:gd name="T14" fmla="*/ 0 60000 65536"/>
                    <a:gd name="T15" fmla="*/ 0 w 296"/>
                    <a:gd name="T16" fmla="*/ 0 h 50"/>
                    <a:gd name="T17" fmla="*/ 296 w 296"/>
                    <a:gd name="T18" fmla="*/ 50 h 50"/>
                  </a:gdLst>
                  <a:ahLst/>
                  <a:cxnLst>
                    <a:cxn ang="T10">
                      <a:pos x="T0" y="T1"/>
                    </a:cxn>
                    <a:cxn ang="T11">
                      <a:pos x="T2" y="T3"/>
                    </a:cxn>
                    <a:cxn ang="T12">
                      <a:pos x="T4" y="T5"/>
                    </a:cxn>
                    <a:cxn ang="T13">
                      <a:pos x="T6" y="T7"/>
                    </a:cxn>
                    <a:cxn ang="T14">
                      <a:pos x="T8" y="T9"/>
                    </a:cxn>
                  </a:cxnLst>
                  <a:rect l="T15" t="T16" r="T17" b="T18"/>
                  <a:pathLst>
                    <a:path w="296" h="50">
                      <a:moveTo>
                        <a:pt x="296" y="50"/>
                      </a:moveTo>
                      <a:lnTo>
                        <a:pt x="296" y="45"/>
                      </a:lnTo>
                      <a:lnTo>
                        <a:pt x="0" y="0"/>
                      </a:lnTo>
                      <a:lnTo>
                        <a:pt x="2" y="5"/>
                      </a:lnTo>
                      <a:lnTo>
                        <a:pt x="296" y="50"/>
                      </a:lnTo>
                      <a:close/>
                    </a:path>
                  </a:pathLst>
                </a:custGeom>
                <a:solidFill>
                  <a:srgbClr val="E6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05" name="Freeform 3201"/>
                <p:cNvSpPr>
                  <a:spLocks/>
                </p:cNvSpPr>
                <p:nvPr/>
              </p:nvSpPr>
              <p:spPr bwMode="auto">
                <a:xfrm>
                  <a:off x="3623" y="1662"/>
                  <a:ext cx="149" cy="25"/>
                </a:xfrm>
                <a:custGeom>
                  <a:avLst/>
                  <a:gdLst>
                    <a:gd name="T0" fmla="*/ 1 w 297"/>
                    <a:gd name="T1" fmla="*/ 1 h 50"/>
                    <a:gd name="T2" fmla="*/ 1 w 297"/>
                    <a:gd name="T3" fmla="*/ 1 h 50"/>
                    <a:gd name="T4" fmla="*/ 0 w 297"/>
                    <a:gd name="T5" fmla="*/ 0 h 50"/>
                    <a:gd name="T6" fmla="*/ 1 w 297"/>
                    <a:gd name="T7" fmla="*/ 1 h 50"/>
                    <a:gd name="T8" fmla="*/ 1 w 297"/>
                    <a:gd name="T9" fmla="*/ 1 h 50"/>
                    <a:gd name="T10" fmla="*/ 0 60000 65536"/>
                    <a:gd name="T11" fmla="*/ 0 60000 65536"/>
                    <a:gd name="T12" fmla="*/ 0 60000 65536"/>
                    <a:gd name="T13" fmla="*/ 0 60000 65536"/>
                    <a:gd name="T14" fmla="*/ 0 60000 65536"/>
                    <a:gd name="T15" fmla="*/ 0 w 297"/>
                    <a:gd name="T16" fmla="*/ 0 h 50"/>
                    <a:gd name="T17" fmla="*/ 297 w 297"/>
                    <a:gd name="T18" fmla="*/ 50 h 50"/>
                  </a:gdLst>
                  <a:ahLst/>
                  <a:cxnLst>
                    <a:cxn ang="T10">
                      <a:pos x="T0" y="T1"/>
                    </a:cxn>
                    <a:cxn ang="T11">
                      <a:pos x="T2" y="T3"/>
                    </a:cxn>
                    <a:cxn ang="T12">
                      <a:pos x="T4" y="T5"/>
                    </a:cxn>
                    <a:cxn ang="T13">
                      <a:pos x="T6" y="T7"/>
                    </a:cxn>
                    <a:cxn ang="T14">
                      <a:pos x="T8" y="T9"/>
                    </a:cxn>
                  </a:cxnLst>
                  <a:rect l="T15" t="T16" r="T17" b="T18"/>
                  <a:pathLst>
                    <a:path w="297" h="50">
                      <a:moveTo>
                        <a:pt x="297" y="50"/>
                      </a:moveTo>
                      <a:lnTo>
                        <a:pt x="296" y="44"/>
                      </a:lnTo>
                      <a:lnTo>
                        <a:pt x="0" y="0"/>
                      </a:lnTo>
                      <a:lnTo>
                        <a:pt x="1" y="5"/>
                      </a:lnTo>
                      <a:lnTo>
                        <a:pt x="297" y="50"/>
                      </a:lnTo>
                      <a:close/>
                    </a:path>
                  </a:pathLst>
                </a:custGeom>
                <a:solidFill>
                  <a:srgbClr val="E5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06" name="Freeform 3202"/>
                <p:cNvSpPr>
                  <a:spLocks/>
                </p:cNvSpPr>
                <p:nvPr/>
              </p:nvSpPr>
              <p:spPr bwMode="auto">
                <a:xfrm>
                  <a:off x="3623" y="1660"/>
                  <a:ext cx="148" cy="24"/>
                </a:xfrm>
                <a:custGeom>
                  <a:avLst/>
                  <a:gdLst>
                    <a:gd name="T0" fmla="*/ 0 w 298"/>
                    <a:gd name="T1" fmla="*/ 0 h 49"/>
                    <a:gd name="T2" fmla="*/ 0 w 298"/>
                    <a:gd name="T3" fmla="*/ 0 h 49"/>
                    <a:gd name="T4" fmla="*/ 0 w 298"/>
                    <a:gd name="T5" fmla="*/ 0 h 49"/>
                    <a:gd name="T6" fmla="*/ 0 w 298"/>
                    <a:gd name="T7" fmla="*/ 0 h 49"/>
                    <a:gd name="T8" fmla="*/ 0 w 298"/>
                    <a:gd name="T9" fmla="*/ 0 h 49"/>
                    <a:gd name="T10" fmla="*/ 0 60000 65536"/>
                    <a:gd name="T11" fmla="*/ 0 60000 65536"/>
                    <a:gd name="T12" fmla="*/ 0 60000 65536"/>
                    <a:gd name="T13" fmla="*/ 0 60000 65536"/>
                    <a:gd name="T14" fmla="*/ 0 60000 65536"/>
                    <a:gd name="T15" fmla="*/ 0 w 298"/>
                    <a:gd name="T16" fmla="*/ 0 h 49"/>
                    <a:gd name="T17" fmla="*/ 298 w 298"/>
                    <a:gd name="T18" fmla="*/ 49 h 49"/>
                  </a:gdLst>
                  <a:ahLst/>
                  <a:cxnLst>
                    <a:cxn ang="T10">
                      <a:pos x="T0" y="T1"/>
                    </a:cxn>
                    <a:cxn ang="T11">
                      <a:pos x="T2" y="T3"/>
                    </a:cxn>
                    <a:cxn ang="T12">
                      <a:pos x="T4" y="T5"/>
                    </a:cxn>
                    <a:cxn ang="T13">
                      <a:pos x="T6" y="T7"/>
                    </a:cxn>
                    <a:cxn ang="T14">
                      <a:pos x="T8" y="T9"/>
                    </a:cxn>
                  </a:cxnLst>
                  <a:rect l="T15" t="T16" r="T17" b="T18"/>
                  <a:pathLst>
                    <a:path w="298" h="49">
                      <a:moveTo>
                        <a:pt x="298" y="49"/>
                      </a:moveTo>
                      <a:lnTo>
                        <a:pt x="296" y="44"/>
                      </a:lnTo>
                      <a:lnTo>
                        <a:pt x="0" y="0"/>
                      </a:lnTo>
                      <a:lnTo>
                        <a:pt x="2" y="5"/>
                      </a:lnTo>
                      <a:lnTo>
                        <a:pt x="298" y="49"/>
                      </a:lnTo>
                      <a:close/>
                    </a:path>
                  </a:pathLst>
                </a:custGeom>
                <a:solidFill>
                  <a:srgbClr val="E4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07" name="Freeform 3203"/>
                <p:cNvSpPr>
                  <a:spLocks/>
                </p:cNvSpPr>
                <p:nvPr/>
              </p:nvSpPr>
              <p:spPr bwMode="auto">
                <a:xfrm>
                  <a:off x="3620" y="1651"/>
                  <a:ext cx="150" cy="30"/>
                </a:xfrm>
                <a:custGeom>
                  <a:avLst/>
                  <a:gdLst>
                    <a:gd name="T0" fmla="*/ 0 w 301"/>
                    <a:gd name="T1" fmla="*/ 1 h 60"/>
                    <a:gd name="T2" fmla="*/ 0 w 301"/>
                    <a:gd name="T3" fmla="*/ 1 h 60"/>
                    <a:gd name="T4" fmla="*/ 0 w 301"/>
                    <a:gd name="T5" fmla="*/ 0 h 60"/>
                    <a:gd name="T6" fmla="*/ 0 w 301"/>
                    <a:gd name="T7" fmla="*/ 1 h 60"/>
                    <a:gd name="T8" fmla="*/ 0 w 301"/>
                    <a:gd name="T9" fmla="*/ 1 h 60"/>
                    <a:gd name="T10" fmla="*/ 0 60000 65536"/>
                    <a:gd name="T11" fmla="*/ 0 60000 65536"/>
                    <a:gd name="T12" fmla="*/ 0 60000 65536"/>
                    <a:gd name="T13" fmla="*/ 0 60000 65536"/>
                    <a:gd name="T14" fmla="*/ 0 60000 65536"/>
                    <a:gd name="T15" fmla="*/ 0 w 301"/>
                    <a:gd name="T16" fmla="*/ 0 h 60"/>
                    <a:gd name="T17" fmla="*/ 301 w 301"/>
                    <a:gd name="T18" fmla="*/ 60 h 60"/>
                  </a:gdLst>
                  <a:ahLst/>
                  <a:cxnLst>
                    <a:cxn ang="T10">
                      <a:pos x="T0" y="T1"/>
                    </a:cxn>
                    <a:cxn ang="T11">
                      <a:pos x="T2" y="T3"/>
                    </a:cxn>
                    <a:cxn ang="T12">
                      <a:pos x="T4" y="T5"/>
                    </a:cxn>
                    <a:cxn ang="T13">
                      <a:pos x="T6" y="T7"/>
                    </a:cxn>
                    <a:cxn ang="T14">
                      <a:pos x="T8" y="T9"/>
                    </a:cxn>
                  </a:cxnLst>
                  <a:rect l="T15" t="T16" r="T17" b="T18"/>
                  <a:pathLst>
                    <a:path w="301" h="60">
                      <a:moveTo>
                        <a:pt x="301" y="60"/>
                      </a:moveTo>
                      <a:lnTo>
                        <a:pt x="296" y="43"/>
                      </a:lnTo>
                      <a:lnTo>
                        <a:pt x="0" y="0"/>
                      </a:lnTo>
                      <a:lnTo>
                        <a:pt x="5" y="16"/>
                      </a:lnTo>
                      <a:lnTo>
                        <a:pt x="301" y="60"/>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08" name="Freeform 3204"/>
                <p:cNvSpPr>
                  <a:spLocks/>
                </p:cNvSpPr>
                <p:nvPr/>
              </p:nvSpPr>
              <p:spPr bwMode="auto">
                <a:xfrm>
                  <a:off x="3623" y="1658"/>
                  <a:ext cx="147" cy="23"/>
                </a:xfrm>
                <a:custGeom>
                  <a:avLst/>
                  <a:gdLst>
                    <a:gd name="T0" fmla="*/ 0 w 296"/>
                    <a:gd name="T1" fmla="*/ 0 h 47"/>
                    <a:gd name="T2" fmla="*/ 0 w 296"/>
                    <a:gd name="T3" fmla="*/ 0 h 47"/>
                    <a:gd name="T4" fmla="*/ 0 w 296"/>
                    <a:gd name="T5" fmla="*/ 0 h 47"/>
                    <a:gd name="T6" fmla="*/ 0 w 296"/>
                    <a:gd name="T7" fmla="*/ 0 h 47"/>
                    <a:gd name="T8" fmla="*/ 0 w 296"/>
                    <a:gd name="T9" fmla="*/ 0 h 47"/>
                    <a:gd name="T10" fmla="*/ 0 60000 65536"/>
                    <a:gd name="T11" fmla="*/ 0 60000 65536"/>
                    <a:gd name="T12" fmla="*/ 0 60000 65536"/>
                    <a:gd name="T13" fmla="*/ 0 60000 65536"/>
                    <a:gd name="T14" fmla="*/ 0 60000 65536"/>
                    <a:gd name="T15" fmla="*/ 0 w 296"/>
                    <a:gd name="T16" fmla="*/ 0 h 47"/>
                    <a:gd name="T17" fmla="*/ 296 w 296"/>
                    <a:gd name="T18" fmla="*/ 47 h 47"/>
                  </a:gdLst>
                  <a:ahLst/>
                  <a:cxnLst>
                    <a:cxn ang="T10">
                      <a:pos x="T0" y="T1"/>
                    </a:cxn>
                    <a:cxn ang="T11">
                      <a:pos x="T2" y="T3"/>
                    </a:cxn>
                    <a:cxn ang="T12">
                      <a:pos x="T4" y="T5"/>
                    </a:cxn>
                    <a:cxn ang="T13">
                      <a:pos x="T6" y="T7"/>
                    </a:cxn>
                    <a:cxn ang="T14">
                      <a:pos x="T8" y="T9"/>
                    </a:cxn>
                  </a:cxnLst>
                  <a:rect l="T15" t="T16" r="T17" b="T18"/>
                  <a:pathLst>
                    <a:path w="296" h="47">
                      <a:moveTo>
                        <a:pt x="296" y="47"/>
                      </a:moveTo>
                      <a:lnTo>
                        <a:pt x="294" y="43"/>
                      </a:lnTo>
                      <a:lnTo>
                        <a:pt x="0" y="0"/>
                      </a:lnTo>
                      <a:lnTo>
                        <a:pt x="0" y="3"/>
                      </a:lnTo>
                      <a:lnTo>
                        <a:pt x="296" y="47"/>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09" name="Freeform 3205"/>
                <p:cNvSpPr>
                  <a:spLocks/>
                </p:cNvSpPr>
                <p:nvPr/>
              </p:nvSpPr>
              <p:spPr bwMode="auto">
                <a:xfrm>
                  <a:off x="3622" y="1656"/>
                  <a:ext cx="148" cy="24"/>
                </a:xfrm>
                <a:custGeom>
                  <a:avLst/>
                  <a:gdLst>
                    <a:gd name="T0" fmla="*/ 1 w 296"/>
                    <a:gd name="T1" fmla="*/ 1 h 46"/>
                    <a:gd name="T2" fmla="*/ 1 w 296"/>
                    <a:gd name="T3" fmla="*/ 1 h 46"/>
                    <a:gd name="T4" fmla="*/ 0 w 296"/>
                    <a:gd name="T5" fmla="*/ 0 h 46"/>
                    <a:gd name="T6" fmla="*/ 1 w 296"/>
                    <a:gd name="T7" fmla="*/ 1 h 46"/>
                    <a:gd name="T8" fmla="*/ 1 w 296"/>
                    <a:gd name="T9" fmla="*/ 1 h 46"/>
                    <a:gd name="T10" fmla="*/ 0 60000 65536"/>
                    <a:gd name="T11" fmla="*/ 0 60000 65536"/>
                    <a:gd name="T12" fmla="*/ 0 60000 65536"/>
                    <a:gd name="T13" fmla="*/ 0 60000 65536"/>
                    <a:gd name="T14" fmla="*/ 0 60000 65536"/>
                    <a:gd name="T15" fmla="*/ 0 w 296"/>
                    <a:gd name="T16" fmla="*/ 0 h 46"/>
                    <a:gd name="T17" fmla="*/ 296 w 296"/>
                    <a:gd name="T18" fmla="*/ 46 h 46"/>
                  </a:gdLst>
                  <a:ahLst/>
                  <a:cxnLst>
                    <a:cxn ang="T10">
                      <a:pos x="T0" y="T1"/>
                    </a:cxn>
                    <a:cxn ang="T11">
                      <a:pos x="T2" y="T3"/>
                    </a:cxn>
                    <a:cxn ang="T12">
                      <a:pos x="T4" y="T5"/>
                    </a:cxn>
                    <a:cxn ang="T13">
                      <a:pos x="T6" y="T7"/>
                    </a:cxn>
                    <a:cxn ang="T14">
                      <a:pos x="T8" y="T9"/>
                    </a:cxn>
                  </a:cxnLst>
                  <a:rect l="T15" t="T16" r="T17" b="T18"/>
                  <a:pathLst>
                    <a:path w="296" h="46">
                      <a:moveTo>
                        <a:pt x="296" y="46"/>
                      </a:moveTo>
                      <a:lnTo>
                        <a:pt x="296" y="43"/>
                      </a:lnTo>
                      <a:lnTo>
                        <a:pt x="0" y="0"/>
                      </a:lnTo>
                      <a:lnTo>
                        <a:pt x="2" y="3"/>
                      </a:lnTo>
                      <a:lnTo>
                        <a:pt x="296" y="46"/>
                      </a:lnTo>
                      <a:close/>
                    </a:path>
                  </a:pathLst>
                </a:custGeom>
                <a:solidFill>
                  <a:srgbClr val="E2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10" name="Freeform 3206"/>
                <p:cNvSpPr>
                  <a:spLocks/>
                </p:cNvSpPr>
                <p:nvPr/>
              </p:nvSpPr>
              <p:spPr bwMode="auto">
                <a:xfrm>
                  <a:off x="3621" y="1655"/>
                  <a:ext cx="149" cy="23"/>
                </a:xfrm>
                <a:custGeom>
                  <a:avLst/>
                  <a:gdLst>
                    <a:gd name="T0" fmla="*/ 1 w 297"/>
                    <a:gd name="T1" fmla="*/ 0 h 47"/>
                    <a:gd name="T2" fmla="*/ 1 w 297"/>
                    <a:gd name="T3" fmla="*/ 0 h 47"/>
                    <a:gd name="T4" fmla="*/ 0 w 297"/>
                    <a:gd name="T5" fmla="*/ 0 h 47"/>
                    <a:gd name="T6" fmla="*/ 1 w 297"/>
                    <a:gd name="T7" fmla="*/ 0 h 47"/>
                    <a:gd name="T8" fmla="*/ 1 w 297"/>
                    <a:gd name="T9" fmla="*/ 0 h 47"/>
                    <a:gd name="T10" fmla="*/ 0 60000 65536"/>
                    <a:gd name="T11" fmla="*/ 0 60000 65536"/>
                    <a:gd name="T12" fmla="*/ 0 60000 65536"/>
                    <a:gd name="T13" fmla="*/ 0 60000 65536"/>
                    <a:gd name="T14" fmla="*/ 0 60000 65536"/>
                    <a:gd name="T15" fmla="*/ 0 w 297"/>
                    <a:gd name="T16" fmla="*/ 0 h 47"/>
                    <a:gd name="T17" fmla="*/ 297 w 297"/>
                    <a:gd name="T18" fmla="*/ 47 h 47"/>
                  </a:gdLst>
                  <a:ahLst/>
                  <a:cxnLst>
                    <a:cxn ang="T10">
                      <a:pos x="T0" y="T1"/>
                    </a:cxn>
                    <a:cxn ang="T11">
                      <a:pos x="T2" y="T3"/>
                    </a:cxn>
                    <a:cxn ang="T12">
                      <a:pos x="T4" y="T5"/>
                    </a:cxn>
                    <a:cxn ang="T13">
                      <a:pos x="T6" y="T7"/>
                    </a:cxn>
                    <a:cxn ang="T14">
                      <a:pos x="T8" y="T9"/>
                    </a:cxn>
                  </a:cxnLst>
                  <a:rect l="T15" t="T16" r="T17" b="T18"/>
                  <a:pathLst>
                    <a:path w="297" h="47">
                      <a:moveTo>
                        <a:pt x="297" y="47"/>
                      </a:moveTo>
                      <a:lnTo>
                        <a:pt x="296" y="44"/>
                      </a:lnTo>
                      <a:lnTo>
                        <a:pt x="0" y="0"/>
                      </a:lnTo>
                      <a:lnTo>
                        <a:pt x="1" y="4"/>
                      </a:lnTo>
                      <a:lnTo>
                        <a:pt x="297" y="47"/>
                      </a:lnTo>
                      <a:close/>
                    </a:path>
                  </a:pathLst>
                </a:custGeom>
                <a:solidFill>
                  <a:srgbClr val="E1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11" name="Freeform 3207"/>
                <p:cNvSpPr>
                  <a:spLocks/>
                </p:cNvSpPr>
                <p:nvPr/>
              </p:nvSpPr>
              <p:spPr bwMode="auto">
                <a:xfrm>
                  <a:off x="3621" y="1653"/>
                  <a:ext cx="148" cy="23"/>
                </a:xfrm>
                <a:custGeom>
                  <a:avLst/>
                  <a:gdLst>
                    <a:gd name="T0" fmla="*/ 1 w 296"/>
                    <a:gd name="T1" fmla="*/ 0 h 47"/>
                    <a:gd name="T2" fmla="*/ 1 w 296"/>
                    <a:gd name="T3" fmla="*/ 0 h 47"/>
                    <a:gd name="T4" fmla="*/ 0 w 296"/>
                    <a:gd name="T5" fmla="*/ 0 h 47"/>
                    <a:gd name="T6" fmla="*/ 0 w 296"/>
                    <a:gd name="T7" fmla="*/ 0 h 47"/>
                    <a:gd name="T8" fmla="*/ 1 w 296"/>
                    <a:gd name="T9" fmla="*/ 0 h 47"/>
                    <a:gd name="T10" fmla="*/ 0 60000 65536"/>
                    <a:gd name="T11" fmla="*/ 0 60000 65536"/>
                    <a:gd name="T12" fmla="*/ 0 60000 65536"/>
                    <a:gd name="T13" fmla="*/ 0 60000 65536"/>
                    <a:gd name="T14" fmla="*/ 0 60000 65536"/>
                    <a:gd name="T15" fmla="*/ 0 w 296"/>
                    <a:gd name="T16" fmla="*/ 0 h 47"/>
                    <a:gd name="T17" fmla="*/ 296 w 296"/>
                    <a:gd name="T18" fmla="*/ 47 h 47"/>
                  </a:gdLst>
                  <a:ahLst/>
                  <a:cxnLst>
                    <a:cxn ang="T10">
                      <a:pos x="T0" y="T1"/>
                    </a:cxn>
                    <a:cxn ang="T11">
                      <a:pos x="T2" y="T3"/>
                    </a:cxn>
                    <a:cxn ang="T12">
                      <a:pos x="T4" y="T5"/>
                    </a:cxn>
                    <a:cxn ang="T13">
                      <a:pos x="T6" y="T7"/>
                    </a:cxn>
                    <a:cxn ang="T14">
                      <a:pos x="T8" y="T9"/>
                    </a:cxn>
                  </a:cxnLst>
                  <a:rect l="T15" t="T16" r="T17" b="T18"/>
                  <a:pathLst>
                    <a:path w="296" h="47">
                      <a:moveTo>
                        <a:pt x="296" y="47"/>
                      </a:moveTo>
                      <a:lnTo>
                        <a:pt x="296" y="43"/>
                      </a:lnTo>
                      <a:lnTo>
                        <a:pt x="0" y="0"/>
                      </a:lnTo>
                      <a:lnTo>
                        <a:pt x="0" y="3"/>
                      </a:lnTo>
                      <a:lnTo>
                        <a:pt x="296" y="47"/>
                      </a:lnTo>
                      <a:close/>
                    </a:path>
                  </a:pathLst>
                </a:custGeom>
                <a:solidFill>
                  <a:srgbClr val="E0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12" name="Freeform 3208"/>
                <p:cNvSpPr>
                  <a:spLocks/>
                </p:cNvSpPr>
                <p:nvPr/>
              </p:nvSpPr>
              <p:spPr bwMode="auto">
                <a:xfrm>
                  <a:off x="3620" y="1651"/>
                  <a:ext cx="149" cy="24"/>
                </a:xfrm>
                <a:custGeom>
                  <a:avLst/>
                  <a:gdLst>
                    <a:gd name="T0" fmla="*/ 1 w 298"/>
                    <a:gd name="T1" fmla="*/ 1 h 46"/>
                    <a:gd name="T2" fmla="*/ 1 w 298"/>
                    <a:gd name="T3" fmla="*/ 1 h 46"/>
                    <a:gd name="T4" fmla="*/ 0 w 298"/>
                    <a:gd name="T5" fmla="*/ 0 h 46"/>
                    <a:gd name="T6" fmla="*/ 1 w 298"/>
                    <a:gd name="T7" fmla="*/ 1 h 46"/>
                    <a:gd name="T8" fmla="*/ 1 w 298"/>
                    <a:gd name="T9" fmla="*/ 1 h 46"/>
                    <a:gd name="T10" fmla="*/ 0 60000 65536"/>
                    <a:gd name="T11" fmla="*/ 0 60000 65536"/>
                    <a:gd name="T12" fmla="*/ 0 60000 65536"/>
                    <a:gd name="T13" fmla="*/ 0 60000 65536"/>
                    <a:gd name="T14" fmla="*/ 0 60000 65536"/>
                    <a:gd name="T15" fmla="*/ 0 w 298"/>
                    <a:gd name="T16" fmla="*/ 0 h 46"/>
                    <a:gd name="T17" fmla="*/ 298 w 298"/>
                    <a:gd name="T18" fmla="*/ 46 h 46"/>
                  </a:gdLst>
                  <a:ahLst/>
                  <a:cxnLst>
                    <a:cxn ang="T10">
                      <a:pos x="T0" y="T1"/>
                    </a:cxn>
                    <a:cxn ang="T11">
                      <a:pos x="T2" y="T3"/>
                    </a:cxn>
                    <a:cxn ang="T12">
                      <a:pos x="T4" y="T5"/>
                    </a:cxn>
                    <a:cxn ang="T13">
                      <a:pos x="T6" y="T7"/>
                    </a:cxn>
                    <a:cxn ang="T14">
                      <a:pos x="T8" y="T9"/>
                    </a:cxn>
                  </a:cxnLst>
                  <a:rect l="T15" t="T16" r="T17" b="T18"/>
                  <a:pathLst>
                    <a:path w="298" h="46">
                      <a:moveTo>
                        <a:pt x="298" y="46"/>
                      </a:moveTo>
                      <a:lnTo>
                        <a:pt x="296" y="43"/>
                      </a:lnTo>
                      <a:lnTo>
                        <a:pt x="0" y="0"/>
                      </a:lnTo>
                      <a:lnTo>
                        <a:pt x="2" y="3"/>
                      </a:lnTo>
                      <a:lnTo>
                        <a:pt x="298" y="46"/>
                      </a:lnTo>
                      <a:close/>
                    </a:path>
                  </a:pathLst>
                </a:custGeom>
                <a:solidFill>
                  <a:srgbClr val="DF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13" name="Freeform 3209"/>
                <p:cNvSpPr>
                  <a:spLocks/>
                </p:cNvSpPr>
                <p:nvPr/>
              </p:nvSpPr>
              <p:spPr bwMode="auto">
                <a:xfrm>
                  <a:off x="3618" y="1645"/>
                  <a:ext cx="150" cy="28"/>
                </a:xfrm>
                <a:custGeom>
                  <a:avLst/>
                  <a:gdLst>
                    <a:gd name="T0" fmla="*/ 0 w 301"/>
                    <a:gd name="T1" fmla="*/ 0 h 57"/>
                    <a:gd name="T2" fmla="*/ 0 w 301"/>
                    <a:gd name="T3" fmla="*/ 0 h 57"/>
                    <a:gd name="T4" fmla="*/ 0 w 301"/>
                    <a:gd name="T5" fmla="*/ 0 h 57"/>
                    <a:gd name="T6" fmla="*/ 0 w 301"/>
                    <a:gd name="T7" fmla="*/ 0 h 57"/>
                    <a:gd name="T8" fmla="*/ 0 w 301"/>
                    <a:gd name="T9" fmla="*/ 0 h 57"/>
                    <a:gd name="T10" fmla="*/ 0 60000 65536"/>
                    <a:gd name="T11" fmla="*/ 0 60000 65536"/>
                    <a:gd name="T12" fmla="*/ 0 60000 65536"/>
                    <a:gd name="T13" fmla="*/ 0 60000 65536"/>
                    <a:gd name="T14" fmla="*/ 0 60000 65536"/>
                    <a:gd name="T15" fmla="*/ 0 w 301"/>
                    <a:gd name="T16" fmla="*/ 0 h 57"/>
                    <a:gd name="T17" fmla="*/ 301 w 301"/>
                    <a:gd name="T18" fmla="*/ 57 h 57"/>
                  </a:gdLst>
                  <a:ahLst/>
                  <a:cxnLst>
                    <a:cxn ang="T10">
                      <a:pos x="T0" y="T1"/>
                    </a:cxn>
                    <a:cxn ang="T11">
                      <a:pos x="T2" y="T3"/>
                    </a:cxn>
                    <a:cxn ang="T12">
                      <a:pos x="T4" y="T5"/>
                    </a:cxn>
                    <a:cxn ang="T13">
                      <a:pos x="T6" y="T7"/>
                    </a:cxn>
                    <a:cxn ang="T14">
                      <a:pos x="T8" y="T9"/>
                    </a:cxn>
                  </a:cxnLst>
                  <a:rect l="T15" t="T16" r="T17" b="T18"/>
                  <a:pathLst>
                    <a:path w="301" h="57">
                      <a:moveTo>
                        <a:pt x="301" y="57"/>
                      </a:moveTo>
                      <a:lnTo>
                        <a:pt x="294" y="42"/>
                      </a:lnTo>
                      <a:lnTo>
                        <a:pt x="0" y="0"/>
                      </a:lnTo>
                      <a:lnTo>
                        <a:pt x="5" y="14"/>
                      </a:lnTo>
                      <a:lnTo>
                        <a:pt x="301" y="57"/>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14" name="Freeform 3210"/>
                <p:cNvSpPr>
                  <a:spLocks/>
                </p:cNvSpPr>
                <p:nvPr/>
              </p:nvSpPr>
              <p:spPr bwMode="auto">
                <a:xfrm>
                  <a:off x="3620" y="1651"/>
                  <a:ext cx="148" cy="22"/>
                </a:xfrm>
                <a:custGeom>
                  <a:avLst/>
                  <a:gdLst>
                    <a:gd name="T0" fmla="*/ 1 w 296"/>
                    <a:gd name="T1" fmla="*/ 0 h 45"/>
                    <a:gd name="T2" fmla="*/ 1 w 296"/>
                    <a:gd name="T3" fmla="*/ 0 h 45"/>
                    <a:gd name="T4" fmla="*/ 0 w 296"/>
                    <a:gd name="T5" fmla="*/ 0 h 45"/>
                    <a:gd name="T6" fmla="*/ 0 w 296"/>
                    <a:gd name="T7" fmla="*/ 0 h 45"/>
                    <a:gd name="T8" fmla="*/ 1 w 296"/>
                    <a:gd name="T9" fmla="*/ 0 h 45"/>
                    <a:gd name="T10" fmla="*/ 0 60000 65536"/>
                    <a:gd name="T11" fmla="*/ 0 60000 65536"/>
                    <a:gd name="T12" fmla="*/ 0 60000 65536"/>
                    <a:gd name="T13" fmla="*/ 0 60000 65536"/>
                    <a:gd name="T14" fmla="*/ 0 60000 65536"/>
                    <a:gd name="T15" fmla="*/ 0 w 296"/>
                    <a:gd name="T16" fmla="*/ 0 h 45"/>
                    <a:gd name="T17" fmla="*/ 296 w 296"/>
                    <a:gd name="T18" fmla="*/ 45 h 45"/>
                  </a:gdLst>
                  <a:ahLst/>
                  <a:cxnLst>
                    <a:cxn ang="T10">
                      <a:pos x="T0" y="T1"/>
                    </a:cxn>
                    <a:cxn ang="T11">
                      <a:pos x="T2" y="T3"/>
                    </a:cxn>
                    <a:cxn ang="T12">
                      <a:pos x="T4" y="T5"/>
                    </a:cxn>
                    <a:cxn ang="T13">
                      <a:pos x="T6" y="T7"/>
                    </a:cxn>
                    <a:cxn ang="T14">
                      <a:pos x="T8" y="T9"/>
                    </a:cxn>
                  </a:cxnLst>
                  <a:rect l="T15" t="T16" r="T17" b="T18"/>
                  <a:pathLst>
                    <a:path w="296" h="45">
                      <a:moveTo>
                        <a:pt x="296" y="45"/>
                      </a:moveTo>
                      <a:lnTo>
                        <a:pt x="294" y="43"/>
                      </a:lnTo>
                      <a:lnTo>
                        <a:pt x="0" y="0"/>
                      </a:lnTo>
                      <a:lnTo>
                        <a:pt x="0" y="2"/>
                      </a:lnTo>
                      <a:lnTo>
                        <a:pt x="296" y="45"/>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15" name="Freeform 3211"/>
                <p:cNvSpPr>
                  <a:spLocks/>
                </p:cNvSpPr>
                <p:nvPr/>
              </p:nvSpPr>
              <p:spPr bwMode="auto">
                <a:xfrm>
                  <a:off x="3619" y="1649"/>
                  <a:ext cx="148" cy="23"/>
                </a:xfrm>
                <a:custGeom>
                  <a:avLst/>
                  <a:gdLst>
                    <a:gd name="T0" fmla="*/ 1 w 296"/>
                    <a:gd name="T1" fmla="*/ 1 h 46"/>
                    <a:gd name="T2" fmla="*/ 1 w 296"/>
                    <a:gd name="T3" fmla="*/ 1 h 46"/>
                    <a:gd name="T4" fmla="*/ 0 w 296"/>
                    <a:gd name="T5" fmla="*/ 0 h 46"/>
                    <a:gd name="T6" fmla="*/ 1 w 296"/>
                    <a:gd name="T7" fmla="*/ 1 h 46"/>
                    <a:gd name="T8" fmla="*/ 1 w 296"/>
                    <a:gd name="T9" fmla="*/ 1 h 46"/>
                    <a:gd name="T10" fmla="*/ 0 60000 65536"/>
                    <a:gd name="T11" fmla="*/ 0 60000 65536"/>
                    <a:gd name="T12" fmla="*/ 0 60000 65536"/>
                    <a:gd name="T13" fmla="*/ 0 60000 65536"/>
                    <a:gd name="T14" fmla="*/ 0 60000 65536"/>
                    <a:gd name="T15" fmla="*/ 0 w 296"/>
                    <a:gd name="T16" fmla="*/ 0 h 46"/>
                    <a:gd name="T17" fmla="*/ 296 w 296"/>
                    <a:gd name="T18" fmla="*/ 46 h 46"/>
                  </a:gdLst>
                  <a:ahLst/>
                  <a:cxnLst>
                    <a:cxn ang="T10">
                      <a:pos x="T0" y="T1"/>
                    </a:cxn>
                    <a:cxn ang="T11">
                      <a:pos x="T2" y="T3"/>
                    </a:cxn>
                    <a:cxn ang="T12">
                      <a:pos x="T4" y="T5"/>
                    </a:cxn>
                    <a:cxn ang="T13">
                      <a:pos x="T6" y="T7"/>
                    </a:cxn>
                    <a:cxn ang="T14">
                      <a:pos x="T8" y="T9"/>
                    </a:cxn>
                  </a:cxnLst>
                  <a:rect l="T15" t="T16" r="T17" b="T18"/>
                  <a:pathLst>
                    <a:path w="296" h="46">
                      <a:moveTo>
                        <a:pt x="296" y="46"/>
                      </a:moveTo>
                      <a:lnTo>
                        <a:pt x="296" y="43"/>
                      </a:lnTo>
                      <a:lnTo>
                        <a:pt x="0" y="0"/>
                      </a:lnTo>
                      <a:lnTo>
                        <a:pt x="2" y="3"/>
                      </a:lnTo>
                      <a:lnTo>
                        <a:pt x="296" y="46"/>
                      </a:lnTo>
                      <a:close/>
                    </a:path>
                  </a:pathLst>
                </a:custGeom>
                <a:solidFill>
                  <a:srgbClr val="DD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16" name="Freeform 3212"/>
                <p:cNvSpPr>
                  <a:spLocks/>
                </p:cNvSpPr>
                <p:nvPr/>
              </p:nvSpPr>
              <p:spPr bwMode="auto">
                <a:xfrm>
                  <a:off x="3618" y="1647"/>
                  <a:ext cx="149" cy="23"/>
                </a:xfrm>
                <a:custGeom>
                  <a:avLst/>
                  <a:gdLst>
                    <a:gd name="T0" fmla="*/ 1 w 297"/>
                    <a:gd name="T1" fmla="*/ 0 h 47"/>
                    <a:gd name="T2" fmla="*/ 1 w 297"/>
                    <a:gd name="T3" fmla="*/ 0 h 47"/>
                    <a:gd name="T4" fmla="*/ 0 w 297"/>
                    <a:gd name="T5" fmla="*/ 0 h 47"/>
                    <a:gd name="T6" fmla="*/ 1 w 297"/>
                    <a:gd name="T7" fmla="*/ 0 h 47"/>
                    <a:gd name="T8" fmla="*/ 1 w 297"/>
                    <a:gd name="T9" fmla="*/ 0 h 47"/>
                    <a:gd name="T10" fmla="*/ 0 60000 65536"/>
                    <a:gd name="T11" fmla="*/ 0 60000 65536"/>
                    <a:gd name="T12" fmla="*/ 0 60000 65536"/>
                    <a:gd name="T13" fmla="*/ 0 60000 65536"/>
                    <a:gd name="T14" fmla="*/ 0 60000 65536"/>
                    <a:gd name="T15" fmla="*/ 0 w 297"/>
                    <a:gd name="T16" fmla="*/ 0 h 47"/>
                    <a:gd name="T17" fmla="*/ 297 w 297"/>
                    <a:gd name="T18" fmla="*/ 47 h 47"/>
                  </a:gdLst>
                  <a:ahLst/>
                  <a:cxnLst>
                    <a:cxn ang="T10">
                      <a:pos x="T0" y="T1"/>
                    </a:cxn>
                    <a:cxn ang="T11">
                      <a:pos x="T2" y="T3"/>
                    </a:cxn>
                    <a:cxn ang="T12">
                      <a:pos x="T4" y="T5"/>
                    </a:cxn>
                    <a:cxn ang="T13">
                      <a:pos x="T6" y="T7"/>
                    </a:cxn>
                    <a:cxn ang="T14">
                      <a:pos x="T8" y="T9"/>
                    </a:cxn>
                  </a:cxnLst>
                  <a:rect l="T15" t="T16" r="T17" b="T18"/>
                  <a:pathLst>
                    <a:path w="297" h="47">
                      <a:moveTo>
                        <a:pt x="297" y="47"/>
                      </a:moveTo>
                      <a:lnTo>
                        <a:pt x="296" y="44"/>
                      </a:lnTo>
                      <a:lnTo>
                        <a:pt x="0" y="0"/>
                      </a:lnTo>
                      <a:lnTo>
                        <a:pt x="1" y="4"/>
                      </a:lnTo>
                      <a:lnTo>
                        <a:pt x="297" y="47"/>
                      </a:lnTo>
                      <a:close/>
                    </a:path>
                  </a:pathLst>
                </a:custGeom>
                <a:solidFill>
                  <a:srgbClr val="DC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17" name="Freeform 3213"/>
                <p:cNvSpPr>
                  <a:spLocks/>
                </p:cNvSpPr>
                <p:nvPr/>
              </p:nvSpPr>
              <p:spPr bwMode="auto">
                <a:xfrm>
                  <a:off x="3618" y="1646"/>
                  <a:ext cx="148" cy="23"/>
                </a:xfrm>
                <a:custGeom>
                  <a:avLst/>
                  <a:gdLst>
                    <a:gd name="T0" fmla="*/ 0 w 298"/>
                    <a:gd name="T1" fmla="*/ 0 h 47"/>
                    <a:gd name="T2" fmla="*/ 0 w 298"/>
                    <a:gd name="T3" fmla="*/ 0 h 47"/>
                    <a:gd name="T4" fmla="*/ 0 w 298"/>
                    <a:gd name="T5" fmla="*/ 0 h 47"/>
                    <a:gd name="T6" fmla="*/ 0 w 298"/>
                    <a:gd name="T7" fmla="*/ 0 h 47"/>
                    <a:gd name="T8" fmla="*/ 0 w 298"/>
                    <a:gd name="T9" fmla="*/ 0 h 47"/>
                    <a:gd name="T10" fmla="*/ 0 60000 65536"/>
                    <a:gd name="T11" fmla="*/ 0 60000 65536"/>
                    <a:gd name="T12" fmla="*/ 0 60000 65536"/>
                    <a:gd name="T13" fmla="*/ 0 60000 65536"/>
                    <a:gd name="T14" fmla="*/ 0 60000 65536"/>
                    <a:gd name="T15" fmla="*/ 0 w 298"/>
                    <a:gd name="T16" fmla="*/ 0 h 47"/>
                    <a:gd name="T17" fmla="*/ 298 w 298"/>
                    <a:gd name="T18" fmla="*/ 47 h 47"/>
                  </a:gdLst>
                  <a:ahLst/>
                  <a:cxnLst>
                    <a:cxn ang="T10">
                      <a:pos x="T0" y="T1"/>
                    </a:cxn>
                    <a:cxn ang="T11">
                      <a:pos x="T2" y="T3"/>
                    </a:cxn>
                    <a:cxn ang="T12">
                      <a:pos x="T4" y="T5"/>
                    </a:cxn>
                    <a:cxn ang="T13">
                      <a:pos x="T6" y="T7"/>
                    </a:cxn>
                    <a:cxn ang="T14">
                      <a:pos x="T8" y="T9"/>
                    </a:cxn>
                  </a:cxnLst>
                  <a:rect l="T15" t="T16" r="T17" b="T18"/>
                  <a:pathLst>
                    <a:path w="298" h="47">
                      <a:moveTo>
                        <a:pt x="298" y="47"/>
                      </a:moveTo>
                      <a:lnTo>
                        <a:pt x="296" y="43"/>
                      </a:lnTo>
                      <a:lnTo>
                        <a:pt x="0" y="0"/>
                      </a:lnTo>
                      <a:lnTo>
                        <a:pt x="2" y="3"/>
                      </a:lnTo>
                      <a:lnTo>
                        <a:pt x="298" y="47"/>
                      </a:lnTo>
                      <a:close/>
                    </a:path>
                  </a:pathLst>
                </a:custGeom>
                <a:solidFill>
                  <a:srgbClr val="DB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18" name="Freeform 3214"/>
                <p:cNvSpPr>
                  <a:spLocks/>
                </p:cNvSpPr>
                <p:nvPr/>
              </p:nvSpPr>
              <p:spPr bwMode="auto">
                <a:xfrm>
                  <a:off x="3618" y="1645"/>
                  <a:ext cx="147" cy="22"/>
                </a:xfrm>
                <a:custGeom>
                  <a:avLst/>
                  <a:gdLst>
                    <a:gd name="T0" fmla="*/ 0 w 296"/>
                    <a:gd name="T1" fmla="*/ 0 h 45"/>
                    <a:gd name="T2" fmla="*/ 0 w 296"/>
                    <a:gd name="T3" fmla="*/ 0 h 45"/>
                    <a:gd name="T4" fmla="*/ 0 w 296"/>
                    <a:gd name="T5" fmla="*/ 0 h 45"/>
                    <a:gd name="T6" fmla="*/ 0 w 296"/>
                    <a:gd name="T7" fmla="*/ 0 h 45"/>
                    <a:gd name="T8" fmla="*/ 0 w 296"/>
                    <a:gd name="T9" fmla="*/ 0 h 45"/>
                    <a:gd name="T10" fmla="*/ 0 60000 65536"/>
                    <a:gd name="T11" fmla="*/ 0 60000 65536"/>
                    <a:gd name="T12" fmla="*/ 0 60000 65536"/>
                    <a:gd name="T13" fmla="*/ 0 60000 65536"/>
                    <a:gd name="T14" fmla="*/ 0 60000 65536"/>
                    <a:gd name="T15" fmla="*/ 0 w 296"/>
                    <a:gd name="T16" fmla="*/ 0 h 45"/>
                    <a:gd name="T17" fmla="*/ 296 w 296"/>
                    <a:gd name="T18" fmla="*/ 45 h 45"/>
                  </a:gdLst>
                  <a:ahLst/>
                  <a:cxnLst>
                    <a:cxn ang="T10">
                      <a:pos x="T0" y="T1"/>
                    </a:cxn>
                    <a:cxn ang="T11">
                      <a:pos x="T2" y="T3"/>
                    </a:cxn>
                    <a:cxn ang="T12">
                      <a:pos x="T4" y="T5"/>
                    </a:cxn>
                    <a:cxn ang="T13">
                      <a:pos x="T6" y="T7"/>
                    </a:cxn>
                    <a:cxn ang="T14">
                      <a:pos x="T8" y="T9"/>
                    </a:cxn>
                  </a:cxnLst>
                  <a:rect l="T15" t="T16" r="T17" b="T18"/>
                  <a:pathLst>
                    <a:path w="296" h="45">
                      <a:moveTo>
                        <a:pt x="296" y="45"/>
                      </a:moveTo>
                      <a:lnTo>
                        <a:pt x="294" y="42"/>
                      </a:lnTo>
                      <a:lnTo>
                        <a:pt x="0" y="0"/>
                      </a:lnTo>
                      <a:lnTo>
                        <a:pt x="0" y="2"/>
                      </a:lnTo>
                      <a:lnTo>
                        <a:pt x="296" y="45"/>
                      </a:lnTo>
                      <a:close/>
                    </a:path>
                  </a:pathLst>
                </a:custGeom>
                <a:solidFill>
                  <a:srgbClr val="DA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19" name="Freeform 3215"/>
                <p:cNvSpPr>
                  <a:spLocks/>
                </p:cNvSpPr>
                <p:nvPr/>
              </p:nvSpPr>
              <p:spPr bwMode="auto">
                <a:xfrm>
                  <a:off x="3614" y="1638"/>
                  <a:ext cx="151" cy="28"/>
                </a:xfrm>
                <a:custGeom>
                  <a:avLst/>
                  <a:gdLst>
                    <a:gd name="T0" fmla="*/ 1 w 301"/>
                    <a:gd name="T1" fmla="*/ 1 h 55"/>
                    <a:gd name="T2" fmla="*/ 1 w 301"/>
                    <a:gd name="T3" fmla="*/ 1 h 55"/>
                    <a:gd name="T4" fmla="*/ 0 w 301"/>
                    <a:gd name="T5" fmla="*/ 0 h 55"/>
                    <a:gd name="T6" fmla="*/ 1 w 301"/>
                    <a:gd name="T7" fmla="*/ 1 h 55"/>
                    <a:gd name="T8" fmla="*/ 1 w 301"/>
                    <a:gd name="T9" fmla="*/ 1 h 55"/>
                    <a:gd name="T10" fmla="*/ 0 60000 65536"/>
                    <a:gd name="T11" fmla="*/ 0 60000 65536"/>
                    <a:gd name="T12" fmla="*/ 0 60000 65536"/>
                    <a:gd name="T13" fmla="*/ 0 60000 65536"/>
                    <a:gd name="T14" fmla="*/ 0 60000 65536"/>
                    <a:gd name="T15" fmla="*/ 0 w 301"/>
                    <a:gd name="T16" fmla="*/ 0 h 55"/>
                    <a:gd name="T17" fmla="*/ 301 w 301"/>
                    <a:gd name="T18" fmla="*/ 55 h 55"/>
                  </a:gdLst>
                  <a:ahLst/>
                  <a:cxnLst>
                    <a:cxn ang="T10">
                      <a:pos x="T0" y="T1"/>
                    </a:cxn>
                    <a:cxn ang="T11">
                      <a:pos x="T2" y="T3"/>
                    </a:cxn>
                    <a:cxn ang="T12">
                      <a:pos x="T4" y="T5"/>
                    </a:cxn>
                    <a:cxn ang="T13">
                      <a:pos x="T6" y="T7"/>
                    </a:cxn>
                    <a:cxn ang="T14">
                      <a:pos x="T8" y="T9"/>
                    </a:cxn>
                  </a:cxnLst>
                  <a:rect l="T15" t="T16" r="T17" b="T18"/>
                  <a:pathLst>
                    <a:path w="301" h="55">
                      <a:moveTo>
                        <a:pt x="301" y="55"/>
                      </a:moveTo>
                      <a:lnTo>
                        <a:pt x="295" y="42"/>
                      </a:lnTo>
                      <a:lnTo>
                        <a:pt x="0" y="0"/>
                      </a:lnTo>
                      <a:lnTo>
                        <a:pt x="7" y="13"/>
                      </a:lnTo>
                      <a:lnTo>
                        <a:pt x="301" y="55"/>
                      </a:lnTo>
                      <a:close/>
                    </a:path>
                  </a:pathLst>
                </a:custGeom>
                <a:solidFill>
                  <a:srgbClr val="D9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20" name="Freeform 3216"/>
                <p:cNvSpPr>
                  <a:spLocks/>
                </p:cNvSpPr>
                <p:nvPr/>
              </p:nvSpPr>
              <p:spPr bwMode="auto">
                <a:xfrm>
                  <a:off x="3617" y="1643"/>
                  <a:ext cx="148" cy="23"/>
                </a:xfrm>
                <a:custGeom>
                  <a:avLst/>
                  <a:gdLst>
                    <a:gd name="T0" fmla="*/ 1 w 296"/>
                    <a:gd name="T1" fmla="*/ 1 h 45"/>
                    <a:gd name="T2" fmla="*/ 1 w 296"/>
                    <a:gd name="T3" fmla="*/ 1 h 45"/>
                    <a:gd name="T4" fmla="*/ 0 w 296"/>
                    <a:gd name="T5" fmla="*/ 0 h 45"/>
                    <a:gd name="T6" fmla="*/ 1 w 296"/>
                    <a:gd name="T7" fmla="*/ 1 h 45"/>
                    <a:gd name="T8" fmla="*/ 1 w 296"/>
                    <a:gd name="T9" fmla="*/ 1 h 45"/>
                    <a:gd name="T10" fmla="*/ 0 60000 65536"/>
                    <a:gd name="T11" fmla="*/ 0 60000 65536"/>
                    <a:gd name="T12" fmla="*/ 0 60000 65536"/>
                    <a:gd name="T13" fmla="*/ 0 60000 65536"/>
                    <a:gd name="T14" fmla="*/ 0 60000 65536"/>
                    <a:gd name="T15" fmla="*/ 0 w 296"/>
                    <a:gd name="T16" fmla="*/ 0 h 45"/>
                    <a:gd name="T17" fmla="*/ 296 w 296"/>
                    <a:gd name="T18" fmla="*/ 45 h 45"/>
                  </a:gdLst>
                  <a:ahLst/>
                  <a:cxnLst>
                    <a:cxn ang="T10">
                      <a:pos x="T0" y="T1"/>
                    </a:cxn>
                    <a:cxn ang="T11">
                      <a:pos x="T2" y="T3"/>
                    </a:cxn>
                    <a:cxn ang="T12">
                      <a:pos x="T4" y="T5"/>
                    </a:cxn>
                    <a:cxn ang="T13">
                      <a:pos x="T6" y="T7"/>
                    </a:cxn>
                    <a:cxn ang="T14">
                      <a:pos x="T8" y="T9"/>
                    </a:cxn>
                  </a:cxnLst>
                  <a:rect l="T15" t="T16" r="T17" b="T18"/>
                  <a:pathLst>
                    <a:path w="296" h="45">
                      <a:moveTo>
                        <a:pt x="296" y="45"/>
                      </a:moveTo>
                      <a:lnTo>
                        <a:pt x="296" y="43"/>
                      </a:lnTo>
                      <a:lnTo>
                        <a:pt x="0" y="0"/>
                      </a:lnTo>
                      <a:lnTo>
                        <a:pt x="2" y="3"/>
                      </a:lnTo>
                      <a:lnTo>
                        <a:pt x="296" y="45"/>
                      </a:lnTo>
                      <a:close/>
                    </a:path>
                  </a:pathLst>
                </a:custGeom>
                <a:solidFill>
                  <a:srgbClr val="D9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21" name="Freeform 3217"/>
                <p:cNvSpPr>
                  <a:spLocks/>
                </p:cNvSpPr>
                <p:nvPr/>
              </p:nvSpPr>
              <p:spPr bwMode="auto">
                <a:xfrm>
                  <a:off x="3616" y="1641"/>
                  <a:ext cx="149" cy="24"/>
                </a:xfrm>
                <a:custGeom>
                  <a:avLst/>
                  <a:gdLst>
                    <a:gd name="T0" fmla="*/ 1 w 297"/>
                    <a:gd name="T1" fmla="*/ 1 h 46"/>
                    <a:gd name="T2" fmla="*/ 1 w 297"/>
                    <a:gd name="T3" fmla="*/ 1 h 46"/>
                    <a:gd name="T4" fmla="*/ 0 w 297"/>
                    <a:gd name="T5" fmla="*/ 0 h 46"/>
                    <a:gd name="T6" fmla="*/ 1 w 297"/>
                    <a:gd name="T7" fmla="*/ 1 h 46"/>
                    <a:gd name="T8" fmla="*/ 1 w 297"/>
                    <a:gd name="T9" fmla="*/ 1 h 46"/>
                    <a:gd name="T10" fmla="*/ 0 60000 65536"/>
                    <a:gd name="T11" fmla="*/ 0 60000 65536"/>
                    <a:gd name="T12" fmla="*/ 0 60000 65536"/>
                    <a:gd name="T13" fmla="*/ 0 60000 65536"/>
                    <a:gd name="T14" fmla="*/ 0 60000 65536"/>
                    <a:gd name="T15" fmla="*/ 0 w 297"/>
                    <a:gd name="T16" fmla="*/ 0 h 46"/>
                    <a:gd name="T17" fmla="*/ 297 w 297"/>
                    <a:gd name="T18" fmla="*/ 46 h 46"/>
                  </a:gdLst>
                  <a:ahLst/>
                  <a:cxnLst>
                    <a:cxn ang="T10">
                      <a:pos x="T0" y="T1"/>
                    </a:cxn>
                    <a:cxn ang="T11">
                      <a:pos x="T2" y="T3"/>
                    </a:cxn>
                    <a:cxn ang="T12">
                      <a:pos x="T4" y="T5"/>
                    </a:cxn>
                    <a:cxn ang="T13">
                      <a:pos x="T6" y="T7"/>
                    </a:cxn>
                    <a:cxn ang="T14">
                      <a:pos x="T8" y="T9"/>
                    </a:cxn>
                  </a:cxnLst>
                  <a:rect l="T15" t="T16" r="T17" b="T18"/>
                  <a:pathLst>
                    <a:path w="297" h="46">
                      <a:moveTo>
                        <a:pt x="297" y="46"/>
                      </a:moveTo>
                      <a:lnTo>
                        <a:pt x="296" y="43"/>
                      </a:lnTo>
                      <a:lnTo>
                        <a:pt x="0" y="0"/>
                      </a:lnTo>
                      <a:lnTo>
                        <a:pt x="1" y="3"/>
                      </a:lnTo>
                      <a:lnTo>
                        <a:pt x="297" y="46"/>
                      </a:lnTo>
                      <a:close/>
                    </a:path>
                  </a:pathLst>
                </a:custGeom>
                <a:solidFill>
                  <a:srgbClr val="D7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22" name="Freeform 3218"/>
                <p:cNvSpPr>
                  <a:spLocks/>
                </p:cNvSpPr>
                <p:nvPr/>
              </p:nvSpPr>
              <p:spPr bwMode="auto">
                <a:xfrm>
                  <a:off x="3615" y="1641"/>
                  <a:ext cx="149" cy="22"/>
                </a:xfrm>
                <a:custGeom>
                  <a:avLst/>
                  <a:gdLst>
                    <a:gd name="T0" fmla="*/ 1 w 298"/>
                    <a:gd name="T1" fmla="*/ 0 h 45"/>
                    <a:gd name="T2" fmla="*/ 1 w 298"/>
                    <a:gd name="T3" fmla="*/ 0 h 45"/>
                    <a:gd name="T4" fmla="*/ 0 w 298"/>
                    <a:gd name="T5" fmla="*/ 0 h 45"/>
                    <a:gd name="T6" fmla="*/ 1 w 298"/>
                    <a:gd name="T7" fmla="*/ 0 h 45"/>
                    <a:gd name="T8" fmla="*/ 1 w 298"/>
                    <a:gd name="T9" fmla="*/ 0 h 45"/>
                    <a:gd name="T10" fmla="*/ 0 60000 65536"/>
                    <a:gd name="T11" fmla="*/ 0 60000 65536"/>
                    <a:gd name="T12" fmla="*/ 0 60000 65536"/>
                    <a:gd name="T13" fmla="*/ 0 60000 65536"/>
                    <a:gd name="T14" fmla="*/ 0 60000 65536"/>
                    <a:gd name="T15" fmla="*/ 0 w 298"/>
                    <a:gd name="T16" fmla="*/ 0 h 45"/>
                    <a:gd name="T17" fmla="*/ 298 w 298"/>
                    <a:gd name="T18" fmla="*/ 45 h 45"/>
                  </a:gdLst>
                  <a:ahLst/>
                  <a:cxnLst>
                    <a:cxn ang="T10">
                      <a:pos x="T0" y="T1"/>
                    </a:cxn>
                    <a:cxn ang="T11">
                      <a:pos x="T2" y="T3"/>
                    </a:cxn>
                    <a:cxn ang="T12">
                      <a:pos x="T4" y="T5"/>
                    </a:cxn>
                    <a:cxn ang="T13">
                      <a:pos x="T6" y="T7"/>
                    </a:cxn>
                    <a:cxn ang="T14">
                      <a:pos x="T8" y="T9"/>
                    </a:cxn>
                  </a:cxnLst>
                  <a:rect l="T15" t="T16" r="T17" b="T18"/>
                  <a:pathLst>
                    <a:path w="298" h="45">
                      <a:moveTo>
                        <a:pt x="298" y="45"/>
                      </a:moveTo>
                      <a:lnTo>
                        <a:pt x="296" y="42"/>
                      </a:lnTo>
                      <a:lnTo>
                        <a:pt x="0" y="0"/>
                      </a:lnTo>
                      <a:lnTo>
                        <a:pt x="2" y="2"/>
                      </a:lnTo>
                      <a:lnTo>
                        <a:pt x="298" y="45"/>
                      </a:lnTo>
                      <a:close/>
                    </a:path>
                  </a:pathLst>
                </a:custGeom>
                <a:solidFill>
                  <a:srgbClr val="D6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23" name="Freeform 3219"/>
                <p:cNvSpPr>
                  <a:spLocks/>
                </p:cNvSpPr>
                <p:nvPr/>
              </p:nvSpPr>
              <p:spPr bwMode="auto">
                <a:xfrm>
                  <a:off x="3614" y="1639"/>
                  <a:ext cx="149" cy="22"/>
                </a:xfrm>
                <a:custGeom>
                  <a:avLst/>
                  <a:gdLst>
                    <a:gd name="T0" fmla="*/ 1 w 298"/>
                    <a:gd name="T1" fmla="*/ 0 h 45"/>
                    <a:gd name="T2" fmla="*/ 1 w 298"/>
                    <a:gd name="T3" fmla="*/ 0 h 45"/>
                    <a:gd name="T4" fmla="*/ 0 w 298"/>
                    <a:gd name="T5" fmla="*/ 0 h 45"/>
                    <a:gd name="T6" fmla="*/ 1 w 298"/>
                    <a:gd name="T7" fmla="*/ 0 h 45"/>
                    <a:gd name="T8" fmla="*/ 1 w 298"/>
                    <a:gd name="T9" fmla="*/ 0 h 45"/>
                    <a:gd name="T10" fmla="*/ 0 60000 65536"/>
                    <a:gd name="T11" fmla="*/ 0 60000 65536"/>
                    <a:gd name="T12" fmla="*/ 0 60000 65536"/>
                    <a:gd name="T13" fmla="*/ 0 60000 65536"/>
                    <a:gd name="T14" fmla="*/ 0 60000 65536"/>
                    <a:gd name="T15" fmla="*/ 0 w 298"/>
                    <a:gd name="T16" fmla="*/ 0 h 45"/>
                    <a:gd name="T17" fmla="*/ 298 w 298"/>
                    <a:gd name="T18" fmla="*/ 45 h 45"/>
                  </a:gdLst>
                  <a:ahLst/>
                  <a:cxnLst>
                    <a:cxn ang="T10">
                      <a:pos x="T0" y="T1"/>
                    </a:cxn>
                    <a:cxn ang="T11">
                      <a:pos x="T2" y="T3"/>
                    </a:cxn>
                    <a:cxn ang="T12">
                      <a:pos x="T4" y="T5"/>
                    </a:cxn>
                    <a:cxn ang="T13">
                      <a:pos x="T6" y="T7"/>
                    </a:cxn>
                    <a:cxn ang="T14">
                      <a:pos x="T8" y="T9"/>
                    </a:cxn>
                  </a:cxnLst>
                  <a:rect l="T15" t="T16" r="T17" b="T18"/>
                  <a:pathLst>
                    <a:path w="298" h="45">
                      <a:moveTo>
                        <a:pt x="298" y="45"/>
                      </a:moveTo>
                      <a:lnTo>
                        <a:pt x="296" y="43"/>
                      </a:lnTo>
                      <a:lnTo>
                        <a:pt x="0" y="0"/>
                      </a:lnTo>
                      <a:lnTo>
                        <a:pt x="2" y="3"/>
                      </a:lnTo>
                      <a:lnTo>
                        <a:pt x="298" y="45"/>
                      </a:lnTo>
                      <a:close/>
                    </a:path>
                  </a:pathLst>
                </a:custGeom>
                <a:solidFill>
                  <a:srgbClr val="D5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24" name="Freeform 3220"/>
                <p:cNvSpPr>
                  <a:spLocks/>
                </p:cNvSpPr>
                <p:nvPr/>
              </p:nvSpPr>
              <p:spPr bwMode="auto">
                <a:xfrm>
                  <a:off x="3614" y="1638"/>
                  <a:ext cx="148" cy="23"/>
                </a:xfrm>
                <a:custGeom>
                  <a:avLst/>
                  <a:gdLst>
                    <a:gd name="T0" fmla="*/ 1 w 296"/>
                    <a:gd name="T1" fmla="*/ 1 h 45"/>
                    <a:gd name="T2" fmla="*/ 1 w 296"/>
                    <a:gd name="T3" fmla="*/ 1 h 45"/>
                    <a:gd name="T4" fmla="*/ 0 w 296"/>
                    <a:gd name="T5" fmla="*/ 0 h 45"/>
                    <a:gd name="T6" fmla="*/ 0 w 296"/>
                    <a:gd name="T7" fmla="*/ 1 h 45"/>
                    <a:gd name="T8" fmla="*/ 1 w 296"/>
                    <a:gd name="T9" fmla="*/ 1 h 45"/>
                    <a:gd name="T10" fmla="*/ 0 60000 65536"/>
                    <a:gd name="T11" fmla="*/ 0 60000 65536"/>
                    <a:gd name="T12" fmla="*/ 0 60000 65536"/>
                    <a:gd name="T13" fmla="*/ 0 60000 65536"/>
                    <a:gd name="T14" fmla="*/ 0 60000 65536"/>
                    <a:gd name="T15" fmla="*/ 0 w 296"/>
                    <a:gd name="T16" fmla="*/ 0 h 45"/>
                    <a:gd name="T17" fmla="*/ 296 w 296"/>
                    <a:gd name="T18" fmla="*/ 45 h 45"/>
                  </a:gdLst>
                  <a:ahLst/>
                  <a:cxnLst>
                    <a:cxn ang="T10">
                      <a:pos x="T0" y="T1"/>
                    </a:cxn>
                    <a:cxn ang="T11">
                      <a:pos x="T2" y="T3"/>
                    </a:cxn>
                    <a:cxn ang="T12">
                      <a:pos x="T4" y="T5"/>
                    </a:cxn>
                    <a:cxn ang="T13">
                      <a:pos x="T6" y="T7"/>
                    </a:cxn>
                    <a:cxn ang="T14">
                      <a:pos x="T8" y="T9"/>
                    </a:cxn>
                  </a:cxnLst>
                  <a:rect l="T15" t="T16" r="T17" b="T18"/>
                  <a:pathLst>
                    <a:path w="296" h="45">
                      <a:moveTo>
                        <a:pt x="296" y="45"/>
                      </a:moveTo>
                      <a:lnTo>
                        <a:pt x="295" y="42"/>
                      </a:lnTo>
                      <a:lnTo>
                        <a:pt x="0" y="0"/>
                      </a:lnTo>
                      <a:lnTo>
                        <a:pt x="0" y="2"/>
                      </a:lnTo>
                      <a:lnTo>
                        <a:pt x="296" y="45"/>
                      </a:lnTo>
                      <a:close/>
                    </a:path>
                  </a:pathLst>
                </a:custGeom>
                <a:solidFill>
                  <a:srgbClr val="D4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25" name="Freeform 3221"/>
                <p:cNvSpPr>
                  <a:spLocks/>
                </p:cNvSpPr>
                <p:nvPr/>
              </p:nvSpPr>
              <p:spPr bwMode="auto">
                <a:xfrm>
                  <a:off x="3610" y="1631"/>
                  <a:ext cx="151" cy="28"/>
                </a:xfrm>
                <a:custGeom>
                  <a:avLst/>
                  <a:gdLst>
                    <a:gd name="T0" fmla="*/ 0 w 303"/>
                    <a:gd name="T1" fmla="*/ 1 h 55"/>
                    <a:gd name="T2" fmla="*/ 0 w 303"/>
                    <a:gd name="T3" fmla="*/ 1 h 55"/>
                    <a:gd name="T4" fmla="*/ 0 w 303"/>
                    <a:gd name="T5" fmla="*/ 0 h 55"/>
                    <a:gd name="T6" fmla="*/ 0 w 303"/>
                    <a:gd name="T7" fmla="*/ 1 h 55"/>
                    <a:gd name="T8" fmla="*/ 0 w 303"/>
                    <a:gd name="T9" fmla="*/ 1 h 55"/>
                    <a:gd name="T10" fmla="*/ 0 60000 65536"/>
                    <a:gd name="T11" fmla="*/ 0 60000 65536"/>
                    <a:gd name="T12" fmla="*/ 0 60000 65536"/>
                    <a:gd name="T13" fmla="*/ 0 60000 65536"/>
                    <a:gd name="T14" fmla="*/ 0 60000 65536"/>
                    <a:gd name="T15" fmla="*/ 0 w 303"/>
                    <a:gd name="T16" fmla="*/ 0 h 55"/>
                    <a:gd name="T17" fmla="*/ 303 w 303"/>
                    <a:gd name="T18" fmla="*/ 55 h 55"/>
                  </a:gdLst>
                  <a:ahLst/>
                  <a:cxnLst>
                    <a:cxn ang="T10">
                      <a:pos x="T0" y="T1"/>
                    </a:cxn>
                    <a:cxn ang="T11">
                      <a:pos x="T2" y="T3"/>
                    </a:cxn>
                    <a:cxn ang="T12">
                      <a:pos x="T4" y="T5"/>
                    </a:cxn>
                    <a:cxn ang="T13">
                      <a:pos x="T6" y="T7"/>
                    </a:cxn>
                    <a:cxn ang="T14">
                      <a:pos x="T8" y="T9"/>
                    </a:cxn>
                  </a:cxnLst>
                  <a:rect l="T15" t="T16" r="T17" b="T18"/>
                  <a:pathLst>
                    <a:path w="303" h="55">
                      <a:moveTo>
                        <a:pt x="303" y="55"/>
                      </a:moveTo>
                      <a:lnTo>
                        <a:pt x="296" y="43"/>
                      </a:lnTo>
                      <a:lnTo>
                        <a:pt x="0" y="0"/>
                      </a:lnTo>
                      <a:lnTo>
                        <a:pt x="8" y="13"/>
                      </a:lnTo>
                      <a:lnTo>
                        <a:pt x="303" y="55"/>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26" name="Freeform 3222"/>
                <p:cNvSpPr>
                  <a:spLocks/>
                </p:cNvSpPr>
                <p:nvPr/>
              </p:nvSpPr>
              <p:spPr bwMode="auto">
                <a:xfrm>
                  <a:off x="3613" y="1636"/>
                  <a:ext cx="148" cy="23"/>
                </a:xfrm>
                <a:custGeom>
                  <a:avLst/>
                  <a:gdLst>
                    <a:gd name="T0" fmla="*/ 1 w 296"/>
                    <a:gd name="T1" fmla="*/ 1 h 45"/>
                    <a:gd name="T2" fmla="*/ 1 w 296"/>
                    <a:gd name="T3" fmla="*/ 1 h 45"/>
                    <a:gd name="T4" fmla="*/ 0 w 296"/>
                    <a:gd name="T5" fmla="*/ 0 h 45"/>
                    <a:gd name="T6" fmla="*/ 1 w 296"/>
                    <a:gd name="T7" fmla="*/ 1 h 45"/>
                    <a:gd name="T8" fmla="*/ 1 w 296"/>
                    <a:gd name="T9" fmla="*/ 1 h 45"/>
                    <a:gd name="T10" fmla="*/ 0 60000 65536"/>
                    <a:gd name="T11" fmla="*/ 0 60000 65536"/>
                    <a:gd name="T12" fmla="*/ 0 60000 65536"/>
                    <a:gd name="T13" fmla="*/ 0 60000 65536"/>
                    <a:gd name="T14" fmla="*/ 0 60000 65536"/>
                    <a:gd name="T15" fmla="*/ 0 w 296"/>
                    <a:gd name="T16" fmla="*/ 0 h 45"/>
                    <a:gd name="T17" fmla="*/ 296 w 296"/>
                    <a:gd name="T18" fmla="*/ 45 h 45"/>
                  </a:gdLst>
                  <a:ahLst/>
                  <a:cxnLst>
                    <a:cxn ang="T10">
                      <a:pos x="T0" y="T1"/>
                    </a:cxn>
                    <a:cxn ang="T11">
                      <a:pos x="T2" y="T3"/>
                    </a:cxn>
                    <a:cxn ang="T12">
                      <a:pos x="T4" y="T5"/>
                    </a:cxn>
                    <a:cxn ang="T13">
                      <a:pos x="T6" y="T7"/>
                    </a:cxn>
                    <a:cxn ang="T14">
                      <a:pos x="T8" y="T9"/>
                    </a:cxn>
                  </a:cxnLst>
                  <a:rect l="T15" t="T16" r="T17" b="T18"/>
                  <a:pathLst>
                    <a:path w="296" h="45">
                      <a:moveTo>
                        <a:pt x="296" y="45"/>
                      </a:moveTo>
                      <a:lnTo>
                        <a:pt x="294" y="41"/>
                      </a:lnTo>
                      <a:lnTo>
                        <a:pt x="0" y="0"/>
                      </a:lnTo>
                      <a:lnTo>
                        <a:pt x="1" y="3"/>
                      </a:lnTo>
                      <a:lnTo>
                        <a:pt x="296" y="45"/>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27" name="Freeform 3223"/>
                <p:cNvSpPr>
                  <a:spLocks/>
                </p:cNvSpPr>
                <p:nvPr/>
              </p:nvSpPr>
              <p:spPr bwMode="auto">
                <a:xfrm>
                  <a:off x="3612" y="1635"/>
                  <a:ext cx="148" cy="22"/>
                </a:xfrm>
                <a:custGeom>
                  <a:avLst/>
                  <a:gdLst>
                    <a:gd name="T0" fmla="*/ 0 w 298"/>
                    <a:gd name="T1" fmla="*/ 1 h 44"/>
                    <a:gd name="T2" fmla="*/ 0 w 298"/>
                    <a:gd name="T3" fmla="*/ 1 h 44"/>
                    <a:gd name="T4" fmla="*/ 0 w 298"/>
                    <a:gd name="T5" fmla="*/ 0 h 44"/>
                    <a:gd name="T6" fmla="*/ 0 w 298"/>
                    <a:gd name="T7" fmla="*/ 1 h 44"/>
                    <a:gd name="T8" fmla="*/ 0 w 298"/>
                    <a:gd name="T9" fmla="*/ 1 h 44"/>
                    <a:gd name="T10" fmla="*/ 0 60000 65536"/>
                    <a:gd name="T11" fmla="*/ 0 60000 65536"/>
                    <a:gd name="T12" fmla="*/ 0 60000 65536"/>
                    <a:gd name="T13" fmla="*/ 0 60000 65536"/>
                    <a:gd name="T14" fmla="*/ 0 60000 65536"/>
                    <a:gd name="T15" fmla="*/ 0 w 298"/>
                    <a:gd name="T16" fmla="*/ 0 h 44"/>
                    <a:gd name="T17" fmla="*/ 298 w 298"/>
                    <a:gd name="T18" fmla="*/ 44 h 44"/>
                  </a:gdLst>
                  <a:ahLst/>
                  <a:cxnLst>
                    <a:cxn ang="T10">
                      <a:pos x="T0" y="T1"/>
                    </a:cxn>
                    <a:cxn ang="T11">
                      <a:pos x="T2" y="T3"/>
                    </a:cxn>
                    <a:cxn ang="T12">
                      <a:pos x="T4" y="T5"/>
                    </a:cxn>
                    <a:cxn ang="T13">
                      <a:pos x="T6" y="T7"/>
                    </a:cxn>
                    <a:cxn ang="T14">
                      <a:pos x="T8" y="T9"/>
                    </a:cxn>
                  </a:cxnLst>
                  <a:rect l="T15" t="T16" r="T17" b="T18"/>
                  <a:pathLst>
                    <a:path w="298" h="44">
                      <a:moveTo>
                        <a:pt x="298" y="44"/>
                      </a:moveTo>
                      <a:lnTo>
                        <a:pt x="296" y="41"/>
                      </a:lnTo>
                      <a:lnTo>
                        <a:pt x="0" y="0"/>
                      </a:lnTo>
                      <a:lnTo>
                        <a:pt x="4" y="3"/>
                      </a:lnTo>
                      <a:lnTo>
                        <a:pt x="298" y="44"/>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28" name="Freeform 3224"/>
                <p:cNvSpPr>
                  <a:spLocks/>
                </p:cNvSpPr>
                <p:nvPr/>
              </p:nvSpPr>
              <p:spPr bwMode="auto">
                <a:xfrm>
                  <a:off x="3611" y="1633"/>
                  <a:ext cx="149" cy="23"/>
                </a:xfrm>
                <a:custGeom>
                  <a:avLst/>
                  <a:gdLst>
                    <a:gd name="T0" fmla="*/ 1 w 297"/>
                    <a:gd name="T1" fmla="*/ 1 h 45"/>
                    <a:gd name="T2" fmla="*/ 1 w 297"/>
                    <a:gd name="T3" fmla="*/ 1 h 45"/>
                    <a:gd name="T4" fmla="*/ 0 w 297"/>
                    <a:gd name="T5" fmla="*/ 0 h 45"/>
                    <a:gd name="T6" fmla="*/ 1 w 297"/>
                    <a:gd name="T7" fmla="*/ 1 h 45"/>
                    <a:gd name="T8" fmla="*/ 1 w 297"/>
                    <a:gd name="T9" fmla="*/ 1 h 45"/>
                    <a:gd name="T10" fmla="*/ 0 60000 65536"/>
                    <a:gd name="T11" fmla="*/ 0 60000 65536"/>
                    <a:gd name="T12" fmla="*/ 0 60000 65536"/>
                    <a:gd name="T13" fmla="*/ 0 60000 65536"/>
                    <a:gd name="T14" fmla="*/ 0 60000 65536"/>
                    <a:gd name="T15" fmla="*/ 0 w 297"/>
                    <a:gd name="T16" fmla="*/ 0 h 45"/>
                    <a:gd name="T17" fmla="*/ 297 w 297"/>
                    <a:gd name="T18" fmla="*/ 45 h 45"/>
                  </a:gdLst>
                  <a:ahLst/>
                  <a:cxnLst>
                    <a:cxn ang="T10">
                      <a:pos x="T0" y="T1"/>
                    </a:cxn>
                    <a:cxn ang="T11">
                      <a:pos x="T2" y="T3"/>
                    </a:cxn>
                    <a:cxn ang="T12">
                      <a:pos x="T4" y="T5"/>
                    </a:cxn>
                    <a:cxn ang="T13">
                      <a:pos x="T6" y="T7"/>
                    </a:cxn>
                    <a:cxn ang="T14">
                      <a:pos x="T8" y="T9"/>
                    </a:cxn>
                  </a:cxnLst>
                  <a:rect l="T15" t="T16" r="T17" b="T18"/>
                  <a:pathLst>
                    <a:path w="297" h="45">
                      <a:moveTo>
                        <a:pt x="297" y="45"/>
                      </a:moveTo>
                      <a:lnTo>
                        <a:pt x="296" y="43"/>
                      </a:lnTo>
                      <a:lnTo>
                        <a:pt x="0" y="0"/>
                      </a:lnTo>
                      <a:lnTo>
                        <a:pt x="1" y="4"/>
                      </a:lnTo>
                      <a:lnTo>
                        <a:pt x="297" y="45"/>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29" name="Freeform 3225"/>
                <p:cNvSpPr>
                  <a:spLocks/>
                </p:cNvSpPr>
                <p:nvPr/>
              </p:nvSpPr>
              <p:spPr bwMode="auto">
                <a:xfrm>
                  <a:off x="3610" y="1631"/>
                  <a:ext cx="149" cy="24"/>
                </a:xfrm>
                <a:custGeom>
                  <a:avLst/>
                  <a:gdLst>
                    <a:gd name="T0" fmla="*/ 1 w 298"/>
                    <a:gd name="T1" fmla="*/ 1 h 46"/>
                    <a:gd name="T2" fmla="*/ 1 w 298"/>
                    <a:gd name="T3" fmla="*/ 1 h 46"/>
                    <a:gd name="T4" fmla="*/ 0 w 298"/>
                    <a:gd name="T5" fmla="*/ 0 h 46"/>
                    <a:gd name="T6" fmla="*/ 1 w 298"/>
                    <a:gd name="T7" fmla="*/ 1 h 46"/>
                    <a:gd name="T8" fmla="*/ 1 w 298"/>
                    <a:gd name="T9" fmla="*/ 1 h 46"/>
                    <a:gd name="T10" fmla="*/ 0 60000 65536"/>
                    <a:gd name="T11" fmla="*/ 0 60000 65536"/>
                    <a:gd name="T12" fmla="*/ 0 60000 65536"/>
                    <a:gd name="T13" fmla="*/ 0 60000 65536"/>
                    <a:gd name="T14" fmla="*/ 0 60000 65536"/>
                    <a:gd name="T15" fmla="*/ 0 w 298"/>
                    <a:gd name="T16" fmla="*/ 0 h 46"/>
                    <a:gd name="T17" fmla="*/ 298 w 298"/>
                    <a:gd name="T18" fmla="*/ 46 h 46"/>
                  </a:gdLst>
                  <a:ahLst/>
                  <a:cxnLst>
                    <a:cxn ang="T10">
                      <a:pos x="T0" y="T1"/>
                    </a:cxn>
                    <a:cxn ang="T11">
                      <a:pos x="T2" y="T3"/>
                    </a:cxn>
                    <a:cxn ang="T12">
                      <a:pos x="T4" y="T5"/>
                    </a:cxn>
                    <a:cxn ang="T13">
                      <a:pos x="T6" y="T7"/>
                    </a:cxn>
                    <a:cxn ang="T14">
                      <a:pos x="T8" y="T9"/>
                    </a:cxn>
                  </a:cxnLst>
                  <a:rect l="T15" t="T16" r="T17" b="T18"/>
                  <a:pathLst>
                    <a:path w="298" h="46">
                      <a:moveTo>
                        <a:pt x="298" y="46"/>
                      </a:moveTo>
                      <a:lnTo>
                        <a:pt x="296" y="43"/>
                      </a:lnTo>
                      <a:lnTo>
                        <a:pt x="0" y="0"/>
                      </a:lnTo>
                      <a:lnTo>
                        <a:pt x="2" y="3"/>
                      </a:lnTo>
                      <a:lnTo>
                        <a:pt x="298" y="46"/>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30" name="Freeform 3226"/>
                <p:cNvSpPr>
                  <a:spLocks/>
                </p:cNvSpPr>
                <p:nvPr/>
              </p:nvSpPr>
              <p:spPr bwMode="auto">
                <a:xfrm>
                  <a:off x="3606" y="1626"/>
                  <a:ext cx="152" cy="27"/>
                </a:xfrm>
                <a:custGeom>
                  <a:avLst/>
                  <a:gdLst>
                    <a:gd name="T0" fmla="*/ 1 w 304"/>
                    <a:gd name="T1" fmla="*/ 1 h 53"/>
                    <a:gd name="T2" fmla="*/ 1 w 304"/>
                    <a:gd name="T3" fmla="*/ 1 h 53"/>
                    <a:gd name="T4" fmla="*/ 0 w 304"/>
                    <a:gd name="T5" fmla="*/ 0 h 53"/>
                    <a:gd name="T6" fmla="*/ 1 w 304"/>
                    <a:gd name="T7" fmla="*/ 1 h 53"/>
                    <a:gd name="T8" fmla="*/ 1 w 304"/>
                    <a:gd name="T9" fmla="*/ 1 h 53"/>
                    <a:gd name="T10" fmla="*/ 0 60000 65536"/>
                    <a:gd name="T11" fmla="*/ 0 60000 65536"/>
                    <a:gd name="T12" fmla="*/ 0 60000 65536"/>
                    <a:gd name="T13" fmla="*/ 0 60000 65536"/>
                    <a:gd name="T14" fmla="*/ 0 60000 65536"/>
                    <a:gd name="T15" fmla="*/ 0 w 304"/>
                    <a:gd name="T16" fmla="*/ 0 h 53"/>
                    <a:gd name="T17" fmla="*/ 304 w 304"/>
                    <a:gd name="T18" fmla="*/ 53 h 53"/>
                  </a:gdLst>
                  <a:ahLst/>
                  <a:cxnLst>
                    <a:cxn ang="T10">
                      <a:pos x="T0" y="T1"/>
                    </a:cxn>
                    <a:cxn ang="T11">
                      <a:pos x="T2" y="T3"/>
                    </a:cxn>
                    <a:cxn ang="T12">
                      <a:pos x="T4" y="T5"/>
                    </a:cxn>
                    <a:cxn ang="T13">
                      <a:pos x="T6" y="T7"/>
                    </a:cxn>
                    <a:cxn ang="T14">
                      <a:pos x="T8" y="T9"/>
                    </a:cxn>
                  </a:cxnLst>
                  <a:rect l="T15" t="T16" r="T17" b="T18"/>
                  <a:pathLst>
                    <a:path w="304" h="53">
                      <a:moveTo>
                        <a:pt x="304" y="53"/>
                      </a:moveTo>
                      <a:lnTo>
                        <a:pt x="296" y="41"/>
                      </a:lnTo>
                      <a:lnTo>
                        <a:pt x="0" y="0"/>
                      </a:lnTo>
                      <a:lnTo>
                        <a:pt x="8" y="10"/>
                      </a:lnTo>
                      <a:lnTo>
                        <a:pt x="304" y="53"/>
                      </a:ln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31" name="Freeform 3227"/>
                <p:cNvSpPr>
                  <a:spLocks/>
                </p:cNvSpPr>
                <p:nvPr/>
              </p:nvSpPr>
              <p:spPr bwMode="auto">
                <a:xfrm>
                  <a:off x="3609" y="1631"/>
                  <a:ext cx="149" cy="22"/>
                </a:xfrm>
                <a:custGeom>
                  <a:avLst/>
                  <a:gdLst>
                    <a:gd name="T0" fmla="*/ 1 w 298"/>
                    <a:gd name="T1" fmla="*/ 0 h 45"/>
                    <a:gd name="T2" fmla="*/ 1 w 298"/>
                    <a:gd name="T3" fmla="*/ 0 h 45"/>
                    <a:gd name="T4" fmla="*/ 0 w 298"/>
                    <a:gd name="T5" fmla="*/ 0 h 45"/>
                    <a:gd name="T6" fmla="*/ 1 w 298"/>
                    <a:gd name="T7" fmla="*/ 0 h 45"/>
                    <a:gd name="T8" fmla="*/ 1 w 298"/>
                    <a:gd name="T9" fmla="*/ 0 h 45"/>
                    <a:gd name="T10" fmla="*/ 0 60000 65536"/>
                    <a:gd name="T11" fmla="*/ 0 60000 65536"/>
                    <a:gd name="T12" fmla="*/ 0 60000 65536"/>
                    <a:gd name="T13" fmla="*/ 0 60000 65536"/>
                    <a:gd name="T14" fmla="*/ 0 60000 65536"/>
                    <a:gd name="T15" fmla="*/ 0 w 298"/>
                    <a:gd name="T16" fmla="*/ 0 h 45"/>
                    <a:gd name="T17" fmla="*/ 298 w 298"/>
                    <a:gd name="T18" fmla="*/ 45 h 45"/>
                  </a:gdLst>
                  <a:ahLst/>
                  <a:cxnLst>
                    <a:cxn ang="T10">
                      <a:pos x="T0" y="T1"/>
                    </a:cxn>
                    <a:cxn ang="T11">
                      <a:pos x="T2" y="T3"/>
                    </a:cxn>
                    <a:cxn ang="T12">
                      <a:pos x="T4" y="T5"/>
                    </a:cxn>
                    <a:cxn ang="T13">
                      <a:pos x="T6" y="T7"/>
                    </a:cxn>
                    <a:cxn ang="T14">
                      <a:pos x="T8" y="T9"/>
                    </a:cxn>
                  </a:cxnLst>
                  <a:rect l="T15" t="T16" r="T17" b="T18"/>
                  <a:pathLst>
                    <a:path w="298" h="45">
                      <a:moveTo>
                        <a:pt x="298" y="45"/>
                      </a:moveTo>
                      <a:lnTo>
                        <a:pt x="295" y="42"/>
                      </a:lnTo>
                      <a:lnTo>
                        <a:pt x="0" y="0"/>
                      </a:lnTo>
                      <a:lnTo>
                        <a:pt x="2" y="2"/>
                      </a:lnTo>
                      <a:lnTo>
                        <a:pt x="298" y="45"/>
                      </a:ln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32" name="Freeform 3228"/>
                <p:cNvSpPr>
                  <a:spLocks/>
                </p:cNvSpPr>
                <p:nvPr/>
              </p:nvSpPr>
              <p:spPr bwMode="auto">
                <a:xfrm>
                  <a:off x="3608" y="1629"/>
                  <a:ext cx="148" cy="22"/>
                </a:xfrm>
                <a:custGeom>
                  <a:avLst/>
                  <a:gdLst>
                    <a:gd name="T0" fmla="*/ 1 w 296"/>
                    <a:gd name="T1" fmla="*/ 0 h 45"/>
                    <a:gd name="T2" fmla="*/ 1 w 296"/>
                    <a:gd name="T3" fmla="*/ 0 h 45"/>
                    <a:gd name="T4" fmla="*/ 0 w 296"/>
                    <a:gd name="T5" fmla="*/ 0 h 45"/>
                    <a:gd name="T6" fmla="*/ 1 w 296"/>
                    <a:gd name="T7" fmla="*/ 0 h 45"/>
                    <a:gd name="T8" fmla="*/ 1 w 296"/>
                    <a:gd name="T9" fmla="*/ 0 h 45"/>
                    <a:gd name="T10" fmla="*/ 0 60000 65536"/>
                    <a:gd name="T11" fmla="*/ 0 60000 65536"/>
                    <a:gd name="T12" fmla="*/ 0 60000 65536"/>
                    <a:gd name="T13" fmla="*/ 0 60000 65536"/>
                    <a:gd name="T14" fmla="*/ 0 60000 65536"/>
                    <a:gd name="T15" fmla="*/ 0 w 296"/>
                    <a:gd name="T16" fmla="*/ 0 h 45"/>
                    <a:gd name="T17" fmla="*/ 296 w 296"/>
                    <a:gd name="T18" fmla="*/ 45 h 45"/>
                  </a:gdLst>
                  <a:ahLst/>
                  <a:cxnLst>
                    <a:cxn ang="T10">
                      <a:pos x="T0" y="T1"/>
                    </a:cxn>
                    <a:cxn ang="T11">
                      <a:pos x="T2" y="T3"/>
                    </a:cxn>
                    <a:cxn ang="T12">
                      <a:pos x="T4" y="T5"/>
                    </a:cxn>
                    <a:cxn ang="T13">
                      <a:pos x="T6" y="T7"/>
                    </a:cxn>
                    <a:cxn ang="T14">
                      <a:pos x="T8" y="T9"/>
                    </a:cxn>
                  </a:cxnLst>
                  <a:rect l="T15" t="T16" r="T17" b="T18"/>
                  <a:pathLst>
                    <a:path w="296" h="45">
                      <a:moveTo>
                        <a:pt x="296" y="45"/>
                      </a:moveTo>
                      <a:lnTo>
                        <a:pt x="294" y="41"/>
                      </a:lnTo>
                      <a:lnTo>
                        <a:pt x="0" y="0"/>
                      </a:lnTo>
                      <a:lnTo>
                        <a:pt x="1" y="3"/>
                      </a:lnTo>
                      <a:lnTo>
                        <a:pt x="296" y="45"/>
                      </a:lnTo>
                      <a:close/>
                    </a:path>
                  </a:pathLst>
                </a:custGeom>
                <a:solidFill>
                  <a:srgbClr val="CA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33" name="Freeform 3229"/>
                <p:cNvSpPr>
                  <a:spLocks/>
                </p:cNvSpPr>
                <p:nvPr/>
              </p:nvSpPr>
              <p:spPr bwMode="auto">
                <a:xfrm>
                  <a:off x="3607" y="1627"/>
                  <a:ext cx="148" cy="23"/>
                </a:xfrm>
                <a:custGeom>
                  <a:avLst/>
                  <a:gdLst>
                    <a:gd name="T0" fmla="*/ 0 w 297"/>
                    <a:gd name="T1" fmla="*/ 1 h 44"/>
                    <a:gd name="T2" fmla="*/ 0 w 297"/>
                    <a:gd name="T3" fmla="*/ 1 h 44"/>
                    <a:gd name="T4" fmla="*/ 0 w 297"/>
                    <a:gd name="T5" fmla="*/ 0 h 44"/>
                    <a:gd name="T6" fmla="*/ 0 w 297"/>
                    <a:gd name="T7" fmla="*/ 1 h 44"/>
                    <a:gd name="T8" fmla="*/ 0 w 297"/>
                    <a:gd name="T9" fmla="*/ 1 h 44"/>
                    <a:gd name="T10" fmla="*/ 0 60000 65536"/>
                    <a:gd name="T11" fmla="*/ 0 60000 65536"/>
                    <a:gd name="T12" fmla="*/ 0 60000 65536"/>
                    <a:gd name="T13" fmla="*/ 0 60000 65536"/>
                    <a:gd name="T14" fmla="*/ 0 60000 65536"/>
                    <a:gd name="T15" fmla="*/ 0 w 297"/>
                    <a:gd name="T16" fmla="*/ 0 h 44"/>
                    <a:gd name="T17" fmla="*/ 297 w 297"/>
                    <a:gd name="T18" fmla="*/ 44 h 44"/>
                  </a:gdLst>
                  <a:ahLst/>
                  <a:cxnLst>
                    <a:cxn ang="T10">
                      <a:pos x="T0" y="T1"/>
                    </a:cxn>
                    <a:cxn ang="T11">
                      <a:pos x="T2" y="T3"/>
                    </a:cxn>
                    <a:cxn ang="T12">
                      <a:pos x="T4" y="T5"/>
                    </a:cxn>
                    <a:cxn ang="T13">
                      <a:pos x="T6" y="T7"/>
                    </a:cxn>
                    <a:cxn ang="T14">
                      <a:pos x="T8" y="T9"/>
                    </a:cxn>
                  </a:cxnLst>
                  <a:rect l="T15" t="T16" r="T17" b="T18"/>
                  <a:pathLst>
                    <a:path w="297" h="44">
                      <a:moveTo>
                        <a:pt x="297" y="44"/>
                      </a:moveTo>
                      <a:lnTo>
                        <a:pt x="295" y="43"/>
                      </a:lnTo>
                      <a:lnTo>
                        <a:pt x="0" y="0"/>
                      </a:lnTo>
                      <a:lnTo>
                        <a:pt x="3" y="3"/>
                      </a:lnTo>
                      <a:lnTo>
                        <a:pt x="297" y="44"/>
                      </a:lnTo>
                      <a:close/>
                    </a:path>
                  </a:pathLst>
                </a:custGeom>
                <a:solidFill>
                  <a:srgbClr val="C8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34" name="Freeform 3230"/>
                <p:cNvSpPr>
                  <a:spLocks/>
                </p:cNvSpPr>
                <p:nvPr/>
              </p:nvSpPr>
              <p:spPr bwMode="auto">
                <a:xfrm>
                  <a:off x="3606" y="1626"/>
                  <a:ext cx="149" cy="23"/>
                </a:xfrm>
                <a:custGeom>
                  <a:avLst/>
                  <a:gdLst>
                    <a:gd name="T0" fmla="*/ 1 w 297"/>
                    <a:gd name="T1" fmla="*/ 1 h 45"/>
                    <a:gd name="T2" fmla="*/ 1 w 297"/>
                    <a:gd name="T3" fmla="*/ 1 h 45"/>
                    <a:gd name="T4" fmla="*/ 0 w 297"/>
                    <a:gd name="T5" fmla="*/ 0 h 45"/>
                    <a:gd name="T6" fmla="*/ 1 w 297"/>
                    <a:gd name="T7" fmla="*/ 1 h 45"/>
                    <a:gd name="T8" fmla="*/ 1 w 297"/>
                    <a:gd name="T9" fmla="*/ 1 h 45"/>
                    <a:gd name="T10" fmla="*/ 0 60000 65536"/>
                    <a:gd name="T11" fmla="*/ 0 60000 65536"/>
                    <a:gd name="T12" fmla="*/ 0 60000 65536"/>
                    <a:gd name="T13" fmla="*/ 0 60000 65536"/>
                    <a:gd name="T14" fmla="*/ 0 60000 65536"/>
                    <a:gd name="T15" fmla="*/ 0 w 297"/>
                    <a:gd name="T16" fmla="*/ 0 h 45"/>
                    <a:gd name="T17" fmla="*/ 297 w 297"/>
                    <a:gd name="T18" fmla="*/ 45 h 45"/>
                  </a:gdLst>
                  <a:ahLst/>
                  <a:cxnLst>
                    <a:cxn ang="T10">
                      <a:pos x="T0" y="T1"/>
                    </a:cxn>
                    <a:cxn ang="T11">
                      <a:pos x="T2" y="T3"/>
                    </a:cxn>
                    <a:cxn ang="T12">
                      <a:pos x="T4" y="T5"/>
                    </a:cxn>
                    <a:cxn ang="T13">
                      <a:pos x="T6" y="T7"/>
                    </a:cxn>
                    <a:cxn ang="T14">
                      <a:pos x="T8" y="T9"/>
                    </a:cxn>
                  </a:cxnLst>
                  <a:rect l="T15" t="T16" r="T17" b="T18"/>
                  <a:pathLst>
                    <a:path w="297" h="45">
                      <a:moveTo>
                        <a:pt x="297" y="45"/>
                      </a:moveTo>
                      <a:lnTo>
                        <a:pt x="296" y="41"/>
                      </a:lnTo>
                      <a:lnTo>
                        <a:pt x="0" y="0"/>
                      </a:lnTo>
                      <a:lnTo>
                        <a:pt x="2" y="2"/>
                      </a:lnTo>
                      <a:lnTo>
                        <a:pt x="297" y="45"/>
                      </a:lnTo>
                      <a:close/>
                    </a:path>
                  </a:pathLst>
                </a:custGeom>
                <a:solidFill>
                  <a:srgbClr val="C6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35" name="Freeform 3231"/>
                <p:cNvSpPr>
                  <a:spLocks/>
                </p:cNvSpPr>
                <p:nvPr/>
              </p:nvSpPr>
              <p:spPr bwMode="auto">
                <a:xfrm>
                  <a:off x="3602" y="1621"/>
                  <a:ext cx="152" cy="26"/>
                </a:xfrm>
                <a:custGeom>
                  <a:avLst/>
                  <a:gdLst>
                    <a:gd name="T0" fmla="*/ 1 w 304"/>
                    <a:gd name="T1" fmla="*/ 1 h 51"/>
                    <a:gd name="T2" fmla="*/ 1 w 304"/>
                    <a:gd name="T3" fmla="*/ 1 h 51"/>
                    <a:gd name="T4" fmla="*/ 0 w 304"/>
                    <a:gd name="T5" fmla="*/ 0 h 51"/>
                    <a:gd name="T6" fmla="*/ 1 w 304"/>
                    <a:gd name="T7" fmla="*/ 1 h 51"/>
                    <a:gd name="T8" fmla="*/ 1 w 304"/>
                    <a:gd name="T9" fmla="*/ 1 h 51"/>
                    <a:gd name="T10" fmla="*/ 0 60000 65536"/>
                    <a:gd name="T11" fmla="*/ 0 60000 65536"/>
                    <a:gd name="T12" fmla="*/ 0 60000 65536"/>
                    <a:gd name="T13" fmla="*/ 0 60000 65536"/>
                    <a:gd name="T14" fmla="*/ 0 60000 65536"/>
                    <a:gd name="T15" fmla="*/ 0 w 304"/>
                    <a:gd name="T16" fmla="*/ 0 h 51"/>
                    <a:gd name="T17" fmla="*/ 304 w 304"/>
                    <a:gd name="T18" fmla="*/ 51 h 51"/>
                  </a:gdLst>
                  <a:ahLst/>
                  <a:cxnLst>
                    <a:cxn ang="T10">
                      <a:pos x="T0" y="T1"/>
                    </a:cxn>
                    <a:cxn ang="T11">
                      <a:pos x="T2" y="T3"/>
                    </a:cxn>
                    <a:cxn ang="T12">
                      <a:pos x="T4" y="T5"/>
                    </a:cxn>
                    <a:cxn ang="T13">
                      <a:pos x="T6" y="T7"/>
                    </a:cxn>
                    <a:cxn ang="T14">
                      <a:pos x="T8" y="T9"/>
                    </a:cxn>
                  </a:cxnLst>
                  <a:rect l="T15" t="T16" r="T17" b="T18"/>
                  <a:pathLst>
                    <a:path w="304" h="51">
                      <a:moveTo>
                        <a:pt x="304" y="51"/>
                      </a:moveTo>
                      <a:lnTo>
                        <a:pt x="294" y="41"/>
                      </a:lnTo>
                      <a:lnTo>
                        <a:pt x="0" y="0"/>
                      </a:lnTo>
                      <a:lnTo>
                        <a:pt x="8" y="10"/>
                      </a:lnTo>
                      <a:lnTo>
                        <a:pt x="304" y="51"/>
                      </a:lnTo>
                      <a:close/>
                    </a:path>
                  </a:pathLst>
                </a:custGeom>
                <a:solidFill>
                  <a:srgbClr val="C4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36" name="Freeform 3232"/>
                <p:cNvSpPr>
                  <a:spLocks/>
                </p:cNvSpPr>
                <p:nvPr/>
              </p:nvSpPr>
              <p:spPr bwMode="auto">
                <a:xfrm>
                  <a:off x="3604" y="1625"/>
                  <a:ext cx="150" cy="22"/>
                </a:xfrm>
                <a:custGeom>
                  <a:avLst/>
                  <a:gdLst>
                    <a:gd name="T0" fmla="*/ 1 w 299"/>
                    <a:gd name="T1" fmla="*/ 1 h 44"/>
                    <a:gd name="T2" fmla="*/ 1 w 299"/>
                    <a:gd name="T3" fmla="*/ 1 h 44"/>
                    <a:gd name="T4" fmla="*/ 0 w 299"/>
                    <a:gd name="T5" fmla="*/ 0 h 44"/>
                    <a:gd name="T6" fmla="*/ 1 w 299"/>
                    <a:gd name="T7" fmla="*/ 1 h 44"/>
                    <a:gd name="T8" fmla="*/ 1 w 299"/>
                    <a:gd name="T9" fmla="*/ 1 h 44"/>
                    <a:gd name="T10" fmla="*/ 0 60000 65536"/>
                    <a:gd name="T11" fmla="*/ 0 60000 65536"/>
                    <a:gd name="T12" fmla="*/ 0 60000 65536"/>
                    <a:gd name="T13" fmla="*/ 0 60000 65536"/>
                    <a:gd name="T14" fmla="*/ 0 60000 65536"/>
                    <a:gd name="T15" fmla="*/ 0 w 299"/>
                    <a:gd name="T16" fmla="*/ 0 h 44"/>
                    <a:gd name="T17" fmla="*/ 299 w 299"/>
                    <a:gd name="T18" fmla="*/ 44 h 44"/>
                  </a:gdLst>
                  <a:ahLst/>
                  <a:cxnLst>
                    <a:cxn ang="T10">
                      <a:pos x="T0" y="T1"/>
                    </a:cxn>
                    <a:cxn ang="T11">
                      <a:pos x="T2" y="T3"/>
                    </a:cxn>
                    <a:cxn ang="T12">
                      <a:pos x="T4" y="T5"/>
                    </a:cxn>
                    <a:cxn ang="T13">
                      <a:pos x="T6" y="T7"/>
                    </a:cxn>
                    <a:cxn ang="T14">
                      <a:pos x="T8" y="T9"/>
                    </a:cxn>
                  </a:cxnLst>
                  <a:rect l="T15" t="T16" r="T17" b="T18"/>
                  <a:pathLst>
                    <a:path w="299" h="44">
                      <a:moveTo>
                        <a:pt x="299" y="44"/>
                      </a:moveTo>
                      <a:lnTo>
                        <a:pt x="295" y="41"/>
                      </a:lnTo>
                      <a:lnTo>
                        <a:pt x="0" y="0"/>
                      </a:lnTo>
                      <a:lnTo>
                        <a:pt x="3" y="3"/>
                      </a:lnTo>
                      <a:lnTo>
                        <a:pt x="299" y="44"/>
                      </a:lnTo>
                      <a:close/>
                    </a:path>
                  </a:pathLst>
                </a:custGeom>
                <a:solidFill>
                  <a:srgbClr val="C4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37" name="Freeform 3233"/>
                <p:cNvSpPr>
                  <a:spLocks/>
                </p:cNvSpPr>
                <p:nvPr/>
              </p:nvSpPr>
              <p:spPr bwMode="auto">
                <a:xfrm>
                  <a:off x="3603" y="1623"/>
                  <a:ext cx="149" cy="23"/>
                </a:xfrm>
                <a:custGeom>
                  <a:avLst/>
                  <a:gdLst>
                    <a:gd name="T0" fmla="*/ 0 w 299"/>
                    <a:gd name="T1" fmla="*/ 1 h 45"/>
                    <a:gd name="T2" fmla="*/ 0 w 299"/>
                    <a:gd name="T3" fmla="*/ 1 h 45"/>
                    <a:gd name="T4" fmla="*/ 0 w 299"/>
                    <a:gd name="T5" fmla="*/ 0 h 45"/>
                    <a:gd name="T6" fmla="*/ 0 w 299"/>
                    <a:gd name="T7" fmla="*/ 1 h 45"/>
                    <a:gd name="T8" fmla="*/ 0 w 299"/>
                    <a:gd name="T9" fmla="*/ 1 h 45"/>
                    <a:gd name="T10" fmla="*/ 0 60000 65536"/>
                    <a:gd name="T11" fmla="*/ 0 60000 65536"/>
                    <a:gd name="T12" fmla="*/ 0 60000 65536"/>
                    <a:gd name="T13" fmla="*/ 0 60000 65536"/>
                    <a:gd name="T14" fmla="*/ 0 60000 65536"/>
                    <a:gd name="T15" fmla="*/ 0 w 299"/>
                    <a:gd name="T16" fmla="*/ 0 h 45"/>
                    <a:gd name="T17" fmla="*/ 299 w 299"/>
                    <a:gd name="T18" fmla="*/ 45 h 45"/>
                  </a:gdLst>
                  <a:ahLst/>
                  <a:cxnLst>
                    <a:cxn ang="T10">
                      <a:pos x="T0" y="T1"/>
                    </a:cxn>
                    <a:cxn ang="T11">
                      <a:pos x="T2" y="T3"/>
                    </a:cxn>
                    <a:cxn ang="T12">
                      <a:pos x="T4" y="T5"/>
                    </a:cxn>
                    <a:cxn ang="T13">
                      <a:pos x="T6" y="T7"/>
                    </a:cxn>
                    <a:cxn ang="T14">
                      <a:pos x="T8" y="T9"/>
                    </a:cxn>
                  </a:cxnLst>
                  <a:rect l="T15" t="T16" r="T17" b="T18"/>
                  <a:pathLst>
                    <a:path w="299" h="45">
                      <a:moveTo>
                        <a:pt x="299" y="45"/>
                      </a:moveTo>
                      <a:lnTo>
                        <a:pt x="296" y="42"/>
                      </a:lnTo>
                      <a:lnTo>
                        <a:pt x="0" y="0"/>
                      </a:lnTo>
                      <a:lnTo>
                        <a:pt x="4" y="4"/>
                      </a:lnTo>
                      <a:lnTo>
                        <a:pt x="299" y="45"/>
                      </a:lnTo>
                      <a:close/>
                    </a:path>
                  </a:pathLst>
                </a:custGeom>
                <a:solidFill>
                  <a:srgbClr val="C1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38" name="Freeform 3234"/>
                <p:cNvSpPr>
                  <a:spLocks/>
                </p:cNvSpPr>
                <p:nvPr/>
              </p:nvSpPr>
              <p:spPr bwMode="auto">
                <a:xfrm>
                  <a:off x="3602" y="1621"/>
                  <a:ext cx="148" cy="23"/>
                </a:xfrm>
                <a:custGeom>
                  <a:avLst/>
                  <a:gdLst>
                    <a:gd name="T0" fmla="*/ 0 w 297"/>
                    <a:gd name="T1" fmla="*/ 1 h 45"/>
                    <a:gd name="T2" fmla="*/ 0 w 297"/>
                    <a:gd name="T3" fmla="*/ 1 h 45"/>
                    <a:gd name="T4" fmla="*/ 0 w 297"/>
                    <a:gd name="T5" fmla="*/ 0 h 45"/>
                    <a:gd name="T6" fmla="*/ 0 w 297"/>
                    <a:gd name="T7" fmla="*/ 1 h 45"/>
                    <a:gd name="T8" fmla="*/ 0 w 297"/>
                    <a:gd name="T9" fmla="*/ 1 h 45"/>
                    <a:gd name="T10" fmla="*/ 0 60000 65536"/>
                    <a:gd name="T11" fmla="*/ 0 60000 65536"/>
                    <a:gd name="T12" fmla="*/ 0 60000 65536"/>
                    <a:gd name="T13" fmla="*/ 0 60000 65536"/>
                    <a:gd name="T14" fmla="*/ 0 60000 65536"/>
                    <a:gd name="T15" fmla="*/ 0 w 297"/>
                    <a:gd name="T16" fmla="*/ 0 h 45"/>
                    <a:gd name="T17" fmla="*/ 297 w 297"/>
                    <a:gd name="T18" fmla="*/ 45 h 45"/>
                  </a:gdLst>
                  <a:ahLst/>
                  <a:cxnLst>
                    <a:cxn ang="T10">
                      <a:pos x="T0" y="T1"/>
                    </a:cxn>
                    <a:cxn ang="T11">
                      <a:pos x="T2" y="T3"/>
                    </a:cxn>
                    <a:cxn ang="T12">
                      <a:pos x="T4" y="T5"/>
                    </a:cxn>
                    <a:cxn ang="T13">
                      <a:pos x="T6" y="T7"/>
                    </a:cxn>
                    <a:cxn ang="T14">
                      <a:pos x="T8" y="T9"/>
                    </a:cxn>
                  </a:cxnLst>
                  <a:rect l="T15" t="T16" r="T17" b="T18"/>
                  <a:pathLst>
                    <a:path w="297" h="45">
                      <a:moveTo>
                        <a:pt x="297" y="45"/>
                      </a:moveTo>
                      <a:lnTo>
                        <a:pt x="294" y="41"/>
                      </a:lnTo>
                      <a:lnTo>
                        <a:pt x="0" y="0"/>
                      </a:lnTo>
                      <a:lnTo>
                        <a:pt x="1" y="3"/>
                      </a:lnTo>
                      <a:lnTo>
                        <a:pt x="297" y="45"/>
                      </a:lnTo>
                      <a:close/>
                    </a:path>
                  </a:pathLst>
                </a:custGeom>
                <a:solidFill>
                  <a:srgbClr val="BE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39" name="Freeform 3235"/>
                <p:cNvSpPr>
                  <a:spLocks/>
                </p:cNvSpPr>
                <p:nvPr/>
              </p:nvSpPr>
              <p:spPr bwMode="auto">
                <a:xfrm>
                  <a:off x="3597" y="1617"/>
                  <a:ext cx="152" cy="25"/>
                </a:xfrm>
                <a:custGeom>
                  <a:avLst/>
                  <a:gdLst>
                    <a:gd name="T0" fmla="*/ 1 w 304"/>
                    <a:gd name="T1" fmla="*/ 1 h 49"/>
                    <a:gd name="T2" fmla="*/ 1 w 304"/>
                    <a:gd name="T3" fmla="*/ 1 h 49"/>
                    <a:gd name="T4" fmla="*/ 0 w 304"/>
                    <a:gd name="T5" fmla="*/ 0 h 49"/>
                    <a:gd name="T6" fmla="*/ 1 w 304"/>
                    <a:gd name="T7" fmla="*/ 1 h 49"/>
                    <a:gd name="T8" fmla="*/ 1 w 304"/>
                    <a:gd name="T9" fmla="*/ 1 h 49"/>
                    <a:gd name="T10" fmla="*/ 0 60000 65536"/>
                    <a:gd name="T11" fmla="*/ 0 60000 65536"/>
                    <a:gd name="T12" fmla="*/ 0 60000 65536"/>
                    <a:gd name="T13" fmla="*/ 0 60000 65536"/>
                    <a:gd name="T14" fmla="*/ 0 60000 65536"/>
                    <a:gd name="T15" fmla="*/ 0 w 304"/>
                    <a:gd name="T16" fmla="*/ 0 h 49"/>
                    <a:gd name="T17" fmla="*/ 304 w 304"/>
                    <a:gd name="T18" fmla="*/ 49 h 49"/>
                  </a:gdLst>
                  <a:ahLst/>
                  <a:cxnLst>
                    <a:cxn ang="T10">
                      <a:pos x="T0" y="T1"/>
                    </a:cxn>
                    <a:cxn ang="T11">
                      <a:pos x="T2" y="T3"/>
                    </a:cxn>
                    <a:cxn ang="T12">
                      <a:pos x="T4" y="T5"/>
                    </a:cxn>
                    <a:cxn ang="T13">
                      <a:pos x="T6" y="T7"/>
                    </a:cxn>
                    <a:cxn ang="T14">
                      <a:pos x="T8" y="T9"/>
                    </a:cxn>
                  </a:cxnLst>
                  <a:rect l="T15" t="T16" r="T17" b="T18"/>
                  <a:pathLst>
                    <a:path w="304" h="49">
                      <a:moveTo>
                        <a:pt x="304" y="49"/>
                      </a:moveTo>
                      <a:lnTo>
                        <a:pt x="294" y="41"/>
                      </a:lnTo>
                      <a:lnTo>
                        <a:pt x="0" y="0"/>
                      </a:lnTo>
                      <a:lnTo>
                        <a:pt x="10" y="8"/>
                      </a:lnTo>
                      <a:lnTo>
                        <a:pt x="304" y="49"/>
                      </a:lnTo>
                      <a:close/>
                    </a:path>
                  </a:pathLst>
                </a:custGeom>
                <a:solidFill>
                  <a:srgbClr val="BB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40" name="Freeform 3236"/>
                <p:cNvSpPr>
                  <a:spLocks/>
                </p:cNvSpPr>
                <p:nvPr/>
              </p:nvSpPr>
              <p:spPr bwMode="auto">
                <a:xfrm>
                  <a:off x="3599" y="1620"/>
                  <a:ext cx="150" cy="22"/>
                </a:xfrm>
                <a:custGeom>
                  <a:avLst/>
                  <a:gdLst>
                    <a:gd name="T0" fmla="*/ 1 w 299"/>
                    <a:gd name="T1" fmla="*/ 1 h 44"/>
                    <a:gd name="T2" fmla="*/ 1 w 299"/>
                    <a:gd name="T3" fmla="*/ 1 h 44"/>
                    <a:gd name="T4" fmla="*/ 0 w 299"/>
                    <a:gd name="T5" fmla="*/ 0 h 44"/>
                    <a:gd name="T6" fmla="*/ 1 w 299"/>
                    <a:gd name="T7" fmla="*/ 1 h 44"/>
                    <a:gd name="T8" fmla="*/ 1 w 299"/>
                    <a:gd name="T9" fmla="*/ 1 h 44"/>
                    <a:gd name="T10" fmla="*/ 0 60000 65536"/>
                    <a:gd name="T11" fmla="*/ 0 60000 65536"/>
                    <a:gd name="T12" fmla="*/ 0 60000 65536"/>
                    <a:gd name="T13" fmla="*/ 0 60000 65536"/>
                    <a:gd name="T14" fmla="*/ 0 60000 65536"/>
                    <a:gd name="T15" fmla="*/ 0 w 299"/>
                    <a:gd name="T16" fmla="*/ 0 h 44"/>
                    <a:gd name="T17" fmla="*/ 299 w 299"/>
                    <a:gd name="T18" fmla="*/ 44 h 44"/>
                  </a:gdLst>
                  <a:ahLst/>
                  <a:cxnLst>
                    <a:cxn ang="T10">
                      <a:pos x="T0" y="T1"/>
                    </a:cxn>
                    <a:cxn ang="T11">
                      <a:pos x="T2" y="T3"/>
                    </a:cxn>
                    <a:cxn ang="T12">
                      <a:pos x="T4" y="T5"/>
                    </a:cxn>
                    <a:cxn ang="T13">
                      <a:pos x="T6" y="T7"/>
                    </a:cxn>
                    <a:cxn ang="T14">
                      <a:pos x="T8" y="T9"/>
                    </a:cxn>
                  </a:cxnLst>
                  <a:rect l="T15" t="T16" r="T17" b="T18"/>
                  <a:pathLst>
                    <a:path w="299" h="44">
                      <a:moveTo>
                        <a:pt x="299" y="44"/>
                      </a:moveTo>
                      <a:lnTo>
                        <a:pt x="294" y="41"/>
                      </a:lnTo>
                      <a:lnTo>
                        <a:pt x="0" y="0"/>
                      </a:lnTo>
                      <a:lnTo>
                        <a:pt x="5" y="3"/>
                      </a:lnTo>
                      <a:lnTo>
                        <a:pt x="299" y="44"/>
                      </a:lnTo>
                      <a:close/>
                    </a:path>
                  </a:pathLst>
                </a:custGeom>
                <a:solidFill>
                  <a:srgbClr val="BB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41" name="Freeform 3237"/>
                <p:cNvSpPr>
                  <a:spLocks/>
                </p:cNvSpPr>
                <p:nvPr/>
              </p:nvSpPr>
              <p:spPr bwMode="auto">
                <a:xfrm>
                  <a:off x="3597" y="1617"/>
                  <a:ext cx="149" cy="24"/>
                </a:xfrm>
                <a:custGeom>
                  <a:avLst/>
                  <a:gdLst>
                    <a:gd name="T0" fmla="*/ 0 w 299"/>
                    <a:gd name="T1" fmla="*/ 1 h 46"/>
                    <a:gd name="T2" fmla="*/ 0 w 299"/>
                    <a:gd name="T3" fmla="*/ 1 h 46"/>
                    <a:gd name="T4" fmla="*/ 0 w 299"/>
                    <a:gd name="T5" fmla="*/ 0 h 46"/>
                    <a:gd name="T6" fmla="*/ 0 w 299"/>
                    <a:gd name="T7" fmla="*/ 1 h 46"/>
                    <a:gd name="T8" fmla="*/ 0 w 299"/>
                    <a:gd name="T9" fmla="*/ 1 h 46"/>
                    <a:gd name="T10" fmla="*/ 0 60000 65536"/>
                    <a:gd name="T11" fmla="*/ 0 60000 65536"/>
                    <a:gd name="T12" fmla="*/ 0 60000 65536"/>
                    <a:gd name="T13" fmla="*/ 0 60000 65536"/>
                    <a:gd name="T14" fmla="*/ 0 60000 65536"/>
                    <a:gd name="T15" fmla="*/ 0 w 299"/>
                    <a:gd name="T16" fmla="*/ 0 h 46"/>
                    <a:gd name="T17" fmla="*/ 299 w 299"/>
                    <a:gd name="T18" fmla="*/ 46 h 46"/>
                  </a:gdLst>
                  <a:ahLst/>
                  <a:cxnLst>
                    <a:cxn ang="T10">
                      <a:pos x="T0" y="T1"/>
                    </a:cxn>
                    <a:cxn ang="T11">
                      <a:pos x="T2" y="T3"/>
                    </a:cxn>
                    <a:cxn ang="T12">
                      <a:pos x="T4" y="T5"/>
                    </a:cxn>
                    <a:cxn ang="T13">
                      <a:pos x="T6" y="T7"/>
                    </a:cxn>
                    <a:cxn ang="T14">
                      <a:pos x="T8" y="T9"/>
                    </a:cxn>
                  </a:cxnLst>
                  <a:rect l="T15" t="T16" r="T17" b="T18"/>
                  <a:pathLst>
                    <a:path w="299" h="46">
                      <a:moveTo>
                        <a:pt x="299" y="46"/>
                      </a:moveTo>
                      <a:lnTo>
                        <a:pt x="294" y="41"/>
                      </a:lnTo>
                      <a:lnTo>
                        <a:pt x="0" y="0"/>
                      </a:lnTo>
                      <a:lnTo>
                        <a:pt x="5" y="5"/>
                      </a:lnTo>
                      <a:lnTo>
                        <a:pt x="299" y="46"/>
                      </a:lnTo>
                      <a:close/>
                    </a:path>
                  </a:pathLst>
                </a:custGeom>
                <a:solidFill>
                  <a:srgbClr val="B6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42" name="Freeform 3238"/>
                <p:cNvSpPr>
                  <a:spLocks/>
                </p:cNvSpPr>
                <p:nvPr/>
              </p:nvSpPr>
              <p:spPr bwMode="auto">
                <a:xfrm>
                  <a:off x="3591" y="1614"/>
                  <a:ext cx="153" cy="24"/>
                </a:xfrm>
                <a:custGeom>
                  <a:avLst/>
                  <a:gdLst>
                    <a:gd name="T0" fmla="*/ 1 w 306"/>
                    <a:gd name="T1" fmla="*/ 1 h 48"/>
                    <a:gd name="T2" fmla="*/ 1 w 306"/>
                    <a:gd name="T3" fmla="*/ 1 h 48"/>
                    <a:gd name="T4" fmla="*/ 0 w 306"/>
                    <a:gd name="T5" fmla="*/ 0 h 48"/>
                    <a:gd name="T6" fmla="*/ 1 w 306"/>
                    <a:gd name="T7" fmla="*/ 1 h 48"/>
                    <a:gd name="T8" fmla="*/ 1 w 306"/>
                    <a:gd name="T9" fmla="*/ 1 h 48"/>
                    <a:gd name="T10" fmla="*/ 0 60000 65536"/>
                    <a:gd name="T11" fmla="*/ 0 60000 65536"/>
                    <a:gd name="T12" fmla="*/ 0 60000 65536"/>
                    <a:gd name="T13" fmla="*/ 0 60000 65536"/>
                    <a:gd name="T14" fmla="*/ 0 60000 65536"/>
                    <a:gd name="T15" fmla="*/ 0 w 306"/>
                    <a:gd name="T16" fmla="*/ 0 h 48"/>
                    <a:gd name="T17" fmla="*/ 306 w 306"/>
                    <a:gd name="T18" fmla="*/ 48 h 48"/>
                  </a:gdLst>
                  <a:ahLst/>
                  <a:cxnLst>
                    <a:cxn ang="T10">
                      <a:pos x="T0" y="T1"/>
                    </a:cxn>
                    <a:cxn ang="T11">
                      <a:pos x="T2" y="T3"/>
                    </a:cxn>
                    <a:cxn ang="T12">
                      <a:pos x="T4" y="T5"/>
                    </a:cxn>
                    <a:cxn ang="T13">
                      <a:pos x="T6" y="T7"/>
                    </a:cxn>
                    <a:cxn ang="T14">
                      <a:pos x="T8" y="T9"/>
                    </a:cxn>
                  </a:cxnLst>
                  <a:rect l="T15" t="T16" r="T17" b="T18"/>
                  <a:pathLst>
                    <a:path w="306" h="48">
                      <a:moveTo>
                        <a:pt x="306" y="48"/>
                      </a:moveTo>
                      <a:lnTo>
                        <a:pt x="296" y="42"/>
                      </a:lnTo>
                      <a:lnTo>
                        <a:pt x="0" y="0"/>
                      </a:lnTo>
                      <a:lnTo>
                        <a:pt x="12" y="7"/>
                      </a:lnTo>
                      <a:lnTo>
                        <a:pt x="306" y="48"/>
                      </a:lnTo>
                      <a:close/>
                    </a:path>
                  </a:pathLst>
                </a:custGeom>
                <a:solidFill>
                  <a:srgbClr val="B2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43" name="Freeform 3239"/>
                <p:cNvSpPr>
                  <a:spLocks/>
                </p:cNvSpPr>
                <p:nvPr/>
              </p:nvSpPr>
              <p:spPr bwMode="auto">
                <a:xfrm>
                  <a:off x="3594" y="1616"/>
                  <a:ext cx="150" cy="22"/>
                </a:xfrm>
                <a:custGeom>
                  <a:avLst/>
                  <a:gdLst>
                    <a:gd name="T0" fmla="*/ 1 w 299"/>
                    <a:gd name="T1" fmla="*/ 0 h 45"/>
                    <a:gd name="T2" fmla="*/ 1 w 299"/>
                    <a:gd name="T3" fmla="*/ 0 h 45"/>
                    <a:gd name="T4" fmla="*/ 0 w 299"/>
                    <a:gd name="T5" fmla="*/ 0 h 45"/>
                    <a:gd name="T6" fmla="*/ 1 w 299"/>
                    <a:gd name="T7" fmla="*/ 0 h 45"/>
                    <a:gd name="T8" fmla="*/ 1 w 299"/>
                    <a:gd name="T9" fmla="*/ 0 h 45"/>
                    <a:gd name="T10" fmla="*/ 0 60000 65536"/>
                    <a:gd name="T11" fmla="*/ 0 60000 65536"/>
                    <a:gd name="T12" fmla="*/ 0 60000 65536"/>
                    <a:gd name="T13" fmla="*/ 0 60000 65536"/>
                    <a:gd name="T14" fmla="*/ 0 60000 65536"/>
                    <a:gd name="T15" fmla="*/ 0 w 299"/>
                    <a:gd name="T16" fmla="*/ 0 h 45"/>
                    <a:gd name="T17" fmla="*/ 299 w 299"/>
                    <a:gd name="T18" fmla="*/ 45 h 45"/>
                  </a:gdLst>
                  <a:ahLst/>
                  <a:cxnLst>
                    <a:cxn ang="T10">
                      <a:pos x="T0" y="T1"/>
                    </a:cxn>
                    <a:cxn ang="T11">
                      <a:pos x="T2" y="T3"/>
                    </a:cxn>
                    <a:cxn ang="T12">
                      <a:pos x="T4" y="T5"/>
                    </a:cxn>
                    <a:cxn ang="T13">
                      <a:pos x="T6" y="T7"/>
                    </a:cxn>
                    <a:cxn ang="T14">
                      <a:pos x="T8" y="T9"/>
                    </a:cxn>
                  </a:cxnLst>
                  <a:rect l="T15" t="T16" r="T17" b="T18"/>
                  <a:pathLst>
                    <a:path w="299" h="45">
                      <a:moveTo>
                        <a:pt x="299" y="45"/>
                      </a:moveTo>
                      <a:lnTo>
                        <a:pt x="294" y="42"/>
                      </a:lnTo>
                      <a:lnTo>
                        <a:pt x="0" y="0"/>
                      </a:lnTo>
                      <a:lnTo>
                        <a:pt x="5" y="4"/>
                      </a:lnTo>
                      <a:lnTo>
                        <a:pt x="299" y="45"/>
                      </a:lnTo>
                      <a:close/>
                    </a:path>
                  </a:pathLst>
                </a:custGeom>
                <a:solidFill>
                  <a:srgbClr val="B2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44" name="Freeform 3240"/>
                <p:cNvSpPr>
                  <a:spLocks/>
                </p:cNvSpPr>
                <p:nvPr/>
              </p:nvSpPr>
              <p:spPr bwMode="auto">
                <a:xfrm>
                  <a:off x="3591" y="1614"/>
                  <a:ext cx="150" cy="22"/>
                </a:xfrm>
                <a:custGeom>
                  <a:avLst/>
                  <a:gdLst>
                    <a:gd name="T0" fmla="*/ 0 w 301"/>
                    <a:gd name="T1" fmla="*/ 0 h 45"/>
                    <a:gd name="T2" fmla="*/ 0 w 301"/>
                    <a:gd name="T3" fmla="*/ 0 h 45"/>
                    <a:gd name="T4" fmla="*/ 0 w 301"/>
                    <a:gd name="T5" fmla="*/ 0 h 45"/>
                    <a:gd name="T6" fmla="*/ 0 w 301"/>
                    <a:gd name="T7" fmla="*/ 0 h 45"/>
                    <a:gd name="T8" fmla="*/ 0 w 301"/>
                    <a:gd name="T9" fmla="*/ 0 h 45"/>
                    <a:gd name="T10" fmla="*/ 0 60000 65536"/>
                    <a:gd name="T11" fmla="*/ 0 60000 65536"/>
                    <a:gd name="T12" fmla="*/ 0 60000 65536"/>
                    <a:gd name="T13" fmla="*/ 0 60000 65536"/>
                    <a:gd name="T14" fmla="*/ 0 60000 65536"/>
                    <a:gd name="T15" fmla="*/ 0 w 301"/>
                    <a:gd name="T16" fmla="*/ 0 h 45"/>
                    <a:gd name="T17" fmla="*/ 301 w 301"/>
                    <a:gd name="T18" fmla="*/ 45 h 45"/>
                  </a:gdLst>
                  <a:ahLst/>
                  <a:cxnLst>
                    <a:cxn ang="T10">
                      <a:pos x="T0" y="T1"/>
                    </a:cxn>
                    <a:cxn ang="T11">
                      <a:pos x="T2" y="T3"/>
                    </a:cxn>
                    <a:cxn ang="T12">
                      <a:pos x="T4" y="T5"/>
                    </a:cxn>
                    <a:cxn ang="T13">
                      <a:pos x="T6" y="T7"/>
                    </a:cxn>
                    <a:cxn ang="T14">
                      <a:pos x="T8" y="T9"/>
                    </a:cxn>
                  </a:cxnLst>
                  <a:rect l="T15" t="T16" r="T17" b="T18"/>
                  <a:pathLst>
                    <a:path w="301" h="45">
                      <a:moveTo>
                        <a:pt x="301" y="45"/>
                      </a:moveTo>
                      <a:lnTo>
                        <a:pt x="296" y="42"/>
                      </a:lnTo>
                      <a:lnTo>
                        <a:pt x="0" y="0"/>
                      </a:lnTo>
                      <a:lnTo>
                        <a:pt x="7" y="3"/>
                      </a:lnTo>
                      <a:lnTo>
                        <a:pt x="301" y="45"/>
                      </a:lnTo>
                      <a:close/>
                    </a:path>
                  </a:pathLst>
                </a:custGeom>
                <a:solidFill>
                  <a:srgbClr val="AD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45" name="Freeform 3241"/>
                <p:cNvSpPr>
                  <a:spLocks/>
                </p:cNvSpPr>
                <p:nvPr/>
              </p:nvSpPr>
              <p:spPr bwMode="auto">
                <a:xfrm>
                  <a:off x="3586" y="1612"/>
                  <a:ext cx="153" cy="23"/>
                </a:xfrm>
                <a:custGeom>
                  <a:avLst/>
                  <a:gdLst>
                    <a:gd name="T0" fmla="*/ 1 w 306"/>
                    <a:gd name="T1" fmla="*/ 1 h 45"/>
                    <a:gd name="T2" fmla="*/ 1 w 306"/>
                    <a:gd name="T3" fmla="*/ 1 h 45"/>
                    <a:gd name="T4" fmla="*/ 0 w 306"/>
                    <a:gd name="T5" fmla="*/ 0 h 45"/>
                    <a:gd name="T6" fmla="*/ 1 w 306"/>
                    <a:gd name="T7" fmla="*/ 1 h 45"/>
                    <a:gd name="T8" fmla="*/ 1 w 306"/>
                    <a:gd name="T9" fmla="*/ 1 h 45"/>
                    <a:gd name="T10" fmla="*/ 0 60000 65536"/>
                    <a:gd name="T11" fmla="*/ 0 60000 65536"/>
                    <a:gd name="T12" fmla="*/ 0 60000 65536"/>
                    <a:gd name="T13" fmla="*/ 0 60000 65536"/>
                    <a:gd name="T14" fmla="*/ 0 60000 65536"/>
                    <a:gd name="T15" fmla="*/ 0 w 306"/>
                    <a:gd name="T16" fmla="*/ 0 h 45"/>
                    <a:gd name="T17" fmla="*/ 306 w 306"/>
                    <a:gd name="T18" fmla="*/ 45 h 45"/>
                  </a:gdLst>
                  <a:ahLst/>
                  <a:cxnLst>
                    <a:cxn ang="T10">
                      <a:pos x="T0" y="T1"/>
                    </a:cxn>
                    <a:cxn ang="T11">
                      <a:pos x="T2" y="T3"/>
                    </a:cxn>
                    <a:cxn ang="T12">
                      <a:pos x="T4" y="T5"/>
                    </a:cxn>
                    <a:cxn ang="T13">
                      <a:pos x="T6" y="T7"/>
                    </a:cxn>
                    <a:cxn ang="T14">
                      <a:pos x="T8" y="T9"/>
                    </a:cxn>
                  </a:cxnLst>
                  <a:rect l="T15" t="T16" r="T17" b="T18"/>
                  <a:pathLst>
                    <a:path w="306" h="45">
                      <a:moveTo>
                        <a:pt x="306" y="45"/>
                      </a:moveTo>
                      <a:lnTo>
                        <a:pt x="294" y="40"/>
                      </a:lnTo>
                      <a:lnTo>
                        <a:pt x="0" y="0"/>
                      </a:lnTo>
                      <a:lnTo>
                        <a:pt x="10" y="3"/>
                      </a:lnTo>
                      <a:lnTo>
                        <a:pt x="306" y="45"/>
                      </a:lnTo>
                      <a:close/>
                    </a:path>
                  </a:pathLst>
                </a:custGeom>
                <a:solidFill>
                  <a:srgbClr val="A85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46" name="Freeform 3242"/>
                <p:cNvSpPr>
                  <a:spLocks/>
                </p:cNvSpPr>
                <p:nvPr/>
              </p:nvSpPr>
              <p:spPr bwMode="auto">
                <a:xfrm>
                  <a:off x="3580" y="1611"/>
                  <a:ext cx="153" cy="21"/>
                </a:xfrm>
                <a:custGeom>
                  <a:avLst/>
                  <a:gdLst>
                    <a:gd name="T0" fmla="*/ 1 w 306"/>
                    <a:gd name="T1" fmla="*/ 0 h 44"/>
                    <a:gd name="T2" fmla="*/ 1 w 306"/>
                    <a:gd name="T3" fmla="*/ 0 h 44"/>
                    <a:gd name="T4" fmla="*/ 0 w 306"/>
                    <a:gd name="T5" fmla="*/ 0 h 44"/>
                    <a:gd name="T6" fmla="*/ 1 w 306"/>
                    <a:gd name="T7" fmla="*/ 0 h 44"/>
                    <a:gd name="T8" fmla="*/ 1 w 306"/>
                    <a:gd name="T9" fmla="*/ 0 h 44"/>
                    <a:gd name="T10" fmla="*/ 0 60000 65536"/>
                    <a:gd name="T11" fmla="*/ 0 60000 65536"/>
                    <a:gd name="T12" fmla="*/ 0 60000 65536"/>
                    <a:gd name="T13" fmla="*/ 0 60000 65536"/>
                    <a:gd name="T14" fmla="*/ 0 60000 65536"/>
                    <a:gd name="T15" fmla="*/ 0 w 306"/>
                    <a:gd name="T16" fmla="*/ 0 h 44"/>
                    <a:gd name="T17" fmla="*/ 306 w 306"/>
                    <a:gd name="T18" fmla="*/ 44 h 44"/>
                  </a:gdLst>
                  <a:ahLst/>
                  <a:cxnLst>
                    <a:cxn ang="T10">
                      <a:pos x="T0" y="T1"/>
                    </a:cxn>
                    <a:cxn ang="T11">
                      <a:pos x="T2" y="T3"/>
                    </a:cxn>
                    <a:cxn ang="T12">
                      <a:pos x="T4" y="T5"/>
                    </a:cxn>
                    <a:cxn ang="T13">
                      <a:pos x="T6" y="T7"/>
                    </a:cxn>
                    <a:cxn ang="T14">
                      <a:pos x="T8" y="T9"/>
                    </a:cxn>
                  </a:cxnLst>
                  <a:rect l="T15" t="T16" r="T17" b="T18"/>
                  <a:pathLst>
                    <a:path w="306" h="44">
                      <a:moveTo>
                        <a:pt x="306" y="44"/>
                      </a:moveTo>
                      <a:lnTo>
                        <a:pt x="296" y="40"/>
                      </a:lnTo>
                      <a:lnTo>
                        <a:pt x="0" y="0"/>
                      </a:lnTo>
                      <a:lnTo>
                        <a:pt x="12" y="4"/>
                      </a:lnTo>
                      <a:lnTo>
                        <a:pt x="306" y="44"/>
                      </a:lnTo>
                      <a:close/>
                    </a:path>
                  </a:pathLst>
                </a:custGeom>
                <a:solidFill>
                  <a:srgbClr val="9D4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47" name="Freeform 3243"/>
                <p:cNvSpPr>
                  <a:spLocks/>
                </p:cNvSpPr>
                <p:nvPr/>
              </p:nvSpPr>
              <p:spPr bwMode="auto">
                <a:xfrm>
                  <a:off x="3562" y="1610"/>
                  <a:ext cx="154" cy="22"/>
                </a:xfrm>
                <a:custGeom>
                  <a:avLst/>
                  <a:gdLst>
                    <a:gd name="T0" fmla="*/ 1 w 307"/>
                    <a:gd name="T1" fmla="*/ 0 h 45"/>
                    <a:gd name="T2" fmla="*/ 1 w 307"/>
                    <a:gd name="T3" fmla="*/ 0 h 45"/>
                    <a:gd name="T4" fmla="*/ 0 w 307"/>
                    <a:gd name="T5" fmla="*/ 0 h 45"/>
                    <a:gd name="T6" fmla="*/ 1 w 307"/>
                    <a:gd name="T7" fmla="*/ 0 h 45"/>
                    <a:gd name="T8" fmla="*/ 1 w 307"/>
                    <a:gd name="T9" fmla="*/ 0 h 45"/>
                    <a:gd name="T10" fmla="*/ 0 60000 65536"/>
                    <a:gd name="T11" fmla="*/ 0 60000 65536"/>
                    <a:gd name="T12" fmla="*/ 0 60000 65536"/>
                    <a:gd name="T13" fmla="*/ 0 60000 65536"/>
                    <a:gd name="T14" fmla="*/ 0 60000 65536"/>
                    <a:gd name="T15" fmla="*/ 0 w 307"/>
                    <a:gd name="T16" fmla="*/ 0 h 45"/>
                    <a:gd name="T17" fmla="*/ 307 w 307"/>
                    <a:gd name="T18" fmla="*/ 45 h 45"/>
                  </a:gdLst>
                  <a:ahLst/>
                  <a:cxnLst>
                    <a:cxn ang="T10">
                      <a:pos x="T0" y="T1"/>
                    </a:cxn>
                    <a:cxn ang="T11">
                      <a:pos x="T2" y="T3"/>
                    </a:cxn>
                    <a:cxn ang="T12">
                      <a:pos x="T4" y="T5"/>
                    </a:cxn>
                    <a:cxn ang="T13">
                      <a:pos x="T6" y="T7"/>
                    </a:cxn>
                    <a:cxn ang="T14">
                      <a:pos x="T8" y="T9"/>
                    </a:cxn>
                  </a:cxnLst>
                  <a:rect l="T15" t="T16" r="T17" b="T18"/>
                  <a:pathLst>
                    <a:path w="307" h="45">
                      <a:moveTo>
                        <a:pt x="307" y="41"/>
                      </a:moveTo>
                      <a:lnTo>
                        <a:pt x="296" y="45"/>
                      </a:lnTo>
                      <a:lnTo>
                        <a:pt x="0" y="3"/>
                      </a:lnTo>
                      <a:lnTo>
                        <a:pt x="11" y="0"/>
                      </a:lnTo>
                      <a:lnTo>
                        <a:pt x="307" y="41"/>
                      </a:lnTo>
                      <a:close/>
                    </a:path>
                  </a:pathLst>
                </a:custGeom>
                <a:solidFill>
                  <a:srgbClr val="793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48" name="Freeform 3244"/>
                <p:cNvSpPr>
                  <a:spLocks/>
                </p:cNvSpPr>
                <p:nvPr/>
              </p:nvSpPr>
              <p:spPr bwMode="auto">
                <a:xfrm>
                  <a:off x="3556" y="1612"/>
                  <a:ext cx="154" cy="22"/>
                </a:xfrm>
                <a:custGeom>
                  <a:avLst/>
                  <a:gdLst>
                    <a:gd name="T0" fmla="*/ 1 w 308"/>
                    <a:gd name="T1" fmla="*/ 0 h 45"/>
                    <a:gd name="T2" fmla="*/ 1 w 308"/>
                    <a:gd name="T3" fmla="*/ 0 h 45"/>
                    <a:gd name="T4" fmla="*/ 0 w 308"/>
                    <a:gd name="T5" fmla="*/ 0 h 45"/>
                    <a:gd name="T6" fmla="*/ 1 w 308"/>
                    <a:gd name="T7" fmla="*/ 0 h 45"/>
                    <a:gd name="T8" fmla="*/ 1 w 308"/>
                    <a:gd name="T9" fmla="*/ 0 h 45"/>
                    <a:gd name="T10" fmla="*/ 0 60000 65536"/>
                    <a:gd name="T11" fmla="*/ 0 60000 65536"/>
                    <a:gd name="T12" fmla="*/ 0 60000 65536"/>
                    <a:gd name="T13" fmla="*/ 0 60000 65536"/>
                    <a:gd name="T14" fmla="*/ 0 60000 65536"/>
                    <a:gd name="T15" fmla="*/ 0 w 308"/>
                    <a:gd name="T16" fmla="*/ 0 h 45"/>
                    <a:gd name="T17" fmla="*/ 308 w 308"/>
                    <a:gd name="T18" fmla="*/ 45 h 45"/>
                  </a:gdLst>
                  <a:ahLst/>
                  <a:cxnLst>
                    <a:cxn ang="T10">
                      <a:pos x="T0" y="T1"/>
                    </a:cxn>
                    <a:cxn ang="T11">
                      <a:pos x="T2" y="T3"/>
                    </a:cxn>
                    <a:cxn ang="T12">
                      <a:pos x="T4" y="T5"/>
                    </a:cxn>
                    <a:cxn ang="T13">
                      <a:pos x="T6" y="T7"/>
                    </a:cxn>
                    <a:cxn ang="T14">
                      <a:pos x="T8" y="T9"/>
                    </a:cxn>
                  </a:cxnLst>
                  <a:rect l="T15" t="T16" r="T17" b="T18"/>
                  <a:pathLst>
                    <a:path w="308" h="45">
                      <a:moveTo>
                        <a:pt x="308" y="42"/>
                      </a:moveTo>
                      <a:lnTo>
                        <a:pt x="294" y="45"/>
                      </a:lnTo>
                      <a:lnTo>
                        <a:pt x="0" y="3"/>
                      </a:lnTo>
                      <a:lnTo>
                        <a:pt x="12" y="0"/>
                      </a:lnTo>
                      <a:lnTo>
                        <a:pt x="308" y="42"/>
                      </a:lnTo>
                      <a:close/>
                    </a:path>
                  </a:pathLst>
                </a:custGeom>
                <a:solidFill>
                  <a:srgbClr val="85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49" name="Freeform 3245"/>
                <p:cNvSpPr>
                  <a:spLocks/>
                </p:cNvSpPr>
                <p:nvPr/>
              </p:nvSpPr>
              <p:spPr bwMode="auto">
                <a:xfrm>
                  <a:off x="3559" y="1612"/>
                  <a:ext cx="151" cy="21"/>
                </a:xfrm>
                <a:custGeom>
                  <a:avLst/>
                  <a:gdLst>
                    <a:gd name="T0" fmla="*/ 0 w 303"/>
                    <a:gd name="T1" fmla="*/ 0 h 43"/>
                    <a:gd name="T2" fmla="*/ 0 w 303"/>
                    <a:gd name="T3" fmla="*/ 0 h 43"/>
                    <a:gd name="T4" fmla="*/ 0 w 303"/>
                    <a:gd name="T5" fmla="*/ 0 h 43"/>
                    <a:gd name="T6" fmla="*/ 0 w 303"/>
                    <a:gd name="T7" fmla="*/ 0 h 43"/>
                    <a:gd name="T8" fmla="*/ 0 w 303"/>
                    <a:gd name="T9" fmla="*/ 0 h 43"/>
                    <a:gd name="T10" fmla="*/ 0 60000 65536"/>
                    <a:gd name="T11" fmla="*/ 0 60000 65536"/>
                    <a:gd name="T12" fmla="*/ 0 60000 65536"/>
                    <a:gd name="T13" fmla="*/ 0 60000 65536"/>
                    <a:gd name="T14" fmla="*/ 0 60000 65536"/>
                    <a:gd name="T15" fmla="*/ 0 w 303"/>
                    <a:gd name="T16" fmla="*/ 0 h 43"/>
                    <a:gd name="T17" fmla="*/ 303 w 303"/>
                    <a:gd name="T18" fmla="*/ 43 h 43"/>
                  </a:gdLst>
                  <a:ahLst/>
                  <a:cxnLst>
                    <a:cxn ang="T10">
                      <a:pos x="T0" y="T1"/>
                    </a:cxn>
                    <a:cxn ang="T11">
                      <a:pos x="T2" y="T3"/>
                    </a:cxn>
                    <a:cxn ang="T12">
                      <a:pos x="T4" y="T5"/>
                    </a:cxn>
                    <a:cxn ang="T13">
                      <a:pos x="T6" y="T7"/>
                    </a:cxn>
                    <a:cxn ang="T14">
                      <a:pos x="T8" y="T9"/>
                    </a:cxn>
                  </a:cxnLst>
                  <a:rect l="T15" t="T16" r="T17" b="T18"/>
                  <a:pathLst>
                    <a:path w="303" h="43">
                      <a:moveTo>
                        <a:pt x="303" y="42"/>
                      </a:moveTo>
                      <a:lnTo>
                        <a:pt x="296" y="43"/>
                      </a:lnTo>
                      <a:lnTo>
                        <a:pt x="0" y="2"/>
                      </a:lnTo>
                      <a:lnTo>
                        <a:pt x="7" y="0"/>
                      </a:lnTo>
                      <a:lnTo>
                        <a:pt x="303" y="42"/>
                      </a:lnTo>
                      <a:close/>
                    </a:path>
                  </a:pathLst>
                </a:custGeom>
                <a:solidFill>
                  <a:srgbClr val="85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50" name="Freeform 3246"/>
                <p:cNvSpPr>
                  <a:spLocks/>
                </p:cNvSpPr>
                <p:nvPr/>
              </p:nvSpPr>
              <p:spPr bwMode="auto">
                <a:xfrm>
                  <a:off x="3556" y="1612"/>
                  <a:ext cx="150" cy="22"/>
                </a:xfrm>
                <a:custGeom>
                  <a:avLst/>
                  <a:gdLst>
                    <a:gd name="T0" fmla="*/ 0 w 301"/>
                    <a:gd name="T1" fmla="*/ 1 h 43"/>
                    <a:gd name="T2" fmla="*/ 0 w 301"/>
                    <a:gd name="T3" fmla="*/ 1 h 43"/>
                    <a:gd name="T4" fmla="*/ 0 w 301"/>
                    <a:gd name="T5" fmla="*/ 1 h 43"/>
                    <a:gd name="T6" fmla="*/ 0 w 301"/>
                    <a:gd name="T7" fmla="*/ 0 h 43"/>
                    <a:gd name="T8" fmla="*/ 0 w 301"/>
                    <a:gd name="T9" fmla="*/ 1 h 43"/>
                    <a:gd name="T10" fmla="*/ 0 60000 65536"/>
                    <a:gd name="T11" fmla="*/ 0 60000 65536"/>
                    <a:gd name="T12" fmla="*/ 0 60000 65536"/>
                    <a:gd name="T13" fmla="*/ 0 60000 65536"/>
                    <a:gd name="T14" fmla="*/ 0 60000 65536"/>
                    <a:gd name="T15" fmla="*/ 0 w 301"/>
                    <a:gd name="T16" fmla="*/ 0 h 43"/>
                    <a:gd name="T17" fmla="*/ 301 w 301"/>
                    <a:gd name="T18" fmla="*/ 43 h 43"/>
                  </a:gdLst>
                  <a:ahLst/>
                  <a:cxnLst>
                    <a:cxn ang="T10">
                      <a:pos x="T0" y="T1"/>
                    </a:cxn>
                    <a:cxn ang="T11">
                      <a:pos x="T2" y="T3"/>
                    </a:cxn>
                    <a:cxn ang="T12">
                      <a:pos x="T4" y="T5"/>
                    </a:cxn>
                    <a:cxn ang="T13">
                      <a:pos x="T6" y="T7"/>
                    </a:cxn>
                    <a:cxn ang="T14">
                      <a:pos x="T8" y="T9"/>
                    </a:cxn>
                  </a:cxnLst>
                  <a:rect l="T15" t="T16" r="T17" b="T18"/>
                  <a:pathLst>
                    <a:path w="301" h="43">
                      <a:moveTo>
                        <a:pt x="301" y="41"/>
                      </a:moveTo>
                      <a:lnTo>
                        <a:pt x="294" y="43"/>
                      </a:lnTo>
                      <a:lnTo>
                        <a:pt x="0" y="1"/>
                      </a:lnTo>
                      <a:lnTo>
                        <a:pt x="5" y="0"/>
                      </a:lnTo>
                      <a:lnTo>
                        <a:pt x="301" y="41"/>
                      </a:lnTo>
                      <a:close/>
                    </a:path>
                  </a:pathLst>
                </a:custGeom>
                <a:solidFill>
                  <a:srgbClr val="8B4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51" name="Freeform 3247"/>
                <p:cNvSpPr>
                  <a:spLocks/>
                </p:cNvSpPr>
                <p:nvPr/>
              </p:nvSpPr>
              <p:spPr bwMode="auto">
                <a:xfrm>
                  <a:off x="3550" y="1613"/>
                  <a:ext cx="153" cy="24"/>
                </a:xfrm>
                <a:custGeom>
                  <a:avLst/>
                  <a:gdLst>
                    <a:gd name="T0" fmla="*/ 1 w 305"/>
                    <a:gd name="T1" fmla="*/ 0 h 49"/>
                    <a:gd name="T2" fmla="*/ 1 w 305"/>
                    <a:gd name="T3" fmla="*/ 0 h 49"/>
                    <a:gd name="T4" fmla="*/ 0 w 305"/>
                    <a:gd name="T5" fmla="*/ 0 h 49"/>
                    <a:gd name="T6" fmla="*/ 1 w 305"/>
                    <a:gd name="T7" fmla="*/ 0 h 49"/>
                    <a:gd name="T8" fmla="*/ 1 w 305"/>
                    <a:gd name="T9" fmla="*/ 0 h 49"/>
                    <a:gd name="T10" fmla="*/ 0 60000 65536"/>
                    <a:gd name="T11" fmla="*/ 0 60000 65536"/>
                    <a:gd name="T12" fmla="*/ 0 60000 65536"/>
                    <a:gd name="T13" fmla="*/ 0 60000 65536"/>
                    <a:gd name="T14" fmla="*/ 0 60000 65536"/>
                    <a:gd name="T15" fmla="*/ 0 w 305"/>
                    <a:gd name="T16" fmla="*/ 0 h 49"/>
                    <a:gd name="T17" fmla="*/ 305 w 305"/>
                    <a:gd name="T18" fmla="*/ 49 h 49"/>
                  </a:gdLst>
                  <a:ahLst/>
                  <a:cxnLst>
                    <a:cxn ang="T10">
                      <a:pos x="T0" y="T1"/>
                    </a:cxn>
                    <a:cxn ang="T11">
                      <a:pos x="T2" y="T3"/>
                    </a:cxn>
                    <a:cxn ang="T12">
                      <a:pos x="T4" y="T5"/>
                    </a:cxn>
                    <a:cxn ang="T13">
                      <a:pos x="T6" y="T7"/>
                    </a:cxn>
                    <a:cxn ang="T14">
                      <a:pos x="T8" y="T9"/>
                    </a:cxn>
                  </a:cxnLst>
                  <a:rect l="T15" t="T16" r="T17" b="T18"/>
                  <a:pathLst>
                    <a:path w="305" h="49">
                      <a:moveTo>
                        <a:pt x="305" y="42"/>
                      </a:moveTo>
                      <a:lnTo>
                        <a:pt x="294" y="49"/>
                      </a:lnTo>
                      <a:lnTo>
                        <a:pt x="0" y="7"/>
                      </a:lnTo>
                      <a:lnTo>
                        <a:pt x="11" y="0"/>
                      </a:lnTo>
                      <a:lnTo>
                        <a:pt x="305" y="42"/>
                      </a:lnTo>
                      <a:close/>
                    </a:path>
                  </a:pathLst>
                </a:custGeom>
                <a:solidFill>
                  <a:srgbClr val="914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52" name="Freeform 3248"/>
                <p:cNvSpPr>
                  <a:spLocks/>
                </p:cNvSpPr>
                <p:nvPr/>
              </p:nvSpPr>
              <p:spPr bwMode="auto">
                <a:xfrm>
                  <a:off x="3554" y="1613"/>
                  <a:ext cx="149" cy="23"/>
                </a:xfrm>
                <a:custGeom>
                  <a:avLst/>
                  <a:gdLst>
                    <a:gd name="T0" fmla="*/ 0 w 299"/>
                    <a:gd name="T1" fmla="*/ 1 h 45"/>
                    <a:gd name="T2" fmla="*/ 0 w 299"/>
                    <a:gd name="T3" fmla="*/ 1 h 45"/>
                    <a:gd name="T4" fmla="*/ 0 w 299"/>
                    <a:gd name="T5" fmla="*/ 1 h 45"/>
                    <a:gd name="T6" fmla="*/ 0 w 299"/>
                    <a:gd name="T7" fmla="*/ 0 h 45"/>
                    <a:gd name="T8" fmla="*/ 0 w 299"/>
                    <a:gd name="T9" fmla="*/ 1 h 45"/>
                    <a:gd name="T10" fmla="*/ 0 60000 65536"/>
                    <a:gd name="T11" fmla="*/ 0 60000 65536"/>
                    <a:gd name="T12" fmla="*/ 0 60000 65536"/>
                    <a:gd name="T13" fmla="*/ 0 60000 65536"/>
                    <a:gd name="T14" fmla="*/ 0 60000 65536"/>
                    <a:gd name="T15" fmla="*/ 0 w 299"/>
                    <a:gd name="T16" fmla="*/ 0 h 45"/>
                    <a:gd name="T17" fmla="*/ 299 w 299"/>
                    <a:gd name="T18" fmla="*/ 45 h 45"/>
                  </a:gdLst>
                  <a:ahLst/>
                  <a:cxnLst>
                    <a:cxn ang="T10">
                      <a:pos x="T0" y="T1"/>
                    </a:cxn>
                    <a:cxn ang="T11">
                      <a:pos x="T2" y="T3"/>
                    </a:cxn>
                    <a:cxn ang="T12">
                      <a:pos x="T4" y="T5"/>
                    </a:cxn>
                    <a:cxn ang="T13">
                      <a:pos x="T6" y="T7"/>
                    </a:cxn>
                    <a:cxn ang="T14">
                      <a:pos x="T8" y="T9"/>
                    </a:cxn>
                  </a:cxnLst>
                  <a:rect l="T15" t="T16" r="T17" b="T18"/>
                  <a:pathLst>
                    <a:path w="299" h="45">
                      <a:moveTo>
                        <a:pt x="299" y="42"/>
                      </a:moveTo>
                      <a:lnTo>
                        <a:pt x="296" y="45"/>
                      </a:lnTo>
                      <a:lnTo>
                        <a:pt x="0" y="4"/>
                      </a:lnTo>
                      <a:lnTo>
                        <a:pt x="5" y="0"/>
                      </a:lnTo>
                      <a:lnTo>
                        <a:pt x="299" y="42"/>
                      </a:lnTo>
                      <a:close/>
                    </a:path>
                  </a:pathLst>
                </a:custGeom>
                <a:solidFill>
                  <a:srgbClr val="914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53" name="Freeform 3249"/>
                <p:cNvSpPr>
                  <a:spLocks/>
                </p:cNvSpPr>
                <p:nvPr/>
              </p:nvSpPr>
              <p:spPr bwMode="auto">
                <a:xfrm>
                  <a:off x="3552" y="1615"/>
                  <a:ext cx="149" cy="21"/>
                </a:xfrm>
                <a:custGeom>
                  <a:avLst/>
                  <a:gdLst>
                    <a:gd name="T0" fmla="*/ 0 w 299"/>
                    <a:gd name="T1" fmla="*/ 0 h 43"/>
                    <a:gd name="T2" fmla="*/ 0 w 299"/>
                    <a:gd name="T3" fmla="*/ 0 h 43"/>
                    <a:gd name="T4" fmla="*/ 0 w 299"/>
                    <a:gd name="T5" fmla="*/ 0 h 43"/>
                    <a:gd name="T6" fmla="*/ 0 w 299"/>
                    <a:gd name="T7" fmla="*/ 0 h 43"/>
                    <a:gd name="T8" fmla="*/ 0 w 299"/>
                    <a:gd name="T9" fmla="*/ 0 h 43"/>
                    <a:gd name="T10" fmla="*/ 0 60000 65536"/>
                    <a:gd name="T11" fmla="*/ 0 60000 65536"/>
                    <a:gd name="T12" fmla="*/ 0 60000 65536"/>
                    <a:gd name="T13" fmla="*/ 0 60000 65536"/>
                    <a:gd name="T14" fmla="*/ 0 60000 65536"/>
                    <a:gd name="T15" fmla="*/ 0 w 299"/>
                    <a:gd name="T16" fmla="*/ 0 h 43"/>
                    <a:gd name="T17" fmla="*/ 299 w 299"/>
                    <a:gd name="T18" fmla="*/ 43 h 43"/>
                  </a:gdLst>
                  <a:ahLst/>
                  <a:cxnLst>
                    <a:cxn ang="T10">
                      <a:pos x="T0" y="T1"/>
                    </a:cxn>
                    <a:cxn ang="T11">
                      <a:pos x="T2" y="T3"/>
                    </a:cxn>
                    <a:cxn ang="T12">
                      <a:pos x="T4" y="T5"/>
                    </a:cxn>
                    <a:cxn ang="T13">
                      <a:pos x="T6" y="T7"/>
                    </a:cxn>
                    <a:cxn ang="T14">
                      <a:pos x="T8" y="T9"/>
                    </a:cxn>
                  </a:cxnLst>
                  <a:rect l="T15" t="T16" r="T17" b="T18"/>
                  <a:pathLst>
                    <a:path w="299" h="43">
                      <a:moveTo>
                        <a:pt x="299" y="41"/>
                      </a:moveTo>
                      <a:lnTo>
                        <a:pt x="296" y="43"/>
                      </a:lnTo>
                      <a:lnTo>
                        <a:pt x="0" y="1"/>
                      </a:lnTo>
                      <a:lnTo>
                        <a:pt x="3" y="0"/>
                      </a:lnTo>
                      <a:lnTo>
                        <a:pt x="299" y="41"/>
                      </a:lnTo>
                      <a:close/>
                    </a:path>
                  </a:pathLst>
                </a:custGeom>
                <a:solidFill>
                  <a:srgbClr val="94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54" name="Freeform 3250"/>
                <p:cNvSpPr>
                  <a:spLocks/>
                </p:cNvSpPr>
                <p:nvPr/>
              </p:nvSpPr>
              <p:spPr bwMode="auto">
                <a:xfrm>
                  <a:off x="3550" y="1616"/>
                  <a:ext cx="150" cy="21"/>
                </a:xfrm>
                <a:custGeom>
                  <a:avLst/>
                  <a:gdLst>
                    <a:gd name="T0" fmla="*/ 1 w 299"/>
                    <a:gd name="T1" fmla="*/ 0 h 44"/>
                    <a:gd name="T2" fmla="*/ 1 w 299"/>
                    <a:gd name="T3" fmla="*/ 0 h 44"/>
                    <a:gd name="T4" fmla="*/ 0 w 299"/>
                    <a:gd name="T5" fmla="*/ 0 h 44"/>
                    <a:gd name="T6" fmla="*/ 1 w 299"/>
                    <a:gd name="T7" fmla="*/ 0 h 44"/>
                    <a:gd name="T8" fmla="*/ 1 w 299"/>
                    <a:gd name="T9" fmla="*/ 0 h 44"/>
                    <a:gd name="T10" fmla="*/ 0 60000 65536"/>
                    <a:gd name="T11" fmla="*/ 0 60000 65536"/>
                    <a:gd name="T12" fmla="*/ 0 60000 65536"/>
                    <a:gd name="T13" fmla="*/ 0 60000 65536"/>
                    <a:gd name="T14" fmla="*/ 0 60000 65536"/>
                    <a:gd name="T15" fmla="*/ 0 w 299"/>
                    <a:gd name="T16" fmla="*/ 0 h 44"/>
                    <a:gd name="T17" fmla="*/ 299 w 299"/>
                    <a:gd name="T18" fmla="*/ 44 h 44"/>
                  </a:gdLst>
                  <a:ahLst/>
                  <a:cxnLst>
                    <a:cxn ang="T10">
                      <a:pos x="T0" y="T1"/>
                    </a:cxn>
                    <a:cxn ang="T11">
                      <a:pos x="T2" y="T3"/>
                    </a:cxn>
                    <a:cxn ang="T12">
                      <a:pos x="T4" y="T5"/>
                    </a:cxn>
                    <a:cxn ang="T13">
                      <a:pos x="T6" y="T7"/>
                    </a:cxn>
                    <a:cxn ang="T14">
                      <a:pos x="T8" y="T9"/>
                    </a:cxn>
                  </a:cxnLst>
                  <a:rect l="T15" t="T16" r="T17" b="T18"/>
                  <a:pathLst>
                    <a:path w="299" h="44">
                      <a:moveTo>
                        <a:pt x="299" y="42"/>
                      </a:moveTo>
                      <a:lnTo>
                        <a:pt x="294" y="44"/>
                      </a:lnTo>
                      <a:lnTo>
                        <a:pt x="0" y="2"/>
                      </a:lnTo>
                      <a:lnTo>
                        <a:pt x="3" y="0"/>
                      </a:lnTo>
                      <a:lnTo>
                        <a:pt x="299" y="42"/>
                      </a:lnTo>
                      <a:close/>
                    </a:path>
                  </a:pathLst>
                </a:custGeom>
                <a:solidFill>
                  <a:srgbClr val="984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55" name="Freeform 3251"/>
                <p:cNvSpPr>
                  <a:spLocks/>
                </p:cNvSpPr>
                <p:nvPr/>
              </p:nvSpPr>
              <p:spPr bwMode="auto">
                <a:xfrm>
                  <a:off x="3544" y="1616"/>
                  <a:ext cx="153" cy="25"/>
                </a:xfrm>
                <a:custGeom>
                  <a:avLst/>
                  <a:gdLst>
                    <a:gd name="T0" fmla="*/ 1 w 306"/>
                    <a:gd name="T1" fmla="*/ 1 h 50"/>
                    <a:gd name="T2" fmla="*/ 1 w 306"/>
                    <a:gd name="T3" fmla="*/ 1 h 50"/>
                    <a:gd name="T4" fmla="*/ 0 w 306"/>
                    <a:gd name="T5" fmla="*/ 1 h 50"/>
                    <a:gd name="T6" fmla="*/ 1 w 306"/>
                    <a:gd name="T7" fmla="*/ 0 h 50"/>
                    <a:gd name="T8" fmla="*/ 1 w 306"/>
                    <a:gd name="T9" fmla="*/ 1 h 50"/>
                    <a:gd name="T10" fmla="*/ 0 60000 65536"/>
                    <a:gd name="T11" fmla="*/ 0 60000 65536"/>
                    <a:gd name="T12" fmla="*/ 0 60000 65536"/>
                    <a:gd name="T13" fmla="*/ 0 60000 65536"/>
                    <a:gd name="T14" fmla="*/ 0 60000 65536"/>
                    <a:gd name="T15" fmla="*/ 0 w 306"/>
                    <a:gd name="T16" fmla="*/ 0 h 50"/>
                    <a:gd name="T17" fmla="*/ 306 w 306"/>
                    <a:gd name="T18" fmla="*/ 50 h 50"/>
                  </a:gdLst>
                  <a:ahLst/>
                  <a:cxnLst>
                    <a:cxn ang="T10">
                      <a:pos x="T0" y="T1"/>
                    </a:cxn>
                    <a:cxn ang="T11">
                      <a:pos x="T2" y="T3"/>
                    </a:cxn>
                    <a:cxn ang="T12">
                      <a:pos x="T4" y="T5"/>
                    </a:cxn>
                    <a:cxn ang="T13">
                      <a:pos x="T6" y="T7"/>
                    </a:cxn>
                    <a:cxn ang="T14">
                      <a:pos x="T8" y="T9"/>
                    </a:cxn>
                  </a:cxnLst>
                  <a:rect l="T15" t="T16" r="T17" b="T18"/>
                  <a:pathLst>
                    <a:path w="306" h="50">
                      <a:moveTo>
                        <a:pt x="306" y="42"/>
                      </a:moveTo>
                      <a:lnTo>
                        <a:pt x="296" y="50"/>
                      </a:lnTo>
                      <a:lnTo>
                        <a:pt x="0" y="8"/>
                      </a:lnTo>
                      <a:lnTo>
                        <a:pt x="12" y="0"/>
                      </a:lnTo>
                      <a:lnTo>
                        <a:pt x="306" y="42"/>
                      </a:lnTo>
                      <a:close/>
                    </a:path>
                  </a:pathLst>
                </a:custGeom>
                <a:solidFill>
                  <a:srgbClr val="9D4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56" name="Freeform 3252"/>
                <p:cNvSpPr>
                  <a:spLocks/>
                </p:cNvSpPr>
                <p:nvPr/>
              </p:nvSpPr>
              <p:spPr bwMode="auto">
                <a:xfrm>
                  <a:off x="3549" y="1616"/>
                  <a:ext cx="148" cy="23"/>
                </a:xfrm>
                <a:custGeom>
                  <a:avLst/>
                  <a:gdLst>
                    <a:gd name="T0" fmla="*/ 0 w 298"/>
                    <a:gd name="T1" fmla="*/ 1 h 45"/>
                    <a:gd name="T2" fmla="*/ 0 w 298"/>
                    <a:gd name="T3" fmla="*/ 1 h 45"/>
                    <a:gd name="T4" fmla="*/ 0 w 298"/>
                    <a:gd name="T5" fmla="*/ 1 h 45"/>
                    <a:gd name="T6" fmla="*/ 0 w 298"/>
                    <a:gd name="T7" fmla="*/ 0 h 45"/>
                    <a:gd name="T8" fmla="*/ 0 w 298"/>
                    <a:gd name="T9" fmla="*/ 1 h 45"/>
                    <a:gd name="T10" fmla="*/ 0 60000 65536"/>
                    <a:gd name="T11" fmla="*/ 0 60000 65536"/>
                    <a:gd name="T12" fmla="*/ 0 60000 65536"/>
                    <a:gd name="T13" fmla="*/ 0 60000 65536"/>
                    <a:gd name="T14" fmla="*/ 0 60000 65536"/>
                    <a:gd name="T15" fmla="*/ 0 w 298"/>
                    <a:gd name="T16" fmla="*/ 0 h 45"/>
                    <a:gd name="T17" fmla="*/ 298 w 298"/>
                    <a:gd name="T18" fmla="*/ 45 h 45"/>
                  </a:gdLst>
                  <a:ahLst/>
                  <a:cxnLst>
                    <a:cxn ang="T10">
                      <a:pos x="T0" y="T1"/>
                    </a:cxn>
                    <a:cxn ang="T11">
                      <a:pos x="T2" y="T3"/>
                    </a:cxn>
                    <a:cxn ang="T12">
                      <a:pos x="T4" y="T5"/>
                    </a:cxn>
                    <a:cxn ang="T13">
                      <a:pos x="T6" y="T7"/>
                    </a:cxn>
                    <a:cxn ang="T14">
                      <a:pos x="T8" y="T9"/>
                    </a:cxn>
                  </a:cxnLst>
                  <a:rect l="T15" t="T16" r="T17" b="T18"/>
                  <a:pathLst>
                    <a:path w="298" h="45">
                      <a:moveTo>
                        <a:pt x="298" y="42"/>
                      </a:moveTo>
                      <a:lnTo>
                        <a:pt x="294" y="45"/>
                      </a:lnTo>
                      <a:lnTo>
                        <a:pt x="0" y="3"/>
                      </a:lnTo>
                      <a:lnTo>
                        <a:pt x="4" y="0"/>
                      </a:lnTo>
                      <a:lnTo>
                        <a:pt x="298" y="42"/>
                      </a:lnTo>
                      <a:close/>
                    </a:path>
                  </a:pathLst>
                </a:custGeom>
                <a:solidFill>
                  <a:srgbClr val="9D4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57" name="Freeform 3253"/>
                <p:cNvSpPr>
                  <a:spLocks/>
                </p:cNvSpPr>
                <p:nvPr/>
              </p:nvSpPr>
              <p:spPr bwMode="auto">
                <a:xfrm>
                  <a:off x="3546" y="1618"/>
                  <a:ext cx="150" cy="22"/>
                </a:xfrm>
                <a:custGeom>
                  <a:avLst/>
                  <a:gdLst>
                    <a:gd name="T0" fmla="*/ 1 w 299"/>
                    <a:gd name="T1" fmla="*/ 1 h 44"/>
                    <a:gd name="T2" fmla="*/ 1 w 299"/>
                    <a:gd name="T3" fmla="*/ 1 h 44"/>
                    <a:gd name="T4" fmla="*/ 0 w 299"/>
                    <a:gd name="T5" fmla="*/ 1 h 44"/>
                    <a:gd name="T6" fmla="*/ 1 w 299"/>
                    <a:gd name="T7" fmla="*/ 0 h 44"/>
                    <a:gd name="T8" fmla="*/ 1 w 299"/>
                    <a:gd name="T9" fmla="*/ 1 h 44"/>
                    <a:gd name="T10" fmla="*/ 0 60000 65536"/>
                    <a:gd name="T11" fmla="*/ 0 60000 65536"/>
                    <a:gd name="T12" fmla="*/ 0 60000 65536"/>
                    <a:gd name="T13" fmla="*/ 0 60000 65536"/>
                    <a:gd name="T14" fmla="*/ 0 60000 65536"/>
                    <a:gd name="T15" fmla="*/ 0 w 299"/>
                    <a:gd name="T16" fmla="*/ 0 h 44"/>
                    <a:gd name="T17" fmla="*/ 299 w 299"/>
                    <a:gd name="T18" fmla="*/ 44 h 44"/>
                  </a:gdLst>
                  <a:ahLst/>
                  <a:cxnLst>
                    <a:cxn ang="T10">
                      <a:pos x="T0" y="T1"/>
                    </a:cxn>
                    <a:cxn ang="T11">
                      <a:pos x="T2" y="T3"/>
                    </a:cxn>
                    <a:cxn ang="T12">
                      <a:pos x="T4" y="T5"/>
                    </a:cxn>
                    <a:cxn ang="T13">
                      <a:pos x="T6" y="T7"/>
                    </a:cxn>
                    <a:cxn ang="T14">
                      <a:pos x="T8" y="T9"/>
                    </a:cxn>
                  </a:cxnLst>
                  <a:rect l="T15" t="T16" r="T17" b="T18"/>
                  <a:pathLst>
                    <a:path w="299" h="44">
                      <a:moveTo>
                        <a:pt x="299" y="42"/>
                      </a:moveTo>
                      <a:lnTo>
                        <a:pt x="296" y="44"/>
                      </a:lnTo>
                      <a:lnTo>
                        <a:pt x="0" y="2"/>
                      </a:lnTo>
                      <a:lnTo>
                        <a:pt x="5" y="0"/>
                      </a:lnTo>
                      <a:lnTo>
                        <a:pt x="299" y="42"/>
                      </a:lnTo>
                      <a:close/>
                    </a:path>
                  </a:pathLst>
                </a:custGeom>
                <a:solidFill>
                  <a:srgbClr val="A0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58" name="Freeform 3254"/>
                <p:cNvSpPr>
                  <a:spLocks/>
                </p:cNvSpPr>
                <p:nvPr/>
              </p:nvSpPr>
              <p:spPr bwMode="auto">
                <a:xfrm>
                  <a:off x="3544" y="1619"/>
                  <a:ext cx="150" cy="22"/>
                </a:xfrm>
                <a:custGeom>
                  <a:avLst/>
                  <a:gdLst>
                    <a:gd name="T0" fmla="*/ 1 w 299"/>
                    <a:gd name="T1" fmla="*/ 0 h 45"/>
                    <a:gd name="T2" fmla="*/ 1 w 299"/>
                    <a:gd name="T3" fmla="*/ 0 h 45"/>
                    <a:gd name="T4" fmla="*/ 0 w 299"/>
                    <a:gd name="T5" fmla="*/ 0 h 45"/>
                    <a:gd name="T6" fmla="*/ 1 w 299"/>
                    <a:gd name="T7" fmla="*/ 0 h 45"/>
                    <a:gd name="T8" fmla="*/ 1 w 299"/>
                    <a:gd name="T9" fmla="*/ 0 h 45"/>
                    <a:gd name="T10" fmla="*/ 0 60000 65536"/>
                    <a:gd name="T11" fmla="*/ 0 60000 65536"/>
                    <a:gd name="T12" fmla="*/ 0 60000 65536"/>
                    <a:gd name="T13" fmla="*/ 0 60000 65536"/>
                    <a:gd name="T14" fmla="*/ 0 60000 65536"/>
                    <a:gd name="T15" fmla="*/ 0 w 299"/>
                    <a:gd name="T16" fmla="*/ 0 h 45"/>
                    <a:gd name="T17" fmla="*/ 299 w 299"/>
                    <a:gd name="T18" fmla="*/ 45 h 45"/>
                  </a:gdLst>
                  <a:ahLst/>
                  <a:cxnLst>
                    <a:cxn ang="T10">
                      <a:pos x="T0" y="T1"/>
                    </a:cxn>
                    <a:cxn ang="T11">
                      <a:pos x="T2" y="T3"/>
                    </a:cxn>
                    <a:cxn ang="T12">
                      <a:pos x="T4" y="T5"/>
                    </a:cxn>
                    <a:cxn ang="T13">
                      <a:pos x="T6" y="T7"/>
                    </a:cxn>
                    <a:cxn ang="T14">
                      <a:pos x="T8" y="T9"/>
                    </a:cxn>
                  </a:cxnLst>
                  <a:rect l="T15" t="T16" r="T17" b="T18"/>
                  <a:pathLst>
                    <a:path w="299" h="45">
                      <a:moveTo>
                        <a:pt x="299" y="42"/>
                      </a:moveTo>
                      <a:lnTo>
                        <a:pt x="296" y="45"/>
                      </a:lnTo>
                      <a:lnTo>
                        <a:pt x="0" y="3"/>
                      </a:lnTo>
                      <a:lnTo>
                        <a:pt x="3" y="0"/>
                      </a:lnTo>
                      <a:lnTo>
                        <a:pt x="299" y="42"/>
                      </a:lnTo>
                      <a:close/>
                    </a:path>
                  </a:pathLst>
                </a:custGeom>
                <a:solidFill>
                  <a:srgbClr val="A4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59" name="Freeform 3255"/>
                <p:cNvSpPr>
                  <a:spLocks/>
                </p:cNvSpPr>
                <p:nvPr/>
              </p:nvSpPr>
              <p:spPr bwMode="auto">
                <a:xfrm>
                  <a:off x="3539" y="1621"/>
                  <a:ext cx="153" cy="25"/>
                </a:xfrm>
                <a:custGeom>
                  <a:avLst/>
                  <a:gdLst>
                    <a:gd name="T0" fmla="*/ 1 w 306"/>
                    <a:gd name="T1" fmla="*/ 0 h 52"/>
                    <a:gd name="T2" fmla="*/ 1 w 306"/>
                    <a:gd name="T3" fmla="*/ 0 h 52"/>
                    <a:gd name="T4" fmla="*/ 0 w 306"/>
                    <a:gd name="T5" fmla="*/ 0 h 52"/>
                    <a:gd name="T6" fmla="*/ 1 w 306"/>
                    <a:gd name="T7" fmla="*/ 0 h 52"/>
                    <a:gd name="T8" fmla="*/ 1 w 306"/>
                    <a:gd name="T9" fmla="*/ 0 h 52"/>
                    <a:gd name="T10" fmla="*/ 0 60000 65536"/>
                    <a:gd name="T11" fmla="*/ 0 60000 65536"/>
                    <a:gd name="T12" fmla="*/ 0 60000 65536"/>
                    <a:gd name="T13" fmla="*/ 0 60000 65536"/>
                    <a:gd name="T14" fmla="*/ 0 60000 65536"/>
                    <a:gd name="T15" fmla="*/ 0 w 306"/>
                    <a:gd name="T16" fmla="*/ 0 h 52"/>
                    <a:gd name="T17" fmla="*/ 306 w 306"/>
                    <a:gd name="T18" fmla="*/ 52 h 52"/>
                  </a:gdLst>
                  <a:ahLst/>
                  <a:cxnLst>
                    <a:cxn ang="T10">
                      <a:pos x="T0" y="T1"/>
                    </a:cxn>
                    <a:cxn ang="T11">
                      <a:pos x="T2" y="T3"/>
                    </a:cxn>
                    <a:cxn ang="T12">
                      <a:pos x="T4" y="T5"/>
                    </a:cxn>
                    <a:cxn ang="T13">
                      <a:pos x="T6" y="T7"/>
                    </a:cxn>
                    <a:cxn ang="T14">
                      <a:pos x="T8" y="T9"/>
                    </a:cxn>
                  </a:cxnLst>
                  <a:rect l="T15" t="T16" r="T17" b="T18"/>
                  <a:pathLst>
                    <a:path w="306" h="52">
                      <a:moveTo>
                        <a:pt x="306" y="42"/>
                      </a:moveTo>
                      <a:lnTo>
                        <a:pt x="294" y="52"/>
                      </a:lnTo>
                      <a:lnTo>
                        <a:pt x="0" y="9"/>
                      </a:lnTo>
                      <a:lnTo>
                        <a:pt x="10" y="0"/>
                      </a:lnTo>
                      <a:lnTo>
                        <a:pt x="306" y="42"/>
                      </a:lnTo>
                      <a:close/>
                    </a:path>
                  </a:pathLst>
                </a:custGeom>
                <a:solidFill>
                  <a:srgbClr val="A85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60" name="Freeform 3256"/>
                <p:cNvSpPr>
                  <a:spLocks/>
                </p:cNvSpPr>
                <p:nvPr/>
              </p:nvSpPr>
              <p:spPr bwMode="auto">
                <a:xfrm>
                  <a:off x="3544" y="1621"/>
                  <a:ext cx="148" cy="21"/>
                </a:xfrm>
                <a:custGeom>
                  <a:avLst/>
                  <a:gdLst>
                    <a:gd name="T0" fmla="*/ 0 w 298"/>
                    <a:gd name="T1" fmla="*/ 0 h 43"/>
                    <a:gd name="T2" fmla="*/ 0 w 298"/>
                    <a:gd name="T3" fmla="*/ 0 h 43"/>
                    <a:gd name="T4" fmla="*/ 0 w 298"/>
                    <a:gd name="T5" fmla="*/ 0 h 43"/>
                    <a:gd name="T6" fmla="*/ 0 w 298"/>
                    <a:gd name="T7" fmla="*/ 0 h 43"/>
                    <a:gd name="T8" fmla="*/ 0 w 298"/>
                    <a:gd name="T9" fmla="*/ 0 h 43"/>
                    <a:gd name="T10" fmla="*/ 0 60000 65536"/>
                    <a:gd name="T11" fmla="*/ 0 60000 65536"/>
                    <a:gd name="T12" fmla="*/ 0 60000 65536"/>
                    <a:gd name="T13" fmla="*/ 0 60000 65536"/>
                    <a:gd name="T14" fmla="*/ 0 60000 65536"/>
                    <a:gd name="T15" fmla="*/ 0 w 298"/>
                    <a:gd name="T16" fmla="*/ 0 h 43"/>
                    <a:gd name="T17" fmla="*/ 298 w 298"/>
                    <a:gd name="T18" fmla="*/ 43 h 43"/>
                  </a:gdLst>
                  <a:ahLst/>
                  <a:cxnLst>
                    <a:cxn ang="T10">
                      <a:pos x="T0" y="T1"/>
                    </a:cxn>
                    <a:cxn ang="T11">
                      <a:pos x="T2" y="T3"/>
                    </a:cxn>
                    <a:cxn ang="T12">
                      <a:pos x="T4" y="T5"/>
                    </a:cxn>
                    <a:cxn ang="T13">
                      <a:pos x="T6" y="T7"/>
                    </a:cxn>
                    <a:cxn ang="T14">
                      <a:pos x="T8" y="T9"/>
                    </a:cxn>
                  </a:cxnLst>
                  <a:rect l="T15" t="T16" r="T17" b="T18"/>
                  <a:pathLst>
                    <a:path w="298" h="43">
                      <a:moveTo>
                        <a:pt x="298" y="42"/>
                      </a:moveTo>
                      <a:lnTo>
                        <a:pt x="294" y="43"/>
                      </a:lnTo>
                      <a:lnTo>
                        <a:pt x="0" y="2"/>
                      </a:lnTo>
                      <a:lnTo>
                        <a:pt x="2" y="0"/>
                      </a:lnTo>
                      <a:lnTo>
                        <a:pt x="298" y="42"/>
                      </a:lnTo>
                      <a:close/>
                    </a:path>
                  </a:pathLst>
                </a:custGeom>
                <a:solidFill>
                  <a:srgbClr val="A85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61" name="Freeform 3257"/>
                <p:cNvSpPr>
                  <a:spLocks/>
                </p:cNvSpPr>
                <p:nvPr/>
              </p:nvSpPr>
              <p:spPr bwMode="auto">
                <a:xfrm>
                  <a:off x="3542" y="1621"/>
                  <a:ext cx="149" cy="23"/>
                </a:xfrm>
                <a:custGeom>
                  <a:avLst/>
                  <a:gdLst>
                    <a:gd name="T0" fmla="*/ 1 w 297"/>
                    <a:gd name="T1" fmla="*/ 1 h 45"/>
                    <a:gd name="T2" fmla="*/ 1 w 297"/>
                    <a:gd name="T3" fmla="*/ 1 h 45"/>
                    <a:gd name="T4" fmla="*/ 0 w 297"/>
                    <a:gd name="T5" fmla="*/ 1 h 45"/>
                    <a:gd name="T6" fmla="*/ 1 w 297"/>
                    <a:gd name="T7" fmla="*/ 0 h 45"/>
                    <a:gd name="T8" fmla="*/ 1 w 297"/>
                    <a:gd name="T9" fmla="*/ 1 h 45"/>
                    <a:gd name="T10" fmla="*/ 0 60000 65536"/>
                    <a:gd name="T11" fmla="*/ 0 60000 65536"/>
                    <a:gd name="T12" fmla="*/ 0 60000 65536"/>
                    <a:gd name="T13" fmla="*/ 0 60000 65536"/>
                    <a:gd name="T14" fmla="*/ 0 60000 65536"/>
                    <a:gd name="T15" fmla="*/ 0 w 297"/>
                    <a:gd name="T16" fmla="*/ 0 h 45"/>
                    <a:gd name="T17" fmla="*/ 297 w 297"/>
                    <a:gd name="T18" fmla="*/ 45 h 45"/>
                  </a:gdLst>
                  <a:ahLst/>
                  <a:cxnLst>
                    <a:cxn ang="T10">
                      <a:pos x="T0" y="T1"/>
                    </a:cxn>
                    <a:cxn ang="T11">
                      <a:pos x="T2" y="T3"/>
                    </a:cxn>
                    <a:cxn ang="T12">
                      <a:pos x="T4" y="T5"/>
                    </a:cxn>
                    <a:cxn ang="T13">
                      <a:pos x="T6" y="T7"/>
                    </a:cxn>
                    <a:cxn ang="T14">
                      <a:pos x="T8" y="T9"/>
                    </a:cxn>
                  </a:cxnLst>
                  <a:rect l="T15" t="T16" r="T17" b="T18"/>
                  <a:pathLst>
                    <a:path w="297" h="45">
                      <a:moveTo>
                        <a:pt x="297" y="41"/>
                      </a:moveTo>
                      <a:lnTo>
                        <a:pt x="294" y="45"/>
                      </a:lnTo>
                      <a:lnTo>
                        <a:pt x="0" y="2"/>
                      </a:lnTo>
                      <a:lnTo>
                        <a:pt x="3" y="0"/>
                      </a:lnTo>
                      <a:lnTo>
                        <a:pt x="297" y="41"/>
                      </a:lnTo>
                      <a:close/>
                    </a:path>
                  </a:pathLst>
                </a:custGeom>
                <a:solidFill>
                  <a:srgbClr val="AA5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62" name="Freeform 3258"/>
                <p:cNvSpPr>
                  <a:spLocks/>
                </p:cNvSpPr>
                <p:nvPr/>
              </p:nvSpPr>
              <p:spPr bwMode="auto">
                <a:xfrm>
                  <a:off x="3540" y="1622"/>
                  <a:ext cx="149" cy="23"/>
                </a:xfrm>
                <a:custGeom>
                  <a:avLst/>
                  <a:gdLst>
                    <a:gd name="T0" fmla="*/ 1 w 297"/>
                    <a:gd name="T1" fmla="*/ 1 h 44"/>
                    <a:gd name="T2" fmla="*/ 1 w 297"/>
                    <a:gd name="T3" fmla="*/ 1 h 44"/>
                    <a:gd name="T4" fmla="*/ 0 w 297"/>
                    <a:gd name="T5" fmla="*/ 1 h 44"/>
                    <a:gd name="T6" fmla="*/ 1 w 297"/>
                    <a:gd name="T7" fmla="*/ 0 h 44"/>
                    <a:gd name="T8" fmla="*/ 1 w 297"/>
                    <a:gd name="T9" fmla="*/ 1 h 44"/>
                    <a:gd name="T10" fmla="*/ 0 60000 65536"/>
                    <a:gd name="T11" fmla="*/ 0 60000 65536"/>
                    <a:gd name="T12" fmla="*/ 0 60000 65536"/>
                    <a:gd name="T13" fmla="*/ 0 60000 65536"/>
                    <a:gd name="T14" fmla="*/ 0 60000 65536"/>
                    <a:gd name="T15" fmla="*/ 0 w 297"/>
                    <a:gd name="T16" fmla="*/ 0 h 44"/>
                    <a:gd name="T17" fmla="*/ 297 w 297"/>
                    <a:gd name="T18" fmla="*/ 44 h 44"/>
                  </a:gdLst>
                  <a:ahLst/>
                  <a:cxnLst>
                    <a:cxn ang="T10">
                      <a:pos x="T0" y="T1"/>
                    </a:cxn>
                    <a:cxn ang="T11">
                      <a:pos x="T2" y="T3"/>
                    </a:cxn>
                    <a:cxn ang="T12">
                      <a:pos x="T4" y="T5"/>
                    </a:cxn>
                    <a:cxn ang="T13">
                      <a:pos x="T6" y="T7"/>
                    </a:cxn>
                    <a:cxn ang="T14">
                      <a:pos x="T8" y="T9"/>
                    </a:cxn>
                  </a:cxnLst>
                  <a:rect l="T15" t="T16" r="T17" b="T18"/>
                  <a:pathLst>
                    <a:path w="297" h="44">
                      <a:moveTo>
                        <a:pt x="297" y="43"/>
                      </a:moveTo>
                      <a:lnTo>
                        <a:pt x="295" y="44"/>
                      </a:lnTo>
                      <a:lnTo>
                        <a:pt x="0" y="3"/>
                      </a:lnTo>
                      <a:lnTo>
                        <a:pt x="3" y="0"/>
                      </a:lnTo>
                      <a:lnTo>
                        <a:pt x="297" y="43"/>
                      </a:lnTo>
                      <a:close/>
                    </a:path>
                  </a:pathLst>
                </a:custGeom>
                <a:solidFill>
                  <a:srgbClr val="AD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63" name="Freeform 3259"/>
                <p:cNvSpPr>
                  <a:spLocks/>
                </p:cNvSpPr>
                <p:nvPr/>
              </p:nvSpPr>
              <p:spPr bwMode="auto">
                <a:xfrm>
                  <a:off x="3539" y="1624"/>
                  <a:ext cx="149" cy="22"/>
                </a:xfrm>
                <a:custGeom>
                  <a:avLst/>
                  <a:gdLst>
                    <a:gd name="T0" fmla="*/ 1 w 297"/>
                    <a:gd name="T1" fmla="*/ 0 h 45"/>
                    <a:gd name="T2" fmla="*/ 1 w 297"/>
                    <a:gd name="T3" fmla="*/ 0 h 45"/>
                    <a:gd name="T4" fmla="*/ 0 w 297"/>
                    <a:gd name="T5" fmla="*/ 0 h 45"/>
                    <a:gd name="T6" fmla="*/ 1 w 297"/>
                    <a:gd name="T7" fmla="*/ 0 h 45"/>
                    <a:gd name="T8" fmla="*/ 1 w 297"/>
                    <a:gd name="T9" fmla="*/ 0 h 45"/>
                    <a:gd name="T10" fmla="*/ 0 60000 65536"/>
                    <a:gd name="T11" fmla="*/ 0 60000 65536"/>
                    <a:gd name="T12" fmla="*/ 0 60000 65536"/>
                    <a:gd name="T13" fmla="*/ 0 60000 65536"/>
                    <a:gd name="T14" fmla="*/ 0 60000 65536"/>
                    <a:gd name="T15" fmla="*/ 0 w 297"/>
                    <a:gd name="T16" fmla="*/ 0 h 45"/>
                    <a:gd name="T17" fmla="*/ 297 w 297"/>
                    <a:gd name="T18" fmla="*/ 45 h 45"/>
                  </a:gdLst>
                  <a:ahLst/>
                  <a:cxnLst>
                    <a:cxn ang="T10">
                      <a:pos x="T0" y="T1"/>
                    </a:cxn>
                    <a:cxn ang="T11">
                      <a:pos x="T2" y="T3"/>
                    </a:cxn>
                    <a:cxn ang="T12">
                      <a:pos x="T4" y="T5"/>
                    </a:cxn>
                    <a:cxn ang="T13">
                      <a:pos x="T6" y="T7"/>
                    </a:cxn>
                    <a:cxn ang="T14">
                      <a:pos x="T8" y="T9"/>
                    </a:cxn>
                  </a:cxnLst>
                  <a:rect l="T15" t="T16" r="T17" b="T18"/>
                  <a:pathLst>
                    <a:path w="297" h="45">
                      <a:moveTo>
                        <a:pt x="297" y="41"/>
                      </a:moveTo>
                      <a:lnTo>
                        <a:pt x="294" y="45"/>
                      </a:lnTo>
                      <a:lnTo>
                        <a:pt x="0" y="2"/>
                      </a:lnTo>
                      <a:lnTo>
                        <a:pt x="2" y="0"/>
                      </a:lnTo>
                      <a:lnTo>
                        <a:pt x="297" y="41"/>
                      </a:lnTo>
                      <a:close/>
                    </a:path>
                  </a:pathLst>
                </a:custGeom>
                <a:solidFill>
                  <a:srgbClr val="AF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64" name="Freeform 3260"/>
                <p:cNvSpPr>
                  <a:spLocks/>
                </p:cNvSpPr>
                <p:nvPr/>
              </p:nvSpPr>
              <p:spPr bwMode="auto">
                <a:xfrm>
                  <a:off x="3534" y="1625"/>
                  <a:ext cx="153" cy="26"/>
                </a:xfrm>
                <a:custGeom>
                  <a:avLst/>
                  <a:gdLst>
                    <a:gd name="T0" fmla="*/ 1 w 304"/>
                    <a:gd name="T1" fmla="*/ 0 h 53"/>
                    <a:gd name="T2" fmla="*/ 1 w 304"/>
                    <a:gd name="T3" fmla="*/ 0 h 53"/>
                    <a:gd name="T4" fmla="*/ 0 w 304"/>
                    <a:gd name="T5" fmla="*/ 0 h 53"/>
                    <a:gd name="T6" fmla="*/ 1 w 304"/>
                    <a:gd name="T7" fmla="*/ 0 h 53"/>
                    <a:gd name="T8" fmla="*/ 1 w 304"/>
                    <a:gd name="T9" fmla="*/ 0 h 53"/>
                    <a:gd name="T10" fmla="*/ 0 60000 65536"/>
                    <a:gd name="T11" fmla="*/ 0 60000 65536"/>
                    <a:gd name="T12" fmla="*/ 0 60000 65536"/>
                    <a:gd name="T13" fmla="*/ 0 60000 65536"/>
                    <a:gd name="T14" fmla="*/ 0 60000 65536"/>
                    <a:gd name="T15" fmla="*/ 0 w 304"/>
                    <a:gd name="T16" fmla="*/ 0 h 53"/>
                    <a:gd name="T17" fmla="*/ 304 w 304"/>
                    <a:gd name="T18" fmla="*/ 53 h 53"/>
                  </a:gdLst>
                  <a:ahLst/>
                  <a:cxnLst>
                    <a:cxn ang="T10">
                      <a:pos x="T0" y="T1"/>
                    </a:cxn>
                    <a:cxn ang="T11">
                      <a:pos x="T2" y="T3"/>
                    </a:cxn>
                    <a:cxn ang="T12">
                      <a:pos x="T4" y="T5"/>
                    </a:cxn>
                    <a:cxn ang="T13">
                      <a:pos x="T6" y="T7"/>
                    </a:cxn>
                    <a:cxn ang="T14">
                      <a:pos x="T8" y="T9"/>
                    </a:cxn>
                  </a:cxnLst>
                  <a:rect l="T15" t="T16" r="T17" b="T18"/>
                  <a:pathLst>
                    <a:path w="304" h="53">
                      <a:moveTo>
                        <a:pt x="304" y="43"/>
                      </a:moveTo>
                      <a:lnTo>
                        <a:pt x="294" y="53"/>
                      </a:lnTo>
                      <a:lnTo>
                        <a:pt x="0" y="11"/>
                      </a:lnTo>
                      <a:lnTo>
                        <a:pt x="10" y="0"/>
                      </a:lnTo>
                      <a:lnTo>
                        <a:pt x="304" y="43"/>
                      </a:lnTo>
                      <a:close/>
                    </a:path>
                  </a:pathLst>
                </a:custGeom>
                <a:solidFill>
                  <a:srgbClr val="B2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65" name="Freeform 3261"/>
                <p:cNvSpPr>
                  <a:spLocks/>
                </p:cNvSpPr>
                <p:nvPr/>
              </p:nvSpPr>
              <p:spPr bwMode="auto">
                <a:xfrm>
                  <a:off x="3539" y="1625"/>
                  <a:ext cx="148" cy="22"/>
                </a:xfrm>
                <a:custGeom>
                  <a:avLst/>
                  <a:gdLst>
                    <a:gd name="T0" fmla="*/ 1 w 296"/>
                    <a:gd name="T1" fmla="*/ 1 h 44"/>
                    <a:gd name="T2" fmla="*/ 1 w 296"/>
                    <a:gd name="T3" fmla="*/ 1 h 44"/>
                    <a:gd name="T4" fmla="*/ 0 w 296"/>
                    <a:gd name="T5" fmla="*/ 1 h 44"/>
                    <a:gd name="T6" fmla="*/ 1 w 296"/>
                    <a:gd name="T7" fmla="*/ 0 h 44"/>
                    <a:gd name="T8" fmla="*/ 1 w 296"/>
                    <a:gd name="T9" fmla="*/ 1 h 44"/>
                    <a:gd name="T10" fmla="*/ 0 60000 65536"/>
                    <a:gd name="T11" fmla="*/ 0 60000 65536"/>
                    <a:gd name="T12" fmla="*/ 0 60000 65536"/>
                    <a:gd name="T13" fmla="*/ 0 60000 65536"/>
                    <a:gd name="T14" fmla="*/ 0 60000 65536"/>
                    <a:gd name="T15" fmla="*/ 0 w 296"/>
                    <a:gd name="T16" fmla="*/ 0 h 44"/>
                    <a:gd name="T17" fmla="*/ 296 w 296"/>
                    <a:gd name="T18" fmla="*/ 44 h 44"/>
                  </a:gdLst>
                  <a:ahLst/>
                  <a:cxnLst>
                    <a:cxn ang="T10">
                      <a:pos x="T0" y="T1"/>
                    </a:cxn>
                    <a:cxn ang="T11">
                      <a:pos x="T2" y="T3"/>
                    </a:cxn>
                    <a:cxn ang="T12">
                      <a:pos x="T4" y="T5"/>
                    </a:cxn>
                    <a:cxn ang="T13">
                      <a:pos x="T6" y="T7"/>
                    </a:cxn>
                    <a:cxn ang="T14">
                      <a:pos x="T8" y="T9"/>
                    </a:cxn>
                  </a:cxnLst>
                  <a:rect l="T15" t="T16" r="T17" b="T18"/>
                  <a:pathLst>
                    <a:path w="296" h="44">
                      <a:moveTo>
                        <a:pt x="296" y="43"/>
                      </a:moveTo>
                      <a:lnTo>
                        <a:pt x="294" y="44"/>
                      </a:lnTo>
                      <a:lnTo>
                        <a:pt x="0" y="1"/>
                      </a:lnTo>
                      <a:lnTo>
                        <a:pt x="2" y="0"/>
                      </a:lnTo>
                      <a:lnTo>
                        <a:pt x="296" y="43"/>
                      </a:lnTo>
                      <a:close/>
                    </a:path>
                  </a:pathLst>
                </a:custGeom>
                <a:solidFill>
                  <a:srgbClr val="B2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66" name="Freeform 3262"/>
                <p:cNvSpPr>
                  <a:spLocks/>
                </p:cNvSpPr>
                <p:nvPr/>
              </p:nvSpPr>
              <p:spPr bwMode="auto">
                <a:xfrm>
                  <a:off x="3537" y="1626"/>
                  <a:ext cx="149" cy="22"/>
                </a:xfrm>
                <a:custGeom>
                  <a:avLst/>
                  <a:gdLst>
                    <a:gd name="T0" fmla="*/ 1 w 297"/>
                    <a:gd name="T1" fmla="*/ 0 h 45"/>
                    <a:gd name="T2" fmla="*/ 1 w 297"/>
                    <a:gd name="T3" fmla="*/ 0 h 45"/>
                    <a:gd name="T4" fmla="*/ 0 w 297"/>
                    <a:gd name="T5" fmla="*/ 0 h 45"/>
                    <a:gd name="T6" fmla="*/ 1 w 297"/>
                    <a:gd name="T7" fmla="*/ 0 h 45"/>
                    <a:gd name="T8" fmla="*/ 1 w 297"/>
                    <a:gd name="T9" fmla="*/ 0 h 45"/>
                    <a:gd name="T10" fmla="*/ 0 60000 65536"/>
                    <a:gd name="T11" fmla="*/ 0 60000 65536"/>
                    <a:gd name="T12" fmla="*/ 0 60000 65536"/>
                    <a:gd name="T13" fmla="*/ 0 60000 65536"/>
                    <a:gd name="T14" fmla="*/ 0 60000 65536"/>
                    <a:gd name="T15" fmla="*/ 0 w 297"/>
                    <a:gd name="T16" fmla="*/ 0 h 45"/>
                    <a:gd name="T17" fmla="*/ 297 w 297"/>
                    <a:gd name="T18" fmla="*/ 45 h 45"/>
                  </a:gdLst>
                  <a:ahLst/>
                  <a:cxnLst>
                    <a:cxn ang="T10">
                      <a:pos x="T0" y="T1"/>
                    </a:cxn>
                    <a:cxn ang="T11">
                      <a:pos x="T2" y="T3"/>
                    </a:cxn>
                    <a:cxn ang="T12">
                      <a:pos x="T4" y="T5"/>
                    </a:cxn>
                    <a:cxn ang="T13">
                      <a:pos x="T6" y="T7"/>
                    </a:cxn>
                    <a:cxn ang="T14">
                      <a:pos x="T8" y="T9"/>
                    </a:cxn>
                  </a:cxnLst>
                  <a:rect l="T15" t="T16" r="T17" b="T18"/>
                  <a:pathLst>
                    <a:path w="297" h="45">
                      <a:moveTo>
                        <a:pt x="297" y="43"/>
                      </a:moveTo>
                      <a:lnTo>
                        <a:pt x="296" y="45"/>
                      </a:lnTo>
                      <a:lnTo>
                        <a:pt x="0" y="4"/>
                      </a:lnTo>
                      <a:lnTo>
                        <a:pt x="3" y="0"/>
                      </a:lnTo>
                      <a:lnTo>
                        <a:pt x="297" y="43"/>
                      </a:lnTo>
                      <a:close/>
                    </a:path>
                  </a:pathLst>
                </a:custGeom>
                <a:solidFill>
                  <a:srgbClr val="B3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67" name="Freeform 3263"/>
                <p:cNvSpPr>
                  <a:spLocks/>
                </p:cNvSpPr>
                <p:nvPr/>
              </p:nvSpPr>
              <p:spPr bwMode="auto">
                <a:xfrm>
                  <a:off x="3536" y="1627"/>
                  <a:ext cx="149" cy="23"/>
                </a:xfrm>
                <a:custGeom>
                  <a:avLst/>
                  <a:gdLst>
                    <a:gd name="T0" fmla="*/ 1 w 298"/>
                    <a:gd name="T1" fmla="*/ 1 h 44"/>
                    <a:gd name="T2" fmla="*/ 1 w 298"/>
                    <a:gd name="T3" fmla="*/ 1 h 44"/>
                    <a:gd name="T4" fmla="*/ 0 w 298"/>
                    <a:gd name="T5" fmla="*/ 1 h 44"/>
                    <a:gd name="T6" fmla="*/ 1 w 298"/>
                    <a:gd name="T7" fmla="*/ 0 h 44"/>
                    <a:gd name="T8" fmla="*/ 1 w 298"/>
                    <a:gd name="T9" fmla="*/ 1 h 44"/>
                    <a:gd name="T10" fmla="*/ 0 60000 65536"/>
                    <a:gd name="T11" fmla="*/ 0 60000 65536"/>
                    <a:gd name="T12" fmla="*/ 0 60000 65536"/>
                    <a:gd name="T13" fmla="*/ 0 60000 65536"/>
                    <a:gd name="T14" fmla="*/ 0 60000 65536"/>
                    <a:gd name="T15" fmla="*/ 0 w 298"/>
                    <a:gd name="T16" fmla="*/ 0 h 44"/>
                    <a:gd name="T17" fmla="*/ 298 w 298"/>
                    <a:gd name="T18" fmla="*/ 44 h 44"/>
                  </a:gdLst>
                  <a:ahLst/>
                  <a:cxnLst>
                    <a:cxn ang="T10">
                      <a:pos x="T0" y="T1"/>
                    </a:cxn>
                    <a:cxn ang="T11">
                      <a:pos x="T2" y="T3"/>
                    </a:cxn>
                    <a:cxn ang="T12">
                      <a:pos x="T4" y="T5"/>
                    </a:cxn>
                    <a:cxn ang="T13">
                      <a:pos x="T6" y="T7"/>
                    </a:cxn>
                    <a:cxn ang="T14">
                      <a:pos x="T8" y="T9"/>
                    </a:cxn>
                  </a:cxnLst>
                  <a:rect l="T15" t="T16" r="T17" b="T18"/>
                  <a:pathLst>
                    <a:path w="298" h="44">
                      <a:moveTo>
                        <a:pt x="298" y="41"/>
                      </a:moveTo>
                      <a:lnTo>
                        <a:pt x="296" y="44"/>
                      </a:lnTo>
                      <a:lnTo>
                        <a:pt x="0" y="1"/>
                      </a:lnTo>
                      <a:lnTo>
                        <a:pt x="2" y="0"/>
                      </a:lnTo>
                      <a:lnTo>
                        <a:pt x="298" y="41"/>
                      </a:lnTo>
                      <a:close/>
                    </a:path>
                  </a:pathLst>
                </a:custGeom>
                <a:solidFill>
                  <a:srgbClr val="B55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68" name="Freeform 3264"/>
                <p:cNvSpPr>
                  <a:spLocks/>
                </p:cNvSpPr>
                <p:nvPr/>
              </p:nvSpPr>
              <p:spPr bwMode="auto">
                <a:xfrm>
                  <a:off x="3535" y="1628"/>
                  <a:ext cx="149" cy="23"/>
                </a:xfrm>
                <a:custGeom>
                  <a:avLst/>
                  <a:gdLst>
                    <a:gd name="T0" fmla="*/ 1 w 297"/>
                    <a:gd name="T1" fmla="*/ 1 h 45"/>
                    <a:gd name="T2" fmla="*/ 1 w 297"/>
                    <a:gd name="T3" fmla="*/ 1 h 45"/>
                    <a:gd name="T4" fmla="*/ 0 w 297"/>
                    <a:gd name="T5" fmla="*/ 1 h 45"/>
                    <a:gd name="T6" fmla="*/ 1 w 297"/>
                    <a:gd name="T7" fmla="*/ 0 h 45"/>
                    <a:gd name="T8" fmla="*/ 1 w 297"/>
                    <a:gd name="T9" fmla="*/ 1 h 45"/>
                    <a:gd name="T10" fmla="*/ 0 60000 65536"/>
                    <a:gd name="T11" fmla="*/ 0 60000 65536"/>
                    <a:gd name="T12" fmla="*/ 0 60000 65536"/>
                    <a:gd name="T13" fmla="*/ 0 60000 65536"/>
                    <a:gd name="T14" fmla="*/ 0 60000 65536"/>
                    <a:gd name="T15" fmla="*/ 0 w 297"/>
                    <a:gd name="T16" fmla="*/ 0 h 45"/>
                    <a:gd name="T17" fmla="*/ 297 w 297"/>
                    <a:gd name="T18" fmla="*/ 45 h 45"/>
                  </a:gdLst>
                  <a:ahLst/>
                  <a:cxnLst>
                    <a:cxn ang="T10">
                      <a:pos x="T0" y="T1"/>
                    </a:cxn>
                    <a:cxn ang="T11">
                      <a:pos x="T2" y="T3"/>
                    </a:cxn>
                    <a:cxn ang="T12">
                      <a:pos x="T4" y="T5"/>
                    </a:cxn>
                    <a:cxn ang="T13">
                      <a:pos x="T6" y="T7"/>
                    </a:cxn>
                    <a:cxn ang="T14">
                      <a:pos x="T8" y="T9"/>
                    </a:cxn>
                  </a:cxnLst>
                  <a:rect l="T15" t="T16" r="T17" b="T18"/>
                  <a:pathLst>
                    <a:path w="297" h="45">
                      <a:moveTo>
                        <a:pt x="297" y="43"/>
                      </a:moveTo>
                      <a:lnTo>
                        <a:pt x="294" y="45"/>
                      </a:lnTo>
                      <a:lnTo>
                        <a:pt x="0" y="2"/>
                      </a:lnTo>
                      <a:lnTo>
                        <a:pt x="1" y="0"/>
                      </a:lnTo>
                      <a:lnTo>
                        <a:pt x="297" y="43"/>
                      </a:lnTo>
                      <a:close/>
                    </a:path>
                  </a:pathLst>
                </a:custGeom>
                <a:solidFill>
                  <a:srgbClr val="B7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69" name="Freeform 3265"/>
                <p:cNvSpPr>
                  <a:spLocks/>
                </p:cNvSpPr>
                <p:nvPr/>
              </p:nvSpPr>
              <p:spPr bwMode="auto">
                <a:xfrm>
                  <a:off x="3534" y="1629"/>
                  <a:ext cx="148" cy="22"/>
                </a:xfrm>
                <a:custGeom>
                  <a:avLst/>
                  <a:gdLst>
                    <a:gd name="T0" fmla="*/ 1 w 296"/>
                    <a:gd name="T1" fmla="*/ 0 h 45"/>
                    <a:gd name="T2" fmla="*/ 1 w 296"/>
                    <a:gd name="T3" fmla="*/ 0 h 45"/>
                    <a:gd name="T4" fmla="*/ 0 w 296"/>
                    <a:gd name="T5" fmla="*/ 0 h 45"/>
                    <a:gd name="T6" fmla="*/ 1 w 296"/>
                    <a:gd name="T7" fmla="*/ 0 h 45"/>
                    <a:gd name="T8" fmla="*/ 1 w 296"/>
                    <a:gd name="T9" fmla="*/ 0 h 45"/>
                    <a:gd name="T10" fmla="*/ 0 60000 65536"/>
                    <a:gd name="T11" fmla="*/ 0 60000 65536"/>
                    <a:gd name="T12" fmla="*/ 0 60000 65536"/>
                    <a:gd name="T13" fmla="*/ 0 60000 65536"/>
                    <a:gd name="T14" fmla="*/ 0 60000 65536"/>
                    <a:gd name="T15" fmla="*/ 0 w 296"/>
                    <a:gd name="T16" fmla="*/ 0 h 45"/>
                    <a:gd name="T17" fmla="*/ 296 w 296"/>
                    <a:gd name="T18" fmla="*/ 45 h 45"/>
                  </a:gdLst>
                  <a:ahLst/>
                  <a:cxnLst>
                    <a:cxn ang="T10">
                      <a:pos x="T0" y="T1"/>
                    </a:cxn>
                    <a:cxn ang="T11">
                      <a:pos x="T2" y="T3"/>
                    </a:cxn>
                    <a:cxn ang="T12">
                      <a:pos x="T4" y="T5"/>
                    </a:cxn>
                    <a:cxn ang="T13">
                      <a:pos x="T6" y="T7"/>
                    </a:cxn>
                    <a:cxn ang="T14">
                      <a:pos x="T8" y="T9"/>
                    </a:cxn>
                  </a:cxnLst>
                  <a:rect l="T15" t="T16" r="T17" b="T18"/>
                  <a:pathLst>
                    <a:path w="296" h="45">
                      <a:moveTo>
                        <a:pt x="296" y="43"/>
                      </a:moveTo>
                      <a:lnTo>
                        <a:pt x="294" y="45"/>
                      </a:lnTo>
                      <a:lnTo>
                        <a:pt x="0" y="3"/>
                      </a:lnTo>
                      <a:lnTo>
                        <a:pt x="2" y="0"/>
                      </a:lnTo>
                      <a:lnTo>
                        <a:pt x="296" y="43"/>
                      </a:lnTo>
                      <a:close/>
                    </a:path>
                  </a:pathLst>
                </a:custGeom>
                <a:solidFill>
                  <a:srgbClr val="B9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70" name="Freeform 3266"/>
                <p:cNvSpPr>
                  <a:spLocks/>
                </p:cNvSpPr>
                <p:nvPr/>
              </p:nvSpPr>
              <p:spPr bwMode="auto">
                <a:xfrm>
                  <a:off x="3529" y="1631"/>
                  <a:ext cx="153" cy="27"/>
                </a:xfrm>
                <a:custGeom>
                  <a:avLst/>
                  <a:gdLst>
                    <a:gd name="T0" fmla="*/ 1 w 304"/>
                    <a:gd name="T1" fmla="*/ 0 h 55"/>
                    <a:gd name="T2" fmla="*/ 1 w 304"/>
                    <a:gd name="T3" fmla="*/ 0 h 55"/>
                    <a:gd name="T4" fmla="*/ 0 w 304"/>
                    <a:gd name="T5" fmla="*/ 0 h 55"/>
                    <a:gd name="T6" fmla="*/ 1 w 304"/>
                    <a:gd name="T7" fmla="*/ 0 h 55"/>
                    <a:gd name="T8" fmla="*/ 1 w 304"/>
                    <a:gd name="T9" fmla="*/ 0 h 55"/>
                    <a:gd name="T10" fmla="*/ 0 60000 65536"/>
                    <a:gd name="T11" fmla="*/ 0 60000 65536"/>
                    <a:gd name="T12" fmla="*/ 0 60000 65536"/>
                    <a:gd name="T13" fmla="*/ 0 60000 65536"/>
                    <a:gd name="T14" fmla="*/ 0 60000 65536"/>
                    <a:gd name="T15" fmla="*/ 0 w 304"/>
                    <a:gd name="T16" fmla="*/ 0 h 55"/>
                    <a:gd name="T17" fmla="*/ 304 w 304"/>
                    <a:gd name="T18" fmla="*/ 55 h 55"/>
                  </a:gdLst>
                  <a:ahLst/>
                  <a:cxnLst>
                    <a:cxn ang="T10">
                      <a:pos x="T0" y="T1"/>
                    </a:cxn>
                    <a:cxn ang="T11">
                      <a:pos x="T2" y="T3"/>
                    </a:cxn>
                    <a:cxn ang="T12">
                      <a:pos x="T4" y="T5"/>
                    </a:cxn>
                    <a:cxn ang="T13">
                      <a:pos x="T6" y="T7"/>
                    </a:cxn>
                    <a:cxn ang="T14">
                      <a:pos x="T8" y="T9"/>
                    </a:cxn>
                  </a:cxnLst>
                  <a:rect l="T15" t="T16" r="T17" b="T18"/>
                  <a:pathLst>
                    <a:path w="304" h="55">
                      <a:moveTo>
                        <a:pt x="304" y="42"/>
                      </a:moveTo>
                      <a:lnTo>
                        <a:pt x="296" y="55"/>
                      </a:lnTo>
                      <a:lnTo>
                        <a:pt x="0" y="12"/>
                      </a:lnTo>
                      <a:lnTo>
                        <a:pt x="10" y="0"/>
                      </a:lnTo>
                      <a:lnTo>
                        <a:pt x="304" y="42"/>
                      </a:lnTo>
                      <a:close/>
                    </a:path>
                  </a:pathLst>
                </a:custGeom>
                <a:solidFill>
                  <a:srgbClr val="BB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71" name="Freeform 3267"/>
                <p:cNvSpPr>
                  <a:spLocks/>
                </p:cNvSpPr>
                <p:nvPr/>
              </p:nvSpPr>
              <p:spPr bwMode="auto">
                <a:xfrm>
                  <a:off x="3534" y="1631"/>
                  <a:ext cx="148" cy="22"/>
                </a:xfrm>
                <a:custGeom>
                  <a:avLst/>
                  <a:gdLst>
                    <a:gd name="T0" fmla="*/ 1 w 296"/>
                    <a:gd name="T1" fmla="*/ 0 h 45"/>
                    <a:gd name="T2" fmla="*/ 1 w 296"/>
                    <a:gd name="T3" fmla="*/ 0 h 45"/>
                    <a:gd name="T4" fmla="*/ 0 w 296"/>
                    <a:gd name="T5" fmla="*/ 0 h 45"/>
                    <a:gd name="T6" fmla="*/ 1 w 296"/>
                    <a:gd name="T7" fmla="*/ 0 h 45"/>
                    <a:gd name="T8" fmla="*/ 1 w 296"/>
                    <a:gd name="T9" fmla="*/ 0 h 45"/>
                    <a:gd name="T10" fmla="*/ 0 60000 65536"/>
                    <a:gd name="T11" fmla="*/ 0 60000 65536"/>
                    <a:gd name="T12" fmla="*/ 0 60000 65536"/>
                    <a:gd name="T13" fmla="*/ 0 60000 65536"/>
                    <a:gd name="T14" fmla="*/ 0 60000 65536"/>
                    <a:gd name="T15" fmla="*/ 0 w 296"/>
                    <a:gd name="T16" fmla="*/ 0 h 45"/>
                    <a:gd name="T17" fmla="*/ 296 w 296"/>
                    <a:gd name="T18" fmla="*/ 45 h 45"/>
                  </a:gdLst>
                  <a:ahLst/>
                  <a:cxnLst>
                    <a:cxn ang="T10">
                      <a:pos x="T0" y="T1"/>
                    </a:cxn>
                    <a:cxn ang="T11">
                      <a:pos x="T2" y="T3"/>
                    </a:cxn>
                    <a:cxn ang="T12">
                      <a:pos x="T4" y="T5"/>
                    </a:cxn>
                    <a:cxn ang="T13">
                      <a:pos x="T6" y="T7"/>
                    </a:cxn>
                    <a:cxn ang="T14">
                      <a:pos x="T8" y="T9"/>
                    </a:cxn>
                  </a:cxnLst>
                  <a:rect l="T15" t="T16" r="T17" b="T18"/>
                  <a:pathLst>
                    <a:path w="296" h="45">
                      <a:moveTo>
                        <a:pt x="296" y="42"/>
                      </a:moveTo>
                      <a:lnTo>
                        <a:pt x="294" y="45"/>
                      </a:lnTo>
                      <a:lnTo>
                        <a:pt x="0" y="2"/>
                      </a:lnTo>
                      <a:lnTo>
                        <a:pt x="2" y="0"/>
                      </a:lnTo>
                      <a:lnTo>
                        <a:pt x="296" y="42"/>
                      </a:lnTo>
                      <a:close/>
                    </a:path>
                  </a:pathLst>
                </a:custGeom>
                <a:solidFill>
                  <a:srgbClr val="BB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72" name="Freeform 3268"/>
                <p:cNvSpPr>
                  <a:spLocks/>
                </p:cNvSpPr>
                <p:nvPr/>
              </p:nvSpPr>
              <p:spPr bwMode="auto">
                <a:xfrm>
                  <a:off x="3532" y="1631"/>
                  <a:ext cx="149" cy="23"/>
                </a:xfrm>
                <a:custGeom>
                  <a:avLst/>
                  <a:gdLst>
                    <a:gd name="T0" fmla="*/ 1 w 297"/>
                    <a:gd name="T1" fmla="*/ 1 h 45"/>
                    <a:gd name="T2" fmla="*/ 1 w 297"/>
                    <a:gd name="T3" fmla="*/ 1 h 45"/>
                    <a:gd name="T4" fmla="*/ 0 w 297"/>
                    <a:gd name="T5" fmla="*/ 1 h 45"/>
                    <a:gd name="T6" fmla="*/ 1 w 297"/>
                    <a:gd name="T7" fmla="*/ 0 h 45"/>
                    <a:gd name="T8" fmla="*/ 1 w 297"/>
                    <a:gd name="T9" fmla="*/ 1 h 45"/>
                    <a:gd name="T10" fmla="*/ 0 60000 65536"/>
                    <a:gd name="T11" fmla="*/ 0 60000 65536"/>
                    <a:gd name="T12" fmla="*/ 0 60000 65536"/>
                    <a:gd name="T13" fmla="*/ 0 60000 65536"/>
                    <a:gd name="T14" fmla="*/ 0 60000 65536"/>
                    <a:gd name="T15" fmla="*/ 0 w 297"/>
                    <a:gd name="T16" fmla="*/ 0 h 45"/>
                    <a:gd name="T17" fmla="*/ 297 w 297"/>
                    <a:gd name="T18" fmla="*/ 45 h 45"/>
                  </a:gdLst>
                  <a:ahLst/>
                  <a:cxnLst>
                    <a:cxn ang="T10">
                      <a:pos x="T0" y="T1"/>
                    </a:cxn>
                    <a:cxn ang="T11">
                      <a:pos x="T2" y="T3"/>
                    </a:cxn>
                    <a:cxn ang="T12">
                      <a:pos x="T4" y="T5"/>
                    </a:cxn>
                    <a:cxn ang="T13">
                      <a:pos x="T6" y="T7"/>
                    </a:cxn>
                    <a:cxn ang="T14">
                      <a:pos x="T8" y="T9"/>
                    </a:cxn>
                  </a:cxnLst>
                  <a:rect l="T15" t="T16" r="T17" b="T18"/>
                  <a:pathLst>
                    <a:path w="297" h="45">
                      <a:moveTo>
                        <a:pt x="297" y="43"/>
                      </a:moveTo>
                      <a:lnTo>
                        <a:pt x="296" y="45"/>
                      </a:lnTo>
                      <a:lnTo>
                        <a:pt x="0" y="3"/>
                      </a:lnTo>
                      <a:lnTo>
                        <a:pt x="3" y="0"/>
                      </a:lnTo>
                      <a:lnTo>
                        <a:pt x="297" y="43"/>
                      </a:lnTo>
                      <a:close/>
                    </a:path>
                  </a:pathLst>
                </a:custGeom>
                <a:solidFill>
                  <a:srgbClr val="BC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73" name="Freeform 3269"/>
                <p:cNvSpPr>
                  <a:spLocks/>
                </p:cNvSpPr>
                <p:nvPr/>
              </p:nvSpPr>
              <p:spPr bwMode="auto">
                <a:xfrm>
                  <a:off x="3531" y="1633"/>
                  <a:ext cx="149" cy="23"/>
                </a:xfrm>
                <a:custGeom>
                  <a:avLst/>
                  <a:gdLst>
                    <a:gd name="T0" fmla="*/ 1 w 298"/>
                    <a:gd name="T1" fmla="*/ 1 h 45"/>
                    <a:gd name="T2" fmla="*/ 1 w 298"/>
                    <a:gd name="T3" fmla="*/ 1 h 45"/>
                    <a:gd name="T4" fmla="*/ 0 w 298"/>
                    <a:gd name="T5" fmla="*/ 1 h 45"/>
                    <a:gd name="T6" fmla="*/ 1 w 298"/>
                    <a:gd name="T7" fmla="*/ 0 h 45"/>
                    <a:gd name="T8" fmla="*/ 1 w 298"/>
                    <a:gd name="T9" fmla="*/ 1 h 45"/>
                    <a:gd name="T10" fmla="*/ 0 60000 65536"/>
                    <a:gd name="T11" fmla="*/ 0 60000 65536"/>
                    <a:gd name="T12" fmla="*/ 0 60000 65536"/>
                    <a:gd name="T13" fmla="*/ 0 60000 65536"/>
                    <a:gd name="T14" fmla="*/ 0 60000 65536"/>
                    <a:gd name="T15" fmla="*/ 0 w 298"/>
                    <a:gd name="T16" fmla="*/ 0 h 45"/>
                    <a:gd name="T17" fmla="*/ 298 w 298"/>
                    <a:gd name="T18" fmla="*/ 45 h 45"/>
                  </a:gdLst>
                  <a:ahLst/>
                  <a:cxnLst>
                    <a:cxn ang="T10">
                      <a:pos x="T0" y="T1"/>
                    </a:cxn>
                    <a:cxn ang="T11">
                      <a:pos x="T2" y="T3"/>
                    </a:cxn>
                    <a:cxn ang="T12">
                      <a:pos x="T4" y="T5"/>
                    </a:cxn>
                    <a:cxn ang="T13">
                      <a:pos x="T6" y="T7"/>
                    </a:cxn>
                    <a:cxn ang="T14">
                      <a:pos x="T8" y="T9"/>
                    </a:cxn>
                  </a:cxnLst>
                  <a:rect l="T15" t="T16" r="T17" b="T18"/>
                  <a:pathLst>
                    <a:path w="298" h="45">
                      <a:moveTo>
                        <a:pt x="298" y="42"/>
                      </a:moveTo>
                      <a:lnTo>
                        <a:pt x="296" y="45"/>
                      </a:lnTo>
                      <a:lnTo>
                        <a:pt x="0" y="2"/>
                      </a:lnTo>
                      <a:lnTo>
                        <a:pt x="2" y="0"/>
                      </a:lnTo>
                      <a:lnTo>
                        <a:pt x="298" y="42"/>
                      </a:lnTo>
                      <a:close/>
                    </a:path>
                  </a:pathLst>
                </a:custGeom>
                <a:solidFill>
                  <a:srgbClr val="BE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74" name="Freeform 3270"/>
                <p:cNvSpPr>
                  <a:spLocks/>
                </p:cNvSpPr>
                <p:nvPr/>
              </p:nvSpPr>
              <p:spPr bwMode="auto">
                <a:xfrm>
                  <a:off x="3530" y="1634"/>
                  <a:ext cx="149" cy="22"/>
                </a:xfrm>
                <a:custGeom>
                  <a:avLst/>
                  <a:gdLst>
                    <a:gd name="T0" fmla="*/ 1 w 297"/>
                    <a:gd name="T1" fmla="*/ 0 h 45"/>
                    <a:gd name="T2" fmla="*/ 1 w 297"/>
                    <a:gd name="T3" fmla="*/ 0 h 45"/>
                    <a:gd name="T4" fmla="*/ 0 w 297"/>
                    <a:gd name="T5" fmla="*/ 0 h 45"/>
                    <a:gd name="T6" fmla="*/ 1 w 297"/>
                    <a:gd name="T7" fmla="*/ 0 h 45"/>
                    <a:gd name="T8" fmla="*/ 1 w 297"/>
                    <a:gd name="T9" fmla="*/ 0 h 45"/>
                    <a:gd name="T10" fmla="*/ 0 60000 65536"/>
                    <a:gd name="T11" fmla="*/ 0 60000 65536"/>
                    <a:gd name="T12" fmla="*/ 0 60000 65536"/>
                    <a:gd name="T13" fmla="*/ 0 60000 65536"/>
                    <a:gd name="T14" fmla="*/ 0 60000 65536"/>
                    <a:gd name="T15" fmla="*/ 0 w 297"/>
                    <a:gd name="T16" fmla="*/ 0 h 45"/>
                    <a:gd name="T17" fmla="*/ 297 w 297"/>
                    <a:gd name="T18" fmla="*/ 45 h 45"/>
                  </a:gdLst>
                  <a:ahLst/>
                  <a:cxnLst>
                    <a:cxn ang="T10">
                      <a:pos x="T0" y="T1"/>
                    </a:cxn>
                    <a:cxn ang="T11">
                      <a:pos x="T2" y="T3"/>
                    </a:cxn>
                    <a:cxn ang="T12">
                      <a:pos x="T4" y="T5"/>
                    </a:cxn>
                    <a:cxn ang="T13">
                      <a:pos x="T6" y="T7"/>
                    </a:cxn>
                    <a:cxn ang="T14">
                      <a:pos x="T8" y="T9"/>
                    </a:cxn>
                  </a:cxnLst>
                  <a:rect l="T15" t="T16" r="T17" b="T18"/>
                  <a:pathLst>
                    <a:path w="297" h="45">
                      <a:moveTo>
                        <a:pt x="297" y="43"/>
                      </a:moveTo>
                      <a:lnTo>
                        <a:pt x="295" y="45"/>
                      </a:lnTo>
                      <a:lnTo>
                        <a:pt x="0" y="2"/>
                      </a:lnTo>
                      <a:lnTo>
                        <a:pt x="1" y="0"/>
                      </a:lnTo>
                      <a:lnTo>
                        <a:pt x="297" y="43"/>
                      </a:lnTo>
                      <a:close/>
                    </a:path>
                  </a:pathLst>
                </a:custGeom>
                <a:solidFill>
                  <a:srgbClr val="C0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75" name="Freeform 3271"/>
                <p:cNvSpPr>
                  <a:spLocks/>
                </p:cNvSpPr>
                <p:nvPr/>
              </p:nvSpPr>
              <p:spPr bwMode="auto">
                <a:xfrm>
                  <a:off x="3529" y="1635"/>
                  <a:ext cx="149" cy="23"/>
                </a:xfrm>
                <a:custGeom>
                  <a:avLst/>
                  <a:gdLst>
                    <a:gd name="T0" fmla="*/ 1 w 297"/>
                    <a:gd name="T1" fmla="*/ 1 h 46"/>
                    <a:gd name="T2" fmla="*/ 1 w 297"/>
                    <a:gd name="T3" fmla="*/ 1 h 46"/>
                    <a:gd name="T4" fmla="*/ 0 w 297"/>
                    <a:gd name="T5" fmla="*/ 1 h 46"/>
                    <a:gd name="T6" fmla="*/ 1 w 297"/>
                    <a:gd name="T7" fmla="*/ 0 h 46"/>
                    <a:gd name="T8" fmla="*/ 1 w 297"/>
                    <a:gd name="T9" fmla="*/ 1 h 46"/>
                    <a:gd name="T10" fmla="*/ 0 60000 65536"/>
                    <a:gd name="T11" fmla="*/ 0 60000 65536"/>
                    <a:gd name="T12" fmla="*/ 0 60000 65536"/>
                    <a:gd name="T13" fmla="*/ 0 60000 65536"/>
                    <a:gd name="T14" fmla="*/ 0 60000 65536"/>
                    <a:gd name="T15" fmla="*/ 0 w 297"/>
                    <a:gd name="T16" fmla="*/ 0 h 46"/>
                    <a:gd name="T17" fmla="*/ 297 w 297"/>
                    <a:gd name="T18" fmla="*/ 46 h 46"/>
                  </a:gdLst>
                  <a:ahLst/>
                  <a:cxnLst>
                    <a:cxn ang="T10">
                      <a:pos x="T0" y="T1"/>
                    </a:cxn>
                    <a:cxn ang="T11">
                      <a:pos x="T2" y="T3"/>
                    </a:cxn>
                    <a:cxn ang="T12">
                      <a:pos x="T4" y="T5"/>
                    </a:cxn>
                    <a:cxn ang="T13">
                      <a:pos x="T6" y="T7"/>
                    </a:cxn>
                    <a:cxn ang="T14">
                      <a:pos x="T8" y="T9"/>
                    </a:cxn>
                  </a:cxnLst>
                  <a:rect l="T15" t="T16" r="T17" b="T18"/>
                  <a:pathLst>
                    <a:path w="297" h="46">
                      <a:moveTo>
                        <a:pt x="297" y="43"/>
                      </a:moveTo>
                      <a:lnTo>
                        <a:pt x="296" y="46"/>
                      </a:lnTo>
                      <a:lnTo>
                        <a:pt x="0" y="3"/>
                      </a:lnTo>
                      <a:lnTo>
                        <a:pt x="2" y="0"/>
                      </a:lnTo>
                      <a:lnTo>
                        <a:pt x="297" y="43"/>
                      </a:lnTo>
                      <a:close/>
                    </a:path>
                  </a:pathLst>
                </a:custGeom>
                <a:solidFill>
                  <a:srgbClr val="C2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76" name="Freeform 3272"/>
                <p:cNvSpPr>
                  <a:spLocks/>
                </p:cNvSpPr>
                <p:nvPr/>
              </p:nvSpPr>
              <p:spPr bwMode="auto">
                <a:xfrm>
                  <a:off x="3525" y="1636"/>
                  <a:ext cx="152" cy="29"/>
                </a:xfrm>
                <a:custGeom>
                  <a:avLst/>
                  <a:gdLst>
                    <a:gd name="T0" fmla="*/ 1 w 304"/>
                    <a:gd name="T1" fmla="*/ 1 h 56"/>
                    <a:gd name="T2" fmla="*/ 1 w 304"/>
                    <a:gd name="T3" fmla="*/ 1 h 56"/>
                    <a:gd name="T4" fmla="*/ 0 w 304"/>
                    <a:gd name="T5" fmla="*/ 1 h 56"/>
                    <a:gd name="T6" fmla="*/ 1 w 304"/>
                    <a:gd name="T7" fmla="*/ 0 h 56"/>
                    <a:gd name="T8" fmla="*/ 1 w 304"/>
                    <a:gd name="T9" fmla="*/ 1 h 56"/>
                    <a:gd name="T10" fmla="*/ 0 60000 65536"/>
                    <a:gd name="T11" fmla="*/ 0 60000 65536"/>
                    <a:gd name="T12" fmla="*/ 0 60000 65536"/>
                    <a:gd name="T13" fmla="*/ 0 60000 65536"/>
                    <a:gd name="T14" fmla="*/ 0 60000 65536"/>
                    <a:gd name="T15" fmla="*/ 0 w 304"/>
                    <a:gd name="T16" fmla="*/ 0 h 56"/>
                    <a:gd name="T17" fmla="*/ 304 w 304"/>
                    <a:gd name="T18" fmla="*/ 56 h 56"/>
                  </a:gdLst>
                  <a:ahLst/>
                  <a:cxnLst>
                    <a:cxn ang="T10">
                      <a:pos x="T0" y="T1"/>
                    </a:cxn>
                    <a:cxn ang="T11">
                      <a:pos x="T2" y="T3"/>
                    </a:cxn>
                    <a:cxn ang="T12">
                      <a:pos x="T4" y="T5"/>
                    </a:cxn>
                    <a:cxn ang="T13">
                      <a:pos x="T6" y="T7"/>
                    </a:cxn>
                    <a:cxn ang="T14">
                      <a:pos x="T8" y="T9"/>
                    </a:cxn>
                  </a:cxnLst>
                  <a:rect l="T15" t="T16" r="T17" b="T18"/>
                  <a:pathLst>
                    <a:path w="304" h="56">
                      <a:moveTo>
                        <a:pt x="304" y="43"/>
                      </a:moveTo>
                      <a:lnTo>
                        <a:pt x="294" y="56"/>
                      </a:lnTo>
                      <a:lnTo>
                        <a:pt x="0" y="13"/>
                      </a:lnTo>
                      <a:lnTo>
                        <a:pt x="8" y="0"/>
                      </a:lnTo>
                      <a:lnTo>
                        <a:pt x="304" y="43"/>
                      </a:lnTo>
                      <a:close/>
                    </a:path>
                  </a:pathLst>
                </a:custGeom>
                <a:solidFill>
                  <a:srgbClr val="C4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77" name="Freeform 3273"/>
                <p:cNvSpPr>
                  <a:spLocks/>
                </p:cNvSpPr>
                <p:nvPr/>
              </p:nvSpPr>
              <p:spPr bwMode="auto">
                <a:xfrm>
                  <a:off x="3529" y="1636"/>
                  <a:ext cx="148" cy="23"/>
                </a:xfrm>
                <a:custGeom>
                  <a:avLst/>
                  <a:gdLst>
                    <a:gd name="T0" fmla="*/ 0 w 298"/>
                    <a:gd name="T1" fmla="*/ 1 h 45"/>
                    <a:gd name="T2" fmla="*/ 0 w 298"/>
                    <a:gd name="T3" fmla="*/ 1 h 45"/>
                    <a:gd name="T4" fmla="*/ 0 w 298"/>
                    <a:gd name="T5" fmla="*/ 1 h 45"/>
                    <a:gd name="T6" fmla="*/ 0 w 298"/>
                    <a:gd name="T7" fmla="*/ 0 h 45"/>
                    <a:gd name="T8" fmla="*/ 0 w 298"/>
                    <a:gd name="T9" fmla="*/ 1 h 45"/>
                    <a:gd name="T10" fmla="*/ 0 60000 65536"/>
                    <a:gd name="T11" fmla="*/ 0 60000 65536"/>
                    <a:gd name="T12" fmla="*/ 0 60000 65536"/>
                    <a:gd name="T13" fmla="*/ 0 60000 65536"/>
                    <a:gd name="T14" fmla="*/ 0 60000 65536"/>
                    <a:gd name="T15" fmla="*/ 0 w 298"/>
                    <a:gd name="T16" fmla="*/ 0 h 45"/>
                    <a:gd name="T17" fmla="*/ 298 w 298"/>
                    <a:gd name="T18" fmla="*/ 45 h 45"/>
                  </a:gdLst>
                  <a:ahLst/>
                  <a:cxnLst>
                    <a:cxn ang="T10">
                      <a:pos x="T0" y="T1"/>
                    </a:cxn>
                    <a:cxn ang="T11">
                      <a:pos x="T2" y="T3"/>
                    </a:cxn>
                    <a:cxn ang="T12">
                      <a:pos x="T4" y="T5"/>
                    </a:cxn>
                    <a:cxn ang="T13">
                      <a:pos x="T6" y="T7"/>
                    </a:cxn>
                    <a:cxn ang="T14">
                      <a:pos x="T8" y="T9"/>
                    </a:cxn>
                  </a:cxnLst>
                  <a:rect l="T15" t="T16" r="T17" b="T18"/>
                  <a:pathLst>
                    <a:path w="298" h="45">
                      <a:moveTo>
                        <a:pt x="298" y="43"/>
                      </a:moveTo>
                      <a:lnTo>
                        <a:pt x="296" y="45"/>
                      </a:lnTo>
                      <a:lnTo>
                        <a:pt x="0" y="2"/>
                      </a:lnTo>
                      <a:lnTo>
                        <a:pt x="2" y="0"/>
                      </a:lnTo>
                      <a:lnTo>
                        <a:pt x="298" y="43"/>
                      </a:lnTo>
                      <a:close/>
                    </a:path>
                  </a:pathLst>
                </a:custGeom>
                <a:solidFill>
                  <a:srgbClr val="C4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78" name="Freeform 3274"/>
                <p:cNvSpPr>
                  <a:spLocks/>
                </p:cNvSpPr>
                <p:nvPr/>
              </p:nvSpPr>
              <p:spPr bwMode="auto">
                <a:xfrm>
                  <a:off x="3528" y="1637"/>
                  <a:ext cx="149" cy="24"/>
                </a:xfrm>
                <a:custGeom>
                  <a:avLst/>
                  <a:gdLst>
                    <a:gd name="T0" fmla="*/ 1 w 297"/>
                    <a:gd name="T1" fmla="*/ 1 h 46"/>
                    <a:gd name="T2" fmla="*/ 1 w 297"/>
                    <a:gd name="T3" fmla="*/ 1 h 46"/>
                    <a:gd name="T4" fmla="*/ 0 w 297"/>
                    <a:gd name="T5" fmla="*/ 1 h 46"/>
                    <a:gd name="T6" fmla="*/ 1 w 297"/>
                    <a:gd name="T7" fmla="*/ 0 h 46"/>
                    <a:gd name="T8" fmla="*/ 1 w 297"/>
                    <a:gd name="T9" fmla="*/ 1 h 46"/>
                    <a:gd name="T10" fmla="*/ 0 60000 65536"/>
                    <a:gd name="T11" fmla="*/ 0 60000 65536"/>
                    <a:gd name="T12" fmla="*/ 0 60000 65536"/>
                    <a:gd name="T13" fmla="*/ 0 60000 65536"/>
                    <a:gd name="T14" fmla="*/ 0 60000 65536"/>
                    <a:gd name="T15" fmla="*/ 0 w 297"/>
                    <a:gd name="T16" fmla="*/ 0 h 46"/>
                    <a:gd name="T17" fmla="*/ 297 w 297"/>
                    <a:gd name="T18" fmla="*/ 46 h 46"/>
                  </a:gdLst>
                  <a:ahLst/>
                  <a:cxnLst>
                    <a:cxn ang="T10">
                      <a:pos x="T0" y="T1"/>
                    </a:cxn>
                    <a:cxn ang="T11">
                      <a:pos x="T2" y="T3"/>
                    </a:cxn>
                    <a:cxn ang="T12">
                      <a:pos x="T4" y="T5"/>
                    </a:cxn>
                    <a:cxn ang="T13">
                      <a:pos x="T6" y="T7"/>
                    </a:cxn>
                    <a:cxn ang="T14">
                      <a:pos x="T8" y="T9"/>
                    </a:cxn>
                  </a:cxnLst>
                  <a:rect l="T15" t="T16" r="T17" b="T18"/>
                  <a:pathLst>
                    <a:path w="297" h="46">
                      <a:moveTo>
                        <a:pt x="297" y="43"/>
                      </a:moveTo>
                      <a:lnTo>
                        <a:pt x="295" y="46"/>
                      </a:lnTo>
                      <a:lnTo>
                        <a:pt x="0" y="3"/>
                      </a:lnTo>
                      <a:lnTo>
                        <a:pt x="1" y="0"/>
                      </a:lnTo>
                      <a:lnTo>
                        <a:pt x="297" y="43"/>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79" name="Freeform 3275"/>
                <p:cNvSpPr>
                  <a:spLocks/>
                </p:cNvSpPr>
                <p:nvPr/>
              </p:nvSpPr>
              <p:spPr bwMode="auto">
                <a:xfrm>
                  <a:off x="3527" y="1639"/>
                  <a:ext cx="149" cy="22"/>
                </a:xfrm>
                <a:custGeom>
                  <a:avLst/>
                  <a:gdLst>
                    <a:gd name="T0" fmla="*/ 1 w 297"/>
                    <a:gd name="T1" fmla="*/ 0 h 45"/>
                    <a:gd name="T2" fmla="*/ 1 w 297"/>
                    <a:gd name="T3" fmla="*/ 0 h 45"/>
                    <a:gd name="T4" fmla="*/ 0 w 297"/>
                    <a:gd name="T5" fmla="*/ 0 h 45"/>
                    <a:gd name="T6" fmla="*/ 1 w 297"/>
                    <a:gd name="T7" fmla="*/ 0 h 45"/>
                    <a:gd name="T8" fmla="*/ 1 w 297"/>
                    <a:gd name="T9" fmla="*/ 0 h 45"/>
                    <a:gd name="T10" fmla="*/ 0 60000 65536"/>
                    <a:gd name="T11" fmla="*/ 0 60000 65536"/>
                    <a:gd name="T12" fmla="*/ 0 60000 65536"/>
                    <a:gd name="T13" fmla="*/ 0 60000 65536"/>
                    <a:gd name="T14" fmla="*/ 0 60000 65536"/>
                    <a:gd name="T15" fmla="*/ 0 w 297"/>
                    <a:gd name="T16" fmla="*/ 0 h 45"/>
                    <a:gd name="T17" fmla="*/ 297 w 297"/>
                    <a:gd name="T18" fmla="*/ 45 h 45"/>
                  </a:gdLst>
                  <a:ahLst/>
                  <a:cxnLst>
                    <a:cxn ang="T10">
                      <a:pos x="T0" y="T1"/>
                    </a:cxn>
                    <a:cxn ang="T11">
                      <a:pos x="T2" y="T3"/>
                    </a:cxn>
                    <a:cxn ang="T12">
                      <a:pos x="T4" y="T5"/>
                    </a:cxn>
                    <a:cxn ang="T13">
                      <a:pos x="T6" y="T7"/>
                    </a:cxn>
                    <a:cxn ang="T14">
                      <a:pos x="T8" y="T9"/>
                    </a:cxn>
                  </a:cxnLst>
                  <a:rect l="T15" t="T16" r="T17" b="T18"/>
                  <a:pathLst>
                    <a:path w="297" h="45">
                      <a:moveTo>
                        <a:pt x="297" y="43"/>
                      </a:moveTo>
                      <a:lnTo>
                        <a:pt x="296" y="45"/>
                      </a:lnTo>
                      <a:lnTo>
                        <a:pt x="0" y="2"/>
                      </a:lnTo>
                      <a:lnTo>
                        <a:pt x="2" y="0"/>
                      </a:lnTo>
                      <a:lnTo>
                        <a:pt x="297" y="43"/>
                      </a:lnTo>
                      <a:close/>
                    </a:path>
                  </a:pathLst>
                </a:custGeom>
                <a:solidFill>
                  <a:srgbClr val="C6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80" name="Freeform 3276"/>
                <p:cNvSpPr>
                  <a:spLocks/>
                </p:cNvSpPr>
                <p:nvPr/>
              </p:nvSpPr>
              <p:spPr bwMode="auto">
                <a:xfrm>
                  <a:off x="3527" y="1640"/>
                  <a:ext cx="148" cy="22"/>
                </a:xfrm>
                <a:custGeom>
                  <a:avLst/>
                  <a:gdLst>
                    <a:gd name="T0" fmla="*/ 1 w 296"/>
                    <a:gd name="T1" fmla="*/ 1 h 44"/>
                    <a:gd name="T2" fmla="*/ 1 w 296"/>
                    <a:gd name="T3" fmla="*/ 1 h 44"/>
                    <a:gd name="T4" fmla="*/ 0 w 296"/>
                    <a:gd name="T5" fmla="*/ 1 h 44"/>
                    <a:gd name="T6" fmla="*/ 0 w 296"/>
                    <a:gd name="T7" fmla="*/ 0 h 44"/>
                    <a:gd name="T8" fmla="*/ 1 w 296"/>
                    <a:gd name="T9" fmla="*/ 1 h 44"/>
                    <a:gd name="T10" fmla="*/ 0 60000 65536"/>
                    <a:gd name="T11" fmla="*/ 0 60000 65536"/>
                    <a:gd name="T12" fmla="*/ 0 60000 65536"/>
                    <a:gd name="T13" fmla="*/ 0 60000 65536"/>
                    <a:gd name="T14" fmla="*/ 0 60000 65536"/>
                    <a:gd name="T15" fmla="*/ 0 w 296"/>
                    <a:gd name="T16" fmla="*/ 0 h 44"/>
                    <a:gd name="T17" fmla="*/ 296 w 296"/>
                    <a:gd name="T18" fmla="*/ 44 h 44"/>
                  </a:gdLst>
                  <a:ahLst/>
                  <a:cxnLst>
                    <a:cxn ang="T10">
                      <a:pos x="T0" y="T1"/>
                    </a:cxn>
                    <a:cxn ang="T11">
                      <a:pos x="T2" y="T3"/>
                    </a:cxn>
                    <a:cxn ang="T12">
                      <a:pos x="T4" y="T5"/>
                    </a:cxn>
                    <a:cxn ang="T13">
                      <a:pos x="T6" y="T7"/>
                    </a:cxn>
                    <a:cxn ang="T14">
                      <a:pos x="T8" y="T9"/>
                    </a:cxn>
                  </a:cxnLst>
                  <a:rect l="T15" t="T16" r="T17" b="T18"/>
                  <a:pathLst>
                    <a:path w="296" h="44">
                      <a:moveTo>
                        <a:pt x="296" y="43"/>
                      </a:moveTo>
                      <a:lnTo>
                        <a:pt x="294" y="44"/>
                      </a:lnTo>
                      <a:lnTo>
                        <a:pt x="0" y="1"/>
                      </a:lnTo>
                      <a:lnTo>
                        <a:pt x="0" y="0"/>
                      </a:lnTo>
                      <a:lnTo>
                        <a:pt x="296" y="43"/>
                      </a:lnTo>
                      <a:close/>
                    </a:path>
                  </a:pathLst>
                </a:custGeom>
                <a:solidFill>
                  <a:srgbClr val="C7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81" name="Freeform 3277"/>
                <p:cNvSpPr>
                  <a:spLocks/>
                </p:cNvSpPr>
                <p:nvPr/>
              </p:nvSpPr>
              <p:spPr bwMode="auto">
                <a:xfrm>
                  <a:off x="3526" y="1641"/>
                  <a:ext cx="148" cy="23"/>
                </a:xfrm>
                <a:custGeom>
                  <a:avLst/>
                  <a:gdLst>
                    <a:gd name="T0" fmla="*/ 1 w 296"/>
                    <a:gd name="T1" fmla="*/ 0 h 47"/>
                    <a:gd name="T2" fmla="*/ 1 w 296"/>
                    <a:gd name="T3" fmla="*/ 0 h 47"/>
                    <a:gd name="T4" fmla="*/ 0 w 296"/>
                    <a:gd name="T5" fmla="*/ 0 h 47"/>
                    <a:gd name="T6" fmla="*/ 1 w 296"/>
                    <a:gd name="T7" fmla="*/ 0 h 47"/>
                    <a:gd name="T8" fmla="*/ 1 w 296"/>
                    <a:gd name="T9" fmla="*/ 0 h 47"/>
                    <a:gd name="T10" fmla="*/ 0 60000 65536"/>
                    <a:gd name="T11" fmla="*/ 0 60000 65536"/>
                    <a:gd name="T12" fmla="*/ 0 60000 65536"/>
                    <a:gd name="T13" fmla="*/ 0 60000 65536"/>
                    <a:gd name="T14" fmla="*/ 0 60000 65536"/>
                    <a:gd name="T15" fmla="*/ 0 w 296"/>
                    <a:gd name="T16" fmla="*/ 0 h 47"/>
                    <a:gd name="T17" fmla="*/ 296 w 296"/>
                    <a:gd name="T18" fmla="*/ 47 h 47"/>
                  </a:gdLst>
                  <a:ahLst/>
                  <a:cxnLst>
                    <a:cxn ang="T10">
                      <a:pos x="T0" y="T1"/>
                    </a:cxn>
                    <a:cxn ang="T11">
                      <a:pos x="T2" y="T3"/>
                    </a:cxn>
                    <a:cxn ang="T12">
                      <a:pos x="T4" y="T5"/>
                    </a:cxn>
                    <a:cxn ang="T13">
                      <a:pos x="T6" y="T7"/>
                    </a:cxn>
                    <a:cxn ang="T14">
                      <a:pos x="T8" y="T9"/>
                    </a:cxn>
                  </a:cxnLst>
                  <a:rect l="T15" t="T16" r="T17" b="T18"/>
                  <a:pathLst>
                    <a:path w="296" h="47">
                      <a:moveTo>
                        <a:pt x="296" y="43"/>
                      </a:moveTo>
                      <a:lnTo>
                        <a:pt x="294" y="47"/>
                      </a:lnTo>
                      <a:lnTo>
                        <a:pt x="0" y="2"/>
                      </a:lnTo>
                      <a:lnTo>
                        <a:pt x="2" y="0"/>
                      </a:lnTo>
                      <a:lnTo>
                        <a:pt x="296" y="43"/>
                      </a:lnTo>
                      <a:close/>
                    </a:path>
                  </a:pathLst>
                </a:custGeom>
                <a:solidFill>
                  <a:srgbClr val="C9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82" name="Freeform 3278"/>
                <p:cNvSpPr>
                  <a:spLocks/>
                </p:cNvSpPr>
                <p:nvPr/>
              </p:nvSpPr>
              <p:spPr bwMode="auto">
                <a:xfrm>
                  <a:off x="3525" y="1641"/>
                  <a:ext cx="148" cy="24"/>
                </a:xfrm>
                <a:custGeom>
                  <a:avLst/>
                  <a:gdLst>
                    <a:gd name="T0" fmla="*/ 1 w 295"/>
                    <a:gd name="T1" fmla="*/ 1 h 46"/>
                    <a:gd name="T2" fmla="*/ 1 w 295"/>
                    <a:gd name="T3" fmla="*/ 1 h 46"/>
                    <a:gd name="T4" fmla="*/ 0 w 295"/>
                    <a:gd name="T5" fmla="*/ 1 h 46"/>
                    <a:gd name="T6" fmla="*/ 1 w 295"/>
                    <a:gd name="T7" fmla="*/ 0 h 46"/>
                    <a:gd name="T8" fmla="*/ 1 w 295"/>
                    <a:gd name="T9" fmla="*/ 1 h 46"/>
                    <a:gd name="T10" fmla="*/ 0 60000 65536"/>
                    <a:gd name="T11" fmla="*/ 0 60000 65536"/>
                    <a:gd name="T12" fmla="*/ 0 60000 65536"/>
                    <a:gd name="T13" fmla="*/ 0 60000 65536"/>
                    <a:gd name="T14" fmla="*/ 0 60000 65536"/>
                    <a:gd name="T15" fmla="*/ 0 w 295"/>
                    <a:gd name="T16" fmla="*/ 0 h 46"/>
                    <a:gd name="T17" fmla="*/ 295 w 295"/>
                    <a:gd name="T18" fmla="*/ 46 h 46"/>
                  </a:gdLst>
                  <a:ahLst/>
                  <a:cxnLst>
                    <a:cxn ang="T10">
                      <a:pos x="T0" y="T1"/>
                    </a:cxn>
                    <a:cxn ang="T11">
                      <a:pos x="T2" y="T3"/>
                    </a:cxn>
                    <a:cxn ang="T12">
                      <a:pos x="T4" y="T5"/>
                    </a:cxn>
                    <a:cxn ang="T13">
                      <a:pos x="T6" y="T7"/>
                    </a:cxn>
                    <a:cxn ang="T14">
                      <a:pos x="T8" y="T9"/>
                    </a:cxn>
                  </a:cxnLst>
                  <a:rect l="T15" t="T16" r="T17" b="T18"/>
                  <a:pathLst>
                    <a:path w="295" h="46">
                      <a:moveTo>
                        <a:pt x="295" y="45"/>
                      </a:moveTo>
                      <a:lnTo>
                        <a:pt x="294" y="46"/>
                      </a:lnTo>
                      <a:lnTo>
                        <a:pt x="0" y="3"/>
                      </a:lnTo>
                      <a:lnTo>
                        <a:pt x="1" y="0"/>
                      </a:lnTo>
                      <a:lnTo>
                        <a:pt x="295" y="45"/>
                      </a:lnTo>
                      <a:close/>
                    </a:path>
                  </a:pathLst>
                </a:custGeom>
                <a:solidFill>
                  <a:srgbClr val="CA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83" name="Freeform 3279"/>
                <p:cNvSpPr>
                  <a:spLocks/>
                </p:cNvSpPr>
                <p:nvPr/>
              </p:nvSpPr>
              <p:spPr bwMode="auto">
                <a:xfrm>
                  <a:off x="3521" y="1643"/>
                  <a:ext cx="151" cy="29"/>
                </a:xfrm>
                <a:custGeom>
                  <a:avLst/>
                  <a:gdLst>
                    <a:gd name="T0" fmla="*/ 0 w 303"/>
                    <a:gd name="T1" fmla="*/ 1 h 58"/>
                    <a:gd name="T2" fmla="*/ 0 w 303"/>
                    <a:gd name="T3" fmla="*/ 1 h 58"/>
                    <a:gd name="T4" fmla="*/ 0 w 303"/>
                    <a:gd name="T5" fmla="*/ 1 h 58"/>
                    <a:gd name="T6" fmla="*/ 0 w 303"/>
                    <a:gd name="T7" fmla="*/ 0 h 58"/>
                    <a:gd name="T8" fmla="*/ 0 w 303"/>
                    <a:gd name="T9" fmla="*/ 1 h 58"/>
                    <a:gd name="T10" fmla="*/ 0 60000 65536"/>
                    <a:gd name="T11" fmla="*/ 0 60000 65536"/>
                    <a:gd name="T12" fmla="*/ 0 60000 65536"/>
                    <a:gd name="T13" fmla="*/ 0 60000 65536"/>
                    <a:gd name="T14" fmla="*/ 0 60000 65536"/>
                    <a:gd name="T15" fmla="*/ 0 w 303"/>
                    <a:gd name="T16" fmla="*/ 0 h 58"/>
                    <a:gd name="T17" fmla="*/ 303 w 303"/>
                    <a:gd name="T18" fmla="*/ 58 h 58"/>
                  </a:gdLst>
                  <a:ahLst/>
                  <a:cxnLst>
                    <a:cxn ang="T10">
                      <a:pos x="T0" y="T1"/>
                    </a:cxn>
                    <a:cxn ang="T11">
                      <a:pos x="T2" y="T3"/>
                    </a:cxn>
                    <a:cxn ang="T12">
                      <a:pos x="T4" y="T5"/>
                    </a:cxn>
                    <a:cxn ang="T13">
                      <a:pos x="T6" y="T7"/>
                    </a:cxn>
                    <a:cxn ang="T14">
                      <a:pos x="T8" y="T9"/>
                    </a:cxn>
                  </a:cxnLst>
                  <a:rect l="T15" t="T16" r="T17" b="T18"/>
                  <a:pathLst>
                    <a:path w="303" h="58">
                      <a:moveTo>
                        <a:pt x="303" y="43"/>
                      </a:moveTo>
                      <a:lnTo>
                        <a:pt x="296" y="58"/>
                      </a:lnTo>
                      <a:lnTo>
                        <a:pt x="0" y="13"/>
                      </a:lnTo>
                      <a:lnTo>
                        <a:pt x="9" y="0"/>
                      </a:lnTo>
                      <a:lnTo>
                        <a:pt x="303" y="43"/>
                      </a:ln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84" name="Freeform 3280"/>
                <p:cNvSpPr>
                  <a:spLocks/>
                </p:cNvSpPr>
                <p:nvPr/>
              </p:nvSpPr>
              <p:spPr bwMode="auto">
                <a:xfrm>
                  <a:off x="3525" y="1643"/>
                  <a:ext cx="147" cy="23"/>
                </a:xfrm>
                <a:custGeom>
                  <a:avLst/>
                  <a:gdLst>
                    <a:gd name="T0" fmla="*/ 0 w 296"/>
                    <a:gd name="T1" fmla="*/ 0 h 47"/>
                    <a:gd name="T2" fmla="*/ 0 w 296"/>
                    <a:gd name="T3" fmla="*/ 0 h 47"/>
                    <a:gd name="T4" fmla="*/ 0 w 296"/>
                    <a:gd name="T5" fmla="*/ 0 h 47"/>
                    <a:gd name="T6" fmla="*/ 0 w 296"/>
                    <a:gd name="T7" fmla="*/ 0 h 47"/>
                    <a:gd name="T8" fmla="*/ 0 w 296"/>
                    <a:gd name="T9" fmla="*/ 0 h 47"/>
                    <a:gd name="T10" fmla="*/ 0 60000 65536"/>
                    <a:gd name="T11" fmla="*/ 0 60000 65536"/>
                    <a:gd name="T12" fmla="*/ 0 60000 65536"/>
                    <a:gd name="T13" fmla="*/ 0 60000 65536"/>
                    <a:gd name="T14" fmla="*/ 0 60000 65536"/>
                    <a:gd name="T15" fmla="*/ 0 w 296"/>
                    <a:gd name="T16" fmla="*/ 0 h 47"/>
                    <a:gd name="T17" fmla="*/ 296 w 296"/>
                    <a:gd name="T18" fmla="*/ 47 h 47"/>
                  </a:gdLst>
                  <a:ahLst/>
                  <a:cxnLst>
                    <a:cxn ang="T10">
                      <a:pos x="T0" y="T1"/>
                    </a:cxn>
                    <a:cxn ang="T11">
                      <a:pos x="T2" y="T3"/>
                    </a:cxn>
                    <a:cxn ang="T12">
                      <a:pos x="T4" y="T5"/>
                    </a:cxn>
                    <a:cxn ang="T13">
                      <a:pos x="T6" y="T7"/>
                    </a:cxn>
                    <a:cxn ang="T14">
                      <a:pos x="T8" y="T9"/>
                    </a:cxn>
                  </a:cxnLst>
                  <a:rect l="T15" t="T16" r="T17" b="T18"/>
                  <a:pathLst>
                    <a:path w="296" h="47">
                      <a:moveTo>
                        <a:pt x="296" y="43"/>
                      </a:moveTo>
                      <a:lnTo>
                        <a:pt x="296" y="47"/>
                      </a:lnTo>
                      <a:lnTo>
                        <a:pt x="0" y="2"/>
                      </a:lnTo>
                      <a:lnTo>
                        <a:pt x="2" y="0"/>
                      </a:lnTo>
                      <a:lnTo>
                        <a:pt x="296" y="43"/>
                      </a:ln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85" name="Freeform 3281"/>
                <p:cNvSpPr>
                  <a:spLocks/>
                </p:cNvSpPr>
                <p:nvPr/>
              </p:nvSpPr>
              <p:spPr bwMode="auto">
                <a:xfrm>
                  <a:off x="3524" y="1644"/>
                  <a:ext cx="148" cy="23"/>
                </a:xfrm>
                <a:custGeom>
                  <a:avLst/>
                  <a:gdLst>
                    <a:gd name="T0" fmla="*/ 0 w 298"/>
                    <a:gd name="T1" fmla="*/ 1 h 46"/>
                    <a:gd name="T2" fmla="*/ 0 w 298"/>
                    <a:gd name="T3" fmla="*/ 1 h 46"/>
                    <a:gd name="T4" fmla="*/ 0 w 298"/>
                    <a:gd name="T5" fmla="*/ 1 h 46"/>
                    <a:gd name="T6" fmla="*/ 0 w 298"/>
                    <a:gd name="T7" fmla="*/ 0 h 46"/>
                    <a:gd name="T8" fmla="*/ 0 w 298"/>
                    <a:gd name="T9" fmla="*/ 1 h 46"/>
                    <a:gd name="T10" fmla="*/ 0 60000 65536"/>
                    <a:gd name="T11" fmla="*/ 0 60000 65536"/>
                    <a:gd name="T12" fmla="*/ 0 60000 65536"/>
                    <a:gd name="T13" fmla="*/ 0 60000 65536"/>
                    <a:gd name="T14" fmla="*/ 0 60000 65536"/>
                    <a:gd name="T15" fmla="*/ 0 w 298"/>
                    <a:gd name="T16" fmla="*/ 0 h 46"/>
                    <a:gd name="T17" fmla="*/ 298 w 298"/>
                    <a:gd name="T18" fmla="*/ 46 h 46"/>
                  </a:gdLst>
                  <a:ahLst/>
                  <a:cxnLst>
                    <a:cxn ang="T10">
                      <a:pos x="T0" y="T1"/>
                    </a:cxn>
                    <a:cxn ang="T11">
                      <a:pos x="T2" y="T3"/>
                    </a:cxn>
                    <a:cxn ang="T12">
                      <a:pos x="T4" y="T5"/>
                    </a:cxn>
                    <a:cxn ang="T13">
                      <a:pos x="T6" y="T7"/>
                    </a:cxn>
                    <a:cxn ang="T14">
                      <a:pos x="T8" y="T9"/>
                    </a:cxn>
                  </a:cxnLst>
                  <a:rect l="T15" t="T16" r="T17" b="T18"/>
                  <a:pathLst>
                    <a:path w="298" h="46">
                      <a:moveTo>
                        <a:pt x="298" y="45"/>
                      </a:moveTo>
                      <a:lnTo>
                        <a:pt x="296" y="46"/>
                      </a:lnTo>
                      <a:lnTo>
                        <a:pt x="0" y="3"/>
                      </a:lnTo>
                      <a:lnTo>
                        <a:pt x="2" y="0"/>
                      </a:lnTo>
                      <a:lnTo>
                        <a:pt x="298" y="45"/>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86" name="Freeform 3282"/>
                <p:cNvSpPr>
                  <a:spLocks/>
                </p:cNvSpPr>
                <p:nvPr/>
              </p:nvSpPr>
              <p:spPr bwMode="auto">
                <a:xfrm>
                  <a:off x="3523" y="1646"/>
                  <a:ext cx="149" cy="23"/>
                </a:xfrm>
                <a:custGeom>
                  <a:avLst/>
                  <a:gdLst>
                    <a:gd name="T0" fmla="*/ 1 w 297"/>
                    <a:gd name="T1" fmla="*/ 0 h 47"/>
                    <a:gd name="T2" fmla="*/ 1 w 297"/>
                    <a:gd name="T3" fmla="*/ 0 h 47"/>
                    <a:gd name="T4" fmla="*/ 0 w 297"/>
                    <a:gd name="T5" fmla="*/ 0 h 47"/>
                    <a:gd name="T6" fmla="*/ 1 w 297"/>
                    <a:gd name="T7" fmla="*/ 0 h 47"/>
                    <a:gd name="T8" fmla="*/ 1 w 297"/>
                    <a:gd name="T9" fmla="*/ 0 h 47"/>
                    <a:gd name="T10" fmla="*/ 0 60000 65536"/>
                    <a:gd name="T11" fmla="*/ 0 60000 65536"/>
                    <a:gd name="T12" fmla="*/ 0 60000 65536"/>
                    <a:gd name="T13" fmla="*/ 0 60000 65536"/>
                    <a:gd name="T14" fmla="*/ 0 60000 65536"/>
                    <a:gd name="T15" fmla="*/ 0 w 297"/>
                    <a:gd name="T16" fmla="*/ 0 h 47"/>
                    <a:gd name="T17" fmla="*/ 297 w 297"/>
                    <a:gd name="T18" fmla="*/ 47 h 47"/>
                  </a:gdLst>
                  <a:ahLst/>
                  <a:cxnLst>
                    <a:cxn ang="T10">
                      <a:pos x="T0" y="T1"/>
                    </a:cxn>
                    <a:cxn ang="T11">
                      <a:pos x="T2" y="T3"/>
                    </a:cxn>
                    <a:cxn ang="T12">
                      <a:pos x="T4" y="T5"/>
                    </a:cxn>
                    <a:cxn ang="T13">
                      <a:pos x="T6" y="T7"/>
                    </a:cxn>
                    <a:cxn ang="T14">
                      <a:pos x="T8" y="T9"/>
                    </a:cxn>
                  </a:cxnLst>
                  <a:rect l="T15" t="T16" r="T17" b="T18"/>
                  <a:pathLst>
                    <a:path w="297" h="47">
                      <a:moveTo>
                        <a:pt x="297" y="43"/>
                      </a:moveTo>
                      <a:lnTo>
                        <a:pt x="295" y="47"/>
                      </a:lnTo>
                      <a:lnTo>
                        <a:pt x="0" y="2"/>
                      </a:lnTo>
                      <a:lnTo>
                        <a:pt x="1" y="0"/>
                      </a:lnTo>
                      <a:lnTo>
                        <a:pt x="297" y="43"/>
                      </a:lnTo>
                      <a:close/>
                    </a:path>
                  </a:pathLst>
                </a:custGeom>
                <a:solidFill>
                  <a:srgbClr val="CE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87" name="Freeform 3283"/>
                <p:cNvSpPr>
                  <a:spLocks/>
                </p:cNvSpPr>
                <p:nvPr/>
              </p:nvSpPr>
              <p:spPr bwMode="auto">
                <a:xfrm>
                  <a:off x="3523" y="1646"/>
                  <a:ext cx="148" cy="24"/>
                </a:xfrm>
                <a:custGeom>
                  <a:avLst/>
                  <a:gdLst>
                    <a:gd name="T0" fmla="*/ 1 w 295"/>
                    <a:gd name="T1" fmla="*/ 1 h 46"/>
                    <a:gd name="T2" fmla="*/ 1 w 295"/>
                    <a:gd name="T3" fmla="*/ 1 h 46"/>
                    <a:gd name="T4" fmla="*/ 0 w 295"/>
                    <a:gd name="T5" fmla="*/ 1 h 46"/>
                    <a:gd name="T6" fmla="*/ 0 w 295"/>
                    <a:gd name="T7" fmla="*/ 0 h 46"/>
                    <a:gd name="T8" fmla="*/ 1 w 295"/>
                    <a:gd name="T9" fmla="*/ 1 h 46"/>
                    <a:gd name="T10" fmla="*/ 0 60000 65536"/>
                    <a:gd name="T11" fmla="*/ 0 60000 65536"/>
                    <a:gd name="T12" fmla="*/ 0 60000 65536"/>
                    <a:gd name="T13" fmla="*/ 0 60000 65536"/>
                    <a:gd name="T14" fmla="*/ 0 60000 65536"/>
                    <a:gd name="T15" fmla="*/ 0 w 295"/>
                    <a:gd name="T16" fmla="*/ 0 h 46"/>
                    <a:gd name="T17" fmla="*/ 295 w 295"/>
                    <a:gd name="T18" fmla="*/ 46 h 46"/>
                  </a:gdLst>
                  <a:ahLst/>
                  <a:cxnLst>
                    <a:cxn ang="T10">
                      <a:pos x="T0" y="T1"/>
                    </a:cxn>
                    <a:cxn ang="T11">
                      <a:pos x="T2" y="T3"/>
                    </a:cxn>
                    <a:cxn ang="T12">
                      <a:pos x="T4" y="T5"/>
                    </a:cxn>
                    <a:cxn ang="T13">
                      <a:pos x="T6" y="T7"/>
                    </a:cxn>
                    <a:cxn ang="T14">
                      <a:pos x="T8" y="T9"/>
                    </a:cxn>
                  </a:cxnLst>
                  <a:rect l="T15" t="T16" r="T17" b="T18"/>
                  <a:pathLst>
                    <a:path w="295" h="46">
                      <a:moveTo>
                        <a:pt x="295" y="45"/>
                      </a:moveTo>
                      <a:lnTo>
                        <a:pt x="294" y="46"/>
                      </a:lnTo>
                      <a:lnTo>
                        <a:pt x="0" y="3"/>
                      </a:lnTo>
                      <a:lnTo>
                        <a:pt x="0" y="0"/>
                      </a:lnTo>
                      <a:lnTo>
                        <a:pt x="295" y="45"/>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88" name="Freeform 3284"/>
                <p:cNvSpPr>
                  <a:spLocks/>
                </p:cNvSpPr>
                <p:nvPr/>
              </p:nvSpPr>
              <p:spPr bwMode="auto">
                <a:xfrm>
                  <a:off x="3522" y="1648"/>
                  <a:ext cx="148" cy="23"/>
                </a:xfrm>
                <a:custGeom>
                  <a:avLst/>
                  <a:gdLst>
                    <a:gd name="T0" fmla="*/ 1 w 296"/>
                    <a:gd name="T1" fmla="*/ 0 h 47"/>
                    <a:gd name="T2" fmla="*/ 1 w 296"/>
                    <a:gd name="T3" fmla="*/ 0 h 47"/>
                    <a:gd name="T4" fmla="*/ 0 w 296"/>
                    <a:gd name="T5" fmla="*/ 0 h 47"/>
                    <a:gd name="T6" fmla="*/ 1 w 296"/>
                    <a:gd name="T7" fmla="*/ 0 h 47"/>
                    <a:gd name="T8" fmla="*/ 1 w 296"/>
                    <a:gd name="T9" fmla="*/ 0 h 47"/>
                    <a:gd name="T10" fmla="*/ 0 60000 65536"/>
                    <a:gd name="T11" fmla="*/ 0 60000 65536"/>
                    <a:gd name="T12" fmla="*/ 0 60000 65536"/>
                    <a:gd name="T13" fmla="*/ 0 60000 65536"/>
                    <a:gd name="T14" fmla="*/ 0 60000 65536"/>
                    <a:gd name="T15" fmla="*/ 0 w 296"/>
                    <a:gd name="T16" fmla="*/ 0 h 47"/>
                    <a:gd name="T17" fmla="*/ 296 w 296"/>
                    <a:gd name="T18" fmla="*/ 47 h 47"/>
                  </a:gdLst>
                  <a:ahLst/>
                  <a:cxnLst>
                    <a:cxn ang="T10">
                      <a:pos x="T0" y="T1"/>
                    </a:cxn>
                    <a:cxn ang="T11">
                      <a:pos x="T2" y="T3"/>
                    </a:cxn>
                    <a:cxn ang="T12">
                      <a:pos x="T4" y="T5"/>
                    </a:cxn>
                    <a:cxn ang="T13">
                      <a:pos x="T6" y="T7"/>
                    </a:cxn>
                    <a:cxn ang="T14">
                      <a:pos x="T8" y="T9"/>
                    </a:cxn>
                  </a:cxnLst>
                  <a:rect l="T15" t="T16" r="T17" b="T18"/>
                  <a:pathLst>
                    <a:path w="296" h="47">
                      <a:moveTo>
                        <a:pt x="296" y="43"/>
                      </a:moveTo>
                      <a:lnTo>
                        <a:pt x="294" y="47"/>
                      </a:lnTo>
                      <a:lnTo>
                        <a:pt x="0" y="2"/>
                      </a:lnTo>
                      <a:lnTo>
                        <a:pt x="2" y="0"/>
                      </a:lnTo>
                      <a:lnTo>
                        <a:pt x="296" y="43"/>
                      </a:lnTo>
                      <a:close/>
                    </a:path>
                  </a:pathLst>
                </a:custGeom>
                <a:solidFill>
                  <a:srgbClr val="D0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89" name="Freeform 3285"/>
                <p:cNvSpPr>
                  <a:spLocks/>
                </p:cNvSpPr>
                <p:nvPr/>
              </p:nvSpPr>
              <p:spPr bwMode="auto">
                <a:xfrm>
                  <a:off x="3521" y="1649"/>
                  <a:ext cx="148" cy="23"/>
                </a:xfrm>
                <a:custGeom>
                  <a:avLst/>
                  <a:gdLst>
                    <a:gd name="T0" fmla="*/ 1 w 296"/>
                    <a:gd name="T1" fmla="*/ 1 h 46"/>
                    <a:gd name="T2" fmla="*/ 1 w 296"/>
                    <a:gd name="T3" fmla="*/ 1 h 46"/>
                    <a:gd name="T4" fmla="*/ 0 w 296"/>
                    <a:gd name="T5" fmla="*/ 1 h 46"/>
                    <a:gd name="T6" fmla="*/ 1 w 296"/>
                    <a:gd name="T7" fmla="*/ 0 h 46"/>
                    <a:gd name="T8" fmla="*/ 1 w 296"/>
                    <a:gd name="T9" fmla="*/ 1 h 46"/>
                    <a:gd name="T10" fmla="*/ 0 60000 65536"/>
                    <a:gd name="T11" fmla="*/ 0 60000 65536"/>
                    <a:gd name="T12" fmla="*/ 0 60000 65536"/>
                    <a:gd name="T13" fmla="*/ 0 60000 65536"/>
                    <a:gd name="T14" fmla="*/ 0 60000 65536"/>
                    <a:gd name="T15" fmla="*/ 0 w 296"/>
                    <a:gd name="T16" fmla="*/ 0 h 46"/>
                    <a:gd name="T17" fmla="*/ 296 w 296"/>
                    <a:gd name="T18" fmla="*/ 46 h 46"/>
                  </a:gdLst>
                  <a:ahLst/>
                  <a:cxnLst>
                    <a:cxn ang="T10">
                      <a:pos x="T0" y="T1"/>
                    </a:cxn>
                    <a:cxn ang="T11">
                      <a:pos x="T2" y="T3"/>
                    </a:cxn>
                    <a:cxn ang="T12">
                      <a:pos x="T4" y="T5"/>
                    </a:cxn>
                    <a:cxn ang="T13">
                      <a:pos x="T6" y="T7"/>
                    </a:cxn>
                    <a:cxn ang="T14">
                      <a:pos x="T8" y="T9"/>
                    </a:cxn>
                  </a:cxnLst>
                  <a:rect l="T15" t="T16" r="T17" b="T18"/>
                  <a:pathLst>
                    <a:path w="296" h="46">
                      <a:moveTo>
                        <a:pt x="296" y="45"/>
                      </a:moveTo>
                      <a:lnTo>
                        <a:pt x="296" y="46"/>
                      </a:lnTo>
                      <a:lnTo>
                        <a:pt x="0" y="1"/>
                      </a:lnTo>
                      <a:lnTo>
                        <a:pt x="2" y="0"/>
                      </a:lnTo>
                      <a:lnTo>
                        <a:pt x="296" y="45"/>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90" name="Freeform 3286"/>
                <p:cNvSpPr>
                  <a:spLocks/>
                </p:cNvSpPr>
                <p:nvPr/>
              </p:nvSpPr>
              <p:spPr bwMode="auto">
                <a:xfrm>
                  <a:off x="3518" y="1650"/>
                  <a:ext cx="151" cy="30"/>
                </a:xfrm>
                <a:custGeom>
                  <a:avLst/>
                  <a:gdLst>
                    <a:gd name="T0" fmla="*/ 1 w 302"/>
                    <a:gd name="T1" fmla="*/ 0 h 62"/>
                    <a:gd name="T2" fmla="*/ 1 w 302"/>
                    <a:gd name="T3" fmla="*/ 0 h 62"/>
                    <a:gd name="T4" fmla="*/ 0 w 302"/>
                    <a:gd name="T5" fmla="*/ 0 h 62"/>
                    <a:gd name="T6" fmla="*/ 1 w 302"/>
                    <a:gd name="T7" fmla="*/ 0 h 62"/>
                    <a:gd name="T8" fmla="*/ 1 w 302"/>
                    <a:gd name="T9" fmla="*/ 0 h 62"/>
                    <a:gd name="T10" fmla="*/ 0 60000 65536"/>
                    <a:gd name="T11" fmla="*/ 0 60000 65536"/>
                    <a:gd name="T12" fmla="*/ 0 60000 65536"/>
                    <a:gd name="T13" fmla="*/ 0 60000 65536"/>
                    <a:gd name="T14" fmla="*/ 0 60000 65536"/>
                    <a:gd name="T15" fmla="*/ 0 w 302"/>
                    <a:gd name="T16" fmla="*/ 0 h 62"/>
                    <a:gd name="T17" fmla="*/ 302 w 302"/>
                    <a:gd name="T18" fmla="*/ 62 h 62"/>
                  </a:gdLst>
                  <a:ahLst/>
                  <a:cxnLst>
                    <a:cxn ang="T10">
                      <a:pos x="T0" y="T1"/>
                    </a:cxn>
                    <a:cxn ang="T11">
                      <a:pos x="T2" y="T3"/>
                    </a:cxn>
                    <a:cxn ang="T12">
                      <a:pos x="T4" y="T5"/>
                    </a:cxn>
                    <a:cxn ang="T13">
                      <a:pos x="T6" y="T7"/>
                    </a:cxn>
                    <a:cxn ang="T14">
                      <a:pos x="T8" y="T9"/>
                    </a:cxn>
                  </a:cxnLst>
                  <a:rect l="T15" t="T16" r="T17" b="T18"/>
                  <a:pathLst>
                    <a:path w="302" h="62">
                      <a:moveTo>
                        <a:pt x="302" y="45"/>
                      </a:moveTo>
                      <a:lnTo>
                        <a:pt x="294" y="62"/>
                      </a:lnTo>
                      <a:lnTo>
                        <a:pt x="0" y="17"/>
                      </a:lnTo>
                      <a:lnTo>
                        <a:pt x="6" y="0"/>
                      </a:lnTo>
                      <a:lnTo>
                        <a:pt x="302" y="45"/>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91" name="Freeform 3287"/>
                <p:cNvSpPr>
                  <a:spLocks/>
                </p:cNvSpPr>
                <p:nvPr/>
              </p:nvSpPr>
              <p:spPr bwMode="auto">
                <a:xfrm>
                  <a:off x="3520" y="1650"/>
                  <a:ext cx="149" cy="24"/>
                </a:xfrm>
                <a:custGeom>
                  <a:avLst/>
                  <a:gdLst>
                    <a:gd name="T0" fmla="*/ 1 w 297"/>
                    <a:gd name="T1" fmla="*/ 0 h 49"/>
                    <a:gd name="T2" fmla="*/ 1 w 297"/>
                    <a:gd name="T3" fmla="*/ 0 h 49"/>
                    <a:gd name="T4" fmla="*/ 0 w 297"/>
                    <a:gd name="T5" fmla="*/ 0 h 49"/>
                    <a:gd name="T6" fmla="*/ 1 w 297"/>
                    <a:gd name="T7" fmla="*/ 0 h 49"/>
                    <a:gd name="T8" fmla="*/ 1 w 297"/>
                    <a:gd name="T9" fmla="*/ 0 h 49"/>
                    <a:gd name="T10" fmla="*/ 0 60000 65536"/>
                    <a:gd name="T11" fmla="*/ 0 60000 65536"/>
                    <a:gd name="T12" fmla="*/ 0 60000 65536"/>
                    <a:gd name="T13" fmla="*/ 0 60000 65536"/>
                    <a:gd name="T14" fmla="*/ 0 60000 65536"/>
                    <a:gd name="T15" fmla="*/ 0 w 297"/>
                    <a:gd name="T16" fmla="*/ 0 h 49"/>
                    <a:gd name="T17" fmla="*/ 297 w 297"/>
                    <a:gd name="T18" fmla="*/ 49 h 49"/>
                  </a:gdLst>
                  <a:ahLst/>
                  <a:cxnLst>
                    <a:cxn ang="T10">
                      <a:pos x="T0" y="T1"/>
                    </a:cxn>
                    <a:cxn ang="T11">
                      <a:pos x="T2" y="T3"/>
                    </a:cxn>
                    <a:cxn ang="T12">
                      <a:pos x="T4" y="T5"/>
                    </a:cxn>
                    <a:cxn ang="T13">
                      <a:pos x="T6" y="T7"/>
                    </a:cxn>
                    <a:cxn ang="T14">
                      <a:pos x="T8" y="T9"/>
                    </a:cxn>
                  </a:cxnLst>
                  <a:rect l="T15" t="T16" r="T17" b="T18"/>
                  <a:pathLst>
                    <a:path w="297" h="49">
                      <a:moveTo>
                        <a:pt x="297" y="45"/>
                      </a:moveTo>
                      <a:lnTo>
                        <a:pt x="295" y="49"/>
                      </a:lnTo>
                      <a:lnTo>
                        <a:pt x="0" y="4"/>
                      </a:lnTo>
                      <a:lnTo>
                        <a:pt x="1" y="0"/>
                      </a:lnTo>
                      <a:lnTo>
                        <a:pt x="297" y="45"/>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92" name="Freeform 3288"/>
                <p:cNvSpPr>
                  <a:spLocks/>
                </p:cNvSpPr>
                <p:nvPr/>
              </p:nvSpPr>
              <p:spPr bwMode="auto">
                <a:xfrm>
                  <a:off x="3520" y="1651"/>
                  <a:ext cx="148" cy="24"/>
                </a:xfrm>
                <a:custGeom>
                  <a:avLst/>
                  <a:gdLst>
                    <a:gd name="T0" fmla="*/ 1 w 295"/>
                    <a:gd name="T1" fmla="*/ 1 h 46"/>
                    <a:gd name="T2" fmla="*/ 1 w 295"/>
                    <a:gd name="T3" fmla="*/ 1 h 46"/>
                    <a:gd name="T4" fmla="*/ 0 w 295"/>
                    <a:gd name="T5" fmla="*/ 1 h 46"/>
                    <a:gd name="T6" fmla="*/ 0 w 295"/>
                    <a:gd name="T7" fmla="*/ 0 h 46"/>
                    <a:gd name="T8" fmla="*/ 1 w 295"/>
                    <a:gd name="T9" fmla="*/ 1 h 46"/>
                    <a:gd name="T10" fmla="*/ 0 60000 65536"/>
                    <a:gd name="T11" fmla="*/ 0 60000 65536"/>
                    <a:gd name="T12" fmla="*/ 0 60000 65536"/>
                    <a:gd name="T13" fmla="*/ 0 60000 65536"/>
                    <a:gd name="T14" fmla="*/ 0 60000 65536"/>
                    <a:gd name="T15" fmla="*/ 0 w 295"/>
                    <a:gd name="T16" fmla="*/ 0 h 46"/>
                    <a:gd name="T17" fmla="*/ 295 w 295"/>
                    <a:gd name="T18" fmla="*/ 46 h 46"/>
                  </a:gdLst>
                  <a:ahLst/>
                  <a:cxnLst>
                    <a:cxn ang="T10">
                      <a:pos x="T0" y="T1"/>
                    </a:cxn>
                    <a:cxn ang="T11">
                      <a:pos x="T2" y="T3"/>
                    </a:cxn>
                    <a:cxn ang="T12">
                      <a:pos x="T4" y="T5"/>
                    </a:cxn>
                    <a:cxn ang="T13">
                      <a:pos x="T6" y="T7"/>
                    </a:cxn>
                    <a:cxn ang="T14">
                      <a:pos x="T8" y="T9"/>
                    </a:cxn>
                  </a:cxnLst>
                  <a:rect l="T15" t="T16" r="T17" b="T18"/>
                  <a:pathLst>
                    <a:path w="295" h="46">
                      <a:moveTo>
                        <a:pt x="295" y="45"/>
                      </a:moveTo>
                      <a:lnTo>
                        <a:pt x="294" y="46"/>
                      </a:lnTo>
                      <a:lnTo>
                        <a:pt x="0" y="3"/>
                      </a:lnTo>
                      <a:lnTo>
                        <a:pt x="0" y="0"/>
                      </a:lnTo>
                      <a:lnTo>
                        <a:pt x="295" y="45"/>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93" name="Freeform 3289"/>
                <p:cNvSpPr>
                  <a:spLocks/>
                </p:cNvSpPr>
                <p:nvPr/>
              </p:nvSpPr>
              <p:spPr bwMode="auto">
                <a:xfrm>
                  <a:off x="3520" y="1653"/>
                  <a:ext cx="147" cy="23"/>
                </a:xfrm>
                <a:custGeom>
                  <a:avLst/>
                  <a:gdLst>
                    <a:gd name="T0" fmla="*/ 0 w 296"/>
                    <a:gd name="T1" fmla="*/ 0 h 47"/>
                    <a:gd name="T2" fmla="*/ 0 w 296"/>
                    <a:gd name="T3" fmla="*/ 0 h 47"/>
                    <a:gd name="T4" fmla="*/ 0 w 296"/>
                    <a:gd name="T5" fmla="*/ 0 h 47"/>
                    <a:gd name="T6" fmla="*/ 0 w 296"/>
                    <a:gd name="T7" fmla="*/ 0 h 47"/>
                    <a:gd name="T8" fmla="*/ 0 w 296"/>
                    <a:gd name="T9" fmla="*/ 0 h 47"/>
                    <a:gd name="T10" fmla="*/ 0 60000 65536"/>
                    <a:gd name="T11" fmla="*/ 0 60000 65536"/>
                    <a:gd name="T12" fmla="*/ 0 60000 65536"/>
                    <a:gd name="T13" fmla="*/ 0 60000 65536"/>
                    <a:gd name="T14" fmla="*/ 0 60000 65536"/>
                    <a:gd name="T15" fmla="*/ 0 w 296"/>
                    <a:gd name="T16" fmla="*/ 0 h 47"/>
                    <a:gd name="T17" fmla="*/ 296 w 296"/>
                    <a:gd name="T18" fmla="*/ 47 h 47"/>
                  </a:gdLst>
                  <a:ahLst/>
                  <a:cxnLst>
                    <a:cxn ang="T10">
                      <a:pos x="T0" y="T1"/>
                    </a:cxn>
                    <a:cxn ang="T11">
                      <a:pos x="T2" y="T3"/>
                    </a:cxn>
                    <a:cxn ang="T12">
                      <a:pos x="T4" y="T5"/>
                    </a:cxn>
                    <a:cxn ang="T13">
                      <a:pos x="T6" y="T7"/>
                    </a:cxn>
                    <a:cxn ang="T14">
                      <a:pos x="T8" y="T9"/>
                    </a:cxn>
                  </a:cxnLst>
                  <a:rect l="T15" t="T16" r="T17" b="T18"/>
                  <a:pathLst>
                    <a:path w="296" h="47">
                      <a:moveTo>
                        <a:pt x="296" y="43"/>
                      </a:moveTo>
                      <a:lnTo>
                        <a:pt x="294" y="47"/>
                      </a:lnTo>
                      <a:lnTo>
                        <a:pt x="0" y="2"/>
                      </a:lnTo>
                      <a:lnTo>
                        <a:pt x="2" y="0"/>
                      </a:lnTo>
                      <a:lnTo>
                        <a:pt x="296" y="43"/>
                      </a:lnTo>
                      <a:close/>
                    </a:path>
                  </a:pathLst>
                </a:custGeom>
                <a:solidFill>
                  <a:srgbClr val="D4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94" name="Freeform 3290"/>
                <p:cNvSpPr>
                  <a:spLocks/>
                </p:cNvSpPr>
                <p:nvPr/>
              </p:nvSpPr>
              <p:spPr bwMode="auto">
                <a:xfrm>
                  <a:off x="3519" y="1654"/>
                  <a:ext cx="148" cy="23"/>
                </a:xfrm>
                <a:custGeom>
                  <a:avLst/>
                  <a:gdLst>
                    <a:gd name="T0" fmla="*/ 1 w 296"/>
                    <a:gd name="T1" fmla="*/ 1 h 46"/>
                    <a:gd name="T2" fmla="*/ 1 w 296"/>
                    <a:gd name="T3" fmla="*/ 1 h 46"/>
                    <a:gd name="T4" fmla="*/ 0 w 296"/>
                    <a:gd name="T5" fmla="*/ 1 h 46"/>
                    <a:gd name="T6" fmla="*/ 1 w 296"/>
                    <a:gd name="T7" fmla="*/ 0 h 46"/>
                    <a:gd name="T8" fmla="*/ 1 w 296"/>
                    <a:gd name="T9" fmla="*/ 1 h 46"/>
                    <a:gd name="T10" fmla="*/ 0 60000 65536"/>
                    <a:gd name="T11" fmla="*/ 0 60000 65536"/>
                    <a:gd name="T12" fmla="*/ 0 60000 65536"/>
                    <a:gd name="T13" fmla="*/ 0 60000 65536"/>
                    <a:gd name="T14" fmla="*/ 0 60000 65536"/>
                    <a:gd name="T15" fmla="*/ 0 w 296"/>
                    <a:gd name="T16" fmla="*/ 0 h 46"/>
                    <a:gd name="T17" fmla="*/ 296 w 296"/>
                    <a:gd name="T18" fmla="*/ 46 h 46"/>
                  </a:gdLst>
                  <a:ahLst/>
                  <a:cxnLst>
                    <a:cxn ang="T10">
                      <a:pos x="T0" y="T1"/>
                    </a:cxn>
                    <a:cxn ang="T11">
                      <a:pos x="T2" y="T3"/>
                    </a:cxn>
                    <a:cxn ang="T12">
                      <a:pos x="T4" y="T5"/>
                    </a:cxn>
                    <a:cxn ang="T13">
                      <a:pos x="T6" y="T7"/>
                    </a:cxn>
                    <a:cxn ang="T14">
                      <a:pos x="T8" y="T9"/>
                    </a:cxn>
                  </a:cxnLst>
                  <a:rect l="T15" t="T16" r="T17" b="T18"/>
                  <a:pathLst>
                    <a:path w="296" h="46">
                      <a:moveTo>
                        <a:pt x="296" y="45"/>
                      </a:moveTo>
                      <a:lnTo>
                        <a:pt x="296" y="46"/>
                      </a:lnTo>
                      <a:lnTo>
                        <a:pt x="0" y="3"/>
                      </a:lnTo>
                      <a:lnTo>
                        <a:pt x="2" y="0"/>
                      </a:lnTo>
                      <a:lnTo>
                        <a:pt x="296" y="45"/>
                      </a:lnTo>
                      <a:close/>
                    </a:path>
                  </a:pathLst>
                </a:custGeom>
                <a:solidFill>
                  <a:srgbClr val="D5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95" name="Freeform 3291"/>
                <p:cNvSpPr>
                  <a:spLocks/>
                </p:cNvSpPr>
                <p:nvPr/>
              </p:nvSpPr>
              <p:spPr bwMode="auto">
                <a:xfrm>
                  <a:off x="3519" y="1656"/>
                  <a:ext cx="148" cy="23"/>
                </a:xfrm>
                <a:custGeom>
                  <a:avLst/>
                  <a:gdLst>
                    <a:gd name="T0" fmla="*/ 1 w 296"/>
                    <a:gd name="T1" fmla="*/ 0 h 47"/>
                    <a:gd name="T2" fmla="*/ 1 w 296"/>
                    <a:gd name="T3" fmla="*/ 0 h 47"/>
                    <a:gd name="T4" fmla="*/ 0 w 296"/>
                    <a:gd name="T5" fmla="*/ 0 h 47"/>
                    <a:gd name="T6" fmla="*/ 0 w 296"/>
                    <a:gd name="T7" fmla="*/ 0 h 47"/>
                    <a:gd name="T8" fmla="*/ 1 w 296"/>
                    <a:gd name="T9" fmla="*/ 0 h 47"/>
                    <a:gd name="T10" fmla="*/ 0 60000 65536"/>
                    <a:gd name="T11" fmla="*/ 0 60000 65536"/>
                    <a:gd name="T12" fmla="*/ 0 60000 65536"/>
                    <a:gd name="T13" fmla="*/ 0 60000 65536"/>
                    <a:gd name="T14" fmla="*/ 0 60000 65536"/>
                    <a:gd name="T15" fmla="*/ 0 w 296"/>
                    <a:gd name="T16" fmla="*/ 0 h 47"/>
                    <a:gd name="T17" fmla="*/ 296 w 296"/>
                    <a:gd name="T18" fmla="*/ 47 h 47"/>
                  </a:gdLst>
                  <a:ahLst/>
                  <a:cxnLst>
                    <a:cxn ang="T10">
                      <a:pos x="T0" y="T1"/>
                    </a:cxn>
                    <a:cxn ang="T11">
                      <a:pos x="T2" y="T3"/>
                    </a:cxn>
                    <a:cxn ang="T12">
                      <a:pos x="T4" y="T5"/>
                    </a:cxn>
                    <a:cxn ang="T13">
                      <a:pos x="T6" y="T7"/>
                    </a:cxn>
                    <a:cxn ang="T14">
                      <a:pos x="T8" y="T9"/>
                    </a:cxn>
                  </a:cxnLst>
                  <a:rect l="T15" t="T16" r="T17" b="T18"/>
                  <a:pathLst>
                    <a:path w="296" h="47">
                      <a:moveTo>
                        <a:pt x="296" y="43"/>
                      </a:moveTo>
                      <a:lnTo>
                        <a:pt x="294" y="47"/>
                      </a:lnTo>
                      <a:lnTo>
                        <a:pt x="0" y="2"/>
                      </a:lnTo>
                      <a:lnTo>
                        <a:pt x="0" y="0"/>
                      </a:lnTo>
                      <a:lnTo>
                        <a:pt x="296" y="43"/>
                      </a:lnTo>
                      <a:close/>
                    </a:path>
                  </a:pathLst>
                </a:custGeom>
                <a:solidFill>
                  <a:srgbClr val="D6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96" name="Freeform 3292"/>
                <p:cNvSpPr>
                  <a:spLocks/>
                </p:cNvSpPr>
                <p:nvPr/>
              </p:nvSpPr>
              <p:spPr bwMode="auto">
                <a:xfrm>
                  <a:off x="3518" y="1656"/>
                  <a:ext cx="148" cy="24"/>
                </a:xfrm>
                <a:custGeom>
                  <a:avLst/>
                  <a:gdLst>
                    <a:gd name="T0" fmla="*/ 1 w 295"/>
                    <a:gd name="T1" fmla="*/ 1 h 48"/>
                    <a:gd name="T2" fmla="*/ 1 w 295"/>
                    <a:gd name="T3" fmla="*/ 1 h 48"/>
                    <a:gd name="T4" fmla="*/ 0 w 295"/>
                    <a:gd name="T5" fmla="*/ 1 h 48"/>
                    <a:gd name="T6" fmla="*/ 1 w 295"/>
                    <a:gd name="T7" fmla="*/ 0 h 48"/>
                    <a:gd name="T8" fmla="*/ 1 w 295"/>
                    <a:gd name="T9" fmla="*/ 1 h 48"/>
                    <a:gd name="T10" fmla="*/ 0 60000 65536"/>
                    <a:gd name="T11" fmla="*/ 0 60000 65536"/>
                    <a:gd name="T12" fmla="*/ 0 60000 65536"/>
                    <a:gd name="T13" fmla="*/ 0 60000 65536"/>
                    <a:gd name="T14" fmla="*/ 0 60000 65536"/>
                    <a:gd name="T15" fmla="*/ 0 w 295"/>
                    <a:gd name="T16" fmla="*/ 0 h 48"/>
                    <a:gd name="T17" fmla="*/ 295 w 295"/>
                    <a:gd name="T18" fmla="*/ 48 h 48"/>
                  </a:gdLst>
                  <a:ahLst/>
                  <a:cxnLst>
                    <a:cxn ang="T10">
                      <a:pos x="T0" y="T1"/>
                    </a:cxn>
                    <a:cxn ang="T11">
                      <a:pos x="T2" y="T3"/>
                    </a:cxn>
                    <a:cxn ang="T12">
                      <a:pos x="T4" y="T5"/>
                    </a:cxn>
                    <a:cxn ang="T13">
                      <a:pos x="T6" y="T7"/>
                    </a:cxn>
                    <a:cxn ang="T14">
                      <a:pos x="T8" y="T9"/>
                    </a:cxn>
                  </a:cxnLst>
                  <a:rect l="T15" t="T16" r="T17" b="T18"/>
                  <a:pathLst>
                    <a:path w="295" h="48">
                      <a:moveTo>
                        <a:pt x="295" y="45"/>
                      </a:moveTo>
                      <a:lnTo>
                        <a:pt x="294" y="48"/>
                      </a:lnTo>
                      <a:lnTo>
                        <a:pt x="0" y="3"/>
                      </a:lnTo>
                      <a:lnTo>
                        <a:pt x="1" y="0"/>
                      </a:lnTo>
                      <a:lnTo>
                        <a:pt x="295" y="45"/>
                      </a:lnTo>
                      <a:close/>
                    </a:path>
                  </a:pathLst>
                </a:custGeom>
                <a:solidFill>
                  <a:srgbClr val="D7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97" name="Freeform 3293"/>
                <p:cNvSpPr>
                  <a:spLocks/>
                </p:cNvSpPr>
                <p:nvPr/>
              </p:nvSpPr>
              <p:spPr bwMode="auto">
                <a:xfrm>
                  <a:off x="3515" y="1658"/>
                  <a:ext cx="150" cy="31"/>
                </a:xfrm>
                <a:custGeom>
                  <a:avLst/>
                  <a:gdLst>
                    <a:gd name="T0" fmla="*/ 0 w 301"/>
                    <a:gd name="T1" fmla="*/ 1 h 62"/>
                    <a:gd name="T2" fmla="*/ 0 w 301"/>
                    <a:gd name="T3" fmla="*/ 1 h 62"/>
                    <a:gd name="T4" fmla="*/ 0 w 301"/>
                    <a:gd name="T5" fmla="*/ 1 h 62"/>
                    <a:gd name="T6" fmla="*/ 0 w 301"/>
                    <a:gd name="T7" fmla="*/ 0 h 62"/>
                    <a:gd name="T8" fmla="*/ 0 w 301"/>
                    <a:gd name="T9" fmla="*/ 1 h 62"/>
                    <a:gd name="T10" fmla="*/ 0 60000 65536"/>
                    <a:gd name="T11" fmla="*/ 0 60000 65536"/>
                    <a:gd name="T12" fmla="*/ 0 60000 65536"/>
                    <a:gd name="T13" fmla="*/ 0 60000 65536"/>
                    <a:gd name="T14" fmla="*/ 0 60000 65536"/>
                    <a:gd name="T15" fmla="*/ 0 w 301"/>
                    <a:gd name="T16" fmla="*/ 0 h 62"/>
                    <a:gd name="T17" fmla="*/ 301 w 301"/>
                    <a:gd name="T18" fmla="*/ 62 h 62"/>
                  </a:gdLst>
                  <a:ahLst/>
                  <a:cxnLst>
                    <a:cxn ang="T10">
                      <a:pos x="T0" y="T1"/>
                    </a:cxn>
                    <a:cxn ang="T11">
                      <a:pos x="T2" y="T3"/>
                    </a:cxn>
                    <a:cxn ang="T12">
                      <a:pos x="T4" y="T5"/>
                    </a:cxn>
                    <a:cxn ang="T13">
                      <a:pos x="T6" y="T7"/>
                    </a:cxn>
                    <a:cxn ang="T14">
                      <a:pos x="T8" y="T9"/>
                    </a:cxn>
                  </a:cxnLst>
                  <a:rect l="T15" t="T16" r="T17" b="T18"/>
                  <a:pathLst>
                    <a:path w="301" h="62">
                      <a:moveTo>
                        <a:pt x="301" y="45"/>
                      </a:moveTo>
                      <a:lnTo>
                        <a:pt x="296" y="62"/>
                      </a:lnTo>
                      <a:lnTo>
                        <a:pt x="0" y="17"/>
                      </a:lnTo>
                      <a:lnTo>
                        <a:pt x="7" y="0"/>
                      </a:lnTo>
                      <a:lnTo>
                        <a:pt x="301" y="45"/>
                      </a:lnTo>
                      <a:close/>
                    </a:path>
                  </a:pathLst>
                </a:custGeom>
                <a:solidFill>
                  <a:srgbClr val="D9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98" name="Freeform 3294"/>
                <p:cNvSpPr>
                  <a:spLocks/>
                </p:cNvSpPr>
                <p:nvPr/>
              </p:nvSpPr>
              <p:spPr bwMode="auto">
                <a:xfrm>
                  <a:off x="3517" y="1658"/>
                  <a:ext cx="148" cy="24"/>
                </a:xfrm>
                <a:custGeom>
                  <a:avLst/>
                  <a:gdLst>
                    <a:gd name="T0" fmla="*/ 1 w 296"/>
                    <a:gd name="T1" fmla="*/ 1 h 48"/>
                    <a:gd name="T2" fmla="*/ 1 w 296"/>
                    <a:gd name="T3" fmla="*/ 1 h 48"/>
                    <a:gd name="T4" fmla="*/ 0 w 296"/>
                    <a:gd name="T5" fmla="*/ 1 h 48"/>
                    <a:gd name="T6" fmla="*/ 1 w 296"/>
                    <a:gd name="T7" fmla="*/ 0 h 48"/>
                    <a:gd name="T8" fmla="*/ 1 w 296"/>
                    <a:gd name="T9" fmla="*/ 1 h 48"/>
                    <a:gd name="T10" fmla="*/ 0 60000 65536"/>
                    <a:gd name="T11" fmla="*/ 0 60000 65536"/>
                    <a:gd name="T12" fmla="*/ 0 60000 65536"/>
                    <a:gd name="T13" fmla="*/ 0 60000 65536"/>
                    <a:gd name="T14" fmla="*/ 0 60000 65536"/>
                    <a:gd name="T15" fmla="*/ 0 w 296"/>
                    <a:gd name="T16" fmla="*/ 0 h 48"/>
                    <a:gd name="T17" fmla="*/ 296 w 296"/>
                    <a:gd name="T18" fmla="*/ 48 h 48"/>
                  </a:gdLst>
                  <a:ahLst/>
                  <a:cxnLst>
                    <a:cxn ang="T10">
                      <a:pos x="T0" y="T1"/>
                    </a:cxn>
                    <a:cxn ang="T11">
                      <a:pos x="T2" y="T3"/>
                    </a:cxn>
                    <a:cxn ang="T12">
                      <a:pos x="T4" y="T5"/>
                    </a:cxn>
                    <a:cxn ang="T13">
                      <a:pos x="T6" y="T7"/>
                    </a:cxn>
                    <a:cxn ang="T14">
                      <a:pos x="T8" y="T9"/>
                    </a:cxn>
                  </a:cxnLst>
                  <a:rect l="T15" t="T16" r="T17" b="T18"/>
                  <a:pathLst>
                    <a:path w="296" h="48">
                      <a:moveTo>
                        <a:pt x="296" y="45"/>
                      </a:moveTo>
                      <a:lnTo>
                        <a:pt x="296" y="48"/>
                      </a:lnTo>
                      <a:lnTo>
                        <a:pt x="0" y="3"/>
                      </a:lnTo>
                      <a:lnTo>
                        <a:pt x="2" y="0"/>
                      </a:lnTo>
                      <a:lnTo>
                        <a:pt x="296" y="45"/>
                      </a:lnTo>
                      <a:close/>
                    </a:path>
                  </a:pathLst>
                </a:custGeom>
                <a:solidFill>
                  <a:srgbClr val="D9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499" name="Freeform 3295"/>
                <p:cNvSpPr>
                  <a:spLocks/>
                </p:cNvSpPr>
                <p:nvPr/>
              </p:nvSpPr>
              <p:spPr bwMode="auto">
                <a:xfrm>
                  <a:off x="3516" y="1660"/>
                  <a:ext cx="149" cy="24"/>
                </a:xfrm>
                <a:custGeom>
                  <a:avLst/>
                  <a:gdLst>
                    <a:gd name="T0" fmla="*/ 1 w 298"/>
                    <a:gd name="T1" fmla="*/ 0 h 49"/>
                    <a:gd name="T2" fmla="*/ 1 w 298"/>
                    <a:gd name="T3" fmla="*/ 0 h 49"/>
                    <a:gd name="T4" fmla="*/ 0 w 298"/>
                    <a:gd name="T5" fmla="*/ 0 h 49"/>
                    <a:gd name="T6" fmla="*/ 1 w 298"/>
                    <a:gd name="T7" fmla="*/ 0 h 49"/>
                    <a:gd name="T8" fmla="*/ 1 w 298"/>
                    <a:gd name="T9" fmla="*/ 0 h 49"/>
                    <a:gd name="T10" fmla="*/ 0 60000 65536"/>
                    <a:gd name="T11" fmla="*/ 0 60000 65536"/>
                    <a:gd name="T12" fmla="*/ 0 60000 65536"/>
                    <a:gd name="T13" fmla="*/ 0 60000 65536"/>
                    <a:gd name="T14" fmla="*/ 0 60000 65536"/>
                    <a:gd name="T15" fmla="*/ 0 w 298"/>
                    <a:gd name="T16" fmla="*/ 0 h 49"/>
                    <a:gd name="T17" fmla="*/ 298 w 298"/>
                    <a:gd name="T18" fmla="*/ 49 h 49"/>
                  </a:gdLst>
                  <a:ahLst/>
                  <a:cxnLst>
                    <a:cxn ang="T10">
                      <a:pos x="T0" y="T1"/>
                    </a:cxn>
                    <a:cxn ang="T11">
                      <a:pos x="T2" y="T3"/>
                    </a:cxn>
                    <a:cxn ang="T12">
                      <a:pos x="T4" y="T5"/>
                    </a:cxn>
                    <a:cxn ang="T13">
                      <a:pos x="T6" y="T7"/>
                    </a:cxn>
                    <a:cxn ang="T14">
                      <a:pos x="T8" y="T9"/>
                    </a:cxn>
                  </a:cxnLst>
                  <a:rect l="T15" t="T16" r="T17" b="T18"/>
                  <a:pathLst>
                    <a:path w="298" h="49">
                      <a:moveTo>
                        <a:pt x="298" y="45"/>
                      </a:moveTo>
                      <a:lnTo>
                        <a:pt x="296" y="49"/>
                      </a:lnTo>
                      <a:lnTo>
                        <a:pt x="0" y="4"/>
                      </a:lnTo>
                      <a:lnTo>
                        <a:pt x="2" y="0"/>
                      </a:lnTo>
                      <a:lnTo>
                        <a:pt x="298" y="45"/>
                      </a:lnTo>
                      <a:close/>
                    </a:path>
                  </a:pathLst>
                </a:custGeom>
                <a:solidFill>
                  <a:srgbClr val="D9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00" name="Freeform 3296"/>
                <p:cNvSpPr>
                  <a:spLocks/>
                </p:cNvSpPr>
                <p:nvPr/>
              </p:nvSpPr>
              <p:spPr bwMode="auto">
                <a:xfrm>
                  <a:off x="3516" y="1661"/>
                  <a:ext cx="148" cy="24"/>
                </a:xfrm>
                <a:custGeom>
                  <a:avLst/>
                  <a:gdLst>
                    <a:gd name="T0" fmla="*/ 1 w 296"/>
                    <a:gd name="T1" fmla="*/ 1 h 48"/>
                    <a:gd name="T2" fmla="*/ 1 w 296"/>
                    <a:gd name="T3" fmla="*/ 1 h 48"/>
                    <a:gd name="T4" fmla="*/ 0 w 296"/>
                    <a:gd name="T5" fmla="*/ 1 h 48"/>
                    <a:gd name="T6" fmla="*/ 0 w 296"/>
                    <a:gd name="T7" fmla="*/ 0 h 48"/>
                    <a:gd name="T8" fmla="*/ 1 w 296"/>
                    <a:gd name="T9" fmla="*/ 1 h 48"/>
                    <a:gd name="T10" fmla="*/ 0 60000 65536"/>
                    <a:gd name="T11" fmla="*/ 0 60000 65536"/>
                    <a:gd name="T12" fmla="*/ 0 60000 65536"/>
                    <a:gd name="T13" fmla="*/ 0 60000 65536"/>
                    <a:gd name="T14" fmla="*/ 0 60000 65536"/>
                    <a:gd name="T15" fmla="*/ 0 w 296"/>
                    <a:gd name="T16" fmla="*/ 0 h 48"/>
                    <a:gd name="T17" fmla="*/ 296 w 296"/>
                    <a:gd name="T18" fmla="*/ 48 h 48"/>
                  </a:gdLst>
                  <a:ahLst/>
                  <a:cxnLst>
                    <a:cxn ang="T10">
                      <a:pos x="T0" y="T1"/>
                    </a:cxn>
                    <a:cxn ang="T11">
                      <a:pos x="T2" y="T3"/>
                    </a:cxn>
                    <a:cxn ang="T12">
                      <a:pos x="T4" y="T5"/>
                    </a:cxn>
                    <a:cxn ang="T13">
                      <a:pos x="T6" y="T7"/>
                    </a:cxn>
                    <a:cxn ang="T14">
                      <a:pos x="T8" y="T9"/>
                    </a:cxn>
                  </a:cxnLst>
                  <a:rect l="T15" t="T16" r="T17" b="T18"/>
                  <a:pathLst>
                    <a:path w="296" h="48">
                      <a:moveTo>
                        <a:pt x="296" y="45"/>
                      </a:moveTo>
                      <a:lnTo>
                        <a:pt x="294" y="48"/>
                      </a:lnTo>
                      <a:lnTo>
                        <a:pt x="0" y="3"/>
                      </a:lnTo>
                      <a:lnTo>
                        <a:pt x="0" y="0"/>
                      </a:lnTo>
                      <a:lnTo>
                        <a:pt x="296" y="45"/>
                      </a:lnTo>
                      <a:close/>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01" name="Freeform 3297"/>
                <p:cNvSpPr>
                  <a:spLocks/>
                </p:cNvSpPr>
                <p:nvPr/>
              </p:nvSpPr>
              <p:spPr bwMode="auto">
                <a:xfrm>
                  <a:off x="3515" y="1663"/>
                  <a:ext cx="148" cy="24"/>
                </a:xfrm>
                <a:custGeom>
                  <a:avLst/>
                  <a:gdLst>
                    <a:gd name="T0" fmla="*/ 1 w 295"/>
                    <a:gd name="T1" fmla="*/ 1 h 48"/>
                    <a:gd name="T2" fmla="*/ 1 w 295"/>
                    <a:gd name="T3" fmla="*/ 1 h 48"/>
                    <a:gd name="T4" fmla="*/ 0 w 295"/>
                    <a:gd name="T5" fmla="*/ 1 h 48"/>
                    <a:gd name="T6" fmla="*/ 1 w 295"/>
                    <a:gd name="T7" fmla="*/ 0 h 48"/>
                    <a:gd name="T8" fmla="*/ 1 w 295"/>
                    <a:gd name="T9" fmla="*/ 1 h 48"/>
                    <a:gd name="T10" fmla="*/ 0 60000 65536"/>
                    <a:gd name="T11" fmla="*/ 0 60000 65536"/>
                    <a:gd name="T12" fmla="*/ 0 60000 65536"/>
                    <a:gd name="T13" fmla="*/ 0 60000 65536"/>
                    <a:gd name="T14" fmla="*/ 0 60000 65536"/>
                    <a:gd name="T15" fmla="*/ 0 w 295"/>
                    <a:gd name="T16" fmla="*/ 0 h 48"/>
                    <a:gd name="T17" fmla="*/ 295 w 295"/>
                    <a:gd name="T18" fmla="*/ 48 h 48"/>
                  </a:gdLst>
                  <a:ahLst/>
                  <a:cxnLst>
                    <a:cxn ang="T10">
                      <a:pos x="T0" y="T1"/>
                    </a:cxn>
                    <a:cxn ang="T11">
                      <a:pos x="T2" y="T3"/>
                    </a:cxn>
                    <a:cxn ang="T12">
                      <a:pos x="T4" y="T5"/>
                    </a:cxn>
                    <a:cxn ang="T13">
                      <a:pos x="T6" y="T7"/>
                    </a:cxn>
                    <a:cxn ang="T14">
                      <a:pos x="T8" y="T9"/>
                    </a:cxn>
                  </a:cxnLst>
                  <a:rect l="T15" t="T16" r="T17" b="T18"/>
                  <a:pathLst>
                    <a:path w="295" h="48">
                      <a:moveTo>
                        <a:pt x="295" y="45"/>
                      </a:moveTo>
                      <a:lnTo>
                        <a:pt x="294" y="48"/>
                      </a:lnTo>
                      <a:lnTo>
                        <a:pt x="0" y="3"/>
                      </a:lnTo>
                      <a:lnTo>
                        <a:pt x="1" y="0"/>
                      </a:lnTo>
                      <a:lnTo>
                        <a:pt x="295" y="45"/>
                      </a:lnTo>
                      <a:close/>
                    </a:path>
                  </a:pathLst>
                </a:custGeom>
                <a:solidFill>
                  <a:srgbClr val="DB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02" name="Freeform 3298"/>
                <p:cNvSpPr>
                  <a:spLocks/>
                </p:cNvSpPr>
                <p:nvPr/>
              </p:nvSpPr>
              <p:spPr bwMode="auto">
                <a:xfrm>
                  <a:off x="3515" y="1665"/>
                  <a:ext cx="147" cy="24"/>
                </a:xfrm>
                <a:custGeom>
                  <a:avLst/>
                  <a:gdLst>
                    <a:gd name="T0" fmla="*/ 0 w 296"/>
                    <a:gd name="T1" fmla="*/ 0 h 49"/>
                    <a:gd name="T2" fmla="*/ 0 w 296"/>
                    <a:gd name="T3" fmla="*/ 0 h 49"/>
                    <a:gd name="T4" fmla="*/ 0 w 296"/>
                    <a:gd name="T5" fmla="*/ 0 h 49"/>
                    <a:gd name="T6" fmla="*/ 0 w 296"/>
                    <a:gd name="T7" fmla="*/ 0 h 49"/>
                    <a:gd name="T8" fmla="*/ 0 w 296"/>
                    <a:gd name="T9" fmla="*/ 0 h 49"/>
                    <a:gd name="T10" fmla="*/ 0 60000 65536"/>
                    <a:gd name="T11" fmla="*/ 0 60000 65536"/>
                    <a:gd name="T12" fmla="*/ 0 60000 65536"/>
                    <a:gd name="T13" fmla="*/ 0 60000 65536"/>
                    <a:gd name="T14" fmla="*/ 0 60000 65536"/>
                    <a:gd name="T15" fmla="*/ 0 w 296"/>
                    <a:gd name="T16" fmla="*/ 0 h 49"/>
                    <a:gd name="T17" fmla="*/ 296 w 296"/>
                    <a:gd name="T18" fmla="*/ 49 h 49"/>
                  </a:gdLst>
                  <a:ahLst/>
                  <a:cxnLst>
                    <a:cxn ang="T10">
                      <a:pos x="T0" y="T1"/>
                    </a:cxn>
                    <a:cxn ang="T11">
                      <a:pos x="T2" y="T3"/>
                    </a:cxn>
                    <a:cxn ang="T12">
                      <a:pos x="T4" y="T5"/>
                    </a:cxn>
                    <a:cxn ang="T13">
                      <a:pos x="T6" y="T7"/>
                    </a:cxn>
                    <a:cxn ang="T14">
                      <a:pos x="T8" y="T9"/>
                    </a:cxn>
                  </a:cxnLst>
                  <a:rect l="T15" t="T16" r="T17" b="T18"/>
                  <a:pathLst>
                    <a:path w="296" h="49">
                      <a:moveTo>
                        <a:pt x="296" y="45"/>
                      </a:moveTo>
                      <a:lnTo>
                        <a:pt x="296" y="49"/>
                      </a:lnTo>
                      <a:lnTo>
                        <a:pt x="0" y="4"/>
                      </a:lnTo>
                      <a:lnTo>
                        <a:pt x="2" y="0"/>
                      </a:lnTo>
                      <a:lnTo>
                        <a:pt x="296" y="45"/>
                      </a:lnTo>
                      <a:close/>
                    </a:path>
                  </a:pathLst>
                </a:custGeom>
                <a:solidFill>
                  <a:srgbClr val="DC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03" name="Freeform 3299"/>
                <p:cNvSpPr>
                  <a:spLocks/>
                </p:cNvSpPr>
                <p:nvPr/>
              </p:nvSpPr>
              <p:spPr bwMode="auto">
                <a:xfrm>
                  <a:off x="3512" y="1666"/>
                  <a:ext cx="150" cy="31"/>
                </a:xfrm>
                <a:custGeom>
                  <a:avLst/>
                  <a:gdLst>
                    <a:gd name="T0" fmla="*/ 0 w 301"/>
                    <a:gd name="T1" fmla="*/ 1 h 61"/>
                    <a:gd name="T2" fmla="*/ 0 w 301"/>
                    <a:gd name="T3" fmla="*/ 1 h 61"/>
                    <a:gd name="T4" fmla="*/ 0 w 301"/>
                    <a:gd name="T5" fmla="*/ 1 h 61"/>
                    <a:gd name="T6" fmla="*/ 0 w 301"/>
                    <a:gd name="T7" fmla="*/ 0 h 61"/>
                    <a:gd name="T8" fmla="*/ 0 w 301"/>
                    <a:gd name="T9" fmla="*/ 1 h 61"/>
                    <a:gd name="T10" fmla="*/ 0 60000 65536"/>
                    <a:gd name="T11" fmla="*/ 0 60000 65536"/>
                    <a:gd name="T12" fmla="*/ 0 60000 65536"/>
                    <a:gd name="T13" fmla="*/ 0 60000 65536"/>
                    <a:gd name="T14" fmla="*/ 0 60000 65536"/>
                    <a:gd name="T15" fmla="*/ 0 w 301"/>
                    <a:gd name="T16" fmla="*/ 0 h 61"/>
                    <a:gd name="T17" fmla="*/ 301 w 301"/>
                    <a:gd name="T18" fmla="*/ 61 h 61"/>
                  </a:gdLst>
                  <a:ahLst/>
                  <a:cxnLst>
                    <a:cxn ang="T10">
                      <a:pos x="T0" y="T1"/>
                    </a:cxn>
                    <a:cxn ang="T11">
                      <a:pos x="T2" y="T3"/>
                    </a:cxn>
                    <a:cxn ang="T12">
                      <a:pos x="T4" y="T5"/>
                    </a:cxn>
                    <a:cxn ang="T13">
                      <a:pos x="T6" y="T7"/>
                    </a:cxn>
                    <a:cxn ang="T14">
                      <a:pos x="T8" y="T9"/>
                    </a:cxn>
                  </a:cxnLst>
                  <a:rect l="T15" t="T16" r="T17" b="T18"/>
                  <a:pathLst>
                    <a:path w="301" h="61">
                      <a:moveTo>
                        <a:pt x="301" y="45"/>
                      </a:moveTo>
                      <a:lnTo>
                        <a:pt x="296" y="61"/>
                      </a:lnTo>
                      <a:lnTo>
                        <a:pt x="0" y="16"/>
                      </a:lnTo>
                      <a:lnTo>
                        <a:pt x="5" y="0"/>
                      </a:lnTo>
                      <a:lnTo>
                        <a:pt x="301" y="45"/>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04" name="Freeform 3300"/>
                <p:cNvSpPr>
                  <a:spLocks/>
                </p:cNvSpPr>
                <p:nvPr/>
              </p:nvSpPr>
              <p:spPr bwMode="auto">
                <a:xfrm>
                  <a:off x="3515" y="1666"/>
                  <a:ext cx="147" cy="24"/>
                </a:xfrm>
                <a:custGeom>
                  <a:avLst/>
                  <a:gdLst>
                    <a:gd name="T0" fmla="*/ 0 w 296"/>
                    <a:gd name="T1" fmla="*/ 1 h 48"/>
                    <a:gd name="T2" fmla="*/ 0 w 296"/>
                    <a:gd name="T3" fmla="*/ 1 h 48"/>
                    <a:gd name="T4" fmla="*/ 0 w 296"/>
                    <a:gd name="T5" fmla="*/ 1 h 48"/>
                    <a:gd name="T6" fmla="*/ 0 w 296"/>
                    <a:gd name="T7" fmla="*/ 0 h 48"/>
                    <a:gd name="T8" fmla="*/ 0 w 296"/>
                    <a:gd name="T9" fmla="*/ 1 h 48"/>
                    <a:gd name="T10" fmla="*/ 0 60000 65536"/>
                    <a:gd name="T11" fmla="*/ 0 60000 65536"/>
                    <a:gd name="T12" fmla="*/ 0 60000 65536"/>
                    <a:gd name="T13" fmla="*/ 0 60000 65536"/>
                    <a:gd name="T14" fmla="*/ 0 60000 65536"/>
                    <a:gd name="T15" fmla="*/ 0 w 296"/>
                    <a:gd name="T16" fmla="*/ 0 h 48"/>
                    <a:gd name="T17" fmla="*/ 296 w 296"/>
                    <a:gd name="T18" fmla="*/ 48 h 48"/>
                  </a:gdLst>
                  <a:ahLst/>
                  <a:cxnLst>
                    <a:cxn ang="T10">
                      <a:pos x="T0" y="T1"/>
                    </a:cxn>
                    <a:cxn ang="T11">
                      <a:pos x="T2" y="T3"/>
                    </a:cxn>
                    <a:cxn ang="T12">
                      <a:pos x="T4" y="T5"/>
                    </a:cxn>
                    <a:cxn ang="T13">
                      <a:pos x="T6" y="T7"/>
                    </a:cxn>
                    <a:cxn ang="T14">
                      <a:pos x="T8" y="T9"/>
                    </a:cxn>
                  </a:cxnLst>
                  <a:rect l="T15" t="T16" r="T17" b="T18"/>
                  <a:pathLst>
                    <a:path w="296" h="48">
                      <a:moveTo>
                        <a:pt x="296" y="45"/>
                      </a:moveTo>
                      <a:lnTo>
                        <a:pt x="294" y="48"/>
                      </a:lnTo>
                      <a:lnTo>
                        <a:pt x="0" y="3"/>
                      </a:lnTo>
                      <a:lnTo>
                        <a:pt x="0" y="0"/>
                      </a:lnTo>
                      <a:lnTo>
                        <a:pt x="296" y="45"/>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05" name="Freeform 3301"/>
                <p:cNvSpPr>
                  <a:spLocks/>
                </p:cNvSpPr>
                <p:nvPr/>
              </p:nvSpPr>
              <p:spPr bwMode="auto">
                <a:xfrm>
                  <a:off x="3514" y="1668"/>
                  <a:ext cx="148" cy="24"/>
                </a:xfrm>
                <a:custGeom>
                  <a:avLst/>
                  <a:gdLst>
                    <a:gd name="T0" fmla="*/ 1 w 296"/>
                    <a:gd name="T1" fmla="*/ 1 h 48"/>
                    <a:gd name="T2" fmla="*/ 1 w 296"/>
                    <a:gd name="T3" fmla="*/ 1 h 48"/>
                    <a:gd name="T4" fmla="*/ 0 w 296"/>
                    <a:gd name="T5" fmla="*/ 1 h 48"/>
                    <a:gd name="T6" fmla="*/ 1 w 296"/>
                    <a:gd name="T7" fmla="*/ 0 h 48"/>
                    <a:gd name="T8" fmla="*/ 1 w 296"/>
                    <a:gd name="T9" fmla="*/ 1 h 48"/>
                    <a:gd name="T10" fmla="*/ 0 60000 65536"/>
                    <a:gd name="T11" fmla="*/ 0 60000 65536"/>
                    <a:gd name="T12" fmla="*/ 0 60000 65536"/>
                    <a:gd name="T13" fmla="*/ 0 60000 65536"/>
                    <a:gd name="T14" fmla="*/ 0 60000 65536"/>
                    <a:gd name="T15" fmla="*/ 0 w 296"/>
                    <a:gd name="T16" fmla="*/ 0 h 48"/>
                    <a:gd name="T17" fmla="*/ 296 w 296"/>
                    <a:gd name="T18" fmla="*/ 48 h 48"/>
                  </a:gdLst>
                  <a:ahLst/>
                  <a:cxnLst>
                    <a:cxn ang="T10">
                      <a:pos x="T0" y="T1"/>
                    </a:cxn>
                    <a:cxn ang="T11">
                      <a:pos x="T2" y="T3"/>
                    </a:cxn>
                    <a:cxn ang="T12">
                      <a:pos x="T4" y="T5"/>
                    </a:cxn>
                    <a:cxn ang="T13">
                      <a:pos x="T6" y="T7"/>
                    </a:cxn>
                    <a:cxn ang="T14">
                      <a:pos x="T8" y="T9"/>
                    </a:cxn>
                  </a:cxnLst>
                  <a:rect l="T15" t="T16" r="T17" b="T18"/>
                  <a:pathLst>
                    <a:path w="296" h="48">
                      <a:moveTo>
                        <a:pt x="296" y="45"/>
                      </a:moveTo>
                      <a:lnTo>
                        <a:pt x="295" y="48"/>
                      </a:lnTo>
                      <a:lnTo>
                        <a:pt x="0" y="3"/>
                      </a:lnTo>
                      <a:lnTo>
                        <a:pt x="2" y="0"/>
                      </a:lnTo>
                      <a:lnTo>
                        <a:pt x="296" y="45"/>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06" name="Freeform 3302"/>
                <p:cNvSpPr>
                  <a:spLocks/>
                </p:cNvSpPr>
                <p:nvPr/>
              </p:nvSpPr>
              <p:spPr bwMode="auto">
                <a:xfrm>
                  <a:off x="3513" y="1670"/>
                  <a:ext cx="148" cy="24"/>
                </a:xfrm>
                <a:custGeom>
                  <a:avLst/>
                  <a:gdLst>
                    <a:gd name="T0" fmla="*/ 1 w 296"/>
                    <a:gd name="T1" fmla="*/ 0 h 49"/>
                    <a:gd name="T2" fmla="*/ 1 w 296"/>
                    <a:gd name="T3" fmla="*/ 0 h 49"/>
                    <a:gd name="T4" fmla="*/ 0 w 296"/>
                    <a:gd name="T5" fmla="*/ 0 h 49"/>
                    <a:gd name="T6" fmla="*/ 1 w 296"/>
                    <a:gd name="T7" fmla="*/ 0 h 49"/>
                    <a:gd name="T8" fmla="*/ 1 w 296"/>
                    <a:gd name="T9" fmla="*/ 0 h 49"/>
                    <a:gd name="T10" fmla="*/ 0 60000 65536"/>
                    <a:gd name="T11" fmla="*/ 0 60000 65536"/>
                    <a:gd name="T12" fmla="*/ 0 60000 65536"/>
                    <a:gd name="T13" fmla="*/ 0 60000 65536"/>
                    <a:gd name="T14" fmla="*/ 0 60000 65536"/>
                    <a:gd name="T15" fmla="*/ 0 w 296"/>
                    <a:gd name="T16" fmla="*/ 0 h 49"/>
                    <a:gd name="T17" fmla="*/ 296 w 296"/>
                    <a:gd name="T18" fmla="*/ 49 h 49"/>
                  </a:gdLst>
                  <a:ahLst/>
                  <a:cxnLst>
                    <a:cxn ang="T10">
                      <a:pos x="T0" y="T1"/>
                    </a:cxn>
                    <a:cxn ang="T11">
                      <a:pos x="T2" y="T3"/>
                    </a:cxn>
                    <a:cxn ang="T12">
                      <a:pos x="T4" y="T5"/>
                    </a:cxn>
                    <a:cxn ang="T13">
                      <a:pos x="T6" y="T7"/>
                    </a:cxn>
                    <a:cxn ang="T14">
                      <a:pos x="T8" y="T9"/>
                    </a:cxn>
                  </a:cxnLst>
                  <a:rect l="T15" t="T16" r="T17" b="T18"/>
                  <a:pathLst>
                    <a:path w="296" h="49">
                      <a:moveTo>
                        <a:pt x="296" y="45"/>
                      </a:moveTo>
                      <a:lnTo>
                        <a:pt x="296" y="49"/>
                      </a:lnTo>
                      <a:lnTo>
                        <a:pt x="0" y="4"/>
                      </a:lnTo>
                      <a:lnTo>
                        <a:pt x="1" y="0"/>
                      </a:lnTo>
                      <a:lnTo>
                        <a:pt x="296" y="45"/>
                      </a:lnTo>
                      <a:close/>
                    </a:path>
                  </a:pathLst>
                </a:custGeom>
                <a:solidFill>
                  <a:srgbClr val="DF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07" name="Freeform 3303"/>
                <p:cNvSpPr>
                  <a:spLocks/>
                </p:cNvSpPr>
                <p:nvPr/>
              </p:nvSpPr>
              <p:spPr bwMode="auto">
                <a:xfrm>
                  <a:off x="3513" y="1671"/>
                  <a:ext cx="148" cy="24"/>
                </a:xfrm>
                <a:custGeom>
                  <a:avLst/>
                  <a:gdLst>
                    <a:gd name="T0" fmla="*/ 1 w 296"/>
                    <a:gd name="T1" fmla="*/ 1 h 48"/>
                    <a:gd name="T2" fmla="*/ 1 w 296"/>
                    <a:gd name="T3" fmla="*/ 1 h 48"/>
                    <a:gd name="T4" fmla="*/ 0 w 296"/>
                    <a:gd name="T5" fmla="*/ 1 h 48"/>
                    <a:gd name="T6" fmla="*/ 0 w 296"/>
                    <a:gd name="T7" fmla="*/ 0 h 48"/>
                    <a:gd name="T8" fmla="*/ 1 w 296"/>
                    <a:gd name="T9" fmla="*/ 1 h 48"/>
                    <a:gd name="T10" fmla="*/ 0 60000 65536"/>
                    <a:gd name="T11" fmla="*/ 0 60000 65536"/>
                    <a:gd name="T12" fmla="*/ 0 60000 65536"/>
                    <a:gd name="T13" fmla="*/ 0 60000 65536"/>
                    <a:gd name="T14" fmla="*/ 0 60000 65536"/>
                    <a:gd name="T15" fmla="*/ 0 w 296"/>
                    <a:gd name="T16" fmla="*/ 0 h 48"/>
                    <a:gd name="T17" fmla="*/ 296 w 296"/>
                    <a:gd name="T18" fmla="*/ 48 h 48"/>
                  </a:gdLst>
                  <a:ahLst/>
                  <a:cxnLst>
                    <a:cxn ang="T10">
                      <a:pos x="T0" y="T1"/>
                    </a:cxn>
                    <a:cxn ang="T11">
                      <a:pos x="T2" y="T3"/>
                    </a:cxn>
                    <a:cxn ang="T12">
                      <a:pos x="T4" y="T5"/>
                    </a:cxn>
                    <a:cxn ang="T13">
                      <a:pos x="T6" y="T7"/>
                    </a:cxn>
                    <a:cxn ang="T14">
                      <a:pos x="T8" y="T9"/>
                    </a:cxn>
                  </a:cxnLst>
                  <a:rect l="T15" t="T16" r="T17" b="T18"/>
                  <a:pathLst>
                    <a:path w="296" h="48">
                      <a:moveTo>
                        <a:pt x="296" y="45"/>
                      </a:moveTo>
                      <a:lnTo>
                        <a:pt x="294" y="48"/>
                      </a:lnTo>
                      <a:lnTo>
                        <a:pt x="0" y="3"/>
                      </a:lnTo>
                      <a:lnTo>
                        <a:pt x="0" y="0"/>
                      </a:lnTo>
                      <a:lnTo>
                        <a:pt x="296" y="45"/>
                      </a:lnTo>
                      <a:close/>
                    </a:path>
                  </a:pathLst>
                </a:custGeom>
                <a:solidFill>
                  <a:srgbClr val="E0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08" name="Freeform 3304"/>
                <p:cNvSpPr>
                  <a:spLocks/>
                </p:cNvSpPr>
                <p:nvPr/>
              </p:nvSpPr>
              <p:spPr bwMode="auto">
                <a:xfrm>
                  <a:off x="3512" y="1673"/>
                  <a:ext cx="148" cy="24"/>
                </a:xfrm>
                <a:custGeom>
                  <a:avLst/>
                  <a:gdLst>
                    <a:gd name="T0" fmla="*/ 1 w 296"/>
                    <a:gd name="T1" fmla="*/ 1 h 48"/>
                    <a:gd name="T2" fmla="*/ 1 w 296"/>
                    <a:gd name="T3" fmla="*/ 1 h 48"/>
                    <a:gd name="T4" fmla="*/ 0 w 296"/>
                    <a:gd name="T5" fmla="*/ 1 h 48"/>
                    <a:gd name="T6" fmla="*/ 1 w 296"/>
                    <a:gd name="T7" fmla="*/ 0 h 48"/>
                    <a:gd name="T8" fmla="*/ 1 w 296"/>
                    <a:gd name="T9" fmla="*/ 1 h 48"/>
                    <a:gd name="T10" fmla="*/ 0 60000 65536"/>
                    <a:gd name="T11" fmla="*/ 0 60000 65536"/>
                    <a:gd name="T12" fmla="*/ 0 60000 65536"/>
                    <a:gd name="T13" fmla="*/ 0 60000 65536"/>
                    <a:gd name="T14" fmla="*/ 0 60000 65536"/>
                    <a:gd name="T15" fmla="*/ 0 w 296"/>
                    <a:gd name="T16" fmla="*/ 0 h 48"/>
                    <a:gd name="T17" fmla="*/ 296 w 296"/>
                    <a:gd name="T18" fmla="*/ 48 h 48"/>
                  </a:gdLst>
                  <a:ahLst/>
                  <a:cxnLst>
                    <a:cxn ang="T10">
                      <a:pos x="T0" y="T1"/>
                    </a:cxn>
                    <a:cxn ang="T11">
                      <a:pos x="T2" y="T3"/>
                    </a:cxn>
                    <a:cxn ang="T12">
                      <a:pos x="T4" y="T5"/>
                    </a:cxn>
                    <a:cxn ang="T13">
                      <a:pos x="T6" y="T7"/>
                    </a:cxn>
                    <a:cxn ang="T14">
                      <a:pos x="T8" y="T9"/>
                    </a:cxn>
                  </a:cxnLst>
                  <a:rect l="T15" t="T16" r="T17" b="T18"/>
                  <a:pathLst>
                    <a:path w="296" h="48">
                      <a:moveTo>
                        <a:pt x="296" y="45"/>
                      </a:moveTo>
                      <a:lnTo>
                        <a:pt x="296" y="48"/>
                      </a:lnTo>
                      <a:lnTo>
                        <a:pt x="0" y="3"/>
                      </a:lnTo>
                      <a:lnTo>
                        <a:pt x="2" y="0"/>
                      </a:lnTo>
                      <a:lnTo>
                        <a:pt x="296" y="45"/>
                      </a:lnTo>
                      <a:close/>
                    </a:path>
                  </a:pathLst>
                </a:custGeom>
                <a:solidFill>
                  <a:srgbClr val="E1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09" name="Freeform 3305"/>
                <p:cNvSpPr>
                  <a:spLocks/>
                </p:cNvSpPr>
                <p:nvPr/>
              </p:nvSpPr>
              <p:spPr bwMode="auto">
                <a:xfrm>
                  <a:off x="3510" y="1675"/>
                  <a:ext cx="150" cy="32"/>
                </a:xfrm>
                <a:custGeom>
                  <a:avLst/>
                  <a:gdLst>
                    <a:gd name="T0" fmla="*/ 1 w 299"/>
                    <a:gd name="T1" fmla="*/ 0 h 65"/>
                    <a:gd name="T2" fmla="*/ 1 w 299"/>
                    <a:gd name="T3" fmla="*/ 0 h 65"/>
                    <a:gd name="T4" fmla="*/ 0 w 299"/>
                    <a:gd name="T5" fmla="*/ 0 h 65"/>
                    <a:gd name="T6" fmla="*/ 1 w 299"/>
                    <a:gd name="T7" fmla="*/ 0 h 65"/>
                    <a:gd name="T8" fmla="*/ 1 w 299"/>
                    <a:gd name="T9" fmla="*/ 0 h 65"/>
                    <a:gd name="T10" fmla="*/ 0 60000 65536"/>
                    <a:gd name="T11" fmla="*/ 0 60000 65536"/>
                    <a:gd name="T12" fmla="*/ 0 60000 65536"/>
                    <a:gd name="T13" fmla="*/ 0 60000 65536"/>
                    <a:gd name="T14" fmla="*/ 0 60000 65536"/>
                    <a:gd name="T15" fmla="*/ 0 w 299"/>
                    <a:gd name="T16" fmla="*/ 0 h 65"/>
                    <a:gd name="T17" fmla="*/ 299 w 299"/>
                    <a:gd name="T18" fmla="*/ 65 h 65"/>
                  </a:gdLst>
                  <a:ahLst/>
                  <a:cxnLst>
                    <a:cxn ang="T10">
                      <a:pos x="T0" y="T1"/>
                    </a:cxn>
                    <a:cxn ang="T11">
                      <a:pos x="T2" y="T3"/>
                    </a:cxn>
                    <a:cxn ang="T12">
                      <a:pos x="T4" y="T5"/>
                    </a:cxn>
                    <a:cxn ang="T13">
                      <a:pos x="T6" y="T7"/>
                    </a:cxn>
                    <a:cxn ang="T14">
                      <a:pos x="T8" y="T9"/>
                    </a:cxn>
                  </a:cxnLst>
                  <a:rect l="T15" t="T16" r="T17" b="T18"/>
                  <a:pathLst>
                    <a:path w="299" h="65">
                      <a:moveTo>
                        <a:pt x="299" y="45"/>
                      </a:moveTo>
                      <a:lnTo>
                        <a:pt x="294" y="65"/>
                      </a:lnTo>
                      <a:lnTo>
                        <a:pt x="0" y="19"/>
                      </a:lnTo>
                      <a:lnTo>
                        <a:pt x="3" y="0"/>
                      </a:lnTo>
                      <a:lnTo>
                        <a:pt x="299" y="45"/>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10" name="Freeform 3306"/>
                <p:cNvSpPr>
                  <a:spLocks/>
                </p:cNvSpPr>
                <p:nvPr/>
              </p:nvSpPr>
              <p:spPr bwMode="auto">
                <a:xfrm>
                  <a:off x="3511" y="1675"/>
                  <a:ext cx="149" cy="25"/>
                </a:xfrm>
                <a:custGeom>
                  <a:avLst/>
                  <a:gdLst>
                    <a:gd name="T0" fmla="*/ 1 w 298"/>
                    <a:gd name="T1" fmla="*/ 0 h 52"/>
                    <a:gd name="T2" fmla="*/ 1 w 298"/>
                    <a:gd name="T3" fmla="*/ 0 h 52"/>
                    <a:gd name="T4" fmla="*/ 0 w 298"/>
                    <a:gd name="T5" fmla="*/ 0 h 52"/>
                    <a:gd name="T6" fmla="*/ 1 w 298"/>
                    <a:gd name="T7" fmla="*/ 0 h 52"/>
                    <a:gd name="T8" fmla="*/ 1 w 298"/>
                    <a:gd name="T9" fmla="*/ 0 h 52"/>
                    <a:gd name="T10" fmla="*/ 0 60000 65536"/>
                    <a:gd name="T11" fmla="*/ 0 60000 65536"/>
                    <a:gd name="T12" fmla="*/ 0 60000 65536"/>
                    <a:gd name="T13" fmla="*/ 0 60000 65536"/>
                    <a:gd name="T14" fmla="*/ 0 60000 65536"/>
                    <a:gd name="T15" fmla="*/ 0 w 298"/>
                    <a:gd name="T16" fmla="*/ 0 h 52"/>
                    <a:gd name="T17" fmla="*/ 298 w 298"/>
                    <a:gd name="T18" fmla="*/ 52 h 52"/>
                  </a:gdLst>
                  <a:ahLst/>
                  <a:cxnLst>
                    <a:cxn ang="T10">
                      <a:pos x="T0" y="T1"/>
                    </a:cxn>
                    <a:cxn ang="T11">
                      <a:pos x="T2" y="T3"/>
                    </a:cxn>
                    <a:cxn ang="T12">
                      <a:pos x="T4" y="T5"/>
                    </a:cxn>
                    <a:cxn ang="T13">
                      <a:pos x="T6" y="T7"/>
                    </a:cxn>
                    <a:cxn ang="T14">
                      <a:pos x="T8" y="T9"/>
                    </a:cxn>
                  </a:cxnLst>
                  <a:rect l="T15" t="T16" r="T17" b="T18"/>
                  <a:pathLst>
                    <a:path w="298" h="52">
                      <a:moveTo>
                        <a:pt x="298" y="45"/>
                      </a:moveTo>
                      <a:lnTo>
                        <a:pt x="296" y="52"/>
                      </a:lnTo>
                      <a:lnTo>
                        <a:pt x="0" y="5"/>
                      </a:lnTo>
                      <a:lnTo>
                        <a:pt x="2" y="0"/>
                      </a:lnTo>
                      <a:lnTo>
                        <a:pt x="298" y="45"/>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11" name="Freeform 3307"/>
                <p:cNvSpPr>
                  <a:spLocks/>
                </p:cNvSpPr>
                <p:nvPr/>
              </p:nvSpPr>
              <p:spPr bwMode="auto">
                <a:xfrm>
                  <a:off x="3510" y="1677"/>
                  <a:ext cx="149" cy="27"/>
                </a:xfrm>
                <a:custGeom>
                  <a:avLst/>
                  <a:gdLst>
                    <a:gd name="T0" fmla="*/ 1 w 297"/>
                    <a:gd name="T1" fmla="*/ 1 h 53"/>
                    <a:gd name="T2" fmla="*/ 1 w 297"/>
                    <a:gd name="T3" fmla="*/ 1 h 53"/>
                    <a:gd name="T4" fmla="*/ 0 w 297"/>
                    <a:gd name="T5" fmla="*/ 1 h 53"/>
                    <a:gd name="T6" fmla="*/ 1 w 297"/>
                    <a:gd name="T7" fmla="*/ 0 h 53"/>
                    <a:gd name="T8" fmla="*/ 1 w 297"/>
                    <a:gd name="T9" fmla="*/ 1 h 53"/>
                    <a:gd name="T10" fmla="*/ 0 60000 65536"/>
                    <a:gd name="T11" fmla="*/ 0 60000 65536"/>
                    <a:gd name="T12" fmla="*/ 0 60000 65536"/>
                    <a:gd name="T13" fmla="*/ 0 60000 65536"/>
                    <a:gd name="T14" fmla="*/ 0 60000 65536"/>
                    <a:gd name="T15" fmla="*/ 0 w 297"/>
                    <a:gd name="T16" fmla="*/ 0 h 53"/>
                    <a:gd name="T17" fmla="*/ 297 w 297"/>
                    <a:gd name="T18" fmla="*/ 53 h 53"/>
                  </a:gdLst>
                  <a:ahLst/>
                  <a:cxnLst>
                    <a:cxn ang="T10">
                      <a:pos x="T0" y="T1"/>
                    </a:cxn>
                    <a:cxn ang="T11">
                      <a:pos x="T2" y="T3"/>
                    </a:cxn>
                    <a:cxn ang="T12">
                      <a:pos x="T4" y="T5"/>
                    </a:cxn>
                    <a:cxn ang="T13">
                      <a:pos x="T6" y="T7"/>
                    </a:cxn>
                    <a:cxn ang="T14">
                      <a:pos x="T8" y="T9"/>
                    </a:cxn>
                  </a:cxnLst>
                  <a:rect l="T15" t="T16" r="T17" b="T18"/>
                  <a:pathLst>
                    <a:path w="297" h="53">
                      <a:moveTo>
                        <a:pt x="297" y="47"/>
                      </a:moveTo>
                      <a:lnTo>
                        <a:pt x="296" y="53"/>
                      </a:lnTo>
                      <a:lnTo>
                        <a:pt x="0" y="7"/>
                      </a:lnTo>
                      <a:lnTo>
                        <a:pt x="1" y="0"/>
                      </a:lnTo>
                      <a:lnTo>
                        <a:pt x="297" y="47"/>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12" name="Freeform 3308"/>
                <p:cNvSpPr>
                  <a:spLocks/>
                </p:cNvSpPr>
                <p:nvPr/>
              </p:nvSpPr>
              <p:spPr bwMode="auto">
                <a:xfrm>
                  <a:off x="3510" y="1680"/>
                  <a:ext cx="148" cy="27"/>
                </a:xfrm>
                <a:custGeom>
                  <a:avLst/>
                  <a:gdLst>
                    <a:gd name="T0" fmla="*/ 1 w 296"/>
                    <a:gd name="T1" fmla="*/ 1 h 53"/>
                    <a:gd name="T2" fmla="*/ 1 w 296"/>
                    <a:gd name="T3" fmla="*/ 1 h 53"/>
                    <a:gd name="T4" fmla="*/ 0 w 296"/>
                    <a:gd name="T5" fmla="*/ 1 h 53"/>
                    <a:gd name="T6" fmla="*/ 0 w 296"/>
                    <a:gd name="T7" fmla="*/ 0 h 53"/>
                    <a:gd name="T8" fmla="*/ 1 w 296"/>
                    <a:gd name="T9" fmla="*/ 1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6" y="46"/>
                      </a:moveTo>
                      <a:lnTo>
                        <a:pt x="294" y="53"/>
                      </a:lnTo>
                      <a:lnTo>
                        <a:pt x="0" y="7"/>
                      </a:lnTo>
                      <a:lnTo>
                        <a:pt x="0" y="0"/>
                      </a:lnTo>
                      <a:lnTo>
                        <a:pt x="296" y="46"/>
                      </a:lnTo>
                      <a:close/>
                    </a:path>
                  </a:pathLst>
                </a:custGeom>
                <a:solidFill>
                  <a:srgbClr val="E4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13" name="Freeform 3309"/>
                <p:cNvSpPr>
                  <a:spLocks/>
                </p:cNvSpPr>
                <p:nvPr/>
              </p:nvSpPr>
              <p:spPr bwMode="auto">
                <a:xfrm>
                  <a:off x="3509" y="1684"/>
                  <a:ext cx="148" cy="32"/>
                </a:xfrm>
                <a:custGeom>
                  <a:avLst/>
                  <a:gdLst>
                    <a:gd name="T0" fmla="*/ 0 w 298"/>
                    <a:gd name="T1" fmla="*/ 1 h 64"/>
                    <a:gd name="T2" fmla="*/ 0 w 298"/>
                    <a:gd name="T3" fmla="*/ 1 h 64"/>
                    <a:gd name="T4" fmla="*/ 0 w 298"/>
                    <a:gd name="T5" fmla="*/ 1 h 64"/>
                    <a:gd name="T6" fmla="*/ 0 w 298"/>
                    <a:gd name="T7" fmla="*/ 0 h 64"/>
                    <a:gd name="T8" fmla="*/ 0 w 298"/>
                    <a:gd name="T9" fmla="*/ 1 h 64"/>
                    <a:gd name="T10" fmla="*/ 0 60000 65536"/>
                    <a:gd name="T11" fmla="*/ 0 60000 65536"/>
                    <a:gd name="T12" fmla="*/ 0 60000 65536"/>
                    <a:gd name="T13" fmla="*/ 0 60000 65536"/>
                    <a:gd name="T14" fmla="*/ 0 60000 65536"/>
                    <a:gd name="T15" fmla="*/ 0 w 298"/>
                    <a:gd name="T16" fmla="*/ 0 h 64"/>
                    <a:gd name="T17" fmla="*/ 298 w 298"/>
                    <a:gd name="T18" fmla="*/ 64 h 64"/>
                  </a:gdLst>
                  <a:ahLst/>
                  <a:cxnLst>
                    <a:cxn ang="T10">
                      <a:pos x="T0" y="T1"/>
                    </a:cxn>
                    <a:cxn ang="T11">
                      <a:pos x="T2" y="T3"/>
                    </a:cxn>
                    <a:cxn ang="T12">
                      <a:pos x="T4" y="T5"/>
                    </a:cxn>
                    <a:cxn ang="T13">
                      <a:pos x="T6" y="T7"/>
                    </a:cxn>
                    <a:cxn ang="T14">
                      <a:pos x="T8" y="T9"/>
                    </a:cxn>
                  </a:cxnLst>
                  <a:rect l="T15" t="T16" r="T17" b="T18"/>
                  <a:pathLst>
                    <a:path w="298" h="64">
                      <a:moveTo>
                        <a:pt x="298" y="46"/>
                      </a:moveTo>
                      <a:lnTo>
                        <a:pt x="295" y="64"/>
                      </a:lnTo>
                      <a:lnTo>
                        <a:pt x="0" y="18"/>
                      </a:lnTo>
                      <a:lnTo>
                        <a:pt x="4" y="0"/>
                      </a:lnTo>
                      <a:lnTo>
                        <a:pt x="298" y="46"/>
                      </a:lnTo>
                      <a:close/>
                    </a:path>
                  </a:pathLst>
                </a:custGeom>
                <a:solidFill>
                  <a:srgbClr val="E6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14" name="Freeform 3310"/>
                <p:cNvSpPr>
                  <a:spLocks/>
                </p:cNvSpPr>
                <p:nvPr/>
              </p:nvSpPr>
              <p:spPr bwMode="auto">
                <a:xfrm>
                  <a:off x="3510" y="1684"/>
                  <a:ext cx="147" cy="26"/>
                </a:xfrm>
                <a:custGeom>
                  <a:avLst/>
                  <a:gdLst>
                    <a:gd name="T0" fmla="*/ 0 w 296"/>
                    <a:gd name="T1" fmla="*/ 1 h 51"/>
                    <a:gd name="T2" fmla="*/ 0 w 296"/>
                    <a:gd name="T3" fmla="*/ 1 h 51"/>
                    <a:gd name="T4" fmla="*/ 0 w 296"/>
                    <a:gd name="T5" fmla="*/ 1 h 51"/>
                    <a:gd name="T6" fmla="*/ 0 w 296"/>
                    <a:gd name="T7" fmla="*/ 0 h 51"/>
                    <a:gd name="T8" fmla="*/ 0 w 296"/>
                    <a:gd name="T9" fmla="*/ 1 h 51"/>
                    <a:gd name="T10" fmla="*/ 0 60000 65536"/>
                    <a:gd name="T11" fmla="*/ 0 60000 65536"/>
                    <a:gd name="T12" fmla="*/ 0 60000 65536"/>
                    <a:gd name="T13" fmla="*/ 0 60000 65536"/>
                    <a:gd name="T14" fmla="*/ 0 60000 65536"/>
                    <a:gd name="T15" fmla="*/ 0 w 296"/>
                    <a:gd name="T16" fmla="*/ 0 h 51"/>
                    <a:gd name="T17" fmla="*/ 296 w 296"/>
                    <a:gd name="T18" fmla="*/ 51 h 51"/>
                  </a:gdLst>
                  <a:ahLst/>
                  <a:cxnLst>
                    <a:cxn ang="T10">
                      <a:pos x="T0" y="T1"/>
                    </a:cxn>
                    <a:cxn ang="T11">
                      <a:pos x="T2" y="T3"/>
                    </a:cxn>
                    <a:cxn ang="T12">
                      <a:pos x="T4" y="T5"/>
                    </a:cxn>
                    <a:cxn ang="T13">
                      <a:pos x="T6" y="T7"/>
                    </a:cxn>
                    <a:cxn ang="T14">
                      <a:pos x="T8" y="T9"/>
                    </a:cxn>
                  </a:cxnLst>
                  <a:rect l="T15" t="T16" r="T17" b="T18"/>
                  <a:pathLst>
                    <a:path w="296" h="51">
                      <a:moveTo>
                        <a:pt x="296" y="46"/>
                      </a:moveTo>
                      <a:lnTo>
                        <a:pt x="294" y="51"/>
                      </a:lnTo>
                      <a:lnTo>
                        <a:pt x="0" y="5"/>
                      </a:lnTo>
                      <a:lnTo>
                        <a:pt x="2" y="0"/>
                      </a:lnTo>
                      <a:lnTo>
                        <a:pt x="296" y="46"/>
                      </a:lnTo>
                      <a:close/>
                    </a:path>
                  </a:pathLst>
                </a:custGeom>
                <a:solidFill>
                  <a:srgbClr val="E6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15" name="Freeform 3311"/>
                <p:cNvSpPr>
                  <a:spLocks/>
                </p:cNvSpPr>
                <p:nvPr/>
              </p:nvSpPr>
              <p:spPr bwMode="auto">
                <a:xfrm>
                  <a:off x="3509" y="1686"/>
                  <a:ext cx="148" cy="27"/>
                </a:xfrm>
                <a:custGeom>
                  <a:avLst/>
                  <a:gdLst>
                    <a:gd name="T0" fmla="*/ 1 w 296"/>
                    <a:gd name="T1" fmla="*/ 1 h 53"/>
                    <a:gd name="T2" fmla="*/ 1 w 296"/>
                    <a:gd name="T3" fmla="*/ 1 h 53"/>
                    <a:gd name="T4" fmla="*/ 0 w 296"/>
                    <a:gd name="T5" fmla="*/ 1 h 53"/>
                    <a:gd name="T6" fmla="*/ 1 w 296"/>
                    <a:gd name="T7" fmla="*/ 0 h 53"/>
                    <a:gd name="T8" fmla="*/ 1 w 296"/>
                    <a:gd name="T9" fmla="*/ 1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6" y="46"/>
                      </a:moveTo>
                      <a:lnTo>
                        <a:pt x="296" y="53"/>
                      </a:lnTo>
                      <a:lnTo>
                        <a:pt x="0" y="6"/>
                      </a:lnTo>
                      <a:lnTo>
                        <a:pt x="2" y="0"/>
                      </a:lnTo>
                      <a:lnTo>
                        <a:pt x="296" y="46"/>
                      </a:lnTo>
                      <a:close/>
                    </a:path>
                  </a:pathLst>
                </a:custGeom>
                <a:solidFill>
                  <a:srgbClr val="E6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16" name="Freeform 3312"/>
                <p:cNvSpPr>
                  <a:spLocks/>
                </p:cNvSpPr>
                <p:nvPr/>
              </p:nvSpPr>
              <p:spPr bwMode="auto">
                <a:xfrm>
                  <a:off x="3509" y="1690"/>
                  <a:ext cx="148" cy="26"/>
                </a:xfrm>
                <a:custGeom>
                  <a:avLst/>
                  <a:gdLst>
                    <a:gd name="T0" fmla="*/ 1 w 296"/>
                    <a:gd name="T1" fmla="*/ 0 h 53"/>
                    <a:gd name="T2" fmla="*/ 1 w 296"/>
                    <a:gd name="T3" fmla="*/ 0 h 53"/>
                    <a:gd name="T4" fmla="*/ 0 w 296"/>
                    <a:gd name="T5" fmla="*/ 0 h 53"/>
                    <a:gd name="T6" fmla="*/ 0 w 296"/>
                    <a:gd name="T7" fmla="*/ 0 h 53"/>
                    <a:gd name="T8" fmla="*/ 1 w 296"/>
                    <a:gd name="T9" fmla="*/ 0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6" y="47"/>
                      </a:moveTo>
                      <a:lnTo>
                        <a:pt x="295" y="53"/>
                      </a:lnTo>
                      <a:lnTo>
                        <a:pt x="0" y="7"/>
                      </a:lnTo>
                      <a:lnTo>
                        <a:pt x="0" y="0"/>
                      </a:lnTo>
                      <a:lnTo>
                        <a:pt x="296" y="47"/>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17" name="Freeform 3313"/>
                <p:cNvSpPr>
                  <a:spLocks/>
                </p:cNvSpPr>
                <p:nvPr/>
              </p:nvSpPr>
              <p:spPr bwMode="auto">
                <a:xfrm>
                  <a:off x="3508" y="1693"/>
                  <a:ext cx="148" cy="33"/>
                </a:xfrm>
                <a:custGeom>
                  <a:avLst/>
                  <a:gdLst>
                    <a:gd name="T0" fmla="*/ 1 w 296"/>
                    <a:gd name="T1" fmla="*/ 1 h 66"/>
                    <a:gd name="T2" fmla="*/ 1 w 296"/>
                    <a:gd name="T3" fmla="*/ 1 h 66"/>
                    <a:gd name="T4" fmla="*/ 0 w 296"/>
                    <a:gd name="T5" fmla="*/ 1 h 66"/>
                    <a:gd name="T6" fmla="*/ 1 w 296"/>
                    <a:gd name="T7" fmla="*/ 0 h 66"/>
                    <a:gd name="T8" fmla="*/ 1 w 296"/>
                    <a:gd name="T9" fmla="*/ 1 h 66"/>
                    <a:gd name="T10" fmla="*/ 0 60000 65536"/>
                    <a:gd name="T11" fmla="*/ 0 60000 65536"/>
                    <a:gd name="T12" fmla="*/ 0 60000 65536"/>
                    <a:gd name="T13" fmla="*/ 0 60000 65536"/>
                    <a:gd name="T14" fmla="*/ 0 60000 65536"/>
                    <a:gd name="T15" fmla="*/ 0 w 296"/>
                    <a:gd name="T16" fmla="*/ 0 h 66"/>
                    <a:gd name="T17" fmla="*/ 296 w 296"/>
                    <a:gd name="T18" fmla="*/ 66 h 66"/>
                  </a:gdLst>
                  <a:ahLst/>
                  <a:cxnLst>
                    <a:cxn ang="T10">
                      <a:pos x="T0" y="T1"/>
                    </a:cxn>
                    <a:cxn ang="T11">
                      <a:pos x="T2" y="T3"/>
                    </a:cxn>
                    <a:cxn ang="T12">
                      <a:pos x="T4" y="T5"/>
                    </a:cxn>
                    <a:cxn ang="T13">
                      <a:pos x="T6" y="T7"/>
                    </a:cxn>
                    <a:cxn ang="T14">
                      <a:pos x="T8" y="T9"/>
                    </a:cxn>
                  </a:cxnLst>
                  <a:rect l="T15" t="T16" r="T17" b="T18"/>
                  <a:pathLst>
                    <a:path w="296" h="66">
                      <a:moveTo>
                        <a:pt x="296" y="46"/>
                      </a:moveTo>
                      <a:lnTo>
                        <a:pt x="294" y="66"/>
                      </a:lnTo>
                      <a:lnTo>
                        <a:pt x="0" y="18"/>
                      </a:lnTo>
                      <a:lnTo>
                        <a:pt x="1" y="0"/>
                      </a:lnTo>
                      <a:lnTo>
                        <a:pt x="296" y="46"/>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18" name="Freeform 3314"/>
                <p:cNvSpPr>
                  <a:spLocks/>
                </p:cNvSpPr>
                <p:nvPr/>
              </p:nvSpPr>
              <p:spPr bwMode="auto">
                <a:xfrm>
                  <a:off x="3507" y="1702"/>
                  <a:ext cx="148" cy="34"/>
                </a:xfrm>
                <a:custGeom>
                  <a:avLst/>
                  <a:gdLst>
                    <a:gd name="T0" fmla="*/ 1 w 296"/>
                    <a:gd name="T1" fmla="*/ 1 h 68"/>
                    <a:gd name="T2" fmla="*/ 1 w 296"/>
                    <a:gd name="T3" fmla="*/ 1 h 68"/>
                    <a:gd name="T4" fmla="*/ 0 w 296"/>
                    <a:gd name="T5" fmla="*/ 1 h 68"/>
                    <a:gd name="T6" fmla="*/ 1 w 296"/>
                    <a:gd name="T7" fmla="*/ 0 h 68"/>
                    <a:gd name="T8" fmla="*/ 1 w 296"/>
                    <a:gd name="T9" fmla="*/ 1 h 68"/>
                    <a:gd name="T10" fmla="*/ 0 60000 65536"/>
                    <a:gd name="T11" fmla="*/ 0 60000 65536"/>
                    <a:gd name="T12" fmla="*/ 0 60000 65536"/>
                    <a:gd name="T13" fmla="*/ 0 60000 65536"/>
                    <a:gd name="T14" fmla="*/ 0 60000 65536"/>
                    <a:gd name="T15" fmla="*/ 0 w 296"/>
                    <a:gd name="T16" fmla="*/ 0 h 68"/>
                    <a:gd name="T17" fmla="*/ 296 w 296"/>
                    <a:gd name="T18" fmla="*/ 68 h 68"/>
                  </a:gdLst>
                  <a:ahLst/>
                  <a:cxnLst>
                    <a:cxn ang="T10">
                      <a:pos x="T0" y="T1"/>
                    </a:cxn>
                    <a:cxn ang="T11">
                      <a:pos x="T2" y="T3"/>
                    </a:cxn>
                    <a:cxn ang="T12">
                      <a:pos x="T4" y="T5"/>
                    </a:cxn>
                    <a:cxn ang="T13">
                      <a:pos x="T6" y="T7"/>
                    </a:cxn>
                    <a:cxn ang="T14">
                      <a:pos x="T8" y="T9"/>
                    </a:cxn>
                  </a:cxnLst>
                  <a:rect l="T15" t="T16" r="T17" b="T18"/>
                  <a:pathLst>
                    <a:path w="296" h="68">
                      <a:moveTo>
                        <a:pt x="296" y="48"/>
                      </a:moveTo>
                      <a:lnTo>
                        <a:pt x="296" y="68"/>
                      </a:lnTo>
                      <a:lnTo>
                        <a:pt x="0" y="20"/>
                      </a:lnTo>
                      <a:lnTo>
                        <a:pt x="2" y="0"/>
                      </a:lnTo>
                      <a:lnTo>
                        <a:pt x="296" y="48"/>
                      </a:lnTo>
                      <a:close/>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519" name="Freeform 3315"/>
                <p:cNvSpPr>
                  <a:spLocks/>
                </p:cNvSpPr>
                <p:nvPr/>
              </p:nvSpPr>
              <p:spPr bwMode="auto">
                <a:xfrm>
                  <a:off x="3507" y="1712"/>
                  <a:ext cx="148" cy="34"/>
                </a:xfrm>
                <a:custGeom>
                  <a:avLst/>
                  <a:gdLst>
                    <a:gd name="T0" fmla="*/ 1 w 296"/>
                    <a:gd name="T1" fmla="*/ 1 h 68"/>
                    <a:gd name="T2" fmla="*/ 1 w 296"/>
                    <a:gd name="T3" fmla="*/ 1 h 68"/>
                    <a:gd name="T4" fmla="*/ 1 w 296"/>
                    <a:gd name="T5" fmla="*/ 1 h 68"/>
                    <a:gd name="T6" fmla="*/ 0 w 296"/>
                    <a:gd name="T7" fmla="*/ 0 h 68"/>
                    <a:gd name="T8" fmla="*/ 1 w 296"/>
                    <a:gd name="T9" fmla="*/ 1 h 68"/>
                    <a:gd name="T10" fmla="*/ 0 60000 65536"/>
                    <a:gd name="T11" fmla="*/ 0 60000 65536"/>
                    <a:gd name="T12" fmla="*/ 0 60000 65536"/>
                    <a:gd name="T13" fmla="*/ 0 60000 65536"/>
                    <a:gd name="T14" fmla="*/ 0 60000 65536"/>
                    <a:gd name="T15" fmla="*/ 0 w 296"/>
                    <a:gd name="T16" fmla="*/ 0 h 68"/>
                    <a:gd name="T17" fmla="*/ 296 w 296"/>
                    <a:gd name="T18" fmla="*/ 68 h 68"/>
                  </a:gdLst>
                  <a:ahLst/>
                  <a:cxnLst>
                    <a:cxn ang="T10">
                      <a:pos x="T0" y="T1"/>
                    </a:cxn>
                    <a:cxn ang="T11">
                      <a:pos x="T2" y="T3"/>
                    </a:cxn>
                    <a:cxn ang="T12">
                      <a:pos x="T4" y="T5"/>
                    </a:cxn>
                    <a:cxn ang="T13">
                      <a:pos x="T6" y="T7"/>
                    </a:cxn>
                    <a:cxn ang="T14">
                      <a:pos x="T8" y="T9"/>
                    </a:cxn>
                  </a:cxnLst>
                  <a:rect l="T15" t="T16" r="T17" b="T18"/>
                  <a:pathLst>
                    <a:path w="296" h="68">
                      <a:moveTo>
                        <a:pt x="296" y="48"/>
                      </a:moveTo>
                      <a:lnTo>
                        <a:pt x="296" y="68"/>
                      </a:lnTo>
                      <a:lnTo>
                        <a:pt x="2" y="18"/>
                      </a:lnTo>
                      <a:lnTo>
                        <a:pt x="0" y="0"/>
                      </a:lnTo>
                      <a:lnTo>
                        <a:pt x="296" y="48"/>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sp>
            <p:nvSpPr>
              <p:cNvPr id="46273" name="Freeform 3316"/>
              <p:cNvSpPr>
                <a:spLocks/>
              </p:cNvSpPr>
              <p:nvPr/>
            </p:nvSpPr>
            <p:spPr bwMode="auto">
              <a:xfrm>
                <a:off x="3508" y="1721"/>
                <a:ext cx="148" cy="34"/>
              </a:xfrm>
              <a:custGeom>
                <a:avLst/>
                <a:gdLst>
                  <a:gd name="T0" fmla="*/ 1 w 296"/>
                  <a:gd name="T1" fmla="*/ 1 h 68"/>
                  <a:gd name="T2" fmla="*/ 1 w 296"/>
                  <a:gd name="T3" fmla="*/ 1 h 68"/>
                  <a:gd name="T4" fmla="*/ 1 w 296"/>
                  <a:gd name="T5" fmla="*/ 1 h 68"/>
                  <a:gd name="T6" fmla="*/ 0 w 296"/>
                  <a:gd name="T7" fmla="*/ 0 h 68"/>
                  <a:gd name="T8" fmla="*/ 1 w 296"/>
                  <a:gd name="T9" fmla="*/ 1 h 68"/>
                  <a:gd name="T10" fmla="*/ 0 60000 65536"/>
                  <a:gd name="T11" fmla="*/ 0 60000 65536"/>
                  <a:gd name="T12" fmla="*/ 0 60000 65536"/>
                  <a:gd name="T13" fmla="*/ 0 60000 65536"/>
                  <a:gd name="T14" fmla="*/ 0 60000 65536"/>
                  <a:gd name="T15" fmla="*/ 0 w 296"/>
                  <a:gd name="T16" fmla="*/ 0 h 68"/>
                  <a:gd name="T17" fmla="*/ 296 w 296"/>
                  <a:gd name="T18" fmla="*/ 68 h 68"/>
                </a:gdLst>
                <a:ahLst/>
                <a:cxnLst>
                  <a:cxn ang="T10">
                    <a:pos x="T0" y="T1"/>
                  </a:cxn>
                  <a:cxn ang="T11">
                    <a:pos x="T2" y="T3"/>
                  </a:cxn>
                  <a:cxn ang="T12">
                    <a:pos x="T4" y="T5"/>
                  </a:cxn>
                  <a:cxn ang="T13">
                    <a:pos x="T6" y="T7"/>
                  </a:cxn>
                  <a:cxn ang="T14">
                    <a:pos x="T8" y="T9"/>
                  </a:cxn>
                </a:cxnLst>
                <a:rect l="T15" t="T16" r="T17" b="T18"/>
                <a:pathLst>
                  <a:path w="296" h="68">
                    <a:moveTo>
                      <a:pt x="294" y="50"/>
                    </a:moveTo>
                    <a:lnTo>
                      <a:pt x="296" y="68"/>
                    </a:lnTo>
                    <a:lnTo>
                      <a:pt x="1" y="19"/>
                    </a:lnTo>
                    <a:lnTo>
                      <a:pt x="0" y="0"/>
                    </a:lnTo>
                    <a:lnTo>
                      <a:pt x="294" y="50"/>
                    </a:lnTo>
                    <a:close/>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74" name="Freeform 3317"/>
              <p:cNvSpPr>
                <a:spLocks/>
              </p:cNvSpPr>
              <p:nvPr/>
            </p:nvSpPr>
            <p:spPr bwMode="auto">
              <a:xfrm>
                <a:off x="3509" y="1730"/>
                <a:ext cx="148" cy="34"/>
              </a:xfrm>
              <a:custGeom>
                <a:avLst/>
                <a:gdLst>
                  <a:gd name="T0" fmla="*/ 0 w 298"/>
                  <a:gd name="T1" fmla="*/ 1 h 68"/>
                  <a:gd name="T2" fmla="*/ 0 w 298"/>
                  <a:gd name="T3" fmla="*/ 1 h 68"/>
                  <a:gd name="T4" fmla="*/ 0 w 298"/>
                  <a:gd name="T5" fmla="*/ 1 h 68"/>
                  <a:gd name="T6" fmla="*/ 0 w 298"/>
                  <a:gd name="T7" fmla="*/ 0 h 68"/>
                  <a:gd name="T8" fmla="*/ 0 w 298"/>
                  <a:gd name="T9" fmla="*/ 1 h 68"/>
                  <a:gd name="T10" fmla="*/ 0 60000 65536"/>
                  <a:gd name="T11" fmla="*/ 0 60000 65536"/>
                  <a:gd name="T12" fmla="*/ 0 60000 65536"/>
                  <a:gd name="T13" fmla="*/ 0 60000 65536"/>
                  <a:gd name="T14" fmla="*/ 0 60000 65536"/>
                  <a:gd name="T15" fmla="*/ 0 w 298"/>
                  <a:gd name="T16" fmla="*/ 0 h 68"/>
                  <a:gd name="T17" fmla="*/ 298 w 298"/>
                  <a:gd name="T18" fmla="*/ 68 h 68"/>
                </a:gdLst>
                <a:ahLst/>
                <a:cxnLst>
                  <a:cxn ang="T10">
                    <a:pos x="T0" y="T1"/>
                  </a:cxn>
                  <a:cxn ang="T11">
                    <a:pos x="T2" y="T3"/>
                  </a:cxn>
                  <a:cxn ang="T12">
                    <a:pos x="T4" y="T5"/>
                  </a:cxn>
                  <a:cxn ang="T13">
                    <a:pos x="T6" y="T7"/>
                  </a:cxn>
                  <a:cxn ang="T14">
                    <a:pos x="T8" y="T9"/>
                  </a:cxn>
                </a:cxnLst>
                <a:rect l="T15" t="T16" r="T17" b="T18"/>
                <a:pathLst>
                  <a:path w="298" h="68">
                    <a:moveTo>
                      <a:pt x="295" y="49"/>
                    </a:moveTo>
                    <a:lnTo>
                      <a:pt x="298" y="68"/>
                    </a:lnTo>
                    <a:lnTo>
                      <a:pt x="4" y="18"/>
                    </a:lnTo>
                    <a:lnTo>
                      <a:pt x="0" y="0"/>
                    </a:lnTo>
                    <a:lnTo>
                      <a:pt x="295" y="49"/>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75" name="Freeform 3318"/>
              <p:cNvSpPr>
                <a:spLocks/>
              </p:cNvSpPr>
              <p:nvPr/>
            </p:nvSpPr>
            <p:spPr bwMode="auto">
              <a:xfrm>
                <a:off x="3509" y="1730"/>
                <a:ext cx="148" cy="29"/>
              </a:xfrm>
              <a:custGeom>
                <a:avLst/>
                <a:gdLst>
                  <a:gd name="T0" fmla="*/ 1 w 296"/>
                  <a:gd name="T1" fmla="*/ 1 h 56"/>
                  <a:gd name="T2" fmla="*/ 1 w 296"/>
                  <a:gd name="T3" fmla="*/ 1 h 56"/>
                  <a:gd name="T4" fmla="*/ 0 w 296"/>
                  <a:gd name="T5" fmla="*/ 1 h 56"/>
                  <a:gd name="T6" fmla="*/ 0 w 296"/>
                  <a:gd name="T7" fmla="*/ 0 h 56"/>
                  <a:gd name="T8" fmla="*/ 1 w 296"/>
                  <a:gd name="T9" fmla="*/ 1 h 56"/>
                  <a:gd name="T10" fmla="*/ 0 60000 65536"/>
                  <a:gd name="T11" fmla="*/ 0 60000 65536"/>
                  <a:gd name="T12" fmla="*/ 0 60000 65536"/>
                  <a:gd name="T13" fmla="*/ 0 60000 65536"/>
                  <a:gd name="T14" fmla="*/ 0 60000 65536"/>
                  <a:gd name="T15" fmla="*/ 0 w 296"/>
                  <a:gd name="T16" fmla="*/ 0 h 56"/>
                  <a:gd name="T17" fmla="*/ 296 w 296"/>
                  <a:gd name="T18" fmla="*/ 56 h 56"/>
                </a:gdLst>
                <a:ahLst/>
                <a:cxnLst>
                  <a:cxn ang="T10">
                    <a:pos x="T0" y="T1"/>
                  </a:cxn>
                  <a:cxn ang="T11">
                    <a:pos x="T2" y="T3"/>
                  </a:cxn>
                  <a:cxn ang="T12">
                    <a:pos x="T4" y="T5"/>
                  </a:cxn>
                  <a:cxn ang="T13">
                    <a:pos x="T6" y="T7"/>
                  </a:cxn>
                  <a:cxn ang="T14">
                    <a:pos x="T8" y="T9"/>
                  </a:cxn>
                </a:cxnLst>
                <a:rect l="T15" t="T16" r="T17" b="T18"/>
                <a:pathLst>
                  <a:path w="296" h="56">
                    <a:moveTo>
                      <a:pt x="295" y="49"/>
                    </a:moveTo>
                    <a:lnTo>
                      <a:pt x="296" y="56"/>
                    </a:lnTo>
                    <a:lnTo>
                      <a:pt x="0" y="6"/>
                    </a:lnTo>
                    <a:lnTo>
                      <a:pt x="0" y="0"/>
                    </a:lnTo>
                    <a:lnTo>
                      <a:pt x="295" y="49"/>
                    </a:lnTo>
                    <a:close/>
                  </a:path>
                </a:pathLst>
              </a:custGeom>
              <a:solidFill>
                <a:srgbClr val="E9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76" name="Freeform 3319"/>
              <p:cNvSpPr>
                <a:spLocks/>
              </p:cNvSpPr>
              <p:nvPr/>
            </p:nvSpPr>
            <p:spPr bwMode="auto">
              <a:xfrm>
                <a:off x="3509" y="1734"/>
                <a:ext cx="148" cy="27"/>
              </a:xfrm>
              <a:custGeom>
                <a:avLst/>
                <a:gdLst>
                  <a:gd name="T0" fmla="*/ 1 w 296"/>
                  <a:gd name="T1" fmla="*/ 0 h 55"/>
                  <a:gd name="T2" fmla="*/ 1 w 296"/>
                  <a:gd name="T3" fmla="*/ 0 h 55"/>
                  <a:gd name="T4" fmla="*/ 1 w 296"/>
                  <a:gd name="T5" fmla="*/ 0 h 55"/>
                  <a:gd name="T6" fmla="*/ 0 w 296"/>
                  <a:gd name="T7" fmla="*/ 0 h 55"/>
                  <a:gd name="T8" fmla="*/ 1 w 296"/>
                  <a:gd name="T9" fmla="*/ 0 h 55"/>
                  <a:gd name="T10" fmla="*/ 0 60000 65536"/>
                  <a:gd name="T11" fmla="*/ 0 60000 65536"/>
                  <a:gd name="T12" fmla="*/ 0 60000 65536"/>
                  <a:gd name="T13" fmla="*/ 0 60000 65536"/>
                  <a:gd name="T14" fmla="*/ 0 60000 65536"/>
                  <a:gd name="T15" fmla="*/ 0 w 296"/>
                  <a:gd name="T16" fmla="*/ 0 h 55"/>
                  <a:gd name="T17" fmla="*/ 296 w 296"/>
                  <a:gd name="T18" fmla="*/ 55 h 55"/>
                </a:gdLst>
                <a:ahLst/>
                <a:cxnLst>
                  <a:cxn ang="T10">
                    <a:pos x="T0" y="T1"/>
                  </a:cxn>
                  <a:cxn ang="T11">
                    <a:pos x="T2" y="T3"/>
                  </a:cxn>
                  <a:cxn ang="T12">
                    <a:pos x="T4" y="T5"/>
                  </a:cxn>
                  <a:cxn ang="T13">
                    <a:pos x="T6" y="T7"/>
                  </a:cxn>
                  <a:cxn ang="T14">
                    <a:pos x="T8" y="T9"/>
                  </a:cxn>
                </a:cxnLst>
                <a:rect l="T15" t="T16" r="T17" b="T18"/>
                <a:pathLst>
                  <a:path w="296" h="55">
                    <a:moveTo>
                      <a:pt x="296" y="50"/>
                    </a:moveTo>
                    <a:lnTo>
                      <a:pt x="296" y="55"/>
                    </a:lnTo>
                    <a:lnTo>
                      <a:pt x="2" y="5"/>
                    </a:lnTo>
                    <a:lnTo>
                      <a:pt x="0" y="0"/>
                    </a:lnTo>
                    <a:lnTo>
                      <a:pt x="296" y="50"/>
                    </a:lnTo>
                    <a:close/>
                  </a:path>
                </a:pathLst>
              </a:custGeom>
              <a:solidFill>
                <a:srgbClr val="E8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77" name="Freeform 3320"/>
              <p:cNvSpPr>
                <a:spLocks/>
              </p:cNvSpPr>
              <p:nvPr/>
            </p:nvSpPr>
            <p:spPr bwMode="auto">
              <a:xfrm>
                <a:off x="3510" y="1736"/>
                <a:ext cx="147" cy="28"/>
              </a:xfrm>
              <a:custGeom>
                <a:avLst/>
                <a:gdLst>
                  <a:gd name="T0" fmla="*/ 0 w 296"/>
                  <a:gd name="T1" fmla="*/ 0 h 57"/>
                  <a:gd name="T2" fmla="*/ 0 w 296"/>
                  <a:gd name="T3" fmla="*/ 0 h 57"/>
                  <a:gd name="T4" fmla="*/ 0 w 296"/>
                  <a:gd name="T5" fmla="*/ 0 h 57"/>
                  <a:gd name="T6" fmla="*/ 0 w 296"/>
                  <a:gd name="T7" fmla="*/ 0 h 57"/>
                  <a:gd name="T8" fmla="*/ 0 w 296"/>
                  <a:gd name="T9" fmla="*/ 0 h 57"/>
                  <a:gd name="T10" fmla="*/ 0 60000 65536"/>
                  <a:gd name="T11" fmla="*/ 0 60000 65536"/>
                  <a:gd name="T12" fmla="*/ 0 60000 65536"/>
                  <a:gd name="T13" fmla="*/ 0 60000 65536"/>
                  <a:gd name="T14" fmla="*/ 0 60000 65536"/>
                  <a:gd name="T15" fmla="*/ 0 w 296"/>
                  <a:gd name="T16" fmla="*/ 0 h 57"/>
                  <a:gd name="T17" fmla="*/ 296 w 296"/>
                  <a:gd name="T18" fmla="*/ 57 h 57"/>
                </a:gdLst>
                <a:ahLst/>
                <a:cxnLst>
                  <a:cxn ang="T10">
                    <a:pos x="T0" y="T1"/>
                  </a:cxn>
                  <a:cxn ang="T11">
                    <a:pos x="T2" y="T3"/>
                  </a:cxn>
                  <a:cxn ang="T12">
                    <a:pos x="T4" y="T5"/>
                  </a:cxn>
                  <a:cxn ang="T13">
                    <a:pos x="T6" y="T7"/>
                  </a:cxn>
                  <a:cxn ang="T14">
                    <a:pos x="T8" y="T9"/>
                  </a:cxn>
                </a:cxnLst>
                <a:rect l="T15" t="T16" r="T17" b="T18"/>
                <a:pathLst>
                  <a:path w="296" h="57">
                    <a:moveTo>
                      <a:pt x="294" y="50"/>
                    </a:moveTo>
                    <a:lnTo>
                      <a:pt x="296" y="57"/>
                    </a:lnTo>
                    <a:lnTo>
                      <a:pt x="2" y="7"/>
                    </a:lnTo>
                    <a:lnTo>
                      <a:pt x="0" y="0"/>
                    </a:lnTo>
                    <a:lnTo>
                      <a:pt x="294" y="50"/>
                    </a:lnTo>
                    <a:close/>
                  </a:path>
                </a:pathLst>
              </a:custGeom>
              <a:solidFill>
                <a:srgbClr val="E7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78" name="Freeform 3321"/>
              <p:cNvSpPr>
                <a:spLocks/>
              </p:cNvSpPr>
              <p:nvPr/>
            </p:nvSpPr>
            <p:spPr bwMode="auto">
              <a:xfrm>
                <a:off x="3510" y="1739"/>
                <a:ext cx="150" cy="34"/>
              </a:xfrm>
              <a:custGeom>
                <a:avLst/>
                <a:gdLst>
                  <a:gd name="T0" fmla="*/ 1 w 299"/>
                  <a:gd name="T1" fmla="*/ 1 h 66"/>
                  <a:gd name="T2" fmla="*/ 1 w 299"/>
                  <a:gd name="T3" fmla="*/ 1 h 66"/>
                  <a:gd name="T4" fmla="*/ 1 w 299"/>
                  <a:gd name="T5" fmla="*/ 1 h 66"/>
                  <a:gd name="T6" fmla="*/ 0 w 299"/>
                  <a:gd name="T7" fmla="*/ 0 h 66"/>
                  <a:gd name="T8" fmla="*/ 1 w 299"/>
                  <a:gd name="T9" fmla="*/ 1 h 66"/>
                  <a:gd name="T10" fmla="*/ 0 60000 65536"/>
                  <a:gd name="T11" fmla="*/ 0 60000 65536"/>
                  <a:gd name="T12" fmla="*/ 0 60000 65536"/>
                  <a:gd name="T13" fmla="*/ 0 60000 65536"/>
                  <a:gd name="T14" fmla="*/ 0 60000 65536"/>
                  <a:gd name="T15" fmla="*/ 0 w 299"/>
                  <a:gd name="T16" fmla="*/ 0 h 66"/>
                  <a:gd name="T17" fmla="*/ 299 w 299"/>
                  <a:gd name="T18" fmla="*/ 66 h 66"/>
                </a:gdLst>
                <a:ahLst/>
                <a:cxnLst>
                  <a:cxn ang="T10">
                    <a:pos x="T0" y="T1"/>
                  </a:cxn>
                  <a:cxn ang="T11">
                    <a:pos x="T2" y="T3"/>
                  </a:cxn>
                  <a:cxn ang="T12">
                    <a:pos x="T4" y="T5"/>
                  </a:cxn>
                  <a:cxn ang="T13">
                    <a:pos x="T6" y="T7"/>
                  </a:cxn>
                  <a:cxn ang="T14">
                    <a:pos x="T8" y="T9"/>
                  </a:cxn>
                </a:cxnLst>
                <a:rect l="T15" t="T16" r="T17" b="T18"/>
                <a:pathLst>
                  <a:path w="299" h="66">
                    <a:moveTo>
                      <a:pt x="294" y="50"/>
                    </a:moveTo>
                    <a:lnTo>
                      <a:pt x="299" y="66"/>
                    </a:lnTo>
                    <a:lnTo>
                      <a:pt x="3" y="17"/>
                    </a:lnTo>
                    <a:lnTo>
                      <a:pt x="0" y="0"/>
                    </a:lnTo>
                    <a:lnTo>
                      <a:pt x="294" y="50"/>
                    </a:lnTo>
                    <a:close/>
                  </a:path>
                </a:pathLst>
              </a:custGeom>
              <a:solidFill>
                <a:srgbClr val="E6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79" name="Freeform 3322"/>
              <p:cNvSpPr>
                <a:spLocks/>
              </p:cNvSpPr>
              <p:nvPr/>
            </p:nvSpPr>
            <p:spPr bwMode="auto">
              <a:xfrm>
                <a:off x="3510" y="1739"/>
                <a:ext cx="148" cy="28"/>
              </a:xfrm>
              <a:custGeom>
                <a:avLst/>
                <a:gdLst>
                  <a:gd name="T0" fmla="*/ 1 w 296"/>
                  <a:gd name="T1" fmla="*/ 1 h 55"/>
                  <a:gd name="T2" fmla="*/ 1 w 296"/>
                  <a:gd name="T3" fmla="*/ 1 h 55"/>
                  <a:gd name="T4" fmla="*/ 0 w 296"/>
                  <a:gd name="T5" fmla="*/ 1 h 55"/>
                  <a:gd name="T6" fmla="*/ 0 w 296"/>
                  <a:gd name="T7" fmla="*/ 0 h 55"/>
                  <a:gd name="T8" fmla="*/ 1 w 296"/>
                  <a:gd name="T9" fmla="*/ 1 h 55"/>
                  <a:gd name="T10" fmla="*/ 0 60000 65536"/>
                  <a:gd name="T11" fmla="*/ 0 60000 65536"/>
                  <a:gd name="T12" fmla="*/ 0 60000 65536"/>
                  <a:gd name="T13" fmla="*/ 0 60000 65536"/>
                  <a:gd name="T14" fmla="*/ 0 60000 65536"/>
                  <a:gd name="T15" fmla="*/ 0 w 296"/>
                  <a:gd name="T16" fmla="*/ 0 h 55"/>
                  <a:gd name="T17" fmla="*/ 296 w 296"/>
                  <a:gd name="T18" fmla="*/ 55 h 55"/>
                </a:gdLst>
                <a:ahLst/>
                <a:cxnLst>
                  <a:cxn ang="T10">
                    <a:pos x="T0" y="T1"/>
                  </a:cxn>
                  <a:cxn ang="T11">
                    <a:pos x="T2" y="T3"/>
                  </a:cxn>
                  <a:cxn ang="T12">
                    <a:pos x="T4" y="T5"/>
                  </a:cxn>
                  <a:cxn ang="T13">
                    <a:pos x="T6" y="T7"/>
                  </a:cxn>
                  <a:cxn ang="T14">
                    <a:pos x="T8" y="T9"/>
                  </a:cxn>
                </a:cxnLst>
                <a:rect l="T15" t="T16" r="T17" b="T18"/>
                <a:pathLst>
                  <a:path w="296" h="55">
                    <a:moveTo>
                      <a:pt x="294" y="50"/>
                    </a:moveTo>
                    <a:lnTo>
                      <a:pt x="296" y="55"/>
                    </a:lnTo>
                    <a:lnTo>
                      <a:pt x="0" y="5"/>
                    </a:lnTo>
                    <a:lnTo>
                      <a:pt x="0" y="0"/>
                    </a:lnTo>
                    <a:lnTo>
                      <a:pt x="294" y="50"/>
                    </a:lnTo>
                    <a:close/>
                  </a:path>
                </a:pathLst>
              </a:custGeom>
              <a:solidFill>
                <a:srgbClr val="E6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80" name="Freeform 3323"/>
              <p:cNvSpPr>
                <a:spLocks/>
              </p:cNvSpPr>
              <p:nvPr/>
            </p:nvSpPr>
            <p:spPr bwMode="auto">
              <a:xfrm>
                <a:off x="3510" y="1742"/>
                <a:ext cx="149" cy="28"/>
              </a:xfrm>
              <a:custGeom>
                <a:avLst/>
                <a:gdLst>
                  <a:gd name="T0" fmla="*/ 1 w 297"/>
                  <a:gd name="T1" fmla="*/ 1 h 56"/>
                  <a:gd name="T2" fmla="*/ 1 w 297"/>
                  <a:gd name="T3" fmla="*/ 1 h 56"/>
                  <a:gd name="T4" fmla="*/ 1 w 297"/>
                  <a:gd name="T5" fmla="*/ 1 h 56"/>
                  <a:gd name="T6" fmla="*/ 0 w 297"/>
                  <a:gd name="T7" fmla="*/ 0 h 56"/>
                  <a:gd name="T8" fmla="*/ 1 w 297"/>
                  <a:gd name="T9" fmla="*/ 1 h 56"/>
                  <a:gd name="T10" fmla="*/ 0 60000 65536"/>
                  <a:gd name="T11" fmla="*/ 0 60000 65536"/>
                  <a:gd name="T12" fmla="*/ 0 60000 65536"/>
                  <a:gd name="T13" fmla="*/ 0 60000 65536"/>
                  <a:gd name="T14" fmla="*/ 0 60000 65536"/>
                  <a:gd name="T15" fmla="*/ 0 w 297"/>
                  <a:gd name="T16" fmla="*/ 0 h 56"/>
                  <a:gd name="T17" fmla="*/ 297 w 297"/>
                  <a:gd name="T18" fmla="*/ 56 h 56"/>
                </a:gdLst>
                <a:ahLst/>
                <a:cxnLst>
                  <a:cxn ang="T10">
                    <a:pos x="T0" y="T1"/>
                  </a:cxn>
                  <a:cxn ang="T11">
                    <a:pos x="T2" y="T3"/>
                  </a:cxn>
                  <a:cxn ang="T12">
                    <a:pos x="T4" y="T5"/>
                  </a:cxn>
                  <a:cxn ang="T13">
                    <a:pos x="T6" y="T7"/>
                  </a:cxn>
                  <a:cxn ang="T14">
                    <a:pos x="T8" y="T9"/>
                  </a:cxn>
                </a:cxnLst>
                <a:rect l="T15" t="T16" r="T17" b="T18"/>
                <a:pathLst>
                  <a:path w="297" h="56">
                    <a:moveTo>
                      <a:pt x="296" y="50"/>
                    </a:moveTo>
                    <a:lnTo>
                      <a:pt x="297" y="56"/>
                    </a:lnTo>
                    <a:lnTo>
                      <a:pt x="1" y="7"/>
                    </a:lnTo>
                    <a:lnTo>
                      <a:pt x="0" y="0"/>
                    </a:lnTo>
                    <a:lnTo>
                      <a:pt x="296" y="50"/>
                    </a:lnTo>
                    <a:close/>
                  </a:path>
                </a:pathLst>
              </a:custGeom>
              <a:solidFill>
                <a:srgbClr val="E5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81" name="Freeform 3324"/>
              <p:cNvSpPr>
                <a:spLocks/>
              </p:cNvSpPr>
              <p:nvPr/>
            </p:nvSpPr>
            <p:spPr bwMode="auto">
              <a:xfrm>
                <a:off x="3511" y="1745"/>
                <a:ext cx="149" cy="28"/>
              </a:xfrm>
              <a:custGeom>
                <a:avLst/>
                <a:gdLst>
                  <a:gd name="T0" fmla="*/ 1 w 298"/>
                  <a:gd name="T1" fmla="*/ 1 h 54"/>
                  <a:gd name="T2" fmla="*/ 1 w 298"/>
                  <a:gd name="T3" fmla="*/ 1 h 54"/>
                  <a:gd name="T4" fmla="*/ 1 w 298"/>
                  <a:gd name="T5" fmla="*/ 1 h 54"/>
                  <a:gd name="T6" fmla="*/ 0 w 298"/>
                  <a:gd name="T7" fmla="*/ 0 h 54"/>
                  <a:gd name="T8" fmla="*/ 1 w 298"/>
                  <a:gd name="T9" fmla="*/ 1 h 54"/>
                  <a:gd name="T10" fmla="*/ 0 60000 65536"/>
                  <a:gd name="T11" fmla="*/ 0 60000 65536"/>
                  <a:gd name="T12" fmla="*/ 0 60000 65536"/>
                  <a:gd name="T13" fmla="*/ 0 60000 65536"/>
                  <a:gd name="T14" fmla="*/ 0 60000 65536"/>
                  <a:gd name="T15" fmla="*/ 0 w 298"/>
                  <a:gd name="T16" fmla="*/ 0 h 54"/>
                  <a:gd name="T17" fmla="*/ 298 w 298"/>
                  <a:gd name="T18" fmla="*/ 54 h 54"/>
                </a:gdLst>
                <a:ahLst/>
                <a:cxnLst>
                  <a:cxn ang="T10">
                    <a:pos x="T0" y="T1"/>
                  </a:cxn>
                  <a:cxn ang="T11">
                    <a:pos x="T2" y="T3"/>
                  </a:cxn>
                  <a:cxn ang="T12">
                    <a:pos x="T4" y="T5"/>
                  </a:cxn>
                  <a:cxn ang="T13">
                    <a:pos x="T6" y="T7"/>
                  </a:cxn>
                  <a:cxn ang="T14">
                    <a:pos x="T8" y="T9"/>
                  </a:cxn>
                </a:cxnLst>
                <a:rect l="T15" t="T16" r="T17" b="T18"/>
                <a:pathLst>
                  <a:path w="298" h="54">
                    <a:moveTo>
                      <a:pt x="296" y="49"/>
                    </a:moveTo>
                    <a:lnTo>
                      <a:pt x="298" y="54"/>
                    </a:lnTo>
                    <a:lnTo>
                      <a:pt x="2" y="5"/>
                    </a:lnTo>
                    <a:lnTo>
                      <a:pt x="0" y="0"/>
                    </a:lnTo>
                    <a:lnTo>
                      <a:pt x="296" y="49"/>
                    </a:lnTo>
                    <a:close/>
                  </a:path>
                </a:pathLst>
              </a:custGeom>
              <a:solidFill>
                <a:srgbClr val="E4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82" name="Freeform 3325"/>
              <p:cNvSpPr>
                <a:spLocks/>
              </p:cNvSpPr>
              <p:nvPr/>
            </p:nvSpPr>
            <p:spPr bwMode="auto">
              <a:xfrm>
                <a:off x="3512" y="1748"/>
                <a:ext cx="150" cy="33"/>
              </a:xfrm>
              <a:custGeom>
                <a:avLst/>
                <a:gdLst>
                  <a:gd name="T0" fmla="*/ 0 w 301"/>
                  <a:gd name="T1" fmla="*/ 1 h 66"/>
                  <a:gd name="T2" fmla="*/ 0 w 301"/>
                  <a:gd name="T3" fmla="*/ 1 h 66"/>
                  <a:gd name="T4" fmla="*/ 0 w 301"/>
                  <a:gd name="T5" fmla="*/ 1 h 66"/>
                  <a:gd name="T6" fmla="*/ 0 w 301"/>
                  <a:gd name="T7" fmla="*/ 0 h 66"/>
                  <a:gd name="T8" fmla="*/ 0 w 301"/>
                  <a:gd name="T9" fmla="*/ 1 h 66"/>
                  <a:gd name="T10" fmla="*/ 0 60000 65536"/>
                  <a:gd name="T11" fmla="*/ 0 60000 65536"/>
                  <a:gd name="T12" fmla="*/ 0 60000 65536"/>
                  <a:gd name="T13" fmla="*/ 0 60000 65536"/>
                  <a:gd name="T14" fmla="*/ 0 60000 65536"/>
                  <a:gd name="T15" fmla="*/ 0 w 301"/>
                  <a:gd name="T16" fmla="*/ 0 h 66"/>
                  <a:gd name="T17" fmla="*/ 301 w 301"/>
                  <a:gd name="T18" fmla="*/ 66 h 66"/>
                </a:gdLst>
                <a:ahLst/>
                <a:cxnLst>
                  <a:cxn ang="T10">
                    <a:pos x="T0" y="T1"/>
                  </a:cxn>
                  <a:cxn ang="T11">
                    <a:pos x="T2" y="T3"/>
                  </a:cxn>
                  <a:cxn ang="T12">
                    <a:pos x="T4" y="T5"/>
                  </a:cxn>
                  <a:cxn ang="T13">
                    <a:pos x="T6" y="T7"/>
                  </a:cxn>
                  <a:cxn ang="T14">
                    <a:pos x="T8" y="T9"/>
                  </a:cxn>
                </a:cxnLst>
                <a:rect l="T15" t="T16" r="T17" b="T18"/>
                <a:pathLst>
                  <a:path w="301" h="66">
                    <a:moveTo>
                      <a:pt x="296" y="49"/>
                    </a:moveTo>
                    <a:lnTo>
                      <a:pt x="301" y="66"/>
                    </a:lnTo>
                    <a:lnTo>
                      <a:pt x="5" y="14"/>
                    </a:lnTo>
                    <a:lnTo>
                      <a:pt x="0" y="0"/>
                    </a:lnTo>
                    <a:lnTo>
                      <a:pt x="296" y="49"/>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83" name="Freeform 3326"/>
              <p:cNvSpPr>
                <a:spLocks/>
              </p:cNvSpPr>
              <p:nvPr/>
            </p:nvSpPr>
            <p:spPr bwMode="auto">
              <a:xfrm>
                <a:off x="3512" y="1748"/>
                <a:ext cx="148" cy="26"/>
              </a:xfrm>
              <a:custGeom>
                <a:avLst/>
                <a:gdLst>
                  <a:gd name="T0" fmla="*/ 1 w 296"/>
                  <a:gd name="T1" fmla="*/ 0 h 53"/>
                  <a:gd name="T2" fmla="*/ 1 w 296"/>
                  <a:gd name="T3" fmla="*/ 0 h 53"/>
                  <a:gd name="T4" fmla="*/ 1 w 296"/>
                  <a:gd name="T5" fmla="*/ 0 h 53"/>
                  <a:gd name="T6" fmla="*/ 0 w 296"/>
                  <a:gd name="T7" fmla="*/ 0 h 53"/>
                  <a:gd name="T8" fmla="*/ 1 w 296"/>
                  <a:gd name="T9" fmla="*/ 0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6" y="49"/>
                    </a:moveTo>
                    <a:lnTo>
                      <a:pt x="296" y="53"/>
                    </a:lnTo>
                    <a:lnTo>
                      <a:pt x="2" y="3"/>
                    </a:lnTo>
                    <a:lnTo>
                      <a:pt x="0" y="0"/>
                    </a:lnTo>
                    <a:lnTo>
                      <a:pt x="296" y="49"/>
                    </a:lnTo>
                    <a:close/>
                  </a:path>
                </a:pathLst>
              </a:custGeom>
              <a:solidFill>
                <a:srgbClr val="E37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84" name="Freeform 3327"/>
              <p:cNvSpPr>
                <a:spLocks/>
              </p:cNvSpPr>
              <p:nvPr/>
            </p:nvSpPr>
            <p:spPr bwMode="auto">
              <a:xfrm>
                <a:off x="3513" y="1749"/>
                <a:ext cx="148" cy="27"/>
              </a:xfrm>
              <a:custGeom>
                <a:avLst/>
                <a:gdLst>
                  <a:gd name="T0" fmla="*/ 1 w 296"/>
                  <a:gd name="T1" fmla="*/ 1 h 53"/>
                  <a:gd name="T2" fmla="*/ 1 w 296"/>
                  <a:gd name="T3" fmla="*/ 1 h 53"/>
                  <a:gd name="T4" fmla="*/ 0 w 296"/>
                  <a:gd name="T5" fmla="*/ 1 h 53"/>
                  <a:gd name="T6" fmla="*/ 0 w 296"/>
                  <a:gd name="T7" fmla="*/ 0 h 53"/>
                  <a:gd name="T8" fmla="*/ 1 w 296"/>
                  <a:gd name="T9" fmla="*/ 1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4" y="50"/>
                    </a:moveTo>
                    <a:lnTo>
                      <a:pt x="296" y="53"/>
                    </a:lnTo>
                    <a:lnTo>
                      <a:pt x="0" y="3"/>
                    </a:lnTo>
                    <a:lnTo>
                      <a:pt x="0" y="0"/>
                    </a:lnTo>
                    <a:lnTo>
                      <a:pt x="294" y="50"/>
                    </a:lnTo>
                    <a:close/>
                  </a:path>
                </a:pathLst>
              </a:custGeom>
              <a:solidFill>
                <a:srgbClr val="E2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85" name="Freeform 3328"/>
              <p:cNvSpPr>
                <a:spLocks/>
              </p:cNvSpPr>
              <p:nvPr/>
            </p:nvSpPr>
            <p:spPr bwMode="auto">
              <a:xfrm>
                <a:off x="3513" y="1751"/>
                <a:ext cx="148" cy="27"/>
              </a:xfrm>
              <a:custGeom>
                <a:avLst/>
                <a:gdLst>
                  <a:gd name="T0" fmla="*/ 1 w 296"/>
                  <a:gd name="T1" fmla="*/ 1 h 53"/>
                  <a:gd name="T2" fmla="*/ 1 w 296"/>
                  <a:gd name="T3" fmla="*/ 1 h 53"/>
                  <a:gd name="T4" fmla="*/ 1 w 296"/>
                  <a:gd name="T5" fmla="*/ 1 h 53"/>
                  <a:gd name="T6" fmla="*/ 0 w 296"/>
                  <a:gd name="T7" fmla="*/ 0 h 53"/>
                  <a:gd name="T8" fmla="*/ 1 w 296"/>
                  <a:gd name="T9" fmla="*/ 1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6" y="50"/>
                    </a:moveTo>
                    <a:lnTo>
                      <a:pt x="296" y="53"/>
                    </a:lnTo>
                    <a:lnTo>
                      <a:pt x="1" y="3"/>
                    </a:lnTo>
                    <a:lnTo>
                      <a:pt x="0" y="0"/>
                    </a:lnTo>
                    <a:lnTo>
                      <a:pt x="296" y="50"/>
                    </a:lnTo>
                    <a:close/>
                  </a:path>
                </a:pathLst>
              </a:custGeom>
              <a:solidFill>
                <a:srgbClr val="E1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86" name="Freeform 3329"/>
              <p:cNvSpPr>
                <a:spLocks/>
              </p:cNvSpPr>
              <p:nvPr/>
            </p:nvSpPr>
            <p:spPr bwMode="auto">
              <a:xfrm>
                <a:off x="3514" y="1753"/>
                <a:ext cx="148" cy="26"/>
              </a:xfrm>
              <a:custGeom>
                <a:avLst/>
                <a:gdLst>
                  <a:gd name="T0" fmla="*/ 1 w 296"/>
                  <a:gd name="T1" fmla="*/ 0 h 54"/>
                  <a:gd name="T2" fmla="*/ 1 w 296"/>
                  <a:gd name="T3" fmla="*/ 0 h 54"/>
                  <a:gd name="T4" fmla="*/ 1 w 296"/>
                  <a:gd name="T5" fmla="*/ 0 h 54"/>
                  <a:gd name="T6" fmla="*/ 0 w 296"/>
                  <a:gd name="T7" fmla="*/ 0 h 54"/>
                  <a:gd name="T8" fmla="*/ 1 w 296"/>
                  <a:gd name="T9" fmla="*/ 0 h 54"/>
                  <a:gd name="T10" fmla="*/ 0 60000 65536"/>
                  <a:gd name="T11" fmla="*/ 0 60000 65536"/>
                  <a:gd name="T12" fmla="*/ 0 60000 65536"/>
                  <a:gd name="T13" fmla="*/ 0 60000 65536"/>
                  <a:gd name="T14" fmla="*/ 0 60000 65536"/>
                  <a:gd name="T15" fmla="*/ 0 w 296"/>
                  <a:gd name="T16" fmla="*/ 0 h 54"/>
                  <a:gd name="T17" fmla="*/ 296 w 296"/>
                  <a:gd name="T18" fmla="*/ 54 h 54"/>
                </a:gdLst>
                <a:ahLst/>
                <a:cxnLst>
                  <a:cxn ang="T10">
                    <a:pos x="T0" y="T1"/>
                  </a:cxn>
                  <a:cxn ang="T11">
                    <a:pos x="T2" y="T3"/>
                  </a:cxn>
                  <a:cxn ang="T12">
                    <a:pos x="T4" y="T5"/>
                  </a:cxn>
                  <a:cxn ang="T13">
                    <a:pos x="T6" y="T7"/>
                  </a:cxn>
                  <a:cxn ang="T14">
                    <a:pos x="T8" y="T9"/>
                  </a:cxn>
                </a:cxnLst>
                <a:rect l="T15" t="T16" r="T17" b="T18"/>
                <a:pathLst>
                  <a:path w="296" h="54">
                    <a:moveTo>
                      <a:pt x="295" y="50"/>
                    </a:moveTo>
                    <a:lnTo>
                      <a:pt x="296" y="54"/>
                    </a:lnTo>
                    <a:lnTo>
                      <a:pt x="2" y="2"/>
                    </a:lnTo>
                    <a:lnTo>
                      <a:pt x="0" y="0"/>
                    </a:lnTo>
                    <a:lnTo>
                      <a:pt x="295" y="50"/>
                    </a:lnTo>
                    <a:close/>
                  </a:path>
                </a:pathLst>
              </a:custGeom>
              <a:solidFill>
                <a:srgbClr val="E0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87" name="Freeform 3330"/>
              <p:cNvSpPr>
                <a:spLocks/>
              </p:cNvSpPr>
              <p:nvPr/>
            </p:nvSpPr>
            <p:spPr bwMode="auto">
              <a:xfrm>
                <a:off x="3515" y="1754"/>
                <a:ext cx="147" cy="27"/>
              </a:xfrm>
              <a:custGeom>
                <a:avLst/>
                <a:gdLst>
                  <a:gd name="T0" fmla="*/ 0 w 296"/>
                  <a:gd name="T1" fmla="*/ 0 h 55"/>
                  <a:gd name="T2" fmla="*/ 0 w 296"/>
                  <a:gd name="T3" fmla="*/ 0 h 55"/>
                  <a:gd name="T4" fmla="*/ 0 w 296"/>
                  <a:gd name="T5" fmla="*/ 0 h 55"/>
                  <a:gd name="T6" fmla="*/ 0 w 296"/>
                  <a:gd name="T7" fmla="*/ 0 h 55"/>
                  <a:gd name="T8" fmla="*/ 0 w 296"/>
                  <a:gd name="T9" fmla="*/ 0 h 55"/>
                  <a:gd name="T10" fmla="*/ 0 60000 65536"/>
                  <a:gd name="T11" fmla="*/ 0 60000 65536"/>
                  <a:gd name="T12" fmla="*/ 0 60000 65536"/>
                  <a:gd name="T13" fmla="*/ 0 60000 65536"/>
                  <a:gd name="T14" fmla="*/ 0 60000 65536"/>
                  <a:gd name="T15" fmla="*/ 0 w 296"/>
                  <a:gd name="T16" fmla="*/ 0 h 55"/>
                  <a:gd name="T17" fmla="*/ 296 w 296"/>
                  <a:gd name="T18" fmla="*/ 55 h 55"/>
                </a:gdLst>
                <a:ahLst/>
                <a:cxnLst>
                  <a:cxn ang="T10">
                    <a:pos x="T0" y="T1"/>
                  </a:cxn>
                  <a:cxn ang="T11">
                    <a:pos x="T2" y="T3"/>
                  </a:cxn>
                  <a:cxn ang="T12">
                    <a:pos x="T4" y="T5"/>
                  </a:cxn>
                  <a:cxn ang="T13">
                    <a:pos x="T6" y="T7"/>
                  </a:cxn>
                  <a:cxn ang="T14">
                    <a:pos x="T8" y="T9"/>
                  </a:cxn>
                </a:cxnLst>
                <a:rect l="T15" t="T16" r="T17" b="T18"/>
                <a:pathLst>
                  <a:path w="296" h="55">
                    <a:moveTo>
                      <a:pt x="294" y="52"/>
                    </a:moveTo>
                    <a:lnTo>
                      <a:pt x="296" y="55"/>
                    </a:lnTo>
                    <a:lnTo>
                      <a:pt x="0" y="3"/>
                    </a:lnTo>
                    <a:lnTo>
                      <a:pt x="0" y="0"/>
                    </a:lnTo>
                    <a:lnTo>
                      <a:pt x="294" y="52"/>
                    </a:lnTo>
                    <a:close/>
                  </a:path>
                </a:pathLst>
              </a:custGeom>
              <a:solidFill>
                <a:srgbClr val="DF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88" name="Freeform 3331"/>
              <p:cNvSpPr>
                <a:spLocks/>
              </p:cNvSpPr>
              <p:nvPr/>
            </p:nvSpPr>
            <p:spPr bwMode="auto">
              <a:xfrm>
                <a:off x="3515" y="1755"/>
                <a:ext cx="150" cy="33"/>
              </a:xfrm>
              <a:custGeom>
                <a:avLst/>
                <a:gdLst>
                  <a:gd name="T0" fmla="*/ 0 w 301"/>
                  <a:gd name="T1" fmla="*/ 0 h 67"/>
                  <a:gd name="T2" fmla="*/ 0 w 301"/>
                  <a:gd name="T3" fmla="*/ 0 h 67"/>
                  <a:gd name="T4" fmla="*/ 0 w 301"/>
                  <a:gd name="T5" fmla="*/ 0 h 67"/>
                  <a:gd name="T6" fmla="*/ 0 w 301"/>
                  <a:gd name="T7" fmla="*/ 0 h 67"/>
                  <a:gd name="T8" fmla="*/ 0 w 301"/>
                  <a:gd name="T9" fmla="*/ 0 h 67"/>
                  <a:gd name="T10" fmla="*/ 0 60000 65536"/>
                  <a:gd name="T11" fmla="*/ 0 60000 65536"/>
                  <a:gd name="T12" fmla="*/ 0 60000 65536"/>
                  <a:gd name="T13" fmla="*/ 0 60000 65536"/>
                  <a:gd name="T14" fmla="*/ 0 60000 65536"/>
                  <a:gd name="T15" fmla="*/ 0 w 301"/>
                  <a:gd name="T16" fmla="*/ 0 h 67"/>
                  <a:gd name="T17" fmla="*/ 301 w 301"/>
                  <a:gd name="T18" fmla="*/ 67 h 67"/>
                </a:gdLst>
                <a:ahLst/>
                <a:cxnLst>
                  <a:cxn ang="T10">
                    <a:pos x="T0" y="T1"/>
                  </a:cxn>
                  <a:cxn ang="T11">
                    <a:pos x="T2" y="T3"/>
                  </a:cxn>
                  <a:cxn ang="T12">
                    <a:pos x="T4" y="T5"/>
                  </a:cxn>
                  <a:cxn ang="T13">
                    <a:pos x="T6" y="T7"/>
                  </a:cxn>
                  <a:cxn ang="T14">
                    <a:pos x="T8" y="T9"/>
                  </a:cxn>
                </a:cxnLst>
                <a:rect l="T15" t="T16" r="T17" b="T18"/>
                <a:pathLst>
                  <a:path w="301" h="67">
                    <a:moveTo>
                      <a:pt x="296" y="52"/>
                    </a:moveTo>
                    <a:lnTo>
                      <a:pt x="301" y="67"/>
                    </a:lnTo>
                    <a:lnTo>
                      <a:pt x="7" y="15"/>
                    </a:lnTo>
                    <a:lnTo>
                      <a:pt x="0" y="0"/>
                    </a:lnTo>
                    <a:lnTo>
                      <a:pt x="296" y="52"/>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89" name="Freeform 3332"/>
              <p:cNvSpPr>
                <a:spLocks/>
              </p:cNvSpPr>
              <p:nvPr/>
            </p:nvSpPr>
            <p:spPr bwMode="auto">
              <a:xfrm>
                <a:off x="3515" y="1755"/>
                <a:ext cx="147" cy="28"/>
              </a:xfrm>
              <a:custGeom>
                <a:avLst/>
                <a:gdLst>
                  <a:gd name="T0" fmla="*/ 0 w 296"/>
                  <a:gd name="T1" fmla="*/ 1 h 55"/>
                  <a:gd name="T2" fmla="*/ 0 w 296"/>
                  <a:gd name="T3" fmla="*/ 1 h 55"/>
                  <a:gd name="T4" fmla="*/ 0 w 296"/>
                  <a:gd name="T5" fmla="*/ 1 h 55"/>
                  <a:gd name="T6" fmla="*/ 0 w 296"/>
                  <a:gd name="T7" fmla="*/ 0 h 55"/>
                  <a:gd name="T8" fmla="*/ 0 w 296"/>
                  <a:gd name="T9" fmla="*/ 1 h 55"/>
                  <a:gd name="T10" fmla="*/ 0 60000 65536"/>
                  <a:gd name="T11" fmla="*/ 0 60000 65536"/>
                  <a:gd name="T12" fmla="*/ 0 60000 65536"/>
                  <a:gd name="T13" fmla="*/ 0 60000 65536"/>
                  <a:gd name="T14" fmla="*/ 0 60000 65536"/>
                  <a:gd name="T15" fmla="*/ 0 w 296"/>
                  <a:gd name="T16" fmla="*/ 0 h 55"/>
                  <a:gd name="T17" fmla="*/ 296 w 296"/>
                  <a:gd name="T18" fmla="*/ 55 h 55"/>
                </a:gdLst>
                <a:ahLst/>
                <a:cxnLst>
                  <a:cxn ang="T10">
                    <a:pos x="T0" y="T1"/>
                  </a:cxn>
                  <a:cxn ang="T11">
                    <a:pos x="T2" y="T3"/>
                  </a:cxn>
                  <a:cxn ang="T12">
                    <a:pos x="T4" y="T5"/>
                  </a:cxn>
                  <a:cxn ang="T13">
                    <a:pos x="T6" y="T7"/>
                  </a:cxn>
                  <a:cxn ang="T14">
                    <a:pos x="T8" y="T9"/>
                  </a:cxn>
                </a:cxnLst>
                <a:rect l="T15" t="T16" r="T17" b="T18"/>
                <a:pathLst>
                  <a:path w="296" h="55">
                    <a:moveTo>
                      <a:pt x="296" y="52"/>
                    </a:moveTo>
                    <a:lnTo>
                      <a:pt x="296" y="55"/>
                    </a:lnTo>
                    <a:lnTo>
                      <a:pt x="2" y="4"/>
                    </a:lnTo>
                    <a:lnTo>
                      <a:pt x="0" y="0"/>
                    </a:lnTo>
                    <a:lnTo>
                      <a:pt x="296" y="52"/>
                    </a:lnTo>
                    <a:close/>
                  </a:path>
                </a:pathLst>
              </a:custGeom>
              <a:solidFill>
                <a:srgbClr val="DE6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90" name="Freeform 3333"/>
              <p:cNvSpPr>
                <a:spLocks/>
              </p:cNvSpPr>
              <p:nvPr/>
            </p:nvSpPr>
            <p:spPr bwMode="auto">
              <a:xfrm>
                <a:off x="3515" y="1757"/>
                <a:ext cx="148" cy="27"/>
              </a:xfrm>
              <a:custGeom>
                <a:avLst/>
                <a:gdLst>
                  <a:gd name="T0" fmla="*/ 1 w 295"/>
                  <a:gd name="T1" fmla="*/ 0 h 55"/>
                  <a:gd name="T2" fmla="*/ 1 w 295"/>
                  <a:gd name="T3" fmla="*/ 0 h 55"/>
                  <a:gd name="T4" fmla="*/ 1 w 295"/>
                  <a:gd name="T5" fmla="*/ 0 h 55"/>
                  <a:gd name="T6" fmla="*/ 0 w 295"/>
                  <a:gd name="T7" fmla="*/ 0 h 55"/>
                  <a:gd name="T8" fmla="*/ 1 w 295"/>
                  <a:gd name="T9" fmla="*/ 0 h 55"/>
                  <a:gd name="T10" fmla="*/ 0 60000 65536"/>
                  <a:gd name="T11" fmla="*/ 0 60000 65536"/>
                  <a:gd name="T12" fmla="*/ 0 60000 65536"/>
                  <a:gd name="T13" fmla="*/ 0 60000 65536"/>
                  <a:gd name="T14" fmla="*/ 0 60000 65536"/>
                  <a:gd name="T15" fmla="*/ 0 w 295"/>
                  <a:gd name="T16" fmla="*/ 0 h 55"/>
                  <a:gd name="T17" fmla="*/ 295 w 295"/>
                  <a:gd name="T18" fmla="*/ 55 h 55"/>
                </a:gdLst>
                <a:ahLst/>
                <a:cxnLst>
                  <a:cxn ang="T10">
                    <a:pos x="T0" y="T1"/>
                  </a:cxn>
                  <a:cxn ang="T11">
                    <a:pos x="T2" y="T3"/>
                  </a:cxn>
                  <a:cxn ang="T12">
                    <a:pos x="T4" y="T5"/>
                  </a:cxn>
                  <a:cxn ang="T13">
                    <a:pos x="T6" y="T7"/>
                  </a:cxn>
                  <a:cxn ang="T14">
                    <a:pos x="T8" y="T9"/>
                  </a:cxn>
                </a:cxnLst>
                <a:rect l="T15" t="T16" r="T17" b="T18"/>
                <a:pathLst>
                  <a:path w="295" h="55">
                    <a:moveTo>
                      <a:pt x="294" y="51"/>
                    </a:moveTo>
                    <a:lnTo>
                      <a:pt x="295" y="55"/>
                    </a:lnTo>
                    <a:lnTo>
                      <a:pt x="1" y="3"/>
                    </a:lnTo>
                    <a:lnTo>
                      <a:pt x="0" y="0"/>
                    </a:lnTo>
                    <a:lnTo>
                      <a:pt x="294" y="51"/>
                    </a:lnTo>
                    <a:close/>
                  </a:path>
                </a:pathLst>
              </a:custGeom>
              <a:solidFill>
                <a:srgbClr val="DD6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91" name="Freeform 3334"/>
              <p:cNvSpPr>
                <a:spLocks/>
              </p:cNvSpPr>
              <p:nvPr/>
            </p:nvSpPr>
            <p:spPr bwMode="auto">
              <a:xfrm>
                <a:off x="3516" y="1759"/>
                <a:ext cx="148" cy="26"/>
              </a:xfrm>
              <a:custGeom>
                <a:avLst/>
                <a:gdLst>
                  <a:gd name="T0" fmla="*/ 1 w 296"/>
                  <a:gd name="T1" fmla="*/ 0 h 53"/>
                  <a:gd name="T2" fmla="*/ 1 w 296"/>
                  <a:gd name="T3" fmla="*/ 0 h 53"/>
                  <a:gd name="T4" fmla="*/ 0 w 296"/>
                  <a:gd name="T5" fmla="*/ 0 h 53"/>
                  <a:gd name="T6" fmla="*/ 0 w 296"/>
                  <a:gd name="T7" fmla="*/ 0 h 53"/>
                  <a:gd name="T8" fmla="*/ 1 w 296"/>
                  <a:gd name="T9" fmla="*/ 0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4" y="52"/>
                    </a:moveTo>
                    <a:lnTo>
                      <a:pt x="296" y="53"/>
                    </a:lnTo>
                    <a:lnTo>
                      <a:pt x="0" y="3"/>
                    </a:lnTo>
                    <a:lnTo>
                      <a:pt x="0" y="0"/>
                    </a:lnTo>
                    <a:lnTo>
                      <a:pt x="294" y="52"/>
                    </a:lnTo>
                    <a:close/>
                  </a:path>
                </a:pathLst>
              </a:custGeom>
              <a:solidFill>
                <a:srgbClr val="DC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92" name="Freeform 3335"/>
              <p:cNvSpPr>
                <a:spLocks/>
              </p:cNvSpPr>
              <p:nvPr/>
            </p:nvSpPr>
            <p:spPr bwMode="auto">
              <a:xfrm>
                <a:off x="3516" y="1760"/>
                <a:ext cx="149" cy="27"/>
              </a:xfrm>
              <a:custGeom>
                <a:avLst/>
                <a:gdLst>
                  <a:gd name="T0" fmla="*/ 1 w 298"/>
                  <a:gd name="T1" fmla="*/ 1 h 54"/>
                  <a:gd name="T2" fmla="*/ 1 w 298"/>
                  <a:gd name="T3" fmla="*/ 1 h 54"/>
                  <a:gd name="T4" fmla="*/ 1 w 298"/>
                  <a:gd name="T5" fmla="*/ 1 h 54"/>
                  <a:gd name="T6" fmla="*/ 0 w 298"/>
                  <a:gd name="T7" fmla="*/ 0 h 54"/>
                  <a:gd name="T8" fmla="*/ 1 w 298"/>
                  <a:gd name="T9" fmla="*/ 1 h 54"/>
                  <a:gd name="T10" fmla="*/ 0 60000 65536"/>
                  <a:gd name="T11" fmla="*/ 0 60000 65536"/>
                  <a:gd name="T12" fmla="*/ 0 60000 65536"/>
                  <a:gd name="T13" fmla="*/ 0 60000 65536"/>
                  <a:gd name="T14" fmla="*/ 0 60000 65536"/>
                  <a:gd name="T15" fmla="*/ 0 w 298"/>
                  <a:gd name="T16" fmla="*/ 0 h 54"/>
                  <a:gd name="T17" fmla="*/ 298 w 298"/>
                  <a:gd name="T18" fmla="*/ 54 h 54"/>
                </a:gdLst>
                <a:ahLst/>
                <a:cxnLst>
                  <a:cxn ang="T10">
                    <a:pos x="T0" y="T1"/>
                  </a:cxn>
                  <a:cxn ang="T11">
                    <a:pos x="T2" y="T3"/>
                  </a:cxn>
                  <a:cxn ang="T12">
                    <a:pos x="T4" y="T5"/>
                  </a:cxn>
                  <a:cxn ang="T13">
                    <a:pos x="T6" y="T7"/>
                  </a:cxn>
                  <a:cxn ang="T14">
                    <a:pos x="T8" y="T9"/>
                  </a:cxn>
                </a:cxnLst>
                <a:rect l="T15" t="T16" r="T17" b="T18"/>
                <a:pathLst>
                  <a:path w="298" h="54">
                    <a:moveTo>
                      <a:pt x="296" y="50"/>
                    </a:moveTo>
                    <a:lnTo>
                      <a:pt x="298" y="54"/>
                    </a:lnTo>
                    <a:lnTo>
                      <a:pt x="2" y="2"/>
                    </a:lnTo>
                    <a:lnTo>
                      <a:pt x="0" y="0"/>
                    </a:lnTo>
                    <a:lnTo>
                      <a:pt x="296" y="50"/>
                    </a:lnTo>
                    <a:close/>
                  </a:path>
                </a:pathLst>
              </a:custGeom>
              <a:solidFill>
                <a:srgbClr val="DB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93" name="Freeform 3336"/>
              <p:cNvSpPr>
                <a:spLocks/>
              </p:cNvSpPr>
              <p:nvPr/>
            </p:nvSpPr>
            <p:spPr bwMode="auto">
              <a:xfrm>
                <a:off x="3517" y="1761"/>
                <a:ext cx="148" cy="27"/>
              </a:xfrm>
              <a:custGeom>
                <a:avLst/>
                <a:gdLst>
                  <a:gd name="T0" fmla="*/ 1 w 296"/>
                  <a:gd name="T1" fmla="*/ 0 h 55"/>
                  <a:gd name="T2" fmla="*/ 1 w 296"/>
                  <a:gd name="T3" fmla="*/ 0 h 55"/>
                  <a:gd name="T4" fmla="*/ 1 w 296"/>
                  <a:gd name="T5" fmla="*/ 0 h 55"/>
                  <a:gd name="T6" fmla="*/ 0 w 296"/>
                  <a:gd name="T7" fmla="*/ 0 h 55"/>
                  <a:gd name="T8" fmla="*/ 1 w 296"/>
                  <a:gd name="T9" fmla="*/ 0 h 55"/>
                  <a:gd name="T10" fmla="*/ 0 60000 65536"/>
                  <a:gd name="T11" fmla="*/ 0 60000 65536"/>
                  <a:gd name="T12" fmla="*/ 0 60000 65536"/>
                  <a:gd name="T13" fmla="*/ 0 60000 65536"/>
                  <a:gd name="T14" fmla="*/ 0 60000 65536"/>
                  <a:gd name="T15" fmla="*/ 0 w 296"/>
                  <a:gd name="T16" fmla="*/ 0 h 55"/>
                  <a:gd name="T17" fmla="*/ 296 w 296"/>
                  <a:gd name="T18" fmla="*/ 55 h 55"/>
                </a:gdLst>
                <a:ahLst/>
                <a:cxnLst>
                  <a:cxn ang="T10">
                    <a:pos x="T0" y="T1"/>
                  </a:cxn>
                  <a:cxn ang="T11">
                    <a:pos x="T2" y="T3"/>
                  </a:cxn>
                  <a:cxn ang="T12">
                    <a:pos x="T4" y="T5"/>
                  </a:cxn>
                  <a:cxn ang="T13">
                    <a:pos x="T6" y="T7"/>
                  </a:cxn>
                  <a:cxn ang="T14">
                    <a:pos x="T8" y="T9"/>
                  </a:cxn>
                </a:cxnLst>
                <a:rect l="T15" t="T16" r="T17" b="T18"/>
                <a:pathLst>
                  <a:path w="296" h="55">
                    <a:moveTo>
                      <a:pt x="296" y="52"/>
                    </a:moveTo>
                    <a:lnTo>
                      <a:pt x="296" y="55"/>
                    </a:lnTo>
                    <a:lnTo>
                      <a:pt x="2" y="3"/>
                    </a:lnTo>
                    <a:lnTo>
                      <a:pt x="0" y="0"/>
                    </a:lnTo>
                    <a:lnTo>
                      <a:pt x="296" y="52"/>
                    </a:lnTo>
                    <a:close/>
                  </a:path>
                </a:pathLst>
              </a:custGeom>
              <a:solidFill>
                <a:srgbClr val="DA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94" name="Freeform 3337"/>
              <p:cNvSpPr>
                <a:spLocks/>
              </p:cNvSpPr>
              <p:nvPr/>
            </p:nvSpPr>
            <p:spPr bwMode="auto">
              <a:xfrm>
                <a:off x="3518" y="1763"/>
                <a:ext cx="151" cy="32"/>
              </a:xfrm>
              <a:custGeom>
                <a:avLst/>
                <a:gdLst>
                  <a:gd name="T0" fmla="*/ 1 w 302"/>
                  <a:gd name="T1" fmla="*/ 0 h 65"/>
                  <a:gd name="T2" fmla="*/ 1 w 302"/>
                  <a:gd name="T3" fmla="*/ 0 h 65"/>
                  <a:gd name="T4" fmla="*/ 1 w 302"/>
                  <a:gd name="T5" fmla="*/ 0 h 65"/>
                  <a:gd name="T6" fmla="*/ 0 w 302"/>
                  <a:gd name="T7" fmla="*/ 0 h 65"/>
                  <a:gd name="T8" fmla="*/ 1 w 302"/>
                  <a:gd name="T9" fmla="*/ 0 h 65"/>
                  <a:gd name="T10" fmla="*/ 0 60000 65536"/>
                  <a:gd name="T11" fmla="*/ 0 60000 65536"/>
                  <a:gd name="T12" fmla="*/ 0 60000 65536"/>
                  <a:gd name="T13" fmla="*/ 0 60000 65536"/>
                  <a:gd name="T14" fmla="*/ 0 60000 65536"/>
                  <a:gd name="T15" fmla="*/ 0 w 302"/>
                  <a:gd name="T16" fmla="*/ 0 h 65"/>
                  <a:gd name="T17" fmla="*/ 302 w 302"/>
                  <a:gd name="T18" fmla="*/ 65 h 65"/>
                </a:gdLst>
                <a:ahLst/>
                <a:cxnLst>
                  <a:cxn ang="T10">
                    <a:pos x="T0" y="T1"/>
                  </a:cxn>
                  <a:cxn ang="T11">
                    <a:pos x="T2" y="T3"/>
                  </a:cxn>
                  <a:cxn ang="T12">
                    <a:pos x="T4" y="T5"/>
                  </a:cxn>
                  <a:cxn ang="T13">
                    <a:pos x="T6" y="T7"/>
                  </a:cxn>
                  <a:cxn ang="T14">
                    <a:pos x="T8" y="T9"/>
                  </a:cxn>
                </a:cxnLst>
                <a:rect l="T15" t="T16" r="T17" b="T18"/>
                <a:pathLst>
                  <a:path w="302" h="65">
                    <a:moveTo>
                      <a:pt x="294" y="52"/>
                    </a:moveTo>
                    <a:lnTo>
                      <a:pt x="302" y="65"/>
                    </a:lnTo>
                    <a:lnTo>
                      <a:pt x="6" y="14"/>
                    </a:lnTo>
                    <a:lnTo>
                      <a:pt x="0" y="0"/>
                    </a:lnTo>
                    <a:lnTo>
                      <a:pt x="294" y="52"/>
                    </a:lnTo>
                    <a:close/>
                  </a:path>
                </a:pathLst>
              </a:custGeom>
              <a:solidFill>
                <a:srgbClr val="D9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95" name="Freeform 3338"/>
              <p:cNvSpPr>
                <a:spLocks/>
              </p:cNvSpPr>
              <p:nvPr/>
            </p:nvSpPr>
            <p:spPr bwMode="auto">
              <a:xfrm>
                <a:off x="3518" y="1763"/>
                <a:ext cx="148" cy="27"/>
              </a:xfrm>
              <a:custGeom>
                <a:avLst/>
                <a:gdLst>
                  <a:gd name="T0" fmla="*/ 1 w 295"/>
                  <a:gd name="T1" fmla="*/ 0 h 55"/>
                  <a:gd name="T2" fmla="*/ 1 w 295"/>
                  <a:gd name="T3" fmla="*/ 0 h 55"/>
                  <a:gd name="T4" fmla="*/ 1 w 295"/>
                  <a:gd name="T5" fmla="*/ 0 h 55"/>
                  <a:gd name="T6" fmla="*/ 0 w 295"/>
                  <a:gd name="T7" fmla="*/ 0 h 55"/>
                  <a:gd name="T8" fmla="*/ 1 w 295"/>
                  <a:gd name="T9" fmla="*/ 0 h 55"/>
                  <a:gd name="T10" fmla="*/ 0 60000 65536"/>
                  <a:gd name="T11" fmla="*/ 0 60000 65536"/>
                  <a:gd name="T12" fmla="*/ 0 60000 65536"/>
                  <a:gd name="T13" fmla="*/ 0 60000 65536"/>
                  <a:gd name="T14" fmla="*/ 0 60000 65536"/>
                  <a:gd name="T15" fmla="*/ 0 w 295"/>
                  <a:gd name="T16" fmla="*/ 0 h 55"/>
                  <a:gd name="T17" fmla="*/ 295 w 295"/>
                  <a:gd name="T18" fmla="*/ 55 h 55"/>
                </a:gdLst>
                <a:ahLst/>
                <a:cxnLst>
                  <a:cxn ang="T10">
                    <a:pos x="T0" y="T1"/>
                  </a:cxn>
                  <a:cxn ang="T11">
                    <a:pos x="T2" y="T3"/>
                  </a:cxn>
                  <a:cxn ang="T12">
                    <a:pos x="T4" y="T5"/>
                  </a:cxn>
                  <a:cxn ang="T13">
                    <a:pos x="T6" y="T7"/>
                  </a:cxn>
                  <a:cxn ang="T14">
                    <a:pos x="T8" y="T9"/>
                  </a:cxn>
                </a:cxnLst>
                <a:rect l="T15" t="T16" r="T17" b="T18"/>
                <a:pathLst>
                  <a:path w="295" h="55">
                    <a:moveTo>
                      <a:pt x="294" y="52"/>
                    </a:moveTo>
                    <a:lnTo>
                      <a:pt x="295" y="55"/>
                    </a:lnTo>
                    <a:lnTo>
                      <a:pt x="1" y="4"/>
                    </a:lnTo>
                    <a:lnTo>
                      <a:pt x="0" y="0"/>
                    </a:lnTo>
                    <a:lnTo>
                      <a:pt x="294" y="52"/>
                    </a:lnTo>
                    <a:close/>
                  </a:path>
                </a:pathLst>
              </a:custGeom>
              <a:solidFill>
                <a:srgbClr val="D96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96" name="Freeform 3339"/>
              <p:cNvSpPr>
                <a:spLocks/>
              </p:cNvSpPr>
              <p:nvPr/>
            </p:nvSpPr>
            <p:spPr bwMode="auto">
              <a:xfrm>
                <a:off x="3519" y="1764"/>
                <a:ext cx="148" cy="27"/>
              </a:xfrm>
              <a:custGeom>
                <a:avLst/>
                <a:gdLst>
                  <a:gd name="T0" fmla="*/ 1 w 296"/>
                  <a:gd name="T1" fmla="*/ 1 h 53"/>
                  <a:gd name="T2" fmla="*/ 1 w 296"/>
                  <a:gd name="T3" fmla="*/ 1 h 53"/>
                  <a:gd name="T4" fmla="*/ 1 w 296"/>
                  <a:gd name="T5" fmla="*/ 1 h 53"/>
                  <a:gd name="T6" fmla="*/ 0 w 296"/>
                  <a:gd name="T7" fmla="*/ 0 h 53"/>
                  <a:gd name="T8" fmla="*/ 1 w 296"/>
                  <a:gd name="T9" fmla="*/ 1 h 53"/>
                  <a:gd name="T10" fmla="*/ 0 60000 65536"/>
                  <a:gd name="T11" fmla="*/ 0 60000 65536"/>
                  <a:gd name="T12" fmla="*/ 0 60000 65536"/>
                  <a:gd name="T13" fmla="*/ 0 60000 65536"/>
                  <a:gd name="T14" fmla="*/ 0 60000 65536"/>
                  <a:gd name="T15" fmla="*/ 0 w 296"/>
                  <a:gd name="T16" fmla="*/ 0 h 53"/>
                  <a:gd name="T17" fmla="*/ 296 w 296"/>
                  <a:gd name="T18" fmla="*/ 53 h 53"/>
                </a:gdLst>
                <a:ahLst/>
                <a:cxnLst>
                  <a:cxn ang="T10">
                    <a:pos x="T0" y="T1"/>
                  </a:cxn>
                  <a:cxn ang="T11">
                    <a:pos x="T2" y="T3"/>
                  </a:cxn>
                  <a:cxn ang="T12">
                    <a:pos x="T4" y="T5"/>
                  </a:cxn>
                  <a:cxn ang="T13">
                    <a:pos x="T6" y="T7"/>
                  </a:cxn>
                  <a:cxn ang="T14">
                    <a:pos x="T8" y="T9"/>
                  </a:cxn>
                </a:cxnLst>
                <a:rect l="T15" t="T16" r="T17" b="T18"/>
                <a:pathLst>
                  <a:path w="296" h="53">
                    <a:moveTo>
                      <a:pt x="294" y="51"/>
                    </a:moveTo>
                    <a:lnTo>
                      <a:pt x="296" y="53"/>
                    </a:lnTo>
                    <a:lnTo>
                      <a:pt x="2" y="1"/>
                    </a:lnTo>
                    <a:lnTo>
                      <a:pt x="0" y="0"/>
                    </a:lnTo>
                    <a:lnTo>
                      <a:pt x="294" y="51"/>
                    </a:lnTo>
                    <a:close/>
                  </a:path>
                </a:pathLst>
              </a:custGeom>
              <a:solidFill>
                <a:srgbClr val="D76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97" name="Freeform 3340"/>
              <p:cNvSpPr>
                <a:spLocks/>
              </p:cNvSpPr>
              <p:nvPr/>
            </p:nvSpPr>
            <p:spPr bwMode="auto">
              <a:xfrm>
                <a:off x="3520" y="1765"/>
                <a:ext cx="147" cy="28"/>
              </a:xfrm>
              <a:custGeom>
                <a:avLst/>
                <a:gdLst>
                  <a:gd name="T0" fmla="*/ 0 w 296"/>
                  <a:gd name="T1" fmla="*/ 1 h 55"/>
                  <a:gd name="T2" fmla="*/ 0 w 296"/>
                  <a:gd name="T3" fmla="*/ 1 h 55"/>
                  <a:gd name="T4" fmla="*/ 0 w 296"/>
                  <a:gd name="T5" fmla="*/ 1 h 55"/>
                  <a:gd name="T6" fmla="*/ 0 w 296"/>
                  <a:gd name="T7" fmla="*/ 0 h 55"/>
                  <a:gd name="T8" fmla="*/ 0 w 296"/>
                  <a:gd name="T9" fmla="*/ 1 h 55"/>
                  <a:gd name="T10" fmla="*/ 0 60000 65536"/>
                  <a:gd name="T11" fmla="*/ 0 60000 65536"/>
                  <a:gd name="T12" fmla="*/ 0 60000 65536"/>
                  <a:gd name="T13" fmla="*/ 0 60000 65536"/>
                  <a:gd name="T14" fmla="*/ 0 60000 65536"/>
                  <a:gd name="T15" fmla="*/ 0 w 296"/>
                  <a:gd name="T16" fmla="*/ 0 h 55"/>
                  <a:gd name="T17" fmla="*/ 296 w 296"/>
                  <a:gd name="T18" fmla="*/ 55 h 55"/>
                </a:gdLst>
                <a:ahLst/>
                <a:cxnLst>
                  <a:cxn ang="T10">
                    <a:pos x="T0" y="T1"/>
                  </a:cxn>
                  <a:cxn ang="T11">
                    <a:pos x="T2" y="T3"/>
                  </a:cxn>
                  <a:cxn ang="T12">
                    <a:pos x="T4" y="T5"/>
                  </a:cxn>
                  <a:cxn ang="T13">
                    <a:pos x="T6" y="T7"/>
                  </a:cxn>
                  <a:cxn ang="T14">
                    <a:pos x="T8" y="T9"/>
                  </a:cxn>
                </a:cxnLst>
                <a:rect l="T15" t="T16" r="T17" b="T18"/>
                <a:pathLst>
                  <a:path w="296" h="55">
                    <a:moveTo>
                      <a:pt x="294" y="52"/>
                    </a:moveTo>
                    <a:lnTo>
                      <a:pt x="296" y="55"/>
                    </a:lnTo>
                    <a:lnTo>
                      <a:pt x="0" y="4"/>
                    </a:lnTo>
                    <a:lnTo>
                      <a:pt x="0" y="0"/>
                    </a:lnTo>
                    <a:lnTo>
                      <a:pt x="294" y="52"/>
                    </a:lnTo>
                    <a:close/>
                  </a:path>
                </a:pathLst>
              </a:custGeom>
              <a:solidFill>
                <a:srgbClr val="D6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98" name="Freeform 3341"/>
              <p:cNvSpPr>
                <a:spLocks/>
              </p:cNvSpPr>
              <p:nvPr/>
            </p:nvSpPr>
            <p:spPr bwMode="auto">
              <a:xfrm>
                <a:off x="3520" y="1767"/>
                <a:ext cx="148" cy="27"/>
              </a:xfrm>
              <a:custGeom>
                <a:avLst/>
                <a:gdLst>
                  <a:gd name="T0" fmla="*/ 0 w 297"/>
                  <a:gd name="T1" fmla="*/ 0 h 55"/>
                  <a:gd name="T2" fmla="*/ 0 w 297"/>
                  <a:gd name="T3" fmla="*/ 0 h 55"/>
                  <a:gd name="T4" fmla="*/ 0 w 297"/>
                  <a:gd name="T5" fmla="*/ 0 h 55"/>
                  <a:gd name="T6" fmla="*/ 0 w 297"/>
                  <a:gd name="T7" fmla="*/ 0 h 55"/>
                  <a:gd name="T8" fmla="*/ 0 w 297"/>
                  <a:gd name="T9" fmla="*/ 0 h 55"/>
                  <a:gd name="T10" fmla="*/ 0 60000 65536"/>
                  <a:gd name="T11" fmla="*/ 0 60000 65536"/>
                  <a:gd name="T12" fmla="*/ 0 60000 65536"/>
                  <a:gd name="T13" fmla="*/ 0 60000 65536"/>
                  <a:gd name="T14" fmla="*/ 0 60000 65536"/>
                  <a:gd name="T15" fmla="*/ 0 w 297"/>
                  <a:gd name="T16" fmla="*/ 0 h 55"/>
                  <a:gd name="T17" fmla="*/ 297 w 297"/>
                  <a:gd name="T18" fmla="*/ 55 h 55"/>
                </a:gdLst>
                <a:ahLst/>
                <a:cxnLst>
                  <a:cxn ang="T10">
                    <a:pos x="T0" y="T1"/>
                  </a:cxn>
                  <a:cxn ang="T11">
                    <a:pos x="T2" y="T3"/>
                  </a:cxn>
                  <a:cxn ang="T12">
                    <a:pos x="T4" y="T5"/>
                  </a:cxn>
                  <a:cxn ang="T13">
                    <a:pos x="T6" y="T7"/>
                  </a:cxn>
                  <a:cxn ang="T14">
                    <a:pos x="T8" y="T9"/>
                  </a:cxn>
                </a:cxnLst>
                <a:rect l="T15" t="T16" r="T17" b="T18"/>
                <a:pathLst>
                  <a:path w="297" h="55">
                    <a:moveTo>
                      <a:pt x="296" y="51"/>
                    </a:moveTo>
                    <a:lnTo>
                      <a:pt x="297" y="55"/>
                    </a:lnTo>
                    <a:lnTo>
                      <a:pt x="2" y="1"/>
                    </a:lnTo>
                    <a:lnTo>
                      <a:pt x="0" y="0"/>
                    </a:lnTo>
                    <a:lnTo>
                      <a:pt x="296" y="51"/>
                    </a:lnTo>
                    <a:close/>
                  </a:path>
                </a:pathLst>
              </a:custGeom>
              <a:solidFill>
                <a:srgbClr val="D56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99" name="Freeform 3342"/>
              <p:cNvSpPr>
                <a:spLocks/>
              </p:cNvSpPr>
              <p:nvPr/>
            </p:nvSpPr>
            <p:spPr bwMode="auto">
              <a:xfrm>
                <a:off x="3520" y="1768"/>
                <a:ext cx="149" cy="27"/>
              </a:xfrm>
              <a:custGeom>
                <a:avLst/>
                <a:gdLst>
                  <a:gd name="T0" fmla="*/ 1 w 297"/>
                  <a:gd name="T1" fmla="*/ 0 h 55"/>
                  <a:gd name="T2" fmla="*/ 1 w 297"/>
                  <a:gd name="T3" fmla="*/ 0 h 55"/>
                  <a:gd name="T4" fmla="*/ 1 w 297"/>
                  <a:gd name="T5" fmla="*/ 0 h 55"/>
                  <a:gd name="T6" fmla="*/ 0 w 297"/>
                  <a:gd name="T7" fmla="*/ 0 h 55"/>
                  <a:gd name="T8" fmla="*/ 1 w 297"/>
                  <a:gd name="T9" fmla="*/ 0 h 55"/>
                  <a:gd name="T10" fmla="*/ 0 60000 65536"/>
                  <a:gd name="T11" fmla="*/ 0 60000 65536"/>
                  <a:gd name="T12" fmla="*/ 0 60000 65536"/>
                  <a:gd name="T13" fmla="*/ 0 60000 65536"/>
                  <a:gd name="T14" fmla="*/ 0 60000 65536"/>
                  <a:gd name="T15" fmla="*/ 0 w 297"/>
                  <a:gd name="T16" fmla="*/ 0 h 55"/>
                  <a:gd name="T17" fmla="*/ 297 w 297"/>
                  <a:gd name="T18" fmla="*/ 55 h 55"/>
                </a:gdLst>
                <a:ahLst/>
                <a:cxnLst>
                  <a:cxn ang="T10">
                    <a:pos x="T0" y="T1"/>
                  </a:cxn>
                  <a:cxn ang="T11">
                    <a:pos x="T2" y="T3"/>
                  </a:cxn>
                  <a:cxn ang="T12">
                    <a:pos x="T4" y="T5"/>
                  </a:cxn>
                  <a:cxn ang="T13">
                    <a:pos x="T6" y="T7"/>
                  </a:cxn>
                  <a:cxn ang="T14">
                    <a:pos x="T8" y="T9"/>
                  </a:cxn>
                </a:cxnLst>
                <a:rect l="T15" t="T16" r="T17" b="T18"/>
                <a:pathLst>
                  <a:path w="297" h="55">
                    <a:moveTo>
                      <a:pt x="295" y="54"/>
                    </a:moveTo>
                    <a:lnTo>
                      <a:pt x="297" y="55"/>
                    </a:lnTo>
                    <a:lnTo>
                      <a:pt x="1" y="4"/>
                    </a:lnTo>
                    <a:lnTo>
                      <a:pt x="0" y="0"/>
                    </a:lnTo>
                    <a:lnTo>
                      <a:pt x="295" y="54"/>
                    </a:lnTo>
                    <a:close/>
                  </a:path>
                </a:pathLst>
              </a:custGeom>
              <a:solidFill>
                <a:srgbClr val="D4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00" name="Freeform 3343"/>
              <p:cNvSpPr>
                <a:spLocks/>
              </p:cNvSpPr>
              <p:nvPr/>
            </p:nvSpPr>
            <p:spPr bwMode="auto">
              <a:xfrm>
                <a:off x="3521" y="1769"/>
                <a:ext cx="151" cy="33"/>
              </a:xfrm>
              <a:custGeom>
                <a:avLst/>
                <a:gdLst>
                  <a:gd name="T0" fmla="*/ 0 w 303"/>
                  <a:gd name="T1" fmla="*/ 1 h 65"/>
                  <a:gd name="T2" fmla="*/ 0 w 303"/>
                  <a:gd name="T3" fmla="*/ 1 h 65"/>
                  <a:gd name="T4" fmla="*/ 0 w 303"/>
                  <a:gd name="T5" fmla="*/ 1 h 65"/>
                  <a:gd name="T6" fmla="*/ 0 w 303"/>
                  <a:gd name="T7" fmla="*/ 0 h 65"/>
                  <a:gd name="T8" fmla="*/ 0 w 303"/>
                  <a:gd name="T9" fmla="*/ 1 h 65"/>
                  <a:gd name="T10" fmla="*/ 0 60000 65536"/>
                  <a:gd name="T11" fmla="*/ 0 60000 65536"/>
                  <a:gd name="T12" fmla="*/ 0 60000 65536"/>
                  <a:gd name="T13" fmla="*/ 0 60000 65536"/>
                  <a:gd name="T14" fmla="*/ 0 60000 65536"/>
                  <a:gd name="T15" fmla="*/ 0 w 303"/>
                  <a:gd name="T16" fmla="*/ 0 h 65"/>
                  <a:gd name="T17" fmla="*/ 303 w 303"/>
                  <a:gd name="T18" fmla="*/ 65 h 65"/>
                </a:gdLst>
                <a:ahLst/>
                <a:cxnLst>
                  <a:cxn ang="T10">
                    <a:pos x="T0" y="T1"/>
                  </a:cxn>
                  <a:cxn ang="T11">
                    <a:pos x="T2" y="T3"/>
                  </a:cxn>
                  <a:cxn ang="T12">
                    <a:pos x="T4" y="T5"/>
                  </a:cxn>
                  <a:cxn ang="T13">
                    <a:pos x="T6" y="T7"/>
                  </a:cxn>
                  <a:cxn ang="T14">
                    <a:pos x="T8" y="T9"/>
                  </a:cxn>
                </a:cxnLst>
                <a:rect l="T15" t="T16" r="T17" b="T18"/>
                <a:pathLst>
                  <a:path w="303" h="65">
                    <a:moveTo>
                      <a:pt x="296" y="51"/>
                    </a:moveTo>
                    <a:lnTo>
                      <a:pt x="303" y="65"/>
                    </a:lnTo>
                    <a:lnTo>
                      <a:pt x="9" y="11"/>
                    </a:lnTo>
                    <a:lnTo>
                      <a:pt x="0" y="0"/>
                    </a:lnTo>
                    <a:lnTo>
                      <a:pt x="296" y="51"/>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01" name="Freeform 3344"/>
              <p:cNvSpPr>
                <a:spLocks/>
              </p:cNvSpPr>
              <p:nvPr/>
            </p:nvSpPr>
            <p:spPr bwMode="auto">
              <a:xfrm>
                <a:off x="3521" y="1769"/>
                <a:ext cx="149" cy="28"/>
              </a:xfrm>
              <a:custGeom>
                <a:avLst/>
                <a:gdLst>
                  <a:gd name="T0" fmla="*/ 1 w 298"/>
                  <a:gd name="T1" fmla="*/ 1 h 55"/>
                  <a:gd name="T2" fmla="*/ 1 w 298"/>
                  <a:gd name="T3" fmla="*/ 1 h 55"/>
                  <a:gd name="T4" fmla="*/ 1 w 298"/>
                  <a:gd name="T5" fmla="*/ 1 h 55"/>
                  <a:gd name="T6" fmla="*/ 0 w 298"/>
                  <a:gd name="T7" fmla="*/ 0 h 55"/>
                  <a:gd name="T8" fmla="*/ 1 w 298"/>
                  <a:gd name="T9" fmla="*/ 1 h 55"/>
                  <a:gd name="T10" fmla="*/ 0 60000 65536"/>
                  <a:gd name="T11" fmla="*/ 0 60000 65536"/>
                  <a:gd name="T12" fmla="*/ 0 60000 65536"/>
                  <a:gd name="T13" fmla="*/ 0 60000 65536"/>
                  <a:gd name="T14" fmla="*/ 0 60000 65536"/>
                  <a:gd name="T15" fmla="*/ 0 w 298"/>
                  <a:gd name="T16" fmla="*/ 0 h 55"/>
                  <a:gd name="T17" fmla="*/ 298 w 298"/>
                  <a:gd name="T18" fmla="*/ 55 h 55"/>
                </a:gdLst>
                <a:ahLst/>
                <a:cxnLst>
                  <a:cxn ang="T10">
                    <a:pos x="T0" y="T1"/>
                  </a:cxn>
                  <a:cxn ang="T11">
                    <a:pos x="T2" y="T3"/>
                  </a:cxn>
                  <a:cxn ang="T12">
                    <a:pos x="T4" y="T5"/>
                  </a:cxn>
                  <a:cxn ang="T13">
                    <a:pos x="T6" y="T7"/>
                  </a:cxn>
                  <a:cxn ang="T14">
                    <a:pos x="T8" y="T9"/>
                  </a:cxn>
                </a:cxnLst>
                <a:rect l="T15" t="T16" r="T17" b="T18"/>
                <a:pathLst>
                  <a:path w="298" h="55">
                    <a:moveTo>
                      <a:pt x="296" y="51"/>
                    </a:moveTo>
                    <a:lnTo>
                      <a:pt x="298" y="55"/>
                    </a:lnTo>
                    <a:lnTo>
                      <a:pt x="2" y="3"/>
                    </a:lnTo>
                    <a:lnTo>
                      <a:pt x="0" y="0"/>
                    </a:lnTo>
                    <a:lnTo>
                      <a:pt x="296" y="51"/>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02" name="Freeform 3345"/>
              <p:cNvSpPr>
                <a:spLocks/>
              </p:cNvSpPr>
              <p:nvPr/>
            </p:nvSpPr>
            <p:spPr bwMode="auto">
              <a:xfrm>
                <a:off x="3522" y="1771"/>
                <a:ext cx="149" cy="27"/>
              </a:xfrm>
              <a:custGeom>
                <a:avLst/>
                <a:gdLst>
                  <a:gd name="T0" fmla="*/ 1 w 297"/>
                  <a:gd name="T1" fmla="*/ 0 h 55"/>
                  <a:gd name="T2" fmla="*/ 1 w 297"/>
                  <a:gd name="T3" fmla="*/ 0 h 55"/>
                  <a:gd name="T4" fmla="*/ 1 w 297"/>
                  <a:gd name="T5" fmla="*/ 0 h 55"/>
                  <a:gd name="T6" fmla="*/ 0 w 297"/>
                  <a:gd name="T7" fmla="*/ 0 h 55"/>
                  <a:gd name="T8" fmla="*/ 1 w 297"/>
                  <a:gd name="T9" fmla="*/ 0 h 55"/>
                  <a:gd name="T10" fmla="*/ 0 60000 65536"/>
                  <a:gd name="T11" fmla="*/ 0 60000 65536"/>
                  <a:gd name="T12" fmla="*/ 0 60000 65536"/>
                  <a:gd name="T13" fmla="*/ 0 60000 65536"/>
                  <a:gd name="T14" fmla="*/ 0 60000 65536"/>
                  <a:gd name="T15" fmla="*/ 0 w 297"/>
                  <a:gd name="T16" fmla="*/ 0 h 55"/>
                  <a:gd name="T17" fmla="*/ 297 w 297"/>
                  <a:gd name="T18" fmla="*/ 55 h 55"/>
                </a:gdLst>
                <a:ahLst/>
                <a:cxnLst>
                  <a:cxn ang="T10">
                    <a:pos x="T0" y="T1"/>
                  </a:cxn>
                  <a:cxn ang="T11">
                    <a:pos x="T2" y="T3"/>
                  </a:cxn>
                  <a:cxn ang="T12">
                    <a:pos x="T4" y="T5"/>
                  </a:cxn>
                  <a:cxn ang="T13">
                    <a:pos x="T6" y="T7"/>
                  </a:cxn>
                  <a:cxn ang="T14">
                    <a:pos x="T8" y="T9"/>
                  </a:cxn>
                </a:cxnLst>
                <a:rect l="T15" t="T16" r="T17" b="T18"/>
                <a:pathLst>
                  <a:path w="297" h="55">
                    <a:moveTo>
                      <a:pt x="296" y="52"/>
                    </a:moveTo>
                    <a:lnTo>
                      <a:pt x="297" y="55"/>
                    </a:lnTo>
                    <a:lnTo>
                      <a:pt x="2" y="3"/>
                    </a:lnTo>
                    <a:lnTo>
                      <a:pt x="0" y="0"/>
                    </a:lnTo>
                    <a:lnTo>
                      <a:pt x="296" y="52"/>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03" name="Freeform 3346"/>
              <p:cNvSpPr>
                <a:spLocks/>
              </p:cNvSpPr>
              <p:nvPr/>
            </p:nvSpPr>
            <p:spPr bwMode="auto">
              <a:xfrm>
                <a:off x="3523" y="1773"/>
                <a:ext cx="149" cy="27"/>
              </a:xfrm>
              <a:custGeom>
                <a:avLst/>
                <a:gdLst>
                  <a:gd name="T0" fmla="*/ 1 w 297"/>
                  <a:gd name="T1" fmla="*/ 0 h 55"/>
                  <a:gd name="T2" fmla="*/ 1 w 297"/>
                  <a:gd name="T3" fmla="*/ 0 h 55"/>
                  <a:gd name="T4" fmla="*/ 1 w 297"/>
                  <a:gd name="T5" fmla="*/ 0 h 55"/>
                  <a:gd name="T6" fmla="*/ 0 w 297"/>
                  <a:gd name="T7" fmla="*/ 0 h 55"/>
                  <a:gd name="T8" fmla="*/ 1 w 297"/>
                  <a:gd name="T9" fmla="*/ 0 h 55"/>
                  <a:gd name="T10" fmla="*/ 0 60000 65536"/>
                  <a:gd name="T11" fmla="*/ 0 60000 65536"/>
                  <a:gd name="T12" fmla="*/ 0 60000 65536"/>
                  <a:gd name="T13" fmla="*/ 0 60000 65536"/>
                  <a:gd name="T14" fmla="*/ 0 60000 65536"/>
                  <a:gd name="T15" fmla="*/ 0 w 297"/>
                  <a:gd name="T16" fmla="*/ 0 h 55"/>
                  <a:gd name="T17" fmla="*/ 297 w 297"/>
                  <a:gd name="T18" fmla="*/ 55 h 55"/>
                </a:gdLst>
                <a:ahLst/>
                <a:cxnLst>
                  <a:cxn ang="T10">
                    <a:pos x="T0" y="T1"/>
                  </a:cxn>
                  <a:cxn ang="T11">
                    <a:pos x="T2" y="T3"/>
                  </a:cxn>
                  <a:cxn ang="T12">
                    <a:pos x="T4" y="T5"/>
                  </a:cxn>
                  <a:cxn ang="T13">
                    <a:pos x="T6" y="T7"/>
                  </a:cxn>
                  <a:cxn ang="T14">
                    <a:pos x="T8" y="T9"/>
                  </a:cxn>
                </a:cxnLst>
                <a:rect l="T15" t="T16" r="T17" b="T18"/>
                <a:pathLst>
                  <a:path w="297" h="55">
                    <a:moveTo>
                      <a:pt x="295" y="52"/>
                    </a:moveTo>
                    <a:lnTo>
                      <a:pt x="297" y="55"/>
                    </a:lnTo>
                    <a:lnTo>
                      <a:pt x="3" y="4"/>
                    </a:lnTo>
                    <a:lnTo>
                      <a:pt x="0" y="0"/>
                    </a:lnTo>
                    <a:lnTo>
                      <a:pt x="295" y="52"/>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04" name="Freeform 3347"/>
              <p:cNvSpPr>
                <a:spLocks/>
              </p:cNvSpPr>
              <p:nvPr/>
            </p:nvSpPr>
            <p:spPr bwMode="auto">
              <a:xfrm>
                <a:off x="3525" y="1774"/>
                <a:ext cx="147" cy="28"/>
              </a:xfrm>
              <a:custGeom>
                <a:avLst/>
                <a:gdLst>
                  <a:gd name="T0" fmla="*/ 0 w 296"/>
                  <a:gd name="T1" fmla="*/ 1 h 55"/>
                  <a:gd name="T2" fmla="*/ 0 w 296"/>
                  <a:gd name="T3" fmla="*/ 1 h 55"/>
                  <a:gd name="T4" fmla="*/ 0 w 296"/>
                  <a:gd name="T5" fmla="*/ 1 h 55"/>
                  <a:gd name="T6" fmla="*/ 0 w 296"/>
                  <a:gd name="T7" fmla="*/ 0 h 55"/>
                  <a:gd name="T8" fmla="*/ 0 w 296"/>
                  <a:gd name="T9" fmla="*/ 1 h 55"/>
                  <a:gd name="T10" fmla="*/ 0 60000 65536"/>
                  <a:gd name="T11" fmla="*/ 0 60000 65536"/>
                  <a:gd name="T12" fmla="*/ 0 60000 65536"/>
                  <a:gd name="T13" fmla="*/ 0 60000 65536"/>
                  <a:gd name="T14" fmla="*/ 0 60000 65536"/>
                  <a:gd name="T15" fmla="*/ 0 w 296"/>
                  <a:gd name="T16" fmla="*/ 0 h 55"/>
                  <a:gd name="T17" fmla="*/ 296 w 296"/>
                  <a:gd name="T18" fmla="*/ 55 h 55"/>
                </a:gdLst>
                <a:ahLst/>
                <a:cxnLst>
                  <a:cxn ang="T10">
                    <a:pos x="T0" y="T1"/>
                  </a:cxn>
                  <a:cxn ang="T11">
                    <a:pos x="T2" y="T3"/>
                  </a:cxn>
                  <a:cxn ang="T12">
                    <a:pos x="T4" y="T5"/>
                  </a:cxn>
                  <a:cxn ang="T13">
                    <a:pos x="T6" y="T7"/>
                  </a:cxn>
                  <a:cxn ang="T14">
                    <a:pos x="T8" y="T9"/>
                  </a:cxn>
                </a:cxnLst>
                <a:rect l="T15" t="T16" r="T17" b="T18"/>
                <a:pathLst>
                  <a:path w="296" h="55">
                    <a:moveTo>
                      <a:pt x="294" y="51"/>
                    </a:moveTo>
                    <a:lnTo>
                      <a:pt x="296" y="55"/>
                    </a:lnTo>
                    <a:lnTo>
                      <a:pt x="2" y="1"/>
                    </a:lnTo>
                    <a:lnTo>
                      <a:pt x="0" y="0"/>
                    </a:lnTo>
                    <a:lnTo>
                      <a:pt x="294" y="51"/>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05" name="Freeform 3348"/>
              <p:cNvSpPr>
                <a:spLocks/>
              </p:cNvSpPr>
              <p:nvPr/>
            </p:nvSpPr>
            <p:spPr bwMode="auto">
              <a:xfrm>
                <a:off x="3525" y="1775"/>
                <a:ext cx="152" cy="32"/>
              </a:xfrm>
              <a:custGeom>
                <a:avLst/>
                <a:gdLst>
                  <a:gd name="T0" fmla="*/ 1 w 304"/>
                  <a:gd name="T1" fmla="*/ 1 h 63"/>
                  <a:gd name="T2" fmla="*/ 1 w 304"/>
                  <a:gd name="T3" fmla="*/ 1 h 63"/>
                  <a:gd name="T4" fmla="*/ 1 w 304"/>
                  <a:gd name="T5" fmla="*/ 1 h 63"/>
                  <a:gd name="T6" fmla="*/ 0 w 304"/>
                  <a:gd name="T7" fmla="*/ 0 h 63"/>
                  <a:gd name="T8" fmla="*/ 1 w 304"/>
                  <a:gd name="T9" fmla="*/ 1 h 63"/>
                  <a:gd name="T10" fmla="*/ 0 60000 65536"/>
                  <a:gd name="T11" fmla="*/ 0 60000 65536"/>
                  <a:gd name="T12" fmla="*/ 0 60000 65536"/>
                  <a:gd name="T13" fmla="*/ 0 60000 65536"/>
                  <a:gd name="T14" fmla="*/ 0 60000 65536"/>
                  <a:gd name="T15" fmla="*/ 0 w 304"/>
                  <a:gd name="T16" fmla="*/ 0 h 63"/>
                  <a:gd name="T17" fmla="*/ 304 w 304"/>
                  <a:gd name="T18" fmla="*/ 63 h 63"/>
                </a:gdLst>
                <a:ahLst/>
                <a:cxnLst>
                  <a:cxn ang="T10">
                    <a:pos x="T0" y="T1"/>
                  </a:cxn>
                  <a:cxn ang="T11">
                    <a:pos x="T2" y="T3"/>
                  </a:cxn>
                  <a:cxn ang="T12">
                    <a:pos x="T4" y="T5"/>
                  </a:cxn>
                  <a:cxn ang="T13">
                    <a:pos x="T6" y="T7"/>
                  </a:cxn>
                  <a:cxn ang="T14">
                    <a:pos x="T8" y="T9"/>
                  </a:cxn>
                </a:cxnLst>
                <a:rect l="T15" t="T16" r="T17" b="T18"/>
                <a:pathLst>
                  <a:path w="304" h="63">
                    <a:moveTo>
                      <a:pt x="294" y="54"/>
                    </a:moveTo>
                    <a:lnTo>
                      <a:pt x="304" y="63"/>
                    </a:lnTo>
                    <a:lnTo>
                      <a:pt x="8" y="12"/>
                    </a:lnTo>
                    <a:lnTo>
                      <a:pt x="0" y="0"/>
                    </a:lnTo>
                    <a:lnTo>
                      <a:pt x="294" y="54"/>
                    </a:ln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06" name="Freeform 3349"/>
              <p:cNvSpPr>
                <a:spLocks/>
              </p:cNvSpPr>
              <p:nvPr/>
            </p:nvSpPr>
            <p:spPr bwMode="auto">
              <a:xfrm>
                <a:off x="3525" y="1775"/>
                <a:ext cx="149" cy="28"/>
              </a:xfrm>
              <a:custGeom>
                <a:avLst/>
                <a:gdLst>
                  <a:gd name="T0" fmla="*/ 1 w 297"/>
                  <a:gd name="T1" fmla="*/ 0 h 57"/>
                  <a:gd name="T2" fmla="*/ 1 w 297"/>
                  <a:gd name="T3" fmla="*/ 0 h 57"/>
                  <a:gd name="T4" fmla="*/ 1 w 297"/>
                  <a:gd name="T5" fmla="*/ 0 h 57"/>
                  <a:gd name="T6" fmla="*/ 0 w 297"/>
                  <a:gd name="T7" fmla="*/ 0 h 57"/>
                  <a:gd name="T8" fmla="*/ 1 w 297"/>
                  <a:gd name="T9" fmla="*/ 0 h 57"/>
                  <a:gd name="T10" fmla="*/ 0 60000 65536"/>
                  <a:gd name="T11" fmla="*/ 0 60000 65536"/>
                  <a:gd name="T12" fmla="*/ 0 60000 65536"/>
                  <a:gd name="T13" fmla="*/ 0 60000 65536"/>
                  <a:gd name="T14" fmla="*/ 0 60000 65536"/>
                  <a:gd name="T15" fmla="*/ 0 w 297"/>
                  <a:gd name="T16" fmla="*/ 0 h 57"/>
                  <a:gd name="T17" fmla="*/ 297 w 297"/>
                  <a:gd name="T18" fmla="*/ 57 h 57"/>
                </a:gdLst>
                <a:ahLst/>
                <a:cxnLst>
                  <a:cxn ang="T10">
                    <a:pos x="T0" y="T1"/>
                  </a:cxn>
                  <a:cxn ang="T11">
                    <a:pos x="T2" y="T3"/>
                  </a:cxn>
                  <a:cxn ang="T12">
                    <a:pos x="T4" y="T5"/>
                  </a:cxn>
                  <a:cxn ang="T13">
                    <a:pos x="T6" y="T7"/>
                  </a:cxn>
                  <a:cxn ang="T14">
                    <a:pos x="T8" y="T9"/>
                  </a:cxn>
                </a:cxnLst>
                <a:rect l="T15" t="T16" r="T17" b="T18"/>
                <a:pathLst>
                  <a:path w="297" h="57">
                    <a:moveTo>
                      <a:pt x="294" y="54"/>
                    </a:moveTo>
                    <a:lnTo>
                      <a:pt x="297" y="57"/>
                    </a:lnTo>
                    <a:lnTo>
                      <a:pt x="3" y="5"/>
                    </a:lnTo>
                    <a:lnTo>
                      <a:pt x="0" y="0"/>
                    </a:lnTo>
                    <a:lnTo>
                      <a:pt x="294" y="54"/>
                    </a:lnTo>
                    <a:close/>
                  </a:path>
                </a:pathLst>
              </a:cu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07" name="Freeform 3350"/>
              <p:cNvSpPr>
                <a:spLocks/>
              </p:cNvSpPr>
              <p:nvPr/>
            </p:nvSpPr>
            <p:spPr bwMode="auto">
              <a:xfrm>
                <a:off x="3527" y="1778"/>
                <a:ext cx="149" cy="27"/>
              </a:xfrm>
              <a:custGeom>
                <a:avLst/>
                <a:gdLst>
                  <a:gd name="T0" fmla="*/ 1 w 297"/>
                  <a:gd name="T1" fmla="*/ 0 h 55"/>
                  <a:gd name="T2" fmla="*/ 1 w 297"/>
                  <a:gd name="T3" fmla="*/ 0 h 55"/>
                  <a:gd name="T4" fmla="*/ 1 w 297"/>
                  <a:gd name="T5" fmla="*/ 0 h 55"/>
                  <a:gd name="T6" fmla="*/ 0 w 297"/>
                  <a:gd name="T7" fmla="*/ 0 h 55"/>
                  <a:gd name="T8" fmla="*/ 1 w 297"/>
                  <a:gd name="T9" fmla="*/ 0 h 55"/>
                  <a:gd name="T10" fmla="*/ 0 60000 65536"/>
                  <a:gd name="T11" fmla="*/ 0 60000 65536"/>
                  <a:gd name="T12" fmla="*/ 0 60000 65536"/>
                  <a:gd name="T13" fmla="*/ 0 60000 65536"/>
                  <a:gd name="T14" fmla="*/ 0 60000 65536"/>
                  <a:gd name="T15" fmla="*/ 0 w 297"/>
                  <a:gd name="T16" fmla="*/ 0 h 55"/>
                  <a:gd name="T17" fmla="*/ 297 w 297"/>
                  <a:gd name="T18" fmla="*/ 55 h 55"/>
                </a:gdLst>
                <a:ahLst/>
                <a:cxnLst>
                  <a:cxn ang="T10">
                    <a:pos x="T0" y="T1"/>
                  </a:cxn>
                  <a:cxn ang="T11">
                    <a:pos x="T2" y="T3"/>
                  </a:cxn>
                  <a:cxn ang="T12">
                    <a:pos x="T4" y="T5"/>
                  </a:cxn>
                  <a:cxn ang="T13">
                    <a:pos x="T6" y="T7"/>
                  </a:cxn>
                  <a:cxn ang="T14">
                    <a:pos x="T8" y="T9"/>
                  </a:cxn>
                </a:cxnLst>
                <a:rect l="T15" t="T16" r="T17" b="T18"/>
                <a:pathLst>
                  <a:path w="297" h="55">
                    <a:moveTo>
                      <a:pt x="294" y="52"/>
                    </a:moveTo>
                    <a:lnTo>
                      <a:pt x="297" y="55"/>
                    </a:lnTo>
                    <a:lnTo>
                      <a:pt x="2" y="4"/>
                    </a:lnTo>
                    <a:lnTo>
                      <a:pt x="0" y="0"/>
                    </a:lnTo>
                    <a:lnTo>
                      <a:pt x="294" y="52"/>
                    </a:lnTo>
                    <a:close/>
                  </a:path>
                </a:pathLst>
              </a:custGeom>
              <a:solidFill>
                <a:srgbClr val="C9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08" name="Freeform 3351"/>
              <p:cNvSpPr>
                <a:spLocks/>
              </p:cNvSpPr>
              <p:nvPr/>
            </p:nvSpPr>
            <p:spPr bwMode="auto">
              <a:xfrm>
                <a:off x="3528" y="1779"/>
                <a:ext cx="149" cy="28"/>
              </a:xfrm>
              <a:custGeom>
                <a:avLst/>
                <a:gdLst>
                  <a:gd name="T0" fmla="*/ 0 w 299"/>
                  <a:gd name="T1" fmla="*/ 1 h 54"/>
                  <a:gd name="T2" fmla="*/ 0 w 299"/>
                  <a:gd name="T3" fmla="*/ 1 h 54"/>
                  <a:gd name="T4" fmla="*/ 0 w 299"/>
                  <a:gd name="T5" fmla="*/ 1 h 54"/>
                  <a:gd name="T6" fmla="*/ 0 w 299"/>
                  <a:gd name="T7" fmla="*/ 0 h 54"/>
                  <a:gd name="T8" fmla="*/ 0 w 299"/>
                  <a:gd name="T9" fmla="*/ 1 h 54"/>
                  <a:gd name="T10" fmla="*/ 0 60000 65536"/>
                  <a:gd name="T11" fmla="*/ 0 60000 65536"/>
                  <a:gd name="T12" fmla="*/ 0 60000 65536"/>
                  <a:gd name="T13" fmla="*/ 0 60000 65536"/>
                  <a:gd name="T14" fmla="*/ 0 60000 65536"/>
                  <a:gd name="T15" fmla="*/ 0 w 299"/>
                  <a:gd name="T16" fmla="*/ 0 h 54"/>
                  <a:gd name="T17" fmla="*/ 299 w 299"/>
                  <a:gd name="T18" fmla="*/ 54 h 54"/>
                </a:gdLst>
                <a:ahLst/>
                <a:cxnLst>
                  <a:cxn ang="T10">
                    <a:pos x="T0" y="T1"/>
                  </a:cxn>
                  <a:cxn ang="T11">
                    <a:pos x="T2" y="T3"/>
                  </a:cxn>
                  <a:cxn ang="T12">
                    <a:pos x="T4" y="T5"/>
                  </a:cxn>
                  <a:cxn ang="T13">
                    <a:pos x="T6" y="T7"/>
                  </a:cxn>
                  <a:cxn ang="T14">
                    <a:pos x="T8" y="T9"/>
                  </a:cxn>
                </a:cxnLst>
                <a:rect l="T15" t="T16" r="T17" b="T18"/>
                <a:pathLst>
                  <a:path w="299" h="54">
                    <a:moveTo>
                      <a:pt x="295" y="51"/>
                    </a:moveTo>
                    <a:lnTo>
                      <a:pt x="299" y="54"/>
                    </a:lnTo>
                    <a:lnTo>
                      <a:pt x="3" y="3"/>
                    </a:lnTo>
                    <a:lnTo>
                      <a:pt x="0" y="0"/>
                    </a:lnTo>
                    <a:lnTo>
                      <a:pt x="295" y="51"/>
                    </a:lnTo>
                    <a:close/>
                  </a:path>
                </a:pathLst>
              </a:custGeom>
              <a:solidFill>
                <a:srgbClr val="C6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09" name="Freeform 3352"/>
              <p:cNvSpPr>
                <a:spLocks/>
              </p:cNvSpPr>
              <p:nvPr/>
            </p:nvSpPr>
            <p:spPr bwMode="auto">
              <a:xfrm>
                <a:off x="3529" y="1781"/>
                <a:ext cx="153" cy="31"/>
              </a:xfrm>
              <a:custGeom>
                <a:avLst/>
                <a:gdLst>
                  <a:gd name="T0" fmla="*/ 1 w 304"/>
                  <a:gd name="T1" fmla="*/ 1 h 61"/>
                  <a:gd name="T2" fmla="*/ 1 w 304"/>
                  <a:gd name="T3" fmla="*/ 1 h 61"/>
                  <a:gd name="T4" fmla="*/ 1 w 304"/>
                  <a:gd name="T5" fmla="*/ 1 h 61"/>
                  <a:gd name="T6" fmla="*/ 0 w 304"/>
                  <a:gd name="T7" fmla="*/ 0 h 61"/>
                  <a:gd name="T8" fmla="*/ 1 w 304"/>
                  <a:gd name="T9" fmla="*/ 1 h 61"/>
                  <a:gd name="T10" fmla="*/ 0 60000 65536"/>
                  <a:gd name="T11" fmla="*/ 0 60000 65536"/>
                  <a:gd name="T12" fmla="*/ 0 60000 65536"/>
                  <a:gd name="T13" fmla="*/ 0 60000 65536"/>
                  <a:gd name="T14" fmla="*/ 0 60000 65536"/>
                  <a:gd name="T15" fmla="*/ 0 w 304"/>
                  <a:gd name="T16" fmla="*/ 0 h 61"/>
                  <a:gd name="T17" fmla="*/ 304 w 304"/>
                  <a:gd name="T18" fmla="*/ 61 h 61"/>
                </a:gdLst>
                <a:ahLst/>
                <a:cxnLst>
                  <a:cxn ang="T10">
                    <a:pos x="T0" y="T1"/>
                  </a:cxn>
                  <a:cxn ang="T11">
                    <a:pos x="T2" y="T3"/>
                  </a:cxn>
                  <a:cxn ang="T12">
                    <a:pos x="T4" y="T5"/>
                  </a:cxn>
                  <a:cxn ang="T13">
                    <a:pos x="T6" y="T7"/>
                  </a:cxn>
                  <a:cxn ang="T14">
                    <a:pos x="T8" y="T9"/>
                  </a:cxn>
                </a:cxnLst>
                <a:rect l="T15" t="T16" r="T17" b="T18"/>
                <a:pathLst>
                  <a:path w="304" h="61">
                    <a:moveTo>
                      <a:pt x="296" y="51"/>
                    </a:moveTo>
                    <a:lnTo>
                      <a:pt x="304" y="61"/>
                    </a:lnTo>
                    <a:lnTo>
                      <a:pt x="10" y="8"/>
                    </a:lnTo>
                    <a:lnTo>
                      <a:pt x="0" y="0"/>
                    </a:lnTo>
                    <a:lnTo>
                      <a:pt x="296" y="51"/>
                    </a:lnTo>
                    <a:close/>
                  </a:path>
                </a:pathLst>
              </a:custGeom>
              <a:solidFill>
                <a:srgbClr val="C4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10" name="Freeform 3353"/>
              <p:cNvSpPr>
                <a:spLocks/>
              </p:cNvSpPr>
              <p:nvPr/>
            </p:nvSpPr>
            <p:spPr bwMode="auto">
              <a:xfrm>
                <a:off x="3529" y="1781"/>
                <a:ext cx="149" cy="27"/>
              </a:xfrm>
              <a:custGeom>
                <a:avLst/>
                <a:gdLst>
                  <a:gd name="T0" fmla="*/ 1 w 297"/>
                  <a:gd name="T1" fmla="*/ 0 h 55"/>
                  <a:gd name="T2" fmla="*/ 1 w 297"/>
                  <a:gd name="T3" fmla="*/ 0 h 55"/>
                  <a:gd name="T4" fmla="*/ 1 w 297"/>
                  <a:gd name="T5" fmla="*/ 0 h 55"/>
                  <a:gd name="T6" fmla="*/ 0 w 297"/>
                  <a:gd name="T7" fmla="*/ 0 h 55"/>
                  <a:gd name="T8" fmla="*/ 1 w 297"/>
                  <a:gd name="T9" fmla="*/ 0 h 55"/>
                  <a:gd name="T10" fmla="*/ 0 60000 65536"/>
                  <a:gd name="T11" fmla="*/ 0 60000 65536"/>
                  <a:gd name="T12" fmla="*/ 0 60000 65536"/>
                  <a:gd name="T13" fmla="*/ 0 60000 65536"/>
                  <a:gd name="T14" fmla="*/ 0 60000 65536"/>
                  <a:gd name="T15" fmla="*/ 0 w 297"/>
                  <a:gd name="T16" fmla="*/ 0 h 55"/>
                  <a:gd name="T17" fmla="*/ 297 w 297"/>
                  <a:gd name="T18" fmla="*/ 55 h 55"/>
                </a:gdLst>
                <a:ahLst/>
                <a:cxnLst>
                  <a:cxn ang="T10">
                    <a:pos x="T0" y="T1"/>
                  </a:cxn>
                  <a:cxn ang="T11">
                    <a:pos x="T2" y="T3"/>
                  </a:cxn>
                  <a:cxn ang="T12">
                    <a:pos x="T4" y="T5"/>
                  </a:cxn>
                  <a:cxn ang="T13">
                    <a:pos x="T6" y="T7"/>
                  </a:cxn>
                  <a:cxn ang="T14">
                    <a:pos x="T8" y="T9"/>
                  </a:cxn>
                </a:cxnLst>
                <a:rect l="T15" t="T16" r="T17" b="T18"/>
                <a:pathLst>
                  <a:path w="297" h="55">
                    <a:moveTo>
                      <a:pt x="296" y="51"/>
                    </a:moveTo>
                    <a:lnTo>
                      <a:pt x="297" y="55"/>
                    </a:lnTo>
                    <a:lnTo>
                      <a:pt x="3" y="3"/>
                    </a:lnTo>
                    <a:lnTo>
                      <a:pt x="0" y="0"/>
                    </a:lnTo>
                    <a:lnTo>
                      <a:pt x="296" y="51"/>
                    </a:lnTo>
                    <a:close/>
                  </a:path>
                </a:pathLst>
              </a:custGeom>
              <a:solidFill>
                <a:srgbClr val="C4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11" name="Freeform 3354"/>
              <p:cNvSpPr>
                <a:spLocks/>
              </p:cNvSpPr>
              <p:nvPr/>
            </p:nvSpPr>
            <p:spPr bwMode="auto">
              <a:xfrm>
                <a:off x="3531" y="1783"/>
                <a:ext cx="149" cy="27"/>
              </a:xfrm>
              <a:custGeom>
                <a:avLst/>
                <a:gdLst>
                  <a:gd name="T0" fmla="*/ 1 w 298"/>
                  <a:gd name="T1" fmla="*/ 0 h 55"/>
                  <a:gd name="T2" fmla="*/ 1 w 298"/>
                  <a:gd name="T3" fmla="*/ 0 h 55"/>
                  <a:gd name="T4" fmla="*/ 1 w 298"/>
                  <a:gd name="T5" fmla="*/ 0 h 55"/>
                  <a:gd name="T6" fmla="*/ 0 w 298"/>
                  <a:gd name="T7" fmla="*/ 0 h 55"/>
                  <a:gd name="T8" fmla="*/ 1 w 298"/>
                  <a:gd name="T9" fmla="*/ 0 h 55"/>
                  <a:gd name="T10" fmla="*/ 0 60000 65536"/>
                  <a:gd name="T11" fmla="*/ 0 60000 65536"/>
                  <a:gd name="T12" fmla="*/ 0 60000 65536"/>
                  <a:gd name="T13" fmla="*/ 0 60000 65536"/>
                  <a:gd name="T14" fmla="*/ 0 60000 65536"/>
                  <a:gd name="T15" fmla="*/ 0 w 298"/>
                  <a:gd name="T16" fmla="*/ 0 h 55"/>
                  <a:gd name="T17" fmla="*/ 298 w 298"/>
                  <a:gd name="T18" fmla="*/ 55 h 55"/>
                </a:gdLst>
                <a:ahLst/>
                <a:cxnLst>
                  <a:cxn ang="T10">
                    <a:pos x="T0" y="T1"/>
                  </a:cxn>
                  <a:cxn ang="T11">
                    <a:pos x="T2" y="T3"/>
                  </a:cxn>
                  <a:cxn ang="T12">
                    <a:pos x="T4" y="T5"/>
                  </a:cxn>
                  <a:cxn ang="T13">
                    <a:pos x="T6" y="T7"/>
                  </a:cxn>
                  <a:cxn ang="T14">
                    <a:pos x="T8" y="T9"/>
                  </a:cxn>
                </a:cxnLst>
                <a:rect l="T15" t="T16" r="T17" b="T18"/>
                <a:pathLst>
                  <a:path w="298" h="55">
                    <a:moveTo>
                      <a:pt x="294" y="52"/>
                    </a:moveTo>
                    <a:lnTo>
                      <a:pt x="298" y="55"/>
                    </a:lnTo>
                    <a:lnTo>
                      <a:pt x="4" y="4"/>
                    </a:lnTo>
                    <a:lnTo>
                      <a:pt x="0" y="0"/>
                    </a:lnTo>
                    <a:lnTo>
                      <a:pt x="294" y="52"/>
                    </a:lnTo>
                    <a:close/>
                  </a:path>
                </a:pathLst>
              </a:custGeom>
              <a:solidFill>
                <a:srgbClr val="C1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12" name="Freeform 3355"/>
              <p:cNvSpPr>
                <a:spLocks/>
              </p:cNvSpPr>
              <p:nvPr/>
            </p:nvSpPr>
            <p:spPr bwMode="auto">
              <a:xfrm>
                <a:off x="3533" y="1784"/>
                <a:ext cx="149" cy="28"/>
              </a:xfrm>
              <a:custGeom>
                <a:avLst/>
                <a:gdLst>
                  <a:gd name="T0" fmla="*/ 1 w 297"/>
                  <a:gd name="T1" fmla="*/ 1 h 54"/>
                  <a:gd name="T2" fmla="*/ 1 w 297"/>
                  <a:gd name="T3" fmla="*/ 1 h 54"/>
                  <a:gd name="T4" fmla="*/ 1 w 297"/>
                  <a:gd name="T5" fmla="*/ 1 h 54"/>
                  <a:gd name="T6" fmla="*/ 0 w 297"/>
                  <a:gd name="T7" fmla="*/ 0 h 54"/>
                  <a:gd name="T8" fmla="*/ 1 w 297"/>
                  <a:gd name="T9" fmla="*/ 1 h 54"/>
                  <a:gd name="T10" fmla="*/ 0 60000 65536"/>
                  <a:gd name="T11" fmla="*/ 0 60000 65536"/>
                  <a:gd name="T12" fmla="*/ 0 60000 65536"/>
                  <a:gd name="T13" fmla="*/ 0 60000 65536"/>
                  <a:gd name="T14" fmla="*/ 0 60000 65536"/>
                  <a:gd name="T15" fmla="*/ 0 w 297"/>
                  <a:gd name="T16" fmla="*/ 0 h 54"/>
                  <a:gd name="T17" fmla="*/ 297 w 297"/>
                  <a:gd name="T18" fmla="*/ 54 h 54"/>
                </a:gdLst>
                <a:ahLst/>
                <a:cxnLst>
                  <a:cxn ang="T10">
                    <a:pos x="T0" y="T1"/>
                  </a:cxn>
                  <a:cxn ang="T11">
                    <a:pos x="T2" y="T3"/>
                  </a:cxn>
                  <a:cxn ang="T12">
                    <a:pos x="T4" y="T5"/>
                  </a:cxn>
                  <a:cxn ang="T13">
                    <a:pos x="T6" y="T7"/>
                  </a:cxn>
                  <a:cxn ang="T14">
                    <a:pos x="T8" y="T9"/>
                  </a:cxn>
                </a:cxnLst>
                <a:rect l="T15" t="T16" r="T17" b="T18"/>
                <a:pathLst>
                  <a:path w="297" h="54">
                    <a:moveTo>
                      <a:pt x="294" y="51"/>
                    </a:moveTo>
                    <a:lnTo>
                      <a:pt x="297" y="54"/>
                    </a:lnTo>
                    <a:lnTo>
                      <a:pt x="3" y="1"/>
                    </a:lnTo>
                    <a:lnTo>
                      <a:pt x="0" y="0"/>
                    </a:lnTo>
                    <a:lnTo>
                      <a:pt x="294" y="51"/>
                    </a:lnTo>
                    <a:close/>
                  </a:path>
                </a:pathLst>
              </a:custGeom>
              <a:solidFill>
                <a:srgbClr val="BE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13" name="Freeform 3356"/>
              <p:cNvSpPr>
                <a:spLocks/>
              </p:cNvSpPr>
              <p:nvPr/>
            </p:nvSpPr>
            <p:spPr bwMode="auto">
              <a:xfrm>
                <a:off x="3534" y="1785"/>
                <a:ext cx="153" cy="31"/>
              </a:xfrm>
              <a:custGeom>
                <a:avLst/>
                <a:gdLst>
                  <a:gd name="T0" fmla="*/ 1 w 304"/>
                  <a:gd name="T1" fmla="*/ 1 h 62"/>
                  <a:gd name="T2" fmla="*/ 1 w 304"/>
                  <a:gd name="T3" fmla="*/ 1 h 62"/>
                  <a:gd name="T4" fmla="*/ 1 w 304"/>
                  <a:gd name="T5" fmla="*/ 1 h 62"/>
                  <a:gd name="T6" fmla="*/ 0 w 304"/>
                  <a:gd name="T7" fmla="*/ 0 h 62"/>
                  <a:gd name="T8" fmla="*/ 1 w 304"/>
                  <a:gd name="T9" fmla="*/ 1 h 62"/>
                  <a:gd name="T10" fmla="*/ 0 60000 65536"/>
                  <a:gd name="T11" fmla="*/ 0 60000 65536"/>
                  <a:gd name="T12" fmla="*/ 0 60000 65536"/>
                  <a:gd name="T13" fmla="*/ 0 60000 65536"/>
                  <a:gd name="T14" fmla="*/ 0 60000 65536"/>
                  <a:gd name="T15" fmla="*/ 0 w 304"/>
                  <a:gd name="T16" fmla="*/ 0 h 62"/>
                  <a:gd name="T17" fmla="*/ 304 w 304"/>
                  <a:gd name="T18" fmla="*/ 62 h 62"/>
                </a:gdLst>
                <a:ahLst/>
                <a:cxnLst>
                  <a:cxn ang="T10">
                    <a:pos x="T0" y="T1"/>
                  </a:cxn>
                  <a:cxn ang="T11">
                    <a:pos x="T2" y="T3"/>
                  </a:cxn>
                  <a:cxn ang="T12">
                    <a:pos x="T4" y="T5"/>
                  </a:cxn>
                  <a:cxn ang="T13">
                    <a:pos x="T6" y="T7"/>
                  </a:cxn>
                  <a:cxn ang="T14">
                    <a:pos x="T8" y="T9"/>
                  </a:cxn>
                </a:cxnLst>
                <a:rect l="T15" t="T16" r="T17" b="T18"/>
                <a:pathLst>
                  <a:path w="304" h="62">
                    <a:moveTo>
                      <a:pt x="294" y="53"/>
                    </a:moveTo>
                    <a:lnTo>
                      <a:pt x="304" y="62"/>
                    </a:lnTo>
                    <a:lnTo>
                      <a:pt x="10" y="9"/>
                    </a:lnTo>
                    <a:lnTo>
                      <a:pt x="0" y="0"/>
                    </a:lnTo>
                    <a:lnTo>
                      <a:pt x="294" y="53"/>
                    </a:lnTo>
                    <a:close/>
                  </a:path>
                </a:pathLst>
              </a:custGeom>
              <a:solidFill>
                <a:srgbClr val="BB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14" name="Freeform 3357"/>
              <p:cNvSpPr>
                <a:spLocks/>
              </p:cNvSpPr>
              <p:nvPr/>
            </p:nvSpPr>
            <p:spPr bwMode="auto">
              <a:xfrm>
                <a:off x="3534" y="1785"/>
                <a:ext cx="150" cy="29"/>
              </a:xfrm>
              <a:custGeom>
                <a:avLst/>
                <a:gdLst>
                  <a:gd name="T0" fmla="*/ 1 w 299"/>
                  <a:gd name="T1" fmla="*/ 1 h 58"/>
                  <a:gd name="T2" fmla="*/ 1 w 299"/>
                  <a:gd name="T3" fmla="*/ 1 h 58"/>
                  <a:gd name="T4" fmla="*/ 1 w 299"/>
                  <a:gd name="T5" fmla="*/ 1 h 58"/>
                  <a:gd name="T6" fmla="*/ 0 w 299"/>
                  <a:gd name="T7" fmla="*/ 0 h 58"/>
                  <a:gd name="T8" fmla="*/ 1 w 299"/>
                  <a:gd name="T9" fmla="*/ 1 h 58"/>
                  <a:gd name="T10" fmla="*/ 0 60000 65536"/>
                  <a:gd name="T11" fmla="*/ 0 60000 65536"/>
                  <a:gd name="T12" fmla="*/ 0 60000 65536"/>
                  <a:gd name="T13" fmla="*/ 0 60000 65536"/>
                  <a:gd name="T14" fmla="*/ 0 60000 65536"/>
                  <a:gd name="T15" fmla="*/ 0 w 299"/>
                  <a:gd name="T16" fmla="*/ 0 h 58"/>
                  <a:gd name="T17" fmla="*/ 299 w 299"/>
                  <a:gd name="T18" fmla="*/ 58 h 58"/>
                </a:gdLst>
                <a:ahLst/>
                <a:cxnLst>
                  <a:cxn ang="T10">
                    <a:pos x="T0" y="T1"/>
                  </a:cxn>
                  <a:cxn ang="T11">
                    <a:pos x="T2" y="T3"/>
                  </a:cxn>
                  <a:cxn ang="T12">
                    <a:pos x="T4" y="T5"/>
                  </a:cxn>
                  <a:cxn ang="T13">
                    <a:pos x="T6" y="T7"/>
                  </a:cxn>
                  <a:cxn ang="T14">
                    <a:pos x="T8" y="T9"/>
                  </a:cxn>
                </a:cxnLst>
                <a:rect l="T15" t="T16" r="T17" b="T18"/>
                <a:pathLst>
                  <a:path w="299" h="58">
                    <a:moveTo>
                      <a:pt x="294" y="53"/>
                    </a:moveTo>
                    <a:lnTo>
                      <a:pt x="299" y="58"/>
                    </a:lnTo>
                    <a:lnTo>
                      <a:pt x="5" y="5"/>
                    </a:lnTo>
                    <a:lnTo>
                      <a:pt x="0" y="0"/>
                    </a:lnTo>
                    <a:lnTo>
                      <a:pt x="294" y="53"/>
                    </a:lnTo>
                    <a:close/>
                  </a:path>
                </a:pathLst>
              </a:custGeom>
              <a:solidFill>
                <a:srgbClr val="BB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15" name="Freeform 3358"/>
              <p:cNvSpPr>
                <a:spLocks/>
              </p:cNvSpPr>
              <p:nvPr/>
            </p:nvSpPr>
            <p:spPr bwMode="auto">
              <a:xfrm>
                <a:off x="3537" y="1788"/>
                <a:ext cx="150" cy="28"/>
              </a:xfrm>
              <a:custGeom>
                <a:avLst/>
                <a:gdLst>
                  <a:gd name="T0" fmla="*/ 1 w 299"/>
                  <a:gd name="T1" fmla="*/ 0 h 57"/>
                  <a:gd name="T2" fmla="*/ 1 w 299"/>
                  <a:gd name="T3" fmla="*/ 0 h 57"/>
                  <a:gd name="T4" fmla="*/ 1 w 299"/>
                  <a:gd name="T5" fmla="*/ 0 h 57"/>
                  <a:gd name="T6" fmla="*/ 0 w 299"/>
                  <a:gd name="T7" fmla="*/ 0 h 57"/>
                  <a:gd name="T8" fmla="*/ 1 w 299"/>
                  <a:gd name="T9" fmla="*/ 0 h 57"/>
                  <a:gd name="T10" fmla="*/ 0 60000 65536"/>
                  <a:gd name="T11" fmla="*/ 0 60000 65536"/>
                  <a:gd name="T12" fmla="*/ 0 60000 65536"/>
                  <a:gd name="T13" fmla="*/ 0 60000 65536"/>
                  <a:gd name="T14" fmla="*/ 0 60000 65536"/>
                  <a:gd name="T15" fmla="*/ 0 w 299"/>
                  <a:gd name="T16" fmla="*/ 0 h 57"/>
                  <a:gd name="T17" fmla="*/ 299 w 299"/>
                  <a:gd name="T18" fmla="*/ 57 h 57"/>
                </a:gdLst>
                <a:ahLst/>
                <a:cxnLst>
                  <a:cxn ang="T10">
                    <a:pos x="T0" y="T1"/>
                  </a:cxn>
                  <a:cxn ang="T11">
                    <a:pos x="T2" y="T3"/>
                  </a:cxn>
                  <a:cxn ang="T12">
                    <a:pos x="T4" y="T5"/>
                  </a:cxn>
                  <a:cxn ang="T13">
                    <a:pos x="T6" y="T7"/>
                  </a:cxn>
                  <a:cxn ang="T14">
                    <a:pos x="T8" y="T9"/>
                  </a:cxn>
                </a:cxnLst>
                <a:rect l="T15" t="T16" r="T17" b="T18"/>
                <a:pathLst>
                  <a:path w="299" h="57">
                    <a:moveTo>
                      <a:pt x="294" y="53"/>
                    </a:moveTo>
                    <a:lnTo>
                      <a:pt x="299" y="57"/>
                    </a:lnTo>
                    <a:lnTo>
                      <a:pt x="5" y="4"/>
                    </a:lnTo>
                    <a:lnTo>
                      <a:pt x="0" y="0"/>
                    </a:lnTo>
                    <a:lnTo>
                      <a:pt x="294" y="53"/>
                    </a:lnTo>
                    <a:close/>
                  </a:path>
                </a:pathLst>
              </a:custGeom>
              <a:solidFill>
                <a:srgbClr val="B6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16" name="Freeform 3359"/>
              <p:cNvSpPr>
                <a:spLocks/>
              </p:cNvSpPr>
              <p:nvPr/>
            </p:nvSpPr>
            <p:spPr bwMode="auto">
              <a:xfrm>
                <a:off x="3539" y="1789"/>
                <a:ext cx="153" cy="30"/>
              </a:xfrm>
              <a:custGeom>
                <a:avLst/>
                <a:gdLst>
                  <a:gd name="T0" fmla="*/ 1 w 306"/>
                  <a:gd name="T1" fmla="*/ 1 h 59"/>
                  <a:gd name="T2" fmla="*/ 1 w 306"/>
                  <a:gd name="T3" fmla="*/ 1 h 59"/>
                  <a:gd name="T4" fmla="*/ 1 w 306"/>
                  <a:gd name="T5" fmla="*/ 1 h 59"/>
                  <a:gd name="T6" fmla="*/ 0 w 306"/>
                  <a:gd name="T7" fmla="*/ 0 h 59"/>
                  <a:gd name="T8" fmla="*/ 1 w 306"/>
                  <a:gd name="T9" fmla="*/ 1 h 59"/>
                  <a:gd name="T10" fmla="*/ 0 60000 65536"/>
                  <a:gd name="T11" fmla="*/ 0 60000 65536"/>
                  <a:gd name="T12" fmla="*/ 0 60000 65536"/>
                  <a:gd name="T13" fmla="*/ 0 60000 65536"/>
                  <a:gd name="T14" fmla="*/ 0 60000 65536"/>
                  <a:gd name="T15" fmla="*/ 0 w 306"/>
                  <a:gd name="T16" fmla="*/ 0 h 59"/>
                  <a:gd name="T17" fmla="*/ 306 w 306"/>
                  <a:gd name="T18" fmla="*/ 59 h 59"/>
                </a:gdLst>
                <a:ahLst/>
                <a:cxnLst>
                  <a:cxn ang="T10">
                    <a:pos x="T0" y="T1"/>
                  </a:cxn>
                  <a:cxn ang="T11">
                    <a:pos x="T2" y="T3"/>
                  </a:cxn>
                  <a:cxn ang="T12">
                    <a:pos x="T4" y="T5"/>
                  </a:cxn>
                  <a:cxn ang="T13">
                    <a:pos x="T6" y="T7"/>
                  </a:cxn>
                  <a:cxn ang="T14">
                    <a:pos x="T8" y="T9"/>
                  </a:cxn>
                </a:cxnLst>
                <a:rect l="T15" t="T16" r="T17" b="T18"/>
                <a:pathLst>
                  <a:path w="306" h="59">
                    <a:moveTo>
                      <a:pt x="294" y="53"/>
                    </a:moveTo>
                    <a:lnTo>
                      <a:pt x="306" y="59"/>
                    </a:lnTo>
                    <a:lnTo>
                      <a:pt x="10" y="6"/>
                    </a:lnTo>
                    <a:lnTo>
                      <a:pt x="0" y="0"/>
                    </a:lnTo>
                    <a:lnTo>
                      <a:pt x="294" y="53"/>
                    </a:lnTo>
                    <a:close/>
                  </a:path>
                </a:pathLst>
              </a:custGeom>
              <a:solidFill>
                <a:srgbClr val="B2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17" name="Freeform 3360"/>
              <p:cNvSpPr>
                <a:spLocks/>
              </p:cNvSpPr>
              <p:nvPr/>
            </p:nvSpPr>
            <p:spPr bwMode="auto">
              <a:xfrm>
                <a:off x="3544" y="1793"/>
                <a:ext cx="159" cy="30"/>
              </a:xfrm>
              <a:custGeom>
                <a:avLst/>
                <a:gdLst>
                  <a:gd name="T0" fmla="*/ 1 w 317"/>
                  <a:gd name="T1" fmla="*/ 1 h 60"/>
                  <a:gd name="T2" fmla="*/ 1 w 317"/>
                  <a:gd name="T3" fmla="*/ 1 h 60"/>
                  <a:gd name="T4" fmla="*/ 1 w 317"/>
                  <a:gd name="T5" fmla="*/ 1 h 60"/>
                  <a:gd name="T6" fmla="*/ 0 w 317"/>
                  <a:gd name="T7" fmla="*/ 0 h 60"/>
                  <a:gd name="T8" fmla="*/ 1 w 317"/>
                  <a:gd name="T9" fmla="*/ 1 h 60"/>
                  <a:gd name="T10" fmla="*/ 0 60000 65536"/>
                  <a:gd name="T11" fmla="*/ 0 60000 65536"/>
                  <a:gd name="T12" fmla="*/ 0 60000 65536"/>
                  <a:gd name="T13" fmla="*/ 0 60000 65536"/>
                  <a:gd name="T14" fmla="*/ 0 60000 65536"/>
                  <a:gd name="T15" fmla="*/ 0 w 317"/>
                  <a:gd name="T16" fmla="*/ 0 h 60"/>
                  <a:gd name="T17" fmla="*/ 317 w 317"/>
                  <a:gd name="T18" fmla="*/ 60 h 60"/>
                </a:gdLst>
                <a:ahLst/>
                <a:cxnLst>
                  <a:cxn ang="T10">
                    <a:pos x="T0" y="T1"/>
                  </a:cxn>
                  <a:cxn ang="T11">
                    <a:pos x="T2" y="T3"/>
                  </a:cxn>
                  <a:cxn ang="T12">
                    <a:pos x="T4" y="T5"/>
                  </a:cxn>
                  <a:cxn ang="T13">
                    <a:pos x="T6" y="T7"/>
                  </a:cxn>
                  <a:cxn ang="T14">
                    <a:pos x="T8" y="T9"/>
                  </a:cxn>
                </a:cxnLst>
                <a:rect l="T15" t="T16" r="T17" b="T18"/>
                <a:pathLst>
                  <a:path w="317" h="60">
                    <a:moveTo>
                      <a:pt x="296" y="53"/>
                    </a:moveTo>
                    <a:lnTo>
                      <a:pt x="317" y="60"/>
                    </a:lnTo>
                    <a:lnTo>
                      <a:pt x="23" y="7"/>
                    </a:lnTo>
                    <a:lnTo>
                      <a:pt x="0" y="0"/>
                    </a:lnTo>
                    <a:lnTo>
                      <a:pt x="296" y="53"/>
                    </a:lnTo>
                    <a:close/>
                  </a:path>
                </a:pathLst>
              </a:custGeom>
              <a:solidFill>
                <a:srgbClr val="A85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18" name="Freeform 3361"/>
              <p:cNvSpPr>
                <a:spLocks/>
              </p:cNvSpPr>
              <p:nvPr/>
            </p:nvSpPr>
            <p:spPr bwMode="auto">
              <a:xfrm>
                <a:off x="3574" y="1610"/>
                <a:ext cx="154" cy="21"/>
              </a:xfrm>
              <a:custGeom>
                <a:avLst/>
                <a:gdLst>
                  <a:gd name="T0" fmla="*/ 1 w 307"/>
                  <a:gd name="T1" fmla="*/ 1 h 41"/>
                  <a:gd name="T2" fmla="*/ 1 w 307"/>
                  <a:gd name="T3" fmla="*/ 1 h 41"/>
                  <a:gd name="T4" fmla="*/ 0 w 307"/>
                  <a:gd name="T5" fmla="*/ 0 h 41"/>
                  <a:gd name="T6" fmla="*/ 1 w 307"/>
                  <a:gd name="T7" fmla="*/ 1 h 41"/>
                  <a:gd name="T8" fmla="*/ 1 w 307"/>
                  <a:gd name="T9" fmla="*/ 1 h 41"/>
                  <a:gd name="T10" fmla="*/ 0 60000 65536"/>
                  <a:gd name="T11" fmla="*/ 0 60000 65536"/>
                  <a:gd name="T12" fmla="*/ 0 60000 65536"/>
                  <a:gd name="T13" fmla="*/ 0 60000 65536"/>
                  <a:gd name="T14" fmla="*/ 0 60000 65536"/>
                  <a:gd name="T15" fmla="*/ 0 w 307"/>
                  <a:gd name="T16" fmla="*/ 0 h 41"/>
                  <a:gd name="T17" fmla="*/ 307 w 307"/>
                  <a:gd name="T18" fmla="*/ 41 h 41"/>
                </a:gdLst>
                <a:ahLst/>
                <a:cxnLst>
                  <a:cxn ang="T10">
                    <a:pos x="T0" y="T1"/>
                  </a:cxn>
                  <a:cxn ang="T11">
                    <a:pos x="T2" y="T3"/>
                  </a:cxn>
                  <a:cxn ang="T12">
                    <a:pos x="T4" y="T5"/>
                  </a:cxn>
                  <a:cxn ang="T13">
                    <a:pos x="T6" y="T7"/>
                  </a:cxn>
                  <a:cxn ang="T14">
                    <a:pos x="T8" y="T9"/>
                  </a:cxn>
                </a:cxnLst>
                <a:rect l="T15" t="T16" r="T17" b="T18"/>
                <a:pathLst>
                  <a:path w="307" h="41">
                    <a:moveTo>
                      <a:pt x="307" y="41"/>
                    </a:moveTo>
                    <a:lnTo>
                      <a:pt x="294" y="41"/>
                    </a:lnTo>
                    <a:lnTo>
                      <a:pt x="0" y="0"/>
                    </a:lnTo>
                    <a:lnTo>
                      <a:pt x="11" y="1"/>
                    </a:lnTo>
                    <a:lnTo>
                      <a:pt x="307" y="41"/>
                    </a:lnTo>
                    <a:close/>
                  </a:path>
                </a:pathLst>
              </a:custGeom>
              <a:solidFill>
                <a:srgbClr val="723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319" name="Freeform 3362"/>
              <p:cNvSpPr>
                <a:spLocks/>
              </p:cNvSpPr>
              <p:nvPr/>
            </p:nvSpPr>
            <p:spPr bwMode="auto">
              <a:xfrm>
                <a:off x="3568" y="1610"/>
                <a:ext cx="153" cy="21"/>
              </a:xfrm>
              <a:custGeom>
                <a:avLst/>
                <a:gdLst>
                  <a:gd name="T0" fmla="*/ 0 w 308"/>
                  <a:gd name="T1" fmla="*/ 1 h 41"/>
                  <a:gd name="T2" fmla="*/ 0 w 308"/>
                  <a:gd name="T3" fmla="*/ 1 h 41"/>
                  <a:gd name="T4" fmla="*/ 0 w 308"/>
                  <a:gd name="T5" fmla="*/ 0 h 41"/>
                  <a:gd name="T6" fmla="*/ 0 w 308"/>
                  <a:gd name="T7" fmla="*/ 0 h 41"/>
                  <a:gd name="T8" fmla="*/ 0 w 308"/>
                  <a:gd name="T9" fmla="*/ 1 h 41"/>
                  <a:gd name="T10" fmla="*/ 0 60000 65536"/>
                  <a:gd name="T11" fmla="*/ 0 60000 65536"/>
                  <a:gd name="T12" fmla="*/ 0 60000 65536"/>
                  <a:gd name="T13" fmla="*/ 0 60000 65536"/>
                  <a:gd name="T14" fmla="*/ 0 60000 65536"/>
                  <a:gd name="T15" fmla="*/ 0 w 308"/>
                  <a:gd name="T16" fmla="*/ 0 h 41"/>
                  <a:gd name="T17" fmla="*/ 308 w 308"/>
                  <a:gd name="T18" fmla="*/ 41 h 41"/>
                </a:gdLst>
                <a:ahLst/>
                <a:cxnLst>
                  <a:cxn ang="T10">
                    <a:pos x="T0" y="T1"/>
                  </a:cxn>
                  <a:cxn ang="T11">
                    <a:pos x="T2" y="T3"/>
                  </a:cxn>
                  <a:cxn ang="T12">
                    <a:pos x="T4" y="T5"/>
                  </a:cxn>
                  <a:cxn ang="T13">
                    <a:pos x="T6" y="T7"/>
                  </a:cxn>
                  <a:cxn ang="T14">
                    <a:pos x="T8" y="T9"/>
                  </a:cxn>
                </a:cxnLst>
                <a:rect l="T15" t="T16" r="T17" b="T18"/>
                <a:pathLst>
                  <a:path w="308" h="41">
                    <a:moveTo>
                      <a:pt x="308" y="41"/>
                    </a:moveTo>
                    <a:lnTo>
                      <a:pt x="296" y="41"/>
                    </a:lnTo>
                    <a:lnTo>
                      <a:pt x="0" y="0"/>
                    </a:lnTo>
                    <a:lnTo>
                      <a:pt x="14" y="0"/>
                    </a:lnTo>
                    <a:lnTo>
                      <a:pt x="308" y="41"/>
                    </a:lnTo>
                    <a:close/>
                  </a:path>
                </a:pathLst>
              </a:custGeom>
              <a:solidFill>
                <a:srgbClr val="753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sp>
          <p:nvSpPr>
            <p:cNvPr id="46132" name="Freeform 3363"/>
            <p:cNvSpPr>
              <a:spLocks/>
            </p:cNvSpPr>
            <p:nvPr/>
          </p:nvSpPr>
          <p:spPr bwMode="auto">
            <a:xfrm>
              <a:off x="3672" y="1715"/>
              <a:ext cx="288" cy="61"/>
            </a:xfrm>
            <a:custGeom>
              <a:avLst/>
              <a:gdLst>
                <a:gd name="T0" fmla="*/ 0 w 577"/>
                <a:gd name="T1" fmla="*/ 0 h 123"/>
                <a:gd name="T2" fmla="*/ 0 w 577"/>
                <a:gd name="T3" fmla="*/ 0 h 123"/>
                <a:gd name="T4" fmla="*/ 1 w 577"/>
                <a:gd name="T5" fmla="*/ 0 h 123"/>
                <a:gd name="T6" fmla="*/ 1 w 577"/>
                <a:gd name="T7" fmla="*/ 0 h 123"/>
                <a:gd name="T8" fmla="*/ 0 w 577"/>
                <a:gd name="T9" fmla="*/ 0 h 123"/>
                <a:gd name="T10" fmla="*/ 0 60000 65536"/>
                <a:gd name="T11" fmla="*/ 0 60000 65536"/>
                <a:gd name="T12" fmla="*/ 0 60000 65536"/>
                <a:gd name="T13" fmla="*/ 0 60000 65536"/>
                <a:gd name="T14" fmla="*/ 0 60000 65536"/>
                <a:gd name="T15" fmla="*/ 0 w 577"/>
                <a:gd name="T16" fmla="*/ 0 h 123"/>
                <a:gd name="T17" fmla="*/ 577 w 577"/>
                <a:gd name="T18" fmla="*/ 123 h 123"/>
              </a:gdLst>
              <a:ahLst/>
              <a:cxnLst>
                <a:cxn ang="T10">
                  <a:pos x="T0" y="T1"/>
                </a:cxn>
                <a:cxn ang="T11">
                  <a:pos x="T2" y="T3"/>
                </a:cxn>
                <a:cxn ang="T12">
                  <a:pos x="T4" y="T5"/>
                </a:cxn>
                <a:cxn ang="T13">
                  <a:pos x="T6" y="T7"/>
                </a:cxn>
                <a:cxn ang="T14">
                  <a:pos x="T8" y="T9"/>
                </a:cxn>
              </a:cxnLst>
              <a:rect l="T15" t="T16" r="T17" b="T18"/>
              <a:pathLst>
                <a:path w="577" h="123">
                  <a:moveTo>
                    <a:pt x="5" y="0"/>
                  </a:moveTo>
                  <a:lnTo>
                    <a:pt x="0" y="28"/>
                  </a:lnTo>
                  <a:lnTo>
                    <a:pt x="572" y="123"/>
                  </a:lnTo>
                  <a:lnTo>
                    <a:pt x="577" y="95"/>
                  </a:lnTo>
                  <a:lnTo>
                    <a:pt x="5"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nvGrpSpPr>
            <p:cNvPr id="46133" name="Group 3364"/>
            <p:cNvGrpSpPr>
              <a:grpSpLocks/>
            </p:cNvGrpSpPr>
            <p:nvPr/>
          </p:nvGrpSpPr>
          <p:grpSpPr bwMode="auto">
            <a:xfrm>
              <a:off x="3269" y="2353"/>
              <a:ext cx="126" cy="102"/>
              <a:chOff x="3269" y="2353"/>
              <a:chExt cx="126" cy="102"/>
            </a:xfrm>
          </p:grpSpPr>
          <p:sp>
            <p:nvSpPr>
              <p:cNvPr id="46138" name="Freeform 3365"/>
              <p:cNvSpPr>
                <a:spLocks/>
              </p:cNvSpPr>
              <p:nvPr/>
            </p:nvSpPr>
            <p:spPr bwMode="auto">
              <a:xfrm>
                <a:off x="3289" y="2433"/>
                <a:ext cx="67" cy="22"/>
              </a:xfrm>
              <a:custGeom>
                <a:avLst/>
                <a:gdLst>
                  <a:gd name="T0" fmla="*/ 0 w 135"/>
                  <a:gd name="T1" fmla="*/ 1 h 44"/>
                  <a:gd name="T2" fmla="*/ 0 w 135"/>
                  <a:gd name="T3" fmla="*/ 1 h 44"/>
                  <a:gd name="T4" fmla="*/ 0 w 135"/>
                  <a:gd name="T5" fmla="*/ 1 h 44"/>
                  <a:gd name="T6" fmla="*/ 0 w 135"/>
                  <a:gd name="T7" fmla="*/ 0 h 44"/>
                  <a:gd name="T8" fmla="*/ 0 w 135"/>
                  <a:gd name="T9" fmla="*/ 1 h 44"/>
                  <a:gd name="T10" fmla="*/ 0 60000 65536"/>
                  <a:gd name="T11" fmla="*/ 0 60000 65536"/>
                  <a:gd name="T12" fmla="*/ 0 60000 65536"/>
                  <a:gd name="T13" fmla="*/ 0 60000 65536"/>
                  <a:gd name="T14" fmla="*/ 0 60000 65536"/>
                  <a:gd name="T15" fmla="*/ 0 w 135"/>
                  <a:gd name="T16" fmla="*/ 0 h 44"/>
                  <a:gd name="T17" fmla="*/ 135 w 135"/>
                  <a:gd name="T18" fmla="*/ 44 h 44"/>
                </a:gdLst>
                <a:ahLst/>
                <a:cxnLst>
                  <a:cxn ang="T10">
                    <a:pos x="T0" y="T1"/>
                  </a:cxn>
                  <a:cxn ang="T11">
                    <a:pos x="T2" y="T3"/>
                  </a:cxn>
                  <a:cxn ang="T12">
                    <a:pos x="T4" y="T5"/>
                  </a:cxn>
                  <a:cxn ang="T13">
                    <a:pos x="T6" y="T7"/>
                  </a:cxn>
                  <a:cxn ang="T14">
                    <a:pos x="T8" y="T9"/>
                  </a:cxn>
                </a:cxnLst>
                <a:rect l="T15" t="T16" r="T17" b="T18"/>
                <a:pathLst>
                  <a:path w="135" h="44">
                    <a:moveTo>
                      <a:pt x="121" y="42"/>
                    </a:moveTo>
                    <a:lnTo>
                      <a:pt x="135" y="44"/>
                    </a:lnTo>
                    <a:lnTo>
                      <a:pt x="12" y="2"/>
                    </a:lnTo>
                    <a:lnTo>
                      <a:pt x="0" y="0"/>
                    </a:lnTo>
                    <a:lnTo>
                      <a:pt x="121" y="42"/>
                    </a:lnTo>
                    <a:close/>
                  </a:path>
                </a:pathLst>
              </a:custGeom>
              <a:solidFill>
                <a:srgbClr val="733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39" name="Freeform 3366"/>
              <p:cNvSpPr>
                <a:spLocks/>
              </p:cNvSpPr>
              <p:nvPr/>
            </p:nvSpPr>
            <p:spPr bwMode="auto">
              <a:xfrm>
                <a:off x="3294" y="2434"/>
                <a:ext cx="68" cy="21"/>
              </a:xfrm>
              <a:custGeom>
                <a:avLst/>
                <a:gdLst>
                  <a:gd name="T0" fmla="*/ 1 w 134"/>
                  <a:gd name="T1" fmla="*/ 1 h 42"/>
                  <a:gd name="T2" fmla="*/ 1 w 134"/>
                  <a:gd name="T3" fmla="*/ 1 h 42"/>
                  <a:gd name="T4" fmla="*/ 1 w 134"/>
                  <a:gd name="T5" fmla="*/ 0 h 42"/>
                  <a:gd name="T6" fmla="*/ 0 w 134"/>
                  <a:gd name="T7" fmla="*/ 0 h 42"/>
                  <a:gd name="T8" fmla="*/ 1 w 134"/>
                  <a:gd name="T9" fmla="*/ 1 h 42"/>
                  <a:gd name="T10" fmla="*/ 0 60000 65536"/>
                  <a:gd name="T11" fmla="*/ 0 60000 65536"/>
                  <a:gd name="T12" fmla="*/ 0 60000 65536"/>
                  <a:gd name="T13" fmla="*/ 0 60000 65536"/>
                  <a:gd name="T14" fmla="*/ 0 60000 65536"/>
                  <a:gd name="T15" fmla="*/ 0 w 134"/>
                  <a:gd name="T16" fmla="*/ 0 h 42"/>
                  <a:gd name="T17" fmla="*/ 134 w 134"/>
                  <a:gd name="T18" fmla="*/ 42 h 42"/>
                </a:gdLst>
                <a:ahLst/>
                <a:cxnLst>
                  <a:cxn ang="T10">
                    <a:pos x="T0" y="T1"/>
                  </a:cxn>
                  <a:cxn ang="T11">
                    <a:pos x="T2" y="T3"/>
                  </a:cxn>
                  <a:cxn ang="T12">
                    <a:pos x="T4" y="T5"/>
                  </a:cxn>
                  <a:cxn ang="T13">
                    <a:pos x="T6" y="T7"/>
                  </a:cxn>
                  <a:cxn ang="T14">
                    <a:pos x="T8" y="T9"/>
                  </a:cxn>
                </a:cxnLst>
                <a:rect l="T15" t="T16" r="T17" b="T18"/>
                <a:pathLst>
                  <a:path w="134" h="42">
                    <a:moveTo>
                      <a:pt x="123" y="42"/>
                    </a:moveTo>
                    <a:lnTo>
                      <a:pt x="134" y="42"/>
                    </a:lnTo>
                    <a:lnTo>
                      <a:pt x="11" y="0"/>
                    </a:lnTo>
                    <a:lnTo>
                      <a:pt x="0" y="0"/>
                    </a:lnTo>
                    <a:lnTo>
                      <a:pt x="123" y="42"/>
                    </a:lnTo>
                    <a:close/>
                  </a:path>
                </a:pathLst>
              </a:custGeom>
              <a:solidFill>
                <a:srgbClr val="783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40" name="Freeform 3367"/>
              <p:cNvSpPr>
                <a:spLocks/>
              </p:cNvSpPr>
              <p:nvPr/>
            </p:nvSpPr>
            <p:spPr bwMode="auto">
              <a:xfrm>
                <a:off x="3300" y="2432"/>
                <a:ext cx="68" cy="23"/>
              </a:xfrm>
              <a:custGeom>
                <a:avLst/>
                <a:gdLst>
                  <a:gd name="T0" fmla="*/ 0 w 137"/>
                  <a:gd name="T1" fmla="*/ 1 h 45"/>
                  <a:gd name="T2" fmla="*/ 0 w 137"/>
                  <a:gd name="T3" fmla="*/ 1 h 45"/>
                  <a:gd name="T4" fmla="*/ 0 w 137"/>
                  <a:gd name="T5" fmla="*/ 0 h 45"/>
                  <a:gd name="T6" fmla="*/ 0 w 137"/>
                  <a:gd name="T7" fmla="*/ 1 h 45"/>
                  <a:gd name="T8" fmla="*/ 0 w 137"/>
                  <a:gd name="T9" fmla="*/ 1 h 45"/>
                  <a:gd name="T10" fmla="*/ 0 60000 65536"/>
                  <a:gd name="T11" fmla="*/ 0 60000 65536"/>
                  <a:gd name="T12" fmla="*/ 0 60000 65536"/>
                  <a:gd name="T13" fmla="*/ 0 60000 65536"/>
                  <a:gd name="T14" fmla="*/ 0 60000 65536"/>
                  <a:gd name="T15" fmla="*/ 0 w 137"/>
                  <a:gd name="T16" fmla="*/ 0 h 45"/>
                  <a:gd name="T17" fmla="*/ 137 w 137"/>
                  <a:gd name="T18" fmla="*/ 45 h 45"/>
                </a:gdLst>
                <a:ahLst/>
                <a:cxnLst>
                  <a:cxn ang="T10">
                    <a:pos x="T0" y="T1"/>
                  </a:cxn>
                  <a:cxn ang="T11">
                    <a:pos x="T2" y="T3"/>
                  </a:cxn>
                  <a:cxn ang="T12">
                    <a:pos x="T4" y="T5"/>
                  </a:cxn>
                  <a:cxn ang="T13">
                    <a:pos x="T6" y="T7"/>
                  </a:cxn>
                  <a:cxn ang="T14">
                    <a:pos x="T8" y="T9"/>
                  </a:cxn>
                </a:cxnLst>
                <a:rect l="T15" t="T16" r="T17" b="T18"/>
                <a:pathLst>
                  <a:path w="137" h="45">
                    <a:moveTo>
                      <a:pt x="123" y="45"/>
                    </a:moveTo>
                    <a:lnTo>
                      <a:pt x="137" y="41"/>
                    </a:lnTo>
                    <a:lnTo>
                      <a:pt x="14" y="0"/>
                    </a:lnTo>
                    <a:lnTo>
                      <a:pt x="0" y="3"/>
                    </a:lnTo>
                    <a:lnTo>
                      <a:pt x="123" y="45"/>
                    </a:lnTo>
                    <a:close/>
                  </a:path>
                </a:pathLst>
              </a:custGeom>
              <a:solidFill>
                <a:srgbClr val="88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41" name="Freeform 3368"/>
              <p:cNvSpPr>
                <a:spLocks/>
              </p:cNvSpPr>
              <p:nvPr/>
            </p:nvSpPr>
            <p:spPr bwMode="auto">
              <a:xfrm>
                <a:off x="3300" y="2434"/>
                <a:ext cx="64" cy="21"/>
              </a:xfrm>
              <a:custGeom>
                <a:avLst/>
                <a:gdLst>
                  <a:gd name="T0" fmla="*/ 1 w 128"/>
                  <a:gd name="T1" fmla="*/ 1 h 42"/>
                  <a:gd name="T2" fmla="*/ 1 w 128"/>
                  <a:gd name="T3" fmla="*/ 1 h 42"/>
                  <a:gd name="T4" fmla="*/ 1 w 128"/>
                  <a:gd name="T5" fmla="*/ 0 h 42"/>
                  <a:gd name="T6" fmla="*/ 0 w 128"/>
                  <a:gd name="T7" fmla="*/ 0 h 42"/>
                  <a:gd name="T8" fmla="*/ 1 w 128"/>
                  <a:gd name="T9" fmla="*/ 1 h 42"/>
                  <a:gd name="T10" fmla="*/ 0 60000 65536"/>
                  <a:gd name="T11" fmla="*/ 0 60000 65536"/>
                  <a:gd name="T12" fmla="*/ 0 60000 65536"/>
                  <a:gd name="T13" fmla="*/ 0 60000 65536"/>
                  <a:gd name="T14" fmla="*/ 0 60000 65536"/>
                  <a:gd name="T15" fmla="*/ 0 w 128"/>
                  <a:gd name="T16" fmla="*/ 0 h 42"/>
                  <a:gd name="T17" fmla="*/ 128 w 128"/>
                  <a:gd name="T18" fmla="*/ 42 h 42"/>
                </a:gdLst>
                <a:ahLst/>
                <a:cxnLst>
                  <a:cxn ang="T10">
                    <a:pos x="T0" y="T1"/>
                  </a:cxn>
                  <a:cxn ang="T11">
                    <a:pos x="T2" y="T3"/>
                  </a:cxn>
                  <a:cxn ang="T12">
                    <a:pos x="T4" y="T5"/>
                  </a:cxn>
                  <a:cxn ang="T13">
                    <a:pos x="T6" y="T7"/>
                  </a:cxn>
                  <a:cxn ang="T14">
                    <a:pos x="T8" y="T9"/>
                  </a:cxn>
                </a:cxnLst>
                <a:rect l="T15" t="T16" r="T17" b="T18"/>
                <a:pathLst>
                  <a:path w="128" h="42">
                    <a:moveTo>
                      <a:pt x="123" y="42"/>
                    </a:moveTo>
                    <a:lnTo>
                      <a:pt x="128" y="40"/>
                    </a:lnTo>
                    <a:lnTo>
                      <a:pt x="5" y="0"/>
                    </a:lnTo>
                    <a:lnTo>
                      <a:pt x="0" y="0"/>
                    </a:lnTo>
                    <a:lnTo>
                      <a:pt x="123" y="42"/>
                    </a:lnTo>
                    <a:close/>
                  </a:path>
                </a:pathLst>
              </a:custGeom>
              <a:solidFill>
                <a:srgbClr val="88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42" name="Freeform 3369"/>
              <p:cNvSpPr>
                <a:spLocks/>
              </p:cNvSpPr>
              <p:nvPr/>
            </p:nvSpPr>
            <p:spPr bwMode="auto">
              <a:xfrm>
                <a:off x="3303" y="2433"/>
                <a:ext cx="64" cy="21"/>
              </a:xfrm>
              <a:custGeom>
                <a:avLst/>
                <a:gdLst>
                  <a:gd name="T0" fmla="*/ 1 w 128"/>
                  <a:gd name="T1" fmla="*/ 1 h 42"/>
                  <a:gd name="T2" fmla="*/ 1 w 128"/>
                  <a:gd name="T3" fmla="*/ 1 h 42"/>
                  <a:gd name="T4" fmla="*/ 1 w 128"/>
                  <a:gd name="T5" fmla="*/ 0 h 42"/>
                  <a:gd name="T6" fmla="*/ 0 w 128"/>
                  <a:gd name="T7" fmla="*/ 1 h 42"/>
                  <a:gd name="T8" fmla="*/ 1 w 128"/>
                  <a:gd name="T9" fmla="*/ 1 h 42"/>
                  <a:gd name="T10" fmla="*/ 0 60000 65536"/>
                  <a:gd name="T11" fmla="*/ 0 60000 65536"/>
                  <a:gd name="T12" fmla="*/ 0 60000 65536"/>
                  <a:gd name="T13" fmla="*/ 0 60000 65536"/>
                  <a:gd name="T14" fmla="*/ 0 60000 65536"/>
                  <a:gd name="T15" fmla="*/ 0 w 128"/>
                  <a:gd name="T16" fmla="*/ 0 h 42"/>
                  <a:gd name="T17" fmla="*/ 128 w 128"/>
                  <a:gd name="T18" fmla="*/ 42 h 42"/>
                </a:gdLst>
                <a:ahLst/>
                <a:cxnLst>
                  <a:cxn ang="T10">
                    <a:pos x="T0" y="T1"/>
                  </a:cxn>
                  <a:cxn ang="T11">
                    <a:pos x="T2" y="T3"/>
                  </a:cxn>
                  <a:cxn ang="T12">
                    <a:pos x="T4" y="T5"/>
                  </a:cxn>
                  <a:cxn ang="T13">
                    <a:pos x="T6" y="T7"/>
                  </a:cxn>
                  <a:cxn ang="T14">
                    <a:pos x="T8" y="T9"/>
                  </a:cxn>
                </a:cxnLst>
                <a:rect l="T15" t="T16" r="T17" b="T18"/>
                <a:pathLst>
                  <a:path w="128" h="42">
                    <a:moveTo>
                      <a:pt x="123" y="42"/>
                    </a:moveTo>
                    <a:lnTo>
                      <a:pt x="128" y="42"/>
                    </a:lnTo>
                    <a:lnTo>
                      <a:pt x="5" y="0"/>
                    </a:lnTo>
                    <a:lnTo>
                      <a:pt x="0" y="2"/>
                    </a:lnTo>
                    <a:lnTo>
                      <a:pt x="123" y="42"/>
                    </a:lnTo>
                    <a:close/>
                  </a:path>
                </a:pathLst>
              </a:custGeom>
              <a:solidFill>
                <a:srgbClr val="8D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43" name="Freeform 3370"/>
              <p:cNvSpPr>
                <a:spLocks/>
              </p:cNvSpPr>
              <p:nvPr/>
            </p:nvSpPr>
            <p:spPr bwMode="auto">
              <a:xfrm>
                <a:off x="3305" y="2432"/>
                <a:ext cx="63" cy="22"/>
              </a:xfrm>
              <a:custGeom>
                <a:avLst/>
                <a:gdLst>
                  <a:gd name="T0" fmla="*/ 0 w 127"/>
                  <a:gd name="T1" fmla="*/ 1 h 43"/>
                  <a:gd name="T2" fmla="*/ 0 w 127"/>
                  <a:gd name="T3" fmla="*/ 1 h 43"/>
                  <a:gd name="T4" fmla="*/ 0 w 127"/>
                  <a:gd name="T5" fmla="*/ 0 h 43"/>
                  <a:gd name="T6" fmla="*/ 0 w 127"/>
                  <a:gd name="T7" fmla="*/ 1 h 43"/>
                  <a:gd name="T8" fmla="*/ 0 w 127"/>
                  <a:gd name="T9" fmla="*/ 1 h 43"/>
                  <a:gd name="T10" fmla="*/ 0 60000 65536"/>
                  <a:gd name="T11" fmla="*/ 0 60000 65536"/>
                  <a:gd name="T12" fmla="*/ 0 60000 65536"/>
                  <a:gd name="T13" fmla="*/ 0 60000 65536"/>
                  <a:gd name="T14" fmla="*/ 0 60000 65536"/>
                  <a:gd name="T15" fmla="*/ 0 w 127"/>
                  <a:gd name="T16" fmla="*/ 0 h 43"/>
                  <a:gd name="T17" fmla="*/ 127 w 127"/>
                  <a:gd name="T18" fmla="*/ 43 h 43"/>
                </a:gdLst>
                <a:ahLst/>
                <a:cxnLst>
                  <a:cxn ang="T10">
                    <a:pos x="T0" y="T1"/>
                  </a:cxn>
                  <a:cxn ang="T11">
                    <a:pos x="T2" y="T3"/>
                  </a:cxn>
                  <a:cxn ang="T12">
                    <a:pos x="T4" y="T5"/>
                  </a:cxn>
                  <a:cxn ang="T13">
                    <a:pos x="T6" y="T7"/>
                  </a:cxn>
                  <a:cxn ang="T14">
                    <a:pos x="T8" y="T9"/>
                  </a:cxn>
                </a:cxnLst>
                <a:rect l="T15" t="T16" r="T17" b="T18"/>
                <a:pathLst>
                  <a:path w="127" h="43">
                    <a:moveTo>
                      <a:pt x="123" y="43"/>
                    </a:moveTo>
                    <a:lnTo>
                      <a:pt x="127" y="41"/>
                    </a:lnTo>
                    <a:lnTo>
                      <a:pt x="4" y="0"/>
                    </a:lnTo>
                    <a:lnTo>
                      <a:pt x="0" y="1"/>
                    </a:lnTo>
                    <a:lnTo>
                      <a:pt x="123" y="43"/>
                    </a:lnTo>
                    <a:close/>
                  </a:path>
                </a:pathLst>
              </a:custGeom>
              <a:solidFill>
                <a:srgbClr val="93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44" name="Freeform 3371"/>
              <p:cNvSpPr>
                <a:spLocks/>
              </p:cNvSpPr>
              <p:nvPr/>
            </p:nvSpPr>
            <p:spPr bwMode="auto">
              <a:xfrm>
                <a:off x="3307" y="2429"/>
                <a:ext cx="67" cy="24"/>
              </a:xfrm>
              <a:custGeom>
                <a:avLst/>
                <a:gdLst>
                  <a:gd name="T0" fmla="*/ 1 w 134"/>
                  <a:gd name="T1" fmla="*/ 1 h 48"/>
                  <a:gd name="T2" fmla="*/ 1 w 134"/>
                  <a:gd name="T3" fmla="*/ 1 h 48"/>
                  <a:gd name="T4" fmla="*/ 1 w 134"/>
                  <a:gd name="T5" fmla="*/ 0 h 48"/>
                  <a:gd name="T6" fmla="*/ 0 w 134"/>
                  <a:gd name="T7" fmla="*/ 1 h 48"/>
                  <a:gd name="T8" fmla="*/ 1 w 134"/>
                  <a:gd name="T9" fmla="*/ 1 h 48"/>
                  <a:gd name="T10" fmla="*/ 0 60000 65536"/>
                  <a:gd name="T11" fmla="*/ 0 60000 65536"/>
                  <a:gd name="T12" fmla="*/ 0 60000 65536"/>
                  <a:gd name="T13" fmla="*/ 0 60000 65536"/>
                  <a:gd name="T14" fmla="*/ 0 60000 65536"/>
                  <a:gd name="T15" fmla="*/ 0 w 134"/>
                  <a:gd name="T16" fmla="*/ 0 h 48"/>
                  <a:gd name="T17" fmla="*/ 134 w 134"/>
                  <a:gd name="T18" fmla="*/ 48 h 48"/>
                </a:gdLst>
                <a:ahLst/>
                <a:cxnLst>
                  <a:cxn ang="T10">
                    <a:pos x="T0" y="T1"/>
                  </a:cxn>
                  <a:cxn ang="T11">
                    <a:pos x="T2" y="T3"/>
                  </a:cxn>
                  <a:cxn ang="T12">
                    <a:pos x="T4" y="T5"/>
                  </a:cxn>
                  <a:cxn ang="T13">
                    <a:pos x="T6" y="T7"/>
                  </a:cxn>
                  <a:cxn ang="T14">
                    <a:pos x="T8" y="T9"/>
                  </a:cxn>
                </a:cxnLst>
                <a:rect l="T15" t="T16" r="T17" b="T18"/>
                <a:pathLst>
                  <a:path w="134" h="48">
                    <a:moveTo>
                      <a:pt x="123" y="48"/>
                    </a:moveTo>
                    <a:lnTo>
                      <a:pt x="134" y="42"/>
                    </a:lnTo>
                    <a:lnTo>
                      <a:pt x="11" y="0"/>
                    </a:lnTo>
                    <a:lnTo>
                      <a:pt x="0" y="7"/>
                    </a:lnTo>
                    <a:lnTo>
                      <a:pt x="123" y="48"/>
                    </a:lnTo>
                    <a:close/>
                  </a:path>
                </a:pathLst>
              </a:custGeom>
              <a:solidFill>
                <a:srgbClr val="9A4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45" name="Freeform 3372"/>
              <p:cNvSpPr>
                <a:spLocks/>
              </p:cNvSpPr>
              <p:nvPr/>
            </p:nvSpPr>
            <p:spPr bwMode="auto">
              <a:xfrm>
                <a:off x="3307" y="2432"/>
                <a:ext cx="63" cy="21"/>
              </a:xfrm>
              <a:custGeom>
                <a:avLst/>
                <a:gdLst>
                  <a:gd name="T0" fmla="*/ 1 w 126"/>
                  <a:gd name="T1" fmla="*/ 0 h 43"/>
                  <a:gd name="T2" fmla="*/ 1 w 126"/>
                  <a:gd name="T3" fmla="*/ 0 h 43"/>
                  <a:gd name="T4" fmla="*/ 1 w 126"/>
                  <a:gd name="T5" fmla="*/ 0 h 43"/>
                  <a:gd name="T6" fmla="*/ 0 w 126"/>
                  <a:gd name="T7" fmla="*/ 0 h 43"/>
                  <a:gd name="T8" fmla="*/ 1 w 126"/>
                  <a:gd name="T9" fmla="*/ 0 h 43"/>
                  <a:gd name="T10" fmla="*/ 0 60000 65536"/>
                  <a:gd name="T11" fmla="*/ 0 60000 65536"/>
                  <a:gd name="T12" fmla="*/ 0 60000 65536"/>
                  <a:gd name="T13" fmla="*/ 0 60000 65536"/>
                  <a:gd name="T14" fmla="*/ 0 60000 65536"/>
                  <a:gd name="T15" fmla="*/ 0 w 126"/>
                  <a:gd name="T16" fmla="*/ 0 h 43"/>
                  <a:gd name="T17" fmla="*/ 126 w 126"/>
                  <a:gd name="T18" fmla="*/ 43 h 43"/>
                </a:gdLst>
                <a:ahLst/>
                <a:cxnLst>
                  <a:cxn ang="T10">
                    <a:pos x="T0" y="T1"/>
                  </a:cxn>
                  <a:cxn ang="T11">
                    <a:pos x="T2" y="T3"/>
                  </a:cxn>
                  <a:cxn ang="T12">
                    <a:pos x="T4" y="T5"/>
                  </a:cxn>
                  <a:cxn ang="T13">
                    <a:pos x="T6" y="T7"/>
                  </a:cxn>
                  <a:cxn ang="T14">
                    <a:pos x="T8" y="T9"/>
                  </a:cxn>
                </a:cxnLst>
                <a:rect l="T15" t="T16" r="T17" b="T18"/>
                <a:pathLst>
                  <a:path w="126" h="43">
                    <a:moveTo>
                      <a:pt x="123" y="43"/>
                    </a:moveTo>
                    <a:lnTo>
                      <a:pt x="126" y="42"/>
                    </a:lnTo>
                    <a:lnTo>
                      <a:pt x="3" y="0"/>
                    </a:lnTo>
                    <a:lnTo>
                      <a:pt x="0" y="2"/>
                    </a:lnTo>
                    <a:lnTo>
                      <a:pt x="123" y="43"/>
                    </a:lnTo>
                    <a:close/>
                  </a:path>
                </a:pathLst>
              </a:custGeom>
              <a:solidFill>
                <a:srgbClr val="9A4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46" name="Freeform 3373"/>
              <p:cNvSpPr>
                <a:spLocks/>
              </p:cNvSpPr>
              <p:nvPr/>
            </p:nvSpPr>
            <p:spPr bwMode="auto">
              <a:xfrm>
                <a:off x="3308" y="2431"/>
                <a:ext cx="64" cy="21"/>
              </a:xfrm>
              <a:custGeom>
                <a:avLst/>
                <a:gdLst>
                  <a:gd name="T0" fmla="*/ 1 w 126"/>
                  <a:gd name="T1" fmla="*/ 0 h 44"/>
                  <a:gd name="T2" fmla="*/ 1 w 126"/>
                  <a:gd name="T3" fmla="*/ 0 h 44"/>
                  <a:gd name="T4" fmla="*/ 1 w 126"/>
                  <a:gd name="T5" fmla="*/ 0 h 44"/>
                  <a:gd name="T6" fmla="*/ 0 w 126"/>
                  <a:gd name="T7" fmla="*/ 0 h 44"/>
                  <a:gd name="T8" fmla="*/ 1 w 126"/>
                  <a:gd name="T9" fmla="*/ 0 h 44"/>
                  <a:gd name="T10" fmla="*/ 0 60000 65536"/>
                  <a:gd name="T11" fmla="*/ 0 60000 65536"/>
                  <a:gd name="T12" fmla="*/ 0 60000 65536"/>
                  <a:gd name="T13" fmla="*/ 0 60000 65536"/>
                  <a:gd name="T14" fmla="*/ 0 60000 65536"/>
                  <a:gd name="T15" fmla="*/ 0 w 126"/>
                  <a:gd name="T16" fmla="*/ 0 h 44"/>
                  <a:gd name="T17" fmla="*/ 126 w 126"/>
                  <a:gd name="T18" fmla="*/ 44 h 44"/>
                </a:gdLst>
                <a:ahLst/>
                <a:cxnLst>
                  <a:cxn ang="T10">
                    <a:pos x="T0" y="T1"/>
                  </a:cxn>
                  <a:cxn ang="T11">
                    <a:pos x="T2" y="T3"/>
                  </a:cxn>
                  <a:cxn ang="T12">
                    <a:pos x="T4" y="T5"/>
                  </a:cxn>
                  <a:cxn ang="T13">
                    <a:pos x="T6" y="T7"/>
                  </a:cxn>
                  <a:cxn ang="T14">
                    <a:pos x="T8" y="T9"/>
                  </a:cxn>
                </a:cxnLst>
                <a:rect l="T15" t="T16" r="T17" b="T18"/>
                <a:pathLst>
                  <a:path w="126" h="44">
                    <a:moveTo>
                      <a:pt x="123" y="44"/>
                    </a:moveTo>
                    <a:lnTo>
                      <a:pt x="126" y="42"/>
                    </a:lnTo>
                    <a:lnTo>
                      <a:pt x="3" y="0"/>
                    </a:lnTo>
                    <a:lnTo>
                      <a:pt x="0" y="2"/>
                    </a:lnTo>
                    <a:lnTo>
                      <a:pt x="123" y="44"/>
                    </a:lnTo>
                    <a:close/>
                  </a:path>
                </a:pathLst>
              </a:custGeom>
              <a:solidFill>
                <a:srgbClr val="9E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47" name="Freeform 3374"/>
              <p:cNvSpPr>
                <a:spLocks/>
              </p:cNvSpPr>
              <p:nvPr/>
            </p:nvSpPr>
            <p:spPr bwMode="auto">
              <a:xfrm>
                <a:off x="3310" y="2430"/>
                <a:ext cx="63" cy="21"/>
              </a:xfrm>
              <a:custGeom>
                <a:avLst/>
                <a:gdLst>
                  <a:gd name="T0" fmla="*/ 0 w 127"/>
                  <a:gd name="T1" fmla="*/ 0 h 43"/>
                  <a:gd name="T2" fmla="*/ 0 w 127"/>
                  <a:gd name="T3" fmla="*/ 0 h 43"/>
                  <a:gd name="T4" fmla="*/ 0 w 127"/>
                  <a:gd name="T5" fmla="*/ 0 h 43"/>
                  <a:gd name="T6" fmla="*/ 0 w 127"/>
                  <a:gd name="T7" fmla="*/ 0 h 43"/>
                  <a:gd name="T8" fmla="*/ 0 w 127"/>
                  <a:gd name="T9" fmla="*/ 0 h 43"/>
                  <a:gd name="T10" fmla="*/ 0 60000 65536"/>
                  <a:gd name="T11" fmla="*/ 0 60000 65536"/>
                  <a:gd name="T12" fmla="*/ 0 60000 65536"/>
                  <a:gd name="T13" fmla="*/ 0 60000 65536"/>
                  <a:gd name="T14" fmla="*/ 0 60000 65536"/>
                  <a:gd name="T15" fmla="*/ 0 w 127"/>
                  <a:gd name="T16" fmla="*/ 0 h 43"/>
                  <a:gd name="T17" fmla="*/ 127 w 127"/>
                  <a:gd name="T18" fmla="*/ 43 h 43"/>
                </a:gdLst>
                <a:ahLst/>
                <a:cxnLst>
                  <a:cxn ang="T10">
                    <a:pos x="T0" y="T1"/>
                  </a:cxn>
                  <a:cxn ang="T11">
                    <a:pos x="T2" y="T3"/>
                  </a:cxn>
                  <a:cxn ang="T12">
                    <a:pos x="T4" y="T5"/>
                  </a:cxn>
                  <a:cxn ang="T13">
                    <a:pos x="T6" y="T7"/>
                  </a:cxn>
                  <a:cxn ang="T14">
                    <a:pos x="T8" y="T9"/>
                  </a:cxn>
                </a:cxnLst>
                <a:rect l="T15" t="T16" r="T17" b="T18"/>
                <a:pathLst>
                  <a:path w="127" h="43">
                    <a:moveTo>
                      <a:pt x="123" y="43"/>
                    </a:moveTo>
                    <a:lnTo>
                      <a:pt x="127" y="41"/>
                    </a:lnTo>
                    <a:lnTo>
                      <a:pt x="4" y="0"/>
                    </a:lnTo>
                    <a:lnTo>
                      <a:pt x="0" y="1"/>
                    </a:lnTo>
                    <a:lnTo>
                      <a:pt x="123" y="43"/>
                    </a:lnTo>
                    <a:close/>
                  </a:path>
                </a:pathLst>
              </a:custGeom>
              <a:solidFill>
                <a:srgbClr val="A2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48" name="Freeform 3375"/>
              <p:cNvSpPr>
                <a:spLocks/>
              </p:cNvSpPr>
              <p:nvPr/>
            </p:nvSpPr>
            <p:spPr bwMode="auto">
              <a:xfrm>
                <a:off x="3312" y="2429"/>
                <a:ext cx="62" cy="22"/>
              </a:xfrm>
              <a:custGeom>
                <a:avLst/>
                <a:gdLst>
                  <a:gd name="T0" fmla="*/ 1 w 124"/>
                  <a:gd name="T1" fmla="*/ 1 h 43"/>
                  <a:gd name="T2" fmla="*/ 1 w 124"/>
                  <a:gd name="T3" fmla="*/ 1 h 43"/>
                  <a:gd name="T4" fmla="*/ 1 w 124"/>
                  <a:gd name="T5" fmla="*/ 0 h 43"/>
                  <a:gd name="T6" fmla="*/ 0 w 124"/>
                  <a:gd name="T7" fmla="*/ 1 h 43"/>
                  <a:gd name="T8" fmla="*/ 1 w 124"/>
                  <a:gd name="T9" fmla="*/ 1 h 43"/>
                  <a:gd name="T10" fmla="*/ 0 60000 65536"/>
                  <a:gd name="T11" fmla="*/ 0 60000 65536"/>
                  <a:gd name="T12" fmla="*/ 0 60000 65536"/>
                  <a:gd name="T13" fmla="*/ 0 60000 65536"/>
                  <a:gd name="T14" fmla="*/ 0 60000 65536"/>
                  <a:gd name="T15" fmla="*/ 0 w 124"/>
                  <a:gd name="T16" fmla="*/ 0 h 43"/>
                  <a:gd name="T17" fmla="*/ 124 w 124"/>
                  <a:gd name="T18" fmla="*/ 43 h 43"/>
                </a:gdLst>
                <a:ahLst/>
                <a:cxnLst>
                  <a:cxn ang="T10">
                    <a:pos x="T0" y="T1"/>
                  </a:cxn>
                  <a:cxn ang="T11">
                    <a:pos x="T2" y="T3"/>
                  </a:cxn>
                  <a:cxn ang="T12">
                    <a:pos x="T4" y="T5"/>
                  </a:cxn>
                  <a:cxn ang="T13">
                    <a:pos x="T6" y="T7"/>
                  </a:cxn>
                  <a:cxn ang="T14">
                    <a:pos x="T8" y="T9"/>
                  </a:cxn>
                </a:cxnLst>
                <a:rect l="T15" t="T16" r="T17" b="T18"/>
                <a:pathLst>
                  <a:path w="124" h="43">
                    <a:moveTo>
                      <a:pt x="123" y="43"/>
                    </a:moveTo>
                    <a:lnTo>
                      <a:pt x="124" y="42"/>
                    </a:lnTo>
                    <a:lnTo>
                      <a:pt x="1" y="0"/>
                    </a:lnTo>
                    <a:lnTo>
                      <a:pt x="0" y="2"/>
                    </a:lnTo>
                    <a:lnTo>
                      <a:pt x="123" y="43"/>
                    </a:lnTo>
                    <a:close/>
                  </a:path>
                </a:pathLst>
              </a:custGeom>
              <a:solidFill>
                <a:srgbClr val="A65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49" name="Freeform 3376"/>
              <p:cNvSpPr>
                <a:spLocks/>
              </p:cNvSpPr>
              <p:nvPr/>
            </p:nvSpPr>
            <p:spPr bwMode="auto">
              <a:xfrm>
                <a:off x="3313" y="2425"/>
                <a:ext cx="67" cy="25"/>
              </a:xfrm>
              <a:custGeom>
                <a:avLst/>
                <a:gdLst>
                  <a:gd name="T0" fmla="*/ 0 w 135"/>
                  <a:gd name="T1" fmla="*/ 1 h 50"/>
                  <a:gd name="T2" fmla="*/ 0 w 135"/>
                  <a:gd name="T3" fmla="*/ 1 h 50"/>
                  <a:gd name="T4" fmla="*/ 0 w 135"/>
                  <a:gd name="T5" fmla="*/ 0 h 50"/>
                  <a:gd name="T6" fmla="*/ 0 w 135"/>
                  <a:gd name="T7" fmla="*/ 1 h 50"/>
                  <a:gd name="T8" fmla="*/ 0 w 135"/>
                  <a:gd name="T9" fmla="*/ 1 h 50"/>
                  <a:gd name="T10" fmla="*/ 0 60000 65536"/>
                  <a:gd name="T11" fmla="*/ 0 60000 65536"/>
                  <a:gd name="T12" fmla="*/ 0 60000 65536"/>
                  <a:gd name="T13" fmla="*/ 0 60000 65536"/>
                  <a:gd name="T14" fmla="*/ 0 60000 65536"/>
                  <a:gd name="T15" fmla="*/ 0 w 135"/>
                  <a:gd name="T16" fmla="*/ 0 h 50"/>
                  <a:gd name="T17" fmla="*/ 135 w 135"/>
                  <a:gd name="T18" fmla="*/ 50 h 50"/>
                </a:gdLst>
                <a:ahLst/>
                <a:cxnLst>
                  <a:cxn ang="T10">
                    <a:pos x="T0" y="T1"/>
                  </a:cxn>
                  <a:cxn ang="T11">
                    <a:pos x="T2" y="T3"/>
                  </a:cxn>
                  <a:cxn ang="T12">
                    <a:pos x="T4" y="T5"/>
                  </a:cxn>
                  <a:cxn ang="T13">
                    <a:pos x="T6" y="T7"/>
                  </a:cxn>
                  <a:cxn ang="T14">
                    <a:pos x="T8" y="T9"/>
                  </a:cxn>
                </a:cxnLst>
                <a:rect l="T15" t="T16" r="T17" b="T18"/>
                <a:pathLst>
                  <a:path w="135" h="50">
                    <a:moveTo>
                      <a:pt x="123" y="50"/>
                    </a:moveTo>
                    <a:lnTo>
                      <a:pt x="135" y="40"/>
                    </a:lnTo>
                    <a:lnTo>
                      <a:pt x="12" y="0"/>
                    </a:lnTo>
                    <a:lnTo>
                      <a:pt x="0" y="8"/>
                    </a:lnTo>
                    <a:lnTo>
                      <a:pt x="123" y="50"/>
                    </a:lnTo>
                    <a:close/>
                  </a:path>
                </a:pathLst>
              </a:custGeom>
              <a:solidFill>
                <a:srgbClr val="AA5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50" name="Freeform 3377"/>
              <p:cNvSpPr>
                <a:spLocks/>
              </p:cNvSpPr>
              <p:nvPr/>
            </p:nvSpPr>
            <p:spPr bwMode="auto">
              <a:xfrm>
                <a:off x="3313" y="2428"/>
                <a:ext cx="63" cy="22"/>
              </a:xfrm>
              <a:custGeom>
                <a:avLst/>
                <a:gdLst>
                  <a:gd name="T0" fmla="*/ 0 w 127"/>
                  <a:gd name="T1" fmla="*/ 1 h 44"/>
                  <a:gd name="T2" fmla="*/ 0 w 127"/>
                  <a:gd name="T3" fmla="*/ 1 h 44"/>
                  <a:gd name="T4" fmla="*/ 0 w 127"/>
                  <a:gd name="T5" fmla="*/ 0 h 44"/>
                  <a:gd name="T6" fmla="*/ 0 w 127"/>
                  <a:gd name="T7" fmla="*/ 1 h 44"/>
                  <a:gd name="T8" fmla="*/ 0 w 127"/>
                  <a:gd name="T9" fmla="*/ 1 h 44"/>
                  <a:gd name="T10" fmla="*/ 0 60000 65536"/>
                  <a:gd name="T11" fmla="*/ 0 60000 65536"/>
                  <a:gd name="T12" fmla="*/ 0 60000 65536"/>
                  <a:gd name="T13" fmla="*/ 0 60000 65536"/>
                  <a:gd name="T14" fmla="*/ 0 60000 65536"/>
                  <a:gd name="T15" fmla="*/ 0 w 127"/>
                  <a:gd name="T16" fmla="*/ 0 h 44"/>
                  <a:gd name="T17" fmla="*/ 127 w 127"/>
                  <a:gd name="T18" fmla="*/ 44 h 44"/>
                </a:gdLst>
                <a:ahLst/>
                <a:cxnLst>
                  <a:cxn ang="T10">
                    <a:pos x="T0" y="T1"/>
                  </a:cxn>
                  <a:cxn ang="T11">
                    <a:pos x="T2" y="T3"/>
                  </a:cxn>
                  <a:cxn ang="T12">
                    <a:pos x="T4" y="T5"/>
                  </a:cxn>
                  <a:cxn ang="T13">
                    <a:pos x="T6" y="T7"/>
                  </a:cxn>
                  <a:cxn ang="T14">
                    <a:pos x="T8" y="T9"/>
                  </a:cxn>
                </a:cxnLst>
                <a:rect l="T15" t="T16" r="T17" b="T18"/>
                <a:pathLst>
                  <a:path w="127" h="44">
                    <a:moveTo>
                      <a:pt x="123" y="44"/>
                    </a:moveTo>
                    <a:lnTo>
                      <a:pt x="127" y="42"/>
                    </a:lnTo>
                    <a:lnTo>
                      <a:pt x="4" y="0"/>
                    </a:lnTo>
                    <a:lnTo>
                      <a:pt x="0" y="2"/>
                    </a:lnTo>
                    <a:lnTo>
                      <a:pt x="123" y="44"/>
                    </a:lnTo>
                    <a:close/>
                  </a:path>
                </a:pathLst>
              </a:custGeom>
              <a:solidFill>
                <a:srgbClr val="AA5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51" name="Freeform 3378"/>
              <p:cNvSpPr>
                <a:spLocks/>
              </p:cNvSpPr>
              <p:nvPr/>
            </p:nvSpPr>
            <p:spPr bwMode="auto">
              <a:xfrm>
                <a:off x="3314" y="2427"/>
                <a:ext cx="63" cy="22"/>
              </a:xfrm>
              <a:custGeom>
                <a:avLst/>
                <a:gdLst>
                  <a:gd name="T0" fmla="*/ 1 w 124"/>
                  <a:gd name="T1" fmla="*/ 1 h 43"/>
                  <a:gd name="T2" fmla="*/ 1 w 124"/>
                  <a:gd name="T3" fmla="*/ 1 h 43"/>
                  <a:gd name="T4" fmla="*/ 1 w 124"/>
                  <a:gd name="T5" fmla="*/ 0 h 43"/>
                  <a:gd name="T6" fmla="*/ 0 w 124"/>
                  <a:gd name="T7" fmla="*/ 1 h 43"/>
                  <a:gd name="T8" fmla="*/ 1 w 124"/>
                  <a:gd name="T9" fmla="*/ 1 h 43"/>
                  <a:gd name="T10" fmla="*/ 0 60000 65536"/>
                  <a:gd name="T11" fmla="*/ 0 60000 65536"/>
                  <a:gd name="T12" fmla="*/ 0 60000 65536"/>
                  <a:gd name="T13" fmla="*/ 0 60000 65536"/>
                  <a:gd name="T14" fmla="*/ 0 60000 65536"/>
                  <a:gd name="T15" fmla="*/ 0 w 124"/>
                  <a:gd name="T16" fmla="*/ 0 h 43"/>
                  <a:gd name="T17" fmla="*/ 124 w 124"/>
                  <a:gd name="T18" fmla="*/ 43 h 43"/>
                </a:gdLst>
                <a:ahLst/>
                <a:cxnLst>
                  <a:cxn ang="T10">
                    <a:pos x="T0" y="T1"/>
                  </a:cxn>
                  <a:cxn ang="T11">
                    <a:pos x="T2" y="T3"/>
                  </a:cxn>
                  <a:cxn ang="T12">
                    <a:pos x="T4" y="T5"/>
                  </a:cxn>
                  <a:cxn ang="T13">
                    <a:pos x="T6" y="T7"/>
                  </a:cxn>
                  <a:cxn ang="T14">
                    <a:pos x="T8" y="T9"/>
                  </a:cxn>
                </a:cxnLst>
                <a:rect l="T15" t="T16" r="T17" b="T18"/>
                <a:pathLst>
                  <a:path w="124" h="43">
                    <a:moveTo>
                      <a:pt x="123" y="43"/>
                    </a:moveTo>
                    <a:lnTo>
                      <a:pt x="124" y="41"/>
                    </a:lnTo>
                    <a:lnTo>
                      <a:pt x="1" y="0"/>
                    </a:lnTo>
                    <a:lnTo>
                      <a:pt x="0" y="1"/>
                    </a:lnTo>
                    <a:lnTo>
                      <a:pt x="123" y="43"/>
                    </a:lnTo>
                    <a:close/>
                  </a:path>
                </a:pathLst>
              </a:custGeom>
              <a:solidFill>
                <a:srgbClr val="AC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52" name="Freeform 3379"/>
              <p:cNvSpPr>
                <a:spLocks/>
              </p:cNvSpPr>
              <p:nvPr/>
            </p:nvSpPr>
            <p:spPr bwMode="auto">
              <a:xfrm>
                <a:off x="3315" y="2427"/>
                <a:ext cx="62" cy="21"/>
              </a:xfrm>
              <a:custGeom>
                <a:avLst/>
                <a:gdLst>
                  <a:gd name="T0" fmla="*/ 0 w 125"/>
                  <a:gd name="T1" fmla="*/ 0 h 43"/>
                  <a:gd name="T2" fmla="*/ 0 w 125"/>
                  <a:gd name="T3" fmla="*/ 0 h 43"/>
                  <a:gd name="T4" fmla="*/ 0 w 125"/>
                  <a:gd name="T5" fmla="*/ 0 h 43"/>
                  <a:gd name="T6" fmla="*/ 0 w 125"/>
                  <a:gd name="T7" fmla="*/ 0 h 43"/>
                  <a:gd name="T8" fmla="*/ 0 w 125"/>
                  <a:gd name="T9" fmla="*/ 0 h 43"/>
                  <a:gd name="T10" fmla="*/ 0 60000 65536"/>
                  <a:gd name="T11" fmla="*/ 0 60000 65536"/>
                  <a:gd name="T12" fmla="*/ 0 60000 65536"/>
                  <a:gd name="T13" fmla="*/ 0 60000 65536"/>
                  <a:gd name="T14" fmla="*/ 0 60000 65536"/>
                  <a:gd name="T15" fmla="*/ 0 w 125"/>
                  <a:gd name="T16" fmla="*/ 0 h 43"/>
                  <a:gd name="T17" fmla="*/ 125 w 125"/>
                  <a:gd name="T18" fmla="*/ 43 h 43"/>
                </a:gdLst>
                <a:ahLst/>
                <a:cxnLst>
                  <a:cxn ang="T10">
                    <a:pos x="T0" y="T1"/>
                  </a:cxn>
                  <a:cxn ang="T11">
                    <a:pos x="T2" y="T3"/>
                  </a:cxn>
                  <a:cxn ang="T12">
                    <a:pos x="T4" y="T5"/>
                  </a:cxn>
                  <a:cxn ang="T13">
                    <a:pos x="T6" y="T7"/>
                  </a:cxn>
                  <a:cxn ang="T14">
                    <a:pos x="T8" y="T9"/>
                  </a:cxn>
                </a:cxnLst>
                <a:rect l="T15" t="T16" r="T17" b="T18"/>
                <a:pathLst>
                  <a:path w="125" h="43">
                    <a:moveTo>
                      <a:pt x="123" y="43"/>
                    </a:moveTo>
                    <a:lnTo>
                      <a:pt x="125" y="42"/>
                    </a:lnTo>
                    <a:lnTo>
                      <a:pt x="2" y="0"/>
                    </a:lnTo>
                    <a:lnTo>
                      <a:pt x="0" y="2"/>
                    </a:lnTo>
                    <a:lnTo>
                      <a:pt x="123" y="43"/>
                    </a:lnTo>
                    <a:close/>
                  </a:path>
                </a:pathLst>
              </a:custGeom>
              <a:solidFill>
                <a:srgbClr val="AF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53" name="Freeform 3380"/>
              <p:cNvSpPr>
                <a:spLocks/>
              </p:cNvSpPr>
              <p:nvPr/>
            </p:nvSpPr>
            <p:spPr bwMode="auto">
              <a:xfrm>
                <a:off x="3316" y="2426"/>
                <a:ext cx="63" cy="21"/>
              </a:xfrm>
              <a:custGeom>
                <a:avLst/>
                <a:gdLst>
                  <a:gd name="T0" fmla="*/ 1 w 126"/>
                  <a:gd name="T1" fmla="*/ 0 h 44"/>
                  <a:gd name="T2" fmla="*/ 1 w 126"/>
                  <a:gd name="T3" fmla="*/ 0 h 44"/>
                  <a:gd name="T4" fmla="*/ 1 w 126"/>
                  <a:gd name="T5" fmla="*/ 0 h 44"/>
                  <a:gd name="T6" fmla="*/ 0 w 126"/>
                  <a:gd name="T7" fmla="*/ 0 h 44"/>
                  <a:gd name="T8" fmla="*/ 1 w 126"/>
                  <a:gd name="T9" fmla="*/ 0 h 44"/>
                  <a:gd name="T10" fmla="*/ 0 60000 65536"/>
                  <a:gd name="T11" fmla="*/ 0 60000 65536"/>
                  <a:gd name="T12" fmla="*/ 0 60000 65536"/>
                  <a:gd name="T13" fmla="*/ 0 60000 65536"/>
                  <a:gd name="T14" fmla="*/ 0 60000 65536"/>
                  <a:gd name="T15" fmla="*/ 0 w 126"/>
                  <a:gd name="T16" fmla="*/ 0 h 44"/>
                  <a:gd name="T17" fmla="*/ 126 w 126"/>
                  <a:gd name="T18" fmla="*/ 44 h 44"/>
                </a:gdLst>
                <a:ahLst/>
                <a:cxnLst>
                  <a:cxn ang="T10">
                    <a:pos x="T0" y="T1"/>
                  </a:cxn>
                  <a:cxn ang="T11">
                    <a:pos x="T2" y="T3"/>
                  </a:cxn>
                  <a:cxn ang="T12">
                    <a:pos x="T4" y="T5"/>
                  </a:cxn>
                  <a:cxn ang="T13">
                    <a:pos x="T6" y="T7"/>
                  </a:cxn>
                  <a:cxn ang="T14">
                    <a:pos x="T8" y="T9"/>
                  </a:cxn>
                </a:cxnLst>
                <a:rect l="T15" t="T16" r="T17" b="T18"/>
                <a:pathLst>
                  <a:path w="126" h="44">
                    <a:moveTo>
                      <a:pt x="123" y="44"/>
                    </a:moveTo>
                    <a:lnTo>
                      <a:pt x="126" y="40"/>
                    </a:lnTo>
                    <a:lnTo>
                      <a:pt x="3" y="0"/>
                    </a:lnTo>
                    <a:lnTo>
                      <a:pt x="0" y="2"/>
                    </a:lnTo>
                    <a:lnTo>
                      <a:pt x="123" y="44"/>
                    </a:lnTo>
                    <a:close/>
                  </a:path>
                </a:pathLst>
              </a:custGeom>
              <a:solidFill>
                <a:srgbClr val="B2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54" name="Freeform 3381"/>
              <p:cNvSpPr>
                <a:spLocks/>
              </p:cNvSpPr>
              <p:nvPr/>
            </p:nvSpPr>
            <p:spPr bwMode="auto">
              <a:xfrm>
                <a:off x="3318" y="2425"/>
                <a:ext cx="62" cy="21"/>
              </a:xfrm>
              <a:custGeom>
                <a:avLst/>
                <a:gdLst>
                  <a:gd name="T0" fmla="*/ 0 w 125"/>
                  <a:gd name="T1" fmla="*/ 1 h 41"/>
                  <a:gd name="T2" fmla="*/ 0 w 125"/>
                  <a:gd name="T3" fmla="*/ 1 h 41"/>
                  <a:gd name="T4" fmla="*/ 0 w 125"/>
                  <a:gd name="T5" fmla="*/ 0 h 41"/>
                  <a:gd name="T6" fmla="*/ 0 w 125"/>
                  <a:gd name="T7" fmla="*/ 1 h 41"/>
                  <a:gd name="T8" fmla="*/ 0 w 125"/>
                  <a:gd name="T9" fmla="*/ 1 h 41"/>
                  <a:gd name="T10" fmla="*/ 0 60000 65536"/>
                  <a:gd name="T11" fmla="*/ 0 60000 65536"/>
                  <a:gd name="T12" fmla="*/ 0 60000 65536"/>
                  <a:gd name="T13" fmla="*/ 0 60000 65536"/>
                  <a:gd name="T14" fmla="*/ 0 60000 65536"/>
                  <a:gd name="T15" fmla="*/ 0 w 125"/>
                  <a:gd name="T16" fmla="*/ 0 h 41"/>
                  <a:gd name="T17" fmla="*/ 125 w 125"/>
                  <a:gd name="T18" fmla="*/ 41 h 41"/>
                </a:gdLst>
                <a:ahLst/>
                <a:cxnLst>
                  <a:cxn ang="T10">
                    <a:pos x="T0" y="T1"/>
                  </a:cxn>
                  <a:cxn ang="T11">
                    <a:pos x="T2" y="T3"/>
                  </a:cxn>
                  <a:cxn ang="T12">
                    <a:pos x="T4" y="T5"/>
                  </a:cxn>
                  <a:cxn ang="T13">
                    <a:pos x="T6" y="T7"/>
                  </a:cxn>
                  <a:cxn ang="T14">
                    <a:pos x="T8" y="T9"/>
                  </a:cxn>
                </a:cxnLst>
                <a:rect l="T15" t="T16" r="T17" b="T18"/>
                <a:pathLst>
                  <a:path w="125" h="41">
                    <a:moveTo>
                      <a:pt x="123" y="41"/>
                    </a:moveTo>
                    <a:lnTo>
                      <a:pt x="125" y="40"/>
                    </a:lnTo>
                    <a:lnTo>
                      <a:pt x="2" y="0"/>
                    </a:lnTo>
                    <a:lnTo>
                      <a:pt x="0" y="1"/>
                    </a:lnTo>
                    <a:lnTo>
                      <a:pt x="123" y="41"/>
                    </a:lnTo>
                    <a:close/>
                  </a:path>
                </a:pathLst>
              </a:custGeom>
              <a:solidFill>
                <a:srgbClr val="B55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55" name="Freeform 3382"/>
              <p:cNvSpPr>
                <a:spLocks/>
              </p:cNvSpPr>
              <p:nvPr/>
            </p:nvSpPr>
            <p:spPr bwMode="auto">
              <a:xfrm>
                <a:off x="3318" y="2419"/>
                <a:ext cx="67" cy="26"/>
              </a:xfrm>
              <a:custGeom>
                <a:avLst/>
                <a:gdLst>
                  <a:gd name="T0" fmla="*/ 1 w 133"/>
                  <a:gd name="T1" fmla="*/ 1 h 52"/>
                  <a:gd name="T2" fmla="*/ 1 w 133"/>
                  <a:gd name="T3" fmla="*/ 1 h 52"/>
                  <a:gd name="T4" fmla="*/ 1 w 133"/>
                  <a:gd name="T5" fmla="*/ 0 h 52"/>
                  <a:gd name="T6" fmla="*/ 0 w 133"/>
                  <a:gd name="T7" fmla="*/ 1 h 52"/>
                  <a:gd name="T8" fmla="*/ 1 w 133"/>
                  <a:gd name="T9" fmla="*/ 1 h 52"/>
                  <a:gd name="T10" fmla="*/ 0 60000 65536"/>
                  <a:gd name="T11" fmla="*/ 0 60000 65536"/>
                  <a:gd name="T12" fmla="*/ 0 60000 65536"/>
                  <a:gd name="T13" fmla="*/ 0 60000 65536"/>
                  <a:gd name="T14" fmla="*/ 0 60000 65536"/>
                  <a:gd name="T15" fmla="*/ 0 w 133"/>
                  <a:gd name="T16" fmla="*/ 0 h 52"/>
                  <a:gd name="T17" fmla="*/ 133 w 133"/>
                  <a:gd name="T18" fmla="*/ 52 h 52"/>
                </a:gdLst>
                <a:ahLst/>
                <a:cxnLst>
                  <a:cxn ang="T10">
                    <a:pos x="T0" y="T1"/>
                  </a:cxn>
                  <a:cxn ang="T11">
                    <a:pos x="T2" y="T3"/>
                  </a:cxn>
                  <a:cxn ang="T12">
                    <a:pos x="T4" y="T5"/>
                  </a:cxn>
                  <a:cxn ang="T13">
                    <a:pos x="T6" y="T7"/>
                  </a:cxn>
                  <a:cxn ang="T14">
                    <a:pos x="T8" y="T9"/>
                  </a:cxn>
                </a:cxnLst>
                <a:rect l="T15" t="T16" r="T17" b="T18"/>
                <a:pathLst>
                  <a:path w="133" h="52">
                    <a:moveTo>
                      <a:pt x="123" y="52"/>
                    </a:moveTo>
                    <a:lnTo>
                      <a:pt x="133" y="40"/>
                    </a:lnTo>
                    <a:lnTo>
                      <a:pt x="10" y="0"/>
                    </a:lnTo>
                    <a:lnTo>
                      <a:pt x="0" y="12"/>
                    </a:lnTo>
                    <a:lnTo>
                      <a:pt x="123" y="52"/>
                    </a:lnTo>
                    <a:close/>
                  </a:path>
                </a:pathLst>
              </a:custGeom>
              <a:solidFill>
                <a:srgbClr val="B8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56" name="Freeform 3383"/>
              <p:cNvSpPr>
                <a:spLocks/>
              </p:cNvSpPr>
              <p:nvPr/>
            </p:nvSpPr>
            <p:spPr bwMode="auto">
              <a:xfrm>
                <a:off x="3318" y="2423"/>
                <a:ext cx="63" cy="22"/>
              </a:xfrm>
              <a:custGeom>
                <a:avLst/>
                <a:gdLst>
                  <a:gd name="T0" fmla="*/ 1 w 125"/>
                  <a:gd name="T1" fmla="*/ 1 h 44"/>
                  <a:gd name="T2" fmla="*/ 1 w 125"/>
                  <a:gd name="T3" fmla="*/ 1 h 44"/>
                  <a:gd name="T4" fmla="*/ 1 w 125"/>
                  <a:gd name="T5" fmla="*/ 0 h 44"/>
                  <a:gd name="T6" fmla="*/ 0 w 125"/>
                  <a:gd name="T7" fmla="*/ 1 h 44"/>
                  <a:gd name="T8" fmla="*/ 1 w 125"/>
                  <a:gd name="T9" fmla="*/ 1 h 44"/>
                  <a:gd name="T10" fmla="*/ 0 60000 65536"/>
                  <a:gd name="T11" fmla="*/ 0 60000 65536"/>
                  <a:gd name="T12" fmla="*/ 0 60000 65536"/>
                  <a:gd name="T13" fmla="*/ 0 60000 65536"/>
                  <a:gd name="T14" fmla="*/ 0 60000 65536"/>
                  <a:gd name="T15" fmla="*/ 0 w 125"/>
                  <a:gd name="T16" fmla="*/ 0 h 44"/>
                  <a:gd name="T17" fmla="*/ 125 w 125"/>
                  <a:gd name="T18" fmla="*/ 44 h 44"/>
                </a:gdLst>
                <a:ahLst/>
                <a:cxnLst>
                  <a:cxn ang="T10">
                    <a:pos x="T0" y="T1"/>
                  </a:cxn>
                  <a:cxn ang="T11">
                    <a:pos x="T2" y="T3"/>
                  </a:cxn>
                  <a:cxn ang="T12">
                    <a:pos x="T4" y="T5"/>
                  </a:cxn>
                  <a:cxn ang="T13">
                    <a:pos x="T6" y="T7"/>
                  </a:cxn>
                  <a:cxn ang="T14">
                    <a:pos x="T8" y="T9"/>
                  </a:cxn>
                </a:cxnLst>
                <a:rect l="T15" t="T16" r="T17" b="T18"/>
                <a:pathLst>
                  <a:path w="125" h="44">
                    <a:moveTo>
                      <a:pt x="123" y="44"/>
                    </a:moveTo>
                    <a:lnTo>
                      <a:pt x="125" y="42"/>
                    </a:lnTo>
                    <a:lnTo>
                      <a:pt x="2" y="0"/>
                    </a:lnTo>
                    <a:lnTo>
                      <a:pt x="0" y="4"/>
                    </a:lnTo>
                    <a:lnTo>
                      <a:pt x="123" y="44"/>
                    </a:lnTo>
                    <a:close/>
                  </a:path>
                </a:pathLst>
              </a:custGeom>
              <a:solidFill>
                <a:srgbClr val="B8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57" name="Freeform 3384"/>
              <p:cNvSpPr>
                <a:spLocks/>
              </p:cNvSpPr>
              <p:nvPr/>
            </p:nvSpPr>
            <p:spPr bwMode="auto">
              <a:xfrm>
                <a:off x="3319" y="2422"/>
                <a:ext cx="63" cy="22"/>
              </a:xfrm>
              <a:custGeom>
                <a:avLst/>
                <a:gdLst>
                  <a:gd name="T0" fmla="*/ 1 w 124"/>
                  <a:gd name="T1" fmla="*/ 1 h 43"/>
                  <a:gd name="T2" fmla="*/ 1 w 124"/>
                  <a:gd name="T3" fmla="*/ 1 h 43"/>
                  <a:gd name="T4" fmla="*/ 1 w 124"/>
                  <a:gd name="T5" fmla="*/ 0 h 43"/>
                  <a:gd name="T6" fmla="*/ 0 w 124"/>
                  <a:gd name="T7" fmla="*/ 1 h 43"/>
                  <a:gd name="T8" fmla="*/ 1 w 124"/>
                  <a:gd name="T9" fmla="*/ 1 h 43"/>
                  <a:gd name="T10" fmla="*/ 0 60000 65536"/>
                  <a:gd name="T11" fmla="*/ 0 60000 65536"/>
                  <a:gd name="T12" fmla="*/ 0 60000 65536"/>
                  <a:gd name="T13" fmla="*/ 0 60000 65536"/>
                  <a:gd name="T14" fmla="*/ 0 60000 65536"/>
                  <a:gd name="T15" fmla="*/ 0 w 124"/>
                  <a:gd name="T16" fmla="*/ 0 h 43"/>
                  <a:gd name="T17" fmla="*/ 124 w 124"/>
                  <a:gd name="T18" fmla="*/ 43 h 43"/>
                </a:gdLst>
                <a:ahLst/>
                <a:cxnLst>
                  <a:cxn ang="T10">
                    <a:pos x="T0" y="T1"/>
                  </a:cxn>
                  <a:cxn ang="T11">
                    <a:pos x="T2" y="T3"/>
                  </a:cxn>
                  <a:cxn ang="T12">
                    <a:pos x="T4" y="T5"/>
                  </a:cxn>
                  <a:cxn ang="T13">
                    <a:pos x="T6" y="T7"/>
                  </a:cxn>
                  <a:cxn ang="T14">
                    <a:pos x="T8" y="T9"/>
                  </a:cxn>
                </a:cxnLst>
                <a:rect l="T15" t="T16" r="T17" b="T18"/>
                <a:pathLst>
                  <a:path w="124" h="43">
                    <a:moveTo>
                      <a:pt x="123" y="43"/>
                    </a:moveTo>
                    <a:lnTo>
                      <a:pt x="124" y="41"/>
                    </a:lnTo>
                    <a:lnTo>
                      <a:pt x="1" y="0"/>
                    </a:lnTo>
                    <a:lnTo>
                      <a:pt x="0" y="1"/>
                    </a:lnTo>
                    <a:lnTo>
                      <a:pt x="123" y="43"/>
                    </a:lnTo>
                    <a:close/>
                  </a:path>
                </a:pathLst>
              </a:custGeom>
              <a:solidFill>
                <a:srgbClr val="BA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58" name="Freeform 3385"/>
              <p:cNvSpPr>
                <a:spLocks/>
              </p:cNvSpPr>
              <p:nvPr/>
            </p:nvSpPr>
            <p:spPr bwMode="auto">
              <a:xfrm>
                <a:off x="3320" y="2422"/>
                <a:ext cx="63" cy="21"/>
              </a:xfrm>
              <a:custGeom>
                <a:avLst/>
                <a:gdLst>
                  <a:gd name="T0" fmla="*/ 0 w 127"/>
                  <a:gd name="T1" fmla="*/ 0 h 43"/>
                  <a:gd name="T2" fmla="*/ 0 w 127"/>
                  <a:gd name="T3" fmla="*/ 0 h 43"/>
                  <a:gd name="T4" fmla="*/ 0 w 127"/>
                  <a:gd name="T5" fmla="*/ 0 h 43"/>
                  <a:gd name="T6" fmla="*/ 0 w 127"/>
                  <a:gd name="T7" fmla="*/ 0 h 43"/>
                  <a:gd name="T8" fmla="*/ 0 w 127"/>
                  <a:gd name="T9" fmla="*/ 0 h 43"/>
                  <a:gd name="T10" fmla="*/ 0 60000 65536"/>
                  <a:gd name="T11" fmla="*/ 0 60000 65536"/>
                  <a:gd name="T12" fmla="*/ 0 60000 65536"/>
                  <a:gd name="T13" fmla="*/ 0 60000 65536"/>
                  <a:gd name="T14" fmla="*/ 0 60000 65536"/>
                  <a:gd name="T15" fmla="*/ 0 w 127"/>
                  <a:gd name="T16" fmla="*/ 0 h 43"/>
                  <a:gd name="T17" fmla="*/ 127 w 127"/>
                  <a:gd name="T18" fmla="*/ 43 h 43"/>
                </a:gdLst>
                <a:ahLst/>
                <a:cxnLst>
                  <a:cxn ang="T10">
                    <a:pos x="T0" y="T1"/>
                  </a:cxn>
                  <a:cxn ang="T11">
                    <a:pos x="T2" y="T3"/>
                  </a:cxn>
                  <a:cxn ang="T12">
                    <a:pos x="T4" y="T5"/>
                  </a:cxn>
                  <a:cxn ang="T13">
                    <a:pos x="T6" y="T7"/>
                  </a:cxn>
                  <a:cxn ang="T14">
                    <a:pos x="T8" y="T9"/>
                  </a:cxn>
                </a:cxnLst>
                <a:rect l="T15" t="T16" r="T17" b="T18"/>
                <a:pathLst>
                  <a:path w="127" h="43">
                    <a:moveTo>
                      <a:pt x="123" y="43"/>
                    </a:moveTo>
                    <a:lnTo>
                      <a:pt x="127" y="40"/>
                    </a:lnTo>
                    <a:lnTo>
                      <a:pt x="2" y="0"/>
                    </a:lnTo>
                    <a:lnTo>
                      <a:pt x="0" y="2"/>
                    </a:lnTo>
                    <a:lnTo>
                      <a:pt x="123" y="43"/>
                    </a:lnTo>
                    <a:close/>
                  </a:path>
                </a:pathLst>
              </a:custGeom>
              <a:solidFill>
                <a:srgbClr val="BC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59" name="Freeform 3386"/>
              <p:cNvSpPr>
                <a:spLocks/>
              </p:cNvSpPr>
              <p:nvPr/>
            </p:nvSpPr>
            <p:spPr bwMode="auto">
              <a:xfrm>
                <a:off x="3321" y="2420"/>
                <a:ext cx="63" cy="21"/>
              </a:xfrm>
              <a:custGeom>
                <a:avLst/>
                <a:gdLst>
                  <a:gd name="T0" fmla="*/ 1 w 126"/>
                  <a:gd name="T1" fmla="*/ 0 h 43"/>
                  <a:gd name="T2" fmla="*/ 1 w 126"/>
                  <a:gd name="T3" fmla="*/ 0 h 43"/>
                  <a:gd name="T4" fmla="*/ 1 w 126"/>
                  <a:gd name="T5" fmla="*/ 0 h 43"/>
                  <a:gd name="T6" fmla="*/ 0 w 126"/>
                  <a:gd name="T7" fmla="*/ 0 h 43"/>
                  <a:gd name="T8" fmla="*/ 1 w 126"/>
                  <a:gd name="T9" fmla="*/ 0 h 43"/>
                  <a:gd name="T10" fmla="*/ 0 60000 65536"/>
                  <a:gd name="T11" fmla="*/ 0 60000 65536"/>
                  <a:gd name="T12" fmla="*/ 0 60000 65536"/>
                  <a:gd name="T13" fmla="*/ 0 60000 65536"/>
                  <a:gd name="T14" fmla="*/ 0 60000 65536"/>
                  <a:gd name="T15" fmla="*/ 0 w 126"/>
                  <a:gd name="T16" fmla="*/ 0 h 43"/>
                  <a:gd name="T17" fmla="*/ 126 w 126"/>
                  <a:gd name="T18" fmla="*/ 43 h 43"/>
                </a:gdLst>
                <a:ahLst/>
                <a:cxnLst>
                  <a:cxn ang="T10">
                    <a:pos x="T0" y="T1"/>
                  </a:cxn>
                  <a:cxn ang="T11">
                    <a:pos x="T2" y="T3"/>
                  </a:cxn>
                  <a:cxn ang="T12">
                    <a:pos x="T4" y="T5"/>
                  </a:cxn>
                  <a:cxn ang="T13">
                    <a:pos x="T6" y="T7"/>
                  </a:cxn>
                  <a:cxn ang="T14">
                    <a:pos x="T8" y="T9"/>
                  </a:cxn>
                </a:cxnLst>
                <a:rect l="T15" t="T16" r="T17" b="T18"/>
                <a:pathLst>
                  <a:path w="126" h="43">
                    <a:moveTo>
                      <a:pt x="125" y="43"/>
                    </a:moveTo>
                    <a:lnTo>
                      <a:pt x="126" y="41"/>
                    </a:lnTo>
                    <a:lnTo>
                      <a:pt x="3" y="0"/>
                    </a:lnTo>
                    <a:lnTo>
                      <a:pt x="0" y="3"/>
                    </a:lnTo>
                    <a:lnTo>
                      <a:pt x="125" y="43"/>
                    </a:lnTo>
                    <a:close/>
                  </a:path>
                </a:pathLst>
              </a:custGeom>
              <a:solidFill>
                <a:srgbClr val="BE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60" name="Freeform 3387"/>
              <p:cNvSpPr>
                <a:spLocks/>
              </p:cNvSpPr>
              <p:nvPr/>
            </p:nvSpPr>
            <p:spPr bwMode="auto">
              <a:xfrm>
                <a:off x="3323" y="2419"/>
                <a:ext cx="62" cy="22"/>
              </a:xfrm>
              <a:custGeom>
                <a:avLst/>
                <a:gdLst>
                  <a:gd name="T0" fmla="*/ 0 w 125"/>
                  <a:gd name="T1" fmla="*/ 1 h 43"/>
                  <a:gd name="T2" fmla="*/ 0 w 125"/>
                  <a:gd name="T3" fmla="*/ 1 h 43"/>
                  <a:gd name="T4" fmla="*/ 0 w 125"/>
                  <a:gd name="T5" fmla="*/ 0 h 43"/>
                  <a:gd name="T6" fmla="*/ 0 w 125"/>
                  <a:gd name="T7" fmla="*/ 1 h 43"/>
                  <a:gd name="T8" fmla="*/ 0 w 125"/>
                  <a:gd name="T9" fmla="*/ 1 h 43"/>
                  <a:gd name="T10" fmla="*/ 0 60000 65536"/>
                  <a:gd name="T11" fmla="*/ 0 60000 65536"/>
                  <a:gd name="T12" fmla="*/ 0 60000 65536"/>
                  <a:gd name="T13" fmla="*/ 0 60000 65536"/>
                  <a:gd name="T14" fmla="*/ 0 60000 65536"/>
                  <a:gd name="T15" fmla="*/ 0 w 125"/>
                  <a:gd name="T16" fmla="*/ 0 h 43"/>
                  <a:gd name="T17" fmla="*/ 125 w 125"/>
                  <a:gd name="T18" fmla="*/ 43 h 43"/>
                </a:gdLst>
                <a:ahLst/>
                <a:cxnLst>
                  <a:cxn ang="T10">
                    <a:pos x="T0" y="T1"/>
                  </a:cxn>
                  <a:cxn ang="T11">
                    <a:pos x="T2" y="T3"/>
                  </a:cxn>
                  <a:cxn ang="T12">
                    <a:pos x="T4" y="T5"/>
                  </a:cxn>
                  <a:cxn ang="T13">
                    <a:pos x="T6" y="T7"/>
                  </a:cxn>
                  <a:cxn ang="T14">
                    <a:pos x="T8" y="T9"/>
                  </a:cxn>
                </a:cxnLst>
                <a:rect l="T15" t="T16" r="T17" b="T18"/>
                <a:pathLst>
                  <a:path w="125" h="43">
                    <a:moveTo>
                      <a:pt x="123" y="43"/>
                    </a:moveTo>
                    <a:lnTo>
                      <a:pt x="125" y="40"/>
                    </a:lnTo>
                    <a:lnTo>
                      <a:pt x="2" y="0"/>
                    </a:lnTo>
                    <a:lnTo>
                      <a:pt x="0" y="2"/>
                    </a:lnTo>
                    <a:lnTo>
                      <a:pt x="123" y="43"/>
                    </a:lnTo>
                    <a:close/>
                  </a:path>
                </a:pathLst>
              </a:custGeom>
              <a:solidFill>
                <a:srgbClr val="C0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61" name="Freeform 3388"/>
              <p:cNvSpPr>
                <a:spLocks/>
              </p:cNvSpPr>
              <p:nvPr/>
            </p:nvSpPr>
            <p:spPr bwMode="auto">
              <a:xfrm>
                <a:off x="3323" y="2412"/>
                <a:ext cx="66" cy="27"/>
              </a:xfrm>
              <a:custGeom>
                <a:avLst/>
                <a:gdLst>
                  <a:gd name="T0" fmla="*/ 1 w 131"/>
                  <a:gd name="T1" fmla="*/ 1 h 53"/>
                  <a:gd name="T2" fmla="*/ 1 w 131"/>
                  <a:gd name="T3" fmla="*/ 1 h 53"/>
                  <a:gd name="T4" fmla="*/ 1 w 131"/>
                  <a:gd name="T5" fmla="*/ 0 h 53"/>
                  <a:gd name="T6" fmla="*/ 0 w 131"/>
                  <a:gd name="T7" fmla="*/ 1 h 53"/>
                  <a:gd name="T8" fmla="*/ 1 w 131"/>
                  <a:gd name="T9" fmla="*/ 1 h 53"/>
                  <a:gd name="T10" fmla="*/ 0 60000 65536"/>
                  <a:gd name="T11" fmla="*/ 0 60000 65536"/>
                  <a:gd name="T12" fmla="*/ 0 60000 65536"/>
                  <a:gd name="T13" fmla="*/ 0 60000 65536"/>
                  <a:gd name="T14" fmla="*/ 0 60000 65536"/>
                  <a:gd name="T15" fmla="*/ 0 w 131"/>
                  <a:gd name="T16" fmla="*/ 0 h 53"/>
                  <a:gd name="T17" fmla="*/ 131 w 131"/>
                  <a:gd name="T18" fmla="*/ 53 h 53"/>
                </a:gdLst>
                <a:ahLst/>
                <a:cxnLst>
                  <a:cxn ang="T10">
                    <a:pos x="T0" y="T1"/>
                  </a:cxn>
                  <a:cxn ang="T11">
                    <a:pos x="T2" y="T3"/>
                  </a:cxn>
                  <a:cxn ang="T12">
                    <a:pos x="T4" y="T5"/>
                  </a:cxn>
                  <a:cxn ang="T13">
                    <a:pos x="T6" y="T7"/>
                  </a:cxn>
                  <a:cxn ang="T14">
                    <a:pos x="T8" y="T9"/>
                  </a:cxn>
                </a:cxnLst>
                <a:rect l="T15" t="T16" r="T17" b="T18"/>
                <a:pathLst>
                  <a:path w="131" h="53">
                    <a:moveTo>
                      <a:pt x="123" y="53"/>
                    </a:moveTo>
                    <a:lnTo>
                      <a:pt x="131" y="40"/>
                    </a:lnTo>
                    <a:lnTo>
                      <a:pt x="8" y="0"/>
                    </a:lnTo>
                    <a:lnTo>
                      <a:pt x="0" y="13"/>
                    </a:lnTo>
                    <a:lnTo>
                      <a:pt x="123" y="53"/>
                    </a:lnTo>
                    <a:close/>
                  </a:path>
                </a:pathLst>
              </a:custGeom>
              <a:solidFill>
                <a:srgbClr val="C3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62" name="Freeform 3389"/>
              <p:cNvSpPr>
                <a:spLocks/>
              </p:cNvSpPr>
              <p:nvPr/>
            </p:nvSpPr>
            <p:spPr bwMode="auto">
              <a:xfrm>
                <a:off x="3323" y="2418"/>
                <a:ext cx="63" cy="21"/>
              </a:xfrm>
              <a:custGeom>
                <a:avLst/>
                <a:gdLst>
                  <a:gd name="T0" fmla="*/ 1 w 125"/>
                  <a:gd name="T1" fmla="*/ 1 h 42"/>
                  <a:gd name="T2" fmla="*/ 1 w 125"/>
                  <a:gd name="T3" fmla="*/ 1 h 42"/>
                  <a:gd name="T4" fmla="*/ 1 w 125"/>
                  <a:gd name="T5" fmla="*/ 0 h 42"/>
                  <a:gd name="T6" fmla="*/ 0 w 125"/>
                  <a:gd name="T7" fmla="*/ 1 h 42"/>
                  <a:gd name="T8" fmla="*/ 1 w 125"/>
                  <a:gd name="T9" fmla="*/ 1 h 42"/>
                  <a:gd name="T10" fmla="*/ 0 60000 65536"/>
                  <a:gd name="T11" fmla="*/ 0 60000 65536"/>
                  <a:gd name="T12" fmla="*/ 0 60000 65536"/>
                  <a:gd name="T13" fmla="*/ 0 60000 65536"/>
                  <a:gd name="T14" fmla="*/ 0 60000 65536"/>
                  <a:gd name="T15" fmla="*/ 0 w 125"/>
                  <a:gd name="T16" fmla="*/ 0 h 42"/>
                  <a:gd name="T17" fmla="*/ 125 w 125"/>
                  <a:gd name="T18" fmla="*/ 42 h 42"/>
                </a:gdLst>
                <a:ahLst/>
                <a:cxnLst>
                  <a:cxn ang="T10">
                    <a:pos x="T0" y="T1"/>
                  </a:cxn>
                  <a:cxn ang="T11">
                    <a:pos x="T2" y="T3"/>
                  </a:cxn>
                  <a:cxn ang="T12">
                    <a:pos x="T4" y="T5"/>
                  </a:cxn>
                  <a:cxn ang="T13">
                    <a:pos x="T6" y="T7"/>
                  </a:cxn>
                  <a:cxn ang="T14">
                    <a:pos x="T8" y="T9"/>
                  </a:cxn>
                </a:cxnLst>
                <a:rect l="T15" t="T16" r="T17" b="T18"/>
                <a:pathLst>
                  <a:path w="125" h="42">
                    <a:moveTo>
                      <a:pt x="123" y="42"/>
                    </a:moveTo>
                    <a:lnTo>
                      <a:pt x="125" y="40"/>
                    </a:lnTo>
                    <a:lnTo>
                      <a:pt x="2" y="0"/>
                    </a:lnTo>
                    <a:lnTo>
                      <a:pt x="0" y="2"/>
                    </a:lnTo>
                    <a:lnTo>
                      <a:pt x="123" y="42"/>
                    </a:lnTo>
                    <a:close/>
                  </a:path>
                </a:pathLst>
              </a:custGeom>
              <a:solidFill>
                <a:srgbClr val="C3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63" name="Freeform 3390"/>
              <p:cNvSpPr>
                <a:spLocks/>
              </p:cNvSpPr>
              <p:nvPr/>
            </p:nvSpPr>
            <p:spPr bwMode="auto">
              <a:xfrm>
                <a:off x="3324" y="2417"/>
                <a:ext cx="63" cy="21"/>
              </a:xfrm>
              <a:custGeom>
                <a:avLst/>
                <a:gdLst>
                  <a:gd name="T0" fmla="*/ 1 w 124"/>
                  <a:gd name="T1" fmla="*/ 0 h 43"/>
                  <a:gd name="T2" fmla="*/ 1 w 124"/>
                  <a:gd name="T3" fmla="*/ 0 h 43"/>
                  <a:gd name="T4" fmla="*/ 0 w 124"/>
                  <a:gd name="T5" fmla="*/ 0 h 43"/>
                  <a:gd name="T6" fmla="*/ 0 w 124"/>
                  <a:gd name="T7" fmla="*/ 0 h 43"/>
                  <a:gd name="T8" fmla="*/ 1 w 124"/>
                  <a:gd name="T9" fmla="*/ 0 h 43"/>
                  <a:gd name="T10" fmla="*/ 0 60000 65536"/>
                  <a:gd name="T11" fmla="*/ 0 60000 65536"/>
                  <a:gd name="T12" fmla="*/ 0 60000 65536"/>
                  <a:gd name="T13" fmla="*/ 0 60000 65536"/>
                  <a:gd name="T14" fmla="*/ 0 60000 65536"/>
                  <a:gd name="T15" fmla="*/ 0 w 124"/>
                  <a:gd name="T16" fmla="*/ 0 h 43"/>
                  <a:gd name="T17" fmla="*/ 124 w 124"/>
                  <a:gd name="T18" fmla="*/ 43 h 43"/>
                </a:gdLst>
                <a:ahLst/>
                <a:cxnLst>
                  <a:cxn ang="T10">
                    <a:pos x="T0" y="T1"/>
                  </a:cxn>
                  <a:cxn ang="T11">
                    <a:pos x="T2" y="T3"/>
                  </a:cxn>
                  <a:cxn ang="T12">
                    <a:pos x="T4" y="T5"/>
                  </a:cxn>
                  <a:cxn ang="T13">
                    <a:pos x="T6" y="T7"/>
                  </a:cxn>
                  <a:cxn ang="T14">
                    <a:pos x="T8" y="T9"/>
                  </a:cxn>
                </a:cxnLst>
                <a:rect l="T15" t="T16" r="T17" b="T18"/>
                <a:pathLst>
                  <a:path w="124" h="43">
                    <a:moveTo>
                      <a:pt x="123" y="43"/>
                    </a:moveTo>
                    <a:lnTo>
                      <a:pt x="124" y="42"/>
                    </a:lnTo>
                    <a:lnTo>
                      <a:pt x="0" y="0"/>
                    </a:lnTo>
                    <a:lnTo>
                      <a:pt x="0" y="3"/>
                    </a:lnTo>
                    <a:lnTo>
                      <a:pt x="123" y="43"/>
                    </a:lnTo>
                    <a:close/>
                  </a:path>
                </a:pathLst>
              </a:custGeom>
              <a:solidFill>
                <a:srgbClr val="C4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64" name="Freeform 3391"/>
              <p:cNvSpPr>
                <a:spLocks/>
              </p:cNvSpPr>
              <p:nvPr/>
            </p:nvSpPr>
            <p:spPr bwMode="auto">
              <a:xfrm>
                <a:off x="3324" y="2416"/>
                <a:ext cx="63" cy="21"/>
              </a:xfrm>
              <a:custGeom>
                <a:avLst/>
                <a:gdLst>
                  <a:gd name="T0" fmla="*/ 1 w 124"/>
                  <a:gd name="T1" fmla="*/ 0 h 44"/>
                  <a:gd name="T2" fmla="*/ 1 w 124"/>
                  <a:gd name="T3" fmla="*/ 0 h 44"/>
                  <a:gd name="T4" fmla="*/ 1 w 124"/>
                  <a:gd name="T5" fmla="*/ 0 h 44"/>
                  <a:gd name="T6" fmla="*/ 0 w 124"/>
                  <a:gd name="T7" fmla="*/ 0 h 44"/>
                  <a:gd name="T8" fmla="*/ 1 w 124"/>
                  <a:gd name="T9" fmla="*/ 0 h 44"/>
                  <a:gd name="T10" fmla="*/ 0 60000 65536"/>
                  <a:gd name="T11" fmla="*/ 0 60000 65536"/>
                  <a:gd name="T12" fmla="*/ 0 60000 65536"/>
                  <a:gd name="T13" fmla="*/ 0 60000 65536"/>
                  <a:gd name="T14" fmla="*/ 0 60000 65536"/>
                  <a:gd name="T15" fmla="*/ 0 w 124"/>
                  <a:gd name="T16" fmla="*/ 0 h 44"/>
                  <a:gd name="T17" fmla="*/ 124 w 124"/>
                  <a:gd name="T18" fmla="*/ 44 h 44"/>
                </a:gdLst>
                <a:ahLst/>
                <a:cxnLst>
                  <a:cxn ang="T10">
                    <a:pos x="T0" y="T1"/>
                  </a:cxn>
                  <a:cxn ang="T11">
                    <a:pos x="T2" y="T3"/>
                  </a:cxn>
                  <a:cxn ang="T12">
                    <a:pos x="T4" y="T5"/>
                  </a:cxn>
                  <a:cxn ang="T13">
                    <a:pos x="T6" y="T7"/>
                  </a:cxn>
                  <a:cxn ang="T14">
                    <a:pos x="T8" y="T9"/>
                  </a:cxn>
                </a:cxnLst>
                <a:rect l="T15" t="T16" r="T17" b="T18"/>
                <a:pathLst>
                  <a:path w="124" h="44">
                    <a:moveTo>
                      <a:pt x="124" y="44"/>
                    </a:moveTo>
                    <a:lnTo>
                      <a:pt x="124" y="40"/>
                    </a:lnTo>
                    <a:lnTo>
                      <a:pt x="1" y="0"/>
                    </a:lnTo>
                    <a:lnTo>
                      <a:pt x="0" y="2"/>
                    </a:lnTo>
                    <a:lnTo>
                      <a:pt x="124" y="44"/>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65" name="Freeform 3392"/>
              <p:cNvSpPr>
                <a:spLocks/>
              </p:cNvSpPr>
              <p:nvPr/>
            </p:nvSpPr>
            <p:spPr bwMode="auto">
              <a:xfrm>
                <a:off x="3325" y="2415"/>
                <a:ext cx="62" cy="21"/>
              </a:xfrm>
              <a:custGeom>
                <a:avLst/>
                <a:gdLst>
                  <a:gd name="T0" fmla="*/ 0 w 125"/>
                  <a:gd name="T1" fmla="*/ 1 h 41"/>
                  <a:gd name="T2" fmla="*/ 0 w 125"/>
                  <a:gd name="T3" fmla="*/ 1 h 41"/>
                  <a:gd name="T4" fmla="*/ 0 w 125"/>
                  <a:gd name="T5" fmla="*/ 0 h 41"/>
                  <a:gd name="T6" fmla="*/ 0 w 125"/>
                  <a:gd name="T7" fmla="*/ 1 h 41"/>
                  <a:gd name="T8" fmla="*/ 0 w 125"/>
                  <a:gd name="T9" fmla="*/ 1 h 41"/>
                  <a:gd name="T10" fmla="*/ 0 60000 65536"/>
                  <a:gd name="T11" fmla="*/ 0 60000 65536"/>
                  <a:gd name="T12" fmla="*/ 0 60000 65536"/>
                  <a:gd name="T13" fmla="*/ 0 60000 65536"/>
                  <a:gd name="T14" fmla="*/ 0 60000 65536"/>
                  <a:gd name="T15" fmla="*/ 0 w 125"/>
                  <a:gd name="T16" fmla="*/ 0 h 41"/>
                  <a:gd name="T17" fmla="*/ 125 w 125"/>
                  <a:gd name="T18" fmla="*/ 41 h 41"/>
                </a:gdLst>
                <a:ahLst/>
                <a:cxnLst>
                  <a:cxn ang="T10">
                    <a:pos x="T0" y="T1"/>
                  </a:cxn>
                  <a:cxn ang="T11">
                    <a:pos x="T2" y="T3"/>
                  </a:cxn>
                  <a:cxn ang="T12">
                    <a:pos x="T4" y="T5"/>
                  </a:cxn>
                  <a:cxn ang="T13">
                    <a:pos x="T6" y="T7"/>
                  </a:cxn>
                  <a:cxn ang="T14">
                    <a:pos x="T8" y="T9"/>
                  </a:cxn>
                </a:cxnLst>
                <a:rect l="T15" t="T16" r="T17" b="T18"/>
                <a:pathLst>
                  <a:path w="125" h="41">
                    <a:moveTo>
                      <a:pt x="123" y="41"/>
                    </a:moveTo>
                    <a:lnTo>
                      <a:pt x="125" y="40"/>
                    </a:lnTo>
                    <a:lnTo>
                      <a:pt x="2" y="0"/>
                    </a:lnTo>
                    <a:lnTo>
                      <a:pt x="0" y="1"/>
                    </a:lnTo>
                    <a:lnTo>
                      <a:pt x="123" y="41"/>
                    </a:lnTo>
                    <a:close/>
                  </a:path>
                </a:pathLst>
              </a:custGeom>
              <a:solidFill>
                <a:srgbClr val="C6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66" name="Freeform 3393"/>
              <p:cNvSpPr>
                <a:spLocks/>
              </p:cNvSpPr>
              <p:nvPr/>
            </p:nvSpPr>
            <p:spPr bwMode="auto">
              <a:xfrm>
                <a:off x="3326" y="2413"/>
                <a:ext cx="62" cy="22"/>
              </a:xfrm>
              <a:custGeom>
                <a:avLst/>
                <a:gdLst>
                  <a:gd name="T0" fmla="*/ 1 w 124"/>
                  <a:gd name="T1" fmla="*/ 1 h 44"/>
                  <a:gd name="T2" fmla="*/ 1 w 124"/>
                  <a:gd name="T3" fmla="*/ 1 h 44"/>
                  <a:gd name="T4" fmla="*/ 1 w 124"/>
                  <a:gd name="T5" fmla="*/ 0 h 44"/>
                  <a:gd name="T6" fmla="*/ 0 w 124"/>
                  <a:gd name="T7" fmla="*/ 1 h 44"/>
                  <a:gd name="T8" fmla="*/ 1 w 124"/>
                  <a:gd name="T9" fmla="*/ 1 h 44"/>
                  <a:gd name="T10" fmla="*/ 0 60000 65536"/>
                  <a:gd name="T11" fmla="*/ 0 60000 65536"/>
                  <a:gd name="T12" fmla="*/ 0 60000 65536"/>
                  <a:gd name="T13" fmla="*/ 0 60000 65536"/>
                  <a:gd name="T14" fmla="*/ 0 60000 65536"/>
                  <a:gd name="T15" fmla="*/ 0 w 124"/>
                  <a:gd name="T16" fmla="*/ 0 h 44"/>
                  <a:gd name="T17" fmla="*/ 124 w 124"/>
                  <a:gd name="T18" fmla="*/ 44 h 44"/>
                </a:gdLst>
                <a:ahLst/>
                <a:cxnLst>
                  <a:cxn ang="T10">
                    <a:pos x="T0" y="T1"/>
                  </a:cxn>
                  <a:cxn ang="T11">
                    <a:pos x="T2" y="T3"/>
                  </a:cxn>
                  <a:cxn ang="T12">
                    <a:pos x="T4" y="T5"/>
                  </a:cxn>
                  <a:cxn ang="T13">
                    <a:pos x="T6" y="T7"/>
                  </a:cxn>
                  <a:cxn ang="T14">
                    <a:pos x="T8" y="T9"/>
                  </a:cxn>
                </a:cxnLst>
                <a:rect l="T15" t="T16" r="T17" b="T18"/>
                <a:pathLst>
                  <a:path w="124" h="44">
                    <a:moveTo>
                      <a:pt x="123" y="44"/>
                    </a:moveTo>
                    <a:lnTo>
                      <a:pt x="124" y="42"/>
                    </a:lnTo>
                    <a:lnTo>
                      <a:pt x="2" y="0"/>
                    </a:lnTo>
                    <a:lnTo>
                      <a:pt x="0" y="4"/>
                    </a:lnTo>
                    <a:lnTo>
                      <a:pt x="123" y="44"/>
                    </a:lnTo>
                    <a:close/>
                  </a:path>
                </a:pathLst>
              </a:custGeom>
              <a:solidFill>
                <a:srgbClr val="C8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67" name="Freeform 3394"/>
              <p:cNvSpPr>
                <a:spLocks/>
              </p:cNvSpPr>
              <p:nvPr/>
            </p:nvSpPr>
            <p:spPr bwMode="auto">
              <a:xfrm>
                <a:off x="3327" y="2412"/>
                <a:ext cx="62" cy="22"/>
              </a:xfrm>
              <a:custGeom>
                <a:avLst/>
                <a:gdLst>
                  <a:gd name="T0" fmla="*/ 1 w 124"/>
                  <a:gd name="T1" fmla="*/ 1 h 43"/>
                  <a:gd name="T2" fmla="*/ 1 w 124"/>
                  <a:gd name="T3" fmla="*/ 1 h 43"/>
                  <a:gd name="T4" fmla="*/ 0 w 124"/>
                  <a:gd name="T5" fmla="*/ 0 h 43"/>
                  <a:gd name="T6" fmla="*/ 0 w 124"/>
                  <a:gd name="T7" fmla="*/ 1 h 43"/>
                  <a:gd name="T8" fmla="*/ 1 w 124"/>
                  <a:gd name="T9" fmla="*/ 1 h 43"/>
                  <a:gd name="T10" fmla="*/ 0 60000 65536"/>
                  <a:gd name="T11" fmla="*/ 0 60000 65536"/>
                  <a:gd name="T12" fmla="*/ 0 60000 65536"/>
                  <a:gd name="T13" fmla="*/ 0 60000 65536"/>
                  <a:gd name="T14" fmla="*/ 0 60000 65536"/>
                  <a:gd name="T15" fmla="*/ 0 w 124"/>
                  <a:gd name="T16" fmla="*/ 0 h 43"/>
                  <a:gd name="T17" fmla="*/ 124 w 124"/>
                  <a:gd name="T18" fmla="*/ 43 h 43"/>
                </a:gdLst>
                <a:ahLst/>
                <a:cxnLst>
                  <a:cxn ang="T10">
                    <a:pos x="T0" y="T1"/>
                  </a:cxn>
                  <a:cxn ang="T11">
                    <a:pos x="T2" y="T3"/>
                  </a:cxn>
                  <a:cxn ang="T12">
                    <a:pos x="T4" y="T5"/>
                  </a:cxn>
                  <a:cxn ang="T13">
                    <a:pos x="T6" y="T7"/>
                  </a:cxn>
                  <a:cxn ang="T14">
                    <a:pos x="T8" y="T9"/>
                  </a:cxn>
                </a:cxnLst>
                <a:rect l="T15" t="T16" r="T17" b="T18"/>
                <a:pathLst>
                  <a:path w="124" h="43">
                    <a:moveTo>
                      <a:pt x="122" y="43"/>
                    </a:moveTo>
                    <a:lnTo>
                      <a:pt x="124" y="40"/>
                    </a:lnTo>
                    <a:lnTo>
                      <a:pt x="0" y="0"/>
                    </a:lnTo>
                    <a:lnTo>
                      <a:pt x="0" y="1"/>
                    </a:lnTo>
                    <a:lnTo>
                      <a:pt x="122" y="43"/>
                    </a:lnTo>
                    <a:close/>
                  </a:path>
                </a:pathLst>
              </a:custGeom>
              <a:solidFill>
                <a:srgbClr val="C9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68" name="Freeform 3395"/>
              <p:cNvSpPr>
                <a:spLocks/>
              </p:cNvSpPr>
              <p:nvPr/>
            </p:nvSpPr>
            <p:spPr bwMode="auto">
              <a:xfrm>
                <a:off x="3328" y="2405"/>
                <a:ext cx="64" cy="27"/>
              </a:xfrm>
              <a:custGeom>
                <a:avLst/>
                <a:gdLst>
                  <a:gd name="T0" fmla="*/ 1 w 128"/>
                  <a:gd name="T1" fmla="*/ 0 h 55"/>
                  <a:gd name="T2" fmla="*/ 1 w 128"/>
                  <a:gd name="T3" fmla="*/ 0 h 55"/>
                  <a:gd name="T4" fmla="*/ 1 w 128"/>
                  <a:gd name="T5" fmla="*/ 0 h 55"/>
                  <a:gd name="T6" fmla="*/ 0 w 128"/>
                  <a:gd name="T7" fmla="*/ 0 h 55"/>
                  <a:gd name="T8" fmla="*/ 1 w 128"/>
                  <a:gd name="T9" fmla="*/ 0 h 55"/>
                  <a:gd name="T10" fmla="*/ 0 60000 65536"/>
                  <a:gd name="T11" fmla="*/ 0 60000 65536"/>
                  <a:gd name="T12" fmla="*/ 0 60000 65536"/>
                  <a:gd name="T13" fmla="*/ 0 60000 65536"/>
                  <a:gd name="T14" fmla="*/ 0 60000 65536"/>
                  <a:gd name="T15" fmla="*/ 0 w 128"/>
                  <a:gd name="T16" fmla="*/ 0 h 55"/>
                  <a:gd name="T17" fmla="*/ 128 w 128"/>
                  <a:gd name="T18" fmla="*/ 55 h 55"/>
                </a:gdLst>
                <a:ahLst/>
                <a:cxnLst>
                  <a:cxn ang="T10">
                    <a:pos x="T0" y="T1"/>
                  </a:cxn>
                  <a:cxn ang="T11">
                    <a:pos x="T2" y="T3"/>
                  </a:cxn>
                  <a:cxn ang="T12">
                    <a:pos x="T4" y="T5"/>
                  </a:cxn>
                  <a:cxn ang="T13">
                    <a:pos x="T6" y="T7"/>
                  </a:cxn>
                  <a:cxn ang="T14">
                    <a:pos x="T8" y="T9"/>
                  </a:cxn>
                </a:cxnLst>
                <a:rect l="T15" t="T16" r="T17" b="T18"/>
                <a:pathLst>
                  <a:path w="128" h="55">
                    <a:moveTo>
                      <a:pt x="123" y="55"/>
                    </a:moveTo>
                    <a:lnTo>
                      <a:pt x="128" y="40"/>
                    </a:lnTo>
                    <a:lnTo>
                      <a:pt x="5" y="0"/>
                    </a:lnTo>
                    <a:lnTo>
                      <a:pt x="0" y="15"/>
                    </a:lnTo>
                    <a:lnTo>
                      <a:pt x="123" y="55"/>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69" name="Freeform 3396"/>
              <p:cNvSpPr>
                <a:spLocks/>
              </p:cNvSpPr>
              <p:nvPr/>
            </p:nvSpPr>
            <p:spPr bwMode="auto">
              <a:xfrm>
                <a:off x="3328" y="2412"/>
                <a:ext cx="61" cy="20"/>
              </a:xfrm>
              <a:custGeom>
                <a:avLst/>
                <a:gdLst>
                  <a:gd name="T0" fmla="*/ 0 w 123"/>
                  <a:gd name="T1" fmla="*/ 0 h 42"/>
                  <a:gd name="T2" fmla="*/ 0 w 123"/>
                  <a:gd name="T3" fmla="*/ 0 h 42"/>
                  <a:gd name="T4" fmla="*/ 0 w 123"/>
                  <a:gd name="T5" fmla="*/ 0 h 42"/>
                  <a:gd name="T6" fmla="*/ 0 w 123"/>
                  <a:gd name="T7" fmla="*/ 0 h 42"/>
                  <a:gd name="T8" fmla="*/ 0 w 123"/>
                  <a:gd name="T9" fmla="*/ 0 h 42"/>
                  <a:gd name="T10" fmla="*/ 0 60000 65536"/>
                  <a:gd name="T11" fmla="*/ 0 60000 65536"/>
                  <a:gd name="T12" fmla="*/ 0 60000 65536"/>
                  <a:gd name="T13" fmla="*/ 0 60000 65536"/>
                  <a:gd name="T14" fmla="*/ 0 60000 65536"/>
                  <a:gd name="T15" fmla="*/ 0 w 123"/>
                  <a:gd name="T16" fmla="*/ 0 h 42"/>
                  <a:gd name="T17" fmla="*/ 123 w 123"/>
                  <a:gd name="T18" fmla="*/ 42 h 42"/>
                </a:gdLst>
                <a:ahLst/>
                <a:cxnLst>
                  <a:cxn ang="T10">
                    <a:pos x="T0" y="T1"/>
                  </a:cxn>
                  <a:cxn ang="T11">
                    <a:pos x="T2" y="T3"/>
                  </a:cxn>
                  <a:cxn ang="T12">
                    <a:pos x="T4" y="T5"/>
                  </a:cxn>
                  <a:cxn ang="T13">
                    <a:pos x="T6" y="T7"/>
                  </a:cxn>
                  <a:cxn ang="T14">
                    <a:pos x="T8" y="T9"/>
                  </a:cxn>
                </a:cxnLst>
                <a:rect l="T15" t="T16" r="T17" b="T18"/>
                <a:pathLst>
                  <a:path w="123" h="42">
                    <a:moveTo>
                      <a:pt x="123" y="42"/>
                    </a:moveTo>
                    <a:lnTo>
                      <a:pt x="123" y="40"/>
                    </a:lnTo>
                    <a:lnTo>
                      <a:pt x="0" y="0"/>
                    </a:lnTo>
                    <a:lnTo>
                      <a:pt x="0" y="2"/>
                    </a:lnTo>
                    <a:lnTo>
                      <a:pt x="123" y="42"/>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70" name="Freeform 3397"/>
              <p:cNvSpPr>
                <a:spLocks/>
              </p:cNvSpPr>
              <p:nvPr/>
            </p:nvSpPr>
            <p:spPr bwMode="auto">
              <a:xfrm>
                <a:off x="3328" y="2410"/>
                <a:ext cx="62" cy="22"/>
              </a:xfrm>
              <a:custGeom>
                <a:avLst/>
                <a:gdLst>
                  <a:gd name="T0" fmla="*/ 0 w 125"/>
                  <a:gd name="T1" fmla="*/ 1 h 43"/>
                  <a:gd name="T2" fmla="*/ 0 w 125"/>
                  <a:gd name="T3" fmla="*/ 1 h 43"/>
                  <a:gd name="T4" fmla="*/ 0 w 125"/>
                  <a:gd name="T5" fmla="*/ 0 h 43"/>
                  <a:gd name="T6" fmla="*/ 0 w 125"/>
                  <a:gd name="T7" fmla="*/ 1 h 43"/>
                  <a:gd name="T8" fmla="*/ 0 w 125"/>
                  <a:gd name="T9" fmla="*/ 1 h 43"/>
                  <a:gd name="T10" fmla="*/ 0 60000 65536"/>
                  <a:gd name="T11" fmla="*/ 0 60000 65536"/>
                  <a:gd name="T12" fmla="*/ 0 60000 65536"/>
                  <a:gd name="T13" fmla="*/ 0 60000 65536"/>
                  <a:gd name="T14" fmla="*/ 0 60000 65536"/>
                  <a:gd name="T15" fmla="*/ 0 w 125"/>
                  <a:gd name="T16" fmla="*/ 0 h 43"/>
                  <a:gd name="T17" fmla="*/ 125 w 125"/>
                  <a:gd name="T18" fmla="*/ 43 h 43"/>
                </a:gdLst>
                <a:ahLst/>
                <a:cxnLst>
                  <a:cxn ang="T10">
                    <a:pos x="T0" y="T1"/>
                  </a:cxn>
                  <a:cxn ang="T11">
                    <a:pos x="T2" y="T3"/>
                  </a:cxn>
                  <a:cxn ang="T12">
                    <a:pos x="T4" y="T5"/>
                  </a:cxn>
                  <a:cxn ang="T13">
                    <a:pos x="T6" y="T7"/>
                  </a:cxn>
                  <a:cxn ang="T14">
                    <a:pos x="T8" y="T9"/>
                  </a:cxn>
                </a:cxnLst>
                <a:rect l="T15" t="T16" r="T17" b="T18"/>
                <a:pathLst>
                  <a:path w="125" h="43">
                    <a:moveTo>
                      <a:pt x="123" y="43"/>
                    </a:moveTo>
                    <a:lnTo>
                      <a:pt x="125" y="40"/>
                    </a:lnTo>
                    <a:lnTo>
                      <a:pt x="2" y="0"/>
                    </a:lnTo>
                    <a:lnTo>
                      <a:pt x="0" y="3"/>
                    </a:lnTo>
                    <a:lnTo>
                      <a:pt x="123" y="43"/>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71" name="Freeform 3398"/>
              <p:cNvSpPr>
                <a:spLocks/>
              </p:cNvSpPr>
              <p:nvPr/>
            </p:nvSpPr>
            <p:spPr bwMode="auto">
              <a:xfrm>
                <a:off x="3328" y="2409"/>
                <a:ext cx="63" cy="21"/>
              </a:xfrm>
              <a:custGeom>
                <a:avLst/>
                <a:gdLst>
                  <a:gd name="T0" fmla="*/ 1 w 124"/>
                  <a:gd name="T1" fmla="*/ 1 h 42"/>
                  <a:gd name="T2" fmla="*/ 1 w 124"/>
                  <a:gd name="T3" fmla="*/ 1 h 42"/>
                  <a:gd name="T4" fmla="*/ 0 w 124"/>
                  <a:gd name="T5" fmla="*/ 0 h 42"/>
                  <a:gd name="T6" fmla="*/ 0 w 124"/>
                  <a:gd name="T7" fmla="*/ 1 h 42"/>
                  <a:gd name="T8" fmla="*/ 1 w 124"/>
                  <a:gd name="T9" fmla="*/ 1 h 42"/>
                  <a:gd name="T10" fmla="*/ 0 60000 65536"/>
                  <a:gd name="T11" fmla="*/ 0 60000 65536"/>
                  <a:gd name="T12" fmla="*/ 0 60000 65536"/>
                  <a:gd name="T13" fmla="*/ 0 60000 65536"/>
                  <a:gd name="T14" fmla="*/ 0 60000 65536"/>
                  <a:gd name="T15" fmla="*/ 0 w 124"/>
                  <a:gd name="T16" fmla="*/ 0 h 42"/>
                  <a:gd name="T17" fmla="*/ 124 w 124"/>
                  <a:gd name="T18" fmla="*/ 42 h 42"/>
                </a:gdLst>
                <a:ahLst/>
                <a:cxnLst>
                  <a:cxn ang="T10">
                    <a:pos x="T0" y="T1"/>
                  </a:cxn>
                  <a:cxn ang="T11">
                    <a:pos x="T2" y="T3"/>
                  </a:cxn>
                  <a:cxn ang="T12">
                    <a:pos x="T4" y="T5"/>
                  </a:cxn>
                  <a:cxn ang="T13">
                    <a:pos x="T6" y="T7"/>
                  </a:cxn>
                  <a:cxn ang="T14">
                    <a:pos x="T8" y="T9"/>
                  </a:cxn>
                </a:cxnLst>
                <a:rect l="T15" t="T16" r="T17" b="T18"/>
                <a:pathLst>
                  <a:path w="124" h="42">
                    <a:moveTo>
                      <a:pt x="123" y="42"/>
                    </a:moveTo>
                    <a:lnTo>
                      <a:pt x="124" y="40"/>
                    </a:lnTo>
                    <a:lnTo>
                      <a:pt x="0" y="0"/>
                    </a:lnTo>
                    <a:lnTo>
                      <a:pt x="0" y="2"/>
                    </a:lnTo>
                    <a:lnTo>
                      <a:pt x="123" y="42"/>
                    </a:lnTo>
                    <a:close/>
                  </a:path>
                </a:pathLst>
              </a:custGeom>
              <a:solidFill>
                <a:srgbClr val="CC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72" name="Freeform 3399"/>
              <p:cNvSpPr>
                <a:spLocks/>
              </p:cNvSpPr>
              <p:nvPr/>
            </p:nvSpPr>
            <p:spPr bwMode="auto">
              <a:xfrm>
                <a:off x="3328" y="2407"/>
                <a:ext cx="63" cy="22"/>
              </a:xfrm>
              <a:custGeom>
                <a:avLst/>
                <a:gdLst>
                  <a:gd name="T0" fmla="*/ 1 w 124"/>
                  <a:gd name="T1" fmla="*/ 1 h 43"/>
                  <a:gd name="T2" fmla="*/ 1 w 124"/>
                  <a:gd name="T3" fmla="*/ 1 h 43"/>
                  <a:gd name="T4" fmla="*/ 1 w 124"/>
                  <a:gd name="T5" fmla="*/ 0 h 43"/>
                  <a:gd name="T6" fmla="*/ 0 w 124"/>
                  <a:gd name="T7" fmla="*/ 1 h 43"/>
                  <a:gd name="T8" fmla="*/ 1 w 124"/>
                  <a:gd name="T9" fmla="*/ 1 h 43"/>
                  <a:gd name="T10" fmla="*/ 0 60000 65536"/>
                  <a:gd name="T11" fmla="*/ 0 60000 65536"/>
                  <a:gd name="T12" fmla="*/ 0 60000 65536"/>
                  <a:gd name="T13" fmla="*/ 0 60000 65536"/>
                  <a:gd name="T14" fmla="*/ 0 60000 65536"/>
                  <a:gd name="T15" fmla="*/ 0 w 124"/>
                  <a:gd name="T16" fmla="*/ 0 h 43"/>
                  <a:gd name="T17" fmla="*/ 124 w 124"/>
                  <a:gd name="T18" fmla="*/ 43 h 43"/>
                </a:gdLst>
                <a:ahLst/>
                <a:cxnLst>
                  <a:cxn ang="T10">
                    <a:pos x="T0" y="T1"/>
                  </a:cxn>
                  <a:cxn ang="T11">
                    <a:pos x="T2" y="T3"/>
                  </a:cxn>
                  <a:cxn ang="T12">
                    <a:pos x="T4" y="T5"/>
                  </a:cxn>
                  <a:cxn ang="T13">
                    <a:pos x="T6" y="T7"/>
                  </a:cxn>
                  <a:cxn ang="T14">
                    <a:pos x="T8" y="T9"/>
                  </a:cxn>
                </a:cxnLst>
                <a:rect l="T15" t="T16" r="T17" b="T18"/>
                <a:pathLst>
                  <a:path w="124" h="43">
                    <a:moveTo>
                      <a:pt x="124" y="43"/>
                    </a:moveTo>
                    <a:lnTo>
                      <a:pt x="124" y="40"/>
                    </a:lnTo>
                    <a:lnTo>
                      <a:pt x="2" y="0"/>
                    </a:lnTo>
                    <a:lnTo>
                      <a:pt x="0" y="3"/>
                    </a:lnTo>
                    <a:lnTo>
                      <a:pt x="124" y="43"/>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73" name="Freeform 3400"/>
              <p:cNvSpPr>
                <a:spLocks/>
              </p:cNvSpPr>
              <p:nvPr/>
            </p:nvSpPr>
            <p:spPr bwMode="auto">
              <a:xfrm>
                <a:off x="3329" y="2407"/>
                <a:ext cx="63" cy="20"/>
              </a:xfrm>
              <a:custGeom>
                <a:avLst/>
                <a:gdLst>
                  <a:gd name="T0" fmla="*/ 1 w 124"/>
                  <a:gd name="T1" fmla="*/ 0 h 42"/>
                  <a:gd name="T2" fmla="*/ 1 w 124"/>
                  <a:gd name="T3" fmla="*/ 0 h 42"/>
                  <a:gd name="T4" fmla="*/ 1 w 124"/>
                  <a:gd name="T5" fmla="*/ 0 h 42"/>
                  <a:gd name="T6" fmla="*/ 0 w 124"/>
                  <a:gd name="T7" fmla="*/ 0 h 42"/>
                  <a:gd name="T8" fmla="*/ 1 w 124"/>
                  <a:gd name="T9" fmla="*/ 0 h 42"/>
                  <a:gd name="T10" fmla="*/ 0 60000 65536"/>
                  <a:gd name="T11" fmla="*/ 0 60000 65536"/>
                  <a:gd name="T12" fmla="*/ 0 60000 65536"/>
                  <a:gd name="T13" fmla="*/ 0 60000 65536"/>
                  <a:gd name="T14" fmla="*/ 0 60000 65536"/>
                  <a:gd name="T15" fmla="*/ 0 w 124"/>
                  <a:gd name="T16" fmla="*/ 0 h 42"/>
                  <a:gd name="T17" fmla="*/ 124 w 124"/>
                  <a:gd name="T18" fmla="*/ 42 h 42"/>
                </a:gdLst>
                <a:ahLst/>
                <a:cxnLst>
                  <a:cxn ang="T10">
                    <a:pos x="T0" y="T1"/>
                  </a:cxn>
                  <a:cxn ang="T11">
                    <a:pos x="T2" y="T3"/>
                  </a:cxn>
                  <a:cxn ang="T12">
                    <a:pos x="T4" y="T5"/>
                  </a:cxn>
                  <a:cxn ang="T13">
                    <a:pos x="T6" y="T7"/>
                  </a:cxn>
                  <a:cxn ang="T14">
                    <a:pos x="T8" y="T9"/>
                  </a:cxn>
                </a:cxnLst>
                <a:rect l="T15" t="T16" r="T17" b="T18"/>
                <a:pathLst>
                  <a:path w="124" h="42">
                    <a:moveTo>
                      <a:pt x="122" y="42"/>
                    </a:moveTo>
                    <a:lnTo>
                      <a:pt x="124" y="40"/>
                    </a:lnTo>
                    <a:lnTo>
                      <a:pt x="1" y="0"/>
                    </a:lnTo>
                    <a:lnTo>
                      <a:pt x="0" y="2"/>
                    </a:lnTo>
                    <a:lnTo>
                      <a:pt x="122" y="42"/>
                    </a:lnTo>
                    <a:close/>
                  </a:path>
                </a:pathLst>
              </a:custGeom>
              <a:solidFill>
                <a:srgbClr val="CE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74" name="Freeform 3401"/>
              <p:cNvSpPr>
                <a:spLocks/>
              </p:cNvSpPr>
              <p:nvPr/>
            </p:nvSpPr>
            <p:spPr bwMode="auto">
              <a:xfrm>
                <a:off x="3330" y="2405"/>
                <a:ext cx="62" cy="22"/>
              </a:xfrm>
              <a:custGeom>
                <a:avLst/>
                <a:gdLst>
                  <a:gd name="T0" fmla="*/ 1 w 123"/>
                  <a:gd name="T1" fmla="*/ 1 h 43"/>
                  <a:gd name="T2" fmla="*/ 1 w 123"/>
                  <a:gd name="T3" fmla="*/ 1 h 43"/>
                  <a:gd name="T4" fmla="*/ 0 w 123"/>
                  <a:gd name="T5" fmla="*/ 0 h 43"/>
                  <a:gd name="T6" fmla="*/ 0 w 123"/>
                  <a:gd name="T7" fmla="*/ 1 h 43"/>
                  <a:gd name="T8" fmla="*/ 1 w 123"/>
                  <a:gd name="T9" fmla="*/ 1 h 43"/>
                  <a:gd name="T10" fmla="*/ 0 60000 65536"/>
                  <a:gd name="T11" fmla="*/ 0 60000 65536"/>
                  <a:gd name="T12" fmla="*/ 0 60000 65536"/>
                  <a:gd name="T13" fmla="*/ 0 60000 65536"/>
                  <a:gd name="T14" fmla="*/ 0 60000 65536"/>
                  <a:gd name="T15" fmla="*/ 0 w 123"/>
                  <a:gd name="T16" fmla="*/ 0 h 43"/>
                  <a:gd name="T17" fmla="*/ 123 w 123"/>
                  <a:gd name="T18" fmla="*/ 43 h 43"/>
                </a:gdLst>
                <a:ahLst/>
                <a:cxnLst>
                  <a:cxn ang="T10">
                    <a:pos x="T0" y="T1"/>
                  </a:cxn>
                  <a:cxn ang="T11">
                    <a:pos x="T2" y="T3"/>
                  </a:cxn>
                  <a:cxn ang="T12">
                    <a:pos x="T4" y="T5"/>
                  </a:cxn>
                  <a:cxn ang="T13">
                    <a:pos x="T6" y="T7"/>
                  </a:cxn>
                  <a:cxn ang="T14">
                    <a:pos x="T8" y="T9"/>
                  </a:cxn>
                </a:cxnLst>
                <a:rect l="T15" t="T16" r="T17" b="T18"/>
                <a:pathLst>
                  <a:path w="123" h="43">
                    <a:moveTo>
                      <a:pt x="123" y="43"/>
                    </a:moveTo>
                    <a:lnTo>
                      <a:pt x="123" y="40"/>
                    </a:lnTo>
                    <a:lnTo>
                      <a:pt x="0" y="0"/>
                    </a:lnTo>
                    <a:lnTo>
                      <a:pt x="0" y="3"/>
                    </a:lnTo>
                    <a:lnTo>
                      <a:pt x="123" y="43"/>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75" name="Freeform 3402"/>
              <p:cNvSpPr>
                <a:spLocks/>
              </p:cNvSpPr>
              <p:nvPr/>
            </p:nvSpPr>
            <p:spPr bwMode="auto">
              <a:xfrm>
                <a:off x="3330" y="2397"/>
                <a:ext cx="64" cy="28"/>
              </a:xfrm>
              <a:custGeom>
                <a:avLst/>
                <a:gdLst>
                  <a:gd name="T0" fmla="*/ 1 w 128"/>
                  <a:gd name="T1" fmla="*/ 1 h 55"/>
                  <a:gd name="T2" fmla="*/ 1 w 128"/>
                  <a:gd name="T3" fmla="*/ 1 h 55"/>
                  <a:gd name="T4" fmla="*/ 1 w 128"/>
                  <a:gd name="T5" fmla="*/ 0 h 55"/>
                  <a:gd name="T6" fmla="*/ 0 w 128"/>
                  <a:gd name="T7" fmla="*/ 1 h 55"/>
                  <a:gd name="T8" fmla="*/ 1 w 128"/>
                  <a:gd name="T9" fmla="*/ 1 h 55"/>
                  <a:gd name="T10" fmla="*/ 0 60000 65536"/>
                  <a:gd name="T11" fmla="*/ 0 60000 65536"/>
                  <a:gd name="T12" fmla="*/ 0 60000 65536"/>
                  <a:gd name="T13" fmla="*/ 0 60000 65536"/>
                  <a:gd name="T14" fmla="*/ 0 60000 65536"/>
                  <a:gd name="T15" fmla="*/ 0 w 128"/>
                  <a:gd name="T16" fmla="*/ 0 h 55"/>
                  <a:gd name="T17" fmla="*/ 128 w 128"/>
                  <a:gd name="T18" fmla="*/ 55 h 55"/>
                </a:gdLst>
                <a:ahLst/>
                <a:cxnLst>
                  <a:cxn ang="T10">
                    <a:pos x="T0" y="T1"/>
                  </a:cxn>
                  <a:cxn ang="T11">
                    <a:pos x="T2" y="T3"/>
                  </a:cxn>
                  <a:cxn ang="T12">
                    <a:pos x="T4" y="T5"/>
                  </a:cxn>
                  <a:cxn ang="T13">
                    <a:pos x="T6" y="T7"/>
                  </a:cxn>
                  <a:cxn ang="T14">
                    <a:pos x="T8" y="T9"/>
                  </a:cxn>
                </a:cxnLst>
                <a:rect l="T15" t="T16" r="T17" b="T18"/>
                <a:pathLst>
                  <a:path w="128" h="55">
                    <a:moveTo>
                      <a:pt x="123" y="55"/>
                    </a:moveTo>
                    <a:lnTo>
                      <a:pt x="128" y="40"/>
                    </a:lnTo>
                    <a:lnTo>
                      <a:pt x="3" y="0"/>
                    </a:lnTo>
                    <a:lnTo>
                      <a:pt x="0" y="15"/>
                    </a:lnTo>
                    <a:lnTo>
                      <a:pt x="123" y="55"/>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76" name="Freeform 3403"/>
              <p:cNvSpPr>
                <a:spLocks/>
              </p:cNvSpPr>
              <p:nvPr/>
            </p:nvSpPr>
            <p:spPr bwMode="auto">
              <a:xfrm>
                <a:off x="3330" y="2402"/>
                <a:ext cx="63" cy="23"/>
              </a:xfrm>
              <a:custGeom>
                <a:avLst/>
                <a:gdLst>
                  <a:gd name="T0" fmla="*/ 1 w 126"/>
                  <a:gd name="T1" fmla="*/ 0 h 47"/>
                  <a:gd name="T2" fmla="*/ 1 w 126"/>
                  <a:gd name="T3" fmla="*/ 0 h 47"/>
                  <a:gd name="T4" fmla="*/ 1 w 126"/>
                  <a:gd name="T5" fmla="*/ 0 h 47"/>
                  <a:gd name="T6" fmla="*/ 0 w 126"/>
                  <a:gd name="T7" fmla="*/ 0 h 47"/>
                  <a:gd name="T8" fmla="*/ 1 w 126"/>
                  <a:gd name="T9" fmla="*/ 0 h 47"/>
                  <a:gd name="T10" fmla="*/ 0 60000 65536"/>
                  <a:gd name="T11" fmla="*/ 0 60000 65536"/>
                  <a:gd name="T12" fmla="*/ 0 60000 65536"/>
                  <a:gd name="T13" fmla="*/ 0 60000 65536"/>
                  <a:gd name="T14" fmla="*/ 0 60000 65536"/>
                  <a:gd name="T15" fmla="*/ 0 w 126"/>
                  <a:gd name="T16" fmla="*/ 0 h 47"/>
                  <a:gd name="T17" fmla="*/ 126 w 126"/>
                  <a:gd name="T18" fmla="*/ 47 h 47"/>
                </a:gdLst>
                <a:ahLst/>
                <a:cxnLst>
                  <a:cxn ang="T10">
                    <a:pos x="T0" y="T1"/>
                  </a:cxn>
                  <a:cxn ang="T11">
                    <a:pos x="T2" y="T3"/>
                  </a:cxn>
                  <a:cxn ang="T12">
                    <a:pos x="T4" y="T5"/>
                  </a:cxn>
                  <a:cxn ang="T13">
                    <a:pos x="T6" y="T7"/>
                  </a:cxn>
                  <a:cxn ang="T14">
                    <a:pos x="T8" y="T9"/>
                  </a:cxn>
                </a:cxnLst>
                <a:rect l="T15" t="T16" r="T17" b="T18"/>
                <a:pathLst>
                  <a:path w="126" h="47">
                    <a:moveTo>
                      <a:pt x="123" y="47"/>
                    </a:moveTo>
                    <a:lnTo>
                      <a:pt x="126" y="40"/>
                    </a:lnTo>
                    <a:lnTo>
                      <a:pt x="2" y="0"/>
                    </a:lnTo>
                    <a:lnTo>
                      <a:pt x="0" y="7"/>
                    </a:lnTo>
                    <a:lnTo>
                      <a:pt x="123" y="47"/>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77" name="Freeform 3404"/>
              <p:cNvSpPr>
                <a:spLocks/>
              </p:cNvSpPr>
              <p:nvPr/>
            </p:nvSpPr>
            <p:spPr bwMode="auto">
              <a:xfrm>
                <a:off x="3331" y="2397"/>
                <a:ext cx="63" cy="25"/>
              </a:xfrm>
              <a:custGeom>
                <a:avLst/>
                <a:gdLst>
                  <a:gd name="T0" fmla="*/ 1 w 126"/>
                  <a:gd name="T1" fmla="*/ 1 h 48"/>
                  <a:gd name="T2" fmla="*/ 1 w 126"/>
                  <a:gd name="T3" fmla="*/ 1 h 48"/>
                  <a:gd name="T4" fmla="*/ 1 w 126"/>
                  <a:gd name="T5" fmla="*/ 0 h 48"/>
                  <a:gd name="T6" fmla="*/ 0 w 126"/>
                  <a:gd name="T7" fmla="*/ 1 h 48"/>
                  <a:gd name="T8" fmla="*/ 1 w 126"/>
                  <a:gd name="T9" fmla="*/ 1 h 48"/>
                  <a:gd name="T10" fmla="*/ 0 60000 65536"/>
                  <a:gd name="T11" fmla="*/ 0 60000 65536"/>
                  <a:gd name="T12" fmla="*/ 0 60000 65536"/>
                  <a:gd name="T13" fmla="*/ 0 60000 65536"/>
                  <a:gd name="T14" fmla="*/ 0 60000 65536"/>
                  <a:gd name="T15" fmla="*/ 0 w 126"/>
                  <a:gd name="T16" fmla="*/ 0 h 48"/>
                  <a:gd name="T17" fmla="*/ 126 w 126"/>
                  <a:gd name="T18" fmla="*/ 48 h 48"/>
                </a:gdLst>
                <a:ahLst/>
                <a:cxnLst>
                  <a:cxn ang="T10">
                    <a:pos x="T0" y="T1"/>
                  </a:cxn>
                  <a:cxn ang="T11">
                    <a:pos x="T2" y="T3"/>
                  </a:cxn>
                  <a:cxn ang="T12">
                    <a:pos x="T4" y="T5"/>
                  </a:cxn>
                  <a:cxn ang="T13">
                    <a:pos x="T6" y="T7"/>
                  </a:cxn>
                  <a:cxn ang="T14">
                    <a:pos x="T8" y="T9"/>
                  </a:cxn>
                </a:cxnLst>
                <a:rect l="T15" t="T16" r="T17" b="T18"/>
                <a:pathLst>
                  <a:path w="126" h="48">
                    <a:moveTo>
                      <a:pt x="124" y="48"/>
                    </a:moveTo>
                    <a:lnTo>
                      <a:pt x="126" y="40"/>
                    </a:lnTo>
                    <a:lnTo>
                      <a:pt x="1" y="0"/>
                    </a:lnTo>
                    <a:lnTo>
                      <a:pt x="0" y="8"/>
                    </a:lnTo>
                    <a:lnTo>
                      <a:pt x="124" y="48"/>
                    </a:lnTo>
                    <a:close/>
                  </a:path>
                </a:pathLst>
              </a:custGeom>
              <a:solidFill>
                <a:srgbClr val="D2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78" name="Freeform 3405"/>
              <p:cNvSpPr>
                <a:spLocks/>
              </p:cNvSpPr>
              <p:nvPr/>
            </p:nvSpPr>
            <p:spPr bwMode="auto">
              <a:xfrm>
                <a:off x="3332" y="2389"/>
                <a:ext cx="63" cy="28"/>
              </a:xfrm>
              <a:custGeom>
                <a:avLst/>
                <a:gdLst>
                  <a:gd name="T0" fmla="*/ 0 w 127"/>
                  <a:gd name="T1" fmla="*/ 0 h 57"/>
                  <a:gd name="T2" fmla="*/ 0 w 127"/>
                  <a:gd name="T3" fmla="*/ 0 h 57"/>
                  <a:gd name="T4" fmla="*/ 0 w 127"/>
                  <a:gd name="T5" fmla="*/ 0 h 57"/>
                  <a:gd name="T6" fmla="*/ 0 w 127"/>
                  <a:gd name="T7" fmla="*/ 0 h 57"/>
                  <a:gd name="T8" fmla="*/ 0 w 127"/>
                  <a:gd name="T9" fmla="*/ 0 h 57"/>
                  <a:gd name="T10" fmla="*/ 0 60000 65536"/>
                  <a:gd name="T11" fmla="*/ 0 60000 65536"/>
                  <a:gd name="T12" fmla="*/ 0 60000 65536"/>
                  <a:gd name="T13" fmla="*/ 0 60000 65536"/>
                  <a:gd name="T14" fmla="*/ 0 60000 65536"/>
                  <a:gd name="T15" fmla="*/ 0 w 127"/>
                  <a:gd name="T16" fmla="*/ 0 h 57"/>
                  <a:gd name="T17" fmla="*/ 127 w 127"/>
                  <a:gd name="T18" fmla="*/ 57 h 57"/>
                </a:gdLst>
                <a:ahLst/>
                <a:cxnLst>
                  <a:cxn ang="T10">
                    <a:pos x="T0" y="T1"/>
                  </a:cxn>
                  <a:cxn ang="T11">
                    <a:pos x="T2" y="T3"/>
                  </a:cxn>
                  <a:cxn ang="T12">
                    <a:pos x="T4" y="T5"/>
                  </a:cxn>
                  <a:cxn ang="T13">
                    <a:pos x="T6" y="T7"/>
                  </a:cxn>
                  <a:cxn ang="T14">
                    <a:pos x="T8" y="T9"/>
                  </a:cxn>
                </a:cxnLst>
                <a:rect l="T15" t="T16" r="T17" b="T18"/>
                <a:pathLst>
                  <a:path w="127" h="57">
                    <a:moveTo>
                      <a:pt x="125" y="57"/>
                    </a:moveTo>
                    <a:lnTo>
                      <a:pt x="127" y="40"/>
                    </a:lnTo>
                    <a:lnTo>
                      <a:pt x="2" y="0"/>
                    </a:lnTo>
                    <a:lnTo>
                      <a:pt x="0" y="17"/>
                    </a:lnTo>
                    <a:lnTo>
                      <a:pt x="125" y="57"/>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79" name="Freeform 3406"/>
              <p:cNvSpPr>
                <a:spLocks/>
              </p:cNvSpPr>
              <p:nvPr/>
            </p:nvSpPr>
            <p:spPr bwMode="auto">
              <a:xfrm>
                <a:off x="3332" y="2393"/>
                <a:ext cx="62" cy="24"/>
              </a:xfrm>
              <a:custGeom>
                <a:avLst/>
                <a:gdLst>
                  <a:gd name="T0" fmla="*/ 0 w 125"/>
                  <a:gd name="T1" fmla="*/ 1 h 48"/>
                  <a:gd name="T2" fmla="*/ 0 w 125"/>
                  <a:gd name="T3" fmla="*/ 1 h 48"/>
                  <a:gd name="T4" fmla="*/ 0 w 125"/>
                  <a:gd name="T5" fmla="*/ 0 h 48"/>
                  <a:gd name="T6" fmla="*/ 0 w 125"/>
                  <a:gd name="T7" fmla="*/ 1 h 48"/>
                  <a:gd name="T8" fmla="*/ 0 w 125"/>
                  <a:gd name="T9" fmla="*/ 1 h 48"/>
                  <a:gd name="T10" fmla="*/ 0 60000 65536"/>
                  <a:gd name="T11" fmla="*/ 0 60000 65536"/>
                  <a:gd name="T12" fmla="*/ 0 60000 65536"/>
                  <a:gd name="T13" fmla="*/ 0 60000 65536"/>
                  <a:gd name="T14" fmla="*/ 0 60000 65536"/>
                  <a:gd name="T15" fmla="*/ 0 w 125"/>
                  <a:gd name="T16" fmla="*/ 0 h 48"/>
                  <a:gd name="T17" fmla="*/ 125 w 125"/>
                  <a:gd name="T18" fmla="*/ 48 h 48"/>
                </a:gdLst>
                <a:ahLst/>
                <a:cxnLst>
                  <a:cxn ang="T10">
                    <a:pos x="T0" y="T1"/>
                  </a:cxn>
                  <a:cxn ang="T11">
                    <a:pos x="T2" y="T3"/>
                  </a:cxn>
                  <a:cxn ang="T12">
                    <a:pos x="T4" y="T5"/>
                  </a:cxn>
                  <a:cxn ang="T13">
                    <a:pos x="T6" y="T7"/>
                  </a:cxn>
                  <a:cxn ang="T14">
                    <a:pos x="T8" y="T9"/>
                  </a:cxn>
                </a:cxnLst>
                <a:rect l="T15" t="T16" r="T17" b="T18"/>
                <a:pathLst>
                  <a:path w="125" h="48">
                    <a:moveTo>
                      <a:pt x="125" y="48"/>
                    </a:moveTo>
                    <a:lnTo>
                      <a:pt x="125" y="39"/>
                    </a:lnTo>
                    <a:lnTo>
                      <a:pt x="2" y="0"/>
                    </a:lnTo>
                    <a:lnTo>
                      <a:pt x="0" y="8"/>
                    </a:lnTo>
                    <a:lnTo>
                      <a:pt x="125" y="48"/>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80" name="Freeform 3407"/>
              <p:cNvSpPr>
                <a:spLocks/>
              </p:cNvSpPr>
              <p:nvPr/>
            </p:nvSpPr>
            <p:spPr bwMode="auto">
              <a:xfrm>
                <a:off x="3333" y="2389"/>
                <a:ext cx="62" cy="24"/>
              </a:xfrm>
              <a:custGeom>
                <a:avLst/>
                <a:gdLst>
                  <a:gd name="T0" fmla="*/ 0 w 125"/>
                  <a:gd name="T1" fmla="*/ 1 h 48"/>
                  <a:gd name="T2" fmla="*/ 0 w 125"/>
                  <a:gd name="T3" fmla="*/ 1 h 48"/>
                  <a:gd name="T4" fmla="*/ 0 w 125"/>
                  <a:gd name="T5" fmla="*/ 0 h 48"/>
                  <a:gd name="T6" fmla="*/ 0 w 125"/>
                  <a:gd name="T7" fmla="*/ 1 h 48"/>
                  <a:gd name="T8" fmla="*/ 0 w 125"/>
                  <a:gd name="T9" fmla="*/ 1 h 48"/>
                  <a:gd name="T10" fmla="*/ 0 60000 65536"/>
                  <a:gd name="T11" fmla="*/ 0 60000 65536"/>
                  <a:gd name="T12" fmla="*/ 0 60000 65536"/>
                  <a:gd name="T13" fmla="*/ 0 60000 65536"/>
                  <a:gd name="T14" fmla="*/ 0 60000 65536"/>
                  <a:gd name="T15" fmla="*/ 0 w 125"/>
                  <a:gd name="T16" fmla="*/ 0 h 48"/>
                  <a:gd name="T17" fmla="*/ 125 w 125"/>
                  <a:gd name="T18" fmla="*/ 48 h 48"/>
                </a:gdLst>
                <a:ahLst/>
                <a:cxnLst>
                  <a:cxn ang="T10">
                    <a:pos x="T0" y="T1"/>
                  </a:cxn>
                  <a:cxn ang="T11">
                    <a:pos x="T2" y="T3"/>
                  </a:cxn>
                  <a:cxn ang="T12">
                    <a:pos x="T4" y="T5"/>
                  </a:cxn>
                  <a:cxn ang="T13">
                    <a:pos x="T6" y="T7"/>
                  </a:cxn>
                  <a:cxn ang="T14">
                    <a:pos x="T8" y="T9"/>
                  </a:cxn>
                </a:cxnLst>
                <a:rect l="T15" t="T16" r="T17" b="T18"/>
                <a:pathLst>
                  <a:path w="125" h="48">
                    <a:moveTo>
                      <a:pt x="123" y="48"/>
                    </a:moveTo>
                    <a:lnTo>
                      <a:pt x="125" y="40"/>
                    </a:lnTo>
                    <a:lnTo>
                      <a:pt x="0" y="0"/>
                    </a:lnTo>
                    <a:lnTo>
                      <a:pt x="0" y="9"/>
                    </a:lnTo>
                    <a:lnTo>
                      <a:pt x="123" y="48"/>
                    </a:lnTo>
                    <a:close/>
                  </a:path>
                </a:pathLst>
              </a:custGeom>
              <a:solidFill>
                <a:srgbClr val="D2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81" name="Freeform 3408"/>
              <p:cNvSpPr>
                <a:spLocks/>
              </p:cNvSpPr>
              <p:nvPr/>
            </p:nvSpPr>
            <p:spPr bwMode="auto">
              <a:xfrm>
                <a:off x="3333" y="2381"/>
                <a:ext cx="62" cy="28"/>
              </a:xfrm>
              <a:custGeom>
                <a:avLst/>
                <a:gdLst>
                  <a:gd name="T0" fmla="*/ 0 w 125"/>
                  <a:gd name="T1" fmla="*/ 1 h 56"/>
                  <a:gd name="T2" fmla="*/ 0 w 125"/>
                  <a:gd name="T3" fmla="*/ 1 h 56"/>
                  <a:gd name="T4" fmla="*/ 0 w 125"/>
                  <a:gd name="T5" fmla="*/ 0 h 56"/>
                  <a:gd name="T6" fmla="*/ 0 w 125"/>
                  <a:gd name="T7" fmla="*/ 1 h 56"/>
                  <a:gd name="T8" fmla="*/ 0 w 125"/>
                  <a:gd name="T9" fmla="*/ 1 h 56"/>
                  <a:gd name="T10" fmla="*/ 0 60000 65536"/>
                  <a:gd name="T11" fmla="*/ 0 60000 65536"/>
                  <a:gd name="T12" fmla="*/ 0 60000 65536"/>
                  <a:gd name="T13" fmla="*/ 0 60000 65536"/>
                  <a:gd name="T14" fmla="*/ 0 60000 65536"/>
                  <a:gd name="T15" fmla="*/ 0 w 125"/>
                  <a:gd name="T16" fmla="*/ 0 h 56"/>
                  <a:gd name="T17" fmla="*/ 125 w 125"/>
                  <a:gd name="T18" fmla="*/ 56 h 56"/>
                </a:gdLst>
                <a:ahLst/>
                <a:cxnLst>
                  <a:cxn ang="T10">
                    <a:pos x="T0" y="T1"/>
                  </a:cxn>
                  <a:cxn ang="T11">
                    <a:pos x="T2" y="T3"/>
                  </a:cxn>
                  <a:cxn ang="T12">
                    <a:pos x="T4" y="T5"/>
                  </a:cxn>
                  <a:cxn ang="T13">
                    <a:pos x="T6" y="T7"/>
                  </a:cxn>
                  <a:cxn ang="T14">
                    <a:pos x="T8" y="T9"/>
                  </a:cxn>
                </a:cxnLst>
                <a:rect l="T15" t="T16" r="T17" b="T18"/>
                <a:pathLst>
                  <a:path w="125" h="56">
                    <a:moveTo>
                      <a:pt x="125" y="56"/>
                    </a:moveTo>
                    <a:lnTo>
                      <a:pt x="123" y="40"/>
                    </a:lnTo>
                    <a:lnTo>
                      <a:pt x="0" y="0"/>
                    </a:lnTo>
                    <a:lnTo>
                      <a:pt x="0" y="16"/>
                    </a:lnTo>
                    <a:lnTo>
                      <a:pt x="125" y="56"/>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82" name="Freeform 3409"/>
              <p:cNvSpPr>
                <a:spLocks/>
              </p:cNvSpPr>
              <p:nvPr/>
            </p:nvSpPr>
            <p:spPr bwMode="auto">
              <a:xfrm>
                <a:off x="3333" y="2387"/>
                <a:ext cx="62" cy="22"/>
              </a:xfrm>
              <a:custGeom>
                <a:avLst/>
                <a:gdLst>
                  <a:gd name="T0" fmla="*/ 0 w 125"/>
                  <a:gd name="T1" fmla="*/ 1 h 43"/>
                  <a:gd name="T2" fmla="*/ 0 w 125"/>
                  <a:gd name="T3" fmla="*/ 1 h 43"/>
                  <a:gd name="T4" fmla="*/ 0 w 125"/>
                  <a:gd name="T5" fmla="*/ 0 h 43"/>
                  <a:gd name="T6" fmla="*/ 0 w 125"/>
                  <a:gd name="T7" fmla="*/ 1 h 43"/>
                  <a:gd name="T8" fmla="*/ 0 w 125"/>
                  <a:gd name="T9" fmla="*/ 1 h 43"/>
                  <a:gd name="T10" fmla="*/ 0 60000 65536"/>
                  <a:gd name="T11" fmla="*/ 0 60000 65536"/>
                  <a:gd name="T12" fmla="*/ 0 60000 65536"/>
                  <a:gd name="T13" fmla="*/ 0 60000 65536"/>
                  <a:gd name="T14" fmla="*/ 0 60000 65536"/>
                  <a:gd name="T15" fmla="*/ 0 w 125"/>
                  <a:gd name="T16" fmla="*/ 0 h 43"/>
                  <a:gd name="T17" fmla="*/ 125 w 125"/>
                  <a:gd name="T18" fmla="*/ 43 h 43"/>
                </a:gdLst>
                <a:ahLst/>
                <a:cxnLst>
                  <a:cxn ang="T10">
                    <a:pos x="T0" y="T1"/>
                  </a:cxn>
                  <a:cxn ang="T11">
                    <a:pos x="T2" y="T3"/>
                  </a:cxn>
                  <a:cxn ang="T12">
                    <a:pos x="T4" y="T5"/>
                  </a:cxn>
                  <a:cxn ang="T13">
                    <a:pos x="T6" y="T7"/>
                  </a:cxn>
                  <a:cxn ang="T14">
                    <a:pos x="T8" y="T9"/>
                  </a:cxn>
                </a:cxnLst>
                <a:rect l="T15" t="T16" r="T17" b="T18"/>
                <a:pathLst>
                  <a:path w="125" h="43">
                    <a:moveTo>
                      <a:pt x="125" y="43"/>
                    </a:moveTo>
                    <a:lnTo>
                      <a:pt x="125" y="38"/>
                    </a:lnTo>
                    <a:lnTo>
                      <a:pt x="0" y="0"/>
                    </a:lnTo>
                    <a:lnTo>
                      <a:pt x="0" y="3"/>
                    </a:lnTo>
                    <a:lnTo>
                      <a:pt x="125" y="43"/>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83" name="Freeform 3410"/>
              <p:cNvSpPr>
                <a:spLocks/>
              </p:cNvSpPr>
              <p:nvPr/>
            </p:nvSpPr>
            <p:spPr bwMode="auto">
              <a:xfrm>
                <a:off x="3333" y="2385"/>
                <a:ext cx="62" cy="22"/>
              </a:xfrm>
              <a:custGeom>
                <a:avLst/>
                <a:gdLst>
                  <a:gd name="T0" fmla="*/ 0 w 125"/>
                  <a:gd name="T1" fmla="*/ 1 h 43"/>
                  <a:gd name="T2" fmla="*/ 0 w 125"/>
                  <a:gd name="T3" fmla="*/ 1 h 43"/>
                  <a:gd name="T4" fmla="*/ 0 w 125"/>
                  <a:gd name="T5" fmla="*/ 0 h 43"/>
                  <a:gd name="T6" fmla="*/ 0 w 125"/>
                  <a:gd name="T7" fmla="*/ 1 h 43"/>
                  <a:gd name="T8" fmla="*/ 0 w 125"/>
                  <a:gd name="T9" fmla="*/ 1 h 43"/>
                  <a:gd name="T10" fmla="*/ 0 60000 65536"/>
                  <a:gd name="T11" fmla="*/ 0 60000 65536"/>
                  <a:gd name="T12" fmla="*/ 0 60000 65536"/>
                  <a:gd name="T13" fmla="*/ 0 60000 65536"/>
                  <a:gd name="T14" fmla="*/ 0 60000 65536"/>
                  <a:gd name="T15" fmla="*/ 0 w 125"/>
                  <a:gd name="T16" fmla="*/ 0 h 43"/>
                  <a:gd name="T17" fmla="*/ 125 w 125"/>
                  <a:gd name="T18" fmla="*/ 43 h 43"/>
                </a:gdLst>
                <a:ahLst/>
                <a:cxnLst>
                  <a:cxn ang="T10">
                    <a:pos x="T0" y="T1"/>
                  </a:cxn>
                  <a:cxn ang="T11">
                    <a:pos x="T2" y="T3"/>
                  </a:cxn>
                  <a:cxn ang="T12">
                    <a:pos x="T4" y="T5"/>
                  </a:cxn>
                  <a:cxn ang="T13">
                    <a:pos x="T6" y="T7"/>
                  </a:cxn>
                  <a:cxn ang="T14">
                    <a:pos x="T8" y="T9"/>
                  </a:cxn>
                </a:cxnLst>
                <a:rect l="T15" t="T16" r="T17" b="T18"/>
                <a:pathLst>
                  <a:path w="125" h="43">
                    <a:moveTo>
                      <a:pt x="125" y="43"/>
                    </a:moveTo>
                    <a:lnTo>
                      <a:pt x="123" y="40"/>
                    </a:lnTo>
                    <a:lnTo>
                      <a:pt x="0" y="0"/>
                    </a:lnTo>
                    <a:lnTo>
                      <a:pt x="0" y="5"/>
                    </a:lnTo>
                    <a:lnTo>
                      <a:pt x="125" y="43"/>
                    </a:lnTo>
                    <a:close/>
                  </a:path>
                </a:pathLst>
              </a:custGeom>
              <a:solidFill>
                <a:srgbClr val="D0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84" name="Freeform 3411"/>
              <p:cNvSpPr>
                <a:spLocks/>
              </p:cNvSpPr>
              <p:nvPr/>
            </p:nvSpPr>
            <p:spPr bwMode="auto">
              <a:xfrm>
                <a:off x="3333" y="2383"/>
                <a:ext cx="61" cy="22"/>
              </a:xfrm>
              <a:custGeom>
                <a:avLst/>
                <a:gdLst>
                  <a:gd name="T0" fmla="*/ 0 w 123"/>
                  <a:gd name="T1" fmla="*/ 1 h 43"/>
                  <a:gd name="T2" fmla="*/ 0 w 123"/>
                  <a:gd name="T3" fmla="*/ 1 h 43"/>
                  <a:gd name="T4" fmla="*/ 0 w 123"/>
                  <a:gd name="T5" fmla="*/ 0 h 43"/>
                  <a:gd name="T6" fmla="*/ 0 w 123"/>
                  <a:gd name="T7" fmla="*/ 1 h 43"/>
                  <a:gd name="T8" fmla="*/ 0 w 123"/>
                  <a:gd name="T9" fmla="*/ 1 h 43"/>
                  <a:gd name="T10" fmla="*/ 0 60000 65536"/>
                  <a:gd name="T11" fmla="*/ 0 60000 65536"/>
                  <a:gd name="T12" fmla="*/ 0 60000 65536"/>
                  <a:gd name="T13" fmla="*/ 0 60000 65536"/>
                  <a:gd name="T14" fmla="*/ 0 60000 65536"/>
                  <a:gd name="T15" fmla="*/ 0 w 123"/>
                  <a:gd name="T16" fmla="*/ 0 h 43"/>
                  <a:gd name="T17" fmla="*/ 123 w 123"/>
                  <a:gd name="T18" fmla="*/ 43 h 43"/>
                </a:gdLst>
                <a:ahLst/>
                <a:cxnLst>
                  <a:cxn ang="T10">
                    <a:pos x="T0" y="T1"/>
                  </a:cxn>
                  <a:cxn ang="T11">
                    <a:pos x="T2" y="T3"/>
                  </a:cxn>
                  <a:cxn ang="T12">
                    <a:pos x="T4" y="T5"/>
                  </a:cxn>
                  <a:cxn ang="T13">
                    <a:pos x="T6" y="T7"/>
                  </a:cxn>
                  <a:cxn ang="T14">
                    <a:pos x="T8" y="T9"/>
                  </a:cxn>
                </a:cxnLst>
                <a:rect l="T15" t="T16" r="T17" b="T18"/>
                <a:pathLst>
                  <a:path w="123" h="43">
                    <a:moveTo>
                      <a:pt x="123" y="43"/>
                    </a:moveTo>
                    <a:lnTo>
                      <a:pt x="123" y="38"/>
                    </a:lnTo>
                    <a:lnTo>
                      <a:pt x="0" y="0"/>
                    </a:lnTo>
                    <a:lnTo>
                      <a:pt x="0" y="3"/>
                    </a:lnTo>
                    <a:lnTo>
                      <a:pt x="123" y="43"/>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85" name="Freeform 3412"/>
              <p:cNvSpPr>
                <a:spLocks/>
              </p:cNvSpPr>
              <p:nvPr/>
            </p:nvSpPr>
            <p:spPr bwMode="auto">
              <a:xfrm>
                <a:off x="3333" y="2381"/>
                <a:ext cx="61" cy="21"/>
              </a:xfrm>
              <a:custGeom>
                <a:avLst/>
                <a:gdLst>
                  <a:gd name="T0" fmla="*/ 0 w 123"/>
                  <a:gd name="T1" fmla="*/ 0 h 43"/>
                  <a:gd name="T2" fmla="*/ 0 w 123"/>
                  <a:gd name="T3" fmla="*/ 0 h 43"/>
                  <a:gd name="T4" fmla="*/ 0 w 123"/>
                  <a:gd name="T5" fmla="*/ 0 h 43"/>
                  <a:gd name="T6" fmla="*/ 0 w 123"/>
                  <a:gd name="T7" fmla="*/ 0 h 43"/>
                  <a:gd name="T8" fmla="*/ 0 w 123"/>
                  <a:gd name="T9" fmla="*/ 0 h 43"/>
                  <a:gd name="T10" fmla="*/ 0 60000 65536"/>
                  <a:gd name="T11" fmla="*/ 0 60000 65536"/>
                  <a:gd name="T12" fmla="*/ 0 60000 65536"/>
                  <a:gd name="T13" fmla="*/ 0 60000 65536"/>
                  <a:gd name="T14" fmla="*/ 0 60000 65536"/>
                  <a:gd name="T15" fmla="*/ 0 w 123"/>
                  <a:gd name="T16" fmla="*/ 0 h 43"/>
                  <a:gd name="T17" fmla="*/ 123 w 123"/>
                  <a:gd name="T18" fmla="*/ 43 h 43"/>
                </a:gdLst>
                <a:ahLst/>
                <a:cxnLst>
                  <a:cxn ang="T10">
                    <a:pos x="T0" y="T1"/>
                  </a:cxn>
                  <a:cxn ang="T11">
                    <a:pos x="T2" y="T3"/>
                  </a:cxn>
                  <a:cxn ang="T12">
                    <a:pos x="T4" y="T5"/>
                  </a:cxn>
                  <a:cxn ang="T13">
                    <a:pos x="T6" y="T7"/>
                  </a:cxn>
                  <a:cxn ang="T14">
                    <a:pos x="T8" y="T9"/>
                  </a:cxn>
                </a:cxnLst>
                <a:rect l="T15" t="T16" r="T17" b="T18"/>
                <a:pathLst>
                  <a:path w="123" h="43">
                    <a:moveTo>
                      <a:pt x="123" y="43"/>
                    </a:moveTo>
                    <a:lnTo>
                      <a:pt x="123" y="40"/>
                    </a:lnTo>
                    <a:lnTo>
                      <a:pt x="0" y="0"/>
                    </a:lnTo>
                    <a:lnTo>
                      <a:pt x="0" y="5"/>
                    </a:lnTo>
                    <a:lnTo>
                      <a:pt x="123" y="43"/>
                    </a:lnTo>
                    <a:close/>
                  </a:path>
                </a:pathLst>
              </a:custGeom>
              <a:solidFill>
                <a:srgbClr val="CE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86" name="Freeform 3413"/>
              <p:cNvSpPr>
                <a:spLocks/>
              </p:cNvSpPr>
              <p:nvPr/>
            </p:nvSpPr>
            <p:spPr bwMode="auto">
              <a:xfrm>
                <a:off x="3331" y="2374"/>
                <a:ext cx="63" cy="27"/>
              </a:xfrm>
              <a:custGeom>
                <a:avLst/>
                <a:gdLst>
                  <a:gd name="T0" fmla="*/ 1 w 126"/>
                  <a:gd name="T1" fmla="*/ 1 h 54"/>
                  <a:gd name="T2" fmla="*/ 1 w 126"/>
                  <a:gd name="T3" fmla="*/ 1 h 54"/>
                  <a:gd name="T4" fmla="*/ 0 w 126"/>
                  <a:gd name="T5" fmla="*/ 0 h 54"/>
                  <a:gd name="T6" fmla="*/ 1 w 126"/>
                  <a:gd name="T7" fmla="*/ 1 h 54"/>
                  <a:gd name="T8" fmla="*/ 1 w 126"/>
                  <a:gd name="T9" fmla="*/ 1 h 54"/>
                  <a:gd name="T10" fmla="*/ 0 60000 65536"/>
                  <a:gd name="T11" fmla="*/ 0 60000 65536"/>
                  <a:gd name="T12" fmla="*/ 0 60000 65536"/>
                  <a:gd name="T13" fmla="*/ 0 60000 65536"/>
                  <a:gd name="T14" fmla="*/ 0 60000 65536"/>
                  <a:gd name="T15" fmla="*/ 0 w 126"/>
                  <a:gd name="T16" fmla="*/ 0 h 54"/>
                  <a:gd name="T17" fmla="*/ 126 w 126"/>
                  <a:gd name="T18" fmla="*/ 54 h 54"/>
                </a:gdLst>
                <a:ahLst/>
                <a:cxnLst>
                  <a:cxn ang="T10">
                    <a:pos x="T0" y="T1"/>
                  </a:cxn>
                  <a:cxn ang="T11">
                    <a:pos x="T2" y="T3"/>
                  </a:cxn>
                  <a:cxn ang="T12">
                    <a:pos x="T4" y="T5"/>
                  </a:cxn>
                  <a:cxn ang="T13">
                    <a:pos x="T6" y="T7"/>
                  </a:cxn>
                  <a:cxn ang="T14">
                    <a:pos x="T8" y="T9"/>
                  </a:cxn>
                </a:cxnLst>
                <a:rect l="T15" t="T16" r="T17" b="T18"/>
                <a:pathLst>
                  <a:path w="126" h="54">
                    <a:moveTo>
                      <a:pt x="126" y="54"/>
                    </a:moveTo>
                    <a:lnTo>
                      <a:pt x="123" y="39"/>
                    </a:lnTo>
                    <a:lnTo>
                      <a:pt x="0" y="0"/>
                    </a:lnTo>
                    <a:lnTo>
                      <a:pt x="3" y="14"/>
                    </a:lnTo>
                    <a:lnTo>
                      <a:pt x="126" y="54"/>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87" name="Freeform 3414"/>
              <p:cNvSpPr>
                <a:spLocks/>
              </p:cNvSpPr>
              <p:nvPr/>
            </p:nvSpPr>
            <p:spPr bwMode="auto">
              <a:xfrm>
                <a:off x="3332" y="2380"/>
                <a:ext cx="62" cy="21"/>
              </a:xfrm>
              <a:custGeom>
                <a:avLst/>
                <a:gdLst>
                  <a:gd name="T0" fmla="*/ 0 w 125"/>
                  <a:gd name="T1" fmla="*/ 1 h 42"/>
                  <a:gd name="T2" fmla="*/ 0 w 125"/>
                  <a:gd name="T3" fmla="*/ 1 h 42"/>
                  <a:gd name="T4" fmla="*/ 0 w 125"/>
                  <a:gd name="T5" fmla="*/ 0 h 42"/>
                  <a:gd name="T6" fmla="*/ 0 w 125"/>
                  <a:gd name="T7" fmla="*/ 1 h 42"/>
                  <a:gd name="T8" fmla="*/ 0 w 125"/>
                  <a:gd name="T9" fmla="*/ 1 h 42"/>
                  <a:gd name="T10" fmla="*/ 0 60000 65536"/>
                  <a:gd name="T11" fmla="*/ 0 60000 65536"/>
                  <a:gd name="T12" fmla="*/ 0 60000 65536"/>
                  <a:gd name="T13" fmla="*/ 0 60000 65536"/>
                  <a:gd name="T14" fmla="*/ 0 60000 65536"/>
                  <a:gd name="T15" fmla="*/ 0 w 125"/>
                  <a:gd name="T16" fmla="*/ 0 h 42"/>
                  <a:gd name="T17" fmla="*/ 125 w 125"/>
                  <a:gd name="T18" fmla="*/ 42 h 42"/>
                </a:gdLst>
                <a:ahLst/>
                <a:cxnLst>
                  <a:cxn ang="T10">
                    <a:pos x="T0" y="T1"/>
                  </a:cxn>
                  <a:cxn ang="T11">
                    <a:pos x="T2" y="T3"/>
                  </a:cxn>
                  <a:cxn ang="T12">
                    <a:pos x="T4" y="T5"/>
                  </a:cxn>
                  <a:cxn ang="T13">
                    <a:pos x="T6" y="T7"/>
                  </a:cxn>
                  <a:cxn ang="T14">
                    <a:pos x="T8" y="T9"/>
                  </a:cxn>
                </a:cxnLst>
                <a:rect l="T15" t="T16" r="T17" b="T18"/>
                <a:pathLst>
                  <a:path w="125" h="42">
                    <a:moveTo>
                      <a:pt x="125" y="42"/>
                    </a:moveTo>
                    <a:lnTo>
                      <a:pt x="125" y="38"/>
                    </a:lnTo>
                    <a:lnTo>
                      <a:pt x="0" y="0"/>
                    </a:lnTo>
                    <a:lnTo>
                      <a:pt x="2" y="2"/>
                    </a:lnTo>
                    <a:lnTo>
                      <a:pt x="125" y="42"/>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88" name="Freeform 3415"/>
              <p:cNvSpPr>
                <a:spLocks/>
              </p:cNvSpPr>
              <p:nvPr/>
            </p:nvSpPr>
            <p:spPr bwMode="auto">
              <a:xfrm>
                <a:off x="3332" y="2378"/>
                <a:ext cx="62" cy="21"/>
              </a:xfrm>
              <a:custGeom>
                <a:avLst/>
                <a:gdLst>
                  <a:gd name="T0" fmla="*/ 0 w 125"/>
                  <a:gd name="T1" fmla="*/ 1 h 41"/>
                  <a:gd name="T2" fmla="*/ 0 w 125"/>
                  <a:gd name="T3" fmla="*/ 1 h 41"/>
                  <a:gd name="T4" fmla="*/ 0 w 125"/>
                  <a:gd name="T5" fmla="*/ 0 h 41"/>
                  <a:gd name="T6" fmla="*/ 0 w 125"/>
                  <a:gd name="T7" fmla="*/ 1 h 41"/>
                  <a:gd name="T8" fmla="*/ 0 w 125"/>
                  <a:gd name="T9" fmla="*/ 1 h 41"/>
                  <a:gd name="T10" fmla="*/ 0 60000 65536"/>
                  <a:gd name="T11" fmla="*/ 0 60000 65536"/>
                  <a:gd name="T12" fmla="*/ 0 60000 65536"/>
                  <a:gd name="T13" fmla="*/ 0 60000 65536"/>
                  <a:gd name="T14" fmla="*/ 0 60000 65536"/>
                  <a:gd name="T15" fmla="*/ 0 w 125"/>
                  <a:gd name="T16" fmla="*/ 0 h 41"/>
                  <a:gd name="T17" fmla="*/ 125 w 125"/>
                  <a:gd name="T18" fmla="*/ 41 h 41"/>
                </a:gdLst>
                <a:ahLst/>
                <a:cxnLst>
                  <a:cxn ang="T10">
                    <a:pos x="T0" y="T1"/>
                  </a:cxn>
                  <a:cxn ang="T11">
                    <a:pos x="T2" y="T3"/>
                  </a:cxn>
                  <a:cxn ang="T12">
                    <a:pos x="T4" y="T5"/>
                  </a:cxn>
                  <a:cxn ang="T13">
                    <a:pos x="T6" y="T7"/>
                  </a:cxn>
                  <a:cxn ang="T14">
                    <a:pos x="T8" y="T9"/>
                  </a:cxn>
                </a:cxnLst>
                <a:rect l="T15" t="T16" r="T17" b="T18"/>
                <a:pathLst>
                  <a:path w="125" h="41">
                    <a:moveTo>
                      <a:pt x="125" y="41"/>
                    </a:moveTo>
                    <a:lnTo>
                      <a:pt x="123" y="38"/>
                    </a:lnTo>
                    <a:lnTo>
                      <a:pt x="0" y="0"/>
                    </a:lnTo>
                    <a:lnTo>
                      <a:pt x="0" y="3"/>
                    </a:lnTo>
                    <a:lnTo>
                      <a:pt x="125" y="41"/>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89" name="Freeform 3416"/>
              <p:cNvSpPr>
                <a:spLocks/>
              </p:cNvSpPr>
              <p:nvPr/>
            </p:nvSpPr>
            <p:spPr bwMode="auto">
              <a:xfrm>
                <a:off x="3331" y="2377"/>
                <a:ext cx="62" cy="20"/>
              </a:xfrm>
              <a:custGeom>
                <a:avLst/>
                <a:gdLst>
                  <a:gd name="T0" fmla="*/ 1 w 124"/>
                  <a:gd name="T1" fmla="*/ 0 h 42"/>
                  <a:gd name="T2" fmla="*/ 1 w 124"/>
                  <a:gd name="T3" fmla="*/ 0 h 42"/>
                  <a:gd name="T4" fmla="*/ 0 w 124"/>
                  <a:gd name="T5" fmla="*/ 0 h 42"/>
                  <a:gd name="T6" fmla="*/ 1 w 124"/>
                  <a:gd name="T7" fmla="*/ 0 h 42"/>
                  <a:gd name="T8" fmla="*/ 1 w 124"/>
                  <a:gd name="T9" fmla="*/ 0 h 42"/>
                  <a:gd name="T10" fmla="*/ 0 60000 65536"/>
                  <a:gd name="T11" fmla="*/ 0 60000 65536"/>
                  <a:gd name="T12" fmla="*/ 0 60000 65536"/>
                  <a:gd name="T13" fmla="*/ 0 60000 65536"/>
                  <a:gd name="T14" fmla="*/ 0 60000 65536"/>
                  <a:gd name="T15" fmla="*/ 0 w 124"/>
                  <a:gd name="T16" fmla="*/ 0 h 42"/>
                  <a:gd name="T17" fmla="*/ 124 w 124"/>
                  <a:gd name="T18" fmla="*/ 42 h 42"/>
                </a:gdLst>
                <a:ahLst/>
                <a:cxnLst>
                  <a:cxn ang="T10">
                    <a:pos x="T0" y="T1"/>
                  </a:cxn>
                  <a:cxn ang="T11">
                    <a:pos x="T2" y="T3"/>
                  </a:cxn>
                  <a:cxn ang="T12">
                    <a:pos x="T4" y="T5"/>
                  </a:cxn>
                  <a:cxn ang="T13">
                    <a:pos x="T6" y="T7"/>
                  </a:cxn>
                  <a:cxn ang="T14">
                    <a:pos x="T8" y="T9"/>
                  </a:cxn>
                </a:cxnLst>
                <a:rect l="T15" t="T16" r="T17" b="T18"/>
                <a:pathLst>
                  <a:path w="124" h="42">
                    <a:moveTo>
                      <a:pt x="124" y="42"/>
                    </a:moveTo>
                    <a:lnTo>
                      <a:pt x="124" y="40"/>
                    </a:lnTo>
                    <a:lnTo>
                      <a:pt x="0" y="0"/>
                    </a:lnTo>
                    <a:lnTo>
                      <a:pt x="1" y="4"/>
                    </a:lnTo>
                    <a:lnTo>
                      <a:pt x="124" y="42"/>
                    </a:lnTo>
                    <a:close/>
                  </a:path>
                </a:pathLst>
              </a:custGeom>
              <a:solidFill>
                <a:srgbClr val="C9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90" name="Freeform 3417"/>
              <p:cNvSpPr>
                <a:spLocks/>
              </p:cNvSpPr>
              <p:nvPr/>
            </p:nvSpPr>
            <p:spPr bwMode="auto">
              <a:xfrm>
                <a:off x="3331" y="2375"/>
                <a:ext cx="62" cy="22"/>
              </a:xfrm>
              <a:custGeom>
                <a:avLst/>
                <a:gdLst>
                  <a:gd name="T0" fmla="*/ 1 w 124"/>
                  <a:gd name="T1" fmla="*/ 1 h 43"/>
                  <a:gd name="T2" fmla="*/ 1 w 124"/>
                  <a:gd name="T3" fmla="*/ 1 h 43"/>
                  <a:gd name="T4" fmla="*/ 0 w 124"/>
                  <a:gd name="T5" fmla="*/ 0 h 43"/>
                  <a:gd name="T6" fmla="*/ 0 w 124"/>
                  <a:gd name="T7" fmla="*/ 1 h 43"/>
                  <a:gd name="T8" fmla="*/ 1 w 124"/>
                  <a:gd name="T9" fmla="*/ 1 h 43"/>
                  <a:gd name="T10" fmla="*/ 0 60000 65536"/>
                  <a:gd name="T11" fmla="*/ 0 60000 65536"/>
                  <a:gd name="T12" fmla="*/ 0 60000 65536"/>
                  <a:gd name="T13" fmla="*/ 0 60000 65536"/>
                  <a:gd name="T14" fmla="*/ 0 60000 65536"/>
                  <a:gd name="T15" fmla="*/ 0 w 124"/>
                  <a:gd name="T16" fmla="*/ 0 h 43"/>
                  <a:gd name="T17" fmla="*/ 124 w 124"/>
                  <a:gd name="T18" fmla="*/ 43 h 43"/>
                </a:gdLst>
                <a:ahLst/>
                <a:cxnLst>
                  <a:cxn ang="T10">
                    <a:pos x="T0" y="T1"/>
                  </a:cxn>
                  <a:cxn ang="T11">
                    <a:pos x="T2" y="T3"/>
                  </a:cxn>
                  <a:cxn ang="T12">
                    <a:pos x="T4" y="T5"/>
                  </a:cxn>
                  <a:cxn ang="T13">
                    <a:pos x="T6" y="T7"/>
                  </a:cxn>
                  <a:cxn ang="T14">
                    <a:pos x="T8" y="T9"/>
                  </a:cxn>
                </a:cxnLst>
                <a:rect l="T15" t="T16" r="T17" b="T18"/>
                <a:pathLst>
                  <a:path w="124" h="43">
                    <a:moveTo>
                      <a:pt x="124" y="43"/>
                    </a:moveTo>
                    <a:lnTo>
                      <a:pt x="123" y="40"/>
                    </a:lnTo>
                    <a:lnTo>
                      <a:pt x="0" y="0"/>
                    </a:lnTo>
                    <a:lnTo>
                      <a:pt x="0" y="3"/>
                    </a:lnTo>
                    <a:lnTo>
                      <a:pt x="124" y="43"/>
                    </a:lnTo>
                    <a:close/>
                  </a:path>
                </a:pathLst>
              </a:custGeom>
              <a:solidFill>
                <a:srgbClr val="C8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91" name="Freeform 3418"/>
              <p:cNvSpPr>
                <a:spLocks/>
              </p:cNvSpPr>
              <p:nvPr/>
            </p:nvSpPr>
            <p:spPr bwMode="auto">
              <a:xfrm>
                <a:off x="3331" y="2374"/>
                <a:ext cx="61" cy="21"/>
              </a:xfrm>
              <a:custGeom>
                <a:avLst/>
                <a:gdLst>
                  <a:gd name="T0" fmla="*/ 0 w 123"/>
                  <a:gd name="T1" fmla="*/ 1 h 42"/>
                  <a:gd name="T2" fmla="*/ 0 w 123"/>
                  <a:gd name="T3" fmla="*/ 1 h 42"/>
                  <a:gd name="T4" fmla="*/ 0 w 123"/>
                  <a:gd name="T5" fmla="*/ 0 h 42"/>
                  <a:gd name="T6" fmla="*/ 0 w 123"/>
                  <a:gd name="T7" fmla="*/ 1 h 42"/>
                  <a:gd name="T8" fmla="*/ 0 w 123"/>
                  <a:gd name="T9" fmla="*/ 1 h 42"/>
                  <a:gd name="T10" fmla="*/ 0 60000 65536"/>
                  <a:gd name="T11" fmla="*/ 0 60000 65536"/>
                  <a:gd name="T12" fmla="*/ 0 60000 65536"/>
                  <a:gd name="T13" fmla="*/ 0 60000 65536"/>
                  <a:gd name="T14" fmla="*/ 0 60000 65536"/>
                  <a:gd name="T15" fmla="*/ 0 w 123"/>
                  <a:gd name="T16" fmla="*/ 0 h 42"/>
                  <a:gd name="T17" fmla="*/ 123 w 123"/>
                  <a:gd name="T18" fmla="*/ 42 h 42"/>
                </a:gdLst>
                <a:ahLst/>
                <a:cxnLst>
                  <a:cxn ang="T10">
                    <a:pos x="T0" y="T1"/>
                  </a:cxn>
                  <a:cxn ang="T11">
                    <a:pos x="T2" y="T3"/>
                  </a:cxn>
                  <a:cxn ang="T12">
                    <a:pos x="T4" y="T5"/>
                  </a:cxn>
                  <a:cxn ang="T13">
                    <a:pos x="T6" y="T7"/>
                  </a:cxn>
                  <a:cxn ang="T14">
                    <a:pos x="T8" y="T9"/>
                  </a:cxn>
                </a:cxnLst>
                <a:rect l="T15" t="T16" r="T17" b="T18"/>
                <a:pathLst>
                  <a:path w="123" h="42">
                    <a:moveTo>
                      <a:pt x="123" y="42"/>
                    </a:moveTo>
                    <a:lnTo>
                      <a:pt x="123" y="39"/>
                    </a:lnTo>
                    <a:lnTo>
                      <a:pt x="0" y="0"/>
                    </a:lnTo>
                    <a:lnTo>
                      <a:pt x="0" y="2"/>
                    </a:lnTo>
                    <a:lnTo>
                      <a:pt x="123" y="42"/>
                    </a:lnTo>
                    <a:close/>
                  </a:path>
                </a:pathLst>
              </a:custGeom>
              <a:solidFill>
                <a:srgbClr val="C6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92" name="Freeform 3419"/>
              <p:cNvSpPr>
                <a:spLocks/>
              </p:cNvSpPr>
              <p:nvPr/>
            </p:nvSpPr>
            <p:spPr bwMode="auto">
              <a:xfrm>
                <a:off x="3328" y="2368"/>
                <a:ext cx="64" cy="25"/>
              </a:xfrm>
              <a:custGeom>
                <a:avLst/>
                <a:gdLst>
                  <a:gd name="T0" fmla="*/ 0 w 130"/>
                  <a:gd name="T1" fmla="*/ 0 h 52"/>
                  <a:gd name="T2" fmla="*/ 0 w 130"/>
                  <a:gd name="T3" fmla="*/ 0 h 52"/>
                  <a:gd name="T4" fmla="*/ 0 w 130"/>
                  <a:gd name="T5" fmla="*/ 0 h 52"/>
                  <a:gd name="T6" fmla="*/ 0 w 130"/>
                  <a:gd name="T7" fmla="*/ 0 h 52"/>
                  <a:gd name="T8" fmla="*/ 0 w 130"/>
                  <a:gd name="T9" fmla="*/ 0 h 52"/>
                  <a:gd name="T10" fmla="*/ 0 60000 65536"/>
                  <a:gd name="T11" fmla="*/ 0 60000 65536"/>
                  <a:gd name="T12" fmla="*/ 0 60000 65536"/>
                  <a:gd name="T13" fmla="*/ 0 60000 65536"/>
                  <a:gd name="T14" fmla="*/ 0 60000 65536"/>
                  <a:gd name="T15" fmla="*/ 0 w 130"/>
                  <a:gd name="T16" fmla="*/ 0 h 52"/>
                  <a:gd name="T17" fmla="*/ 130 w 130"/>
                  <a:gd name="T18" fmla="*/ 52 h 52"/>
                </a:gdLst>
                <a:ahLst/>
                <a:cxnLst>
                  <a:cxn ang="T10">
                    <a:pos x="T0" y="T1"/>
                  </a:cxn>
                  <a:cxn ang="T11">
                    <a:pos x="T2" y="T3"/>
                  </a:cxn>
                  <a:cxn ang="T12">
                    <a:pos x="T4" y="T5"/>
                  </a:cxn>
                  <a:cxn ang="T13">
                    <a:pos x="T6" y="T7"/>
                  </a:cxn>
                  <a:cxn ang="T14">
                    <a:pos x="T8" y="T9"/>
                  </a:cxn>
                </a:cxnLst>
                <a:rect l="T15" t="T16" r="T17" b="T18"/>
                <a:pathLst>
                  <a:path w="130" h="52">
                    <a:moveTo>
                      <a:pt x="130" y="52"/>
                    </a:moveTo>
                    <a:lnTo>
                      <a:pt x="123" y="38"/>
                    </a:lnTo>
                    <a:lnTo>
                      <a:pt x="0" y="0"/>
                    </a:lnTo>
                    <a:lnTo>
                      <a:pt x="7" y="13"/>
                    </a:lnTo>
                    <a:lnTo>
                      <a:pt x="130" y="52"/>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93" name="Freeform 3420"/>
              <p:cNvSpPr>
                <a:spLocks/>
              </p:cNvSpPr>
              <p:nvPr/>
            </p:nvSpPr>
            <p:spPr bwMode="auto">
              <a:xfrm>
                <a:off x="3330" y="2373"/>
                <a:ext cx="62" cy="20"/>
              </a:xfrm>
              <a:custGeom>
                <a:avLst/>
                <a:gdLst>
                  <a:gd name="T0" fmla="*/ 0 w 125"/>
                  <a:gd name="T1" fmla="*/ 0 h 42"/>
                  <a:gd name="T2" fmla="*/ 0 w 125"/>
                  <a:gd name="T3" fmla="*/ 0 h 42"/>
                  <a:gd name="T4" fmla="*/ 0 w 125"/>
                  <a:gd name="T5" fmla="*/ 0 h 42"/>
                  <a:gd name="T6" fmla="*/ 0 w 125"/>
                  <a:gd name="T7" fmla="*/ 0 h 42"/>
                  <a:gd name="T8" fmla="*/ 0 w 125"/>
                  <a:gd name="T9" fmla="*/ 0 h 42"/>
                  <a:gd name="T10" fmla="*/ 0 60000 65536"/>
                  <a:gd name="T11" fmla="*/ 0 60000 65536"/>
                  <a:gd name="T12" fmla="*/ 0 60000 65536"/>
                  <a:gd name="T13" fmla="*/ 0 60000 65536"/>
                  <a:gd name="T14" fmla="*/ 0 60000 65536"/>
                  <a:gd name="T15" fmla="*/ 0 w 125"/>
                  <a:gd name="T16" fmla="*/ 0 h 42"/>
                  <a:gd name="T17" fmla="*/ 125 w 125"/>
                  <a:gd name="T18" fmla="*/ 42 h 42"/>
                </a:gdLst>
                <a:ahLst/>
                <a:cxnLst>
                  <a:cxn ang="T10">
                    <a:pos x="T0" y="T1"/>
                  </a:cxn>
                  <a:cxn ang="T11">
                    <a:pos x="T2" y="T3"/>
                  </a:cxn>
                  <a:cxn ang="T12">
                    <a:pos x="T4" y="T5"/>
                  </a:cxn>
                  <a:cxn ang="T13">
                    <a:pos x="T6" y="T7"/>
                  </a:cxn>
                  <a:cxn ang="T14">
                    <a:pos x="T8" y="T9"/>
                  </a:cxn>
                </a:cxnLst>
                <a:rect l="T15" t="T16" r="T17" b="T18"/>
                <a:pathLst>
                  <a:path w="125" h="42">
                    <a:moveTo>
                      <a:pt x="125" y="42"/>
                    </a:moveTo>
                    <a:lnTo>
                      <a:pt x="123" y="38"/>
                    </a:lnTo>
                    <a:lnTo>
                      <a:pt x="0" y="0"/>
                    </a:lnTo>
                    <a:lnTo>
                      <a:pt x="2" y="3"/>
                    </a:lnTo>
                    <a:lnTo>
                      <a:pt x="125" y="42"/>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94" name="Freeform 3421"/>
              <p:cNvSpPr>
                <a:spLocks/>
              </p:cNvSpPr>
              <p:nvPr/>
            </p:nvSpPr>
            <p:spPr bwMode="auto">
              <a:xfrm>
                <a:off x="3329" y="2371"/>
                <a:ext cx="63" cy="21"/>
              </a:xfrm>
              <a:custGeom>
                <a:avLst/>
                <a:gdLst>
                  <a:gd name="T0" fmla="*/ 1 w 124"/>
                  <a:gd name="T1" fmla="*/ 1 h 41"/>
                  <a:gd name="T2" fmla="*/ 1 w 124"/>
                  <a:gd name="T3" fmla="*/ 1 h 41"/>
                  <a:gd name="T4" fmla="*/ 0 w 124"/>
                  <a:gd name="T5" fmla="*/ 0 h 41"/>
                  <a:gd name="T6" fmla="*/ 1 w 124"/>
                  <a:gd name="T7" fmla="*/ 1 h 41"/>
                  <a:gd name="T8" fmla="*/ 1 w 124"/>
                  <a:gd name="T9" fmla="*/ 1 h 41"/>
                  <a:gd name="T10" fmla="*/ 0 60000 65536"/>
                  <a:gd name="T11" fmla="*/ 0 60000 65536"/>
                  <a:gd name="T12" fmla="*/ 0 60000 65536"/>
                  <a:gd name="T13" fmla="*/ 0 60000 65536"/>
                  <a:gd name="T14" fmla="*/ 0 60000 65536"/>
                  <a:gd name="T15" fmla="*/ 0 w 124"/>
                  <a:gd name="T16" fmla="*/ 0 h 41"/>
                  <a:gd name="T17" fmla="*/ 124 w 124"/>
                  <a:gd name="T18" fmla="*/ 41 h 41"/>
                </a:gdLst>
                <a:ahLst/>
                <a:cxnLst>
                  <a:cxn ang="T10">
                    <a:pos x="T0" y="T1"/>
                  </a:cxn>
                  <a:cxn ang="T11">
                    <a:pos x="T2" y="T3"/>
                  </a:cxn>
                  <a:cxn ang="T12">
                    <a:pos x="T4" y="T5"/>
                  </a:cxn>
                  <a:cxn ang="T13">
                    <a:pos x="T6" y="T7"/>
                  </a:cxn>
                  <a:cxn ang="T14">
                    <a:pos x="T8" y="T9"/>
                  </a:cxn>
                </a:cxnLst>
                <a:rect l="T15" t="T16" r="T17" b="T18"/>
                <a:pathLst>
                  <a:path w="124" h="41">
                    <a:moveTo>
                      <a:pt x="124" y="41"/>
                    </a:moveTo>
                    <a:lnTo>
                      <a:pt x="122" y="38"/>
                    </a:lnTo>
                    <a:lnTo>
                      <a:pt x="0" y="0"/>
                    </a:lnTo>
                    <a:lnTo>
                      <a:pt x="1" y="3"/>
                    </a:lnTo>
                    <a:lnTo>
                      <a:pt x="124" y="41"/>
                    </a:lnTo>
                    <a:close/>
                  </a:path>
                </a:pathLst>
              </a:custGeom>
              <a:solidFill>
                <a:srgbClr val="C2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95" name="Freeform 3422"/>
              <p:cNvSpPr>
                <a:spLocks/>
              </p:cNvSpPr>
              <p:nvPr/>
            </p:nvSpPr>
            <p:spPr bwMode="auto">
              <a:xfrm>
                <a:off x="3328" y="2369"/>
                <a:ext cx="63" cy="21"/>
              </a:xfrm>
              <a:custGeom>
                <a:avLst/>
                <a:gdLst>
                  <a:gd name="T0" fmla="*/ 1 w 124"/>
                  <a:gd name="T1" fmla="*/ 1 h 42"/>
                  <a:gd name="T2" fmla="*/ 1 w 124"/>
                  <a:gd name="T3" fmla="*/ 1 h 42"/>
                  <a:gd name="T4" fmla="*/ 0 w 124"/>
                  <a:gd name="T5" fmla="*/ 0 h 42"/>
                  <a:gd name="T6" fmla="*/ 1 w 124"/>
                  <a:gd name="T7" fmla="*/ 1 h 42"/>
                  <a:gd name="T8" fmla="*/ 1 w 124"/>
                  <a:gd name="T9" fmla="*/ 1 h 42"/>
                  <a:gd name="T10" fmla="*/ 0 60000 65536"/>
                  <a:gd name="T11" fmla="*/ 0 60000 65536"/>
                  <a:gd name="T12" fmla="*/ 0 60000 65536"/>
                  <a:gd name="T13" fmla="*/ 0 60000 65536"/>
                  <a:gd name="T14" fmla="*/ 0 60000 65536"/>
                  <a:gd name="T15" fmla="*/ 0 w 124"/>
                  <a:gd name="T16" fmla="*/ 0 h 42"/>
                  <a:gd name="T17" fmla="*/ 124 w 124"/>
                  <a:gd name="T18" fmla="*/ 42 h 42"/>
                </a:gdLst>
                <a:ahLst/>
                <a:cxnLst>
                  <a:cxn ang="T10">
                    <a:pos x="T0" y="T1"/>
                  </a:cxn>
                  <a:cxn ang="T11">
                    <a:pos x="T2" y="T3"/>
                  </a:cxn>
                  <a:cxn ang="T12">
                    <a:pos x="T4" y="T5"/>
                  </a:cxn>
                  <a:cxn ang="T13">
                    <a:pos x="T6" y="T7"/>
                  </a:cxn>
                  <a:cxn ang="T14">
                    <a:pos x="T8" y="T9"/>
                  </a:cxn>
                </a:cxnLst>
                <a:rect l="T15" t="T16" r="T17" b="T18"/>
                <a:pathLst>
                  <a:path w="124" h="42">
                    <a:moveTo>
                      <a:pt x="124" y="42"/>
                    </a:moveTo>
                    <a:lnTo>
                      <a:pt x="123" y="39"/>
                    </a:lnTo>
                    <a:lnTo>
                      <a:pt x="0" y="0"/>
                    </a:lnTo>
                    <a:lnTo>
                      <a:pt x="2" y="4"/>
                    </a:lnTo>
                    <a:lnTo>
                      <a:pt x="124" y="42"/>
                    </a:lnTo>
                    <a:close/>
                  </a:path>
                </a:pathLst>
              </a:custGeom>
              <a:solidFill>
                <a:srgbClr val="BF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96" name="Freeform 3423"/>
              <p:cNvSpPr>
                <a:spLocks/>
              </p:cNvSpPr>
              <p:nvPr/>
            </p:nvSpPr>
            <p:spPr bwMode="auto">
              <a:xfrm>
                <a:off x="3328" y="2368"/>
                <a:ext cx="62" cy="20"/>
              </a:xfrm>
              <a:custGeom>
                <a:avLst/>
                <a:gdLst>
                  <a:gd name="T0" fmla="*/ 0 w 125"/>
                  <a:gd name="T1" fmla="*/ 0 h 42"/>
                  <a:gd name="T2" fmla="*/ 0 w 125"/>
                  <a:gd name="T3" fmla="*/ 0 h 42"/>
                  <a:gd name="T4" fmla="*/ 0 w 125"/>
                  <a:gd name="T5" fmla="*/ 0 h 42"/>
                  <a:gd name="T6" fmla="*/ 0 w 125"/>
                  <a:gd name="T7" fmla="*/ 0 h 42"/>
                  <a:gd name="T8" fmla="*/ 0 w 125"/>
                  <a:gd name="T9" fmla="*/ 0 h 42"/>
                  <a:gd name="T10" fmla="*/ 0 60000 65536"/>
                  <a:gd name="T11" fmla="*/ 0 60000 65536"/>
                  <a:gd name="T12" fmla="*/ 0 60000 65536"/>
                  <a:gd name="T13" fmla="*/ 0 60000 65536"/>
                  <a:gd name="T14" fmla="*/ 0 60000 65536"/>
                  <a:gd name="T15" fmla="*/ 0 w 125"/>
                  <a:gd name="T16" fmla="*/ 0 h 42"/>
                  <a:gd name="T17" fmla="*/ 125 w 125"/>
                  <a:gd name="T18" fmla="*/ 42 h 42"/>
                </a:gdLst>
                <a:ahLst/>
                <a:cxnLst>
                  <a:cxn ang="T10">
                    <a:pos x="T0" y="T1"/>
                  </a:cxn>
                  <a:cxn ang="T11">
                    <a:pos x="T2" y="T3"/>
                  </a:cxn>
                  <a:cxn ang="T12">
                    <a:pos x="T4" y="T5"/>
                  </a:cxn>
                  <a:cxn ang="T13">
                    <a:pos x="T6" y="T7"/>
                  </a:cxn>
                  <a:cxn ang="T14">
                    <a:pos x="T8" y="T9"/>
                  </a:cxn>
                </a:cxnLst>
                <a:rect l="T15" t="T16" r="T17" b="T18"/>
                <a:pathLst>
                  <a:path w="125" h="42">
                    <a:moveTo>
                      <a:pt x="125" y="42"/>
                    </a:moveTo>
                    <a:lnTo>
                      <a:pt x="123" y="38"/>
                    </a:lnTo>
                    <a:lnTo>
                      <a:pt x="0" y="0"/>
                    </a:lnTo>
                    <a:lnTo>
                      <a:pt x="2" y="3"/>
                    </a:lnTo>
                    <a:lnTo>
                      <a:pt x="125" y="42"/>
                    </a:lnTo>
                    <a:close/>
                  </a:path>
                </a:pathLst>
              </a:custGeom>
              <a:solidFill>
                <a:srgbClr val="BC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97" name="Freeform 3424"/>
              <p:cNvSpPr>
                <a:spLocks/>
              </p:cNvSpPr>
              <p:nvPr/>
            </p:nvSpPr>
            <p:spPr bwMode="auto">
              <a:xfrm>
                <a:off x="3324" y="2362"/>
                <a:ext cx="65" cy="25"/>
              </a:xfrm>
              <a:custGeom>
                <a:avLst/>
                <a:gdLst>
                  <a:gd name="T0" fmla="*/ 1 w 129"/>
                  <a:gd name="T1" fmla="*/ 1 h 50"/>
                  <a:gd name="T2" fmla="*/ 1 w 129"/>
                  <a:gd name="T3" fmla="*/ 1 h 50"/>
                  <a:gd name="T4" fmla="*/ 0 w 129"/>
                  <a:gd name="T5" fmla="*/ 0 h 50"/>
                  <a:gd name="T6" fmla="*/ 1 w 129"/>
                  <a:gd name="T7" fmla="*/ 1 h 50"/>
                  <a:gd name="T8" fmla="*/ 1 w 129"/>
                  <a:gd name="T9" fmla="*/ 1 h 50"/>
                  <a:gd name="T10" fmla="*/ 0 60000 65536"/>
                  <a:gd name="T11" fmla="*/ 0 60000 65536"/>
                  <a:gd name="T12" fmla="*/ 0 60000 65536"/>
                  <a:gd name="T13" fmla="*/ 0 60000 65536"/>
                  <a:gd name="T14" fmla="*/ 0 60000 65536"/>
                  <a:gd name="T15" fmla="*/ 0 w 129"/>
                  <a:gd name="T16" fmla="*/ 0 h 50"/>
                  <a:gd name="T17" fmla="*/ 129 w 129"/>
                  <a:gd name="T18" fmla="*/ 50 h 50"/>
                </a:gdLst>
                <a:ahLst/>
                <a:cxnLst>
                  <a:cxn ang="T10">
                    <a:pos x="T0" y="T1"/>
                  </a:cxn>
                  <a:cxn ang="T11">
                    <a:pos x="T2" y="T3"/>
                  </a:cxn>
                  <a:cxn ang="T12">
                    <a:pos x="T4" y="T5"/>
                  </a:cxn>
                  <a:cxn ang="T13">
                    <a:pos x="T6" y="T7"/>
                  </a:cxn>
                  <a:cxn ang="T14">
                    <a:pos x="T8" y="T9"/>
                  </a:cxn>
                </a:cxnLst>
                <a:rect l="T15" t="T16" r="T17" b="T18"/>
                <a:pathLst>
                  <a:path w="129" h="50">
                    <a:moveTo>
                      <a:pt x="129" y="50"/>
                    </a:moveTo>
                    <a:lnTo>
                      <a:pt x="123" y="39"/>
                    </a:lnTo>
                    <a:lnTo>
                      <a:pt x="0" y="0"/>
                    </a:lnTo>
                    <a:lnTo>
                      <a:pt x="6" y="12"/>
                    </a:lnTo>
                    <a:lnTo>
                      <a:pt x="129" y="50"/>
                    </a:lnTo>
                    <a:close/>
                  </a:path>
                </a:pathLst>
              </a:custGeom>
              <a:solidFill>
                <a:srgbClr val="BA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98" name="Freeform 3425"/>
              <p:cNvSpPr>
                <a:spLocks/>
              </p:cNvSpPr>
              <p:nvPr/>
            </p:nvSpPr>
            <p:spPr bwMode="auto">
              <a:xfrm>
                <a:off x="3327" y="2366"/>
                <a:ext cx="62" cy="21"/>
              </a:xfrm>
              <a:custGeom>
                <a:avLst/>
                <a:gdLst>
                  <a:gd name="T0" fmla="*/ 1 w 124"/>
                  <a:gd name="T1" fmla="*/ 1 h 41"/>
                  <a:gd name="T2" fmla="*/ 1 w 124"/>
                  <a:gd name="T3" fmla="*/ 1 h 41"/>
                  <a:gd name="T4" fmla="*/ 0 w 124"/>
                  <a:gd name="T5" fmla="*/ 0 h 41"/>
                  <a:gd name="T6" fmla="*/ 1 w 124"/>
                  <a:gd name="T7" fmla="*/ 1 h 41"/>
                  <a:gd name="T8" fmla="*/ 1 w 124"/>
                  <a:gd name="T9" fmla="*/ 1 h 41"/>
                  <a:gd name="T10" fmla="*/ 0 60000 65536"/>
                  <a:gd name="T11" fmla="*/ 0 60000 65536"/>
                  <a:gd name="T12" fmla="*/ 0 60000 65536"/>
                  <a:gd name="T13" fmla="*/ 0 60000 65536"/>
                  <a:gd name="T14" fmla="*/ 0 60000 65536"/>
                  <a:gd name="T15" fmla="*/ 0 w 124"/>
                  <a:gd name="T16" fmla="*/ 0 h 41"/>
                  <a:gd name="T17" fmla="*/ 124 w 124"/>
                  <a:gd name="T18" fmla="*/ 41 h 41"/>
                </a:gdLst>
                <a:ahLst/>
                <a:cxnLst>
                  <a:cxn ang="T10">
                    <a:pos x="T0" y="T1"/>
                  </a:cxn>
                  <a:cxn ang="T11">
                    <a:pos x="T2" y="T3"/>
                  </a:cxn>
                  <a:cxn ang="T12">
                    <a:pos x="T4" y="T5"/>
                  </a:cxn>
                  <a:cxn ang="T13">
                    <a:pos x="T6" y="T7"/>
                  </a:cxn>
                  <a:cxn ang="T14">
                    <a:pos x="T8" y="T9"/>
                  </a:cxn>
                </a:cxnLst>
                <a:rect l="T15" t="T16" r="T17" b="T18"/>
                <a:pathLst>
                  <a:path w="124" h="41">
                    <a:moveTo>
                      <a:pt x="124" y="41"/>
                    </a:moveTo>
                    <a:lnTo>
                      <a:pt x="122" y="38"/>
                    </a:lnTo>
                    <a:lnTo>
                      <a:pt x="0" y="0"/>
                    </a:lnTo>
                    <a:lnTo>
                      <a:pt x="1" y="3"/>
                    </a:lnTo>
                    <a:lnTo>
                      <a:pt x="124" y="41"/>
                    </a:lnTo>
                    <a:close/>
                  </a:path>
                </a:pathLst>
              </a:custGeom>
              <a:solidFill>
                <a:srgbClr val="BA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99" name="Freeform 3426"/>
              <p:cNvSpPr>
                <a:spLocks/>
              </p:cNvSpPr>
              <p:nvPr/>
            </p:nvSpPr>
            <p:spPr bwMode="auto">
              <a:xfrm>
                <a:off x="3325" y="2363"/>
                <a:ext cx="63" cy="22"/>
              </a:xfrm>
              <a:custGeom>
                <a:avLst/>
                <a:gdLst>
                  <a:gd name="T0" fmla="*/ 1 w 126"/>
                  <a:gd name="T1" fmla="*/ 1 h 43"/>
                  <a:gd name="T2" fmla="*/ 1 w 126"/>
                  <a:gd name="T3" fmla="*/ 1 h 43"/>
                  <a:gd name="T4" fmla="*/ 0 w 126"/>
                  <a:gd name="T5" fmla="*/ 0 h 43"/>
                  <a:gd name="T6" fmla="*/ 1 w 126"/>
                  <a:gd name="T7" fmla="*/ 1 h 43"/>
                  <a:gd name="T8" fmla="*/ 1 w 126"/>
                  <a:gd name="T9" fmla="*/ 1 h 43"/>
                  <a:gd name="T10" fmla="*/ 0 60000 65536"/>
                  <a:gd name="T11" fmla="*/ 0 60000 65536"/>
                  <a:gd name="T12" fmla="*/ 0 60000 65536"/>
                  <a:gd name="T13" fmla="*/ 0 60000 65536"/>
                  <a:gd name="T14" fmla="*/ 0 60000 65536"/>
                  <a:gd name="T15" fmla="*/ 0 w 126"/>
                  <a:gd name="T16" fmla="*/ 0 h 43"/>
                  <a:gd name="T17" fmla="*/ 126 w 126"/>
                  <a:gd name="T18" fmla="*/ 43 h 43"/>
                </a:gdLst>
                <a:ahLst/>
                <a:cxnLst>
                  <a:cxn ang="T10">
                    <a:pos x="T0" y="T1"/>
                  </a:cxn>
                  <a:cxn ang="T11">
                    <a:pos x="T2" y="T3"/>
                  </a:cxn>
                  <a:cxn ang="T12">
                    <a:pos x="T4" y="T5"/>
                  </a:cxn>
                  <a:cxn ang="T13">
                    <a:pos x="T6" y="T7"/>
                  </a:cxn>
                  <a:cxn ang="T14">
                    <a:pos x="T8" y="T9"/>
                  </a:cxn>
                </a:cxnLst>
                <a:rect l="T15" t="T16" r="T17" b="T18"/>
                <a:pathLst>
                  <a:path w="126" h="43">
                    <a:moveTo>
                      <a:pt x="126" y="43"/>
                    </a:moveTo>
                    <a:lnTo>
                      <a:pt x="123" y="40"/>
                    </a:lnTo>
                    <a:lnTo>
                      <a:pt x="0" y="0"/>
                    </a:lnTo>
                    <a:lnTo>
                      <a:pt x="4" y="5"/>
                    </a:lnTo>
                    <a:lnTo>
                      <a:pt x="126" y="43"/>
                    </a:lnTo>
                    <a:close/>
                  </a:path>
                </a:pathLst>
              </a:custGeom>
              <a:solidFill>
                <a:srgbClr val="B6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00" name="Freeform 3427"/>
              <p:cNvSpPr>
                <a:spLocks/>
              </p:cNvSpPr>
              <p:nvPr/>
            </p:nvSpPr>
            <p:spPr bwMode="auto">
              <a:xfrm>
                <a:off x="3324" y="2362"/>
                <a:ext cx="63" cy="21"/>
              </a:xfrm>
              <a:custGeom>
                <a:avLst/>
                <a:gdLst>
                  <a:gd name="T0" fmla="*/ 1 w 124"/>
                  <a:gd name="T1" fmla="*/ 0 h 44"/>
                  <a:gd name="T2" fmla="*/ 1 w 124"/>
                  <a:gd name="T3" fmla="*/ 0 h 44"/>
                  <a:gd name="T4" fmla="*/ 0 w 124"/>
                  <a:gd name="T5" fmla="*/ 0 h 44"/>
                  <a:gd name="T6" fmla="*/ 1 w 124"/>
                  <a:gd name="T7" fmla="*/ 0 h 44"/>
                  <a:gd name="T8" fmla="*/ 1 w 124"/>
                  <a:gd name="T9" fmla="*/ 0 h 44"/>
                  <a:gd name="T10" fmla="*/ 0 60000 65536"/>
                  <a:gd name="T11" fmla="*/ 0 60000 65536"/>
                  <a:gd name="T12" fmla="*/ 0 60000 65536"/>
                  <a:gd name="T13" fmla="*/ 0 60000 65536"/>
                  <a:gd name="T14" fmla="*/ 0 60000 65536"/>
                  <a:gd name="T15" fmla="*/ 0 w 124"/>
                  <a:gd name="T16" fmla="*/ 0 h 44"/>
                  <a:gd name="T17" fmla="*/ 124 w 124"/>
                  <a:gd name="T18" fmla="*/ 44 h 44"/>
                </a:gdLst>
                <a:ahLst/>
                <a:cxnLst>
                  <a:cxn ang="T10">
                    <a:pos x="T0" y="T1"/>
                  </a:cxn>
                  <a:cxn ang="T11">
                    <a:pos x="T2" y="T3"/>
                  </a:cxn>
                  <a:cxn ang="T12">
                    <a:pos x="T4" y="T5"/>
                  </a:cxn>
                  <a:cxn ang="T13">
                    <a:pos x="T6" y="T7"/>
                  </a:cxn>
                  <a:cxn ang="T14">
                    <a:pos x="T8" y="T9"/>
                  </a:cxn>
                </a:cxnLst>
                <a:rect l="T15" t="T16" r="T17" b="T18"/>
                <a:pathLst>
                  <a:path w="124" h="44">
                    <a:moveTo>
                      <a:pt x="124" y="44"/>
                    </a:moveTo>
                    <a:lnTo>
                      <a:pt x="123" y="39"/>
                    </a:lnTo>
                    <a:lnTo>
                      <a:pt x="0" y="0"/>
                    </a:lnTo>
                    <a:lnTo>
                      <a:pt x="1" y="4"/>
                    </a:lnTo>
                    <a:lnTo>
                      <a:pt x="124" y="44"/>
                    </a:lnTo>
                    <a:close/>
                  </a:path>
                </a:pathLst>
              </a:custGeom>
              <a:solidFill>
                <a:srgbClr val="B2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01" name="Freeform 3428"/>
              <p:cNvSpPr>
                <a:spLocks/>
              </p:cNvSpPr>
              <p:nvPr/>
            </p:nvSpPr>
            <p:spPr bwMode="auto">
              <a:xfrm>
                <a:off x="3319" y="2358"/>
                <a:ext cx="67" cy="23"/>
              </a:xfrm>
              <a:custGeom>
                <a:avLst/>
                <a:gdLst>
                  <a:gd name="T0" fmla="*/ 1 w 133"/>
                  <a:gd name="T1" fmla="*/ 0 h 47"/>
                  <a:gd name="T2" fmla="*/ 1 w 133"/>
                  <a:gd name="T3" fmla="*/ 0 h 47"/>
                  <a:gd name="T4" fmla="*/ 0 w 133"/>
                  <a:gd name="T5" fmla="*/ 0 h 47"/>
                  <a:gd name="T6" fmla="*/ 1 w 133"/>
                  <a:gd name="T7" fmla="*/ 0 h 47"/>
                  <a:gd name="T8" fmla="*/ 1 w 133"/>
                  <a:gd name="T9" fmla="*/ 0 h 47"/>
                  <a:gd name="T10" fmla="*/ 0 60000 65536"/>
                  <a:gd name="T11" fmla="*/ 0 60000 65536"/>
                  <a:gd name="T12" fmla="*/ 0 60000 65536"/>
                  <a:gd name="T13" fmla="*/ 0 60000 65536"/>
                  <a:gd name="T14" fmla="*/ 0 60000 65536"/>
                  <a:gd name="T15" fmla="*/ 0 w 133"/>
                  <a:gd name="T16" fmla="*/ 0 h 47"/>
                  <a:gd name="T17" fmla="*/ 133 w 133"/>
                  <a:gd name="T18" fmla="*/ 47 h 47"/>
                </a:gdLst>
                <a:ahLst/>
                <a:cxnLst>
                  <a:cxn ang="T10">
                    <a:pos x="T0" y="T1"/>
                  </a:cxn>
                  <a:cxn ang="T11">
                    <a:pos x="T2" y="T3"/>
                  </a:cxn>
                  <a:cxn ang="T12">
                    <a:pos x="T4" y="T5"/>
                  </a:cxn>
                  <a:cxn ang="T13">
                    <a:pos x="T6" y="T7"/>
                  </a:cxn>
                  <a:cxn ang="T14">
                    <a:pos x="T8" y="T9"/>
                  </a:cxn>
                </a:cxnLst>
                <a:rect l="T15" t="T16" r="T17" b="T18"/>
                <a:pathLst>
                  <a:path w="133" h="47">
                    <a:moveTo>
                      <a:pt x="133" y="47"/>
                    </a:moveTo>
                    <a:lnTo>
                      <a:pt x="123" y="38"/>
                    </a:lnTo>
                    <a:lnTo>
                      <a:pt x="0" y="0"/>
                    </a:lnTo>
                    <a:lnTo>
                      <a:pt x="10" y="8"/>
                    </a:lnTo>
                    <a:lnTo>
                      <a:pt x="133" y="47"/>
                    </a:lnTo>
                    <a:close/>
                  </a:path>
                </a:pathLst>
              </a:custGeom>
              <a:solidFill>
                <a:srgbClr val="AE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02" name="Freeform 3429"/>
              <p:cNvSpPr>
                <a:spLocks/>
              </p:cNvSpPr>
              <p:nvPr/>
            </p:nvSpPr>
            <p:spPr bwMode="auto">
              <a:xfrm>
                <a:off x="3322" y="2360"/>
                <a:ext cx="64" cy="21"/>
              </a:xfrm>
              <a:custGeom>
                <a:avLst/>
                <a:gdLst>
                  <a:gd name="T0" fmla="*/ 1 w 128"/>
                  <a:gd name="T1" fmla="*/ 1 h 42"/>
                  <a:gd name="T2" fmla="*/ 1 w 128"/>
                  <a:gd name="T3" fmla="*/ 1 h 42"/>
                  <a:gd name="T4" fmla="*/ 0 w 128"/>
                  <a:gd name="T5" fmla="*/ 0 h 42"/>
                  <a:gd name="T6" fmla="*/ 1 w 128"/>
                  <a:gd name="T7" fmla="*/ 1 h 42"/>
                  <a:gd name="T8" fmla="*/ 1 w 128"/>
                  <a:gd name="T9" fmla="*/ 1 h 42"/>
                  <a:gd name="T10" fmla="*/ 0 60000 65536"/>
                  <a:gd name="T11" fmla="*/ 0 60000 65536"/>
                  <a:gd name="T12" fmla="*/ 0 60000 65536"/>
                  <a:gd name="T13" fmla="*/ 0 60000 65536"/>
                  <a:gd name="T14" fmla="*/ 0 60000 65536"/>
                  <a:gd name="T15" fmla="*/ 0 w 128"/>
                  <a:gd name="T16" fmla="*/ 0 h 42"/>
                  <a:gd name="T17" fmla="*/ 128 w 128"/>
                  <a:gd name="T18" fmla="*/ 42 h 42"/>
                </a:gdLst>
                <a:ahLst/>
                <a:cxnLst>
                  <a:cxn ang="T10">
                    <a:pos x="T0" y="T1"/>
                  </a:cxn>
                  <a:cxn ang="T11">
                    <a:pos x="T2" y="T3"/>
                  </a:cxn>
                  <a:cxn ang="T12">
                    <a:pos x="T4" y="T5"/>
                  </a:cxn>
                  <a:cxn ang="T13">
                    <a:pos x="T6" y="T7"/>
                  </a:cxn>
                  <a:cxn ang="T14">
                    <a:pos x="T8" y="T9"/>
                  </a:cxn>
                </a:cxnLst>
                <a:rect l="T15" t="T16" r="T17" b="T18"/>
                <a:pathLst>
                  <a:path w="128" h="42">
                    <a:moveTo>
                      <a:pt x="128" y="42"/>
                    </a:moveTo>
                    <a:lnTo>
                      <a:pt x="123" y="38"/>
                    </a:lnTo>
                    <a:lnTo>
                      <a:pt x="0" y="0"/>
                    </a:lnTo>
                    <a:lnTo>
                      <a:pt x="5" y="3"/>
                    </a:lnTo>
                    <a:lnTo>
                      <a:pt x="128" y="42"/>
                    </a:lnTo>
                    <a:close/>
                  </a:path>
                </a:pathLst>
              </a:custGeom>
              <a:solidFill>
                <a:srgbClr val="AE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03" name="Freeform 3430"/>
              <p:cNvSpPr>
                <a:spLocks/>
              </p:cNvSpPr>
              <p:nvPr/>
            </p:nvSpPr>
            <p:spPr bwMode="auto">
              <a:xfrm>
                <a:off x="3319" y="2358"/>
                <a:ext cx="64" cy="21"/>
              </a:xfrm>
              <a:custGeom>
                <a:avLst/>
                <a:gdLst>
                  <a:gd name="T0" fmla="*/ 1 w 128"/>
                  <a:gd name="T1" fmla="*/ 0 h 43"/>
                  <a:gd name="T2" fmla="*/ 1 w 128"/>
                  <a:gd name="T3" fmla="*/ 0 h 43"/>
                  <a:gd name="T4" fmla="*/ 0 w 128"/>
                  <a:gd name="T5" fmla="*/ 0 h 43"/>
                  <a:gd name="T6" fmla="*/ 1 w 128"/>
                  <a:gd name="T7" fmla="*/ 0 h 43"/>
                  <a:gd name="T8" fmla="*/ 1 w 128"/>
                  <a:gd name="T9" fmla="*/ 0 h 43"/>
                  <a:gd name="T10" fmla="*/ 0 60000 65536"/>
                  <a:gd name="T11" fmla="*/ 0 60000 65536"/>
                  <a:gd name="T12" fmla="*/ 0 60000 65536"/>
                  <a:gd name="T13" fmla="*/ 0 60000 65536"/>
                  <a:gd name="T14" fmla="*/ 0 60000 65536"/>
                  <a:gd name="T15" fmla="*/ 0 w 128"/>
                  <a:gd name="T16" fmla="*/ 0 h 43"/>
                  <a:gd name="T17" fmla="*/ 128 w 128"/>
                  <a:gd name="T18" fmla="*/ 43 h 43"/>
                </a:gdLst>
                <a:ahLst/>
                <a:cxnLst>
                  <a:cxn ang="T10">
                    <a:pos x="T0" y="T1"/>
                  </a:cxn>
                  <a:cxn ang="T11">
                    <a:pos x="T2" y="T3"/>
                  </a:cxn>
                  <a:cxn ang="T12">
                    <a:pos x="T4" y="T5"/>
                  </a:cxn>
                  <a:cxn ang="T13">
                    <a:pos x="T6" y="T7"/>
                  </a:cxn>
                  <a:cxn ang="T14">
                    <a:pos x="T8" y="T9"/>
                  </a:cxn>
                </a:cxnLst>
                <a:rect l="T15" t="T16" r="T17" b="T18"/>
                <a:pathLst>
                  <a:path w="128" h="43">
                    <a:moveTo>
                      <a:pt x="128" y="43"/>
                    </a:moveTo>
                    <a:lnTo>
                      <a:pt x="123" y="38"/>
                    </a:lnTo>
                    <a:lnTo>
                      <a:pt x="0" y="0"/>
                    </a:lnTo>
                    <a:lnTo>
                      <a:pt x="5" y="5"/>
                    </a:lnTo>
                    <a:lnTo>
                      <a:pt x="128" y="43"/>
                    </a:lnTo>
                    <a:close/>
                  </a:path>
                </a:pathLst>
              </a:custGeom>
              <a:solidFill>
                <a:srgbClr val="A65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04" name="Freeform 3431"/>
              <p:cNvSpPr>
                <a:spLocks/>
              </p:cNvSpPr>
              <p:nvPr/>
            </p:nvSpPr>
            <p:spPr bwMode="auto">
              <a:xfrm>
                <a:off x="3314" y="2355"/>
                <a:ext cx="67" cy="22"/>
              </a:xfrm>
              <a:custGeom>
                <a:avLst/>
                <a:gdLst>
                  <a:gd name="T0" fmla="*/ 1 w 133"/>
                  <a:gd name="T1" fmla="*/ 1 h 43"/>
                  <a:gd name="T2" fmla="*/ 1 w 133"/>
                  <a:gd name="T3" fmla="*/ 1 h 43"/>
                  <a:gd name="T4" fmla="*/ 0 w 133"/>
                  <a:gd name="T5" fmla="*/ 0 h 43"/>
                  <a:gd name="T6" fmla="*/ 1 w 133"/>
                  <a:gd name="T7" fmla="*/ 1 h 43"/>
                  <a:gd name="T8" fmla="*/ 1 w 133"/>
                  <a:gd name="T9" fmla="*/ 1 h 43"/>
                  <a:gd name="T10" fmla="*/ 0 60000 65536"/>
                  <a:gd name="T11" fmla="*/ 0 60000 65536"/>
                  <a:gd name="T12" fmla="*/ 0 60000 65536"/>
                  <a:gd name="T13" fmla="*/ 0 60000 65536"/>
                  <a:gd name="T14" fmla="*/ 0 60000 65536"/>
                  <a:gd name="T15" fmla="*/ 0 w 133"/>
                  <a:gd name="T16" fmla="*/ 0 h 43"/>
                  <a:gd name="T17" fmla="*/ 133 w 133"/>
                  <a:gd name="T18" fmla="*/ 43 h 43"/>
                </a:gdLst>
                <a:ahLst/>
                <a:cxnLst>
                  <a:cxn ang="T10">
                    <a:pos x="T0" y="T1"/>
                  </a:cxn>
                  <a:cxn ang="T11">
                    <a:pos x="T2" y="T3"/>
                  </a:cxn>
                  <a:cxn ang="T12">
                    <a:pos x="T4" y="T5"/>
                  </a:cxn>
                  <a:cxn ang="T13">
                    <a:pos x="T6" y="T7"/>
                  </a:cxn>
                  <a:cxn ang="T14">
                    <a:pos x="T8" y="T9"/>
                  </a:cxn>
                </a:cxnLst>
                <a:rect l="T15" t="T16" r="T17" b="T18"/>
                <a:pathLst>
                  <a:path w="133" h="43">
                    <a:moveTo>
                      <a:pt x="133" y="43"/>
                    </a:moveTo>
                    <a:lnTo>
                      <a:pt x="123" y="38"/>
                    </a:lnTo>
                    <a:lnTo>
                      <a:pt x="0" y="0"/>
                    </a:lnTo>
                    <a:lnTo>
                      <a:pt x="10" y="5"/>
                    </a:lnTo>
                    <a:lnTo>
                      <a:pt x="133" y="43"/>
                    </a:lnTo>
                    <a:close/>
                  </a:path>
                </a:pathLst>
              </a:custGeom>
              <a:solidFill>
                <a:srgbClr val="9F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05" name="Freeform 3432"/>
              <p:cNvSpPr>
                <a:spLocks/>
              </p:cNvSpPr>
              <p:nvPr/>
            </p:nvSpPr>
            <p:spPr bwMode="auto">
              <a:xfrm>
                <a:off x="3295" y="2353"/>
                <a:ext cx="68" cy="21"/>
              </a:xfrm>
              <a:custGeom>
                <a:avLst/>
                <a:gdLst>
                  <a:gd name="T0" fmla="*/ 0 w 137"/>
                  <a:gd name="T1" fmla="*/ 1 h 41"/>
                  <a:gd name="T2" fmla="*/ 0 w 137"/>
                  <a:gd name="T3" fmla="*/ 1 h 41"/>
                  <a:gd name="T4" fmla="*/ 0 w 137"/>
                  <a:gd name="T5" fmla="*/ 1 h 41"/>
                  <a:gd name="T6" fmla="*/ 0 w 137"/>
                  <a:gd name="T7" fmla="*/ 0 h 41"/>
                  <a:gd name="T8" fmla="*/ 0 w 137"/>
                  <a:gd name="T9" fmla="*/ 1 h 41"/>
                  <a:gd name="T10" fmla="*/ 0 60000 65536"/>
                  <a:gd name="T11" fmla="*/ 0 60000 65536"/>
                  <a:gd name="T12" fmla="*/ 0 60000 65536"/>
                  <a:gd name="T13" fmla="*/ 0 60000 65536"/>
                  <a:gd name="T14" fmla="*/ 0 60000 65536"/>
                  <a:gd name="T15" fmla="*/ 0 w 137"/>
                  <a:gd name="T16" fmla="*/ 0 h 41"/>
                  <a:gd name="T17" fmla="*/ 137 w 137"/>
                  <a:gd name="T18" fmla="*/ 41 h 41"/>
                </a:gdLst>
                <a:ahLst/>
                <a:cxnLst>
                  <a:cxn ang="T10">
                    <a:pos x="T0" y="T1"/>
                  </a:cxn>
                  <a:cxn ang="T11">
                    <a:pos x="T2" y="T3"/>
                  </a:cxn>
                  <a:cxn ang="T12">
                    <a:pos x="T4" y="T5"/>
                  </a:cxn>
                  <a:cxn ang="T13">
                    <a:pos x="T6" y="T7"/>
                  </a:cxn>
                  <a:cxn ang="T14">
                    <a:pos x="T8" y="T9"/>
                  </a:cxn>
                </a:cxnLst>
                <a:rect l="T15" t="T16" r="T17" b="T18"/>
                <a:pathLst>
                  <a:path w="137" h="41">
                    <a:moveTo>
                      <a:pt x="137" y="38"/>
                    </a:moveTo>
                    <a:lnTo>
                      <a:pt x="123" y="41"/>
                    </a:lnTo>
                    <a:lnTo>
                      <a:pt x="0" y="3"/>
                    </a:lnTo>
                    <a:lnTo>
                      <a:pt x="14" y="0"/>
                    </a:lnTo>
                    <a:lnTo>
                      <a:pt x="137" y="38"/>
                    </a:lnTo>
                    <a:close/>
                  </a:path>
                </a:pathLst>
              </a:custGeom>
              <a:solidFill>
                <a:srgbClr val="88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06" name="Freeform 3433"/>
              <p:cNvSpPr>
                <a:spLocks/>
              </p:cNvSpPr>
              <p:nvPr/>
            </p:nvSpPr>
            <p:spPr bwMode="auto">
              <a:xfrm>
                <a:off x="3299" y="2353"/>
                <a:ext cx="64" cy="20"/>
              </a:xfrm>
              <a:custGeom>
                <a:avLst/>
                <a:gdLst>
                  <a:gd name="T0" fmla="*/ 1 w 128"/>
                  <a:gd name="T1" fmla="*/ 1 h 40"/>
                  <a:gd name="T2" fmla="*/ 1 w 128"/>
                  <a:gd name="T3" fmla="*/ 1 h 40"/>
                  <a:gd name="T4" fmla="*/ 0 w 128"/>
                  <a:gd name="T5" fmla="*/ 0 h 40"/>
                  <a:gd name="T6" fmla="*/ 1 w 128"/>
                  <a:gd name="T7" fmla="*/ 0 h 40"/>
                  <a:gd name="T8" fmla="*/ 1 w 128"/>
                  <a:gd name="T9" fmla="*/ 1 h 40"/>
                  <a:gd name="T10" fmla="*/ 0 60000 65536"/>
                  <a:gd name="T11" fmla="*/ 0 60000 65536"/>
                  <a:gd name="T12" fmla="*/ 0 60000 65536"/>
                  <a:gd name="T13" fmla="*/ 0 60000 65536"/>
                  <a:gd name="T14" fmla="*/ 0 60000 65536"/>
                  <a:gd name="T15" fmla="*/ 0 w 128"/>
                  <a:gd name="T16" fmla="*/ 0 h 40"/>
                  <a:gd name="T17" fmla="*/ 128 w 128"/>
                  <a:gd name="T18" fmla="*/ 40 h 40"/>
                </a:gdLst>
                <a:ahLst/>
                <a:cxnLst>
                  <a:cxn ang="T10">
                    <a:pos x="T0" y="T1"/>
                  </a:cxn>
                  <a:cxn ang="T11">
                    <a:pos x="T2" y="T3"/>
                  </a:cxn>
                  <a:cxn ang="T12">
                    <a:pos x="T4" y="T5"/>
                  </a:cxn>
                  <a:cxn ang="T13">
                    <a:pos x="T6" y="T7"/>
                  </a:cxn>
                  <a:cxn ang="T14">
                    <a:pos x="T8" y="T9"/>
                  </a:cxn>
                </a:cxnLst>
                <a:rect l="T15" t="T16" r="T17" b="T18"/>
                <a:pathLst>
                  <a:path w="128" h="40">
                    <a:moveTo>
                      <a:pt x="128" y="38"/>
                    </a:moveTo>
                    <a:lnTo>
                      <a:pt x="123" y="40"/>
                    </a:lnTo>
                    <a:lnTo>
                      <a:pt x="0" y="0"/>
                    </a:lnTo>
                    <a:lnTo>
                      <a:pt x="5" y="0"/>
                    </a:lnTo>
                    <a:lnTo>
                      <a:pt x="128" y="38"/>
                    </a:lnTo>
                    <a:close/>
                  </a:path>
                </a:pathLst>
              </a:custGeom>
              <a:solidFill>
                <a:srgbClr val="88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07" name="Freeform 3434"/>
              <p:cNvSpPr>
                <a:spLocks/>
              </p:cNvSpPr>
              <p:nvPr/>
            </p:nvSpPr>
            <p:spPr bwMode="auto">
              <a:xfrm>
                <a:off x="3297" y="2353"/>
                <a:ext cx="64" cy="20"/>
              </a:xfrm>
              <a:custGeom>
                <a:avLst/>
                <a:gdLst>
                  <a:gd name="T0" fmla="*/ 1 w 128"/>
                  <a:gd name="T1" fmla="*/ 1 h 40"/>
                  <a:gd name="T2" fmla="*/ 1 w 128"/>
                  <a:gd name="T3" fmla="*/ 1 h 40"/>
                  <a:gd name="T4" fmla="*/ 0 w 128"/>
                  <a:gd name="T5" fmla="*/ 1 h 40"/>
                  <a:gd name="T6" fmla="*/ 1 w 128"/>
                  <a:gd name="T7" fmla="*/ 0 h 40"/>
                  <a:gd name="T8" fmla="*/ 1 w 128"/>
                  <a:gd name="T9" fmla="*/ 1 h 40"/>
                  <a:gd name="T10" fmla="*/ 0 60000 65536"/>
                  <a:gd name="T11" fmla="*/ 0 60000 65536"/>
                  <a:gd name="T12" fmla="*/ 0 60000 65536"/>
                  <a:gd name="T13" fmla="*/ 0 60000 65536"/>
                  <a:gd name="T14" fmla="*/ 0 60000 65536"/>
                  <a:gd name="T15" fmla="*/ 0 w 128"/>
                  <a:gd name="T16" fmla="*/ 0 h 40"/>
                  <a:gd name="T17" fmla="*/ 128 w 128"/>
                  <a:gd name="T18" fmla="*/ 40 h 40"/>
                </a:gdLst>
                <a:ahLst/>
                <a:cxnLst>
                  <a:cxn ang="T10">
                    <a:pos x="T0" y="T1"/>
                  </a:cxn>
                  <a:cxn ang="T11">
                    <a:pos x="T2" y="T3"/>
                  </a:cxn>
                  <a:cxn ang="T12">
                    <a:pos x="T4" y="T5"/>
                  </a:cxn>
                  <a:cxn ang="T13">
                    <a:pos x="T6" y="T7"/>
                  </a:cxn>
                  <a:cxn ang="T14">
                    <a:pos x="T8" y="T9"/>
                  </a:cxn>
                </a:cxnLst>
                <a:rect l="T15" t="T16" r="T17" b="T18"/>
                <a:pathLst>
                  <a:path w="128" h="40">
                    <a:moveTo>
                      <a:pt x="128" y="40"/>
                    </a:moveTo>
                    <a:lnTo>
                      <a:pt x="123" y="40"/>
                    </a:lnTo>
                    <a:lnTo>
                      <a:pt x="0" y="2"/>
                    </a:lnTo>
                    <a:lnTo>
                      <a:pt x="5" y="0"/>
                    </a:lnTo>
                    <a:lnTo>
                      <a:pt x="128" y="40"/>
                    </a:lnTo>
                    <a:close/>
                  </a:path>
                </a:pathLst>
              </a:custGeom>
              <a:solidFill>
                <a:srgbClr val="8D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08" name="Freeform 3435"/>
              <p:cNvSpPr>
                <a:spLocks/>
              </p:cNvSpPr>
              <p:nvPr/>
            </p:nvSpPr>
            <p:spPr bwMode="auto">
              <a:xfrm>
                <a:off x="3295" y="2354"/>
                <a:ext cx="63" cy="20"/>
              </a:xfrm>
              <a:custGeom>
                <a:avLst/>
                <a:gdLst>
                  <a:gd name="T0" fmla="*/ 0 w 127"/>
                  <a:gd name="T1" fmla="*/ 1 h 39"/>
                  <a:gd name="T2" fmla="*/ 0 w 127"/>
                  <a:gd name="T3" fmla="*/ 1 h 39"/>
                  <a:gd name="T4" fmla="*/ 0 w 127"/>
                  <a:gd name="T5" fmla="*/ 1 h 39"/>
                  <a:gd name="T6" fmla="*/ 0 w 127"/>
                  <a:gd name="T7" fmla="*/ 0 h 39"/>
                  <a:gd name="T8" fmla="*/ 0 w 127"/>
                  <a:gd name="T9" fmla="*/ 1 h 39"/>
                  <a:gd name="T10" fmla="*/ 0 60000 65536"/>
                  <a:gd name="T11" fmla="*/ 0 60000 65536"/>
                  <a:gd name="T12" fmla="*/ 0 60000 65536"/>
                  <a:gd name="T13" fmla="*/ 0 60000 65536"/>
                  <a:gd name="T14" fmla="*/ 0 60000 65536"/>
                  <a:gd name="T15" fmla="*/ 0 w 127"/>
                  <a:gd name="T16" fmla="*/ 0 h 39"/>
                  <a:gd name="T17" fmla="*/ 127 w 127"/>
                  <a:gd name="T18" fmla="*/ 39 h 39"/>
                </a:gdLst>
                <a:ahLst/>
                <a:cxnLst>
                  <a:cxn ang="T10">
                    <a:pos x="T0" y="T1"/>
                  </a:cxn>
                  <a:cxn ang="T11">
                    <a:pos x="T2" y="T3"/>
                  </a:cxn>
                  <a:cxn ang="T12">
                    <a:pos x="T4" y="T5"/>
                  </a:cxn>
                  <a:cxn ang="T13">
                    <a:pos x="T6" y="T7"/>
                  </a:cxn>
                  <a:cxn ang="T14">
                    <a:pos x="T8" y="T9"/>
                  </a:cxn>
                </a:cxnLst>
                <a:rect l="T15" t="T16" r="T17" b="T18"/>
                <a:pathLst>
                  <a:path w="127" h="39">
                    <a:moveTo>
                      <a:pt x="127" y="38"/>
                    </a:moveTo>
                    <a:lnTo>
                      <a:pt x="123" y="39"/>
                    </a:lnTo>
                    <a:lnTo>
                      <a:pt x="0" y="1"/>
                    </a:lnTo>
                    <a:lnTo>
                      <a:pt x="4" y="0"/>
                    </a:lnTo>
                    <a:lnTo>
                      <a:pt x="127" y="38"/>
                    </a:lnTo>
                    <a:close/>
                  </a:path>
                </a:pathLst>
              </a:custGeom>
              <a:solidFill>
                <a:srgbClr val="93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09" name="Freeform 3436"/>
              <p:cNvSpPr>
                <a:spLocks/>
              </p:cNvSpPr>
              <p:nvPr/>
            </p:nvSpPr>
            <p:spPr bwMode="auto">
              <a:xfrm>
                <a:off x="3289" y="2355"/>
                <a:ext cx="68" cy="23"/>
              </a:xfrm>
              <a:custGeom>
                <a:avLst/>
                <a:gdLst>
                  <a:gd name="T0" fmla="*/ 1 w 134"/>
                  <a:gd name="T1" fmla="*/ 1 h 45"/>
                  <a:gd name="T2" fmla="*/ 1 w 134"/>
                  <a:gd name="T3" fmla="*/ 1 h 45"/>
                  <a:gd name="T4" fmla="*/ 0 w 134"/>
                  <a:gd name="T5" fmla="*/ 1 h 45"/>
                  <a:gd name="T6" fmla="*/ 1 w 134"/>
                  <a:gd name="T7" fmla="*/ 0 h 45"/>
                  <a:gd name="T8" fmla="*/ 1 w 134"/>
                  <a:gd name="T9" fmla="*/ 1 h 45"/>
                  <a:gd name="T10" fmla="*/ 0 60000 65536"/>
                  <a:gd name="T11" fmla="*/ 0 60000 65536"/>
                  <a:gd name="T12" fmla="*/ 0 60000 65536"/>
                  <a:gd name="T13" fmla="*/ 0 60000 65536"/>
                  <a:gd name="T14" fmla="*/ 0 60000 65536"/>
                  <a:gd name="T15" fmla="*/ 0 w 134"/>
                  <a:gd name="T16" fmla="*/ 0 h 45"/>
                  <a:gd name="T17" fmla="*/ 134 w 134"/>
                  <a:gd name="T18" fmla="*/ 45 h 45"/>
                </a:gdLst>
                <a:ahLst/>
                <a:cxnLst>
                  <a:cxn ang="T10">
                    <a:pos x="T0" y="T1"/>
                  </a:cxn>
                  <a:cxn ang="T11">
                    <a:pos x="T2" y="T3"/>
                  </a:cxn>
                  <a:cxn ang="T12">
                    <a:pos x="T4" y="T5"/>
                  </a:cxn>
                  <a:cxn ang="T13">
                    <a:pos x="T6" y="T7"/>
                  </a:cxn>
                  <a:cxn ang="T14">
                    <a:pos x="T8" y="T9"/>
                  </a:cxn>
                </a:cxnLst>
                <a:rect l="T15" t="T16" r="T17" b="T18"/>
                <a:pathLst>
                  <a:path w="134" h="45">
                    <a:moveTo>
                      <a:pt x="134" y="38"/>
                    </a:moveTo>
                    <a:lnTo>
                      <a:pt x="121" y="45"/>
                    </a:lnTo>
                    <a:lnTo>
                      <a:pt x="0" y="7"/>
                    </a:lnTo>
                    <a:lnTo>
                      <a:pt x="11" y="0"/>
                    </a:lnTo>
                    <a:lnTo>
                      <a:pt x="134" y="38"/>
                    </a:lnTo>
                    <a:close/>
                  </a:path>
                </a:pathLst>
              </a:custGeom>
              <a:solidFill>
                <a:srgbClr val="9A4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10" name="Freeform 3437"/>
              <p:cNvSpPr>
                <a:spLocks/>
              </p:cNvSpPr>
              <p:nvPr/>
            </p:nvSpPr>
            <p:spPr bwMode="auto">
              <a:xfrm>
                <a:off x="3294" y="2355"/>
                <a:ext cx="63" cy="20"/>
              </a:xfrm>
              <a:custGeom>
                <a:avLst/>
                <a:gdLst>
                  <a:gd name="T0" fmla="*/ 1 w 126"/>
                  <a:gd name="T1" fmla="*/ 1 h 40"/>
                  <a:gd name="T2" fmla="*/ 1 w 126"/>
                  <a:gd name="T3" fmla="*/ 1 h 40"/>
                  <a:gd name="T4" fmla="*/ 0 w 126"/>
                  <a:gd name="T5" fmla="*/ 1 h 40"/>
                  <a:gd name="T6" fmla="*/ 1 w 126"/>
                  <a:gd name="T7" fmla="*/ 0 h 40"/>
                  <a:gd name="T8" fmla="*/ 1 w 126"/>
                  <a:gd name="T9" fmla="*/ 1 h 40"/>
                  <a:gd name="T10" fmla="*/ 0 60000 65536"/>
                  <a:gd name="T11" fmla="*/ 0 60000 65536"/>
                  <a:gd name="T12" fmla="*/ 0 60000 65536"/>
                  <a:gd name="T13" fmla="*/ 0 60000 65536"/>
                  <a:gd name="T14" fmla="*/ 0 60000 65536"/>
                  <a:gd name="T15" fmla="*/ 0 w 126"/>
                  <a:gd name="T16" fmla="*/ 0 h 40"/>
                  <a:gd name="T17" fmla="*/ 126 w 126"/>
                  <a:gd name="T18" fmla="*/ 40 h 40"/>
                </a:gdLst>
                <a:ahLst/>
                <a:cxnLst>
                  <a:cxn ang="T10">
                    <a:pos x="T0" y="T1"/>
                  </a:cxn>
                  <a:cxn ang="T11">
                    <a:pos x="T2" y="T3"/>
                  </a:cxn>
                  <a:cxn ang="T12">
                    <a:pos x="T4" y="T5"/>
                  </a:cxn>
                  <a:cxn ang="T13">
                    <a:pos x="T6" y="T7"/>
                  </a:cxn>
                  <a:cxn ang="T14">
                    <a:pos x="T8" y="T9"/>
                  </a:cxn>
                </a:cxnLst>
                <a:rect l="T15" t="T16" r="T17" b="T18"/>
                <a:pathLst>
                  <a:path w="126" h="40">
                    <a:moveTo>
                      <a:pt x="126" y="38"/>
                    </a:moveTo>
                    <a:lnTo>
                      <a:pt x="123" y="40"/>
                    </a:lnTo>
                    <a:lnTo>
                      <a:pt x="0" y="2"/>
                    </a:lnTo>
                    <a:lnTo>
                      <a:pt x="3" y="0"/>
                    </a:lnTo>
                    <a:lnTo>
                      <a:pt x="126" y="38"/>
                    </a:lnTo>
                    <a:close/>
                  </a:path>
                </a:pathLst>
              </a:custGeom>
              <a:solidFill>
                <a:srgbClr val="9A4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11" name="Freeform 3438"/>
              <p:cNvSpPr>
                <a:spLocks/>
              </p:cNvSpPr>
              <p:nvPr/>
            </p:nvSpPr>
            <p:spPr bwMode="auto">
              <a:xfrm>
                <a:off x="3292" y="2356"/>
                <a:ext cx="63" cy="20"/>
              </a:xfrm>
              <a:custGeom>
                <a:avLst/>
                <a:gdLst>
                  <a:gd name="T0" fmla="*/ 1 w 126"/>
                  <a:gd name="T1" fmla="*/ 1 h 40"/>
                  <a:gd name="T2" fmla="*/ 1 w 126"/>
                  <a:gd name="T3" fmla="*/ 1 h 40"/>
                  <a:gd name="T4" fmla="*/ 0 w 126"/>
                  <a:gd name="T5" fmla="*/ 1 h 40"/>
                  <a:gd name="T6" fmla="*/ 1 w 126"/>
                  <a:gd name="T7" fmla="*/ 0 h 40"/>
                  <a:gd name="T8" fmla="*/ 1 w 126"/>
                  <a:gd name="T9" fmla="*/ 1 h 40"/>
                  <a:gd name="T10" fmla="*/ 0 60000 65536"/>
                  <a:gd name="T11" fmla="*/ 0 60000 65536"/>
                  <a:gd name="T12" fmla="*/ 0 60000 65536"/>
                  <a:gd name="T13" fmla="*/ 0 60000 65536"/>
                  <a:gd name="T14" fmla="*/ 0 60000 65536"/>
                  <a:gd name="T15" fmla="*/ 0 w 126"/>
                  <a:gd name="T16" fmla="*/ 0 h 40"/>
                  <a:gd name="T17" fmla="*/ 126 w 126"/>
                  <a:gd name="T18" fmla="*/ 40 h 40"/>
                </a:gdLst>
                <a:ahLst/>
                <a:cxnLst>
                  <a:cxn ang="T10">
                    <a:pos x="T0" y="T1"/>
                  </a:cxn>
                  <a:cxn ang="T11">
                    <a:pos x="T2" y="T3"/>
                  </a:cxn>
                  <a:cxn ang="T12">
                    <a:pos x="T4" y="T5"/>
                  </a:cxn>
                  <a:cxn ang="T13">
                    <a:pos x="T6" y="T7"/>
                  </a:cxn>
                  <a:cxn ang="T14">
                    <a:pos x="T8" y="T9"/>
                  </a:cxn>
                </a:cxnLst>
                <a:rect l="T15" t="T16" r="T17" b="T18"/>
                <a:pathLst>
                  <a:path w="126" h="40">
                    <a:moveTo>
                      <a:pt x="126" y="38"/>
                    </a:moveTo>
                    <a:lnTo>
                      <a:pt x="123" y="40"/>
                    </a:lnTo>
                    <a:lnTo>
                      <a:pt x="0" y="2"/>
                    </a:lnTo>
                    <a:lnTo>
                      <a:pt x="3" y="0"/>
                    </a:lnTo>
                    <a:lnTo>
                      <a:pt x="126" y="38"/>
                    </a:lnTo>
                    <a:close/>
                  </a:path>
                </a:pathLst>
              </a:custGeom>
              <a:solidFill>
                <a:srgbClr val="9E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12" name="Freeform 3439"/>
              <p:cNvSpPr>
                <a:spLocks/>
              </p:cNvSpPr>
              <p:nvPr/>
            </p:nvSpPr>
            <p:spPr bwMode="auto">
              <a:xfrm>
                <a:off x="3290" y="2357"/>
                <a:ext cx="63" cy="20"/>
              </a:xfrm>
              <a:custGeom>
                <a:avLst/>
                <a:gdLst>
                  <a:gd name="T0" fmla="*/ 0 w 127"/>
                  <a:gd name="T1" fmla="*/ 1 h 39"/>
                  <a:gd name="T2" fmla="*/ 0 w 127"/>
                  <a:gd name="T3" fmla="*/ 1 h 39"/>
                  <a:gd name="T4" fmla="*/ 0 w 127"/>
                  <a:gd name="T5" fmla="*/ 1 h 39"/>
                  <a:gd name="T6" fmla="*/ 0 w 127"/>
                  <a:gd name="T7" fmla="*/ 0 h 39"/>
                  <a:gd name="T8" fmla="*/ 0 w 127"/>
                  <a:gd name="T9" fmla="*/ 1 h 39"/>
                  <a:gd name="T10" fmla="*/ 0 60000 65536"/>
                  <a:gd name="T11" fmla="*/ 0 60000 65536"/>
                  <a:gd name="T12" fmla="*/ 0 60000 65536"/>
                  <a:gd name="T13" fmla="*/ 0 60000 65536"/>
                  <a:gd name="T14" fmla="*/ 0 60000 65536"/>
                  <a:gd name="T15" fmla="*/ 0 w 127"/>
                  <a:gd name="T16" fmla="*/ 0 h 39"/>
                  <a:gd name="T17" fmla="*/ 127 w 127"/>
                  <a:gd name="T18" fmla="*/ 39 h 39"/>
                </a:gdLst>
                <a:ahLst/>
                <a:cxnLst>
                  <a:cxn ang="T10">
                    <a:pos x="T0" y="T1"/>
                  </a:cxn>
                  <a:cxn ang="T11">
                    <a:pos x="T2" y="T3"/>
                  </a:cxn>
                  <a:cxn ang="T12">
                    <a:pos x="T4" y="T5"/>
                  </a:cxn>
                  <a:cxn ang="T13">
                    <a:pos x="T6" y="T7"/>
                  </a:cxn>
                  <a:cxn ang="T14">
                    <a:pos x="T8" y="T9"/>
                  </a:cxn>
                </a:cxnLst>
                <a:rect l="T15" t="T16" r="T17" b="T18"/>
                <a:pathLst>
                  <a:path w="127" h="39">
                    <a:moveTo>
                      <a:pt x="127" y="38"/>
                    </a:moveTo>
                    <a:lnTo>
                      <a:pt x="123" y="39"/>
                    </a:lnTo>
                    <a:lnTo>
                      <a:pt x="0" y="1"/>
                    </a:lnTo>
                    <a:lnTo>
                      <a:pt x="4" y="0"/>
                    </a:lnTo>
                    <a:lnTo>
                      <a:pt x="127" y="38"/>
                    </a:lnTo>
                    <a:close/>
                  </a:path>
                </a:pathLst>
              </a:custGeom>
              <a:solidFill>
                <a:srgbClr val="A2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13" name="Freeform 3440"/>
              <p:cNvSpPr>
                <a:spLocks/>
              </p:cNvSpPr>
              <p:nvPr/>
            </p:nvSpPr>
            <p:spPr bwMode="auto">
              <a:xfrm>
                <a:off x="3289" y="2358"/>
                <a:ext cx="63" cy="20"/>
              </a:xfrm>
              <a:custGeom>
                <a:avLst/>
                <a:gdLst>
                  <a:gd name="T0" fmla="*/ 1 w 124"/>
                  <a:gd name="T1" fmla="*/ 1 h 40"/>
                  <a:gd name="T2" fmla="*/ 1 w 124"/>
                  <a:gd name="T3" fmla="*/ 1 h 40"/>
                  <a:gd name="T4" fmla="*/ 0 w 124"/>
                  <a:gd name="T5" fmla="*/ 1 h 40"/>
                  <a:gd name="T6" fmla="*/ 1 w 124"/>
                  <a:gd name="T7" fmla="*/ 0 h 40"/>
                  <a:gd name="T8" fmla="*/ 1 w 124"/>
                  <a:gd name="T9" fmla="*/ 1 h 40"/>
                  <a:gd name="T10" fmla="*/ 0 60000 65536"/>
                  <a:gd name="T11" fmla="*/ 0 60000 65536"/>
                  <a:gd name="T12" fmla="*/ 0 60000 65536"/>
                  <a:gd name="T13" fmla="*/ 0 60000 65536"/>
                  <a:gd name="T14" fmla="*/ 0 60000 65536"/>
                  <a:gd name="T15" fmla="*/ 0 w 124"/>
                  <a:gd name="T16" fmla="*/ 0 h 40"/>
                  <a:gd name="T17" fmla="*/ 124 w 124"/>
                  <a:gd name="T18" fmla="*/ 40 h 40"/>
                </a:gdLst>
                <a:ahLst/>
                <a:cxnLst>
                  <a:cxn ang="T10">
                    <a:pos x="T0" y="T1"/>
                  </a:cxn>
                  <a:cxn ang="T11">
                    <a:pos x="T2" y="T3"/>
                  </a:cxn>
                  <a:cxn ang="T12">
                    <a:pos x="T4" y="T5"/>
                  </a:cxn>
                  <a:cxn ang="T13">
                    <a:pos x="T6" y="T7"/>
                  </a:cxn>
                  <a:cxn ang="T14">
                    <a:pos x="T8" y="T9"/>
                  </a:cxn>
                </a:cxnLst>
                <a:rect l="T15" t="T16" r="T17" b="T18"/>
                <a:pathLst>
                  <a:path w="124" h="40">
                    <a:moveTo>
                      <a:pt x="124" y="38"/>
                    </a:moveTo>
                    <a:lnTo>
                      <a:pt x="121" y="40"/>
                    </a:lnTo>
                    <a:lnTo>
                      <a:pt x="0" y="2"/>
                    </a:lnTo>
                    <a:lnTo>
                      <a:pt x="1" y="0"/>
                    </a:lnTo>
                    <a:lnTo>
                      <a:pt x="124" y="38"/>
                    </a:lnTo>
                    <a:close/>
                  </a:path>
                </a:pathLst>
              </a:custGeom>
              <a:solidFill>
                <a:srgbClr val="A65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14" name="Freeform 3441"/>
              <p:cNvSpPr>
                <a:spLocks/>
              </p:cNvSpPr>
              <p:nvPr/>
            </p:nvSpPr>
            <p:spPr bwMode="auto">
              <a:xfrm>
                <a:off x="3284" y="2358"/>
                <a:ext cx="66" cy="24"/>
              </a:xfrm>
              <a:custGeom>
                <a:avLst/>
                <a:gdLst>
                  <a:gd name="T0" fmla="*/ 0 w 133"/>
                  <a:gd name="T1" fmla="*/ 1 h 46"/>
                  <a:gd name="T2" fmla="*/ 0 w 133"/>
                  <a:gd name="T3" fmla="*/ 1 h 46"/>
                  <a:gd name="T4" fmla="*/ 0 w 133"/>
                  <a:gd name="T5" fmla="*/ 1 h 46"/>
                  <a:gd name="T6" fmla="*/ 0 w 133"/>
                  <a:gd name="T7" fmla="*/ 0 h 46"/>
                  <a:gd name="T8" fmla="*/ 0 w 133"/>
                  <a:gd name="T9" fmla="*/ 1 h 46"/>
                  <a:gd name="T10" fmla="*/ 0 60000 65536"/>
                  <a:gd name="T11" fmla="*/ 0 60000 65536"/>
                  <a:gd name="T12" fmla="*/ 0 60000 65536"/>
                  <a:gd name="T13" fmla="*/ 0 60000 65536"/>
                  <a:gd name="T14" fmla="*/ 0 60000 65536"/>
                  <a:gd name="T15" fmla="*/ 0 w 133"/>
                  <a:gd name="T16" fmla="*/ 0 h 46"/>
                  <a:gd name="T17" fmla="*/ 133 w 133"/>
                  <a:gd name="T18" fmla="*/ 46 h 46"/>
                </a:gdLst>
                <a:ahLst/>
                <a:cxnLst>
                  <a:cxn ang="T10">
                    <a:pos x="T0" y="T1"/>
                  </a:cxn>
                  <a:cxn ang="T11">
                    <a:pos x="T2" y="T3"/>
                  </a:cxn>
                  <a:cxn ang="T12">
                    <a:pos x="T4" y="T5"/>
                  </a:cxn>
                  <a:cxn ang="T13">
                    <a:pos x="T6" y="T7"/>
                  </a:cxn>
                  <a:cxn ang="T14">
                    <a:pos x="T8" y="T9"/>
                  </a:cxn>
                </a:cxnLst>
                <a:rect l="T15" t="T16" r="T17" b="T18"/>
                <a:pathLst>
                  <a:path w="133" h="46">
                    <a:moveTo>
                      <a:pt x="133" y="38"/>
                    </a:moveTo>
                    <a:lnTo>
                      <a:pt x="123" y="46"/>
                    </a:lnTo>
                    <a:lnTo>
                      <a:pt x="0" y="8"/>
                    </a:lnTo>
                    <a:lnTo>
                      <a:pt x="12" y="0"/>
                    </a:lnTo>
                    <a:lnTo>
                      <a:pt x="133" y="38"/>
                    </a:lnTo>
                    <a:close/>
                  </a:path>
                </a:pathLst>
              </a:custGeom>
              <a:solidFill>
                <a:srgbClr val="AA5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15" name="Freeform 3442"/>
              <p:cNvSpPr>
                <a:spLocks/>
              </p:cNvSpPr>
              <p:nvPr/>
            </p:nvSpPr>
            <p:spPr bwMode="auto">
              <a:xfrm>
                <a:off x="3288" y="2358"/>
                <a:ext cx="62" cy="20"/>
              </a:xfrm>
              <a:custGeom>
                <a:avLst/>
                <a:gdLst>
                  <a:gd name="T0" fmla="*/ 0 w 125"/>
                  <a:gd name="T1" fmla="*/ 1 h 40"/>
                  <a:gd name="T2" fmla="*/ 0 w 125"/>
                  <a:gd name="T3" fmla="*/ 1 h 40"/>
                  <a:gd name="T4" fmla="*/ 0 w 125"/>
                  <a:gd name="T5" fmla="*/ 1 h 40"/>
                  <a:gd name="T6" fmla="*/ 0 w 125"/>
                  <a:gd name="T7" fmla="*/ 0 h 40"/>
                  <a:gd name="T8" fmla="*/ 0 w 125"/>
                  <a:gd name="T9" fmla="*/ 1 h 40"/>
                  <a:gd name="T10" fmla="*/ 0 60000 65536"/>
                  <a:gd name="T11" fmla="*/ 0 60000 65536"/>
                  <a:gd name="T12" fmla="*/ 0 60000 65536"/>
                  <a:gd name="T13" fmla="*/ 0 60000 65536"/>
                  <a:gd name="T14" fmla="*/ 0 60000 65536"/>
                  <a:gd name="T15" fmla="*/ 0 w 125"/>
                  <a:gd name="T16" fmla="*/ 0 h 40"/>
                  <a:gd name="T17" fmla="*/ 125 w 125"/>
                  <a:gd name="T18" fmla="*/ 40 h 40"/>
                </a:gdLst>
                <a:ahLst/>
                <a:cxnLst>
                  <a:cxn ang="T10">
                    <a:pos x="T0" y="T1"/>
                  </a:cxn>
                  <a:cxn ang="T11">
                    <a:pos x="T2" y="T3"/>
                  </a:cxn>
                  <a:cxn ang="T12">
                    <a:pos x="T4" y="T5"/>
                  </a:cxn>
                  <a:cxn ang="T13">
                    <a:pos x="T6" y="T7"/>
                  </a:cxn>
                  <a:cxn ang="T14">
                    <a:pos x="T8" y="T9"/>
                  </a:cxn>
                </a:cxnLst>
                <a:rect l="T15" t="T16" r="T17" b="T18"/>
                <a:pathLst>
                  <a:path w="125" h="40">
                    <a:moveTo>
                      <a:pt x="125" y="38"/>
                    </a:moveTo>
                    <a:lnTo>
                      <a:pt x="123" y="40"/>
                    </a:lnTo>
                    <a:lnTo>
                      <a:pt x="0" y="1"/>
                    </a:lnTo>
                    <a:lnTo>
                      <a:pt x="4" y="0"/>
                    </a:lnTo>
                    <a:lnTo>
                      <a:pt x="125" y="38"/>
                    </a:lnTo>
                    <a:close/>
                  </a:path>
                </a:pathLst>
              </a:custGeom>
              <a:solidFill>
                <a:srgbClr val="AA5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16" name="Freeform 3443"/>
              <p:cNvSpPr>
                <a:spLocks/>
              </p:cNvSpPr>
              <p:nvPr/>
            </p:nvSpPr>
            <p:spPr bwMode="auto">
              <a:xfrm>
                <a:off x="3287" y="2359"/>
                <a:ext cx="62" cy="20"/>
              </a:xfrm>
              <a:custGeom>
                <a:avLst/>
                <a:gdLst>
                  <a:gd name="T0" fmla="*/ 1 w 124"/>
                  <a:gd name="T1" fmla="*/ 1 h 40"/>
                  <a:gd name="T2" fmla="*/ 1 w 124"/>
                  <a:gd name="T3" fmla="*/ 1 h 40"/>
                  <a:gd name="T4" fmla="*/ 0 w 124"/>
                  <a:gd name="T5" fmla="*/ 1 h 40"/>
                  <a:gd name="T6" fmla="*/ 1 w 124"/>
                  <a:gd name="T7" fmla="*/ 0 h 40"/>
                  <a:gd name="T8" fmla="*/ 1 w 124"/>
                  <a:gd name="T9" fmla="*/ 1 h 40"/>
                  <a:gd name="T10" fmla="*/ 0 60000 65536"/>
                  <a:gd name="T11" fmla="*/ 0 60000 65536"/>
                  <a:gd name="T12" fmla="*/ 0 60000 65536"/>
                  <a:gd name="T13" fmla="*/ 0 60000 65536"/>
                  <a:gd name="T14" fmla="*/ 0 60000 65536"/>
                  <a:gd name="T15" fmla="*/ 0 w 124"/>
                  <a:gd name="T16" fmla="*/ 0 h 40"/>
                  <a:gd name="T17" fmla="*/ 124 w 124"/>
                  <a:gd name="T18" fmla="*/ 40 h 40"/>
                </a:gdLst>
                <a:ahLst/>
                <a:cxnLst>
                  <a:cxn ang="T10">
                    <a:pos x="T0" y="T1"/>
                  </a:cxn>
                  <a:cxn ang="T11">
                    <a:pos x="T2" y="T3"/>
                  </a:cxn>
                  <a:cxn ang="T12">
                    <a:pos x="T4" y="T5"/>
                  </a:cxn>
                  <a:cxn ang="T13">
                    <a:pos x="T6" y="T7"/>
                  </a:cxn>
                  <a:cxn ang="T14">
                    <a:pos x="T8" y="T9"/>
                  </a:cxn>
                </a:cxnLst>
                <a:rect l="T15" t="T16" r="T17" b="T18"/>
                <a:pathLst>
                  <a:path w="124" h="40">
                    <a:moveTo>
                      <a:pt x="124" y="39"/>
                    </a:moveTo>
                    <a:lnTo>
                      <a:pt x="123" y="40"/>
                    </a:lnTo>
                    <a:lnTo>
                      <a:pt x="0" y="2"/>
                    </a:lnTo>
                    <a:lnTo>
                      <a:pt x="1" y="0"/>
                    </a:lnTo>
                    <a:lnTo>
                      <a:pt x="124" y="39"/>
                    </a:lnTo>
                    <a:close/>
                  </a:path>
                </a:pathLst>
              </a:custGeom>
              <a:solidFill>
                <a:srgbClr val="AC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17" name="Freeform 3444"/>
              <p:cNvSpPr>
                <a:spLocks/>
              </p:cNvSpPr>
              <p:nvPr/>
            </p:nvSpPr>
            <p:spPr bwMode="auto">
              <a:xfrm>
                <a:off x="3286" y="2360"/>
                <a:ext cx="62" cy="20"/>
              </a:xfrm>
              <a:custGeom>
                <a:avLst/>
                <a:gdLst>
                  <a:gd name="T0" fmla="*/ 0 w 125"/>
                  <a:gd name="T1" fmla="*/ 1 h 40"/>
                  <a:gd name="T2" fmla="*/ 0 w 125"/>
                  <a:gd name="T3" fmla="*/ 1 h 40"/>
                  <a:gd name="T4" fmla="*/ 0 w 125"/>
                  <a:gd name="T5" fmla="*/ 1 h 40"/>
                  <a:gd name="T6" fmla="*/ 0 w 125"/>
                  <a:gd name="T7" fmla="*/ 0 h 40"/>
                  <a:gd name="T8" fmla="*/ 0 w 125"/>
                  <a:gd name="T9" fmla="*/ 1 h 40"/>
                  <a:gd name="T10" fmla="*/ 0 60000 65536"/>
                  <a:gd name="T11" fmla="*/ 0 60000 65536"/>
                  <a:gd name="T12" fmla="*/ 0 60000 65536"/>
                  <a:gd name="T13" fmla="*/ 0 60000 65536"/>
                  <a:gd name="T14" fmla="*/ 0 60000 65536"/>
                  <a:gd name="T15" fmla="*/ 0 w 125"/>
                  <a:gd name="T16" fmla="*/ 0 h 40"/>
                  <a:gd name="T17" fmla="*/ 125 w 125"/>
                  <a:gd name="T18" fmla="*/ 40 h 40"/>
                </a:gdLst>
                <a:ahLst/>
                <a:cxnLst>
                  <a:cxn ang="T10">
                    <a:pos x="T0" y="T1"/>
                  </a:cxn>
                  <a:cxn ang="T11">
                    <a:pos x="T2" y="T3"/>
                  </a:cxn>
                  <a:cxn ang="T12">
                    <a:pos x="T4" y="T5"/>
                  </a:cxn>
                  <a:cxn ang="T13">
                    <a:pos x="T6" y="T7"/>
                  </a:cxn>
                  <a:cxn ang="T14">
                    <a:pos x="T8" y="T9"/>
                  </a:cxn>
                </a:cxnLst>
                <a:rect l="T15" t="T16" r="T17" b="T18"/>
                <a:pathLst>
                  <a:path w="125" h="40">
                    <a:moveTo>
                      <a:pt x="125" y="38"/>
                    </a:moveTo>
                    <a:lnTo>
                      <a:pt x="121" y="40"/>
                    </a:lnTo>
                    <a:lnTo>
                      <a:pt x="0" y="2"/>
                    </a:lnTo>
                    <a:lnTo>
                      <a:pt x="2" y="0"/>
                    </a:lnTo>
                    <a:lnTo>
                      <a:pt x="125" y="38"/>
                    </a:lnTo>
                    <a:close/>
                  </a:path>
                </a:pathLst>
              </a:custGeom>
              <a:solidFill>
                <a:srgbClr val="AF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18" name="Freeform 3445"/>
              <p:cNvSpPr>
                <a:spLocks/>
              </p:cNvSpPr>
              <p:nvPr/>
            </p:nvSpPr>
            <p:spPr bwMode="auto">
              <a:xfrm>
                <a:off x="3284" y="2361"/>
                <a:ext cx="63" cy="20"/>
              </a:xfrm>
              <a:custGeom>
                <a:avLst/>
                <a:gdLst>
                  <a:gd name="T0" fmla="*/ 1 w 124"/>
                  <a:gd name="T1" fmla="*/ 1 h 40"/>
                  <a:gd name="T2" fmla="*/ 1 w 124"/>
                  <a:gd name="T3" fmla="*/ 1 h 40"/>
                  <a:gd name="T4" fmla="*/ 0 w 124"/>
                  <a:gd name="T5" fmla="*/ 1 h 40"/>
                  <a:gd name="T6" fmla="*/ 1 w 124"/>
                  <a:gd name="T7" fmla="*/ 0 h 40"/>
                  <a:gd name="T8" fmla="*/ 1 w 124"/>
                  <a:gd name="T9" fmla="*/ 1 h 40"/>
                  <a:gd name="T10" fmla="*/ 0 60000 65536"/>
                  <a:gd name="T11" fmla="*/ 0 60000 65536"/>
                  <a:gd name="T12" fmla="*/ 0 60000 65536"/>
                  <a:gd name="T13" fmla="*/ 0 60000 65536"/>
                  <a:gd name="T14" fmla="*/ 0 60000 65536"/>
                  <a:gd name="T15" fmla="*/ 0 w 124"/>
                  <a:gd name="T16" fmla="*/ 0 h 40"/>
                  <a:gd name="T17" fmla="*/ 124 w 124"/>
                  <a:gd name="T18" fmla="*/ 40 h 40"/>
                </a:gdLst>
                <a:ahLst/>
                <a:cxnLst>
                  <a:cxn ang="T10">
                    <a:pos x="T0" y="T1"/>
                  </a:cxn>
                  <a:cxn ang="T11">
                    <a:pos x="T2" y="T3"/>
                  </a:cxn>
                  <a:cxn ang="T12">
                    <a:pos x="T4" y="T5"/>
                  </a:cxn>
                  <a:cxn ang="T13">
                    <a:pos x="T6" y="T7"/>
                  </a:cxn>
                  <a:cxn ang="T14">
                    <a:pos x="T8" y="T9"/>
                  </a:cxn>
                </a:cxnLst>
                <a:rect l="T15" t="T16" r="T17" b="T18"/>
                <a:pathLst>
                  <a:path w="124" h="40">
                    <a:moveTo>
                      <a:pt x="124" y="38"/>
                    </a:moveTo>
                    <a:lnTo>
                      <a:pt x="123" y="40"/>
                    </a:lnTo>
                    <a:lnTo>
                      <a:pt x="0" y="1"/>
                    </a:lnTo>
                    <a:lnTo>
                      <a:pt x="3" y="0"/>
                    </a:lnTo>
                    <a:lnTo>
                      <a:pt x="124" y="38"/>
                    </a:lnTo>
                    <a:close/>
                  </a:path>
                </a:pathLst>
              </a:custGeom>
              <a:solidFill>
                <a:srgbClr val="B2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19" name="Freeform 3446"/>
              <p:cNvSpPr>
                <a:spLocks/>
              </p:cNvSpPr>
              <p:nvPr/>
            </p:nvSpPr>
            <p:spPr bwMode="auto">
              <a:xfrm>
                <a:off x="3284" y="2362"/>
                <a:ext cx="62" cy="20"/>
              </a:xfrm>
              <a:custGeom>
                <a:avLst/>
                <a:gdLst>
                  <a:gd name="T0" fmla="*/ 0 w 125"/>
                  <a:gd name="T1" fmla="*/ 1 h 40"/>
                  <a:gd name="T2" fmla="*/ 0 w 125"/>
                  <a:gd name="T3" fmla="*/ 1 h 40"/>
                  <a:gd name="T4" fmla="*/ 0 w 125"/>
                  <a:gd name="T5" fmla="*/ 1 h 40"/>
                  <a:gd name="T6" fmla="*/ 0 w 125"/>
                  <a:gd name="T7" fmla="*/ 0 h 40"/>
                  <a:gd name="T8" fmla="*/ 0 w 125"/>
                  <a:gd name="T9" fmla="*/ 1 h 40"/>
                  <a:gd name="T10" fmla="*/ 0 60000 65536"/>
                  <a:gd name="T11" fmla="*/ 0 60000 65536"/>
                  <a:gd name="T12" fmla="*/ 0 60000 65536"/>
                  <a:gd name="T13" fmla="*/ 0 60000 65536"/>
                  <a:gd name="T14" fmla="*/ 0 60000 65536"/>
                  <a:gd name="T15" fmla="*/ 0 w 125"/>
                  <a:gd name="T16" fmla="*/ 0 h 40"/>
                  <a:gd name="T17" fmla="*/ 125 w 125"/>
                  <a:gd name="T18" fmla="*/ 40 h 40"/>
                </a:gdLst>
                <a:ahLst/>
                <a:cxnLst>
                  <a:cxn ang="T10">
                    <a:pos x="T0" y="T1"/>
                  </a:cxn>
                  <a:cxn ang="T11">
                    <a:pos x="T2" y="T3"/>
                  </a:cxn>
                  <a:cxn ang="T12">
                    <a:pos x="T4" y="T5"/>
                  </a:cxn>
                  <a:cxn ang="T13">
                    <a:pos x="T6" y="T7"/>
                  </a:cxn>
                  <a:cxn ang="T14">
                    <a:pos x="T8" y="T9"/>
                  </a:cxn>
                </a:cxnLst>
                <a:rect l="T15" t="T16" r="T17" b="T18"/>
                <a:pathLst>
                  <a:path w="125" h="40">
                    <a:moveTo>
                      <a:pt x="125" y="39"/>
                    </a:moveTo>
                    <a:lnTo>
                      <a:pt x="123" y="40"/>
                    </a:lnTo>
                    <a:lnTo>
                      <a:pt x="0" y="2"/>
                    </a:lnTo>
                    <a:lnTo>
                      <a:pt x="2" y="0"/>
                    </a:lnTo>
                    <a:lnTo>
                      <a:pt x="125" y="39"/>
                    </a:lnTo>
                    <a:close/>
                  </a:path>
                </a:pathLst>
              </a:custGeom>
              <a:solidFill>
                <a:srgbClr val="B55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20" name="Freeform 3447"/>
              <p:cNvSpPr>
                <a:spLocks/>
              </p:cNvSpPr>
              <p:nvPr/>
            </p:nvSpPr>
            <p:spPr bwMode="auto">
              <a:xfrm>
                <a:off x="3279" y="2363"/>
                <a:ext cx="66" cy="24"/>
              </a:xfrm>
              <a:custGeom>
                <a:avLst/>
                <a:gdLst>
                  <a:gd name="T0" fmla="*/ 0 w 133"/>
                  <a:gd name="T1" fmla="*/ 0 h 50"/>
                  <a:gd name="T2" fmla="*/ 0 w 133"/>
                  <a:gd name="T3" fmla="*/ 0 h 50"/>
                  <a:gd name="T4" fmla="*/ 0 w 133"/>
                  <a:gd name="T5" fmla="*/ 0 h 50"/>
                  <a:gd name="T6" fmla="*/ 0 w 133"/>
                  <a:gd name="T7" fmla="*/ 0 h 50"/>
                  <a:gd name="T8" fmla="*/ 0 w 133"/>
                  <a:gd name="T9" fmla="*/ 0 h 50"/>
                  <a:gd name="T10" fmla="*/ 0 60000 65536"/>
                  <a:gd name="T11" fmla="*/ 0 60000 65536"/>
                  <a:gd name="T12" fmla="*/ 0 60000 65536"/>
                  <a:gd name="T13" fmla="*/ 0 60000 65536"/>
                  <a:gd name="T14" fmla="*/ 0 60000 65536"/>
                  <a:gd name="T15" fmla="*/ 0 w 133"/>
                  <a:gd name="T16" fmla="*/ 0 h 50"/>
                  <a:gd name="T17" fmla="*/ 133 w 133"/>
                  <a:gd name="T18" fmla="*/ 50 h 50"/>
                </a:gdLst>
                <a:ahLst/>
                <a:cxnLst>
                  <a:cxn ang="T10">
                    <a:pos x="T0" y="T1"/>
                  </a:cxn>
                  <a:cxn ang="T11">
                    <a:pos x="T2" y="T3"/>
                  </a:cxn>
                  <a:cxn ang="T12">
                    <a:pos x="T4" y="T5"/>
                  </a:cxn>
                  <a:cxn ang="T13">
                    <a:pos x="T6" y="T7"/>
                  </a:cxn>
                  <a:cxn ang="T14">
                    <a:pos x="T8" y="T9"/>
                  </a:cxn>
                </a:cxnLst>
                <a:rect l="T15" t="T16" r="T17" b="T18"/>
                <a:pathLst>
                  <a:path w="133" h="50">
                    <a:moveTo>
                      <a:pt x="133" y="38"/>
                    </a:moveTo>
                    <a:lnTo>
                      <a:pt x="123" y="50"/>
                    </a:lnTo>
                    <a:lnTo>
                      <a:pt x="0" y="12"/>
                    </a:lnTo>
                    <a:lnTo>
                      <a:pt x="10" y="0"/>
                    </a:lnTo>
                    <a:lnTo>
                      <a:pt x="133" y="38"/>
                    </a:lnTo>
                    <a:close/>
                  </a:path>
                </a:pathLst>
              </a:custGeom>
              <a:solidFill>
                <a:srgbClr val="B8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21" name="Freeform 3448"/>
              <p:cNvSpPr>
                <a:spLocks/>
              </p:cNvSpPr>
              <p:nvPr/>
            </p:nvSpPr>
            <p:spPr bwMode="auto">
              <a:xfrm>
                <a:off x="3283" y="2363"/>
                <a:ext cx="62" cy="20"/>
              </a:xfrm>
              <a:custGeom>
                <a:avLst/>
                <a:gdLst>
                  <a:gd name="T0" fmla="*/ 0 w 125"/>
                  <a:gd name="T1" fmla="*/ 0 h 42"/>
                  <a:gd name="T2" fmla="*/ 0 w 125"/>
                  <a:gd name="T3" fmla="*/ 0 h 42"/>
                  <a:gd name="T4" fmla="*/ 0 w 125"/>
                  <a:gd name="T5" fmla="*/ 0 h 42"/>
                  <a:gd name="T6" fmla="*/ 0 w 125"/>
                  <a:gd name="T7" fmla="*/ 0 h 42"/>
                  <a:gd name="T8" fmla="*/ 0 w 125"/>
                  <a:gd name="T9" fmla="*/ 0 h 42"/>
                  <a:gd name="T10" fmla="*/ 0 60000 65536"/>
                  <a:gd name="T11" fmla="*/ 0 60000 65536"/>
                  <a:gd name="T12" fmla="*/ 0 60000 65536"/>
                  <a:gd name="T13" fmla="*/ 0 60000 65536"/>
                  <a:gd name="T14" fmla="*/ 0 60000 65536"/>
                  <a:gd name="T15" fmla="*/ 0 w 125"/>
                  <a:gd name="T16" fmla="*/ 0 h 42"/>
                  <a:gd name="T17" fmla="*/ 125 w 125"/>
                  <a:gd name="T18" fmla="*/ 42 h 42"/>
                </a:gdLst>
                <a:ahLst/>
                <a:cxnLst>
                  <a:cxn ang="T10">
                    <a:pos x="T0" y="T1"/>
                  </a:cxn>
                  <a:cxn ang="T11">
                    <a:pos x="T2" y="T3"/>
                  </a:cxn>
                  <a:cxn ang="T12">
                    <a:pos x="T4" y="T5"/>
                  </a:cxn>
                  <a:cxn ang="T13">
                    <a:pos x="T6" y="T7"/>
                  </a:cxn>
                  <a:cxn ang="T14">
                    <a:pos x="T8" y="T9"/>
                  </a:cxn>
                </a:cxnLst>
                <a:rect l="T15" t="T16" r="T17" b="T18"/>
                <a:pathLst>
                  <a:path w="125" h="42">
                    <a:moveTo>
                      <a:pt x="125" y="38"/>
                    </a:moveTo>
                    <a:lnTo>
                      <a:pt x="123" y="42"/>
                    </a:lnTo>
                    <a:lnTo>
                      <a:pt x="0" y="2"/>
                    </a:lnTo>
                    <a:lnTo>
                      <a:pt x="2" y="0"/>
                    </a:lnTo>
                    <a:lnTo>
                      <a:pt x="125" y="38"/>
                    </a:lnTo>
                    <a:close/>
                  </a:path>
                </a:pathLst>
              </a:custGeom>
              <a:solidFill>
                <a:srgbClr val="B8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22" name="Freeform 3449"/>
              <p:cNvSpPr>
                <a:spLocks/>
              </p:cNvSpPr>
              <p:nvPr/>
            </p:nvSpPr>
            <p:spPr bwMode="auto">
              <a:xfrm>
                <a:off x="3282" y="2363"/>
                <a:ext cx="62" cy="21"/>
              </a:xfrm>
              <a:custGeom>
                <a:avLst/>
                <a:gdLst>
                  <a:gd name="T0" fmla="*/ 1 w 124"/>
                  <a:gd name="T1" fmla="*/ 1 h 41"/>
                  <a:gd name="T2" fmla="*/ 1 w 124"/>
                  <a:gd name="T3" fmla="*/ 1 h 41"/>
                  <a:gd name="T4" fmla="*/ 0 w 124"/>
                  <a:gd name="T5" fmla="*/ 1 h 41"/>
                  <a:gd name="T6" fmla="*/ 1 w 124"/>
                  <a:gd name="T7" fmla="*/ 0 h 41"/>
                  <a:gd name="T8" fmla="*/ 1 w 124"/>
                  <a:gd name="T9" fmla="*/ 1 h 41"/>
                  <a:gd name="T10" fmla="*/ 0 60000 65536"/>
                  <a:gd name="T11" fmla="*/ 0 60000 65536"/>
                  <a:gd name="T12" fmla="*/ 0 60000 65536"/>
                  <a:gd name="T13" fmla="*/ 0 60000 65536"/>
                  <a:gd name="T14" fmla="*/ 0 60000 65536"/>
                  <a:gd name="T15" fmla="*/ 0 w 124"/>
                  <a:gd name="T16" fmla="*/ 0 h 41"/>
                  <a:gd name="T17" fmla="*/ 124 w 124"/>
                  <a:gd name="T18" fmla="*/ 41 h 41"/>
                </a:gdLst>
                <a:ahLst/>
                <a:cxnLst>
                  <a:cxn ang="T10">
                    <a:pos x="T0" y="T1"/>
                  </a:cxn>
                  <a:cxn ang="T11">
                    <a:pos x="T2" y="T3"/>
                  </a:cxn>
                  <a:cxn ang="T12">
                    <a:pos x="T4" y="T5"/>
                  </a:cxn>
                  <a:cxn ang="T13">
                    <a:pos x="T6" y="T7"/>
                  </a:cxn>
                  <a:cxn ang="T14">
                    <a:pos x="T8" y="T9"/>
                  </a:cxn>
                </a:cxnLst>
                <a:rect l="T15" t="T16" r="T17" b="T18"/>
                <a:pathLst>
                  <a:path w="124" h="41">
                    <a:moveTo>
                      <a:pt x="124" y="40"/>
                    </a:moveTo>
                    <a:lnTo>
                      <a:pt x="121" y="41"/>
                    </a:lnTo>
                    <a:lnTo>
                      <a:pt x="0" y="3"/>
                    </a:lnTo>
                    <a:lnTo>
                      <a:pt x="1" y="0"/>
                    </a:lnTo>
                    <a:lnTo>
                      <a:pt x="124" y="40"/>
                    </a:lnTo>
                    <a:close/>
                  </a:path>
                </a:pathLst>
              </a:custGeom>
              <a:solidFill>
                <a:srgbClr val="BA5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23" name="Freeform 3450"/>
              <p:cNvSpPr>
                <a:spLocks/>
              </p:cNvSpPr>
              <p:nvPr/>
            </p:nvSpPr>
            <p:spPr bwMode="auto">
              <a:xfrm>
                <a:off x="3281" y="2365"/>
                <a:ext cx="62" cy="21"/>
              </a:xfrm>
              <a:custGeom>
                <a:avLst/>
                <a:gdLst>
                  <a:gd name="T0" fmla="*/ 1 w 123"/>
                  <a:gd name="T1" fmla="*/ 1 h 42"/>
                  <a:gd name="T2" fmla="*/ 1 w 123"/>
                  <a:gd name="T3" fmla="*/ 1 h 42"/>
                  <a:gd name="T4" fmla="*/ 0 w 123"/>
                  <a:gd name="T5" fmla="*/ 1 h 42"/>
                  <a:gd name="T6" fmla="*/ 1 w 123"/>
                  <a:gd name="T7" fmla="*/ 0 h 42"/>
                  <a:gd name="T8" fmla="*/ 1 w 123"/>
                  <a:gd name="T9" fmla="*/ 1 h 42"/>
                  <a:gd name="T10" fmla="*/ 0 60000 65536"/>
                  <a:gd name="T11" fmla="*/ 0 60000 65536"/>
                  <a:gd name="T12" fmla="*/ 0 60000 65536"/>
                  <a:gd name="T13" fmla="*/ 0 60000 65536"/>
                  <a:gd name="T14" fmla="*/ 0 60000 65536"/>
                  <a:gd name="T15" fmla="*/ 0 w 123"/>
                  <a:gd name="T16" fmla="*/ 0 h 42"/>
                  <a:gd name="T17" fmla="*/ 123 w 123"/>
                  <a:gd name="T18" fmla="*/ 42 h 42"/>
                </a:gdLst>
                <a:ahLst/>
                <a:cxnLst>
                  <a:cxn ang="T10">
                    <a:pos x="T0" y="T1"/>
                  </a:cxn>
                  <a:cxn ang="T11">
                    <a:pos x="T2" y="T3"/>
                  </a:cxn>
                  <a:cxn ang="T12">
                    <a:pos x="T4" y="T5"/>
                  </a:cxn>
                  <a:cxn ang="T13">
                    <a:pos x="T6" y="T7"/>
                  </a:cxn>
                  <a:cxn ang="T14">
                    <a:pos x="T8" y="T9"/>
                  </a:cxn>
                </a:cxnLst>
                <a:rect l="T15" t="T16" r="T17" b="T18"/>
                <a:pathLst>
                  <a:path w="123" h="42">
                    <a:moveTo>
                      <a:pt x="123" y="38"/>
                    </a:moveTo>
                    <a:lnTo>
                      <a:pt x="121" y="42"/>
                    </a:lnTo>
                    <a:lnTo>
                      <a:pt x="0" y="2"/>
                    </a:lnTo>
                    <a:lnTo>
                      <a:pt x="2" y="0"/>
                    </a:lnTo>
                    <a:lnTo>
                      <a:pt x="123" y="38"/>
                    </a:lnTo>
                    <a:close/>
                  </a:path>
                </a:pathLst>
              </a:custGeom>
              <a:solidFill>
                <a:srgbClr val="BC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24" name="Freeform 3451"/>
              <p:cNvSpPr>
                <a:spLocks/>
              </p:cNvSpPr>
              <p:nvPr/>
            </p:nvSpPr>
            <p:spPr bwMode="auto">
              <a:xfrm>
                <a:off x="3279" y="2366"/>
                <a:ext cx="63" cy="21"/>
              </a:xfrm>
              <a:custGeom>
                <a:avLst/>
                <a:gdLst>
                  <a:gd name="T0" fmla="*/ 1 w 124"/>
                  <a:gd name="T1" fmla="*/ 1 h 41"/>
                  <a:gd name="T2" fmla="*/ 1 w 124"/>
                  <a:gd name="T3" fmla="*/ 1 h 41"/>
                  <a:gd name="T4" fmla="*/ 0 w 124"/>
                  <a:gd name="T5" fmla="*/ 1 h 41"/>
                  <a:gd name="T6" fmla="*/ 1 w 124"/>
                  <a:gd name="T7" fmla="*/ 0 h 41"/>
                  <a:gd name="T8" fmla="*/ 1 w 124"/>
                  <a:gd name="T9" fmla="*/ 1 h 41"/>
                  <a:gd name="T10" fmla="*/ 0 60000 65536"/>
                  <a:gd name="T11" fmla="*/ 0 60000 65536"/>
                  <a:gd name="T12" fmla="*/ 0 60000 65536"/>
                  <a:gd name="T13" fmla="*/ 0 60000 65536"/>
                  <a:gd name="T14" fmla="*/ 0 60000 65536"/>
                  <a:gd name="T15" fmla="*/ 0 w 124"/>
                  <a:gd name="T16" fmla="*/ 0 h 41"/>
                  <a:gd name="T17" fmla="*/ 124 w 124"/>
                  <a:gd name="T18" fmla="*/ 41 h 41"/>
                </a:gdLst>
                <a:ahLst/>
                <a:cxnLst>
                  <a:cxn ang="T10">
                    <a:pos x="T0" y="T1"/>
                  </a:cxn>
                  <a:cxn ang="T11">
                    <a:pos x="T2" y="T3"/>
                  </a:cxn>
                  <a:cxn ang="T12">
                    <a:pos x="T4" y="T5"/>
                  </a:cxn>
                  <a:cxn ang="T13">
                    <a:pos x="T6" y="T7"/>
                  </a:cxn>
                  <a:cxn ang="T14">
                    <a:pos x="T8" y="T9"/>
                  </a:cxn>
                </a:cxnLst>
                <a:rect l="T15" t="T16" r="T17" b="T18"/>
                <a:pathLst>
                  <a:path w="124" h="41">
                    <a:moveTo>
                      <a:pt x="124" y="40"/>
                    </a:moveTo>
                    <a:lnTo>
                      <a:pt x="123" y="41"/>
                    </a:lnTo>
                    <a:lnTo>
                      <a:pt x="0" y="3"/>
                    </a:lnTo>
                    <a:lnTo>
                      <a:pt x="3" y="0"/>
                    </a:lnTo>
                    <a:lnTo>
                      <a:pt x="124" y="40"/>
                    </a:lnTo>
                    <a:close/>
                  </a:path>
                </a:pathLst>
              </a:custGeom>
              <a:solidFill>
                <a:srgbClr val="BE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25" name="Freeform 3452"/>
              <p:cNvSpPr>
                <a:spLocks/>
              </p:cNvSpPr>
              <p:nvPr/>
            </p:nvSpPr>
            <p:spPr bwMode="auto">
              <a:xfrm>
                <a:off x="3279" y="2368"/>
                <a:ext cx="62" cy="19"/>
              </a:xfrm>
              <a:custGeom>
                <a:avLst/>
                <a:gdLst>
                  <a:gd name="T0" fmla="*/ 0 w 125"/>
                  <a:gd name="T1" fmla="*/ 0 h 40"/>
                  <a:gd name="T2" fmla="*/ 0 w 125"/>
                  <a:gd name="T3" fmla="*/ 0 h 40"/>
                  <a:gd name="T4" fmla="*/ 0 w 125"/>
                  <a:gd name="T5" fmla="*/ 0 h 40"/>
                  <a:gd name="T6" fmla="*/ 0 w 125"/>
                  <a:gd name="T7" fmla="*/ 0 h 40"/>
                  <a:gd name="T8" fmla="*/ 0 w 125"/>
                  <a:gd name="T9" fmla="*/ 0 h 40"/>
                  <a:gd name="T10" fmla="*/ 0 60000 65536"/>
                  <a:gd name="T11" fmla="*/ 0 60000 65536"/>
                  <a:gd name="T12" fmla="*/ 0 60000 65536"/>
                  <a:gd name="T13" fmla="*/ 0 60000 65536"/>
                  <a:gd name="T14" fmla="*/ 0 60000 65536"/>
                  <a:gd name="T15" fmla="*/ 0 w 125"/>
                  <a:gd name="T16" fmla="*/ 0 h 40"/>
                  <a:gd name="T17" fmla="*/ 125 w 125"/>
                  <a:gd name="T18" fmla="*/ 40 h 40"/>
                </a:gdLst>
                <a:ahLst/>
                <a:cxnLst>
                  <a:cxn ang="T10">
                    <a:pos x="T0" y="T1"/>
                  </a:cxn>
                  <a:cxn ang="T11">
                    <a:pos x="T2" y="T3"/>
                  </a:cxn>
                  <a:cxn ang="T12">
                    <a:pos x="T4" y="T5"/>
                  </a:cxn>
                  <a:cxn ang="T13">
                    <a:pos x="T6" y="T7"/>
                  </a:cxn>
                  <a:cxn ang="T14">
                    <a:pos x="T8" y="T9"/>
                  </a:cxn>
                </a:cxnLst>
                <a:rect l="T15" t="T16" r="T17" b="T18"/>
                <a:pathLst>
                  <a:path w="125" h="40">
                    <a:moveTo>
                      <a:pt x="125" y="38"/>
                    </a:moveTo>
                    <a:lnTo>
                      <a:pt x="123" y="40"/>
                    </a:lnTo>
                    <a:lnTo>
                      <a:pt x="0" y="2"/>
                    </a:lnTo>
                    <a:lnTo>
                      <a:pt x="2" y="0"/>
                    </a:lnTo>
                    <a:lnTo>
                      <a:pt x="125" y="38"/>
                    </a:lnTo>
                    <a:close/>
                  </a:path>
                </a:pathLst>
              </a:custGeom>
              <a:solidFill>
                <a:srgbClr val="C0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26" name="Freeform 3453"/>
              <p:cNvSpPr>
                <a:spLocks/>
              </p:cNvSpPr>
              <p:nvPr/>
            </p:nvSpPr>
            <p:spPr bwMode="auto">
              <a:xfrm>
                <a:off x="3274" y="2368"/>
                <a:ext cx="66" cy="26"/>
              </a:xfrm>
              <a:custGeom>
                <a:avLst/>
                <a:gdLst>
                  <a:gd name="T0" fmla="*/ 1 w 131"/>
                  <a:gd name="T1" fmla="*/ 1 h 51"/>
                  <a:gd name="T2" fmla="*/ 1 w 131"/>
                  <a:gd name="T3" fmla="*/ 1 h 51"/>
                  <a:gd name="T4" fmla="*/ 0 w 131"/>
                  <a:gd name="T5" fmla="*/ 1 h 51"/>
                  <a:gd name="T6" fmla="*/ 1 w 131"/>
                  <a:gd name="T7" fmla="*/ 0 h 51"/>
                  <a:gd name="T8" fmla="*/ 1 w 131"/>
                  <a:gd name="T9" fmla="*/ 1 h 51"/>
                  <a:gd name="T10" fmla="*/ 0 60000 65536"/>
                  <a:gd name="T11" fmla="*/ 0 60000 65536"/>
                  <a:gd name="T12" fmla="*/ 0 60000 65536"/>
                  <a:gd name="T13" fmla="*/ 0 60000 65536"/>
                  <a:gd name="T14" fmla="*/ 0 60000 65536"/>
                  <a:gd name="T15" fmla="*/ 0 w 131"/>
                  <a:gd name="T16" fmla="*/ 0 h 51"/>
                  <a:gd name="T17" fmla="*/ 131 w 131"/>
                  <a:gd name="T18" fmla="*/ 51 h 51"/>
                </a:gdLst>
                <a:ahLst/>
                <a:cxnLst>
                  <a:cxn ang="T10">
                    <a:pos x="T0" y="T1"/>
                  </a:cxn>
                  <a:cxn ang="T11">
                    <a:pos x="T2" y="T3"/>
                  </a:cxn>
                  <a:cxn ang="T12">
                    <a:pos x="T4" y="T5"/>
                  </a:cxn>
                  <a:cxn ang="T13">
                    <a:pos x="T6" y="T7"/>
                  </a:cxn>
                  <a:cxn ang="T14">
                    <a:pos x="T8" y="T9"/>
                  </a:cxn>
                </a:cxnLst>
                <a:rect l="T15" t="T16" r="T17" b="T18"/>
                <a:pathLst>
                  <a:path w="131" h="51">
                    <a:moveTo>
                      <a:pt x="131" y="38"/>
                    </a:moveTo>
                    <a:lnTo>
                      <a:pt x="123" y="51"/>
                    </a:lnTo>
                    <a:lnTo>
                      <a:pt x="0" y="13"/>
                    </a:lnTo>
                    <a:lnTo>
                      <a:pt x="8" y="0"/>
                    </a:lnTo>
                    <a:lnTo>
                      <a:pt x="131" y="38"/>
                    </a:lnTo>
                    <a:close/>
                  </a:path>
                </a:pathLst>
              </a:custGeom>
              <a:solidFill>
                <a:srgbClr val="C3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27" name="Freeform 3454"/>
              <p:cNvSpPr>
                <a:spLocks/>
              </p:cNvSpPr>
              <p:nvPr/>
            </p:nvSpPr>
            <p:spPr bwMode="auto">
              <a:xfrm>
                <a:off x="3278" y="2368"/>
                <a:ext cx="62" cy="21"/>
              </a:xfrm>
              <a:custGeom>
                <a:avLst/>
                <a:gdLst>
                  <a:gd name="T0" fmla="*/ 0 w 125"/>
                  <a:gd name="T1" fmla="*/ 1 h 41"/>
                  <a:gd name="T2" fmla="*/ 0 w 125"/>
                  <a:gd name="T3" fmla="*/ 1 h 41"/>
                  <a:gd name="T4" fmla="*/ 0 w 125"/>
                  <a:gd name="T5" fmla="*/ 1 h 41"/>
                  <a:gd name="T6" fmla="*/ 0 w 125"/>
                  <a:gd name="T7" fmla="*/ 0 h 41"/>
                  <a:gd name="T8" fmla="*/ 0 w 125"/>
                  <a:gd name="T9" fmla="*/ 1 h 41"/>
                  <a:gd name="T10" fmla="*/ 0 60000 65536"/>
                  <a:gd name="T11" fmla="*/ 0 60000 65536"/>
                  <a:gd name="T12" fmla="*/ 0 60000 65536"/>
                  <a:gd name="T13" fmla="*/ 0 60000 65536"/>
                  <a:gd name="T14" fmla="*/ 0 60000 65536"/>
                  <a:gd name="T15" fmla="*/ 0 w 125"/>
                  <a:gd name="T16" fmla="*/ 0 h 41"/>
                  <a:gd name="T17" fmla="*/ 125 w 125"/>
                  <a:gd name="T18" fmla="*/ 41 h 41"/>
                </a:gdLst>
                <a:ahLst/>
                <a:cxnLst>
                  <a:cxn ang="T10">
                    <a:pos x="T0" y="T1"/>
                  </a:cxn>
                  <a:cxn ang="T11">
                    <a:pos x="T2" y="T3"/>
                  </a:cxn>
                  <a:cxn ang="T12">
                    <a:pos x="T4" y="T5"/>
                  </a:cxn>
                  <a:cxn ang="T13">
                    <a:pos x="T6" y="T7"/>
                  </a:cxn>
                  <a:cxn ang="T14">
                    <a:pos x="T8" y="T9"/>
                  </a:cxn>
                </a:cxnLst>
                <a:rect l="T15" t="T16" r="T17" b="T18"/>
                <a:pathLst>
                  <a:path w="125" h="41">
                    <a:moveTo>
                      <a:pt x="125" y="38"/>
                    </a:moveTo>
                    <a:lnTo>
                      <a:pt x="123" y="41"/>
                    </a:lnTo>
                    <a:lnTo>
                      <a:pt x="0" y="1"/>
                    </a:lnTo>
                    <a:lnTo>
                      <a:pt x="2" y="0"/>
                    </a:lnTo>
                    <a:lnTo>
                      <a:pt x="125" y="38"/>
                    </a:lnTo>
                    <a:close/>
                  </a:path>
                </a:pathLst>
              </a:custGeom>
              <a:solidFill>
                <a:srgbClr val="C3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28" name="Freeform 3455"/>
              <p:cNvSpPr>
                <a:spLocks/>
              </p:cNvSpPr>
              <p:nvPr/>
            </p:nvSpPr>
            <p:spPr bwMode="auto">
              <a:xfrm>
                <a:off x="3278" y="2369"/>
                <a:ext cx="61" cy="21"/>
              </a:xfrm>
              <a:custGeom>
                <a:avLst/>
                <a:gdLst>
                  <a:gd name="T0" fmla="*/ 0 w 123"/>
                  <a:gd name="T1" fmla="*/ 1 h 42"/>
                  <a:gd name="T2" fmla="*/ 0 w 123"/>
                  <a:gd name="T3" fmla="*/ 1 h 42"/>
                  <a:gd name="T4" fmla="*/ 0 w 123"/>
                  <a:gd name="T5" fmla="*/ 1 h 42"/>
                  <a:gd name="T6" fmla="*/ 0 w 123"/>
                  <a:gd name="T7" fmla="*/ 0 h 42"/>
                  <a:gd name="T8" fmla="*/ 0 w 123"/>
                  <a:gd name="T9" fmla="*/ 1 h 42"/>
                  <a:gd name="T10" fmla="*/ 0 60000 65536"/>
                  <a:gd name="T11" fmla="*/ 0 60000 65536"/>
                  <a:gd name="T12" fmla="*/ 0 60000 65536"/>
                  <a:gd name="T13" fmla="*/ 0 60000 65536"/>
                  <a:gd name="T14" fmla="*/ 0 60000 65536"/>
                  <a:gd name="T15" fmla="*/ 0 w 123"/>
                  <a:gd name="T16" fmla="*/ 0 h 42"/>
                  <a:gd name="T17" fmla="*/ 123 w 123"/>
                  <a:gd name="T18" fmla="*/ 42 h 42"/>
                </a:gdLst>
                <a:ahLst/>
                <a:cxnLst>
                  <a:cxn ang="T10">
                    <a:pos x="T0" y="T1"/>
                  </a:cxn>
                  <a:cxn ang="T11">
                    <a:pos x="T2" y="T3"/>
                  </a:cxn>
                  <a:cxn ang="T12">
                    <a:pos x="T4" y="T5"/>
                  </a:cxn>
                  <a:cxn ang="T13">
                    <a:pos x="T6" y="T7"/>
                  </a:cxn>
                  <a:cxn ang="T14">
                    <a:pos x="T8" y="T9"/>
                  </a:cxn>
                </a:cxnLst>
                <a:rect l="T15" t="T16" r="T17" b="T18"/>
                <a:pathLst>
                  <a:path w="123" h="42">
                    <a:moveTo>
                      <a:pt x="123" y="40"/>
                    </a:moveTo>
                    <a:lnTo>
                      <a:pt x="122" y="42"/>
                    </a:lnTo>
                    <a:lnTo>
                      <a:pt x="0" y="4"/>
                    </a:lnTo>
                    <a:lnTo>
                      <a:pt x="0" y="0"/>
                    </a:lnTo>
                    <a:lnTo>
                      <a:pt x="123" y="40"/>
                    </a:lnTo>
                    <a:close/>
                  </a:path>
                </a:pathLst>
              </a:custGeom>
              <a:solidFill>
                <a:srgbClr val="C46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29" name="Freeform 3456"/>
              <p:cNvSpPr>
                <a:spLocks/>
              </p:cNvSpPr>
              <p:nvPr/>
            </p:nvSpPr>
            <p:spPr bwMode="auto">
              <a:xfrm>
                <a:off x="3277" y="2371"/>
                <a:ext cx="61" cy="20"/>
              </a:xfrm>
              <a:custGeom>
                <a:avLst/>
                <a:gdLst>
                  <a:gd name="T0" fmla="*/ 0 w 123"/>
                  <a:gd name="T1" fmla="*/ 1 h 40"/>
                  <a:gd name="T2" fmla="*/ 0 w 123"/>
                  <a:gd name="T3" fmla="*/ 1 h 40"/>
                  <a:gd name="T4" fmla="*/ 0 w 123"/>
                  <a:gd name="T5" fmla="*/ 1 h 40"/>
                  <a:gd name="T6" fmla="*/ 0 w 123"/>
                  <a:gd name="T7" fmla="*/ 0 h 40"/>
                  <a:gd name="T8" fmla="*/ 0 w 123"/>
                  <a:gd name="T9" fmla="*/ 1 h 40"/>
                  <a:gd name="T10" fmla="*/ 0 60000 65536"/>
                  <a:gd name="T11" fmla="*/ 0 60000 65536"/>
                  <a:gd name="T12" fmla="*/ 0 60000 65536"/>
                  <a:gd name="T13" fmla="*/ 0 60000 65536"/>
                  <a:gd name="T14" fmla="*/ 0 60000 65536"/>
                  <a:gd name="T15" fmla="*/ 0 w 123"/>
                  <a:gd name="T16" fmla="*/ 0 h 40"/>
                  <a:gd name="T17" fmla="*/ 123 w 123"/>
                  <a:gd name="T18" fmla="*/ 40 h 40"/>
                </a:gdLst>
                <a:ahLst/>
                <a:cxnLst>
                  <a:cxn ang="T10">
                    <a:pos x="T0" y="T1"/>
                  </a:cxn>
                  <a:cxn ang="T11">
                    <a:pos x="T2" y="T3"/>
                  </a:cxn>
                  <a:cxn ang="T12">
                    <a:pos x="T4" y="T5"/>
                  </a:cxn>
                  <a:cxn ang="T13">
                    <a:pos x="T6" y="T7"/>
                  </a:cxn>
                  <a:cxn ang="T14">
                    <a:pos x="T8" y="T9"/>
                  </a:cxn>
                </a:cxnLst>
                <a:rect l="T15" t="T16" r="T17" b="T18"/>
                <a:pathLst>
                  <a:path w="123" h="40">
                    <a:moveTo>
                      <a:pt x="123" y="38"/>
                    </a:moveTo>
                    <a:lnTo>
                      <a:pt x="121" y="40"/>
                    </a:lnTo>
                    <a:lnTo>
                      <a:pt x="0" y="1"/>
                    </a:lnTo>
                    <a:lnTo>
                      <a:pt x="1" y="0"/>
                    </a:lnTo>
                    <a:lnTo>
                      <a:pt x="123" y="38"/>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30" name="Freeform 3457"/>
              <p:cNvSpPr>
                <a:spLocks/>
              </p:cNvSpPr>
              <p:nvPr/>
            </p:nvSpPr>
            <p:spPr bwMode="auto">
              <a:xfrm>
                <a:off x="3276" y="2372"/>
                <a:ext cx="62" cy="20"/>
              </a:xfrm>
              <a:custGeom>
                <a:avLst/>
                <a:gdLst>
                  <a:gd name="T0" fmla="*/ 1 w 123"/>
                  <a:gd name="T1" fmla="*/ 0 h 42"/>
                  <a:gd name="T2" fmla="*/ 1 w 123"/>
                  <a:gd name="T3" fmla="*/ 0 h 42"/>
                  <a:gd name="T4" fmla="*/ 0 w 123"/>
                  <a:gd name="T5" fmla="*/ 0 h 42"/>
                  <a:gd name="T6" fmla="*/ 1 w 123"/>
                  <a:gd name="T7" fmla="*/ 0 h 42"/>
                  <a:gd name="T8" fmla="*/ 1 w 123"/>
                  <a:gd name="T9" fmla="*/ 0 h 42"/>
                  <a:gd name="T10" fmla="*/ 0 60000 65536"/>
                  <a:gd name="T11" fmla="*/ 0 60000 65536"/>
                  <a:gd name="T12" fmla="*/ 0 60000 65536"/>
                  <a:gd name="T13" fmla="*/ 0 60000 65536"/>
                  <a:gd name="T14" fmla="*/ 0 60000 65536"/>
                  <a:gd name="T15" fmla="*/ 0 w 123"/>
                  <a:gd name="T16" fmla="*/ 0 h 42"/>
                  <a:gd name="T17" fmla="*/ 123 w 123"/>
                  <a:gd name="T18" fmla="*/ 42 h 42"/>
                </a:gdLst>
                <a:ahLst/>
                <a:cxnLst>
                  <a:cxn ang="T10">
                    <a:pos x="T0" y="T1"/>
                  </a:cxn>
                  <a:cxn ang="T11">
                    <a:pos x="T2" y="T3"/>
                  </a:cxn>
                  <a:cxn ang="T12">
                    <a:pos x="T4" y="T5"/>
                  </a:cxn>
                  <a:cxn ang="T13">
                    <a:pos x="T6" y="T7"/>
                  </a:cxn>
                  <a:cxn ang="T14">
                    <a:pos x="T8" y="T9"/>
                  </a:cxn>
                </a:cxnLst>
                <a:rect l="T15" t="T16" r="T17" b="T18"/>
                <a:pathLst>
                  <a:path w="123" h="42">
                    <a:moveTo>
                      <a:pt x="123" y="39"/>
                    </a:moveTo>
                    <a:lnTo>
                      <a:pt x="123" y="42"/>
                    </a:lnTo>
                    <a:lnTo>
                      <a:pt x="0" y="2"/>
                    </a:lnTo>
                    <a:lnTo>
                      <a:pt x="2" y="0"/>
                    </a:lnTo>
                    <a:lnTo>
                      <a:pt x="123" y="39"/>
                    </a:lnTo>
                    <a:close/>
                  </a:path>
                </a:pathLst>
              </a:custGeom>
              <a:solidFill>
                <a:srgbClr val="C6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31" name="Freeform 3458"/>
              <p:cNvSpPr>
                <a:spLocks/>
              </p:cNvSpPr>
              <p:nvPr/>
            </p:nvSpPr>
            <p:spPr bwMode="auto">
              <a:xfrm>
                <a:off x="3275" y="2373"/>
                <a:ext cx="63" cy="20"/>
              </a:xfrm>
              <a:custGeom>
                <a:avLst/>
                <a:gdLst>
                  <a:gd name="T0" fmla="*/ 1 w 124"/>
                  <a:gd name="T1" fmla="*/ 0 h 42"/>
                  <a:gd name="T2" fmla="*/ 1 w 124"/>
                  <a:gd name="T3" fmla="*/ 0 h 42"/>
                  <a:gd name="T4" fmla="*/ 0 w 124"/>
                  <a:gd name="T5" fmla="*/ 0 h 42"/>
                  <a:gd name="T6" fmla="*/ 1 w 124"/>
                  <a:gd name="T7" fmla="*/ 0 h 42"/>
                  <a:gd name="T8" fmla="*/ 1 w 124"/>
                  <a:gd name="T9" fmla="*/ 0 h 42"/>
                  <a:gd name="T10" fmla="*/ 0 60000 65536"/>
                  <a:gd name="T11" fmla="*/ 0 60000 65536"/>
                  <a:gd name="T12" fmla="*/ 0 60000 65536"/>
                  <a:gd name="T13" fmla="*/ 0 60000 65536"/>
                  <a:gd name="T14" fmla="*/ 0 60000 65536"/>
                  <a:gd name="T15" fmla="*/ 0 w 124"/>
                  <a:gd name="T16" fmla="*/ 0 h 42"/>
                  <a:gd name="T17" fmla="*/ 124 w 124"/>
                  <a:gd name="T18" fmla="*/ 42 h 42"/>
                </a:gdLst>
                <a:ahLst/>
                <a:cxnLst>
                  <a:cxn ang="T10">
                    <a:pos x="T0" y="T1"/>
                  </a:cxn>
                  <a:cxn ang="T11">
                    <a:pos x="T2" y="T3"/>
                  </a:cxn>
                  <a:cxn ang="T12">
                    <a:pos x="T4" y="T5"/>
                  </a:cxn>
                  <a:cxn ang="T13">
                    <a:pos x="T6" y="T7"/>
                  </a:cxn>
                  <a:cxn ang="T14">
                    <a:pos x="T8" y="T9"/>
                  </a:cxn>
                </a:cxnLst>
                <a:rect l="T15" t="T16" r="T17" b="T18"/>
                <a:pathLst>
                  <a:path w="124" h="42">
                    <a:moveTo>
                      <a:pt x="124" y="40"/>
                    </a:moveTo>
                    <a:lnTo>
                      <a:pt x="122" y="42"/>
                    </a:lnTo>
                    <a:lnTo>
                      <a:pt x="0" y="2"/>
                    </a:lnTo>
                    <a:lnTo>
                      <a:pt x="1" y="0"/>
                    </a:lnTo>
                    <a:lnTo>
                      <a:pt x="124" y="40"/>
                    </a:lnTo>
                    <a:close/>
                  </a:path>
                </a:pathLst>
              </a:custGeom>
              <a:solidFill>
                <a:srgbClr val="C8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32" name="Freeform 3459"/>
              <p:cNvSpPr>
                <a:spLocks/>
              </p:cNvSpPr>
              <p:nvPr/>
            </p:nvSpPr>
            <p:spPr bwMode="auto">
              <a:xfrm>
                <a:off x="3274" y="2373"/>
                <a:ext cx="63" cy="21"/>
              </a:xfrm>
              <a:custGeom>
                <a:avLst/>
                <a:gdLst>
                  <a:gd name="T0" fmla="*/ 1 w 124"/>
                  <a:gd name="T1" fmla="*/ 1 h 41"/>
                  <a:gd name="T2" fmla="*/ 1 w 124"/>
                  <a:gd name="T3" fmla="*/ 1 h 41"/>
                  <a:gd name="T4" fmla="*/ 0 w 124"/>
                  <a:gd name="T5" fmla="*/ 1 h 41"/>
                  <a:gd name="T6" fmla="*/ 1 w 124"/>
                  <a:gd name="T7" fmla="*/ 0 h 41"/>
                  <a:gd name="T8" fmla="*/ 1 w 124"/>
                  <a:gd name="T9" fmla="*/ 1 h 41"/>
                  <a:gd name="T10" fmla="*/ 0 60000 65536"/>
                  <a:gd name="T11" fmla="*/ 0 60000 65536"/>
                  <a:gd name="T12" fmla="*/ 0 60000 65536"/>
                  <a:gd name="T13" fmla="*/ 0 60000 65536"/>
                  <a:gd name="T14" fmla="*/ 0 60000 65536"/>
                  <a:gd name="T15" fmla="*/ 0 w 124"/>
                  <a:gd name="T16" fmla="*/ 0 h 41"/>
                  <a:gd name="T17" fmla="*/ 124 w 124"/>
                  <a:gd name="T18" fmla="*/ 41 h 41"/>
                </a:gdLst>
                <a:ahLst/>
                <a:cxnLst>
                  <a:cxn ang="T10">
                    <a:pos x="T0" y="T1"/>
                  </a:cxn>
                  <a:cxn ang="T11">
                    <a:pos x="T2" y="T3"/>
                  </a:cxn>
                  <a:cxn ang="T12">
                    <a:pos x="T4" y="T5"/>
                  </a:cxn>
                  <a:cxn ang="T13">
                    <a:pos x="T6" y="T7"/>
                  </a:cxn>
                  <a:cxn ang="T14">
                    <a:pos x="T8" y="T9"/>
                  </a:cxn>
                </a:cxnLst>
                <a:rect l="T15" t="T16" r="T17" b="T18"/>
                <a:pathLst>
                  <a:path w="124" h="41">
                    <a:moveTo>
                      <a:pt x="124" y="40"/>
                    </a:moveTo>
                    <a:lnTo>
                      <a:pt x="123" y="41"/>
                    </a:lnTo>
                    <a:lnTo>
                      <a:pt x="0" y="3"/>
                    </a:lnTo>
                    <a:lnTo>
                      <a:pt x="2" y="0"/>
                    </a:lnTo>
                    <a:lnTo>
                      <a:pt x="124" y="40"/>
                    </a:lnTo>
                    <a:close/>
                  </a:path>
                </a:pathLst>
              </a:custGeom>
              <a:solidFill>
                <a:srgbClr val="C9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33" name="Freeform 3460"/>
              <p:cNvSpPr>
                <a:spLocks/>
              </p:cNvSpPr>
              <p:nvPr/>
            </p:nvSpPr>
            <p:spPr bwMode="auto">
              <a:xfrm>
                <a:off x="3272" y="2375"/>
                <a:ext cx="64" cy="27"/>
              </a:xfrm>
              <a:custGeom>
                <a:avLst/>
                <a:gdLst>
                  <a:gd name="T0" fmla="*/ 1 w 128"/>
                  <a:gd name="T1" fmla="*/ 1 h 53"/>
                  <a:gd name="T2" fmla="*/ 1 w 128"/>
                  <a:gd name="T3" fmla="*/ 1 h 53"/>
                  <a:gd name="T4" fmla="*/ 0 w 128"/>
                  <a:gd name="T5" fmla="*/ 1 h 53"/>
                  <a:gd name="T6" fmla="*/ 1 w 128"/>
                  <a:gd name="T7" fmla="*/ 0 h 53"/>
                  <a:gd name="T8" fmla="*/ 1 w 128"/>
                  <a:gd name="T9" fmla="*/ 1 h 53"/>
                  <a:gd name="T10" fmla="*/ 0 60000 65536"/>
                  <a:gd name="T11" fmla="*/ 0 60000 65536"/>
                  <a:gd name="T12" fmla="*/ 0 60000 65536"/>
                  <a:gd name="T13" fmla="*/ 0 60000 65536"/>
                  <a:gd name="T14" fmla="*/ 0 60000 65536"/>
                  <a:gd name="T15" fmla="*/ 0 w 128"/>
                  <a:gd name="T16" fmla="*/ 0 h 53"/>
                  <a:gd name="T17" fmla="*/ 128 w 128"/>
                  <a:gd name="T18" fmla="*/ 53 h 53"/>
                </a:gdLst>
                <a:ahLst/>
                <a:cxnLst>
                  <a:cxn ang="T10">
                    <a:pos x="T0" y="T1"/>
                  </a:cxn>
                  <a:cxn ang="T11">
                    <a:pos x="T2" y="T3"/>
                  </a:cxn>
                  <a:cxn ang="T12">
                    <a:pos x="T4" y="T5"/>
                  </a:cxn>
                  <a:cxn ang="T13">
                    <a:pos x="T6" y="T7"/>
                  </a:cxn>
                  <a:cxn ang="T14">
                    <a:pos x="T8" y="T9"/>
                  </a:cxn>
                </a:cxnLst>
                <a:rect l="T15" t="T16" r="T17" b="T18"/>
                <a:pathLst>
                  <a:path w="128" h="53">
                    <a:moveTo>
                      <a:pt x="128" y="38"/>
                    </a:moveTo>
                    <a:lnTo>
                      <a:pt x="121" y="53"/>
                    </a:lnTo>
                    <a:lnTo>
                      <a:pt x="0" y="15"/>
                    </a:lnTo>
                    <a:lnTo>
                      <a:pt x="5" y="0"/>
                    </a:lnTo>
                    <a:lnTo>
                      <a:pt x="128" y="38"/>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34" name="Freeform 3461"/>
              <p:cNvSpPr>
                <a:spLocks/>
              </p:cNvSpPr>
              <p:nvPr/>
            </p:nvSpPr>
            <p:spPr bwMode="auto">
              <a:xfrm>
                <a:off x="3274" y="2375"/>
                <a:ext cx="62" cy="21"/>
              </a:xfrm>
              <a:custGeom>
                <a:avLst/>
                <a:gdLst>
                  <a:gd name="T0" fmla="*/ 1 w 123"/>
                  <a:gd name="T1" fmla="*/ 1 h 42"/>
                  <a:gd name="T2" fmla="*/ 1 w 123"/>
                  <a:gd name="T3" fmla="*/ 1 h 42"/>
                  <a:gd name="T4" fmla="*/ 0 w 123"/>
                  <a:gd name="T5" fmla="*/ 1 h 42"/>
                  <a:gd name="T6" fmla="*/ 0 w 123"/>
                  <a:gd name="T7" fmla="*/ 0 h 42"/>
                  <a:gd name="T8" fmla="*/ 1 w 123"/>
                  <a:gd name="T9" fmla="*/ 1 h 42"/>
                  <a:gd name="T10" fmla="*/ 0 60000 65536"/>
                  <a:gd name="T11" fmla="*/ 0 60000 65536"/>
                  <a:gd name="T12" fmla="*/ 0 60000 65536"/>
                  <a:gd name="T13" fmla="*/ 0 60000 65536"/>
                  <a:gd name="T14" fmla="*/ 0 60000 65536"/>
                  <a:gd name="T15" fmla="*/ 0 w 123"/>
                  <a:gd name="T16" fmla="*/ 0 h 42"/>
                  <a:gd name="T17" fmla="*/ 123 w 123"/>
                  <a:gd name="T18" fmla="*/ 42 h 42"/>
                </a:gdLst>
                <a:ahLst/>
                <a:cxnLst>
                  <a:cxn ang="T10">
                    <a:pos x="T0" y="T1"/>
                  </a:cxn>
                  <a:cxn ang="T11">
                    <a:pos x="T2" y="T3"/>
                  </a:cxn>
                  <a:cxn ang="T12">
                    <a:pos x="T4" y="T5"/>
                  </a:cxn>
                  <a:cxn ang="T13">
                    <a:pos x="T6" y="T7"/>
                  </a:cxn>
                  <a:cxn ang="T14">
                    <a:pos x="T8" y="T9"/>
                  </a:cxn>
                </a:cxnLst>
                <a:rect l="T15" t="T16" r="T17" b="T18"/>
                <a:pathLst>
                  <a:path w="123" h="42">
                    <a:moveTo>
                      <a:pt x="123" y="38"/>
                    </a:moveTo>
                    <a:lnTo>
                      <a:pt x="121" y="42"/>
                    </a:lnTo>
                    <a:lnTo>
                      <a:pt x="0" y="2"/>
                    </a:lnTo>
                    <a:lnTo>
                      <a:pt x="0" y="0"/>
                    </a:lnTo>
                    <a:lnTo>
                      <a:pt x="123" y="38"/>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35" name="Freeform 3462"/>
              <p:cNvSpPr>
                <a:spLocks/>
              </p:cNvSpPr>
              <p:nvPr/>
            </p:nvSpPr>
            <p:spPr bwMode="auto">
              <a:xfrm>
                <a:off x="3274" y="2376"/>
                <a:ext cx="61" cy="21"/>
              </a:xfrm>
              <a:custGeom>
                <a:avLst/>
                <a:gdLst>
                  <a:gd name="T0" fmla="*/ 0 w 123"/>
                  <a:gd name="T1" fmla="*/ 1 h 41"/>
                  <a:gd name="T2" fmla="*/ 0 w 123"/>
                  <a:gd name="T3" fmla="*/ 1 h 41"/>
                  <a:gd name="T4" fmla="*/ 0 w 123"/>
                  <a:gd name="T5" fmla="*/ 1 h 41"/>
                  <a:gd name="T6" fmla="*/ 0 w 123"/>
                  <a:gd name="T7" fmla="*/ 0 h 41"/>
                  <a:gd name="T8" fmla="*/ 0 w 123"/>
                  <a:gd name="T9" fmla="*/ 1 h 41"/>
                  <a:gd name="T10" fmla="*/ 0 60000 65536"/>
                  <a:gd name="T11" fmla="*/ 0 60000 65536"/>
                  <a:gd name="T12" fmla="*/ 0 60000 65536"/>
                  <a:gd name="T13" fmla="*/ 0 60000 65536"/>
                  <a:gd name="T14" fmla="*/ 0 60000 65536"/>
                  <a:gd name="T15" fmla="*/ 0 w 123"/>
                  <a:gd name="T16" fmla="*/ 0 h 41"/>
                  <a:gd name="T17" fmla="*/ 123 w 123"/>
                  <a:gd name="T18" fmla="*/ 41 h 41"/>
                </a:gdLst>
                <a:ahLst/>
                <a:cxnLst>
                  <a:cxn ang="T10">
                    <a:pos x="T0" y="T1"/>
                  </a:cxn>
                  <a:cxn ang="T11">
                    <a:pos x="T2" y="T3"/>
                  </a:cxn>
                  <a:cxn ang="T12">
                    <a:pos x="T4" y="T5"/>
                  </a:cxn>
                  <a:cxn ang="T13">
                    <a:pos x="T6" y="T7"/>
                  </a:cxn>
                  <a:cxn ang="T14">
                    <a:pos x="T8" y="T9"/>
                  </a:cxn>
                </a:cxnLst>
                <a:rect l="T15" t="T16" r="T17" b="T18"/>
                <a:pathLst>
                  <a:path w="123" h="41">
                    <a:moveTo>
                      <a:pt x="123" y="40"/>
                    </a:moveTo>
                    <a:lnTo>
                      <a:pt x="123" y="41"/>
                    </a:lnTo>
                    <a:lnTo>
                      <a:pt x="0" y="3"/>
                    </a:lnTo>
                    <a:lnTo>
                      <a:pt x="2" y="0"/>
                    </a:lnTo>
                    <a:lnTo>
                      <a:pt x="123" y="40"/>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36" name="Freeform 3463"/>
              <p:cNvSpPr>
                <a:spLocks/>
              </p:cNvSpPr>
              <p:nvPr/>
            </p:nvSpPr>
            <p:spPr bwMode="auto">
              <a:xfrm>
                <a:off x="3274" y="2378"/>
                <a:ext cx="61" cy="20"/>
              </a:xfrm>
              <a:custGeom>
                <a:avLst/>
                <a:gdLst>
                  <a:gd name="T0" fmla="*/ 0 w 123"/>
                  <a:gd name="T1" fmla="*/ 0 h 42"/>
                  <a:gd name="T2" fmla="*/ 0 w 123"/>
                  <a:gd name="T3" fmla="*/ 0 h 42"/>
                  <a:gd name="T4" fmla="*/ 0 w 123"/>
                  <a:gd name="T5" fmla="*/ 0 h 42"/>
                  <a:gd name="T6" fmla="*/ 0 w 123"/>
                  <a:gd name="T7" fmla="*/ 0 h 42"/>
                  <a:gd name="T8" fmla="*/ 0 w 123"/>
                  <a:gd name="T9" fmla="*/ 0 h 42"/>
                  <a:gd name="T10" fmla="*/ 0 60000 65536"/>
                  <a:gd name="T11" fmla="*/ 0 60000 65536"/>
                  <a:gd name="T12" fmla="*/ 0 60000 65536"/>
                  <a:gd name="T13" fmla="*/ 0 60000 65536"/>
                  <a:gd name="T14" fmla="*/ 0 60000 65536"/>
                  <a:gd name="T15" fmla="*/ 0 w 123"/>
                  <a:gd name="T16" fmla="*/ 0 h 42"/>
                  <a:gd name="T17" fmla="*/ 123 w 123"/>
                  <a:gd name="T18" fmla="*/ 42 h 42"/>
                </a:gdLst>
                <a:ahLst/>
                <a:cxnLst>
                  <a:cxn ang="T10">
                    <a:pos x="T0" y="T1"/>
                  </a:cxn>
                  <a:cxn ang="T11">
                    <a:pos x="T2" y="T3"/>
                  </a:cxn>
                  <a:cxn ang="T12">
                    <a:pos x="T4" y="T5"/>
                  </a:cxn>
                  <a:cxn ang="T13">
                    <a:pos x="T6" y="T7"/>
                  </a:cxn>
                  <a:cxn ang="T14">
                    <a:pos x="T8" y="T9"/>
                  </a:cxn>
                </a:cxnLst>
                <a:rect l="T15" t="T16" r="T17" b="T18"/>
                <a:pathLst>
                  <a:path w="123" h="42">
                    <a:moveTo>
                      <a:pt x="123" y="38"/>
                    </a:moveTo>
                    <a:lnTo>
                      <a:pt x="121" y="42"/>
                    </a:lnTo>
                    <a:lnTo>
                      <a:pt x="0" y="2"/>
                    </a:lnTo>
                    <a:lnTo>
                      <a:pt x="0" y="0"/>
                    </a:lnTo>
                    <a:lnTo>
                      <a:pt x="123" y="38"/>
                    </a:lnTo>
                    <a:close/>
                  </a:path>
                </a:pathLst>
              </a:custGeom>
              <a:solidFill>
                <a:srgbClr val="CC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37" name="Freeform 3464"/>
              <p:cNvSpPr>
                <a:spLocks/>
              </p:cNvSpPr>
              <p:nvPr/>
            </p:nvSpPr>
            <p:spPr bwMode="auto">
              <a:xfrm>
                <a:off x="3273" y="2378"/>
                <a:ext cx="61" cy="21"/>
              </a:xfrm>
              <a:custGeom>
                <a:avLst/>
                <a:gdLst>
                  <a:gd name="T0" fmla="*/ 1 w 122"/>
                  <a:gd name="T1" fmla="*/ 1 h 41"/>
                  <a:gd name="T2" fmla="*/ 1 w 122"/>
                  <a:gd name="T3" fmla="*/ 1 h 41"/>
                  <a:gd name="T4" fmla="*/ 0 w 122"/>
                  <a:gd name="T5" fmla="*/ 1 h 41"/>
                  <a:gd name="T6" fmla="*/ 1 w 122"/>
                  <a:gd name="T7" fmla="*/ 0 h 41"/>
                  <a:gd name="T8" fmla="*/ 1 w 122"/>
                  <a:gd name="T9" fmla="*/ 1 h 41"/>
                  <a:gd name="T10" fmla="*/ 0 60000 65536"/>
                  <a:gd name="T11" fmla="*/ 0 60000 65536"/>
                  <a:gd name="T12" fmla="*/ 0 60000 65536"/>
                  <a:gd name="T13" fmla="*/ 0 60000 65536"/>
                  <a:gd name="T14" fmla="*/ 0 60000 65536"/>
                  <a:gd name="T15" fmla="*/ 0 w 122"/>
                  <a:gd name="T16" fmla="*/ 0 h 41"/>
                  <a:gd name="T17" fmla="*/ 122 w 122"/>
                  <a:gd name="T18" fmla="*/ 41 h 41"/>
                </a:gdLst>
                <a:ahLst/>
                <a:cxnLst>
                  <a:cxn ang="T10">
                    <a:pos x="T0" y="T1"/>
                  </a:cxn>
                  <a:cxn ang="T11">
                    <a:pos x="T2" y="T3"/>
                  </a:cxn>
                  <a:cxn ang="T12">
                    <a:pos x="T4" y="T5"/>
                  </a:cxn>
                  <a:cxn ang="T13">
                    <a:pos x="T6" y="T7"/>
                  </a:cxn>
                  <a:cxn ang="T14">
                    <a:pos x="T8" y="T9"/>
                  </a:cxn>
                </a:cxnLst>
                <a:rect l="T15" t="T16" r="T17" b="T18"/>
                <a:pathLst>
                  <a:path w="122" h="41">
                    <a:moveTo>
                      <a:pt x="122" y="40"/>
                    </a:moveTo>
                    <a:lnTo>
                      <a:pt x="122" y="41"/>
                    </a:lnTo>
                    <a:lnTo>
                      <a:pt x="0" y="3"/>
                    </a:lnTo>
                    <a:lnTo>
                      <a:pt x="1" y="0"/>
                    </a:lnTo>
                    <a:lnTo>
                      <a:pt x="122" y="40"/>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38" name="Freeform 3465"/>
              <p:cNvSpPr>
                <a:spLocks/>
              </p:cNvSpPr>
              <p:nvPr/>
            </p:nvSpPr>
            <p:spPr bwMode="auto">
              <a:xfrm>
                <a:off x="3272" y="2380"/>
                <a:ext cx="62" cy="21"/>
              </a:xfrm>
              <a:custGeom>
                <a:avLst/>
                <a:gdLst>
                  <a:gd name="T0" fmla="*/ 1 w 124"/>
                  <a:gd name="T1" fmla="*/ 1 h 42"/>
                  <a:gd name="T2" fmla="*/ 1 w 124"/>
                  <a:gd name="T3" fmla="*/ 1 h 42"/>
                  <a:gd name="T4" fmla="*/ 0 w 124"/>
                  <a:gd name="T5" fmla="*/ 1 h 42"/>
                  <a:gd name="T6" fmla="*/ 1 w 124"/>
                  <a:gd name="T7" fmla="*/ 0 h 42"/>
                  <a:gd name="T8" fmla="*/ 1 w 124"/>
                  <a:gd name="T9" fmla="*/ 1 h 42"/>
                  <a:gd name="T10" fmla="*/ 0 60000 65536"/>
                  <a:gd name="T11" fmla="*/ 0 60000 65536"/>
                  <a:gd name="T12" fmla="*/ 0 60000 65536"/>
                  <a:gd name="T13" fmla="*/ 0 60000 65536"/>
                  <a:gd name="T14" fmla="*/ 0 60000 65536"/>
                  <a:gd name="T15" fmla="*/ 0 w 124"/>
                  <a:gd name="T16" fmla="*/ 0 h 42"/>
                  <a:gd name="T17" fmla="*/ 124 w 124"/>
                  <a:gd name="T18" fmla="*/ 42 h 42"/>
                </a:gdLst>
                <a:ahLst/>
                <a:cxnLst>
                  <a:cxn ang="T10">
                    <a:pos x="T0" y="T1"/>
                  </a:cxn>
                  <a:cxn ang="T11">
                    <a:pos x="T2" y="T3"/>
                  </a:cxn>
                  <a:cxn ang="T12">
                    <a:pos x="T4" y="T5"/>
                  </a:cxn>
                  <a:cxn ang="T13">
                    <a:pos x="T6" y="T7"/>
                  </a:cxn>
                  <a:cxn ang="T14">
                    <a:pos x="T8" y="T9"/>
                  </a:cxn>
                </a:cxnLst>
                <a:rect l="T15" t="T16" r="T17" b="T18"/>
                <a:pathLst>
                  <a:path w="124" h="42">
                    <a:moveTo>
                      <a:pt x="124" y="38"/>
                    </a:moveTo>
                    <a:lnTo>
                      <a:pt x="123" y="42"/>
                    </a:lnTo>
                    <a:lnTo>
                      <a:pt x="0" y="2"/>
                    </a:lnTo>
                    <a:lnTo>
                      <a:pt x="2" y="0"/>
                    </a:lnTo>
                    <a:lnTo>
                      <a:pt x="124" y="38"/>
                    </a:lnTo>
                    <a:close/>
                  </a:path>
                </a:pathLst>
              </a:custGeom>
              <a:solidFill>
                <a:srgbClr val="CE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39" name="Freeform 3466"/>
              <p:cNvSpPr>
                <a:spLocks/>
              </p:cNvSpPr>
              <p:nvPr/>
            </p:nvSpPr>
            <p:spPr bwMode="auto">
              <a:xfrm>
                <a:off x="3272" y="2381"/>
                <a:ext cx="61" cy="21"/>
              </a:xfrm>
              <a:custGeom>
                <a:avLst/>
                <a:gdLst>
                  <a:gd name="T0" fmla="*/ 0 w 123"/>
                  <a:gd name="T1" fmla="*/ 1 h 41"/>
                  <a:gd name="T2" fmla="*/ 0 w 123"/>
                  <a:gd name="T3" fmla="*/ 1 h 41"/>
                  <a:gd name="T4" fmla="*/ 0 w 123"/>
                  <a:gd name="T5" fmla="*/ 1 h 41"/>
                  <a:gd name="T6" fmla="*/ 0 w 123"/>
                  <a:gd name="T7" fmla="*/ 0 h 41"/>
                  <a:gd name="T8" fmla="*/ 0 w 123"/>
                  <a:gd name="T9" fmla="*/ 1 h 41"/>
                  <a:gd name="T10" fmla="*/ 0 60000 65536"/>
                  <a:gd name="T11" fmla="*/ 0 60000 65536"/>
                  <a:gd name="T12" fmla="*/ 0 60000 65536"/>
                  <a:gd name="T13" fmla="*/ 0 60000 65536"/>
                  <a:gd name="T14" fmla="*/ 0 60000 65536"/>
                  <a:gd name="T15" fmla="*/ 0 w 123"/>
                  <a:gd name="T16" fmla="*/ 0 h 41"/>
                  <a:gd name="T17" fmla="*/ 123 w 123"/>
                  <a:gd name="T18" fmla="*/ 41 h 41"/>
                </a:gdLst>
                <a:ahLst/>
                <a:cxnLst>
                  <a:cxn ang="T10">
                    <a:pos x="T0" y="T1"/>
                  </a:cxn>
                  <a:cxn ang="T11">
                    <a:pos x="T2" y="T3"/>
                  </a:cxn>
                  <a:cxn ang="T12">
                    <a:pos x="T4" y="T5"/>
                  </a:cxn>
                  <a:cxn ang="T13">
                    <a:pos x="T6" y="T7"/>
                  </a:cxn>
                  <a:cxn ang="T14">
                    <a:pos x="T8" y="T9"/>
                  </a:cxn>
                </a:cxnLst>
                <a:rect l="T15" t="T16" r="T17" b="T18"/>
                <a:pathLst>
                  <a:path w="123" h="41">
                    <a:moveTo>
                      <a:pt x="123" y="40"/>
                    </a:moveTo>
                    <a:lnTo>
                      <a:pt x="121" y="41"/>
                    </a:lnTo>
                    <a:lnTo>
                      <a:pt x="0" y="3"/>
                    </a:lnTo>
                    <a:lnTo>
                      <a:pt x="0" y="0"/>
                    </a:lnTo>
                    <a:lnTo>
                      <a:pt x="123" y="40"/>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40" name="Freeform 3467"/>
              <p:cNvSpPr>
                <a:spLocks/>
              </p:cNvSpPr>
              <p:nvPr/>
            </p:nvSpPr>
            <p:spPr bwMode="auto">
              <a:xfrm>
                <a:off x="3269" y="2383"/>
                <a:ext cx="64" cy="27"/>
              </a:xfrm>
              <a:custGeom>
                <a:avLst/>
                <a:gdLst>
                  <a:gd name="T0" fmla="*/ 1 w 126"/>
                  <a:gd name="T1" fmla="*/ 0 h 55"/>
                  <a:gd name="T2" fmla="*/ 1 w 126"/>
                  <a:gd name="T3" fmla="*/ 0 h 55"/>
                  <a:gd name="T4" fmla="*/ 0 w 126"/>
                  <a:gd name="T5" fmla="*/ 0 h 55"/>
                  <a:gd name="T6" fmla="*/ 1 w 126"/>
                  <a:gd name="T7" fmla="*/ 0 h 55"/>
                  <a:gd name="T8" fmla="*/ 1 w 126"/>
                  <a:gd name="T9" fmla="*/ 0 h 55"/>
                  <a:gd name="T10" fmla="*/ 0 60000 65536"/>
                  <a:gd name="T11" fmla="*/ 0 60000 65536"/>
                  <a:gd name="T12" fmla="*/ 0 60000 65536"/>
                  <a:gd name="T13" fmla="*/ 0 60000 65536"/>
                  <a:gd name="T14" fmla="*/ 0 60000 65536"/>
                  <a:gd name="T15" fmla="*/ 0 w 126"/>
                  <a:gd name="T16" fmla="*/ 0 h 55"/>
                  <a:gd name="T17" fmla="*/ 126 w 126"/>
                  <a:gd name="T18" fmla="*/ 55 h 55"/>
                </a:gdLst>
                <a:ahLst/>
                <a:cxnLst>
                  <a:cxn ang="T10">
                    <a:pos x="T0" y="T1"/>
                  </a:cxn>
                  <a:cxn ang="T11">
                    <a:pos x="T2" y="T3"/>
                  </a:cxn>
                  <a:cxn ang="T12">
                    <a:pos x="T4" y="T5"/>
                  </a:cxn>
                  <a:cxn ang="T13">
                    <a:pos x="T6" y="T7"/>
                  </a:cxn>
                  <a:cxn ang="T14">
                    <a:pos x="T8" y="T9"/>
                  </a:cxn>
                </a:cxnLst>
                <a:rect l="T15" t="T16" r="T17" b="T18"/>
                <a:pathLst>
                  <a:path w="126" h="55">
                    <a:moveTo>
                      <a:pt x="126" y="38"/>
                    </a:moveTo>
                    <a:lnTo>
                      <a:pt x="123" y="55"/>
                    </a:lnTo>
                    <a:lnTo>
                      <a:pt x="0" y="15"/>
                    </a:lnTo>
                    <a:lnTo>
                      <a:pt x="5" y="0"/>
                    </a:lnTo>
                    <a:lnTo>
                      <a:pt x="126" y="38"/>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41" name="Freeform 3468"/>
              <p:cNvSpPr>
                <a:spLocks/>
              </p:cNvSpPr>
              <p:nvPr/>
            </p:nvSpPr>
            <p:spPr bwMode="auto">
              <a:xfrm>
                <a:off x="3271" y="2383"/>
                <a:ext cx="62" cy="23"/>
              </a:xfrm>
              <a:custGeom>
                <a:avLst/>
                <a:gdLst>
                  <a:gd name="T0" fmla="*/ 1 w 123"/>
                  <a:gd name="T1" fmla="*/ 0 h 47"/>
                  <a:gd name="T2" fmla="*/ 1 w 123"/>
                  <a:gd name="T3" fmla="*/ 0 h 47"/>
                  <a:gd name="T4" fmla="*/ 0 w 123"/>
                  <a:gd name="T5" fmla="*/ 0 h 47"/>
                  <a:gd name="T6" fmla="*/ 1 w 123"/>
                  <a:gd name="T7" fmla="*/ 0 h 47"/>
                  <a:gd name="T8" fmla="*/ 1 w 123"/>
                  <a:gd name="T9" fmla="*/ 0 h 47"/>
                  <a:gd name="T10" fmla="*/ 0 60000 65536"/>
                  <a:gd name="T11" fmla="*/ 0 60000 65536"/>
                  <a:gd name="T12" fmla="*/ 0 60000 65536"/>
                  <a:gd name="T13" fmla="*/ 0 60000 65536"/>
                  <a:gd name="T14" fmla="*/ 0 60000 65536"/>
                  <a:gd name="T15" fmla="*/ 0 w 123"/>
                  <a:gd name="T16" fmla="*/ 0 h 47"/>
                  <a:gd name="T17" fmla="*/ 123 w 123"/>
                  <a:gd name="T18" fmla="*/ 47 h 47"/>
                </a:gdLst>
                <a:ahLst/>
                <a:cxnLst>
                  <a:cxn ang="T10">
                    <a:pos x="T0" y="T1"/>
                  </a:cxn>
                  <a:cxn ang="T11">
                    <a:pos x="T2" y="T3"/>
                  </a:cxn>
                  <a:cxn ang="T12">
                    <a:pos x="T4" y="T5"/>
                  </a:cxn>
                  <a:cxn ang="T13">
                    <a:pos x="T6" y="T7"/>
                  </a:cxn>
                  <a:cxn ang="T14">
                    <a:pos x="T8" y="T9"/>
                  </a:cxn>
                </a:cxnLst>
                <a:rect l="T15" t="T16" r="T17" b="T18"/>
                <a:pathLst>
                  <a:path w="123" h="47">
                    <a:moveTo>
                      <a:pt x="123" y="38"/>
                    </a:moveTo>
                    <a:lnTo>
                      <a:pt x="121" y="47"/>
                    </a:lnTo>
                    <a:lnTo>
                      <a:pt x="0" y="7"/>
                    </a:lnTo>
                    <a:lnTo>
                      <a:pt x="2" y="0"/>
                    </a:lnTo>
                    <a:lnTo>
                      <a:pt x="123" y="38"/>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42" name="Freeform 3469"/>
              <p:cNvSpPr>
                <a:spLocks/>
              </p:cNvSpPr>
              <p:nvPr/>
            </p:nvSpPr>
            <p:spPr bwMode="auto">
              <a:xfrm>
                <a:off x="3269" y="2386"/>
                <a:ext cx="63" cy="24"/>
              </a:xfrm>
              <a:custGeom>
                <a:avLst/>
                <a:gdLst>
                  <a:gd name="T0" fmla="*/ 1 w 124"/>
                  <a:gd name="T1" fmla="*/ 1 h 48"/>
                  <a:gd name="T2" fmla="*/ 1 w 124"/>
                  <a:gd name="T3" fmla="*/ 1 h 48"/>
                  <a:gd name="T4" fmla="*/ 0 w 124"/>
                  <a:gd name="T5" fmla="*/ 1 h 48"/>
                  <a:gd name="T6" fmla="*/ 1 w 124"/>
                  <a:gd name="T7" fmla="*/ 0 h 48"/>
                  <a:gd name="T8" fmla="*/ 1 w 124"/>
                  <a:gd name="T9" fmla="*/ 1 h 48"/>
                  <a:gd name="T10" fmla="*/ 0 60000 65536"/>
                  <a:gd name="T11" fmla="*/ 0 60000 65536"/>
                  <a:gd name="T12" fmla="*/ 0 60000 65536"/>
                  <a:gd name="T13" fmla="*/ 0 60000 65536"/>
                  <a:gd name="T14" fmla="*/ 0 60000 65536"/>
                  <a:gd name="T15" fmla="*/ 0 w 124"/>
                  <a:gd name="T16" fmla="*/ 0 h 48"/>
                  <a:gd name="T17" fmla="*/ 124 w 124"/>
                  <a:gd name="T18" fmla="*/ 48 h 48"/>
                </a:gdLst>
                <a:ahLst/>
                <a:cxnLst>
                  <a:cxn ang="T10">
                    <a:pos x="T0" y="T1"/>
                  </a:cxn>
                  <a:cxn ang="T11">
                    <a:pos x="T2" y="T3"/>
                  </a:cxn>
                  <a:cxn ang="T12">
                    <a:pos x="T4" y="T5"/>
                  </a:cxn>
                  <a:cxn ang="T13">
                    <a:pos x="T6" y="T7"/>
                  </a:cxn>
                  <a:cxn ang="T14">
                    <a:pos x="T8" y="T9"/>
                  </a:cxn>
                </a:cxnLst>
                <a:rect l="T15" t="T16" r="T17" b="T18"/>
                <a:pathLst>
                  <a:path w="124" h="48">
                    <a:moveTo>
                      <a:pt x="124" y="40"/>
                    </a:moveTo>
                    <a:lnTo>
                      <a:pt x="123" y="48"/>
                    </a:lnTo>
                    <a:lnTo>
                      <a:pt x="0" y="8"/>
                    </a:lnTo>
                    <a:lnTo>
                      <a:pt x="3" y="0"/>
                    </a:lnTo>
                    <a:lnTo>
                      <a:pt x="124" y="40"/>
                    </a:lnTo>
                    <a:close/>
                  </a:path>
                </a:pathLst>
              </a:custGeom>
              <a:solidFill>
                <a:srgbClr val="D2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43" name="Freeform 3470"/>
              <p:cNvSpPr>
                <a:spLocks/>
              </p:cNvSpPr>
              <p:nvPr/>
            </p:nvSpPr>
            <p:spPr bwMode="auto">
              <a:xfrm>
                <a:off x="3269" y="2390"/>
                <a:ext cx="62" cy="28"/>
              </a:xfrm>
              <a:custGeom>
                <a:avLst/>
                <a:gdLst>
                  <a:gd name="T0" fmla="*/ 0 w 125"/>
                  <a:gd name="T1" fmla="*/ 1 h 56"/>
                  <a:gd name="T2" fmla="*/ 0 w 125"/>
                  <a:gd name="T3" fmla="*/ 1 h 56"/>
                  <a:gd name="T4" fmla="*/ 0 w 125"/>
                  <a:gd name="T5" fmla="*/ 1 h 56"/>
                  <a:gd name="T6" fmla="*/ 0 w 125"/>
                  <a:gd name="T7" fmla="*/ 0 h 56"/>
                  <a:gd name="T8" fmla="*/ 0 w 125"/>
                  <a:gd name="T9" fmla="*/ 1 h 56"/>
                  <a:gd name="T10" fmla="*/ 0 60000 65536"/>
                  <a:gd name="T11" fmla="*/ 0 60000 65536"/>
                  <a:gd name="T12" fmla="*/ 0 60000 65536"/>
                  <a:gd name="T13" fmla="*/ 0 60000 65536"/>
                  <a:gd name="T14" fmla="*/ 0 60000 65536"/>
                  <a:gd name="T15" fmla="*/ 0 w 125"/>
                  <a:gd name="T16" fmla="*/ 0 h 56"/>
                  <a:gd name="T17" fmla="*/ 125 w 125"/>
                  <a:gd name="T18" fmla="*/ 56 h 56"/>
                </a:gdLst>
                <a:ahLst/>
                <a:cxnLst>
                  <a:cxn ang="T10">
                    <a:pos x="T0" y="T1"/>
                  </a:cxn>
                  <a:cxn ang="T11">
                    <a:pos x="T2" y="T3"/>
                  </a:cxn>
                  <a:cxn ang="T12">
                    <a:pos x="T4" y="T5"/>
                  </a:cxn>
                  <a:cxn ang="T13">
                    <a:pos x="T6" y="T7"/>
                  </a:cxn>
                  <a:cxn ang="T14">
                    <a:pos x="T8" y="T9"/>
                  </a:cxn>
                </a:cxnLst>
                <a:rect l="T15" t="T16" r="T17" b="T18"/>
                <a:pathLst>
                  <a:path w="125" h="56">
                    <a:moveTo>
                      <a:pt x="125" y="40"/>
                    </a:moveTo>
                    <a:lnTo>
                      <a:pt x="123" y="56"/>
                    </a:lnTo>
                    <a:lnTo>
                      <a:pt x="0" y="17"/>
                    </a:lnTo>
                    <a:lnTo>
                      <a:pt x="2" y="0"/>
                    </a:lnTo>
                    <a:lnTo>
                      <a:pt x="125" y="40"/>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44" name="Freeform 3471"/>
              <p:cNvSpPr>
                <a:spLocks/>
              </p:cNvSpPr>
              <p:nvPr/>
            </p:nvSpPr>
            <p:spPr bwMode="auto">
              <a:xfrm>
                <a:off x="3269" y="2390"/>
                <a:ext cx="62" cy="24"/>
              </a:xfrm>
              <a:custGeom>
                <a:avLst/>
                <a:gdLst>
                  <a:gd name="T0" fmla="*/ 1 w 123"/>
                  <a:gd name="T1" fmla="*/ 1 h 48"/>
                  <a:gd name="T2" fmla="*/ 1 w 123"/>
                  <a:gd name="T3" fmla="*/ 1 h 48"/>
                  <a:gd name="T4" fmla="*/ 0 w 123"/>
                  <a:gd name="T5" fmla="*/ 1 h 48"/>
                  <a:gd name="T6" fmla="*/ 0 w 123"/>
                  <a:gd name="T7" fmla="*/ 0 h 48"/>
                  <a:gd name="T8" fmla="*/ 1 w 123"/>
                  <a:gd name="T9" fmla="*/ 1 h 48"/>
                  <a:gd name="T10" fmla="*/ 0 60000 65536"/>
                  <a:gd name="T11" fmla="*/ 0 60000 65536"/>
                  <a:gd name="T12" fmla="*/ 0 60000 65536"/>
                  <a:gd name="T13" fmla="*/ 0 60000 65536"/>
                  <a:gd name="T14" fmla="*/ 0 60000 65536"/>
                  <a:gd name="T15" fmla="*/ 0 w 123"/>
                  <a:gd name="T16" fmla="*/ 0 h 48"/>
                  <a:gd name="T17" fmla="*/ 123 w 123"/>
                  <a:gd name="T18" fmla="*/ 48 h 48"/>
                </a:gdLst>
                <a:ahLst/>
                <a:cxnLst>
                  <a:cxn ang="T10">
                    <a:pos x="T0" y="T1"/>
                  </a:cxn>
                  <a:cxn ang="T11">
                    <a:pos x="T2" y="T3"/>
                  </a:cxn>
                  <a:cxn ang="T12">
                    <a:pos x="T4" y="T5"/>
                  </a:cxn>
                  <a:cxn ang="T13">
                    <a:pos x="T6" y="T7"/>
                  </a:cxn>
                  <a:cxn ang="T14">
                    <a:pos x="T8" y="T9"/>
                  </a:cxn>
                </a:cxnLst>
                <a:rect l="T15" t="T16" r="T17" b="T18"/>
                <a:pathLst>
                  <a:path w="123" h="48">
                    <a:moveTo>
                      <a:pt x="123" y="40"/>
                    </a:moveTo>
                    <a:lnTo>
                      <a:pt x="121" y="48"/>
                    </a:lnTo>
                    <a:lnTo>
                      <a:pt x="0" y="8"/>
                    </a:lnTo>
                    <a:lnTo>
                      <a:pt x="0" y="0"/>
                    </a:lnTo>
                    <a:lnTo>
                      <a:pt x="123" y="40"/>
                    </a:lnTo>
                    <a:close/>
                  </a:path>
                </a:pathLst>
              </a:custGeom>
              <a:solidFill>
                <a:srgbClr val="D36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45" name="Freeform 3472"/>
              <p:cNvSpPr>
                <a:spLocks/>
              </p:cNvSpPr>
              <p:nvPr/>
            </p:nvSpPr>
            <p:spPr bwMode="auto">
              <a:xfrm>
                <a:off x="3269" y="2394"/>
                <a:ext cx="61" cy="24"/>
              </a:xfrm>
              <a:custGeom>
                <a:avLst/>
                <a:gdLst>
                  <a:gd name="T0" fmla="*/ 0 w 123"/>
                  <a:gd name="T1" fmla="*/ 1 h 48"/>
                  <a:gd name="T2" fmla="*/ 0 w 123"/>
                  <a:gd name="T3" fmla="*/ 1 h 48"/>
                  <a:gd name="T4" fmla="*/ 0 w 123"/>
                  <a:gd name="T5" fmla="*/ 1 h 48"/>
                  <a:gd name="T6" fmla="*/ 0 w 123"/>
                  <a:gd name="T7" fmla="*/ 0 h 48"/>
                  <a:gd name="T8" fmla="*/ 0 w 123"/>
                  <a:gd name="T9" fmla="*/ 1 h 48"/>
                  <a:gd name="T10" fmla="*/ 0 60000 65536"/>
                  <a:gd name="T11" fmla="*/ 0 60000 65536"/>
                  <a:gd name="T12" fmla="*/ 0 60000 65536"/>
                  <a:gd name="T13" fmla="*/ 0 60000 65536"/>
                  <a:gd name="T14" fmla="*/ 0 60000 65536"/>
                  <a:gd name="T15" fmla="*/ 0 w 123"/>
                  <a:gd name="T16" fmla="*/ 0 h 48"/>
                  <a:gd name="T17" fmla="*/ 123 w 123"/>
                  <a:gd name="T18" fmla="*/ 48 h 48"/>
                </a:gdLst>
                <a:ahLst/>
                <a:cxnLst>
                  <a:cxn ang="T10">
                    <a:pos x="T0" y="T1"/>
                  </a:cxn>
                  <a:cxn ang="T11">
                    <a:pos x="T2" y="T3"/>
                  </a:cxn>
                  <a:cxn ang="T12">
                    <a:pos x="T4" y="T5"/>
                  </a:cxn>
                  <a:cxn ang="T13">
                    <a:pos x="T6" y="T7"/>
                  </a:cxn>
                  <a:cxn ang="T14">
                    <a:pos x="T8" y="T9"/>
                  </a:cxn>
                </a:cxnLst>
                <a:rect l="T15" t="T16" r="T17" b="T18"/>
                <a:pathLst>
                  <a:path w="123" h="48">
                    <a:moveTo>
                      <a:pt x="123" y="40"/>
                    </a:moveTo>
                    <a:lnTo>
                      <a:pt x="123" y="48"/>
                    </a:lnTo>
                    <a:lnTo>
                      <a:pt x="0" y="9"/>
                    </a:lnTo>
                    <a:lnTo>
                      <a:pt x="2" y="0"/>
                    </a:lnTo>
                    <a:lnTo>
                      <a:pt x="123" y="40"/>
                    </a:lnTo>
                    <a:close/>
                  </a:path>
                </a:pathLst>
              </a:custGeom>
              <a:solidFill>
                <a:srgbClr val="D2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46" name="Freeform 3473"/>
              <p:cNvSpPr>
                <a:spLocks/>
              </p:cNvSpPr>
              <p:nvPr/>
            </p:nvSpPr>
            <p:spPr bwMode="auto">
              <a:xfrm>
                <a:off x="3269" y="2398"/>
                <a:ext cx="62" cy="29"/>
              </a:xfrm>
              <a:custGeom>
                <a:avLst/>
                <a:gdLst>
                  <a:gd name="T0" fmla="*/ 0 w 125"/>
                  <a:gd name="T1" fmla="*/ 1 h 56"/>
                  <a:gd name="T2" fmla="*/ 0 w 125"/>
                  <a:gd name="T3" fmla="*/ 1 h 56"/>
                  <a:gd name="T4" fmla="*/ 0 w 125"/>
                  <a:gd name="T5" fmla="*/ 1 h 56"/>
                  <a:gd name="T6" fmla="*/ 0 w 125"/>
                  <a:gd name="T7" fmla="*/ 0 h 56"/>
                  <a:gd name="T8" fmla="*/ 0 w 125"/>
                  <a:gd name="T9" fmla="*/ 1 h 56"/>
                  <a:gd name="T10" fmla="*/ 0 60000 65536"/>
                  <a:gd name="T11" fmla="*/ 0 60000 65536"/>
                  <a:gd name="T12" fmla="*/ 0 60000 65536"/>
                  <a:gd name="T13" fmla="*/ 0 60000 65536"/>
                  <a:gd name="T14" fmla="*/ 0 60000 65536"/>
                  <a:gd name="T15" fmla="*/ 0 w 125"/>
                  <a:gd name="T16" fmla="*/ 0 h 56"/>
                  <a:gd name="T17" fmla="*/ 125 w 125"/>
                  <a:gd name="T18" fmla="*/ 56 h 56"/>
                </a:gdLst>
                <a:ahLst/>
                <a:cxnLst>
                  <a:cxn ang="T10">
                    <a:pos x="T0" y="T1"/>
                  </a:cxn>
                  <a:cxn ang="T11">
                    <a:pos x="T2" y="T3"/>
                  </a:cxn>
                  <a:cxn ang="T12">
                    <a:pos x="T4" y="T5"/>
                  </a:cxn>
                  <a:cxn ang="T13">
                    <a:pos x="T6" y="T7"/>
                  </a:cxn>
                  <a:cxn ang="T14">
                    <a:pos x="T8" y="T9"/>
                  </a:cxn>
                </a:cxnLst>
                <a:rect l="T15" t="T16" r="T17" b="T18"/>
                <a:pathLst>
                  <a:path w="125" h="56">
                    <a:moveTo>
                      <a:pt x="123" y="39"/>
                    </a:moveTo>
                    <a:lnTo>
                      <a:pt x="125" y="56"/>
                    </a:lnTo>
                    <a:lnTo>
                      <a:pt x="2" y="16"/>
                    </a:lnTo>
                    <a:lnTo>
                      <a:pt x="0" y="0"/>
                    </a:lnTo>
                    <a:lnTo>
                      <a:pt x="123" y="39"/>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47" name="Freeform 3474"/>
              <p:cNvSpPr>
                <a:spLocks/>
              </p:cNvSpPr>
              <p:nvPr/>
            </p:nvSpPr>
            <p:spPr bwMode="auto">
              <a:xfrm>
                <a:off x="3269" y="2398"/>
                <a:ext cx="61" cy="23"/>
              </a:xfrm>
              <a:custGeom>
                <a:avLst/>
                <a:gdLst>
                  <a:gd name="T0" fmla="*/ 0 w 123"/>
                  <a:gd name="T1" fmla="*/ 1 h 44"/>
                  <a:gd name="T2" fmla="*/ 0 w 123"/>
                  <a:gd name="T3" fmla="*/ 1 h 44"/>
                  <a:gd name="T4" fmla="*/ 0 w 123"/>
                  <a:gd name="T5" fmla="*/ 1 h 44"/>
                  <a:gd name="T6" fmla="*/ 0 w 123"/>
                  <a:gd name="T7" fmla="*/ 0 h 44"/>
                  <a:gd name="T8" fmla="*/ 0 w 123"/>
                  <a:gd name="T9" fmla="*/ 1 h 44"/>
                  <a:gd name="T10" fmla="*/ 0 60000 65536"/>
                  <a:gd name="T11" fmla="*/ 0 60000 65536"/>
                  <a:gd name="T12" fmla="*/ 0 60000 65536"/>
                  <a:gd name="T13" fmla="*/ 0 60000 65536"/>
                  <a:gd name="T14" fmla="*/ 0 60000 65536"/>
                  <a:gd name="T15" fmla="*/ 0 w 123"/>
                  <a:gd name="T16" fmla="*/ 0 h 44"/>
                  <a:gd name="T17" fmla="*/ 123 w 123"/>
                  <a:gd name="T18" fmla="*/ 44 h 44"/>
                </a:gdLst>
                <a:ahLst/>
                <a:cxnLst>
                  <a:cxn ang="T10">
                    <a:pos x="T0" y="T1"/>
                  </a:cxn>
                  <a:cxn ang="T11">
                    <a:pos x="T2" y="T3"/>
                  </a:cxn>
                  <a:cxn ang="T12">
                    <a:pos x="T4" y="T5"/>
                  </a:cxn>
                  <a:cxn ang="T13">
                    <a:pos x="T6" y="T7"/>
                  </a:cxn>
                  <a:cxn ang="T14">
                    <a:pos x="T8" y="T9"/>
                  </a:cxn>
                </a:cxnLst>
                <a:rect l="T15" t="T16" r="T17" b="T18"/>
                <a:pathLst>
                  <a:path w="123" h="44">
                    <a:moveTo>
                      <a:pt x="123" y="39"/>
                    </a:moveTo>
                    <a:lnTo>
                      <a:pt x="123" y="44"/>
                    </a:lnTo>
                    <a:lnTo>
                      <a:pt x="2" y="5"/>
                    </a:lnTo>
                    <a:lnTo>
                      <a:pt x="0" y="0"/>
                    </a:lnTo>
                    <a:lnTo>
                      <a:pt x="123" y="39"/>
                    </a:lnTo>
                    <a:close/>
                  </a:path>
                </a:pathLst>
              </a:custGeom>
              <a:solidFill>
                <a:srgbClr val="D1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48" name="Freeform 3475"/>
              <p:cNvSpPr>
                <a:spLocks/>
              </p:cNvSpPr>
              <p:nvPr/>
            </p:nvSpPr>
            <p:spPr bwMode="auto">
              <a:xfrm>
                <a:off x="3269" y="2401"/>
                <a:ext cx="61" cy="21"/>
              </a:xfrm>
              <a:custGeom>
                <a:avLst/>
                <a:gdLst>
                  <a:gd name="T0" fmla="*/ 1 w 121"/>
                  <a:gd name="T1" fmla="*/ 0 h 43"/>
                  <a:gd name="T2" fmla="*/ 1 w 121"/>
                  <a:gd name="T3" fmla="*/ 0 h 43"/>
                  <a:gd name="T4" fmla="*/ 0 w 121"/>
                  <a:gd name="T5" fmla="*/ 0 h 43"/>
                  <a:gd name="T6" fmla="*/ 0 w 121"/>
                  <a:gd name="T7" fmla="*/ 0 h 43"/>
                  <a:gd name="T8" fmla="*/ 1 w 121"/>
                  <a:gd name="T9" fmla="*/ 0 h 43"/>
                  <a:gd name="T10" fmla="*/ 0 60000 65536"/>
                  <a:gd name="T11" fmla="*/ 0 60000 65536"/>
                  <a:gd name="T12" fmla="*/ 0 60000 65536"/>
                  <a:gd name="T13" fmla="*/ 0 60000 65536"/>
                  <a:gd name="T14" fmla="*/ 0 60000 65536"/>
                  <a:gd name="T15" fmla="*/ 0 w 121"/>
                  <a:gd name="T16" fmla="*/ 0 h 43"/>
                  <a:gd name="T17" fmla="*/ 121 w 121"/>
                  <a:gd name="T18" fmla="*/ 43 h 43"/>
                </a:gdLst>
                <a:ahLst/>
                <a:cxnLst>
                  <a:cxn ang="T10">
                    <a:pos x="T0" y="T1"/>
                  </a:cxn>
                  <a:cxn ang="T11">
                    <a:pos x="T2" y="T3"/>
                  </a:cxn>
                  <a:cxn ang="T12">
                    <a:pos x="T4" y="T5"/>
                  </a:cxn>
                  <a:cxn ang="T13">
                    <a:pos x="T6" y="T7"/>
                  </a:cxn>
                  <a:cxn ang="T14">
                    <a:pos x="T8" y="T9"/>
                  </a:cxn>
                </a:cxnLst>
                <a:rect l="T15" t="T16" r="T17" b="T18"/>
                <a:pathLst>
                  <a:path w="121" h="43">
                    <a:moveTo>
                      <a:pt x="121" y="39"/>
                    </a:moveTo>
                    <a:lnTo>
                      <a:pt x="121" y="43"/>
                    </a:lnTo>
                    <a:lnTo>
                      <a:pt x="0" y="3"/>
                    </a:lnTo>
                    <a:lnTo>
                      <a:pt x="0" y="0"/>
                    </a:lnTo>
                    <a:lnTo>
                      <a:pt x="121" y="39"/>
                    </a:lnTo>
                    <a:close/>
                  </a:path>
                </a:pathLst>
              </a:custGeom>
              <a:solidFill>
                <a:srgbClr val="D0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49" name="Freeform 3476"/>
              <p:cNvSpPr>
                <a:spLocks/>
              </p:cNvSpPr>
              <p:nvPr/>
            </p:nvSpPr>
            <p:spPr bwMode="auto">
              <a:xfrm>
                <a:off x="3269" y="2402"/>
                <a:ext cx="62" cy="23"/>
              </a:xfrm>
              <a:custGeom>
                <a:avLst/>
                <a:gdLst>
                  <a:gd name="T0" fmla="*/ 1 w 123"/>
                  <a:gd name="T1" fmla="*/ 1 h 45"/>
                  <a:gd name="T2" fmla="*/ 1 w 123"/>
                  <a:gd name="T3" fmla="*/ 1 h 45"/>
                  <a:gd name="T4" fmla="*/ 0 w 123"/>
                  <a:gd name="T5" fmla="*/ 1 h 45"/>
                  <a:gd name="T6" fmla="*/ 0 w 123"/>
                  <a:gd name="T7" fmla="*/ 0 h 45"/>
                  <a:gd name="T8" fmla="*/ 1 w 123"/>
                  <a:gd name="T9" fmla="*/ 1 h 45"/>
                  <a:gd name="T10" fmla="*/ 0 60000 65536"/>
                  <a:gd name="T11" fmla="*/ 0 60000 65536"/>
                  <a:gd name="T12" fmla="*/ 0 60000 65536"/>
                  <a:gd name="T13" fmla="*/ 0 60000 65536"/>
                  <a:gd name="T14" fmla="*/ 0 60000 65536"/>
                  <a:gd name="T15" fmla="*/ 0 w 123"/>
                  <a:gd name="T16" fmla="*/ 0 h 45"/>
                  <a:gd name="T17" fmla="*/ 123 w 123"/>
                  <a:gd name="T18" fmla="*/ 45 h 45"/>
                </a:gdLst>
                <a:ahLst/>
                <a:cxnLst>
                  <a:cxn ang="T10">
                    <a:pos x="T0" y="T1"/>
                  </a:cxn>
                  <a:cxn ang="T11">
                    <a:pos x="T2" y="T3"/>
                  </a:cxn>
                  <a:cxn ang="T12">
                    <a:pos x="T4" y="T5"/>
                  </a:cxn>
                  <a:cxn ang="T13">
                    <a:pos x="T6" y="T7"/>
                  </a:cxn>
                  <a:cxn ang="T14">
                    <a:pos x="T8" y="T9"/>
                  </a:cxn>
                </a:cxnLst>
                <a:rect l="T15" t="T16" r="T17" b="T18"/>
                <a:pathLst>
                  <a:path w="123" h="45">
                    <a:moveTo>
                      <a:pt x="121" y="40"/>
                    </a:moveTo>
                    <a:lnTo>
                      <a:pt x="123" y="45"/>
                    </a:lnTo>
                    <a:lnTo>
                      <a:pt x="0" y="3"/>
                    </a:lnTo>
                    <a:lnTo>
                      <a:pt x="0" y="0"/>
                    </a:lnTo>
                    <a:lnTo>
                      <a:pt x="121" y="40"/>
                    </a:lnTo>
                    <a:close/>
                  </a:path>
                </a:pathLst>
              </a:custGeom>
              <a:solidFill>
                <a:srgbClr val="CF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50" name="Freeform 3477"/>
              <p:cNvSpPr>
                <a:spLocks/>
              </p:cNvSpPr>
              <p:nvPr/>
            </p:nvSpPr>
            <p:spPr bwMode="auto">
              <a:xfrm>
                <a:off x="3269" y="2404"/>
                <a:ext cx="62" cy="23"/>
              </a:xfrm>
              <a:custGeom>
                <a:avLst/>
                <a:gdLst>
                  <a:gd name="T0" fmla="*/ 1 w 123"/>
                  <a:gd name="T1" fmla="*/ 1 h 45"/>
                  <a:gd name="T2" fmla="*/ 1 w 123"/>
                  <a:gd name="T3" fmla="*/ 1 h 45"/>
                  <a:gd name="T4" fmla="*/ 0 w 123"/>
                  <a:gd name="T5" fmla="*/ 1 h 45"/>
                  <a:gd name="T6" fmla="*/ 0 w 123"/>
                  <a:gd name="T7" fmla="*/ 0 h 45"/>
                  <a:gd name="T8" fmla="*/ 1 w 123"/>
                  <a:gd name="T9" fmla="*/ 1 h 45"/>
                  <a:gd name="T10" fmla="*/ 0 60000 65536"/>
                  <a:gd name="T11" fmla="*/ 0 60000 65536"/>
                  <a:gd name="T12" fmla="*/ 0 60000 65536"/>
                  <a:gd name="T13" fmla="*/ 0 60000 65536"/>
                  <a:gd name="T14" fmla="*/ 0 60000 65536"/>
                  <a:gd name="T15" fmla="*/ 0 w 123"/>
                  <a:gd name="T16" fmla="*/ 0 h 45"/>
                  <a:gd name="T17" fmla="*/ 123 w 123"/>
                  <a:gd name="T18" fmla="*/ 45 h 45"/>
                </a:gdLst>
                <a:ahLst/>
                <a:cxnLst>
                  <a:cxn ang="T10">
                    <a:pos x="T0" y="T1"/>
                  </a:cxn>
                  <a:cxn ang="T11">
                    <a:pos x="T2" y="T3"/>
                  </a:cxn>
                  <a:cxn ang="T12">
                    <a:pos x="T4" y="T5"/>
                  </a:cxn>
                  <a:cxn ang="T13">
                    <a:pos x="T6" y="T7"/>
                  </a:cxn>
                  <a:cxn ang="T14">
                    <a:pos x="T8" y="T9"/>
                  </a:cxn>
                </a:cxnLst>
                <a:rect l="T15" t="T16" r="T17" b="T18"/>
                <a:pathLst>
                  <a:path w="123" h="45">
                    <a:moveTo>
                      <a:pt x="123" y="42"/>
                    </a:moveTo>
                    <a:lnTo>
                      <a:pt x="123" y="45"/>
                    </a:lnTo>
                    <a:lnTo>
                      <a:pt x="0" y="5"/>
                    </a:lnTo>
                    <a:lnTo>
                      <a:pt x="0" y="0"/>
                    </a:lnTo>
                    <a:lnTo>
                      <a:pt x="123" y="42"/>
                    </a:lnTo>
                    <a:close/>
                  </a:path>
                </a:pathLst>
              </a:custGeom>
              <a:solidFill>
                <a:srgbClr val="CE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51" name="Freeform 3478"/>
              <p:cNvSpPr>
                <a:spLocks/>
              </p:cNvSpPr>
              <p:nvPr/>
            </p:nvSpPr>
            <p:spPr bwMode="auto">
              <a:xfrm>
                <a:off x="3269" y="2407"/>
                <a:ext cx="64" cy="27"/>
              </a:xfrm>
              <a:custGeom>
                <a:avLst/>
                <a:gdLst>
                  <a:gd name="T0" fmla="*/ 1 w 126"/>
                  <a:gd name="T1" fmla="*/ 0 h 55"/>
                  <a:gd name="T2" fmla="*/ 1 w 126"/>
                  <a:gd name="T3" fmla="*/ 0 h 55"/>
                  <a:gd name="T4" fmla="*/ 1 w 126"/>
                  <a:gd name="T5" fmla="*/ 0 h 55"/>
                  <a:gd name="T6" fmla="*/ 0 w 126"/>
                  <a:gd name="T7" fmla="*/ 0 h 55"/>
                  <a:gd name="T8" fmla="*/ 1 w 126"/>
                  <a:gd name="T9" fmla="*/ 0 h 55"/>
                  <a:gd name="T10" fmla="*/ 0 60000 65536"/>
                  <a:gd name="T11" fmla="*/ 0 60000 65536"/>
                  <a:gd name="T12" fmla="*/ 0 60000 65536"/>
                  <a:gd name="T13" fmla="*/ 0 60000 65536"/>
                  <a:gd name="T14" fmla="*/ 0 60000 65536"/>
                  <a:gd name="T15" fmla="*/ 0 w 126"/>
                  <a:gd name="T16" fmla="*/ 0 h 55"/>
                  <a:gd name="T17" fmla="*/ 126 w 126"/>
                  <a:gd name="T18" fmla="*/ 55 h 55"/>
                </a:gdLst>
                <a:ahLst/>
                <a:cxnLst>
                  <a:cxn ang="T10">
                    <a:pos x="T0" y="T1"/>
                  </a:cxn>
                  <a:cxn ang="T11">
                    <a:pos x="T2" y="T3"/>
                  </a:cxn>
                  <a:cxn ang="T12">
                    <a:pos x="T4" y="T5"/>
                  </a:cxn>
                  <a:cxn ang="T13">
                    <a:pos x="T6" y="T7"/>
                  </a:cxn>
                  <a:cxn ang="T14">
                    <a:pos x="T8" y="T9"/>
                  </a:cxn>
                </a:cxnLst>
                <a:rect l="T15" t="T16" r="T17" b="T18"/>
                <a:pathLst>
                  <a:path w="126" h="55">
                    <a:moveTo>
                      <a:pt x="123" y="40"/>
                    </a:moveTo>
                    <a:lnTo>
                      <a:pt x="126" y="55"/>
                    </a:lnTo>
                    <a:lnTo>
                      <a:pt x="3" y="15"/>
                    </a:lnTo>
                    <a:lnTo>
                      <a:pt x="0" y="0"/>
                    </a:lnTo>
                    <a:lnTo>
                      <a:pt x="123" y="40"/>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52" name="Freeform 3479"/>
              <p:cNvSpPr>
                <a:spLocks/>
              </p:cNvSpPr>
              <p:nvPr/>
            </p:nvSpPr>
            <p:spPr bwMode="auto">
              <a:xfrm>
                <a:off x="3269" y="2407"/>
                <a:ext cx="62" cy="21"/>
              </a:xfrm>
              <a:custGeom>
                <a:avLst/>
                <a:gdLst>
                  <a:gd name="T0" fmla="*/ 1 w 123"/>
                  <a:gd name="T1" fmla="*/ 0 h 43"/>
                  <a:gd name="T2" fmla="*/ 1 w 123"/>
                  <a:gd name="T3" fmla="*/ 0 h 43"/>
                  <a:gd name="T4" fmla="*/ 1 w 123"/>
                  <a:gd name="T5" fmla="*/ 0 h 43"/>
                  <a:gd name="T6" fmla="*/ 0 w 123"/>
                  <a:gd name="T7" fmla="*/ 0 h 43"/>
                  <a:gd name="T8" fmla="*/ 1 w 123"/>
                  <a:gd name="T9" fmla="*/ 0 h 43"/>
                  <a:gd name="T10" fmla="*/ 0 60000 65536"/>
                  <a:gd name="T11" fmla="*/ 0 60000 65536"/>
                  <a:gd name="T12" fmla="*/ 0 60000 65536"/>
                  <a:gd name="T13" fmla="*/ 0 60000 65536"/>
                  <a:gd name="T14" fmla="*/ 0 60000 65536"/>
                  <a:gd name="T15" fmla="*/ 0 w 123"/>
                  <a:gd name="T16" fmla="*/ 0 h 43"/>
                  <a:gd name="T17" fmla="*/ 123 w 123"/>
                  <a:gd name="T18" fmla="*/ 43 h 43"/>
                </a:gdLst>
                <a:ahLst/>
                <a:cxnLst>
                  <a:cxn ang="T10">
                    <a:pos x="T0" y="T1"/>
                  </a:cxn>
                  <a:cxn ang="T11">
                    <a:pos x="T2" y="T3"/>
                  </a:cxn>
                  <a:cxn ang="T12">
                    <a:pos x="T4" y="T5"/>
                  </a:cxn>
                  <a:cxn ang="T13">
                    <a:pos x="T6" y="T7"/>
                  </a:cxn>
                  <a:cxn ang="T14">
                    <a:pos x="T8" y="T9"/>
                  </a:cxn>
                </a:cxnLst>
                <a:rect l="T15" t="T16" r="T17" b="T18"/>
                <a:pathLst>
                  <a:path w="123" h="43">
                    <a:moveTo>
                      <a:pt x="123" y="40"/>
                    </a:moveTo>
                    <a:lnTo>
                      <a:pt x="123" y="43"/>
                    </a:lnTo>
                    <a:lnTo>
                      <a:pt x="2" y="4"/>
                    </a:lnTo>
                    <a:lnTo>
                      <a:pt x="0" y="0"/>
                    </a:lnTo>
                    <a:lnTo>
                      <a:pt x="123" y="40"/>
                    </a:lnTo>
                    <a:close/>
                  </a:path>
                </a:pathLst>
              </a:custGeom>
              <a:solidFill>
                <a:srgbClr val="CD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53" name="Freeform 3480"/>
              <p:cNvSpPr>
                <a:spLocks/>
              </p:cNvSpPr>
              <p:nvPr/>
            </p:nvSpPr>
            <p:spPr bwMode="auto">
              <a:xfrm>
                <a:off x="3270" y="2408"/>
                <a:ext cx="62" cy="22"/>
              </a:xfrm>
              <a:custGeom>
                <a:avLst/>
                <a:gdLst>
                  <a:gd name="T0" fmla="*/ 1 w 122"/>
                  <a:gd name="T1" fmla="*/ 1 h 43"/>
                  <a:gd name="T2" fmla="*/ 1 w 122"/>
                  <a:gd name="T3" fmla="*/ 1 h 43"/>
                  <a:gd name="T4" fmla="*/ 0 w 122"/>
                  <a:gd name="T5" fmla="*/ 1 h 43"/>
                  <a:gd name="T6" fmla="*/ 0 w 122"/>
                  <a:gd name="T7" fmla="*/ 0 h 43"/>
                  <a:gd name="T8" fmla="*/ 1 w 122"/>
                  <a:gd name="T9" fmla="*/ 1 h 43"/>
                  <a:gd name="T10" fmla="*/ 0 60000 65536"/>
                  <a:gd name="T11" fmla="*/ 0 60000 65536"/>
                  <a:gd name="T12" fmla="*/ 0 60000 65536"/>
                  <a:gd name="T13" fmla="*/ 0 60000 65536"/>
                  <a:gd name="T14" fmla="*/ 0 60000 65536"/>
                  <a:gd name="T15" fmla="*/ 0 w 122"/>
                  <a:gd name="T16" fmla="*/ 0 h 43"/>
                  <a:gd name="T17" fmla="*/ 122 w 122"/>
                  <a:gd name="T18" fmla="*/ 43 h 43"/>
                </a:gdLst>
                <a:ahLst/>
                <a:cxnLst>
                  <a:cxn ang="T10">
                    <a:pos x="T0" y="T1"/>
                  </a:cxn>
                  <a:cxn ang="T11">
                    <a:pos x="T2" y="T3"/>
                  </a:cxn>
                  <a:cxn ang="T12">
                    <a:pos x="T4" y="T5"/>
                  </a:cxn>
                  <a:cxn ang="T13">
                    <a:pos x="T6" y="T7"/>
                  </a:cxn>
                  <a:cxn ang="T14">
                    <a:pos x="T8" y="T9"/>
                  </a:cxn>
                </a:cxnLst>
                <a:rect l="T15" t="T16" r="T17" b="T18"/>
                <a:pathLst>
                  <a:path w="122" h="43">
                    <a:moveTo>
                      <a:pt x="121" y="39"/>
                    </a:moveTo>
                    <a:lnTo>
                      <a:pt x="122" y="43"/>
                    </a:lnTo>
                    <a:lnTo>
                      <a:pt x="0" y="1"/>
                    </a:lnTo>
                    <a:lnTo>
                      <a:pt x="0" y="0"/>
                    </a:lnTo>
                    <a:lnTo>
                      <a:pt x="121" y="39"/>
                    </a:lnTo>
                    <a:close/>
                  </a:path>
                </a:pathLst>
              </a:custGeom>
              <a:solidFill>
                <a:srgbClr val="CB6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54" name="Freeform 3481"/>
              <p:cNvSpPr>
                <a:spLocks/>
              </p:cNvSpPr>
              <p:nvPr/>
            </p:nvSpPr>
            <p:spPr bwMode="auto">
              <a:xfrm>
                <a:off x="3270" y="2409"/>
                <a:ext cx="62" cy="23"/>
              </a:xfrm>
              <a:custGeom>
                <a:avLst/>
                <a:gdLst>
                  <a:gd name="T0" fmla="*/ 1 w 122"/>
                  <a:gd name="T1" fmla="*/ 1 h 45"/>
                  <a:gd name="T2" fmla="*/ 1 w 122"/>
                  <a:gd name="T3" fmla="*/ 1 h 45"/>
                  <a:gd name="T4" fmla="*/ 0 w 122"/>
                  <a:gd name="T5" fmla="*/ 1 h 45"/>
                  <a:gd name="T6" fmla="*/ 0 w 122"/>
                  <a:gd name="T7" fmla="*/ 0 h 45"/>
                  <a:gd name="T8" fmla="*/ 1 w 122"/>
                  <a:gd name="T9" fmla="*/ 1 h 45"/>
                  <a:gd name="T10" fmla="*/ 0 60000 65536"/>
                  <a:gd name="T11" fmla="*/ 0 60000 65536"/>
                  <a:gd name="T12" fmla="*/ 0 60000 65536"/>
                  <a:gd name="T13" fmla="*/ 0 60000 65536"/>
                  <a:gd name="T14" fmla="*/ 0 60000 65536"/>
                  <a:gd name="T15" fmla="*/ 0 w 122"/>
                  <a:gd name="T16" fmla="*/ 0 h 45"/>
                  <a:gd name="T17" fmla="*/ 122 w 122"/>
                  <a:gd name="T18" fmla="*/ 45 h 45"/>
                </a:gdLst>
                <a:ahLst/>
                <a:cxnLst>
                  <a:cxn ang="T10">
                    <a:pos x="T0" y="T1"/>
                  </a:cxn>
                  <a:cxn ang="T11">
                    <a:pos x="T2" y="T3"/>
                  </a:cxn>
                  <a:cxn ang="T12">
                    <a:pos x="T4" y="T5"/>
                  </a:cxn>
                  <a:cxn ang="T13">
                    <a:pos x="T6" y="T7"/>
                  </a:cxn>
                  <a:cxn ang="T14">
                    <a:pos x="T8" y="T9"/>
                  </a:cxn>
                </a:cxnLst>
                <a:rect l="T15" t="T16" r="T17" b="T18"/>
                <a:pathLst>
                  <a:path w="122" h="45">
                    <a:moveTo>
                      <a:pt x="122" y="42"/>
                    </a:moveTo>
                    <a:lnTo>
                      <a:pt x="122" y="45"/>
                    </a:lnTo>
                    <a:lnTo>
                      <a:pt x="0" y="4"/>
                    </a:lnTo>
                    <a:lnTo>
                      <a:pt x="0" y="0"/>
                    </a:lnTo>
                    <a:lnTo>
                      <a:pt x="122" y="42"/>
                    </a:lnTo>
                    <a:close/>
                  </a:path>
                </a:pathLst>
              </a:custGeom>
              <a:solidFill>
                <a:srgbClr val="C96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55" name="Freeform 3482"/>
              <p:cNvSpPr>
                <a:spLocks/>
              </p:cNvSpPr>
              <p:nvPr/>
            </p:nvSpPr>
            <p:spPr bwMode="auto">
              <a:xfrm>
                <a:off x="3270" y="2411"/>
                <a:ext cx="62" cy="21"/>
              </a:xfrm>
              <a:custGeom>
                <a:avLst/>
                <a:gdLst>
                  <a:gd name="T0" fmla="*/ 1 w 122"/>
                  <a:gd name="T1" fmla="*/ 0 h 43"/>
                  <a:gd name="T2" fmla="*/ 1 w 122"/>
                  <a:gd name="T3" fmla="*/ 0 h 43"/>
                  <a:gd name="T4" fmla="*/ 1 w 122"/>
                  <a:gd name="T5" fmla="*/ 0 h 43"/>
                  <a:gd name="T6" fmla="*/ 0 w 122"/>
                  <a:gd name="T7" fmla="*/ 0 h 43"/>
                  <a:gd name="T8" fmla="*/ 1 w 122"/>
                  <a:gd name="T9" fmla="*/ 0 h 43"/>
                  <a:gd name="T10" fmla="*/ 0 60000 65536"/>
                  <a:gd name="T11" fmla="*/ 0 60000 65536"/>
                  <a:gd name="T12" fmla="*/ 0 60000 65536"/>
                  <a:gd name="T13" fmla="*/ 0 60000 65536"/>
                  <a:gd name="T14" fmla="*/ 0 60000 65536"/>
                  <a:gd name="T15" fmla="*/ 0 w 122"/>
                  <a:gd name="T16" fmla="*/ 0 h 43"/>
                  <a:gd name="T17" fmla="*/ 122 w 122"/>
                  <a:gd name="T18" fmla="*/ 43 h 43"/>
                </a:gdLst>
                <a:ahLst/>
                <a:cxnLst>
                  <a:cxn ang="T10">
                    <a:pos x="T0" y="T1"/>
                  </a:cxn>
                  <a:cxn ang="T11">
                    <a:pos x="T2" y="T3"/>
                  </a:cxn>
                  <a:cxn ang="T12">
                    <a:pos x="T4" y="T5"/>
                  </a:cxn>
                  <a:cxn ang="T13">
                    <a:pos x="T6" y="T7"/>
                  </a:cxn>
                  <a:cxn ang="T14">
                    <a:pos x="T8" y="T9"/>
                  </a:cxn>
                </a:cxnLst>
                <a:rect l="T15" t="T16" r="T17" b="T18"/>
                <a:pathLst>
                  <a:path w="122" h="43">
                    <a:moveTo>
                      <a:pt x="122" y="41"/>
                    </a:moveTo>
                    <a:lnTo>
                      <a:pt x="122" y="43"/>
                    </a:lnTo>
                    <a:lnTo>
                      <a:pt x="1" y="3"/>
                    </a:lnTo>
                    <a:lnTo>
                      <a:pt x="0" y="0"/>
                    </a:lnTo>
                    <a:lnTo>
                      <a:pt x="122" y="41"/>
                    </a:lnTo>
                    <a:close/>
                  </a:path>
                </a:pathLst>
              </a:custGeom>
              <a:solidFill>
                <a:srgbClr val="C8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56" name="Freeform 3483"/>
              <p:cNvSpPr>
                <a:spLocks/>
              </p:cNvSpPr>
              <p:nvPr/>
            </p:nvSpPr>
            <p:spPr bwMode="auto">
              <a:xfrm>
                <a:off x="3271" y="2412"/>
                <a:ext cx="62" cy="22"/>
              </a:xfrm>
              <a:custGeom>
                <a:avLst/>
                <a:gdLst>
                  <a:gd name="T0" fmla="*/ 1 w 123"/>
                  <a:gd name="T1" fmla="*/ 1 h 43"/>
                  <a:gd name="T2" fmla="*/ 1 w 123"/>
                  <a:gd name="T3" fmla="*/ 1 h 43"/>
                  <a:gd name="T4" fmla="*/ 0 w 123"/>
                  <a:gd name="T5" fmla="*/ 1 h 43"/>
                  <a:gd name="T6" fmla="*/ 0 w 123"/>
                  <a:gd name="T7" fmla="*/ 0 h 43"/>
                  <a:gd name="T8" fmla="*/ 1 w 123"/>
                  <a:gd name="T9" fmla="*/ 1 h 43"/>
                  <a:gd name="T10" fmla="*/ 0 60000 65536"/>
                  <a:gd name="T11" fmla="*/ 0 60000 65536"/>
                  <a:gd name="T12" fmla="*/ 0 60000 65536"/>
                  <a:gd name="T13" fmla="*/ 0 60000 65536"/>
                  <a:gd name="T14" fmla="*/ 0 60000 65536"/>
                  <a:gd name="T15" fmla="*/ 0 w 123"/>
                  <a:gd name="T16" fmla="*/ 0 h 43"/>
                  <a:gd name="T17" fmla="*/ 123 w 123"/>
                  <a:gd name="T18" fmla="*/ 43 h 43"/>
                </a:gdLst>
                <a:ahLst/>
                <a:cxnLst>
                  <a:cxn ang="T10">
                    <a:pos x="T0" y="T1"/>
                  </a:cxn>
                  <a:cxn ang="T11">
                    <a:pos x="T2" y="T3"/>
                  </a:cxn>
                  <a:cxn ang="T12">
                    <a:pos x="T4" y="T5"/>
                  </a:cxn>
                  <a:cxn ang="T13">
                    <a:pos x="T6" y="T7"/>
                  </a:cxn>
                  <a:cxn ang="T14">
                    <a:pos x="T8" y="T9"/>
                  </a:cxn>
                </a:cxnLst>
                <a:rect l="T15" t="T16" r="T17" b="T18"/>
                <a:pathLst>
                  <a:path w="123" h="43">
                    <a:moveTo>
                      <a:pt x="121" y="40"/>
                    </a:moveTo>
                    <a:lnTo>
                      <a:pt x="123" y="43"/>
                    </a:lnTo>
                    <a:lnTo>
                      <a:pt x="0" y="3"/>
                    </a:lnTo>
                    <a:lnTo>
                      <a:pt x="0" y="0"/>
                    </a:lnTo>
                    <a:lnTo>
                      <a:pt x="121" y="40"/>
                    </a:lnTo>
                    <a:close/>
                  </a:path>
                </a:pathLst>
              </a:custGeom>
              <a:solidFill>
                <a:srgbClr val="C6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57" name="Freeform 3484"/>
              <p:cNvSpPr>
                <a:spLocks/>
              </p:cNvSpPr>
              <p:nvPr/>
            </p:nvSpPr>
            <p:spPr bwMode="auto">
              <a:xfrm>
                <a:off x="3271" y="2414"/>
                <a:ext cx="64" cy="27"/>
              </a:xfrm>
              <a:custGeom>
                <a:avLst/>
                <a:gdLst>
                  <a:gd name="T0" fmla="*/ 1 w 128"/>
                  <a:gd name="T1" fmla="*/ 1 h 53"/>
                  <a:gd name="T2" fmla="*/ 1 w 128"/>
                  <a:gd name="T3" fmla="*/ 1 h 53"/>
                  <a:gd name="T4" fmla="*/ 1 w 128"/>
                  <a:gd name="T5" fmla="*/ 1 h 53"/>
                  <a:gd name="T6" fmla="*/ 0 w 128"/>
                  <a:gd name="T7" fmla="*/ 0 h 53"/>
                  <a:gd name="T8" fmla="*/ 1 w 128"/>
                  <a:gd name="T9" fmla="*/ 1 h 53"/>
                  <a:gd name="T10" fmla="*/ 0 60000 65536"/>
                  <a:gd name="T11" fmla="*/ 0 60000 65536"/>
                  <a:gd name="T12" fmla="*/ 0 60000 65536"/>
                  <a:gd name="T13" fmla="*/ 0 60000 65536"/>
                  <a:gd name="T14" fmla="*/ 0 60000 65536"/>
                  <a:gd name="T15" fmla="*/ 0 w 128"/>
                  <a:gd name="T16" fmla="*/ 0 h 53"/>
                  <a:gd name="T17" fmla="*/ 128 w 128"/>
                  <a:gd name="T18" fmla="*/ 53 h 53"/>
                </a:gdLst>
                <a:ahLst/>
                <a:cxnLst>
                  <a:cxn ang="T10">
                    <a:pos x="T0" y="T1"/>
                  </a:cxn>
                  <a:cxn ang="T11">
                    <a:pos x="T2" y="T3"/>
                  </a:cxn>
                  <a:cxn ang="T12">
                    <a:pos x="T4" y="T5"/>
                  </a:cxn>
                  <a:cxn ang="T13">
                    <a:pos x="T6" y="T7"/>
                  </a:cxn>
                  <a:cxn ang="T14">
                    <a:pos x="T8" y="T9"/>
                  </a:cxn>
                </a:cxnLst>
                <a:rect l="T15" t="T16" r="T17" b="T18"/>
                <a:pathLst>
                  <a:path w="128" h="53">
                    <a:moveTo>
                      <a:pt x="123" y="40"/>
                    </a:moveTo>
                    <a:lnTo>
                      <a:pt x="128" y="53"/>
                    </a:lnTo>
                    <a:lnTo>
                      <a:pt x="7" y="13"/>
                    </a:lnTo>
                    <a:lnTo>
                      <a:pt x="0" y="0"/>
                    </a:lnTo>
                    <a:lnTo>
                      <a:pt x="123" y="40"/>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58" name="Freeform 3485"/>
              <p:cNvSpPr>
                <a:spLocks/>
              </p:cNvSpPr>
              <p:nvPr/>
            </p:nvSpPr>
            <p:spPr bwMode="auto">
              <a:xfrm>
                <a:off x="3271" y="2414"/>
                <a:ext cx="62" cy="22"/>
              </a:xfrm>
              <a:custGeom>
                <a:avLst/>
                <a:gdLst>
                  <a:gd name="T0" fmla="*/ 0 w 125"/>
                  <a:gd name="T1" fmla="*/ 1 h 43"/>
                  <a:gd name="T2" fmla="*/ 0 w 125"/>
                  <a:gd name="T3" fmla="*/ 1 h 43"/>
                  <a:gd name="T4" fmla="*/ 0 w 125"/>
                  <a:gd name="T5" fmla="*/ 1 h 43"/>
                  <a:gd name="T6" fmla="*/ 0 w 125"/>
                  <a:gd name="T7" fmla="*/ 0 h 43"/>
                  <a:gd name="T8" fmla="*/ 0 w 125"/>
                  <a:gd name="T9" fmla="*/ 1 h 43"/>
                  <a:gd name="T10" fmla="*/ 0 60000 65536"/>
                  <a:gd name="T11" fmla="*/ 0 60000 65536"/>
                  <a:gd name="T12" fmla="*/ 0 60000 65536"/>
                  <a:gd name="T13" fmla="*/ 0 60000 65536"/>
                  <a:gd name="T14" fmla="*/ 0 60000 65536"/>
                  <a:gd name="T15" fmla="*/ 0 w 125"/>
                  <a:gd name="T16" fmla="*/ 0 h 43"/>
                  <a:gd name="T17" fmla="*/ 125 w 125"/>
                  <a:gd name="T18" fmla="*/ 43 h 43"/>
                </a:gdLst>
                <a:ahLst/>
                <a:cxnLst>
                  <a:cxn ang="T10">
                    <a:pos x="T0" y="T1"/>
                  </a:cxn>
                  <a:cxn ang="T11">
                    <a:pos x="T2" y="T3"/>
                  </a:cxn>
                  <a:cxn ang="T12">
                    <a:pos x="T4" y="T5"/>
                  </a:cxn>
                  <a:cxn ang="T13">
                    <a:pos x="T6" y="T7"/>
                  </a:cxn>
                  <a:cxn ang="T14">
                    <a:pos x="T8" y="T9"/>
                  </a:cxn>
                </a:cxnLst>
                <a:rect l="T15" t="T16" r="T17" b="T18"/>
                <a:pathLst>
                  <a:path w="125" h="43">
                    <a:moveTo>
                      <a:pt x="123" y="40"/>
                    </a:moveTo>
                    <a:lnTo>
                      <a:pt x="125" y="43"/>
                    </a:lnTo>
                    <a:lnTo>
                      <a:pt x="2" y="3"/>
                    </a:lnTo>
                    <a:lnTo>
                      <a:pt x="0" y="0"/>
                    </a:lnTo>
                    <a:lnTo>
                      <a:pt x="123" y="40"/>
                    </a:lnTo>
                    <a:close/>
                  </a:path>
                </a:pathLst>
              </a:custGeom>
              <a:solidFill>
                <a:srgbClr val="C56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59" name="Freeform 3486"/>
              <p:cNvSpPr>
                <a:spLocks/>
              </p:cNvSpPr>
              <p:nvPr/>
            </p:nvSpPr>
            <p:spPr bwMode="auto">
              <a:xfrm>
                <a:off x="3272" y="2416"/>
                <a:ext cx="62" cy="21"/>
              </a:xfrm>
              <a:custGeom>
                <a:avLst/>
                <a:gdLst>
                  <a:gd name="T0" fmla="*/ 1 w 124"/>
                  <a:gd name="T1" fmla="*/ 0 h 44"/>
                  <a:gd name="T2" fmla="*/ 1 w 124"/>
                  <a:gd name="T3" fmla="*/ 0 h 44"/>
                  <a:gd name="T4" fmla="*/ 1 w 124"/>
                  <a:gd name="T5" fmla="*/ 0 h 44"/>
                  <a:gd name="T6" fmla="*/ 0 w 124"/>
                  <a:gd name="T7" fmla="*/ 0 h 44"/>
                  <a:gd name="T8" fmla="*/ 1 w 124"/>
                  <a:gd name="T9" fmla="*/ 0 h 44"/>
                  <a:gd name="T10" fmla="*/ 0 60000 65536"/>
                  <a:gd name="T11" fmla="*/ 0 60000 65536"/>
                  <a:gd name="T12" fmla="*/ 0 60000 65536"/>
                  <a:gd name="T13" fmla="*/ 0 60000 65536"/>
                  <a:gd name="T14" fmla="*/ 0 60000 65536"/>
                  <a:gd name="T15" fmla="*/ 0 w 124"/>
                  <a:gd name="T16" fmla="*/ 0 h 44"/>
                  <a:gd name="T17" fmla="*/ 124 w 124"/>
                  <a:gd name="T18" fmla="*/ 44 h 44"/>
                </a:gdLst>
                <a:ahLst/>
                <a:cxnLst>
                  <a:cxn ang="T10">
                    <a:pos x="T0" y="T1"/>
                  </a:cxn>
                  <a:cxn ang="T11">
                    <a:pos x="T2" y="T3"/>
                  </a:cxn>
                  <a:cxn ang="T12">
                    <a:pos x="T4" y="T5"/>
                  </a:cxn>
                  <a:cxn ang="T13">
                    <a:pos x="T6" y="T7"/>
                  </a:cxn>
                  <a:cxn ang="T14">
                    <a:pos x="T8" y="T9"/>
                  </a:cxn>
                </a:cxnLst>
                <a:rect l="T15" t="T16" r="T17" b="T18"/>
                <a:pathLst>
                  <a:path w="124" h="44">
                    <a:moveTo>
                      <a:pt x="123" y="40"/>
                    </a:moveTo>
                    <a:lnTo>
                      <a:pt x="124" y="44"/>
                    </a:lnTo>
                    <a:lnTo>
                      <a:pt x="2" y="4"/>
                    </a:lnTo>
                    <a:lnTo>
                      <a:pt x="0" y="0"/>
                    </a:lnTo>
                    <a:lnTo>
                      <a:pt x="123" y="40"/>
                    </a:lnTo>
                    <a:close/>
                  </a:path>
                </a:pathLst>
              </a:custGeom>
              <a:solidFill>
                <a:srgbClr val="C2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60" name="Freeform 3487"/>
              <p:cNvSpPr>
                <a:spLocks/>
              </p:cNvSpPr>
              <p:nvPr/>
            </p:nvSpPr>
            <p:spPr bwMode="auto">
              <a:xfrm>
                <a:off x="3273" y="2417"/>
                <a:ext cx="61" cy="22"/>
              </a:xfrm>
              <a:custGeom>
                <a:avLst/>
                <a:gdLst>
                  <a:gd name="T0" fmla="*/ 1 w 122"/>
                  <a:gd name="T1" fmla="*/ 1 h 43"/>
                  <a:gd name="T2" fmla="*/ 1 w 122"/>
                  <a:gd name="T3" fmla="*/ 1 h 43"/>
                  <a:gd name="T4" fmla="*/ 1 w 122"/>
                  <a:gd name="T5" fmla="*/ 1 h 43"/>
                  <a:gd name="T6" fmla="*/ 0 w 122"/>
                  <a:gd name="T7" fmla="*/ 0 h 43"/>
                  <a:gd name="T8" fmla="*/ 1 w 122"/>
                  <a:gd name="T9" fmla="*/ 1 h 43"/>
                  <a:gd name="T10" fmla="*/ 0 60000 65536"/>
                  <a:gd name="T11" fmla="*/ 0 60000 65536"/>
                  <a:gd name="T12" fmla="*/ 0 60000 65536"/>
                  <a:gd name="T13" fmla="*/ 0 60000 65536"/>
                  <a:gd name="T14" fmla="*/ 0 60000 65536"/>
                  <a:gd name="T15" fmla="*/ 0 w 122"/>
                  <a:gd name="T16" fmla="*/ 0 h 43"/>
                  <a:gd name="T17" fmla="*/ 122 w 122"/>
                  <a:gd name="T18" fmla="*/ 43 h 43"/>
                </a:gdLst>
                <a:ahLst/>
                <a:cxnLst>
                  <a:cxn ang="T10">
                    <a:pos x="T0" y="T1"/>
                  </a:cxn>
                  <a:cxn ang="T11">
                    <a:pos x="T2" y="T3"/>
                  </a:cxn>
                  <a:cxn ang="T12">
                    <a:pos x="T4" y="T5"/>
                  </a:cxn>
                  <a:cxn ang="T13">
                    <a:pos x="T6" y="T7"/>
                  </a:cxn>
                  <a:cxn ang="T14">
                    <a:pos x="T8" y="T9"/>
                  </a:cxn>
                </a:cxnLst>
                <a:rect l="T15" t="T16" r="T17" b="T18"/>
                <a:pathLst>
                  <a:path w="122" h="43">
                    <a:moveTo>
                      <a:pt x="122" y="40"/>
                    </a:moveTo>
                    <a:lnTo>
                      <a:pt x="122" y="43"/>
                    </a:lnTo>
                    <a:lnTo>
                      <a:pt x="1" y="3"/>
                    </a:lnTo>
                    <a:lnTo>
                      <a:pt x="0" y="0"/>
                    </a:lnTo>
                    <a:lnTo>
                      <a:pt x="122" y="40"/>
                    </a:lnTo>
                    <a:close/>
                  </a:path>
                </a:pathLst>
              </a:custGeom>
              <a:solidFill>
                <a:srgbClr val="BF5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61" name="Freeform 3488"/>
              <p:cNvSpPr>
                <a:spLocks/>
              </p:cNvSpPr>
              <p:nvPr/>
            </p:nvSpPr>
            <p:spPr bwMode="auto">
              <a:xfrm>
                <a:off x="3274" y="2419"/>
                <a:ext cx="61" cy="22"/>
              </a:xfrm>
              <a:custGeom>
                <a:avLst/>
                <a:gdLst>
                  <a:gd name="T0" fmla="*/ 0 w 123"/>
                  <a:gd name="T1" fmla="*/ 1 h 43"/>
                  <a:gd name="T2" fmla="*/ 0 w 123"/>
                  <a:gd name="T3" fmla="*/ 1 h 43"/>
                  <a:gd name="T4" fmla="*/ 0 w 123"/>
                  <a:gd name="T5" fmla="*/ 1 h 43"/>
                  <a:gd name="T6" fmla="*/ 0 w 123"/>
                  <a:gd name="T7" fmla="*/ 0 h 43"/>
                  <a:gd name="T8" fmla="*/ 0 w 123"/>
                  <a:gd name="T9" fmla="*/ 1 h 43"/>
                  <a:gd name="T10" fmla="*/ 0 60000 65536"/>
                  <a:gd name="T11" fmla="*/ 0 60000 65536"/>
                  <a:gd name="T12" fmla="*/ 0 60000 65536"/>
                  <a:gd name="T13" fmla="*/ 0 60000 65536"/>
                  <a:gd name="T14" fmla="*/ 0 60000 65536"/>
                  <a:gd name="T15" fmla="*/ 0 w 123"/>
                  <a:gd name="T16" fmla="*/ 0 h 43"/>
                  <a:gd name="T17" fmla="*/ 123 w 123"/>
                  <a:gd name="T18" fmla="*/ 43 h 43"/>
                </a:gdLst>
                <a:ahLst/>
                <a:cxnLst>
                  <a:cxn ang="T10">
                    <a:pos x="T0" y="T1"/>
                  </a:cxn>
                  <a:cxn ang="T11">
                    <a:pos x="T2" y="T3"/>
                  </a:cxn>
                  <a:cxn ang="T12">
                    <a:pos x="T4" y="T5"/>
                  </a:cxn>
                  <a:cxn ang="T13">
                    <a:pos x="T6" y="T7"/>
                  </a:cxn>
                  <a:cxn ang="T14">
                    <a:pos x="T8" y="T9"/>
                  </a:cxn>
                </a:cxnLst>
                <a:rect l="T15" t="T16" r="T17" b="T18"/>
                <a:pathLst>
                  <a:path w="123" h="43">
                    <a:moveTo>
                      <a:pt x="121" y="40"/>
                    </a:moveTo>
                    <a:lnTo>
                      <a:pt x="123" y="43"/>
                    </a:lnTo>
                    <a:lnTo>
                      <a:pt x="2" y="3"/>
                    </a:lnTo>
                    <a:lnTo>
                      <a:pt x="0" y="0"/>
                    </a:lnTo>
                    <a:lnTo>
                      <a:pt x="121" y="40"/>
                    </a:lnTo>
                    <a:close/>
                  </a:path>
                </a:pathLst>
              </a:custGeom>
              <a:solidFill>
                <a:srgbClr val="BC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62" name="Freeform 3489"/>
              <p:cNvSpPr>
                <a:spLocks/>
              </p:cNvSpPr>
              <p:nvPr/>
            </p:nvSpPr>
            <p:spPr bwMode="auto">
              <a:xfrm>
                <a:off x="3274" y="2421"/>
                <a:ext cx="65" cy="25"/>
              </a:xfrm>
              <a:custGeom>
                <a:avLst/>
                <a:gdLst>
                  <a:gd name="T0" fmla="*/ 1 w 129"/>
                  <a:gd name="T1" fmla="*/ 0 h 52"/>
                  <a:gd name="T2" fmla="*/ 1 w 129"/>
                  <a:gd name="T3" fmla="*/ 0 h 52"/>
                  <a:gd name="T4" fmla="*/ 1 w 129"/>
                  <a:gd name="T5" fmla="*/ 0 h 52"/>
                  <a:gd name="T6" fmla="*/ 0 w 129"/>
                  <a:gd name="T7" fmla="*/ 0 h 52"/>
                  <a:gd name="T8" fmla="*/ 1 w 129"/>
                  <a:gd name="T9" fmla="*/ 0 h 52"/>
                  <a:gd name="T10" fmla="*/ 0 60000 65536"/>
                  <a:gd name="T11" fmla="*/ 0 60000 65536"/>
                  <a:gd name="T12" fmla="*/ 0 60000 65536"/>
                  <a:gd name="T13" fmla="*/ 0 60000 65536"/>
                  <a:gd name="T14" fmla="*/ 0 60000 65536"/>
                  <a:gd name="T15" fmla="*/ 0 w 129"/>
                  <a:gd name="T16" fmla="*/ 0 h 52"/>
                  <a:gd name="T17" fmla="*/ 129 w 129"/>
                  <a:gd name="T18" fmla="*/ 52 h 52"/>
                </a:gdLst>
                <a:ahLst/>
                <a:cxnLst>
                  <a:cxn ang="T10">
                    <a:pos x="T0" y="T1"/>
                  </a:cxn>
                  <a:cxn ang="T11">
                    <a:pos x="T2" y="T3"/>
                  </a:cxn>
                  <a:cxn ang="T12">
                    <a:pos x="T4" y="T5"/>
                  </a:cxn>
                  <a:cxn ang="T13">
                    <a:pos x="T6" y="T7"/>
                  </a:cxn>
                  <a:cxn ang="T14">
                    <a:pos x="T8" y="T9"/>
                  </a:cxn>
                </a:cxnLst>
                <a:rect l="T15" t="T16" r="T17" b="T18"/>
                <a:pathLst>
                  <a:path w="129" h="52">
                    <a:moveTo>
                      <a:pt x="121" y="40"/>
                    </a:moveTo>
                    <a:lnTo>
                      <a:pt x="129" y="52"/>
                    </a:lnTo>
                    <a:lnTo>
                      <a:pt x="6" y="10"/>
                    </a:lnTo>
                    <a:lnTo>
                      <a:pt x="0" y="0"/>
                    </a:lnTo>
                    <a:lnTo>
                      <a:pt x="121" y="40"/>
                    </a:lnTo>
                    <a:close/>
                  </a:path>
                </a:pathLst>
              </a:custGeom>
              <a:solidFill>
                <a:srgbClr val="BA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63" name="Freeform 3490"/>
              <p:cNvSpPr>
                <a:spLocks/>
              </p:cNvSpPr>
              <p:nvPr/>
            </p:nvSpPr>
            <p:spPr bwMode="auto">
              <a:xfrm>
                <a:off x="3274" y="2421"/>
                <a:ext cx="63" cy="21"/>
              </a:xfrm>
              <a:custGeom>
                <a:avLst/>
                <a:gdLst>
                  <a:gd name="T0" fmla="*/ 1 w 124"/>
                  <a:gd name="T1" fmla="*/ 0 h 44"/>
                  <a:gd name="T2" fmla="*/ 1 w 124"/>
                  <a:gd name="T3" fmla="*/ 0 h 44"/>
                  <a:gd name="T4" fmla="*/ 1 w 124"/>
                  <a:gd name="T5" fmla="*/ 0 h 44"/>
                  <a:gd name="T6" fmla="*/ 0 w 124"/>
                  <a:gd name="T7" fmla="*/ 0 h 44"/>
                  <a:gd name="T8" fmla="*/ 1 w 124"/>
                  <a:gd name="T9" fmla="*/ 0 h 44"/>
                  <a:gd name="T10" fmla="*/ 0 60000 65536"/>
                  <a:gd name="T11" fmla="*/ 0 60000 65536"/>
                  <a:gd name="T12" fmla="*/ 0 60000 65536"/>
                  <a:gd name="T13" fmla="*/ 0 60000 65536"/>
                  <a:gd name="T14" fmla="*/ 0 60000 65536"/>
                  <a:gd name="T15" fmla="*/ 0 w 124"/>
                  <a:gd name="T16" fmla="*/ 0 h 44"/>
                  <a:gd name="T17" fmla="*/ 124 w 124"/>
                  <a:gd name="T18" fmla="*/ 44 h 44"/>
                </a:gdLst>
                <a:ahLst/>
                <a:cxnLst>
                  <a:cxn ang="T10">
                    <a:pos x="T0" y="T1"/>
                  </a:cxn>
                  <a:cxn ang="T11">
                    <a:pos x="T2" y="T3"/>
                  </a:cxn>
                  <a:cxn ang="T12">
                    <a:pos x="T4" y="T5"/>
                  </a:cxn>
                  <a:cxn ang="T13">
                    <a:pos x="T6" y="T7"/>
                  </a:cxn>
                  <a:cxn ang="T14">
                    <a:pos x="T8" y="T9"/>
                  </a:cxn>
                </a:cxnLst>
                <a:rect l="T15" t="T16" r="T17" b="T18"/>
                <a:pathLst>
                  <a:path w="124" h="44">
                    <a:moveTo>
                      <a:pt x="121" y="40"/>
                    </a:moveTo>
                    <a:lnTo>
                      <a:pt x="124" y="44"/>
                    </a:lnTo>
                    <a:lnTo>
                      <a:pt x="2" y="4"/>
                    </a:lnTo>
                    <a:lnTo>
                      <a:pt x="0" y="0"/>
                    </a:lnTo>
                    <a:lnTo>
                      <a:pt x="121" y="40"/>
                    </a:lnTo>
                    <a:close/>
                  </a:path>
                </a:pathLst>
              </a:custGeom>
              <a:solidFill>
                <a:srgbClr val="BA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64" name="Freeform 3491"/>
              <p:cNvSpPr>
                <a:spLocks/>
              </p:cNvSpPr>
              <p:nvPr/>
            </p:nvSpPr>
            <p:spPr bwMode="auto">
              <a:xfrm>
                <a:off x="3275" y="2422"/>
                <a:ext cx="63" cy="23"/>
              </a:xfrm>
              <a:custGeom>
                <a:avLst/>
                <a:gdLst>
                  <a:gd name="T0" fmla="*/ 1 w 124"/>
                  <a:gd name="T1" fmla="*/ 1 h 45"/>
                  <a:gd name="T2" fmla="*/ 1 w 124"/>
                  <a:gd name="T3" fmla="*/ 1 h 45"/>
                  <a:gd name="T4" fmla="*/ 1 w 124"/>
                  <a:gd name="T5" fmla="*/ 1 h 45"/>
                  <a:gd name="T6" fmla="*/ 0 w 124"/>
                  <a:gd name="T7" fmla="*/ 0 h 45"/>
                  <a:gd name="T8" fmla="*/ 1 w 124"/>
                  <a:gd name="T9" fmla="*/ 1 h 45"/>
                  <a:gd name="T10" fmla="*/ 0 60000 65536"/>
                  <a:gd name="T11" fmla="*/ 0 60000 65536"/>
                  <a:gd name="T12" fmla="*/ 0 60000 65536"/>
                  <a:gd name="T13" fmla="*/ 0 60000 65536"/>
                  <a:gd name="T14" fmla="*/ 0 60000 65536"/>
                  <a:gd name="T15" fmla="*/ 0 w 124"/>
                  <a:gd name="T16" fmla="*/ 0 h 45"/>
                  <a:gd name="T17" fmla="*/ 124 w 124"/>
                  <a:gd name="T18" fmla="*/ 45 h 45"/>
                </a:gdLst>
                <a:ahLst/>
                <a:cxnLst>
                  <a:cxn ang="T10">
                    <a:pos x="T0" y="T1"/>
                  </a:cxn>
                  <a:cxn ang="T11">
                    <a:pos x="T2" y="T3"/>
                  </a:cxn>
                  <a:cxn ang="T12">
                    <a:pos x="T4" y="T5"/>
                  </a:cxn>
                  <a:cxn ang="T13">
                    <a:pos x="T6" y="T7"/>
                  </a:cxn>
                  <a:cxn ang="T14">
                    <a:pos x="T8" y="T9"/>
                  </a:cxn>
                </a:cxnLst>
                <a:rect l="T15" t="T16" r="T17" b="T18"/>
                <a:pathLst>
                  <a:path w="124" h="45">
                    <a:moveTo>
                      <a:pt x="122" y="40"/>
                    </a:moveTo>
                    <a:lnTo>
                      <a:pt x="124" y="45"/>
                    </a:lnTo>
                    <a:lnTo>
                      <a:pt x="3" y="3"/>
                    </a:lnTo>
                    <a:lnTo>
                      <a:pt x="0" y="0"/>
                    </a:lnTo>
                    <a:lnTo>
                      <a:pt x="122" y="40"/>
                    </a:lnTo>
                    <a:close/>
                  </a:path>
                </a:pathLst>
              </a:custGeom>
              <a:solidFill>
                <a:srgbClr val="B6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65" name="Freeform 3492"/>
              <p:cNvSpPr>
                <a:spLocks/>
              </p:cNvSpPr>
              <p:nvPr/>
            </p:nvSpPr>
            <p:spPr bwMode="auto">
              <a:xfrm>
                <a:off x="3277" y="2424"/>
                <a:ext cx="62" cy="22"/>
              </a:xfrm>
              <a:custGeom>
                <a:avLst/>
                <a:gdLst>
                  <a:gd name="T0" fmla="*/ 1 w 124"/>
                  <a:gd name="T1" fmla="*/ 0 h 45"/>
                  <a:gd name="T2" fmla="*/ 1 w 124"/>
                  <a:gd name="T3" fmla="*/ 0 h 45"/>
                  <a:gd name="T4" fmla="*/ 1 w 124"/>
                  <a:gd name="T5" fmla="*/ 0 h 45"/>
                  <a:gd name="T6" fmla="*/ 0 w 124"/>
                  <a:gd name="T7" fmla="*/ 0 h 45"/>
                  <a:gd name="T8" fmla="*/ 1 w 124"/>
                  <a:gd name="T9" fmla="*/ 0 h 45"/>
                  <a:gd name="T10" fmla="*/ 0 60000 65536"/>
                  <a:gd name="T11" fmla="*/ 0 60000 65536"/>
                  <a:gd name="T12" fmla="*/ 0 60000 65536"/>
                  <a:gd name="T13" fmla="*/ 0 60000 65536"/>
                  <a:gd name="T14" fmla="*/ 0 60000 65536"/>
                  <a:gd name="T15" fmla="*/ 0 w 124"/>
                  <a:gd name="T16" fmla="*/ 0 h 45"/>
                  <a:gd name="T17" fmla="*/ 124 w 124"/>
                  <a:gd name="T18" fmla="*/ 45 h 45"/>
                </a:gdLst>
                <a:ahLst/>
                <a:cxnLst>
                  <a:cxn ang="T10">
                    <a:pos x="T0" y="T1"/>
                  </a:cxn>
                  <a:cxn ang="T11">
                    <a:pos x="T2" y="T3"/>
                  </a:cxn>
                  <a:cxn ang="T12">
                    <a:pos x="T4" y="T5"/>
                  </a:cxn>
                  <a:cxn ang="T13">
                    <a:pos x="T6" y="T7"/>
                  </a:cxn>
                  <a:cxn ang="T14">
                    <a:pos x="T8" y="T9"/>
                  </a:cxn>
                </a:cxnLst>
                <a:rect l="T15" t="T16" r="T17" b="T18"/>
                <a:pathLst>
                  <a:path w="124" h="45">
                    <a:moveTo>
                      <a:pt x="121" y="42"/>
                    </a:moveTo>
                    <a:lnTo>
                      <a:pt x="124" y="45"/>
                    </a:lnTo>
                    <a:lnTo>
                      <a:pt x="1" y="3"/>
                    </a:lnTo>
                    <a:lnTo>
                      <a:pt x="0" y="0"/>
                    </a:lnTo>
                    <a:lnTo>
                      <a:pt x="121" y="42"/>
                    </a:lnTo>
                    <a:close/>
                  </a:path>
                </a:pathLst>
              </a:custGeom>
              <a:solidFill>
                <a:srgbClr val="B25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66" name="Freeform 3493"/>
              <p:cNvSpPr>
                <a:spLocks/>
              </p:cNvSpPr>
              <p:nvPr/>
            </p:nvSpPr>
            <p:spPr bwMode="auto">
              <a:xfrm>
                <a:off x="3278" y="2426"/>
                <a:ext cx="66" cy="25"/>
              </a:xfrm>
              <a:custGeom>
                <a:avLst/>
                <a:gdLst>
                  <a:gd name="T0" fmla="*/ 0 w 133"/>
                  <a:gd name="T1" fmla="*/ 1 h 50"/>
                  <a:gd name="T2" fmla="*/ 0 w 133"/>
                  <a:gd name="T3" fmla="*/ 1 h 50"/>
                  <a:gd name="T4" fmla="*/ 0 w 133"/>
                  <a:gd name="T5" fmla="*/ 1 h 50"/>
                  <a:gd name="T6" fmla="*/ 0 w 133"/>
                  <a:gd name="T7" fmla="*/ 0 h 50"/>
                  <a:gd name="T8" fmla="*/ 0 w 133"/>
                  <a:gd name="T9" fmla="*/ 1 h 50"/>
                  <a:gd name="T10" fmla="*/ 0 60000 65536"/>
                  <a:gd name="T11" fmla="*/ 0 60000 65536"/>
                  <a:gd name="T12" fmla="*/ 0 60000 65536"/>
                  <a:gd name="T13" fmla="*/ 0 60000 65536"/>
                  <a:gd name="T14" fmla="*/ 0 60000 65536"/>
                  <a:gd name="T15" fmla="*/ 0 w 133"/>
                  <a:gd name="T16" fmla="*/ 0 h 50"/>
                  <a:gd name="T17" fmla="*/ 133 w 133"/>
                  <a:gd name="T18" fmla="*/ 50 h 50"/>
                </a:gdLst>
                <a:ahLst/>
                <a:cxnLst>
                  <a:cxn ang="T10">
                    <a:pos x="T0" y="T1"/>
                  </a:cxn>
                  <a:cxn ang="T11">
                    <a:pos x="T2" y="T3"/>
                  </a:cxn>
                  <a:cxn ang="T12">
                    <a:pos x="T4" y="T5"/>
                  </a:cxn>
                  <a:cxn ang="T13">
                    <a:pos x="T6" y="T7"/>
                  </a:cxn>
                  <a:cxn ang="T14">
                    <a:pos x="T8" y="T9"/>
                  </a:cxn>
                </a:cxnLst>
                <a:rect l="T15" t="T16" r="T17" b="T18"/>
                <a:pathLst>
                  <a:path w="133" h="50">
                    <a:moveTo>
                      <a:pt x="123" y="42"/>
                    </a:moveTo>
                    <a:lnTo>
                      <a:pt x="133" y="50"/>
                    </a:lnTo>
                    <a:lnTo>
                      <a:pt x="10" y="9"/>
                    </a:lnTo>
                    <a:lnTo>
                      <a:pt x="0" y="0"/>
                    </a:lnTo>
                    <a:lnTo>
                      <a:pt x="123" y="42"/>
                    </a:lnTo>
                    <a:close/>
                  </a:path>
                </a:pathLst>
              </a:custGeom>
              <a:solidFill>
                <a:srgbClr val="AE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67" name="Freeform 3494"/>
              <p:cNvSpPr>
                <a:spLocks/>
              </p:cNvSpPr>
              <p:nvPr/>
            </p:nvSpPr>
            <p:spPr bwMode="auto">
              <a:xfrm>
                <a:off x="3278" y="2426"/>
                <a:ext cx="64" cy="22"/>
              </a:xfrm>
              <a:custGeom>
                <a:avLst/>
                <a:gdLst>
                  <a:gd name="T0" fmla="*/ 1 w 128"/>
                  <a:gd name="T1" fmla="*/ 0 h 45"/>
                  <a:gd name="T2" fmla="*/ 1 w 128"/>
                  <a:gd name="T3" fmla="*/ 0 h 45"/>
                  <a:gd name="T4" fmla="*/ 1 w 128"/>
                  <a:gd name="T5" fmla="*/ 0 h 45"/>
                  <a:gd name="T6" fmla="*/ 0 w 128"/>
                  <a:gd name="T7" fmla="*/ 0 h 45"/>
                  <a:gd name="T8" fmla="*/ 1 w 128"/>
                  <a:gd name="T9" fmla="*/ 0 h 45"/>
                  <a:gd name="T10" fmla="*/ 0 60000 65536"/>
                  <a:gd name="T11" fmla="*/ 0 60000 65536"/>
                  <a:gd name="T12" fmla="*/ 0 60000 65536"/>
                  <a:gd name="T13" fmla="*/ 0 60000 65536"/>
                  <a:gd name="T14" fmla="*/ 0 60000 65536"/>
                  <a:gd name="T15" fmla="*/ 0 w 128"/>
                  <a:gd name="T16" fmla="*/ 0 h 45"/>
                  <a:gd name="T17" fmla="*/ 128 w 128"/>
                  <a:gd name="T18" fmla="*/ 45 h 45"/>
                </a:gdLst>
                <a:ahLst/>
                <a:cxnLst>
                  <a:cxn ang="T10">
                    <a:pos x="T0" y="T1"/>
                  </a:cxn>
                  <a:cxn ang="T11">
                    <a:pos x="T2" y="T3"/>
                  </a:cxn>
                  <a:cxn ang="T12">
                    <a:pos x="T4" y="T5"/>
                  </a:cxn>
                  <a:cxn ang="T13">
                    <a:pos x="T6" y="T7"/>
                  </a:cxn>
                  <a:cxn ang="T14">
                    <a:pos x="T8" y="T9"/>
                  </a:cxn>
                </a:cxnLst>
                <a:rect l="T15" t="T16" r="T17" b="T18"/>
                <a:pathLst>
                  <a:path w="128" h="45">
                    <a:moveTo>
                      <a:pt x="123" y="42"/>
                    </a:moveTo>
                    <a:lnTo>
                      <a:pt x="128" y="45"/>
                    </a:lnTo>
                    <a:lnTo>
                      <a:pt x="5" y="5"/>
                    </a:lnTo>
                    <a:lnTo>
                      <a:pt x="0" y="0"/>
                    </a:lnTo>
                    <a:lnTo>
                      <a:pt x="123" y="42"/>
                    </a:lnTo>
                    <a:close/>
                  </a:path>
                </a:pathLst>
              </a:custGeom>
              <a:solidFill>
                <a:srgbClr val="AE5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68" name="Freeform 3495"/>
              <p:cNvSpPr>
                <a:spLocks/>
              </p:cNvSpPr>
              <p:nvPr/>
            </p:nvSpPr>
            <p:spPr bwMode="auto">
              <a:xfrm>
                <a:off x="3280" y="2428"/>
                <a:ext cx="64" cy="23"/>
              </a:xfrm>
              <a:custGeom>
                <a:avLst/>
                <a:gdLst>
                  <a:gd name="T0" fmla="*/ 1 w 128"/>
                  <a:gd name="T1" fmla="*/ 1 h 45"/>
                  <a:gd name="T2" fmla="*/ 1 w 128"/>
                  <a:gd name="T3" fmla="*/ 1 h 45"/>
                  <a:gd name="T4" fmla="*/ 1 w 128"/>
                  <a:gd name="T5" fmla="*/ 1 h 45"/>
                  <a:gd name="T6" fmla="*/ 0 w 128"/>
                  <a:gd name="T7" fmla="*/ 0 h 45"/>
                  <a:gd name="T8" fmla="*/ 1 w 128"/>
                  <a:gd name="T9" fmla="*/ 1 h 45"/>
                  <a:gd name="T10" fmla="*/ 0 60000 65536"/>
                  <a:gd name="T11" fmla="*/ 0 60000 65536"/>
                  <a:gd name="T12" fmla="*/ 0 60000 65536"/>
                  <a:gd name="T13" fmla="*/ 0 60000 65536"/>
                  <a:gd name="T14" fmla="*/ 0 60000 65536"/>
                  <a:gd name="T15" fmla="*/ 0 w 128"/>
                  <a:gd name="T16" fmla="*/ 0 h 45"/>
                  <a:gd name="T17" fmla="*/ 128 w 128"/>
                  <a:gd name="T18" fmla="*/ 45 h 45"/>
                </a:gdLst>
                <a:ahLst/>
                <a:cxnLst>
                  <a:cxn ang="T10">
                    <a:pos x="T0" y="T1"/>
                  </a:cxn>
                  <a:cxn ang="T11">
                    <a:pos x="T2" y="T3"/>
                  </a:cxn>
                  <a:cxn ang="T12">
                    <a:pos x="T4" y="T5"/>
                  </a:cxn>
                  <a:cxn ang="T13">
                    <a:pos x="T6" y="T7"/>
                  </a:cxn>
                  <a:cxn ang="T14">
                    <a:pos x="T8" y="T9"/>
                  </a:cxn>
                </a:cxnLst>
                <a:rect l="T15" t="T16" r="T17" b="T18"/>
                <a:pathLst>
                  <a:path w="128" h="45">
                    <a:moveTo>
                      <a:pt x="123" y="40"/>
                    </a:moveTo>
                    <a:lnTo>
                      <a:pt x="128" y="45"/>
                    </a:lnTo>
                    <a:lnTo>
                      <a:pt x="5" y="4"/>
                    </a:lnTo>
                    <a:lnTo>
                      <a:pt x="0" y="0"/>
                    </a:lnTo>
                    <a:lnTo>
                      <a:pt x="123" y="40"/>
                    </a:lnTo>
                    <a:close/>
                  </a:path>
                </a:pathLst>
              </a:custGeom>
              <a:solidFill>
                <a:srgbClr val="A65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69" name="Freeform 3496"/>
              <p:cNvSpPr>
                <a:spLocks/>
              </p:cNvSpPr>
              <p:nvPr/>
            </p:nvSpPr>
            <p:spPr bwMode="auto">
              <a:xfrm>
                <a:off x="3283" y="2430"/>
                <a:ext cx="66" cy="24"/>
              </a:xfrm>
              <a:custGeom>
                <a:avLst/>
                <a:gdLst>
                  <a:gd name="T0" fmla="*/ 0 w 133"/>
                  <a:gd name="T1" fmla="*/ 1 h 48"/>
                  <a:gd name="T2" fmla="*/ 0 w 133"/>
                  <a:gd name="T3" fmla="*/ 1 h 48"/>
                  <a:gd name="T4" fmla="*/ 0 w 133"/>
                  <a:gd name="T5" fmla="*/ 1 h 48"/>
                  <a:gd name="T6" fmla="*/ 0 w 133"/>
                  <a:gd name="T7" fmla="*/ 0 h 48"/>
                  <a:gd name="T8" fmla="*/ 0 w 133"/>
                  <a:gd name="T9" fmla="*/ 1 h 48"/>
                  <a:gd name="T10" fmla="*/ 0 60000 65536"/>
                  <a:gd name="T11" fmla="*/ 0 60000 65536"/>
                  <a:gd name="T12" fmla="*/ 0 60000 65536"/>
                  <a:gd name="T13" fmla="*/ 0 60000 65536"/>
                  <a:gd name="T14" fmla="*/ 0 60000 65536"/>
                  <a:gd name="T15" fmla="*/ 0 w 133"/>
                  <a:gd name="T16" fmla="*/ 0 h 48"/>
                  <a:gd name="T17" fmla="*/ 133 w 133"/>
                  <a:gd name="T18" fmla="*/ 48 h 48"/>
                </a:gdLst>
                <a:ahLst/>
                <a:cxnLst>
                  <a:cxn ang="T10">
                    <a:pos x="T0" y="T1"/>
                  </a:cxn>
                  <a:cxn ang="T11">
                    <a:pos x="T2" y="T3"/>
                  </a:cxn>
                  <a:cxn ang="T12">
                    <a:pos x="T4" y="T5"/>
                  </a:cxn>
                  <a:cxn ang="T13">
                    <a:pos x="T6" y="T7"/>
                  </a:cxn>
                  <a:cxn ang="T14">
                    <a:pos x="T8" y="T9"/>
                  </a:cxn>
                </a:cxnLst>
                <a:rect l="T15" t="T16" r="T17" b="T18"/>
                <a:pathLst>
                  <a:path w="133" h="48">
                    <a:moveTo>
                      <a:pt x="123" y="41"/>
                    </a:moveTo>
                    <a:lnTo>
                      <a:pt x="133" y="48"/>
                    </a:lnTo>
                    <a:lnTo>
                      <a:pt x="12" y="6"/>
                    </a:lnTo>
                    <a:lnTo>
                      <a:pt x="0" y="0"/>
                    </a:lnTo>
                    <a:lnTo>
                      <a:pt x="123" y="41"/>
                    </a:lnTo>
                    <a:close/>
                  </a:path>
                </a:pathLst>
              </a:custGeom>
              <a:solidFill>
                <a:srgbClr val="9F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70" name="Freeform 3497"/>
              <p:cNvSpPr>
                <a:spLocks/>
              </p:cNvSpPr>
              <p:nvPr/>
            </p:nvSpPr>
            <p:spPr bwMode="auto">
              <a:xfrm>
                <a:off x="3308" y="2353"/>
                <a:ext cx="68" cy="21"/>
              </a:xfrm>
              <a:custGeom>
                <a:avLst/>
                <a:gdLst>
                  <a:gd name="T0" fmla="*/ 0 w 137"/>
                  <a:gd name="T1" fmla="*/ 1 h 41"/>
                  <a:gd name="T2" fmla="*/ 0 w 137"/>
                  <a:gd name="T3" fmla="*/ 1 h 41"/>
                  <a:gd name="T4" fmla="*/ 0 w 137"/>
                  <a:gd name="T5" fmla="*/ 0 h 41"/>
                  <a:gd name="T6" fmla="*/ 0 w 137"/>
                  <a:gd name="T7" fmla="*/ 1 h 41"/>
                  <a:gd name="T8" fmla="*/ 0 w 137"/>
                  <a:gd name="T9" fmla="*/ 1 h 41"/>
                  <a:gd name="T10" fmla="*/ 0 60000 65536"/>
                  <a:gd name="T11" fmla="*/ 0 60000 65536"/>
                  <a:gd name="T12" fmla="*/ 0 60000 65536"/>
                  <a:gd name="T13" fmla="*/ 0 60000 65536"/>
                  <a:gd name="T14" fmla="*/ 0 60000 65536"/>
                  <a:gd name="T15" fmla="*/ 0 w 137"/>
                  <a:gd name="T16" fmla="*/ 0 h 41"/>
                  <a:gd name="T17" fmla="*/ 137 w 137"/>
                  <a:gd name="T18" fmla="*/ 41 h 41"/>
                </a:gdLst>
                <a:ahLst/>
                <a:cxnLst>
                  <a:cxn ang="T10">
                    <a:pos x="T0" y="T1"/>
                  </a:cxn>
                  <a:cxn ang="T11">
                    <a:pos x="T2" y="T3"/>
                  </a:cxn>
                  <a:cxn ang="T12">
                    <a:pos x="T4" y="T5"/>
                  </a:cxn>
                  <a:cxn ang="T13">
                    <a:pos x="T6" y="T7"/>
                  </a:cxn>
                  <a:cxn ang="T14">
                    <a:pos x="T8" y="T9"/>
                  </a:cxn>
                </a:cxnLst>
                <a:rect l="T15" t="T16" r="T17" b="T18"/>
                <a:pathLst>
                  <a:path w="137" h="41">
                    <a:moveTo>
                      <a:pt x="137" y="41"/>
                    </a:moveTo>
                    <a:lnTo>
                      <a:pt x="123" y="38"/>
                    </a:lnTo>
                    <a:lnTo>
                      <a:pt x="0" y="0"/>
                    </a:lnTo>
                    <a:lnTo>
                      <a:pt x="14" y="3"/>
                    </a:lnTo>
                    <a:lnTo>
                      <a:pt x="137" y="41"/>
                    </a:lnTo>
                    <a:close/>
                  </a:path>
                </a:pathLst>
              </a:custGeom>
              <a:solidFill>
                <a:srgbClr val="743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271" name="Freeform 3498"/>
              <p:cNvSpPr>
                <a:spLocks/>
              </p:cNvSpPr>
              <p:nvPr/>
            </p:nvSpPr>
            <p:spPr bwMode="auto">
              <a:xfrm>
                <a:off x="3302" y="2353"/>
                <a:ext cx="67" cy="20"/>
              </a:xfrm>
              <a:custGeom>
                <a:avLst/>
                <a:gdLst>
                  <a:gd name="T0" fmla="*/ 1 w 134"/>
                  <a:gd name="T1" fmla="*/ 1 h 38"/>
                  <a:gd name="T2" fmla="*/ 1 w 134"/>
                  <a:gd name="T3" fmla="*/ 1 h 38"/>
                  <a:gd name="T4" fmla="*/ 0 w 134"/>
                  <a:gd name="T5" fmla="*/ 0 h 38"/>
                  <a:gd name="T6" fmla="*/ 1 w 134"/>
                  <a:gd name="T7" fmla="*/ 0 h 38"/>
                  <a:gd name="T8" fmla="*/ 1 w 134"/>
                  <a:gd name="T9" fmla="*/ 1 h 38"/>
                  <a:gd name="T10" fmla="*/ 0 60000 65536"/>
                  <a:gd name="T11" fmla="*/ 0 60000 65536"/>
                  <a:gd name="T12" fmla="*/ 0 60000 65536"/>
                  <a:gd name="T13" fmla="*/ 0 60000 65536"/>
                  <a:gd name="T14" fmla="*/ 0 60000 65536"/>
                  <a:gd name="T15" fmla="*/ 0 w 134"/>
                  <a:gd name="T16" fmla="*/ 0 h 38"/>
                  <a:gd name="T17" fmla="*/ 134 w 134"/>
                  <a:gd name="T18" fmla="*/ 38 h 38"/>
                </a:gdLst>
                <a:ahLst/>
                <a:cxnLst>
                  <a:cxn ang="T10">
                    <a:pos x="T0" y="T1"/>
                  </a:cxn>
                  <a:cxn ang="T11">
                    <a:pos x="T2" y="T3"/>
                  </a:cxn>
                  <a:cxn ang="T12">
                    <a:pos x="T4" y="T5"/>
                  </a:cxn>
                  <a:cxn ang="T13">
                    <a:pos x="T6" y="T7"/>
                  </a:cxn>
                  <a:cxn ang="T14">
                    <a:pos x="T8" y="T9"/>
                  </a:cxn>
                </a:cxnLst>
                <a:rect l="T15" t="T16" r="T17" b="T18"/>
                <a:pathLst>
                  <a:path w="134" h="38">
                    <a:moveTo>
                      <a:pt x="134" y="38"/>
                    </a:moveTo>
                    <a:lnTo>
                      <a:pt x="123" y="38"/>
                    </a:lnTo>
                    <a:lnTo>
                      <a:pt x="0" y="0"/>
                    </a:lnTo>
                    <a:lnTo>
                      <a:pt x="11" y="0"/>
                    </a:lnTo>
                    <a:lnTo>
                      <a:pt x="134" y="38"/>
                    </a:lnTo>
                    <a:close/>
                  </a:path>
                </a:pathLst>
              </a:custGeom>
              <a:solidFill>
                <a:srgbClr val="783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sp>
          <p:nvSpPr>
            <p:cNvPr id="46134" name="Line 3499"/>
            <p:cNvSpPr>
              <a:spLocks noChangeShapeType="1"/>
            </p:cNvSpPr>
            <p:nvPr/>
          </p:nvSpPr>
          <p:spPr bwMode="auto">
            <a:xfrm>
              <a:off x="3343" y="2411"/>
              <a:ext cx="212" cy="61"/>
            </a:xfrm>
            <a:prstGeom prst="line">
              <a:avLst/>
            </a:prstGeom>
            <a:noFill/>
            <a:ln w="11113">
              <a:solidFill>
                <a:srgbClr val="FC0128"/>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46135" name="Rectangle 3500"/>
            <p:cNvSpPr>
              <a:spLocks noChangeArrowheads="1"/>
            </p:cNvSpPr>
            <p:nvPr/>
          </p:nvSpPr>
          <p:spPr bwMode="auto">
            <a:xfrm>
              <a:off x="1007" y="1956"/>
              <a:ext cx="719"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endParaRPr>
            </a:p>
          </p:txBody>
        </p:sp>
        <p:sp>
          <p:nvSpPr>
            <p:cNvPr id="46136" name="Rectangle 3501"/>
            <p:cNvSpPr>
              <a:spLocks noChangeArrowheads="1"/>
            </p:cNvSpPr>
            <p:nvPr/>
          </p:nvSpPr>
          <p:spPr bwMode="auto">
            <a:xfrm>
              <a:off x="1074" y="1967"/>
              <a:ext cx="62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000" smtClean="0">
                  <a:solidFill>
                    <a:srgbClr val="000000"/>
                  </a:solidFill>
                  <a:latin typeface="Arial" pitchFamily="34" charset="0"/>
                </a:rPr>
                <a:t>ACCELERATING</a:t>
              </a:r>
              <a:endParaRPr lang="en-US" smtClean="0">
                <a:solidFill>
                  <a:srgbClr val="000000"/>
                </a:solidFill>
                <a:latin typeface="Arial" pitchFamily="34" charset="0"/>
              </a:endParaRPr>
            </a:p>
          </p:txBody>
        </p:sp>
        <p:sp>
          <p:nvSpPr>
            <p:cNvPr id="46137" name="Rectangle 3502"/>
            <p:cNvSpPr>
              <a:spLocks noChangeArrowheads="1"/>
            </p:cNvSpPr>
            <p:nvPr/>
          </p:nvSpPr>
          <p:spPr bwMode="auto">
            <a:xfrm>
              <a:off x="1112" y="2063"/>
              <a:ext cx="54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sz="1000" smtClean="0">
                  <a:solidFill>
                    <a:srgbClr val="000000"/>
                  </a:solidFill>
                  <a:latin typeface="Arial" pitchFamily="34" charset="0"/>
                </a:rPr>
                <a:t>STRUCTURES</a:t>
              </a:r>
              <a:endParaRPr lang="en-US" smtClean="0">
                <a:solidFill>
                  <a:srgbClr val="000000"/>
                </a:solidFill>
                <a:latin typeface="Arial" pitchFamily="34" charset="0"/>
              </a:endParaRPr>
            </a:p>
          </p:txBody>
        </p:sp>
      </p:grpSp>
      <p:pic>
        <p:nvPicPr>
          <p:cNvPr id="3503" name="Picture 35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4013200"/>
            <a:ext cx="2759075" cy="2706688"/>
          </a:xfrm>
          <a:prstGeom prst="rect">
            <a:avLst/>
          </a:prstGeom>
          <a:noFill/>
          <a:ln w="9525" algn="ctr">
            <a:solidFill>
              <a:srgbClr val="00187E"/>
            </a:solidFill>
            <a:miter lim="800000"/>
            <a:headEnd/>
            <a:tailEnd/>
          </a:ln>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a:defRPr/>
            </a:pPr>
            <a:r>
              <a:rPr lang="en-US" smtClean="0">
                <a:solidFill>
                  <a:srgbClr val="000000">
                    <a:tint val="75000"/>
                  </a:srgbClr>
                </a:solidFill>
              </a:rPr>
              <a:t>Taller de Altas Energias – Benasque - 17/09/2013</a:t>
            </a:r>
            <a:endParaRPr lang="en-US">
              <a:solidFill>
                <a:srgbClr val="000000">
                  <a:tint val="75000"/>
                </a:srgbClr>
              </a:solidFill>
            </a:endParaRPr>
          </a:p>
        </p:txBody>
      </p:sp>
    </p:spTree>
    <p:extLst>
      <p:ext uri="{BB962C8B-B14F-4D97-AF65-F5344CB8AC3E}">
        <p14:creationId xmlns:p14="http://schemas.microsoft.com/office/powerpoint/2010/main" val="3901967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path" presetSubtype="0" accel="50000" decel="50000" fill="hold" nodeType="clickEffect">
                                  <p:stCondLst>
                                    <p:cond delay="0"/>
                                  </p:stCondLst>
                                  <p:childTnLst>
                                    <p:animMotion origin="layout" path="M -2.5E-6 -2.96296E-6 L 0.00261 -0.1581 " pathEditMode="relative" rAng="0" ptsTypes="AA">
                                      <p:cBhvr>
                                        <p:cTn id="6" dur="500" fill="hold"/>
                                        <p:tgtEl>
                                          <p:spTgt spid="2"/>
                                        </p:tgtEl>
                                        <p:attrNameLst>
                                          <p:attrName>ppt_x</p:attrName>
                                          <p:attrName>ppt_y</p:attrName>
                                        </p:attrNameLst>
                                      </p:cBhvr>
                                      <p:rCtr x="100" y="-7900"/>
                                    </p:animMotion>
                                  </p:childTnLst>
                                </p:cTn>
                              </p:par>
                              <p:par>
                                <p:cTn id="7" presetID="6" presetClass="emph" presetSubtype="0" fill="hold" nodeType="withEffect">
                                  <p:stCondLst>
                                    <p:cond delay="0"/>
                                  </p:stCondLst>
                                  <p:childTnLst>
                                    <p:animScale>
                                      <p:cBhvr>
                                        <p:cTn id="8" dur="2000" fill="hold"/>
                                        <p:tgtEl>
                                          <p:spTgt spid="2"/>
                                        </p:tgtEl>
                                      </p:cBhvr>
                                      <p:by x="50000" y="50000"/>
                                    </p:animScale>
                                  </p:childTnLst>
                                </p:cTn>
                              </p:par>
                              <p:par>
                                <p:cTn id="9" presetID="64" presetClass="path" presetSubtype="0" accel="50000" decel="50000" fill="hold" nodeType="withEffect">
                                  <p:stCondLst>
                                    <p:cond delay="0"/>
                                  </p:stCondLst>
                                  <p:childTnLst>
                                    <p:animMotion origin="layout" path="M -4.44444E-6 2.59259E-6 L -0.14027 -0.5713 " pathEditMode="relative" rAng="0" ptsTypes="AA">
                                      <p:cBhvr>
                                        <p:cTn id="10" dur="500" fill="hold"/>
                                        <p:tgtEl>
                                          <p:spTgt spid="3503"/>
                                        </p:tgtEl>
                                        <p:attrNameLst>
                                          <p:attrName>ppt_x</p:attrName>
                                          <p:attrName>ppt_y</p:attrName>
                                        </p:attrNameLst>
                                      </p:cBhvr>
                                      <p:rCtr x="-7000" y="-28600"/>
                                    </p:animMotion>
                                  </p:childTnLst>
                                </p:cTn>
                              </p:par>
                              <p:par>
                                <p:cTn id="11" presetID="6" presetClass="emph" presetSubtype="0" fill="hold" nodeType="withEffect">
                                  <p:stCondLst>
                                    <p:cond delay="0"/>
                                  </p:stCondLst>
                                  <p:childTnLst>
                                    <p:animScale>
                                      <p:cBhvr>
                                        <p:cTn id="12" dur="2000" fill="hold"/>
                                        <p:tgtEl>
                                          <p:spTgt spid="3503"/>
                                        </p:tgtEl>
                                      </p:cBhvr>
                                      <p:by x="50000" y="50000"/>
                                    </p:animScale>
                                  </p:childTnLst>
                                </p:cTn>
                              </p:par>
                            </p:childTnLst>
                          </p:cTn>
                        </p:par>
                        <p:par>
                          <p:cTn id="13" fill="hold" nodeType="afterGroup">
                            <p:stCondLst>
                              <p:cond delay="2000"/>
                            </p:stCondLst>
                            <p:childTnLst>
                              <p:par>
                                <p:cTn id="14" presetID="12" presetClass="entr" presetSubtype="4" fill="hold" nodeType="afterEffect">
                                  <p:stCondLst>
                                    <p:cond delay="500"/>
                                  </p:stCondLst>
                                  <p:childTnLst>
                                    <p:set>
                                      <p:cBhvr>
                                        <p:cTn id="15" dur="1" fill="hold">
                                          <p:stCondLst>
                                            <p:cond delay="0"/>
                                          </p:stCondLst>
                                        </p:cTn>
                                        <p:tgtEl>
                                          <p:spTgt spid="241"/>
                                        </p:tgtEl>
                                        <p:attrNameLst>
                                          <p:attrName>style.visibility</p:attrName>
                                        </p:attrNameLst>
                                      </p:cBhvr>
                                      <p:to>
                                        <p:strVal val="visible"/>
                                      </p:to>
                                    </p:set>
                                    <p:animEffect transition="in" filter="slide(fromBottom)">
                                      <p:cBhvr>
                                        <p:cTn id="16" dur="500"/>
                                        <p:tgtEl>
                                          <p:spTgt spid="24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animBg="1"/>
      <p:bldP spid="238" grpId="0" animBg="1"/>
      <p:bldP spid="239" grpId="0" animBg="1"/>
      <p:bldP spid="24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00009E"/>
            </a:gs>
            <a:gs pos="36000">
              <a:srgbClr val="091179"/>
            </a:gs>
            <a:gs pos="99000">
              <a:srgbClr val="08093E"/>
            </a:gs>
          </a:gsLst>
          <a:lin ang="5400000" scaled="0"/>
          <a:tileRect/>
        </a:gradFill>
        <a:effectLst/>
      </p:bgPr>
    </p:bg>
    <p:spTree>
      <p:nvGrpSpPr>
        <p:cNvPr id="1" name=""/>
        <p:cNvGrpSpPr/>
        <p:nvPr/>
      </p:nvGrpSpPr>
      <p:grpSpPr>
        <a:xfrm>
          <a:off x="0" y="0"/>
          <a:ext cx="0" cy="0"/>
          <a:chOff x="0" y="0"/>
          <a:chExt cx="0" cy="0"/>
        </a:xfrm>
      </p:grpSpPr>
      <p:sp>
        <p:nvSpPr>
          <p:cNvPr id="2" name="CasellaDiTesto 1"/>
          <p:cNvSpPr txBox="1"/>
          <p:nvPr/>
        </p:nvSpPr>
        <p:spPr>
          <a:xfrm>
            <a:off x="137344" y="176064"/>
            <a:ext cx="8620309" cy="1200329"/>
          </a:xfrm>
          <a:prstGeom prst="rect">
            <a:avLst/>
          </a:prstGeom>
          <a:noFill/>
        </p:spPr>
        <p:txBody>
          <a:bodyPr wrap="none" rtlCol="0">
            <a:spAutoFit/>
          </a:bodyPr>
          <a:lstStyle/>
          <a:p>
            <a:r>
              <a:rPr lang="it-IT" sz="3600" dirty="0" smtClean="0">
                <a:solidFill>
                  <a:prstClr val="white"/>
                </a:solidFill>
              </a:rPr>
              <a:t>Beyond HE-LHC : new </a:t>
            </a:r>
            <a:r>
              <a:rPr lang="it-IT" sz="3600" dirty="0" err="1" smtClean="0">
                <a:solidFill>
                  <a:prstClr val="white"/>
                </a:solidFill>
              </a:rPr>
              <a:t>tunnels</a:t>
            </a:r>
            <a:r>
              <a:rPr lang="it-IT" sz="3600" dirty="0" smtClean="0">
                <a:solidFill>
                  <a:prstClr val="white"/>
                </a:solidFill>
              </a:rPr>
              <a:t> in Geneve area</a:t>
            </a:r>
          </a:p>
          <a:p>
            <a:r>
              <a:rPr lang="it-IT" sz="3600" dirty="0" smtClean="0">
                <a:solidFill>
                  <a:prstClr val="white"/>
                </a:solidFill>
              </a:rPr>
              <a:t>47 km – 80 km</a:t>
            </a:r>
            <a:endParaRPr lang="en-US" sz="3600" dirty="0">
              <a:solidFill>
                <a:prstClr val="white"/>
              </a:solidFill>
            </a:endParaRPr>
          </a:p>
        </p:txBody>
      </p:sp>
      <p:sp>
        <p:nvSpPr>
          <p:cNvPr id="3" name="Rettangolo 2"/>
          <p:cNvSpPr/>
          <p:nvPr/>
        </p:nvSpPr>
        <p:spPr>
          <a:xfrm>
            <a:off x="323528" y="1604993"/>
            <a:ext cx="7200800" cy="1015663"/>
          </a:xfrm>
          <a:prstGeom prst="rect">
            <a:avLst/>
          </a:prstGeom>
        </p:spPr>
        <p:txBody>
          <a:bodyPr wrap="square">
            <a:spAutoFit/>
          </a:bodyPr>
          <a:lstStyle/>
          <a:p>
            <a:r>
              <a:rPr lang="en-US" sz="2000" dirty="0">
                <a:solidFill>
                  <a:prstClr val="white"/>
                </a:solidFill>
              </a:rPr>
              <a:t>1) 42 </a:t>
            </a:r>
            <a:r>
              <a:rPr lang="en-US" sz="2000" dirty="0" err="1">
                <a:solidFill>
                  <a:prstClr val="white"/>
                </a:solidFill>
              </a:rPr>
              <a:t>TeV</a:t>
            </a:r>
            <a:r>
              <a:rPr lang="en-US" sz="2000" dirty="0">
                <a:solidFill>
                  <a:prstClr val="white"/>
                </a:solidFill>
              </a:rPr>
              <a:t> </a:t>
            </a:r>
            <a:r>
              <a:rPr lang="en-US" sz="2000" dirty="0" err="1">
                <a:solidFill>
                  <a:prstClr val="white"/>
                </a:solidFill>
              </a:rPr>
              <a:t>c.o.m</a:t>
            </a:r>
            <a:r>
              <a:rPr lang="en-US" sz="2000" dirty="0">
                <a:solidFill>
                  <a:prstClr val="white"/>
                </a:solidFill>
              </a:rPr>
              <a:t>. with 8.3 T (present LHC dipoles)</a:t>
            </a:r>
          </a:p>
          <a:p>
            <a:r>
              <a:rPr lang="en-US" sz="2000" dirty="0">
                <a:solidFill>
                  <a:prstClr val="white"/>
                </a:solidFill>
              </a:rPr>
              <a:t>2) 80 </a:t>
            </a:r>
            <a:r>
              <a:rPr lang="en-US" sz="2000" dirty="0" err="1">
                <a:solidFill>
                  <a:prstClr val="white"/>
                </a:solidFill>
              </a:rPr>
              <a:t>TeV</a:t>
            </a:r>
            <a:r>
              <a:rPr lang="en-US" sz="2000" dirty="0">
                <a:solidFill>
                  <a:prstClr val="white"/>
                </a:solidFill>
              </a:rPr>
              <a:t> </a:t>
            </a:r>
            <a:r>
              <a:rPr lang="en-US" sz="2000" dirty="0" err="1">
                <a:solidFill>
                  <a:prstClr val="white"/>
                </a:solidFill>
              </a:rPr>
              <a:t>c.o.m</a:t>
            </a:r>
            <a:r>
              <a:rPr lang="en-US" sz="2000" dirty="0">
                <a:solidFill>
                  <a:prstClr val="white"/>
                </a:solidFill>
              </a:rPr>
              <a:t>. with 16 T (high field based on Nb3Sn)</a:t>
            </a:r>
          </a:p>
          <a:p>
            <a:r>
              <a:rPr lang="en-US" sz="2000" dirty="0">
                <a:solidFill>
                  <a:prstClr val="white"/>
                </a:solidFill>
              </a:rPr>
              <a:t>3) 100 </a:t>
            </a:r>
            <a:r>
              <a:rPr lang="en-US" sz="2000" dirty="0" err="1">
                <a:solidFill>
                  <a:prstClr val="white"/>
                </a:solidFill>
              </a:rPr>
              <a:t>TeV</a:t>
            </a:r>
            <a:r>
              <a:rPr lang="en-US" sz="2000" dirty="0">
                <a:solidFill>
                  <a:prstClr val="white"/>
                </a:solidFill>
              </a:rPr>
              <a:t> </a:t>
            </a:r>
            <a:r>
              <a:rPr lang="en-US" sz="2000" dirty="0" err="1">
                <a:solidFill>
                  <a:prstClr val="white"/>
                </a:solidFill>
              </a:rPr>
              <a:t>c.o.m</a:t>
            </a:r>
            <a:r>
              <a:rPr lang="en-US" sz="2000" dirty="0">
                <a:solidFill>
                  <a:prstClr val="white"/>
                </a:solidFill>
              </a:rPr>
              <a:t> with 20 T (very high field based on HTS)</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780928"/>
            <a:ext cx="8639175"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egnaposto piè di pagina 3"/>
          <p:cNvSpPr>
            <a:spLocks noGrp="1"/>
          </p:cNvSpPr>
          <p:nvPr>
            <p:ph type="ftr" sz="quarter" idx="11"/>
          </p:nvPr>
        </p:nvSpPr>
        <p:spPr/>
        <p:txBody>
          <a:bodyPr/>
          <a:lstStyle/>
          <a:p>
            <a:r>
              <a:rPr lang="en-US" smtClean="0">
                <a:solidFill>
                  <a:prstClr val="black">
                    <a:tint val="75000"/>
                  </a:prstClr>
                </a:solidFill>
              </a:rPr>
              <a:t>Accelerator Physics – C. Biscari </a:t>
            </a:r>
            <a:endParaRPr lang="en-US">
              <a:solidFill>
                <a:prstClr val="black">
                  <a:tint val="75000"/>
                </a:prstClr>
              </a:solidFill>
            </a:endParaRPr>
          </a:p>
        </p:txBody>
      </p:sp>
      <p:sp>
        <p:nvSpPr>
          <p:cNvPr id="6" name="Date Placeholder 5"/>
          <p:cNvSpPr>
            <a:spLocks noGrp="1"/>
          </p:cNvSpPr>
          <p:nvPr>
            <p:ph type="dt" sz="half" idx="10"/>
          </p:nvPr>
        </p:nvSpPr>
        <p:spPr/>
        <p:txBody>
          <a:bodyPr/>
          <a:lstStyle/>
          <a:p>
            <a:r>
              <a:rPr lang="en-US" smtClean="0">
                <a:solidFill>
                  <a:prstClr val="black">
                    <a:tint val="75000"/>
                  </a:prstClr>
                </a:solidFill>
              </a:rPr>
              <a:t>Taller de Altas Energias – Benasque - 17/09/2013</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73439-07A4-4A00-B0D0-8505F5CF3027}"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val="5726008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3688" y="2708920"/>
            <a:ext cx="5469767" cy="584775"/>
          </a:xfrm>
          <a:prstGeom prst="rect">
            <a:avLst/>
          </a:prstGeom>
          <a:noFill/>
        </p:spPr>
        <p:txBody>
          <a:bodyPr wrap="none" rtlCol="0">
            <a:spAutoFit/>
          </a:bodyPr>
          <a:lstStyle/>
          <a:p>
            <a:r>
              <a:rPr lang="en-US" sz="3200" dirty="0" smtClean="0"/>
              <a:t>Basics of accelerator physics</a:t>
            </a:r>
            <a:endParaRPr lang="en-US" sz="3200" dirty="0"/>
          </a:p>
        </p:txBody>
      </p:sp>
    </p:spTree>
    <p:extLst>
      <p:ext uri="{BB962C8B-B14F-4D97-AF65-F5344CB8AC3E}">
        <p14:creationId xmlns:p14="http://schemas.microsoft.com/office/powerpoint/2010/main" val="27030710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Taller de Altas Energias – Benasque - 17/09/2013</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Accelerator Physics – C. Biscari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1773439-07A4-4A00-B0D0-8505F5CF3027}" type="slidenum">
              <a:rPr lang="en-US" smtClean="0">
                <a:solidFill>
                  <a:prstClr val="black">
                    <a:tint val="75000"/>
                  </a:prstClr>
                </a:solidFill>
              </a:rPr>
              <a:pPr/>
              <a:t>60</a:t>
            </a:fld>
            <a:endParaRPr lang="en-US">
              <a:solidFill>
                <a:prstClr val="black">
                  <a:tint val="75000"/>
                </a:prstClr>
              </a:solidFill>
            </a:endParaRPr>
          </a:p>
        </p:txBody>
      </p:sp>
      <p:sp>
        <p:nvSpPr>
          <p:cNvPr id="5" name="TextBox 4"/>
          <p:cNvSpPr txBox="1"/>
          <p:nvPr/>
        </p:nvSpPr>
        <p:spPr>
          <a:xfrm>
            <a:off x="2184780" y="2638653"/>
            <a:ext cx="4763484" cy="646331"/>
          </a:xfrm>
          <a:prstGeom prst="rect">
            <a:avLst/>
          </a:prstGeom>
          <a:noFill/>
        </p:spPr>
        <p:txBody>
          <a:bodyPr wrap="none" rtlCol="0">
            <a:spAutoFit/>
          </a:bodyPr>
          <a:lstStyle/>
          <a:p>
            <a:r>
              <a:rPr lang="en-US" sz="3600" dirty="0" smtClean="0">
                <a:solidFill>
                  <a:schemeClr val="bg1"/>
                </a:solidFill>
              </a:rPr>
              <a:t>Hadron therapy facilities</a:t>
            </a:r>
            <a:endParaRPr lang="en-US" sz="3600" dirty="0">
              <a:solidFill>
                <a:schemeClr val="bg1"/>
              </a:solidFill>
            </a:endParaRPr>
          </a:p>
        </p:txBody>
      </p:sp>
    </p:spTree>
    <p:extLst>
      <p:ext uri="{BB962C8B-B14F-4D97-AF65-F5344CB8AC3E}">
        <p14:creationId xmlns:p14="http://schemas.microsoft.com/office/powerpoint/2010/main" val="715687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1" descr="world_pol97.jpg"/>
          <p:cNvPicPr>
            <a:picLocks noChangeAspect="1"/>
          </p:cNvPicPr>
          <p:nvPr/>
        </p:nvPicPr>
        <p:blipFill>
          <a:blip r:embed="rId3" cstate="print"/>
          <a:stretch>
            <a:fillRect/>
          </a:stretch>
        </p:blipFill>
        <p:spPr>
          <a:xfrm>
            <a:off x="4" y="4"/>
            <a:ext cx="9143999" cy="6857999"/>
          </a:xfrm>
          <a:prstGeom prst="rect">
            <a:avLst/>
          </a:prstGeom>
        </p:spPr>
      </p:pic>
      <p:sp>
        <p:nvSpPr>
          <p:cNvPr id="4" name="CasellaDiTesto 3"/>
          <p:cNvSpPr txBox="1"/>
          <p:nvPr/>
        </p:nvSpPr>
        <p:spPr>
          <a:xfrm>
            <a:off x="500034" y="2714626"/>
            <a:ext cx="1752600" cy="1323439"/>
          </a:xfrm>
          <a:prstGeom prst="rect">
            <a:avLst/>
          </a:prstGeom>
          <a:solidFill>
            <a:schemeClr val="accent2">
              <a:lumMod val="20000"/>
              <a:lumOff val="80000"/>
            </a:schemeClr>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it-IT" sz="1600" dirty="0" err="1" smtClean="0">
                <a:solidFill>
                  <a:srgbClr val="BBE0E3">
                    <a:lumMod val="50000"/>
                  </a:srgbClr>
                </a:solidFill>
              </a:rPr>
              <a:t>CA</a:t>
            </a:r>
            <a:r>
              <a:rPr lang="it-IT" sz="1600" dirty="0" smtClean="0">
                <a:solidFill>
                  <a:srgbClr val="BBE0E3">
                    <a:lumMod val="50000"/>
                  </a:srgbClr>
                </a:solidFill>
              </a:rPr>
              <a:t>., UCSF   </a:t>
            </a:r>
          </a:p>
          <a:p>
            <a:r>
              <a:rPr lang="it-IT" sz="1600" dirty="0" err="1" smtClean="0">
                <a:solidFill>
                  <a:srgbClr val="BBE0E3">
                    <a:lumMod val="50000"/>
                  </a:srgbClr>
                </a:solidFill>
              </a:rPr>
              <a:t>CA</a:t>
            </a:r>
            <a:r>
              <a:rPr lang="it-IT" sz="1600" dirty="0" smtClean="0">
                <a:solidFill>
                  <a:srgbClr val="BBE0E3">
                    <a:lumMod val="50000"/>
                  </a:srgbClr>
                </a:solidFill>
              </a:rPr>
              <a:t>., LLUMC </a:t>
            </a:r>
          </a:p>
          <a:p>
            <a:r>
              <a:rPr lang="it-IT" sz="1600" dirty="0" smtClean="0">
                <a:solidFill>
                  <a:srgbClr val="BBE0E3">
                    <a:lumMod val="50000"/>
                  </a:srgbClr>
                </a:solidFill>
              </a:rPr>
              <a:t>IN </a:t>
            </a:r>
            <a:r>
              <a:rPr lang="it-IT" sz="1600" dirty="0" err="1" smtClean="0">
                <a:solidFill>
                  <a:srgbClr val="BBE0E3">
                    <a:lumMod val="50000"/>
                  </a:srgbClr>
                </a:solidFill>
              </a:rPr>
              <a:t>Bloomington</a:t>
            </a:r>
            <a:r>
              <a:rPr lang="it-IT" sz="1600" dirty="0" smtClean="0">
                <a:solidFill>
                  <a:srgbClr val="BBE0E3">
                    <a:lumMod val="50000"/>
                  </a:srgbClr>
                </a:solidFill>
              </a:rPr>
              <a:t> </a:t>
            </a:r>
          </a:p>
          <a:p>
            <a:r>
              <a:rPr lang="it-IT" sz="1600" dirty="0" smtClean="0">
                <a:solidFill>
                  <a:srgbClr val="BBE0E3">
                    <a:lumMod val="50000"/>
                  </a:srgbClr>
                </a:solidFill>
              </a:rPr>
              <a:t>TX Houston </a:t>
            </a:r>
          </a:p>
          <a:p>
            <a:r>
              <a:rPr lang="it-IT" sz="1600" dirty="0" smtClean="0">
                <a:solidFill>
                  <a:srgbClr val="BBE0E3">
                    <a:lumMod val="50000"/>
                  </a:srgbClr>
                </a:solidFill>
              </a:rPr>
              <a:t>FL, Jacksonville </a:t>
            </a:r>
            <a:endParaRPr lang="it-IT" sz="1600" dirty="0">
              <a:solidFill>
                <a:srgbClr val="BBE0E3">
                  <a:lumMod val="50000"/>
                </a:srgbClr>
              </a:solidFill>
            </a:endParaRPr>
          </a:p>
        </p:txBody>
      </p:sp>
      <p:sp>
        <p:nvSpPr>
          <p:cNvPr id="5" name="CasellaDiTesto 4"/>
          <p:cNvSpPr txBox="1"/>
          <p:nvPr/>
        </p:nvSpPr>
        <p:spPr>
          <a:xfrm>
            <a:off x="6477000" y="296614"/>
            <a:ext cx="2024090" cy="1323439"/>
          </a:xfrm>
          <a:prstGeom prst="rect">
            <a:avLst/>
          </a:prstGeom>
          <a:solidFill>
            <a:schemeClr val="accent2">
              <a:lumMod val="20000"/>
              <a:lumOff val="80000"/>
            </a:schemeClr>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it-IT" sz="1600" dirty="0" err="1" smtClean="0">
                <a:solidFill>
                  <a:srgbClr val="BBE0E3">
                    <a:lumMod val="50000"/>
                  </a:srgbClr>
                </a:solidFill>
              </a:rPr>
              <a:t>Moscow</a:t>
            </a:r>
            <a:r>
              <a:rPr lang="it-IT" sz="1600" dirty="0" smtClean="0">
                <a:solidFill>
                  <a:srgbClr val="BBE0E3">
                    <a:lumMod val="50000"/>
                  </a:srgbClr>
                </a:solidFill>
              </a:rPr>
              <a:t> </a:t>
            </a:r>
          </a:p>
          <a:p>
            <a:r>
              <a:rPr lang="it-IT" sz="1600" dirty="0" smtClean="0">
                <a:solidFill>
                  <a:srgbClr val="BBE0E3">
                    <a:lumMod val="50000"/>
                  </a:srgbClr>
                </a:solidFill>
              </a:rPr>
              <a:t>St. Petersburg </a:t>
            </a:r>
          </a:p>
          <a:p>
            <a:r>
              <a:rPr lang="it-IT" sz="1600" dirty="0" err="1" smtClean="0">
                <a:solidFill>
                  <a:srgbClr val="BBE0E3">
                    <a:lumMod val="50000"/>
                  </a:srgbClr>
                </a:solidFill>
              </a:rPr>
              <a:t>Dubna</a:t>
            </a:r>
            <a:endParaRPr lang="it-IT" sz="1600" dirty="0" smtClean="0">
              <a:solidFill>
                <a:srgbClr val="BBE0E3">
                  <a:lumMod val="50000"/>
                </a:srgbClr>
              </a:solidFill>
            </a:endParaRPr>
          </a:p>
          <a:p>
            <a:r>
              <a:rPr lang="it-IT" sz="1600" dirty="0" err="1" smtClean="0">
                <a:solidFill>
                  <a:srgbClr val="BBE0E3">
                    <a:lumMod val="50000"/>
                  </a:srgbClr>
                </a:solidFill>
              </a:rPr>
              <a:t>Wanjie</a:t>
            </a:r>
            <a:r>
              <a:rPr lang="it-IT" sz="1600" dirty="0" smtClean="0">
                <a:solidFill>
                  <a:srgbClr val="BBE0E3">
                    <a:lumMod val="50000"/>
                  </a:srgbClr>
                </a:solidFill>
              </a:rPr>
              <a:t> (WPTC)</a:t>
            </a:r>
          </a:p>
          <a:p>
            <a:r>
              <a:rPr lang="it-IT" sz="1600" dirty="0" err="1" smtClean="0">
                <a:solidFill>
                  <a:srgbClr val="BBE0E3">
                    <a:lumMod val="50000"/>
                  </a:srgbClr>
                </a:solidFill>
              </a:rPr>
              <a:t>Ilsan</a:t>
            </a:r>
            <a:r>
              <a:rPr lang="it-IT" sz="1600" dirty="0" smtClean="0">
                <a:solidFill>
                  <a:srgbClr val="BBE0E3">
                    <a:lumMod val="50000"/>
                  </a:srgbClr>
                </a:solidFill>
              </a:rPr>
              <a:t>, </a:t>
            </a:r>
            <a:r>
              <a:rPr lang="it-IT" sz="1600" dirty="0" err="1" smtClean="0">
                <a:solidFill>
                  <a:srgbClr val="BBE0E3">
                    <a:lumMod val="50000"/>
                  </a:srgbClr>
                </a:solidFill>
              </a:rPr>
              <a:t>Korea</a:t>
            </a:r>
            <a:r>
              <a:rPr lang="it-IT" sz="1600" dirty="0" smtClean="0">
                <a:solidFill>
                  <a:srgbClr val="BBE0E3">
                    <a:lumMod val="50000"/>
                  </a:srgbClr>
                </a:solidFill>
              </a:rPr>
              <a:t> </a:t>
            </a:r>
            <a:endParaRPr lang="it-IT" sz="1600" dirty="0">
              <a:solidFill>
                <a:srgbClr val="BBE0E3">
                  <a:lumMod val="50000"/>
                </a:srgbClr>
              </a:solidFill>
            </a:endParaRPr>
          </a:p>
        </p:txBody>
      </p:sp>
      <p:sp>
        <p:nvSpPr>
          <p:cNvPr id="6" name="CasellaDiTesto 6"/>
          <p:cNvSpPr txBox="1"/>
          <p:nvPr/>
        </p:nvSpPr>
        <p:spPr>
          <a:xfrm>
            <a:off x="2915817" y="692702"/>
            <a:ext cx="2643206" cy="1169551"/>
          </a:xfrm>
          <a:prstGeom prst="rect">
            <a:avLst/>
          </a:prstGeom>
          <a:solidFill>
            <a:schemeClr val="accent2">
              <a:lumMod val="20000"/>
              <a:lumOff val="80000"/>
            </a:schemeClr>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it-IT" sz="1400" dirty="0" err="1" smtClean="0">
                <a:solidFill>
                  <a:srgbClr val="BBE0E3">
                    <a:lumMod val="50000"/>
                  </a:srgbClr>
                </a:solidFill>
              </a:rPr>
              <a:t>Clatterbridge</a:t>
            </a:r>
            <a:r>
              <a:rPr lang="it-IT" sz="1400" dirty="0" smtClean="0">
                <a:solidFill>
                  <a:srgbClr val="BBE0E3">
                    <a:lumMod val="50000"/>
                  </a:srgbClr>
                </a:solidFill>
              </a:rPr>
              <a:t>, </a:t>
            </a:r>
            <a:r>
              <a:rPr lang="it-IT" sz="1400" dirty="0" err="1" smtClean="0">
                <a:solidFill>
                  <a:srgbClr val="BBE0E3">
                    <a:lumMod val="50000"/>
                  </a:srgbClr>
                </a:solidFill>
              </a:rPr>
              <a:t>Uppsala</a:t>
            </a:r>
            <a:endParaRPr lang="it-IT" sz="1400" dirty="0" smtClean="0">
              <a:solidFill>
                <a:srgbClr val="BBE0E3">
                  <a:lumMod val="50000"/>
                </a:srgbClr>
              </a:solidFill>
            </a:endParaRPr>
          </a:p>
          <a:p>
            <a:r>
              <a:rPr lang="it-IT" sz="1400" dirty="0" smtClean="0">
                <a:solidFill>
                  <a:srgbClr val="BBE0E3">
                    <a:lumMod val="50000"/>
                  </a:srgbClr>
                </a:solidFill>
              </a:rPr>
              <a:t>Nice (CAL) , Orsay (CPO)</a:t>
            </a:r>
          </a:p>
          <a:p>
            <a:r>
              <a:rPr lang="it-IT" sz="1400" dirty="0" smtClean="0">
                <a:solidFill>
                  <a:srgbClr val="BBE0E3">
                    <a:lumMod val="50000"/>
                  </a:srgbClr>
                </a:solidFill>
              </a:rPr>
              <a:t>Berlin (HMI) Munich</a:t>
            </a:r>
          </a:p>
          <a:p>
            <a:r>
              <a:rPr lang="it-IT" sz="1400" dirty="0" err="1" smtClean="0">
                <a:solidFill>
                  <a:srgbClr val="BBE0E3">
                    <a:lumMod val="50000"/>
                  </a:srgbClr>
                </a:solidFill>
              </a:rPr>
              <a:t>Villigen</a:t>
            </a:r>
            <a:r>
              <a:rPr lang="it-IT" sz="1400" dirty="0" smtClean="0">
                <a:solidFill>
                  <a:srgbClr val="BBE0E3">
                    <a:lumMod val="50000"/>
                  </a:srgbClr>
                </a:solidFill>
              </a:rPr>
              <a:t> PSI</a:t>
            </a:r>
          </a:p>
          <a:p>
            <a:r>
              <a:rPr lang="it-IT" sz="1400" dirty="0" smtClean="0">
                <a:solidFill>
                  <a:srgbClr val="BBE0E3">
                    <a:lumMod val="50000"/>
                  </a:srgbClr>
                </a:solidFill>
              </a:rPr>
              <a:t>Catania  LNS  since 2002</a:t>
            </a:r>
          </a:p>
        </p:txBody>
      </p:sp>
      <p:sp>
        <p:nvSpPr>
          <p:cNvPr id="7" name="CasellaDiTesto 8"/>
          <p:cNvSpPr txBox="1"/>
          <p:nvPr/>
        </p:nvSpPr>
        <p:spPr>
          <a:xfrm>
            <a:off x="4860032" y="1556792"/>
            <a:ext cx="1720334" cy="338554"/>
          </a:xfrm>
          <a:prstGeom prst="rect">
            <a:avLst/>
          </a:prstGeom>
          <a:solidFill>
            <a:srgbClr val="FFC000"/>
          </a:solidFill>
          <a:ln>
            <a:noFill/>
          </a:ln>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it-IT" sz="1600" dirty="0" smtClean="0">
                <a:solidFill>
                  <a:srgbClr val="000000"/>
                </a:solidFill>
              </a:rPr>
              <a:t>Darmstadt (GSI)</a:t>
            </a:r>
          </a:p>
        </p:txBody>
      </p:sp>
      <p:sp>
        <p:nvSpPr>
          <p:cNvPr id="8" name="CasellaDiTesto 9"/>
          <p:cNvSpPr txBox="1"/>
          <p:nvPr/>
        </p:nvSpPr>
        <p:spPr>
          <a:xfrm>
            <a:off x="7215210" y="1785932"/>
            <a:ext cx="1513619" cy="830997"/>
          </a:xfrm>
          <a:prstGeom prst="rect">
            <a:avLst/>
          </a:prstGeom>
          <a:solidFill>
            <a:schemeClr val="accent2">
              <a:lumMod val="20000"/>
              <a:lumOff val="80000"/>
            </a:schemeClr>
          </a:solidFill>
        </p:spPr>
        <p:style>
          <a:lnRef idx="1">
            <a:schemeClr val="accent3"/>
          </a:lnRef>
          <a:fillRef idx="3">
            <a:schemeClr val="accent3"/>
          </a:fillRef>
          <a:effectRef idx="2">
            <a:schemeClr val="accent3"/>
          </a:effectRef>
          <a:fontRef idx="minor">
            <a:schemeClr val="lt1"/>
          </a:fontRef>
        </p:style>
        <p:txBody>
          <a:bodyPr wrap="none" rtlCol="0">
            <a:spAutoFit/>
          </a:bodyPr>
          <a:lstStyle/>
          <a:p>
            <a:r>
              <a:rPr lang="it-IT" sz="1600" dirty="0" err="1" smtClean="0">
                <a:solidFill>
                  <a:srgbClr val="BBE0E3">
                    <a:lumMod val="50000"/>
                  </a:srgbClr>
                </a:solidFill>
              </a:rPr>
              <a:t>Kashiwa</a:t>
            </a:r>
            <a:r>
              <a:rPr lang="it-IT" sz="1600" dirty="0" smtClean="0">
                <a:solidFill>
                  <a:srgbClr val="BBE0E3">
                    <a:lumMod val="50000"/>
                  </a:srgbClr>
                </a:solidFill>
              </a:rPr>
              <a:t> (NCC) </a:t>
            </a:r>
          </a:p>
          <a:p>
            <a:r>
              <a:rPr lang="it-IT" sz="1600" dirty="0" err="1" smtClean="0">
                <a:solidFill>
                  <a:srgbClr val="BBE0E3">
                    <a:lumMod val="50000"/>
                  </a:srgbClr>
                </a:solidFill>
              </a:rPr>
              <a:t>Hyogo</a:t>
            </a:r>
            <a:r>
              <a:rPr lang="it-IT" sz="1600" dirty="0" smtClean="0">
                <a:solidFill>
                  <a:srgbClr val="BBE0E3">
                    <a:lumMod val="50000"/>
                  </a:srgbClr>
                </a:solidFill>
              </a:rPr>
              <a:t> (HIBMC)</a:t>
            </a:r>
          </a:p>
          <a:p>
            <a:r>
              <a:rPr lang="it-IT" sz="1600" dirty="0" smtClean="0">
                <a:solidFill>
                  <a:srgbClr val="BBE0E3">
                    <a:lumMod val="50000"/>
                  </a:srgbClr>
                </a:solidFill>
              </a:rPr>
              <a:t>WERC </a:t>
            </a:r>
            <a:r>
              <a:rPr lang="it-IT" sz="1600" dirty="0" err="1" smtClean="0">
                <a:solidFill>
                  <a:srgbClr val="BBE0E3">
                    <a:lumMod val="50000"/>
                  </a:srgbClr>
                </a:solidFill>
              </a:rPr>
              <a:t>Shizuoka</a:t>
            </a:r>
            <a:r>
              <a:rPr lang="it-IT" sz="1600" dirty="0" smtClean="0">
                <a:solidFill>
                  <a:srgbClr val="BBE0E3">
                    <a:lumMod val="50000"/>
                  </a:srgbClr>
                </a:solidFill>
              </a:rPr>
              <a:t> </a:t>
            </a:r>
            <a:endParaRPr lang="it-IT" sz="1600" dirty="0">
              <a:solidFill>
                <a:srgbClr val="BBE0E3">
                  <a:lumMod val="50000"/>
                </a:srgbClr>
              </a:solidFill>
            </a:endParaRPr>
          </a:p>
        </p:txBody>
      </p:sp>
      <p:sp>
        <p:nvSpPr>
          <p:cNvPr id="9" name="CasellaDiTesto 10"/>
          <p:cNvSpPr txBox="1"/>
          <p:nvPr/>
        </p:nvSpPr>
        <p:spPr>
          <a:xfrm>
            <a:off x="7523056" y="2695312"/>
            <a:ext cx="1509709" cy="830997"/>
          </a:xfrm>
          <a:prstGeom prst="rect">
            <a:avLst/>
          </a:prstGeom>
          <a:solidFill>
            <a:srgbClr val="FFC000"/>
          </a:solidFill>
        </p:spPr>
        <p:style>
          <a:lnRef idx="1">
            <a:schemeClr val="accent2"/>
          </a:lnRef>
          <a:fillRef idx="3">
            <a:schemeClr val="accent2"/>
          </a:fillRef>
          <a:effectRef idx="2">
            <a:schemeClr val="accent2"/>
          </a:effectRef>
          <a:fontRef idx="minor">
            <a:schemeClr val="lt1"/>
          </a:fontRef>
        </p:style>
        <p:txBody>
          <a:bodyPr wrap="none" rtlCol="0">
            <a:spAutoFit/>
          </a:bodyPr>
          <a:lstStyle/>
          <a:p>
            <a:r>
              <a:rPr lang="it-IT" sz="1600" dirty="0" err="1" smtClean="0">
                <a:solidFill>
                  <a:srgbClr val="000000"/>
                </a:solidFill>
              </a:rPr>
              <a:t>Hyogo</a:t>
            </a:r>
            <a:r>
              <a:rPr lang="it-IT" sz="1600" dirty="0" smtClean="0">
                <a:solidFill>
                  <a:srgbClr val="000000"/>
                </a:solidFill>
              </a:rPr>
              <a:t> (HIBMC)</a:t>
            </a:r>
            <a:r>
              <a:rPr lang="it-IT" sz="1600" dirty="0" smtClean="0">
                <a:solidFill>
                  <a:srgbClr val="FFFFFF"/>
                </a:solidFill>
              </a:rPr>
              <a:t> </a:t>
            </a:r>
          </a:p>
          <a:p>
            <a:r>
              <a:rPr lang="it-IT" sz="1600" dirty="0" smtClean="0">
                <a:solidFill>
                  <a:srgbClr val="000000"/>
                </a:solidFill>
              </a:rPr>
              <a:t>Chiba (HIMAC)</a:t>
            </a:r>
          </a:p>
          <a:p>
            <a:r>
              <a:rPr lang="it-IT" sz="1600" dirty="0" smtClean="0">
                <a:solidFill>
                  <a:srgbClr val="000000"/>
                </a:solidFill>
              </a:rPr>
              <a:t>Gunma </a:t>
            </a:r>
          </a:p>
        </p:txBody>
      </p:sp>
      <p:sp>
        <p:nvSpPr>
          <p:cNvPr id="10" name="CasellaDiTesto 11"/>
          <p:cNvSpPr txBox="1"/>
          <p:nvPr/>
        </p:nvSpPr>
        <p:spPr>
          <a:xfrm>
            <a:off x="3786184" y="4286256"/>
            <a:ext cx="2807928" cy="338554"/>
          </a:xfrm>
          <a:prstGeom prst="rect">
            <a:avLst/>
          </a:prstGeom>
          <a:solidFill>
            <a:schemeClr val="accent2">
              <a:lumMod val="20000"/>
              <a:lumOff val="80000"/>
            </a:schemeClr>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it-IT" sz="1600" dirty="0" smtClean="0">
                <a:solidFill>
                  <a:srgbClr val="BBE0E3">
                    <a:lumMod val="50000"/>
                  </a:srgbClr>
                </a:solidFill>
              </a:rPr>
              <a:t>South Africa </a:t>
            </a:r>
            <a:r>
              <a:rPr lang="it-IT" sz="1600" dirty="0" err="1" smtClean="0">
                <a:solidFill>
                  <a:srgbClr val="BBE0E3">
                    <a:lumMod val="50000"/>
                  </a:srgbClr>
                </a:solidFill>
              </a:rPr>
              <a:t>iThemba</a:t>
            </a:r>
            <a:r>
              <a:rPr lang="it-IT" sz="1600" dirty="0" smtClean="0">
                <a:solidFill>
                  <a:srgbClr val="BBE0E3">
                    <a:lumMod val="50000"/>
                  </a:srgbClr>
                </a:solidFill>
              </a:rPr>
              <a:t> LABS</a:t>
            </a:r>
            <a:endParaRPr lang="it-IT" sz="1600" dirty="0">
              <a:solidFill>
                <a:srgbClr val="BBE0E3">
                  <a:lumMod val="50000"/>
                </a:srgbClr>
              </a:solidFill>
            </a:endParaRPr>
          </a:p>
        </p:txBody>
      </p:sp>
      <p:sp>
        <p:nvSpPr>
          <p:cNvPr id="11" name="CasellaDiTesto 12"/>
          <p:cNvSpPr txBox="1"/>
          <p:nvPr/>
        </p:nvSpPr>
        <p:spPr>
          <a:xfrm>
            <a:off x="500034" y="1571612"/>
            <a:ext cx="2071702" cy="369332"/>
          </a:xfrm>
          <a:prstGeom prst="rect">
            <a:avLst/>
          </a:prstGeom>
          <a:solidFill>
            <a:schemeClr val="accent2">
              <a:lumMod val="20000"/>
              <a:lumOff val="80000"/>
            </a:schemeClr>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it-IT" sz="1400" dirty="0" smtClean="0">
                <a:solidFill>
                  <a:srgbClr val="BBE0E3">
                    <a:lumMod val="50000"/>
                  </a:srgbClr>
                </a:solidFill>
              </a:rPr>
              <a:t>Vancouver (</a:t>
            </a:r>
            <a:r>
              <a:rPr lang="it-IT" sz="1600" dirty="0" smtClean="0">
                <a:solidFill>
                  <a:srgbClr val="BBE0E3">
                    <a:lumMod val="50000"/>
                  </a:srgbClr>
                </a:solidFill>
              </a:rPr>
              <a:t>TRIUMF</a:t>
            </a:r>
            <a:r>
              <a:rPr lang="it-IT" dirty="0" smtClean="0">
                <a:solidFill>
                  <a:srgbClr val="BBE0E3">
                    <a:lumMod val="50000"/>
                  </a:srgbClr>
                </a:solidFill>
              </a:rPr>
              <a:t>) </a:t>
            </a:r>
            <a:endParaRPr lang="it-IT" dirty="0">
              <a:solidFill>
                <a:srgbClr val="BBE0E3">
                  <a:lumMod val="50000"/>
                </a:srgbClr>
              </a:solidFill>
            </a:endParaRPr>
          </a:p>
        </p:txBody>
      </p:sp>
      <p:sp>
        <p:nvSpPr>
          <p:cNvPr id="12" name="CasellaDiTesto 13"/>
          <p:cNvSpPr txBox="1"/>
          <p:nvPr/>
        </p:nvSpPr>
        <p:spPr>
          <a:xfrm>
            <a:off x="500037" y="5500702"/>
            <a:ext cx="6114174" cy="523220"/>
          </a:xfrm>
          <a:prstGeom prst="rect">
            <a:avLst/>
          </a:prstGeom>
          <a:solidFill>
            <a:schemeClr val="accent2">
              <a:lumMod val="20000"/>
              <a:lumOff val="80000"/>
            </a:schemeClr>
          </a:solidFill>
        </p:spPr>
        <p:txBody>
          <a:bodyPr wrap="none" rtlCol="0">
            <a:spAutoFit/>
          </a:bodyPr>
          <a:lstStyle/>
          <a:p>
            <a:r>
              <a:rPr lang="it-IT" sz="2800" dirty="0" smtClean="0">
                <a:solidFill>
                  <a:srgbClr val="000000"/>
                </a:solidFill>
              </a:rPr>
              <a:t>&gt; 70000 patients treated with protons</a:t>
            </a:r>
          </a:p>
        </p:txBody>
      </p:sp>
      <p:sp>
        <p:nvSpPr>
          <p:cNvPr id="14" name="TextBox 13"/>
          <p:cNvSpPr txBox="1"/>
          <p:nvPr/>
        </p:nvSpPr>
        <p:spPr>
          <a:xfrm>
            <a:off x="214285" y="142852"/>
            <a:ext cx="4333622" cy="523220"/>
          </a:xfrm>
          <a:prstGeom prst="rect">
            <a:avLst/>
          </a:prstGeom>
          <a:noFill/>
        </p:spPr>
        <p:txBody>
          <a:bodyPr wrap="none" rtlCol="0">
            <a:spAutoFit/>
          </a:bodyPr>
          <a:lstStyle/>
          <a:p>
            <a:r>
              <a:rPr lang="it-IT" sz="2800" b="1" dirty="0" smtClean="0">
                <a:solidFill>
                  <a:srgbClr val="002060"/>
                </a:solidFill>
              </a:rPr>
              <a:t>Hadrontherapy in the world</a:t>
            </a:r>
            <a:endParaRPr lang="en-GB" sz="2800" b="1" dirty="0">
              <a:solidFill>
                <a:srgbClr val="002060"/>
              </a:solidFill>
            </a:endParaRPr>
          </a:p>
        </p:txBody>
      </p:sp>
      <p:sp>
        <p:nvSpPr>
          <p:cNvPr id="15" name="TextBox 14"/>
          <p:cNvSpPr txBox="1"/>
          <p:nvPr/>
        </p:nvSpPr>
        <p:spPr>
          <a:xfrm>
            <a:off x="500034" y="6072206"/>
            <a:ext cx="5715040" cy="523220"/>
          </a:xfrm>
          <a:prstGeom prst="rect">
            <a:avLst/>
          </a:prstGeom>
          <a:solidFill>
            <a:srgbClr val="FFD757"/>
          </a:solidFill>
        </p:spPr>
        <p:txBody>
          <a:bodyPr wrap="square" rtlCol="0">
            <a:spAutoFit/>
          </a:bodyPr>
          <a:lstStyle/>
          <a:p>
            <a:pPr marL="514350" indent="-514350"/>
            <a:r>
              <a:rPr lang="it-IT" sz="2800" dirty="0" smtClean="0">
                <a:solidFill>
                  <a:srgbClr val="000000"/>
                </a:solidFill>
              </a:rPr>
              <a:t>&gt; 7000  with carbon ions</a:t>
            </a:r>
          </a:p>
        </p:txBody>
      </p:sp>
      <p:sp>
        <p:nvSpPr>
          <p:cNvPr id="16" name="TextBox 15"/>
          <p:cNvSpPr txBox="1"/>
          <p:nvPr/>
        </p:nvSpPr>
        <p:spPr>
          <a:xfrm>
            <a:off x="4143372" y="1928802"/>
            <a:ext cx="787395" cy="338554"/>
          </a:xfrm>
          <a:prstGeom prst="rect">
            <a:avLst/>
          </a:prstGeom>
          <a:solidFill>
            <a:srgbClr val="FFD757"/>
          </a:solidFill>
        </p:spPr>
        <p:txBody>
          <a:bodyPr wrap="none" rtlCol="0">
            <a:spAutoFit/>
          </a:bodyPr>
          <a:lstStyle/>
          <a:p>
            <a:r>
              <a:rPr lang="it-IT" sz="1600" b="1" dirty="0" smtClean="0">
                <a:solidFill>
                  <a:srgbClr val="000000"/>
                </a:solidFill>
              </a:rPr>
              <a:t>CNAO</a:t>
            </a:r>
            <a:endParaRPr lang="en-GB" b="1" dirty="0">
              <a:solidFill>
                <a:srgbClr val="000000"/>
              </a:solidFill>
            </a:endParaRPr>
          </a:p>
        </p:txBody>
      </p:sp>
      <p:sp>
        <p:nvSpPr>
          <p:cNvPr id="18" name="Slide Number Placeholder 17"/>
          <p:cNvSpPr>
            <a:spLocks noGrp="1"/>
          </p:cNvSpPr>
          <p:nvPr>
            <p:ph type="sldNum" sz="quarter" idx="4294967295"/>
          </p:nvPr>
        </p:nvSpPr>
        <p:spPr>
          <a:xfrm>
            <a:off x="7010400" y="5877278"/>
            <a:ext cx="2133600" cy="365125"/>
          </a:xfrm>
          <a:prstGeom prst="rect">
            <a:avLst/>
          </a:prstGeom>
        </p:spPr>
        <p:txBody>
          <a:bodyPr/>
          <a:lstStyle/>
          <a:p>
            <a:fld id="{E6F57B1B-9F70-4636-8094-72AE5DFFC894}" type="slidenum">
              <a:rPr lang="en-GB" smtClean="0">
                <a:solidFill>
                  <a:srgbClr val="FFFFFF"/>
                </a:solidFill>
              </a:rPr>
              <a:pPr/>
              <a:t>61</a:t>
            </a:fld>
            <a:endParaRPr lang="en-GB" dirty="0">
              <a:solidFill>
                <a:srgbClr val="FFFFFF"/>
              </a:solidFill>
            </a:endParaRPr>
          </a:p>
        </p:txBody>
      </p:sp>
      <p:sp>
        <p:nvSpPr>
          <p:cNvPr id="20" name="TextBox 19"/>
          <p:cNvSpPr txBox="1"/>
          <p:nvPr/>
        </p:nvSpPr>
        <p:spPr>
          <a:xfrm>
            <a:off x="5508104" y="2276872"/>
            <a:ext cx="1641283" cy="338554"/>
          </a:xfrm>
          <a:prstGeom prst="rect">
            <a:avLst/>
          </a:prstGeom>
          <a:solidFill>
            <a:srgbClr val="FFD757"/>
          </a:solidFill>
        </p:spPr>
        <p:txBody>
          <a:bodyPr wrap="none" rtlCol="0">
            <a:spAutoFit/>
          </a:bodyPr>
          <a:lstStyle/>
          <a:p>
            <a:r>
              <a:rPr lang="it-IT" sz="1600" dirty="0" smtClean="0">
                <a:solidFill>
                  <a:srgbClr val="000000"/>
                </a:solidFill>
              </a:rPr>
              <a:t>IMP (Langzhou)</a:t>
            </a:r>
            <a:endParaRPr lang="en-GB" sz="1600" dirty="0">
              <a:solidFill>
                <a:srgbClr val="000000"/>
              </a:solidFill>
            </a:endParaRPr>
          </a:p>
        </p:txBody>
      </p:sp>
    </p:spTree>
    <p:extLst>
      <p:ext uri="{BB962C8B-B14F-4D97-AF65-F5344CB8AC3E}">
        <p14:creationId xmlns:p14="http://schemas.microsoft.com/office/powerpoint/2010/main" val="1782112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4408" r="1270" b="6047"/>
          <a:stretch>
            <a:fillRect/>
          </a:stretch>
        </p:blipFill>
        <p:spPr bwMode="auto">
          <a:xfrm>
            <a:off x="1585548" y="1052736"/>
            <a:ext cx="6048672"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683568" y="203402"/>
            <a:ext cx="8316561" cy="584214"/>
          </a:xfrm>
          <a:prstGeom prst="rect">
            <a:avLst/>
          </a:prstGeom>
        </p:spPr>
        <p:txBody>
          <a:bodyPr/>
          <a:lstStyle/>
          <a:p>
            <a:pPr eaLnBrk="0" fontAlgn="base" hangingPunct="0">
              <a:spcBef>
                <a:spcPct val="0"/>
              </a:spcBef>
              <a:spcAft>
                <a:spcPct val="0"/>
              </a:spcAft>
              <a:defRPr/>
            </a:pPr>
            <a:r>
              <a:rPr lang="en-US" altLang="ja-JP" sz="2800" kern="0" dirty="0" smtClean="0">
                <a:solidFill>
                  <a:schemeClr val="tx1">
                    <a:lumMod val="75000"/>
                    <a:lumOff val="25000"/>
                  </a:schemeClr>
                </a:solidFill>
                <a:latin typeface="Arial" pitchFamily="34" charset="0"/>
                <a:cs typeface="Arial" pitchFamily="34" charset="0"/>
              </a:rPr>
              <a:t>Hadrontherapy first proposed </a:t>
            </a:r>
            <a:r>
              <a:rPr lang="en-US" altLang="ja-JP" sz="2800" kern="0" dirty="0">
                <a:solidFill>
                  <a:schemeClr val="tx1">
                    <a:lumMod val="75000"/>
                    <a:lumOff val="25000"/>
                  </a:schemeClr>
                </a:solidFill>
                <a:latin typeface="Arial" pitchFamily="34" charset="0"/>
                <a:cs typeface="Arial" pitchFamily="34" charset="0"/>
              </a:rPr>
              <a:t>by </a:t>
            </a:r>
            <a:r>
              <a:rPr lang="en-US" altLang="ja-JP" sz="2800" kern="0" dirty="0" smtClean="0">
                <a:solidFill>
                  <a:schemeClr val="tx1">
                    <a:lumMod val="75000"/>
                    <a:lumOff val="25000"/>
                  </a:schemeClr>
                </a:solidFill>
                <a:latin typeface="Arial" pitchFamily="34" charset="0"/>
                <a:cs typeface="Arial" pitchFamily="34" charset="0"/>
              </a:rPr>
              <a:t>R. </a:t>
            </a:r>
            <a:r>
              <a:rPr lang="en-US" altLang="ja-JP" sz="2800" kern="0" dirty="0">
                <a:solidFill>
                  <a:schemeClr val="tx1">
                    <a:lumMod val="75000"/>
                    <a:lumOff val="25000"/>
                  </a:schemeClr>
                </a:solidFill>
                <a:latin typeface="Arial" pitchFamily="34" charset="0"/>
                <a:cs typeface="Arial" pitchFamily="34" charset="0"/>
              </a:rPr>
              <a:t>Wilson </a:t>
            </a:r>
            <a:r>
              <a:rPr lang="en-US" altLang="ja-JP" sz="2800" kern="0" dirty="0" smtClean="0">
                <a:solidFill>
                  <a:schemeClr val="tx1">
                    <a:lumMod val="75000"/>
                    <a:lumOff val="25000"/>
                  </a:schemeClr>
                </a:solidFill>
                <a:latin typeface="Arial" pitchFamily="34" charset="0"/>
                <a:cs typeface="Arial" pitchFamily="34" charset="0"/>
              </a:rPr>
              <a:t>in </a:t>
            </a:r>
            <a:r>
              <a:rPr lang="en-US" altLang="ja-JP" sz="2800" kern="0" dirty="0">
                <a:solidFill>
                  <a:schemeClr val="tx1">
                    <a:lumMod val="75000"/>
                    <a:lumOff val="25000"/>
                  </a:schemeClr>
                </a:solidFill>
                <a:latin typeface="Arial" pitchFamily="34" charset="0"/>
                <a:cs typeface="Arial" pitchFamily="34" charset="0"/>
              </a:rPr>
              <a:t>1946</a:t>
            </a:r>
            <a:endParaRPr lang="ja-JP" altLang="en-US" sz="2800" kern="0" dirty="0">
              <a:solidFill>
                <a:schemeClr val="tx1">
                  <a:lumMod val="75000"/>
                  <a:lumOff val="25000"/>
                </a:schemeClr>
              </a:solidFill>
              <a:latin typeface="Arial" pitchFamily="34" charset="0"/>
              <a:cs typeface="Arial" pitchFamily="34" charset="0"/>
            </a:endParaRPr>
          </a:p>
        </p:txBody>
      </p:sp>
      <p:sp>
        <p:nvSpPr>
          <p:cNvPr id="12" name="CasellaDiTesto 11"/>
          <p:cNvSpPr txBox="1"/>
          <p:nvPr/>
        </p:nvSpPr>
        <p:spPr>
          <a:xfrm>
            <a:off x="573320" y="5085184"/>
            <a:ext cx="8570680" cy="1200329"/>
          </a:xfrm>
          <a:prstGeom prst="rect">
            <a:avLst/>
          </a:prstGeom>
          <a:noFill/>
        </p:spPr>
        <p:txBody>
          <a:bodyPr wrap="none" rtlCol="0">
            <a:spAutoFit/>
          </a:bodyPr>
          <a:lstStyle/>
          <a:p>
            <a:r>
              <a:rPr lang="it-IT" dirty="0" smtClean="0">
                <a:solidFill>
                  <a:schemeClr val="bg1">
                    <a:lumMod val="85000"/>
                    <a:lumOff val="15000"/>
                  </a:schemeClr>
                </a:solidFill>
                <a:latin typeface="Calibri" pitchFamily="34" charset="0"/>
              </a:rPr>
              <a:t>In 1954: 30 </a:t>
            </a:r>
            <a:r>
              <a:rPr lang="it-IT" dirty="0" err="1" smtClean="0">
                <a:solidFill>
                  <a:schemeClr val="bg1">
                    <a:lumMod val="85000"/>
                    <a:lumOff val="15000"/>
                  </a:schemeClr>
                </a:solidFill>
                <a:latin typeface="Calibri" pitchFamily="34" charset="0"/>
              </a:rPr>
              <a:t>patients</a:t>
            </a:r>
            <a:r>
              <a:rPr lang="it-IT" dirty="0" smtClean="0">
                <a:solidFill>
                  <a:schemeClr val="bg1">
                    <a:lumMod val="85000"/>
                    <a:lumOff val="15000"/>
                  </a:schemeClr>
                </a:solidFill>
                <a:latin typeface="Calibri" pitchFamily="34" charset="0"/>
              </a:rPr>
              <a:t> </a:t>
            </a:r>
            <a:r>
              <a:rPr lang="it-IT" dirty="0" err="1" smtClean="0">
                <a:solidFill>
                  <a:schemeClr val="bg1">
                    <a:lumMod val="85000"/>
                    <a:lumOff val="15000"/>
                  </a:schemeClr>
                </a:solidFill>
                <a:latin typeface="Calibri" pitchFamily="34" charset="0"/>
              </a:rPr>
              <a:t>treated</a:t>
            </a:r>
            <a:r>
              <a:rPr lang="it-IT" dirty="0" smtClean="0">
                <a:solidFill>
                  <a:schemeClr val="bg1">
                    <a:lumMod val="85000"/>
                    <a:lumOff val="15000"/>
                  </a:schemeClr>
                </a:solidFill>
                <a:latin typeface="Calibri" pitchFamily="34" charset="0"/>
              </a:rPr>
              <a:t> with </a:t>
            </a:r>
            <a:r>
              <a:rPr lang="it-IT" dirty="0" err="1" smtClean="0">
                <a:solidFill>
                  <a:schemeClr val="bg1">
                    <a:lumMod val="85000"/>
                    <a:lumOff val="15000"/>
                  </a:schemeClr>
                </a:solidFill>
                <a:latin typeface="Calibri" pitchFamily="34" charset="0"/>
              </a:rPr>
              <a:t>protons</a:t>
            </a:r>
            <a:r>
              <a:rPr lang="it-IT" dirty="0" smtClean="0">
                <a:solidFill>
                  <a:schemeClr val="bg1">
                    <a:lumMod val="85000"/>
                    <a:lumOff val="15000"/>
                  </a:schemeClr>
                </a:solidFill>
                <a:latin typeface="Calibri" pitchFamily="34" charset="0"/>
              </a:rPr>
              <a:t> at LBL (Lawrence Berkeley </a:t>
            </a:r>
            <a:r>
              <a:rPr lang="it-IT" dirty="0" err="1" smtClean="0">
                <a:solidFill>
                  <a:schemeClr val="bg1">
                    <a:lumMod val="85000"/>
                    <a:lumOff val="15000"/>
                  </a:schemeClr>
                </a:solidFill>
                <a:latin typeface="Calibri" pitchFamily="34" charset="0"/>
              </a:rPr>
              <a:t>Laboratory</a:t>
            </a:r>
            <a:r>
              <a:rPr lang="it-IT" dirty="0" smtClean="0">
                <a:solidFill>
                  <a:schemeClr val="bg1">
                    <a:lumMod val="85000"/>
                    <a:lumOff val="15000"/>
                  </a:schemeClr>
                </a:solidFill>
                <a:latin typeface="Calibri" pitchFamily="34" charset="0"/>
              </a:rPr>
              <a:t>)</a:t>
            </a:r>
          </a:p>
          <a:p>
            <a:r>
              <a:rPr lang="it-IT" dirty="0">
                <a:solidFill>
                  <a:schemeClr val="bg1">
                    <a:lumMod val="85000"/>
                    <a:lumOff val="15000"/>
                  </a:schemeClr>
                </a:solidFill>
                <a:latin typeface="Calibri" pitchFamily="34" charset="0"/>
              </a:rPr>
              <a:t>In the </a:t>
            </a:r>
            <a:r>
              <a:rPr lang="it-IT" dirty="0" err="1">
                <a:solidFill>
                  <a:schemeClr val="bg1">
                    <a:lumMod val="85000"/>
                    <a:lumOff val="15000"/>
                  </a:schemeClr>
                </a:solidFill>
                <a:latin typeface="Calibri" pitchFamily="34" charset="0"/>
              </a:rPr>
              <a:t>next</a:t>
            </a:r>
            <a:r>
              <a:rPr lang="it-IT" dirty="0">
                <a:solidFill>
                  <a:schemeClr val="bg1">
                    <a:lumMod val="85000"/>
                    <a:lumOff val="15000"/>
                  </a:schemeClr>
                </a:solidFill>
                <a:latin typeface="Calibri" pitchFamily="34" charset="0"/>
              </a:rPr>
              <a:t>  </a:t>
            </a:r>
            <a:r>
              <a:rPr lang="it-IT" dirty="0" err="1">
                <a:solidFill>
                  <a:schemeClr val="bg1">
                    <a:lumMod val="85000"/>
                    <a:lumOff val="15000"/>
                  </a:schemeClr>
                </a:solidFill>
                <a:latin typeface="Calibri" pitchFamily="34" charset="0"/>
              </a:rPr>
              <a:t>years</a:t>
            </a:r>
            <a:r>
              <a:rPr lang="it-IT" dirty="0">
                <a:solidFill>
                  <a:schemeClr val="bg1">
                    <a:lumMod val="85000"/>
                    <a:lumOff val="15000"/>
                  </a:schemeClr>
                </a:solidFill>
                <a:latin typeface="Calibri" pitchFamily="34" charset="0"/>
              </a:rPr>
              <a:t> </a:t>
            </a:r>
            <a:r>
              <a:rPr lang="it-IT" dirty="0" err="1">
                <a:solidFill>
                  <a:schemeClr val="bg1">
                    <a:lumMod val="85000"/>
                    <a:lumOff val="15000"/>
                  </a:schemeClr>
                </a:solidFill>
                <a:latin typeface="Calibri" pitchFamily="34" charset="0"/>
              </a:rPr>
              <a:t>other</a:t>
            </a:r>
            <a:r>
              <a:rPr lang="it-IT" dirty="0">
                <a:solidFill>
                  <a:schemeClr val="bg1">
                    <a:lumMod val="85000"/>
                    <a:lumOff val="15000"/>
                  </a:schemeClr>
                </a:solidFill>
                <a:latin typeface="Calibri" pitchFamily="34" charset="0"/>
              </a:rPr>
              <a:t> </a:t>
            </a:r>
            <a:r>
              <a:rPr lang="it-IT" dirty="0" err="1">
                <a:solidFill>
                  <a:schemeClr val="bg1">
                    <a:lumMod val="85000"/>
                    <a:lumOff val="15000"/>
                  </a:schemeClr>
                </a:solidFill>
                <a:latin typeface="Calibri" pitchFamily="34" charset="0"/>
              </a:rPr>
              <a:t>treatments</a:t>
            </a:r>
            <a:r>
              <a:rPr lang="it-IT" dirty="0">
                <a:solidFill>
                  <a:schemeClr val="bg1">
                    <a:lumMod val="85000"/>
                    <a:lumOff val="15000"/>
                  </a:schemeClr>
                </a:solidFill>
                <a:latin typeface="Calibri" pitchFamily="34" charset="0"/>
              </a:rPr>
              <a:t> in </a:t>
            </a:r>
            <a:r>
              <a:rPr lang="it-IT" dirty="0" err="1">
                <a:solidFill>
                  <a:schemeClr val="bg1">
                    <a:lumMod val="85000"/>
                    <a:lumOff val="15000"/>
                  </a:schemeClr>
                </a:solidFill>
                <a:latin typeface="Calibri" pitchFamily="34" charset="0"/>
              </a:rPr>
              <a:t>other</a:t>
            </a:r>
            <a:r>
              <a:rPr lang="it-IT" dirty="0">
                <a:solidFill>
                  <a:schemeClr val="bg1">
                    <a:lumMod val="85000"/>
                    <a:lumOff val="15000"/>
                  </a:schemeClr>
                </a:solidFill>
                <a:latin typeface="Calibri" pitchFamily="34" charset="0"/>
              </a:rPr>
              <a:t> </a:t>
            </a:r>
            <a:r>
              <a:rPr lang="it-IT" dirty="0" err="1">
                <a:solidFill>
                  <a:schemeClr val="bg1">
                    <a:lumMod val="85000"/>
                    <a:lumOff val="15000"/>
                  </a:schemeClr>
                </a:solidFill>
                <a:latin typeface="Calibri" pitchFamily="34" charset="0"/>
              </a:rPr>
              <a:t>research</a:t>
            </a:r>
            <a:r>
              <a:rPr lang="it-IT" dirty="0">
                <a:solidFill>
                  <a:schemeClr val="bg1">
                    <a:lumMod val="85000"/>
                    <a:lumOff val="15000"/>
                  </a:schemeClr>
                </a:solidFill>
                <a:latin typeface="Calibri" pitchFamily="34" charset="0"/>
              </a:rPr>
              <a:t> centers </a:t>
            </a:r>
            <a:r>
              <a:rPr lang="it-IT" dirty="0" err="1" smtClean="0">
                <a:solidFill>
                  <a:schemeClr val="bg1">
                    <a:lumMod val="85000"/>
                    <a:lumOff val="15000"/>
                  </a:schemeClr>
                </a:solidFill>
                <a:latin typeface="Calibri" pitchFamily="34" charset="0"/>
              </a:rPr>
              <a:t>were</a:t>
            </a:r>
            <a:r>
              <a:rPr lang="it-IT" dirty="0" smtClean="0">
                <a:solidFill>
                  <a:schemeClr val="bg1">
                    <a:lumMod val="85000"/>
                    <a:lumOff val="15000"/>
                  </a:schemeClr>
                </a:solidFill>
                <a:latin typeface="Calibri" pitchFamily="34" charset="0"/>
              </a:rPr>
              <a:t> </a:t>
            </a:r>
            <a:r>
              <a:rPr lang="it-IT" dirty="0" err="1" smtClean="0">
                <a:solidFill>
                  <a:schemeClr val="bg1">
                    <a:lumMod val="85000"/>
                    <a:lumOff val="15000"/>
                  </a:schemeClr>
                </a:solidFill>
                <a:latin typeface="Calibri" pitchFamily="34" charset="0"/>
              </a:rPr>
              <a:t>performed</a:t>
            </a:r>
            <a:r>
              <a:rPr lang="it-IT" dirty="0" smtClean="0">
                <a:solidFill>
                  <a:schemeClr val="bg1">
                    <a:lumMod val="85000"/>
                    <a:lumOff val="15000"/>
                  </a:schemeClr>
                </a:solidFill>
                <a:latin typeface="Calibri" pitchFamily="34" charset="0"/>
              </a:rPr>
              <a:t> </a:t>
            </a:r>
            <a:endParaRPr lang="it-IT" dirty="0">
              <a:solidFill>
                <a:schemeClr val="bg1">
                  <a:lumMod val="85000"/>
                  <a:lumOff val="15000"/>
                </a:schemeClr>
              </a:solidFill>
              <a:latin typeface="Calibri" pitchFamily="34" charset="0"/>
            </a:endParaRPr>
          </a:p>
          <a:p>
            <a:r>
              <a:rPr lang="it-IT" dirty="0">
                <a:solidFill>
                  <a:schemeClr val="bg1">
                    <a:lumMod val="85000"/>
                    <a:lumOff val="15000"/>
                  </a:schemeClr>
                </a:solidFill>
                <a:latin typeface="Calibri" pitchFamily="34" charset="0"/>
              </a:rPr>
              <a:t>(Uppsala, Harvard, </a:t>
            </a:r>
            <a:r>
              <a:rPr lang="it-IT" dirty="0" err="1">
                <a:solidFill>
                  <a:schemeClr val="bg1">
                    <a:lumMod val="85000"/>
                    <a:lumOff val="15000"/>
                  </a:schemeClr>
                </a:solidFill>
                <a:latin typeface="Calibri" pitchFamily="34" charset="0"/>
              </a:rPr>
              <a:t>Dubna</a:t>
            </a:r>
            <a:r>
              <a:rPr lang="it-IT" dirty="0">
                <a:solidFill>
                  <a:schemeClr val="bg1">
                    <a:lumMod val="85000"/>
                    <a:lumOff val="15000"/>
                  </a:schemeClr>
                </a:solidFill>
                <a:latin typeface="Calibri" pitchFamily="34" charset="0"/>
              </a:rPr>
              <a:t>, </a:t>
            </a:r>
            <a:r>
              <a:rPr lang="it-IT" dirty="0" err="1">
                <a:solidFill>
                  <a:schemeClr val="bg1">
                    <a:lumMod val="85000"/>
                    <a:lumOff val="15000"/>
                  </a:schemeClr>
                </a:solidFill>
                <a:latin typeface="Calibri" pitchFamily="34" charset="0"/>
              </a:rPr>
              <a:t>St.Petersburg</a:t>
            </a:r>
            <a:r>
              <a:rPr lang="it-IT" dirty="0">
                <a:solidFill>
                  <a:schemeClr val="bg1">
                    <a:lumMod val="85000"/>
                    <a:lumOff val="15000"/>
                  </a:schemeClr>
                </a:solidFill>
                <a:latin typeface="Calibri" pitchFamily="34" charset="0"/>
              </a:rPr>
              <a:t>, </a:t>
            </a:r>
            <a:r>
              <a:rPr lang="it-IT" dirty="0" err="1">
                <a:solidFill>
                  <a:schemeClr val="bg1">
                    <a:lumMod val="85000"/>
                    <a:lumOff val="15000"/>
                  </a:schemeClr>
                </a:solidFill>
                <a:latin typeface="Calibri" pitchFamily="34" charset="0"/>
              </a:rPr>
              <a:t>Moscow</a:t>
            </a:r>
            <a:r>
              <a:rPr lang="it-IT" dirty="0">
                <a:solidFill>
                  <a:schemeClr val="bg1">
                    <a:lumMod val="85000"/>
                    <a:lumOff val="15000"/>
                  </a:schemeClr>
                </a:solidFill>
                <a:latin typeface="Calibri" pitchFamily="34" charset="0"/>
              </a:rPr>
              <a:t>, PSI, Chiba, Tsukuba</a:t>
            </a:r>
            <a:r>
              <a:rPr lang="it-IT" dirty="0" smtClean="0">
                <a:solidFill>
                  <a:schemeClr val="bg1">
                    <a:lumMod val="85000"/>
                    <a:lumOff val="15000"/>
                  </a:schemeClr>
                </a:solidFill>
                <a:latin typeface="Calibri" pitchFamily="34" charset="0"/>
              </a:rPr>
              <a:t>)</a:t>
            </a:r>
          </a:p>
          <a:p>
            <a:r>
              <a:rPr lang="it-IT" dirty="0">
                <a:solidFill>
                  <a:schemeClr val="bg1">
                    <a:lumMod val="85000"/>
                    <a:lumOff val="15000"/>
                  </a:schemeClr>
                </a:solidFill>
                <a:latin typeface="Calibri" pitchFamily="34" charset="0"/>
              </a:rPr>
              <a:t>In 1990 the first </a:t>
            </a:r>
            <a:r>
              <a:rPr lang="it-IT" dirty="0" err="1">
                <a:solidFill>
                  <a:schemeClr val="bg1">
                    <a:lumMod val="85000"/>
                    <a:lumOff val="15000"/>
                  </a:schemeClr>
                </a:solidFill>
                <a:latin typeface="Calibri" pitchFamily="34" charset="0"/>
              </a:rPr>
              <a:t>dedicated</a:t>
            </a:r>
            <a:r>
              <a:rPr lang="it-IT" dirty="0">
                <a:solidFill>
                  <a:schemeClr val="bg1">
                    <a:lumMod val="85000"/>
                    <a:lumOff val="15000"/>
                  </a:schemeClr>
                </a:solidFill>
                <a:latin typeface="Calibri" pitchFamily="34" charset="0"/>
              </a:rPr>
              <a:t> hospital </a:t>
            </a:r>
            <a:r>
              <a:rPr lang="it-IT" dirty="0" err="1">
                <a:solidFill>
                  <a:schemeClr val="bg1">
                    <a:lumMod val="85000"/>
                    <a:lumOff val="15000"/>
                  </a:schemeClr>
                </a:solidFill>
                <a:latin typeface="Calibri" pitchFamily="34" charset="0"/>
              </a:rPr>
              <a:t>facility</a:t>
            </a:r>
            <a:r>
              <a:rPr lang="it-IT" dirty="0">
                <a:solidFill>
                  <a:schemeClr val="bg1">
                    <a:lumMod val="85000"/>
                    <a:lumOff val="15000"/>
                  </a:schemeClr>
                </a:solidFill>
                <a:latin typeface="Calibri" pitchFamily="34" charset="0"/>
              </a:rPr>
              <a:t> </a:t>
            </a:r>
            <a:r>
              <a:rPr lang="it-IT" dirty="0" err="1">
                <a:solidFill>
                  <a:schemeClr val="bg1">
                    <a:lumMod val="85000"/>
                    <a:lumOff val="15000"/>
                  </a:schemeClr>
                </a:solidFill>
                <a:latin typeface="Calibri" pitchFamily="34" charset="0"/>
              </a:rPr>
              <a:t>has</a:t>
            </a:r>
            <a:r>
              <a:rPr lang="it-IT" dirty="0">
                <a:solidFill>
                  <a:schemeClr val="bg1">
                    <a:lumMod val="85000"/>
                    <a:lumOff val="15000"/>
                  </a:schemeClr>
                </a:solidFill>
                <a:latin typeface="Calibri" pitchFamily="34" charset="0"/>
              </a:rPr>
              <a:t> </a:t>
            </a:r>
            <a:r>
              <a:rPr lang="it-IT" dirty="0" err="1">
                <a:solidFill>
                  <a:schemeClr val="bg1">
                    <a:lumMod val="85000"/>
                    <a:lumOff val="15000"/>
                  </a:schemeClr>
                </a:solidFill>
                <a:latin typeface="Calibri" pitchFamily="34" charset="0"/>
              </a:rPr>
              <a:t>started</a:t>
            </a:r>
            <a:r>
              <a:rPr lang="it-IT" dirty="0">
                <a:solidFill>
                  <a:schemeClr val="bg1">
                    <a:lumMod val="85000"/>
                    <a:lumOff val="15000"/>
                  </a:schemeClr>
                </a:solidFill>
                <a:latin typeface="Calibri" pitchFamily="34" charset="0"/>
              </a:rPr>
              <a:t>  </a:t>
            </a:r>
            <a:r>
              <a:rPr lang="it-IT" dirty="0" err="1">
                <a:solidFill>
                  <a:schemeClr val="bg1">
                    <a:lumMod val="85000"/>
                    <a:lumOff val="15000"/>
                  </a:schemeClr>
                </a:solidFill>
                <a:latin typeface="Calibri" pitchFamily="34" charset="0"/>
              </a:rPr>
              <a:t>treatments</a:t>
            </a:r>
            <a:r>
              <a:rPr lang="it-IT" dirty="0">
                <a:solidFill>
                  <a:schemeClr val="bg1">
                    <a:lumMod val="85000"/>
                    <a:lumOff val="15000"/>
                  </a:schemeClr>
                </a:solidFill>
                <a:latin typeface="Calibri" pitchFamily="34" charset="0"/>
              </a:rPr>
              <a:t> </a:t>
            </a:r>
            <a:r>
              <a:rPr lang="it-IT" dirty="0" err="1">
                <a:solidFill>
                  <a:schemeClr val="bg1">
                    <a:lumMod val="85000"/>
                    <a:lumOff val="15000"/>
                  </a:schemeClr>
                </a:solidFill>
                <a:latin typeface="Calibri" pitchFamily="34" charset="0"/>
              </a:rPr>
              <a:t>at</a:t>
            </a:r>
            <a:r>
              <a:rPr lang="it-IT" dirty="0">
                <a:solidFill>
                  <a:schemeClr val="bg1">
                    <a:lumMod val="85000"/>
                    <a:lumOff val="15000"/>
                  </a:schemeClr>
                </a:solidFill>
                <a:latin typeface="Calibri" pitchFamily="34" charset="0"/>
              </a:rPr>
              <a:t> </a:t>
            </a:r>
            <a:r>
              <a:rPr lang="it-IT" dirty="0" err="1">
                <a:solidFill>
                  <a:schemeClr val="bg1">
                    <a:lumMod val="85000"/>
                    <a:lumOff val="15000"/>
                  </a:schemeClr>
                </a:solidFill>
                <a:latin typeface="Calibri" pitchFamily="34" charset="0"/>
              </a:rPr>
              <a:t>Loma</a:t>
            </a:r>
            <a:r>
              <a:rPr lang="it-IT" dirty="0">
                <a:solidFill>
                  <a:schemeClr val="bg1">
                    <a:lumMod val="85000"/>
                    <a:lumOff val="15000"/>
                  </a:schemeClr>
                </a:solidFill>
                <a:latin typeface="Calibri" pitchFamily="34" charset="0"/>
              </a:rPr>
              <a:t> Linda (LLUMC</a:t>
            </a:r>
            <a:r>
              <a:rPr lang="it-IT" dirty="0" smtClean="0">
                <a:solidFill>
                  <a:schemeClr val="bg1">
                    <a:lumMod val="85000"/>
                    <a:lumOff val="15000"/>
                  </a:schemeClr>
                </a:solidFill>
                <a:latin typeface="Calibri" pitchFamily="34" charset="0"/>
              </a:rPr>
              <a:t>)</a:t>
            </a:r>
            <a:endParaRPr lang="it-IT" dirty="0">
              <a:solidFill>
                <a:schemeClr val="bg1">
                  <a:lumMod val="85000"/>
                  <a:lumOff val="15000"/>
                </a:schemeClr>
              </a:solidFill>
              <a:latin typeface="Calibri" pitchFamily="34" charset="0"/>
            </a:endParaRPr>
          </a:p>
        </p:txBody>
      </p:sp>
      <p:sp>
        <p:nvSpPr>
          <p:cNvPr id="2" name="Date Placeholder 1"/>
          <p:cNvSpPr>
            <a:spLocks noGrp="1"/>
          </p:cNvSpPr>
          <p:nvPr>
            <p:ph type="dt" sz="half" idx="4294967295"/>
          </p:nvPr>
        </p:nvSpPr>
        <p:spPr>
          <a:xfrm>
            <a:off x="7058025" y="6478588"/>
            <a:ext cx="2085975" cy="365125"/>
          </a:xfrm>
        </p:spPr>
        <p:txBody>
          <a:bodyPr/>
          <a:lstStyle/>
          <a:p>
            <a:r>
              <a:rPr lang="en-US" smtClean="0"/>
              <a:t>Taller de Altas Energias – Benasque - 17/09/2013</a:t>
            </a:r>
            <a:endParaRPr lang="en-US"/>
          </a:p>
        </p:txBody>
      </p:sp>
      <p:sp>
        <p:nvSpPr>
          <p:cNvPr id="3" name="Footer Placeholder 2"/>
          <p:cNvSpPr>
            <a:spLocks noGrp="1"/>
          </p:cNvSpPr>
          <p:nvPr>
            <p:ph type="ftr" sz="quarter" idx="4294967295"/>
          </p:nvPr>
        </p:nvSpPr>
        <p:spPr>
          <a:xfrm>
            <a:off x="0" y="6453188"/>
            <a:ext cx="2847975" cy="365125"/>
          </a:xfrm>
        </p:spPr>
        <p:txBody>
          <a:bodyPr/>
          <a:lstStyle/>
          <a:p>
            <a:r>
              <a:rPr lang="en-US" smtClean="0"/>
              <a:t>Accelerator Physics – C. Biscari </a:t>
            </a:r>
            <a:endParaRPr lang="en-US"/>
          </a:p>
        </p:txBody>
      </p:sp>
      <p:sp>
        <p:nvSpPr>
          <p:cNvPr id="4" name="Slide Number Placeholder 3"/>
          <p:cNvSpPr>
            <a:spLocks noGrp="1"/>
          </p:cNvSpPr>
          <p:nvPr>
            <p:ph type="sldNum" sz="quarter" idx="4294967295"/>
          </p:nvPr>
        </p:nvSpPr>
        <p:spPr>
          <a:xfrm>
            <a:off x="8582025" y="6459538"/>
            <a:ext cx="561975" cy="365125"/>
          </a:xfrm>
        </p:spPr>
        <p:txBody>
          <a:bodyPr/>
          <a:lstStyle/>
          <a:p>
            <a:fld id="{67CD92BB-0280-4EA5-937F-87721D6FAD66}" type="slidenum">
              <a:rPr lang="en-US" smtClean="0"/>
              <a:t>62</a:t>
            </a:fld>
            <a:endParaRPr lang="en-US"/>
          </a:p>
        </p:txBody>
      </p:sp>
    </p:spTree>
    <p:extLst>
      <p:ext uri="{BB962C8B-B14F-4D97-AF65-F5344CB8AC3E}">
        <p14:creationId xmlns:p14="http://schemas.microsoft.com/office/powerpoint/2010/main" val="1481335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65000"/>
                <a:lumOff val="35000"/>
              </a:schemeClr>
            </a:gs>
            <a:gs pos="100000">
              <a:schemeClr val="bg1">
                <a:lumMod val="85000"/>
                <a:lumOff val="1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513782" y="764704"/>
            <a:ext cx="8630217" cy="864096"/>
          </a:xfrm>
        </p:spPr>
        <p:txBody>
          <a:bodyPr>
            <a:normAutofit/>
          </a:bodyPr>
          <a:lstStyle/>
          <a:p>
            <a:r>
              <a:rPr lang="en-US" sz="2000" dirty="0" smtClean="0">
                <a:solidFill>
                  <a:schemeClr val="tx1">
                    <a:lumMod val="75000"/>
                    <a:lumOff val="25000"/>
                  </a:schemeClr>
                </a:solidFill>
              </a:rPr>
              <a:t>1937: first X-rays irradiation from van de Graaff electrostatic machine</a:t>
            </a:r>
          </a:p>
        </p:txBody>
      </p:sp>
      <p:sp>
        <p:nvSpPr>
          <p:cNvPr id="2" name="Title 1"/>
          <p:cNvSpPr>
            <a:spLocks noGrp="1"/>
          </p:cNvSpPr>
          <p:nvPr>
            <p:ph type="title"/>
          </p:nvPr>
        </p:nvSpPr>
        <p:spPr>
          <a:xfrm>
            <a:off x="513783" y="12794"/>
            <a:ext cx="8229600" cy="792088"/>
          </a:xfrm>
        </p:spPr>
        <p:txBody>
          <a:bodyPr/>
          <a:lstStyle/>
          <a:p>
            <a:r>
              <a:rPr lang="en-US" sz="3600" dirty="0"/>
              <a:t>C</a:t>
            </a:r>
            <a:r>
              <a:rPr lang="en-US" sz="3600" dirty="0" smtClean="0"/>
              <a:t>ancer therapy: X-rays</a:t>
            </a:r>
            <a:endParaRPr lang="en-US" sz="3600" dirty="0"/>
          </a:p>
        </p:txBody>
      </p:sp>
      <p:sp>
        <p:nvSpPr>
          <p:cNvPr id="4" name="Date Placeholder 3"/>
          <p:cNvSpPr>
            <a:spLocks noGrp="1"/>
          </p:cNvSpPr>
          <p:nvPr>
            <p:ph type="dt" sz="half" idx="4294967295"/>
          </p:nvPr>
        </p:nvSpPr>
        <p:spPr>
          <a:xfrm>
            <a:off x="7058025" y="6478588"/>
            <a:ext cx="2085975" cy="365125"/>
          </a:xfrm>
        </p:spPr>
        <p:txBody>
          <a:bodyPr/>
          <a:lstStyle/>
          <a:p>
            <a:r>
              <a:rPr lang="en-US" smtClean="0"/>
              <a:t>Taller de Altas Energias – Benasque - 17/09/2013</a:t>
            </a:r>
            <a:endParaRPr lang="en-US"/>
          </a:p>
        </p:txBody>
      </p:sp>
      <p:sp>
        <p:nvSpPr>
          <p:cNvPr id="5" name="Footer Placeholder 4"/>
          <p:cNvSpPr>
            <a:spLocks noGrp="1"/>
          </p:cNvSpPr>
          <p:nvPr>
            <p:ph type="ftr" sz="quarter" idx="4294967295"/>
          </p:nvPr>
        </p:nvSpPr>
        <p:spPr>
          <a:xfrm>
            <a:off x="0" y="6453188"/>
            <a:ext cx="2847975" cy="365125"/>
          </a:xfrm>
        </p:spPr>
        <p:txBody>
          <a:bodyPr/>
          <a:lstStyle/>
          <a:p>
            <a:r>
              <a:rPr lang="en-US" smtClean="0"/>
              <a:t>Accelerator Physics – C. Biscari </a:t>
            </a:r>
            <a:endParaRPr lang="en-US"/>
          </a:p>
        </p:txBody>
      </p:sp>
      <p:sp>
        <p:nvSpPr>
          <p:cNvPr id="3" name="Slide Number Placeholder 2"/>
          <p:cNvSpPr>
            <a:spLocks noGrp="1"/>
          </p:cNvSpPr>
          <p:nvPr>
            <p:ph type="sldNum" sz="quarter" idx="4294967295"/>
          </p:nvPr>
        </p:nvSpPr>
        <p:spPr>
          <a:xfrm>
            <a:off x="8582025" y="6459538"/>
            <a:ext cx="561975" cy="365125"/>
          </a:xfrm>
        </p:spPr>
        <p:txBody>
          <a:bodyPr/>
          <a:lstStyle/>
          <a:p>
            <a:fld id="{67CD92BB-0280-4EA5-937F-87721D6FAD66}" type="slidenum">
              <a:rPr lang="en-US" smtClean="0"/>
              <a:t>63</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879" y="1196752"/>
            <a:ext cx="2014839" cy="2785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descr="http://news.stanford.edu/news/2007/april18/gifs/accelerator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783" y="4077073"/>
            <a:ext cx="3752740" cy="22829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3783" y="1268760"/>
            <a:ext cx="6231995" cy="2800767"/>
          </a:xfrm>
          <a:prstGeom prst="rect">
            <a:avLst/>
          </a:prstGeom>
          <a:noFill/>
        </p:spPr>
        <p:txBody>
          <a:bodyPr wrap="square" rtlCol="0">
            <a:spAutoFit/>
          </a:bodyPr>
          <a:lstStyle/>
          <a:p>
            <a:pPr marL="342900" lvl="0" indent="-342900">
              <a:spcBef>
                <a:spcPct val="20000"/>
              </a:spcBef>
              <a:buFont typeface="Arial" pitchFamily="34" charset="0"/>
              <a:buChar char="•"/>
            </a:pPr>
            <a:r>
              <a:rPr lang="en-US" sz="2000" dirty="0">
                <a:solidFill>
                  <a:schemeClr val="tx1">
                    <a:lumMod val="75000"/>
                    <a:lumOff val="25000"/>
                  </a:schemeClr>
                </a:solidFill>
                <a:latin typeface="Calibri" pitchFamily="34" charset="0"/>
              </a:rPr>
              <a:t>1956 : first patient treated with radiotherapy at </a:t>
            </a:r>
            <a:r>
              <a:rPr lang="en-US" sz="2000" dirty="0" smtClean="0">
                <a:solidFill>
                  <a:schemeClr val="tx1">
                    <a:lumMod val="75000"/>
                    <a:lumOff val="25000"/>
                  </a:schemeClr>
                </a:solidFill>
                <a:latin typeface="Calibri" pitchFamily="34" charset="0"/>
              </a:rPr>
              <a:t>Stanford – eye tumor</a:t>
            </a:r>
            <a:endParaRPr lang="en-US" sz="2000" dirty="0">
              <a:solidFill>
                <a:schemeClr val="tx1">
                  <a:lumMod val="75000"/>
                  <a:lumOff val="25000"/>
                </a:schemeClr>
              </a:solidFill>
              <a:latin typeface="Calibri" pitchFamily="34" charset="0"/>
            </a:endParaRPr>
          </a:p>
          <a:p>
            <a:pPr marL="342900" lvl="0" indent="-342900">
              <a:spcBef>
                <a:spcPct val="20000"/>
              </a:spcBef>
              <a:buFont typeface="Arial" pitchFamily="34" charset="0"/>
              <a:buChar char="•"/>
            </a:pPr>
            <a:r>
              <a:rPr lang="en-US" sz="2000" dirty="0">
                <a:solidFill>
                  <a:schemeClr val="tx1">
                    <a:lumMod val="75000"/>
                    <a:lumOff val="25000"/>
                  </a:schemeClr>
                </a:solidFill>
                <a:latin typeface="Calibri" pitchFamily="34" charset="0"/>
              </a:rPr>
              <a:t>Since then 40 millions patients have been </a:t>
            </a:r>
            <a:r>
              <a:rPr lang="en-US" sz="2000" dirty="0" smtClean="0">
                <a:solidFill>
                  <a:schemeClr val="tx1">
                    <a:lumMod val="75000"/>
                    <a:lumOff val="25000"/>
                  </a:schemeClr>
                </a:solidFill>
                <a:latin typeface="Calibri" pitchFamily="34" charset="0"/>
              </a:rPr>
              <a:t>treated</a:t>
            </a:r>
          </a:p>
          <a:p>
            <a:pPr marL="342900" lvl="0" indent="-342900">
              <a:spcBef>
                <a:spcPct val="20000"/>
              </a:spcBef>
              <a:buFont typeface="Arial" pitchFamily="34" charset="0"/>
              <a:buChar char="•"/>
            </a:pPr>
            <a:r>
              <a:rPr lang="en-US" sz="2000" dirty="0" smtClean="0">
                <a:solidFill>
                  <a:schemeClr val="tx1">
                    <a:lumMod val="75000"/>
                    <a:lumOff val="25000"/>
                  </a:schemeClr>
                </a:solidFill>
                <a:latin typeface="Calibri" pitchFamily="34" charset="0"/>
              </a:rPr>
              <a:t>Today 50% of cancer patients are X-ray </a:t>
            </a:r>
            <a:r>
              <a:rPr lang="en-US" sz="2000" dirty="0" smtClean="0">
                <a:solidFill>
                  <a:schemeClr val="tx1">
                    <a:lumMod val="85000"/>
                    <a:lumOff val="15000"/>
                  </a:schemeClr>
                </a:solidFill>
                <a:latin typeface="Calibri" pitchFamily="34" charset="0"/>
              </a:rPr>
              <a:t>treated, </a:t>
            </a:r>
            <a:r>
              <a:rPr lang="en-US" sz="2000" dirty="0">
                <a:solidFill>
                  <a:schemeClr val="tx1">
                    <a:lumMod val="85000"/>
                    <a:lumOff val="15000"/>
                  </a:schemeClr>
                </a:solidFill>
                <a:latin typeface="Calibri" pitchFamily="34" charset="0"/>
              </a:rPr>
              <a:t>either alone (25%) or in combination with other techniques</a:t>
            </a:r>
            <a:r>
              <a:rPr lang="en-US" sz="2000" dirty="0">
                <a:solidFill>
                  <a:prstClr val="black">
                    <a:lumMod val="50000"/>
                    <a:lumOff val="50000"/>
                  </a:prstClr>
                </a:solidFill>
                <a:latin typeface="Calibri" pitchFamily="34" charset="0"/>
              </a:rPr>
              <a:t>.</a:t>
            </a:r>
            <a:endParaRPr lang="en-US" sz="2000" dirty="0" smtClean="0">
              <a:solidFill>
                <a:schemeClr val="tx1">
                  <a:lumMod val="75000"/>
                  <a:lumOff val="25000"/>
                </a:schemeClr>
              </a:solidFill>
              <a:latin typeface="Calibri" pitchFamily="34" charset="0"/>
            </a:endParaRPr>
          </a:p>
          <a:p>
            <a:pPr marL="342900" lvl="0" indent="-342900">
              <a:spcBef>
                <a:spcPct val="20000"/>
              </a:spcBef>
              <a:buFont typeface="Arial" pitchFamily="34" charset="0"/>
              <a:buChar char="•"/>
            </a:pPr>
            <a:r>
              <a:rPr lang="en-US" sz="2000" dirty="0" smtClean="0">
                <a:solidFill>
                  <a:schemeClr val="tx1">
                    <a:lumMod val="75000"/>
                    <a:lumOff val="25000"/>
                  </a:schemeClr>
                </a:solidFill>
                <a:latin typeface="Calibri" pitchFamily="34" charset="0"/>
              </a:rPr>
              <a:t>Electron Linacs (4 – 22 MeV) produce e- to be shot on a metallic target and produce X-rays</a:t>
            </a:r>
          </a:p>
          <a:p>
            <a:pPr marL="342900" lvl="0" indent="-342900">
              <a:spcBef>
                <a:spcPct val="20000"/>
              </a:spcBef>
              <a:buFont typeface="Arial" pitchFamily="34" charset="0"/>
              <a:buChar char="•"/>
            </a:pPr>
            <a:r>
              <a:rPr lang="en-US" sz="2000" dirty="0" smtClean="0">
                <a:solidFill>
                  <a:schemeClr val="tx1">
                    <a:lumMod val="75000"/>
                    <a:lumOff val="25000"/>
                  </a:schemeClr>
                </a:solidFill>
                <a:latin typeface="Calibri" pitchFamily="34" charset="0"/>
              </a:rPr>
              <a:t>Commercially produced</a:t>
            </a:r>
            <a:endParaRPr lang="en-US" sz="2000" dirty="0">
              <a:solidFill>
                <a:schemeClr val="tx1">
                  <a:lumMod val="75000"/>
                  <a:lumOff val="25000"/>
                </a:schemeClr>
              </a:solidFill>
              <a:latin typeface="Calibri" pitchFamily="34" charset="0"/>
            </a:endParaRPr>
          </a:p>
        </p:txBody>
      </p:sp>
      <p:sp>
        <p:nvSpPr>
          <p:cNvPr id="8" name="TextBox 7"/>
          <p:cNvSpPr txBox="1"/>
          <p:nvPr/>
        </p:nvSpPr>
        <p:spPr>
          <a:xfrm>
            <a:off x="4499992" y="4504170"/>
            <a:ext cx="4320479" cy="1631216"/>
          </a:xfrm>
          <a:prstGeom prst="rect">
            <a:avLst/>
          </a:prstGeom>
          <a:noFill/>
        </p:spPr>
        <p:txBody>
          <a:bodyPr wrap="square" rtlCol="0">
            <a:spAutoFit/>
          </a:bodyPr>
          <a:lstStyle/>
          <a:p>
            <a:r>
              <a:rPr lang="en-US" sz="2000" dirty="0" smtClean="0">
                <a:solidFill>
                  <a:schemeClr val="tx1">
                    <a:lumMod val="75000"/>
                    <a:lumOff val="25000"/>
                  </a:schemeClr>
                </a:solidFill>
                <a:latin typeface="Calibri" pitchFamily="34" charset="0"/>
              </a:rPr>
              <a:t>Thousands of compact and fully reliable Linacs are daily treating patients in all the world</a:t>
            </a:r>
          </a:p>
          <a:p>
            <a:r>
              <a:rPr lang="en-US" sz="2000" dirty="0" smtClean="0">
                <a:solidFill>
                  <a:schemeClr val="tx1">
                    <a:lumMod val="75000"/>
                    <a:lumOff val="25000"/>
                  </a:schemeClr>
                </a:solidFill>
                <a:latin typeface="Calibri" pitchFamily="34" charset="0"/>
              </a:rPr>
              <a:t>Control of radiation dose and radiation fields decrease collateral effects</a:t>
            </a:r>
            <a:endParaRPr lang="en-US" sz="2000" dirty="0">
              <a:solidFill>
                <a:schemeClr val="tx1">
                  <a:lumMod val="75000"/>
                  <a:lumOff val="25000"/>
                </a:schemeClr>
              </a:solidFill>
              <a:latin typeface="Calibri" pitchFamily="34" charset="0"/>
            </a:endParaRPr>
          </a:p>
        </p:txBody>
      </p:sp>
      <p:cxnSp>
        <p:nvCxnSpPr>
          <p:cNvPr id="9" name="Straight Arrow Connector 8"/>
          <p:cNvCxnSpPr/>
          <p:nvPr/>
        </p:nvCxnSpPr>
        <p:spPr>
          <a:xfrm>
            <a:off x="3629780" y="1772816"/>
            <a:ext cx="3206099"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4088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908720"/>
          </a:xfrm>
        </p:spPr>
        <p:txBody>
          <a:bodyPr>
            <a:normAutofit/>
          </a:bodyPr>
          <a:lstStyle/>
          <a:p>
            <a:r>
              <a:rPr lang="it-IT" dirty="0" smtClean="0"/>
              <a:t>Radiotherapy and hadrontherapy</a:t>
            </a:r>
            <a:endParaRPr lang="it-IT" dirty="0"/>
          </a:p>
        </p:txBody>
      </p:sp>
      <p:sp>
        <p:nvSpPr>
          <p:cNvPr id="3" name="Date Placeholder 2"/>
          <p:cNvSpPr>
            <a:spLocks noGrp="1"/>
          </p:cNvSpPr>
          <p:nvPr>
            <p:ph type="dt" sz="half" idx="4294967295"/>
          </p:nvPr>
        </p:nvSpPr>
        <p:spPr>
          <a:xfrm>
            <a:off x="7058025" y="6478588"/>
            <a:ext cx="2085975" cy="365125"/>
          </a:xfrm>
        </p:spPr>
        <p:txBody>
          <a:bodyPr/>
          <a:lstStyle/>
          <a:p>
            <a:r>
              <a:rPr lang="en-US" smtClean="0"/>
              <a:t>Taller de Altas Energias – Benasque - 17/09/2013</a:t>
            </a:r>
            <a:endParaRPr lang="en-US"/>
          </a:p>
        </p:txBody>
      </p:sp>
      <p:sp>
        <p:nvSpPr>
          <p:cNvPr id="4" name="Footer Placeholder 3"/>
          <p:cNvSpPr>
            <a:spLocks noGrp="1"/>
          </p:cNvSpPr>
          <p:nvPr>
            <p:ph type="ftr" sz="quarter" idx="4294967295"/>
          </p:nvPr>
        </p:nvSpPr>
        <p:spPr>
          <a:xfrm>
            <a:off x="0" y="6453188"/>
            <a:ext cx="2847975" cy="365125"/>
          </a:xfrm>
        </p:spPr>
        <p:txBody>
          <a:bodyPr/>
          <a:lstStyle/>
          <a:p>
            <a:r>
              <a:rPr lang="en-US" smtClean="0"/>
              <a:t>Accelerator Physics – C. Biscari </a:t>
            </a:r>
            <a:endParaRPr lang="en-US"/>
          </a:p>
        </p:txBody>
      </p:sp>
      <p:sp>
        <p:nvSpPr>
          <p:cNvPr id="6" name="Slide Number Placeholder 5"/>
          <p:cNvSpPr>
            <a:spLocks noGrp="1"/>
          </p:cNvSpPr>
          <p:nvPr>
            <p:ph type="sldNum" sz="quarter" idx="4294967295"/>
          </p:nvPr>
        </p:nvSpPr>
        <p:spPr>
          <a:xfrm>
            <a:off x="8582025" y="6459538"/>
            <a:ext cx="561975" cy="365125"/>
          </a:xfrm>
        </p:spPr>
        <p:txBody>
          <a:bodyPr/>
          <a:lstStyle/>
          <a:p>
            <a:fld id="{67CD92BB-0280-4EA5-937F-87721D6FAD66}" type="slidenum">
              <a:rPr lang="en-US" smtClean="0"/>
              <a:t>64</a:t>
            </a:fld>
            <a:endParaRPr lang="en-US"/>
          </a:p>
        </p:txBody>
      </p:sp>
      <p:sp>
        <p:nvSpPr>
          <p:cNvPr id="5" name="CasellaDiTesto 4"/>
          <p:cNvSpPr txBox="1"/>
          <p:nvPr/>
        </p:nvSpPr>
        <p:spPr>
          <a:xfrm>
            <a:off x="899592" y="1231592"/>
            <a:ext cx="8424936" cy="1477328"/>
          </a:xfrm>
          <a:prstGeom prst="rect">
            <a:avLst/>
          </a:prstGeom>
          <a:noFill/>
        </p:spPr>
        <p:txBody>
          <a:bodyPr wrap="square" rtlCol="0">
            <a:spAutoFit/>
          </a:bodyPr>
          <a:lstStyle/>
          <a:p>
            <a:r>
              <a:rPr lang="en-US" dirty="0" smtClean="0">
                <a:solidFill>
                  <a:schemeClr val="bg1">
                    <a:lumMod val="85000"/>
                    <a:lumOff val="15000"/>
                  </a:schemeClr>
                </a:solidFill>
                <a:latin typeface="Calibri" pitchFamily="34" charset="0"/>
              </a:rPr>
              <a:t>Hadrontherapy uses hadrons (protons and heavy ions) – Bragg peak </a:t>
            </a:r>
          </a:p>
          <a:p>
            <a:r>
              <a:rPr lang="en-US" dirty="0">
                <a:solidFill>
                  <a:schemeClr val="bg1">
                    <a:lumMod val="85000"/>
                    <a:lumOff val="15000"/>
                  </a:schemeClr>
                </a:solidFill>
                <a:latin typeface="Calibri" pitchFamily="34" charset="0"/>
              </a:rPr>
              <a:t>V</a:t>
            </a:r>
            <a:r>
              <a:rPr lang="en-US" dirty="0" smtClean="0">
                <a:solidFill>
                  <a:schemeClr val="bg1">
                    <a:lumMod val="85000"/>
                    <a:lumOff val="15000"/>
                  </a:schemeClr>
                </a:solidFill>
                <a:latin typeface="Calibri" pitchFamily="34" charset="0"/>
              </a:rPr>
              <a:t>ery localized depth-dose deposition</a:t>
            </a:r>
          </a:p>
          <a:p>
            <a:endParaRPr lang="en-US" dirty="0" smtClean="0"/>
          </a:p>
          <a:p>
            <a:endParaRPr lang="en-US" dirty="0" smtClean="0"/>
          </a:p>
          <a:p>
            <a:endParaRPr lang="it-IT" dirty="0"/>
          </a:p>
        </p:txBody>
      </p:sp>
      <p:pic>
        <p:nvPicPr>
          <p:cNvPr id="2050" name="Picture 2"/>
          <p:cNvPicPr>
            <a:picLocks noChangeAspect="1" noChangeArrowheads="1"/>
          </p:cNvPicPr>
          <p:nvPr/>
        </p:nvPicPr>
        <p:blipFill>
          <a:blip r:embed="rId2" cstate="print"/>
          <a:srcRect/>
          <a:stretch>
            <a:fillRect/>
          </a:stretch>
        </p:blipFill>
        <p:spPr bwMode="auto">
          <a:xfrm>
            <a:off x="1547664" y="2037928"/>
            <a:ext cx="6000750" cy="4343400"/>
          </a:xfrm>
          <a:prstGeom prst="rect">
            <a:avLst/>
          </a:prstGeom>
          <a:noFill/>
          <a:ln w="9525">
            <a:noFill/>
            <a:miter lim="800000"/>
            <a:headEnd/>
            <a:tailEnd/>
          </a:ln>
        </p:spPr>
      </p:pic>
    </p:spTree>
    <p:extLst>
      <p:ext uri="{BB962C8B-B14F-4D97-AF65-F5344CB8AC3E}">
        <p14:creationId xmlns:p14="http://schemas.microsoft.com/office/powerpoint/2010/main" val="3520369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739775" y="1600200"/>
            <a:ext cx="7566025" cy="4800600"/>
            <a:chOff x="274" y="720"/>
            <a:chExt cx="4766" cy="2880"/>
          </a:xfrm>
        </p:grpSpPr>
        <p:sp>
          <p:nvSpPr>
            <p:cNvPr id="8197" name="Rectangle 4"/>
            <p:cNvSpPr>
              <a:spLocks noChangeArrowheads="1"/>
            </p:cNvSpPr>
            <p:nvPr/>
          </p:nvSpPr>
          <p:spPr bwMode="auto">
            <a:xfrm>
              <a:off x="274" y="720"/>
              <a:ext cx="568" cy="2880"/>
            </a:xfrm>
            <a:prstGeom prst="rect">
              <a:avLst/>
            </a:prstGeom>
            <a:solidFill>
              <a:schemeClr val="bg2"/>
            </a:solidFill>
            <a:ln w="28575">
              <a:solidFill>
                <a:schemeClr val="bg2"/>
              </a:solidFill>
              <a:miter lim="800000"/>
              <a:headEnd/>
              <a:tailEnd/>
            </a:ln>
          </p:spPr>
          <p:txBody>
            <a:bodyPr wrap="none" anchor="ctr">
              <a:spAutoFit/>
            </a:bodyPr>
            <a:lstStyle/>
            <a:p>
              <a:endParaRPr lang="it-IT"/>
            </a:p>
          </p:txBody>
        </p:sp>
        <p:grpSp>
          <p:nvGrpSpPr>
            <p:cNvPr id="3" name="Group 5"/>
            <p:cNvGrpSpPr>
              <a:grpSpLocks/>
            </p:cNvGrpSpPr>
            <p:nvPr/>
          </p:nvGrpSpPr>
          <p:grpSpPr bwMode="auto">
            <a:xfrm>
              <a:off x="274" y="720"/>
              <a:ext cx="4766" cy="2880"/>
              <a:chOff x="274" y="720"/>
              <a:chExt cx="4766" cy="2880"/>
            </a:xfrm>
          </p:grpSpPr>
          <p:grpSp>
            <p:nvGrpSpPr>
              <p:cNvPr id="4" name="Group 6"/>
              <p:cNvGrpSpPr>
                <a:grpSpLocks/>
              </p:cNvGrpSpPr>
              <p:nvPr/>
            </p:nvGrpSpPr>
            <p:grpSpPr bwMode="auto">
              <a:xfrm>
                <a:off x="842" y="720"/>
                <a:ext cx="4198" cy="2880"/>
                <a:chOff x="842" y="720"/>
                <a:chExt cx="4198" cy="2880"/>
              </a:xfrm>
            </p:grpSpPr>
            <p:grpSp>
              <p:nvGrpSpPr>
                <p:cNvPr id="5" name="Group 7"/>
                <p:cNvGrpSpPr>
                  <a:grpSpLocks/>
                </p:cNvGrpSpPr>
                <p:nvPr/>
              </p:nvGrpSpPr>
              <p:grpSpPr bwMode="auto">
                <a:xfrm>
                  <a:off x="842" y="720"/>
                  <a:ext cx="4198" cy="2880"/>
                  <a:chOff x="0" y="0"/>
                  <a:chExt cx="5760" cy="3840"/>
                </a:xfrm>
              </p:grpSpPr>
              <p:graphicFrame>
                <p:nvGraphicFramePr>
                  <p:cNvPr id="8194" name="Object 8"/>
                  <p:cNvGraphicFramePr>
                    <a:graphicFrameLocks noChangeAspect="1"/>
                  </p:cNvGraphicFramePr>
                  <p:nvPr/>
                </p:nvGraphicFramePr>
                <p:xfrm>
                  <a:off x="0" y="0"/>
                  <a:ext cx="5760" cy="3840"/>
                </p:xfrm>
                <a:graphic>
                  <a:graphicData uri="http://schemas.openxmlformats.org/presentationml/2006/ole">
                    <mc:AlternateContent xmlns:mc="http://schemas.openxmlformats.org/markup-compatibility/2006">
                      <mc:Choice xmlns:v="urn:schemas-microsoft-com:vml" Requires="v">
                        <p:oleObj spid="_x0000_s4235" name="Slide" r:id="rId3" imgW="5090050" imgH="3395611" progId="PowerPoint.Slide.8">
                          <p:embed/>
                        </p:oleObj>
                      </mc:Choice>
                      <mc:Fallback>
                        <p:oleObj name="Slide" r:id="rId3" imgW="5090050" imgH="3395611"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07" name="Text Box 9"/>
                  <p:cNvSpPr txBox="1">
                    <a:spLocks noChangeArrowheads="1"/>
                  </p:cNvSpPr>
                  <p:nvPr/>
                </p:nvSpPr>
                <p:spPr bwMode="auto">
                  <a:xfrm>
                    <a:off x="3744" y="2497"/>
                    <a:ext cx="1344" cy="293"/>
                  </a:xfrm>
                  <a:prstGeom prst="rect">
                    <a:avLst/>
                  </a:prstGeom>
                  <a:noFill/>
                  <a:ln w="9525">
                    <a:noFill/>
                    <a:miter lim="800000"/>
                    <a:headEnd/>
                    <a:tailEnd/>
                  </a:ln>
                </p:spPr>
                <p:txBody>
                  <a:bodyPr>
                    <a:spAutoFit/>
                  </a:bodyPr>
                  <a:lstStyle/>
                  <a:p>
                    <a:pPr algn="l">
                      <a:spcBef>
                        <a:spcPct val="50000"/>
                      </a:spcBef>
                    </a:pPr>
                    <a:r>
                      <a:rPr lang="en-US">
                        <a:latin typeface="Times" pitchFamily="18" charset="0"/>
                      </a:rPr>
                      <a:t>Rapid fall-off</a:t>
                    </a:r>
                  </a:p>
                </p:txBody>
              </p:sp>
            </p:grpSp>
            <p:sp>
              <p:nvSpPr>
                <p:cNvPr id="8206" name="AutoShape 10"/>
                <p:cNvSpPr>
                  <a:spLocks noChangeArrowheads="1"/>
                </p:cNvSpPr>
                <p:nvPr/>
              </p:nvSpPr>
              <p:spPr bwMode="auto">
                <a:xfrm rot="719038">
                  <a:off x="2880" y="1440"/>
                  <a:ext cx="288" cy="562"/>
                </a:xfrm>
                <a:prstGeom prst="parallelogram">
                  <a:avLst>
                    <a:gd name="adj" fmla="val 25000"/>
                  </a:avLst>
                </a:prstGeom>
                <a:solidFill>
                  <a:schemeClr val="tx1"/>
                </a:solidFill>
                <a:ln w="28575">
                  <a:noFill/>
                  <a:miter lim="800000"/>
                  <a:headEnd/>
                  <a:tailEnd/>
                </a:ln>
              </p:spPr>
              <p:txBody>
                <a:bodyPr anchor="ctr">
                  <a:spAutoFit/>
                </a:bodyPr>
                <a:lstStyle/>
                <a:p>
                  <a:endParaRPr lang="it-IT"/>
                </a:p>
              </p:txBody>
            </p:sp>
          </p:grpSp>
          <p:sp>
            <p:nvSpPr>
              <p:cNvPr id="8200" name="AutoShape 11"/>
              <p:cNvSpPr>
                <a:spLocks noChangeArrowheads="1"/>
              </p:cNvSpPr>
              <p:nvPr/>
            </p:nvSpPr>
            <p:spPr bwMode="auto">
              <a:xfrm rot="594400">
                <a:off x="2976" y="912"/>
                <a:ext cx="480" cy="720"/>
              </a:xfrm>
              <a:prstGeom prst="diamond">
                <a:avLst/>
              </a:prstGeom>
              <a:solidFill>
                <a:schemeClr val="tx1"/>
              </a:solidFill>
              <a:ln w="28575">
                <a:noFill/>
                <a:miter lim="800000"/>
                <a:headEnd/>
                <a:tailEnd/>
              </a:ln>
            </p:spPr>
            <p:txBody>
              <a:bodyPr anchor="ctr">
                <a:spAutoFit/>
              </a:bodyPr>
              <a:lstStyle/>
              <a:p>
                <a:endParaRPr lang="it-IT"/>
              </a:p>
            </p:txBody>
          </p:sp>
          <p:sp>
            <p:nvSpPr>
              <p:cNvPr id="8201" name="Line 12"/>
              <p:cNvSpPr>
                <a:spLocks noChangeShapeType="1"/>
              </p:cNvSpPr>
              <p:nvPr/>
            </p:nvSpPr>
            <p:spPr bwMode="auto">
              <a:xfrm>
                <a:off x="576" y="1488"/>
                <a:ext cx="480" cy="192"/>
              </a:xfrm>
              <a:prstGeom prst="line">
                <a:avLst/>
              </a:prstGeom>
              <a:noFill/>
              <a:ln w="38100">
                <a:solidFill>
                  <a:schemeClr val="hlink"/>
                </a:solidFill>
                <a:round/>
                <a:headEnd/>
                <a:tailEnd type="triangle" w="med" len="med"/>
              </a:ln>
            </p:spPr>
            <p:txBody>
              <a:bodyPr>
                <a:spAutoFit/>
              </a:bodyPr>
              <a:lstStyle/>
              <a:p>
                <a:endParaRPr lang="it-IT"/>
              </a:p>
            </p:txBody>
          </p:sp>
          <p:sp>
            <p:nvSpPr>
              <p:cNvPr id="8202" name="Text Box 13"/>
              <p:cNvSpPr txBox="1">
                <a:spLocks noChangeArrowheads="1"/>
              </p:cNvSpPr>
              <p:nvPr/>
            </p:nvSpPr>
            <p:spPr bwMode="auto">
              <a:xfrm>
                <a:off x="274" y="1257"/>
                <a:ext cx="509" cy="222"/>
              </a:xfrm>
              <a:prstGeom prst="rect">
                <a:avLst/>
              </a:prstGeom>
              <a:solidFill>
                <a:schemeClr val="tx1"/>
              </a:solidFill>
              <a:ln w="28575">
                <a:noFill/>
                <a:miter lim="800000"/>
                <a:headEnd/>
                <a:tailEnd/>
              </a:ln>
            </p:spPr>
            <p:txBody>
              <a:bodyPr wrap="none">
                <a:spAutoFit/>
              </a:bodyPr>
              <a:lstStyle/>
              <a:p>
                <a:pPr eaLnBrk="1" hangingPunct="1">
                  <a:spcBef>
                    <a:spcPct val="50000"/>
                  </a:spcBef>
                </a:pPr>
                <a:r>
                  <a:rPr lang="en-US" b="1" dirty="0" smtClean="0">
                    <a:solidFill>
                      <a:srgbClr val="00FF00"/>
                    </a:solidFill>
                  </a:rPr>
                  <a:t>X rays</a:t>
                </a:r>
                <a:endParaRPr lang="en-US" b="1" dirty="0">
                  <a:solidFill>
                    <a:srgbClr val="00FF00"/>
                  </a:solidFill>
                </a:endParaRPr>
              </a:p>
            </p:txBody>
          </p:sp>
          <p:sp>
            <p:nvSpPr>
              <p:cNvPr id="8203" name="Text Box 14"/>
              <p:cNvSpPr txBox="1">
                <a:spLocks noChangeArrowheads="1"/>
              </p:cNvSpPr>
              <p:nvPr/>
            </p:nvSpPr>
            <p:spPr bwMode="auto">
              <a:xfrm>
                <a:off x="2512" y="1271"/>
                <a:ext cx="568" cy="222"/>
              </a:xfrm>
              <a:prstGeom prst="rect">
                <a:avLst/>
              </a:prstGeom>
              <a:noFill/>
              <a:ln w="28575">
                <a:noFill/>
                <a:miter lim="800000"/>
                <a:headEnd/>
                <a:tailEnd/>
              </a:ln>
            </p:spPr>
            <p:txBody>
              <a:bodyPr wrap="none">
                <a:spAutoFit/>
              </a:bodyPr>
              <a:lstStyle/>
              <a:p>
                <a:pPr eaLnBrk="1" hangingPunct="1">
                  <a:spcBef>
                    <a:spcPct val="50000"/>
                  </a:spcBef>
                </a:pPr>
                <a:r>
                  <a:rPr lang="en-US" b="1" dirty="0" smtClean="0">
                    <a:solidFill>
                      <a:srgbClr val="00FF00"/>
                    </a:solidFill>
                  </a:rPr>
                  <a:t>protons</a:t>
                </a:r>
                <a:endParaRPr lang="en-US" b="1" dirty="0">
                  <a:solidFill>
                    <a:srgbClr val="00FF00"/>
                  </a:solidFill>
                </a:endParaRPr>
              </a:p>
            </p:txBody>
          </p:sp>
          <p:sp>
            <p:nvSpPr>
              <p:cNvPr id="8204" name="Line 15"/>
              <p:cNvSpPr>
                <a:spLocks noChangeShapeType="1"/>
              </p:cNvSpPr>
              <p:nvPr/>
            </p:nvSpPr>
            <p:spPr bwMode="auto">
              <a:xfrm>
                <a:off x="2640" y="1536"/>
                <a:ext cx="480" cy="192"/>
              </a:xfrm>
              <a:prstGeom prst="line">
                <a:avLst/>
              </a:prstGeom>
              <a:noFill/>
              <a:ln w="38100">
                <a:solidFill>
                  <a:schemeClr val="hlink"/>
                </a:solidFill>
                <a:round/>
                <a:headEnd/>
                <a:tailEnd type="triangle" w="med" len="med"/>
              </a:ln>
            </p:spPr>
            <p:txBody>
              <a:bodyPr>
                <a:spAutoFit/>
              </a:bodyPr>
              <a:lstStyle/>
              <a:p>
                <a:endParaRPr lang="it-IT"/>
              </a:p>
            </p:txBody>
          </p:sp>
        </p:grpSp>
      </p:grpSp>
      <p:sp>
        <p:nvSpPr>
          <p:cNvPr id="116752" name="Rectangle 16"/>
          <p:cNvSpPr>
            <a:spLocks noGrp="1" noChangeArrowheads="1"/>
          </p:cNvSpPr>
          <p:nvPr>
            <p:ph type="title"/>
          </p:nvPr>
        </p:nvSpPr>
        <p:spPr/>
        <p:txBody>
          <a:bodyPr>
            <a:normAutofit fontScale="90000"/>
          </a:bodyPr>
          <a:lstStyle/>
          <a:p>
            <a:pPr eaLnBrk="1" hangingPunct="1">
              <a:defRPr/>
            </a:pPr>
            <a:r>
              <a:rPr lang="en-US" sz="4000" dirty="0" smtClean="0"/>
              <a:t>Macroscopic advantage of hadrons</a:t>
            </a:r>
          </a:p>
        </p:txBody>
      </p:sp>
      <p:sp>
        <p:nvSpPr>
          <p:cNvPr id="6" name="Date Placeholder 5"/>
          <p:cNvSpPr>
            <a:spLocks noGrp="1"/>
          </p:cNvSpPr>
          <p:nvPr>
            <p:ph type="dt" sz="half" idx="4294967295"/>
          </p:nvPr>
        </p:nvSpPr>
        <p:spPr>
          <a:xfrm>
            <a:off x="7058025" y="6478588"/>
            <a:ext cx="2085975" cy="365125"/>
          </a:xfrm>
        </p:spPr>
        <p:txBody>
          <a:bodyPr/>
          <a:lstStyle/>
          <a:p>
            <a:r>
              <a:rPr lang="en-US" smtClean="0"/>
              <a:t>Taller de Altas Energias – Benasque - 17/09/2013</a:t>
            </a:r>
            <a:endParaRPr lang="en-US"/>
          </a:p>
        </p:txBody>
      </p:sp>
      <p:sp>
        <p:nvSpPr>
          <p:cNvPr id="7" name="Footer Placeholder 6"/>
          <p:cNvSpPr>
            <a:spLocks noGrp="1"/>
          </p:cNvSpPr>
          <p:nvPr>
            <p:ph type="ftr" sz="quarter" idx="4294967295"/>
          </p:nvPr>
        </p:nvSpPr>
        <p:spPr>
          <a:xfrm>
            <a:off x="0" y="6453188"/>
            <a:ext cx="2847975" cy="365125"/>
          </a:xfrm>
        </p:spPr>
        <p:txBody>
          <a:bodyPr/>
          <a:lstStyle/>
          <a:p>
            <a:r>
              <a:rPr lang="en-US" smtClean="0"/>
              <a:t>Accelerator Physics – C. Biscari </a:t>
            </a:r>
            <a:endParaRPr lang="en-US"/>
          </a:p>
        </p:txBody>
      </p:sp>
      <p:sp>
        <p:nvSpPr>
          <p:cNvPr id="8" name="Slide Number Placeholder 7"/>
          <p:cNvSpPr>
            <a:spLocks noGrp="1"/>
          </p:cNvSpPr>
          <p:nvPr>
            <p:ph type="sldNum" sz="quarter" idx="4294967295"/>
          </p:nvPr>
        </p:nvSpPr>
        <p:spPr>
          <a:xfrm>
            <a:off x="8582025" y="6459538"/>
            <a:ext cx="561975" cy="365125"/>
          </a:xfrm>
        </p:spPr>
        <p:txBody>
          <a:bodyPr/>
          <a:lstStyle/>
          <a:p>
            <a:fld id="{67CD92BB-0280-4EA5-937F-87721D6FAD66}" type="slidenum">
              <a:rPr lang="en-US" smtClean="0"/>
              <a:t>65</a:t>
            </a:fld>
            <a:endParaRPr lang="en-US"/>
          </a:p>
        </p:txBody>
      </p:sp>
    </p:spTree>
    <p:extLst>
      <p:ext uri="{BB962C8B-B14F-4D97-AF65-F5344CB8AC3E}">
        <p14:creationId xmlns:p14="http://schemas.microsoft.com/office/powerpoint/2010/main" val="1459187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188640"/>
            <a:ext cx="8229600" cy="1122218"/>
          </a:xfrm>
          <a:solidFill>
            <a:srgbClr val="404040">
              <a:alpha val="61176"/>
            </a:srgbClr>
          </a:solidFill>
        </p:spPr>
        <p:txBody>
          <a:bodyPr>
            <a:normAutofit fontScale="90000"/>
          </a:bodyPr>
          <a:lstStyle/>
          <a:p>
            <a:r>
              <a:rPr lang="it-IT" sz="4400" dirty="0" smtClean="0"/>
              <a:t>Accelerator design </a:t>
            </a:r>
            <a:r>
              <a:rPr lang="en-US" sz="4400" dirty="0" smtClean="0"/>
              <a:t>criteria for hadrontherapy</a:t>
            </a:r>
            <a:endParaRPr lang="en-US" sz="4400" dirty="0"/>
          </a:p>
        </p:txBody>
      </p:sp>
      <p:sp>
        <p:nvSpPr>
          <p:cNvPr id="8" name="TextBox 47"/>
          <p:cNvSpPr txBox="1"/>
          <p:nvPr/>
        </p:nvSpPr>
        <p:spPr>
          <a:xfrm>
            <a:off x="755576" y="1526882"/>
            <a:ext cx="8136904" cy="4247317"/>
          </a:xfrm>
          <a:prstGeom prst="rect">
            <a:avLst/>
          </a:prstGeom>
          <a:noFill/>
        </p:spPr>
        <p:txBody>
          <a:bodyPr wrap="square" rtlCol="0">
            <a:spAutoFit/>
          </a:bodyPr>
          <a:lstStyle/>
          <a:p>
            <a:pPr algn="ctr"/>
            <a:r>
              <a:rPr lang="en-GB" dirty="0" smtClean="0">
                <a:solidFill>
                  <a:srgbClr val="002060"/>
                </a:solidFill>
                <a:latin typeface="Calibri" pitchFamily="34" charset="0"/>
              </a:rPr>
              <a:t>The kind of the accelerator depends mainly on:</a:t>
            </a:r>
          </a:p>
          <a:p>
            <a:pPr marL="285750" indent="-285750" algn="ctr">
              <a:buFont typeface="Arial" pitchFamily="34" charset="0"/>
              <a:buChar char="•"/>
            </a:pPr>
            <a:r>
              <a:rPr lang="en-GB" dirty="0" smtClean="0">
                <a:solidFill>
                  <a:srgbClr val="002060"/>
                </a:solidFill>
                <a:latin typeface="Calibri" pitchFamily="34" charset="0"/>
              </a:rPr>
              <a:t>The species to be accelerated</a:t>
            </a:r>
          </a:p>
          <a:p>
            <a:pPr marL="342900" indent="-342900">
              <a:buFont typeface="+mj-lt"/>
              <a:buAutoNum type="arabicPeriod"/>
            </a:pPr>
            <a:endParaRPr lang="en-GB" dirty="0" smtClean="0">
              <a:solidFill>
                <a:schemeClr val="tx1">
                  <a:lumMod val="85000"/>
                  <a:lumOff val="15000"/>
                </a:schemeClr>
              </a:solidFill>
              <a:latin typeface="Calibri" pitchFamily="34" charset="0"/>
            </a:endParaRPr>
          </a:p>
          <a:p>
            <a:pPr marL="342900" indent="-342900">
              <a:buFont typeface="+mj-lt"/>
              <a:buAutoNum type="arabicPeriod"/>
            </a:pPr>
            <a:endParaRPr lang="en-GB" dirty="0" smtClean="0">
              <a:solidFill>
                <a:schemeClr val="tx1">
                  <a:lumMod val="85000"/>
                  <a:lumOff val="15000"/>
                </a:schemeClr>
              </a:solidFill>
            </a:endParaRPr>
          </a:p>
          <a:p>
            <a:pPr marL="342900" indent="-342900">
              <a:buFont typeface="+mj-lt"/>
              <a:buAutoNum type="arabicPeriod"/>
            </a:pPr>
            <a:endParaRPr lang="en-GB" dirty="0" smtClean="0">
              <a:solidFill>
                <a:schemeClr val="tx1">
                  <a:lumMod val="85000"/>
                  <a:lumOff val="15000"/>
                </a:schemeClr>
              </a:solidFill>
            </a:endParaRPr>
          </a:p>
          <a:p>
            <a:pPr marL="342900" indent="-342900">
              <a:buFont typeface="+mj-lt"/>
              <a:buAutoNum type="arabicPeriod"/>
            </a:pPr>
            <a:endParaRPr lang="en-GB" dirty="0" smtClean="0">
              <a:solidFill>
                <a:schemeClr val="tx1">
                  <a:lumMod val="85000"/>
                  <a:lumOff val="15000"/>
                </a:schemeClr>
              </a:solidFill>
            </a:endParaRPr>
          </a:p>
          <a:p>
            <a:pPr marL="342900" indent="-342900">
              <a:buFont typeface="+mj-lt"/>
              <a:buAutoNum type="arabicPeriod"/>
            </a:pPr>
            <a:endParaRPr lang="en-GB" dirty="0" smtClean="0">
              <a:solidFill>
                <a:schemeClr val="tx1">
                  <a:lumMod val="85000"/>
                  <a:lumOff val="15000"/>
                </a:schemeClr>
              </a:solidFill>
            </a:endParaRPr>
          </a:p>
          <a:p>
            <a:endParaRPr lang="en-GB" dirty="0" smtClean="0">
              <a:solidFill>
                <a:schemeClr val="tx1">
                  <a:lumMod val="85000"/>
                  <a:lumOff val="15000"/>
                </a:schemeClr>
              </a:solidFill>
            </a:endParaRPr>
          </a:p>
          <a:p>
            <a:pPr marL="285750" indent="-285750" algn="ctr">
              <a:buFont typeface="Arial" pitchFamily="34" charset="0"/>
              <a:buChar char="•"/>
            </a:pPr>
            <a:r>
              <a:rPr lang="en-GB" dirty="0" smtClean="0">
                <a:solidFill>
                  <a:srgbClr val="002060"/>
                </a:solidFill>
                <a:latin typeface="Calibri" pitchFamily="34" charset="0"/>
              </a:rPr>
              <a:t>The radiation shaping and delivery method</a:t>
            </a:r>
          </a:p>
          <a:p>
            <a:pPr marL="342900" indent="-342900"/>
            <a:endParaRPr lang="en-GB" dirty="0" smtClean="0">
              <a:solidFill>
                <a:schemeClr val="tx1">
                  <a:lumMod val="85000"/>
                  <a:lumOff val="15000"/>
                </a:schemeClr>
              </a:solidFill>
            </a:endParaRPr>
          </a:p>
          <a:p>
            <a:endParaRPr lang="en-GB" dirty="0" smtClean="0">
              <a:solidFill>
                <a:schemeClr val="tx1">
                  <a:lumMod val="85000"/>
                  <a:lumOff val="15000"/>
                </a:schemeClr>
              </a:solidFill>
            </a:endParaRPr>
          </a:p>
          <a:p>
            <a:pPr>
              <a:buFont typeface="Arial" pitchFamily="34" charset="0"/>
              <a:buChar char="•"/>
            </a:pPr>
            <a:endParaRPr lang="en-GB" dirty="0" smtClean="0">
              <a:solidFill>
                <a:schemeClr val="tx1">
                  <a:lumMod val="85000"/>
                  <a:lumOff val="15000"/>
                </a:schemeClr>
              </a:solidFill>
            </a:endParaRPr>
          </a:p>
          <a:p>
            <a:pPr>
              <a:buFont typeface="Arial" pitchFamily="34" charset="0"/>
              <a:buChar char="•"/>
            </a:pPr>
            <a:endParaRPr lang="en-GB" dirty="0" smtClean="0">
              <a:solidFill>
                <a:schemeClr val="tx1">
                  <a:lumMod val="85000"/>
                  <a:lumOff val="15000"/>
                </a:schemeClr>
              </a:solidFill>
            </a:endParaRPr>
          </a:p>
          <a:p>
            <a:endParaRPr lang="en-GB" dirty="0" smtClean="0">
              <a:solidFill>
                <a:schemeClr val="tx1">
                  <a:lumMod val="85000"/>
                  <a:lumOff val="15000"/>
                </a:schemeClr>
              </a:solidFill>
            </a:endParaRPr>
          </a:p>
          <a:p>
            <a:endParaRPr lang="en-GB" dirty="0">
              <a:solidFill>
                <a:schemeClr val="tx1">
                  <a:lumMod val="85000"/>
                  <a:lumOff val="15000"/>
                </a:schemeClr>
              </a:solidFill>
            </a:endParaRPr>
          </a:p>
        </p:txBody>
      </p:sp>
      <p:graphicFrame>
        <p:nvGraphicFramePr>
          <p:cNvPr id="4" name="Tabella 3"/>
          <p:cNvGraphicFramePr>
            <a:graphicFrameLocks noGrp="1"/>
          </p:cNvGraphicFramePr>
          <p:nvPr>
            <p:extLst>
              <p:ext uri="{D42A27DB-BD31-4B8C-83A1-F6EECF244321}">
                <p14:modId xmlns:p14="http://schemas.microsoft.com/office/powerpoint/2010/main" val="268827123"/>
              </p:ext>
            </p:extLst>
          </p:nvPr>
        </p:nvGraphicFramePr>
        <p:xfrm>
          <a:off x="1331640" y="2276872"/>
          <a:ext cx="6912768" cy="1112520"/>
        </p:xfrm>
        <a:graphic>
          <a:graphicData uri="http://schemas.openxmlformats.org/drawingml/2006/table">
            <a:tbl>
              <a:tblPr firstRow="1" bandRow="1">
                <a:tableStyleId>{5C22544A-7EE6-4342-B048-85BDC9FD1C3A}</a:tableStyleId>
              </a:tblPr>
              <a:tblGrid>
                <a:gridCol w="1112399"/>
                <a:gridCol w="2304256"/>
                <a:gridCol w="1986428"/>
                <a:gridCol w="1509685"/>
              </a:tblGrid>
              <a:tr h="370840">
                <a:tc>
                  <a:txBody>
                    <a:bodyPr/>
                    <a:lstStyle/>
                    <a:p>
                      <a:r>
                        <a:rPr lang="en-US" noProof="0" dirty="0" smtClean="0">
                          <a:latin typeface="Calibri" pitchFamily="34" charset="0"/>
                        </a:rPr>
                        <a:t>particle</a:t>
                      </a:r>
                      <a:endParaRPr lang="en-US" noProof="0" dirty="0">
                        <a:latin typeface="Calibri" pitchFamily="34" charset="0"/>
                      </a:endParaRPr>
                    </a:p>
                  </a:txBody>
                  <a:tcPr/>
                </a:tc>
                <a:tc>
                  <a:txBody>
                    <a:bodyPr/>
                    <a:lstStyle/>
                    <a:p>
                      <a:r>
                        <a:rPr lang="en-US" smtClean="0">
                          <a:latin typeface="Calibri" pitchFamily="34" charset="0"/>
                        </a:rPr>
                        <a:t>Penetration range</a:t>
                      </a:r>
                      <a:endParaRPr lang="en-US" dirty="0">
                        <a:latin typeface="Calibri" pitchFamily="34" charset="0"/>
                      </a:endParaRPr>
                    </a:p>
                  </a:txBody>
                  <a:tcPr/>
                </a:tc>
                <a:tc>
                  <a:txBody>
                    <a:bodyPr/>
                    <a:lstStyle/>
                    <a:p>
                      <a:r>
                        <a:rPr lang="en-US" smtClean="0">
                          <a:latin typeface="Calibri" pitchFamily="34" charset="0"/>
                        </a:rPr>
                        <a:t>Energy</a:t>
                      </a:r>
                      <a:r>
                        <a:rPr lang="en-US" baseline="0" smtClean="0">
                          <a:latin typeface="Calibri" pitchFamily="34" charset="0"/>
                        </a:rPr>
                        <a:t> </a:t>
                      </a:r>
                      <a:r>
                        <a:rPr lang="en-US" baseline="0" noProof="0" smtClean="0">
                          <a:latin typeface="Calibri" pitchFamily="34" charset="0"/>
                        </a:rPr>
                        <a:t>range</a:t>
                      </a:r>
                      <a:endParaRPr lang="en-US" noProof="0" dirty="0">
                        <a:latin typeface="Calibri" pitchFamily="34" charset="0"/>
                      </a:endParaRPr>
                    </a:p>
                  </a:txBody>
                  <a:tcPr/>
                </a:tc>
                <a:tc>
                  <a:txBody>
                    <a:bodyPr/>
                    <a:lstStyle/>
                    <a:p>
                      <a:r>
                        <a:rPr lang="en-US" smtClean="0">
                          <a:latin typeface="Calibri" pitchFamily="34" charset="0"/>
                        </a:rPr>
                        <a:t>Brho range</a:t>
                      </a:r>
                      <a:endParaRPr lang="en-US" dirty="0">
                        <a:latin typeface="Calibri" pitchFamily="34" charset="0"/>
                      </a:endParaRPr>
                    </a:p>
                  </a:txBody>
                  <a:tcPr/>
                </a:tc>
              </a:tr>
              <a:tr h="370840">
                <a:tc>
                  <a:txBody>
                    <a:bodyPr/>
                    <a:lstStyle/>
                    <a:p>
                      <a:r>
                        <a:rPr lang="en-US" smtClean="0">
                          <a:latin typeface="Calibri" pitchFamily="34" charset="0"/>
                        </a:rPr>
                        <a:t>Proton</a:t>
                      </a:r>
                      <a:endParaRPr lang="en-US" dirty="0">
                        <a:latin typeface="Calibri" pitchFamily="34" charset="0"/>
                      </a:endParaRPr>
                    </a:p>
                  </a:txBody>
                  <a:tcPr/>
                </a:tc>
                <a:tc>
                  <a:txBody>
                    <a:bodyPr/>
                    <a:lstStyle/>
                    <a:p>
                      <a:r>
                        <a:rPr lang="en-US" smtClean="0">
                          <a:latin typeface="Calibri" pitchFamily="34" charset="0"/>
                        </a:rPr>
                        <a:t>30-300 mm</a:t>
                      </a:r>
                      <a:endParaRPr lang="en-US" dirty="0">
                        <a:latin typeface="Calibri" pitchFamily="34" charset="0"/>
                      </a:endParaRPr>
                    </a:p>
                  </a:txBody>
                  <a:tcPr/>
                </a:tc>
                <a:tc>
                  <a:txBody>
                    <a:bodyPr/>
                    <a:lstStyle/>
                    <a:p>
                      <a:r>
                        <a:rPr lang="en-US" smtClean="0">
                          <a:latin typeface="Calibri" pitchFamily="34" charset="0"/>
                        </a:rPr>
                        <a:t>60-250</a:t>
                      </a:r>
                      <a:r>
                        <a:rPr lang="en-US" baseline="0" smtClean="0">
                          <a:latin typeface="Calibri" pitchFamily="34" charset="0"/>
                        </a:rPr>
                        <a:t> MeV/u</a:t>
                      </a:r>
                      <a:endParaRPr lang="en-US" dirty="0">
                        <a:latin typeface="Calibri" pitchFamily="34" charset="0"/>
                      </a:endParaRPr>
                    </a:p>
                  </a:txBody>
                  <a:tcPr/>
                </a:tc>
                <a:tc>
                  <a:txBody>
                    <a:bodyPr/>
                    <a:lstStyle/>
                    <a:p>
                      <a:r>
                        <a:rPr lang="en-US" smtClean="0">
                          <a:latin typeface="Calibri" pitchFamily="34" charset="0"/>
                        </a:rPr>
                        <a:t>1.16-2.31 Tm</a:t>
                      </a:r>
                      <a:endParaRPr lang="en-US" dirty="0">
                        <a:latin typeface="Calibri" pitchFamily="34" charset="0"/>
                      </a:endParaRPr>
                    </a:p>
                  </a:txBody>
                  <a:tcPr/>
                </a:tc>
              </a:tr>
              <a:tr h="370840">
                <a:tc>
                  <a:txBody>
                    <a:bodyPr/>
                    <a:lstStyle/>
                    <a:p>
                      <a:r>
                        <a:rPr lang="en-US" smtClean="0">
                          <a:latin typeface="Calibri" pitchFamily="34" charset="0"/>
                        </a:rPr>
                        <a:t>Carbon</a:t>
                      </a:r>
                      <a:endParaRPr lang="en-US" dirty="0" smtClean="0">
                        <a:latin typeface="Calibri" pitchFamily="34" charset="0"/>
                      </a:endParaRPr>
                    </a:p>
                  </a:txBody>
                  <a:tcPr/>
                </a:tc>
                <a:tc>
                  <a:txBody>
                    <a:bodyPr/>
                    <a:lstStyle/>
                    <a:p>
                      <a:r>
                        <a:rPr lang="en-US" smtClean="0">
                          <a:latin typeface="Calibri" pitchFamily="34" charset="0"/>
                        </a:rPr>
                        <a:t>30-300</a:t>
                      </a:r>
                      <a:r>
                        <a:rPr lang="en-US" baseline="0" smtClean="0">
                          <a:latin typeface="Calibri" pitchFamily="34" charset="0"/>
                        </a:rPr>
                        <a:t> mm</a:t>
                      </a:r>
                      <a:endParaRPr lang="en-US" dirty="0">
                        <a:latin typeface="Calibri" pitchFamily="34" charset="0"/>
                      </a:endParaRPr>
                    </a:p>
                  </a:txBody>
                  <a:tcPr/>
                </a:tc>
                <a:tc>
                  <a:txBody>
                    <a:bodyPr/>
                    <a:lstStyle/>
                    <a:p>
                      <a:r>
                        <a:rPr lang="en-US" smtClean="0">
                          <a:latin typeface="Calibri" pitchFamily="34" charset="0"/>
                        </a:rPr>
                        <a:t>120-400</a:t>
                      </a:r>
                      <a:r>
                        <a:rPr lang="en-US" baseline="0" smtClean="0">
                          <a:latin typeface="Calibri" pitchFamily="34" charset="0"/>
                        </a:rPr>
                        <a:t> MeV/u</a:t>
                      </a:r>
                      <a:endParaRPr lang="en-US" dirty="0">
                        <a:latin typeface="Calibri" pitchFamily="34" charset="0"/>
                      </a:endParaRPr>
                    </a:p>
                  </a:txBody>
                  <a:tcPr/>
                </a:tc>
                <a:tc>
                  <a:txBody>
                    <a:bodyPr/>
                    <a:lstStyle/>
                    <a:p>
                      <a:r>
                        <a:rPr lang="en-US" dirty="0" smtClean="0">
                          <a:latin typeface="Calibri" pitchFamily="34" charset="0"/>
                        </a:rPr>
                        <a:t>3.18-6.34</a:t>
                      </a:r>
                      <a:r>
                        <a:rPr lang="en-US" baseline="0" dirty="0" smtClean="0">
                          <a:latin typeface="Calibri" pitchFamily="34" charset="0"/>
                        </a:rPr>
                        <a:t> Tm</a:t>
                      </a:r>
                      <a:r>
                        <a:rPr lang="en-US" dirty="0" smtClean="0">
                          <a:latin typeface="Calibri" pitchFamily="34" charset="0"/>
                        </a:rPr>
                        <a:t> </a:t>
                      </a:r>
                      <a:endParaRPr lang="en-US" dirty="0">
                        <a:latin typeface="Calibri" pitchFamily="34" charset="0"/>
                      </a:endParaRPr>
                    </a:p>
                  </a:txBody>
                  <a:tcPr/>
                </a:tc>
              </a:tr>
            </a:tbl>
          </a:graphicData>
        </a:graphic>
      </p:graphicFrame>
      <p:cxnSp>
        <p:nvCxnSpPr>
          <p:cNvPr id="7" name="Connettore 2 6"/>
          <p:cNvCxnSpPr/>
          <p:nvPr/>
        </p:nvCxnSpPr>
        <p:spPr>
          <a:xfrm flipH="1">
            <a:off x="2339752" y="4077072"/>
            <a:ext cx="1440160" cy="115212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a:off x="5256912" y="4095347"/>
            <a:ext cx="1728192" cy="122413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1" name="Rettangolo 10"/>
          <p:cNvSpPr/>
          <p:nvPr/>
        </p:nvSpPr>
        <p:spPr>
          <a:xfrm>
            <a:off x="6084168" y="5285239"/>
            <a:ext cx="1819922" cy="400110"/>
          </a:xfrm>
          <a:prstGeom prst="rect">
            <a:avLst/>
          </a:prstGeom>
        </p:spPr>
        <p:txBody>
          <a:bodyPr wrap="none">
            <a:spAutoFit/>
          </a:bodyPr>
          <a:lstStyle/>
          <a:p>
            <a:pPr marL="342900" lvl="0" indent="-342900"/>
            <a:r>
              <a:rPr lang="en-GB" sz="2000" dirty="0" smtClean="0">
                <a:solidFill>
                  <a:srgbClr val="6A85A6"/>
                </a:solidFill>
                <a:latin typeface="Calibri" pitchFamily="34" charset="0"/>
              </a:rPr>
              <a:t>Active Scanning</a:t>
            </a:r>
          </a:p>
        </p:txBody>
      </p:sp>
      <p:sp>
        <p:nvSpPr>
          <p:cNvPr id="12" name="Rettangolo 11"/>
          <p:cNvSpPr/>
          <p:nvPr/>
        </p:nvSpPr>
        <p:spPr>
          <a:xfrm>
            <a:off x="1145718" y="5379273"/>
            <a:ext cx="1928220" cy="400110"/>
          </a:xfrm>
          <a:prstGeom prst="rect">
            <a:avLst/>
          </a:prstGeom>
        </p:spPr>
        <p:txBody>
          <a:bodyPr wrap="none">
            <a:spAutoFit/>
          </a:bodyPr>
          <a:lstStyle/>
          <a:p>
            <a:pPr marL="342900" lvl="0" indent="-342900"/>
            <a:r>
              <a:rPr lang="en-GB" sz="2000" dirty="0" smtClean="0">
                <a:solidFill>
                  <a:srgbClr val="6A85A6"/>
                </a:solidFill>
                <a:latin typeface="Calibri" pitchFamily="34" charset="0"/>
              </a:rPr>
              <a:t>Passive Scanning</a:t>
            </a:r>
          </a:p>
        </p:txBody>
      </p:sp>
      <p:sp>
        <p:nvSpPr>
          <p:cNvPr id="6" name="Slide Number Placeholder 5"/>
          <p:cNvSpPr>
            <a:spLocks noGrp="1"/>
          </p:cNvSpPr>
          <p:nvPr>
            <p:ph type="sldNum" sz="quarter" idx="4294967295"/>
          </p:nvPr>
        </p:nvSpPr>
        <p:spPr>
          <a:xfrm>
            <a:off x="8532440" y="6459690"/>
            <a:ext cx="561975" cy="365125"/>
          </a:xfrm>
          <a:prstGeom prst="rect">
            <a:avLst/>
          </a:prstGeom>
        </p:spPr>
        <p:txBody>
          <a:bodyPr/>
          <a:lstStyle/>
          <a:p>
            <a:fld id="{67CD92BB-0280-4EA5-937F-87721D6FAD66}" type="slidenum">
              <a:rPr lang="en-US" smtClean="0"/>
              <a:t>66</a:t>
            </a:fld>
            <a:endParaRPr lang="en-US"/>
          </a:p>
        </p:txBody>
      </p:sp>
    </p:spTree>
    <p:extLst>
      <p:ext uri="{BB962C8B-B14F-4D97-AF65-F5344CB8AC3E}">
        <p14:creationId xmlns:p14="http://schemas.microsoft.com/office/powerpoint/2010/main" val="37190544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mmagine 2" descr="IMG_9946.JPG"/>
          <p:cNvPicPr>
            <a:picLocks noChangeAspect="1"/>
          </p:cNvPicPr>
          <p:nvPr/>
        </p:nvPicPr>
        <p:blipFill>
          <a:blip r:embed="rId3" cstate="print"/>
          <a:srcRect/>
          <a:stretch>
            <a:fillRect/>
          </a:stretch>
        </p:blipFill>
        <p:spPr bwMode="auto">
          <a:xfrm>
            <a:off x="0" y="619125"/>
            <a:ext cx="9144000" cy="6096000"/>
          </a:xfrm>
          <a:prstGeom prst="rect">
            <a:avLst/>
          </a:prstGeom>
          <a:noFill/>
          <a:ln w="9525">
            <a:noFill/>
            <a:miter lim="800000"/>
            <a:headEnd/>
            <a:tailEnd/>
          </a:ln>
        </p:spPr>
      </p:pic>
      <p:sp>
        <p:nvSpPr>
          <p:cNvPr id="3" name="CasellaDiTesto 2"/>
          <p:cNvSpPr txBox="1"/>
          <p:nvPr/>
        </p:nvSpPr>
        <p:spPr>
          <a:xfrm>
            <a:off x="2915816" y="44624"/>
            <a:ext cx="3490443" cy="523220"/>
          </a:xfrm>
          <a:prstGeom prst="rect">
            <a:avLst/>
          </a:prstGeom>
          <a:noFill/>
        </p:spPr>
        <p:txBody>
          <a:bodyPr wrap="none" rtlCol="0">
            <a:spAutoFit/>
          </a:bodyPr>
          <a:lstStyle/>
          <a:p>
            <a:r>
              <a:rPr lang="it-IT" sz="2800" dirty="0" smtClean="0">
                <a:latin typeface="Calibri" pitchFamily="34" charset="0"/>
              </a:rPr>
              <a:t>CNAO </a:t>
            </a:r>
            <a:r>
              <a:rPr lang="it-IT" sz="2800" dirty="0" err="1" smtClean="0">
                <a:latin typeface="Calibri" pitchFamily="34" charset="0"/>
              </a:rPr>
              <a:t>synchrotron</a:t>
            </a:r>
            <a:r>
              <a:rPr lang="it-IT" sz="2800" dirty="0" smtClean="0">
                <a:latin typeface="Calibri" pitchFamily="34" charset="0"/>
              </a:rPr>
              <a:t> hall</a:t>
            </a:r>
            <a:endParaRPr lang="it-IT" sz="2800" dirty="0">
              <a:latin typeface="Calibri" pitchFamily="34" charset="0"/>
            </a:endParaRPr>
          </a:p>
        </p:txBody>
      </p:sp>
      <p:sp>
        <p:nvSpPr>
          <p:cNvPr id="2" name="Date Placeholder 1"/>
          <p:cNvSpPr>
            <a:spLocks noGrp="1"/>
          </p:cNvSpPr>
          <p:nvPr>
            <p:ph type="dt" sz="half" idx="4294967295"/>
          </p:nvPr>
        </p:nvSpPr>
        <p:spPr>
          <a:xfrm>
            <a:off x="7058025" y="6478588"/>
            <a:ext cx="2085975" cy="365125"/>
          </a:xfrm>
        </p:spPr>
        <p:txBody>
          <a:bodyPr/>
          <a:lstStyle/>
          <a:p>
            <a:r>
              <a:rPr lang="en-US" smtClean="0"/>
              <a:t>Taller de Altas Energias – Benasque - 17/09/2013</a:t>
            </a:r>
            <a:endParaRPr lang="en-US"/>
          </a:p>
        </p:txBody>
      </p:sp>
      <p:sp>
        <p:nvSpPr>
          <p:cNvPr id="7" name="Footer Placeholder 6"/>
          <p:cNvSpPr>
            <a:spLocks noGrp="1"/>
          </p:cNvSpPr>
          <p:nvPr>
            <p:ph type="ftr" sz="quarter" idx="4294967295"/>
          </p:nvPr>
        </p:nvSpPr>
        <p:spPr>
          <a:xfrm>
            <a:off x="0" y="6453188"/>
            <a:ext cx="2847975" cy="365125"/>
          </a:xfrm>
        </p:spPr>
        <p:txBody>
          <a:bodyPr/>
          <a:lstStyle/>
          <a:p>
            <a:r>
              <a:rPr lang="en-US" smtClean="0"/>
              <a:t>Accelerator Physics – C. Biscari </a:t>
            </a:r>
            <a:endParaRPr lang="en-US"/>
          </a:p>
        </p:txBody>
      </p:sp>
      <p:sp>
        <p:nvSpPr>
          <p:cNvPr id="8" name="Slide Number Placeholder 7"/>
          <p:cNvSpPr>
            <a:spLocks noGrp="1"/>
          </p:cNvSpPr>
          <p:nvPr>
            <p:ph type="sldNum" sz="quarter" idx="4294967295"/>
          </p:nvPr>
        </p:nvSpPr>
        <p:spPr>
          <a:xfrm>
            <a:off x="8582025" y="6459538"/>
            <a:ext cx="561975" cy="365125"/>
          </a:xfrm>
        </p:spPr>
        <p:txBody>
          <a:bodyPr/>
          <a:lstStyle/>
          <a:p>
            <a:fld id="{67CD92BB-0280-4EA5-937F-87721D6FAD66}" type="slidenum">
              <a:rPr lang="en-US" smtClean="0"/>
              <a:t>67</a:t>
            </a:fld>
            <a:endParaRPr lang="en-US"/>
          </a:p>
        </p:txBody>
      </p:sp>
    </p:spTree>
    <p:extLst>
      <p:ext uri="{BB962C8B-B14F-4D97-AF65-F5344CB8AC3E}">
        <p14:creationId xmlns:p14="http://schemas.microsoft.com/office/powerpoint/2010/main" val="21302325"/>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76536"/>
          </a:xfrm>
        </p:spPr>
        <p:txBody>
          <a:bodyPr/>
          <a:lstStyle/>
          <a:p>
            <a:r>
              <a:rPr lang="it-IT" sz="3200" dirty="0" smtClean="0"/>
              <a:t>CNAO - Accelerator and Treatement Rooms</a:t>
            </a:r>
            <a:endParaRPr lang="en-GB" sz="3200" dirty="0"/>
          </a:p>
        </p:txBody>
      </p:sp>
      <p:sp>
        <p:nvSpPr>
          <p:cNvPr id="3" name="Date Placeholder 2"/>
          <p:cNvSpPr>
            <a:spLocks noGrp="1"/>
          </p:cNvSpPr>
          <p:nvPr>
            <p:ph type="dt" sz="half" idx="4294967295"/>
          </p:nvPr>
        </p:nvSpPr>
        <p:spPr>
          <a:xfrm>
            <a:off x="7058025" y="6478588"/>
            <a:ext cx="2085975" cy="365125"/>
          </a:xfrm>
        </p:spPr>
        <p:txBody>
          <a:bodyPr/>
          <a:lstStyle/>
          <a:p>
            <a:r>
              <a:rPr lang="en-US" smtClean="0"/>
              <a:t>Taller de Altas Energias – Benasque - 17/09/2013</a:t>
            </a:r>
            <a:endParaRPr lang="en-US"/>
          </a:p>
        </p:txBody>
      </p:sp>
      <p:sp>
        <p:nvSpPr>
          <p:cNvPr id="9" name="Footer Placeholder 8"/>
          <p:cNvSpPr>
            <a:spLocks noGrp="1"/>
          </p:cNvSpPr>
          <p:nvPr>
            <p:ph type="ftr" sz="quarter" idx="4294967295"/>
          </p:nvPr>
        </p:nvSpPr>
        <p:spPr>
          <a:xfrm>
            <a:off x="0" y="6453188"/>
            <a:ext cx="2847975" cy="365125"/>
          </a:xfrm>
        </p:spPr>
        <p:txBody>
          <a:bodyPr/>
          <a:lstStyle/>
          <a:p>
            <a:r>
              <a:rPr lang="en-US" smtClean="0"/>
              <a:t>Accelerator Physics – C. Biscari </a:t>
            </a:r>
            <a:endParaRPr lang="en-US"/>
          </a:p>
        </p:txBody>
      </p:sp>
      <p:sp>
        <p:nvSpPr>
          <p:cNvPr id="10" name="Slide Number Placeholder 9"/>
          <p:cNvSpPr>
            <a:spLocks noGrp="1"/>
          </p:cNvSpPr>
          <p:nvPr>
            <p:ph type="sldNum" sz="quarter" idx="4294967295"/>
          </p:nvPr>
        </p:nvSpPr>
        <p:spPr>
          <a:xfrm>
            <a:off x="8582025" y="6459538"/>
            <a:ext cx="561975" cy="365125"/>
          </a:xfrm>
        </p:spPr>
        <p:txBody>
          <a:bodyPr/>
          <a:lstStyle/>
          <a:p>
            <a:fld id="{67CD92BB-0280-4EA5-937F-87721D6FAD66}" type="slidenum">
              <a:rPr lang="en-US" smtClean="0"/>
              <a:t>68</a:t>
            </a:fld>
            <a:endParaRPr lang="en-US"/>
          </a:p>
        </p:txBody>
      </p:sp>
      <p:pic>
        <p:nvPicPr>
          <p:cNvPr id="7" name="Picture 6" descr="2009-11-11 - Acceleratore + Impianti_7000.JPG"/>
          <p:cNvPicPr>
            <a:picLocks noChangeAspect="1"/>
          </p:cNvPicPr>
          <p:nvPr/>
        </p:nvPicPr>
        <p:blipFill>
          <a:blip r:embed="rId3" cstate="print"/>
          <a:stretch>
            <a:fillRect/>
          </a:stretch>
        </p:blipFill>
        <p:spPr>
          <a:xfrm>
            <a:off x="0" y="1268760"/>
            <a:ext cx="9144000" cy="5133703"/>
          </a:xfrm>
          <a:prstGeom prst="rect">
            <a:avLst/>
          </a:prstGeom>
        </p:spPr>
      </p:pic>
      <p:sp>
        <p:nvSpPr>
          <p:cNvPr id="8" name="TextBox 7"/>
          <p:cNvSpPr txBox="1"/>
          <p:nvPr/>
        </p:nvSpPr>
        <p:spPr>
          <a:xfrm>
            <a:off x="435968" y="6032545"/>
            <a:ext cx="1143262" cy="261610"/>
          </a:xfrm>
          <a:prstGeom prst="rect">
            <a:avLst/>
          </a:prstGeom>
          <a:noFill/>
        </p:spPr>
        <p:txBody>
          <a:bodyPr wrap="none" rtlCol="0">
            <a:spAutoFit/>
          </a:bodyPr>
          <a:lstStyle/>
          <a:p>
            <a:r>
              <a:rPr lang="it-IT" sz="1100" i="1" dirty="0" smtClean="0"/>
              <a:t>Davide Bianculli</a:t>
            </a:r>
            <a:endParaRPr lang="en-GB" sz="1100" i="1" dirty="0"/>
          </a:p>
        </p:txBody>
      </p:sp>
    </p:spTree>
    <p:extLst>
      <p:ext uri="{BB962C8B-B14F-4D97-AF65-F5344CB8AC3E}">
        <p14:creationId xmlns:p14="http://schemas.microsoft.com/office/powerpoint/2010/main" val="3719153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smtClean="0"/>
              <a:t>Orders</a:t>
            </a:r>
            <a:r>
              <a:rPr lang="it-IT" dirty="0" smtClean="0"/>
              <a:t> </a:t>
            </a:r>
            <a:r>
              <a:rPr lang="it-IT" dirty="0" err="1" smtClean="0"/>
              <a:t>of</a:t>
            </a:r>
            <a:r>
              <a:rPr lang="it-IT" dirty="0" smtClean="0"/>
              <a:t> </a:t>
            </a:r>
            <a:r>
              <a:rPr lang="it-IT" dirty="0" err="1" smtClean="0"/>
              <a:t>magnitude</a:t>
            </a:r>
            <a:endParaRPr lang="it-IT" dirty="0"/>
          </a:p>
        </p:txBody>
      </p:sp>
      <p:sp>
        <p:nvSpPr>
          <p:cNvPr id="3" name="TextBox 2"/>
          <p:cNvSpPr txBox="1"/>
          <p:nvPr/>
        </p:nvSpPr>
        <p:spPr>
          <a:xfrm>
            <a:off x="1763688" y="2420888"/>
            <a:ext cx="6593160" cy="3416320"/>
          </a:xfrm>
          <a:prstGeom prst="rect">
            <a:avLst/>
          </a:prstGeom>
          <a:noFill/>
        </p:spPr>
        <p:txBody>
          <a:bodyPr wrap="square" rtlCol="0">
            <a:spAutoFit/>
          </a:bodyPr>
          <a:lstStyle/>
          <a:p>
            <a:r>
              <a:rPr lang="it-IT" sz="2400" b="1" dirty="0" smtClean="0">
                <a:solidFill>
                  <a:schemeClr val="bg1">
                    <a:lumMod val="85000"/>
                    <a:lumOff val="15000"/>
                  </a:schemeClr>
                </a:solidFill>
                <a:latin typeface="Calibri" pitchFamily="34" charset="0"/>
              </a:rPr>
              <a:t>Treatment </a:t>
            </a:r>
            <a:r>
              <a:rPr lang="it-IT" sz="2400" b="1" dirty="0" err="1" smtClean="0">
                <a:solidFill>
                  <a:schemeClr val="bg1">
                    <a:lumMod val="85000"/>
                    <a:lumOff val="15000"/>
                  </a:schemeClr>
                </a:solidFill>
                <a:latin typeface="Calibri" pitchFamily="34" charset="0"/>
              </a:rPr>
              <a:t>session</a:t>
            </a:r>
            <a:r>
              <a:rPr lang="it-IT" sz="2400" b="1" dirty="0" smtClean="0">
                <a:solidFill>
                  <a:schemeClr val="bg1">
                    <a:lumMod val="85000"/>
                    <a:lumOff val="15000"/>
                  </a:schemeClr>
                </a:solidFill>
                <a:latin typeface="Calibri" pitchFamily="34" charset="0"/>
              </a:rPr>
              <a:t> </a:t>
            </a:r>
            <a:r>
              <a:rPr lang="it-IT" sz="2400" b="1" dirty="0" err="1" smtClean="0">
                <a:solidFill>
                  <a:schemeClr val="bg1">
                    <a:lumMod val="85000"/>
                    <a:lumOff val="15000"/>
                  </a:schemeClr>
                </a:solidFill>
                <a:latin typeface="Calibri" pitchFamily="34" charset="0"/>
              </a:rPr>
              <a:t>duration</a:t>
            </a:r>
            <a:r>
              <a:rPr lang="it-IT" sz="2400" b="1" dirty="0" smtClean="0">
                <a:solidFill>
                  <a:schemeClr val="bg1">
                    <a:lumMod val="85000"/>
                    <a:lumOff val="15000"/>
                  </a:schemeClr>
                </a:solidFill>
                <a:latin typeface="Calibri" pitchFamily="34" charset="0"/>
              </a:rPr>
              <a:t>: 	30 min</a:t>
            </a:r>
          </a:p>
          <a:p>
            <a:r>
              <a:rPr lang="it-IT" sz="2400" b="1" dirty="0" err="1" smtClean="0">
                <a:solidFill>
                  <a:schemeClr val="bg1">
                    <a:lumMod val="85000"/>
                    <a:lumOff val="15000"/>
                  </a:schemeClr>
                </a:solidFill>
                <a:latin typeface="Calibri" pitchFamily="34" charset="0"/>
              </a:rPr>
              <a:t>Irradiation</a:t>
            </a:r>
            <a:r>
              <a:rPr lang="it-IT" sz="2400" b="1" dirty="0" smtClean="0">
                <a:solidFill>
                  <a:schemeClr val="bg1">
                    <a:lumMod val="85000"/>
                    <a:lumOff val="15000"/>
                  </a:schemeClr>
                </a:solidFill>
                <a:latin typeface="Calibri" pitchFamily="34" charset="0"/>
              </a:rPr>
              <a:t> </a:t>
            </a:r>
            <a:r>
              <a:rPr lang="it-IT" sz="2400" b="1" dirty="0" err="1" smtClean="0">
                <a:solidFill>
                  <a:schemeClr val="bg1">
                    <a:lumMod val="85000"/>
                    <a:lumOff val="15000"/>
                  </a:schemeClr>
                </a:solidFill>
                <a:latin typeface="Calibri" pitchFamily="34" charset="0"/>
              </a:rPr>
              <a:t>duration</a:t>
            </a:r>
            <a:r>
              <a:rPr lang="it-IT" sz="2400" b="1" dirty="0" smtClean="0">
                <a:solidFill>
                  <a:schemeClr val="bg1">
                    <a:lumMod val="85000"/>
                    <a:lumOff val="15000"/>
                  </a:schemeClr>
                </a:solidFill>
                <a:latin typeface="Calibri" pitchFamily="34" charset="0"/>
              </a:rPr>
              <a:t>:		3 min</a:t>
            </a:r>
          </a:p>
          <a:p>
            <a:r>
              <a:rPr lang="it-IT" sz="2400" b="1" dirty="0" err="1" smtClean="0">
                <a:solidFill>
                  <a:schemeClr val="bg1">
                    <a:lumMod val="85000"/>
                    <a:lumOff val="15000"/>
                  </a:schemeClr>
                </a:solidFill>
                <a:latin typeface="Calibri" pitchFamily="34" charset="0"/>
              </a:rPr>
              <a:t>Slice</a:t>
            </a:r>
            <a:r>
              <a:rPr lang="it-IT" sz="2400" b="1" dirty="0" smtClean="0">
                <a:solidFill>
                  <a:schemeClr val="bg1">
                    <a:lumMod val="85000"/>
                    <a:lumOff val="15000"/>
                  </a:schemeClr>
                </a:solidFill>
                <a:latin typeface="Calibri" pitchFamily="34" charset="0"/>
              </a:rPr>
              <a:t> </a:t>
            </a:r>
            <a:r>
              <a:rPr lang="it-IT" sz="2400" b="1" dirty="0" err="1" smtClean="0">
                <a:solidFill>
                  <a:schemeClr val="bg1">
                    <a:lumMod val="85000"/>
                    <a:lumOff val="15000"/>
                  </a:schemeClr>
                </a:solidFill>
                <a:latin typeface="Calibri" pitchFamily="34" charset="0"/>
              </a:rPr>
              <a:t>thickness</a:t>
            </a:r>
            <a:r>
              <a:rPr lang="it-IT" sz="2400" b="1" dirty="0" smtClean="0">
                <a:solidFill>
                  <a:schemeClr val="bg1">
                    <a:lumMod val="85000"/>
                    <a:lumOff val="15000"/>
                  </a:schemeClr>
                </a:solidFill>
                <a:latin typeface="Calibri" pitchFamily="34" charset="0"/>
              </a:rPr>
              <a:t>:		2 – 4 mm</a:t>
            </a:r>
          </a:p>
          <a:p>
            <a:r>
              <a:rPr lang="it-IT" sz="2400" b="1" dirty="0" smtClean="0">
                <a:solidFill>
                  <a:schemeClr val="bg1">
                    <a:lumMod val="85000"/>
                    <a:lumOff val="15000"/>
                  </a:schemeClr>
                </a:solidFill>
                <a:latin typeface="Calibri" pitchFamily="34" charset="0"/>
              </a:rPr>
              <a:t>Spot </a:t>
            </a:r>
            <a:r>
              <a:rPr lang="it-IT" sz="2400" b="1" dirty="0" err="1" smtClean="0">
                <a:solidFill>
                  <a:schemeClr val="bg1">
                    <a:lumMod val="85000"/>
                    <a:lumOff val="15000"/>
                  </a:schemeClr>
                </a:solidFill>
                <a:latin typeface="Calibri" pitchFamily="34" charset="0"/>
              </a:rPr>
              <a:t>size</a:t>
            </a:r>
            <a:r>
              <a:rPr lang="it-IT" sz="2400" b="1" dirty="0" smtClean="0">
                <a:solidFill>
                  <a:schemeClr val="bg1">
                    <a:lumMod val="85000"/>
                    <a:lumOff val="15000"/>
                  </a:schemeClr>
                </a:solidFill>
                <a:latin typeface="Calibri" pitchFamily="34" charset="0"/>
              </a:rPr>
              <a:t>: 			4 - 10 mm</a:t>
            </a:r>
          </a:p>
          <a:p>
            <a:r>
              <a:rPr lang="it-IT" sz="2400" b="1" dirty="0" smtClean="0">
                <a:solidFill>
                  <a:schemeClr val="bg1">
                    <a:lumMod val="85000"/>
                    <a:lumOff val="15000"/>
                  </a:schemeClr>
                </a:solidFill>
                <a:latin typeface="Calibri" pitchFamily="34" charset="0"/>
              </a:rPr>
              <a:t>Position </a:t>
            </a:r>
            <a:r>
              <a:rPr lang="it-IT" sz="2400" b="1" dirty="0" err="1" smtClean="0">
                <a:solidFill>
                  <a:schemeClr val="bg1">
                    <a:lumMod val="85000"/>
                    <a:lumOff val="15000"/>
                  </a:schemeClr>
                </a:solidFill>
                <a:latin typeface="Calibri" pitchFamily="34" charset="0"/>
              </a:rPr>
              <a:t>precision</a:t>
            </a:r>
            <a:r>
              <a:rPr lang="it-IT" sz="2400" b="1" dirty="0" smtClean="0">
                <a:solidFill>
                  <a:schemeClr val="bg1">
                    <a:lumMod val="85000"/>
                    <a:lumOff val="15000"/>
                  </a:schemeClr>
                </a:solidFill>
                <a:latin typeface="Calibri" pitchFamily="34" charset="0"/>
              </a:rPr>
              <a:t>:		0.1 mm</a:t>
            </a:r>
          </a:p>
          <a:p>
            <a:r>
              <a:rPr lang="it-IT" sz="2400" b="1" dirty="0" smtClean="0">
                <a:solidFill>
                  <a:schemeClr val="bg1">
                    <a:lumMod val="85000"/>
                    <a:lumOff val="15000"/>
                  </a:schemeClr>
                </a:solidFill>
                <a:latin typeface="Calibri" pitchFamily="34" charset="0"/>
              </a:rPr>
              <a:t>Energy </a:t>
            </a:r>
            <a:r>
              <a:rPr lang="it-IT" sz="2400" b="1" dirty="0" err="1" smtClean="0">
                <a:solidFill>
                  <a:schemeClr val="bg1">
                    <a:lumMod val="85000"/>
                    <a:lumOff val="15000"/>
                  </a:schemeClr>
                </a:solidFill>
                <a:latin typeface="Calibri" pitchFamily="34" charset="0"/>
              </a:rPr>
              <a:t>precision</a:t>
            </a:r>
            <a:r>
              <a:rPr lang="it-IT" sz="2400" b="1" dirty="0" smtClean="0">
                <a:solidFill>
                  <a:schemeClr val="bg1">
                    <a:lumMod val="85000"/>
                    <a:lumOff val="15000"/>
                  </a:schemeClr>
                </a:solidFill>
                <a:latin typeface="Calibri" pitchFamily="34" charset="0"/>
              </a:rPr>
              <a:t>:		10</a:t>
            </a:r>
            <a:r>
              <a:rPr lang="it-IT" sz="2400" b="1" baseline="30000" dirty="0" smtClean="0">
                <a:solidFill>
                  <a:schemeClr val="bg1">
                    <a:lumMod val="85000"/>
                    <a:lumOff val="15000"/>
                  </a:schemeClr>
                </a:solidFill>
                <a:latin typeface="Calibri" pitchFamily="34" charset="0"/>
              </a:rPr>
              <a:t>-4</a:t>
            </a:r>
          </a:p>
          <a:p>
            <a:r>
              <a:rPr lang="it-IT" sz="2400" b="1" dirty="0" smtClean="0">
                <a:solidFill>
                  <a:schemeClr val="bg1">
                    <a:lumMod val="85000"/>
                    <a:lumOff val="15000"/>
                  </a:schemeClr>
                </a:solidFill>
                <a:latin typeface="Calibri" pitchFamily="34" charset="0"/>
              </a:rPr>
              <a:t>Spot </a:t>
            </a:r>
            <a:r>
              <a:rPr lang="it-IT" sz="2400" b="1" dirty="0" err="1" smtClean="0">
                <a:solidFill>
                  <a:schemeClr val="bg1">
                    <a:lumMod val="85000"/>
                    <a:lumOff val="15000"/>
                  </a:schemeClr>
                </a:solidFill>
                <a:latin typeface="Calibri" pitchFamily="34" charset="0"/>
              </a:rPr>
              <a:t>duration</a:t>
            </a:r>
            <a:r>
              <a:rPr lang="it-IT" sz="2400" b="1" dirty="0" smtClean="0">
                <a:solidFill>
                  <a:schemeClr val="bg1">
                    <a:lumMod val="85000"/>
                    <a:lumOff val="15000"/>
                  </a:schemeClr>
                </a:solidFill>
                <a:latin typeface="Calibri" pitchFamily="34" charset="0"/>
              </a:rPr>
              <a:t>: 		5 - 10 ms</a:t>
            </a:r>
          </a:p>
          <a:p>
            <a:r>
              <a:rPr lang="it-IT" sz="2400" b="1" dirty="0" err="1" smtClean="0">
                <a:solidFill>
                  <a:schemeClr val="bg1">
                    <a:lumMod val="85000"/>
                    <a:lumOff val="15000"/>
                  </a:schemeClr>
                </a:solidFill>
                <a:latin typeface="Calibri" pitchFamily="34" charset="0"/>
              </a:rPr>
              <a:t>Beam</a:t>
            </a:r>
            <a:r>
              <a:rPr lang="it-IT" sz="2400" b="1" dirty="0" smtClean="0">
                <a:solidFill>
                  <a:schemeClr val="bg1">
                    <a:lumMod val="85000"/>
                    <a:lumOff val="15000"/>
                  </a:schemeClr>
                </a:solidFill>
                <a:latin typeface="Calibri" pitchFamily="34" charset="0"/>
              </a:rPr>
              <a:t> </a:t>
            </a:r>
            <a:r>
              <a:rPr lang="it-IT" sz="2400" b="1" dirty="0" err="1" smtClean="0">
                <a:solidFill>
                  <a:schemeClr val="bg1">
                    <a:lumMod val="85000"/>
                    <a:lumOff val="15000"/>
                  </a:schemeClr>
                </a:solidFill>
                <a:latin typeface="Calibri" pitchFamily="34" charset="0"/>
              </a:rPr>
              <a:t>current</a:t>
            </a:r>
            <a:r>
              <a:rPr lang="it-IT" sz="2400" b="1" dirty="0" smtClean="0">
                <a:solidFill>
                  <a:schemeClr val="bg1">
                    <a:lumMod val="85000"/>
                    <a:lumOff val="15000"/>
                  </a:schemeClr>
                </a:solidFill>
                <a:latin typeface="Calibri" pitchFamily="34" charset="0"/>
              </a:rPr>
              <a:t>: 		0.1 - 1 nA</a:t>
            </a:r>
          </a:p>
          <a:p>
            <a:r>
              <a:rPr lang="it-IT" sz="2400" b="1" dirty="0" err="1" smtClean="0">
                <a:solidFill>
                  <a:schemeClr val="bg1">
                    <a:lumMod val="85000"/>
                    <a:lumOff val="15000"/>
                  </a:schemeClr>
                </a:solidFill>
                <a:latin typeface="Calibri" pitchFamily="34" charset="0"/>
              </a:rPr>
              <a:t>Measurement</a:t>
            </a:r>
            <a:r>
              <a:rPr lang="it-IT" sz="2400" b="1" dirty="0" smtClean="0">
                <a:solidFill>
                  <a:schemeClr val="bg1">
                    <a:lumMod val="85000"/>
                    <a:lumOff val="15000"/>
                  </a:schemeClr>
                </a:solidFill>
                <a:latin typeface="Calibri" pitchFamily="34" charset="0"/>
              </a:rPr>
              <a:t> </a:t>
            </a:r>
            <a:r>
              <a:rPr lang="it-IT" sz="2400" b="1" dirty="0" err="1" smtClean="0">
                <a:solidFill>
                  <a:schemeClr val="bg1">
                    <a:lumMod val="85000"/>
                    <a:lumOff val="15000"/>
                  </a:schemeClr>
                </a:solidFill>
                <a:latin typeface="Calibri" pitchFamily="34" charset="0"/>
              </a:rPr>
              <a:t>time</a:t>
            </a:r>
            <a:r>
              <a:rPr lang="it-IT" sz="2400" b="1" dirty="0" smtClean="0">
                <a:solidFill>
                  <a:schemeClr val="bg1">
                    <a:lumMod val="85000"/>
                    <a:lumOff val="15000"/>
                  </a:schemeClr>
                </a:solidFill>
                <a:latin typeface="Calibri" pitchFamily="34" charset="0"/>
              </a:rPr>
              <a:t>:		&lt; 100 ms</a:t>
            </a:r>
          </a:p>
        </p:txBody>
      </p:sp>
      <p:sp>
        <p:nvSpPr>
          <p:cNvPr id="4" name="TextBox 3"/>
          <p:cNvSpPr txBox="1"/>
          <p:nvPr/>
        </p:nvSpPr>
        <p:spPr>
          <a:xfrm>
            <a:off x="1979712" y="1367190"/>
            <a:ext cx="5108386" cy="523220"/>
          </a:xfrm>
          <a:prstGeom prst="rect">
            <a:avLst/>
          </a:prstGeom>
          <a:noFill/>
        </p:spPr>
        <p:txBody>
          <a:bodyPr wrap="none" rtlCol="0">
            <a:spAutoFit/>
          </a:bodyPr>
          <a:lstStyle/>
          <a:p>
            <a:r>
              <a:rPr lang="it-IT" sz="2800" b="1" dirty="0" smtClean="0">
                <a:solidFill>
                  <a:srgbClr val="C00000"/>
                </a:solidFill>
                <a:latin typeface="Calibri" pitchFamily="34" charset="0"/>
              </a:rPr>
              <a:t>Dose </a:t>
            </a:r>
            <a:r>
              <a:rPr lang="it-IT" sz="2800" b="1" dirty="0" err="1" smtClean="0">
                <a:solidFill>
                  <a:srgbClr val="C00000"/>
                </a:solidFill>
                <a:latin typeface="Calibri" pitchFamily="34" charset="0"/>
              </a:rPr>
              <a:t>uniformity</a:t>
            </a:r>
            <a:r>
              <a:rPr lang="it-IT" sz="2800" b="1" dirty="0" smtClean="0">
                <a:solidFill>
                  <a:srgbClr val="C00000"/>
                </a:solidFill>
                <a:latin typeface="Calibri" pitchFamily="34" charset="0"/>
              </a:rPr>
              <a:t> </a:t>
            </a:r>
            <a:r>
              <a:rPr lang="it-IT" sz="2800" b="1" dirty="0" err="1" smtClean="0">
                <a:solidFill>
                  <a:srgbClr val="C00000"/>
                </a:solidFill>
                <a:latin typeface="Calibri" pitchFamily="34" charset="0"/>
              </a:rPr>
              <a:t>required</a:t>
            </a:r>
            <a:r>
              <a:rPr lang="it-IT" sz="2800" b="1" dirty="0" smtClean="0">
                <a:solidFill>
                  <a:srgbClr val="C00000"/>
                </a:solidFill>
                <a:latin typeface="Calibri" pitchFamily="34" charset="0"/>
              </a:rPr>
              <a:t>: ± 2.5%</a:t>
            </a:r>
            <a:endParaRPr lang="it-IT" sz="2800" b="1" dirty="0">
              <a:solidFill>
                <a:srgbClr val="C00000"/>
              </a:solidFill>
              <a:latin typeface="Calibri" pitchFamily="34" charset="0"/>
            </a:endParaRPr>
          </a:p>
        </p:txBody>
      </p:sp>
      <p:sp>
        <p:nvSpPr>
          <p:cNvPr id="7" name="Slide Number Placeholder 6"/>
          <p:cNvSpPr>
            <a:spLocks noGrp="1"/>
          </p:cNvSpPr>
          <p:nvPr>
            <p:ph type="sldNum" sz="quarter" idx="4294967295"/>
          </p:nvPr>
        </p:nvSpPr>
        <p:spPr>
          <a:xfrm>
            <a:off x="8532440" y="6459690"/>
            <a:ext cx="561975" cy="365125"/>
          </a:xfrm>
          <a:prstGeom prst="rect">
            <a:avLst/>
          </a:prstGeom>
        </p:spPr>
        <p:txBody>
          <a:bodyPr/>
          <a:lstStyle/>
          <a:p>
            <a:fld id="{67CD92BB-0280-4EA5-937F-87721D6FAD66}" type="slidenum">
              <a:rPr lang="en-US" smtClean="0"/>
              <a:t>69</a:t>
            </a:fld>
            <a:endParaRPr lang="en-US"/>
          </a:p>
        </p:txBody>
      </p:sp>
    </p:spTree>
    <p:extLst>
      <p:ext uri="{BB962C8B-B14F-4D97-AF65-F5344CB8AC3E}">
        <p14:creationId xmlns:p14="http://schemas.microsoft.com/office/powerpoint/2010/main" val="10266459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428625" y="4543425"/>
            <a:ext cx="3543300" cy="15144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latin typeface="Arial" pitchFamily="34" charset="0"/>
            </a:endParaRPr>
          </a:p>
        </p:txBody>
      </p:sp>
      <p:sp>
        <p:nvSpPr>
          <p:cNvPr id="102403" name="Rectangle 3"/>
          <p:cNvSpPr>
            <a:spLocks noChangeArrowheads="1"/>
          </p:cNvSpPr>
          <p:nvPr/>
        </p:nvSpPr>
        <p:spPr bwMode="auto">
          <a:xfrm>
            <a:off x="-180975" y="230188"/>
            <a:ext cx="94678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r>
              <a:rPr lang="en-GB" altLang="en-GB" sz="2800" dirty="0">
                <a:solidFill>
                  <a:srgbClr val="FFFFFF"/>
                </a:solidFill>
                <a:latin typeface="Arial" pitchFamily="34" charset="0"/>
              </a:rPr>
              <a:t> </a:t>
            </a:r>
            <a:r>
              <a:rPr lang="en-GB" altLang="en-GB" sz="2800" dirty="0" smtClean="0">
                <a:solidFill>
                  <a:srgbClr val="FFFFFF"/>
                </a:solidFill>
                <a:latin typeface="Arial" pitchFamily="34" charset="0"/>
              </a:rPr>
              <a:t>Electromagnetic field on charged particles</a:t>
            </a:r>
            <a:endParaRPr lang="en-GB" altLang="en-GB" sz="2800" dirty="0">
              <a:solidFill>
                <a:srgbClr val="FFFFFF"/>
              </a:solidFill>
              <a:latin typeface="Times New Roman" pitchFamily="18" charset="0"/>
            </a:endParaRPr>
          </a:p>
        </p:txBody>
      </p:sp>
      <p:pic>
        <p:nvPicPr>
          <p:cNvPr id="1024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805363"/>
            <a:ext cx="2058987" cy="148113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02405" name="Object 5"/>
          <p:cNvGraphicFramePr>
            <a:graphicFrameLocks noChangeAspect="1"/>
          </p:cNvGraphicFramePr>
          <p:nvPr/>
        </p:nvGraphicFramePr>
        <p:xfrm>
          <a:off x="2514600" y="1296988"/>
          <a:ext cx="3878263" cy="688975"/>
        </p:xfrm>
        <a:graphic>
          <a:graphicData uri="http://schemas.openxmlformats.org/presentationml/2006/ole">
            <mc:AlternateContent xmlns:mc="http://schemas.openxmlformats.org/markup-compatibility/2006">
              <mc:Choice xmlns:v="urn:schemas-microsoft-com:vml" Requires="v">
                <p:oleObj spid="_x0000_s26786" name="Equation" r:id="rId5" imgW="1358640" imgH="241200" progId="Equation.3">
                  <p:embed/>
                </p:oleObj>
              </mc:Choice>
              <mc:Fallback>
                <p:oleObj name="Equation" r:id="rId5" imgW="1358640" imgH="241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296988"/>
                        <a:ext cx="3878263" cy="688975"/>
                      </a:xfrm>
                      <a:prstGeom prst="rect">
                        <a:avLst/>
                      </a:prstGeom>
                      <a:solidFill>
                        <a:schemeClr val="bg1"/>
                      </a:solidFill>
                      <a:ln w="28575">
                        <a:solidFill>
                          <a:srgbClr val="F7CA0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406" name="Object 6"/>
          <p:cNvGraphicFramePr>
            <a:graphicFrameLocks noChangeAspect="1"/>
          </p:cNvGraphicFramePr>
          <p:nvPr>
            <p:extLst>
              <p:ext uri="{D42A27DB-BD31-4B8C-83A1-F6EECF244321}">
                <p14:modId xmlns:p14="http://schemas.microsoft.com/office/powerpoint/2010/main" val="165331921"/>
              </p:ext>
            </p:extLst>
          </p:nvPr>
        </p:nvGraphicFramePr>
        <p:xfrm>
          <a:off x="6732588" y="908050"/>
          <a:ext cx="1724025" cy="1581150"/>
        </p:xfrm>
        <a:graphic>
          <a:graphicData uri="http://schemas.openxmlformats.org/presentationml/2006/ole">
            <mc:AlternateContent xmlns:mc="http://schemas.openxmlformats.org/markup-compatibility/2006">
              <mc:Choice xmlns:v="urn:schemas-microsoft-com:vml" Requires="v">
                <p:oleObj spid="_x0000_s26787" name="Equazione" r:id="rId7" imgW="761760" imgH="698400" progId="Equation.3">
                  <p:embed/>
                </p:oleObj>
              </mc:Choice>
              <mc:Fallback>
                <p:oleObj name="Equazione" r:id="rId7" imgW="761760" imgH="698400" progId="Equation.3">
                  <p:embed/>
                  <p:pic>
                    <p:nvPicPr>
                      <p:cNvPr id="0" name=""/>
                      <p:cNvPicPr>
                        <a:picLocks noChangeAspect="1" noChangeArrowheads="1"/>
                      </p:cNvPicPr>
                      <p:nvPr/>
                    </p:nvPicPr>
                    <p:blipFill>
                      <a:blip r:embed="rId8"/>
                      <a:srcRect/>
                      <a:stretch>
                        <a:fillRect/>
                      </a:stretch>
                    </p:blipFill>
                    <p:spPr bwMode="auto">
                      <a:xfrm>
                        <a:off x="6732588" y="908050"/>
                        <a:ext cx="1724025" cy="1581150"/>
                      </a:xfrm>
                      <a:prstGeom prst="rect">
                        <a:avLst/>
                      </a:prstGeom>
                      <a:solidFill>
                        <a:schemeClr val="bg1"/>
                      </a:solidFill>
                      <a:ln w="28575">
                        <a:solidFill>
                          <a:srgbClr val="F7CA0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407" name="Object 7"/>
          <p:cNvGraphicFramePr>
            <a:graphicFrameLocks noChangeAspect="1"/>
          </p:cNvGraphicFramePr>
          <p:nvPr>
            <p:extLst>
              <p:ext uri="{D42A27DB-BD31-4B8C-83A1-F6EECF244321}">
                <p14:modId xmlns:p14="http://schemas.microsoft.com/office/powerpoint/2010/main" val="2645025014"/>
              </p:ext>
            </p:extLst>
          </p:nvPr>
        </p:nvGraphicFramePr>
        <p:xfrm>
          <a:off x="971550" y="3860800"/>
          <a:ext cx="2295525" cy="503238"/>
        </p:xfrm>
        <a:graphic>
          <a:graphicData uri="http://schemas.openxmlformats.org/presentationml/2006/ole">
            <mc:AlternateContent xmlns:mc="http://schemas.openxmlformats.org/markup-compatibility/2006">
              <mc:Choice xmlns:v="urn:schemas-microsoft-com:vml" Requires="v">
                <p:oleObj spid="_x0000_s26788" name="Equazione" r:id="rId9" imgW="1104840" imgH="241200" progId="Equation.3">
                  <p:embed/>
                </p:oleObj>
              </mc:Choice>
              <mc:Fallback>
                <p:oleObj name="Equazione" r:id="rId9" imgW="1104840" imgH="241200" progId="Equation.3">
                  <p:embed/>
                  <p:pic>
                    <p:nvPicPr>
                      <p:cNvPr id="0" name=""/>
                      <p:cNvPicPr>
                        <a:picLocks noChangeAspect="1" noChangeArrowheads="1"/>
                      </p:cNvPicPr>
                      <p:nvPr/>
                    </p:nvPicPr>
                    <p:blipFill>
                      <a:blip r:embed="rId10"/>
                      <a:srcRect/>
                      <a:stretch>
                        <a:fillRect/>
                      </a:stretch>
                    </p:blipFill>
                    <p:spPr bwMode="auto">
                      <a:xfrm>
                        <a:off x="971550" y="3860800"/>
                        <a:ext cx="2295525" cy="503238"/>
                      </a:xfrm>
                      <a:prstGeom prst="rect">
                        <a:avLst/>
                      </a:prstGeom>
                      <a:solidFill>
                        <a:schemeClr val="bg1"/>
                      </a:solidFill>
                      <a:ln>
                        <a:noFill/>
                      </a:ln>
                      <a:effectLst/>
                      <a:extLst>
                        <a:ext uri="{91240B29-F687-4F45-9708-019B960494DF}">
                          <a14:hiddenLine xmlns:a14="http://schemas.microsoft.com/office/drawing/2010/main" w="38100">
                            <a:solidFill>
                              <a:srgbClr val="003399"/>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408" name="Object 8"/>
          <p:cNvGraphicFramePr>
            <a:graphicFrameLocks noChangeAspect="1"/>
          </p:cNvGraphicFramePr>
          <p:nvPr>
            <p:extLst>
              <p:ext uri="{D42A27DB-BD31-4B8C-83A1-F6EECF244321}">
                <p14:modId xmlns:p14="http://schemas.microsoft.com/office/powerpoint/2010/main" val="492301020"/>
              </p:ext>
            </p:extLst>
          </p:nvPr>
        </p:nvGraphicFramePr>
        <p:xfrm>
          <a:off x="5310188" y="3860800"/>
          <a:ext cx="2592387" cy="517525"/>
        </p:xfrm>
        <a:graphic>
          <a:graphicData uri="http://schemas.openxmlformats.org/presentationml/2006/ole">
            <mc:AlternateContent xmlns:mc="http://schemas.openxmlformats.org/markup-compatibility/2006">
              <mc:Choice xmlns:v="urn:schemas-microsoft-com:vml" Requires="v">
                <p:oleObj spid="_x0000_s26789" name="Equazione" r:id="rId11" imgW="1218960" imgH="241200" progId="Equation.3">
                  <p:embed/>
                </p:oleObj>
              </mc:Choice>
              <mc:Fallback>
                <p:oleObj name="Equazione" r:id="rId11" imgW="1218960" imgH="241200" progId="Equation.3">
                  <p:embed/>
                  <p:pic>
                    <p:nvPicPr>
                      <p:cNvPr id="0" name=""/>
                      <p:cNvPicPr>
                        <a:picLocks noChangeAspect="1" noChangeArrowheads="1"/>
                      </p:cNvPicPr>
                      <p:nvPr/>
                    </p:nvPicPr>
                    <p:blipFill>
                      <a:blip r:embed="rId12"/>
                      <a:srcRect/>
                      <a:stretch>
                        <a:fillRect/>
                      </a:stretch>
                    </p:blipFill>
                    <p:spPr bwMode="auto">
                      <a:xfrm>
                        <a:off x="5310188" y="3860800"/>
                        <a:ext cx="2592387" cy="517525"/>
                      </a:xfrm>
                      <a:prstGeom prst="rect">
                        <a:avLst/>
                      </a:prstGeom>
                      <a:solidFill>
                        <a:schemeClr val="bg1"/>
                      </a:solidFill>
                      <a:ln>
                        <a:noFill/>
                      </a:ln>
                      <a:effectLst/>
                      <a:extLst>
                        <a:ext uri="{91240B29-F687-4F45-9708-019B960494DF}">
                          <a14:hiddenLine xmlns:a14="http://schemas.microsoft.com/office/drawing/2010/main" w="38100">
                            <a:solidFill>
                              <a:srgbClr val="003399"/>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09" name="AutoShape 9"/>
          <p:cNvSpPr>
            <a:spLocks/>
          </p:cNvSpPr>
          <p:nvPr/>
        </p:nvSpPr>
        <p:spPr bwMode="auto">
          <a:xfrm rot="-5400000">
            <a:off x="4010819" y="1902619"/>
            <a:ext cx="690562" cy="431800"/>
          </a:xfrm>
          <a:prstGeom prst="leftBrace">
            <a:avLst>
              <a:gd name="adj1" fmla="val 8333"/>
              <a:gd name="adj2" fmla="val 52569"/>
            </a:avLst>
          </a:prstGeom>
          <a:noFill/>
          <a:ln w="38100">
            <a:solidFill>
              <a:srgbClr val="FF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latin typeface="Arial" pitchFamily="34" charset="0"/>
            </a:endParaRPr>
          </a:p>
        </p:txBody>
      </p:sp>
      <p:sp>
        <p:nvSpPr>
          <p:cNvPr id="102410" name="AutoShape 10"/>
          <p:cNvSpPr>
            <a:spLocks/>
          </p:cNvSpPr>
          <p:nvPr/>
        </p:nvSpPr>
        <p:spPr bwMode="auto">
          <a:xfrm rot="-5400000">
            <a:off x="5024438" y="1681163"/>
            <a:ext cx="750887" cy="935037"/>
          </a:xfrm>
          <a:prstGeom prst="leftBrace">
            <a:avLst>
              <a:gd name="adj1" fmla="val 10377"/>
              <a:gd name="adj2" fmla="val 52569"/>
            </a:avLst>
          </a:prstGeom>
          <a:noFill/>
          <a:ln w="38100">
            <a:solidFill>
              <a:srgbClr val="FF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latin typeface="Arial" pitchFamily="34" charset="0"/>
            </a:endParaRPr>
          </a:p>
        </p:txBody>
      </p:sp>
      <p:sp>
        <p:nvSpPr>
          <p:cNvPr id="102411" name="Text Box 11"/>
          <p:cNvSpPr txBox="1">
            <a:spLocks noChangeArrowheads="1"/>
          </p:cNvSpPr>
          <p:nvPr/>
        </p:nvSpPr>
        <p:spPr bwMode="auto">
          <a:xfrm>
            <a:off x="1059044" y="2924175"/>
            <a:ext cx="220784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it-IT" sz="2000" b="1" dirty="0" smtClean="0">
                <a:solidFill>
                  <a:srgbClr val="FFFFFF"/>
                </a:solidFill>
                <a:latin typeface="Arial" pitchFamily="34" charset="0"/>
              </a:rPr>
              <a:t>ACCELERATION</a:t>
            </a:r>
            <a:endParaRPr lang="it-IT" sz="2000" b="1" dirty="0">
              <a:solidFill>
                <a:srgbClr val="FFFFFF"/>
              </a:solidFill>
              <a:latin typeface="Arial" pitchFamily="34" charset="0"/>
            </a:endParaRPr>
          </a:p>
        </p:txBody>
      </p:sp>
      <p:sp>
        <p:nvSpPr>
          <p:cNvPr id="102412" name="Line 12"/>
          <p:cNvSpPr>
            <a:spLocks noChangeShapeType="1"/>
          </p:cNvSpPr>
          <p:nvPr/>
        </p:nvSpPr>
        <p:spPr bwMode="auto">
          <a:xfrm flipH="1">
            <a:off x="2374900" y="2455863"/>
            <a:ext cx="1998663" cy="387350"/>
          </a:xfrm>
          <a:prstGeom prst="line">
            <a:avLst/>
          </a:prstGeom>
          <a:noFill/>
          <a:ln w="38100">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a:solidFill>
                <a:srgbClr val="000000"/>
              </a:solidFill>
              <a:latin typeface="Arial" pitchFamily="34" charset="0"/>
            </a:endParaRPr>
          </a:p>
        </p:txBody>
      </p:sp>
      <p:sp>
        <p:nvSpPr>
          <p:cNvPr id="102413" name="Text Box 13"/>
          <p:cNvSpPr txBox="1">
            <a:spLocks noChangeArrowheads="1"/>
          </p:cNvSpPr>
          <p:nvPr/>
        </p:nvSpPr>
        <p:spPr bwMode="auto">
          <a:xfrm>
            <a:off x="4302125" y="2924944"/>
            <a:ext cx="4683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it-IT" sz="2000" b="1" dirty="0" smtClean="0">
                <a:solidFill>
                  <a:srgbClr val="FFFFFF"/>
                </a:solidFill>
                <a:latin typeface="Arial" pitchFamily="34" charset="0"/>
              </a:rPr>
              <a:t>BENDING &amp; FOCUSING</a:t>
            </a:r>
            <a:endParaRPr lang="it-IT" sz="2000" b="1" dirty="0">
              <a:solidFill>
                <a:srgbClr val="FFFFFF"/>
              </a:solidFill>
              <a:latin typeface="Arial" pitchFamily="34" charset="0"/>
            </a:endParaRPr>
          </a:p>
        </p:txBody>
      </p:sp>
      <p:sp>
        <p:nvSpPr>
          <p:cNvPr id="102414" name="Line 14"/>
          <p:cNvSpPr>
            <a:spLocks noChangeShapeType="1"/>
          </p:cNvSpPr>
          <p:nvPr/>
        </p:nvSpPr>
        <p:spPr bwMode="auto">
          <a:xfrm>
            <a:off x="5418138" y="2505075"/>
            <a:ext cx="644525" cy="476250"/>
          </a:xfrm>
          <a:prstGeom prst="line">
            <a:avLst/>
          </a:prstGeom>
          <a:noFill/>
          <a:ln w="38100">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a:solidFill>
                <a:srgbClr val="000000"/>
              </a:solidFill>
              <a:latin typeface="Arial" pitchFamily="34" charset="0"/>
            </a:endParaRPr>
          </a:p>
        </p:txBody>
      </p:sp>
      <p:grpSp>
        <p:nvGrpSpPr>
          <p:cNvPr id="102415" name="Group 15"/>
          <p:cNvGrpSpPr>
            <a:grpSpLocks/>
          </p:cNvGrpSpPr>
          <p:nvPr/>
        </p:nvGrpSpPr>
        <p:grpSpPr bwMode="auto">
          <a:xfrm>
            <a:off x="358863" y="4589463"/>
            <a:ext cx="3483243" cy="1371600"/>
            <a:chOff x="3390" y="984"/>
            <a:chExt cx="2083" cy="768"/>
          </a:xfrm>
        </p:grpSpPr>
        <p:sp>
          <p:nvSpPr>
            <p:cNvPr id="102416" name="Line 16"/>
            <p:cNvSpPr>
              <a:spLocks noChangeShapeType="1"/>
            </p:cNvSpPr>
            <p:nvPr/>
          </p:nvSpPr>
          <p:spPr bwMode="auto">
            <a:xfrm>
              <a:off x="3825" y="1224"/>
              <a:ext cx="480" cy="0"/>
            </a:xfrm>
            <a:prstGeom prst="line">
              <a:avLst/>
            </a:prstGeom>
            <a:noFill/>
            <a:ln w="28575">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latin typeface="Arial" pitchFamily="34" charset="0"/>
              </a:endParaRPr>
            </a:p>
          </p:txBody>
        </p:sp>
        <p:sp>
          <p:nvSpPr>
            <p:cNvPr id="102417" name="Line 17"/>
            <p:cNvSpPr>
              <a:spLocks noChangeShapeType="1"/>
            </p:cNvSpPr>
            <p:nvPr/>
          </p:nvSpPr>
          <p:spPr bwMode="auto">
            <a:xfrm flipV="1">
              <a:off x="4305" y="984"/>
              <a:ext cx="0" cy="240"/>
            </a:xfrm>
            <a:prstGeom prst="line">
              <a:avLst/>
            </a:prstGeom>
            <a:noFill/>
            <a:ln w="28575">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latin typeface="Arial" pitchFamily="34" charset="0"/>
              </a:endParaRPr>
            </a:p>
          </p:txBody>
        </p:sp>
        <p:sp>
          <p:nvSpPr>
            <p:cNvPr id="102418" name="Line 18"/>
            <p:cNvSpPr>
              <a:spLocks noChangeShapeType="1"/>
            </p:cNvSpPr>
            <p:nvPr/>
          </p:nvSpPr>
          <p:spPr bwMode="auto">
            <a:xfrm>
              <a:off x="4305" y="984"/>
              <a:ext cx="240" cy="0"/>
            </a:xfrm>
            <a:prstGeom prst="line">
              <a:avLst/>
            </a:prstGeom>
            <a:noFill/>
            <a:ln w="28575">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latin typeface="Arial" pitchFamily="34" charset="0"/>
              </a:endParaRPr>
            </a:p>
          </p:txBody>
        </p:sp>
        <p:sp>
          <p:nvSpPr>
            <p:cNvPr id="102419" name="Line 19"/>
            <p:cNvSpPr>
              <a:spLocks noChangeShapeType="1"/>
            </p:cNvSpPr>
            <p:nvPr/>
          </p:nvSpPr>
          <p:spPr bwMode="auto">
            <a:xfrm>
              <a:off x="4545" y="984"/>
              <a:ext cx="0" cy="240"/>
            </a:xfrm>
            <a:prstGeom prst="line">
              <a:avLst/>
            </a:prstGeom>
            <a:noFill/>
            <a:ln w="28575">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latin typeface="Arial" pitchFamily="34" charset="0"/>
              </a:endParaRPr>
            </a:p>
          </p:txBody>
        </p:sp>
        <p:sp>
          <p:nvSpPr>
            <p:cNvPr id="102420" name="Line 20"/>
            <p:cNvSpPr>
              <a:spLocks noChangeShapeType="1"/>
            </p:cNvSpPr>
            <p:nvPr/>
          </p:nvSpPr>
          <p:spPr bwMode="auto">
            <a:xfrm>
              <a:off x="4545" y="1224"/>
              <a:ext cx="384" cy="0"/>
            </a:xfrm>
            <a:prstGeom prst="line">
              <a:avLst/>
            </a:prstGeom>
            <a:noFill/>
            <a:ln w="28575">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latin typeface="Arial" pitchFamily="34" charset="0"/>
              </a:endParaRPr>
            </a:p>
          </p:txBody>
        </p:sp>
        <p:sp>
          <p:nvSpPr>
            <p:cNvPr id="102421" name="Line 21"/>
            <p:cNvSpPr>
              <a:spLocks noChangeShapeType="1"/>
            </p:cNvSpPr>
            <p:nvPr/>
          </p:nvSpPr>
          <p:spPr bwMode="auto">
            <a:xfrm>
              <a:off x="3825" y="1512"/>
              <a:ext cx="480" cy="0"/>
            </a:xfrm>
            <a:prstGeom prst="line">
              <a:avLst/>
            </a:prstGeom>
            <a:noFill/>
            <a:ln w="28575">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latin typeface="Arial" pitchFamily="34" charset="0"/>
              </a:endParaRPr>
            </a:p>
          </p:txBody>
        </p:sp>
        <p:sp>
          <p:nvSpPr>
            <p:cNvPr id="102422" name="Line 22"/>
            <p:cNvSpPr>
              <a:spLocks noChangeShapeType="1"/>
            </p:cNvSpPr>
            <p:nvPr/>
          </p:nvSpPr>
          <p:spPr bwMode="auto">
            <a:xfrm>
              <a:off x="4305" y="1512"/>
              <a:ext cx="0" cy="240"/>
            </a:xfrm>
            <a:prstGeom prst="line">
              <a:avLst/>
            </a:prstGeom>
            <a:noFill/>
            <a:ln w="28575">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latin typeface="Arial" pitchFamily="34" charset="0"/>
              </a:endParaRPr>
            </a:p>
          </p:txBody>
        </p:sp>
        <p:sp>
          <p:nvSpPr>
            <p:cNvPr id="102423" name="Line 23"/>
            <p:cNvSpPr>
              <a:spLocks noChangeShapeType="1"/>
            </p:cNvSpPr>
            <p:nvPr/>
          </p:nvSpPr>
          <p:spPr bwMode="auto">
            <a:xfrm>
              <a:off x="4305" y="1752"/>
              <a:ext cx="240" cy="0"/>
            </a:xfrm>
            <a:prstGeom prst="line">
              <a:avLst/>
            </a:prstGeom>
            <a:noFill/>
            <a:ln w="28575">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latin typeface="Arial" pitchFamily="34" charset="0"/>
              </a:endParaRPr>
            </a:p>
          </p:txBody>
        </p:sp>
        <p:sp>
          <p:nvSpPr>
            <p:cNvPr id="102424" name="Line 24"/>
            <p:cNvSpPr>
              <a:spLocks noChangeShapeType="1"/>
            </p:cNvSpPr>
            <p:nvPr/>
          </p:nvSpPr>
          <p:spPr bwMode="auto">
            <a:xfrm flipV="1">
              <a:off x="4545" y="1512"/>
              <a:ext cx="0" cy="240"/>
            </a:xfrm>
            <a:prstGeom prst="line">
              <a:avLst/>
            </a:prstGeom>
            <a:noFill/>
            <a:ln w="28575">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latin typeface="Arial" pitchFamily="34" charset="0"/>
              </a:endParaRPr>
            </a:p>
          </p:txBody>
        </p:sp>
        <p:sp>
          <p:nvSpPr>
            <p:cNvPr id="102425" name="Line 25"/>
            <p:cNvSpPr>
              <a:spLocks noChangeShapeType="1"/>
            </p:cNvSpPr>
            <p:nvPr/>
          </p:nvSpPr>
          <p:spPr bwMode="auto">
            <a:xfrm>
              <a:off x="4545" y="1512"/>
              <a:ext cx="384" cy="0"/>
            </a:xfrm>
            <a:prstGeom prst="line">
              <a:avLst/>
            </a:prstGeom>
            <a:noFill/>
            <a:ln w="28575">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latin typeface="Arial" pitchFamily="34" charset="0"/>
              </a:endParaRPr>
            </a:p>
          </p:txBody>
        </p:sp>
        <p:sp>
          <p:nvSpPr>
            <p:cNvPr id="102426" name="Line 26"/>
            <p:cNvSpPr>
              <a:spLocks noChangeShapeType="1"/>
            </p:cNvSpPr>
            <p:nvPr/>
          </p:nvSpPr>
          <p:spPr bwMode="auto">
            <a:xfrm>
              <a:off x="3825" y="1368"/>
              <a:ext cx="432"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latin typeface="Arial" pitchFamily="34" charset="0"/>
              </a:endParaRPr>
            </a:p>
          </p:txBody>
        </p:sp>
        <p:sp>
          <p:nvSpPr>
            <p:cNvPr id="102427" name="Line 27"/>
            <p:cNvSpPr>
              <a:spLocks noChangeShapeType="1"/>
            </p:cNvSpPr>
            <p:nvPr/>
          </p:nvSpPr>
          <p:spPr bwMode="auto">
            <a:xfrm>
              <a:off x="4401" y="1080"/>
              <a:ext cx="4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latin typeface="Arial" pitchFamily="34" charset="0"/>
              </a:endParaRPr>
            </a:p>
          </p:txBody>
        </p:sp>
        <p:sp>
          <p:nvSpPr>
            <p:cNvPr id="102428" name="Line 28"/>
            <p:cNvSpPr>
              <a:spLocks noChangeShapeType="1"/>
            </p:cNvSpPr>
            <p:nvPr/>
          </p:nvSpPr>
          <p:spPr bwMode="auto">
            <a:xfrm>
              <a:off x="4401" y="1176"/>
              <a:ext cx="4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latin typeface="Arial" pitchFamily="34" charset="0"/>
              </a:endParaRPr>
            </a:p>
          </p:txBody>
        </p:sp>
        <p:sp>
          <p:nvSpPr>
            <p:cNvPr id="102429" name="Line 29"/>
            <p:cNvSpPr>
              <a:spLocks noChangeShapeType="1"/>
            </p:cNvSpPr>
            <p:nvPr/>
          </p:nvSpPr>
          <p:spPr bwMode="auto">
            <a:xfrm>
              <a:off x="4399" y="1268"/>
              <a:ext cx="4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latin typeface="Arial" pitchFamily="34" charset="0"/>
              </a:endParaRPr>
            </a:p>
          </p:txBody>
        </p:sp>
        <p:sp>
          <p:nvSpPr>
            <p:cNvPr id="102430" name="Line 30"/>
            <p:cNvSpPr>
              <a:spLocks noChangeShapeType="1"/>
            </p:cNvSpPr>
            <p:nvPr/>
          </p:nvSpPr>
          <p:spPr bwMode="auto">
            <a:xfrm>
              <a:off x="4401" y="1462"/>
              <a:ext cx="4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latin typeface="Arial" pitchFamily="34" charset="0"/>
              </a:endParaRPr>
            </a:p>
          </p:txBody>
        </p:sp>
        <p:sp>
          <p:nvSpPr>
            <p:cNvPr id="102431" name="Line 31"/>
            <p:cNvSpPr>
              <a:spLocks noChangeShapeType="1"/>
            </p:cNvSpPr>
            <p:nvPr/>
          </p:nvSpPr>
          <p:spPr bwMode="auto">
            <a:xfrm>
              <a:off x="4401" y="1656"/>
              <a:ext cx="4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latin typeface="Arial" pitchFamily="34" charset="0"/>
              </a:endParaRPr>
            </a:p>
          </p:txBody>
        </p:sp>
        <p:sp>
          <p:nvSpPr>
            <p:cNvPr id="102432" name="Line 32"/>
            <p:cNvSpPr>
              <a:spLocks noChangeShapeType="1"/>
            </p:cNvSpPr>
            <p:nvPr/>
          </p:nvSpPr>
          <p:spPr bwMode="auto">
            <a:xfrm>
              <a:off x="4401" y="1560"/>
              <a:ext cx="4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latin typeface="Arial" pitchFamily="34" charset="0"/>
              </a:endParaRPr>
            </a:p>
          </p:txBody>
        </p:sp>
        <p:sp>
          <p:nvSpPr>
            <p:cNvPr id="102433" name="Text Box 33"/>
            <p:cNvSpPr txBox="1">
              <a:spLocks noChangeArrowheads="1"/>
            </p:cNvSpPr>
            <p:nvPr/>
          </p:nvSpPr>
          <p:spPr bwMode="auto">
            <a:xfrm>
              <a:off x="3390" y="1232"/>
              <a:ext cx="410"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it-IT" sz="1600" b="1" dirty="0" err="1" smtClean="0">
                  <a:solidFill>
                    <a:srgbClr val="FF0000"/>
                  </a:solidFill>
                </a:rPr>
                <a:t>Beam</a:t>
              </a:r>
              <a:endParaRPr lang="en-GB" altLang="en-US" sz="1600" b="1" dirty="0">
                <a:solidFill>
                  <a:srgbClr val="FF0000"/>
                </a:solidFill>
              </a:endParaRPr>
            </a:p>
          </p:txBody>
        </p:sp>
        <p:sp>
          <p:nvSpPr>
            <p:cNvPr id="102434" name="Text Box 34"/>
            <p:cNvSpPr txBox="1">
              <a:spLocks noChangeArrowheads="1"/>
            </p:cNvSpPr>
            <p:nvPr/>
          </p:nvSpPr>
          <p:spPr bwMode="auto">
            <a:xfrm>
              <a:off x="4689" y="992"/>
              <a:ext cx="784"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it-IT" sz="1600" b="1" dirty="0" err="1" smtClean="0">
                  <a:solidFill>
                    <a:srgbClr val="008080"/>
                  </a:solidFill>
                </a:rPr>
                <a:t>Electric</a:t>
              </a:r>
              <a:r>
                <a:rPr lang="it-IT" sz="1600" b="1" dirty="0" smtClean="0">
                  <a:solidFill>
                    <a:srgbClr val="008080"/>
                  </a:solidFill>
                </a:rPr>
                <a:t> </a:t>
              </a:r>
              <a:r>
                <a:rPr lang="it-IT" sz="1600" b="1" dirty="0" err="1" smtClean="0">
                  <a:solidFill>
                    <a:srgbClr val="008080"/>
                  </a:solidFill>
                </a:rPr>
                <a:t>field</a:t>
              </a:r>
              <a:endParaRPr lang="en-GB" altLang="en-US" sz="1600" b="1" dirty="0">
                <a:solidFill>
                  <a:srgbClr val="008080"/>
                </a:solidFill>
              </a:endParaRPr>
            </a:p>
          </p:txBody>
        </p:sp>
        <p:sp>
          <p:nvSpPr>
            <p:cNvPr id="102435" name="Oval 35"/>
            <p:cNvSpPr>
              <a:spLocks noChangeArrowheads="1"/>
            </p:cNvSpPr>
            <p:nvPr/>
          </p:nvSpPr>
          <p:spPr bwMode="auto">
            <a:xfrm>
              <a:off x="4332" y="1344"/>
              <a:ext cx="181" cy="4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latin typeface="Arial" pitchFamily="34" charset="0"/>
              </a:endParaRPr>
            </a:p>
          </p:txBody>
        </p:sp>
        <p:sp>
          <p:nvSpPr>
            <p:cNvPr id="102436" name="Line 36"/>
            <p:cNvSpPr>
              <a:spLocks noChangeShapeType="1"/>
            </p:cNvSpPr>
            <p:nvPr/>
          </p:nvSpPr>
          <p:spPr bwMode="auto">
            <a:xfrm>
              <a:off x="4312" y="165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a:solidFill>
                  <a:srgbClr val="000000"/>
                </a:solidFill>
                <a:latin typeface="Arial" pitchFamily="34" charset="0"/>
              </a:endParaRPr>
            </a:p>
          </p:txBody>
        </p:sp>
        <p:sp>
          <p:nvSpPr>
            <p:cNvPr id="102437" name="Line 37"/>
            <p:cNvSpPr>
              <a:spLocks noChangeShapeType="1"/>
            </p:cNvSpPr>
            <p:nvPr/>
          </p:nvSpPr>
          <p:spPr bwMode="auto">
            <a:xfrm>
              <a:off x="4314" y="1079"/>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a:solidFill>
                  <a:srgbClr val="000000"/>
                </a:solidFill>
                <a:latin typeface="Arial" pitchFamily="34" charset="0"/>
              </a:endParaRPr>
            </a:p>
          </p:txBody>
        </p:sp>
        <p:sp>
          <p:nvSpPr>
            <p:cNvPr id="102438" name="Freeform 38"/>
            <p:cNvSpPr>
              <a:spLocks/>
            </p:cNvSpPr>
            <p:nvPr/>
          </p:nvSpPr>
          <p:spPr bwMode="auto">
            <a:xfrm>
              <a:off x="4312" y="1558"/>
              <a:ext cx="224" cy="20"/>
            </a:xfrm>
            <a:custGeom>
              <a:avLst/>
              <a:gdLst>
                <a:gd name="T0" fmla="*/ 0 w 224"/>
                <a:gd name="T1" fmla="*/ 20 h 20"/>
                <a:gd name="T2" fmla="*/ 98 w 224"/>
                <a:gd name="T3" fmla="*/ 0 h 20"/>
                <a:gd name="T4" fmla="*/ 224 w 224"/>
                <a:gd name="T5" fmla="*/ 18 h 20"/>
              </a:gdLst>
              <a:ahLst/>
              <a:cxnLst>
                <a:cxn ang="0">
                  <a:pos x="T0" y="T1"/>
                </a:cxn>
                <a:cxn ang="0">
                  <a:pos x="T2" y="T3"/>
                </a:cxn>
                <a:cxn ang="0">
                  <a:pos x="T4" y="T5"/>
                </a:cxn>
              </a:cxnLst>
              <a:rect l="0" t="0" r="r" b="b"/>
              <a:pathLst>
                <a:path w="224" h="20">
                  <a:moveTo>
                    <a:pt x="0" y="20"/>
                  </a:moveTo>
                  <a:cubicBezTo>
                    <a:pt x="30" y="10"/>
                    <a:pt x="61" y="0"/>
                    <a:pt x="98" y="0"/>
                  </a:cubicBezTo>
                  <a:cubicBezTo>
                    <a:pt x="135" y="0"/>
                    <a:pt x="179" y="9"/>
                    <a:pt x="224" y="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a:solidFill>
                  <a:srgbClr val="000000"/>
                </a:solidFill>
                <a:latin typeface="Arial" pitchFamily="34" charset="0"/>
              </a:endParaRPr>
            </a:p>
          </p:txBody>
        </p:sp>
        <p:sp>
          <p:nvSpPr>
            <p:cNvPr id="102439" name="Freeform 39"/>
            <p:cNvSpPr>
              <a:spLocks/>
            </p:cNvSpPr>
            <p:nvPr/>
          </p:nvSpPr>
          <p:spPr bwMode="auto">
            <a:xfrm>
              <a:off x="4314" y="1154"/>
              <a:ext cx="226" cy="22"/>
            </a:xfrm>
            <a:custGeom>
              <a:avLst/>
              <a:gdLst>
                <a:gd name="T0" fmla="*/ 0 w 226"/>
                <a:gd name="T1" fmla="*/ 0 h 22"/>
                <a:gd name="T2" fmla="*/ 106 w 226"/>
                <a:gd name="T3" fmla="*/ 22 h 22"/>
                <a:gd name="T4" fmla="*/ 226 w 226"/>
                <a:gd name="T5" fmla="*/ 2 h 22"/>
              </a:gdLst>
              <a:ahLst/>
              <a:cxnLst>
                <a:cxn ang="0">
                  <a:pos x="T0" y="T1"/>
                </a:cxn>
                <a:cxn ang="0">
                  <a:pos x="T2" y="T3"/>
                </a:cxn>
                <a:cxn ang="0">
                  <a:pos x="T4" y="T5"/>
                </a:cxn>
              </a:cxnLst>
              <a:rect l="0" t="0" r="r" b="b"/>
              <a:pathLst>
                <a:path w="226" h="22">
                  <a:moveTo>
                    <a:pt x="0" y="0"/>
                  </a:moveTo>
                  <a:cubicBezTo>
                    <a:pt x="34" y="11"/>
                    <a:pt x="68" y="22"/>
                    <a:pt x="106" y="22"/>
                  </a:cubicBezTo>
                  <a:cubicBezTo>
                    <a:pt x="144" y="22"/>
                    <a:pt x="185" y="12"/>
                    <a:pt x="226" y="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a:solidFill>
                  <a:srgbClr val="000000"/>
                </a:solidFill>
                <a:latin typeface="Arial" pitchFamily="34" charset="0"/>
              </a:endParaRPr>
            </a:p>
          </p:txBody>
        </p:sp>
        <p:sp>
          <p:nvSpPr>
            <p:cNvPr id="102440" name="Freeform 40"/>
            <p:cNvSpPr>
              <a:spLocks/>
            </p:cNvSpPr>
            <p:nvPr/>
          </p:nvSpPr>
          <p:spPr bwMode="auto">
            <a:xfrm>
              <a:off x="4306" y="1224"/>
              <a:ext cx="240" cy="48"/>
            </a:xfrm>
            <a:custGeom>
              <a:avLst/>
              <a:gdLst>
                <a:gd name="T0" fmla="*/ 0 w 240"/>
                <a:gd name="T1" fmla="*/ 2 h 48"/>
                <a:gd name="T2" fmla="*/ 104 w 240"/>
                <a:gd name="T3" fmla="*/ 48 h 48"/>
                <a:gd name="T4" fmla="*/ 240 w 240"/>
                <a:gd name="T5" fmla="*/ 0 h 48"/>
              </a:gdLst>
              <a:ahLst/>
              <a:cxnLst>
                <a:cxn ang="0">
                  <a:pos x="T0" y="T1"/>
                </a:cxn>
                <a:cxn ang="0">
                  <a:pos x="T2" y="T3"/>
                </a:cxn>
                <a:cxn ang="0">
                  <a:pos x="T4" y="T5"/>
                </a:cxn>
              </a:cxnLst>
              <a:rect l="0" t="0" r="r" b="b"/>
              <a:pathLst>
                <a:path w="240" h="48">
                  <a:moveTo>
                    <a:pt x="0" y="2"/>
                  </a:moveTo>
                  <a:cubicBezTo>
                    <a:pt x="32" y="25"/>
                    <a:pt x="64" y="48"/>
                    <a:pt x="104" y="48"/>
                  </a:cubicBezTo>
                  <a:cubicBezTo>
                    <a:pt x="144" y="48"/>
                    <a:pt x="192" y="24"/>
                    <a:pt x="24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a:solidFill>
                  <a:srgbClr val="000000"/>
                </a:solidFill>
                <a:latin typeface="Arial" pitchFamily="34" charset="0"/>
              </a:endParaRPr>
            </a:p>
          </p:txBody>
        </p:sp>
        <p:sp>
          <p:nvSpPr>
            <p:cNvPr id="102441" name="Freeform 41"/>
            <p:cNvSpPr>
              <a:spLocks/>
            </p:cNvSpPr>
            <p:nvPr/>
          </p:nvSpPr>
          <p:spPr bwMode="auto">
            <a:xfrm>
              <a:off x="4306" y="1458"/>
              <a:ext cx="230" cy="50"/>
            </a:xfrm>
            <a:custGeom>
              <a:avLst/>
              <a:gdLst>
                <a:gd name="T0" fmla="*/ 0 w 230"/>
                <a:gd name="T1" fmla="*/ 50 h 50"/>
                <a:gd name="T2" fmla="*/ 108 w 230"/>
                <a:gd name="T3" fmla="*/ 0 h 50"/>
                <a:gd name="T4" fmla="*/ 230 w 230"/>
                <a:gd name="T5" fmla="*/ 48 h 50"/>
              </a:gdLst>
              <a:ahLst/>
              <a:cxnLst>
                <a:cxn ang="0">
                  <a:pos x="T0" y="T1"/>
                </a:cxn>
                <a:cxn ang="0">
                  <a:pos x="T2" y="T3"/>
                </a:cxn>
                <a:cxn ang="0">
                  <a:pos x="T4" y="T5"/>
                </a:cxn>
              </a:cxnLst>
              <a:rect l="0" t="0" r="r" b="b"/>
              <a:pathLst>
                <a:path w="230" h="50">
                  <a:moveTo>
                    <a:pt x="0" y="50"/>
                  </a:moveTo>
                  <a:cubicBezTo>
                    <a:pt x="35" y="25"/>
                    <a:pt x="70" y="0"/>
                    <a:pt x="108" y="0"/>
                  </a:cubicBezTo>
                  <a:cubicBezTo>
                    <a:pt x="146" y="0"/>
                    <a:pt x="188" y="24"/>
                    <a:pt x="230" y="4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a:solidFill>
                  <a:srgbClr val="000000"/>
                </a:solidFill>
                <a:latin typeface="Arial" pitchFamily="34" charset="0"/>
              </a:endParaRPr>
            </a:p>
          </p:txBody>
        </p:sp>
      </p:grpSp>
      <p:sp>
        <p:nvSpPr>
          <p:cNvPr id="102443" name="Rectangle 43"/>
          <p:cNvSpPr>
            <a:spLocks noChangeArrowheads="1"/>
          </p:cNvSpPr>
          <p:nvPr/>
        </p:nvSpPr>
        <p:spPr bwMode="auto">
          <a:xfrm>
            <a:off x="296863" y="2732088"/>
            <a:ext cx="3732212" cy="38227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latin typeface="Arial" pitchFamily="34" charset="0"/>
            </a:endParaRPr>
          </a:p>
        </p:txBody>
      </p:sp>
      <p:sp>
        <p:nvSpPr>
          <p:cNvPr id="102445" name="AutoShape 45"/>
          <p:cNvSpPr>
            <a:spLocks noChangeArrowheads="1"/>
          </p:cNvSpPr>
          <p:nvPr/>
        </p:nvSpPr>
        <p:spPr bwMode="auto">
          <a:xfrm>
            <a:off x="6372225" y="3500438"/>
            <a:ext cx="271463" cy="295275"/>
          </a:xfrm>
          <a:prstGeom prst="downArrow">
            <a:avLst>
              <a:gd name="adj1" fmla="val 50000"/>
              <a:gd name="adj2" fmla="val 2719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latin typeface="Arial" pitchFamily="34" charset="0"/>
            </a:endParaRPr>
          </a:p>
        </p:txBody>
      </p:sp>
      <p:sp>
        <p:nvSpPr>
          <p:cNvPr id="102447" name="AutoShape 47"/>
          <p:cNvSpPr>
            <a:spLocks noChangeArrowheads="1"/>
          </p:cNvSpPr>
          <p:nvPr/>
        </p:nvSpPr>
        <p:spPr bwMode="auto">
          <a:xfrm>
            <a:off x="2039938" y="3465513"/>
            <a:ext cx="271462" cy="295275"/>
          </a:xfrm>
          <a:prstGeom prst="downArrow">
            <a:avLst>
              <a:gd name="adj1" fmla="val 50000"/>
              <a:gd name="adj2" fmla="val 2719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latin typeface="Arial" pitchFamily="34" charset="0"/>
            </a:endParaRPr>
          </a:p>
        </p:txBody>
      </p:sp>
      <p:sp>
        <p:nvSpPr>
          <p:cNvPr id="102448" name="Rectangle 48"/>
          <p:cNvSpPr>
            <a:spLocks noChangeArrowheads="1"/>
          </p:cNvSpPr>
          <p:nvPr/>
        </p:nvSpPr>
        <p:spPr bwMode="auto">
          <a:xfrm>
            <a:off x="4222750" y="2755900"/>
            <a:ext cx="4740275" cy="3813175"/>
          </a:xfrm>
          <a:prstGeom prst="rect">
            <a:avLst/>
          </a:prstGeom>
          <a:noFill/>
          <a:ln w="38100">
            <a:solidFill>
              <a:srgbClr val="00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srgbClr val="000000"/>
              </a:solidFill>
              <a:latin typeface="Arial" pitchFamily="34" charset="0"/>
            </a:endParaRPr>
          </a:p>
        </p:txBody>
      </p:sp>
      <p:sp>
        <p:nvSpPr>
          <p:cNvPr id="2" name="Segnaposto piè di pagina 1"/>
          <p:cNvSpPr>
            <a:spLocks noGrp="1"/>
          </p:cNvSpPr>
          <p:nvPr>
            <p:ph type="ftr" sz="quarter" idx="11"/>
          </p:nvPr>
        </p:nvSpPr>
        <p:spPr/>
        <p:txBody>
          <a:bodyPr/>
          <a:lstStyle/>
          <a:p>
            <a:r>
              <a:rPr lang="en-US" altLang="en-US" smtClean="0">
                <a:solidFill>
                  <a:srgbClr val="000000"/>
                </a:solidFill>
              </a:rPr>
              <a:t>Introduction on Particle Accelerators - C. Biscari</a:t>
            </a:r>
            <a:endParaRPr lang="en-US" altLang="en-US">
              <a:solidFill>
                <a:srgbClr val="000000"/>
              </a:solidFill>
            </a:endParaRPr>
          </a:p>
        </p:txBody>
      </p:sp>
      <p:sp>
        <p:nvSpPr>
          <p:cNvPr id="3" name="Segnaposto numero diapositiva 2"/>
          <p:cNvSpPr>
            <a:spLocks noGrp="1"/>
          </p:cNvSpPr>
          <p:nvPr>
            <p:ph type="sldNum" sz="quarter" idx="12"/>
          </p:nvPr>
        </p:nvSpPr>
        <p:spPr/>
        <p:txBody>
          <a:bodyPr/>
          <a:lstStyle/>
          <a:p>
            <a:fld id="{791BBA24-E4CB-4A09-89DF-62C25C954554}" type="slidenum">
              <a:rPr lang="en-US" altLang="en-US" smtClean="0">
                <a:solidFill>
                  <a:srgbClr val="000000"/>
                </a:solidFill>
              </a:rPr>
              <a:pPr/>
              <a:t>7</a:t>
            </a:fld>
            <a:endParaRPr lang="en-US" altLang="en-US">
              <a:solidFill>
                <a:srgbClr val="000000"/>
              </a:solidFill>
            </a:endParaRPr>
          </a:p>
        </p:txBody>
      </p:sp>
    </p:spTree>
    <p:extLst>
      <p:ext uri="{BB962C8B-B14F-4D97-AF65-F5344CB8AC3E}">
        <p14:creationId xmlns:p14="http://schemas.microsoft.com/office/powerpoint/2010/main" val="2531623105"/>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4"/>
          <p:cNvSpPr>
            <a:spLocks noGrp="1"/>
          </p:cNvSpPr>
          <p:nvPr>
            <p:ph type="title"/>
          </p:nvPr>
        </p:nvSpPr>
        <p:spPr/>
        <p:txBody>
          <a:bodyPr/>
          <a:lstStyle/>
          <a:p>
            <a:endParaRPr lang="it-IT" smtClean="0"/>
          </a:p>
        </p:txBody>
      </p:sp>
      <p:sp>
        <p:nvSpPr>
          <p:cNvPr id="4" name="Slide Number Placeholder 3"/>
          <p:cNvSpPr>
            <a:spLocks noGrp="1"/>
          </p:cNvSpPr>
          <p:nvPr>
            <p:ph type="sldNum" idx="10"/>
          </p:nvPr>
        </p:nvSpPr>
        <p:spPr/>
        <p:txBody>
          <a:bodyPr/>
          <a:lstStyle/>
          <a:p>
            <a:pPr>
              <a:defRPr/>
            </a:pPr>
            <a:fld id="{8F101173-3CA1-492B-A5D7-F2FE8A21AC18}" type="slidenum">
              <a:rPr lang="it-IT" smtClean="0">
                <a:solidFill>
                  <a:srgbClr val="000000"/>
                </a:solidFill>
              </a:rPr>
              <a:pPr>
                <a:defRPr/>
              </a:pPr>
              <a:t>70</a:t>
            </a:fld>
            <a:endParaRPr lang="it-IT">
              <a:solidFill>
                <a:srgbClr val="000000"/>
              </a:solidFill>
            </a:endParaRPr>
          </a:p>
        </p:txBody>
      </p:sp>
      <p:sp>
        <p:nvSpPr>
          <p:cNvPr id="2" name="Date Placeholder 1"/>
          <p:cNvSpPr>
            <a:spLocks noGrp="1"/>
          </p:cNvSpPr>
          <p:nvPr>
            <p:ph type="dt" sz="half" idx="11"/>
          </p:nvPr>
        </p:nvSpPr>
        <p:spPr/>
        <p:txBody>
          <a:bodyPr/>
          <a:lstStyle/>
          <a:p>
            <a:r>
              <a:rPr lang="en-US" smtClean="0"/>
              <a:t>Taller de Altas Energias – Benasque - 17/09/2013</a:t>
            </a:r>
            <a:endParaRPr lang="en-US"/>
          </a:p>
        </p:txBody>
      </p:sp>
      <p:pic>
        <p:nvPicPr>
          <p:cNvPr id="65539" name="Immagine 5" descr="_MG_7918modificata.jpg"/>
          <p:cNvPicPr>
            <a:picLocks noChangeAspect="1"/>
          </p:cNvPicPr>
          <p:nvPr/>
        </p:nvPicPr>
        <p:blipFill>
          <a:blip r:embed="rId2" cstate="print"/>
          <a:srcRect l="4326" r="2713"/>
          <a:stretch>
            <a:fillRect/>
          </a:stretch>
        </p:blipFill>
        <p:spPr bwMode="auto">
          <a:xfrm>
            <a:off x="0" y="0"/>
            <a:ext cx="9144000" cy="6858000"/>
          </a:xfrm>
          <a:prstGeom prst="rect">
            <a:avLst/>
          </a:prstGeom>
          <a:noFill/>
          <a:ln w="9525">
            <a:noFill/>
            <a:miter lim="800000"/>
            <a:headEnd/>
            <a:tailEnd/>
          </a:ln>
        </p:spPr>
      </p:pic>
      <p:sp>
        <p:nvSpPr>
          <p:cNvPr id="17" name="Rounded Rectangle 16"/>
          <p:cNvSpPr/>
          <p:nvPr/>
        </p:nvSpPr>
        <p:spPr>
          <a:xfrm>
            <a:off x="5508104" y="0"/>
            <a:ext cx="3635897" cy="2700338"/>
          </a:xfrm>
          <a:prstGeom prst="roundRect">
            <a:avLst/>
          </a:prstGeom>
          <a:solidFill>
            <a:srgbClr val="000000">
              <a:alpha val="2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Clr>
                <a:srgbClr val="000000"/>
              </a:buClr>
              <a:buSzPct val="100000"/>
              <a:buFont typeface="Times New Roman" pitchFamily="16" charset="0"/>
              <a:buNone/>
              <a:defRPr/>
            </a:pPr>
            <a:r>
              <a:rPr lang="it-IT" sz="1600" u="sng" dirty="0">
                <a:solidFill>
                  <a:srgbClr val="002060"/>
                </a:solidFill>
                <a:latin typeface="Calibri" pitchFamily="34" charset="0"/>
              </a:rPr>
              <a:t>X-ray Patient Verification System (PVS)</a:t>
            </a:r>
          </a:p>
          <a:p>
            <a:pPr eaLnBrk="0" hangingPunct="0">
              <a:buClr>
                <a:srgbClr val="000000"/>
              </a:buClr>
              <a:buSzPct val="100000"/>
              <a:buFont typeface="Arial" charset="0"/>
              <a:buChar char="•"/>
              <a:defRPr/>
            </a:pPr>
            <a:r>
              <a:rPr lang="it-IT" sz="1600" dirty="0">
                <a:solidFill>
                  <a:srgbClr val="002060"/>
                </a:solidFill>
                <a:latin typeface="Calibri" pitchFamily="34" charset="0"/>
              </a:rPr>
              <a:t> 2 X-ray tubes (deployable) , </a:t>
            </a:r>
            <a:endParaRPr lang="it-IT" sz="1600" dirty="0" smtClean="0">
              <a:solidFill>
                <a:srgbClr val="002060"/>
              </a:solidFill>
              <a:latin typeface="Calibri" pitchFamily="34" charset="0"/>
            </a:endParaRPr>
          </a:p>
          <a:p>
            <a:pPr eaLnBrk="0" hangingPunct="0">
              <a:buClr>
                <a:srgbClr val="000000"/>
              </a:buClr>
              <a:buSzPct val="100000"/>
              <a:defRPr/>
            </a:pPr>
            <a:r>
              <a:rPr lang="it-IT" sz="1600" dirty="0" smtClean="0">
                <a:solidFill>
                  <a:srgbClr val="002060"/>
                </a:solidFill>
                <a:latin typeface="Calibri" pitchFamily="34" charset="0"/>
              </a:rPr>
              <a:t>2 </a:t>
            </a:r>
            <a:r>
              <a:rPr lang="it-IT" sz="1600" dirty="0">
                <a:solidFill>
                  <a:srgbClr val="002060"/>
                </a:solidFill>
                <a:latin typeface="Calibri" pitchFamily="34" charset="0"/>
              </a:rPr>
              <a:t>flat panels (deployable)</a:t>
            </a:r>
          </a:p>
          <a:p>
            <a:pPr eaLnBrk="0" hangingPunct="0">
              <a:buClr>
                <a:srgbClr val="000000"/>
              </a:buClr>
              <a:buSzPct val="100000"/>
              <a:buFont typeface="Arial" charset="0"/>
              <a:buChar char="•"/>
              <a:defRPr/>
            </a:pPr>
            <a:r>
              <a:rPr lang="it-IT" sz="1600" dirty="0">
                <a:solidFill>
                  <a:srgbClr val="002060"/>
                </a:solidFill>
                <a:latin typeface="Calibri" pitchFamily="34" charset="0"/>
              </a:rPr>
              <a:t> Supporting structure rotation: ±180°</a:t>
            </a:r>
          </a:p>
          <a:p>
            <a:pPr eaLnBrk="0" hangingPunct="0">
              <a:buClr>
                <a:srgbClr val="000000"/>
              </a:buClr>
              <a:buSzPct val="100000"/>
              <a:buFont typeface="Arial" charset="0"/>
              <a:buChar char="•"/>
              <a:defRPr/>
            </a:pPr>
            <a:r>
              <a:rPr lang="it-IT" sz="1600" dirty="0">
                <a:solidFill>
                  <a:srgbClr val="002060"/>
                </a:solidFill>
                <a:latin typeface="Calibri" pitchFamily="34" charset="0"/>
              </a:rPr>
              <a:t> Rotation and deployment accuracy: ± 0.15mm, ± 0.1°</a:t>
            </a:r>
            <a:endParaRPr lang="en-US" sz="1600" dirty="0">
              <a:solidFill>
                <a:srgbClr val="002060"/>
              </a:solidFill>
              <a:latin typeface="Calibri" pitchFamily="34" charset="0"/>
            </a:endParaRPr>
          </a:p>
        </p:txBody>
      </p:sp>
      <p:sp>
        <p:nvSpPr>
          <p:cNvPr id="18" name="Rounded Rectangle 17"/>
          <p:cNvSpPr/>
          <p:nvPr/>
        </p:nvSpPr>
        <p:spPr>
          <a:xfrm>
            <a:off x="1" y="3212976"/>
            <a:ext cx="3851275" cy="1341437"/>
          </a:xfrm>
          <a:prstGeom prst="roundRect">
            <a:avLst/>
          </a:prstGeom>
          <a:solidFill>
            <a:schemeClr val="bg1">
              <a:alpha val="6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Clr>
                <a:srgbClr val="000000"/>
              </a:buClr>
              <a:buSzPct val="100000"/>
              <a:buFont typeface="Times New Roman" pitchFamily="16" charset="0"/>
              <a:buNone/>
              <a:defRPr/>
            </a:pPr>
            <a:r>
              <a:rPr lang="it-IT" sz="1600" u="sng" dirty="0" err="1">
                <a:solidFill>
                  <a:srgbClr val="FF0000"/>
                </a:solidFill>
                <a:latin typeface="Arial" pitchFamily="34" charset="0"/>
                <a:cs typeface="Arial" pitchFamily="34" charset="0"/>
              </a:rPr>
              <a:t>Patient</a:t>
            </a:r>
            <a:r>
              <a:rPr lang="it-IT" sz="1600" u="sng" dirty="0">
                <a:solidFill>
                  <a:srgbClr val="FF0000"/>
                </a:solidFill>
                <a:latin typeface="Arial" pitchFamily="34" charset="0"/>
                <a:cs typeface="Arial" pitchFamily="34" charset="0"/>
              </a:rPr>
              <a:t> </a:t>
            </a:r>
            <a:r>
              <a:rPr lang="it-IT" sz="1600" u="sng" dirty="0" err="1">
                <a:solidFill>
                  <a:srgbClr val="FF0000"/>
                </a:solidFill>
                <a:latin typeface="Arial" pitchFamily="34" charset="0"/>
                <a:cs typeface="Arial" pitchFamily="34" charset="0"/>
              </a:rPr>
              <a:t>Positioning</a:t>
            </a:r>
            <a:r>
              <a:rPr lang="it-IT" sz="1600" u="sng" dirty="0">
                <a:solidFill>
                  <a:srgbClr val="FF0000"/>
                </a:solidFill>
                <a:latin typeface="Arial" pitchFamily="34" charset="0"/>
                <a:cs typeface="Arial" pitchFamily="34" charset="0"/>
              </a:rPr>
              <a:t> System (PPS)</a:t>
            </a:r>
          </a:p>
          <a:p>
            <a:pPr eaLnBrk="0" hangingPunct="0">
              <a:buClr>
                <a:srgbClr val="000000"/>
              </a:buClr>
              <a:buSzPct val="100000"/>
              <a:buFont typeface="Arial" charset="0"/>
              <a:buChar char="•"/>
              <a:defRPr/>
            </a:pPr>
            <a:r>
              <a:rPr lang="it-IT" sz="1600" dirty="0">
                <a:solidFill>
                  <a:srgbClr val="FF0000"/>
                </a:solidFill>
                <a:latin typeface="Arial" pitchFamily="34" charset="0"/>
                <a:cs typeface="Arial" pitchFamily="34" charset="0"/>
              </a:rPr>
              <a:t> </a:t>
            </a:r>
            <a:r>
              <a:rPr lang="it-IT" sz="1600" dirty="0" err="1">
                <a:solidFill>
                  <a:srgbClr val="FF0000"/>
                </a:solidFill>
                <a:latin typeface="Arial" pitchFamily="34" charset="0"/>
                <a:cs typeface="Arial" pitchFamily="34" charset="0"/>
              </a:rPr>
              <a:t>Automatic</a:t>
            </a:r>
            <a:r>
              <a:rPr lang="it-IT" sz="1600" dirty="0">
                <a:solidFill>
                  <a:srgbClr val="FF0000"/>
                </a:solidFill>
                <a:latin typeface="Arial" pitchFamily="34" charset="0"/>
                <a:cs typeface="Arial" pitchFamily="34" charset="0"/>
              </a:rPr>
              <a:t> </a:t>
            </a:r>
            <a:r>
              <a:rPr lang="it-IT" sz="1600" dirty="0" err="1">
                <a:solidFill>
                  <a:srgbClr val="FF0000"/>
                </a:solidFill>
                <a:latin typeface="Arial" pitchFamily="34" charset="0"/>
                <a:cs typeface="Arial" pitchFamily="34" charset="0"/>
              </a:rPr>
              <a:t>couch</a:t>
            </a:r>
            <a:r>
              <a:rPr lang="it-IT" sz="1600" dirty="0">
                <a:solidFill>
                  <a:srgbClr val="FF0000"/>
                </a:solidFill>
                <a:latin typeface="Arial" pitchFamily="34" charset="0"/>
                <a:cs typeface="Arial" pitchFamily="34" charset="0"/>
              </a:rPr>
              <a:t> or </a:t>
            </a:r>
            <a:r>
              <a:rPr lang="it-IT" sz="1600" dirty="0" err="1">
                <a:solidFill>
                  <a:srgbClr val="FF0000"/>
                </a:solidFill>
                <a:latin typeface="Arial" pitchFamily="34" charset="0"/>
                <a:cs typeface="Arial" pitchFamily="34" charset="0"/>
              </a:rPr>
              <a:t>chair</a:t>
            </a:r>
            <a:r>
              <a:rPr lang="it-IT" sz="1600" dirty="0">
                <a:solidFill>
                  <a:srgbClr val="FF0000"/>
                </a:solidFill>
                <a:latin typeface="Arial" pitchFamily="34" charset="0"/>
                <a:cs typeface="Arial" pitchFamily="34" charset="0"/>
              </a:rPr>
              <a:t> docking</a:t>
            </a:r>
          </a:p>
          <a:p>
            <a:pPr eaLnBrk="0" hangingPunct="0">
              <a:buClr>
                <a:srgbClr val="000000"/>
              </a:buClr>
              <a:buSzPct val="100000"/>
              <a:buFont typeface="Arial" charset="0"/>
              <a:buChar char="•"/>
              <a:defRPr/>
            </a:pPr>
            <a:r>
              <a:rPr lang="it-IT" sz="1600" dirty="0">
                <a:solidFill>
                  <a:srgbClr val="FF0000"/>
                </a:solidFill>
                <a:latin typeface="Arial" pitchFamily="34" charset="0"/>
                <a:cs typeface="Arial" pitchFamily="34" charset="0"/>
              </a:rPr>
              <a:t> </a:t>
            </a:r>
            <a:r>
              <a:rPr lang="it-IT" sz="1600" dirty="0" err="1">
                <a:solidFill>
                  <a:srgbClr val="FF0000"/>
                </a:solidFill>
                <a:latin typeface="Arial" pitchFamily="34" charset="0"/>
                <a:cs typeface="Arial" pitchFamily="34" charset="0"/>
              </a:rPr>
              <a:t>Absolute</a:t>
            </a:r>
            <a:r>
              <a:rPr lang="it-IT" sz="1600" dirty="0">
                <a:solidFill>
                  <a:srgbClr val="FF0000"/>
                </a:solidFill>
                <a:latin typeface="Arial" pitchFamily="34" charset="0"/>
                <a:cs typeface="Arial" pitchFamily="34" charset="0"/>
              </a:rPr>
              <a:t> </a:t>
            </a:r>
            <a:r>
              <a:rPr lang="it-IT" sz="1600" dirty="0" err="1">
                <a:solidFill>
                  <a:srgbClr val="FF0000"/>
                </a:solidFill>
                <a:latin typeface="Arial" pitchFamily="34" charset="0"/>
                <a:cs typeface="Arial" pitchFamily="34" charset="0"/>
              </a:rPr>
              <a:t>accuracy</a:t>
            </a:r>
            <a:r>
              <a:rPr lang="it-IT" sz="1600" dirty="0">
                <a:solidFill>
                  <a:srgbClr val="FF0000"/>
                </a:solidFill>
                <a:latin typeface="Arial" pitchFamily="34" charset="0"/>
                <a:cs typeface="Arial" pitchFamily="34" charset="0"/>
              </a:rPr>
              <a:t>: ≈ 0.3 mm</a:t>
            </a:r>
            <a:endParaRPr lang="en-US" sz="1600" dirty="0">
              <a:solidFill>
                <a:srgbClr val="FF0000"/>
              </a:solidFill>
              <a:latin typeface="Arial" pitchFamily="34" charset="0"/>
              <a:cs typeface="Arial" pitchFamily="34" charset="0"/>
            </a:endParaRPr>
          </a:p>
        </p:txBody>
      </p:sp>
      <p:cxnSp>
        <p:nvCxnSpPr>
          <p:cNvPr id="19" name="Straight Arrow Connector 18"/>
          <p:cNvCxnSpPr>
            <a:stCxn id="18" idx="2"/>
          </p:cNvCxnSpPr>
          <p:nvPr/>
        </p:nvCxnSpPr>
        <p:spPr>
          <a:xfrm>
            <a:off x="1925639" y="4554413"/>
            <a:ext cx="1782265" cy="53077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36513" y="71438"/>
            <a:ext cx="5292726" cy="2781300"/>
          </a:xfrm>
          <a:prstGeom prst="roundRect">
            <a:avLst/>
          </a:prstGeom>
          <a:solidFill>
            <a:srgbClr val="000000">
              <a:alpha val="14902"/>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buClr>
                <a:srgbClr val="000000"/>
              </a:buClr>
              <a:buSzPct val="100000"/>
              <a:buFont typeface="Times New Roman" pitchFamily="18" charset="0"/>
              <a:buNone/>
              <a:defRPr/>
            </a:pPr>
            <a:r>
              <a:rPr lang="it-IT" sz="2000" u="sng" dirty="0">
                <a:solidFill>
                  <a:srgbClr val="0070C0"/>
                </a:solidFill>
                <a:latin typeface="Arial" pitchFamily="34" charset="0"/>
                <a:cs typeface="Arial" pitchFamily="34" charset="0"/>
              </a:rPr>
              <a:t>3D Real-time IR Optical Tracking (OTS)</a:t>
            </a:r>
          </a:p>
          <a:p>
            <a:pPr algn="ctr" eaLnBrk="0" hangingPunct="0">
              <a:buClr>
                <a:srgbClr val="000000"/>
              </a:buClr>
              <a:buSzPct val="100000"/>
              <a:buFont typeface="Arial" pitchFamily="34" charset="0"/>
              <a:buChar char="•"/>
              <a:defRPr/>
            </a:pPr>
            <a:r>
              <a:rPr lang="it-IT" sz="1600" dirty="0">
                <a:solidFill>
                  <a:srgbClr val="0070C0"/>
                </a:solidFill>
                <a:latin typeface="Arial" pitchFamily="34" charset="0"/>
                <a:cs typeface="Arial" pitchFamily="34" charset="0"/>
              </a:rPr>
              <a:t> Real time reconstruction of spherical markers and surfaces</a:t>
            </a:r>
          </a:p>
          <a:p>
            <a:pPr algn="ctr" eaLnBrk="0" hangingPunct="0">
              <a:buClr>
                <a:srgbClr val="000000"/>
              </a:buClr>
              <a:buSzPct val="100000"/>
              <a:buFont typeface="Arial" pitchFamily="34" charset="0"/>
              <a:buChar char="•"/>
              <a:defRPr/>
            </a:pPr>
            <a:r>
              <a:rPr lang="it-IT" sz="1600" dirty="0">
                <a:solidFill>
                  <a:srgbClr val="0070C0"/>
                </a:solidFill>
                <a:latin typeface="Arial" pitchFamily="34" charset="0"/>
                <a:cs typeface="Arial" pitchFamily="34" charset="0"/>
              </a:rPr>
              <a:t> Sub-millimeter accuracy : peak 3D errors &lt;0.5 mm</a:t>
            </a:r>
          </a:p>
          <a:p>
            <a:pPr algn="ctr" eaLnBrk="0" hangingPunct="0">
              <a:buClr>
                <a:srgbClr val="000000"/>
              </a:buClr>
              <a:buSzPct val="100000"/>
              <a:buFont typeface="Arial" pitchFamily="34" charset="0"/>
              <a:buChar char="•"/>
              <a:defRPr/>
            </a:pPr>
            <a:r>
              <a:rPr lang="it-IT" sz="1600" dirty="0">
                <a:solidFill>
                  <a:srgbClr val="0070C0"/>
                </a:solidFill>
                <a:latin typeface="Arial" pitchFamily="34" charset="0"/>
                <a:cs typeface="Arial" pitchFamily="34" charset="0"/>
              </a:rPr>
              <a:t> 3D data flow @70 Hz</a:t>
            </a:r>
            <a:endParaRPr lang="en-US" sz="1600" dirty="0">
              <a:solidFill>
                <a:srgbClr val="0070C0"/>
              </a:solidFill>
              <a:latin typeface="Arial" pitchFamily="34" charset="0"/>
              <a:cs typeface="Arial" pitchFamily="34" charset="0"/>
            </a:endParaRPr>
          </a:p>
        </p:txBody>
      </p:sp>
      <p:cxnSp>
        <p:nvCxnSpPr>
          <p:cNvPr id="21" name="Straight Arrow Connector 20"/>
          <p:cNvCxnSpPr/>
          <p:nvPr/>
        </p:nvCxnSpPr>
        <p:spPr>
          <a:xfrm>
            <a:off x="3654916" y="1844824"/>
            <a:ext cx="1116012" cy="668337"/>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025902" y="1836888"/>
            <a:ext cx="1117600" cy="668337"/>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7" idx="1"/>
          </p:cNvCxnSpPr>
          <p:nvPr/>
        </p:nvCxnSpPr>
        <p:spPr>
          <a:xfrm flipH="1">
            <a:off x="5143502" y="1350169"/>
            <a:ext cx="364602" cy="150021"/>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403204" y="1836888"/>
            <a:ext cx="1104900" cy="650875"/>
          </a:xfrm>
          <a:prstGeom prst="straightConnector1">
            <a:avLst/>
          </a:prstGeom>
          <a:ln w="25400">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12" name="Picture 3"/>
          <p:cNvPicPr>
            <a:picLocks noChangeAspect="1" noChangeArrowheads="1"/>
          </p:cNvPicPr>
          <p:nvPr/>
        </p:nvPicPr>
        <p:blipFill>
          <a:blip r:embed="rId3" cstate="print"/>
          <a:srcRect/>
          <a:stretch>
            <a:fillRect/>
          </a:stretch>
        </p:blipFill>
        <p:spPr bwMode="auto">
          <a:xfrm>
            <a:off x="5435476" y="3645024"/>
            <a:ext cx="3529012" cy="2652712"/>
          </a:xfrm>
          <a:prstGeom prst="rect">
            <a:avLst/>
          </a:prstGeom>
          <a:noFill/>
          <a:ln w="9525">
            <a:solidFill>
              <a:schemeClr val="accent2"/>
            </a:solidFill>
            <a:miter lim="800000"/>
            <a:headEnd/>
            <a:tailEnd/>
          </a:ln>
        </p:spPr>
      </p:pic>
      <p:sp>
        <p:nvSpPr>
          <p:cNvPr id="13" name="CasellaDiTesto 12"/>
          <p:cNvSpPr txBox="1"/>
          <p:nvPr/>
        </p:nvSpPr>
        <p:spPr>
          <a:xfrm>
            <a:off x="5436096" y="5805264"/>
            <a:ext cx="3528392" cy="707886"/>
          </a:xfrm>
          <a:prstGeom prst="rect">
            <a:avLst/>
          </a:prstGeom>
          <a:solidFill>
            <a:srgbClr val="0066FF"/>
          </a:solidFill>
          <a:ln>
            <a:solidFill>
              <a:schemeClr val="accent2"/>
            </a:solidFill>
          </a:ln>
        </p:spPr>
        <p:txBody>
          <a:bodyPr wrap="square" rtlCol="0">
            <a:spAutoFit/>
          </a:bodyPr>
          <a:lstStyle/>
          <a:p>
            <a:pPr algn="ctr"/>
            <a:r>
              <a:rPr lang="it-IT" sz="2000" dirty="0" err="1" smtClean="0">
                <a:solidFill>
                  <a:srgbClr val="FFFF00"/>
                </a:solidFill>
                <a:latin typeface="Calibri" pitchFamily="34" charset="0"/>
              </a:rPr>
              <a:t>Markers</a:t>
            </a:r>
            <a:r>
              <a:rPr lang="it-IT" sz="2000" dirty="0" smtClean="0">
                <a:solidFill>
                  <a:srgbClr val="FFFF00"/>
                </a:solidFill>
                <a:latin typeface="Calibri" pitchFamily="34" charset="0"/>
              </a:rPr>
              <a:t>, low density </a:t>
            </a:r>
            <a:r>
              <a:rPr lang="it-IT" sz="2000" dirty="0" err="1" smtClean="0">
                <a:solidFill>
                  <a:srgbClr val="FFFF00"/>
                </a:solidFill>
                <a:latin typeface="Calibri" pitchFamily="34" charset="0"/>
              </a:rPr>
              <a:t>fixation</a:t>
            </a:r>
            <a:r>
              <a:rPr lang="it-IT" sz="2000" dirty="0" smtClean="0">
                <a:solidFill>
                  <a:srgbClr val="FFFF00"/>
                </a:solidFill>
                <a:latin typeface="Calibri" pitchFamily="34" charset="0"/>
              </a:rPr>
              <a:t> </a:t>
            </a:r>
            <a:r>
              <a:rPr lang="it-IT" sz="2000" dirty="0" err="1" smtClean="0">
                <a:solidFill>
                  <a:srgbClr val="FFFF00"/>
                </a:solidFill>
                <a:latin typeface="Calibri" pitchFamily="34" charset="0"/>
              </a:rPr>
              <a:t>materials</a:t>
            </a:r>
            <a:endParaRPr lang="it-IT" sz="2000" dirty="0" smtClean="0">
              <a:solidFill>
                <a:srgbClr val="FFFF00"/>
              </a:solidFill>
              <a:latin typeface="Calibri" pitchFamily="34" charset="0"/>
            </a:endParaRPr>
          </a:p>
        </p:txBody>
      </p:sp>
    </p:spTree>
    <p:extLst>
      <p:ext uri="{BB962C8B-B14F-4D97-AF65-F5344CB8AC3E}">
        <p14:creationId xmlns:p14="http://schemas.microsoft.com/office/powerpoint/2010/main" val="26715441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27384"/>
            <a:ext cx="5942012" cy="792088"/>
          </a:xfrm>
        </p:spPr>
        <p:txBody>
          <a:bodyPr/>
          <a:lstStyle/>
          <a:p>
            <a:r>
              <a:rPr lang="en-US" sz="4000" dirty="0" smtClean="0">
                <a:effectLst/>
              </a:rPr>
              <a:t>CNAO medical activity</a:t>
            </a:r>
            <a:endParaRPr lang="en-US" sz="4000" dirty="0">
              <a:effectLst/>
            </a:endParaRPr>
          </a:p>
        </p:txBody>
      </p:sp>
      <p:sp>
        <p:nvSpPr>
          <p:cNvPr id="3" name="TextBox 2"/>
          <p:cNvSpPr txBox="1"/>
          <p:nvPr/>
        </p:nvSpPr>
        <p:spPr>
          <a:xfrm>
            <a:off x="683568" y="1052736"/>
            <a:ext cx="5232586" cy="1938992"/>
          </a:xfrm>
          <a:prstGeom prst="rect">
            <a:avLst/>
          </a:prstGeom>
          <a:noFill/>
        </p:spPr>
        <p:txBody>
          <a:bodyPr wrap="none" rtlCol="0">
            <a:spAutoFit/>
          </a:bodyPr>
          <a:lstStyle/>
          <a:p>
            <a:r>
              <a:rPr lang="en-US" sz="2400" dirty="0" smtClean="0">
                <a:solidFill>
                  <a:srgbClr val="002060"/>
                </a:solidFill>
                <a:latin typeface="Calibri" pitchFamily="34" charset="0"/>
              </a:rPr>
              <a:t>1</a:t>
            </a:r>
            <a:r>
              <a:rPr lang="en-US" sz="2400" baseline="30000" dirty="0" smtClean="0">
                <a:solidFill>
                  <a:srgbClr val="002060"/>
                </a:solidFill>
                <a:latin typeface="Calibri" pitchFamily="34" charset="0"/>
              </a:rPr>
              <a:t>st</a:t>
            </a:r>
            <a:r>
              <a:rPr lang="en-US" sz="2400" dirty="0" smtClean="0">
                <a:solidFill>
                  <a:srgbClr val="002060"/>
                </a:solidFill>
                <a:latin typeface="Calibri" pitchFamily="34" charset="0"/>
              </a:rPr>
              <a:t> patient protons: September 2011 </a:t>
            </a:r>
          </a:p>
          <a:p>
            <a:r>
              <a:rPr lang="en-US" sz="2400" dirty="0" smtClean="0">
                <a:solidFill>
                  <a:srgbClr val="002060"/>
                </a:solidFill>
                <a:latin typeface="Calibri" pitchFamily="34" charset="0"/>
              </a:rPr>
              <a:t>1</a:t>
            </a:r>
            <a:r>
              <a:rPr lang="en-US" sz="2400" baseline="30000" dirty="0" smtClean="0">
                <a:solidFill>
                  <a:srgbClr val="002060"/>
                </a:solidFill>
                <a:latin typeface="Calibri" pitchFamily="34" charset="0"/>
              </a:rPr>
              <a:t>st</a:t>
            </a:r>
            <a:r>
              <a:rPr lang="en-US" sz="2400" dirty="0" smtClean="0">
                <a:solidFill>
                  <a:srgbClr val="002060"/>
                </a:solidFill>
                <a:latin typeface="Calibri" pitchFamily="34" charset="0"/>
              </a:rPr>
              <a:t> patient Carbon Ions: September 2012</a:t>
            </a:r>
            <a:endParaRPr lang="en-US" sz="2400" dirty="0">
              <a:solidFill>
                <a:srgbClr val="002060"/>
              </a:solidFill>
              <a:latin typeface="Calibri" pitchFamily="34" charset="0"/>
            </a:endParaRPr>
          </a:p>
          <a:p>
            <a:r>
              <a:rPr lang="en-US" sz="2400" dirty="0">
                <a:solidFill>
                  <a:srgbClr val="002060"/>
                </a:solidFill>
                <a:latin typeface="Calibri" pitchFamily="34" charset="0"/>
              </a:rPr>
              <a:t>Three </a:t>
            </a:r>
            <a:r>
              <a:rPr lang="en-US" sz="2400" dirty="0" smtClean="0">
                <a:solidFill>
                  <a:srgbClr val="002060"/>
                </a:solidFill>
                <a:latin typeface="Calibri" pitchFamily="34" charset="0"/>
              </a:rPr>
              <a:t>treatment </a:t>
            </a:r>
            <a:r>
              <a:rPr lang="en-US" sz="2400" dirty="0">
                <a:solidFill>
                  <a:srgbClr val="002060"/>
                </a:solidFill>
                <a:latin typeface="Calibri" pitchFamily="34" charset="0"/>
              </a:rPr>
              <a:t>rooms operational</a:t>
            </a:r>
          </a:p>
          <a:p>
            <a:r>
              <a:rPr lang="en-US" sz="2400" dirty="0" smtClean="0">
                <a:solidFill>
                  <a:srgbClr val="002060"/>
                </a:solidFill>
                <a:latin typeface="Calibri" pitchFamily="34" charset="0"/>
              </a:rPr>
              <a:t>62 Patients treated with protons</a:t>
            </a:r>
          </a:p>
          <a:p>
            <a:r>
              <a:rPr lang="en-US" sz="2400" dirty="0" smtClean="0">
                <a:solidFill>
                  <a:srgbClr val="002060"/>
                </a:solidFill>
                <a:latin typeface="Calibri" pitchFamily="34" charset="0"/>
              </a:rPr>
              <a:t>62 treated with Carbon ions</a:t>
            </a:r>
          </a:p>
        </p:txBody>
      </p:sp>
      <p:graphicFrame>
        <p:nvGraphicFramePr>
          <p:cNvPr id="4" name="Grafico 1"/>
          <p:cNvGraphicFramePr>
            <a:graphicFrameLocks/>
          </p:cNvGraphicFramePr>
          <p:nvPr>
            <p:extLst>
              <p:ext uri="{D42A27DB-BD31-4B8C-83A1-F6EECF244321}">
                <p14:modId xmlns:p14="http://schemas.microsoft.com/office/powerpoint/2010/main" val="1239810010"/>
              </p:ext>
            </p:extLst>
          </p:nvPr>
        </p:nvGraphicFramePr>
        <p:xfrm>
          <a:off x="4876193" y="2094240"/>
          <a:ext cx="4125924" cy="442092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539552" y="3773939"/>
            <a:ext cx="4048609" cy="2031325"/>
          </a:xfrm>
          <a:prstGeom prst="rect">
            <a:avLst/>
          </a:prstGeom>
          <a:solidFill>
            <a:schemeClr val="bg1">
              <a:lumMod val="50000"/>
              <a:lumOff val="50000"/>
            </a:schemeClr>
          </a:solidFill>
          <a:ln>
            <a:solidFill>
              <a:schemeClr val="accent3">
                <a:lumMod val="20000"/>
                <a:lumOff val="80000"/>
              </a:schemeClr>
            </a:solidFill>
          </a:ln>
        </p:spPr>
        <p:txBody>
          <a:bodyPr wrap="none" rtlCol="0">
            <a:spAutoFit/>
          </a:bodyPr>
          <a:lstStyle/>
          <a:p>
            <a:r>
              <a:rPr lang="en-US" dirty="0" smtClean="0">
                <a:latin typeface="Calibri" pitchFamily="34" charset="0"/>
              </a:rPr>
              <a:t>Cranium chordome and chondrosarcoma</a:t>
            </a:r>
          </a:p>
          <a:p>
            <a:r>
              <a:rPr lang="en-US" dirty="0" smtClean="0">
                <a:latin typeface="Calibri" pitchFamily="34" charset="0"/>
              </a:rPr>
              <a:t>Sacral chordome </a:t>
            </a:r>
            <a:r>
              <a:rPr lang="en-US" dirty="0">
                <a:latin typeface="Calibri" pitchFamily="34" charset="0"/>
              </a:rPr>
              <a:t>and </a:t>
            </a:r>
            <a:r>
              <a:rPr lang="en-US" dirty="0" smtClean="0">
                <a:latin typeface="Calibri" pitchFamily="34" charset="0"/>
              </a:rPr>
              <a:t>chondrosarcoma</a:t>
            </a:r>
          </a:p>
          <a:p>
            <a:r>
              <a:rPr lang="en-US" dirty="0" smtClean="0">
                <a:latin typeface="Calibri" pitchFamily="34" charset="0"/>
              </a:rPr>
              <a:t>Intracranial meningioma</a:t>
            </a:r>
          </a:p>
          <a:p>
            <a:r>
              <a:rPr lang="en-US" dirty="0" smtClean="0">
                <a:latin typeface="Calibri" pitchFamily="34" charset="0"/>
              </a:rPr>
              <a:t>Salivary glands carcinoma</a:t>
            </a:r>
          </a:p>
          <a:p>
            <a:r>
              <a:rPr lang="en-US" dirty="0" smtClean="0">
                <a:latin typeface="Calibri" pitchFamily="34" charset="0"/>
              </a:rPr>
              <a:t>Trunk sarcoma</a:t>
            </a:r>
          </a:p>
          <a:p>
            <a:r>
              <a:rPr lang="en-US" dirty="0" smtClean="0">
                <a:latin typeface="Calibri" pitchFamily="34" charset="0"/>
              </a:rPr>
              <a:t>Prostate carcinoma</a:t>
            </a:r>
          </a:p>
          <a:p>
            <a:r>
              <a:rPr lang="en-US" dirty="0" smtClean="0">
                <a:latin typeface="Calibri" pitchFamily="34" charset="0"/>
              </a:rPr>
              <a:t>Aero-digestive mucosae melanoma</a:t>
            </a:r>
            <a:endParaRPr lang="en-US" dirty="0">
              <a:latin typeface="Calibri" pitchFamily="34" charset="0"/>
            </a:endParaRPr>
          </a:p>
        </p:txBody>
      </p:sp>
      <p:sp>
        <p:nvSpPr>
          <p:cNvPr id="6" name="Slide Number Placeholder 5"/>
          <p:cNvSpPr>
            <a:spLocks noGrp="1"/>
          </p:cNvSpPr>
          <p:nvPr>
            <p:ph type="sldNum" idx="10"/>
          </p:nvPr>
        </p:nvSpPr>
        <p:spPr/>
        <p:txBody>
          <a:bodyPr/>
          <a:lstStyle/>
          <a:p>
            <a:pPr>
              <a:defRPr/>
            </a:pPr>
            <a:fld id="{8F101173-3CA1-492B-A5D7-F2FE8A21AC18}" type="slidenum">
              <a:rPr lang="it-IT" smtClean="0">
                <a:solidFill>
                  <a:srgbClr val="000000"/>
                </a:solidFill>
              </a:rPr>
              <a:pPr>
                <a:defRPr/>
              </a:pPr>
              <a:t>71</a:t>
            </a:fld>
            <a:endParaRPr lang="it-IT">
              <a:solidFill>
                <a:srgbClr val="000000"/>
              </a:solidFill>
            </a:endParaRPr>
          </a:p>
        </p:txBody>
      </p:sp>
    </p:spTree>
    <p:extLst>
      <p:ext uri="{BB962C8B-B14F-4D97-AF65-F5344CB8AC3E}">
        <p14:creationId xmlns:p14="http://schemas.microsoft.com/office/powerpoint/2010/main" val="315181034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olo 1"/>
          <p:cNvSpPr>
            <a:spLocks noGrp="1"/>
          </p:cNvSpPr>
          <p:nvPr>
            <p:ph type="title"/>
          </p:nvPr>
        </p:nvSpPr>
        <p:spPr>
          <a:xfrm>
            <a:off x="1047181" y="116632"/>
            <a:ext cx="8096819" cy="1080120"/>
          </a:xfrm>
          <a:solidFill>
            <a:schemeClr val="tx1">
              <a:lumMod val="95000"/>
            </a:schemeClr>
          </a:solidFill>
        </p:spPr>
        <p:txBody>
          <a:bodyPr>
            <a:noAutofit/>
          </a:bodyPr>
          <a:lstStyle/>
          <a:p>
            <a:r>
              <a:rPr lang="it-IT" sz="3200" dirty="0" smtClean="0">
                <a:solidFill>
                  <a:schemeClr val="bg1">
                    <a:lumMod val="95000"/>
                  </a:schemeClr>
                </a:solidFill>
                <a:effectLst/>
              </a:rPr>
              <a:t>Hadrontherapy</a:t>
            </a:r>
            <a:r>
              <a:rPr lang="it-IT" sz="3200" dirty="0" smtClean="0">
                <a:solidFill>
                  <a:schemeClr val="bg1">
                    <a:lumMod val="95000"/>
                  </a:schemeClr>
                </a:solidFill>
              </a:rPr>
              <a:t> </a:t>
            </a:r>
            <a:r>
              <a:rPr lang="it-IT" sz="3200" dirty="0" err="1" smtClean="0">
                <a:solidFill>
                  <a:schemeClr val="bg1">
                    <a:lumMod val="95000"/>
                  </a:schemeClr>
                </a:solidFill>
                <a:effectLst/>
              </a:rPr>
              <a:t>history</a:t>
            </a:r>
            <a:r>
              <a:rPr lang="it-IT" sz="3200" dirty="0" smtClean="0">
                <a:solidFill>
                  <a:schemeClr val="bg1">
                    <a:lumMod val="95000"/>
                  </a:schemeClr>
                </a:solidFill>
                <a:effectLst/>
              </a:rPr>
              <a:t>: </a:t>
            </a:r>
            <a:r>
              <a:rPr lang="it-IT" sz="3200" dirty="0" err="1" smtClean="0">
                <a:solidFill>
                  <a:schemeClr val="bg1">
                    <a:lumMod val="95000"/>
                  </a:schemeClr>
                </a:solidFill>
                <a:effectLst/>
              </a:rPr>
              <a:t>Rapid</a:t>
            </a:r>
            <a:r>
              <a:rPr lang="it-IT" sz="3200" dirty="0" smtClean="0">
                <a:solidFill>
                  <a:schemeClr val="bg1">
                    <a:lumMod val="95000"/>
                  </a:schemeClr>
                </a:solidFill>
                <a:effectLst/>
              </a:rPr>
              <a:t> </a:t>
            </a:r>
            <a:r>
              <a:rPr lang="it-IT" sz="3200" dirty="0" err="1" smtClean="0">
                <a:solidFill>
                  <a:schemeClr val="bg1">
                    <a:lumMod val="95000"/>
                  </a:schemeClr>
                </a:solidFill>
                <a:effectLst/>
              </a:rPr>
              <a:t>Growth</a:t>
            </a:r>
            <a:r>
              <a:rPr lang="it-IT" sz="3200" dirty="0" smtClean="0">
                <a:solidFill>
                  <a:schemeClr val="bg1">
                    <a:lumMod val="95000"/>
                  </a:schemeClr>
                </a:solidFill>
                <a:effectLst/>
              </a:rPr>
              <a:t>.</a:t>
            </a:r>
            <a:br>
              <a:rPr lang="it-IT" sz="3200" dirty="0" smtClean="0">
                <a:solidFill>
                  <a:schemeClr val="bg1">
                    <a:lumMod val="95000"/>
                  </a:schemeClr>
                </a:solidFill>
                <a:effectLst/>
              </a:rPr>
            </a:br>
            <a:r>
              <a:rPr lang="it-IT" sz="3200" dirty="0" err="1" smtClean="0">
                <a:solidFill>
                  <a:schemeClr val="bg1">
                    <a:lumMod val="95000"/>
                  </a:schemeClr>
                </a:solidFill>
                <a:effectLst/>
              </a:rPr>
              <a:t>doubled</a:t>
            </a:r>
            <a:r>
              <a:rPr lang="it-IT" sz="3200" dirty="0" smtClean="0">
                <a:solidFill>
                  <a:schemeClr val="bg1">
                    <a:lumMod val="95000"/>
                  </a:schemeClr>
                </a:solidFill>
                <a:effectLst/>
              </a:rPr>
              <a:t> in last decade</a:t>
            </a:r>
            <a:endParaRPr lang="it-IT" sz="3200" dirty="0">
              <a:solidFill>
                <a:schemeClr val="bg1">
                  <a:lumMod val="95000"/>
                </a:schemeClr>
              </a:solidFill>
              <a:effectLst/>
            </a:endParaRPr>
          </a:p>
        </p:txBody>
      </p:sp>
      <p:sp>
        <p:nvSpPr>
          <p:cNvPr id="5" name="Date Placeholder 4"/>
          <p:cNvSpPr>
            <a:spLocks noGrp="1"/>
          </p:cNvSpPr>
          <p:nvPr>
            <p:ph type="dt" sz="half" idx="4294967295"/>
          </p:nvPr>
        </p:nvSpPr>
        <p:spPr>
          <a:xfrm>
            <a:off x="7058025" y="6478588"/>
            <a:ext cx="2085975" cy="365125"/>
          </a:xfrm>
        </p:spPr>
        <p:txBody>
          <a:bodyPr/>
          <a:lstStyle/>
          <a:p>
            <a:r>
              <a:rPr lang="en-US" smtClean="0"/>
              <a:t>Taller de Altas Energias – Benasque - 17/09/2013</a:t>
            </a:r>
            <a:endParaRPr lang="en-US"/>
          </a:p>
        </p:txBody>
      </p:sp>
      <p:sp>
        <p:nvSpPr>
          <p:cNvPr id="6" name="Footer Placeholder 5"/>
          <p:cNvSpPr>
            <a:spLocks noGrp="1"/>
          </p:cNvSpPr>
          <p:nvPr>
            <p:ph type="ftr" sz="quarter" idx="4294967295"/>
          </p:nvPr>
        </p:nvSpPr>
        <p:spPr>
          <a:xfrm>
            <a:off x="0" y="6453188"/>
            <a:ext cx="2847975" cy="365125"/>
          </a:xfrm>
        </p:spPr>
        <p:txBody>
          <a:bodyPr/>
          <a:lstStyle/>
          <a:p>
            <a:r>
              <a:rPr lang="en-US" smtClean="0"/>
              <a:t>Accelerator Physics – C. Biscari </a:t>
            </a:r>
            <a:endParaRPr lang="en-US"/>
          </a:p>
        </p:txBody>
      </p:sp>
      <p:sp>
        <p:nvSpPr>
          <p:cNvPr id="8" name="Slide Number Placeholder 7"/>
          <p:cNvSpPr>
            <a:spLocks noGrp="1"/>
          </p:cNvSpPr>
          <p:nvPr>
            <p:ph type="sldNum" sz="quarter" idx="4294967295"/>
          </p:nvPr>
        </p:nvSpPr>
        <p:spPr>
          <a:xfrm>
            <a:off x="8582025" y="6459538"/>
            <a:ext cx="561975" cy="365125"/>
          </a:xfrm>
        </p:spPr>
        <p:txBody>
          <a:bodyPr/>
          <a:lstStyle/>
          <a:p>
            <a:fld id="{67CD92BB-0280-4EA5-937F-87721D6FAD66}" type="slidenum">
              <a:rPr lang="en-US" smtClean="0"/>
              <a:t>72</a:t>
            </a:fld>
            <a:endParaRPr lang="en-US"/>
          </a:p>
        </p:txBody>
      </p:sp>
      <p:grpSp>
        <p:nvGrpSpPr>
          <p:cNvPr id="2" name="Gruppo 150"/>
          <p:cNvGrpSpPr/>
          <p:nvPr/>
        </p:nvGrpSpPr>
        <p:grpSpPr>
          <a:xfrm>
            <a:off x="1299209" y="1470846"/>
            <a:ext cx="6611961" cy="5193868"/>
            <a:chOff x="179512" y="1268760"/>
            <a:chExt cx="6611961" cy="5193868"/>
          </a:xfrm>
        </p:grpSpPr>
        <p:grpSp>
          <p:nvGrpSpPr>
            <p:cNvPr id="3" name="Gruppo 36"/>
            <p:cNvGrpSpPr/>
            <p:nvPr/>
          </p:nvGrpSpPr>
          <p:grpSpPr>
            <a:xfrm>
              <a:off x="1115616" y="1700808"/>
              <a:ext cx="144016" cy="4320480"/>
              <a:chOff x="1115616" y="1700808"/>
              <a:chExt cx="144016" cy="4320480"/>
            </a:xfrm>
          </p:grpSpPr>
          <p:cxnSp>
            <p:nvCxnSpPr>
              <p:cNvPr id="10" name="Connettore 1 9"/>
              <p:cNvCxnSpPr/>
              <p:nvPr/>
            </p:nvCxnSpPr>
            <p:spPr>
              <a:xfrm>
                <a:off x="1187624" y="1700808"/>
                <a:ext cx="0" cy="43204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1115616" y="5517232"/>
                <a:ext cx="1440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ttore 1 19"/>
              <p:cNvCxnSpPr/>
              <p:nvPr/>
            </p:nvCxnSpPr>
            <p:spPr>
              <a:xfrm>
                <a:off x="1115616" y="5013176"/>
                <a:ext cx="1440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1115616" y="1844824"/>
                <a:ext cx="1440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ttore 1 22"/>
              <p:cNvCxnSpPr/>
              <p:nvPr/>
            </p:nvCxnSpPr>
            <p:spPr>
              <a:xfrm>
                <a:off x="1115616" y="2420888"/>
                <a:ext cx="1440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nettore 1 23"/>
              <p:cNvCxnSpPr/>
              <p:nvPr/>
            </p:nvCxnSpPr>
            <p:spPr>
              <a:xfrm>
                <a:off x="1115616" y="2924944"/>
                <a:ext cx="1440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nettore 1 24"/>
              <p:cNvCxnSpPr/>
              <p:nvPr/>
            </p:nvCxnSpPr>
            <p:spPr>
              <a:xfrm>
                <a:off x="1115616" y="3501008"/>
                <a:ext cx="1440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nettore 1 25"/>
              <p:cNvCxnSpPr/>
              <p:nvPr/>
            </p:nvCxnSpPr>
            <p:spPr>
              <a:xfrm>
                <a:off x="1115616" y="4005064"/>
                <a:ext cx="1440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1115616" y="4509120"/>
                <a:ext cx="1440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CasellaDiTesto 27"/>
            <p:cNvSpPr txBox="1"/>
            <p:nvPr/>
          </p:nvSpPr>
          <p:spPr>
            <a:xfrm>
              <a:off x="323528" y="5301208"/>
              <a:ext cx="761747" cy="369332"/>
            </a:xfrm>
            <a:prstGeom prst="rect">
              <a:avLst/>
            </a:prstGeom>
            <a:noFill/>
          </p:spPr>
          <p:txBody>
            <a:bodyPr wrap="none" rtlCol="0">
              <a:spAutoFit/>
            </a:bodyPr>
            <a:lstStyle/>
            <a:p>
              <a:r>
                <a:rPr lang="it-IT" dirty="0" smtClean="0">
                  <a:solidFill>
                    <a:schemeClr val="bg1"/>
                  </a:solidFill>
                </a:rPr>
                <a:t>10000</a:t>
              </a:r>
              <a:endParaRPr lang="it-IT" dirty="0">
                <a:solidFill>
                  <a:schemeClr val="bg1"/>
                </a:solidFill>
              </a:endParaRPr>
            </a:p>
          </p:txBody>
        </p:sp>
        <p:sp>
          <p:nvSpPr>
            <p:cNvPr id="29" name="CasellaDiTesto 28"/>
            <p:cNvSpPr txBox="1"/>
            <p:nvPr/>
          </p:nvSpPr>
          <p:spPr>
            <a:xfrm>
              <a:off x="323528" y="4797152"/>
              <a:ext cx="761747" cy="369332"/>
            </a:xfrm>
            <a:prstGeom prst="rect">
              <a:avLst/>
            </a:prstGeom>
            <a:noFill/>
          </p:spPr>
          <p:txBody>
            <a:bodyPr wrap="none" rtlCol="0">
              <a:spAutoFit/>
            </a:bodyPr>
            <a:lstStyle/>
            <a:p>
              <a:r>
                <a:rPr lang="it-IT" dirty="0" smtClean="0">
                  <a:solidFill>
                    <a:schemeClr val="bg1"/>
                  </a:solidFill>
                </a:rPr>
                <a:t>20000</a:t>
              </a:r>
              <a:endParaRPr lang="it-IT" dirty="0">
                <a:solidFill>
                  <a:schemeClr val="bg1"/>
                </a:solidFill>
              </a:endParaRPr>
            </a:p>
          </p:txBody>
        </p:sp>
        <p:sp>
          <p:nvSpPr>
            <p:cNvPr id="30" name="CasellaDiTesto 29"/>
            <p:cNvSpPr txBox="1"/>
            <p:nvPr/>
          </p:nvSpPr>
          <p:spPr>
            <a:xfrm>
              <a:off x="281861" y="3789040"/>
              <a:ext cx="761747" cy="369332"/>
            </a:xfrm>
            <a:prstGeom prst="rect">
              <a:avLst/>
            </a:prstGeom>
            <a:noFill/>
          </p:spPr>
          <p:txBody>
            <a:bodyPr wrap="none" rtlCol="0">
              <a:spAutoFit/>
            </a:bodyPr>
            <a:lstStyle/>
            <a:p>
              <a:r>
                <a:rPr lang="it-IT" dirty="0" smtClean="0">
                  <a:solidFill>
                    <a:schemeClr val="bg1"/>
                  </a:solidFill>
                </a:rPr>
                <a:t>40000</a:t>
              </a:r>
              <a:endParaRPr lang="it-IT" dirty="0">
                <a:solidFill>
                  <a:schemeClr val="bg1"/>
                </a:solidFill>
              </a:endParaRPr>
            </a:p>
          </p:txBody>
        </p:sp>
        <p:sp>
          <p:nvSpPr>
            <p:cNvPr id="31" name="CasellaDiTesto 30"/>
            <p:cNvSpPr txBox="1"/>
            <p:nvPr/>
          </p:nvSpPr>
          <p:spPr>
            <a:xfrm>
              <a:off x="323528" y="4293096"/>
              <a:ext cx="761747" cy="369332"/>
            </a:xfrm>
            <a:prstGeom prst="rect">
              <a:avLst/>
            </a:prstGeom>
            <a:noFill/>
          </p:spPr>
          <p:txBody>
            <a:bodyPr wrap="none" rtlCol="0">
              <a:spAutoFit/>
            </a:bodyPr>
            <a:lstStyle/>
            <a:p>
              <a:r>
                <a:rPr lang="it-IT" dirty="0" smtClean="0">
                  <a:solidFill>
                    <a:schemeClr val="bg1"/>
                  </a:solidFill>
                </a:rPr>
                <a:t>30000</a:t>
              </a:r>
              <a:endParaRPr lang="it-IT" dirty="0">
                <a:solidFill>
                  <a:schemeClr val="bg1"/>
                </a:solidFill>
              </a:endParaRPr>
            </a:p>
          </p:txBody>
        </p:sp>
        <p:sp>
          <p:nvSpPr>
            <p:cNvPr id="32" name="CasellaDiTesto 31"/>
            <p:cNvSpPr txBox="1"/>
            <p:nvPr/>
          </p:nvSpPr>
          <p:spPr>
            <a:xfrm>
              <a:off x="323528" y="3284984"/>
              <a:ext cx="761747" cy="369332"/>
            </a:xfrm>
            <a:prstGeom prst="rect">
              <a:avLst/>
            </a:prstGeom>
            <a:noFill/>
          </p:spPr>
          <p:txBody>
            <a:bodyPr wrap="none" rtlCol="0">
              <a:spAutoFit/>
            </a:bodyPr>
            <a:lstStyle/>
            <a:p>
              <a:r>
                <a:rPr lang="it-IT" dirty="0" smtClean="0">
                  <a:solidFill>
                    <a:schemeClr val="bg1"/>
                  </a:solidFill>
                </a:rPr>
                <a:t>50000</a:t>
              </a:r>
              <a:endParaRPr lang="it-IT" dirty="0">
                <a:solidFill>
                  <a:schemeClr val="bg1"/>
                </a:solidFill>
              </a:endParaRPr>
            </a:p>
          </p:txBody>
        </p:sp>
        <p:sp>
          <p:nvSpPr>
            <p:cNvPr id="33" name="CasellaDiTesto 32"/>
            <p:cNvSpPr txBox="1"/>
            <p:nvPr/>
          </p:nvSpPr>
          <p:spPr>
            <a:xfrm>
              <a:off x="323528" y="2708920"/>
              <a:ext cx="761747" cy="369332"/>
            </a:xfrm>
            <a:prstGeom prst="rect">
              <a:avLst/>
            </a:prstGeom>
            <a:noFill/>
          </p:spPr>
          <p:txBody>
            <a:bodyPr wrap="none" rtlCol="0">
              <a:spAutoFit/>
            </a:bodyPr>
            <a:lstStyle/>
            <a:p>
              <a:r>
                <a:rPr lang="it-IT" dirty="0" smtClean="0">
                  <a:solidFill>
                    <a:schemeClr val="bg1"/>
                  </a:solidFill>
                </a:rPr>
                <a:t>60000</a:t>
              </a:r>
              <a:endParaRPr lang="it-IT" dirty="0">
                <a:solidFill>
                  <a:schemeClr val="bg1"/>
                </a:solidFill>
              </a:endParaRPr>
            </a:p>
          </p:txBody>
        </p:sp>
        <p:sp>
          <p:nvSpPr>
            <p:cNvPr id="34" name="CasellaDiTesto 33"/>
            <p:cNvSpPr txBox="1"/>
            <p:nvPr/>
          </p:nvSpPr>
          <p:spPr>
            <a:xfrm>
              <a:off x="323528" y="2218802"/>
              <a:ext cx="761747" cy="369332"/>
            </a:xfrm>
            <a:prstGeom prst="rect">
              <a:avLst/>
            </a:prstGeom>
            <a:noFill/>
          </p:spPr>
          <p:txBody>
            <a:bodyPr wrap="none" rtlCol="0">
              <a:spAutoFit/>
            </a:bodyPr>
            <a:lstStyle/>
            <a:p>
              <a:r>
                <a:rPr lang="it-IT" dirty="0" smtClean="0">
                  <a:solidFill>
                    <a:schemeClr val="bg1"/>
                  </a:solidFill>
                </a:rPr>
                <a:t>70000</a:t>
              </a:r>
              <a:endParaRPr lang="it-IT" dirty="0">
                <a:solidFill>
                  <a:schemeClr val="bg1"/>
                </a:solidFill>
              </a:endParaRPr>
            </a:p>
          </p:txBody>
        </p:sp>
        <p:sp>
          <p:nvSpPr>
            <p:cNvPr id="36" name="CasellaDiTesto 35"/>
            <p:cNvSpPr txBox="1"/>
            <p:nvPr/>
          </p:nvSpPr>
          <p:spPr>
            <a:xfrm>
              <a:off x="323528" y="1700808"/>
              <a:ext cx="761747" cy="369332"/>
            </a:xfrm>
            <a:prstGeom prst="rect">
              <a:avLst/>
            </a:prstGeom>
            <a:noFill/>
          </p:spPr>
          <p:txBody>
            <a:bodyPr wrap="none" rtlCol="0">
              <a:spAutoFit/>
            </a:bodyPr>
            <a:lstStyle/>
            <a:p>
              <a:r>
                <a:rPr lang="it-IT" dirty="0" smtClean="0">
                  <a:solidFill>
                    <a:schemeClr val="bg1"/>
                  </a:solidFill>
                </a:rPr>
                <a:t>80000</a:t>
              </a:r>
              <a:endParaRPr lang="it-IT" dirty="0">
                <a:solidFill>
                  <a:schemeClr val="bg1"/>
                </a:solidFill>
              </a:endParaRPr>
            </a:p>
          </p:txBody>
        </p:sp>
        <p:cxnSp>
          <p:nvCxnSpPr>
            <p:cNvPr id="39" name="Connettore 1 38"/>
            <p:cNvCxnSpPr/>
            <p:nvPr/>
          </p:nvCxnSpPr>
          <p:spPr>
            <a:xfrm>
              <a:off x="1187624" y="6021288"/>
              <a:ext cx="482453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nettore 1 39"/>
            <p:cNvCxnSpPr/>
            <p:nvPr/>
          </p:nvCxnSpPr>
          <p:spPr>
            <a:xfrm>
              <a:off x="1979712" y="5949280"/>
              <a:ext cx="0"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Connettore 1 54"/>
            <p:cNvCxnSpPr/>
            <p:nvPr/>
          </p:nvCxnSpPr>
          <p:spPr>
            <a:xfrm>
              <a:off x="2843808" y="5949280"/>
              <a:ext cx="0"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CasellaDiTesto 55"/>
            <p:cNvSpPr txBox="1"/>
            <p:nvPr/>
          </p:nvSpPr>
          <p:spPr>
            <a:xfrm>
              <a:off x="827584" y="5805264"/>
              <a:ext cx="300082" cy="369332"/>
            </a:xfrm>
            <a:prstGeom prst="rect">
              <a:avLst/>
            </a:prstGeom>
            <a:noFill/>
          </p:spPr>
          <p:txBody>
            <a:bodyPr wrap="none" rtlCol="0">
              <a:spAutoFit/>
            </a:bodyPr>
            <a:lstStyle/>
            <a:p>
              <a:r>
                <a:rPr lang="it-IT" dirty="0" smtClean="0">
                  <a:solidFill>
                    <a:schemeClr val="bg1"/>
                  </a:solidFill>
                </a:rPr>
                <a:t>0</a:t>
              </a:r>
              <a:endParaRPr lang="it-IT" dirty="0">
                <a:solidFill>
                  <a:schemeClr val="bg1"/>
                </a:solidFill>
              </a:endParaRPr>
            </a:p>
          </p:txBody>
        </p:sp>
        <p:cxnSp>
          <p:nvCxnSpPr>
            <p:cNvPr id="57" name="Connettore 1 56"/>
            <p:cNvCxnSpPr/>
            <p:nvPr/>
          </p:nvCxnSpPr>
          <p:spPr>
            <a:xfrm>
              <a:off x="5292080" y="5949280"/>
              <a:ext cx="0"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Connettore 1 57"/>
            <p:cNvCxnSpPr/>
            <p:nvPr/>
          </p:nvCxnSpPr>
          <p:spPr>
            <a:xfrm>
              <a:off x="3635896" y="5949280"/>
              <a:ext cx="0"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Connettore 1 59"/>
            <p:cNvCxnSpPr/>
            <p:nvPr/>
          </p:nvCxnSpPr>
          <p:spPr>
            <a:xfrm>
              <a:off x="4427984" y="5949280"/>
              <a:ext cx="0"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CasellaDiTesto 60"/>
            <p:cNvSpPr txBox="1"/>
            <p:nvPr/>
          </p:nvSpPr>
          <p:spPr>
            <a:xfrm>
              <a:off x="899592" y="6093296"/>
              <a:ext cx="646331" cy="369332"/>
            </a:xfrm>
            <a:prstGeom prst="rect">
              <a:avLst/>
            </a:prstGeom>
            <a:noFill/>
          </p:spPr>
          <p:txBody>
            <a:bodyPr wrap="none" rtlCol="0">
              <a:spAutoFit/>
            </a:bodyPr>
            <a:lstStyle/>
            <a:p>
              <a:r>
                <a:rPr lang="it-IT" dirty="0" smtClean="0">
                  <a:solidFill>
                    <a:schemeClr val="bg1"/>
                  </a:solidFill>
                </a:rPr>
                <a:t>1950</a:t>
              </a:r>
              <a:endParaRPr lang="it-IT" dirty="0">
                <a:solidFill>
                  <a:schemeClr val="bg1"/>
                </a:solidFill>
              </a:endParaRPr>
            </a:p>
          </p:txBody>
        </p:sp>
        <p:sp>
          <p:nvSpPr>
            <p:cNvPr id="62" name="CasellaDiTesto 61"/>
            <p:cNvSpPr txBox="1"/>
            <p:nvPr/>
          </p:nvSpPr>
          <p:spPr>
            <a:xfrm>
              <a:off x="1691680" y="6093296"/>
              <a:ext cx="646331" cy="369332"/>
            </a:xfrm>
            <a:prstGeom prst="rect">
              <a:avLst/>
            </a:prstGeom>
            <a:noFill/>
          </p:spPr>
          <p:txBody>
            <a:bodyPr wrap="none" rtlCol="0">
              <a:spAutoFit/>
            </a:bodyPr>
            <a:lstStyle/>
            <a:p>
              <a:r>
                <a:rPr lang="it-IT" dirty="0" smtClean="0">
                  <a:solidFill>
                    <a:schemeClr val="bg1"/>
                  </a:solidFill>
                </a:rPr>
                <a:t>1960</a:t>
              </a:r>
              <a:endParaRPr lang="it-IT" dirty="0">
                <a:solidFill>
                  <a:schemeClr val="bg1"/>
                </a:solidFill>
              </a:endParaRPr>
            </a:p>
          </p:txBody>
        </p:sp>
        <p:sp>
          <p:nvSpPr>
            <p:cNvPr id="63" name="CasellaDiTesto 62"/>
            <p:cNvSpPr txBox="1"/>
            <p:nvPr/>
          </p:nvSpPr>
          <p:spPr>
            <a:xfrm>
              <a:off x="2485509" y="6093296"/>
              <a:ext cx="646331" cy="369332"/>
            </a:xfrm>
            <a:prstGeom prst="rect">
              <a:avLst/>
            </a:prstGeom>
            <a:noFill/>
          </p:spPr>
          <p:txBody>
            <a:bodyPr wrap="none" rtlCol="0">
              <a:spAutoFit/>
            </a:bodyPr>
            <a:lstStyle/>
            <a:p>
              <a:r>
                <a:rPr lang="it-IT" dirty="0" smtClean="0">
                  <a:solidFill>
                    <a:schemeClr val="bg1"/>
                  </a:solidFill>
                </a:rPr>
                <a:t>1970</a:t>
              </a:r>
              <a:endParaRPr lang="it-IT" dirty="0">
                <a:solidFill>
                  <a:schemeClr val="bg1"/>
                </a:solidFill>
              </a:endParaRPr>
            </a:p>
          </p:txBody>
        </p:sp>
        <p:sp>
          <p:nvSpPr>
            <p:cNvPr id="64" name="CasellaDiTesto 63"/>
            <p:cNvSpPr txBox="1"/>
            <p:nvPr/>
          </p:nvSpPr>
          <p:spPr>
            <a:xfrm>
              <a:off x="3349605" y="6093296"/>
              <a:ext cx="646331" cy="369332"/>
            </a:xfrm>
            <a:prstGeom prst="rect">
              <a:avLst/>
            </a:prstGeom>
            <a:noFill/>
          </p:spPr>
          <p:txBody>
            <a:bodyPr wrap="none" rtlCol="0">
              <a:spAutoFit/>
            </a:bodyPr>
            <a:lstStyle/>
            <a:p>
              <a:r>
                <a:rPr lang="it-IT" dirty="0" smtClean="0">
                  <a:solidFill>
                    <a:schemeClr val="bg1"/>
                  </a:solidFill>
                </a:rPr>
                <a:t>1980</a:t>
              </a:r>
              <a:endParaRPr lang="it-IT" dirty="0">
                <a:solidFill>
                  <a:schemeClr val="bg1"/>
                </a:solidFill>
              </a:endParaRPr>
            </a:p>
          </p:txBody>
        </p:sp>
        <p:sp>
          <p:nvSpPr>
            <p:cNvPr id="65" name="CasellaDiTesto 64"/>
            <p:cNvSpPr txBox="1"/>
            <p:nvPr/>
          </p:nvSpPr>
          <p:spPr>
            <a:xfrm>
              <a:off x="4067944" y="6093296"/>
              <a:ext cx="646331" cy="369332"/>
            </a:xfrm>
            <a:prstGeom prst="rect">
              <a:avLst/>
            </a:prstGeom>
            <a:noFill/>
          </p:spPr>
          <p:txBody>
            <a:bodyPr wrap="none" rtlCol="0">
              <a:spAutoFit/>
            </a:bodyPr>
            <a:lstStyle/>
            <a:p>
              <a:r>
                <a:rPr lang="it-IT" dirty="0" smtClean="0">
                  <a:solidFill>
                    <a:schemeClr val="bg1"/>
                  </a:solidFill>
                </a:rPr>
                <a:t>1990</a:t>
              </a:r>
              <a:endParaRPr lang="it-IT" dirty="0">
                <a:solidFill>
                  <a:schemeClr val="bg1"/>
                </a:solidFill>
              </a:endParaRPr>
            </a:p>
          </p:txBody>
        </p:sp>
        <p:sp>
          <p:nvSpPr>
            <p:cNvPr id="66" name="CasellaDiTesto 65"/>
            <p:cNvSpPr txBox="1"/>
            <p:nvPr/>
          </p:nvSpPr>
          <p:spPr>
            <a:xfrm>
              <a:off x="4932040" y="6093296"/>
              <a:ext cx="646331" cy="369332"/>
            </a:xfrm>
            <a:prstGeom prst="rect">
              <a:avLst/>
            </a:prstGeom>
            <a:noFill/>
          </p:spPr>
          <p:txBody>
            <a:bodyPr wrap="none" rtlCol="0">
              <a:spAutoFit/>
            </a:bodyPr>
            <a:lstStyle/>
            <a:p>
              <a:r>
                <a:rPr lang="it-IT" dirty="0" smtClean="0">
                  <a:solidFill>
                    <a:schemeClr val="bg1"/>
                  </a:solidFill>
                </a:rPr>
                <a:t>2000</a:t>
              </a:r>
              <a:endParaRPr lang="it-IT" dirty="0">
                <a:solidFill>
                  <a:schemeClr val="bg1"/>
                </a:solidFill>
              </a:endParaRPr>
            </a:p>
          </p:txBody>
        </p:sp>
        <p:sp>
          <p:nvSpPr>
            <p:cNvPr id="67" name="CasellaDiTesto 66"/>
            <p:cNvSpPr txBox="1"/>
            <p:nvPr/>
          </p:nvSpPr>
          <p:spPr>
            <a:xfrm>
              <a:off x="5725869" y="6084004"/>
              <a:ext cx="646331" cy="369332"/>
            </a:xfrm>
            <a:prstGeom prst="rect">
              <a:avLst/>
            </a:prstGeom>
            <a:noFill/>
          </p:spPr>
          <p:txBody>
            <a:bodyPr wrap="none" rtlCol="0">
              <a:spAutoFit/>
            </a:bodyPr>
            <a:lstStyle/>
            <a:p>
              <a:r>
                <a:rPr lang="it-IT" dirty="0" smtClean="0">
                  <a:solidFill>
                    <a:schemeClr val="bg1"/>
                  </a:solidFill>
                </a:rPr>
                <a:t>2012</a:t>
              </a:r>
              <a:endParaRPr lang="it-IT" dirty="0">
                <a:solidFill>
                  <a:schemeClr val="bg1"/>
                </a:solidFill>
              </a:endParaRPr>
            </a:p>
          </p:txBody>
        </p:sp>
        <p:grpSp>
          <p:nvGrpSpPr>
            <p:cNvPr id="4" name="Gruppo 67"/>
            <p:cNvGrpSpPr/>
            <p:nvPr/>
          </p:nvGrpSpPr>
          <p:grpSpPr>
            <a:xfrm>
              <a:off x="5940152" y="1700808"/>
              <a:ext cx="144016" cy="4320480"/>
              <a:chOff x="1115616" y="1700808"/>
              <a:chExt cx="144016" cy="4320480"/>
            </a:xfrm>
          </p:grpSpPr>
          <p:cxnSp>
            <p:nvCxnSpPr>
              <p:cNvPr id="69" name="Connettore 1 68"/>
              <p:cNvCxnSpPr/>
              <p:nvPr/>
            </p:nvCxnSpPr>
            <p:spPr>
              <a:xfrm>
                <a:off x="1187624" y="1700808"/>
                <a:ext cx="0" cy="432048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Connettore 1 69"/>
              <p:cNvCxnSpPr/>
              <p:nvPr/>
            </p:nvCxnSpPr>
            <p:spPr>
              <a:xfrm>
                <a:off x="1115616" y="5517232"/>
                <a:ext cx="1440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Connettore 1 70"/>
              <p:cNvCxnSpPr/>
              <p:nvPr/>
            </p:nvCxnSpPr>
            <p:spPr>
              <a:xfrm>
                <a:off x="1115616" y="5013176"/>
                <a:ext cx="1440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Connettore 1 71"/>
              <p:cNvCxnSpPr/>
              <p:nvPr/>
            </p:nvCxnSpPr>
            <p:spPr>
              <a:xfrm>
                <a:off x="1115616" y="1844824"/>
                <a:ext cx="1440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Connettore 1 72"/>
              <p:cNvCxnSpPr/>
              <p:nvPr/>
            </p:nvCxnSpPr>
            <p:spPr>
              <a:xfrm>
                <a:off x="1115616" y="2420888"/>
                <a:ext cx="1440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Connettore 1 73"/>
              <p:cNvCxnSpPr/>
              <p:nvPr/>
            </p:nvCxnSpPr>
            <p:spPr>
              <a:xfrm>
                <a:off x="1115616" y="2924944"/>
                <a:ext cx="1440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Connettore 1 74"/>
              <p:cNvCxnSpPr/>
              <p:nvPr/>
            </p:nvCxnSpPr>
            <p:spPr>
              <a:xfrm>
                <a:off x="1115616" y="3501008"/>
                <a:ext cx="1440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Connettore 1 75"/>
              <p:cNvCxnSpPr/>
              <p:nvPr/>
            </p:nvCxnSpPr>
            <p:spPr>
              <a:xfrm>
                <a:off x="1115616" y="4005064"/>
                <a:ext cx="1440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Connettore 1 76"/>
              <p:cNvCxnSpPr/>
              <p:nvPr/>
            </p:nvCxnSpPr>
            <p:spPr>
              <a:xfrm>
                <a:off x="1115616" y="4509120"/>
                <a:ext cx="1440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8" name="Connettore 1 77"/>
            <p:cNvCxnSpPr/>
            <p:nvPr/>
          </p:nvCxnSpPr>
          <p:spPr>
            <a:xfrm>
              <a:off x="1187624" y="1700808"/>
              <a:ext cx="482453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Connettore 1 81"/>
            <p:cNvCxnSpPr/>
            <p:nvPr/>
          </p:nvCxnSpPr>
          <p:spPr>
            <a:xfrm>
              <a:off x="1187624" y="6021288"/>
              <a:ext cx="7920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Connettore 1 84"/>
            <p:cNvCxnSpPr/>
            <p:nvPr/>
          </p:nvCxnSpPr>
          <p:spPr>
            <a:xfrm flipV="1">
              <a:off x="1979712" y="5949280"/>
              <a:ext cx="1656184" cy="720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Connettore 1 90"/>
            <p:cNvCxnSpPr/>
            <p:nvPr/>
          </p:nvCxnSpPr>
          <p:spPr>
            <a:xfrm flipV="1">
              <a:off x="3635896" y="5661248"/>
              <a:ext cx="792088" cy="2880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Connettore 1 92"/>
            <p:cNvCxnSpPr/>
            <p:nvPr/>
          </p:nvCxnSpPr>
          <p:spPr>
            <a:xfrm flipV="1">
              <a:off x="4427984" y="4149080"/>
              <a:ext cx="936104" cy="15121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Connettore 1 94"/>
            <p:cNvCxnSpPr/>
            <p:nvPr/>
          </p:nvCxnSpPr>
          <p:spPr>
            <a:xfrm flipV="1">
              <a:off x="5364088" y="2060848"/>
              <a:ext cx="648072" cy="20882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0" name="CasellaDiTesto 99"/>
            <p:cNvSpPr txBox="1"/>
            <p:nvPr/>
          </p:nvSpPr>
          <p:spPr>
            <a:xfrm>
              <a:off x="1043608" y="5467871"/>
              <a:ext cx="288032" cy="769441"/>
            </a:xfrm>
            <a:prstGeom prst="rect">
              <a:avLst/>
            </a:prstGeom>
            <a:noFill/>
          </p:spPr>
          <p:txBody>
            <a:bodyPr wrap="square" rtlCol="0">
              <a:spAutoFit/>
            </a:bodyPr>
            <a:lstStyle/>
            <a:p>
              <a:r>
                <a:rPr lang="it-IT" sz="4400" dirty="0" smtClean="0">
                  <a:solidFill>
                    <a:srgbClr val="FF0000"/>
                  </a:solidFill>
                </a:rPr>
                <a:t>.</a:t>
              </a:r>
              <a:endParaRPr lang="it-IT" sz="4400" dirty="0">
                <a:solidFill>
                  <a:srgbClr val="FF0000"/>
                </a:solidFill>
              </a:endParaRPr>
            </a:p>
          </p:txBody>
        </p:sp>
        <p:sp>
          <p:nvSpPr>
            <p:cNvPr id="103" name="CasellaDiTesto 102"/>
            <p:cNvSpPr txBox="1"/>
            <p:nvPr/>
          </p:nvSpPr>
          <p:spPr>
            <a:xfrm>
              <a:off x="1835696" y="5467871"/>
              <a:ext cx="288032" cy="769441"/>
            </a:xfrm>
            <a:prstGeom prst="rect">
              <a:avLst/>
            </a:prstGeom>
            <a:noFill/>
          </p:spPr>
          <p:txBody>
            <a:bodyPr wrap="square" rtlCol="0">
              <a:spAutoFit/>
            </a:bodyPr>
            <a:lstStyle/>
            <a:p>
              <a:r>
                <a:rPr lang="it-IT" sz="4400" dirty="0" smtClean="0">
                  <a:solidFill>
                    <a:srgbClr val="FF0000"/>
                  </a:solidFill>
                </a:rPr>
                <a:t>.</a:t>
              </a:r>
              <a:endParaRPr lang="it-IT" sz="4400" dirty="0">
                <a:solidFill>
                  <a:srgbClr val="FF0000"/>
                </a:solidFill>
              </a:endParaRPr>
            </a:p>
          </p:txBody>
        </p:sp>
        <p:sp>
          <p:nvSpPr>
            <p:cNvPr id="106" name="CasellaDiTesto 105"/>
            <p:cNvSpPr txBox="1"/>
            <p:nvPr/>
          </p:nvSpPr>
          <p:spPr>
            <a:xfrm>
              <a:off x="4211960" y="4869160"/>
              <a:ext cx="288032" cy="1107996"/>
            </a:xfrm>
            <a:prstGeom prst="rect">
              <a:avLst/>
            </a:prstGeom>
            <a:noFill/>
          </p:spPr>
          <p:txBody>
            <a:bodyPr wrap="square" rtlCol="0">
              <a:spAutoFit/>
            </a:bodyPr>
            <a:lstStyle/>
            <a:p>
              <a:r>
                <a:rPr lang="it-IT" sz="6600" dirty="0" smtClean="0">
                  <a:solidFill>
                    <a:srgbClr val="FF0000"/>
                  </a:solidFill>
                </a:rPr>
                <a:t>.</a:t>
              </a:r>
              <a:endParaRPr lang="it-IT" sz="6600" dirty="0">
                <a:solidFill>
                  <a:srgbClr val="FF0000"/>
                </a:solidFill>
              </a:endParaRPr>
            </a:p>
          </p:txBody>
        </p:sp>
        <p:sp>
          <p:nvSpPr>
            <p:cNvPr id="109" name="CasellaDiTesto 108"/>
            <p:cNvSpPr txBox="1"/>
            <p:nvPr/>
          </p:nvSpPr>
          <p:spPr>
            <a:xfrm>
              <a:off x="6084168" y="5301208"/>
              <a:ext cx="300082" cy="369332"/>
            </a:xfrm>
            <a:prstGeom prst="rect">
              <a:avLst/>
            </a:prstGeom>
            <a:noFill/>
          </p:spPr>
          <p:txBody>
            <a:bodyPr wrap="none" rtlCol="0">
              <a:spAutoFit/>
            </a:bodyPr>
            <a:lstStyle/>
            <a:p>
              <a:r>
                <a:rPr lang="it-IT" dirty="0" smtClean="0">
                  <a:solidFill>
                    <a:schemeClr val="bg1"/>
                  </a:solidFill>
                </a:rPr>
                <a:t>5</a:t>
              </a:r>
              <a:endParaRPr lang="it-IT" dirty="0">
                <a:solidFill>
                  <a:schemeClr val="bg1"/>
                </a:solidFill>
              </a:endParaRPr>
            </a:p>
          </p:txBody>
        </p:sp>
        <p:sp>
          <p:nvSpPr>
            <p:cNvPr id="110" name="CasellaDiTesto 109"/>
            <p:cNvSpPr txBox="1"/>
            <p:nvPr/>
          </p:nvSpPr>
          <p:spPr>
            <a:xfrm>
              <a:off x="6084168" y="4797152"/>
              <a:ext cx="415498" cy="369332"/>
            </a:xfrm>
            <a:prstGeom prst="rect">
              <a:avLst/>
            </a:prstGeom>
            <a:noFill/>
          </p:spPr>
          <p:txBody>
            <a:bodyPr wrap="none" rtlCol="0">
              <a:spAutoFit/>
            </a:bodyPr>
            <a:lstStyle/>
            <a:p>
              <a:r>
                <a:rPr lang="it-IT" dirty="0" smtClean="0">
                  <a:solidFill>
                    <a:schemeClr val="bg1"/>
                  </a:solidFill>
                </a:rPr>
                <a:t>10</a:t>
              </a:r>
              <a:endParaRPr lang="it-IT" dirty="0">
                <a:solidFill>
                  <a:schemeClr val="bg1"/>
                </a:solidFill>
              </a:endParaRPr>
            </a:p>
          </p:txBody>
        </p:sp>
        <p:sp>
          <p:nvSpPr>
            <p:cNvPr id="111" name="CasellaDiTesto 110"/>
            <p:cNvSpPr txBox="1"/>
            <p:nvPr/>
          </p:nvSpPr>
          <p:spPr>
            <a:xfrm>
              <a:off x="6084168" y="4293096"/>
              <a:ext cx="415498" cy="369332"/>
            </a:xfrm>
            <a:prstGeom prst="rect">
              <a:avLst/>
            </a:prstGeom>
            <a:noFill/>
          </p:spPr>
          <p:txBody>
            <a:bodyPr wrap="none" rtlCol="0">
              <a:spAutoFit/>
            </a:bodyPr>
            <a:lstStyle/>
            <a:p>
              <a:r>
                <a:rPr lang="it-IT" dirty="0" smtClean="0">
                  <a:solidFill>
                    <a:schemeClr val="bg1"/>
                  </a:solidFill>
                </a:rPr>
                <a:t>15</a:t>
              </a:r>
              <a:endParaRPr lang="it-IT" dirty="0">
                <a:solidFill>
                  <a:schemeClr val="bg1"/>
                </a:solidFill>
              </a:endParaRPr>
            </a:p>
          </p:txBody>
        </p:sp>
        <p:sp>
          <p:nvSpPr>
            <p:cNvPr id="112" name="CasellaDiTesto 111"/>
            <p:cNvSpPr txBox="1"/>
            <p:nvPr/>
          </p:nvSpPr>
          <p:spPr>
            <a:xfrm>
              <a:off x="6084168" y="3789040"/>
              <a:ext cx="415498" cy="369332"/>
            </a:xfrm>
            <a:prstGeom prst="rect">
              <a:avLst/>
            </a:prstGeom>
            <a:noFill/>
          </p:spPr>
          <p:txBody>
            <a:bodyPr wrap="none" rtlCol="0">
              <a:spAutoFit/>
            </a:bodyPr>
            <a:lstStyle/>
            <a:p>
              <a:r>
                <a:rPr lang="it-IT" dirty="0" smtClean="0">
                  <a:solidFill>
                    <a:schemeClr val="bg1"/>
                  </a:solidFill>
                </a:rPr>
                <a:t>20</a:t>
              </a:r>
              <a:endParaRPr lang="it-IT" dirty="0">
                <a:solidFill>
                  <a:schemeClr val="bg1"/>
                </a:solidFill>
              </a:endParaRPr>
            </a:p>
          </p:txBody>
        </p:sp>
        <p:sp>
          <p:nvSpPr>
            <p:cNvPr id="113" name="CasellaDiTesto 112"/>
            <p:cNvSpPr txBox="1"/>
            <p:nvPr/>
          </p:nvSpPr>
          <p:spPr>
            <a:xfrm>
              <a:off x="6084168" y="3347700"/>
              <a:ext cx="415498" cy="369332"/>
            </a:xfrm>
            <a:prstGeom prst="rect">
              <a:avLst/>
            </a:prstGeom>
            <a:noFill/>
          </p:spPr>
          <p:txBody>
            <a:bodyPr wrap="none" rtlCol="0">
              <a:spAutoFit/>
            </a:bodyPr>
            <a:lstStyle/>
            <a:p>
              <a:r>
                <a:rPr lang="it-IT" dirty="0" smtClean="0">
                  <a:solidFill>
                    <a:schemeClr val="bg1"/>
                  </a:solidFill>
                </a:rPr>
                <a:t>25</a:t>
              </a:r>
              <a:endParaRPr lang="it-IT" dirty="0">
                <a:solidFill>
                  <a:schemeClr val="bg1"/>
                </a:solidFill>
              </a:endParaRPr>
            </a:p>
          </p:txBody>
        </p:sp>
        <p:sp>
          <p:nvSpPr>
            <p:cNvPr id="114" name="CasellaDiTesto 113"/>
            <p:cNvSpPr txBox="1"/>
            <p:nvPr/>
          </p:nvSpPr>
          <p:spPr>
            <a:xfrm>
              <a:off x="6084168" y="2780928"/>
              <a:ext cx="415498" cy="369332"/>
            </a:xfrm>
            <a:prstGeom prst="rect">
              <a:avLst/>
            </a:prstGeom>
            <a:noFill/>
          </p:spPr>
          <p:txBody>
            <a:bodyPr wrap="none" rtlCol="0">
              <a:spAutoFit/>
            </a:bodyPr>
            <a:lstStyle/>
            <a:p>
              <a:r>
                <a:rPr lang="it-IT" dirty="0" smtClean="0">
                  <a:solidFill>
                    <a:schemeClr val="bg1"/>
                  </a:solidFill>
                </a:rPr>
                <a:t>30</a:t>
              </a:r>
              <a:endParaRPr lang="it-IT" dirty="0">
                <a:solidFill>
                  <a:schemeClr val="bg1"/>
                </a:solidFill>
              </a:endParaRPr>
            </a:p>
          </p:txBody>
        </p:sp>
        <p:sp>
          <p:nvSpPr>
            <p:cNvPr id="115" name="CasellaDiTesto 114"/>
            <p:cNvSpPr txBox="1"/>
            <p:nvPr/>
          </p:nvSpPr>
          <p:spPr>
            <a:xfrm>
              <a:off x="6084168" y="2276872"/>
              <a:ext cx="415498" cy="369332"/>
            </a:xfrm>
            <a:prstGeom prst="rect">
              <a:avLst/>
            </a:prstGeom>
            <a:noFill/>
          </p:spPr>
          <p:txBody>
            <a:bodyPr wrap="none" rtlCol="0">
              <a:spAutoFit/>
            </a:bodyPr>
            <a:lstStyle/>
            <a:p>
              <a:r>
                <a:rPr lang="it-IT" dirty="0" smtClean="0">
                  <a:solidFill>
                    <a:schemeClr val="bg1"/>
                  </a:solidFill>
                </a:rPr>
                <a:t>35</a:t>
              </a:r>
              <a:endParaRPr lang="it-IT" dirty="0">
                <a:solidFill>
                  <a:schemeClr val="bg1"/>
                </a:solidFill>
              </a:endParaRPr>
            </a:p>
          </p:txBody>
        </p:sp>
        <p:sp>
          <p:nvSpPr>
            <p:cNvPr id="116" name="CasellaDiTesto 115"/>
            <p:cNvSpPr txBox="1"/>
            <p:nvPr/>
          </p:nvSpPr>
          <p:spPr>
            <a:xfrm>
              <a:off x="6084168" y="1700808"/>
              <a:ext cx="415498" cy="369332"/>
            </a:xfrm>
            <a:prstGeom prst="rect">
              <a:avLst/>
            </a:prstGeom>
            <a:noFill/>
          </p:spPr>
          <p:txBody>
            <a:bodyPr wrap="none" rtlCol="0">
              <a:spAutoFit/>
            </a:bodyPr>
            <a:lstStyle/>
            <a:p>
              <a:r>
                <a:rPr lang="it-IT" dirty="0" smtClean="0">
                  <a:solidFill>
                    <a:schemeClr val="bg1"/>
                  </a:solidFill>
                </a:rPr>
                <a:t>40</a:t>
              </a:r>
              <a:endParaRPr lang="it-IT" dirty="0">
                <a:solidFill>
                  <a:schemeClr val="bg1"/>
                </a:solidFill>
              </a:endParaRPr>
            </a:p>
          </p:txBody>
        </p:sp>
        <p:cxnSp>
          <p:nvCxnSpPr>
            <p:cNvPr id="118" name="Connettore 1 117"/>
            <p:cNvCxnSpPr/>
            <p:nvPr/>
          </p:nvCxnSpPr>
          <p:spPr>
            <a:xfrm flipV="1">
              <a:off x="1187624" y="5877272"/>
              <a:ext cx="1584176" cy="144016"/>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Connettore 1 120"/>
            <p:cNvCxnSpPr/>
            <p:nvPr/>
          </p:nvCxnSpPr>
          <p:spPr>
            <a:xfrm flipV="1">
              <a:off x="3635896" y="5013177"/>
              <a:ext cx="864096" cy="576063"/>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4" name="Connettore 1 123"/>
            <p:cNvCxnSpPr/>
            <p:nvPr/>
          </p:nvCxnSpPr>
          <p:spPr>
            <a:xfrm flipV="1">
              <a:off x="4499992" y="4342457"/>
              <a:ext cx="864096" cy="670721"/>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6" name="Connettore 1 125"/>
            <p:cNvCxnSpPr/>
            <p:nvPr/>
          </p:nvCxnSpPr>
          <p:spPr>
            <a:xfrm flipV="1">
              <a:off x="5364088" y="2276872"/>
              <a:ext cx="648072" cy="2110884"/>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32" name="CasellaDiTesto 131"/>
            <p:cNvSpPr txBox="1"/>
            <p:nvPr/>
          </p:nvSpPr>
          <p:spPr>
            <a:xfrm>
              <a:off x="5796136" y="1484784"/>
              <a:ext cx="288032" cy="1107996"/>
            </a:xfrm>
            <a:prstGeom prst="rect">
              <a:avLst/>
            </a:prstGeom>
            <a:noFill/>
          </p:spPr>
          <p:txBody>
            <a:bodyPr wrap="square" rtlCol="0">
              <a:spAutoFit/>
            </a:bodyPr>
            <a:lstStyle/>
            <a:p>
              <a:pPr algn="r"/>
              <a:r>
                <a:rPr lang="it-IT" sz="6600" dirty="0" smtClean="0">
                  <a:solidFill>
                    <a:schemeClr val="accent5">
                      <a:lumMod val="50000"/>
                    </a:schemeClr>
                  </a:solidFill>
                </a:rPr>
                <a:t>.</a:t>
              </a:r>
              <a:endParaRPr lang="it-IT" sz="6600" dirty="0">
                <a:solidFill>
                  <a:schemeClr val="accent5">
                    <a:lumMod val="50000"/>
                  </a:schemeClr>
                </a:solidFill>
              </a:endParaRPr>
            </a:p>
          </p:txBody>
        </p:sp>
        <p:sp>
          <p:nvSpPr>
            <p:cNvPr id="133" name="CasellaDiTesto 132"/>
            <p:cNvSpPr txBox="1"/>
            <p:nvPr/>
          </p:nvSpPr>
          <p:spPr>
            <a:xfrm>
              <a:off x="5148064" y="3573016"/>
              <a:ext cx="288032" cy="1107996"/>
            </a:xfrm>
            <a:prstGeom prst="rect">
              <a:avLst/>
            </a:prstGeom>
            <a:noFill/>
          </p:spPr>
          <p:txBody>
            <a:bodyPr wrap="square" rtlCol="0">
              <a:spAutoFit/>
            </a:bodyPr>
            <a:lstStyle/>
            <a:p>
              <a:r>
                <a:rPr lang="it-IT" sz="6600" dirty="0" smtClean="0">
                  <a:solidFill>
                    <a:schemeClr val="accent5">
                      <a:lumMod val="50000"/>
                    </a:schemeClr>
                  </a:solidFill>
                </a:rPr>
                <a:t>.</a:t>
              </a:r>
              <a:endParaRPr lang="it-IT" sz="6600" dirty="0">
                <a:solidFill>
                  <a:schemeClr val="accent5">
                    <a:lumMod val="50000"/>
                  </a:schemeClr>
                </a:solidFill>
              </a:endParaRPr>
            </a:p>
          </p:txBody>
        </p:sp>
        <p:sp>
          <p:nvSpPr>
            <p:cNvPr id="134" name="CasellaDiTesto 133"/>
            <p:cNvSpPr txBox="1"/>
            <p:nvPr/>
          </p:nvSpPr>
          <p:spPr>
            <a:xfrm>
              <a:off x="4283968" y="4265220"/>
              <a:ext cx="288032" cy="1107996"/>
            </a:xfrm>
            <a:prstGeom prst="rect">
              <a:avLst/>
            </a:prstGeom>
            <a:noFill/>
          </p:spPr>
          <p:txBody>
            <a:bodyPr wrap="square" rtlCol="0">
              <a:spAutoFit/>
            </a:bodyPr>
            <a:lstStyle/>
            <a:p>
              <a:r>
                <a:rPr lang="it-IT" sz="6600" dirty="0" smtClean="0">
                  <a:solidFill>
                    <a:schemeClr val="accent5">
                      <a:lumMod val="50000"/>
                    </a:schemeClr>
                  </a:solidFill>
                </a:rPr>
                <a:t>.</a:t>
              </a:r>
              <a:endParaRPr lang="it-IT" sz="6600" dirty="0">
                <a:solidFill>
                  <a:schemeClr val="accent5">
                    <a:lumMod val="50000"/>
                  </a:schemeClr>
                </a:solidFill>
              </a:endParaRPr>
            </a:p>
          </p:txBody>
        </p:sp>
        <p:sp>
          <p:nvSpPr>
            <p:cNvPr id="136" name="CasellaDiTesto 135"/>
            <p:cNvSpPr txBox="1"/>
            <p:nvPr/>
          </p:nvSpPr>
          <p:spPr>
            <a:xfrm>
              <a:off x="3419872" y="4797152"/>
              <a:ext cx="288032" cy="1107996"/>
            </a:xfrm>
            <a:prstGeom prst="rect">
              <a:avLst/>
            </a:prstGeom>
            <a:noFill/>
          </p:spPr>
          <p:txBody>
            <a:bodyPr wrap="square" rtlCol="0">
              <a:spAutoFit/>
            </a:bodyPr>
            <a:lstStyle/>
            <a:p>
              <a:r>
                <a:rPr lang="it-IT" sz="6600" dirty="0" smtClean="0">
                  <a:solidFill>
                    <a:schemeClr val="accent5">
                      <a:lumMod val="50000"/>
                    </a:schemeClr>
                  </a:solidFill>
                </a:rPr>
                <a:t>.</a:t>
              </a:r>
              <a:endParaRPr lang="it-IT" sz="6600" dirty="0">
                <a:solidFill>
                  <a:schemeClr val="accent5">
                    <a:lumMod val="50000"/>
                  </a:schemeClr>
                </a:solidFill>
              </a:endParaRPr>
            </a:p>
          </p:txBody>
        </p:sp>
        <p:sp>
          <p:nvSpPr>
            <p:cNvPr id="137" name="CasellaDiTesto 136"/>
            <p:cNvSpPr txBox="1"/>
            <p:nvPr/>
          </p:nvSpPr>
          <p:spPr>
            <a:xfrm>
              <a:off x="2627784" y="5057308"/>
              <a:ext cx="288032" cy="1107996"/>
            </a:xfrm>
            <a:prstGeom prst="rect">
              <a:avLst/>
            </a:prstGeom>
            <a:noFill/>
          </p:spPr>
          <p:txBody>
            <a:bodyPr wrap="square" rtlCol="0">
              <a:spAutoFit/>
            </a:bodyPr>
            <a:lstStyle/>
            <a:p>
              <a:r>
                <a:rPr lang="it-IT" sz="6600" dirty="0" smtClean="0">
                  <a:solidFill>
                    <a:schemeClr val="accent5">
                      <a:lumMod val="50000"/>
                    </a:schemeClr>
                  </a:solidFill>
                </a:rPr>
                <a:t>.</a:t>
              </a:r>
              <a:endParaRPr lang="it-IT" sz="6600" dirty="0">
                <a:solidFill>
                  <a:schemeClr val="accent5">
                    <a:lumMod val="50000"/>
                  </a:schemeClr>
                </a:solidFill>
              </a:endParaRPr>
            </a:p>
          </p:txBody>
        </p:sp>
        <p:cxnSp>
          <p:nvCxnSpPr>
            <p:cNvPr id="138" name="Connettore 1 137"/>
            <p:cNvCxnSpPr/>
            <p:nvPr/>
          </p:nvCxnSpPr>
          <p:spPr>
            <a:xfrm flipV="1">
              <a:off x="2771800" y="5589240"/>
              <a:ext cx="864096" cy="288032"/>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41" name="CasellaDiTesto 140"/>
            <p:cNvSpPr txBox="1"/>
            <p:nvPr/>
          </p:nvSpPr>
          <p:spPr>
            <a:xfrm>
              <a:off x="1835696" y="5157192"/>
              <a:ext cx="288032" cy="1107996"/>
            </a:xfrm>
            <a:prstGeom prst="rect">
              <a:avLst/>
            </a:prstGeom>
            <a:noFill/>
          </p:spPr>
          <p:txBody>
            <a:bodyPr wrap="square" rtlCol="0">
              <a:spAutoFit/>
            </a:bodyPr>
            <a:lstStyle/>
            <a:p>
              <a:r>
                <a:rPr lang="it-IT" sz="6600" dirty="0" smtClean="0">
                  <a:solidFill>
                    <a:schemeClr val="accent5">
                      <a:lumMod val="50000"/>
                    </a:schemeClr>
                  </a:solidFill>
                </a:rPr>
                <a:t>.</a:t>
              </a:r>
              <a:endParaRPr lang="it-IT" sz="6600" dirty="0">
                <a:solidFill>
                  <a:schemeClr val="accent5">
                    <a:lumMod val="50000"/>
                  </a:schemeClr>
                </a:solidFill>
              </a:endParaRPr>
            </a:p>
          </p:txBody>
        </p:sp>
        <p:sp>
          <p:nvSpPr>
            <p:cNvPr id="142" name="CasellaDiTesto 141"/>
            <p:cNvSpPr txBox="1"/>
            <p:nvPr/>
          </p:nvSpPr>
          <p:spPr>
            <a:xfrm>
              <a:off x="1043608" y="5229200"/>
              <a:ext cx="288032" cy="1107996"/>
            </a:xfrm>
            <a:prstGeom prst="rect">
              <a:avLst/>
            </a:prstGeom>
            <a:noFill/>
          </p:spPr>
          <p:txBody>
            <a:bodyPr wrap="square" rtlCol="0">
              <a:spAutoFit/>
            </a:bodyPr>
            <a:lstStyle/>
            <a:p>
              <a:r>
                <a:rPr lang="it-IT" sz="6600" dirty="0" smtClean="0">
                  <a:solidFill>
                    <a:schemeClr val="accent5">
                      <a:lumMod val="50000"/>
                    </a:schemeClr>
                  </a:solidFill>
                </a:rPr>
                <a:t>.</a:t>
              </a:r>
              <a:endParaRPr lang="it-IT" sz="6600" dirty="0">
                <a:solidFill>
                  <a:schemeClr val="accent5">
                    <a:lumMod val="50000"/>
                  </a:schemeClr>
                </a:solidFill>
              </a:endParaRPr>
            </a:p>
          </p:txBody>
        </p:sp>
        <p:sp>
          <p:nvSpPr>
            <p:cNvPr id="144" name="CasellaDiTesto 143"/>
            <p:cNvSpPr txBox="1"/>
            <p:nvPr/>
          </p:nvSpPr>
          <p:spPr>
            <a:xfrm>
              <a:off x="3419872" y="5157192"/>
              <a:ext cx="288032" cy="1107996"/>
            </a:xfrm>
            <a:prstGeom prst="rect">
              <a:avLst/>
            </a:prstGeom>
            <a:noFill/>
          </p:spPr>
          <p:txBody>
            <a:bodyPr wrap="square" rtlCol="0">
              <a:spAutoFit/>
            </a:bodyPr>
            <a:lstStyle/>
            <a:p>
              <a:r>
                <a:rPr lang="it-IT" sz="6600" dirty="0" smtClean="0">
                  <a:solidFill>
                    <a:srgbClr val="FF0000"/>
                  </a:solidFill>
                </a:rPr>
                <a:t>.</a:t>
              </a:r>
              <a:endParaRPr lang="it-IT" sz="6600" dirty="0">
                <a:solidFill>
                  <a:srgbClr val="FF0000"/>
                </a:solidFill>
              </a:endParaRPr>
            </a:p>
          </p:txBody>
        </p:sp>
        <p:sp>
          <p:nvSpPr>
            <p:cNvPr id="145" name="CasellaDiTesto 144"/>
            <p:cNvSpPr txBox="1"/>
            <p:nvPr/>
          </p:nvSpPr>
          <p:spPr>
            <a:xfrm>
              <a:off x="2627784" y="5201324"/>
              <a:ext cx="288032" cy="1107996"/>
            </a:xfrm>
            <a:prstGeom prst="rect">
              <a:avLst/>
            </a:prstGeom>
            <a:noFill/>
          </p:spPr>
          <p:txBody>
            <a:bodyPr wrap="square" rtlCol="0">
              <a:spAutoFit/>
            </a:bodyPr>
            <a:lstStyle/>
            <a:p>
              <a:r>
                <a:rPr lang="it-IT" sz="6600" dirty="0" smtClean="0">
                  <a:solidFill>
                    <a:srgbClr val="FF0000"/>
                  </a:solidFill>
                </a:rPr>
                <a:t>.</a:t>
              </a:r>
              <a:endParaRPr lang="it-IT" sz="6600" dirty="0">
                <a:solidFill>
                  <a:srgbClr val="FF0000"/>
                </a:solidFill>
              </a:endParaRPr>
            </a:p>
          </p:txBody>
        </p:sp>
        <p:sp>
          <p:nvSpPr>
            <p:cNvPr id="146" name="CasellaDiTesto 145"/>
            <p:cNvSpPr txBox="1"/>
            <p:nvPr/>
          </p:nvSpPr>
          <p:spPr>
            <a:xfrm>
              <a:off x="1835696" y="5229200"/>
              <a:ext cx="288032" cy="1107996"/>
            </a:xfrm>
            <a:prstGeom prst="rect">
              <a:avLst/>
            </a:prstGeom>
            <a:noFill/>
          </p:spPr>
          <p:txBody>
            <a:bodyPr wrap="square" rtlCol="0">
              <a:spAutoFit/>
            </a:bodyPr>
            <a:lstStyle/>
            <a:p>
              <a:r>
                <a:rPr lang="it-IT" sz="6600" dirty="0" smtClean="0">
                  <a:solidFill>
                    <a:srgbClr val="FF0000"/>
                  </a:solidFill>
                </a:rPr>
                <a:t>.</a:t>
              </a:r>
              <a:endParaRPr lang="it-IT" sz="6600" dirty="0">
                <a:solidFill>
                  <a:srgbClr val="FF0000"/>
                </a:solidFill>
              </a:endParaRPr>
            </a:p>
          </p:txBody>
        </p:sp>
        <p:sp>
          <p:nvSpPr>
            <p:cNvPr id="147" name="CasellaDiTesto 146"/>
            <p:cNvSpPr txBox="1"/>
            <p:nvPr/>
          </p:nvSpPr>
          <p:spPr>
            <a:xfrm>
              <a:off x="5148064" y="3401124"/>
              <a:ext cx="288032" cy="1107996"/>
            </a:xfrm>
            <a:prstGeom prst="rect">
              <a:avLst/>
            </a:prstGeom>
            <a:noFill/>
          </p:spPr>
          <p:txBody>
            <a:bodyPr wrap="square" rtlCol="0">
              <a:spAutoFit/>
            </a:bodyPr>
            <a:lstStyle/>
            <a:p>
              <a:r>
                <a:rPr lang="it-IT" sz="6600" dirty="0" smtClean="0">
                  <a:solidFill>
                    <a:srgbClr val="FF0000"/>
                  </a:solidFill>
                </a:rPr>
                <a:t>.</a:t>
              </a:r>
              <a:endParaRPr lang="it-IT" sz="6600" dirty="0">
                <a:solidFill>
                  <a:srgbClr val="FF0000"/>
                </a:solidFill>
              </a:endParaRPr>
            </a:p>
          </p:txBody>
        </p:sp>
        <p:sp>
          <p:nvSpPr>
            <p:cNvPr id="148" name="CasellaDiTesto 147"/>
            <p:cNvSpPr txBox="1"/>
            <p:nvPr/>
          </p:nvSpPr>
          <p:spPr>
            <a:xfrm>
              <a:off x="5796136" y="1268760"/>
              <a:ext cx="288032" cy="1107996"/>
            </a:xfrm>
            <a:prstGeom prst="rect">
              <a:avLst/>
            </a:prstGeom>
            <a:noFill/>
          </p:spPr>
          <p:txBody>
            <a:bodyPr wrap="square" rtlCol="0">
              <a:spAutoFit/>
            </a:bodyPr>
            <a:lstStyle/>
            <a:p>
              <a:r>
                <a:rPr lang="it-IT" sz="6600" dirty="0" smtClean="0">
                  <a:solidFill>
                    <a:srgbClr val="FF0000"/>
                  </a:solidFill>
                </a:rPr>
                <a:t>.</a:t>
              </a:r>
              <a:endParaRPr lang="it-IT" sz="6600" dirty="0">
                <a:solidFill>
                  <a:srgbClr val="FF0000"/>
                </a:solidFill>
              </a:endParaRPr>
            </a:p>
          </p:txBody>
        </p:sp>
        <p:sp>
          <p:nvSpPr>
            <p:cNvPr id="149" name="CasellaDiTesto 148"/>
            <p:cNvSpPr txBox="1"/>
            <p:nvPr/>
          </p:nvSpPr>
          <p:spPr>
            <a:xfrm>
              <a:off x="5796136" y="1268760"/>
              <a:ext cx="995337" cy="400110"/>
            </a:xfrm>
            <a:prstGeom prst="rect">
              <a:avLst/>
            </a:prstGeom>
            <a:noFill/>
          </p:spPr>
          <p:txBody>
            <a:bodyPr wrap="none" rtlCol="0">
              <a:spAutoFit/>
            </a:bodyPr>
            <a:lstStyle/>
            <a:p>
              <a:r>
                <a:rPr lang="it-IT" sz="2000" b="1" dirty="0" err="1" smtClean="0">
                  <a:solidFill>
                    <a:schemeClr val="accent5">
                      <a:lumMod val="50000"/>
                    </a:schemeClr>
                  </a:solidFill>
                  <a:latin typeface="Calibri" pitchFamily="34" charset="0"/>
                </a:rPr>
                <a:t>Centres</a:t>
              </a:r>
              <a:endParaRPr lang="it-IT" sz="2000" b="1" dirty="0">
                <a:solidFill>
                  <a:schemeClr val="accent5">
                    <a:lumMod val="50000"/>
                  </a:schemeClr>
                </a:solidFill>
                <a:latin typeface="Calibri" pitchFamily="34" charset="0"/>
              </a:endParaRPr>
            </a:p>
          </p:txBody>
        </p:sp>
        <p:sp>
          <p:nvSpPr>
            <p:cNvPr id="150" name="CasellaDiTesto 149"/>
            <p:cNvSpPr txBox="1"/>
            <p:nvPr/>
          </p:nvSpPr>
          <p:spPr>
            <a:xfrm>
              <a:off x="179512" y="1268760"/>
              <a:ext cx="1222835" cy="461665"/>
            </a:xfrm>
            <a:prstGeom prst="rect">
              <a:avLst/>
            </a:prstGeom>
            <a:noFill/>
          </p:spPr>
          <p:txBody>
            <a:bodyPr wrap="none" rtlCol="0">
              <a:spAutoFit/>
            </a:bodyPr>
            <a:lstStyle/>
            <a:p>
              <a:r>
                <a:rPr lang="it-IT" sz="2400" b="1" dirty="0" err="1" smtClean="0">
                  <a:solidFill>
                    <a:srgbClr val="FF2929"/>
                  </a:solidFill>
                  <a:latin typeface="Calibri" pitchFamily="34" charset="0"/>
                </a:rPr>
                <a:t>Patients</a:t>
              </a:r>
              <a:endParaRPr lang="it-IT" sz="2400" b="1" dirty="0">
                <a:solidFill>
                  <a:srgbClr val="FF2929"/>
                </a:solidFill>
                <a:latin typeface="Calibri" pitchFamily="34" charset="0"/>
              </a:endParaRPr>
            </a:p>
          </p:txBody>
        </p:sp>
      </p:grpSp>
    </p:spTree>
    <p:extLst>
      <p:ext uri="{BB962C8B-B14F-4D97-AF65-F5344CB8AC3E}">
        <p14:creationId xmlns:p14="http://schemas.microsoft.com/office/powerpoint/2010/main" val="1627955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20" name="Picture 4" descr="http://ds9.ssl.berkeley.edu/LWS_gems/2/images_2/ems5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22101"/>
            <a:ext cx="6265764" cy="477918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251520" y="5187170"/>
            <a:ext cx="3240360" cy="858391"/>
          </a:xfrm>
        </p:spPr>
        <p:txBody>
          <a:bodyPr>
            <a:normAutofit fontScale="47500" lnSpcReduction="20000"/>
          </a:bodyPr>
          <a:lstStyle/>
          <a:p>
            <a:pPr marL="0" indent="0" algn="ctr">
              <a:buNone/>
            </a:pPr>
            <a:r>
              <a:rPr lang="en-US" sz="11500" b="1" dirty="0" smtClean="0">
                <a:solidFill>
                  <a:schemeClr val="bg1"/>
                </a:solidFill>
                <a:latin typeface="Bradley Hand ITC" pitchFamily="66" charset="0"/>
              </a:rPr>
              <a:t>E = </a:t>
            </a:r>
            <a:r>
              <a:rPr lang="en-US" sz="11500" b="1" dirty="0" err="1" smtClean="0">
                <a:solidFill>
                  <a:schemeClr val="bg1"/>
                </a:solidFill>
                <a:latin typeface="Bradley Hand ITC" pitchFamily="66" charset="0"/>
              </a:rPr>
              <a:t>h</a:t>
            </a:r>
            <a:r>
              <a:rPr lang="en-US" sz="11500" b="1" dirty="0" err="1" smtClean="0">
                <a:solidFill>
                  <a:schemeClr val="bg1"/>
                </a:solidFill>
                <a:latin typeface="Symbol" pitchFamily="18" charset="2"/>
              </a:rPr>
              <a:t>n</a:t>
            </a:r>
            <a:endParaRPr lang="en-US" sz="11500" b="1" baseline="30000" dirty="0">
              <a:solidFill>
                <a:schemeClr val="bg1"/>
              </a:solidFill>
              <a:latin typeface="Symbol" pitchFamily="18" charset="2"/>
            </a:endParaRPr>
          </a:p>
        </p:txBody>
      </p:sp>
      <p:sp>
        <p:nvSpPr>
          <p:cNvPr id="4" name="TextBox 3"/>
          <p:cNvSpPr txBox="1"/>
          <p:nvPr/>
        </p:nvSpPr>
        <p:spPr>
          <a:xfrm>
            <a:off x="3779912" y="5016202"/>
            <a:ext cx="4248472" cy="1200329"/>
          </a:xfrm>
          <a:prstGeom prst="rect">
            <a:avLst/>
          </a:prstGeom>
          <a:noFill/>
        </p:spPr>
        <p:txBody>
          <a:bodyPr wrap="square" rtlCol="0">
            <a:spAutoFit/>
          </a:bodyPr>
          <a:lstStyle/>
          <a:p>
            <a:r>
              <a:rPr lang="en-US" sz="2400" dirty="0" smtClean="0">
                <a:solidFill>
                  <a:prstClr val="white"/>
                </a:solidFill>
              </a:rPr>
              <a:t>The higher the photon energy, the shorter the wavelength, the higher the resolution</a:t>
            </a:r>
          </a:p>
        </p:txBody>
      </p:sp>
      <p:sp>
        <p:nvSpPr>
          <p:cNvPr id="5" name="TextBox 4"/>
          <p:cNvSpPr txBox="1"/>
          <p:nvPr/>
        </p:nvSpPr>
        <p:spPr>
          <a:xfrm>
            <a:off x="467544" y="260648"/>
            <a:ext cx="1802994" cy="1200329"/>
          </a:xfrm>
          <a:prstGeom prst="rect">
            <a:avLst/>
          </a:prstGeom>
          <a:noFill/>
        </p:spPr>
        <p:txBody>
          <a:bodyPr wrap="none" rtlCol="0">
            <a:spAutoFit/>
          </a:bodyPr>
          <a:lstStyle/>
          <a:p>
            <a:r>
              <a:rPr lang="en-US" sz="3600" dirty="0" smtClean="0">
                <a:solidFill>
                  <a:schemeClr val="bg1"/>
                </a:solidFill>
              </a:rPr>
              <a:t>Photon </a:t>
            </a:r>
          </a:p>
          <a:p>
            <a:r>
              <a:rPr lang="en-US" sz="3600" dirty="0" smtClean="0">
                <a:solidFill>
                  <a:schemeClr val="bg1"/>
                </a:solidFill>
              </a:rPr>
              <a:t>factories</a:t>
            </a:r>
            <a:endParaRPr lang="en-US" sz="3600" dirty="0">
              <a:solidFill>
                <a:schemeClr val="bg1"/>
              </a:solidFill>
            </a:endParaRPr>
          </a:p>
        </p:txBody>
      </p:sp>
    </p:spTree>
    <p:extLst>
      <p:ext uri="{BB962C8B-B14F-4D97-AF65-F5344CB8AC3E}">
        <p14:creationId xmlns:p14="http://schemas.microsoft.com/office/powerpoint/2010/main" val="39191997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4" name="Group 4"/>
          <p:cNvGrpSpPr>
            <a:grpSpLocks/>
          </p:cNvGrpSpPr>
          <p:nvPr/>
        </p:nvGrpSpPr>
        <p:grpSpPr bwMode="auto">
          <a:xfrm>
            <a:off x="0" y="-243408"/>
            <a:ext cx="9144000" cy="5455634"/>
            <a:chOff x="98" y="120"/>
            <a:chExt cx="3762" cy="2114"/>
          </a:xfrm>
        </p:grpSpPr>
        <p:pic>
          <p:nvPicPr>
            <p:cNvPr id="51205" name="Picture 5" descr="wor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 y="500"/>
              <a:ext cx="3762" cy="1734"/>
            </a:xfrm>
            <a:prstGeom prst="rect">
              <a:avLst/>
            </a:prstGeom>
            <a:noFill/>
            <a:extLst>
              <a:ext uri="{909E8E84-426E-40DD-AFC4-6F175D3DCCD1}">
                <a14:hiddenFill xmlns:a14="http://schemas.microsoft.com/office/drawing/2010/main">
                  <a:solidFill>
                    <a:srgbClr val="FFFFFF"/>
                  </a:solidFill>
                </a14:hiddenFill>
              </a:ext>
            </a:extLst>
          </p:spPr>
        </p:pic>
        <p:sp>
          <p:nvSpPr>
            <p:cNvPr id="51206" name="Oval 6">
              <a:hlinkClick r:id="rId4"/>
            </p:cNvPr>
            <p:cNvSpPr>
              <a:spLocks noChangeAspect="1" noChangeArrowheads="1"/>
            </p:cNvSpPr>
            <p:nvPr/>
          </p:nvSpPr>
          <p:spPr bwMode="auto">
            <a:xfrm>
              <a:off x="3102" y="1230"/>
              <a:ext cx="324" cy="32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07" name="Rectangle 7">
              <a:hlinkClick r:id="rId5"/>
            </p:cNvPr>
            <p:cNvSpPr>
              <a:spLocks noChangeArrowheads="1"/>
            </p:cNvSpPr>
            <p:nvPr/>
          </p:nvSpPr>
          <p:spPr bwMode="auto">
            <a:xfrm>
              <a:off x="2340" y="276"/>
              <a:ext cx="792" cy="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08" name="Oval 8">
              <a:hlinkClick r:id="rId6"/>
            </p:cNvPr>
            <p:cNvSpPr>
              <a:spLocks noChangeAspect="1" noChangeArrowheads="1"/>
            </p:cNvSpPr>
            <p:nvPr/>
          </p:nvSpPr>
          <p:spPr bwMode="auto">
            <a:xfrm>
              <a:off x="3132" y="444"/>
              <a:ext cx="192" cy="19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09" name="Oval 9">
              <a:hlinkClick r:id="rId7"/>
            </p:cNvPr>
            <p:cNvSpPr>
              <a:spLocks noChangeAspect="1" noChangeArrowheads="1"/>
            </p:cNvSpPr>
            <p:nvPr/>
          </p:nvSpPr>
          <p:spPr bwMode="auto">
            <a:xfrm>
              <a:off x="1662" y="120"/>
              <a:ext cx="480" cy="48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0" name="Oval 10">
              <a:hlinkClick r:id="rId8"/>
            </p:cNvPr>
            <p:cNvSpPr>
              <a:spLocks noChangeAspect="1" noChangeArrowheads="1"/>
            </p:cNvSpPr>
            <p:nvPr/>
          </p:nvSpPr>
          <p:spPr bwMode="auto">
            <a:xfrm>
              <a:off x="1146" y="1080"/>
              <a:ext cx="336" cy="33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1" name="Oval 11">
              <a:hlinkClick r:id="rId9"/>
            </p:cNvPr>
            <p:cNvSpPr>
              <a:spLocks noChangeAspect="1" noChangeArrowheads="1"/>
            </p:cNvSpPr>
            <p:nvPr/>
          </p:nvSpPr>
          <p:spPr bwMode="auto">
            <a:xfrm>
              <a:off x="450" y="144"/>
              <a:ext cx="672" cy="67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1212" name="Text Box 12"/>
          <p:cNvSpPr txBox="1">
            <a:spLocks noChangeArrowheads="1"/>
          </p:cNvSpPr>
          <p:nvPr/>
        </p:nvSpPr>
        <p:spPr bwMode="auto">
          <a:xfrm>
            <a:off x="1979613" y="188640"/>
            <a:ext cx="61722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400" dirty="0" err="1" smtClean="0">
                <a:solidFill>
                  <a:schemeClr val="bg1"/>
                </a:solidFill>
              </a:rPr>
              <a:t>Synchrotron</a:t>
            </a:r>
            <a:r>
              <a:rPr lang="it-IT" sz="2400" dirty="0" smtClean="0">
                <a:solidFill>
                  <a:schemeClr val="bg1"/>
                </a:solidFill>
              </a:rPr>
              <a:t> </a:t>
            </a:r>
            <a:r>
              <a:rPr lang="it-IT" sz="2400" dirty="0" err="1" smtClean="0">
                <a:solidFill>
                  <a:schemeClr val="bg1"/>
                </a:solidFill>
              </a:rPr>
              <a:t>radiation</a:t>
            </a:r>
            <a:r>
              <a:rPr lang="it-IT" sz="2400" dirty="0" smtClean="0">
                <a:solidFill>
                  <a:schemeClr val="bg1"/>
                </a:solidFill>
              </a:rPr>
              <a:t> </a:t>
            </a:r>
            <a:r>
              <a:rPr lang="it-IT" sz="2400" dirty="0" err="1" smtClean="0">
                <a:solidFill>
                  <a:schemeClr val="bg1"/>
                </a:solidFill>
              </a:rPr>
              <a:t>facilities</a:t>
            </a:r>
            <a:r>
              <a:rPr lang="it-IT" sz="2400" dirty="0" smtClean="0">
                <a:solidFill>
                  <a:schemeClr val="bg1"/>
                </a:solidFill>
              </a:rPr>
              <a:t> in the world &gt; 50</a:t>
            </a:r>
            <a:endParaRPr lang="it-IT" sz="2400" dirty="0">
              <a:solidFill>
                <a:schemeClr val="bg1"/>
              </a:solidFill>
            </a:endParaRPr>
          </a:p>
        </p:txBody>
      </p:sp>
      <p:sp>
        <p:nvSpPr>
          <p:cNvPr id="2" name="Rectangle 1"/>
          <p:cNvSpPr/>
          <p:nvPr/>
        </p:nvSpPr>
        <p:spPr>
          <a:xfrm>
            <a:off x="30866" y="5352408"/>
            <a:ext cx="7500342" cy="1477328"/>
          </a:xfrm>
          <a:prstGeom prst="rect">
            <a:avLst/>
          </a:prstGeom>
        </p:spPr>
        <p:txBody>
          <a:bodyPr wrap="square">
            <a:spAutoFit/>
          </a:bodyPr>
          <a:lstStyle/>
          <a:p>
            <a:pPr algn="ctr" eaLnBrk="0" hangingPunct="0"/>
            <a:r>
              <a:rPr lang="en-US" dirty="0" smtClean="0">
                <a:solidFill>
                  <a:schemeClr val="bg1">
                    <a:lumMod val="95000"/>
                  </a:schemeClr>
                </a:solidFill>
                <a:latin typeface="Comic Sans MS" pitchFamily="66" charset="0"/>
              </a:rPr>
              <a:t> </a:t>
            </a:r>
            <a:r>
              <a:rPr lang="en-US" dirty="0" smtClean="0">
                <a:solidFill>
                  <a:schemeClr val="bg1">
                    <a:lumMod val="95000"/>
                  </a:schemeClr>
                </a:solidFill>
                <a:latin typeface="Arial" pitchFamily="34" charset="0"/>
                <a:cs typeface="Arial" pitchFamily="34" charset="0"/>
              </a:rPr>
              <a:t>High </a:t>
            </a:r>
            <a:r>
              <a:rPr lang="en-US" dirty="0">
                <a:solidFill>
                  <a:schemeClr val="bg1">
                    <a:lumMod val="95000"/>
                  </a:schemeClr>
                </a:solidFill>
                <a:latin typeface="Arial" pitchFamily="34" charset="0"/>
                <a:cs typeface="Arial" pitchFamily="34" charset="0"/>
              </a:rPr>
              <a:t>brilliance and flux (combined with high collimation</a:t>
            </a:r>
            <a:r>
              <a:rPr lang="en-US" dirty="0" smtClean="0">
                <a:solidFill>
                  <a:schemeClr val="bg1">
                    <a:lumMod val="95000"/>
                  </a:schemeClr>
                </a:solidFill>
                <a:latin typeface="Arial" pitchFamily="34" charset="0"/>
                <a:cs typeface="Arial" pitchFamily="34" charset="0"/>
              </a:rPr>
              <a:t>)</a:t>
            </a:r>
            <a:endParaRPr lang="en-US" sz="1600" dirty="0">
              <a:solidFill>
                <a:schemeClr val="bg1">
                  <a:lumMod val="95000"/>
                </a:schemeClr>
              </a:solidFill>
              <a:latin typeface="Arial" pitchFamily="34" charset="0"/>
              <a:cs typeface="Arial" pitchFamily="34" charset="0"/>
            </a:endParaRPr>
          </a:p>
          <a:p>
            <a:pPr algn="ctr" eaLnBrk="0" hangingPunct="0"/>
            <a:r>
              <a:rPr lang="en-US" dirty="0" smtClean="0">
                <a:solidFill>
                  <a:schemeClr val="bg1">
                    <a:lumMod val="95000"/>
                  </a:schemeClr>
                </a:solidFill>
                <a:latin typeface="Arial" pitchFamily="34" charset="0"/>
                <a:cs typeface="Arial" pitchFamily="34" charset="0"/>
              </a:rPr>
              <a:t> Wavelength </a:t>
            </a:r>
            <a:r>
              <a:rPr lang="en-US" dirty="0" err="1" smtClean="0">
                <a:solidFill>
                  <a:schemeClr val="bg1">
                    <a:lumMod val="95000"/>
                  </a:schemeClr>
                </a:solidFill>
                <a:latin typeface="Arial" pitchFamily="34" charset="0"/>
                <a:cs typeface="Arial" pitchFamily="34" charset="0"/>
              </a:rPr>
              <a:t>tunability</a:t>
            </a:r>
            <a:endParaRPr lang="en-US" dirty="0">
              <a:solidFill>
                <a:schemeClr val="bg1">
                  <a:lumMod val="95000"/>
                </a:schemeClr>
              </a:solidFill>
              <a:latin typeface="Arial" pitchFamily="34" charset="0"/>
              <a:cs typeface="Arial" pitchFamily="34" charset="0"/>
            </a:endParaRPr>
          </a:p>
          <a:p>
            <a:pPr algn="ctr" eaLnBrk="0" hangingPunct="0"/>
            <a:r>
              <a:rPr lang="en-US" dirty="0">
                <a:solidFill>
                  <a:schemeClr val="bg1">
                    <a:lumMod val="95000"/>
                  </a:schemeClr>
                </a:solidFill>
                <a:latin typeface="Arial" pitchFamily="34" charset="0"/>
                <a:cs typeface="Arial" pitchFamily="34" charset="0"/>
              </a:rPr>
              <a:t> Polarization (linear, elliptical or circular</a:t>
            </a:r>
            <a:r>
              <a:rPr lang="en-US" dirty="0" smtClean="0">
                <a:solidFill>
                  <a:schemeClr val="bg1">
                    <a:lumMod val="95000"/>
                  </a:schemeClr>
                </a:solidFill>
                <a:latin typeface="Arial" pitchFamily="34" charset="0"/>
                <a:cs typeface="Arial" pitchFamily="34" charset="0"/>
              </a:rPr>
              <a:t>)</a:t>
            </a:r>
            <a:endParaRPr lang="en-US" dirty="0">
              <a:solidFill>
                <a:schemeClr val="bg1">
                  <a:lumMod val="95000"/>
                </a:schemeClr>
              </a:solidFill>
              <a:latin typeface="Arial" pitchFamily="34" charset="0"/>
              <a:cs typeface="Arial" pitchFamily="34" charset="0"/>
            </a:endParaRPr>
          </a:p>
          <a:p>
            <a:pPr algn="ctr" eaLnBrk="0" hangingPunct="0"/>
            <a:r>
              <a:rPr lang="en-US" dirty="0">
                <a:solidFill>
                  <a:schemeClr val="bg1">
                    <a:lumMod val="95000"/>
                  </a:schemeClr>
                </a:solidFill>
                <a:latin typeface="Arial" pitchFamily="34" charset="0"/>
                <a:cs typeface="Arial" pitchFamily="34" charset="0"/>
              </a:rPr>
              <a:t> </a:t>
            </a:r>
            <a:r>
              <a:rPr lang="en-US" dirty="0" smtClean="0">
                <a:solidFill>
                  <a:schemeClr val="bg1">
                    <a:lumMod val="95000"/>
                  </a:schemeClr>
                </a:solidFill>
                <a:latin typeface="Arial" pitchFamily="34" charset="0"/>
                <a:cs typeface="Arial" pitchFamily="34" charset="0"/>
              </a:rPr>
              <a:t>Time </a:t>
            </a:r>
            <a:r>
              <a:rPr lang="en-US" dirty="0">
                <a:solidFill>
                  <a:schemeClr val="bg1">
                    <a:lumMod val="95000"/>
                  </a:schemeClr>
                </a:solidFill>
                <a:latin typeface="Arial" pitchFamily="34" charset="0"/>
                <a:cs typeface="Arial" pitchFamily="34" charset="0"/>
              </a:rPr>
              <a:t>structure </a:t>
            </a:r>
          </a:p>
          <a:p>
            <a:pPr algn="ctr" eaLnBrk="0" hangingPunct="0"/>
            <a:r>
              <a:rPr lang="en-US" dirty="0">
                <a:solidFill>
                  <a:schemeClr val="bg1">
                    <a:lumMod val="95000"/>
                  </a:schemeClr>
                </a:solidFill>
                <a:latin typeface="Arial" pitchFamily="34" charset="0"/>
                <a:cs typeface="Arial" pitchFamily="34" charset="0"/>
              </a:rPr>
              <a:t> Collimated (partially) coherent radiation </a:t>
            </a:r>
          </a:p>
        </p:txBody>
      </p:sp>
    </p:spTree>
    <p:extLst>
      <p:ext uri="{BB962C8B-B14F-4D97-AF65-F5344CB8AC3E}">
        <p14:creationId xmlns:p14="http://schemas.microsoft.com/office/powerpoint/2010/main" val="131501293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75656" y="180708"/>
            <a:ext cx="4429418" cy="461665"/>
          </a:xfrm>
          <a:prstGeom prst="rect">
            <a:avLst/>
          </a:prstGeom>
          <a:noFill/>
        </p:spPr>
        <p:txBody>
          <a:bodyPr wrap="none" rtlCol="0">
            <a:spAutoFit/>
          </a:bodyPr>
          <a:lstStyle/>
          <a:p>
            <a:r>
              <a:rPr lang="en-GB" sz="2400" dirty="0" smtClean="0">
                <a:solidFill>
                  <a:srgbClr val="FFFFFF"/>
                </a:solidFill>
              </a:rPr>
              <a:t>3 Generations of Light Sources</a:t>
            </a:r>
            <a:endParaRPr lang="en-GB" sz="2400" dirty="0">
              <a:solidFill>
                <a:srgbClr val="FFFFFF"/>
              </a:solidFill>
            </a:endParaRPr>
          </a:p>
        </p:txBody>
      </p:sp>
      <p:sp>
        <p:nvSpPr>
          <p:cNvPr id="3" name="CasellaDiTesto 2"/>
          <p:cNvSpPr txBox="1"/>
          <p:nvPr/>
        </p:nvSpPr>
        <p:spPr>
          <a:xfrm>
            <a:off x="294148" y="914671"/>
            <a:ext cx="3816424" cy="3693319"/>
          </a:xfrm>
          <a:prstGeom prst="rect">
            <a:avLst/>
          </a:prstGeom>
          <a:noFill/>
        </p:spPr>
        <p:txBody>
          <a:bodyPr wrap="square" rtlCol="0">
            <a:spAutoFit/>
          </a:bodyPr>
          <a:lstStyle/>
          <a:p>
            <a:r>
              <a:rPr lang="en-GB" dirty="0" smtClean="0">
                <a:solidFill>
                  <a:srgbClr val="FFFFFF"/>
                </a:solidFill>
              </a:rPr>
              <a:t>1970s : 1</a:t>
            </a:r>
            <a:r>
              <a:rPr lang="en-GB" baseline="30000" dirty="0" smtClean="0">
                <a:solidFill>
                  <a:srgbClr val="FFFFFF"/>
                </a:solidFill>
              </a:rPr>
              <a:t>st</a:t>
            </a:r>
            <a:r>
              <a:rPr lang="en-GB" dirty="0" smtClean="0">
                <a:solidFill>
                  <a:srgbClr val="FFFFFF"/>
                </a:solidFill>
              </a:rPr>
              <a:t> Generation – HEP rings used parasitically for X-ray production</a:t>
            </a:r>
          </a:p>
          <a:p>
            <a:endParaRPr lang="en-GB" dirty="0" smtClean="0">
              <a:solidFill>
                <a:srgbClr val="FFFFFF"/>
              </a:solidFill>
            </a:endParaRPr>
          </a:p>
          <a:p>
            <a:r>
              <a:rPr lang="en-GB" dirty="0" smtClean="0">
                <a:solidFill>
                  <a:srgbClr val="FFFFFF"/>
                </a:solidFill>
              </a:rPr>
              <a:t>1980s : 2</a:t>
            </a:r>
            <a:r>
              <a:rPr lang="en-GB" baseline="30000" dirty="0" smtClean="0">
                <a:solidFill>
                  <a:srgbClr val="FFFFFF"/>
                </a:solidFill>
              </a:rPr>
              <a:t>nd</a:t>
            </a:r>
            <a:r>
              <a:rPr lang="en-GB" dirty="0" smtClean="0">
                <a:solidFill>
                  <a:srgbClr val="FFFFFF"/>
                </a:solidFill>
              </a:rPr>
              <a:t> Generation – Many dedicated X-ray sources</a:t>
            </a:r>
          </a:p>
          <a:p>
            <a:endParaRPr lang="en-GB" dirty="0" smtClean="0">
              <a:solidFill>
                <a:srgbClr val="FFFFFF"/>
              </a:solidFill>
            </a:endParaRPr>
          </a:p>
          <a:p>
            <a:r>
              <a:rPr lang="en-GB" dirty="0" smtClean="0">
                <a:solidFill>
                  <a:srgbClr val="FFFFFF"/>
                </a:solidFill>
              </a:rPr>
              <a:t>1990s: 3</a:t>
            </a:r>
            <a:r>
              <a:rPr lang="en-GB" baseline="30000" dirty="0" smtClean="0">
                <a:solidFill>
                  <a:srgbClr val="FFFFFF"/>
                </a:solidFill>
              </a:rPr>
              <a:t>rd</a:t>
            </a:r>
            <a:r>
              <a:rPr lang="en-GB" dirty="0" smtClean="0">
                <a:solidFill>
                  <a:srgbClr val="FFFFFF"/>
                </a:solidFill>
              </a:rPr>
              <a:t> Generation – Several </a:t>
            </a:r>
            <a:r>
              <a:rPr lang="en-GB" dirty="0" err="1" smtClean="0">
                <a:solidFill>
                  <a:srgbClr val="FFFFFF"/>
                </a:solidFill>
              </a:rPr>
              <a:t>radiaiton</a:t>
            </a:r>
            <a:r>
              <a:rPr lang="en-GB" dirty="0" smtClean="0">
                <a:solidFill>
                  <a:srgbClr val="FFFFFF"/>
                </a:solidFill>
              </a:rPr>
              <a:t> facilities with wigglers, undulators, high brilliance</a:t>
            </a:r>
          </a:p>
          <a:p>
            <a:endParaRPr lang="en-GB" dirty="0" smtClean="0">
              <a:solidFill>
                <a:srgbClr val="FFFFFF"/>
              </a:solidFill>
            </a:endParaRPr>
          </a:p>
          <a:p>
            <a:r>
              <a:rPr lang="en-GB" dirty="0" smtClean="0">
                <a:solidFill>
                  <a:srgbClr val="FFFFFF"/>
                </a:solidFill>
              </a:rPr>
              <a:t>2000s: 4</a:t>
            </a:r>
            <a:r>
              <a:rPr lang="en-GB" baseline="30000" dirty="0" smtClean="0">
                <a:solidFill>
                  <a:srgbClr val="FFFFFF"/>
                </a:solidFill>
              </a:rPr>
              <a:t>th</a:t>
            </a:r>
            <a:r>
              <a:rPr lang="en-GB" dirty="0" smtClean="0">
                <a:solidFill>
                  <a:srgbClr val="FFFFFF"/>
                </a:solidFill>
              </a:rPr>
              <a:t> Generation – Free Electron Lasers driven by </a:t>
            </a:r>
            <a:r>
              <a:rPr lang="en-GB" dirty="0" err="1" smtClean="0">
                <a:solidFill>
                  <a:srgbClr val="FFFFFF"/>
                </a:solidFill>
              </a:rPr>
              <a:t>Linacs</a:t>
            </a:r>
            <a:endParaRPr lang="en-GB" dirty="0">
              <a:solidFill>
                <a:srgbClr val="FFFFFF"/>
              </a:solidFill>
            </a:endParaRPr>
          </a:p>
        </p:txBody>
      </p:sp>
      <p:pic>
        <p:nvPicPr>
          <p:cNvPr id="5" name="Picture 5" descr="http://www.esrf.eu/about/synchrotron-science/brilliance-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908720"/>
            <a:ext cx="3884290" cy="5354022"/>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7416683" y="2247255"/>
            <a:ext cx="971741" cy="461665"/>
          </a:xfrm>
          <a:prstGeom prst="rect">
            <a:avLst/>
          </a:prstGeom>
          <a:noFill/>
        </p:spPr>
        <p:txBody>
          <a:bodyPr wrap="none" rtlCol="0">
            <a:spAutoFit/>
          </a:bodyPr>
          <a:lstStyle/>
          <a:p>
            <a:r>
              <a:rPr lang="it-IT" sz="2400" dirty="0" smtClean="0">
                <a:solidFill>
                  <a:srgbClr val="333399">
                    <a:lumMod val="75000"/>
                  </a:srgbClr>
                </a:solidFill>
              </a:rPr>
              <a:t>ALBA</a:t>
            </a:r>
            <a:endParaRPr lang="en-US" dirty="0">
              <a:solidFill>
                <a:srgbClr val="333399">
                  <a:lumMod val="75000"/>
                </a:srgbClr>
              </a:solidFill>
            </a:endParaRPr>
          </a:p>
        </p:txBody>
      </p:sp>
      <p:sp>
        <p:nvSpPr>
          <p:cNvPr id="4" name="Rettangolo 3"/>
          <p:cNvSpPr/>
          <p:nvPr/>
        </p:nvSpPr>
        <p:spPr>
          <a:xfrm>
            <a:off x="1344996" y="4721954"/>
            <a:ext cx="3347864" cy="1569660"/>
          </a:xfrm>
          <a:prstGeom prst="rect">
            <a:avLst/>
          </a:prstGeom>
        </p:spPr>
        <p:txBody>
          <a:bodyPr wrap="square">
            <a:spAutoFit/>
          </a:bodyPr>
          <a:lstStyle/>
          <a:p>
            <a:pPr algn="r"/>
            <a:r>
              <a:rPr lang="it-IT" sz="2400" dirty="0">
                <a:solidFill>
                  <a:srgbClr val="FFFF00"/>
                </a:solidFill>
              </a:rPr>
              <a:t>Light source </a:t>
            </a:r>
            <a:r>
              <a:rPr lang="it-IT" sz="2400" dirty="0" err="1" smtClean="0">
                <a:solidFill>
                  <a:srgbClr val="FFFF00"/>
                </a:solidFill>
              </a:rPr>
              <a:t>brilliance</a:t>
            </a:r>
            <a:endParaRPr lang="it-IT" sz="2400" dirty="0" smtClean="0">
              <a:solidFill>
                <a:srgbClr val="FFFF00"/>
              </a:solidFill>
            </a:endParaRPr>
          </a:p>
          <a:p>
            <a:pPr algn="r"/>
            <a:r>
              <a:rPr lang="en-US" dirty="0" smtClean="0">
                <a:solidFill>
                  <a:srgbClr val="FFFF00"/>
                </a:solidFill>
              </a:rPr>
              <a:t>photons/s/mm</a:t>
            </a:r>
            <a:r>
              <a:rPr lang="en-US" baseline="30000" dirty="0" smtClean="0">
                <a:solidFill>
                  <a:srgbClr val="FFFF00"/>
                </a:solidFill>
              </a:rPr>
              <a:t>2</a:t>
            </a:r>
            <a:r>
              <a:rPr lang="en-US" dirty="0" smtClean="0">
                <a:solidFill>
                  <a:srgbClr val="FFFF00"/>
                </a:solidFill>
              </a:rPr>
              <a:t>/mr</a:t>
            </a:r>
            <a:r>
              <a:rPr lang="en-US" baseline="30000" dirty="0" smtClean="0">
                <a:solidFill>
                  <a:srgbClr val="FFFF00"/>
                </a:solidFill>
              </a:rPr>
              <a:t>2</a:t>
            </a:r>
            <a:r>
              <a:rPr lang="en-US" dirty="0" smtClean="0">
                <a:solidFill>
                  <a:srgbClr val="FFFF00"/>
                </a:solidFill>
              </a:rPr>
              <a:t>/0.1%BW</a:t>
            </a:r>
            <a:endParaRPr lang="en-US" dirty="0">
              <a:solidFill>
                <a:srgbClr val="FFFF00"/>
              </a:solidFill>
            </a:endParaRPr>
          </a:p>
          <a:p>
            <a:pPr algn="r"/>
            <a:endParaRPr lang="it-IT" dirty="0">
              <a:solidFill>
                <a:srgbClr val="FFFF00"/>
              </a:solidFill>
            </a:endParaRPr>
          </a:p>
          <a:p>
            <a:pPr algn="r"/>
            <a:r>
              <a:rPr lang="it-IT" dirty="0">
                <a:solidFill>
                  <a:srgbClr val="FFFF00"/>
                </a:solidFill>
              </a:rPr>
              <a:t>photons per </a:t>
            </a:r>
            <a:r>
              <a:rPr lang="it-IT" dirty="0" smtClean="0">
                <a:solidFill>
                  <a:srgbClr val="FFFF00"/>
                </a:solidFill>
              </a:rPr>
              <a:t>time</a:t>
            </a:r>
            <a:r>
              <a:rPr lang="it-IT" dirty="0">
                <a:solidFill>
                  <a:srgbClr val="FFFF00"/>
                </a:solidFill>
              </a:rPr>
              <a:t>, </a:t>
            </a:r>
            <a:r>
              <a:rPr lang="it-IT" dirty="0" err="1" smtClean="0">
                <a:solidFill>
                  <a:srgbClr val="FFFF00"/>
                </a:solidFill>
              </a:rPr>
              <a:t>space</a:t>
            </a:r>
            <a:r>
              <a:rPr lang="it-IT" dirty="0" smtClean="0">
                <a:solidFill>
                  <a:srgbClr val="FFFF00"/>
                </a:solidFill>
              </a:rPr>
              <a:t>, </a:t>
            </a:r>
            <a:r>
              <a:rPr lang="it-IT" dirty="0" err="1" smtClean="0">
                <a:solidFill>
                  <a:srgbClr val="FFFF00"/>
                </a:solidFill>
              </a:rPr>
              <a:t>energy</a:t>
            </a:r>
            <a:r>
              <a:rPr lang="it-IT" dirty="0" smtClean="0">
                <a:solidFill>
                  <a:srgbClr val="FFFF00"/>
                </a:solidFill>
              </a:rPr>
              <a:t> </a:t>
            </a:r>
            <a:r>
              <a:rPr lang="it-IT" dirty="0" err="1">
                <a:solidFill>
                  <a:srgbClr val="FFFF00"/>
                </a:solidFill>
              </a:rPr>
              <a:t>definition</a:t>
            </a:r>
            <a:endParaRPr lang="en-US" dirty="0">
              <a:solidFill>
                <a:srgbClr val="FFFF00"/>
              </a:solidFill>
            </a:endParaRPr>
          </a:p>
        </p:txBody>
      </p:sp>
    </p:spTree>
    <p:extLst>
      <p:ext uri="{BB962C8B-B14F-4D97-AF65-F5344CB8AC3E}">
        <p14:creationId xmlns:p14="http://schemas.microsoft.com/office/powerpoint/2010/main" val="111519173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719138"/>
            <a:ext cx="9096375" cy="541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403648" y="188641"/>
            <a:ext cx="3168352" cy="461665"/>
          </a:xfrm>
          <a:prstGeom prst="rect">
            <a:avLst/>
          </a:prstGeom>
          <a:noFill/>
        </p:spPr>
        <p:txBody>
          <a:bodyPr wrap="square" rtlCol="0">
            <a:spAutoFit/>
          </a:bodyPr>
          <a:lstStyle/>
          <a:p>
            <a:r>
              <a:rPr lang="en-GB" sz="2400" dirty="0" smtClean="0"/>
              <a:t>XFEL – 4</a:t>
            </a:r>
            <a:r>
              <a:rPr lang="en-GB" sz="2400" baseline="30000" dirty="0" smtClean="0"/>
              <a:t>th</a:t>
            </a:r>
            <a:r>
              <a:rPr lang="en-GB" sz="2400" dirty="0" smtClean="0"/>
              <a:t> generation</a:t>
            </a:r>
            <a:endParaRPr lang="en-GB" sz="2400" dirty="0"/>
          </a:p>
        </p:txBody>
      </p:sp>
    </p:spTree>
    <p:extLst>
      <p:ext uri="{BB962C8B-B14F-4D97-AF65-F5344CB8AC3E}">
        <p14:creationId xmlns:p14="http://schemas.microsoft.com/office/powerpoint/2010/main" val="158853407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558" y="332656"/>
            <a:ext cx="8136904" cy="6069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7882730" y="5938010"/>
            <a:ext cx="1095172" cy="369332"/>
          </a:xfrm>
          <a:prstGeom prst="rect">
            <a:avLst/>
          </a:prstGeom>
          <a:noFill/>
        </p:spPr>
        <p:txBody>
          <a:bodyPr wrap="none" rtlCol="0">
            <a:spAutoFit/>
          </a:bodyPr>
          <a:lstStyle/>
          <a:p>
            <a:r>
              <a:rPr lang="en-GB" dirty="0" smtClean="0">
                <a:solidFill>
                  <a:srgbClr val="FFFFFF">
                    <a:lumMod val="65000"/>
                  </a:srgbClr>
                </a:solidFill>
              </a:rPr>
              <a:t>H. Braun</a:t>
            </a:r>
            <a:endParaRPr lang="en-GB" dirty="0">
              <a:solidFill>
                <a:srgbClr val="FFFFFF">
                  <a:lumMod val="65000"/>
                </a:srgbClr>
              </a:solidFill>
            </a:endParaRPr>
          </a:p>
        </p:txBody>
      </p:sp>
    </p:spTree>
    <p:extLst>
      <p:ext uri="{BB962C8B-B14F-4D97-AF65-F5344CB8AC3E}">
        <p14:creationId xmlns:p14="http://schemas.microsoft.com/office/powerpoint/2010/main" val="131955938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en-GB"/>
          </a:p>
        </p:txBody>
      </p:sp>
      <p:sp>
        <p:nvSpPr>
          <p:cNvPr id="3" name="Sottotitolo 2"/>
          <p:cNvSpPr>
            <a:spLocks noGrp="1"/>
          </p:cNvSpPr>
          <p:nvPr>
            <p:ph type="subTitle" idx="1"/>
          </p:nvPr>
        </p:nvSpPr>
        <p:spPr/>
        <p:txBody>
          <a:bodyPr/>
          <a:lstStyle/>
          <a:p>
            <a:endParaRPr lang="en-GB"/>
          </a:p>
        </p:txBody>
      </p:sp>
      <p:pic>
        <p:nvPicPr>
          <p:cNvPr id="5" name="Picture 6" descr="fa11007scr (13)"/>
          <p:cNvPicPr>
            <a:picLocks noChangeAspect="1" noChangeArrowheads="1"/>
          </p:cNvPicPr>
          <p:nvPr/>
        </p:nvPicPr>
        <p:blipFill>
          <a:blip r:embed="rId2">
            <a:extLst>
              <a:ext uri="{28A0092B-C50C-407E-A947-70E740481C1C}">
                <a14:useLocalDpi xmlns:a14="http://schemas.microsoft.com/office/drawing/2010/main" val="0"/>
              </a:ext>
            </a:extLst>
          </a:blip>
          <a:srcRect b="-172"/>
          <a:stretch>
            <a:fillRect/>
          </a:stretch>
        </p:blipFill>
        <p:spPr bwMode="auto">
          <a:xfrm>
            <a:off x="36512" y="1052736"/>
            <a:ext cx="914400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p:txBody>
          <a:bodyPr/>
          <a:lstStyle/>
          <a:p>
            <a:fld id="{70C0CD7E-1085-4C75-828A-81BC512D6C0C}" type="slidenum">
              <a:rPr lang="en-US" smtClean="0"/>
              <a:t>78</a:t>
            </a:fld>
            <a:endParaRPr lang="en-US"/>
          </a:p>
        </p:txBody>
      </p:sp>
      <p:sp>
        <p:nvSpPr>
          <p:cNvPr id="10" name="TextBox 9"/>
          <p:cNvSpPr txBox="1"/>
          <p:nvPr/>
        </p:nvSpPr>
        <p:spPr>
          <a:xfrm>
            <a:off x="1691680" y="116632"/>
            <a:ext cx="6716903" cy="461665"/>
          </a:xfrm>
          <a:prstGeom prst="rect">
            <a:avLst/>
          </a:prstGeom>
          <a:noFill/>
        </p:spPr>
        <p:txBody>
          <a:bodyPr wrap="none" rtlCol="0">
            <a:spAutoFit/>
          </a:bodyPr>
          <a:lstStyle/>
          <a:p>
            <a:r>
              <a:rPr lang="en-US" sz="2400" dirty="0" smtClean="0"/>
              <a:t>ALBA, the Spanish 3</a:t>
            </a:r>
            <a:r>
              <a:rPr lang="en-US" sz="2400" baseline="30000" dirty="0" smtClean="0"/>
              <a:t>rd</a:t>
            </a:r>
            <a:r>
              <a:rPr lang="en-US" sz="2400" dirty="0" smtClean="0"/>
              <a:t> Generation Light Source </a:t>
            </a:r>
            <a:endParaRPr lang="en-US" sz="2400" dirty="0"/>
          </a:p>
        </p:txBody>
      </p:sp>
    </p:spTree>
    <p:extLst>
      <p:ext uri="{BB962C8B-B14F-4D97-AF65-F5344CB8AC3E}">
        <p14:creationId xmlns:p14="http://schemas.microsoft.com/office/powerpoint/2010/main" val="137594991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70C0CD7E-1085-4C75-828A-81BC512D6C0C}" type="slidenum">
              <a:rPr lang="en-US" smtClean="0"/>
              <a:t>79</a:t>
            </a:fld>
            <a:endParaRPr lang="en-US"/>
          </a:p>
        </p:txBody>
      </p:sp>
      <p:pic>
        <p:nvPicPr>
          <p:cNvPr id="8" name="Picture 2"/>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52600" y="782638"/>
            <a:ext cx="6048375" cy="5724525"/>
          </a:xfrm>
          <a:prstGeom prst="rect">
            <a:avLst/>
          </a:prstGeom>
          <a:solidFill>
            <a:srgbClr val="FFFF00"/>
          </a:solidFill>
          <a:ln>
            <a:noFill/>
          </a:ln>
          <a:effectLst/>
          <a:extLs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203848" y="147990"/>
            <a:ext cx="3063659" cy="523220"/>
          </a:xfrm>
          <a:prstGeom prst="rect">
            <a:avLst/>
          </a:prstGeom>
          <a:noFill/>
        </p:spPr>
        <p:txBody>
          <a:bodyPr wrap="none" rtlCol="0">
            <a:spAutoFit/>
          </a:bodyPr>
          <a:lstStyle/>
          <a:p>
            <a:r>
              <a:rPr lang="en-US" sz="2800" dirty="0" smtClean="0"/>
              <a:t>Accelerator layout</a:t>
            </a:r>
            <a:endParaRPr lang="en-US" sz="2800" dirty="0"/>
          </a:p>
        </p:txBody>
      </p:sp>
      <p:sp>
        <p:nvSpPr>
          <p:cNvPr id="2" name="TextBox 1"/>
          <p:cNvSpPr txBox="1"/>
          <p:nvPr/>
        </p:nvSpPr>
        <p:spPr>
          <a:xfrm>
            <a:off x="5292080" y="2420888"/>
            <a:ext cx="854721" cy="400110"/>
          </a:xfrm>
          <a:prstGeom prst="rect">
            <a:avLst/>
          </a:prstGeom>
          <a:noFill/>
        </p:spPr>
        <p:txBody>
          <a:bodyPr wrap="none" rtlCol="0">
            <a:spAutoFit/>
          </a:bodyPr>
          <a:lstStyle/>
          <a:p>
            <a:r>
              <a:rPr lang="en-US" sz="2000" b="1" dirty="0" smtClean="0">
                <a:solidFill>
                  <a:srgbClr val="FF0000"/>
                </a:solidFill>
              </a:rPr>
              <a:t>Linac</a:t>
            </a:r>
            <a:endParaRPr lang="en-US" b="1" dirty="0">
              <a:solidFill>
                <a:srgbClr val="FF0000"/>
              </a:solidFill>
            </a:endParaRPr>
          </a:p>
        </p:txBody>
      </p:sp>
      <p:sp>
        <p:nvSpPr>
          <p:cNvPr id="10" name="TextBox 9"/>
          <p:cNvSpPr txBox="1"/>
          <p:nvPr/>
        </p:nvSpPr>
        <p:spPr>
          <a:xfrm>
            <a:off x="3239749" y="4293096"/>
            <a:ext cx="1154483" cy="400110"/>
          </a:xfrm>
          <a:prstGeom prst="rect">
            <a:avLst/>
          </a:prstGeom>
          <a:noFill/>
        </p:spPr>
        <p:txBody>
          <a:bodyPr wrap="none" rtlCol="0">
            <a:spAutoFit/>
          </a:bodyPr>
          <a:lstStyle/>
          <a:p>
            <a:r>
              <a:rPr lang="en-US" sz="2000" b="1" dirty="0" smtClean="0">
                <a:solidFill>
                  <a:srgbClr val="FF3300"/>
                </a:solidFill>
              </a:rPr>
              <a:t>Booster</a:t>
            </a:r>
            <a:endParaRPr lang="en-US" b="1" dirty="0">
              <a:solidFill>
                <a:srgbClr val="FF3300"/>
              </a:solidFill>
            </a:endParaRPr>
          </a:p>
        </p:txBody>
      </p:sp>
      <p:sp>
        <p:nvSpPr>
          <p:cNvPr id="11" name="TextBox 10"/>
          <p:cNvSpPr txBox="1"/>
          <p:nvPr/>
        </p:nvSpPr>
        <p:spPr>
          <a:xfrm>
            <a:off x="3144311" y="1252791"/>
            <a:ext cx="1710725" cy="400110"/>
          </a:xfrm>
          <a:prstGeom prst="rect">
            <a:avLst/>
          </a:prstGeom>
          <a:noFill/>
        </p:spPr>
        <p:txBody>
          <a:bodyPr wrap="none" rtlCol="0">
            <a:spAutoFit/>
          </a:bodyPr>
          <a:lstStyle/>
          <a:p>
            <a:r>
              <a:rPr lang="en-US" sz="2000" b="1" dirty="0" smtClean="0">
                <a:solidFill>
                  <a:srgbClr val="660066"/>
                </a:solidFill>
              </a:rPr>
              <a:t>Synchrotron</a:t>
            </a:r>
            <a:endParaRPr lang="en-US" b="1" dirty="0">
              <a:solidFill>
                <a:srgbClr val="660066"/>
              </a:solidFill>
            </a:endParaRPr>
          </a:p>
        </p:txBody>
      </p:sp>
      <p:cxnSp>
        <p:nvCxnSpPr>
          <p:cNvPr id="7" name="Straight Arrow Connector 6"/>
          <p:cNvCxnSpPr/>
          <p:nvPr/>
        </p:nvCxnSpPr>
        <p:spPr bwMode="auto">
          <a:xfrm flipH="1">
            <a:off x="3347864" y="1652901"/>
            <a:ext cx="288032" cy="608002"/>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p:nvPr/>
        </p:nvCxnSpPr>
        <p:spPr bwMode="auto">
          <a:xfrm flipH="1">
            <a:off x="2987824" y="1652901"/>
            <a:ext cx="360040" cy="984011"/>
          </a:xfrm>
          <a:prstGeom prst="straightConnector1">
            <a:avLst/>
          </a:prstGeom>
          <a:solidFill>
            <a:schemeClr val="accent1"/>
          </a:solidFill>
          <a:ln w="28575" cap="flat" cmpd="sng" algn="ctr">
            <a:solidFill>
              <a:srgbClr val="660066"/>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p:nvPr/>
        </p:nvCxnSpPr>
        <p:spPr bwMode="auto">
          <a:xfrm>
            <a:off x="4177030" y="4716500"/>
            <a:ext cx="678006" cy="728724"/>
          </a:xfrm>
          <a:prstGeom prst="straightConnector1">
            <a:avLst/>
          </a:prstGeom>
          <a:solidFill>
            <a:schemeClr val="accent1"/>
          </a:solidFill>
          <a:ln w="28575" cap="flat" cmpd="sng" algn="ctr">
            <a:solidFill>
              <a:srgbClr val="FF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bwMode="auto">
          <a:xfrm>
            <a:off x="5992505" y="2819093"/>
            <a:ext cx="442328" cy="182181"/>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2189270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475656" y="6439"/>
            <a:ext cx="38100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it-IT" altLang="en-GB" sz="3200" dirty="0" err="1" smtClean="0">
                <a:solidFill>
                  <a:srgbClr val="FFFFFF"/>
                </a:solidFill>
              </a:rPr>
              <a:t>Charged</a:t>
            </a:r>
            <a:r>
              <a:rPr lang="it-IT" altLang="en-GB" sz="3200" dirty="0" smtClean="0">
                <a:solidFill>
                  <a:srgbClr val="FFFFFF"/>
                </a:solidFill>
              </a:rPr>
              <a:t> </a:t>
            </a:r>
            <a:r>
              <a:rPr lang="it-IT" altLang="en-GB" sz="3200" dirty="0" err="1" smtClean="0">
                <a:solidFill>
                  <a:srgbClr val="FFFFFF"/>
                </a:solidFill>
              </a:rPr>
              <a:t>particles</a:t>
            </a:r>
            <a:endParaRPr lang="it-IT" altLang="en-GB" sz="3200" dirty="0">
              <a:solidFill>
                <a:srgbClr val="FFFFFF"/>
              </a:solidFill>
            </a:endParaRPr>
          </a:p>
        </p:txBody>
      </p:sp>
      <p:sp>
        <p:nvSpPr>
          <p:cNvPr id="4" name="Text Box 5"/>
          <p:cNvSpPr txBox="1">
            <a:spLocks noChangeArrowheads="1"/>
          </p:cNvSpPr>
          <p:nvPr/>
        </p:nvSpPr>
        <p:spPr bwMode="auto">
          <a:xfrm>
            <a:off x="480569" y="2492896"/>
            <a:ext cx="31790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en-GB" sz="2400" dirty="0" err="1" smtClean="0">
                <a:solidFill>
                  <a:srgbClr val="FFFFFF"/>
                </a:solidFill>
              </a:rPr>
              <a:t>Particle</a:t>
            </a:r>
            <a:r>
              <a:rPr lang="it-IT" altLang="en-GB" sz="2400" dirty="0" smtClean="0">
                <a:solidFill>
                  <a:srgbClr val="FFFFFF"/>
                </a:solidFill>
              </a:rPr>
              <a:t> </a:t>
            </a:r>
            <a:r>
              <a:rPr lang="it-IT" altLang="en-GB" sz="2400" dirty="0" err="1" smtClean="0">
                <a:solidFill>
                  <a:srgbClr val="FFFFFF"/>
                </a:solidFill>
              </a:rPr>
              <a:t>energy</a:t>
            </a:r>
            <a:r>
              <a:rPr lang="it-IT" altLang="en-GB" sz="2400" dirty="0" smtClean="0">
                <a:solidFill>
                  <a:srgbClr val="FFFFFF"/>
                </a:solidFill>
              </a:rPr>
              <a:t> </a:t>
            </a:r>
            <a:r>
              <a:rPr lang="it-IT" altLang="en-GB" sz="2400" dirty="0" err="1" smtClean="0">
                <a:solidFill>
                  <a:srgbClr val="FFFFFF"/>
                </a:solidFill>
              </a:rPr>
              <a:t>at</a:t>
            </a:r>
            <a:r>
              <a:rPr lang="it-IT" altLang="en-GB" sz="2400" dirty="0" smtClean="0">
                <a:solidFill>
                  <a:srgbClr val="FFFFFF"/>
                </a:solidFill>
              </a:rPr>
              <a:t> </a:t>
            </a:r>
            <a:r>
              <a:rPr lang="it-IT" altLang="en-GB" sz="2400" dirty="0" err="1" smtClean="0">
                <a:solidFill>
                  <a:srgbClr val="FFFFFF"/>
                </a:solidFill>
              </a:rPr>
              <a:t>rest</a:t>
            </a:r>
            <a:endParaRPr lang="it-IT" altLang="en-GB" sz="2400" dirty="0">
              <a:solidFill>
                <a:srgbClr val="FFFFFF"/>
              </a:solidFill>
            </a:endParaRPr>
          </a:p>
        </p:txBody>
      </p:sp>
      <p:graphicFrame>
        <p:nvGraphicFramePr>
          <p:cNvPr id="5" name="Group 56"/>
          <p:cNvGraphicFramePr>
            <a:graphicFrameLocks noGrp="1"/>
          </p:cNvGraphicFramePr>
          <p:nvPr>
            <p:extLst>
              <p:ext uri="{D42A27DB-BD31-4B8C-83A1-F6EECF244321}">
                <p14:modId xmlns:p14="http://schemas.microsoft.com/office/powerpoint/2010/main" val="887112980"/>
              </p:ext>
            </p:extLst>
          </p:nvPr>
        </p:nvGraphicFramePr>
        <p:xfrm>
          <a:off x="3923928" y="1624186"/>
          <a:ext cx="4752528" cy="3028950"/>
        </p:xfrm>
        <a:graphic>
          <a:graphicData uri="http://schemas.openxmlformats.org/drawingml/2006/table">
            <a:tbl>
              <a:tblPr/>
              <a:tblGrid>
                <a:gridCol w="1584176"/>
                <a:gridCol w="1584176"/>
                <a:gridCol w="1584176"/>
              </a:tblGrid>
              <a:tr h="6159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altLang="en-GB" sz="1800" b="1"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GB" sz="2400" b="1" i="0" u="none" strike="noStrike" cap="none" normalizeH="0" baseline="0" dirty="0" smtClean="0">
                          <a:ln>
                            <a:noFill/>
                          </a:ln>
                          <a:solidFill>
                            <a:srgbClr val="CCFFCC"/>
                          </a:solidFill>
                          <a:effectLst/>
                          <a:latin typeface="+mj-lt"/>
                        </a:rPr>
                        <a:t>e-, 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GB" sz="2400" b="1" i="0" u="none" strike="noStrike" cap="none" normalizeH="0" baseline="0" dirty="0" smtClean="0">
                          <a:ln>
                            <a:noFill/>
                          </a:ln>
                          <a:solidFill>
                            <a:srgbClr val="CCFFCC"/>
                          </a:solidFill>
                          <a:effectLst/>
                          <a:latin typeface="+mj-lt"/>
                        </a:rPr>
                        <a:t>p, </a:t>
                      </a:r>
                      <a:r>
                        <a:rPr kumimoji="0" lang="it-IT" altLang="en-GB" sz="2400" b="1" i="0" u="none" strike="noStrike" cap="none" normalizeH="0" baseline="0" dirty="0" err="1" smtClean="0">
                          <a:ln>
                            <a:noFill/>
                          </a:ln>
                          <a:solidFill>
                            <a:srgbClr val="CCFFCC"/>
                          </a:solidFill>
                          <a:effectLst/>
                          <a:latin typeface="+mj-lt"/>
                        </a:rPr>
                        <a:t>ap</a:t>
                      </a:r>
                      <a:endParaRPr kumimoji="0" lang="it-IT" altLang="en-GB" sz="2400" b="1" i="0" u="none" strike="noStrike" cap="none" normalizeH="0" baseline="0" dirty="0" smtClean="0">
                        <a:ln>
                          <a:noFill/>
                        </a:ln>
                        <a:solidFill>
                          <a:srgbClr val="CCFFCC"/>
                        </a:solidFill>
                        <a:effectLst/>
                        <a:latin typeface="+mj-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r>
              <a:tr h="806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en-GB" sz="2400" b="0" i="0" u="none" strike="noStrike" cap="none" normalizeH="0" baseline="0" dirty="0" err="1" smtClean="0">
                          <a:ln>
                            <a:noFill/>
                          </a:ln>
                          <a:solidFill>
                            <a:srgbClr val="CCFFCC"/>
                          </a:solidFill>
                          <a:effectLst/>
                          <a:latin typeface="+mj-lt"/>
                        </a:rPr>
                        <a:t>m</a:t>
                      </a:r>
                      <a:r>
                        <a:rPr kumimoji="0" lang="it-IT" altLang="en-GB" sz="2400" b="0" i="0" u="none" strike="noStrike" cap="none" normalizeH="0" baseline="-25000" dirty="0" err="1" smtClean="0">
                          <a:ln>
                            <a:noFill/>
                          </a:ln>
                          <a:solidFill>
                            <a:srgbClr val="CCFFCC"/>
                          </a:solidFill>
                          <a:effectLst/>
                          <a:latin typeface="+mj-lt"/>
                        </a:rPr>
                        <a:t>o</a:t>
                      </a:r>
                      <a:r>
                        <a:rPr kumimoji="0" lang="it-IT" altLang="en-GB" sz="2400" b="0" i="0" u="none" strike="noStrike" cap="none" normalizeH="0" baseline="0" dirty="0" smtClean="0">
                          <a:ln>
                            <a:noFill/>
                          </a:ln>
                          <a:solidFill>
                            <a:srgbClr val="CCFFCC"/>
                          </a:solidFill>
                          <a:effectLst/>
                          <a:latin typeface="+mj-lt"/>
                        </a:rPr>
                        <a:t> (kg)</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GB" sz="2000" b="1" i="0" u="none" strike="noStrike" cap="none" normalizeH="0" baseline="0" dirty="0" smtClean="0">
                          <a:ln>
                            <a:noFill/>
                          </a:ln>
                          <a:solidFill>
                            <a:schemeClr val="tx1"/>
                          </a:solidFill>
                          <a:effectLst/>
                          <a:latin typeface="+mj-lt"/>
                        </a:rPr>
                        <a:t>9.11 10</a:t>
                      </a:r>
                      <a:r>
                        <a:rPr kumimoji="0" lang="it-IT" altLang="en-GB" sz="2000" b="1" i="0" u="none" strike="noStrike" cap="none" normalizeH="0" baseline="30000" dirty="0" smtClean="0">
                          <a:ln>
                            <a:noFill/>
                          </a:ln>
                          <a:solidFill>
                            <a:schemeClr val="tx1"/>
                          </a:solidFill>
                          <a:effectLst/>
                          <a:latin typeface="+mj-lt"/>
                        </a:rPr>
                        <a:t>-31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GB" sz="2000" b="1" i="0" u="none" strike="noStrike" cap="none" normalizeH="0" baseline="0" dirty="0" smtClean="0">
                          <a:ln>
                            <a:noFill/>
                          </a:ln>
                          <a:solidFill>
                            <a:schemeClr val="tx1"/>
                          </a:solidFill>
                          <a:effectLst/>
                          <a:latin typeface="+mj-lt"/>
                        </a:rPr>
                        <a:t>1.67 10</a:t>
                      </a:r>
                      <a:r>
                        <a:rPr kumimoji="0" lang="it-IT" altLang="en-GB" sz="2000" b="1" i="0" u="none" strike="noStrike" cap="none" normalizeH="0" baseline="30000" dirty="0" smtClean="0">
                          <a:ln>
                            <a:noFill/>
                          </a:ln>
                          <a:solidFill>
                            <a:schemeClr val="tx1"/>
                          </a:solidFill>
                          <a:effectLst/>
                          <a:latin typeface="+mj-lt"/>
                        </a:rPr>
                        <a:t>-27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r>
              <a:tr h="803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en-GB" sz="2400" b="0" i="0" u="none" strike="noStrike" cap="none" normalizeH="0" baseline="0" dirty="0" err="1" smtClean="0">
                          <a:ln>
                            <a:noFill/>
                          </a:ln>
                          <a:solidFill>
                            <a:srgbClr val="CCFFCC"/>
                          </a:solidFill>
                          <a:effectLst/>
                          <a:latin typeface="+mj-lt"/>
                        </a:rPr>
                        <a:t>E</a:t>
                      </a:r>
                      <a:r>
                        <a:rPr kumimoji="0" lang="it-IT" altLang="en-GB" sz="2400" b="0" i="0" u="none" strike="noStrike" cap="none" normalizeH="0" baseline="-25000" dirty="0" err="1" smtClean="0">
                          <a:ln>
                            <a:noFill/>
                          </a:ln>
                          <a:solidFill>
                            <a:srgbClr val="CCFFCC"/>
                          </a:solidFill>
                          <a:effectLst/>
                          <a:latin typeface="+mj-lt"/>
                        </a:rPr>
                        <a:t>o</a:t>
                      </a:r>
                      <a:r>
                        <a:rPr kumimoji="0" lang="it-IT" altLang="en-GB" sz="2400" b="0" i="0" u="none" strike="noStrike" cap="none" normalizeH="0" baseline="0" dirty="0" smtClean="0">
                          <a:ln>
                            <a:noFill/>
                          </a:ln>
                          <a:solidFill>
                            <a:srgbClr val="CCFFCC"/>
                          </a:solidFill>
                          <a:effectLst/>
                          <a:latin typeface="+mj-lt"/>
                        </a:rPr>
                        <a:t> (joule)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GB" sz="2000" b="1" i="0" u="none" strike="noStrike" cap="none" normalizeH="0" baseline="0" dirty="0" smtClean="0">
                          <a:ln>
                            <a:noFill/>
                          </a:ln>
                          <a:solidFill>
                            <a:schemeClr val="tx1"/>
                          </a:solidFill>
                          <a:effectLst/>
                          <a:latin typeface="+mj-lt"/>
                        </a:rPr>
                        <a:t>8.2 10</a:t>
                      </a:r>
                      <a:r>
                        <a:rPr kumimoji="0" lang="it-IT" altLang="en-GB" sz="2000" b="1" i="0" u="none" strike="noStrike" cap="none" normalizeH="0" baseline="30000" dirty="0" smtClean="0">
                          <a:ln>
                            <a:noFill/>
                          </a:ln>
                          <a:solidFill>
                            <a:schemeClr val="tx1"/>
                          </a:solidFill>
                          <a:effectLst/>
                          <a:latin typeface="+mj-lt"/>
                        </a:rPr>
                        <a:t>-14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GB" sz="2000" b="1" i="0" u="none" strike="noStrike" cap="none" normalizeH="0" baseline="0" dirty="0" smtClean="0">
                          <a:ln>
                            <a:noFill/>
                          </a:ln>
                          <a:solidFill>
                            <a:schemeClr val="tx1"/>
                          </a:solidFill>
                          <a:effectLst/>
                          <a:latin typeface="+mj-lt"/>
                        </a:rPr>
                        <a:t>1.5 10</a:t>
                      </a:r>
                      <a:r>
                        <a:rPr kumimoji="0" lang="it-IT" altLang="en-GB" sz="2000" b="1" i="0" u="none" strike="noStrike" cap="none" normalizeH="0" baseline="30000" dirty="0" smtClean="0">
                          <a:ln>
                            <a:noFill/>
                          </a:ln>
                          <a:solidFill>
                            <a:schemeClr val="tx1"/>
                          </a:solidFill>
                          <a:effectLst/>
                          <a:latin typeface="+mj-lt"/>
                        </a:rPr>
                        <a:t>-10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r>
              <a:tr h="803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en-GB" sz="2400" b="0" i="0" u="none" strike="noStrike" cap="none" normalizeH="0" baseline="0" dirty="0" err="1" smtClean="0">
                          <a:ln>
                            <a:noFill/>
                          </a:ln>
                          <a:solidFill>
                            <a:srgbClr val="CCFFCC"/>
                          </a:solidFill>
                          <a:effectLst/>
                          <a:latin typeface="+mj-lt"/>
                        </a:rPr>
                        <a:t>E</a:t>
                      </a:r>
                      <a:r>
                        <a:rPr kumimoji="0" lang="it-IT" altLang="en-GB" sz="2400" b="0" i="0" u="none" strike="noStrike" cap="none" normalizeH="0" baseline="-25000" dirty="0" err="1" smtClean="0">
                          <a:ln>
                            <a:noFill/>
                          </a:ln>
                          <a:solidFill>
                            <a:srgbClr val="CCFFCC"/>
                          </a:solidFill>
                          <a:effectLst/>
                          <a:latin typeface="+mj-lt"/>
                        </a:rPr>
                        <a:t>o</a:t>
                      </a:r>
                      <a:r>
                        <a:rPr kumimoji="0" lang="it-IT" altLang="en-GB" sz="2400" b="0" i="0" u="none" strike="noStrike" cap="none" normalizeH="0" baseline="0" dirty="0" smtClean="0">
                          <a:ln>
                            <a:noFill/>
                          </a:ln>
                          <a:solidFill>
                            <a:srgbClr val="CCFFCC"/>
                          </a:solidFill>
                          <a:effectLst/>
                          <a:latin typeface="+mj-lt"/>
                        </a:rPr>
                        <a:t> (..</a:t>
                      </a:r>
                      <a:r>
                        <a:rPr kumimoji="0" lang="it-IT" altLang="en-GB" sz="2400" b="0" i="0" u="none" strike="noStrike" cap="none" normalizeH="0" baseline="0" dirty="0" err="1" smtClean="0">
                          <a:ln>
                            <a:noFill/>
                          </a:ln>
                          <a:solidFill>
                            <a:srgbClr val="CCFFCC"/>
                          </a:solidFill>
                          <a:effectLst/>
                          <a:latin typeface="+mj-lt"/>
                        </a:rPr>
                        <a:t>eV</a:t>
                      </a:r>
                      <a:r>
                        <a:rPr kumimoji="0" lang="it-IT" altLang="en-GB" sz="2400" b="0" i="0" u="none" strike="noStrike" cap="none" normalizeH="0" baseline="0" dirty="0" smtClean="0">
                          <a:ln>
                            <a:noFill/>
                          </a:ln>
                          <a:solidFill>
                            <a:srgbClr val="CCFFCC"/>
                          </a:solidFill>
                          <a:effectLst/>
                          <a:latin typeface="+mj-lt"/>
                        </a:rPr>
                        <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GB" sz="2000" b="1" i="0" u="none" strike="noStrike" cap="none" normalizeH="0" baseline="0" smtClean="0">
                          <a:ln>
                            <a:noFill/>
                          </a:ln>
                          <a:solidFill>
                            <a:schemeClr val="tx1"/>
                          </a:solidFill>
                          <a:effectLst/>
                          <a:latin typeface="+mj-lt"/>
                        </a:rPr>
                        <a:t>0.51 MeV</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GB" sz="2000" b="1" i="0" u="none" strike="noStrike" cap="none" normalizeH="0" baseline="0" dirty="0" smtClean="0">
                          <a:ln>
                            <a:noFill/>
                          </a:ln>
                          <a:solidFill>
                            <a:schemeClr val="tx1"/>
                          </a:solidFill>
                          <a:effectLst/>
                          <a:latin typeface="+mj-lt"/>
                        </a:rPr>
                        <a:t>0.94 GeV</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r>
            </a:tbl>
          </a:graphicData>
        </a:graphic>
      </p:graphicFrame>
      <p:sp>
        <p:nvSpPr>
          <p:cNvPr id="6" name="Text Box 54"/>
          <p:cNvSpPr txBox="1">
            <a:spLocks noChangeArrowheads="1"/>
          </p:cNvSpPr>
          <p:nvPr/>
        </p:nvSpPr>
        <p:spPr bwMode="auto">
          <a:xfrm>
            <a:off x="278369" y="980728"/>
            <a:ext cx="350288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en-GB" sz="2800" i="1" dirty="0" err="1" smtClean="0">
                <a:solidFill>
                  <a:srgbClr val="FFFFFF"/>
                </a:solidFill>
              </a:rPr>
              <a:t>Electrons</a:t>
            </a:r>
            <a:r>
              <a:rPr lang="it-IT" altLang="en-GB" sz="2800" i="1" dirty="0" smtClean="0">
                <a:solidFill>
                  <a:srgbClr val="FFFFFF"/>
                </a:solidFill>
              </a:rPr>
              <a:t>, </a:t>
            </a:r>
            <a:r>
              <a:rPr lang="it-IT" altLang="en-GB" sz="2800" i="1" dirty="0" err="1" smtClean="0">
                <a:solidFill>
                  <a:srgbClr val="FFFFFF"/>
                </a:solidFill>
              </a:rPr>
              <a:t>positrons</a:t>
            </a:r>
            <a:r>
              <a:rPr lang="it-IT" altLang="en-GB" sz="2800" i="1" dirty="0" smtClean="0">
                <a:solidFill>
                  <a:srgbClr val="FFFFFF"/>
                </a:solidFill>
              </a:rPr>
              <a:t>,</a:t>
            </a:r>
          </a:p>
          <a:p>
            <a:pPr algn="ctr"/>
            <a:r>
              <a:rPr lang="it-IT" altLang="en-GB" sz="2800" i="1" dirty="0" err="1" smtClean="0">
                <a:solidFill>
                  <a:srgbClr val="FFFFFF"/>
                </a:solidFill>
              </a:rPr>
              <a:t>Protons</a:t>
            </a:r>
            <a:r>
              <a:rPr lang="it-IT" altLang="en-GB" sz="2800" i="1" dirty="0" smtClean="0">
                <a:solidFill>
                  <a:srgbClr val="FFFFFF"/>
                </a:solidFill>
              </a:rPr>
              <a:t>, </a:t>
            </a:r>
            <a:r>
              <a:rPr lang="it-IT" altLang="en-GB" sz="2800" i="1" dirty="0" err="1" smtClean="0">
                <a:solidFill>
                  <a:srgbClr val="FFFFFF"/>
                </a:solidFill>
              </a:rPr>
              <a:t>antiprotons</a:t>
            </a:r>
            <a:r>
              <a:rPr lang="it-IT" altLang="en-GB" sz="2800" i="1" dirty="0" smtClean="0">
                <a:solidFill>
                  <a:srgbClr val="FFFFFF"/>
                </a:solidFill>
              </a:rPr>
              <a:t>,</a:t>
            </a:r>
          </a:p>
          <a:p>
            <a:pPr algn="ctr"/>
            <a:r>
              <a:rPr lang="it-IT" altLang="en-GB" sz="2800" i="1" dirty="0" err="1" smtClean="0">
                <a:solidFill>
                  <a:srgbClr val="FFFFFF"/>
                </a:solidFill>
              </a:rPr>
              <a:t>Ions</a:t>
            </a:r>
            <a:endParaRPr lang="it-IT" altLang="en-GB" sz="2800" i="1" dirty="0">
              <a:solidFill>
                <a:srgbClr val="FFFFFF"/>
              </a:solidFill>
            </a:endParaRPr>
          </a:p>
        </p:txBody>
      </p:sp>
      <p:sp>
        <p:nvSpPr>
          <p:cNvPr id="7" name="Rectangle 5"/>
          <p:cNvSpPr>
            <a:spLocks noChangeArrowheads="1"/>
          </p:cNvSpPr>
          <p:nvPr/>
        </p:nvSpPr>
        <p:spPr bwMode="auto">
          <a:xfrm>
            <a:off x="611560" y="3645024"/>
            <a:ext cx="2438400" cy="2616101"/>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endParaRPr lang="it-IT" altLang="en-GB" sz="2000" b="1" dirty="0" smtClean="0">
              <a:solidFill>
                <a:srgbClr val="000000"/>
              </a:solidFill>
              <a:cs typeface="Arial" pitchFamily="34" charset="0"/>
            </a:endParaRPr>
          </a:p>
          <a:p>
            <a:pPr algn="ctr" fontAlgn="base">
              <a:spcBef>
                <a:spcPct val="0"/>
              </a:spcBef>
              <a:spcAft>
                <a:spcPct val="0"/>
              </a:spcAft>
            </a:pPr>
            <a:r>
              <a:rPr lang="it-IT" altLang="en-GB" sz="2000" b="1" dirty="0" err="1" smtClean="0">
                <a:solidFill>
                  <a:srgbClr val="FFFFFF"/>
                </a:solidFill>
                <a:cs typeface="Arial" pitchFamily="34" charset="0"/>
              </a:rPr>
              <a:t>Range</a:t>
            </a:r>
            <a:r>
              <a:rPr lang="it-IT" altLang="en-GB" sz="2000" b="1" dirty="0" smtClean="0">
                <a:solidFill>
                  <a:srgbClr val="FFFFFF"/>
                </a:solidFill>
                <a:cs typeface="Arial" pitchFamily="34" charset="0"/>
              </a:rPr>
              <a:t> of </a:t>
            </a:r>
            <a:r>
              <a:rPr lang="it-IT" altLang="en-GB" sz="2000" b="1" dirty="0" err="1" smtClean="0">
                <a:solidFill>
                  <a:srgbClr val="FFFFFF"/>
                </a:solidFill>
                <a:cs typeface="Arial" pitchFamily="34" charset="0"/>
              </a:rPr>
              <a:t>particle</a:t>
            </a:r>
            <a:r>
              <a:rPr lang="it-IT" altLang="en-GB" sz="2000" b="1" dirty="0" smtClean="0">
                <a:solidFill>
                  <a:srgbClr val="FFFFFF"/>
                </a:solidFill>
                <a:cs typeface="Arial" pitchFamily="34" charset="0"/>
              </a:rPr>
              <a:t> (</a:t>
            </a:r>
            <a:r>
              <a:rPr lang="it-IT" altLang="en-GB" sz="2000" b="1" dirty="0" err="1" smtClean="0">
                <a:solidFill>
                  <a:srgbClr val="FFFFFF"/>
                </a:solidFill>
                <a:cs typeface="Arial" pitchFamily="34" charset="0"/>
              </a:rPr>
              <a:t>kinetic</a:t>
            </a:r>
            <a:r>
              <a:rPr lang="it-IT" altLang="en-GB" sz="2000" b="1" dirty="0" smtClean="0">
                <a:solidFill>
                  <a:srgbClr val="FFFFFF"/>
                </a:solidFill>
                <a:cs typeface="Arial" pitchFamily="34" charset="0"/>
              </a:rPr>
              <a:t>) </a:t>
            </a:r>
            <a:r>
              <a:rPr lang="it-IT" altLang="en-GB" sz="2000" b="1" dirty="0" err="1" smtClean="0">
                <a:solidFill>
                  <a:srgbClr val="FFFFFF"/>
                </a:solidFill>
                <a:cs typeface="Arial" pitchFamily="34" charset="0"/>
              </a:rPr>
              <a:t>energies</a:t>
            </a:r>
            <a:r>
              <a:rPr lang="it-IT" altLang="en-GB" sz="2000" b="1" dirty="0" smtClean="0">
                <a:solidFill>
                  <a:srgbClr val="FFFFFF"/>
                </a:solidFill>
                <a:cs typeface="Arial" pitchFamily="34" charset="0"/>
              </a:rPr>
              <a:t> in </a:t>
            </a:r>
            <a:r>
              <a:rPr lang="it-IT" altLang="en-GB" sz="2000" b="1" dirty="0" err="1" smtClean="0">
                <a:solidFill>
                  <a:srgbClr val="FFFFFF"/>
                </a:solidFill>
                <a:cs typeface="Arial" pitchFamily="34" charset="0"/>
              </a:rPr>
              <a:t>accelerators</a:t>
            </a:r>
            <a:r>
              <a:rPr lang="it-IT" altLang="en-GB" sz="2000" b="1" dirty="0" smtClean="0">
                <a:solidFill>
                  <a:srgbClr val="FFFFFF"/>
                </a:solidFill>
                <a:cs typeface="Arial" pitchFamily="34" charset="0"/>
              </a:rPr>
              <a:t>:</a:t>
            </a:r>
          </a:p>
          <a:p>
            <a:pPr algn="ctr" fontAlgn="base">
              <a:spcBef>
                <a:spcPct val="0"/>
              </a:spcBef>
              <a:spcAft>
                <a:spcPct val="0"/>
              </a:spcAft>
            </a:pPr>
            <a:endParaRPr lang="it-IT" altLang="en-GB" sz="2000" b="1" dirty="0" smtClean="0">
              <a:solidFill>
                <a:srgbClr val="FFFFFF"/>
              </a:solidFill>
              <a:cs typeface="Arial" pitchFamily="34" charset="0"/>
            </a:endParaRPr>
          </a:p>
          <a:p>
            <a:pPr algn="ctr" fontAlgn="base">
              <a:spcBef>
                <a:spcPct val="0"/>
              </a:spcBef>
              <a:spcAft>
                <a:spcPct val="0"/>
              </a:spcAft>
            </a:pPr>
            <a:r>
              <a:rPr lang="it-IT" altLang="en-GB" sz="2000" b="1" dirty="0" smtClean="0">
                <a:solidFill>
                  <a:srgbClr val="FFFFFF"/>
                </a:solidFill>
                <a:cs typeface="Arial" pitchFamily="34" charset="0"/>
              </a:rPr>
              <a:t>From  </a:t>
            </a:r>
            <a:r>
              <a:rPr lang="it-IT" altLang="en-GB" sz="2000" b="1" dirty="0" err="1" smtClean="0">
                <a:solidFill>
                  <a:srgbClr val="FFFFFF"/>
                </a:solidFill>
                <a:cs typeface="Arial" pitchFamily="34" charset="0"/>
              </a:rPr>
              <a:t>few</a:t>
            </a:r>
            <a:r>
              <a:rPr lang="it-IT" altLang="en-GB" sz="2000" b="1" dirty="0" smtClean="0">
                <a:solidFill>
                  <a:srgbClr val="FFFFFF"/>
                </a:solidFill>
                <a:cs typeface="Arial" pitchFamily="34" charset="0"/>
              </a:rPr>
              <a:t> KeVs to </a:t>
            </a:r>
            <a:r>
              <a:rPr lang="it-IT" altLang="en-GB" sz="2000" b="1" dirty="0" err="1" smtClean="0">
                <a:solidFill>
                  <a:srgbClr val="FFFFFF"/>
                </a:solidFill>
                <a:cs typeface="Arial" pitchFamily="34" charset="0"/>
              </a:rPr>
              <a:t>fewTeVs</a:t>
            </a:r>
            <a:r>
              <a:rPr lang="it-IT" altLang="en-GB" sz="2000" b="1" dirty="0" smtClean="0">
                <a:solidFill>
                  <a:srgbClr val="FFFFFF"/>
                </a:solidFill>
                <a:cs typeface="Arial" pitchFamily="34" charset="0"/>
              </a:rPr>
              <a:t/>
            </a:r>
            <a:br>
              <a:rPr lang="it-IT" altLang="en-GB" sz="2000" b="1" dirty="0" smtClean="0">
                <a:solidFill>
                  <a:srgbClr val="FFFFFF"/>
                </a:solidFill>
                <a:cs typeface="Arial" pitchFamily="34" charset="0"/>
              </a:rPr>
            </a:br>
            <a:endParaRPr lang="it-IT" altLang="en-GB" sz="2400" dirty="0" smtClean="0">
              <a:solidFill>
                <a:srgbClr val="FFFFFF"/>
              </a:solidFill>
            </a:endParaRPr>
          </a:p>
        </p:txBody>
      </p:sp>
      <p:sp>
        <p:nvSpPr>
          <p:cNvPr id="8" name="Rectangle 6"/>
          <p:cNvSpPr>
            <a:spLocks noChangeArrowheads="1"/>
          </p:cNvSpPr>
          <p:nvPr/>
        </p:nvSpPr>
        <p:spPr bwMode="auto">
          <a:xfrm>
            <a:off x="4788024" y="4757082"/>
            <a:ext cx="3352800" cy="40011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it-IT" altLang="en-GB" sz="2000" b="1" dirty="0">
                <a:solidFill>
                  <a:srgbClr val="FFFFFF"/>
                </a:solidFill>
                <a:cs typeface="Arial" pitchFamily="34" charset="0"/>
              </a:rPr>
              <a:t>1</a:t>
            </a:r>
            <a:r>
              <a:rPr lang="it-IT" altLang="en-GB" sz="2000" b="1" dirty="0" smtClean="0">
                <a:solidFill>
                  <a:srgbClr val="FFFFFF"/>
                </a:solidFill>
                <a:cs typeface="Arial" pitchFamily="34" charset="0"/>
              </a:rPr>
              <a:t> </a:t>
            </a:r>
            <a:r>
              <a:rPr lang="it-IT" altLang="en-GB" sz="2000" b="1" dirty="0" err="1" smtClean="0">
                <a:solidFill>
                  <a:srgbClr val="FFFFFF"/>
                </a:solidFill>
                <a:cs typeface="Arial" pitchFamily="34" charset="0"/>
              </a:rPr>
              <a:t>eV</a:t>
            </a:r>
            <a:r>
              <a:rPr lang="it-IT" altLang="en-GB" sz="2000" b="1" dirty="0" smtClean="0">
                <a:solidFill>
                  <a:srgbClr val="FFFFFF"/>
                </a:solidFill>
                <a:cs typeface="Arial" pitchFamily="34" charset="0"/>
              </a:rPr>
              <a:t> = 1.602 x 10</a:t>
            </a:r>
            <a:r>
              <a:rPr lang="it-IT" altLang="en-GB" sz="2000" b="1" baseline="30000" dirty="0" smtClean="0">
                <a:solidFill>
                  <a:srgbClr val="FFFFFF"/>
                </a:solidFill>
                <a:cs typeface="Arial" pitchFamily="34" charset="0"/>
              </a:rPr>
              <a:t>-19</a:t>
            </a:r>
            <a:r>
              <a:rPr lang="it-IT" altLang="en-GB" sz="2000" b="1" dirty="0" smtClean="0">
                <a:solidFill>
                  <a:srgbClr val="FFFFFF"/>
                </a:solidFill>
                <a:cs typeface="Arial" pitchFamily="34" charset="0"/>
              </a:rPr>
              <a:t> </a:t>
            </a:r>
            <a:r>
              <a:rPr lang="it-IT" altLang="en-GB" sz="2000" b="1" dirty="0" err="1" smtClean="0">
                <a:solidFill>
                  <a:srgbClr val="FFFFFF"/>
                </a:solidFill>
                <a:cs typeface="Arial" pitchFamily="34" charset="0"/>
              </a:rPr>
              <a:t>joules</a:t>
            </a:r>
            <a:endParaRPr lang="it-IT" altLang="en-GB" sz="2400" dirty="0" smtClean="0">
              <a:solidFill>
                <a:srgbClr val="FFFFFF"/>
              </a:solidFill>
            </a:endParaRPr>
          </a:p>
        </p:txBody>
      </p:sp>
    </p:spTree>
    <p:extLst>
      <p:ext uri="{BB962C8B-B14F-4D97-AF65-F5344CB8AC3E}">
        <p14:creationId xmlns:p14="http://schemas.microsoft.com/office/powerpoint/2010/main" val="238525668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43808" y="2708919"/>
            <a:ext cx="3557192" cy="584775"/>
          </a:xfrm>
          <a:prstGeom prst="rect">
            <a:avLst/>
          </a:prstGeom>
          <a:noFill/>
        </p:spPr>
        <p:txBody>
          <a:bodyPr wrap="none" rtlCol="0">
            <a:spAutoFit/>
          </a:bodyPr>
          <a:lstStyle/>
          <a:p>
            <a:r>
              <a:rPr lang="en-GB" sz="3200" dirty="0" smtClean="0"/>
              <a:t>ALBA accelerators</a:t>
            </a:r>
            <a:endParaRPr lang="en-GB" sz="3200" dirty="0"/>
          </a:p>
        </p:txBody>
      </p:sp>
      <p:sp>
        <p:nvSpPr>
          <p:cNvPr id="5" name="Slide Number Placeholder 4"/>
          <p:cNvSpPr>
            <a:spLocks noGrp="1"/>
          </p:cNvSpPr>
          <p:nvPr>
            <p:ph type="sldNum" sz="quarter" idx="4294967295"/>
          </p:nvPr>
        </p:nvSpPr>
        <p:spPr>
          <a:xfrm>
            <a:off x="8460432" y="6597352"/>
            <a:ext cx="576064" cy="219868"/>
          </a:xfrm>
          <a:prstGeom prst="rect">
            <a:avLst/>
          </a:prstGeom>
        </p:spPr>
        <p:txBody>
          <a:bodyPr/>
          <a:lstStyle/>
          <a:p>
            <a:fld id="{70C0CD7E-1085-4C75-828A-81BC512D6C0C}" type="slidenum">
              <a:rPr lang="en-US" smtClean="0"/>
              <a:t>80</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179295789"/>
              </p:ext>
            </p:extLst>
          </p:nvPr>
        </p:nvGraphicFramePr>
        <p:xfrm>
          <a:off x="467544" y="764705"/>
          <a:ext cx="7740352" cy="5913120"/>
        </p:xfrm>
        <a:graphic>
          <a:graphicData uri="http://schemas.openxmlformats.org/drawingml/2006/table">
            <a:tbl>
              <a:tblPr firstRow="1" firstCol="1" bandRow="1" bandCol="1">
                <a:tableStyleId>{5C22544A-7EE6-4342-B048-85BDC9FD1C3A}</a:tableStyleId>
              </a:tblPr>
              <a:tblGrid>
                <a:gridCol w="3316380"/>
                <a:gridCol w="2344038"/>
                <a:gridCol w="2079934"/>
              </a:tblGrid>
              <a:tr h="530177">
                <a:tc>
                  <a:txBody>
                    <a:bodyPr/>
                    <a:lstStyle/>
                    <a:p>
                      <a:pPr algn="just">
                        <a:lnSpc>
                          <a:spcPct val="200000"/>
                        </a:lnSpc>
                        <a:spcAft>
                          <a:spcPts val="600"/>
                        </a:spcAft>
                      </a:pPr>
                      <a:r>
                        <a:rPr lang="en-GB" sz="1100" dirty="0">
                          <a:effectLst/>
                        </a:rPr>
                        <a:t> </a:t>
                      </a:r>
                      <a:endParaRPr lang="en-US" sz="1100" dirty="0">
                        <a:effectLst/>
                        <a:latin typeface="Times New Roman"/>
                        <a:ea typeface="Times New Roman"/>
                      </a:endParaRPr>
                    </a:p>
                  </a:txBody>
                  <a:tcPr marL="65278" marR="65278" marT="0" marB="0"/>
                </a:tc>
                <a:tc>
                  <a:txBody>
                    <a:bodyPr/>
                    <a:lstStyle/>
                    <a:p>
                      <a:pPr algn="just">
                        <a:lnSpc>
                          <a:spcPct val="200000"/>
                        </a:lnSpc>
                        <a:spcAft>
                          <a:spcPts val="1000"/>
                        </a:spcAft>
                      </a:pPr>
                      <a:r>
                        <a:rPr lang="en-GB" sz="1800" dirty="0">
                          <a:solidFill>
                            <a:schemeClr val="accent2">
                              <a:lumMod val="75000"/>
                            </a:schemeClr>
                          </a:solidFill>
                          <a:effectLst/>
                          <a:latin typeface="Calibri" pitchFamily="34" charset="0"/>
                        </a:rPr>
                        <a:t>Storage Ring</a:t>
                      </a:r>
                      <a:endParaRPr lang="en-US" sz="1800" dirty="0">
                        <a:solidFill>
                          <a:schemeClr val="accent2">
                            <a:lumMod val="75000"/>
                          </a:schemeClr>
                        </a:solidFill>
                        <a:effectLst/>
                        <a:latin typeface="Calibri" pitchFamily="34" charset="0"/>
                        <a:ea typeface="Times New Roman"/>
                      </a:endParaRPr>
                    </a:p>
                  </a:txBody>
                  <a:tcPr marL="65278" marR="65278" marT="0" marB="0" anchor="ctr"/>
                </a:tc>
                <a:tc>
                  <a:txBody>
                    <a:bodyPr/>
                    <a:lstStyle/>
                    <a:p>
                      <a:pPr algn="just">
                        <a:lnSpc>
                          <a:spcPct val="200000"/>
                        </a:lnSpc>
                        <a:spcAft>
                          <a:spcPts val="1000"/>
                        </a:spcAft>
                      </a:pPr>
                      <a:r>
                        <a:rPr lang="en-GB" sz="1800" dirty="0">
                          <a:solidFill>
                            <a:schemeClr val="accent2">
                              <a:lumMod val="75000"/>
                            </a:schemeClr>
                          </a:solidFill>
                          <a:effectLst/>
                          <a:latin typeface="Calibri" pitchFamily="34" charset="0"/>
                        </a:rPr>
                        <a:t>Booster Extraction</a:t>
                      </a:r>
                      <a:endParaRPr lang="en-US" sz="1800" dirty="0">
                        <a:solidFill>
                          <a:schemeClr val="accent2">
                            <a:lumMod val="75000"/>
                          </a:schemeClr>
                        </a:solidFill>
                        <a:effectLst/>
                        <a:latin typeface="Calibri" pitchFamily="34" charset="0"/>
                        <a:ea typeface="Times New Roman"/>
                      </a:endParaRPr>
                    </a:p>
                  </a:txBody>
                  <a:tcPr marL="65278" marR="65278" marT="0" marB="0"/>
                </a:tc>
              </a:tr>
              <a:tr h="475497">
                <a:tc>
                  <a:txBody>
                    <a:bodyPr/>
                    <a:lstStyle/>
                    <a:p>
                      <a:pPr algn="just">
                        <a:lnSpc>
                          <a:spcPct val="200000"/>
                        </a:lnSpc>
                        <a:spcBef>
                          <a:spcPts val="0"/>
                        </a:spcBef>
                        <a:spcAft>
                          <a:spcPts val="0"/>
                        </a:spcAft>
                      </a:pPr>
                      <a:r>
                        <a:rPr lang="en-GB" sz="1600" dirty="0">
                          <a:solidFill>
                            <a:schemeClr val="accent2">
                              <a:lumMod val="75000"/>
                            </a:schemeClr>
                          </a:solidFill>
                          <a:effectLst/>
                          <a:latin typeface="Calibri" pitchFamily="34" charset="0"/>
                        </a:rPr>
                        <a:t>Beam Energy</a:t>
                      </a:r>
                      <a:endParaRPr lang="en-US" sz="1600" dirty="0">
                        <a:solidFill>
                          <a:schemeClr val="accent2">
                            <a:lumMod val="75000"/>
                          </a:schemeClr>
                        </a:solidFill>
                        <a:effectLst/>
                        <a:latin typeface="Calibri" pitchFamily="34" charset="0"/>
                        <a:ea typeface="Times New Roman"/>
                      </a:endParaRPr>
                    </a:p>
                  </a:txBody>
                  <a:tcPr marL="65278" marR="65278" marT="0" marB="0"/>
                </a:tc>
                <a:tc>
                  <a:txBody>
                    <a:bodyPr/>
                    <a:lstStyle/>
                    <a:p>
                      <a:pPr algn="just">
                        <a:lnSpc>
                          <a:spcPct val="200000"/>
                        </a:lnSpc>
                        <a:spcBef>
                          <a:spcPts val="0"/>
                        </a:spcBef>
                        <a:spcAft>
                          <a:spcPts val="0"/>
                        </a:spcAft>
                      </a:pPr>
                      <a:r>
                        <a:rPr lang="en-GB" sz="1600" b="1" dirty="0">
                          <a:effectLst/>
                          <a:latin typeface="Calibri" pitchFamily="34" charset="0"/>
                        </a:rPr>
                        <a:t>3 GeV</a:t>
                      </a:r>
                      <a:endParaRPr lang="en-US" sz="1600" b="1" dirty="0">
                        <a:effectLst/>
                        <a:latin typeface="Calibri" pitchFamily="34" charset="0"/>
                        <a:ea typeface="Times New Roman"/>
                      </a:endParaRPr>
                    </a:p>
                  </a:txBody>
                  <a:tcPr marL="65278" marR="65278" marT="0" marB="0"/>
                </a:tc>
                <a:tc>
                  <a:txBody>
                    <a:bodyPr/>
                    <a:lstStyle/>
                    <a:p>
                      <a:pPr algn="just">
                        <a:lnSpc>
                          <a:spcPct val="200000"/>
                        </a:lnSpc>
                        <a:spcBef>
                          <a:spcPts val="0"/>
                        </a:spcBef>
                        <a:spcAft>
                          <a:spcPts val="0"/>
                        </a:spcAft>
                      </a:pPr>
                      <a:r>
                        <a:rPr lang="en-GB" sz="1600" b="1">
                          <a:effectLst/>
                          <a:latin typeface="Calibri" pitchFamily="34" charset="0"/>
                        </a:rPr>
                        <a:t>3 GeV</a:t>
                      </a:r>
                      <a:endParaRPr lang="en-US" sz="1600" b="1">
                        <a:effectLst/>
                        <a:latin typeface="Calibri" pitchFamily="34" charset="0"/>
                        <a:ea typeface="Times New Roman"/>
                      </a:endParaRPr>
                    </a:p>
                  </a:txBody>
                  <a:tcPr marL="65278" marR="65278" marT="0" marB="0"/>
                </a:tc>
              </a:tr>
              <a:tr h="475497">
                <a:tc>
                  <a:txBody>
                    <a:bodyPr/>
                    <a:lstStyle/>
                    <a:p>
                      <a:pPr algn="just">
                        <a:lnSpc>
                          <a:spcPct val="200000"/>
                        </a:lnSpc>
                        <a:spcBef>
                          <a:spcPts val="0"/>
                        </a:spcBef>
                        <a:spcAft>
                          <a:spcPts val="0"/>
                        </a:spcAft>
                      </a:pPr>
                      <a:r>
                        <a:rPr lang="en-GB" sz="1600" dirty="0">
                          <a:solidFill>
                            <a:schemeClr val="accent2">
                              <a:lumMod val="75000"/>
                            </a:schemeClr>
                          </a:solidFill>
                          <a:effectLst/>
                          <a:latin typeface="Calibri" pitchFamily="34" charset="0"/>
                        </a:rPr>
                        <a:t>Natural </a:t>
                      </a:r>
                      <a:r>
                        <a:rPr lang="en-GB" sz="1600" dirty="0" err="1">
                          <a:solidFill>
                            <a:schemeClr val="accent2">
                              <a:lumMod val="75000"/>
                            </a:schemeClr>
                          </a:solidFill>
                          <a:effectLst/>
                          <a:latin typeface="Calibri" pitchFamily="34" charset="0"/>
                        </a:rPr>
                        <a:t>Hor</a:t>
                      </a:r>
                      <a:r>
                        <a:rPr lang="en-GB" sz="1600" dirty="0">
                          <a:solidFill>
                            <a:schemeClr val="accent2">
                              <a:lumMod val="75000"/>
                            </a:schemeClr>
                          </a:solidFill>
                          <a:effectLst/>
                          <a:latin typeface="Calibri" pitchFamily="34" charset="0"/>
                        </a:rPr>
                        <a:t> Emittance</a:t>
                      </a:r>
                      <a:endParaRPr lang="en-US" sz="1600" dirty="0">
                        <a:solidFill>
                          <a:schemeClr val="accent2">
                            <a:lumMod val="75000"/>
                          </a:schemeClr>
                        </a:solidFill>
                        <a:effectLst/>
                        <a:latin typeface="Calibri" pitchFamily="34" charset="0"/>
                        <a:ea typeface="Times New Roman"/>
                      </a:endParaRPr>
                    </a:p>
                  </a:txBody>
                  <a:tcPr marL="65278" marR="65278" marT="0" marB="0"/>
                </a:tc>
                <a:tc>
                  <a:txBody>
                    <a:bodyPr/>
                    <a:lstStyle/>
                    <a:p>
                      <a:pPr algn="just">
                        <a:lnSpc>
                          <a:spcPct val="200000"/>
                        </a:lnSpc>
                        <a:spcBef>
                          <a:spcPts val="0"/>
                        </a:spcBef>
                        <a:spcAft>
                          <a:spcPts val="0"/>
                        </a:spcAft>
                      </a:pPr>
                      <a:r>
                        <a:rPr lang="en-GB" sz="1600" b="1">
                          <a:effectLst/>
                          <a:latin typeface="Calibri" pitchFamily="34" charset="0"/>
                        </a:rPr>
                        <a:t>4.6 nm*rad</a:t>
                      </a:r>
                      <a:endParaRPr lang="en-US" sz="1600" b="1">
                        <a:effectLst/>
                        <a:latin typeface="Calibri" pitchFamily="34" charset="0"/>
                        <a:ea typeface="Times New Roman"/>
                      </a:endParaRPr>
                    </a:p>
                  </a:txBody>
                  <a:tcPr marL="65278" marR="65278" marT="0" marB="0"/>
                </a:tc>
                <a:tc>
                  <a:txBody>
                    <a:bodyPr/>
                    <a:lstStyle/>
                    <a:p>
                      <a:pPr algn="just">
                        <a:lnSpc>
                          <a:spcPct val="200000"/>
                        </a:lnSpc>
                        <a:spcBef>
                          <a:spcPts val="0"/>
                        </a:spcBef>
                        <a:spcAft>
                          <a:spcPts val="0"/>
                        </a:spcAft>
                      </a:pPr>
                      <a:r>
                        <a:rPr lang="en-GB" sz="1600" b="1">
                          <a:effectLst/>
                          <a:latin typeface="Calibri" pitchFamily="34" charset="0"/>
                        </a:rPr>
                        <a:t>9 nm*rad</a:t>
                      </a:r>
                      <a:endParaRPr lang="en-US" sz="1600" b="1">
                        <a:effectLst/>
                        <a:latin typeface="Calibri" pitchFamily="34" charset="0"/>
                        <a:ea typeface="Times New Roman"/>
                      </a:endParaRPr>
                    </a:p>
                  </a:txBody>
                  <a:tcPr marL="65278" marR="65278" marT="0" marB="0"/>
                </a:tc>
              </a:tr>
              <a:tr h="475497">
                <a:tc>
                  <a:txBody>
                    <a:bodyPr/>
                    <a:lstStyle/>
                    <a:p>
                      <a:pPr algn="just">
                        <a:lnSpc>
                          <a:spcPct val="200000"/>
                        </a:lnSpc>
                        <a:spcBef>
                          <a:spcPts val="0"/>
                        </a:spcBef>
                        <a:spcAft>
                          <a:spcPts val="0"/>
                        </a:spcAft>
                      </a:pPr>
                      <a:r>
                        <a:rPr lang="en-GB" sz="1600" dirty="0">
                          <a:solidFill>
                            <a:schemeClr val="accent2">
                              <a:lumMod val="75000"/>
                            </a:schemeClr>
                          </a:solidFill>
                          <a:effectLst/>
                          <a:latin typeface="Calibri" pitchFamily="34" charset="0"/>
                        </a:rPr>
                        <a:t>Tunes (</a:t>
                      </a:r>
                      <a:r>
                        <a:rPr lang="en-GB" sz="1600" dirty="0" smtClean="0">
                          <a:solidFill>
                            <a:schemeClr val="accent2">
                              <a:lumMod val="75000"/>
                            </a:schemeClr>
                          </a:solidFill>
                          <a:effectLst/>
                          <a:latin typeface="Calibri" pitchFamily="34" charset="0"/>
                        </a:rPr>
                        <a:t>h </a:t>
                      </a:r>
                      <a:r>
                        <a:rPr lang="en-GB" sz="1600" dirty="0">
                          <a:solidFill>
                            <a:schemeClr val="accent2">
                              <a:lumMod val="75000"/>
                            </a:schemeClr>
                          </a:solidFill>
                          <a:effectLst/>
                          <a:latin typeface="Calibri" pitchFamily="34" charset="0"/>
                        </a:rPr>
                        <a:t>/ </a:t>
                      </a:r>
                      <a:r>
                        <a:rPr lang="en-GB" sz="1600" dirty="0" smtClean="0">
                          <a:solidFill>
                            <a:schemeClr val="accent2">
                              <a:lumMod val="75000"/>
                            </a:schemeClr>
                          </a:solidFill>
                          <a:effectLst/>
                          <a:latin typeface="Calibri" pitchFamily="34" charset="0"/>
                        </a:rPr>
                        <a:t>v)</a:t>
                      </a:r>
                      <a:endParaRPr lang="en-US" sz="1600" dirty="0">
                        <a:solidFill>
                          <a:schemeClr val="accent2">
                            <a:lumMod val="75000"/>
                          </a:schemeClr>
                        </a:solidFill>
                        <a:effectLst/>
                        <a:latin typeface="Calibri" pitchFamily="34" charset="0"/>
                        <a:ea typeface="Times New Roman"/>
                      </a:endParaRPr>
                    </a:p>
                  </a:txBody>
                  <a:tcPr marL="65278" marR="65278" marT="0" marB="0"/>
                </a:tc>
                <a:tc>
                  <a:txBody>
                    <a:bodyPr/>
                    <a:lstStyle/>
                    <a:p>
                      <a:pPr algn="just">
                        <a:lnSpc>
                          <a:spcPct val="200000"/>
                        </a:lnSpc>
                        <a:spcBef>
                          <a:spcPts val="0"/>
                        </a:spcBef>
                        <a:spcAft>
                          <a:spcPts val="0"/>
                        </a:spcAft>
                      </a:pPr>
                      <a:r>
                        <a:rPr lang="en-GB" sz="1600" b="1">
                          <a:effectLst/>
                          <a:latin typeface="Calibri" pitchFamily="34" charset="0"/>
                        </a:rPr>
                        <a:t>18.15 / 8.36</a:t>
                      </a:r>
                      <a:endParaRPr lang="en-US" sz="1600" b="1">
                        <a:effectLst/>
                        <a:latin typeface="Calibri" pitchFamily="34" charset="0"/>
                        <a:ea typeface="Times New Roman"/>
                      </a:endParaRPr>
                    </a:p>
                  </a:txBody>
                  <a:tcPr marL="65278" marR="65278" marT="0" marB="0"/>
                </a:tc>
                <a:tc>
                  <a:txBody>
                    <a:bodyPr/>
                    <a:lstStyle/>
                    <a:p>
                      <a:pPr algn="just">
                        <a:lnSpc>
                          <a:spcPct val="200000"/>
                        </a:lnSpc>
                        <a:spcBef>
                          <a:spcPts val="0"/>
                        </a:spcBef>
                        <a:spcAft>
                          <a:spcPts val="0"/>
                        </a:spcAft>
                      </a:pPr>
                      <a:r>
                        <a:rPr lang="en-GB" sz="1600" b="1">
                          <a:effectLst/>
                          <a:latin typeface="Calibri" pitchFamily="34" charset="0"/>
                        </a:rPr>
                        <a:t>12.42 / 7.38</a:t>
                      </a:r>
                      <a:endParaRPr lang="en-US" sz="1600" b="1">
                        <a:effectLst/>
                        <a:latin typeface="Calibri" pitchFamily="34" charset="0"/>
                        <a:ea typeface="Times New Roman"/>
                      </a:endParaRPr>
                    </a:p>
                  </a:txBody>
                  <a:tcPr marL="65278" marR="65278" marT="0" marB="0"/>
                </a:tc>
              </a:tr>
              <a:tr h="475497">
                <a:tc>
                  <a:txBody>
                    <a:bodyPr/>
                    <a:lstStyle/>
                    <a:p>
                      <a:pPr algn="just">
                        <a:lnSpc>
                          <a:spcPct val="200000"/>
                        </a:lnSpc>
                        <a:spcBef>
                          <a:spcPts val="0"/>
                        </a:spcBef>
                        <a:spcAft>
                          <a:spcPts val="0"/>
                        </a:spcAft>
                      </a:pPr>
                      <a:r>
                        <a:rPr lang="en-GB" sz="1600" dirty="0">
                          <a:solidFill>
                            <a:schemeClr val="accent2">
                              <a:lumMod val="75000"/>
                            </a:schemeClr>
                          </a:solidFill>
                          <a:effectLst/>
                          <a:latin typeface="Calibri" pitchFamily="34" charset="0"/>
                        </a:rPr>
                        <a:t>Natural Chromaticity (</a:t>
                      </a:r>
                      <a:r>
                        <a:rPr lang="en-GB" sz="1600" dirty="0" smtClean="0">
                          <a:solidFill>
                            <a:schemeClr val="accent2">
                              <a:lumMod val="75000"/>
                            </a:schemeClr>
                          </a:solidFill>
                          <a:effectLst/>
                          <a:latin typeface="Calibri" pitchFamily="34" charset="0"/>
                        </a:rPr>
                        <a:t>h </a:t>
                      </a:r>
                      <a:r>
                        <a:rPr lang="en-GB" sz="1600" dirty="0">
                          <a:solidFill>
                            <a:schemeClr val="accent2">
                              <a:lumMod val="75000"/>
                            </a:schemeClr>
                          </a:solidFill>
                          <a:effectLst/>
                          <a:latin typeface="Calibri" pitchFamily="34" charset="0"/>
                        </a:rPr>
                        <a:t>/ </a:t>
                      </a:r>
                      <a:r>
                        <a:rPr lang="en-GB" sz="1600" dirty="0" smtClean="0">
                          <a:solidFill>
                            <a:schemeClr val="accent2">
                              <a:lumMod val="75000"/>
                            </a:schemeClr>
                          </a:solidFill>
                          <a:effectLst/>
                          <a:latin typeface="Calibri" pitchFamily="34" charset="0"/>
                        </a:rPr>
                        <a:t>v)</a:t>
                      </a:r>
                      <a:endParaRPr lang="en-US" sz="1600" dirty="0">
                        <a:solidFill>
                          <a:schemeClr val="accent2">
                            <a:lumMod val="75000"/>
                          </a:schemeClr>
                        </a:solidFill>
                        <a:effectLst/>
                        <a:latin typeface="Calibri" pitchFamily="34" charset="0"/>
                        <a:ea typeface="Times New Roman"/>
                      </a:endParaRPr>
                    </a:p>
                  </a:txBody>
                  <a:tcPr marL="65278" marR="65278" marT="0" marB="0"/>
                </a:tc>
                <a:tc>
                  <a:txBody>
                    <a:bodyPr/>
                    <a:lstStyle/>
                    <a:p>
                      <a:pPr algn="just">
                        <a:lnSpc>
                          <a:spcPct val="200000"/>
                        </a:lnSpc>
                        <a:spcBef>
                          <a:spcPts val="0"/>
                        </a:spcBef>
                        <a:spcAft>
                          <a:spcPts val="0"/>
                        </a:spcAft>
                      </a:pPr>
                      <a:r>
                        <a:rPr lang="en-GB" sz="1600" b="1" dirty="0" smtClean="0">
                          <a:effectLst/>
                          <a:latin typeface="Calibri" pitchFamily="34" charset="0"/>
                        </a:rPr>
                        <a:t>(- 40.0 </a:t>
                      </a:r>
                      <a:r>
                        <a:rPr lang="en-GB" sz="1600" b="1" dirty="0">
                          <a:effectLst/>
                          <a:latin typeface="Calibri" pitchFamily="34" charset="0"/>
                        </a:rPr>
                        <a:t>/ -25.6)</a:t>
                      </a:r>
                      <a:endParaRPr lang="en-US" sz="1600" b="1" dirty="0">
                        <a:effectLst/>
                        <a:latin typeface="Calibri" pitchFamily="34" charset="0"/>
                        <a:ea typeface="Times New Roman"/>
                      </a:endParaRPr>
                    </a:p>
                  </a:txBody>
                  <a:tcPr marL="65278" marR="65278" marT="0" marB="0"/>
                </a:tc>
                <a:tc>
                  <a:txBody>
                    <a:bodyPr/>
                    <a:lstStyle/>
                    <a:p>
                      <a:pPr algn="just">
                        <a:lnSpc>
                          <a:spcPct val="200000"/>
                        </a:lnSpc>
                        <a:spcBef>
                          <a:spcPts val="0"/>
                        </a:spcBef>
                        <a:spcAft>
                          <a:spcPts val="0"/>
                        </a:spcAft>
                      </a:pPr>
                      <a:r>
                        <a:rPr lang="en-GB" sz="1600" b="1">
                          <a:effectLst/>
                          <a:latin typeface="Calibri" pitchFamily="34" charset="0"/>
                        </a:rPr>
                        <a:t>(-17.0 / -9.6)</a:t>
                      </a:r>
                      <a:endParaRPr lang="en-US" sz="1600" b="1">
                        <a:effectLst/>
                        <a:latin typeface="Calibri" pitchFamily="34" charset="0"/>
                        <a:ea typeface="Times New Roman"/>
                      </a:endParaRPr>
                    </a:p>
                  </a:txBody>
                  <a:tcPr marL="65278" marR="65278" marT="0" marB="0"/>
                </a:tc>
              </a:tr>
              <a:tr h="475497">
                <a:tc>
                  <a:txBody>
                    <a:bodyPr/>
                    <a:lstStyle/>
                    <a:p>
                      <a:pPr algn="just">
                        <a:lnSpc>
                          <a:spcPct val="200000"/>
                        </a:lnSpc>
                        <a:spcBef>
                          <a:spcPts val="0"/>
                        </a:spcBef>
                        <a:spcAft>
                          <a:spcPts val="0"/>
                        </a:spcAft>
                      </a:pPr>
                      <a:r>
                        <a:rPr lang="en-GB" sz="1600" dirty="0">
                          <a:solidFill>
                            <a:schemeClr val="accent2">
                              <a:lumMod val="75000"/>
                            </a:schemeClr>
                          </a:solidFill>
                          <a:effectLst/>
                          <a:latin typeface="Calibri" pitchFamily="34" charset="0"/>
                        </a:rPr>
                        <a:t>Momentum Compaction Factor</a:t>
                      </a:r>
                      <a:endParaRPr lang="en-US" sz="1600" dirty="0">
                        <a:solidFill>
                          <a:schemeClr val="accent2">
                            <a:lumMod val="75000"/>
                          </a:schemeClr>
                        </a:solidFill>
                        <a:effectLst/>
                        <a:latin typeface="Calibri" pitchFamily="34" charset="0"/>
                        <a:ea typeface="Times New Roman"/>
                      </a:endParaRPr>
                    </a:p>
                  </a:txBody>
                  <a:tcPr marL="65278" marR="65278" marT="0" marB="0"/>
                </a:tc>
                <a:tc>
                  <a:txBody>
                    <a:bodyPr/>
                    <a:lstStyle/>
                    <a:p>
                      <a:pPr algn="just">
                        <a:lnSpc>
                          <a:spcPct val="200000"/>
                        </a:lnSpc>
                        <a:spcBef>
                          <a:spcPts val="0"/>
                        </a:spcBef>
                        <a:spcAft>
                          <a:spcPts val="0"/>
                        </a:spcAft>
                      </a:pPr>
                      <a:r>
                        <a:rPr lang="en-GB" sz="1600" b="1" dirty="0">
                          <a:effectLst/>
                          <a:latin typeface="Calibri" pitchFamily="34" charset="0"/>
                        </a:rPr>
                        <a:t>0.88 x 10</a:t>
                      </a:r>
                      <a:r>
                        <a:rPr lang="en-GB" sz="1600" b="1" baseline="30000" dirty="0">
                          <a:effectLst/>
                          <a:latin typeface="Calibri" pitchFamily="34" charset="0"/>
                        </a:rPr>
                        <a:t>-3</a:t>
                      </a:r>
                      <a:endParaRPr lang="en-US" sz="1600" b="1" dirty="0">
                        <a:effectLst/>
                        <a:latin typeface="Calibri" pitchFamily="34" charset="0"/>
                        <a:ea typeface="Times New Roman"/>
                      </a:endParaRPr>
                    </a:p>
                  </a:txBody>
                  <a:tcPr marL="65278" marR="65278" marT="0" marB="0"/>
                </a:tc>
                <a:tc>
                  <a:txBody>
                    <a:bodyPr/>
                    <a:lstStyle/>
                    <a:p>
                      <a:pPr algn="just">
                        <a:lnSpc>
                          <a:spcPct val="200000"/>
                        </a:lnSpc>
                        <a:spcBef>
                          <a:spcPts val="0"/>
                        </a:spcBef>
                        <a:spcAft>
                          <a:spcPts val="0"/>
                        </a:spcAft>
                      </a:pPr>
                      <a:r>
                        <a:rPr lang="en-GB" sz="1600" b="1" dirty="0">
                          <a:effectLst/>
                          <a:latin typeface="Calibri" pitchFamily="34" charset="0"/>
                        </a:rPr>
                        <a:t>3.6 x 10</a:t>
                      </a:r>
                      <a:r>
                        <a:rPr lang="en-GB" sz="1600" b="1" baseline="30000" dirty="0">
                          <a:effectLst/>
                          <a:latin typeface="Calibri" pitchFamily="34" charset="0"/>
                        </a:rPr>
                        <a:t>-3</a:t>
                      </a:r>
                      <a:endParaRPr lang="en-US" sz="1600" b="1" dirty="0">
                        <a:effectLst/>
                        <a:latin typeface="Calibri" pitchFamily="34" charset="0"/>
                        <a:ea typeface="Times New Roman"/>
                      </a:endParaRPr>
                    </a:p>
                  </a:txBody>
                  <a:tcPr marL="65278" marR="65278" marT="0" marB="0"/>
                </a:tc>
              </a:tr>
              <a:tr h="475497">
                <a:tc>
                  <a:txBody>
                    <a:bodyPr/>
                    <a:lstStyle/>
                    <a:p>
                      <a:pPr algn="just">
                        <a:lnSpc>
                          <a:spcPct val="200000"/>
                        </a:lnSpc>
                        <a:spcBef>
                          <a:spcPts val="0"/>
                        </a:spcBef>
                        <a:spcAft>
                          <a:spcPts val="0"/>
                        </a:spcAft>
                      </a:pPr>
                      <a:r>
                        <a:rPr lang="en-GB" sz="1600" dirty="0">
                          <a:solidFill>
                            <a:schemeClr val="accent2">
                              <a:lumMod val="75000"/>
                            </a:schemeClr>
                          </a:solidFill>
                          <a:effectLst/>
                          <a:latin typeface="Calibri" pitchFamily="34" charset="0"/>
                        </a:rPr>
                        <a:t>Energy Spread</a:t>
                      </a:r>
                      <a:endParaRPr lang="en-US" sz="1600" dirty="0">
                        <a:solidFill>
                          <a:schemeClr val="accent2">
                            <a:lumMod val="75000"/>
                          </a:schemeClr>
                        </a:solidFill>
                        <a:effectLst/>
                        <a:latin typeface="Calibri" pitchFamily="34" charset="0"/>
                        <a:ea typeface="Times New Roman"/>
                      </a:endParaRPr>
                    </a:p>
                  </a:txBody>
                  <a:tcPr marL="65278" marR="65278" marT="0" marB="0"/>
                </a:tc>
                <a:tc>
                  <a:txBody>
                    <a:bodyPr/>
                    <a:lstStyle/>
                    <a:p>
                      <a:pPr algn="just">
                        <a:lnSpc>
                          <a:spcPct val="200000"/>
                        </a:lnSpc>
                        <a:spcBef>
                          <a:spcPts val="0"/>
                        </a:spcBef>
                        <a:spcAft>
                          <a:spcPts val="0"/>
                        </a:spcAft>
                      </a:pPr>
                      <a:r>
                        <a:rPr lang="en-GB" sz="1600" b="1" dirty="0">
                          <a:effectLst/>
                          <a:latin typeface="Calibri" pitchFamily="34" charset="0"/>
                        </a:rPr>
                        <a:t>1.05 x 10</a:t>
                      </a:r>
                      <a:r>
                        <a:rPr lang="en-GB" sz="1600" b="1" baseline="30000" dirty="0">
                          <a:effectLst/>
                          <a:latin typeface="Calibri" pitchFamily="34" charset="0"/>
                        </a:rPr>
                        <a:t>-3</a:t>
                      </a:r>
                      <a:r>
                        <a:rPr lang="en-GB" sz="1600" b="1" dirty="0">
                          <a:effectLst/>
                          <a:latin typeface="Calibri" pitchFamily="34" charset="0"/>
                        </a:rPr>
                        <a:t> </a:t>
                      </a:r>
                      <a:endParaRPr lang="en-US" sz="1600" b="1" dirty="0">
                        <a:effectLst/>
                        <a:latin typeface="Calibri" pitchFamily="34" charset="0"/>
                        <a:ea typeface="Times New Roman"/>
                      </a:endParaRPr>
                    </a:p>
                  </a:txBody>
                  <a:tcPr marL="65278" marR="65278" marT="0" marB="0"/>
                </a:tc>
                <a:tc>
                  <a:txBody>
                    <a:bodyPr/>
                    <a:lstStyle/>
                    <a:p>
                      <a:pPr algn="just">
                        <a:lnSpc>
                          <a:spcPct val="200000"/>
                        </a:lnSpc>
                        <a:spcBef>
                          <a:spcPts val="0"/>
                        </a:spcBef>
                        <a:spcAft>
                          <a:spcPts val="0"/>
                        </a:spcAft>
                      </a:pPr>
                      <a:r>
                        <a:rPr lang="en-GB" sz="1600" b="1" dirty="0">
                          <a:effectLst/>
                          <a:latin typeface="Calibri" pitchFamily="34" charset="0"/>
                        </a:rPr>
                        <a:t>0.96 x 10</a:t>
                      </a:r>
                      <a:r>
                        <a:rPr lang="en-GB" sz="1600" b="1" baseline="30000" dirty="0">
                          <a:effectLst/>
                          <a:latin typeface="Calibri" pitchFamily="34" charset="0"/>
                        </a:rPr>
                        <a:t>-3</a:t>
                      </a:r>
                      <a:endParaRPr lang="en-US" sz="1600" b="1" dirty="0">
                        <a:effectLst/>
                        <a:latin typeface="Calibri" pitchFamily="34" charset="0"/>
                        <a:ea typeface="Times New Roman"/>
                      </a:endParaRPr>
                    </a:p>
                  </a:txBody>
                  <a:tcPr marL="65278" marR="65278" marT="0" marB="0"/>
                </a:tc>
              </a:tr>
              <a:tr h="475497">
                <a:tc>
                  <a:txBody>
                    <a:bodyPr/>
                    <a:lstStyle/>
                    <a:p>
                      <a:pPr algn="just">
                        <a:lnSpc>
                          <a:spcPct val="200000"/>
                        </a:lnSpc>
                        <a:spcBef>
                          <a:spcPts val="0"/>
                        </a:spcBef>
                        <a:spcAft>
                          <a:spcPts val="0"/>
                        </a:spcAft>
                      </a:pPr>
                      <a:r>
                        <a:rPr lang="en-GB" sz="1600" dirty="0">
                          <a:solidFill>
                            <a:schemeClr val="accent2">
                              <a:lumMod val="75000"/>
                            </a:schemeClr>
                          </a:solidFill>
                          <a:effectLst/>
                          <a:latin typeface="Calibri" pitchFamily="34" charset="0"/>
                        </a:rPr>
                        <a:t>Revolution Time</a:t>
                      </a:r>
                      <a:endParaRPr lang="en-US" sz="1600" dirty="0">
                        <a:solidFill>
                          <a:schemeClr val="accent2">
                            <a:lumMod val="75000"/>
                          </a:schemeClr>
                        </a:solidFill>
                        <a:effectLst/>
                        <a:latin typeface="Calibri" pitchFamily="34" charset="0"/>
                        <a:ea typeface="Times New Roman"/>
                      </a:endParaRPr>
                    </a:p>
                  </a:txBody>
                  <a:tcPr marL="65278" marR="65278" marT="0" marB="0"/>
                </a:tc>
                <a:tc>
                  <a:txBody>
                    <a:bodyPr/>
                    <a:lstStyle/>
                    <a:p>
                      <a:pPr algn="just">
                        <a:lnSpc>
                          <a:spcPct val="200000"/>
                        </a:lnSpc>
                        <a:spcBef>
                          <a:spcPts val="0"/>
                        </a:spcBef>
                        <a:spcAft>
                          <a:spcPts val="0"/>
                        </a:spcAft>
                      </a:pPr>
                      <a:r>
                        <a:rPr lang="en-GB" sz="1600" b="1" dirty="0">
                          <a:effectLst/>
                          <a:latin typeface="Calibri" pitchFamily="34" charset="0"/>
                        </a:rPr>
                        <a:t>896 ns</a:t>
                      </a:r>
                      <a:endParaRPr lang="en-US" sz="1600" b="1" dirty="0">
                        <a:effectLst/>
                        <a:latin typeface="Calibri" pitchFamily="34" charset="0"/>
                        <a:ea typeface="Times New Roman"/>
                      </a:endParaRPr>
                    </a:p>
                  </a:txBody>
                  <a:tcPr marL="65278" marR="65278" marT="0" marB="0"/>
                </a:tc>
                <a:tc>
                  <a:txBody>
                    <a:bodyPr/>
                    <a:lstStyle/>
                    <a:p>
                      <a:pPr algn="just">
                        <a:lnSpc>
                          <a:spcPct val="200000"/>
                        </a:lnSpc>
                        <a:spcBef>
                          <a:spcPts val="0"/>
                        </a:spcBef>
                        <a:spcAft>
                          <a:spcPts val="0"/>
                        </a:spcAft>
                      </a:pPr>
                      <a:r>
                        <a:rPr lang="en-GB" sz="1600" b="1" dirty="0">
                          <a:effectLst/>
                          <a:latin typeface="Calibri" pitchFamily="34" charset="0"/>
                        </a:rPr>
                        <a:t>832 ns</a:t>
                      </a:r>
                      <a:endParaRPr lang="en-US" sz="1600" b="1" dirty="0">
                        <a:effectLst/>
                        <a:latin typeface="Calibri" pitchFamily="34" charset="0"/>
                        <a:ea typeface="Times New Roman"/>
                      </a:endParaRPr>
                    </a:p>
                  </a:txBody>
                  <a:tcPr marL="65278" marR="65278" marT="0" marB="0"/>
                </a:tc>
              </a:tr>
              <a:tr h="475497">
                <a:tc>
                  <a:txBody>
                    <a:bodyPr/>
                    <a:lstStyle/>
                    <a:p>
                      <a:pPr algn="just">
                        <a:lnSpc>
                          <a:spcPct val="200000"/>
                        </a:lnSpc>
                        <a:spcBef>
                          <a:spcPts val="0"/>
                        </a:spcBef>
                        <a:spcAft>
                          <a:spcPts val="0"/>
                        </a:spcAft>
                      </a:pPr>
                      <a:r>
                        <a:rPr lang="en-GB" sz="1600" dirty="0">
                          <a:solidFill>
                            <a:schemeClr val="accent2">
                              <a:lumMod val="75000"/>
                            </a:schemeClr>
                          </a:solidFill>
                          <a:effectLst/>
                          <a:latin typeface="Calibri" pitchFamily="34" charset="0"/>
                        </a:rPr>
                        <a:t>Damping Times </a:t>
                      </a:r>
                      <a:r>
                        <a:rPr lang="en-GB" sz="1600" dirty="0" smtClean="0">
                          <a:solidFill>
                            <a:schemeClr val="accent2">
                              <a:lumMod val="75000"/>
                            </a:schemeClr>
                          </a:solidFill>
                          <a:effectLst/>
                          <a:latin typeface="Calibri" pitchFamily="34" charset="0"/>
                        </a:rPr>
                        <a:t>(h </a:t>
                      </a:r>
                      <a:r>
                        <a:rPr lang="en-GB" sz="1600" dirty="0">
                          <a:solidFill>
                            <a:schemeClr val="accent2">
                              <a:lumMod val="75000"/>
                            </a:schemeClr>
                          </a:solidFill>
                          <a:effectLst/>
                          <a:latin typeface="Calibri" pitchFamily="34" charset="0"/>
                        </a:rPr>
                        <a:t>/ </a:t>
                      </a:r>
                      <a:r>
                        <a:rPr lang="en-GB" sz="1600" dirty="0" smtClean="0">
                          <a:solidFill>
                            <a:schemeClr val="accent2">
                              <a:lumMod val="75000"/>
                            </a:schemeClr>
                          </a:solidFill>
                          <a:effectLst/>
                          <a:latin typeface="Calibri" pitchFamily="34" charset="0"/>
                        </a:rPr>
                        <a:t>v </a:t>
                      </a:r>
                      <a:r>
                        <a:rPr lang="en-GB" sz="1600" dirty="0">
                          <a:solidFill>
                            <a:schemeClr val="accent2">
                              <a:lumMod val="75000"/>
                            </a:schemeClr>
                          </a:solidFill>
                          <a:effectLst/>
                          <a:latin typeface="Calibri" pitchFamily="34" charset="0"/>
                        </a:rPr>
                        <a:t>/ </a:t>
                      </a:r>
                      <a:r>
                        <a:rPr lang="en-GB" sz="1600" dirty="0" smtClean="0">
                          <a:solidFill>
                            <a:schemeClr val="accent2">
                              <a:lumMod val="75000"/>
                            </a:schemeClr>
                          </a:solidFill>
                          <a:effectLst/>
                          <a:latin typeface="Calibri" pitchFamily="34" charset="0"/>
                        </a:rPr>
                        <a:t>l)</a:t>
                      </a:r>
                      <a:endParaRPr lang="en-US" sz="1600" dirty="0">
                        <a:solidFill>
                          <a:schemeClr val="accent2">
                            <a:lumMod val="75000"/>
                          </a:schemeClr>
                        </a:solidFill>
                        <a:effectLst/>
                        <a:latin typeface="Calibri" pitchFamily="34" charset="0"/>
                        <a:ea typeface="Times New Roman"/>
                      </a:endParaRPr>
                    </a:p>
                  </a:txBody>
                  <a:tcPr marL="65278" marR="65278" marT="0" marB="0"/>
                </a:tc>
                <a:tc>
                  <a:txBody>
                    <a:bodyPr/>
                    <a:lstStyle/>
                    <a:p>
                      <a:pPr algn="just">
                        <a:lnSpc>
                          <a:spcPct val="200000"/>
                        </a:lnSpc>
                        <a:spcBef>
                          <a:spcPts val="0"/>
                        </a:spcBef>
                        <a:spcAft>
                          <a:spcPts val="0"/>
                        </a:spcAft>
                      </a:pPr>
                      <a:r>
                        <a:rPr lang="en-GB" sz="1600" b="1" dirty="0">
                          <a:effectLst/>
                          <a:latin typeface="Calibri" pitchFamily="34" charset="0"/>
                        </a:rPr>
                        <a:t>(4.6 / 8.0 / 6.4) ms</a:t>
                      </a:r>
                      <a:endParaRPr lang="en-US" sz="1600" b="1" dirty="0">
                        <a:effectLst/>
                        <a:latin typeface="Calibri" pitchFamily="34" charset="0"/>
                        <a:ea typeface="Times New Roman"/>
                      </a:endParaRPr>
                    </a:p>
                  </a:txBody>
                  <a:tcPr marL="65278" marR="65278" marT="0" marB="0"/>
                </a:tc>
                <a:tc>
                  <a:txBody>
                    <a:bodyPr/>
                    <a:lstStyle/>
                    <a:p>
                      <a:pPr algn="just">
                        <a:lnSpc>
                          <a:spcPct val="200000"/>
                        </a:lnSpc>
                        <a:spcBef>
                          <a:spcPts val="0"/>
                        </a:spcBef>
                        <a:spcAft>
                          <a:spcPts val="0"/>
                        </a:spcAft>
                      </a:pPr>
                      <a:r>
                        <a:rPr lang="en-GB" sz="1600" b="1" dirty="0">
                          <a:effectLst/>
                          <a:latin typeface="Calibri" pitchFamily="34" charset="0"/>
                        </a:rPr>
                        <a:t>(4.6 / 8.0 / 6.4) ms</a:t>
                      </a:r>
                      <a:endParaRPr lang="en-US" sz="1600" b="1" dirty="0">
                        <a:effectLst/>
                        <a:latin typeface="Calibri" pitchFamily="34" charset="0"/>
                        <a:ea typeface="Times New Roman"/>
                      </a:endParaRPr>
                    </a:p>
                  </a:txBody>
                  <a:tcPr marL="65278" marR="65278" marT="0" marB="0"/>
                </a:tc>
              </a:tr>
              <a:tr h="475497">
                <a:tc>
                  <a:txBody>
                    <a:bodyPr/>
                    <a:lstStyle/>
                    <a:p>
                      <a:pPr algn="just">
                        <a:lnSpc>
                          <a:spcPct val="200000"/>
                        </a:lnSpc>
                        <a:spcBef>
                          <a:spcPts val="0"/>
                        </a:spcBef>
                        <a:spcAft>
                          <a:spcPts val="0"/>
                        </a:spcAft>
                      </a:pPr>
                      <a:r>
                        <a:rPr lang="en-GB" sz="1600" dirty="0">
                          <a:solidFill>
                            <a:schemeClr val="accent2">
                              <a:lumMod val="75000"/>
                            </a:schemeClr>
                          </a:solidFill>
                          <a:effectLst/>
                          <a:latin typeface="Calibri" pitchFamily="34" charset="0"/>
                        </a:rPr>
                        <a:t>Partition Numbers (</a:t>
                      </a:r>
                      <a:r>
                        <a:rPr lang="en-GB" sz="1600" dirty="0" smtClean="0">
                          <a:solidFill>
                            <a:schemeClr val="accent2">
                              <a:lumMod val="75000"/>
                            </a:schemeClr>
                          </a:solidFill>
                          <a:effectLst/>
                          <a:latin typeface="Calibri" pitchFamily="34" charset="0"/>
                        </a:rPr>
                        <a:t>h </a:t>
                      </a:r>
                      <a:r>
                        <a:rPr lang="en-GB" sz="1600" dirty="0">
                          <a:solidFill>
                            <a:schemeClr val="accent2">
                              <a:lumMod val="75000"/>
                            </a:schemeClr>
                          </a:solidFill>
                          <a:effectLst/>
                          <a:latin typeface="Calibri" pitchFamily="34" charset="0"/>
                        </a:rPr>
                        <a:t>/ </a:t>
                      </a:r>
                      <a:r>
                        <a:rPr lang="en-GB" sz="1600" dirty="0" smtClean="0">
                          <a:solidFill>
                            <a:schemeClr val="accent2">
                              <a:lumMod val="75000"/>
                            </a:schemeClr>
                          </a:solidFill>
                          <a:effectLst/>
                          <a:latin typeface="Calibri" pitchFamily="34" charset="0"/>
                        </a:rPr>
                        <a:t>v </a:t>
                      </a:r>
                      <a:r>
                        <a:rPr lang="en-GB" sz="1600" dirty="0">
                          <a:solidFill>
                            <a:schemeClr val="accent2">
                              <a:lumMod val="75000"/>
                            </a:schemeClr>
                          </a:solidFill>
                          <a:effectLst/>
                          <a:latin typeface="Calibri" pitchFamily="34" charset="0"/>
                        </a:rPr>
                        <a:t>/ </a:t>
                      </a:r>
                      <a:r>
                        <a:rPr lang="en-GB" sz="1600" dirty="0" smtClean="0">
                          <a:solidFill>
                            <a:schemeClr val="accent2">
                              <a:lumMod val="75000"/>
                            </a:schemeClr>
                          </a:solidFill>
                          <a:effectLst/>
                          <a:latin typeface="Calibri" pitchFamily="34" charset="0"/>
                        </a:rPr>
                        <a:t>l)</a:t>
                      </a:r>
                      <a:endParaRPr lang="en-US" sz="1600" dirty="0">
                        <a:solidFill>
                          <a:schemeClr val="accent2">
                            <a:lumMod val="75000"/>
                          </a:schemeClr>
                        </a:solidFill>
                        <a:effectLst/>
                        <a:latin typeface="Calibri" pitchFamily="34" charset="0"/>
                        <a:ea typeface="Times New Roman"/>
                      </a:endParaRPr>
                    </a:p>
                  </a:txBody>
                  <a:tcPr marL="65278" marR="65278" marT="0" marB="0"/>
                </a:tc>
                <a:tc>
                  <a:txBody>
                    <a:bodyPr/>
                    <a:lstStyle/>
                    <a:p>
                      <a:pPr algn="just">
                        <a:lnSpc>
                          <a:spcPct val="200000"/>
                        </a:lnSpc>
                        <a:spcBef>
                          <a:spcPts val="0"/>
                        </a:spcBef>
                        <a:spcAft>
                          <a:spcPts val="0"/>
                        </a:spcAft>
                      </a:pPr>
                      <a:r>
                        <a:rPr lang="en-GB" sz="1600" b="1" dirty="0">
                          <a:effectLst/>
                          <a:latin typeface="Calibri" pitchFamily="34" charset="0"/>
                        </a:rPr>
                        <a:t>(1.3 / 1.0 / 1.7)</a:t>
                      </a:r>
                      <a:endParaRPr lang="en-US" sz="1600" b="1" dirty="0">
                        <a:effectLst/>
                        <a:latin typeface="Calibri" pitchFamily="34" charset="0"/>
                        <a:ea typeface="Times New Roman"/>
                      </a:endParaRPr>
                    </a:p>
                  </a:txBody>
                  <a:tcPr marL="65278" marR="65278" marT="0" marB="0"/>
                </a:tc>
                <a:tc>
                  <a:txBody>
                    <a:bodyPr/>
                    <a:lstStyle/>
                    <a:p>
                      <a:pPr algn="just">
                        <a:lnSpc>
                          <a:spcPct val="200000"/>
                        </a:lnSpc>
                        <a:spcBef>
                          <a:spcPts val="0"/>
                        </a:spcBef>
                        <a:spcAft>
                          <a:spcPts val="0"/>
                        </a:spcAft>
                      </a:pPr>
                      <a:r>
                        <a:rPr lang="en-GB" sz="1600" b="1" dirty="0">
                          <a:effectLst/>
                          <a:latin typeface="Calibri" pitchFamily="34" charset="0"/>
                        </a:rPr>
                        <a:t>(1.75 / 1.0 / 1.25)</a:t>
                      </a:r>
                      <a:endParaRPr lang="en-US" sz="1600" b="1" dirty="0">
                        <a:effectLst/>
                        <a:latin typeface="Calibri" pitchFamily="34" charset="0"/>
                        <a:ea typeface="Times New Roman"/>
                      </a:endParaRPr>
                    </a:p>
                  </a:txBody>
                  <a:tcPr marL="65278" marR="65278" marT="0" marB="0"/>
                </a:tc>
              </a:tr>
              <a:tr h="475497">
                <a:tc>
                  <a:txBody>
                    <a:bodyPr/>
                    <a:lstStyle/>
                    <a:p>
                      <a:pPr algn="just">
                        <a:lnSpc>
                          <a:spcPct val="200000"/>
                        </a:lnSpc>
                        <a:spcBef>
                          <a:spcPts val="0"/>
                        </a:spcBef>
                        <a:spcAft>
                          <a:spcPts val="0"/>
                        </a:spcAft>
                      </a:pPr>
                      <a:r>
                        <a:rPr lang="en-GB" sz="1600" dirty="0">
                          <a:solidFill>
                            <a:schemeClr val="accent2">
                              <a:lumMod val="75000"/>
                            </a:schemeClr>
                          </a:solidFill>
                          <a:effectLst/>
                          <a:latin typeface="Calibri" pitchFamily="34" charset="0"/>
                        </a:rPr>
                        <a:t>Energy Loss per </a:t>
                      </a:r>
                      <a:r>
                        <a:rPr lang="en-GB" sz="1600" dirty="0" smtClean="0">
                          <a:solidFill>
                            <a:schemeClr val="accent2">
                              <a:lumMod val="75000"/>
                            </a:schemeClr>
                          </a:solidFill>
                          <a:effectLst/>
                          <a:latin typeface="Calibri" pitchFamily="34" charset="0"/>
                        </a:rPr>
                        <a:t>Turn (no IDs)</a:t>
                      </a:r>
                      <a:endParaRPr lang="en-US" sz="1600" dirty="0">
                        <a:solidFill>
                          <a:schemeClr val="accent2">
                            <a:lumMod val="75000"/>
                          </a:schemeClr>
                        </a:solidFill>
                        <a:effectLst/>
                        <a:latin typeface="Calibri" pitchFamily="34" charset="0"/>
                        <a:ea typeface="Times New Roman"/>
                      </a:endParaRPr>
                    </a:p>
                  </a:txBody>
                  <a:tcPr marL="65278" marR="65278" marT="0" marB="0"/>
                </a:tc>
                <a:tc>
                  <a:txBody>
                    <a:bodyPr/>
                    <a:lstStyle/>
                    <a:p>
                      <a:pPr algn="just">
                        <a:lnSpc>
                          <a:spcPct val="200000"/>
                        </a:lnSpc>
                        <a:spcBef>
                          <a:spcPts val="0"/>
                        </a:spcBef>
                        <a:spcAft>
                          <a:spcPts val="0"/>
                        </a:spcAft>
                      </a:pPr>
                      <a:r>
                        <a:rPr lang="en-GB" sz="1600" b="1" dirty="0">
                          <a:effectLst/>
                          <a:latin typeface="Calibri" pitchFamily="34" charset="0"/>
                        </a:rPr>
                        <a:t>1.2 MeV</a:t>
                      </a:r>
                      <a:endParaRPr lang="en-US" sz="1600" b="1" dirty="0">
                        <a:effectLst/>
                        <a:latin typeface="Calibri" pitchFamily="34" charset="0"/>
                        <a:ea typeface="Times New Roman"/>
                      </a:endParaRPr>
                    </a:p>
                  </a:txBody>
                  <a:tcPr marL="65278" marR="65278" marT="0" marB="0"/>
                </a:tc>
                <a:tc>
                  <a:txBody>
                    <a:bodyPr/>
                    <a:lstStyle/>
                    <a:p>
                      <a:pPr algn="just">
                        <a:lnSpc>
                          <a:spcPct val="200000"/>
                        </a:lnSpc>
                        <a:spcBef>
                          <a:spcPts val="0"/>
                        </a:spcBef>
                        <a:spcAft>
                          <a:spcPts val="0"/>
                        </a:spcAft>
                      </a:pPr>
                      <a:r>
                        <a:rPr lang="en-GB" sz="1600" b="1" dirty="0">
                          <a:effectLst/>
                          <a:latin typeface="Calibri" pitchFamily="34" charset="0"/>
                        </a:rPr>
                        <a:t>0.625 MeV</a:t>
                      </a:r>
                      <a:endParaRPr lang="en-US" sz="1600" b="1" dirty="0">
                        <a:effectLst/>
                        <a:latin typeface="Calibri" pitchFamily="34" charset="0"/>
                        <a:ea typeface="Times New Roman"/>
                      </a:endParaRPr>
                    </a:p>
                  </a:txBody>
                  <a:tcPr marL="65278" marR="65278" marT="0" marB="0"/>
                </a:tc>
              </a:tr>
              <a:tr h="475497">
                <a:tc>
                  <a:txBody>
                    <a:bodyPr/>
                    <a:lstStyle/>
                    <a:p>
                      <a:pPr algn="just">
                        <a:lnSpc>
                          <a:spcPct val="200000"/>
                        </a:lnSpc>
                        <a:spcBef>
                          <a:spcPts val="0"/>
                        </a:spcBef>
                        <a:spcAft>
                          <a:spcPts val="0"/>
                        </a:spcAft>
                      </a:pPr>
                      <a:r>
                        <a:rPr lang="en-GB" sz="1600" dirty="0">
                          <a:solidFill>
                            <a:schemeClr val="accent2">
                              <a:lumMod val="75000"/>
                            </a:schemeClr>
                          </a:solidFill>
                          <a:effectLst/>
                          <a:latin typeface="Calibri" pitchFamily="34" charset="0"/>
                        </a:rPr>
                        <a:t>Harmonic Number</a:t>
                      </a:r>
                      <a:endParaRPr lang="en-US" sz="1600" dirty="0">
                        <a:solidFill>
                          <a:schemeClr val="accent2">
                            <a:lumMod val="75000"/>
                          </a:schemeClr>
                        </a:solidFill>
                        <a:effectLst/>
                        <a:latin typeface="Calibri" pitchFamily="34" charset="0"/>
                        <a:ea typeface="Times New Roman"/>
                      </a:endParaRPr>
                    </a:p>
                  </a:txBody>
                  <a:tcPr marL="65278" marR="65278" marT="0" marB="0"/>
                </a:tc>
                <a:tc>
                  <a:txBody>
                    <a:bodyPr/>
                    <a:lstStyle/>
                    <a:p>
                      <a:pPr algn="just">
                        <a:lnSpc>
                          <a:spcPct val="200000"/>
                        </a:lnSpc>
                        <a:spcBef>
                          <a:spcPts val="0"/>
                        </a:spcBef>
                        <a:spcAft>
                          <a:spcPts val="0"/>
                        </a:spcAft>
                      </a:pPr>
                      <a:r>
                        <a:rPr lang="en-GB" sz="1600" b="1" dirty="0">
                          <a:effectLst/>
                          <a:latin typeface="Calibri" pitchFamily="34" charset="0"/>
                        </a:rPr>
                        <a:t>448</a:t>
                      </a:r>
                      <a:endParaRPr lang="en-US" sz="1600" b="1" dirty="0">
                        <a:effectLst/>
                        <a:latin typeface="Calibri" pitchFamily="34" charset="0"/>
                        <a:ea typeface="Times New Roman"/>
                      </a:endParaRPr>
                    </a:p>
                  </a:txBody>
                  <a:tcPr marL="65278" marR="65278" marT="0" marB="0"/>
                </a:tc>
                <a:tc>
                  <a:txBody>
                    <a:bodyPr/>
                    <a:lstStyle/>
                    <a:p>
                      <a:pPr algn="just">
                        <a:lnSpc>
                          <a:spcPct val="200000"/>
                        </a:lnSpc>
                        <a:spcBef>
                          <a:spcPts val="0"/>
                        </a:spcBef>
                        <a:spcAft>
                          <a:spcPts val="0"/>
                        </a:spcAft>
                      </a:pPr>
                      <a:r>
                        <a:rPr lang="en-GB" sz="1600" b="1" dirty="0">
                          <a:effectLst/>
                          <a:latin typeface="Calibri" pitchFamily="34" charset="0"/>
                        </a:rPr>
                        <a:t>416</a:t>
                      </a:r>
                      <a:endParaRPr lang="en-US" sz="1600" b="1" dirty="0">
                        <a:effectLst/>
                        <a:latin typeface="Calibri" pitchFamily="34" charset="0"/>
                        <a:ea typeface="Times New Roman"/>
                      </a:endParaRPr>
                    </a:p>
                  </a:txBody>
                  <a:tcPr marL="65278" marR="65278" marT="0" marB="0"/>
                </a:tc>
              </a:tr>
            </a:tbl>
          </a:graphicData>
        </a:graphic>
      </p:graphicFrame>
      <p:sp>
        <p:nvSpPr>
          <p:cNvPr id="7" name="TextBox 6"/>
          <p:cNvSpPr txBox="1"/>
          <p:nvPr/>
        </p:nvSpPr>
        <p:spPr>
          <a:xfrm>
            <a:off x="1331640" y="178721"/>
            <a:ext cx="6860211" cy="461665"/>
          </a:xfrm>
          <a:prstGeom prst="rect">
            <a:avLst/>
          </a:prstGeom>
          <a:noFill/>
        </p:spPr>
        <p:txBody>
          <a:bodyPr wrap="none" rtlCol="0">
            <a:spAutoFit/>
          </a:bodyPr>
          <a:lstStyle/>
          <a:p>
            <a:r>
              <a:rPr lang="ca-ES" sz="2400" dirty="0" smtClean="0"/>
              <a:t>ALBA </a:t>
            </a:r>
            <a:r>
              <a:rPr lang="ca-ES" sz="2400" dirty="0" err="1" smtClean="0"/>
              <a:t>Storage</a:t>
            </a:r>
            <a:r>
              <a:rPr lang="ca-ES" sz="2400" dirty="0" smtClean="0"/>
              <a:t> ring </a:t>
            </a:r>
            <a:r>
              <a:rPr lang="ca-ES" sz="2400" dirty="0" err="1" smtClean="0"/>
              <a:t>and</a:t>
            </a:r>
            <a:r>
              <a:rPr lang="ca-ES" sz="2400" dirty="0" smtClean="0"/>
              <a:t> </a:t>
            </a:r>
            <a:r>
              <a:rPr lang="ca-ES" sz="2400" dirty="0" err="1" smtClean="0"/>
              <a:t>Booster</a:t>
            </a:r>
            <a:r>
              <a:rPr lang="ca-ES" sz="2400" dirty="0" smtClean="0"/>
              <a:t> </a:t>
            </a:r>
            <a:r>
              <a:rPr lang="ca-ES" sz="2400" dirty="0" err="1" smtClean="0"/>
              <a:t>main</a:t>
            </a:r>
            <a:r>
              <a:rPr lang="ca-ES" sz="2400" dirty="0" smtClean="0"/>
              <a:t> </a:t>
            </a:r>
            <a:r>
              <a:rPr lang="ca-ES" sz="2400" dirty="0" err="1" smtClean="0"/>
              <a:t>parameters</a:t>
            </a:r>
            <a:endParaRPr lang="en-US" sz="2400" dirty="0"/>
          </a:p>
        </p:txBody>
      </p:sp>
    </p:spTree>
    <p:extLst>
      <p:ext uri="{BB962C8B-B14F-4D97-AF65-F5344CB8AC3E}">
        <p14:creationId xmlns:p14="http://schemas.microsoft.com/office/powerpoint/2010/main" val="19343260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55400">
              <a:schemeClr val="bg1">
                <a:lumMod val="85000"/>
                <a:lumOff val="15000"/>
              </a:schemeClr>
            </a:gs>
            <a:gs pos="50000">
              <a:srgbClr val="404040"/>
            </a:gs>
            <a:gs pos="0">
              <a:schemeClr val="bg1">
                <a:lumMod val="65000"/>
                <a:lumOff val="35000"/>
              </a:schemeClr>
            </a:gs>
            <a:gs pos="100000">
              <a:schemeClr val="bg1">
                <a:lumMod val="85000"/>
                <a:lumOff val="1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4887" y="2625300"/>
            <a:ext cx="3178218" cy="2383664"/>
          </a:xfrm>
          <a:prstGeom prst="rect">
            <a:avLst/>
          </a:prstGeom>
        </p:spPr>
      </p:pic>
      <p:cxnSp>
        <p:nvCxnSpPr>
          <p:cNvPr id="7" name="Connettore 2 6"/>
          <p:cNvCxnSpPr/>
          <p:nvPr/>
        </p:nvCxnSpPr>
        <p:spPr>
          <a:xfrm flipV="1">
            <a:off x="5652120" y="2328435"/>
            <a:ext cx="939772" cy="668517"/>
          </a:xfrm>
          <a:prstGeom prst="straightConnector1">
            <a:avLst/>
          </a:prstGeom>
          <a:ln w="50800">
            <a:solidFill>
              <a:srgbClr val="66FFFF"/>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flipH="1" flipV="1">
            <a:off x="2267744" y="2545115"/>
            <a:ext cx="1152129" cy="379829"/>
          </a:xfrm>
          <a:prstGeom prst="straightConnector1">
            <a:avLst/>
          </a:prstGeom>
          <a:ln w="508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a:off x="4606506" y="4668329"/>
            <a:ext cx="0" cy="847876"/>
          </a:xfrm>
          <a:prstGeom prst="straightConnector1">
            <a:avLst/>
          </a:prstGeom>
          <a:ln w="5080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a:off x="5689509" y="4153421"/>
            <a:ext cx="973082" cy="1029816"/>
          </a:xfrm>
          <a:prstGeom prst="straightConnector1">
            <a:avLst/>
          </a:prstGeom>
          <a:ln w="50800">
            <a:solidFill>
              <a:srgbClr val="FF99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H="1">
            <a:off x="2195737" y="4153421"/>
            <a:ext cx="1008111" cy="591150"/>
          </a:xfrm>
          <a:prstGeom prst="straightConnector1">
            <a:avLst/>
          </a:prstGeom>
          <a:ln w="50800">
            <a:solidFill>
              <a:srgbClr val="CCECFF"/>
            </a:solidFill>
            <a:tailEnd type="arrow"/>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179512" y="1729712"/>
            <a:ext cx="2195997" cy="1323439"/>
          </a:xfrm>
          <a:prstGeom prst="rect">
            <a:avLst/>
          </a:prstGeom>
          <a:noFill/>
        </p:spPr>
        <p:txBody>
          <a:bodyPr wrap="square" rtlCol="0">
            <a:spAutoFit/>
          </a:bodyPr>
          <a:lstStyle/>
          <a:p>
            <a:r>
              <a:rPr lang="it-IT" sz="2000" dirty="0" err="1" smtClean="0">
                <a:solidFill>
                  <a:srgbClr val="92D050"/>
                </a:solidFill>
              </a:rPr>
              <a:t>Material</a:t>
            </a:r>
            <a:r>
              <a:rPr lang="it-IT" sz="2000" dirty="0" smtClean="0">
                <a:solidFill>
                  <a:srgbClr val="92D050"/>
                </a:solidFill>
              </a:rPr>
              <a:t> Science &amp; </a:t>
            </a:r>
            <a:r>
              <a:rPr lang="it-IT" sz="2000" dirty="0" err="1" smtClean="0">
                <a:solidFill>
                  <a:srgbClr val="92D050"/>
                </a:solidFill>
              </a:rPr>
              <a:t>Powder</a:t>
            </a:r>
            <a:r>
              <a:rPr lang="it-IT" sz="2000" dirty="0">
                <a:solidFill>
                  <a:srgbClr val="92D050"/>
                </a:solidFill>
              </a:rPr>
              <a:t> </a:t>
            </a:r>
            <a:r>
              <a:rPr lang="it-IT" sz="2000" dirty="0" err="1" smtClean="0">
                <a:solidFill>
                  <a:srgbClr val="92D050"/>
                </a:solidFill>
              </a:rPr>
              <a:t>Diffraction</a:t>
            </a:r>
            <a:endParaRPr lang="it-IT" sz="2000" dirty="0" smtClean="0">
              <a:solidFill>
                <a:srgbClr val="92D050"/>
              </a:solidFill>
            </a:endParaRPr>
          </a:p>
          <a:p>
            <a:r>
              <a:rPr lang="it-IT" sz="2000" dirty="0" smtClean="0">
                <a:solidFill>
                  <a:srgbClr val="92D050"/>
                </a:solidFill>
              </a:rPr>
              <a:t>MSPD: HR &amp; HP</a:t>
            </a:r>
            <a:endParaRPr lang="en-US" sz="1600" dirty="0">
              <a:solidFill>
                <a:srgbClr val="92D050"/>
              </a:solidFill>
            </a:endParaRPr>
          </a:p>
        </p:txBody>
      </p:sp>
      <p:sp>
        <p:nvSpPr>
          <p:cNvPr id="24" name="CasellaDiTesto 23"/>
          <p:cNvSpPr txBox="1"/>
          <p:nvPr/>
        </p:nvSpPr>
        <p:spPr>
          <a:xfrm>
            <a:off x="6662591" y="953463"/>
            <a:ext cx="2434345" cy="1631216"/>
          </a:xfrm>
          <a:prstGeom prst="rect">
            <a:avLst/>
          </a:prstGeom>
          <a:noFill/>
        </p:spPr>
        <p:txBody>
          <a:bodyPr wrap="square" rtlCol="0">
            <a:spAutoFit/>
          </a:bodyPr>
          <a:lstStyle/>
          <a:p>
            <a:r>
              <a:rPr lang="it-IT" sz="2000" dirty="0" err="1" smtClean="0">
                <a:solidFill>
                  <a:srgbClr val="66FFFF"/>
                </a:solidFill>
              </a:rPr>
              <a:t>Photoemission</a:t>
            </a:r>
            <a:endParaRPr lang="it-IT" sz="2000" dirty="0" smtClean="0">
              <a:solidFill>
                <a:srgbClr val="66FFFF"/>
              </a:solidFill>
            </a:endParaRPr>
          </a:p>
          <a:p>
            <a:r>
              <a:rPr lang="it-IT" sz="2000" dirty="0" err="1" smtClean="0">
                <a:solidFill>
                  <a:srgbClr val="66FFFF"/>
                </a:solidFill>
              </a:rPr>
              <a:t>Spectroscopy</a:t>
            </a:r>
            <a:r>
              <a:rPr lang="it-IT" sz="2000" dirty="0" smtClean="0">
                <a:solidFill>
                  <a:srgbClr val="66FFFF"/>
                </a:solidFill>
              </a:rPr>
              <a:t> and </a:t>
            </a:r>
            <a:r>
              <a:rPr lang="it-IT" sz="2000" dirty="0" err="1" smtClean="0">
                <a:solidFill>
                  <a:srgbClr val="66FFFF"/>
                </a:solidFill>
              </a:rPr>
              <a:t>Microscopy</a:t>
            </a:r>
            <a:endParaRPr lang="it-IT" sz="2000" dirty="0" smtClean="0">
              <a:solidFill>
                <a:srgbClr val="66FFFF"/>
              </a:solidFill>
            </a:endParaRPr>
          </a:p>
          <a:p>
            <a:r>
              <a:rPr lang="it-IT" sz="2000" dirty="0" smtClean="0">
                <a:solidFill>
                  <a:srgbClr val="66FFFF"/>
                </a:solidFill>
              </a:rPr>
              <a:t>CIRCE: PEEM &amp; NAPP </a:t>
            </a:r>
            <a:endParaRPr lang="en-US" sz="1600" dirty="0">
              <a:solidFill>
                <a:srgbClr val="66FFFF"/>
              </a:solidFill>
            </a:endParaRPr>
          </a:p>
        </p:txBody>
      </p:sp>
      <p:sp>
        <p:nvSpPr>
          <p:cNvPr id="25" name="CasellaDiTesto 24"/>
          <p:cNvSpPr txBox="1"/>
          <p:nvPr/>
        </p:nvSpPr>
        <p:spPr>
          <a:xfrm>
            <a:off x="683568" y="4797152"/>
            <a:ext cx="1840519" cy="1015663"/>
          </a:xfrm>
          <a:prstGeom prst="rect">
            <a:avLst/>
          </a:prstGeom>
          <a:noFill/>
        </p:spPr>
        <p:txBody>
          <a:bodyPr wrap="square" rtlCol="0">
            <a:spAutoFit/>
          </a:bodyPr>
          <a:lstStyle/>
          <a:p>
            <a:r>
              <a:rPr lang="it-IT" sz="2000" dirty="0" smtClean="0">
                <a:solidFill>
                  <a:srgbClr val="CCECFF"/>
                </a:solidFill>
              </a:rPr>
              <a:t>Soft X-</a:t>
            </a:r>
            <a:r>
              <a:rPr lang="it-IT" sz="2000" dirty="0" err="1" smtClean="0">
                <a:solidFill>
                  <a:srgbClr val="CCECFF"/>
                </a:solidFill>
              </a:rPr>
              <a:t>Ray</a:t>
            </a:r>
            <a:endParaRPr lang="it-IT" sz="2000" dirty="0" smtClean="0">
              <a:solidFill>
                <a:srgbClr val="CCECFF"/>
              </a:solidFill>
            </a:endParaRPr>
          </a:p>
          <a:p>
            <a:r>
              <a:rPr lang="it-IT" sz="2000" dirty="0" err="1" smtClean="0">
                <a:solidFill>
                  <a:srgbClr val="CCECFF"/>
                </a:solidFill>
              </a:rPr>
              <a:t>Microscopy</a:t>
            </a:r>
            <a:endParaRPr lang="it-IT" sz="2000" dirty="0" smtClean="0">
              <a:solidFill>
                <a:srgbClr val="CCECFF"/>
              </a:solidFill>
            </a:endParaRPr>
          </a:p>
          <a:p>
            <a:r>
              <a:rPr lang="it-IT" sz="2000" dirty="0" smtClean="0">
                <a:solidFill>
                  <a:srgbClr val="CCECFF"/>
                </a:solidFill>
              </a:rPr>
              <a:t>MISTRAL</a:t>
            </a:r>
            <a:endParaRPr lang="en-US" sz="1600" dirty="0">
              <a:solidFill>
                <a:srgbClr val="CCECFF"/>
              </a:solidFill>
            </a:endParaRPr>
          </a:p>
        </p:txBody>
      </p:sp>
      <p:sp>
        <p:nvSpPr>
          <p:cNvPr id="26" name="CasellaDiTesto 25"/>
          <p:cNvSpPr txBox="1"/>
          <p:nvPr/>
        </p:nvSpPr>
        <p:spPr>
          <a:xfrm>
            <a:off x="3528470" y="5430560"/>
            <a:ext cx="2483690" cy="1015663"/>
          </a:xfrm>
          <a:prstGeom prst="rect">
            <a:avLst/>
          </a:prstGeom>
          <a:noFill/>
        </p:spPr>
        <p:txBody>
          <a:bodyPr wrap="square" rtlCol="0">
            <a:spAutoFit/>
          </a:bodyPr>
          <a:lstStyle/>
          <a:p>
            <a:r>
              <a:rPr lang="it-IT" sz="2000" b="1" dirty="0" err="1" smtClean="0">
                <a:solidFill>
                  <a:srgbClr val="FF3300"/>
                </a:solidFill>
              </a:rPr>
              <a:t>Macromolecular</a:t>
            </a:r>
            <a:endParaRPr lang="it-IT" sz="2000" b="1" dirty="0" smtClean="0">
              <a:solidFill>
                <a:srgbClr val="FF3300"/>
              </a:solidFill>
            </a:endParaRPr>
          </a:p>
          <a:p>
            <a:r>
              <a:rPr lang="it-IT" sz="2000" b="1" dirty="0" err="1" smtClean="0">
                <a:solidFill>
                  <a:srgbClr val="FF3300"/>
                </a:solidFill>
              </a:rPr>
              <a:t>Cristallography</a:t>
            </a:r>
            <a:endParaRPr lang="it-IT" sz="2000" b="1" dirty="0" smtClean="0">
              <a:solidFill>
                <a:srgbClr val="FF3300"/>
              </a:solidFill>
            </a:endParaRPr>
          </a:p>
          <a:p>
            <a:r>
              <a:rPr lang="it-IT" sz="2000" b="1" dirty="0" smtClean="0">
                <a:solidFill>
                  <a:srgbClr val="FF3300"/>
                </a:solidFill>
              </a:rPr>
              <a:t>XALOC</a:t>
            </a:r>
            <a:endParaRPr lang="en-US" sz="1600" b="1" dirty="0">
              <a:solidFill>
                <a:srgbClr val="FF3300"/>
              </a:solidFill>
            </a:endParaRPr>
          </a:p>
        </p:txBody>
      </p:sp>
      <p:sp>
        <p:nvSpPr>
          <p:cNvPr id="27" name="CasellaDiTesto 26"/>
          <p:cNvSpPr txBox="1"/>
          <p:nvPr/>
        </p:nvSpPr>
        <p:spPr>
          <a:xfrm>
            <a:off x="6732240" y="4437112"/>
            <a:ext cx="2201665" cy="1631216"/>
          </a:xfrm>
          <a:prstGeom prst="rect">
            <a:avLst/>
          </a:prstGeom>
          <a:noFill/>
        </p:spPr>
        <p:txBody>
          <a:bodyPr wrap="square" rtlCol="0">
            <a:spAutoFit/>
          </a:bodyPr>
          <a:lstStyle/>
          <a:p>
            <a:r>
              <a:rPr lang="it-IT" sz="2000" dirty="0" smtClean="0">
                <a:solidFill>
                  <a:srgbClr val="FF9900"/>
                </a:solidFill>
              </a:rPr>
              <a:t>Core Level </a:t>
            </a:r>
            <a:r>
              <a:rPr lang="it-IT" sz="2000" dirty="0" err="1" smtClean="0">
                <a:solidFill>
                  <a:srgbClr val="FF9900"/>
                </a:solidFill>
              </a:rPr>
              <a:t>Absorption</a:t>
            </a:r>
            <a:r>
              <a:rPr lang="it-IT" sz="2000" dirty="0" smtClean="0">
                <a:solidFill>
                  <a:srgbClr val="FF9900"/>
                </a:solidFill>
              </a:rPr>
              <a:t> and </a:t>
            </a:r>
            <a:r>
              <a:rPr lang="it-IT" sz="2000" dirty="0" err="1" smtClean="0">
                <a:solidFill>
                  <a:srgbClr val="FF9900"/>
                </a:solidFill>
              </a:rPr>
              <a:t>Emission</a:t>
            </a:r>
            <a:endParaRPr lang="it-IT" sz="2000" dirty="0" smtClean="0">
              <a:solidFill>
                <a:srgbClr val="FF9900"/>
              </a:solidFill>
            </a:endParaRPr>
          </a:p>
          <a:p>
            <a:r>
              <a:rPr lang="it-IT" sz="2000" dirty="0" err="1" smtClean="0">
                <a:solidFill>
                  <a:srgbClr val="FF9900"/>
                </a:solidFill>
              </a:rPr>
              <a:t>Spectroscopy</a:t>
            </a:r>
            <a:endParaRPr lang="it-IT" sz="2000" dirty="0" smtClean="0">
              <a:solidFill>
                <a:srgbClr val="FF9900"/>
              </a:solidFill>
            </a:endParaRPr>
          </a:p>
          <a:p>
            <a:r>
              <a:rPr lang="it-IT" sz="2000" dirty="0" smtClean="0">
                <a:solidFill>
                  <a:srgbClr val="FF9900"/>
                </a:solidFill>
              </a:rPr>
              <a:t>CLAESS</a:t>
            </a:r>
            <a:endParaRPr lang="en-US" sz="1600" dirty="0">
              <a:solidFill>
                <a:srgbClr val="FF9900"/>
              </a:solidFill>
            </a:endParaRPr>
          </a:p>
        </p:txBody>
      </p:sp>
      <p:sp>
        <p:nvSpPr>
          <p:cNvPr id="3" name="CasellaDiTesto 2"/>
          <p:cNvSpPr txBox="1"/>
          <p:nvPr/>
        </p:nvSpPr>
        <p:spPr>
          <a:xfrm>
            <a:off x="1352197" y="116632"/>
            <a:ext cx="7007975" cy="584775"/>
          </a:xfrm>
          <a:prstGeom prst="rect">
            <a:avLst/>
          </a:prstGeom>
          <a:noFill/>
        </p:spPr>
        <p:txBody>
          <a:bodyPr wrap="square" rtlCol="0">
            <a:spAutoFit/>
          </a:bodyPr>
          <a:lstStyle/>
          <a:p>
            <a:r>
              <a:rPr lang="en-US" sz="3200" dirty="0" smtClean="0">
                <a:solidFill>
                  <a:srgbClr val="FFFFFF">
                    <a:lumMod val="95000"/>
                  </a:srgbClr>
                </a:solidFill>
              </a:rPr>
              <a:t>Phase I Instruments in ALBA</a:t>
            </a:r>
            <a:endParaRPr lang="en-US" sz="3200" dirty="0">
              <a:solidFill>
                <a:srgbClr val="FFFFFF">
                  <a:lumMod val="95000"/>
                </a:srgbClr>
              </a:solidFill>
            </a:endParaRPr>
          </a:p>
        </p:txBody>
      </p:sp>
      <p:cxnSp>
        <p:nvCxnSpPr>
          <p:cNvPr id="30" name="Connettore 2 29"/>
          <p:cNvCxnSpPr/>
          <p:nvPr/>
        </p:nvCxnSpPr>
        <p:spPr>
          <a:xfrm>
            <a:off x="5872600" y="3573016"/>
            <a:ext cx="1412730" cy="0"/>
          </a:xfrm>
          <a:prstGeom prst="straightConnector1">
            <a:avLst/>
          </a:prstGeom>
          <a:ln w="50800">
            <a:solidFill>
              <a:srgbClr val="FF33CC"/>
            </a:solidFill>
            <a:tailEnd type="arrow"/>
          </a:ln>
        </p:spPr>
        <p:style>
          <a:lnRef idx="1">
            <a:schemeClr val="accent1"/>
          </a:lnRef>
          <a:fillRef idx="0">
            <a:schemeClr val="accent1"/>
          </a:fillRef>
          <a:effectRef idx="0">
            <a:schemeClr val="accent1"/>
          </a:effectRef>
          <a:fontRef idx="minor">
            <a:schemeClr val="tx1"/>
          </a:fontRef>
        </p:style>
      </p:cxnSp>
      <p:sp>
        <p:nvSpPr>
          <p:cNvPr id="32" name="CasellaDiTesto 31"/>
          <p:cNvSpPr txBox="1"/>
          <p:nvPr/>
        </p:nvSpPr>
        <p:spPr>
          <a:xfrm>
            <a:off x="6662591" y="3065184"/>
            <a:ext cx="2272567" cy="1015663"/>
          </a:xfrm>
          <a:prstGeom prst="rect">
            <a:avLst/>
          </a:prstGeom>
          <a:noFill/>
        </p:spPr>
        <p:txBody>
          <a:bodyPr wrap="square" rtlCol="0">
            <a:spAutoFit/>
          </a:bodyPr>
          <a:lstStyle/>
          <a:p>
            <a:pPr algn="r"/>
            <a:r>
              <a:rPr lang="it-IT" sz="2000" dirty="0" smtClean="0">
                <a:solidFill>
                  <a:srgbClr val="FF33CC"/>
                </a:solidFill>
              </a:rPr>
              <a:t>Non cristalline </a:t>
            </a:r>
          </a:p>
          <a:p>
            <a:pPr algn="r"/>
            <a:r>
              <a:rPr lang="it-IT" sz="2000" dirty="0" err="1" smtClean="0">
                <a:solidFill>
                  <a:srgbClr val="FF33CC"/>
                </a:solidFill>
              </a:rPr>
              <a:t>Diffraction</a:t>
            </a:r>
            <a:endParaRPr lang="it-IT" sz="2000" dirty="0" smtClean="0">
              <a:solidFill>
                <a:srgbClr val="FF33CC"/>
              </a:solidFill>
            </a:endParaRPr>
          </a:p>
          <a:p>
            <a:pPr algn="r"/>
            <a:r>
              <a:rPr lang="it-IT" sz="2000" dirty="0" smtClean="0">
                <a:solidFill>
                  <a:srgbClr val="FF33CC"/>
                </a:solidFill>
              </a:rPr>
              <a:t>NCD</a:t>
            </a:r>
            <a:endParaRPr lang="en-US" sz="1600" dirty="0">
              <a:solidFill>
                <a:srgbClr val="FF33CC"/>
              </a:solidFill>
            </a:endParaRPr>
          </a:p>
        </p:txBody>
      </p:sp>
      <p:sp>
        <p:nvSpPr>
          <p:cNvPr id="33" name="CasellaDiTesto 32"/>
          <p:cNvSpPr txBox="1"/>
          <p:nvPr/>
        </p:nvSpPr>
        <p:spPr>
          <a:xfrm>
            <a:off x="2627784" y="1097449"/>
            <a:ext cx="3332242" cy="1323439"/>
          </a:xfrm>
          <a:prstGeom prst="rect">
            <a:avLst/>
          </a:prstGeom>
          <a:noFill/>
        </p:spPr>
        <p:txBody>
          <a:bodyPr wrap="square" rtlCol="0">
            <a:spAutoFit/>
          </a:bodyPr>
          <a:lstStyle/>
          <a:p>
            <a:r>
              <a:rPr lang="it-IT" sz="2000" dirty="0" err="1" smtClean="0">
                <a:solidFill>
                  <a:srgbClr val="FFFF00"/>
                </a:solidFill>
              </a:rPr>
              <a:t>Resonant</a:t>
            </a:r>
            <a:r>
              <a:rPr lang="it-IT" sz="2000" dirty="0" smtClean="0">
                <a:solidFill>
                  <a:srgbClr val="FFFF00"/>
                </a:solidFill>
              </a:rPr>
              <a:t> </a:t>
            </a:r>
            <a:r>
              <a:rPr lang="it-IT" sz="2000" dirty="0" err="1" smtClean="0">
                <a:solidFill>
                  <a:srgbClr val="FFFF00"/>
                </a:solidFill>
              </a:rPr>
              <a:t>Absortion</a:t>
            </a:r>
            <a:r>
              <a:rPr lang="it-IT" sz="2000" dirty="0" smtClean="0">
                <a:solidFill>
                  <a:srgbClr val="FFFF00"/>
                </a:solidFill>
              </a:rPr>
              <a:t> and </a:t>
            </a:r>
            <a:r>
              <a:rPr lang="it-IT" sz="2000" dirty="0" err="1" smtClean="0">
                <a:solidFill>
                  <a:srgbClr val="FFFF00"/>
                </a:solidFill>
              </a:rPr>
              <a:t>Scattering</a:t>
            </a:r>
            <a:endParaRPr lang="it-IT" sz="2000" dirty="0" smtClean="0">
              <a:solidFill>
                <a:srgbClr val="FFFF00"/>
              </a:solidFill>
            </a:endParaRPr>
          </a:p>
          <a:p>
            <a:r>
              <a:rPr lang="it-IT" sz="2000" dirty="0" smtClean="0">
                <a:solidFill>
                  <a:srgbClr val="FFFF00"/>
                </a:solidFill>
              </a:rPr>
              <a:t>BOREAS: Hector &amp; MARES</a:t>
            </a:r>
            <a:endParaRPr lang="en-US" sz="1600" dirty="0">
              <a:solidFill>
                <a:srgbClr val="FFFF00"/>
              </a:solidFill>
            </a:endParaRPr>
          </a:p>
        </p:txBody>
      </p:sp>
      <p:cxnSp>
        <p:nvCxnSpPr>
          <p:cNvPr id="34" name="Connettore 2 33"/>
          <p:cNvCxnSpPr/>
          <p:nvPr/>
        </p:nvCxnSpPr>
        <p:spPr>
          <a:xfrm flipV="1">
            <a:off x="5076056" y="1985138"/>
            <a:ext cx="0" cy="723782"/>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 name="Date Placeholder 5"/>
          <p:cNvSpPr>
            <a:spLocks noGrp="1"/>
          </p:cNvSpPr>
          <p:nvPr>
            <p:ph type="dt" sz="half" idx="2"/>
          </p:nvPr>
        </p:nvSpPr>
        <p:spPr/>
        <p:txBody>
          <a:bodyPr/>
          <a:lstStyle/>
          <a:p>
            <a:r>
              <a:rPr lang="en-US" smtClean="0">
                <a:solidFill>
                  <a:srgbClr val="FFFFFF">
                    <a:tint val="75000"/>
                  </a:srgbClr>
                </a:solidFill>
              </a:rPr>
              <a:t>25 July 2013</a:t>
            </a:r>
            <a:endParaRPr lang="en-US" dirty="0">
              <a:solidFill>
                <a:srgbClr val="FFFFFF">
                  <a:tint val="75000"/>
                </a:srgbClr>
              </a:solidFill>
            </a:endParaRPr>
          </a:p>
        </p:txBody>
      </p:sp>
      <p:sp>
        <p:nvSpPr>
          <p:cNvPr id="11" name="Slide Number Placeholder 10"/>
          <p:cNvSpPr>
            <a:spLocks noGrp="1"/>
          </p:cNvSpPr>
          <p:nvPr>
            <p:ph type="sldNum" sz="quarter" idx="4"/>
          </p:nvPr>
        </p:nvSpPr>
        <p:spPr/>
        <p:txBody>
          <a:bodyPr/>
          <a:lstStyle/>
          <a:p>
            <a:fld id="{70C0CD7E-1085-4C75-828A-81BC512D6C0C}" type="slidenum">
              <a:rPr lang="en-US" smtClean="0">
                <a:solidFill>
                  <a:srgbClr val="FFFFFF">
                    <a:tint val="75000"/>
                  </a:srgbClr>
                </a:solidFill>
              </a:rPr>
              <a:pPr/>
              <a:t>81</a:t>
            </a:fld>
            <a:endParaRPr lang="en-US">
              <a:solidFill>
                <a:srgbClr val="FFFFFF">
                  <a:tint val="75000"/>
                </a:srgbClr>
              </a:solidFill>
            </a:endParaRPr>
          </a:p>
        </p:txBody>
      </p:sp>
      <p:sp>
        <p:nvSpPr>
          <p:cNvPr id="28" name="Footer Placeholder 4"/>
          <p:cNvSpPr>
            <a:spLocks noGrp="1"/>
          </p:cNvSpPr>
          <p:nvPr>
            <p:ph type="ftr" sz="quarter" idx="3"/>
          </p:nvPr>
        </p:nvSpPr>
        <p:spPr>
          <a:xfrm>
            <a:off x="5210969" y="6659563"/>
            <a:ext cx="2895600" cy="1428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i="1" smtClean="0">
                <a:solidFill>
                  <a:srgbClr val="FFFFFF">
                    <a:tint val="75000"/>
                  </a:srgbClr>
                </a:solidFill>
              </a:rPr>
              <a:t>ALBA - C. Biscari</a:t>
            </a:r>
            <a:endParaRPr lang="en-US" i="1" dirty="0">
              <a:solidFill>
                <a:srgbClr val="FFFFFF">
                  <a:tint val="75000"/>
                </a:srgbClr>
              </a:solidFill>
            </a:endParaRPr>
          </a:p>
        </p:txBody>
      </p:sp>
    </p:spTree>
    <p:extLst>
      <p:ext uri="{BB962C8B-B14F-4D97-AF65-F5344CB8AC3E}">
        <p14:creationId xmlns:p14="http://schemas.microsoft.com/office/powerpoint/2010/main" val="120947354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2012 and 2013 </a:t>
            </a:r>
            <a:r>
              <a:rPr lang="it-IT" dirty="0" err="1" smtClean="0"/>
              <a:t>proposal</a:t>
            </a:r>
            <a:r>
              <a:rPr lang="it-IT" dirty="0" smtClean="0"/>
              <a:t> </a:t>
            </a:r>
            <a:r>
              <a:rPr lang="it-IT" dirty="0" err="1" smtClean="0"/>
              <a:t>nationality</a:t>
            </a:r>
            <a:endParaRPr lang="en-US" dirty="0"/>
          </a:p>
        </p:txBody>
      </p:sp>
      <p:sp>
        <p:nvSpPr>
          <p:cNvPr id="4" name="Segnaposto piè di pagina 3"/>
          <p:cNvSpPr>
            <a:spLocks noGrp="1"/>
          </p:cNvSpPr>
          <p:nvPr>
            <p:ph type="ftr" sz="quarter" idx="3"/>
          </p:nvPr>
        </p:nvSpPr>
        <p:spPr>
          <a:xfrm>
            <a:off x="5210969" y="6659563"/>
            <a:ext cx="2895600" cy="142875"/>
          </a:xfrm>
        </p:spPr>
        <p:txBody>
          <a:bodyPr/>
          <a:lstStyle/>
          <a:p>
            <a:r>
              <a:rPr lang="en-US" smtClean="0">
                <a:solidFill>
                  <a:prstClr val="black">
                    <a:tint val="75000"/>
                  </a:prstClr>
                </a:solidFill>
              </a:rPr>
              <a:t>ALBA - C. Biscari</a:t>
            </a:r>
            <a:endParaRPr lang="en-US">
              <a:solidFill>
                <a:prstClr val="black">
                  <a:tint val="75000"/>
                </a:prstClr>
              </a:solidFill>
            </a:endParaRPr>
          </a:p>
        </p:txBody>
      </p:sp>
      <p:sp>
        <p:nvSpPr>
          <p:cNvPr id="6" name="Date Placeholder 5"/>
          <p:cNvSpPr>
            <a:spLocks noGrp="1"/>
          </p:cNvSpPr>
          <p:nvPr>
            <p:ph type="dt" sz="half" idx="2"/>
          </p:nvPr>
        </p:nvSpPr>
        <p:spPr/>
        <p:txBody>
          <a:bodyPr/>
          <a:lstStyle/>
          <a:p>
            <a:r>
              <a:rPr lang="en-US" smtClean="0">
                <a:solidFill>
                  <a:srgbClr val="FFFFFF">
                    <a:tint val="75000"/>
                  </a:srgbClr>
                </a:solidFill>
              </a:rPr>
              <a:t>25 July 2013</a:t>
            </a:r>
            <a:endParaRPr lang="en-US" dirty="0">
              <a:solidFill>
                <a:srgbClr val="FFFFFF">
                  <a:tint val="75000"/>
                </a:srgbClr>
              </a:solidFill>
            </a:endParaRPr>
          </a:p>
        </p:txBody>
      </p:sp>
      <p:sp>
        <p:nvSpPr>
          <p:cNvPr id="11" name="Slide Number Placeholder 10"/>
          <p:cNvSpPr>
            <a:spLocks noGrp="1"/>
          </p:cNvSpPr>
          <p:nvPr>
            <p:ph type="sldNum" sz="quarter" idx="4"/>
          </p:nvPr>
        </p:nvSpPr>
        <p:spPr/>
        <p:txBody>
          <a:bodyPr/>
          <a:lstStyle/>
          <a:p>
            <a:fld id="{70C0CD7E-1085-4C75-828A-81BC512D6C0C}" type="slidenum">
              <a:rPr lang="en-US" smtClean="0">
                <a:solidFill>
                  <a:srgbClr val="FFFFFF">
                    <a:tint val="75000"/>
                  </a:srgbClr>
                </a:solidFill>
              </a:rPr>
              <a:pPr/>
              <a:t>82</a:t>
            </a:fld>
            <a:endParaRPr lang="en-US">
              <a:solidFill>
                <a:srgbClr val="FFFFFF">
                  <a:tint val="75000"/>
                </a:srgbClr>
              </a:solidFill>
            </a:endParaRPr>
          </a:p>
        </p:txBody>
      </p:sp>
      <p:graphicFrame>
        <p:nvGraphicFramePr>
          <p:cNvPr id="13" name="Chart 12"/>
          <p:cNvGraphicFramePr>
            <a:graphicFrameLocks/>
          </p:cNvGraphicFramePr>
          <p:nvPr>
            <p:extLst>
              <p:ext uri="{D42A27DB-BD31-4B8C-83A1-F6EECF244321}">
                <p14:modId xmlns:p14="http://schemas.microsoft.com/office/powerpoint/2010/main" val="877376070"/>
              </p:ext>
            </p:extLst>
          </p:nvPr>
        </p:nvGraphicFramePr>
        <p:xfrm>
          <a:off x="3563888" y="2204864"/>
          <a:ext cx="5553054" cy="45365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Grafico 2"/>
          <p:cNvGraphicFramePr>
            <a:graphicFrameLocks/>
          </p:cNvGraphicFramePr>
          <p:nvPr>
            <p:extLst>
              <p:ext uri="{D42A27DB-BD31-4B8C-83A1-F6EECF244321}">
                <p14:modId xmlns:p14="http://schemas.microsoft.com/office/powerpoint/2010/main" val="1950407511"/>
              </p:ext>
            </p:extLst>
          </p:nvPr>
        </p:nvGraphicFramePr>
        <p:xfrm>
          <a:off x="0" y="980728"/>
          <a:ext cx="6019801" cy="438150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p:cNvSpPr txBox="1"/>
          <p:nvPr/>
        </p:nvSpPr>
        <p:spPr>
          <a:xfrm>
            <a:off x="3303277" y="1583924"/>
            <a:ext cx="697627" cy="369332"/>
          </a:xfrm>
          <a:prstGeom prst="rect">
            <a:avLst/>
          </a:prstGeom>
          <a:noFill/>
        </p:spPr>
        <p:txBody>
          <a:bodyPr wrap="none" rtlCol="0">
            <a:spAutoFit/>
          </a:bodyPr>
          <a:lstStyle/>
          <a:p>
            <a:r>
              <a:rPr lang="en-US" dirty="0" smtClean="0">
                <a:solidFill>
                  <a:srgbClr val="FFFFFF"/>
                </a:solidFill>
              </a:rPr>
              <a:t>2012</a:t>
            </a:r>
            <a:endParaRPr lang="en-US" dirty="0">
              <a:solidFill>
                <a:srgbClr val="FFFFFF"/>
              </a:solidFill>
            </a:endParaRPr>
          </a:p>
        </p:txBody>
      </p:sp>
      <p:sp>
        <p:nvSpPr>
          <p:cNvPr id="17" name="TextBox 16"/>
          <p:cNvSpPr txBox="1"/>
          <p:nvPr/>
        </p:nvSpPr>
        <p:spPr>
          <a:xfrm>
            <a:off x="5364088" y="3748390"/>
            <a:ext cx="697627" cy="369332"/>
          </a:xfrm>
          <a:prstGeom prst="rect">
            <a:avLst/>
          </a:prstGeom>
          <a:noFill/>
        </p:spPr>
        <p:txBody>
          <a:bodyPr wrap="none" rtlCol="0">
            <a:spAutoFit/>
          </a:bodyPr>
          <a:lstStyle/>
          <a:p>
            <a:r>
              <a:rPr lang="en-US" dirty="0" smtClean="0">
                <a:solidFill>
                  <a:srgbClr val="FFFFFF"/>
                </a:solidFill>
              </a:rPr>
              <a:t>2013</a:t>
            </a:r>
            <a:endParaRPr lang="en-US" dirty="0">
              <a:solidFill>
                <a:srgbClr val="FFFFFF"/>
              </a:solidFill>
            </a:endParaRPr>
          </a:p>
        </p:txBody>
      </p:sp>
      <p:sp>
        <p:nvSpPr>
          <p:cNvPr id="3" name="TextBox 2"/>
          <p:cNvSpPr txBox="1"/>
          <p:nvPr/>
        </p:nvSpPr>
        <p:spPr>
          <a:xfrm>
            <a:off x="0" y="5779078"/>
            <a:ext cx="5554726" cy="830997"/>
          </a:xfrm>
          <a:prstGeom prst="rect">
            <a:avLst/>
          </a:prstGeom>
          <a:noFill/>
        </p:spPr>
        <p:txBody>
          <a:bodyPr wrap="none" rtlCol="0">
            <a:spAutoFit/>
          </a:bodyPr>
          <a:lstStyle/>
          <a:p>
            <a:r>
              <a:rPr lang="en-US" sz="2400" dirty="0" smtClean="0">
                <a:solidFill>
                  <a:srgbClr val="595959"/>
                </a:solidFill>
              </a:rPr>
              <a:t>Average Overbooking factor: ~ 2</a:t>
            </a:r>
          </a:p>
          <a:p>
            <a:r>
              <a:rPr lang="en-US" sz="2400" dirty="0" smtClean="0">
                <a:solidFill>
                  <a:srgbClr val="595959"/>
                </a:solidFill>
              </a:rPr>
              <a:t>Industrial Users start to use the facility  </a:t>
            </a:r>
            <a:endParaRPr lang="en-US" sz="2400" dirty="0">
              <a:solidFill>
                <a:srgbClr val="595959"/>
              </a:solidFill>
            </a:endParaRPr>
          </a:p>
        </p:txBody>
      </p:sp>
    </p:spTree>
    <p:extLst>
      <p:ext uri="{BB962C8B-B14F-4D97-AF65-F5344CB8AC3E}">
        <p14:creationId xmlns:p14="http://schemas.microsoft.com/office/powerpoint/2010/main" val="378891097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BA\ALBA_comision_ejecutiva\2013_strategic_plan\MAGA_work\fotos_BLs\BL24_endstations.JPG"/>
          <p:cNvPicPr>
            <a:picLocks noChangeAspect="1" noChangeArrowheads="1"/>
          </p:cNvPicPr>
          <p:nvPr/>
        </p:nvPicPr>
        <p:blipFill rotWithShape="1">
          <a:blip r:embed="rId2">
            <a:extLst>
              <a:ext uri="{28A0092B-C50C-407E-A947-70E740481C1C}">
                <a14:useLocalDpi xmlns:a14="http://schemas.microsoft.com/office/drawing/2010/main" val="0"/>
              </a:ext>
            </a:extLst>
          </a:blip>
          <a:srcRect l="11830" t="-1" r="12189" b="-1050"/>
          <a:stretch/>
        </p:blipFill>
        <p:spPr bwMode="auto">
          <a:xfrm>
            <a:off x="0" y="0"/>
            <a:ext cx="9144000" cy="6930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13334" y="476672"/>
            <a:ext cx="2880320" cy="954107"/>
          </a:xfrm>
          <a:prstGeom prst="rect">
            <a:avLst/>
          </a:prstGeom>
          <a:noFill/>
        </p:spPr>
        <p:txBody>
          <a:bodyPr wrap="square" rtlCol="0">
            <a:spAutoFit/>
          </a:bodyPr>
          <a:lstStyle/>
          <a:p>
            <a:r>
              <a:rPr lang="en-US" sz="2800" dirty="0" smtClean="0">
                <a:solidFill>
                  <a:srgbClr val="FFFF00"/>
                </a:solidFill>
              </a:rPr>
              <a:t>One of ALBA Beamlines (CIRCE)</a:t>
            </a:r>
            <a:endParaRPr lang="en-US" sz="2400" dirty="0">
              <a:solidFill>
                <a:srgbClr val="FFFF00"/>
              </a:solidFill>
            </a:endParaRPr>
          </a:p>
        </p:txBody>
      </p:sp>
    </p:spTree>
    <p:extLst>
      <p:ext uri="{BB962C8B-B14F-4D97-AF65-F5344CB8AC3E}">
        <p14:creationId xmlns:p14="http://schemas.microsoft.com/office/powerpoint/2010/main" val="368484658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LBA mini Newsletter"/>
          <p:cNvPicPr>
            <a:picLocks noChangeAspect="1" noChangeArrowheads="1"/>
          </p:cNvPicPr>
          <p:nvPr/>
        </p:nvPicPr>
        <p:blipFill rotWithShape="1">
          <a:blip r:embed="rId2">
            <a:extLst>
              <a:ext uri="{28A0092B-C50C-407E-A947-70E740481C1C}">
                <a14:useLocalDpi xmlns:a14="http://schemas.microsoft.com/office/drawing/2010/main" val="0"/>
              </a:ext>
            </a:extLst>
          </a:blip>
          <a:srcRect l="14764" r="7650" b="2"/>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15816" y="116632"/>
            <a:ext cx="4329198" cy="1077218"/>
          </a:xfrm>
          <a:prstGeom prst="rect">
            <a:avLst/>
          </a:prstGeom>
          <a:solidFill>
            <a:srgbClr val="080808">
              <a:alpha val="56863"/>
            </a:srgbClr>
          </a:solidFill>
        </p:spPr>
        <p:txBody>
          <a:bodyPr wrap="none" rtlCol="0">
            <a:spAutoFit/>
          </a:bodyPr>
          <a:lstStyle/>
          <a:p>
            <a:r>
              <a:rPr lang="en-US" sz="3200" dirty="0" smtClean="0">
                <a:solidFill>
                  <a:prstClr val="white">
                    <a:lumMod val="95000"/>
                  </a:prstClr>
                </a:solidFill>
              </a:rPr>
              <a:t>Protein resolved in the </a:t>
            </a:r>
            <a:endParaRPr lang="en-US" sz="3200" dirty="0">
              <a:solidFill>
                <a:prstClr val="white">
                  <a:lumMod val="95000"/>
                </a:prstClr>
              </a:solidFill>
            </a:endParaRPr>
          </a:p>
          <a:p>
            <a:r>
              <a:rPr lang="en-US" sz="3200" dirty="0" smtClean="0">
                <a:solidFill>
                  <a:prstClr val="white">
                    <a:lumMod val="95000"/>
                  </a:prstClr>
                </a:solidFill>
              </a:rPr>
              <a:t>XALOC Beamline at ALBA</a:t>
            </a:r>
            <a:endParaRPr lang="en-US" dirty="0">
              <a:solidFill>
                <a:prstClr val="white">
                  <a:lumMod val="95000"/>
                </a:prstClr>
              </a:solidFill>
            </a:endParaRPr>
          </a:p>
        </p:txBody>
      </p:sp>
    </p:spTree>
    <p:extLst>
      <p:ext uri="{BB962C8B-B14F-4D97-AF65-F5344CB8AC3E}">
        <p14:creationId xmlns:p14="http://schemas.microsoft.com/office/powerpoint/2010/main" val="66507901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lasmawakefield_accele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939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04579" y="0"/>
            <a:ext cx="8229600" cy="1124744"/>
          </a:xfrm>
        </p:spPr>
        <p:txBody>
          <a:bodyPr>
            <a:normAutofit/>
          </a:bodyPr>
          <a:lstStyle/>
          <a:p>
            <a:r>
              <a:rPr lang="en-US" dirty="0" smtClean="0"/>
              <a:t>Accelerator physics is not only Maxwell and Lorentz equations</a:t>
            </a:r>
            <a:endParaRPr lang="en-US" dirty="0"/>
          </a:p>
        </p:txBody>
      </p:sp>
      <p:sp>
        <p:nvSpPr>
          <p:cNvPr id="4" name="Date Placeholder 3"/>
          <p:cNvSpPr>
            <a:spLocks noGrp="1"/>
          </p:cNvSpPr>
          <p:nvPr>
            <p:ph type="dt" sz="half" idx="4294967295"/>
          </p:nvPr>
        </p:nvSpPr>
        <p:spPr>
          <a:xfrm>
            <a:off x="0" y="6245225"/>
            <a:ext cx="2133600" cy="476250"/>
          </a:xfrm>
        </p:spPr>
        <p:txBody>
          <a:bodyPr/>
          <a:lstStyle/>
          <a:p>
            <a:r>
              <a:rPr lang="en-US" smtClean="0">
                <a:solidFill>
                  <a:srgbClr val="000000"/>
                </a:solidFill>
              </a:rPr>
              <a:t>Taller de Altas Energias – Benasque - 17/09/2013</a:t>
            </a:r>
            <a:endParaRPr lang="en-GB">
              <a:solidFill>
                <a:srgbClr val="000000"/>
              </a:solidFill>
            </a:endParaRPr>
          </a:p>
        </p:txBody>
      </p:sp>
      <p:sp>
        <p:nvSpPr>
          <p:cNvPr id="6" name="Slide Number Placeholder 5"/>
          <p:cNvSpPr>
            <a:spLocks noGrp="1"/>
          </p:cNvSpPr>
          <p:nvPr>
            <p:ph type="sldNum" sz="quarter" idx="4294967295"/>
          </p:nvPr>
        </p:nvSpPr>
        <p:spPr>
          <a:xfrm>
            <a:off x="7010400" y="6245225"/>
            <a:ext cx="2133600" cy="476250"/>
          </a:xfrm>
        </p:spPr>
        <p:txBody>
          <a:bodyPr/>
          <a:lstStyle/>
          <a:p>
            <a:fld id="{827E90E4-2A9B-4AFA-9B92-770815FFD444}" type="slidenum">
              <a:rPr lang="en-GB" smtClean="0">
                <a:solidFill>
                  <a:srgbClr val="000000"/>
                </a:solidFill>
              </a:rPr>
              <a:pPr/>
              <a:t>85</a:t>
            </a:fld>
            <a:endParaRPr lang="en-GB">
              <a:solidFill>
                <a:srgbClr val="000000"/>
              </a:solidFill>
            </a:endParaRPr>
          </a:p>
        </p:txBody>
      </p:sp>
      <p:sp>
        <p:nvSpPr>
          <p:cNvPr id="5" name="Oval 4"/>
          <p:cNvSpPr/>
          <p:nvPr/>
        </p:nvSpPr>
        <p:spPr bwMode="auto">
          <a:xfrm>
            <a:off x="7236296" y="5445224"/>
            <a:ext cx="1728192" cy="1008112"/>
          </a:xfrm>
          <a:prstGeom prst="ellipse">
            <a:avLst/>
          </a:prstGeom>
          <a:noFill/>
          <a:ln w="317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err="1" smtClean="0">
                <a:ln>
                  <a:noFill/>
                </a:ln>
                <a:solidFill>
                  <a:schemeClr val="tx1"/>
                </a:solidFill>
                <a:effectLst/>
                <a:latin typeface="Arial" charset="0"/>
              </a:rPr>
              <a:t>Vlasov</a:t>
            </a:r>
            <a:r>
              <a:rPr kumimoji="0" lang="en-US" sz="1800" b="1" i="1" u="none" strike="noStrike" cap="none" normalizeH="0" baseline="0" dirty="0" smtClean="0">
                <a:ln>
                  <a:noFill/>
                </a:ln>
                <a:solidFill>
                  <a:schemeClr val="tx1"/>
                </a:solidFill>
                <a:effectLst/>
                <a:latin typeface="Arial" charset="0"/>
              </a:rPr>
              <a:t> equation</a:t>
            </a:r>
          </a:p>
        </p:txBody>
      </p:sp>
      <p:sp>
        <p:nvSpPr>
          <p:cNvPr id="8" name="Oval 7"/>
          <p:cNvSpPr/>
          <p:nvPr/>
        </p:nvSpPr>
        <p:spPr bwMode="auto">
          <a:xfrm>
            <a:off x="7388696" y="4293096"/>
            <a:ext cx="1728192" cy="1008112"/>
          </a:xfrm>
          <a:prstGeom prst="ellipse">
            <a:avLst/>
          </a:prstGeom>
          <a:noFill/>
          <a:ln w="317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rPr>
              <a:t>Hill equation</a:t>
            </a:r>
          </a:p>
        </p:txBody>
      </p:sp>
      <p:sp>
        <p:nvSpPr>
          <p:cNvPr id="9" name="Oval 8"/>
          <p:cNvSpPr/>
          <p:nvPr/>
        </p:nvSpPr>
        <p:spPr bwMode="auto">
          <a:xfrm>
            <a:off x="4932040" y="5597624"/>
            <a:ext cx="2304256" cy="1008112"/>
          </a:xfrm>
          <a:prstGeom prst="ellipse">
            <a:avLst/>
          </a:prstGeom>
          <a:noFill/>
          <a:ln w="317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err="1" smtClean="0">
                <a:ln>
                  <a:noFill/>
                </a:ln>
                <a:solidFill>
                  <a:schemeClr val="tx1"/>
                </a:solidFill>
                <a:effectLst/>
                <a:latin typeface="Arial" charset="0"/>
              </a:rPr>
              <a:t>Schoedinger</a:t>
            </a:r>
            <a:r>
              <a:rPr kumimoji="0" lang="en-US" sz="1800" b="1" i="1" u="none" strike="noStrike" cap="none" normalizeH="0" dirty="0" smtClean="0">
                <a:ln>
                  <a:noFill/>
                </a:ln>
                <a:solidFill>
                  <a:schemeClr val="tx1"/>
                </a:solidFill>
                <a:effectLst/>
                <a:latin typeface="Arial" charset="0"/>
              </a:rPr>
              <a:t> </a:t>
            </a:r>
            <a:r>
              <a:rPr kumimoji="0" lang="en-US" sz="1800" b="1" i="1" u="none" strike="noStrike" cap="none" normalizeH="0" baseline="0" dirty="0" smtClean="0">
                <a:ln>
                  <a:noFill/>
                </a:ln>
                <a:solidFill>
                  <a:schemeClr val="tx1"/>
                </a:solidFill>
                <a:effectLst/>
                <a:latin typeface="Arial" charset="0"/>
              </a:rPr>
              <a:t>equation</a:t>
            </a:r>
          </a:p>
        </p:txBody>
      </p:sp>
      <p:sp>
        <p:nvSpPr>
          <p:cNvPr id="10" name="Oval 9"/>
          <p:cNvSpPr/>
          <p:nvPr/>
        </p:nvSpPr>
        <p:spPr bwMode="auto">
          <a:xfrm>
            <a:off x="3208920" y="1268760"/>
            <a:ext cx="2587216" cy="1008112"/>
          </a:xfrm>
          <a:prstGeom prst="ellipse">
            <a:avLst/>
          </a:prstGeom>
          <a:noFill/>
          <a:ln w="38100" cap="flat" cmpd="sng" algn="ctr">
            <a:solidFill>
              <a:srgbClr val="00B0F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rPr>
              <a:t>CONTROL</a:t>
            </a:r>
            <a:r>
              <a:rPr lang="en-US" b="1" i="1" dirty="0" smtClean="0">
                <a:latin typeface="Arial" charset="0"/>
              </a:rPr>
              <a:t>S  &amp; COMPUTERS</a:t>
            </a:r>
            <a:endParaRPr kumimoji="0" lang="en-US" sz="1800" b="1" i="1" u="none" strike="noStrike" cap="none" normalizeH="0" baseline="0" dirty="0" smtClean="0">
              <a:ln>
                <a:noFill/>
              </a:ln>
              <a:solidFill>
                <a:schemeClr val="tx1"/>
              </a:solidFill>
              <a:effectLst/>
              <a:latin typeface="Arial" charset="0"/>
            </a:endParaRPr>
          </a:p>
        </p:txBody>
      </p:sp>
      <p:sp>
        <p:nvSpPr>
          <p:cNvPr id="11" name="Oval 10"/>
          <p:cNvSpPr/>
          <p:nvPr/>
        </p:nvSpPr>
        <p:spPr bwMode="auto">
          <a:xfrm>
            <a:off x="3200130" y="2924944"/>
            <a:ext cx="2587216" cy="1008112"/>
          </a:xfrm>
          <a:prstGeom prst="ellipse">
            <a:avLst/>
          </a:prstGeom>
          <a:noFill/>
          <a:ln w="38100" cap="flat" cmpd="sng" algn="ctr">
            <a:solidFill>
              <a:srgbClr val="00B0F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b="1" i="1" dirty="0" smtClean="0">
                <a:latin typeface="Arial" charset="0"/>
              </a:rPr>
              <a:t>Advanced Electronics</a:t>
            </a:r>
            <a:endParaRPr kumimoji="0" lang="en-US" sz="1800" b="1" i="1" u="none" strike="noStrike" cap="none" normalizeH="0" baseline="0" dirty="0" smtClean="0">
              <a:ln>
                <a:noFill/>
              </a:ln>
              <a:solidFill>
                <a:schemeClr val="tx1"/>
              </a:solidFill>
              <a:effectLst/>
              <a:latin typeface="Arial" charset="0"/>
            </a:endParaRPr>
          </a:p>
        </p:txBody>
      </p:sp>
      <p:sp>
        <p:nvSpPr>
          <p:cNvPr id="12" name="Oval 11"/>
          <p:cNvSpPr/>
          <p:nvPr/>
        </p:nvSpPr>
        <p:spPr bwMode="auto">
          <a:xfrm>
            <a:off x="5665576" y="1223662"/>
            <a:ext cx="2587216" cy="1008112"/>
          </a:xfrm>
          <a:prstGeom prst="ellipse">
            <a:avLst/>
          </a:prstGeom>
          <a:noFill/>
          <a:ln w="38100" cap="flat" cmpd="sng" algn="ctr">
            <a:solidFill>
              <a:srgbClr val="00B0F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rPr>
              <a:t>Genetic</a:t>
            </a:r>
            <a:r>
              <a:rPr kumimoji="0" lang="en-US" sz="1800" b="1" i="1" u="none" strike="noStrike" cap="none" normalizeH="0" dirty="0" smtClean="0">
                <a:ln>
                  <a:noFill/>
                </a:ln>
                <a:solidFill>
                  <a:schemeClr val="tx1"/>
                </a:solidFill>
                <a:effectLst/>
                <a:latin typeface="Arial" charset="0"/>
              </a:rPr>
              <a:t> algorithms</a:t>
            </a:r>
            <a:endParaRPr kumimoji="0" lang="en-US" sz="1800" b="1" i="1" u="none" strike="noStrike" cap="none" normalizeH="0" baseline="0" dirty="0" smtClean="0">
              <a:ln>
                <a:noFill/>
              </a:ln>
              <a:solidFill>
                <a:schemeClr val="tx1"/>
              </a:solidFill>
              <a:effectLst/>
              <a:latin typeface="Arial" charset="0"/>
            </a:endParaRPr>
          </a:p>
        </p:txBody>
      </p:sp>
      <p:sp>
        <p:nvSpPr>
          <p:cNvPr id="13" name="Oval 12"/>
          <p:cNvSpPr/>
          <p:nvPr/>
        </p:nvSpPr>
        <p:spPr bwMode="auto">
          <a:xfrm>
            <a:off x="2233387" y="3717032"/>
            <a:ext cx="2028921" cy="1008112"/>
          </a:xfrm>
          <a:prstGeom prst="ellipse">
            <a:avLst/>
          </a:prstGeom>
          <a:noFill/>
          <a:ln w="38100" cap="flat" cmpd="sng" algn="ctr">
            <a:solidFill>
              <a:srgbClr val="00B0F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err="1" smtClean="0">
                <a:ln>
                  <a:noFill/>
                </a:ln>
                <a:solidFill>
                  <a:schemeClr val="tx1"/>
                </a:solidFill>
                <a:effectLst/>
                <a:latin typeface="Arial" charset="0"/>
              </a:rPr>
              <a:t>Simplectic</a:t>
            </a:r>
            <a:r>
              <a:rPr kumimoji="0" lang="en-US" sz="1800" b="1" i="1" u="none" strike="noStrike" cap="none" normalizeH="0" baseline="0" dirty="0" smtClean="0">
                <a:ln>
                  <a:noFill/>
                </a:ln>
                <a:solidFill>
                  <a:schemeClr val="tx1"/>
                </a:solidFill>
                <a:effectLst/>
                <a:latin typeface="Arial" charset="0"/>
              </a:rPr>
              <a:t> codes</a:t>
            </a:r>
          </a:p>
        </p:txBody>
      </p:sp>
      <p:sp>
        <p:nvSpPr>
          <p:cNvPr id="14" name="Oval 13"/>
          <p:cNvSpPr/>
          <p:nvPr/>
        </p:nvSpPr>
        <p:spPr bwMode="auto">
          <a:xfrm>
            <a:off x="323528" y="5093568"/>
            <a:ext cx="2587216" cy="1008112"/>
          </a:xfrm>
          <a:prstGeom prst="ellipse">
            <a:avLst/>
          </a:prstGeom>
          <a:noFill/>
          <a:ln w="38100" cap="flat" cmpd="sng" algn="ctr">
            <a:solidFill>
              <a:srgbClr val="17E907"/>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b="1" i="1" dirty="0" smtClean="0">
                <a:latin typeface="Arial" charset="0"/>
              </a:rPr>
              <a:t>Vacuum technology</a:t>
            </a:r>
            <a:endParaRPr kumimoji="0" lang="en-US" sz="1800" b="1" i="1" u="none" strike="noStrike" cap="none" normalizeH="0" baseline="0" dirty="0" smtClean="0">
              <a:ln>
                <a:noFill/>
              </a:ln>
              <a:solidFill>
                <a:schemeClr val="tx1"/>
              </a:solidFill>
              <a:effectLst/>
              <a:latin typeface="Arial" charset="0"/>
            </a:endParaRPr>
          </a:p>
        </p:txBody>
      </p:sp>
      <p:sp>
        <p:nvSpPr>
          <p:cNvPr id="15" name="Oval 14"/>
          <p:cNvSpPr/>
          <p:nvPr/>
        </p:nvSpPr>
        <p:spPr bwMode="auto">
          <a:xfrm>
            <a:off x="2123728" y="5597624"/>
            <a:ext cx="2248240" cy="1008112"/>
          </a:xfrm>
          <a:prstGeom prst="ellipse">
            <a:avLst/>
          </a:prstGeom>
          <a:noFill/>
          <a:ln w="38100" cap="flat" cmpd="sng" algn="ctr">
            <a:solidFill>
              <a:srgbClr val="17E907"/>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b="1" i="1" dirty="0" smtClean="0">
                <a:latin typeface="Arial" charset="0"/>
              </a:rPr>
              <a:t>Laser technology</a:t>
            </a:r>
            <a:endParaRPr kumimoji="0" lang="en-US" sz="1800" b="1" i="1" u="none" strike="noStrike" cap="none" normalizeH="0" baseline="0" dirty="0" smtClean="0">
              <a:ln>
                <a:noFill/>
              </a:ln>
              <a:solidFill>
                <a:schemeClr val="tx1"/>
              </a:solidFill>
              <a:effectLst/>
              <a:latin typeface="Arial" charset="0"/>
            </a:endParaRPr>
          </a:p>
        </p:txBody>
      </p:sp>
      <p:sp>
        <p:nvSpPr>
          <p:cNvPr id="16" name="Oval 15"/>
          <p:cNvSpPr/>
          <p:nvPr/>
        </p:nvSpPr>
        <p:spPr bwMode="auto">
          <a:xfrm>
            <a:off x="621704" y="4085456"/>
            <a:ext cx="1718048" cy="1008112"/>
          </a:xfrm>
          <a:prstGeom prst="ellipse">
            <a:avLst/>
          </a:prstGeom>
          <a:noFill/>
          <a:ln w="38100" cap="flat" cmpd="sng" algn="ctr">
            <a:solidFill>
              <a:srgbClr val="17E907"/>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b="1" i="1" dirty="0" smtClean="0">
                <a:latin typeface="Arial" charset="0"/>
              </a:rPr>
              <a:t>Plasma Physics </a:t>
            </a:r>
            <a:endParaRPr kumimoji="0" lang="en-US" sz="1800" b="1" i="1" u="none" strike="noStrike" cap="none" normalizeH="0" baseline="0" dirty="0" smtClean="0">
              <a:ln>
                <a:noFill/>
              </a:ln>
              <a:solidFill>
                <a:schemeClr val="tx1"/>
              </a:solidFill>
              <a:effectLst/>
              <a:latin typeface="Arial" charset="0"/>
            </a:endParaRPr>
          </a:p>
        </p:txBody>
      </p:sp>
      <p:sp>
        <p:nvSpPr>
          <p:cNvPr id="17" name="Oval 16"/>
          <p:cNvSpPr/>
          <p:nvPr/>
        </p:nvSpPr>
        <p:spPr bwMode="auto">
          <a:xfrm>
            <a:off x="5084440" y="4725144"/>
            <a:ext cx="2304256" cy="1008112"/>
          </a:xfrm>
          <a:prstGeom prst="ellipse">
            <a:avLst/>
          </a:prstGeom>
          <a:noFill/>
          <a:ln w="317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b="1" i="1" dirty="0" smtClean="0">
                <a:latin typeface="Arial" charset="0"/>
              </a:rPr>
              <a:t>Hamiltonian treatment</a:t>
            </a:r>
            <a:endParaRPr kumimoji="0" lang="en-US" sz="1800" b="1" i="1" u="none" strike="noStrike" cap="none" normalizeH="0" baseline="0" dirty="0" smtClean="0">
              <a:ln>
                <a:noFill/>
              </a:ln>
              <a:solidFill>
                <a:schemeClr val="tx1"/>
              </a:solidFill>
              <a:effectLst/>
              <a:latin typeface="Arial" charset="0"/>
            </a:endParaRPr>
          </a:p>
        </p:txBody>
      </p:sp>
      <p:sp>
        <p:nvSpPr>
          <p:cNvPr id="18" name="Oval 17"/>
          <p:cNvSpPr/>
          <p:nvPr/>
        </p:nvSpPr>
        <p:spPr bwMode="auto">
          <a:xfrm>
            <a:off x="323528" y="3009528"/>
            <a:ext cx="1718048" cy="1008112"/>
          </a:xfrm>
          <a:prstGeom prst="ellipse">
            <a:avLst/>
          </a:prstGeom>
          <a:noFill/>
          <a:ln w="38100" cap="flat" cmpd="sng" algn="ctr">
            <a:solidFill>
              <a:srgbClr val="17E907"/>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b="1" i="1" dirty="0" smtClean="0">
                <a:latin typeface="Arial" charset="0"/>
              </a:rPr>
              <a:t>Landau damping</a:t>
            </a:r>
            <a:endParaRPr kumimoji="0" lang="en-US" sz="1800" b="1" i="1" u="none" strike="noStrike" cap="none" normalizeH="0" baseline="0" dirty="0" smtClean="0">
              <a:ln>
                <a:noFill/>
              </a:ln>
              <a:solidFill>
                <a:schemeClr val="tx1"/>
              </a:solidFill>
              <a:effectLst/>
              <a:latin typeface="Arial" charset="0"/>
            </a:endParaRPr>
          </a:p>
        </p:txBody>
      </p:sp>
      <p:sp>
        <p:nvSpPr>
          <p:cNvPr id="19" name="Oval 18"/>
          <p:cNvSpPr/>
          <p:nvPr/>
        </p:nvSpPr>
        <p:spPr bwMode="auto">
          <a:xfrm>
            <a:off x="251520" y="2132856"/>
            <a:ext cx="2396684" cy="648072"/>
          </a:xfrm>
          <a:prstGeom prst="ellipse">
            <a:avLst/>
          </a:prstGeom>
          <a:noFill/>
          <a:ln w="38100" cap="flat" cmpd="sng" algn="ctr">
            <a:solidFill>
              <a:srgbClr val="17E907"/>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b="1" i="1" dirty="0" smtClean="0">
                <a:latin typeface="Arial" charset="0"/>
              </a:rPr>
              <a:t>Impedances</a:t>
            </a:r>
            <a:endParaRPr kumimoji="0" lang="en-US" sz="1800" b="1" i="1" u="none" strike="noStrike" cap="none" normalizeH="0" baseline="0" dirty="0" smtClean="0">
              <a:ln>
                <a:noFill/>
              </a:ln>
              <a:solidFill>
                <a:schemeClr val="tx1"/>
              </a:solidFill>
              <a:effectLst/>
              <a:latin typeface="Arial" charset="0"/>
            </a:endParaRPr>
          </a:p>
        </p:txBody>
      </p:sp>
      <p:sp>
        <p:nvSpPr>
          <p:cNvPr id="21" name="Oval 20"/>
          <p:cNvSpPr/>
          <p:nvPr/>
        </p:nvSpPr>
        <p:spPr bwMode="auto">
          <a:xfrm>
            <a:off x="1906522" y="2420888"/>
            <a:ext cx="2587216" cy="1008112"/>
          </a:xfrm>
          <a:prstGeom prst="ellipse">
            <a:avLst/>
          </a:prstGeom>
          <a:noFill/>
          <a:ln w="38100" cap="flat" cmpd="sng" algn="ctr">
            <a:solidFill>
              <a:srgbClr val="00B0F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b="1" i="1" dirty="0" smtClean="0">
                <a:latin typeface="Arial" charset="0"/>
              </a:rPr>
              <a:t>Feedback systems</a:t>
            </a:r>
            <a:endParaRPr kumimoji="0" lang="en-US" sz="1800" b="1" i="1" u="none" strike="noStrike" cap="none" normalizeH="0" baseline="0" dirty="0" smtClean="0">
              <a:ln>
                <a:noFill/>
              </a:ln>
              <a:solidFill>
                <a:schemeClr val="tx1"/>
              </a:solidFill>
              <a:effectLst/>
              <a:latin typeface="Arial" charset="0"/>
            </a:endParaRPr>
          </a:p>
        </p:txBody>
      </p:sp>
      <p:sp>
        <p:nvSpPr>
          <p:cNvPr id="22" name="Oval 21"/>
          <p:cNvSpPr/>
          <p:nvPr/>
        </p:nvSpPr>
        <p:spPr bwMode="auto">
          <a:xfrm>
            <a:off x="6412364" y="2409461"/>
            <a:ext cx="2587216" cy="875523"/>
          </a:xfrm>
          <a:prstGeom prst="ellipse">
            <a:avLst/>
          </a:prstGeom>
          <a:noFill/>
          <a:ln w="38100" cap="flat" cmpd="sng" algn="ctr">
            <a:solidFill>
              <a:srgbClr val="00B0F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b="1" i="1" dirty="0" smtClean="0">
                <a:latin typeface="Arial" charset="0"/>
              </a:rPr>
              <a:t>Simulation codes</a:t>
            </a:r>
            <a:endParaRPr kumimoji="0" lang="en-US" sz="1800" b="1" i="1" u="none" strike="noStrike" cap="none" normalizeH="0" baseline="0" dirty="0" smtClean="0">
              <a:ln>
                <a:noFill/>
              </a:ln>
              <a:solidFill>
                <a:schemeClr val="tx1"/>
              </a:solidFill>
              <a:effectLst/>
              <a:latin typeface="Arial" charset="0"/>
            </a:endParaRPr>
          </a:p>
        </p:txBody>
      </p:sp>
      <p:sp>
        <p:nvSpPr>
          <p:cNvPr id="23" name="Oval 22"/>
          <p:cNvSpPr/>
          <p:nvPr/>
        </p:nvSpPr>
        <p:spPr bwMode="auto">
          <a:xfrm>
            <a:off x="4801480" y="3429000"/>
            <a:ext cx="3298912" cy="1368152"/>
          </a:xfrm>
          <a:prstGeom prst="ellipse">
            <a:avLst/>
          </a:prstGeom>
          <a:noFill/>
          <a:ln w="38100" cap="flat" cmpd="sng" algn="ctr">
            <a:solidFill>
              <a:srgbClr val="17E907"/>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b="1" i="1" dirty="0" smtClean="0">
                <a:latin typeface="Arial" charset="0"/>
              </a:rPr>
              <a:t>Conventional cooling and electrical systems</a:t>
            </a:r>
            <a:endParaRPr kumimoji="0" lang="en-US" sz="1800" b="1" i="1" u="none" strike="noStrike" cap="none" normalizeH="0" baseline="0" dirty="0" smtClean="0">
              <a:ln>
                <a:noFill/>
              </a:ln>
              <a:solidFill>
                <a:schemeClr val="tx1"/>
              </a:solidFill>
              <a:effectLst/>
              <a:latin typeface="Arial" charset="0"/>
            </a:endParaRPr>
          </a:p>
        </p:txBody>
      </p:sp>
      <p:sp>
        <p:nvSpPr>
          <p:cNvPr id="24" name="Oval 23"/>
          <p:cNvSpPr/>
          <p:nvPr/>
        </p:nvSpPr>
        <p:spPr bwMode="auto">
          <a:xfrm>
            <a:off x="736265" y="908720"/>
            <a:ext cx="2774926" cy="1008112"/>
          </a:xfrm>
          <a:prstGeom prst="ellipse">
            <a:avLst/>
          </a:prstGeom>
          <a:noFill/>
          <a:ln w="38100" cap="flat" cmpd="sng" algn="ctr">
            <a:solidFill>
              <a:srgbClr val="00B0F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b="1" i="1" dirty="0" smtClean="0">
                <a:latin typeface="Arial" charset="0"/>
              </a:rPr>
              <a:t>Beam instrumentation</a:t>
            </a:r>
            <a:endParaRPr kumimoji="0" lang="en-US" sz="1800" b="1" i="1" u="none" strike="noStrike" cap="none" normalizeH="0" baseline="0" dirty="0" smtClean="0">
              <a:ln>
                <a:noFill/>
              </a:ln>
              <a:solidFill>
                <a:schemeClr val="tx1"/>
              </a:solidFill>
              <a:effectLst/>
              <a:latin typeface="Arial" charset="0"/>
            </a:endParaRPr>
          </a:p>
        </p:txBody>
      </p:sp>
      <p:sp>
        <p:nvSpPr>
          <p:cNvPr id="25" name="Oval 24"/>
          <p:cNvSpPr/>
          <p:nvPr/>
        </p:nvSpPr>
        <p:spPr bwMode="auto">
          <a:xfrm>
            <a:off x="251520" y="6024736"/>
            <a:ext cx="2248240" cy="644624"/>
          </a:xfrm>
          <a:prstGeom prst="ellipse">
            <a:avLst/>
          </a:prstGeom>
          <a:noFill/>
          <a:ln w="38100" cap="flat" cmpd="sng" algn="ctr">
            <a:solidFill>
              <a:srgbClr val="17E907"/>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b="1" i="1" dirty="0" smtClean="0">
                <a:latin typeface="Arial" charset="0"/>
              </a:rPr>
              <a:t>Cryogenics</a:t>
            </a:r>
            <a:endParaRPr kumimoji="0" lang="en-US" sz="1800" b="1" i="1" u="none" strike="noStrike" cap="none" normalizeH="0" baseline="0" dirty="0" smtClean="0">
              <a:ln>
                <a:noFill/>
              </a:ln>
              <a:solidFill>
                <a:schemeClr val="tx1"/>
              </a:solidFill>
              <a:effectLst/>
              <a:latin typeface="Arial" charset="0"/>
            </a:endParaRPr>
          </a:p>
        </p:txBody>
      </p:sp>
      <p:sp>
        <p:nvSpPr>
          <p:cNvPr id="26" name="Oval 25"/>
          <p:cNvSpPr/>
          <p:nvPr/>
        </p:nvSpPr>
        <p:spPr bwMode="auto">
          <a:xfrm>
            <a:off x="2910744" y="4509120"/>
            <a:ext cx="2547531" cy="1088504"/>
          </a:xfrm>
          <a:prstGeom prst="ellipse">
            <a:avLst/>
          </a:prstGeom>
          <a:noFill/>
          <a:ln w="317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b="1" i="1" dirty="0" smtClean="0">
                <a:latin typeface="Arial" charset="0"/>
              </a:rPr>
              <a:t>Statistical and collective effects</a:t>
            </a:r>
            <a:endParaRPr kumimoji="0" lang="en-US" sz="1800" b="1" i="1"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415500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75000"/>
              </a:schemeClr>
            </a:gs>
            <a:gs pos="100000">
              <a:schemeClr val="bg1">
                <a:lumMod val="75000"/>
                <a:lumOff val="2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67544" y="2492896"/>
            <a:ext cx="8229600" cy="3703376"/>
          </a:xfrm>
        </p:spPr>
        <p:txBody>
          <a:bodyPr>
            <a:normAutofit fontScale="90000"/>
          </a:bodyPr>
          <a:lstStyle/>
          <a:p>
            <a:pPr algn="l"/>
            <a:r>
              <a:rPr lang="en-US" sz="2000" dirty="0" smtClean="0"/>
              <a:t/>
            </a:r>
            <a:br>
              <a:rPr lang="en-US" sz="2000" dirty="0" smtClean="0"/>
            </a:br>
            <a:r>
              <a:rPr lang="en-US" sz="2000" i="1" dirty="0" smtClean="0"/>
              <a:t>History</a:t>
            </a:r>
            <a:r>
              <a:rPr lang="en-US" sz="2000" dirty="0" smtClean="0"/>
              <a:t>: </a:t>
            </a:r>
            <a:br>
              <a:rPr lang="en-US" sz="2000" dirty="0" smtClean="0"/>
            </a:br>
            <a:r>
              <a:rPr lang="en-US" sz="2000" dirty="0" smtClean="0"/>
              <a:t>Andrew </a:t>
            </a:r>
            <a:r>
              <a:rPr lang="en-US" sz="2000" dirty="0" err="1" smtClean="0"/>
              <a:t>Sessler</a:t>
            </a:r>
            <a:r>
              <a:rPr lang="en-US" sz="2000" dirty="0" smtClean="0"/>
              <a:t> and Edmund Wilson –”Engines of Discovery”, World Scientific Editors</a:t>
            </a:r>
            <a:br>
              <a:rPr lang="en-US" sz="2000" dirty="0" smtClean="0"/>
            </a:br>
            <a:r>
              <a:rPr lang="en-US" sz="2000" dirty="0" smtClean="0"/>
              <a:t/>
            </a:r>
            <a:br>
              <a:rPr lang="en-US" sz="2000" dirty="0" smtClean="0"/>
            </a:br>
            <a:r>
              <a:rPr lang="en-US" sz="2000" i="1" dirty="0" smtClean="0"/>
              <a:t>Accelerator physics</a:t>
            </a:r>
            <a:r>
              <a:rPr lang="en-US" sz="2000" dirty="0" smtClean="0"/>
              <a:t>:</a:t>
            </a:r>
            <a:br>
              <a:rPr lang="en-US" sz="2000" dirty="0" smtClean="0"/>
            </a:br>
            <a:r>
              <a:rPr lang="en-US" sz="2000" dirty="0" smtClean="0"/>
              <a:t>CAS (</a:t>
            </a:r>
            <a:r>
              <a:rPr lang="en-US" sz="2000" dirty="0" err="1" smtClean="0"/>
              <a:t>Cern</a:t>
            </a:r>
            <a:r>
              <a:rPr lang="en-US" sz="2000" dirty="0" smtClean="0"/>
              <a:t> Accelerator School) proceedings - </a:t>
            </a:r>
            <a:r>
              <a:rPr lang="en-US" sz="2000" dirty="0">
                <a:hlinkClick r:id="rId2"/>
              </a:rPr>
              <a:t>http://cas.web.cern.ch/cas/</a:t>
            </a:r>
            <a:r>
              <a:rPr lang="en-US" sz="2000" dirty="0"/>
              <a:t/>
            </a:r>
            <a:br>
              <a:rPr lang="en-US" sz="2000" dirty="0"/>
            </a:br>
            <a:r>
              <a:rPr lang="en-US" sz="2000" dirty="0" smtClean="0"/>
              <a:t>USPAS (US Particle Accelerator School) - </a:t>
            </a:r>
            <a:r>
              <a:rPr lang="en-US" sz="2000" dirty="0">
                <a:hlinkClick r:id="rId3"/>
              </a:rPr>
              <a:t>http://</a:t>
            </a:r>
            <a:r>
              <a:rPr lang="en-US" sz="2000" dirty="0" smtClean="0">
                <a:hlinkClick r:id="rId3"/>
              </a:rPr>
              <a:t>uspas.fnal.gov/course-materials/most-recent-school.shtml</a:t>
            </a:r>
            <a:r>
              <a:rPr lang="en-US" sz="2000" dirty="0" smtClean="0"/>
              <a:t/>
            </a:r>
            <a:br>
              <a:rPr lang="en-US" sz="2000" dirty="0" smtClean="0"/>
            </a:br>
            <a:r>
              <a:rPr lang="en-US" sz="2000" dirty="0" smtClean="0"/>
              <a:t/>
            </a:r>
            <a:br>
              <a:rPr lang="en-US" sz="2000" dirty="0" smtClean="0"/>
            </a:br>
            <a:r>
              <a:rPr lang="en-US" sz="2000" i="1" dirty="0" smtClean="0"/>
              <a:t>Recent papers on accelerators</a:t>
            </a:r>
            <a:r>
              <a:rPr lang="en-US" sz="2000" dirty="0" smtClean="0"/>
              <a:t/>
            </a:r>
            <a:br>
              <a:rPr lang="en-US" sz="2000" dirty="0" smtClean="0"/>
            </a:br>
            <a:r>
              <a:rPr lang="en-US" sz="2000" dirty="0" smtClean="0"/>
              <a:t>Joachim </a:t>
            </a:r>
            <a:r>
              <a:rPr lang="en-US" sz="2000" dirty="0" err="1" smtClean="0"/>
              <a:t>Stohr</a:t>
            </a:r>
            <a:r>
              <a:rPr lang="en-US" sz="2000" dirty="0" smtClean="0"/>
              <a:t> - </a:t>
            </a:r>
            <a:r>
              <a:rPr lang="en-US" sz="2000" dirty="0"/>
              <a:t>The Scientific Revolution Enabled by X-ray Free Electron </a:t>
            </a:r>
            <a:r>
              <a:rPr lang="en-US" sz="2000" dirty="0" smtClean="0"/>
              <a:t>Lasers – IPAC 12 Conference Proceedings</a:t>
            </a:r>
            <a:br>
              <a:rPr lang="en-US" sz="2000" dirty="0" smtClean="0"/>
            </a:br>
            <a:r>
              <a:rPr lang="en-US" sz="2000" dirty="0" smtClean="0"/>
              <a:t>Mats Lindros – European </a:t>
            </a:r>
            <a:r>
              <a:rPr lang="en-US" sz="2000" dirty="0" err="1" smtClean="0"/>
              <a:t>Startegy</a:t>
            </a:r>
            <a:r>
              <a:rPr lang="en-US" sz="2000" dirty="0" smtClean="0"/>
              <a:t> Group Symposium</a:t>
            </a:r>
            <a:br>
              <a:rPr lang="en-US" sz="2000" dirty="0" smtClean="0"/>
            </a:br>
            <a:r>
              <a:rPr lang="en-US" sz="2000" dirty="0" smtClean="0"/>
              <a:t>Caterina Biscari – European Strategy Group Symposium</a:t>
            </a:r>
            <a:br>
              <a:rPr lang="en-US" sz="2000" dirty="0" smtClean="0"/>
            </a:br>
            <a:r>
              <a:rPr lang="en-US" sz="2000" dirty="0" smtClean="0"/>
              <a:t>Hans Braun -  The Future of </a:t>
            </a:r>
            <a:r>
              <a:rPr lang="en-US" sz="2000" dirty="0" err="1" smtClean="0"/>
              <a:t>Xray</a:t>
            </a:r>
            <a:r>
              <a:rPr lang="en-US" sz="2000" dirty="0" smtClean="0"/>
              <a:t> FELs</a:t>
            </a:r>
            <a:br>
              <a:rPr lang="en-US" sz="2000" dirty="0" smtClean="0"/>
            </a:br>
            <a:r>
              <a:rPr lang="en-US" sz="2000" dirty="0" smtClean="0"/>
              <a:t>Mike Lamont – The first years of LHC Operation for Luminosity Production </a:t>
            </a:r>
            <a:r>
              <a:rPr lang="en-US" sz="2000" dirty="0"/>
              <a:t/>
            </a:r>
            <a:br>
              <a:rPr lang="en-US" sz="2000" dirty="0"/>
            </a:br>
            <a:r>
              <a:rPr lang="en-US" sz="2000" dirty="0" err="1" smtClean="0"/>
              <a:t>Sandro</a:t>
            </a:r>
            <a:r>
              <a:rPr lang="en-US" sz="2000" dirty="0" smtClean="0"/>
              <a:t> Rossi - </a:t>
            </a:r>
            <a:r>
              <a:rPr lang="en-US" sz="2000" dirty="0">
                <a:hlinkClick r:id="rId4"/>
              </a:rPr>
              <a:t>http://</a:t>
            </a:r>
            <a:r>
              <a:rPr lang="en-US" sz="2000" dirty="0" smtClean="0">
                <a:hlinkClick r:id="rId4"/>
              </a:rPr>
              <a:t>link.springer.com/article/10.1140%2Fepjp%2Fi2011-11078-8#page-1</a:t>
            </a:r>
            <a:r>
              <a:rPr lang="en-US" sz="2000" dirty="0" smtClean="0"/>
              <a:t/>
            </a:r>
            <a:br>
              <a:rPr lang="en-US" sz="2000" dirty="0" smtClean="0"/>
            </a:br>
            <a:r>
              <a:rPr lang="en-US" sz="2000" dirty="0" smtClean="0"/>
              <a:t/>
            </a:r>
            <a:br>
              <a:rPr lang="en-US" sz="2000" dirty="0" smtClean="0"/>
            </a:br>
            <a:r>
              <a:rPr lang="en-US" sz="2000" dirty="0"/>
              <a:t/>
            </a:r>
            <a:br>
              <a:rPr lang="en-US" sz="2000" dirty="0"/>
            </a:br>
            <a:r>
              <a:rPr lang="en-US" sz="2000" dirty="0" smtClean="0"/>
              <a:t/>
            </a:r>
            <a:br>
              <a:rPr lang="en-US" sz="2000" dirty="0" smtClean="0"/>
            </a:br>
            <a:endParaRPr lang="en-US" sz="2000" dirty="0"/>
          </a:p>
        </p:txBody>
      </p:sp>
      <p:sp>
        <p:nvSpPr>
          <p:cNvPr id="5" name="TextBox 4"/>
          <p:cNvSpPr txBox="1"/>
          <p:nvPr/>
        </p:nvSpPr>
        <p:spPr>
          <a:xfrm>
            <a:off x="1619672" y="188640"/>
            <a:ext cx="2924198" cy="523220"/>
          </a:xfrm>
          <a:prstGeom prst="rect">
            <a:avLst/>
          </a:prstGeom>
          <a:noFill/>
        </p:spPr>
        <p:txBody>
          <a:bodyPr wrap="none" rtlCol="0">
            <a:spAutoFit/>
          </a:bodyPr>
          <a:lstStyle/>
          <a:p>
            <a:r>
              <a:rPr lang="en-US" sz="2800" dirty="0" smtClean="0"/>
              <a:t>Some references</a:t>
            </a:r>
            <a:endParaRPr lang="en-US" sz="2800" dirty="0"/>
          </a:p>
        </p:txBody>
      </p:sp>
    </p:spTree>
    <p:extLst>
      <p:ext uri="{BB962C8B-B14F-4D97-AF65-F5344CB8AC3E}">
        <p14:creationId xmlns:p14="http://schemas.microsoft.com/office/powerpoint/2010/main" val="1857193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graphicFrame>
        <p:nvGraphicFramePr>
          <p:cNvPr id="156677" name="Object 5"/>
          <p:cNvGraphicFramePr>
            <a:graphicFrameLocks noChangeAspect="1"/>
          </p:cNvGraphicFramePr>
          <p:nvPr>
            <p:extLst>
              <p:ext uri="{D42A27DB-BD31-4B8C-83A1-F6EECF244321}">
                <p14:modId xmlns:p14="http://schemas.microsoft.com/office/powerpoint/2010/main" val="925158272"/>
              </p:ext>
            </p:extLst>
          </p:nvPr>
        </p:nvGraphicFramePr>
        <p:xfrm>
          <a:off x="611560" y="1916832"/>
          <a:ext cx="2371725" cy="682625"/>
        </p:xfrm>
        <a:graphic>
          <a:graphicData uri="http://schemas.openxmlformats.org/presentationml/2006/ole">
            <mc:AlternateContent xmlns:mc="http://schemas.openxmlformats.org/markup-compatibility/2006">
              <mc:Choice xmlns:v="urn:schemas-microsoft-com:vml" Requires="v">
                <p:oleObj spid="_x0000_s27770" name="Equation" r:id="rId4" imgW="838080" imgH="241200" progId="Equation.3">
                  <p:embed/>
                </p:oleObj>
              </mc:Choice>
              <mc:Fallback>
                <p:oleObj name="Equation" r:id="rId4" imgW="838080" imgH="241200" progId="Equation.3">
                  <p:embed/>
                  <p:pic>
                    <p:nvPicPr>
                      <p:cNvPr id="0" name=""/>
                      <p:cNvPicPr>
                        <a:picLocks noChangeAspect="1" noChangeArrowheads="1"/>
                      </p:cNvPicPr>
                      <p:nvPr/>
                    </p:nvPicPr>
                    <p:blipFill>
                      <a:blip r:embed="rId5"/>
                      <a:srcRect/>
                      <a:stretch>
                        <a:fillRect/>
                      </a:stretch>
                    </p:blipFill>
                    <p:spPr bwMode="auto">
                      <a:xfrm>
                        <a:off x="611560" y="1916832"/>
                        <a:ext cx="2371725" cy="682625"/>
                      </a:xfrm>
                      <a:prstGeom prst="rect">
                        <a:avLst/>
                      </a:prstGeom>
                      <a:solidFill>
                        <a:srgbClr val="CC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6678" name="Text Box 6"/>
          <p:cNvSpPr txBox="1">
            <a:spLocks noChangeArrowheads="1"/>
          </p:cNvSpPr>
          <p:nvPr/>
        </p:nvSpPr>
        <p:spPr bwMode="auto">
          <a:xfrm>
            <a:off x="323528" y="890717"/>
            <a:ext cx="406393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it-IT" sz="2800" dirty="0" smtClean="0">
                <a:solidFill>
                  <a:srgbClr val="66FFFF"/>
                </a:solidFill>
              </a:rPr>
              <a:t>F = </a:t>
            </a:r>
            <a:r>
              <a:rPr lang="it-IT" sz="2800" dirty="0" err="1" smtClean="0">
                <a:solidFill>
                  <a:srgbClr val="66FFFF"/>
                </a:solidFill>
              </a:rPr>
              <a:t>acceleration</a:t>
            </a:r>
            <a:r>
              <a:rPr lang="it-IT" sz="2800" dirty="0" smtClean="0">
                <a:solidFill>
                  <a:srgbClr val="66FFFF"/>
                </a:solidFill>
              </a:rPr>
              <a:t> =</a:t>
            </a:r>
          </a:p>
          <a:p>
            <a:pPr algn="ctr" fontAlgn="base">
              <a:spcBef>
                <a:spcPct val="0"/>
              </a:spcBef>
              <a:spcAft>
                <a:spcPct val="0"/>
              </a:spcAft>
            </a:pPr>
            <a:r>
              <a:rPr lang="it-IT" sz="2800" dirty="0" smtClean="0">
                <a:solidFill>
                  <a:srgbClr val="66FFFF"/>
                </a:solidFill>
              </a:rPr>
              <a:t> </a:t>
            </a:r>
            <a:r>
              <a:rPr lang="it-IT" sz="2800" dirty="0" err="1" smtClean="0">
                <a:solidFill>
                  <a:srgbClr val="66FFFF"/>
                </a:solidFill>
              </a:rPr>
              <a:t>kinetic</a:t>
            </a:r>
            <a:r>
              <a:rPr lang="it-IT" sz="2800" dirty="0" smtClean="0">
                <a:solidFill>
                  <a:srgbClr val="66FFFF"/>
                </a:solidFill>
              </a:rPr>
              <a:t> </a:t>
            </a:r>
            <a:r>
              <a:rPr lang="it-IT" sz="2800" dirty="0" err="1" smtClean="0">
                <a:solidFill>
                  <a:srgbClr val="66FFFF"/>
                </a:solidFill>
              </a:rPr>
              <a:t>energy</a:t>
            </a:r>
            <a:r>
              <a:rPr lang="it-IT" sz="2800" dirty="0" smtClean="0">
                <a:solidFill>
                  <a:srgbClr val="66FFFF"/>
                </a:solidFill>
              </a:rPr>
              <a:t> </a:t>
            </a:r>
            <a:r>
              <a:rPr lang="it-IT" sz="2800" dirty="0" err="1" smtClean="0">
                <a:solidFill>
                  <a:srgbClr val="66FFFF"/>
                </a:solidFill>
              </a:rPr>
              <a:t>increase</a:t>
            </a:r>
            <a:endParaRPr lang="it-IT" sz="2800" dirty="0" smtClean="0">
              <a:solidFill>
                <a:srgbClr val="66FFFF"/>
              </a:solidFill>
            </a:endParaRPr>
          </a:p>
        </p:txBody>
      </p:sp>
      <p:sp>
        <p:nvSpPr>
          <p:cNvPr id="156679" name="Text Box 7"/>
          <p:cNvSpPr txBox="1">
            <a:spLocks noChangeArrowheads="1"/>
          </p:cNvSpPr>
          <p:nvPr/>
        </p:nvSpPr>
        <p:spPr bwMode="auto">
          <a:xfrm>
            <a:off x="2095315" y="2996952"/>
            <a:ext cx="37449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it-IT" sz="2400" dirty="0" err="1" smtClean="0">
                <a:solidFill>
                  <a:srgbClr val="33CCFF"/>
                </a:solidFill>
              </a:rPr>
              <a:t>Is</a:t>
            </a:r>
            <a:r>
              <a:rPr lang="it-IT" sz="2400" dirty="0" smtClean="0">
                <a:solidFill>
                  <a:srgbClr val="33CCFF"/>
                </a:solidFill>
              </a:rPr>
              <a:t> </a:t>
            </a:r>
            <a:r>
              <a:rPr lang="it-IT" sz="2400" dirty="0" err="1" smtClean="0">
                <a:solidFill>
                  <a:srgbClr val="33CCFF"/>
                </a:solidFill>
              </a:rPr>
              <a:t>there</a:t>
            </a:r>
            <a:r>
              <a:rPr lang="it-IT" sz="2400" dirty="0" smtClean="0">
                <a:solidFill>
                  <a:srgbClr val="33CCFF"/>
                </a:solidFill>
              </a:rPr>
              <a:t> </a:t>
            </a:r>
            <a:r>
              <a:rPr lang="it-IT" sz="2400" dirty="0" err="1">
                <a:solidFill>
                  <a:srgbClr val="33CCFF"/>
                </a:solidFill>
              </a:rPr>
              <a:t>v</a:t>
            </a:r>
            <a:r>
              <a:rPr lang="it-IT" sz="2400" dirty="0" err="1" smtClean="0">
                <a:solidFill>
                  <a:srgbClr val="33CCFF"/>
                </a:solidFill>
              </a:rPr>
              <a:t>elocity</a:t>
            </a:r>
            <a:r>
              <a:rPr lang="it-IT" sz="2400" dirty="0" smtClean="0">
                <a:solidFill>
                  <a:srgbClr val="33CCFF"/>
                </a:solidFill>
              </a:rPr>
              <a:t> </a:t>
            </a:r>
            <a:r>
              <a:rPr lang="it-IT" sz="2400" dirty="0" err="1" smtClean="0">
                <a:solidFill>
                  <a:srgbClr val="33CCFF"/>
                </a:solidFill>
              </a:rPr>
              <a:t>increase</a:t>
            </a:r>
            <a:r>
              <a:rPr lang="it-IT" sz="2400" dirty="0" smtClean="0">
                <a:solidFill>
                  <a:srgbClr val="33CCFF"/>
                </a:solidFill>
              </a:rPr>
              <a:t>?</a:t>
            </a:r>
          </a:p>
        </p:txBody>
      </p:sp>
      <p:sp>
        <p:nvSpPr>
          <p:cNvPr id="156680" name="Text Box 8"/>
          <p:cNvSpPr txBox="1">
            <a:spLocks noChangeArrowheads="1"/>
          </p:cNvSpPr>
          <p:nvPr/>
        </p:nvSpPr>
        <p:spPr bwMode="auto">
          <a:xfrm>
            <a:off x="1403350" y="5084763"/>
            <a:ext cx="24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it-IT" smtClean="0">
                <a:solidFill>
                  <a:srgbClr val="000000"/>
                </a:solidFill>
              </a:rPr>
              <a:t> </a:t>
            </a:r>
          </a:p>
        </p:txBody>
      </p:sp>
      <p:graphicFrame>
        <p:nvGraphicFramePr>
          <p:cNvPr id="156681" name="Object 9"/>
          <p:cNvGraphicFramePr>
            <a:graphicFrameLocks noChangeAspect="1"/>
          </p:cNvGraphicFramePr>
          <p:nvPr>
            <p:extLst>
              <p:ext uri="{D42A27DB-BD31-4B8C-83A1-F6EECF244321}">
                <p14:modId xmlns:p14="http://schemas.microsoft.com/office/powerpoint/2010/main" val="2025665449"/>
              </p:ext>
            </p:extLst>
          </p:nvPr>
        </p:nvGraphicFramePr>
        <p:xfrm>
          <a:off x="827584" y="2996952"/>
          <a:ext cx="1079500" cy="466725"/>
        </p:xfrm>
        <a:graphic>
          <a:graphicData uri="http://schemas.openxmlformats.org/presentationml/2006/ole">
            <mc:AlternateContent xmlns:mc="http://schemas.openxmlformats.org/markup-compatibility/2006">
              <mc:Choice xmlns:v="urn:schemas-microsoft-com:vml" Requires="v">
                <p:oleObj spid="_x0000_s27771" name="Equation" r:id="rId6" imgW="469800" imgH="203040" progId="Equation.3">
                  <p:embed/>
                </p:oleObj>
              </mc:Choice>
              <mc:Fallback>
                <p:oleObj name="Equation" r:id="rId6" imgW="469800" imgH="203040" progId="Equation.3">
                  <p:embed/>
                  <p:pic>
                    <p:nvPicPr>
                      <p:cNvPr id="0" name=""/>
                      <p:cNvPicPr>
                        <a:picLocks noChangeAspect="1" noChangeArrowheads="1"/>
                      </p:cNvPicPr>
                      <p:nvPr/>
                    </p:nvPicPr>
                    <p:blipFill>
                      <a:blip r:embed="rId7"/>
                      <a:srcRect/>
                      <a:stretch>
                        <a:fillRect/>
                      </a:stretch>
                    </p:blipFill>
                    <p:spPr bwMode="auto">
                      <a:xfrm>
                        <a:off x="827584" y="2996952"/>
                        <a:ext cx="1079500" cy="466725"/>
                      </a:xfrm>
                      <a:prstGeom prst="rect">
                        <a:avLst/>
                      </a:prstGeom>
                      <a:solidFill>
                        <a:srgbClr val="A5EBF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6682" name="Text Box 10"/>
          <p:cNvSpPr txBox="1">
            <a:spLocks noChangeArrowheads="1"/>
          </p:cNvSpPr>
          <p:nvPr/>
        </p:nvSpPr>
        <p:spPr bwMode="auto">
          <a:xfrm>
            <a:off x="1023938" y="416877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n-US" smtClean="0">
              <a:solidFill>
                <a:srgbClr val="000000"/>
              </a:solidFill>
            </a:endParaRPr>
          </a:p>
        </p:txBody>
      </p:sp>
      <p:graphicFrame>
        <p:nvGraphicFramePr>
          <p:cNvPr id="156683" name="Object 11"/>
          <p:cNvGraphicFramePr>
            <a:graphicFrameLocks noChangeAspect="1"/>
          </p:cNvGraphicFramePr>
          <p:nvPr>
            <p:extLst>
              <p:ext uri="{D42A27DB-BD31-4B8C-83A1-F6EECF244321}">
                <p14:modId xmlns:p14="http://schemas.microsoft.com/office/powerpoint/2010/main" val="1469865943"/>
              </p:ext>
            </p:extLst>
          </p:nvPr>
        </p:nvGraphicFramePr>
        <p:xfrm>
          <a:off x="1549599" y="3861048"/>
          <a:ext cx="2446337" cy="2528887"/>
        </p:xfrm>
        <a:graphic>
          <a:graphicData uri="http://schemas.openxmlformats.org/presentationml/2006/ole">
            <mc:AlternateContent xmlns:mc="http://schemas.openxmlformats.org/markup-compatibility/2006">
              <mc:Choice xmlns:v="urn:schemas-microsoft-com:vml" Requires="v">
                <p:oleObj spid="_x0000_s27772" name="Equation" r:id="rId8" imgW="1117440" imgH="1155600" progId="Equation.3">
                  <p:embed/>
                </p:oleObj>
              </mc:Choice>
              <mc:Fallback>
                <p:oleObj name="Equation" r:id="rId8" imgW="1117440" imgH="1155600" progId="Equation.3">
                  <p:embed/>
                  <p:pic>
                    <p:nvPicPr>
                      <p:cNvPr id="0" name=""/>
                      <p:cNvPicPr>
                        <a:picLocks noChangeAspect="1" noChangeArrowheads="1"/>
                      </p:cNvPicPr>
                      <p:nvPr/>
                    </p:nvPicPr>
                    <p:blipFill>
                      <a:blip r:embed="rId9"/>
                      <a:srcRect/>
                      <a:stretch>
                        <a:fillRect/>
                      </a:stretch>
                    </p:blipFill>
                    <p:spPr bwMode="auto">
                      <a:xfrm>
                        <a:off x="1549599" y="3861048"/>
                        <a:ext cx="2446337" cy="2528887"/>
                      </a:xfrm>
                      <a:prstGeom prst="rect">
                        <a:avLst/>
                      </a:prstGeom>
                      <a:solidFill>
                        <a:srgbClr val="4CDCE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6689" name="Text Box 17"/>
          <p:cNvSpPr txBox="1">
            <a:spLocks noChangeArrowheads="1"/>
          </p:cNvSpPr>
          <p:nvPr/>
        </p:nvSpPr>
        <p:spPr bwMode="auto">
          <a:xfrm>
            <a:off x="1118994" y="304800"/>
            <a:ext cx="69028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it-IT" sz="2800" dirty="0" err="1" smtClean="0">
                <a:solidFill>
                  <a:srgbClr val="FFFF66"/>
                </a:solidFill>
              </a:rPr>
              <a:t>Electric</a:t>
            </a:r>
            <a:r>
              <a:rPr lang="it-IT" sz="2800" dirty="0" smtClean="0">
                <a:solidFill>
                  <a:srgbClr val="FFFF66"/>
                </a:solidFill>
              </a:rPr>
              <a:t> </a:t>
            </a:r>
            <a:r>
              <a:rPr lang="it-IT" sz="2800" dirty="0" err="1" smtClean="0">
                <a:solidFill>
                  <a:srgbClr val="FFFF66"/>
                </a:solidFill>
              </a:rPr>
              <a:t>fields</a:t>
            </a:r>
            <a:r>
              <a:rPr lang="it-IT" sz="2800" dirty="0" smtClean="0">
                <a:solidFill>
                  <a:srgbClr val="FFFF66"/>
                </a:solidFill>
              </a:rPr>
              <a:t> accelerate </a:t>
            </a:r>
            <a:r>
              <a:rPr lang="it-IT" sz="2800" dirty="0" err="1" smtClean="0">
                <a:solidFill>
                  <a:srgbClr val="FFFF66"/>
                </a:solidFill>
              </a:rPr>
              <a:t>charged</a:t>
            </a:r>
            <a:r>
              <a:rPr lang="it-IT" sz="2800" dirty="0" smtClean="0">
                <a:solidFill>
                  <a:srgbClr val="FFFF66"/>
                </a:solidFill>
              </a:rPr>
              <a:t> </a:t>
            </a:r>
            <a:r>
              <a:rPr lang="it-IT" sz="2800" dirty="0" err="1" smtClean="0">
                <a:solidFill>
                  <a:srgbClr val="FFFF66"/>
                </a:solidFill>
              </a:rPr>
              <a:t>particles</a:t>
            </a:r>
            <a:endParaRPr lang="it-IT" sz="2800" dirty="0" smtClean="0">
              <a:solidFill>
                <a:srgbClr val="FFFFFF"/>
              </a:solidFill>
            </a:endParaRPr>
          </a:p>
        </p:txBody>
      </p:sp>
      <p:sp>
        <p:nvSpPr>
          <p:cNvPr id="4" name="Slide Number Placeholder 3"/>
          <p:cNvSpPr>
            <a:spLocks noGrp="1"/>
          </p:cNvSpPr>
          <p:nvPr>
            <p:ph type="sldNum" sz="quarter" idx="12"/>
          </p:nvPr>
        </p:nvSpPr>
        <p:spPr/>
        <p:txBody>
          <a:bodyPr/>
          <a:lstStyle/>
          <a:p>
            <a:fld id="{FF8AD324-1973-4662-83E3-CAA869A03200}" type="slidenum">
              <a:rPr lang="it-IT" smtClean="0">
                <a:solidFill>
                  <a:srgbClr val="000000"/>
                </a:solidFill>
              </a:rPr>
              <a:pPr/>
              <a:t>9</a:t>
            </a:fld>
            <a:endParaRPr lang="it-IT">
              <a:solidFill>
                <a:srgbClr val="000000"/>
              </a:solidFill>
            </a:endParaRPr>
          </a:p>
        </p:txBody>
      </p:sp>
      <p:pic>
        <p:nvPicPr>
          <p:cNvPr id="10317" name="Picture 7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72678" y="1233056"/>
            <a:ext cx="3182817" cy="2700000"/>
          </a:xfrm>
          <a:prstGeom prst="rect">
            <a:avLst/>
          </a:prstGeom>
          <a:solidFill>
            <a:schemeClr val="bg1">
              <a:lumMod val="95000"/>
            </a:schemeClr>
          </a:solidFill>
          <a:ln>
            <a:noFill/>
          </a:ln>
          <a:effectLst/>
        </p:spPr>
      </p:pic>
      <p:pic>
        <p:nvPicPr>
          <p:cNvPr id="17"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72677" y="4005064"/>
            <a:ext cx="3160264" cy="2700000"/>
          </a:xfrm>
          <a:prstGeom prst="rect">
            <a:avLst/>
          </a:prstGeom>
          <a:solidFill>
            <a:schemeClr val="bg1">
              <a:lumMod val="95000"/>
            </a:schemeClr>
          </a:solidFill>
          <a:ln>
            <a:noFill/>
          </a:ln>
          <a:effectLst/>
          <a:extLst/>
        </p:spPr>
      </p:pic>
    </p:spTree>
    <p:extLst>
      <p:ext uri="{BB962C8B-B14F-4D97-AF65-F5344CB8AC3E}">
        <p14:creationId xmlns:p14="http://schemas.microsoft.com/office/powerpoint/2010/main" val="2717162028"/>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4"/>
</p:tagLst>
</file>

<file path=ppt/theme/_rels/them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ALBA">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Apex">
  <a:themeElements>
    <a:clrScheme name="Apex 1">
      <a:dk1>
        <a:srgbClr val="69676D"/>
      </a:dk1>
      <a:lt1>
        <a:srgbClr val="FFFFFF"/>
      </a:lt1>
      <a:dk2>
        <a:srgbClr val="000000"/>
      </a:dk2>
      <a:lt2>
        <a:srgbClr val="C9C2D1"/>
      </a:lt2>
      <a:accent1>
        <a:srgbClr val="CEB966"/>
      </a:accent1>
      <a:accent2>
        <a:srgbClr val="9CB084"/>
      </a:accent2>
      <a:accent3>
        <a:srgbClr val="AAAAAA"/>
      </a:accent3>
      <a:accent4>
        <a:srgbClr val="DADADA"/>
      </a:accent4>
      <a:accent5>
        <a:srgbClr val="E3D9B8"/>
      </a:accent5>
      <a:accent6>
        <a:srgbClr val="8D9F77"/>
      </a:accent6>
      <a:hlink>
        <a:srgbClr val="410082"/>
      </a:hlink>
      <a:folHlink>
        <a:srgbClr val="932968"/>
      </a:folHlink>
    </a:clrScheme>
    <a:fontScheme name="Apex">
      <a:majorFont>
        <a:latin typeface="Lucida Sans"/>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pex 1">
        <a:dk1>
          <a:srgbClr val="69676D"/>
        </a:dk1>
        <a:lt1>
          <a:srgbClr val="FFFFFF"/>
        </a:lt1>
        <a:dk2>
          <a:srgbClr val="000000"/>
        </a:dk2>
        <a:lt2>
          <a:srgbClr val="C9C2D1"/>
        </a:lt2>
        <a:accent1>
          <a:srgbClr val="CEB966"/>
        </a:accent1>
        <a:accent2>
          <a:srgbClr val="9CB084"/>
        </a:accent2>
        <a:accent3>
          <a:srgbClr val="AAAAAA"/>
        </a:accent3>
        <a:accent4>
          <a:srgbClr val="DADADA"/>
        </a:accent4>
        <a:accent5>
          <a:srgbClr val="E3D9B8"/>
        </a:accent5>
        <a:accent6>
          <a:srgbClr val="8D9F77"/>
        </a:accent6>
        <a:hlink>
          <a:srgbClr val="410082"/>
        </a:hlink>
        <a:folHlink>
          <a:srgbClr val="932968"/>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n-Screen Presentation 1">
  <a:themeElements>
    <a:clrScheme name="On-Screen Presentation 1 1">
      <a:dk1>
        <a:srgbClr val="2A004E"/>
      </a:dk1>
      <a:lt1>
        <a:srgbClr val="FFFFFF"/>
      </a:lt1>
      <a:dk2>
        <a:srgbClr val="500093"/>
      </a:dk2>
      <a:lt2>
        <a:srgbClr val="00CCCC"/>
      </a:lt2>
      <a:accent1>
        <a:srgbClr val="D60093"/>
      </a:accent1>
      <a:accent2>
        <a:srgbClr val="0000FF"/>
      </a:accent2>
      <a:accent3>
        <a:srgbClr val="B3AAC8"/>
      </a:accent3>
      <a:accent4>
        <a:srgbClr val="DADADA"/>
      </a:accent4>
      <a:accent5>
        <a:srgbClr val="E8AAC8"/>
      </a:accent5>
      <a:accent6>
        <a:srgbClr val="0000E7"/>
      </a:accent6>
      <a:hlink>
        <a:srgbClr val="FFFF00"/>
      </a:hlink>
      <a:folHlink>
        <a:srgbClr val="7500D7"/>
      </a:folHlink>
    </a:clrScheme>
    <a:fontScheme name="On-Screen Presentation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n-Screen Presentation 1 1">
        <a:dk1>
          <a:srgbClr val="2A004E"/>
        </a:dk1>
        <a:lt1>
          <a:srgbClr val="FFFFFF"/>
        </a:lt1>
        <a:dk2>
          <a:srgbClr val="500093"/>
        </a:dk2>
        <a:lt2>
          <a:srgbClr val="00CCCC"/>
        </a:lt2>
        <a:accent1>
          <a:srgbClr val="D60093"/>
        </a:accent1>
        <a:accent2>
          <a:srgbClr val="0000FF"/>
        </a:accent2>
        <a:accent3>
          <a:srgbClr val="B3AAC8"/>
        </a:accent3>
        <a:accent4>
          <a:srgbClr val="DADADA"/>
        </a:accent4>
        <a:accent5>
          <a:srgbClr val="E8AAC8"/>
        </a:accent5>
        <a:accent6>
          <a:srgbClr val="0000E7"/>
        </a:accent6>
        <a:hlink>
          <a:srgbClr val="FFFF00"/>
        </a:hlink>
        <a:folHlink>
          <a:srgbClr val="7500D7"/>
        </a:folHlink>
      </a:clrScheme>
      <a:clrMap bg1="dk2" tx1="lt1" bg2="dk1" tx2="lt2" accent1="accent1" accent2="accent2" accent3="accent3" accent4="accent4" accent5="accent5" accent6="accent6" hlink="hlink" folHlink="folHlink"/>
    </a:extraClrScheme>
    <a:extraClrScheme>
      <a:clrScheme name="On-Screen Presentation 1 2">
        <a:dk1>
          <a:srgbClr val="000000"/>
        </a:dk1>
        <a:lt1>
          <a:srgbClr val="FFFFFF"/>
        </a:lt1>
        <a:dk2>
          <a:srgbClr val="000000"/>
        </a:dk2>
        <a:lt2>
          <a:srgbClr val="CCECFF"/>
        </a:lt2>
        <a:accent1>
          <a:srgbClr val="CC99FF"/>
        </a:accent1>
        <a:accent2>
          <a:srgbClr val="3366FF"/>
        </a:accent2>
        <a:accent3>
          <a:srgbClr val="FFFFFF"/>
        </a:accent3>
        <a:accent4>
          <a:srgbClr val="000000"/>
        </a:accent4>
        <a:accent5>
          <a:srgbClr val="E2CAFF"/>
        </a:accent5>
        <a:accent6>
          <a:srgbClr val="2D5CE7"/>
        </a:accent6>
        <a:hlink>
          <a:srgbClr val="00CCFF"/>
        </a:hlink>
        <a:folHlink>
          <a:srgbClr val="99CCFF"/>
        </a:folHlink>
      </a:clrScheme>
      <a:clrMap bg1="lt1" tx1="dk1" bg2="lt2" tx2="dk2" accent1="accent1" accent2="accent2" accent3="accent3" accent4="accent4" accent5="accent5" accent6="accent6" hlink="hlink" folHlink="folHlink"/>
    </a:extraClrScheme>
    <a:extraClrScheme>
      <a:clrScheme name="On-Screen Presentation 1 3">
        <a:dk1>
          <a:srgbClr val="000000"/>
        </a:dk1>
        <a:lt1>
          <a:srgbClr val="FFFFFF"/>
        </a:lt1>
        <a:dk2>
          <a:srgbClr val="000000"/>
        </a:dk2>
        <a:lt2>
          <a:srgbClr val="969696"/>
        </a:lt2>
        <a:accent1>
          <a:srgbClr val="777777"/>
        </a:accent1>
        <a:accent2>
          <a:srgbClr val="CBCBCB"/>
        </a:accent2>
        <a:accent3>
          <a:srgbClr val="FFFFFF"/>
        </a:accent3>
        <a:accent4>
          <a:srgbClr val="000000"/>
        </a:accent4>
        <a:accent5>
          <a:srgbClr val="BDBDBD"/>
        </a:accent5>
        <a:accent6>
          <a:srgbClr val="B8B8B8"/>
        </a:accent6>
        <a:hlink>
          <a:srgbClr val="4D4D4D"/>
        </a:hlink>
        <a:folHlink>
          <a:srgbClr val="DDDDDD"/>
        </a:folHlink>
      </a:clrScheme>
      <a:clrMap bg1="lt1" tx1="dk1" bg2="lt2" tx2="dk2" accent1="accent1" accent2="accent2" accent3="accent3" accent4="accent4" accent5="accent5" accent6="accent6" hlink="hlink" folHlink="folHlink"/>
    </a:extraClrScheme>
    <a:extraClrScheme>
      <a:clrScheme name="On-Screen Presentation 1 4">
        <a:dk1>
          <a:srgbClr val="000000"/>
        </a:dk1>
        <a:lt1>
          <a:srgbClr val="00CCCC"/>
        </a:lt1>
        <a:dk2>
          <a:srgbClr val="FFFFCC"/>
        </a:dk2>
        <a:lt2>
          <a:srgbClr val="009999"/>
        </a:lt2>
        <a:accent1>
          <a:srgbClr val="CC99FF"/>
        </a:accent1>
        <a:accent2>
          <a:srgbClr val="3366FF"/>
        </a:accent2>
        <a:accent3>
          <a:srgbClr val="AAE2E2"/>
        </a:accent3>
        <a:accent4>
          <a:srgbClr val="000000"/>
        </a:accent4>
        <a:accent5>
          <a:srgbClr val="E2CAFF"/>
        </a:accent5>
        <a:accent6>
          <a:srgbClr val="2D5CE7"/>
        </a:accent6>
        <a:hlink>
          <a:srgbClr val="00CCFF"/>
        </a:hlink>
        <a:folHlink>
          <a:srgbClr val="00FFCC"/>
        </a:folHlink>
      </a:clrScheme>
      <a:clrMap bg1="lt1" tx1="dk1" bg2="lt2" tx2="dk2" accent1="accent1" accent2="accent2" accent3="accent3" accent4="accent4" accent5="accent5" accent6="accent6" hlink="hlink" folHlink="folHlink"/>
    </a:extraClrScheme>
    <a:extraClrScheme>
      <a:clrScheme name="On-Screen Presentation 1 5">
        <a:dk1>
          <a:srgbClr val="003300"/>
        </a:dk1>
        <a:lt1>
          <a:srgbClr val="FFFFFF"/>
        </a:lt1>
        <a:dk2>
          <a:srgbClr val="669900"/>
        </a:dk2>
        <a:lt2>
          <a:srgbClr val="FFCC66"/>
        </a:lt2>
        <a:accent1>
          <a:srgbClr val="990033"/>
        </a:accent1>
        <a:accent2>
          <a:srgbClr val="FF9933"/>
        </a:accent2>
        <a:accent3>
          <a:srgbClr val="B8CAAA"/>
        </a:accent3>
        <a:accent4>
          <a:srgbClr val="DADADA"/>
        </a:accent4>
        <a:accent5>
          <a:srgbClr val="CAAAAD"/>
        </a:accent5>
        <a:accent6>
          <a:srgbClr val="E78A2D"/>
        </a:accent6>
        <a:hlink>
          <a:srgbClr val="CCCC00"/>
        </a:hlink>
        <a:folHlink>
          <a:srgbClr val="009900"/>
        </a:folHlink>
      </a:clrScheme>
      <a:clrMap bg1="dk2" tx1="lt1" bg2="dk1" tx2="lt2" accent1="accent1" accent2="accent2" accent3="accent3" accent4="accent4" accent5="accent5" accent6="accent6" hlink="hlink" folHlink="folHlink"/>
    </a:extraClrScheme>
    <a:extraClrScheme>
      <a:clrScheme name="On-Screen Presentation 1 6">
        <a:dk1>
          <a:srgbClr val="663300"/>
        </a:dk1>
        <a:lt1>
          <a:srgbClr val="FFFFFF"/>
        </a:lt1>
        <a:dk2>
          <a:srgbClr val="CC6600"/>
        </a:dk2>
        <a:lt2>
          <a:srgbClr val="FFCC00"/>
        </a:lt2>
        <a:accent1>
          <a:srgbClr val="990033"/>
        </a:accent1>
        <a:accent2>
          <a:srgbClr val="FF0033"/>
        </a:accent2>
        <a:accent3>
          <a:srgbClr val="E2B8AA"/>
        </a:accent3>
        <a:accent4>
          <a:srgbClr val="DADADA"/>
        </a:accent4>
        <a:accent5>
          <a:srgbClr val="CAAAAD"/>
        </a:accent5>
        <a:accent6>
          <a:srgbClr val="E7002D"/>
        </a:accent6>
        <a:hlink>
          <a:srgbClr val="CCCC00"/>
        </a:hlink>
        <a:folHlink>
          <a:srgbClr val="FF9900"/>
        </a:folHlink>
      </a:clrScheme>
      <a:clrMap bg1="dk2" tx1="lt1" bg2="dk1" tx2="lt2" accent1="accent1" accent2="accent2" accent3="accent3" accent4="accent4" accent5="accent5" accent6="accent6" hlink="hlink" folHlink="folHlink"/>
    </a:extraClrScheme>
    <a:extraClrScheme>
      <a:clrScheme name="On-Screen Presentation 1 7">
        <a:dk1>
          <a:srgbClr val="660033"/>
        </a:dk1>
        <a:lt1>
          <a:srgbClr val="FFFFFF"/>
        </a:lt1>
        <a:dk2>
          <a:srgbClr val="990066"/>
        </a:dk2>
        <a:lt2>
          <a:srgbClr val="FFFF66"/>
        </a:lt2>
        <a:accent1>
          <a:srgbClr val="9933FF"/>
        </a:accent1>
        <a:accent2>
          <a:srgbClr val="00CCCC"/>
        </a:accent2>
        <a:accent3>
          <a:srgbClr val="CAAAB8"/>
        </a:accent3>
        <a:accent4>
          <a:srgbClr val="DADADA"/>
        </a:accent4>
        <a:accent5>
          <a:srgbClr val="CAADFF"/>
        </a:accent5>
        <a:accent6>
          <a:srgbClr val="00B9B9"/>
        </a:accent6>
        <a:hlink>
          <a:srgbClr val="CC66FF"/>
        </a:hlink>
        <a:folHlink>
          <a:srgbClr val="D60093"/>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hemeALBA">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hemeALBA">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LBA">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Executive</Template>
  <TotalTime>3008</TotalTime>
  <Words>3577</Words>
  <Application>Microsoft Office PowerPoint</Application>
  <PresentationFormat>On-screen Show (4:3)</PresentationFormat>
  <Paragraphs>794</Paragraphs>
  <Slides>86</Slides>
  <Notes>32</Notes>
  <HiddenSlides>0</HiddenSlides>
  <MMClips>0</MMClips>
  <ScaleCrop>false</ScaleCrop>
  <HeadingPairs>
    <vt:vector size="6" baseType="variant">
      <vt:variant>
        <vt:lpstr>Theme</vt:lpstr>
      </vt:variant>
      <vt:variant>
        <vt:i4>24</vt:i4>
      </vt:variant>
      <vt:variant>
        <vt:lpstr>Embedded OLE Servers</vt:lpstr>
      </vt:variant>
      <vt:variant>
        <vt:i4>5</vt:i4>
      </vt:variant>
      <vt:variant>
        <vt:lpstr>Slide Titles</vt:lpstr>
      </vt:variant>
      <vt:variant>
        <vt:i4>86</vt:i4>
      </vt:variant>
    </vt:vector>
  </HeadingPairs>
  <TitlesOfParts>
    <vt:vector size="115" baseType="lpstr">
      <vt:lpstr>Struttura predefinita</vt:lpstr>
      <vt:lpstr>Tema di Office</vt:lpstr>
      <vt:lpstr>1_Default Design</vt:lpstr>
      <vt:lpstr>2_Office Theme</vt:lpstr>
      <vt:lpstr>2_Default Design</vt:lpstr>
      <vt:lpstr>1_Blank Presentation</vt:lpstr>
      <vt:lpstr>ThemeALBA</vt:lpstr>
      <vt:lpstr>1_ThemeALBA</vt:lpstr>
      <vt:lpstr>ALBA</vt:lpstr>
      <vt:lpstr>1_ALBA</vt:lpstr>
      <vt:lpstr>4_Default Design</vt:lpstr>
      <vt:lpstr>1_Struttura predefinita</vt:lpstr>
      <vt:lpstr>2_Blank Presentation</vt:lpstr>
      <vt:lpstr>5_Default Design</vt:lpstr>
      <vt:lpstr>Apex</vt:lpstr>
      <vt:lpstr>On-Screen Presentation 1</vt:lpstr>
      <vt:lpstr>2_Tema di Office</vt:lpstr>
      <vt:lpstr>2_Struttura predefinita</vt:lpstr>
      <vt:lpstr>3_Tema di Office</vt:lpstr>
      <vt:lpstr>6_Default Design</vt:lpstr>
      <vt:lpstr>4_Tema di Office</vt:lpstr>
      <vt:lpstr>Office Theme</vt:lpstr>
      <vt:lpstr>1_Office Theme</vt:lpstr>
      <vt:lpstr>Median</vt:lpstr>
      <vt:lpstr>Equation</vt:lpstr>
      <vt:lpstr>Equazione</vt:lpstr>
      <vt:lpstr>Designer Drawing</vt:lpstr>
      <vt:lpstr>KGPlot</vt:lpstr>
      <vt:lpstr>Slide</vt:lpstr>
      <vt:lpstr>Accelerator physics</vt:lpstr>
      <vt:lpstr>Outlook</vt:lpstr>
      <vt:lpstr>~30000 accelerators in the world</vt:lpstr>
      <vt:lpstr>PowerPoint Presentation</vt:lpstr>
      <vt:lpstr>PowerPoint Presentation</vt:lpstr>
      <vt:lpstr>PowerPoint Presentation</vt:lpstr>
      <vt:lpstr>PowerPoint Presentation</vt:lpstr>
      <vt:lpstr>PowerPoint Presentation</vt:lpstr>
      <vt:lpstr>PowerPoint Presentation</vt:lpstr>
      <vt:lpstr>Radiofrequency cavities, powered by klystrons or Solid State Amplifiers </vt:lpstr>
      <vt:lpstr>PowerPoint Presentation</vt:lpstr>
      <vt:lpstr>PowerPoint Presentation</vt:lpstr>
      <vt:lpstr>PowerPoint Presentation</vt:lpstr>
      <vt:lpstr>PowerPoint Presentation</vt:lpstr>
      <vt:lpstr>PowerPoint Presentation</vt:lpstr>
      <vt:lpstr>PowerPoint Presentation</vt:lpstr>
      <vt:lpstr>Particle beams</vt:lpstr>
      <vt:lpstr>Beam description</vt:lpstr>
      <vt:lpstr>Beam phase space in each plane</vt:lpstr>
      <vt:lpstr>PowerPoint Presentation</vt:lpstr>
      <vt:lpstr>BEAM DYNAMICS DESCRIPTION</vt:lpstr>
      <vt:lpstr>PowerPoint Presentation</vt:lpstr>
      <vt:lpstr>PowerPoint Presentation</vt:lpstr>
      <vt:lpstr>Synchrotron radiation emission</vt:lpstr>
      <vt:lpstr>Synchrotron radiation emission as a  function of the beam energy</vt:lpstr>
      <vt:lpstr>Examples</vt:lpstr>
      <vt:lpstr>PowerPoint Presentation</vt:lpstr>
      <vt:lpstr>PowerPoint Presentation</vt:lpstr>
      <vt:lpstr>PowerPoint Presentation</vt:lpstr>
      <vt:lpstr>PowerPoint Presentation</vt:lpstr>
      <vt:lpstr>Luminosity in a collider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Lowering of First Dipole Magnet - 7 March 2005</vt:lpstr>
      <vt:lpstr>Lowering of Last Dipole Magnet  26 April 2007</vt:lpstr>
      <vt:lpstr>PowerPoint Presentation</vt:lpstr>
      <vt:lpstr>PowerPoint Presentation</vt:lpstr>
      <vt:lpstr>Evolution of LHC Luminosity </vt:lpstr>
      <vt:lpstr>PowerPoint Presentation</vt:lpstr>
      <vt:lpstr>PowerPoint Presentation</vt:lpstr>
      <vt:lpstr>HIGH FIELD MAGNETS</vt:lpstr>
      <vt:lpstr>PowerPoint Presentation</vt:lpstr>
      <vt:lpstr>PowerPoint Presentation</vt:lpstr>
      <vt:lpstr>Future colliders – HEP community discussion </vt:lpstr>
      <vt:lpstr>PowerPoint Presentation</vt:lpstr>
      <vt:lpstr>e+/e- Linear Colliders  CLIC and ILC </vt:lpstr>
      <vt:lpstr>PowerPoint Presentation</vt:lpstr>
      <vt:lpstr>Gradient Range Yield Gain</vt:lpstr>
      <vt:lpstr>TBTS: Two Beam Test Stand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Cancer therapy: X-rays</vt:lpstr>
      <vt:lpstr>Radiotherapy and hadrontherapy</vt:lpstr>
      <vt:lpstr>Macroscopic advantage of hadrons</vt:lpstr>
      <vt:lpstr>Accelerator design criteria for hadrontherapy</vt:lpstr>
      <vt:lpstr>PowerPoint Presentation</vt:lpstr>
      <vt:lpstr>CNAO - Accelerator and Treatement Rooms</vt:lpstr>
      <vt:lpstr>Orders of magnitude</vt:lpstr>
      <vt:lpstr>PowerPoint Presentation</vt:lpstr>
      <vt:lpstr>CNAO medical activity</vt:lpstr>
      <vt:lpstr>Hadrontherapy history: Rapid Growth. doubled in last decade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2012 and 2013 proposal nationality</vt:lpstr>
      <vt:lpstr>PowerPoint Presentation</vt:lpstr>
      <vt:lpstr>PowerPoint Presentation</vt:lpstr>
      <vt:lpstr>Accelerator physics is not only Maxwell and Lorentz equations</vt:lpstr>
      <vt:lpstr> History:  Andrew Sessler and Edmund Wilson –”Engines of Discovery”, World Scientific Editors  Accelerator physics: CAS (Cern Accelerator School) proceedings - http://cas.web.cern.ch/cas/ USPAS (US Particle Accelerator School) - http://uspas.fnal.gov/course-materials/most-recent-school.shtml  Recent papers on accelerators Joachim Stohr - The Scientific Revolution Enabled by X-ray Free Electron Lasers – IPAC 12 Conference Proceedings Mats Lindros – European Startegy Group Symposium Caterina Biscari – European Strategy Group Symposium Hans Braun -  The Future of Xray FELs Mike Lamont – The first years of LHC Operation for Luminosity Production  Sandro Rossi - http://link.springer.com/article/10.1140%2Fepjp%2Fi2011-11078-8#page-1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accelerators</dc:title>
  <dc:creator>Caterina Biscari</dc:creator>
  <cp:lastModifiedBy>Caterina Biscari</cp:lastModifiedBy>
  <cp:revision>171</cp:revision>
  <cp:lastPrinted>2013-08-06T10:53:32Z</cp:lastPrinted>
  <dcterms:created xsi:type="dcterms:W3CDTF">2013-08-02T12:13:51Z</dcterms:created>
  <dcterms:modified xsi:type="dcterms:W3CDTF">2013-09-17T08:01:15Z</dcterms:modified>
</cp:coreProperties>
</file>