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82" r:id="rId2"/>
    <p:sldId id="370" r:id="rId3"/>
    <p:sldId id="371" r:id="rId4"/>
    <p:sldId id="382" r:id="rId5"/>
    <p:sldId id="372" r:id="rId6"/>
    <p:sldId id="373" r:id="rId7"/>
    <p:sldId id="375" r:id="rId8"/>
    <p:sldId id="374" r:id="rId9"/>
    <p:sldId id="376" r:id="rId10"/>
    <p:sldId id="377" r:id="rId11"/>
    <p:sldId id="378" r:id="rId12"/>
    <p:sldId id="379" r:id="rId13"/>
    <p:sldId id="380" r:id="rId14"/>
    <p:sldId id="38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A8156-9A99-41D5-8BB0-83CEA0F97464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C6A4C-F6A1-4B60-BE6A-9D0210DB91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02A57-85E6-4363-B3F6-7C281546CFED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572A-9E4C-4E5C-B460-EC9FDE2CACE1}" type="datetimeFigureOut">
              <a:rPr lang="es-ES" smtClean="0"/>
              <a:pPr/>
              <a:t>06/03/2013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7C7FF-C123-49F8-B500-B84098001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2915816" y="3861048"/>
            <a:ext cx="3018830" cy="1200329"/>
          </a:xfrm>
          <a:prstGeom prst="rect">
            <a:avLst/>
          </a:prstGeom>
          <a:solidFill>
            <a:srgbClr val="99FFCC"/>
          </a:solidFill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  <a:latin typeface="Arial Unicode MS" pitchFamily="34" charset="-128"/>
              </a:rPr>
              <a:t>Outline</a:t>
            </a:r>
            <a:endParaRPr lang="es-ES" dirty="0">
              <a:solidFill>
                <a:schemeClr val="bg1"/>
              </a:solidFill>
              <a:latin typeface="Wingdings" pitchFamily="2" charset="2"/>
            </a:endParaRPr>
          </a:p>
          <a:p>
            <a:pPr>
              <a:buFont typeface="Wingdings" pitchFamily="2" charset="2"/>
              <a:buChar char="l"/>
            </a:pPr>
            <a:r>
              <a:rPr lang="es-ES" dirty="0">
                <a:solidFill>
                  <a:schemeClr val="bg1"/>
                </a:solidFill>
                <a:latin typeface="Arial Unicode MS" pitchFamily="34" charset="-128"/>
              </a:rPr>
              <a:t>   </a:t>
            </a:r>
            <a:r>
              <a:rPr lang="es-ES" dirty="0" err="1" smtClean="0">
                <a:solidFill>
                  <a:schemeClr val="bg1"/>
                </a:solidFill>
                <a:latin typeface="Arial Unicode MS" pitchFamily="34" charset="-128"/>
              </a:rPr>
              <a:t>Damping</a:t>
            </a:r>
            <a:r>
              <a:rPr lang="es-ES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 Unicode MS" pitchFamily="34" charset="-128"/>
              </a:rPr>
              <a:t>mechanisms</a:t>
            </a:r>
            <a:endParaRPr lang="es-ES" dirty="0">
              <a:solidFill>
                <a:schemeClr val="bg1"/>
              </a:solidFill>
              <a:latin typeface="Arial Unicode MS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s-ES" dirty="0" smtClean="0">
                <a:solidFill>
                  <a:schemeClr val="bg1"/>
                </a:solidFill>
                <a:latin typeface="Wingdings" pitchFamily="2" charset="2"/>
              </a:rPr>
              <a:t>l </a:t>
            </a:r>
            <a:r>
              <a:rPr lang="es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Plasmons</a:t>
            </a: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ribbons</a:t>
            </a:r>
            <a:endParaRPr lang="es-ES" dirty="0">
              <a:solidFill>
                <a:schemeClr val="bg1"/>
              </a:solidFill>
              <a:latin typeface="Arial Unicode MS" pitchFamily="34" charset="-128"/>
            </a:endParaRPr>
          </a:p>
          <a:p>
            <a:pPr>
              <a:buFont typeface="Wingdings" pitchFamily="2" charset="2"/>
              <a:buChar char="l"/>
            </a:pPr>
            <a:r>
              <a:rPr lang="es-ES" dirty="0" smtClean="0">
                <a:solidFill>
                  <a:schemeClr val="bg1"/>
                </a:solidFill>
                <a:latin typeface="Arial Unicode MS" pitchFamily="34" charset="-128"/>
              </a:rPr>
              <a:t>   Experimental </a:t>
            </a:r>
            <a:r>
              <a:rPr lang="es-ES" dirty="0" err="1" smtClean="0">
                <a:solidFill>
                  <a:schemeClr val="bg1"/>
                </a:solidFill>
                <a:latin typeface="Arial Unicode MS" pitchFamily="34" charset="-128"/>
              </a:rPr>
              <a:t>results</a:t>
            </a:r>
            <a:endParaRPr lang="es-ES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1946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80" y="1340768"/>
            <a:ext cx="80652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4" name="Picture 2" descr="Session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6"/>
            <a:ext cx="1872208" cy="187221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2555776" y="3070701"/>
            <a:ext cx="385192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err="1" smtClean="0"/>
              <a:t>Graphene</a:t>
            </a:r>
            <a:r>
              <a:rPr lang="pt-BR" dirty="0" smtClean="0"/>
              <a:t> </a:t>
            </a:r>
            <a:r>
              <a:rPr lang="pt-BR" dirty="0" err="1" smtClean="0"/>
              <a:t>Nanophotonics</a:t>
            </a:r>
            <a:endParaRPr lang="pt-BR" dirty="0" smtClean="0"/>
          </a:p>
          <a:p>
            <a:r>
              <a:rPr lang="pt-BR" dirty="0" err="1" smtClean="0"/>
              <a:t>Benasque</a:t>
            </a:r>
            <a:r>
              <a:rPr lang="pt-BR" dirty="0" smtClean="0"/>
              <a:t>, 2013, Mar 03 -- Mar 08</a:t>
            </a:r>
            <a:endParaRPr lang="pt-B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44624"/>
            <a:ext cx="842493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/>
              <a:t>Momentum</a:t>
            </a:r>
            <a:r>
              <a:rPr lang="es-ES" sz="3600" dirty="0" smtClean="0"/>
              <a:t> </a:t>
            </a:r>
            <a:r>
              <a:rPr lang="es-ES" sz="3600" dirty="0" err="1" smtClean="0"/>
              <a:t>dependence</a:t>
            </a:r>
            <a:r>
              <a:rPr lang="es-ES" sz="3600" dirty="0" smtClean="0"/>
              <a:t> and </a:t>
            </a:r>
            <a:r>
              <a:rPr lang="es-ES" sz="3600" dirty="0" err="1" smtClean="0"/>
              <a:t>losses</a:t>
            </a:r>
            <a:r>
              <a:rPr lang="es-ES" sz="3600" dirty="0" smtClean="0"/>
              <a:t> in </a:t>
            </a:r>
            <a:r>
              <a:rPr lang="es-ES" sz="3600" dirty="0" err="1" smtClean="0"/>
              <a:t>graphene</a:t>
            </a:r>
            <a:r>
              <a:rPr lang="es-ES" sz="3600" dirty="0" smtClean="0"/>
              <a:t> </a:t>
            </a:r>
            <a:r>
              <a:rPr lang="es-ES" sz="3600" dirty="0" err="1" smtClean="0"/>
              <a:t>plasmons</a:t>
            </a:r>
            <a:endParaRPr lang="es-ES" sz="3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89271" y="5301208"/>
            <a:ext cx="6488444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dirty="0" err="1" smtClean="0"/>
              <a:t>Mid-infrared</a:t>
            </a:r>
            <a:r>
              <a:rPr lang="es-ES" dirty="0" smtClean="0"/>
              <a:t> </a:t>
            </a:r>
            <a:r>
              <a:rPr lang="es-ES" dirty="0" err="1" smtClean="0"/>
              <a:t>plasmons</a:t>
            </a:r>
            <a:r>
              <a:rPr lang="es-ES" dirty="0" smtClean="0"/>
              <a:t> in </a:t>
            </a:r>
            <a:r>
              <a:rPr lang="es-ES" dirty="0" err="1" smtClean="0"/>
              <a:t>scaled</a:t>
            </a:r>
            <a:r>
              <a:rPr lang="es-ES" dirty="0" smtClean="0"/>
              <a:t> </a:t>
            </a:r>
            <a:r>
              <a:rPr lang="es-ES" dirty="0" err="1" smtClean="0"/>
              <a:t>graphene</a:t>
            </a:r>
            <a:r>
              <a:rPr lang="es-ES" dirty="0" smtClean="0"/>
              <a:t> </a:t>
            </a:r>
            <a:r>
              <a:rPr lang="es-ES" dirty="0" err="1" smtClean="0"/>
              <a:t>nanostructures</a:t>
            </a:r>
            <a:endParaRPr lang="es-ES" dirty="0" smtClean="0"/>
          </a:p>
          <a:p>
            <a:pPr algn="ctr"/>
            <a:r>
              <a:rPr lang="es-ES" dirty="0" smtClean="0"/>
              <a:t>H. </a:t>
            </a:r>
            <a:r>
              <a:rPr lang="es-ES" dirty="0" err="1" smtClean="0"/>
              <a:t>Yan</a:t>
            </a:r>
            <a:r>
              <a:rPr lang="es-ES" dirty="0" smtClean="0"/>
              <a:t>, T. </a:t>
            </a:r>
            <a:r>
              <a:rPr lang="es-ES" dirty="0" err="1" smtClean="0"/>
              <a:t>Low</a:t>
            </a:r>
            <a:r>
              <a:rPr lang="es-ES" dirty="0" smtClean="0"/>
              <a:t>, W. </a:t>
            </a:r>
            <a:r>
              <a:rPr lang="es-ES" dirty="0" err="1" smtClean="0"/>
              <a:t>Zhu</a:t>
            </a:r>
            <a:r>
              <a:rPr lang="es-ES" dirty="0" smtClean="0"/>
              <a:t>, Y. </a:t>
            </a:r>
            <a:r>
              <a:rPr lang="es-ES" dirty="0" err="1" smtClean="0"/>
              <a:t>Wu</a:t>
            </a:r>
            <a:r>
              <a:rPr lang="es-ES" dirty="0" smtClean="0"/>
              <a:t>, M. </a:t>
            </a:r>
            <a:r>
              <a:rPr lang="es-ES" dirty="0" err="1" smtClean="0"/>
              <a:t>Freitag</a:t>
            </a:r>
            <a:r>
              <a:rPr lang="es-ES" dirty="0" smtClean="0"/>
              <a:t>, X. Li, F. G., P. </a:t>
            </a:r>
            <a:r>
              <a:rPr lang="es-ES" dirty="0" err="1" smtClean="0"/>
              <a:t>Avouris</a:t>
            </a:r>
            <a:r>
              <a:rPr lang="es-ES" dirty="0" smtClean="0"/>
              <a:t>, F. </a:t>
            </a:r>
            <a:r>
              <a:rPr lang="es-ES" dirty="0" err="1" smtClean="0"/>
              <a:t>Xia</a:t>
            </a:r>
            <a:endParaRPr lang="es-ES" dirty="0" smtClean="0"/>
          </a:p>
          <a:p>
            <a:pPr algn="ctr"/>
            <a:r>
              <a:rPr lang="es-ES" dirty="0" smtClean="0"/>
              <a:t>arXiv:1209.1984, </a:t>
            </a:r>
            <a:r>
              <a:rPr lang="es-ES" dirty="0" err="1" smtClean="0"/>
              <a:t>Nature</a:t>
            </a:r>
            <a:r>
              <a:rPr lang="es-ES" dirty="0" smtClean="0"/>
              <a:t> </a:t>
            </a:r>
            <a:r>
              <a:rPr lang="es-ES" dirty="0" err="1" smtClean="0"/>
              <a:t>Photonics</a:t>
            </a:r>
            <a:r>
              <a:rPr lang="es-ES" dirty="0" smtClean="0"/>
              <a:t>, in </a:t>
            </a:r>
            <a:r>
              <a:rPr lang="es-ES" dirty="0" err="1" smtClean="0"/>
              <a:t>press</a:t>
            </a:r>
            <a:endParaRPr lang="es-ES" dirty="0"/>
          </a:p>
        </p:txBody>
      </p:sp>
      <p:pic>
        <p:nvPicPr>
          <p:cNvPr id="242694" name="Picture 6" descr="http://www.iumpa.upv.es/wp-content/uploads/2012/04/24232_I_2Logo-Ministerio-de-Economia-y-Competitivid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10566"/>
            <a:ext cx="2587104" cy="694498"/>
          </a:xfrm>
          <a:prstGeom prst="rect">
            <a:avLst/>
          </a:prstGeom>
          <a:noFill/>
        </p:spPr>
      </p:pic>
      <p:pic>
        <p:nvPicPr>
          <p:cNvPr id="242696" name="Picture 8" descr="http://verso.mat.uam.es/web/images/stories/NuevaWeb/logoer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304410"/>
            <a:ext cx="1152127" cy="106880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691680" y="6381328"/>
            <a:ext cx="649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	</a:t>
            </a:r>
            <a:r>
              <a:rPr lang="es-ES" dirty="0" smtClean="0"/>
              <a:t>L. Martín-Moreno, A. </a:t>
            </a:r>
            <a:r>
              <a:rPr lang="es-ES" dirty="0" err="1" smtClean="0"/>
              <a:t>Nikitin</a:t>
            </a:r>
            <a:r>
              <a:rPr lang="es-ES" dirty="0" smtClean="0"/>
              <a:t>, F. García-Vidal, M. M. </a:t>
            </a:r>
            <a:r>
              <a:rPr lang="es-ES" dirty="0" err="1" smtClean="0"/>
              <a:t>Fogler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652120" y="2204864"/>
            <a:ext cx="1656184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484596" y="190381"/>
            <a:ext cx="381559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Plasmon</a:t>
            </a:r>
            <a:r>
              <a:rPr lang="es-ES" sz="3600" dirty="0" smtClean="0"/>
              <a:t> </a:t>
            </a:r>
            <a:r>
              <a:rPr lang="es-ES" sz="3600" dirty="0" err="1" smtClean="0"/>
              <a:t>dispersion</a:t>
            </a:r>
            <a:endParaRPr lang="es-ES" sz="3600" dirty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17167"/>
            <a:ext cx="3236789" cy="23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3171255" cy="250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5789513" y="2361754"/>
          <a:ext cx="1374775" cy="1211262"/>
        </p:xfrm>
        <a:graphic>
          <a:graphicData uri="http://schemas.openxmlformats.org/presentationml/2006/ole">
            <p:oleObj spid="_x0000_s262150" name="Ecuación" r:id="rId5" imgW="749160" imgH="660240" progId="Equation.3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508104" y="3718773"/>
            <a:ext cx="2253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dead</a:t>
            </a:r>
            <a:r>
              <a:rPr lang="es-ES" dirty="0" smtClean="0"/>
              <a:t> </a:t>
            </a:r>
            <a:r>
              <a:rPr lang="es-ES" dirty="0" err="1" smtClean="0"/>
              <a:t>layer</a:t>
            </a:r>
            <a:endParaRPr lang="es-ES" dirty="0" smtClean="0"/>
          </a:p>
          <a:p>
            <a:r>
              <a:rPr lang="es-ES" dirty="0" err="1" smtClean="0"/>
              <a:t>asymmetric</a:t>
            </a:r>
            <a:r>
              <a:rPr lang="es-ES" dirty="0" smtClean="0"/>
              <a:t> </a:t>
            </a:r>
            <a:r>
              <a:rPr lang="es-ES" dirty="0" err="1" smtClean="0"/>
              <a:t>lineshape</a:t>
            </a:r>
            <a:endParaRPr lang="es-ES" dirty="0"/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766721"/>
            <a:ext cx="3744416" cy="53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5535748"/>
            <a:ext cx="3778598" cy="55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411760" y="980728"/>
            <a:ext cx="392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graphene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diamond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carbon</a:t>
            </a:r>
            <a:r>
              <a:rPr lang="es-ES" dirty="0" smtClean="0"/>
              <a:t> (DLC)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4596" y="190381"/>
            <a:ext cx="381559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Plasmon</a:t>
            </a:r>
            <a:r>
              <a:rPr lang="es-ES" sz="3600" dirty="0" smtClean="0"/>
              <a:t> </a:t>
            </a:r>
            <a:r>
              <a:rPr lang="es-ES" sz="3600" dirty="0" err="1" smtClean="0"/>
              <a:t>dispersion</a:t>
            </a:r>
            <a:endParaRPr lang="es-ES" sz="3600" dirty="0"/>
          </a:p>
        </p:txBody>
      </p:sp>
      <p:grpSp>
        <p:nvGrpSpPr>
          <p:cNvPr id="5" name="4 Grupo"/>
          <p:cNvGrpSpPr/>
          <p:nvPr/>
        </p:nvGrpSpPr>
        <p:grpSpPr>
          <a:xfrm>
            <a:off x="3491880" y="1063769"/>
            <a:ext cx="1800200" cy="421015"/>
            <a:chOff x="2411760" y="980728"/>
            <a:chExt cx="1800200" cy="421015"/>
          </a:xfrm>
        </p:grpSpPr>
        <p:sp>
          <p:nvSpPr>
            <p:cNvPr id="3" name="2 CuadroTexto"/>
            <p:cNvSpPr txBox="1"/>
            <p:nvPr/>
          </p:nvSpPr>
          <p:spPr>
            <a:xfrm>
              <a:off x="2411760" y="980728"/>
              <a:ext cx="1789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graphene</a:t>
              </a:r>
              <a:r>
                <a:rPr lang="es-ES" dirty="0" smtClean="0"/>
                <a:t> </a:t>
              </a:r>
              <a:r>
                <a:rPr lang="es-ES" dirty="0" err="1" smtClean="0"/>
                <a:t>on</a:t>
              </a:r>
              <a:r>
                <a:rPr lang="es-ES" dirty="0" smtClean="0"/>
                <a:t> </a:t>
              </a:r>
              <a:r>
                <a:rPr lang="es-ES" dirty="0" err="1" smtClean="0"/>
                <a:t>SiO</a:t>
              </a:r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948746" y="112474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2</a:t>
              </a:r>
              <a:endParaRPr lang="es-ES" sz="1200" dirty="0"/>
            </a:p>
          </p:txBody>
        </p:sp>
      </p:grp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3091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9188" y="1700808"/>
            <a:ext cx="3038474" cy="34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3419872" y="5301208"/>
            <a:ext cx="1656184" cy="1368152"/>
            <a:chOff x="3923928" y="5229200"/>
            <a:chExt cx="1656184" cy="1368152"/>
          </a:xfrm>
        </p:grpSpPr>
        <p:sp>
          <p:nvSpPr>
            <p:cNvPr id="9" name="8 Rectángulo"/>
            <p:cNvSpPr/>
            <p:nvPr/>
          </p:nvSpPr>
          <p:spPr>
            <a:xfrm>
              <a:off x="3923928" y="5229200"/>
              <a:ext cx="1656184" cy="13681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8" name="7 Objeto"/>
            <p:cNvGraphicFramePr>
              <a:graphicFrameLocks noChangeAspect="1"/>
            </p:cNvGraphicFramePr>
            <p:nvPr/>
          </p:nvGraphicFramePr>
          <p:xfrm>
            <a:off x="4063999" y="5373216"/>
            <a:ext cx="1393703" cy="1080120"/>
          </p:xfrm>
          <a:graphic>
            <a:graphicData uri="http://schemas.openxmlformats.org/presentationml/2006/ole">
              <p:oleObj spid="_x0000_s263172" name="Ecuación" r:id="rId5" imgW="1015920" imgH="7873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4596" y="190381"/>
            <a:ext cx="353013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Plasmon</a:t>
            </a:r>
            <a:r>
              <a:rPr lang="es-ES" sz="3600" dirty="0" smtClean="0"/>
              <a:t> </a:t>
            </a:r>
            <a:r>
              <a:rPr lang="es-ES" sz="3600" dirty="0" err="1" smtClean="0"/>
              <a:t>damping</a:t>
            </a:r>
            <a:endParaRPr lang="es-ES" sz="3600" dirty="0"/>
          </a:p>
        </p:txBody>
      </p:sp>
      <p:grpSp>
        <p:nvGrpSpPr>
          <p:cNvPr id="5" name="4 Grupo"/>
          <p:cNvGrpSpPr/>
          <p:nvPr/>
        </p:nvGrpSpPr>
        <p:grpSpPr>
          <a:xfrm>
            <a:off x="6732240" y="2924944"/>
            <a:ext cx="2160240" cy="1080120"/>
            <a:chOff x="3779912" y="3068960"/>
            <a:chExt cx="2088232" cy="864096"/>
          </a:xfrm>
        </p:grpSpPr>
        <p:sp>
          <p:nvSpPr>
            <p:cNvPr id="4" name="3 Rectángulo"/>
            <p:cNvSpPr/>
            <p:nvPr/>
          </p:nvSpPr>
          <p:spPr>
            <a:xfrm>
              <a:off x="3779912" y="3068960"/>
              <a:ext cx="2088232" cy="864096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3" name="2 Objeto"/>
            <p:cNvGraphicFramePr>
              <a:graphicFrameLocks noChangeAspect="1"/>
            </p:cNvGraphicFramePr>
            <p:nvPr/>
          </p:nvGraphicFramePr>
          <p:xfrm>
            <a:off x="3892550" y="3181350"/>
            <a:ext cx="1864812" cy="679698"/>
          </p:xfrm>
          <a:graphic>
            <a:graphicData uri="http://schemas.openxmlformats.org/presentationml/2006/ole">
              <p:oleObj spid="_x0000_s264194" name="Ecuación" r:id="rId3" imgW="1358640" imgH="495000" progId="Equation.3">
                <p:embed/>
              </p:oleObj>
            </a:graphicData>
          </a:graphic>
        </p:graphicFrame>
      </p:grp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1124744"/>
            <a:ext cx="582025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374710" cy="342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08978"/>
            <a:ext cx="2808312" cy="234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484596" y="190381"/>
            <a:ext cx="353013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Plasmon</a:t>
            </a:r>
            <a:r>
              <a:rPr lang="es-ES" sz="3600" dirty="0" smtClean="0"/>
              <a:t> </a:t>
            </a:r>
            <a:r>
              <a:rPr lang="es-ES" sz="3600" dirty="0" err="1" smtClean="0"/>
              <a:t>damping</a:t>
            </a:r>
            <a:endParaRPr lang="es-ES" sz="3600" dirty="0"/>
          </a:p>
        </p:txBody>
      </p:sp>
      <p:grpSp>
        <p:nvGrpSpPr>
          <p:cNvPr id="7" name="6 Grupo"/>
          <p:cNvGrpSpPr/>
          <p:nvPr/>
        </p:nvGrpSpPr>
        <p:grpSpPr>
          <a:xfrm>
            <a:off x="5580112" y="1988840"/>
            <a:ext cx="2520280" cy="923330"/>
            <a:chOff x="5580112" y="1988840"/>
            <a:chExt cx="2520280" cy="923330"/>
          </a:xfrm>
        </p:grpSpPr>
        <p:sp>
          <p:nvSpPr>
            <p:cNvPr id="5" name="4 CuadroTexto"/>
            <p:cNvSpPr txBox="1"/>
            <p:nvPr/>
          </p:nvSpPr>
          <p:spPr>
            <a:xfrm>
              <a:off x="5580112" y="1988840"/>
              <a:ext cx="2520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Comparison</a:t>
              </a:r>
              <a:r>
                <a:rPr lang="es-ES" dirty="0" smtClean="0"/>
                <a:t> </a:t>
              </a:r>
              <a:r>
                <a:rPr lang="es-ES" dirty="0" err="1" smtClean="0"/>
                <a:t>between</a:t>
              </a:r>
              <a:r>
                <a:rPr lang="es-ES" dirty="0" smtClean="0"/>
                <a:t> </a:t>
              </a:r>
              <a:r>
                <a:rPr lang="es-ES" dirty="0" err="1" smtClean="0"/>
                <a:t>graphene</a:t>
              </a:r>
              <a:r>
                <a:rPr lang="es-ES" dirty="0" smtClean="0"/>
                <a:t> </a:t>
              </a:r>
              <a:r>
                <a:rPr lang="es-ES" dirty="0" err="1" smtClean="0"/>
                <a:t>on</a:t>
              </a:r>
              <a:r>
                <a:rPr lang="es-ES" dirty="0" smtClean="0"/>
                <a:t> </a:t>
              </a:r>
              <a:r>
                <a:rPr lang="es-ES" dirty="0" err="1" smtClean="0"/>
                <a:t>SiO</a:t>
              </a:r>
              <a:r>
                <a:rPr lang="es-ES" dirty="0" smtClean="0"/>
                <a:t>   and </a:t>
              </a:r>
              <a:r>
                <a:rPr lang="es-ES" dirty="0" err="1" smtClean="0"/>
                <a:t>graphene</a:t>
              </a:r>
              <a:r>
                <a:rPr lang="es-ES" dirty="0" smtClean="0"/>
                <a:t> </a:t>
              </a:r>
              <a:r>
                <a:rPr lang="es-ES" dirty="0" err="1" smtClean="0"/>
                <a:t>on</a:t>
              </a:r>
              <a:r>
                <a:rPr lang="es-ES" dirty="0" smtClean="0"/>
                <a:t> DLC</a:t>
              </a:r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7164288" y="234888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2</a:t>
              </a:r>
              <a:endParaRPr lang="es-ES" sz="1200" dirty="0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783823" y="5795972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Doping </a:t>
            </a:r>
            <a:r>
              <a:rPr lang="es-ES" dirty="0" err="1" smtClean="0"/>
              <a:t>dependence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63688" y="334397"/>
            <a:ext cx="557518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Conclusions</a:t>
            </a:r>
            <a:r>
              <a:rPr lang="es-ES" sz="3600" dirty="0" smtClean="0"/>
              <a:t>. Open </a:t>
            </a:r>
            <a:r>
              <a:rPr lang="es-ES" sz="3600" dirty="0" err="1" smtClean="0"/>
              <a:t>questions</a:t>
            </a: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1875596"/>
            <a:ext cx="7200800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Wingdings" pitchFamily="2" charset="2"/>
              </a:rPr>
              <a:t>l </a:t>
            </a:r>
            <a:r>
              <a:rPr lang="es-ES" sz="2400" dirty="0" err="1" smtClean="0">
                <a:latin typeface="+mj-lt"/>
              </a:rPr>
              <a:t>Plasmon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dispersion</a:t>
            </a:r>
            <a:r>
              <a:rPr lang="es-ES" sz="2400" dirty="0" smtClean="0">
                <a:latin typeface="+mj-lt"/>
              </a:rPr>
              <a:t> can </a:t>
            </a:r>
            <a:r>
              <a:rPr lang="es-ES" sz="2400" dirty="0" err="1" smtClean="0">
                <a:latin typeface="+mj-lt"/>
              </a:rPr>
              <a:t>be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accurately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measured</a:t>
            </a:r>
            <a:r>
              <a:rPr lang="es-ES" sz="2400" dirty="0" smtClean="0">
                <a:latin typeface="+mj-lt"/>
              </a:rPr>
              <a:t> in </a:t>
            </a:r>
            <a:r>
              <a:rPr lang="es-ES" sz="2400" dirty="0" err="1" smtClean="0">
                <a:latin typeface="+mj-lt"/>
              </a:rPr>
              <a:t>nanoribbons</a:t>
            </a:r>
            <a:r>
              <a:rPr lang="es-ES" sz="2400" dirty="0" smtClean="0">
                <a:latin typeface="+mj-lt"/>
              </a:rPr>
              <a:t>.</a:t>
            </a:r>
          </a:p>
          <a:p>
            <a:pPr>
              <a:buFont typeface="Wingdings" pitchFamily="2" charset="2"/>
              <a:buChar char="l"/>
            </a:pPr>
            <a:r>
              <a:rPr lang="es-ES" sz="2400" dirty="0" smtClean="0">
                <a:latin typeface="+mj-lt"/>
              </a:rPr>
              <a:t>    </a:t>
            </a:r>
            <a:r>
              <a:rPr lang="es-ES" sz="2400" dirty="0" err="1" smtClean="0">
                <a:latin typeface="+mj-lt"/>
              </a:rPr>
              <a:t>Plasmon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linewidth</a:t>
            </a:r>
            <a:r>
              <a:rPr lang="es-ES" sz="2400" dirty="0" smtClean="0">
                <a:latin typeface="+mj-lt"/>
              </a:rPr>
              <a:t> can </a:t>
            </a:r>
            <a:r>
              <a:rPr lang="es-ES" sz="2400" dirty="0" err="1" smtClean="0">
                <a:latin typeface="+mj-lt"/>
              </a:rPr>
              <a:t>be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explained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by</a:t>
            </a:r>
            <a:r>
              <a:rPr lang="es-ES" sz="2400" dirty="0" smtClean="0">
                <a:latin typeface="+mj-lt"/>
              </a:rPr>
              <a:t> simple </a:t>
            </a:r>
            <a:r>
              <a:rPr lang="es-ES" sz="2400" dirty="0" err="1" smtClean="0">
                <a:latin typeface="+mj-lt"/>
              </a:rPr>
              <a:t>mechanisms</a:t>
            </a:r>
            <a:endParaRPr lang="es-ES" sz="2400" dirty="0" smtClean="0">
              <a:latin typeface="+mj-lt"/>
            </a:endParaRPr>
          </a:p>
          <a:p>
            <a:pPr>
              <a:buFont typeface="Wingdings" pitchFamily="2" charset="2"/>
              <a:buChar char="l"/>
            </a:pPr>
            <a:r>
              <a:rPr lang="es-ES" sz="2400" dirty="0" smtClean="0">
                <a:latin typeface="+mj-lt"/>
              </a:rPr>
              <a:t>   </a:t>
            </a:r>
            <a:r>
              <a:rPr lang="es-ES" sz="2400" dirty="0" err="1" smtClean="0">
                <a:latin typeface="+mj-lt"/>
              </a:rPr>
              <a:t>The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main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decay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channel</a:t>
            </a:r>
            <a:r>
              <a:rPr lang="es-ES" sz="2400" dirty="0" smtClean="0">
                <a:latin typeface="+mj-lt"/>
              </a:rPr>
              <a:t> at </a:t>
            </a:r>
            <a:r>
              <a:rPr lang="es-ES" sz="2400" dirty="0" err="1" smtClean="0">
                <a:latin typeface="+mj-lt"/>
              </a:rPr>
              <a:t>high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frequencies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is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decay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into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optical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phonons</a:t>
            </a:r>
            <a:r>
              <a:rPr lang="es-ES" sz="2400" dirty="0" smtClean="0">
                <a:latin typeface="+mj-lt"/>
              </a:rPr>
              <a:t> and </a:t>
            </a:r>
            <a:r>
              <a:rPr lang="es-ES" sz="2400" dirty="0" err="1" smtClean="0">
                <a:latin typeface="+mj-lt"/>
              </a:rPr>
              <a:t>electron-hole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pairs</a:t>
            </a:r>
            <a:endParaRPr lang="es-ES" sz="2400" dirty="0" smtClean="0">
              <a:latin typeface="+mj-lt"/>
            </a:endParaRPr>
          </a:p>
          <a:p>
            <a:pPr>
              <a:buFont typeface="Wingdings" pitchFamily="2" charset="2"/>
              <a:buChar char="l"/>
            </a:pPr>
            <a:r>
              <a:rPr lang="es-ES" sz="2400" dirty="0" smtClean="0">
                <a:latin typeface="+mj-lt"/>
              </a:rPr>
              <a:t>  </a:t>
            </a:r>
            <a:r>
              <a:rPr lang="es-ES" sz="2400" dirty="0" err="1" smtClean="0">
                <a:latin typeface="+mj-lt"/>
              </a:rPr>
              <a:t>The</a:t>
            </a:r>
            <a:r>
              <a:rPr lang="es-ES" sz="2400" dirty="0" smtClean="0">
                <a:latin typeface="+mj-lt"/>
              </a:rPr>
              <a:t> role of </a:t>
            </a:r>
            <a:r>
              <a:rPr lang="es-ES" sz="2400" dirty="0" err="1" smtClean="0">
                <a:latin typeface="+mj-lt"/>
              </a:rPr>
              <a:t>other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decay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channels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is</a:t>
            </a:r>
            <a:r>
              <a:rPr lang="es-ES" sz="2400" dirty="0" smtClean="0">
                <a:latin typeface="+mj-lt"/>
              </a:rPr>
              <a:t> in </a:t>
            </a:r>
            <a:r>
              <a:rPr lang="es-ES" sz="2400" dirty="0" err="1" smtClean="0">
                <a:latin typeface="+mj-lt"/>
              </a:rPr>
              <a:t>reasonable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agreement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with</a:t>
            </a:r>
            <a:r>
              <a:rPr lang="es-ES" sz="2400" dirty="0" smtClean="0">
                <a:latin typeface="+mj-lt"/>
              </a:rPr>
              <a:t> simple </a:t>
            </a:r>
            <a:r>
              <a:rPr lang="es-ES" sz="2400" dirty="0" err="1" smtClean="0">
                <a:latin typeface="+mj-lt"/>
              </a:rPr>
              <a:t>estimates</a:t>
            </a:r>
            <a:endParaRPr lang="es-ES" sz="2400" dirty="0" smtClean="0">
              <a:latin typeface="+mj-lt"/>
            </a:endParaRPr>
          </a:p>
          <a:p>
            <a:r>
              <a:rPr lang="es-ES" sz="2400" dirty="0" smtClean="0">
                <a:latin typeface="Wingdings" pitchFamily="2" charset="2"/>
              </a:rPr>
              <a:t>l </a:t>
            </a:r>
            <a:r>
              <a:rPr lang="es-ES" sz="2400" dirty="0" smtClean="0">
                <a:latin typeface="+mj-lt"/>
              </a:rPr>
              <a:t>Coulomb </a:t>
            </a:r>
            <a:r>
              <a:rPr lang="es-ES" sz="2400" dirty="0" err="1" smtClean="0">
                <a:latin typeface="+mj-lt"/>
              </a:rPr>
              <a:t>blockade</a:t>
            </a:r>
            <a:r>
              <a:rPr lang="es-ES" sz="2400" dirty="0" smtClean="0">
                <a:latin typeface="+mj-lt"/>
              </a:rPr>
              <a:t>, </a:t>
            </a:r>
            <a:r>
              <a:rPr lang="es-ES" sz="2400" dirty="0" err="1" smtClean="0">
                <a:latin typeface="+mj-lt"/>
              </a:rPr>
              <a:t>interplay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between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plasmons</a:t>
            </a:r>
            <a:r>
              <a:rPr lang="es-ES" sz="2400" dirty="0" smtClean="0">
                <a:latin typeface="+mj-lt"/>
              </a:rPr>
              <a:t> and </a:t>
            </a:r>
            <a:r>
              <a:rPr lang="es-ES" sz="2400" dirty="0" err="1" smtClean="0">
                <a:latin typeface="+mj-lt"/>
              </a:rPr>
              <a:t>dc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transport</a:t>
            </a:r>
            <a:endParaRPr lang="es-ES" sz="2400" dirty="0" smtClean="0"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10229" y="116632"/>
            <a:ext cx="430598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Damping</a:t>
            </a:r>
            <a:r>
              <a:rPr lang="es-ES" sz="3600" dirty="0" smtClean="0"/>
              <a:t> </a:t>
            </a:r>
            <a:r>
              <a:rPr lang="es-ES" sz="3600" dirty="0" err="1" smtClean="0"/>
              <a:t>mechanisms</a:t>
            </a:r>
            <a:endParaRPr lang="es-ES" sz="3600" dirty="0"/>
          </a:p>
        </p:txBody>
      </p:sp>
      <p:grpSp>
        <p:nvGrpSpPr>
          <p:cNvPr id="9" name="8 Grupo"/>
          <p:cNvGrpSpPr/>
          <p:nvPr/>
        </p:nvGrpSpPr>
        <p:grpSpPr>
          <a:xfrm>
            <a:off x="323528" y="980728"/>
            <a:ext cx="4348560" cy="2262368"/>
            <a:chOff x="323528" y="980728"/>
            <a:chExt cx="4348560" cy="2262368"/>
          </a:xfrm>
        </p:grpSpPr>
        <p:pic>
          <p:nvPicPr>
            <p:cNvPr id="2385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700808"/>
              <a:ext cx="3786932" cy="154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5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980728"/>
              <a:ext cx="4348560" cy="613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5 CuadroTexto"/>
          <p:cNvSpPr txBox="1"/>
          <p:nvPr/>
        </p:nvSpPr>
        <p:spPr>
          <a:xfrm>
            <a:off x="5220072" y="2599744"/>
            <a:ext cx="3672408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Wingdings" pitchFamily="2" charset="2"/>
              </a:rPr>
              <a:t>l </a:t>
            </a:r>
            <a:r>
              <a:rPr lang="es-ES" dirty="0" err="1" smtClean="0">
                <a:latin typeface="+mj-lt"/>
              </a:rPr>
              <a:t>Higher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order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processes</a:t>
            </a:r>
            <a:r>
              <a:rPr lang="es-ES" dirty="0" smtClean="0">
                <a:latin typeface="+mj-lt"/>
              </a:rPr>
              <a:t>, </a:t>
            </a:r>
            <a:r>
              <a:rPr lang="es-ES" dirty="0" err="1" smtClean="0">
                <a:latin typeface="+mj-lt"/>
              </a:rPr>
              <a:t>multiple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electron-hole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pairs</a:t>
            </a:r>
            <a:endParaRPr lang="es-ES" dirty="0" smtClean="0">
              <a:latin typeface="+mj-lt"/>
            </a:endParaRPr>
          </a:p>
          <a:p>
            <a:pPr>
              <a:buFont typeface="Wingdings"/>
              <a:buChar char="l"/>
            </a:pPr>
            <a:r>
              <a:rPr lang="es-ES" dirty="0" smtClean="0">
                <a:latin typeface="+mj-lt"/>
              </a:rPr>
              <a:t>    </a:t>
            </a:r>
            <a:r>
              <a:rPr lang="es-ES" dirty="0" err="1" smtClean="0">
                <a:latin typeface="+mj-lt"/>
              </a:rPr>
              <a:t>Lack</a:t>
            </a:r>
            <a:r>
              <a:rPr lang="es-ES" dirty="0" smtClean="0">
                <a:latin typeface="+mj-lt"/>
              </a:rPr>
              <a:t> of </a:t>
            </a:r>
            <a:r>
              <a:rPr lang="es-ES" dirty="0" err="1" smtClean="0">
                <a:latin typeface="+mj-lt"/>
              </a:rPr>
              <a:t>momentum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conservation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Wingdings" pitchFamily="2" charset="2"/>
              </a:rPr>
              <a:t>l </a:t>
            </a:r>
            <a:r>
              <a:rPr lang="es-ES" dirty="0" err="1" smtClean="0">
                <a:latin typeface="+mj-lt"/>
              </a:rPr>
              <a:t>Decay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into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other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excitations</a:t>
            </a:r>
            <a:r>
              <a:rPr lang="es-ES" dirty="0" smtClean="0">
                <a:latin typeface="+mj-lt"/>
              </a:rPr>
              <a:t>: </a:t>
            </a:r>
            <a:r>
              <a:rPr lang="es-ES" dirty="0" err="1" smtClean="0">
                <a:latin typeface="+mj-lt"/>
              </a:rPr>
              <a:t>phonons</a:t>
            </a:r>
            <a:r>
              <a:rPr lang="es-ES" dirty="0" smtClean="0">
                <a:latin typeface="+mj-lt"/>
              </a:rPr>
              <a:t>, …</a:t>
            </a:r>
            <a:endParaRPr lang="es-ES" dirty="0">
              <a:latin typeface="Wingdings" pitchFamily="2" charset="2"/>
            </a:endParaRPr>
          </a:p>
        </p:txBody>
      </p:sp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98" y="4862546"/>
            <a:ext cx="3791174" cy="13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179512" y="3649049"/>
            <a:ext cx="4451053" cy="2545801"/>
            <a:chOff x="179512" y="3649049"/>
            <a:chExt cx="4451053" cy="2545801"/>
          </a:xfrm>
        </p:grpSpPr>
        <p:pic>
          <p:nvPicPr>
            <p:cNvPr id="23859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4509120"/>
              <a:ext cx="3586535" cy="168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5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3649049"/>
              <a:ext cx="4451053" cy="716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0229" y="116632"/>
            <a:ext cx="331456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Elastic</a:t>
            </a:r>
            <a:r>
              <a:rPr lang="es-ES" sz="3600" dirty="0" smtClean="0"/>
              <a:t> </a:t>
            </a:r>
            <a:r>
              <a:rPr lang="es-ES" sz="3600" dirty="0" err="1" smtClean="0"/>
              <a:t>scattering</a:t>
            </a:r>
            <a:endParaRPr lang="es-ES" sz="3600" dirty="0"/>
          </a:p>
        </p:txBody>
      </p: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43" name="42 Grupo"/>
          <p:cNvGrpSpPr/>
          <p:nvPr/>
        </p:nvGrpSpPr>
        <p:grpSpPr>
          <a:xfrm>
            <a:off x="539552" y="1196752"/>
            <a:ext cx="1800200" cy="2592288"/>
            <a:chOff x="5652120" y="3212976"/>
            <a:chExt cx="1800200" cy="2592288"/>
          </a:xfrm>
        </p:grpSpPr>
        <p:sp>
          <p:nvSpPr>
            <p:cNvPr id="34" name="33 Rectángulo"/>
            <p:cNvSpPr/>
            <p:nvPr/>
          </p:nvSpPr>
          <p:spPr>
            <a:xfrm>
              <a:off x="5652120" y="3212976"/>
              <a:ext cx="1800200" cy="2592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33" name="32 Objeto"/>
            <p:cNvGraphicFramePr>
              <a:graphicFrameLocks noChangeAspect="1"/>
            </p:cNvGraphicFramePr>
            <p:nvPr/>
          </p:nvGraphicFramePr>
          <p:xfrm>
            <a:off x="5707856" y="3284984"/>
            <a:ext cx="1744464" cy="2446042"/>
          </p:xfrm>
          <a:graphic>
            <a:graphicData uri="http://schemas.openxmlformats.org/presentationml/2006/ole">
              <p:oleObj spid="_x0000_s239621" name="Ecuación" r:id="rId3" imgW="1168200" imgH="1638000" progId="Equation.3">
                <p:embed/>
              </p:oleObj>
            </a:graphicData>
          </a:graphic>
        </p:graphicFrame>
      </p:grpSp>
      <p:grpSp>
        <p:nvGrpSpPr>
          <p:cNvPr id="26" name="25 Grupo"/>
          <p:cNvGrpSpPr/>
          <p:nvPr/>
        </p:nvGrpSpPr>
        <p:grpSpPr>
          <a:xfrm>
            <a:off x="3851920" y="1206044"/>
            <a:ext cx="4464496" cy="2366972"/>
            <a:chOff x="3851920" y="1206044"/>
            <a:chExt cx="4464496" cy="2366972"/>
          </a:xfrm>
        </p:grpSpPr>
        <p:grpSp>
          <p:nvGrpSpPr>
            <p:cNvPr id="37" name="36 Grupo"/>
            <p:cNvGrpSpPr/>
            <p:nvPr/>
          </p:nvGrpSpPr>
          <p:grpSpPr>
            <a:xfrm>
              <a:off x="5895495" y="1988840"/>
              <a:ext cx="2420921" cy="1152128"/>
              <a:chOff x="1475656" y="1340768"/>
              <a:chExt cx="2420921" cy="1152128"/>
            </a:xfrm>
          </p:grpSpPr>
          <p:graphicFrame>
            <p:nvGraphicFramePr>
              <p:cNvPr id="5" name="4 Objeto"/>
              <p:cNvGraphicFramePr>
                <a:graphicFrameLocks noChangeAspect="1"/>
              </p:cNvGraphicFramePr>
              <p:nvPr/>
            </p:nvGraphicFramePr>
            <p:xfrm>
              <a:off x="1475656" y="1340768"/>
              <a:ext cx="1121972" cy="772914"/>
            </p:xfrm>
            <a:graphic>
              <a:graphicData uri="http://schemas.openxmlformats.org/presentationml/2006/ole">
                <p:oleObj spid="_x0000_s239619" name="Ecuación" r:id="rId4" imgW="571320" imgH="393480" progId="Equation.3">
                  <p:embed/>
                </p:oleObj>
              </a:graphicData>
            </a:graphic>
          </p:graphicFrame>
          <p:sp>
            <p:nvSpPr>
              <p:cNvPr id="6" name="5 CuadroTexto"/>
              <p:cNvSpPr txBox="1"/>
              <p:nvPr/>
            </p:nvSpPr>
            <p:spPr>
              <a:xfrm>
                <a:off x="1619672" y="2123564"/>
                <a:ext cx="2276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/>
                  <a:t>elastic</a:t>
                </a:r>
                <a:r>
                  <a:rPr lang="es-ES" dirty="0" smtClean="0"/>
                  <a:t> mean free </a:t>
                </a:r>
                <a:r>
                  <a:rPr lang="es-ES" dirty="0" err="1" smtClean="0"/>
                  <a:t>path</a:t>
                </a:r>
                <a:endParaRPr lang="es-ES" dirty="0"/>
              </a:p>
            </p:txBody>
          </p:sp>
          <p:sp>
            <p:nvSpPr>
              <p:cNvPr id="7" name="6 Elipse"/>
              <p:cNvSpPr/>
              <p:nvPr/>
            </p:nvSpPr>
            <p:spPr>
              <a:xfrm>
                <a:off x="2123728" y="1772816"/>
                <a:ext cx="360040" cy="3600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41 Grupo"/>
            <p:cNvGrpSpPr/>
            <p:nvPr/>
          </p:nvGrpSpPr>
          <p:grpSpPr>
            <a:xfrm>
              <a:off x="3851920" y="1206044"/>
              <a:ext cx="1872208" cy="2366972"/>
              <a:chOff x="5220072" y="701988"/>
              <a:chExt cx="1872208" cy="2366972"/>
            </a:xfrm>
          </p:grpSpPr>
          <p:sp>
            <p:nvSpPr>
              <p:cNvPr id="9" name="8 Arco"/>
              <p:cNvSpPr/>
              <p:nvPr/>
            </p:nvSpPr>
            <p:spPr>
              <a:xfrm>
                <a:off x="5868144" y="1916832"/>
                <a:ext cx="1224136" cy="864096"/>
              </a:xfrm>
              <a:prstGeom prst="arc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5292080" y="2492896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/>
                  <a:t>k+q</a:t>
                </a:r>
                <a:endParaRPr lang="es-ES" dirty="0"/>
              </a:p>
            </p:txBody>
          </p:sp>
          <p:sp>
            <p:nvSpPr>
              <p:cNvPr id="11" name="10 Arco"/>
              <p:cNvSpPr/>
              <p:nvPr/>
            </p:nvSpPr>
            <p:spPr>
              <a:xfrm>
                <a:off x="5220072" y="1948190"/>
                <a:ext cx="1512168" cy="720080"/>
              </a:xfrm>
              <a:prstGeom prst="arc">
                <a:avLst>
                  <a:gd name="adj1" fmla="val 10986618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11 Arco"/>
              <p:cNvSpPr/>
              <p:nvPr/>
            </p:nvSpPr>
            <p:spPr>
              <a:xfrm flipV="1">
                <a:off x="5220072" y="1876182"/>
                <a:ext cx="1512168" cy="720080"/>
              </a:xfrm>
              <a:prstGeom prst="arc">
                <a:avLst>
                  <a:gd name="adj1" fmla="val 10986618"/>
                  <a:gd name="adj2" fmla="val 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5220072" y="1691516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k</a:t>
                </a:r>
                <a:endParaRPr lang="es-ES" dirty="0"/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 flipH="1">
                <a:off x="5637820" y="1268760"/>
                <a:ext cx="302332" cy="679430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CuadroTexto"/>
              <p:cNvSpPr txBox="1"/>
              <p:nvPr/>
            </p:nvSpPr>
            <p:spPr>
              <a:xfrm>
                <a:off x="5724128" y="1556792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k’</a:t>
                </a:r>
                <a:endParaRPr lang="es-ES" dirty="0"/>
              </a:p>
            </p:txBody>
          </p:sp>
          <p:cxnSp>
            <p:nvCxnSpPr>
              <p:cNvPr id="20" name="19 Conector recto"/>
              <p:cNvCxnSpPr/>
              <p:nvPr/>
            </p:nvCxnSpPr>
            <p:spPr>
              <a:xfrm flipH="1" flipV="1">
                <a:off x="5925852" y="1300118"/>
                <a:ext cx="302332" cy="679430"/>
              </a:xfrm>
              <a:prstGeom prst="line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30 Elipse"/>
              <p:cNvSpPr/>
              <p:nvPr/>
            </p:nvSpPr>
            <p:spPr>
              <a:xfrm>
                <a:off x="5868144" y="1196768"/>
                <a:ext cx="144016" cy="144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9" name="38 Conector recto"/>
              <p:cNvCxnSpPr>
                <a:endCxn id="14" idx="0"/>
              </p:cNvCxnSpPr>
              <p:nvPr/>
            </p:nvCxnSpPr>
            <p:spPr>
              <a:xfrm>
                <a:off x="5474176" y="701988"/>
                <a:ext cx="88972" cy="1790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>
                <a:off x="6084168" y="980728"/>
                <a:ext cx="0" cy="2088232"/>
              </a:xfrm>
              <a:prstGeom prst="line">
                <a:avLst/>
              </a:prstGeom>
              <a:ln w="28575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46 Grupo"/>
          <p:cNvGrpSpPr/>
          <p:nvPr/>
        </p:nvGrpSpPr>
        <p:grpSpPr>
          <a:xfrm>
            <a:off x="2714625" y="4653136"/>
            <a:ext cx="4238625" cy="1296144"/>
            <a:chOff x="4267175" y="3284984"/>
            <a:chExt cx="4238625" cy="1296144"/>
          </a:xfrm>
        </p:grpSpPr>
        <p:graphicFrame>
          <p:nvGraphicFramePr>
            <p:cNvPr id="35" name="34 Objeto"/>
            <p:cNvGraphicFramePr>
              <a:graphicFrameLocks noChangeAspect="1"/>
            </p:cNvGraphicFramePr>
            <p:nvPr/>
          </p:nvGraphicFramePr>
          <p:xfrm>
            <a:off x="4267175" y="3500711"/>
            <a:ext cx="4238625" cy="1008062"/>
          </p:xfrm>
          <a:graphic>
            <a:graphicData uri="http://schemas.openxmlformats.org/presentationml/2006/ole">
              <p:oleObj spid="_x0000_s239622" name="Ecuación" r:id="rId5" imgW="1815840" imgH="431640" progId="Equation.3">
                <p:embed/>
              </p:oleObj>
            </a:graphicData>
          </a:graphic>
        </p:graphicFrame>
        <p:sp>
          <p:nvSpPr>
            <p:cNvPr id="46" name="45 Elipse"/>
            <p:cNvSpPr/>
            <p:nvPr/>
          </p:nvSpPr>
          <p:spPr>
            <a:xfrm>
              <a:off x="5724128" y="3284984"/>
              <a:ext cx="432048" cy="12961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95536" y="1412776"/>
            <a:ext cx="3600400" cy="2736304"/>
            <a:chOff x="1139190" y="3501008"/>
            <a:chExt cx="3186630" cy="2423543"/>
          </a:xfrm>
        </p:grpSpPr>
        <p:sp>
          <p:nvSpPr>
            <p:cNvPr id="4" name="3 Forma libre"/>
            <p:cNvSpPr/>
            <p:nvPr/>
          </p:nvSpPr>
          <p:spPr>
            <a:xfrm>
              <a:off x="1139190" y="3573017"/>
              <a:ext cx="2424698" cy="2351534"/>
            </a:xfrm>
            <a:custGeom>
              <a:avLst/>
              <a:gdLst>
                <a:gd name="connsiteX0" fmla="*/ 3810 w 2108835"/>
                <a:gd name="connsiteY0" fmla="*/ 1068705 h 2181225"/>
                <a:gd name="connsiteX1" fmla="*/ 369570 w 2108835"/>
                <a:gd name="connsiteY1" fmla="*/ 120015 h 2181225"/>
                <a:gd name="connsiteX2" fmla="*/ 1558290 w 2108835"/>
                <a:gd name="connsiteY2" fmla="*/ 348615 h 2181225"/>
                <a:gd name="connsiteX3" fmla="*/ 2095500 w 2108835"/>
                <a:gd name="connsiteY3" fmla="*/ 1285875 h 2181225"/>
                <a:gd name="connsiteX4" fmla="*/ 1638300 w 2108835"/>
                <a:gd name="connsiteY4" fmla="*/ 2063115 h 2181225"/>
                <a:gd name="connsiteX5" fmla="*/ 392430 w 2108835"/>
                <a:gd name="connsiteY5" fmla="*/ 1994535 h 2181225"/>
                <a:gd name="connsiteX6" fmla="*/ 3810 w 2108835"/>
                <a:gd name="connsiteY6" fmla="*/ 1068705 h 21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8835" h="2181225">
                  <a:moveTo>
                    <a:pt x="3810" y="1068705"/>
                  </a:moveTo>
                  <a:cubicBezTo>
                    <a:pt x="0" y="756285"/>
                    <a:pt x="110490" y="240030"/>
                    <a:pt x="369570" y="120015"/>
                  </a:cubicBezTo>
                  <a:cubicBezTo>
                    <a:pt x="628650" y="0"/>
                    <a:pt x="1270635" y="154305"/>
                    <a:pt x="1558290" y="348615"/>
                  </a:cubicBezTo>
                  <a:cubicBezTo>
                    <a:pt x="1845945" y="542925"/>
                    <a:pt x="2082165" y="1000125"/>
                    <a:pt x="2095500" y="1285875"/>
                  </a:cubicBezTo>
                  <a:cubicBezTo>
                    <a:pt x="2108835" y="1571625"/>
                    <a:pt x="1922145" y="1945005"/>
                    <a:pt x="1638300" y="2063115"/>
                  </a:cubicBezTo>
                  <a:cubicBezTo>
                    <a:pt x="1354455" y="2181225"/>
                    <a:pt x="662940" y="2158365"/>
                    <a:pt x="392430" y="1994535"/>
                  </a:cubicBezTo>
                  <a:cubicBezTo>
                    <a:pt x="121920" y="1830705"/>
                    <a:pt x="7620" y="1381125"/>
                    <a:pt x="3810" y="106870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5" name="4 Conector recto de flecha"/>
            <p:cNvCxnSpPr/>
            <p:nvPr/>
          </p:nvCxnSpPr>
          <p:spPr>
            <a:xfrm flipV="1">
              <a:off x="1979712" y="3861048"/>
              <a:ext cx="720080" cy="194421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5 CuadroTexto"/>
            <p:cNvSpPr txBox="1"/>
            <p:nvPr/>
          </p:nvSpPr>
          <p:spPr>
            <a:xfrm>
              <a:off x="2483768" y="455151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/>
                <a:t>D</a:t>
              </a:r>
              <a:endParaRPr lang="es-ES" sz="2400" dirty="0"/>
            </a:p>
          </p:txBody>
        </p:sp>
        <p:graphicFrame>
          <p:nvGraphicFramePr>
            <p:cNvPr id="7" name="6 Objeto"/>
            <p:cNvGraphicFramePr>
              <a:graphicFrameLocks noChangeAspect="1"/>
            </p:cNvGraphicFramePr>
            <p:nvPr/>
          </p:nvGraphicFramePr>
          <p:xfrm>
            <a:off x="3203848" y="3501008"/>
            <a:ext cx="1121972" cy="772914"/>
          </p:xfrm>
          <a:graphic>
            <a:graphicData uri="http://schemas.openxmlformats.org/presentationml/2006/ole">
              <p:oleObj spid="_x0000_s268291" name="Ecuación" r:id="rId3" imgW="571320" imgH="393480" progId="Equation.3">
                <p:embed/>
              </p:oleObj>
            </a:graphicData>
          </a:graphic>
        </p:graphicFrame>
      </p:grpSp>
      <p:grpSp>
        <p:nvGrpSpPr>
          <p:cNvPr id="8" name="7 Grupo"/>
          <p:cNvGrpSpPr/>
          <p:nvPr/>
        </p:nvGrpSpPr>
        <p:grpSpPr>
          <a:xfrm>
            <a:off x="2915816" y="4797152"/>
            <a:ext cx="5774407" cy="1931197"/>
            <a:chOff x="2915816" y="4797152"/>
            <a:chExt cx="5774407" cy="1931197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20" y="4797152"/>
              <a:ext cx="3038103" cy="193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5402462"/>
              <a:ext cx="2563391" cy="54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5816" y="6048575"/>
              <a:ext cx="2691383" cy="332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13 Grupo"/>
          <p:cNvGrpSpPr/>
          <p:nvPr/>
        </p:nvGrpSpPr>
        <p:grpSpPr>
          <a:xfrm>
            <a:off x="5139655" y="1052736"/>
            <a:ext cx="3608809" cy="3240360"/>
            <a:chOff x="5139655" y="1052736"/>
            <a:chExt cx="3608809" cy="3240360"/>
          </a:xfrm>
        </p:grpSpPr>
        <p:pic>
          <p:nvPicPr>
            <p:cNvPr id="2682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85175" y="1988840"/>
              <a:ext cx="2387225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29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8064" y="1052736"/>
              <a:ext cx="3599681" cy="55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829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39655" y="1635169"/>
              <a:ext cx="3608809" cy="28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14 CuadroTexto"/>
          <p:cNvSpPr txBox="1"/>
          <p:nvPr/>
        </p:nvSpPr>
        <p:spPr>
          <a:xfrm>
            <a:off x="2910986" y="116632"/>
            <a:ext cx="281314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Finite</a:t>
            </a:r>
            <a:r>
              <a:rPr lang="es-ES" sz="3600" dirty="0" smtClean="0"/>
              <a:t> </a:t>
            </a:r>
            <a:r>
              <a:rPr lang="es-ES" sz="3600" dirty="0" err="1" smtClean="0"/>
              <a:t>systems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68143" y="190381"/>
            <a:ext cx="581216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Inhomogeneous</a:t>
            </a:r>
            <a:r>
              <a:rPr lang="es-ES" sz="3600" dirty="0" smtClean="0"/>
              <a:t> </a:t>
            </a:r>
            <a:r>
              <a:rPr lang="es-ES" sz="3600" dirty="0" err="1" smtClean="0"/>
              <a:t>electric</a:t>
            </a:r>
            <a:r>
              <a:rPr lang="es-ES" sz="3600" dirty="0" smtClean="0"/>
              <a:t> </a:t>
            </a:r>
            <a:r>
              <a:rPr lang="es-ES" sz="3600" dirty="0" err="1" smtClean="0"/>
              <a:t>fields</a:t>
            </a:r>
            <a:endParaRPr lang="es-ES" sz="36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1331640" y="1239438"/>
            <a:ext cx="5328592" cy="1829522"/>
            <a:chOff x="1475656" y="1124744"/>
            <a:chExt cx="5328592" cy="1829522"/>
          </a:xfrm>
        </p:grpSpPr>
        <p:pic>
          <p:nvPicPr>
            <p:cNvPr id="257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1556792"/>
              <a:ext cx="2936950" cy="663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2348880"/>
              <a:ext cx="335833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32040" y="1196752"/>
              <a:ext cx="1872208" cy="175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CuadroTexto"/>
            <p:cNvSpPr txBox="1"/>
            <p:nvPr/>
          </p:nvSpPr>
          <p:spPr>
            <a:xfrm>
              <a:off x="2692301" y="1124744"/>
              <a:ext cx="72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Edges</a:t>
              </a:r>
              <a:endParaRPr lang="es-ES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683568" y="3532946"/>
            <a:ext cx="6480720" cy="2272318"/>
            <a:chOff x="683568" y="3532946"/>
            <a:chExt cx="6480720" cy="2272318"/>
          </a:xfrm>
        </p:grpSpPr>
        <p:pic>
          <p:nvPicPr>
            <p:cNvPr id="257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003665"/>
              <a:ext cx="2952328" cy="86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77010" y="4005064"/>
              <a:ext cx="3087278" cy="176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7571" y="5006630"/>
              <a:ext cx="2928325" cy="79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CuadroTexto"/>
            <p:cNvSpPr txBox="1"/>
            <p:nvPr/>
          </p:nvSpPr>
          <p:spPr>
            <a:xfrm>
              <a:off x="3635896" y="3532946"/>
              <a:ext cx="1892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/>
                <a:t>Local </a:t>
              </a:r>
              <a:r>
                <a:rPr lang="es-ES" sz="2000" dirty="0" err="1" smtClean="0"/>
                <a:t>excitations</a:t>
              </a:r>
              <a:endParaRPr lang="es-ES" sz="2000" dirty="0"/>
            </a:p>
          </p:txBody>
        </p:sp>
      </p:grp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3203848" y="6194484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s-E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(q)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ngdings 3" pitchFamily="18" charset="2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q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Wingdings 3" pitchFamily="18" charset="2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s-E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-1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274056" y="836712"/>
            <a:ext cx="376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T. </a:t>
            </a:r>
            <a:r>
              <a:rPr lang="es-ES" dirty="0" err="1" smtClean="0"/>
              <a:t>Low</a:t>
            </a:r>
            <a:r>
              <a:rPr lang="es-ES" dirty="0" smtClean="0"/>
              <a:t>, M. M. </a:t>
            </a:r>
            <a:r>
              <a:rPr lang="es-ES" dirty="0" err="1" smtClean="0"/>
              <a:t>Fogler</a:t>
            </a:r>
            <a:r>
              <a:rPr lang="es-ES" dirty="0" smtClean="0"/>
              <a:t>, F. G, </a:t>
            </a:r>
            <a:r>
              <a:rPr lang="es-ES" dirty="0" err="1" smtClean="0"/>
              <a:t>unpublished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68143" y="190381"/>
            <a:ext cx="581216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Inhomogeneous</a:t>
            </a:r>
            <a:r>
              <a:rPr lang="es-ES" sz="3600" dirty="0" smtClean="0"/>
              <a:t> </a:t>
            </a:r>
            <a:r>
              <a:rPr lang="es-ES" sz="3600" dirty="0" err="1" smtClean="0"/>
              <a:t>electric</a:t>
            </a:r>
            <a:r>
              <a:rPr lang="es-ES" sz="3600" dirty="0" smtClean="0"/>
              <a:t> </a:t>
            </a:r>
            <a:r>
              <a:rPr lang="es-ES" sz="3600" dirty="0" err="1" smtClean="0"/>
              <a:t>fields</a:t>
            </a:r>
            <a:endParaRPr lang="es-ES" sz="36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3851920" y="1268760"/>
            <a:ext cx="4813151" cy="3877696"/>
            <a:chOff x="3851920" y="1268760"/>
            <a:chExt cx="4813151" cy="3877696"/>
          </a:xfrm>
        </p:grpSpPr>
        <p:pic>
          <p:nvPicPr>
            <p:cNvPr id="25907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1268760"/>
              <a:ext cx="4813151" cy="325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10 Grupo"/>
            <p:cNvGrpSpPr/>
            <p:nvPr/>
          </p:nvGrpSpPr>
          <p:grpSpPr>
            <a:xfrm>
              <a:off x="5484197" y="4653136"/>
              <a:ext cx="1896115" cy="493320"/>
              <a:chOff x="4514850" y="4868863"/>
              <a:chExt cx="1896115" cy="493320"/>
            </a:xfrm>
          </p:grpSpPr>
          <p:graphicFrame>
            <p:nvGraphicFramePr>
              <p:cNvPr id="6" name="5 Objeto"/>
              <p:cNvGraphicFramePr>
                <a:graphicFrameLocks noChangeAspect="1"/>
              </p:cNvGraphicFramePr>
              <p:nvPr/>
            </p:nvGraphicFramePr>
            <p:xfrm>
              <a:off x="4514850" y="4868863"/>
              <a:ext cx="114300" cy="215900"/>
            </p:xfrm>
            <a:graphic>
              <a:graphicData uri="http://schemas.openxmlformats.org/presentationml/2006/ole">
                <p:oleObj spid="_x0000_s259077" name="Ecuación" r:id="rId4" imgW="114120" imgH="215640" progId="Equation.3">
                  <p:embed/>
                </p:oleObj>
              </a:graphicData>
            </a:graphic>
          </p:graphicFrame>
          <p:sp>
            <p:nvSpPr>
              <p:cNvPr id="9" name="8 CuadroTexto"/>
              <p:cNvSpPr txBox="1"/>
              <p:nvPr/>
            </p:nvSpPr>
            <p:spPr>
              <a:xfrm>
                <a:off x="4572000" y="4941168"/>
                <a:ext cx="1838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Symbol" pitchFamily="18" charset="2"/>
                  </a:rPr>
                  <a:t>t=1m</a:t>
                </a:r>
                <a:r>
                  <a:rPr lang="es-ES" dirty="0" smtClean="0">
                    <a:latin typeface="+mj-lt"/>
                  </a:rPr>
                  <a:t>s,   E =0.4eV</a:t>
                </a:r>
                <a:endParaRPr lang="es-ES" dirty="0">
                  <a:latin typeface="Symbol" pitchFamily="18" charset="2"/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5436096" y="5085184"/>
                <a:ext cx="2551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F</a:t>
                </a:r>
                <a:endParaRPr lang="es-ES" sz="1200" dirty="0"/>
              </a:p>
            </p:txBody>
          </p:sp>
        </p:grpSp>
      </p:grpSp>
      <p:grpSp>
        <p:nvGrpSpPr>
          <p:cNvPr id="17" name="16 Grupo"/>
          <p:cNvGrpSpPr/>
          <p:nvPr/>
        </p:nvGrpSpPr>
        <p:grpSpPr>
          <a:xfrm>
            <a:off x="971600" y="5229200"/>
            <a:ext cx="6696744" cy="1368152"/>
            <a:chOff x="971600" y="5229200"/>
            <a:chExt cx="6696744" cy="1368152"/>
          </a:xfrm>
        </p:grpSpPr>
        <p:sp>
          <p:nvSpPr>
            <p:cNvPr id="18" name="17 Rectángulo"/>
            <p:cNvSpPr/>
            <p:nvPr/>
          </p:nvSpPr>
          <p:spPr>
            <a:xfrm>
              <a:off x="971600" y="5229200"/>
              <a:ext cx="6696744" cy="13681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19" name="18 Objeto"/>
            <p:cNvGraphicFramePr>
              <a:graphicFrameLocks noChangeAspect="1"/>
            </p:cNvGraphicFramePr>
            <p:nvPr/>
          </p:nvGraphicFramePr>
          <p:xfrm>
            <a:off x="1576388" y="5338763"/>
            <a:ext cx="5381625" cy="1150937"/>
          </p:xfrm>
          <a:graphic>
            <a:graphicData uri="http://schemas.openxmlformats.org/presentationml/2006/ole">
              <p:oleObj spid="_x0000_s259079" name="Ecuación" r:id="rId5" imgW="3797280" imgH="812520" progId="Equation.3">
                <p:embed/>
              </p:oleObj>
            </a:graphicData>
          </a:graphic>
        </p:graphicFrame>
      </p:grpSp>
      <p:grpSp>
        <p:nvGrpSpPr>
          <p:cNvPr id="21" name="20 Grupo"/>
          <p:cNvGrpSpPr/>
          <p:nvPr/>
        </p:nvGrpSpPr>
        <p:grpSpPr>
          <a:xfrm>
            <a:off x="72008" y="1196752"/>
            <a:ext cx="3203848" cy="3096344"/>
            <a:chOff x="72008" y="1196752"/>
            <a:chExt cx="3203848" cy="3096344"/>
          </a:xfrm>
        </p:grpSpPr>
        <p:grpSp>
          <p:nvGrpSpPr>
            <p:cNvPr id="13" name="12 Grupo"/>
            <p:cNvGrpSpPr/>
            <p:nvPr/>
          </p:nvGrpSpPr>
          <p:grpSpPr>
            <a:xfrm>
              <a:off x="72008" y="1196752"/>
              <a:ext cx="3203848" cy="3096344"/>
              <a:chOff x="72008" y="1196752"/>
              <a:chExt cx="3203848" cy="3096344"/>
            </a:xfrm>
          </p:grpSpPr>
          <p:sp>
            <p:nvSpPr>
              <p:cNvPr id="12" name="11 Rectángulo"/>
              <p:cNvSpPr/>
              <p:nvPr/>
            </p:nvSpPr>
            <p:spPr>
              <a:xfrm>
                <a:off x="72008" y="1196752"/>
                <a:ext cx="3203848" cy="30963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aphicFrame>
            <p:nvGraphicFramePr>
              <p:cNvPr id="3" name="2 Objeto"/>
              <p:cNvGraphicFramePr>
                <a:graphicFrameLocks noChangeAspect="1"/>
              </p:cNvGraphicFramePr>
              <p:nvPr/>
            </p:nvGraphicFramePr>
            <p:xfrm>
              <a:off x="438150" y="1431925"/>
              <a:ext cx="1905000" cy="596900"/>
            </p:xfrm>
            <a:graphic>
              <a:graphicData uri="http://schemas.openxmlformats.org/presentationml/2006/ole">
                <p:oleObj spid="_x0000_s259074" name="Ecuación" r:id="rId6" imgW="1054080" imgH="330120" progId="Equation.3">
                  <p:embed/>
                </p:oleObj>
              </a:graphicData>
            </a:graphic>
          </p:graphicFrame>
          <p:graphicFrame>
            <p:nvGraphicFramePr>
              <p:cNvPr id="4" name="3 Objeto"/>
              <p:cNvGraphicFramePr>
                <a:graphicFrameLocks noChangeAspect="1"/>
              </p:cNvGraphicFramePr>
              <p:nvPr/>
            </p:nvGraphicFramePr>
            <p:xfrm>
              <a:off x="258763" y="2420938"/>
              <a:ext cx="2806700" cy="1584325"/>
            </p:xfrm>
            <a:graphic>
              <a:graphicData uri="http://schemas.openxmlformats.org/presentationml/2006/ole">
                <p:oleObj spid="_x0000_s259075" name="Ecuación" r:id="rId7" imgW="1981080" imgH="1117440" progId="Equation.3">
                  <p:embed/>
                </p:oleObj>
              </a:graphicData>
            </a:graphic>
          </p:graphicFrame>
        </p:grpSp>
        <p:sp>
          <p:nvSpPr>
            <p:cNvPr id="20" name="19 CuadroTexto"/>
            <p:cNvSpPr txBox="1"/>
            <p:nvPr/>
          </p:nvSpPr>
          <p:spPr>
            <a:xfrm>
              <a:off x="251520" y="2041103"/>
              <a:ext cx="2811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C00000"/>
                  </a:solidFill>
                </a:rPr>
                <a:t>Non local </a:t>
              </a:r>
              <a:r>
                <a:rPr lang="es-ES" sz="1400" dirty="0" err="1" smtClean="0">
                  <a:solidFill>
                    <a:srgbClr val="C00000"/>
                  </a:solidFill>
                </a:rPr>
                <a:t>conductivity</a:t>
              </a:r>
              <a:r>
                <a:rPr lang="es-ES" sz="1400" dirty="0" smtClean="0">
                  <a:solidFill>
                    <a:srgbClr val="C00000"/>
                  </a:solidFill>
                </a:rPr>
                <a:t>, </a:t>
              </a:r>
              <a:r>
                <a:rPr lang="es-ES" sz="1400" dirty="0" err="1" smtClean="0">
                  <a:solidFill>
                    <a:srgbClr val="C00000"/>
                  </a:solidFill>
                </a:rPr>
                <a:t>clean</a:t>
              </a:r>
              <a:r>
                <a:rPr lang="es-ES" sz="1400" dirty="0" smtClean="0">
                  <a:solidFill>
                    <a:srgbClr val="C00000"/>
                  </a:solidFill>
                </a:rPr>
                <a:t> </a:t>
              </a:r>
              <a:r>
                <a:rPr lang="es-ES" sz="1400" dirty="0" err="1" smtClean="0">
                  <a:solidFill>
                    <a:srgbClr val="C00000"/>
                  </a:solidFill>
                </a:rPr>
                <a:t>system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65391" y="190381"/>
            <a:ext cx="402283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Surface</a:t>
            </a:r>
            <a:r>
              <a:rPr lang="es-ES" sz="3600" dirty="0" smtClean="0"/>
              <a:t> polar </a:t>
            </a:r>
            <a:r>
              <a:rPr lang="es-ES" sz="3600" dirty="0" err="1" smtClean="0"/>
              <a:t>modes</a:t>
            </a:r>
            <a:endParaRPr lang="es-ES" sz="36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611560" y="2060848"/>
            <a:ext cx="3672408" cy="2520280"/>
            <a:chOff x="1475656" y="1196752"/>
            <a:chExt cx="3672408" cy="2520280"/>
          </a:xfrm>
        </p:grpSpPr>
        <p:sp>
          <p:nvSpPr>
            <p:cNvPr id="12" name="11 Rectángulo"/>
            <p:cNvSpPr/>
            <p:nvPr/>
          </p:nvSpPr>
          <p:spPr>
            <a:xfrm>
              <a:off x="1475656" y="1196752"/>
              <a:ext cx="3672408" cy="25202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4" name="3 Objeto"/>
            <p:cNvGraphicFramePr>
              <a:graphicFrameLocks noChangeAspect="1"/>
            </p:cNvGraphicFramePr>
            <p:nvPr/>
          </p:nvGraphicFramePr>
          <p:xfrm>
            <a:off x="1547664" y="1268760"/>
            <a:ext cx="3384376" cy="2263046"/>
          </p:xfrm>
          <a:graphic>
            <a:graphicData uri="http://schemas.openxmlformats.org/presentationml/2006/ole">
              <p:oleObj spid="_x0000_s260099" name="Ecuación" r:id="rId3" imgW="2108160" imgH="1409400" progId="Equation.3">
                <p:embed/>
              </p:oleObj>
            </a:graphicData>
          </a:graphic>
        </p:graphicFrame>
      </p:grpSp>
      <p:grpSp>
        <p:nvGrpSpPr>
          <p:cNvPr id="15" name="14 Grupo"/>
          <p:cNvGrpSpPr/>
          <p:nvPr/>
        </p:nvGrpSpPr>
        <p:grpSpPr>
          <a:xfrm>
            <a:off x="179512" y="4941168"/>
            <a:ext cx="4752528" cy="1512168"/>
            <a:chOff x="179512" y="4293096"/>
            <a:chExt cx="4752528" cy="1512168"/>
          </a:xfrm>
        </p:grpSpPr>
        <p:sp>
          <p:nvSpPr>
            <p:cNvPr id="11" name="10 Rectángulo"/>
            <p:cNvSpPr/>
            <p:nvPr/>
          </p:nvSpPr>
          <p:spPr>
            <a:xfrm>
              <a:off x="179512" y="4293096"/>
              <a:ext cx="4752528" cy="15121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6" name="5 Objeto"/>
            <p:cNvGraphicFramePr>
              <a:graphicFrameLocks noChangeAspect="1"/>
            </p:cNvGraphicFramePr>
            <p:nvPr/>
          </p:nvGraphicFramePr>
          <p:xfrm>
            <a:off x="251520" y="4327252"/>
            <a:ext cx="4593821" cy="1478012"/>
          </p:xfrm>
          <a:graphic>
            <a:graphicData uri="http://schemas.openxmlformats.org/presentationml/2006/ole">
              <p:oleObj spid="_x0000_s260101" name="Ecuación" r:id="rId4" imgW="2920680" imgH="939600" progId="Equation.3">
                <p:embed/>
              </p:oleObj>
            </a:graphicData>
          </a:graphic>
        </p:graphicFrame>
      </p:grpSp>
      <p:grpSp>
        <p:nvGrpSpPr>
          <p:cNvPr id="9" name="8 Grupo"/>
          <p:cNvGrpSpPr/>
          <p:nvPr/>
        </p:nvGrpSpPr>
        <p:grpSpPr>
          <a:xfrm>
            <a:off x="5724128" y="4255928"/>
            <a:ext cx="2736304" cy="1477328"/>
            <a:chOff x="6156176" y="1484784"/>
            <a:chExt cx="2736304" cy="1477328"/>
          </a:xfrm>
        </p:grpSpPr>
        <p:sp>
          <p:nvSpPr>
            <p:cNvPr id="7" name="6 CuadroTexto"/>
            <p:cNvSpPr txBox="1"/>
            <p:nvPr/>
          </p:nvSpPr>
          <p:spPr>
            <a:xfrm>
              <a:off x="6156176" y="1484784"/>
              <a:ext cx="27363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Si O  has polar </a:t>
              </a:r>
              <a:r>
                <a:rPr lang="es-ES" dirty="0" err="1" smtClean="0"/>
                <a:t>modes</a:t>
              </a:r>
              <a:r>
                <a:rPr lang="es-ES" dirty="0" smtClean="0"/>
                <a:t> </a:t>
              </a:r>
              <a:r>
                <a:rPr lang="es-ES" dirty="0" err="1" smtClean="0"/>
                <a:t>which</a:t>
              </a:r>
              <a:r>
                <a:rPr lang="es-ES" dirty="0" smtClean="0"/>
                <a:t> induce </a:t>
              </a:r>
              <a:r>
                <a:rPr lang="es-ES" dirty="0" err="1" smtClean="0"/>
                <a:t>long</a:t>
              </a:r>
              <a:r>
                <a:rPr lang="es-ES" dirty="0" smtClean="0"/>
                <a:t> </a:t>
              </a:r>
              <a:r>
                <a:rPr lang="es-ES" dirty="0" err="1" smtClean="0"/>
                <a:t>range</a:t>
              </a:r>
              <a:r>
                <a:rPr lang="es-ES" dirty="0" smtClean="0"/>
                <a:t> </a:t>
              </a:r>
              <a:r>
                <a:rPr lang="es-ES" dirty="0" err="1" smtClean="0"/>
                <a:t>electrostatic</a:t>
              </a:r>
              <a:r>
                <a:rPr lang="es-ES" dirty="0" smtClean="0"/>
                <a:t> </a:t>
              </a:r>
              <a:r>
                <a:rPr lang="es-ES" dirty="0" err="1" smtClean="0"/>
                <a:t>potentials</a:t>
              </a:r>
              <a:r>
                <a:rPr lang="es-ES" dirty="0" smtClean="0"/>
                <a:t>.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dielectric</a:t>
              </a:r>
              <a:r>
                <a:rPr lang="es-ES" dirty="0" smtClean="0"/>
                <a:t> </a:t>
              </a:r>
              <a:r>
                <a:rPr lang="es-ES" dirty="0" err="1" smtClean="0"/>
                <a:t>constant</a:t>
              </a:r>
              <a:r>
                <a:rPr lang="es-ES" dirty="0" smtClean="0"/>
                <a:t> of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system</a:t>
              </a:r>
              <a:r>
                <a:rPr lang="es-ES" dirty="0" smtClean="0"/>
                <a:t> </a:t>
              </a:r>
              <a:r>
                <a:rPr lang="es-ES" dirty="0" err="1" smtClean="0"/>
                <a:t>is</a:t>
              </a:r>
              <a:r>
                <a:rPr lang="es-ES" dirty="0" smtClean="0"/>
                <a:t> </a:t>
              </a:r>
              <a:r>
                <a:rPr lang="es-ES" dirty="0" err="1" smtClean="0"/>
                <a:t>modified</a:t>
              </a:r>
              <a:r>
                <a:rPr lang="es-ES" dirty="0" smtClean="0"/>
                <a:t>.</a:t>
              </a:r>
              <a:endParaRPr lang="es-ES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516216" y="160905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</a:t>
              </a:r>
              <a:endParaRPr lang="es-ES" sz="1400" dirty="0"/>
            </a:p>
          </p:txBody>
        </p:sp>
      </p:grpSp>
      <p:pic>
        <p:nvPicPr>
          <p:cNvPr id="260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3479" y="2564904"/>
            <a:ext cx="2340521" cy="12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48880"/>
            <a:ext cx="2171321" cy="118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484784"/>
            <a:ext cx="2801690" cy="7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68143" y="190381"/>
            <a:ext cx="32501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Optical</a:t>
            </a:r>
            <a:r>
              <a:rPr lang="es-ES" sz="3600" dirty="0" smtClean="0"/>
              <a:t> </a:t>
            </a:r>
            <a:r>
              <a:rPr lang="es-ES" sz="3600" dirty="0" err="1" smtClean="0"/>
              <a:t>phonons</a:t>
            </a:r>
            <a:endParaRPr lang="es-ES" sz="3600" dirty="0"/>
          </a:p>
        </p:txBody>
      </p:sp>
      <p:grpSp>
        <p:nvGrpSpPr>
          <p:cNvPr id="35" name="34 Grupo"/>
          <p:cNvGrpSpPr/>
          <p:nvPr/>
        </p:nvGrpSpPr>
        <p:grpSpPr>
          <a:xfrm>
            <a:off x="467544" y="980728"/>
            <a:ext cx="3075806" cy="1492194"/>
            <a:chOff x="467544" y="980728"/>
            <a:chExt cx="3075806" cy="1492194"/>
          </a:xfrm>
        </p:grpSpPr>
        <p:pic>
          <p:nvPicPr>
            <p:cNvPr id="258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1772816"/>
              <a:ext cx="2643758" cy="70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8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980728"/>
              <a:ext cx="2668563" cy="688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17 Grupo"/>
          <p:cNvGrpSpPr/>
          <p:nvPr/>
        </p:nvGrpSpPr>
        <p:grpSpPr>
          <a:xfrm>
            <a:off x="107504" y="3933056"/>
            <a:ext cx="4824536" cy="1800200"/>
            <a:chOff x="2411760" y="4221088"/>
            <a:chExt cx="4824536" cy="1800200"/>
          </a:xfrm>
        </p:grpSpPr>
        <p:sp>
          <p:nvSpPr>
            <p:cNvPr id="17" name="16 Rectángulo"/>
            <p:cNvSpPr/>
            <p:nvPr/>
          </p:nvSpPr>
          <p:spPr>
            <a:xfrm>
              <a:off x="2411760" y="4221088"/>
              <a:ext cx="4824536" cy="18002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16" name="15 Objeto"/>
            <p:cNvGraphicFramePr>
              <a:graphicFrameLocks noChangeAspect="1"/>
            </p:cNvGraphicFramePr>
            <p:nvPr/>
          </p:nvGraphicFramePr>
          <p:xfrm>
            <a:off x="2545556" y="4364732"/>
            <a:ext cx="4527550" cy="1587500"/>
          </p:xfrm>
          <a:graphic>
            <a:graphicData uri="http://schemas.openxmlformats.org/presentationml/2006/ole">
              <p:oleObj spid="_x0000_s258052" name="Ecuación" r:id="rId5" imgW="2679480" imgH="939600" progId="Equation.3">
                <p:embed/>
              </p:oleObj>
            </a:graphicData>
          </a:graphic>
        </p:graphicFrame>
      </p:grpSp>
      <p:grpSp>
        <p:nvGrpSpPr>
          <p:cNvPr id="31" name="30 Grupo"/>
          <p:cNvGrpSpPr/>
          <p:nvPr/>
        </p:nvGrpSpPr>
        <p:grpSpPr>
          <a:xfrm>
            <a:off x="2195736" y="2708920"/>
            <a:ext cx="4134978" cy="1161420"/>
            <a:chOff x="2195736" y="2852936"/>
            <a:chExt cx="4134978" cy="1161420"/>
          </a:xfrm>
        </p:grpSpPr>
        <p:grpSp>
          <p:nvGrpSpPr>
            <p:cNvPr id="12" name="11 Grupo"/>
            <p:cNvGrpSpPr/>
            <p:nvPr/>
          </p:nvGrpSpPr>
          <p:grpSpPr>
            <a:xfrm>
              <a:off x="2195736" y="2852936"/>
              <a:ext cx="3313471" cy="451793"/>
              <a:chOff x="2195736" y="2852936"/>
              <a:chExt cx="3313471" cy="451793"/>
            </a:xfrm>
          </p:grpSpPr>
          <p:sp>
            <p:nvSpPr>
              <p:cNvPr id="10" name="9 CuadroTexto"/>
              <p:cNvSpPr txBox="1"/>
              <p:nvPr/>
            </p:nvSpPr>
            <p:spPr>
              <a:xfrm>
                <a:off x="2195736" y="2852936"/>
                <a:ext cx="3313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/>
                  <a:t>Optical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phonons</a:t>
                </a:r>
                <a:r>
                  <a:rPr lang="es-ES" dirty="0" smtClean="0"/>
                  <a:t> at </a:t>
                </a:r>
                <a:r>
                  <a:rPr lang="es-ES" dirty="0" smtClean="0">
                    <a:latin typeface="Symbol" pitchFamily="18" charset="2"/>
                  </a:rPr>
                  <a:t>G</a:t>
                </a:r>
                <a:r>
                  <a:rPr lang="es-ES" dirty="0" smtClean="0">
                    <a:latin typeface="+mj-lt"/>
                  </a:rPr>
                  <a:t>, </a:t>
                </a:r>
                <a:r>
                  <a:rPr lang="es-ES" dirty="0" smtClean="0">
                    <a:latin typeface="Symbol" pitchFamily="18" charset="2"/>
                  </a:rPr>
                  <a:t>w   =0.2 </a:t>
                </a:r>
                <a:r>
                  <a:rPr lang="es-ES" dirty="0" smtClean="0">
                    <a:latin typeface="+mj-lt"/>
                  </a:rPr>
                  <a:t>eV</a:t>
                </a:r>
                <a:endParaRPr lang="es-ES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 flipH="1">
                <a:off x="4401695" y="2996952"/>
                <a:ext cx="4583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err="1" smtClean="0"/>
                  <a:t>ph</a:t>
                </a:r>
                <a:endParaRPr lang="es-ES" sz="1400" dirty="0"/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2195736" y="3284984"/>
              <a:ext cx="4134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Coupling</a:t>
              </a:r>
              <a:r>
                <a:rPr lang="es-ES" dirty="0" smtClean="0"/>
                <a:t> </a:t>
              </a:r>
              <a:r>
                <a:rPr lang="es-ES" dirty="0" err="1" smtClean="0"/>
                <a:t>through</a:t>
              </a:r>
              <a:r>
                <a:rPr lang="es-ES" dirty="0" smtClean="0"/>
                <a:t> </a:t>
              </a:r>
              <a:r>
                <a:rPr lang="es-ES" dirty="0" err="1" smtClean="0"/>
                <a:t>changes</a:t>
              </a:r>
              <a:r>
                <a:rPr lang="es-ES" dirty="0" smtClean="0"/>
                <a:t> in bond </a:t>
              </a:r>
              <a:r>
                <a:rPr lang="es-ES" dirty="0" err="1" smtClean="0"/>
                <a:t>lengths</a:t>
              </a:r>
              <a:endParaRPr lang="es-ES" dirty="0" smtClean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2195736" y="3645024"/>
              <a:ext cx="1728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Weak</a:t>
              </a:r>
              <a:r>
                <a:rPr lang="es-ES" dirty="0" smtClean="0"/>
                <a:t> </a:t>
              </a:r>
              <a:r>
                <a:rPr lang="es-ES" dirty="0" err="1" smtClean="0"/>
                <a:t>dispersion</a:t>
              </a:r>
              <a:endParaRPr lang="es-ES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5076056" y="3923764"/>
            <a:ext cx="3995936" cy="2529572"/>
            <a:chOff x="5076056" y="3923764"/>
            <a:chExt cx="3995936" cy="2529572"/>
          </a:xfrm>
        </p:grpSpPr>
        <p:sp>
          <p:nvSpPr>
            <p:cNvPr id="33" name="32 Rectángulo"/>
            <p:cNvSpPr/>
            <p:nvPr/>
          </p:nvSpPr>
          <p:spPr>
            <a:xfrm>
              <a:off x="5076056" y="5517232"/>
              <a:ext cx="3995936" cy="93610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5724128" y="3923764"/>
              <a:ext cx="2620735" cy="1881500"/>
              <a:chOff x="5951765" y="4365104"/>
              <a:chExt cx="2620735" cy="1881500"/>
            </a:xfrm>
          </p:grpSpPr>
          <p:cxnSp>
            <p:nvCxnSpPr>
              <p:cNvPr id="20" name="19 Conector recto"/>
              <p:cNvCxnSpPr/>
              <p:nvPr/>
            </p:nvCxnSpPr>
            <p:spPr>
              <a:xfrm>
                <a:off x="6516216" y="4365104"/>
                <a:ext cx="0" cy="144016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 flipV="1">
                <a:off x="6516216" y="5796880"/>
                <a:ext cx="2043336" cy="83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5 Forma libre"/>
              <p:cNvSpPr/>
              <p:nvPr/>
            </p:nvSpPr>
            <p:spPr>
              <a:xfrm>
                <a:off x="7292340" y="4480560"/>
                <a:ext cx="1280160" cy="1337310"/>
              </a:xfrm>
              <a:custGeom>
                <a:avLst/>
                <a:gdLst>
                  <a:gd name="connsiteX0" fmla="*/ 0 w 1280160"/>
                  <a:gd name="connsiteY0" fmla="*/ 1337310 h 1337310"/>
                  <a:gd name="connsiteX1" fmla="*/ 320040 w 1280160"/>
                  <a:gd name="connsiteY1" fmla="*/ 445770 h 1337310"/>
                  <a:gd name="connsiteX2" fmla="*/ 1280160 w 1280160"/>
                  <a:gd name="connsiteY2" fmla="*/ 0 h 1337310"/>
                  <a:gd name="connsiteX3" fmla="*/ 1280160 w 1280160"/>
                  <a:gd name="connsiteY3" fmla="*/ 0 h 1337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0160" h="1337310">
                    <a:moveTo>
                      <a:pt x="0" y="1337310"/>
                    </a:moveTo>
                    <a:cubicBezTo>
                      <a:pt x="53340" y="1002982"/>
                      <a:pt x="106680" y="668655"/>
                      <a:pt x="320040" y="445770"/>
                    </a:cubicBezTo>
                    <a:cubicBezTo>
                      <a:pt x="533400" y="222885"/>
                      <a:pt x="1280160" y="0"/>
                      <a:pt x="1280160" y="0"/>
                    </a:cubicBezTo>
                    <a:lnTo>
                      <a:pt x="1280160" y="0"/>
                    </a:lnTo>
                  </a:path>
                </a:pathLst>
              </a:cu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5951765" y="4365104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1/</a:t>
                </a:r>
                <a:r>
                  <a:rPr lang="es-ES" dirty="0" smtClean="0">
                    <a:latin typeface="Symbol" pitchFamily="18" charset="2"/>
                  </a:rPr>
                  <a:t>t</a:t>
                </a:r>
                <a:endParaRPr lang="es-ES" dirty="0"/>
              </a:p>
            </p:txBody>
          </p:sp>
          <p:sp>
            <p:nvSpPr>
              <p:cNvPr id="28" name="27 CuadroTexto"/>
              <p:cNvSpPr txBox="1"/>
              <p:nvPr/>
            </p:nvSpPr>
            <p:spPr>
              <a:xfrm>
                <a:off x="7740352" y="5877272"/>
                <a:ext cx="285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Symbol" pitchFamily="18" charset="2"/>
                  </a:rPr>
                  <a:t>e</a:t>
                </a:r>
                <a:endParaRPr lang="es-ES" dirty="0">
                  <a:latin typeface="Symbol" pitchFamily="18" charset="2"/>
                </a:endParaRPr>
              </a:p>
            </p:txBody>
          </p:sp>
        </p:grpSp>
        <p:graphicFrame>
          <p:nvGraphicFramePr>
            <p:cNvPr id="30" name="29 Objeto"/>
            <p:cNvGraphicFramePr>
              <a:graphicFrameLocks noChangeAspect="1"/>
            </p:cNvGraphicFramePr>
            <p:nvPr/>
          </p:nvGraphicFramePr>
          <p:xfrm>
            <a:off x="5220072" y="5517232"/>
            <a:ext cx="3816424" cy="825173"/>
          </p:xfrm>
          <a:graphic>
            <a:graphicData uri="http://schemas.openxmlformats.org/presentationml/2006/ole">
              <p:oleObj spid="_x0000_s258053" name="Ecuación" r:id="rId6" imgW="2349360" imgH="507960" progId="Equation.3">
                <p:embed/>
              </p:oleObj>
            </a:graphicData>
          </a:graphic>
        </p:graphicFrame>
      </p:grpSp>
      <p:grpSp>
        <p:nvGrpSpPr>
          <p:cNvPr id="37" name="36 Grupo"/>
          <p:cNvGrpSpPr/>
          <p:nvPr/>
        </p:nvGrpSpPr>
        <p:grpSpPr>
          <a:xfrm>
            <a:off x="5868144" y="692696"/>
            <a:ext cx="2304256" cy="2160240"/>
            <a:chOff x="5868144" y="692696"/>
            <a:chExt cx="2304256" cy="2160240"/>
          </a:xfrm>
        </p:grpSpPr>
        <p:grpSp>
          <p:nvGrpSpPr>
            <p:cNvPr id="15" name="14 Grupo"/>
            <p:cNvGrpSpPr/>
            <p:nvPr/>
          </p:nvGrpSpPr>
          <p:grpSpPr>
            <a:xfrm>
              <a:off x="5868144" y="1052736"/>
              <a:ext cx="2304256" cy="1800200"/>
              <a:chOff x="5868144" y="1124744"/>
              <a:chExt cx="2304256" cy="1800200"/>
            </a:xfrm>
          </p:grpSpPr>
          <p:sp>
            <p:nvSpPr>
              <p:cNvPr id="4" name="3 Arco"/>
              <p:cNvSpPr/>
              <p:nvPr/>
            </p:nvSpPr>
            <p:spPr>
              <a:xfrm>
                <a:off x="5868144" y="1412776"/>
                <a:ext cx="2304256" cy="1152128"/>
              </a:xfrm>
              <a:prstGeom prst="arc">
                <a:avLst>
                  <a:gd name="adj1" fmla="val 10830482"/>
                  <a:gd name="adj2" fmla="val 21555154"/>
                </a:avLst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4 Arco"/>
              <p:cNvSpPr/>
              <p:nvPr/>
            </p:nvSpPr>
            <p:spPr>
              <a:xfrm flipV="1">
                <a:off x="5868144" y="1412776"/>
                <a:ext cx="2304256" cy="1152128"/>
              </a:xfrm>
              <a:prstGeom prst="arc">
                <a:avLst>
                  <a:gd name="adj1" fmla="val 10830482"/>
                  <a:gd name="adj2" fmla="val 21555154"/>
                </a:avLst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5 Arco"/>
              <p:cNvSpPr/>
              <p:nvPr/>
            </p:nvSpPr>
            <p:spPr>
              <a:xfrm>
                <a:off x="6444208" y="1124744"/>
                <a:ext cx="1080120" cy="720080"/>
              </a:xfrm>
              <a:prstGeom prst="arc">
                <a:avLst>
                  <a:gd name="adj1" fmla="val 10842971"/>
                  <a:gd name="adj2" fmla="val 125929"/>
                </a:avLst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6011330" y="1619508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k</a:t>
                </a:r>
                <a:endParaRPr lang="es-ES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6515386" y="2555612"/>
                <a:ext cx="542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/>
                  <a:t>k+q</a:t>
                </a:r>
                <a:endParaRPr lang="es-ES" dirty="0"/>
              </a:p>
            </p:txBody>
          </p:sp>
        </p:grpSp>
        <p:sp>
          <p:nvSpPr>
            <p:cNvPr id="9" name="8 CuadroTexto"/>
            <p:cNvSpPr txBox="1"/>
            <p:nvPr/>
          </p:nvSpPr>
          <p:spPr>
            <a:xfrm>
              <a:off x="6876256" y="69269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q</a:t>
              </a:r>
              <a:endParaRPr lang="es-ES" dirty="0"/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6876256" y="1412776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k’</a:t>
              </a:r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2929" y="188640"/>
            <a:ext cx="251915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600" dirty="0" err="1" smtClean="0"/>
              <a:t>Experiments</a:t>
            </a:r>
            <a:endParaRPr lang="es-ES" sz="3600" dirty="0"/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78465"/>
            <a:ext cx="4594275" cy="523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5868144" y="2704852"/>
            <a:ext cx="2880320" cy="2308324"/>
            <a:chOff x="5868144" y="4073004"/>
            <a:chExt cx="2880320" cy="2308324"/>
          </a:xfrm>
        </p:grpSpPr>
        <p:sp>
          <p:nvSpPr>
            <p:cNvPr id="4" name="3 CuadroTexto"/>
            <p:cNvSpPr txBox="1"/>
            <p:nvPr/>
          </p:nvSpPr>
          <p:spPr>
            <a:xfrm>
              <a:off x="5868144" y="4073004"/>
              <a:ext cx="28803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Nanoribbons</a:t>
              </a:r>
              <a:r>
                <a:rPr lang="es-ES" dirty="0" smtClean="0"/>
                <a:t>, </a:t>
              </a:r>
              <a:r>
                <a:rPr lang="es-ES" dirty="0" err="1" smtClean="0"/>
                <a:t>antidots</a:t>
              </a:r>
              <a:r>
                <a:rPr lang="es-ES" dirty="0" smtClean="0"/>
                <a:t> , and </a:t>
              </a:r>
              <a:r>
                <a:rPr lang="es-ES" dirty="0" err="1" smtClean="0"/>
                <a:t>nanodisks</a:t>
              </a:r>
              <a:r>
                <a:rPr lang="es-ES" dirty="0" smtClean="0"/>
                <a:t> </a:t>
              </a:r>
              <a:r>
                <a:rPr lang="es-ES" dirty="0" err="1" smtClean="0"/>
                <a:t>defined</a:t>
              </a:r>
              <a:r>
                <a:rPr lang="es-ES" dirty="0" smtClean="0"/>
                <a:t>  </a:t>
              </a:r>
              <a:r>
                <a:rPr lang="es-ES" dirty="0" err="1" smtClean="0"/>
                <a:t>by</a:t>
              </a:r>
              <a:r>
                <a:rPr lang="es-ES" dirty="0" smtClean="0"/>
                <a:t> </a:t>
              </a:r>
              <a:r>
                <a:rPr lang="es-ES" dirty="0" err="1" smtClean="0"/>
                <a:t>electron</a:t>
              </a:r>
              <a:r>
                <a:rPr lang="es-ES" dirty="0" smtClean="0"/>
                <a:t> </a:t>
              </a:r>
              <a:r>
                <a:rPr lang="es-ES" dirty="0" err="1" smtClean="0"/>
                <a:t>beam</a:t>
              </a:r>
              <a:r>
                <a:rPr lang="es-ES" dirty="0" smtClean="0"/>
                <a:t> </a:t>
              </a:r>
              <a:r>
                <a:rPr lang="es-ES" dirty="0" err="1" smtClean="0"/>
                <a:t>litography</a:t>
              </a:r>
              <a:r>
                <a:rPr lang="es-ES" dirty="0" smtClean="0"/>
                <a:t>. </a:t>
              </a:r>
            </a:p>
            <a:p>
              <a:endParaRPr lang="es-ES" dirty="0" smtClean="0"/>
            </a:p>
            <a:p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samples</a:t>
              </a:r>
              <a:r>
                <a:rPr lang="es-ES" dirty="0" smtClean="0"/>
                <a:t> lie </a:t>
              </a:r>
              <a:r>
                <a:rPr lang="es-ES" dirty="0" err="1" smtClean="0"/>
                <a:t>on</a:t>
              </a:r>
              <a:r>
                <a:rPr lang="es-ES" dirty="0" smtClean="0"/>
                <a:t> CVD </a:t>
              </a:r>
              <a:r>
                <a:rPr lang="es-ES" dirty="0" err="1" smtClean="0"/>
                <a:t>graphene</a:t>
              </a:r>
              <a:r>
                <a:rPr lang="es-ES" dirty="0" smtClean="0"/>
                <a:t> </a:t>
              </a:r>
              <a:r>
                <a:rPr lang="es-ES" dirty="0" err="1" smtClean="0"/>
                <a:t>on</a:t>
              </a:r>
              <a:r>
                <a:rPr lang="es-ES" dirty="0" smtClean="0"/>
                <a:t> </a:t>
              </a:r>
              <a:r>
                <a:rPr lang="es-ES" dirty="0" err="1" smtClean="0"/>
                <a:t>SiO</a:t>
              </a:r>
              <a:r>
                <a:rPr lang="es-ES" dirty="0" smtClean="0"/>
                <a:t>   and </a:t>
              </a:r>
              <a:r>
                <a:rPr lang="es-ES" dirty="0" err="1" smtClean="0"/>
                <a:t>diamond</a:t>
              </a:r>
              <a:r>
                <a:rPr lang="es-ES" dirty="0" smtClean="0"/>
                <a:t> </a:t>
              </a:r>
              <a:r>
                <a:rPr lang="es-ES" dirty="0" err="1" smtClean="0"/>
                <a:t>like</a:t>
              </a:r>
              <a:r>
                <a:rPr lang="es-ES" dirty="0" smtClean="0"/>
                <a:t> </a:t>
              </a:r>
              <a:r>
                <a:rPr lang="es-ES" dirty="0" err="1" smtClean="0"/>
                <a:t>carbon</a:t>
              </a:r>
              <a:r>
                <a:rPr lang="es-ES" dirty="0" smtClean="0"/>
                <a:t> (DLC) </a:t>
              </a:r>
              <a:r>
                <a:rPr lang="es-ES" dirty="0" err="1" smtClean="0"/>
                <a:t>substrates</a:t>
              </a:r>
              <a:r>
                <a:rPr lang="es-ES" dirty="0" smtClean="0"/>
                <a:t>.</a:t>
              </a: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7452320" y="560027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smtClean="0"/>
                <a:t>2</a:t>
              </a:r>
              <a:endParaRPr lang="es-ES" sz="1200" dirty="0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467544" y="921494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Y. </a:t>
            </a:r>
            <a:r>
              <a:rPr lang="es-ES" sz="1400" dirty="0" err="1" smtClean="0"/>
              <a:t>Yan</a:t>
            </a:r>
            <a:r>
              <a:rPr lang="es-ES" sz="1400" dirty="0" smtClean="0"/>
              <a:t>, T. </a:t>
            </a:r>
            <a:r>
              <a:rPr lang="es-ES" sz="1400" dirty="0" err="1" smtClean="0"/>
              <a:t>Low</a:t>
            </a:r>
            <a:r>
              <a:rPr lang="es-ES" sz="1400" dirty="0" smtClean="0"/>
              <a:t>, W. </a:t>
            </a:r>
            <a:r>
              <a:rPr lang="es-ES" sz="1400" dirty="0" err="1" smtClean="0"/>
              <a:t>Zhu,Y</a:t>
            </a:r>
            <a:r>
              <a:rPr lang="es-ES" sz="1400" dirty="0" smtClean="0"/>
              <a:t>. </a:t>
            </a:r>
            <a:r>
              <a:rPr lang="es-ES" sz="1400" dirty="0" err="1" smtClean="0"/>
              <a:t>Wu</a:t>
            </a:r>
            <a:r>
              <a:rPr lang="es-ES" sz="1400" dirty="0" smtClean="0"/>
              <a:t>, M. </a:t>
            </a:r>
            <a:r>
              <a:rPr lang="es-ES" sz="1400" dirty="0" err="1" smtClean="0"/>
              <a:t>Freitag</a:t>
            </a:r>
            <a:r>
              <a:rPr lang="es-ES" sz="1400" dirty="0" smtClean="0"/>
              <a:t>, X. Li, F. G., P. </a:t>
            </a:r>
            <a:r>
              <a:rPr lang="es-ES" sz="1400" dirty="0" err="1" smtClean="0"/>
              <a:t>Avouris</a:t>
            </a:r>
            <a:r>
              <a:rPr lang="es-ES" sz="1400" dirty="0" smtClean="0"/>
              <a:t>, and F. </a:t>
            </a:r>
            <a:r>
              <a:rPr lang="es-ES" sz="1400" dirty="0" err="1" smtClean="0"/>
              <a:t>Xia</a:t>
            </a:r>
            <a:r>
              <a:rPr lang="es-ES" sz="1400" dirty="0" smtClean="0"/>
              <a:t>, arXiv:1209.1984, </a:t>
            </a:r>
            <a:r>
              <a:rPr lang="es-ES" sz="1400" dirty="0" err="1" smtClean="0"/>
              <a:t>Nature</a:t>
            </a:r>
            <a:r>
              <a:rPr lang="es-ES" sz="1400" dirty="0" smtClean="0"/>
              <a:t> </a:t>
            </a:r>
            <a:r>
              <a:rPr lang="es-ES" sz="1400" dirty="0" err="1" smtClean="0"/>
              <a:t>Phys</a:t>
            </a:r>
            <a:r>
              <a:rPr lang="es-ES" sz="1400" dirty="0" smtClean="0"/>
              <a:t>., in </a:t>
            </a:r>
            <a:r>
              <a:rPr lang="es-ES" sz="1400" dirty="0" err="1" smtClean="0"/>
              <a:t>press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15371</TotalTime>
  <Words>381</Words>
  <Application>Microsoft Office PowerPoint</Application>
  <PresentationFormat>Presentación en pantalla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Tema de Office</vt:lpstr>
      <vt:lpstr>Ecuación</vt:lpstr>
      <vt:lpstr>Microsoft Editor de ecuaciones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Paco</dc:creator>
  <cp:lastModifiedBy>Paco</cp:lastModifiedBy>
  <cp:revision>101</cp:revision>
  <dcterms:created xsi:type="dcterms:W3CDTF">2011-12-07T15:55:55Z</dcterms:created>
  <dcterms:modified xsi:type="dcterms:W3CDTF">2013-03-06T09:48:56Z</dcterms:modified>
</cp:coreProperties>
</file>