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57" r:id="rId4"/>
    <p:sldId id="263" r:id="rId5"/>
    <p:sldId id="278" r:id="rId6"/>
    <p:sldId id="265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04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8091-877D-6042-A93D-3FF94E76457D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A719-521C-A942-B265-86F1D8A9A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Dec.</a:t>
            </a:r>
            <a:r>
              <a:rPr lang="en-US" baseline="0" dirty="0" smtClean="0"/>
              <a:t> 06 2010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A719-521C-A942-B265-86F1D8A9A5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RNA that binds to Isoleucine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A719-521C-A942-B265-86F1D8A9A5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9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5EC8-F9FA-6745-A56F-9B44CBD3A5A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89C5-7221-B844-A52C-79B18D691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???" TargetMode="External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N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0"/>
            <a:ext cx="6019800" cy="3371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597568"/>
            <a:ext cx="91440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Homology </a:t>
            </a:r>
            <a:r>
              <a:rPr lang="en-US" sz="36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vs</a:t>
            </a:r>
            <a:r>
              <a:rPr lang="en-US" sz="3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Analogy via Motifs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Benasque</a:t>
            </a:r>
            <a:r>
              <a:rPr lang="en-U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2012 – RNA Motifs Session</a:t>
            </a:r>
            <a:endParaRPr lang="en-US" sz="24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/>
                <a:cs typeface="Arial Narrow"/>
              </a:rPr>
              <a:t>Manuel </a:t>
            </a:r>
            <a:r>
              <a:rPr lang="en-U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Lladser &amp; Rob </a:t>
            </a:r>
            <a:r>
              <a:rPr lang="en-US" sz="2400" b="1" dirty="0">
                <a:solidFill>
                  <a:schemeClr val="bg1"/>
                </a:solidFill>
                <a:latin typeface="Arial Narrow"/>
                <a:cs typeface="Arial Narrow"/>
              </a:rPr>
              <a:t>Knight</a:t>
            </a:r>
            <a:endParaRPr lang="en-U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68"/>
            <a:ext cx="9144000" cy="42128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87184" y="412750"/>
            <a:ext cx="4713414" cy="1502232"/>
            <a:chOff x="1087184" y="412750"/>
            <a:chExt cx="4713414" cy="15022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5168" y="412750"/>
              <a:ext cx="1964945" cy="1502232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 flipH="1">
              <a:off x="1087184" y="673651"/>
              <a:ext cx="919376" cy="2874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7335" y="490795"/>
              <a:ext cx="2483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Single Adenine: produced independently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3229" y="4520664"/>
            <a:ext cx="4303056" cy="2337335"/>
            <a:chOff x="4663229" y="4520664"/>
            <a:chExt cx="4303056" cy="23373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1372" y="4798614"/>
              <a:ext cx="2552779" cy="2059385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9260192">
              <a:off x="8037431" y="4520664"/>
              <a:ext cx="928854" cy="2874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63229" y="5134664"/>
              <a:ext cx="2483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Ribosomal RNA:</a:t>
              </a:r>
            </a:p>
            <a:p>
              <a:r>
                <a:rPr lang="en-US" dirty="0" smtClean="0"/>
                <a:t>Evolved from one common</a:t>
              </a:r>
              <a:r>
                <a:rPr lang="en-US" dirty="0"/>
                <a:t> </a:t>
              </a:r>
              <a:r>
                <a:rPr lang="en-US" dirty="0" smtClean="0"/>
                <a:t>ancestor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4072" y="2047093"/>
            <a:ext cx="5222436" cy="3684491"/>
            <a:chOff x="834072" y="2047093"/>
            <a:chExt cx="5222436" cy="3684491"/>
          </a:xfrm>
        </p:grpSpPr>
        <p:sp>
          <p:nvSpPr>
            <p:cNvPr id="12" name="Oval 11"/>
            <p:cNvSpPr/>
            <p:nvPr/>
          </p:nvSpPr>
          <p:spPr>
            <a:xfrm>
              <a:off x="1999880" y="2047093"/>
              <a:ext cx="4056628" cy="177225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19260192">
              <a:off x="2021203" y="4138979"/>
              <a:ext cx="1656579" cy="51261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4072" y="5085253"/>
              <a:ext cx="2483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happens</a:t>
              </a:r>
              <a:br>
                <a:rPr lang="en-US" dirty="0" smtClean="0"/>
              </a:br>
              <a:r>
                <a:rPr lang="en-US" dirty="0" smtClean="0"/>
                <a:t>in between?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699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6800" y="414867"/>
            <a:ext cx="7772400" cy="6027634"/>
            <a:chOff x="1066800" y="414867"/>
            <a:chExt cx="7772400" cy="6027634"/>
          </a:xfrm>
          <a:effectLst/>
        </p:grpSpPr>
        <p:graphicFrame>
          <p:nvGraphicFramePr>
            <p:cNvPr id="1638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9798712"/>
                </p:ext>
              </p:extLst>
            </p:nvPr>
          </p:nvGraphicFramePr>
          <p:xfrm>
            <a:off x="1524000" y="414867"/>
            <a:ext cx="7315200" cy="5909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Document" r:id="rId4" imgW="5486400" imgH="4432300" progId="Word.Document.12">
                    <p:link updateAutomatic="1"/>
                  </p:oleObj>
                </mc:Choice>
                <mc:Fallback>
                  <p:oleObj name="Document" r:id="rId4" imgW="5486400" imgH="4432300" progId="Word.Document.12">
                    <p:link updateAutomatic="1"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414867"/>
                          <a:ext cx="7315200" cy="59097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1066800" y="4495800"/>
              <a:ext cx="4114800" cy="1946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6425624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ndale Mono"/>
                <a:cs typeface="Andale Mono"/>
              </a:rPr>
              <a:t>[Kennedy</a:t>
            </a:r>
            <a:r>
              <a:rPr lang="en-US" sz="1600" b="1" dirty="0">
                <a:latin typeface="Andale Mono"/>
                <a:cs typeface="Andale Mono"/>
              </a:rPr>
              <a:t>, Lladser, Wu</a:t>
            </a:r>
            <a:r>
              <a:rPr lang="en-US" sz="1600" b="1" dirty="0" smtClean="0">
                <a:latin typeface="Andale Mono"/>
                <a:cs typeface="Andale Mono"/>
              </a:rPr>
              <a:t>, Zhang, </a:t>
            </a:r>
            <a:r>
              <a:rPr lang="en-US" sz="1600" b="1" dirty="0" err="1" smtClean="0">
                <a:latin typeface="Andale Mono"/>
                <a:cs typeface="Andale Mono"/>
              </a:rPr>
              <a:t>Yarus</a:t>
            </a:r>
            <a:r>
              <a:rPr lang="en-US" sz="1600" b="1" dirty="0">
                <a:latin typeface="Andale Mono"/>
                <a:cs typeface="Andale Mono"/>
              </a:rPr>
              <a:t>, De </a:t>
            </a:r>
            <a:r>
              <a:rPr lang="en-US" sz="1600" b="1" dirty="0" err="1">
                <a:latin typeface="Andale Mono"/>
                <a:cs typeface="Andale Mono"/>
              </a:rPr>
              <a:t>Sterck</a:t>
            </a:r>
            <a:r>
              <a:rPr lang="en-US" sz="1600" b="1" dirty="0">
                <a:latin typeface="Andale Mono"/>
                <a:cs typeface="Andale Mono"/>
              </a:rPr>
              <a:t> </a:t>
            </a:r>
            <a:r>
              <a:rPr lang="en-US" sz="1600" b="1" dirty="0" smtClean="0">
                <a:latin typeface="Andale Mono"/>
                <a:cs typeface="Andale Mono"/>
              </a:rPr>
              <a:t>&amp; Knight (2010).</a:t>
            </a:r>
            <a:r>
              <a:rPr lang="en-US" sz="1600" b="1" dirty="0">
                <a:latin typeface="Andale Mono"/>
                <a:cs typeface="Andale Mono"/>
              </a:rPr>
              <a:t>]</a:t>
            </a:r>
            <a:endParaRPr lang="en-US" sz="1600" b="1" dirty="0"/>
          </a:p>
          <a:p>
            <a:pPr algn="ctr"/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5747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Motifs in random sequences.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595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Probability</a:t>
            </a:r>
            <a:r>
              <a:rPr lang="en-US" sz="2800" b="1" dirty="0" smtClean="0"/>
              <a:t> of</a:t>
            </a:r>
            <a:r>
              <a:rPr lang="en-US" sz="2800" b="1" dirty="0" smtClean="0"/>
              <a:t> modular correlated pattern </a:t>
            </a:r>
            <a:r>
              <a:rPr lang="en-US" sz="2800" b="1" u="sng" dirty="0" smtClean="0"/>
              <a:t>given </a:t>
            </a:r>
            <a:r>
              <a:rPr lang="en-US" sz="2800" b="1" dirty="0" err="1" smtClean="0"/>
              <a:t>Memoryless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or </a:t>
            </a:r>
            <a:r>
              <a:rPr lang="en-US" sz="2800" b="1" dirty="0" err="1" smtClean="0"/>
              <a:t>Markovian</a:t>
            </a:r>
            <a:r>
              <a:rPr lang="en-US" sz="2800" b="1" dirty="0" smtClean="0"/>
              <a:t> background : </a:t>
            </a:r>
            <a:r>
              <a:rPr lang="en-US" sz="2800" b="1" dirty="0" err="1" smtClean="0"/>
              <a:t>Embeddings</a:t>
            </a:r>
            <a:r>
              <a:rPr lang="en-US" sz="2800" b="1" dirty="0" smtClean="0"/>
              <a:t> </a:t>
            </a:r>
            <a:r>
              <a:rPr lang="en-US" sz="2800" b="1" dirty="0" smtClean="0"/>
              <a:t>using automata.</a:t>
            </a:r>
            <a:endParaRPr lang="en-US" sz="2800" b="1" dirty="0"/>
          </a:p>
        </p:txBody>
      </p:sp>
      <p:pic>
        <p:nvPicPr>
          <p:cNvPr id="5" name="Picture 4" descr="Gonebstara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952500"/>
            <a:ext cx="4978400" cy="506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380" y="5947827"/>
            <a:ext cx="86806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ndale Mono"/>
                <a:cs typeface="Andale Mono"/>
              </a:rPr>
              <a:t>What’s the probability that </a:t>
            </a:r>
            <a:r>
              <a:rPr lang="en-US" sz="3600" b="1" dirty="0" smtClean="0">
                <a:latin typeface="Andale Mono"/>
                <a:cs typeface="Andale Mono"/>
              </a:rPr>
              <a:t>1a#b1 </a:t>
            </a:r>
            <a:r>
              <a:rPr lang="en-US" sz="1600" b="1" dirty="0" smtClean="0">
                <a:latin typeface="Andale Mono"/>
                <a:cs typeface="Andale Mono"/>
              </a:rPr>
              <a:t>occurs in a random binary</a:t>
            </a:r>
            <a:br>
              <a:rPr lang="en-US" sz="1600" b="1" dirty="0" smtClean="0">
                <a:latin typeface="Andale Mono"/>
                <a:cs typeface="Andale Mono"/>
              </a:rPr>
            </a:br>
            <a:r>
              <a:rPr lang="en-US" sz="1600" b="1" dirty="0" smtClean="0">
                <a:latin typeface="Andale Mono"/>
                <a:cs typeface="Andale Mono"/>
              </a:rPr>
              <a:t>text of a’s and b’s of length n? [Lladser, Betterton &amp; Knight (2008)] </a:t>
            </a:r>
            <a:r>
              <a:rPr lang="en-US" sz="1600" b="1" dirty="0" smtClean="0">
                <a:latin typeface="Andale Mono"/>
                <a:cs typeface="Andale Mono"/>
              </a:rPr>
              <a:t/>
            </a:r>
            <a:br>
              <a:rPr lang="en-US" sz="1600" b="1" dirty="0" smtClean="0">
                <a:latin typeface="Andale Mono"/>
                <a:cs typeface="Andale Mono"/>
              </a:rPr>
            </a:br>
            <a:endParaRPr lang="en-US" sz="1600" b="1" dirty="0">
              <a:latin typeface="Andale Mono"/>
              <a:cs typeface="Andale Mon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more complicated motifs?</a:t>
            </a:r>
            <a:endParaRPr lang="en-US" dirty="0"/>
          </a:p>
        </p:txBody>
      </p:sp>
      <p:pic>
        <p:nvPicPr>
          <p:cNvPr id="4" name="Picture 3" descr="manuel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6" y="1295400"/>
            <a:ext cx="693734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429" y="4572000"/>
            <a:ext cx="88488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natural </a:t>
            </a:r>
            <a:r>
              <a:rPr lang="en-US" dirty="0" smtClean="0"/>
              <a:t>(left) and artiﬁcial (middle) </a:t>
            </a:r>
            <a:r>
              <a:rPr lang="en-US" dirty="0" err="1" smtClean="0"/>
              <a:t>aptamers</a:t>
            </a:r>
            <a:r>
              <a:rPr lang="en-US" dirty="0" smtClean="0"/>
              <a:t> and ribozymes occupy the </a:t>
            </a:r>
            <a:r>
              <a:rPr lang="en-US" dirty="0" smtClean="0"/>
              <a:t>same (right)</a:t>
            </a:r>
          </a:p>
          <a:p>
            <a:r>
              <a:rPr lang="en-US" dirty="0" smtClean="0"/>
              <a:t>restricted</a:t>
            </a:r>
            <a:r>
              <a:rPr lang="en-US" dirty="0" smtClean="0"/>
              <a:t> region of sequence </a:t>
            </a:r>
            <a:r>
              <a:rPr lang="en-US" dirty="0" smtClean="0"/>
              <a:t>space.  </a:t>
            </a:r>
            <a:r>
              <a:rPr lang="en-US" dirty="0" smtClean="0"/>
              <a:t>The maximum function probability is achieved with </a:t>
            </a:r>
            <a:r>
              <a:rPr lang="en-US" dirty="0" smtClean="0"/>
              <a:t>the</a:t>
            </a:r>
          </a:p>
          <a:p>
            <a:r>
              <a:rPr lang="en-US" dirty="0" smtClean="0"/>
              <a:t>Composition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∼ 30%, C ∼ 15%, G ∼ 30% and U ∼ 25%.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latin typeface="Andale Mono"/>
                <a:cs typeface="Andale Mono"/>
              </a:rPr>
              <a:t>[</a:t>
            </a:r>
            <a:r>
              <a:rPr lang="en-US" sz="1600" dirty="0" smtClean="0">
                <a:latin typeface="Andale Mono"/>
                <a:cs typeface="Andale Mono"/>
              </a:rPr>
              <a:t>Kennedy</a:t>
            </a:r>
            <a:r>
              <a:rPr lang="en-US" sz="1600" dirty="0" smtClean="0">
                <a:latin typeface="Andale Mono"/>
                <a:cs typeface="Andale Mono"/>
              </a:rPr>
              <a:t>, </a:t>
            </a:r>
            <a:r>
              <a:rPr lang="en-US" sz="1600" dirty="0" smtClean="0">
                <a:latin typeface="Andale Mono"/>
                <a:cs typeface="Andale Mono"/>
              </a:rPr>
              <a:t>Lladser, Wu</a:t>
            </a:r>
            <a:r>
              <a:rPr lang="en-US" sz="1600" dirty="0" smtClean="0">
                <a:latin typeface="Andale Mono"/>
                <a:cs typeface="Andale Mono"/>
              </a:rPr>
              <a:t>, Zhang, </a:t>
            </a:r>
            <a:r>
              <a:rPr lang="en-US" sz="1600" dirty="0" err="1" smtClean="0">
                <a:latin typeface="Andale Mono"/>
                <a:cs typeface="Andale Mono"/>
              </a:rPr>
              <a:t>Yarus</a:t>
            </a:r>
            <a:r>
              <a:rPr lang="en-US" sz="1600" dirty="0" err="1" smtClean="0">
                <a:latin typeface="Andale Mono"/>
                <a:cs typeface="Andale Mono"/>
              </a:rPr>
              <a:t>,De</a:t>
            </a:r>
            <a:r>
              <a:rPr lang="en-US" sz="1600" dirty="0" smtClean="0">
                <a:latin typeface="Andale Mono"/>
                <a:cs typeface="Andale Mono"/>
              </a:rPr>
              <a:t> </a:t>
            </a:r>
            <a:r>
              <a:rPr lang="en-US" sz="1600" dirty="0" err="1" smtClean="0">
                <a:latin typeface="Andale Mono"/>
                <a:cs typeface="Andale Mono"/>
              </a:rPr>
              <a:t>Sterck</a:t>
            </a:r>
            <a:r>
              <a:rPr lang="en-US" sz="1600" dirty="0" smtClean="0">
                <a:latin typeface="Andale Mono"/>
                <a:cs typeface="Andale Mono"/>
              </a:rPr>
              <a:t> and </a:t>
            </a:r>
            <a:r>
              <a:rPr lang="en-US" sz="1600" dirty="0" smtClean="0">
                <a:latin typeface="Andale Mono"/>
                <a:cs typeface="Andale Mono"/>
              </a:rPr>
              <a:t>Knight (2010)</a:t>
            </a:r>
            <a:r>
              <a:rPr lang="en-US" dirty="0" smtClean="0">
                <a:latin typeface="Andale Mono"/>
                <a:cs typeface="Andale Mono"/>
              </a:rPr>
              <a:t>] </a:t>
            </a:r>
            <a:endParaRPr lang="en-US" dirty="0">
              <a:latin typeface="Andale Mono"/>
              <a:cs typeface="Andale Mo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252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ndale Mono"/>
              </a:rPr>
              <a:t>Natural </a:t>
            </a:r>
            <a:r>
              <a:rPr lang="en-US" sz="2400" b="1" dirty="0" smtClean="0">
                <a:cs typeface="Andale Mono"/>
              </a:rPr>
              <a:t>&amp; artificial </a:t>
            </a:r>
            <a:r>
              <a:rPr lang="en-US" sz="2400" b="1" dirty="0">
                <a:cs typeface="Andale Mono"/>
              </a:rPr>
              <a:t>RNAs occupy the same restricted region </a:t>
            </a:r>
            <a:r>
              <a:rPr lang="en-US" sz="2400" b="1" dirty="0" smtClean="0">
                <a:cs typeface="Andale Mono"/>
              </a:rPr>
              <a:t>of sequence</a:t>
            </a:r>
          </a:p>
          <a:p>
            <a:r>
              <a:rPr lang="en-US" sz="2400" b="1" dirty="0" smtClean="0">
                <a:cs typeface="Andale Mono"/>
              </a:rPr>
              <a:t>space</a:t>
            </a:r>
            <a:r>
              <a:rPr lang="en-US" sz="2400" b="1" dirty="0" smtClean="0"/>
              <a:t>: </a:t>
            </a:r>
            <a:r>
              <a:rPr lang="en-US" sz="2400" b="1" dirty="0" smtClean="0"/>
              <a:t>Neutral </a:t>
            </a:r>
            <a:r>
              <a:rPr lang="en-US" sz="2400" b="1" dirty="0" smtClean="0"/>
              <a:t>network </a:t>
            </a:r>
            <a:r>
              <a:rPr lang="en-US" sz="2400" b="1" dirty="0" smtClean="0"/>
              <a:t>hypothesis.</a:t>
            </a:r>
            <a:endParaRPr lang="en-US" sz="2400" b="1" dirty="0"/>
          </a:p>
        </p:txBody>
      </p:sp>
      <p:pic>
        <p:nvPicPr>
          <p:cNvPr id="7" name="Picture 6" descr="KenLlaYaKni08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292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far we have looked in random </a:t>
            </a:r>
            <a:r>
              <a:rPr lang="en-US" dirty="0" err="1" smtClean="0"/>
              <a:t>seqs</a:t>
            </a:r>
            <a:r>
              <a:rPr lang="en-US" dirty="0" smtClean="0"/>
              <a:t>, but what if </a:t>
            </a:r>
            <a:r>
              <a:rPr lang="en-US" dirty="0" err="1" smtClean="0"/>
              <a:t>seqs</a:t>
            </a:r>
            <a:r>
              <a:rPr lang="en-US" dirty="0" smtClean="0"/>
              <a:t> are known?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the hammerhead ribozyme. We know it evolved at least three times…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20" y="2652986"/>
            <a:ext cx="2655739" cy="307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82" y="2655675"/>
            <a:ext cx="2489838" cy="3073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7479"/>
          <a:stretch/>
        </p:blipFill>
        <p:spPr>
          <a:xfrm>
            <a:off x="6107914" y="2652985"/>
            <a:ext cx="2578033" cy="307656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5041"/>
            <a:ext cx="9144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24367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Modular nature of the motif greatly complicates its analysis and increases its chance of occurring: need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seqs|model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4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seqs|model</a:t>
            </a:r>
            <a:r>
              <a:rPr lang="en-US" dirty="0" smtClean="0"/>
              <a:t>) for different models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75010" y="1924650"/>
            <a:ext cx="9801147" cy="3553058"/>
            <a:chOff x="587641" y="1528564"/>
            <a:chExt cx="8443492" cy="3060888"/>
          </a:xfrm>
        </p:grpSpPr>
        <p:sp>
          <p:nvSpPr>
            <p:cNvPr id="5" name="TextBox 4"/>
            <p:cNvSpPr txBox="1"/>
            <p:nvPr/>
          </p:nvSpPr>
          <p:spPr>
            <a:xfrm>
              <a:off x="587642" y="1528564"/>
              <a:ext cx="1687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iid</a:t>
              </a:r>
              <a:r>
                <a:rPr lang="en-US" sz="1400" dirty="0" smtClean="0"/>
                <a:t> (or any </a:t>
              </a:r>
              <a:r>
                <a:rPr lang="en-US" sz="1400" dirty="0" err="1" smtClean="0"/>
                <a:t>Markovian</a:t>
              </a:r>
              <a:r>
                <a:rPr lang="en-US" sz="1400" dirty="0" smtClean="0"/>
                <a:t> model)</a:t>
              </a:r>
              <a:endParaRPr lang="en-US" sz="1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022699" y="1696435"/>
              <a:ext cx="9098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91710" y="1528564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91710" y="1708633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91710" y="1803408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91710" y="1623338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87642" y="2409952"/>
              <a:ext cx="137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SCFG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022699" y="2577823"/>
              <a:ext cx="9098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91710" y="2409952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91710" y="2590021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91710" y="2684796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91710" y="2504726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7641" y="3300817"/>
              <a:ext cx="2322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One tree</a:t>
              </a:r>
            </a:p>
            <a:p>
              <a:r>
                <a:rPr lang="en-US" sz="1400" dirty="0" smtClean="0"/>
                <a:t>(but how to align modules?)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022699" y="3468688"/>
              <a:ext cx="9098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02568" y="3300817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02568" y="3480886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02568" y="3575661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02568" y="3395591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06407" y="3300817"/>
              <a:ext cx="715597" cy="1678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06407" y="3461940"/>
              <a:ext cx="715597" cy="11372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444769" y="3480886"/>
              <a:ext cx="277235" cy="501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44769" y="3367148"/>
              <a:ext cx="277235" cy="501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87642" y="4059000"/>
              <a:ext cx="137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Many trees?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022699" y="4226871"/>
              <a:ext cx="9098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802568" y="4059000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802568" y="4239069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802568" y="4333844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02568" y="4153774"/>
              <a:ext cx="126058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444769" y="4059001"/>
              <a:ext cx="277235" cy="663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44769" y="4289180"/>
              <a:ext cx="277235" cy="4466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444769" y="4239069"/>
              <a:ext cx="277235" cy="501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444769" y="4125331"/>
              <a:ext cx="277235" cy="501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347499" y="3850788"/>
              <a:ext cx="23316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Optimize each tree for each origin? Lots of ways to break up tree…</a:t>
              </a:r>
              <a:endParaRPr lang="en-US" sz="14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3643" y="3213455"/>
              <a:ext cx="3837490" cy="51635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5357193" y="2353916"/>
              <a:ext cx="2851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Infernal (once model is trained – need to take care for overfitting)</a:t>
              </a:r>
              <a:endParaRPr lang="en-US" sz="1400" dirty="0"/>
            </a:p>
          </p:txBody>
        </p:sp>
      </p:grpSp>
      <p:pic>
        <p:nvPicPr>
          <p:cNvPr id="3" name="Picture 2" descr="sliderob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556466"/>
            <a:ext cx="4457700" cy="9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right way to compute scores?</a:t>
            </a:r>
          </a:p>
          <a:p>
            <a:r>
              <a:rPr lang="en-US" dirty="0" smtClean="0"/>
              <a:t>Non-nested pairing (</a:t>
            </a:r>
            <a:r>
              <a:rPr lang="en-US" dirty="0" err="1" smtClean="0"/>
              <a:t>pseudoknots</a:t>
            </a:r>
            <a:r>
              <a:rPr lang="en-US" dirty="0" smtClean="0"/>
              <a:t> and tertiary motifs)</a:t>
            </a:r>
          </a:p>
          <a:p>
            <a:r>
              <a:rPr lang="en-US" dirty="0" err="1" smtClean="0"/>
              <a:t>Noncanonical</a:t>
            </a:r>
            <a:r>
              <a:rPr lang="en-US" dirty="0" smtClean="0"/>
              <a:t> interactions</a:t>
            </a:r>
          </a:p>
          <a:p>
            <a:r>
              <a:rPr lang="en-US" dirty="0" smtClean="0"/>
              <a:t>Computational complexity of handling multiple origins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57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Your thoughts?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309</Words>
  <Application>Microsoft Macintosh PowerPoint</Application>
  <PresentationFormat>On-screen Show (4:3)</PresentationFormat>
  <Paragraphs>39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???</vt:lpstr>
      <vt:lpstr>PowerPoint Presentation</vt:lpstr>
      <vt:lpstr>PowerPoint Presentation</vt:lpstr>
      <vt:lpstr>PowerPoint Presentation</vt:lpstr>
      <vt:lpstr>PowerPoint Presentation</vt:lpstr>
      <vt:lpstr>What about more complicated motifs?</vt:lpstr>
      <vt:lpstr>PowerPoint Presentation</vt:lpstr>
      <vt:lpstr>So far we have looked in random seqs, but what if seqs are known?</vt:lpstr>
      <vt:lpstr>Pr(seqs|model) for different models</vt:lpstr>
      <vt:lpstr>Open questions?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Manuel Lladser</dc:creator>
  <cp:lastModifiedBy>Manuel Lladser</cp:lastModifiedBy>
  <cp:revision>75</cp:revision>
  <cp:lastPrinted>2011-09-01T21:24:28Z</cp:lastPrinted>
  <dcterms:created xsi:type="dcterms:W3CDTF">2011-09-01T21:17:44Z</dcterms:created>
  <dcterms:modified xsi:type="dcterms:W3CDTF">2012-07-24T04:04:32Z</dcterms:modified>
</cp:coreProperties>
</file>