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6" r:id="rId1"/>
    <p:sldMasterId id="214748367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64" r:id="rId4"/>
    <p:sldId id="368" r:id="rId5"/>
    <p:sldId id="383" r:id="rId6"/>
    <p:sldId id="373" r:id="rId7"/>
    <p:sldId id="374" r:id="rId8"/>
    <p:sldId id="335" r:id="rId9"/>
    <p:sldId id="387" r:id="rId10"/>
    <p:sldId id="388" r:id="rId11"/>
    <p:sldId id="375" r:id="rId12"/>
    <p:sldId id="312" r:id="rId13"/>
    <p:sldId id="376" r:id="rId14"/>
    <p:sldId id="385" r:id="rId15"/>
    <p:sldId id="384" r:id="rId16"/>
    <p:sldId id="386" r:id="rId17"/>
    <p:sldId id="377" r:id="rId18"/>
    <p:sldId id="365" r:id="rId19"/>
    <p:sldId id="361" r:id="rId20"/>
    <p:sldId id="369" r:id="rId21"/>
    <p:sldId id="370" r:id="rId22"/>
    <p:sldId id="378" r:id="rId23"/>
    <p:sldId id="313" r:id="rId24"/>
    <p:sldId id="329" r:id="rId25"/>
    <p:sldId id="389" r:id="rId26"/>
    <p:sldId id="372" r:id="rId27"/>
    <p:sldId id="379" r:id="rId28"/>
    <p:sldId id="380" r:id="rId29"/>
    <p:sldId id="371" r:id="rId30"/>
    <p:sldId id="382" r:id="rId31"/>
    <p:sldId id="381" r:id="rId32"/>
    <p:sldId id="328" r:id="rId33"/>
  </p:sldIdLst>
  <p:sldSz cx="9144000" cy="6858000" type="screen4x3"/>
  <p:notesSz cx="6858000" cy="9144000"/>
  <p:embeddedFontLs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umbxsl10" pitchFamily="18" charset="0"/>
      <p:regular r:id="rId40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FF00"/>
    <a:srgbClr val="000000"/>
    <a:srgbClr val="CEC2D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9" autoAdjust="0"/>
  </p:normalViewPr>
  <p:slideViewPr>
    <p:cSldViewPr>
      <p:cViewPr varScale="1">
        <p:scale>
          <a:sx n="115" d="100"/>
          <a:sy n="115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3.wmf"/><Relationship Id="rId1" Type="http://schemas.openxmlformats.org/officeDocument/2006/relationships/image" Target="../media/image44.wmf"/><Relationship Id="rId4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BDADC2A-C427-4BD9-84FF-747729A56E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                    </a:t>
            </a:r>
            <a:fld id="{20A96C16-7632-488D-809A-7AAEA147F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                   </a:t>
            </a:r>
            <a:fld id="{5D18E066-68C9-40D1-8109-A137C69FD05D}" type="slidenum">
              <a:rPr lang="it-IT" smtClean="0"/>
              <a:pPr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R. Garattini Low Energy Quantum Gravity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 July 2007</a:t>
            </a: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0349-127D-4875-80BC-5C44243A37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6A9D-F5F1-4BF8-8DCF-CDB62DE60D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9757-426E-4A30-A107-7138DF3022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9490A-D304-498B-8B34-CAD2B4961C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D64C-295C-425C-8BF3-6F31785CB6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BE826-4660-4278-9DA8-2DBA9AA92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FF69-B83F-46DB-BF5E-19945DA981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8A84-05AB-404A-B0C8-6704F4CBCD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1620-E56B-41E5-B55D-3BD77B7201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BA3A-4F09-43D8-920D-45DC73182C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ACF9-7995-448E-A157-A39EBA11F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0519-9EC8-492C-AD2E-C4EEFFB72D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7F6F-E390-4EB9-97A0-73421B0D6F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960A-2271-49DC-9069-0910BED521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B7DE-D521-4331-9435-B05DBDA367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0A42B-C1B8-4FD7-A017-796E0D55F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B52D-3102-4CB5-AE28-CD8AC4E7A1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828-A9C1-4000-A0E3-03FBD5C886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4BEA-85E9-4498-8FB4-BBF0C434CE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3701B-D819-4152-8F94-F6D26ACF5C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CB8C-90BC-4A2A-A2BC-9AFF3E6EF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7A88-3792-4CA0-9A43-F31309E3AC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BB65-FA93-4DC1-B91F-7231E00977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CA5C-7CA2-42BE-BC38-56D76EFE1B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5D5E-3DB3-43B0-A822-0E5DA1A8AE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37F3-7F23-49AF-9B22-DCD620A80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399A-D693-4F5A-B870-DB0A8FF92D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F92E-F5E4-4A8E-B4F0-8608AEB54E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FA6AAB-F685-46BF-82BE-071787B65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87" r:id="rId12"/>
    <p:sldLayoutId id="2147484272" r:id="rId13"/>
    <p:sldLayoutId id="2147484273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6FF224C-033B-4162-80B1-595FDCAA78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21.xml"/><Relationship Id="rId7" Type="http://schemas.openxmlformats.org/officeDocument/2006/relationships/oleObject" Target="../embeddings/oleObject23.bin"/><Relationship Id="rId2" Type="http://schemas.openxmlformats.org/officeDocument/2006/relationships/tags" Target="../tags/tag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7.xml"/><Relationship Id="rId7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34.bin"/><Relationship Id="rId2" Type="http://schemas.openxmlformats.org/officeDocument/2006/relationships/tags" Target="../tags/tag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52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56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jpe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60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64.bin"/><Relationship Id="rId2" Type="http://schemas.openxmlformats.org/officeDocument/2006/relationships/tags" Target="../tags/tag1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69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author/Alexander,%20Stephon?recid=561984&amp;ln=it" TargetMode="External"/><Relationship Id="rId3" Type="http://schemas.openxmlformats.org/officeDocument/2006/relationships/slideLayout" Target="../slideLayouts/slideLayout18.xml"/><Relationship Id="rId7" Type="http://schemas.openxmlformats.org/officeDocument/2006/relationships/hyperlink" Target="http://inspirehep.net/author/Magueijo,%20Joao?recid=555301&amp;ln=it" TargetMode="External"/><Relationship Id="rId12" Type="http://schemas.openxmlformats.org/officeDocument/2006/relationships/oleObject" Target="../embeddings/oleObject72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5.vml"/><Relationship Id="rId6" Type="http://schemas.openxmlformats.org/officeDocument/2006/relationships/hyperlink" Target="http://inspirehep.net/author/Alexander,%20Stephon?recid=555301&amp;ln=it" TargetMode="External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10" Type="http://schemas.openxmlformats.org/officeDocument/2006/relationships/hyperlink" Target="http://inspirehep.net/author/Magueijo,%20Joao?recid=561984&amp;ln=it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://inspirehep.net/author/Brandenberger,%20Robert?recid=561984&amp;ln=i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52650"/>
            <a:ext cx="7772400" cy="1241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Effects of Modified Dispersion Relations on the </a:t>
            </a:r>
            <a:r>
              <a:rPr lang="en-US" sz="3600" b="1" dirty="0" smtClean="0"/>
              <a:t>Computation </a:t>
            </a:r>
            <a:r>
              <a:rPr lang="en-US" sz="3600" b="1" dirty="0" smtClean="0"/>
              <a:t>of Zero Point Energy</a:t>
            </a:r>
            <a:endParaRPr lang="it-IT" sz="3600" dirty="0" smtClean="0">
              <a:effectLst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2"/>
                </a:solidFill>
              </a:rPr>
              <a:t>Remo Garattini</a:t>
            </a:r>
          </a:p>
          <a:p>
            <a:pPr eaLnBrk="1" hangingPunct="1">
              <a:defRPr/>
            </a:pPr>
            <a:r>
              <a:rPr lang="it-IT" dirty="0" smtClean="0"/>
              <a:t>Università di Bergamo</a:t>
            </a:r>
          </a:p>
          <a:p>
            <a:pPr eaLnBrk="1" hangingPunct="1">
              <a:defRPr/>
            </a:pPr>
            <a:r>
              <a:rPr lang="it-IT" dirty="0" smtClean="0"/>
              <a:t>I.N.F.N.  </a:t>
            </a:r>
            <a:r>
              <a:rPr lang="it-IT" dirty="0" smtClean="0"/>
              <a:t>-  </a:t>
            </a:r>
            <a:r>
              <a:rPr lang="it-IT" dirty="0" smtClean="0"/>
              <a:t>Sezione di Milano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011863" y="549275"/>
            <a:ext cx="2951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 b="1" dirty="0" smtClean="0"/>
              <a:t>MSQS </a:t>
            </a:r>
            <a:r>
              <a:rPr lang="it-IT" sz="1600" b="1" dirty="0" err="1" smtClean="0"/>
              <a:t>Benasque</a:t>
            </a:r>
            <a:endParaRPr lang="it-IT" sz="1600" b="1" dirty="0" smtClean="0"/>
          </a:p>
          <a:p>
            <a:pPr eaLnBrk="0" hangingPunct="0"/>
            <a:r>
              <a:rPr lang="it-IT" sz="1600" b="1" dirty="0" smtClean="0"/>
              <a:t>11-7-2012</a:t>
            </a:r>
            <a:endParaRPr lang="it-IT" sz="1600" b="1" dirty="0"/>
          </a:p>
        </p:txBody>
      </p:sp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8F02-722B-482A-9BB7-8017664878E7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11560" y="4005064"/>
            <a:ext cx="1377950" cy="5032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800" dirty="0" err="1" smtClean="0"/>
              <a:t>Define</a:t>
            </a:r>
            <a:endParaRPr lang="it-IT" sz="28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905594" y="4509616"/>
          <a:ext cx="6762750" cy="863600"/>
        </p:xfrm>
        <a:graphic>
          <a:graphicData uri="http://schemas.openxmlformats.org/presentationml/2006/ole">
            <p:oleObj spid="_x0000_s7170" name="Equation" r:id="rId4" imgW="3377880" imgH="431640" progId="Equation.DSMT4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260350"/>
            <a:ext cx="8229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Wheeler-De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Witt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Equation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B. S. </a:t>
            </a:r>
            <a:r>
              <a:rPr lang="it-IT" sz="28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DeWitt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it-IT" sz="28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Phys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Rev.</a:t>
            </a:r>
            <a:r>
              <a:rPr lang="it-IT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160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1113 (1967).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7544" y="3140968"/>
            <a:ext cx="6767512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L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can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be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seen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as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an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eigenvalue</a:t>
            </a:r>
            <a:endParaRPr lang="it-IT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</a:rPr>
              <a:t>Y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[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g</a:t>
            </a:r>
            <a:r>
              <a:rPr lang="it-IT" sz="2400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ij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] can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be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considered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as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an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eigenfunction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863873" y="5568975"/>
          <a:ext cx="6948487" cy="668337"/>
        </p:xfrm>
        <a:graphic>
          <a:graphicData uri="http://schemas.openxmlformats.org/presentationml/2006/ole">
            <p:oleObj spid="_x0000_s7171" name="Equation" r:id="rId5" imgW="3657600" imgH="291960" progId="Equation.DSMT4">
              <p:embed/>
            </p:oleObj>
          </a:graphicData>
        </a:graphic>
      </p:graphicFrame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096474" y="1988840"/>
            <a:ext cx="6139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/>
              <a:t>Reconsider</a:t>
            </a:r>
            <a:r>
              <a:rPr lang="it-IT" sz="2800" dirty="0" smtClean="0"/>
              <a:t> the WDW </a:t>
            </a:r>
            <a:r>
              <a:rPr lang="it-IT" sz="2800" dirty="0" err="1" smtClean="0"/>
              <a:t>Equation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endParaRPr lang="it-IT" sz="2800" dirty="0" smtClean="0"/>
          </a:p>
          <a:p>
            <a:pPr algn="ctr"/>
            <a:r>
              <a:rPr lang="it-IT" sz="2800" dirty="0" smtClean="0"/>
              <a:t> Eigenvalue </a:t>
            </a:r>
            <a:r>
              <a:rPr lang="it-IT" sz="2800" dirty="0" err="1" smtClean="0"/>
              <a:t>Problem</a:t>
            </a:r>
            <a:endParaRPr lang="it-IT" sz="2800" dirty="0"/>
          </a:p>
        </p:txBody>
      </p:sp>
    </p:spTree>
    <p:custDataLst>
      <p:tags r:id="rId2"/>
    </p:custDataLst>
  </p:cSld>
  <p:clrMapOvr>
    <a:masterClrMapping/>
  </p:clrMapOvr>
  <p:transition advTm="96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1ECD0-73A7-4C49-B4FF-3C347C5515B2}" type="slidenum">
              <a:rPr lang="it-IT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55650" y="3933825"/>
            <a:ext cx="7508875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Solve </a:t>
            </a: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this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infinite </a:t>
            </a: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dimensional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PDE </a:t>
            </a: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with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 </a:t>
            </a: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Variational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Approach</a:t>
            </a:r>
            <a:endParaRPr lang="it-IT" sz="4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buFont typeface="Symbol" pitchFamily="18" charset="2"/>
              <a:buChar char="Y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 trial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wave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functional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of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the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gaussian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type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buFont typeface="Symbol" pitchFamily="18" charset="2"/>
              <a:buNone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Schr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dinger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Picture</a:t>
            </a:r>
          </a:p>
          <a:p>
            <a:pPr algn="ctr" eaLnBrk="0" hangingPunct="0">
              <a:buFont typeface="Symbol" pitchFamily="18" charset="2"/>
              <a:buNone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Spectrum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of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depending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on the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metric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buFont typeface="Symbol" pitchFamily="18" charset="2"/>
              <a:buNone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Energy (Density)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Levels</a:t>
            </a:r>
            <a:endParaRPr lang="it-IT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Wheeler-De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Witt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Equation</a:t>
            </a:r>
            <a: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it-IT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B. S. </a:t>
            </a:r>
            <a:r>
              <a:rPr lang="it-IT" sz="28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DeWitt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it-IT" sz="280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Phys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Rev.</a:t>
            </a:r>
            <a:r>
              <a:rPr lang="it-IT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160</a:t>
            </a:r>
            <a:r>
              <a:rPr lang="it-IT" sz="28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1113 (1967).</a:t>
            </a: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1908175" y="1700213"/>
          <a:ext cx="5543550" cy="2270125"/>
        </p:xfrm>
        <a:graphic>
          <a:graphicData uri="http://schemas.openxmlformats.org/presentationml/2006/ole">
            <p:oleObj spid="_x0000_s8194" name="Equation" r:id="rId4" imgW="2298600" imgH="939600" progId="Equation.DSMT4">
              <p:embed/>
            </p:oleObj>
          </a:graphicData>
        </a:graphic>
      </p:graphicFrame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7573963" y="1773238"/>
            <a:ext cx="1412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600"/>
              <a:t>Induced</a:t>
            </a:r>
          </a:p>
          <a:p>
            <a:pPr eaLnBrk="0" hangingPunct="0"/>
            <a:r>
              <a:rPr lang="it-IT" sz="1600"/>
              <a:t>Cosmological</a:t>
            </a:r>
          </a:p>
          <a:p>
            <a:pPr eaLnBrk="0" hangingPunct="0"/>
            <a:r>
              <a:rPr lang="it-IT" sz="1600"/>
              <a:t> ‘‘Constant’’</a:t>
            </a: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6875463" y="2060575"/>
            <a:ext cx="720725" cy="10080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5A849-C5A1-4C54-9092-833C446E16BB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Canonical Decomposition</a:t>
            </a:r>
            <a:endParaRPr lang="it-IT" sz="2000" smtClean="0">
              <a:solidFill>
                <a:schemeClr val="accent1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30200" y="2420938"/>
          <a:ext cx="8415338" cy="1223962"/>
        </p:xfrm>
        <a:graphic>
          <a:graphicData uri="http://schemas.openxmlformats.org/presentationml/2006/ole">
            <p:oleObj spid="_x0000_s9218" name="Equation" r:id="rId4" imgW="4889160" imgH="711000" progId="Equation.DSMT4">
              <p:embed/>
            </p:oleObj>
          </a:graphicData>
        </a:graphic>
      </p:graphicFrame>
      <p:sp>
        <p:nvSpPr>
          <p:cNvPr id="2765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4652963"/>
            <a:ext cx="5976937" cy="1693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 h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trace (</a:t>
            </a:r>
            <a:r>
              <a:rPr lang="it-IT" sz="1800" dirty="0" err="1" smtClean="0"/>
              <a:t>spin</a:t>
            </a:r>
            <a:r>
              <a:rPr lang="it-IT" sz="1800" dirty="0" smtClean="0"/>
              <a:t> 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(</a:t>
            </a:r>
            <a:r>
              <a:rPr lang="it-IT" sz="1800" dirty="0" err="1" smtClean="0"/>
              <a:t>L</a:t>
            </a:r>
            <a:r>
              <a:rPr lang="it-IT" sz="1800" dirty="0" err="1" smtClean="0">
                <a:latin typeface="Symbol" pitchFamily="18" charset="2"/>
              </a:rPr>
              <a:t>x</a:t>
            </a:r>
            <a:r>
              <a:rPr lang="it-IT" sz="1800" dirty="0" smtClean="0">
                <a:latin typeface="Symbol" pitchFamily="18" charset="2"/>
              </a:rPr>
              <a:t>)</a:t>
            </a:r>
            <a:r>
              <a:rPr lang="it-IT" sz="2400" baseline="-10000" dirty="0" err="1" smtClean="0"/>
              <a:t>ij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the </a:t>
            </a:r>
            <a:r>
              <a:rPr lang="it-IT" sz="1800" dirty="0" err="1" smtClean="0"/>
              <a:t>gauge</a:t>
            </a:r>
            <a:r>
              <a:rPr lang="it-IT" sz="1800" dirty="0" smtClean="0"/>
              <a:t> part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/>
              <a:t> [</a:t>
            </a:r>
            <a:r>
              <a:rPr lang="it-IT" sz="1800" dirty="0" err="1" smtClean="0"/>
              <a:t>spin</a:t>
            </a:r>
            <a:r>
              <a:rPr lang="it-IT" sz="1800" dirty="0" smtClean="0"/>
              <a:t> 1 (</a:t>
            </a:r>
            <a:r>
              <a:rPr lang="it-IT" sz="1800" dirty="0" err="1" smtClean="0"/>
              <a:t>transverse</a:t>
            </a:r>
            <a:r>
              <a:rPr lang="it-IT" sz="1800" dirty="0" smtClean="0"/>
              <a:t>)  + </a:t>
            </a:r>
            <a:r>
              <a:rPr lang="it-IT" sz="1800" dirty="0" err="1" smtClean="0"/>
              <a:t>spin</a:t>
            </a:r>
            <a:r>
              <a:rPr lang="it-IT" sz="1800" dirty="0" smtClean="0"/>
              <a:t> 0 (long.)].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dirty="0" smtClean="0"/>
              <a:t> </a:t>
            </a:r>
            <a:r>
              <a:rPr lang="it-IT" sz="1800" dirty="0" err="1" smtClean="0"/>
              <a:t>F.P</a:t>
            </a:r>
            <a:r>
              <a:rPr lang="it-IT" sz="1800" dirty="0" smtClean="0"/>
              <a:t> </a:t>
            </a:r>
            <a:r>
              <a:rPr lang="it-IT" sz="1800" dirty="0" err="1" smtClean="0"/>
              <a:t>determinant</a:t>
            </a:r>
            <a:r>
              <a:rPr lang="it-IT" sz="1800" dirty="0" smtClean="0"/>
              <a:t> (</a:t>
            </a:r>
            <a:r>
              <a:rPr lang="it-IT" sz="1800" dirty="0" err="1" smtClean="0"/>
              <a:t>ghosts</a:t>
            </a:r>
            <a:r>
              <a:rPr lang="it-IT" sz="18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err="1" smtClean="0"/>
              <a:t>h</a:t>
            </a:r>
            <a:r>
              <a:rPr lang="it-IT" sz="2400" baseline="30000" dirty="0" err="1" smtClean="0">
                <a:latin typeface="Symbol" pitchFamily="18" charset="2"/>
              </a:rPr>
              <a:t>^</a:t>
            </a:r>
            <a:r>
              <a:rPr lang="it-IT" sz="2400" baseline="-10000" dirty="0" err="1" smtClean="0"/>
              <a:t>ij</a:t>
            </a:r>
            <a:r>
              <a:rPr lang="it-IT" sz="2400" baseline="-10000" dirty="0" smtClean="0"/>
              <a:t> </a:t>
            </a:r>
            <a:r>
              <a:rPr lang="it-IT" sz="1800" dirty="0" smtClean="0"/>
              <a:t> </a:t>
            </a:r>
            <a:r>
              <a:rPr lang="it-IT" sz="1800" dirty="0" err="1" smtClean="0"/>
              <a:t>transverse-traceless</a:t>
            </a:r>
            <a:r>
              <a:rPr lang="it-IT" sz="1800" dirty="0" smtClean="0"/>
              <a:t> 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/>
              <a:t>graviton</a:t>
            </a:r>
            <a:r>
              <a:rPr lang="it-IT" sz="1800" dirty="0" smtClean="0"/>
              <a:t> (</a:t>
            </a:r>
            <a:r>
              <a:rPr lang="it-IT" sz="1800" dirty="0" err="1" smtClean="0"/>
              <a:t>spin</a:t>
            </a:r>
            <a:r>
              <a:rPr lang="it-IT" sz="1800" dirty="0" smtClean="0"/>
              <a:t> 2)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82200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00FF"/>
                </a:solidFill>
              </a:rPr>
              <a:t>M. Berger and D. Ebin, J. Diff. Geom</a:t>
            </a:r>
            <a:r>
              <a:rPr lang="it-IT" b="1">
                <a:solidFill>
                  <a:srgbClr val="0000FF"/>
                </a:solidFill>
              </a:rPr>
              <a:t>.3</a:t>
            </a:r>
            <a:r>
              <a:rPr lang="it-IT">
                <a:solidFill>
                  <a:srgbClr val="0000FF"/>
                </a:solidFill>
              </a:rPr>
              <a:t>, 379 (1969). J. W. York Jr., J. Math. Phys., </a:t>
            </a:r>
            <a:r>
              <a:rPr lang="it-IT" b="1">
                <a:solidFill>
                  <a:srgbClr val="0000FF"/>
                </a:solidFill>
              </a:rPr>
              <a:t>14</a:t>
            </a:r>
            <a:r>
              <a:rPr lang="it-IT">
                <a:solidFill>
                  <a:srgbClr val="0000FF"/>
                </a:solidFill>
              </a:rPr>
              <a:t>, 4 (1973);  Ann. Inst. Henri Poincaré </a:t>
            </a:r>
            <a:r>
              <a:rPr lang="it-IT" b="1">
                <a:solidFill>
                  <a:srgbClr val="0000FF"/>
                </a:solidFill>
              </a:rPr>
              <a:t>A 21</a:t>
            </a:r>
            <a:r>
              <a:rPr lang="it-IT">
                <a:solidFill>
                  <a:srgbClr val="0000FF"/>
                </a:solidFill>
              </a:rPr>
              <a:t>, 319 (1974).</a:t>
            </a:r>
          </a:p>
        </p:txBody>
      </p:sp>
      <p:graphicFrame>
        <p:nvGraphicFramePr>
          <p:cNvPr id="9219" name="Object 9"/>
          <p:cNvGraphicFramePr>
            <a:graphicFrameLocks noChangeAspect="1"/>
          </p:cNvGraphicFramePr>
          <p:nvPr>
            <p:ph sz="quarter" idx="1"/>
          </p:nvPr>
        </p:nvGraphicFramePr>
        <p:xfrm>
          <a:off x="0" y="3716338"/>
          <a:ext cx="8748713" cy="558800"/>
        </p:xfrm>
        <a:graphic>
          <a:graphicData uri="http://schemas.openxmlformats.org/presentationml/2006/ole">
            <p:oleObj spid="_x0000_s9219" name="Equation" r:id="rId5" imgW="3581280" imgH="228600" progId="Equation.DSMT4">
              <p:embed/>
            </p:oleObj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5148263" y="4581525"/>
          <a:ext cx="3614737" cy="1479550"/>
        </p:xfrm>
        <a:graphic>
          <a:graphicData uri="http://schemas.openxmlformats.org/presentationml/2006/ole">
            <p:oleObj spid="_x0000_s9220" name="Equation" r:id="rId6" imgW="2298600" imgH="939600" progId="Equation.DSMT4">
              <p:embed/>
            </p:oleObj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68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4B0D-7721-486B-86FD-F471C90B67D5}" type="slidenum">
              <a:rPr lang="it-IT"/>
              <a:pPr/>
              <a:t>13</a:t>
            </a:fld>
            <a:endParaRPr lang="it-IT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699125" cy="630237"/>
          </a:xfrm>
        </p:spPr>
        <p:txBody>
          <a:bodyPr/>
          <a:lstStyle/>
          <a:p>
            <a:r>
              <a:rPr lang="it-IT" sz="4000">
                <a:solidFill>
                  <a:schemeClr val="tx1"/>
                </a:solidFill>
                <a:effectLst/>
              </a:rPr>
              <a:t>Form of the background</a:t>
            </a:r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619250" y="4173538"/>
          <a:ext cx="6121400" cy="2513012"/>
        </p:xfrm>
        <a:graphic>
          <a:graphicData uri="http://schemas.openxmlformats.org/presentationml/2006/ole">
            <p:oleObj spid="_x0000_s87042" name="Equation" r:id="rId4" imgW="2844720" imgH="1168200" progId="Equation.DSMT4">
              <p:embed/>
            </p:oleObj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395288" y="1125538"/>
          <a:ext cx="5113337" cy="1060450"/>
        </p:xfrm>
        <a:graphic>
          <a:graphicData uri="http://schemas.openxmlformats.org/presentationml/2006/ole">
            <p:oleObj spid="_x0000_s87043" name="Equation" r:id="rId5" imgW="2692080" imgH="558720" progId="Equation.DSMT4">
              <p:embed/>
            </p:oleObj>
          </a:graphicData>
        </a:graphic>
      </p:graphicFrame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11863" y="1125538"/>
            <a:ext cx="2505075" cy="915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Times New Roman" pitchFamily="18" charset="0"/>
              </a:rPr>
              <a:t>N(r) </a:t>
            </a:r>
            <a:r>
              <a:rPr lang="it-IT">
                <a:latin typeface="Times New Roman" pitchFamily="18" charset="0"/>
                <a:sym typeface="Wingdings" pitchFamily="2" charset="2"/>
              </a:rPr>
              <a:t> L</a:t>
            </a:r>
            <a:r>
              <a:rPr lang="it-IT">
                <a:latin typeface="Times New Roman" pitchFamily="18" charset="0"/>
              </a:rPr>
              <a:t>apse function</a:t>
            </a:r>
          </a:p>
          <a:p>
            <a:endParaRPr lang="it-IT">
              <a:latin typeface="Times New Roman" pitchFamily="18" charset="0"/>
            </a:endParaRPr>
          </a:p>
          <a:p>
            <a:r>
              <a:rPr lang="it-IT">
                <a:latin typeface="Times New Roman" pitchFamily="18" charset="0"/>
              </a:rPr>
              <a:t>b(r) </a:t>
            </a:r>
            <a:r>
              <a:rPr lang="it-IT">
                <a:latin typeface="Times New Roman" pitchFamily="18" charset="0"/>
                <a:sym typeface="Wingdings" pitchFamily="2" charset="2"/>
              </a:rPr>
              <a:t> shape function</a:t>
            </a:r>
            <a:endParaRPr lang="it-IT">
              <a:latin typeface="Times New Roman" pitchFamily="18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92138" y="2513013"/>
            <a:ext cx="42354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for example, the Ricci tensor in 3 dim. is</a:t>
            </a:r>
          </a:p>
        </p:txBody>
      </p: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109913"/>
            <a:ext cx="5084763" cy="812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1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320-97C0-4CAA-A3BA-A4CF71993E6C}" type="slidenum">
              <a:rPr lang="it-IT"/>
              <a:pPr/>
              <a:t>14</a:t>
            </a:fld>
            <a:endParaRPr lang="it-IT"/>
          </a:p>
        </p:txBody>
      </p:sp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2800">
                <a:latin typeface="Times New Roman" pitchFamily="18" charset="0"/>
              </a:rPr>
              <a:t>Integration rules on Gaussian wave functionals</a:t>
            </a:r>
          </a:p>
        </p:txBody>
      </p:sp>
      <p:graphicFrame>
        <p:nvGraphicFramePr>
          <p:cNvPr id="212995" name="Group 3"/>
          <p:cNvGraphicFramePr>
            <a:graphicFrameLocks noGrp="1"/>
          </p:cNvGraphicFramePr>
          <p:nvPr/>
        </p:nvGraphicFramePr>
        <p:xfrm>
          <a:off x="395288" y="1412875"/>
          <a:ext cx="457200" cy="4614672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971550" y="1446213"/>
          <a:ext cx="3600450" cy="741362"/>
        </p:xfrm>
        <a:graphic>
          <a:graphicData uri="http://schemas.openxmlformats.org/presentationml/2006/ole">
            <p:oleObj spid="_x0000_s86018" name="Equation" r:id="rId4" imgW="1358640" imgH="279360" progId="Equation.3">
              <p:embed/>
            </p:oleObj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6019" name="Equation" r:id="rId5" imgW="114120" imgH="215640" progId="Equation.3">
              <p:embed/>
            </p:oleObj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/>
        </p:nvGraphicFramePr>
        <p:xfrm>
          <a:off x="971550" y="2349500"/>
          <a:ext cx="3960813" cy="998538"/>
        </p:xfrm>
        <a:graphic>
          <a:graphicData uri="http://schemas.openxmlformats.org/presentationml/2006/ole">
            <p:oleObj spid="_x0000_s86020" name="Equation" r:id="rId6" imgW="1638000" imgH="469800" progId="Equation.3">
              <p:embed/>
            </p:oleObj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827088" y="3446463"/>
          <a:ext cx="5257800" cy="804862"/>
        </p:xfrm>
        <a:graphic>
          <a:graphicData uri="http://schemas.openxmlformats.org/presentationml/2006/ole">
            <p:oleObj spid="_x0000_s86021" name="Equation" r:id="rId7" imgW="1765080" imgH="291960" progId="Equation.3">
              <p:embed/>
            </p:oleObj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1116013" y="4311650"/>
          <a:ext cx="2951162" cy="1095375"/>
        </p:xfrm>
        <a:graphic>
          <a:graphicData uri="http://schemas.openxmlformats.org/presentationml/2006/ole">
            <p:oleObj spid="_x0000_s86022" name="Equation" r:id="rId8" imgW="1130040" imgH="533160" progId="Equation.DSMT4">
              <p:embed/>
            </p:oleObj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1116013" y="5481638"/>
          <a:ext cx="4319587" cy="1092200"/>
        </p:xfrm>
        <a:graphic>
          <a:graphicData uri="http://schemas.openxmlformats.org/presentationml/2006/ole">
            <p:oleObj spid="_x0000_s86023" name="Equation" r:id="rId9" imgW="1574640" imgH="457200" progId="Equation.3">
              <p:embed/>
            </p:oleObj>
          </a:graphicData>
        </a:graphic>
      </p:graphicFrame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3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7BE-67CD-47FF-86EC-9BFB83327E8B}" type="slidenum">
              <a:rPr lang="it-IT"/>
              <a:pPr/>
              <a:t>15</a:t>
            </a:fld>
            <a:endParaRPr lang="it-IT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Graviton Contribution</a:t>
            </a:r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251520" y="2636912"/>
          <a:ext cx="4869461" cy="1872208"/>
        </p:xfrm>
        <a:graphic>
          <a:graphicData uri="http://schemas.openxmlformats.org/presentationml/2006/ole">
            <p:oleObj spid="_x0000_s88066" name="Equation" r:id="rId4" imgW="2412720" imgH="914400" progId="Equation.DSMT4">
              <p:embed/>
            </p:oleObj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2280610" y="5085184"/>
          <a:ext cx="5098089" cy="1008112"/>
        </p:xfrm>
        <a:graphic>
          <a:graphicData uri="http://schemas.openxmlformats.org/presentationml/2006/ole">
            <p:oleObj spid="_x0000_s88067" name="Equation" r:id="rId5" imgW="2666880" imgH="533160" progId="Equation.3">
              <p:embed/>
            </p:oleObj>
          </a:graphicData>
        </a:graphic>
      </p:graphicFrame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8068" name="Equation" r:id="rId6" imgW="114120" imgH="215640" progId="Equation.3">
              <p:embed/>
            </p:oleObj>
          </a:graphicData>
        </a:graphic>
      </p:graphicFrame>
      <p:graphicFrame>
        <p:nvGraphicFramePr>
          <p:cNvPr id="30739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8069" name="Equation" r:id="rId7" imgW="114120" imgH="215640" progId="Equation.3">
              <p:embed/>
            </p:oleObj>
          </a:graphicData>
        </a:graphic>
      </p:graphicFrame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23850" y="6165850"/>
            <a:ext cx="723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/>
              <a:t>W.K.B. method and graviton contribution to the cosmological constant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1098450" y="1405905"/>
          <a:ext cx="6785918" cy="870967"/>
        </p:xfrm>
        <a:graphic>
          <a:graphicData uri="http://schemas.openxmlformats.org/presentationml/2006/ole">
            <p:oleObj spid="_x0000_s88072" name="Equation" r:id="rId8" imgW="3911400" imgH="431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9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79388" y="333375"/>
            <a:ext cx="8785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We can define an r-dependent radial wave number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97025" y="1125538"/>
          <a:ext cx="5514975" cy="781050"/>
        </p:xfrm>
        <a:graphic>
          <a:graphicData uri="http://schemas.openxmlformats.org/presentationml/2006/ole">
            <p:oleObj spid="_x0000_s10242" name="Equation" r:id="rId4" imgW="2958840" imgH="419040" progId="Equation.DSMT4">
              <p:embed/>
            </p:oleObj>
          </a:graphicData>
        </a:graphic>
      </p:graphicFrame>
      <p:graphicFrame>
        <p:nvGraphicFramePr>
          <p:cNvPr id="15363" name="Object 31"/>
          <p:cNvGraphicFramePr>
            <a:graphicFrameLocks noChangeAspect="1"/>
          </p:cNvGraphicFramePr>
          <p:nvPr/>
        </p:nvGraphicFramePr>
        <p:xfrm>
          <a:off x="0" y="2133600"/>
          <a:ext cx="4240213" cy="1662113"/>
        </p:xfrm>
        <a:graphic>
          <a:graphicData uri="http://schemas.openxmlformats.org/presentationml/2006/ole">
            <p:oleObj spid="_x0000_s10243" name="Equation" r:id="rId5" imgW="2590560" imgH="1015920" progId="Equation.DSMT4">
              <p:embed/>
            </p:oleObj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4910138" y="2349500"/>
          <a:ext cx="4233862" cy="847725"/>
        </p:xfrm>
        <a:graphic>
          <a:graphicData uri="http://schemas.openxmlformats.org/presentationml/2006/ole">
            <p:oleObj spid="_x0000_s10244" name="Equation" r:id="rId6" imgW="2755800" imgH="457200" progId="Equation.DSMT4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708400" y="3933825"/>
          <a:ext cx="4821238" cy="1109663"/>
        </p:xfrm>
        <a:graphic>
          <a:graphicData uri="http://schemas.openxmlformats.org/presentationml/2006/ole">
            <p:oleObj spid="_x0000_s10245" name="Equation" r:id="rId7" imgW="2539800" imgH="583920" progId="Equation.DSMT4">
              <p:embed/>
            </p:oleObj>
          </a:graphicData>
        </a:graphic>
      </p:graphicFrame>
      <p:sp>
        <p:nvSpPr>
          <p:cNvPr id="15368" name="Freccia a destra 20"/>
          <p:cNvSpPr>
            <a:spLocks noChangeArrowheads="1"/>
          </p:cNvSpPr>
          <p:nvPr/>
        </p:nvSpPr>
        <p:spPr bwMode="auto">
          <a:xfrm>
            <a:off x="250825" y="4005263"/>
            <a:ext cx="2952750" cy="649287"/>
          </a:xfrm>
          <a:prstGeom prst="rightArrow">
            <a:avLst>
              <a:gd name="adj1" fmla="val 50000"/>
              <a:gd name="adj2" fmla="val 499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it-IT"/>
              <a:t>Standard Regularization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188" y="5445125"/>
            <a:ext cx="3240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it-IT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Renormalization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it-IT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254" name="Object 9"/>
          <p:cNvGraphicFramePr>
            <a:graphicFrameLocks noChangeAspect="1"/>
          </p:cNvGraphicFramePr>
          <p:nvPr/>
        </p:nvGraphicFramePr>
        <p:xfrm>
          <a:off x="3995738" y="5373688"/>
          <a:ext cx="2881312" cy="684212"/>
        </p:xfrm>
        <a:graphic>
          <a:graphicData uri="http://schemas.openxmlformats.org/presentationml/2006/ole">
            <p:oleObj spid="_x0000_s10246" name="Equation" r:id="rId8" imgW="888840" imgH="241200" progId="Equation.3">
              <p:embed/>
            </p:oleObj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EDB26-46DD-48A3-B31E-CF5EE7B7FAD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5050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Modified</a:t>
            </a:r>
            <a:r>
              <a:rPr lang="it-IT" dirty="0" smtClean="0"/>
              <a:t> </a:t>
            </a:r>
            <a:r>
              <a:rPr lang="it-IT" dirty="0" err="1" smtClean="0"/>
              <a:t>Dispersion</a:t>
            </a:r>
            <a:r>
              <a:rPr lang="it-IT" dirty="0" smtClean="0"/>
              <a:t> Relations</a:t>
            </a:r>
            <a:br>
              <a:rPr lang="it-IT" dirty="0" smtClean="0"/>
            </a:br>
            <a:r>
              <a:rPr lang="it-IT" dirty="0" smtClean="0"/>
              <a:t>and</a:t>
            </a:r>
            <a:br>
              <a:rPr lang="it-IT" dirty="0" smtClean="0"/>
            </a:br>
            <a:r>
              <a:rPr lang="it-IT" dirty="0" err="1" smtClean="0"/>
              <a:t>Gravity</a:t>
            </a:r>
            <a:r>
              <a:rPr lang="it-IT" dirty="0" smtClean="0"/>
              <a:t>’s </a:t>
            </a:r>
            <a:r>
              <a:rPr lang="it-IT" dirty="0" err="1" smtClean="0"/>
              <a:t>Rainbow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Zero Point Energy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0D517-84D6-427F-9432-0E5EE341904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283C-FF1B-42D1-9C70-5BDA23F66909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err="1" smtClean="0"/>
              <a:t>Modified</a:t>
            </a:r>
            <a:r>
              <a:rPr lang="it-IT" sz="3600" dirty="0" smtClean="0"/>
              <a:t> </a:t>
            </a:r>
            <a:r>
              <a:rPr lang="it-IT" sz="3600" dirty="0" err="1" smtClean="0"/>
              <a:t>Dispersion</a:t>
            </a:r>
            <a:r>
              <a:rPr lang="it-IT" sz="3600" dirty="0" smtClean="0"/>
              <a:t> Relations</a:t>
            </a:r>
            <a:r>
              <a:rPr lang="it-IT" sz="1600" dirty="0" smtClean="0"/>
              <a:t> 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9750" y="3284538"/>
          <a:ext cx="3816350" cy="1222375"/>
        </p:xfrm>
        <a:graphic>
          <a:graphicData uri="http://schemas.openxmlformats.org/presentationml/2006/ole">
            <p:oleObj spid="_x0000_s1026" name="Equation" r:id="rId5" imgW="2222280" imgH="711000" progId="Equation.DSMT4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8713788" cy="113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dirty="0" err="1">
                <a:latin typeface="Times New Roman" pitchFamily="18" charset="0"/>
              </a:rPr>
              <a:t>Doubly</a:t>
            </a:r>
            <a:r>
              <a:rPr lang="it-IT" dirty="0">
                <a:latin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</a:rPr>
              <a:t>Special</a:t>
            </a:r>
            <a:r>
              <a:rPr lang="it-IT" dirty="0">
                <a:latin typeface="Times New Roman" pitchFamily="18" charset="0"/>
              </a:rPr>
              <a:t> </a:t>
            </a:r>
            <a:r>
              <a:rPr lang="it-IT" dirty="0" err="1">
                <a:latin typeface="Times New Roman" pitchFamily="18" charset="0"/>
              </a:rPr>
              <a:t>Relativity</a:t>
            </a:r>
            <a:endParaRPr lang="it-IT" dirty="0">
              <a:latin typeface="Times New Roman" pitchFamily="18" charset="0"/>
            </a:endParaRPr>
          </a:p>
          <a:p>
            <a:pPr eaLnBrk="0" hangingPunct="0"/>
            <a:endParaRPr lang="it-IT" dirty="0">
              <a:latin typeface="Times New Roman" pitchFamily="18" charset="0"/>
            </a:endParaRPr>
          </a:p>
          <a:p>
            <a:pPr eaLnBrk="0" hangingPunct="0"/>
            <a:r>
              <a:rPr lang="it-IT" sz="1600" dirty="0"/>
              <a:t>G. </a:t>
            </a:r>
            <a:r>
              <a:rPr lang="it-IT" sz="1600" dirty="0" err="1"/>
              <a:t>Amelino-Camelia</a:t>
            </a:r>
            <a:r>
              <a:rPr lang="it-IT" sz="1600" dirty="0"/>
              <a:t>, </a:t>
            </a:r>
            <a:r>
              <a:rPr lang="it-IT" sz="1600" dirty="0" err="1"/>
              <a:t>Int.J.Mod.Phys.</a:t>
            </a:r>
            <a:r>
              <a:rPr lang="it-IT" sz="1600" dirty="0"/>
              <a:t> D 11, 35 (2002); </a:t>
            </a:r>
            <a:r>
              <a:rPr lang="it-IT" sz="1600" dirty="0" err="1"/>
              <a:t>gr-qc</a:t>
            </a:r>
            <a:r>
              <a:rPr lang="it-IT" sz="1600" dirty="0"/>
              <a:t>/001205.</a:t>
            </a:r>
          </a:p>
          <a:p>
            <a:pPr eaLnBrk="0" hangingPunct="0"/>
            <a:r>
              <a:rPr lang="it-IT" sz="1600" dirty="0"/>
              <a:t>G. </a:t>
            </a:r>
            <a:r>
              <a:rPr lang="it-IT" sz="1600" dirty="0" err="1"/>
              <a:t>Amelino-Camelia</a:t>
            </a:r>
            <a:r>
              <a:rPr lang="it-IT" sz="1600" dirty="0"/>
              <a:t>, </a:t>
            </a:r>
            <a:r>
              <a:rPr lang="it-IT" sz="1600" dirty="0" err="1"/>
              <a:t>Phys.Lett.</a:t>
            </a:r>
            <a:r>
              <a:rPr lang="it-IT" sz="1600" dirty="0"/>
              <a:t> B 510, 255 (2001); </a:t>
            </a:r>
            <a:r>
              <a:rPr lang="it-IT" sz="1600" dirty="0" err="1"/>
              <a:t>hep-th</a:t>
            </a:r>
            <a:r>
              <a:rPr lang="it-IT" sz="1600" dirty="0"/>
              <a:t>/0012238.</a:t>
            </a:r>
            <a:endParaRPr lang="it-IT" sz="1600" dirty="0">
              <a:latin typeface="Times New Roman" pitchFamily="18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23850" y="4581525"/>
            <a:ext cx="8135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/>
              <a:t>Curved Space Proposal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Gravity’s Rainbow</a:t>
            </a:r>
            <a:r>
              <a:rPr lang="it-IT"/>
              <a:t> </a:t>
            </a:r>
          </a:p>
          <a:p>
            <a:pPr eaLnBrk="0" hangingPunct="0"/>
            <a:r>
              <a:rPr lang="it-IT" sz="1400"/>
              <a:t>[J. Magueijo and L. Smolin, Class. Quant. Grav. 21, 1725 (2004) arXiv:gr-qc/0305055]. 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987675" y="5084763"/>
          <a:ext cx="3325813" cy="1201737"/>
        </p:xfrm>
        <a:graphic>
          <a:graphicData uri="http://schemas.openxmlformats.org/presentationml/2006/ole">
            <p:oleObj spid="_x0000_s1027" name="Equation" r:id="rId6" imgW="1828800" imgH="660240" progId="Equation.DSMT4">
              <p:embed/>
            </p:oleObj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1484784"/>
            <a:ext cx="888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Motivated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Hořava-Lifshitz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r>
              <a:rPr lang="it-IT" dirty="0" smtClean="0"/>
              <a:t>, </a:t>
            </a:r>
            <a:r>
              <a:rPr lang="it-IT" dirty="0" err="1" smtClean="0"/>
              <a:t>NonCommutative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, </a:t>
            </a:r>
            <a:r>
              <a:rPr lang="it-IT" dirty="0" err="1" smtClean="0"/>
              <a:t>Jacobson</a:t>
            </a:r>
            <a:r>
              <a:rPr lang="it-IT" dirty="0" smtClean="0"/>
              <a:t> </a:t>
            </a:r>
            <a:r>
              <a:rPr lang="it-IT" dirty="0" err="1" smtClean="0"/>
              <a:t>L.V.</a:t>
            </a:r>
            <a:r>
              <a:rPr lang="it-IT" dirty="0" smtClean="0"/>
              <a:t>,..</a:t>
            </a:r>
            <a:endParaRPr lang="it-IT" dirty="0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67648-04D9-4B9C-B3D4-3B3593AB8B26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err="1" smtClean="0"/>
              <a:t>Modified</a:t>
            </a:r>
            <a:r>
              <a:rPr lang="it-IT" sz="3600" dirty="0" smtClean="0"/>
              <a:t> </a:t>
            </a:r>
            <a:r>
              <a:rPr lang="it-IT" sz="3600" dirty="0" err="1" smtClean="0"/>
              <a:t>Dispersion</a:t>
            </a:r>
            <a:r>
              <a:rPr lang="it-IT" sz="3600" dirty="0" smtClean="0"/>
              <a:t> Relations</a:t>
            </a:r>
            <a:r>
              <a:rPr lang="it-IT" sz="1600" dirty="0" smtClean="0"/>
              <a:t> 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39750" y="3284538"/>
          <a:ext cx="3816350" cy="1222375"/>
        </p:xfrm>
        <a:graphic>
          <a:graphicData uri="http://schemas.openxmlformats.org/presentationml/2006/ole">
            <p:oleObj spid="_x0000_s2050" name="Equation" r:id="rId5" imgW="2222280" imgH="711000" progId="Equation.DSMT4">
              <p:embed/>
            </p:oleObj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8713788" cy="113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Times New Roman" pitchFamily="18" charset="0"/>
              </a:rPr>
              <a:t>Doubly Special Relativity</a:t>
            </a:r>
          </a:p>
          <a:p>
            <a:pPr eaLnBrk="0" hangingPunct="0"/>
            <a:endParaRPr lang="it-IT">
              <a:latin typeface="Times New Roman" pitchFamily="18" charset="0"/>
            </a:endParaRPr>
          </a:p>
          <a:p>
            <a:pPr eaLnBrk="0" hangingPunct="0"/>
            <a:r>
              <a:rPr lang="it-IT" sz="1600"/>
              <a:t>G. Amelino-Camelia, Int.J.Mod.Phys. D 11, 35 (2002); gr-qc/001205.</a:t>
            </a:r>
          </a:p>
          <a:p>
            <a:pPr eaLnBrk="0" hangingPunct="0"/>
            <a:r>
              <a:rPr lang="it-IT" sz="1600"/>
              <a:t>G. Amelino-Camelia, Phys.Lett. B 510, 255 (2001); hep-th/0012238.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23850" y="4581525"/>
            <a:ext cx="8135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/>
              <a:t>Curved Space Proposal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Gravity’s Rainbow</a:t>
            </a:r>
            <a:r>
              <a:rPr lang="it-IT"/>
              <a:t> </a:t>
            </a:r>
          </a:p>
          <a:p>
            <a:pPr eaLnBrk="0" hangingPunct="0"/>
            <a:r>
              <a:rPr lang="it-IT" sz="1400"/>
              <a:t>[J. Magueijo and L. Smolin, Class. Quant. Grav. 21, 1725 (2004) arXiv:gr-qc/0305055]. 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08013" y="5362575"/>
          <a:ext cx="7926387" cy="1028700"/>
        </p:xfrm>
        <a:graphic>
          <a:graphicData uri="http://schemas.openxmlformats.org/presentationml/2006/ole">
            <p:oleObj spid="_x0000_s2051" name="Equation" r:id="rId6" imgW="4991040" imgH="647640" progId="Equation.DSMT4">
              <p:embed/>
            </p:oleObj>
          </a:graphicData>
        </a:graphic>
      </p:graphicFrame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 sz="quarter"/>
          </p:nvPr>
        </p:nvSpPr>
        <p:spPr>
          <a:xfrm>
            <a:off x="755576" y="1052736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it-IT" sz="4800" dirty="0" err="1" smtClean="0"/>
              <a:t>Introduction</a:t>
            </a:r>
            <a:endParaRPr lang="it-IT" sz="4800" dirty="0"/>
          </a:p>
        </p:txBody>
      </p:sp>
      <p:sp>
        <p:nvSpPr>
          <p:cNvPr id="8" name="Sottotitolo 7"/>
          <p:cNvSpPr>
            <a:spLocks noGrp="1"/>
          </p:cNvSpPr>
          <p:nvPr>
            <p:ph type="subTitle" sz="quarter" idx="1"/>
          </p:nvPr>
        </p:nvSpPr>
        <p:spPr>
          <a:xfrm>
            <a:off x="107504" y="2564904"/>
            <a:ext cx="8928992" cy="3744416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it-IT" dirty="0" smtClean="0"/>
              <a:t> </a:t>
            </a:r>
            <a:r>
              <a:rPr lang="it-IT" dirty="0" err="1" smtClean="0"/>
              <a:t>Hamiltonian</a:t>
            </a:r>
            <a:r>
              <a:rPr lang="it-IT" dirty="0" smtClean="0"/>
              <a:t> </a:t>
            </a:r>
            <a:r>
              <a:rPr lang="it-IT" dirty="0" err="1" smtClean="0"/>
              <a:t>Formulation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Relativity</a:t>
            </a:r>
            <a:endParaRPr lang="it-IT" dirty="0" smtClean="0"/>
          </a:p>
          <a:p>
            <a:pPr algn="l">
              <a:defRPr/>
            </a:pPr>
            <a:r>
              <a:rPr lang="it-IT" dirty="0" smtClean="0"/>
              <a:t>  and the </a:t>
            </a:r>
            <a:r>
              <a:rPr lang="it-IT" dirty="0" err="1" smtClean="0"/>
              <a:t>Wheeler-DeWitt</a:t>
            </a:r>
            <a:r>
              <a:rPr lang="it-IT" dirty="0" smtClean="0"/>
              <a:t>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it-IT" dirty="0" smtClean="0"/>
              <a:t> The </a:t>
            </a:r>
            <a:r>
              <a:rPr lang="it-IT" dirty="0" err="1" smtClean="0"/>
              <a:t>Cosmological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smtClean="0"/>
              <a:t>a</a:t>
            </a:r>
          </a:p>
          <a:p>
            <a:pPr algn="l">
              <a:defRPr/>
            </a:pPr>
            <a:r>
              <a:rPr lang="it-IT" dirty="0" smtClean="0"/>
              <a:t>  Zero Point Energy </a:t>
            </a:r>
            <a:r>
              <a:rPr lang="it-IT" dirty="0" err="1" smtClean="0"/>
              <a:t>Computation</a:t>
            </a:r>
            <a:endParaRPr lang="it-IT" dirty="0" smtClean="0"/>
          </a:p>
          <a:p>
            <a:pPr algn="l">
              <a:buFont typeface="Arial" pitchFamily="34" charset="0"/>
              <a:buChar char="•"/>
              <a:defRPr/>
            </a:pPr>
            <a:r>
              <a:rPr lang="it-IT" dirty="0" smtClean="0"/>
              <a:t> MDR and </a:t>
            </a:r>
            <a:r>
              <a:rPr lang="it-IT" dirty="0" err="1" smtClean="0"/>
              <a:t>Gravity</a:t>
            </a:r>
            <a:r>
              <a:rPr lang="it-IT" dirty="0" smtClean="0"/>
              <a:t>’s </a:t>
            </a:r>
            <a:r>
              <a:rPr lang="it-IT" dirty="0" err="1" smtClean="0"/>
              <a:t>Rainbow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endParaRPr lang="it-IT" dirty="0" smtClean="0"/>
          </a:p>
          <a:p>
            <a:pPr algn="l">
              <a:defRPr/>
            </a:pPr>
            <a:r>
              <a:rPr lang="it-IT" dirty="0" smtClean="0"/>
              <a:t> 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smtClean="0"/>
              <a:t>ZPE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 smtClean="0"/>
          </a:p>
          <a:p>
            <a:pPr algn="l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0435C-C776-48DA-850C-A4575DDF4CA3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err="1" smtClean="0"/>
              <a:t>Modified</a:t>
            </a:r>
            <a:r>
              <a:rPr lang="it-IT" sz="3600" dirty="0" smtClean="0"/>
              <a:t> </a:t>
            </a:r>
            <a:r>
              <a:rPr lang="it-IT" sz="3600" dirty="0" err="1" smtClean="0"/>
              <a:t>Dispersion</a:t>
            </a:r>
            <a:r>
              <a:rPr lang="it-IT" sz="3600" dirty="0" smtClean="0"/>
              <a:t> Relations</a:t>
            </a:r>
            <a:r>
              <a:rPr lang="it-IT" sz="1600" dirty="0" smtClean="0"/>
              <a:t> 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2708275"/>
          <a:ext cx="3816350" cy="1222375"/>
        </p:xfrm>
        <a:graphic>
          <a:graphicData uri="http://schemas.openxmlformats.org/presentationml/2006/ole">
            <p:oleObj spid="_x0000_s3074" name="Equation" r:id="rId5" imgW="2222280" imgH="711000" progId="Equation.DSMT4">
              <p:embed/>
            </p:oleObj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713788" cy="113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Times New Roman" pitchFamily="18" charset="0"/>
              </a:rPr>
              <a:t>Doubly Special Relativity</a:t>
            </a:r>
          </a:p>
          <a:p>
            <a:pPr eaLnBrk="0" hangingPunct="0"/>
            <a:endParaRPr lang="it-IT">
              <a:latin typeface="Times New Roman" pitchFamily="18" charset="0"/>
            </a:endParaRPr>
          </a:p>
          <a:p>
            <a:pPr eaLnBrk="0" hangingPunct="0"/>
            <a:r>
              <a:rPr lang="it-IT" sz="1600"/>
              <a:t>G. Amelino-Camelia, Int.J.Mod.Phys. D 11, 35 (2002); gr-qc/001205.</a:t>
            </a:r>
          </a:p>
          <a:p>
            <a:pPr eaLnBrk="0" hangingPunct="0"/>
            <a:r>
              <a:rPr lang="it-IT" sz="1600"/>
              <a:t>G. Amelino-Camelia, Phys.Lett. B 510, 255 (2001); hep-th/0012238.</a:t>
            </a:r>
            <a:endParaRPr lang="it-IT" sz="1600">
              <a:latin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4005263"/>
            <a:ext cx="813593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/>
              <a:t>Curved Space Proposal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Gravity’s Rainbow</a:t>
            </a:r>
            <a:r>
              <a:rPr lang="it-IT"/>
              <a:t> </a:t>
            </a:r>
          </a:p>
          <a:p>
            <a:pPr eaLnBrk="0" hangingPunct="0"/>
            <a:r>
              <a:rPr lang="it-IT" sz="1400"/>
              <a:t>[J. Magueijo and L. Smolin, Class. Quant. Grav. 21, 1725 (2004) arXiv:gr-qc/0305055]. 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50825" y="4652963"/>
          <a:ext cx="8496300" cy="1028700"/>
        </p:xfrm>
        <a:graphic>
          <a:graphicData uri="http://schemas.openxmlformats.org/presentationml/2006/ole">
            <p:oleObj spid="_x0000_s3075" name="Equation" r:id="rId6" imgW="5244840" imgH="634680" progId="Equation.DSMT4">
              <p:embed/>
            </p:oleObj>
          </a:graphicData>
        </a:graphic>
      </p:graphicFrame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6330950" y="5897563"/>
          <a:ext cx="2525713" cy="447675"/>
        </p:xfrm>
        <a:graphic>
          <a:graphicData uri="http://schemas.openxmlformats.org/presentationml/2006/ole">
            <p:oleObj spid="_x0000_s3076" name="Equation" r:id="rId7" imgW="1218960" imgH="215640" progId="Equation.DSMT4">
              <p:embed/>
            </p:oleObj>
          </a:graphicData>
        </a:graphic>
      </p:graphicFrame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323850" y="5735638"/>
            <a:ext cx="460851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it-IT"/>
              <a:t> </a:t>
            </a:r>
            <a:r>
              <a:rPr lang="it-IT">
                <a:latin typeface="umbxsl10" pitchFamily="18" charset="0"/>
              </a:rPr>
              <a:t>b(r)</a:t>
            </a:r>
            <a:r>
              <a:rPr lang="it-IT"/>
              <a:t> is the shape function</a:t>
            </a:r>
          </a:p>
          <a:p>
            <a:pPr marL="457200" indent="-457200" eaLnBrk="0" hangingPunct="0">
              <a:buFont typeface="Wingdings" pitchFamily="2" charset="2"/>
              <a:buChar char="Ø"/>
            </a:pPr>
            <a:r>
              <a:rPr lang="it-IT">
                <a:latin typeface="Symbol" pitchFamily="18" charset="2"/>
                <a:sym typeface="Symbol" pitchFamily="18" charset="2"/>
              </a:rPr>
              <a:t></a:t>
            </a:r>
            <a:r>
              <a:rPr lang="it-IT">
                <a:latin typeface="Symbol" pitchFamily="18" charset="2"/>
              </a:rPr>
              <a:t> </a:t>
            </a:r>
            <a:r>
              <a:rPr lang="it-IT">
                <a:latin typeface="umbxsl10" pitchFamily="18" charset="0"/>
              </a:rPr>
              <a:t>(r)</a:t>
            </a:r>
            <a:r>
              <a:rPr lang="it-IT"/>
              <a:t> is the redshift function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F8FDD-6086-44DE-97AC-5123338654FA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dirty="0" err="1" smtClean="0"/>
              <a:t>Eliminating</a:t>
            </a:r>
            <a:r>
              <a:rPr lang="it-IT" sz="3600" dirty="0" smtClean="0"/>
              <a:t> </a:t>
            </a:r>
            <a:r>
              <a:rPr lang="it-IT" sz="3600" dirty="0" err="1" smtClean="0"/>
              <a:t>Divergences</a:t>
            </a:r>
            <a:r>
              <a:rPr lang="it-IT" sz="3600" dirty="0" smtClean="0"/>
              <a:t> </a:t>
            </a:r>
            <a:r>
              <a:rPr lang="it-IT" sz="3600" dirty="0" err="1" smtClean="0"/>
              <a:t>using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err="1" smtClean="0"/>
              <a:t>Gravity</a:t>
            </a:r>
            <a:r>
              <a:rPr lang="it-IT" sz="3600" dirty="0" smtClean="0"/>
              <a:t>’s </a:t>
            </a:r>
            <a:r>
              <a:rPr lang="it-IT" sz="3600" dirty="0" err="1" smtClean="0"/>
              <a:t>Rainbow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1600" dirty="0" smtClean="0">
                <a:cs typeface="Arial" pitchFamily="34" charset="0"/>
              </a:rPr>
              <a:t>[</a:t>
            </a:r>
            <a:r>
              <a:rPr lang="it-IT" sz="1600" dirty="0" smtClean="0"/>
              <a:t>R.G. and </a:t>
            </a:r>
            <a:r>
              <a:rPr lang="it-IT" sz="1600" dirty="0" err="1" smtClean="0"/>
              <a:t>G.Mandanici</a:t>
            </a:r>
            <a:r>
              <a:rPr lang="it-IT" sz="1600" dirty="0" smtClean="0"/>
              <a:t>, </a:t>
            </a:r>
            <a:r>
              <a:rPr lang="it-IT" sz="1600" dirty="0" err="1" smtClean="0"/>
              <a:t>Phys</a:t>
            </a:r>
            <a:r>
              <a:rPr lang="it-IT" sz="1600" dirty="0" smtClean="0"/>
              <a:t>. Rev. D 83, 084021 (2011), </a:t>
            </a:r>
            <a:r>
              <a:rPr lang="it-IT" sz="1600" dirty="0" err="1" smtClean="0"/>
              <a:t>arXiv</a:t>
            </a:r>
            <a:r>
              <a:rPr lang="it-IT" sz="1600" dirty="0" smtClean="0"/>
              <a:t>:1102.3803 [</a:t>
            </a:r>
            <a:r>
              <a:rPr lang="it-IT" sz="1600" dirty="0" err="1" smtClean="0"/>
              <a:t>gr-qc</a:t>
            </a:r>
            <a:r>
              <a:rPr lang="it-IT" sz="1600" dirty="0" smtClean="0">
                <a:cs typeface="Arial" pitchFamily="34" charset="0"/>
              </a:rPr>
              <a:t>]]</a:t>
            </a:r>
            <a:r>
              <a:rPr lang="it-IT" sz="1600" dirty="0" smtClean="0"/>
              <a:t>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23850" y="1989138"/>
            <a:ext cx="8135938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/>
              <a:t>Curved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i="1" dirty="0" err="1">
                <a:sym typeface="Wingdings" pitchFamily="2" charset="2"/>
              </a:rPr>
              <a:t>Gravity</a:t>
            </a:r>
            <a:r>
              <a:rPr lang="it-IT" i="1" dirty="0">
                <a:sym typeface="Wingdings" pitchFamily="2" charset="2"/>
              </a:rPr>
              <a:t>’s </a:t>
            </a:r>
            <a:r>
              <a:rPr lang="it-IT" i="1" dirty="0" err="1">
                <a:sym typeface="Wingdings" pitchFamily="2" charset="2"/>
              </a:rPr>
              <a:t>Rainbow</a:t>
            </a:r>
            <a:r>
              <a:rPr lang="it-IT" dirty="0"/>
              <a:t> </a:t>
            </a:r>
          </a:p>
          <a:p>
            <a:r>
              <a:rPr lang="it-IT" sz="1400" dirty="0"/>
              <a:t>[J. </a:t>
            </a:r>
            <a:r>
              <a:rPr lang="it-IT" sz="1400" dirty="0" err="1"/>
              <a:t>Magueijo</a:t>
            </a:r>
            <a:r>
              <a:rPr lang="it-IT" sz="1400" dirty="0"/>
              <a:t> and L. </a:t>
            </a:r>
            <a:r>
              <a:rPr lang="it-IT" sz="1400" dirty="0" err="1"/>
              <a:t>Smolin</a:t>
            </a:r>
            <a:r>
              <a:rPr lang="it-IT" sz="1400" dirty="0"/>
              <a:t>, </a:t>
            </a:r>
            <a:r>
              <a:rPr lang="it-IT" sz="1400" dirty="0" err="1"/>
              <a:t>Class</a:t>
            </a:r>
            <a:r>
              <a:rPr lang="it-IT" sz="1400" dirty="0"/>
              <a:t>. </a:t>
            </a:r>
            <a:r>
              <a:rPr lang="it-IT" sz="1400" dirty="0" err="1"/>
              <a:t>Quant</a:t>
            </a:r>
            <a:r>
              <a:rPr lang="it-IT" sz="1400" dirty="0"/>
              <a:t>. </a:t>
            </a:r>
            <a:r>
              <a:rPr lang="it-IT" sz="1400" dirty="0" err="1"/>
              <a:t>Grav</a:t>
            </a:r>
            <a:r>
              <a:rPr lang="it-IT" sz="1400" dirty="0"/>
              <a:t>. 21, 1725 (2004) </a:t>
            </a:r>
            <a:r>
              <a:rPr lang="it-IT" sz="1400" dirty="0" err="1"/>
              <a:t>arXiv</a:t>
            </a:r>
            <a:r>
              <a:rPr lang="it-IT" sz="1400" dirty="0"/>
              <a:t>:</a:t>
            </a:r>
            <a:r>
              <a:rPr lang="it-IT" sz="1400" dirty="0" err="1"/>
              <a:t>gr-qc</a:t>
            </a:r>
            <a:r>
              <a:rPr lang="it-IT" sz="1400" dirty="0"/>
              <a:t>/0305055].</a:t>
            </a:r>
          </a:p>
          <a:p>
            <a:endParaRPr lang="it-IT" sz="1400" dirty="0"/>
          </a:p>
          <a:p>
            <a:r>
              <a:rPr lang="it-IT" sz="1400" dirty="0" err="1"/>
              <a:t>Spherically</a:t>
            </a:r>
            <a:r>
              <a:rPr lang="it-IT" sz="1400" dirty="0"/>
              <a:t> </a:t>
            </a:r>
            <a:r>
              <a:rPr lang="it-IT" sz="1400" dirty="0" err="1"/>
              <a:t>Symmetric</a:t>
            </a:r>
            <a:r>
              <a:rPr lang="it-IT" sz="1400" dirty="0"/>
              <a:t> </a:t>
            </a:r>
            <a:r>
              <a:rPr lang="it-IT" sz="1400" dirty="0" err="1"/>
              <a:t>Model</a:t>
            </a:r>
            <a:r>
              <a:rPr lang="it-IT" sz="1400" dirty="0"/>
              <a:t> 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51520" y="3573016"/>
          <a:ext cx="7956376" cy="927690"/>
        </p:xfrm>
        <a:graphic>
          <a:graphicData uri="http://schemas.openxmlformats.org/presentationml/2006/ole">
            <p:oleObj spid="_x0000_s11269" name="Equation" r:id="rId5" imgW="5067000" imgH="507960" progId="Equation.DSMT4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051050" y="5000625"/>
          <a:ext cx="5559425" cy="1176338"/>
        </p:xfrm>
        <a:graphic>
          <a:graphicData uri="http://schemas.openxmlformats.org/presentationml/2006/ole">
            <p:oleObj spid="_x0000_s11270" name="Equation" r:id="rId6" imgW="2908080" imgH="62208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28A5-77A9-48C3-AB71-598827F4DA9C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4500563" y="2349500"/>
            <a:ext cx="4319587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/>
              <a:t>We can define an r-dependent radial wave number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427538" y="2636838"/>
          <a:ext cx="4356100" cy="588962"/>
        </p:xfrm>
        <a:graphic>
          <a:graphicData uri="http://schemas.openxmlformats.org/presentationml/2006/ole">
            <p:oleObj spid="_x0000_s12290" name="Equation" r:id="rId4" imgW="3479760" imgH="469800" progId="Equation.DSMT4">
              <p:embed/>
            </p:oleObj>
          </a:graphicData>
        </a:graphic>
      </p:graphicFrame>
      <p:graphicFrame>
        <p:nvGraphicFramePr>
          <p:cNvPr id="15363" name="Object 31"/>
          <p:cNvGraphicFramePr>
            <a:graphicFrameLocks noChangeAspect="1"/>
          </p:cNvGraphicFramePr>
          <p:nvPr/>
        </p:nvGraphicFramePr>
        <p:xfrm>
          <a:off x="0" y="2420938"/>
          <a:ext cx="3879850" cy="1520825"/>
        </p:xfrm>
        <a:graphic>
          <a:graphicData uri="http://schemas.openxmlformats.org/presentationml/2006/ole">
            <p:oleObj spid="_x0000_s12291" name="Equation" r:id="rId5" imgW="2590560" imgH="1015920" progId="Equation.DSMT4">
              <p:embed/>
            </p:oleObj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4005263"/>
          <a:ext cx="7200900" cy="1035050"/>
        </p:xfrm>
        <a:graphic>
          <a:graphicData uri="http://schemas.openxmlformats.org/presentationml/2006/ole">
            <p:oleObj spid="_x0000_s12292" name="Equation" r:id="rId6" imgW="4546440" imgH="558720" progId="Equation.DSMT4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635375" y="5300663"/>
          <a:ext cx="4821238" cy="1109662"/>
        </p:xfrm>
        <a:graphic>
          <a:graphicData uri="http://schemas.openxmlformats.org/presentationml/2006/ole">
            <p:oleObj spid="_x0000_s12293" name="Equation" r:id="rId7" imgW="2539800" imgH="583920" progId="Equation.DSMT4">
              <p:embed/>
            </p:oleObj>
          </a:graphicData>
        </a:graphic>
      </p:graphicFrame>
      <p:sp>
        <p:nvSpPr>
          <p:cNvPr id="15368" name="Freccia a destra 20"/>
          <p:cNvSpPr>
            <a:spLocks noChangeArrowheads="1"/>
          </p:cNvSpPr>
          <p:nvPr/>
        </p:nvSpPr>
        <p:spPr bwMode="auto">
          <a:xfrm>
            <a:off x="395288" y="5516563"/>
            <a:ext cx="2952750" cy="649287"/>
          </a:xfrm>
          <a:prstGeom prst="rightArrow">
            <a:avLst>
              <a:gd name="adj1" fmla="val 50000"/>
              <a:gd name="adj2" fmla="val 499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r>
              <a:rPr lang="it-IT"/>
              <a:t>Standard Regularization</a:t>
            </a:r>
          </a:p>
        </p:txBody>
      </p:sp>
      <p:sp>
        <p:nvSpPr>
          <p:cNvPr id="9" name="Ovale 8"/>
          <p:cNvSpPr>
            <a:spLocks noChangeArrowheads="1"/>
          </p:cNvSpPr>
          <p:nvPr/>
        </p:nvSpPr>
        <p:spPr bwMode="auto">
          <a:xfrm>
            <a:off x="5292725" y="2852738"/>
            <a:ext cx="1223963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2555875" y="4076700"/>
            <a:ext cx="2160588" cy="11525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13" name="Ovale 12"/>
          <p:cNvSpPr>
            <a:spLocks noChangeArrowheads="1"/>
          </p:cNvSpPr>
          <p:nvPr/>
        </p:nvSpPr>
        <p:spPr bwMode="auto">
          <a:xfrm>
            <a:off x="5364163" y="4437063"/>
            <a:ext cx="1295400" cy="7921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2301" name="Rettangolo 16"/>
          <p:cNvSpPr>
            <a:spLocks noChangeArrowheads="1"/>
          </p:cNvSpPr>
          <p:nvPr/>
        </p:nvSpPr>
        <p:spPr bwMode="auto">
          <a:xfrm>
            <a:off x="0" y="11588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Eliminating</a:t>
            </a:r>
            <a:r>
              <a:rPr lang="it-I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Divergences</a:t>
            </a:r>
            <a:r>
              <a:rPr lang="it-I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</a:t>
            </a:r>
            <a:r>
              <a:rPr lang="it-I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it-I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t-IT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Gravity</a:t>
            </a:r>
            <a:r>
              <a:rPr lang="it-IT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’s </a:t>
            </a:r>
            <a:r>
              <a:rPr lang="it-IT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Rainbow</a:t>
            </a:r>
            <a:r>
              <a:rPr lang="it-IT" sz="36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it-IT" sz="3600" dirty="0" smtClean="0">
                <a:solidFill>
                  <a:schemeClr val="tx2"/>
                </a:solidFill>
                <a:latin typeface="+mj-lt"/>
              </a:rPr>
            </a:b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[R.G. and </a:t>
            </a:r>
            <a:r>
              <a:rPr lang="it-IT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G.Mandanici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it-IT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Phys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Rev. D 83, 084021 (2011), </a:t>
            </a:r>
            <a:r>
              <a:rPr lang="it-IT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arXiv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:1102.3803 [</a:t>
            </a:r>
            <a:r>
              <a:rPr lang="it-IT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gr-qc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]] </a:t>
            </a:r>
            <a:endParaRPr 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7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 animBg="1"/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9A11B-BD3C-4DB5-909F-6B4D5157F809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err="1" smtClean="0"/>
              <a:t>Gravity</a:t>
            </a:r>
            <a:r>
              <a:rPr lang="it-IT" sz="2800" dirty="0" smtClean="0"/>
              <a:t>’s </a:t>
            </a:r>
            <a:r>
              <a:rPr lang="it-IT" sz="2800" dirty="0" err="1" smtClean="0"/>
              <a:t>Rainbow</a:t>
            </a:r>
            <a:r>
              <a:rPr lang="it-IT" sz="2800" dirty="0" smtClean="0"/>
              <a:t> and the </a:t>
            </a:r>
            <a:r>
              <a:rPr lang="it-IT" sz="2800" dirty="0" err="1" smtClean="0"/>
              <a:t>Cosmological</a:t>
            </a:r>
            <a:r>
              <a:rPr lang="it-IT" sz="2800" dirty="0" smtClean="0"/>
              <a:t> </a:t>
            </a:r>
            <a:r>
              <a:rPr lang="it-IT" sz="2800" dirty="0" err="1" smtClean="0"/>
              <a:t>Constant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1600" dirty="0" smtClean="0"/>
              <a:t>R.G. and </a:t>
            </a:r>
            <a:r>
              <a:rPr lang="it-IT" sz="1600" dirty="0" err="1" smtClean="0"/>
              <a:t>G.Mandanici</a:t>
            </a:r>
            <a:r>
              <a:rPr lang="it-IT" sz="1600" dirty="0" smtClean="0"/>
              <a:t>, </a:t>
            </a:r>
            <a:r>
              <a:rPr lang="it-IT" sz="1600" dirty="0" err="1" smtClean="0"/>
              <a:t>Phys</a:t>
            </a:r>
            <a:r>
              <a:rPr lang="it-IT" sz="1600" dirty="0" smtClean="0"/>
              <a:t>. Rev. D 83, 084021 (2011), </a:t>
            </a:r>
            <a:r>
              <a:rPr lang="it-IT" sz="1600" dirty="0" err="1" smtClean="0"/>
              <a:t>arXiv</a:t>
            </a:r>
            <a:r>
              <a:rPr lang="it-IT" sz="1600" dirty="0" smtClean="0"/>
              <a:t>:1102.3803 [</a:t>
            </a:r>
            <a:r>
              <a:rPr lang="it-IT" sz="1600" dirty="0" err="1" smtClean="0"/>
              <a:t>gr-qc</a:t>
            </a:r>
            <a:r>
              <a:rPr lang="it-IT" sz="1600" dirty="0" smtClean="0"/>
              <a:t>]</a:t>
            </a:r>
            <a:endParaRPr lang="it-IT" sz="1600" dirty="0" smtClean="0">
              <a:effectLst/>
            </a:endParaRPr>
          </a:p>
        </p:txBody>
      </p:sp>
      <p:graphicFrame>
        <p:nvGraphicFramePr>
          <p:cNvPr id="13314" name="Rectangle 3"/>
          <p:cNvGraphicFramePr>
            <a:graphicFrameLocks/>
          </p:cNvGraphicFramePr>
          <p:nvPr>
            <p:ph sz="half" idx="2"/>
          </p:nvPr>
        </p:nvGraphicFramePr>
        <p:xfrm>
          <a:off x="6667500" y="3865563"/>
          <a:ext cx="0" cy="0"/>
        </p:xfrm>
        <a:graphic>
          <a:graphicData uri="http://schemas.openxmlformats.org/presentationml/2006/ole">
            <p:oleObj spid="_x0000_s13314" name="Equation" r:id="rId4" imgW="0" imgH="0" progId="Equation.3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79388" y="1484313"/>
          <a:ext cx="3352800" cy="1430337"/>
        </p:xfrm>
        <a:graphic>
          <a:graphicData uri="http://schemas.openxmlformats.org/presentationml/2006/ole">
            <p:oleObj spid="_x0000_s13315" name="Equation" r:id="rId5" imgW="2323800" imgH="990360" progId="Equation.DSMT4">
              <p:embed/>
            </p:oleObj>
          </a:graphicData>
        </a:graphic>
      </p:graphicFrame>
      <p:sp>
        <p:nvSpPr>
          <p:cNvPr id="16392" name="Freccia a sinistra 11"/>
          <p:cNvSpPr>
            <a:spLocks noChangeArrowheads="1"/>
          </p:cNvSpPr>
          <p:nvPr/>
        </p:nvSpPr>
        <p:spPr bwMode="auto">
          <a:xfrm>
            <a:off x="3708400" y="1628775"/>
            <a:ext cx="2592388" cy="863600"/>
          </a:xfrm>
          <a:prstGeom prst="left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r>
              <a:rPr lang="it-IT" sz="1600"/>
              <a:t>Failure of Convergence</a:t>
            </a:r>
          </a:p>
        </p:txBody>
      </p:sp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graphicFrame>
        <p:nvGraphicFramePr>
          <p:cNvPr id="13316" name="Rectangle 6"/>
          <p:cNvGraphicFramePr>
            <a:graphicFrameLocks/>
          </p:cNvGraphicFramePr>
          <p:nvPr>
            <p:ph sz="half" idx="2"/>
          </p:nvPr>
        </p:nvGraphicFramePr>
        <p:xfrm>
          <a:off x="6199188" y="5737225"/>
          <a:ext cx="0" cy="0"/>
        </p:xfrm>
        <a:graphic>
          <a:graphicData uri="http://schemas.openxmlformats.org/presentationml/2006/ole">
            <p:oleObj spid="_x0000_s13316" name="Equation" r:id="rId6" imgW="0" imgH="0" progId="Equation.3">
              <p:embed/>
            </p:oleObj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152400" y="3573463"/>
          <a:ext cx="3843338" cy="1219200"/>
        </p:xfrm>
        <a:graphic>
          <a:graphicData uri="http://schemas.openxmlformats.org/presentationml/2006/ole">
            <p:oleObj spid="_x0000_s13317" name="Equation" r:id="rId7" imgW="2323800" imgH="736560" progId="Equation.DSMT4">
              <p:embed/>
            </p:oleObj>
          </a:graphicData>
        </a:graphic>
      </p:graphicFrame>
      <p:pic>
        <p:nvPicPr>
          <p:cNvPr id="15" name="Immagine 10" descr="Gauss.jpg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263683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Object 7"/>
          <p:cNvGraphicFramePr>
            <a:graphicFrameLocks noChangeAspect="1"/>
          </p:cNvGraphicFramePr>
          <p:nvPr/>
        </p:nvGraphicFramePr>
        <p:xfrm>
          <a:off x="179512" y="5013176"/>
          <a:ext cx="4495800" cy="839787"/>
        </p:xfrm>
        <a:graphic>
          <a:graphicData uri="http://schemas.openxmlformats.org/presentationml/2006/ole">
            <p:oleObj spid="_x0000_s13318" name="Equation" r:id="rId9" imgW="2717640" imgH="507960" progId="Equation.DSMT4">
              <p:embed/>
            </p:oleObj>
          </a:graphicData>
        </a:graphic>
      </p:graphicFrame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F947D-39F5-439D-B393-B51A9273AC41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err="1" smtClean="0"/>
              <a:t>Gravity</a:t>
            </a:r>
            <a:r>
              <a:rPr lang="it-IT" sz="2800" dirty="0" smtClean="0"/>
              <a:t>’s </a:t>
            </a:r>
            <a:r>
              <a:rPr lang="it-IT" sz="2800" dirty="0" err="1" smtClean="0"/>
              <a:t>Rainbow</a:t>
            </a:r>
            <a:r>
              <a:rPr lang="it-IT" sz="2800" dirty="0" smtClean="0"/>
              <a:t> and the </a:t>
            </a:r>
            <a:r>
              <a:rPr lang="it-IT" sz="2800" dirty="0" err="1" smtClean="0"/>
              <a:t>Cosmological</a:t>
            </a:r>
            <a:r>
              <a:rPr lang="it-IT" sz="2800" dirty="0" smtClean="0"/>
              <a:t> </a:t>
            </a:r>
            <a:r>
              <a:rPr lang="it-IT" sz="2800" dirty="0" err="1" smtClean="0"/>
              <a:t>Constant</a:t>
            </a:r>
            <a:endParaRPr lang="it-IT" sz="1800" dirty="0" smtClean="0">
              <a:effectLst/>
            </a:endParaRPr>
          </a:p>
        </p:txBody>
      </p:sp>
      <p:graphicFrame>
        <p:nvGraphicFramePr>
          <p:cNvPr id="14338" name="Rectangle 3"/>
          <p:cNvGraphicFramePr>
            <a:graphicFrameLocks/>
          </p:cNvGraphicFramePr>
          <p:nvPr>
            <p:ph sz="half" idx="2"/>
          </p:nvPr>
        </p:nvGraphicFramePr>
        <p:xfrm>
          <a:off x="6667500" y="3865563"/>
          <a:ext cx="0" cy="0"/>
        </p:xfrm>
        <a:graphic>
          <a:graphicData uri="http://schemas.openxmlformats.org/presentationml/2006/ole">
            <p:oleObj spid="_x0000_s118786" name="Equation" r:id="rId4" imgW="0" imgH="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122238" y="1968500"/>
          <a:ext cx="4389437" cy="1619250"/>
        </p:xfrm>
        <a:graphic>
          <a:graphicData uri="http://schemas.openxmlformats.org/presentationml/2006/ole">
            <p:oleObj spid="_x0000_s118787" name="Equation" r:id="rId5" imgW="2654280" imgH="977760" progId="Equation.DSMT4">
              <p:embed/>
            </p:oleObj>
          </a:graphicData>
        </a:graphic>
      </p:graphicFrame>
      <p:pic>
        <p:nvPicPr>
          <p:cNvPr id="19463" name="Immagine 8" descr="Curv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2924175"/>
            <a:ext cx="2778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79388" y="3768725"/>
          <a:ext cx="4878387" cy="2271713"/>
        </p:xfrm>
        <a:graphic>
          <a:graphicData uri="http://schemas.openxmlformats.org/presentationml/2006/ole">
            <p:oleObj spid="_x0000_s118788" name="Equation" r:id="rId7" imgW="2654280" imgH="1371600" progId="Equation.DSMT4">
              <p:embed/>
            </p:oleObj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Udine 22-11-2011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FFP12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A3ECE-294F-4040-B6B4-FC1251688B9E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err="1" smtClean="0"/>
              <a:t>Comparison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dirty="0" err="1" smtClean="0"/>
              <a:t>Noncommutative</a:t>
            </a:r>
            <a:r>
              <a:rPr lang="it-IT" sz="2800" dirty="0" smtClean="0"/>
              <a:t> </a:t>
            </a:r>
            <a:r>
              <a:rPr lang="it-IT" sz="2800" dirty="0" err="1" smtClean="0"/>
              <a:t>Approach</a:t>
            </a:r>
            <a:r>
              <a:rPr lang="it-IT" sz="2800" dirty="0" smtClean="0"/>
              <a:t> </a:t>
            </a: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000" dirty="0" smtClean="0">
                <a:effectLst/>
              </a:rPr>
              <a:t>[</a:t>
            </a:r>
            <a:r>
              <a:rPr lang="it-IT" sz="1800" dirty="0" smtClean="0">
                <a:effectLst/>
              </a:rPr>
              <a:t>R.G. &amp; P. Nicolini </a:t>
            </a:r>
            <a:r>
              <a:rPr lang="it-IT" sz="1800" dirty="0" err="1" smtClean="0">
                <a:effectLst/>
              </a:rPr>
              <a:t>Phys</a:t>
            </a:r>
            <a:r>
              <a:rPr lang="it-IT" sz="1800" dirty="0" smtClean="0">
                <a:effectLst/>
              </a:rPr>
              <a:t>. Rev. D 83, 064021 (2011); 1006.4518 [</a:t>
            </a:r>
            <a:r>
              <a:rPr lang="it-IT" sz="1800" dirty="0" err="1" smtClean="0">
                <a:effectLst/>
              </a:rPr>
              <a:t>gr-qc</a:t>
            </a:r>
            <a:r>
              <a:rPr lang="it-IT" sz="1800" dirty="0" smtClean="0">
                <a:effectLst/>
              </a:rPr>
              <a:t>] </a:t>
            </a:r>
            <a:r>
              <a:rPr lang="it-IT" sz="2000" dirty="0" smtClean="0">
                <a:effectLst/>
              </a:rPr>
              <a:t>]</a:t>
            </a:r>
          </a:p>
        </p:txBody>
      </p:sp>
      <p:graphicFrame>
        <p:nvGraphicFramePr>
          <p:cNvPr id="14338" name="Rectangle 3"/>
          <p:cNvGraphicFramePr>
            <a:graphicFrameLocks/>
          </p:cNvGraphicFramePr>
          <p:nvPr>
            <p:ph sz="half" idx="2"/>
          </p:nvPr>
        </p:nvGraphicFramePr>
        <p:xfrm>
          <a:off x="6667500" y="3865563"/>
          <a:ext cx="0" cy="0"/>
        </p:xfrm>
        <a:graphic>
          <a:graphicData uri="http://schemas.openxmlformats.org/presentationml/2006/ole">
            <p:oleObj spid="_x0000_s14338" name="Equation" r:id="rId4" imgW="0" imgH="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68313" y="1484313"/>
          <a:ext cx="3717925" cy="461962"/>
        </p:xfrm>
        <a:graphic>
          <a:graphicData uri="http://schemas.openxmlformats.org/presentationml/2006/ole">
            <p:oleObj spid="_x0000_s14339" name="Equation" r:id="rId5" imgW="2247840" imgH="279360" progId="Equation.DSMT4">
              <p:embed/>
            </p:oleObj>
          </a:graphicData>
        </a:graphic>
      </p:graphicFrame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79388" y="2060575"/>
          <a:ext cx="7021512" cy="892175"/>
        </p:xfrm>
        <a:graphic>
          <a:graphicData uri="http://schemas.openxmlformats.org/presentationml/2006/ole">
            <p:oleObj spid="_x0000_s14340" name="Equation" r:id="rId6" imgW="3962160" imgH="49500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0" y="4941888"/>
          <a:ext cx="5040313" cy="1281112"/>
        </p:xfrm>
        <a:graphic>
          <a:graphicData uri="http://schemas.openxmlformats.org/presentationml/2006/ole">
            <p:oleObj spid="_x0000_s14341" name="Equation" r:id="rId7" imgW="2844720" imgH="711000" progId="Equation.DSMT4">
              <p:embed/>
            </p:oleObj>
          </a:graphicData>
        </a:graphic>
      </p:graphicFrame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3014663"/>
            <a:ext cx="3924300" cy="3676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41C41-5053-4FF1-B040-B87599BE57C7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err="1" smtClean="0"/>
              <a:t>Photon</a:t>
            </a:r>
            <a:r>
              <a:rPr lang="it-IT" sz="2800" dirty="0" smtClean="0"/>
              <a:t> </a:t>
            </a:r>
            <a:r>
              <a:rPr lang="it-IT" sz="2800" dirty="0" err="1" smtClean="0"/>
              <a:t>Time</a:t>
            </a:r>
            <a:r>
              <a:rPr lang="it-IT" sz="2800" dirty="0" smtClean="0"/>
              <a:t> </a:t>
            </a:r>
            <a:r>
              <a:rPr lang="it-IT" sz="2800" dirty="0" err="1" smtClean="0"/>
              <a:t>Delay</a:t>
            </a:r>
            <a:r>
              <a:rPr lang="it-IT" sz="2800" dirty="0" smtClean="0"/>
              <a:t> </a:t>
            </a: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000" dirty="0" smtClean="0">
                <a:effectLst/>
              </a:rPr>
              <a:t>[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R.G. and G. Mandanici </a:t>
            </a:r>
            <a:r>
              <a:rPr lang="it-IT" sz="1600" dirty="0" err="1" smtClean="0"/>
              <a:t>Phys.Rev.</a:t>
            </a:r>
            <a:r>
              <a:rPr lang="it-IT" sz="1600" dirty="0" smtClean="0"/>
              <a:t> D85 (2012) 023507 </a:t>
            </a:r>
            <a:r>
              <a:rPr lang="it-IT" sz="1600" dirty="0" err="1" smtClean="0"/>
              <a:t>e-Print</a:t>
            </a:r>
            <a:r>
              <a:rPr lang="it-IT" sz="1600" dirty="0" smtClean="0"/>
              <a:t>: </a:t>
            </a:r>
            <a:r>
              <a:rPr lang="it-IT" sz="1600" dirty="0" err="1" smtClean="0"/>
              <a:t>arXiv</a:t>
            </a:r>
            <a:r>
              <a:rPr lang="it-IT" sz="1600" dirty="0" smtClean="0"/>
              <a:t>:1109.6563 [</a:t>
            </a:r>
            <a:r>
              <a:rPr lang="it-IT" sz="1600" dirty="0" err="1" smtClean="0"/>
              <a:t>gr-qc</a:t>
            </a:r>
            <a:r>
              <a:rPr lang="it-IT" sz="1600" dirty="0" smtClean="0"/>
              <a:t>]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/>
              </a:rPr>
              <a:t>]</a:t>
            </a:r>
          </a:p>
        </p:txBody>
      </p:sp>
      <p:graphicFrame>
        <p:nvGraphicFramePr>
          <p:cNvPr id="15362" name="Rectangle 3"/>
          <p:cNvGraphicFramePr>
            <a:graphicFrameLocks/>
          </p:cNvGraphicFramePr>
          <p:nvPr>
            <p:ph sz="half" idx="2"/>
          </p:nvPr>
        </p:nvGraphicFramePr>
        <p:xfrm>
          <a:off x="6667500" y="3865563"/>
          <a:ext cx="0" cy="0"/>
        </p:xfrm>
        <a:graphic>
          <a:graphicData uri="http://schemas.openxmlformats.org/presentationml/2006/ole">
            <p:oleObj spid="_x0000_s15362" name="Equation" r:id="rId4" imgW="0" imgH="0" progId="Equation.3">
              <p:embed/>
            </p:oleObj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384175" y="1535113"/>
          <a:ext cx="8229600" cy="925512"/>
        </p:xfrm>
        <a:graphic>
          <a:graphicData uri="http://schemas.openxmlformats.org/presentationml/2006/ole">
            <p:oleObj spid="_x0000_s15363" name="Equation" r:id="rId5" imgW="5079960" imgH="571320" progId="Equation.DSMT4">
              <p:embed/>
            </p:oleObj>
          </a:graphicData>
        </a:graphic>
      </p:graphicFrame>
      <p:sp>
        <p:nvSpPr>
          <p:cNvPr id="14" name="Freccia a destra 13"/>
          <p:cNvSpPr>
            <a:spLocks noChangeArrowheads="1"/>
          </p:cNvSpPr>
          <p:nvPr/>
        </p:nvSpPr>
        <p:spPr bwMode="auto">
          <a:xfrm>
            <a:off x="539750" y="29972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547813" y="2636838"/>
          <a:ext cx="5040312" cy="1679575"/>
        </p:xfrm>
        <a:graphic>
          <a:graphicData uri="http://schemas.openxmlformats.org/presentationml/2006/ole">
            <p:oleObj spid="_x0000_s15364" name="Equation" r:id="rId6" imgW="3886200" imgH="1295280" progId="Equation.DSMT4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589088" y="4972050"/>
          <a:ext cx="5410200" cy="720725"/>
        </p:xfrm>
        <a:graphic>
          <a:graphicData uri="http://schemas.openxmlformats.org/presentationml/2006/ole">
            <p:oleObj spid="_x0000_s15365" name="Equation" r:id="rId7" imgW="3340080" imgH="444240" progId="Equation.DSMT4">
              <p:embed/>
            </p:oleObj>
          </a:graphicData>
        </a:graphic>
      </p:graphicFrame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1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385F7-934A-44CD-93A3-8F2D4343EEE7}" type="slidenum">
              <a:rPr lang="it-IT"/>
              <a:pPr>
                <a:defRPr/>
              </a:pPr>
              <a:t>27</a:t>
            </a:fld>
            <a:endParaRPr lang="it-IT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err="1" smtClean="0"/>
              <a:t>Photon</a:t>
            </a:r>
            <a:r>
              <a:rPr lang="it-IT" sz="2800" dirty="0" smtClean="0"/>
              <a:t> </a:t>
            </a:r>
            <a:r>
              <a:rPr lang="it-IT" sz="2800" dirty="0" err="1" smtClean="0"/>
              <a:t>Time</a:t>
            </a:r>
            <a:r>
              <a:rPr lang="it-IT" sz="2800" dirty="0" smtClean="0"/>
              <a:t> </a:t>
            </a:r>
            <a:r>
              <a:rPr lang="it-IT" sz="2800" dirty="0" err="1" smtClean="0"/>
              <a:t>Delay</a:t>
            </a:r>
            <a:r>
              <a:rPr lang="it-IT" sz="2800" dirty="0" smtClean="0"/>
              <a:t> </a:t>
            </a:r>
            <a:r>
              <a:rPr lang="it-IT" sz="2800" dirty="0" smtClean="0">
                <a:effectLst/>
              </a:rPr>
              <a:t/>
            </a:r>
            <a:br>
              <a:rPr lang="it-IT" sz="2800" dirty="0" smtClean="0">
                <a:effectLst/>
              </a:rPr>
            </a:br>
            <a:r>
              <a:rPr lang="it-IT" sz="2000" dirty="0" smtClean="0">
                <a:effectLst/>
              </a:rPr>
              <a:t>[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R.G. and G. Mandanici </a:t>
            </a:r>
            <a:r>
              <a:rPr lang="it-IT" sz="1600" dirty="0" err="1" smtClean="0"/>
              <a:t>Phys.Rev.</a:t>
            </a:r>
            <a:r>
              <a:rPr lang="it-IT" sz="1600" dirty="0" smtClean="0"/>
              <a:t> D85 (2012) 023507 </a:t>
            </a:r>
            <a:r>
              <a:rPr lang="it-IT" sz="1600" dirty="0" err="1" smtClean="0"/>
              <a:t>e-Print</a:t>
            </a:r>
            <a:r>
              <a:rPr lang="it-IT" sz="1600" dirty="0" smtClean="0"/>
              <a:t>: </a:t>
            </a:r>
            <a:r>
              <a:rPr lang="it-IT" sz="1600" dirty="0" err="1" smtClean="0"/>
              <a:t>arXiv</a:t>
            </a:r>
            <a:r>
              <a:rPr lang="it-IT" sz="1600" dirty="0" smtClean="0"/>
              <a:t>:1109.6563 [</a:t>
            </a:r>
            <a:r>
              <a:rPr lang="it-IT" sz="1600" dirty="0" err="1" smtClean="0"/>
              <a:t>gr-qc</a:t>
            </a:r>
            <a:r>
              <a:rPr lang="it-IT" sz="1600" dirty="0" smtClean="0"/>
              <a:t>]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/>
              </a:rPr>
              <a:t>]</a:t>
            </a:r>
          </a:p>
        </p:txBody>
      </p:sp>
      <p:graphicFrame>
        <p:nvGraphicFramePr>
          <p:cNvPr id="16386" name="Rectangle 3"/>
          <p:cNvGraphicFramePr>
            <a:graphicFrameLocks/>
          </p:cNvGraphicFramePr>
          <p:nvPr>
            <p:ph sz="half" idx="2"/>
          </p:nvPr>
        </p:nvGraphicFramePr>
        <p:xfrm>
          <a:off x="6667500" y="3865563"/>
          <a:ext cx="0" cy="0"/>
        </p:xfrm>
        <a:graphic>
          <a:graphicData uri="http://schemas.openxmlformats.org/presentationml/2006/ole">
            <p:oleObj spid="_x0000_s16386" name="Equation" r:id="rId4" imgW="0" imgH="0" progId="Equation.3">
              <p:embed/>
            </p:oleObj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89646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1134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DFC24-84D2-4074-89EF-E9BC23FE3969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dirty="0" err="1" smtClean="0"/>
              <a:t>Tunneling</a:t>
            </a:r>
            <a:r>
              <a:rPr lang="it-IT" sz="3200" dirty="0" smtClean="0"/>
              <a:t> and </a:t>
            </a:r>
            <a:r>
              <a:rPr lang="it-IT" sz="3200" dirty="0" err="1" smtClean="0"/>
              <a:t>Inflation</a:t>
            </a:r>
            <a:r>
              <a:rPr lang="it-IT" sz="3200" dirty="0" smtClean="0"/>
              <a:t>???</a:t>
            </a:r>
            <a:br>
              <a:rPr lang="it-IT" sz="3200" dirty="0" smtClean="0"/>
            </a:br>
            <a:r>
              <a:rPr lang="it-IT" sz="2000" dirty="0" smtClean="0"/>
              <a:t>(Work in Progress in </a:t>
            </a:r>
            <a:r>
              <a:rPr lang="it-IT" sz="2000" dirty="0" err="1" smtClean="0"/>
              <a:t>collaboration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M.Sakellariadou</a:t>
            </a:r>
            <a:r>
              <a:rPr lang="it-IT" sz="2000" dirty="0" smtClean="0"/>
              <a:t>)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635375" y="1484313"/>
          <a:ext cx="4627563" cy="811212"/>
        </p:xfrm>
        <a:graphic>
          <a:graphicData uri="http://schemas.openxmlformats.org/presentationml/2006/ole">
            <p:oleObj spid="_x0000_s17410" name="Equation" r:id="rId5" imgW="3314520" imgH="482400" progId="Equation.DSMT4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50825" y="1628775"/>
          <a:ext cx="2881313" cy="546100"/>
        </p:xfrm>
        <a:graphic>
          <a:graphicData uri="http://schemas.openxmlformats.org/presentationml/2006/ole">
            <p:oleObj spid="_x0000_s17411" name="Equation" r:id="rId6" imgW="1612800" imgH="253800" progId="Equation.DSMT4">
              <p:embed/>
            </p:oleObj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107950" y="2852738"/>
            <a:ext cx="878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Formal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Schr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dinger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Equation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with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zero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eigenvalue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whose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linear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combination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of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Airy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’s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functions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(q=-1 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Vilenkin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Phys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 Rev. D 37, 888 (1988).)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containing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expanding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solutions</a:t>
            </a: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6" name="Ovale 13"/>
          <p:cNvSpPr>
            <a:spLocks noChangeArrowheads="1"/>
          </p:cNvSpPr>
          <p:nvPr/>
        </p:nvSpPr>
        <p:spPr bwMode="auto">
          <a:xfrm>
            <a:off x="5148263" y="1557338"/>
            <a:ext cx="433387" cy="3603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cxnSp>
        <p:nvCxnSpPr>
          <p:cNvPr id="17" name="Connettore 2 20"/>
          <p:cNvCxnSpPr>
            <a:cxnSpLocks noChangeShapeType="1"/>
          </p:cNvCxnSpPr>
          <p:nvPr/>
        </p:nvCxnSpPr>
        <p:spPr bwMode="auto">
          <a:xfrm flipH="1" flipV="1">
            <a:off x="5651500" y="1773238"/>
            <a:ext cx="1223963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CasellaDiTesto 21"/>
          <p:cNvSpPr txBox="1">
            <a:spLocks noChangeArrowheads="1"/>
          </p:cNvSpPr>
          <p:nvPr/>
        </p:nvSpPr>
        <p:spPr bwMode="auto">
          <a:xfrm>
            <a:off x="6948488" y="2276475"/>
            <a:ext cx="108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Factor </a:t>
            </a:r>
          </a:p>
          <a:p>
            <a:pPr eaLnBrk="0" hangingPunct="0"/>
            <a:r>
              <a:rPr lang="it-IT"/>
              <a:t>Ordering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3573463"/>
            <a:ext cx="3171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23850" y="3933825"/>
          <a:ext cx="4641850" cy="2058988"/>
        </p:xfrm>
        <a:graphic>
          <a:graphicData uri="http://schemas.openxmlformats.org/presentationml/2006/ole">
            <p:oleObj spid="_x0000_s17412" name="Equation" r:id="rId8" imgW="2997000" imgH="1790640" progId="Equation.DSMT4">
              <p:embed/>
            </p:oleObj>
          </a:graphicData>
        </a:graphic>
      </p:graphicFrame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131B6-6446-4816-B64A-0874F798783D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dirty="0" err="1" smtClean="0"/>
              <a:t>Tunneling</a:t>
            </a:r>
            <a:r>
              <a:rPr lang="it-IT" sz="3200" dirty="0" smtClean="0"/>
              <a:t> and </a:t>
            </a:r>
            <a:r>
              <a:rPr lang="it-IT" sz="3200" dirty="0" err="1" smtClean="0"/>
              <a:t>Inflation</a:t>
            </a:r>
            <a:r>
              <a:rPr lang="it-IT" sz="3200" dirty="0" smtClean="0"/>
              <a:t>???</a:t>
            </a:r>
            <a:br>
              <a:rPr lang="it-IT" sz="3200" dirty="0" smtClean="0"/>
            </a:br>
            <a:r>
              <a:rPr lang="it-IT" sz="2000" dirty="0" smtClean="0"/>
              <a:t>(Work in Progress in </a:t>
            </a:r>
            <a:r>
              <a:rPr lang="it-IT" sz="2000" dirty="0" err="1" smtClean="0"/>
              <a:t>collaboration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M.Sakellariadou</a:t>
            </a:r>
            <a:r>
              <a:rPr lang="it-IT" sz="2000" dirty="0" smtClean="0"/>
              <a:t>)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7950" y="1484313"/>
            <a:ext cx="87852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Formal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Schr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dinger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Equation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with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zero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eigenvalue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whose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linear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combination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of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Airy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’s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functions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(q=-1 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Vilenkin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Phys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 Rev. D 37, 888 (1988).)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containing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expanding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solutions</a:t>
            </a: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060575"/>
            <a:ext cx="26717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4797425"/>
            <a:ext cx="89487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3491880" y="2348880"/>
          <a:ext cx="5663706" cy="889767"/>
        </p:xfrm>
        <a:graphic>
          <a:graphicData uri="http://schemas.openxmlformats.org/presentationml/2006/ole">
            <p:oleObj spid="_x0000_s116737" name="Equation" r:id="rId7" imgW="4203360" imgH="66024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5050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Part I: </a:t>
            </a:r>
            <a:r>
              <a:rPr lang="it-IT" dirty="0" err="1" smtClean="0"/>
              <a:t>Hamiltonian</a:t>
            </a:r>
            <a:r>
              <a:rPr lang="it-IT" dirty="0" smtClean="0"/>
              <a:t> </a:t>
            </a:r>
            <a:r>
              <a:rPr lang="it-IT" dirty="0" err="1" smtClean="0"/>
              <a:t>Formulation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Relativity</a:t>
            </a:r>
            <a:r>
              <a:rPr lang="it-IT" dirty="0" smtClean="0"/>
              <a:t> and the </a:t>
            </a:r>
            <a:r>
              <a:rPr lang="it-IT" dirty="0" err="1" smtClean="0"/>
              <a:t>Wheeler-DeWitt</a:t>
            </a:r>
            <a:r>
              <a:rPr lang="it-IT" dirty="0" smtClean="0"/>
              <a:t> </a:t>
            </a:r>
            <a:r>
              <a:rPr lang="it-IT" dirty="0" err="1" smtClean="0"/>
              <a:t>Equation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81F3-D647-4987-819E-17AAB87B3FF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F69D1-AC4B-4FBB-9F58-28A68DF60411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dirty="0" err="1" smtClean="0"/>
              <a:t>Tunneling</a:t>
            </a:r>
            <a:r>
              <a:rPr lang="it-IT" sz="3200" dirty="0" smtClean="0"/>
              <a:t> and </a:t>
            </a:r>
            <a:r>
              <a:rPr lang="it-IT" sz="3200" dirty="0" err="1" smtClean="0"/>
              <a:t>Inflation</a:t>
            </a:r>
            <a:r>
              <a:rPr lang="it-IT" sz="3200" dirty="0" smtClean="0"/>
              <a:t>???</a:t>
            </a:r>
            <a:br>
              <a:rPr lang="it-IT" sz="3200" dirty="0" smtClean="0"/>
            </a:br>
            <a:r>
              <a:rPr lang="it-IT" sz="2000" dirty="0" smtClean="0"/>
              <a:t>(Work in Progress in </a:t>
            </a:r>
            <a:r>
              <a:rPr lang="it-IT" sz="2000" dirty="0" err="1" smtClean="0"/>
              <a:t>collaboration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M.Sakellariadou</a:t>
            </a:r>
            <a:r>
              <a:rPr lang="it-IT" sz="2000" dirty="0" smtClean="0"/>
              <a:t>)</a:t>
            </a: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0" y="3213100"/>
          <a:ext cx="8748713" cy="784225"/>
        </p:xfrm>
        <a:graphic>
          <a:graphicData uri="http://schemas.openxmlformats.org/presentationml/2006/ole">
            <p:oleObj spid="_x0000_s18434" name="Equation" r:id="rId5" imgW="6248160" imgH="469800" progId="Equation.DSMT4">
              <p:embed/>
            </p:oleObj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39750" y="4149725"/>
            <a:ext cx="73453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See also </a:t>
            </a:r>
            <a:r>
              <a:rPr lang="en-US" sz="1400">
                <a:hlinkClick r:id="rId6"/>
              </a:rPr>
              <a:t>S. Alexander</a:t>
            </a:r>
            <a:r>
              <a:rPr lang="en-US" sz="1400"/>
              <a:t> and </a:t>
            </a:r>
            <a:r>
              <a:rPr lang="en-US" sz="1400">
                <a:hlinkClick r:id="rId7"/>
              </a:rPr>
              <a:t>J. Magueijo</a:t>
            </a:r>
            <a:r>
              <a:rPr lang="en-US" sz="1400"/>
              <a:t>  </a:t>
            </a:r>
            <a:r>
              <a:rPr lang="en-US" sz="1400" b="1"/>
              <a:t>hep-th/0104093</a:t>
            </a:r>
          </a:p>
          <a:p>
            <a:r>
              <a:rPr lang="it-IT" sz="1400">
                <a:hlinkClick r:id="rId8"/>
              </a:rPr>
              <a:t>S.  Alexander</a:t>
            </a:r>
            <a:r>
              <a:rPr lang="it-IT" sz="1400"/>
              <a:t>, </a:t>
            </a:r>
            <a:r>
              <a:rPr lang="it-IT" sz="1400">
                <a:hlinkClick r:id="rId9"/>
              </a:rPr>
              <a:t>R. Brandenberger</a:t>
            </a:r>
            <a:r>
              <a:rPr lang="it-IT" sz="1400"/>
              <a:t> and </a:t>
            </a:r>
            <a:r>
              <a:rPr lang="it-IT" sz="1400">
                <a:hlinkClick r:id="rId10"/>
              </a:rPr>
              <a:t>J. Magueijo</a:t>
            </a:r>
            <a:r>
              <a:rPr lang="it-IT" sz="1400"/>
              <a:t> </a:t>
            </a:r>
            <a:r>
              <a:rPr lang="it-IT" sz="1400" b="1"/>
              <a:t>Phys.Rev. D67 (2003) 081301</a:t>
            </a:r>
            <a:r>
              <a:rPr lang="it-IT" sz="1400"/>
              <a:t>  </a:t>
            </a:r>
            <a:r>
              <a:rPr lang="it-IT" sz="1400" b="1"/>
              <a:t>hep-th/0108190 for inflationary applications</a:t>
            </a:r>
            <a:endParaRPr lang="en-US" sz="1400"/>
          </a:p>
          <a:p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18441" name="CasellaDiTesto 18"/>
          <p:cNvSpPr txBox="1">
            <a:spLocks noChangeArrowheads="1"/>
          </p:cNvSpPr>
          <p:nvPr/>
        </p:nvSpPr>
        <p:spPr bwMode="auto">
          <a:xfrm>
            <a:off x="395288" y="1692275"/>
            <a:ext cx="183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With the inflaton</a:t>
            </a: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2843213" y="1628775"/>
          <a:ext cx="3043237" cy="754063"/>
        </p:xfrm>
        <a:graphic>
          <a:graphicData uri="http://schemas.openxmlformats.org/presentationml/2006/ole">
            <p:oleObj spid="_x0000_s18435" name="Equation" r:id="rId11" imgW="1587240" imgH="393480" progId="Equation.DSMT4">
              <p:embed/>
            </p:oleObj>
          </a:graphicData>
        </a:graphic>
      </p:graphicFrame>
      <p:sp>
        <p:nvSpPr>
          <p:cNvPr id="18442" name="CasellaDiTesto 20"/>
          <p:cNvSpPr txBox="1">
            <a:spLocks noChangeArrowheads="1"/>
          </p:cNvSpPr>
          <p:nvPr/>
        </p:nvSpPr>
        <p:spPr bwMode="auto">
          <a:xfrm>
            <a:off x="468313" y="2708275"/>
            <a:ext cx="581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Proposal</a:t>
            </a:r>
            <a:r>
              <a:rPr lang="it-IT">
                <a:sym typeface="Wingdings" pitchFamily="2" charset="2"/>
              </a:rPr>
              <a:t> Gravity’s Rainbow alternative to the inflaton</a:t>
            </a:r>
            <a:endParaRPr lang="it-IT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1835150" y="5118100"/>
          <a:ext cx="5802313" cy="1228725"/>
        </p:xfrm>
        <a:graphic>
          <a:graphicData uri="http://schemas.openxmlformats.org/presentationml/2006/ole">
            <p:oleObj spid="_x0000_s18436" name="Equation" r:id="rId12" imgW="3746160" imgH="1066680" progId="Equation.DSMT4">
              <p:embed/>
            </p:oleObj>
          </a:graphicData>
        </a:graphic>
      </p:graphicFrame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2B526-9D51-4ED6-BB0F-BC644AC8A527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err="1" smtClean="0">
                <a:solidFill>
                  <a:srgbClr val="FF0000"/>
                </a:solidFill>
              </a:rPr>
              <a:t>Conclusions</a:t>
            </a:r>
            <a:r>
              <a:rPr lang="it-IT" sz="3600" dirty="0" smtClean="0">
                <a:solidFill>
                  <a:srgbClr val="FF0000"/>
                </a:solidFill>
              </a:rPr>
              <a:t> and </a:t>
            </a:r>
            <a:r>
              <a:rPr lang="it-IT" sz="3600" dirty="0" err="1" smtClean="0">
                <a:solidFill>
                  <a:srgbClr val="FF0000"/>
                </a:solidFill>
              </a:rPr>
              <a:t>Outlooks</a:t>
            </a:r>
            <a:endParaRPr lang="it-IT" sz="3600" dirty="0" smtClean="0">
              <a:solidFill>
                <a:srgbClr val="FF0000"/>
              </a:solidFill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323850" y="1268413"/>
            <a:ext cx="8229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Application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of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Gravity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’s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Rainbow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can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considered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to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compute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divergent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quantum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observables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.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Neither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Standard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Regularization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nor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Renormalization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are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required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.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This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also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happens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in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NonCommutative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geometries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Application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Black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Hole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Entropy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Application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to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Traversable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Worholes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Wingdings" pitchFamily="2" charset="2"/>
              </a:rPr>
              <a:t>     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R.G. and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F.S.N.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Lobo,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arXiv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:1102.3803 [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gr-qc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  </a:t>
            </a:r>
            <a:r>
              <a:rPr lang="it-IT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Phys.Rev.</a:t>
            </a:r>
            <a:r>
              <a:rPr lang="it-I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D85 (2012) 024043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Application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Particle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Propagation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Including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rotations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and more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complicated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geometries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Tunneling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and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Inflation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?!? In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Progress…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Constraints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by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GW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investigated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by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C. Will and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co-workers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in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arXiV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:1110.2720 [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gr-qc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].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Power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Spectrum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Test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for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Inflation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e-folding</a:t>
            </a:r>
            <a:r>
              <a:rPr lang="it-IT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, </a:t>
            </a:r>
            <a:r>
              <a:rPr lang="it-IT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etc…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  <a:sym typeface="Wingdings" pitchFamily="2" charset="2"/>
              </a:rPr>
              <a:t>  </a:t>
            </a:r>
            <a:endParaRPr lang="it-IT" sz="2000" b="1" dirty="0">
              <a:latin typeface="+mj-lt"/>
              <a:cs typeface="+mn-cs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  <a:sym typeface="Wingdings" pitchFamily="2" charset="2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6159-69DA-4348-87ED-265952842D9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87450" y="1412875"/>
          <a:ext cx="5235575" cy="704850"/>
        </p:xfrm>
        <a:graphic>
          <a:graphicData uri="http://schemas.openxmlformats.org/presentationml/2006/ole">
            <p:oleObj spid="_x0000_s65538" name="Equation" r:id="rId3" imgW="3301920" imgH="444240" progId="Equation.DSMT4">
              <p:embed/>
            </p:oleObj>
          </a:graphicData>
        </a:graphic>
      </p:graphicFrame>
      <p:sp>
        <p:nvSpPr>
          <p:cNvPr id="4102" name="CasellaDiTesto 7"/>
          <p:cNvSpPr txBox="1">
            <a:spLocks noChangeArrowheads="1"/>
          </p:cNvSpPr>
          <p:nvPr/>
        </p:nvSpPr>
        <p:spPr bwMode="auto">
          <a:xfrm>
            <a:off x="1042988" y="765175"/>
            <a:ext cx="435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Relevant Action for Quantum Cosmology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20888"/>
            <a:ext cx="5427663" cy="3752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6159-69DA-4348-87ED-265952842D9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5663" y="1412875"/>
          <a:ext cx="5900737" cy="704850"/>
        </p:xfrm>
        <a:graphic>
          <a:graphicData uri="http://schemas.openxmlformats.org/presentationml/2006/ole">
            <p:oleObj spid="_x0000_s4098" name="Equation" r:id="rId3" imgW="3720960" imgH="444240" progId="Equation.DSMT4">
              <p:embed/>
            </p:oleObj>
          </a:graphicData>
        </a:graphic>
      </p:graphicFrame>
      <p:sp>
        <p:nvSpPr>
          <p:cNvPr id="4102" name="CasellaDiTesto 7"/>
          <p:cNvSpPr txBox="1">
            <a:spLocks noChangeArrowheads="1"/>
          </p:cNvSpPr>
          <p:nvPr/>
        </p:nvSpPr>
        <p:spPr bwMode="auto">
          <a:xfrm>
            <a:off x="1042988" y="765175"/>
            <a:ext cx="435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Relevant Action for Quantum Cosmology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217613" y="2852738"/>
          <a:ext cx="6424612" cy="1368425"/>
        </p:xfrm>
        <a:graphic>
          <a:graphicData uri="http://schemas.openxmlformats.org/presentationml/2006/ole">
            <p:oleObj spid="_x0000_s4099" name="Equation" r:id="rId4" imgW="4051080" imgH="863280" progId="Equation.DSMT4">
              <p:embed/>
            </p:oleObj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11188" y="2420938"/>
            <a:ext cx="2287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ADM Decomposition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1562100" y="4384675"/>
          <a:ext cx="5902325" cy="1258888"/>
        </p:xfrm>
        <a:graphic>
          <a:graphicData uri="http://schemas.openxmlformats.org/presentationml/2006/ole">
            <p:oleObj spid="_x0000_s4100" name="Equation" r:id="rId5" imgW="3504960" imgH="749160" progId="Equation.DSMT4">
              <p:embed/>
            </p:oleObj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1401325" y="5733256"/>
          <a:ext cx="4682843" cy="648072"/>
        </p:xfrm>
        <a:graphic>
          <a:graphicData uri="http://schemas.openxmlformats.org/presentationml/2006/ole">
            <p:oleObj spid="_x0000_s4101" name="Equation" r:id="rId6" imgW="28447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997EC-5248-4CB7-9A5B-CB27801094E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36959" y="2060848"/>
          <a:ext cx="9073455" cy="3577020"/>
        </p:xfrm>
        <a:graphic>
          <a:graphicData uri="http://schemas.openxmlformats.org/presentationml/2006/ole">
            <p:oleObj spid="_x0000_s5122" name="Equation" r:id="rId3" imgW="5829120" imgH="229860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5071" y="404664"/>
          <a:ext cx="8861425" cy="1368425"/>
        </p:xfrm>
        <a:graphic>
          <a:graphicData uri="http://schemas.openxmlformats.org/presentationml/2006/ole">
            <p:oleObj spid="_x0000_s5123" name="Equation" r:id="rId4" imgW="5587920" imgH="863280" progId="Equation.DSMT4">
              <p:embed/>
            </p:oleObj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834A-4229-458C-B9AE-3B60DD534D25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57288"/>
          </a:xfrm>
        </p:spPr>
        <p:txBody>
          <a:bodyPr/>
          <a:lstStyle/>
          <a:p>
            <a:pPr>
              <a:defRPr/>
            </a:pPr>
            <a:r>
              <a:rPr lang="it-IT" sz="4000" dirty="0"/>
              <a:t>Wheeler-De </a:t>
            </a:r>
            <a:r>
              <a:rPr lang="it-IT" sz="4000" dirty="0" err="1"/>
              <a:t>Witt</a:t>
            </a:r>
            <a:r>
              <a:rPr lang="it-IT" sz="4000" dirty="0"/>
              <a:t> </a:t>
            </a:r>
            <a:r>
              <a:rPr lang="it-IT" sz="4000" dirty="0" err="1"/>
              <a:t>Equation</a:t>
            </a:r>
            <a:r>
              <a:rPr lang="it-IT" sz="4000" dirty="0"/>
              <a:t> </a:t>
            </a:r>
            <a:br>
              <a:rPr lang="it-IT" sz="4000" dirty="0"/>
            </a:br>
            <a:r>
              <a:rPr lang="it-IT" sz="2800" dirty="0">
                <a:solidFill>
                  <a:srgbClr val="0000FF"/>
                </a:solidFill>
              </a:rPr>
              <a:t>B. S. </a:t>
            </a:r>
            <a:r>
              <a:rPr lang="it-IT" sz="2800" dirty="0" err="1">
                <a:solidFill>
                  <a:srgbClr val="0000FF"/>
                </a:solidFill>
              </a:rPr>
              <a:t>DeWitt</a:t>
            </a:r>
            <a:r>
              <a:rPr lang="it-IT" sz="2800" dirty="0">
                <a:solidFill>
                  <a:srgbClr val="0000FF"/>
                </a:solidFill>
              </a:rPr>
              <a:t>, </a:t>
            </a:r>
            <a:r>
              <a:rPr lang="it-IT" sz="2800" dirty="0" err="1">
                <a:solidFill>
                  <a:srgbClr val="0000FF"/>
                </a:solidFill>
              </a:rPr>
              <a:t>Phys</a:t>
            </a:r>
            <a:r>
              <a:rPr lang="it-IT" sz="2800" dirty="0">
                <a:solidFill>
                  <a:srgbClr val="0000FF"/>
                </a:solidFill>
              </a:rPr>
              <a:t>. Rev.</a:t>
            </a:r>
            <a:r>
              <a:rPr lang="it-IT" sz="2800" b="1" dirty="0">
                <a:solidFill>
                  <a:srgbClr val="0000FF"/>
                </a:solidFill>
              </a:rPr>
              <a:t>160</a:t>
            </a:r>
            <a:r>
              <a:rPr lang="it-IT" sz="2800" dirty="0">
                <a:solidFill>
                  <a:srgbClr val="0000FF"/>
                </a:solidFill>
              </a:rPr>
              <a:t>, 1113 (1967).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3850" y="1628775"/>
          <a:ext cx="7875588" cy="1492250"/>
        </p:xfrm>
        <a:graphic>
          <a:graphicData uri="http://schemas.openxmlformats.org/presentationml/2006/ole">
            <p:oleObj spid="_x0000_s6146" name="Equation" r:id="rId5" imgW="2679480" imgH="507960" progId="Equation.DSMT4">
              <p:embed/>
            </p:oleObj>
          </a:graphicData>
        </a:graphic>
      </p:graphicFrame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25400" y="3213100"/>
            <a:ext cx="8362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</a:t>
            </a:r>
            <a:r>
              <a:rPr lang="it-IT" sz="2400" i="1" baseline="-16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ijkl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the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super-metric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k =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8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p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G G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the Newton’s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constant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+mn-cs"/>
              </a:rPr>
              <a:t>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the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cosmological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constant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R </a:t>
            </a:r>
            <a:r>
              <a:rPr lang="it-IT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is</a:t>
            </a: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 the scalar curvature in 3-dim.</a:t>
            </a: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it-IT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DFC24-84D2-4074-89EF-E9BC23FE3969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dirty="0" err="1" smtClean="0"/>
              <a:t>Example</a:t>
            </a:r>
            <a:r>
              <a:rPr lang="it-IT" sz="3200" dirty="0" smtClean="0"/>
              <a:t>: WDW </a:t>
            </a:r>
            <a:r>
              <a:rPr lang="it-IT" sz="3200" dirty="0" err="1" smtClean="0"/>
              <a:t>for</a:t>
            </a:r>
            <a:r>
              <a:rPr lang="it-IT" sz="3200" dirty="0" smtClean="0"/>
              <a:t> </a:t>
            </a:r>
            <a:r>
              <a:rPr lang="it-IT" sz="3200" dirty="0" err="1" smtClean="0"/>
              <a:t>Tunneling</a:t>
            </a:r>
            <a:endParaRPr lang="it-IT" sz="2000" dirty="0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635375" y="1484313"/>
          <a:ext cx="4627563" cy="811212"/>
        </p:xfrm>
        <a:graphic>
          <a:graphicData uri="http://schemas.openxmlformats.org/presentationml/2006/ole">
            <p:oleObj spid="_x0000_s102402" name="Equation" r:id="rId5" imgW="3314520" imgH="482400" progId="Equation.DSMT4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50825" y="1628775"/>
          <a:ext cx="2881313" cy="546100"/>
        </p:xfrm>
        <a:graphic>
          <a:graphicData uri="http://schemas.openxmlformats.org/presentationml/2006/ole">
            <p:oleObj spid="_x0000_s102403" name="Equation" r:id="rId6" imgW="1612800" imgH="253800" progId="Equation.DSMT4">
              <p:embed/>
            </p:oleObj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107950" y="2852738"/>
            <a:ext cx="878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Formal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Schr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ö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dinger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Equation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with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zero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eigenvalue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whose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a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linear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combination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of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Airy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’s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functions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(q=-1  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Vilenkin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Phys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 Rev. D 37, 888 (1988).)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containing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expanding</a:t>
            </a:r>
            <a:r>
              <a:rPr lang="it-IT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16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solutions</a:t>
            </a:r>
            <a:endParaRPr lang="it-IT" sz="16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6" name="Ovale 13"/>
          <p:cNvSpPr>
            <a:spLocks noChangeArrowheads="1"/>
          </p:cNvSpPr>
          <p:nvPr/>
        </p:nvSpPr>
        <p:spPr bwMode="auto">
          <a:xfrm>
            <a:off x="5148263" y="1557338"/>
            <a:ext cx="433387" cy="3603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it-IT"/>
          </a:p>
        </p:txBody>
      </p:sp>
      <p:cxnSp>
        <p:nvCxnSpPr>
          <p:cNvPr id="17" name="Connettore 2 20"/>
          <p:cNvCxnSpPr>
            <a:cxnSpLocks noChangeShapeType="1"/>
          </p:cNvCxnSpPr>
          <p:nvPr/>
        </p:nvCxnSpPr>
        <p:spPr bwMode="auto">
          <a:xfrm flipH="1" flipV="1">
            <a:off x="5651500" y="1773238"/>
            <a:ext cx="1223963" cy="792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CasellaDiTesto 21"/>
          <p:cNvSpPr txBox="1">
            <a:spLocks noChangeArrowheads="1"/>
          </p:cNvSpPr>
          <p:nvPr/>
        </p:nvSpPr>
        <p:spPr bwMode="auto">
          <a:xfrm>
            <a:off x="6948488" y="2276475"/>
            <a:ext cx="1082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Factor </a:t>
            </a:r>
          </a:p>
          <a:p>
            <a:pPr eaLnBrk="0" hangingPunct="0"/>
            <a:r>
              <a:rPr lang="it-IT"/>
              <a:t>Ordering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3573463"/>
            <a:ext cx="3171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23850" y="3933825"/>
          <a:ext cx="4641850" cy="2058988"/>
        </p:xfrm>
        <a:graphic>
          <a:graphicData uri="http://schemas.openxmlformats.org/presentationml/2006/ole">
            <p:oleObj spid="_x0000_s102404" name="Equation" r:id="rId8" imgW="2997000" imgH="1790640" progId="Equation.DSMT4">
              <p:embed/>
            </p:oleObj>
          </a:graphicData>
        </a:graphic>
      </p:graphicFrame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</p:spTree>
    <p:custDataLst>
      <p:tags r:id="rId2"/>
    </p:custDataLst>
  </p:cSld>
  <p:clrMapOvr>
    <a:masterClrMapping/>
  </p:clrMapOvr>
  <p:transition advTm="9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5" grpId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Part II: The </a:t>
            </a:r>
            <a:r>
              <a:rPr lang="it-IT" dirty="0" err="1" smtClean="0"/>
              <a:t>Cosmological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</a:t>
            </a:r>
            <a:br>
              <a:rPr lang="it-IT" dirty="0" smtClean="0"/>
            </a:br>
            <a:r>
              <a:rPr lang="it-IT" dirty="0" smtClean="0"/>
              <a:t>Zero Point Energy</a:t>
            </a:r>
            <a:br>
              <a:rPr lang="it-IT" dirty="0" smtClean="0"/>
            </a:br>
            <a:r>
              <a:rPr lang="it-IT" dirty="0" smtClean="0"/>
              <a:t>  </a:t>
            </a:r>
            <a:r>
              <a:rPr lang="it-IT" dirty="0" err="1" smtClean="0"/>
              <a:t>Computation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MSQS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Benasque 11-7-2012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481F3-D647-4987-819E-17AAB87B3FF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3|1.5|1.5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3|1.5|1.5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3|1.5|1.5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3|1.5|1.5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3|1.5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2|1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2|1.1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4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1.4"/>
</p:tagLst>
</file>

<file path=ppt/theme/theme1.xml><?xml version="1.0" encoding="utf-8"?>
<a:theme xmlns:a="http://schemas.openxmlformats.org/drawingml/2006/main" name="Nuvole">
  <a:themeElements>
    <a:clrScheme name="Nuvole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vo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uvole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vole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vole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ogliera">
  <a:themeElements>
    <a:clrScheme name="Scoglier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Scoglier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oglier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oglier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1049</Words>
  <Application>Microsoft Office PowerPoint</Application>
  <PresentationFormat>Presentazione su schermo (4:3)</PresentationFormat>
  <Paragraphs>222</Paragraphs>
  <Slides>31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Arial</vt:lpstr>
      <vt:lpstr>Wingdings</vt:lpstr>
      <vt:lpstr>Verdana</vt:lpstr>
      <vt:lpstr>Times New Roman</vt:lpstr>
      <vt:lpstr>Symbol</vt:lpstr>
      <vt:lpstr>umbxsl10</vt:lpstr>
      <vt:lpstr>Nuvole</vt:lpstr>
      <vt:lpstr>Scogliera</vt:lpstr>
      <vt:lpstr>Equation</vt:lpstr>
      <vt:lpstr>Effects of Modified Dispersion Relations on the Computation of Zero Point Energy</vt:lpstr>
      <vt:lpstr>Introduction</vt:lpstr>
      <vt:lpstr>Part I: Hamiltonian Formulation of General Relativity and the Wheeler-DeWitt Equation  </vt:lpstr>
      <vt:lpstr>Diapositiva 4</vt:lpstr>
      <vt:lpstr>Diapositiva 5</vt:lpstr>
      <vt:lpstr>Diapositiva 6</vt:lpstr>
      <vt:lpstr>Wheeler-De Witt Equation  B. S. DeWitt, Phys. Rev.160, 1113 (1967).</vt:lpstr>
      <vt:lpstr>Example: WDW for Tunneling</vt:lpstr>
      <vt:lpstr>Part II: The Cosmological Constant as a Zero Point Energy   Computation   </vt:lpstr>
      <vt:lpstr>Diapositiva 10</vt:lpstr>
      <vt:lpstr>Diapositiva 11</vt:lpstr>
      <vt:lpstr>Canonical Decomposition</vt:lpstr>
      <vt:lpstr>Form of the background</vt:lpstr>
      <vt:lpstr>Diapositiva 14</vt:lpstr>
      <vt:lpstr>Graviton Contribution</vt:lpstr>
      <vt:lpstr>Diapositiva 16</vt:lpstr>
      <vt:lpstr>Modified Dispersion Relations and Gravity’s Rainbow as a tool for computing Zero Point Energy </vt:lpstr>
      <vt:lpstr>Modified Dispersion Relations </vt:lpstr>
      <vt:lpstr>Modified Dispersion Relations </vt:lpstr>
      <vt:lpstr>Modified Dispersion Relations </vt:lpstr>
      <vt:lpstr>Eliminating Divergences using Gravity’s Rainbow [R.G. and G.Mandanici, Phys. Rev. D 83, 084021 (2011), arXiv:1102.3803 [gr-qc]] </vt:lpstr>
      <vt:lpstr>Diapositiva 22</vt:lpstr>
      <vt:lpstr>Gravity’s Rainbow and the Cosmological Constant R.G. and G.Mandanici, Phys. Rev. D 83, 084021 (2011), arXiv:1102.3803 [gr-qc]</vt:lpstr>
      <vt:lpstr>Gravity’s Rainbow and the Cosmological Constant</vt:lpstr>
      <vt:lpstr>Comparison with the Noncommutative Approach  [R.G. &amp; P. Nicolini Phys. Rev. D 83, 064021 (2011); 1006.4518 [gr-qc] ]</vt:lpstr>
      <vt:lpstr>Photon Time Delay  [R.G. and G. Mandanici Phys.Rev. D85 (2012) 023507 e-Print: arXiv:1109.6563 [gr-qc] ]</vt:lpstr>
      <vt:lpstr>Photon Time Delay  [R.G. and G. Mandanici Phys.Rev. D85 (2012) 023507 e-Print: arXiv:1109.6563 [gr-qc] ]</vt:lpstr>
      <vt:lpstr>Tunneling and Inflation??? (Work in Progress in collaboration with M.Sakellariadou)</vt:lpstr>
      <vt:lpstr>Tunneling and Inflation??? (Work in Progress in collaboration with M.Sakellariadou)</vt:lpstr>
      <vt:lpstr>Tunneling and Inflation??? (Work in Progress in collaboration with M.Sakellariadou)</vt:lpstr>
      <vt:lpstr>Conclusions and Outlooks</vt:lpstr>
    </vt:vector>
  </TitlesOfParts>
  <Company>Space Time Foam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di Casimir, la Costante Cosmologica e i gravitoni massivi</dc:title>
  <dc:creator>Remo Garattini</dc:creator>
  <cp:lastModifiedBy>Remo Garattini</cp:lastModifiedBy>
  <cp:revision>237</cp:revision>
  <dcterms:created xsi:type="dcterms:W3CDTF">2005-05-13T09:13:43Z</dcterms:created>
  <dcterms:modified xsi:type="dcterms:W3CDTF">2012-07-11T14:44:59Z</dcterms:modified>
</cp:coreProperties>
</file>