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Microsoft_Equation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Microsoft_Equation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6" r:id="rId1"/>
  </p:sldMasterIdLst>
  <p:notesMasterIdLst>
    <p:notesMasterId r:id="rId25"/>
  </p:notesMasterIdLst>
  <p:sldIdLst>
    <p:sldId id="256" r:id="rId2"/>
    <p:sldId id="257" r:id="rId3"/>
    <p:sldId id="258" r:id="rId4"/>
    <p:sldId id="261" r:id="rId5"/>
    <p:sldId id="262" r:id="rId6"/>
    <p:sldId id="259"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60" r:id="rId21"/>
    <p:sldId id="264" r:id="rId22"/>
    <p:sldId id="277"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8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emf"/><Relationship Id="rId2" Type="http://schemas.openxmlformats.org/officeDocument/2006/relationships/image" Target="../media/image5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EA77C4-B022-8247-9BAB-88B877BA10C0}" type="datetimeFigureOut">
              <a:rPr lang="en-US" smtClean="0"/>
              <a:t>8/25/12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AEBA0-B0A0-E748-9AE4-CD17395D4636}" type="slidenum">
              <a:rPr lang="en-US" smtClean="0"/>
              <a:t>‹#›</a:t>
            </a:fld>
            <a:endParaRPr lang="en-US"/>
          </a:p>
        </p:txBody>
      </p:sp>
    </p:spTree>
    <p:extLst>
      <p:ext uri="{BB962C8B-B14F-4D97-AF65-F5344CB8AC3E}">
        <p14:creationId xmlns:p14="http://schemas.microsoft.com/office/powerpoint/2010/main" val="18450867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Magnetic alloys such as </a:t>
            </a:r>
            <a:r>
              <a:rPr lang="en-US" dirty="0" err="1" smtClean="0"/>
              <a:t>CoNiAl</a:t>
            </a:r>
            <a:r>
              <a:rPr lang="en-US" baseline="0" dirty="0" smtClean="0"/>
              <a:t>, tweed (modulation of the magnetic regions) is caused by fluctuations in the statistical composition or static disorder that can be very well modeled by stretched exponentials or power law type.</a:t>
            </a:r>
          </a:p>
        </p:txBody>
      </p:sp>
      <p:sp>
        <p:nvSpPr>
          <p:cNvPr id="4" name="Slide Number Placeholder 3"/>
          <p:cNvSpPr>
            <a:spLocks noGrp="1"/>
          </p:cNvSpPr>
          <p:nvPr>
            <p:ph type="sldNum" sz="quarter" idx="10"/>
          </p:nvPr>
        </p:nvSpPr>
        <p:spPr/>
        <p:txBody>
          <a:bodyPr/>
          <a:lstStyle/>
          <a:p>
            <a:fld id="{9ECAEBA0-B0A0-E748-9AE4-CD17395D4636}" type="slidenum">
              <a:rPr lang="en-US" smtClean="0"/>
              <a:t>4</a:t>
            </a:fld>
            <a:endParaRPr lang="en-US"/>
          </a:p>
        </p:txBody>
      </p:sp>
    </p:spTree>
    <p:extLst>
      <p:ext uri="{BB962C8B-B14F-4D97-AF65-F5344CB8AC3E}">
        <p14:creationId xmlns:p14="http://schemas.microsoft.com/office/powerpoint/2010/main" val="310692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confine the BEC laterally</a:t>
            </a:r>
            <a:r>
              <a:rPr lang="en-US" baseline="0" dirty="0" smtClean="0"/>
              <a:t> with optical waveguides and put a magnetic field perpendicular (</a:t>
            </a:r>
            <a:r>
              <a:rPr lang="en-US" baseline="0" dirty="0" err="1" smtClean="0"/>
              <a:t>parabolla</a:t>
            </a:r>
            <a:r>
              <a:rPr lang="en-US" baseline="0" dirty="0" smtClean="0"/>
              <a:t>). They induced a disorder potential in the waveguide by speckle laser fields and shut off the magnetic trap. They look at how the condensate evolve. Upper plot is in real units, lower is in </a:t>
            </a:r>
            <a:r>
              <a:rPr lang="en-US" baseline="0" dirty="0" err="1" smtClean="0"/>
              <a:t>semilog</a:t>
            </a:r>
            <a:r>
              <a:rPr lang="en-US" baseline="0" dirty="0" smtClean="0"/>
              <a:t> scale showing the stretched exponential indicating Anderson localization. </a:t>
            </a:r>
            <a:endParaRPr lang="en-US" dirty="0"/>
          </a:p>
        </p:txBody>
      </p:sp>
      <p:sp>
        <p:nvSpPr>
          <p:cNvPr id="4" name="Slide Number Placeholder 3"/>
          <p:cNvSpPr>
            <a:spLocks noGrp="1"/>
          </p:cNvSpPr>
          <p:nvPr>
            <p:ph type="sldNum" sz="quarter" idx="10"/>
          </p:nvPr>
        </p:nvSpPr>
        <p:spPr/>
        <p:txBody>
          <a:bodyPr/>
          <a:lstStyle/>
          <a:p>
            <a:fld id="{9ECAEBA0-B0A0-E748-9AE4-CD17395D4636}" type="slidenum">
              <a:rPr lang="en-US" smtClean="0"/>
              <a:t>5</a:t>
            </a:fld>
            <a:endParaRPr lang="en-US"/>
          </a:p>
        </p:txBody>
      </p:sp>
    </p:spTree>
    <p:extLst>
      <p:ext uri="{BB962C8B-B14F-4D97-AF65-F5344CB8AC3E}">
        <p14:creationId xmlns:p14="http://schemas.microsoft.com/office/powerpoint/2010/main" val="60185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first to mention that it is negative =&gt; all states are localized. </a:t>
            </a:r>
          </a:p>
          <a:p>
            <a:r>
              <a:rPr lang="en-US" baseline="0" dirty="0" smtClean="0"/>
              <a:t>Then remark that this is valid for weak and strong disorder. Say that L’ is a function of \alpha and w/t.</a:t>
            </a:r>
          </a:p>
        </p:txBody>
      </p:sp>
      <p:sp>
        <p:nvSpPr>
          <p:cNvPr id="4" name="Slide Number Placeholder 3"/>
          <p:cNvSpPr>
            <a:spLocks noGrp="1"/>
          </p:cNvSpPr>
          <p:nvPr>
            <p:ph type="sldNum" sz="quarter" idx="10"/>
          </p:nvPr>
        </p:nvSpPr>
        <p:spPr/>
        <p:txBody>
          <a:bodyPr/>
          <a:lstStyle/>
          <a:p>
            <a:fld id="{9ECAEBA0-B0A0-E748-9AE4-CD17395D4636}" type="slidenum">
              <a:rPr lang="en-US" smtClean="0"/>
              <a:t>11</a:t>
            </a:fld>
            <a:endParaRPr lang="en-US"/>
          </a:p>
        </p:txBody>
      </p:sp>
    </p:spTree>
    <p:extLst>
      <p:ext uri="{BB962C8B-B14F-4D97-AF65-F5344CB8AC3E}">
        <p14:creationId xmlns:p14="http://schemas.microsoft.com/office/powerpoint/2010/main" val="266790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a:t>
            </a:r>
            <a:r>
              <a:rPr lang="en-US" baseline="0" dirty="0" smtClean="0"/>
              <a:t> reminiscent of the expression found by Gardner and Derrida using perturbation expansion methods for weak disorder for states near the band edge of the pure system E=2</a:t>
            </a:r>
            <a:endParaRPr lang="en-US" dirty="0"/>
          </a:p>
        </p:txBody>
      </p:sp>
      <p:sp>
        <p:nvSpPr>
          <p:cNvPr id="4" name="Slide Number Placeholder 3"/>
          <p:cNvSpPr>
            <a:spLocks noGrp="1"/>
          </p:cNvSpPr>
          <p:nvPr>
            <p:ph type="sldNum" sz="quarter" idx="10"/>
          </p:nvPr>
        </p:nvSpPr>
        <p:spPr/>
        <p:txBody>
          <a:bodyPr/>
          <a:lstStyle/>
          <a:p>
            <a:fld id="{9ECAEBA0-B0A0-E748-9AE4-CD17395D4636}" type="slidenum">
              <a:rPr lang="en-US" smtClean="0"/>
              <a:t>14</a:t>
            </a:fld>
            <a:endParaRPr lang="en-US"/>
          </a:p>
        </p:txBody>
      </p:sp>
    </p:spTree>
    <p:extLst>
      <p:ext uri="{BB962C8B-B14F-4D97-AF65-F5344CB8AC3E}">
        <p14:creationId xmlns:p14="http://schemas.microsoft.com/office/powerpoint/2010/main" val="377732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weak disorder it is expected that \xi ~ W^{-2}. Also mention the scaling results obtained in the weak disorder regime for states near the band edge and the center. Also mention paper by </a:t>
            </a:r>
            <a:r>
              <a:rPr lang="en-US" baseline="0" dirty="0" err="1" smtClean="0"/>
              <a:t>Croy</a:t>
            </a:r>
            <a:r>
              <a:rPr lang="en-US" baseline="0" dirty="0" smtClean="0"/>
              <a:t> here.</a:t>
            </a:r>
            <a:endParaRPr lang="en-US" dirty="0"/>
          </a:p>
        </p:txBody>
      </p:sp>
      <p:sp>
        <p:nvSpPr>
          <p:cNvPr id="4" name="Slide Number Placeholder 3"/>
          <p:cNvSpPr>
            <a:spLocks noGrp="1"/>
          </p:cNvSpPr>
          <p:nvPr>
            <p:ph type="sldNum" sz="quarter" idx="10"/>
          </p:nvPr>
        </p:nvSpPr>
        <p:spPr/>
        <p:txBody>
          <a:bodyPr/>
          <a:lstStyle/>
          <a:p>
            <a:fld id="{9ECAEBA0-B0A0-E748-9AE4-CD17395D4636}" type="slidenum">
              <a:rPr lang="en-US" smtClean="0"/>
              <a:t>15</a:t>
            </a:fld>
            <a:endParaRPr lang="en-US"/>
          </a:p>
        </p:txBody>
      </p:sp>
    </p:spTree>
    <p:extLst>
      <p:ext uri="{BB962C8B-B14F-4D97-AF65-F5344CB8AC3E}">
        <p14:creationId xmlns:p14="http://schemas.microsoft.com/office/powerpoint/2010/main" val="344224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CAEBA0-B0A0-E748-9AE4-CD17395D4636}" type="slidenum">
              <a:rPr lang="en-US" smtClean="0"/>
              <a:t>16</a:t>
            </a:fld>
            <a:endParaRPr lang="en-US"/>
          </a:p>
        </p:txBody>
      </p:sp>
    </p:spTree>
    <p:extLst>
      <p:ext uri="{BB962C8B-B14F-4D97-AF65-F5344CB8AC3E}">
        <p14:creationId xmlns:p14="http://schemas.microsoft.com/office/powerpoint/2010/main" val="1913992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disorder strength here???</a:t>
            </a:r>
            <a:endParaRPr lang="en-US" dirty="0"/>
          </a:p>
        </p:txBody>
      </p:sp>
      <p:sp>
        <p:nvSpPr>
          <p:cNvPr id="4" name="Slide Number Placeholder 3"/>
          <p:cNvSpPr>
            <a:spLocks noGrp="1"/>
          </p:cNvSpPr>
          <p:nvPr>
            <p:ph type="sldNum" sz="quarter" idx="10"/>
          </p:nvPr>
        </p:nvSpPr>
        <p:spPr/>
        <p:txBody>
          <a:bodyPr/>
          <a:lstStyle/>
          <a:p>
            <a:fld id="{9ECAEBA0-B0A0-E748-9AE4-CD17395D4636}" type="slidenum">
              <a:rPr lang="en-US" smtClean="0"/>
              <a:t>17</a:t>
            </a:fld>
            <a:endParaRPr lang="en-US"/>
          </a:p>
        </p:txBody>
      </p:sp>
    </p:spTree>
    <p:extLst>
      <p:ext uri="{BB962C8B-B14F-4D97-AF65-F5344CB8AC3E}">
        <p14:creationId xmlns:p14="http://schemas.microsoft.com/office/powerpoint/2010/main" val="264738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49D725-AF79-4FB6-8D02-83EAC61E3211}" type="datetimeFigureOut">
              <a:rPr lang="en-US" smtClean="0"/>
              <a:t>8/26/12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076629CB-7937-4506-A327-ACF88B95BB03}"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D53E0-FEC1-3944-A87E-E5A0E258DFDF}" type="datetimeFigureOut">
              <a:rPr lang="en-US" smtClean="0"/>
              <a:t>8/25/12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912AE-7DF9-B842-B5DA-BC9F0C35AA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DD53E0-FEC1-3944-A87E-E5A0E258DFDF}" type="datetimeFigureOut">
              <a:rPr lang="en-US" smtClean="0"/>
              <a:t>8/25/12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912AE-7DF9-B842-B5DA-BC9F0C35AA3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D53E0-FEC1-3944-A87E-E5A0E258DFDF}" type="datetimeFigureOut">
              <a:rPr lang="en-US" smtClean="0"/>
              <a:t>8/25/12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912AE-7DF9-B842-B5DA-BC9F0C35AA3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49D725-AF79-4FB6-8D02-83EAC61E3211}" type="datetimeFigureOut">
              <a:rPr lang="en-US" smtClean="0"/>
              <a:t>8/26/12</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DD53E0-FEC1-3944-A87E-E5A0E258DFDF}" type="datetimeFigureOut">
              <a:rPr lang="en-US" smtClean="0"/>
              <a:t>8/25/12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912AE-7DF9-B842-B5DA-BC9F0C35AA3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DD53E0-FEC1-3944-A87E-E5A0E258DFDF}" type="datetimeFigureOut">
              <a:rPr lang="en-US" smtClean="0"/>
              <a:t>8/25/12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9912AE-7DF9-B842-B5DA-BC9F0C35AA3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DD53E0-FEC1-3944-A87E-E5A0E258DFDF}" type="datetimeFigureOut">
              <a:rPr lang="en-US" smtClean="0"/>
              <a:t>8/25/12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9912AE-7DF9-B842-B5DA-BC9F0C35AA3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FDD53E0-FEC1-3944-A87E-E5A0E258DFDF}" type="datetimeFigureOut">
              <a:rPr lang="en-US" smtClean="0"/>
              <a:t>8/25/12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9912AE-7DF9-B842-B5DA-BC9F0C35AA3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DD53E0-FEC1-3944-A87E-E5A0E258DFDF}" type="datetimeFigureOut">
              <a:rPr lang="en-US" smtClean="0"/>
              <a:t>8/25/12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912AE-7DF9-B842-B5DA-BC9F0C35AA3B}"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BFDD53E0-FEC1-3944-A87E-E5A0E258DFDF}" type="datetimeFigureOut">
              <a:rPr lang="en-US" smtClean="0"/>
              <a:t>8/25/12</a:t>
            </a:fld>
            <a:endParaRPr lang="en-US"/>
          </a:p>
        </p:txBody>
      </p:sp>
      <p:sp>
        <p:nvSpPr>
          <p:cNvPr id="7" name="Slide Number Placeholder 6"/>
          <p:cNvSpPr>
            <a:spLocks noGrp="1"/>
          </p:cNvSpPr>
          <p:nvPr>
            <p:ph type="sldNum" sz="quarter" idx="12"/>
          </p:nvPr>
        </p:nvSpPr>
        <p:spPr/>
        <p:txBody>
          <a:bodyPr/>
          <a:lstStyle/>
          <a:p>
            <a:fld id="{0B9912AE-7DF9-B842-B5DA-BC9F0C35AA3B}"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FDD53E0-FEC1-3944-A87E-E5A0E258DFDF}" type="datetimeFigureOut">
              <a:rPr lang="en-US" smtClean="0"/>
              <a:t>8/25/12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B9912AE-7DF9-B842-B5DA-BC9F0C35AA3B}"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4.png"/><Relationship Id="rId5" Type="http://schemas.openxmlformats.org/officeDocument/2006/relationships/image" Target="../media/image38.emf"/><Relationship Id="rId6" Type="http://schemas.openxmlformats.org/officeDocument/2006/relationships/image" Target="../media/image39.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7.emf"/></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5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55.emf"/><Relationship Id="rId5" Type="http://schemas.openxmlformats.org/officeDocument/2006/relationships/oleObject" Target="../embeddings/Microsoft_Equation2.bin"/><Relationship Id="rId6" Type="http://schemas.openxmlformats.org/officeDocument/2006/relationships/image" Target="../media/image5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emf"/><Relationship Id="rId3" Type="http://schemas.openxmlformats.org/officeDocument/2006/relationships/image" Target="../media/image58.emf"/></Relationships>
</file>

<file path=ppt/slides/_rels/slide23.xml.rels><?xml version="1.0" encoding="UTF-8" standalone="yes"?>
<Relationships xmlns="http://schemas.openxmlformats.org/package/2006/relationships"><Relationship Id="rId3" Type="http://schemas.openxmlformats.org/officeDocument/2006/relationships/image" Target="../media/image60.gif"/><Relationship Id="rId4"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14.emf"/><Relationship Id="rId5" Type="http://schemas.openxmlformats.org/officeDocument/2006/relationships/image" Target="../media/image15.png"/><Relationship Id="rId6" Type="http://schemas.openxmlformats.org/officeDocument/2006/relationships/image" Target="../media/image16.emf"/><Relationship Id="rId7" Type="http://schemas.openxmlformats.org/officeDocument/2006/relationships/image" Target="../media/image17.emf"/><Relationship Id="rId8" Type="http://schemas.openxmlformats.org/officeDocument/2006/relationships/image" Target="../media/image1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000" b="1" dirty="0" smtClean="0"/>
              <a:t>Greg Petersen and Nancy Sandler</a:t>
            </a:r>
            <a:endParaRPr lang="en-US" sz="2000" b="1" dirty="0"/>
          </a:p>
        </p:txBody>
      </p:sp>
      <p:sp>
        <p:nvSpPr>
          <p:cNvPr id="2" name="Title 1"/>
          <p:cNvSpPr>
            <a:spLocks noGrp="1"/>
          </p:cNvSpPr>
          <p:nvPr>
            <p:ph type="ctrTitle"/>
          </p:nvPr>
        </p:nvSpPr>
        <p:spPr>
          <a:xfrm>
            <a:off x="566605" y="3714434"/>
            <a:ext cx="6629400" cy="1219201"/>
          </a:xfrm>
        </p:spPr>
        <p:txBody>
          <a:bodyPr>
            <a:noAutofit/>
          </a:bodyPr>
          <a:lstStyle/>
          <a:p>
            <a:r>
              <a:rPr lang="en-US" sz="2800" b="1" dirty="0" smtClean="0"/>
              <a:t>Single parameter scaling of 1d systems with </a:t>
            </a:r>
            <a:r>
              <a:rPr lang="en-US" sz="3200" b="1" dirty="0" smtClean="0"/>
              <a:t>long</a:t>
            </a:r>
            <a:r>
              <a:rPr lang="en-US" sz="2800" b="1" dirty="0" smtClean="0"/>
              <a:t>-range correlated disorder</a:t>
            </a:r>
            <a:br>
              <a:rPr lang="en-US" sz="2800" b="1" dirty="0" smtClean="0"/>
            </a:br>
            <a:endParaRPr lang="en-US" sz="2800" b="1" dirty="0"/>
          </a:p>
        </p:txBody>
      </p:sp>
      <p:pic>
        <p:nvPicPr>
          <p:cNvPr id="4" name="Picture 3"/>
          <p:cNvPicPr>
            <a:picLocks noChangeAspect="1"/>
          </p:cNvPicPr>
          <p:nvPr/>
        </p:nvPicPr>
        <p:blipFill>
          <a:blip r:embed="rId2"/>
          <a:stretch>
            <a:fillRect/>
          </a:stretch>
        </p:blipFill>
        <p:spPr>
          <a:xfrm>
            <a:off x="3834740" y="5528076"/>
            <a:ext cx="1160593" cy="1160593"/>
          </a:xfrm>
          <a:prstGeom prst="rect">
            <a:avLst/>
          </a:prstGeom>
          <a:ln>
            <a:solidFill>
              <a:srgbClr val="008000"/>
            </a:solidFill>
          </a:ln>
        </p:spPr>
      </p:pic>
      <p:pic>
        <p:nvPicPr>
          <p:cNvPr id="6" name="Picture 5" descr="ohiouniversit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43" y="156028"/>
            <a:ext cx="2717800" cy="800100"/>
          </a:xfrm>
          <a:prstGeom prst="rect">
            <a:avLst/>
          </a:prstGeom>
          <a:ln w="38100" cmpd="sng">
            <a:solidFill>
              <a:schemeClr val="tx1"/>
            </a:solidFill>
          </a:ln>
        </p:spPr>
      </p:pic>
    </p:spTree>
    <p:extLst>
      <p:ext uri="{BB962C8B-B14F-4D97-AF65-F5344CB8AC3E}">
        <p14:creationId xmlns:p14="http://schemas.microsoft.com/office/powerpoint/2010/main" val="20023534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Conductance Scaling </a:t>
            </a:r>
            <a:r>
              <a:rPr lang="en-US" b="1" dirty="0" smtClean="0"/>
              <a:t>I: Method </a:t>
            </a:r>
            <a:endParaRPr lang="en-US" b="1"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25" y="2438481"/>
            <a:ext cx="4076700" cy="469900"/>
          </a:xfrm>
          <a:prstGeom prst="rect">
            <a:avLst/>
          </a:prstGeom>
          <a:solidFill>
            <a:schemeClr val="accent3">
              <a:lumMod val="60000"/>
              <a:lumOff val="40000"/>
            </a:schemeClr>
          </a:solidFill>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370" y="3627691"/>
            <a:ext cx="6112065" cy="1020679"/>
          </a:xfrm>
          <a:prstGeom prst="rect">
            <a:avLst/>
          </a:prstGeom>
          <a:solidFill>
            <a:schemeClr val="accent3">
              <a:lumMod val="60000"/>
              <a:lumOff val="40000"/>
            </a:schemeClr>
          </a:solidFill>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30" y="5392577"/>
            <a:ext cx="3842469" cy="909521"/>
          </a:xfrm>
          <a:prstGeom prst="rect">
            <a:avLst/>
          </a:prstGeom>
          <a:solidFill>
            <a:schemeClr val="accent3">
              <a:lumMod val="60000"/>
              <a:lumOff val="40000"/>
            </a:schemeClr>
          </a:solidFill>
        </p:spPr>
      </p:pic>
      <p:sp>
        <p:nvSpPr>
          <p:cNvPr id="8" name="TextBox 7"/>
          <p:cNvSpPr txBox="1"/>
          <p:nvPr/>
        </p:nvSpPr>
        <p:spPr>
          <a:xfrm>
            <a:off x="304800" y="1724235"/>
            <a:ext cx="6600635" cy="523220"/>
          </a:xfrm>
          <a:prstGeom prst="rect">
            <a:avLst/>
          </a:prstGeom>
          <a:noFill/>
        </p:spPr>
        <p:txBody>
          <a:bodyPr wrap="none" rtlCol="0">
            <a:spAutoFit/>
          </a:bodyPr>
          <a:lstStyle/>
          <a:p>
            <a:r>
              <a:rPr lang="en-US" sz="2800" b="1" dirty="0" smtClean="0">
                <a:solidFill>
                  <a:srgbClr val="0000FF"/>
                </a:solidFill>
              </a:rPr>
              <a:t>Conductance from transmission function T:</a:t>
            </a:r>
            <a:endParaRPr lang="en-US" sz="2800" b="1" dirty="0">
              <a:solidFill>
                <a:srgbClr val="0000FF"/>
              </a:solidFill>
            </a:endParaRPr>
          </a:p>
        </p:txBody>
      </p:sp>
      <p:sp>
        <p:nvSpPr>
          <p:cNvPr id="9" name="TextBox 8"/>
          <p:cNvSpPr txBox="1"/>
          <p:nvPr/>
        </p:nvSpPr>
        <p:spPr>
          <a:xfrm>
            <a:off x="304800" y="3068326"/>
            <a:ext cx="2875782" cy="523220"/>
          </a:xfrm>
          <a:prstGeom prst="rect">
            <a:avLst/>
          </a:prstGeom>
          <a:noFill/>
        </p:spPr>
        <p:txBody>
          <a:bodyPr wrap="none" rtlCol="0">
            <a:spAutoFit/>
          </a:bodyPr>
          <a:lstStyle/>
          <a:p>
            <a:r>
              <a:rPr lang="en-US" sz="2800" b="1" dirty="0" smtClean="0">
                <a:solidFill>
                  <a:srgbClr val="0000FF"/>
                </a:solidFill>
              </a:rPr>
              <a:t>Green’s function</a:t>
            </a:r>
            <a:r>
              <a:rPr lang="en-US" sz="2800" b="1" baseline="30000" dirty="0" smtClean="0">
                <a:solidFill>
                  <a:srgbClr val="0000FF"/>
                </a:solidFill>
              </a:rPr>
              <a:t>*</a:t>
            </a:r>
            <a:r>
              <a:rPr lang="en-US" sz="2800" b="1" dirty="0" smtClean="0">
                <a:solidFill>
                  <a:srgbClr val="0000FF"/>
                </a:solidFill>
              </a:rPr>
              <a:t>:</a:t>
            </a:r>
            <a:endParaRPr lang="en-US" sz="2800" b="1" dirty="0">
              <a:solidFill>
                <a:srgbClr val="0000FF"/>
              </a:solidFill>
            </a:endParaRPr>
          </a:p>
        </p:txBody>
      </p:sp>
      <p:sp>
        <p:nvSpPr>
          <p:cNvPr id="10" name="TextBox 9"/>
          <p:cNvSpPr txBox="1"/>
          <p:nvPr/>
        </p:nvSpPr>
        <p:spPr>
          <a:xfrm>
            <a:off x="304800" y="4718846"/>
            <a:ext cx="1968107" cy="523220"/>
          </a:xfrm>
          <a:prstGeom prst="rect">
            <a:avLst/>
          </a:prstGeom>
          <a:noFill/>
        </p:spPr>
        <p:txBody>
          <a:bodyPr wrap="none" rtlCol="0">
            <a:spAutoFit/>
          </a:bodyPr>
          <a:lstStyle/>
          <a:p>
            <a:r>
              <a:rPr lang="en-US" sz="2800" b="1" dirty="0" smtClean="0">
                <a:solidFill>
                  <a:srgbClr val="0000FF"/>
                </a:solidFill>
              </a:rPr>
              <a:t>Self-energy:</a:t>
            </a:r>
            <a:endParaRPr lang="en-US" sz="2800" b="1" dirty="0">
              <a:solidFill>
                <a:srgbClr val="0000FF"/>
              </a:solidFill>
            </a:endParaRPr>
          </a:p>
        </p:txBody>
      </p:sp>
      <p:sp>
        <p:nvSpPr>
          <p:cNvPr id="11" name="TextBox 10"/>
          <p:cNvSpPr txBox="1"/>
          <p:nvPr/>
        </p:nvSpPr>
        <p:spPr>
          <a:xfrm>
            <a:off x="5762621" y="4880912"/>
            <a:ext cx="2285627" cy="523220"/>
          </a:xfrm>
          <a:prstGeom prst="rect">
            <a:avLst/>
          </a:prstGeom>
          <a:noFill/>
        </p:spPr>
        <p:txBody>
          <a:bodyPr wrap="none" rtlCol="0">
            <a:spAutoFit/>
          </a:bodyPr>
          <a:lstStyle/>
          <a:p>
            <a:r>
              <a:rPr lang="en-US" sz="2800" b="1" dirty="0" smtClean="0">
                <a:solidFill>
                  <a:srgbClr val="0000FF"/>
                </a:solidFill>
              </a:rPr>
              <a:t>Hybridization:</a:t>
            </a:r>
            <a:endParaRPr lang="en-US" sz="2800" b="1" dirty="0">
              <a:solidFill>
                <a:srgbClr val="0000FF"/>
              </a:solidFill>
            </a:endParaRPr>
          </a:p>
        </p:txBody>
      </p:sp>
      <p:pic>
        <p:nvPicPr>
          <p:cNvPr id="12" name="Picture 1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071" y="5615530"/>
            <a:ext cx="4203700" cy="493172"/>
          </a:xfrm>
          <a:prstGeom prst="rect">
            <a:avLst/>
          </a:prstGeom>
          <a:solidFill>
            <a:schemeClr val="accent3">
              <a:lumMod val="60000"/>
              <a:lumOff val="40000"/>
            </a:schemeClr>
          </a:solidFill>
        </p:spPr>
      </p:pic>
      <p:grpSp>
        <p:nvGrpSpPr>
          <p:cNvPr id="26" name="Group 25"/>
          <p:cNvGrpSpPr/>
          <p:nvPr/>
        </p:nvGrpSpPr>
        <p:grpSpPr>
          <a:xfrm>
            <a:off x="5063735" y="2245338"/>
            <a:ext cx="3623065" cy="822988"/>
            <a:chOff x="5063735" y="2245338"/>
            <a:chExt cx="3623065" cy="822988"/>
          </a:xfrm>
        </p:grpSpPr>
        <p:cxnSp>
          <p:nvCxnSpPr>
            <p:cNvPr id="14" name="Straight Connector 13"/>
            <p:cNvCxnSpPr/>
            <p:nvPr/>
          </p:nvCxnSpPr>
          <p:spPr>
            <a:xfrm>
              <a:off x="5063735" y="2655774"/>
              <a:ext cx="3623065" cy="32991"/>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5212183" y="2540309"/>
              <a:ext cx="280402" cy="2526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622420" y="2529470"/>
              <a:ext cx="280402" cy="2526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044799" y="2529470"/>
              <a:ext cx="280402" cy="2526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494095" y="2548695"/>
              <a:ext cx="280402" cy="2526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950278" y="2538846"/>
              <a:ext cx="280402" cy="2526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7425677" y="2544754"/>
              <a:ext cx="280402" cy="2526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7856103" y="2548695"/>
              <a:ext cx="280402" cy="2526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8258293" y="2538846"/>
              <a:ext cx="280402" cy="2526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868228" y="2245338"/>
              <a:ext cx="0" cy="820871"/>
            </a:xfrm>
            <a:prstGeom prst="line">
              <a:avLst/>
            </a:prstGeom>
            <a:ln w="57150" cmpd="sng">
              <a:prstDash val="sys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902822" y="2247455"/>
              <a:ext cx="0" cy="820871"/>
            </a:xfrm>
            <a:prstGeom prst="line">
              <a:avLst/>
            </a:prstGeom>
            <a:ln w="57150" cmpd="sng">
              <a:prstDash val="sysDash"/>
            </a:ln>
          </p:spPr>
          <p:style>
            <a:lnRef idx="2">
              <a:schemeClr val="accent1"/>
            </a:lnRef>
            <a:fillRef idx="0">
              <a:schemeClr val="accent1"/>
            </a:fillRef>
            <a:effectRef idx="1">
              <a:schemeClr val="accent1"/>
            </a:effectRef>
            <a:fontRef idx="minor">
              <a:schemeClr val="tx1"/>
            </a:fontRef>
          </p:style>
        </p:cxnSp>
      </p:grpSp>
      <p:sp>
        <p:nvSpPr>
          <p:cNvPr id="27" name="TextBox 26"/>
          <p:cNvSpPr txBox="1"/>
          <p:nvPr/>
        </p:nvSpPr>
        <p:spPr>
          <a:xfrm>
            <a:off x="560805" y="6433248"/>
            <a:ext cx="3603420" cy="369332"/>
          </a:xfrm>
          <a:prstGeom prst="rect">
            <a:avLst/>
          </a:prstGeom>
          <a:noFill/>
        </p:spPr>
        <p:txBody>
          <a:bodyPr wrap="none" rtlCol="0">
            <a:spAutoFit/>
          </a:bodyPr>
          <a:lstStyle/>
          <a:p>
            <a:r>
              <a:rPr lang="en-US" baseline="30000" dirty="0" smtClean="0"/>
              <a:t>*</a:t>
            </a:r>
            <a:r>
              <a:rPr lang="en-US" dirty="0" smtClean="0"/>
              <a:t>Recursive Green’s Function method</a:t>
            </a:r>
            <a:endParaRPr lang="en-US" dirty="0"/>
          </a:p>
        </p:txBody>
      </p:sp>
    </p:spTree>
    <p:extLst>
      <p:ext uri="{BB962C8B-B14F-4D97-AF65-F5344CB8AC3E}">
        <p14:creationId xmlns:p14="http://schemas.microsoft.com/office/powerpoint/2010/main" val="10506258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462"/>
            <a:ext cx="8229600" cy="1143000"/>
          </a:xfrm>
        </p:spPr>
        <p:txBody>
          <a:bodyPr>
            <a:normAutofit fontScale="90000"/>
          </a:bodyPr>
          <a:lstStyle/>
          <a:p>
            <a:r>
              <a:rPr lang="en-US" b="1" dirty="0" smtClean="0"/>
              <a:t>Conductance Scaling </a:t>
            </a:r>
            <a:r>
              <a:rPr lang="en-US" b="1" dirty="0" smtClean="0"/>
              <a:t>II</a:t>
            </a:r>
            <a:r>
              <a:rPr lang="en-US" b="1" dirty="0" smtClean="0"/>
              <a:t>: BETA FUNCTION?</a:t>
            </a:r>
            <a:endParaRPr lang="en-US" b="1" dirty="0"/>
          </a:p>
        </p:txBody>
      </p:sp>
      <p:pic>
        <p:nvPicPr>
          <p:cNvPr id="4" name="Picture 3" descr="part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1875010"/>
            <a:ext cx="3979333" cy="2733769"/>
          </a:xfrm>
          <a:prstGeom prst="rect">
            <a:avLst/>
          </a:prstGeom>
          <a:ln>
            <a:solidFill>
              <a:schemeClr val="tx2">
                <a:lumMod val="60000"/>
                <a:lumOff val="40000"/>
              </a:schemeClr>
            </a:solidFill>
          </a:ln>
        </p:spPr>
      </p:pic>
      <p:pic>
        <p:nvPicPr>
          <p:cNvPr id="5" name="Picture 4" descr="part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999" y="3665540"/>
            <a:ext cx="4208668" cy="2896654"/>
          </a:xfrm>
          <a:prstGeom prst="rect">
            <a:avLst/>
          </a:prstGeom>
          <a:ln>
            <a:solidFill>
              <a:srgbClr val="4A80CD"/>
            </a:solidFill>
          </a:ln>
        </p:spPr>
      </p:pic>
      <p:pic>
        <p:nvPicPr>
          <p:cNvPr id="6" name="Picture 5" descr="part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8132" y="1875010"/>
            <a:ext cx="1320119" cy="1630147"/>
          </a:xfrm>
          <a:prstGeom prst="rect">
            <a:avLst/>
          </a:prstGeom>
        </p:spPr>
      </p:pic>
      <p:pic>
        <p:nvPicPr>
          <p:cNvPr id="7" name="Picture 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6784" y="2296240"/>
            <a:ext cx="2959100" cy="977900"/>
          </a:xfrm>
          <a:prstGeom prst="rect">
            <a:avLst/>
          </a:prstGeom>
          <a:solidFill>
            <a:schemeClr val="accent3">
              <a:lumMod val="60000"/>
              <a:lumOff val="40000"/>
            </a:schemeClr>
          </a:solidFill>
        </p:spPr>
      </p:pic>
      <p:grpSp>
        <p:nvGrpSpPr>
          <p:cNvPr id="11" name="Group 10"/>
          <p:cNvGrpSpPr/>
          <p:nvPr/>
        </p:nvGrpSpPr>
        <p:grpSpPr>
          <a:xfrm>
            <a:off x="1202267" y="4893733"/>
            <a:ext cx="5571066" cy="804910"/>
            <a:chOff x="1202267" y="4893733"/>
            <a:chExt cx="5571066" cy="804910"/>
          </a:xfrm>
          <a:solidFill>
            <a:schemeClr val="accent3">
              <a:lumMod val="60000"/>
              <a:lumOff val="40000"/>
            </a:schemeClr>
          </a:solidFill>
        </p:grpSpPr>
        <p:sp>
          <p:nvSpPr>
            <p:cNvPr id="3" name="TextBox 2"/>
            <p:cNvSpPr txBox="1"/>
            <p:nvPr/>
          </p:nvSpPr>
          <p:spPr>
            <a:xfrm>
              <a:off x="1202267" y="5113867"/>
              <a:ext cx="2021307" cy="584776"/>
            </a:xfrm>
            <a:prstGeom prst="rect">
              <a:avLst/>
            </a:prstGeom>
            <a:grpFill/>
          </p:spPr>
          <p:txBody>
            <a:bodyPr wrap="none" rtlCol="0">
              <a:spAutoFit/>
            </a:bodyPr>
            <a:lstStyle/>
            <a:p>
              <a:r>
                <a:rPr lang="en-US" sz="3200" b="1" dirty="0" smtClean="0">
                  <a:solidFill>
                    <a:srgbClr val="FF0000"/>
                  </a:solidFill>
                </a:rPr>
                <a:t>COLLAPSE!</a:t>
              </a:r>
              <a:endParaRPr lang="en-US" sz="3200" b="1" dirty="0">
                <a:solidFill>
                  <a:srgbClr val="FF0000"/>
                </a:solidFill>
              </a:endParaRPr>
            </a:p>
          </p:txBody>
        </p:sp>
        <p:cxnSp>
          <p:nvCxnSpPr>
            <p:cNvPr id="9" name="Straight Arrow Connector 8"/>
            <p:cNvCxnSpPr>
              <a:stCxn id="3" idx="3"/>
            </p:cNvCxnSpPr>
            <p:nvPr/>
          </p:nvCxnSpPr>
          <p:spPr>
            <a:xfrm flipV="1">
              <a:off x="3223574" y="4893733"/>
              <a:ext cx="3549759" cy="512522"/>
            </a:xfrm>
            <a:prstGeom prst="straightConnector1">
              <a:avLst/>
            </a:prstGeom>
            <a:grpFill/>
            <a:ln w="38100" cmpd="sng">
              <a:solidFill>
                <a:srgbClr val="4A80CD"/>
              </a:solidFill>
              <a:tailEnd type="arrow"/>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304800" y="5909733"/>
            <a:ext cx="7444841" cy="646331"/>
          </a:xfrm>
          <a:prstGeom prst="rect">
            <a:avLst/>
          </a:prstGeom>
          <a:solidFill>
            <a:srgbClr val="9DF131"/>
          </a:solidFill>
        </p:spPr>
        <p:txBody>
          <a:bodyPr wrap="none" rtlCol="0">
            <a:spAutoFit/>
          </a:bodyPr>
          <a:lstStyle/>
          <a:p>
            <a:r>
              <a:rPr lang="en-US" sz="3600" b="1" dirty="0" smtClean="0">
                <a:solidFill>
                  <a:srgbClr val="FF0000"/>
                </a:solidFill>
              </a:rPr>
              <a:t>IS THIS SINGLE PARAMETER SCALING?</a:t>
            </a:r>
            <a:endParaRPr lang="en-US" sz="3600" b="1" dirty="0">
              <a:solidFill>
                <a:srgbClr val="FF0000"/>
              </a:solidFill>
            </a:endParaRPr>
          </a:p>
        </p:txBody>
      </p:sp>
      <p:sp>
        <p:nvSpPr>
          <p:cNvPr id="13" name="TextBox 12"/>
          <p:cNvSpPr txBox="1"/>
          <p:nvPr/>
        </p:nvSpPr>
        <p:spPr>
          <a:xfrm>
            <a:off x="175083" y="4308957"/>
            <a:ext cx="2054368" cy="584776"/>
          </a:xfrm>
          <a:prstGeom prst="rect">
            <a:avLst/>
          </a:prstGeom>
          <a:solidFill>
            <a:schemeClr val="accent3">
              <a:lumMod val="60000"/>
              <a:lumOff val="40000"/>
            </a:schemeClr>
          </a:solidFill>
        </p:spPr>
        <p:txBody>
          <a:bodyPr wrap="none" rtlCol="0">
            <a:spAutoFit/>
          </a:bodyPr>
          <a:lstStyle/>
          <a:p>
            <a:r>
              <a:rPr lang="en-US" sz="3200" b="1" dirty="0" smtClean="0">
                <a:solidFill>
                  <a:srgbClr val="FF0000"/>
                </a:solidFill>
              </a:rPr>
              <a:t>NEGATIVE!</a:t>
            </a:r>
            <a:endParaRPr lang="en-US" sz="3200" b="1" dirty="0">
              <a:solidFill>
                <a:srgbClr val="FF0000"/>
              </a:solidFill>
            </a:endParaRPr>
          </a:p>
        </p:txBody>
      </p:sp>
    </p:spTree>
    <p:extLst>
      <p:ext uri="{BB962C8B-B14F-4D97-AF65-F5344CB8AC3E}">
        <p14:creationId xmlns:p14="http://schemas.microsoft.com/office/powerpoint/2010/main" val="4085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CONDUCTANCE Scaling </a:t>
            </a:r>
            <a:r>
              <a:rPr lang="en-US" b="1" dirty="0" smtClean="0"/>
              <a:t>III: Second moment</a:t>
            </a:r>
            <a:endParaRPr lang="en-US" b="1"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736" y="1687728"/>
            <a:ext cx="4038600" cy="469900"/>
          </a:xfrm>
          <a:prstGeom prst="rect">
            <a:avLst/>
          </a:prstGeom>
          <a:solidFill>
            <a:schemeClr val="accent3">
              <a:lumMod val="60000"/>
              <a:lumOff val="40000"/>
            </a:schemeClr>
          </a:solidFill>
        </p:spPr>
      </p:pic>
      <p:pic>
        <p:nvPicPr>
          <p:cNvPr id="6" name="Picture 5" descr="part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2544113"/>
            <a:ext cx="6433912" cy="4101619"/>
          </a:xfrm>
          <a:prstGeom prst="rect">
            <a:avLst/>
          </a:prstGeom>
          <a:ln>
            <a:solidFill>
              <a:srgbClr val="4A80CD"/>
            </a:solidFill>
          </a:ln>
        </p:spPr>
      </p:pic>
      <p:pic>
        <p:nvPicPr>
          <p:cNvPr id="7" name="Picture 6" descr="part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956" y="3567499"/>
            <a:ext cx="1676400" cy="2070100"/>
          </a:xfrm>
          <a:prstGeom prst="rect">
            <a:avLst/>
          </a:prstGeom>
          <a:ln>
            <a:solidFill>
              <a:srgbClr val="4A80CD"/>
            </a:solidFill>
          </a:ln>
        </p:spPr>
      </p:pic>
      <p:sp>
        <p:nvSpPr>
          <p:cNvPr id="3" name="TextBox 2"/>
          <p:cNvSpPr txBox="1"/>
          <p:nvPr/>
        </p:nvSpPr>
        <p:spPr>
          <a:xfrm>
            <a:off x="203200" y="1552701"/>
            <a:ext cx="4489530" cy="584776"/>
          </a:xfrm>
          <a:prstGeom prst="rect">
            <a:avLst/>
          </a:prstGeom>
          <a:noFill/>
        </p:spPr>
        <p:txBody>
          <a:bodyPr wrap="none" rtlCol="0">
            <a:spAutoFit/>
          </a:bodyPr>
          <a:lstStyle/>
          <a:p>
            <a:r>
              <a:rPr lang="en-US" sz="3200" b="1" dirty="0" smtClean="0">
                <a:solidFill>
                  <a:srgbClr val="FF0000"/>
                </a:solidFill>
              </a:rPr>
              <a:t>Single Parameter Scaling:</a:t>
            </a:r>
            <a:endParaRPr lang="en-US" sz="3200" b="1" dirty="0">
              <a:solidFill>
                <a:srgbClr val="FF0000"/>
              </a:solidFill>
            </a:endParaRPr>
          </a:p>
        </p:txBody>
      </p:sp>
      <p:grpSp>
        <p:nvGrpSpPr>
          <p:cNvPr id="19" name="Group 18"/>
          <p:cNvGrpSpPr/>
          <p:nvPr/>
        </p:nvGrpSpPr>
        <p:grpSpPr>
          <a:xfrm>
            <a:off x="1786614" y="3567499"/>
            <a:ext cx="3699786" cy="1834234"/>
            <a:chOff x="1786614" y="3567499"/>
            <a:chExt cx="3699786" cy="1834234"/>
          </a:xfrm>
        </p:grpSpPr>
        <p:sp>
          <p:nvSpPr>
            <p:cNvPr id="10" name="Rectangle 9"/>
            <p:cNvSpPr/>
            <p:nvPr/>
          </p:nvSpPr>
          <p:spPr>
            <a:xfrm>
              <a:off x="1786614" y="3567499"/>
              <a:ext cx="864615" cy="646331"/>
            </a:xfrm>
            <a:prstGeom prst="rect">
              <a:avLst/>
            </a:prstGeom>
          </p:spPr>
          <p:txBody>
            <a:bodyPr wrap="none">
              <a:spAutoFit/>
            </a:bodyPr>
            <a:lstStyle/>
            <a:p>
              <a:r>
                <a:rPr lang="en-US" sz="3600" b="1" dirty="0" smtClean="0"/>
                <a:t>E</a:t>
              </a:r>
              <a:r>
                <a:rPr lang="en-US" sz="3600" b="1" baseline="-25000" dirty="0" smtClean="0"/>
                <a:t>SPS</a:t>
              </a:r>
              <a:endParaRPr lang="en-US" sz="3600" dirty="0"/>
            </a:p>
          </p:txBody>
        </p:sp>
        <p:cxnSp>
          <p:nvCxnSpPr>
            <p:cNvPr id="12" name="Straight Arrow Connector 11"/>
            <p:cNvCxnSpPr/>
            <p:nvPr/>
          </p:nvCxnSpPr>
          <p:spPr>
            <a:xfrm>
              <a:off x="2235202" y="4213830"/>
              <a:ext cx="203200" cy="11879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319867" y="4213830"/>
              <a:ext cx="1625600" cy="7307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0" idx="2"/>
            </p:cNvCxnSpPr>
            <p:nvPr/>
          </p:nvCxnSpPr>
          <p:spPr>
            <a:xfrm>
              <a:off x="2218922" y="4213830"/>
              <a:ext cx="2082145" cy="5444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0" idx="2"/>
            </p:cNvCxnSpPr>
            <p:nvPr/>
          </p:nvCxnSpPr>
          <p:spPr>
            <a:xfrm>
              <a:off x="2218922" y="4213830"/>
              <a:ext cx="3267478" cy="2396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335446" y="2084353"/>
            <a:ext cx="2460755" cy="369332"/>
          </a:xfrm>
          <a:prstGeom prst="rect">
            <a:avLst/>
          </a:prstGeom>
          <a:noFill/>
        </p:spPr>
        <p:txBody>
          <a:bodyPr wrap="none" rtlCol="0">
            <a:spAutoFit/>
          </a:bodyPr>
          <a:lstStyle/>
          <a:p>
            <a:r>
              <a:rPr lang="en-US" dirty="0" smtClean="0"/>
              <a:t>Shapiro, Phil. Mag. 1987</a:t>
            </a:r>
            <a:endParaRPr lang="en-US" dirty="0"/>
          </a:p>
        </p:txBody>
      </p:sp>
      <p:sp>
        <p:nvSpPr>
          <p:cNvPr id="23" name="TextBox 22"/>
          <p:cNvSpPr txBox="1"/>
          <p:nvPr/>
        </p:nvSpPr>
        <p:spPr>
          <a:xfrm>
            <a:off x="6758904" y="2270869"/>
            <a:ext cx="2119996" cy="923330"/>
          </a:xfrm>
          <a:prstGeom prst="rect">
            <a:avLst/>
          </a:prstGeom>
          <a:noFill/>
        </p:spPr>
        <p:txBody>
          <a:bodyPr wrap="square" rtlCol="0">
            <a:spAutoFit/>
          </a:bodyPr>
          <a:lstStyle/>
          <a:p>
            <a:r>
              <a:rPr lang="en-US" dirty="0" err="1" smtClean="0"/>
              <a:t>Heinrichs</a:t>
            </a:r>
            <a:r>
              <a:rPr lang="en-US" dirty="0" smtClean="0"/>
              <a:t>, </a:t>
            </a:r>
            <a:r>
              <a:rPr lang="en-US" dirty="0" err="1" smtClean="0"/>
              <a:t>J.Phys.Cond</a:t>
            </a:r>
            <a:r>
              <a:rPr lang="en-US" dirty="0" smtClean="0"/>
              <a:t> Mat. 2004  (short range)</a:t>
            </a:r>
            <a:endParaRPr lang="en-US" dirty="0"/>
          </a:p>
        </p:txBody>
      </p:sp>
    </p:spTree>
    <p:extLst>
      <p:ext uri="{BB962C8B-B14F-4D97-AF65-F5344CB8AC3E}">
        <p14:creationId xmlns:p14="http://schemas.microsoft.com/office/powerpoint/2010/main" val="3068133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33" y="284682"/>
            <a:ext cx="8229600" cy="1143000"/>
          </a:xfrm>
        </p:spPr>
        <p:txBody>
          <a:bodyPr/>
          <a:lstStyle/>
          <a:p>
            <a:r>
              <a:rPr lang="en-US" b="1" dirty="0" smtClean="0"/>
              <a:t>Conductance Scaling </a:t>
            </a:r>
            <a:r>
              <a:rPr lang="en-US" b="1" dirty="0" smtClean="0"/>
              <a:t>IV: </a:t>
            </a:r>
            <a:r>
              <a:rPr lang="en-US" b="1" dirty="0" smtClean="0"/>
              <a:t>E</a:t>
            </a:r>
            <a:r>
              <a:rPr lang="en-US" b="1" baseline="-25000" dirty="0" smtClean="0"/>
              <a:t>SPS</a:t>
            </a:r>
            <a:endParaRPr lang="en-US" b="1" dirty="0"/>
          </a:p>
        </p:txBody>
      </p:sp>
      <p:pic>
        <p:nvPicPr>
          <p:cNvPr id="4" name="Picture 3" descr="part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0607" y="3858765"/>
            <a:ext cx="4236327" cy="2880702"/>
          </a:xfrm>
          <a:prstGeom prst="rect">
            <a:avLst/>
          </a:prstGeom>
          <a:ln>
            <a:solidFill>
              <a:srgbClr val="4A80CD"/>
            </a:solidFill>
          </a:ln>
        </p:spPr>
      </p:pic>
      <p:pic>
        <p:nvPicPr>
          <p:cNvPr id="5" name="Picture 4" descr="part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8" y="1993589"/>
            <a:ext cx="1344551" cy="1661481"/>
          </a:xfrm>
          <a:prstGeom prst="rect">
            <a:avLst/>
          </a:prstGeom>
          <a:ln>
            <a:solidFill>
              <a:srgbClr val="4A80CD"/>
            </a:solidFill>
          </a:ln>
        </p:spPr>
      </p:pic>
      <p:pic>
        <p:nvPicPr>
          <p:cNvPr id="6" name="Picture 5" descr="part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145" y="1790393"/>
            <a:ext cx="3841656" cy="2607389"/>
          </a:xfrm>
          <a:prstGeom prst="rect">
            <a:avLst/>
          </a:prstGeom>
          <a:ln>
            <a:solidFill>
              <a:srgbClr val="4A80CD"/>
            </a:solidFill>
          </a:ln>
        </p:spPr>
      </p:pic>
      <p:pic>
        <p:nvPicPr>
          <p:cNvPr id="7" name="Picture 6" descr="part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1864" y="4796367"/>
            <a:ext cx="1574800" cy="1943100"/>
          </a:xfrm>
          <a:prstGeom prst="rect">
            <a:avLst/>
          </a:prstGeom>
          <a:ln>
            <a:solidFill>
              <a:srgbClr val="4A80CD"/>
            </a:solidFill>
          </a:ln>
        </p:spPr>
      </p:pic>
      <p:sp>
        <p:nvSpPr>
          <p:cNvPr id="8" name="TextBox 7"/>
          <p:cNvSpPr txBox="1"/>
          <p:nvPr/>
        </p:nvSpPr>
        <p:spPr>
          <a:xfrm>
            <a:off x="5823838" y="2455333"/>
            <a:ext cx="3083096" cy="584776"/>
          </a:xfrm>
          <a:prstGeom prst="rect">
            <a:avLst/>
          </a:prstGeom>
          <a:noFill/>
        </p:spPr>
        <p:txBody>
          <a:bodyPr wrap="none" rtlCol="0">
            <a:spAutoFit/>
          </a:bodyPr>
          <a:lstStyle/>
          <a:p>
            <a:r>
              <a:rPr lang="en-US" sz="3200" b="1" dirty="0" smtClean="0">
                <a:solidFill>
                  <a:srgbClr val="FF0000"/>
                </a:solidFill>
              </a:rPr>
              <a:t>WEAK DISORDER</a:t>
            </a:r>
            <a:endParaRPr lang="en-US" sz="3200" b="1" dirty="0">
              <a:solidFill>
                <a:srgbClr val="FF0000"/>
              </a:solidFill>
            </a:endParaRPr>
          </a:p>
        </p:txBody>
      </p:sp>
      <p:sp>
        <p:nvSpPr>
          <p:cNvPr id="9" name="TextBox 8"/>
          <p:cNvSpPr txBox="1"/>
          <p:nvPr/>
        </p:nvSpPr>
        <p:spPr>
          <a:xfrm>
            <a:off x="169330" y="5384800"/>
            <a:ext cx="2818199" cy="584776"/>
          </a:xfrm>
          <a:prstGeom prst="rect">
            <a:avLst/>
          </a:prstGeom>
          <a:noFill/>
        </p:spPr>
        <p:txBody>
          <a:bodyPr wrap="none" rtlCol="0">
            <a:spAutoFit/>
          </a:bodyPr>
          <a:lstStyle/>
          <a:p>
            <a:r>
              <a:rPr lang="en-US" sz="3200" b="1" dirty="0" smtClean="0">
                <a:solidFill>
                  <a:srgbClr val="FF0000"/>
                </a:solidFill>
              </a:rPr>
              <a:t>CORRELATIONS</a:t>
            </a:r>
            <a:endParaRPr lang="en-US" sz="3200" b="1" dirty="0">
              <a:solidFill>
                <a:srgbClr val="FF0000"/>
              </a:solidFill>
            </a:endParaRPr>
          </a:p>
        </p:txBody>
      </p:sp>
    </p:spTree>
    <p:extLst>
      <p:ext uri="{BB962C8B-B14F-4D97-AF65-F5344CB8AC3E}">
        <p14:creationId xmlns:p14="http://schemas.microsoft.com/office/powerpoint/2010/main" val="31832667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171"/>
            <a:ext cx="8686800" cy="1143000"/>
          </a:xfrm>
        </p:spPr>
        <p:txBody>
          <a:bodyPr>
            <a:normAutofit fontScale="90000"/>
          </a:bodyPr>
          <a:lstStyle/>
          <a:p>
            <a:r>
              <a:rPr lang="en-US" b="1" dirty="0" smtClean="0"/>
              <a:t>CONDUCTANCE Scaling </a:t>
            </a:r>
            <a:r>
              <a:rPr lang="en-US" b="1" dirty="0" smtClean="0"/>
              <a:t>V: Rescaling of disorder strength</a:t>
            </a:r>
            <a:endParaRPr lang="en-US" b="1" dirty="0"/>
          </a:p>
        </p:txBody>
      </p:sp>
      <p:pic>
        <p:nvPicPr>
          <p:cNvPr id="5" name="Picture 4" descr="part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52" y="1839245"/>
            <a:ext cx="5223081" cy="3725468"/>
          </a:xfrm>
          <a:prstGeom prst="rect">
            <a:avLst/>
          </a:prstGeom>
          <a:ln>
            <a:solidFill>
              <a:srgbClr val="4A80CD"/>
            </a:solidFill>
          </a:ln>
        </p:spPr>
      </p:pic>
      <p:pic>
        <p:nvPicPr>
          <p:cNvPr id="6" name="Picture 5" descr="part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8733" y="1816333"/>
            <a:ext cx="1778000" cy="2197100"/>
          </a:xfrm>
          <a:prstGeom prst="rect">
            <a:avLst/>
          </a:prstGeom>
          <a:ln>
            <a:solidFill>
              <a:srgbClr val="4A80CD"/>
            </a:solidFill>
          </a:ln>
        </p:spPr>
      </p:pic>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7077" y="4365102"/>
            <a:ext cx="3385178" cy="707210"/>
          </a:xfrm>
          <a:prstGeom prst="rect">
            <a:avLst/>
          </a:prstGeom>
          <a:solidFill>
            <a:schemeClr val="accent3">
              <a:lumMod val="60000"/>
              <a:lumOff val="40000"/>
            </a:schemeClr>
          </a:solidFill>
        </p:spPr>
      </p:pic>
      <p:sp>
        <p:nvSpPr>
          <p:cNvPr id="3" name="TextBox 2"/>
          <p:cNvSpPr txBox="1"/>
          <p:nvPr/>
        </p:nvSpPr>
        <p:spPr>
          <a:xfrm>
            <a:off x="6149947" y="5663230"/>
            <a:ext cx="2994053" cy="1477328"/>
          </a:xfrm>
          <a:prstGeom prst="rect">
            <a:avLst/>
          </a:prstGeom>
          <a:noFill/>
        </p:spPr>
        <p:txBody>
          <a:bodyPr wrap="square" rtlCol="0">
            <a:spAutoFit/>
          </a:bodyPr>
          <a:lstStyle/>
          <a:p>
            <a:r>
              <a:rPr lang="en-US" dirty="0" smtClean="0"/>
              <a:t>Derrida and Gardner J. Phys. France  1984</a:t>
            </a:r>
          </a:p>
          <a:p>
            <a:r>
              <a:rPr lang="en-US" dirty="0" smtClean="0"/>
              <a:t>Russ et al Phil. Mag. 1998</a:t>
            </a:r>
          </a:p>
          <a:p>
            <a:r>
              <a:rPr lang="en-US" dirty="0"/>
              <a:t>Russ, PRB 2002</a:t>
            </a:r>
          </a:p>
          <a:p>
            <a:endParaRPr lang="en-US" dirty="0"/>
          </a:p>
        </p:txBody>
      </p:sp>
      <p:pic>
        <p:nvPicPr>
          <p:cNvPr id="4" name="Picture 3"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828" y="5862462"/>
            <a:ext cx="4151037" cy="438490"/>
          </a:xfrm>
          <a:prstGeom prst="rect">
            <a:avLst/>
          </a:prstGeom>
          <a:solidFill>
            <a:srgbClr val="9DF131"/>
          </a:solidFill>
        </p:spPr>
      </p:pic>
    </p:spTree>
    <p:extLst>
      <p:ext uri="{BB962C8B-B14F-4D97-AF65-F5344CB8AC3E}">
        <p14:creationId xmlns:p14="http://schemas.microsoft.com/office/powerpoint/2010/main" val="27077329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Localization length </a:t>
            </a:r>
            <a:r>
              <a:rPr lang="en-US" b="1" dirty="0" smtClean="0"/>
              <a:t>I</a:t>
            </a:r>
            <a:endParaRPr lang="en-US" b="1"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348" y="2296403"/>
            <a:ext cx="3726570" cy="842107"/>
          </a:xfrm>
          <a:prstGeom prst="rect">
            <a:avLst/>
          </a:prstGeom>
          <a:solidFill>
            <a:srgbClr val="9DF131"/>
          </a:solidFill>
        </p:spPr>
      </p:pic>
      <p:grpSp>
        <p:nvGrpSpPr>
          <p:cNvPr id="9" name="Group 8"/>
          <p:cNvGrpSpPr/>
          <p:nvPr/>
        </p:nvGrpSpPr>
        <p:grpSpPr>
          <a:xfrm>
            <a:off x="168340" y="2571861"/>
            <a:ext cx="6411846" cy="3283798"/>
            <a:chOff x="1066800" y="3572933"/>
            <a:chExt cx="6252350" cy="2979442"/>
          </a:xfrm>
        </p:grpSpPr>
        <p:pic>
          <p:nvPicPr>
            <p:cNvPr id="6" name="Picture 5" descr="part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3572933"/>
              <a:ext cx="4729741" cy="2979442"/>
            </a:xfrm>
            <a:prstGeom prst="rect">
              <a:avLst/>
            </a:prstGeom>
            <a:ln>
              <a:solidFill>
                <a:srgbClr val="0000FF"/>
              </a:solidFill>
            </a:ln>
          </p:spPr>
        </p:pic>
        <p:pic>
          <p:nvPicPr>
            <p:cNvPr id="8" name="Picture 7" descr="part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3661" y="4504267"/>
              <a:ext cx="1425489" cy="1568038"/>
            </a:xfrm>
            <a:prstGeom prst="rect">
              <a:avLst/>
            </a:prstGeom>
            <a:ln>
              <a:solidFill>
                <a:srgbClr val="0000FF"/>
              </a:solidFill>
            </a:ln>
          </p:spPr>
        </p:pic>
        <p:sp>
          <p:nvSpPr>
            <p:cNvPr id="3" name="Rectangle 2"/>
            <p:cNvSpPr/>
            <p:nvPr/>
          </p:nvSpPr>
          <p:spPr>
            <a:xfrm>
              <a:off x="5889919" y="4586548"/>
              <a:ext cx="1215436" cy="33800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0000"/>
                  </a:solidFill>
                </a:rPr>
                <a:t>w/t =1</a:t>
              </a:r>
              <a:endParaRPr lang="en-US" sz="2400" b="1" dirty="0">
                <a:solidFill>
                  <a:srgbClr val="FF0000"/>
                </a:solidFill>
              </a:endParaRPr>
            </a:p>
          </p:txBody>
        </p:sp>
      </p:grpSp>
      <p:sp>
        <p:nvSpPr>
          <p:cNvPr id="7" name="TextBox 6"/>
          <p:cNvSpPr txBox="1"/>
          <p:nvPr/>
        </p:nvSpPr>
        <p:spPr>
          <a:xfrm>
            <a:off x="118542" y="1557870"/>
            <a:ext cx="8953092" cy="584776"/>
          </a:xfrm>
          <a:prstGeom prst="rect">
            <a:avLst/>
          </a:prstGeom>
          <a:noFill/>
        </p:spPr>
        <p:txBody>
          <a:bodyPr wrap="none" rtlCol="0">
            <a:spAutoFit/>
          </a:bodyPr>
          <a:lstStyle/>
          <a:p>
            <a:r>
              <a:rPr lang="en-US" sz="3200" dirty="0" err="1" smtClean="0"/>
              <a:t>Lyapunov</a:t>
            </a:r>
            <a:r>
              <a:rPr lang="en-US" sz="3200" dirty="0" smtClean="0"/>
              <a:t> exponent obtained from Transfer Matrix:</a:t>
            </a:r>
            <a:endParaRPr lang="en-US" sz="3200" dirty="0"/>
          </a:p>
        </p:txBody>
      </p:sp>
      <p:grpSp>
        <p:nvGrpSpPr>
          <p:cNvPr id="13" name="Group 12"/>
          <p:cNvGrpSpPr/>
          <p:nvPr/>
        </p:nvGrpSpPr>
        <p:grpSpPr>
          <a:xfrm>
            <a:off x="1754528" y="3306448"/>
            <a:ext cx="1862663" cy="1899398"/>
            <a:chOff x="3386670" y="3993402"/>
            <a:chExt cx="1862663" cy="1899398"/>
          </a:xfrm>
        </p:grpSpPr>
        <p:sp>
          <p:nvSpPr>
            <p:cNvPr id="10" name="TextBox 9"/>
            <p:cNvSpPr txBox="1"/>
            <p:nvPr/>
          </p:nvSpPr>
          <p:spPr>
            <a:xfrm>
              <a:off x="3386670" y="3993402"/>
              <a:ext cx="574196" cy="646331"/>
            </a:xfrm>
            <a:prstGeom prst="rect">
              <a:avLst/>
            </a:prstGeom>
            <a:noFill/>
          </p:spPr>
          <p:txBody>
            <a:bodyPr wrap="none" rtlCol="0">
              <a:spAutoFit/>
            </a:bodyPr>
            <a:lstStyle/>
            <a:p>
              <a:r>
                <a:rPr lang="en-US" sz="3600" dirty="0" smtClean="0"/>
                <a:t>E</a:t>
              </a:r>
              <a:r>
                <a:rPr lang="en-US" sz="3600" baseline="-25000" dirty="0" smtClean="0"/>
                <a:t>C</a:t>
              </a:r>
              <a:endParaRPr lang="en-US" sz="3600" dirty="0"/>
            </a:p>
          </p:txBody>
        </p:sp>
        <p:cxnSp>
          <p:nvCxnSpPr>
            <p:cNvPr id="12" name="Straight Arrow Connector 11"/>
            <p:cNvCxnSpPr/>
            <p:nvPr/>
          </p:nvCxnSpPr>
          <p:spPr>
            <a:xfrm>
              <a:off x="3960863" y="4639733"/>
              <a:ext cx="1288470" cy="12530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6723958" y="5311623"/>
            <a:ext cx="2526465" cy="646331"/>
          </a:xfrm>
          <a:prstGeom prst="rect">
            <a:avLst/>
          </a:prstGeom>
          <a:noFill/>
        </p:spPr>
        <p:txBody>
          <a:bodyPr wrap="none" rtlCol="0">
            <a:spAutoFit/>
          </a:bodyPr>
          <a:lstStyle/>
          <a:p>
            <a:r>
              <a:rPr lang="en-US" dirty="0" smtClean="0"/>
              <a:t>Russ et al </a:t>
            </a:r>
            <a:r>
              <a:rPr lang="en-US" dirty="0" err="1" smtClean="0"/>
              <a:t>Physica</a:t>
            </a:r>
            <a:r>
              <a:rPr lang="en-US" dirty="0" smtClean="0"/>
              <a:t> A 1999</a:t>
            </a:r>
          </a:p>
          <a:p>
            <a:r>
              <a:rPr lang="en-US" dirty="0" err="1" smtClean="0"/>
              <a:t>Croy</a:t>
            </a:r>
            <a:r>
              <a:rPr lang="en-US" dirty="0" smtClean="0"/>
              <a:t> et al EPL 2011</a:t>
            </a:r>
            <a:endParaRPr lang="en-US" dirty="0"/>
          </a:p>
        </p:txBody>
      </p:sp>
    </p:spTree>
    <p:extLst>
      <p:ext uri="{BB962C8B-B14F-4D97-AF65-F5344CB8AC3E}">
        <p14:creationId xmlns:p14="http://schemas.microsoft.com/office/powerpoint/2010/main" val="1915852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Localization length </a:t>
            </a:r>
            <a:r>
              <a:rPr lang="en-US" b="1" dirty="0" smtClean="0"/>
              <a:t>II: E</a:t>
            </a:r>
            <a:r>
              <a:rPr lang="en-US" b="1" baseline="-25000" dirty="0" smtClean="0"/>
              <a:t>C</a:t>
            </a:r>
            <a:r>
              <a:rPr lang="en-US" b="1" dirty="0" smtClean="0"/>
              <a:t> </a:t>
            </a:r>
            <a:endParaRPr lang="en-US" b="1" dirty="0"/>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995" y="5721833"/>
            <a:ext cx="3657600" cy="520700"/>
          </a:xfrm>
          <a:prstGeom prst="rect">
            <a:avLst/>
          </a:prstGeom>
          <a:solidFill>
            <a:schemeClr val="accent3">
              <a:lumMod val="60000"/>
              <a:lumOff val="40000"/>
            </a:schemeClr>
          </a:solidFill>
        </p:spPr>
      </p:pic>
      <p:pic>
        <p:nvPicPr>
          <p:cNvPr id="6" name="Picture 5" descr="Picture 4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174" y="1961289"/>
            <a:ext cx="4765464" cy="3453235"/>
          </a:xfrm>
          <a:prstGeom prst="rect">
            <a:avLst/>
          </a:prstGeom>
          <a:ln>
            <a:solidFill>
              <a:srgbClr val="0000FF"/>
            </a:solidFill>
          </a:ln>
        </p:spPr>
      </p:pic>
      <p:sp>
        <p:nvSpPr>
          <p:cNvPr id="7" name="TextBox 6"/>
          <p:cNvSpPr txBox="1"/>
          <p:nvPr/>
        </p:nvSpPr>
        <p:spPr>
          <a:xfrm>
            <a:off x="5990173" y="2515598"/>
            <a:ext cx="2898299" cy="461665"/>
          </a:xfrm>
          <a:prstGeom prst="rect">
            <a:avLst/>
          </a:prstGeom>
          <a:noFill/>
        </p:spPr>
        <p:txBody>
          <a:bodyPr wrap="none" rtlCol="0">
            <a:spAutoFit/>
          </a:bodyPr>
          <a:lstStyle/>
          <a:p>
            <a:r>
              <a:rPr lang="en-US" sz="2400" dirty="0" smtClean="0"/>
              <a:t>Enhanced localization</a:t>
            </a:r>
            <a:endParaRPr lang="en-US" sz="2400" dirty="0"/>
          </a:p>
        </p:txBody>
      </p:sp>
      <p:sp>
        <p:nvSpPr>
          <p:cNvPr id="8" name="TextBox 7"/>
          <p:cNvSpPr txBox="1"/>
          <p:nvPr/>
        </p:nvSpPr>
        <p:spPr>
          <a:xfrm>
            <a:off x="6073867" y="3841944"/>
            <a:ext cx="3029027" cy="830997"/>
          </a:xfrm>
          <a:prstGeom prst="rect">
            <a:avLst/>
          </a:prstGeom>
          <a:noFill/>
        </p:spPr>
        <p:txBody>
          <a:bodyPr wrap="square" rtlCol="0">
            <a:spAutoFit/>
          </a:bodyPr>
          <a:lstStyle/>
          <a:p>
            <a:r>
              <a:rPr lang="en-US" sz="2400" dirty="0" smtClean="0"/>
              <a:t>Enhanced localization length</a:t>
            </a:r>
            <a:endParaRPr lang="en-US" sz="2400" dirty="0"/>
          </a:p>
        </p:txBody>
      </p:sp>
      <p:cxnSp>
        <p:nvCxnSpPr>
          <p:cNvPr id="10" name="Straight Arrow Connector 9"/>
          <p:cNvCxnSpPr/>
          <p:nvPr/>
        </p:nvCxnSpPr>
        <p:spPr>
          <a:xfrm flipH="1">
            <a:off x="4864021" y="2833515"/>
            <a:ext cx="112615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016421" y="4072679"/>
            <a:ext cx="112615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65267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Localization length </a:t>
            </a:r>
            <a:r>
              <a:rPr lang="en-US" b="1" dirty="0" smtClean="0"/>
              <a:t>III: CRITICAL EXPONENT</a:t>
            </a:r>
            <a:endParaRPr lang="en-US" b="1"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619" y="1845123"/>
            <a:ext cx="2997200" cy="469900"/>
          </a:xfrm>
          <a:prstGeom prst="rect">
            <a:avLst/>
          </a:prstGeom>
          <a:solidFill>
            <a:schemeClr val="accent3">
              <a:lumMod val="60000"/>
              <a:lumOff val="40000"/>
            </a:schemeClr>
          </a:solidFill>
        </p:spPr>
      </p:pic>
      <p:pic>
        <p:nvPicPr>
          <p:cNvPr id="5" name="Picture 4" descr="part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4220" y="2627346"/>
            <a:ext cx="5028448" cy="3548212"/>
          </a:xfrm>
          <a:prstGeom prst="rect">
            <a:avLst/>
          </a:prstGeom>
          <a:ln>
            <a:solidFill>
              <a:srgbClr val="0000FF"/>
            </a:solidFill>
          </a:ln>
        </p:spPr>
      </p:pic>
      <p:sp>
        <p:nvSpPr>
          <p:cNvPr id="8" name="TextBox 7"/>
          <p:cNvSpPr txBox="1"/>
          <p:nvPr/>
        </p:nvSpPr>
        <p:spPr>
          <a:xfrm>
            <a:off x="7537872" y="4008404"/>
            <a:ext cx="1061133" cy="523220"/>
          </a:xfrm>
          <a:prstGeom prst="rect">
            <a:avLst/>
          </a:prstGeom>
          <a:solidFill>
            <a:srgbClr val="9DF131"/>
          </a:solidFill>
        </p:spPr>
        <p:txBody>
          <a:bodyPr wrap="none" rtlCol="0">
            <a:spAutoFit/>
          </a:bodyPr>
          <a:lstStyle/>
          <a:p>
            <a:r>
              <a:rPr lang="en-US" sz="2800" dirty="0" smtClean="0"/>
              <a:t>w/t=1</a:t>
            </a:r>
            <a:endParaRPr lang="en-US" sz="2800" dirty="0"/>
          </a:p>
        </p:txBody>
      </p:sp>
    </p:spTree>
    <p:extLst>
      <p:ext uri="{BB962C8B-B14F-4D97-AF65-F5344CB8AC3E}">
        <p14:creationId xmlns:p14="http://schemas.microsoft.com/office/powerpoint/2010/main" val="42724981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Participation Ratio </a:t>
            </a:r>
            <a:r>
              <a:rPr lang="en-US" b="1" dirty="0" smtClean="0"/>
              <a:t>I</a:t>
            </a:r>
            <a:endParaRPr lang="en-US" b="1"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051" y="1883208"/>
            <a:ext cx="4421897" cy="1315438"/>
          </a:xfrm>
          <a:prstGeom prst="rect">
            <a:avLst/>
          </a:prstGeom>
          <a:solidFill>
            <a:schemeClr val="accent3">
              <a:lumMod val="60000"/>
              <a:lumOff val="40000"/>
            </a:schemeClr>
          </a:solidFill>
        </p:spPr>
      </p:pic>
      <p:pic>
        <p:nvPicPr>
          <p:cNvPr id="5" name="Picture 4" descr="part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1221" y="3444947"/>
            <a:ext cx="3374336" cy="2537962"/>
          </a:xfrm>
          <a:prstGeom prst="rect">
            <a:avLst/>
          </a:prstGeom>
          <a:ln>
            <a:solidFill>
              <a:srgbClr val="0000FF"/>
            </a:solidFill>
          </a:ln>
        </p:spPr>
      </p:pic>
      <p:pic>
        <p:nvPicPr>
          <p:cNvPr id="6" name="Picture 5" descr="part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588" y="3408052"/>
            <a:ext cx="3693572" cy="2573867"/>
          </a:xfrm>
          <a:prstGeom prst="rect">
            <a:avLst/>
          </a:prstGeom>
          <a:ln>
            <a:solidFill>
              <a:srgbClr val="0000FF"/>
            </a:solidFill>
          </a:ln>
        </p:spPr>
      </p:pic>
      <p:pic>
        <p:nvPicPr>
          <p:cNvPr id="7" name="Picture 6" descr="part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9579" y="4148694"/>
            <a:ext cx="1434662" cy="1320800"/>
          </a:xfrm>
          <a:prstGeom prst="rect">
            <a:avLst/>
          </a:prstGeom>
        </p:spPr>
      </p:pic>
      <p:sp>
        <p:nvSpPr>
          <p:cNvPr id="9" name="TextBox 8"/>
          <p:cNvSpPr txBox="1"/>
          <p:nvPr/>
        </p:nvSpPr>
        <p:spPr>
          <a:xfrm>
            <a:off x="1256571" y="6096003"/>
            <a:ext cx="1439667" cy="523220"/>
          </a:xfrm>
          <a:prstGeom prst="rect">
            <a:avLst/>
          </a:prstGeom>
          <a:noFill/>
        </p:spPr>
        <p:txBody>
          <a:bodyPr wrap="none" rtlCol="0">
            <a:spAutoFit/>
          </a:bodyPr>
          <a:lstStyle/>
          <a:p>
            <a:r>
              <a:rPr lang="en-US" sz="2800" b="1" dirty="0" smtClean="0"/>
              <a:t>E/t = 0.1</a:t>
            </a:r>
            <a:endParaRPr lang="en-US" sz="2800" b="1" dirty="0"/>
          </a:p>
        </p:txBody>
      </p:sp>
      <p:sp>
        <p:nvSpPr>
          <p:cNvPr id="10" name="TextBox 9"/>
          <p:cNvSpPr txBox="1"/>
          <p:nvPr/>
        </p:nvSpPr>
        <p:spPr>
          <a:xfrm>
            <a:off x="6624382" y="6145093"/>
            <a:ext cx="1439667" cy="523220"/>
          </a:xfrm>
          <a:prstGeom prst="rect">
            <a:avLst/>
          </a:prstGeom>
          <a:noFill/>
        </p:spPr>
        <p:txBody>
          <a:bodyPr wrap="none" rtlCol="0">
            <a:spAutoFit/>
          </a:bodyPr>
          <a:lstStyle/>
          <a:p>
            <a:r>
              <a:rPr lang="en-US" sz="2800" b="1" dirty="0" smtClean="0"/>
              <a:t>E/t = 1.7</a:t>
            </a:r>
            <a:endParaRPr lang="en-US" sz="2800" b="1" dirty="0"/>
          </a:p>
        </p:txBody>
      </p:sp>
      <p:sp>
        <p:nvSpPr>
          <p:cNvPr id="8" name="TextBox 7"/>
          <p:cNvSpPr txBox="1"/>
          <p:nvPr/>
        </p:nvSpPr>
        <p:spPr>
          <a:xfrm>
            <a:off x="2361051" y="6163734"/>
            <a:ext cx="4263331" cy="523220"/>
          </a:xfrm>
          <a:prstGeom prst="rect">
            <a:avLst/>
          </a:prstGeom>
          <a:solidFill>
            <a:schemeClr val="accent3">
              <a:lumMod val="60000"/>
              <a:lumOff val="40000"/>
            </a:schemeClr>
          </a:solidFill>
        </p:spPr>
        <p:txBody>
          <a:bodyPr wrap="none" rtlCol="0">
            <a:spAutoFit/>
          </a:bodyPr>
          <a:lstStyle/>
          <a:p>
            <a:r>
              <a:rPr lang="en-US" sz="2800" b="1" dirty="0" smtClean="0">
                <a:solidFill>
                  <a:srgbClr val="FF0000"/>
                </a:solidFill>
              </a:rPr>
              <a:t>IS THERE ANY DIFFERENCE?</a:t>
            </a:r>
            <a:endParaRPr lang="en-US" sz="2800" b="1" dirty="0">
              <a:solidFill>
                <a:srgbClr val="FF0000"/>
              </a:solidFill>
            </a:endParaRPr>
          </a:p>
        </p:txBody>
      </p:sp>
    </p:spTree>
    <p:extLst>
      <p:ext uri="{BB962C8B-B14F-4D97-AF65-F5344CB8AC3E}">
        <p14:creationId xmlns:p14="http://schemas.microsoft.com/office/powerpoint/2010/main" val="354209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Participation Ratio II: Fractal exponent</a:t>
            </a:r>
            <a:endParaRPr lang="en-US" b="1"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5099" y="1787973"/>
            <a:ext cx="2679700" cy="1054100"/>
          </a:xfrm>
          <a:prstGeom prst="rect">
            <a:avLst/>
          </a:prstGeom>
          <a:solidFill>
            <a:schemeClr val="accent3">
              <a:lumMod val="60000"/>
              <a:lumOff val="40000"/>
            </a:schemeClr>
          </a:solidFill>
        </p:spPr>
      </p:pic>
      <p:pic>
        <p:nvPicPr>
          <p:cNvPr id="5" name="Picture 4" descr="part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173" y="3318934"/>
            <a:ext cx="4023059" cy="2717800"/>
          </a:xfrm>
          <a:prstGeom prst="rect">
            <a:avLst/>
          </a:prstGeom>
          <a:ln>
            <a:solidFill>
              <a:srgbClr val="0000FF"/>
            </a:solidFill>
          </a:ln>
        </p:spPr>
      </p:pic>
      <p:pic>
        <p:nvPicPr>
          <p:cNvPr id="8" name="Picture 7" descr="part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128" y="3318934"/>
            <a:ext cx="4014528" cy="2717800"/>
          </a:xfrm>
          <a:prstGeom prst="rect">
            <a:avLst/>
          </a:prstGeom>
          <a:ln>
            <a:solidFill>
              <a:srgbClr val="0000FF"/>
            </a:solidFill>
          </a:ln>
        </p:spPr>
      </p:pic>
      <p:sp>
        <p:nvSpPr>
          <p:cNvPr id="3" name="TextBox 2"/>
          <p:cNvSpPr txBox="1"/>
          <p:nvPr/>
        </p:nvSpPr>
        <p:spPr>
          <a:xfrm>
            <a:off x="1761068" y="6096003"/>
            <a:ext cx="1439667" cy="523220"/>
          </a:xfrm>
          <a:prstGeom prst="rect">
            <a:avLst/>
          </a:prstGeom>
          <a:noFill/>
        </p:spPr>
        <p:txBody>
          <a:bodyPr wrap="none" rtlCol="0">
            <a:spAutoFit/>
          </a:bodyPr>
          <a:lstStyle/>
          <a:p>
            <a:r>
              <a:rPr lang="en-US" sz="2800" b="1" dirty="0" smtClean="0"/>
              <a:t>E/t = 0.1</a:t>
            </a:r>
            <a:endParaRPr lang="en-US" sz="2800" b="1" dirty="0"/>
          </a:p>
        </p:txBody>
      </p:sp>
      <p:sp>
        <p:nvSpPr>
          <p:cNvPr id="7" name="TextBox 6"/>
          <p:cNvSpPr txBox="1"/>
          <p:nvPr/>
        </p:nvSpPr>
        <p:spPr>
          <a:xfrm>
            <a:off x="6194799" y="6145093"/>
            <a:ext cx="1439667" cy="523220"/>
          </a:xfrm>
          <a:prstGeom prst="rect">
            <a:avLst/>
          </a:prstGeom>
          <a:noFill/>
        </p:spPr>
        <p:txBody>
          <a:bodyPr wrap="none" rtlCol="0">
            <a:spAutoFit/>
          </a:bodyPr>
          <a:lstStyle/>
          <a:p>
            <a:r>
              <a:rPr lang="en-US" sz="2800" b="1" dirty="0" smtClean="0"/>
              <a:t>E/t = 1.7</a:t>
            </a:r>
            <a:endParaRPr lang="en-US" sz="2800" b="1" dirty="0"/>
          </a:p>
        </p:txBody>
      </p:sp>
    </p:spTree>
    <p:extLst>
      <p:ext uri="{BB962C8B-B14F-4D97-AF65-F5344CB8AC3E}">
        <p14:creationId xmlns:p14="http://schemas.microsoft.com/office/powerpoint/2010/main" val="16375457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Why correlated disorder?</a:t>
            </a:r>
            <a:endParaRPr lang="en-US" b="1" dirty="0"/>
          </a:p>
        </p:txBody>
      </p:sp>
      <p:sp>
        <p:nvSpPr>
          <p:cNvPr id="3" name="Content Placeholder 2"/>
          <p:cNvSpPr>
            <a:spLocks noGrp="1"/>
          </p:cNvSpPr>
          <p:nvPr>
            <p:ph idx="1"/>
          </p:nvPr>
        </p:nvSpPr>
        <p:spPr>
          <a:xfrm>
            <a:off x="293913" y="2328330"/>
            <a:ext cx="8559800" cy="3039537"/>
          </a:xfrm>
        </p:spPr>
        <p:txBody>
          <a:bodyPr>
            <a:normAutofit/>
          </a:bodyPr>
          <a:lstStyle/>
          <a:p>
            <a:pPr>
              <a:buFont typeface="Wingdings" charset="2"/>
              <a:buChar char="u"/>
            </a:pPr>
            <a:r>
              <a:rPr lang="en-US" sz="2800" dirty="0" smtClean="0"/>
              <a:t> Long </a:t>
            </a:r>
            <a:r>
              <a:rPr lang="en-US" sz="2800" dirty="0" smtClean="0"/>
              <a:t>standing question: role of correlations </a:t>
            </a:r>
            <a:r>
              <a:rPr lang="en-US" sz="2800" dirty="0" smtClean="0"/>
              <a:t>in  </a:t>
            </a:r>
          </a:p>
          <a:p>
            <a:pPr marL="114300" indent="0">
              <a:buNone/>
            </a:pPr>
            <a:r>
              <a:rPr lang="en-US" sz="2800" dirty="0"/>
              <a:t> </a:t>
            </a:r>
            <a:r>
              <a:rPr lang="en-US" sz="2800" dirty="0" smtClean="0"/>
              <a:t>    </a:t>
            </a:r>
            <a:r>
              <a:rPr lang="en-US" sz="2800" dirty="0" smtClean="0"/>
              <a:t>Anderson </a:t>
            </a:r>
            <a:r>
              <a:rPr lang="en-US" sz="2800" dirty="0" smtClean="0"/>
              <a:t>localization.</a:t>
            </a:r>
          </a:p>
          <a:p>
            <a:pPr marL="0" indent="0">
              <a:buNone/>
            </a:pPr>
            <a:endParaRPr lang="en-US" dirty="0"/>
          </a:p>
          <a:p>
            <a:pPr marL="0" indent="0">
              <a:buNone/>
            </a:pPr>
            <a:endParaRPr lang="en-US" dirty="0" smtClean="0"/>
          </a:p>
          <a:p>
            <a:pPr>
              <a:buFont typeface="Wingdings" charset="2"/>
              <a:buChar char="u"/>
            </a:pPr>
            <a:r>
              <a:rPr lang="en-US" sz="2800" dirty="0" smtClean="0"/>
              <a:t> Potentially </a:t>
            </a:r>
            <a:r>
              <a:rPr lang="en-US" sz="2800" dirty="0" smtClean="0"/>
              <a:t>accessible in </a:t>
            </a:r>
            <a:r>
              <a:rPr lang="en-US" sz="2800" dirty="0" err="1" smtClean="0"/>
              <a:t>meso</a:t>
            </a:r>
            <a:r>
              <a:rPr lang="en-US" sz="2800" dirty="0" smtClean="0"/>
              <a:t> and </a:t>
            </a:r>
            <a:r>
              <a:rPr lang="en-US" sz="2800" dirty="0" err="1" smtClean="0"/>
              <a:t>nanomaterials</a:t>
            </a:r>
            <a:r>
              <a:rPr lang="en-US" sz="2800" dirty="0" smtClean="0"/>
              <a:t>:</a:t>
            </a:r>
          </a:p>
          <a:p>
            <a:pPr marL="114300" indent="0">
              <a:buNone/>
            </a:pPr>
            <a:r>
              <a:rPr lang="en-US" sz="2800" dirty="0"/>
              <a:t> </a:t>
            </a:r>
            <a:r>
              <a:rPr lang="en-US" sz="2800" dirty="0" smtClean="0"/>
              <a:t>    </a:t>
            </a:r>
            <a:r>
              <a:rPr lang="en-US" sz="2800" dirty="0" smtClean="0"/>
              <a:t>disorder </a:t>
            </a:r>
            <a:r>
              <a:rPr lang="en-US" sz="2800" dirty="0" smtClean="0"/>
              <a:t>is or can be ‘correlated’.</a:t>
            </a:r>
          </a:p>
        </p:txBody>
      </p:sp>
    </p:spTree>
    <p:extLst>
      <p:ext uri="{BB962C8B-B14F-4D97-AF65-F5344CB8AC3E}">
        <p14:creationId xmlns:p14="http://schemas.microsoft.com/office/powerpoint/2010/main" val="42621218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59896" y="1845935"/>
            <a:ext cx="60811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800" b="1" dirty="0">
                <a:solidFill>
                  <a:schemeClr val="accent3">
                    <a:lumMod val="75000"/>
                  </a:schemeClr>
                </a:solidFill>
              </a:rPr>
              <a:t>Classical systems: Harris criterion (</a:t>
            </a:r>
            <a:r>
              <a:rPr lang="ja-JP" altLang="en-US" sz="2800" b="1" dirty="0">
                <a:solidFill>
                  <a:schemeClr val="accent3">
                    <a:lumMod val="75000"/>
                  </a:schemeClr>
                </a:solidFill>
                <a:latin typeface="Arial"/>
              </a:rPr>
              <a:t>‘</a:t>
            </a:r>
            <a:r>
              <a:rPr lang="en-US" sz="2800" b="1" dirty="0">
                <a:solidFill>
                  <a:schemeClr val="accent3">
                    <a:lumMod val="75000"/>
                  </a:schemeClr>
                </a:solidFill>
              </a:rPr>
              <a:t>73):</a:t>
            </a:r>
          </a:p>
        </p:txBody>
      </p:sp>
      <p:sp>
        <p:nvSpPr>
          <p:cNvPr id="6" name="Text Box 5"/>
          <p:cNvSpPr txBox="1">
            <a:spLocks noChangeArrowheads="1"/>
          </p:cNvSpPr>
          <p:nvPr/>
        </p:nvSpPr>
        <p:spPr bwMode="auto">
          <a:xfrm>
            <a:off x="356659" y="3987800"/>
            <a:ext cx="855027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r>
              <a:rPr lang="en-US" sz="2400" dirty="0">
                <a:solidFill>
                  <a:srgbClr val="008000"/>
                </a:solidFill>
              </a:rPr>
              <a:t>Consistency criterion: As the transition is approached</a:t>
            </a:r>
            <a:r>
              <a:rPr lang="en-US" sz="2400" dirty="0" smtClean="0">
                <a:solidFill>
                  <a:srgbClr val="008000"/>
                </a:solidFill>
              </a:rPr>
              <a:t>, fluctuations </a:t>
            </a:r>
            <a:r>
              <a:rPr lang="en-US" sz="2400" dirty="0">
                <a:solidFill>
                  <a:srgbClr val="008000"/>
                </a:solidFill>
              </a:rPr>
              <a:t>should grow less than mean values.</a:t>
            </a:r>
          </a:p>
        </p:txBody>
      </p:sp>
      <p:graphicFrame>
        <p:nvGraphicFramePr>
          <p:cNvPr id="7" name="Object 8"/>
          <p:cNvGraphicFramePr>
            <a:graphicFrameLocks noChangeAspect="1"/>
          </p:cNvGraphicFramePr>
          <p:nvPr>
            <p:extLst>
              <p:ext uri="{D42A27DB-BD31-4B8C-83A1-F6EECF244321}">
                <p14:modId xmlns:p14="http://schemas.microsoft.com/office/powerpoint/2010/main" val="2504803065"/>
              </p:ext>
            </p:extLst>
          </p:nvPr>
        </p:nvGraphicFramePr>
        <p:xfrm>
          <a:off x="2654152" y="4888446"/>
          <a:ext cx="3206750" cy="1749425"/>
        </p:xfrm>
        <a:graphic>
          <a:graphicData uri="http://schemas.openxmlformats.org/presentationml/2006/ole">
            <mc:AlternateContent xmlns:mc="http://schemas.openxmlformats.org/markup-compatibility/2006">
              <mc:Choice xmlns:v="urn:schemas-microsoft-com:vml" Requires="v">
                <p:oleObj spid="_x0000_s2112" name="Equation" r:id="rId3" imgW="1397000" imgH="762000" progId="Equation.3">
                  <p:embed/>
                </p:oleObj>
              </mc:Choice>
              <mc:Fallback>
                <p:oleObj name="Equation" r:id="rId3" imgW="1397000" imgH="762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4152" y="4888446"/>
                        <a:ext cx="3206750" cy="1749425"/>
                      </a:xfrm>
                      <a:prstGeom prst="rect">
                        <a:avLst/>
                      </a:prstGeom>
                      <a:solidFill>
                        <a:srgbClr val="9DF131"/>
                      </a:solidFill>
                      <a:ln>
                        <a:noFill/>
                      </a:ln>
                      <a:effectLst/>
                      <a:extLst/>
                    </p:spPr>
                  </p:pic>
                </p:oleObj>
              </mc:Fallback>
            </mc:AlternateContent>
          </a:graphicData>
        </a:graphic>
      </p:graphicFrame>
      <p:sp>
        <p:nvSpPr>
          <p:cNvPr id="9" name="Rectangle 8"/>
          <p:cNvSpPr/>
          <p:nvPr/>
        </p:nvSpPr>
        <p:spPr>
          <a:xfrm>
            <a:off x="259896" y="2508907"/>
            <a:ext cx="8181826" cy="1384995"/>
          </a:xfrm>
          <a:prstGeom prst="rect">
            <a:avLst/>
          </a:prstGeom>
        </p:spPr>
        <p:txBody>
          <a:bodyPr wrap="square">
            <a:spAutoFit/>
          </a:bodyPr>
          <a:lstStyle/>
          <a:p>
            <a:r>
              <a:rPr lang="ja-JP" altLang="en-US" sz="2800" dirty="0" smtClean="0">
                <a:solidFill>
                  <a:srgbClr val="1A13F5"/>
                </a:solidFill>
                <a:latin typeface="Arial"/>
              </a:rPr>
              <a:t>“</a:t>
            </a:r>
            <a:r>
              <a:rPr lang="en-US" sz="2800" dirty="0" smtClean="0">
                <a:solidFill>
                  <a:srgbClr val="1A13F5"/>
                </a:solidFill>
              </a:rPr>
              <a:t>A 2d disordered system has a continuous phase </a:t>
            </a:r>
          </a:p>
          <a:p>
            <a:r>
              <a:rPr lang="en-US" sz="2800" dirty="0" smtClean="0">
                <a:solidFill>
                  <a:srgbClr val="1A13F5"/>
                </a:solidFill>
              </a:rPr>
              <a:t>transition (2</a:t>
            </a:r>
            <a:r>
              <a:rPr lang="en-US" sz="2800" baseline="30000" dirty="0" smtClean="0">
                <a:solidFill>
                  <a:srgbClr val="1A13F5"/>
                </a:solidFill>
              </a:rPr>
              <a:t>nd</a:t>
            </a:r>
            <a:r>
              <a:rPr lang="en-US" sz="2800" dirty="0" smtClean="0">
                <a:solidFill>
                  <a:srgbClr val="1A13F5"/>
                </a:solidFill>
              </a:rPr>
              <a:t> order) with the same critical exponents</a:t>
            </a:r>
          </a:p>
          <a:p>
            <a:r>
              <a:rPr lang="en-US" sz="2800" dirty="0" smtClean="0">
                <a:solidFill>
                  <a:srgbClr val="1A13F5"/>
                </a:solidFill>
              </a:rPr>
              <a:t>as the pure system (no disorder) if </a:t>
            </a:r>
            <a:r>
              <a:rPr lang="en-US" sz="2800" dirty="0" smtClean="0">
                <a:solidFill>
                  <a:srgbClr val="1A13F5"/>
                </a:solidFill>
                <a:latin typeface="Symbol" charset="0"/>
              </a:rPr>
              <a:t>n </a:t>
            </a:r>
            <a:r>
              <a:rPr lang="en-US" sz="2800" dirty="0" smtClean="0">
                <a:solidFill>
                  <a:srgbClr val="1A13F5"/>
                </a:solidFill>
                <a:latin typeface="Symbol" charset="0"/>
                <a:sym typeface="Symbol" charset="0"/>
              </a:rPr>
              <a:t> 1”.</a:t>
            </a:r>
            <a:endParaRPr lang="en-US" sz="2800" dirty="0"/>
          </a:p>
        </p:txBody>
      </p:sp>
      <p:sp>
        <p:nvSpPr>
          <p:cNvPr id="8" name="Title 1"/>
          <p:cNvSpPr txBox="1">
            <a:spLocks/>
          </p:cNvSpPr>
          <p:nvPr/>
        </p:nvSpPr>
        <p:spPr>
          <a:xfrm>
            <a:off x="459997" y="425308"/>
            <a:ext cx="8260672" cy="1039427"/>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b="1" dirty="0" smtClean="0"/>
              <a:t>How does disorder affect critical exponents?</a:t>
            </a:r>
            <a:endParaRPr lang="en-US" b="1" dirty="0"/>
          </a:p>
        </p:txBody>
      </p:sp>
    </p:spTree>
    <p:extLst>
      <p:ext uri="{BB962C8B-B14F-4D97-AF65-F5344CB8AC3E}">
        <p14:creationId xmlns:p14="http://schemas.microsoft.com/office/powerpoint/2010/main" val="25289368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93449" y="1606322"/>
            <a:ext cx="869655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lgn="l">
              <a:tabLst>
                <a:tab pos="685800" algn="l"/>
              </a:tabLst>
              <a:defRPr sz="2400">
                <a:solidFill>
                  <a:schemeClr val="tx1"/>
                </a:solidFill>
                <a:latin typeface="Times" charset="0"/>
                <a:ea typeface="ＭＳ Ｐゴシック" charset="0"/>
              </a:defRPr>
            </a:lvl1pPr>
            <a:lvl2pPr algn="l">
              <a:tabLst>
                <a:tab pos="685800" algn="l"/>
              </a:tabLst>
              <a:defRPr sz="2400">
                <a:solidFill>
                  <a:schemeClr val="tx1"/>
                </a:solidFill>
                <a:latin typeface="Times" charset="0"/>
                <a:ea typeface="ＭＳ Ｐゴシック" charset="0"/>
              </a:defRPr>
            </a:lvl2pPr>
            <a:lvl3pPr algn="l">
              <a:tabLst>
                <a:tab pos="685800" algn="l"/>
              </a:tabLst>
              <a:defRPr sz="2400">
                <a:solidFill>
                  <a:schemeClr val="tx1"/>
                </a:solidFill>
                <a:latin typeface="Times" charset="0"/>
                <a:ea typeface="ＭＳ Ｐゴシック" charset="0"/>
              </a:defRPr>
            </a:lvl3pPr>
            <a:lvl4pPr algn="l">
              <a:tabLst>
                <a:tab pos="685800" algn="l"/>
              </a:tabLst>
              <a:defRPr sz="2400">
                <a:solidFill>
                  <a:schemeClr val="tx1"/>
                </a:solidFill>
                <a:latin typeface="Times" charset="0"/>
                <a:ea typeface="ＭＳ Ｐゴシック" charset="0"/>
              </a:defRPr>
            </a:lvl4pPr>
            <a:lvl5pPr algn="l">
              <a:tabLst>
                <a:tab pos="685800"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685800"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685800"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685800"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685800" algn="l"/>
              </a:tabLst>
              <a:defRPr sz="2400">
                <a:solidFill>
                  <a:schemeClr val="tx1"/>
                </a:solidFill>
                <a:latin typeface="Times" charset="0"/>
                <a:ea typeface="ＭＳ Ｐゴシック" charset="0"/>
              </a:defRPr>
            </a:lvl9pPr>
          </a:lstStyle>
          <a:p>
            <a:r>
              <a:rPr lang="en-US" sz="2800" dirty="0" err="1"/>
              <a:t>Weinrib</a:t>
            </a:r>
            <a:r>
              <a:rPr lang="en-US" sz="2800" dirty="0"/>
              <a:t> and </a:t>
            </a:r>
            <a:r>
              <a:rPr lang="en-US" sz="2800" dirty="0" err="1" smtClean="0"/>
              <a:t>Halperin</a:t>
            </a:r>
            <a:r>
              <a:rPr lang="en-US" sz="2800" dirty="0"/>
              <a:t> </a:t>
            </a:r>
            <a:r>
              <a:rPr lang="en-US" sz="2800" dirty="0" smtClean="0"/>
              <a:t>(PRB 1983)</a:t>
            </a:r>
            <a:r>
              <a:rPr lang="en-US" sz="2800" dirty="0" smtClean="0"/>
              <a:t>: </a:t>
            </a:r>
            <a:r>
              <a:rPr lang="en-US" sz="2800" dirty="0">
                <a:solidFill>
                  <a:srgbClr val="0000FF"/>
                </a:solidFill>
              </a:rPr>
              <a:t>True if disorder has </a:t>
            </a:r>
            <a:r>
              <a:rPr lang="en-US" sz="2800" dirty="0" smtClean="0">
                <a:solidFill>
                  <a:srgbClr val="0000FF"/>
                </a:solidFill>
              </a:rPr>
              <a:t> short</a:t>
            </a:r>
            <a:r>
              <a:rPr lang="en-US" sz="2800" dirty="0">
                <a:solidFill>
                  <a:srgbClr val="0000FF"/>
                </a:solidFill>
              </a:rPr>
              <a:t>-range correlations only</a:t>
            </a:r>
            <a:r>
              <a:rPr lang="en-US" sz="2800" dirty="0" smtClean="0">
                <a:solidFill>
                  <a:srgbClr val="8E10C9"/>
                </a:solidFill>
              </a:rPr>
              <a:t>.</a:t>
            </a:r>
            <a:endParaRPr lang="en-US" sz="2800" dirty="0">
              <a:solidFill>
                <a:srgbClr val="8E10C9"/>
              </a:solidFill>
            </a:endParaRPr>
          </a:p>
          <a:p>
            <a:r>
              <a:rPr lang="en-US" sz="2800" dirty="0"/>
              <a:t>For a disorder potential with long-range correlations:</a:t>
            </a:r>
          </a:p>
        </p:txBody>
      </p:sp>
      <p:graphicFrame>
        <p:nvGraphicFramePr>
          <p:cNvPr id="5" name="Object 6"/>
          <p:cNvGraphicFramePr>
            <a:graphicFrameLocks noChangeAspect="1"/>
          </p:cNvGraphicFramePr>
          <p:nvPr>
            <p:extLst>
              <p:ext uri="{D42A27DB-BD31-4B8C-83A1-F6EECF244321}">
                <p14:modId xmlns:p14="http://schemas.microsoft.com/office/powerpoint/2010/main" val="3253592926"/>
              </p:ext>
            </p:extLst>
          </p:nvPr>
        </p:nvGraphicFramePr>
        <p:xfrm>
          <a:off x="2602593" y="3055936"/>
          <a:ext cx="3213100" cy="1084262"/>
        </p:xfrm>
        <a:graphic>
          <a:graphicData uri="http://schemas.openxmlformats.org/presentationml/2006/ole">
            <mc:AlternateContent xmlns:mc="http://schemas.openxmlformats.org/markup-compatibility/2006">
              <mc:Choice xmlns:v="urn:schemas-microsoft-com:vml" Requires="v">
                <p:oleObj spid="_x0000_s3198" name="Equation" r:id="rId3" imgW="1092200" imgH="368300" progId="Equation.3">
                  <p:embed/>
                </p:oleObj>
              </mc:Choice>
              <mc:Fallback>
                <p:oleObj name="Equation" r:id="rId3" imgW="1092200" imgH="368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2593" y="3055936"/>
                        <a:ext cx="3213100" cy="1084262"/>
                      </a:xfrm>
                      <a:prstGeom prst="rect">
                        <a:avLst/>
                      </a:prstGeom>
                      <a:solidFill>
                        <a:srgbClr val="9DF131"/>
                      </a:solidFill>
                      <a:ln>
                        <a:noFill/>
                      </a:ln>
                      <a:effectLst/>
                      <a:extLst/>
                    </p:spPr>
                  </p:pic>
                </p:oleObj>
              </mc:Fallback>
            </mc:AlternateContent>
          </a:graphicData>
        </a:graphic>
      </p:graphicFrame>
      <p:sp>
        <p:nvSpPr>
          <p:cNvPr id="6" name="Text Box 7"/>
          <p:cNvSpPr txBox="1">
            <a:spLocks noChangeArrowheads="1"/>
          </p:cNvSpPr>
          <p:nvPr/>
        </p:nvSpPr>
        <p:spPr bwMode="auto">
          <a:xfrm>
            <a:off x="193449" y="4230993"/>
            <a:ext cx="45420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3600" dirty="0">
                <a:solidFill>
                  <a:srgbClr val="008000"/>
                </a:solidFill>
              </a:rPr>
              <a:t>There are two regimes:</a:t>
            </a:r>
          </a:p>
        </p:txBody>
      </p:sp>
      <p:graphicFrame>
        <p:nvGraphicFramePr>
          <p:cNvPr id="7" name="Object 11"/>
          <p:cNvGraphicFramePr>
            <a:graphicFrameLocks noChangeAspect="1"/>
          </p:cNvGraphicFramePr>
          <p:nvPr>
            <p:extLst>
              <p:ext uri="{D42A27DB-BD31-4B8C-83A1-F6EECF244321}">
                <p14:modId xmlns:p14="http://schemas.microsoft.com/office/powerpoint/2010/main" val="2172024576"/>
              </p:ext>
            </p:extLst>
          </p:nvPr>
        </p:nvGraphicFramePr>
        <p:xfrm>
          <a:off x="426128" y="4933913"/>
          <a:ext cx="3321050" cy="1610628"/>
        </p:xfrm>
        <a:graphic>
          <a:graphicData uri="http://schemas.openxmlformats.org/presentationml/2006/ole">
            <mc:AlternateContent xmlns:mc="http://schemas.openxmlformats.org/markup-compatibility/2006">
              <mc:Choice xmlns:v="urn:schemas-microsoft-com:vml" Requires="v">
                <p:oleObj spid="_x0000_s3199" name="Equation" r:id="rId5" imgW="1282700" imgH="622300" progId="Equation.3">
                  <p:embed/>
                </p:oleObj>
              </mc:Choice>
              <mc:Fallback>
                <p:oleObj name="Equation" r:id="rId5" imgW="1282700" imgH="622300" progId="Equation.3">
                  <p:embed/>
                  <p:pic>
                    <p:nvPicPr>
                      <p:cNvPr id="0" name=""/>
                      <p:cNvPicPr>
                        <a:picLocks noChangeAspect="1" noChangeArrowheads="1"/>
                      </p:cNvPicPr>
                      <p:nvPr/>
                    </p:nvPicPr>
                    <p:blipFill>
                      <a:blip r:embed="rId6">
                        <a:lum bright="2000"/>
                        <a:alphaModFix/>
                      </a:blip>
                      <a:srcRect/>
                      <a:stretch>
                        <a:fillRect/>
                      </a:stretch>
                    </p:blipFill>
                    <p:spPr bwMode="auto">
                      <a:xfrm>
                        <a:off x="426128" y="4933913"/>
                        <a:ext cx="3321050" cy="1610628"/>
                      </a:xfrm>
                      <a:prstGeom prst="rect">
                        <a:avLst/>
                      </a:prstGeom>
                      <a:solidFill>
                        <a:srgbClr val="9DF131"/>
                      </a:solidFill>
                      <a:ln>
                        <a:noFill/>
                      </a:ln>
                      <a:effectLst/>
                      <a:extLst/>
                    </p:spPr>
                  </p:pic>
                </p:oleObj>
              </mc:Fallback>
            </mc:AlternateContent>
          </a:graphicData>
        </a:graphic>
      </p:graphicFrame>
      <p:sp>
        <p:nvSpPr>
          <p:cNvPr id="8" name="Text Box 17"/>
          <p:cNvSpPr txBox="1">
            <a:spLocks noChangeArrowheads="1"/>
          </p:cNvSpPr>
          <p:nvPr/>
        </p:nvSpPr>
        <p:spPr bwMode="auto">
          <a:xfrm>
            <a:off x="3979332" y="4849248"/>
            <a:ext cx="516466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r>
              <a:rPr lang="en-US" sz="2800" dirty="0">
                <a:solidFill>
                  <a:srgbClr val="1A13F5"/>
                </a:solidFill>
              </a:rPr>
              <a:t>Long-range correlated disorder destabilizes the </a:t>
            </a:r>
            <a:r>
              <a:rPr lang="en-US" sz="2800" dirty="0" smtClean="0">
                <a:solidFill>
                  <a:srgbClr val="1A13F5"/>
                </a:solidFill>
              </a:rPr>
              <a:t>classical critical </a:t>
            </a:r>
            <a:r>
              <a:rPr lang="en-US" sz="2800" dirty="0">
                <a:solidFill>
                  <a:srgbClr val="1A13F5"/>
                </a:solidFill>
              </a:rPr>
              <a:t>point! (=relevant perturbation =&gt; </a:t>
            </a:r>
            <a:r>
              <a:rPr lang="en-US" sz="2800" dirty="0">
                <a:solidFill>
                  <a:srgbClr val="F306A1"/>
                </a:solidFill>
              </a:rPr>
              <a:t>changes </a:t>
            </a:r>
            <a:r>
              <a:rPr lang="en-US" sz="2800" dirty="0" smtClean="0">
                <a:solidFill>
                  <a:srgbClr val="F306A1"/>
                </a:solidFill>
              </a:rPr>
              <a:t>critical exponents</a:t>
            </a:r>
            <a:r>
              <a:rPr lang="en-US" sz="2800" dirty="0">
                <a:solidFill>
                  <a:srgbClr val="1A13F5"/>
                </a:solidFill>
              </a:rPr>
              <a:t>)</a:t>
            </a:r>
          </a:p>
        </p:txBody>
      </p:sp>
      <p:sp>
        <p:nvSpPr>
          <p:cNvPr id="3" name="Title 2"/>
          <p:cNvSpPr>
            <a:spLocks noGrp="1"/>
          </p:cNvSpPr>
          <p:nvPr>
            <p:ph type="title"/>
          </p:nvPr>
        </p:nvSpPr>
        <p:spPr/>
        <p:txBody>
          <a:bodyPr/>
          <a:lstStyle/>
          <a:p>
            <a:r>
              <a:rPr lang="en-US" b="1" dirty="0" smtClean="0"/>
              <a:t>Extended Harris criterion</a:t>
            </a:r>
            <a:endParaRPr lang="en-US" b="1" dirty="0"/>
          </a:p>
        </p:txBody>
      </p:sp>
    </p:spTree>
    <p:extLst>
      <p:ext uri="{BB962C8B-B14F-4D97-AF65-F5344CB8AC3E}">
        <p14:creationId xmlns:p14="http://schemas.microsoft.com/office/powerpoint/2010/main" val="28839671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Bringing all </a:t>
            </a:r>
            <a:r>
              <a:rPr lang="en-US" b="1" dirty="0" smtClean="0"/>
              <a:t>together: Conclusions</a:t>
            </a:r>
            <a:endParaRPr lang="en-US" b="1" dirty="0"/>
          </a:p>
        </p:txBody>
      </p:sp>
      <p:grpSp>
        <p:nvGrpSpPr>
          <p:cNvPr id="3" name="Group 2"/>
          <p:cNvGrpSpPr/>
          <p:nvPr/>
        </p:nvGrpSpPr>
        <p:grpSpPr>
          <a:xfrm>
            <a:off x="121775" y="2993220"/>
            <a:ext cx="8793180" cy="1077218"/>
            <a:chOff x="121775" y="2993220"/>
            <a:chExt cx="8793180" cy="1077218"/>
          </a:xfrm>
        </p:grpSpPr>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7715" y="3753153"/>
              <a:ext cx="275540" cy="212917"/>
            </a:xfrm>
            <a:prstGeom prst="rect">
              <a:avLst/>
            </a:prstGeom>
            <a:solidFill>
              <a:srgbClr val="9DF131"/>
            </a:solidFill>
          </p:spPr>
        </p:pic>
        <p:sp>
          <p:nvSpPr>
            <p:cNvPr id="6" name="TextBox 5"/>
            <p:cNvSpPr txBox="1"/>
            <p:nvPr/>
          </p:nvSpPr>
          <p:spPr>
            <a:xfrm>
              <a:off x="121775" y="2993220"/>
              <a:ext cx="8793180" cy="1077218"/>
            </a:xfrm>
            <a:prstGeom prst="rect">
              <a:avLst/>
            </a:prstGeom>
            <a:noFill/>
          </p:spPr>
          <p:txBody>
            <a:bodyPr wrap="square" rtlCol="0">
              <a:spAutoFit/>
            </a:bodyPr>
            <a:lstStyle/>
            <a:p>
              <a:pPr algn="ctr"/>
              <a:r>
                <a:rPr lang="en-US" sz="3200" b="1" dirty="0" smtClean="0">
                  <a:solidFill>
                    <a:srgbClr val="000090"/>
                  </a:solidFill>
                </a:rPr>
                <a:t>Scaling is ‘valid’ within a region determined by </a:t>
              </a:r>
              <a:r>
                <a:rPr lang="en-US" sz="3200" b="1" dirty="0" smtClean="0">
                  <a:solidFill>
                    <a:srgbClr val="000090"/>
                  </a:solidFill>
                </a:rPr>
                <a:t>disorder strength that is renormalized </a:t>
              </a:r>
              <a:r>
                <a:rPr lang="en-US" sz="3200" b="1" dirty="0" smtClean="0">
                  <a:solidFill>
                    <a:srgbClr val="000090"/>
                  </a:solidFill>
                </a:rPr>
                <a:t>by </a:t>
              </a:r>
            </a:p>
          </p:txBody>
        </p:sp>
      </p:grpSp>
      <p:sp>
        <p:nvSpPr>
          <p:cNvPr id="7" name="TextBox 6"/>
          <p:cNvSpPr txBox="1"/>
          <p:nvPr/>
        </p:nvSpPr>
        <p:spPr>
          <a:xfrm>
            <a:off x="2249405" y="1920713"/>
            <a:ext cx="4924746" cy="584776"/>
          </a:xfrm>
          <a:prstGeom prst="rect">
            <a:avLst/>
          </a:prstGeom>
          <a:noFill/>
        </p:spPr>
        <p:txBody>
          <a:bodyPr wrap="none" rtlCol="0">
            <a:spAutoFit/>
          </a:bodyPr>
          <a:lstStyle/>
          <a:p>
            <a:r>
              <a:rPr lang="en-US" sz="3200" b="1" dirty="0" smtClean="0">
                <a:solidFill>
                  <a:srgbClr val="FF0000"/>
                </a:solidFill>
              </a:rPr>
              <a:t>No Anderson transition !!!!!</a:t>
            </a:r>
            <a:endParaRPr lang="en-US" sz="3200" b="1" dirty="0">
              <a:solidFill>
                <a:srgbClr val="FF0000"/>
              </a:solidFill>
            </a:endParaRPr>
          </a:p>
        </p:txBody>
      </p:sp>
      <p:grpSp>
        <p:nvGrpSpPr>
          <p:cNvPr id="9" name="Group 8"/>
          <p:cNvGrpSpPr/>
          <p:nvPr/>
        </p:nvGrpSpPr>
        <p:grpSpPr>
          <a:xfrm>
            <a:off x="559594" y="4674771"/>
            <a:ext cx="8287629" cy="1077218"/>
            <a:chOff x="627326" y="4776369"/>
            <a:chExt cx="8287629" cy="1077218"/>
          </a:xfrm>
        </p:grpSpPr>
        <p:sp>
          <p:nvSpPr>
            <p:cNvPr id="5" name="TextBox 4"/>
            <p:cNvSpPr txBox="1"/>
            <p:nvPr/>
          </p:nvSpPr>
          <p:spPr>
            <a:xfrm>
              <a:off x="627326" y="4776369"/>
              <a:ext cx="8287629" cy="1077218"/>
            </a:xfrm>
            <a:prstGeom prst="rect">
              <a:avLst/>
            </a:prstGeom>
            <a:noFill/>
          </p:spPr>
          <p:txBody>
            <a:bodyPr wrap="square" rtlCol="0">
              <a:spAutoFit/>
            </a:bodyPr>
            <a:lstStyle/>
            <a:p>
              <a:pPr algn="ctr"/>
              <a:r>
                <a:rPr lang="en-US" sz="3200" b="1" dirty="0" smtClean="0"/>
                <a:t> and D appear </a:t>
              </a:r>
              <a:r>
                <a:rPr lang="en-US" sz="3200" b="1" dirty="0" smtClean="0"/>
                <a:t>to follow the Extended Harris Criterion</a:t>
              </a:r>
              <a:endParaRPr lang="en-US" sz="3200" b="1" dirty="0"/>
            </a:p>
          </p:txBody>
        </p:sp>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5003430"/>
              <a:ext cx="228600" cy="215900"/>
            </a:xfrm>
            <a:prstGeom prst="rect">
              <a:avLst/>
            </a:prstGeom>
            <a:solidFill>
              <a:srgbClr val="9DF131"/>
            </a:solidFill>
          </p:spPr>
        </p:pic>
      </p:grpSp>
    </p:spTree>
    <p:extLst>
      <p:ext uri="{BB962C8B-B14F-4D97-AF65-F5344CB8AC3E}">
        <p14:creationId xmlns:p14="http://schemas.microsoft.com/office/powerpoint/2010/main" val="873444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Support</a:t>
            </a:r>
            <a:endParaRPr lang="en-US" b="1" dirty="0">
              <a:solidFill>
                <a:srgbClr val="0000FF"/>
              </a:solidFill>
            </a:endParaRPr>
          </a:p>
        </p:txBody>
      </p:sp>
      <p:pic>
        <p:nvPicPr>
          <p:cNvPr id="5" name="Picture 4" descr="nsf"/>
          <p:cNvPicPr>
            <a:picLocks noChangeAspect="1" noChangeArrowheads="1"/>
          </p:cNvPicPr>
          <p:nvPr/>
        </p:nvPicPr>
        <p:blipFill>
          <a:blip r:embed="rId2"/>
          <a:srcRect/>
          <a:stretch>
            <a:fillRect/>
          </a:stretch>
        </p:blipFill>
        <p:spPr bwMode="auto">
          <a:xfrm>
            <a:off x="426128" y="1811817"/>
            <a:ext cx="1534885" cy="1534885"/>
          </a:xfrm>
          <a:prstGeom prst="rect">
            <a:avLst/>
          </a:prstGeom>
          <a:ln w="38100" cap="sq" cmpd="sng">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cmss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54" y="3709963"/>
            <a:ext cx="2250555" cy="1225550"/>
          </a:xfrm>
          <a:prstGeom prst="rect">
            <a:avLst/>
          </a:prstGeom>
          <a:ln w="38100" cmpd="sng">
            <a:solidFill>
              <a:schemeClr val="tx1"/>
            </a:solidFill>
          </a:ln>
        </p:spPr>
      </p:pic>
      <p:sp>
        <p:nvSpPr>
          <p:cNvPr id="7" name="TextBox 6"/>
          <p:cNvSpPr txBox="1"/>
          <p:nvPr/>
        </p:nvSpPr>
        <p:spPr>
          <a:xfrm>
            <a:off x="2346024" y="2081632"/>
            <a:ext cx="2849308" cy="830997"/>
          </a:xfrm>
          <a:prstGeom prst="rect">
            <a:avLst/>
          </a:prstGeom>
          <a:noFill/>
        </p:spPr>
        <p:txBody>
          <a:bodyPr wrap="none" rtlCol="0">
            <a:spAutoFit/>
          </a:bodyPr>
          <a:lstStyle/>
          <a:p>
            <a:r>
              <a:rPr lang="en-US" sz="2400" b="1" dirty="0" smtClean="0"/>
              <a:t>NSF- PIRE</a:t>
            </a:r>
          </a:p>
          <a:p>
            <a:r>
              <a:rPr lang="en-US" sz="2400" b="1" dirty="0" smtClean="0"/>
              <a:t>NSF- MWN - CIAM </a:t>
            </a:r>
            <a:endParaRPr lang="en-US" sz="2400" b="1" dirty="0"/>
          </a:p>
        </p:txBody>
      </p:sp>
      <p:sp>
        <p:nvSpPr>
          <p:cNvPr id="8" name="TextBox 7"/>
          <p:cNvSpPr txBox="1"/>
          <p:nvPr/>
        </p:nvSpPr>
        <p:spPr>
          <a:xfrm>
            <a:off x="2857792" y="3709963"/>
            <a:ext cx="6155651" cy="1200328"/>
          </a:xfrm>
          <a:prstGeom prst="rect">
            <a:avLst/>
          </a:prstGeom>
          <a:noFill/>
        </p:spPr>
        <p:txBody>
          <a:bodyPr wrap="none" rtlCol="0">
            <a:spAutoFit/>
          </a:bodyPr>
          <a:lstStyle/>
          <a:p>
            <a:r>
              <a:rPr lang="en-US" sz="2400" b="1" dirty="0" smtClean="0"/>
              <a:t>Ohio University</a:t>
            </a:r>
          </a:p>
          <a:p>
            <a:r>
              <a:rPr lang="en-US" sz="2400" b="1" dirty="0" smtClean="0"/>
              <a:t>Condensed Matter and Surface Science</a:t>
            </a:r>
          </a:p>
          <a:p>
            <a:r>
              <a:rPr lang="en-US" sz="2400" b="1" dirty="0" smtClean="0"/>
              <a:t>Graduate Fellowship  </a:t>
            </a:r>
            <a:endParaRPr lang="en-US" sz="2400" b="1" dirty="0"/>
          </a:p>
        </p:txBody>
      </p:sp>
      <p:pic>
        <p:nvPicPr>
          <p:cNvPr id="9" name="Picture 8"/>
          <p:cNvPicPr>
            <a:picLocks noChangeAspect="1"/>
          </p:cNvPicPr>
          <p:nvPr/>
        </p:nvPicPr>
        <p:blipFill>
          <a:blip r:embed="rId4"/>
          <a:stretch>
            <a:fillRect/>
          </a:stretch>
        </p:blipFill>
        <p:spPr>
          <a:xfrm>
            <a:off x="409634" y="5338246"/>
            <a:ext cx="3136900" cy="952500"/>
          </a:xfrm>
          <a:prstGeom prst="rect">
            <a:avLst/>
          </a:prstGeom>
          <a:ln>
            <a:solidFill>
              <a:srgbClr val="000090"/>
            </a:solidFill>
          </a:ln>
        </p:spPr>
      </p:pic>
      <p:sp>
        <p:nvSpPr>
          <p:cNvPr id="10" name="TextBox 9"/>
          <p:cNvSpPr txBox="1"/>
          <p:nvPr/>
        </p:nvSpPr>
        <p:spPr>
          <a:xfrm>
            <a:off x="3752433" y="5214994"/>
            <a:ext cx="4947539" cy="1200328"/>
          </a:xfrm>
          <a:prstGeom prst="rect">
            <a:avLst/>
          </a:prstGeom>
          <a:noFill/>
        </p:spPr>
        <p:txBody>
          <a:bodyPr wrap="none" rtlCol="0">
            <a:spAutoFit/>
          </a:bodyPr>
          <a:lstStyle/>
          <a:p>
            <a:r>
              <a:rPr lang="en-US" sz="2400" b="1" dirty="0" smtClean="0"/>
              <a:t>Ohio University</a:t>
            </a:r>
          </a:p>
          <a:p>
            <a:r>
              <a:rPr lang="en-US" sz="2400" b="1" dirty="0" smtClean="0"/>
              <a:t>Nanoscale and Quantum Phenomena</a:t>
            </a:r>
          </a:p>
          <a:p>
            <a:r>
              <a:rPr lang="en-US" sz="2400" b="1" dirty="0" smtClean="0"/>
              <a:t>Institute</a:t>
            </a:r>
          </a:p>
        </p:txBody>
      </p:sp>
    </p:spTree>
    <p:extLst>
      <p:ext uri="{BB962C8B-B14F-4D97-AF65-F5344CB8AC3E}">
        <p14:creationId xmlns:p14="http://schemas.microsoft.com/office/powerpoint/2010/main" val="26764426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860" y="583653"/>
            <a:ext cx="6909870" cy="668791"/>
          </a:xfrm>
        </p:spPr>
        <p:txBody>
          <a:bodyPr>
            <a:noAutofit/>
          </a:bodyPr>
          <a:lstStyle/>
          <a:p>
            <a:r>
              <a:rPr lang="en-US" b="1" dirty="0" smtClean="0"/>
              <a:t>Graphene: RIPPLED AND STRAINED</a:t>
            </a:r>
            <a:endParaRPr lang="en-US" b="1" dirty="0"/>
          </a:p>
        </p:txBody>
      </p:sp>
      <p:grpSp>
        <p:nvGrpSpPr>
          <p:cNvPr id="17" name="Group 16"/>
          <p:cNvGrpSpPr/>
          <p:nvPr/>
        </p:nvGrpSpPr>
        <p:grpSpPr>
          <a:xfrm>
            <a:off x="270938" y="1742684"/>
            <a:ext cx="2377800" cy="4807926"/>
            <a:chOff x="457201" y="1844282"/>
            <a:chExt cx="2377800" cy="4807926"/>
          </a:xfrm>
        </p:grpSpPr>
        <p:pic>
          <p:nvPicPr>
            <p:cNvPr id="4" name="Picture 3"/>
            <p:cNvPicPr>
              <a:picLocks noChangeAspect="1"/>
            </p:cNvPicPr>
            <p:nvPr/>
          </p:nvPicPr>
          <p:blipFill>
            <a:blip r:embed="rId2"/>
            <a:stretch>
              <a:fillRect/>
            </a:stretch>
          </p:blipFill>
          <p:spPr>
            <a:xfrm>
              <a:off x="457201" y="1844282"/>
              <a:ext cx="2377800" cy="1878462"/>
            </a:xfrm>
            <a:prstGeom prst="rect">
              <a:avLst/>
            </a:prstGeom>
            <a:ln w="38100" cmpd="sng">
              <a:solidFill>
                <a:srgbClr val="000000"/>
              </a:solidFill>
            </a:ln>
          </p:spPr>
        </p:pic>
        <p:pic>
          <p:nvPicPr>
            <p:cNvPr id="9" name="Picture 8"/>
            <p:cNvPicPr>
              <a:picLocks noChangeAspect="1"/>
            </p:cNvPicPr>
            <p:nvPr/>
          </p:nvPicPr>
          <p:blipFill>
            <a:blip r:embed="rId3"/>
            <a:stretch>
              <a:fillRect/>
            </a:stretch>
          </p:blipFill>
          <p:spPr>
            <a:xfrm>
              <a:off x="457201" y="3793651"/>
              <a:ext cx="2377800" cy="2858557"/>
            </a:xfrm>
            <a:prstGeom prst="rect">
              <a:avLst/>
            </a:prstGeom>
            <a:ln w="38100" cmpd="sng">
              <a:solidFill>
                <a:srgbClr val="000000"/>
              </a:solidFill>
            </a:ln>
          </p:spPr>
        </p:pic>
      </p:grpSp>
      <p:grpSp>
        <p:nvGrpSpPr>
          <p:cNvPr id="16" name="Group 15"/>
          <p:cNvGrpSpPr/>
          <p:nvPr/>
        </p:nvGrpSpPr>
        <p:grpSpPr>
          <a:xfrm>
            <a:off x="3922752" y="1936150"/>
            <a:ext cx="5060734" cy="4809530"/>
            <a:chOff x="4058216" y="1936150"/>
            <a:chExt cx="5060734" cy="4809530"/>
          </a:xfrm>
        </p:grpSpPr>
        <p:pic>
          <p:nvPicPr>
            <p:cNvPr id="11" name="Picture 10"/>
            <p:cNvPicPr>
              <a:picLocks noChangeAspect="1"/>
            </p:cNvPicPr>
            <p:nvPr/>
          </p:nvPicPr>
          <p:blipFill>
            <a:blip r:embed="rId4"/>
            <a:stretch>
              <a:fillRect/>
            </a:stretch>
          </p:blipFill>
          <p:spPr>
            <a:xfrm>
              <a:off x="4058216" y="1936150"/>
              <a:ext cx="4940587" cy="1513412"/>
            </a:xfrm>
            <a:prstGeom prst="rect">
              <a:avLst/>
            </a:prstGeom>
            <a:ln w="38100" cmpd="sng">
              <a:solidFill>
                <a:srgbClr val="000000"/>
              </a:solidFill>
            </a:ln>
          </p:spPr>
        </p:pic>
        <p:pic>
          <p:nvPicPr>
            <p:cNvPr id="12" name="Picture 11"/>
            <p:cNvPicPr>
              <a:picLocks noChangeAspect="1"/>
            </p:cNvPicPr>
            <p:nvPr/>
          </p:nvPicPr>
          <p:blipFill>
            <a:blip r:embed="rId5"/>
            <a:stretch>
              <a:fillRect/>
            </a:stretch>
          </p:blipFill>
          <p:spPr>
            <a:xfrm>
              <a:off x="5306857" y="3498982"/>
              <a:ext cx="3691946" cy="1318259"/>
            </a:xfrm>
            <a:prstGeom prst="rect">
              <a:avLst/>
            </a:prstGeom>
            <a:ln w="38100" cmpd="sng">
              <a:solidFill>
                <a:schemeClr val="tx1"/>
              </a:solidFill>
            </a:ln>
          </p:spPr>
        </p:pic>
        <p:sp>
          <p:nvSpPr>
            <p:cNvPr id="13" name="TextBox 12"/>
            <p:cNvSpPr txBox="1"/>
            <p:nvPr/>
          </p:nvSpPr>
          <p:spPr>
            <a:xfrm>
              <a:off x="5808128" y="6099349"/>
              <a:ext cx="3310822" cy="646331"/>
            </a:xfrm>
            <a:prstGeom prst="rect">
              <a:avLst/>
            </a:prstGeom>
            <a:noFill/>
          </p:spPr>
          <p:txBody>
            <a:bodyPr wrap="none" rtlCol="0">
              <a:spAutoFit/>
            </a:bodyPr>
            <a:lstStyle/>
            <a:p>
              <a:r>
                <a:rPr lang="en-US" dirty="0" err="1" smtClean="0"/>
                <a:t>Bao</a:t>
              </a:r>
              <a:r>
                <a:rPr lang="en-US" dirty="0" smtClean="0"/>
                <a:t> et al. Nature Nanotech. 2009</a:t>
              </a:r>
            </a:p>
            <a:p>
              <a:r>
                <a:rPr lang="en-US" dirty="0" smtClean="0"/>
                <a:t>Lau et al. Mat. Today 2012</a:t>
              </a:r>
              <a:endParaRPr lang="en-US" dirty="0"/>
            </a:p>
          </p:txBody>
        </p:sp>
        <p:pic>
          <p:nvPicPr>
            <p:cNvPr id="15" name="Picture 14"/>
            <p:cNvPicPr>
              <a:picLocks noChangeAspect="1"/>
            </p:cNvPicPr>
            <p:nvPr/>
          </p:nvPicPr>
          <p:blipFill>
            <a:blip r:embed="rId6"/>
            <a:stretch>
              <a:fillRect/>
            </a:stretch>
          </p:blipFill>
          <p:spPr>
            <a:xfrm>
              <a:off x="7669892" y="4851107"/>
              <a:ext cx="1328911" cy="1248242"/>
            </a:xfrm>
            <a:prstGeom prst="rect">
              <a:avLst/>
            </a:prstGeom>
            <a:ln w="38100" cmpd="sng">
              <a:solidFill>
                <a:srgbClr val="000000"/>
              </a:solidFill>
            </a:ln>
          </p:spPr>
        </p:pic>
      </p:grpSp>
      <p:sp>
        <p:nvSpPr>
          <p:cNvPr id="21" name="TextBox 20"/>
          <p:cNvSpPr txBox="1"/>
          <p:nvPr/>
        </p:nvSpPr>
        <p:spPr>
          <a:xfrm>
            <a:off x="2657997" y="5253306"/>
            <a:ext cx="4057521" cy="923330"/>
          </a:xfrm>
          <a:prstGeom prst="rect">
            <a:avLst/>
          </a:prstGeom>
          <a:noFill/>
        </p:spPr>
        <p:txBody>
          <a:bodyPr wrap="none" rtlCol="0">
            <a:spAutoFit/>
          </a:bodyPr>
          <a:lstStyle/>
          <a:p>
            <a:r>
              <a:rPr lang="en-US" dirty="0" smtClean="0">
                <a:solidFill>
                  <a:srgbClr val="000000"/>
                </a:solidFill>
              </a:rPr>
              <a:t>http://www.materials.manchester.ac.uk/</a:t>
            </a:r>
          </a:p>
          <a:p>
            <a:r>
              <a:rPr lang="en-US" dirty="0" smtClean="0">
                <a:solidFill>
                  <a:srgbClr val="000000"/>
                </a:solidFill>
              </a:rPr>
              <a:t>E.E. </a:t>
            </a:r>
            <a:r>
              <a:rPr lang="en-US" dirty="0" err="1" smtClean="0">
                <a:solidFill>
                  <a:srgbClr val="000000"/>
                </a:solidFill>
              </a:rPr>
              <a:t>Zumalt</a:t>
            </a:r>
            <a:r>
              <a:rPr lang="en-US" dirty="0" smtClean="0">
                <a:solidFill>
                  <a:srgbClr val="000000"/>
                </a:solidFill>
              </a:rPr>
              <a:t>, Univ. of Texas at Austin</a:t>
            </a:r>
          </a:p>
          <a:p>
            <a:endParaRPr lang="en-US" dirty="0"/>
          </a:p>
        </p:txBody>
      </p:sp>
    </p:spTree>
    <p:extLst>
      <p:ext uri="{BB962C8B-B14F-4D97-AF65-F5344CB8AC3E}">
        <p14:creationId xmlns:p14="http://schemas.microsoft.com/office/powerpoint/2010/main" val="1814896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Multiferroics</a:t>
            </a:r>
            <a:r>
              <a:rPr lang="en-US" b="1" dirty="0" smtClean="0"/>
              <a:t>: </a:t>
            </a:r>
            <a:r>
              <a:rPr lang="en-US" b="1" dirty="0" smtClean="0"/>
              <a:t>magnetic tweed</a:t>
            </a:r>
            <a:endParaRPr lang="en-US" b="1" dirty="0"/>
          </a:p>
        </p:txBody>
      </p:sp>
      <p:grpSp>
        <p:nvGrpSpPr>
          <p:cNvPr id="20" name="Group 19"/>
          <p:cNvGrpSpPr/>
          <p:nvPr/>
        </p:nvGrpSpPr>
        <p:grpSpPr>
          <a:xfrm>
            <a:off x="290286" y="1845733"/>
            <a:ext cx="4572000" cy="4827433"/>
            <a:chOff x="290286" y="1845733"/>
            <a:chExt cx="4572000" cy="4827433"/>
          </a:xfrm>
        </p:grpSpPr>
        <p:pic>
          <p:nvPicPr>
            <p:cNvPr id="4" name="Picture 3"/>
            <p:cNvPicPr>
              <a:picLocks noChangeAspect="1"/>
            </p:cNvPicPr>
            <p:nvPr/>
          </p:nvPicPr>
          <p:blipFill>
            <a:blip r:embed="rId3"/>
            <a:stretch>
              <a:fillRect/>
            </a:stretch>
          </p:blipFill>
          <p:spPr>
            <a:xfrm>
              <a:off x="457200" y="1845733"/>
              <a:ext cx="3469946" cy="3386667"/>
            </a:xfrm>
            <a:prstGeom prst="rect">
              <a:avLst/>
            </a:prstGeom>
            <a:ln w="38100" cmpd="sng">
              <a:solidFill>
                <a:schemeClr val="tx1"/>
              </a:solidFill>
            </a:ln>
          </p:spPr>
        </p:pic>
        <p:sp>
          <p:nvSpPr>
            <p:cNvPr id="6" name="Rectangle 5"/>
            <p:cNvSpPr/>
            <p:nvPr/>
          </p:nvSpPr>
          <p:spPr>
            <a:xfrm>
              <a:off x="290286" y="6026835"/>
              <a:ext cx="4572000" cy="646331"/>
            </a:xfrm>
            <a:prstGeom prst="rect">
              <a:avLst/>
            </a:prstGeom>
          </p:spPr>
          <p:txBody>
            <a:bodyPr>
              <a:spAutoFit/>
            </a:bodyPr>
            <a:lstStyle/>
            <a:p>
              <a:r>
                <a:rPr lang="en-US" dirty="0" smtClean="0"/>
                <a:t>http://</a:t>
              </a:r>
              <a:r>
                <a:rPr lang="en-US" dirty="0" err="1" smtClean="0"/>
                <a:t>www.msm.cam.ac.uk</a:t>
              </a:r>
              <a:r>
                <a:rPr lang="en-US" dirty="0" smtClean="0"/>
                <a:t>/</a:t>
              </a:r>
              <a:r>
                <a:rPr lang="en-US" dirty="0" err="1" smtClean="0"/>
                <a:t>dmg</a:t>
              </a:r>
              <a:r>
                <a:rPr lang="en-US" dirty="0" smtClean="0"/>
                <a:t>/Research/</a:t>
              </a:r>
              <a:r>
                <a:rPr lang="en-US" dirty="0" err="1" smtClean="0"/>
                <a:t>Index.html</a:t>
              </a:r>
              <a:endParaRPr lang="en-US" dirty="0"/>
            </a:p>
          </p:txBody>
        </p:sp>
        <p:sp>
          <p:nvSpPr>
            <p:cNvPr id="8" name="Rectangle 7"/>
            <p:cNvSpPr/>
            <p:nvPr/>
          </p:nvSpPr>
          <p:spPr>
            <a:xfrm>
              <a:off x="290286" y="5701437"/>
              <a:ext cx="2222145" cy="369332"/>
            </a:xfrm>
            <a:prstGeom prst="rect">
              <a:avLst/>
            </a:prstGeom>
          </p:spPr>
          <p:txBody>
            <a:bodyPr wrap="none">
              <a:spAutoFit/>
            </a:bodyPr>
            <a:lstStyle/>
            <a:p>
              <a:r>
                <a:rPr lang="en-US" dirty="0"/>
                <a:t>N. </a:t>
              </a:r>
              <a:r>
                <a:rPr lang="en-US" dirty="0" err="1"/>
                <a:t>Mathur</a:t>
              </a:r>
              <a:r>
                <a:rPr lang="en-US" dirty="0"/>
                <a:t> Cambridge</a:t>
              </a:r>
            </a:p>
          </p:txBody>
        </p:sp>
      </p:grpSp>
      <p:grpSp>
        <p:nvGrpSpPr>
          <p:cNvPr id="21" name="Group 20"/>
          <p:cNvGrpSpPr/>
          <p:nvPr/>
        </p:nvGrpSpPr>
        <p:grpSpPr>
          <a:xfrm>
            <a:off x="5342976" y="1845733"/>
            <a:ext cx="3768691" cy="4804435"/>
            <a:chOff x="5342976" y="1845733"/>
            <a:chExt cx="3768691" cy="4804435"/>
          </a:xfrm>
        </p:grpSpPr>
        <p:sp>
          <p:nvSpPr>
            <p:cNvPr id="7" name="Rectangle 6"/>
            <p:cNvSpPr/>
            <p:nvPr/>
          </p:nvSpPr>
          <p:spPr>
            <a:xfrm>
              <a:off x="5934146" y="6280836"/>
              <a:ext cx="2989618" cy="369332"/>
            </a:xfrm>
            <a:prstGeom prst="rect">
              <a:avLst/>
            </a:prstGeom>
          </p:spPr>
          <p:txBody>
            <a:bodyPr wrap="square">
              <a:spAutoFit/>
            </a:bodyPr>
            <a:lstStyle/>
            <a:p>
              <a:r>
                <a:rPr lang="en-US" dirty="0" smtClean="0"/>
                <a:t>Theory: </a:t>
              </a:r>
              <a:r>
                <a:rPr lang="en-US" dirty="0" err="1" smtClean="0"/>
                <a:t>Porta</a:t>
              </a:r>
              <a:r>
                <a:rPr lang="en-US" dirty="0" smtClean="0"/>
                <a:t> et al PRB 2007</a:t>
              </a:r>
              <a:endParaRPr lang="en-US" dirty="0"/>
            </a:p>
          </p:txBody>
        </p:sp>
        <p:pic>
          <p:nvPicPr>
            <p:cNvPr id="3" name="Picture 2"/>
            <p:cNvPicPr>
              <a:picLocks noChangeAspect="1"/>
            </p:cNvPicPr>
            <p:nvPr/>
          </p:nvPicPr>
          <p:blipFill>
            <a:blip r:embed="rId4"/>
            <a:stretch>
              <a:fillRect/>
            </a:stretch>
          </p:blipFill>
          <p:spPr>
            <a:xfrm>
              <a:off x="5342976" y="1845733"/>
              <a:ext cx="2658980" cy="2438401"/>
            </a:xfrm>
            <a:prstGeom prst="rect">
              <a:avLst/>
            </a:prstGeom>
            <a:ln w="38100" cmpd="sng">
              <a:solidFill>
                <a:srgbClr val="000000"/>
              </a:solidFill>
            </a:ln>
          </p:spPr>
        </p:pic>
        <p:pic>
          <p:nvPicPr>
            <p:cNvPr id="10" name="Picture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7317" y="4797397"/>
              <a:ext cx="1282700" cy="431800"/>
            </a:xfrm>
            <a:prstGeom prst="rect">
              <a:avLst/>
            </a:prstGeom>
            <a:solidFill>
              <a:schemeClr val="accent3">
                <a:lumMod val="60000"/>
                <a:lumOff val="40000"/>
              </a:schemeClr>
            </a:solidFill>
            <a:ln>
              <a:noFill/>
            </a:ln>
          </p:spPr>
        </p:pic>
        <p:sp>
          <p:nvSpPr>
            <p:cNvPr id="11" name="TextBox 10"/>
            <p:cNvSpPr txBox="1"/>
            <p:nvPr/>
          </p:nvSpPr>
          <p:spPr>
            <a:xfrm>
              <a:off x="7080147" y="5378271"/>
              <a:ext cx="1843617" cy="646331"/>
            </a:xfrm>
            <a:prstGeom prst="rect">
              <a:avLst/>
            </a:prstGeom>
            <a:noFill/>
          </p:spPr>
          <p:txBody>
            <a:bodyPr wrap="square" rtlCol="0">
              <a:spAutoFit/>
            </a:bodyPr>
            <a:lstStyle/>
            <a:p>
              <a:r>
                <a:rPr lang="en-US" dirty="0" smtClean="0"/>
                <a:t>Correlation length of disorder</a:t>
              </a:r>
              <a:endParaRPr lang="en-US" dirty="0"/>
            </a:p>
          </p:txBody>
        </p:sp>
        <p:sp>
          <p:nvSpPr>
            <p:cNvPr id="12" name="TextBox 11"/>
            <p:cNvSpPr txBox="1"/>
            <p:nvPr/>
          </p:nvSpPr>
          <p:spPr>
            <a:xfrm>
              <a:off x="7332138" y="4318000"/>
              <a:ext cx="1779529" cy="369332"/>
            </a:xfrm>
            <a:prstGeom prst="rect">
              <a:avLst/>
            </a:prstGeom>
            <a:noFill/>
          </p:spPr>
          <p:txBody>
            <a:bodyPr wrap="none" rtlCol="0">
              <a:spAutoFit/>
            </a:bodyPr>
            <a:lstStyle/>
            <a:p>
              <a:r>
                <a:rPr lang="en-US" dirty="0" smtClean="0"/>
                <a:t>Scaling exponent</a:t>
              </a:r>
              <a:endParaRPr lang="en-US" dirty="0"/>
            </a:p>
          </p:txBody>
        </p:sp>
        <p:cxnSp>
          <p:nvCxnSpPr>
            <p:cNvPr id="17" name="Straight Arrow Connector 16"/>
            <p:cNvCxnSpPr/>
            <p:nvPr/>
          </p:nvCxnSpPr>
          <p:spPr>
            <a:xfrm flipV="1">
              <a:off x="7380816" y="4619600"/>
              <a:ext cx="408516" cy="2582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080147" y="5229197"/>
              <a:ext cx="249870" cy="1490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019951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BEC in Optical </a:t>
            </a:r>
            <a:r>
              <a:rPr lang="en-US" b="1" dirty="0" smtClean="0"/>
              <a:t>lattices</a:t>
            </a:r>
            <a:endParaRPr lang="en-US" b="1" dirty="0"/>
          </a:p>
        </p:txBody>
      </p:sp>
      <p:sp>
        <p:nvSpPr>
          <p:cNvPr id="5" name="Rectangle 4"/>
          <p:cNvSpPr/>
          <p:nvPr/>
        </p:nvSpPr>
        <p:spPr>
          <a:xfrm>
            <a:off x="256794" y="5581843"/>
            <a:ext cx="2391325" cy="369332"/>
          </a:xfrm>
          <a:prstGeom prst="rect">
            <a:avLst/>
          </a:prstGeom>
        </p:spPr>
        <p:txBody>
          <a:bodyPr wrap="none">
            <a:spAutoFit/>
          </a:bodyPr>
          <a:lstStyle/>
          <a:p>
            <a:r>
              <a:rPr lang="en-US" dirty="0">
                <a:solidFill>
                  <a:srgbClr val="000000"/>
                </a:solidFill>
              </a:rPr>
              <a:t>Billy </a:t>
            </a:r>
            <a:r>
              <a:rPr lang="en-US" i="1" dirty="0">
                <a:solidFill>
                  <a:srgbClr val="000000"/>
                </a:solidFill>
              </a:rPr>
              <a:t>et al.</a:t>
            </a:r>
            <a:r>
              <a:rPr lang="en-US" dirty="0">
                <a:solidFill>
                  <a:srgbClr val="000000"/>
                </a:solidFill>
              </a:rPr>
              <a:t> Nature </a:t>
            </a:r>
            <a:r>
              <a:rPr lang="en-US" dirty="0" smtClean="0">
                <a:solidFill>
                  <a:srgbClr val="000000"/>
                </a:solidFill>
              </a:rPr>
              <a:t>2008</a:t>
            </a:r>
            <a:endParaRPr lang="en-US" dirty="0">
              <a:solidFill>
                <a:srgbClr val="000000"/>
              </a:solidFill>
            </a:endParaRPr>
          </a:p>
        </p:txBody>
      </p:sp>
      <p:sp>
        <p:nvSpPr>
          <p:cNvPr id="6" name="Rectangle 5"/>
          <p:cNvSpPr/>
          <p:nvPr/>
        </p:nvSpPr>
        <p:spPr>
          <a:xfrm>
            <a:off x="253995" y="5866938"/>
            <a:ext cx="4572000" cy="923330"/>
          </a:xfrm>
          <a:prstGeom prst="rect">
            <a:avLst/>
          </a:prstGeom>
        </p:spPr>
        <p:txBody>
          <a:bodyPr>
            <a:spAutoFit/>
          </a:bodyPr>
          <a:lstStyle/>
          <a:p>
            <a:r>
              <a:rPr lang="en-US" dirty="0" smtClean="0"/>
              <a:t>http://</a:t>
            </a:r>
            <a:r>
              <a:rPr lang="en-US" dirty="0" err="1" smtClean="0"/>
              <a:t>www.lcf.institutoptique.fr</a:t>
            </a:r>
            <a:r>
              <a:rPr lang="en-US" dirty="0" smtClean="0"/>
              <a:t>/</a:t>
            </a:r>
            <a:r>
              <a:rPr lang="en-US" dirty="0" err="1" smtClean="0"/>
              <a:t>Groupes</a:t>
            </a:r>
            <a:r>
              <a:rPr lang="en-US" dirty="0" smtClean="0"/>
              <a:t>-de-</a:t>
            </a:r>
            <a:r>
              <a:rPr lang="en-US" dirty="0" err="1" smtClean="0"/>
              <a:t>recherche</a:t>
            </a:r>
            <a:r>
              <a:rPr lang="en-US" dirty="0" smtClean="0"/>
              <a:t>/</a:t>
            </a:r>
            <a:r>
              <a:rPr lang="en-US" dirty="0" err="1" smtClean="0"/>
              <a:t>Optique-atomique</a:t>
            </a:r>
            <a:r>
              <a:rPr lang="en-US" dirty="0" smtClean="0"/>
              <a:t>/Experiences/Transport-</a:t>
            </a:r>
            <a:r>
              <a:rPr lang="en-US" dirty="0" err="1" smtClean="0"/>
              <a:t>Quantique</a:t>
            </a:r>
            <a:endParaRPr lang="en-US" dirty="0"/>
          </a:p>
        </p:txBody>
      </p:sp>
      <p:sp>
        <p:nvSpPr>
          <p:cNvPr id="7" name="Rectangle 6"/>
          <p:cNvSpPr/>
          <p:nvPr/>
        </p:nvSpPr>
        <p:spPr>
          <a:xfrm>
            <a:off x="4834459" y="6211669"/>
            <a:ext cx="4572000" cy="369332"/>
          </a:xfrm>
          <a:prstGeom prst="rect">
            <a:avLst/>
          </a:prstGeom>
        </p:spPr>
        <p:txBody>
          <a:bodyPr>
            <a:spAutoFit/>
          </a:bodyPr>
          <a:lstStyle/>
          <a:p>
            <a:r>
              <a:rPr lang="hu-HU" dirty="0" smtClean="0"/>
              <a:t>Theory: </a:t>
            </a:r>
            <a:r>
              <a:rPr lang="hu-HU" dirty="0" smtClean="0"/>
              <a:t>Sanchez</a:t>
            </a:r>
            <a:r>
              <a:rPr lang="hu-HU" dirty="0"/>
              <a:t>-Palencia </a:t>
            </a:r>
            <a:r>
              <a:rPr lang="hu-HU" i="1" dirty="0"/>
              <a:t>et al.</a:t>
            </a:r>
            <a:r>
              <a:rPr lang="hu-HU" dirty="0"/>
              <a:t> </a:t>
            </a:r>
            <a:r>
              <a:rPr lang="hu-HU" i="1" dirty="0" smtClean="0"/>
              <a:t>PRL </a:t>
            </a:r>
            <a:r>
              <a:rPr lang="hu-HU" dirty="0" smtClean="0"/>
              <a:t>2007.</a:t>
            </a:r>
            <a:endParaRPr lang="en-US" dirty="0"/>
          </a:p>
        </p:txBody>
      </p:sp>
      <p:pic>
        <p:nvPicPr>
          <p:cNvPr id="3" name="Picture 2"/>
          <p:cNvPicPr>
            <a:picLocks noChangeAspect="1"/>
          </p:cNvPicPr>
          <p:nvPr/>
        </p:nvPicPr>
        <p:blipFill>
          <a:blip r:embed="rId3"/>
          <a:stretch>
            <a:fillRect/>
          </a:stretch>
        </p:blipFill>
        <p:spPr>
          <a:xfrm>
            <a:off x="471202" y="2353735"/>
            <a:ext cx="4160420" cy="2802912"/>
          </a:xfrm>
          <a:prstGeom prst="rect">
            <a:avLst/>
          </a:prstGeom>
          <a:ln w="38100" cmpd="sng">
            <a:solidFill>
              <a:schemeClr val="tx1"/>
            </a:solidFill>
          </a:ln>
        </p:spPr>
      </p:pic>
      <p:pic>
        <p:nvPicPr>
          <p:cNvPr id="8" name="Picture 7"/>
          <p:cNvPicPr>
            <a:picLocks noChangeAspect="1"/>
          </p:cNvPicPr>
          <p:nvPr/>
        </p:nvPicPr>
        <p:blipFill>
          <a:blip r:embed="rId4"/>
          <a:stretch>
            <a:fillRect/>
          </a:stretch>
        </p:blipFill>
        <p:spPr>
          <a:xfrm>
            <a:off x="5778499" y="1726469"/>
            <a:ext cx="2518833" cy="4352598"/>
          </a:xfrm>
          <a:prstGeom prst="rect">
            <a:avLst/>
          </a:prstGeom>
          <a:ln w="38100" cmpd="sng">
            <a:solidFill>
              <a:srgbClr val="000000"/>
            </a:solidFill>
          </a:ln>
        </p:spPr>
      </p:pic>
    </p:spTree>
    <p:extLst>
      <p:ext uri="{BB962C8B-B14F-4D97-AF65-F5344CB8AC3E}">
        <p14:creationId xmlns:p14="http://schemas.microsoft.com/office/powerpoint/2010/main" val="18754304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Disorder correlations</a:t>
            </a:r>
            <a:endParaRPr lang="en-US" b="1" dirty="0"/>
          </a:p>
        </p:txBody>
      </p:sp>
      <p:sp>
        <p:nvSpPr>
          <p:cNvPr id="4" name="TextBox 3"/>
          <p:cNvSpPr txBox="1"/>
          <p:nvPr/>
        </p:nvSpPr>
        <p:spPr>
          <a:xfrm>
            <a:off x="270933" y="1732991"/>
            <a:ext cx="8551334" cy="2308324"/>
          </a:xfrm>
          <a:prstGeom prst="rect">
            <a:avLst/>
          </a:prstGeom>
          <a:noFill/>
        </p:spPr>
        <p:txBody>
          <a:bodyPr wrap="square" rtlCol="0">
            <a:spAutoFit/>
          </a:bodyPr>
          <a:lstStyle/>
          <a:p>
            <a:pPr marL="285750" indent="-285750">
              <a:buFont typeface="Wingdings" charset="2"/>
              <a:buChar char="u"/>
            </a:pPr>
            <a:r>
              <a:rPr lang="en-US" sz="2400" dirty="0" smtClean="0"/>
              <a:t>Quasi</a:t>
            </a:r>
            <a:r>
              <a:rPr lang="en-US" sz="2400" dirty="0" smtClean="0"/>
              <a:t>-periodic real space </a:t>
            </a:r>
            <a:r>
              <a:rPr lang="en-US" sz="2400" dirty="0" smtClean="0"/>
              <a:t>order</a:t>
            </a:r>
          </a:p>
          <a:p>
            <a:endParaRPr lang="en-US" sz="2400" dirty="0" smtClean="0"/>
          </a:p>
          <a:p>
            <a:pPr marL="285750" indent="-285750">
              <a:buFont typeface="Wingdings" charset="2"/>
              <a:buChar char="u"/>
            </a:pPr>
            <a:r>
              <a:rPr lang="en-US" sz="2400" dirty="0" smtClean="0"/>
              <a:t>Random disorder amplitudes chosen from </a:t>
            </a:r>
            <a:r>
              <a:rPr lang="en-US" sz="2400" dirty="0" smtClean="0"/>
              <a:t>a</a:t>
            </a:r>
          </a:p>
          <a:p>
            <a:r>
              <a:rPr lang="en-US" sz="2400" dirty="0"/>
              <a:t> </a:t>
            </a:r>
            <a:r>
              <a:rPr lang="en-US" sz="2400" dirty="0" smtClean="0"/>
              <a:t>  </a:t>
            </a:r>
            <a:r>
              <a:rPr lang="en-US" sz="2400" dirty="0" smtClean="0"/>
              <a:t> </a:t>
            </a:r>
            <a:r>
              <a:rPr lang="en-US" sz="2400" dirty="0" smtClean="0"/>
              <a:t>discrete set of </a:t>
            </a:r>
            <a:r>
              <a:rPr lang="en-US" sz="2400" dirty="0" smtClean="0"/>
              <a:t>values.</a:t>
            </a:r>
          </a:p>
          <a:p>
            <a:endParaRPr lang="en-US" sz="2400" dirty="0" smtClean="0"/>
          </a:p>
          <a:p>
            <a:pPr marL="285750" indent="-285750">
              <a:buFont typeface="Wingdings" charset="2"/>
              <a:buChar char="u"/>
            </a:pPr>
            <a:r>
              <a:rPr lang="en-US" sz="2400" dirty="0" smtClean="0"/>
              <a:t>Specific long range correlations (spectral function) </a:t>
            </a:r>
            <a:endParaRPr lang="en-US" sz="2400" dirty="0"/>
          </a:p>
        </p:txBody>
      </p:sp>
      <p:grpSp>
        <p:nvGrpSpPr>
          <p:cNvPr id="14" name="Group 13"/>
          <p:cNvGrpSpPr/>
          <p:nvPr/>
        </p:nvGrpSpPr>
        <p:grpSpPr>
          <a:xfrm>
            <a:off x="6173523" y="3879097"/>
            <a:ext cx="2822704" cy="2242793"/>
            <a:chOff x="4424763" y="4057762"/>
            <a:chExt cx="3061274" cy="2498056"/>
          </a:xfrm>
        </p:grpSpPr>
        <p:sp>
          <p:nvSpPr>
            <p:cNvPr id="6" name="Oval 5"/>
            <p:cNvSpPr/>
            <p:nvPr/>
          </p:nvSpPr>
          <p:spPr>
            <a:xfrm>
              <a:off x="4822984" y="4138360"/>
              <a:ext cx="2663053" cy="2417458"/>
            </a:xfrm>
            <a:prstGeom prst="ellipse">
              <a:avLst/>
            </a:prstGeom>
            <a:solidFill>
              <a:srgbClr val="BEF67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n>
                    <a:solidFill>
                      <a:srgbClr val="000000"/>
                    </a:solidFill>
                  </a:ln>
                  <a:solidFill>
                    <a:srgbClr val="000000"/>
                  </a:solidFill>
                </a:rPr>
                <a:t>Mobility edge: Anderson transition</a:t>
              </a:r>
              <a:endParaRPr lang="en-US" sz="2400" dirty="0">
                <a:ln>
                  <a:solidFill>
                    <a:srgbClr val="000000"/>
                  </a:solidFill>
                </a:ln>
                <a:solidFill>
                  <a:srgbClr val="000000"/>
                </a:solidFill>
              </a:endParaRPr>
            </a:p>
          </p:txBody>
        </p:sp>
        <p:cxnSp>
          <p:nvCxnSpPr>
            <p:cNvPr id="12" name="Straight Arrow Connector 11"/>
            <p:cNvCxnSpPr/>
            <p:nvPr/>
          </p:nvCxnSpPr>
          <p:spPr>
            <a:xfrm flipH="1" flipV="1">
              <a:off x="4424763" y="4057762"/>
              <a:ext cx="398221" cy="983373"/>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4673600" y="1335057"/>
            <a:ext cx="4387237" cy="2417458"/>
            <a:chOff x="4673600" y="1335057"/>
            <a:chExt cx="4387237" cy="2417458"/>
          </a:xfrm>
        </p:grpSpPr>
        <p:grpSp>
          <p:nvGrpSpPr>
            <p:cNvPr id="13" name="Group 12"/>
            <p:cNvGrpSpPr/>
            <p:nvPr/>
          </p:nvGrpSpPr>
          <p:grpSpPr>
            <a:xfrm>
              <a:off x="4673600" y="1335057"/>
              <a:ext cx="4387237" cy="2417458"/>
              <a:chOff x="2817110" y="1351504"/>
              <a:chExt cx="4387237" cy="2417458"/>
            </a:xfrm>
          </p:grpSpPr>
          <p:cxnSp>
            <p:nvCxnSpPr>
              <p:cNvPr id="8" name="Straight Arrow Connector 7"/>
              <p:cNvCxnSpPr/>
              <p:nvPr/>
            </p:nvCxnSpPr>
            <p:spPr>
              <a:xfrm flipH="1" flipV="1">
                <a:off x="2817110" y="2928980"/>
                <a:ext cx="2032696" cy="348929"/>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4541294" y="1351504"/>
                <a:ext cx="2663053" cy="2417458"/>
              </a:xfrm>
              <a:prstGeom prst="ellipse">
                <a:avLst/>
              </a:prstGeom>
              <a:solidFill>
                <a:schemeClr val="accent3">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n>
                      <a:solidFill>
                        <a:srgbClr val="000000"/>
                      </a:solidFill>
                    </a:ln>
                    <a:solidFill>
                      <a:srgbClr val="000000"/>
                    </a:solidFill>
                  </a:rPr>
                  <a:t>Discrete number of extended states</a:t>
                </a:r>
                <a:endParaRPr lang="en-US" sz="2400" dirty="0">
                  <a:ln>
                    <a:solidFill>
                      <a:srgbClr val="000000"/>
                    </a:solidFill>
                  </a:ln>
                  <a:solidFill>
                    <a:srgbClr val="000000"/>
                  </a:solidFill>
                </a:endParaRPr>
              </a:p>
            </p:txBody>
          </p:sp>
        </p:grpSp>
        <p:cxnSp>
          <p:nvCxnSpPr>
            <p:cNvPr id="16" name="Straight Arrow Connector 15"/>
            <p:cNvCxnSpPr/>
            <p:nvPr/>
          </p:nvCxnSpPr>
          <p:spPr>
            <a:xfrm flipH="1" flipV="1">
              <a:off x="4673600" y="2015068"/>
              <a:ext cx="1724184" cy="348928"/>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79577" y="3998528"/>
            <a:ext cx="6526959" cy="3139321"/>
            <a:chOff x="79577" y="3998528"/>
            <a:chExt cx="6526959" cy="3139321"/>
          </a:xfrm>
        </p:grpSpPr>
        <p:sp>
          <p:nvSpPr>
            <p:cNvPr id="11" name="TextBox 10"/>
            <p:cNvSpPr txBox="1"/>
            <p:nvPr/>
          </p:nvSpPr>
          <p:spPr>
            <a:xfrm>
              <a:off x="79577" y="3998528"/>
              <a:ext cx="3767302" cy="3139321"/>
            </a:xfrm>
            <a:prstGeom prst="rect">
              <a:avLst/>
            </a:prstGeom>
            <a:noFill/>
          </p:spPr>
          <p:txBody>
            <a:bodyPr wrap="none" rtlCol="0">
              <a:spAutoFit/>
            </a:bodyPr>
            <a:lstStyle/>
            <a:p>
              <a:r>
                <a:rPr lang="en-US" b="1" dirty="0" smtClean="0"/>
                <a:t>Some (not complete!) references:</a:t>
              </a:r>
            </a:p>
            <a:p>
              <a:r>
                <a:rPr lang="en-US" dirty="0" smtClean="0"/>
                <a:t>Johnston and Kramer Z. Phys. B 1986 </a:t>
              </a:r>
            </a:p>
            <a:p>
              <a:r>
                <a:rPr lang="en-US" dirty="0"/>
                <a:t>Dunlap, Wu and Phillips, PRL </a:t>
              </a:r>
              <a:r>
                <a:rPr lang="en-US" dirty="0" smtClean="0"/>
                <a:t>1990</a:t>
              </a:r>
            </a:p>
            <a:p>
              <a:r>
                <a:rPr lang="en-US" dirty="0"/>
                <a:t>De </a:t>
              </a:r>
              <a:r>
                <a:rPr lang="en-US" dirty="0" err="1"/>
                <a:t>Moura</a:t>
              </a:r>
              <a:r>
                <a:rPr lang="en-US" dirty="0"/>
                <a:t> and </a:t>
              </a:r>
              <a:r>
                <a:rPr lang="en-US" dirty="0" err="1"/>
                <a:t>Lyra</a:t>
              </a:r>
              <a:r>
                <a:rPr lang="en-US" dirty="0"/>
                <a:t>, PRL </a:t>
              </a:r>
              <a:r>
                <a:rPr lang="en-US" dirty="0" smtClean="0"/>
                <a:t>1998</a:t>
              </a:r>
            </a:p>
            <a:p>
              <a:r>
                <a:rPr lang="en-US" dirty="0" err="1" smtClean="0"/>
                <a:t>Jitomirskaya</a:t>
              </a:r>
              <a:r>
                <a:rPr lang="en-US" dirty="0" smtClean="0"/>
                <a:t>, Ann. Math 1999</a:t>
              </a:r>
            </a:p>
            <a:p>
              <a:r>
                <a:rPr lang="en-US" dirty="0" err="1" smtClean="0"/>
                <a:t>Izrailev</a:t>
              </a:r>
              <a:r>
                <a:rPr lang="en-US" dirty="0" smtClean="0"/>
                <a:t> and </a:t>
              </a:r>
              <a:r>
                <a:rPr lang="en-US" dirty="0" err="1" smtClean="0"/>
                <a:t>Krokhin</a:t>
              </a:r>
              <a:r>
                <a:rPr lang="en-US" dirty="0" smtClean="0"/>
                <a:t>, PRL 1999</a:t>
              </a:r>
            </a:p>
            <a:p>
              <a:r>
                <a:rPr lang="en-US" dirty="0" smtClean="0"/>
                <a:t>Dominguez-</a:t>
              </a:r>
              <a:r>
                <a:rPr lang="en-US" dirty="0" err="1" smtClean="0"/>
                <a:t>Adame</a:t>
              </a:r>
              <a:r>
                <a:rPr lang="en-US" dirty="0" smtClean="0"/>
                <a:t> et al, PRL 2003</a:t>
              </a:r>
            </a:p>
            <a:p>
              <a:r>
                <a:rPr lang="en-US" dirty="0" err="1" smtClean="0"/>
                <a:t>Shima</a:t>
              </a:r>
              <a:r>
                <a:rPr lang="en-US" dirty="0" smtClean="0"/>
                <a:t> et al PRB 2004</a:t>
              </a:r>
            </a:p>
            <a:p>
              <a:r>
                <a:rPr lang="en-US" dirty="0" smtClean="0"/>
                <a:t>Kaya, EPJ B 2007</a:t>
              </a:r>
            </a:p>
            <a:p>
              <a:r>
                <a:rPr lang="en-US" dirty="0" smtClean="0"/>
                <a:t>Avila and </a:t>
              </a:r>
              <a:r>
                <a:rPr lang="en-US" dirty="0" err="1" smtClean="0"/>
                <a:t>Damanik</a:t>
              </a:r>
              <a:r>
                <a:rPr lang="en-US" dirty="0" smtClean="0"/>
                <a:t>, Invent. Math 2008</a:t>
              </a:r>
            </a:p>
            <a:p>
              <a:endParaRPr lang="en-US" dirty="0" smtClean="0"/>
            </a:p>
          </p:txBody>
        </p:sp>
        <p:sp>
          <p:nvSpPr>
            <p:cNvPr id="17" name="TextBox 16"/>
            <p:cNvSpPr txBox="1"/>
            <p:nvPr/>
          </p:nvSpPr>
          <p:spPr>
            <a:xfrm>
              <a:off x="3750687" y="4012590"/>
              <a:ext cx="2855849" cy="1754327"/>
            </a:xfrm>
            <a:prstGeom prst="rect">
              <a:avLst/>
            </a:prstGeom>
            <a:noFill/>
          </p:spPr>
          <p:txBody>
            <a:bodyPr wrap="square" rtlCol="0">
              <a:spAutoFit/>
            </a:bodyPr>
            <a:lstStyle/>
            <a:p>
              <a:r>
                <a:rPr lang="en-US" b="1" dirty="0"/>
                <a:t>Reviews:</a:t>
              </a:r>
            </a:p>
            <a:p>
              <a:r>
                <a:rPr lang="en-US" dirty="0"/>
                <a:t>Evers and </a:t>
              </a:r>
              <a:r>
                <a:rPr lang="en-US" dirty="0" err="1"/>
                <a:t>Mirlin</a:t>
              </a:r>
              <a:r>
                <a:rPr lang="en-US" dirty="0"/>
                <a:t>, Rev. Mod. Phys. 2008</a:t>
              </a:r>
            </a:p>
            <a:p>
              <a:r>
                <a:rPr lang="en-US" dirty="0" err="1"/>
                <a:t>Izrailev</a:t>
              </a:r>
              <a:r>
                <a:rPr lang="en-US" dirty="0"/>
                <a:t>, </a:t>
              </a:r>
              <a:r>
                <a:rPr lang="en-US" dirty="0" err="1"/>
                <a:t>Krokhin</a:t>
              </a:r>
              <a:r>
                <a:rPr lang="en-US" dirty="0"/>
                <a:t> and Makarov, Phys. Reps. 2012</a:t>
              </a:r>
            </a:p>
            <a:p>
              <a:endParaRPr lang="en-US" dirty="0"/>
            </a:p>
          </p:txBody>
        </p:sp>
      </p:grpSp>
      <p:sp>
        <p:nvSpPr>
          <p:cNvPr id="15" name="TextBox 14"/>
          <p:cNvSpPr txBox="1"/>
          <p:nvPr/>
        </p:nvSpPr>
        <p:spPr>
          <a:xfrm>
            <a:off x="719544" y="2669266"/>
            <a:ext cx="5367867" cy="1384995"/>
          </a:xfrm>
          <a:prstGeom prst="rect">
            <a:avLst/>
          </a:prstGeom>
          <a:solidFill>
            <a:srgbClr val="9DF131"/>
          </a:solidFill>
        </p:spPr>
        <p:txBody>
          <a:bodyPr wrap="square" rtlCol="0">
            <a:spAutoFit/>
          </a:bodyPr>
          <a:lstStyle/>
          <a:p>
            <a:r>
              <a:rPr lang="en-US" sz="2800" b="1" dirty="0" smtClean="0">
                <a:solidFill>
                  <a:srgbClr val="FF0000"/>
                </a:solidFill>
              </a:rPr>
              <a:t>This work</a:t>
            </a:r>
            <a:r>
              <a:rPr lang="en-US" sz="2800" dirty="0" smtClean="0">
                <a:solidFill>
                  <a:srgbClr val="FF0000"/>
                </a:solidFill>
              </a:rPr>
              <a:t>: scale free power law correlated </a:t>
            </a:r>
            <a:r>
              <a:rPr lang="en-US" sz="2800" dirty="0" smtClean="0">
                <a:solidFill>
                  <a:srgbClr val="FF0000"/>
                </a:solidFill>
              </a:rPr>
              <a:t>potential (more in Greg’s talk).</a:t>
            </a:r>
            <a:endParaRPr lang="en-US" sz="2800" dirty="0">
              <a:solidFill>
                <a:srgbClr val="FF0000"/>
              </a:solidFill>
            </a:endParaRPr>
          </a:p>
        </p:txBody>
      </p:sp>
    </p:spTree>
    <p:extLst>
      <p:ext uri="{BB962C8B-B14F-4D97-AF65-F5344CB8AC3E}">
        <p14:creationId xmlns:p14="http://schemas.microsoft.com/office/powerpoint/2010/main" val="3578509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normAutofit/>
          </a:bodyPr>
          <a:lstStyle/>
          <a:p>
            <a:pPr>
              <a:buFont typeface="Wingdings" charset="2"/>
              <a:buChar char="u"/>
            </a:pPr>
            <a:r>
              <a:rPr lang="en-US" sz="3200" dirty="0" smtClean="0"/>
              <a:t> Scaling of conductance</a:t>
            </a:r>
          </a:p>
          <a:p>
            <a:pPr marL="114300" indent="0">
              <a:buNone/>
            </a:pPr>
            <a:endParaRPr lang="en-US" sz="3200" dirty="0" smtClean="0"/>
          </a:p>
          <a:p>
            <a:pPr>
              <a:buFont typeface="Wingdings" charset="2"/>
              <a:buChar char="u"/>
            </a:pPr>
            <a:r>
              <a:rPr lang="en-US" sz="3200" dirty="0" smtClean="0"/>
              <a:t> Localization length</a:t>
            </a:r>
          </a:p>
          <a:p>
            <a:pPr marL="114300" indent="0">
              <a:buNone/>
            </a:pPr>
            <a:endParaRPr lang="en-US" sz="3200" dirty="0" smtClean="0"/>
          </a:p>
          <a:p>
            <a:pPr>
              <a:buFont typeface="Wingdings" charset="2"/>
              <a:buChar char="u"/>
            </a:pPr>
            <a:r>
              <a:rPr lang="en-US" sz="3200" dirty="0" smtClean="0"/>
              <a:t> Participation </a:t>
            </a:r>
            <a:r>
              <a:rPr lang="en-US" sz="3200" dirty="0" smtClean="0"/>
              <a:t>Ratio</a:t>
            </a:r>
            <a:endParaRPr lang="en-US" sz="3200" dirty="0"/>
          </a:p>
        </p:txBody>
      </p:sp>
      <p:sp>
        <p:nvSpPr>
          <p:cNvPr id="4" name="TextBox 3"/>
          <p:cNvSpPr txBox="1"/>
          <p:nvPr/>
        </p:nvSpPr>
        <p:spPr>
          <a:xfrm>
            <a:off x="547077" y="6467231"/>
            <a:ext cx="3049670" cy="369332"/>
          </a:xfrm>
          <a:prstGeom prst="rect">
            <a:avLst/>
          </a:prstGeom>
          <a:noFill/>
        </p:spPr>
        <p:txBody>
          <a:bodyPr wrap="none" rtlCol="0">
            <a:spAutoFit/>
          </a:bodyPr>
          <a:lstStyle/>
          <a:p>
            <a:r>
              <a:rPr lang="en-US" dirty="0" smtClean="0"/>
              <a:t>G. Petersen and NS submitted.</a:t>
            </a:r>
            <a:endParaRPr lang="en-US" dirty="0"/>
          </a:p>
        </p:txBody>
      </p:sp>
    </p:spTree>
    <p:extLst>
      <p:ext uri="{BB962C8B-B14F-4D97-AF65-F5344CB8AC3E}">
        <p14:creationId xmlns:p14="http://schemas.microsoft.com/office/powerpoint/2010/main" val="33211499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How does a power law </a:t>
            </a:r>
            <a:r>
              <a:rPr lang="en-US" b="1" dirty="0" smtClean="0"/>
              <a:t>long-range </a:t>
            </a:r>
            <a:r>
              <a:rPr lang="en-US" b="1" dirty="0" smtClean="0"/>
              <a:t>disorder </a:t>
            </a:r>
            <a:r>
              <a:rPr lang="en-US" b="1" dirty="0" smtClean="0"/>
              <a:t>look </a:t>
            </a:r>
            <a:r>
              <a:rPr lang="en-US" b="1" dirty="0" smtClean="0"/>
              <a:t>like?</a:t>
            </a:r>
            <a:endParaRPr lang="en-US" b="1" dirty="0"/>
          </a:p>
        </p:txBody>
      </p:sp>
      <p:graphicFrame>
        <p:nvGraphicFramePr>
          <p:cNvPr id="4" name="Object 6"/>
          <p:cNvGraphicFramePr>
            <a:graphicFrameLocks noChangeAspect="1"/>
          </p:cNvGraphicFramePr>
          <p:nvPr>
            <p:extLst>
              <p:ext uri="{D42A27DB-BD31-4B8C-83A1-F6EECF244321}">
                <p14:modId xmlns:p14="http://schemas.microsoft.com/office/powerpoint/2010/main" val="1025964713"/>
              </p:ext>
            </p:extLst>
          </p:nvPr>
        </p:nvGraphicFramePr>
        <p:xfrm>
          <a:off x="426128" y="3396814"/>
          <a:ext cx="3251200" cy="1158875"/>
        </p:xfrm>
        <a:graphic>
          <a:graphicData uri="http://schemas.openxmlformats.org/presentationml/2006/ole">
            <mc:AlternateContent xmlns:mc="http://schemas.openxmlformats.org/markup-compatibility/2006">
              <mc:Choice xmlns:v="urn:schemas-microsoft-com:vml" Requires="v">
                <p:oleObj spid="_x0000_s4162" name="Equation" r:id="rId3" imgW="1104900" imgH="393700" progId="Equation.3">
                  <p:embed/>
                </p:oleObj>
              </mc:Choice>
              <mc:Fallback>
                <p:oleObj name="Equation" r:id="rId3" imgW="1104900" imgH="393700" progId="Equation.3">
                  <p:embed/>
                  <p:pic>
                    <p:nvPicPr>
                      <p:cNvPr id="0" name=""/>
                      <p:cNvPicPr>
                        <a:picLocks noChangeAspect="1" noChangeArrowheads="1"/>
                      </p:cNvPicPr>
                      <p:nvPr/>
                    </p:nvPicPr>
                    <p:blipFill>
                      <a:blip r:embed="rId4"/>
                      <a:srcRect/>
                      <a:stretch>
                        <a:fillRect/>
                      </a:stretch>
                    </p:blipFill>
                    <p:spPr bwMode="auto">
                      <a:xfrm>
                        <a:off x="426128" y="3396814"/>
                        <a:ext cx="3251200" cy="1158875"/>
                      </a:xfrm>
                      <a:prstGeom prst="rect">
                        <a:avLst/>
                      </a:prstGeom>
                      <a:solidFill>
                        <a:srgbClr val="9DF131"/>
                      </a:solidFill>
                      <a:ln>
                        <a:noFill/>
                      </a:ln>
                      <a:effectLst/>
                      <a:extLst/>
                    </p:spPr>
                  </p:pic>
                </p:oleObj>
              </mc:Fallback>
            </mc:AlternateContent>
          </a:graphicData>
        </a:graphic>
      </p:graphicFrame>
      <p:pic>
        <p:nvPicPr>
          <p:cNvPr id="5" name="Picture 4" descr="disorderdistal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8561" y="1850909"/>
            <a:ext cx="3014817" cy="4786235"/>
          </a:xfrm>
          <a:prstGeom prst="rect">
            <a:avLst/>
          </a:prstGeom>
          <a:ln>
            <a:solidFill>
              <a:srgbClr val="0000FF"/>
            </a:solidFill>
          </a:ln>
        </p:spPr>
      </p:pic>
      <p:sp>
        <p:nvSpPr>
          <p:cNvPr id="6" name="TextBox 5"/>
          <p:cNvSpPr txBox="1"/>
          <p:nvPr/>
        </p:nvSpPr>
        <p:spPr>
          <a:xfrm>
            <a:off x="426128" y="5250677"/>
            <a:ext cx="4408767" cy="954107"/>
          </a:xfrm>
          <a:prstGeom prst="rect">
            <a:avLst/>
          </a:prstGeom>
          <a:noFill/>
        </p:spPr>
        <p:txBody>
          <a:bodyPr wrap="square" rtlCol="0">
            <a:spAutoFit/>
          </a:bodyPr>
          <a:lstStyle/>
          <a:p>
            <a:r>
              <a:rPr lang="en-US" sz="2800" dirty="0" smtClean="0"/>
              <a:t>Smoothening effect as correlations increase </a:t>
            </a:r>
            <a:endParaRPr lang="en-US" sz="2800" dirty="0"/>
          </a:p>
        </p:txBody>
      </p:sp>
      <p:pic>
        <p:nvPicPr>
          <p:cNvPr id="7" name="Picture 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6102" y="2467682"/>
            <a:ext cx="1447800" cy="330200"/>
          </a:xfrm>
          <a:prstGeom prst="rect">
            <a:avLst/>
          </a:prstGeom>
          <a:solidFill>
            <a:srgbClr val="9DF131"/>
          </a:solidFill>
        </p:spPr>
      </p:pic>
      <p:pic>
        <p:nvPicPr>
          <p:cNvPr id="8" name="Picture 7"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3586" y="3955688"/>
            <a:ext cx="1460500" cy="330200"/>
          </a:xfrm>
          <a:prstGeom prst="rect">
            <a:avLst/>
          </a:prstGeom>
          <a:solidFill>
            <a:srgbClr val="9DF131"/>
          </a:solidFill>
        </p:spPr>
      </p:pic>
      <p:pic>
        <p:nvPicPr>
          <p:cNvPr id="9" name="Picture 8"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1502" y="5417132"/>
            <a:ext cx="1460500" cy="330200"/>
          </a:xfrm>
          <a:prstGeom prst="rect">
            <a:avLst/>
          </a:prstGeom>
          <a:solidFill>
            <a:srgbClr val="9DF131"/>
          </a:solidFill>
        </p:spPr>
      </p:pic>
    </p:spTree>
    <p:extLst>
      <p:ext uri="{BB962C8B-B14F-4D97-AF65-F5344CB8AC3E}">
        <p14:creationId xmlns:p14="http://schemas.microsoft.com/office/powerpoint/2010/main" val="29555527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0472"/>
            <a:ext cx="8229600" cy="1143000"/>
          </a:xfrm>
        </p:spPr>
        <p:txBody>
          <a:bodyPr>
            <a:normAutofit/>
          </a:bodyPr>
          <a:lstStyle/>
          <a:p>
            <a:r>
              <a:rPr lang="en-US" b="1" dirty="0" smtClean="0"/>
              <a:t>Model and generation of potential </a:t>
            </a:r>
            <a:endParaRPr lang="en-US" b="1" dirty="0"/>
          </a:p>
        </p:txBody>
      </p:sp>
      <p:pic>
        <p:nvPicPr>
          <p:cNvPr id="6" name="Picture 5" descr="latex-image-1.pdf"/>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851041" y="2143845"/>
            <a:ext cx="5835759" cy="1215783"/>
          </a:xfrm>
          <a:prstGeom prst="rect">
            <a:avLst/>
          </a:prstGeom>
          <a:solidFill>
            <a:schemeClr val="accent3">
              <a:lumMod val="60000"/>
              <a:lumOff val="40000"/>
            </a:schemeClr>
          </a:solidFill>
          <a:ln>
            <a:noFill/>
          </a:ln>
        </p:spPr>
      </p:pic>
      <p:pic>
        <p:nvPicPr>
          <p:cNvPr id="9" name="Picture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776" y="5158625"/>
            <a:ext cx="6976536" cy="792137"/>
          </a:xfrm>
          <a:prstGeom prst="rect">
            <a:avLst/>
          </a:prstGeom>
          <a:solidFill>
            <a:schemeClr val="accent3">
              <a:lumMod val="60000"/>
              <a:lumOff val="40000"/>
            </a:schemeClr>
          </a:solidFill>
        </p:spPr>
      </p:pic>
      <p:sp>
        <p:nvSpPr>
          <p:cNvPr id="10" name="TextBox 9"/>
          <p:cNvSpPr txBox="1"/>
          <p:nvPr/>
        </p:nvSpPr>
        <p:spPr>
          <a:xfrm>
            <a:off x="252800" y="6144808"/>
            <a:ext cx="3657747" cy="523220"/>
          </a:xfrm>
          <a:prstGeom prst="rect">
            <a:avLst/>
          </a:prstGeom>
          <a:noFill/>
        </p:spPr>
        <p:txBody>
          <a:bodyPr wrap="none" rtlCol="0">
            <a:spAutoFit/>
          </a:bodyPr>
          <a:lstStyle/>
          <a:p>
            <a:r>
              <a:rPr lang="en-US" sz="2800" b="1" dirty="0" smtClean="0">
                <a:solidFill>
                  <a:srgbClr val="0000FF"/>
                </a:solidFill>
              </a:rPr>
              <a:t> </a:t>
            </a:r>
            <a:r>
              <a:rPr lang="en-US" sz="2800" b="1" dirty="0" smtClean="0">
                <a:solidFill>
                  <a:srgbClr val="0000FF"/>
                </a:solidFill>
              </a:rPr>
              <a:t>Fast Fourier </a:t>
            </a:r>
            <a:r>
              <a:rPr lang="en-US" sz="2800" b="1" dirty="0" smtClean="0">
                <a:solidFill>
                  <a:srgbClr val="0000FF"/>
                </a:solidFill>
              </a:rPr>
              <a:t>Transform </a:t>
            </a:r>
            <a:endParaRPr lang="en-US" sz="2800" b="1" dirty="0">
              <a:solidFill>
                <a:srgbClr val="0000FF"/>
              </a:solidFill>
            </a:endParaRPr>
          </a:p>
        </p:txBody>
      </p:sp>
      <p:sp>
        <p:nvSpPr>
          <p:cNvPr id="3" name="TextBox 2"/>
          <p:cNvSpPr txBox="1"/>
          <p:nvPr/>
        </p:nvSpPr>
        <p:spPr>
          <a:xfrm>
            <a:off x="304800" y="1567195"/>
            <a:ext cx="4157433" cy="523220"/>
          </a:xfrm>
          <a:prstGeom prst="rect">
            <a:avLst/>
          </a:prstGeom>
          <a:noFill/>
        </p:spPr>
        <p:txBody>
          <a:bodyPr wrap="none" rtlCol="0">
            <a:spAutoFit/>
          </a:bodyPr>
          <a:lstStyle/>
          <a:p>
            <a:r>
              <a:rPr lang="en-US" sz="2800" b="1" dirty="0" smtClean="0">
                <a:solidFill>
                  <a:srgbClr val="0000FF"/>
                </a:solidFill>
              </a:rPr>
              <a:t>Tight binding Hamiltonian:</a:t>
            </a:r>
            <a:endParaRPr lang="en-US" sz="2800" b="1" dirty="0">
              <a:solidFill>
                <a:srgbClr val="0000FF"/>
              </a:solidFill>
            </a:endParaRPr>
          </a:p>
        </p:txBody>
      </p:sp>
      <p:sp>
        <p:nvSpPr>
          <p:cNvPr id="11" name="TextBox 10"/>
          <p:cNvSpPr txBox="1"/>
          <p:nvPr/>
        </p:nvSpPr>
        <p:spPr>
          <a:xfrm>
            <a:off x="304800" y="3258030"/>
            <a:ext cx="3290609" cy="523220"/>
          </a:xfrm>
          <a:prstGeom prst="rect">
            <a:avLst/>
          </a:prstGeom>
          <a:noFill/>
        </p:spPr>
        <p:txBody>
          <a:bodyPr wrap="none" rtlCol="0">
            <a:spAutoFit/>
          </a:bodyPr>
          <a:lstStyle/>
          <a:p>
            <a:r>
              <a:rPr lang="en-US" sz="2800" b="1" dirty="0" smtClean="0">
                <a:solidFill>
                  <a:srgbClr val="0000FF"/>
                </a:solidFill>
              </a:rPr>
              <a:t>Correlation function:</a:t>
            </a:r>
            <a:endParaRPr lang="en-US" sz="2800" b="1" dirty="0">
              <a:solidFill>
                <a:srgbClr val="0000FF"/>
              </a:solidFill>
            </a:endParaRPr>
          </a:p>
        </p:txBody>
      </p:sp>
      <p:sp>
        <p:nvSpPr>
          <p:cNvPr id="12" name="TextBox 11"/>
          <p:cNvSpPr txBox="1"/>
          <p:nvPr/>
        </p:nvSpPr>
        <p:spPr>
          <a:xfrm>
            <a:off x="338669" y="4536169"/>
            <a:ext cx="2821080" cy="523220"/>
          </a:xfrm>
          <a:prstGeom prst="rect">
            <a:avLst/>
          </a:prstGeom>
          <a:noFill/>
        </p:spPr>
        <p:txBody>
          <a:bodyPr wrap="none" rtlCol="0">
            <a:spAutoFit/>
          </a:bodyPr>
          <a:lstStyle/>
          <a:p>
            <a:r>
              <a:rPr lang="en-US" sz="2800" b="1" dirty="0" smtClean="0">
                <a:solidFill>
                  <a:srgbClr val="0000FF"/>
                </a:solidFill>
              </a:rPr>
              <a:t>Spectral function:</a:t>
            </a:r>
            <a:endParaRPr lang="en-US" sz="2800" b="1" dirty="0">
              <a:solidFill>
                <a:srgbClr val="0000FF"/>
              </a:solidFill>
            </a:endParaRPr>
          </a:p>
        </p:txBody>
      </p:sp>
      <p:sp>
        <p:nvSpPr>
          <p:cNvPr id="4" name="Right Arrow 3"/>
          <p:cNvSpPr/>
          <p:nvPr/>
        </p:nvSpPr>
        <p:spPr>
          <a:xfrm>
            <a:off x="3939495" y="6434665"/>
            <a:ext cx="1005038" cy="677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2033" y="6328834"/>
            <a:ext cx="381000" cy="279400"/>
          </a:xfrm>
          <a:prstGeom prst="rect">
            <a:avLst/>
          </a:prstGeom>
          <a:solidFill>
            <a:schemeClr val="accent3">
              <a:lumMod val="60000"/>
              <a:lumOff val="40000"/>
            </a:schemeClr>
          </a:solidFill>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6087" y="3674049"/>
            <a:ext cx="4982726" cy="1052178"/>
          </a:xfrm>
          <a:prstGeom prst="rect">
            <a:avLst/>
          </a:prstGeom>
          <a:solidFill>
            <a:srgbClr val="9DF131"/>
          </a:solidFill>
        </p:spPr>
      </p:pic>
      <p:sp>
        <p:nvSpPr>
          <p:cNvPr id="13" name="TextBox 12"/>
          <p:cNvSpPr txBox="1"/>
          <p:nvPr/>
        </p:nvSpPr>
        <p:spPr>
          <a:xfrm>
            <a:off x="5855459" y="6301281"/>
            <a:ext cx="2814217" cy="369332"/>
          </a:xfrm>
          <a:prstGeom prst="rect">
            <a:avLst/>
          </a:prstGeom>
          <a:noFill/>
        </p:spPr>
        <p:txBody>
          <a:bodyPr wrap="none" rtlCol="0">
            <a:spAutoFit/>
          </a:bodyPr>
          <a:lstStyle/>
          <a:p>
            <a:r>
              <a:rPr lang="en-US" dirty="0" smtClean="0"/>
              <a:t>(Discrete Fourier transform)</a:t>
            </a:r>
            <a:endParaRPr lang="en-US" dirty="0"/>
          </a:p>
        </p:txBody>
      </p:sp>
    </p:spTree>
    <p:extLst>
      <p:ext uri="{BB962C8B-B14F-4D97-AF65-F5344CB8AC3E}">
        <p14:creationId xmlns:p14="http://schemas.microsoft.com/office/powerpoint/2010/main" val="182694434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2474</TotalTime>
  <Words>984</Words>
  <Application>Microsoft Macintosh PowerPoint</Application>
  <PresentationFormat>On-screen Show (4:3)</PresentationFormat>
  <Paragraphs>140</Paragraphs>
  <Slides>23</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Apothecary</vt:lpstr>
      <vt:lpstr>Microsoft Equation</vt:lpstr>
      <vt:lpstr>Equation</vt:lpstr>
      <vt:lpstr>Single parameter scaling of 1d systems with long-range correlated disorder </vt:lpstr>
      <vt:lpstr>Why correlated disorder?</vt:lpstr>
      <vt:lpstr>Graphene: RIPPLED AND STRAINED</vt:lpstr>
      <vt:lpstr>Multiferroics: magnetic tweed</vt:lpstr>
      <vt:lpstr>BEC in Optical lattices</vt:lpstr>
      <vt:lpstr>Disorder correlations</vt:lpstr>
      <vt:lpstr>Outline</vt:lpstr>
      <vt:lpstr>How does a power law long-range disorder look like?</vt:lpstr>
      <vt:lpstr>Model and generation of potential </vt:lpstr>
      <vt:lpstr>Conductance Scaling I: Method </vt:lpstr>
      <vt:lpstr>Conductance Scaling II: BETA FUNCTION?</vt:lpstr>
      <vt:lpstr>CONDUCTANCE Scaling III: Second moment</vt:lpstr>
      <vt:lpstr>Conductance Scaling IV: ESPS</vt:lpstr>
      <vt:lpstr>CONDUCTANCE Scaling V: Rescaling of disorder strength</vt:lpstr>
      <vt:lpstr>Localization length I</vt:lpstr>
      <vt:lpstr>Localization length II: EC </vt:lpstr>
      <vt:lpstr>Localization length III: CRITICAL EXPONENT</vt:lpstr>
      <vt:lpstr>Participation Ratio I</vt:lpstr>
      <vt:lpstr>Participation Ratio II: Fractal exponent</vt:lpstr>
      <vt:lpstr>PowerPoint Presentation</vt:lpstr>
      <vt:lpstr>Extended Harris criterion</vt:lpstr>
      <vt:lpstr>Bringing all together: Conclusions</vt:lpstr>
      <vt:lpstr>Support</vt:lpstr>
    </vt:vector>
  </TitlesOfParts>
  <Company>Ohio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parameter scaling of 1d systems with long-range correlated disorder </dc:title>
  <dc:creator>Nancy Sandler</dc:creator>
  <cp:lastModifiedBy>Nancy Sandler</cp:lastModifiedBy>
  <cp:revision>81</cp:revision>
  <dcterms:created xsi:type="dcterms:W3CDTF">2012-08-24T09:01:57Z</dcterms:created>
  <dcterms:modified xsi:type="dcterms:W3CDTF">2012-08-27T08:44:09Z</dcterms:modified>
</cp:coreProperties>
</file>