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6"/>
  </p:notesMasterIdLst>
  <p:sldIdLst>
    <p:sldId id="442" r:id="rId2"/>
    <p:sldId id="461" r:id="rId3"/>
    <p:sldId id="462" r:id="rId4"/>
    <p:sldId id="463" r:id="rId5"/>
    <p:sldId id="441" r:id="rId6"/>
    <p:sldId id="443" r:id="rId7"/>
    <p:sldId id="444" r:id="rId8"/>
    <p:sldId id="445" r:id="rId9"/>
    <p:sldId id="446" r:id="rId10"/>
    <p:sldId id="447" r:id="rId11"/>
    <p:sldId id="448" r:id="rId12"/>
    <p:sldId id="450" r:id="rId13"/>
    <p:sldId id="449" r:id="rId14"/>
    <p:sldId id="451" r:id="rId15"/>
    <p:sldId id="464" r:id="rId16"/>
    <p:sldId id="452" r:id="rId17"/>
    <p:sldId id="453" r:id="rId18"/>
    <p:sldId id="456" r:id="rId19"/>
    <p:sldId id="454" r:id="rId20"/>
    <p:sldId id="455" r:id="rId21"/>
    <p:sldId id="457" r:id="rId22"/>
    <p:sldId id="465" r:id="rId23"/>
    <p:sldId id="427" r:id="rId24"/>
    <p:sldId id="281" r:id="rId25"/>
  </p:sldIdLst>
  <p:sldSz cx="9144000" cy="6858000" type="screen4x3"/>
  <p:notesSz cx="7315200" cy="96012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FFF"/>
    <a:srgbClr val="006666"/>
    <a:srgbClr val="FF9966"/>
    <a:srgbClr val="000066"/>
    <a:srgbClr val="FF3300"/>
    <a:srgbClr val="CC3300"/>
    <a:srgbClr val="800000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28" autoAdjust="0"/>
  </p:normalViewPr>
  <p:slideViewPr>
    <p:cSldViewPr>
      <p:cViewPr varScale="1">
        <p:scale>
          <a:sx n="96" d="100"/>
          <a:sy n="96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54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E1F495C-7291-47C5-A2A8-4F4B55CD9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A3599-73DD-47FE-A826-94AD71FA860D}" type="slidenum">
              <a:rPr lang="en-US"/>
              <a:pPr/>
              <a:t>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E1FCB-468C-4D85-9E0E-DA5FA4E87AA0}" type="slidenum">
              <a:rPr lang="en-US"/>
              <a:pPr/>
              <a:t>24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5C7B323-EFBF-4725-8AFD-E6EDF87FC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FE262-6EF4-4B65-86BB-9E9C7E1C4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69FBD-BFFF-45ED-A450-5D19BE770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1ED9F-11B8-4E46-B31C-B1364CDBD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E3AC5-92EF-4B6E-91EE-26D2CADF0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2F5C6-40C6-4EA7-8616-3D1B04FCB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E679B-E9D8-435A-8AC8-F0950A507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BFFDE-3F0D-48B2-B939-2946AE809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AB1A1-6DA7-49A7-82B8-259CCE2E7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797B9-D7E0-427E-9990-014CE65E7C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C71F9-821C-4D1F-8A8B-FCCC22F64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ahoma" pitchFamily="34" charset="0"/>
              </a:defRPr>
            </a:lvl1pPr>
          </a:lstStyle>
          <a:p>
            <a:fld id="{9EDF991F-0542-4AA3-9839-4C2DCD7E76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xmlns:p14="http://schemas.microsoft.com/office/powerpoint/2010/main" spd="med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>
            <a:off x="-16026" y="6741368"/>
            <a:ext cx="9180512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4136" y="4365104"/>
            <a:ext cx="8028384" cy="45629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entury Gothic" pitchFamily="34" charset="0"/>
              </a:rPr>
              <a:t>Yashar </a:t>
            </a:r>
            <a:r>
              <a:rPr lang="en-US" sz="2800" dirty="0" err="1" smtClean="0">
                <a:solidFill>
                  <a:srgbClr val="000000"/>
                </a:solidFill>
                <a:latin typeface="Century Gothic" pitchFamily="34" charset="0"/>
              </a:rPr>
              <a:t>Akrami</a:t>
            </a:r>
            <a:endParaRPr lang="en-US" sz="2800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0" y="3717032"/>
            <a:ext cx="9143999" cy="353943"/>
          </a:xfrm>
          <a:prstGeom prst="rect">
            <a:avLst/>
          </a:prstGeom>
          <a:solidFill>
            <a:srgbClr val="0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b="1" dirty="0" smtClean="0">
                <a:solidFill>
                  <a:srgbClr val="FFFFFF"/>
                </a:solidFill>
                <a:latin typeface="Century Gothic" pitchFamily="34" charset="0"/>
              </a:rPr>
              <a:t>Modern Cosmology: Early Universe, CMB and LSS/ </a:t>
            </a:r>
            <a:r>
              <a:rPr lang="en-US" sz="17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700" b="1" dirty="0" smtClean="0">
                <a:solidFill>
                  <a:srgbClr val="FFFFFF"/>
                </a:solidFill>
                <a:latin typeface="Century Gothic" pitchFamily="34" charset="0"/>
              </a:rPr>
              <a:t>/ August 17, 2012</a:t>
            </a:r>
            <a:endParaRPr lang="en-US" sz="17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9711" y="4802724"/>
            <a:ext cx="4572000" cy="9407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entury Gothic" pitchFamily="34" charset="0"/>
                <a:cs typeface="Arial"/>
              </a:rPr>
              <a:t>Postdoctoral Fellow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entury Gothic" pitchFamily="34" charset="0"/>
                <a:cs typeface="Arial"/>
              </a:rPr>
              <a:t>Institute of Theoretical Astrophysics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entury Gothic" pitchFamily="34" charset="0"/>
                <a:cs typeface="Arial"/>
              </a:rPr>
              <a:t>University of Oslo, Norway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1000" b="1" kern="0" dirty="0" smtClean="0">
                <a:solidFill>
                  <a:srgbClr val="800000"/>
                </a:solidFill>
                <a:latin typeface="Century Gothic" pitchFamily="34" charset="0"/>
                <a:cs typeface="Arial"/>
              </a:rPr>
              <a:t>(Hans </a:t>
            </a:r>
            <a:r>
              <a:rPr lang="en-US" sz="1000" b="1" kern="0" dirty="0" err="1" smtClean="0">
                <a:solidFill>
                  <a:srgbClr val="800000"/>
                </a:solidFill>
                <a:latin typeface="Century Gothic" pitchFamily="34" charset="0"/>
                <a:cs typeface="Arial"/>
              </a:rPr>
              <a:t>Kristian</a:t>
            </a:r>
            <a:r>
              <a:rPr lang="en-US" sz="1000" b="1" kern="0" dirty="0" smtClean="0">
                <a:solidFill>
                  <a:srgbClr val="800000"/>
                </a:solidFill>
                <a:latin typeface="Century Gothic" pitchFamily="34" charset="0"/>
                <a:cs typeface="Arial"/>
              </a:rPr>
              <a:t> </a:t>
            </a:r>
            <a:r>
              <a:rPr lang="en-US" sz="1000" b="1" kern="0" dirty="0" err="1" smtClean="0">
                <a:solidFill>
                  <a:srgbClr val="800000"/>
                </a:solidFill>
                <a:latin typeface="Century Gothic" pitchFamily="34" charset="0"/>
                <a:cs typeface="Arial"/>
              </a:rPr>
              <a:t>Eriksen</a:t>
            </a:r>
            <a:r>
              <a:rPr lang="en-US" sz="1000" b="1" kern="0" dirty="0" smtClean="0">
                <a:solidFill>
                  <a:srgbClr val="800000"/>
                </a:solidFill>
                <a:latin typeface="Century Gothic" pitchFamily="34" charset="0"/>
                <a:cs typeface="Arial"/>
              </a:rPr>
              <a:t>, David </a:t>
            </a:r>
            <a:r>
              <a:rPr lang="en-US" sz="1000" b="1" kern="0" dirty="0" err="1" smtClean="0">
                <a:solidFill>
                  <a:srgbClr val="800000"/>
                </a:solidFill>
                <a:latin typeface="Century Gothic" pitchFamily="34" charset="0"/>
                <a:cs typeface="Arial"/>
              </a:rPr>
              <a:t>Mota</a:t>
            </a:r>
            <a:r>
              <a:rPr lang="en-US" sz="1000" b="1" kern="0" dirty="0" smtClean="0">
                <a:solidFill>
                  <a:srgbClr val="800000"/>
                </a:solidFill>
                <a:latin typeface="Century Gothic" pitchFamily="34" charset="0"/>
                <a:cs typeface="Arial"/>
              </a:rPr>
              <a:t>)</a:t>
            </a:r>
          </a:p>
        </p:txBody>
      </p:sp>
      <p:pic>
        <p:nvPicPr>
          <p:cNvPr id="18" name="Picture 17" descr="University_of_Oslo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2603" y="4848362"/>
            <a:ext cx="1060870" cy="106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800px-Svein_Rosselands_hus_Blinder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1" y="4293096"/>
            <a:ext cx="355029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23928" y="5797133"/>
            <a:ext cx="340980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entury Gothic" pitchFamily="34" charset="0"/>
              </a:rPr>
              <a:t>with:</a:t>
            </a:r>
          </a:p>
          <a:p>
            <a:pPr lvl="0" algn="ctr"/>
            <a:r>
              <a:rPr lang="en-US" sz="1600" b="1" dirty="0" err="1" smtClean="0">
                <a:solidFill>
                  <a:srgbClr val="000000"/>
                </a:solidFill>
                <a:latin typeface="Century Gothic" pitchFamily="34" charset="0"/>
              </a:rPr>
              <a:t>Tomi</a:t>
            </a:r>
            <a:r>
              <a:rPr lang="en-US" sz="16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entury Gothic" pitchFamily="34" charset="0"/>
              </a:rPr>
              <a:t>S.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 pitchFamily="34" charset="0"/>
              </a:rPr>
              <a:t>Koivisto</a:t>
            </a:r>
            <a:r>
              <a:rPr lang="en-US" sz="1600" b="1" dirty="0" smtClean="0">
                <a:solidFill>
                  <a:srgbClr val="000000"/>
                </a:solidFill>
                <a:latin typeface="Century Gothic" pitchFamily="34" charset="0"/>
              </a:rPr>
              <a:t> &amp;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 pitchFamily="34" charset="0"/>
              </a:rPr>
              <a:t>Marit</a:t>
            </a:r>
            <a:r>
              <a:rPr lang="en-US" sz="16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 pitchFamily="34" charset="0"/>
              </a:rPr>
              <a:t>Sandstad</a:t>
            </a:r>
            <a:endParaRPr lang="en-US" sz="16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lvl="0" algn="ctr"/>
            <a:endParaRPr lang="en-US" sz="2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lvl="0" algn="ctr"/>
            <a:r>
              <a:rPr lang="en-US" sz="1200" b="1" dirty="0">
                <a:solidFill>
                  <a:srgbClr val="000066"/>
                </a:solidFill>
                <a:latin typeface="Century Gothic" pitchFamily="34" charset="0"/>
              </a:rPr>
              <a:t>[arXiv</a:t>
            </a:r>
            <a:r>
              <a:rPr lang="en-US" sz="1200" b="1" dirty="0" smtClean="0">
                <a:solidFill>
                  <a:srgbClr val="000066"/>
                </a:solidFill>
                <a:latin typeface="Century Gothic" pitchFamily="34" charset="0"/>
              </a:rPr>
              <a:t>:1208.xxxx]</a:t>
            </a:r>
            <a:endParaRPr lang="en-US" sz="1200" b="1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13725"/>
            <a:ext cx="83529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C</a:t>
            </a:r>
            <a:r>
              <a:rPr lang="en-US" sz="4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osmic </a:t>
            </a:r>
            <a:r>
              <a:rPr lang="en-US" sz="4800" b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A</a:t>
            </a:r>
            <a:r>
              <a:rPr lang="en-US" sz="4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cceleration</a:t>
            </a:r>
          </a:p>
          <a:p>
            <a:pPr algn="ctr"/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from</a:t>
            </a:r>
            <a:r>
              <a:rPr lang="en-US" sz="5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/>
            </a:r>
            <a:br>
              <a:rPr lang="en-US" sz="5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</a:br>
            <a:r>
              <a:rPr lang="en-US" sz="4800" b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G</a:t>
            </a:r>
            <a:r>
              <a:rPr lang="en-US" sz="4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host-free, </a:t>
            </a:r>
            <a:r>
              <a:rPr lang="en-US" sz="4800" b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M</a:t>
            </a:r>
            <a:r>
              <a:rPr lang="en-US" sz="4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assive </a:t>
            </a:r>
            <a:r>
              <a:rPr lang="en-US" sz="48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Bi</a:t>
            </a:r>
            <a:r>
              <a:rPr lang="en-US" sz="4800" b="1" kern="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G</a:t>
            </a:r>
            <a:r>
              <a:rPr lang="en-US" sz="48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ravity</a:t>
            </a:r>
            <a:r>
              <a:rPr lang="en-US" sz="4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: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51520" y="297778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A </a:t>
            </a:r>
            <a:r>
              <a:rPr lang="en-US" sz="28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Statistical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 Analysis with Improved </a:t>
            </a: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Generality</a:t>
            </a:r>
            <a:endParaRPr lang="en-US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0000">
            <a:off x="0" y="711200"/>
            <a:ext cx="9144000" cy="541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4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Observational Constraints: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5373216"/>
            <a:ext cx="2339752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Scanning Method: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1187460"/>
            <a:ext cx="2339752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Model Parameter: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2337" y="1268760"/>
            <a:ext cx="3049833" cy="1051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B</a:t>
            </a:r>
            <a:r>
              <a:rPr lang="en-US" sz="24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0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, B</a:t>
            </a:r>
            <a:r>
              <a:rPr lang="en-US" sz="24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1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, B</a:t>
            </a:r>
            <a:r>
              <a:rPr lang="en-US" sz="24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, B</a:t>
            </a:r>
            <a:r>
              <a:rPr lang="en-US" sz="24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, B</a:t>
            </a:r>
            <a:r>
              <a:rPr lang="en-US" sz="24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4,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24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m</a:t>
            </a:r>
            <a:r>
              <a:rPr lang="en-US" sz="24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0</a:t>
            </a:r>
            <a:endParaRPr lang="en-US" sz="2400" b="1" baseline="300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endParaRPr lang="en-US" sz="500" b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entury Gothic" pitchFamily="34" charset="0"/>
              </a:rPr>
              <a:t>(no </a:t>
            </a:r>
            <a:r>
              <a:rPr lang="en-US" sz="12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1200" b="1" baseline="-25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ϒ</a:t>
            </a:r>
            <a:r>
              <a:rPr lang="en-US" sz="12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no curvature</a:t>
            </a:r>
            <a:r>
              <a:rPr lang="en-US" sz="1200" b="1" dirty="0" smtClean="0">
                <a:solidFill>
                  <a:srgbClr val="000000"/>
                </a:solidFill>
                <a:latin typeface="Century Gothic" pitchFamily="34" charset="0"/>
              </a:rPr>
              <a:t>)</a:t>
            </a:r>
          </a:p>
          <a:p>
            <a:pPr algn="ctr"/>
            <a:endParaRPr lang="en-US" sz="800" b="1" baseline="-250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CC3300"/>
                </a:solidFill>
                <a:latin typeface="Century Gothic" pitchFamily="34" charset="0"/>
              </a:rPr>
              <a:t>(B</a:t>
            </a:r>
            <a:r>
              <a:rPr lang="en-US" sz="1600" b="1" baseline="-25000" dirty="0" smtClean="0">
                <a:solidFill>
                  <a:srgbClr val="CC3300"/>
                </a:solidFill>
                <a:latin typeface="Century Gothic" pitchFamily="34" charset="0"/>
              </a:rPr>
              <a:t>0</a:t>
            </a:r>
            <a:r>
              <a:rPr lang="en-US" sz="1600" b="1" dirty="0" smtClean="0">
                <a:solidFill>
                  <a:srgbClr val="CC3300"/>
                </a:solidFill>
                <a:latin typeface="Century Gothic" pitchFamily="34" charset="0"/>
              </a:rPr>
              <a:t>=0) </a:t>
            </a:r>
            <a:endParaRPr lang="en-US" sz="1600" b="1" dirty="0">
              <a:solidFill>
                <a:srgbClr val="CC3300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50" y="581702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State-of-the-art scanning algorithm: </a:t>
            </a:r>
            <a:r>
              <a:rPr lang="en-US" b="1" dirty="0" err="1" smtClean="0">
                <a:solidFill>
                  <a:srgbClr val="CC3300"/>
                </a:solidFill>
                <a:latin typeface="Century Gothic" pitchFamily="34" charset="0"/>
              </a:rPr>
              <a:t>MultiNest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 (nested sampling): </a:t>
            </a:r>
            <a:r>
              <a:rPr lang="en-US" b="1" dirty="0" smtClean="0">
                <a:solidFill>
                  <a:srgbClr val="006666"/>
                </a:solidFill>
                <a:latin typeface="Century Gothic" pitchFamily="34" charset="0"/>
              </a:rPr>
              <a:t>MCMC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-like </a:t>
            </a:r>
            <a:r>
              <a:rPr lang="en-US" sz="1000" b="1" dirty="0" smtClean="0">
                <a:solidFill>
                  <a:srgbClr val="000000"/>
                </a:solidFill>
                <a:latin typeface="Century Gothic" pitchFamily="34" charset="0"/>
              </a:rPr>
              <a:t>(both Bayesian and </a:t>
            </a:r>
            <a:r>
              <a:rPr lang="en-US" sz="1000" b="1" dirty="0" err="1" smtClean="0">
                <a:solidFill>
                  <a:srgbClr val="000000"/>
                </a:solidFill>
                <a:latin typeface="Century Gothic" pitchFamily="34" charset="0"/>
              </a:rPr>
              <a:t>frequentist</a:t>
            </a:r>
            <a:r>
              <a:rPr lang="en-US" sz="1000" b="1" dirty="0" smtClean="0">
                <a:solidFill>
                  <a:srgbClr val="000000"/>
                </a:solidFill>
                <a:latin typeface="Century Gothic" pitchFamily="34" charset="0"/>
              </a:rPr>
              <a:t> statistics)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8310" y="4983559"/>
            <a:ext cx="2318313" cy="46166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9966"/>
                </a:solidFill>
                <a:latin typeface="Century Gothic" pitchFamily="34" charset="0"/>
              </a:rPr>
              <a:t>D</a:t>
            </a:r>
            <a:r>
              <a:rPr lang="en-US" sz="2400" b="1" baseline="-25000" dirty="0">
                <a:solidFill>
                  <a:srgbClr val="FF9966"/>
                </a:solidFill>
                <a:latin typeface="Century Gothic" pitchFamily="34" charset="0"/>
              </a:rPr>
              <a:t>L</a:t>
            </a:r>
            <a:r>
              <a:rPr lang="en-US" sz="2400" b="1" dirty="0">
                <a:solidFill>
                  <a:srgbClr val="FF9966"/>
                </a:solidFill>
                <a:latin typeface="Century Gothic" pitchFamily="34" charset="0"/>
              </a:rPr>
              <a:t>, D</a:t>
            </a:r>
            <a:r>
              <a:rPr lang="en-US" sz="2400" b="1" baseline="-25000" dirty="0">
                <a:solidFill>
                  <a:srgbClr val="FF9966"/>
                </a:solidFill>
                <a:latin typeface="Century Gothic" pitchFamily="34" charset="0"/>
              </a:rPr>
              <a:t>V</a:t>
            </a:r>
            <a:r>
              <a:rPr lang="en-US" sz="2400" b="1" dirty="0">
                <a:solidFill>
                  <a:srgbClr val="FF9966"/>
                </a:solidFill>
                <a:latin typeface="Century Gothic" pitchFamily="34" charset="0"/>
              </a:rPr>
              <a:t>, D</a:t>
            </a:r>
            <a:r>
              <a:rPr lang="en-US" sz="2400" b="1" baseline="-25000" dirty="0">
                <a:solidFill>
                  <a:srgbClr val="FF9966"/>
                </a:solidFill>
                <a:latin typeface="Century Gothic" pitchFamily="34" charset="0"/>
              </a:rPr>
              <a:t>A</a:t>
            </a:r>
            <a:r>
              <a:rPr lang="en-US" sz="2400" b="1" dirty="0">
                <a:solidFill>
                  <a:srgbClr val="FF9966"/>
                </a:solidFill>
                <a:latin typeface="Century Gothic" pitchFamily="34" charset="0"/>
              </a:rPr>
              <a:t>, H(z)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7504" y="2132856"/>
            <a:ext cx="8179904" cy="2699142"/>
            <a:chOff x="-7504" y="2132856"/>
            <a:chExt cx="8179904" cy="2699142"/>
          </a:xfrm>
        </p:grpSpPr>
        <p:grpSp>
          <p:nvGrpSpPr>
            <p:cNvPr id="6" name="Group 5"/>
            <p:cNvGrpSpPr/>
            <p:nvPr/>
          </p:nvGrpSpPr>
          <p:grpSpPr>
            <a:xfrm>
              <a:off x="-7504" y="2132856"/>
              <a:ext cx="8179904" cy="2699142"/>
              <a:chOff x="-7504" y="2132856"/>
              <a:chExt cx="8179904" cy="2699142"/>
            </a:xfrm>
          </p:grpSpPr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-7504" y="2132856"/>
                <a:ext cx="835088" cy="369332"/>
              </a:xfrm>
              <a:prstGeom prst="rect">
                <a:avLst/>
              </a:prstGeom>
              <a:solidFill>
                <a:srgbClr val="C00000"/>
              </a:solidFill>
              <a:ln w="12700" cap="sq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Data: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512" y="2492896"/>
                <a:ext cx="7992888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1. Luminosity distances from Type </a:t>
                </a:r>
                <a:r>
                  <a:rPr lang="en-US" sz="2200" b="1" dirty="0" err="1" smtClean="0">
                    <a:solidFill>
                      <a:srgbClr val="000000"/>
                    </a:solidFill>
                    <a:latin typeface="Century Gothic" pitchFamily="34" charset="0"/>
                  </a:rPr>
                  <a:t>Ia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rgbClr val="CC3300"/>
                    </a:solidFill>
                    <a:latin typeface="Century Gothic" pitchFamily="34" charset="0"/>
                  </a:rPr>
                  <a:t>SNe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: </a:t>
                </a:r>
                <a:r>
                  <a:rPr lang="en-US" sz="2200" b="1" u="sng" dirty="0" smtClean="0">
                    <a:solidFill>
                      <a:srgbClr val="000090"/>
                    </a:solidFill>
                    <a:latin typeface="Century Gothic" pitchFamily="34" charset="0"/>
                  </a:rPr>
                  <a:t>580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 points</a:t>
                </a:r>
              </a:p>
              <a:p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					(Union 2.1)</a:t>
                </a:r>
              </a:p>
              <a:p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2. Position of the 1</a:t>
                </a:r>
                <a:r>
                  <a:rPr lang="en-US" sz="2200" b="1" baseline="30000" dirty="0" smtClean="0">
                    <a:solidFill>
                      <a:srgbClr val="000000"/>
                    </a:solidFill>
                    <a:latin typeface="Century Gothic" pitchFamily="34" charset="0"/>
                  </a:rPr>
                  <a:t>st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CC3300"/>
                    </a:solidFill>
                    <a:latin typeface="Century Gothic" pitchFamily="34" charset="0"/>
                  </a:rPr>
                  <a:t>CMB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 power-spectrum peak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(angular scale of sound horizon at recombination era): </a:t>
                </a:r>
                <a:r>
                  <a:rPr lang="en-US" sz="2200" b="1" u="sng" dirty="0">
                    <a:solidFill>
                      <a:srgbClr val="000090"/>
                    </a:solidFill>
                    <a:latin typeface="Century Gothic" pitchFamily="34" charset="0"/>
                  </a:rPr>
                  <a:t>1</a:t>
                </a:r>
                <a:r>
                  <a:rPr lang="en-US" sz="2200" b="1" dirty="0">
                    <a:solidFill>
                      <a:srgbClr val="000000"/>
                    </a:solidFill>
                    <a:latin typeface="Century Gothic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point</a:t>
                </a:r>
              </a:p>
              <a:p>
                <a:r>
                  <a:rPr lang="en-US" sz="10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			(WMAP 7)</a:t>
                </a:r>
                <a:endParaRPr lang="en-US" sz="1000" b="1" dirty="0">
                  <a:solidFill>
                    <a:srgbClr val="006666"/>
                  </a:solidFill>
                  <a:latin typeface="Century Gothic" pitchFamily="34" charset="0"/>
                </a:endParaRPr>
              </a:p>
              <a:p>
                <a:endParaRPr lang="en-US" sz="200" b="1" dirty="0" smtClean="0">
                  <a:solidFill>
                    <a:srgbClr val="000000"/>
                  </a:solidFill>
                  <a:latin typeface="Century Gothic" pitchFamily="34" charset="0"/>
                </a:endParaRPr>
              </a:p>
              <a:p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3. </a:t>
                </a:r>
                <a:r>
                  <a:rPr lang="en-US" sz="2200" b="1" dirty="0" smtClean="0">
                    <a:solidFill>
                      <a:srgbClr val="CC3300"/>
                    </a:solidFill>
                    <a:latin typeface="Century Gothic" pitchFamily="34" charset="0"/>
                  </a:rPr>
                  <a:t>BAO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: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Ratio of sound horizon scale at drag epoch to dilation scale: </a:t>
                </a:r>
                <a:r>
                  <a:rPr lang="en-US" sz="2200" b="1" u="sng" dirty="0">
                    <a:solidFill>
                      <a:srgbClr val="000090"/>
                    </a:solidFill>
                    <a:latin typeface="Century Gothic" pitchFamily="34" charset="0"/>
                  </a:rPr>
                  <a:t>6</a:t>
                </a:r>
                <a:r>
                  <a:rPr lang="en-US" sz="2200" b="1" dirty="0">
                    <a:solidFill>
                      <a:srgbClr val="000000"/>
                    </a:solidFill>
                    <a:latin typeface="Century Gothic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points</a:t>
                </a:r>
              </a:p>
              <a:p>
                <a:r>
                  <a:rPr lang="en-US" sz="10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				</a:t>
                </a:r>
                <a:r>
                  <a:rPr lang="en-US" sz="1000" b="1" dirty="0">
                    <a:solidFill>
                      <a:srgbClr val="006666"/>
                    </a:solidFill>
                    <a:latin typeface="Century Gothic" pitchFamily="34" charset="0"/>
                  </a:rPr>
                  <a:t>(</a:t>
                </a:r>
                <a:r>
                  <a:rPr lang="en-US" sz="10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2dFGRS</a:t>
                </a:r>
                <a:r>
                  <a:rPr lang="en-US" sz="1000" b="1" dirty="0">
                    <a:solidFill>
                      <a:srgbClr val="006666"/>
                    </a:solidFill>
                    <a:latin typeface="Century Gothic" pitchFamily="34" charset="0"/>
                  </a:rPr>
                  <a:t>, 6dFGS, SDSS and </a:t>
                </a:r>
                <a:r>
                  <a:rPr lang="en-US" sz="1000" b="1" dirty="0" err="1" smtClean="0">
                    <a:solidFill>
                      <a:srgbClr val="006666"/>
                    </a:solidFill>
                    <a:latin typeface="Century Gothic" pitchFamily="34" charset="0"/>
                  </a:rPr>
                  <a:t>WiggleZ</a:t>
                </a:r>
                <a:r>
                  <a:rPr lang="en-US" sz="10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)</a:t>
                </a:r>
                <a:endParaRPr lang="en-US" sz="1000" b="1" dirty="0">
                  <a:solidFill>
                    <a:srgbClr val="006666"/>
                  </a:solidFill>
                  <a:latin typeface="Century Gothic" pitchFamily="34" charset="0"/>
                </a:endParaRPr>
              </a:p>
              <a:p>
                <a:endParaRPr lang="en-US" sz="200" b="1" dirty="0" smtClean="0">
                  <a:solidFill>
                    <a:srgbClr val="000000"/>
                  </a:solidFill>
                  <a:latin typeface="Century Gothic" pitchFamily="34" charset="0"/>
                </a:endParaRPr>
              </a:p>
              <a:p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4.</a:t>
                </a:r>
                <a:r>
                  <a:rPr lang="en-US" sz="2200" b="1" dirty="0">
                    <a:solidFill>
                      <a:srgbClr val="000000"/>
                    </a:solidFill>
                    <a:latin typeface="Century Gothic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Constraints on </a:t>
                </a:r>
                <a:r>
                  <a:rPr lang="en-US" sz="2200" b="1" dirty="0" smtClean="0">
                    <a:solidFill>
                      <a:srgbClr val="CC3300"/>
                    </a:solidFill>
                    <a:latin typeface="Century Gothic" pitchFamily="34" charset="0"/>
                  </a:rPr>
                  <a:t>H</a:t>
                </a:r>
                <a:r>
                  <a:rPr lang="en-US" sz="2200" b="1" baseline="-25000" dirty="0" smtClean="0">
                    <a:solidFill>
                      <a:srgbClr val="CC3300"/>
                    </a:solidFill>
                    <a:latin typeface="Century Gothic" pitchFamily="34" charset="0"/>
                  </a:rPr>
                  <a:t>0</a:t>
                </a:r>
                <a:r>
                  <a:rPr lang="en-US" sz="2200" b="1" dirty="0">
                    <a:solidFill>
                      <a:srgbClr val="000000"/>
                    </a:solidFill>
                    <a:latin typeface="Century Gothic" pitchFamily="34" charset="0"/>
                  </a:rPr>
                  <a:t>: </a:t>
                </a:r>
                <a:r>
                  <a:rPr lang="en-US" sz="2200" b="1" u="sng" dirty="0">
                    <a:solidFill>
                      <a:srgbClr val="000090"/>
                    </a:solidFill>
                    <a:latin typeface="Century Gothic" pitchFamily="34" charset="0"/>
                  </a:rPr>
                  <a:t>1</a:t>
                </a:r>
                <a:r>
                  <a:rPr lang="en-US" sz="2200" b="1" dirty="0">
                    <a:solidFill>
                      <a:srgbClr val="000000"/>
                    </a:solidFill>
                    <a:latin typeface="Century Gothic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000000"/>
                    </a:solidFill>
                    <a:latin typeface="Century Gothic" pitchFamily="34" charset="0"/>
                  </a:rPr>
                  <a:t>point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68863" y="2154393"/>
              <a:ext cx="19853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entury Gothic" pitchFamily="34" charset="0"/>
                </a:rPr>
                <a:t>(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 pitchFamily="34" charset="0"/>
                </a:rPr>
                <a:t>purely background)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44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Some Results: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0" y="1187460"/>
            <a:ext cx="8100392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Minimal Non-linear Extension of Massive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Fierz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-Pauli Action without CC: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9832" y="1700808"/>
            <a:ext cx="1998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B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1,</a:t>
            </a: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m</a:t>
            </a:r>
            <a:r>
              <a:rPr lang="en-US" sz="40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0</a:t>
            </a: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:</a:t>
            </a:r>
            <a:endParaRPr lang="en-US" sz="4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4749" y="2564904"/>
            <a:ext cx="35702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Best-fit </a:t>
            </a:r>
            <a:r>
              <a:rPr lang="en-US" sz="24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χ</a:t>
            </a:r>
            <a:r>
              <a:rPr lang="en-US" sz="24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: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551.6</a:t>
            </a:r>
          </a:p>
          <a:p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P-value: 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0.8355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Log-Evidence:  </a:t>
            </a:r>
            <a:r>
              <a:rPr lang="en-US" sz="2400" b="1" dirty="0">
                <a:solidFill>
                  <a:srgbClr val="CC3300"/>
                </a:solidFill>
                <a:latin typeface="Century Gothic" pitchFamily="34" charset="0"/>
              </a:rPr>
              <a:t>-281.73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9792" y="4614227"/>
            <a:ext cx="35702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Best-fit </a:t>
            </a:r>
            <a:r>
              <a:rPr lang="en-US" sz="24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χ</a:t>
            </a:r>
            <a:r>
              <a:rPr lang="en-US" sz="24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: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546.54</a:t>
            </a:r>
          </a:p>
          <a:p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P-value: 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0.8709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Log-Evidence</a:t>
            </a:r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:  </a:t>
            </a:r>
            <a:r>
              <a:rPr lang="en-US" sz="2400" b="1" dirty="0">
                <a:solidFill>
                  <a:srgbClr val="CC3300"/>
                </a:solidFill>
                <a:latin typeface="Century Gothic" pitchFamily="34" charset="0"/>
              </a:rPr>
              <a:t>-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278.50</a:t>
            </a:r>
            <a:endParaRPr lang="en-US" sz="2400" b="1" dirty="0">
              <a:solidFill>
                <a:srgbClr val="CC3300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3933056"/>
            <a:ext cx="1926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CDM:</a:t>
            </a:r>
            <a:endParaRPr lang="en-US" sz="4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3332" y="5939988"/>
            <a:ext cx="6121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Century Gothic" pitchFamily="34" charset="0"/>
              </a:rPr>
              <a:t>b</a:t>
            </a:r>
            <a:r>
              <a:rPr lang="en-US" b="1" dirty="0" smtClean="0">
                <a:solidFill>
                  <a:srgbClr val="000090"/>
                </a:solidFill>
                <a:latin typeface="Century Gothic" pitchFamily="34" charset="0"/>
              </a:rPr>
              <a:t>oth consistent with the data (less than 1</a:t>
            </a:r>
            <a:r>
              <a:rPr lang="en-US" b="1" dirty="0" smtClean="0">
                <a:solidFill>
                  <a:srgbClr val="000090"/>
                </a:solidFill>
                <a:latin typeface="Lucida Grande"/>
                <a:ea typeface="Lucida Grande"/>
                <a:cs typeface="Lucida Grande"/>
              </a:rPr>
              <a:t>σ deviation)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8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Some Results: (</a:t>
            </a:r>
            <a:r>
              <a:rPr lang="el-GR" sz="2400" b="1" dirty="0" smtClean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l-GR" sz="2400" b="1" baseline="-25000" dirty="0" smtClean="0">
                <a:solidFill>
                  <a:srgbClr val="FFFFFF"/>
                </a:solidFill>
                <a:latin typeface="Century Gothic" pitchFamily="34" charset="0"/>
              </a:rPr>
              <a:t>1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l-GR" sz="2400" b="1" dirty="0" smtClean="0">
                <a:solidFill>
                  <a:srgbClr val="FFFFFF"/>
                </a:solidFill>
                <a:latin typeface="Century Gothic" pitchFamily="34" charset="0"/>
              </a:rPr>
              <a:t>Ω</a:t>
            </a:r>
            <a:r>
              <a:rPr lang="el-GR" sz="2400" b="1" baseline="-25000" dirty="0" smtClean="0">
                <a:solidFill>
                  <a:srgbClr val="FFFFFF"/>
                </a:solidFill>
                <a:latin typeface="Century Gothic" pitchFamily="34" charset="0"/>
              </a:rPr>
              <a:t>m</a:t>
            </a:r>
            <a:r>
              <a:rPr lang="en-US" sz="2400" b="1" baseline="30000" dirty="0" smtClean="0">
                <a:solidFill>
                  <a:srgbClr val="FFFFFF"/>
                </a:solidFill>
                <a:latin typeface="Century Gothic" pitchFamily="34" charset="0"/>
              </a:rPr>
              <a:t>0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l-GR" sz="24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48" y="1567332"/>
            <a:ext cx="7524328" cy="452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195100" y="4849415"/>
            <a:ext cx="203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  <a:latin typeface="Century Gothic" pitchFamily="34" charset="0"/>
              </a:rPr>
              <a:t>Independent of Priors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3" y="1556792"/>
            <a:ext cx="7632848" cy="456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Some Results: (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l-GR" sz="2400" b="1" baseline="-25000" dirty="0">
                <a:solidFill>
                  <a:srgbClr val="FFFFFF"/>
                </a:solidFill>
                <a:latin typeface="Century Gothic" pitchFamily="34" charset="0"/>
              </a:rPr>
              <a:t>1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l-GR" sz="2400" b="1" dirty="0" smtClean="0">
                <a:solidFill>
                  <a:srgbClr val="FFFFFF"/>
                </a:solidFill>
                <a:latin typeface="Century Gothic" pitchFamily="34" charset="0"/>
              </a:rPr>
              <a:t>Ω</a:t>
            </a:r>
            <a:r>
              <a:rPr lang="el-GR" sz="2400" b="1" baseline="-25000" dirty="0" smtClean="0">
                <a:solidFill>
                  <a:srgbClr val="FFFFFF"/>
                </a:solidFill>
                <a:latin typeface="Century Gothic" pitchFamily="34" charset="0"/>
              </a:rPr>
              <a:t>m</a:t>
            </a:r>
            <a:r>
              <a:rPr lang="en-US" sz="2400" b="1" baseline="30000" dirty="0" smtClean="0">
                <a:solidFill>
                  <a:srgbClr val="FFFFFF"/>
                </a:solidFill>
                <a:latin typeface="Century Gothic" pitchFamily="34" charset="0"/>
              </a:rPr>
              <a:t>0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139952" y="2998693"/>
            <a:ext cx="35439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Graviton Mass:</a:t>
            </a:r>
            <a:endParaRPr lang="en-US" b="1" dirty="0">
              <a:solidFill>
                <a:srgbClr val="CC33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CC3300"/>
                </a:solidFill>
                <a:latin typeface="Century Gothic" pitchFamily="34" charset="0"/>
              </a:rPr>
              <a:t>m</a:t>
            </a:r>
            <a:r>
              <a:rPr lang="en-US" sz="2400" b="1" baseline="30000" dirty="0" smtClean="0">
                <a:solidFill>
                  <a:srgbClr val="CC3300"/>
                </a:solidFill>
                <a:latin typeface="Century Gothic" pitchFamily="34" charset="0"/>
              </a:rPr>
              <a:t>2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 = 1.45 H</a:t>
            </a:r>
            <a:r>
              <a:rPr lang="en-US" sz="2400" b="1" baseline="-25000" dirty="0" smtClean="0">
                <a:solidFill>
                  <a:srgbClr val="CC3300"/>
                </a:solidFill>
                <a:latin typeface="Century Gothic" pitchFamily="34" charset="0"/>
              </a:rPr>
              <a:t>0</a:t>
            </a:r>
            <a:r>
              <a:rPr lang="en-US" sz="2400" b="1" baseline="30000" dirty="0" smtClean="0">
                <a:solidFill>
                  <a:srgbClr val="CC3300"/>
                </a:solidFill>
                <a:latin typeface="Century Gothic" pitchFamily="34" charset="0"/>
              </a:rPr>
              <a:t>2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 ± 0.25 H</a:t>
            </a:r>
            <a:r>
              <a:rPr lang="en-US" sz="2400" b="1" baseline="-25000" dirty="0" smtClean="0">
                <a:solidFill>
                  <a:srgbClr val="CC3300"/>
                </a:solidFill>
                <a:latin typeface="Century Gothic" pitchFamily="34" charset="0"/>
              </a:rPr>
              <a:t>0</a:t>
            </a:r>
            <a:r>
              <a:rPr lang="en-US" sz="2400" b="1" baseline="30000" dirty="0" smtClean="0">
                <a:solidFill>
                  <a:srgbClr val="CC3300"/>
                </a:solidFill>
                <a:latin typeface="Century Gothic" pitchFamily="34" charset="0"/>
              </a:rPr>
              <a:t>2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5100" y="4849415"/>
            <a:ext cx="203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  <a:latin typeface="Century Gothic" pitchFamily="34" charset="0"/>
              </a:rPr>
              <a:t>Independent of Priors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89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Some Results: (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l-GR" sz="2400" b="1" baseline="-25000" dirty="0">
                <a:solidFill>
                  <a:srgbClr val="FFFFFF"/>
                </a:solidFill>
                <a:latin typeface="Century Gothic" pitchFamily="34" charset="0"/>
              </a:rPr>
              <a:t>1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l-GR" sz="2400" b="1" dirty="0" smtClean="0">
                <a:solidFill>
                  <a:srgbClr val="FFFFFF"/>
                </a:solidFill>
                <a:latin typeface="Century Gothic" pitchFamily="34" charset="0"/>
              </a:rPr>
              <a:t>Ω</a:t>
            </a:r>
            <a:r>
              <a:rPr lang="el-GR" sz="2400" b="1" baseline="-25000" dirty="0" smtClean="0">
                <a:solidFill>
                  <a:srgbClr val="FFFFFF"/>
                </a:solidFill>
                <a:latin typeface="Century Gothic" pitchFamily="34" charset="0"/>
              </a:rPr>
              <a:t>m</a:t>
            </a:r>
            <a:r>
              <a:rPr lang="en-US" sz="2400" b="1" baseline="30000" dirty="0" smtClean="0">
                <a:solidFill>
                  <a:srgbClr val="FFFFFF"/>
                </a:solidFill>
                <a:latin typeface="Century Gothic" pitchFamily="34" charset="0"/>
              </a:rPr>
              <a:t>0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51" y="1556143"/>
            <a:ext cx="7488832" cy="450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4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Some Results: (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l-GR" sz="2400" b="1" baseline="-25000" dirty="0">
                <a:solidFill>
                  <a:srgbClr val="FFFFFF"/>
                </a:solidFill>
                <a:latin typeface="Century Gothic" pitchFamily="34" charset="0"/>
              </a:rPr>
              <a:t>1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l-GR" sz="2400" b="1" dirty="0" smtClean="0">
                <a:solidFill>
                  <a:srgbClr val="FFFFFF"/>
                </a:solidFill>
                <a:latin typeface="Century Gothic" pitchFamily="34" charset="0"/>
              </a:rPr>
              <a:t>Ω</a:t>
            </a:r>
            <a:r>
              <a:rPr lang="el-GR" sz="2400" b="1" baseline="-25000" dirty="0" smtClean="0">
                <a:solidFill>
                  <a:srgbClr val="FFFFFF"/>
                </a:solidFill>
                <a:latin typeface="Century Gothic" pitchFamily="34" charset="0"/>
              </a:rPr>
              <a:t>m</a:t>
            </a:r>
            <a:r>
              <a:rPr lang="en-US" sz="2400" b="1" baseline="30000" dirty="0" smtClean="0">
                <a:solidFill>
                  <a:srgbClr val="FFFFFF"/>
                </a:solidFill>
                <a:latin typeface="Century Gothic" pitchFamily="34" charset="0"/>
              </a:rPr>
              <a:t>0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01" y="1555143"/>
            <a:ext cx="7488832" cy="446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644008" y="3265820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C3300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2800" b="1" baseline="-25000" dirty="0" smtClean="0">
                <a:solidFill>
                  <a:srgbClr val="CC3300"/>
                </a:solidFill>
                <a:latin typeface="Lucida Grande"/>
                <a:ea typeface="Lucida Grande"/>
                <a:cs typeface="Lucida Grande"/>
              </a:rPr>
              <a:t>Λ </a:t>
            </a:r>
            <a:r>
              <a:rPr lang="en-US" sz="2800" b="1" dirty="0" smtClean="0">
                <a:solidFill>
                  <a:srgbClr val="CC3300"/>
                </a:solidFill>
                <a:latin typeface="Lucida Grande"/>
                <a:ea typeface="Lucida Grande"/>
                <a:cs typeface="Lucida Grande"/>
              </a:rPr>
              <a:t>= </a:t>
            </a:r>
            <a:r>
              <a:rPr lang="en-US" sz="2800" b="1" dirty="0" smtClean="0">
                <a:solidFill>
                  <a:srgbClr val="CC3300"/>
                </a:solidFill>
                <a:latin typeface="Century Gothic" pitchFamily="34" charset="0"/>
              </a:rPr>
              <a:t>B</a:t>
            </a:r>
            <a:r>
              <a:rPr lang="en-US" sz="2800" b="1" baseline="-25000" dirty="0" smtClean="0">
                <a:solidFill>
                  <a:srgbClr val="CC3300"/>
                </a:solidFill>
                <a:latin typeface="Century Gothic" pitchFamily="34" charset="0"/>
              </a:rPr>
              <a:t>1</a:t>
            </a:r>
            <a:r>
              <a:rPr lang="en-US" sz="2800" b="1" dirty="0" smtClean="0">
                <a:solidFill>
                  <a:srgbClr val="CC3300"/>
                </a:solidFill>
                <a:latin typeface="Century Gothic" pitchFamily="34" charset="0"/>
              </a:rPr>
              <a:t>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95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Some Results: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3340112" y="1124744"/>
            <a:ext cx="1855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B</a:t>
            </a:r>
            <a:r>
              <a:rPr lang="en-US" sz="4000" b="1" baseline="-25000" dirty="0">
                <a:solidFill>
                  <a:srgbClr val="000000"/>
                </a:solidFill>
                <a:latin typeface="Century Gothic" pitchFamily="34" charset="0"/>
              </a:rPr>
              <a:t>2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,</a:t>
            </a: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m</a:t>
            </a:r>
            <a:r>
              <a:rPr lang="en-US" sz="40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0</a:t>
            </a:r>
            <a:endParaRPr lang="en-US" sz="4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57450" y="1844824"/>
            <a:ext cx="35702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Best-fit </a:t>
            </a:r>
            <a:r>
              <a:rPr lang="en-US" sz="24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χ</a:t>
            </a:r>
            <a:r>
              <a:rPr lang="en-US" sz="24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: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894.0</a:t>
            </a:r>
          </a:p>
          <a:p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P-value: 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&lt; 0.0001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Log-Evidence</a:t>
            </a:r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: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-450.25</a:t>
            </a:r>
            <a:endParaRPr lang="en-US" sz="2400" b="1" dirty="0">
              <a:solidFill>
                <a:srgbClr val="CC3300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230" y="5517232"/>
            <a:ext cx="576105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Century Gothic" pitchFamily="34" charset="0"/>
              </a:rPr>
              <a:t>considered to be extremely statistically </a:t>
            </a:r>
            <a:r>
              <a:rPr lang="en-US" b="1" dirty="0" smtClean="0">
                <a:solidFill>
                  <a:srgbClr val="000090"/>
                </a:solidFill>
                <a:latin typeface="Century Gothic" pitchFamily="34" charset="0"/>
              </a:rPr>
              <a:t>significant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  <a:latin typeface="Century Gothic" pitchFamily="34" charset="0"/>
              </a:rPr>
              <a:t>Excluded!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0112" y="3356992"/>
            <a:ext cx="1855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B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3,</a:t>
            </a: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m</a:t>
            </a:r>
            <a:r>
              <a:rPr lang="en-US" sz="40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0</a:t>
            </a:r>
            <a:endParaRPr lang="en-US" sz="4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7450" y="4077072"/>
            <a:ext cx="35702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Best-fit </a:t>
            </a:r>
            <a:r>
              <a:rPr lang="en-US" sz="24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χ</a:t>
            </a:r>
            <a:r>
              <a:rPr lang="en-US" sz="24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: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1700.5</a:t>
            </a:r>
          </a:p>
          <a:p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P-value: 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&lt; 0.0001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Log-Evidence</a:t>
            </a:r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: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-850.26</a:t>
            </a:r>
            <a:endParaRPr lang="en-US" sz="2400" b="1" dirty="0">
              <a:solidFill>
                <a:srgbClr val="CC3300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9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Some Results: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2915816" y="1124744"/>
            <a:ext cx="2631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B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1</a:t>
            </a: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, B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2,</a:t>
            </a: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m</a:t>
            </a:r>
            <a:r>
              <a:rPr lang="en-US" sz="40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0</a:t>
            </a:r>
            <a:endParaRPr lang="en-US" sz="4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57450" y="2060848"/>
            <a:ext cx="35702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Best-fit </a:t>
            </a:r>
            <a:r>
              <a:rPr lang="en-US" sz="24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χ</a:t>
            </a:r>
            <a:r>
              <a:rPr lang="en-US" sz="24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: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546.52</a:t>
            </a:r>
          </a:p>
          <a:p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P-value:    </a:t>
            </a:r>
            <a:r>
              <a:rPr lang="en-US" sz="2400" b="1" dirty="0">
                <a:solidFill>
                  <a:srgbClr val="CC3300"/>
                </a:solidFill>
                <a:latin typeface="Century Gothic" pitchFamily="34" charset="0"/>
              </a:rPr>
              <a:t>0.8646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Log-Evidence</a:t>
            </a:r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: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-279.77</a:t>
            </a:r>
            <a:endParaRPr lang="en-US" sz="2400" b="1" dirty="0">
              <a:solidFill>
                <a:srgbClr val="CC3300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5949280"/>
            <a:ext cx="388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Century Gothic" pitchFamily="34" charset="0"/>
              </a:rPr>
              <a:t>consistent with the data within </a:t>
            </a:r>
            <a:r>
              <a:rPr lang="en-US" b="1" dirty="0" smtClean="0">
                <a:solidFill>
                  <a:srgbClr val="000090"/>
                </a:solidFill>
                <a:latin typeface="Century Gothic" pitchFamily="34" charset="0"/>
              </a:rPr>
              <a:t>1</a:t>
            </a:r>
            <a:r>
              <a:rPr lang="en-US" b="1" dirty="0" smtClean="0">
                <a:solidFill>
                  <a:srgbClr val="000090"/>
                </a:solidFill>
                <a:latin typeface="Lucida Grande"/>
                <a:ea typeface="Lucida Grande"/>
                <a:cs typeface="Lucida Grande"/>
              </a:rPr>
              <a:t>σ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902" y="3596824"/>
            <a:ext cx="2631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B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1</a:t>
            </a: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, B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3,</a:t>
            </a: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m</a:t>
            </a:r>
            <a:r>
              <a:rPr lang="en-US" sz="40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0</a:t>
            </a:r>
            <a:endParaRPr lang="en-US" sz="4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460920"/>
            <a:ext cx="35702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Best-fit </a:t>
            </a:r>
            <a:r>
              <a:rPr lang="en-US" sz="24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χ</a:t>
            </a:r>
            <a:r>
              <a:rPr lang="en-US" sz="24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: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542.82</a:t>
            </a:r>
          </a:p>
          <a:p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P-value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:    </a:t>
            </a:r>
            <a:r>
              <a:rPr lang="en-US" sz="2400" b="1" dirty="0">
                <a:solidFill>
                  <a:srgbClr val="CC3300"/>
                </a:solidFill>
                <a:latin typeface="Century Gothic" pitchFamily="34" charset="0"/>
              </a:rPr>
              <a:t>0.8878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Log-Evidence</a:t>
            </a:r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: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-280.10</a:t>
            </a:r>
            <a:endParaRPr lang="en-US" sz="2400" b="1" dirty="0">
              <a:solidFill>
                <a:srgbClr val="CC3300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3596824"/>
            <a:ext cx="2631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B</a:t>
            </a:r>
            <a:r>
              <a:rPr lang="en-US" sz="4000" b="1" baseline="-25000" dirty="0">
                <a:solidFill>
                  <a:srgbClr val="000000"/>
                </a:solidFill>
                <a:latin typeface="Century Gothic" pitchFamily="34" charset="0"/>
              </a:rPr>
              <a:t>2</a:t>
            </a: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, B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3,</a:t>
            </a:r>
            <a:r>
              <a:rPr lang="en-US" sz="40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Ω</a:t>
            </a:r>
            <a:r>
              <a:rPr lang="en-US" sz="4000" b="1" baseline="-25000" dirty="0" smtClean="0">
                <a:solidFill>
                  <a:srgbClr val="000000"/>
                </a:solidFill>
                <a:latin typeface="Century Gothic" pitchFamily="34" charset="0"/>
              </a:rPr>
              <a:t>m</a:t>
            </a:r>
            <a:r>
              <a:rPr lang="en-US" sz="40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0</a:t>
            </a:r>
            <a:endParaRPr lang="en-US" sz="4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5642" y="4460920"/>
            <a:ext cx="35702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Best-fit </a:t>
            </a:r>
            <a:r>
              <a:rPr lang="en-US" sz="2400" b="1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χ</a:t>
            </a:r>
            <a:r>
              <a:rPr lang="en-US" sz="24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: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548.04</a:t>
            </a:r>
          </a:p>
          <a:p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P-value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:  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0.8543</a:t>
            </a:r>
            <a:endParaRPr lang="en-US" sz="2400" b="1" dirty="0">
              <a:solidFill>
                <a:srgbClr val="CC3300"/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Log-Evidence</a:t>
            </a:r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</a:rPr>
              <a:t>:  </a:t>
            </a:r>
            <a:r>
              <a:rPr lang="en-US" sz="2400" b="1" dirty="0" smtClean="0">
                <a:solidFill>
                  <a:srgbClr val="CC3300"/>
                </a:solidFill>
                <a:latin typeface="Century Gothic" pitchFamily="34" charset="0"/>
              </a:rPr>
              <a:t>-280.91</a:t>
            </a:r>
            <a:endParaRPr lang="en-US" sz="2400" b="1" dirty="0">
              <a:solidFill>
                <a:srgbClr val="CC3300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28529" y="2544106"/>
            <a:ext cx="2668819" cy="863881"/>
            <a:chOff x="5328529" y="2544106"/>
            <a:chExt cx="2668819" cy="863881"/>
          </a:xfrm>
        </p:grpSpPr>
        <p:sp>
          <p:nvSpPr>
            <p:cNvPr id="2" name="Rectangle 1"/>
            <p:cNvSpPr/>
            <p:nvPr/>
          </p:nvSpPr>
          <p:spPr>
            <a:xfrm>
              <a:off x="5328529" y="3161766"/>
              <a:ext cx="266881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  <a:latin typeface="Century Gothic" pitchFamily="34" charset="0"/>
                </a:rPr>
                <a:t>{</a:t>
              </a:r>
              <a:r>
                <a:rPr lang="en-US" sz="1000" b="1" dirty="0" smtClean="0">
                  <a:solidFill>
                    <a:srgbClr val="000000"/>
                  </a:solidFill>
                  <a:latin typeface="Century Gothic" pitchFamily="34" charset="0"/>
                </a:rPr>
                <a:t>-281.73 for (B</a:t>
              </a:r>
              <a:r>
                <a:rPr lang="en-US" sz="1000" b="1" baseline="-25000" dirty="0" smtClean="0">
                  <a:solidFill>
                    <a:srgbClr val="000000"/>
                  </a:solidFill>
                  <a:latin typeface="Century Gothic" pitchFamily="34" charset="0"/>
                </a:rPr>
                <a:t>1</a:t>
              </a:r>
              <a:r>
                <a:rPr lang="en-US" sz="1000" b="1" dirty="0">
                  <a:solidFill>
                    <a:srgbClr val="000000"/>
                  </a:solidFill>
                  <a:latin typeface="Century Gothic" pitchFamily="34" charset="0"/>
                </a:rPr>
                <a:t>, </a:t>
              </a:r>
              <a:r>
                <a:rPr lang="en-US" sz="1000" b="1" dirty="0" err="1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Ω</a:t>
              </a:r>
              <a:r>
                <a:rPr lang="en-US" sz="1000" b="1" baseline="-25000" dirty="0" err="1" smtClean="0">
                  <a:solidFill>
                    <a:srgbClr val="000000"/>
                  </a:solidFill>
                  <a:latin typeface="Century Gothic" pitchFamily="34" charset="0"/>
                </a:rPr>
                <a:t>m</a:t>
              </a:r>
              <a:r>
                <a:rPr lang="en-US" sz="1000" b="1" dirty="0">
                  <a:solidFill>
                    <a:srgbClr val="000000"/>
                  </a:solidFill>
                  <a:latin typeface="Century Gothic" pitchFamily="34" charset="0"/>
                </a:rPr>
                <a:t>) &amp; -278.50 for </a:t>
              </a:r>
              <a:r>
                <a:rPr lang="en-US" sz="1000" b="1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Λ</a:t>
              </a:r>
              <a:r>
                <a:rPr lang="en-US" sz="1000" b="1" dirty="0" smtClean="0">
                  <a:solidFill>
                    <a:srgbClr val="000000"/>
                  </a:solidFill>
                  <a:latin typeface="Century Gothic" pitchFamily="34" charset="0"/>
                </a:rPr>
                <a:t>CDM}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33052" y="2544106"/>
              <a:ext cx="25713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  <a:latin typeface="Century Gothic" pitchFamily="34" charset="0"/>
                </a:rPr>
                <a:t>{</a:t>
              </a:r>
              <a:r>
                <a:rPr lang="en-US" sz="1000" b="1" dirty="0" smtClean="0">
                  <a:solidFill>
                    <a:srgbClr val="000000"/>
                  </a:solidFill>
                  <a:latin typeface="Century Gothic" pitchFamily="34" charset="0"/>
                </a:rPr>
                <a:t>0.8355 for (B</a:t>
              </a:r>
              <a:r>
                <a:rPr lang="en-US" sz="1000" b="1" baseline="-25000" dirty="0" smtClean="0">
                  <a:solidFill>
                    <a:srgbClr val="000000"/>
                  </a:solidFill>
                  <a:latin typeface="Century Gothic" pitchFamily="34" charset="0"/>
                </a:rPr>
                <a:t>1</a:t>
              </a:r>
              <a:r>
                <a:rPr lang="en-US" sz="1000" b="1" dirty="0">
                  <a:solidFill>
                    <a:srgbClr val="000000"/>
                  </a:solidFill>
                  <a:latin typeface="Century Gothic" pitchFamily="34" charset="0"/>
                </a:rPr>
                <a:t>, </a:t>
              </a:r>
              <a:r>
                <a:rPr lang="en-US" sz="1000" b="1" dirty="0" err="1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Ω</a:t>
              </a:r>
              <a:r>
                <a:rPr lang="en-US" sz="1000" b="1" baseline="-25000" dirty="0" err="1" smtClean="0">
                  <a:solidFill>
                    <a:srgbClr val="000000"/>
                  </a:solidFill>
                  <a:latin typeface="Century Gothic" pitchFamily="34" charset="0"/>
                </a:rPr>
                <a:t>m</a:t>
              </a:r>
              <a:r>
                <a:rPr lang="en-US" sz="1000" b="1" dirty="0">
                  <a:solidFill>
                    <a:srgbClr val="000000"/>
                  </a:solidFill>
                  <a:latin typeface="Century Gothic" pitchFamily="34" charset="0"/>
                </a:rPr>
                <a:t>) &amp;</a:t>
              </a:r>
              <a:r>
                <a:rPr lang="en-US" sz="1000" b="1" dirty="0" smtClean="0">
                  <a:solidFill>
                    <a:srgbClr val="000000"/>
                  </a:solidFill>
                  <a:latin typeface="Century Gothic" pitchFamily="34" charset="0"/>
                </a:rPr>
                <a:t> 0.8709 for </a:t>
              </a:r>
              <a:r>
                <a:rPr lang="en-US" sz="1000" b="1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Λ</a:t>
              </a:r>
              <a:r>
                <a:rPr lang="en-US" sz="1000" b="1" dirty="0" smtClean="0">
                  <a:solidFill>
                    <a:srgbClr val="000000"/>
                  </a:solidFill>
                  <a:latin typeface="Century Gothic" pitchFamily="34" charset="0"/>
                </a:rPr>
                <a:t>CDM} 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414691" y="908721"/>
            <a:ext cx="6480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complexity of the model increases </a:t>
            </a:r>
            <a:r>
              <a:rPr lang="en-US" sz="1000" dirty="0" smtClean="0">
                <a:solidFill>
                  <a:srgbClr val="000000"/>
                </a:solidFill>
              </a:rPr>
              <a:t>considerably when </a:t>
            </a:r>
            <a:r>
              <a:rPr lang="en-US" sz="1000" dirty="0">
                <a:solidFill>
                  <a:srgbClr val="000000"/>
                </a:solidFill>
              </a:rPr>
              <a:t>we increase the number </a:t>
            </a:r>
            <a:r>
              <a:rPr lang="en-US" sz="1000" dirty="0" smtClean="0">
                <a:solidFill>
                  <a:srgbClr val="000000"/>
                </a:solidFill>
              </a:rPr>
              <a:t>of model </a:t>
            </a:r>
            <a:r>
              <a:rPr lang="en-US" sz="1000" dirty="0">
                <a:solidFill>
                  <a:srgbClr val="000000"/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3385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Some Results: (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l-GR" sz="2400" b="1" baseline="-25000" dirty="0">
                <a:solidFill>
                  <a:srgbClr val="FFFFFF"/>
                </a:solidFill>
                <a:latin typeface="Century Gothic" pitchFamily="34" charset="0"/>
              </a:rPr>
              <a:t>1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n-US" sz="2400" b="1" baseline="-25000" dirty="0" smtClean="0">
                <a:solidFill>
                  <a:srgbClr val="FFFFFF"/>
                </a:solidFill>
                <a:latin typeface="Century Gothic" pitchFamily="34" charset="0"/>
              </a:rPr>
              <a:t>2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l-GR" sz="2400" b="1" dirty="0" smtClean="0">
                <a:solidFill>
                  <a:srgbClr val="FFFFFF"/>
                </a:solidFill>
                <a:latin typeface="Century Gothic" pitchFamily="34" charset="0"/>
              </a:rPr>
              <a:t>Ω</a:t>
            </a:r>
            <a:r>
              <a:rPr lang="el-GR" sz="2400" b="1" baseline="-25000" dirty="0" smtClean="0">
                <a:solidFill>
                  <a:srgbClr val="FFFFFF"/>
                </a:solidFill>
                <a:latin typeface="Century Gothic" pitchFamily="34" charset="0"/>
              </a:rPr>
              <a:t>m</a:t>
            </a:r>
            <a:r>
              <a:rPr lang="en-US" sz="2400" b="1" baseline="30000" dirty="0" smtClean="0">
                <a:solidFill>
                  <a:srgbClr val="FFFFFF"/>
                </a:solidFill>
                <a:latin typeface="Century Gothic" pitchFamily="34" charset="0"/>
              </a:rPr>
              <a:t>0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7569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6705600" y="67015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3F6F5C-F2E0-4C31-997E-A46AFE43497C}" type="slidenum">
              <a:rPr lang="en-US" sz="1800" b="1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81" y="1062978"/>
            <a:ext cx="4356951" cy="259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125467" y="3737202"/>
            <a:ext cx="6871881" cy="2727869"/>
            <a:chOff x="1125467" y="3737202"/>
            <a:chExt cx="6871881" cy="27278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1019" y="3737202"/>
              <a:ext cx="4536329" cy="27278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125467" y="4869160"/>
              <a:ext cx="17388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Century Gothic" pitchFamily="34" charset="0"/>
                </a:rPr>
                <a:t>Enlarged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entury Gothic" pitchFamily="34" charset="0"/>
                </a:rPr>
                <a:t>prior ranges: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39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Some Results: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 (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l-GR" sz="2400" b="1" baseline="-25000" dirty="0">
                <a:solidFill>
                  <a:srgbClr val="FFFFFF"/>
                </a:solidFill>
                <a:latin typeface="Century Gothic" pitchFamily="34" charset="0"/>
              </a:rPr>
              <a:t>1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n-US" sz="2400" b="1" baseline="-25000" dirty="0">
                <a:solidFill>
                  <a:srgbClr val="FFFFFF"/>
                </a:solidFill>
                <a:latin typeface="Century Gothic" pitchFamily="34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l-GR" sz="2400" b="1" dirty="0" smtClean="0">
                <a:solidFill>
                  <a:srgbClr val="FFFFFF"/>
                </a:solidFill>
                <a:latin typeface="Century Gothic" pitchFamily="34" charset="0"/>
              </a:rPr>
              <a:t>Ω</a:t>
            </a:r>
            <a:r>
              <a:rPr lang="el-GR" sz="2400" b="1" baseline="-25000" dirty="0" smtClean="0">
                <a:solidFill>
                  <a:srgbClr val="FFFFFF"/>
                </a:solidFill>
                <a:latin typeface="Century Gothic" pitchFamily="34" charset="0"/>
              </a:rPr>
              <a:t>m</a:t>
            </a:r>
            <a:r>
              <a:rPr lang="en-US" sz="2400" b="1" baseline="30000" dirty="0" smtClean="0">
                <a:solidFill>
                  <a:srgbClr val="FFFFFF"/>
                </a:solidFill>
                <a:latin typeface="Century Gothic" pitchFamily="34" charset="0"/>
              </a:rPr>
              <a:t>0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19" y="1083462"/>
            <a:ext cx="4314697" cy="258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125467" y="3788727"/>
            <a:ext cx="6882124" cy="2664296"/>
            <a:chOff x="1125467" y="3788727"/>
            <a:chExt cx="6882124" cy="26642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1481" y="3788727"/>
              <a:ext cx="4486110" cy="2664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1125467" y="4869160"/>
              <a:ext cx="17388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Century Gothic" pitchFamily="34" charset="0"/>
                </a:rPr>
                <a:t>Enlarged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entury Gothic" pitchFamily="34" charset="0"/>
                </a:rPr>
                <a:t>prior ranges: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6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749120" y="980728"/>
            <a:ext cx="2779304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Late-time Acceleration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Motivation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720" y="1340768"/>
            <a:ext cx="6912768" cy="79208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2011 Nobel Prize in 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544" y="5805264"/>
            <a:ext cx="757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“…for the discovery of the accelerating expansion of the Universe through observations of distant supernovae”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2376" y="5147032"/>
            <a:ext cx="1842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Century Gothic"/>
                <a:cs typeface="Century Gothic"/>
              </a:rPr>
              <a:t>Saul </a:t>
            </a:r>
            <a:r>
              <a:rPr lang="en-US" b="1" dirty="0" err="1">
                <a:solidFill>
                  <a:srgbClr val="800000"/>
                </a:solidFill>
                <a:latin typeface="Century Gothic"/>
                <a:cs typeface="Century Gothic"/>
              </a:rPr>
              <a:t>Perlmutter</a:t>
            </a:r>
            <a:endParaRPr lang="en-US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31840" y="5147900"/>
            <a:ext cx="196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Century Gothic"/>
                <a:cs typeface="Century Gothic"/>
              </a:rPr>
              <a:t>Brian P. Schmidt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448" y="1412776"/>
            <a:ext cx="72008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265000"/>
            <a:ext cx="2057400" cy="2882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552" y="2240632"/>
            <a:ext cx="2057400" cy="2882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852" y="2240632"/>
            <a:ext cx="2057400" cy="28829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734288" y="5125824"/>
            <a:ext cx="1796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Century Gothic"/>
                <a:cs typeface="Century Gothic"/>
              </a:rPr>
              <a:t>Adam G. </a:t>
            </a:r>
            <a:r>
              <a:rPr lang="en-US" b="1" dirty="0" err="1">
                <a:solidFill>
                  <a:srgbClr val="800000"/>
                </a:solidFill>
                <a:latin typeface="Century Gothic"/>
                <a:cs typeface="Century Gothic"/>
              </a:rPr>
              <a:t>Riess</a:t>
            </a:r>
            <a:endParaRPr lang="en-US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1800" y="961295"/>
            <a:ext cx="5462448" cy="543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42000" y="5013176"/>
            <a:ext cx="155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oo big: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CC problem</a:t>
            </a:r>
            <a:endParaRPr lang="en-US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3888" y="1011955"/>
            <a:ext cx="1773932" cy="2046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2120" y="3933056"/>
            <a:ext cx="11464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=0</a:t>
            </a:r>
          </a:p>
          <a:p>
            <a:r>
              <a:rPr lang="en-US" sz="1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- Symmetry</a:t>
            </a:r>
          </a:p>
          <a:p>
            <a:r>
              <a:rPr lang="en-US" sz="1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- </a:t>
            </a:r>
            <a:r>
              <a:rPr lang="en-US" sz="10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Degravitation</a:t>
            </a:r>
            <a:r>
              <a:rPr lang="en-US" sz="1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,</a:t>
            </a:r>
          </a:p>
          <a:p>
            <a:r>
              <a:rPr lang="en-US" sz="1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- …</a:t>
            </a:r>
            <a:endParaRPr lang="en-US" sz="1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858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Some Results: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 (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l-GR" sz="2400" b="1" baseline="-25000" dirty="0">
                <a:solidFill>
                  <a:srgbClr val="FFFFFF"/>
                </a:solidFill>
                <a:latin typeface="Century Gothic" pitchFamily="34" charset="0"/>
              </a:rPr>
              <a:t>1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n-US" sz="2400" b="1" baseline="-25000" dirty="0">
                <a:solidFill>
                  <a:srgbClr val="FFFFFF"/>
                </a:solidFill>
                <a:latin typeface="Century Gothic" pitchFamily="34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l-GR" sz="2400" b="1" dirty="0" smtClean="0">
                <a:solidFill>
                  <a:srgbClr val="FFFFFF"/>
                </a:solidFill>
                <a:latin typeface="Century Gothic" pitchFamily="34" charset="0"/>
              </a:rPr>
              <a:t>Ω</a:t>
            </a:r>
            <a:r>
              <a:rPr lang="el-GR" sz="2400" b="1" baseline="-25000" dirty="0" smtClean="0">
                <a:solidFill>
                  <a:srgbClr val="FFFFFF"/>
                </a:solidFill>
                <a:latin typeface="Century Gothic" pitchFamily="34" charset="0"/>
              </a:rPr>
              <a:t>m</a:t>
            </a:r>
            <a:r>
              <a:rPr lang="en-US" sz="2400" b="1" baseline="30000" dirty="0" smtClean="0">
                <a:solidFill>
                  <a:srgbClr val="FFFFFF"/>
                </a:solidFill>
                <a:latin typeface="Century Gothic" pitchFamily="34" charset="0"/>
              </a:rPr>
              <a:t>0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49" y="1078842"/>
            <a:ext cx="4409605" cy="263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125467" y="3826110"/>
            <a:ext cx="6884592" cy="2616984"/>
            <a:chOff x="1125467" y="3826110"/>
            <a:chExt cx="6884592" cy="26169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5896" y="3826110"/>
              <a:ext cx="4374163" cy="26169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1125467" y="4869160"/>
              <a:ext cx="17388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Century Gothic" pitchFamily="34" charset="0"/>
                </a:rPr>
                <a:t>Enlarged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entury Gothic" pitchFamily="34" charset="0"/>
                </a:rPr>
                <a:t>prior ranges: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58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Some Results: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 (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l-GR" sz="2400" b="1" baseline="-25000" dirty="0">
                <a:solidFill>
                  <a:srgbClr val="FFFFFF"/>
                </a:solidFill>
                <a:latin typeface="Century Gothic" pitchFamily="34" charset="0"/>
              </a:rPr>
              <a:t>1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n-US" sz="2400" b="1" baseline="-25000" dirty="0">
                <a:solidFill>
                  <a:srgbClr val="FFFFFF"/>
                </a:solidFill>
                <a:latin typeface="Century Gothic" pitchFamily="34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l-GR" sz="2400" b="1" dirty="0" smtClean="0">
                <a:solidFill>
                  <a:srgbClr val="FFFFFF"/>
                </a:solidFill>
                <a:latin typeface="Century Gothic" pitchFamily="34" charset="0"/>
              </a:rPr>
              <a:t>Ω</a:t>
            </a:r>
            <a:r>
              <a:rPr lang="el-GR" sz="2400" b="1" baseline="-25000" dirty="0" smtClean="0">
                <a:solidFill>
                  <a:srgbClr val="FFFFFF"/>
                </a:solidFill>
                <a:latin typeface="Century Gothic" pitchFamily="34" charset="0"/>
              </a:rPr>
              <a:t>m</a:t>
            </a:r>
            <a:r>
              <a:rPr lang="en-US" sz="2400" b="1" baseline="30000" dirty="0" smtClean="0">
                <a:solidFill>
                  <a:srgbClr val="FFFFFF"/>
                </a:solidFill>
                <a:latin typeface="Century Gothic" pitchFamily="34" charset="0"/>
              </a:rPr>
              <a:t>0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83" y="1094018"/>
            <a:ext cx="4499992" cy="267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125467" y="3861048"/>
            <a:ext cx="6882431" cy="2592288"/>
            <a:chOff x="1125467" y="3861048"/>
            <a:chExt cx="6882431" cy="2592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2298" y="3861048"/>
              <a:ext cx="4435600" cy="25922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1125467" y="4869160"/>
              <a:ext cx="17388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Century Gothic" pitchFamily="34" charset="0"/>
                </a:rPr>
                <a:t>Enlarged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entury Gothic" pitchFamily="34" charset="0"/>
                </a:rPr>
                <a:t>prior ranges: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00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Some Results: (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l-GR" sz="2400" b="1" baseline="-25000" dirty="0">
                <a:solidFill>
                  <a:srgbClr val="FFFFFF"/>
                </a:solidFill>
                <a:latin typeface="Century Gothic" pitchFamily="34" charset="0"/>
              </a:rPr>
              <a:t>1</a:t>
            </a:r>
            <a:r>
              <a:rPr lang="el-GR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B</a:t>
            </a:r>
            <a:r>
              <a:rPr lang="en-US" sz="2400" b="1" baseline="-25000" dirty="0">
                <a:solidFill>
                  <a:srgbClr val="FFFFFF"/>
                </a:solidFill>
                <a:latin typeface="Century Gothic" pitchFamily="34" charset="0"/>
              </a:rPr>
              <a:t>2</a:t>
            </a:r>
            <a:r>
              <a:rPr lang="en-US" sz="2400" b="1" dirty="0">
                <a:solidFill>
                  <a:srgbClr val="FFFFFF"/>
                </a:solidFill>
                <a:latin typeface="Century Gothic" pitchFamily="34" charset="0"/>
              </a:rPr>
              <a:t>, </a:t>
            </a:r>
            <a:r>
              <a:rPr lang="el-GR" sz="2400" b="1" dirty="0" smtClean="0">
                <a:solidFill>
                  <a:srgbClr val="FFFFFF"/>
                </a:solidFill>
                <a:latin typeface="Century Gothic" pitchFamily="34" charset="0"/>
              </a:rPr>
              <a:t>Ω</a:t>
            </a:r>
            <a:r>
              <a:rPr lang="el-GR" sz="2400" b="1" baseline="-25000" dirty="0" smtClean="0">
                <a:solidFill>
                  <a:srgbClr val="FFFFFF"/>
                </a:solidFill>
                <a:latin typeface="Century Gothic" pitchFamily="34" charset="0"/>
              </a:rPr>
              <a:t>m</a:t>
            </a:r>
            <a:r>
              <a:rPr lang="en-US" sz="2400" b="1" baseline="30000" dirty="0" smtClean="0">
                <a:solidFill>
                  <a:srgbClr val="FFFFFF"/>
                </a:solidFill>
                <a:latin typeface="Century Gothic" pitchFamily="34" charset="0"/>
              </a:rPr>
              <a:t>0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n-U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01" y="1555143"/>
            <a:ext cx="7488832" cy="446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1043608" y="2636912"/>
            <a:ext cx="0" cy="295232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907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1404639"/>
            <a:ext cx="7632848" cy="4616649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FF3300"/>
              </a:buClr>
              <a:buFont typeface="+mj-ea"/>
              <a:buAutoNum type="circleNumDbPlain"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A comprehensive statistical analysis of Hassan-Rosen ghost-free, massive, </a:t>
            </a:r>
            <a:r>
              <a:rPr lang="en-US" b="1" dirty="0" err="1" smtClean="0">
                <a:solidFill>
                  <a:srgbClr val="000000"/>
                </a:solidFill>
                <a:latin typeface="Century Gothic" pitchFamily="34" charset="0"/>
              </a:rPr>
              <a:t>bimetric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 gravity (for cosmology at background level) + several analytical explanations of results,</a:t>
            </a:r>
          </a:p>
          <a:p>
            <a:pPr marL="342900" indent="-342900" algn="just">
              <a:spcBef>
                <a:spcPts val="1200"/>
              </a:spcBef>
              <a:buClr>
                <a:srgbClr val="FF3300"/>
              </a:buClr>
              <a:buFont typeface="+mj-ea"/>
              <a:buAutoNum type="circleNumDbPlain"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Massive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</a:rPr>
              <a:t>g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ravity can give “Accelerated Expansion” with no explicit Cosmological Constant,</a:t>
            </a:r>
          </a:p>
          <a:p>
            <a:pPr marL="342900" indent="-342900" algn="just">
              <a:spcBef>
                <a:spcPts val="1200"/>
              </a:spcBef>
              <a:buClr>
                <a:srgbClr val="FF3300"/>
              </a:buClr>
              <a:buFont typeface="+mj-ea"/>
              <a:buAutoNum type="circleNumDbPlain"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Very good fit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</a:rPr>
              <a:t>e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ven in the 1-parameter case,</a:t>
            </a:r>
          </a:p>
          <a:p>
            <a:pPr marL="342900" indent="-342900" algn="just">
              <a:spcBef>
                <a:spcPts val="1200"/>
              </a:spcBef>
              <a:buClr>
                <a:srgbClr val="FF3300"/>
              </a:buClr>
              <a:buFont typeface="+mj-ea"/>
              <a:buAutoNum type="circleNumDbPlain"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Parameters are correlated for the full model,</a:t>
            </a:r>
          </a:p>
          <a:p>
            <a:pPr marL="342900" indent="-342900" algn="just">
              <a:spcBef>
                <a:spcPts val="1200"/>
              </a:spcBef>
              <a:buClr>
                <a:srgbClr val="FF3300"/>
              </a:buClr>
              <a:buFont typeface="+mj-ea"/>
              <a:buAutoNum type="circleNumDbPlain"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Background data are not enough to constrain the full model (not robust and prior-independent),</a:t>
            </a:r>
          </a:p>
          <a:p>
            <a:pPr marL="342900" indent="-342900" algn="just">
              <a:spcBef>
                <a:spcPts val="1200"/>
              </a:spcBef>
              <a:buClr>
                <a:srgbClr val="FF3300"/>
              </a:buClr>
              <a:buFont typeface="+mj-ea"/>
              <a:buAutoNum type="circleNumDbPlain"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Analysis of perturbations and other astrophysical probes needed to break degeneracy and constrain the model,</a:t>
            </a:r>
          </a:p>
          <a:p>
            <a:pPr marL="342900" indent="-342900" algn="just">
              <a:spcBef>
                <a:spcPts val="1200"/>
              </a:spcBef>
              <a:buClr>
                <a:srgbClr val="FF3300"/>
              </a:buClr>
              <a:buFont typeface="+mj-ea"/>
              <a:buAutoNum type="circleNumDbPlain"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Further theoretical generalizations, e.g. curvature, coupling of “f” to matter, other background metrics, etc.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Summary &amp; Conclusions</a:t>
            </a:r>
          </a:p>
        </p:txBody>
      </p:sp>
      <p:pic>
        <p:nvPicPr>
          <p:cNvPr id="5" name="Picture 4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1908175" y="2565400"/>
            <a:ext cx="46085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4077072"/>
            <a:ext cx="229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your attention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Motivation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908720"/>
            <a:ext cx="51347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Dark Energy</a:t>
            </a:r>
          </a:p>
          <a:p>
            <a:pPr algn="ctr"/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or</a:t>
            </a:r>
          </a:p>
          <a:p>
            <a:pPr algn="ctr"/>
            <a:r>
              <a:rPr lang="en-US" sz="48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/>
              </a:rPr>
              <a:t>Modified Gravity</a:t>
            </a:r>
            <a:endParaRPr lang="en-US" sz="4800" dirty="0">
              <a:solidFill>
                <a:srgbClr val="8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2996952"/>
            <a:ext cx="7967424" cy="3558004"/>
            <a:chOff x="0" y="2996952"/>
            <a:chExt cx="7967424" cy="3558004"/>
          </a:xfrm>
        </p:grpSpPr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0" y="2996952"/>
              <a:ext cx="1259632" cy="369332"/>
            </a:xfrm>
            <a:prstGeom prst="rect">
              <a:avLst/>
            </a:prstGeom>
            <a:solidFill>
              <a:srgbClr val="C00000"/>
            </a:solidFill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Example: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31840" y="2996952"/>
              <a:ext cx="24465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kern="0" dirty="0" smtClean="0">
                  <a:solidFill>
                    <a:srgbClr val="000000"/>
                  </a:solidFill>
                  <a:latin typeface="Century Gothic" pitchFamily="34" charset="0"/>
                  <a:cs typeface="Arial"/>
                </a:rPr>
                <a:t>Scalar Fields:</a:t>
              </a:r>
              <a:endParaRPr lang="en-US" dirty="0"/>
            </a:p>
          </p:txBody>
        </p:sp>
        <p:pic>
          <p:nvPicPr>
            <p:cNvPr id="29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08" y="5157192"/>
              <a:ext cx="7128792" cy="1070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063081" y="6185624"/>
              <a:ext cx="15332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[</a:t>
              </a:r>
              <a:r>
                <a:rPr lang="en-US" b="1" kern="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Luca’s talk]</a:t>
              </a:r>
              <a:endPara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576" y="4006805"/>
              <a:ext cx="76328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entury Gothic"/>
                  <a:cs typeface="Century Gothic"/>
                </a:rPr>
                <a:t>The most general 4D scalar field theory with second order equation of </a:t>
              </a:r>
              <a:r>
                <a:rPr lang="en-US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motion:</a:t>
              </a:r>
              <a:endParaRPr lang="en-US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8872" y="4430426"/>
              <a:ext cx="2592288" cy="613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2411760" y="3563724"/>
              <a:ext cx="39179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>
                  <a:solidFill>
                    <a:srgbClr val="000066"/>
                  </a:solidFill>
                  <a:latin typeface="BlairMdITC TT-Medium"/>
                  <a:cs typeface="BlairMdITC TT-Medium"/>
                </a:rPr>
                <a:t>Horndeski</a:t>
              </a:r>
              <a:r>
                <a:rPr lang="en-GB" b="1" dirty="0">
                  <a:solidFill>
                    <a:srgbClr val="000066"/>
                  </a:solidFill>
                  <a:latin typeface="BlairMdITC TT-Medium"/>
                  <a:cs typeface="BlairMdITC TT-Medium"/>
                </a:rPr>
                <a:t> </a:t>
              </a:r>
              <a:r>
                <a:rPr lang="en-GB" b="1" dirty="0" err="1">
                  <a:solidFill>
                    <a:srgbClr val="000066"/>
                  </a:solidFill>
                  <a:latin typeface="BlairMdITC TT-Medium"/>
                  <a:cs typeface="BlairMdITC TT-Medium"/>
                </a:rPr>
                <a:t>Lagrangian</a:t>
              </a:r>
              <a:endParaRPr lang="en-US" dirty="0">
                <a:solidFill>
                  <a:srgbClr val="000066"/>
                </a:solidFill>
                <a:latin typeface="BlairMdITC TT-Medium"/>
                <a:cs typeface="BlairMdITC TT-Medium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77152" y="2852936"/>
            <a:ext cx="9289032" cy="366254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9600" b="1" dirty="0" smtClean="0">
                <a:solidFill>
                  <a:srgbClr val="FFFFFF"/>
                </a:solidFill>
              </a:rPr>
              <a:t>Any</a:t>
            </a:r>
          </a:p>
          <a:p>
            <a:pPr algn="ctr"/>
            <a:r>
              <a:rPr lang="en-US" sz="9600" b="1" dirty="0" smtClean="0">
                <a:solidFill>
                  <a:srgbClr val="FFFFFF"/>
                </a:solidFill>
              </a:rPr>
              <a:t>Alternatives?</a:t>
            </a:r>
          </a:p>
          <a:p>
            <a:pPr algn="ctr"/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-7504" y="1196752"/>
            <a:ext cx="2347256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Fierz</a:t>
            </a:r>
            <a:r>
              <a:rPr lang="pl-P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&amp; Pauli (1939):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Demand for Massive Gravity</a:t>
            </a:r>
            <a:endParaRPr lang="en-US" sz="12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788" y="1341416"/>
            <a:ext cx="2400300" cy="4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95302" y="2372151"/>
            <a:ext cx="4720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The only ghost-free mass term: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1600" y="188332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(linearized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</a:rPr>
              <a:t>metric fluctuations 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</a:rPr>
              <a:t>around flat space-time)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948215"/>
            <a:ext cx="4968552" cy="69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1167138" y="3789040"/>
            <a:ext cx="6577981" cy="719289"/>
            <a:chOff x="1167138" y="3789040"/>
            <a:chExt cx="6577981" cy="719289"/>
          </a:xfrm>
        </p:grpSpPr>
        <p:sp>
          <p:nvSpPr>
            <p:cNvPr id="11" name="TextBox 10"/>
            <p:cNvSpPr txBox="1"/>
            <p:nvPr/>
          </p:nvSpPr>
          <p:spPr>
            <a:xfrm>
              <a:off x="1167138" y="3789040"/>
              <a:ext cx="6408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0"/>
                  </a:solidFill>
                </a:rPr>
                <a:t>Consistent Non-linear Completion?</a:t>
              </a:r>
              <a:endParaRPr lang="en-US" sz="2800" b="1" dirty="0">
                <a:solidFill>
                  <a:srgbClr val="00009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73119" y="4231330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entury Gothic" pitchFamily="34" charset="0"/>
                </a:rPr>
                <a:t>Theoretically challenging, cosmologically interesting.</a:t>
              </a:r>
              <a:endParaRPr lang="en-US" sz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4499828"/>
            <a:ext cx="8264366" cy="2025516"/>
            <a:chOff x="0" y="4499828"/>
            <a:chExt cx="8264366" cy="2025516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4499828"/>
              <a:ext cx="8172400" cy="2025516"/>
              <a:chOff x="0" y="4499828"/>
              <a:chExt cx="8172400" cy="2025516"/>
            </a:xfrm>
          </p:grpSpPr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0" y="4499828"/>
                <a:ext cx="2339752" cy="369332"/>
              </a:xfrm>
              <a:prstGeom prst="rect">
                <a:avLst/>
              </a:prstGeom>
              <a:solidFill>
                <a:srgbClr val="C00000"/>
              </a:solidFill>
              <a:ln w="12700" cap="sq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2011: breakthrough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91680" y="4955684"/>
                <a:ext cx="648072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de </a:t>
                </a:r>
                <a:r>
                  <a:rPr lang="en-US" sz="1200" b="1" dirty="0" err="1" smtClean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Rham</a:t>
                </a:r>
                <a:r>
                  <a:rPr lang="en-US" sz="1200" b="1" dirty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 &amp;</a:t>
                </a:r>
                <a:r>
                  <a:rPr lang="en-US" sz="1200" b="1" dirty="0" smtClean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n-US" sz="1200" b="1" dirty="0" err="1" smtClean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Gabadadze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		[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arXiv</a:t>
                </a:r>
                <a:r>
                  <a:rPr lang="en-US" sz="1200" b="1" dirty="0">
                    <a:solidFill>
                      <a:srgbClr val="006666"/>
                    </a:solidFill>
                    <a:latin typeface="Century Gothic" pitchFamily="34" charset="0"/>
                  </a:rPr>
                  <a:t>: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1007.0443</a:t>
                </a:r>
                <a:r>
                  <a:rPr lang="en-US" sz="1200" b="1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]</a:t>
                </a:r>
                <a:endParaRPr lang="en-US" sz="1200" b="1" dirty="0" smtClean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  <a:p>
                <a:r>
                  <a:rPr lang="en-US" sz="1200" b="1" dirty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de </a:t>
                </a:r>
                <a:r>
                  <a:rPr lang="en-US" sz="1200" b="1" dirty="0" err="1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Rham</a:t>
                </a:r>
                <a:r>
                  <a:rPr lang="en-US" sz="1200" b="1" dirty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, </a:t>
                </a:r>
                <a:r>
                  <a:rPr lang="en-US" sz="1200" b="1" dirty="0" err="1" smtClean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Gabadadze</a:t>
                </a:r>
                <a:r>
                  <a:rPr lang="en-US" sz="1200" b="1" dirty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 &amp;</a:t>
                </a:r>
                <a:r>
                  <a:rPr lang="en-US" sz="1200" b="1" dirty="0" smtClean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n-US" sz="1200" b="1" dirty="0" err="1" smtClean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Tolley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	[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arXiv</a:t>
                </a:r>
                <a:r>
                  <a:rPr lang="en-US" sz="1200" b="1" dirty="0">
                    <a:solidFill>
                      <a:srgbClr val="006666"/>
                    </a:solidFill>
                    <a:latin typeface="Century Gothic" pitchFamily="34" charset="0"/>
                  </a:rPr>
                  <a:t>: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1011.1232</a:t>
                </a:r>
                <a:r>
                  <a:rPr lang="en-US" sz="1200" b="1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]</a:t>
                </a:r>
                <a:endParaRPr lang="en-US" sz="1200" b="1" dirty="0" smtClean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  <a:p>
                <a:endParaRPr lang="en-US" sz="1200" b="1" dirty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  <a:p>
                <a:r>
                  <a:rPr lang="en-US" sz="1200" b="1" dirty="0" smtClean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Hassan &amp; Rosen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		[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arXiv</a:t>
                </a:r>
                <a:r>
                  <a:rPr lang="en-US" sz="1200" b="1" dirty="0">
                    <a:solidFill>
                      <a:srgbClr val="006666"/>
                    </a:solidFill>
                    <a:latin typeface="Century Gothic" pitchFamily="34" charset="0"/>
                  </a:rPr>
                  <a:t>: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1103.6055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]</a:t>
                </a:r>
              </a:p>
              <a:p>
                <a:r>
                  <a:rPr lang="en-US" sz="1200" b="1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	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		[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arXiv</a:t>
                </a:r>
                <a:r>
                  <a:rPr lang="en-US" sz="1200" b="1" dirty="0">
                    <a:solidFill>
                      <a:srgbClr val="006666"/>
                    </a:solidFill>
                    <a:latin typeface="Century Gothic" pitchFamily="34" charset="0"/>
                  </a:rPr>
                  <a:t>: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1106.3344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]</a:t>
                </a:r>
                <a:endParaRPr lang="en-US" sz="1200" b="1" dirty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  <a:p>
                <a:pPr lvl="6"/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[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arXiv</a:t>
                </a:r>
                <a:r>
                  <a:rPr lang="en-US" sz="1200" b="1" dirty="0">
                    <a:solidFill>
                      <a:srgbClr val="006666"/>
                    </a:solidFill>
                    <a:latin typeface="Century Gothic" pitchFamily="34" charset="0"/>
                  </a:rPr>
                  <a:t>: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1109.3515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]</a:t>
                </a:r>
              </a:p>
              <a:p>
                <a:pPr lvl="6"/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[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/>
                    <a:cs typeface="Century Gothic"/>
                  </a:rPr>
                  <a:t>arXiv</a:t>
                </a:r>
                <a:r>
                  <a:rPr lang="en-US" sz="1200" b="1" dirty="0">
                    <a:solidFill>
                      <a:srgbClr val="006666"/>
                    </a:solidFill>
                    <a:latin typeface="Century Gothic"/>
                    <a:cs typeface="Century Gothic"/>
                  </a:rPr>
                  <a:t>: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/>
                    <a:cs typeface="Century Gothic"/>
                  </a:rPr>
                  <a:t>1111.2070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]</a:t>
                </a:r>
              </a:p>
              <a:p>
                <a:r>
                  <a:rPr lang="en-US" sz="1200" b="1" dirty="0" smtClean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Hassan, Rosen &amp; Schmidt</a:t>
                </a:r>
                <a:r>
                  <a:rPr lang="en-US" sz="1200" b="1" dirty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-</a:t>
                </a:r>
                <a:r>
                  <a:rPr lang="en-US" sz="1200" b="1" dirty="0" smtClean="0">
                    <a:solidFill>
                      <a:srgbClr val="800000"/>
                    </a:solidFill>
                    <a:latin typeface="Century Gothic"/>
                    <a:cs typeface="Century Gothic"/>
                  </a:rPr>
                  <a:t>May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	[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arXiv</a:t>
                </a:r>
                <a:r>
                  <a:rPr lang="en-US" sz="1200" b="1" dirty="0">
                    <a:solidFill>
                      <a:srgbClr val="006666"/>
                    </a:solidFill>
                    <a:latin typeface="Century Gothic" pitchFamily="34" charset="0"/>
                  </a:rPr>
                  <a:t>:</a:t>
                </a:r>
                <a:r>
                  <a:rPr lang="en-US" sz="1200" b="1" dirty="0" smtClean="0">
                    <a:solidFill>
                      <a:srgbClr val="006666"/>
                    </a:solidFill>
                    <a:latin typeface="Century Gothic" pitchFamily="34" charset="0"/>
                  </a:rPr>
                  <a:t>1109.3230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]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960110" y="4993223"/>
              <a:ext cx="2304256" cy="1512168"/>
              <a:chOff x="7362130" y="3833836"/>
              <a:chExt cx="2304256" cy="1512168"/>
            </a:xfrm>
          </p:grpSpPr>
          <p:sp>
            <p:nvSpPr>
              <p:cNvPr id="24" name="Right Brace 23"/>
              <p:cNvSpPr/>
              <p:nvPr/>
            </p:nvSpPr>
            <p:spPr>
              <a:xfrm>
                <a:off x="7362130" y="3833836"/>
                <a:ext cx="310070" cy="1512168"/>
              </a:xfrm>
              <a:prstGeom prst="rightBrace">
                <a:avLst/>
              </a:prstGeom>
              <a:noFill/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644341" y="4078023"/>
                <a:ext cx="2022045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/>
                  <a:buChar char="•"/>
                </a:pPr>
                <a:r>
                  <a:rPr lang="en-US" sz="1200" b="1" dirty="0" smtClean="0">
                    <a:solidFill>
                      <a:srgbClr val="800000"/>
                    </a:solidFill>
                  </a:rPr>
                  <a:t>The only ghost-free, </a:t>
                </a:r>
                <a:r>
                  <a:rPr lang="en-US" sz="1200" b="1" dirty="0">
                    <a:solidFill>
                      <a:srgbClr val="000000"/>
                    </a:solidFill>
                  </a:rPr>
                  <a:t>m</a:t>
                </a:r>
                <a:r>
                  <a:rPr lang="en-US" sz="1200" b="1" dirty="0" smtClean="0">
                    <a:solidFill>
                      <a:srgbClr val="000000"/>
                    </a:solidFill>
                  </a:rPr>
                  <a:t>assive</a:t>
                </a:r>
                <a:r>
                  <a:rPr lang="en-US" sz="1200" b="1" dirty="0" smtClean="0">
                    <a:solidFill>
                      <a:srgbClr val="800000"/>
                    </a:solidFill>
                  </a:rPr>
                  <a:t> gravity</a:t>
                </a:r>
              </a:p>
              <a:p>
                <a:pPr marL="171450" indent="-171450">
                  <a:buFont typeface="Arial"/>
                  <a:buChar char="•"/>
                </a:pPr>
                <a:endParaRPr lang="en-US" sz="500" b="1" dirty="0" smtClean="0">
                  <a:solidFill>
                    <a:srgbClr val="800000"/>
                  </a:solidFill>
                </a:endParaRPr>
              </a:p>
              <a:p>
                <a:pPr marL="171450" indent="-171450">
                  <a:buFont typeface="Arial"/>
                  <a:buChar char="•"/>
                </a:pPr>
                <a:r>
                  <a:rPr lang="en-US" sz="1200" b="1" dirty="0" smtClean="0">
                    <a:solidFill>
                      <a:srgbClr val="800000"/>
                    </a:solidFill>
                  </a:rPr>
                  <a:t>The only ghost-free, </a:t>
                </a:r>
                <a:r>
                  <a:rPr lang="en-US" sz="1200" b="1" dirty="0" err="1" smtClean="0">
                    <a:solidFill>
                      <a:srgbClr val="000000"/>
                    </a:solidFill>
                  </a:rPr>
                  <a:t>bimetric</a:t>
                </a:r>
                <a:r>
                  <a:rPr lang="en-US" sz="1200" b="1" dirty="0" smtClean="0">
                    <a:solidFill>
                      <a:srgbClr val="800000"/>
                    </a:solidFill>
                  </a:rPr>
                  <a:t> gravity</a:t>
                </a:r>
                <a:endParaRPr lang="en-US" sz="1200" b="1" dirty="0">
                  <a:solidFill>
                    <a:srgbClr val="8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80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-7504" y="1302268"/>
            <a:ext cx="979104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Action: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Theory</a:t>
            </a:r>
            <a:r>
              <a:rPr lang="en-US" sz="1200" b="1" dirty="0" smtClean="0">
                <a:solidFill>
                  <a:srgbClr val="FFFFFF"/>
                </a:solidFill>
                <a:latin typeface="Century Gothic" pitchFamily="34" charset="0"/>
              </a:rPr>
              <a:t>(general)</a:t>
            </a: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132856"/>
            <a:ext cx="7380312" cy="143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505731"/>
            <a:ext cx="7560840" cy="122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99" y="3933056"/>
            <a:ext cx="7164288" cy="34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15616" y="981889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Century Gothic" pitchFamily="34" charset="0"/>
              </a:rPr>
              <a:t>Hassan-Rosen </a:t>
            </a:r>
            <a:r>
              <a:rPr lang="en-US" sz="1100" b="1" dirty="0" err="1" smtClean="0">
                <a:solidFill>
                  <a:srgbClr val="800000"/>
                </a:solidFill>
                <a:latin typeface="Century Gothic" pitchFamily="34" charset="0"/>
              </a:rPr>
              <a:t>bimetric</a:t>
            </a:r>
            <a:r>
              <a:rPr lang="en-US" sz="1100" b="1" dirty="0">
                <a:solidFill>
                  <a:srgbClr val="800000"/>
                </a:solidFill>
                <a:latin typeface="Century Gothic" pitchFamily="34" charset="0"/>
              </a:rPr>
              <a:t> </a:t>
            </a:r>
            <a:r>
              <a:rPr lang="en-US" sz="1100" b="1" dirty="0" smtClean="0">
                <a:solidFill>
                  <a:srgbClr val="800000"/>
                </a:solidFill>
                <a:latin typeface="Century Gothic" pitchFamily="34" charset="0"/>
              </a:rPr>
              <a:t>gravity based on </a:t>
            </a:r>
            <a:r>
              <a:rPr lang="en-US" sz="1100" b="1" dirty="0" smtClean="0">
                <a:solidFill>
                  <a:srgbClr val="000000"/>
                </a:solidFill>
                <a:latin typeface="Century Gothic" pitchFamily="34" charset="0"/>
              </a:rPr>
              <a:t>de-</a:t>
            </a:r>
            <a:r>
              <a:rPr lang="en-US" sz="1100" b="1" dirty="0" err="1" smtClean="0">
                <a:solidFill>
                  <a:srgbClr val="000000"/>
                </a:solidFill>
                <a:latin typeface="Century Gothic" pitchFamily="34" charset="0"/>
              </a:rPr>
              <a:t>Rham</a:t>
            </a:r>
            <a:r>
              <a:rPr lang="en-US" sz="1100" b="1" dirty="0" smtClean="0">
                <a:solidFill>
                  <a:srgbClr val="000000"/>
                </a:solidFill>
                <a:latin typeface="Century Gothic" pitchFamily="34" charset="0"/>
              </a:rPr>
              <a:t>-</a:t>
            </a:r>
            <a:r>
              <a:rPr lang="en-US" sz="1100" b="1" dirty="0" err="1" smtClean="0">
                <a:solidFill>
                  <a:srgbClr val="000000"/>
                </a:solidFill>
                <a:latin typeface="Century Gothic" pitchFamily="34" charset="0"/>
              </a:rPr>
              <a:t>Gabadadze-Tolley</a:t>
            </a:r>
            <a:r>
              <a:rPr lang="en-US" sz="11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1100" b="1" dirty="0" smtClean="0">
                <a:solidFill>
                  <a:srgbClr val="800000"/>
                </a:solidFill>
                <a:latin typeface="Century Gothic" pitchFamily="34" charset="0"/>
              </a:rPr>
              <a:t>massive gravity:</a:t>
            </a:r>
            <a:endParaRPr lang="en-US" sz="1100" dirty="0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sz="11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-7504" y="1124744"/>
            <a:ext cx="2419264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Equations of Motion: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Theory</a:t>
            </a:r>
            <a:r>
              <a:rPr lang="en-US" sz="1200" b="1" dirty="0">
                <a:solidFill>
                  <a:srgbClr val="FFFFFF"/>
                </a:solidFill>
                <a:latin typeface="Century Gothic" pitchFamily="34" charset="0"/>
              </a:rPr>
              <a:t>(general</a:t>
            </a:r>
            <a:r>
              <a:rPr lang="en-US" sz="12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n-US" sz="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628800"/>
            <a:ext cx="7776864" cy="74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6" y="2446463"/>
            <a:ext cx="7812360" cy="83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356992"/>
            <a:ext cx="7848872" cy="112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790" y="4581128"/>
            <a:ext cx="1224136" cy="62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4673934"/>
            <a:ext cx="6156176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Bianchi Identities + Energy-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omentum Conservation 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5157192"/>
            <a:ext cx="5112568" cy="65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656" y="5877272"/>
            <a:ext cx="5112568" cy="63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57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-7504" y="1196752"/>
            <a:ext cx="2563280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Metrics: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Theory</a:t>
            </a:r>
            <a:r>
              <a:rPr lang="en-US" sz="1200" b="1" dirty="0" smtClean="0">
                <a:solidFill>
                  <a:srgbClr val="FFFFFF"/>
                </a:solidFill>
                <a:latin typeface="Century Gothic" pitchFamily="34" charset="0"/>
              </a:rPr>
              <a:t>(the case for an isotropic and homogeneous universe)</a:t>
            </a:r>
            <a:endParaRPr lang="en-U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-4588" y="3419708"/>
            <a:ext cx="6088756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Bianchi Identities + Energy-Momentum Conservation: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005064"/>
            <a:ext cx="4176464" cy="759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115" y="5681732"/>
            <a:ext cx="1396281" cy="69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3808862" y="4696194"/>
            <a:ext cx="648072" cy="1138020"/>
          </a:xfrm>
          <a:prstGeom prst="rightArrow">
            <a:avLst/>
          </a:prstGeom>
          <a:solidFill>
            <a:srgbClr val="000066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1772816"/>
            <a:ext cx="5904656" cy="139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8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-7504" y="1196752"/>
            <a:ext cx="4003440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Generalized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Friedmann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Equations: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Theory</a:t>
            </a:r>
            <a:r>
              <a:rPr lang="en-US" sz="1200" b="1" dirty="0">
                <a:solidFill>
                  <a:srgbClr val="FFFFFF"/>
                </a:solidFill>
                <a:latin typeface="Century Gothic" pitchFamily="34" charset="0"/>
              </a:rPr>
              <a:t>(the case for an isotropic and homogeneous universe</a:t>
            </a:r>
            <a:r>
              <a:rPr lang="en-US" sz="12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n-U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6264696" cy="69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492896"/>
            <a:ext cx="7812878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08" y="3284984"/>
            <a:ext cx="4991472" cy="63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32" y="4077072"/>
            <a:ext cx="7380312" cy="62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5085184"/>
            <a:ext cx="1080120" cy="31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5856" y="5013176"/>
            <a:ext cx="1152128" cy="47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24" y="5013176"/>
            <a:ext cx="735294" cy="44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584" y="5805264"/>
            <a:ext cx="3024336" cy="62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 bwMode="auto">
          <a:xfrm>
            <a:off x="4118056" y="5825424"/>
            <a:ext cx="1224136" cy="576064"/>
          </a:xfrm>
          <a:prstGeom prst="rightArrow">
            <a:avLst/>
          </a:prstGeom>
          <a:solidFill>
            <a:srgbClr val="000066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0112" y="5908239"/>
            <a:ext cx="1800200" cy="40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5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67544" y="333375"/>
            <a:ext cx="7416824" cy="51077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700" cap="sq" algn="ctr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</a:rPr>
              <a:t>Theory</a:t>
            </a:r>
            <a:r>
              <a:rPr lang="en-US" sz="1200" b="1" dirty="0">
                <a:solidFill>
                  <a:srgbClr val="FFFFFF"/>
                </a:solidFill>
                <a:latin typeface="Century Gothic" pitchFamily="34" charset="0"/>
              </a:rPr>
              <a:t>(the case for an isotropic and homogeneous universe</a:t>
            </a:r>
            <a:r>
              <a:rPr lang="en-US" sz="1200" b="1" dirty="0" smtClean="0">
                <a:solidFill>
                  <a:srgbClr val="FFFFFF"/>
                </a:solidFill>
                <a:latin typeface="Century Gothic" pitchFamily="34" charset="0"/>
              </a:rPr>
              <a:t>)</a:t>
            </a:r>
            <a:endParaRPr lang="en-US" sz="1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3" name="Picture 12" descr="University_of_Osl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0" y="150140"/>
            <a:ext cx="870800" cy="87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jubileumslogo_200-25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25209"/>
            <a:ext cx="1363482" cy="92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948757"/>
            <a:ext cx="6408712" cy="175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2492896"/>
            <a:ext cx="2339752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Evolution Equation: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1700808"/>
            <a:ext cx="5364088" cy="67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1187460"/>
            <a:ext cx="2339752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Hubble Parameter: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8852" y="66110"/>
            <a:ext cx="41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+1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04524"/>
            <a:ext cx="914400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Yashar Akrami / Modern Cosmology: Early Universe, CMB and LSS/ </a:t>
            </a:r>
            <a:r>
              <a:rPr lang="en-US" sz="1100" b="1" dirty="0" err="1" smtClean="0">
                <a:solidFill>
                  <a:srgbClr val="FFFFFF"/>
                </a:solidFill>
                <a:latin typeface="Century Gothic" pitchFamily="34" charset="0"/>
              </a:rPr>
              <a:t>Benasque</a:t>
            </a:r>
            <a:r>
              <a:rPr lang="en-US" sz="1100" b="1" dirty="0" smtClean="0">
                <a:solidFill>
                  <a:srgbClr val="FFFFFF"/>
                </a:solidFill>
                <a:latin typeface="Century Gothic" pitchFamily="34" charset="0"/>
              </a:rPr>
              <a:t> / August 17, 2012</a:t>
            </a:r>
            <a:endParaRPr lang="en-US" sz="11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4913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F6F5C-F2E0-4C31-997E-A46AFE43497C}" type="slidenum"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-7504" y="4797152"/>
            <a:ext cx="2131232" cy="369332"/>
          </a:xfrm>
          <a:prstGeom prst="rect">
            <a:avLst/>
          </a:prstGeom>
          <a:solidFill>
            <a:srgbClr val="C00000"/>
          </a:solidFill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Initial Conditions: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1263" y="4725144"/>
            <a:ext cx="2462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 pitchFamily="34" charset="0"/>
              </a:rPr>
              <a:t>o</a:t>
            </a:r>
            <a:r>
              <a:rPr lang="en-US" sz="1200" b="1" dirty="0" smtClean="0">
                <a:solidFill>
                  <a:srgbClr val="000000"/>
                </a:solidFill>
                <a:latin typeface="Century Gothic" pitchFamily="34" charset="0"/>
              </a:rPr>
              <a:t>ne-dimensional phase space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545" y="5263514"/>
            <a:ext cx="5040560" cy="123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6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" grpId="0"/>
    </p:bldLst>
  </p:timing>
</p:sld>
</file>

<file path=ppt/theme/theme1.xml><?xml version="1.0" encoding="utf-8"?>
<a:theme xmlns:a="http://schemas.openxmlformats.org/drawingml/2006/main" name="01090301">
  <a:themeElements>
    <a:clrScheme name="01090301 12">
      <a:dk1>
        <a:srgbClr val="777777"/>
      </a:dk1>
      <a:lt1>
        <a:srgbClr val="969696"/>
      </a:lt1>
      <a:dk2>
        <a:srgbClr val="686B5D"/>
      </a:dk2>
      <a:lt2>
        <a:srgbClr val="4E4E44"/>
      </a:lt2>
      <a:accent1>
        <a:srgbClr val="909082"/>
      </a:accent1>
      <a:accent2>
        <a:srgbClr val="809EA8"/>
      </a:accent2>
      <a:accent3>
        <a:srgbClr val="B9BAB6"/>
      </a:accent3>
      <a:accent4>
        <a:srgbClr val="7F7F7F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01090301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010903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3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3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3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3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3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301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01090301</Template>
  <TotalTime>12582</TotalTime>
  <Words>1367</Words>
  <Application>Microsoft Macintosh PowerPoint</Application>
  <PresentationFormat>On-screen Show (4:3)</PresentationFormat>
  <Paragraphs>233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01090301</vt:lpstr>
      <vt:lpstr>PowerPoint Presentation</vt:lpstr>
      <vt:lpstr>2011 Nobel Prize in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ITA, UiO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Constraints on SUperSYmmetric Models  </dc:title>
  <dc:subject/>
  <dc:creator>Yashar Akrami</dc:creator>
  <cp:keywords/>
  <dc:description/>
  <cp:lastModifiedBy>Yashar Akrami</cp:lastModifiedBy>
  <cp:revision>967</cp:revision>
  <cp:lastPrinted>2011-10-26T09:57:15Z</cp:lastPrinted>
  <dcterms:created xsi:type="dcterms:W3CDTF">2006-01-26T13:05:48Z</dcterms:created>
  <dcterms:modified xsi:type="dcterms:W3CDTF">2012-08-17T20:46:09Z</dcterms:modified>
  <cp:category/>
</cp:coreProperties>
</file>