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1" r:id="rId2"/>
    <p:sldId id="280" r:id="rId3"/>
    <p:sldId id="281" r:id="rId4"/>
    <p:sldId id="302" r:id="rId5"/>
    <p:sldId id="282" r:id="rId6"/>
    <p:sldId id="278" r:id="rId7"/>
    <p:sldId id="279" r:id="rId8"/>
    <p:sldId id="286" r:id="rId9"/>
    <p:sldId id="259" r:id="rId10"/>
    <p:sldId id="260" r:id="rId11"/>
    <p:sldId id="271" r:id="rId12"/>
    <p:sldId id="258" r:id="rId13"/>
    <p:sldId id="300" r:id="rId14"/>
    <p:sldId id="287" r:id="rId15"/>
    <p:sldId id="257" r:id="rId16"/>
    <p:sldId id="261" r:id="rId17"/>
    <p:sldId id="274" r:id="rId18"/>
    <p:sldId id="265" r:id="rId19"/>
    <p:sldId id="266" r:id="rId20"/>
    <p:sldId id="289" r:id="rId21"/>
    <p:sldId id="267" r:id="rId22"/>
    <p:sldId id="268" r:id="rId23"/>
    <p:sldId id="273" r:id="rId24"/>
    <p:sldId id="285" r:id="rId25"/>
    <p:sldId id="272" r:id="rId26"/>
    <p:sldId id="290" r:id="rId27"/>
    <p:sldId id="299" r:id="rId28"/>
    <p:sldId id="284" r:id="rId29"/>
    <p:sldId id="275" r:id="rId30"/>
    <p:sldId id="276" r:id="rId31"/>
    <p:sldId id="288" r:id="rId32"/>
    <p:sldId id="283" r:id="rId33"/>
    <p:sldId id="292" r:id="rId34"/>
    <p:sldId id="270" r:id="rId35"/>
    <p:sldId id="269" r:id="rId36"/>
    <p:sldId id="295" r:id="rId37"/>
    <p:sldId id="296" r:id="rId38"/>
    <p:sldId id="297" r:id="rId39"/>
    <p:sldId id="298" r:id="rId40"/>
    <p:sldId id="277" r:id="rId41"/>
    <p:sldId id="294" r:id="rId42"/>
    <p:sldId id="29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69" autoAdjust="0"/>
  </p:normalViewPr>
  <p:slideViewPr>
    <p:cSldViewPr>
      <p:cViewPr varScale="1">
        <p:scale>
          <a:sx n="82" d="100"/>
          <a:sy n="82" d="100"/>
        </p:scale>
        <p:origin x="-160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1.wmf"/><Relationship Id="rId4" Type="http://schemas.openxmlformats.org/officeDocument/2006/relationships/image" Target="../media/image6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1.wmf"/><Relationship Id="rId1" Type="http://schemas.openxmlformats.org/officeDocument/2006/relationships/image" Target="../media/image6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38.wmf"/><Relationship Id="rId7" Type="http://schemas.openxmlformats.org/officeDocument/2006/relationships/image" Target="../media/image17.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1.wmf"/><Relationship Id="rId9"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FC1D7-37A3-4610-88BD-44B313CDC619}" type="datetimeFigureOut">
              <a:rPr lang="en-US" smtClean="0"/>
              <a:pPr/>
              <a:t>9/18/2011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63EC74-B51A-4DBB-A218-AB8F5FA2981E}" type="slidenum">
              <a:rPr lang="en-US" smtClean="0"/>
              <a:pPr/>
              <a:t>‹#›</a:t>
            </a:fld>
            <a:endParaRPr lang="en-US"/>
          </a:p>
        </p:txBody>
      </p:sp>
    </p:spTree>
    <p:extLst>
      <p:ext uri="{BB962C8B-B14F-4D97-AF65-F5344CB8AC3E}">
        <p14:creationId xmlns:p14="http://schemas.microsoft.com/office/powerpoint/2010/main" xmlns="" val="285469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dirty="0" err="1" smtClean="0">
                <a:latin typeface="Times New Roman" pitchFamily="18" charset="0"/>
              </a:rPr>
              <a:t>Ianuzzi</a:t>
            </a:r>
            <a:r>
              <a:rPr lang="en-US" dirty="0" smtClean="0">
                <a:latin typeface="Times New Roman" pitchFamily="18" charset="0"/>
              </a:rPr>
              <a:t> thickness</a:t>
            </a:r>
            <a:r>
              <a:rPr lang="en-US" baseline="0" dirty="0" smtClean="0">
                <a:latin typeface="Times New Roman" pitchFamily="18" charset="0"/>
              </a:rPr>
              <a:t> 190 nm, resistivity 8.5 ohms/</a:t>
            </a:r>
            <a:r>
              <a:rPr lang="en-US" baseline="0" dirty="0" err="1" smtClean="0">
                <a:latin typeface="Times New Roman" pitchFamily="18" charset="0"/>
              </a:rPr>
              <a:t>sq</a:t>
            </a:r>
            <a:r>
              <a:rPr lang="en-US" baseline="0" dirty="0" smtClean="0">
                <a:latin typeface="Times New Roman" pitchFamily="18" charset="0"/>
              </a:rPr>
              <a:t> or 1.6 x 10 ^-4 ohm cm </a:t>
            </a:r>
          </a:p>
        </p:txBody>
      </p:sp>
      <p:sp>
        <p:nvSpPr>
          <p:cNvPr id="90116" name="Slide Number Placeholder 3"/>
          <p:cNvSpPr>
            <a:spLocks noGrp="1"/>
          </p:cNvSpPr>
          <p:nvPr>
            <p:ph type="sldNum" sz="quarter" idx="5"/>
          </p:nvPr>
        </p:nvSpPr>
        <p:spPr>
          <a:noFill/>
        </p:spPr>
        <p:txBody>
          <a:bodyPr/>
          <a:lstStyle/>
          <a:p>
            <a:fld id="{1DDD38AD-F228-48F1-B190-3392F31A3D75}" type="slidenum">
              <a:rPr lang="en-US" smtClean="0">
                <a:latin typeface="Times New Roman" pitchFamily="18" charset="0"/>
              </a:rPr>
              <a:pPr/>
              <a:t>5</a:t>
            </a:fld>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The errors at a 95% confidence level are shown for the samples before (after) UV.</a:t>
            </a:r>
          </a:p>
          <a:p>
            <a:pPr algn="just"/>
            <a:r>
              <a:rPr lang="en-US" dirty="0" smtClean="0"/>
              <a:t>The grey line is for the systematic error, the dashed line is for the random error. The total experimental errors are shown by the solid color lines.</a:t>
            </a:r>
          </a:p>
          <a:p>
            <a:pPr algn="just"/>
            <a:r>
              <a:rPr lang="en-US" dirty="0" smtClean="0"/>
              <a:t>Systematic </a:t>
            </a:r>
          </a:p>
          <a:p>
            <a:endParaRPr lang="en-US" dirty="0"/>
          </a:p>
        </p:txBody>
      </p:sp>
      <p:sp>
        <p:nvSpPr>
          <p:cNvPr id="4" name="Slide Number Placeholder 3"/>
          <p:cNvSpPr>
            <a:spLocks noGrp="1"/>
          </p:cNvSpPr>
          <p:nvPr>
            <p:ph type="sldNum" sz="quarter" idx="10"/>
          </p:nvPr>
        </p:nvSpPr>
        <p:spPr/>
        <p:txBody>
          <a:bodyPr/>
          <a:lstStyle/>
          <a:p>
            <a:fld id="{A763EC74-B51A-4DBB-A218-AB8F5FA2981E}"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smtClean="0"/>
              <a:t>The VUV-VASE (variable angle spectroscopic </a:t>
            </a:r>
            <a:r>
              <a:rPr lang="en-US" dirty="0" err="1" smtClean="0"/>
              <a:t>ellipsometer</a:t>
            </a:r>
            <a:r>
              <a:rPr lang="en-US" dirty="0" smtClean="0"/>
              <a:t>) for the vacuum ultraviolet was used for measurements. The VUV-VASE features a wide spectral range from 140nm – 1700nm. The angle of incidence is computer controlled from 10° to 90° (25° minimum for longer wavelengths), with automated sample tilt and height adjustment. The entire optical path is enclosed inside a dry nitrogen purge to eliminate absorption from ambient water vapor and oxygen. The VUV-VASE uses a rotating analyzer </a:t>
            </a:r>
            <a:r>
              <a:rPr lang="en-US" dirty="0" err="1" smtClean="0"/>
              <a:t>ellipsometer</a:t>
            </a:r>
            <a:r>
              <a:rPr lang="en-US" dirty="0" smtClean="0"/>
              <a:t> (RAE) configuration with the addition of our patented </a:t>
            </a:r>
            <a:r>
              <a:rPr lang="en-US" dirty="0" err="1" smtClean="0"/>
              <a:t>AutoRetarder</a:t>
            </a:r>
            <a:r>
              <a:rPr lang="en-US" dirty="0" smtClean="0"/>
              <a:t>. </a:t>
            </a:r>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AutoRetarder</a:t>
            </a:r>
            <a:r>
              <a:rPr lang="en-US" sz="1200" kern="1200" baseline="0" dirty="0" smtClean="0">
                <a:solidFill>
                  <a:schemeClr val="tx1"/>
                </a:solidFill>
                <a:latin typeface="+mn-lt"/>
                <a:ea typeface="+mn-ea"/>
                <a:cs typeface="+mn-cs"/>
              </a:rPr>
              <a:t> changes the polarization state of light before the sample to maximize measurement accuracy.</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kern="1200" baseline="0" dirty="0" smtClean="0">
                <a:solidFill>
                  <a:schemeClr val="tx1"/>
                </a:solidFill>
                <a:latin typeface="+mn-lt"/>
                <a:ea typeface="+mn-ea"/>
                <a:cs typeface="+mn-cs"/>
              </a:rPr>
              <a:t>The IR-VASE variable angle spectroscopic </a:t>
            </a:r>
            <a:r>
              <a:rPr lang="en-US" sz="1200" kern="1200" baseline="0" dirty="0" err="1" smtClean="0">
                <a:solidFill>
                  <a:schemeClr val="tx1"/>
                </a:solidFill>
                <a:latin typeface="+mn-lt"/>
                <a:ea typeface="+mn-ea"/>
                <a:cs typeface="+mn-cs"/>
              </a:rPr>
              <a:t>ellipsometer</a:t>
            </a:r>
            <a:r>
              <a:rPr lang="en-US" sz="1200" kern="1200" baseline="0" dirty="0" smtClean="0">
                <a:solidFill>
                  <a:schemeClr val="tx1"/>
                </a:solidFill>
                <a:latin typeface="+mn-lt"/>
                <a:ea typeface="+mn-ea"/>
                <a:cs typeface="+mn-cs"/>
              </a:rPr>
              <a:t> for the infrared was used for measurements in this report. The IR-VASE collects data from about 1.7 um – 33 um based on a Fourier-transform spectrometer. The angle of incidence is computer controlled from 30° to 90°. The IR-VASE uses our patented rotating compensator </a:t>
            </a:r>
            <a:r>
              <a:rPr lang="en-US" sz="1200" kern="1200" baseline="0" dirty="0" err="1" smtClean="0">
                <a:solidFill>
                  <a:schemeClr val="tx1"/>
                </a:solidFill>
                <a:latin typeface="+mn-lt"/>
                <a:ea typeface="+mn-ea"/>
                <a:cs typeface="+mn-cs"/>
              </a:rPr>
              <a:t>ellipsometer</a:t>
            </a:r>
            <a:r>
              <a:rPr lang="en-US" sz="1200" kern="1200" baseline="0" dirty="0" smtClean="0">
                <a:solidFill>
                  <a:schemeClr val="tx1"/>
                </a:solidFill>
                <a:latin typeface="+mn-lt"/>
                <a:ea typeface="+mn-ea"/>
                <a:cs typeface="+mn-cs"/>
              </a:rPr>
              <a:t> (RCE) configuration for fast, accurate measurements.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763EC74-B51A-4DBB-A218-AB8F5FA2981E}" type="slidenum">
              <a:rPr lang="en-US" smtClean="0"/>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dashed lines in inset show the limits of possible extrapolations of the data to higher frequencies. The two dashed lines in lower</a:t>
            </a:r>
            <a:r>
              <a:rPr lang="en-US" baseline="0" dirty="0" smtClean="0"/>
              <a:t> figure </a:t>
            </a:r>
            <a:r>
              <a:rPr lang="en-US" dirty="0" smtClean="0"/>
              <a:t>correspond to two limiting extrapolations to higher frequencies</a:t>
            </a:r>
          </a:p>
          <a:p>
            <a:r>
              <a:rPr lang="en-US" dirty="0" smtClean="0"/>
              <a:t>shown in the upper figure. The dielectric </a:t>
            </a:r>
            <a:r>
              <a:rPr lang="en-US" dirty="0" err="1" smtClean="0"/>
              <a:t>permittivities</a:t>
            </a:r>
            <a:r>
              <a:rPr lang="en-US" dirty="0" smtClean="0"/>
              <a:t> as a function of imaginary frequency is shown for an untreated ITO sample with charge carriers included (solid lines) and neglected (dashed lines)</a:t>
            </a:r>
            <a:endParaRPr lang="en-US" dirty="0"/>
          </a:p>
        </p:txBody>
      </p:sp>
      <p:sp>
        <p:nvSpPr>
          <p:cNvPr id="4" name="Slide Number Placeholder 3"/>
          <p:cNvSpPr>
            <a:spLocks noGrp="1"/>
          </p:cNvSpPr>
          <p:nvPr>
            <p:ph type="sldNum" sz="quarter" idx="10"/>
          </p:nvPr>
        </p:nvSpPr>
        <p:spPr/>
        <p:txBody>
          <a:bodyPr/>
          <a:lstStyle/>
          <a:p>
            <a:fld id="{A763EC74-B51A-4DBB-A218-AB8F5FA2981E}" type="slidenum">
              <a:rPr lang="en-US" smtClean="0"/>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smtClean="0"/>
              <a:t>The dielectric </a:t>
            </a:r>
            <a:r>
              <a:rPr lang="en-US" dirty="0" err="1" smtClean="0"/>
              <a:t>permittivities</a:t>
            </a:r>
            <a:r>
              <a:rPr lang="en-US" dirty="0" smtClean="0"/>
              <a:t> along the imaginary frequency axis are shown for the samples before-red (after-blue) UV. In both cases the results with included and ignored free charge carriers are shown.</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smtClean="0"/>
              <a:t>The inset is the imaginary parts of the dielectric permittivity obtained by using the </a:t>
            </a:r>
            <a:r>
              <a:rPr lang="en-US" dirty="0" err="1" smtClean="0"/>
              <a:t>ellipsometry</a:t>
            </a:r>
            <a:r>
              <a:rPr lang="en-US" dirty="0" smtClean="0"/>
              <a:t> are shown for the samples before (after) UV.</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(3) The expression for the oscillator, used for an extrapolation to high frequencies </a:t>
            </a:r>
            <a:r>
              <a:rPr lang="en-US" dirty="0" err="1" smtClean="0"/>
              <a:t>xW</a:t>
            </a:r>
            <a:r>
              <a:rPr lang="en-US" dirty="0" smtClean="0"/>
              <a:t>, is: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err="1" smtClean="0"/>
              <a:t>epsOsc</a:t>
            </a:r>
            <a:r>
              <a:rPr lang="en-US" dirty="0" smtClean="0"/>
              <a:t> = </a:t>
            </a:r>
            <a:r>
              <a:rPr lang="en-US" dirty="0" err="1" smtClean="0"/>
              <a:t>aA</a:t>
            </a:r>
            <a:r>
              <a:rPr lang="en-US" dirty="0" smtClean="0"/>
              <a:t>*g0*</a:t>
            </a:r>
            <a:r>
              <a:rPr lang="en-US" dirty="0" err="1" smtClean="0"/>
              <a:t>xW</a:t>
            </a:r>
            <a:r>
              <a:rPr lang="en-US" dirty="0" smtClean="0"/>
              <a:t>/((xW^2 - w0^2)^2 + g0^2*xW^2).</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The parameters used for the bottom and top curves are,</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respectively:</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err="1" smtClean="0"/>
              <a:t>aA</a:t>
            </a:r>
            <a:r>
              <a:rPr lang="en-US" dirty="0" smtClean="0"/>
              <a:t>=111.52; w0=8.eV,g0= 4.eV;</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err="1" smtClean="0"/>
              <a:t>aA</a:t>
            </a:r>
            <a:r>
              <a:rPr lang="en-US" dirty="0" smtClean="0"/>
              <a:t>=240.54, w0=9.eV, g0=8.5eV</a:t>
            </a:r>
            <a:r>
              <a:rPr lang="en-US" dirty="0" smtClean="0"/>
              <a:t>.</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Only one oscillator</a:t>
            </a:r>
            <a:r>
              <a:rPr lang="en-US" baseline="0" dirty="0" smtClean="0"/>
              <a:t> for each data. Oscillator only for the extrapolation.  The epsilon expression is in imaginary frequency</a:t>
            </a:r>
            <a:endParaRPr lang="en-US" dirty="0" smtClean="0"/>
          </a:p>
          <a:p>
            <a:endParaRPr lang="en-US" dirty="0"/>
          </a:p>
        </p:txBody>
      </p:sp>
      <p:sp>
        <p:nvSpPr>
          <p:cNvPr id="4" name="Slide Number Placeholder 3"/>
          <p:cNvSpPr>
            <a:spLocks noGrp="1"/>
          </p:cNvSpPr>
          <p:nvPr>
            <p:ph type="sldNum" sz="quarter" idx="10"/>
          </p:nvPr>
        </p:nvSpPr>
        <p:spPr/>
        <p:txBody>
          <a:bodyPr/>
          <a:lstStyle/>
          <a:p>
            <a:fld id="{A763EC74-B51A-4DBB-A218-AB8F5FA2981E}" type="slidenum">
              <a:rPr lang="en-US" smtClean="0"/>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data for samples before-red (after-blue) UV are compared with the respective theory (including the charge carriers before UV and ignoring charge carriers after UV). </a:t>
            </a:r>
          </a:p>
          <a:p>
            <a:endParaRPr lang="en-US" dirty="0"/>
          </a:p>
        </p:txBody>
      </p:sp>
      <p:sp>
        <p:nvSpPr>
          <p:cNvPr id="4" name="Slide Number Placeholder 3"/>
          <p:cNvSpPr>
            <a:spLocks noGrp="1"/>
          </p:cNvSpPr>
          <p:nvPr>
            <p:ph type="sldNum" sz="quarter" idx="10"/>
          </p:nvPr>
        </p:nvSpPr>
        <p:spPr/>
        <p:txBody>
          <a:bodyPr/>
          <a:lstStyle/>
          <a:p>
            <a:fld id="{A763EC74-B51A-4DBB-A218-AB8F5FA2981E}" type="slidenum">
              <a:rPr lang="en-US" smtClean="0"/>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experimental data for the sample after the UV treatment are compared with the theory including free charge carriers</a:t>
            </a:r>
          </a:p>
          <a:p>
            <a:endParaRPr lang="en-US" dirty="0"/>
          </a:p>
        </p:txBody>
      </p:sp>
      <p:sp>
        <p:nvSpPr>
          <p:cNvPr id="4" name="Slide Number Placeholder 3"/>
          <p:cNvSpPr>
            <a:spLocks noGrp="1"/>
          </p:cNvSpPr>
          <p:nvPr>
            <p:ph type="sldNum" sz="quarter" idx="10"/>
          </p:nvPr>
        </p:nvSpPr>
        <p:spPr/>
        <p:txBody>
          <a:bodyPr/>
          <a:lstStyle/>
          <a:p>
            <a:fld id="{A763EC74-B51A-4DBB-A218-AB8F5FA2981E}" type="slidenum">
              <a:rPr lang="en-US" smtClean="0"/>
              <a:pPr/>
              <a:t>34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data for samples before-red (after-blue) UV are compared with the respective theory (including the charge carriers before UV and ignoring charge carriers after UV). </a:t>
            </a:r>
          </a:p>
          <a:p>
            <a:endParaRPr lang="en-US" dirty="0"/>
          </a:p>
        </p:txBody>
      </p:sp>
      <p:sp>
        <p:nvSpPr>
          <p:cNvPr id="4" name="Slide Number Placeholder 3"/>
          <p:cNvSpPr>
            <a:spLocks noGrp="1"/>
          </p:cNvSpPr>
          <p:nvPr>
            <p:ph type="sldNum" sz="quarter" idx="10"/>
          </p:nvPr>
        </p:nvSpPr>
        <p:spPr/>
        <p:txBody>
          <a:bodyPr/>
          <a:lstStyle/>
          <a:p>
            <a:fld id="{A763EC74-B51A-4DBB-A218-AB8F5FA2981E}" type="slidenum">
              <a:rPr lang="en-US" smtClean="0"/>
              <a:pPr/>
              <a:t>35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voltages</a:t>
            </a:r>
            <a:r>
              <a:rPr lang="en-US" baseline="0" dirty="0" smtClean="0"/>
              <a:t> on the patches between -90 to +90 mV</a:t>
            </a:r>
            <a:endParaRPr lang="en-US" dirty="0"/>
          </a:p>
        </p:txBody>
      </p:sp>
      <p:sp>
        <p:nvSpPr>
          <p:cNvPr id="4" name="Slide Number Placeholder 3"/>
          <p:cNvSpPr>
            <a:spLocks noGrp="1"/>
          </p:cNvSpPr>
          <p:nvPr>
            <p:ph type="sldNum" sz="quarter" idx="10"/>
          </p:nvPr>
        </p:nvSpPr>
        <p:spPr/>
        <p:txBody>
          <a:bodyPr/>
          <a:lstStyle/>
          <a:p>
            <a:fld id="{BF033D2C-DEA0-4377-8DE1-97B06560DC8A}" type="slidenum">
              <a:rPr lang="en-US" smtClean="0"/>
              <a:pPr/>
              <a:t>37</a:t>
            </a:fld>
            <a:endParaRPr lang="en-US"/>
          </a:p>
        </p:txBody>
      </p:sp>
    </p:spTree>
    <p:extLst>
      <p:ext uri="{BB962C8B-B14F-4D97-AF65-F5344CB8AC3E}">
        <p14:creationId xmlns:p14="http://schemas.microsoft.com/office/powerpoint/2010/main" xmlns="" val="1154968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err="1" smtClean="0"/>
              <a:t>Comsol</a:t>
            </a:r>
            <a:r>
              <a:rPr lang="en-US" dirty="0" smtClean="0"/>
              <a:t> .</a:t>
            </a:r>
            <a:r>
              <a:rPr lang="en-US" baseline="0" dirty="0" smtClean="0"/>
              <a:t> Apply voltages to the plate and find voltage when electrostatic force goes to zero</a:t>
            </a:r>
          </a:p>
          <a:p>
            <a:r>
              <a:rPr lang="en-US" baseline="0" dirty="0" smtClean="0"/>
              <a:t>This compensating voltage (V</a:t>
            </a:r>
            <a:r>
              <a:rPr lang="en-US" baseline="-25000" dirty="0" smtClean="0"/>
              <a:t>o</a:t>
            </a:r>
            <a:r>
              <a:rPr lang="en-US" baseline="0" dirty="0" smtClean="0"/>
              <a:t>) is found for different separations. </a:t>
            </a:r>
            <a:endParaRPr lang="en-US" dirty="0"/>
          </a:p>
        </p:txBody>
      </p:sp>
      <p:sp>
        <p:nvSpPr>
          <p:cNvPr id="4" name="Slide Number Placeholder 3"/>
          <p:cNvSpPr>
            <a:spLocks noGrp="1"/>
          </p:cNvSpPr>
          <p:nvPr>
            <p:ph type="sldNum" sz="quarter" idx="10"/>
          </p:nvPr>
        </p:nvSpPr>
        <p:spPr/>
        <p:txBody>
          <a:bodyPr/>
          <a:lstStyle/>
          <a:p>
            <a:fld id="{BF033D2C-DEA0-4377-8DE1-97B06560DC8A}" type="slidenum">
              <a:rPr lang="en-US" smtClean="0"/>
              <a:pPr/>
              <a:t>38</a:t>
            </a:fld>
            <a:endParaRPr lang="en-US"/>
          </a:p>
        </p:txBody>
      </p:sp>
    </p:spTree>
    <p:extLst>
      <p:ext uri="{BB962C8B-B14F-4D97-AF65-F5344CB8AC3E}">
        <p14:creationId xmlns:p14="http://schemas.microsoft.com/office/powerpoint/2010/main" xmlns="" val="3590534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Amsterdam</a:t>
            </a:r>
            <a:r>
              <a:rPr lang="en-US" baseline="0" dirty="0" smtClean="0"/>
              <a:t> Group in air experiment observed same decrease in </a:t>
            </a:r>
            <a:r>
              <a:rPr lang="en-US" baseline="0" dirty="0" err="1" smtClean="0"/>
              <a:t>Casimir</a:t>
            </a:r>
            <a:r>
              <a:rPr lang="en-US" baseline="0" dirty="0" smtClean="0"/>
              <a:t> force without UV. Their samples are completely different. It would be </a:t>
            </a:r>
          </a:p>
          <a:p>
            <a:r>
              <a:rPr lang="en-US" baseline="0" dirty="0" smtClean="0"/>
              <a:t>Extremely fortuitous if two experiments with two different samples in two different countries had the same patch potential effects which mask the </a:t>
            </a:r>
          </a:p>
          <a:p>
            <a:r>
              <a:rPr lang="en-US" baseline="0" dirty="0" err="1" smtClean="0"/>
              <a:t>Casimir</a:t>
            </a:r>
            <a:r>
              <a:rPr lang="en-US" baseline="0" dirty="0" smtClean="0"/>
              <a:t> force.</a:t>
            </a:r>
            <a:endParaRPr lang="en-US" dirty="0"/>
          </a:p>
        </p:txBody>
      </p:sp>
      <p:sp>
        <p:nvSpPr>
          <p:cNvPr id="4" name="Slide Number Placeholder 3"/>
          <p:cNvSpPr>
            <a:spLocks noGrp="1"/>
          </p:cNvSpPr>
          <p:nvPr>
            <p:ph type="sldNum" sz="quarter" idx="10"/>
          </p:nvPr>
        </p:nvSpPr>
        <p:spPr/>
        <p:txBody>
          <a:bodyPr/>
          <a:lstStyle/>
          <a:p>
            <a:fld id="{A763EC74-B51A-4DBB-A218-AB8F5FA2981E}"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Benchmark the ITO transparent electrodes against the standard gold electrodes.</a:t>
            </a:r>
          </a:p>
          <a:p>
            <a:pPr>
              <a:defRPr/>
            </a:pPr>
            <a:r>
              <a:rPr lang="en-US" dirty="0" smtClean="0"/>
              <a:t>The </a:t>
            </a:r>
            <a:r>
              <a:rPr lang="en-US" dirty="0" err="1" smtClean="0"/>
              <a:t>dutch</a:t>
            </a:r>
            <a:r>
              <a:rPr lang="en-US" dirty="0" smtClean="0"/>
              <a:t> paper shows a factor of 2 decrease due to </a:t>
            </a:r>
          </a:p>
          <a:p>
            <a:pPr marL="224325" indent="-224325">
              <a:buFontTx/>
              <a:buAutoNum type="alphaLcParenBoth"/>
              <a:defRPr/>
            </a:pPr>
            <a:r>
              <a:rPr lang="en-US" dirty="0" smtClean="0"/>
              <a:t>It was an ambient experiment </a:t>
            </a:r>
            <a:r>
              <a:rPr lang="en-US" dirty="0" err="1" smtClean="0"/>
              <a:t>ie</a:t>
            </a:r>
            <a:r>
              <a:rPr lang="en-US" dirty="0" smtClean="0"/>
              <a:t> done in air. With thin samples as these if done </a:t>
            </a:r>
            <a:r>
              <a:rPr lang="en-US" dirty="0" err="1" smtClean="0"/>
              <a:t>ambiently</a:t>
            </a:r>
            <a:r>
              <a:rPr lang="en-US" dirty="0" smtClean="0"/>
              <a:t>, the role of the moisture layer on top can be very important. </a:t>
            </a:r>
          </a:p>
          <a:p>
            <a:pPr marL="224325" indent="-224325">
              <a:buFontTx/>
              <a:buAutoNum type="alphaLcParenBoth"/>
              <a:defRPr/>
            </a:pPr>
            <a:r>
              <a:rPr lang="en-US" dirty="0" smtClean="0"/>
              <a:t> The properties of our sample are also different. </a:t>
            </a:r>
            <a:endParaRPr lang="en-US" dirty="0"/>
          </a:p>
        </p:txBody>
      </p:sp>
      <p:sp>
        <p:nvSpPr>
          <p:cNvPr id="91140" name="Slide Number Placeholder 3"/>
          <p:cNvSpPr>
            <a:spLocks noGrp="1"/>
          </p:cNvSpPr>
          <p:nvPr>
            <p:ph type="sldNum" sz="quarter" idx="5"/>
          </p:nvPr>
        </p:nvSpPr>
        <p:spPr>
          <a:noFill/>
        </p:spPr>
        <p:txBody>
          <a:bodyPr/>
          <a:lstStyle/>
          <a:p>
            <a:fld id="{CB3ECF44-E185-4D3D-B61B-A54294E486FA}" type="slidenum">
              <a:rPr lang="en-US" smtClean="0">
                <a:latin typeface="Times New Roman" pitchFamily="18" charset="0"/>
              </a:rPr>
              <a:pPr/>
              <a:t>6</a:t>
            </a:fld>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dirty="0" smtClean="0"/>
              <a:t>The Amsterdam</a:t>
            </a:r>
            <a:r>
              <a:rPr lang="en-US" baseline="0" dirty="0" smtClean="0"/>
              <a:t> Group in air experiment observed same decrease in </a:t>
            </a:r>
            <a:r>
              <a:rPr lang="en-US" baseline="0" dirty="0" err="1" smtClean="0"/>
              <a:t>Casimir</a:t>
            </a:r>
            <a:r>
              <a:rPr lang="en-US" baseline="0" dirty="0" smtClean="0"/>
              <a:t> force without UV. Their samples are completely different. It would be </a:t>
            </a:r>
          </a:p>
          <a:p>
            <a:r>
              <a:rPr lang="en-US" baseline="0" dirty="0" smtClean="0"/>
              <a:t>Extremely fortuitous if two experiments with two different samples in two different countries had the same patch potential effects which mask the </a:t>
            </a:r>
          </a:p>
          <a:p>
            <a:r>
              <a:rPr lang="en-US" baseline="0" dirty="0" err="1" smtClean="0"/>
              <a:t>Casimir</a:t>
            </a:r>
            <a:r>
              <a:rPr lang="en-US" baseline="0" dirty="0" smtClean="0"/>
              <a:t> force.</a:t>
            </a:r>
            <a:endParaRPr lang="en-US" dirty="0" smtClean="0"/>
          </a:p>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data for samples before-red (after-blue) UV are compared with the respective theory (including the charge carriers before UV and ignoring charge carriers after UV). </a:t>
            </a:r>
          </a:p>
          <a:p>
            <a:endParaRPr lang="en-US" dirty="0"/>
          </a:p>
        </p:txBody>
      </p:sp>
      <p:sp>
        <p:nvSpPr>
          <p:cNvPr id="4" name="Slide Number Placeholder 3"/>
          <p:cNvSpPr>
            <a:spLocks noGrp="1"/>
          </p:cNvSpPr>
          <p:nvPr>
            <p:ph type="sldNum" sz="quarter" idx="10"/>
          </p:nvPr>
        </p:nvSpPr>
        <p:spPr/>
        <p:txBody>
          <a:bodyPr/>
          <a:lstStyle/>
          <a:p>
            <a:fld id="{A763EC74-B51A-4DBB-A218-AB8F5FA2981E}"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The main chamber is cylinder glass jar, connecting the turbo-pump (V-70LP, Varian) followed by an oil-free dry scroll pump (SH-110, Varian). The steel bellows, connecting the turbo pump and the chamber, goes through the damper (massive reservoir with sand). The damper is used for reducing the mechanical vibration, which can propagate from pumps along the bellows to the chamber. </a:t>
            </a:r>
          </a:p>
          <a:p>
            <a:r>
              <a:rPr lang="en-US" sz="1200" kern="1200" dirty="0" smtClean="0">
                <a:solidFill>
                  <a:schemeClr val="tx1"/>
                </a:solidFill>
                <a:latin typeface="+mn-lt"/>
                <a:ea typeface="+mn-ea"/>
                <a:cs typeface="+mn-cs"/>
              </a:rPr>
              <a:t>	The chamber is placed on a damped optical table, designed to have a large mass to reduce the mechanical noise. The chamber system can be separate from the pump system by gate valve. To connect the AFM (</a:t>
            </a:r>
            <a:r>
              <a:rPr lang="en-US" sz="1200" kern="1200" dirty="0" err="1" smtClean="0">
                <a:solidFill>
                  <a:schemeClr val="tx1"/>
                </a:solidFill>
                <a:latin typeface="+mn-lt"/>
                <a:ea typeface="+mn-ea"/>
                <a:cs typeface="+mn-cs"/>
              </a:rPr>
              <a:t>Veeco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diMultimode</a:t>
            </a:r>
            <a:r>
              <a:rPr lang="en-US" sz="1200" kern="1200" dirty="0" smtClean="0">
                <a:solidFill>
                  <a:schemeClr val="tx1"/>
                </a:solidFill>
                <a:latin typeface="+mn-lt"/>
                <a:ea typeface="+mn-ea"/>
                <a:cs typeface="+mn-cs"/>
              </a:rPr>
              <a:t> V) with controller (</a:t>
            </a:r>
            <a:r>
              <a:rPr lang="en-US" sz="1200" kern="1200" dirty="0" err="1" smtClean="0">
                <a:solidFill>
                  <a:schemeClr val="tx1"/>
                </a:solidFill>
                <a:latin typeface="+mn-lt"/>
                <a:ea typeface="+mn-ea"/>
                <a:cs typeface="+mn-cs"/>
              </a:rPr>
              <a:t>Veeco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diNanoScope</a:t>
            </a:r>
            <a:r>
              <a:rPr lang="en-US" sz="1200" kern="1200" dirty="0" smtClean="0">
                <a:solidFill>
                  <a:schemeClr val="tx1"/>
                </a:solidFill>
                <a:latin typeface="+mn-lt"/>
                <a:ea typeface="+mn-ea"/>
                <a:cs typeface="+mn-cs"/>
              </a:rPr>
              <a:t> V) the electrical feed-through is used.  </a:t>
            </a:r>
          </a:p>
          <a:p>
            <a:r>
              <a:rPr lang="en-US" sz="1200" kern="1200" dirty="0" smtClean="0">
                <a:solidFill>
                  <a:schemeClr val="tx1"/>
                </a:solidFill>
                <a:latin typeface="+mn-lt"/>
                <a:ea typeface="+mn-ea"/>
                <a:cs typeface="+mn-cs"/>
              </a:rPr>
              <a:t>	To prevent the AFM laser overheated in vacuum we added the cooling system. For this purpose we attached the Cu tight plait to the surface of laser source. Other side of plait we attached to the reservoir with liquid nitrogen, which could be refilled during the experiment through the liquid </a:t>
            </a:r>
            <a:r>
              <a:rPr lang="en-US" sz="1200" kern="1200" dirty="0" err="1" smtClean="0">
                <a:solidFill>
                  <a:schemeClr val="tx1"/>
                </a:solidFill>
                <a:latin typeface="+mn-lt"/>
                <a:ea typeface="+mn-ea"/>
                <a:cs typeface="+mn-cs"/>
              </a:rPr>
              <a:t>feedthrough</a:t>
            </a:r>
            <a:r>
              <a:rPr lang="en-US" sz="1200" kern="1200" dirty="0" smtClean="0">
                <a:solidFill>
                  <a:schemeClr val="tx1"/>
                </a:solidFill>
                <a:latin typeface="+mn-lt"/>
                <a:ea typeface="+mn-ea"/>
                <a:cs typeface="+mn-cs"/>
              </a:rPr>
              <a:t> to keep the temperature of laser surface constant. </a:t>
            </a:r>
          </a:p>
          <a:p>
            <a:endParaRPr lang="en-US" dirty="0"/>
          </a:p>
        </p:txBody>
      </p:sp>
      <p:sp>
        <p:nvSpPr>
          <p:cNvPr id="4" name="Slide Number Placeholder 3"/>
          <p:cNvSpPr>
            <a:spLocks noGrp="1"/>
          </p:cNvSpPr>
          <p:nvPr>
            <p:ph type="sldNum" sz="quarter" idx="10"/>
          </p:nvPr>
        </p:nvSpPr>
        <p:spPr/>
        <p:txBody>
          <a:bodyPr/>
          <a:lstStyle/>
          <a:p>
            <a:fld id="{A763EC74-B51A-4DBB-A218-AB8F5FA2981E}"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long distances (2.1 µm) all forces should be negligible. The signal at large separation distances of 1.8-2.1 µm was fit to a straight line. This straight line was subtracted from the measured signal measured at all sphere plate separations to correct for the effects of  mechanical drift. </a:t>
            </a:r>
            <a:endParaRPr lang="en-US" dirty="0"/>
          </a:p>
        </p:txBody>
      </p:sp>
      <p:sp>
        <p:nvSpPr>
          <p:cNvPr id="4" name="Slide Number Placeholder 3"/>
          <p:cNvSpPr>
            <a:spLocks noGrp="1"/>
          </p:cNvSpPr>
          <p:nvPr>
            <p:ph type="sldNum" sz="quarter" idx="10"/>
          </p:nvPr>
        </p:nvSpPr>
        <p:spPr/>
        <p:txBody>
          <a:bodyPr/>
          <a:lstStyle/>
          <a:p>
            <a:fld id="{A763EC74-B51A-4DBB-A218-AB8F5FA2981E}"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0.05 Hz</a:t>
            </a:r>
            <a:r>
              <a:rPr lang="en-US" baseline="0" dirty="0" smtClean="0"/>
              <a:t> </a:t>
            </a:r>
            <a:r>
              <a:rPr lang="en-US" baseline="0" dirty="0" err="1" smtClean="0"/>
              <a:t>repitition</a:t>
            </a:r>
            <a:endParaRPr lang="en-US" dirty="0"/>
          </a:p>
        </p:txBody>
      </p:sp>
      <p:sp>
        <p:nvSpPr>
          <p:cNvPr id="4" name="Slide Number Placeholder 3"/>
          <p:cNvSpPr>
            <a:spLocks noGrp="1"/>
          </p:cNvSpPr>
          <p:nvPr>
            <p:ph type="sldNum" sz="quarter" idx="10"/>
          </p:nvPr>
        </p:nvSpPr>
        <p:spPr/>
        <p:txBody>
          <a:bodyPr/>
          <a:lstStyle/>
          <a:p>
            <a:fld id="{A763EC74-B51A-4DBB-A218-AB8F5FA2981E}" type="slidenum">
              <a:rPr lang="en-US" smtClean="0"/>
              <a:pPr/>
              <a:t>14</a:t>
            </a:fld>
            <a:endParaRPr lang="en-US"/>
          </a:p>
        </p:txBody>
      </p:sp>
    </p:spTree>
    <p:extLst>
      <p:ext uri="{BB962C8B-B14F-4D97-AF65-F5344CB8AC3E}">
        <p14:creationId xmlns:p14="http://schemas.microsoft.com/office/powerpoint/2010/main" xmlns="" val="178748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red line are for the mean values of the measured force. The grey dots represent all individual (</a:t>
            </a:r>
            <a:r>
              <a:rPr lang="en-US" dirty="0" err="1" smtClean="0"/>
              <a:t>nonaveraged</a:t>
            </a:r>
            <a:r>
              <a:rPr lang="en-US" dirty="0" smtClean="0"/>
              <a:t>) experimental forces at each 5th point (at all points at an inset) for the sample before the UV treatment. </a:t>
            </a:r>
          </a:p>
          <a:p>
            <a:endParaRPr lang="en-US" dirty="0"/>
          </a:p>
        </p:txBody>
      </p:sp>
      <p:sp>
        <p:nvSpPr>
          <p:cNvPr id="4" name="Slide Number Placeholder 3"/>
          <p:cNvSpPr>
            <a:spLocks noGrp="1"/>
          </p:cNvSpPr>
          <p:nvPr>
            <p:ph type="sldNum" sz="quarter" idx="10"/>
          </p:nvPr>
        </p:nvSpPr>
        <p:spPr/>
        <p:txBody>
          <a:bodyPr/>
          <a:lstStyle/>
          <a:p>
            <a:fld id="{A763EC74-B51A-4DBB-A218-AB8F5FA2981E}"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3EC74-B51A-4DBB-A218-AB8F5FA2981E}" type="slidenum">
              <a:rPr lang="en-US" smtClean="0"/>
              <a:pPr/>
              <a:t>17</a:t>
            </a:fld>
            <a:endParaRPr lang="en-US"/>
          </a:p>
        </p:txBody>
      </p:sp>
    </p:spTree>
    <p:extLst>
      <p:ext uri="{BB962C8B-B14F-4D97-AF65-F5344CB8AC3E}">
        <p14:creationId xmlns:p14="http://schemas.microsoft.com/office/powerpoint/2010/main" xmlns="" val="66969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blue line are for the mean values of the measured force. The grey dots represent all individual (</a:t>
            </a:r>
            <a:r>
              <a:rPr lang="en-US" dirty="0" err="1" smtClean="0"/>
              <a:t>nonaveraged</a:t>
            </a:r>
            <a:r>
              <a:rPr lang="en-US" dirty="0" smtClean="0"/>
              <a:t>) experimental forces at each 5th point (at all points at an inset) for the sample after the UV treatment. </a:t>
            </a:r>
          </a:p>
          <a:p>
            <a:endParaRPr lang="en-US" dirty="0"/>
          </a:p>
        </p:txBody>
      </p:sp>
      <p:sp>
        <p:nvSpPr>
          <p:cNvPr id="4" name="Slide Number Placeholder 3"/>
          <p:cNvSpPr>
            <a:spLocks noGrp="1"/>
          </p:cNvSpPr>
          <p:nvPr>
            <p:ph type="sldNum" sz="quarter" idx="10"/>
          </p:nvPr>
        </p:nvSpPr>
        <p:spPr/>
        <p:txBody>
          <a:bodyPr/>
          <a:lstStyle/>
          <a:p>
            <a:fld id="{A763EC74-B51A-4DBB-A218-AB8F5FA2981E}"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histograms of the experimental data and the corresponding Gaussian distributions are shown for the separations 60 nm, 80 nm and 100 nm, respectively.</a:t>
            </a:r>
          </a:p>
          <a:p>
            <a:endParaRPr lang="en-US" dirty="0"/>
          </a:p>
        </p:txBody>
      </p:sp>
      <p:sp>
        <p:nvSpPr>
          <p:cNvPr id="4" name="Slide Number Placeholder 3"/>
          <p:cNvSpPr>
            <a:spLocks noGrp="1"/>
          </p:cNvSpPr>
          <p:nvPr>
            <p:ph type="sldNum" sz="quarter" idx="10"/>
          </p:nvPr>
        </p:nvSpPr>
        <p:spPr/>
        <p:txBody>
          <a:bodyPr/>
          <a:lstStyle/>
          <a:p>
            <a:fld id="{A763EC74-B51A-4DBB-A218-AB8F5FA2981E}"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C54FD7-F7CB-41C1-9F6E-2BFA578E1C07}" type="datetimeFigureOut">
              <a:rPr lang="en-US" smtClean="0"/>
              <a:pPr/>
              <a:t>9/18/2011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4682A-D414-431F-A837-675F5BA6AC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54FD7-F7CB-41C1-9F6E-2BFA578E1C07}" type="datetimeFigureOut">
              <a:rPr lang="en-US" smtClean="0"/>
              <a:pPr/>
              <a:t>9/18/2011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4682A-D414-431F-A837-675F5BA6AC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54FD7-F7CB-41C1-9F6E-2BFA578E1C07}" type="datetimeFigureOut">
              <a:rPr lang="en-US" smtClean="0"/>
              <a:pPr/>
              <a:t>9/18/2011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4682A-D414-431F-A837-675F5BA6ACB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16900" cy="1238250"/>
          </a:xfrm>
        </p:spPr>
        <p:txBody>
          <a:bodyPr/>
          <a:lstStyle/>
          <a:p>
            <a:r>
              <a:rPr lang="en-US" smtClean="0"/>
              <a:t>Click to edit Master title style</a:t>
            </a:r>
            <a:endParaRPr lang="en-US"/>
          </a:p>
        </p:txBody>
      </p:sp>
      <p:sp>
        <p:nvSpPr>
          <p:cNvPr id="3" name="Rectangle 5"/>
          <p:cNvSpPr>
            <a:spLocks noGrp="1" noChangeArrowheads="1"/>
          </p:cNvSpPr>
          <p:nvPr>
            <p:ph type="dt" idx="10"/>
          </p:nvPr>
        </p:nvSpPr>
        <p:spPr/>
        <p:txBody>
          <a:bodyPr/>
          <a:lstStyle>
            <a:lvl1pPr>
              <a:defRPr/>
            </a:lvl1pPr>
          </a:lstStyle>
          <a:p>
            <a:pPr>
              <a:defRPr/>
            </a:pPr>
            <a:endParaRPr lang="en-US"/>
          </a:p>
        </p:txBody>
      </p:sp>
      <p:sp>
        <p:nvSpPr>
          <p:cNvPr id="4" name="Rectangle 7"/>
          <p:cNvSpPr>
            <a:spLocks noGrp="1" noChangeArrowheads="1"/>
          </p:cNvSpPr>
          <p:nvPr>
            <p:ph type="sldNum" idx="11"/>
          </p:nvPr>
        </p:nvSpPr>
        <p:spPr/>
        <p:txBody>
          <a:bodyPr/>
          <a:lstStyle>
            <a:lvl1pPr>
              <a:defRPr/>
            </a:lvl1pPr>
          </a:lstStyle>
          <a:p>
            <a:pPr>
              <a:defRPr/>
            </a:pPr>
            <a:fld id="{3C774111-DC55-480F-AE7F-9C8BFECF058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22EC41-FFC1-41AF-9572-ECB1A1EB1C2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AB236D8-0283-4C83-BB74-AA4C8166C8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54FD7-F7CB-41C1-9F6E-2BFA578E1C07}" type="datetimeFigureOut">
              <a:rPr lang="en-US" smtClean="0"/>
              <a:pPr/>
              <a:t>9/18/2011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4682A-D414-431F-A837-675F5BA6AC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54FD7-F7CB-41C1-9F6E-2BFA578E1C07}" type="datetimeFigureOut">
              <a:rPr lang="en-US" smtClean="0"/>
              <a:pPr/>
              <a:t>9/18/2011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4682A-D414-431F-A837-675F5BA6AC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C54FD7-F7CB-41C1-9F6E-2BFA578E1C07}" type="datetimeFigureOut">
              <a:rPr lang="en-US" smtClean="0"/>
              <a:pPr/>
              <a:t>9/18/2011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4682A-D414-431F-A837-675F5BA6AC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C54FD7-F7CB-41C1-9F6E-2BFA578E1C07}" type="datetimeFigureOut">
              <a:rPr lang="en-US" smtClean="0"/>
              <a:pPr/>
              <a:t>9/18/2011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4682A-D414-431F-A837-675F5BA6AC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C54FD7-F7CB-41C1-9F6E-2BFA578E1C07}" type="datetimeFigureOut">
              <a:rPr lang="en-US" smtClean="0"/>
              <a:pPr/>
              <a:t>9/18/2011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4682A-D414-431F-A837-675F5BA6AC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54FD7-F7CB-41C1-9F6E-2BFA578E1C07}" type="datetimeFigureOut">
              <a:rPr lang="en-US" smtClean="0"/>
              <a:pPr/>
              <a:t>9/18/2011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4682A-D414-431F-A837-675F5BA6AC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54FD7-F7CB-41C1-9F6E-2BFA578E1C07}" type="datetimeFigureOut">
              <a:rPr lang="en-US" smtClean="0"/>
              <a:pPr/>
              <a:t>9/18/2011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4682A-D414-431F-A837-675F5BA6AC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54FD7-F7CB-41C1-9F6E-2BFA578E1C07}" type="datetimeFigureOut">
              <a:rPr lang="en-US" smtClean="0"/>
              <a:pPr/>
              <a:t>9/18/2011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4682A-D414-431F-A837-675F5BA6AC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54FD7-F7CB-41C1-9F6E-2BFA578E1C07}" type="datetimeFigureOut">
              <a:rPr lang="en-US" smtClean="0"/>
              <a:pPr/>
              <a:t>9/18/2011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4682A-D414-431F-A837-675F5BA6AC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6.bin"/><Relationship Id="rId7" Type="http://schemas.openxmlformats.org/officeDocument/2006/relationships/oleObject" Target="../embeddings/oleObject9.bin"/><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oleObject" Target="../embeddings/oleObject13.bin"/><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image" Target="../media/image23.jpeg"/><Relationship Id="rId9"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jpeg"/><Relationship Id="rId5" Type="http://schemas.openxmlformats.org/officeDocument/2006/relationships/oleObject" Target="../embeddings/oleObject18.bin"/><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2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oleObject" Target="../embeddings/oleObject26.bin"/><Relationship Id="rId7" Type="http://schemas.openxmlformats.org/officeDocument/2006/relationships/image" Target="../media/image6.jpeg"/><Relationship Id="rId12"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9.bin"/><Relationship Id="rId11" Type="http://schemas.openxmlformats.org/officeDocument/2006/relationships/oleObject" Target="../embeddings/oleObject33.bin"/><Relationship Id="rId5" Type="http://schemas.openxmlformats.org/officeDocument/2006/relationships/oleObject" Target="../embeddings/oleObject28.bin"/><Relationship Id="rId10" Type="http://schemas.openxmlformats.org/officeDocument/2006/relationships/oleObject" Target="../embeddings/oleObject32.bin"/><Relationship Id="rId4" Type="http://schemas.openxmlformats.org/officeDocument/2006/relationships/oleObject" Target="../embeddings/oleObject27.bin"/><Relationship Id="rId9"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9.xml"/><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 Id="rId9" Type="http://schemas.openxmlformats.org/officeDocument/2006/relationships/oleObject" Target="../embeddings/oleObject4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9.bin"/><Relationship Id="rId7" Type="http://schemas.openxmlformats.org/officeDocument/2006/relationships/oleObject" Target="../embeddings/oleObject53.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13.xml"/><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9.bin"/><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3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64.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6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66.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3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6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70.bin"/><Relationship Id="rId5" Type="http://schemas.openxmlformats.org/officeDocument/2006/relationships/oleObject" Target="../embeddings/oleObject69.bin"/><Relationship Id="rId4" Type="http://schemas.openxmlformats.org/officeDocument/2006/relationships/oleObject" Target="../embeddings/oleObject68.bin"/></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Observation of reduction in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Casimir</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Force Without Change of Dielectric Permittivity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Mohideen</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University of California-Riverside</a:t>
            </a:r>
            <a:endParaRPr lang="en-US" dirty="0"/>
          </a:p>
        </p:txBody>
      </p:sp>
    </p:spTree>
    <p:extLst>
      <p:ext uri="{BB962C8B-B14F-4D97-AF65-F5344CB8AC3E}">
        <p14:creationId xmlns:p14="http://schemas.microsoft.com/office/powerpoint/2010/main" xmlns="" val="3826856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260648"/>
            <a:ext cx="7488832" cy="954107"/>
          </a:xfrm>
          <a:prstGeom prst="rect">
            <a:avLst/>
          </a:prstGeom>
          <a:noFill/>
        </p:spPr>
        <p:txBody>
          <a:bodyPr wrap="square" rtlCol="0">
            <a:spAutoFit/>
          </a:bodyPr>
          <a:lstStyle/>
          <a:p>
            <a:pPr algn="ctr"/>
            <a:r>
              <a:rPr lang="en-US" sz="2800" b="1" u="sng" dirty="0" smtClean="0">
                <a:solidFill>
                  <a:schemeClr val="accent6">
                    <a:lumMod val="75000"/>
                  </a:schemeClr>
                </a:solidFill>
                <a:effectLst>
                  <a:outerShdw blurRad="38100" dist="38100" dir="2700000" algn="tl">
                    <a:srgbClr val="000000">
                      <a:alpha val="43137"/>
                    </a:srgbClr>
                  </a:outerShdw>
                </a:effectLst>
              </a:rPr>
              <a:t>Residual Electrostatic Potential between Au Sphere and ITO Plate</a:t>
            </a:r>
            <a:endParaRPr lang="en-US" sz="28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3" name="TextBox 32"/>
          <p:cNvSpPr txBox="1"/>
          <p:nvPr/>
        </p:nvSpPr>
        <p:spPr>
          <a:xfrm>
            <a:off x="3939952" y="2483032"/>
            <a:ext cx="1988045"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&lt;V</a:t>
            </a:r>
            <a:r>
              <a:rPr lang="en-US" sz="1600" b="1" i="1" baseline="-25000" dirty="0" smtClean="0">
                <a:latin typeface="Times New Roman" pitchFamily="18" charset="0"/>
                <a:cs typeface="Times New Roman" pitchFamily="18" charset="0"/>
              </a:rPr>
              <a:t>0</a:t>
            </a:r>
            <a:r>
              <a:rPr lang="en-US" sz="1600" b="1" i="1" dirty="0" smtClean="0">
                <a:latin typeface="Times New Roman" pitchFamily="18" charset="0"/>
                <a:cs typeface="Times New Roman" pitchFamily="18" charset="0"/>
              </a:rPr>
              <a:t>&gt;=-196.8</a:t>
            </a:r>
            <a:r>
              <a:rPr lang="en-US" sz="1600" b="1" i="1" dirty="0" smtClean="0">
                <a:latin typeface="Times New Roman" pitchFamily="18" charset="0"/>
                <a:cs typeface="Times New Roman" pitchFamily="18" charset="0"/>
                <a:sym typeface="Symbol"/>
              </a:rPr>
              <a:t>1.5 mV</a:t>
            </a:r>
            <a:endParaRPr lang="en-US" sz="1600" b="1" i="1" dirty="0">
              <a:latin typeface="Times New Roman" pitchFamily="18" charset="0"/>
              <a:cs typeface="Times New Roman" pitchFamily="18" charset="0"/>
            </a:endParaRPr>
          </a:p>
        </p:txBody>
      </p:sp>
      <p:graphicFrame>
        <p:nvGraphicFramePr>
          <p:cNvPr id="1029" name="Object 5"/>
          <p:cNvGraphicFramePr>
            <a:graphicFrameLocks noChangeAspect="1"/>
          </p:cNvGraphicFramePr>
          <p:nvPr/>
        </p:nvGraphicFramePr>
        <p:xfrm>
          <a:off x="2339752" y="1624234"/>
          <a:ext cx="4649769" cy="3557366"/>
        </p:xfrm>
        <a:graphic>
          <a:graphicData uri="http://schemas.openxmlformats.org/presentationml/2006/ole">
            <p:oleObj spid="_x0000_s6150" name="Graph" r:id="rId3" imgW="3925824" imgH="3004109" progId="Origin50.Graph">
              <p:embed/>
            </p:oleObj>
          </a:graphicData>
        </a:graphic>
      </p:graphicFrame>
      <p:sp>
        <p:nvSpPr>
          <p:cNvPr id="6" name="TextBox 5"/>
          <p:cNvSpPr txBox="1"/>
          <p:nvPr/>
        </p:nvSpPr>
        <p:spPr>
          <a:xfrm>
            <a:off x="755576" y="5517232"/>
            <a:ext cx="8393708" cy="830997"/>
          </a:xfrm>
          <a:prstGeom prst="rect">
            <a:avLst/>
          </a:prstGeom>
          <a:noFill/>
        </p:spPr>
        <p:txBody>
          <a:bodyPr wrap="none" rtlCol="0">
            <a:spAutoFit/>
          </a:bodyPr>
          <a:lstStyle/>
          <a:p>
            <a:r>
              <a:rPr lang="en-US" sz="2400" b="1" dirty="0" smtClean="0">
                <a:solidFill>
                  <a:srgbClr val="0000FF"/>
                </a:solidFill>
              </a:rPr>
              <a:t>Residual Voltage independent of Au Sphere-ITO plate separation</a:t>
            </a:r>
          </a:p>
          <a:p>
            <a:r>
              <a:rPr lang="en-US" sz="2400" b="1" dirty="0" smtClean="0">
                <a:solidFill>
                  <a:srgbClr val="0000FF"/>
                </a:solidFill>
              </a:rPr>
              <a:t>This allows easy subtraction of the electrostatic force</a:t>
            </a:r>
            <a:endParaRPr lang="en-US" sz="2400" b="1" dirty="0">
              <a:solidFill>
                <a:srgbClr val="0000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867400" cy="762000"/>
          </a:xfrm>
        </p:spPr>
        <p:txBody>
          <a:bodyPr/>
          <a:lstStyle/>
          <a:p>
            <a:pPr>
              <a:defRPr/>
            </a:pPr>
            <a:r>
              <a:rPr lang="en-US" sz="4000" b="1" dirty="0" smtClean="0">
                <a:solidFill>
                  <a:schemeClr val="accent6">
                    <a:lumMod val="75000"/>
                  </a:schemeClr>
                </a:solidFill>
                <a:effectLst>
                  <a:outerShdw blurRad="38100" dist="38100" dir="2700000" algn="tl">
                    <a:srgbClr val="000000">
                      <a:alpha val="43137"/>
                    </a:srgbClr>
                  </a:outerShdw>
                </a:effectLst>
              </a:rPr>
              <a:t>Experimental Procedure</a:t>
            </a:r>
            <a:endParaRPr lang="en-US" sz="4000" b="1" dirty="0">
              <a:solidFill>
                <a:schemeClr val="accent6">
                  <a:lumMod val="75000"/>
                </a:schemeClr>
              </a:solidFill>
              <a:effectLst>
                <a:outerShdw blurRad="38100" dist="38100" dir="2700000" algn="tl">
                  <a:srgbClr val="000000">
                    <a:alpha val="43137"/>
                  </a:srgbClr>
                </a:outerShdw>
              </a:effectLst>
            </a:endParaRPr>
          </a:p>
        </p:txBody>
      </p:sp>
      <p:sp>
        <p:nvSpPr>
          <p:cNvPr id="3082" name="TextBox 21"/>
          <p:cNvSpPr txBox="1">
            <a:spLocks noChangeArrowheads="1"/>
          </p:cNvSpPr>
          <p:nvPr/>
        </p:nvSpPr>
        <p:spPr bwMode="auto">
          <a:xfrm>
            <a:off x="152400" y="1676400"/>
            <a:ext cx="2833789" cy="369332"/>
          </a:xfrm>
          <a:prstGeom prst="rect">
            <a:avLst/>
          </a:prstGeom>
          <a:noFill/>
          <a:ln w="9525">
            <a:noFill/>
            <a:miter lim="800000"/>
            <a:headEnd/>
            <a:tailEnd/>
          </a:ln>
        </p:spPr>
        <p:txBody>
          <a:bodyPr wrap="none">
            <a:spAutoFit/>
          </a:bodyPr>
          <a:lstStyle/>
          <a:p>
            <a:r>
              <a:rPr lang="en-US" b="1" dirty="0" smtClean="0">
                <a:solidFill>
                  <a:srgbClr val="0000FF"/>
                </a:solidFill>
              </a:rPr>
              <a:t>Cantilever</a:t>
            </a:r>
            <a:r>
              <a:rPr lang="en-US" sz="1800" b="1" dirty="0" smtClean="0">
                <a:solidFill>
                  <a:srgbClr val="0000FF"/>
                </a:solidFill>
              </a:rPr>
              <a:t> </a:t>
            </a:r>
            <a:r>
              <a:rPr lang="en-US" sz="1800" b="1" dirty="0">
                <a:solidFill>
                  <a:srgbClr val="0000FF"/>
                </a:solidFill>
              </a:rPr>
              <a:t>deflection signal:</a:t>
            </a:r>
          </a:p>
        </p:txBody>
      </p:sp>
      <p:graphicFrame>
        <p:nvGraphicFramePr>
          <p:cNvPr id="3074" name="Object 9"/>
          <p:cNvGraphicFramePr>
            <a:graphicFrameLocks noChangeAspect="1"/>
          </p:cNvGraphicFramePr>
          <p:nvPr/>
        </p:nvGraphicFramePr>
        <p:xfrm>
          <a:off x="3286125" y="1612900"/>
          <a:ext cx="5164138" cy="819150"/>
        </p:xfrm>
        <a:graphic>
          <a:graphicData uri="http://schemas.openxmlformats.org/presentationml/2006/ole">
            <p:oleObj spid="_x0000_s14378" name="Equation" r:id="rId3" imgW="2501900" imgH="393700" progId="Equation.3">
              <p:embed/>
            </p:oleObj>
          </a:graphicData>
        </a:graphic>
      </p:graphicFrame>
      <p:sp>
        <p:nvSpPr>
          <p:cNvPr id="3083" name="TextBox 23"/>
          <p:cNvSpPr txBox="1">
            <a:spLocks noChangeArrowheads="1"/>
          </p:cNvSpPr>
          <p:nvPr/>
        </p:nvSpPr>
        <p:spPr bwMode="auto">
          <a:xfrm>
            <a:off x="3505200" y="2438400"/>
            <a:ext cx="4267200" cy="461963"/>
          </a:xfrm>
          <a:prstGeom prst="rect">
            <a:avLst/>
          </a:prstGeom>
          <a:noFill/>
          <a:ln w="9525">
            <a:noFill/>
            <a:miter lim="800000"/>
            <a:headEnd/>
            <a:tailEnd/>
          </a:ln>
        </p:spPr>
        <p:txBody>
          <a:bodyPr>
            <a:spAutoFit/>
          </a:bodyPr>
          <a:lstStyle/>
          <a:p>
            <a:r>
              <a:rPr lang="en-US" i="1"/>
              <a:t>z</a:t>
            </a:r>
            <a:r>
              <a:rPr lang="en-US"/>
              <a:t>=</a:t>
            </a:r>
            <a:r>
              <a:rPr lang="en-US" i="1"/>
              <a:t>z</a:t>
            </a:r>
            <a:r>
              <a:rPr lang="en-US" i="1" baseline="-25000"/>
              <a:t>0</a:t>
            </a:r>
            <a:r>
              <a:rPr lang="en-US"/>
              <a:t>+ </a:t>
            </a:r>
            <a:r>
              <a:rPr lang="en-US" i="1"/>
              <a:t>z</a:t>
            </a:r>
            <a:r>
              <a:rPr lang="en-US" baseline="-25000"/>
              <a:t>piezo</a:t>
            </a:r>
            <a:r>
              <a:rPr lang="en-US"/>
              <a:t>-</a:t>
            </a:r>
            <a:r>
              <a:rPr lang="en-US" i="1"/>
              <a:t>S</a:t>
            </a:r>
            <a:r>
              <a:rPr lang="en-US" baseline="-25000"/>
              <a:t>photodiode signal </a:t>
            </a:r>
            <a:r>
              <a:rPr lang="en-US"/>
              <a:t>* </a:t>
            </a:r>
            <a:r>
              <a:rPr lang="en-US" i="1"/>
              <a:t>m</a:t>
            </a:r>
            <a:endParaRPr lang="en-US"/>
          </a:p>
        </p:txBody>
      </p:sp>
      <p:sp>
        <p:nvSpPr>
          <p:cNvPr id="25" name="Rectangle 24"/>
          <p:cNvSpPr/>
          <p:nvPr/>
        </p:nvSpPr>
        <p:spPr>
          <a:xfrm>
            <a:off x="3124200" y="1600200"/>
            <a:ext cx="5410200" cy="142716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085" name="TextBox 25"/>
          <p:cNvSpPr txBox="1">
            <a:spLocks noChangeArrowheads="1"/>
          </p:cNvSpPr>
          <p:nvPr/>
        </p:nvSpPr>
        <p:spPr bwMode="auto">
          <a:xfrm>
            <a:off x="4535996" y="3645024"/>
            <a:ext cx="3498715" cy="584775"/>
          </a:xfrm>
          <a:prstGeom prst="rect">
            <a:avLst/>
          </a:prstGeom>
          <a:noFill/>
          <a:ln w="9525">
            <a:noFill/>
            <a:miter lim="800000"/>
            <a:headEnd/>
            <a:tailEnd/>
          </a:ln>
        </p:spPr>
        <p:txBody>
          <a:bodyPr wrap="none">
            <a:spAutoFit/>
          </a:bodyPr>
          <a:lstStyle/>
          <a:p>
            <a:pPr algn="l"/>
            <a:r>
              <a:rPr lang="en-US" sz="1600" b="1" i="1" dirty="0">
                <a:solidFill>
                  <a:srgbClr val="0000FF"/>
                </a:solidFill>
                <a:cs typeface="Times New Roman" pitchFamily="18" charset="0"/>
              </a:rPr>
              <a:t>z</a:t>
            </a:r>
            <a:r>
              <a:rPr lang="en-US" sz="1600" b="1" i="1" baseline="-25000" dirty="0">
                <a:solidFill>
                  <a:srgbClr val="0000FF"/>
                </a:solidFill>
                <a:cs typeface="Times New Roman" pitchFamily="18" charset="0"/>
              </a:rPr>
              <a:t>0 </a:t>
            </a:r>
            <a:r>
              <a:rPr lang="en-US" sz="1600" b="1" i="1" dirty="0">
                <a:solidFill>
                  <a:srgbClr val="0000FF"/>
                </a:solidFill>
                <a:cs typeface="Times New Roman" pitchFamily="18" charset="0"/>
              </a:rPr>
              <a:t>= Surface separation on contact</a:t>
            </a:r>
          </a:p>
          <a:p>
            <a:pPr algn="l"/>
            <a:r>
              <a:rPr lang="en-US" sz="1600" b="1" i="1" dirty="0">
                <a:solidFill>
                  <a:srgbClr val="0000FF"/>
                </a:solidFill>
                <a:cs typeface="Times New Roman" pitchFamily="18" charset="0"/>
              </a:rPr>
              <a:t>m= cantilever deflection per signal unit</a:t>
            </a:r>
          </a:p>
        </p:txBody>
      </p:sp>
      <p:pic>
        <p:nvPicPr>
          <p:cNvPr id="3086" name="Picture 26" descr="untitled.JPG"/>
          <p:cNvPicPr>
            <a:picLocks noChangeAspect="1"/>
          </p:cNvPicPr>
          <p:nvPr/>
        </p:nvPicPr>
        <p:blipFill>
          <a:blip r:embed="rId4" cstate="print"/>
          <a:srcRect/>
          <a:stretch>
            <a:fillRect/>
          </a:stretch>
        </p:blipFill>
        <p:spPr bwMode="auto">
          <a:xfrm>
            <a:off x="7688486" y="2600908"/>
            <a:ext cx="1455514" cy="1116124"/>
          </a:xfrm>
          <a:prstGeom prst="rect">
            <a:avLst/>
          </a:prstGeom>
          <a:noFill/>
          <a:ln w="9525">
            <a:noFill/>
            <a:miter lim="800000"/>
            <a:headEnd/>
            <a:tailEnd/>
          </a:ln>
        </p:spPr>
      </p:pic>
      <p:graphicFrame>
        <p:nvGraphicFramePr>
          <p:cNvPr id="3075" name="Object 10"/>
          <p:cNvGraphicFramePr>
            <a:graphicFrameLocks noChangeAspect="1"/>
          </p:cNvGraphicFramePr>
          <p:nvPr/>
        </p:nvGraphicFramePr>
        <p:xfrm>
          <a:off x="820738" y="4713288"/>
          <a:ext cx="144462" cy="271462"/>
        </p:xfrm>
        <a:graphic>
          <a:graphicData uri="http://schemas.openxmlformats.org/presentationml/2006/ole">
            <p:oleObj spid="_x0000_s14379" name="Equation" r:id="rId5" imgW="114151" imgH="215619" progId="Equation.3">
              <p:embed/>
            </p:oleObj>
          </a:graphicData>
        </a:graphic>
      </p:graphicFrame>
      <p:graphicFrame>
        <p:nvGraphicFramePr>
          <p:cNvPr id="3076" name="Object 11"/>
          <p:cNvGraphicFramePr>
            <a:graphicFrameLocks noChangeAspect="1"/>
          </p:cNvGraphicFramePr>
          <p:nvPr/>
        </p:nvGraphicFramePr>
        <p:xfrm>
          <a:off x="381000" y="4298950"/>
          <a:ext cx="336550" cy="425450"/>
        </p:xfrm>
        <a:graphic>
          <a:graphicData uri="http://schemas.openxmlformats.org/presentationml/2006/ole">
            <p:oleObj spid="_x0000_s14380" name="Equation" r:id="rId6" imgW="177646" imgH="228402" progId="Equation.3">
              <p:embed/>
            </p:oleObj>
          </a:graphicData>
        </a:graphic>
      </p:graphicFrame>
      <p:sp>
        <p:nvSpPr>
          <p:cNvPr id="3087" name="TextBox 29"/>
          <p:cNvSpPr txBox="1">
            <a:spLocks noChangeArrowheads="1"/>
          </p:cNvSpPr>
          <p:nvPr/>
        </p:nvSpPr>
        <p:spPr bwMode="auto">
          <a:xfrm>
            <a:off x="1447800" y="5072063"/>
            <a:ext cx="1219200" cy="338137"/>
          </a:xfrm>
          <a:prstGeom prst="rect">
            <a:avLst/>
          </a:prstGeom>
          <a:noFill/>
          <a:ln w="9525">
            <a:noFill/>
            <a:miter lim="800000"/>
            <a:headEnd/>
            <a:tailEnd/>
          </a:ln>
        </p:spPr>
        <p:txBody>
          <a:bodyPr>
            <a:spAutoFit/>
          </a:bodyPr>
          <a:lstStyle/>
          <a:p>
            <a:r>
              <a:rPr lang="en-US" sz="1600" i="1">
                <a:cs typeface="Times New Roman" pitchFamily="18" charset="0"/>
              </a:rPr>
              <a:t> - Curvature</a:t>
            </a:r>
          </a:p>
        </p:txBody>
      </p:sp>
      <p:sp>
        <p:nvSpPr>
          <p:cNvPr id="3088" name="TextBox 30"/>
          <p:cNvSpPr txBox="1">
            <a:spLocks noChangeArrowheads="1"/>
          </p:cNvSpPr>
          <p:nvPr/>
        </p:nvSpPr>
        <p:spPr bwMode="auto">
          <a:xfrm>
            <a:off x="914400" y="4216400"/>
            <a:ext cx="2895600" cy="584200"/>
          </a:xfrm>
          <a:prstGeom prst="rect">
            <a:avLst/>
          </a:prstGeom>
          <a:noFill/>
          <a:ln w="9525">
            <a:noFill/>
            <a:miter lim="800000"/>
            <a:headEnd/>
            <a:tailEnd/>
          </a:ln>
        </p:spPr>
        <p:txBody>
          <a:bodyPr>
            <a:spAutoFit/>
          </a:bodyPr>
          <a:lstStyle/>
          <a:p>
            <a:pPr algn="l"/>
            <a:r>
              <a:rPr lang="en-US" sz="1600" i="1" dirty="0">
                <a:cs typeface="Times New Roman" pitchFamily="18" charset="0"/>
              </a:rPr>
              <a:t> - residual potential difference</a:t>
            </a:r>
          </a:p>
          <a:p>
            <a:pPr algn="l"/>
            <a:r>
              <a:rPr lang="en-US" sz="1600" i="1" dirty="0">
                <a:cs typeface="Times New Roman" pitchFamily="18" charset="0"/>
              </a:rPr>
              <a:t>between the sphere and the plate</a:t>
            </a:r>
          </a:p>
        </p:txBody>
      </p:sp>
      <p:graphicFrame>
        <p:nvGraphicFramePr>
          <p:cNvPr id="3078" name="Object 13"/>
          <p:cNvGraphicFramePr>
            <a:graphicFrameLocks noChangeAspect="1"/>
          </p:cNvGraphicFramePr>
          <p:nvPr/>
        </p:nvGraphicFramePr>
        <p:xfrm>
          <a:off x="381000" y="5027613"/>
          <a:ext cx="887413" cy="534987"/>
        </p:xfrm>
        <a:graphic>
          <a:graphicData uri="http://schemas.openxmlformats.org/presentationml/2006/ole">
            <p:oleObj spid="_x0000_s14382" name="Equation" r:id="rId7" imgW="647419" imgH="393529" progId="Equation.3">
              <p:embed/>
            </p:oleObj>
          </a:graphicData>
        </a:graphic>
      </p:graphicFrame>
      <p:sp>
        <p:nvSpPr>
          <p:cNvPr id="3089" name="TextBox 33"/>
          <p:cNvSpPr txBox="1">
            <a:spLocks noChangeArrowheads="1"/>
          </p:cNvSpPr>
          <p:nvPr/>
        </p:nvSpPr>
        <p:spPr bwMode="auto">
          <a:xfrm>
            <a:off x="0" y="2743200"/>
            <a:ext cx="3276600" cy="646113"/>
          </a:xfrm>
          <a:prstGeom prst="rect">
            <a:avLst/>
          </a:prstGeom>
          <a:noFill/>
          <a:ln w="9525">
            <a:noFill/>
            <a:miter lim="800000"/>
            <a:headEnd/>
            <a:tailEnd/>
          </a:ln>
        </p:spPr>
        <p:txBody>
          <a:bodyPr>
            <a:spAutoFit/>
          </a:bodyPr>
          <a:lstStyle/>
          <a:p>
            <a:r>
              <a:rPr lang="en-US" sz="1800" b="1" dirty="0">
                <a:solidFill>
                  <a:srgbClr val="0000FF"/>
                </a:solidFill>
              </a:rPr>
              <a:t>Parameters defined from parabolas: </a:t>
            </a:r>
          </a:p>
        </p:txBody>
      </p:sp>
      <p:graphicFrame>
        <p:nvGraphicFramePr>
          <p:cNvPr id="3079" name="Object 14"/>
          <p:cNvGraphicFramePr>
            <a:graphicFrameLocks noChangeAspect="1"/>
          </p:cNvGraphicFramePr>
          <p:nvPr/>
        </p:nvGraphicFramePr>
        <p:xfrm>
          <a:off x="3352800" y="5454650"/>
          <a:ext cx="284163" cy="336550"/>
        </p:xfrm>
        <a:graphic>
          <a:graphicData uri="http://schemas.openxmlformats.org/presentationml/2006/ole">
            <p:oleObj spid="_x0000_s14383" name="Equation" r:id="rId8" imgW="152202" imgH="177569" progId="Equation.3">
              <p:embed/>
            </p:oleObj>
          </a:graphicData>
        </a:graphic>
      </p:graphicFrame>
      <p:graphicFrame>
        <p:nvGraphicFramePr>
          <p:cNvPr id="3080" name="Object 15"/>
          <p:cNvGraphicFramePr>
            <a:graphicFrameLocks noChangeAspect="1"/>
          </p:cNvGraphicFramePr>
          <p:nvPr/>
        </p:nvGraphicFramePr>
        <p:xfrm>
          <a:off x="3352800" y="4903788"/>
          <a:ext cx="284163" cy="379412"/>
        </p:xfrm>
        <a:graphic>
          <a:graphicData uri="http://schemas.openxmlformats.org/presentationml/2006/ole">
            <p:oleObj spid="_x0000_s14384" name="Equation" r:id="rId9" imgW="165028" imgH="228501" progId="Equation.3">
              <p:embed/>
            </p:oleObj>
          </a:graphicData>
        </a:graphic>
      </p:graphicFrame>
      <p:cxnSp>
        <p:nvCxnSpPr>
          <p:cNvPr id="37" name="Straight Arrow Connector 36"/>
          <p:cNvCxnSpPr/>
          <p:nvPr/>
        </p:nvCxnSpPr>
        <p:spPr>
          <a:xfrm flipV="1">
            <a:off x="2667000" y="5181600"/>
            <a:ext cx="6096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667000" y="5334000"/>
            <a:ext cx="5334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52400" y="3429000"/>
            <a:ext cx="3733800" cy="342900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093" name="TextBox 20"/>
          <p:cNvSpPr txBox="1">
            <a:spLocks noChangeArrowheads="1"/>
          </p:cNvSpPr>
          <p:nvPr/>
        </p:nvSpPr>
        <p:spPr bwMode="auto">
          <a:xfrm>
            <a:off x="152400" y="3668713"/>
            <a:ext cx="3942233" cy="369332"/>
          </a:xfrm>
          <a:prstGeom prst="rect">
            <a:avLst/>
          </a:prstGeom>
          <a:noFill/>
          <a:ln w="9525">
            <a:noFill/>
            <a:miter lim="800000"/>
            <a:headEnd/>
            <a:tailEnd/>
          </a:ln>
        </p:spPr>
        <p:txBody>
          <a:bodyPr wrap="none">
            <a:spAutoFit/>
          </a:bodyPr>
          <a:lstStyle/>
          <a:p>
            <a:r>
              <a:rPr lang="en-US" sz="1800" b="1" dirty="0">
                <a:solidFill>
                  <a:srgbClr val="0000FF"/>
                </a:solidFill>
              </a:rPr>
              <a:t>Use sphere- plate electrostatic formula </a:t>
            </a:r>
          </a:p>
        </p:txBody>
      </p:sp>
      <p:graphicFrame>
        <p:nvGraphicFramePr>
          <p:cNvPr id="22" name="Object 2"/>
          <p:cNvGraphicFramePr>
            <a:graphicFrameLocks noChangeAspect="1"/>
          </p:cNvGraphicFramePr>
          <p:nvPr/>
        </p:nvGraphicFramePr>
        <p:xfrm>
          <a:off x="4572000" y="4565288"/>
          <a:ext cx="2844316" cy="2176080"/>
        </p:xfrm>
        <a:graphic>
          <a:graphicData uri="http://schemas.openxmlformats.org/presentationml/2006/ole">
            <p:oleObj spid="_x0000_s14385" name="Graph" r:id="rId10" imgW="3925800" imgH="3003840" progId="Origin50.Graph">
              <p:embed/>
            </p:oleObj>
          </a:graphicData>
        </a:graphic>
      </p:graphicFrame>
      <p:cxnSp>
        <p:nvCxnSpPr>
          <p:cNvPr id="23" name="Straight Connector 22"/>
          <p:cNvCxnSpPr/>
          <p:nvPr/>
        </p:nvCxnSpPr>
        <p:spPr>
          <a:xfrm rot="5400000">
            <a:off x="4935337" y="5649751"/>
            <a:ext cx="186412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773537" y="5573551"/>
            <a:ext cx="186412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26" name="Object 3"/>
          <p:cNvGraphicFramePr>
            <a:graphicFrameLocks noChangeAspect="1"/>
          </p:cNvGraphicFramePr>
          <p:nvPr/>
        </p:nvGraphicFramePr>
        <p:xfrm>
          <a:off x="5076056" y="5859249"/>
          <a:ext cx="754615" cy="577328"/>
        </p:xfrm>
        <a:graphic>
          <a:graphicData uri="http://schemas.openxmlformats.org/presentationml/2006/ole">
            <p:oleObj spid="_x0000_s14386" name="Graph" r:id="rId11" imgW="3925824" imgH="3004109" progId="Origin50.Graph">
              <p:embed/>
            </p:oleObj>
          </a:graphicData>
        </a:graphic>
      </p:graphicFrame>
      <p:graphicFrame>
        <p:nvGraphicFramePr>
          <p:cNvPr id="27" name="Object 4"/>
          <p:cNvGraphicFramePr>
            <a:graphicFrameLocks noChangeAspect="1"/>
          </p:cNvGraphicFramePr>
          <p:nvPr/>
        </p:nvGraphicFramePr>
        <p:xfrm>
          <a:off x="5508104" y="5175173"/>
          <a:ext cx="795731" cy="608785"/>
        </p:xfrm>
        <a:graphic>
          <a:graphicData uri="http://schemas.openxmlformats.org/presentationml/2006/ole">
            <p:oleObj spid="_x0000_s14387" name="Graph" r:id="rId12" imgW="3925800" imgH="3003840" progId="Origin50.Graph">
              <p:embed/>
            </p:oleObj>
          </a:graphicData>
        </a:graphic>
      </p:graphicFrame>
      <p:sp>
        <p:nvSpPr>
          <p:cNvPr id="28" name="TextBox 27"/>
          <p:cNvSpPr txBox="1"/>
          <p:nvPr/>
        </p:nvSpPr>
        <p:spPr>
          <a:xfrm>
            <a:off x="6624228" y="3032956"/>
            <a:ext cx="902811" cy="369332"/>
          </a:xfrm>
          <a:prstGeom prst="rect">
            <a:avLst/>
          </a:prstGeom>
          <a:noFill/>
        </p:spPr>
        <p:txBody>
          <a:bodyPr wrap="none" rtlCol="0">
            <a:spAutoFit/>
          </a:bodyPr>
          <a:lstStyle/>
          <a:p>
            <a:r>
              <a:rPr lang="en-US" i="1" dirty="0" smtClean="0"/>
              <a:t>m </a:t>
            </a:r>
            <a:r>
              <a:rPr lang="en-US" dirty="0" smtClean="0"/>
              <a:t>from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8400" y="914400"/>
            <a:ext cx="1776448"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&lt;z</a:t>
            </a:r>
            <a:r>
              <a:rPr lang="en-US" sz="1600" b="1" i="1" baseline="-25000" dirty="0" smtClean="0">
                <a:latin typeface="Times New Roman" pitchFamily="18" charset="0"/>
                <a:cs typeface="Times New Roman" pitchFamily="18" charset="0"/>
              </a:rPr>
              <a:t>0</a:t>
            </a:r>
            <a:r>
              <a:rPr lang="en-US" sz="1600" b="1" i="1" dirty="0" smtClean="0">
                <a:latin typeface="Times New Roman" pitchFamily="18" charset="0"/>
                <a:cs typeface="Times New Roman" pitchFamily="18" charset="0"/>
              </a:rPr>
              <a:t>&gt;=29.5</a:t>
            </a:r>
            <a:r>
              <a:rPr lang="en-US" sz="1600" b="1" i="1" dirty="0" smtClean="0">
                <a:latin typeface="Times New Roman" pitchFamily="18" charset="0"/>
                <a:cs typeface="Times New Roman" pitchFamily="18" charset="0"/>
                <a:sym typeface="Symbol"/>
              </a:rPr>
              <a:t>0.4 nm</a:t>
            </a:r>
            <a:endParaRPr lang="en-US" sz="1600" b="1" i="1" dirty="0">
              <a:latin typeface="Times New Roman" pitchFamily="18" charset="0"/>
              <a:cs typeface="Times New Roman" pitchFamily="18" charset="0"/>
            </a:endParaRPr>
          </a:p>
        </p:txBody>
      </p:sp>
      <p:sp>
        <p:nvSpPr>
          <p:cNvPr id="8" name="TextBox 7"/>
          <p:cNvSpPr txBox="1"/>
          <p:nvPr/>
        </p:nvSpPr>
        <p:spPr>
          <a:xfrm>
            <a:off x="46253" y="0"/>
            <a:ext cx="9097747" cy="461665"/>
          </a:xfrm>
          <a:prstGeom prst="rect">
            <a:avLst/>
          </a:prstGeom>
          <a:noFill/>
        </p:spPr>
        <p:txBody>
          <a:bodyPr wrap="none" rtlCol="0">
            <a:spAutoFit/>
          </a:bodyPr>
          <a:lstStyle/>
          <a:p>
            <a:r>
              <a:rPr lang="en-US" sz="2400" b="1" u="sng" dirty="0" smtClean="0">
                <a:solidFill>
                  <a:schemeClr val="accent6">
                    <a:lumMod val="75000"/>
                  </a:schemeClr>
                </a:solidFill>
                <a:effectLst>
                  <a:outerShdw blurRad="38100" dist="38100" dir="2700000" algn="tl">
                    <a:srgbClr val="000000">
                      <a:alpha val="43137"/>
                    </a:srgbClr>
                  </a:outerShdw>
                </a:effectLst>
              </a:rPr>
              <a:t>Determination of  contact separation </a:t>
            </a:r>
            <a:r>
              <a:rPr lang="en-US" sz="2400" b="1" u="sng" dirty="0" err="1" smtClean="0">
                <a:solidFill>
                  <a:schemeClr val="accent6">
                    <a:lumMod val="75000"/>
                  </a:schemeClr>
                </a:solidFill>
                <a:effectLst>
                  <a:outerShdw blurRad="38100" dist="38100" dir="2700000" algn="tl">
                    <a:srgbClr val="000000">
                      <a:alpha val="43137"/>
                    </a:srgbClr>
                  </a:outerShdw>
                </a:effectLst>
              </a:rPr>
              <a:t>z</a:t>
            </a:r>
            <a:r>
              <a:rPr lang="en-US" sz="2400" b="1" u="sng" baseline="-25000" dirty="0" err="1" smtClean="0">
                <a:solidFill>
                  <a:schemeClr val="accent6">
                    <a:lumMod val="75000"/>
                  </a:schemeClr>
                </a:solidFill>
                <a:effectLst>
                  <a:outerShdw blurRad="38100" dist="38100" dir="2700000" algn="tl">
                    <a:srgbClr val="000000">
                      <a:alpha val="43137"/>
                    </a:srgbClr>
                  </a:outerShdw>
                </a:effectLst>
              </a:rPr>
              <a:t>o</a:t>
            </a:r>
            <a:r>
              <a:rPr lang="en-US" sz="2400" b="1" u="sng" baseline="-25000" dirty="0" smtClean="0">
                <a:solidFill>
                  <a:schemeClr val="accent6">
                    <a:lumMod val="75000"/>
                  </a:schemeClr>
                </a:solidFill>
                <a:effectLst>
                  <a:outerShdw blurRad="38100" dist="38100" dir="2700000" algn="tl">
                    <a:srgbClr val="000000">
                      <a:alpha val="43137"/>
                    </a:srgbClr>
                  </a:outerShdw>
                </a:effectLst>
              </a:rPr>
              <a:t> </a:t>
            </a:r>
            <a:r>
              <a:rPr lang="en-US" sz="2400" b="1" u="sng" dirty="0" smtClean="0">
                <a:solidFill>
                  <a:schemeClr val="accent6">
                    <a:lumMod val="75000"/>
                  </a:schemeClr>
                </a:solidFill>
                <a:effectLst>
                  <a:outerShdw blurRad="38100" dist="38100" dir="2700000" algn="tl">
                    <a:srgbClr val="000000">
                      <a:alpha val="43137"/>
                    </a:srgbClr>
                  </a:outerShdw>
                </a:effectLst>
              </a:rPr>
              <a:t> &amp; cantilever spring constant k</a:t>
            </a:r>
            <a:endParaRPr lang="en-US" sz="24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TextBox 21"/>
          <p:cNvSpPr txBox="1"/>
          <p:nvPr/>
        </p:nvSpPr>
        <p:spPr>
          <a:xfrm>
            <a:off x="1066800" y="4267200"/>
            <a:ext cx="2295821"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&lt;k&gt;=0.0139</a:t>
            </a:r>
            <a:r>
              <a:rPr lang="en-US" sz="1600" b="1" i="1" dirty="0" smtClean="0">
                <a:latin typeface="Times New Roman" pitchFamily="18" charset="0"/>
                <a:cs typeface="Times New Roman" pitchFamily="18" charset="0"/>
                <a:sym typeface="Symbol"/>
              </a:rPr>
              <a:t>0.0001 N/m</a:t>
            </a:r>
            <a:endParaRPr lang="en-US" sz="1600" b="1" i="1" dirty="0">
              <a:latin typeface="Times New Roman" pitchFamily="18" charset="0"/>
              <a:cs typeface="Times New Roman" pitchFamily="18" charset="0"/>
            </a:endParaRPr>
          </a:p>
        </p:txBody>
      </p:sp>
      <p:graphicFrame>
        <p:nvGraphicFramePr>
          <p:cNvPr id="2050" name="Object 2"/>
          <p:cNvGraphicFramePr>
            <a:graphicFrameLocks noChangeAspect="1"/>
          </p:cNvGraphicFramePr>
          <p:nvPr/>
        </p:nvGraphicFramePr>
        <p:xfrm>
          <a:off x="152400" y="457199"/>
          <a:ext cx="4038600" cy="3089783"/>
        </p:xfrm>
        <a:graphic>
          <a:graphicData uri="http://schemas.openxmlformats.org/presentationml/2006/ole">
            <p:oleObj spid="_x0000_s4113" name="Graph" r:id="rId3" imgW="3925824" imgH="3004109" progId="Origin50.Graph">
              <p:embed/>
            </p:oleObj>
          </a:graphicData>
        </a:graphic>
      </p:graphicFrame>
      <p:cxnSp>
        <p:nvCxnSpPr>
          <p:cNvPr id="24" name="Straight Arrow Connector 23"/>
          <p:cNvCxnSpPr/>
          <p:nvPr/>
        </p:nvCxnSpPr>
        <p:spPr>
          <a:xfrm>
            <a:off x="4211960" y="1916832"/>
            <a:ext cx="504056"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6" name="Straight Arrow Connector 25"/>
          <p:cNvCxnSpPr/>
          <p:nvPr/>
        </p:nvCxnSpPr>
        <p:spPr>
          <a:xfrm rot="5400000">
            <a:off x="2379948" y="3712840"/>
            <a:ext cx="279648"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6" name="TextBox 35"/>
          <p:cNvSpPr txBox="1"/>
          <p:nvPr/>
        </p:nvSpPr>
        <p:spPr>
          <a:xfrm>
            <a:off x="4419600" y="4724400"/>
            <a:ext cx="3905749" cy="646331"/>
          </a:xfrm>
          <a:prstGeom prst="rect">
            <a:avLst/>
          </a:prstGeom>
          <a:noFill/>
        </p:spPr>
        <p:txBody>
          <a:bodyPr wrap="none" rtlCol="0">
            <a:spAutoFit/>
          </a:bodyPr>
          <a:lstStyle/>
          <a:p>
            <a:r>
              <a:rPr lang="en-US" b="1" dirty="0" smtClean="0">
                <a:solidFill>
                  <a:srgbClr val="0000FF"/>
                </a:solidFill>
                <a:effectLst>
                  <a:outerShdw blurRad="38100" dist="38100" dir="2700000" algn="tl">
                    <a:srgbClr val="000000">
                      <a:alpha val="43137"/>
                    </a:srgbClr>
                  </a:outerShdw>
                </a:effectLst>
              </a:rPr>
              <a:t>Both </a:t>
            </a:r>
            <a:r>
              <a:rPr lang="en-US" b="1" i="1" dirty="0" err="1" smtClean="0">
                <a:solidFill>
                  <a:srgbClr val="0000FF"/>
                </a:solidFill>
                <a:effectLst>
                  <a:outerShdw blurRad="38100" dist="38100" dir="2700000" algn="tl">
                    <a:srgbClr val="000000">
                      <a:alpha val="43137"/>
                    </a:srgbClr>
                  </a:outerShdw>
                </a:effectLst>
              </a:rPr>
              <a:t>z</a:t>
            </a:r>
            <a:r>
              <a:rPr lang="en-US" b="1" i="1" baseline="-25000" dirty="0" err="1" smtClean="0">
                <a:solidFill>
                  <a:srgbClr val="0000FF"/>
                </a:solidFill>
                <a:effectLst>
                  <a:outerShdw blurRad="38100" dist="38100" dir="2700000" algn="tl">
                    <a:srgbClr val="000000">
                      <a:alpha val="43137"/>
                    </a:srgbClr>
                  </a:outerShdw>
                </a:effectLst>
              </a:rPr>
              <a:t>o</a:t>
            </a:r>
            <a:r>
              <a:rPr lang="en-US" b="1" baseline="-25000" dirty="0" smtClean="0">
                <a:solidFill>
                  <a:srgbClr val="0000FF"/>
                </a:solidFill>
                <a:effectLst>
                  <a:outerShdw blurRad="38100" dist="38100" dir="2700000" algn="tl">
                    <a:srgbClr val="000000">
                      <a:alpha val="43137"/>
                    </a:srgbClr>
                  </a:outerShdw>
                </a:effectLst>
              </a:rPr>
              <a:t>  </a:t>
            </a:r>
            <a:r>
              <a:rPr lang="en-US" b="1" dirty="0" smtClean="0">
                <a:solidFill>
                  <a:srgbClr val="0000FF"/>
                </a:solidFill>
                <a:effectLst>
                  <a:outerShdw blurRad="38100" dist="38100" dir="2700000" algn="tl">
                    <a:srgbClr val="000000">
                      <a:alpha val="43137"/>
                    </a:srgbClr>
                  </a:outerShdw>
                </a:effectLst>
              </a:rPr>
              <a:t> &amp; </a:t>
            </a:r>
            <a:r>
              <a:rPr lang="en-US" b="1" i="1" dirty="0" smtClean="0">
                <a:solidFill>
                  <a:srgbClr val="0000FF"/>
                </a:solidFill>
                <a:effectLst>
                  <a:outerShdw blurRad="38100" dist="38100" dir="2700000" algn="tl">
                    <a:srgbClr val="000000">
                      <a:alpha val="43137"/>
                    </a:srgbClr>
                  </a:outerShdw>
                </a:effectLst>
              </a:rPr>
              <a:t>k</a:t>
            </a:r>
            <a:r>
              <a:rPr lang="en-US" b="1" dirty="0" smtClean="0">
                <a:solidFill>
                  <a:srgbClr val="0000FF"/>
                </a:solidFill>
                <a:effectLst>
                  <a:outerShdw blurRad="38100" dist="38100" dir="2700000" algn="tl">
                    <a:srgbClr val="000000">
                      <a:alpha val="43137"/>
                    </a:srgbClr>
                  </a:outerShdw>
                </a:effectLst>
              </a:rPr>
              <a:t> independent of separation</a:t>
            </a:r>
          </a:p>
          <a:p>
            <a:r>
              <a:rPr lang="en-US" b="1" dirty="0" smtClean="0">
                <a:solidFill>
                  <a:srgbClr val="0000FF"/>
                </a:solidFill>
                <a:effectLst>
                  <a:outerShdw blurRad="38100" dist="38100" dir="2700000" algn="tl">
                    <a:srgbClr val="000000">
                      <a:alpha val="43137"/>
                    </a:srgbClr>
                  </a:outerShdw>
                </a:effectLst>
              </a:rPr>
              <a:t>Critical for precision measurement</a:t>
            </a:r>
          </a:p>
        </p:txBody>
      </p:sp>
      <p:graphicFrame>
        <p:nvGraphicFramePr>
          <p:cNvPr id="4114" name="Object 18"/>
          <p:cNvGraphicFramePr>
            <a:graphicFrameLocks noChangeAspect="1"/>
          </p:cNvGraphicFramePr>
          <p:nvPr/>
        </p:nvGraphicFramePr>
        <p:xfrm>
          <a:off x="4953000" y="533400"/>
          <a:ext cx="3925887" cy="3003550"/>
        </p:xfrm>
        <a:graphic>
          <a:graphicData uri="http://schemas.openxmlformats.org/presentationml/2006/ole">
            <p:oleObj spid="_x0000_s4114" name="Graph" r:id="rId4" imgW="3925800" imgH="3003840" progId="Origin50.Graph">
              <p:embed/>
            </p:oleObj>
          </a:graphicData>
        </a:graphic>
      </p:graphicFrame>
      <p:graphicFrame>
        <p:nvGraphicFramePr>
          <p:cNvPr id="4115" name="Object 19"/>
          <p:cNvGraphicFramePr>
            <a:graphicFrameLocks noChangeAspect="1"/>
          </p:cNvGraphicFramePr>
          <p:nvPr/>
        </p:nvGraphicFramePr>
        <p:xfrm>
          <a:off x="0" y="3854450"/>
          <a:ext cx="3925887" cy="3003550"/>
        </p:xfrm>
        <a:graphic>
          <a:graphicData uri="http://schemas.openxmlformats.org/presentationml/2006/ole">
            <p:oleObj spid="_x0000_s4115" name="Graph" r:id="rId5" imgW="3925800" imgH="3003840" progId="Origin50.Graph">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14400"/>
            <a:ext cx="9144000" cy="954107"/>
          </a:xfrm>
          <a:prstGeom prst="rect">
            <a:avLst/>
          </a:prstGeom>
          <a:noFill/>
        </p:spPr>
        <p:txBody>
          <a:bodyPr wrap="square" rtlCol="0">
            <a:spAutoFit/>
          </a:bodyPr>
          <a:lstStyle/>
          <a:p>
            <a:pPr algn="just"/>
            <a:r>
              <a:rPr lang="en-US" sz="2800" b="1" dirty="0" smtClean="0">
                <a:solidFill>
                  <a:srgbClr val="0000FF"/>
                </a:solidFill>
              </a:rPr>
              <a:t>Will lead to Dependence of  V</a:t>
            </a:r>
            <a:r>
              <a:rPr lang="en-US" sz="2800" b="1" baseline="-25000" dirty="0" smtClean="0">
                <a:solidFill>
                  <a:srgbClr val="0000FF"/>
                </a:solidFill>
              </a:rPr>
              <a:t>o  </a:t>
            </a:r>
            <a:r>
              <a:rPr lang="en-US" sz="2800" b="1" dirty="0" smtClean="0">
                <a:solidFill>
                  <a:srgbClr val="0000FF"/>
                </a:solidFill>
              </a:rPr>
              <a:t> on Separation Distance (</a:t>
            </a:r>
            <a:r>
              <a:rPr lang="en-US" sz="2800" b="1" dirty="0" err="1" smtClean="0">
                <a:solidFill>
                  <a:srgbClr val="0000FF"/>
                </a:solidFill>
              </a:rPr>
              <a:t>Anamalous</a:t>
            </a:r>
            <a:r>
              <a:rPr lang="en-US" sz="2800" b="1" dirty="0" smtClean="0">
                <a:solidFill>
                  <a:srgbClr val="0000FF"/>
                </a:solidFill>
              </a:rPr>
              <a:t> </a:t>
            </a:r>
            <a:r>
              <a:rPr lang="en-US" sz="2800" b="1" dirty="0" err="1" smtClean="0">
                <a:solidFill>
                  <a:srgbClr val="0000FF"/>
                </a:solidFill>
              </a:rPr>
              <a:t>Behaviour</a:t>
            </a:r>
            <a:r>
              <a:rPr lang="en-US" sz="2800" b="1" dirty="0" smtClean="0">
                <a:solidFill>
                  <a:srgbClr val="0000FF"/>
                </a:solidFill>
              </a:rPr>
              <a:t> Due to Skewed Parabola)</a:t>
            </a:r>
            <a:endParaRPr lang="en-US" sz="2800" b="1" dirty="0">
              <a:solidFill>
                <a:srgbClr val="0000FF"/>
              </a:solidFill>
            </a:endParaRPr>
          </a:p>
        </p:txBody>
      </p:sp>
      <p:sp>
        <p:nvSpPr>
          <p:cNvPr id="16" name="Arc 15"/>
          <p:cNvSpPr/>
          <p:nvPr/>
        </p:nvSpPr>
        <p:spPr>
          <a:xfrm rot="21372272">
            <a:off x="1737883" y="3897972"/>
            <a:ext cx="3839436" cy="1984821"/>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rot="21372272">
            <a:off x="1738094" y="3899388"/>
            <a:ext cx="3904637" cy="1993364"/>
          </a:xfrm>
          <a:prstGeom prst="arc">
            <a:avLst>
              <a:gd name="adj1" fmla="val 16200000"/>
              <a:gd name="adj2" fmla="val 2155884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3124201" y="3696141"/>
            <a:ext cx="301686" cy="369332"/>
          </a:xfrm>
          <a:prstGeom prst="rect">
            <a:avLst/>
          </a:prstGeom>
          <a:noFill/>
        </p:spPr>
        <p:txBody>
          <a:bodyPr wrap="none" rtlCol="0">
            <a:spAutoFit/>
          </a:bodyPr>
          <a:lstStyle/>
          <a:p>
            <a:r>
              <a:rPr lang="en-US" dirty="0" smtClean="0"/>
              <a:t>0</a:t>
            </a:r>
            <a:endParaRPr lang="en-US" dirty="0"/>
          </a:p>
        </p:txBody>
      </p:sp>
      <p:cxnSp>
        <p:nvCxnSpPr>
          <p:cNvPr id="24" name="Straight Arrow Connector 23"/>
          <p:cNvCxnSpPr/>
          <p:nvPr/>
        </p:nvCxnSpPr>
        <p:spPr>
          <a:xfrm>
            <a:off x="3505201" y="5220141"/>
            <a:ext cx="26670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2551907" y="4343841"/>
            <a:ext cx="1905794" cy="7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52600" y="0"/>
            <a:ext cx="6426696" cy="954107"/>
          </a:xfrm>
          <a:prstGeom prst="rect">
            <a:avLst/>
          </a:prstGeom>
          <a:noFill/>
        </p:spPr>
        <p:txBody>
          <a:bodyPr wrap="none" rtlCol="0">
            <a:spAutoFit/>
          </a:bodyPr>
          <a:lstStyle/>
          <a:p>
            <a:pPr algn="ctr"/>
            <a:r>
              <a:rPr lang="en-US" sz="2800" b="1" u="sng" dirty="0" smtClean="0">
                <a:solidFill>
                  <a:schemeClr val="accent6">
                    <a:lumMod val="75000"/>
                  </a:schemeClr>
                </a:solidFill>
                <a:effectLst>
                  <a:outerShdw blurRad="38100" dist="38100" dir="2700000" algn="tl">
                    <a:srgbClr val="000000">
                      <a:alpha val="43137"/>
                    </a:srgbClr>
                  </a:outerShdw>
                </a:effectLst>
              </a:rPr>
              <a:t>Correction for Sphere or Plate Movement </a:t>
            </a:r>
          </a:p>
          <a:p>
            <a:pPr algn="ctr"/>
            <a:r>
              <a:rPr lang="en-US" sz="2800" b="1" u="sng" dirty="0" smtClean="0">
                <a:solidFill>
                  <a:schemeClr val="accent6">
                    <a:lumMod val="75000"/>
                  </a:schemeClr>
                </a:solidFill>
                <a:effectLst>
                  <a:outerShdw blurRad="38100" dist="38100" dir="2700000" algn="tl">
                    <a:srgbClr val="000000">
                      <a:alpha val="43137"/>
                    </a:srgbClr>
                  </a:outerShdw>
                </a:effectLst>
              </a:rPr>
              <a:t>during Measurement</a:t>
            </a:r>
            <a:endParaRPr lang="en-US" sz="28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7" name="TextBox 36"/>
          <p:cNvSpPr txBox="1"/>
          <p:nvPr/>
        </p:nvSpPr>
        <p:spPr>
          <a:xfrm>
            <a:off x="3505200" y="5334000"/>
            <a:ext cx="2983445" cy="369332"/>
          </a:xfrm>
          <a:prstGeom prst="rect">
            <a:avLst/>
          </a:prstGeom>
          <a:noFill/>
        </p:spPr>
        <p:txBody>
          <a:bodyPr wrap="none" rtlCol="0">
            <a:spAutoFit/>
          </a:bodyPr>
          <a:lstStyle/>
          <a:p>
            <a:r>
              <a:rPr lang="en-US" dirty="0" smtClean="0"/>
              <a:t>Sphere- Plate separation (nm)</a:t>
            </a:r>
            <a:endParaRPr lang="en-US" dirty="0"/>
          </a:p>
        </p:txBody>
      </p:sp>
      <p:sp>
        <p:nvSpPr>
          <p:cNvPr id="31" name="TextBox 30"/>
          <p:cNvSpPr txBox="1"/>
          <p:nvPr/>
        </p:nvSpPr>
        <p:spPr>
          <a:xfrm>
            <a:off x="0" y="2209800"/>
            <a:ext cx="8279767" cy="954107"/>
          </a:xfrm>
          <a:prstGeom prst="rect">
            <a:avLst/>
          </a:prstGeom>
          <a:noFill/>
        </p:spPr>
        <p:txBody>
          <a:bodyPr wrap="none" rtlCol="0">
            <a:spAutoFit/>
          </a:bodyPr>
          <a:lstStyle/>
          <a:p>
            <a:r>
              <a:rPr lang="en-US" sz="2800" b="1" dirty="0" smtClean="0">
                <a:solidFill>
                  <a:srgbClr val="0000FF"/>
                </a:solidFill>
              </a:rPr>
              <a:t>Force  vs. Separation Curves for Same Applied Voltage </a:t>
            </a:r>
          </a:p>
          <a:p>
            <a:r>
              <a:rPr lang="en-US" sz="2800" b="1" dirty="0" smtClean="0">
                <a:solidFill>
                  <a:srgbClr val="0000FF"/>
                </a:solidFill>
              </a:rPr>
              <a:t>Shifted due to Sphere/Plate Movement</a:t>
            </a:r>
            <a:endParaRPr lang="en-US" sz="2800" b="1" dirty="0">
              <a:solidFill>
                <a:srgbClr val="0000FF"/>
              </a:solidFill>
            </a:endParaRPr>
          </a:p>
        </p:txBody>
      </p:sp>
      <p:cxnSp>
        <p:nvCxnSpPr>
          <p:cNvPr id="35" name="Straight Connector 34"/>
          <p:cNvCxnSpPr/>
          <p:nvPr/>
        </p:nvCxnSpPr>
        <p:spPr>
          <a:xfrm>
            <a:off x="5334000" y="3733800"/>
            <a:ext cx="4572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5410200" y="4038600"/>
            <a:ext cx="457200" cy="0"/>
          </a:xfrm>
          <a:prstGeom prst="line">
            <a:avLst/>
          </a:prstGeom>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5943600" y="3429000"/>
            <a:ext cx="1335494" cy="369332"/>
          </a:xfrm>
          <a:prstGeom prst="rect">
            <a:avLst/>
          </a:prstGeom>
          <a:noFill/>
        </p:spPr>
        <p:txBody>
          <a:bodyPr wrap="none" rtlCol="0">
            <a:spAutoFit/>
          </a:bodyPr>
          <a:lstStyle/>
          <a:p>
            <a:r>
              <a:rPr lang="en-US" dirty="0" smtClean="0"/>
              <a:t>1</a:t>
            </a:r>
            <a:r>
              <a:rPr lang="en-US" baseline="30000" dirty="0" smtClean="0"/>
              <a:t>st  </a:t>
            </a:r>
            <a:r>
              <a:rPr lang="en-US" dirty="0" smtClean="0"/>
              <a:t>    time</a:t>
            </a:r>
            <a:r>
              <a:rPr lang="en-US" baseline="30000" dirty="0" smtClean="0"/>
              <a:t>      </a:t>
            </a:r>
            <a:endParaRPr lang="en-US" dirty="0"/>
          </a:p>
        </p:txBody>
      </p:sp>
      <p:sp>
        <p:nvSpPr>
          <p:cNvPr id="40" name="TextBox 39"/>
          <p:cNvSpPr txBox="1"/>
          <p:nvPr/>
        </p:nvSpPr>
        <p:spPr>
          <a:xfrm>
            <a:off x="5943600" y="3810000"/>
            <a:ext cx="1350050" cy="369332"/>
          </a:xfrm>
          <a:prstGeom prst="rect">
            <a:avLst/>
          </a:prstGeom>
          <a:noFill/>
        </p:spPr>
        <p:txBody>
          <a:bodyPr wrap="none" rtlCol="0">
            <a:spAutoFit/>
          </a:bodyPr>
          <a:lstStyle/>
          <a:p>
            <a:r>
              <a:rPr lang="en-US" dirty="0" smtClean="0"/>
              <a:t>2</a:t>
            </a:r>
            <a:r>
              <a:rPr lang="en-US" baseline="30000" dirty="0" smtClean="0"/>
              <a:t>nd </a:t>
            </a:r>
            <a:r>
              <a:rPr lang="en-US" dirty="0" smtClean="0"/>
              <a:t>    time</a:t>
            </a:r>
            <a:r>
              <a:rPr lang="en-US" baseline="30000" dirty="0" smtClean="0"/>
              <a:t>      </a:t>
            </a:r>
            <a:endParaRPr lang="en-US" dirty="0"/>
          </a:p>
        </p:txBody>
      </p:sp>
      <p:sp>
        <p:nvSpPr>
          <p:cNvPr id="41" name="TextBox 40"/>
          <p:cNvSpPr txBox="1"/>
          <p:nvPr/>
        </p:nvSpPr>
        <p:spPr>
          <a:xfrm rot="16200000">
            <a:off x="1787326" y="4216285"/>
            <a:ext cx="2233753"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Cantilever Deflection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0" name="Rectangle 16"/>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Text Box 6"/>
          <p:cNvSpPr txBox="1">
            <a:spLocks noChangeArrowheads="1"/>
          </p:cNvSpPr>
          <p:nvPr/>
        </p:nvSpPr>
        <p:spPr bwMode="auto">
          <a:xfrm>
            <a:off x="457200" y="0"/>
            <a:ext cx="9144000" cy="646331"/>
          </a:xfrm>
          <a:prstGeom prst="rect">
            <a:avLst/>
          </a:prstGeom>
          <a:noFill/>
          <a:ln w="9525">
            <a:noFill/>
            <a:miter lim="800000"/>
            <a:headEnd/>
            <a:tailEnd/>
          </a:ln>
          <a:effectLst/>
        </p:spPr>
        <p:txBody>
          <a:bodyPr wrap="square">
            <a:spAutoFit/>
          </a:bodyPr>
          <a:lstStyle/>
          <a:p>
            <a:pPr>
              <a:defRPr/>
            </a:pPr>
            <a:r>
              <a:rPr lang="en-US" sz="3600" b="1" dirty="0" smtClean="0">
                <a:solidFill>
                  <a:schemeClr val="accent6">
                    <a:lumMod val="75000"/>
                  </a:schemeClr>
                </a:solidFill>
                <a:effectLst>
                  <a:outerShdw blurRad="38100" dist="38100" dir="2700000" algn="tl">
                    <a:srgbClr val="000000">
                      <a:alpha val="43137"/>
                    </a:srgbClr>
                  </a:outerShdw>
                </a:effectLst>
              </a:rPr>
              <a:t>Correction due to Sphere-Plate  Drift</a:t>
            </a:r>
            <a:endParaRPr lang="en-US" sz="3600" dirty="0">
              <a:solidFill>
                <a:schemeClr val="accent6">
                  <a:lumMod val="75000"/>
                </a:schemeClr>
              </a:solidFill>
              <a:effectLst>
                <a:outerShdw blurRad="38100" dist="38100" dir="2700000" algn="tl">
                  <a:srgbClr val="000000">
                    <a:alpha val="43137"/>
                  </a:srgbClr>
                </a:outerShdw>
              </a:effectLst>
            </a:endParaRPr>
          </a:p>
        </p:txBody>
      </p:sp>
      <p:pic>
        <p:nvPicPr>
          <p:cNvPr id="37" name="Picture 36" descr="Graph4"/>
          <p:cNvPicPr/>
          <p:nvPr/>
        </p:nvPicPr>
        <p:blipFill>
          <a:blip r:embed="rId4" cstate="print"/>
          <a:srcRect l="5769" t="9515" r="5769" b="5963"/>
          <a:stretch>
            <a:fillRect/>
          </a:stretch>
        </p:blipFill>
        <p:spPr bwMode="auto">
          <a:xfrm>
            <a:off x="3886200" y="838200"/>
            <a:ext cx="2971800" cy="2362200"/>
          </a:xfrm>
          <a:prstGeom prst="rect">
            <a:avLst/>
          </a:prstGeom>
          <a:noFill/>
          <a:ln w="9525">
            <a:noFill/>
            <a:miter lim="800000"/>
            <a:headEnd/>
            <a:tailEnd/>
          </a:ln>
        </p:spPr>
      </p:pic>
      <p:sp>
        <p:nvSpPr>
          <p:cNvPr id="38" name="TextBox 37"/>
          <p:cNvSpPr txBox="1"/>
          <p:nvPr/>
        </p:nvSpPr>
        <p:spPr>
          <a:xfrm>
            <a:off x="228600" y="4419600"/>
            <a:ext cx="3448252" cy="1200329"/>
          </a:xfrm>
          <a:prstGeom prst="rect">
            <a:avLst/>
          </a:prstGeom>
          <a:noFill/>
        </p:spPr>
        <p:txBody>
          <a:bodyPr wrap="none" rtlCol="0">
            <a:spAutoFit/>
          </a:bodyPr>
          <a:lstStyle/>
          <a:p>
            <a:r>
              <a:rPr lang="en-US" b="1" dirty="0" smtClean="0">
                <a:solidFill>
                  <a:srgbClr val="0000FF"/>
                </a:solidFill>
              </a:rPr>
              <a:t>2. Repeat Electrostatic Force </a:t>
            </a:r>
          </a:p>
          <a:p>
            <a:r>
              <a:rPr lang="en-US" b="1" dirty="0" smtClean="0">
                <a:solidFill>
                  <a:srgbClr val="0000FF"/>
                </a:solidFill>
              </a:rPr>
              <a:t>    Measurement for same applied </a:t>
            </a:r>
          </a:p>
          <a:p>
            <a:r>
              <a:rPr lang="en-US" b="1" dirty="0" smtClean="0">
                <a:solidFill>
                  <a:srgbClr val="0000FF"/>
                </a:solidFill>
              </a:rPr>
              <a:t>    V and look at change in contact </a:t>
            </a:r>
          </a:p>
          <a:p>
            <a:r>
              <a:rPr lang="en-US" b="1" dirty="0" smtClean="0">
                <a:solidFill>
                  <a:srgbClr val="0000FF"/>
                </a:solidFill>
              </a:rPr>
              <a:t>    point. </a:t>
            </a:r>
            <a:endParaRPr lang="en-US" b="1" dirty="0">
              <a:solidFill>
                <a:srgbClr val="0000FF"/>
              </a:solidFill>
            </a:endParaRPr>
          </a:p>
        </p:txBody>
      </p:sp>
      <p:graphicFrame>
        <p:nvGraphicFramePr>
          <p:cNvPr id="49154" name="Object 2"/>
          <p:cNvGraphicFramePr>
            <a:graphicFrameLocks noChangeAspect="1"/>
          </p:cNvGraphicFramePr>
          <p:nvPr/>
        </p:nvGraphicFramePr>
        <p:xfrm>
          <a:off x="3733800" y="3581400"/>
          <a:ext cx="3276600" cy="2506805"/>
        </p:xfrm>
        <a:graphic>
          <a:graphicData uri="http://schemas.openxmlformats.org/presentationml/2006/ole">
            <p:oleObj spid="_x0000_s49154" name="Graph" r:id="rId5" imgW="3925800" imgH="3003840" progId="Origin50.Graph">
              <p:embed/>
            </p:oleObj>
          </a:graphicData>
        </a:graphic>
      </p:graphicFrame>
      <p:sp>
        <p:nvSpPr>
          <p:cNvPr id="18" name="TextBox 17"/>
          <p:cNvSpPr txBox="1"/>
          <p:nvPr/>
        </p:nvSpPr>
        <p:spPr>
          <a:xfrm>
            <a:off x="6126784" y="5117068"/>
            <a:ext cx="1340816" cy="369332"/>
          </a:xfrm>
          <a:prstGeom prst="rect">
            <a:avLst/>
          </a:prstGeom>
          <a:noFill/>
        </p:spPr>
        <p:txBody>
          <a:bodyPr wrap="none" rtlCol="0">
            <a:spAutoFit/>
          </a:bodyPr>
          <a:lstStyle/>
          <a:p>
            <a:r>
              <a:rPr lang="en-US" dirty="0" smtClean="0"/>
              <a:t>0.08 nm/sec</a:t>
            </a:r>
            <a:endParaRPr lang="en-US" dirty="0"/>
          </a:p>
        </p:txBody>
      </p:sp>
      <p:sp>
        <p:nvSpPr>
          <p:cNvPr id="19" name="TextBox 18"/>
          <p:cNvSpPr txBox="1"/>
          <p:nvPr/>
        </p:nvSpPr>
        <p:spPr>
          <a:xfrm>
            <a:off x="152400" y="1447800"/>
            <a:ext cx="3262368" cy="707886"/>
          </a:xfrm>
          <a:prstGeom prst="rect">
            <a:avLst/>
          </a:prstGeom>
          <a:noFill/>
        </p:spPr>
        <p:txBody>
          <a:bodyPr wrap="none" rtlCol="0">
            <a:spAutoFit/>
          </a:bodyPr>
          <a:lstStyle/>
          <a:p>
            <a:r>
              <a:rPr lang="en-US" sz="2000" b="1" dirty="0" smtClean="0">
                <a:solidFill>
                  <a:srgbClr val="0000FF"/>
                </a:solidFill>
              </a:rPr>
              <a:t>1. Find Precise Sphere Plate </a:t>
            </a:r>
          </a:p>
          <a:p>
            <a:r>
              <a:rPr lang="en-US" sz="2000" b="1" dirty="0" smtClean="0">
                <a:solidFill>
                  <a:srgbClr val="0000FF"/>
                </a:solidFill>
              </a:rPr>
              <a:t>    Contact Point- Extrapolate </a:t>
            </a:r>
            <a:endParaRPr lang="en-US" sz="2000" b="1" dirty="0">
              <a:solidFill>
                <a:srgbClr val="0000FF"/>
              </a:solidFill>
            </a:endParaRPr>
          </a:p>
        </p:txBody>
      </p:sp>
      <p:cxnSp>
        <p:nvCxnSpPr>
          <p:cNvPr id="21" name="Straight Arrow Connector 20"/>
          <p:cNvCxnSpPr/>
          <p:nvPr/>
        </p:nvCxnSpPr>
        <p:spPr>
          <a:xfrm>
            <a:off x="4876800" y="5791200"/>
            <a:ext cx="304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638800" y="5791200"/>
            <a:ext cx="228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410200" y="57912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43400" y="6324600"/>
            <a:ext cx="3587777" cy="369332"/>
          </a:xfrm>
          <a:prstGeom prst="rect">
            <a:avLst/>
          </a:prstGeom>
          <a:noFill/>
        </p:spPr>
        <p:txBody>
          <a:bodyPr wrap="none" rtlCol="0">
            <a:spAutoFit/>
          </a:bodyPr>
          <a:lstStyle/>
          <a:p>
            <a:r>
              <a:rPr lang="en-US" b="1" dirty="0" smtClean="0">
                <a:solidFill>
                  <a:srgbClr val="0000FF"/>
                </a:solidFill>
              </a:rPr>
              <a:t>Contact points as a function of time</a:t>
            </a:r>
            <a:endParaRPr lang="en-US" b="1" dirty="0">
              <a:solidFill>
                <a:srgbClr val="0000FF"/>
              </a:solidFill>
            </a:endParaRPr>
          </a:p>
        </p:txBody>
      </p:sp>
      <p:pic>
        <p:nvPicPr>
          <p:cNvPr id="24" name="Picture 23" descr="cantt.jpg"/>
          <p:cNvPicPr>
            <a:picLocks noChangeAspect="1"/>
          </p:cNvPicPr>
          <p:nvPr/>
        </p:nvPicPr>
        <p:blipFill>
          <a:blip r:embed="rId6" cstate="print"/>
          <a:srcRect r="12871" b="12000"/>
          <a:stretch>
            <a:fillRect/>
          </a:stretch>
        </p:blipFill>
        <p:spPr>
          <a:xfrm>
            <a:off x="381001" y="2457451"/>
            <a:ext cx="1523999" cy="104774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4876800" y="3702050"/>
          <a:ext cx="4125086" cy="3155950"/>
        </p:xfrm>
        <a:graphic>
          <a:graphicData uri="http://schemas.openxmlformats.org/presentationml/2006/ole">
            <p:oleObj spid="_x0000_s2066" name="Graph" r:id="rId3" imgW="3925824" imgH="3004109" progId="Origin50.Graph">
              <p:embed/>
            </p:oleObj>
          </a:graphicData>
        </a:graphic>
      </p:graphicFrame>
      <p:graphicFrame>
        <p:nvGraphicFramePr>
          <p:cNvPr id="2052" name="Object 4"/>
          <p:cNvGraphicFramePr>
            <a:graphicFrameLocks noChangeAspect="1"/>
          </p:cNvGraphicFramePr>
          <p:nvPr/>
        </p:nvGraphicFramePr>
        <p:xfrm>
          <a:off x="609600" y="914400"/>
          <a:ext cx="3925888" cy="3003550"/>
        </p:xfrm>
        <a:graphic>
          <a:graphicData uri="http://schemas.openxmlformats.org/presentationml/2006/ole">
            <p:oleObj spid="_x0000_s2068" name="Graph" r:id="rId4" imgW="3925824" imgH="3004109" progId="Origin50.Graph">
              <p:embed/>
            </p:oleObj>
          </a:graphicData>
        </a:graphic>
      </p:graphicFrame>
      <p:graphicFrame>
        <p:nvGraphicFramePr>
          <p:cNvPr id="2053" name="Object 5"/>
          <p:cNvGraphicFramePr>
            <a:graphicFrameLocks noChangeAspect="1"/>
          </p:cNvGraphicFramePr>
          <p:nvPr/>
        </p:nvGraphicFramePr>
        <p:xfrm>
          <a:off x="4876800" y="685800"/>
          <a:ext cx="4038600" cy="3089783"/>
        </p:xfrm>
        <a:graphic>
          <a:graphicData uri="http://schemas.openxmlformats.org/presentationml/2006/ole">
            <p:oleObj spid="_x0000_s2069" name="Graph" r:id="rId5" imgW="3925824" imgH="3004109" progId="Origin50.Graph">
              <p:embed/>
            </p:oleObj>
          </a:graphicData>
        </a:graphic>
      </p:graphicFrame>
      <p:sp>
        <p:nvSpPr>
          <p:cNvPr id="9" name="TextBox 8"/>
          <p:cNvSpPr txBox="1"/>
          <p:nvPr/>
        </p:nvSpPr>
        <p:spPr>
          <a:xfrm>
            <a:off x="1905000" y="1371600"/>
            <a:ext cx="1988045"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&lt;V</a:t>
            </a:r>
            <a:r>
              <a:rPr lang="en-US" sz="1600" b="1" i="1" baseline="-25000" dirty="0" smtClean="0">
                <a:latin typeface="Times New Roman" pitchFamily="18" charset="0"/>
                <a:cs typeface="Times New Roman" pitchFamily="18" charset="0"/>
              </a:rPr>
              <a:t>0</a:t>
            </a:r>
            <a:r>
              <a:rPr lang="en-US" sz="1600" b="1" i="1" dirty="0" smtClean="0">
                <a:latin typeface="Times New Roman" pitchFamily="18" charset="0"/>
                <a:cs typeface="Times New Roman" pitchFamily="18" charset="0"/>
              </a:rPr>
              <a:t>&gt;=-196.8</a:t>
            </a:r>
            <a:r>
              <a:rPr lang="en-US" sz="1600" b="1" i="1" dirty="0" smtClean="0">
                <a:latin typeface="Times New Roman" pitchFamily="18" charset="0"/>
                <a:cs typeface="Times New Roman" pitchFamily="18" charset="0"/>
                <a:sym typeface="Symbol"/>
              </a:rPr>
              <a:t>1.5 mV</a:t>
            </a:r>
            <a:endParaRPr lang="en-US" sz="1600" b="1" i="1" dirty="0">
              <a:latin typeface="Times New Roman" pitchFamily="18" charset="0"/>
              <a:cs typeface="Times New Roman" pitchFamily="18" charset="0"/>
            </a:endParaRPr>
          </a:p>
        </p:txBody>
      </p:sp>
      <p:sp>
        <p:nvSpPr>
          <p:cNvPr id="10" name="TextBox 9"/>
          <p:cNvSpPr txBox="1"/>
          <p:nvPr/>
        </p:nvSpPr>
        <p:spPr>
          <a:xfrm>
            <a:off x="1524000" y="0"/>
            <a:ext cx="6643229" cy="523220"/>
          </a:xfrm>
          <a:prstGeom prst="rect">
            <a:avLst/>
          </a:prstGeom>
          <a:noFill/>
        </p:spPr>
        <p:txBody>
          <a:bodyPr wrap="none" rtlCol="0">
            <a:spAutoFit/>
          </a:bodyPr>
          <a:lstStyle/>
          <a:p>
            <a:r>
              <a:rPr lang="en-US" sz="2800" b="1" u="sng" dirty="0" smtClean="0">
                <a:solidFill>
                  <a:schemeClr val="accent6">
                    <a:lumMod val="75000"/>
                  </a:schemeClr>
                </a:solidFill>
                <a:effectLst>
                  <a:outerShdw blurRad="38100" dist="38100" dir="2700000" algn="tl">
                    <a:srgbClr val="000000">
                      <a:alpha val="43137"/>
                    </a:srgbClr>
                  </a:outerShdw>
                </a:effectLst>
              </a:rPr>
              <a:t>Errors due to Sphere-Plate  Separation Drift</a:t>
            </a:r>
            <a:endParaRPr lang="en-US" sz="28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1304486" y="514290"/>
            <a:ext cx="1286314" cy="400110"/>
          </a:xfrm>
          <a:prstGeom prst="rect">
            <a:avLst/>
          </a:prstGeom>
          <a:noFill/>
        </p:spPr>
        <p:txBody>
          <a:bodyPr wrap="none" rtlCol="0">
            <a:spAutoFit/>
          </a:bodyPr>
          <a:lstStyle/>
          <a:p>
            <a:r>
              <a:rPr lang="en-US" sz="2000" b="1" dirty="0" smtClean="0">
                <a:solidFill>
                  <a:srgbClr val="0000FF"/>
                </a:solidFill>
                <a:effectLst>
                  <a:outerShdw blurRad="38100" dist="38100" dir="2700000" algn="tl">
                    <a:srgbClr val="000000">
                      <a:alpha val="43137"/>
                    </a:srgbClr>
                  </a:outerShdw>
                </a:effectLst>
              </a:rPr>
              <a:t>Corrected </a:t>
            </a:r>
            <a:endParaRPr lang="en-US" sz="2000" b="1" dirty="0">
              <a:solidFill>
                <a:srgbClr val="0000FF"/>
              </a:solidFill>
              <a:effectLst>
                <a:outerShdw blurRad="38100" dist="38100" dir="2700000" algn="tl">
                  <a:srgbClr val="000000">
                    <a:alpha val="43137"/>
                  </a:srgbClr>
                </a:outerShdw>
              </a:effectLst>
            </a:endParaRPr>
          </a:p>
        </p:txBody>
      </p:sp>
      <p:sp>
        <p:nvSpPr>
          <p:cNvPr id="12" name="TextBox 11"/>
          <p:cNvSpPr txBox="1"/>
          <p:nvPr/>
        </p:nvSpPr>
        <p:spPr>
          <a:xfrm>
            <a:off x="6400800" y="609600"/>
            <a:ext cx="1406732" cy="369332"/>
          </a:xfrm>
          <a:prstGeom prst="rect">
            <a:avLst/>
          </a:prstGeom>
          <a:noFill/>
        </p:spPr>
        <p:txBody>
          <a:bodyPr wrap="none" rtlCol="0">
            <a:spAutoFit/>
          </a:bodyPr>
          <a:lstStyle/>
          <a:p>
            <a:r>
              <a:rPr lang="en-US" b="1" dirty="0" smtClean="0">
                <a:solidFill>
                  <a:srgbClr val="0000FF"/>
                </a:solidFill>
                <a:effectLst>
                  <a:outerShdw blurRad="38100" dist="38100" dir="2700000" algn="tl">
                    <a:srgbClr val="000000">
                      <a:alpha val="43137"/>
                    </a:srgbClr>
                  </a:outerShdw>
                </a:effectLst>
              </a:rPr>
              <a:t>Uncorrected</a:t>
            </a:r>
            <a:r>
              <a:rPr lang="en-US" dirty="0" smtClean="0"/>
              <a:t> </a:t>
            </a:r>
            <a:endParaRPr lang="en-US" dirty="0"/>
          </a:p>
        </p:txBody>
      </p:sp>
      <p:sp>
        <p:nvSpPr>
          <p:cNvPr id="13" name="TextBox 12"/>
          <p:cNvSpPr txBox="1"/>
          <p:nvPr/>
        </p:nvSpPr>
        <p:spPr>
          <a:xfrm>
            <a:off x="1600200" y="4114800"/>
            <a:ext cx="1776448"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&lt;z</a:t>
            </a:r>
            <a:r>
              <a:rPr lang="en-US" sz="1600" b="1" i="1" baseline="-25000" dirty="0" smtClean="0">
                <a:latin typeface="Times New Roman" pitchFamily="18" charset="0"/>
                <a:cs typeface="Times New Roman" pitchFamily="18" charset="0"/>
              </a:rPr>
              <a:t>0</a:t>
            </a:r>
            <a:r>
              <a:rPr lang="en-US" sz="1600" b="1" i="1" dirty="0" smtClean="0">
                <a:latin typeface="Times New Roman" pitchFamily="18" charset="0"/>
                <a:cs typeface="Times New Roman" pitchFamily="18" charset="0"/>
              </a:rPr>
              <a:t>&gt;=29.5</a:t>
            </a:r>
            <a:r>
              <a:rPr lang="en-US" sz="1600" b="1" i="1" dirty="0" smtClean="0">
                <a:latin typeface="Times New Roman" pitchFamily="18" charset="0"/>
                <a:cs typeface="Times New Roman" pitchFamily="18" charset="0"/>
                <a:sym typeface="Symbol"/>
              </a:rPr>
              <a:t>0.4 nm</a:t>
            </a:r>
            <a:endParaRPr lang="en-US" sz="1600" b="1" i="1" dirty="0">
              <a:latin typeface="Times New Roman" pitchFamily="18" charset="0"/>
              <a:cs typeface="Times New Roman" pitchFamily="18" charset="0"/>
            </a:endParaRPr>
          </a:p>
        </p:txBody>
      </p:sp>
      <p:graphicFrame>
        <p:nvGraphicFramePr>
          <p:cNvPr id="2070" name="Object 22"/>
          <p:cNvGraphicFramePr>
            <a:graphicFrameLocks noChangeAspect="1"/>
          </p:cNvGraphicFramePr>
          <p:nvPr/>
        </p:nvGraphicFramePr>
        <p:xfrm>
          <a:off x="457200" y="3854450"/>
          <a:ext cx="3925888" cy="3003550"/>
        </p:xfrm>
        <a:graphic>
          <a:graphicData uri="http://schemas.openxmlformats.org/presentationml/2006/ole">
            <p:oleObj spid="_x0000_s2070" name="Graph" r:id="rId6" imgW="3925800" imgH="3003840" progId="Origin50.Graph">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1905000" y="2584360"/>
          <a:ext cx="5486400" cy="4197440"/>
        </p:xfrm>
        <a:graphic>
          <a:graphicData uri="http://schemas.openxmlformats.org/presentationml/2006/ole">
            <p:oleObj spid="_x0000_s7174" name="Graph" r:id="rId4" imgW="3925824" imgH="3004109" progId="Origin50.Graph">
              <p:embed/>
            </p:oleObj>
          </a:graphicData>
        </a:graphic>
      </p:graphicFrame>
      <p:sp>
        <p:nvSpPr>
          <p:cNvPr id="13" name="TextBox 12"/>
          <p:cNvSpPr txBox="1"/>
          <p:nvPr/>
        </p:nvSpPr>
        <p:spPr>
          <a:xfrm>
            <a:off x="228600" y="228600"/>
            <a:ext cx="8789586" cy="584775"/>
          </a:xfrm>
          <a:prstGeom prst="rect">
            <a:avLst/>
          </a:prstGeom>
          <a:noFill/>
        </p:spPr>
        <p:txBody>
          <a:bodyPr wrap="none" rtlCol="0">
            <a:spAutoFit/>
          </a:bodyPr>
          <a:lstStyle/>
          <a:p>
            <a:r>
              <a:rPr lang="en-US" sz="3200" b="1" u="sng" dirty="0" smtClean="0">
                <a:solidFill>
                  <a:schemeClr val="accent6">
                    <a:lumMod val="75000"/>
                  </a:schemeClr>
                </a:solidFill>
                <a:effectLst>
                  <a:outerShdw blurRad="38100" dist="38100" dir="2700000" algn="tl">
                    <a:srgbClr val="000000">
                      <a:alpha val="43137"/>
                    </a:srgbClr>
                  </a:outerShdw>
                </a:effectLst>
              </a:rPr>
              <a:t>Measured </a:t>
            </a:r>
            <a:r>
              <a:rPr lang="en-US" sz="3200" b="1" u="sng" dirty="0" err="1" smtClean="0">
                <a:solidFill>
                  <a:schemeClr val="accent6">
                    <a:lumMod val="75000"/>
                  </a:schemeClr>
                </a:solidFill>
                <a:effectLst>
                  <a:outerShdw blurRad="38100" dist="38100" dir="2700000" algn="tl">
                    <a:srgbClr val="000000">
                      <a:alpha val="43137"/>
                    </a:srgbClr>
                  </a:outerShdw>
                </a:effectLst>
              </a:rPr>
              <a:t>Casimir</a:t>
            </a:r>
            <a:r>
              <a:rPr lang="en-US" sz="3200" b="1" u="sng" dirty="0" smtClean="0">
                <a:solidFill>
                  <a:schemeClr val="accent6">
                    <a:lumMod val="75000"/>
                  </a:schemeClr>
                </a:solidFill>
                <a:effectLst>
                  <a:outerShdw blurRad="38100" dist="38100" dir="2700000" algn="tl">
                    <a:srgbClr val="000000">
                      <a:alpha val="43137"/>
                    </a:srgbClr>
                  </a:outerShdw>
                </a:effectLst>
              </a:rPr>
              <a:t> Force from Au Sphere- ITO Plate</a:t>
            </a:r>
            <a:endParaRPr lang="en-US" sz="32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1600200" y="1561727"/>
            <a:ext cx="6444716" cy="64807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aphicFrame>
        <p:nvGraphicFramePr>
          <p:cNvPr id="5" name="Object 9"/>
          <p:cNvGraphicFramePr>
            <a:graphicFrameLocks noChangeAspect="1"/>
          </p:cNvGraphicFramePr>
          <p:nvPr/>
        </p:nvGraphicFramePr>
        <p:xfrm>
          <a:off x="1752600" y="1637927"/>
          <a:ext cx="6003925" cy="501650"/>
        </p:xfrm>
        <a:graphic>
          <a:graphicData uri="http://schemas.openxmlformats.org/presentationml/2006/ole">
            <p:oleObj spid="_x0000_s7175" name="Equation" r:id="rId5" imgW="2908300" imgH="241300" progId="Equation.3">
              <p:embed/>
            </p:oleObj>
          </a:graphicData>
        </a:graphic>
      </p:graphicFrame>
      <p:sp>
        <p:nvSpPr>
          <p:cNvPr id="6" name="TextBox 5"/>
          <p:cNvSpPr txBox="1"/>
          <p:nvPr/>
        </p:nvSpPr>
        <p:spPr>
          <a:xfrm>
            <a:off x="2286000" y="952127"/>
            <a:ext cx="5154040" cy="461665"/>
          </a:xfrm>
          <a:prstGeom prst="rect">
            <a:avLst/>
          </a:prstGeom>
          <a:noFill/>
        </p:spPr>
        <p:txBody>
          <a:bodyPr wrap="none" rtlCol="0">
            <a:spAutoFit/>
          </a:bodyPr>
          <a:lstStyle/>
          <a:p>
            <a:r>
              <a:rPr lang="en-US" sz="2400" b="1" dirty="0" smtClean="0">
                <a:solidFill>
                  <a:srgbClr val="0000FF"/>
                </a:solidFill>
                <a:effectLst>
                  <a:outerShdw blurRad="38100" dist="38100" dir="2700000" algn="tl">
                    <a:srgbClr val="000000">
                      <a:alpha val="43137"/>
                    </a:srgbClr>
                  </a:outerShdw>
                </a:effectLst>
              </a:rPr>
              <a:t>Subtract Electric Force from Total Force</a:t>
            </a:r>
            <a:endParaRPr lang="en-US" sz="2400" b="1" dirty="0">
              <a:solidFill>
                <a:srgbClr val="0000FF"/>
              </a:solidFill>
              <a:effectLst>
                <a:outerShdw blurRad="38100" dist="38100" dir="2700000" algn="tl">
                  <a:srgbClr val="000000">
                    <a:alpha val="43137"/>
                  </a:srgbClr>
                </a:outerShdw>
              </a:effectLst>
            </a:endParaRPr>
          </a:p>
        </p:txBody>
      </p:sp>
      <p:sp>
        <p:nvSpPr>
          <p:cNvPr id="7" name="TextBox 6"/>
          <p:cNvSpPr txBox="1"/>
          <p:nvPr/>
        </p:nvSpPr>
        <p:spPr>
          <a:xfrm>
            <a:off x="3124200" y="2362200"/>
            <a:ext cx="2980111" cy="369332"/>
          </a:xfrm>
          <a:prstGeom prst="rect">
            <a:avLst/>
          </a:prstGeom>
          <a:noFill/>
        </p:spPr>
        <p:txBody>
          <a:bodyPr wrap="none" rtlCol="0">
            <a:spAutoFit/>
          </a:bodyPr>
          <a:lstStyle/>
          <a:p>
            <a:r>
              <a:rPr lang="en-US" b="1" dirty="0" smtClean="0">
                <a:solidFill>
                  <a:srgbClr val="0000FF"/>
                </a:solidFill>
              </a:rPr>
              <a:t>100 Voltages Applied to Plate</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u="sng" dirty="0" smtClean="0">
                <a:solidFill>
                  <a:schemeClr val="accent6">
                    <a:lumMod val="75000"/>
                  </a:schemeClr>
                </a:solidFill>
                <a:effectLst>
                  <a:outerShdw blurRad="38100" dist="38100" dir="2700000" algn="tl">
                    <a:srgbClr val="000000">
                      <a:alpha val="43137"/>
                    </a:srgbClr>
                  </a:outerShdw>
                </a:effectLst>
              </a:rPr>
              <a:t>Measured </a:t>
            </a:r>
            <a:r>
              <a:rPr lang="en-US" sz="3600" b="1" u="sng" dirty="0" err="1" smtClean="0">
                <a:solidFill>
                  <a:schemeClr val="accent6">
                    <a:lumMod val="75000"/>
                  </a:schemeClr>
                </a:solidFill>
                <a:effectLst>
                  <a:outerShdw blurRad="38100" dist="38100" dir="2700000" algn="tl">
                    <a:srgbClr val="000000">
                      <a:alpha val="43137"/>
                    </a:srgbClr>
                  </a:outerShdw>
                </a:effectLst>
              </a:rPr>
              <a:t>Casimir</a:t>
            </a:r>
            <a:r>
              <a:rPr lang="en-US" sz="3600" b="1" u="sng" dirty="0" smtClean="0">
                <a:solidFill>
                  <a:schemeClr val="accent6">
                    <a:lumMod val="75000"/>
                  </a:schemeClr>
                </a:solidFill>
                <a:effectLst>
                  <a:outerShdw blurRad="38100" dist="38100" dir="2700000" algn="tl">
                    <a:srgbClr val="000000">
                      <a:alpha val="43137"/>
                    </a:srgbClr>
                  </a:outerShdw>
                </a:effectLst>
              </a:rPr>
              <a:t> Force </a:t>
            </a:r>
            <a:br>
              <a:rPr lang="en-US" sz="3600" b="1" u="sng" dirty="0" smtClean="0">
                <a:solidFill>
                  <a:schemeClr val="accent6">
                    <a:lumMod val="75000"/>
                  </a:schemeClr>
                </a:solidFill>
                <a:effectLst>
                  <a:outerShdw blurRad="38100" dist="38100" dir="2700000" algn="tl">
                    <a:srgbClr val="000000">
                      <a:alpha val="43137"/>
                    </a:srgbClr>
                  </a:outerShdw>
                </a:effectLst>
              </a:rPr>
            </a:br>
            <a:r>
              <a:rPr lang="en-US" sz="3600" b="1" u="sng" dirty="0" smtClean="0">
                <a:solidFill>
                  <a:schemeClr val="accent6">
                    <a:lumMod val="75000"/>
                  </a:schemeClr>
                </a:solidFill>
                <a:effectLst>
                  <a:outerShdw blurRad="38100" dist="38100" dir="2700000" algn="tl">
                    <a:srgbClr val="000000">
                      <a:alpha val="43137"/>
                    </a:srgbClr>
                  </a:outerShdw>
                </a:effectLst>
              </a:rPr>
              <a:t>Comparison of Au plate to ITO plate</a:t>
            </a:r>
            <a:endParaRPr lang="en-US" sz="3600" b="1" u="sng" dirty="0">
              <a:solidFill>
                <a:schemeClr val="accent6">
                  <a:lumMod val="75000"/>
                </a:schemeClr>
              </a:solidFill>
              <a:effectLst>
                <a:outerShdw blurRad="38100" dist="38100" dir="2700000" algn="tl">
                  <a:srgbClr val="000000">
                    <a:alpha val="43137"/>
                  </a:srgbClr>
                </a:outerShdw>
              </a:effectLst>
            </a:endParaRPr>
          </a:p>
        </p:txBody>
      </p:sp>
      <p:graphicFrame>
        <p:nvGraphicFramePr>
          <p:cNvPr id="251906" name="Object 2"/>
          <p:cNvGraphicFramePr>
            <a:graphicFrameLocks noChangeAspect="1"/>
          </p:cNvGraphicFramePr>
          <p:nvPr/>
        </p:nvGraphicFramePr>
        <p:xfrm>
          <a:off x="899592" y="1752600"/>
          <a:ext cx="4842471" cy="3704794"/>
        </p:xfrm>
        <a:graphic>
          <a:graphicData uri="http://schemas.openxmlformats.org/presentationml/2006/ole">
            <p:oleObj spid="_x0000_s18442" name="Graph" r:id="rId4" imgW="3925824" imgH="3004109" progId="Origin50.Graph">
              <p:embed/>
            </p:oleObj>
          </a:graphicData>
        </a:graphic>
      </p:graphicFrame>
      <p:sp>
        <p:nvSpPr>
          <p:cNvPr id="9" name="TextBox 11"/>
          <p:cNvSpPr txBox="1">
            <a:spLocks noChangeArrowheads="1"/>
          </p:cNvSpPr>
          <p:nvPr/>
        </p:nvSpPr>
        <p:spPr bwMode="auto">
          <a:xfrm>
            <a:off x="5715000" y="2895600"/>
            <a:ext cx="2902260" cy="338138"/>
          </a:xfrm>
          <a:prstGeom prst="rect">
            <a:avLst/>
          </a:prstGeom>
          <a:noFill/>
          <a:ln w="9525">
            <a:noFill/>
            <a:miter lim="800000"/>
            <a:headEnd/>
            <a:tailEnd/>
          </a:ln>
        </p:spPr>
        <p:txBody>
          <a:bodyPr wrap="square">
            <a:spAutoFit/>
          </a:bodyPr>
          <a:lstStyle/>
          <a:p>
            <a:r>
              <a:rPr lang="en-US" sz="1600" b="1" i="1" dirty="0">
                <a:solidFill>
                  <a:srgbClr val="0000FF"/>
                </a:solidFill>
                <a:effectLst>
                  <a:outerShdw blurRad="38100" dist="38100" dir="2700000" algn="tl">
                    <a:srgbClr val="000000">
                      <a:alpha val="43137"/>
                    </a:srgbClr>
                  </a:outerShdw>
                </a:effectLst>
              </a:rPr>
              <a:t>Number of </a:t>
            </a:r>
            <a:r>
              <a:rPr lang="en-US" sz="1600" b="1" i="1" dirty="0" smtClean="0">
                <a:solidFill>
                  <a:srgbClr val="0000FF"/>
                </a:solidFill>
                <a:effectLst>
                  <a:outerShdw blurRad="38100" dist="38100" dir="2700000" algn="tl">
                    <a:srgbClr val="000000">
                      <a:alpha val="43137"/>
                    </a:srgbClr>
                  </a:outerShdw>
                </a:effectLst>
              </a:rPr>
              <a:t>voltages V </a:t>
            </a:r>
            <a:r>
              <a:rPr lang="en-US" sz="1600" b="1" i="1" dirty="0">
                <a:solidFill>
                  <a:srgbClr val="0000FF"/>
                </a:solidFill>
                <a:effectLst>
                  <a:outerShdw blurRad="38100" dist="38100" dir="2700000" algn="tl">
                    <a:srgbClr val="000000">
                      <a:alpha val="43137"/>
                    </a:srgbClr>
                  </a:outerShdw>
                </a:effectLst>
              </a:rPr>
              <a:t>= </a:t>
            </a:r>
            <a:r>
              <a:rPr lang="en-US" sz="1600" b="1" i="1" dirty="0" smtClean="0">
                <a:solidFill>
                  <a:srgbClr val="0000FF"/>
                </a:solidFill>
                <a:effectLst>
                  <a:outerShdw blurRad="38100" dist="38100" dir="2700000" algn="tl">
                    <a:srgbClr val="000000">
                      <a:alpha val="43137"/>
                    </a:srgbClr>
                  </a:outerShdw>
                </a:effectLst>
              </a:rPr>
              <a:t>10</a:t>
            </a:r>
            <a:endParaRPr lang="en-US" sz="1600" b="1" i="1" dirty="0">
              <a:solidFill>
                <a:srgbClr val="0000FF"/>
              </a:solidFill>
              <a:effectLst>
                <a:outerShdw blurRad="38100" dist="38100" dir="2700000" algn="tl">
                  <a:srgbClr val="000000">
                    <a:alpha val="43137"/>
                  </a:srgbClr>
                </a:outerShdw>
              </a:effectLst>
            </a:endParaRPr>
          </a:p>
        </p:txBody>
      </p:sp>
      <p:sp>
        <p:nvSpPr>
          <p:cNvPr id="10" name="TextBox 10"/>
          <p:cNvSpPr txBox="1">
            <a:spLocks noChangeArrowheads="1"/>
          </p:cNvSpPr>
          <p:nvPr/>
        </p:nvSpPr>
        <p:spPr bwMode="auto">
          <a:xfrm>
            <a:off x="5715000" y="3124200"/>
            <a:ext cx="2715017" cy="338138"/>
          </a:xfrm>
          <a:prstGeom prst="rect">
            <a:avLst/>
          </a:prstGeom>
          <a:noFill/>
          <a:ln w="9525">
            <a:noFill/>
            <a:miter lim="800000"/>
            <a:headEnd/>
            <a:tailEnd/>
          </a:ln>
        </p:spPr>
        <p:txBody>
          <a:bodyPr wrap="square">
            <a:spAutoFit/>
          </a:bodyPr>
          <a:lstStyle/>
          <a:p>
            <a:r>
              <a:rPr lang="en-US" sz="1600" b="1" i="1" dirty="0">
                <a:solidFill>
                  <a:srgbClr val="0000FF"/>
                </a:solidFill>
                <a:effectLst>
                  <a:outerShdw blurRad="38100" dist="38100" dir="2700000" algn="tl">
                    <a:srgbClr val="000000">
                      <a:alpha val="43137"/>
                    </a:srgbClr>
                  </a:outerShdw>
                </a:effectLst>
              </a:rPr>
              <a:t>Number of </a:t>
            </a:r>
            <a:r>
              <a:rPr lang="en-US" sz="1600" b="1" i="1" dirty="0" smtClean="0">
                <a:solidFill>
                  <a:srgbClr val="0000FF"/>
                </a:solidFill>
                <a:effectLst>
                  <a:outerShdw blurRad="38100" dist="38100" dir="2700000" algn="tl">
                    <a:srgbClr val="000000">
                      <a:alpha val="43137"/>
                    </a:srgbClr>
                  </a:outerShdw>
                </a:effectLst>
              </a:rPr>
              <a:t>repetitions </a:t>
            </a:r>
            <a:r>
              <a:rPr lang="en-US" sz="1600" b="1" i="1" dirty="0">
                <a:solidFill>
                  <a:srgbClr val="0000FF"/>
                </a:solidFill>
                <a:effectLst>
                  <a:outerShdw blurRad="38100" dist="38100" dir="2700000" algn="tl">
                    <a:srgbClr val="000000">
                      <a:alpha val="43137"/>
                    </a:srgbClr>
                  </a:outerShdw>
                </a:effectLst>
              </a:rPr>
              <a:t>= </a:t>
            </a:r>
            <a:r>
              <a:rPr lang="en-US" sz="1600" b="1" i="1" dirty="0" smtClean="0">
                <a:solidFill>
                  <a:srgbClr val="0000FF"/>
                </a:solidFill>
                <a:effectLst>
                  <a:outerShdw blurRad="38100" dist="38100" dir="2700000" algn="tl">
                    <a:srgbClr val="000000">
                      <a:alpha val="43137"/>
                    </a:srgbClr>
                  </a:outerShdw>
                </a:effectLst>
              </a:rPr>
              <a:t>10</a:t>
            </a:r>
            <a:endParaRPr lang="en-US" sz="1600" b="1" i="1" dirty="0">
              <a:solidFill>
                <a:srgbClr val="0000FF"/>
              </a:solidFill>
              <a:effectLst>
                <a:outerShdw blurRad="38100" dist="38100" dir="2700000" algn="tl">
                  <a:srgbClr val="000000">
                    <a:alpha val="43137"/>
                  </a:srgbClr>
                </a:outerShdw>
              </a:effectLst>
            </a:endParaRPr>
          </a:p>
        </p:txBody>
      </p:sp>
      <p:sp>
        <p:nvSpPr>
          <p:cNvPr id="11" name="TextBox 10"/>
          <p:cNvSpPr txBox="1"/>
          <p:nvPr/>
        </p:nvSpPr>
        <p:spPr>
          <a:xfrm>
            <a:off x="6951476" y="3645024"/>
            <a:ext cx="973343" cy="338554"/>
          </a:xfrm>
          <a:prstGeom prst="rect">
            <a:avLst/>
          </a:prstGeom>
          <a:noFill/>
        </p:spPr>
        <p:txBody>
          <a:bodyPr wrap="none" rtlCol="0">
            <a:spAutoFit/>
          </a:bodyPr>
          <a:lstStyle/>
          <a:p>
            <a:r>
              <a:rPr lang="en-US" sz="1600" b="1" i="1" dirty="0" err="1" smtClean="0">
                <a:latin typeface="Times New Roman" pitchFamily="18" charset="0"/>
                <a:cs typeface="Times New Roman" pitchFamily="18" charset="0"/>
              </a:rPr>
              <a:t>F</a:t>
            </a:r>
            <a:r>
              <a:rPr lang="en-US" sz="1600" b="1" i="1" baseline="-25000" dirty="0" err="1" smtClean="0">
                <a:latin typeface="Times New Roman" pitchFamily="18" charset="0"/>
                <a:cs typeface="Times New Roman" pitchFamily="18" charset="0"/>
              </a:rPr>
              <a:t>Cas</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pN</a:t>
            </a:r>
            <a:r>
              <a:rPr lang="en-US" sz="1600" b="1" i="1" dirty="0" smtClean="0">
                <a:latin typeface="Times New Roman" pitchFamily="18" charset="0"/>
                <a:cs typeface="Times New Roman" pitchFamily="18" charset="0"/>
              </a:rPr>
              <a:t>)</a:t>
            </a:r>
            <a:endParaRPr lang="en-US" sz="1600" b="1" i="1" dirty="0">
              <a:latin typeface="Times New Roman" pitchFamily="18" charset="0"/>
              <a:cs typeface="Times New Roman" pitchFamily="18" charset="0"/>
            </a:endParaRPr>
          </a:p>
        </p:txBody>
      </p:sp>
      <p:sp>
        <p:nvSpPr>
          <p:cNvPr id="12" name="TextBox 11"/>
          <p:cNvSpPr txBox="1"/>
          <p:nvPr/>
        </p:nvSpPr>
        <p:spPr>
          <a:xfrm>
            <a:off x="6113276" y="3645024"/>
            <a:ext cx="728084"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z (nm)</a:t>
            </a:r>
            <a:endParaRPr lang="en-US" sz="1600" b="1" i="1" dirty="0">
              <a:latin typeface="Times New Roman" pitchFamily="18" charset="0"/>
              <a:cs typeface="Times New Roman" pitchFamily="18" charset="0"/>
            </a:endParaRPr>
          </a:p>
        </p:txBody>
      </p:sp>
      <p:cxnSp>
        <p:nvCxnSpPr>
          <p:cNvPr id="13" name="Straight Connector 12"/>
          <p:cNvCxnSpPr/>
          <p:nvPr/>
        </p:nvCxnSpPr>
        <p:spPr>
          <a:xfrm rot="5400000" flipH="1" flipV="1">
            <a:off x="6037076" y="4559424"/>
            <a:ext cx="1676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60876" y="4026024"/>
            <a:ext cx="2895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41876" y="4559424"/>
            <a:ext cx="492443"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100</a:t>
            </a:r>
            <a:endParaRPr lang="en-US" sz="1600" b="1" i="1" dirty="0">
              <a:latin typeface="Times New Roman" pitchFamily="18" charset="0"/>
              <a:cs typeface="Times New Roman" pitchFamily="18" charset="0"/>
            </a:endParaRPr>
          </a:p>
        </p:txBody>
      </p:sp>
      <p:sp>
        <p:nvSpPr>
          <p:cNvPr id="16" name="TextBox 15"/>
          <p:cNvSpPr txBox="1"/>
          <p:nvPr/>
        </p:nvSpPr>
        <p:spPr>
          <a:xfrm>
            <a:off x="6418076" y="4178424"/>
            <a:ext cx="389850"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85</a:t>
            </a:r>
            <a:endParaRPr lang="en-US" sz="1600" b="1" i="1" dirty="0">
              <a:latin typeface="Times New Roman" pitchFamily="18" charset="0"/>
              <a:cs typeface="Times New Roman" pitchFamily="18" charset="0"/>
            </a:endParaRPr>
          </a:p>
        </p:txBody>
      </p:sp>
      <p:sp>
        <p:nvSpPr>
          <p:cNvPr id="17" name="TextBox 16"/>
          <p:cNvSpPr txBox="1"/>
          <p:nvPr/>
        </p:nvSpPr>
        <p:spPr>
          <a:xfrm>
            <a:off x="6341876" y="5016624"/>
            <a:ext cx="492443"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120</a:t>
            </a:r>
            <a:endParaRPr lang="en-US" sz="1600" b="1" i="1" dirty="0">
              <a:latin typeface="Times New Roman" pitchFamily="18" charset="0"/>
              <a:cs typeface="Times New Roman" pitchFamily="18" charset="0"/>
            </a:endParaRPr>
          </a:p>
        </p:txBody>
      </p:sp>
      <p:sp>
        <p:nvSpPr>
          <p:cNvPr id="18" name="TextBox 17"/>
          <p:cNvSpPr txBox="1"/>
          <p:nvPr/>
        </p:nvSpPr>
        <p:spPr>
          <a:xfrm>
            <a:off x="7027676" y="5016624"/>
            <a:ext cx="612668"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-50.1</a:t>
            </a:r>
            <a:endParaRPr lang="en-US" sz="1600" b="1" i="1" dirty="0">
              <a:latin typeface="Times New Roman" pitchFamily="18" charset="0"/>
              <a:cs typeface="Times New Roman" pitchFamily="18" charset="0"/>
            </a:endParaRPr>
          </a:p>
        </p:txBody>
      </p:sp>
      <p:sp>
        <p:nvSpPr>
          <p:cNvPr id="19" name="TextBox 18"/>
          <p:cNvSpPr txBox="1"/>
          <p:nvPr/>
        </p:nvSpPr>
        <p:spPr>
          <a:xfrm>
            <a:off x="6951476" y="4178424"/>
            <a:ext cx="817853"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-123.42</a:t>
            </a:r>
            <a:endParaRPr lang="en-US" sz="1600" b="1" i="1" dirty="0">
              <a:latin typeface="Times New Roman" pitchFamily="18" charset="0"/>
              <a:cs typeface="Times New Roman" pitchFamily="18" charset="0"/>
            </a:endParaRPr>
          </a:p>
        </p:txBody>
      </p:sp>
      <p:sp>
        <p:nvSpPr>
          <p:cNvPr id="20" name="TextBox 19"/>
          <p:cNvSpPr txBox="1"/>
          <p:nvPr/>
        </p:nvSpPr>
        <p:spPr>
          <a:xfrm>
            <a:off x="6951476" y="4559424"/>
            <a:ext cx="715260"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-81.62</a:t>
            </a:r>
            <a:endParaRPr lang="en-US" sz="1600" b="1" i="1" dirty="0">
              <a:latin typeface="Times New Roman" pitchFamily="18" charset="0"/>
              <a:cs typeface="Times New Roman" pitchFamily="18" charset="0"/>
            </a:endParaRPr>
          </a:p>
        </p:txBody>
      </p:sp>
      <p:cxnSp>
        <p:nvCxnSpPr>
          <p:cNvPr id="21" name="Straight Connector 20"/>
          <p:cNvCxnSpPr/>
          <p:nvPr/>
        </p:nvCxnSpPr>
        <p:spPr>
          <a:xfrm rot="5400000" flipH="1" flipV="1">
            <a:off x="7027676" y="4559424"/>
            <a:ext cx="1676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65876" y="3645024"/>
            <a:ext cx="841384"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ITO/Au</a:t>
            </a:r>
            <a:endParaRPr lang="en-US" sz="1600" b="1" i="1" dirty="0">
              <a:latin typeface="Times New Roman" pitchFamily="18" charset="0"/>
              <a:cs typeface="Times New Roman" pitchFamily="18" charset="0"/>
            </a:endParaRPr>
          </a:p>
        </p:txBody>
      </p:sp>
      <p:sp>
        <p:nvSpPr>
          <p:cNvPr id="23" name="TextBox 22"/>
          <p:cNvSpPr txBox="1"/>
          <p:nvPr/>
        </p:nvSpPr>
        <p:spPr>
          <a:xfrm>
            <a:off x="7942076" y="4178424"/>
            <a:ext cx="543739"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0.57</a:t>
            </a:r>
            <a:endParaRPr lang="en-US" sz="1600" b="1" i="1" dirty="0">
              <a:latin typeface="Times New Roman" pitchFamily="18" charset="0"/>
              <a:cs typeface="Times New Roman" pitchFamily="18" charset="0"/>
            </a:endParaRPr>
          </a:p>
        </p:txBody>
      </p:sp>
      <p:sp>
        <p:nvSpPr>
          <p:cNvPr id="24" name="TextBox 23"/>
          <p:cNvSpPr txBox="1"/>
          <p:nvPr/>
        </p:nvSpPr>
        <p:spPr>
          <a:xfrm>
            <a:off x="7942076" y="4559424"/>
            <a:ext cx="543739"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0.61</a:t>
            </a:r>
            <a:endParaRPr lang="en-US" sz="1600" b="1" i="1" dirty="0">
              <a:latin typeface="Times New Roman" pitchFamily="18" charset="0"/>
              <a:cs typeface="Times New Roman" pitchFamily="18" charset="0"/>
            </a:endParaRPr>
          </a:p>
        </p:txBody>
      </p:sp>
      <p:sp>
        <p:nvSpPr>
          <p:cNvPr id="25" name="TextBox 24"/>
          <p:cNvSpPr txBox="1"/>
          <p:nvPr/>
        </p:nvSpPr>
        <p:spPr>
          <a:xfrm>
            <a:off x="7942076" y="5016624"/>
            <a:ext cx="543739"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0.59</a:t>
            </a:r>
            <a:endParaRPr lang="en-US" sz="1600" b="1" i="1" dirty="0">
              <a:latin typeface="Times New Roman" pitchFamily="18" charset="0"/>
              <a:cs typeface="Times New Roman" pitchFamily="18" charset="0"/>
            </a:endParaRPr>
          </a:p>
        </p:txBody>
      </p:sp>
      <p:sp>
        <p:nvSpPr>
          <p:cNvPr id="26" name="TextBox 25"/>
          <p:cNvSpPr txBox="1"/>
          <p:nvPr/>
        </p:nvSpPr>
        <p:spPr>
          <a:xfrm>
            <a:off x="5663239" y="5867400"/>
            <a:ext cx="3480761" cy="830997"/>
          </a:xfrm>
          <a:prstGeom prst="rect">
            <a:avLst/>
          </a:prstGeom>
          <a:noFill/>
        </p:spPr>
        <p:txBody>
          <a:bodyPr wrap="none" rtlCol="0">
            <a:spAutoFit/>
          </a:bodyPr>
          <a:lstStyle/>
          <a:p>
            <a:r>
              <a:rPr lang="en-US" sz="2400" b="1" dirty="0" smtClean="0">
                <a:solidFill>
                  <a:srgbClr val="0000FF"/>
                </a:solidFill>
                <a:effectLst>
                  <a:outerShdw blurRad="38100" dist="38100" dir="2700000" algn="tl">
                    <a:srgbClr val="000000">
                      <a:alpha val="43137"/>
                    </a:srgbClr>
                  </a:outerShdw>
                </a:effectLst>
              </a:rPr>
              <a:t>40% Reduction in </a:t>
            </a:r>
            <a:r>
              <a:rPr lang="en-US" sz="2400" b="1" dirty="0" err="1" smtClean="0">
                <a:solidFill>
                  <a:srgbClr val="0000FF"/>
                </a:solidFill>
                <a:effectLst>
                  <a:outerShdw blurRad="38100" dist="38100" dir="2700000" algn="tl">
                    <a:srgbClr val="000000">
                      <a:alpha val="43137"/>
                    </a:srgbClr>
                  </a:outerShdw>
                </a:effectLst>
              </a:rPr>
              <a:t>Casimir</a:t>
            </a:r>
            <a:r>
              <a:rPr lang="en-US" sz="2400" b="1" dirty="0" smtClean="0">
                <a:solidFill>
                  <a:srgbClr val="0000FF"/>
                </a:solidFill>
                <a:effectLst>
                  <a:outerShdw blurRad="38100" dist="38100" dir="2700000" algn="tl">
                    <a:srgbClr val="000000">
                      <a:alpha val="43137"/>
                    </a:srgbClr>
                  </a:outerShdw>
                </a:effectLst>
              </a:rPr>
              <a:t> </a:t>
            </a:r>
          </a:p>
          <a:p>
            <a:r>
              <a:rPr lang="en-US" sz="2400" b="1" dirty="0" smtClean="0">
                <a:solidFill>
                  <a:srgbClr val="0000FF"/>
                </a:solidFill>
                <a:effectLst>
                  <a:outerShdw blurRad="38100" dist="38100" dir="2700000" algn="tl">
                    <a:srgbClr val="000000">
                      <a:alpha val="43137"/>
                    </a:srgbClr>
                  </a:outerShdw>
                </a:effectLst>
              </a:rPr>
              <a:t>Force with ITO</a:t>
            </a:r>
            <a:endParaRPr lang="en-US" sz="2400" b="1" dirty="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6">
                    <a:lumMod val="75000"/>
                  </a:schemeClr>
                </a:solidFill>
                <a:effectLst>
                  <a:outerShdw blurRad="38100" dist="38100" dir="2700000" algn="tl">
                    <a:srgbClr val="000000">
                      <a:alpha val="43137"/>
                    </a:srgbClr>
                  </a:outerShdw>
                </a:effectLst>
              </a:rPr>
              <a:t>UV Treatment of ITO Plate</a:t>
            </a:r>
            <a:endParaRPr lang="en-US" b="1" u="sng"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err="1" smtClean="0">
                <a:solidFill>
                  <a:srgbClr val="0000FF"/>
                </a:solidFill>
              </a:rPr>
              <a:t>Penray</a:t>
            </a:r>
            <a:r>
              <a:rPr lang="en-US" dirty="0" smtClean="0">
                <a:solidFill>
                  <a:srgbClr val="0000FF"/>
                </a:solidFill>
              </a:rPr>
              <a:t> Hg Lamp 9.0 inch long and 0.375 inch diameter </a:t>
            </a:r>
          </a:p>
          <a:p>
            <a:r>
              <a:rPr lang="el-GR" dirty="0" smtClean="0">
                <a:solidFill>
                  <a:srgbClr val="0000FF"/>
                </a:solidFill>
              </a:rPr>
              <a:t>λ</a:t>
            </a:r>
            <a:r>
              <a:rPr lang="en-US" dirty="0" smtClean="0">
                <a:solidFill>
                  <a:srgbClr val="0000FF"/>
                </a:solidFill>
              </a:rPr>
              <a:t>=254 nm </a:t>
            </a:r>
            <a:r>
              <a:rPr lang="en-US" dirty="0" smtClean="0">
                <a:solidFill>
                  <a:srgbClr val="0000FF"/>
                </a:solidFill>
                <a:sym typeface="Wingdings" pitchFamily="2" charset="2"/>
              </a:rPr>
              <a:t> 5.4 </a:t>
            </a:r>
            <a:r>
              <a:rPr lang="en-US" dirty="0" err="1" smtClean="0">
                <a:solidFill>
                  <a:srgbClr val="0000FF"/>
                </a:solidFill>
                <a:sym typeface="Wingdings" pitchFamily="2" charset="2"/>
              </a:rPr>
              <a:t>mWatt</a:t>
            </a:r>
            <a:r>
              <a:rPr lang="en-US" dirty="0" smtClean="0">
                <a:solidFill>
                  <a:srgbClr val="0000FF"/>
                </a:solidFill>
                <a:sym typeface="Wingdings" pitchFamily="2" charset="2"/>
              </a:rPr>
              <a:t>/cm</a:t>
            </a:r>
            <a:r>
              <a:rPr lang="en-US" baseline="30000" dirty="0" smtClean="0">
                <a:solidFill>
                  <a:srgbClr val="0000FF"/>
                </a:solidFill>
                <a:sym typeface="Wingdings" pitchFamily="2" charset="2"/>
              </a:rPr>
              <a:t>2  </a:t>
            </a:r>
            <a:r>
              <a:rPr lang="en-US" dirty="0" smtClean="0">
                <a:solidFill>
                  <a:srgbClr val="0000FF"/>
                </a:solidFill>
                <a:sym typeface="Wingdings" pitchFamily="2" charset="2"/>
              </a:rPr>
              <a:t> at 1.9 cm</a:t>
            </a:r>
          </a:p>
          <a:p>
            <a:r>
              <a:rPr lang="el-GR" dirty="0" smtClean="0">
                <a:solidFill>
                  <a:srgbClr val="0000FF"/>
                </a:solidFill>
              </a:rPr>
              <a:t>λ</a:t>
            </a:r>
            <a:r>
              <a:rPr lang="en-US" dirty="0" smtClean="0">
                <a:solidFill>
                  <a:srgbClr val="0000FF"/>
                </a:solidFill>
              </a:rPr>
              <a:t>=365 nm </a:t>
            </a:r>
            <a:r>
              <a:rPr lang="en-US" dirty="0" smtClean="0">
                <a:solidFill>
                  <a:srgbClr val="0000FF"/>
                </a:solidFill>
                <a:sym typeface="Wingdings" pitchFamily="2" charset="2"/>
              </a:rPr>
              <a:t> 0.2 </a:t>
            </a:r>
            <a:r>
              <a:rPr lang="en-US" dirty="0" err="1" smtClean="0">
                <a:solidFill>
                  <a:srgbClr val="0000FF"/>
                </a:solidFill>
                <a:sym typeface="Wingdings" pitchFamily="2" charset="2"/>
              </a:rPr>
              <a:t>mWatt</a:t>
            </a:r>
            <a:r>
              <a:rPr lang="en-US" dirty="0" smtClean="0">
                <a:solidFill>
                  <a:srgbClr val="0000FF"/>
                </a:solidFill>
                <a:sym typeface="Wingdings" pitchFamily="2" charset="2"/>
              </a:rPr>
              <a:t>/cm</a:t>
            </a:r>
            <a:r>
              <a:rPr lang="en-US" baseline="30000" dirty="0" smtClean="0">
                <a:solidFill>
                  <a:srgbClr val="0000FF"/>
                </a:solidFill>
                <a:sym typeface="Wingdings" pitchFamily="2" charset="2"/>
              </a:rPr>
              <a:t>2  </a:t>
            </a:r>
            <a:r>
              <a:rPr lang="en-US" dirty="0" smtClean="0">
                <a:solidFill>
                  <a:srgbClr val="0000FF"/>
                </a:solidFill>
                <a:sym typeface="Wingdings" pitchFamily="2" charset="2"/>
              </a:rPr>
              <a:t> at 1.9 cm</a:t>
            </a:r>
          </a:p>
          <a:p>
            <a:r>
              <a:rPr lang="en-US" dirty="0" smtClean="0">
                <a:solidFill>
                  <a:srgbClr val="0000FF"/>
                </a:solidFill>
                <a:sym typeface="Wingdings" pitchFamily="2" charset="2"/>
              </a:rPr>
              <a:t>12 hr</a:t>
            </a:r>
          </a:p>
          <a:p>
            <a:r>
              <a:rPr lang="en-US" dirty="0" smtClean="0">
                <a:solidFill>
                  <a:srgbClr val="0000FF"/>
                </a:solidFill>
                <a:sym typeface="Wingdings" pitchFamily="2" charset="2"/>
              </a:rPr>
              <a:t>Cleaned as before (Acetone, Methanol, Ethanol, water rinse and Nitrogen dry)</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Insert UV Treated ITO Plate</a:t>
            </a:r>
            <a:endParaRPr lang="en-US" b="1" dirty="0">
              <a:solidFill>
                <a:srgbClr val="0000FF"/>
              </a:solidFill>
            </a:endParaRPr>
          </a:p>
        </p:txBody>
      </p:sp>
      <p:sp>
        <p:nvSpPr>
          <p:cNvPr id="5" name="TextBox 4"/>
          <p:cNvSpPr txBox="1"/>
          <p:nvPr/>
        </p:nvSpPr>
        <p:spPr>
          <a:xfrm>
            <a:off x="2743200" y="1143000"/>
            <a:ext cx="4767972" cy="646331"/>
          </a:xfrm>
          <a:prstGeom prst="rect">
            <a:avLst/>
          </a:prstGeom>
          <a:noFill/>
        </p:spPr>
        <p:txBody>
          <a:bodyPr wrap="none" rtlCol="0">
            <a:spAutoFit/>
          </a:bodyPr>
          <a:lstStyle/>
          <a:p>
            <a:r>
              <a:rPr lang="en-US" sz="3600" b="1" dirty="0" smtClean="0">
                <a:solidFill>
                  <a:srgbClr val="0000FF"/>
                </a:solidFill>
              </a:rPr>
              <a:t>&amp; Repeat Measurement</a:t>
            </a:r>
            <a:endParaRPr lang="en-US" sz="3600" b="1" dirty="0">
              <a:solidFill>
                <a:srgbClr val="0000FF"/>
              </a:solidFill>
            </a:endParaRPr>
          </a:p>
        </p:txBody>
      </p:sp>
      <p:pic>
        <p:nvPicPr>
          <p:cNvPr id="6" name="Picture 5" descr="cantt.jpg"/>
          <p:cNvPicPr>
            <a:picLocks noChangeAspect="1"/>
          </p:cNvPicPr>
          <p:nvPr/>
        </p:nvPicPr>
        <p:blipFill>
          <a:blip r:embed="rId2" cstate="print"/>
          <a:stretch>
            <a:fillRect/>
          </a:stretch>
        </p:blipFill>
        <p:spPr>
          <a:xfrm>
            <a:off x="2209800" y="2209800"/>
            <a:ext cx="4365844" cy="2971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600" b="1" dirty="0" smtClean="0">
                <a:solidFill>
                  <a:schemeClr val="accent6">
                    <a:lumMod val="75000"/>
                  </a:schemeClr>
                </a:solidFill>
                <a:effectLst>
                  <a:outerShdw blurRad="38100" dist="38100" dir="2700000" algn="tl">
                    <a:srgbClr val="000000">
                      <a:alpha val="43137"/>
                    </a:srgbClr>
                  </a:outerShdw>
                </a:effectLst>
              </a:rPr>
              <a:t>Motivation to measure </a:t>
            </a:r>
            <a:r>
              <a:rPr lang="en-US" sz="3600" b="1" dirty="0" err="1" smtClean="0">
                <a:solidFill>
                  <a:schemeClr val="accent6">
                    <a:lumMod val="75000"/>
                  </a:schemeClr>
                </a:solidFill>
                <a:effectLst>
                  <a:outerShdw blurRad="38100" dist="38100" dir="2700000" algn="tl">
                    <a:srgbClr val="000000">
                      <a:alpha val="43137"/>
                    </a:srgbClr>
                  </a:outerShdw>
                </a:effectLst>
              </a:rPr>
              <a:t>Casimir</a:t>
            </a:r>
            <a:r>
              <a:rPr lang="en-US" sz="3600" b="1" dirty="0" smtClean="0">
                <a:solidFill>
                  <a:schemeClr val="accent6">
                    <a:lumMod val="75000"/>
                  </a:schemeClr>
                </a:solidFill>
                <a:effectLst>
                  <a:outerShdw blurRad="38100" dist="38100" dir="2700000" algn="tl">
                    <a:srgbClr val="000000">
                      <a:alpha val="43137"/>
                    </a:srgbClr>
                  </a:outerShdw>
                </a:effectLst>
              </a:rPr>
              <a:t> force with </a:t>
            </a:r>
            <a:br>
              <a:rPr lang="en-US" sz="3600" b="1" dirty="0" smtClean="0">
                <a:solidFill>
                  <a:schemeClr val="accent6">
                    <a:lumMod val="75000"/>
                  </a:schemeClr>
                </a:solidFill>
                <a:effectLst>
                  <a:outerShdw blurRad="38100" dist="38100" dir="2700000" algn="tl">
                    <a:srgbClr val="000000">
                      <a:alpha val="43137"/>
                    </a:srgbClr>
                  </a:outerShdw>
                </a:effectLst>
              </a:rPr>
            </a:br>
            <a:r>
              <a:rPr lang="en-US" sz="3600" b="1" dirty="0" smtClean="0">
                <a:solidFill>
                  <a:schemeClr val="accent6">
                    <a:lumMod val="75000"/>
                  </a:schemeClr>
                </a:solidFill>
                <a:effectLst>
                  <a:outerShdw blurRad="38100" dist="38100" dir="2700000" algn="tl">
                    <a:srgbClr val="000000">
                      <a:alpha val="43137"/>
                    </a:srgbClr>
                  </a:outerShdw>
                </a:effectLst>
              </a:rPr>
              <a:t>Indium Tin Oxide (ITO)</a:t>
            </a:r>
            <a:endParaRPr lang="en-US" sz="3600" b="1" dirty="0">
              <a:solidFill>
                <a:schemeClr val="accent6">
                  <a:lumMod val="75000"/>
                </a:schemeClr>
              </a:solidFill>
              <a:effectLst>
                <a:outerShdw blurRad="38100" dist="38100" dir="2700000" algn="tl">
                  <a:srgbClr val="000000">
                    <a:alpha val="43137"/>
                  </a:srgbClr>
                </a:outerShdw>
              </a:effectLst>
            </a:endParaRPr>
          </a:p>
        </p:txBody>
      </p:sp>
      <p:sp>
        <p:nvSpPr>
          <p:cNvPr id="44035" name="TextBox 2"/>
          <p:cNvSpPr txBox="1">
            <a:spLocks noChangeArrowheads="1"/>
          </p:cNvSpPr>
          <p:nvPr/>
        </p:nvSpPr>
        <p:spPr bwMode="auto">
          <a:xfrm>
            <a:off x="457200" y="2057400"/>
            <a:ext cx="8382000" cy="2492990"/>
          </a:xfrm>
          <a:prstGeom prst="rect">
            <a:avLst/>
          </a:prstGeom>
          <a:noFill/>
          <a:ln w="9525">
            <a:noFill/>
            <a:miter lim="800000"/>
            <a:headEnd/>
            <a:tailEnd/>
          </a:ln>
        </p:spPr>
        <p:txBody>
          <a:bodyPr>
            <a:spAutoFit/>
          </a:bodyPr>
          <a:lstStyle/>
          <a:p>
            <a:pPr algn="l">
              <a:buFont typeface="Wingdings" pitchFamily="2" charset="2"/>
              <a:buChar char="ü"/>
            </a:pPr>
            <a:r>
              <a:rPr lang="en-US" sz="2400" b="1" dirty="0">
                <a:solidFill>
                  <a:srgbClr val="0000FF"/>
                </a:solidFill>
              </a:rPr>
              <a:t>Use Transparent Electrodes to Reduce the </a:t>
            </a:r>
            <a:r>
              <a:rPr lang="en-US" sz="2400" b="1" dirty="0" err="1">
                <a:solidFill>
                  <a:srgbClr val="0000FF"/>
                </a:solidFill>
              </a:rPr>
              <a:t>Casimir</a:t>
            </a:r>
            <a:r>
              <a:rPr lang="en-US" sz="2400" b="1" dirty="0">
                <a:solidFill>
                  <a:srgbClr val="0000FF"/>
                </a:solidFill>
              </a:rPr>
              <a:t> Force</a:t>
            </a:r>
          </a:p>
          <a:p>
            <a:pPr algn="l">
              <a:buFont typeface="Wingdings" pitchFamily="2" charset="2"/>
              <a:buChar char="ü"/>
            </a:pPr>
            <a:endParaRPr lang="en-US" sz="2400" b="1" dirty="0">
              <a:solidFill>
                <a:srgbClr val="0000FF"/>
              </a:solidFill>
            </a:endParaRPr>
          </a:p>
          <a:p>
            <a:pPr algn="l">
              <a:buFont typeface="Wingdings" pitchFamily="2" charset="2"/>
              <a:buChar char="ü"/>
            </a:pPr>
            <a:r>
              <a:rPr lang="en-US" sz="2400" b="1" dirty="0" smtClean="0">
                <a:solidFill>
                  <a:srgbClr val="0000FF"/>
                </a:solidFill>
              </a:rPr>
              <a:t>Manipulation </a:t>
            </a:r>
            <a:r>
              <a:rPr lang="en-US" sz="2400" b="1" dirty="0">
                <a:solidFill>
                  <a:srgbClr val="0000FF"/>
                </a:solidFill>
              </a:rPr>
              <a:t>of the </a:t>
            </a:r>
            <a:r>
              <a:rPr lang="en-US" sz="2400" b="1" dirty="0" err="1">
                <a:solidFill>
                  <a:srgbClr val="0000FF"/>
                </a:solidFill>
              </a:rPr>
              <a:t>Casimir</a:t>
            </a:r>
            <a:r>
              <a:rPr lang="en-US" sz="2400" b="1" dirty="0">
                <a:solidFill>
                  <a:srgbClr val="0000FF"/>
                </a:solidFill>
              </a:rPr>
              <a:t> Force using </a:t>
            </a:r>
            <a:r>
              <a:rPr lang="en-US" sz="2400" b="1" dirty="0" smtClean="0">
                <a:solidFill>
                  <a:srgbClr val="0000FF"/>
                </a:solidFill>
              </a:rPr>
              <a:t>UV Light</a:t>
            </a:r>
          </a:p>
          <a:p>
            <a:pPr algn="l">
              <a:buFont typeface="Wingdings" pitchFamily="2" charset="2"/>
              <a:buChar char="ü"/>
            </a:pPr>
            <a:endParaRPr lang="en-US" sz="2400" b="1" dirty="0">
              <a:solidFill>
                <a:srgbClr val="0000FF"/>
              </a:solidFill>
            </a:endParaRPr>
          </a:p>
          <a:p>
            <a:pPr algn="l">
              <a:buFont typeface="Wingdings" pitchFamily="2" charset="2"/>
              <a:buChar char="ü"/>
            </a:pPr>
            <a:r>
              <a:rPr lang="en-US" sz="2400" b="1" dirty="0" smtClean="0">
                <a:solidFill>
                  <a:srgbClr val="0000FF"/>
                </a:solidFill>
              </a:rPr>
              <a:t>Explore same puzzles in the </a:t>
            </a:r>
            <a:r>
              <a:rPr lang="en-US" sz="2400" b="1" dirty="0" err="1" smtClean="0">
                <a:solidFill>
                  <a:srgbClr val="0000FF"/>
                </a:solidFill>
              </a:rPr>
              <a:t>Lifshitz</a:t>
            </a:r>
            <a:r>
              <a:rPr lang="en-US" sz="2400" b="1" dirty="0" smtClean="0">
                <a:solidFill>
                  <a:srgbClr val="0000FF"/>
                </a:solidFill>
              </a:rPr>
              <a:t> Theory with dielectrics</a:t>
            </a:r>
            <a:endParaRPr lang="en-US" sz="2400" b="1" dirty="0">
              <a:solidFill>
                <a:srgbClr val="0000FF"/>
              </a:solidFill>
            </a:endParaRPr>
          </a:p>
          <a:p>
            <a:pPr algn="l">
              <a:buFont typeface="Wingdings" pitchFamily="2" charset="2"/>
              <a:buChar char="ü"/>
            </a:pPr>
            <a:endParaRPr lang="en-US" dirty="0"/>
          </a:p>
          <a:p>
            <a:pPr>
              <a:buFont typeface="Wingdings" pitchFamily="2" charset="2"/>
              <a:buChar char="ü"/>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5" name="Object 3"/>
          <p:cNvGraphicFramePr>
            <a:graphicFrameLocks noChangeAspect="1"/>
          </p:cNvGraphicFramePr>
          <p:nvPr/>
        </p:nvGraphicFramePr>
        <p:xfrm>
          <a:off x="304800" y="2196488"/>
          <a:ext cx="5096982" cy="3899511"/>
        </p:xfrm>
        <a:graphic>
          <a:graphicData uri="http://schemas.openxmlformats.org/presentationml/2006/ole">
            <p:oleObj spid="_x0000_s64515" name="Graph" r:id="rId3" imgW="3925800" imgH="3003840" progId="Origin50.Graph">
              <p:embed/>
            </p:oleObj>
          </a:graphicData>
        </a:graphic>
      </p:graphicFrame>
      <p:cxnSp>
        <p:nvCxnSpPr>
          <p:cNvPr id="6" name="Straight Connector 5"/>
          <p:cNvCxnSpPr/>
          <p:nvPr/>
        </p:nvCxnSpPr>
        <p:spPr>
          <a:xfrm rot="5400000">
            <a:off x="647700" y="3848100"/>
            <a:ext cx="3276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900" y="3848100"/>
            <a:ext cx="3276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64516" name="Object 4"/>
          <p:cNvGraphicFramePr>
            <a:graphicFrameLocks noChangeAspect="1"/>
          </p:cNvGraphicFramePr>
          <p:nvPr/>
        </p:nvGraphicFramePr>
        <p:xfrm>
          <a:off x="1447800" y="4191000"/>
          <a:ext cx="1627574" cy="1174713"/>
        </p:xfrm>
        <a:graphic>
          <a:graphicData uri="http://schemas.openxmlformats.org/presentationml/2006/ole">
            <p:oleObj spid="_x0000_s64516" name="Graph" r:id="rId4" imgW="3925800" imgH="3003840" progId="Origin50.Graph">
              <p:embed/>
            </p:oleObj>
          </a:graphicData>
        </a:graphic>
      </p:graphicFrame>
      <p:graphicFrame>
        <p:nvGraphicFramePr>
          <p:cNvPr id="64517" name="Object 5"/>
          <p:cNvGraphicFramePr>
            <a:graphicFrameLocks noChangeAspect="1"/>
          </p:cNvGraphicFramePr>
          <p:nvPr/>
        </p:nvGraphicFramePr>
        <p:xfrm>
          <a:off x="2468405" y="3276600"/>
          <a:ext cx="1493995" cy="1143000"/>
        </p:xfrm>
        <a:graphic>
          <a:graphicData uri="http://schemas.openxmlformats.org/presentationml/2006/ole">
            <p:oleObj spid="_x0000_s64517" name="Graph" r:id="rId5" imgW="3925800" imgH="3003840" progId="Origin50.Graph">
              <p:embed/>
            </p:oleObj>
          </a:graphicData>
        </a:graphic>
      </p:graphicFrame>
      <p:sp>
        <p:nvSpPr>
          <p:cNvPr id="10" name="TextBox 9"/>
          <p:cNvSpPr txBox="1"/>
          <p:nvPr/>
        </p:nvSpPr>
        <p:spPr>
          <a:xfrm>
            <a:off x="1382038" y="0"/>
            <a:ext cx="7061934" cy="830997"/>
          </a:xfrm>
          <a:prstGeom prst="rect">
            <a:avLst/>
          </a:prstGeom>
          <a:noFill/>
        </p:spPr>
        <p:txBody>
          <a:bodyPr wrap="none" rtlCol="0">
            <a:spAutoFit/>
          </a:bodyPr>
          <a:lstStyle/>
          <a:p>
            <a:pPr algn="ctr"/>
            <a:r>
              <a:rPr lang="en-US" sz="2400" b="1" u="sng" dirty="0" smtClean="0">
                <a:solidFill>
                  <a:schemeClr val="accent6">
                    <a:lumMod val="75000"/>
                  </a:schemeClr>
                </a:solidFill>
                <a:effectLst>
                  <a:outerShdw blurRad="38100" dist="38100" dir="2700000" algn="tl">
                    <a:srgbClr val="000000">
                      <a:alpha val="43137"/>
                    </a:srgbClr>
                  </a:outerShdw>
                </a:effectLst>
              </a:rPr>
              <a:t>Measured Total Force(</a:t>
            </a:r>
            <a:r>
              <a:rPr lang="en-US" sz="2400" b="1" u="sng" dirty="0" err="1" smtClean="0">
                <a:solidFill>
                  <a:schemeClr val="accent6">
                    <a:lumMod val="75000"/>
                  </a:schemeClr>
                </a:solidFill>
                <a:effectLst>
                  <a:outerShdw blurRad="38100" dist="38100" dir="2700000" algn="tl">
                    <a:srgbClr val="000000">
                      <a:alpha val="43137"/>
                    </a:srgbClr>
                  </a:outerShdw>
                </a:effectLst>
              </a:rPr>
              <a:t>Electrostatic+Casimir</a:t>
            </a:r>
            <a:r>
              <a:rPr lang="en-US" sz="2400" b="1" u="sng" dirty="0" smtClean="0">
                <a:solidFill>
                  <a:schemeClr val="accent6">
                    <a:lumMod val="75000"/>
                  </a:schemeClr>
                </a:solidFill>
                <a:effectLst>
                  <a:outerShdw blurRad="38100" dist="38100" dir="2700000" algn="tl">
                    <a:srgbClr val="000000">
                      <a:alpha val="43137"/>
                    </a:srgbClr>
                  </a:outerShdw>
                </a:effectLst>
              </a:rPr>
              <a:t>) between </a:t>
            </a:r>
          </a:p>
          <a:p>
            <a:pPr algn="ctr"/>
            <a:r>
              <a:rPr lang="en-US" sz="2400" b="1" u="sng" dirty="0" smtClean="0">
                <a:solidFill>
                  <a:schemeClr val="accent6">
                    <a:lumMod val="75000"/>
                  </a:schemeClr>
                </a:solidFill>
                <a:effectLst>
                  <a:outerShdw blurRad="38100" dist="38100" dir="2700000" algn="tl">
                    <a:srgbClr val="000000">
                      <a:alpha val="43137"/>
                    </a:srgbClr>
                  </a:outerShdw>
                </a:effectLst>
              </a:rPr>
              <a:t>Au Sphere and ITO Plate </a:t>
            </a:r>
            <a:endParaRPr lang="en-US" sz="24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5"/>
          <p:cNvSpPr>
            <a:spLocks noChangeArrowheads="1"/>
          </p:cNvSpPr>
          <p:nvPr/>
        </p:nvSpPr>
        <p:spPr bwMode="auto">
          <a:xfrm>
            <a:off x="6516216" y="800708"/>
            <a:ext cx="2088232" cy="972108"/>
          </a:xfrm>
          <a:prstGeom prst="rect">
            <a:avLst/>
          </a:prstGeom>
          <a:noFill/>
          <a:ln w="9525">
            <a:solidFill>
              <a:srgbClr val="FF0066"/>
            </a:solidFill>
            <a:miter lim="800000"/>
            <a:headEnd/>
            <a:tailEnd/>
          </a:ln>
        </p:spPr>
        <p:txBody>
          <a:bodyPr wrap="none" anchor="ctr"/>
          <a:lstStyle/>
          <a:p>
            <a:endParaRPr lang="en-US"/>
          </a:p>
        </p:txBody>
      </p:sp>
      <p:sp>
        <p:nvSpPr>
          <p:cNvPr id="12" name="Text Box 6"/>
          <p:cNvSpPr txBox="1">
            <a:spLocks noChangeArrowheads="1"/>
          </p:cNvSpPr>
          <p:nvPr/>
        </p:nvSpPr>
        <p:spPr bwMode="auto">
          <a:xfrm>
            <a:off x="6912260" y="1844824"/>
            <a:ext cx="1723742" cy="400110"/>
          </a:xfrm>
          <a:prstGeom prst="rect">
            <a:avLst/>
          </a:prstGeom>
          <a:noFill/>
          <a:ln w="9525">
            <a:noFill/>
            <a:miter lim="800000"/>
            <a:headEnd/>
            <a:tailEnd/>
          </a:ln>
        </p:spPr>
        <p:txBody>
          <a:bodyPr wrap="none">
            <a:spAutoFit/>
          </a:bodyPr>
          <a:lstStyle/>
          <a:p>
            <a:r>
              <a:rPr lang="en-US" sz="2000" b="1" dirty="0">
                <a:solidFill>
                  <a:srgbClr val="FF0066"/>
                </a:solidFill>
                <a:latin typeface="Times New Roman" pitchFamily="18" charset="0"/>
              </a:rPr>
              <a:t>Electric Force</a:t>
            </a:r>
          </a:p>
        </p:txBody>
      </p:sp>
      <p:graphicFrame>
        <p:nvGraphicFramePr>
          <p:cNvPr id="14" name="Object 9"/>
          <p:cNvGraphicFramePr>
            <a:graphicFrameLocks noChangeAspect="1"/>
          </p:cNvGraphicFramePr>
          <p:nvPr/>
        </p:nvGraphicFramePr>
        <p:xfrm>
          <a:off x="2976563" y="849313"/>
          <a:ext cx="5635625" cy="819150"/>
        </p:xfrm>
        <a:graphic>
          <a:graphicData uri="http://schemas.openxmlformats.org/presentationml/2006/ole">
            <p:oleObj spid="_x0000_s64518" name="Equation" r:id="rId6" imgW="2730500" imgH="393700" progId="Equation.3">
              <p:embed/>
            </p:oleObj>
          </a:graphicData>
        </a:graphic>
      </p:graphicFrame>
      <p:sp>
        <p:nvSpPr>
          <p:cNvPr id="15" name="Rectangle 14"/>
          <p:cNvSpPr/>
          <p:nvPr/>
        </p:nvSpPr>
        <p:spPr>
          <a:xfrm>
            <a:off x="3050232" y="836712"/>
            <a:ext cx="5554216" cy="972107"/>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 name="TextBox 15"/>
          <p:cNvSpPr txBox="1"/>
          <p:nvPr/>
        </p:nvSpPr>
        <p:spPr>
          <a:xfrm>
            <a:off x="5715000" y="2362200"/>
            <a:ext cx="3158109" cy="1200329"/>
          </a:xfrm>
          <a:prstGeom prst="rect">
            <a:avLst/>
          </a:prstGeom>
          <a:noFill/>
        </p:spPr>
        <p:txBody>
          <a:bodyPr wrap="none" rtlCol="0">
            <a:spAutoFit/>
          </a:bodyPr>
          <a:lstStyle/>
          <a:p>
            <a:r>
              <a:rPr lang="en-US" dirty="0" smtClean="0">
                <a:solidFill>
                  <a:srgbClr val="FF0000"/>
                </a:solidFill>
              </a:rPr>
              <a:t>10 Different Voltages V on plate</a:t>
            </a:r>
          </a:p>
          <a:p>
            <a:r>
              <a:rPr lang="en-US" dirty="0" smtClean="0">
                <a:solidFill>
                  <a:srgbClr val="FF0000"/>
                </a:solidFill>
              </a:rPr>
              <a:t>V</a:t>
            </a:r>
            <a:r>
              <a:rPr lang="en-US" baseline="-25000" dirty="0">
                <a:solidFill>
                  <a:srgbClr val="FF0000"/>
                </a:solidFill>
              </a:rPr>
              <a:t> </a:t>
            </a:r>
            <a:r>
              <a:rPr lang="en-US" baseline="-25000" dirty="0" smtClean="0">
                <a:solidFill>
                  <a:srgbClr val="FF0000"/>
                </a:solidFill>
              </a:rPr>
              <a:t>o </a:t>
            </a:r>
            <a:r>
              <a:rPr lang="en-US" dirty="0" smtClean="0">
                <a:solidFill>
                  <a:srgbClr val="FF0000"/>
                </a:solidFill>
              </a:rPr>
              <a:t> = Residual Potential</a:t>
            </a:r>
          </a:p>
          <a:p>
            <a:r>
              <a:rPr lang="en-US" dirty="0" smtClean="0">
                <a:solidFill>
                  <a:srgbClr val="FF0000"/>
                </a:solidFill>
              </a:rPr>
              <a:t>X(z)= Capacitance</a:t>
            </a:r>
          </a:p>
          <a:p>
            <a:r>
              <a:rPr lang="en-US" dirty="0">
                <a:solidFill>
                  <a:srgbClr val="FF0000"/>
                </a:solidFill>
              </a:rPr>
              <a:t>k</a:t>
            </a:r>
            <a:r>
              <a:rPr lang="en-US" dirty="0" smtClean="0">
                <a:solidFill>
                  <a:srgbClr val="FF0000"/>
                </a:solidFill>
              </a:rPr>
              <a:t>’  = cantilever spring constant</a:t>
            </a:r>
            <a:endParaRPr lang="en-US" dirty="0">
              <a:solidFill>
                <a:srgbClr val="FF0000"/>
              </a:solidFill>
            </a:endParaRPr>
          </a:p>
        </p:txBody>
      </p:sp>
      <p:sp>
        <p:nvSpPr>
          <p:cNvPr id="18" name="TextBox 21"/>
          <p:cNvSpPr txBox="1">
            <a:spLocks noChangeArrowheads="1"/>
          </p:cNvSpPr>
          <p:nvPr/>
        </p:nvSpPr>
        <p:spPr bwMode="auto">
          <a:xfrm>
            <a:off x="0" y="609600"/>
            <a:ext cx="2833789" cy="369332"/>
          </a:xfrm>
          <a:prstGeom prst="rect">
            <a:avLst/>
          </a:prstGeom>
          <a:noFill/>
          <a:ln w="9525">
            <a:noFill/>
            <a:miter lim="800000"/>
            <a:headEnd/>
            <a:tailEnd/>
          </a:ln>
        </p:spPr>
        <p:txBody>
          <a:bodyPr wrap="none">
            <a:spAutoFit/>
          </a:bodyPr>
          <a:lstStyle/>
          <a:p>
            <a:r>
              <a:rPr lang="en-US" b="1" dirty="0" smtClean="0">
                <a:solidFill>
                  <a:srgbClr val="0000FF"/>
                </a:solidFill>
              </a:rPr>
              <a:t>Cantilever</a:t>
            </a:r>
            <a:r>
              <a:rPr lang="en-US" sz="1800" b="1" dirty="0" smtClean="0">
                <a:solidFill>
                  <a:srgbClr val="0000FF"/>
                </a:solidFill>
              </a:rPr>
              <a:t> </a:t>
            </a:r>
            <a:r>
              <a:rPr lang="en-US" sz="1800" b="1" dirty="0">
                <a:solidFill>
                  <a:srgbClr val="0000FF"/>
                </a:solidFill>
              </a:rPr>
              <a:t>deflection signal:</a:t>
            </a:r>
          </a:p>
        </p:txBody>
      </p:sp>
      <p:pic>
        <p:nvPicPr>
          <p:cNvPr id="19" name="Picture 18" descr="cantt.jpg"/>
          <p:cNvPicPr>
            <a:picLocks noChangeAspect="1"/>
          </p:cNvPicPr>
          <p:nvPr/>
        </p:nvPicPr>
        <p:blipFill>
          <a:blip r:embed="rId7" cstate="print"/>
          <a:srcRect r="12871" b="12000"/>
          <a:stretch>
            <a:fillRect/>
          </a:stretch>
        </p:blipFill>
        <p:spPr>
          <a:xfrm>
            <a:off x="457201" y="990600"/>
            <a:ext cx="1523999" cy="1047749"/>
          </a:xfrm>
          <a:prstGeom prst="rect">
            <a:avLst/>
          </a:prstGeom>
        </p:spPr>
      </p:pic>
      <p:graphicFrame>
        <p:nvGraphicFramePr>
          <p:cNvPr id="22" name="Object 10"/>
          <p:cNvGraphicFramePr>
            <a:graphicFrameLocks noChangeAspect="1"/>
          </p:cNvGraphicFramePr>
          <p:nvPr/>
        </p:nvGraphicFramePr>
        <p:xfrm>
          <a:off x="6103550" y="4912894"/>
          <a:ext cx="147993" cy="262356"/>
        </p:xfrm>
        <a:graphic>
          <a:graphicData uri="http://schemas.openxmlformats.org/presentationml/2006/ole">
            <p:oleObj spid="_x0000_s64519" name="Equation" r:id="rId8" imgW="114151" imgH="215619" progId="Equation.3">
              <p:embed/>
            </p:oleObj>
          </a:graphicData>
        </a:graphic>
      </p:graphicFrame>
      <p:graphicFrame>
        <p:nvGraphicFramePr>
          <p:cNvPr id="23" name="Object 11"/>
          <p:cNvGraphicFramePr>
            <a:graphicFrameLocks noChangeAspect="1"/>
          </p:cNvGraphicFramePr>
          <p:nvPr/>
        </p:nvGraphicFramePr>
        <p:xfrm>
          <a:off x="5670255" y="4503720"/>
          <a:ext cx="344777" cy="411179"/>
        </p:xfrm>
        <a:graphic>
          <a:graphicData uri="http://schemas.openxmlformats.org/presentationml/2006/ole">
            <p:oleObj spid="_x0000_s64520" name="Equation" r:id="rId9" imgW="177646" imgH="228402" progId="Equation.3">
              <p:embed/>
            </p:oleObj>
          </a:graphicData>
        </a:graphic>
      </p:graphicFrame>
      <p:sp>
        <p:nvSpPr>
          <p:cNvPr id="24" name="TextBox 29"/>
          <p:cNvSpPr txBox="1">
            <a:spLocks noChangeArrowheads="1"/>
          </p:cNvSpPr>
          <p:nvPr/>
        </p:nvSpPr>
        <p:spPr bwMode="auto">
          <a:xfrm>
            <a:off x="6766661" y="5287271"/>
            <a:ext cx="1249003" cy="584775"/>
          </a:xfrm>
          <a:prstGeom prst="rect">
            <a:avLst/>
          </a:prstGeom>
          <a:noFill/>
          <a:ln w="9525">
            <a:noFill/>
            <a:miter lim="800000"/>
            <a:headEnd/>
            <a:tailEnd/>
          </a:ln>
        </p:spPr>
        <p:txBody>
          <a:bodyPr wrap="square">
            <a:spAutoFit/>
          </a:bodyPr>
          <a:lstStyle/>
          <a:p>
            <a:r>
              <a:rPr lang="en-US" sz="1600" i="1" dirty="0" smtClean="0">
                <a:cs typeface="Times New Roman" pitchFamily="18" charset="0"/>
              </a:rPr>
              <a:t>Parabola Curvature</a:t>
            </a:r>
            <a:endParaRPr lang="en-US" sz="1600" i="1" dirty="0">
              <a:cs typeface="Times New Roman" pitchFamily="18" charset="0"/>
            </a:endParaRPr>
          </a:p>
        </p:txBody>
      </p:sp>
      <p:sp>
        <p:nvSpPr>
          <p:cNvPr id="25" name="TextBox 30"/>
          <p:cNvSpPr txBox="1">
            <a:spLocks noChangeArrowheads="1"/>
          </p:cNvSpPr>
          <p:nvPr/>
        </p:nvSpPr>
        <p:spPr bwMode="auto">
          <a:xfrm>
            <a:off x="6289493" y="4449586"/>
            <a:ext cx="2966382" cy="584775"/>
          </a:xfrm>
          <a:prstGeom prst="rect">
            <a:avLst/>
          </a:prstGeom>
          <a:noFill/>
          <a:ln w="9525">
            <a:noFill/>
            <a:miter lim="800000"/>
            <a:headEnd/>
            <a:tailEnd/>
          </a:ln>
        </p:spPr>
        <p:txBody>
          <a:bodyPr wrap="square">
            <a:spAutoFit/>
          </a:bodyPr>
          <a:lstStyle/>
          <a:p>
            <a:pPr algn="l"/>
            <a:r>
              <a:rPr lang="en-US" sz="1600" i="1" dirty="0">
                <a:cs typeface="Times New Roman" pitchFamily="18" charset="0"/>
              </a:rPr>
              <a:t> - residual potential difference</a:t>
            </a:r>
          </a:p>
          <a:p>
            <a:pPr algn="l"/>
            <a:r>
              <a:rPr lang="en-US" sz="1600" i="1" dirty="0">
                <a:cs typeface="Times New Roman" pitchFamily="18" charset="0"/>
              </a:rPr>
              <a:t>between the sphere and the plate</a:t>
            </a:r>
          </a:p>
        </p:txBody>
      </p:sp>
      <p:graphicFrame>
        <p:nvGraphicFramePr>
          <p:cNvPr id="27" name="Object 13"/>
          <p:cNvGraphicFramePr>
            <a:graphicFrameLocks noChangeAspect="1"/>
          </p:cNvGraphicFramePr>
          <p:nvPr/>
        </p:nvGraphicFramePr>
        <p:xfrm>
          <a:off x="5688733" y="5236058"/>
          <a:ext cx="909106" cy="517042"/>
        </p:xfrm>
        <a:graphic>
          <a:graphicData uri="http://schemas.openxmlformats.org/presentationml/2006/ole">
            <p:oleObj spid="_x0000_s64522" name="Equation" r:id="rId10" imgW="647419" imgH="393529" progId="Equation.3">
              <p:embed/>
            </p:oleObj>
          </a:graphicData>
        </a:graphic>
      </p:graphicFrame>
      <p:graphicFrame>
        <p:nvGraphicFramePr>
          <p:cNvPr id="28" name="Object 14"/>
          <p:cNvGraphicFramePr>
            <a:graphicFrameLocks noChangeAspect="1"/>
          </p:cNvGraphicFramePr>
          <p:nvPr/>
        </p:nvGraphicFramePr>
        <p:xfrm>
          <a:off x="8640299" y="5656438"/>
          <a:ext cx="291109" cy="325261"/>
        </p:xfrm>
        <a:graphic>
          <a:graphicData uri="http://schemas.openxmlformats.org/presentationml/2006/ole">
            <p:oleObj spid="_x0000_s64523" name="Equation" r:id="rId11" imgW="152202" imgH="177569" progId="Equation.3">
              <p:embed/>
            </p:oleObj>
          </a:graphicData>
        </a:graphic>
      </p:graphicFrame>
      <p:graphicFrame>
        <p:nvGraphicFramePr>
          <p:cNvPr id="29" name="Object 15"/>
          <p:cNvGraphicFramePr>
            <a:graphicFrameLocks noChangeAspect="1"/>
          </p:cNvGraphicFramePr>
          <p:nvPr/>
        </p:nvGraphicFramePr>
        <p:xfrm>
          <a:off x="8640299" y="5107014"/>
          <a:ext cx="291109" cy="366685"/>
        </p:xfrm>
        <a:graphic>
          <a:graphicData uri="http://schemas.openxmlformats.org/presentationml/2006/ole">
            <p:oleObj spid="_x0000_s64524" name="Equation" r:id="rId12" imgW="165028" imgH="228501" progId="Equation.3">
              <p:embed/>
            </p:oleObj>
          </a:graphicData>
        </a:graphic>
      </p:graphicFrame>
      <p:cxnSp>
        <p:nvCxnSpPr>
          <p:cNvPr id="30" name="Straight Arrow Connector 29"/>
          <p:cNvCxnSpPr/>
          <p:nvPr/>
        </p:nvCxnSpPr>
        <p:spPr>
          <a:xfrm flipV="1">
            <a:off x="7965415" y="5369125"/>
            <a:ext cx="624501" cy="854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962859" y="5541204"/>
            <a:ext cx="515508" cy="2118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20"/>
          <p:cNvSpPr txBox="1">
            <a:spLocks noChangeArrowheads="1"/>
          </p:cNvSpPr>
          <p:nvPr/>
        </p:nvSpPr>
        <p:spPr bwMode="auto">
          <a:xfrm>
            <a:off x="4953000" y="3886200"/>
            <a:ext cx="4038600" cy="369332"/>
          </a:xfrm>
          <a:prstGeom prst="rect">
            <a:avLst/>
          </a:prstGeom>
          <a:noFill/>
          <a:ln w="9525">
            <a:noFill/>
            <a:miter lim="800000"/>
            <a:headEnd/>
            <a:tailEnd/>
          </a:ln>
        </p:spPr>
        <p:txBody>
          <a:bodyPr wrap="square">
            <a:spAutoFit/>
          </a:bodyPr>
          <a:lstStyle/>
          <a:p>
            <a:r>
              <a:rPr lang="en-US" sz="1800" b="1" dirty="0">
                <a:solidFill>
                  <a:srgbClr val="0000FF"/>
                </a:solidFill>
              </a:rPr>
              <a:t>Use sphere- plate electrostatic formula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3551" y="0"/>
            <a:ext cx="6939849" cy="954107"/>
          </a:xfrm>
          <a:prstGeom prst="rect">
            <a:avLst/>
          </a:prstGeom>
          <a:noFill/>
        </p:spPr>
        <p:txBody>
          <a:bodyPr wrap="none" rtlCol="0">
            <a:spAutoFit/>
          </a:bodyPr>
          <a:lstStyle/>
          <a:p>
            <a:pPr algn="ctr"/>
            <a:r>
              <a:rPr lang="en-US" sz="2800" b="1" u="sng" dirty="0" smtClean="0">
                <a:solidFill>
                  <a:schemeClr val="accent6">
                    <a:lumMod val="75000"/>
                  </a:schemeClr>
                </a:solidFill>
                <a:effectLst>
                  <a:outerShdw blurRad="38100" dist="38100" dir="2700000" algn="tl">
                    <a:srgbClr val="000000">
                      <a:alpha val="43137"/>
                    </a:srgbClr>
                  </a:outerShdw>
                </a:effectLst>
              </a:rPr>
              <a:t>Check Stability of Measurements of </a:t>
            </a:r>
          </a:p>
          <a:p>
            <a:pPr algn="ctr"/>
            <a:r>
              <a:rPr lang="en-US" sz="2800" b="1" u="sng" dirty="0" smtClean="0">
                <a:solidFill>
                  <a:schemeClr val="accent6">
                    <a:lumMod val="75000"/>
                  </a:schemeClr>
                </a:solidFill>
                <a:effectLst>
                  <a:outerShdw blurRad="38100" dist="38100" dir="2700000" algn="tl">
                    <a:srgbClr val="000000">
                      <a:alpha val="43137"/>
                    </a:srgbClr>
                  </a:outerShdw>
                </a:effectLst>
              </a:rPr>
              <a:t>Au Sphere and ITO Plate (after UV treatment)</a:t>
            </a:r>
            <a:endParaRPr lang="en-US" sz="28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5760132" y="3933056"/>
            <a:ext cx="1673856"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&lt;z</a:t>
            </a:r>
            <a:r>
              <a:rPr lang="en-US" sz="1600" b="1" i="1" baseline="-25000" dirty="0" smtClean="0">
                <a:latin typeface="Times New Roman" pitchFamily="18" charset="0"/>
                <a:cs typeface="Times New Roman" pitchFamily="18" charset="0"/>
              </a:rPr>
              <a:t>0</a:t>
            </a:r>
            <a:r>
              <a:rPr lang="en-US" sz="1600" b="1" i="1" dirty="0" smtClean="0">
                <a:latin typeface="Times New Roman" pitchFamily="18" charset="0"/>
                <a:cs typeface="Times New Roman" pitchFamily="18" charset="0"/>
              </a:rPr>
              <a:t>&gt;=29</a:t>
            </a:r>
            <a:r>
              <a:rPr lang="en-US" sz="1600" b="1" i="1" dirty="0" smtClean="0">
                <a:latin typeface="Times New Roman" pitchFamily="18" charset="0"/>
                <a:cs typeface="Times New Roman" pitchFamily="18" charset="0"/>
                <a:sym typeface="Symbol"/>
              </a:rPr>
              <a:t>0.6  nm</a:t>
            </a:r>
            <a:endParaRPr lang="en-US" sz="1600" b="1" i="1" dirty="0">
              <a:latin typeface="Times New Roman" pitchFamily="18" charset="0"/>
              <a:cs typeface="Times New Roman" pitchFamily="18" charset="0"/>
            </a:endParaRPr>
          </a:p>
        </p:txBody>
      </p:sp>
      <p:sp>
        <p:nvSpPr>
          <p:cNvPr id="5" name="TextBox 4"/>
          <p:cNvSpPr txBox="1"/>
          <p:nvPr/>
        </p:nvSpPr>
        <p:spPr>
          <a:xfrm>
            <a:off x="5892278" y="1414046"/>
            <a:ext cx="1560042"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&lt;V</a:t>
            </a:r>
            <a:r>
              <a:rPr lang="en-US" sz="1600" b="1" i="1" baseline="-25000" dirty="0" smtClean="0">
                <a:latin typeface="Times New Roman" pitchFamily="18" charset="0"/>
                <a:cs typeface="Times New Roman" pitchFamily="18" charset="0"/>
              </a:rPr>
              <a:t>0</a:t>
            </a:r>
            <a:r>
              <a:rPr lang="en-US" sz="1600" b="1" i="1" dirty="0" smtClean="0">
                <a:latin typeface="Times New Roman" pitchFamily="18" charset="0"/>
                <a:cs typeface="Times New Roman" pitchFamily="18" charset="0"/>
                <a:sym typeface="Symbol"/>
              </a:rPr>
              <a:t>&gt;=65 2 mV</a:t>
            </a:r>
            <a:endParaRPr lang="en-US" sz="1600" b="1" i="1" dirty="0">
              <a:latin typeface="Times New Roman" pitchFamily="18" charset="0"/>
              <a:cs typeface="Times New Roman" pitchFamily="18" charset="0"/>
            </a:endParaRPr>
          </a:p>
        </p:txBody>
      </p:sp>
      <p:sp>
        <p:nvSpPr>
          <p:cNvPr id="10" name="TextBox 9"/>
          <p:cNvSpPr txBox="1"/>
          <p:nvPr/>
        </p:nvSpPr>
        <p:spPr>
          <a:xfrm>
            <a:off x="762000" y="3962400"/>
            <a:ext cx="2295821"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&lt;k&gt;=0.0138</a:t>
            </a:r>
            <a:r>
              <a:rPr lang="en-US" sz="1600" b="1" i="1" dirty="0" smtClean="0">
                <a:latin typeface="Times New Roman" pitchFamily="18" charset="0"/>
                <a:cs typeface="Times New Roman" pitchFamily="18" charset="0"/>
                <a:sym typeface="Symbol"/>
              </a:rPr>
              <a:t>0.0001 N/m</a:t>
            </a:r>
            <a:endParaRPr lang="en-US" sz="1600" b="1" i="1" dirty="0">
              <a:latin typeface="Times New Roman" pitchFamily="18" charset="0"/>
              <a:cs typeface="Times New Roman" pitchFamily="18" charset="0"/>
            </a:endParaRPr>
          </a:p>
        </p:txBody>
      </p:sp>
      <p:graphicFrame>
        <p:nvGraphicFramePr>
          <p:cNvPr id="3074" name="Object 2"/>
          <p:cNvGraphicFramePr>
            <a:graphicFrameLocks noChangeAspect="1"/>
          </p:cNvGraphicFramePr>
          <p:nvPr/>
        </p:nvGraphicFramePr>
        <p:xfrm>
          <a:off x="4837113" y="882650"/>
          <a:ext cx="3925887" cy="3003550"/>
        </p:xfrm>
        <a:graphic>
          <a:graphicData uri="http://schemas.openxmlformats.org/presentationml/2006/ole">
            <p:oleObj spid="_x0000_s10255" name="Graph" r:id="rId3" imgW="3925824" imgH="3004109" progId="Origin50.Graph">
              <p:embed/>
            </p:oleObj>
          </a:graphicData>
        </a:graphic>
      </p:graphicFrame>
      <p:sp>
        <p:nvSpPr>
          <p:cNvPr id="20" name="TextBox 19"/>
          <p:cNvSpPr txBox="1"/>
          <p:nvPr/>
        </p:nvSpPr>
        <p:spPr>
          <a:xfrm>
            <a:off x="304800" y="1524000"/>
            <a:ext cx="4495800" cy="1938992"/>
          </a:xfrm>
          <a:prstGeom prst="rect">
            <a:avLst/>
          </a:prstGeom>
          <a:noFill/>
        </p:spPr>
        <p:txBody>
          <a:bodyPr wrap="square" rtlCol="0">
            <a:spAutoFit/>
          </a:bodyPr>
          <a:lstStyle/>
          <a:p>
            <a:pPr marL="342900" indent="-342900">
              <a:buAutoNum type="arabicPeriod"/>
            </a:pPr>
            <a:r>
              <a:rPr lang="en-US" sz="2000" dirty="0" smtClean="0">
                <a:solidFill>
                  <a:srgbClr val="0000FF"/>
                </a:solidFill>
              </a:rPr>
              <a:t>Distance independence of residual </a:t>
            </a:r>
          </a:p>
          <a:p>
            <a:pPr marL="342900" indent="-342900"/>
            <a:r>
              <a:rPr lang="en-US" sz="2000" dirty="0" smtClean="0">
                <a:solidFill>
                  <a:srgbClr val="0000FF"/>
                </a:solidFill>
              </a:rPr>
              <a:t>      potential V</a:t>
            </a:r>
            <a:r>
              <a:rPr lang="en-US" sz="2000" baseline="-25000" dirty="0" smtClean="0">
                <a:solidFill>
                  <a:srgbClr val="0000FF"/>
                </a:solidFill>
              </a:rPr>
              <a:t>o </a:t>
            </a:r>
            <a:endParaRPr lang="en-US" sz="2000" dirty="0" smtClean="0">
              <a:solidFill>
                <a:srgbClr val="0000FF"/>
              </a:solidFill>
            </a:endParaRPr>
          </a:p>
          <a:p>
            <a:pPr marL="342900" indent="-342900"/>
            <a:r>
              <a:rPr lang="en-US" sz="2000" dirty="0" smtClean="0">
                <a:solidFill>
                  <a:srgbClr val="0000FF"/>
                </a:solidFill>
              </a:rPr>
              <a:t>2.  Distance independence of </a:t>
            </a:r>
          </a:p>
          <a:p>
            <a:pPr marL="342900" indent="-342900"/>
            <a:r>
              <a:rPr lang="en-US" sz="2000" dirty="0" smtClean="0">
                <a:solidFill>
                  <a:srgbClr val="0000FF"/>
                </a:solidFill>
              </a:rPr>
              <a:t>      contact separation </a:t>
            </a:r>
            <a:r>
              <a:rPr lang="en-US" sz="2000" dirty="0" err="1" smtClean="0">
                <a:solidFill>
                  <a:srgbClr val="0000FF"/>
                </a:solidFill>
              </a:rPr>
              <a:t>z</a:t>
            </a:r>
            <a:r>
              <a:rPr lang="en-US" sz="2000" baseline="-25000" dirty="0" err="1" smtClean="0">
                <a:solidFill>
                  <a:srgbClr val="0000FF"/>
                </a:solidFill>
              </a:rPr>
              <a:t>o</a:t>
            </a:r>
            <a:r>
              <a:rPr lang="en-US" sz="2000" baseline="-25000" dirty="0" smtClean="0">
                <a:solidFill>
                  <a:srgbClr val="0000FF"/>
                </a:solidFill>
              </a:rPr>
              <a:t> </a:t>
            </a:r>
            <a:r>
              <a:rPr lang="en-US" sz="2000" dirty="0" smtClean="0">
                <a:solidFill>
                  <a:srgbClr val="0000FF"/>
                </a:solidFill>
              </a:rPr>
              <a:t>  </a:t>
            </a:r>
          </a:p>
          <a:p>
            <a:pPr marL="457200" indent="-457200"/>
            <a:r>
              <a:rPr lang="en-US" sz="2000" dirty="0" smtClean="0">
                <a:solidFill>
                  <a:srgbClr val="0000FF"/>
                </a:solidFill>
              </a:rPr>
              <a:t>3.  Distance independence of  </a:t>
            </a:r>
          </a:p>
          <a:p>
            <a:pPr marL="457200" indent="-457200"/>
            <a:r>
              <a:rPr lang="en-US" sz="2000" dirty="0" smtClean="0">
                <a:solidFill>
                  <a:srgbClr val="0000FF"/>
                </a:solidFill>
              </a:rPr>
              <a:t>       Spring constant</a:t>
            </a:r>
            <a:endParaRPr lang="en-US" baseline="-25000" dirty="0" smtClean="0">
              <a:solidFill>
                <a:srgbClr val="0000FF"/>
              </a:solidFill>
            </a:endParaRPr>
          </a:p>
        </p:txBody>
      </p:sp>
      <p:graphicFrame>
        <p:nvGraphicFramePr>
          <p:cNvPr id="10257" name="Object 17"/>
          <p:cNvGraphicFramePr>
            <a:graphicFrameLocks noChangeAspect="1"/>
          </p:cNvGraphicFramePr>
          <p:nvPr/>
        </p:nvGraphicFramePr>
        <p:xfrm>
          <a:off x="4677602" y="3778250"/>
          <a:ext cx="4125086" cy="3155950"/>
        </p:xfrm>
        <a:graphic>
          <a:graphicData uri="http://schemas.openxmlformats.org/presentationml/2006/ole">
            <p:oleObj spid="_x0000_s10257" name="Graph" r:id="rId4" imgW="3925800" imgH="3003840" progId="Origin50.Graph">
              <p:embed/>
            </p:oleObj>
          </a:graphicData>
        </a:graphic>
      </p:graphicFrame>
      <p:graphicFrame>
        <p:nvGraphicFramePr>
          <p:cNvPr id="10258" name="Object 18"/>
          <p:cNvGraphicFramePr>
            <a:graphicFrameLocks noChangeAspect="1"/>
          </p:cNvGraphicFramePr>
          <p:nvPr/>
        </p:nvGraphicFramePr>
        <p:xfrm>
          <a:off x="0" y="3505200"/>
          <a:ext cx="4382385" cy="3352800"/>
        </p:xfrm>
        <a:graphic>
          <a:graphicData uri="http://schemas.openxmlformats.org/presentationml/2006/ole">
            <p:oleObj spid="_x0000_s10258" name="Graph" r:id="rId5" imgW="3925800" imgH="3003840" progId="Origin50.Graph">
              <p:embed/>
            </p:oleObj>
          </a:graphicData>
        </a:graphic>
      </p:graphicFrame>
      <p:sp>
        <p:nvSpPr>
          <p:cNvPr id="11" name="TextBox 10"/>
          <p:cNvSpPr txBox="1"/>
          <p:nvPr/>
        </p:nvSpPr>
        <p:spPr>
          <a:xfrm>
            <a:off x="533400" y="1066800"/>
            <a:ext cx="3717043" cy="461665"/>
          </a:xfrm>
          <a:prstGeom prst="rect">
            <a:avLst/>
          </a:prstGeom>
          <a:noFill/>
        </p:spPr>
        <p:txBody>
          <a:bodyPr wrap="none" rtlCol="0">
            <a:spAutoFit/>
          </a:bodyPr>
          <a:lstStyle/>
          <a:p>
            <a:r>
              <a:rPr lang="en-US" sz="2400" b="1" dirty="0" smtClean="0">
                <a:solidFill>
                  <a:srgbClr val="0000FF"/>
                </a:solidFill>
              </a:rPr>
              <a:t>Fit Electrostatic Force Curve</a:t>
            </a:r>
            <a:endParaRPr lang="en-US" sz="2400" b="1" dirty="0">
              <a:solidFill>
                <a:srgbClr val="0000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0113" y="0"/>
            <a:ext cx="6939849" cy="954107"/>
          </a:xfrm>
          <a:prstGeom prst="rect">
            <a:avLst/>
          </a:prstGeom>
          <a:noFill/>
        </p:spPr>
        <p:txBody>
          <a:bodyPr wrap="none" rtlCol="0">
            <a:spAutoFit/>
          </a:bodyPr>
          <a:lstStyle/>
          <a:p>
            <a:pPr algn="ctr"/>
            <a:r>
              <a:rPr lang="en-US" sz="2800" b="1" u="sng" dirty="0" smtClean="0">
                <a:solidFill>
                  <a:schemeClr val="accent6">
                    <a:lumMod val="75000"/>
                  </a:schemeClr>
                </a:solidFill>
                <a:effectLst>
                  <a:outerShdw blurRad="38100" dist="38100" dir="2700000" algn="tl">
                    <a:srgbClr val="000000">
                      <a:alpha val="43137"/>
                    </a:srgbClr>
                  </a:outerShdw>
                </a:effectLst>
              </a:rPr>
              <a:t>Repeat </a:t>
            </a:r>
            <a:r>
              <a:rPr lang="en-US" sz="2800" b="1" u="sng" dirty="0" err="1" smtClean="0">
                <a:solidFill>
                  <a:schemeClr val="accent6">
                    <a:lumMod val="75000"/>
                  </a:schemeClr>
                </a:solidFill>
                <a:effectLst>
                  <a:outerShdw blurRad="38100" dist="38100" dir="2700000" algn="tl">
                    <a:srgbClr val="000000">
                      <a:alpha val="43137"/>
                    </a:srgbClr>
                  </a:outerShdw>
                </a:effectLst>
              </a:rPr>
              <a:t>Casimir</a:t>
            </a:r>
            <a:r>
              <a:rPr lang="en-US" sz="2800" b="1" u="sng" dirty="0" smtClean="0">
                <a:solidFill>
                  <a:schemeClr val="accent6">
                    <a:lumMod val="75000"/>
                  </a:schemeClr>
                </a:solidFill>
                <a:effectLst>
                  <a:outerShdw blurRad="38100" dist="38100" dir="2700000" algn="tl">
                    <a:srgbClr val="000000">
                      <a:alpha val="43137"/>
                    </a:srgbClr>
                  </a:outerShdw>
                </a:effectLst>
              </a:rPr>
              <a:t> Force between </a:t>
            </a:r>
          </a:p>
          <a:p>
            <a:pPr algn="ctr"/>
            <a:r>
              <a:rPr lang="en-US" sz="2800" b="1" u="sng" dirty="0" smtClean="0">
                <a:solidFill>
                  <a:schemeClr val="accent6">
                    <a:lumMod val="75000"/>
                  </a:schemeClr>
                </a:solidFill>
                <a:effectLst>
                  <a:outerShdw blurRad="38100" dist="38100" dir="2700000" algn="tl">
                    <a:srgbClr val="000000">
                      <a:alpha val="43137"/>
                    </a:srgbClr>
                  </a:outerShdw>
                </a:effectLst>
              </a:rPr>
              <a:t>Au Sphere and ITO Plate (after UV treatment)</a:t>
            </a:r>
            <a:endParaRPr lang="en-US" sz="28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1266" name="Object 2"/>
          <p:cNvGraphicFramePr>
            <a:graphicFrameLocks noChangeAspect="1"/>
          </p:cNvGraphicFramePr>
          <p:nvPr/>
        </p:nvGraphicFramePr>
        <p:xfrm>
          <a:off x="1981200" y="2362200"/>
          <a:ext cx="5257800" cy="4022547"/>
        </p:xfrm>
        <a:graphic>
          <a:graphicData uri="http://schemas.openxmlformats.org/presentationml/2006/ole">
            <p:oleObj spid="_x0000_s11270" name="Graph" r:id="rId4" imgW="3925824" imgH="3004109" progId="Origin50.Graph">
              <p:embed/>
            </p:oleObj>
          </a:graphicData>
        </a:graphic>
      </p:graphicFrame>
      <p:sp>
        <p:nvSpPr>
          <p:cNvPr id="5" name="TextBox 4"/>
          <p:cNvSpPr txBox="1"/>
          <p:nvPr/>
        </p:nvSpPr>
        <p:spPr>
          <a:xfrm>
            <a:off x="2023800" y="6324600"/>
            <a:ext cx="5824800" cy="369332"/>
          </a:xfrm>
          <a:prstGeom prst="rect">
            <a:avLst/>
          </a:prstGeom>
          <a:noFill/>
        </p:spPr>
        <p:txBody>
          <a:bodyPr wrap="none" rtlCol="0">
            <a:spAutoFit/>
          </a:bodyPr>
          <a:lstStyle/>
          <a:p>
            <a:r>
              <a:rPr lang="en-US" b="1" dirty="0" smtClean="0">
                <a:solidFill>
                  <a:srgbClr val="0000FF"/>
                </a:solidFill>
                <a:effectLst>
                  <a:outerShdw blurRad="38100" dist="38100" dir="2700000" algn="tl">
                    <a:srgbClr val="000000">
                      <a:alpha val="43137"/>
                    </a:srgbClr>
                  </a:outerShdw>
                </a:effectLst>
              </a:rPr>
              <a:t>Grey Bars represent the complete range of data every 5 nm</a:t>
            </a:r>
            <a:endParaRPr lang="en-US" b="1" dirty="0">
              <a:solidFill>
                <a:srgbClr val="0000FF"/>
              </a:solidFill>
              <a:effectLst>
                <a:outerShdw blurRad="38100" dist="38100" dir="2700000" algn="tl">
                  <a:srgbClr val="000000">
                    <a:alpha val="43137"/>
                  </a:srgbClr>
                </a:outerShdw>
              </a:effectLst>
            </a:endParaRPr>
          </a:p>
        </p:txBody>
      </p:sp>
      <p:sp>
        <p:nvSpPr>
          <p:cNvPr id="6" name="Rectangle 5"/>
          <p:cNvSpPr/>
          <p:nvPr/>
        </p:nvSpPr>
        <p:spPr>
          <a:xfrm>
            <a:off x="1600200" y="1447800"/>
            <a:ext cx="6444716" cy="64807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aphicFrame>
        <p:nvGraphicFramePr>
          <p:cNvPr id="7" name="Object 9"/>
          <p:cNvGraphicFramePr>
            <a:graphicFrameLocks noChangeAspect="1"/>
          </p:cNvGraphicFramePr>
          <p:nvPr/>
        </p:nvGraphicFramePr>
        <p:xfrm>
          <a:off x="1752600" y="1447800"/>
          <a:ext cx="6003925" cy="501650"/>
        </p:xfrm>
        <a:graphic>
          <a:graphicData uri="http://schemas.openxmlformats.org/presentationml/2006/ole">
            <p:oleObj spid="_x0000_s11271" name="Equation" r:id="rId5" imgW="2908300" imgH="241300" progId="Equation.3">
              <p:embed/>
            </p:oleObj>
          </a:graphicData>
        </a:graphic>
      </p:graphicFrame>
      <p:sp>
        <p:nvSpPr>
          <p:cNvPr id="8" name="TextBox 7"/>
          <p:cNvSpPr txBox="1"/>
          <p:nvPr/>
        </p:nvSpPr>
        <p:spPr>
          <a:xfrm>
            <a:off x="2286000" y="952127"/>
            <a:ext cx="5154040" cy="461665"/>
          </a:xfrm>
          <a:prstGeom prst="rect">
            <a:avLst/>
          </a:prstGeom>
          <a:noFill/>
        </p:spPr>
        <p:txBody>
          <a:bodyPr wrap="none" rtlCol="0">
            <a:spAutoFit/>
          </a:bodyPr>
          <a:lstStyle/>
          <a:p>
            <a:r>
              <a:rPr lang="en-US" sz="2400" b="1" dirty="0" smtClean="0">
                <a:solidFill>
                  <a:srgbClr val="0000FF"/>
                </a:solidFill>
                <a:effectLst>
                  <a:outerShdw blurRad="38100" dist="38100" dir="2700000" algn="tl">
                    <a:srgbClr val="000000">
                      <a:alpha val="43137"/>
                    </a:srgbClr>
                  </a:outerShdw>
                </a:effectLst>
              </a:rPr>
              <a:t>Subtract Electric Force from Total Force</a:t>
            </a:r>
            <a:endParaRPr lang="en-US" sz="2400" b="1" dirty="0">
              <a:solidFill>
                <a:srgbClr val="0000FF"/>
              </a:solidFill>
              <a:effectLst>
                <a:outerShdw blurRad="38100" dist="38100" dir="2700000" algn="tl">
                  <a:srgbClr val="000000">
                    <a:alpha val="43137"/>
                  </a:srgbClr>
                </a:outerShdw>
              </a:effectLst>
            </a:endParaRPr>
          </a:p>
        </p:txBody>
      </p:sp>
      <p:sp>
        <p:nvSpPr>
          <p:cNvPr id="9" name="TextBox 8"/>
          <p:cNvSpPr txBox="1"/>
          <p:nvPr/>
        </p:nvSpPr>
        <p:spPr>
          <a:xfrm>
            <a:off x="3124200" y="2133600"/>
            <a:ext cx="2980111" cy="369332"/>
          </a:xfrm>
          <a:prstGeom prst="rect">
            <a:avLst/>
          </a:prstGeom>
          <a:noFill/>
        </p:spPr>
        <p:txBody>
          <a:bodyPr wrap="none" rtlCol="0">
            <a:spAutoFit/>
          </a:bodyPr>
          <a:lstStyle/>
          <a:p>
            <a:r>
              <a:rPr lang="en-US" b="1" dirty="0" smtClean="0">
                <a:solidFill>
                  <a:srgbClr val="0000FF"/>
                </a:solidFill>
              </a:rPr>
              <a:t>100 Voltages Applied to Plate</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63242" y="260648"/>
            <a:ext cx="6312304" cy="830997"/>
          </a:xfrm>
          <a:prstGeom prst="rect">
            <a:avLst/>
          </a:prstGeom>
          <a:noFill/>
        </p:spPr>
        <p:txBody>
          <a:bodyPr wrap="none" rtlCol="0">
            <a:spAutoFit/>
          </a:bodyPr>
          <a:lstStyle/>
          <a:p>
            <a:pPr algn="ctr"/>
            <a:r>
              <a:rPr lang="en-US" sz="2400" b="1" u="sng" dirty="0" err="1" smtClean="0">
                <a:solidFill>
                  <a:schemeClr val="accent6">
                    <a:lumMod val="75000"/>
                  </a:schemeClr>
                </a:solidFill>
                <a:effectLst>
                  <a:outerShdw blurRad="38100" dist="38100" dir="2700000" algn="tl">
                    <a:srgbClr val="000000">
                      <a:alpha val="43137"/>
                    </a:srgbClr>
                  </a:outerShdw>
                </a:effectLst>
              </a:rPr>
              <a:t>Casimir</a:t>
            </a:r>
            <a:r>
              <a:rPr lang="en-US" sz="2400" b="1" u="sng" dirty="0" smtClean="0">
                <a:solidFill>
                  <a:schemeClr val="accent6">
                    <a:lumMod val="75000"/>
                  </a:schemeClr>
                </a:solidFill>
                <a:effectLst>
                  <a:outerShdw blurRad="38100" dist="38100" dir="2700000" algn="tl">
                    <a:srgbClr val="000000">
                      <a:alpha val="43137"/>
                    </a:srgbClr>
                  </a:outerShdw>
                </a:effectLst>
              </a:rPr>
              <a:t> Force between Au Sphere and ITO Plate </a:t>
            </a:r>
          </a:p>
          <a:p>
            <a:pPr algn="ctr"/>
            <a:r>
              <a:rPr lang="en-US" sz="2400" b="1" u="sng" dirty="0" smtClean="0">
                <a:solidFill>
                  <a:schemeClr val="accent6">
                    <a:lumMod val="75000"/>
                  </a:schemeClr>
                </a:solidFill>
                <a:effectLst>
                  <a:outerShdw blurRad="38100" dist="38100" dir="2700000" algn="tl">
                    <a:srgbClr val="000000">
                      <a:alpha val="43137"/>
                    </a:srgbClr>
                  </a:outerShdw>
                </a:effectLst>
              </a:rPr>
              <a:t>(Before and After UV comparison)</a:t>
            </a:r>
            <a:endParaRPr lang="en-US" sz="24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6" name="TextBox 25"/>
          <p:cNvSpPr txBox="1"/>
          <p:nvPr/>
        </p:nvSpPr>
        <p:spPr>
          <a:xfrm>
            <a:off x="7235788" y="4977172"/>
            <a:ext cx="1908212" cy="338554"/>
          </a:xfrm>
          <a:prstGeom prst="rect">
            <a:avLst/>
          </a:prstGeom>
          <a:noFill/>
        </p:spPr>
        <p:txBody>
          <a:bodyPr wrap="square" rtlCol="0">
            <a:spAutoFit/>
          </a:bodyPr>
          <a:lstStyle/>
          <a:p>
            <a:r>
              <a:rPr lang="en-US" sz="1600" b="1" i="1" dirty="0" smtClean="0">
                <a:latin typeface="Times New Roman" pitchFamily="18" charset="0"/>
                <a:cs typeface="Times New Roman" pitchFamily="18" charset="0"/>
              </a:rPr>
              <a:t>After UV/Before UV</a:t>
            </a:r>
            <a:endParaRPr lang="en-US" sz="1600" b="1" i="1" dirty="0">
              <a:latin typeface="Times New Roman" pitchFamily="18" charset="0"/>
              <a:cs typeface="Times New Roman" pitchFamily="18" charset="0"/>
            </a:endParaRPr>
          </a:p>
        </p:txBody>
      </p:sp>
      <p:sp>
        <p:nvSpPr>
          <p:cNvPr id="34" name="TextBox 33"/>
          <p:cNvSpPr txBox="1"/>
          <p:nvPr/>
        </p:nvSpPr>
        <p:spPr>
          <a:xfrm>
            <a:off x="6331024" y="4988768"/>
            <a:ext cx="728084"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z (nm)</a:t>
            </a:r>
            <a:endParaRPr lang="en-US" sz="1600" b="1" i="1" dirty="0">
              <a:latin typeface="Times New Roman" pitchFamily="18" charset="0"/>
              <a:cs typeface="Times New Roman" pitchFamily="18" charset="0"/>
            </a:endParaRPr>
          </a:p>
        </p:txBody>
      </p:sp>
      <p:cxnSp>
        <p:nvCxnSpPr>
          <p:cNvPr id="35" name="Straight Connector 34"/>
          <p:cNvCxnSpPr/>
          <p:nvPr/>
        </p:nvCxnSpPr>
        <p:spPr>
          <a:xfrm rot="5400000" flipH="1" flipV="1">
            <a:off x="6140524" y="5788868"/>
            <a:ext cx="1905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178624" y="5373216"/>
            <a:ext cx="2209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254824" y="5750768"/>
            <a:ext cx="492443"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100</a:t>
            </a:r>
            <a:endParaRPr lang="en-US" sz="1600" b="1" i="1" dirty="0">
              <a:latin typeface="Times New Roman" pitchFamily="18" charset="0"/>
              <a:cs typeface="Times New Roman" pitchFamily="18" charset="0"/>
            </a:endParaRPr>
          </a:p>
        </p:txBody>
      </p:sp>
      <p:sp>
        <p:nvSpPr>
          <p:cNvPr id="38" name="TextBox 37"/>
          <p:cNvSpPr txBox="1"/>
          <p:nvPr/>
        </p:nvSpPr>
        <p:spPr>
          <a:xfrm>
            <a:off x="6254824" y="6131768"/>
            <a:ext cx="492443"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120</a:t>
            </a:r>
            <a:endParaRPr lang="en-US" sz="1600" b="1" i="1" dirty="0">
              <a:latin typeface="Times New Roman" pitchFamily="18" charset="0"/>
              <a:cs typeface="Times New Roman" pitchFamily="18" charset="0"/>
            </a:endParaRPr>
          </a:p>
        </p:txBody>
      </p:sp>
      <p:sp>
        <p:nvSpPr>
          <p:cNvPr id="39" name="TextBox 38"/>
          <p:cNvSpPr txBox="1"/>
          <p:nvPr/>
        </p:nvSpPr>
        <p:spPr>
          <a:xfrm>
            <a:off x="6331024" y="5445968"/>
            <a:ext cx="389850"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85</a:t>
            </a:r>
            <a:endParaRPr lang="en-US" sz="1600" b="1" i="1" dirty="0">
              <a:latin typeface="Times New Roman" pitchFamily="18" charset="0"/>
              <a:cs typeface="Times New Roman" pitchFamily="18" charset="0"/>
            </a:endParaRPr>
          </a:p>
        </p:txBody>
      </p:sp>
      <p:sp>
        <p:nvSpPr>
          <p:cNvPr id="40" name="TextBox 39"/>
          <p:cNvSpPr txBox="1"/>
          <p:nvPr/>
        </p:nvSpPr>
        <p:spPr>
          <a:xfrm>
            <a:off x="7169224" y="5445968"/>
            <a:ext cx="646331"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  0.72</a:t>
            </a:r>
            <a:endParaRPr lang="en-US" sz="1600" b="1" i="1" dirty="0">
              <a:latin typeface="Times New Roman" pitchFamily="18" charset="0"/>
              <a:cs typeface="Times New Roman" pitchFamily="18" charset="0"/>
            </a:endParaRPr>
          </a:p>
        </p:txBody>
      </p:sp>
      <p:sp>
        <p:nvSpPr>
          <p:cNvPr id="41" name="TextBox 40"/>
          <p:cNvSpPr txBox="1"/>
          <p:nvPr/>
        </p:nvSpPr>
        <p:spPr>
          <a:xfrm>
            <a:off x="7268621" y="5750768"/>
            <a:ext cx="543739"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0.68</a:t>
            </a:r>
            <a:endParaRPr lang="en-US" sz="1600" b="1" i="1" dirty="0">
              <a:latin typeface="Times New Roman" pitchFamily="18" charset="0"/>
              <a:cs typeface="Times New Roman" pitchFamily="18" charset="0"/>
            </a:endParaRPr>
          </a:p>
        </p:txBody>
      </p:sp>
      <p:sp>
        <p:nvSpPr>
          <p:cNvPr id="42" name="TextBox 41"/>
          <p:cNvSpPr txBox="1"/>
          <p:nvPr/>
        </p:nvSpPr>
        <p:spPr>
          <a:xfrm>
            <a:off x="7169224" y="6131768"/>
            <a:ext cx="646331"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  0.66</a:t>
            </a:r>
            <a:endParaRPr lang="en-US" sz="1600" b="1" i="1" dirty="0">
              <a:latin typeface="Times New Roman" pitchFamily="18" charset="0"/>
              <a:cs typeface="Times New Roman" pitchFamily="18" charset="0"/>
            </a:endParaRPr>
          </a:p>
        </p:txBody>
      </p:sp>
      <p:graphicFrame>
        <p:nvGraphicFramePr>
          <p:cNvPr id="180230" name="Object 6"/>
          <p:cNvGraphicFramePr>
            <a:graphicFrameLocks noChangeAspect="1"/>
          </p:cNvGraphicFramePr>
          <p:nvPr/>
        </p:nvGraphicFramePr>
        <p:xfrm>
          <a:off x="228599" y="1016732"/>
          <a:ext cx="6164887" cy="4716524"/>
        </p:xfrm>
        <a:graphic>
          <a:graphicData uri="http://schemas.openxmlformats.org/presentationml/2006/ole">
            <p:oleObj spid="_x0000_s17414" name="Graph" r:id="rId3" imgW="3925800" imgH="3003840" progId="Origin50.Graph">
              <p:embed/>
            </p:oleObj>
          </a:graphicData>
        </a:graphic>
      </p:graphicFrame>
      <p:sp>
        <p:nvSpPr>
          <p:cNvPr id="14" name="TextBox 13"/>
          <p:cNvSpPr txBox="1"/>
          <p:nvPr/>
        </p:nvSpPr>
        <p:spPr>
          <a:xfrm>
            <a:off x="1066800" y="5867400"/>
            <a:ext cx="4957511" cy="830997"/>
          </a:xfrm>
          <a:prstGeom prst="rect">
            <a:avLst/>
          </a:prstGeom>
          <a:noFill/>
        </p:spPr>
        <p:txBody>
          <a:bodyPr wrap="none" rtlCol="0">
            <a:spAutoFit/>
          </a:bodyPr>
          <a:lstStyle/>
          <a:p>
            <a:r>
              <a:rPr lang="en-US" sz="2400" b="1" dirty="0" smtClean="0">
                <a:solidFill>
                  <a:srgbClr val="0000FF"/>
                </a:solidFill>
              </a:rPr>
              <a:t>21-35% Reduction with UV treatment</a:t>
            </a:r>
          </a:p>
          <a:p>
            <a:r>
              <a:rPr lang="en-US" sz="2400" b="1" dirty="0" smtClean="0">
                <a:solidFill>
                  <a:srgbClr val="0000FF"/>
                </a:solidFill>
              </a:rPr>
              <a:t>21% at 60 nm and 35% at 130 nm</a:t>
            </a:r>
            <a:endParaRPr lang="en-US" sz="2400" b="1" dirty="0">
              <a:solidFill>
                <a:srgbClr val="0000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381000" y="4670425"/>
          <a:ext cx="2859088" cy="2187575"/>
        </p:xfrm>
        <a:graphic>
          <a:graphicData uri="http://schemas.openxmlformats.org/presentationml/2006/ole">
            <p:oleObj spid="_x0000_s24602" name="Graph" r:id="rId4" imgW="3925824" imgH="3004109" progId="Origin50.Graph">
              <p:embed/>
            </p:oleObj>
          </a:graphicData>
        </a:graphic>
      </p:graphicFrame>
      <p:graphicFrame>
        <p:nvGraphicFramePr>
          <p:cNvPr id="24579" name="Object 3"/>
          <p:cNvGraphicFramePr>
            <a:graphicFrameLocks noChangeAspect="1"/>
          </p:cNvGraphicFramePr>
          <p:nvPr/>
        </p:nvGraphicFramePr>
        <p:xfrm>
          <a:off x="457200" y="2532511"/>
          <a:ext cx="2730500" cy="2088701"/>
        </p:xfrm>
        <a:graphic>
          <a:graphicData uri="http://schemas.openxmlformats.org/presentationml/2006/ole">
            <p:oleObj spid="_x0000_s24603" name="Graph" r:id="rId5" imgW="3925824" imgH="3004109" progId="Origin50.Graph">
              <p:embed/>
            </p:oleObj>
          </a:graphicData>
        </a:graphic>
      </p:graphicFrame>
      <p:graphicFrame>
        <p:nvGraphicFramePr>
          <p:cNvPr id="24580" name="Object 4"/>
          <p:cNvGraphicFramePr>
            <a:graphicFrameLocks noChangeAspect="1"/>
          </p:cNvGraphicFramePr>
          <p:nvPr/>
        </p:nvGraphicFramePr>
        <p:xfrm>
          <a:off x="457200" y="533400"/>
          <a:ext cx="2690448" cy="2057401"/>
        </p:xfrm>
        <a:graphic>
          <a:graphicData uri="http://schemas.openxmlformats.org/presentationml/2006/ole">
            <p:oleObj spid="_x0000_s24604" name="Graph" r:id="rId6" imgW="3925824" imgH="3004109" progId="Origin50.Graph">
              <p:embed/>
            </p:oleObj>
          </a:graphicData>
        </a:graphic>
      </p:graphicFrame>
      <p:graphicFrame>
        <p:nvGraphicFramePr>
          <p:cNvPr id="24581" name="Object 5"/>
          <p:cNvGraphicFramePr>
            <a:graphicFrameLocks noChangeAspect="1"/>
          </p:cNvGraphicFramePr>
          <p:nvPr/>
        </p:nvGraphicFramePr>
        <p:xfrm>
          <a:off x="6256337" y="4648200"/>
          <a:ext cx="2887663" cy="2209800"/>
        </p:xfrm>
        <a:graphic>
          <a:graphicData uri="http://schemas.openxmlformats.org/presentationml/2006/ole">
            <p:oleObj spid="_x0000_s24605" name="Graph" r:id="rId7" imgW="3925824" imgH="3004109" progId="Origin50.Graph">
              <p:embed/>
            </p:oleObj>
          </a:graphicData>
        </a:graphic>
      </p:graphicFrame>
      <p:graphicFrame>
        <p:nvGraphicFramePr>
          <p:cNvPr id="24582" name="Object 6"/>
          <p:cNvGraphicFramePr>
            <a:graphicFrameLocks noChangeAspect="1"/>
          </p:cNvGraphicFramePr>
          <p:nvPr/>
        </p:nvGraphicFramePr>
        <p:xfrm>
          <a:off x="6272212" y="2590800"/>
          <a:ext cx="2871788" cy="2197392"/>
        </p:xfrm>
        <a:graphic>
          <a:graphicData uri="http://schemas.openxmlformats.org/presentationml/2006/ole">
            <p:oleObj spid="_x0000_s24606" name="Graph" r:id="rId8" imgW="3925824" imgH="3004109" progId="Origin50.Graph">
              <p:embed/>
            </p:oleObj>
          </a:graphicData>
        </a:graphic>
      </p:graphicFrame>
      <p:graphicFrame>
        <p:nvGraphicFramePr>
          <p:cNvPr id="24583" name="Object 7"/>
          <p:cNvGraphicFramePr>
            <a:graphicFrameLocks noChangeAspect="1"/>
          </p:cNvGraphicFramePr>
          <p:nvPr/>
        </p:nvGraphicFramePr>
        <p:xfrm>
          <a:off x="6256337" y="381000"/>
          <a:ext cx="2887663" cy="2209800"/>
        </p:xfrm>
        <a:graphic>
          <a:graphicData uri="http://schemas.openxmlformats.org/presentationml/2006/ole">
            <p:oleObj spid="_x0000_s24607" name="Graph" r:id="rId9" imgW="3925824" imgH="3004109" progId="Origin50.Graph">
              <p:embed/>
            </p:oleObj>
          </a:graphicData>
        </a:graphic>
      </p:graphicFrame>
      <p:sp>
        <p:nvSpPr>
          <p:cNvPr id="8" name="TextBox 7"/>
          <p:cNvSpPr txBox="1"/>
          <p:nvPr/>
        </p:nvSpPr>
        <p:spPr>
          <a:xfrm>
            <a:off x="1143000" y="392668"/>
            <a:ext cx="1533305" cy="369332"/>
          </a:xfrm>
          <a:prstGeom prst="rect">
            <a:avLst/>
          </a:prstGeom>
          <a:noFill/>
        </p:spPr>
        <p:txBody>
          <a:bodyPr wrap="none" rtlCol="0">
            <a:spAutoFit/>
          </a:bodyPr>
          <a:lstStyle/>
          <a:p>
            <a:r>
              <a:rPr lang="en-US" b="1" dirty="0" smtClean="0">
                <a:solidFill>
                  <a:srgbClr val="FF0000"/>
                </a:solidFill>
              </a:rPr>
              <a:t>ITO Before UV</a:t>
            </a:r>
            <a:endParaRPr lang="en-US" b="1" dirty="0">
              <a:solidFill>
                <a:srgbClr val="FF0000"/>
              </a:solidFill>
            </a:endParaRPr>
          </a:p>
        </p:txBody>
      </p:sp>
      <p:sp>
        <p:nvSpPr>
          <p:cNvPr id="9" name="TextBox 8"/>
          <p:cNvSpPr txBox="1"/>
          <p:nvPr/>
        </p:nvSpPr>
        <p:spPr>
          <a:xfrm>
            <a:off x="7086600" y="228600"/>
            <a:ext cx="1535061" cy="369332"/>
          </a:xfrm>
          <a:prstGeom prst="rect">
            <a:avLst/>
          </a:prstGeom>
          <a:noFill/>
        </p:spPr>
        <p:txBody>
          <a:bodyPr wrap="square" rtlCol="0">
            <a:spAutoFit/>
          </a:bodyPr>
          <a:lstStyle/>
          <a:p>
            <a:pPr algn="ctr"/>
            <a:r>
              <a:rPr lang="en-US" b="1" dirty="0" smtClean="0">
                <a:solidFill>
                  <a:srgbClr val="0000FF"/>
                </a:solidFill>
              </a:rPr>
              <a:t>ITO After UV</a:t>
            </a:r>
            <a:endParaRPr lang="en-US" b="1" dirty="0">
              <a:solidFill>
                <a:srgbClr val="0000FF"/>
              </a:solidFill>
            </a:endParaRPr>
          </a:p>
        </p:txBody>
      </p:sp>
      <p:sp>
        <p:nvSpPr>
          <p:cNvPr id="10" name="TextBox 9"/>
          <p:cNvSpPr txBox="1"/>
          <p:nvPr/>
        </p:nvSpPr>
        <p:spPr>
          <a:xfrm>
            <a:off x="4114800" y="1295400"/>
            <a:ext cx="777777" cy="369332"/>
          </a:xfrm>
          <a:prstGeom prst="rect">
            <a:avLst/>
          </a:prstGeom>
          <a:noFill/>
        </p:spPr>
        <p:txBody>
          <a:bodyPr wrap="none" rtlCol="0">
            <a:spAutoFit/>
          </a:bodyPr>
          <a:lstStyle/>
          <a:p>
            <a:r>
              <a:rPr lang="en-US" dirty="0" smtClean="0"/>
              <a:t>60 nm</a:t>
            </a:r>
            <a:endParaRPr lang="en-US" dirty="0"/>
          </a:p>
        </p:txBody>
      </p:sp>
      <p:sp>
        <p:nvSpPr>
          <p:cNvPr id="11" name="TextBox 10"/>
          <p:cNvSpPr txBox="1"/>
          <p:nvPr/>
        </p:nvSpPr>
        <p:spPr>
          <a:xfrm>
            <a:off x="4267200" y="3429000"/>
            <a:ext cx="777777" cy="369332"/>
          </a:xfrm>
          <a:prstGeom prst="rect">
            <a:avLst/>
          </a:prstGeom>
          <a:noFill/>
        </p:spPr>
        <p:txBody>
          <a:bodyPr wrap="none" rtlCol="0">
            <a:spAutoFit/>
          </a:bodyPr>
          <a:lstStyle/>
          <a:p>
            <a:r>
              <a:rPr lang="en-US" dirty="0" smtClean="0"/>
              <a:t>80 nm</a:t>
            </a:r>
            <a:endParaRPr lang="en-US" dirty="0"/>
          </a:p>
        </p:txBody>
      </p:sp>
      <p:sp>
        <p:nvSpPr>
          <p:cNvPr id="12" name="TextBox 11"/>
          <p:cNvSpPr txBox="1"/>
          <p:nvPr/>
        </p:nvSpPr>
        <p:spPr>
          <a:xfrm>
            <a:off x="4343400" y="5486400"/>
            <a:ext cx="894797" cy="369332"/>
          </a:xfrm>
          <a:prstGeom prst="rect">
            <a:avLst/>
          </a:prstGeom>
          <a:noFill/>
        </p:spPr>
        <p:txBody>
          <a:bodyPr wrap="none" rtlCol="0">
            <a:spAutoFit/>
          </a:bodyPr>
          <a:lstStyle/>
          <a:p>
            <a:r>
              <a:rPr lang="en-US" dirty="0" smtClean="0"/>
              <a:t>100 nm</a:t>
            </a:r>
            <a:endParaRPr lang="en-US" dirty="0"/>
          </a:p>
        </p:txBody>
      </p:sp>
      <p:sp>
        <p:nvSpPr>
          <p:cNvPr id="13" name="TextBox 12"/>
          <p:cNvSpPr txBox="1"/>
          <p:nvPr/>
        </p:nvSpPr>
        <p:spPr>
          <a:xfrm>
            <a:off x="-152400" y="0"/>
            <a:ext cx="9144000" cy="830997"/>
          </a:xfrm>
          <a:prstGeom prst="rect">
            <a:avLst/>
          </a:prstGeom>
          <a:noFill/>
        </p:spPr>
        <p:txBody>
          <a:bodyPr wrap="square" rtlCol="0">
            <a:spAutoFit/>
          </a:bodyPr>
          <a:lstStyle/>
          <a:p>
            <a:pPr algn="ctr"/>
            <a:r>
              <a:rPr lang="en-US" sz="2400" u="sng" dirty="0" smtClean="0">
                <a:solidFill>
                  <a:schemeClr val="accent6">
                    <a:lumMod val="75000"/>
                  </a:schemeClr>
                </a:solidFill>
                <a:effectLst>
                  <a:outerShdw blurRad="38100" dist="38100" dir="2700000" algn="tl">
                    <a:srgbClr val="000000">
                      <a:alpha val="43137"/>
                    </a:srgbClr>
                  </a:outerShdw>
                </a:effectLst>
              </a:rPr>
              <a:t>Histograms of the Experimental Data</a:t>
            </a:r>
          </a:p>
          <a:p>
            <a:pPr algn="ctr"/>
            <a:r>
              <a:rPr lang="en-US" sz="2400" u="sng" dirty="0" smtClean="0">
                <a:solidFill>
                  <a:schemeClr val="accent6">
                    <a:lumMod val="75000"/>
                  </a:schemeClr>
                </a:solidFill>
                <a:effectLst>
                  <a:outerShdw blurRad="38100" dist="38100" dir="2700000" algn="tl">
                    <a:srgbClr val="000000">
                      <a:alpha val="43137"/>
                    </a:srgbClr>
                  </a:outerShdw>
                </a:effectLst>
              </a:rPr>
              <a:t>- No Overlap</a:t>
            </a:r>
            <a:r>
              <a:rPr lang="en-US" sz="2400" dirty="0" smtClean="0">
                <a:solidFill>
                  <a:schemeClr val="accent6">
                    <a:lumMod val="75000"/>
                  </a:schemeClr>
                </a:solidFill>
                <a:effectLst>
                  <a:outerShdw blurRad="38100" dist="38100" dir="2700000" algn="tl">
                    <a:srgbClr val="000000">
                      <a:alpha val="43137"/>
                    </a:srgbClr>
                  </a:outerShdw>
                </a:effectLst>
              </a:rPr>
              <a:t> </a:t>
            </a:r>
            <a:endParaRPr lang="en-US" sz="2400"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228600" y="1828800"/>
          <a:ext cx="3925887" cy="3003550"/>
        </p:xfrm>
        <a:graphic>
          <a:graphicData uri="http://schemas.openxmlformats.org/presentationml/2006/ole">
            <p:oleObj spid="_x0000_s15370" name="Graph" r:id="rId4" imgW="3925800" imgH="3003840" progId="Origin50.Graph">
              <p:embed/>
            </p:oleObj>
          </a:graphicData>
        </a:graphic>
      </p:graphicFrame>
      <p:graphicFrame>
        <p:nvGraphicFramePr>
          <p:cNvPr id="15363" name="Object 3"/>
          <p:cNvGraphicFramePr>
            <a:graphicFrameLocks noChangeAspect="1"/>
          </p:cNvGraphicFramePr>
          <p:nvPr/>
        </p:nvGraphicFramePr>
        <p:xfrm>
          <a:off x="4800600" y="1905000"/>
          <a:ext cx="3925887" cy="3003550"/>
        </p:xfrm>
        <a:graphic>
          <a:graphicData uri="http://schemas.openxmlformats.org/presentationml/2006/ole">
            <p:oleObj spid="_x0000_s15371" name="Graph" r:id="rId5" imgW="3925800" imgH="3003840" progId="Origin50.Graph">
              <p:embed/>
            </p:oleObj>
          </a:graphicData>
        </a:graphic>
      </p:graphicFrame>
      <p:sp>
        <p:nvSpPr>
          <p:cNvPr id="5" name="TextBox 4"/>
          <p:cNvSpPr txBox="1"/>
          <p:nvPr/>
        </p:nvSpPr>
        <p:spPr>
          <a:xfrm>
            <a:off x="1524000" y="1524000"/>
            <a:ext cx="1533305" cy="369332"/>
          </a:xfrm>
          <a:prstGeom prst="rect">
            <a:avLst/>
          </a:prstGeom>
          <a:noFill/>
        </p:spPr>
        <p:txBody>
          <a:bodyPr wrap="none" rtlCol="0">
            <a:spAutoFit/>
          </a:bodyPr>
          <a:lstStyle/>
          <a:p>
            <a:r>
              <a:rPr lang="en-US" b="1" dirty="0" smtClean="0">
                <a:solidFill>
                  <a:srgbClr val="FF0000"/>
                </a:solidFill>
              </a:rPr>
              <a:t>ITO Before UV</a:t>
            </a:r>
            <a:endParaRPr lang="en-US" b="1" dirty="0">
              <a:solidFill>
                <a:srgbClr val="FF0000"/>
              </a:solidFill>
            </a:endParaRPr>
          </a:p>
        </p:txBody>
      </p:sp>
      <p:sp>
        <p:nvSpPr>
          <p:cNvPr id="7" name="TextBox 6"/>
          <p:cNvSpPr txBox="1"/>
          <p:nvPr/>
        </p:nvSpPr>
        <p:spPr>
          <a:xfrm>
            <a:off x="6172200" y="1600200"/>
            <a:ext cx="1389098" cy="369332"/>
          </a:xfrm>
          <a:prstGeom prst="rect">
            <a:avLst/>
          </a:prstGeom>
          <a:noFill/>
        </p:spPr>
        <p:txBody>
          <a:bodyPr wrap="none" rtlCol="0">
            <a:spAutoFit/>
          </a:bodyPr>
          <a:lstStyle/>
          <a:p>
            <a:r>
              <a:rPr lang="en-US" b="1" dirty="0" smtClean="0">
                <a:solidFill>
                  <a:srgbClr val="0000FF"/>
                </a:solidFill>
              </a:rPr>
              <a:t>ITO After UV</a:t>
            </a:r>
            <a:endParaRPr lang="en-US" b="1" dirty="0">
              <a:solidFill>
                <a:srgbClr val="0000FF"/>
              </a:solidFill>
            </a:endParaRPr>
          </a:p>
        </p:txBody>
      </p:sp>
      <p:sp>
        <p:nvSpPr>
          <p:cNvPr id="6" name="TextBox 5"/>
          <p:cNvSpPr txBox="1"/>
          <p:nvPr/>
        </p:nvSpPr>
        <p:spPr>
          <a:xfrm>
            <a:off x="0" y="304800"/>
            <a:ext cx="9144000" cy="584775"/>
          </a:xfrm>
          <a:prstGeom prst="rect">
            <a:avLst/>
          </a:prstGeom>
          <a:noFill/>
        </p:spPr>
        <p:txBody>
          <a:bodyPr wrap="square" rtlCol="0">
            <a:spAutoFit/>
          </a:bodyPr>
          <a:lstStyle/>
          <a:p>
            <a:pPr algn="ctr"/>
            <a:r>
              <a:rPr lang="en-US" sz="3200" b="1" u="sng" dirty="0" smtClean="0">
                <a:solidFill>
                  <a:schemeClr val="accent6">
                    <a:lumMod val="75000"/>
                  </a:schemeClr>
                </a:solidFill>
                <a:effectLst>
                  <a:outerShdw blurRad="38100" dist="38100" dir="2700000" algn="tl">
                    <a:srgbClr val="000000">
                      <a:alpha val="43137"/>
                    </a:srgbClr>
                  </a:outerShdw>
                </a:effectLst>
              </a:rPr>
              <a:t>Experimental Errors at 95% Confidence Level</a:t>
            </a:r>
            <a:endParaRPr lang="en-US" sz="32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2209800" y="5715000"/>
            <a:ext cx="6443239" cy="830997"/>
          </a:xfrm>
          <a:prstGeom prst="rect">
            <a:avLst/>
          </a:prstGeom>
          <a:noFill/>
        </p:spPr>
        <p:txBody>
          <a:bodyPr wrap="none" rtlCol="0">
            <a:spAutoFit/>
          </a:bodyPr>
          <a:lstStyle/>
          <a:p>
            <a:r>
              <a:rPr lang="en-US" sz="2400" b="1" dirty="0" smtClean="0">
                <a:solidFill>
                  <a:srgbClr val="0000FF"/>
                </a:solidFill>
                <a:effectLst>
                  <a:outerShdw blurRad="38100" dist="38100" dir="2700000" algn="tl">
                    <a:srgbClr val="000000">
                      <a:alpha val="43137"/>
                    </a:srgbClr>
                  </a:outerShdw>
                </a:effectLst>
              </a:rPr>
              <a:t>Error due to use of Proximity Force Approx &lt;0.3%</a:t>
            </a:r>
          </a:p>
          <a:p>
            <a:r>
              <a:rPr lang="en-US" sz="2400" b="1" dirty="0" smtClean="0">
                <a:solidFill>
                  <a:srgbClr val="0000FF"/>
                </a:solidFill>
                <a:effectLst>
                  <a:outerShdw blurRad="38100" dist="38100" dir="2700000" algn="tl">
                    <a:srgbClr val="000000">
                      <a:alpha val="43137"/>
                    </a:srgbClr>
                  </a:outerShdw>
                </a:effectLst>
              </a:rPr>
              <a:t>Radius of Sphere= 101.2±0.5 </a:t>
            </a:r>
            <a:r>
              <a:rPr lang="en-US" sz="2400" b="1" dirty="0" smtClean="0">
                <a:solidFill>
                  <a:srgbClr val="0000FF"/>
                </a:solidFill>
                <a:effectLst>
                  <a:outerShdw blurRad="38100" dist="38100" dir="2700000" algn="tl">
                    <a:srgbClr val="000000">
                      <a:alpha val="43137"/>
                    </a:srgbClr>
                  </a:outerShdw>
                </a:effectLst>
                <a:latin typeface="Symbol" pitchFamily="18" charset="2"/>
                <a:ea typeface="Segoe UI Symbol" pitchFamily="34" charset="0"/>
              </a:rPr>
              <a:t>m</a:t>
            </a:r>
            <a:r>
              <a:rPr lang="en-US" sz="2400" b="1" dirty="0" smtClean="0">
                <a:solidFill>
                  <a:srgbClr val="0000FF"/>
                </a:solidFill>
                <a:effectLst>
                  <a:outerShdw blurRad="38100" dist="38100" dir="2700000" algn="tl">
                    <a:srgbClr val="000000">
                      <a:alpha val="43137"/>
                    </a:srgbClr>
                  </a:outerShdw>
                </a:effectLst>
              </a:rPr>
              <a:t>m</a:t>
            </a:r>
            <a:endParaRPr lang="en-US" sz="2400" b="1" dirty="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lstStyle/>
          <a:p>
            <a:r>
              <a:rPr lang="en-US" b="1" dirty="0" smtClean="0">
                <a:solidFill>
                  <a:schemeClr val="accent6">
                    <a:lumMod val="75000"/>
                  </a:schemeClr>
                </a:solidFill>
                <a:effectLst>
                  <a:outerShdw blurRad="38100" dist="38100" dir="2700000" algn="tl">
                    <a:srgbClr val="000000">
                      <a:alpha val="43137"/>
                    </a:srgbClr>
                  </a:outerShdw>
                </a:effectLst>
              </a:rPr>
              <a:t>Comparison with </a:t>
            </a:r>
            <a:r>
              <a:rPr lang="en-US" b="1" dirty="0" err="1" smtClean="0">
                <a:solidFill>
                  <a:schemeClr val="accent6">
                    <a:lumMod val="75000"/>
                  </a:schemeClr>
                </a:solidFill>
                <a:effectLst>
                  <a:outerShdw blurRad="38100" dist="38100" dir="2700000" algn="tl">
                    <a:srgbClr val="000000">
                      <a:alpha val="43137"/>
                    </a:srgbClr>
                  </a:outerShdw>
                </a:effectLst>
              </a:rPr>
              <a:t>Lifshitz</a:t>
            </a:r>
            <a:r>
              <a:rPr lang="en-US" b="1" dirty="0" smtClean="0">
                <a:solidFill>
                  <a:schemeClr val="accent6">
                    <a:lumMod val="75000"/>
                  </a:schemeClr>
                </a:solidFill>
                <a:effectLst>
                  <a:outerShdw blurRad="38100" dist="38100" dir="2700000" algn="tl">
                    <a:srgbClr val="000000">
                      <a:alpha val="43137"/>
                    </a:srgbClr>
                  </a:outerShdw>
                </a:effectLst>
              </a:rPr>
              <a:t> Theory</a:t>
            </a:r>
            <a:endParaRPr lang="en-US" b="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Text Box 4"/>
          <p:cNvSpPr txBox="1">
            <a:spLocks noChangeArrowheads="1"/>
          </p:cNvSpPr>
          <p:nvPr/>
        </p:nvSpPr>
        <p:spPr bwMode="auto">
          <a:xfrm>
            <a:off x="2987675" y="188913"/>
            <a:ext cx="23923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sz="2400" b="1" u="sng">
                <a:solidFill>
                  <a:schemeClr val="accent2"/>
                </a:solidFill>
                <a:latin typeface="Times New Roman" pitchFamily="18" charset="0"/>
              </a:rPr>
              <a:t>Lifshitz Formula</a:t>
            </a:r>
            <a:endParaRPr lang="en-US" sz="2400" b="1">
              <a:solidFill>
                <a:schemeClr val="accent2"/>
              </a:solidFill>
              <a:latin typeface="Times New Roman" pitchFamily="18" charset="0"/>
            </a:endParaRPr>
          </a:p>
        </p:txBody>
      </p:sp>
      <p:graphicFrame>
        <p:nvGraphicFramePr>
          <p:cNvPr id="112654" name="Object 14"/>
          <p:cNvGraphicFramePr>
            <a:graphicFrameLocks noChangeAspect="1"/>
          </p:cNvGraphicFramePr>
          <p:nvPr/>
        </p:nvGraphicFramePr>
        <p:xfrm>
          <a:off x="2808288" y="3644900"/>
          <a:ext cx="5334000" cy="771525"/>
        </p:xfrm>
        <a:graphic>
          <a:graphicData uri="http://schemas.openxmlformats.org/presentationml/2006/ole">
            <p:oleObj spid="_x0000_s91138" name="Equation" r:id="rId3" imgW="3073400" imgH="444500" progId="Equation.3">
              <p:embed/>
            </p:oleObj>
          </a:graphicData>
        </a:graphic>
      </p:graphicFrame>
      <p:graphicFrame>
        <p:nvGraphicFramePr>
          <p:cNvPr id="112655" name="Object 15"/>
          <p:cNvGraphicFramePr>
            <a:graphicFrameLocks noChangeAspect="1"/>
          </p:cNvGraphicFramePr>
          <p:nvPr/>
        </p:nvGraphicFramePr>
        <p:xfrm>
          <a:off x="0" y="2816225"/>
          <a:ext cx="9144000" cy="720725"/>
        </p:xfrm>
        <a:graphic>
          <a:graphicData uri="http://schemas.openxmlformats.org/presentationml/2006/ole">
            <p:oleObj spid="_x0000_s91139" name="Equation" r:id="rId4" imgW="6184900" imgH="406400" progId="Equation.3">
              <p:embed/>
            </p:oleObj>
          </a:graphicData>
        </a:graphic>
      </p:graphicFrame>
      <p:graphicFrame>
        <p:nvGraphicFramePr>
          <p:cNvPr id="112656" name="Object 16"/>
          <p:cNvGraphicFramePr>
            <a:graphicFrameLocks noChangeAspect="1"/>
          </p:cNvGraphicFramePr>
          <p:nvPr/>
        </p:nvGraphicFramePr>
        <p:xfrm>
          <a:off x="2419350" y="4930775"/>
          <a:ext cx="114300" cy="203200"/>
        </p:xfrm>
        <a:graphic>
          <a:graphicData uri="http://schemas.openxmlformats.org/presentationml/2006/ole">
            <p:oleObj spid="_x0000_s91140" name="Equation" r:id="rId5" imgW="114201" imgH="203024" progId="Equation.3">
              <p:embed/>
            </p:oleObj>
          </a:graphicData>
        </a:graphic>
      </p:graphicFrame>
      <p:graphicFrame>
        <p:nvGraphicFramePr>
          <p:cNvPr id="112658" name="Object 18"/>
          <p:cNvGraphicFramePr>
            <a:graphicFrameLocks noChangeAspect="1"/>
          </p:cNvGraphicFramePr>
          <p:nvPr/>
        </p:nvGraphicFramePr>
        <p:xfrm>
          <a:off x="1727200" y="5805488"/>
          <a:ext cx="5029200" cy="550862"/>
        </p:xfrm>
        <a:graphic>
          <a:graphicData uri="http://schemas.openxmlformats.org/presentationml/2006/ole">
            <p:oleObj spid="_x0000_s91141" name="Equation" r:id="rId6" imgW="2667000" imgH="292100" progId="Equation.3">
              <p:embed/>
            </p:oleObj>
          </a:graphicData>
        </a:graphic>
      </p:graphicFrame>
      <p:grpSp>
        <p:nvGrpSpPr>
          <p:cNvPr id="2" name="Group 34"/>
          <p:cNvGrpSpPr>
            <a:grpSpLocks/>
          </p:cNvGrpSpPr>
          <p:nvPr/>
        </p:nvGrpSpPr>
        <p:grpSpPr bwMode="auto">
          <a:xfrm>
            <a:off x="25400" y="692150"/>
            <a:ext cx="4179888" cy="1828800"/>
            <a:chOff x="16" y="436"/>
            <a:chExt cx="2633" cy="1152"/>
          </a:xfrm>
        </p:grpSpPr>
        <p:sp>
          <p:nvSpPr>
            <p:cNvPr id="112664" name="Text Box 24"/>
            <p:cNvSpPr txBox="1">
              <a:spLocks noChangeArrowheads="1"/>
            </p:cNvSpPr>
            <p:nvPr/>
          </p:nvSpPr>
          <p:spPr bwMode="auto">
            <a:xfrm>
              <a:off x="239" y="1284"/>
              <a:ext cx="11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endParaRPr lang="en-US" sz="2400">
                <a:latin typeface="Times New Roman" pitchFamily="18" charset="0"/>
              </a:endParaRPr>
            </a:p>
          </p:txBody>
        </p:sp>
        <p:sp>
          <p:nvSpPr>
            <p:cNvPr id="112665" name="Rectangle 25"/>
            <p:cNvSpPr>
              <a:spLocks noChangeArrowheads="1"/>
            </p:cNvSpPr>
            <p:nvPr/>
          </p:nvSpPr>
          <p:spPr bwMode="auto">
            <a:xfrm>
              <a:off x="16" y="1492"/>
              <a:ext cx="2304" cy="36"/>
            </a:xfrm>
            <a:prstGeom prst="rect">
              <a:avLst/>
            </a:prstGeom>
            <a:solidFill>
              <a:srgbClr val="FFCC00"/>
            </a:solidFill>
            <a:ln w="9525">
              <a:solidFill>
                <a:srgbClr val="FFCC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66" name="Oval 26"/>
            <p:cNvSpPr>
              <a:spLocks noChangeArrowheads="1"/>
            </p:cNvSpPr>
            <p:nvPr/>
          </p:nvSpPr>
          <p:spPr bwMode="auto">
            <a:xfrm>
              <a:off x="453" y="436"/>
              <a:ext cx="992" cy="1008"/>
            </a:xfrm>
            <a:prstGeom prst="ellipse">
              <a:avLst/>
            </a:prstGeom>
            <a:solidFill>
              <a:srgbClr val="FFCC00"/>
            </a:solidFill>
            <a:ln w="9525">
              <a:solidFill>
                <a:srgbClr val="FFCC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sz="2400">
                <a:latin typeface="Times New Roman" pitchFamily="18" charset="0"/>
              </a:endParaRPr>
            </a:p>
          </p:txBody>
        </p:sp>
        <p:sp>
          <p:nvSpPr>
            <p:cNvPr id="112667" name="Line 27"/>
            <p:cNvSpPr>
              <a:spLocks noChangeShapeType="1"/>
            </p:cNvSpPr>
            <p:nvPr/>
          </p:nvSpPr>
          <p:spPr bwMode="auto">
            <a:xfrm flipH="1">
              <a:off x="508" y="1048"/>
              <a:ext cx="240" cy="1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68" name="Text Box 28"/>
            <p:cNvSpPr txBox="1">
              <a:spLocks noChangeArrowheads="1"/>
            </p:cNvSpPr>
            <p:nvPr/>
          </p:nvSpPr>
          <p:spPr bwMode="auto">
            <a:xfrm>
              <a:off x="684" y="892"/>
              <a:ext cx="24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sz="2400">
                  <a:latin typeface="Times New Roman" pitchFamily="18" charset="0"/>
                </a:rPr>
                <a:t>R</a:t>
              </a:r>
            </a:p>
          </p:txBody>
        </p:sp>
        <p:sp>
          <p:nvSpPr>
            <p:cNvPr id="112669" name="Line 29"/>
            <p:cNvSpPr>
              <a:spLocks noChangeShapeType="1"/>
            </p:cNvSpPr>
            <p:nvPr/>
          </p:nvSpPr>
          <p:spPr bwMode="auto">
            <a:xfrm flipV="1">
              <a:off x="868" y="951"/>
              <a:ext cx="98" cy="3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70" name="Line 30"/>
            <p:cNvSpPr>
              <a:spLocks noChangeShapeType="1"/>
            </p:cNvSpPr>
            <p:nvPr/>
          </p:nvSpPr>
          <p:spPr bwMode="auto">
            <a:xfrm>
              <a:off x="1552" y="1444"/>
              <a:ext cx="768" cy="0"/>
            </a:xfrm>
            <a:prstGeom prst="line">
              <a:avLst/>
            </a:prstGeom>
            <a:noFill/>
            <a:ln w="9525">
              <a:solidFill>
                <a:srgbClr val="FF505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71" name="Line 31"/>
            <p:cNvSpPr>
              <a:spLocks noChangeShapeType="1"/>
            </p:cNvSpPr>
            <p:nvPr/>
          </p:nvSpPr>
          <p:spPr bwMode="auto">
            <a:xfrm>
              <a:off x="2272" y="1372"/>
              <a:ext cx="0" cy="72"/>
            </a:xfrm>
            <a:prstGeom prst="line">
              <a:avLst/>
            </a:prstGeom>
            <a:noFill/>
            <a:ln w="9525">
              <a:solidFill>
                <a:srgbClr val="FF505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72" name="Text Box 32"/>
            <p:cNvSpPr txBox="1">
              <a:spLocks noChangeArrowheads="1"/>
            </p:cNvSpPr>
            <p:nvPr/>
          </p:nvSpPr>
          <p:spPr bwMode="auto">
            <a:xfrm>
              <a:off x="2448" y="1300"/>
              <a:ext cx="20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sz="2400">
                  <a:solidFill>
                    <a:srgbClr val="000099"/>
                  </a:solidFill>
                  <a:latin typeface="Times New Roman" pitchFamily="18" charset="0"/>
                </a:rPr>
                <a:t>z</a:t>
              </a:r>
              <a:endParaRPr lang="en-US" sz="2400">
                <a:latin typeface="Times New Roman" pitchFamily="18" charset="0"/>
              </a:endParaRPr>
            </a:p>
          </p:txBody>
        </p:sp>
        <p:sp>
          <p:nvSpPr>
            <p:cNvPr id="112673" name="Text Box 33"/>
            <p:cNvSpPr txBox="1">
              <a:spLocks noChangeArrowheads="1"/>
            </p:cNvSpPr>
            <p:nvPr/>
          </p:nvSpPr>
          <p:spPr bwMode="auto">
            <a:xfrm>
              <a:off x="1633" y="799"/>
              <a:ext cx="54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sz="2400">
                  <a:solidFill>
                    <a:srgbClr val="000099"/>
                  </a:solidFill>
                  <a:effectLst>
                    <a:outerShdw blurRad="38100" dist="38100" dir="2700000" algn="tl">
                      <a:srgbClr val="C0C0C0"/>
                    </a:outerShdw>
                  </a:effectLst>
                  <a:latin typeface="Times New Roman" pitchFamily="18" charset="0"/>
                </a:rPr>
                <a:t>R&gt;&gt;z</a:t>
              </a:r>
            </a:p>
          </p:txBody>
        </p:sp>
      </p:grpSp>
      <p:sp>
        <p:nvSpPr>
          <p:cNvPr id="112675" name="Text Box 35"/>
          <p:cNvSpPr txBox="1">
            <a:spLocks noChangeArrowheads="1"/>
          </p:cNvSpPr>
          <p:nvPr/>
        </p:nvSpPr>
        <p:spPr bwMode="auto">
          <a:xfrm>
            <a:off x="1563688" y="2260600"/>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2</a:t>
            </a:r>
          </a:p>
        </p:txBody>
      </p:sp>
      <p:sp>
        <p:nvSpPr>
          <p:cNvPr id="112676" name="Text Box 36"/>
          <p:cNvSpPr txBox="1">
            <a:spLocks noChangeArrowheads="1"/>
          </p:cNvSpPr>
          <p:nvPr/>
        </p:nvSpPr>
        <p:spPr bwMode="auto">
          <a:xfrm>
            <a:off x="1635125" y="1647825"/>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1</a:t>
            </a:r>
          </a:p>
        </p:txBody>
      </p:sp>
      <p:graphicFrame>
        <p:nvGraphicFramePr>
          <p:cNvPr id="112677" name="Object 37"/>
          <p:cNvGraphicFramePr>
            <a:graphicFrameLocks noGrp="1" noChangeAspect="1"/>
          </p:cNvGraphicFramePr>
          <p:nvPr>
            <p:ph/>
          </p:nvPr>
        </p:nvGraphicFramePr>
        <p:xfrm>
          <a:off x="3635375" y="4689475"/>
          <a:ext cx="1620838" cy="611188"/>
        </p:xfrm>
        <a:graphic>
          <a:graphicData uri="http://schemas.openxmlformats.org/presentationml/2006/ole">
            <p:oleObj spid="_x0000_s91142" name="Equation" r:id="rId7" imgW="736280" imgH="355446" progId="Equation.3">
              <p:embed/>
            </p:oleObj>
          </a:graphicData>
        </a:graphic>
      </p:graphicFrame>
      <p:sp>
        <p:nvSpPr>
          <p:cNvPr id="112679" name="Text Box 39"/>
          <p:cNvSpPr txBox="1">
            <a:spLocks noChangeArrowheads="1"/>
          </p:cNvSpPr>
          <p:nvPr/>
        </p:nvSpPr>
        <p:spPr bwMode="auto">
          <a:xfrm>
            <a:off x="5543550" y="4833938"/>
            <a:ext cx="12636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a:t>At </a:t>
            </a:r>
            <a:r>
              <a:rPr lang="en-US" b="1" i="1">
                <a:latin typeface="Times New Roman" pitchFamily="18" charset="0"/>
              </a:rPr>
              <a:t>l=0, </a:t>
            </a:r>
            <a:r>
              <a:rPr lang="en-US" b="1" i="1">
                <a:latin typeface="Symbol" pitchFamily="18" charset="2"/>
              </a:rPr>
              <a:t>x=0</a:t>
            </a:r>
            <a:endParaRPr lang="en-US" b="1">
              <a:latin typeface="Symbol" pitchFamily="18" charset="2"/>
            </a:endParaRPr>
          </a:p>
        </p:txBody>
      </p:sp>
      <p:sp>
        <p:nvSpPr>
          <p:cNvPr id="112680" name="Text Box 40"/>
          <p:cNvSpPr txBox="1">
            <a:spLocks noChangeArrowheads="1"/>
          </p:cNvSpPr>
          <p:nvPr/>
        </p:nvSpPr>
        <p:spPr bwMode="auto">
          <a:xfrm>
            <a:off x="1276350" y="4781550"/>
            <a:ext cx="20764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a:t>Matsubara Freqs.</a:t>
            </a:r>
          </a:p>
        </p:txBody>
      </p:sp>
      <p:sp>
        <p:nvSpPr>
          <p:cNvPr id="112681" name="Text Box 41"/>
          <p:cNvSpPr txBox="1">
            <a:spLocks noChangeArrowheads="1"/>
          </p:cNvSpPr>
          <p:nvPr/>
        </p:nvSpPr>
        <p:spPr bwMode="auto">
          <a:xfrm>
            <a:off x="519113" y="3808413"/>
            <a:ext cx="2139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a:t>Reflection Coeffs:</a:t>
            </a:r>
          </a:p>
        </p:txBody>
      </p:sp>
    </p:spTree>
    <p:extLst>
      <p:ext uri="{BB962C8B-B14F-4D97-AF65-F5344CB8AC3E}">
        <p14:creationId xmlns:p14="http://schemas.microsoft.com/office/powerpoint/2010/main" xmlns="" val="3661047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0"/>
            <a:ext cx="5059205" cy="1077218"/>
          </a:xfrm>
          <a:prstGeom prst="rect">
            <a:avLst/>
          </a:prstGeom>
          <a:noFill/>
        </p:spPr>
        <p:txBody>
          <a:bodyPr wrap="none" rtlCol="0">
            <a:spAutoFit/>
          </a:bodyPr>
          <a:lstStyle/>
          <a:p>
            <a:pPr algn="ctr"/>
            <a:r>
              <a:rPr lang="en-US" sz="3200" b="1" u="sng" dirty="0" smtClean="0">
                <a:solidFill>
                  <a:schemeClr val="accent6">
                    <a:lumMod val="75000"/>
                  </a:schemeClr>
                </a:solidFill>
                <a:effectLst>
                  <a:outerShdw blurRad="38100" dist="38100" dir="2700000" algn="tl">
                    <a:srgbClr val="000000">
                      <a:alpha val="43137"/>
                    </a:srgbClr>
                  </a:outerShdw>
                </a:effectLst>
              </a:rPr>
              <a:t>Measure Permittivity</a:t>
            </a:r>
          </a:p>
          <a:p>
            <a:pPr algn="ctr"/>
            <a:r>
              <a:rPr lang="en-US" sz="3200" b="1" u="sng" dirty="0" err="1" smtClean="0">
                <a:solidFill>
                  <a:schemeClr val="accent6">
                    <a:lumMod val="75000"/>
                  </a:schemeClr>
                </a:solidFill>
                <a:effectLst>
                  <a:outerShdw blurRad="38100" dist="38100" dir="2700000" algn="tl">
                    <a:srgbClr val="000000">
                      <a:alpha val="43137"/>
                    </a:srgbClr>
                  </a:outerShdw>
                </a:effectLst>
              </a:rPr>
              <a:t>Ellipsometry</a:t>
            </a:r>
            <a:r>
              <a:rPr lang="en-US" sz="3200" b="1" u="sng" dirty="0" smtClean="0">
                <a:solidFill>
                  <a:schemeClr val="accent6">
                    <a:lumMod val="75000"/>
                  </a:schemeClr>
                </a:solidFill>
                <a:effectLst>
                  <a:outerShdw blurRad="38100" dist="38100" dir="2700000" algn="tl">
                    <a:srgbClr val="000000">
                      <a:alpha val="43137"/>
                    </a:srgbClr>
                  </a:outerShdw>
                </a:effectLst>
              </a:rPr>
              <a:t> Measurements </a:t>
            </a:r>
            <a:endParaRPr lang="en-US" sz="32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23554" name="Picture 2"/>
          <p:cNvPicPr>
            <a:picLocks noChangeAspect="1" noChangeArrowheads="1"/>
          </p:cNvPicPr>
          <p:nvPr/>
        </p:nvPicPr>
        <p:blipFill>
          <a:blip r:embed="rId3" cstate="print"/>
          <a:srcRect/>
          <a:stretch>
            <a:fillRect/>
          </a:stretch>
        </p:blipFill>
        <p:spPr bwMode="auto">
          <a:xfrm>
            <a:off x="571500" y="1676400"/>
            <a:ext cx="2971800" cy="3382269"/>
          </a:xfrm>
          <a:prstGeom prst="rect">
            <a:avLst/>
          </a:prstGeom>
          <a:noFill/>
          <a:ln w="9525">
            <a:noFill/>
            <a:miter lim="800000"/>
            <a:headEnd/>
            <a:tailEnd/>
          </a:ln>
        </p:spPr>
      </p:pic>
      <p:pic>
        <p:nvPicPr>
          <p:cNvPr id="23555" name="Picture 3"/>
          <p:cNvPicPr>
            <a:picLocks noChangeAspect="1" noChangeArrowheads="1"/>
          </p:cNvPicPr>
          <p:nvPr/>
        </p:nvPicPr>
        <p:blipFill>
          <a:blip r:embed="rId4" cstate="print"/>
          <a:srcRect/>
          <a:stretch>
            <a:fillRect/>
          </a:stretch>
        </p:blipFill>
        <p:spPr bwMode="auto">
          <a:xfrm>
            <a:off x="4292906" y="2881372"/>
            <a:ext cx="3962400" cy="2047875"/>
          </a:xfrm>
          <a:prstGeom prst="rect">
            <a:avLst/>
          </a:prstGeom>
          <a:noFill/>
          <a:ln w="9525">
            <a:noFill/>
            <a:miter lim="800000"/>
            <a:headEnd/>
            <a:tailEnd/>
          </a:ln>
        </p:spPr>
      </p:pic>
      <p:sp>
        <p:nvSpPr>
          <p:cNvPr id="8" name="Rectangle 7"/>
          <p:cNvSpPr/>
          <p:nvPr/>
        </p:nvSpPr>
        <p:spPr>
          <a:xfrm>
            <a:off x="685800" y="1219200"/>
            <a:ext cx="1371600" cy="400110"/>
          </a:xfrm>
          <a:prstGeom prst="rect">
            <a:avLst/>
          </a:prstGeom>
        </p:spPr>
        <p:txBody>
          <a:bodyPr wrap="square">
            <a:spAutoFit/>
          </a:bodyPr>
          <a:lstStyle/>
          <a:p>
            <a:r>
              <a:rPr lang="en-US" sz="2000" dirty="0" smtClean="0"/>
              <a:t>VUV-VASE</a:t>
            </a:r>
            <a:endParaRPr lang="en-US" sz="2000" dirty="0"/>
          </a:p>
        </p:txBody>
      </p:sp>
      <p:sp>
        <p:nvSpPr>
          <p:cNvPr id="9" name="Rectangle 8"/>
          <p:cNvSpPr/>
          <p:nvPr/>
        </p:nvSpPr>
        <p:spPr>
          <a:xfrm>
            <a:off x="3403839" y="1524000"/>
            <a:ext cx="5740161" cy="923330"/>
          </a:xfrm>
          <a:prstGeom prst="rect">
            <a:avLst/>
          </a:prstGeom>
        </p:spPr>
        <p:txBody>
          <a:bodyPr wrap="none">
            <a:spAutoFit/>
          </a:bodyPr>
          <a:lstStyle/>
          <a:p>
            <a:r>
              <a:rPr lang="en-US" b="1" dirty="0" smtClean="0">
                <a:solidFill>
                  <a:srgbClr val="0000FF"/>
                </a:solidFill>
              </a:rPr>
              <a:t>Spectral range 0.14 – 1.7 µm;</a:t>
            </a:r>
          </a:p>
          <a:p>
            <a:r>
              <a:rPr lang="en-US" b="1" dirty="0" smtClean="0">
                <a:solidFill>
                  <a:srgbClr val="0000FF"/>
                </a:solidFill>
              </a:rPr>
              <a:t>Angle of incidence is computer controlled from 10° to 90° ;</a:t>
            </a:r>
          </a:p>
          <a:p>
            <a:endParaRPr lang="en-US" b="1" dirty="0">
              <a:solidFill>
                <a:srgbClr val="0000FF"/>
              </a:solidFill>
            </a:endParaRPr>
          </a:p>
        </p:txBody>
      </p:sp>
      <p:sp>
        <p:nvSpPr>
          <p:cNvPr id="12" name="Rectangle 11"/>
          <p:cNvSpPr/>
          <p:nvPr/>
        </p:nvSpPr>
        <p:spPr>
          <a:xfrm>
            <a:off x="6172200" y="2514600"/>
            <a:ext cx="1219200" cy="400110"/>
          </a:xfrm>
          <a:prstGeom prst="rect">
            <a:avLst/>
          </a:prstGeom>
        </p:spPr>
        <p:txBody>
          <a:bodyPr wrap="square">
            <a:spAutoFit/>
          </a:bodyPr>
          <a:lstStyle/>
          <a:p>
            <a:r>
              <a:rPr lang="en-US" sz="2000" dirty="0" smtClean="0"/>
              <a:t>IR-VASE</a:t>
            </a:r>
            <a:endParaRPr lang="en-US" sz="2000" dirty="0"/>
          </a:p>
        </p:txBody>
      </p:sp>
      <p:sp>
        <p:nvSpPr>
          <p:cNvPr id="13" name="Rectangle 12"/>
          <p:cNvSpPr/>
          <p:nvPr/>
        </p:nvSpPr>
        <p:spPr>
          <a:xfrm>
            <a:off x="0" y="5562600"/>
            <a:ext cx="5867400" cy="1200329"/>
          </a:xfrm>
          <a:prstGeom prst="rect">
            <a:avLst/>
          </a:prstGeom>
        </p:spPr>
        <p:txBody>
          <a:bodyPr wrap="square">
            <a:spAutoFit/>
          </a:bodyPr>
          <a:lstStyle/>
          <a:p>
            <a:r>
              <a:rPr lang="en-US" b="1" dirty="0" smtClean="0">
                <a:solidFill>
                  <a:srgbClr val="0000FF"/>
                </a:solidFill>
              </a:rPr>
              <a:t>Spectral range 1.7–33 µm; </a:t>
            </a:r>
          </a:p>
          <a:p>
            <a:r>
              <a:rPr lang="en-US" b="1" dirty="0" smtClean="0">
                <a:solidFill>
                  <a:srgbClr val="0000FF"/>
                </a:solidFill>
              </a:rPr>
              <a:t>Angle of incidence is computer controlled from 30° to 90°. </a:t>
            </a:r>
            <a:r>
              <a:rPr lang="en-US" dirty="0" smtClean="0"/>
              <a:t>	</a:t>
            </a:r>
          </a:p>
          <a:p>
            <a:r>
              <a:rPr lang="en-US" dirty="0" smtClean="0"/>
              <a:t> </a:t>
            </a:r>
            <a:r>
              <a:rPr lang="en-US" dirty="0"/>
              <a:t>	</a:t>
            </a:r>
          </a:p>
        </p:txBody>
      </p:sp>
      <p:sp>
        <p:nvSpPr>
          <p:cNvPr id="10" name="TextBox 9"/>
          <p:cNvSpPr txBox="1"/>
          <p:nvPr/>
        </p:nvSpPr>
        <p:spPr>
          <a:xfrm>
            <a:off x="6019800" y="1066800"/>
            <a:ext cx="2943242" cy="461665"/>
          </a:xfrm>
          <a:prstGeom prst="rect">
            <a:avLst/>
          </a:prstGeom>
          <a:noFill/>
        </p:spPr>
        <p:txBody>
          <a:bodyPr wrap="none" rtlCol="0">
            <a:spAutoFit/>
          </a:bodyPr>
          <a:lstStyle/>
          <a:p>
            <a:r>
              <a:rPr lang="en-US" sz="2400" b="1" dirty="0" smtClean="0">
                <a:solidFill>
                  <a:srgbClr val="0000FF"/>
                </a:solidFill>
              </a:rPr>
              <a:t>J.A. </a:t>
            </a:r>
            <a:r>
              <a:rPr lang="en-US" sz="2400" b="1" dirty="0" err="1" smtClean="0">
                <a:solidFill>
                  <a:srgbClr val="0000FF"/>
                </a:solidFill>
              </a:rPr>
              <a:t>Woollam</a:t>
            </a:r>
            <a:r>
              <a:rPr lang="en-US" sz="2400" b="1" dirty="0" smtClean="0">
                <a:solidFill>
                  <a:srgbClr val="0000FF"/>
                </a:solidFill>
              </a:rPr>
              <a:t> Co., Inc.</a:t>
            </a:r>
            <a:endParaRPr lang="en-US" sz="2400" b="1" dirty="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9200" y="0"/>
            <a:ext cx="7209666" cy="830997"/>
          </a:xfrm>
          <a:prstGeom prst="rect">
            <a:avLst/>
          </a:prstGeom>
          <a:noFill/>
        </p:spPr>
        <p:txBody>
          <a:bodyPr wrap="none" rtlCol="0">
            <a:spAutoFit/>
          </a:bodyPr>
          <a:lstStyle/>
          <a:p>
            <a:pPr algn="ctr"/>
            <a:r>
              <a:rPr lang="en-US" sz="2400" b="1" u="sng" dirty="0" smtClean="0">
                <a:solidFill>
                  <a:srgbClr val="0033CC"/>
                </a:solidFill>
              </a:rPr>
              <a:t>Comparison with Theory:  </a:t>
            </a:r>
          </a:p>
          <a:p>
            <a:pPr algn="ctr"/>
            <a:r>
              <a:rPr lang="en-US" sz="2400" b="1" u="sng" dirty="0" err="1" smtClean="0">
                <a:solidFill>
                  <a:srgbClr val="0033CC"/>
                </a:solidFill>
              </a:rPr>
              <a:t>Casimir</a:t>
            </a:r>
            <a:r>
              <a:rPr lang="en-US" sz="2400" b="1" u="sng" dirty="0" smtClean="0">
                <a:solidFill>
                  <a:srgbClr val="0033CC"/>
                </a:solidFill>
              </a:rPr>
              <a:t> Force between Au Sphere and ITO Plate</a:t>
            </a:r>
            <a:endParaRPr lang="en-US" sz="2400" b="1" u="sng" dirty="0">
              <a:solidFill>
                <a:srgbClr val="0033CC"/>
              </a:solidFill>
              <a:latin typeface="Arial" pitchFamily="34" charset="0"/>
              <a:cs typeface="Arial" pitchFamily="34" charset="0"/>
            </a:endParaRPr>
          </a:p>
        </p:txBody>
      </p:sp>
      <p:sp>
        <p:nvSpPr>
          <p:cNvPr id="16" name="TextBox 15"/>
          <p:cNvSpPr txBox="1"/>
          <p:nvPr/>
        </p:nvSpPr>
        <p:spPr>
          <a:xfrm>
            <a:off x="609600" y="4114800"/>
            <a:ext cx="7708008" cy="923330"/>
          </a:xfrm>
          <a:prstGeom prst="rect">
            <a:avLst/>
          </a:prstGeom>
          <a:noFill/>
        </p:spPr>
        <p:txBody>
          <a:bodyPr wrap="none" rtlCol="0">
            <a:spAutoFit/>
          </a:bodyPr>
          <a:lstStyle/>
          <a:p>
            <a:r>
              <a:rPr lang="en-US" b="1" dirty="0" smtClean="0">
                <a:solidFill>
                  <a:srgbClr val="0000FF"/>
                </a:solidFill>
                <a:effectLst>
                  <a:outerShdw blurRad="38100" dist="38100" dir="2700000" algn="tl">
                    <a:srgbClr val="000000">
                      <a:alpha val="43137"/>
                    </a:srgbClr>
                  </a:outerShdw>
                </a:effectLst>
              </a:rPr>
              <a:t>Dielectric Permittivity Measured by </a:t>
            </a:r>
            <a:r>
              <a:rPr lang="en-US" b="1" dirty="0" err="1" smtClean="0">
                <a:solidFill>
                  <a:srgbClr val="0000FF"/>
                </a:solidFill>
                <a:effectLst>
                  <a:outerShdw blurRad="38100" dist="38100" dir="2700000" algn="tl">
                    <a:srgbClr val="000000">
                      <a:alpha val="43137"/>
                    </a:srgbClr>
                  </a:outerShdw>
                </a:effectLst>
              </a:rPr>
              <a:t>Ellipsometry</a:t>
            </a:r>
            <a:r>
              <a:rPr lang="en-US" b="1" dirty="0" smtClean="0">
                <a:solidFill>
                  <a:srgbClr val="0000FF"/>
                </a:solidFill>
                <a:effectLst>
                  <a:outerShdw blurRad="38100" dist="38100" dir="2700000" algn="tl">
                    <a:srgbClr val="000000">
                      <a:alpha val="43137"/>
                    </a:srgbClr>
                  </a:outerShdw>
                </a:effectLst>
              </a:rPr>
              <a:t> from 0.04 </a:t>
            </a:r>
            <a:r>
              <a:rPr lang="en-US" b="1" dirty="0" err="1" smtClean="0">
                <a:solidFill>
                  <a:srgbClr val="0000FF"/>
                </a:solidFill>
                <a:effectLst>
                  <a:outerShdw blurRad="38100" dist="38100" dir="2700000" algn="tl">
                    <a:srgbClr val="000000">
                      <a:alpha val="43137"/>
                    </a:srgbClr>
                  </a:outerShdw>
                </a:effectLst>
              </a:rPr>
              <a:t>eV</a:t>
            </a:r>
            <a:r>
              <a:rPr lang="en-US" b="1" dirty="0" smtClean="0">
                <a:solidFill>
                  <a:srgbClr val="0000FF"/>
                </a:solidFill>
                <a:effectLst>
                  <a:outerShdw blurRad="38100" dist="38100" dir="2700000" algn="tl">
                    <a:srgbClr val="000000">
                      <a:alpha val="43137"/>
                    </a:srgbClr>
                  </a:outerShdw>
                </a:effectLst>
              </a:rPr>
              <a:t> to 8.47 </a:t>
            </a:r>
            <a:r>
              <a:rPr lang="en-US" b="1" dirty="0" err="1" smtClean="0">
                <a:solidFill>
                  <a:srgbClr val="0000FF"/>
                </a:solidFill>
                <a:effectLst>
                  <a:outerShdw blurRad="38100" dist="38100" dir="2700000" algn="tl">
                    <a:srgbClr val="000000">
                      <a:alpha val="43137"/>
                    </a:srgbClr>
                  </a:outerShdw>
                </a:effectLst>
              </a:rPr>
              <a:t>eV</a:t>
            </a:r>
            <a:r>
              <a:rPr lang="en-US" b="1" dirty="0" smtClean="0">
                <a:solidFill>
                  <a:srgbClr val="0000FF"/>
                </a:solidFill>
                <a:effectLst>
                  <a:outerShdw blurRad="38100" dist="38100" dir="2700000" algn="tl">
                    <a:srgbClr val="000000">
                      <a:alpha val="43137"/>
                    </a:srgbClr>
                  </a:outerShdw>
                </a:effectLst>
              </a:rPr>
              <a:t>. Fit to</a:t>
            </a:r>
          </a:p>
          <a:p>
            <a:r>
              <a:rPr lang="en-US" b="1" dirty="0" smtClean="0">
                <a:solidFill>
                  <a:srgbClr val="0000FF"/>
                </a:solidFill>
                <a:effectLst>
                  <a:outerShdw blurRad="38100" dist="38100" dir="2700000" algn="tl">
                    <a:srgbClr val="000000">
                      <a:alpha val="43137"/>
                    </a:srgbClr>
                  </a:outerShdw>
                </a:effectLst>
              </a:rPr>
              <a:t> Lorentz oscillators  and </a:t>
            </a:r>
            <a:r>
              <a:rPr lang="en-US" b="1" dirty="0" err="1" smtClean="0">
                <a:solidFill>
                  <a:srgbClr val="0000FF"/>
                </a:solidFill>
                <a:effectLst>
                  <a:outerShdw blurRad="38100" dist="38100" dir="2700000" algn="tl">
                    <a:srgbClr val="000000">
                      <a:alpha val="43137"/>
                    </a:srgbClr>
                  </a:outerShdw>
                </a:effectLst>
              </a:rPr>
              <a:t>Drude</a:t>
            </a:r>
            <a:r>
              <a:rPr lang="en-US" b="1" dirty="0" smtClean="0">
                <a:solidFill>
                  <a:srgbClr val="0000FF"/>
                </a:solidFill>
                <a:effectLst>
                  <a:outerShdw blurRad="38100" dist="38100" dir="2700000" algn="tl">
                    <a:srgbClr val="000000">
                      <a:alpha val="43137"/>
                    </a:srgbClr>
                  </a:outerShdw>
                </a:effectLst>
              </a:rPr>
              <a:t> type free electron behavior</a:t>
            </a:r>
          </a:p>
          <a:p>
            <a:endParaRPr lang="en-US" dirty="0"/>
          </a:p>
        </p:txBody>
      </p:sp>
      <p:graphicFrame>
        <p:nvGraphicFramePr>
          <p:cNvPr id="19463" name="Object 7"/>
          <p:cNvGraphicFramePr>
            <a:graphicFrameLocks noChangeAspect="1"/>
          </p:cNvGraphicFramePr>
          <p:nvPr/>
        </p:nvGraphicFramePr>
        <p:xfrm>
          <a:off x="5029200" y="990600"/>
          <a:ext cx="3924300" cy="2997200"/>
        </p:xfrm>
        <a:graphic>
          <a:graphicData uri="http://schemas.openxmlformats.org/presentationml/2006/ole">
            <p:oleObj spid="_x0000_s19463" name="Graph" r:id="rId4" imgW="3925824" imgH="3004109" progId="Origin50.Graph">
              <p:embed/>
            </p:oleObj>
          </a:graphicData>
        </a:graphic>
      </p:graphicFrame>
      <p:graphicFrame>
        <p:nvGraphicFramePr>
          <p:cNvPr id="19464" name="Object 8"/>
          <p:cNvGraphicFramePr>
            <a:graphicFrameLocks noChangeAspect="1"/>
          </p:cNvGraphicFramePr>
          <p:nvPr/>
        </p:nvGraphicFramePr>
        <p:xfrm>
          <a:off x="685800" y="990600"/>
          <a:ext cx="3962400" cy="3028731"/>
        </p:xfrm>
        <a:graphic>
          <a:graphicData uri="http://schemas.openxmlformats.org/presentationml/2006/ole">
            <p:oleObj spid="_x0000_s19464" name="Graph" r:id="rId5" imgW="3925824" imgH="3004109" progId="Origin50.Graph">
              <p:embed/>
            </p:oleObj>
          </a:graphicData>
        </a:graphic>
      </p:graphicFrame>
      <p:graphicFrame>
        <p:nvGraphicFramePr>
          <p:cNvPr id="19465" name="Object 9"/>
          <p:cNvGraphicFramePr>
            <a:graphicFrameLocks noChangeAspect="1"/>
          </p:cNvGraphicFramePr>
          <p:nvPr/>
        </p:nvGraphicFramePr>
        <p:xfrm>
          <a:off x="914400" y="4953000"/>
          <a:ext cx="3157538" cy="762000"/>
        </p:xfrm>
        <a:graphic>
          <a:graphicData uri="http://schemas.openxmlformats.org/presentationml/2006/ole">
            <p:oleObj spid="_x0000_s19465" name="Equation" r:id="rId6" imgW="1841400" imgH="444240" progId="Equation.3">
              <p:embed/>
            </p:oleObj>
          </a:graphicData>
        </a:graphic>
      </p:graphicFrame>
      <p:sp>
        <p:nvSpPr>
          <p:cNvPr id="8" name="Rectangle 7"/>
          <p:cNvSpPr/>
          <p:nvPr/>
        </p:nvSpPr>
        <p:spPr>
          <a:xfrm>
            <a:off x="4572000" y="5029200"/>
            <a:ext cx="3657600" cy="369332"/>
          </a:xfrm>
          <a:prstGeom prst="rect">
            <a:avLst/>
          </a:prstGeom>
        </p:spPr>
        <p:txBody>
          <a:bodyPr wrap="square">
            <a:spAutoFit/>
          </a:bodyPr>
          <a:lstStyle/>
          <a:p>
            <a:pPr marL="228600" indent="-228600">
              <a:defRPr/>
            </a:pPr>
            <a:r>
              <a:rPr lang="en-US" i="1" dirty="0" smtClean="0">
                <a:latin typeface="Times New Roman" pitchFamily="18" charset="0"/>
                <a:cs typeface="Times New Roman" pitchFamily="18" charset="0"/>
              </a:rPr>
              <a:t>a</a:t>
            </a:r>
            <a:r>
              <a:rPr lang="en-US" i="1" baseline="-25000" dirty="0" smtClean="0">
                <a:latin typeface="Times New Roman" pitchFamily="18" charset="0"/>
                <a:cs typeface="Times New Roman" pitchFamily="18" charset="0"/>
              </a:rPr>
              <a:t>A</a:t>
            </a:r>
            <a:r>
              <a:rPr lang="en-US" i="1" dirty="0" smtClean="0">
                <a:latin typeface="Times New Roman" pitchFamily="18" charset="0"/>
                <a:cs typeface="Times New Roman" pitchFamily="18" charset="0"/>
              </a:rPr>
              <a:t>=111.52; w</a:t>
            </a:r>
            <a:r>
              <a:rPr lang="en-US" i="1" baseline="-25000"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=8.eV, g</a:t>
            </a:r>
            <a:r>
              <a:rPr lang="en-US" i="1" baseline="-25000" dirty="0" smtClean="0">
                <a:latin typeface="Times New Roman" pitchFamily="18" charset="0"/>
                <a:cs typeface="Times New Roman" pitchFamily="18" charset="0"/>
              </a:rPr>
              <a:t>0</a:t>
            </a:r>
            <a:r>
              <a:rPr lang="en-US" i="1" smtClean="0">
                <a:latin typeface="Times New Roman" pitchFamily="18" charset="0"/>
                <a:cs typeface="Times New Roman" pitchFamily="18" charset="0"/>
              </a:rPr>
              <a:t>= </a:t>
            </a:r>
            <a:r>
              <a:rPr lang="en-US" i="1" smtClean="0">
                <a:latin typeface="Times New Roman" pitchFamily="18" charset="0"/>
                <a:cs typeface="Times New Roman" pitchFamily="18" charset="0"/>
              </a:rPr>
              <a:t>4.eV</a:t>
            </a:r>
            <a:r>
              <a:rPr lang="en-US"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
        <p:nvSpPr>
          <p:cNvPr id="9" name="Rectangle 8"/>
          <p:cNvSpPr/>
          <p:nvPr/>
        </p:nvSpPr>
        <p:spPr>
          <a:xfrm>
            <a:off x="3276600" y="5867400"/>
            <a:ext cx="4572000" cy="923330"/>
          </a:xfrm>
          <a:prstGeom prst="rect">
            <a:avLst/>
          </a:prstGeom>
        </p:spPr>
        <p:txBody>
          <a:bodyPr>
            <a:spAutoFit/>
          </a:bodyPr>
          <a:lstStyle/>
          <a:p>
            <a:r>
              <a:rPr lang="en-US" dirty="0" smtClean="0"/>
              <a:t>Extrapolated to lower Frequency with </a:t>
            </a:r>
            <a:r>
              <a:rPr lang="en-US" dirty="0" err="1" smtClean="0"/>
              <a:t>Drude</a:t>
            </a:r>
            <a:r>
              <a:rPr lang="en-US" dirty="0" smtClean="0"/>
              <a:t> Model [</a:t>
            </a:r>
            <a:r>
              <a:rPr lang="en-US" dirty="0" err="1" smtClean="0">
                <a:latin typeface="Symbol" pitchFamily="18" charset="2"/>
              </a:rPr>
              <a:t>w</a:t>
            </a:r>
            <a:r>
              <a:rPr lang="en-US" baseline="-25000" dirty="0" err="1" smtClean="0"/>
              <a:t>p</a:t>
            </a:r>
            <a:r>
              <a:rPr lang="en-US" baseline="-25000" dirty="0" smtClean="0"/>
              <a:t> </a:t>
            </a:r>
            <a:r>
              <a:rPr lang="en-US" dirty="0" smtClean="0"/>
              <a:t>=1.5 </a:t>
            </a:r>
            <a:r>
              <a:rPr lang="en-US" dirty="0" err="1" smtClean="0"/>
              <a:t>eV</a:t>
            </a:r>
            <a:r>
              <a:rPr lang="en-US" dirty="0" smtClean="0"/>
              <a:t>, </a:t>
            </a:r>
            <a:r>
              <a:rPr lang="en-US" dirty="0" smtClean="0">
                <a:latin typeface="Symbol" pitchFamily="18" charset="2"/>
              </a:rPr>
              <a:t>g</a:t>
            </a:r>
            <a:r>
              <a:rPr lang="en-US" dirty="0" smtClean="0"/>
              <a:t>=0.128 </a:t>
            </a:r>
            <a:r>
              <a:rPr lang="en-US" dirty="0" err="1" smtClean="0"/>
              <a:t>eV</a:t>
            </a:r>
            <a:r>
              <a:rPr lang="en-US" dirty="0" smtClean="0"/>
              <a:t>]</a:t>
            </a:r>
          </a:p>
          <a:p>
            <a:r>
              <a:rPr lang="en-US" dirty="0" smtClean="0">
                <a:latin typeface="Symbol" pitchFamily="18" charset="2"/>
              </a:rPr>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satMod val="150000"/>
                  </a:schemeClr>
                </a:solidFill>
              </a:rPr>
              <a:t> </a:t>
            </a:r>
            <a:r>
              <a:rPr lang="en-US" sz="3100" b="1" u="sng" dirty="0" smtClean="0">
                <a:solidFill>
                  <a:schemeClr val="accent6">
                    <a:lumMod val="75000"/>
                  </a:schemeClr>
                </a:solidFill>
                <a:effectLst>
                  <a:outerShdw blurRad="38100" dist="38100" dir="2700000" algn="tl">
                    <a:srgbClr val="000000">
                      <a:alpha val="43137"/>
                    </a:srgbClr>
                  </a:outerShdw>
                </a:effectLst>
              </a:rPr>
              <a:t>Transparent Electrodes to Reduce </a:t>
            </a:r>
            <a:r>
              <a:rPr lang="en-US" sz="3100" b="1" u="sng" dirty="0" err="1" smtClean="0">
                <a:solidFill>
                  <a:schemeClr val="accent6">
                    <a:lumMod val="75000"/>
                  </a:schemeClr>
                </a:solidFill>
                <a:effectLst>
                  <a:outerShdw blurRad="38100" dist="38100" dir="2700000" algn="tl">
                    <a:srgbClr val="000000">
                      <a:alpha val="43137"/>
                    </a:srgbClr>
                  </a:outerShdw>
                </a:effectLst>
              </a:rPr>
              <a:t>Casimir</a:t>
            </a:r>
            <a:r>
              <a:rPr lang="en-US" sz="3100" b="1" u="sng" dirty="0" smtClean="0">
                <a:solidFill>
                  <a:schemeClr val="accent6">
                    <a:lumMod val="75000"/>
                  </a:schemeClr>
                </a:solidFill>
                <a:effectLst>
                  <a:outerShdw blurRad="38100" dist="38100" dir="2700000" algn="tl">
                    <a:srgbClr val="000000">
                      <a:alpha val="43137"/>
                    </a:srgbClr>
                  </a:outerShdw>
                </a:effectLst>
              </a:rPr>
              <a:t> Force</a:t>
            </a:r>
            <a:endParaRPr lang="en-US" sz="3100" b="1" u="sng" dirty="0">
              <a:solidFill>
                <a:schemeClr val="accent6">
                  <a:lumMod val="75000"/>
                </a:schemeClr>
              </a:solidFill>
              <a:effectLst>
                <a:outerShdw blurRad="38100" dist="38100" dir="2700000" algn="tl">
                  <a:srgbClr val="000000">
                    <a:alpha val="43137"/>
                  </a:srgbClr>
                </a:outerShdw>
              </a:effectLst>
            </a:endParaRPr>
          </a:p>
        </p:txBody>
      </p:sp>
      <p:sp>
        <p:nvSpPr>
          <p:cNvPr id="45059" name="TextBox 2"/>
          <p:cNvSpPr txBox="1">
            <a:spLocks noChangeArrowheads="1"/>
          </p:cNvSpPr>
          <p:nvPr/>
        </p:nvSpPr>
        <p:spPr bwMode="auto">
          <a:xfrm>
            <a:off x="149225" y="1676400"/>
            <a:ext cx="7242367" cy="1200329"/>
          </a:xfrm>
          <a:prstGeom prst="rect">
            <a:avLst/>
          </a:prstGeom>
          <a:noFill/>
          <a:ln w="9525">
            <a:noFill/>
            <a:miter lim="800000"/>
            <a:headEnd/>
            <a:tailEnd/>
          </a:ln>
        </p:spPr>
        <p:txBody>
          <a:bodyPr wrap="none">
            <a:spAutoFit/>
          </a:bodyPr>
          <a:lstStyle/>
          <a:p>
            <a:pPr algn="l"/>
            <a:r>
              <a:rPr lang="en-US" sz="2400" u="sng" dirty="0">
                <a:solidFill>
                  <a:srgbClr val="0000FF"/>
                </a:solidFill>
              </a:rPr>
              <a:t>Rationale:</a:t>
            </a:r>
          </a:p>
          <a:p>
            <a:pPr algn="l"/>
            <a:r>
              <a:rPr lang="en-US" sz="2400" dirty="0">
                <a:solidFill>
                  <a:srgbClr val="0000FF"/>
                </a:solidFill>
              </a:rPr>
              <a:t>Reduce </a:t>
            </a:r>
            <a:r>
              <a:rPr lang="en-US" sz="2400" dirty="0" err="1">
                <a:solidFill>
                  <a:srgbClr val="0000FF"/>
                </a:solidFill>
              </a:rPr>
              <a:t>Casimir</a:t>
            </a:r>
            <a:r>
              <a:rPr lang="en-US" sz="2400" dirty="0">
                <a:solidFill>
                  <a:srgbClr val="0000FF"/>
                </a:solidFill>
              </a:rPr>
              <a:t> Force by Reducing Boundary Reflectivity </a:t>
            </a:r>
          </a:p>
          <a:p>
            <a:pPr algn="l"/>
            <a:r>
              <a:rPr lang="en-US" sz="2400" dirty="0">
                <a:solidFill>
                  <a:srgbClr val="0000FF"/>
                </a:solidFill>
              </a:rPr>
              <a:t>at characteristic frequency  (~c/2z)</a:t>
            </a:r>
          </a:p>
        </p:txBody>
      </p:sp>
      <p:pic>
        <p:nvPicPr>
          <p:cNvPr id="45060" name="Picture 5"/>
          <p:cNvPicPr>
            <a:picLocks noChangeAspect="1" noChangeArrowheads="1"/>
          </p:cNvPicPr>
          <p:nvPr/>
        </p:nvPicPr>
        <p:blipFill>
          <a:blip r:embed="rId2" cstate="print"/>
          <a:srcRect/>
          <a:stretch>
            <a:fillRect/>
          </a:stretch>
        </p:blipFill>
        <p:spPr bwMode="auto">
          <a:xfrm>
            <a:off x="6818313" y="3248025"/>
            <a:ext cx="649287" cy="573088"/>
          </a:xfrm>
          <a:prstGeom prst="rect">
            <a:avLst/>
          </a:prstGeom>
          <a:noFill/>
          <a:ln w="9525">
            <a:noFill/>
            <a:round/>
            <a:headEnd/>
            <a:tailEnd/>
          </a:ln>
        </p:spPr>
      </p:pic>
      <p:sp>
        <p:nvSpPr>
          <p:cNvPr id="45061" name="AutoShape 19"/>
          <p:cNvSpPr>
            <a:spLocks noChangeArrowheads="1"/>
          </p:cNvSpPr>
          <p:nvPr/>
        </p:nvSpPr>
        <p:spPr bwMode="auto">
          <a:xfrm>
            <a:off x="7451725" y="3019425"/>
            <a:ext cx="92075" cy="2057400"/>
          </a:xfrm>
          <a:prstGeom prst="roundRect">
            <a:avLst>
              <a:gd name="adj" fmla="val 1722"/>
            </a:avLst>
          </a:prstGeom>
          <a:solidFill>
            <a:srgbClr val="FFD320"/>
          </a:solidFill>
          <a:ln w="9525">
            <a:solidFill>
              <a:srgbClr val="000000"/>
            </a:solidFill>
            <a:round/>
            <a:headEnd/>
            <a:tailEnd/>
          </a:ln>
        </p:spPr>
        <p:txBody>
          <a:bodyPr wrap="none" anchor="ctr"/>
          <a:lstStyle/>
          <a:p>
            <a:endParaRPr lang="en-US"/>
          </a:p>
        </p:txBody>
      </p:sp>
      <p:sp>
        <p:nvSpPr>
          <p:cNvPr id="45062" name="AutoShape 20"/>
          <p:cNvSpPr>
            <a:spLocks noChangeArrowheads="1"/>
          </p:cNvSpPr>
          <p:nvPr/>
        </p:nvSpPr>
        <p:spPr bwMode="auto">
          <a:xfrm>
            <a:off x="6731000" y="3019425"/>
            <a:ext cx="92075" cy="2057400"/>
          </a:xfrm>
          <a:prstGeom prst="roundRect">
            <a:avLst>
              <a:gd name="adj" fmla="val 1722"/>
            </a:avLst>
          </a:prstGeom>
          <a:solidFill>
            <a:srgbClr val="FFD320"/>
          </a:solidFill>
          <a:ln w="9525">
            <a:solidFill>
              <a:srgbClr val="000000"/>
            </a:solidFill>
            <a:round/>
            <a:headEnd/>
            <a:tailEnd/>
          </a:ln>
        </p:spPr>
        <p:txBody>
          <a:bodyPr wrap="none" anchor="ctr"/>
          <a:lstStyle/>
          <a:p>
            <a:endParaRPr lang="en-US"/>
          </a:p>
        </p:txBody>
      </p:sp>
      <p:grpSp>
        <p:nvGrpSpPr>
          <p:cNvPr id="3" name="Group 97"/>
          <p:cNvGrpSpPr>
            <a:grpSpLocks/>
          </p:cNvGrpSpPr>
          <p:nvPr/>
        </p:nvGrpSpPr>
        <p:grpSpPr bwMode="auto">
          <a:xfrm>
            <a:off x="5867400" y="2667000"/>
            <a:ext cx="2514600" cy="1447800"/>
            <a:chOff x="5105402" y="2667000"/>
            <a:chExt cx="2514602" cy="1447800"/>
          </a:xfrm>
        </p:grpSpPr>
        <p:grpSp>
          <p:nvGrpSpPr>
            <p:cNvPr id="4" name="Group 91"/>
            <p:cNvGrpSpPr>
              <a:grpSpLocks/>
            </p:cNvGrpSpPr>
            <p:nvPr/>
          </p:nvGrpSpPr>
          <p:grpSpPr bwMode="auto">
            <a:xfrm>
              <a:off x="5105402" y="3733800"/>
              <a:ext cx="2514602" cy="381000"/>
              <a:chOff x="5105400" y="3733800"/>
              <a:chExt cx="2514602" cy="381000"/>
            </a:xfrm>
          </p:grpSpPr>
          <p:sp>
            <p:nvSpPr>
              <p:cNvPr id="69" name="Right Arrow 68"/>
              <p:cNvSpPr/>
              <p:nvPr/>
            </p:nvSpPr>
            <p:spPr bwMode="auto">
              <a:xfrm>
                <a:off x="5105400" y="3733800"/>
                <a:ext cx="838201" cy="3810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chemeClr val="bg1"/>
                  </a:solidFill>
                  <a:latin typeface="Arial" charset="0"/>
                  <a:cs typeface="Arial" charset="0"/>
                </a:endParaRPr>
              </a:p>
            </p:txBody>
          </p:sp>
          <p:sp>
            <p:nvSpPr>
              <p:cNvPr id="70" name="Right Arrow 69"/>
              <p:cNvSpPr/>
              <p:nvPr/>
            </p:nvSpPr>
            <p:spPr bwMode="auto">
              <a:xfrm rot="10800000">
                <a:off x="6781801" y="3733800"/>
                <a:ext cx="838201" cy="3810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chemeClr val="bg1"/>
                  </a:solidFill>
                  <a:latin typeface="Arial" charset="0"/>
                  <a:cs typeface="Arial" charset="0"/>
                </a:endParaRPr>
              </a:p>
            </p:txBody>
          </p:sp>
        </p:grpSp>
        <p:cxnSp>
          <p:nvCxnSpPr>
            <p:cNvPr id="45066" name="Straight Connector 93"/>
            <p:cNvCxnSpPr>
              <a:cxnSpLocks noChangeShapeType="1"/>
            </p:cNvCxnSpPr>
            <p:nvPr/>
          </p:nvCxnSpPr>
          <p:spPr bwMode="auto">
            <a:xfrm rot="5400000" flipH="1" flipV="1">
              <a:off x="6355080" y="2740025"/>
              <a:ext cx="1588" cy="614362"/>
            </a:xfrm>
            <a:prstGeom prst="line">
              <a:avLst/>
            </a:prstGeom>
            <a:noFill/>
            <a:ln w="9525" algn="ctr">
              <a:solidFill>
                <a:schemeClr val="tx1"/>
              </a:solidFill>
              <a:round/>
              <a:headEnd type="arrow" w="med" len="med"/>
              <a:tailEnd type="arrow" w="med" len="med"/>
            </a:ln>
          </p:spPr>
        </p:cxnSp>
        <p:sp>
          <p:nvSpPr>
            <p:cNvPr id="45067" name="TextBox 94"/>
            <p:cNvSpPr txBox="1">
              <a:spLocks noChangeArrowheads="1"/>
            </p:cNvSpPr>
            <p:nvPr/>
          </p:nvSpPr>
          <p:spPr bwMode="auto">
            <a:xfrm>
              <a:off x="6244392" y="2667000"/>
              <a:ext cx="320922" cy="461665"/>
            </a:xfrm>
            <a:prstGeom prst="rect">
              <a:avLst/>
            </a:prstGeom>
            <a:noFill/>
            <a:ln w="9525">
              <a:noFill/>
              <a:miter lim="800000"/>
              <a:headEnd/>
              <a:tailEnd/>
            </a:ln>
          </p:spPr>
          <p:txBody>
            <a:bodyPr wrap="none">
              <a:spAutoFit/>
            </a:bodyPr>
            <a:lstStyle/>
            <a:p>
              <a:r>
                <a:rPr lang="en-US"/>
                <a:t>z</a:t>
              </a:r>
            </a:p>
          </p:txBody>
        </p:sp>
      </p:grpSp>
      <p:sp>
        <p:nvSpPr>
          <p:cNvPr id="45064" name="TextBox 71"/>
          <p:cNvSpPr txBox="1">
            <a:spLocks noChangeArrowheads="1"/>
          </p:cNvSpPr>
          <p:nvPr/>
        </p:nvSpPr>
        <p:spPr bwMode="auto">
          <a:xfrm>
            <a:off x="211138" y="2971800"/>
            <a:ext cx="6207125" cy="1784350"/>
          </a:xfrm>
          <a:prstGeom prst="rect">
            <a:avLst/>
          </a:prstGeom>
          <a:noFill/>
          <a:ln w="9525">
            <a:noFill/>
            <a:miter lim="800000"/>
            <a:headEnd/>
            <a:tailEnd/>
          </a:ln>
        </p:spPr>
        <p:txBody>
          <a:bodyPr wrap="none">
            <a:spAutoFit/>
          </a:bodyPr>
          <a:lstStyle/>
          <a:p>
            <a:pPr algn="l"/>
            <a:r>
              <a:rPr lang="en-US" sz="2200" dirty="0">
                <a:solidFill>
                  <a:srgbClr val="0000FF"/>
                </a:solidFill>
              </a:rPr>
              <a:t>In devices z~ 1</a:t>
            </a:r>
            <a:r>
              <a:rPr lang="en-US" sz="2200" dirty="0">
                <a:solidFill>
                  <a:srgbClr val="0000FF"/>
                </a:solidFill>
                <a:latin typeface="Symbol" pitchFamily="18" charset="2"/>
              </a:rPr>
              <a:t>m</a:t>
            </a:r>
            <a:r>
              <a:rPr lang="en-US" sz="2200" dirty="0">
                <a:solidFill>
                  <a:srgbClr val="0000FF"/>
                </a:solidFill>
              </a:rPr>
              <a:t>m</a:t>
            </a:r>
          </a:p>
          <a:p>
            <a:pPr algn="l"/>
            <a:r>
              <a:rPr lang="en-US" sz="2200" dirty="0">
                <a:solidFill>
                  <a:srgbClr val="0000FF"/>
                </a:solidFill>
              </a:rPr>
              <a:t>Gold Electrodes have ~100% Reflectivity</a:t>
            </a:r>
          </a:p>
          <a:p>
            <a:pPr algn="l"/>
            <a:endParaRPr lang="en-US" sz="2200" dirty="0">
              <a:solidFill>
                <a:srgbClr val="0000FF"/>
              </a:solidFill>
            </a:endParaRPr>
          </a:p>
          <a:p>
            <a:pPr algn="l"/>
            <a:r>
              <a:rPr lang="en-US" sz="2200" dirty="0">
                <a:solidFill>
                  <a:srgbClr val="0000FF"/>
                </a:solidFill>
              </a:rPr>
              <a:t>Use electrodes which are transparent  around</a:t>
            </a:r>
          </a:p>
          <a:p>
            <a:pPr algn="l"/>
            <a:r>
              <a:rPr lang="en-US" sz="2200" dirty="0">
                <a:solidFill>
                  <a:srgbClr val="0000FF"/>
                </a:solidFill>
              </a:rPr>
              <a:t>1</a:t>
            </a:r>
            <a:r>
              <a:rPr lang="en-US" sz="2200" dirty="0">
                <a:solidFill>
                  <a:srgbClr val="0000FF"/>
                </a:solidFill>
                <a:latin typeface="Symbol" pitchFamily="18" charset="2"/>
              </a:rPr>
              <a:t>m</a:t>
            </a:r>
            <a:r>
              <a:rPr lang="en-US" sz="2200" dirty="0">
                <a:solidFill>
                  <a:srgbClr val="0000FF"/>
                </a:solidFill>
              </a:rPr>
              <a:t>m  to reduce reflectivity and reduce </a:t>
            </a:r>
            <a:r>
              <a:rPr lang="en-US" sz="2200" dirty="0" err="1">
                <a:solidFill>
                  <a:srgbClr val="0000FF"/>
                </a:solidFill>
              </a:rPr>
              <a:t>Casimir</a:t>
            </a:r>
            <a:r>
              <a:rPr lang="en-US" sz="2200" dirty="0">
                <a:solidFill>
                  <a:srgbClr val="0000FF"/>
                </a:solidFill>
              </a:rPr>
              <a:t> force</a:t>
            </a:r>
          </a:p>
        </p:txBody>
      </p:sp>
      <p:sp>
        <p:nvSpPr>
          <p:cNvPr id="14" name="TextBox 13"/>
          <p:cNvSpPr txBox="1"/>
          <p:nvPr/>
        </p:nvSpPr>
        <p:spPr>
          <a:xfrm>
            <a:off x="4644008" y="6237312"/>
            <a:ext cx="3940694" cy="369332"/>
          </a:xfrm>
          <a:prstGeom prst="rect">
            <a:avLst/>
          </a:prstGeom>
          <a:noFill/>
        </p:spPr>
        <p:txBody>
          <a:bodyPr wrap="none" rtlCol="0">
            <a:spAutoFit/>
          </a:bodyPr>
          <a:lstStyle/>
          <a:p>
            <a:r>
              <a:rPr lang="en-US" b="1" dirty="0" smtClean="0">
                <a:solidFill>
                  <a:srgbClr val="0000FF"/>
                </a:solidFill>
              </a:rPr>
              <a:t>De Mann et al, PRL, 103,040402 (2009) </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5" name="Object 5"/>
          <p:cNvGraphicFramePr>
            <a:graphicFrameLocks noChangeAspect="1"/>
          </p:cNvGraphicFramePr>
          <p:nvPr/>
        </p:nvGraphicFramePr>
        <p:xfrm>
          <a:off x="5105400" y="3124200"/>
          <a:ext cx="3352800" cy="2565102"/>
        </p:xfrm>
        <a:graphic>
          <a:graphicData uri="http://schemas.openxmlformats.org/presentationml/2006/ole">
            <p:oleObj spid="_x0000_s20501" name="Graph" r:id="rId4" imgW="3925824" imgH="3004109" progId="Origin50.Graph">
              <p:embed/>
            </p:oleObj>
          </a:graphicData>
        </a:graphic>
      </p:graphicFrame>
      <p:graphicFrame>
        <p:nvGraphicFramePr>
          <p:cNvPr id="20483" name="Object 3"/>
          <p:cNvGraphicFramePr>
            <a:graphicFrameLocks noChangeAspect="1"/>
          </p:cNvGraphicFramePr>
          <p:nvPr/>
        </p:nvGraphicFramePr>
        <p:xfrm>
          <a:off x="5029200" y="533400"/>
          <a:ext cx="3276600" cy="2506804"/>
        </p:xfrm>
        <a:graphic>
          <a:graphicData uri="http://schemas.openxmlformats.org/presentationml/2006/ole">
            <p:oleObj spid="_x0000_s20499" name="Graph" r:id="rId5" imgW="3925824" imgH="3004109" progId="Origin50.Graph">
              <p:embed/>
            </p:oleObj>
          </a:graphicData>
        </a:graphic>
      </p:graphicFrame>
      <p:sp>
        <p:nvSpPr>
          <p:cNvPr id="5" name="TextBox 4"/>
          <p:cNvSpPr txBox="1"/>
          <p:nvPr/>
        </p:nvSpPr>
        <p:spPr>
          <a:xfrm>
            <a:off x="3733800" y="762000"/>
            <a:ext cx="800219" cy="369332"/>
          </a:xfrm>
          <a:prstGeom prst="rect">
            <a:avLst/>
          </a:prstGeom>
          <a:noFill/>
        </p:spPr>
        <p:txBody>
          <a:bodyPr wrap="none" rtlCol="0">
            <a:spAutoFit/>
          </a:bodyPr>
          <a:lstStyle/>
          <a:p>
            <a:r>
              <a:rPr lang="en-US" b="1" dirty="0" smtClean="0">
                <a:solidFill>
                  <a:srgbClr val="0000FF"/>
                </a:solidFill>
              </a:rPr>
              <a:t>No UV</a:t>
            </a:r>
            <a:endParaRPr lang="en-US" b="1" dirty="0">
              <a:solidFill>
                <a:srgbClr val="0000FF"/>
              </a:solidFill>
            </a:endParaRPr>
          </a:p>
        </p:txBody>
      </p:sp>
      <p:sp>
        <p:nvSpPr>
          <p:cNvPr id="6" name="TextBox 5"/>
          <p:cNvSpPr txBox="1"/>
          <p:nvPr/>
        </p:nvSpPr>
        <p:spPr>
          <a:xfrm>
            <a:off x="3733800" y="3581400"/>
            <a:ext cx="1012200" cy="369332"/>
          </a:xfrm>
          <a:prstGeom prst="rect">
            <a:avLst/>
          </a:prstGeom>
          <a:noFill/>
        </p:spPr>
        <p:txBody>
          <a:bodyPr wrap="none" rtlCol="0">
            <a:spAutoFit/>
          </a:bodyPr>
          <a:lstStyle/>
          <a:p>
            <a:r>
              <a:rPr lang="en-US" b="1" dirty="0" smtClean="0">
                <a:solidFill>
                  <a:srgbClr val="0000FF"/>
                </a:solidFill>
              </a:rPr>
              <a:t>After UV</a:t>
            </a:r>
            <a:endParaRPr lang="en-US" b="1" dirty="0">
              <a:solidFill>
                <a:srgbClr val="0000FF"/>
              </a:solidFill>
            </a:endParaRPr>
          </a:p>
        </p:txBody>
      </p:sp>
      <p:sp>
        <p:nvSpPr>
          <p:cNvPr id="7" name="TextBox 6"/>
          <p:cNvSpPr txBox="1"/>
          <p:nvPr/>
        </p:nvSpPr>
        <p:spPr>
          <a:xfrm>
            <a:off x="762000" y="0"/>
            <a:ext cx="7004225" cy="523220"/>
          </a:xfrm>
          <a:prstGeom prst="rect">
            <a:avLst/>
          </a:prstGeom>
          <a:noFill/>
        </p:spPr>
        <p:txBody>
          <a:bodyPr wrap="none" rtlCol="0">
            <a:spAutoFit/>
          </a:bodyPr>
          <a:lstStyle/>
          <a:p>
            <a:r>
              <a:rPr lang="en-US" sz="2800" b="1" u="sng" dirty="0" smtClean="0">
                <a:solidFill>
                  <a:schemeClr val="accent6">
                    <a:lumMod val="75000"/>
                  </a:schemeClr>
                </a:solidFill>
                <a:effectLst>
                  <a:outerShdw blurRad="38100" dist="38100" dir="2700000" algn="tl">
                    <a:srgbClr val="000000">
                      <a:alpha val="43137"/>
                    </a:srgbClr>
                  </a:outerShdw>
                </a:effectLst>
              </a:rPr>
              <a:t>Dielectric Permittivity in Imaginary Frequency</a:t>
            </a:r>
            <a:endParaRPr lang="en-US" sz="2800" b="1" u="sng" dirty="0">
              <a:solidFill>
                <a:schemeClr val="accent6">
                  <a:lumMod val="75000"/>
                </a:schemeClr>
              </a:solidFill>
              <a:effectLst>
                <a:outerShdw blurRad="38100" dist="38100" dir="2700000" algn="tl">
                  <a:srgbClr val="000000">
                    <a:alpha val="43137"/>
                  </a:srgbClr>
                </a:outerShdw>
              </a:effectLst>
            </a:endParaRPr>
          </a:p>
        </p:txBody>
      </p:sp>
      <p:graphicFrame>
        <p:nvGraphicFramePr>
          <p:cNvPr id="20484" name="Object 4"/>
          <p:cNvGraphicFramePr>
            <a:graphicFrameLocks noChangeAspect="1"/>
          </p:cNvGraphicFramePr>
          <p:nvPr/>
        </p:nvGraphicFramePr>
        <p:xfrm>
          <a:off x="0" y="457200"/>
          <a:ext cx="3505200" cy="2681696"/>
        </p:xfrm>
        <a:graphic>
          <a:graphicData uri="http://schemas.openxmlformats.org/presentationml/2006/ole">
            <p:oleObj spid="_x0000_s20500" name="Graph" r:id="rId6" imgW="3925824" imgH="3004109" progId="Origin50.Graph">
              <p:embed/>
            </p:oleObj>
          </a:graphicData>
        </a:graphic>
      </p:graphicFrame>
      <p:graphicFrame>
        <p:nvGraphicFramePr>
          <p:cNvPr id="20486" name="Object 6"/>
          <p:cNvGraphicFramePr>
            <a:graphicFrameLocks noChangeAspect="1"/>
          </p:cNvGraphicFramePr>
          <p:nvPr/>
        </p:nvGraphicFramePr>
        <p:xfrm>
          <a:off x="0" y="2971800"/>
          <a:ext cx="3585589" cy="2743200"/>
        </p:xfrm>
        <a:graphic>
          <a:graphicData uri="http://schemas.openxmlformats.org/presentationml/2006/ole">
            <p:oleObj spid="_x0000_s20502" name="Graph" r:id="rId7" imgW="3925824" imgH="3004109" progId="Origin50.Graph">
              <p:embed/>
            </p:oleObj>
          </a:graphicData>
        </a:graphic>
      </p:graphicFrame>
      <p:sp>
        <p:nvSpPr>
          <p:cNvPr id="11" name="Rectangle 10"/>
          <p:cNvSpPr/>
          <p:nvPr/>
        </p:nvSpPr>
        <p:spPr>
          <a:xfrm>
            <a:off x="990600" y="6400800"/>
            <a:ext cx="7543800" cy="369332"/>
          </a:xfrm>
          <a:prstGeom prst="rect">
            <a:avLst/>
          </a:prstGeom>
        </p:spPr>
        <p:txBody>
          <a:bodyPr wrap="square">
            <a:spAutoFit/>
          </a:bodyPr>
          <a:lstStyle/>
          <a:p>
            <a:r>
              <a:rPr lang="en-US" b="1" dirty="0" smtClean="0">
                <a:solidFill>
                  <a:srgbClr val="0000FF"/>
                </a:solidFill>
              </a:rPr>
              <a:t>Very Little Difference between Before and After UV in imaginary frequency </a:t>
            </a:r>
            <a:endParaRPr lang="en-US" b="1" dirty="0">
              <a:solidFill>
                <a:srgbClr val="0000FF"/>
              </a:solidFill>
            </a:endParaRPr>
          </a:p>
        </p:txBody>
      </p:sp>
      <p:sp>
        <p:nvSpPr>
          <p:cNvPr id="13" name="Rectangle 12"/>
          <p:cNvSpPr/>
          <p:nvPr/>
        </p:nvSpPr>
        <p:spPr>
          <a:xfrm>
            <a:off x="0" y="5562600"/>
            <a:ext cx="4495800" cy="923330"/>
          </a:xfrm>
          <a:prstGeom prst="rect">
            <a:avLst/>
          </a:prstGeom>
        </p:spPr>
        <p:txBody>
          <a:bodyPr wrap="square">
            <a:spAutoFit/>
          </a:bodyPr>
          <a:lstStyle/>
          <a:p>
            <a:r>
              <a:rPr lang="en-US" dirty="0" err="1" smtClean="0">
                <a:solidFill>
                  <a:srgbClr val="0000FF"/>
                </a:solidFill>
              </a:rPr>
              <a:t>Drude</a:t>
            </a:r>
            <a:r>
              <a:rPr lang="en-US" dirty="0" smtClean="0">
                <a:solidFill>
                  <a:srgbClr val="0000FF"/>
                </a:solidFill>
              </a:rPr>
              <a:t> Model Parameters  </a:t>
            </a:r>
            <a:endParaRPr lang="en-US" dirty="0" smtClean="0">
              <a:solidFill>
                <a:srgbClr val="0000FF"/>
              </a:solidFill>
            </a:endParaRPr>
          </a:p>
          <a:p>
            <a:r>
              <a:rPr lang="en-US" dirty="0" smtClean="0">
                <a:solidFill>
                  <a:srgbClr val="0000FF"/>
                </a:solidFill>
              </a:rPr>
              <a:t>[</a:t>
            </a:r>
            <a:r>
              <a:rPr lang="en-US" dirty="0" err="1" smtClean="0">
                <a:solidFill>
                  <a:srgbClr val="0000FF"/>
                </a:solidFill>
                <a:latin typeface="Symbol" pitchFamily="18" charset="2"/>
              </a:rPr>
              <a:t>w</a:t>
            </a:r>
            <a:r>
              <a:rPr lang="en-US" baseline="-25000" dirty="0" err="1" smtClean="0">
                <a:solidFill>
                  <a:srgbClr val="0000FF"/>
                </a:solidFill>
              </a:rPr>
              <a:t>p</a:t>
            </a:r>
            <a:r>
              <a:rPr lang="en-US" baseline="-25000" dirty="0" smtClean="0">
                <a:solidFill>
                  <a:srgbClr val="0000FF"/>
                </a:solidFill>
              </a:rPr>
              <a:t> </a:t>
            </a:r>
            <a:r>
              <a:rPr lang="en-US" dirty="0" smtClean="0">
                <a:solidFill>
                  <a:srgbClr val="0000FF"/>
                </a:solidFill>
              </a:rPr>
              <a:t>=1.5 </a:t>
            </a:r>
            <a:r>
              <a:rPr lang="en-US" dirty="0" err="1" smtClean="0">
                <a:solidFill>
                  <a:srgbClr val="0000FF"/>
                </a:solidFill>
              </a:rPr>
              <a:t>eV</a:t>
            </a:r>
            <a:r>
              <a:rPr lang="en-US" dirty="0" smtClean="0">
                <a:solidFill>
                  <a:srgbClr val="0000FF"/>
                </a:solidFill>
              </a:rPr>
              <a:t>, </a:t>
            </a:r>
            <a:r>
              <a:rPr lang="en-US" dirty="0" smtClean="0">
                <a:solidFill>
                  <a:srgbClr val="0000FF"/>
                </a:solidFill>
                <a:latin typeface="Symbol" pitchFamily="18" charset="2"/>
              </a:rPr>
              <a:t>g</a:t>
            </a:r>
            <a:r>
              <a:rPr lang="en-US" dirty="0" smtClean="0">
                <a:solidFill>
                  <a:srgbClr val="0000FF"/>
                </a:solidFill>
              </a:rPr>
              <a:t>=0.128 </a:t>
            </a:r>
            <a:r>
              <a:rPr lang="en-US" dirty="0" err="1" smtClean="0">
                <a:solidFill>
                  <a:srgbClr val="0000FF"/>
                </a:solidFill>
              </a:rPr>
              <a:t>eV</a:t>
            </a:r>
            <a:r>
              <a:rPr lang="en-US" dirty="0" smtClean="0">
                <a:solidFill>
                  <a:srgbClr val="0000FF"/>
                </a:solidFill>
              </a:rPr>
              <a:t> (No UV), </a:t>
            </a:r>
            <a:endParaRPr lang="en-US" dirty="0" smtClean="0">
              <a:solidFill>
                <a:srgbClr val="0000FF"/>
              </a:solidFill>
            </a:endParaRPr>
          </a:p>
          <a:p>
            <a:r>
              <a:rPr lang="en-US" dirty="0" smtClean="0">
                <a:solidFill>
                  <a:srgbClr val="0000FF"/>
                </a:solidFill>
                <a:latin typeface="Symbol" pitchFamily="18" charset="2"/>
              </a:rPr>
              <a:t>g</a:t>
            </a:r>
            <a:r>
              <a:rPr lang="en-US" dirty="0" smtClean="0">
                <a:solidFill>
                  <a:srgbClr val="0000FF"/>
                </a:solidFill>
              </a:rPr>
              <a:t>=0.132 </a:t>
            </a:r>
            <a:r>
              <a:rPr lang="en-US" dirty="0" err="1" smtClean="0">
                <a:solidFill>
                  <a:srgbClr val="0000FF"/>
                </a:solidFill>
              </a:rPr>
              <a:t>eV</a:t>
            </a:r>
            <a:r>
              <a:rPr lang="en-US" dirty="0" smtClean="0">
                <a:solidFill>
                  <a:srgbClr val="0000FF"/>
                </a:solidFill>
              </a:rPr>
              <a:t> (UV)] </a:t>
            </a:r>
          </a:p>
        </p:txBody>
      </p:sp>
      <p:graphicFrame>
        <p:nvGraphicFramePr>
          <p:cNvPr id="12" name="Object 9"/>
          <p:cNvGraphicFramePr>
            <a:graphicFrameLocks noChangeAspect="1"/>
          </p:cNvGraphicFramePr>
          <p:nvPr/>
        </p:nvGraphicFramePr>
        <p:xfrm>
          <a:off x="3048000" y="5562600"/>
          <a:ext cx="3157538" cy="762000"/>
        </p:xfrm>
        <a:graphic>
          <a:graphicData uri="http://schemas.openxmlformats.org/presentationml/2006/ole">
            <p:oleObj spid="_x0000_s20503" name="Equation" r:id="rId8" imgW="1841400" imgH="444240" progId="Equation.3">
              <p:embed/>
            </p:oleObj>
          </a:graphicData>
        </a:graphic>
      </p:graphicFrame>
      <p:sp>
        <p:nvSpPr>
          <p:cNvPr id="14" name="Rectangle 13"/>
          <p:cNvSpPr/>
          <p:nvPr/>
        </p:nvSpPr>
        <p:spPr>
          <a:xfrm>
            <a:off x="6172200" y="5638800"/>
            <a:ext cx="3657600" cy="646331"/>
          </a:xfrm>
          <a:prstGeom prst="rect">
            <a:avLst/>
          </a:prstGeom>
        </p:spPr>
        <p:txBody>
          <a:bodyPr wrap="square">
            <a:spAutoFit/>
          </a:bodyPr>
          <a:lstStyle/>
          <a:p>
            <a:pPr marL="228600" indent="-228600">
              <a:defRPr/>
            </a:pPr>
            <a:r>
              <a:rPr lang="en-US" i="1" dirty="0" smtClean="0">
                <a:latin typeface="Times New Roman" pitchFamily="18" charset="0"/>
                <a:cs typeface="Times New Roman" pitchFamily="18" charset="0"/>
              </a:rPr>
              <a:t>a</a:t>
            </a:r>
            <a:r>
              <a:rPr lang="en-US" i="1" baseline="-25000" dirty="0" smtClean="0">
                <a:latin typeface="Times New Roman" pitchFamily="18" charset="0"/>
                <a:cs typeface="Times New Roman" pitchFamily="18" charset="0"/>
              </a:rPr>
              <a:t>A</a:t>
            </a:r>
            <a:r>
              <a:rPr lang="en-US" i="1" dirty="0" smtClean="0">
                <a:latin typeface="Times New Roman" pitchFamily="18" charset="0"/>
                <a:cs typeface="Times New Roman" pitchFamily="18" charset="0"/>
              </a:rPr>
              <a:t>=111.52; w</a:t>
            </a:r>
            <a:r>
              <a:rPr lang="en-US" i="1" baseline="-25000"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=8.eV, g</a:t>
            </a:r>
            <a:r>
              <a:rPr lang="en-US" i="1" baseline="-25000"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 4.eV;</a:t>
            </a:r>
          </a:p>
          <a:p>
            <a:pPr marL="228600" indent="-228600">
              <a:defRPr/>
            </a:pPr>
            <a:r>
              <a:rPr lang="en-US" i="1" dirty="0" smtClean="0">
                <a:latin typeface="Times New Roman" pitchFamily="18" charset="0"/>
                <a:cs typeface="Times New Roman" pitchFamily="18" charset="0"/>
              </a:rPr>
              <a:t>a</a:t>
            </a:r>
            <a:r>
              <a:rPr lang="en-US" i="1" baseline="-25000" dirty="0" smtClean="0">
                <a:latin typeface="Times New Roman" pitchFamily="18" charset="0"/>
                <a:cs typeface="Times New Roman" pitchFamily="18" charset="0"/>
              </a:rPr>
              <a:t>A</a:t>
            </a:r>
            <a:r>
              <a:rPr lang="en-US" i="1" dirty="0" smtClean="0">
                <a:latin typeface="Times New Roman" pitchFamily="18" charset="0"/>
                <a:cs typeface="Times New Roman" pitchFamily="18" charset="0"/>
              </a:rPr>
              <a:t>=240.54, w</a:t>
            </a:r>
            <a:r>
              <a:rPr lang="en-US" i="1" baseline="-25000"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=9.eV, g</a:t>
            </a:r>
            <a:r>
              <a:rPr lang="en-US" i="1" baseline="-25000"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=8.5eV</a:t>
            </a:r>
            <a:r>
              <a:rPr lang="en-US"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ERICIMAGE\1.bmp"/>
          <p:cNvPicPr>
            <a:picLocks noChangeAspect="1" noChangeArrowheads="1"/>
          </p:cNvPicPr>
          <p:nvPr/>
        </p:nvPicPr>
        <p:blipFill>
          <a:blip r:embed="rId2" cstate="print"/>
          <a:srcRect t="8311" r="4762" b="14113"/>
          <a:stretch>
            <a:fillRect/>
          </a:stretch>
        </p:blipFill>
        <p:spPr bwMode="auto">
          <a:xfrm>
            <a:off x="5562600" y="1447800"/>
            <a:ext cx="3200400" cy="2240280"/>
          </a:xfrm>
          <a:prstGeom prst="rect">
            <a:avLst/>
          </a:prstGeom>
          <a:noFill/>
          <a:ln w="9525">
            <a:noFill/>
            <a:miter lim="800000"/>
            <a:headEnd/>
            <a:tailEnd/>
          </a:ln>
        </p:spPr>
      </p:pic>
      <p:sp>
        <p:nvSpPr>
          <p:cNvPr id="5" name="TextBox 23"/>
          <p:cNvSpPr txBox="1">
            <a:spLocks noChangeArrowheads="1"/>
          </p:cNvSpPr>
          <p:nvPr/>
        </p:nvSpPr>
        <p:spPr bwMode="auto">
          <a:xfrm>
            <a:off x="5867400" y="3657600"/>
            <a:ext cx="2871620" cy="400110"/>
          </a:xfrm>
          <a:prstGeom prst="rect">
            <a:avLst/>
          </a:prstGeom>
          <a:noFill/>
          <a:ln w="9525">
            <a:noFill/>
            <a:miter lim="800000"/>
            <a:headEnd/>
            <a:tailEnd/>
          </a:ln>
        </p:spPr>
        <p:txBody>
          <a:bodyPr wrap="none">
            <a:spAutoFit/>
          </a:bodyPr>
          <a:lstStyle/>
          <a:p>
            <a:r>
              <a:rPr lang="en-US" sz="2000" b="1" dirty="0"/>
              <a:t>RMS </a:t>
            </a:r>
            <a:r>
              <a:rPr lang="en-US" sz="2000" b="1" dirty="0" smtClean="0"/>
              <a:t>Roughness=2.04 </a:t>
            </a:r>
            <a:r>
              <a:rPr lang="en-US" sz="2000" b="1" dirty="0"/>
              <a:t>nm</a:t>
            </a:r>
          </a:p>
        </p:txBody>
      </p:sp>
      <p:pic>
        <p:nvPicPr>
          <p:cNvPr id="6" name="Picture 5" descr="ITO roughness.jpg"/>
          <p:cNvPicPr>
            <a:picLocks noChangeAspect="1"/>
          </p:cNvPicPr>
          <p:nvPr/>
        </p:nvPicPr>
        <p:blipFill>
          <a:blip r:embed="rId3" cstate="print"/>
          <a:stretch>
            <a:fillRect/>
          </a:stretch>
        </p:blipFill>
        <p:spPr>
          <a:xfrm>
            <a:off x="2286000" y="1676400"/>
            <a:ext cx="3048000" cy="1736391"/>
          </a:xfrm>
          <a:prstGeom prst="rect">
            <a:avLst/>
          </a:prstGeom>
        </p:spPr>
      </p:pic>
      <p:graphicFrame>
        <p:nvGraphicFramePr>
          <p:cNvPr id="9" name="Table 8"/>
          <p:cNvGraphicFramePr>
            <a:graphicFrameLocks noGrp="1"/>
          </p:cNvGraphicFramePr>
          <p:nvPr/>
        </p:nvGraphicFramePr>
        <p:xfrm>
          <a:off x="685799" y="1376606"/>
          <a:ext cx="1524000" cy="7691194"/>
        </p:xfrm>
        <a:graphic>
          <a:graphicData uri="http://schemas.openxmlformats.org/drawingml/2006/table">
            <a:tbl>
              <a:tblPr/>
              <a:tblGrid>
                <a:gridCol w="653914"/>
                <a:gridCol w="870086"/>
              </a:tblGrid>
              <a:tr h="154259">
                <a:tc>
                  <a:txBody>
                    <a:bodyPr/>
                    <a:lstStyle/>
                    <a:p>
                      <a:pPr marL="0" marR="0">
                        <a:lnSpc>
                          <a:spcPct val="115000"/>
                        </a:lnSpc>
                        <a:spcBef>
                          <a:spcPts val="0"/>
                        </a:spcBef>
                        <a:spcAft>
                          <a:spcPts val="0"/>
                        </a:spcAft>
                      </a:pPr>
                      <a:r>
                        <a:rPr lang="en-US" sz="1400" dirty="0">
                          <a:solidFill>
                            <a:srgbClr val="000000"/>
                          </a:solidFill>
                          <a:latin typeface="Calibri"/>
                          <a:ea typeface="Calibri"/>
                          <a:cs typeface="Calibri"/>
                        </a:rPr>
                        <a:t>h</a:t>
                      </a:r>
                      <a:r>
                        <a:rPr lang="en-US" sz="1400" baseline="-25000" dirty="0">
                          <a:solidFill>
                            <a:srgbClr val="000000"/>
                          </a:solidFill>
                          <a:latin typeface="Calibri"/>
                          <a:ea typeface="Calibri"/>
                          <a:cs typeface="Calibri"/>
                        </a:rPr>
                        <a:t>i</a:t>
                      </a:r>
                      <a:r>
                        <a:rPr lang="en-US" sz="1400" dirty="0">
                          <a:solidFill>
                            <a:srgbClr val="000000"/>
                          </a:solidFill>
                          <a:latin typeface="Calibri"/>
                          <a:ea typeface="Calibri"/>
                          <a:cs typeface="Calibri"/>
                        </a:rPr>
                        <a:t>, nm</a:t>
                      </a:r>
                      <a:endParaRPr lang="en-US" sz="14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latin typeface="Calibri"/>
                          <a:ea typeface="Calibri"/>
                          <a:cs typeface="Calibri"/>
                        </a:rPr>
                        <a:t>v</a:t>
                      </a:r>
                      <a:r>
                        <a:rPr lang="en-US" sz="1400" baseline="-25000">
                          <a:solidFill>
                            <a:srgbClr val="000000"/>
                          </a:solidFill>
                          <a:latin typeface="Calibri"/>
                          <a:ea typeface="Calibri"/>
                          <a:cs typeface="Calibri"/>
                        </a:rPr>
                        <a:t>i</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1400" dirty="0">
                          <a:solidFill>
                            <a:srgbClr val="000000"/>
                          </a:solidFill>
                          <a:latin typeface="Calibri"/>
                          <a:ea typeface="Calibri"/>
                          <a:cs typeface="Calibri"/>
                        </a:rPr>
                        <a:t>0.097</a:t>
                      </a:r>
                      <a:endParaRPr lang="en-US" sz="14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Calibri"/>
                          <a:ea typeface="Calibri"/>
                          <a:cs typeface="Calibri"/>
                        </a:rPr>
                        <a:t>4.40E-04</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1400" dirty="0">
                          <a:solidFill>
                            <a:srgbClr val="000000"/>
                          </a:solidFill>
                          <a:latin typeface="Calibri"/>
                          <a:ea typeface="Calibri"/>
                          <a:cs typeface="Calibri"/>
                        </a:rPr>
                        <a:t>0.483</a:t>
                      </a:r>
                      <a:endParaRPr lang="en-US" sz="14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latin typeface="Calibri"/>
                          <a:ea typeface="Calibri"/>
                          <a:cs typeface="Calibri"/>
                        </a:rPr>
                        <a:t>1.50E-04</a:t>
                      </a:r>
                      <a:endParaRPr lang="en-US" sz="14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1400">
                          <a:solidFill>
                            <a:srgbClr val="000000"/>
                          </a:solidFill>
                          <a:latin typeface="Calibri"/>
                          <a:ea typeface="Calibri"/>
                          <a:cs typeface="Calibri"/>
                        </a:rPr>
                        <a:t>0.87</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latin typeface="Calibri"/>
                          <a:ea typeface="Calibri"/>
                          <a:cs typeface="Calibri"/>
                        </a:rPr>
                        <a:t>0.00102</a:t>
                      </a:r>
                      <a:endParaRPr lang="en-US" sz="14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1400">
                          <a:solidFill>
                            <a:srgbClr val="000000"/>
                          </a:solidFill>
                          <a:latin typeface="Calibri"/>
                          <a:ea typeface="Calibri"/>
                          <a:cs typeface="Calibri"/>
                        </a:rPr>
                        <a:t>1.257</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latin typeface="Calibri"/>
                          <a:ea typeface="Calibri"/>
                          <a:cs typeface="Calibri"/>
                        </a:rPr>
                        <a:t>0.0016</a:t>
                      </a:r>
                      <a:endParaRPr lang="en-US" sz="14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1400">
                          <a:solidFill>
                            <a:srgbClr val="000000"/>
                          </a:solidFill>
                          <a:latin typeface="Calibri"/>
                          <a:ea typeface="Calibri"/>
                          <a:cs typeface="Calibri"/>
                        </a:rPr>
                        <a:t>1.644</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latin typeface="Calibri"/>
                          <a:ea typeface="Calibri"/>
                          <a:cs typeface="Calibri"/>
                        </a:rPr>
                        <a:t>8.70E-04</a:t>
                      </a:r>
                      <a:endParaRPr lang="en-US" sz="14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1400">
                          <a:solidFill>
                            <a:srgbClr val="000000"/>
                          </a:solidFill>
                          <a:latin typeface="Calibri"/>
                          <a:ea typeface="Calibri"/>
                          <a:cs typeface="Calibri"/>
                        </a:rPr>
                        <a:t>2.03</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latin typeface="Calibri"/>
                          <a:ea typeface="Calibri"/>
                          <a:cs typeface="Calibri"/>
                        </a:rPr>
                        <a:t>0.00262</a:t>
                      </a:r>
                      <a:endParaRPr lang="en-US" sz="14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1400">
                          <a:solidFill>
                            <a:srgbClr val="000000"/>
                          </a:solidFill>
                          <a:latin typeface="Calibri"/>
                          <a:ea typeface="Calibri"/>
                          <a:cs typeface="Calibri"/>
                        </a:rPr>
                        <a:t>2.417</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latin typeface="Calibri"/>
                          <a:ea typeface="Calibri"/>
                          <a:cs typeface="Calibri"/>
                        </a:rPr>
                        <a:t>0.00189</a:t>
                      </a:r>
                      <a:endParaRPr lang="en-US" sz="14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1400">
                          <a:solidFill>
                            <a:srgbClr val="000000"/>
                          </a:solidFill>
                          <a:latin typeface="Calibri"/>
                          <a:ea typeface="Calibri"/>
                          <a:cs typeface="Calibri"/>
                        </a:rPr>
                        <a:t>2.804</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Calibri"/>
                          <a:ea typeface="Calibri"/>
                          <a:cs typeface="Calibri"/>
                        </a:rPr>
                        <a:t>0.00277</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1400">
                          <a:solidFill>
                            <a:srgbClr val="000000"/>
                          </a:solidFill>
                          <a:latin typeface="Calibri"/>
                          <a:ea typeface="Calibri"/>
                          <a:cs typeface="Calibri"/>
                        </a:rPr>
                        <a:t>3.191</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Calibri"/>
                          <a:ea typeface="Calibri"/>
                          <a:cs typeface="Calibri"/>
                        </a:rPr>
                        <a:t>0.00408</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1400">
                          <a:solidFill>
                            <a:srgbClr val="000000"/>
                          </a:solidFill>
                          <a:latin typeface="Calibri"/>
                          <a:ea typeface="Calibri"/>
                          <a:cs typeface="Calibri"/>
                        </a:rPr>
                        <a:t>3.577</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latin typeface="Calibri"/>
                          <a:ea typeface="Calibri"/>
                          <a:cs typeface="Calibri"/>
                        </a:rPr>
                        <a:t>0.00452</a:t>
                      </a:r>
                      <a:endParaRPr lang="en-US" sz="14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1400">
                          <a:solidFill>
                            <a:srgbClr val="000000"/>
                          </a:solidFill>
                          <a:latin typeface="Calibri"/>
                          <a:ea typeface="Calibri"/>
                          <a:cs typeface="Calibri"/>
                        </a:rPr>
                        <a:t>3.964</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Calibri"/>
                          <a:ea typeface="Calibri"/>
                          <a:cs typeface="Calibri"/>
                        </a:rPr>
                        <a:t>0.00335</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1400">
                          <a:solidFill>
                            <a:srgbClr val="000000"/>
                          </a:solidFill>
                          <a:latin typeface="Calibri"/>
                          <a:ea typeface="Calibri"/>
                          <a:cs typeface="Calibri"/>
                        </a:rPr>
                        <a:t>4.351</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latin typeface="Calibri"/>
                          <a:ea typeface="Calibri"/>
                          <a:cs typeface="Calibri"/>
                        </a:rPr>
                        <a:t>0.0051</a:t>
                      </a:r>
                      <a:endParaRPr lang="en-US" sz="14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1400">
                          <a:solidFill>
                            <a:srgbClr val="000000"/>
                          </a:solidFill>
                          <a:latin typeface="Calibri"/>
                          <a:ea typeface="Calibri"/>
                          <a:cs typeface="Calibri"/>
                        </a:rPr>
                        <a:t>4.738</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latin typeface="Calibri"/>
                          <a:ea typeface="Calibri"/>
                          <a:cs typeface="Calibri"/>
                        </a:rPr>
                        <a:t>0.00641</a:t>
                      </a:r>
                      <a:endParaRPr lang="en-US" sz="14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1400">
                          <a:solidFill>
                            <a:srgbClr val="000000"/>
                          </a:solidFill>
                          <a:latin typeface="Calibri"/>
                          <a:ea typeface="Calibri"/>
                          <a:cs typeface="Calibri"/>
                        </a:rPr>
                        <a:t>5.124</a:t>
                      </a:r>
                      <a:endParaRPr lang="en-US" sz="14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smtClean="0">
                          <a:solidFill>
                            <a:srgbClr val="000000"/>
                          </a:solidFill>
                          <a:latin typeface="Calibri"/>
                          <a:ea typeface="Calibri"/>
                          <a:cs typeface="Calibri"/>
                        </a:rPr>
                        <a:t>0.0083</a:t>
                      </a:r>
                      <a:endParaRPr lang="en-US" sz="14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5.511</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0.0086</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5.898</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0.01049</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6.285</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0.01311</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6.671</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0.01734</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7.058</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0.01734</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7.445</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0.02273</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7.832</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0.02389</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8.218</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0.03395</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8.605</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0.04006</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8.992</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0.05041</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9.379</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0.05522</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9.765</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0.06148</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10.152</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0.08421</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10.539</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0.08362</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10.926</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0.08858</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11.312</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0.09237</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11.699</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0.07605</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12.086</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0.05478</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12.473</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0.04691</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12.859</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0.02608</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13.246</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0.02171</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13.633</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0.00874</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14.02</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0.00758</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14.406</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0.00626</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14.793</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smtClean="0">
                          <a:solidFill>
                            <a:srgbClr val="000000"/>
                          </a:solidFill>
                          <a:latin typeface="Calibri"/>
                          <a:ea typeface="Calibri"/>
                          <a:cs typeface="Calibri"/>
                        </a:rPr>
                        <a:t>000262</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59">
                <a:tc>
                  <a:txBody>
                    <a:bodyPr/>
                    <a:lstStyle/>
                    <a:p>
                      <a:pPr marL="0" marR="0" algn="r">
                        <a:lnSpc>
                          <a:spcPct val="115000"/>
                        </a:lnSpc>
                        <a:spcBef>
                          <a:spcPts val="0"/>
                        </a:spcBef>
                        <a:spcAft>
                          <a:spcPts val="0"/>
                        </a:spcAft>
                      </a:pPr>
                      <a:r>
                        <a:rPr lang="en-US" sz="600">
                          <a:solidFill>
                            <a:srgbClr val="000000"/>
                          </a:solidFill>
                          <a:latin typeface="Calibri"/>
                          <a:ea typeface="Calibri"/>
                          <a:cs typeface="Calibri"/>
                        </a:rPr>
                        <a:t>15.18</a:t>
                      </a:r>
                      <a:endParaRPr lang="en-US" sz="60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dirty="0">
                          <a:solidFill>
                            <a:srgbClr val="000000"/>
                          </a:solidFill>
                          <a:latin typeface="Calibri"/>
                          <a:ea typeface="Calibri"/>
                          <a:cs typeface="Calibri"/>
                        </a:rPr>
                        <a:t>0.00102</a:t>
                      </a:r>
                      <a:endParaRPr lang="en-US" sz="600" dirty="0">
                        <a:latin typeface="Calibri"/>
                        <a:ea typeface="Calibri"/>
                        <a:cs typeface="Times New Roman"/>
                      </a:endParaRPr>
                    </a:p>
                  </a:txBody>
                  <a:tcPr marL="35261" marR="35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304800" y="381000"/>
            <a:ext cx="2971800" cy="1015663"/>
          </a:xfrm>
          <a:prstGeom prst="rect">
            <a:avLst/>
          </a:prstGeom>
          <a:noFill/>
        </p:spPr>
        <p:txBody>
          <a:bodyPr wrap="square" rtlCol="0">
            <a:spAutoFit/>
          </a:bodyPr>
          <a:lstStyle/>
          <a:p>
            <a:r>
              <a:rPr lang="en-US" sz="2000" dirty="0" smtClean="0">
                <a:solidFill>
                  <a:srgbClr val="0000FF"/>
                </a:solidFill>
              </a:rPr>
              <a:t>Fractions v</a:t>
            </a:r>
            <a:r>
              <a:rPr lang="en-US" sz="2000" baseline="-25000" dirty="0" smtClean="0">
                <a:solidFill>
                  <a:srgbClr val="0000FF"/>
                </a:solidFill>
              </a:rPr>
              <a:t>i</a:t>
            </a:r>
            <a:r>
              <a:rPr lang="en-US" sz="2000" dirty="0" smtClean="0">
                <a:solidFill>
                  <a:srgbClr val="0000FF"/>
                </a:solidFill>
              </a:rPr>
              <a:t> of the surface </a:t>
            </a:r>
          </a:p>
          <a:p>
            <a:r>
              <a:rPr lang="en-US" sz="2000" dirty="0" smtClean="0">
                <a:solidFill>
                  <a:srgbClr val="0000FF"/>
                </a:solidFill>
              </a:rPr>
              <a:t>area covered by roughness</a:t>
            </a:r>
          </a:p>
          <a:p>
            <a:r>
              <a:rPr lang="en-US" sz="2000" dirty="0" smtClean="0">
                <a:solidFill>
                  <a:srgbClr val="0000FF"/>
                </a:solidFill>
              </a:rPr>
              <a:t>with heights h</a:t>
            </a:r>
            <a:r>
              <a:rPr lang="en-US" sz="2000" baseline="-25000" dirty="0" smtClean="0">
                <a:solidFill>
                  <a:srgbClr val="0000FF"/>
                </a:solidFill>
              </a:rPr>
              <a:t>i</a:t>
            </a:r>
            <a:r>
              <a:rPr lang="en-US" sz="2000" dirty="0" smtClean="0">
                <a:solidFill>
                  <a:srgbClr val="0000FF"/>
                </a:solidFill>
              </a:rPr>
              <a:t> </a:t>
            </a:r>
            <a:endParaRPr lang="en-US" sz="2000" dirty="0">
              <a:solidFill>
                <a:srgbClr val="0000FF"/>
              </a:solidFill>
            </a:endParaRPr>
          </a:p>
        </p:txBody>
      </p:sp>
      <p:sp>
        <p:nvSpPr>
          <p:cNvPr id="11" name="TextBox 23"/>
          <p:cNvSpPr txBox="1">
            <a:spLocks noChangeArrowheads="1"/>
          </p:cNvSpPr>
          <p:nvPr/>
        </p:nvSpPr>
        <p:spPr bwMode="auto">
          <a:xfrm>
            <a:off x="3581400" y="0"/>
            <a:ext cx="3211585" cy="523220"/>
          </a:xfrm>
          <a:prstGeom prst="rect">
            <a:avLst/>
          </a:prstGeom>
          <a:noFill/>
          <a:ln w="9525">
            <a:noFill/>
            <a:miter lim="800000"/>
            <a:headEnd/>
            <a:tailEnd/>
          </a:ln>
        </p:spPr>
        <p:txBody>
          <a:bodyPr wrap="none">
            <a:spAutoFit/>
          </a:bodyPr>
          <a:lstStyle/>
          <a:p>
            <a:r>
              <a:rPr lang="en-US" sz="2800" b="1" u="sng" dirty="0" smtClean="0">
                <a:solidFill>
                  <a:schemeClr val="accent6">
                    <a:lumMod val="75000"/>
                  </a:schemeClr>
                </a:solidFill>
                <a:effectLst>
                  <a:outerShdw blurRad="38100" dist="38100" dir="2700000" algn="tl">
                    <a:srgbClr val="000000">
                      <a:alpha val="43137"/>
                    </a:srgbClr>
                  </a:outerShdw>
                </a:effectLst>
              </a:rPr>
              <a:t>ITO Plate Roughness</a:t>
            </a:r>
            <a:endParaRPr lang="en-US" sz="2800" b="1" u="sng" dirty="0">
              <a:solidFill>
                <a:schemeClr val="accent6">
                  <a:lumMod val="75000"/>
                </a:schemeClr>
              </a:solidFill>
              <a:effectLst>
                <a:outerShdw blurRad="38100" dist="38100" dir="2700000" algn="tl">
                  <a:srgbClr val="000000">
                    <a:alpha val="43137"/>
                  </a:srgbClr>
                </a:outerShdw>
              </a:effectLst>
            </a:endParaRPr>
          </a:p>
        </p:txBody>
      </p:sp>
      <p:sp>
        <p:nvSpPr>
          <p:cNvPr id="8" name="TextBox 7"/>
          <p:cNvSpPr txBox="1"/>
          <p:nvPr/>
        </p:nvSpPr>
        <p:spPr>
          <a:xfrm>
            <a:off x="3581400" y="4419600"/>
            <a:ext cx="2634183" cy="1569660"/>
          </a:xfrm>
          <a:prstGeom prst="rect">
            <a:avLst/>
          </a:prstGeom>
          <a:noFill/>
        </p:spPr>
        <p:txBody>
          <a:bodyPr wrap="none" rtlCol="0">
            <a:spAutoFit/>
          </a:bodyPr>
          <a:lstStyle/>
          <a:p>
            <a:r>
              <a:rPr lang="en-US" sz="2400" b="1" u="sng" dirty="0" smtClean="0">
                <a:solidFill>
                  <a:srgbClr val="0000FF"/>
                </a:solidFill>
              </a:rPr>
              <a:t>Roughness effect</a:t>
            </a:r>
          </a:p>
          <a:p>
            <a:r>
              <a:rPr lang="en-US" sz="2400" b="1" dirty="0" smtClean="0">
                <a:solidFill>
                  <a:srgbClr val="0000FF"/>
                </a:solidFill>
              </a:rPr>
              <a:t>&lt;0.5 % for &gt;116 nm</a:t>
            </a:r>
          </a:p>
          <a:p>
            <a:r>
              <a:rPr lang="en-US" sz="2400" b="1" dirty="0" smtClean="0">
                <a:solidFill>
                  <a:srgbClr val="0000FF"/>
                </a:solidFill>
              </a:rPr>
              <a:t>&lt;1% for &gt; 90 nm</a:t>
            </a:r>
          </a:p>
          <a:p>
            <a:r>
              <a:rPr lang="en-US" sz="2400" b="1" dirty="0" smtClean="0">
                <a:solidFill>
                  <a:srgbClr val="0000FF"/>
                </a:solidFill>
              </a:rPr>
              <a:t>&lt;2.2%  at  60 nm </a:t>
            </a:r>
            <a:endParaRPr lang="en-US" sz="2400" b="1" dirty="0">
              <a:solidFill>
                <a:srgbClr val="00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b="1" dirty="0" smtClean="0">
                <a:solidFill>
                  <a:schemeClr val="accent6">
                    <a:lumMod val="75000"/>
                  </a:schemeClr>
                </a:solidFill>
                <a:effectLst>
                  <a:outerShdw blurRad="38100" dist="38100" dir="2700000" algn="tl">
                    <a:srgbClr val="000000">
                      <a:alpha val="43137"/>
                    </a:srgbClr>
                  </a:outerShdw>
                </a:effectLst>
              </a:rPr>
              <a:t>Carrier Density Measurement</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2053" name="Picture 2" descr="C:\Users\Douglas Chiu\Desktop\Hall-effect.png"/>
          <p:cNvPicPr>
            <a:picLocks noChangeAspect="1" noChangeArrowheads="1"/>
          </p:cNvPicPr>
          <p:nvPr/>
        </p:nvPicPr>
        <p:blipFill>
          <a:blip r:embed="rId3" cstate="print"/>
          <a:srcRect/>
          <a:stretch>
            <a:fillRect/>
          </a:stretch>
        </p:blipFill>
        <p:spPr bwMode="auto">
          <a:xfrm>
            <a:off x="5791200" y="1524000"/>
            <a:ext cx="1168400" cy="2143125"/>
          </a:xfrm>
          <a:prstGeom prst="rect">
            <a:avLst/>
          </a:prstGeom>
          <a:noFill/>
          <a:ln w="9525">
            <a:noFill/>
            <a:miter lim="800000"/>
            <a:headEnd/>
            <a:tailEnd/>
          </a:ln>
        </p:spPr>
      </p:pic>
      <p:graphicFrame>
        <p:nvGraphicFramePr>
          <p:cNvPr id="2051" name="Object 4"/>
          <p:cNvGraphicFramePr>
            <a:graphicFrameLocks noChangeAspect="1"/>
          </p:cNvGraphicFramePr>
          <p:nvPr/>
        </p:nvGraphicFramePr>
        <p:xfrm>
          <a:off x="1981200" y="1600200"/>
          <a:ext cx="1533077" cy="712788"/>
        </p:xfrm>
        <a:graphic>
          <a:graphicData uri="http://schemas.openxmlformats.org/presentationml/2006/ole">
            <p:oleObj spid="_x0000_s22539" name="Equation" r:id="rId4" imgW="710891" imgH="330057" progId="Equation.3">
              <p:embed/>
            </p:oleObj>
          </a:graphicData>
        </a:graphic>
      </p:graphicFrame>
      <p:sp>
        <p:nvSpPr>
          <p:cNvPr id="2054" name="TextBox 5"/>
          <p:cNvSpPr txBox="1">
            <a:spLocks noChangeArrowheads="1"/>
          </p:cNvSpPr>
          <p:nvPr/>
        </p:nvSpPr>
        <p:spPr bwMode="auto">
          <a:xfrm>
            <a:off x="4556975" y="5257800"/>
            <a:ext cx="4587025" cy="830997"/>
          </a:xfrm>
          <a:prstGeom prst="rect">
            <a:avLst/>
          </a:prstGeom>
          <a:noFill/>
          <a:ln w="9525">
            <a:noFill/>
            <a:miter lim="800000"/>
            <a:headEnd/>
            <a:tailEnd/>
          </a:ln>
        </p:spPr>
        <p:txBody>
          <a:bodyPr wrap="none">
            <a:spAutoFit/>
          </a:bodyPr>
          <a:lstStyle/>
          <a:p>
            <a:r>
              <a:rPr lang="en-US" sz="2400" b="1" dirty="0">
                <a:solidFill>
                  <a:srgbClr val="0000FF"/>
                </a:solidFill>
                <a:effectLst>
                  <a:outerShdw blurRad="38100" dist="38100" dir="2700000" algn="tl">
                    <a:srgbClr val="000000">
                      <a:alpha val="43137"/>
                    </a:srgbClr>
                  </a:outerShdw>
                </a:effectLst>
              </a:rPr>
              <a:t>Slope = B/</a:t>
            </a:r>
            <a:r>
              <a:rPr lang="en-US" sz="2400" b="1" dirty="0" err="1">
                <a:solidFill>
                  <a:srgbClr val="0000FF"/>
                </a:solidFill>
                <a:effectLst>
                  <a:outerShdw blurRad="38100" dist="38100" dir="2700000" algn="tl">
                    <a:srgbClr val="000000">
                      <a:alpha val="43137"/>
                    </a:srgbClr>
                  </a:outerShdw>
                </a:effectLst>
              </a:rPr>
              <a:t>dne</a:t>
            </a:r>
            <a:r>
              <a:rPr lang="en-US" sz="2400" b="1" dirty="0">
                <a:solidFill>
                  <a:srgbClr val="0000FF"/>
                </a:solidFill>
                <a:effectLst>
                  <a:outerShdw blurRad="38100" dist="38100" dir="2700000" algn="tl">
                    <a:srgbClr val="000000">
                      <a:alpha val="43137"/>
                    </a:srgbClr>
                  </a:outerShdw>
                </a:effectLst>
              </a:rPr>
              <a:t>  is same</a:t>
            </a:r>
          </a:p>
          <a:p>
            <a:r>
              <a:rPr lang="en-US" sz="2400" b="1" dirty="0">
                <a:solidFill>
                  <a:srgbClr val="0000FF"/>
                </a:solidFill>
                <a:effectLst>
                  <a:outerShdw blurRad="38100" dist="38100" dir="2700000" algn="tl">
                    <a:srgbClr val="000000">
                      <a:alpha val="43137"/>
                    </a:srgbClr>
                  </a:outerShdw>
                </a:effectLst>
              </a:rPr>
              <a:t>Same Carrier Density = 7 x 10</a:t>
            </a:r>
            <a:r>
              <a:rPr lang="en-US" sz="2400" b="1" baseline="30000" dirty="0">
                <a:solidFill>
                  <a:srgbClr val="0000FF"/>
                </a:solidFill>
                <a:effectLst>
                  <a:outerShdw blurRad="38100" dist="38100" dir="2700000" algn="tl">
                    <a:srgbClr val="000000">
                      <a:alpha val="43137"/>
                    </a:srgbClr>
                  </a:outerShdw>
                </a:effectLst>
              </a:rPr>
              <a:t>20 </a:t>
            </a:r>
            <a:r>
              <a:rPr lang="en-US" sz="2400" b="1" dirty="0">
                <a:solidFill>
                  <a:srgbClr val="0000FF"/>
                </a:solidFill>
                <a:effectLst>
                  <a:outerShdw blurRad="38100" dist="38100" dir="2700000" algn="tl">
                    <a:srgbClr val="000000">
                      <a:alpha val="43137"/>
                    </a:srgbClr>
                  </a:outerShdw>
                </a:effectLst>
              </a:rPr>
              <a:t>/cc</a:t>
            </a:r>
            <a:r>
              <a:rPr lang="en-US" sz="2400" b="1" baseline="30000" dirty="0">
                <a:solidFill>
                  <a:srgbClr val="0000FF"/>
                </a:solidFill>
                <a:effectLst>
                  <a:outerShdw blurRad="38100" dist="38100" dir="2700000" algn="tl">
                    <a:srgbClr val="000000">
                      <a:alpha val="43137"/>
                    </a:srgbClr>
                  </a:outerShdw>
                </a:effectLst>
              </a:rPr>
              <a:t> </a:t>
            </a:r>
            <a:endParaRPr lang="en-US" sz="2400" b="1" dirty="0">
              <a:solidFill>
                <a:srgbClr val="0000FF"/>
              </a:solidFill>
              <a:effectLst>
                <a:outerShdw blurRad="38100" dist="38100" dir="2700000" algn="tl">
                  <a:srgbClr val="000000">
                    <a:alpha val="43137"/>
                  </a:srgbClr>
                </a:outerShdw>
              </a:effectLst>
            </a:endParaRPr>
          </a:p>
        </p:txBody>
      </p:sp>
      <p:sp>
        <p:nvSpPr>
          <p:cNvPr id="2055" name="TextBox 6"/>
          <p:cNvSpPr txBox="1">
            <a:spLocks noChangeArrowheads="1"/>
          </p:cNvSpPr>
          <p:nvPr/>
        </p:nvSpPr>
        <p:spPr bwMode="auto">
          <a:xfrm>
            <a:off x="7877175" y="3581400"/>
            <a:ext cx="1041400" cy="338138"/>
          </a:xfrm>
          <a:prstGeom prst="rect">
            <a:avLst/>
          </a:prstGeom>
          <a:noFill/>
          <a:ln w="9525">
            <a:noFill/>
            <a:miter lim="800000"/>
            <a:headEnd/>
            <a:tailEnd/>
          </a:ln>
        </p:spPr>
        <p:txBody>
          <a:bodyPr wrap="none">
            <a:spAutoFit/>
          </a:bodyPr>
          <a:lstStyle/>
          <a:p>
            <a:r>
              <a:rPr lang="en-US" sz="1600" b="1"/>
              <a:t>wikipedia</a:t>
            </a:r>
          </a:p>
        </p:txBody>
      </p:sp>
      <p:graphicFrame>
        <p:nvGraphicFramePr>
          <p:cNvPr id="22540" name="Object 12"/>
          <p:cNvGraphicFramePr>
            <a:graphicFrameLocks noChangeAspect="1"/>
          </p:cNvGraphicFramePr>
          <p:nvPr/>
        </p:nvGraphicFramePr>
        <p:xfrm>
          <a:off x="762000" y="2438400"/>
          <a:ext cx="3925887" cy="3003550"/>
        </p:xfrm>
        <a:graphic>
          <a:graphicData uri="http://schemas.openxmlformats.org/presentationml/2006/ole">
            <p:oleObj spid="_x0000_s22540" name="Graph" r:id="rId5" imgW="3925800" imgH="3003840" progId="Origin50.Graph">
              <p:embed/>
            </p:oleObj>
          </a:graphicData>
        </a:graphic>
      </p:graphicFrame>
      <p:cxnSp>
        <p:nvCxnSpPr>
          <p:cNvPr id="9" name="Straight Connector 8"/>
          <p:cNvCxnSpPr/>
          <p:nvPr/>
        </p:nvCxnSpPr>
        <p:spPr>
          <a:xfrm>
            <a:off x="3048000" y="2971800"/>
            <a:ext cx="5334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3200400"/>
            <a:ext cx="533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57600" y="2819400"/>
            <a:ext cx="732893" cy="338554"/>
          </a:xfrm>
          <a:prstGeom prst="rect">
            <a:avLst/>
          </a:prstGeom>
          <a:noFill/>
        </p:spPr>
        <p:txBody>
          <a:bodyPr wrap="none" rtlCol="0">
            <a:spAutoFit/>
          </a:bodyPr>
          <a:lstStyle/>
          <a:p>
            <a:r>
              <a:rPr lang="en-US" sz="1600" b="1" dirty="0" smtClean="0"/>
              <a:t>No UV</a:t>
            </a:r>
            <a:endParaRPr lang="en-US" sz="1600" b="1" dirty="0"/>
          </a:p>
        </p:txBody>
      </p:sp>
      <p:sp>
        <p:nvSpPr>
          <p:cNvPr id="12" name="TextBox 11"/>
          <p:cNvSpPr txBox="1"/>
          <p:nvPr/>
        </p:nvSpPr>
        <p:spPr>
          <a:xfrm>
            <a:off x="3505200" y="3048000"/>
            <a:ext cx="922753" cy="338554"/>
          </a:xfrm>
          <a:prstGeom prst="rect">
            <a:avLst/>
          </a:prstGeom>
          <a:noFill/>
        </p:spPr>
        <p:txBody>
          <a:bodyPr wrap="none" rtlCol="0">
            <a:spAutoFit/>
          </a:bodyPr>
          <a:lstStyle/>
          <a:p>
            <a:r>
              <a:rPr lang="en-US" sz="1600" b="1" dirty="0" smtClean="0"/>
              <a:t>After UV</a:t>
            </a:r>
            <a:endParaRPr lang="en-US" sz="16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4"/>
          <p:cNvGraphicFramePr>
            <a:graphicFrameLocks noChangeAspect="1"/>
          </p:cNvGraphicFramePr>
          <p:nvPr/>
        </p:nvGraphicFramePr>
        <p:xfrm>
          <a:off x="1828800" y="1219200"/>
          <a:ext cx="5718584" cy="4375076"/>
        </p:xfrm>
        <a:graphic>
          <a:graphicData uri="http://schemas.openxmlformats.org/presentationml/2006/ole">
            <p:oleObj spid="_x0000_s88066" name="Graph" r:id="rId4" imgW="3925824" imgH="3004109" progId="Origin50.Graph">
              <p:embed/>
            </p:oleObj>
          </a:graphicData>
        </a:graphic>
      </p:graphicFrame>
      <p:sp>
        <p:nvSpPr>
          <p:cNvPr id="15" name="TextBox 14"/>
          <p:cNvSpPr txBox="1"/>
          <p:nvPr/>
        </p:nvSpPr>
        <p:spPr>
          <a:xfrm>
            <a:off x="1" y="0"/>
            <a:ext cx="9144000" cy="954107"/>
          </a:xfrm>
          <a:prstGeom prst="rect">
            <a:avLst/>
          </a:prstGeom>
          <a:noFill/>
        </p:spPr>
        <p:txBody>
          <a:bodyPr wrap="square" rtlCol="0">
            <a:spAutoFit/>
          </a:bodyPr>
          <a:lstStyle/>
          <a:p>
            <a:pPr algn="ctr"/>
            <a:r>
              <a:rPr lang="en-US" sz="2800" b="1" u="sng" dirty="0" smtClean="0">
                <a:solidFill>
                  <a:schemeClr val="accent6">
                    <a:lumMod val="75000"/>
                  </a:schemeClr>
                </a:solidFill>
                <a:effectLst>
                  <a:outerShdw blurRad="38100" dist="38100" dir="2700000" algn="tl">
                    <a:srgbClr val="000000">
                      <a:alpha val="43137"/>
                    </a:srgbClr>
                  </a:outerShdw>
                </a:effectLst>
              </a:rPr>
              <a:t>Comparison with Theory: </a:t>
            </a:r>
            <a:r>
              <a:rPr lang="en-US" sz="2800" b="1" u="sng" dirty="0" err="1" smtClean="0">
                <a:solidFill>
                  <a:schemeClr val="accent6">
                    <a:lumMod val="75000"/>
                  </a:schemeClr>
                </a:solidFill>
                <a:effectLst>
                  <a:outerShdw blurRad="38100" dist="38100" dir="2700000" algn="tl">
                    <a:srgbClr val="000000">
                      <a:alpha val="43137"/>
                    </a:srgbClr>
                  </a:outerShdw>
                </a:effectLst>
              </a:rPr>
              <a:t>Casimir</a:t>
            </a:r>
            <a:r>
              <a:rPr lang="en-US" sz="2800" b="1" u="sng" dirty="0" smtClean="0">
                <a:solidFill>
                  <a:schemeClr val="accent6">
                    <a:lumMod val="75000"/>
                  </a:schemeClr>
                </a:solidFill>
                <a:effectLst>
                  <a:outerShdw blurRad="38100" dist="38100" dir="2700000" algn="tl">
                    <a:srgbClr val="000000">
                      <a:alpha val="43137"/>
                    </a:srgbClr>
                  </a:outerShdw>
                </a:effectLst>
              </a:rPr>
              <a:t> Force between Au Sphere and ITO Plate Before UV </a:t>
            </a:r>
            <a:endParaRPr lang="en-US" sz="28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152400" y="5867400"/>
            <a:ext cx="2286908" cy="523220"/>
          </a:xfrm>
          <a:prstGeom prst="rect">
            <a:avLst/>
          </a:prstGeom>
          <a:noFill/>
        </p:spPr>
        <p:txBody>
          <a:bodyPr wrap="none" rtlCol="0">
            <a:spAutoFit/>
          </a:bodyPr>
          <a:lstStyle/>
          <a:p>
            <a:r>
              <a:rPr lang="en-US" sz="2800" b="1" dirty="0" smtClean="0">
                <a:solidFill>
                  <a:srgbClr val="0000FF"/>
                </a:solidFill>
                <a:effectLst>
                  <a:outerShdw blurRad="38100" dist="38100" dir="2700000" algn="tl">
                    <a:srgbClr val="000000">
                      <a:alpha val="43137"/>
                    </a:srgbClr>
                  </a:outerShdw>
                </a:effectLst>
              </a:rPr>
              <a:t>ITO Before UV</a:t>
            </a:r>
            <a:endParaRPr lang="en-US" sz="2800" b="1" dirty="0">
              <a:solidFill>
                <a:srgbClr val="0000FF"/>
              </a:solidFill>
              <a:effectLst>
                <a:outerShdw blurRad="38100" dist="38100" dir="2700000" algn="tl">
                  <a:srgbClr val="000000">
                    <a:alpha val="43137"/>
                  </a:srgbClr>
                </a:outerShdw>
              </a:effectLst>
            </a:endParaRPr>
          </a:p>
        </p:txBody>
      </p:sp>
      <p:sp>
        <p:nvSpPr>
          <p:cNvPr id="14" name="TextBox 13"/>
          <p:cNvSpPr txBox="1"/>
          <p:nvPr/>
        </p:nvSpPr>
        <p:spPr>
          <a:xfrm>
            <a:off x="2362200" y="5867400"/>
            <a:ext cx="6733703" cy="523220"/>
          </a:xfrm>
          <a:prstGeom prst="rect">
            <a:avLst/>
          </a:prstGeom>
          <a:noFill/>
        </p:spPr>
        <p:txBody>
          <a:bodyPr wrap="none" rtlCol="0">
            <a:spAutoFit/>
          </a:bodyPr>
          <a:lstStyle/>
          <a:p>
            <a:r>
              <a:rPr lang="en-US" sz="2800" b="1" dirty="0" smtClean="0">
                <a:solidFill>
                  <a:srgbClr val="0000FF"/>
                </a:solidFill>
                <a:effectLst>
                  <a:outerShdw blurRad="38100" dist="38100" dir="2700000" algn="tl">
                    <a:srgbClr val="000000">
                      <a:alpha val="43137"/>
                    </a:srgbClr>
                  </a:outerShdw>
                </a:effectLst>
              </a:rPr>
              <a:t>DC </a:t>
            </a:r>
            <a:r>
              <a:rPr lang="en-US" sz="2800" b="1" dirty="0" err="1" smtClean="0">
                <a:solidFill>
                  <a:srgbClr val="0000FF"/>
                </a:solidFill>
                <a:effectLst>
                  <a:outerShdw blurRad="38100" dist="38100" dir="2700000" algn="tl">
                    <a:srgbClr val="000000">
                      <a:alpha val="43137"/>
                    </a:srgbClr>
                  </a:outerShdw>
                </a:effectLst>
              </a:rPr>
              <a:t>Conductivty</a:t>
            </a:r>
            <a:r>
              <a:rPr lang="en-US" sz="2800" b="1" dirty="0" smtClean="0">
                <a:solidFill>
                  <a:srgbClr val="0000FF"/>
                </a:solidFill>
                <a:effectLst>
                  <a:outerShdw blurRad="38100" dist="38100" dir="2700000" algn="tl">
                    <a:srgbClr val="000000">
                      <a:alpha val="43137"/>
                    </a:srgbClr>
                  </a:outerShdw>
                </a:effectLst>
              </a:rPr>
              <a:t> Included – Good Agreement</a:t>
            </a:r>
            <a:endParaRPr lang="en-US" sz="2800" b="1" dirty="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6347" y="0"/>
            <a:ext cx="8635377" cy="954107"/>
          </a:xfrm>
          <a:prstGeom prst="rect">
            <a:avLst/>
          </a:prstGeom>
          <a:noFill/>
        </p:spPr>
        <p:txBody>
          <a:bodyPr wrap="none" rtlCol="0">
            <a:spAutoFit/>
          </a:bodyPr>
          <a:lstStyle/>
          <a:p>
            <a:pPr algn="ctr"/>
            <a:r>
              <a:rPr lang="en-US" sz="2800" b="1" u="sng" dirty="0" smtClean="0">
                <a:solidFill>
                  <a:schemeClr val="accent6">
                    <a:lumMod val="75000"/>
                  </a:schemeClr>
                </a:solidFill>
                <a:effectLst>
                  <a:outerShdw blurRad="38100" dist="38100" dir="2700000" algn="tl">
                    <a:srgbClr val="000000">
                      <a:alpha val="43137"/>
                    </a:srgbClr>
                  </a:outerShdw>
                </a:effectLst>
              </a:rPr>
              <a:t>Comparison with Theory:  </a:t>
            </a:r>
          </a:p>
          <a:p>
            <a:pPr algn="ctr"/>
            <a:r>
              <a:rPr lang="en-US" sz="2800" b="1" u="sng" dirty="0" err="1" smtClean="0">
                <a:solidFill>
                  <a:schemeClr val="accent6">
                    <a:lumMod val="75000"/>
                  </a:schemeClr>
                </a:solidFill>
                <a:effectLst>
                  <a:outerShdw blurRad="38100" dist="38100" dir="2700000" algn="tl">
                    <a:srgbClr val="000000">
                      <a:alpha val="43137"/>
                    </a:srgbClr>
                  </a:outerShdw>
                </a:effectLst>
              </a:rPr>
              <a:t>Casimir</a:t>
            </a:r>
            <a:r>
              <a:rPr lang="en-US" sz="2800" b="1" u="sng" dirty="0" smtClean="0">
                <a:solidFill>
                  <a:schemeClr val="accent6">
                    <a:lumMod val="75000"/>
                  </a:schemeClr>
                </a:solidFill>
                <a:effectLst>
                  <a:outerShdw blurRad="38100" dist="38100" dir="2700000" algn="tl">
                    <a:srgbClr val="000000">
                      <a:alpha val="43137"/>
                    </a:srgbClr>
                  </a:outerShdw>
                </a:effectLst>
              </a:rPr>
              <a:t> Force between Au Sphere and ITO Plate After UV</a:t>
            </a:r>
            <a:endParaRPr lang="en-US" sz="28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2590800" y="5867400"/>
            <a:ext cx="6393738" cy="523220"/>
          </a:xfrm>
          <a:prstGeom prst="rect">
            <a:avLst/>
          </a:prstGeom>
          <a:noFill/>
        </p:spPr>
        <p:txBody>
          <a:bodyPr wrap="none" rtlCol="0">
            <a:spAutoFit/>
          </a:bodyPr>
          <a:lstStyle/>
          <a:p>
            <a:r>
              <a:rPr lang="en-US" sz="2800" b="1" dirty="0" smtClean="0">
                <a:solidFill>
                  <a:srgbClr val="0000FF"/>
                </a:solidFill>
                <a:effectLst>
                  <a:outerShdw blurRad="38100" dist="38100" dir="2700000" algn="tl">
                    <a:srgbClr val="000000">
                      <a:alpha val="43137"/>
                    </a:srgbClr>
                  </a:outerShdw>
                </a:effectLst>
              </a:rPr>
              <a:t>No Agreement if we include Free Carriers </a:t>
            </a:r>
            <a:endParaRPr lang="en-US" sz="2800" b="1" dirty="0">
              <a:solidFill>
                <a:srgbClr val="0000FF"/>
              </a:solidFill>
              <a:effectLst>
                <a:outerShdw blurRad="38100" dist="38100" dir="2700000" algn="tl">
                  <a:srgbClr val="000000">
                    <a:alpha val="43137"/>
                  </a:srgbClr>
                </a:outerShdw>
              </a:effectLst>
            </a:endParaRPr>
          </a:p>
        </p:txBody>
      </p:sp>
      <p:sp>
        <p:nvSpPr>
          <p:cNvPr id="8" name="TextBox 7"/>
          <p:cNvSpPr txBox="1"/>
          <p:nvPr/>
        </p:nvSpPr>
        <p:spPr>
          <a:xfrm>
            <a:off x="6768244" y="2600908"/>
            <a:ext cx="2024913" cy="646331"/>
          </a:xfrm>
          <a:prstGeom prst="rect">
            <a:avLst/>
          </a:prstGeom>
          <a:noFill/>
        </p:spPr>
        <p:txBody>
          <a:bodyPr wrap="none" rtlCol="0">
            <a:spAutoFit/>
          </a:bodyPr>
          <a:lstStyle/>
          <a:p>
            <a:r>
              <a:rPr lang="en-US" b="1" dirty="0" smtClean="0">
                <a:solidFill>
                  <a:srgbClr val="0000FF"/>
                </a:solidFill>
              </a:rPr>
              <a:t>----Theory with </a:t>
            </a:r>
          </a:p>
          <a:p>
            <a:r>
              <a:rPr lang="en-US" b="1" dirty="0" smtClean="0">
                <a:solidFill>
                  <a:srgbClr val="0000FF"/>
                </a:solidFill>
              </a:rPr>
              <a:t>      DC Conductivity</a:t>
            </a:r>
            <a:endParaRPr lang="en-US" b="1" dirty="0">
              <a:solidFill>
                <a:srgbClr val="0000FF"/>
              </a:solidFill>
            </a:endParaRPr>
          </a:p>
        </p:txBody>
      </p:sp>
      <p:sp>
        <p:nvSpPr>
          <p:cNvPr id="9" name="TextBox 8"/>
          <p:cNvSpPr txBox="1"/>
          <p:nvPr/>
        </p:nvSpPr>
        <p:spPr>
          <a:xfrm>
            <a:off x="2667000" y="5486400"/>
            <a:ext cx="4883837" cy="461665"/>
          </a:xfrm>
          <a:prstGeom prst="rect">
            <a:avLst/>
          </a:prstGeom>
          <a:noFill/>
        </p:spPr>
        <p:txBody>
          <a:bodyPr wrap="none" rtlCol="0">
            <a:spAutoFit/>
          </a:bodyPr>
          <a:lstStyle/>
          <a:p>
            <a:r>
              <a:rPr lang="en-US" sz="2400" b="1" dirty="0" smtClean="0">
                <a:solidFill>
                  <a:srgbClr val="0000FF"/>
                </a:solidFill>
              </a:rPr>
              <a:t>Effect of inclusion of DC Conductivity</a:t>
            </a:r>
            <a:endParaRPr lang="en-US" sz="2400" b="1" dirty="0">
              <a:solidFill>
                <a:srgbClr val="0000FF"/>
              </a:solidFill>
            </a:endParaRPr>
          </a:p>
        </p:txBody>
      </p:sp>
      <p:sp>
        <p:nvSpPr>
          <p:cNvPr id="10" name="TextBox 9"/>
          <p:cNvSpPr txBox="1"/>
          <p:nvPr/>
        </p:nvSpPr>
        <p:spPr>
          <a:xfrm>
            <a:off x="6876256" y="2312876"/>
            <a:ext cx="1069524" cy="369332"/>
          </a:xfrm>
          <a:prstGeom prst="rect">
            <a:avLst/>
          </a:prstGeom>
          <a:noFill/>
        </p:spPr>
        <p:txBody>
          <a:bodyPr wrap="none" rtlCol="0">
            <a:spAutoFit/>
          </a:bodyPr>
          <a:lstStyle/>
          <a:p>
            <a:r>
              <a:rPr lang="en-US" dirty="0" smtClean="0"/>
              <a:t>++  Data</a:t>
            </a:r>
            <a:endParaRPr lang="en-US" dirty="0"/>
          </a:p>
        </p:txBody>
      </p:sp>
      <p:graphicFrame>
        <p:nvGraphicFramePr>
          <p:cNvPr id="13314" name="Object 2"/>
          <p:cNvGraphicFramePr>
            <a:graphicFrameLocks noChangeAspect="1"/>
          </p:cNvGraphicFramePr>
          <p:nvPr/>
        </p:nvGraphicFramePr>
        <p:xfrm>
          <a:off x="1766414" y="1250412"/>
          <a:ext cx="5472586" cy="4186871"/>
        </p:xfrm>
        <a:graphic>
          <a:graphicData uri="http://schemas.openxmlformats.org/presentationml/2006/ole">
            <p:oleObj spid="_x0000_s13318" name="Graph" r:id="rId4" imgW="3925824" imgH="3004109" progId="Origin50.Graph">
              <p:embed/>
            </p:oleObj>
          </a:graphicData>
        </a:graphic>
      </p:graphicFrame>
      <p:sp>
        <p:nvSpPr>
          <p:cNvPr id="11" name="TextBox 10"/>
          <p:cNvSpPr txBox="1"/>
          <p:nvPr/>
        </p:nvSpPr>
        <p:spPr>
          <a:xfrm>
            <a:off x="457200" y="5879068"/>
            <a:ext cx="2062231" cy="523220"/>
          </a:xfrm>
          <a:prstGeom prst="rect">
            <a:avLst/>
          </a:prstGeom>
          <a:noFill/>
        </p:spPr>
        <p:txBody>
          <a:bodyPr wrap="none" rtlCol="0">
            <a:spAutoFit/>
          </a:bodyPr>
          <a:lstStyle/>
          <a:p>
            <a:r>
              <a:rPr lang="en-US" sz="2800" b="1" dirty="0" smtClean="0">
                <a:solidFill>
                  <a:srgbClr val="0000FF"/>
                </a:solidFill>
                <a:effectLst>
                  <a:outerShdw blurRad="38100" dist="38100" dir="2700000" algn="tl">
                    <a:srgbClr val="000000">
                      <a:alpha val="43137"/>
                    </a:srgbClr>
                  </a:outerShdw>
                </a:effectLst>
              </a:rPr>
              <a:t>ITO After UV</a:t>
            </a:r>
            <a:endParaRPr lang="en-US" sz="2800" b="1" dirty="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
          <p:cNvGraphicFramePr>
            <a:graphicFrameLocks noChangeAspect="1"/>
          </p:cNvGraphicFramePr>
          <p:nvPr/>
        </p:nvGraphicFramePr>
        <p:xfrm>
          <a:off x="1828800" y="766128"/>
          <a:ext cx="5173786" cy="3958271"/>
        </p:xfrm>
        <a:graphic>
          <a:graphicData uri="http://schemas.openxmlformats.org/presentationml/2006/ole">
            <p:oleObj spid="_x0000_s12303" name="Graph" r:id="rId4" imgW="3925824" imgH="3004109" progId="Origin50.Graph">
              <p:embed/>
            </p:oleObj>
          </a:graphicData>
        </a:graphic>
      </p:graphicFrame>
      <p:sp>
        <p:nvSpPr>
          <p:cNvPr id="15" name="TextBox 14"/>
          <p:cNvSpPr txBox="1"/>
          <p:nvPr/>
        </p:nvSpPr>
        <p:spPr>
          <a:xfrm>
            <a:off x="1" y="0"/>
            <a:ext cx="9144000" cy="954107"/>
          </a:xfrm>
          <a:prstGeom prst="rect">
            <a:avLst/>
          </a:prstGeom>
          <a:noFill/>
        </p:spPr>
        <p:txBody>
          <a:bodyPr wrap="square" rtlCol="0">
            <a:spAutoFit/>
          </a:bodyPr>
          <a:lstStyle/>
          <a:p>
            <a:pPr algn="ctr"/>
            <a:r>
              <a:rPr lang="en-US" sz="2800" b="1" u="sng" dirty="0" smtClean="0">
                <a:solidFill>
                  <a:schemeClr val="accent6">
                    <a:lumMod val="75000"/>
                  </a:schemeClr>
                </a:solidFill>
                <a:effectLst>
                  <a:outerShdw blurRad="38100" dist="38100" dir="2700000" algn="tl">
                    <a:srgbClr val="000000">
                      <a:alpha val="43137"/>
                    </a:srgbClr>
                  </a:outerShdw>
                </a:effectLst>
              </a:rPr>
              <a:t>Comparison with Theory: </a:t>
            </a:r>
            <a:r>
              <a:rPr lang="en-US" sz="2800" b="1" u="sng" dirty="0" err="1" smtClean="0">
                <a:solidFill>
                  <a:schemeClr val="accent6">
                    <a:lumMod val="75000"/>
                  </a:schemeClr>
                </a:solidFill>
                <a:effectLst>
                  <a:outerShdw blurRad="38100" dist="38100" dir="2700000" algn="tl">
                    <a:srgbClr val="000000">
                      <a:alpha val="43137"/>
                    </a:srgbClr>
                  </a:outerShdw>
                </a:effectLst>
              </a:rPr>
              <a:t>Casimir</a:t>
            </a:r>
            <a:r>
              <a:rPr lang="en-US" sz="2800" b="1" u="sng" dirty="0" smtClean="0">
                <a:solidFill>
                  <a:schemeClr val="accent6">
                    <a:lumMod val="75000"/>
                  </a:schemeClr>
                </a:solidFill>
                <a:effectLst>
                  <a:outerShdw blurRad="38100" dist="38100" dir="2700000" algn="tl">
                    <a:srgbClr val="000000">
                      <a:alpha val="43137"/>
                    </a:srgbClr>
                  </a:outerShdw>
                </a:effectLst>
              </a:rPr>
              <a:t> Force between Au Sphere and ITO Plate After UV</a:t>
            </a:r>
            <a:endParaRPr lang="en-US" sz="28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TextBox 15"/>
          <p:cNvSpPr txBox="1"/>
          <p:nvPr/>
        </p:nvSpPr>
        <p:spPr>
          <a:xfrm>
            <a:off x="2362200" y="5334000"/>
            <a:ext cx="7772400" cy="1384995"/>
          </a:xfrm>
          <a:prstGeom prst="rect">
            <a:avLst/>
          </a:prstGeom>
          <a:noFill/>
        </p:spPr>
        <p:txBody>
          <a:bodyPr wrap="square" rtlCol="0">
            <a:spAutoFit/>
          </a:bodyPr>
          <a:lstStyle/>
          <a:p>
            <a:r>
              <a:rPr lang="en-US" sz="2800" b="1" dirty="0" smtClean="0">
                <a:solidFill>
                  <a:srgbClr val="0000FF"/>
                </a:solidFill>
              </a:rPr>
              <a:t>Good Agreement only if we drop the DC conductivity of  ITO </a:t>
            </a:r>
            <a:r>
              <a:rPr lang="en-US" sz="2800" b="1" dirty="0" err="1" smtClean="0">
                <a:solidFill>
                  <a:srgbClr val="0000FF"/>
                </a:solidFill>
              </a:rPr>
              <a:t>Afer</a:t>
            </a:r>
            <a:r>
              <a:rPr lang="en-US" sz="2800" b="1" dirty="0" smtClean="0">
                <a:solidFill>
                  <a:srgbClr val="0000FF"/>
                </a:solidFill>
              </a:rPr>
              <a:t> UV </a:t>
            </a:r>
          </a:p>
          <a:p>
            <a:r>
              <a:rPr lang="en-US" sz="2800" b="1" dirty="0" smtClean="0">
                <a:solidFill>
                  <a:srgbClr val="0000FF"/>
                </a:solidFill>
              </a:rPr>
              <a:t>Assume it to be a perfect dielectric</a:t>
            </a:r>
            <a:endParaRPr lang="en-US" sz="2800" b="1" dirty="0">
              <a:solidFill>
                <a:srgbClr val="0000FF"/>
              </a:solidFill>
            </a:endParaRPr>
          </a:p>
        </p:txBody>
      </p:sp>
      <p:sp>
        <p:nvSpPr>
          <p:cNvPr id="11" name="TextBox 10"/>
          <p:cNvSpPr txBox="1"/>
          <p:nvPr/>
        </p:nvSpPr>
        <p:spPr>
          <a:xfrm>
            <a:off x="152400" y="5867400"/>
            <a:ext cx="2062231" cy="523220"/>
          </a:xfrm>
          <a:prstGeom prst="rect">
            <a:avLst/>
          </a:prstGeom>
          <a:noFill/>
        </p:spPr>
        <p:txBody>
          <a:bodyPr wrap="none" rtlCol="0">
            <a:spAutoFit/>
          </a:bodyPr>
          <a:lstStyle/>
          <a:p>
            <a:r>
              <a:rPr lang="en-US" sz="2800" b="1" dirty="0" smtClean="0">
                <a:solidFill>
                  <a:srgbClr val="0000FF"/>
                </a:solidFill>
                <a:effectLst>
                  <a:outerShdw blurRad="38100" dist="38100" dir="2700000" algn="tl">
                    <a:srgbClr val="000000">
                      <a:alpha val="43137"/>
                    </a:srgbClr>
                  </a:outerShdw>
                </a:effectLst>
              </a:rPr>
              <a:t>ITO After UV</a:t>
            </a:r>
            <a:endParaRPr lang="en-US" sz="2800" b="1" dirty="0">
              <a:solidFill>
                <a:srgbClr val="0000FF"/>
              </a:solidFill>
              <a:effectLst>
                <a:outerShdw blurRad="38100" dist="38100" dir="2700000" algn="tl">
                  <a:srgbClr val="000000">
                    <a:alpha val="43137"/>
                  </a:srgbClr>
                </a:outerShdw>
              </a:effectLst>
            </a:endParaRPr>
          </a:p>
        </p:txBody>
      </p:sp>
      <p:sp>
        <p:nvSpPr>
          <p:cNvPr id="17" name="TextBox 16"/>
          <p:cNvSpPr txBox="1"/>
          <p:nvPr/>
        </p:nvSpPr>
        <p:spPr>
          <a:xfrm>
            <a:off x="2438400" y="4648200"/>
            <a:ext cx="4756430" cy="523220"/>
          </a:xfrm>
          <a:prstGeom prst="rect">
            <a:avLst/>
          </a:prstGeom>
          <a:noFill/>
        </p:spPr>
        <p:txBody>
          <a:bodyPr wrap="none" rtlCol="0">
            <a:spAutoFit/>
          </a:bodyPr>
          <a:lstStyle/>
          <a:p>
            <a:r>
              <a:rPr lang="en-US" sz="2800" b="1" dirty="0" smtClean="0">
                <a:solidFill>
                  <a:srgbClr val="0000FF"/>
                </a:solidFill>
                <a:effectLst>
                  <a:outerShdw blurRad="38100" dist="38100" dir="2700000" algn="tl">
                    <a:srgbClr val="000000">
                      <a:alpha val="43137"/>
                    </a:srgbClr>
                  </a:outerShdw>
                </a:effectLst>
              </a:rPr>
              <a:t>DC Conductivity Not </a:t>
            </a:r>
            <a:r>
              <a:rPr lang="en-US" sz="2800" b="1" dirty="0" err="1" smtClean="0">
                <a:solidFill>
                  <a:srgbClr val="0000FF"/>
                </a:solidFill>
                <a:effectLst>
                  <a:outerShdw blurRad="38100" dist="38100" dir="2700000" algn="tl">
                    <a:srgbClr val="000000">
                      <a:alpha val="43137"/>
                    </a:srgbClr>
                  </a:outerShdw>
                </a:effectLst>
              </a:rPr>
              <a:t>Inclduded</a:t>
            </a:r>
            <a:endParaRPr lang="en-US" sz="2800" b="1" dirty="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2544762"/>
          </a:xfrm>
        </p:spPr>
        <p:txBody>
          <a:bodyPr>
            <a:normAutofit/>
          </a:bodyPr>
          <a:lstStyle/>
          <a:p>
            <a:r>
              <a:rPr lang="en-US" dirty="0" smtClean="0">
                <a:solidFill>
                  <a:srgbClr val="0000FF"/>
                </a:solidFill>
              </a:rPr>
              <a:t>Understanding the Patch Effect</a:t>
            </a:r>
            <a:br>
              <a:rPr lang="en-US" dirty="0" smtClean="0">
                <a:solidFill>
                  <a:srgbClr val="0000FF"/>
                </a:solidFill>
              </a:rPr>
            </a:br>
            <a:r>
              <a:rPr lang="en-US" dirty="0" smtClean="0">
                <a:solidFill>
                  <a:srgbClr val="0000FF"/>
                </a:solidFill>
              </a:rPr>
              <a:t>by </a:t>
            </a:r>
            <a:br>
              <a:rPr lang="en-US" dirty="0" smtClean="0">
                <a:solidFill>
                  <a:srgbClr val="0000FF"/>
                </a:solidFill>
              </a:rPr>
            </a:br>
            <a:r>
              <a:rPr lang="en-US" dirty="0" smtClean="0">
                <a:solidFill>
                  <a:srgbClr val="0000FF"/>
                </a:solidFill>
              </a:rPr>
              <a:t>Electrostatic Simulation </a:t>
            </a:r>
            <a:endParaRPr lang="en-US" dirty="0">
              <a:solidFill>
                <a:srgbClr val="0000FF"/>
              </a:solidFill>
            </a:endParaRPr>
          </a:p>
        </p:txBody>
      </p:sp>
    </p:spTree>
    <p:extLst>
      <p:ext uri="{BB962C8B-B14F-4D97-AF65-F5344CB8AC3E}">
        <p14:creationId xmlns:p14="http://schemas.microsoft.com/office/powerpoint/2010/main" xmlns="" val="4158970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8_____ps.jpg"/>
          <p:cNvPicPr>
            <a:picLocks noChangeAspect="1"/>
          </p:cNvPicPr>
          <p:nvPr/>
        </p:nvPicPr>
        <p:blipFill>
          <a:blip r:embed="rId3" cstate="print"/>
          <a:stretch>
            <a:fillRect/>
          </a:stretch>
        </p:blipFill>
        <p:spPr>
          <a:xfrm>
            <a:off x="381000" y="838200"/>
            <a:ext cx="2654120" cy="2514600"/>
          </a:xfrm>
          <a:prstGeom prst="rect">
            <a:avLst/>
          </a:prstGeom>
        </p:spPr>
      </p:pic>
      <p:sp>
        <p:nvSpPr>
          <p:cNvPr id="7" name="TextBox 6"/>
          <p:cNvSpPr txBox="1"/>
          <p:nvPr/>
        </p:nvSpPr>
        <p:spPr>
          <a:xfrm>
            <a:off x="1295400" y="0"/>
            <a:ext cx="6592510" cy="369332"/>
          </a:xfrm>
          <a:prstGeom prst="rect">
            <a:avLst/>
          </a:prstGeom>
          <a:noFill/>
        </p:spPr>
        <p:txBody>
          <a:bodyPr wrap="none" rtlCol="0">
            <a:spAutoFit/>
          </a:bodyPr>
          <a:lstStyle/>
          <a:p>
            <a:r>
              <a:rPr lang="en-US" b="1" u="sng" dirty="0" smtClean="0">
                <a:latin typeface="Arial" pitchFamily="34" charset="0"/>
                <a:cs typeface="Arial" pitchFamily="34" charset="0"/>
              </a:rPr>
              <a:t>Electrostatic simulation with COMSOL software package</a:t>
            </a:r>
            <a:endParaRPr lang="en-US" b="1" u="sng" dirty="0">
              <a:latin typeface="Arial" pitchFamily="34" charset="0"/>
              <a:cs typeface="Arial" pitchFamily="34" charset="0"/>
            </a:endParaRPr>
          </a:p>
        </p:txBody>
      </p:sp>
      <p:sp>
        <p:nvSpPr>
          <p:cNvPr id="8" name="TextBox 7"/>
          <p:cNvSpPr txBox="1"/>
          <p:nvPr/>
        </p:nvSpPr>
        <p:spPr>
          <a:xfrm>
            <a:off x="3505200" y="3505200"/>
            <a:ext cx="5334000" cy="1323439"/>
          </a:xfrm>
          <a:prstGeom prst="rect">
            <a:avLst/>
          </a:prstGeom>
          <a:noFill/>
        </p:spPr>
        <p:txBody>
          <a:bodyPr wrap="square" rtlCol="0">
            <a:spAutoFit/>
          </a:bodyPr>
          <a:lstStyle/>
          <a:p>
            <a:r>
              <a:rPr lang="en-US" sz="1600" i="1" dirty="0" smtClean="0">
                <a:latin typeface="Times New Roman" pitchFamily="18" charset="0"/>
                <a:cs typeface="Times New Roman" pitchFamily="18" charset="0"/>
                <a:sym typeface="Symbol"/>
              </a:rPr>
              <a:t>Plate size = 32×32 m;</a:t>
            </a:r>
          </a:p>
          <a:p>
            <a:r>
              <a:rPr lang="en-US" sz="1600" i="1" dirty="0" smtClean="0">
                <a:latin typeface="Times New Roman" pitchFamily="18" charset="0"/>
                <a:cs typeface="Times New Roman" pitchFamily="18" charset="0"/>
                <a:sym typeface="Symbol"/>
              </a:rPr>
              <a:t>Patch size = 0.6×0.6 m;</a:t>
            </a:r>
          </a:p>
          <a:p>
            <a:r>
              <a:rPr lang="en-US" sz="1600" i="1" dirty="0" smtClean="0">
                <a:latin typeface="Arial" pitchFamily="34" charset="0"/>
                <a:cs typeface="Arial" pitchFamily="34" charset="0"/>
                <a:sym typeface="Symbol"/>
              </a:rPr>
              <a:t>V</a:t>
            </a:r>
            <a:r>
              <a:rPr lang="en-US" sz="1600" i="1" baseline="-25000" dirty="0" smtClean="0">
                <a:latin typeface="Arial" pitchFamily="34" charset="0"/>
                <a:cs typeface="Arial" pitchFamily="34" charset="0"/>
                <a:sym typeface="Symbol"/>
              </a:rPr>
              <a:t>plate</a:t>
            </a:r>
            <a:r>
              <a:rPr lang="en-US" sz="1600" i="1" dirty="0" smtClean="0">
                <a:latin typeface="Times New Roman" pitchFamily="18" charset="0"/>
                <a:cs typeface="Times New Roman" pitchFamily="18" charset="0"/>
                <a:sym typeface="Symbol"/>
              </a:rPr>
              <a:t>=0.018 mV , </a:t>
            </a:r>
            <a:r>
              <a:rPr lang="en-US" sz="1600" i="1" dirty="0" smtClean="0">
                <a:latin typeface="Arial" pitchFamily="34" charset="0"/>
                <a:cs typeface="Arial" pitchFamily="34" charset="0"/>
                <a:sym typeface="Symbol"/>
              </a:rPr>
              <a:t>V</a:t>
            </a:r>
            <a:r>
              <a:rPr lang="en-US" sz="1600" i="1" baseline="-25000" dirty="0" smtClean="0">
                <a:latin typeface="Arial" pitchFamily="34" charset="0"/>
                <a:cs typeface="Arial" pitchFamily="34" charset="0"/>
                <a:sym typeface="Symbol"/>
              </a:rPr>
              <a:t>sphere</a:t>
            </a:r>
            <a:r>
              <a:rPr lang="en-US" sz="1600" i="1" dirty="0" smtClean="0">
                <a:latin typeface="Times New Roman" pitchFamily="18" charset="0"/>
                <a:cs typeface="Times New Roman" pitchFamily="18" charset="0"/>
                <a:sym typeface="Symbol"/>
              </a:rPr>
              <a:t>=0, </a:t>
            </a:r>
          </a:p>
          <a:p>
            <a:r>
              <a:rPr lang="en-US" sz="1600" i="1" dirty="0" err="1" smtClean="0">
                <a:latin typeface="Arial" pitchFamily="34" charset="0"/>
                <a:cs typeface="Arial" pitchFamily="34" charset="0"/>
                <a:sym typeface="Symbol"/>
              </a:rPr>
              <a:t>V</a:t>
            </a:r>
            <a:r>
              <a:rPr lang="en-US" sz="1600" i="1" baseline="-25000" dirty="0" err="1" smtClean="0">
                <a:latin typeface="Arial" pitchFamily="34" charset="0"/>
                <a:cs typeface="Arial" pitchFamily="34" charset="0"/>
                <a:sym typeface="Symbol"/>
              </a:rPr>
              <a:t>patches</a:t>
            </a:r>
            <a:r>
              <a:rPr lang="en-US" sz="1600" i="1" dirty="0" smtClean="0">
                <a:latin typeface="Times New Roman" pitchFamily="18" charset="0"/>
                <a:cs typeface="Times New Roman" pitchFamily="18" charset="0"/>
                <a:sym typeface="Symbol"/>
              </a:rPr>
              <a:t>=random in </a:t>
            </a:r>
            <a:r>
              <a:rPr lang="en-US" sz="1600" i="1" dirty="0" smtClean="0">
                <a:latin typeface="Times New Roman" pitchFamily="18" charset="0"/>
                <a:cs typeface="Times New Roman" pitchFamily="18" charset="0"/>
              </a:rPr>
              <a:t>[-90;90] mV, </a:t>
            </a:r>
            <a:r>
              <a:rPr lang="en-US" sz="1600" i="1" dirty="0" smtClean="0">
                <a:latin typeface="Times New Roman" pitchFamily="18" charset="0"/>
                <a:cs typeface="Times New Roman" pitchFamily="18" charset="0"/>
                <a:sym typeface="Symbol"/>
              </a:rPr>
              <a:t>~0.7 mV.</a:t>
            </a:r>
            <a:endParaRPr lang="en-US" sz="1600" dirty="0" smtClean="0">
              <a:latin typeface="Times New Roman" pitchFamily="18" charset="0"/>
              <a:cs typeface="Times New Roman" pitchFamily="18" charset="0"/>
            </a:endParaRPr>
          </a:p>
          <a:p>
            <a:endParaRPr lang="en-US" sz="1600" i="1" dirty="0" smtClean="0">
              <a:latin typeface="Times New Roman" pitchFamily="18" charset="0"/>
              <a:cs typeface="Times New Roman" pitchFamily="18" charset="0"/>
              <a:sym typeface="Symbol"/>
            </a:endParaRPr>
          </a:p>
        </p:txBody>
      </p:sp>
      <p:sp>
        <p:nvSpPr>
          <p:cNvPr id="13" name="TextBox 12"/>
          <p:cNvSpPr txBox="1"/>
          <p:nvPr/>
        </p:nvSpPr>
        <p:spPr>
          <a:xfrm>
            <a:off x="3276600" y="990600"/>
            <a:ext cx="5867400" cy="1077218"/>
          </a:xfrm>
          <a:prstGeom prst="rect">
            <a:avLst/>
          </a:prstGeom>
          <a:noFill/>
        </p:spPr>
        <p:txBody>
          <a:bodyPr wrap="square" rtlCol="0">
            <a:spAutoFit/>
          </a:bodyPr>
          <a:lstStyle/>
          <a:p>
            <a:r>
              <a:rPr lang="en-US" sz="1600" dirty="0" smtClean="0">
                <a:latin typeface="Times New Roman" pitchFamily="18" charset="0"/>
                <a:cs typeface="Times New Roman" pitchFamily="18" charset="0"/>
              </a:rPr>
              <a:t>We solved the Poisson equation for conductive plate (variable potential </a:t>
            </a:r>
            <a:r>
              <a:rPr lang="en-US" sz="1600" i="1" dirty="0" smtClean="0">
                <a:latin typeface="Arial" pitchFamily="34" charset="0"/>
                <a:cs typeface="Arial" pitchFamily="34" charset="0"/>
              </a:rPr>
              <a:t>V</a:t>
            </a:r>
            <a:r>
              <a:rPr lang="en-US" sz="1600" i="1" baseline="-25000" dirty="0" smtClean="0">
                <a:latin typeface="Arial" pitchFamily="34" charset="0"/>
                <a:cs typeface="Arial" pitchFamily="34" charset="0"/>
              </a:rPr>
              <a:t>plate</a:t>
            </a:r>
            <a:r>
              <a:rPr lang="en-US" sz="1600" dirty="0" smtClean="0">
                <a:latin typeface="Times New Roman" pitchFamily="18" charset="0"/>
                <a:cs typeface="Times New Roman" pitchFamily="18" charset="0"/>
              </a:rPr>
              <a:t>) with dielectric patches on the surface (random potential distribution in </a:t>
            </a:r>
            <a:r>
              <a:rPr lang="en-US" sz="1600" i="1" dirty="0" smtClean="0">
                <a:latin typeface="Arial" pitchFamily="34" charset="0"/>
                <a:cs typeface="Arial" pitchFamily="34" charset="0"/>
              </a:rPr>
              <a:t>[-90;90] mV</a:t>
            </a:r>
            <a:r>
              <a:rPr lang="en-US" sz="1600" dirty="0" smtClean="0">
                <a:latin typeface="Times New Roman" pitchFamily="18" charset="0"/>
                <a:cs typeface="Times New Roman" pitchFamily="18" charset="0"/>
              </a:rPr>
              <a:t>) and  conductive sphere on the distance </a:t>
            </a:r>
            <a:r>
              <a:rPr lang="en-US" sz="1600" i="1" dirty="0" smtClean="0">
                <a:latin typeface="Arial" pitchFamily="34" charset="0"/>
                <a:cs typeface="Arial" pitchFamily="34" charset="0"/>
              </a:rPr>
              <a:t>z</a:t>
            </a:r>
            <a:r>
              <a:rPr lang="en-US" sz="1600" dirty="0" smtClean="0">
                <a:latin typeface="Times New Roman" pitchFamily="18" charset="0"/>
                <a:cs typeface="Times New Roman" pitchFamily="18" charset="0"/>
              </a:rPr>
              <a:t> from the plate</a:t>
            </a:r>
            <a:endParaRPr lang="en-US" sz="1600" dirty="0">
              <a:latin typeface="Times New Roman" pitchFamily="18" charset="0"/>
              <a:cs typeface="Times New Roman" pitchFamily="18" charset="0"/>
            </a:endParaRPr>
          </a:p>
        </p:txBody>
      </p:sp>
      <p:sp>
        <p:nvSpPr>
          <p:cNvPr id="14" name="TextBox 13"/>
          <p:cNvSpPr txBox="1"/>
          <p:nvPr/>
        </p:nvSpPr>
        <p:spPr>
          <a:xfrm>
            <a:off x="3733800" y="5161002"/>
            <a:ext cx="4665060" cy="1107996"/>
          </a:xfrm>
          <a:prstGeom prst="rect">
            <a:avLst/>
          </a:prstGeom>
          <a:noFill/>
        </p:spPr>
        <p:txBody>
          <a:bodyPr wrap="none" rtlCol="0">
            <a:spAutoFit/>
          </a:bodyPr>
          <a:lstStyle/>
          <a:p>
            <a:r>
              <a:rPr lang="en-US" sz="1600" dirty="0" smtClean="0">
                <a:latin typeface="Times New Roman" pitchFamily="18" charset="0"/>
                <a:cs typeface="Times New Roman" pitchFamily="18" charset="0"/>
              </a:rPr>
              <a:t>Area filled by patches has been chosen </a:t>
            </a:r>
          </a:p>
          <a:p>
            <a:r>
              <a:rPr lang="en-US" sz="1600" dirty="0" smtClean="0">
                <a:latin typeface="Times New Roman" pitchFamily="18" charset="0"/>
                <a:cs typeface="Times New Roman" pitchFamily="18" charset="0"/>
              </a:rPr>
              <a:t>according to condition: Surface area &gt; A</a:t>
            </a:r>
            <a:r>
              <a:rPr lang="en-US" sz="1600" baseline="-25000" dirty="0" smtClean="0">
                <a:latin typeface="Times New Roman" pitchFamily="18" charset="0"/>
                <a:cs typeface="Times New Roman" pitchFamily="18" charset="0"/>
              </a:rPr>
              <a:t>eff</a:t>
            </a:r>
            <a:r>
              <a:rPr lang="en-US" sz="1600" dirty="0" smtClean="0">
                <a:latin typeface="Times New Roman" pitchFamily="18" charset="0"/>
                <a:cs typeface="Times New Roman" pitchFamily="18" charset="0"/>
              </a:rPr>
              <a:t>=2</a:t>
            </a:r>
            <a:r>
              <a:rPr lang="en-US" sz="1600" dirty="0" smtClean="0">
                <a:latin typeface="Times New Roman" pitchFamily="18" charset="0"/>
                <a:cs typeface="Times New Roman" pitchFamily="18" charset="0"/>
                <a:sym typeface="Symbol"/>
              </a:rPr>
              <a:t>Rd  </a:t>
            </a:r>
          </a:p>
          <a:p>
            <a:r>
              <a:rPr lang="en-US" sz="1600" i="1" dirty="0" smtClean="0">
                <a:latin typeface="Times New Roman" pitchFamily="18" charset="0"/>
                <a:cs typeface="Times New Roman" pitchFamily="18" charset="0"/>
                <a:sym typeface="Symbol"/>
              </a:rPr>
              <a:t>(for z=0.1 m plate size should be higher then 8 m)  </a:t>
            </a:r>
            <a:endParaRPr lang="en-US" sz="1600" i="1" dirty="0" smtClean="0">
              <a:latin typeface="Times New Roman" pitchFamily="18" charset="0"/>
              <a:cs typeface="Times New Roman" pitchFamily="18" charset="0"/>
            </a:endParaRPr>
          </a:p>
          <a:p>
            <a:r>
              <a:rPr lang="en-US" dirty="0" smtClean="0"/>
              <a:t> </a:t>
            </a:r>
            <a:endParaRPr lang="en-US" dirty="0"/>
          </a:p>
        </p:txBody>
      </p:sp>
      <p:sp>
        <p:nvSpPr>
          <p:cNvPr id="20" name="TextBox 19"/>
          <p:cNvSpPr txBox="1"/>
          <p:nvPr/>
        </p:nvSpPr>
        <p:spPr>
          <a:xfrm>
            <a:off x="4038600" y="2209800"/>
            <a:ext cx="2209259" cy="646331"/>
          </a:xfrm>
          <a:prstGeom prst="rect">
            <a:avLst/>
          </a:prstGeom>
          <a:noFill/>
        </p:spPr>
        <p:txBody>
          <a:bodyPr wrap="none" rtlCol="0">
            <a:spAutoFit/>
          </a:bodyPr>
          <a:lstStyle/>
          <a:p>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total</a:t>
            </a:r>
            <a:r>
              <a:rPr lang="en-US" dirty="0" smtClean="0">
                <a:latin typeface="Times New Roman" pitchFamily="18" charset="0"/>
                <a:cs typeface="Times New Roman" pitchFamily="18" charset="0"/>
              </a:rPr>
              <a:t>  (</a:t>
            </a:r>
            <a:r>
              <a:rPr lang="en-US" i="1" dirty="0" smtClean="0">
                <a:latin typeface="Arial" pitchFamily="34" charset="0"/>
                <a:cs typeface="Arial" pitchFamily="34" charset="0"/>
              </a:rPr>
              <a:t>V</a:t>
            </a:r>
            <a:r>
              <a:rPr lang="en-US" i="1" baseline="-25000" dirty="0" smtClean="0">
                <a:latin typeface="Arial" pitchFamily="34" charset="0"/>
                <a:cs typeface="Arial" pitchFamily="34" charset="0"/>
              </a:rPr>
              <a:t>plate</a:t>
            </a:r>
            <a:r>
              <a:rPr lang="en-US"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between </a:t>
            </a:r>
          </a:p>
          <a:p>
            <a:r>
              <a:rPr lang="en-US" sz="1600" dirty="0" smtClean="0">
                <a:latin typeface="Times New Roman" pitchFamily="18" charset="0"/>
                <a:cs typeface="Times New Roman" pitchFamily="18" charset="0"/>
              </a:rPr>
              <a:t>the sphere and plate = </a:t>
            </a: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p:txBody>
      </p:sp>
      <p:cxnSp>
        <p:nvCxnSpPr>
          <p:cNvPr id="25" name="Straight Arrow Connector 24"/>
          <p:cNvCxnSpPr/>
          <p:nvPr/>
        </p:nvCxnSpPr>
        <p:spPr>
          <a:xfrm>
            <a:off x="6400800" y="2514600"/>
            <a:ext cx="838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43800" y="2286000"/>
            <a:ext cx="1058303" cy="369332"/>
          </a:xfrm>
          <a:prstGeom prst="rect">
            <a:avLst/>
          </a:prstGeom>
          <a:noFill/>
        </p:spPr>
        <p:txBody>
          <a:bodyPr wrap="none" rtlCol="0">
            <a:spAutoFit/>
          </a:bodyPr>
          <a:lstStyle/>
          <a:p>
            <a:r>
              <a:rPr lang="en-US" i="1" dirty="0" smtClean="0">
                <a:latin typeface="Arial" pitchFamily="34" charset="0"/>
                <a:cs typeface="Arial" pitchFamily="34" charset="0"/>
              </a:rPr>
              <a:t>V</a:t>
            </a:r>
            <a:r>
              <a:rPr lang="en-US" i="1" baseline="-25000" dirty="0" smtClean="0">
                <a:latin typeface="Arial" pitchFamily="34" charset="0"/>
                <a:cs typeface="Arial" pitchFamily="34" charset="0"/>
              </a:rPr>
              <a:t>plate </a:t>
            </a:r>
            <a:r>
              <a:rPr lang="en-US" i="1" dirty="0" smtClean="0">
                <a:latin typeface="Arial" pitchFamily="34" charset="0"/>
                <a:cs typeface="Arial" pitchFamily="34" charset="0"/>
              </a:rPr>
              <a:t>=</a:t>
            </a:r>
            <a:r>
              <a:rPr lang="en-US" dirty="0" smtClean="0"/>
              <a:t>V</a:t>
            </a:r>
            <a:r>
              <a:rPr lang="en-US" baseline="-25000" dirty="0" smtClean="0"/>
              <a:t>0</a:t>
            </a:r>
            <a:endParaRPr lang="en-US" baseline="-25000" dirty="0"/>
          </a:p>
        </p:txBody>
      </p:sp>
      <p:sp>
        <p:nvSpPr>
          <p:cNvPr id="9" name="TextBox 8"/>
          <p:cNvSpPr txBox="1"/>
          <p:nvPr/>
        </p:nvSpPr>
        <p:spPr>
          <a:xfrm>
            <a:off x="0" y="609600"/>
            <a:ext cx="1090748" cy="369332"/>
          </a:xfrm>
          <a:prstGeom prst="rect">
            <a:avLst/>
          </a:prstGeom>
          <a:noFill/>
        </p:spPr>
        <p:txBody>
          <a:bodyPr wrap="none" rtlCol="0">
            <a:spAutoFit/>
          </a:bodyPr>
          <a:lstStyle/>
          <a:p>
            <a:r>
              <a:rPr lang="en-US" i="1" dirty="0" smtClean="0"/>
              <a:t>A</a:t>
            </a:r>
            <a:r>
              <a:rPr lang="en-US" i="1" baseline="-25000" dirty="0" smtClean="0"/>
              <a:t>eff</a:t>
            </a:r>
            <a:r>
              <a:rPr lang="en-US" i="1" dirty="0" smtClean="0"/>
              <a:t>=2</a:t>
            </a:r>
            <a:r>
              <a:rPr lang="en-US" i="1" dirty="0" smtClean="0">
                <a:sym typeface="Symbol"/>
              </a:rPr>
              <a:t>Rd</a:t>
            </a:r>
            <a:endParaRPr lang="en-US" i="1" dirty="0"/>
          </a:p>
        </p:txBody>
      </p:sp>
      <p:sp>
        <p:nvSpPr>
          <p:cNvPr id="12" name="TextBox 11"/>
          <p:cNvSpPr txBox="1"/>
          <p:nvPr/>
        </p:nvSpPr>
        <p:spPr>
          <a:xfrm>
            <a:off x="1143000" y="3429000"/>
            <a:ext cx="915635"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Patches</a:t>
            </a:r>
            <a:endParaRPr lang="en-US" i="1" dirty="0">
              <a:latin typeface="Times New Roman" pitchFamily="18" charset="0"/>
              <a:cs typeface="Times New Roman" pitchFamily="18" charset="0"/>
            </a:endParaRPr>
          </a:p>
        </p:txBody>
      </p:sp>
      <p:cxnSp>
        <p:nvCxnSpPr>
          <p:cNvPr id="15" name="Straight Arrow Connector 14"/>
          <p:cNvCxnSpPr>
            <a:stCxn id="12" idx="0"/>
          </p:cNvCxnSpPr>
          <p:nvPr/>
        </p:nvCxnSpPr>
        <p:spPr>
          <a:xfrm rot="5400000" flipH="1" flipV="1">
            <a:off x="1181409" y="2857809"/>
            <a:ext cx="990600" cy="15178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descr="ppp.jpg"/>
          <p:cNvPicPr>
            <a:picLocks noChangeAspect="1"/>
          </p:cNvPicPr>
          <p:nvPr/>
        </p:nvPicPr>
        <p:blipFill>
          <a:blip r:embed="rId4" cstate="print"/>
          <a:stretch>
            <a:fillRect/>
          </a:stretch>
        </p:blipFill>
        <p:spPr>
          <a:xfrm>
            <a:off x="381000" y="4038600"/>
            <a:ext cx="2571750" cy="1987261"/>
          </a:xfrm>
          <a:prstGeom prst="rect">
            <a:avLst/>
          </a:prstGeom>
        </p:spPr>
      </p:pic>
      <p:cxnSp>
        <p:nvCxnSpPr>
          <p:cNvPr id="17" name="Straight Arrow Connector 16"/>
          <p:cNvCxnSpPr/>
          <p:nvPr/>
        </p:nvCxnSpPr>
        <p:spPr>
          <a:xfrm>
            <a:off x="1676400" y="3810000"/>
            <a:ext cx="381000" cy="609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0800000">
            <a:off x="5029200" y="609600"/>
            <a:ext cx="396262" cy="369332"/>
          </a:xfrm>
          <a:prstGeom prst="rect">
            <a:avLst/>
          </a:prstGeom>
          <a:noFill/>
        </p:spPr>
        <p:txBody>
          <a:bodyPr wrap="none" rtlCol="0">
            <a:spAutoFit/>
          </a:bodyPr>
          <a:lstStyle/>
          <a:p>
            <a:r>
              <a:rPr lang="en-US" dirty="0" smtClean="0">
                <a:sym typeface="Symbol"/>
              </a:rPr>
              <a:t>-</a:t>
            </a:r>
            <a:endParaRPr lang="en-US" dirty="0"/>
          </a:p>
        </p:txBody>
      </p:sp>
      <p:sp>
        <p:nvSpPr>
          <p:cNvPr id="29" name="TextBox 28"/>
          <p:cNvSpPr txBox="1"/>
          <p:nvPr/>
        </p:nvSpPr>
        <p:spPr>
          <a:xfrm>
            <a:off x="5257800" y="533400"/>
            <a:ext cx="590226" cy="400110"/>
          </a:xfrm>
          <a:prstGeom prst="rect">
            <a:avLst/>
          </a:prstGeom>
          <a:noFill/>
        </p:spPr>
        <p:txBody>
          <a:bodyPr wrap="square" rtlCol="0">
            <a:spAutoFit/>
          </a:bodyPr>
          <a:lstStyle/>
          <a:p>
            <a:r>
              <a:rPr lang="en-US" sz="2000" dirty="0" smtClean="0">
                <a:sym typeface="Symbol"/>
              </a:rPr>
              <a:t></a:t>
            </a:r>
            <a:r>
              <a:rPr lang="en-US" sz="2000" baseline="-25000" dirty="0" smtClean="0">
                <a:sym typeface="Symbol"/>
              </a:rPr>
              <a:t>0</a:t>
            </a:r>
            <a:r>
              <a:rPr lang="en-US" sz="2000" dirty="0" smtClean="0">
                <a:sym typeface="Symbol"/>
              </a:rPr>
              <a:t></a:t>
            </a:r>
            <a:r>
              <a:rPr lang="en-US" sz="2000" baseline="-25000" dirty="0" smtClean="0">
                <a:sym typeface="Symbol"/>
              </a:rPr>
              <a:t>r</a:t>
            </a:r>
            <a:r>
              <a:rPr lang="en-US" baseline="-25000" dirty="0" smtClean="0">
                <a:sym typeface="Symbol"/>
              </a:rPr>
              <a:t> </a:t>
            </a:r>
            <a:endParaRPr lang="en-US" baseline="-25000" dirty="0"/>
          </a:p>
        </p:txBody>
      </p:sp>
      <p:sp>
        <p:nvSpPr>
          <p:cNvPr id="31" name="TextBox 30"/>
          <p:cNvSpPr txBox="1"/>
          <p:nvPr/>
        </p:nvSpPr>
        <p:spPr>
          <a:xfrm rot="10800000">
            <a:off x="5638800" y="609600"/>
            <a:ext cx="325730" cy="369332"/>
          </a:xfrm>
          <a:prstGeom prst="rect">
            <a:avLst/>
          </a:prstGeom>
          <a:noFill/>
        </p:spPr>
        <p:txBody>
          <a:bodyPr wrap="none" rtlCol="0">
            <a:spAutoFit/>
          </a:bodyPr>
          <a:lstStyle/>
          <a:p>
            <a:r>
              <a:rPr lang="en-US" dirty="0" smtClean="0">
                <a:sym typeface="Symbol"/>
              </a:rPr>
              <a:t></a:t>
            </a:r>
            <a:endParaRPr lang="en-US" dirty="0"/>
          </a:p>
        </p:txBody>
      </p:sp>
      <p:sp>
        <p:nvSpPr>
          <p:cNvPr id="32" name="TextBox 31"/>
          <p:cNvSpPr txBox="1"/>
          <p:nvPr/>
        </p:nvSpPr>
        <p:spPr>
          <a:xfrm>
            <a:off x="5791200" y="533400"/>
            <a:ext cx="562975" cy="274320"/>
          </a:xfrm>
          <a:prstGeom prst="rect">
            <a:avLst/>
          </a:prstGeom>
          <a:noFill/>
        </p:spPr>
        <p:txBody>
          <a:bodyPr wrap="square" rtlCol="0">
            <a:spAutoFit/>
          </a:bodyPr>
          <a:lstStyle/>
          <a:p>
            <a:r>
              <a:rPr lang="en-US" sz="2000" dirty="0" smtClean="0"/>
              <a:t>V</a:t>
            </a:r>
            <a:r>
              <a:rPr lang="en-US" dirty="0" smtClean="0"/>
              <a:t>=0</a:t>
            </a:r>
            <a:endParaRPr lang="en-US" dirty="0"/>
          </a:p>
        </p:txBody>
      </p:sp>
      <p:sp>
        <p:nvSpPr>
          <p:cNvPr id="33" name="Rectangle 32"/>
          <p:cNvSpPr/>
          <p:nvPr/>
        </p:nvSpPr>
        <p:spPr>
          <a:xfrm>
            <a:off x="6477000" y="533400"/>
            <a:ext cx="2408032" cy="369332"/>
          </a:xfrm>
          <a:prstGeom prst="rect">
            <a:avLst/>
          </a:prstGeom>
        </p:spPr>
        <p:txBody>
          <a:bodyPr wrap="none">
            <a:spAutoFit/>
          </a:bodyPr>
          <a:lstStyle/>
          <a:p>
            <a:r>
              <a:rPr lang="en-US" dirty="0" smtClean="0">
                <a:latin typeface="Times New Roman" pitchFamily="18" charset="0"/>
                <a:cs typeface="Times New Roman" pitchFamily="18" charset="0"/>
                <a:sym typeface="Symbol"/>
              </a:rPr>
              <a:t></a:t>
            </a:r>
            <a:r>
              <a:rPr lang="en-US" baseline="-25000" dirty="0" smtClean="0">
                <a:latin typeface="Times New Roman" pitchFamily="18" charset="0"/>
                <a:cs typeface="Times New Roman" pitchFamily="18" charset="0"/>
                <a:sym typeface="Symbol"/>
              </a:rPr>
              <a:t>r</a:t>
            </a:r>
            <a:r>
              <a:rPr lang="en-US" dirty="0" smtClean="0">
                <a:latin typeface="Times New Roman" pitchFamily="18" charset="0"/>
                <a:cs typeface="Times New Roman" pitchFamily="18" charset="0"/>
                <a:sym typeface="Symbol"/>
              </a:rPr>
              <a:t> – relative permittivity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8_____ps.jpg"/>
          <p:cNvPicPr>
            <a:picLocks noChangeAspect="1"/>
          </p:cNvPicPr>
          <p:nvPr/>
        </p:nvPicPr>
        <p:blipFill>
          <a:blip r:embed="rId3" cstate="print"/>
          <a:stretch>
            <a:fillRect/>
          </a:stretch>
        </p:blipFill>
        <p:spPr>
          <a:xfrm>
            <a:off x="381000" y="838200"/>
            <a:ext cx="2654120" cy="2514600"/>
          </a:xfrm>
          <a:prstGeom prst="rect">
            <a:avLst/>
          </a:prstGeom>
        </p:spPr>
      </p:pic>
      <p:sp>
        <p:nvSpPr>
          <p:cNvPr id="7" name="TextBox 6"/>
          <p:cNvSpPr txBox="1"/>
          <p:nvPr/>
        </p:nvSpPr>
        <p:spPr>
          <a:xfrm>
            <a:off x="1295400" y="0"/>
            <a:ext cx="6592510" cy="369332"/>
          </a:xfrm>
          <a:prstGeom prst="rect">
            <a:avLst/>
          </a:prstGeom>
          <a:noFill/>
        </p:spPr>
        <p:txBody>
          <a:bodyPr wrap="none" rtlCol="0">
            <a:spAutoFit/>
          </a:bodyPr>
          <a:lstStyle/>
          <a:p>
            <a:r>
              <a:rPr lang="en-US" b="1" u="sng" dirty="0" smtClean="0">
                <a:latin typeface="Arial" pitchFamily="34" charset="0"/>
                <a:cs typeface="Arial" pitchFamily="34" charset="0"/>
              </a:rPr>
              <a:t>Electrostatic simulation with COMSOL software package</a:t>
            </a:r>
            <a:endParaRPr lang="en-US" b="1" u="sng" dirty="0">
              <a:latin typeface="Arial" pitchFamily="34" charset="0"/>
              <a:cs typeface="Arial" pitchFamily="34" charset="0"/>
            </a:endParaRPr>
          </a:p>
        </p:txBody>
      </p:sp>
      <p:sp>
        <p:nvSpPr>
          <p:cNvPr id="8" name="TextBox 7"/>
          <p:cNvSpPr txBox="1"/>
          <p:nvPr/>
        </p:nvSpPr>
        <p:spPr>
          <a:xfrm>
            <a:off x="3505200" y="3042333"/>
            <a:ext cx="5334000" cy="1569660"/>
          </a:xfrm>
          <a:prstGeom prst="rect">
            <a:avLst/>
          </a:prstGeom>
          <a:noFill/>
        </p:spPr>
        <p:txBody>
          <a:bodyPr wrap="square" rtlCol="0">
            <a:spAutoFit/>
          </a:bodyPr>
          <a:lstStyle/>
          <a:p>
            <a:r>
              <a:rPr lang="en-US" sz="1600" i="1" dirty="0" smtClean="0">
                <a:latin typeface="Times New Roman" pitchFamily="18" charset="0"/>
                <a:cs typeface="Times New Roman" pitchFamily="18" charset="0"/>
              </a:rPr>
              <a:t>In the pictures:</a:t>
            </a:r>
          </a:p>
          <a:p>
            <a:r>
              <a:rPr lang="en-US" sz="1600" i="1" dirty="0" smtClean="0">
                <a:latin typeface="Times New Roman" pitchFamily="18" charset="0"/>
                <a:cs typeface="Times New Roman" pitchFamily="18" charset="0"/>
              </a:rPr>
              <a:t>Sphere radius  </a:t>
            </a:r>
            <a:r>
              <a:rPr lang="en-US" sz="1600" i="1" dirty="0" smtClean="0">
                <a:latin typeface="Arial" pitchFamily="34" charset="0"/>
                <a:cs typeface="Arial" pitchFamily="34" charset="0"/>
              </a:rPr>
              <a:t>R</a:t>
            </a:r>
            <a:r>
              <a:rPr lang="en-US" sz="1600" i="1" dirty="0" smtClean="0">
                <a:latin typeface="Times New Roman" pitchFamily="18" charset="0"/>
                <a:cs typeface="Times New Roman" pitchFamily="18" charset="0"/>
              </a:rPr>
              <a:t> = 100 </a:t>
            </a:r>
            <a:r>
              <a:rPr lang="en-US" sz="1600" i="1" dirty="0" smtClean="0">
                <a:latin typeface="Times New Roman" pitchFamily="18" charset="0"/>
                <a:cs typeface="Times New Roman" pitchFamily="18" charset="0"/>
                <a:sym typeface="Symbol"/>
              </a:rPr>
              <a:t>m; </a:t>
            </a:r>
          </a:p>
          <a:p>
            <a:r>
              <a:rPr lang="en-US" sz="1600" i="1" dirty="0" smtClean="0">
                <a:latin typeface="Times New Roman" pitchFamily="18" charset="0"/>
                <a:cs typeface="Times New Roman" pitchFamily="18" charset="0"/>
                <a:sym typeface="Symbol"/>
              </a:rPr>
              <a:t>Plate size = 32×32 m;</a:t>
            </a:r>
          </a:p>
          <a:p>
            <a:r>
              <a:rPr lang="en-US" sz="1600" i="1" dirty="0" smtClean="0">
                <a:latin typeface="Times New Roman" pitchFamily="18" charset="0"/>
                <a:cs typeface="Times New Roman" pitchFamily="18" charset="0"/>
                <a:sym typeface="Symbol"/>
              </a:rPr>
              <a:t>Patch size = 0.3×0.3 m </a:t>
            </a:r>
            <a:r>
              <a:rPr lang="en-US" sz="1600" i="1" dirty="0">
                <a:latin typeface="Times New Roman" pitchFamily="18" charset="0"/>
                <a:cs typeface="Times New Roman" pitchFamily="18" charset="0"/>
                <a:sym typeface="Symbol"/>
              </a:rPr>
              <a:t>to </a:t>
            </a:r>
            <a:r>
              <a:rPr lang="en-US" sz="1600" i="1" dirty="0" smtClean="0">
                <a:latin typeface="Times New Roman" pitchFamily="18" charset="0"/>
                <a:cs typeface="Times New Roman" pitchFamily="18" charset="0"/>
                <a:sym typeface="Symbol"/>
              </a:rPr>
              <a:t>0.9×0.9 </a:t>
            </a:r>
            <a:r>
              <a:rPr lang="en-US" sz="1600" i="1" dirty="0">
                <a:latin typeface="Times New Roman" pitchFamily="18" charset="0"/>
                <a:cs typeface="Times New Roman" pitchFamily="18" charset="0"/>
                <a:sym typeface="Symbol"/>
              </a:rPr>
              <a:t>m;</a:t>
            </a:r>
            <a:endParaRPr lang="en-US" sz="1600" i="1" dirty="0" smtClean="0">
              <a:latin typeface="Times New Roman" pitchFamily="18" charset="0"/>
              <a:cs typeface="Times New Roman" pitchFamily="18" charset="0"/>
              <a:sym typeface="Symbol"/>
            </a:endParaRPr>
          </a:p>
          <a:p>
            <a:r>
              <a:rPr lang="en-US" sz="1600" i="1" dirty="0" err="1" smtClean="0">
                <a:latin typeface="Arial" pitchFamily="34" charset="0"/>
                <a:cs typeface="Arial" pitchFamily="34" charset="0"/>
                <a:sym typeface="Symbol"/>
              </a:rPr>
              <a:t>V</a:t>
            </a:r>
            <a:r>
              <a:rPr lang="en-US" sz="1600" i="1" baseline="-25000" dirty="0" err="1" smtClean="0">
                <a:latin typeface="Arial" pitchFamily="34" charset="0"/>
                <a:cs typeface="Arial" pitchFamily="34" charset="0"/>
                <a:sym typeface="Symbol"/>
              </a:rPr>
              <a:t>patches</a:t>
            </a:r>
            <a:r>
              <a:rPr lang="en-US" sz="1600" i="1" dirty="0" smtClean="0">
                <a:latin typeface="Times New Roman" pitchFamily="18" charset="0"/>
                <a:cs typeface="Times New Roman" pitchFamily="18" charset="0"/>
                <a:sym typeface="Symbol"/>
              </a:rPr>
              <a:t>=random in </a:t>
            </a:r>
            <a:r>
              <a:rPr lang="en-US" sz="1600" i="1" dirty="0" smtClean="0">
                <a:latin typeface="Times New Roman" pitchFamily="18" charset="0"/>
                <a:cs typeface="Times New Roman" pitchFamily="18" charset="0"/>
              </a:rPr>
              <a:t>[-90;90] mV, </a:t>
            </a:r>
            <a:r>
              <a:rPr lang="en-US" sz="1600" i="1" dirty="0" smtClean="0">
                <a:latin typeface="Times New Roman" pitchFamily="18" charset="0"/>
                <a:cs typeface="Times New Roman" pitchFamily="18" charset="0"/>
                <a:sym typeface="Symbol"/>
              </a:rPr>
              <a:t>~0.7 mV.</a:t>
            </a:r>
            <a:endParaRPr lang="en-US" sz="1600" dirty="0" smtClean="0">
              <a:latin typeface="Times New Roman" pitchFamily="18" charset="0"/>
              <a:cs typeface="Times New Roman" pitchFamily="18" charset="0"/>
            </a:endParaRPr>
          </a:p>
          <a:p>
            <a:endParaRPr lang="en-US" sz="1600" i="1" dirty="0" smtClean="0">
              <a:latin typeface="Times New Roman" pitchFamily="18" charset="0"/>
              <a:cs typeface="Times New Roman" pitchFamily="18" charset="0"/>
              <a:sym typeface="Symbol"/>
            </a:endParaRPr>
          </a:p>
        </p:txBody>
      </p:sp>
      <p:sp>
        <p:nvSpPr>
          <p:cNvPr id="13" name="TextBox 12"/>
          <p:cNvSpPr txBox="1"/>
          <p:nvPr/>
        </p:nvSpPr>
        <p:spPr>
          <a:xfrm>
            <a:off x="3276600" y="1219200"/>
            <a:ext cx="5867400" cy="1077218"/>
          </a:xfrm>
          <a:prstGeom prst="rect">
            <a:avLst/>
          </a:prstGeom>
          <a:noFill/>
        </p:spPr>
        <p:txBody>
          <a:bodyPr wrap="square" rtlCol="0">
            <a:spAutoFit/>
          </a:bodyPr>
          <a:lstStyle/>
          <a:p>
            <a:r>
              <a:rPr lang="en-US" sz="1600" dirty="0" smtClean="0">
                <a:latin typeface="Times New Roman" pitchFamily="18" charset="0"/>
                <a:cs typeface="Times New Roman" pitchFamily="18" charset="0"/>
              </a:rPr>
              <a:t>We solved the Poisson equation for conductive plate (variable potential </a:t>
            </a:r>
            <a:r>
              <a:rPr lang="en-US" sz="1600" i="1" dirty="0" smtClean="0">
                <a:latin typeface="Arial" pitchFamily="34" charset="0"/>
                <a:cs typeface="Arial" pitchFamily="34" charset="0"/>
              </a:rPr>
              <a:t>V</a:t>
            </a:r>
            <a:r>
              <a:rPr lang="en-US" sz="1600" i="1" baseline="-25000" dirty="0" smtClean="0">
                <a:latin typeface="Arial" pitchFamily="34" charset="0"/>
                <a:cs typeface="Arial" pitchFamily="34" charset="0"/>
              </a:rPr>
              <a:t>plate</a:t>
            </a:r>
            <a:r>
              <a:rPr lang="en-US" sz="1600" dirty="0" smtClean="0">
                <a:latin typeface="Times New Roman" pitchFamily="18" charset="0"/>
                <a:cs typeface="Times New Roman" pitchFamily="18" charset="0"/>
              </a:rPr>
              <a:t>) with dielectric patches on the surface (random potential distribution in </a:t>
            </a:r>
            <a:r>
              <a:rPr lang="en-US" sz="1600" i="1" dirty="0" smtClean="0">
                <a:latin typeface="Arial" pitchFamily="34" charset="0"/>
                <a:cs typeface="Arial" pitchFamily="34" charset="0"/>
              </a:rPr>
              <a:t>[-90;90] mV</a:t>
            </a:r>
            <a:r>
              <a:rPr lang="en-US" sz="1600" dirty="0" smtClean="0">
                <a:latin typeface="Times New Roman" pitchFamily="18" charset="0"/>
                <a:cs typeface="Times New Roman" pitchFamily="18" charset="0"/>
              </a:rPr>
              <a:t>) and  conductive sphere on the distance </a:t>
            </a:r>
            <a:r>
              <a:rPr lang="en-US" sz="1600" i="1" dirty="0" smtClean="0">
                <a:latin typeface="Arial" pitchFamily="34" charset="0"/>
                <a:cs typeface="Arial" pitchFamily="34" charset="0"/>
              </a:rPr>
              <a:t>d</a:t>
            </a:r>
            <a:r>
              <a:rPr lang="en-US" sz="1600" dirty="0" smtClean="0">
                <a:latin typeface="Times New Roman" pitchFamily="18" charset="0"/>
                <a:cs typeface="Times New Roman" pitchFamily="18" charset="0"/>
              </a:rPr>
              <a:t> from the plate</a:t>
            </a:r>
            <a:endParaRPr lang="en-US" sz="1600" dirty="0">
              <a:latin typeface="Times New Roman" pitchFamily="18" charset="0"/>
              <a:cs typeface="Times New Roman" pitchFamily="18" charset="0"/>
            </a:endParaRPr>
          </a:p>
        </p:txBody>
      </p:sp>
      <p:sp>
        <p:nvSpPr>
          <p:cNvPr id="17" name="TextBox 16"/>
          <p:cNvSpPr txBox="1"/>
          <p:nvPr/>
        </p:nvSpPr>
        <p:spPr>
          <a:xfrm>
            <a:off x="304800" y="3962400"/>
            <a:ext cx="671979"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Plate</a:t>
            </a:r>
            <a:endParaRPr lang="en-US" i="1" dirty="0">
              <a:latin typeface="Times New Roman" pitchFamily="18" charset="0"/>
              <a:cs typeface="Times New Roman" pitchFamily="18" charset="0"/>
            </a:endParaRPr>
          </a:p>
        </p:txBody>
      </p:sp>
      <p:sp>
        <p:nvSpPr>
          <p:cNvPr id="18" name="TextBox 17"/>
          <p:cNvSpPr txBox="1"/>
          <p:nvPr/>
        </p:nvSpPr>
        <p:spPr>
          <a:xfrm>
            <a:off x="1143000" y="3429000"/>
            <a:ext cx="915635"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Patches</a:t>
            </a:r>
            <a:endParaRPr lang="en-US" i="1" dirty="0">
              <a:latin typeface="Times New Roman" pitchFamily="18" charset="0"/>
              <a:cs typeface="Times New Roman" pitchFamily="18" charset="0"/>
            </a:endParaRPr>
          </a:p>
        </p:txBody>
      </p:sp>
      <p:sp>
        <p:nvSpPr>
          <p:cNvPr id="9" name="TextBox 8"/>
          <p:cNvSpPr txBox="1"/>
          <p:nvPr/>
        </p:nvSpPr>
        <p:spPr>
          <a:xfrm>
            <a:off x="0" y="609600"/>
            <a:ext cx="1090748" cy="369332"/>
          </a:xfrm>
          <a:prstGeom prst="rect">
            <a:avLst/>
          </a:prstGeom>
          <a:noFill/>
        </p:spPr>
        <p:txBody>
          <a:bodyPr wrap="none" rtlCol="0">
            <a:spAutoFit/>
          </a:bodyPr>
          <a:lstStyle/>
          <a:p>
            <a:r>
              <a:rPr lang="en-US" i="1" dirty="0" smtClean="0"/>
              <a:t>A</a:t>
            </a:r>
            <a:r>
              <a:rPr lang="en-US" i="1" baseline="-25000" dirty="0" smtClean="0"/>
              <a:t>eff</a:t>
            </a:r>
            <a:r>
              <a:rPr lang="en-US" i="1" dirty="0" smtClean="0"/>
              <a:t>=2</a:t>
            </a:r>
            <a:r>
              <a:rPr lang="en-US" i="1" dirty="0" smtClean="0">
                <a:sym typeface="Symbol"/>
              </a:rPr>
              <a:t>Rd</a:t>
            </a:r>
            <a:endParaRPr lang="en-US" i="1" dirty="0"/>
          </a:p>
        </p:txBody>
      </p:sp>
      <p:sp>
        <p:nvSpPr>
          <p:cNvPr id="29" name="Oval 28"/>
          <p:cNvSpPr/>
          <p:nvPr/>
        </p:nvSpPr>
        <p:spPr>
          <a:xfrm>
            <a:off x="1066800" y="4191000"/>
            <a:ext cx="14478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133600" y="3886200"/>
            <a:ext cx="817275"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Sphere</a:t>
            </a:r>
            <a:endParaRPr lang="en-US" i="1" dirty="0">
              <a:latin typeface="Times New Roman" pitchFamily="18" charset="0"/>
              <a:cs typeface="Times New Roman" pitchFamily="18" charset="0"/>
            </a:endParaRPr>
          </a:p>
        </p:txBody>
      </p:sp>
      <p:cxnSp>
        <p:nvCxnSpPr>
          <p:cNvPr id="33" name="Straight Arrow Connector 32"/>
          <p:cNvCxnSpPr/>
          <p:nvPr/>
        </p:nvCxnSpPr>
        <p:spPr>
          <a:xfrm rot="16200000" flipH="1">
            <a:off x="304800" y="4724400"/>
            <a:ext cx="1371600" cy="457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8" idx="0"/>
          </p:cNvCxnSpPr>
          <p:nvPr/>
        </p:nvCxnSpPr>
        <p:spPr>
          <a:xfrm rot="5400000" flipH="1" flipV="1">
            <a:off x="1181409" y="2857809"/>
            <a:ext cx="990600" cy="15178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266700" y="3162300"/>
            <a:ext cx="13716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295400" y="5638800"/>
            <a:ext cx="914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5400000">
            <a:off x="762000" y="4953000"/>
            <a:ext cx="1981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90600" y="4876800"/>
            <a:ext cx="1600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886200" y="5105400"/>
            <a:ext cx="4127680" cy="1077218"/>
          </a:xfrm>
          <a:prstGeom prst="rect">
            <a:avLst/>
          </a:prstGeom>
        </p:spPr>
        <p:txBody>
          <a:bodyPr wrap="square">
            <a:spAutoFit/>
          </a:bodyPr>
          <a:lstStyle/>
          <a:p>
            <a:pPr algn="just"/>
            <a:r>
              <a:rPr lang="en-US" sz="1600" dirty="0">
                <a:latin typeface="Times New Roman" pitchFamily="18" charset="0"/>
                <a:cs typeface="Times New Roman" pitchFamily="18" charset="0"/>
              </a:rPr>
              <a:t>Apply voltages to the plate and find voltage when electrostatic force goes to zero</a:t>
            </a:r>
          </a:p>
          <a:p>
            <a:pPr algn="just"/>
            <a:r>
              <a:rPr lang="en-US" sz="1600" dirty="0">
                <a:latin typeface="Times New Roman" pitchFamily="18" charset="0"/>
                <a:cs typeface="Times New Roman" pitchFamily="18" charset="0"/>
              </a:rPr>
              <a:t>This compensating voltage (V</a:t>
            </a:r>
            <a:r>
              <a:rPr lang="en-US" sz="1600" baseline="-25000" dirty="0">
                <a:latin typeface="Times New Roman" pitchFamily="18" charset="0"/>
                <a:cs typeface="Times New Roman" pitchFamily="18" charset="0"/>
              </a:rPr>
              <a:t>o</a:t>
            </a:r>
            <a:r>
              <a:rPr lang="en-US" sz="1600" dirty="0">
                <a:latin typeface="Times New Roman" pitchFamily="18" charset="0"/>
                <a:cs typeface="Times New Roman" pitchFamily="18" charset="0"/>
              </a:rPr>
              <a:t>) is found for different separations. </a:t>
            </a:r>
          </a:p>
        </p:txBody>
      </p:sp>
      <p:sp>
        <p:nvSpPr>
          <p:cNvPr id="20" name="TextBox 19"/>
          <p:cNvSpPr txBox="1"/>
          <p:nvPr/>
        </p:nvSpPr>
        <p:spPr>
          <a:xfrm rot="10800000">
            <a:off x="3962400" y="609600"/>
            <a:ext cx="396262" cy="369332"/>
          </a:xfrm>
          <a:prstGeom prst="rect">
            <a:avLst/>
          </a:prstGeom>
          <a:noFill/>
        </p:spPr>
        <p:txBody>
          <a:bodyPr wrap="none" rtlCol="0">
            <a:spAutoFit/>
          </a:bodyPr>
          <a:lstStyle/>
          <a:p>
            <a:r>
              <a:rPr lang="en-US" dirty="0" smtClean="0">
                <a:sym typeface="Symbol"/>
              </a:rPr>
              <a:t>-</a:t>
            </a:r>
            <a:endParaRPr lang="en-US" dirty="0"/>
          </a:p>
        </p:txBody>
      </p:sp>
      <p:sp>
        <p:nvSpPr>
          <p:cNvPr id="21" name="TextBox 20"/>
          <p:cNvSpPr txBox="1"/>
          <p:nvPr/>
        </p:nvSpPr>
        <p:spPr>
          <a:xfrm>
            <a:off x="4191000" y="533400"/>
            <a:ext cx="590226" cy="400110"/>
          </a:xfrm>
          <a:prstGeom prst="rect">
            <a:avLst/>
          </a:prstGeom>
          <a:noFill/>
        </p:spPr>
        <p:txBody>
          <a:bodyPr wrap="square" rtlCol="0">
            <a:spAutoFit/>
          </a:bodyPr>
          <a:lstStyle/>
          <a:p>
            <a:r>
              <a:rPr lang="en-US" sz="2000" dirty="0" smtClean="0">
                <a:sym typeface="Symbol"/>
              </a:rPr>
              <a:t></a:t>
            </a:r>
            <a:r>
              <a:rPr lang="en-US" sz="2000" baseline="-25000" dirty="0" smtClean="0">
                <a:sym typeface="Symbol"/>
              </a:rPr>
              <a:t>0</a:t>
            </a:r>
            <a:r>
              <a:rPr lang="en-US" sz="2000" dirty="0" smtClean="0">
                <a:sym typeface="Symbol"/>
              </a:rPr>
              <a:t></a:t>
            </a:r>
            <a:r>
              <a:rPr lang="en-US" sz="2000" baseline="-25000" dirty="0" smtClean="0">
                <a:sym typeface="Symbol"/>
              </a:rPr>
              <a:t>r</a:t>
            </a:r>
            <a:r>
              <a:rPr lang="en-US" baseline="-25000" dirty="0" smtClean="0">
                <a:sym typeface="Symbol"/>
              </a:rPr>
              <a:t> </a:t>
            </a:r>
            <a:endParaRPr lang="en-US" baseline="-25000" dirty="0"/>
          </a:p>
        </p:txBody>
      </p:sp>
      <p:sp>
        <p:nvSpPr>
          <p:cNvPr id="23" name="TextBox 22"/>
          <p:cNvSpPr txBox="1"/>
          <p:nvPr/>
        </p:nvSpPr>
        <p:spPr>
          <a:xfrm rot="10800000">
            <a:off x="4572000" y="609600"/>
            <a:ext cx="325730" cy="369332"/>
          </a:xfrm>
          <a:prstGeom prst="rect">
            <a:avLst/>
          </a:prstGeom>
          <a:noFill/>
        </p:spPr>
        <p:txBody>
          <a:bodyPr wrap="none" rtlCol="0">
            <a:spAutoFit/>
          </a:bodyPr>
          <a:lstStyle/>
          <a:p>
            <a:r>
              <a:rPr lang="en-US" dirty="0" smtClean="0">
                <a:sym typeface="Symbol"/>
              </a:rPr>
              <a:t></a:t>
            </a:r>
            <a:endParaRPr lang="en-US" dirty="0"/>
          </a:p>
        </p:txBody>
      </p:sp>
      <p:sp>
        <p:nvSpPr>
          <p:cNvPr id="25" name="TextBox 24"/>
          <p:cNvSpPr txBox="1"/>
          <p:nvPr/>
        </p:nvSpPr>
        <p:spPr>
          <a:xfrm>
            <a:off x="4724400" y="533400"/>
            <a:ext cx="562975" cy="274320"/>
          </a:xfrm>
          <a:prstGeom prst="rect">
            <a:avLst/>
          </a:prstGeom>
          <a:noFill/>
        </p:spPr>
        <p:txBody>
          <a:bodyPr wrap="square" rtlCol="0">
            <a:spAutoFit/>
          </a:bodyPr>
          <a:lstStyle/>
          <a:p>
            <a:r>
              <a:rPr lang="en-US" sz="2000" dirty="0" smtClean="0"/>
              <a:t>V</a:t>
            </a:r>
            <a:r>
              <a:rPr lang="en-US" dirty="0" smtClean="0"/>
              <a:t>=0</a:t>
            </a:r>
            <a:endParaRPr lang="en-US" dirty="0"/>
          </a:p>
        </p:txBody>
      </p:sp>
      <p:sp>
        <p:nvSpPr>
          <p:cNvPr id="26" name="TextBox 25"/>
          <p:cNvSpPr txBox="1"/>
          <p:nvPr/>
        </p:nvSpPr>
        <p:spPr>
          <a:xfrm>
            <a:off x="6019800" y="685800"/>
            <a:ext cx="2425087"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Symbol"/>
              </a:rPr>
              <a:t></a:t>
            </a:r>
            <a:r>
              <a:rPr lang="en-US" baseline="-25000" dirty="0" smtClean="0">
                <a:latin typeface="Times New Roman" pitchFamily="18" charset="0"/>
                <a:cs typeface="Times New Roman" pitchFamily="18" charset="0"/>
                <a:sym typeface="Symbol"/>
              </a:rPr>
              <a:t>r</a:t>
            </a:r>
            <a:r>
              <a:rPr lang="en-US" dirty="0" smtClean="0">
                <a:latin typeface="Times New Roman" pitchFamily="18" charset="0"/>
                <a:cs typeface="Times New Roman" pitchFamily="18" charset="0"/>
                <a:sym typeface="Symbol"/>
              </a:rPr>
              <a:t> – relative permittivity</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8001721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19200" y="228600"/>
            <a:ext cx="6374379" cy="6096000"/>
            <a:chOff x="1219200" y="228600"/>
            <a:chExt cx="6374379" cy="6096000"/>
          </a:xfrm>
        </p:grpSpPr>
        <p:sp>
          <p:nvSpPr>
            <p:cNvPr id="4" name="TextBox 3"/>
            <p:cNvSpPr txBox="1"/>
            <p:nvPr/>
          </p:nvSpPr>
          <p:spPr>
            <a:xfrm>
              <a:off x="1981200" y="228600"/>
              <a:ext cx="5562600" cy="1077218"/>
            </a:xfrm>
            <a:prstGeom prst="rect">
              <a:avLst/>
            </a:prstGeom>
            <a:noFill/>
          </p:spPr>
          <p:txBody>
            <a:bodyPr wrap="square" rtlCol="0">
              <a:spAutoFit/>
            </a:bodyPr>
            <a:lstStyle/>
            <a:p>
              <a:r>
                <a:rPr lang="en-US" sz="3200" b="1" u="sng"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Simulation Results of Compensating Voltage</a:t>
              </a:r>
              <a:endParaRPr lang="en-US" sz="32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123" name="Object 3"/>
            <p:cNvGraphicFramePr>
              <a:graphicFrameLocks noChangeAspect="1"/>
            </p:cNvGraphicFramePr>
            <p:nvPr>
              <p:extLst>
                <p:ext uri="{D42A27DB-BD31-4B8C-83A1-F6EECF244321}">
                  <p14:modId xmlns:p14="http://schemas.microsoft.com/office/powerpoint/2010/main" xmlns="" val="1827337191"/>
                </p:ext>
              </p:extLst>
            </p:nvPr>
          </p:nvGraphicFramePr>
          <p:xfrm>
            <a:off x="1219200" y="1447800"/>
            <a:ext cx="6374379" cy="4876800"/>
          </p:xfrm>
          <a:graphic>
            <a:graphicData uri="http://schemas.openxmlformats.org/presentationml/2006/ole">
              <p:oleObj spid="_x0000_s90114" name="Graph" r:id="rId4" imgW="3925800" imgH="3003840" progId="Origin50.Graph">
                <p:embed/>
              </p:oleObj>
            </a:graphicData>
          </a:graphic>
        </p:graphicFrame>
      </p:grpSp>
      <p:grpSp>
        <p:nvGrpSpPr>
          <p:cNvPr id="11" name="Group 10"/>
          <p:cNvGrpSpPr/>
          <p:nvPr/>
        </p:nvGrpSpPr>
        <p:grpSpPr>
          <a:xfrm>
            <a:off x="6019800" y="2895600"/>
            <a:ext cx="3399660" cy="2819400"/>
            <a:chOff x="6019800" y="2895600"/>
            <a:chExt cx="3399660" cy="2819400"/>
          </a:xfrm>
        </p:grpSpPr>
        <p:sp>
          <p:nvSpPr>
            <p:cNvPr id="6" name="Oval 5"/>
            <p:cNvSpPr/>
            <p:nvPr/>
          </p:nvSpPr>
          <p:spPr>
            <a:xfrm>
              <a:off x="6019800" y="4876800"/>
              <a:ext cx="1600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894153" y="2895600"/>
              <a:ext cx="2525307" cy="1981200"/>
              <a:chOff x="6894153" y="2895600"/>
              <a:chExt cx="2525307" cy="1981200"/>
            </a:xfrm>
          </p:grpSpPr>
          <p:cxnSp>
            <p:nvCxnSpPr>
              <p:cNvPr id="8" name="Straight Arrow Connector 7"/>
              <p:cNvCxnSpPr/>
              <p:nvPr/>
            </p:nvCxnSpPr>
            <p:spPr>
              <a:xfrm flipV="1">
                <a:off x="7239000" y="4343400"/>
                <a:ext cx="457200" cy="533400"/>
              </a:xfrm>
              <a:prstGeom prst="straightConnector1">
                <a:avLst/>
              </a:prstGeom>
              <a:ln>
                <a:solidFill>
                  <a:srgbClr val="0000FF"/>
                </a:solidFill>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6894153" y="2895600"/>
                <a:ext cx="2525307" cy="1323439"/>
              </a:xfrm>
              <a:prstGeom prst="rect">
                <a:avLst/>
              </a:prstGeom>
              <a:noFill/>
            </p:spPr>
            <p:txBody>
              <a:bodyPr wrap="none" rtlCol="0">
                <a:spAutoFit/>
              </a:bodyPr>
              <a:lstStyle/>
              <a:p>
                <a:r>
                  <a:rPr lang="en-US" sz="2000" b="1" dirty="0" smtClean="0">
                    <a:solidFill>
                      <a:srgbClr val="0000FF"/>
                    </a:solidFill>
                    <a:effectLst>
                      <a:outerShdw blurRad="38100" dist="38100" dir="2700000" algn="tl">
                        <a:srgbClr val="000000">
                          <a:alpha val="43137"/>
                        </a:srgbClr>
                      </a:outerShdw>
                    </a:effectLst>
                  </a:rPr>
                  <a:t>Distance Independent</a:t>
                </a:r>
              </a:p>
              <a:p>
                <a:r>
                  <a:rPr lang="en-US" sz="2000" b="1" dirty="0" smtClean="0">
                    <a:solidFill>
                      <a:srgbClr val="0000FF"/>
                    </a:solidFill>
                    <a:effectLst>
                      <a:outerShdw blurRad="38100" dist="38100" dir="2700000" algn="tl">
                        <a:srgbClr val="000000">
                          <a:alpha val="43137"/>
                        </a:srgbClr>
                      </a:outerShdw>
                    </a:effectLst>
                  </a:rPr>
                  <a:t>As in Observed in </a:t>
                </a:r>
              </a:p>
              <a:p>
                <a:r>
                  <a:rPr lang="en-US" sz="2000" b="1" dirty="0" smtClean="0">
                    <a:solidFill>
                      <a:srgbClr val="0000FF"/>
                    </a:solidFill>
                    <a:effectLst>
                      <a:outerShdw blurRad="38100" dist="38100" dir="2700000" algn="tl">
                        <a:srgbClr val="000000">
                          <a:alpha val="43137"/>
                        </a:srgbClr>
                      </a:outerShdw>
                    </a:effectLst>
                  </a:rPr>
                  <a:t>Experiment –Well</a:t>
                </a:r>
              </a:p>
              <a:p>
                <a:r>
                  <a:rPr lang="en-US" sz="2000" b="1" dirty="0" smtClean="0">
                    <a:solidFill>
                      <a:srgbClr val="0000FF"/>
                    </a:solidFill>
                    <a:effectLst>
                      <a:outerShdw blurRad="38100" dist="38100" dir="2700000" algn="tl">
                        <a:srgbClr val="000000">
                          <a:alpha val="43137"/>
                        </a:srgbClr>
                      </a:outerShdw>
                    </a:effectLst>
                  </a:rPr>
                  <a:t>Compensated</a:t>
                </a:r>
                <a:endParaRPr lang="en-US" sz="2000" b="1" dirty="0">
                  <a:solidFill>
                    <a:srgbClr val="0000FF"/>
                  </a:solidFill>
                  <a:effectLst>
                    <a:outerShdw blurRad="38100" dist="38100" dir="2700000" algn="tl">
                      <a:srgbClr val="000000">
                        <a:alpha val="43137"/>
                      </a:srgbClr>
                    </a:outerShdw>
                  </a:effectLs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satMod val="150000"/>
                  </a:schemeClr>
                </a:solidFill>
              </a:rPr>
              <a:t> </a:t>
            </a:r>
            <a:r>
              <a:rPr lang="en-US" sz="3100" b="1" u="sng" dirty="0" smtClean="0">
                <a:solidFill>
                  <a:schemeClr val="accent6">
                    <a:lumMod val="75000"/>
                  </a:schemeClr>
                </a:solidFill>
                <a:effectLst>
                  <a:outerShdw blurRad="38100" dist="38100" dir="2700000" algn="tl">
                    <a:srgbClr val="000000">
                      <a:alpha val="43137"/>
                    </a:srgbClr>
                  </a:outerShdw>
                </a:effectLst>
              </a:rPr>
              <a:t>UV treatment  to Reduce </a:t>
            </a:r>
            <a:r>
              <a:rPr lang="en-US" sz="3100" b="1" u="sng" dirty="0" err="1" smtClean="0">
                <a:solidFill>
                  <a:schemeClr val="accent6">
                    <a:lumMod val="75000"/>
                  </a:schemeClr>
                </a:solidFill>
                <a:effectLst>
                  <a:outerShdw blurRad="38100" dist="38100" dir="2700000" algn="tl">
                    <a:srgbClr val="000000">
                      <a:alpha val="43137"/>
                    </a:srgbClr>
                  </a:outerShdw>
                </a:effectLst>
              </a:rPr>
              <a:t>Casimir</a:t>
            </a:r>
            <a:r>
              <a:rPr lang="en-US" sz="3100" b="1" u="sng" dirty="0" smtClean="0">
                <a:solidFill>
                  <a:schemeClr val="accent6">
                    <a:lumMod val="75000"/>
                  </a:schemeClr>
                </a:solidFill>
                <a:effectLst>
                  <a:outerShdw blurRad="38100" dist="38100" dir="2700000" algn="tl">
                    <a:srgbClr val="000000">
                      <a:alpha val="43137"/>
                    </a:srgbClr>
                  </a:outerShdw>
                </a:effectLst>
              </a:rPr>
              <a:t> Force  (?)</a:t>
            </a:r>
            <a:endParaRPr lang="en-US" sz="3100" b="1" u="sng" dirty="0">
              <a:solidFill>
                <a:schemeClr val="accent6">
                  <a:lumMod val="75000"/>
                </a:schemeClr>
              </a:solidFill>
              <a:effectLst>
                <a:outerShdw blurRad="38100" dist="38100" dir="2700000" algn="tl">
                  <a:srgbClr val="000000">
                    <a:alpha val="43137"/>
                  </a:srgbClr>
                </a:outerShdw>
              </a:effectLst>
            </a:endParaRPr>
          </a:p>
        </p:txBody>
      </p:sp>
      <p:sp>
        <p:nvSpPr>
          <p:cNvPr id="45059" name="TextBox 2"/>
          <p:cNvSpPr txBox="1">
            <a:spLocks noChangeArrowheads="1"/>
          </p:cNvSpPr>
          <p:nvPr/>
        </p:nvSpPr>
        <p:spPr bwMode="auto">
          <a:xfrm>
            <a:off x="149225" y="1676400"/>
            <a:ext cx="8293745" cy="1569660"/>
          </a:xfrm>
          <a:prstGeom prst="rect">
            <a:avLst/>
          </a:prstGeom>
          <a:noFill/>
          <a:ln w="9525">
            <a:noFill/>
            <a:miter lim="800000"/>
            <a:headEnd/>
            <a:tailEnd/>
          </a:ln>
        </p:spPr>
        <p:txBody>
          <a:bodyPr wrap="none">
            <a:spAutoFit/>
          </a:bodyPr>
          <a:lstStyle/>
          <a:p>
            <a:pPr algn="l"/>
            <a:r>
              <a:rPr lang="en-US" sz="2400" u="sng" dirty="0">
                <a:solidFill>
                  <a:srgbClr val="0000FF"/>
                </a:solidFill>
              </a:rPr>
              <a:t>Rationale:</a:t>
            </a:r>
          </a:p>
          <a:p>
            <a:pPr algn="l"/>
            <a:r>
              <a:rPr lang="en-US" sz="2400" dirty="0" smtClean="0">
                <a:solidFill>
                  <a:srgbClr val="0000FF"/>
                </a:solidFill>
              </a:rPr>
              <a:t>UV treatment known to change mobility of Charge Carriers in ITO</a:t>
            </a:r>
          </a:p>
          <a:p>
            <a:pPr algn="l"/>
            <a:endParaRPr lang="en-US" sz="2400" dirty="0" smtClean="0">
              <a:solidFill>
                <a:srgbClr val="0000FF"/>
              </a:solidFill>
            </a:endParaRPr>
          </a:p>
          <a:p>
            <a:pPr algn="l"/>
            <a:endParaRPr lang="en-US" sz="2400" dirty="0" smtClean="0">
              <a:solidFill>
                <a:srgbClr val="0000FF"/>
              </a:solidFill>
            </a:endParaRPr>
          </a:p>
        </p:txBody>
      </p:sp>
      <p:sp>
        <p:nvSpPr>
          <p:cNvPr id="14" name="TextBox 13"/>
          <p:cNvSpPr txBox="1"/>
          <p:nvPr/>
        </p:nvSpPr>
        <p:spPr>
          <a:xfrm>
            <a:off x="4495800" y="3048000"/>
            <a:ext cx="4118992" cy="369332"/>
          </a:xfrm>
          <a:prstGeom prst="rect">
            <a:avLst/>
          </a:prstGeom>
          <a:noFill/>
        </p:spPr>
        <p:txBody>
          <a:bodyPr wrap="square" rtlCol="0">
            <a:spAutoFit/>
          </a:bodyPr>
          <a:lstStyle/>
          <a:p>
            <a:r>
              <a:rPr lang="en-US" b="1" dirty="0" smtClean="0">
                <a:solidFill>
                  <a:srgbClr val="0000FF"/>
                </a:solidFill>
              </a:rPr>
              <a:t>C.N. Li et al, </a:t>
            </a:r>
            <a:r>
              <a:rPr lang="en-US" b="1" dirty="0" err="1" smtClean="0">
                <a:solidFill>
                  <a:srgbClr val="0000FF"/>
                </a:solidFill>
              </a:rPr>
              <a:t>Appl</a:t>
            </a:r>
            <a:r>
              <a:rPr lang="en-US" b="1" dirty="0" smtClean="0">
                <a:solidFill>
                  <a:srgbClr val="0000FF"/>
                </a:solidFill>
              </a:rPr>
              <a:t> Phys. , 80,301 (2005) </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b="1" u="sng" dirty="0" smtClean="0">
                <a:solidFill>
                  <a:schemeClr val="accent6">
                    <a:lumMod val="75000"/>
                  </a:schemeClr>
                </a:solidFill>
                <a:effectLst>
                  <a:outerShdw blurRad="38100" dist="38100" dir="2700000" algn="tl">
                    <a:srgbClr val="000000">
                      <a:alpha val="43137"/>
                    </a:srgbClr>
                  </a:outerShdw>
                </a:effectLst>
                <a:latin typeface="Times New Roman" pitchFamily="18" charset="0"/>
              </a:rPr>
              <a:t>Conclusions</a:t>
            </a:r>
          </a:p>
        </p:txBody>
      </p:sp>
      <p:sp>
        <p:nvSpPr>
          <p:cNvPr id="51203" name="Rectangle 3"/>
          <p:cNvSpPr>
            <a:spLocks noGrp="1" noChangeArrowheads="1"/>
          </p:cNvSpPr>
          <p:nvPr>
            <p:ph type="body" idx="1"/>
          </p:nvPr>
        </p:nvSpPr>
        <p:spPr>
          <a:xfrm>
            <a:off x="457200" y="1524000"/>
            <a:ext cx="8461375" cy="4525962"/>
          </a:xfrm>
        </p:spPr>
        <p:txBody>
          <a:bodyPr>
            <a:normAutofit fontScale="92500" lnSpcReduction="20000"/>
          </a:bodyPr>
          <a:lstStyle/>
          <a:p>
            <a:pPr marL="609600" indent="-609600" eaLnBrk="1" hangingPunct="1">
              <a:buFontTx/>
              <a:buAutoNum type="arabicPeriod"/>
            </a:pPr>
            <a:r>
              <a:rPr lang="en-US" sz="2400" b="1" dirty="0" smtClean="0">
                <a:solidFill>
                  <a:srgbClr val="0000FF"/>
                </a:solidFill>
                <a:latin typeface="Times New Roman" pitchFamily="18" charset="0"/>
              </a:rPr>
              <a:t>UV Modification of the </a:t>
            </a:r>
            <a:r>
              <a:rPr lang="en-US" sz="2400" b="1" dirty="0" err="1" smtClean="0">
                <a:solidFill>
                  <a:srgbClr val="0000FF"/>
                </a:solidFill>
                <a:latin typeface="Times New Roman" pitchFamily="18" charset="0"/>
              </a:rPr>
              <a:t>Casimir</a:t>
            </a:r>
            <a:r>
              <a:rPr lang="en-US" sz="2400" b="1" dirty="0" smtClean="0">
                <a:solidFill>
                  <a:srgbClr val="0000FF"/>
                </a:solidFill>
                <a:latin typeface="Times New Roman" pitchFamily="18" charset="0"/>
              </a:rPr>
              <a:t> Force was  demonstrated.</a:t>
            </a:r>
          </a:p>
          <a:p>
            <a:pPr marL="609600" indent="-609600" eaLnBrk="1" hangingPunct="1">
              <a:buFontTx/>
              <a:buAutoNum type="arabicPeriod"/>
            </a:pPr>
            <a:r>
              <a:rPr lang="en-US" sz="2400" b="1" dirty="0" smtClean="0">
                <a:solidFill>
                  <a:srgbClr val="0000FF"/>
                </a:solidFill>
                <a:latin typeface="Times New Roman" pitchFamily="18" charset="0"/>
              </a:rPr>
              <a:t>No </a:t>
            </a:r>
            <a:r>
              <a:rPr lang="en-US" sz="2400" b="1" dirty="0" err="1" smtClean="0">
                <a:solidFill>
                  <a:srgbClr val="0000FF"/>
                </a:solidFill>
                <a:latin typeface="Times New Roman" pitchFamily="18" charset="0"/>
              </a:rPr>
              <a:t>Anamalous</a:t>
            </a:r>
            <a:r>
              <a:rPr lang="en-US" sz="2400" b="1" dirty="0" smtClean="0">
                <a:solidFill>
                  <a:srgbClr val="0000FF"/>
                </a:solidFill>
                <a:latin typeface="Times New Roman" pitchFamily="18" charset="0"/>
              </a:rPr>
              <a:t> distance dependence of the Compensating Voltage</a:t>
            </a:r>
          </a:p>
          <a:p>
            <a:pPr marL="609600" indent="-609600" eaLnBrk="1" hangingPunct="1">
              <a:buFontTx/>
              <a:buAutoNum type="arabicPeriod"/>
            </a:pPr>
            <a:r>
              <a:rPr lang="en-US" sz="2400" b="1" dirty="0" smtClean="0">
                <a:solidFill>
                  <a:srgbClr val="0000FF"/>
                </a:solidFill>
                <a:latin typeface="Times New Roman" pitchFamily="18" charset="0"/>
              </a:rPr>
              <a:t>21-35% reduction of </a:t>
            </a:r>
            <a:r>
              <a:rPr lang="en-US" sz="2400" b="1" dirty="0" err="1" smtClean="0">
                <a:solidFill>
                  <a:srgbClr val="0000FF"/>
                </a:solidFill>
                <a:latin typeface="Times New Roman" pitchFamily="18" charset="0"/>
              </a:rPr>
              <a:t>Casimir</a:t>
            </a:r>
            <a:r>
              <a:rPr lang="en-US" sz="2400" b="1" dirty="0" smtClean="0">
                <a:solidFill>
                  <a:srgbClr val="0000FF"/>
                </a:solidFill>
                <a:latin typeface="Times New Roman" pitchFamily="18" charset="0"/>
              </a:rPr>
              <a:t> force by UV treatment even though there is not much change in </a:t>
            </a:r>
            <a:r>
              <a:rPr lang="en-US" sz="2400" b="1" dirty="0" smtClean="0">
                <a:solidFill>
                  <a:srgbClr val="0000FF"/>
                </a:solidFill>
                <a:latin typeface="Symbol" pitchFamily="18" charset="2"/>
              </a:rPr>
              <a:t>e</a:t>
            </a:r>
            <a:r>
              <a:rPr lang="en-US" sz="2400" b="1" dirty="0" smtClean="0">
                <a:solidFill>
                  <a:srgbClr val="0000FF"/>
                </a:solidFill>
                <a:latin typeface="Times New Roman" pitchFamily="18" charset="0"/>
              </a:rPr>
              <a:t>(i</a:t>
            </a:r>
            <a:r>
              <a:rPr lang="en-US" sz="2400" b="1" dirty="0" smtClean="0">
                <a:solidFill>
                  <a:srgbClr val="0000FF"/>
                </a:solidFill>
                <a:latin typeface="Symbol" pitchFamily="18" charset="2"/>
              </a:rPr>
              <a:t>x</a:t>
            </a:r>
            <a:r>
              <a:rPr lang="en-US" sz="2400" b="1" dirty="0" smtClean="0">
                <a:solidFill>
                  <a:srgbClr val="0000FF"/>
                </a:solidFill>
                <a:latin typeface="Times New Roman" pitchFamily="18" charset="0"/>
              </a:rPr>
              <a:t>)</a:t>
            </a:r>
          </a:p>
          <a:p>
            <a:pPr marL="609600" indent="-609600" eaLnBrk="1" hangingPunct="1">
              <a:buFontTx/>
              <a:buAutoNum type="arabicPeriod"/>
            </a:pPr>
            <a:r>
              <a:rPr lang="en-US" sz="2400" b="1" dirty="0" smtClean="0">
                <a:solidFill>
                  <a:srgbClr val="0000FF"/>
                </a:solidFill>
                <a:latin typeface="Times New Roman" pitchFamily="18" charset="0"/>
              </a:rPr>
              <a:t>The </a:t>
            </a:r>
            <a:r>
              <a:rPr lang="en-US" sz="2400" b="1" dirty="0" err="1" smtClean="0">
                <a:solidFill>
                  <a:srgbClr val="0000FF"/>
                </a:solidFill>
                <a:latin typeface="Times New Roman" pitchFamily="18" charset="0"/>
              </a:rPr>
              <a:t>Casimir</a:t>
            </a:r>
            <a:r>
              <a:rPr lang="en-US" sz="2400" b="1" dirty="0" smtClean="0">
                <a:solidFill>
                  <a:srgbClr val="0000FF"/>
                </a:solidFill>
                <a:latin typeface="Times New Roman" pitchFamily="18" charset="0"/>
              </a:rPr>
              <a:t> force measurements have the correct distance dependence.</a:t>
            </a:r>
          </a:p>
          <a:p>
            <a:pPr marL="609600" indent="-609600" eaLnBrk="1" hangingPunct="1">
              <a:buFontTx/>
              <a:buAutoNum type="arabicPeriod"/>
            </a:pPr>
            <a:r>
              <a:rPr lang="en-US" sz="2400" b="1" dirty="0" smtClean="0">
                <a:solidFill>
                  <a:srgbClr val="0000FF"/>
                </a:solidFill>
                <a:latin typeface="Times New Roman" pitchFamily="18" charset="0"/>
              </a:rPr>
              <a:t>Inclusion of DC conductivity in the </a:t>
            </a:r>
            <a:r>
              <a:rPr lang="en-US" sz="2400" b="1" dirty="0" err="1" smtClean="0">
                <a:solidFill>
                  <a:srgbClr val="0000FF"/>
                </a:solidFill>
                <a:latin typeface="Times New Roman" pitchFamily="18" charset="0"/>
              </a:rPr>
              <a:t>Lifshitz</a:t>
            </a:r>
            <a:r>
              <a:rPr lang="en-US" sz="2400" b="1" dirty="0" smtClean="0">
                <a:solidFill>
                  <a:srgbClr val="0000FF"/>
                </a:solidFill>
                <a:latin typeface="Times New Roman" pitchFamily="18" charset="0"/>
              </a:rPr>
              <a:t> formula for the ITO after UV leads to disagreement with the experimental results.</a:t>
            </a:r>
          </a:p>
          <a:p>
            <a:pPr marL="609600" indent="-609600" eaLnBrk="1" hangingPunct="1">
              <a:buFontTx/>
              <a:buAutoNum type="arabicPeriod"/>
            </a:pPr>
            <a:r>
              <a:rPr lang="en-US" sz="2400" b="1" dirty="0" smtClean="0">
                <a:solidFill>
                  <a:srgbClr val="0000FF"/>
                </a:solidFill>
                <a:latin typeface="Times New Roman" pitchFamily="18" charset="0"/>
              </a:rPr>
              <a:t>A Study of the Temperature Dependence of the Carrier Mobility might shed light on the discrepancy.  </a:t>
            </a:r>
          </a:p>
          <a:p>
            <a:pPr marL="609600" indent="-609600" eaLnBrk="1" hangingPunct="1">
              <a:buFontTx/>
              <a:buAutoNum type="arabicPeriod"/>
            </a:pPr>
            <a:endParaRPr lang="en-US" sz="2400" b="1" dirty="0" smtClean="0">
              <a:solidFill>
                <a:srgbClr val="0000FF"/>
              </a:solidFill>
              <a:latin typeface="Times New Roman" pitchFamily="18" charset="0"/>
            </a:endParaRPr>
          </a:p>
          <a:p>
            <a:pPr marL="609600" indent="-609600" eaLnBrk="1" hangingPunct="1">
              <a:buFont typeface="Arial" charset="0"/>
              <a:buChar char="•"/>
            </a:pPr>
            <a:r>
              <a:rPr lang="en-US" sz="2400" b="1" dirty="0" smtClean="0">
                <a:solidFill>
                  <a:srgbClr val="0000FF"/>
                </a:solidFill>
                <a:latin typeface="Times New Roman" pitchFamily="18" charset="0"/>
              </a:rPr>
              <a:t>Precision Measurement of </a:t>
            </a:r>
            <a:r>
              <a:rPr lang="en-US" sz="2400" b="1" dirty="0" err="1" smtClean="0">
                <a:solidFill>
                  <a:srgbClr val="0000FF"/>
                </a:solidFill>
                <a:latin typeface="Times New Roman" pitchFamily="18" charset="0"/>
              </a:rPr>
              <a:t>Casimir</a:t>
            </a:r>
            <a:r>
              <a:rPr lang="en-US" sz="2400" b="1" dirty="0" smtClean="0">
                <a:solidFill>
                  <a:srgbClr val="0000FF"/>
                </a:solidFill>
                <a:latin typeface="Times New Roman" pitchFamily="18" charset="0"/>
              </a:rPr>
              <a:t> Force with Au Using a </a:t>
            </a:r>
          </a:p>
          <a:p>
            <a:pPr marL="609600" indent="-609600" eaLnBrk="1" hangingPunct="1">
              <a:buNone/>
            </a:pPr>
            <a:r>
              <a:rPr lang="en-US" sz="2400" b="1" dirty="0" smtClean="0">
                <a:solidFill>
                  <a:srgbClr val="0000FF"/>
                </a:solidFill>
                <a:latin typeface="Times New Roman" pitchFamily="18" charset="0"/>
              </a:rPr>
              <a:t>         Dynamic AFM at 15:30 pm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31800" y="0"/>
            <a:ext cx="8229600" cy="1143000"/>
          </a:xfrm>
        </p:spPr>
        <p:txBody>
          <a:bodyPr/>
          <a:lstStyle/>
          <a:p>
            <a:pPr eaLnBrk="1" hangingPunct="1"/>
            <a:r>
              <a:rPr lang="en-US" b="1" u="sng" smtClean="0">
                <a:solidFill>
                  <a:schemeClr val="accent2"/>
                </a:solidFill>
              </a:rPr>
              <a:t>Acknowledgements</a:t>
            </a:r>
          </a:p>
        </p:txBody>
      </p:sp>
      <p:sp>
        <p:nvSpPr>
          <p:cNvPr id="52227" name="Rectangle 3"/>
          <p:cNvSpPr>
            <a:spLocks noGrp="1" noChangeArrowheads="1"/>
          </p:cNvSpPr>
          <p:nvPr>
            <p:ph type="body" sz="half" idx="1"/>
          </p:nvPr>
        </p:nvSpPr>
        <p:spPr>
          <a:xfrm>
            <a:off x="2016125" y="1089025"/>
            <a:ext cx="4038600" cy="4525963"/>
          </a:xfrm>
        </p:spPr>
        <p:txBody>
          <a:bodyPr/>
          <a:lstStyle/>
          <a:p>
            <a:pPr eaLnBrk="1" hangingPunct="1">
              <a:buFontTx/>
              <a:buNone/>
            </a:pPr>
            <a:r>
              <a:rPr lang="en-US" sz="2800" b="1" u="sng" dirty="0" smtClean="0">
                <a:solidFill>
                  <a:srgbClr val="0000FF"/>
                </a:solidFill>
                <a:latin typeface="Times New Roman" pitchFamily="18" charset="0"/>
              </a:rPr>
              <a:t>Experiment</a:t>
            </a:r>
            <a:endParaRPr lang="en-US" sz="2400" dirty="0" smtClean="0">
              <a:solidFill>
                <a:srgbClr val="0000FF"/>
              </a:solidFill>
              <a:latin typeface="Times New Roman" pitchFamily="18" charset="0"/>
            </a:endParaRPr>
          </a:p>
          <a:p>
            <a:pPr eaLnBrk="1" hangingPunct="1">
              <a:buFontTx/>
              <a:buNone/>
            </a:pPr>
            <a:r>
              <a:rPr lang="en-US" sz="2400" dirty="0" smtClean="0">
                <a:solidFill>
                  <a:srgbClr val="0000FF"/>
                </a:solidFill>
              </a:rPr>
              <a:t>C.C. Chang</a:t>
            </a:r>
          </a:p>
          <a:p>
            <a:pPr marL="457200" indent="-457200" eaLnBrk="1" hangingPunct="1">
              <a:buFontTx/>
              <a:buAutoNum type="alphaUcPeriod"/>
            </a:pPr>
            <a:r>
              <a:rPr lang="en-US" sz="2400" dirty="0" err="1" smtClean="0">
                <a:solidFill>
                  <a:srgbClr val="0000FF"/>
                </a:solidFill>
                <a:latin typeface="Times New Roman" pitchFamily="18" charset="0"/>
              </a:rPr>
              <a:t>Banishev</a:t>
            </a:r>
            <a:endParaRPr lang="en-US" sz="2400" dirty="0" smtClean="0">
              <a:solidFill>
                <a:srgbClr val="0000FF"/>
              </a:solidFill>
              <a:latin typeface="Times New Roman" pitchFamily="18" charset="0"/>
            </a:endParaRPr>
          </a:p>
          <a:p>
            <a:pPr marL="457200" indent="-457200" eaLnBrk="1" hangingPunct="1">
              <a:buNone/>
            </a:pPr>
            <a:r>
              <a:rPr lang="en-US" sz="2400" dirty="0" smtClean="0">
                <a:solidFill>
                  <a:srgbClr val="0000FF"/>
                </a:solidFill>
                <a:latin typeface="Times New Roman" pitchFamily="18" charset="0"/>
              </a:rPr>
              <a:t>R. Castillo</a:t>
            </a:r>
          </a:p>
          <a:p>
            <a:pPr eaLnBrk="1" hangingPunct="1">
              <a:buFontTx/>
              <a:buNone/>
            </a:pPr>
            <a:r>
              <a:rPr lang="en-US" sz="2800" b="1" u="sng" dirty="0" smtClean="0">
                <a:solidFill>
                  <a:srgbClr val="0000FF"/>
                </a:solidFill>
                <a:latin typeface="Times New Roman" pitchFamily="18" charset="0"/>
              </a:rPr>
              <a:t>Theoretical Analysis</a:t>
            </a:r>
          </a:p>
          <a:p>
            <a:pPr eaLnBrk="1" hangingPunct="1">
              <a:buFontTx/>
              <a:buNone/>
            </a:pPr>
            <a:r>
              <a:rPr lang="en-US" sz="2400" dirty="0" smtClean="0">
                <a:solidFill>
                  <a:srgbClr val="0000FF"/>
                </a:solidFill>
                <a:latin typeface="Times New Roman" pitchFamily="18" charset="0"/>
              </a:rPr>
              <a:t>V.M. </a:t>
            </a:r>
            <a:r>
              <a:rPr lang="en-US" sz="2400" dirty="0" err="1" smtClean="0">
                <a:solidFill>
                  <a:srgbClr val="0000FF"/>
                </a:solidFill>
                <a:latin typeface="Times New Roman" pitchFamily="18" charset="0"/>
              </a:rPr>
              <a:t>Mostepanenko</a:t>
            </a:r>
            <a:endParaRPr lang="en-US" sz="2400" dirty="0" smtClean="0">
              <a:solidFill>
                <a:srgbClr val="0000FF"/>
              </a:solidFill>
              <a:latin typeface="Times New Roman" pitchFamily="18" charset="0"/>
            </a:endParaRPr>
          </a:p>
          <a:p>
            <a:pPr eaLnBrk="1" hangingPunct="1">
              <a:buFontTx/>
              <a:buNone/>
            </a:pPr>
            <a:r>
              <a:rPr lang="en-US" sz="2400" dirty="0" smtClean="0">
                <a:solidFill>
                  <a:srgbClr val="0000FF"/>
                </a:solidFill>
                <a:latin typeface="Times New Roman" pitchFamily="18" charset="0"/>
              </a:rPr>
              <a:t>G.L. </a:t>
            </a:r>
            <a:r>
              <a:rPr lang="en-US" sz="2400" dirty="0" err="1" smtClean="0">
                <a:solidFill>
                  <a:srgbClr val="0000FF"/>
                </a:solidFill>
                <a:latin typeface="Times New Roman" pitchFamily="18" charset="0"/>
              </a:rPr>
              <a:t>Klimchitskaya</a:t>
            </a:r>
            <a:r>
              <a:rPr lang="en-US" sz="2800" dirty="0" smtClean="0">
                <a:solidFill>
                  <a:srgbClr val="0000FF"/>
                </a:solidFill>
              </a:rPr>
              <a:t>   </a:t>
            </a:r>
          </a:p>
        </p:txBody>
      </p:sp>
      <p:sp>
        <p:nvSpPr>
          <p:cNvPr id="52228" name="Text Box 4"/>
          <p:cNvSpPr txBox="1">
            <a:spLocks noChangeArrowheads="1"/>
          </p:cNvSpPr>
          <p:nvPr/>
        </p:nvSpPr>
        <p:spPr bwMode="auto">
          <a:xfrm>
            <a:off x="863600" y="5192713"/>
            <a:ext cx="6911975" cy="1384995"/>
          </a:xfrm>
          <a:prstGeom prst="rect">
            <a:avLst/>
          </a:prstGeom>
          <a:noFill/>
          <a:ln w="9525">
            <a:noFill/>
            <a:miter lim="800000"/>
            <a:headEnd/>
            <a:tailEnd/>
          </a:ln>
        </p:spPr>
        <p:txBody>
          <a:bodyPr>
            <a:spAutoFit/>
          </a:bodyPr>
          <a:lstStyle/>
          <a:p>
            <a:r>
              <a:rPr lang="en-US" sz="2400" b="1" u="sng" dirty="0">
                <a:solidFill>
                  <a:srgbClr val="0000FF"/>
                </a:solidFill>
                <a:latin typeface="Times New Roman" pitchFamily="18" charset="0"/>
              </a:rPr>
              <a:t>Research Funded by:</a:t>
            </a:r>
            <a:r>
              <a:rPr lang="en-US" sz="3200" b="1" u="sng" dirty="0">
                <a:solidFill>
                  <a:srgbClr val="0000FF"/>
                </a:solidFill>
                <a:latin typeface="Times New Roman" pitchFamily="18" charset="0"/>
              </a:rPr>
              <a:t> </a:t>
            </a:r>
          </a:p>
          <a:p>
            <a:r>
              <a:rPr lang="en-US" sz="2000" b="1" dirty="0" smtClean="0">
                <a:solidFill>
                  <a:srgbClr val="0000FF"/>
                </a:solidFill>
                <a:latin typeface="Times New Roman" pitchFamily="18" charset="0"/>
              </a:rPr>
              <a:t>DARPA, National </a:t>
            </a:r>
            <a:r>
              <a:rPr lang="en-US" sz="2000" b="1" dirty="0">
                <a:solidFill>
                  <a:srgbClr val="0000FF"/>
                </a:solidFill>
                <a:latin typeface="Times New Roman" pitchFamily="18" charset="0"/>
              </a:rPr>
              <a:t>Science Foundation</a:t>
            </a:r>
            <a:r>
              <a:rPr lang="en-US" sz="3200" b="1" dirty="0">
                <a:solidFill>
                  <a:srgbClr val="0000FF"/>
                </a:solidFill>
                <a:latin typeface="Times New Roman" pitchFamily="18" charset="0"/>
              </a:rPr>
              <a:t> &amp; </a:t>
            </a:r>
            <a:r>
              <a:rPr lang="en-US" sz="2000" b="1" dirty="0">
                <a:solidFill>
                  <a:srgbClr val="0000FF"/>
                </a:solidFill>
                <a:latin typeface="Times New Roman" pitchFamily="18" charset="0"/>
              </a:rPr>
              <a:t>US Department of Energy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4"/>
          <p:cNvGraphicFramePr>
            <a:graphicFrameLocks noChangeAspect="1"/>
          </p:cNvGraphicFramePr>
          <p:nvPr/>
        </p:nvGraphicFramePr>
        <p:xfrm>
          <a:off x="1" y="914400"/>
          <a:ext cx="3685188" cy="2819400"/>
        </p:xfrm>
        <a:graphic>
          <a:graphicData uri="http://schemas.openxmlformats.org/presentationml/2006/ole">
            <p:oleObj spid="_x0000_s87042" name="Graph" r:id="rId4" imgW="3925824" imgH="3004109" progId="Origin50.Graph">
              <p:embed/>
            </p:oleObj>
          </a:graphicData>
        </a:graphic>
      </p:graphicFrame>
      <p:graphicFrame>
        <p:nvGraphicFramePr>
          <p:cNvPr id="10" name="Object 2"/>
          <p:cNvGraphicFramePr>
            <a:graphicFrameLocks noChangeAspect="1"/>
          </p:cNvGraphicFramePr>
          <p:nvPr/>
        </p:nvGraphicFramePr>
        <p:xfrm>
          <a:off x="5293299" y="990600"/>
          <a:ext cx="3585588" cy="2743200"/>
        </p:xfrm>
        <a:graphic>
          <a:graphicData uri="http://schemas.openxmlformats.org/presentationml/2006/ole">
            <p:oleObj spid="_x0000_s87043" name="Graph" r:id="rId5" imgW="3925824" imgH="3004109" progId="Origin50.Graph">
              <p:embed/>
            </p:oleObj>
          </a:graphicData>
        </a:graphic>
      </p:graphicFrame>
      <p:graphicFrame>
        <p:nvGraphicFramePr>
          <p:cNvPr id="13" name="Object 5"/>
          <p:cNvGraphicFramePr>
            <a:graphicFrameLocks noChangeAspect="1"/>
          </p:cNvGraphicFramePr>
          <p:nvPr/>
        </p:nvGraphicFramePr>
        <p:xfrm>
          <a:off x="2057400" y="3854450"/>
          <a:ext cx="3925887" cy="3003550"/>
        </p:xfrm>
        <a:graphic>
          <a:graphicData uri="http://schemas.openxmlformats.org/presentationml/2006/ole">
            <p:oleObj spid="_x0000_s87044" name="Graph" r:id="rId6" imgW="3925824" imgH="3004109" progId="Origin50.Graph">
              <p:embed/>
            </p:oleObj>
          </a:graphicData>
        </a:graphic>
      </p:graphicFrame>
      <p:sp>
        <p:nvSpPr>
          <p:cNvPr id="15" name="TextBox 14"/>
          <p:cNvSpPr txBox="1"/>
          <p:nvPr/>
        </p:nvSpPr>
        <p:spPr>
          <a:xfrm>
            <a:off x="1" y="0"/>
            <a:ext cx="9144000" cy="954107"/>
          </a:xfrm>
          <a:prstGeom prst="rect">
            <a:avLst/>
          </a:prstGeom>
          <a:noFill/>
        </p:spPr>
        <p:txBody>
          <a:bodyPr wrap="square" rtlCol="0">
            <a:spAutoFit/>
          </a:bodyPr>
          <a:lstStyle/>
          <a:p>
            <a:pPr algn="ctr"/>
            <a:r>
              <a:rPr lang="en-US" sz="2800" b="1" u="sng" dirty="0" smtClean="0">
                <a:solidFill>
                  <a:schemeClr val="accent6">
                    <a:lumMod val="75000"/>
                  </a:schemeClr>
                </a:solidFill>
                <a:effectLst>
                  <a:outerShdw blurRad="38100" dist="38100" dir="2700000" algn="tl">
                    <a:srgbClr val="000000">
                      <a:alpha val="43137"/>
                    </a:srgbClr>
                  </a:outerShdw>
                </a:effectLst>
              </a:rPr>
              <a:t>Comparison with Theory: </a:t>
            </a:r>
            <a:r>
              <a:rPr lang="en-US" sz="2800" b="1" u="sng" dirty="0" err="1" smtClean="0">
                <a:solidFill>
                  <a:schemeClr val="accent6">
                    <a:lumMod val="75000"/>
                  </a:schemeClr>
                </a:solidFill>
                <a:effectLst>
                  <a:outerShdw blurRad="38100" dist="38100" dir="2700000" algn="tl">
                    <a:srgbClr val="000000">
                      <a:alpha val="43137"/>
                    </a:srgbClr>
                  </a:outerShdw>
                </a:effectLst>
              </a:rPr>
              <a:t>Casimir</a:t>
            </a:r>
            <a:r>
              <a:rPr lang="en-US" sz="2800" b="1" u="sng" dirty="0" smtClean="0">
                <a:solidFill>
                  <a:schemeClr val="accent6">
                    <a:lumMod val="75000"/>
                  </a:schemeClr>
                </a:solidFill>
                <a:effectLst>
                  <a:outerShdw blurRad="38100" dist="38100" dir="2700000" algn="tl">
                    <a:srgbClr val="000000">
                      <a:alpha val="43137"/>
                    </a:srgbClr>
                  </a:outerShdw>
                </a:effectLst>
              </a:rPr>
              <a:t> Force between Au Sphere and ITO Plate</a:t>
            </a:r>
            <a:endParaRPr lang="en-US" sz="28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TextBox 15"/>
          <p:cNvSpPr txBox="1"/>
          <p:nvPr/>
        </p:nvSpPr>
        <p:spPr>
          <a:xfrm>
            <a:off x="5638800" y="4648200"/>
            <a:ext cx="3352800" cy="923330"/>
          </a:xfrm>
          <a:prstGeom prst="rect">
            <a:avLst/>
          </a:prstGeom>
          <a:noFill/>
        </p:spPr>
        <p:txBody>
          <a:bodyPr wrap="square" rtlCol="0">
            <a:spAutoFit/>
          </a:bodyPr>
          <a:lstStyle/>
          <a:p>
            <a:pPr algn="ctr"/>
            <a:r>
              <a:rPr lang="en-US" b="1" dirty="0" smtClean="0">
                <a:solidFill>
                  <a:srgbClr val="0000FF"/>
                </a:solidFill>
              </a:rPr>
              <a:t>Good Agreement only if we </a:t>
            </a:r>
            <a:r>
              <a:rPr lang="en-US" b="1" dirty="0" err="1" smtClean="0">
                <a:solidFill>
                  <a:srgbClr val="0000FF"/>
                </a:solidFill>
              </a:rPr>
              <a:t>dropthe</a:t>
            </a:r>
            <a:r>
              <a:rPr lang="en-US" b="1" dirty="0" smtClean="0">
                <a:solidFill>
                  <a:srgbClr val="0000FF"/>
                </a:solidFill>
              </a:rPr>
              <a:t> DC conductivity of  ITO</a:t>
            </a:r>
          </a:p>
          <a:p>
            <a:pPr algn="ctr"/>
            <a:r>
              <a:rPr lang="en-US" b="1" dirty="0" err="1" smtClean="0">
                <a:solidFill>
                  <a:srgbClr val="0000FF"/>
                </a:solidFill>
              </a:rPr>
              <a:t>Afer</a:t>
            </a:r>
            <a:r>
              <a:rPr lang="en-US" b="1" dirty="0" smtClean="0">
                <a:solidFill>
                  <a:srgbClr val="0000FF"/>
                </a:solidFill>
              </a:rPr>
              <a:t> UV </a:t>
            </a:r>
            <a:endParaRPr lang="en-US" b="1" dirty="0">
              <a:solidFill>
                <a:srgbClr val="0000FF"/>
              </a:solidFill>
            </a:endParaRPr>
          </a:p>
        </p:txBody>
      </p:sp>
      <p:sp>
        <p:nvSpPr>
          <p:cNvPr id="9" name="TextBox 8"/>
          <p:cNvSpPr txBox="1"/>
          <p:nvPr/>
        </p:nvSpPr>
        <p:spPr>
          <a:xfrm>
            <a:off x="914400" y="621268"/>
            <a:ext cx="1533305" cy="369332"/>
          </a:xfrm>
          <a:prstGeom prst="rect">
            <a:avLst/>
          </a:prstGeom>
          <a:noFill/>
        </p:spPr>
        <p:txBody>
          <a:bodyPr wrap="none" rtlCol="0">
            <a:spAutoFit/>
          </a:bodyPr>
          <a:lstStyle/>
          <a:p>
            <a:r>
              <a:rPr lang="en-US" b="1" dirty="0" smtClean="0">
                <a:solidFill>
                  <a:srgbClr val="0000FF"/>
                </a:solidFill>
                <a:effectLst>
                  <a:outerShdw blurRad="38100" dist="38100" dir="2700000" algn="tl">
                    <a:srgbClr val="000000">
                      <a:alpha val="43137"/>
                    </a:srgbClr>
                  </a:outerShdw>
                </a:effectLst>
              </a:rPr>
              <a:t>ITO Before UV</a:t>
            </a:r>
            <a:endParaRPr lang="en-US" b="1" dirty="0">
              <a:solidFill>
                <a:srgbClr val="0000FF"/>
              </a:solidFill>
              <a:effectLst>
                <a:outerShdw blurRad="38100" dist="38100" dir="2700000" algn="tl">
                  <a:srgbClr val="000000">
                    <a:alpha val="43137"/>
                  </a:srgbClr>
                </a:outerShdw>
              </a:effectLst>
            </a:endParaRPr>
          </a:p>
        </p:txBody>
      </p:sp>
      <p:sp>
        <p:nvSpPr>
          <p:cNvPr id="11" name="TextBox 10"/>
          <p:cNvSpPr txBox="1"/>
          <p:nvPr/>
        </p:nvSpPr>
        <p:spPr>
          <a:xfrm>
            <a:off x="6858000" y="697468"/>
            <a:ext cx="1389098" cy="369332"/>
          </a:xfrm>
          <a:prstGeom prst="rect">
            <a:avLst/>
          </a:prstGeom>
          <a:noFill/>
        </p:spPr>
        <p:txBody>
          <a:bodyPr wrap="none" rtlCol="0">
            <a:spAutoFit/>
          </a:bodyPr>
          <a:lstStyle/>
          <a:p>
            <a:r>
              <a:rPr lang="en-US" b="1" dirty="0" smtClean="0">
                <a:solidFill>
                  <a:srgbClr val="0000FF"/>
                </a:solidFill>
                <a:effectLst>
                  <a:outerShdw blurRad="38100" dist="38100" dir="2700000" algn="tl">
                    <a:srgbClr val="000000">
                      <a:alpha val="43137"/>
                    </a:srgbClr>
                  </a:outerShdw>
                </a:effectLst>
              </a:rPr>
              <a:t>ITO After UV</a:t>
            </a:r>
            <a:endParaRPr lang="en-US" b="1" dirty="0">
              <a:solidFill>
                <a:srgbClr val="0000FF"/>
              </a:solidFill>
              <a:effectLst>
                <a:outerShdw blurRad="38100" dist="38100" dir="2700000" algn="tl">
                  <a:srgbClr val="000000">
                    <a:alpha val="43137"/>
                  </a:srgbClr>
                </a:outerShdw>
              </a:effectLst>
            </a:endParaRPr>
          </a:p>
        </p:txBody>
      </p:sp>
      <p:sp>
        <p:nvSpPr>
          <p:cNvPr id="12" name="TextBox 11"/>
          <p:cNvSpPr txBox="1"/>
          <p:nvPr/>
        </p:nvSpPr>
        <p:spPr>
          <a:xfrm>
            <a:off x="3352800" y="3657600"/>
            <a:ext cx="1600200" cy="369332"/>
          </a:xfrm>
          <a:prstGeom prst="rect">
            <a:avLst/>
          </a:prstGeom>
          <a:noFill/>
        </p:spPr>
        <p:txBody>
          <a:bodyPr wrap="square" rtlCol="0">
            <a:spAutoFit/>
          </a:bodyPr>
          <a:lstStyle/>
          <a:p>
            <a:r>
              <a:rPr lang="en-US" b="1" dirty="0" smtClean="0">
                <a:solidFill>
                  <a:srgbClr val="0000FF"/>
                </a:solidFill>
              </a:rPr>
              <a:t>Comparison</a:t>
            </a:r>
            <a:endParaRPr lang="en-US" b="1" dirty="0">
              <a:solidFill>
                <a:srgbClr val="0000FF"/>
              </a:solidFill>
            </a:endParaRPr>
          </a:p>
        </p:txBody>
      </p:sp>
      <p:sp>
        <p:nvSpPr>
          <p:cNvPr id="14" name="TextBox 13"/>
          <p:cNvSpPr txBox="1"/>
          <p:nvPr/>
        </p:nvSpPr>
        <p:spPr>
          <a:xfrm>
            <a:off x="838200" y="3733800"/>
            <a:ext cx="2527808" cy="369332"/>
          </a:xfrm>
          <a:prstGeom prst="rect">
            <a:avLst/>
          </a:prstGeom>
          <a:noFill/>
        </p:spPr>
        <p:txBody>
          <a:bodyPr wrap="none" rtlCol="0">
            <a:spAutoFit/>
          </a:bodyPr>
          <a:lstStyle/>
          <a:p>
            <a:r>
              <a:rPr lang="en-US" b="1" dirty="0" smtClean="0">
                <a:solidFill>
                  <a:srgbClr val="0000FF"/>
                </a:solidFill>
                <a:effectLst>
                  <a:outerShdw blurRad="38100" dist="38100" dir="2700000" algn="tl">
                    <a:srgbClr val="000000">
                      <a:alpha val="43137"/>
                    </a:srgbClr>
                  </a:outerShdw>
                </a:effectLst>
              </a:rPr>
              <a:t>DC </a:t>
            </a:r>
            <a:r>
              <a:rPr lang="en-US" b="1" dirty="0" err="1" smtClean="0">
                <a:solidFill>
                  <a:srgbClr val="0000FF"/>
                </a:solidFill>
                <a:effectLst>
                  <a:outerShdw blurRad="38100" dist="38100" dir="2700000" algn="tl">
                    <a:srgbClr val="000000">
                      <a:alpha val="43137"/>
                    </a:srgbClr>
                  </a:outerShdw>
                </a:effectLst>
              </a:rPr>
              <a:t>Conductivty</a:t>
            </a:r>
            <a:r>
              <a:rPr lang="en-US" b="1" dirty="0" smtClean="0">
                <a:solidFill>
                  <a:srgbClr val="0000FF"/>
                </a:solidFill>
                <a:effectLst>
                  <a:outerShdw blurRad="38100" dist="38100" dir="2700000" algn="tl">
                    <a:srgbClr val="000000">
                      <a:alpha val="43137"/>
                    </a:srgbClr>
                  </a:outerShdw>
                </a:effectLst>
              </a:rPr>
              <a:t> Included</a:t>
            </a:r>
            <a:endParaRPr lang="en-US" b="1" dirty="0">
              <a:solidFill>
                <a:srgbClr val="0000FF"/>
              </a:solidFill>
              <a:effectLst>
                <a:outerShdw blurRad="38100" dist="38100" dir="2700000" algn="tl">
                  <a:srgbClr val="000000">
                    <a:alpha val="43137"/>
                  </a:srgbClr>
                </a:outerShdw>
              </a:effectLst>
            </a:endParaRPr>
          </a:p>
        </p:txBody>
      </p:sp>
      <p:sp>
        <p:nvSpPr>
          <p:cNvPr id="17" name="TextBox 16"/>
          <p:cNvSpPr txBox="1"/>
          <p:nvPr/>
        </p:nvSpPr>
        <p:spPr>
          <a:xfrm>
            <a:off x="5638800" y="3733800"/>
            <a:ext cx="3114955" cy="369332"/>
          </a:xfrm>
          <a:prstGeom prst="rect">
            <a:avLst/>
          </a:prstGeom>
          <a:noFill/>
        </p:spPr>
        <p:txBody>
          <a:bodyPr wrap="none" rtlCol="0">
            <a:spAutoFit/>
          </a:bodyPr>
          <a:lstStyle/>
          <a:p>
            <a:r>
              <a:rPr lang="en-US" b="1" dirty="0" smtClean="0">
                <a:solidFill>
                  <a:srgbClr val="0000FF"/>
                </a:solidFill>
                <a:effectLst>
                  <a:outerShdw blurRad="38100" dist="38100" dir="2700000" algn="tl">
                    <a:srgbClr val="000000">
                      <a:alpha val="43137"/>
                    </a:srgbClr>
                  </a:outerShdw>
                </a:effectLst>
              </a:rPr>
              <a:t>DC Conductivity Not </a:t>
            </a:r>
            <a:r>
              <a:rPr lang="en-US" b="1" dirty="0" err="1" smtClean="0">
                <a:solidFill>
                  <a:srgbClr val="0000FF"/>
                </a:solidFill>
                <a:effectLst>
                  <a:outerShdw blurRad="38100" dist="38100" dir="2700000" algn="tl">
                    <a:srgbClr val="000000">
                      <a:alpha val="43137"/>
                    </a:srgbClr>
                  </a:outerShdw>
                </a:effectLst>
              </a:rPr>
              <a:t>Inclduded</a:t>
            </a:r>
            <a:endParaRPr lang="en-US" b="1" dirty="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defRPr/>
            </a:pPr>
            <a:r>
              <a:rPr lang="en-US" b="1" dirty="0" smtClean="0">
                <a:solidFill>
                  <a:schemeClr val="accent6">
                    <a:lumMod val="75000"/>
                  </a:schemeClr>
                </a:solidFill>
                <a:effectLst>
                  <a:outerShdw blurRad="38100" dist="38100" dir="2700000" algn="tl">
                    <a:srgbClr val="000000">
                      <a:alpha val="43137"/>
                    </a:srgbClr>
                  </a:outerShdw>
                </a:effectLst>
              </a:rPr>
              <a:t>ITO Sample Properties</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18" name="Content Placeholder 2"/>
          <p:cNvSpPr txBox="1">
            <a:spLocks/>
          </p:cNvSpPr>
          <p:nvPr/>
        </p:nvSpPr>
        <p:spPr bwMode="auto">
          <a:xfrm>
            <a:off x="3276600" y="4191000"/>
            <a:ext cx="5638800" cy="1447800"/>
          </a:xfrm>
          <a:prstGeom prst="rect">
            <a:avLst/>
          </a:prstGeom>
          <a:noFill/>
          <a:ln w="48000" cap="flat" cmpd="thickThin" algn="ctr">
            <a:noFill/>
            <a:prstDash val="solid"/>
            <a:miter lim="800000"/>
            <a:headEnd/>
            <a:tailEnd/>
          </a:ln>
        </p:spPr>
        <p:style>
          <a:lnRef idx="2">
            <a:schemeClr val="dk1"/>
          </a:lnRef>
          <a:fillRef idx="1">
            <a:schemeClr val="lt1"/>
          </a:fillRef>
          <a:effectRef idx="0">
            <a:schemeClr val="dk1"/>
          </a:effectRef>
          <a:fontRef idx="minor">
            <a:schemeClr val="dk1"/>
          </a:fontRef>
        </p:style>
        <p:txBody>
          <a:bodyPr lIns="54864" tIns="91440">
            <a:normAutofit fontScale="25000" lnSpcReduction="20000"/>
          </a:bodyPr>
          <a:lstStyle/>
          <a:p>
            <a:pPr marL="514350" indent="-514350" algn="just">
              <a:buClr>
                <a:schemeClr val="accent1"/>
              </a:buClr>
              <a:buSzPct val="80000"/>
              <a:buFont typeface="+mj-lt"/>
              <a:buAutoNum type="arabicPeriod"/>
              <a:defRPr/>
            </a:pPr>
            <a:r>
              <a:rPr lang="en-US" sz="8000" b="1" dirty="0" smtClean="0">
                <a:solidFill>
                  <a:srgbClr val="0000FF"/>
                </a:solidFill>
              </a:rPr>
              <a:t>Sputter coated ITO film made </a:t>
            </a:r>
            <a:r>
              <a:rPr lang="en-US" sz="8000" b="1" dirty="0">
                <a:solidFill>
                  <a:srgbClr val="0000FF"/>
                </a:solidFill>
              </a:rPr>
              <a:t>in a </a:t>
            </a:r>
            <a:r>
              <a:rPr lang="en-US" sz="8000" b="1" dirty="0" err="1">
                <a:solidFill>
                  <a:srgbClr val="0000FF"/>
                </a:solidFill>
              </a:rPr>
              <a:t>loadlocked</a:t>
            </a:r>
            <a:r>
              <a:rPr lang="en-US" sz="8000" b="1" dirty="0">
                <a:solidFill>
                  <a:srgbClr val="0000FF"/>
                </a:solidFill>
              </a:rPr>
              <a:t> and </a:t>
            </a:r>
            <a:r>
              <a:rPr lang="en-US" sz="8000" b="1" dirty="0" err="1">
                <a:solidFill>
                  <a:srgbClr val="0000FF"/>
                </a:solidFill>
              </a:rPr>
              <a:t>cryo</a:t>
            </a:r>
            <a:r>
              <a:rPr lang="en-US" sz="8000" b="1" dirty="0">
                <a:solidFill>
                  <a:srgbClr val="0000FF"/>
                </a:solidFill>
              </a:rPr>
              <a:t>-pumped system with a base pressure of </a:t>
            </a:r>
            <a:r>
              <a:rPr lang="en-US" sz="8000" b="1" dirty="0" smtClean="0">
                <a:solidFill>
                  <a:srgbClr val="0000FF"/>
                </a:solidFill>
              </a:rPr>
              <a:t>5X10</a:t>
            </a:r>
            <a:r>
              <a:rPr lang="en-US" sz="8000" b="1" baseline="30000" dirty="0" smtClean="0">
                <a:solidFill>
                  <a:srgbClr val="0000FF"/>
                </a:solidFill>
              </a:rPr>
              <a:t>-7</a:t>
            </a:r>
            <a:r>
              <a:rPr lang="en-US" sz="8000" b="1" dirty="0" smtClean="0">
                <a:solidFill>
                  <a:srgbClr val="0000FF"/>
                </a:solidFill>
              </a:rPr>
              <a:t> </a:t>
            </a:r>
            <a:r>
              <a:rPr lang="en-US" sz="8000" b="1" dirty="0" err="1">
                <a:solidFill>
                  <a:srgbClr val="0000FF"/>
                </a:solidFill>
              </a:rPr>
              <a:t>Torr</a:t>
            </a:r>
            <a:r>
              <a:rPr lang="en-US" sz="8000" b="1" dirty="0">
                <a:solidFill>
                  <a:srgbClr val="0000FF"/>
                </a:solidFill>
              </a:rPr>
              <a:t>  or better.  </a:t>
            </a:r>
          </a:p>
          <a:p>
            <a:pPr marL="514350" indent="-514350" algn="just">
              <a:buClr>
                <a:schemeClr val="accent1"/>
              </a:buClr>
              <a:buSzPct val="80000"/>
              <a:buFont typeface="+mj-lt"/>
              <a:buAutoNum type="arabicPeriod"/>
              <a:defRPr/>
            </a:pPr>
            <a:r>
              <a:rPr lang="en-US" sz="8000" b="1" dirty="0">
                <a:solidFill>
                  <a:srgbClr val="0000FF"/>
                </a:solidFill>
              </a:rPr>
              <a:t>The substrates </a:t>
            </a:r>
            <a:r>
              <a:rPr lang="en-US" sz="8000" b="1" dirty="0" smtClean="0">
                <a:solidFill>
                  <a:srgbClr val="0000FF"/>
                </a:solidFill>
              </a:rPr>
              <a:t>(Quartz) </a:t>
            </a:r>
            <a:r>
              <a:rPr lang="en-US" sz="8000" b="1" dirty="0">
                <a:solidFill>
                  <a:srgbClr val="0000FF"/>
                </a:solidFill>
              </a:rPr>
              <a:t>are sputter etched cleaned and then sputter coated with ITO on one side. </a:t>
            </a:r>
          </a:p>
          <a:p>
            <a:pPr marL="514350" indent="-514350" algn="just">
              <a:buClr>
                <a:schemeClr val="accent1"/>
              </a:buClr>
              <a:buSzPct val="80000"/>
              <a:buFont typeface="+mj-lt"/>
              <a:buAutoNum type="arabicPeriod"/>
              <a:defRPr/>
            </a:pPr>
            <a:r>
              <a:rPr lang="en-US" sz="8000" b="1" dirty="0">
                <a:solidFill>
                  <a:srgbClr val="0000FF"/>
                </a:solidFill>
              </a:rPr>
              <a:t>The </a:t>
            </a:r>
            <a:r>
              <a:rPr lang="en-US" sz="8000" b="1" dirty="0" smtClean="0">
                <a:solidFill>
                  <a:srgbClr val="0000FF"/>
                </a:solidFill>
              </a:rPr>
              <a:t>resistivity </a:t>
            </a:r>
            <a:r>
              <a:rPr lang="en-US" sz="8000" b="1" dirty="0">
                <a:solidFill>
                  <a:srgbClr val="0000FF"/>
                </a:solidFill>
              </a:rPr>
              <a:t>of ITO taking by four point probe measurement is </a:t>
            </a:r>
            <a:r>
              <a:rPr lang="en-US" sz="8000" b="1" dirty="0" smtClean="0">
                <a:solidFill>
                  <a:srgbClr val="0000FF"/>
                </a:solidFill>
              </a:rPr>
              <a:t>42 ohms/sq</a:t>
            </a:r>
            <a:r>
              <a:rPr lang="en-US" sz="8000" b="1" dirty="0">
                <a:solidFill>
                  <a:srgbClr val="0000FF"/>
                </a:solidFill>
              </a:rPr>
              <a:t>.</a:t>
            </a:r>
          </a:p>
          <a:p>
            <a:pPr marL="514350" indent="-514350" algn="just">
              <a:buClr>
                <a:schemeClr val="accent1"/>
              </a:buClr>
              <a:buSzPct val="80000"/>
              <a:buFont typeface="+mj-lt"/>
              <a:buAutoNum type="arabicPeriod"/>
              <a:defRPr/>
            </a:pPr>
            <a:r>
              <a:rPr lang="en-US" sz="8000" b="1" dirty="0">
                <a:solidFill>
                  <a:srgbClr val="0000FF"/>
                </a:solidFill>
              </a:rPr>
              <a:t>The thickness of ITO measured by </a:t>
            </a:r>
            <a:r>
              <a:rPr lang="en-US" sz="8000" b="1" dirty="0" smtClean="0">
                <a:solidFill>
                  <a:srgbClr val="0000FF"/>
                </a:solidFill>
              </a:rPr>
              <a:t>AFM is 74.6 ± 0.2nm</a:t>
            </a:r>
            <a:endParaRPr lang="en-US" sz="8000" b="1" dirty="0">
              <a:solidFill>
                <a:srgbClr val="0000FF"/>
              </a:solidFill>
            </a:endParaRPr>
          </a:p>
          <a:p>
            <a:pPr marL="438150" indent="-319088" algn="just">
              <a:buClr>
                <a:schemeClr val="accent1"/>
              </a:buClr>
              <a:buSzPct val="80000"/>
              <a:buFont typeface="Wingdings 2" pitchFamily="18" charset="2"/>
              <a:buChar char=""/>
              <a:defRPr/>
            </a:pPr>
            <a:endParaRPr lang="en-US" sz="3200" dirty="0"/>
          </a:p>
        </p:txBody>
      </p:sp>
      <p:pic>
        <p:nvPicPr>
          <p:cNvPr id="46086" name="Picture 2" descr="J:\Darpa ITO SEM pictures\1124ITO.TIF"/>
          <p:cNvPicPr>
            <a:picLocks noChangeAspect="1" noChangeArrowheads="1"/>
          </p:cNvPicPr>
          <p:nvPr/>
        </p:nvPicPr>
        <p:blipFill>
          <a:blip r:embed="rId3" cstate="print"/>
          <a:srcRect/>
          <a:stretch>
            <a:fillRect/>
          </a:stretch>
        </p:blipFill>
        <p:spPr bwMode="auto">
          <a:xfrm>
            <a:off x="152400" y="4203700"/>
            <a:ext cx="2743200" cy="2379662"/>
          </a:xfrm>
          <a:prstGeom prst="rect">
            <a:avLst/>
          </a:prstGeom>
          <a:noFill/>
          <a:ln w="9525">
            <a:noFill/>
            <a:miter lim="800000"/>
            <a:headEnd/>
            <a:tailEnd/>
          </a:ln>
        </p:spPr>
      </p:pic>
      <p:pic>
        <p:nvPicPr>
          <p:cNvPr id="46087" name="Picture 3" descr="J:\Darpa ITO SEM pictures\1124ITO8.TIF"/>
          <p:cNvPicPr>
            <a:picLocks noChangeAspect="1" noChangeArrowheads="1"/>
          </p:cNvPicPr>
          <p:nvPr/>
        </p:nvPicPr>
        <p:blipFill>
          <a:blip r:embed="rId4" cstate="print"/>
          <a:srcRect/>
          <a:stretch>
            <a:fillRect/>
          </a:stretch>
        </p:blipFill>
        <p:spPr bwMode="auto">
          <a:xfrm>
            <a:off x="3200400" y="1981200"/>
            <a:ext cx="2452688" cy="1676400"/>
          </a:xfrm>
          <a:prstGeom prst="rect">
            <a:avLst/>
          </a:prstGeom>
          <a:noFill/>
          <a:ln w="9525">
            <a:noFill/>
            <a:miter lim="800000"/>
            <a:headEnd/>
            <a:tailEnd/>
          </a:ln>
        </p:spPr>
      </p:pic>
      <p:sp>
        <p:nvSpPr>
          <p:cNvPr id="26" name="Rectangle 25"/>
          <p:cNvSpPr/>
          <p:nvPr/>
        </p:nvSpPr>
        <p:spPr>
          <a:xfrm>
            <a:off x="381000" y="5135562"/>
            <a:ext cx="533400" cy="304800"/>
          </a:xfrm>
          <a:prstGeom prst="rect">
            <a:avLst/>
          </a:prstGeom>
          <a:noFill/>
          <a:ln w="222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27" name="Straight Arrow Connector 26"/>
          <p:cNvCxnSpPr/>
          <p:nvPr/>
        </p:nvCxnSpPr>
        <p:spPr>
          <a:xfrm rot="5400000" flipH="1" flipV="1">
            <a:off x="213519" y="2148681"/>
            <a:ext cx="3154362" cy="281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914400" y="3657600"/>
            <a:ext cx="47244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6091" name="Picture 3"/>
          <p:cNvPicPr>
            <a:picLocks noChangeAspect="1" noChangeArrowheads="1"/>
          </p:cNvPicPr>
          <p:nvPr/>
        </p:nvPicPr>
        <p:blipFill>
          <a:blip r:embed="rId5" cstate="print"/>
          <a:srcRect/>
          <a:stretch>
            <a:fillRect/>
          </a:stretch>
        </p:blipFill>
        <p:spPr bwMode="auto">
          <a:xfrm>
            <a:off x="914400" y="1447800"/>
            <a:ext cx="1600200" cy="13081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1000" y="304800"/>
            <a:ext cx="8458200" cy="838200"/>
          </a:xfrm>
        </p:spPr>
        <p:txBody>
          <a:bodyPr/>
          <a:lstStyle/>
          <a:p>
            <a:pPr algn="ctr" eaLnBrk="1" fontAlgn="auto" hangingPunct="1">
              <a:spcAft>
                <a:spcPts val="0"/>
              </a:spcAft>
              <a:defRPr/>
            </a:pPr>
            <a:r>
              <a:rPr lang="en-US" sz="3200" b="1" u="sng" dirty="0" smtClean="0">
                <a:solidFill>
                  <a:schemeClr val="accent6">
                    <a:lumMod val="75000"/>
                  </a:schemeClr>
                </a:solidFill>
                <a:effectLst>
                  <a:outerShdw blurRad="38100" dist="38100" dir="2700000" algn="tl">
                    <a:srgbClr val="000000">
                      <a:alpha val="43137"/>
                    </a:srgbClr>
                  </a:outerShdw>
                </a:effectLst>
              </a:rPr>
              <a:t>EXPERIMENT</a:t>
            </a:r>
            <a:endParaRPr lang="en-US" sz="3200" b="1" u="sng" dirty="0">
              <a:solidFill>
                <a:schemeClr val="accent6">
                  <a:lumMod val="75000"/>
                </a:schemeClr>
              </a:solidFill>
              <a:effectLst>
                <a:outerShdw blurRad="38100" dist="38100" dir="2700000" algn="tl">
                  <a:srgbClr val="000000">
                    <a:alpha val="43137"/>
                  </a:srgbClr>
                </a:outerShdw>
              </a:effectLst>
            </a:endParaRPr>
          </a:p>
        </p:txBody>
      </p:sp>
      <p:sp>
        <p:nvSpPr>
          <p:cNvPr id="4" name="TextBox 2"/>
          <p:cNvSpPr txBox="1">
            <a:spLocks noChangeArrowheads="1"/>
          </p:cNvSpPr>
          <p:nvPr/>
        </p:nvSpPr>
        <p:spPr bwMode="auto">
          <a:xfrm>
            <a:off x="0" y="2240868"/>
            <a:ext cx="8600256" cy="2123658"/>
          </a:xfrm>
          <a:prstGeom prst="rect">
            <a:avLst/>
          </a:prstGeom>
          <a:noFill/>
          <a:ln w="9525">
            <a:noFill/>
            <a:miter lim="800000"/>
            <a:headEnd/>
            <a:tailEnd/>
          </a:ln>
        </p:spPr>
        <p:txBody>
          <a:bodyPr wrap="square">
            <a:spAutoFit/>
          </a:bodyPr>
          <a:lstStyle/>
          <a:p>
            <a:pPr marL="457200" indent="-457200"/>
            <a:r>
              <a:rPr lang="en-US" sz="2400" b="1" u="sng" dirty="0" smtClean="0">
                <a:solidFill>
                  <a:srgbClr val="0000FF"/>
                </a:solidFill>
                <a:effectLst>
                  <a:outerShdw blurRad="38100" dist="38100" dir="2700000" algn="tl">
                    <a:srgbClr val="000000">
                      <a:alpha val="43137"/>
                    </a:srgbClr>
                  </a:outerShdw>
                </a:effectLst>
              </a:rPr>
              <a:t>Experiment:</a:t>
            </a:r>
          </a:p>
          <a:p>
            <a:pPr marL="457200" indent="-457200"/>
            <a:r>
              <a:rPr lang="en-US" sz="2400" b="1" dirty="0" err="1" smtClean="0">
                <a:solidFill>
                  <a:srgbClr val="0000FF"/>
                </a:solidFill>
                <a:effectLst>
                  <a:outerShdw blurRad="38100" dist="38100" dir="2700000" algn="tl">
                    <a:srgbClr val="000000">
                      <a:alpha val="43137"/>
                    </a:srgbClr>
                  </a:outerShdw>
                </a:effectLst>
              </a:rPr>
              <a:t>i</a:t>
            </a:r>
            <a:r>
              <a:rPr lang="en-US" sz="2400" b="1" dirty="0" smtClean="0">
                <a:solidFill>
                  <a:srgbClr val="0000FF"/>
                </a:solidFill>
                <a:effectLst>
                  <a:outerShdw blurRad="38100" dist="38100" dir="2700000" algn="tl">
                    <a:srgbClr val="000000">
                      <a:alpha val="43137"/>
                    </a:srgbClr>
                  </a:outerShdw>
                </a:effectLst>
              </a:rPr>
              <a:t>. Measure </a:t>
            </a:r>
            <a:r>
              <a:rPr lang="en-US" sz="2400" b="1" dirty="0" err="1" smtClean="0">
                <a:solidFill>
                  <a:srgbClr val="0000FF"/>
                </a:solidFill>
                <a:effectLst>
                  <a:outerShdw blurRad="38100" dist="38100" dir="2700000" algn="tl">
                    <a:srgbClr val="000000">
                      <a:alpha val="43137"/>
                    </a:srgbClr>
                  </a:outerShdw>
                </a:effectLst>
              </a:rPr>
              <a:t>Casimir</a:t>
            </a:r>
            <a:r>
              <a:rPr lang="en-US" sz="2400" b="1" dirty="0" smtClean="0">
                <a:solidFill>
                  <a:srgbClr val="0000FF"/>
                </a:solidFill>
                <a:effectLst>
                  <a:outerShdw blurRad="38100" dist="38100" dir="2700000" algn="tl">
                    <a:srgbClr val="000000">
                      <a:alpha val="43137"/>
                    </a:srgbClr>
                  </a:outerShdw>
                </a:effectLst>
              </a:rPr>
              <a:t> force between Au Sphere and Au plate  </a:t>
            </a:r>
          </a:p>
          <a:p>
            <a:pPr marL="457200" indent="-457200"/>
            <a:r>
              <a:rPr lang="en-US" sz="2400" b="1" dirty="0" err="1" smtClean="0">
                <a:solidFill>
                  <a:srgbClr val="0000FF"/>
                </a:solidFill>
                <a:effectLst>
                  <a:outerShdw blurRad="38100" dist="38100" dir="2700000" algn="tl">
                    <a:srgbClr val="000000">
                      <a:alpha val="43137"/>
                    </a:srgbClr>
                  </a:outerShdw>
                </a:effectLst>
              </a:rPr>
              <a:t>ii.Replace</a:t>
            </a:r>
            <a:r>
              <a:rPr lang="en-US" sz="2400" b="1" dirty="0" smtClean="0">
                <a:solidFill>
                  <a:srgbClr val="0000FF"/>
                </a:solidFill>
                <a:effectLst>
                  <a:outerShdw blurRad="38100" dist="38100" dir="2700000" algn="tl">
                    <a:srgbClr val="000000">
                      <a:alpha val="43137"/>
                    </a:srgbClr>
                  </a:outerShdw>
                </a:effectLst>
              </a:rPr>
              <a:t> </a:t>
            </a:r>
            <a:r>
              <a:rPr lang="en-US" sz="2400" b="1" dirty="0">
                <a:solidFill>
                  <a:srgbClr val="0000FF"/>
                </a:solidFill>
                <a:effectLst>
                  <a:outerShdw blurRad="38100" dist="38100" dir="2700000" algn="tl">
                    <a:srgbClr val="000000">
                      <a:alpha val="43137"/>
                    </a:srgbClr>
                  </a:outerShdw>
                </a:effectLst>
              </a:rPr>
              <a:t>Au plate with ITO plate </a:t>
            </a:r>
            <a:r>
              <a:rPr lang="en-US" sz="2400" b="1" dirty="0">
                <a:solidFill>
                  <a:srgbClr val="0000FF"/>
                </a:solidFill>
                <a:effectLst>
                  <a:outerShdw blurRad="38100" dist="38100" dir="2700000" algn="tl">
                    <a:srgbClr val="000000">
                      <a:alpha val="43137"/>
                    </a:srgbClr>
                  </a:outerShdw>
                </a:effectLst>
                <a:sym typeface="Wingdings" pitchFamily="2" charset="2"/>
              </a:rPr>
              <a:t> </a:t>
            </a:r>
            <a:r>
              <a:rPr lang="en-US" sz="2400" b="1" dirty="0" smtClean="0">
                <a:solidFill>
                  <a:srgbClr val="0000FF"/>
                </a:solidFill>
                <a:effectLst>
                  <a:outerShdw blurRad="38100" dist="38100" dir="2700000" algn="tl">
                    <a:srgbClr val="000000">
                      <a:alpha val="43137"/>
                    </a:srgbClr>
                  </a:outerShdw>
                </a:effectLst>
                <a:sym typeface="Wingdings" pitchFamily="2" charset="2"/>
              </a:rPr>
              <a:t>Compare</a:t>
            </a:r>
          </a:p>
          <a:p>
            <a:pPr marL="457200" indent="-457200"/>
            <a:r>
              <a:rPr lang="en-US" sz="2400" b="1" dirty="0" smtClean="0">
                <a:solidFill>
                  <a:srgbClr val="0000FF"/>
                </a:solidFill>
                <a:effectLst>
                  <a:outerShdw blurRad="38100" dist="38100" dir="2700000" algn="tl">
                    <a:srgbClr val="000000">
                      <a:alpha val="43137"/>
                    </a:srgbClr>
                  </a:outerShdw>
                </a:effectLst>
                <a:sym typeface="Wingdings" pitchFamily="2" charset="2"/>
              </a:rPr>
              <a:t>iii. UV Treat ITO plate and Measure </a:t>
            </a:r>
            <a:r>
              <a:rPr lang="en-US" sz="2400" b="1" dirty="0" err="1" smtClean="0">
                <a:solidFill>
                  <a:srgbClr val="0000FF"/>
                </a:solidFill>
                <a:effectLst>
                  <a:outerShdw blurRad="38100" dist="38100" dir="2700000" algn="tl">
                    <a:srgbClr val="000000">
                      <a:alpha val="43137"/>
                    </a:srgbClr>
                  </a:outerShdw>
                </a:effectLst>
                <a:sym typeface="Wingdings" pitchFamily="2" charset="2"/>
              </a:rPr>
              <a:t>Casimir</a:t>
            </a:r>
            <a:r>
              <a:rPr lang="en-US" sz="2400" b="1" dirty="0" smtClean="0">
                <a:solidFill>
                  <a:srgbClr val="0000FF"/>
                </a:solidFill>
                <a:effectLst>
                  <a:outerShdw blurRad="38100" dist="38100" dir="2700000" algn="tl">
                    <a:srgbClr val="000000">
                      <a:alpha val="43137"/>
                    </a:srgbClr>
                  </a:outerShdw>
                </a:effectLst>
                <a:sym typeface="Wingdings" pitchFamily="2" charset="2"/>
              </a:rPr>
              <a:t> Force Compare</a:t>
            </a:r>
            <a:endParaRPr lang="en-US" sz="2400" b="1" dirty="0">
              <a:solidFill>
                <a:srgbClr val="0000FF"/>
              </a:solidFill>
              <a:effectLst>
                <a:outerShdw blurRad="38100" dist="38100" dir="2700000" algn="tl">
                  <a:srgbClr val="000000">
                    <a:alpha val="43137"/>
                  </a:srgbClr>
                </a:outerShdw>
              </a:effectLst>
            </a:endParaRPr>
          </a:p>
          <a:p>
            <a:pPr marL="457200" indent="-457200"/>
            <a:endParaRPr lang="en-US" dirty="0"/>
          </a:p>
          <a:p>
            <a:pPr marL="457200" indent="-457200"/>
            <a:endParaRPr lang="en-US" dirty="0"/>
          </a:p>
        </p:txBody>
      </p:sp>
      <p:sp>
        <p:nvSpPr>
          <p:cNvPr id="47109" name="Rectangle 4"/>
          <p:cNvSpPr>
            <a:spLocks noChangeArrowheads="1"/>
          </p:cNvSpPr>
          <p:nvPr/>
        </p:nvSpPr>
        <p:spPr bwMode="auto">
          <a:xfrm>
            <a:off x="1763688" y="1124744"/>
            <a:ext cx="6134236" cy="830997"/>
          </a:xfrm>
          <a:prstGeom prst="rect">
            <a:avLst/>
          </a:prstGeom>
          <a:noFill/>
          <a:ln w="9525">
            <a:noFill/>
            <a:miter lim="800000"/>
            <a:headEnd/>
            <a:tailEnd/>
          </a:ln>
        </p:spPr>
        <p:txBody>
          <a:bodyPr wrap="square">
            <a:spAutoFit/>
          </a:bodyPr>
          <a:lstStyle/>
          <a:p>
            <a:pPr marL="457200" indent="-457200" algn="ctr"/>
            <a:r>
              <a:rPr lang="en-US" sz="2400" b="1" u="sng" dirty="0">
                <a:solidFill>
                  <a:schemeClr val="accent6">
                    <a:lumMod val="75000"/>
                  </a:schemeClr>
                </a:solidFill>
                <a:effectLst>
                  <a:outerShdw blurRad="38100" dist="38100" dir="2700000" algn="tl">
                    <a:srgbClr val="000000">
                      <a:alpha val="43137"/>
                    </a:srgbClr>
                  </a:outerShdw>
                </a:effectLst>
              </a:rPr>
              <a:t>Compare the </a:t>
            </a:r>
            <a:r>
              <a:rPr lang="en-US" sz="2400" b="1" u="sng" dirty="0" err="1">
                <a:solidFill>
                  <a:schemeClr val="accent6">
                    <a:lumMod val="75000"/>
                  </a:schemeClr>
                </a:solidFill>
                <a:effectLst>
                  <a:outerShdw blurRad="38100" dist="38100" dir="2700000" algn="tl">
                    <a:srgbClr val="000000">
                      <a:alpha val="43137"/>
                    </a:srgbClr>
                  </a:outerShdw>
                </a:effectLst>
              </a:rPr>
              <a:t>Casimir</a:t>
            </a:r>
            <a:r>
              <a:rPr lang="en-US" sz="2400" b="1" u="sng" dirty="0">
                <a:solidFill>
                  <a:schemeClr val="accent6">
                    <a:lumMod val="75000"/>
                  </a:schemeClr>
                </a:solidFill>
                <a:effectLst>
                  <a:outerShdw blurRad="38100" dist="38100" dir="2700000" algn="tl">
                    <a:srgbClr val="000000">
                      <a:alpha val="43137"/>
                    </a:srgbClr>
                  </a:outerShdw>
                </a:effectLst>
              </a:rPr>
              <a:t> force using Au </a:t>
            </a:r>
            <a:r>
              <a:rPr lang="en-US" sz="2400" b="1" u="sng" dirty="0" smtClean="0">
                <a:solidFill>
                  <a:schemeClr val="accent6">
                    <a:lumMod val="75000"/>
                  </a:schemeClr>
                </a:solidFill>
                <a:effectLst>
                  <a:outerShdw blurRad="38100" dist="38100" dir="2700000" algn="tl">
                    <a:srgbClr val="000000">
                      <a:alpha val="43137"/>
                    </a:srgbClr>
                  </a:outerShdw>
                </a:effectLst>
              </a:rPr>
              <a:t>&amp;</a:t>
            </a:r>
          </a:p>
          <a:p>
            <a:pPr marL="457200" indent="-457200" algn="ctr"/>
            <a:r>
              <a:rPr lang="en-US" sz="2400" b="1" u="sng" dirty="0" smtClean="0">
                <a:solidFill>
                  <a:schemeClr val="accent6">
                    <a:lumMod val="75000"/>
                  </a:schemeClr>
                </a:solidFill>
                <a:effectLst>
                  <a:outerShdw blurRad="38100" dist="38100" dir="2700000" algn="tl">
                    <a:srgbClr val="000000">
                      <a:alpha val="43137"/>
                    </a:srgbClr>
                  </a:outerShdw>
                </a:effectLst>
              </a:rPr>
              <a:t> </a:t>
            </a:r>
            <a:r>
              <a:rPr lang="en-US" sz="2400" b="1" u="sng" dirty="0">
                <a:solidFill>
                  <a:schemeClr val="accent6">
                    <a:lumMod val="75000"/>
                  </a:schemeClr>
                </a:solidFill>
                <a:effectLst>
                  <a:outerShdw blurRad="38100" dist="38100" dir="2700000" algn="tl">
                    <a:srgbClr val="000000">
                      <a:alpha val="43137"/>
                    </a:srgbClr>
                  </a:outerShdw>
                </a:effectLst>
              </a:rPr>
              <a:t>ITO </a:t>
            </a:r>
            <a:r>
              <a:rPr lang="en-US" sz="2400" b="1" u="sng" dirty="0" smtClean="0">
                <a:solidFill>
                  <a:schemeClr val="accent6">
                    <a:lumMod val="75000"/>
                  </a:schemeClr>
                </a:solidFill>
                <a:effectLst>
                  <a:outerShdw blurRad="38100" dist="38100" dir="2700000" algn="tl">
                    <a:srgbClr val="000000">
                      <a:alpha val="43137"/>
                    </a:srgbClr>
                  </a:outerShdw>
                </a:effectLst>
              </a:rPr>
              <a:t>Plates (with and without UV Treatment)</a:t>
            </a:r>
            <a:endParaRPr lang="en-US" sz="2400" b="1" u="sng" dirty="0">
              <a:solidFill>
                <a:schemeClr val="accent6">
                  <a:lumMod val="75000"/>
                </a:schemeClr>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0" y="4509120"/>
            <a:ext cx="8784468" cy="892175"/>
          </a:xfrm>
          <a:prstGeom prst="rect">
            <a:avLst/>
          </a:prstGeom>
          <a:noFill/>
          <a:ln w="9525">
            <a:noFill/>
            <a:miter lim="800000"/>
            <a:headEnd/>
            <a:tailEnd/>
          </a:ln>
        </p:spPr>
        <p:txBody>
          <a:bodyPr lIns="54864" tIns="91440"/>
          <a:lstStyle/>
          <a:p>
            <a:pPr marL="438150" indent="-319088" algn="l" eaLnBrk="1" hangingPunct="1">
              <a:lnSpc>
                <a:spcPct val="90000"/>
              </a:lnSpc>
              <a:buClr>
                <a:schemeClr val="accent1"/>
              </a:buClr>
              <a:buSzPct val="80000"/>
            </a:pPr>
            <a:r>
              <a:rPr lang="en-US" sz="2600" b="1" u="sng" dirty="0" smtClean="0">
                <a:solidFill>
                  <a:srgbClr val="0000FF"/>
                </a:solidFill>
              </a:rPr>
              <a:t>Results:</a:t>
            </a:r>
          </a:p>
          <a:p>
            <a:pPr marL="438150" indent="-319088" algn="l" eaLnBrk="1" hangingPunct="1">
              <a:lnSpc>
                <a:spcPct val="90000"/>
              </a:lnSpc>
              <a:buClr>
                <a:schemeClr val="accent1"/>
              </a:buClr>
              <a:buSzPct val="80000"/>
            </a:pPr>
            <a:r>
              <a:rPr lang="en-US" sz="2600" b="1" dirty="0" smtClean="0">
                <a:solidFill>
                  <a:srgbClr val="0000FF"/>
                </a:solidFill>
              </a:rPr>
              <a:t>1.Casimir </a:t>
            </a:r>
            <a:r>
              <a:rPr lang="en-US" sz="2600" b="1" dirty="0">
                <a:solidFill>
                  <a:srgbClr val="0000FF"/>
                </a:solidFill>
              </a:rPr>
              <a:t>force reduces by </a:t>
            </a:r>
            <a:r>
              <a:rPr lang="en-US" sz="2600" b="1" dirty="0" smtClean="0">
                <a:solidFill>
                  <a:srgbClr val="0000FF"/>
                </a:solidFill>
              </a:rPr>
              <a:t>x 2 with ITO</a:t>
            </a:r>
          </a:p>
          <a:p>
            <a:pPr marL="438150" indent="-319088" algn="l" eaLnBrk="1" hangingPunct="1">
              <a:lnSpc>
                <a:spcPct val="90000"/>
              </a:lnSpc>
              <a:buClr>
                <a:schemeClr val="accent1"/>
              </a:buClr>
              <a:buSzPct val="80000"/>
            </a:pPr>
            <a:r>
              <a:rPr lang="en-US" sz="2600" b="1" dirty="0" smtClean="0">
                <a:solidFill>
                  <a:srgbClr val="0000FF"/>
                </a:solidFill>
              </a:rPr>
              <a:t>2.Casimir Force reduces additional ~35% with UV treatment</a:t>
            </a:r>
            <a:endParaRPr lang="en-US" sz="2600" b="1" dirty="0">
              <a:solidFill>
                <a:srgbClr val="0000FF"/>
              </a:solidFill>
            </a:endParaRPr>
          </a:p>
          <a:p>
            <a:pPr marL="438150" indent="-319088" algn="l" eaLnBrk="1" hangingPunct="1">
              <a:lnSpc>
                <a:spcPct val="90000"/>
              </a:lnSpc>
              <a:buClr>
                <a:schemeClr val="accent1"/>
              </a:buClr>
              <a:buSzPct val="80000"/>
            </a:pPr>
            <a:r>
              <a:rPr lang="en-US" sz="2600" dirty="0"/>
              <a:t>     </a:t>
            </a:r>
          </a:p>
        </p:txBody>
      </p:sp>
      <p:pic>
        <p:nvPicPr>
          <p:cNvPr id="7" name="Picture 6" descr="cantiliver-plate2.jpg"/>
          <p:cNvPicPr>
            <a:picLocks noChangeAspect="1"/>
          </p:cNvPicPr>
          <p:nvPr/>
        </p:nvPicPr>
        <p:blipFill>
          <a:blip r:embed="rId3" cstate="print"/>
          <a:stretch>
            <a:fillRect/>
          </a:stretch>
        </p:blipFill>
        <p:spPr>
          <a:xfrm>
            <a:off x="7239000" y="3962400"/>
            <a:ext cx="1392447"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ntt.jpg"/>
          <p:cNvPicPr>
            <a:picLocks noChangeAspect="1"/>
          </p:cNvPicPr>
          <p:nvPr/>
        </p:nvPicPr>
        <p:blipFill>
          <a:blip r:embed="rId2" cstate="print"/>
          <a:stretch>
            <a:fillRect/>
          </a:stretch>
        </p:blipFill>
        <p:spPr>
          <a:xfrm>
            <a:off x="2254136" y="1295401"/>
            <a:ext cx="3918064" cy="2666999"/>
          </a:xfrm>
          <a:prstGeom prst="rect">
            <a:avLst/>
          </a:prstGeom>
        </p:spPr>
      </p:pic>
      <p:sp>
        <p:nvSpPr>
          <p:cNvPr id="2" name="Title 1"/>
          <p:cNvSpPr>
            <a:spLocks noGrp="1"/>
          </p:cNvSpPr>
          <p:nvPr>
            <p:ph type="title"/>
          </p:nvPr>
        </p:nvSpPr>
        <p:spPr>
          <a:xfrm>
            <a:off x="0" y="271272"/>
            <a:ext cx="9144000" cy="947928"/>
          </a:xfrm>
        </p:spPr>
        <p:txBody>
          <a:bodyPr>
            <a:noAutofit/>
          </a:bodyPr>
          <a:lstStyle/>
          <a:p>
            <a:pPr algn="ctr">
              <a:defRPr/>
            </a:pPr>
            <a:r>
              <a:rPr lang="en-US" sz="4000" b="1" dirty="0" smtClean="0">
                <a:solidFill>
                  <a:schemeClr val="accent6">
                    <a:lumMod val="75000"/>
                  </a:schemeClr>
                </a:solidFill>
                <a:effectLst>
                  <a:outerShdw blurRad="38100" dist="38100" dir="2700000" algn="tl">
                    <a:srgbClr val="000000">
                      <a:alpha val="43137"/>
                    </a:srgbClr>
                  </a:outerShdw>
                </a:effectLst>
              </a:rPr>
              <a:t>Force Measurements Using Cantilever Deflection</a:t>
            </a:r>
            <a:endParaRPr lang="en-US" sz="4000" b="1" dirty="0">
              <a:solidFill>
                <a:schemeClr val="accent6">
                  <a:lumMod val="75000"/>
                </a:schemeClr>
              </a:solidFill>
              <a:effectLst>
                <a:outerShdw blurRad="38100" dist="38100" dir="2700000" algn="tl">
                  <a:srgbClr val="000000">
                    <a:alpha val="43137"/>
                  </a:srgbClr>
                </a:outerShdw>
              </a:effectLst>
            </a:endParaRPr>
          </a:p>
        </p:txBody>
      </p:sp>
      <p:sp>
        <p:nvSpPr>
          <p:cNvPr id="48132" name="TextBox 4"/>
          <p:cNvSpPr txBox="1">
            <a:spLocks noChangeArrowheads="1"/>
          </p:cNvSpPr>
          <p:nvPr/>
        </p:nvSpPr>
        <p:spPr bwMode="auto">
          <a:xfrm>
            <a:off x="2627784" y="5409220"/>
            <a:ext cx="4644516" cy="646331"/>
          </a:xfrm>
          <a:prstGeom prst="rect">
            <a:avLst/>
          </a:prstGeom>
          <a:noFill/>
          <a:ln w="9525">
            <a:noFill/>
            <a:miter lim="800000"/>
            <a:headEnd/>
            <a:tailEnd/>
          </a:ln>
        </p:spPr>
        <p:txBody>
          <a:bodyPr wrap="square">
            <a:spAutoFit/>
          </a:bodyPr>
          <a:lstStyle/>
          <a:p>
            <a:endParaRPr lang="en-US" sz="1800" i="1" dirty="0"/>
          </a:p>
          <a:p>
            <a:endParaRPr lang="en-US" dirty="0"/>
          </a:p>
        </p:txBody>
      </p:sp>
      <p:sp>
        <p:nvSpPr>
          <p:cNvPr id="11" name="TextBox 11"/>
          <p:cNvSpPr txBox="1">
            <a:spLocks noChangeArrowheads="1"/>
          </p:cNvSpPr>
          <p:nvPr/>
        </p:nvSpPr>
        <p:spPr bwMode="auto">
          <a:xfrm>
            <a:off x="228600" y="4038600"/>
            <a:ext cx="2778460" cy="400110"/>
          </a:xfrm>
          <a:prstGeom prst="rect">
            <a:avLst/>
          </a:prstGeom>
          <a:noFill/>
          <a:ln w="9525">
            <a:noFill/>
            <a:miter lim="800000"/>
            <a:headEnd/>
            <a:tailEnd/>
          </a:ln>
        </p:spPr>
        <p:txBody>
          <a:bodyPr wrap="square">
            <a:spAutoFit/>
          </a:bodyPr>
          <a:lstStyle/>
          <a:p>
            <a:pPr>
              <a:defRPr/>
            </a:pPr>
            <a:r>
              <a:rPr lang="en-US" sz="2000" b="1" dirty="0" smtClean="0">
                <a:solidFill>
                  <a:srgbClr val="0000FF"/>
                </a:solidFill>
                <a:effectLst>
                  <a:outerShdw blurRad="38100" dist="38100" dir="2700000" algn="tl">
                    <a:srgbClr val="000000">
                      <a:alpha val="43137"/>
                    </a:srgbClr>
                  </a:outerShdw>
                </a:effectLst>
              </a:rPr>
              <a:t>Plate :Au or ITO</a:t>
            </a:r>
            <a:endParaRPr lang="en-US" sz="2000" b="1" dirty="0">
              <a:solidFill>
                <a:srgbClr val="0000FF"/>
              </a:solidFill>
              <a:effectLst>
                <a:outerShdw blurRad="38100" dist="38100" dir="2700000" algn="tl">
                  <a:srgbClr val="000000">
                    <a:alpha val="43137"/>
                  </a:srgbClr>
                </a:outerShdw>
              </a:effectLst>
            </a:endParaRPr>
          </a:p>
        </p:txBody>
      </p:sp>
      <p:sp>
        <p:nvSpPr>
          <p:cNvPr id="12" name="TextBox 11"/>
          <p:cNvSpPr txBox="1"/>
          <p:nvPr/>
        </p:nvSpPr>
        <p:spPr>
          <a:xfrm>
            <a:off x="152400" y="4419600"/>
            <a:ext cx="5963107" cy="461665"/>
          </a:xfrm>
          <a:prstGeom prst="rect">
            <a:avLst/>
          </a:prstGeom>
          <a:noFill/>
        </p:spPr>
        <p:txBody>
          <a:bodyPr wrap="none" rtlCol="0">
            <a:spAutoFit/>
          </a:bodyPr>
          <a:lstStyle/>
          <a:p>
            <a:r>
              <a:rPr lang="en-US" sz="2400" b="1" dirty="0" smtClean="0">
                <a:solidFill>
                  <a:srgbClr val="0000FF"/>
                </a:solidFill>
              </a:rPr>
              <a:t>Radius of Au coated Sphere= 101.23±0.25 µm</a:t>
            </a:r>
            <a:endParaRPr lang="en-US" sz="2400" b="1" dirty="0">
              <a:solidFill>
                <a:srgbClr val="0000FF"/>
              </a:solidFill>
            </a:endParaRPr>
          </a:p>
        </p:txBody>
      </p:sp>
      <p:sp>
        <p:nvSpPr>
          <p:cNvPr id="13" name="TextBox 12"/>
          <p:cNvSpPr txBox="1"/>
          <p:nvPr/>
        </p:nvSpPr>
        <p:spPr>
          <a:xfrm>
            <a:off x="304800" y="4953000"/>
            <a:ext cx="5455148" cy="1015663"/>
          </a:xfrm>
          <a:prstGeom prst="rect">
            <a:avLst/>
          </a:prstGeom>
          <a:noFill/>
        </p:spPr>
        <p:txBody>
          <a:bodyPr wrap="none" rtlCol="0">
            <a:spAutoFit/>
          </a:bodyPr>
          <a:lstStyle/>
          <a:p>
            <a:r>
              <a:rPr lang="en-US" sz="2000" b="1" dirty="0" smtClean="0">
                <a:solidFill>
                  <a:srgbClr val="0000FF"/>
                </a:solidFill>
              </a:rPr>
              <a:t>Smooth Au coating 0f 105±1 nm</a:t>
            </a:r>
          </a:p>
          <a:p>
            <a:r>
              <a:rPr lang="en-US" sz="2000" b="1" dirty="0" smtClean="0">
                <a:solidFill>
                  <a:srgbClr val="0000FF"/>
                </a:solidFill>
              </a:rPr>
              <a:t>10 nm Cr followed by 20 nm of Al then Au coating</a:t>
            </a:r>
          </a:p>
          <a:p>
            <a:r>
              <a:rPr lang="en-US" sz="2000" b="1" dirty="0" smtClean="0">
                <a:solidFill>
                  <a:srgbClr val="0000FF"/>
                </a:solidFill>
              </a:rPr>
              <a:t>Au Coating done at 3.75 Ẩ/min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t="9065"/>
          <a:stretch>
            <a:fillRect/>
          </a:stretch>
        </p:blipFill>
        <p:spPr bwMode="auto">
          <a:xfrm>
            <a:off x="457200" y="1371600"/>
            <a:ext cx="5105400" cy="3212399"/>
          </a:xfrm>
          <a:prstGeom prst="rect">
            <a:avLst/>
          </a:prstGeom>
          <a:noFill/>
          <a:ln w="9525">
            <a:noFill/>
            <a:miter lim="800000"/>
            <a:headEnd/>
            <a:tailEnd/>
          </a:ln>
        </p:spPr>
      </p:pic>
      <p:sp>
        <p:nvSpPr>
          <p:cNvPr id="5" name="TextBox 4"/>
          <p:cNvSpPr txBox="1"/>
          <p:nvPr/>
        </p:nvSpPr>
        <p:spPr>
          <a:xfrm>
            <a:off x="685800" y="228600"/>
            <a:ext cx="8265424" cy="584775"/>
          </a:xfrm>
          <a:prstGeom prst="rect">
            <a:avLst/>
          </a:prstGeom>
          <a:noFill/>
        </p:spPr>
        <p:txBody>
          <a:bodyPr wrap="square" rtlCol="0">
            <a:spAutoFit/>
          </a:bodyPr>
          <a:lstStyle/>
          <a:p>
            <a:r>
              <a:rPr lang="en-US" sz="3200" b="1" u="sng" dirty="0" smtClean="0">
                <a:solidFill>
                  <a:schemeClr val="accent6">
                    <a:lumMod val="75000"/>
                  </a:schemeClr>
                </a:solidFill>
                <a:effectLst>
                  <a:outerShdw blurRad="38100" dist="38100" dir="2700000" algn="tl">
                    <a:srgbClr val="000000">
                      <a:alpha val="43137"/>
                    </a:srgbClr>
                  </a:outerShdw>
                </a:effectLst>
              </a:rPr>
              <a:t>Experimental set-up scheme for contact mode</a:t>
            </a:r>
            <a:endParaRPr lang="en-US" sz="32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2286000" y="5297269"/>
            <a:ext cx="5562600" cy="1569660"/>
          </a:xfrm>
          <a:prstGeom prst="rect">
            <a:avLst/>
          </a:prstGeom>
        </p:spPr>
        <p:txBody>
          <a:bodyPr wrap="square">
            <a:spAutoFit/>
          </a:bodyPr>
          <a:lstStyle/>
          <a:p>
            <a:r>
              <a:rPr lang="en-US" sz="3200" b="1" dirty="0" smtClean="0">
                <a:solidFill>
                  <a:srgbClr val="0000FF"/>
                </a:solidFill>
              </a:rPr>
              <a:t>Oil Free vacuum at 10</a:t>
            </a:r>
            <a:r>
              <a:rPr lang="en-US" sz="3200" b="1" baseline="30000" dirty="0" smtClean="0">
                <a:solidFill>
                  <a:srgbClr val="0000FF"/>
                </a:solidFill>
              </a:rPr>
              <a:t>-7  </a:t>
            </a:r>
            <a:r>
              <a:rPr lang="en-US" sz="3200" b="1" dirty="0" smtClean="0">
                <a:solidFill>
                  <a:srgbClr val="0000FF"/>
                </a:solidFill>
              </a:rPr>
              <a:t> </a:t>
            </a:r>
            <a:r>
              <a:rPr lang="en-US" sz="3200" b="1" dirty="0" err="1" smtClean="0">
                <a:solidFill>
                  <a:srgbClr val="0000FF"/>
                </a:solidFill>
              </a:rPr>
              <a:t>Torr</a:t>
            </a:r>
            <a:endParaRPr lang="en-US" sz="3200" b="1" dirty="0" smtClean="0">
              <a:solidFill>
                <a:srgbClr val="0000FF"/>
              </a:solidFill>
            </a:endParaRPr>
          </a:p>
          <a:p>
            <a:r>
              <a:rPr lang="en-US" sz="3200" b="1" dirty="0" smtClean="0">
                <a:solidFill>
                  <a:srgbClr val="0000FF"/>
                </a:solidFill>
              </a:rPr>
              <a:t>Temperature 2 </a:t>
            </a:r>
            <a:r>
              <a:rPr lang="en-US" sz="3200" b="1" baseline="30000" dirty="0" smtClean="0">
                <a:solidFill>
                  <a:srgbClr val="0000FF"/>
                </a:solidFill>
              </a:rPr>
              <a:t>o</a:t>
            </a:r>
            <a:r>
              <a:rPr lang="en-US" sz="3200" b="1" dirty="0" smtClean="0">
                <a:solidFill>
                  <a:srgbClr val="0000FF"/>
                </a:solidFill>
              </a:rPr>
              <a:t> C</a:t>
            </a:r>
          </a:p>
          <a:p>
            <a:r>
              <a:rPr lang="en-US" sz="3200" b="1" dirty="0" smtClean="0">
                <a:solidFill>
                  <a:srgbClr val="0000FF"/>
                </a:solidFill>
              </a:rPr>
              <a:t>Vibration Isolation</a:t>
            </a:r>
            <a:endParaRPr lang="en-US" sz="3200" b="1" dirty="0">
              <a:solidFill>
                <a:srgbClr val="0000FF"/>
              </a:solidFill>
            </a:endParaRPr>
          </a:p>
        </p:txBody>
      </p:sp>
      <p:pic>
        <p:nvPicPr>
          <p:cNvPr id="7" name="Picture 6" descr="ex.JPG"/>
          <p:cNvPicPr>
            <a:picLocks noChangeAspect="1"/>
          </p:cNvPicPr>
          <p:nvPr/>
        </p:nvPicPr>
        <p:blipFill>
          <a:blip r:embed="rId4" cstate="print"/>
          <a:srcRect/>
          <a:stretch>
            <a:fillRect/>
          </a:stretch>
        </p:blipFill>
        <p:spPr bwMode="auto">
          <a:xfrm>
            <a:off x="5943600" y="1447800"/>
            <a:ext cx="2762250" cy="29130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685800" y="2240868"/>
          <a:ext cx="4880384" cy="3733800"/>
        </p:xfrm>
        <a:graphic>
          <a:graphicData uri="http://schemas.openxmlformats.org/presentationml/2006/ole">
            <p:oleObj spid="_x0000_s5143" name="Graph" r:id="rId3" imgW="3925800" imgH="3003840" progId="Origin50.Graph">
              <p:embed/>
            </p:oleObj>
          </a:graphicData>
        </a:graphic>
      </p:graphicFrame>
      <p:sp>
        <p:nvSpPr>
          <p:cNvPr id="5" name="TextBox 4"/>
          <p:cNvSpPr txBox="1"/>
          <p:nvPr/>
        </p:nvSpPr>
        <p:spPr>
          <a:xfrm>
            <a:off x="826856" y="0"/>
            <a:ext cx="8172302" cy="830997"/>
          </a:xfrm>
          <a:prstGeom prst="rect">
            <a:avLst/>
          </a:prstGeom>
          <a:noFill/>
        </p:spPr>
        <p:txBody>
          <a:bodyPr wrap="none" rtlCol="0">
            <a:spAutoFit/>
          </a:bodyPr>
          <a:lstStyle/>
          <a:p>
            <a:pPr algn="ctr"/>
            <a:r>
              <a:rPr lang="en-US" sz="2400" b="1" u="sng" dirty="0" smtClean="0">
                <a:solidFill>
                  <a:schemeClr val="accent6">
                    <a:lumMod val="75000"/>
                  </a:schemeClr>
                </a:solidFill>
                <a:effectLst>
                  <a:outerShdw blurRad="38100" dist="38100" dir="2700000" algn="tl">
                    <a:srgbClr val="000000">
                      <a:alpha val="43137"/>
                    </a:srgbClr>
                  </a:outerShdw>
                </a:effectLst>
              </a:rPr>
              <a:t>Method: Measured Total Force(</a:t>
            </a:r>
            <a:r>
              <a:rPr lang="en-US" sz="2400" b="1" u="sng" dirty="0" err="1" smtClean="0">
                <a:solidFill>
                  <a:schemeClr val="accent6">
                    <a:lumMod val="75000"/>
                  </a:schemeClr>
                </a:solidFill>
                <a:effectLst>
                  <a:outerShdw blurRad="38100" dist="38100" dir="2700000" algn="tl">
                    <a:srgbClr val="000000">
                      <a:alpha val="43137"/>
                    </a:srgbClr>
                  </a:outerShdw>
                </a:effectLst>
              </a:rPr>
              <a:t>Electrostatic+Casimir</a:t>
            </a:r>
            <a:r>
              <a:rPr lang="en-US" sz="2400" b="1" u="sng" dirty="0" smtClean="0">
                <a:solidFill>
                  <a:schemeClr val="accent6">
                    <a:lumMod val="75000"/>
                  </a:schemeClr>
                </a:solidFill>
                <a:effectLst>
                  <a:outerShdw blurRad="38100" dist="38100" dir="2700000" algn="tl">
                    <a:srgbClr val="000000">
                      <a:alpha val="43137"/>
                    </a:srgbClr>
                  </a:outerShdw>
                </a:effectLst>
              </a:rPr>
              <a:t>) between </a:t>
            </a:r>
          </a:p>
          <a:p>
            <a:pPr algn="ctr"/>
            <a:r>
              <a:rPr lang="en-US" sz="2400" b="1" u="sng" dirty="0" smtClean="0">
                <a:solidFill>
                  <a:schemeClr val="accent6">
                    <a:lumMod val="75000"/>
                  </a:schemeClr>
                </a:solidFill>
                <a:effectLst>
                  <a:outerShdw blurRad="38100" dist="38100" dir="2700000" algn="tl">
                    <a:srgbClr val="000000">
                      <a:alpha val="43137"/>
                    </a:srgbClr>
                  </a:outerShdw>
                </a:effectLst>
              </a:rPr>
              <a:t>Au Sphere and ITO Plate </a:t>
            </a:r>
            <a:endParaRPr lang="en-US" sz="24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35" name="Straight Connector 34"/>
          <p:cNvCxnSpPr/>
          <p:nvPr/>
        </p:nvCxnSpPr>
        <p:spPr>
          <a:xfrm rot="5400000">
            <a:off x="520688" y="4031568"/>
            <a:ext cx="3276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358888" y="3955368"/>
            <a:ext cx="3276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1027" name="Object 3"/>
          <p:cNvGraphicFramePr>
            <a:graphicFrameLocks noChangeAspect="1"/>
          </p:cNvGraphicFramePr>
          <p:nvPr/>
        </p:nvGraphicFramePr>
        <p:xfrm>
          <a:off x="1625588" y="4298269"/>
          <a:ext cx="1294796" cy="990600"/>
        </p:xfrm>
        <a:graphic>
          <a:graphicData uri="http://schemas.openxmlformats.org/presentationml/2006/ole">
            <p:oleObj spid="_x0000_s5144" name="Graph" r:id="rId4" imgW="3925800" imgH="3003840" progId="Origin50.Graph">
              <p:embed/>
            </p:oleObj>
          </a:graphicData>
        </a:graphic>
      </p:graphicFrame>
      <p:sp>
        <p:nvSpPr>
          <p:cNvPr id="11" name="Rectangle 5"/>
          <p:cNvSpPr>
            <a:spLocks noChangeArrowheads="1"/>
          </p:cNvSpPr>
          <p:nvPr/>
        </p:nvSpPr>
        <p:spPr bwMode="auto">
          <a:xfrm>
            <a:off x="6516216" y="800708"/>
            <a:ext cx="2088232" cy="972108"/>
          </a:xfrm>
          <a:prstGeom prst="rect">
            <a:avLst/>
          </a:prstGeom>
          <a:noFill/>
          <a:ln w="9525">
            <a:solidFill>
              <a:srgbClr val="FF0066"/>
            </a:solidFill>
            <a:miter lim="800000"/>
            <a:headEnd/>
            <a:tailEnd/>
          </a:ln>
        </p:spPr>
        <p:txBody>
          <a:bodyPr wrap="none" anchor="ctr"/>
          <a:lstStyle/>
          <a:p>
            <a:endParaRPr lang="en-US"/>
          </a:p>
        </p:txBody>
      </p:sp>
      <p:sp>
        <p:nvSpPr>
          <p:cNvPr id="12" name="Text Box 6"/>
          <p:cNvSpPr txBox="1">
            <a:spLocks noChangeArrowheads="1"/>
          </p:cNvSpPr>
          <p:nvPr/>
        </p:nvSpPr>
        <p:spPr bwMode="auto">
          <a:xfrm>
            <a:off x="6912260" y="1844824"/>
            <a:ext cx="1723742" cy="400110"/>
          </a:xfrm>
          <a:prstGeom prst="rect">
            <a:avLst/>
          </a:prstGeom>
          <a:noFill/>
          <a:ln w="9525">
            <a:noFill/>
            <a:miter lim="800000"/>
            <a:headEnd/>
            <a:tailEnd/>
          </a:ln>
        </p:spPr>
        <p:txBody>
          <a:bodyPr wrap="none">
            <a:spAutoFit/>
          </a:bodyPr>
          <a:lstStyle/>
          <a:p>
            <a:r>
              <a:rPr lang="en-US" sz="2000" b="1" dirty="0">
                <a:solidFill>
                  <a:srgbClr val="FF0066"/>
                </a:solidFill>
                <a:latin typeface="Times New Roman" pitchFamily="18" charset="0"/>
              </a:rPr>
              <a:t>Electric Force</a:t>
            </a:r>
          </a:p>
        </p:txBody>
      </p:sp>
      <p:sp>
        <p:nvSpPr>
          <p:cNvPr id="13" name="TextBox 21"/>
          <p:cNvSpPr txBox="1">
            <a:spLocks noChangeArrowheads="1"/>
          </p:cNvSpPr>
          <p:nvPr/>
        </p:nvSpPr>
        <p:spPr bwMode="auto">
          <a:xfrm>
            <a:off x="0" y="762000"/>
            <a:ext cx="2833789" cy="369332"/>
          </a:xfrm>
          <a:prstGeom prst="rect">
            <a:avLst/>
          </a:prstGeom>
          <a:noFill/>
          <a:ln w="9525">
            <a:noFill/>
            <a:miter lim="800000"/>
            <a:headEnd/>
            <a:tailEnd/>
          </a:ln>
        </p:spPr>
        <p:txBody>
          <a:bodyPr wrap="none">
            <a:spAutoFit/>
          </a:bodyPr>
          <a:lstStyle/>
          <a:p>
            <a:r>
              <a:rPr lang="en-US" b="1" dirty="0" smtClean="0">
                <a:solidFill>
                  <a:srgbClr val="0000FF"/>
                </a:solidFill>
              </a:rPr>
              <a:t>Cantilever</a:t>
            </a:r>
            <a:r>
              <a:rPr lang="en-US" sz="1800" b="1" dirty="0" smtClean="0">
                <a:solidFill>
                  <a:srgbClr val="0000FF"/>
                </a:solidFill>
              </a:rPr>
              <a:t> </a:t>
            </a:r>
            <a:r>
              <a:rPr lang="en-US" sz="1800" b="1" dirty="0">
                <a:solidFill>
                  <a:srgbClr val="0000FF"/>
                </a:solidFill>
              </a:rPr>
              <a:t>deflection signal:</a:t>
            </a:r>
          </a:p>
        </p:txBody>
      </p:sp>
      <p:graphicFrame>
        <p:nvGraphicFramePr>
          <p:cNvPr id="14" name="Object 9"/>
          <p:cNvGraphicFramePr>
            <a:graphicFrameLocks noChangeAspect="1"/>
          </p:cNvGraphicFramePr>
          <p:nvPr/>
        </p:nvGraphicFramePr>
        <p:xfrm>
          <a:off x="2976563" y="849313"/>
          <a:ext cx="5635625" cy="819150"/>
        </p:xfrm>
        <a:graphic>
          <a:graphicData uri="http://schemas.openxmlformats.org/presentationml/2006/ole">
            <p:oleObj spid="_x0000_s5145" name="Equation" r:id="rId5" imgW="2730500" imgH="393700" progId="Equation.3">
              <p:embed/>
            </p:oleObj>
          </a:graphicData>
        </a:graphic>
      </p:graphicFrame>
      <p:sp>
        <p:nvSpPr>
          <p:cNvPr id="16" name="Rectangle 15"/>
          <p:cNvSpPr/>
          <p:nvPr/>
        </p:nvSpPr>
        <p:spPr>
          <a:xfrm>
            <a:off x="3050232" y="836712"/>
            <a:ext cx="5554216" cy="972107"/>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7" name="TextBox 16"/>
          <p:cNvSpPr txBox="1"/>
          <p:nvPr/>
        </p:nvSpPr>
        <p:spPr>
          <a:xfrm>
            <a:off x="5858100" y="2561272"/>
            <a:ext cx="3084114" cy="1200329"/>
          </a:xfrm>
          <a:prstGeom prst="rect">
            <a:avLst/>
          </a:prstGeom>
          <a:noFill/>
        </p:spPr>
        <p:txBody>
          <a:bodyPr wrap="none" rtlCol="0">
            <a:spAutoFit/>
          </a:bodyPr>
          <a:lstStyle/>
          <a:p>
            <a:r>
              <a:rPr lang="en-US" b="1" dirty="0" smtClean="0">
                <a:solidFill>
                  <a:srgbClr val="0000FF"/>
                </a:solidFill>
              </a:rPr>
              <a:t>10 Different Voltages V</a:t>
            </a:r>
          </a:p>
          <a:p>
            <a:r>
              <a:rPr lang="en-US" b="1" dirty="0" smtClean="0">
                <a:solidFill>
                  <a:srgbClr val="0000FF"/>
                </a:solidFill>
              </a:rPr>
              <a:t>V</a:t>
            </a:r>
            <a:r>
              <a:rPr lang="en-US" b="1" baseline="-25000" dirty="0">
                <a:solidFill>
                  <a:srgbClr val="0000FF"/>
                </a:solidFill>
              </a:rPr>
              <a:t> </a:t>
            </a:r>
            <a:r>
              <a:rPr lang="en-US" b="1" baseline="-25000" dirty="0" smtClean="0">
                <a:solidFill>
                  <a:srgbClr val="0000FF"/>
                </a:solidFill>
              </a:rPr>
              <a:t>o </a:t>
            </a:r>
            <a:r>
              <a:rPr lang="en-US" b="1" dirty="0" smtClean="0">
                <a:solidFill>
                  <a:srgbClr val="0000FF"/>
                </a:solidFill>
              </a:rPr>
              <a:t> = Residual Potential</a:t>
            </a:r>
          </a:p>
          <a:p>
            <a:r>
              <a:rPr lang="en-US" b="1" dirty="0" smtClean="0">
                <a:solidFill>
                  <a:srgbClr val="0000FF"/>
                </a:solidFill>
              </a:rPr>
              <a:t>X(z)~ Capacitance</a:t>
            </a:r>
          </a:p>
          <a:p>
            <a:r>
              <a:rPr lang="en-US" b="1" dirty="0">
                <a:solidFill>
                  <a:srgbClr val="0000FF"/>
                </a:solidFill>
              </a:rPr>
              <a:t>k</a:t>
            </a:r>
            <a:r>
              <a:rPr lang="en-US" b="1" dirty="0" smtClean="0">
                <a:solidFill>
                  <a:srgbClr val="0000FF"/>
                </a:solidFill>
              </a:rPr>
              <a:t>’  = cantilever spring constant</a:t>
            </a:r>
            <a:endParaRPr lang="en-US" b="1" dirty="0">
              <a:solidFill>
                <a:srgbClr val="0000FF"/>
              </a:solidFill>
            </a:endParaRPr>
          </a:p>
        </p:txBody>
      </p:sp>
      <p:sp>
        <p:nvSpPr>
          <p:cNvPr id="18" name="TextBox 17"/>
          <p:cNvSpPr txBox="1"/>
          <p:nvPr/>
        </p:nvSpPr>
        <p:spPr>
          <a:xfrm>
            <a:off x="1600200" y="6096000"/>
            <a:ext cx="6316729" cy="584775"/>
          </a:xfrm>
          <a:prstGeom prst="rect">
            <a:avLst/>
          </a:prstGeom>
          <a:noFill/>
        </p:spPr>
        <p:txBody>
          <a:bodyPr wrap="none" rtlCol="0">
            <a:spAutoFit/>
          </a:bodyPr>
          <a:lstStyle/>
          <a:p>
            <a:r>
              <a:rPr lang="en-US" sz="3200" b="1" dirty="0" smtClean="0">
                <a:solidFill>
                  <a:srgbClr val="0000FF"/>
                </a:solidFill>
              </a:rPr>
              <a:t>Parabolas Drawn at each Separation</a:t>
            </a:r>
            <a:endParaRPr lang="en-US" sz="3200" b="1" dirty="0">
              <a:solidFill>
                <a:srgbClr val="0000FF"/>
              </a:solidFill>
            </a:endParaRPr>
          </a:p>
        </p:txBody>
      </p:sp>
      <p:sp>
        <p:nvSpPr>
          <p:cNvPr id="15" name="TextBox 11"/>
          <p:cNvSpPr txBox="1">
            <a:spLocks noChangeArrowheads="1"/>
          </p:cNvSpPr>
          <p:nvPr/>
        </p:nvSpPr>
        <p:spPr bwMode="auto">
          <a:xfrm>
            <a:off x="5810200" y="4581128"/>
            <a:ext cx="2902260" cy="338138"/>
          </a:xfrm>
          <a:prstGeom prst="rect">
            <a:avLst/>
          </a:prstGeom>
          <a:noFill/>
          <a:ln w="9525">
            <a:noFill/>
            <a:miter lim="800000"/>
            <a:headEnd/>
            <a:tailEnd/>
          </a:ln>
        </p:spPr>
        <p:txBody>
          <a:bodyPr wrap="square">
            <a:spAutoFit/>
          </a:bodyPr>
          <a:lstStyle/>
          <a:p>
            <a:endParaRPr lang="en-US" sz="1600" i="1" dirty="0"/>
          </a:p>
        </p:txBody>
      </p:sp>
      <p:sp>
        <p:nvSpPr>
          <p:cNvPr id="19" name="TextBox 10"/>
          <p:cNvSpPr txBox="1">
            <a:spLocks noChangeArrowheads="1"/>
          </p:cNvSpPr>
          <p:nvPr/>
        </p:nvSpPr>
        <p:spPr bwMode="auto">
          <a:xfrm>
            <a:off x="5962599" y="4885928"/>
            <a:ext cx="2715017" cy="338138"/>
          </a:xfrm>
          <a:prstGeom prst="rect">
            <a:avLst/>
          </a:prstGeom>
          <a:noFill/>
          <a:ln w="9525">
            <a:noFill/>
            <a:miter lim="800000"/>
            <a:headEnd/>
            <a:tailEnd/>
          </a:ln>
        </p:spPr>
        <p:txBody>
          <a:bodyPr wrap="square">
            <a:spAutoFit/>
          </a:bodyPr>
          <a:lstStyle/>
          <a:p>
            <a:endParaRPr lang="en-US" sz="1600" i="1" dirty="0"/>
          </a:p>
        </p:txBody>
      </p:sp>
      <p:graphicFrame>
        <p:nvGraphicFramePr>
          <p:cNvPr id="5127" name="Object 7"/>
          <p:cNvGraphicFramePr>
            <a:graphicFrameLocks noChangeAspect="1"/>
          </p:cNvGraphicFramePr>
          <p:nvPr/>
        </p:nvGraphicFramePr>
        <p:xfrm>
          <a:off x="2895600" y="3276600"/>
          <a:ext cx="1265744" cy="968374"/>
        </p:xfrm>
        <a:graphic>
          <a:graphicData uri="http://schemas.openxmlformats.org/presentationml/2006/ole">
            <p:oleObj spid="_x0000_s5147" name="Graph" r:id="rId6" imgW="3925824" imgH="3004109" progId="Origin50.Graph">
              <p:embed/>
            </p:oleObj>
          </a:graphicData>
        </a:graphic>
      </p:graphicFrame>
      <p:pic>
        <p:nvPicPr>
          <p:cNvPr id="21" name="Picture 20" descr="cantt.jpg"/>
          <p:cNvPicPr>
            <a:picLocks noChangeAspect="1"/>
          </p:cNvPicPr>
          <p:nvPr/>
        </p:nvPicPr>
        <p:blipFill>
          <a:blip r:embed="rId7" cstate="print"/>
          <a:srcRect r="12871" b="12000"/>
          <a:stretch>
            <a:fillRect/>
          </a:stretch>
        </p:blipFill>
        <p:spPr>
          <a:xfrm>
            <a:off x="152401" y="1162051"/>
            <a:ext cx="1523999" cy="104774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2835</Words>
  <Application>Microsoft Office PowerPoint</Application>
  <PresentationFormat>On-screen Show (4:3)</PresentationFormat>
  <Paragraphs>466</Paragraphs>
  <Slides>42</Slides>
  <Notes>22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46" baseType="lpstr">
      <vt:lpstr>Office Theme</vt:lpstr>
      <vt:lpstr>Graph</vt:lpstr>
      <vt:lpstr>Equation</vt:lpstr>
      <vt:lpstr>Origin Graph</vt:lpstr>
      <vt:lpstr>Observation of reduction in  Casimir Force Without Change of Dielectric Permittivity (?)   U. Mohideen University of California-Riverside</vt:lpstr>
      <vt:lpstr>Motivation to measure Casimir force with  Indium Tin Oxide (ITO)</vt:lpstr>
      <vt:lpstr> Transparent Electrodes to Reduce Casimir Force</vt:lpstr>
      <vt:lpstr> UV treatment  to Reduce Casimir Force  (?)</vt:lpstr>
      <vt:lpstr>ITO Sample Properties</vt:lpstr>
      <vt:lpstr>EXPERIMENT</vt:lpstr>
      <vt:lpstr>Force Measurements Using Cantilever Deflection</vt:lpstr>
      <vt:lpstr>Slide 8</vt:lpstr>
      <vt:lpstr>Slide 9</vt:lpstr>
      <vt:lpstr>Slide 10</vt:lpstr>
      <vt:lpstr>Experimental Procedure</vt:lpstr>
      <vt:lpstr>Slide 12</vt:lpstr>
      <vt:lpstr>Slide 13</vt:lpstr>
      <vt:lpstr>Slide 14</vt:lpstr>
      <vt:lpstr>Slide 15</vt:lpstr>
      <vt:lpstr>Slide 16</vt:lpstr>
      <vt:lpstr>Measured Casimir Force  Comparison of Au plate to ITO plate</vt:lpstr>
      <vt:lpstr>UV Treatment of ITO Plate</vt:lpstr>
      <vt:lpstr>Insert UV Treated ITO Plate</vt:lpstr>
      <vt:lpstr>Slide 20</vt:lpstr>
      <vt:lpstr>Slide 21</vt:lpstr>
      <vt:lpstr>Slide 22</vt:lpstr>
      <vt:lpstr>Slide 23</vt:lpstr>
      <vt:lpstr>Slide 24</vt:lpstr>
      <vt:lpstr>Slide 25</vt:lpstr>
      <vt:lpstr>Comparison with Lifshitz Theory</vt:lpstr>
      <vt:lpstr>Slide 27</vt:lpstr>
      <vt:lpstr>Slide 28</vt:lpstr>
      <vt:lpstr>Slide 29</vt:lpstr>
      <vt:lpstr>Slide 30</vt:lpstr>
      <vt:lpstr>Slide 31</vt:lpstr>
      <vt:lpstr>Carrier Density Measurement</vt:lpstr>
      <vt:lpstr>Slide 33</vt:lpstr>
      <vt:lpstr>Slide 34</vt:lpstr>
      <vt:lpstr>Slide 35</vt:lpstr>
      <vt:lpstr>Understanding the Patch Effect by  Electrostatic Simulation </vt:lpstr>
      <vt:lpstr>Slide 37</vt:lpstr>
      <vt:lpstr>Slide 38</vt:lpstr>
      <vt:lpstr>Slide 39</vt:lpstr>
      <vt:lpstr>Conclusions</vt:lpstr>
      <vt:lpstr>Acknowledgements</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Alexandr</dc:creator>
  <cp:lastModifiedBy>Umar Mohideen</cp:lastModifiedBy>
  <cp:revision>180</cp:revision>
  <dcterms:created xsi:type="dcterms:W3CDTF">2011-09-14T17:49:57Z</dcterms:created>
  <dcterms:modified xsi:type="dcterms:W3CDTF">2011-09-19T07:10:35Z</dcterms:modified>
</cp:coreProperties>
</file>